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57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/>
          <p:nvPr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6" name="Straight Connector 5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Group 2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1" name="Straight Connector 4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" name="Group 4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2" name="Straight Connector 5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Straight Connector 4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2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5" name="Straight Connector 2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4" name="Group 2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" name="Straight Connector 3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Straight Connector 3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0384" y="1909346"/>
            <a:ext cx="7203233" cy="3383280"/>
          </a:xfrm>
        </p:spPr>
        <p:txBody>
          <a:bodyPr anchor="b">
            <a:normAutofit/>
          </a:bodyPr>
          <a:lstStyle>
            <a:lvl1pPr algn="l">
              <a:lnSpc>
                <a:spcPct val="76000"/>
              </a:lnSpc>
              <a:defRPr sz="800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0384" y="5432564"/>
            <a:ext cx="7203233" cy="457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cxnSp>
        <p:nvCxnSpPr>
          <p:cNvPr id="58" name="Straight Connector 57"/>
          <p:cNvCxnSpPr/>
          <p:nvPr/>
        </p:nvCxnSpPr>
        <p:spPr>
          <a:xfrm>
            <a:off x="971550" y="5294175"/>
            <a:ext cx="72009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0817-5227-41B4-9BD8-1459142CEB80}" type="datetimeFigureOut">
              <a:rPr lang="en-GB" smtClean="0"/>
              <a:pPr/>
              <a:t>27/10/2013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484F9-F2FD-4CB8-B669-FB2948BBC3B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06985" y="489857"/>
            <a:ext cx="1265465" cy="530134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1549" y="489857"/>
            <a:ext cx="5690508" cy="530134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0817-5227-41B4-9BD8-1459142CEB80}" type="datetimeFigureOut">
              <a:rPr lang="en-GB" smtClean="0"/>
              <a:pPr/>
              <a:t>27/10/2013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484F9-F2FD-4CB8-B669-FB2948BBC3B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0817-5227-41B4-9BD8-1459142CEB80}" type="datetimeFigureOut">
              <a:rPr lang="en-GB" smtClean="0"/>
              <a:pPr/>
              <a:t>27/10/2013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484F9-F2FD-4CB8-B669-FB2948BBC3B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accent1"/>
            </a:gs>
            <a:gs pos="97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/>
          <p:nvPr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8" name="Straight Connector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Group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Straight Connector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" name="Group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oup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Straight Connector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4" name="Group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2541573"/>
            <a:ext cx="7200900" cy="2743200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5431536"/>
            <a:ext cx="7200900" cy="4572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58" name="Straight Connector 57"/>
          <p:cNvCxnSpPr/>
          <p:nvPr/>
        </p:nvCxnSpPr>
        <p:spPr>
          <a:xfrm>
            <a:off x="971550" y="5294175"/>
            <a:ext cx="72009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1550" y="1981200"/>
            <a:ext cx="3429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3450" y="1981200"/>
            <a:ext cx="3429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0817-5227-41B4-9BD8-1459142CEB80}" type="datetimeFigureOut">
              <a:rPr lang="en-GB" smtClean="0"/>
              <a:pPr/>
              <a:t>27/10/2013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484F9-F2FD-4CB8-B669-FB2948BBC3B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1818322"/>
            <a:ext cx="3429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1550" y="2503714"/>
            <a:ext cx="3429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43450" y="1818322"/>
            <a:ext cx="3429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43450" y="2503714"/>
            <a:ext cx="3429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0817-5227-41B4-9BD8-1459142CEB80}" type="datetimeFigureOut">
              <a:rPr lang="en-GB" smtClean="0"/>
              <a:pPr/>
              <a:t>27/10/2013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484F9-F2FD-4CB8-B669-FB2948BBC3B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0817-5227-41B4-9BD8-1459142CEB80}" type="datetimeFigureOut">
              <a:rPr lang="en-GB" smtClean="0"/>
              <a:pPr/>
              <a:t>27/10/2013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484F9-F2FD-4CB8-B669-FB2948BBC3B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0"/>
          <p:cNvGrpSpPr/>
          <p:nvPr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162" name="Straight Connector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Group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Straight Connector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" name="Group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Straight Connector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Straight Connector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Straight Connector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" name="Group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Straight Connector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" name="Group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Straight Connector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Connector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Straight Connector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2" name="Date Placeholder 2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0817-5227-41B4-9BD8-1459142CEB80}" type="datetimeFigureOut">
              <a:rPr lang="en-GB" smtClean="0"/>
              <a:pPr/>
              <a:t>27/10/2013</a:t>
            </a:fld>
            <a:endParaRPr lang="en-GB"/>
          </a:p>
        </p:txBody>
      </p:sp>
      <p:sp>
        <p:nvSpPr>
          <p:cNvPr id="213" name="Footer Placeholder 2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14" name="Slide Number Placeholder 2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484F9-F2FD-4CB8-B669-FB2948BBC3B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10" name="Straight Connector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Straight Connector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7" name="Group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3" name="Group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Straight Connector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oup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Rectangle 6"/>
          <p:cNvSpPr/>
          <p:nvPr/>
        </p:nvSpPr>
        <p:spPr>
          <a:xfrm>
            <a:off x="0" y="0"/>
            <a:ext cx="54864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4864" y="571500"/>
            <a:ext cx="2743200" cy="219710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398" y="571500"/>
            <a:ext cx="4663440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4864" y="2995012"/>
            <a:ext cx="2743200" cy="228595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60" name="Straight Connector 59"/>
          <p:cNvCxnSpPr/>
          <p:nvPr/>
        </p:nvCxnSpPr>
        <p:spPr>
          <a:xfrm>
            <a:off x="5942317" y="2895600"/>
            <a:ext cx="2744483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0817-5227-41B4-9BD8-1459142CEB80}" type="datetimeFigureOut">
              <a:rPr lang="en-GB" smtClean="0"/>
              <a:pPr/>
              <a:t>27/10/2013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484F9-F2FD-4CB8-B669-FB2948BBC3B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/>
          <p:cNvGrpSpPr/>
          <p:nvPr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9" name="Straight Connector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Group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Straight Connector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" name="Group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Straight Connector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5" name="Group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Rectangle 59"/>
          <p:cNvSpPr/>
          <p:nvPr/>
        </p:nvSpPr>
        <p:spPr>
          <a:xfrm>
            <a:off x="0" y="0"/>
            <a:ext cx="54864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09" y="-159"/>
            <a:ext cx="5486400" cy="685800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cxnSp>
        <p:nvCxnSpPr>
          <p:cNvPr id="59" name="Straight Connector 58"/>
          <p:cNvCxnSpPr/>
          <p:nvPr/>
        </p:nvCxnSpPr>
        <p:spPr>
          <a:xfrm>
            <a:off x="5942317" y="2895600"/>
            <a:ext cx="2744483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2170" y="576072"/>
            <a:ext cx="2743200" cy="219456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2170" y="2999232"/>
            <a:ext cx="2743200" cy="2286000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6203180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5"/>
          <p:cNvGrpSpPr/>
          <p:nvPr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97" name="Straight Connector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Group 11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Straight Connector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" name="Group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Straight Connector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Straight Connector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11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Straight Connector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1" name="Group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Straight Connector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Straight Connector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71550" y="503854"/>
            <a:ext cx="72009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1981202"/>
            <a:ext cx="72009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70531" y="6289679"/>
            <a:ext cx="724460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5980817-5227-41B4-9BD8-1459142CEB80}" type="datetimeFigureOut">
              <a:rPr lang="en-GB" smtClean="0"/>
              <a:pPr/>
              <a:t>27/10/2013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8983" y="6289679"/>
            <a:ext cx="689162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4D484F9-F2FD-4CB8-B669-FB2948BBC3BF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48" name="Straight Connector 147"/>
          <p:cNvCxnSpPr/>
          <p:nvPr/>
        </p:nvCxnSpPr>
        <p:spPr>
          <a:xfrm>
            <a:off x="457200" y="6172200"/>
            <a:ext cx="82296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9388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Facing the reality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Ameer Yousif - Oct 2013</a:t>
            </a:r>
            <a:endParaRPr lang="en-GB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ICT help in creating more jobs?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Theoretically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Cooperation between ICT &amp; Businesses shall lead to:</a:t>
            </a:r>
          </a:p>
          <a:p>
            <a:pPr lvl="1"/>
            <a:r>
              <a:rPr lang="en-US" dirty="0" smtClean="0"/>
              <a:t>Higher productivity</a:t>
            </a:r>
          </a:p>
          <a:p>
            <a:pPr lvl="1"/>
            <a:r>
              <a:rPr lang="en-US" dirty="0" smtClean="0"/>
              <a:t>Improved efficiency</a:t>
            </a:r>
          </a:p>
          <a:p>
            <a:pPr lvl="1"/>
            <a:r>
              <a:rPr lang="en-US" dirty="0" smtClean="0"/>
              <a:t>Reduced production Cost</a:t>
            </a:r>
          </a:p>
          <a:p>
            <a:pPr lvl="1"/>
            <a:r>
              <a:rPr lang="en-US" dirty="0" smtClean="0"/>
              <a:t>Improved Safety</a:t>
            </a:r>
          </a:p>
          <a:p>
            <a:pPr lvl="1"/>
            <a:r>
              <a:rPr lang="en-US" dirty="0" smtClean="0"/>
              <a:t>More environment friendly</a:t>
            </a:r>
          </a:p>
          <a:p>
            <a:pPr lvl="1"/>
            <a:r>
              <a:rPr lang="en-US" dirty="0" smtClean="0"/>
              <a:t>Higher competition</a:t>
            </a:r>
          </a:p>
          <a:p>
            <a:pPr lvl="1"/>
            <a:r>
              <a:rPr lang="en-US" dirty="0" smtClean="0"/>
              <a:t>Affordable products &amp; services</a:t>
            </a: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Will try to answer this question by reviewing 3 sectors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Manufacturing</a:t>
            </a:r>
          </a:p>
          <a:p>
            <a:r>
              <a:rPr lang="en-US" dirty="0" smtClean="0"/>
              <a:t>Telecommunication </a:t>
            </a:r>
          </a:p>
          <a:p>
            <a:r>
              <a:rPr lang="en-US" dirty="0" smtClean="0"/>
              <a:t>Services</a:t>
            </a: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Manufacturing Sector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Huge &amp; capital intensive projects</a:t>
            </a:r>
          </a:p>
          <a:p>
            <a:r>
              <a:rPr lang="en-US" dirty="0" smtClean="0"/>
              <a:t>Highly automated </a:t>
            </a:r>
          </a:p>
          <a:p>
            <a:r>
              <a:rPr lang="en-US" dirty="0" smtClean="0"/>
              <a:t>Achieved most of the theoretical objectives, BUT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Low number of jobs !!!</a:t>
            </a:r>
            <a:endParaRPr lang="en-GB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Telecommunication Sector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Technology intensive sector</a:t>
            </a:r>
          </a:p>
          <a:p>
            <a:r>
              <a:rPr lang="en-US" dirty="0" smtClean="0"/>
              <a:t>Competition is very high</a:t>
            </a:r>
          </a:p>
          <a:p>
            <a:r>
              <a:rPr lang="en-US" dirty="0" smtClean="0"/>
              <a:t>Worst example of CRM utilization </a:t>
            </a:r>
          </a:p>
          <a:p>
            <a:r>
              <a:rPr lang="en-US" dirty="0" smtClean="0"/>
              <a:t>Many avoidable mistakes </a:t>
            </a:r>
          </a:p>
          <a:p>
            <a:r>
              <a:rPr lang="en-US" dirty="0" smtClean="0"/>
              <a:t>Long queues &amp; frustrated clients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Low number of </a:t>
            </a:r>
            <a:r>
              <a:rPr lang="en-US" b="1" dirty="0" smtClean="0">
                <a:solidFill>
                  <a:srgbClr val="FF0000"/>
                </a:solidFill>
              </a:rPr>
              <a:t>jobs !!!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Staff dealing with clients are not trained well !!!</a:t>
            </a:r>
            <a:endParaRPr lang="en-GB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Services Sector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Highly automated</a:t>
            </a:r>
          </a:p>
          <a:p>
            <a:r>
              <a:rPr lang="en-US" dirty="0" smtClean="0"/>
              <a:t>Long queues</a:t>
            </a:r>
          </a:p>
          <a:p>
            <a:r>
              <a:rPr lang="en-US" dirty="0" smtClean="0"/>
              <a:t>Unhappy clients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Lower number of </a:t>
            </a:r>
            <a:r>
              <a:rPr lang="en-US" b="1" dirty="0" smtClean="0">
                <a:solidFill>
                  <a:srgbClr val="FF0000"/>
                </a:solidFill>
              </a:rPr>
              <a:t>jobs</a:t>
            </a:r>
            <a:endParaRPr lang="en-US" b="1" dirty="0" smtClean="0">
              <a:solidFill>
                <a:srgbClr val="FF0000"/>
              </a:solidFill>
            </a:endParaRPr>
          </a:p>
          <a:p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that?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solutions leads to less jobs.</a:t>
            </a:r>
          </a:p>
          <a:p>
            <a:r>
              <a:rPr lang="en-US" dirty="0" smtClean="0"/>
              <a:t>Badly designed solutions created more problems !</a:t>
            </a:r>
          </a:p>
          <a:p>
            <a:r>
              <a:rPr lang="en-US" dirty="0" smtClean="0"/>
              <a:t>Untrained young employees combined with bad solutions worsen the situation !!</a:t>
            </a: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does ICT help in creating more jobs?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Thank you</a:t>
            </a:r>
            <a:endParaRPr lang="en-GB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15_4109default" id="{E728D685-11FC-4812-BA85-57AC6F9C9F40}" vid="{BC4E008B-95FF-4815-904E-143A8EDFC1D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DAEE60AB10F1439F7E4D68581AA2F8" ma:contentTypeVersion="6" ma:contentTypeDescription="Create a new document." ma:contentTypeScope="" ma:versionID="d77e90180329a6c74e4aed77bdfb5298">
  <xsd:schema xmlns:xsd="http://www.w3.org/2001/XMLSchema" xmlns:xs="http://www.w3.org/2001/XMLSchema" xmlns:p="http://schemas.microsoft.com/office/2006/metadata/properties" xmlns:ns1="http://schemas.microsoft.com/sharepoint/v3" xmlns:ns2="2e9458a7-cf77-4e38-a176-7c00460a51ce" xmlns:ns3="07f874d8-1985-4211-bd75-0b16975e87a8" targetNamespace="http://schemas.microsoft.com/office/2006/metadata/properties" ma:root="true" ma:fieldsID="d1a45afbb746a96cdb01e4d47f085c9b" ns1:_="" ns2:_="" ns3:_="">
    <xsd:import namespace="http://schemas.microsoft.com/sharepoint/v3"/>
    <xsd:import namespace="2e9458a7-cf77-4e38-a176-7c00460a51ce"/>
    <xsd:import namespace="07f874d8-1985-4211-bd75-0b16975e87a8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ession" minOccurs="0"/>
                <xsd:element ref="ns2:Author0" minOccurs="0"/>
                <xsd:element ref="ns2:Organization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9458a7-cf77-4e38-a176-7c00460a51ce" elementFormDefault="qualified">
    <xsd:import namespace="http://schemas.microsoft.com/office/2006/documentManagement/types"/>
    <xsd:import namespace="http://schemas.microsoft.com/office/infopath/2007/PartnerControls"/>
    <xsd:element name="Session" ma:index="10" nillable="true" ma:displayName="Session" ma:internalName="Session">
      <xsd:simpleType>
        <xsd:restriction base="dms:Number"/>
      </xsd:simpleType>
    </xsd:element>
    <xsd:element name="Author0" ma:index="11" nillable="true" ma:displayName="Author" ma:internalName="Author0">
      <xsd:simpleType>
        <xsd:restriction base="dms:Text">
          <xsd:maxLength value="255"/>
        </xsd:restriction>
      </xsd:simpleType>
    </xsd:element>
    <xsd:element name="Organization" ma:index="12" nillable="true" ma:displayName="Organization" ma:internalName="Organization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f874d8-1985-4211-bd75-0b16975e87a8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Session xmlns="2e9458a7-cf77-4e38-a176-7c00460a51ce">2</Session>
    <Author0 xmlns="2e9458a7-cf77-4e38-a176-7c00460a51ce">Ameer Yousif</Author0>
    <Organization xmlns="2e9458a7-cf77-4e38-a176-7c00460a51ce" xsi:nil="true"/>
  </documentManagement>
</p:properties>
</file>

<file path=customXml/itemProps1.xml><?xml version="1.0" encoding="utf-8"?>
<ds:datastoreItem xmlns:ds="http://schemas.openxmlformats.org/officeDocument/2006/customXml" ds:itemID="{D5034F36-2E3F-4FD4-B961-5954104BA6F8}"/>
</file>

<file path=customXml/itemProps2.xml><?xml version="1.0" encoding="utf-8"?>
<ds:datastoreItem xmlns:ds="http://schemas.openxmlformats.org/officeDocument/2006/customXml" ds:itemID="{5F1104D4-A3B8-4C4F-88F8-8AF738C25FB7}"/>
</file>

<file path=customXml/itemProps3.xml><?xml version="1.0" encoding="utf-8"?>
<ds:datastoreItem xmlns:ds="http://schemas.openxmlformats.org/officeDocument/2006/customXml" ds:itemID="{76C53F7C-3FE5-4AED-8005-F31BA95E30DD}"/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82</TotalTime>
  <Words>167</Words>
  <Application>Microsoft Office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Theme1</vt:lpstr>
      <vt:lpstr>Facing the reality</vt:lpstr>
      <vt:lpstr>Does ICT help in creating more jobs?</vt:lpstr>
      <vt:lpstr>Theoretically</vt:lpstr>
      <vt:lpstr>Will try to answer this question by reviewing 3 sectors</vt:lpstr>
      <vt:lpstr>Manufacturing Sector</vt:lpstr>
      <vt:lpstr>Telecommunication Sector</vt:lpstr>
      <vt:lpstr>Services Sector </vt:lpstr>
      <vt:lpstr>Why is that?</vt:lpstr>
      <vt:lpstr>So does ICT help in creating more jobs?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Facing the reality</dc:title>
  <dc:creator>Ameer Yousif</dc:creator>
  <cp:lastModifiedBy>Ameer Yousif</cp:lastModifiedBy>
  <cp:revision>3</cp:revision>
  <dcterms:created xsi:type="dcterms:W3CDTF">2013-10-14T09:05:30Z</dcterms:created>
  <dcterms:modified xsi:type="dcterms:W3CDTF">2013-10-27T06:10:16Z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0x01010062DAEE60AB10F1439F7E4D68581AA2F8</vt:lpwstr>
  </property>
  <property fmtid="{D5CDD505-2E9C-101B-9397-08002B2CF9AE}" pid="3" name="Order">
    <vt:r8>3900</vt:r8>
  </property>
  <property fmtid="{D5CDD505-2E9C-101B-9397-08002B2CF9AE}" pid="4" name="TemplateUrl">
    <vt:lpwstr/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</Properties>
</file>