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3"/>
  </p:notesMasterIdLst>
  <p:sldIdLst>
    <p:sldId id="256" r:id="rId2"/>
    <p:sldId id="302" r:id="rId3"/>
    <p:sldId id="281" r:id="rId4"/>
    <p:sldId id="318" r:id="rId5"/>
    <p:sldId id="316" r:id="rId6"/>
    <p:sldId id="315" r:id="rId7"/>
    <p:sldId id="319" r:id="rId8"/>
    <p:sldId id="317" r:id="rId9"/>
    <p:sldId id="301" r:id="rId10"/>
    <p:sldId id="303" r:id="rId11"/>
    <p:sldId id="304" r:id="rId12"/>
    <p:sldId id="305" r:id="rId13"/>
    <p:sldId id="307" r:id="rId14"/>
    <p:sldId id="308" r:id="rId15"/>
    <p:sldId id="310" r:id="rId16"/>
    <p:sldId id="312" r:id="rId17"/>
    <p:sldId id="313" r:id="rId18"/>
    <p:sldId id="321" r:id="rId19"/>
    <p:sldId id="322" r:id="rId20"/>
    <p:sldId id="323" r:id="rId21"/>
    <p:sldId id="32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AE2B02"/>
    <a:srgbClr val="F6400E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 varScale="1">
        <p:scale>
          <a:sx n="103" d="100"/>
          <a:sy n="103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84796573875803E-2"/>
          <c:y val="0.23841059602649006"/>
          <c:w val="0.97644539614561032"/>
          <c:h val="0.721854304635761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invertIfNegative val="0"/>
          <c:dPt>
            <c:idx val="2"/>
            <c:invertIfNegative val="0"/>
            <c:bubble3D val="0"/>
          </c:dPt>
          <c:dLbls>
            <c:dLbl>
              <c:idx val="1"/>
              <c:layout>
                <c:manualLayout>
                  <c:x val="2.3458030545570273E-3"/>
                  <c:y val="-0.47353649181370516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458191110691494E-3"/>
                  <c:y val="-0.462088261448216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""#,##0.0"";""\-""#,##0.0""</c:formatCode>
                <c:ptCount val="3"/>
                <c:pt idx="0" formatCode="General">
                  <c:v>71.900000000008177</c:v>
                </c:pt>
                <c:pt idx="1">
                  <c:v>73.800000000008382</c:v>
                </c:pt>
                <c:pt idx="2">
                  <c:v>74.800000000008495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8033280"/>
        <c:axId val="78034816"/>
      </c:barChart>
      <c:catAx>
        <c:axId val="7803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7803481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8034816"/>
        <c:scaling>
          <c:orientation val="minMax"/>
          <c:max val="74.8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crossAx val="78033280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847965738758044E-2"/>
          <c:y val="0.2661870503597123"/>
          <c:w val="0.97644539614561099"/>
          <c:h val="0.697841726618706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4.0743002781466753E-3"/>
                  <c:y val="-0.465310418145971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743163346587119E-3"/>
                  <c:y val="-0.384987888546004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743323911708422E-3"/>
                  <c:y val="-0.441393367635467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""#,##0.0"";""\-""#,##0.0""</c:formatCode>
                <c:ptCount val="3"/>
                <c:pt idx="0">
                  <c:v>9.4000000000010697</c:v>
                </c:pt>
                <c:pt idx="1">
                  <c:v>7.3000000000008294</c:v>
                </c:pt>
                <c:pt idx="2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8099968"/>
        <c:axId val="78101504"/>
      </c:barChart>
      <c:catAx>
        <c:axId val="7809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7810150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8101504"/>
        <c:scaling>
          <c:orientation val="minMax"/>
          <c:max val="9.4"/>
          <c:min val="0"/>
        </c:scaling>
        <c:delete val="0"/>
        <c:axPos val="l"/>
        <c:numFmt formatCode="&quot;&quot;#,##0.0&quot;&quot;;&quot;&quot;\-&quot;&quot;#,##0.0&quot;&quot;" sourceLinked="1"/>
        <c:majorTickMark val="none"/>
        <c:minorTickMark val="none"/>
        <c:tickLblPos val="none"/>
        <c:crossAx val="78099968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84796573875803E-2"/>
          <c:y val="0.27407407407407408"/>
          <c:w val="0.97644539614561032"/>
          <c:h val="0.688888888888888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8.6132609046612259E-4"/>
                  <c:y val="-0.464269977047252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743163346587345E-3"/>
                  <c:y val="-0.4128476865126397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743323911708561E-3"/>
                  <c:y val="-0.447933849041458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""#,##0.0"";""\-""#,##0.0""</c:formatCode>
                <c:ptCount val="3"/>
                <c:pt idx="0">
                  <c:v>11.200000000001275</c:v>
                </c:pt>
                <c:pt idx="1">
                  <c:v>9.50000000000108</c:v>
                </c:pt>
                <c:pt idx="2">
                  <c:v>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8154368"/>
        <c:axId val="78164352"/>
      </c:barChart>
      <c:catAx>
        <c:axId val="7815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7816435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8164352"/>
        <c:scaling>
          <c:orientation val="minMax"/>
          <c:max val="11.200000000000001"/>
          <c:min val="0"/>
        </c:scaling>
        <c:delete val="0"/>
        <c:axPos val="l"/>
        <c:numFmt formatCode="&quot;&quot;#,##0.0&quot;&quot;;&quot;&quot;\-&quot;&quot;#,##0.0&quot;&quot;" sourceLinked="1"/>
        <c:majorTickMark val="none"/>
        <c:minorTickMark val="none"/>
        <c:tickLblPos val="none"/>
        <c:crossAx val="78154368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84796573875803E-2"/>
          <c:y val="0.26865671641791045"/>
          <c:w val="0.97644539614561032"/>
          <c:h val="0.686567164179104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2.3457869980449335E-3"/>
                  <c:y val="-0.464709863377854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458030545570273E-3"/>
                  <c:y val="-0.349266599828742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458191110691494E-3"/>
                  <c:y val="-0.330405413641882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""#,##0.0"";""\-""#,##0.0""</c:formatCode>
                <c:ptCount val="3"/>
                <c:pt idx="0">
                  <c:v>31.100000000003536</c:v>
                </c:pt>
                <c:pt idx="1">
                  <c:v>20.600000000002343</c:v>
                </c:pt>
                <c:pt idx="2">
                  <c:v>16.899999999999999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8180352"/>
        <c:axId val="78181888"/>
      </c:barChart>
      <c:catAx>
        <c:axId val="7818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7818188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8181888"/>
        <c:scaling>
          <c:orientation val="minMax"/>
          <c:max val="31.1"/>
          <c:min val="0"/>
        </c:scaling>
        <c:delete val="0"/>
        <c:axPos val="l"/>
        <c:numFmt formatCode="&quot;&quot;#,##0.0&quot;&quot;;&quot;&quot;\-&quot;&quot;#,##0.0&quot;&quot;" sourceLinked="1"/>
        <c:majorTickMark val="none"/>
        <c:minorTickMark val="none"/>
        <c:tickLblPos val="none"/>
        <c:crossAx val="78180352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B9739F-06F4-48C7-950D-2D8A0DD41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74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9739F-06F4-48C7-950D-2D8A0DD41B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91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pg num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E4B51-847A-4590-976C-E1B4C1517678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8638" y="1179513"/>
            <a:ext cx="10415588" cy="7813675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8686" y="340339"/>
            <a:ext cx="5241566" cy="219768"/>
          </a:xfrm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96181-9217-4CDC-A617-17CC57C49F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BAFC-B3F4-4508-AAC2-B028249B82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DDC5E-26FB-468D-9E5D-388E923231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3087-343A-49A3-8050-517491A66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27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281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D2FC3-BBAA-4BCA-9F36-253A1D1B3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533400" y="617220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2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4AA40-2D81-43B9-BC3A-A905A16D4C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79EBD-E867-4598-AF37-3048FE7C27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B137F-50D4-4E3E-A92E-5E5C219738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3887-2507-4815-B9E7-B0AE5DE947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A06F9-8BB9-41B1-B1A2-556924633E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EC6EC-A955-4794-AB36-6E4CE85467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96181-9217-4CDC-A617-17CC57C49F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BDB54-43DF-4376-AB4C-D48D2246C8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E196181-9217-4CDC-A617-17CC57C49F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00" r:id="rId13"/>
    <p:sldLayoutId id="2147483722" r:id="rId14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9" Type="http://schemas.openxmlformats.org/officeDocument/2006/relationships/tags" Target="../tags/tag38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34" Type="http://schemas.openxmlformats.org/officeDocument/2006/relationships/tags" Target="../tags/tag33.xml"/><Relationship Id="rId42" Type="http://schemas.openxmlformats.org/officeDocument/2006/relationships/oleObject" Target="../embeddings/oleObject1.bin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tags" Target="../tags/tag37.xml"/><Relationship Id="rId46" Type="http://schemas.openxmlformats.org/officeDocument/2006/relationships/chart" Target="../charts/chart4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tags" Target="../tags/tag28.xml"/><Relationship Id="rId41" Type="http://schemas.openxmlformats.org/officeDocument/2006/relationships/notesSlide" Target="../notesSlides/notesSlide2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tags" Target="../tags/tag36.xml"/><Relationship Id="rId40" Type="http://schemas.openxmlformats.org/officeDocument/2006/relationships/slideLayout" Target="../slideLayouts/slideLayout2.xml"/><Relationship Id="rId45" Type="http://schemas.openxmlformats.org/officeDocument/2006/relationships/chart" Target="../charts/chart3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tags" Target="../tags/tag35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tags" Target="../tags/tag30.xml"/><Relationship Id="rId44" Type="http://schemas.openxmlformats.org/officeDocument/2006/relationships/chart" Target="../charts/chart2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tags" Target="../tags/tag34.xml"/><Relationship Id="rId4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HHasan1\My Documents\My Pictures\ebrahim\BahrainFl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07" y="0"/>
            <a:ext cx="11080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99774" y="228600"/>
            <a:ext cx="4596131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Kingdom of Bahrain</a:t>
            </a:r>
          </a:p>
          <a:p>
            <a:pPr algn="ctr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Ministry of Health</a:t>
            </a:r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8839200" y="-868298"/>
            <a:ext cx="0" cy="6324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ar-B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" y="2267128"/>
            <a:ext cx="8991600" cy="45908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782" y="6172200"/>
            <a:ext cx="899160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The Tree of Life, a 400-year old mesquite tree </a:t>
            </a:r>
            <a:r>
              <a:rPr lang="en-GB" sz="1400" dirty="0" smtClean="0">
                <a:solidFill>
                  <a:schemeClr val="bg1"/>
                </a:solidFill>
              </a:rPr>
              <a:t>in Bahrain whose survival in an area completely free of water supply has made it a legend, is currently ranked </a:t>
            </a:r>
            <a:r>
              <a:rPr lang="en-GB" sz="1400" dirty="0">
                <a:solidFill>
                  <a:schemeClr val="bg1"/>
                </a:solidFill>
              </a:rPr>
              <a:t>fourth in the Official New Seven Wonders of Nature campaign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294002"/>
            <a:ext cx="157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Tree of Life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1559242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5">
                    <a:lumMod val="75000"/>
                  </a:schemeClr>
                </a:solidFill>
              </a:rPr>
              <a:t>Informed Healthcare</a:t>
            </a:r>
            <a:endParaRPr lang="en-GB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 txBox="1">
            <a:spLocks noGrp="1"/>
          </p:cNvSpPr>
          <p:nvPr/>
        </p:nvSpPr>
        <p:spPr bwMode="auto">
          <a:xfrm>
            <a:off x="8280400" y="6354763"/>
            <a:ext cx="8636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eaLnBrk="0" hangingPunct="0"/>
            <a:fld id="{2FEC919B-1E25-4CD6-A97D-031DB853ADB4}" type="slidenum">
              <a:rPr lang="ar-SA" sz="800" b="0">
                <a:solidFill>
                  <a:srgbClr val="FFFFFF"/>
                </a:solidFill>
              </a:rPr>
              <a:pPr algn="l" rtl="0" eaLnBrk="0" hangingPunct="0"/>
              <a:t>10</a:t>
            </a:fld>
            <a:endParaRPr lang="en-AU" sz="800" b="0">
              <a:solidFill>
                <a:srgbClr val="FFFFFF"/>
              </a:solidFill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ts val="1400"/>
              </a:lnSpc>
            </a:pPr>
            <a:endParaRPr lang="en-AU" sz="1200">
              <a:solidFill>
                <a:schemeClr val="accent1"/>
              </a:solidFill>
            </a:endParaRPr>
          </a:p>
        </p:txBody>
      </p:sp>
      <p:pic>
        <p:nvPicPr>
          <p:cNvPr id="24583" name="Objeto 1" descr="image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4573" y="1120718"/>
            <a:ext cx="3447619" cy="25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74 Grupo"/>
          <p:cNvGrpSpPr>
            <a:grpSpLocks/>
          </p:cNvGrpSpPr>
          <p:nvPr/>
        </p:nvGrpSpPr>
        <p:grpSpPr bwMode="auto">
          <a:xfrm>
            <a:off x="623888" y="5775325"/>
            <a:ext cx="7513637" cy="795338"/>
            <a:chOff x="0" y="699595"/>
            <a:chExt cx="8194626" cy="1911525"/>
          </a:xfrm>
        </p:grpSpPr>
        <p:grpSp>
          <p:nvGrpSpPr>
            <p:cNvPr id="9" name="Group 416"/>
            <p:cNvGrpSpPr>
              <a:grpSpLocks/>
            </p:cNvGrpSpPr>
            <p:nvPr/>
          </p:nvGrpSpPr>
          <p:grpSpPr bwMode="auto">
            <a:xfrm>
              <a:off x="0" y="699595"/>
              <a:ext cx="4114799" cy="1911525"/>
              <a:chOff x="141" y="2200"/>
              <a:chExt cx="3744" cy="1975"/>
            </a:xfrm>
          </p:grpSpPr>
          <p:pic>
            <p:nvPicPr>
              <p:cNvPr id="14" name="Picture 417" descr="ciudad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lum contrast="10000"/>
              </a:blip>
              <a:srcRect l="58736" t="24741" b="4315"/>
              <a:stretch>
                <a:fillRect/>
              </a:stretch>
            </p:blipFill>
            <p:spPr bwMode="auto">
              <a:xfrm>
                <a:off x="2789" y="2200"/>
                <a:ext cx="1096" cy="1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18" descr="ciudad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lum contrast="10000"/>
              </a:blip>
              <a:srcRect t="24741" b="4315"/>
              <a:stretch>
                <a:fillRect/>
              </a:stretch>
            </p:blipFill>
            <p:spPr bwMode="auto">
              <a:xfrm>
                <a:off x="141" y="2200"/>
                <a:ext cx="2656" cy="1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70 Grupo"/>
            <p:cNvGrpSpPr>
              <a:grpSpLocks/>
            </p:cNvGrpSpPr>
            <p:nvPr/>
          </p:nvGrpSpPr>
          <p:grpSpPr bwMode="auto">
            <a:xfrm>
              <a:off x="4101514" y="699595"/>
              <a:ext cx="2919046" cy="1911525"/>
              <a:chOff x="5290234" y="699595"/>
              <a:chExt cx="2919046" cy="1911525"/>
            </a:xfrm>
          </p:grpSpPr>
          <p:pic>
            <p:nvPicPr>
              <p:cNvPr id="12" name="Picture 418" descr="ciudad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lum contrast="10000"/>
              </a:blip>
              <a:srcRect t="24741" b="4315"/>
              <a:stretch>
                <a:fillRect/>
              </a:stretch>
            </p:blipFill>
            <p:spPr bwMode="auto">
              <a:xfrm flipH="1">
                <a:off x="5290234" y="699595"/>
                <a:ext cx="2919046" cy="1911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417" descr="ciudad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lum contrast="10000"/>
              </a:blip>
              <a:srcRect l="58736" t="24741" b="4315"/>
              <a:stretch>
                <a:fillRect/>
              </a:stretch>
            </p:blipFill>
            <p:spPr bwMode="auto">
              <a:xfrm>
                <a:off x="6573520" y="699595"/>
                <a:ext cx="1204546" cy="1911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Picture 417" descr="ciudad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lum contrast="10000"/>
            </a:blip>
            <a:srcRect l="58736" t="24741" b="4315"/>
            <a:stretch>
              <a:fillRect/>
            </a:stretch>
          </p:blipFill>
          <p:spPr bwMode="auto">
            <a:xfrm flipH="1">
              <a:off x="6990080" y="699595"/>
              <a:ext cx="1204546" cy="191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35 Grupo"/>
          <p:cNvGrpSpPr>
            <a:grpSpLocks noChangeAspect="1"/>
          </p:cNvGrpSpPr>
          <p:nvPr/>
        </p:nvGrpSpPr>
        <p:grpSpPr bwMode="auto">
          <a:xfrm>
            <a:off x="1916113" y="6292850"/>
            <a:ext cx="195262" cy="244475"/>
            <a:chOff x="846138" y="2835275"/>
            <a:chExt cx="2446338" cy="3057525"/>
          </a:xfrm>
        </p:grpSpPr>
        <p:sp>
          <p:nvSpPr>
            <p:cNvPr id="17" name="Freeform 147"/>
            <p:cNvSpPr>
              <a:spLocks/>
            </p:cNvSpPr>
            <p:nvPr/>
          </p:nvSpPr>
          <p:spPr bwMode="auto">
            <a:xfrm>
              <a:off x="846138" y="3429642"/>
              <a:ext cx="1143846" cy="2463158"/>
            </a:xfrm>
            <a:custGeom>
              <a:avLst/>
              <a:gdLst>
                <a:gd name="T0" fmla="*/ 325 w 328"/>
                <a:gd name="T1" fmla="*/ 3 h 824"/>
                <a:gd name="T2" fmla="*/ 317 w 328"/>
                <a:gd name="T3" fmla="*/ 3 h 824"/>
                <a:gd name="T4" fmla="*/ 302 w 328"/>
                <a:gd name="T5" fmla="*/ 3 h 824"/>
                <a:gd name="T6" fmla="*/ 285 w 328"/>
                <a:gd name="T7" fmla="*/ 2 h 824"/>
                <a:gd name="T8" fmla="*/ 52 w 328"/>
                <a:gd name="T9" fmla="*/ 0 h 824"/>
                <a:gd name="T10" fmla="*/ 32 w 328"/>
                <a:gd name="T11" fmla="*/ 3 h 824"/>
                <a:gd name="T12" fmla="*/ 17 w 328"/>
                <a:gd name="T13" fmla="*/ 3 h 824"/>
                <a:gd name="T14" fmla="*/ 7 w 328"/>
                <a:gd name="T15" fmla="*/ 3 h 824"/>
                <a:gd name="T16" fmla="*/ 0 w 328"/>
                <a:gd name="T17" fmla="*/ 3 h 824"/>
                <a:gd name="T18" fmla="*/ 0 w 328"/>
                <a:gd name="T19" fmla="*/ 29 h 824"/>
                <a:gd name="T20" fmla="*/ 7 w 328"/>
                <a:gd name="T21" fmla="*/ 29 h 824"/>
                <a:gd name="T22" fmla="*/ 17 w 328"/>
                <a:gd name="T23" fmla="*/ 30 h 824"/>
                <a:gd name="T24" fmla="*/ 30 w 328"/>
                <a:gd name="T25" fmla="*/ 30 h 824"/>
                <a:gd name="T26" fmla="*/ 47 w 328"/>
                <a:gd name="T27" fmla="*/ 30 h 824"/>
                <a:gd name="T28" fmla="*/ 56 w 328"/>
                <a:gd name="T29" fmla="*/ 9 h 824"/>
                <a:gd name="T30" fmla="*/ 60 w 328"/>
                <a:gd name="T31" fmla="*/ 9 h 824"/>
                <a:gd name="T32" fmla="*/ 64 w 328"/>
                <a:gd name="T33" fmla="*/ 9 h 824"/>
                <a:gd name="T34" fmla="*/ 64 w 328"/>
                <a:gd name="T35" fmla="*/ 61 h 824"/>
                <a:gd name="T36" fmla="*/ 73 w 328"/>
                <a:gd name="T37" fmla="*/ 62 h 824"/>
                <a:gd name="T38" fmla="*/ 84 w 328"/>
                <a:gd name="T39" fmla="*/ 65 h 824"/>
                <a:gd name="T40" fmla="*/ 101 w 328"/>
                <a:gd name="T41" fmla="*/ 65 h 824"/>
                <a:gd name="T42" fmla="*/ 120 w 328"/>
                <a:gd name="T43" fmla="*/ 65 h 824"/>
                <a:gd name="T44" fmla="*/ 137 w 328"/>
                <a:gd name="T45" fmla="*/ 65 h 824"/>
                <a:gd name="T46" fmla="*/ 150 w 328"/>
                <a:gd name="T47" fmla="*/ 62 h 824"/>
                <a:gd name="T48" fmla="*/ 156 w 328"/>
                <a:gd name="T49" fmla="*/ 61 h 824"/>
                <a:gd name="T50" fmla="*/ 156 w 328"/>
                <a:gd name="T51" fmla="*/ 37 h 824"/>
                <a:gd name="T52" fmla="*/ 171 w 328"/>
                <a:gd name="T53" fmla="*/ 60 h 824"/>
                <a:gd name="T54" fmla="*/ 174 w 328"/>
                <a:gd name="T55" fmla="*/ 62 h 824"/>
                <a:gd name="T56" fmla="*/ 184 w 328"/>
                <a:gd name="T57" fmla="*/ 63 h 824"/>
                <a:gd name="T58" fmla="*/ 199 w 328"/>
                <a:gd name="T59" fmla="*/ 65 h 824"/>
                <a:gd name="T60" fmla="*/ 216 w 328"/>
                <a:gd name="T61" fmla="*/ 65 h 824"/>
                <a:gd name="T62" fmla="*/ 236 w 328"/>
                <a:gd name="T63" fmla="*/ 65 h 824"/>
                <a:gd name="T64" fmla="*/ 251 w 328"/>
                <a:gd name="T65" fmla="*/ 63 h 824"/>
                <a:gd name="T66" fmla="*/ 259 w 328"/>
                <a:gd name="T67" fmla="*/ 62 h 824"/>
                <a:gd name="T68" fmla="*/ 263 w 328"/>
                <a:gd name="T69" fmla="*/ 60 h 824"/>
                <a:gd name="T70" fmla="*/ 263 w 328"/>
                <a:gd name="T71" fmla="*/ 9 h 824"/>
                <a:gd name="T72" fmla="*/ 268 w 328"/>
                <a:gd name="T73" fmla="*/ 9 h 824"/>
                <a:gd name="T74" fmla="*/ 272 w 328"/>
                <a:gd name="T75" fmla="*/ 9 h 824"/>
                <a:gd name="T76" fmla="*/ 281 w 328"/>
                <a:gd name="T77" fmla="*/ 30 h 824"/>
                <a:gd name="T78" fmla="*/ 298 w 328"/>
                <a:gd name="T79" fmla="*/ 30 h 824"/>
                <a:gd name="T80" fmla="*/ 310 w 328"/>
                <a:gd name="T81" fmla="*/ 30 h 824"/>
                <a:gd name="T82" fmla="*/ 321 w 328"/>
                <a:gd name="T83" fmla="*/ 29 h 824"/>
                <a:gd name="T84" fmla="*/ 325 w 328"/>
                <a:gd name="T85" fmla="*/ 29 h 824"/>
                <a:gd name="T86" fmla="*/ 328 w 328"/>
                <a:gd name="T87" fmla="*/ 3 h 8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8"/>
                <a:gd name="T133" fmla="*/ 0 h 824"/>
                <a:gd name="T134" fmla="*/ 328 w 328"/>
                <a:gd name="T135" fmla="*/ 824 h 8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8" h="824">
                  <a:moveTo>
                    <a:pt x="325" y="49"/>
                  </a:moveTo>
                  <a:lnTo>
                    <a:pt x="325" y="41"/>
                  </a:lnTo>
                  <a:lnTo>
                    <a:pt x="321" y="30"/>
                  </a:lnTo>
                  <a:lnTo>
                    <a:pt x="317" y="22"/>
                  </a:lnTo>
                  <a:lnTo>
                    <a:pt x="310" y="15"/>
                  </a:lnTo>
                  <a:lnTo>
                    <a:pt x="302" y="9"/>
                  </a:lnTo>
                  <a:lnTo>
                    <a:pt x="293" y="4"/>
                  </a:lnTo>
                  <a:lnTo>
                    <a:pt x="285" y="2"/>
                  </a:lnTo>
                  <a:lnTo>
                    <a:pt x="274" y="0"/>
                  </a:lnTo>
                  <a:lnTo>
                    <a:pt x="52" y="0"/>
                  </a:lnTo>
                  <a:lnTo>
                    <a:pt x="43" y="2"/>
                  </a:lnTo>
                  <a:lnTo>
                    <a:pt x="32" y="4"/>
                  </a:lnTo>
                  <a:lnTo>
                    <a:pt x="24" y="9"/>
                  </a:lnTo>
                  <a:lnTo>
                    <a:pt x="17" y="15"/>
                  </a:lnTo>
                  <a:lnTo>
                    <a:pt x="11" y="22"/>
                  </a:lnTo>
                  <a:lnTo>
                    <a:pt x="7" y="30"/>
                  </a:lnTo>
                  <a:lnTo>
                    <a:pt x="2" y="41"/>
                  </a:lnTo>
                  <a:lnTo>
                    <a:pt x="0" y="49"/>
                  </a:lnTo>
                  <a:lnTo>
                    <a:pt x="0" y="356"/>
                  </a:lnTo>
                  <a:lnTo>
                    <a:pt x="0" y="363"/>
                  </a:lnTo>
                  <a:lnTo>
                    <a:pt x="2" y="369"/>
                  </a:lnTo>
                  <a:lnTo>
                    <a:pt x="7" y="375"/>
                  </a:lnTo>
                  <a:lnTo>
                    <a:pt x="11" y="382"/>
                  </a:lnTo>
                  <a:lnTo>
                    <a:pt x="17" y="386"/>
                  </a:lnTo>
                  <a:lnTo>
                    <a:pt x="22" y="388"/>
                  </a:lnTo>
                  <a:lnTo>
                    <a:pt x="30" y="390"/>
                  </a:lnTo>
                  <a:lnTo>
                    <a:pt x="37" y="393"/>
                  </a:lnTo>
                  <a:lnTo>
                    <a:pt x="47" y="390"/>
                  </a:lnTo>
                  <a:lnTo>
                    <a:pt x="56" y="386"/>
                  </a:lnTo>
                  <a:lnTo>
                    <a:pt x="56" y="114"/>
                  </a:lnTo>
                  <a:lnTo>
                    <a:pt x="56" y="109"/>
                  </a:lnTo>
                  <a:lnTo>
                    <a:pt x="60" y="107"/>
                  </a:lnTo>
                  <a:lnTo>
                    <a:pt x="62" y="109"/>
                  </a:lnTo>
                  <a:lnTo>
                    <a:pt x="64" y="114"/>
                  </a:lnTo>
                  <a:lnTo>
                    <a:pt x="64" y="746"/>
                  </a:lnTo>
                  <a:lnTo>
                    <a:pt x="64" y="761"/>
                  </a:lnTo>
                  <a:lnTo>
                    <a:pt x="69" y="776"/>
                  </a:lnTo>
                  <a:lnTo>
                    <a:pt x="73" y="789"/>
                  </a:lnTo>
                  <a:lnTo>
                    <a:pt x="77" y="802"/>
                  </a:lnTo>
                  <a:lnTo>
                    <a:pt x="84" y="811"/>
                  </a:lnTo>
                  <a:lnTo>
                    <a:pt x="92" y="817"/>
                  </a:lnTo>
                  <a:lnTo>
                    <a:pt x="101" y="824"/>
                  </a:lnTo>
                  <a:lnTo>
                    <a:pt x="112" y="824"/>
                  </a:lnTo>
                  <a:lnTo>
                    <a:pt x="120" y="824"/>
                  </a:lnTo>
                  <a:lnTo>
                    <a:pt x="129" y="817"/>
                  </a:lnTo>
                  <a:lnTo>
                    <a:pt x="137" y="811"/>
                  </a:lnTo>
                  <a:lnTo>
                    <a:pt x="144" y="802"/>
                  </a:lnTo>
                  <a:lnTo>
                    <a:pt x="150" y="789"/>
                  </a:lnTo>
                  <a:lnTo>
                    <a:pt x="154" y="776"/>
                  </a:lnTo>
                  <a:lnTo>
                    <a:pt x="156" y="761"/>
                  </a:lnTo>
                  <a:lnTo>
                    <a:pt x="156" y="746"/>
                  </a:lnTo>
                  <a:lnTo>
                    <a:pt x="156" y="470"/>
                  </a:lnTo>
                  <a:lnTo>
                    <a:pt x="171" y="470"/>
                  </a:lnTo>
                  <a:lnTo>
                    <a:pt x="171" y="746"/>
                  </a:lnTo>
                  <a:lnTo>
                    <a:pt x="171" y="761"/>
                  </a:lnTo>
                  <a:lnTo>
                    <a:pt x="174" y="776"/>
                  </a:lnTo>
                  <a:lnTo>
                    <a:pt x="178" y="789"/>
                  </a:lnTo>
                  <a:lnTo>
                    <a:pt x="184" y="802"/>
                  </a:lnTo>
                  <a:lnTo>
                    <a:pt x="191" y="811"/>
                  </a:lnTo>
                  <a:lnTo>
                    <a:pt x="199" y="817"/>
                  </a:lnTo>
                  <a:lnTo>
                    <a:pt x="208" y="824"/>
                  </a:lnTo>
                  <a:lnTo>
                    <a:pt x="216" y="824"/>
                  </a:lnTo>
                  <a:lnTo>
                    <a:pt x="227" y="824"/>
                  </a:lnTo>
                  <a:lnTo>
                    <a:pt x="236" y="817"/>
                  </a:lnTo>
                  <a:lnTo>
                    <a:pt x="242" y="811"/>
                  </a:lnTo>
                  <a:lnTo>
                    <a:pt x="251" y="802"/>
                  </a:lnTo>
                  <a:lnTo>
                    <a:pt x="255" y="789"/>
                  </a:lnTo>
                  <a:lnTo>
                    <a:pt x="259" y="776"/>
                  </a:lnTo>
                  <a:lnTo>
                    <a:pt x="263" y="761"/>
                  </a:lnTo>
                  <a:lnTo>
                    <a:pt x="263" y="746"/>
                  </a:lnTo>
                  <a:lnTo>
                    <a:pt x="263" y="378"/>
                  </a:lnTo>
                  <a:lnTo>
                    <a:pt x="263" y="114"/>
                  </a:lnTo>
                  <a:lnTo>
                    <a:pt x="266" y="109"/>
                  </a:lnTo>
                  <a:lnTo>
                    <a:pt x="268" y="107"/>
                  </a:lnTo>
                  <a:lnTo>
                    <a:pt x="272" y="109"/>
                  </a:lnTo>
                  <a:lnTo>
                    <a:pt x="272" y="114"/>
                  </a:lnTo>
                  <a:lnTo>
                    <a:pt x="272" y="386"/>
                  </a:lnTo>
                  <a:lnTo>
                    <a:pt x="281" y="390"/>
                  </a:lnTo>
                  <a:lnTo>
                    <a:pt x="291" y="393"/>
                  </a:lnTo>
                  <a:lnTo>
                    <a:pt x="298" y="390"/>
                  </a:lnTo>
                  <a:lnTo>
                    <a:pt x="304" y="388"/>
                  </a:lnTo>
                  <a:lnTo>
                    <a:pt x="310" y="386"/>
                  </a:lnTo>
                  <a:lnTo>
                    <a:pt x="317" y="382"/>
                  </a:lnTo>
                  <a:lnTo>
                    <a:pt x="321" y="375"/>
                  </a:lnTo>
                  <a:lnTo>
                    <a:pt x="323" y="369"/>
                  </a:lnTo>
                  <a:lnTo>
                    <a:pt x="325" y="363"/>
                  </a:lnTo>
                  <a:lnTo>
                    <a:pt x="328" y="356"/>
                  </a:lnTo>
                  <a:lnTo>
                    <a:pt x="328" y="49"/>
                  </a:lnTo>
                  <a:lnTo>
                    <a:pt x="325" y="49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/>
            <a:lstStyle/>
            <a:p>
              <a:pPr algn="l" rtl="0" eaLnBrk="0" hangingPunct="0">
                <a:defRPr/>
              </a:pPr>
              <a:endParaRPr lang="es-ES_tradnl">
                <a:latin typeface="Arial" pitchFamily="34" charset="0"/>
                <a:ea typeface="ＭＳ Ｐゴシック" pitchFamily="-32" charset="-128"/>
                <a:cs typeface="+mn-cs"/>
              </a:endParaRPr>
            </a:p>
          </p:txBody>
        </p:sp>
        <p:sp>
          <p:nvSpPr>
            <p:cNvPr id="18" name="Freeform 150"/>
            <p:cNvSpPr>
              <a:spLocks noChangeAspect="1"/>
            </p:cNvSpPr>
            <p:nvPr/>
          </p:nvSpPr>
          <p:spPr bwMode="auto">
            <a:xfrm>
              <a:off x="1127774" y="2835275"/>
              <a:ext cx="580575" cy="571211"/>
            </a:xfrm>
            <a:custGeom>
              <a:avLst/>
              <a:gdLst>
                <a:gd name="T0" fmla="*/ 2147483647 w 182"/>
                <a:gd name="T1" fmla="*/ 2147483647 h 180"/>
                <a:gd name="T2" fmla="*/ 2147483647 w 182"/>
                <a:gd name="T3" fmla="*/ 2147483647 h 180"/>
                <a:gd name="T4" fmla="*/ 2147483647 w 182"/>
                <a:gd name="T5" fmla="*/ 2147483647 h 180"/>
                <a:gd name="T6" fmla="*/ 2147483647 w 182"/>
                <a:gd name="T7" fmla="*/ 2147483647 h 180"/>
                <a:gd name="T8" fmla="*/ 2147483647 w 182"/>
                <a:gd name="T9" fmla="*/ 2147483647 h 180"/>
                <a:gd name="T10" fmla="*/ 2147483647 w 182"/>
                <a:gd name="T11" fmla="*/ 2147483647 h 180"/>
                <a:gd name="T12" fmla="*/ 2147483647 w 182"/>
                <a:gd name="T13" fmla="*/ 2147483647 h 180"/>
                <a:gd name="T14" fmla="*/ 2147483647 w 182"/>
                <a:gd name="T15" fmla="*/ 2147483647 h 180"/>
                <a:gd name="T16" fmla="*/ 2147483647 w 182"/>
                <a:gd name="T17" fmla="*/ 2147483647 h 180"/>
                <a:gd name="T18" fmla="*/ 2147483647 w 182"/>
                <a:gd name="T19" fmla="*/ 2147483647 h 180"/>
                <a:gd name="T20" fmla="*/ 2147483647 w 182"/>
                <a:gd name="T21" fmla="*/ 2147483647 h 180"/>
                <a:gd name="T22" fmla="*/ 2147483647 w 182"/>
                <a:gd name="T23" fmla="*/ 2147483647 h 180"/>
                <a:gd name="T24" fmla="*/ 2147483647 w 182"/>
                <a:gd name="T25" fmla="*/ 2147483647 h 180"/>
                <a:gd name="T26" fmla="*/ 2147483647 w 182"/>
                <a:gd name="T27" fmla="*/ 2147483647 h 180"/>
                <a:gd name="T28" fmla="*/ 2147483647 w 182"/>
                <a:gd name="T29" fmla="*/ 2147483647 h 180"/>
                <a:gd name="T30" fmla="*/ 2147483647 w 182"/>
                <a:gd name="T31" fmla="*/ 2147483647 h 180"/>
                <a:gd name="T32" fmla="*/ 2147483647 w 182"/>
                <a:gd name="T33" fmla="*/ 2147483647 h 180"/>
                <a:gd name="T34" fmla="*/ 2147483647 w 182"/>
                <a:gd name="T35" fmla="*/ 2147483647 h 180"/>
                <a:gd name="T36" fmla="*/ 2147483647 w 182"/>
                <a:gd name="T37" fmla="*/ 2147483647 h 180"/>
                <a:gd name="T38" fmla="*/ 2147483647 w 182"/>
                <a:gd name="T39" fmla="*/ 2147483647 h 180"/>
                <a:gd name="T40" fmla="*/ 2147483647 w 182"/>
                <a:gd name="T41" fmla="*/ 2147483647 h 180"/>
                <a:gd name="T42" fmla="*/ 2147483647 w 182"/>
                <a:gd name="T43" fmla="*/ 0 h 180"/>
                <a:gd name="T44" fmla="*/ 2147483647 w 182"/>
                <a:gd name="T45" fmla="*/ 0 h 180"/>
                <a:gd name="T46" fmla="*/ 2147483647 w 182"/>
                <a:gd name="T47" fmla="*/ 0 h 180"/>
                <a:gd name="T48" fmla="*/ 2147483647 w 182"/>
                <a:gd name="T49" fmla="*/ 2147483647 h 180"/>
                <a:gd name="T50" fmla="*/ 2147483647 w 182"/>
                <a:gd name="T51" fmla="*/ 2147483647 h 180"/>
                <a:gd name="T52" fmla="*/ 2147483647 w 182"/>
                <a:gd name="T53" fmla="*/ 2147483647 h 180"/>
                <a:gd name="T54" fmla="*/ 2147483647 w 182"/>
                <a:gd name="T55" fmla="*/ 2147483647 h 180"/>
                <a:gd name="T56" fmla="*/ 2147483647 w 182"/>
                <a:gd name="T57" fmla="*/ 2147483647 h 180"/>
                <a:gd name="T58" fmla="*/ 2147483647 w 182"/>
                <a:gd name="T59" fmla="*/ 2147483647 h 180"/>
                <a:gd name="T60" fmla="*/ 0 w 182"/>
                <a:gd name="T61" fmla="*/ 2147483647 h 180"/>
                <a:gd name="T62" fmla="*/ 2147483647 w 182"/>
                <a:gd name="T63" fmla="*/ 2147483647 h 180"/>
                <a:gd name="T64" fmla="*/ 2147483647 w 182"/>
                <a:gd name="T65" fmla="*/ 2147483647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2"/>
                <a:gd name="T100" fmla="*/ 0 h 180"/>
                <a:gd name="T101" fmla="*/ 182 w 182"/>
                <a:gd name="T102" fmla="*/ 180 h 1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2" h="180">
                  <a:moveTo>
                    <a:pt x="6" y="127"/>
                  </a:moveTo>
                  <a:lnTo>
                    <a:pt x="15" y="142"/>
                  </a:lnTo>
                  <a:lnTo>
                    <a:pt x="26" y="155"/>
                  </a:lnTo>
                  <a:lnTo>
                    <a:pt x="41" y="165"/>
                  </a:lnTo>
                  <a:lnTo>
                    <a:pt x="56" y="174"/>
                  </a:lnTo>
                  <a:lnTo>
                    <a:pt x="73" y="180"/>
                  </a:lnTo>
                  <a:lnTo>
                    <a:pt x="90" y="180"/>
                  </a:lnTo>
                  <a:lnTo>
                    <a:pt x="109" y="180"/>
                  </a:lnTo>
                  <a:lnTo>
                    <a:pt x="126" y="174"/>
                  </a:lnTo>
                  <a:lnTo>
                    <a:pt x="141" y="165"/>
                  </a:lnTo>
                  <a:lnTo>
                    <a:pt x="154" y="155"/>
                  </a:lnTo>
                  <a:lnTo>
                    <a:pt x="167" y="142"/>
                  </a:lnTo>
                  <a:lnTo>
                    <a:pt x="175" y="127"/>
                  </a:lnTo>
                  <a:lnTo>
                    <a:pt x="180" y="110"/>
                  </a:lnTo>
                  <a:lnTo>
                    <a:pt x="182" y="90"/>
                  </a:lnTo>
                  <a:lnTo>
                    <a:pt x="180" y="71"/>
                  </a:lnTo>
                  <a:lnTo>
                    <a:pt x="175" y="54"/>
                  </a:lnTo>
                  <a:lnTo>
                    <a:pt x="167" y="39"/>
                  </a:lnTo>
                  <a:lnTo>
                    <a:pt x="154" y="26"/>
                  </a:lnTo>
                  <a:lnTo>
                    <a:pt x="141" y="15"/>
                  </a:lnTo>
                  <a:lnTo>
                    <a:pt x="126" y="7"/>
                  </a:lnTo>
                  <a:lnTo>
                    <a:pt x="109" y="0"/>
                  </a:lnTo>
                  <a:lnTo>
                    <a:pt x="90" y="0"/>
                  </a:lnTo>
                  <a:lnTo>
                    <a:pt x="73" y="0"/>
                  </a:lnTo>
                  <a:lnTo>
                    <a:pt x="56" y="7"/>
                  </a:lnTo>
                  <a:lnTo>
                    <a:pt x="41" y="15"/>
                  </a:lnTo>
                  <a:lnTo>
                    <a:pt x="26" y="26"/>
                  </a:lnTo>
                  <a:lnTo>
                    <a:pt x="15" y="39"/>
                  </a:lnTo>
                  <a:lnTo>
                    <a:pt x="6" y="54"/>
                  </a:lnTo>
                  <a:lnTo>
                    <a:pt x="2" y="71"/>
                  </a:lnTo>
                  <a:lnTo>
                    <a:pt x="0" y="90"/>
                  </a:lnTo>
                  <a:lnTo>
                    <a:pt x="2" y="110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Rectangle 151"/>
            <p:cNvSpPr>
              <a:spLocks noChangeAspect="1" noChangeArrowheads="1"/>
            </p:cNvSpPr>
            <p:nvPr/>
          </p:nvSpPr>
          <p:spPr bwMode="auto">
            <a:xfrm>
              <a:off x="996093" y="3682896"/>
              <a:ext cx="899732" cy="260192"/>
            </a:xfrm>
            <a:prstGeom prst="rect">
              <a:avLst/>
            </a:prstGeom>
            <a:solidFill>
              <a:schemeClr val="tx1"/>
            </a:solidFill>
            <a:ln w="1905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fr-BE"/>
            </a:p>
          </p:txBody>
        </p:sp>
        <p:sp>
          <p:nvSpPr>
            <p:cNvPr id="20" name="Freeform 147"/>
            <p:cNvSpPr>
              <a:spLocks/>
            </p:cNvSpPr>
            <p:nvPr/>
          </p:nvSpPr>
          <p:spPr bwMode="auto">
            <a:xfrm>
              <a:off x="2148630" y="3429642"/>
              <a:ext cx="1143846" cy="2463158"/>
            </a:xfrm>
            <a:custGeom>
              <a:avLst/>
              <a:gdLst>
                <a:gd name="T0" fmla="*/ 325 w 328"/>
                <a:gd name="T1" fmla="*/ 3 h 824"/>
                <a:gd name="T2" fmla="*/ 317 w 328"/>
                <a:gd name="T3" fmla="*/ 3 h 824"/>
                <a:gd name="T4" fmla="*/ 302 w 328"/>
                <a:gd name="T5" fmla="*/ 3 h 824"/>
                <a:gd name="T6" fmla="*/ 285 w 328"/>
                <a:gd name="T7" fmla="*/ 2 h 824"/>
                <a:gd name="T8" fmla="*/ 52 w 328"/>
                <a:gd name="T9" fmla="*/ 0 h 824"/>
                <a:gd name="T10" fmla="*/ 32 w 328"/>
                <a:gd name="T11" fmla="*/ 3 h 824"/>
                <a:gd name="T12" fmla="*/ 17 w 328"/>
                <a:gd name="T13" fmla="*/ 3 h 824"/>
                <a:gd name="T14" fmla="*/ 7 w 328"/>
                <a:gd name="T15" fmla="*/ 3 h 824"/>
                <a:gd name="T16" fmla="*/ 0 w 328"/>
                <a:gd name="T17" fmla="*/ 3 h 824"/>
                <a:gd name="T18" fmla="*/ 0 w 328"/>
                <a:gd name="T19" fmla="*/ 29 h 824"/>
                <a:gd name="T20" fmla="*/ 7 w 328"/>
                <a:gd name="T21" fmla="*/ 29 h 824"/>
                <a:gd name="T22" fmla="*/ 17 w 328"/>
                <a:gd name="T23" fmla="*/ 30 h 824"/>
                <a:gd name="T24" fmla="*/ 30 w 328"/>
                <a:gd name="T25" fmla="*/ 30 h 824"/>
                <a:gd name="T26" fmla="*/ 47 w 328"/>
                <a:gd name="T27" fmla="*/ 30 h 824"/>
                <a:gd name="T28" fmla="*/ 56 w 328"/>
                <a:gd name="T29" fmla="*/ 9 h 824"/>
                <a:gd name="T30" fmla="*/ 60 w 328"/>
                <a:gd name="T31" fmla="*/ 9 h 824"/>
                <a:gd name="T32" fmla="*/ 64 w 328"/>
                <a:gd name="T33" fmla="*/ 9 h 824"/>
                <a:gd name="T34" fmla="*/ 64 w 328"/>
                <a:gd name="T35" fmla="*/ 61 h 824"/>
                <a:gd name="T36" fmla="*/ 73 w 328"/>
                <a:gd name="T37" fmla="*/ 62 h 824"/>
                <a:gd name="T38" fmla="*/ 84 w 328"/>
                <a:gd name="T39" fmla="*/ 65 h 824"/>
                <a:gd name="T40" fmla="*/ 101 w 328"/>
                <a:gd name="T41" fmla="*/ 65 h 824"/>
                <a:gd name="T42" fmla="*/ 120 w 328"/>
                <a:gd name="T43" fmla="*/ 65 h 824"/>
                <a:gd name="T44" fmla="*/ 137 w 328"/>
                <a:gd name="T45" fmla="*/ 65 h 824"/>
                <a:gd name="T46" fmla="*/ 150 w 328"/>
                <a:gd name="T47" fmla="*/ 62 h 824"/>
                <a:gd name="T48" fmla="*/ 156 w 328"/>
                <a:gd name="T49" fmla="*/ 61 h 824"/>
                <a:gd name="T50" fmla="*/ 156 w 328"/>
                <a:gd name="T51" fmla="*/ 37 h 824"/>
                <a:gd name="T52" fmla="*/ 171 w 328"/>
                <a:gd name="T53" fmla="*/ 60 h 824"/>
                <a:gd name="T54" fmla="*/ 174 w 328"/>
                <a:gd name="T55" fmla="*/ 62 h 824"/>
                <a:gd name="T56" fmla="*/ 184 w 328"/>
                <a:gd name="T57" fmla="*/ 63 h 824"/>
                <a:gd name="T58" fmla="*/ 199 w 328"/>
                <a:gd name="T59" fmla="*/ 65 h 824"/>
                <a:gd name="T60" fmla="*/ 216 w 328"/>
                <a:gd name="T61" fmla="*/ 65 h 824"/>
                <a:gd name="T62" fmla="*/ 236 w 328"/>
                <a:gd name="T63" fmla="*/ 65 h 824"/>
                <a:gd name="T64" fmla="*/ 251 w 328"/>
                <a:gd name="T65" fmla="*/ 63 h 824"/>
                <a:gd name="T66" fmla="*/ 259 w 328"/>
                <a:gd name="T67" fmla="*/ 62 h 824"/>
                <a:gd name="T68" fmla="*/ 263 w 328"/>
                <a:gd name="T69" fmla="*/ 60 h 824"/>
                <a:gd name="T70" fmla="*/ 263 w 328"/>
                <a:gd name="T71" fmla="*/ 9 h 824"/>
                <a:gd name="T72" fmla="*/ 268 w 328"/>
                <a:gd name="T73" fmla="*/ 9 h 824"/>
                <a:gd name="T74" fmla="*/ 272 w 328"/>
                <a:gd name="T75" fmla="*/ 9 h 824"/>
                <a:gd name="T76" fmla="*/ 281 w 328"/>
                <a:gd name="T77" fmla="*/ 30 h 824"/>
                <a:gd name="T78" fmla="*/ 298 w 328"/>
                <a:gd name="T79" fmla="*/ 30 h 824"/>
                <a:gd name="T80" fmla="*/ 310 w 328"/>
                <a:gd name="T81" fmla="*/ 30 h 824"/>
                <a:gd name="T82" fmla="*/ 321 w 328"/>
                <a:gd name="T83" fmla="*/ 29 h 824"/>
                <a:gd name="T84" fmla="*/ 325 w 328"/>
                <a:gd name="T85" fmla="*/ 29 h 824"/>
                <a:gd name="T86" fmla="*/ 328 w 328"/>
                <a:gd name="T87" fmla="*/ 3 h 8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8"/>
                <a:gd name="T133" fmla="*/ 0 h 824"/>
                <a:gd name="T134" fmla="*/ 328 w 328"/>
                <a:gd name="T135" fmla="*/ 824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56 h 824"/>
                <a:gd name="connsiteX19" fmla="*/ 0 w 328"/>
                <a:gd name="connsiteY19" fmla="*/ 363 h 824"/>
                <a:gd name="connsiteX20" fmla="*/ 2 w 328"/>
                <a:gd name="connsiteY20" fmla="*/ 369 h 824"/>
                <a:gd name="connsiteX21" fmla="*/ 7 w 328"/>
                <a:gd name="connsiteY21" fmla="*/ 375 h 824"/>
                <a:gd name="connsiteX22" fmla="*/ 11 w 328"/>
                <a:gd name="connsiteY22" fmla="*/ 382 h 824"/>
                <a:gd name="connsiteX23" fmla="*/ 17 w 328"/>
                <a:gd name="connsiteY23" fmla="*/ 386 h 824"/>
                <a:gd name="connsiteX24" fmla="*/ 22 w 328"/>
                <a:gd name="connsiteY24" fmla="*/ 388 h 824"/>
                <a:gd name="connsiteX25" fmla="*/ 30 w 328"/>
                <a:gd name="connsiteY25" fmla="*/ 390 h 824"/>
                <a:gd name="connsiteX26" fmla="*/ 37 w 328"/>
                <a:gd name="connsiteY26" fmla="*/ 393 h 824"/>
                <a:gd name="connsiteX27" fmla="*/ 47 w 328"/>
                <a:gd name="connsiteY27" fmla="*/ 390 h 824"/>
                <a:gd name="connsiteX28" fmla="*/ 56 w 328"/>
                <a:gd name="connsiteY28" fmla="*/ 386 h 824"/>
                <a:gd name="connsiteX29" fmla="*/ 56 w 328"/>
                <a:gd name="connsiteY29" fmla="*/ 114 h 824"/>
                <a:gd name="connsiteX30" fmla="*/ 56 w 328"/>
                <a:gd name="connsiteY30" fmla="*/ 109 h 824"/>
                <a:gd name="connsiteX31" fmla="*/ 60 w 328"/>
                <a:gd name="connsiteY31" fmla="*/ 107 h 824"/>
                <a:gd name="connsiteX32" fmla="*/ 62 w 328"/>
                <a:gd name="connsiteY32" fmla="*/ 109 h 824"/>
                <a:gd name="connsiteX33" fmla="*/ 64 w 328"/>
                <a:gd name="connsiteY33" fmla="*/ 114 h 824"/>
                <a:gd name="connsiteX34" fmla="*/ 64 w 328"/>
                <a:gd name="connsiteY34" fmla="*/ 761 h 824"/>
                <a:gd name="connsiteX35" fmla="*/ 69 w 328"/>
                <a:gd name="connsiteY35" fmla="*/ 776 h 824"/>
                <a:gd name="connsiteX36" fmla="*/ 73 w 328"/>
                <a:gd name="connsiteY36" fmla="*/ 789 h 824"/>
                <a:gd name="connsiteX37" fmla="*/ 77 w 328"/>
                <a:gd name="connsiteY37" fmla="*/ 802 h 824"/>
                <a:gd name="connsiteX38" fmla="*/ 84 w 328"/>
                <a:gd name="connsiteY38" fmla="*/ 811 h 824"/>
                <a:gd name="connsiteX39" fmla="*/ 92 w 328"/>
                <a:gd name="connsiteY39" fmla="*/ 817 h 824"/>
                <a:gd name="connsiteX40" fmla="*/ 101 w 328"/>
                <a:gd name="connsiteY40" fmla="*/ 824 h 824"/>
                <a:gd name="connsiteX41" fmla="*/ 112 w 328"/>
                <a:gd name="connsiteY41" fmla="*/ 824 h 824"/>
                <a:gd name="connsiteX42" fmla="*/ 120 w 328"/>
                <a:gd name="connsiteY42" fmla="*/ 824 h 824"/>
                <a:gd name="connsiteX43" fmla="*/ 129 w 328"/>
                <a:gd name="connsiteY43" fmla="*/ 817 h 824"/>
                <a:gd name="connsiteX44" fmla="*/ 137 w 328"/>
                <a:gd name="connsiteY44" fmla="*/ 811 h 824"/>
                <a:gd name="connsiteX45" fmla="*/ 144 w 328"/>
                <a:gd name="connsiteY45" fmla="*/ 802 h 824"/>
                <a:gd name="connsiteX46" fmla="*/ 150 w 328"/>
                <a:gd name="connsiteY46" fmla="*/ 789 h 824"/>
                <a:gd name="connsiteX47" fmla="*/ 154 w 328"/>
                <a:gd name="connsiteY47" fmla="*/ 776 h 824"/>
                <a:gd name="connsiteX48" fmla="*/ 156 w 328"/>
                <a:gd name="connsiteY48" fmla="*/ 761 h 824"/>
                <a:gd name="connsiteX49" fmla="*/ 156 w 328"/>
                <a:gd name="connsiteY49" fmla="*/ 746 h 824"/>
                <a:gd name="connsiteX50" fmla="*/ 156 w 328"/>
                <a:gd name="connsiteY50" fmla="*/ 470 h 824"/>
                <a:gd name="connsiteX51" fmla="*/ 171 w 328"/>
                <a:gd name="connsiteY51" fmla="*/ 470 h 824"/>
                <a:gd name="connsiteX52" fmla="*/ 171 w 328"/>
                <a:gd name="connsiteY52" fmla="*/ 746 h 824"/>
                <a:gd name="connsiteX53" fmla="*/ 171 w 328"/>
                <a:gd name="connsiteY53" fmla="*/ 761 h 824"/>
                <a:gd name="connsiteX54" fmla="*/ 174 w 328"/>
                <a:gd name="connsiteY54" fmla="*/ 776 h 824"/>
                <a:gd name="connsiteX55" fmla="*/ 178 w 328"/>
                <a:gd name="connsiteY55" fmla="*/ 789 h 824"/>
                <a:gd name="connsiteX56" fmla="*/ 184 w 328"/>
                <a:gd name="connsiteY56" fmla="*/ 802 h 824"/>
                <a:gd name="connsiteX57" fmla="*/ 191 w 328"/>
                <a:gd name="connsiteY57" fmla="*/ 811 h 824"/>
                <a:gd name="connsiteX58" fmla="*/ 199 w 328"/>
                <a:gd name="connsiteY58" fmla="*/ 817 h 824"/>
                <a:gd name="connsiteX59" fmla="*/ 208 w 328"/>
                <a:gd name="connsiteY59" fmla="*/ 824 h 824"/>
                <a:gd name="connsiteX60" fmla="*/ 216 w 328"/>
                <a:gd name="connsiteY60" fmla="*/ 824 h 824"/>
                <a:gd name="connsiteX61" fmla="*/ 227 w 328"/>
                <a:gd name="connsiteY61" fmla="*/ 824 h 824"/>
                <a:gd name="connsiteX62" fmla="*/ 236 w 328"/>
                <a:gd name="connsiteY62" fmla="*/ 817 h 824"/>
                <a:gd name="connsiteX63" fmla="*/ 242 w 328"/>
                <a:gd name="connsiteY63" fmla="*/ 811 h 824"/>
                <a:gd name="connsiteX64" fmla="*/ 251 w 328"/>
                <a:gd name="connsiteY64" fmla="*/ 802 h 824"/>
                <a:gd name="connsiteX65" fmla="*/ 255 w 328"/>
                <a:gd name="connsiteY65" fmla="*/ 789 h 824"/>
                <a:gd name="connsiteX66" fmla="*/ 259 w 328"/>
                <a:gd name="connsiteY66" fmla="*/ 776 h 824"/>
                <a:gd name="connsiteX67" fmla="*/ 263 w 328"/>
                <a:gd name="connsiteY67" fmla="*/ 761 h 824"/>
                <a:gd name="connsiteX68" fmla="*/ 263 w 328"/>
                <a:gd name="connsiteY68" fmla="*/ 746 h 824"/>
                <a:gd name="connsiteX69" fmla="*/ 263 w 328"/>
                <a:gd name="connsiteY69" fmla="*/ 378 h 824"/>
                <a:gd name="connsiteX70" fmla="*/ 263 w 328"/>
                <a:gd name="connsiteY70" fmla="*/ 114 h 824"/>
                <a:gd name="connsiteX71" fmla="*/ 266 w 328"/>
                <a:gd name="connsiteY71" fmla="*/ 109 h 824"/>
                <a:gd name="connsiteX72" fmla="*/ 268 w 328"/>
                <a:gd name="connsiteY72" fmla="*/ 107 h 824"/>
                <a:gd name="connsiteX73" fmla="*/ 272 w 328"/>
                <a:gd name="connsiteY73" fmla="*/ 109 h 824"/>
                <a:gd name="connsiteX74" fmla="*/ 272 w 328"/>
                <a:gd name="connsiteY74" fmla="*/ 114 h 824"/>
                <a:gd name="connsiteX75" fmla="*/ 272 w 328"/>
                <a:gd name="connsiteY75" fmla="*/ 386 h 824"/>
                <a:gd name="connsiteX76" fmla="*/ 281 w 328"/>
                <a:gd name="connsiteY76" fmla="*/ 390 h 824"/>
                <a:gd name="connsiteX77" fmla="*/ 291 w 328"/>
                <a:gd name="connsiteY77" fmla="*/ 393 h 824"/>
                <a:gd name="connsiteX78" fmla="*/ 298 w 328"/>
                <a:gd name="connsiteY78" fmla="*/ 390 h 824"/>
                <a:gd name="connsiteX79" fmla="*/ 304 w 328"/>
                <a:gd name="connsiteY79" fmla="*/ 388 h 824"/>
                <a:gd name="connsiteX80" fmla="*/ 310 w 328"/>
                <a:gd name="connsiteY80" fmla="*/ 386 h 824"/>
                <a:gd name="connsiteX81" fmla="*/ 317 w 328"/>
                <a:gd name="connsiteY81" fmla="*/ 382 h 824"/>
                <a:gd name="connsiteX82" fmla="*/ 321 w 328"/>
                <a:gd name="connsiteY82" fmla="*/ 375 h 824"/>
                <a:gd name="connsiteX83" fmla="*/ 323 w 328"/>
                <a:gd name="connsiteY83" fmla="*/ 369 h 824"/>
                <a:gd name="connsiteX84" fmla="*/ 325 w 328"/>
                <a:gd name="connsiteY84" fmla="*/ 363 h 824"/>
                <a:gd name="connsiteX85" fmla="*/ 328 w 328"/>
                <a:gd name="connsiteY85" fmla="*/ 356 h 824"/>
                <a:gd name="connsiteX86" fmla="*/ 328 w 328"/>
                <a:gd name="connsiteY86" fmla="*/ 49 h 824"/>
                <a:gd name="connsiteX87" fmla="*/ 325 w 328"/>
                <a:gd name="connsiteY87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56 h 824"/>
                <a:gd name="connsiteX19" fmla="*/ 0 w 328"/>
                <a:gd name="connsiteY19" fmla="*/ 363 h 824"/>
                <a:gd name="connsiteX20" fmla="*/ 2 w 328"/>
                <a:gd name="connsiteY20" fmla="*/ 369 h 824"/>
                <a:gd name="connsiteX21" fmla="*/ 7 w 328"/>
                <a:gd name="connsiteY21" fmla="*/ 375 h 824"/>
                <a:gd name="connsiteX22" fmla="*/ 11 w 328"/>
                <a:gd name="connsiteY22" fmla="*/ 382 h 824"/>
                <a:gd name="connsiteX23" fmla="*/ 17 w 328"/>
                <a:gd name="connsiteY23" fmla="*/ 386 h 824"/>
                <a:gd name="connsiteX24" fmla="*/ 22 w 328"/>
                <a:gd name="connsiteY24" fmla="*/ 388 h 824"/>
                <a:gd name="connsiteX25" fmla="*/ 30 w 328"/>
                <a:gd name="connsiteY25" fmla="*/ 390 h 824"/>
                <a:gd name="connsiteX26" fmla="*/ 37 w 328"/>
                <a:gd name="connsiteY26" fmla="*/ 393 h 824"/>
                <a:gd name="connsiteX27" fmla="*/ 47 w 328"/>
                <a:gd name="connsiteY27" fmla="*/ 390 h 824"/>
                <a:gd name="connsiteX28" fmla="*/ 56 w 328"/>
                <a:gd name="connsiteY28" fmla="*/ 386 h 824"/>
                <a:gd name="connsiteX29" fmla="*/ 56 w 328"/>
                <a:gd name="connsiteY29" fmla="*/ 114 h 824"/>
                <a:gd name="connsiteX30" fmla="*/ 56 w 328"/>
                <a:gd name="connsiteY30" fmla="*/ 109 h 824"/>
                <a:gd name="connsiteX31" fmla="*/ 60 w 328"/>
                <a:gd name="connsiteY31" fmla="*/ 107 h 824"/>
                <a:gd name="connsiteX32" fmla="*/ 62 w 328"/>
                <a:gd name="connsiteY32" fmla="*/ 109 h 824"/>
                <a:gd name="connsiteX33" fmla="*/ 64 w 328"/>
                <a:gd name="connsiteY33" fmla="*/ 114 h 824"/>
                <a:gd name="connsiteX34" fmla="*/ 69 w 328"/>
                <a:gd name="connsiteY34" fmla="*/ 776 h 824"/>
                <a:gd name="connsiteX35" fmla="*/ 73 w 328"/>
                <a:gd name="connsiteY35" fmla="*/ 789 h 824"/>
                <a:gd name="connsiteX36" fmla="*/ 77 w 328"/>
                <a:gd name="connsiteY36" fmla="*/ 802 h 824"/>
                <a:gd name="connsiteX37" fmla="*/ 84 w 328"/>
                <a:gd name="connsiteY37" fmla="*/ 811 h 824"/>
                <a:gd name="connsiteX38" fmla="*/ 92 w 328"/>
                <a:gd name="connsiteY38" fmla="*/ 817 h 824"/>
                <a:gd name="connsiteX39" fmla="*/ 101 w 328"/>
                <a:gd name="connsiteY39" fmla="*/ 824 h 824"/>
                <a:gd name="connsiteX40" fmla="*/ 112 w 328"/>
                <a:gd name="connsiteY40" fmla="*/ 824 h 824"/>
                <a:gd name="connsiteX41" fmla="*/ 120 w 328"/>
                <a:gd name="connsiteY41" fmla="*/ 824 h 824"/>
                <a:gd name="connsiteX42" fmla="*/ 129 w 328"/>
                <a:gd name="connsiteY42" fmla="*/ 817 h 824"/>
                <a:gd name="connsiteX43" fmla="*/ 137 w 328"/>
                <a:gd name="connsiteY43" fmla="*/ 811 h 824"/>
                <a:gd name="connsiteX44" fmla="*/ 144 w 328"/>
                <a:gd name="connsiteY44" fmla="*/ 802 h 824"/>
                <a:gd name="connsiteX45" fmla="*/ 150 w 328"/>
                <a:gd name="connsiteY45" fmla="*/ 789 h 824"/>
                <a:gd name="connsiteX46" fmla="*/ 154 w 328"/>
                <a:gd name="connsiteY46" fmla="*/ 776 h 824"/>
                <a:gd name="connsiteX47" fmla="*/ 156 w 328"/>
                <a:gd name="connsiteY47" fmla="*/ 761 h 824"/>
                <a:gd name="connsiteX48" fmla="*/ 156 w 328"/>
                <a:gd name="connsiteY48" fmla="*/ 746 h 824"/>
                <a:gd name="connsiteX49" fmla="*/ 156 w 328"/>
                <a:gd name="connsiteY49" fmla="*/ 470 h 824"/>
                <a:gd name="connsiteX50" fmla="*/ 171 w 328"/>
                <a:gd name="connsiteY50" fmla="*/ 470 h 824"/>
                <a:gd name="connsiteX51" fmla="*/ 171 w 328"/>
                <a:gd name="connsiteY51" fmla="*/ 746 h 824"/>
                <a:gd name="connsiteX52" fmla="*/ 171 w 328"/>
                <a:gd name="connsiteY52" fmla="*/ 761 h 824"/>
                <a:gd name="connsiteX53" fmla="*/ 174 w 328"/>
                <a:gd name="connsiteY53" fmla="*/ 776 h 824"/>
                <a:gd name="connsiteX54" fmla="*/ 178 w 328"/>
                <a:gd name="connsiteY54" fmla="*/ 789 h 824"/>
                <a:gd name="connsiteX55" fmla="*/ 184 w 328"/>
                <a:gd name="connsiteY55" fmla="*/ 802 h 824"/>
                <a:gd name="connsiteX56" fmla="*/ 191 w 328"/>
                <a:gd name="connsiteY56" fmla="*/ 811 h 824"/>
                <a:gd name="connsiteX57" fmla="*/ 199 w 328"/>
                <a:gd name="connsiteY57" fmla="*/ 817 h 824"/>
                <a:gd name="connsiteX58" fmla="*/ 208 w 328"/>
                <a:gd name="connsiteY58" fmla="*/ 824 h 824"/>
                <a:gd name="connsiteX59" fmla="*/ 216 w 328"/>
                <a:gd name="connsiteY59" fmla="*/ 824 h 824"/>
                <a:gd name="connsiteX60" fmla="*/ 227 w 328"/>
                <a:gd name="connsiteY60" fmla="*/ 824 h 824"/>
                <a:gd name="connsiteX61" fmla="*/ 236 w 328"/>
                <a:gd name="connsiteY61" fmla="*/ 817 h 824"/>
                <a:gd name="connsiteX62" fmla="*/ 242 w 328"/>
                <a:gd name="connsiteY62" fmla="*/ 811 h 824"/>
                <a:gd name="connsiteX63" fmla="*/ 251 w 328"/>
                <a:gd name="connsiteY63" fmla="*/ 802 h 824"/>
                <a:gd name="connsiteX64" fmla="*/ 255 w 328"/>
                <a:gd name="connsiteY64" fmla="*/ 789 h 824"/>
                <a:gd name="connsiteX65" fmla="*/ 259 w 328"/>
                <a:gd name="connsiteY65" fmla="*/ 776 h 824"/>
                <a:gd name="connsiteX66" fmla="*/ 263 w 328"/>
                <a:gd name="connsiteY66" fmla="*/ 761 h 824"/>
                <a:gd name="connsiteX67" fmla="*/ 263 w 328"/>
                <a:gd name="connsiteY67" fmla="*/ 746 h 824"/>
                <a:gd name="connsiteX68" fmla="*/ 263 w 328"/>
                <a:gd name="connsiteY68" fmla="*/ 378 h 824"/>
                <a:gd name="connsiteX69" fmla="*/ 263 w 328"/>
                <a:gd name="connsiteY69" fmla="*/ 114 h 824"/>
                <a:gd name="connsiteX70" fmla="*/ 266 w 328"/>
                <a:gd name="connsiteY70" fmla="*/ 109 h 824"/>
                <a:gd name="connsiteX71" fmla="*/ 268 w 328"/>
                <a:gd name="connsiteY71" fmla="*/ 107 h 824"/>
                <a:gd name="connsiteX72" fmla="*/ 272 w 328"/>
                <a:gd name="connsiteY72" fmla="*/ 109 h 824"/>
                <a:gd name="connsiteX73" fmla="*/ 272 w 328"/>
                <a:gd name="connsiteY73" fmla="*/ 114 h 824"/>
                <a:gd name="connsiteX74" fmla="*/ 272 w 328"/>
                <a:gd name="connsiteY74" fmla="*/ 386 h 824"/>
                <a:gd name="connsiteX75" fmla="*/ 281 w 328"/>
                <a:gd name="connsiteY75" fmla="*/ 390 h 824"/>
                <a:gd name="connsiteX76" fmla="*/ 291 w 328"/>
                <a:gd name="connsiteY76" fmla="*/ 393 h 824"/>
                <a:gd name="connsiteX77" fmla="*/ 298 w 328"/>
                <a:gd name="connsiteY77" fmla="*/ 390 h 824"/>
                <a:gd name="connsiteX78" fmla="*/ 304 w 328"/>
                <a:gd name="connsiteY78" fmla="*/ 388 h 824"/>
                <a:gd name="connsiteX79" fmla="*/ 310 w 328"/>
                <a:gd name="connsiteY79" fmla="*/ 386 h 824"/>
                <a:gd name="connsiteX80" fmla="*/ 317 w 328"/>
                <a:gd name="connsiteY80" fmla="*/ 382 h 824"/>
                <a:gd name="connsiteX81" fmla="*/ 321 w 328"/>
                <a:gd name="connsiteY81" fmla="*/ 375 h 824"/>
                <a:gd name="connsiteX82" fmla="*/ 323 w 328"/>
                <a:gd name="connsiteY82" fmla="*/ 369 h 824"/>
                <a:gd name="connsiteX83" fmla="*/ 325 w 328"/>
                <a:gd name="connsiteY83" fmla="*/ 363 h 824"/>
                <a:gd name="connsiteX84" fmla="*/ 328 w 328"/>
                <a:gd name="connsiteY84" fmla="*/ 356 h 824"/>
                <a:gd name="connsiteX85" fmla="*/ 328 w 328"/>
                <a:gd name="connsiteY85" fmla="*/ 49 h 824"/>
                <a:gd name="connsiteX86" fmla="*/ 325 w 328"/>
                <a:gd name="connsiteY86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56 h 824"/>
                <a:gd name="connsiteX19" fmla="*/ 0 w 328"/>
                <a:gd name="connsiteY19" fmla="*/ 363 h 824"/>
                <a:gd name="connsiteX20" fmla="*/ 2 w 328"/>
                <a:gd name="connsiteY20" fmla="*/ 369 h 824"/>
                <a:gd name="connsiteX21" fmla="*/ 7 w 328"/>
                <a:gd name="connsiteY21" fmla="*/ 375 h 824"/>
                <a:gd name="connsiteX22" fmla="*/ 11 w 328"/>
                <a:gd name="connsiteY22" fmla="*/ 382 h 824"/>
                <a:gd name="connsiteX23" fmla="*/ 17 w 328"/>
                <a:gd name="connsiteY23" fmla="*/ 386 h 824"/>
                <a:gd name="connsiteX24" fmla="*/ 22 w 328"/>
                <a:gd name="connsiteY24" fmla="*/ 388 h 824"/>
                <a:gd name="connsiteX25" fmla="*/ 30 w 328"/>
                <a:gd name="connsiteY25" fmla="*/ 390 h 824"/>
                <a:gd name="connsiteX26" fmla="*/ 37 w 328"/>
                <a:gd name="connsiteY26" fmla="*/ 393 h 824"/>
                <a:gd name="connsiteX27" fmla="*/ 47 w 328"/>
                <a:gd name="connsiteY27" fmla="*/ 390 h 824"/>
                <a:gd name="connsiteX28" fmla="*/ 56 w 328"/>
                <a:gd name="connsiteY28" fmla="*/ 386 h 824"/>
                <a:gd name="connsiteX29" fmla="*/ 56 w 328"/>
                <a:gd name="connsiteY29" fmla="*/ 114 h 824"/>
                <a:gd name="connsiteX30" fmla="*/ 56 w 328"/>
                <a:gd name="connsiteY30" fmla="*/ 109 h 824"/>
                <a:gd name="connsiteX31" fmla="*/ 60 w 328"/>
                <a:gd name="connsiteY31" fmla="*/ 107 h 824"/>
                <a:gd name="connsiteX32" fmla="*/ 62 w 328"/>
                <a:gd name="connsiteY32" fmla="*/ 109 h 824"/>
                <a:gd name="connsiteX33" fmla="*/ 64 w 328"/>
                <a:gd name="connsiteY33" fmla="*/ 114 h 824"/>
                <a:gd name="connsiteX34" fmla="*/ 73 w 328"/>
                <a:gd name="connsiteY34" fmla="*/ 789 h 824"/>
                <a:gd name="connsiteX35" fmla="*/ 77 w 328"/>
                <a:gd name="connsiteY35" fmla="*/ 802 h 824"/>
                <a:gd name="connsiteX36" fmla="*/ 84 w 328"/>
                <a:gd name="connsiteY36" fmla="*/ 811 h 824"/>
                <a:gd name="connsiteX37" fmla="*/ 92 w 328"/>
                <a:gd name="connsiteY37" fmla="*/ 817 h 824"/>
                <a:gd name="connsiteX38" fmla="*/ 101 w 328"/>
                <a:gd name="connsiteY38" fmla="*/ 824 h 824"/>
                <a:gd name="connsiteX39" fmla="*/ 112 w 328"/>
                <a:gd name="connsiteY39" fmla="*/ 824 h 824"/>
                <a:gd name="connsiteX40" fmla="*/ 120 w 328"/>
                <a:gd name="connsiteY40" fmla="*/ 824 h 824"/>
                <a:gd name="connsiteX41" fmla="*/ 129 w 328"/>
                <a:gd name="connsiteY41" fmla="*/ 817 h 824"/>
                <a:gd name="connsiteX42" fmla="*/ 137 w 328"/>
                <a:gd name="connsiteY42" fmla="*/ 811 h 824"/>
                <a:gd name="connsiteX43" fmla="*/ 144 w 328"/>
                <a:gd name="connsiteY43" fmla="*/ 802 h 824"/>
                <a:gd name="connsiteX44" fmla="*/ 150 w 328"/>
                <a:gd name="connsiteY44" fmla="*/ 789 h 824"/>
                <a:gd name="connsiteX45" fmla="*/ 154 w 328"/>
                <a:gd name="connsiteY45" fmla="*/ 776 h 824"/>
                <a:gd name="connsiteX46" fmla="*/ 156 w 328"/>
                <a:gd name="connsiteY46" fmla="*/ 761 h 824"/>
                <a:gd name="connsiteX47" fmla="*/ 156 w 328"/>
                <a:gd name="connsiteY47" fmla="*/ 746 h 824"/>
                <a:gd name="connsiteX48" fmla="*/ 156 w 328"/>
                <a:gd name="connsiteY48" fmla="*/ 470 h 824"/>
                <a:gd name="connsiteX49" fmla="*/ 171 w 328"/>
                <a:gd name="connsiteY49" fmla="*/ 470 h 824"/>
                <a:gd name="connsiteX50" fmla="*/ 171 w 328"/>
                <a:gd name="connsiteY50" fmla="*/ 746 h 824"/>
                <a:gd name="connsiteX51" fmla="*/ 171 w 328"/>
                <a:gd name="connsiteY51" fmla="*/ 761 h 824"/>
                <a:gd name="connsiteX52" fmla="*/ 174 w 328"/>
                <a:gd name="connsiteY52" fmla="*/ 776 h 824"/>
                <a:gd name="connsiteX53" fmla="*/ 178 w 328"/>
                <a:gd name="connsiteY53" fmla="*/ 789 h 824"/>
                <a:gd name="connsiteX54" fmla="*/ 184 w 328"/>
                <a:gd name="connsiteY54" fmla="*/ 802 h 824"/>
                <a:gd name="connsiteX55" fmla="*/ 191 w 328"/>
                <a:gd name="connsiteY55" fmla="*/ 811 h 824"/>
                <a:gd name="connsiteX56" fmla="*/ 199 w 328"/>
                <a:gd name="connsiteY56" fmla="*/ 817 h 824"/>
                <a:gd name="connsiteX57" fmla="*/ 208 w 328"/>
                <a:gd name="connsiteY57" fmla="*/ 824 h 824"/>
                <a:gd name="connsiteX58" fmla="*/ 216 w 328"/>
                <a:gd name="connsiteY58" fmla="*/ 824 h 824"/>
                <a:gd name="connsiteX59" fmla="*/ 227 w 328"/>
                <a:gd name="connsiteY59" fmla="*/ 824 h 824"/>
                <a:gd name="connsiteX60" fmla="*/ 236 w 328"/>
                <a:gd name="connsiteY60" fmla="*/ 817 h 824"/>
                <a:gd name="connsiteX61" fmla="*/ 242 w 328"/>
                <a:gd name="connsiteY61" fmla="*/ 811 h 824"/>
                <a:gd name="connsiteX62" fmla="*/ 251 w 328"/>
                <a:gd name="connsiteY62" fmla="*/ 802 h 824"/>
                <a:gd name="connsiteX63" fmla="*/ 255 w 328"/>
                <a:gd name="connsiteY63" fmla="*/ 789 h 824"/>
                <a:gd name="connsiteX64" fmla="*/ 259 w 328"/>
                <a:gd name="connsiteY64" fmla="*/ 776 h 824"/>
                <a:gd name="connsiteX65" fmla="*/ 263 w 328"/>
                <a:gd name="connsiteY65" fmla="*/ 761 h 824"/>
                <a:gd name="connsiteX66" fmla="*/ 263 w 328"/>
                <a:gd name="connsiteY66" fmla="*/ 746 h 824"/>
                <a:gd name="connsiteX67" fmla="*/ 263 w 328"/>
                <a:gd name="connsiteY67" fmla="*/ 378 h 824"/>
                <a:gd name="connsiteX68" fmla="*/ 263 w 328"/>
                <a:gd name="connsiteY68" fmla="*/ 114 h 824"/>
                <a:gd name="connsiteX69" fmla="*/ 266 w 328"/>
                <a:gd name="connsiteY69" fmla="*/ 109 h 824"/>
                <a:gd name="connsiteX70" fmla="*/ 268 w 328"/>
                <a:gd name="connsiteY70" fmla="*/ 107 h 824"/>
                <a:gd name="connsiteX71" fmla="*/ 272 w 328"/>
                <a:gd name="connsiteY71" fmla="*/ 109 h 824"/>
                <a:gd name="connsiteX72" fmla="*/ 272 w 328"/>
                <a:gd name="connsiteY72" fmla="*/ 114 h 824"/>
                <a:gd name="connsiteX73" fmla="*/ 272 w 328"/>
                <a:gd name="connsiteY73" fmla="*/ 386 h 824"/>
                <a:gd name="connsiteX74" fmla="*/ 281 w 328"/>
                <a:gd name="connsiteY74" fmla="*/ 390 h 824"/>
                <a:gd name="connsiteX75" fmla="*/ 291 w 328"/>
                <a:gd name="connsiteY75" fmla="*/ 393 h 824"/>
                <a:gd name="connsiteX76" fmla="*/ 298 w 328"/>
                <a:gd name="connsiteY76" fmla="*/ 390 h 824"/>
                <a:gd name="connsiteX77" fmla="*/ 304 w 328"/>
                <a:gd name="connsiteY77" fmla="*/ 388 h 824"/>
                <a:gd name="connsiteX78" fmla="*/ 310 w 328"/>
                <a:gd name="connsiteY78" fmla="*/ 386 h 824"/>
                <a:gd name="connsiteX79" fmla="*/ 317 w 328"/>
                <a:gd name="connsiteY79" fmla="*/ 382 h 824"/>
                <a:gd name="connsiteX80" fmla="*/ 321 w 328"/>
                <a:gd name="connsiteY80" fmla="*/ 375 h 824"/>
                <a:gd name="connsiteX81" fmla="*/ 323 w 328"/>
                <a:gd name="connsiteY81" fmla="*/ 369 h 824"/>
                <a:gd name="connsiteX82" fmla="*/ 325 w 328"/>
                <a:gd name="connsiteY82" fmla="*/ 363 h 824"/>
                <a:gd name="connsiteX83" fmla="*/ 328 w 328"/>
                <a:gd name="connsiteY83" fmla="*/ 356 h 824"/>
                <a:gd name="connsiteX84" fmla="*/ 328 w 328"/>
                <a:gd name="connsiteY84" fmla="*/ 49 h 824"/>
                <a:gd name="connsiteX85" fmla="*/ 325 w 328"/>
                <a:gd name="connsiteY85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56 h 824"/>
                <a:gd name="connsiteX19" fmla="*/ 0 w 328"/>
                <a:gd name="connsiteY19" fmla="*/ 363 h 824"/>
                <a:gd name="connsiteX20" fmla="*/ 2 w 328"/>
                <a:gd name="connsiteY20" fmla="*/ 369 h 824"/>
                <a:gd name="connsiteX21" fmla="*/ 7 w 328"/>
                <a:gd name="connsiteY21" fmla="*/ 375 h 824"/>
                <a:gd name="connsiteX22" fmla="*/ 11 w 328"/>
                <a:gd name="connsiteY22" fmla="*/ 382 h 824"/>
                <a:gd name="connsiteX23" fmla="*/ 17 w 328"/>
                <a:gd name="connsiteY23" fmla="*/ 386 h 824"/>
                <a:gd name="connsiteX24" fmla="*/ 22 w 328"/>
                <a:gd name="connsiteY24" fmla="*/ 388 h 824"/>
                <a:gd name="connsiteX25" fmla="*/ 30 w 328"/>
                <a:gd name="connsiteY25" fmla="*/ 390 h 824"/>
                <a:gd name="connsiteX26" fmla="*/ 37 w 328"/>
                <a:gd name="connsiteY26" fmla="*/ 393 h 824"/>
                <a:gd name="connsiteX27" fmla="*/ 47 w 328"/>
                <a:gd name="connsiteY27" fmla="*/ 390 h 824"/>
                <a:gd name="connsiteX28" fmla="*/ 56 w 328"/>
                <a:gd name="connsiteY28" fmla="*/ 386 h 824"/>
                <a:gd name="connsiteX29" fmla="*/ 56 w 328"/>
                <a:gd name="connsiteY29" fmla="*/ 114 h 824"/>
                <a:gd name="connsiteX30" fmla="*/ 56 w 328"/>
                <a:gd name="connsiteY30" fmla="*/ 109 h 824"/>
                <a:gd name="connsiteX31" fmla="*/ 60 w 328"/>
                <a:gd name="connsiteY31" fmla="*/ 107 h 824"/>
                <a:gd name="connsiteX32" fmla="*/ 62 w 328"/>
                <a:gd name="connsiteY32" fmla="*/ 109 h 824"/>
                <a:gd name="connsiteX33" fmla="*/ 64 w 328"/>
                <a:gd name="connsiteY33" fmla="*/ 114 h 824"/>
                <a:gd name="connsiteX34" fmla="*/ 68 w 328"/>
                <a:gd name="connsiteY34" fmla="*/ 122 h 824"/>
                <a:gd name="connsiteX35" fmla="*/ 73 w 328"/>
                <a:gd name="connsiteY35" fmla="*/ 789 h 824"/>
                <a:gd name="connsiteX36" fmla="*/ 77 w 328"/>
                <a:gd name="connsiteY36" fmla="*/ 802 h 824"/>
                <a:gd name="connsiteX37" fmla="*/ 84 w 328"/>
                <a:gd name="connsiteY37" fmla="*/ 811 h 824"/>
                <a:gd name="connsiteX38" fmla="*/ 92 w 328"/>
                <a:gd name="connsiteY38" fmla="*/ 817 h 824"/>
                <a:gd name="connsiteX39" fmla="*/ 101 w 328"/>
                <a:gd name="connsiteY39" fmla="*/ 824 h 824"/>
                <a:gd name="connsiteX40" fmla="*/ 112 w 328"/>
                <a:gd name="connsiteY40" fmla="*/ 824 h 824"/>
                <a:gd name="connsiteX41" fmla="*/ 120 w 328"/>
                <a:gd name="connsiteY41" fmla="*/ 824 h 824"/>
                <a:gd name="connsiteX42" fmla="*/ 129 w 328"/>
                <a:gd name="connsiteY42" fmla="*/ 817 h 824"/>
                <a:gd name="connsiteX43" fmla="*/ 137 w 328"/>
                <a:gd name="connsiteY43" fmla="*/ 811 h 824"/>
                <a:gd name="connsiteX44" fmla="*/ 144 w 328"/>
                <a:gd name="connsiteY44" fmla="*/ 802 h 824"/>
                <a:gd name="connsiteX45" fmla="*/ 150 w 328"/>
                <a:gd name="connsiteY45" fmla="*/ 789 h 824"/>
                <a:gd name="connsiteX46" fmla="*/ 154 w 328"/>
                <a:gd name="connsiteY46" fmla="*/ 776 h 824"/>
                <a:gd name="connsiteX47" fmla="*/ 156 w 328"/>
                <a:gd name="connsiteY47" fmla="*/ 761 h 824"/>
                <a:gd name="connsiteX48" fmla="*/ 156 w 328"/>
                <a:gd name="connsiteY48" fmla="*/ 746 h 824"/>
                <a:gd name="connsiteX49" fmla="*/ 156 w 328"/>
                <a:gd name="connsiteY49" fmla="*/ 470 h 824"/>
                <a:gd name="connsiteX50" fmla="*/ 171 w 328"/>
                <a:gd name="connsiteY50" fmla="*/ 470 h 824"/>
                <a:gd name="connsiteX51" fmla="*/ 171 w 328"/>
                <a:gd name="connsiteY51" fmla="*/ 746 h 824"/>
                <a:gd name="connsiteX52" fmla="*/ 171 w 328"/>
                <a:gd name="connsiteY52" fmla="*/ 761 h 824"/>
                <a:gd name="connsiteX53" fmla="*/ 174 w 328"/>
                <a:gd name="connsiteY53" fmla="*/ 776 h 824"/>
                <a:gd name="connsiteX54" fmla="*/ 178 w 328"/>
                <a:gd name="connsiteY54" fmla="*/ 789 h 824"/>
                <a:gd name="connsiteX55" fmla="*/ 184 w 328"/>
                <a:gd name="connsiteY55" fmla="*/ 802 h 824"/>
                <a:gd name="connsiteX56" fmla="*/ 191 w 328"/>
                <a:gd name="connsiteY56" fmla="*/ 811 h 824"/>
                <a:gd name="connsiteX57" fmla="*/ 199 w 328"/>
                <a:gd name="connsiteY57" fmla="*/ 817 h 824"/>
                <a:gd name="connsiteX58" fmla="*/ 208 w 328"/>
                <a:gd name="connsiteY58" fmla="*/ 824 h 824"/>
                <a:gd name="connsiteX59" fmla="*/ 216 w 328"/>
                <a:gd name="connsiteY59" fmla="*/ 824 h 824"/>
                <a:gd name="connsiteX60" fmla="*/ 227 w 328"/>
                <a:gd name="connsiteY60" fmla="*/ 824 h 824"/>
                <a:gd name="connsiteX61" fmla="*/ 236 w 328"/>
                <a:gd name="connsiteY61" fmla="*/ 817 h 824"/>
                <a:gd name="connsiteX62" fmla="*/ 242 w 328"/>
                <a:gd name="connsiteY62" fmla="*/ 811 h 824"/>
                <a:gd name="connsiteX63" fmla="*/ 251 w 328"/>
                <a:gd name="connsiteY63" fmla="*/ 802 h 824"/>
                <a:gd name="connsiteX64" fmla="*/ 255 w 328"/>
                <a:gd name="connsiteY64" fmla="*/ 789 h 824"/>
                <a:gd name="connsiteX65" fmla="*/ 259 w 328"/>
                <a:gd name="connsiteY65" fmla="*/ 776 h 824"/>
                <a:gd name="connsiteX66" fmla="*/ 263 w 328"/>
                <a:gd name="connsiteY66" fmla="*/ 761 h 824"/>
                <a:gd name="connsiteX67" fmla="*/ 263 w 328"/>
                <a:gd name="connsiteY67" fmla="*/ 746 h 824"/>
                <a:gd name="connsiteX68" fmla="*/ 263 w 328"/>
                <a:gd name="connsiteY68" fmla="*/ 378 h 824"/>
                <a:gd name="connsiteX69" fmla="*/ 263 w 328"/>
                <a:gd name="connsiteY69" fmla="*/ 114 h 824"/>
                <a:gd name="connsiteX70" fmla="*/ 266 w 328"/>
                <a:gd name="connsiteY70" fmla="*/ 109 h 824"/>
                <a:gd name="connsiteX71" fmla="*/ 268 w 328"/>
                <a:gd name="connsiteY71" fmla="*/ 107 h 824"/>
                <a:gd name="connsiteX72" fmla="*/ 272 w 328"/>
                <a:gd name="connsiteY72" fmla="*/ 109 h 824"/>
                <a:gd name="connsiteX73" fmla="*/ 272 w 328"/>
                <a:gd name="connsiteY73" fmla="*/ 114 h 824"/>
                <a:gd name="connsiteX74" fmla="*/ 272 w 328"/>
                <a:gd name="connsiteY74" fmla="*/ 386 h 824"/>
                <a:gd name="connsiteX75" fmla="*/ 281 w 328"/>
                <a:gd name="connsiteY75" fmla="*/ 390 h 824"/>
                <a:gd name="connsiteX76" fmla="*/ 291 w 328"/>
                <a:gd name="connsiteY76" fmla="*/ 393 h 824"/>
                <a:gd name="connsiteX77" fmla="*/ 298 w 328"/>
                <a:gd name="connsiteY77" fmla="*/ 390 h 824"/>
                <a:gd name="connsiteX78" fmla="*/ 304 w 328"/>
                <a:gd name="connsiteY78" fmla="*/ 388 h 824"/>
                <a:gd name="connsiteX79" fmla="*/ 310 w 328"/>
                <a:gd name="connsiteY79" fmla="*/ 386 h 824"/>
                <a:gd name="connsiteX80" fmla="*/ 317 w 328"/>
                <a:gd name="connsiteY80" fmla="*/ 382 h 824"/>
                <a:gd name="connsiteX81" fmla="*/ 321 w 328"/>
                <a:gd name="connsiteY81" fmla="*/ 375 h 824"/>
                <a:gd name="connsiteX82" fmla="*/ 323 w 328"/>
                <a:gd name="connsiteY82" fmla="*/ 369 h 824"/>
                <a:gd name="connsiteX83" fmla="*/ 325 w 328"/>
                <a:gd name="connsiteY83" fmla="*/ 363 h 824"/>
                <a:gd name="connsiteX84" fmla="*/ 328 w 328"/>
                <a:gd name="connsiteY84" fmla="*/ 356 h 824"/>
                <a:gd name="connsiteX85" fmla="*/ 328 w 328"/>
                <a:gd name="connsiteY85" fmla="*/ 49 h 824"/>
                <a:gd name="connsiteX86" fmla="*/ 325 w 328"/>
                <a:gd name="connsiteY86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56 h 824"/>
                <a:gd name="connsiteX19" fmla="*/ 0 w 328"/>
                <a:gd name="connsiteY19" fmla="*/ 363 h 824"/>
                <a:gd name="connsiteX20" fmla="*/ 2 w 328"/>
                <a:gd name="connsiteY20" fmla="*/ 369 h 824"/>
                <a:gd name="connsiteX21" fmla="*/ 7 w 328"/>
                <a:gd name="connsiteY21" fmla="*/ 375 h 824"/>
                <a:gd name="connsiteX22" fmla="*/ 11 w 328"/>
                <a:gd name="connsiteY22" fmla="*/ 382 h 824"/>
                <a:gd name="connsiteX23" fmla="*/ 17 w 328"/>
                <a:gd name="connsiteY23" fmla="*/ 386 h 824"/>
                <a:gd name="connsiteX24" fmla="*/ 22 w 328"/>
                <a:gd name="connsiteY24" fmla="*/ 388 h 824"/>
                <a:gd name="connsiteX25" fmla="*/ 30 w 328"/>
                <a:gd name="connsiteY25" fmla="*/ 390 h 824"/>
                <a:gd name="connsiteX26" fmla="*/ 37 w 328"/>
                <a:gd name="connsiteY26" fmla="*/ 393 h 824"/>
                <a:gd name="connsiteX27" fmla="*/ 47 w 328"/>
                <a:gd name="connsiteY27" fmla="*/ 390 h 824"/>
                <a:gd name="connsiteX28" fmla="*/ 56 w 328"/>
                <a:gd name="connsiteY28" fmla="*/ 386 h 824"/>
                <a:gd name="connsiteX29" fmla="*/ 56 w 328"/>
                <a:gd name="connsiteY29" fmla="*/ 114 h 824"/>
                <a:gd name="connsiteX30" fmla="*/ 56 w 328"/>
                <a:gd name="connsiteY30" fmla="*/ 109 h 824"/>
                <a:gd name="connsiteX31" fmla="*/ 60 w 328"/>
                <a:gd name="connsiteY31" fmla="*/ 107 h 824"/>
                <a:gd name="connsiteX32" fmla="*/ 62 w 328"/>
                <a:gd name="connsiteY32" fmla="*/ 109 h 824"/>
                <a:gd name="connsiteX33" fmla="*/ 64 w 328"/>
                <a:gd name="connsiteY33" fmla="*/ 114 h 824"/>
                <a:gd name="connsiteX34" fmla="*/ 68 w 328"/>
                <a:gd name="connsiteY34" fmla="*/ 122 h 824"/>
                <a:gd name="connsiteX35" fmla="*/ 70 w 328"/>
                <a:gd name="connsiteY35" fmla="*/ 129 h 824"/>
                <a:gd name="connsiteX36" fmla="*/ 73 w 328"/>
                <a:gd name="connsiteY36" fmla="*/ 789 h 824"/>
                <a:gd name="connsiteX37" fmla="*/ 77 w 328"/>
                <a:gd name="connsiteY37" fmla="*/ 802 h 824"/>
                <a:gd name="connsiteX38" fmla="*/ 84 w 328"/>
                <a:gd name="connsiteY38" fmla="*/ 811 h 824"/>
                <a:gd name="connsiteX39" fmla="*/ 92 w 328"/>
                <a:gd name="connsiteY39" fmla="*/ 817 h 824"/>
                <a:gd name="connsiteX40" fmla="*/ 101 w 328"/>
                <a:gd name="connsiteY40" fmla="*/ 824 h 824"/>
                <a:gd name="connsiteX41" fmla="*/ 112 w 328"/>
                <a:gd name="connsiteY41" fmla="*/ 824 h 824"/>
                <a:gd name="connsiteX42" fmla="*/ 120 w 328"/>
                <a:gd name="connsiteY42" fmla="*/ 824 h 824"/>
                <a:gd name="connsiteX43" fmla="*/ 129 w 328"/>
                <a:gd name="connsiteY43" fmla="*/ 817 h 824"/>
                <a:gd name="connsiteX44" fmla="*/ 137 w 328"/>
                <a:gd name="connsiteY44" fmla="*/ 811 h 824"/>
                <a:gd name="connsiteX45" fmla="*/ 144 w 328"/>
                <a:gd name="connsiteY45" fmla="*/ 802 h 824"/>
                <a:gd name="connsiteX46" fmla="*/ 150 w 328"/>
                <a:gd name="connsiteY46" fmla="*/ 789 h 824"/>
                <a:gd name="connsiteX47" fmla="*/ 154 w 328"/>
                <a:gd name="connsiteY47" fmla="*/ 776 h 824"/>
                <a:gd name="connsiteX48" fmla="*/ 156 w 328"/>
                <a:gd name="connsiteY48" fmla="*/ 761 h 824"/>
                <a:gd name="connsiteX49" fmla="*/ 156 w 328"/>
                <a:gd name="connsiteY49" fmla="*/ 746 h 824"/>
                <a:gd name="connsiteX50" fmla="*/ 156 w 328"/>
                <a:gd name="connsiteY50" fmla="*/ 470 h 824"/>
                <a:gd name="connsiteX51" fmla="*/ 171 w 328"/>
                <a:gd name="connsiteY51" fmla="*/ 470 h 824"/>
                <a:gd name="connsiteX52" fmla="*/ 171 w 328"/>
                <a:gd name="connsiteY52" fmla="*/ 746 h 824"/>
                <a:gd name="connsiteX53" fmla="*/ 171 w 328"/>
                <a:gd name="connsiteY53" fmla="*/ 761 h 824"/>
                <a:gd name="connsiteX54" fmla="*/ 174 w 328"/>
                <a:gd name="connsiteY54" fmla="*/ 776 h 824"/>
                <a:gd name="connsiteX55" fmla="*/ 178 w 328"/>
                <a:gd name="connsiteY55" fmla="*/ 789 h 824"/>
                <a:gd name="connsiteX56" fmla="*/ 184 w 328"/>
                <a:gd name="connsiteY56" fmla="*/ 802 h 824"/>
                <a:gd name="connsiteX57" fmla="*/ 191 w 328"/>
                <a:gd name="connsiteY57" fmla="*/ 811 h 824"/>
                <a:gd name="connsiteX58" fmla="*/ 199 w 328"/>
                <a:gd name="connsiteY58" fmla="*/ 817 h 824"/>
                <a:gd name="connsiteX59" fmla="*/ 208 w 328"/>
                <a:gd name="connsiteY59" fmla="*/ 824 h 824"/>
                <a:gd name="connsiteX60" fmla="*/ 216 w 328"/>
                <a:gd name="connsiteY60" fmla="*/ 824 h 824"/>
                <a:gd name="connsiteX61" fmla="*/ 227 w 328"/>
                <a:gd name="connsiteY61" fmla="*/ 824 h 824"/>
                <a:gd name="connsiteX62" fmla="*/ 236 w 328"/>
                <a:gd name="connsiteY62" fmla="*/ 817 h 824"/>
                <a:gd name="connsiteX63" fmla="*/ 242 w 328"/>
                <a:gd name="connsiteY63" fmla="*/ 811 h 824"/>
                <a:gd name="connsiteX64" fmla="*/ 251 w 328"/>
                <a:gd name="connsiteY64" fmla="*/ 802 h 824"/>
                <a:gd name="connsiteX65" fmla="*/ 255 w 328"/>
                <a:gd name="connsiteY65" fmla="*/ 789 h 824"/>
                <a:gd name="connsiteX66" fmla="*/ 259 w 328"/>
                <a:gd name="connsiteY66" fmla="*/ 776 h 824"/>
                <a:gd name="connsiteX67" fmla="*/ 263 w 328"/>
                <a:gd name="connsiteY67" fmla="*/ 761 h 824"/>
                <a:gd name="connsiteX68" fmla="*/ 263 w 328"/>
                <a:gd name="connsiteY68" fmla="*/ 746 h 824"/>
                <a:gd name="connsiteX69" fmla="*/ 263 w 328"/>
                <a:gd name="connsiteY69" fmla="*/ 378 h 824"/>
                <a:gd name="connsiteX70" fmla="*/ 263 w 328"/>
                <a:gd name="connsiteY70" fmla="*/ 114 h 824"/>
                <a:gd name="connsiteX71" fmla="*/ 266 w 328"/>
                <a:gd name="connsiteY71" fmla="*/ 109 h 824"/>
                <a:gd name="connsiteX72" fmla="*/ 268 w 328"/>
                <a:gd name="connsiteY72" fmla="*/ 107 h 824"/>
                <a:gd name="connsiteX73" fmla="*/ 272 w 328"/>
                <a:gd name="connsiteY73" fmla="*/ 109 h 824"/>
                <a:gd name="connsiteX74" fmla="*/ 272 w 328"/>
                <a:gd name="connsiteY74" fmla="*/ 114 h 824"/>
                <a:gd name="connsiteX75" fmla="*/ 272 w 328"/>
                <a:gd name="connsiteY75" fmla="*/ 386 h 824"/>
                <a:gd name="connsiteX76" fmla="*/ 281 w 328"/>
                <a:gd name="connsiteY76" fmla="*/ 390 h 824"/>
                <a:gd name="connsiteX77" fmla="*/ 291 w 328"/>
                <a:gd name="connsiteY77" fmla="*/ 393 h 824"/>
                <a:gd name="connsiteX78" fmla="*/ 298 w 328"/>
                <a:gd name="connsiteY78" fmla="*/ 390 h 824"/>
                <a:gd name="connsiteX79" fmla="*/ 304 w 328"/>
                <a:gd name="connsiteY79" fmla="*/ 388 h 824"/>
                <a:gd name="connsiteX80" fmla="*/ 310 w 328"/>
                <a:gd name="connsiteY80" fmla="*/ 386 h 824"/>
                <a:gd name="connsiteX81" fmla="*/ 317 w 328"/>
                <a:gd name="connsiteY81" fmla="*/ 382 h 824"/>
                <a:gd name="connsiteX82" fmla="*/ 321 w 328"/>
                <a:gd name="connsiteY82" fmla="*/ 375 h 824"/>
                <a:gd name="connsiteX83" fmla="*/ 323 w 328"/>
                <a:gd name="connsiteY83" fmla="*/ 369 h 824"/>
                <a:gd name="connsiteX84" fmla="*/ 325 w 328"/>
                <a:gd name="connsiteY84" fmla="*/ 363 h 824"/>
                <a:gd name="connsiteX85" fmla="*/ 328 w 328"/>
                <a:gd name="connsiteY85" fmla="*/ 356 h 824"/>
                <a:gd name="connsiteX86" fmla="*/ 328 w 328"/>
                <a:gd name="connsiteY86" fmla="*/ 49 h 824"/>
                <a:gd name="connsiteX87" fmla="*/ 325 w 328"/>
                <a:gd name="connsiteY87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56 h 824"/>
                <a:gd name="connsiteX19" fmla="*/ 0 w 328"/>
                <a:gd name="connsiteY19" fmla="*/ 363 h 824"/>
                <a:gd name="connsiteX20" fmla="*/ 2 w 328"/>
                <a:gd name="connsiteY20" fmla="*/ 369 h 824"/>
                <a:gd name="connsiteX21" fmla="*/ 7 w 328"/>
                <a:gd name="connsiteY21" fmla="*/ 375 h 824"/>
                <a:gd name="connsiteX22" fmla="*/ 11 w 328"/>
                <a:gd name="connsiteY22" fmla="*/ 382 h 824"/>
                <a:gd name="connsiteX23" fmla="*/ 17 w 328"/>
                <a:gd name="connsiteY23" fmla="*/ 386 h 824"/>
                <a:gd name="connsiteX24" fmla="*/ 22 w 328"/>
                <a:gd name="connsiteY24" fmla="*/ 388 h 824"/>
                <a:gd name="connsiteX25" fmla="*/ 30 w 328"/>
                <a:gd name="connsiteY25" fmla="*/ 390 h 824"/>
                <a:gd name="connsiteX26" fmla="*/ 37 w 328"/>
                <a:gd name="connsiteY26" fmla="*/ 393 h 824"/>
                <a:gd name="connsiteX27" fmla="*/ 47 w 328"/>
                <a:gd name="connsiteY27" fmla="*/ 390 h 824"/>
                <a:gd name="connsiteX28" fmla="*/ 56 w 328"/>
                <a:gd name="connsiteY28" fmla="*/ 386 h 824"/>
                <a:gd name="connsiteX29" fmla="*/ 56 w 328"/>
                <a:gd name="connsiteY29" fmla="*/ 114 h 824"/>
                <a:gd name="connsiteX30" fmla="*/ 56 w 328"/>
                <a:gd name="connsiteY30" fmla="*/ 109 h 824"/>
                <a:gd name="connsiteX31" fmla="*/ 60 w 328"/>
                <a:gd name="connsiteY31" fmla="*/ 107 h 824"/>
                <a:gd name="connsiteX32" fmla="*/ 62 w 328"/>
                <a:gd name="connsiteY32" fmla="*/ 109 h 824"/>
                <a:gd name="connsiteX33" fmla="*/ 64 w 328"/>
                <a:gd name="connsiteY33" fmla="*/ 114 h 824"/>
                <a:gd name="connsiteX34" fmla="*/ 68 w 328"/>
                <a:gd name="connsiteY34" fmla="*/ 122 h 824"/>
                <a:gd name="connsiteX35" fmla="*/ 70 w 328"/>
                <a:gd name="connsiteY35" fmla="*/ 129 h 824"/>
                <a:gd name="connsiteX36" fmla="*/ 73 w 328"/>
                <a:gd name="connsiteY36" fmla="*/ 789 h 824"/>
                <a:gd name="connsiteX37" fmla="*/ 77 w 328"/>
                <a:gd name="connsiteY37" fmla="*/ 802 h 824"/>
                <a:gd name="connsiteX38" fmla="*/ 84 w 328"/>
                <a:gd name="connsiteY38" fmla="*/ 811 h 824"/>
                <a:gd name="connsiteX39" fmla="*/ 92 w 328"/>
                <a:gd name="connsiteY39" fmla="*/ 817 h 824"/>
                <a:gd name="connsiteX40" fmla="*/ 101 w 328"/>
                <a:gd name="connsiteY40" fmla="*/ 824 h 824"/>
                <a:gd name="connsiteX41" fmla="*/ 112 w 328"/>
                <a:gd name="connsiteY41" fmla="*/ 824 h 824"/>
                <a:gd name="connsiteX42" fmla="*/ 120 w 328"/>
                <a:gd name="connsiteY42" fmla="*/ 824 h 824"/>
                <a:gd name="connsiteX43" fmla="*/ 129 w 328"/>
                <a:gd name="connsiteY43" fmla="*/ 817 h 824"/>
                <a:gd name="connsiteX44" fmla="*/ 137 w 328"/>
                <a:gd name="connsiteY44" fmla="*/ 811 h 824"/>
                <a:gd name="connsiteX45" fmla="*/ 144 w 328"/>
                <a:gd name="connsiteY45" fmla="*/ 802 h 824"/>
                <a:gd name="connsiteX46" fmla="*/ 150 w 328"/>
                <a:gd name="connsiteY46" fmla="*/ 789 h 824"/>
                <a:gd name="connsiteX47" fmla="*/ 154 w 328"/>
                <a:gd name="connsiteY47" fmla="*/ 776 h 824"/>
                <a:gd name="connsiteX48" fmla="*/ 156 w 328"/>
                <a:gd name="connsiteY48" fmla="*/ 761 h 824"/>
                <a:gd name="connsiteX49" fmla="*/ 156 w 328"/>
                <a:gd name="connsiteY49" fmla="*/ 746 h 824"/>
                <a:gd name="connsiteX50" fmla="*/ 156 w 328"/>
                <a:gd name="connsiteY50" fmla="*/ 470 h 824"/>
                <a:gd name="connsiteX51" fmla="*/ 171 w 328"/>
                <a:gd name="connsiteY51" fmla="*/ 470 h 824"/>
                <a:gd name="connsiteX52" fmla="*/ 171 w 328"/>
                <a:gd name="connsiteY52" fmla="*/ 746 h 824"/>
                <a:gd name="connsiteX53" fmla="*/ 171 w 328"/>
                <a:gd name="connsiteY53" fmla="*/ 761 h 824"/>
                <a:gd name="connsiteX54" fmla="*/ 174 w 328"/>
                <a:gd name="connsiteY54" fmla="*/ 776 h 824"/>
                <a:gd name="connsiteX55" fmla="*/ 178 w 328"/>
                <a:gd name="connsiteY55" fmla="*/ 789 h 824"/>
                <a:gd name="connsiteX56" fmla="*/ 184 w 328"/>
                <a:gd name="connsiteY56" fmla="*/ 802 h 824"/>
                <a:gd name="connsiteX57" fmla="*/ 191 w 328"/>
                <a:gd name="connsiteY57" fmla="*/ 811 h 824"/>
                <a:gd name="connsiteX58" fmla="*/ 199 w 328"/>
                <a:gd name="connsiteY58" fmla="*/ 817 h 824"/>
                <a:gd name="connsiteX59" fmla="*/ 208 w 328"/>
                <a:gd name="connsiteY59" fmla="*/ 824 h 824"/>
                <a:gd name="connsiteX60" fmla="*/ 216 w 328"/>
                <a:gd name="connsiteY60" fmla="*/ 824 h 824"/>
                <a:gd name="connsiteX61" fmla="*/ 227 w 328"/>
                <a:gd name="connsiteY61" fmla="*/ 824 h 824"/>
                <a:gd name="connsiteX62" fmla="*/ 236 w 328"/>
                <a:gd name="connsiteY62" fmla="*/ 817 h 824"/>
                <a:gd name="connsiteX63" fmla="*/ 242 w 328"/>
                <a:gd name="connsiteY63" fmla="*/ 811 h 824"/>
                <a:gd name="connsiteX64" fmla="*/ 251 w 328"/>
                <a:gd name="connsiteY64" fmla="*/ 802 h 824"/>
                <a:gd name="connsiteX65" fmla="*/ 255 w 328"/>
                <a:gd name="connsiteY65" fmla="*/ 789 h 824"/>
                <a:gd name="connsiteX66" fmla="*/ 259 w 328"/>
                <a:gd name="connsiteY66" fmla="*/ 776 h 824"/>
                <a:gd name="connsiteX67" fmla="*/ 263 w 328"/>
                <a:gd name="connsiteY67" fmla="*/ 761 h 824"/>
                <a:gd name="connsiteX68" fmla="*/ 263 w 328"/>
                <a:gd name="connsiteY68" fmla="*/ 378 h 824"/>
                <a:gd name="connsiteX69" fmla="*/ 263 w 328"/>
                <a:gd name="connsiteY69" fmla="*/ 114 h 824"/>
                <a:gd name="connsiteX70" fmla="*/ 266 w 328"/>
                <a:gd name="connsiteY70" fmla="*/ 109 h 824"/>
                <a:gd name="connsiteX71" fmla="*/ 268 w 328"/>
                <a:gd name="connsiteY71" fmla="*/ 107 h 824"/>
                <a:gd name="connsiteX72" fmla="*/ 272 w 328"/>
                <a:gd name="connsiteY72" fmla="*/ 109 h 824"/>
                <a:gd name="connsiteX73" fmla="*/ 272 w 328"/>
                <a:gd name="connsiteY73" fmla="*/ 114 h 824"/>
                <a:gd name="connsiteX74" fmla="*/ 272 w 328"/>
                <a:gd name="connsiteY74" fmla="*/ 386 h 824"/>
                <a:gd name="connsiteX75" fmla="*/ 281 w 328"/>
                <a:gd name="connsiteY75" fmla="*/ 390 h 824"/>
                <a:gd name="connsiteX76" fmla="*/ 291 w 328"/>
                <a:gd name="connsiteY76" fmla="*/ 393 h 824"/>
                <a:gd name="connsiteX77" fmla="*/ 298 w 328"/>
                <a:gd name="connsiteY77" fmla="*/ 390 h 824"/>
                <a:gd name="connsiteX78" fmla="*/ 304 w 328"/>
                <a:gd name="connsiteY78" fmla="*/ 388 h 824"/>
                <a:gd name="connsiteX79" fmla="*/ 310 w 328"/>
                <a:gd name="connsiteY79" fmla="*/ 386 h 824"/>
                <a:gd name="connsiteX80" fmla="*/ 317 w 328"/>
                <a:gd name="connsiteY80" fmla="*/ 382 h 824"/>
                <a:gd name="connsiteX81" fmla="*/ 321 w 328"/>
                <a:gd name="connsiteY81" fmla="*/ 375 h 824"/>
                <a:gd name="connsiteX82" fmla="*/ 323 w 328"/>
                <a:gd name="connsiteY82" fmla="*/ 369 h 824"/>
                <a:gd name="connsiteX83" fmla="*/ 325 w 328"/>
                <a:gd name="connsiteY83" fmla="*/ 363 h 824"/>
                <a:gd name="connsiteX84" fmla="*/ 328 w 328"/>
                <a:gd name="connsiteY84" fmla="*/ 356 h 824"/>
                <a:gd name="connsiteX85" fmla="*/ 328 w 328"/>
                <a:gd name="connsiteY85" fmla="*/ 49 h 824"/>
                <a:gd name="connsiteX86" fmla="*/ 325 w 328"/>
                <a:gd name="connsiteY86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56 h 824"/>
                <a:gd name="connsiteX19" fmla="*/ 0 w 328"/>
                <a:gd name="connsiteY19" fmla="*/ 363 h 824"/>
                <a:gd name="connsiteX20" fmla="*/ 2 w 328"/>
                <a:gd name="connsiteY20" fmla="*/ 369 h 824"/>
                <a:gd name="connsiteX21" fmla="*/ 7 w 328"/>
                <a:gd name="connsiteY21" fmla="*/ 375 h 824"/>
                <a:gd name="connsiteX22" fmla="*/ 11 w 328"/>
                <a:gd name="connsiteY22" fmla="*/ 382 h 824"/>
                <a:gd name="connsiteX23" fmla="*/ 17 w 328"/>
                <a:gd name="connsiteY23" fmla="*/ 386 h 824"/>
                <a:gd name="connsiteX24" fmla="*/ 22 w 328"/>
                <a:gd name="connsiteY24" fmla="*/ 388 h 824"/>
                <a:gd name="connsiteX25" fmla="*/ 30 w 328"/>
                <a:gd name="connsiteY25" fmla="*/ 390 h 824"/>
                <a:gd name="connsiteX26" fmla="*/ 37 w 328"/>
                <a:gd name="connsiteY26" fmla="*/ 393 h 824"/>
                <a:gd name="connsiteX27" fmla="*/ 47 w 328"/>
                <a:gd name="connsiteY27" fmla="*/ 390 h 824"/>
                <a:gd name="connsiteX28" fmla="*/ 56 w 328"/>
                <a:gd name="connsiteY28" fmla="*/ 386 h 824"/>
                <a:gd name="connsiteX29" fmla="*/ 56 w 328"/>
                <a:gd name="connsiteY29" fmla="*/ 114 h 824"/>
                <a:gd name="connsiteX30" fmla="*/ 56 w 328"/>
                <a:gd name="connsiteY30" fmla="*/ 109 h 824"/>
                <a:gd name="connsiteX31" fmla="*/ 60 w 328"/>
                <a:gd name="connsiteY31" fmla="*/ 107 h 824"/>
                <a:gd name="connsiteX32" fmla="*/ 62 w 328"/>
                <a:gd name="connsiteY32" fmla="*/ 109 h 824"/>
                <a:gd name="connsiteX33" fmla="*/ 64 w 328"/>
                <a:gd name="connsiteY33" fmla="*/ 114 h 824"/>
                <a:gd name="connsiteX34" fmla="*/ 68 w 328"/>
                <a:gd name="connsiteY34" fmla="*/ 122 h 824"/>
                <a:gd name="connsiteX35" fmla="*/ 70 w 328"/>
                <a:gd name="connsiteY35" fmla="*/ 129 h 824"/>
                <a:gd name="connsiteX36" fmla="*/ 73 w 328"/>
                <a:gd name="connsiteY36" fmla="*/ 789 h 824"/>
                <a:gd name="connsiteX37" fmla="*/ 77 w 328"/>
                <a:gd name="connsiteY37" fmla="*/ 802 h 824"/>
                <a:gd name="connsiteX38" fmla="*/ 84 w 328"/>
                <a:gd name="connsiteY38" fmla="*/ 811 h 824"/>
                <a:gd name="connsiteX39" fmla="*/ 92 w 328"/>
                <a:gd name="connsiteY39" fmla="*/ 817 h 824"/>
                <a:gd name="connsiteX40" fmla="*/ 101 w 328"/>
                <a:gd name="connsiteY40" fmla="*/ 824 h 824"/>
                <a:gd name="connsiteX41" fmla="*/ 112 w 328"/>
                <a:gd name="connsiteY41" fmla="*/ 824 h 824"/>
                <a:gd name="connsiteX42" fmla="*/ 120 w 328"/>
                <a:gd name="connsiteY42" fmla="*/ 824 h 824"/>
                <a:gd name="connsiteX43" fmla="*/ 129 w 328"/>
                <a:gd name="connsiteY43" fmla="*/ 817 h 824"/>
                <a:gd name="connsiteX44" fmla="*/ 137 w 328"/>
                <a:gd name="connsiteY44" fmla="*/ 811 h 824"/>
                <a:gd name="connsiteX45" fmla="*/ 144 w 328"/>
                <a:gd name="connsiteY45" fmla="*/ 802 h 824"/>
                <a:gd name="connsiteX46" fmla="*/ 150 w 328"/>
                <a:gd name="connsiteY46" fmla="*/ 789 h 824"/>
                <a:gd name="connsiteX47" fmla="*/ 154 w 328"/>
                <a:gd name="connsiteY47" fmla="*/ 776 h 824"/>
                <a:gd name="connsiteX48" fmla="*/ 156 w 328"/>
                <a:gd name="connsiteY48" fmla="*/ 761 h 824"/>
                <a:gd name="connsiteX49" fmla="*/ 156 w 328"/>
                <a:gd name="connsiteY49" fmla="*/ 746 h 824"/>
                <a:gd name="connsiteX50" fmla="*/ 156 w 328"/>
                <a:gd name="connsiteY50" fmla="*/ 470 h 824"/>
                <a:gd name="connsiteX51" fmla="*/ 171 w 328"/>
                <a:gd name="connsiteY51" fmla="*/ 470 h 824"/>
                <a:gd name="connsiteX52" fmla="*/ 171 w 328"/>
                <a:gd name="connsiteY52" fmla="*/ 746 h 824"/>
                <a:gd name="connsiteX53" fmla="*/ 171 w 328"/>
                <a:gd name="connsiteY53" fmla="*/ 761 h 824"/>
                <a:gd name="connsiteX54" fmla="*/ 174 w 328"/>
                <a:gd name="connsiteY54" fmla="*/ 776 h 824"/>
                <a:gd name="connsiteX55" fmla="*/ 178 w 328"/>
                <a:gd name="connsiteY55" fmla="*/ 789 h 824"/>
                <a:gd name="connsiteX56" fmla="*/ 184 w 328"/>
                <a:gd name="connsiteY56" fmla="*/ 802 h 824"/>
                <a:gd name="connsiteX57" fmla="*/ 191 w 328"/>
                <a:gd name="connsiteY57" fmla="*/ 811 h 824"/>
                <a:gd name="connsiteX58" fmla="*/ 199 w 328"/>
                <a:gd name="connsiteY58" fmla="*/ 817 h 824"/>
                <a:gd name="connsiteX59" fmla="*/ 208 w 328"/>
                <a:gd name="connsiteY59" fmla="*/ 824 h 824"/>
                <a:gd name="connsiteX60" fmla="*/ 216 w 328"/>
                <a:gd name="connsiteY60" fmla="*/ 824 h 824"/>
                <a:gd name="connsiteX61" fmla="*/ 227 w 328"/>
                <a:gd name="connsiteY61" fmla="*/ 824 h 824"/>
                <a:gd name="connsiteX62" fmla="*/ 236 w 328"/>
                <a:gd name="connsiteY62" fmla="*/ 817 h 824"/>
                <a:gd name="connsiteX63" fmla="*/ 242 w 328"/>
                <a:gd name="connsiteY63" fmla="*/ 811 h 824"/>
                <a:gd name="connsiteX64" fmla="*/ 251 w 328"/>
                <a:gd name="connsiteY64" fmla="*/ 802 h 824"/>
                <a:gd name="connsiteX65" fmla="*/ 255 w 328"/>
                <a:gd name="connsiteY65" fmla="*/ 789 h 824"/>
                <a:gd name="connsiteX66" fmla="*/ 259 w 328"/>
                <a:gd name="connsiteY66" fmla="*/ 776 h 824"/>
                <a:gd name="connsiteX67" fmla="*/ 263 w 328"/>
                <a:gd name="connsiteY67" fmla="*/ 378 h 824"/>
                <a:gd name="connsiteX68" fmla="*/ 263 w 328"/>
                <a:gd name="connsiteY68" fmla="*/ 114 h 824"/>
                <a:gd name="connsiteX69" fmla="*/ 266 w 328"/>
                <a:gd name="connsiteY69" fmla="*/ 109 h 824"/>
                <a:gd name="connsiteX70" fmla="*/ 268 w 328"/>
                <a:gd name="connsiteY70" fmla="*/ 107 h 824"/>
                <a:gd name="connsiteX71" fmla="*/ 272 w 328"/>
                <a:gd name="connsiteY71" fmla="*/ 109 h 824"/>
                <a:gd name="connsiteX72" fmla="*/ 272 w 328"/>
                <a:gd name="connsiteY72" fmla="*/ 114 h 824"/>
                <a:gd name="connsiteX73" fmla="*/ 272 w 328"/>
                <a:gd name="connsiteY73" fmla="*/ 386 h 824"/>
                <a:gd name="connsiteX74" fmla="*/ 281 w 328"/>
                <a:gd name="connsiteY74" fmla="*/ 390 h 824"/>
                <a:gd name="connsiteX75" fmla="*/ 291 w 328"/>
                <a:gd name="connsiteY75" fmla="*/ 393 h 824"/>
                <a:gd name="connsiteX76" fmla="*/ 298 w 328"/>
                <a:gd name="connsiteY76" fmla="*/ 390 h 824"/>
                <a:gd name="connsiteX77" fmla="*/ 304 w 328"/>
                <a:gd name="connsiteY77" fmla="*/ 388 h 824"/>
                <a:gd name="connsiteX78" fmla="*/ 310 w 328"/>
                <a:gd name="connsiteY78" fmla="*/ 386 h 824"/>
                <a:gd name="connsiteX79" fmla="*/ 317 w 328"/>
                <a:gd name="connsiteY79" fmla="*/ 382 h 824"/>
                <a:gd name="connsiteX80" fmla="*/ 321 w 328"/>
                <a:gd name="connsiteY80" fmla="*/ 375 h 824"/>
                <a:gd name="connsiteX81" fmla="*/ 323 w 328"/>
                <a:gd name="connsiteY81" fmla="*/ 369 h 824"/>
                <a:gd name="connsiteX82" fmla="*/ 325 w 328"/>
                <a:gd name="connsiteY82" fmla="*/ 363 h 824"/>
                <a:gd name="connsiteX83" fmla="*/ 328 w 328"/>
                <a:gd name="connsiteY83" fmla="*/ 356 h 824"/>
                <a:gd name="connsiteX84" fmla="*/ 328 w 328"/>
                <a:gd name="connsiteY84" fmla="*/ 49 h 824"/>
                <a:gd name="connsiteX85" fmla="*/ 325 w 328"/>
                <a:gd name="connsiteY85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56 h 824"/>
                <a:gd name="connsiteX19" fmla="*/ 0 w 328"/>
                <a:gd name="connsiteY19" fmla="*/ 363 h 824"/>
                <a:gd name="connsiteX20" fmla="*/ 2 w 328"/>
                <a:gd name="connsiteY20" fmla="*/ 369 h 824"/>
                <a:gd name="connsiteX21" fmla="*/ 7 w 328"/>
                <a:gd name="connsiteY21" fmla="*/ 375 h 824"/>
                <a:gd name="connsiteX22" fmla="*/ 11 w 328"/>
                <a:gd name="connsiteY22" fmla="*/ 382 h 824"/>
                <a:gd name="connsiteX23" fmla="*/ 17 w 328"/>
                <a:gd name="connsiteY23" fmla="*/ 386 h 824"/>
                <a:gd name="connsiteX24" fmla="*/ 22 w 328"/>
                <a:gd name="connsiteY24" fmla="*/ 388 h 824"/>
                <a:gd name="connsiteX25" fmla="*/ 30 w 328"/>
                <a:gd name="connsiteY25" fmla="*/ 390 h 824"/>
                <a:gd name="connsiteX26" fmla="*/ 37 w 328"/>
                <a:gd name="connsiteY26" fmla="*/ 393 h 824"/>
                <a:gd name="connsiteX27" fmla="*/ 47 w 328"/>
                <a:gd name="connsiteY27" fmla="*/ 390 h 824"/>
                <a:gd name="connsiteX28" fmla="*/ 56 w 328"/>
                <a:gd name="connsiteY28" fmla="*/ 386 h 824"/>
                <a:gd name="connsiteX29" fmla="*/ 56 w 328"/>
                <a:gd name="connsiteY29" fmla="*/ 114 h 824"/>
                <a:gd name="connsiteX30" fmla="*/ 56 w 328"/>
                <a:gd name="connsiteY30" fmla="*/ 109 h 824"/>
                <a:gd name="connsiteX31" fmla="*/ 60 w 328"/>
                <a:gd name="connsiteY31" fmla="*/ 107 h 824"/>
                <a:gd name="connsiteX32" fmla="*/ 62 w 328"/>
                <a:gd name="connsiteY32" fmla="*/ 109 h 824"/>
                <a:gd name="connsiteX33" fmla="*/ 64 w 328"/>
                <a:gd name="connsiteY33" fmla="*/ 114 h 824"/>
                <a:gd name="connsiteX34" fmla="*/ 68 w 328"/>
                <a:gd name="connsiteY34" fmla="*/ 122 h 824"/>
                <a:gd name="connsiteX35" fmla="*/ 70 w 328"/>
                <a:gd name="connsiteY35" fmla="*/ 129 h 824"/>
                <a:gd name="connsiteX36" fmla="*/ 73 w 328"/>
                <a:gd name="connsiteY36" fmla="*/ 789 h 824"/>
                <a:gd name="connsiteX37" fmla="*/ 77 w 328"/>
                <a:gd name="connsiteY37" fmla="*/ 802 h 824"/>
                <a:gd name="connsiteX38" fmla="*/ 84 w 328"/>
                <a:gd name="connsiteY38" fmla="*/ 811 h 824"/>
                <a:gd name="connsiteX39" fmla="*/ 92 w 328"/>
                <a:gd name="connsiteY39" fmla="*/ 817 h 824"/>
                <a:gd name="connsiteX40" fmla="*/ 101 w 328"/>
                <a:gd name="connsiteY40" fmla="*/ 824 h 824"/>
                <a:gd name="connsiteX41" fmla="*/ 112 w 328"/>
                <a:gd name="connsiteY41" fmla="*/ 824 h 824"/>
                <a:gd name="connsiteX42" fmla="*/ 120 w 328"/>
                <a:gd name="connsiteY42" fmla="*/ 824 h 824"/>
                <a:gd name="connsiteX43" fmla="*/ 129 w 328"/>
                <a:gd name="connsiteY43" fmla="*/ 817 h 824"/>
                <a:gd name="connsiteX44" fmla="*/ 137 w 328"/>
                <a:gd name="connsiteY44" fmla="*/ 811 h 824"/>
                <a:gd name="connsiteX45" fmla="*/ 144 w 328"/>
                <a:gd name="connsiteY45" fmla="*/ 802 h 824"/>
                <a:gd name="connsiteX46" fmla="*/ 150 w 328"/>
                <a:gd name="connsiteY46" fmla="*/ 789 h 824"/>
                <a:gd name="connsiteX47" fmla="*/ 154 w 328"/>
                <a:gd name="connsiteY47" fmla="*/ 776 h 824"/>
                <a:gd name="connsiteX48" fmla="*/ 156 w 328"/>
                <a:gd name="connsiteY48" fmla="*/ 761 h 824"/>
                <a:gd name="connsiteX49" fmla="*/ 156 w 328"/>
                <a:gd name="connsiteY49" fmla="*/ 746 h 824"/>
                <a:gd name="connsiteX50" fmla="*/ 156 w 328"/>
                <a:gd name="connsiteY50" fmla="*/ 470 h 824"/>
                <a:gd name="connsiteX51" fmla="*/ 171 w 328"/>
                <a:gd name="connsiteY51" fmla="*/ 470 h 824"/>
                <a:gd name="connsiteX52" fmla="*/ 171 w 328"/>
                <a:gd name="connsiteY52" fmla="*/ 746 h 824"/>
                <a:gd name="connsiteX53" fmla="*/ 171 w 328"/>
                <a:gd name="connsiteY53" fmla="*/ 761 h 824"/>
                <a:gd name="connsiteX54" fmla="*/ 174 w 328"/>
                <a:gd name="connsiteY54" fmla="*/ 776 h 824"/>
                <a:gd name="connsiteX55" fmla="*/ 178 w 328"/>
                <a:gd name="connsiteY55" fmla="*/ 789 h 824"/>
                <a:gd name="connsiteX56" fmla="*/ 184 w 328"/>
                <a:gd name="connsiteY56" fmla="*/ 802 h 824"/>
                <a:gd name="connsiteX57" fmla="*/ 191 w 328"/>
                <a:gd name="connsiteY57" fmla="*/ 811 h 824"/>
                <a:gd name="connsiteX58" fmla="*/ 199 w 328"/>
                <a:gd name="connsiteY58" fmla="*/ 817 h 824"/>
                <a:gd name="connsiteX59" fmla="*/ 208 w 328"/>
                <a:gd name="connsiteY59" fmla="*/ 824 h 824"/>
                <a:gd name="connsiteX60" fmla="*/ 216 w 328"/>
                <a:gd name="connsiteY60" fmla="*/ 824 h 824"/>
                <a:gd name="connsiteX61" fmla="*/ 227 w 328"/>
                <a:gd name="connsiteY61" fmla="*/ 824 h 824"/>
                <a:gd name="connsiteX62" fmla="*/ 236 w 328"/>
                <a:gd name="connsiteY62" fmla="*/ 817 h 824"/>
                <a:gd name="connsiteX63" fmla="*/ 242 w 328"/>
                <a:gd name="connsiteY63" fmla="*/ 811 h 824"/>
                <a:gd name="connsiteX64" fmla="*/ 251 w 328"/>
                <a:gd name="connsiteY64" fmla="*/ 802 h 824"/>
                <a:gd name="connsiteX65" fmla="*/ 255 w 328"/>
                <a:gd name="connsiteY65" fmla="*/ 789 h 824"/>
                <a:gd name="connsiteX66" fmla="*/ 259 w 328"/>
                <a:gd name="connsiteY66" fmla="*/ 776 h 824"/>
                <a:gd name="connsiteX67" fmla="*/ 263 w 328"/>
                <a:gd name="connsiteY67" fmla="*/ 378 h 824"/>
                <a:gd name="connsiteX68" fmla="*/ 263 w 328"/>
                <a:gd name="connsiteY68" fmla="*/ 114 h 824"/>
                <a:gd name="connsiteX69" fmla="*/ 266 w 328"/>
                <a:gd name="connsiteY69" fmla="*/ 109 h 824"/>
                <a:gd name="connsiteX70" fmla="*/ 268 w 328"/>
                <a:gd name="connsiteY70" fmla="*/ 107 h 824"/>
                <a:gd name="connsiteX71" fmla="*/ 272 w 328"/>
                <a:gd name="connsiteY71" fmla="*/ 109 h 824"/>
                <a:gd name="connsiteX72" fmla="*/ 272 w 328"/>
                <a:gd name="connsiteY72" fmla="*/ 114 h 824"/>
                <a:gd name="connsiteX73" fmla="*/ 272 w 328"/>
                <a:gd name="connsiteY73" fmla="*/ 386 h 824"/>
                <a:gd name="connsiteX74" fmla="*/ 281 w 328"/>
                <a:gd name="connsiteY74" fmla="*/ 390 h 824"/>
                <a:gd name="connsiteX75" fmla="*/ 291 w 328"/>
                <a:gd name="connsiteY75" fmla="*/ 393 h 824"/>
                <a:gd name="connsiteX76" fmla="*/ 298 w 328"/>
                <a:gd name="connsiteY76" fmla="*/ 390 h 824"/>
                <a:gd name="connsiteX77" fmla="*/ 304 w 328"/>
                <a:gd name="connsiteY77" fmla="*/ 388 h 824"/>
                <a:gd name="connsiteX78" fmla="*/ 310 w 328"/>
                <a:gd name="connsiteY78" fmla="*/ 386 h 824"/>
                <a:gd name="connsiteX79" fmla="*/ 317 w 328"/>
                <a:gd name="connsiteY79" fmla="*/ 382 h 824"/>
                <a:gd name="connsiteX80" fmla="*/ 321 w 328"/>
                <a:gd name="connsiteY80" fmla="*/ 375 h 824"/>
                <a:gd name="connsiteX81" fmla="*/ 323 w 328"/>
                <a:gd name="connsiteY81" fmla="*/ 369 h 824"/>
                <a:gd name="connsiteX82" fmla="*/ 325 w 328"/>
                <a:gd name="connsiteY82" fmla="*/ 363 h 824"/>
                <a:gd name="connsiteX83" fmla="*/ 328 w 328"/>
                <a:gd name="connsiteY83" fmla="*/ 356 h 824"/>
                <a:gd name="connsiteX84" fmla="*/ 328 w 328"/>
                <a:gd name="connsiteY84" fmla="*/ 49 h 824"/>
                <a:gd name="connsiteX85" fmla="*/ 325 w 328"/>
                <a:gd name="connsiteY85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56 h 824"/>
                <a:gd name="connsiteX19" fmla="*/ 0 w 328"/>
                <a:gd name="connsiteY19" fmla="*/ 363 h 824"/>
                <a:gd name="connsiteX20" fmla="*/ 2 w 328"/>
                <a:gd name="connsiteY20" fmla="*/ 369 h 824"/>
                <a:gd name="connsiteX21" fmla="*/ 7 w 328"/>
                <a:gd name="connsiteY21" fmla="*/ 375 h 824"/>
                <a:gd name="connsiteX22" fmla="*/ 11 w 328"/>
                <a:gd name="connsiteY22" fmla="*/ 382 h 824"/>
                <a:gd name="connsiteX23" fmla="*/ 17 w 328"/>
                <a:gd name="connsiteY23" fmla="*/ 386 h 824"/>
                <a:gd name="connsiteX24" fmla="*/ 22 w 328"/>
                <a:gd name="connsiteY24" fmla="*/ 388 h 824"/>
                <a:gd name="connsiteX25" fmla="*/ 30 w 328"/>
                <a:gd name="connsiteY25" fmla="*/ 390 h 824"/>
                <a:gd name="connsiteX26" fmla="*/ 37 w 328"/>
                <a:gd name="connsiteY26" fmla="*/ 393 h 824"/>
                <a:gd name="connsiteX27" fmla="*/ 56 w 328"/>
                <a:gd name="connsiteY27" fmla="*/ 386 h 824"/>
                <a:gd name="connsiteX28" fmla="*/ 56 w 328"/>
                <a:gd name="connsiteY28" fmla="*/ 114 h 824"/>
                <a:gd name="connsiteX29" fmla="*/ 56 w 328"/>
                <a:gd name="connsiteY29" fmla="*/ 109 h 824"/>
                <a:gd name="connsiteX30" fmla="*/ 60 w 328"/>
                <a:gd name="connsiteY30" fmla="*/ 107 h 824"/>
                <a:gd name="connsiteX31" fmla="*/ 62 w 328"/>
                <a:gd name="connsiteY31" fmla="*/ 109 h 824"/>
                <a:gd name="connsiteX32" fmla="*/ 64 w 328"/>
                <a:gd name="connsiteY32" fmla="*/ 114 h 824"/>
                <a:gd name="connsiteX33" fmla="*/ 68 w 328"/>
                <a:gd name="connsiteY33" fmla="*/ 122 h 824"/>
                <a:gd name="connsiteX34" fmla="*/ 70 w 328"/>
                <a:gd name="connsiteY34" fmla="*/ 129 h 824"/>
                <a:gd name="connsiteX35" fmla="*/ 73 w 328"/>
                <a:gd name="connsiteY35" fmla="*/ 789 h 824"/>
                <a:gd name="connsiteX36" fmla="*/ 77 w 328"/>
                <a:gd name="connsiteY36" fmla="*/ 802 h 824"/>
                <a:gd name="connsiteX37" fmla="*/ 84 w 328"/>
                <a:gd name="connsiteY37" fmla="*/ 811 h 824"/>
                <a:gd name="connsiteX38" fmla="*/ 92 w 328"/>
                <a:gd name="connsiteY38" fmla="*/ 817 h 824"/>
                <a:gd name="connsiteX39" fmla="*/ 101 w 328"/>
                <a:gd name="connsiteY39" fmla="*/ 824 h 824"/>
                <a:gd name="connsiteX40" fmla="*/ 112 w 328"/>
                <a:gd name="connsiteY40" fmla="*/ 824 h 824"/>
                <a:gd name="connsiteX41" fmla="*/ 120 w 328"/>
                <a:gd name="connsiteY41" fmla="*/ 824 h 824"/>
                <a:gd name="connsiteX42" fmla="*/ 129 w 328"/>
                <a:gd name="connsiteY42" fmla="*/ 817 h 824"/>
                <a:gd name="connsiteX43" fmla="*/ 137 w 328"/>
                <a:gd name="connsiteY43" fmla="*/ 811 h 824"/>
                <a:gd name="connsiteX44" fmla="*/ 144 w 328"/>
                <a:gd name="connsiteY44" fmla="*/ 802 h 824"/>
                <a:gd name="connsiteX45" fmla="*/ 150 w 328"/>
                <a:gd name="connsiteY45" fmla="*/ 789 h 824"/>
                <a:gd name="connsiteX46" fmla="*/ 154 w 328"/>
                <a:gd name="connsiteY46" fmla="*/ 776 h 824"/>
                <a:gd name="connsiteX47" fmla="*/ 156 w 328"/>
                <a:gd name="connsiteY47" fmla="*/ 761 h 824"/>
                <a:gd name="connsiteX48" fmla="*/ 156 w 328"/>
                <a:gd name="connsiteY48" fmla="*/ 746 h 824"/>
                <a:gd name="connsiteX49" fmla="*/ 156 w 328"/>
                <a:gd name="connsiteY49" fmla="*/ 470 h 824"/>
                <a:gd name="connsiteX50" fmla="*/ 171 w 328"/>
                <a:gd name="connsiteY50" fmla="*/ 470 h 824"/>
                <a:gd name="connsiteX51" fmla="*/ 171 w 328"/>
                <a:gd name="connsiteY51" fmla="*/ 746 h 824"/>
                <a:gd name="connsiteX52" fmla="*/ 171 w 328"/>
                <a:gd name="connsiteY52" fmla="*/ 761 h 824"/>
                <a:gd name="connsiteX53" fmla="*/ 174 w 328"/>
                <a:gd name="connsiteY53" fmla="*/ 776 h 824"/>
                <a:gd name="connsiteX54" fmla="*/ 178 w 328"/>
                <a:gd name="connsiteY54" fmla="*/ 789 h 824"/>
                <a:gd name="connsiteX55" fmla="*/ 184 w 328"/>
                <a:gd name="connsiteY55" fmla="*/ 802 h 824"/>
                <a:gd name="connsiteX56" fmla="*/ 191 w 328"/>
                <a:gd name="connsiteY56" fmla="*/ 811 h 824"/>
                <a:gd name="connsiteX57" fmla="*/ 199 w 328"/>
                <a:gd name="connsiteY57" fmla="*/ 817 h 824"/>
                <a:gd name="connsiteX58" fmla="*/ 208 w 328"/>
                <a:gd name="connsiteY58" fmla="*/ 824 h 824"/>
                <a:gd name="connsiteX59" fmla="*/ 216 w 328"/>
                <a:gd name="connsiteY59" fmla="*/ 824 h 824"/>
                <a:gd name="connsiteX60" fmla="*/ 227 w 328"/>
                <a:gd name="connsiteY60" fmla="*/ 824 h 824"/>
                <a:gd name="connsiteX61" fmla="*/ 236 w 328"/>
                <a:gd name="connsiteY61" fmla="*/ 817 h 824"/>
                <a:gd name="connsiteX62" fmla="*/ 242 w 328"/>
                <a:gd name="connsiteY62" fmla="*/ 811 h 824"/>
                <a:gd name="connsiteX63" fmla="*/ 251 w 328"/>
                <a:gd name="connsiteY63" fmla="*/ 802 h 824"/>
                <a:gd name="connsiteX64" fmla="*/ 255 w 328"/>
                <a:gd name="connsiteY64" fmla="*/ 789 h 824"/>
                <a:gd name="connsiteX65" fmla="*/ 259 w 328"/>
                <a:gd name="connsiteY65" fmla="*/ 776 h 824"/>
                <a:gd name="connsiteX66" fmla="*/ 263 w 328"/>
                <a:gd name="connsiteY66" fmla="*/ 378 h 824"/>
                <a:gd name="connsiteX67" fmla="*/ 263 w 328"/>
                <a:gd name="connsiteY67" fmla="*/ 114 h 824"/>
                <a:gd name="connsiteX68" fmla="*/ 266 w 328"/>
                <a:gd name="connsiteY68" fmla="*/ 109 h 824"/>
                <a:gd name="connsiteX69" fmla="*/ 268 w 328"/>
                <a:gd name="connsiteY69" fmla="*/ 107 h 824"/>
                <a:gd name="connsiteX70" fmla="*/ 272 w 328"/>
                <a:gd name="connsiteY70" fmla="*/ 109 h 824"/>
                <a:gd name="connsiteX71" fmla="*/ 272 w 328"/>
                <a:gd name="connsiteY71" fmla="*/ 114 h 824"/>
                <a:gd name="connsiteX72" fmla="*/ 272 w 328"/>
                <a:gd name="connsiteY72" fmla="*/ 386 h 824"/>
                <a:gd name="connsiteX73" fmla="*/ 281 w 328"/>
                <a:gd name="connsiteY73" fmla="*/ 390 h 824"/>
                <a:gd name="connsiteX74" fmla="*/ 291 w 328"/>
                <a:gd name="connsiteY74" fmla="*/ 393 h 824"/>
                <a:gd name="connsiteX75" fmla="*/ 298 w 328"/>
                <a:gd name="connsiteY75" fmla="*/ 390 h 824"/>
                <a:gd name="connsiteX76" fmla="*/ 304 w 328"/>
                <a:gd name="connsiteY76" fmla="*/ 388 h 824"/>
                <a:gd name="connsiteX77" fmla="*/ 310 w 328"/>
                <a:gd name="connsiteY77" fmla="*/ 386 h 824"/>
                <a:gd name="connsiteX78" fmla="*/ 317 w 328"/>
                <a:gd name="connsiteY78" fmla="*/ 382 h 824"/>
                <a:gd name="connsiteX79" fmla="*/ 321 w 328"/>
                <a:gd name="connsiteY79" fmla="*/ 375 h 824"/>
                <a:gd name="connsiteX80" fmla="*/ 323 w 328"/>
                <a:gd name="connsiteY80" fmla="*/ 369 h 824"/>
                <a:gd name="connsiteX81" fmla="*/ 325 w 328"/>
                <a:gd name="connsiteY81" fmla="*/ 363 h 824"/>
                <a:gd name="connsiteX82" fmla="*/ 328 w 328"/>
                <a:gd name="connsiteY82" fmla="*/ 356 h 824"/>
                <a:gd name="connsiteX83" fmla="*/ 328 w 328"/>
                <a:gd name="connsiteY83" fmla="*/ 49 h 824"/>
                <a:gd name="connsiteX84" fmla="*/ 325 w 328"/>
                <a:gd name="connsiteY84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56 h 824"/>
                <a:gd name="connsiteX19" fmla="*/ 0 w 328"/>
                <a:gd name="connsiteY19" fmla="*/ 363 h 824"/>
                <a:gd name="connsiteX20" fmla="*/ 2 w 328"/>
                <a:gd name="connsiteY20" fmla="*/ 369 h 824"/>
                <a:gd name="connsiteX21" fmla="*/ 7 w 328"/>
                <a:gd name="connsiteY21" fmla="*/ 375 h 824"/>
                <a:gd name="connsiteX22" fmla="*/ 11 w 328"/>
                <a:gd name="connsiteY22" fmla="*/ 382 h 824"/>
                <a:gd name="connsiteX23" fmla="*/ 17 w 328"/>
                <a:gd name="connsiteY23" fmla="*/ 386 h 824"/>
                <a:gd name="connsiteX24" fmla="*/ 22 w 328"/>
                <a:gd name="connsiteY24" fmla="*/ 388 h 824"/>
                <a:gd name="connsiteX25" fmla="*/ 30 w 328"/>
                <a:gd name="connsiteY25" fmla="*/ 390 h 824"/>
                <a:gd name="connsiteX26" fmla="*/ 56 w 328"/>
                <a:gd name="connsiteY26" fmla="*/ 386 h 824"/>
                <a:gd name="connsiteX27" fmla="*/ 56 w 328"/>
                <a:gd name="connsiteY27" fmla="*/ 114 h 824"/>
                <a:gd name="connsiteX28" fmla="*/ 56 w 328"/>
                <a:gd name="connsiteY28" fmla="*/ 109 h 824"/>
                <a:gd name="connsiteX29" fmla="*/ 60 w 328"/>
                <a:gd name="connsiteY29" fmla="*/ 107 h 824"/>
                <a:gd name="connsiteX30" fmla="*/ 62 w 328"/>
                <a:gd name="connsiteY30" fmla="*/ 109 h 824"/>
                <a:gd name="connsiteX31" fmla="*/ 64 w 328"/>
                <a:gd name="connsiteY31" fmla="*/ 114 h 824"/>
                <a:gd name="connsiteX32" fmla="*/ 68 w 328"/>
                <a:gd name="connsiteY32" fmla="*/ 122 h 824"/>
                <a:gd name="connsiteX33" fmla="*/ 70 w 328"/>
                <a:gd name="connsiteY33" fmla="*/ 129 h 824"/>
                <a:gd name="connsiteX34" fmla="*/ 73 w 328"/>
                <a:gd name="connsiteY34" fmla="*/ 789 h 824"/>
                <a:gd name="connsiteX35" fmla="*/ 77 w 328"/>
                <a:gd name="connsiteY35" fmla="*/ 802 h 824"/>
                <a:gd name="connsiteX36" fmla="*/ 84 w 328"/>
                <a:gd name="connsiteY36" fmla="*/ 811 h 824"/>
                <a:gd name="connsiteX37" fmla="*/ 92 w 328"/>
                <a:gd name="connsiteY37" fmla="*/ 817 h 824"/>
                <a:gd name="connsiteX38" fmla="*/ 101 w 328"/>
                <a:gd name="connsiteY38" fmla="*/ 824 h 824"/>
                <a:gd name="connsiteX39" fmla="*/ 112 w 328"/>
                <a:gd name="connsiteY39" fmla="*/ 824 h 824"/>
                <a:gd name="connsiteX40" fmla="*/ 120 w 328"/>
                <a:gd name="connsiteY40" fmla="*/ 824 h 824"/>
                <a:gd name="connsiteX41" fmla="*/ 129 w 328"/>
                <a:gd name="connsiteY41" fmla="*/ 817 h 824"/>
                <a:gd name="connsiteX42" fmla="*/ 137 w 328"/>
                <a:gd name="connsiteY42" fmla="*/ 811 h 824"/>
                <a:gd name="connsiteX43" fmla="*/ 144 w 328"/>
                <a:gd name="connsiteY43" fmla="*/ 802 h 824"/>
                <a:gd name="connsiteX44" fmla="*/ 150 w 328"/>
                <a:gd name="connsiteY44" fmla="*/ 789 h 824"/>
                <a:gd name="connsiteX45" fmla="*/ 154 w 328"/>
                <a:gd name="connsiteY45" fmla="*/ 776 h 824"/>
                <a:gd name="connsiteX46" fmla="*/ 156 w 328"/>
                <a:gd name="connsiteY46" fmla="*/ 761 h 824"/>
                <a:gd name="connsiteX47" fmla="*/ 156 w 328"/>
                <a:gd name="connsiteY47" fmla="*/ 746 h 824"/>
                <a:gd name="connsiteX48" fmla="*/ 156 w 328"/>
                <a:gd name="connsiteY48" fmla="*/ 470 h 824"/>
                <a:gd name="connsiteX49" fmla="*/ 171 w 328"/>
                <a:gd name="connsiteY49" fmla="*/ 470 h 824"/>
                <a:gd name="connsiteX50" fmla="*/ 171 w 328"/>
                <a:gd name="connsiteY50" fmla="*/ 746 h 824"/>
                <a:gd name="connsiteX51" fmla="*/ 171 w 328"/>
                <a:gd name="connsiteY51" fmla="*/ 761 h 824"/>
                <a:gd name="connsiteX52" fmla="*/ 174 w 328"/>
                <a:gd name="connsiteY52" fmla="*/ 776 h 824"/>
                <a:gd name="connsiteX53" fmla="*/ 178 w 328"/>
                <a:gd name="connsiteY53" fmla="*/ 789 h 824"/>
                <a:gd name="connsiteX54" fmla="*/ 184 w 328"/>
                <a:gd name="connsiteY54" fmla="*/ 802 h 824"/>
                <a:gd name="connsiteX55" fmla="*/ 191 w 328"/>
                <a:gd name="connsiteY55" fmla="*/ 811 h 824"/>
                <a:gd name="connsiteX56" fmla="*/ 199 w 328"/>
                <a:gd name="connsiteY56" fmla="*/ 817 h 824"/>
                <a:gd name="connsiteX57" fmla="*/ 208 w 328"/>
                <a:gd name="connsiteY57" fmla="*/ 824 h 824"/>
                <a:gd name="connsiteX58" fmla="*/ 216 w 328"/>
                <a:gd name="connsiteY58" fmla="*/ 824 h 824"/>
                <a:gd name="connsiteX59" fmla="*/ 227 w 328"/>
                <a:gd name="connsiteY59" fmla="*/ 824 h 824"/>
                <a:gd name="connsiteX60" fmla="*/ 236 w 328"/>
                <a:gd name="connsiteY60" fmla="*/ 817 h 824"/>
                <a:gd name="connsiteX61" fmla="*/ 242 w 328"/>
                <a:gd name="connsiteY61" fmla="*/ 811 h 824"/>
                <a:gd name="connsiteX62" fmla="*/ 251 w 328"/>
                <a:gd name="connsiteY62" fmla="*/ 802 h 824"/>
                <a:gd name="connsiteX63" fmla="*/ 255 w 328"/>
                <a:gd name="connsiteY63" fmla="*/ 789 h 824"/>
                <a:gd name="connsiteX64" fmla="*/ 259 w 328"/>
                <a:gd name="connsiteY64" fmla="*/ 776 h 824"/>
                <a:gd name="connsiteX65" fmla="*/ 263 w 328"/>
                <a:gd name="connsiteY65" fmla="*/ 378 h 824"/>
                <a:gd name="connsiteX66" fmla="*/ 263 w 328"/>
                <a:gd name="connsiteY66" fmla="*/ 114 h 824"/>
                <a:gd name="connsiteX67" fmla="*/ 266 w 328"/>
                <a:gd name="connsiteY67" fmla="*/ 109 h 824"/>
                <a:gd name="connsiteX68" fmla="*/ 268 w 328"/>
                <a:gd name="connsiteY68" fmla="*/ 107 h 824"/>
                <a:gd name="connsiteX69" fmla="*/ 272 w 328"/>
                <a:gd name="connsiteY69" fmla="*/ 109 h 824"/>
                <a:gd name="connsiteX70" fmla="*/ 272 w 328"/>
                <a:gd name="connsiteY70" fmla="*/ 114 h 824"/>
                <a:gd name="connsiteX71" fmla="*/ 272 w 328"/>
                <a:gd name="connsiteY71" fmla="*/ 386 h 824"/>
                <a:gd name="connsiteX72" fmla="*/ 281 w 328"/>
                <a:gd name="connsiteY72" fmla="*/ 390 h 824"/>
                <a:gd name="connsiteX73" fmla="*/ 291 w 328"/>
                <a:gd name="connsiteY73" fmla="*/ 393 h 824"/>
                <a:gd name="connsiteX74" fmla="*/ 298 w 328"/>
                <a:gd name="connsiteY74" fmla="*/ 390 h 824"/>
                <a:gd name="connsiteX75" fmla="*/ 304 w 328"/>
                <a:gd name="connsiteY75" fmla="*/ 388 h 824"/>
                <a:gd name="connsiteX76" fmla="*/ 310 w 328"/>
                <a:gd name="connsiteY76" fmla="*/ 386 h 824"/>
                <a:gd name="connsiteX77" fmla="*/ 317 w 328"/>
                <a:gd name="connsiteY77" fmla="*/ 382 h 824"/>
                <a:gd name="connsiteX78" fmla="*/ 321 w 328"/>
                <a:gd name="connsiteY78" fmla="*/ 375 h 824"/>
                <a:gd name="connsiteX79" fmla="*/ 323 w 328"/>
                <a:gd name="connsiteY79" fmla="*/ 369 h 824"/>
                <a:gd name="connsiteX80" fmla="*/ 325 w 328"/>
                <a:gd name="connsiteY80" fmla="*/ 363 h 824"/>
                <a:gd name="connsiteX81" fmla="*/ 328 w 328"/>
                <a:gd name="connsiteY81" fmla="*/ 356 h 824"/>
                <a:gd name="connsiteX82" fmla="*/ 328 w 328"/>
                <a:gd name="connsiteY82" fmla="*/ 49 h 824"/>
                <a:gd name="connsiteX83" fmla="*/ 325 w 328"/>
                <a:gd name="connsiteY83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56 h 824"/>
                <a:gd name="connsiteX19" fmla="*/ 0 w 328"/>
                <a:gd name="connsiteY19" fmla="*/ 363 h 824"/>
                <a:gd name="connsiteX20" fmla="*/ 2 w 328"/>
                <a:gd name="connsiteY20" fmla="*/ 369 h 824"/>
                <a:gd name="connsiteX21" fmla="*/ 7 w 328"/>
                <a:gd name="connsiteY21" fmla="*/ 375 h 824"/>
                <a:gd name="connsiteX22" fmla="*/ 11 w 328"/>
                <a:gd name="connsiteY22" fmla="*/ 382 h 824"/>
                <a:gd name="connsiteX23" fmla="*/ 17 w 328"/>
                <a:gd name="connsiteY23" fmla="*/ 386 h 824"/>
                <a:gd name="connsiteX24" fmla="*/ 22 w 328"/>
                <a:gd name="connsiteY24" fmla="*/ 388 h 824"/>
                <a:gd name="connsiteX25" fmla="*/ 56 w 328"/>
                <a:gd name="connsiteY25" fmla="*/ 386 h 824"/>
                <a:gd name="connsiteX26" fmla="*/ 56 w 328"/>
                <a:gd name="connsiteY26" fmla="*/ 114 h 824"/>
                <a:gd name="connsiteX27" fmla="*/ 56 w 328"/>
                <a:gd name="connsiteY27" fmla="*/ 109 h 824"/>
                <a:gd name="connsiteX28" fmla="*/ 60 w 328"/>
                <a:gd name="connsiteY28" fmla="*/ 107 h 824"/>
                <a:gd name="connsiteX29" fmla="*/ 62 w 328"/>
                <a:gd name="connsiteY29" fmla="*/ 109 h 824"/>
                <a:gd name="connsiteX30" fmla="*/ 64 w 328"/>
                <a:gd name="connsiteY30" fmla="*/ 114 h 824"/>
                <a:gd name="connsiteX31" fmla="*/ 68 w 328"/>
                <a:gd name="connsiteY31" fmla="*/ 122 h 824"/>
                <a:gd name="connsiteX32" fmla="*/ 70 w 328"/>
                <a:gd name="connsiteY32" fmla="*/ 129 h 824"/>
                <a:gd name="connsiteX33" fmla="*/ 73 w 328"/>
                <a:gd name="connsiteY33" fmla="*/ 789 h 824"/>
                <a:gd name="connsiteX34" fmla="*/ 77 w 328"/>
                <a:gd name="connsiteY34" fmla="*/ 802 h 824"/>
                <a:gd name="connsiteX35" fmla="*/ 84 w 328"/>
                <a:gd name="connsiteY35" fmla="*/ 811 h 824"/>
                <a:gd name="connsiteX36" fmla="*/ 92 w 328"/>
                <a:gd name="connsiteY36" fmla="*/ 817 h 824"/>
                <a:gd name="connsiteX37" fmla="*/ 101 w 328"/>
                <a:gd name="connsiteY37" fmla="*/ 824 h 824"/>
                <a:gd name="connsiteX38" fmla="*/ 112 w 328"/>
                <a:gd name="connsiteY38" fmla="*/ 824 h 824"/>
                <a:gd name="connsiteX39" fmla="*/ 120 w 328"/>
                <a:gd name="connsiteY39" fmla="*/ 824 h 824"/>
                <a:gd name="connsiteX40" fmla="*/ 129 w 328"/>
                <a:gd name="connsiteY40" fmla="*/ 817 h 824"/>
                <a:gd name="connsiteX41" fmla="*/ 137 w 328"/>
                <a:gd name="connsiteY41" fmla="*/ 811 h 824"/>
                <a:gd name="connsiteX42" fmla="*/ 144 w 328"/>
                <a:gd name="connsiteY42" fmla="*/ 802 h 824"/>
                <a:gd name="connsiteX43" fmla="*/ 150 w 328"/>
                <a:gd name="connsiteY43" fmla="*/ 789 h 824"/>
                <a:gd name="connsiteX44" fmla="*/ 154 w 328"/>
                <a:gd name="connsiteY44" fmla="*/ 776 h 824"/>
                <a:gd name="connsiteX45" fmla="*/ 156 w 328"/>
                <a:gd name="connsiteY45" fmla="*/ 761 h 824"/>
                <a:gd name="connsiteX46" fmla="*/ 156 w 328"/>
                <a:gd name="connsiteY46" fmla="*/ 746 h 824"/>
                <a:gd name="connsiteX47" fmla="*/ 156 w 328"/>
                <a:gd name="connsiteY47" fmla="*/ 470 h 824"/>
                <a:gd name="connsiteX48" fmla="*/ 171 w 328"/>
                <a:gd name="connsiteY48" fmla="*/ 470 h 824"/>
                <a:gd name="connsiteX49" fmla="*/ 171 w 328"/>
                <a:gd name="connsiteY49" fmla="*/ 746 h 824"/>
                <a:gd name="connsiteX50" fmla="*/ 171 w 328"/>
                <a:gd name="connsiteY50" fmla="*/ 761 h 824"/>
                <a:gd name="connsiteX51" fmla="*/ 174 w 328"/>
                <a:gd name="connsiteY51" fmla="*/ 776 h 824"/>
                <a:gd name="connsiteX52" fmla="*/ 178 w 328"/>
                <a:gd name="connsiteY52" fmla="*/ 789 h 824"/>
                <a:gd name="connsiteX53" fmla="*/ 184 w 328"/>
                <a:gd name="connsiteY53" fmla="*/ 802 h 824"/>
                <a:gd name="connsiteX54" fmla="*/ 191 w 328"/>
                <a:gd name="connsiteY54" fmla="*/ 811 h 824"/>
                <a:gd name="connsiteX55" fmla="*/ 199 w 328"/>
                <a:gd name="connsiteY55" fmla="*/ 817 h 824"/>
                <a:gd name="connsiteX56" fmla="*/ 208 w 328"/>
                <a:gd name="connsiteY56" fmla="*/ 824 h 824"/>
                <a:gd name="connsiteX57" fmla="*/ 216 w 328"/>
                <a:gd name="connsiteY57" fmla="*/ 824 h 824"/>
                <a:gd name="connsiteX58" fmla="*/ 227 w 328"/>
                <a:gd name="connsiteY58" fmla="*/ 824 h 824"/>
                <a:gd name="connsiteX59" fmla="*/ 236 w 328"/>
                <a:gd name="connsiteY59" fmla="*/ 817 h 824"/>
                <a:gd name="connsiteX60" fmla="*/ 242 w 328"/>
                <a:gd name="connsiteY60" fmla="*/ 811 h 824"/>
                <a:gd name="connsiteX61" fmla="*/ 251 w 328"/>
                <a:gd name="connsiteY61" fmla="*/ 802 h 824"/>
                <a:gd name="connsiteX62" fmla="*/ 255 w 328"/>
                <a:gd name="connsiteY62" fmla="*/ 789 h 824"/>
                <a:gd name="connsiteX63" fmla="*/ 259 w 328"/>
                <a:gd name="connsiteY63" fmla="*/ 776 h 824"/>
                <a:gd name="connsiteX64" fmla="*/ 263 w 328"/>
                <a:gd name="connsiteY64" fmla="*/ 378 h 824"/>
                <a:gd name="connsiteX65" fmla="*/ 263 w 328"/>
                <a:gd name="connsiteY65" fmla="*/ 114 h 824"/>
                <a:gd name="connsiteX66" fmla="*/ 266 w 328"/>
                <a:gd name="connsiteY66" fmla="*/ 109 h 824"/>
                <a:gd name="connsiteX67" fmla="*/ 268 w 328"/>
                <a:gd name="connsiteY67" fmla="*/ 107 h 824"/>
                <a:gd name="connsiteX68" fmla="*/ 272 w 328"/>
                <a:gd name="connsiteY68" fmla="*/ 109 h 824"/>
                <a:gd name="connsiteX69" fmla="*/ 272 w 328"/>
                <a:gd name="connsiteY69" fmla="*/ 114 h 824"/>
                <a:gd name="connsiteX70" fmla="*/ 272 w 328"/>
                <a:gd name="connsiteY70" fmla="*/ 386 h 824"/>
                <a:gd name="connsiteX71" fmla="*/ 281 w 328"/>
                <a:gd name="connsiteY71" fmla="*/ 390 h 824"/>
                <a:gd name="connsiteX72" fmla="*/ 291 w 328"/>
                <a:gd name="connsiteY72" fmla="*/ 393 h 824"/>
                <a:gd name="connsiteX73" fmla="*/ 298 w 328"/>
                <a:gd name="connsiteY73" fmla="*/ 390 h 824"/>
                <a:gd name="connsiteX74" fmla="*/ 304 w 328"/>
                <a:gd name="connsiteY74" fmla="*/ 388 h 824"/>
                <a:gd name="connsiteX75" fmla="*/ 310 w 328"/>
                <a:gd name="connsiteY75" fmla="*/ 386 h 824"/>
                <a:gd name="connsiteX76" fmla="*/ 317 w 328"/>
                <a:gd name="connsiteY76" fmla="*/ 382 h 824"/>
                <a:gd name="connsiteX77" fmla="*/ 321 w 328"/>
                <a:gd name="connsiteY77" fmla="*/ 375 h 824"/>
                <a:gd name="connsiteX78" fmla="*/ 323 w 328"/>
                <a:gd name="connsiteY78" fmla="*/ 369 h 824"/>
                <a:gd name="connsiteX79" fmla="*/ 325 w 328"/>
                <a:gd name="connsiteY79" fmla="*/ 363 h 824"/>
                <a:gd name="connsiteX80" fmla="*/ 328 w 328"/>
                <a:gd name="connsiteY80" fmla="*/ 356 h 824"/>
                <a:gd name="connsiteX81" fmla="*/ 328 w 328"/>
                <a:gd name="connsiteY81" fmla="*/ 49 h 824"/>
                <a:gd name="connsiteX82" fmla="*/ 325 w 328"/>
                <a:gd name="connsiteY82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56 h 824"/>
                <a:gd name="connsiteX19" fmla="*/ 0 w 328"/>
                <a:gd name="connsiteY19" fmla="*/ 363 h 824"/>
                <a:gd name="connsiteX20" fmla="*/ 2 w 328"/>
                <a:gd name="connsiteY20" fmla="*/ 369 h 824"/>
                <a:gd name="connsiteX21" fmla="*/ 7 w 328"/>
                <a:gd name="connsiteY21" fmla="*/ 375 h 824"/>
                <a:gd name="connsiteX22" fmla="*/ 11 w 328"/>
                <a:gd name="connsiteY22" fmla="*/ 382 h 824"/>
                <a:gd name="connsiteX23" fmla="*/ 17 w 328"/>
                <a:gd name="connsiteY23" fmla="*/ 386 h 824"/>
                <a:gd name="connsiteX24" fmla="*/ 56 w 328"/>
                <a:gd name="connsiteY24" fmla="*/ 386 h 824"/>
                <a:gd name="connsiteX25" fmla="*/ 56 w 328"/>
                <a:gd name="connsiteY25" fmla="*/ 114 h 824"/>
                <a:gd name="connsiteX26" fmla="*/ 56 w 328"/>
                <a:gd name="connsiteY26" fmla="*/ 109 h 824"/>
                <a:gd name="connsiteX27" fmla="*/ 60 w 328"/>
                <a:gd name="connsiteY27" fmla="*/ 107 h 824"/>
                <a:gd name="connsiteX28" fmla="*/ 62 w 328"/>
                <a:gd name="connsiteY28" fmla="*/ 109 h 824"/>
                <a:gd name="connsiteX29" fmla="*/ 64 w 328"/>
                <a:gd name="connsiteY29" fmla="*/ 114 h 824"/>
                <a:gd name="connsiteX30" fmla="*/ 68 w 328"/>
                <a:gd name="connsiteY30" fmla="*/ 122 h 824"/>
                <a:gd name="connsiteX31" fmla="*/ 70 w 328"/>
                <a:gd name="connsiteY31" fmla="*/ 129 h 824"/>
                <a:gd name="connsiteX32" fmla="*/ 73 w 328"/>
                <a:gd name="connsiteY32" fmla="*/ 789 h 824"/>
                <a:gd name="connsiteX33" fmla="*/ 77 w 328"/>
                <a:gd name="connsiteY33" fmla="*/ 802 h 824"/>
                <a:gd name="connsiteX34" fmla="*/ 84 w 328"/>
                <a:gd name="connsiteY34" fmla="*/ 811 h 824"/>
                <a:gd name="connsiteX35" fmla="*/ 92 w 328"/>
                <a:gd name="connsiteY35" fmla="*/ 817 h 824"/>
                <a:gd name="connsiteX36" fmla="*/ 101 w 328"/>
                <a:gd name="connsiteY36" fmla="*/ 824 h 824"/>
                <a:gd name="connsiteX37" fmla="*/ 112 w 328"/>
                <a:gd name="connsiteY37" fmla="*/ 824 h 824"/>
                <a:gd name="connsiteX38" fmla="*/ 120 w 328"/>
                <a:gd name="connsiteY38" fmla="*/ 824 h 824"/>
                <a:gd name="connsiteX39" fmla="*/ 129 w 328"/>
                <a:gd name="connsiteY39" fmla="*/ 817 h 824"/>
                <a:gd name="connsiteX40" fmla="*/ 137 w 328"/>
                <a:gd name="connsiteY40" fmla="*/ 811 h 824"/>
                <a:gd name="connsiteX41" fmla="*/ 144 w 328"/>
                <a:gd name="connsiteY41" fmla="*/ 802 h 824"/>
                <a:gd name="connsiteX42" fmla="*/ 150 w 328"/>
                <a:gd name="connsiteY42" fmla="*/ 789 h 824"/>
                <a:gd name="connsiteX43" fmla="*/ 154 w 328"/>
                <a:gd name="connsiteY43" fmla="*/ 776 h 824"/>
                <a:gd name="connsiteX44" fmla="*/ 156 w 328"/>
                <a:gd name="connsiteY44" fmla="*/ 761 h 824"/>
                <a:gd name="connsiteX45" fmla="*/ 156 w 328"/>
                <a:gd name="connsiteY45" fmla="*/ 746 h 824"/>
                <a:gd name="connsiteX46" fmla="*/ 156 w 328"/>
                <a:gd name="connsiteY46" fmla="*/ 470 h 824"/>
                <a:gd name="connsiteX47" fmla="*/ 171 w 328"/>
                <a:gd name="connsiteY47" fmla="*/ 470 h 824"/>
                <a:gd name="connsiteX48" fmla="*/ 171 w 328"/>
                <a:gd name="connsiteY48" fmla="*/ 746 h 824"/>
                <a:gd name="connsiteX49" fmla="*/ 171 w 328"/>
                <a:gd name="connsiteY49" fmla="*/ 761 h 824"/>
                <a:gd name="connsiteX50" fmla="*/ 174 w 328"/>
                <a:gd name="connsiteY50" fmla="*/ 776 h 824"/>
                <a:gd name="connsiteX51" fmla="*/ 178 w 328"/>
                <a:gd name="connsiteY51" fmla="*/ 789 h 824"/>
                <a:gd name="connsiteX52" fmla="*/ 184 w 328"/>
                <a:gd name="connsiteY52" fmla="*/ 802 h 824"/>
                <a:gd name="connsiteX53" fmla="*/ 191 w 328"/>
                <a:gd name="connsiteY53" fmla="*/ 811 h 824"/>
                <a:gd name="connsiteX54" fmla="*/ 199 w 328"/>
                <a:gd name="connsiteY54" fmla="*/ 817 h 824"/>
                <a:gd name="connsiteX55" fmla="*/ 208 w 328"/>
                <a:gd name="connsiteY55" fmla="*/ 824 h 824"/>
                <a:gd name="connsiteX56" fmla="*/ 216 w 328"/>
                <a:gd name="connsiteY56" fmla="*/ 824 h 824"/>
                <a:gd name="connsiteX57" fmla="*/ 227 w 328"/>
                <a:gd name="connsiteY57" fmla="*/ 824 h 824"/>
                <a:gd name="connsiteX58" fmla="*/ 236 w 328"/>
                <a:gd name="connsiteY58" fmla="*/ 817 h 824"/>
                <a:gd name="connsiteX59" fmla="*/ 242 w 328"/>
                <a:gd name="connsiteY59" fmla="*/ 811 h 824"/>
                <a:gd name="connsiteX60" fmla="*/ 251 w 328"/>
                <a:gd name="connsiteY60" fmla="*/ 802 h 824"/>
                <a:gd name="connsiteX61" fmla="*/ 255 w 328"/>
                <a:gd name="connsiteY61" fmla="*/ 789 h 824"/>
                <a:gd name="connsiteX62" fmla="*/ 259 w 328"/>
                <a:gd name="connsiteY62" fmla="*/ 776 h 824"/>
                <a:gd name="connsiteX63" fmla="*/ 263 w 328"/>
                <a:gd name="connsiteY63" fmla="*/ 378 h 824"/>
                <a:gd name="connsiteX64" fmla="*/ 263 w 328"/>
                <a:gd name="connsiteY64" fmla="*/ 114 h 824"/>
                <a:gd name="connsiteX65" fmla="*/ 266 w 328"/>
                <a:gd name="connsiteY65" fmla="*/ 109 h 824"/>
                <a:gd name="connsiteX66" fmla="*/ 268 w 328"/>
                <a:gd name="connsiteY66" fmla="*/ 107 h 824"/>
                <a:gd name="connsiteX67" fmla="*/ 272 w 328"/>
                <a:gd name="connsiteY67" fmla="*/ 109 h 824"/>
                <a:gd name="connsiteX68" fmla="*/ 272 w 328"/>
                <a:gd name="connsiteY68" fmla="*/ 114 h 824"/>
                <a:gd name="connsiteX69" fmla="*/ 272 w 328"/>
                <a:gd name="connsiteY69" fmla="*/ 386 h 824"/>
                <a:gd name="connsiteX70" fmla="*/ 281 w 328"/>
                <a:gd name="connsiteY70" fmla="*/ 390 h 824"/>
                <a:gd name="connsiteX71" fmla="*/ 291 w 328"/>
                <a:gd name="connsiteY71" fmla="*/ 393 h 824"/>
                <a:gd name="connsiteX72" fmla="*/ 298 w 328"/>
                <a:gd name="connsiteY72" fmla="*/ 390 h 824"/>
                <a:gd name="connsiteX73" fmla="*/ 304 w 328"/>
                <a:gd name="connsiteY73" fmla="*/ 388 h 824"/>
                <a:gd name="connsiteX74" fmla="*/ 310 w 328"/>
                <a:gd name="connsiteY74" fmla="*/ 386 h 824"/>
                <a:gd name="connsiteX75" fmla="*/ 317 w 328"/>
                <a:gd name="connsiteY75" fmla="*/ 382 h 824"/>
                <a:gd name="connsiteX76" fmla="*/ 321 w 328"/>
                <a:gd name="connsiteY76" fmla="*/ 375 h 824"/>
                <a:gd name="connsiteX77" fmla="*/ 323 w 328"/>
                <a:gd name="connsiteY77" fmla="*/ 369 h 824"/>
                <a:gd name="connsiteX78" fmla="*/ 325 w 328"/>
                <a:gd name="connsiteY78" fmla="*/ 363 h 824"/>
                <a:gd name="connsiteX79" fmla="*/ 328 w 328"/>
                <a:gd name="connsiteY79" fmla="*/ 356 h 824"/>
                <a:gd name="connsiteX80" fmla="*/ 328 w 328"/>
                <a:gd name="connsiteY80" fmla="*/ 49 h 824"/>
                <a:gd name="connsiteX81" fmla="*/ 325 w 328"/>
                <a:gd name="connsiteY81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56 h 824"/>
                <a:gd name="connsiteX19" fmla="*/ 0 w 328"/>
                <a:gd name="connsiteY19" fmla="*/ 363 h 824"/>
                <a:gd name="connsiteX20" fmla="*/ 2 w 328"/>
                <a:gd name="connsiteY20" fmla="*/ 369 h 824"/>
                <a:gd name="connsiteX21" fmla="*/ 7 w 328"/>
                <a:gd name="connsiteY21" fmla="*/ 375 h 824"/>
                <a:gd name="connsiteX22" fmla="*/ 11 w 328"/>
                <a:gd name="connsiteY22" fmla="*/ 382 h 824"/>
                <a:gd name="connsiteX23" fmla="*/ 56 w 328"/>
                <a:gd name="connsiteY23" fmla="*/ 386 h 824"/>
                <a:gd name="connsiteX24" fmla="*/ 56 w 328"/>
                <a:gd name="connsiteY24" fmla="*/ 114 h 824"/>
                <a:gd name="connsiteX25" fmla="*/ 56 w 328"/>
                <a:gd name="connsiteY25" fmla="*/ 109 h 824"/>
                <a:gd name="connsiteX26" fmla="*/ 60 w 328"/>
                <a:gd name="connsiteY26" fmla="*/ 107 h 824"/>
                <a:gd name="connsiteX27" fmla="*/ 62 w 328"/>
                <a:gd name="connsiteY27" fmla="*/ 109 h 824"/>
                <a:gd name="connsiteX28" fmla="*/ 64 w 328"/>
                <a:gd name="connsiteY28" fmla="*/ 114 h 824"/>
                <a:gd name="connsiteX29" fmla="*/ 68 w 328"/>
                <a:gd name="connsiteY29" fmla="*/ 122 h 824"/>
                <a:gd name="connsiteX30" fmla="*/ 70 w 328"/>
                <a:gd name="connsiteY30" fmla="*/ 129 h 824"/>
                <a:gd name="connsiteX31" fmla="*/ 73 w 328"/>
                <a:gd name="connsiteY31" fmla="*/ 789 h 824"/>
                <a:gd name="connsiteX32" fmla="*/ 77 w 328"/>
                <a:gd name="connsiteY32" fmla="*/ 802 h 824"/>
                <a:gd name="connsiteX33" fmla="*/ 84 w 328"/>
                <a:gd name="connsiteY33" fmla="*/ 811 h 824"/>
                <a:gd name="connsiteX34" fmla="*/ 92 w 328"/>
                <a:gd name="connsiteY34" fmla="*/ 817 h 824"/>
                <a:gd name="connsiteX35" fmla="*/ 101 w 328"/>
                <a:gd name="connsiteY35" fmla="*/ 824 h 824"/>
                <a:gd name="connsiteX36" fmla="*/ 112 w 328"/>
                <a:gd name="connsiteY36" fmla="*/ 824 h 824"/>
                <a:gd name="connsiteX37" fmla="*/ 120 w 328"/>
                <a:gd name="connsiteY37" fmla="*/ 824 h 824"/>
                <a:gd name="connsiteX38" fmla="*/ 129 w 328"/>
                <a:gd name="connsiteY38" fmla="*/ 817 h 824"/>
                <a:gd name="connsiteX39" fmla="*/ 137 w 328"/>
                <a:gd name="connsiteY39" fmla="*/ 811 h 824"/>
                <a:gd name="connsiteX40" fmla="*/ 144 w 328"/>
                <a:gd name="connsiteY40" fmla="*/ 802 h 824"/>
                <a:gd name="connsiteX41" fmla="*/ 150 w 328"/>
                <a:gd name="connsiteY41" fmla="*/ 789 h 824"/>
                <a:gd name="connsiteX42" fmla="*/ 154 w 328"/>
                <a:gd name="connsiteY42" fmla="*/ 776 h 824"/>
                <a:gd name="connsiteX43" fmla="*/ 156 w 328"/>
                <a:gd name="connsiteY43" fmla="*/ 761 h 824"/>
                <a:gd name="connsiteX44" fmla="*/ 156 w 328"/>
                <a:gd name="connsiteY44" fmla="*/ 746 h 824"/>
                <a:gd name="connsiteX45" fmla="*/ 156 w 328"/>
                <a:gd name="connsiteY45" fmla="*/ 470 h 824"/>
                <a:gd name="connsiteX46" fmla="*/ 171 w 328"/>
                <a:gd name="connsiteY46" fmla="*/ 470 h 824"/>
                <a:gd name="connsiteX47" fmla="*/ 171 w 328"/>
                <a:gd name="connsiteY47" fmla="*/ 746 h 824"/>
                <a:gd name="connsiteX48" fmla="*/ 171 w 328"/>
                <a:gd name="connsiteY48" fmla="*/ 761 h 824"/>
                <a:gd name="connsiteX49" fmla="*/ 174 w 328"/>
                <a:gd name="connsiteY49" fmla="*/ 776 h 824"/>
                <a:gd name="connsiteX50" fmla="*/ 178 w 328"/>
                <a:gd name="connsiteY50" fmla="*/ 789 h 824"/>
                <a:gd name="connsiteX51" fmla="*/ 184 w 328"/>
                <a:gd name="connsiteY51" fmla="*/ 802 h 824"/>
                <a:gd name="connsiteX52" fmla="*/ 191 w 328"/>
                <a:gd name="connsiteY52" fmla="*/ 811 h 824"/>
                <a:gd name="connsiteX53" fmla="*/ 199 w 328"/>
                <a:gd name="connsiteY53" fmla="*/ 817 h 824"/>
                <a:gd name="connsiteX54" fmla="*/ 208 w 328"/>
                <a:gd name="connsiteY54" fmla="*/ 824 h 824"/>
                <a:gd name="connsiteX55" fmla="*/ 216 w 328"/>
                <a:gd name="connsiteY55" fmla="*/ 824 h 824"/>
                <a:gd name="connsiteX56" fmla="*/ 227 w 328"/>
                <a:gd name="connsiteY56" fmla="*/ 824 h 824"/>
                <a:gd name="connsiteX57" fmla="*/ 236 w 328"/>
                <a:gd name="connsiteY57" fmla="*/ 817 h 824"/>
                <a:gd name="connsiteX58" fmla="*/ 242 w 328"/>
                <a:gd name="connsiteY58" fmla="*/ 811 h 824"/>
                <a:gd name="connsiteX59" fmla="*/ 251 w 328"/>
                <a:gd name="connsiteY59" fmla="*/ 802 h 824"/>
                <a:gd name="connsiteX60" fmla="*/ 255 w 328"/>
                <a:gd name="connsiteY60" fmla="*/ 789 h 824"/>
                <a:gd name="connsiteX61" fmla="*/ 259 w 328"/>
                <a:gd name="connsiteY61" fmla="*/ 776 h 824"/>
                <a:gd name="connsiteX62" fmla="*/ 263 w 328"/>
                <a:gd name="connsiteY62" fmla="*/ 378 h 824"/>
                <a:gd name="connsiteX63" fmla="*/ 263 w 328"/>
                <a:gd name="connsiteY63" fmla="*/ 114 h 824"/>
                <a:gd name="connsiteX64" fmla="*/ 266 w 328"/>
                <a:gd name="connsiteY64" fmla="*/ 109 h 824"/>
                <a:gd name="connsiteX65" fmla="*/ 268 w 328"/>
                <a:gd name="connsiteY65" fmla="*/ 107 h 824"/>
                <a:gd name="connsiteX66" fmla="*/ 272 w 328"/>
                <a:gd name="connsiteY66" fmla="*/ 109 h 824"/>
                <a:gd name="connsiteX67" fmla="*/ 272 w 328"/>
                <a:gd name="connsiteY67" fmla="*/ 114 h 824"/>
                <a:gd name="connsiteX68" fmla="*/ 272 w 328"/>
                <a:gd name="connsiteY68" fmla="*/ 386 h 824"/>
                <a:gd name="connsiteX69" fmla="*/ 281 w 328"/>
                <a:gd name="connsiteY69" fmla="*/ 390 h 824"/>
                <a:gd name="connsiteX70" fmla="*/ 291 w 328"/>
                <a:gd name="connsiteY70" fmla="*/ 393 h 824"/>
                <a:gd name="connsiteX71" fmla="*/ 298 w 328"/>
                <a:gd name="connsiteY71" fmla="*/ 390 h 824"/>
                <a:gd name="connsiteX72" fmla="*/ 304 w 328"/>
                <a:gd name="connsiteY72" fmla="*/ 388 h 824"/>
                <a:gd name="connsiteX73" fmla="*/ 310 w 328"/>
                <a:gd name="connsiteY73" fmla="*/ 386 h 824"/>
                <a:gd name="connsiteX74" fmla="*/ 317 w 328"/>
                <a:gd name="connsiteY74" fmla="*/ 382 h 824"/>
                <a:gd name="connsiteX75" fmla="*/ 321 w 328"/>
                <a:gd name="connsiteY75" fmla="*/ 375 h 824"/>
                <a:gd name="connsiteX76" fmla="*/ 323 w 328"/>
                <a:gd name="connsiteY76" fmla="*/ 369 h 824"/>
                <a:gd name="connsiteX77" fmla="*/ 325 w 328"/>
                <a:gd name="connsiteY77" fmla="*/ 363 h 824"/>
                <a:gd name="connsiteX78" fmla="*/ 328 w 328"/>
                <a:gd name="connsiteY78" fmla="*/ 356 h 824"/>
                <a:gd name="connsiteX79" fmla="*/ 328 w 328"/>
                <a:gd name="connsiteY79" fmla="*/ 49 h 824"/>
                <a:gd name="connsiteX80" fmla="*/ 325 w 328"/>
                <a:gd name="connsiteY80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56 h 824"/>
                <a:gd name="connsiteX19" fmla="*/ 0 w 328"/>
                <a:gd name="connsiteY19" fmla="*/ 363 h 824"/>
                <a:gd name="connsiteX20" fmla="*/ 2 w 328"/>
                <a:gd name="connsiteY20" fmla="*/ 369 h 824"/>
                <a:gd name="connsiteX21" fmla="*/ 7 w 328"/>
                <a:gd name="connsiteY21" fmla="*/ 375 h 824"/>
                <a:gd name="connsiteX22" fmla="*/ 56 w 328"/>
                <a:gd name="connsiteY22" fmla="*/ 386 h 824"/>
                <a:gd name="connsiteX23" fmla="*/ 56 w 328"/>
                <a:gd name="connsiteY23" fmla="*/ 114 h 824"/>
                <a:gd name="connsiteX24" fmla="*/ 56 w 328"/>
                <a:gd name="connsiteY24" fmla="*/ 109 h 824"/>
                <a:gd name="connsiteX25" fmla="*/ 60 w 328"/>
                <a:gd name="connsiteY25" fmla="*/ 107 h 824"/>
                <a:gd name="connsiteX26" fmla="*/ 62 w 328"/>
                <a:gd name="connsiteY26" fmla="*/ 109 h 824"/>
                <a:gd name="connsiteX27" fmla="*/ 64 w 328"/>
                <a:gd name="connsiteY27" fmla="*/ 114 h 824"/>
                <a:gd name="connsiteX28" fmla="*/ 68 w 328"/>
                <a:gd name="connsiteY28" fmla="*/ 122 h 824"/>
                <a:gd name="connsiteX29" fmla="*/ 70 w 328"/>
                <a:gd name="connsiteY29" fmla="*/ 129 h 824"/>
                <a:gd name="connsiteX30" fmla="*/ 73 w 328"/>
                <a:gd name="connsiteY30" fmla="*/ 789 h 824"/>
                <a:gd name="connsiteX31" fmla="*/ 77 w 328"/>
                <a:gd name="connsiteY31" fmla="*/ 802 h 824"/>
                <a:gd name="connsiteX32" fmla="*/ 84 w 328"/>
                <a:gd name="connsiteY32" fmla="*/ 811 h 824"/>
                <a:gd name="connsiteX33" fmla="*/ 92 w 328"/>
                <a:gd name="connsiteY33" fmla="*/ 817 h 824"/>
                <a:gd name="connsiteX34" fmla="*/ 101 w 328"/>
                <a:gd name="connsiteY34" fmla="*/ 824 h 824"/>
                <a:gd name="connsiteX35" fmla="*/ 112 w 328"/>
                <a:gd name="connsiteY35" fmla="*/ 824 h 824"/>
                <a:gd name="connsiteX36" fmla="*/ 120 w 328"/>
                <a:gd name="connsiteY36" fmla="*/ 824 h 824"/>
                <a:gd name="connsiteX37" fmla="*/ 129 w 328"/>
                <a:gd name="connsiteY37" fmla="*/ 817 h 824"/>
                <a:gd name="connsiteX38" fmla="*/ 137 w 328"/>
                <a:gd name="connsiteY38" fmla="*/ 811 h 824"/>
                <a:gd name="connsiteX39" fmla="*/ 144 w 328"/>
                <a:gd name="connsiteY39" fmla="*/ 802 h 824"/>
                <a:gd name="connsiteX40" fmla="*/ 150 w 328"/>
                <a:gd name="connsiteY40" fmla="*/ 789 h 824"/>
                <a:gd name="connsiteX41" fmla="*/ 154 w 328"/>
                <a:gd name="connsiteY41" fmla="*/ 776 h 824"/>
                <a:gd name="connsiteX42" fmla="*/ 156 w 328"/>
                <a:gd name="connsiteY42" fmla="*/ 761 h 824"/>
                <a:gd name="connsiteX43" fmla="*/ 156 w 328"/>
                <a:gd name="connsiteY43" fmla="*/ 746 h 824"/>
                <a:gd name="connsiteX44" fmla="*/ 156 w 328"/>
                <a:gd name="connsiteY44" fmla="*/ 470 h 824"/>
                <a:gd name="connsiteX45" fmla="*/ 171 w 328"/>
                <a:gd name="connsiteY45" fmla="*/ 470 h 824"/>
                <a:gd name="connsiteX46" fmla="*/ 171 w 328"/>
                <a:gd name="connsiteY46" fmla="*/ 746 h 824"/>
                <a:gd name="connsiteX47" fmla="*/ 171 w 328"/>
                <a:gd name="connsiteY47" fmla="*/ 761 h 824"/>
                <a:gd name="connsiteX48" fmla="*/ 174 w 328"/>
                <a:gd name="connsiteY48" fmla="*/ 776 h 824"/>
                <a:gd name="connsiteX49" fmla="*/ 178 w 328"/>
                <a:gd name="connsiteY49" fmla="*/ 789 h 824"/>
                <a:gd name="connsiteX50" fmla="*/ 184 w 328"/>
                <a:gd name="connsiteY50" fmla="*/ 802 h 824"/>
                <a:gd name="connsiteX51" fmla="*/ 191 w 328"/>
                <a:gd name="connsiteY51" fmla="*/ 811 h 824"/>
                <a:gd name="connsiteX52" fmla="*/ 199 w 328"/>
                <a:gd name="connsiteY52" fmla="*/ 817 h 824"/>
                <a:gd name="connsiteX53" fmla="*/ 208 w 328"/>
                <a:gd name="connsiteY53" fmla="*/ 824 h 824"/>
                <a:gd name="connsiteX54" fmla="*/ 216 w 328"/>
                <a:gd name="connsiteY54" fmla="*/ 824 h 824"/>
                <a:gd name="connsiteX55" fmla="*/ 227 w 328"/>
                <a:gd name="connsiteY55" fmla="*/ 824 h 824"/>
                <a:gd name="connsiteX56" fmla="*/ 236 w 328"/>
                <a:gd name="connsiteY56" fmla="*/ 817 h 824"/>
                <a:gd name="connsiteX57" fmla="*/ 242 w 328"/>
                <a:gd name="connsiteY57" fmla="*/ 811 h 824"/>
                <a:gd name="connsiteX58" fmla="*/ 251 w 328"/>
                <a:gd name="connsiteY58" fmla="*/ 802 h 824"/>
                <a:gd name="connsiteX59" fmla="*/ 255 w 328"/>
                <a:gd name="connsiteY59" fmla="*/ 789 h 824"/>
                <a:gd name="connsiteX60" fmla="*/ 259 w 328"/>
                <a:gd name="connsiteY60" fmla="*/ 776 h 824"/>
                <a:gd name="connsiteX61" fmla="*/ 263 w 328"/>
                <a:gd name="connsiteY61" fmla="*/ 378 h 824"/>
                <a:gd name="connsiteX62" fmla="*/ 263 w 328"/>
                <a:gd name="connsiteY62" fmla="*/ 114 h 824"/>
                <a:gd name="connsiteX63" fmla="*/ 266 w 328"/>
                <a:gd name="connsiteY63" fmla="*/ 109 h 824"/>
                <a:gd name="connsiteX64" fmla="*/ 268 w 328"/>
                <a:gd name="connsiteY64" fmla="*/ 107 h 824"/>
                <a:gd name="connsiteX65" fmla="*/ 272 w 328"/>
                <a:gd name="connsiteY65" fmla="*/ 109 h 824"/>
                <a:gd name="connsiteX66" fmla="*/ 272 w 328"/>
                <a:gd name="connsiteY66" fmla="*/ 114 h 824"/>
                <a:gd name="connsiteX67" fmla="*/ 272 w 328"/>
                <a:gd name="connsiteY67" fmla="*/ 386 h 824"/>
                <a:gd name="connsiteX68" fmla="*/ 281 w 328"/>
                <a:gd name="connsiteY68" fmla="*/ 390 h 824"/>
                <a:gd name="connsiteX69" fmla="*/ 291 w 328"/>
                <a:gd name="connsiteY69" fmla="*/ 393 h 824"/>
                <a:gd name="connsiteX70" fmla="*/ 298 w 328"/>
                <a:gd name="connsiteY70" fmla="*/ 390 h 824"/>
                <a:gd name="connsiteX71" fmla="*/ 304 w 328"/>
                <a:gd name="connsiteY71" fmla="*/ 388 h 824"/>
                <a:gd name="connsiteX72" fmla="*/ 310 w 328"/>
                <a:gd name="connsiteY72" fmla="*/ 386 h 824"/>
                <a:gd name="connsiteX73" fmla="*/ 317 w 328"/>
                <a:gd name="connsiteY73" fmla="*/ 382 h 824"/>
                <a:gd name="connsiteX74" fmla="*/ 321 w 328"/>
                <a:gd name="connsiteY74" fmla="*/ 375 h 824"/>
                <a:gd name="connsiteX75" fmla="*/ 323 w 328"/>
                <a:gd name="connsiteY75" fmla="*/ 369 h 824"/>
                <a:gd name="connsiteX76" fmla="*/ 325 w 328"/>
                <a:gd name="connsiteY76" fmla="*/ 363 h 824"/>
                <a:gd name="connsiteX77" fmla="*/ 328 w 328"/>
                <a:gd name="connsiteY77" fmla="*/ 356 h 824"/>
                <a:gd name="connsiteX78" fmla="*/ 328 w 328"/>
                <a:gd name="connsiteY78" fmla="*/ 49 h 824"/>
                <a:gd name="connsiteX79" fmla="*/ 325 w 328"/>
                <a:gd name="connsiteY79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56 h 824"/>
                <a:gd name="connsiteX19" fmla="*/ 0 w 328"/>
                <a:gd name="connsiteY19" fmla="*/ 363 h 824"/>
                <a:gd name="connsiteX20" fmla="*/ 2 w 328"/>
                <a:gd name="connsiteY20" fmla="*/ 369 h 824"/>
                <a:gd name="connsiteX21" fmla="*/ 56 w 328"/>
                <a:gd name="connsiteY21" fmla="*/ 386 h 824"/>
                <a:gd name="connsiteX22" fmla="*/ 56 w 328"/>
                <a:gd name="connsiteY22" fmla="*/ 114 h 824"/>
                <a:gd name="connsiteX23" fmla="*/ 56 w 328"/>
                <a:gd name="connsiteY23" fmla="*/ 109 h 824"/>
                <a:gd name="connsiteX24" fmla="*/ 60 w 328"/>
                <a:gd name="connsiteY24" fmla="*/ 107 h 824"/>
                <a:gd name="connsiteX25" fmla="*/ 62 w 328"/>
                <a:gd name="connsiteY25" fmla="*/ 109 h 824"/>
                <a:gd name="connsiteX26" fmla="*/ 64 w 328"/>
                <a:gd name="connsiteY26" fmla="*/ 114 h 824"/>
                <a:gd name="connsiteX27" fmla="*/ 68 w 328"/>
                <a:gd name="connsiteY27" fmla="*/ 122 h 824"/>
                <a:gd name="connsiteX28" fmla="*/ 70 w 328"/>
                <a:gd name="connsiteY28" fmla="*/ 129 h 824"/>
                <a:gd name="connsiteX29" fmla="*/ 73 w 328"/>
                <a:gd name="connsiteY29" fmla="*/ 789 h 824"/>
                <a:gd name="connsiteX30" fmla="*/ 77 w 328"/>
                <a:gd name="connsiteY30" fmla="*/ 802 h 824"/>
                <a:gd name="connsiteX31" fmla="*/ 84 w 328"/>
                <a:gd name="connsiteY31" fmla="*/ 811 h 824"/>
                <a:gd name="connsiteX32" fmla="*/ 92 w 328"/>
                <a:gd name="connsiteY32" fmla="*/ 817 h 824"/>
                <a:gd name="connsiteX33" fmla="*/ 101 w 328"/>
                <a:gd name="connsiteY33" fmla="*/ 824 h 824"/>
                <a:gd name="connsiteX34" fmla="*/ 112 w 328"/>
                <a:gd name="connsiteY34" fmla="*/ 824 h 824"/>
                <a:gd name="connsiteX35" fmla="*/ 120 w 328"/>
                <a:gd name="connsiteY35" fmla="*/ 824 h 824"/>
                <a:gd name="connsiteX36" fmla="*/ 129 w 328"/>
                <a:gd name="connsiteY36" fmla="*/ 817 h 824"/>
                <a:gd name="connsiteX37" fmla="*/ 137 w 328"/>
                <a:gd name="connsiteY37" fmla="*/ 811 h 824"/>
                <a:gd name="connsiteX38" fmla="*/ 144 w 328"/>
                <a:gd name="connsiteY38" fmla="*/ 802 h 824"/>
                <a:gd name="connsiteX39" fmla="*/ 150 w 328"/>
                <a:gd name="connsiteY39" fmla="*/ 789 h 824"/>
                <a:gd name="connsiteX40" fmla="*/ 154 w 328"/>
                <a:gd name="connsiteY40" fmla="*/ 776 h 824"/>
                <a:gd name="connsiteX41" fmla="*/ 156 w 328"/>
                <a:gd name="connsiteY41" fmla="*/ 761 h 824"/>
                <a:gd name="connsiteX42" fmla="*/ 156 w 328"/>
                <a:gd name="connsiteY42" fmla="*/ 746 h 824"/>
                <a:gd name="connsiteX43" fmla="*/ 156 w 328"/>
                <a:gd name="connsiteY43" fmla="*/ 470 h 824"/>
                <a:gd name="connsiteX44" fmla="*/ 171 w 328"/>
                <a:gd name="connsiteY44" fmla="*/ 470 h 824"/>
                <a:gd name="connsiteX45" fmla="*/ 171 w 328"/>
                <a:gd name="connsiteY45" fmla="*/ 746 h 824"/>
                <a:gd name="connsiteX46" fmla="*/ 171 w 328"/>
                <a:gd name="connsiteY46" fmla="*/ 761 h 824"/>
                <a:gd name="connsiteX47" fmla="*/ 174 w 328"/>
                <a:gd name="connsiteY47" fmla="*/ 776 h 824"/>
                <a:gd name="connsiteX48" fmla="*/ 178 w 328"/>
                <a:gd name="connsiteY48" fmla="*/ 789 h 824"/>
                <a:gd name="connsiteX49" fmla="*/ 184 w 328"/>
                <a:gd name="connsiteY49" fmla="*/ 802 h 824"/>
                <a:gd name="connsiteX50" fmla="*/ 191 w 328"/>
                <a:gd name="connsiteY50" fmla="*/ 811 h 824"/>
                <a:gd name="connsiteX51" fmla="*/ 199 w 328"/>
                <a:gd name="connsiteY51" fmla="*/ 817 h 824"/>
                <a:gd name="connsiteX52" fmla="*/ 208 w 328"/>
                <a:gd name="connsiteY52" fmla="*/ 824 h 824"/>
                <a:gd name="connsiteX53" fmla="*/ 216 w 328"/>
                <a:gd name="connsiteY53" fmla="*/ 824 h 824"/>
                <a:gd name="connsiteX54" fmla="*/ 227 w 328"/>
                <a:gd name="connsiteY54" fmla="*/ 824 h 824"/>
                <a:gd name="connsiteX55" fmla="*/ 236 w 328"/>
                <a:gd name="connsiteY55" fmla="*/ 817 h 824"/>
                <a:gd name="connsiteX56" fmla="*/ 242 w 328"/>
                <a:gd name="connsiteY56" fmla="*/ 811 h 824"/>
                <a:gd name="connsiteX57" fmla="*/ 251 w 328"/>
                <a:gd name="connsiteY57" fmla="*/ 802 h 824"/>
                <a:gd name="connsiteX58" fmla="*/ 255 w 328"/>
                <a:gd name="connsiteY58" fmla="*/ 789 h 824"/>
                <a:gd name="connsiteX59" fmla="*/ 259 w 328"/>
                <a:gd name="connsiteY59" fmla="*/ 776 h 824"/>
                <a:gd name="connsiteX60" fmla="*/ 263 w 328"/>
                <a:gd name="connsiteY60" fmla="*/ 378 h 824"/>
                <a:gd name="connsiteX61" fmla="*/ 263 w 328"/>
                <a:gd name="connsiteY61" fmla="*/ 114 h 824"/>
                <a:gd name="connsiteX62" fmla="*/ 266 w 328"/>
                <a:gd name="connsiteY62" fmla="*/ 109 h 824"/>
                <a:gd name="connsiteX63" fmla="*/ 268 w 328"/>
                <a:gd name="connsiteY63" fmla="*/ 107 h 824"/>
                <a:gd name="connsiteX64" fmla="*/ 272 w 328"/>
                <a:gd name="connsiteY64" fmla="*/ 109 h 824"/>
                <a:gd name="connsiteX65" fmla="*/ 272 w 328"/>
                <a:gd name="connsiteY65" fmla="*/ 114 h 824"/>
                <a:gd name="connsiteX66" fmla="*/ 272 w 328"/>
                <a:gd name="connsiteY66" fmla="*/ 386 h 824"/>
                <a:gd name="connsiteX67" fmla="*/ 281 w 328"/>
                <a:gd name="connsiteY67" fmla="*/ 390 h 824"/>
                <a:gd name="connsiteX68" fmla="*/ 291 w 328"/>
                <a:gd name="connsiteY68" fmla="*/ 393 h 824"/>
                <a:gd name="connsiteX69" fmla="*/ 298 w 328"/>
                <a:gd name="connsiteY69" fmla="*/ 390 h 824"/>
                <a:gd name="connsiteX70" fmla="*/ 304 w 328"/>
                <a:gd name="connsiteY70" fmla="*/ 388 h 824"/>
                <a:gd name="connsiteX71" fmla="*/ 310 w 328"/>
                <a:gd name="connsiteY71" fmla="*/ 386 h 824"/>
                <a:gd name="connsiteX72" fmla="*/ 317 w 328"/>
                <a:gd name="connsiteY72" fmla="*/ 382 h 824"/>
                <a:gd name="connsiteX73" fmla="*/ 321 w 328"/>
                <a:gd name="connsiteY73" fmla="*/ 375 h 824"/>
                <a:gd name="connsiteX74" fmla="*/ 323 w 328"/>
                <a:gd name="connsiteY74" fmla="*/ 369 h 824"/>
                <a:gd name="connsiteX75" fmla="*/ 325 w 328"/>
                <a:gd name="connsiteY75" fmla="*/ 363 h 824"/>
                <a:gd name="connsiteX76" fmla="*/ 328 w 328"/>
                <a:gd name="connsiteY76" fmla="*/ 356 h 824"/>
                <a:gd name="connsiteX77" fmla="*/ 328 w 328"/>
                <a:gd name="connsiteY77" fmla="*/ 49 h 824"/>
                <a:gd name="connsiteX78" fmla="*/ 325 w 328"/>
                <a:gd name="connsiteY78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56 h 824"/>
                <a:gd name="connsiteX19" fmla="*/ 0 w 328"/>
                <a:gd name="connsiteY19" fmla="*/ 363 h 824"/>
                <a:gd name="connsiteX20" fmla="*/ 56 w 328"/>
                <a:gd name="connsiteY20" fmla="*/ 386 h 824"/>
                <a:gd name="connsiteX21" fmla="*/ 56 w 328"/>
                <a:gd name="connsiteY21" fmla="*/ 114 h 824"/>
                <a:gd name="connsiteX22" fmla="*/ 56 w 328"/>
                <a:gd name="connsiteY22" fmla="*/ 109 h 824"/>
                <a:gd name="connsiteX23" fmla="*/ 60 w 328"/>
                <a:gd name="connsiteY23" fmla="*/ 107 h 824"/>
                <a:gd name="connsiteX24" fmla="*/ 62 w 328"/>
                <a:gd name="connsiteY24" fmla="*/ 109 h 824"/>
                <a:gd name="connsiteX25" fmla="*/ 64 w 328"/>
                <a:gd name="connsiteY25" fmla="*/ 114 h 824"/>
                <a:gd name="connsiteX26" fmla="*/ 68 w 328"/>
                <a:gd name="connsiteY26" fmla="*/ 122 h 824"/>
                <a:gd name="connsiteX27" fmla="*/ 70 w 328"/>
                <a:gd name="connsiteY27" fmla="*/ 129 h 824"/>
                <a:gd name="connsiteX28" fmla="*/ 73 w 328"/>
                <a:gd name="connsiteY28" fmla="*/ 789 h 824"/>
                <a:gd name="connsiteX29" fmla="*/ 77 w 328"/>
                <a:gd name="connsiteY29" fmla="*/ 802 h 824"/>
                <a:gd name="connsiteX30" fmla="*/ 84 w 328"/>
                <a:gd name="connsiteY30" fmla="*/ 811 h 824"/>
                <a:gd name="connsiteX31" fmla="*/ 92 w 328"/>
                <a:gd name="connsiteY31" fmla="*/ 817 h 824"/>
                <a:gd name="connsiteX32" fmla="*/ 101 w 328"/>
                <a:gd name="connsiteY32" fmla="*/ 824 h 824"/>
                <a:gd name="connsiteX33" fmla="*/ 112 w 328"/>
                <a:gd name="connsiteY33" fmla="*/ 824 h 824"/>
                <a:gd name="connsiteX34" fmla="*/ 120 w 328"/>
                <a:gd name="connsiteY34" fmla="*/ 824 h 824"/>
                <a:gd name="connsiteX35" fmla="*/ 129 w 328"/>
                <a:gd name="connsiteY35" fmla="*/ 817 h 824"/>
                <a:gd name="connsiteX36" fmla="*/ 137 w 328"/>
                <a:gd name="connsiteY36" fmla="*/ 811 h 824"/>
                <a:gd name="connsiteX37" fmla="*/ 144 w 328"/>
                <a:gd name="connsiteY37" fmla="*/ 802 h 824"/>
                <a:gd name="connsiteX38" fmla="*/ 150 w 328"/>
                <a:gd name="connsiteY38" fmla="*/ 789 h 824"/>
                <a:gd name="connsiteX39" fmla="*/ 154 w 328"/>
                <a:gd name="connsiteY39" fmla="*/ 776 h 824"/>
                <a:gd name="connsiteX40" fmla="*/ 156 w 328"/>
                <a:gd name="connsiteY40" fmla="*/ 761 h 824"/>
                <a:gd name="connsiteX41" fmla="*/ 156 w 328"/>
                <a:gd name="connsiteY41" fmla="*/ 746 h 824"/>
                <a:gd name="connsiteX42" fmla="*/ 156 w 328"/>
                <a:gd name="connsiteY42" fmla="*/ 470 h 824"/>
                <a:gd name="connsiteX43" fmla="*/ 171 w 328"/>
                <a:gd name="connsiteY43" fmla="*/ 470 h 824"/>
                <a:gd name="connsiteX44" fmla="*/ 171 w 328"/>
                <a:gd name="connsiteY44" fmla="*/ 746 h 824"/>
                <a:gd name="connsiteX45" fmla="*/ 171 w 328"/>
                <a:gd name="connsiteY45" fmla="*/ 761 h 824"/>
                <a:gd name="connsiteX46" fmla="*/ 174 w 328"/>
                <a:gd name="connsiteY46" fmla="*/ 776 h 824"/>
                <a:gd name="connsiteX47" fmla="*/ 178 w 328"/>
                <a:gd name="connsiteY47" fmla="*/ 789 h 824"/>
                <a:gd name="connsiteX48" fmla="*/ 184 w 328"/>
                <a:gd name="connsiteY48" fmla="*/ 802 h 824"/>
                <a:gd name="connsiteX49" fmla="*/ 191 w 328"/>
                <a:gd name="connsiteY49" fmla="*/ 811 h 824"/>
                <a:gd name="connsiteX50" fmla="*/ 199 w 328"/>
                <a:gd name="connsiteY50" fmla="*/ 817 h 824"/>
                <a:gd name="connsiteX51" fmla="*/ 208 w 328"/>
                <a:gd name="connsiteY51" fmla="*/ 824 h 824"/>
                <a:gd name="connsiteX52" fmla="*/ 216 w 328"/>
                <a:gd name="connsiteY52" fmla="*/ 824 h 824"/>
                <a:gd name="connsiteX53" fmla="*/ 227 w 328"/>
                <a:gd name="connsiteY53" fmla="*/ 824 h 824"/>
                <a:gd name="connsiteX54" fmla="*/ 236 w 328"/>
                <a:gd name="connsiteY54" fmla="*/ 817 h 824"/>
                <a:gd name="connsiteX55" fmla="*/ 242 w 328"/>
                <a:gd name="connsiteY55" fmla="*/ 811 h 824"/>
                <a:gd name="connsiteX56" fmla="*/ 251 w 328"/>
                <a:gd name="connsiteY56" fmla="*/ 802 h 824"/>
                <a:gd name="connsiteX57" fmla="*/ 255 w 328"/>
                <a:gd name="connsiteY57" fmla="*/ 789 h 824"/>
                <a:gd name="connsiteX58" fmla="*/ 259 w 328"/>
                <a:gd name="connsiteY58" fmla="*/ 776 h 824"/>
                <a:gd name="connsiteX59" fmla="*/ 263 w 328"/>
                <a:gd name="connsiteY59" fmla="*/ 378 h 824"/>
                <a:gd name="connsiteX60" fmla="*/ 263 w 328"/>
                <a:gd name="connsiteY60" fmla="*/ 114 h 824"/>
                <a:gd name="connsiteX61" fmla="*/ 266 w 328"/>
                <a:gd name="connsiteY61" fmla="*/ 109 h 824"/>
                <a:gd name="connsiteX62" fmla="*/ 268 w 328"/>
                <a:gd name="connsiteY62" fmla="*/ 107 h 824"/>
                <a:gd name="connsiteX63" fmla="*/ 272 w 328"/>
                <a:gd name="connsiteY63" fmla="*/ 109 h 824"/>
                <a:gd name="connsiteX64" fmla="*/ 272 w 328"/>
                <a:gd name="connsiteY64" fmla="*/ 114 h 824"/>
                <a:gd name="connsiteX65" fmla="*/ 272 w 328"/>
                <a:gd name="connsiteY65" fmla="*/ 386 h 824"/>
                <a:gd name="connsiteX66" fmla="*/ 281 w 328"/>
                <a:gd name="connsiteY66" fmla="*/ 390 h 824"/>
                <a:gd name="connsiteX67" fmla="*/ 291 w 328"/>
                <a:gd name="connsiteY67" fmla="*/ 393 h 824"/>
                <a:gd name="connsiteX68" fmla="*/ 298 w 328"/>
                <a:gd name="connsiteY68" fmla="*/ 390 h 824"/>
                <a:gd name="connsiteX69" fmla="*/ 304 w 328"/>
                <a:gd name="connsiteY69" fmla="*/ 388 h 824"/>
                <a:gd name="connsiteX70" fmla="*/ 310 w 328"/>
                <a:gd name="connsiteY70" fmla="*/ 386 h 824"/>
                <a:gd name="connsiteX71" fmla="*/ 317 w 328"/>
                <a:gd name="connsiteY71" fmla="*/ 382 h 824"/>
                <a:gd name="connsiteX72" fmla="*/ 321 w 328"/>
                <a:gd name="connsiteY72" fmla="*/ 375 h 824"/>
                <a:gd name="connsiteX73" fmla="*/ 323 w 328"/>
                <a:gd name="connsiteY73" fmla="*/ 369 h 824"/>
                <a:gd name="connsiteX74" fmla="*/ 325 w 328"/>
                <a:gd name="connsiteY74" fmla="*/ 363 h 824"/>
                <a:gd name="connsiteX75" fmla="*/ 328 w 328"/>
                <a:gd name="connsiteY75" fmla="*/ 356 h 824"/>
                <a:gd name="connsiteX76" fmla="*/ 328 w 328"/>
                <a:gd name="connsiteY76" fmla="*/ 49 h 824"/>
                <a:gd name="connsiteX77" fmla="*/ 325 w 328"/>
                <a:gd name="connsiteY77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56 h 824"/>
                <a:gd name="connsiteX19" fmla="*/ 0 w 328"/>
                <a:gd name="connsiteY19" fmla="*/ 363 h 824"/>
                <a:gd name="connsiteX20" fmla="*/ 56 w 328"/>
                <a:gd name="connsiteY20" fmla="*/ 345 h 824"/>
                <a:gd name="connsiteX21" fmla="*/ 56 w 328"/>
                <a:gd name="connsiteY21" fmla="*/ 114 h 824"/>
                <a:gd name="connsiteX22" fmla="*/ 56 w 328"/>
                <a:gd name="connsiteY22" fmla="*/ 109 h 824"/>
                <a:gd name="connsiteX23" fmla="*/ 60 w 328"/>
                <a:gd name="connsiteY23" fmla="*/ 107 h 824"/>
                <a:gd name="connsiteX24" fmla="*/ 62 w 328"/>
                <a:gd name="connsiteY24" fmla="*/ 109 h 824"/>
                <a:gd name="connsiteX25" fmla="*/ 64 w 328"/>
                <a:gd name="connsiteY25" fmla="*/ 114 h 824"/>
                <a:gd name="connsiteX26" fmla="*/ 68 w 328"/>
                <a:gd name="connsiteY26" fmla="*/ 122 h 824"/>
                <a:gd name="connsiteX27" fmla="*/ 70 w 328"/>
                <a:gd name="connsiteY27" fmla="*/ 129 h 824"/>
                <a:gd name="connsiteX28" fmla="*/ 73 w 328"/>
                <a:gd name="connsiteY28" fmla="*/ 789 h 824"/>
                <a:gd name="connsiteX29" fmla="*/ 77 w 328"/>
                <a:gd name="connsiteY29" fmla="*/ 802 h 824"/>
                <a:gd name="connsiteX30" fmla="*/ 84 w 328"/>
                <a:gd name="connsiteY30" fmla="*/ 811 h 824"/>
                <a:gd name="connsiteX31" fmla="*/ 92 w 328"/>
                <a:gd name="connsiteY31" fmla="*/ 817 h 824"/>
                <a:gd name="connsiteX32" fmla="*/ 101 w 328"/>
                <a:gd name="connsiteY32" fmla="*/ 824 h 824"/>
                <a:gd name="connsiteX33" fmla="*/ 112 w 328"/>
                <a:gd name="connsiteY33" fmla="*/ 824 h 824"/>
                <a:gd name="connsiteX34" fmla="*/ 120 w 328"/>
                <a:gd name="connsiteY34" fmla="*/ 824 h 824"/>
                <a:gd name="connsiteX35" fmla="*/ 129 w 328"/>
                <a:gd name="connsiteY35" fmla="*/ 817 h 824"/>
                <a:gd name="connsiteX36" fmla="*/ 137 w 328"/>
                <a:gd name="connsiteY36" fmla="*/ 811 h 824"/>
                <a:gd name="connsiteX37" fmla="*/ 144 w 328"/>
                <a:gd name="connsiteY37" fmla="*/ 802 h 824"/>
                <a:gd name="connsiteX38" fmla="*/ 150 w 328"/>
                <a:gd name="connsiteY38" fmla="*/ 789 h 824"/>
                <a:gd name="connsiteX39" fmla="*/ 154 w 328"/>
                <a:gd name="connsiteY39" fmla="*/ 776 h 824"/>
                <a:gd name="connsiteX40" fmla="*/ 156 w 328"/>
                <a:gd name="connsiteY40" fmla="*/ 761 h 824"/>
                <a:gd name="connsiteX41" fmla="*/ 156 w 328"/>
                <a:gd name="connsiteY41" fmla="*/ 746 h 824"/>
                <a:gd name="connsiteX42" fmla="*/ 156 w 328"/>
                <a:gd name="connsiteY42" fmla="*/ 470 h 824"/>
                <a:gd name="connsiteX43" fmla="*/ 171 w 328"/>
                <a:gd name="connsiteY43" fmla="*/ 470 h 824"/>
                <a:gd name="connsiteX44" fmla="*/ 171 w 328"/>
                <a:gd name="connsiteY44" fmla="*/ 746 h 824"/>
                <a:gd name="connsiteX45" fmla="*/ 171 w 328"/>
                <a:gd name="connsiteY45" fmla="*/ 761 h 824"/>
                <a:gd name="connsiteX46" fmla="*/ 174 w 328"/>
                <a:gd name="connsiteY46" fmla="*/ 776 h 824"/>
                <a:gd name="connsiteX47" fmla="*/ 178 w 328"/>
                <a:gd name="connsiteY47" fmla="*/ 789 h 824"/>
                <a:gd name="connsiteX48" fmla="*/ 184 w 328"/>
                <a:gd name="connsiteY48" fmla="*/ 802 h 824"/>
                <a:gd name="connsiteX49" fmla="*/ 191 w 328"/>
                <a:gd name="connsiteY49" fmla="*/ 811 h 824"/>
                <a:gd name="connsiteX50" fmla="*/ 199 w 328"/>
                <a:gd name="connsiteY50" fmla="*/ 817 h 824"/>
                <a:gd name="connsiteX51" fmla="*/ 208 w 328"/>
                <a:gd name="connsiteY51" fmla="*/ 824 h 824"/>
                <a:gd name="connsiteX52" fmla="*/ 216 w 328"/>
                <a:gd name="connsiteY52" fmla="*/ 824 h 824"/>
                <a:gd name="connsiteX53" fmla="*/ 227 w 328"/>
                <a:gd name="connsiteY53" fmla="*/ 824 h 824"/>
                <a:gd name="connsiteX54" fmla="*/ 236 w 328"/>
                <a:gd name="connsiteY54" fmla="*/ 817 h 824"/>
                <a:gd name="connsiteX55" fmla="*/ 242 w 328"/>
                <a:gd name="connsiteY55" fmla="*/ 811 h 824"/>
                <a:gd name="connsiteX56" fmla="*/ 251 w 328"/>
                <a:gd name="connsiteY56" fmla="*/ 802 h 824"/>
                <a:gd name="connsiteX57" fmla="*/ 255 w 328"/>
                <a:gd name="connsiteY57" fmla="*/ 789 h 824"/>
                <a:gd name="connsiteX58" fmla="*/ 259 w 328"/>
                <a:gd name="connsiteY58" fmla="*/ 776 h 824"/>
                <a:gd name="connsiteX59" fmla="*/ 263 w 328"/>
                <a:gd name="connsiteY59" fmla="*/ 378 h 824"/>
                <a:gd name="connsiteX60" fmla="*/ 263 w 328"/>
                <a:gd name="connsiteY60" fmla="*/ 114 h 824"/>
                <a:gd name="connsiteX61" fmla="*/ 266 w 328"/>
                <a:gd name="connsiteY61" fmla="*/ 109 h 824"/>
                <a:gd name="connsiteX62" fmla="*/ 268 w 328"/>
                <a:gd name="connsiteY62" fmla="*/ 107 h 824"/>
                <a:gd name="connsiteX63" fmla="*/ 272 w 328"/>
                <a:gd name="connsiteY63" fmla="*/ 109 h 824"/>
                <a:gd name="connsiteX64" fmla="*/ 272 w 328"/>
                <a:gd name="connsiteY64" fmla="*/ 114 h 824"/>
                <a:gd name="connsiteX65" fmla="*/ 272 w 328"/>
                <a:gd name="connsiteY65" fmla="*/ 386 h 824"/>
                <a:gd name="connsiteX66" fmla="*/ 281 w 328"/>
                <a:gd name="connsiteY66" fmla="*/ 390 h 824"/>
                <a:gd name="connsiteX67" fmla="*/ 291 w 328"/>
                <a:gd name="connsiteY67" fmla="*/ 393 h 824"/>
                <a:gd name="connsiteX68" fmla="*/ 298 w 328"/>
                <a:gd name="connsiteY68" fmla="*/ 390 h 824"/>
                <a:gd name="connsiteX69" fmla="*/ 304 w 328"/>
                <a:gd name="connsiteY69" fmla="*/ 388 h 824"/>
                <a:gd name="connsiteX70" fmla="*/ 310 w 328"/>
                <a:gd name="connsiteY70" fmla="*/ 386 h 824"/>
                <a:gd name="connsiteX71" fmla="*/ 317 w 328"/>
                <a:gd name="connsiteY71" fmla="*/ 382 h 824"/>
                <a:gd name="connsiteX72" fmla="*/ 321 w 328"/>
                <a:gd name="connsiteY72" fmla="*/ 375 h 824"/>
                <a:gd name="connsiteX73" fmla="*/ 323 w 328"/>
                <a:gd name="connsiteY73" fmla="*/ 369 h 824"/>
                <a:gd name="connsiteX74" fmla="*/ 325 w 328"/>
                <a:gd name="connsiteY74" fmla="*/ 363 h 824"/>
                <a:gd name="connsiteX75" fmla="*/ 328 w 328"/>
                <a:gd name="connsiteY75" fmla="*/ 356 h 824"/>
                <a:gd name="connsiteX76" fmla="*/ 328 w 328"/>
                <a:gd name="connsiteY76" fmla="*/ 49 h 824"/>
                <a:gd name="connsiteX77" fmla="*/ 325 w 328"/>
                <a:gd name="connsiteY77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56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56 w 328"/>
                <a:gd name="connsiteY21" fmla="*/ 109 h 824"/>
                <a:gd name="connsiteX22" fmla="*/ 60 w 328"/>
                <a:gd name="connsiteY22" fmla="*/ 107 h 824"/>
                <a:gd name="connsiteX23" fmla="*/ 62 w 328"/>
                <a:gd name="connsiteY23" fmla="*/ 109 h 824"/>
                <a:gd name="connsiteX24" fmla="*/ 64 w 328"/>
                <a:gd name="connsiteY24" fmla="*/ 114 h 824"/>
                <a:gd name="connsiteX25" fmla="*/ 68 w 328"/>
                <a:gd name="connsiteY25" fmla="*/ 122 h 824"/>
                <a:gd name="connsiteX26" fmla="*/ 70 w 328"/>
                <a:gd name="connsiteY26" fmla="*/ 129 h 824"/>
                <a:gd name="connsiteX27" fmla="*/ 73 w 328"/>
                <a:gd name="connsiteY27" fmla="*/ 789 h 824"/>
                <a:gd name="connsiteX28" fmla="*/ 77 w 328"/>
                <a:gd name="connsiteY28" fmla="*/ 802 h 824"/>
                <a:gd name="connsiteX29" fmla="*/ 84 w 328"/>
                <a:gd name="connsiteY29" fmla="*/ 811 h 824"/>
                <a:gd name="connsiteX30" fmla="*/ 92 w 328"/>
                <a:gd name="connsiteY30" fmla="*/ 817 h 824"/>
                <a:gd name="connsiteX31" fmla="*/ 101 w 328"/>
                <a:gd name="connsiteY31" fmla="*/ 824 h 824"/>
                <a:gd name="connsiteX32" fmla="*/ 112 w 328"/>
                <a:gd name="connsiteY32" fmla="*/ 824 h 824"/>
                <a:gd name="connsiteX33" fmla="*/ 120 w 328"/>
                <a:gd name="connsiteY33" fmla="*/ 824 h 824"/>
                <a:gd name="connsiteX34" fmla="*/ 129 w 328"/>
                <a:gd name="connsiteY34" fmla="*/ 817 h 824"/>
                <a:gd name="connsiteX35" fmla="*/ 137 w 328"/>
                <a:gd name="connsiteY35" fmla="*/ 811 h 824"/>
                <a:gd name="connsiteX36" fmla="*/ 144 w 328"/>
                <a:gd name="connsiteY36" fmla="*/ 802 h 824"/>
                <a:gd name="connsiteX37" fmla="*/ 150 w 328"/>
                <a:gd name="connsiteY37" fmla="*/ 789 h 824"/>
                <a:gd name="connsiteX38" fmla="*/ 154 w 328"/>
                <a:gd name="connsiteY38" fmla="*/ 776 h 824"/>
                <a:gd name="connsiteX39" fmla="*/ 156 w 328"/>
                <a:gd name="connsiteY39" fmla="*/ 761 h 824"/>
                <a:gd name="connsiteX40" fmla="*/ 156 w 328"/>
                <a:gd name="connsiteY40" fmla="*/ 746 h 824"/>
                <a:gd name="connsiteX41" fmla="*/ 156 w 328"/>
                <a:gd name="connsiteY41" fmla="*/ 470 h 824"/>
                <a:gd name="connsiteX42" fmla="*/ 171 w 328"/>
                <a:gd name="connsiteY42" fmla="*/ 470 h 824"/>
                <a:gd name="connsiteX43" fmla="*/ 171 w 328"/>
                <a:gd name="connsiteY43" fmla="*/ 746 h 824"/>
                <a:gd name="connsiteX44" fmla="*/ 171 w 328"/>
                <a:gd name="connsiteY44" fmla="*/ 761 h 824"/>
                <a:gd name="connsiteX45" fmla="*/ 174 w 328"/>
                <a:gd name="connsiteY45" fmla="*/ 776 h 824"/>
                <a:gd name="connsiteX46" fmla="*/ 178 w 328"/>
                <a:gd name="connsiteY46" fmla="*/ 789 h 824"/>
                <a:gd name="connsiteX47" fmla="*/ 184 w 328"/>
                <a:gd name="connsiteY47" fmla="*/ 802 h 824"/>
                <a:gd name="connsiteX48" fmla="*/ 191 w 328"/>
                <a:gd name="connsiteY48" fmla="*/ 811 h 824"/>
                <a:gd name="connsiteX49" fmla="*/ 199 w 328"/>
                <a:gd name="connsiteY49" fmla="*/ 817 h 824"/>
                <a:gd name="connsiteX50" fmla="*/ 208 w 328"/>
                <a:gd name="connsiteY50" fmla="*/ 824 h 824"/>
                <a:gd name="connsiteX51" fmla="*/ 216 w 328"/>
                <a:gd name="connsiteY51" fmla="*/ 824 h 824"/>
                <a:gd name="connsiteX52" fmla="*/ 227 w 328"/>
                <a:gd name="connsiteY52" fmla="*/ 824 h 824"/>
                <a:gd name="connsiteX53" fmla="*/ 236 w 328"/>
                <a:gd name="connsiteY53" fmla="*/ 817 h 824"/>
                <a:gd name="connsiteX54" fmla="*/ 242 w 328"/>
                <a:gd name="connsiteY54" fmla="*/ 811 h 824"/>
                <a:gd name="connsiteX55" fmla="*/ 251 w 328"/>
                <a:gd name="connsiteY55" fmla="*/ 802 h 824"/>
                <a:gd name="connsiteX56" fmla="*/ 255 w 328"/>
                <a:gd name="connsiteY56" fmla="*/ 789 h 824"/>
                <a:gd name="connsiteX57" fmla="*/ 259 w 328"/>
                <a:gd name="connsiteY57" fmla="*/ 776 h 824"/>
                <a:gd name="connsiteX58" fmla="*/ 263 w 328"/>
                <a:gd name="connsiteY58" fmla="*/ 378 h 824"/>
                <a:gd name="connsiteX59" fmla="*/ 263 w 328"/>
                <a:gd name="connsiteY59" fmla="*/ 114 h 824"/>
                <a:gd name="connsiteX60" fmla="*/ 266 w 328"/>
                <a:gd name="connsiteY60" fmla="*/ 109 h 824"/>
                <a:gd name="connsiteX61" fmla="*/ 268 w 328"/>
                <a:gd name="connsiteY61" fmla="*/ 107 h 824"/>
                <a:gd name="connsiteX62" fmla="*/ 272 w 328"/>
                <a:gd name="connsiteY62" fmla="*/ 109 h 824"/>
                <a:gd name="connsiteX63" fmla="*/ 272 w 328"/>
                <a:gd name="connsiteY63" fmla="*/ 114 h 824"/>
                <a:gd name="connsiteX64" fmla="*/ 272 w 328"/>
                <a:gd name="connsiteY64" fmla="*/ 386 h 824"/>
                <a:gd name="connsiteX65" fmla="*/ 281 w 328"/>
                <a:gd name="connsiteY65" fmla="*/ 390 h 824"/>
                <a:gd name="connsiteX66" fmla="*/ 291 w 328"/>
                <a:gd name="connsiteY66" fmla="*/ 393 h 824"/>
                <a:gd name="connsiteX67" fmla="*/ 298 w 328"/>
                <a:gd name="connsiteY67" fmla="*/ 390 h 824"/>
                <a:gd name="connsiteX68" fmla="*/ 304 w 328"/>
                <a:gd name="connsiteY68" fmla="*/ 388 h 824"/>
                <a:gd name="connsiteX69" fmla="*/ 310 w 328"/>
                <a:gd name="connsiteY69" fmla="*/ 386 h 824"/>
                <a:gd name="connsiteX70" fmla="*/ 317 w 328"/>
                <a:gd name="connsiteY70" fmla="*/ 382 h 824"/>
                <a:gd name="connsiteX71" fmla="*/ 321 w 328"/>
                <a:gd name="connsiteY71" fmla="*/ 375 h 824"/>
                <a:gd name="connsiteX72" fmla="*/ 323 w 328"/>
                <a:gd name="connsiteY72" fmla="*/ 369 h 824"/>
                <a:gd name="connsiteX73" fmla="*/ 325 w 328"/>
                <a:gd name="connsiteY73" fmla="*/ 363 h 824"/>
                <a:gd name="connsiteX74" fmla="*/ 328 w 328"/>
                <a:gd name="connsiteY74" fmla="*/ 356 h 824"/>
                <a:gd name="connsiteX75" fmla="*/ 328 w 328"/>
                <a:gd name="connsiteY75" fmla="*/ 49 h 824"/>
                <a:gd name="connsiteX76" fmla="*/ 325 w 328"/>
                <a:gd name="connsiteY76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56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56 w 328"/>
                <a:gd name="connsiteY21" fmla="*/ 109 h 824"/>
                <a:gd name="connsiteX22" fmla="*/ 60 w 328"/>
                <a:gd name="connsiteY22" fmla="*/ 107 h 824"/>
                <a:gd name="connsiteX23" fmla="*/ 62 w 328"/>
                <a:gd name="connsiteY23" fmla="*/ 109 h 824"/>
                <a:gd name="connsiteX24" fmla="*/ 64 w 328"/>
                <a:gd name="connsiteY24" fmla="*/ 114 h 824"/>
                <a:gd name="connsiteX25" fmla="*/ 68 w 328"/>
                <a:gd name="connsiteY25" fmla="*/ 122 h 824"/>
                <a:gd name="connsiteX26" fmla="*/ 70 w 328"/>
                <a:gd name="connsiteY26" fmla="*/ 129 h 824"/>
                <a:gd name="connsiteX27" fmla="*/ 73 w 328"/>
                <a:gd name="connsiteY27" fmla="*/ 789 h 824"/>
                <a:gd name="connsiteX28" fmla="*/ 77 w 328"/>
                <a:gd name="connsiteY28" fmla="*/ 802 h 824"/>
                <a:gd name="connsiteX29" fmla="*/ 84 w 328"/>
                <a:gd name="connsiteY29" fmla="*/ 811 h 824"/>
                <a:gd name="connsiteX30" fmla="*/ 92 w 328"/>
                <a:gd name="connsiteY30" fmla="*/ 817 h 824"/>
                <a:gd name="connsiteX31" fmla="*/ 101 w 328"/>
                <a:gd name="connsiteY31" fmla="*/ 824 h 824"/>
                <a:gd name="connsiteX32" fmla="*/ 112 w 328"/>
                <a:gd name="connsiteY32" fmla="*/ 824 h 824"/>
                <a:gd name="connsiteX33" fmla="*/ 120 w 328"/>
                <a:gd name="connsiteY33" fmla="*/ 824 h 824"/>
                <a:gd name="connsiteX34" fmla="*/ 129 w 328"/>
                <a:gd name="connsiteY34" fmla="*/ 817 h 824"/>
                <a:gd name="connsiteX35" fmla="*/ 137 w 328"/>
                <a:gd name="connsiteY35" fmla="*/ 811 h 824"/>
                <a:gd name="connsiteX36" fmla="*/ 144 w 328"/>
                <a:gd name="connsiteY36" fmla="*/ 802 h 824"/>
                <a:gd name="connsiteX37" fmla="*/ 150 w 328"/>
                <a:gd name="connsiteY37" fmla="*/ 789 h 824"/>
                <a:gd name="connsiteX38" fmla="*/ 154 w 328"/>
                <a:gd name="connsiteY38" fmla="*/ 776 h 824"/>
                <a:gd name="connsiteX39" fmla="*/ 156 w 328"/>
                <a:gd name="connsiteY39" fmla="*/ 761 h 824"/>
                <a:gd name="connsiteX40" fmla="*/ 156 w 328"/>
                <a:gd name="connsiteY40" fmla="*/ 746 h 824"/>
                <a:gd name="connsiteX41" fmla="*/ 156 w 328"/>
                <a:gd name="connsiteY41" fmla="*/ 470 h 824"/>
                <a:gd name="connsiteX42" fmla="*/ 171 w 328"/>
                <a:gd name="connsiteY42" fmla="*/ 470 h 824"/>
                <a:gd name="connsiteX43" fmla="*/ 171 w 328"/>
                <a:gd name="connsiteY43" fmla="*/ 746 h 824"/>
                <a:gd name="connsiteX44" fmla="*/ 171 w 328"/>
                <a:gd name="connsiteY44" fmla="*/ 761 h 824"/>
                <a:gd name="connsiteX45" fmla="*/ 174 w 328"/>
                <a:gd name="connsiteY45" fmla="*/ 776 h 824"/>
                <a:gd name="connsiteX46" fmla="*/ 178 w 328"/>
                <a:gd name="connsiteY46" fmla="*/ 789 h 824"/>
                <a:gd name="connsiteX47" fmla="*/ 184 w 328"/>
                <a:gd name="connsiteY47" fmla="*/ 802 h 824"/>
                <a:gd name="connsiteX48" fmla="*/ 191 w 328"/>
                <a:gd name="connsiteY48" fmla="*/ 811 h 824"/>
                <a:gd name="connsiteX49" fmla="*/ 199 w 328"/>
                <a:gd name="connsiteY49" fmla="*/ 817 h 824"/>
                <a:gd name="connsiteX50" fmla="*/ 208 w 328"/>
                <a:gd name="connsiteY50" fmla="*/ 824 h 824"/>
                <a:gd name="connsiteX51" fmla="*/ 216 w 328"/>
                <a:gd name="connsiteY51" fmla="*/ 824 h 824"/>
                <a:gd name="connsiteX52" fmla="*/ 227 w 328"/>
                <a:gd name="connsiteY52" fmla="*/ 824 h 824"/>
                <a:gd name="connsiteX53" fmla="*/ 236 w 328"/>
                <a:gd name="connsiteY53" fmla="*/ 817 h 824"/>
                <a:gd name="connsiteX54" fmla="*/ 242 w 328"/>
                <a:gd name="connsiteY54" fmla="*/ 811 h 824"/>
                <a:gd name="connsiteX55" fmla="*/ 251 w 328"/>
                <a:gd name="connsiteY55" fmla="*/ 802 h 824"/>
                <a:gd name="connsiteX56" fmla="*/ 255 w 328"/>
                <a:gd name="connsiteY56" fmla="*/ 789 h 824"/>
                <a:gd name="connsiteX57" fmla="*/ 259 w 328"/>
                <a:gd name="connsiteY57" fmla="*/ 776 h 824"/>
                <a:gd name="connsiteX58" fmla="*/ 263 w 328"/>
                <a:gd name="connsiteY58" fmla="*/ 378 h 824"/>
                <a:gd name="connsiteX59" fmla="*/ 263 w 328"/>
                <a:gd name="connsiteY59" fmla="*/ 114 h 824"/>
                <a:gd name="connsiteX60" fmla="*/ 266 w 328"/>
                <a:gd name="connsiteY60" fmla="*/ 109 h 824"/>
                <a:gd name="connsiteX61" fmla="*/ 268 w 328"/>
                <a:gd name="connsiteY61" fmla="*/ 107 h 824"/>
                <a:gd name="connsiteX62" fmla="*/ 272 w 328"/>
                <a:gd name="connsiteY62" fmla="*/ 109 h 824"/>
                <a:gd name="connsiteX63" fmla="*/ 272 w 328"/>
                <a:gd name="connsiteY63" fmla="*/ 114 h 824"/>
                <a:gd name="connsiteX64" fmla="*/ 272 w 328"/>
                <a:gd name="connsiteY64" fmla="*/ 386 h 824"/>
                <a:gd name="connsiteX65" fmla="*/ 281 w 328"/>
                <a:gd name="connsiteY65" fmla="*/ 390 h 824"/>
                <a:gd name="connsiteX66" fmla="*/ 291 w 328"/>
                <a:gd name="connsiteY66" fmla="*/ 393 h 824"/>
                <a:gd name="connsiteX67" fmla="*/ 298 w 328"/>
                <a:gd name="connsiteY67" fmla="*/ 390 h 824"/>
                <a:gd name="connsiteX68" fmla="*/ 304 w 328"/>
                <a:gd name="connsiteY68" fmla="*/ 388 h 824"/>
                <a:gd name="connsiteX69" fmla="*/ 310 w 328"/>
                <a:gd name="connsiteY69" fmla="*/ 386 h 824"/>
                <a:gd name="connsiteX70" fmla="*/ 317 w 328"/>
                <a:gd name="connsiteY70" fmla="*/ 382 h 824"/>
                <a:gd name="connsiteX71" fmla="*/ 321 w 328"/>
                <a:gd name="connsiteY71" fmla="*/ 375 h 824"/>
                <a:gd name="connsiteX72" fmla="*/ 323 w 328"/>
                <a:gd name="connsiteY72" fmla="*/ 369 h 824"/>
                <a:gd name="connsiteX73" fmla="*/ 325 w 328"/>
                <a:gd name="connsiteY73" fmla="*/ 363 h 824"/>
                <a:gd name="connsiteX74" fmla="*/ 328 w 328"/>
                <a:gd name="connsiteY74" fmla="*/ 356 h 824"/>
                <a:gd name="connsiteX75" fmla="*/ 328 w 328"/>
                <a:gd name="connsiteY75" fmla="*/ 49 h 824"/>
                <a:gd name="connsiteX76" fmla="*/ 325 w 328"/>
                <a:gd name="connsiteY76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56 w 328"/>
                <a:gd name="connsiteY21" fmla="*/ 109 h 824"/>
                <a:gd name="connsiteX22" fmla="*/ 60 w 328"/>
                <a:gd name="connsiteY22" fmla="*/ 107 h 824"/>
                <a:gd name="connsiteX23" fmla="*/ 62 w 328"/>
                <a:gd name="connsiteY23" fmla="*/ 109 h 824"/>
                <a:gd name="connsiteX24" fmla="*/ 64 w 328"/>
                <a:gd name="connsiteY24" fmla="*/ 114 h 824"/>
                <a:gd name="connsiteX25" fmla="*/ 68 w 328"/>
                <a:gd name="connsiteY25" fmla="*/ 122 h 824"/>
                <a:gd name="connsiteX26" fmla="*/ 70 w 328"/>
                <a:gd name="connsiteY26" fmla="*/ 129 h 824"/>
                <a:gd name="connsiteX27" fmla="*/ 73 w 328"/>
                <a:gd name="connsiteY27" fmla="*/ 789 h 824"/>
                <a:gd name="connsiteX28" fmla="*/ 77 w 328"/>
                <a:gd name="connsiteY28" fmla="*/ 802 h 824"/>
                <a:gd name="connsiteX29" fmla="*/ 84 w 328"/>
                <a:gd name="connsiteY29" fmla="*/ 811 h 824"/>
                <a:gd name="connsiteX30" fmla="*/ 92 w 328"/>
                <a:gd name="connsiteY30" fmla="*/ 817 h 824"/>
                <a:gd name="connsiteX31" fmla="*/ 101 w 328"/>
                <a:gd name="connsiteY31" fmla="*/ 824 h 824"/>
                <a:gd name="connsiteX32" fmla="*/ 112 w 328"/>
                <a:gd name="connsiteY32" fmla="*/ 824 h 824"/>
                <a:gd name="connsiteX33" fmla="*/ 120 w 328"/>
                <a:gd name="connsiteY33" fmla="*/ 824 h 824"/>
                <a:gd name="connsiteX34" fmla="*/ 129 w 328"/>
                <a:gd name="connsiteY34" fmla="*/ 817 h 824"/>
                <a:gd name="connsiteX35" fmla="*/ 137 w 328"/>
                <a:gd name="connsiteY35" fmla="*/ 811 h 824"/>
                <a:gd name="connsiteX36" fmla="*/ 144 w 328"/>
                <a:gd name="connsiteY36" fmla="*/ 802 h 824"/>
                <a:gd name="connsiteX37" fmla="*/ 150 w 328"/>
                <a:gd name="connsiteY37" fmla="*/ 789 h 824"/>
                <a:gd name="connsiteX38" fmla="*/ 154 w 328"/>
                <a:gd name="connsiteY38" fmla="*/ 776 h 824"/>
                <a:gd name="connsiteX39" fmla="*/ 156 w 328"/>
                <a:gd name="connsiteY39" fmla="*/ 761 h 824"/>
                <a:gd name="connsiteX40" fmla="*/ 156 w 328"/>
                <a:gd name="connsiteY40" fmla="*/ 746 h 824"/>
                <a:gd name="connsiteX41" fmla="*/ 156 w 328"/>
                <a:gd name="connsiteY41" fmla="*/ 470 h 824"/>
                <a:gd name="connsiteX42" fmla="*/ 171 w 328"/>
                <a:gd name="connsiteY42" fmla="*/ 470 h 824"/>
                <a:gd name="connsiteX43" fmla="*/ 171 w 328"/>
                <a:gd name="connsiteY43" fmla="*/ 746 h 824"/>
                <a:gd name="connsiteX44" fmla="*/ 171 w 328"/>
                <a:gd name="connsiteY44" fmla="*/ 761 h 824"/>
                <a:gd name="connsiteX45" fmla="*/ 174 w 328"/>
                <a:gd name="connsiteY45" fmla="*/ 776 h 824"/>
                <a:gd name="connsiteX46" fmla="*/ 178 w 328"/>
                <a:gd name="connsiteY46" fmla="*/ 789 h 824"/>
                <a:gd name="connsiteX47" fmla="*/ 184 w 328"/>
                <a:gd name="connsiteY47" fmla="*/ 802 h 824"/>
                <a:gd name="connsiteX48" fmla="*/ 191 w 328"/>
                <a:gd name="connsiteY48" fmla="*/ 811 h 824"/>
                <a:gd name="connsiteX49" fmla="*/ 199 w 328"/>
                <a:gd name="connsiteY49" fmla="*/ 817 h 824"/>
                <a:gd name="connsiteX50" fmla="*/ 208 w 328"/>
                <a:gd name="connsiteY50" fmla="*/ 824 h 824"/>
                <a:gd name="connsiteX51" fmla="*/ 216 w 328"/>
                <a:gd name="connsiteY51" fmla="*/ 824 h 824"/>
                <a:gd name="connsiteX52" fmla="*/ 227 w 328"/>
                <a:gd name="connsiteY52" fmla="*/ 824 h 824"/>
                <a:gd name="connsiteX53" fmla="*/ 236 w 328"/>
                <a:gd name="connsiteY53" fmla="*/ 817 h 824"/>
                <a:gd name="connsiteX54" fmla="*/ 242 w 328"/>
                <a:gd name="connsiteY54" fmla="*/ 811 h 824"/>
                <a:gd name="connsiteX55" fmla="*/ 251 w 328"/>
                <a:gd name="connsiteY55" fmla="*/ 802 h 824"/>
                <a:gd name="connsiteX56" fmla="*/ 255 w 328"/>
                <a:gd name="connsiteY56" fmla="*/ 789 h 824"/>
                <a:gd name="connsiteX57" fmla="*/ 259 w 328"/>
                <a:gd name="connsiteY57" fmla="*/ 776 h 824"/>
                <a:gd name="connsiteX58" fmla="*/ 263 w 328"/>
                <a:gd name="connsiteY58" fmla="*/ 378 h 824"/>
                <a:gd name="connsiteX59" fmla="*/ 263 w 328"/>
                <a:gd name="connsiteY59" fmla="*/ 114 h 824"/>
                <a:gd name="connsiteX60" fmla="*/ 266 w 328"/>
                <a:gd name="connsiteY60" fmla="*/ 109 h 824"/>
                <a:gd name="connsiteX61" fmla="*/ 268 w 328"/>
                <a:gd name="connsiteY61" fmla="*/ 107 h 824"/>
                <a:gd name="connsiteX62" fmla="*/ 272 w 328"/>
                <a:gd name="connsiteY62" fmla="*/ 109 h 824"/>
                <a:gd name="connsiteX63" fmla="*/ 272 w 328"/>
                <a:gd name="connsiteY63" fmla="*/ 114 h 824"/>
                <a:gd name="connsiteX64" fmla="*/ 272 w 328"/>
                <a:gd name="connsiteY64" fmla="*/ 386 h 824"/>
                <a:gd name="connsiteX65" fmla="*/ 281 w 328"/>
                <a:gd name="connsiteY65" fmla="*/ 390 h 824"/>
                <a:gd name="connsiteX66" fmla="*/ 291 w 328"/>
                <a:gd name="connsiteY66" fmla="*/ 393 h 824"/>
                <a:gd name="connsiteX67" fmla="*/ 298 w 328"/>
                <a:gd name="connsiteY67" fmla="*/ 390 h 824"/>
                <a:gd name="connsiteX68" fmla="*/ 304 w 328"/>
                <a:gd name="connsiteY68" fmla="*/ 388 h 824"/>
                <a:gd name="connsiteX69" fmla="*/ 310 w 328"/>
                <a:gd name="connsiteY69" fmla="*/ 386 h 824"/>
                <a:gd name="connsiteX70" fmla="*/ 317 w 328"/>
                <a:gd name="connsiteY70" fmla="*/ 382 h 824"/>
                <a:gd name="connsiteX71" fmla="*/ 321 w 328"/>
                <a:gd name="connsiteY71" fmla="*/ 375 h 824"/>
                <a:gd name="connsiteX72" fmla="*/ 323 w 328"/>
                <a:gd name="connsiteY72" fmla="*/ 369 h 824"/>
                <a:gd name="connsiteX73" fmla="*/ 325 w 328"/>
                <a:gd name="connsiteY73" fmla="*/ 363 h 824"/>
                <a:gd name="connsiteX74" fmla="*/ 328 w 328"/>
                <a:gd name="connsiteY74" fmla="*/ 356 h 824"/>
                <a:gd name="connsiteX75" fmla="*/ 328 w 328"/>
                <a:gd name="connsiteY75" fmla="*/ 49 h 824"/>
                <a:gd name="connsiteX76" fmla="*/ 325 w 328"/>
                <a:gd name="connsiteY76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56 w 328"/>
                <a:gd name="connsiteY21" fmla="*/ 109 h 824"/>
                <a:gd name="connsiteX22" fmla="*/ 60 w 328"/>
                <a:gd name="connsiteY22" fmla="*/ 107 h 824"/>
                <a:gd name="connsiteX23" fmla="*/ 62 w 328"/>
                <a:gd name="connsiteY23" fmla="*/ 109 h 824"/>
                <a:gd name="connsiteX24" fmla="*/ 64 w 328"/>
                <a:gd name="connsiteY24" fmla="*/ 114 h 824"/>
                <a:gd name="connsiteX25" fmla="*/ 68 w 328"/>
                <a:gd name="connsiteY25" fmla="*/ 122 h 824"/>
                <a:gd name="connsiteX26" fmla="*/ 70 w 328"/>
                <a:gd name="connsiteY26" fmla="*/ 129 h 824"/>
                <a:gd name="connsiteX27" fmla="*/ 73 w 328"/>
                <a:gd name="connsiteY27" fmla="*/ 789 h 824"/>
                <a:gd name="connsiteX28" fmla="*/ 77 w 328"/>
                <a:gd name="connsiteY28" fmla="*/ 802 h 824"/>
                <a:gd name="connsiteX29" fmla="*/ 84 w 328"/>
                <a:gd name="connsiteY29" fmla="*/ 811 h 824"/>
                <a:gd name="connsiteX30" fmla="*/ 92 w 328"/>
                <a:gd name="connsiteY30" fmla="*/ 817 h 824"/>
                <a:gd name="connsiteX31" fmla="*/ 101 w 328"/>
                <a:gd name="connsiteY31" fmla="*/ 824 h 824"/>
                <a:gd name="connsiteX32" fmla="*/ 112 w 328"/>
                <a:gd name="connsiteY32" fmla="*/ 824 h 824"/>
                <a:gd name="connsiteX33" fmla="*/ 120 w 328"/>
                <a:gd name="connsiteY33" fmla="*/ 824 h 824"/>
                <a:gd name="connsiteX34" fmla="*/ 129 w 328"/>
                <a:gd name="connsiteY34" fmla="*/ 817 h 824"/>
                <a:gd name="connsiteX35" fmla="*/ 137 w 328"/>
                <a:gd name="connsiteY35" fmla="*/ 811 h 824"/>
                <a:gd name="connsiteX36" fmla="*/ 144 w 328"/>
                <a:gd name="connsiteY36" fmla="*/ 802 h 824"/>
                <a:gd name="connsiteX37" fmla="*/ 150 w 328"/>
                <a:gd name="connsiteY37" fmla="*/ 789 h 824"/>
                <a:gd name="connsiteX38" fmla="*/ 154 w 328"/>
                <a:gd name="connsiteY38" fmla="*/ 776 h 824"/>
                <a:gd name="connsiteX39" fmla="*/ 156 w 328"/>
                <a:gd name="connsiteY39" fmla="*/ 761 h 824"/>
                <a:gd name="connsiteX40" fmla="*/ 156 w 328"/>
                <a:gd name="connsiteY40" fmla="*/ 746 h 824"/>
                <a:gd name="connsiteX41" fmla="*/ 156 w 328"/>
                <a:gd name="connsiteY41" fmla="*/ 470 h 824"/>
                <a:gd name="connsiteX42" fmla="*/ 171 w 328"/>
                <a:gd name="connsiteY42" fmla="*/ 470 h 824"/>
                <a:gd name="connsiteX43" fmla="*/ 171 w 328"/>
                <a:gd name="connsiteY43" fmla="*/ 746 h 824"/>
                <a:gd name="connsiteX44" fmla="*/ 171 w 328"/>
                <a:gd name="connsiteY44" fmla="*/ 761 h 824"/>
                <a:gd name="connsiteX45" fmla="*/ 174 w 328"/>
                <a:gd name="connsiteY45" fmla="*/ 776 h 824"/>
                <a:gd name="connsiteX46" fmla="*/ 178 w 328"/>
                <a:gd name="connsiteY46" fmla="*/ 789 h 824"/>
                <a:gd name="connsiteX47" fmla="*/ 184 w 328"/>
                <a:gd name="connsiteY47" fmla="*/ 802 h 824"/>
                <a:gd name="connsiteX48" fmla="*/ 191 w 328"/>
                <a:gd name="connsiteY48" fmla="*/ 811 h 824"/>
                <a:gd name="connsiteX49" fmla="*/ 199 w 328"/>
                <a:gd name="connsiteY49" fmla="*/ 817 h 824"/>
                <a:gd name="connsiteX50" fmla="*/ 208 w 328"/>
                <a:gd name="connsiteY50" fmla="*/ 824 h 824"/>
                <a:gd name="connsiteX51" fmla="*/ 216 w 328"/>
                <a:gd name="connsiteY51" fmla="*/ 824 h 824"/>
                <a:gd name="connsiteX52" fmla="*/ 227 w 328"/>
                <a:gd name="connsiteY52" fmla="*/ 824 h 824"/>
                <a:gd name="connsiteX53" fmla="*/ 236 w 328"/>
                <a:gd name="connsiteY53" fmla="*/ 817 h 824"/>
                <a:gd name="connsiteX54" fmla="*/ 242 w 328"/>
                <a:gd name="connsiteY54" fmla="*/ 811 h 824"/>
                <a:gd name="connsiteX55" fmla="*/ 251 w 328"/>
                <a:gd name="connsiteY55" fmla="*/ 802 h 824"/>
                <a:gd name="connsiteX56" fmla="*/ 255 w 328"/>
                <a:gd name="connsiteY56" fmla="*/ 789 h 824"/>
                <a:gd name="connsiteX57" fmla="*/ 259 w 328"/>
                <a:gd name="connsiteY57" fmla="*/ 776 h 824"/>
                <a:gd name="connsiteX58" fmla="*/ 263 w 328"/>
                <a:gd name="connsiteY58" fmla="*/ 378 h 824"/>
                <a:gd name="connsiteX59" fmla="*/ 263 w 328"/>
                <a:gd name="connsiteY59" fmla="*/ 114 h 824"/>
                <a:gd name="connsiteX60" fmla="*/ 266 w 328"/>
                <a:gd name="connsiteY60" fmla="*/ 109 h 824"/>
                <a:gd name="connsiteX61" fmla="*/ 268 w 328"/>
                <a:gd name="connsiteY61" fmla="*/ 107 h 824"/>
                <a:gd name="connsiteX62" fmla="*/ 272 w 328"/>
                <a:gd name="connsiteY62" fmla="*/ 109 h 824"/>
                <a:gd name="connsiteX63" fmla="*/ 272 w 328"/>
                <a:gd name="connsiteY63" fmla="*/ 114 h 824"/>
                <a:gd name="connsiteX64" fmla="*/ 272 w 328"/>
                <a:gd name="connsiteY64" fmla="*/ 386 h 824"/>
                <a:gd name="connsiteX65" fmla="*/ 281 w 328"/>
                <a:gd name="connsiteY65" fmla="*/ 390 h 824"/>
                <a:gd name="connsiteX66" fmla="*/ 291 w 328"/>
                <a:gd name="connsiteY66" fmla="*/ 393 h 824"/>
                <a:gd name="connsiteX67" fmla="*/ 298 w 328"/>
                <a:gd name="connsiteY67" fmla="*/ 390 h 824"/>
                <a:gd name="connsiteX68" fmla="*/ 304 w 328"/>
                <a:gd name="connsiteY68" fmla="*/ 388 h 824"/>
                <a:gd name="connsiteX69" fmla="*/ 310 w 328"/>
                <a:gd name="connsiteY69" fmla="*/ 386 h 824"/>
                <a:gd name="connsiteX70" fmla="*/ 317 w 328"/>
                <a:gd name="connsiteY70" fmla="*/ 382 h 824"/>
                <a:gd name="connsiteX71" fmla="*/ 321 w 328"/>
                <a:gd name="connsiteY71" fmla="*/ 375 h 824"/>
                <a:gd name="connsiteX72" fmla="*/ 323 w 328"/>
                <a:gd name="connsiteY72" fmla="*/ 369 h 824"/>
                <a:gd name="connsiteX73" fmla="*/ 325 w 328"/>
                <a:gd name="connsiteY73" fmla="*/ 363 h 824"/>
                <a:gd name="connsiteX74" fmla="*/ 328 w 328"/>
                <a:gd name="connsiteY74" fmla="*/ 356 h 824"/>
                <a:gd name="connsiteX75" fmla="*/ 328 w 328"/>
                <a:gd name="connsiteY75" fmla="*/ 49 h 824"/>
                <a:gd name="connsiteX76" fmla="*/ 325 w 328"/>
                <a:gd name="connsiteY76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56 w 328"/>
                <a:gd name="connsiteY21" fmla="*/ 109 h 824"/>
                <a:gd name="connsiteX22" fmla="*/ 60 w 328"/>
                <a:gd name="connsiteY22" fmla="*/ 107 h 824"/>
                <a:gd name="connsiteX23" fmla="*/ 62 w 328"/>
                <a:gd name="connsiteY23" fmla="*/ 109 h 824"/>
                <a:gd name="connsiteX24" fmla="*/ 64 w 328"/>
                <a:gd name="connsiteY24" fmla="*/ 114 h 824"/>
                <a:gd name="connsiteX25" fmla="*/ 68 w 328"/>
                <a:gd name="connsiteY25" fmla="*/ 122 h 824"/>
                <a:gd name="connsiteX26" fmla="*/ 70 w 328"/>
                <a:gd name="connsiteY26" fmla="*/ 129 h 824"/>
                <a:gd name="connsiteX27" fmla="*/ 73 w 328"/>
                <a:gd name="connsiteY27" fmla="*/ 789 h 824"/>
                <a:gd name="connsiteX28" fmla="*/ 77 w 328"/>
                <a:gd name="connsiteY28" fmla="*/ 802 h 824"/>
                <a:gd name="connsiteX29" fmla="*/ 84 w 328"/>
                <a:gd name="connsiteY29" fmla="*/ 811 h 824"/>
                <a:gd name="connsiteX30" fmla="*/ 92 w 328"/>
                <a:gd name="connsiteY30" fmla="*/ 817 h 824"/>
                <a:gd name="connsiteX31" fmla="*/ 101 w 328"/>
                <a:gd name="connsiteY31" fmla="*/ 824 h 824"/>
                <a:gd name="connsiteX32" fmla="*/ 112 w 328"/>
                <a:gd name="connsiteY32" fmla="*/ 824 h 824"/>
                <a:gd name="connsiteX33" fmla="*/ 120 w 328"/>
                <a:gd name="connsiteY33" fmla="*/ 824 h 824"/>
                <a:gd name="connsiteX34" fmla="*/ 129 w 328"/>
                <a:gd name="connsiteY34" fmla="*/ 817 h 824"/>
                <a:gd name="connsiteX35" fmla="*/ 137 w 328"/>
                <a:gd name="connsiteY35" fmla="*/ 811 h 824"/>
                <a:gd name="connsiteX36" fmla="*/ 144 w 328"/>
                <a:gd name="connsiteY36" fmla="*/ 802 h 824"/>
                <a:gd name="connsiteX37" fmla="*/ 150 w 328"/>
                <a:gd name="connsiteY37" fmla="*/ 789 h 824"/>
                <a:gd name="connsiteX38" fmla="*/ 154 w 328"/>
                <a:gd name="connsiteY38" fmla="*/ 776 h 824"/>
                <a:gd name="connsiteX39" fmla="*/ 156 w 328"/>
                <a:gd name="connsiteY39" fmla="*/ 761 h 824"/>
                <a:gd name="connsiteX40" fmla="*/ 156 w 328"/>
                <a:gd name="connsiteY40" fmla="*/ 746 h 824"/>
                <a:gd name="connsiteX41" fmla="*/ 156 w 328"/>
                <a:gd name="connsiteY41" fmla="*/ 470 h 824"/>
                <a:gd name="connsiteX42" fmla="*/ 171 w 328"/>
                <a:gd name="connsiteY42" fmla="*/ 470 h 824"/>
                <a:gd name="connsiteX43" fmla="*/ 171 w 328"/>
                <a:gd name="connsiteY43" fmla="*/ 746 h 824"/>
                <a:gd name="connsiteX44" fmla="*/ 171 w 328"/>
                <a:gd name="connsiteY44" fmla="*/ 761 h 824"/>
                <a:gd name="connsiteX45" fmla="*/ 174 w 328"/>
                <a:gd name="connsiteY45" fmla="*/ 776 h 824"/>
                <a:gd name="connsiteX46" fmla="*/ 178 w 328"/>
                <a:gd name="connsiteY46" fmla="*/ 789 h 824"/>
                <a:gd name="connsiteX47" fmla="*/ 184 w 328"/>
                <a:gd name="connsiteY47" fmla="*/ 802 h 824"/>
                <a:gd name="connsiteX48" fmla="*/ 191 w 328"/>
                <a:gd name="connsiteY48" fmla="*/ 811 h 824"/>
                <a:gd name="connsiteX49" fmla="*/ 199 w 328"/>
                <a:gd name="connsiteY49" fmla="*/ 817 h 824"/>
                <a:gd name="connsiteX50" fmla="*/ 208 w 328"/>
                <a:gd name="connsiteY50" fmla="*/ 824 h 824"/>
                <a:gd name="connsiteX51" fmla="*/ 216 w 328"/>
                <a:gd name="connsiteY51" fmla="*/ 824 h 824"/>
                <a:gd name="connsiteX52" fmla="*/ 227 w 328"/>
                <a:gd name="connsiteY52" fmla="*/ 824 h 824"/>
                <a:gd name="connsiteX53" fmla="*/ 236 w 328"/>
                <a:gd name="connsiteY53" fmla="*/ 817 h 824"/>
                <a:gd name="connsiteX54" fmla="*/ 242 w 328"/>
                <a:gd name="connsiteY54" fmla="*/ 811 h 824"/>
                <a:gd name="connsiteX55" fmla="*/ 251 w 328"/>
                <a:gd name="connsiteY55" fmla="*/ 802 h 824"/>
                <a:gd name="connsiteX56" fmla="*/ 255 w 328"/>
                <a:gd name="connsiteY56" fmla="*/ 789 h 824"/>
                <a:gd name="connsiteX57" fmla="*/ 259 w 328"/>
                <a:gd name="connsiteY57" fmla="*/ 776 h 824"/>
                <a:gd name="connsiteX58" fmla="*/ 263 w 328"/>
                <a:gd name="connsiteY58" fmla="*/ 378 h 824"/>
                <a:gd name="connsiteX59" fmla="*/ 263 w 328"/>
                <a:gd name="connsiteY59" fmla="*/ 114 h 824"/>
                <a:gd name="connsiteX60" fmla="*/ 266 w 328"/>
                <a:gd name="connsiteY60" fmla="*/ 109 h 824"/>
                <a:gd name="connsiteX61" fmla="*/ 268 w 328"/>
                <a:gd name="connsiteY61" fmla="*/ 107 h 824"/>
                <a:gd name="connsiteX62" fmla="*/ 272 w 328"/>
                <a:gd name="connsiteY62" fmla="*/ 109 h 824"/>
                <a:gd name="connsiteX63" fmla="*/ 272 w 328"/>
                <a:gd name="connsiteY63" fmla="*/ 114 h 824"/>
                <a:gd name="connsiteX64" fmla="*/ 272 w 328"/>
                <a:gd name="connsiteY64" fmla="*/ 386 h 824"/>
                <a:gd name="connsiteX65" fmla="*/ 281 w 328"/>
                <a:gd name="connsiteY65" fmla="*/ 390 h 824"/>
                <a:gd name="connsiteX66" fmla="*/ 291 w 328"/>
                <a:gd name="connsiteY66" fmla="*/ 393 h 824"/>
                <a:gd name="connsiteX67" fmla="*/ 298 w 328"/>
                <a:gd name="connsiteY67" fmla="*/ 390 h 824"/>
                <a:gd name="connsiteX68" fmla="*/ 304 w 328"/>
                <a:gd name="connsiteY68" fmla="*/ 388 h 824"/>
                <a:gd name="connsiteX69" fmla="*/ 310 w 328"/>
                <a:gd name="connsiteY69" fmla="*/ 386 h 824"/>
                <a:gd name="connsiteX70" fmla="*/ 317 w 328"/>
                <a:gd name="connsiteY70" fmla="*/ 382 h 824"/>
                <a:gd name="connsiteX71" fmla="*/ 321 w 328"/>
                <a:gd name="connsiteY71" fmla="*/ 375 h 824"/>
                <a:gd name="connsiteX72" fmla="*/ 323 w 328"/>
                <a:gd name="connsiteY72" fmla="*/ 369 h 824"/>
                <a:gd name="connsiteX73" fmla="*/ 325 w 328"/>
                <a:gd name="connsiteY73" fmla="*/ 363 h 824"/>
                <a:gd name="connsiteX74" fmla="*/ 328 w 328"/>
                <a:gd name="connsiteY74" fmla="*/ 356 h 824"/>
                <a:gd name="connsiteX75" fmla="*/ 328 w 328"/>
                <a:gd name="connsiteY75" fmla="*/ 49 h 824"/>
                <a:gd name="connsiteX76" fmla="*/ 325 w 328"/>
                <a:gd name="connsiteY76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56 w 328"/>
                <a:gd name="connsiteY21" fmla="*/ 109 h 824"/>
                <a:gd name="connsiteX22" fmla="*/ 60 w 328"/>
                <a:gd name="connsiteY22" fmla="*/ 107 h 824"/>
                <a:gd name="connsiteX23" fmla="*/ 62 w 328"/>
                <a:gd name="connsiteY23" fmla="*/ 109 h 824"/>
                <a:gd name="connsiteX24" fmla="*/ 64 w 328"/>
                <a:gd name="connsiteY24" fmla="*/ 114 h 824"/>
                <a:gd name="connsiteX25" fmla="*/ 68 w 328"/>
                <a:gd name="connsiteY25" fmla="*/ 122 h 824"/>
                <a:gd name="connsiteX26" fmla="*/ 73 w 328"/>
                <a:gd name="connsiteY26" fmla="*/ 789 h 824"/>
                <a:gd name="connsiteX27" fmla="*/ 77 w 328"/>
                <a:gd name="connsiteY27" fmla="*/ 802 h 824"/>
                <a:gd name="connsiteX28" fmla="*/ 84 w 328"/>
                <a:gd name="connsiteY28" fmla="*/ 811 h 824"/>
                <a:gd name="connsiteX29" fmla="*/ 92 w 328"/>
                <a:gd name="connsiteY29" fmla="*/ 817 h 824"/>
                <a:gd name="connsiteX30" fmla="*/ 101 w 328"/>
                <a:gd name="connsiteY30" fmla="*/ 824 h 824"/>
                <a:gd name="connsiteX31" fmla="*/ 112 w 328"/>
                <a:gd name="connsiteY31" fmla="*/ 824 h 824"/>
                <a:gd name="connsiteX32" fmla="*/ 120 w 328"/>
                <a:gd name="connsiteY32" fmla="*/ 824 h 824"/>
                <a:gd name="connsiteX33" fmla="*/ 129 w 328"/>
                <a:gd name="connsiteY33" fmla="*/ 817 h 824"/>
                <a:gd name="connsiteX34" fmla="*/ 137 w 328"/>
                <a:gd name="connsiteY34" fmla="*/ 811 h 824"/>
                <a:gd name="connsiteX35" fmla="*/ 144 w 328"/>
                <a:gd name="connsiteY35" fmla="*/ 802 h 824"/>
                <a:gd name="connsiteX36" fmla="*/ 150 w 328"/>
                <a:gd name="connsiteY36" fmla="*/ 789 h 824"/>
                <a:gd name="connsiteX37" fmla="*/ 154 w 328"/>
                <a:gd name="connsiteY37" fmla="*/ 776 h 824"/>
                <a:gd name="connsiteX38" fmla="*/ 156 w 328"/>
                <a:gd name="connsiteY38" fmla="*/ 761 h 824"/>
                <a:gd name="connsiteX39" fmla="*/ 156 w 328"/>
                <a:gd name="connsiteY39" fmla="*/ 746 h 824"/>
                <a:gd name="connsiteX40" fmla="*/ 156 w 328"/>
                <a:gd name="connsiteY40" fmla="*/ 470 h 824"/>
                <a:gd name="connsiteX41" fmla="*/ 171 w 328"/>
                <a:gd name="connsiteY41" fmla="*/ 470 h 824"/>
                <a:gd name="connsiteX42" fmla="*/ 171 w 328"/>
                <a:gd name="connsiteY42" fmla="*/ 746 h 824"/>
                <a:gd name="connsiteX43" fmla="*/ 171 w 328"/>
                <a:gd name="connsiteY43" fmla="*/ 761 h 824"/>
                <a:gd name="connsiteX44" fmla="*/ 174 w 328"/>
                <a:gd name="connsiteY44" fmla="*/ 776 h 824"/>
                <a:gd name="connsiteX45" fmla="*/ 178 w 328"/>
                <a:gd name="connsiteY45" fmla="*/ 789 h 824"/>
                <a:gd name="connsiteX46" fmla="*/ 184 w 328"/>
                <a:gd name="connsiteY46" fmla="*/ 802 h 824"/>
                <a:gd name="connsiteX47" fmla="*/ 191 w 328"/>
                <a:gd name="connsiteY47" fmla="*/ 811 h 824"/>
                <a:gd name="connsiteX48" fmla="*/ 199 w 328"/>
                <a:gd name="connsiteY48" fmla="*/ 817 h 824"/>
                <a:gd name="connsiteX49" fmla="*/ 208 w 328"/>
                <a:gd name="connsiteY49" fmla="*/ 824 h 824"/>
                <a:gd name="connsiteX50" fmla="*/ 216 w 328"/>
                <a:gd name="connsiteY50" fmla="*/ 824 h 824"/>
                <a:gd name="connsiteX51" fmla="*/ 227 w 328"/>
                <a:gd name="connsiteY51" fmla="*/ 824 h 824"/>
                <a:gd name="connsiteX52" fmla="*/ 236 w 328"/>
                <a:gd name="connsiteY52" fmla="*/ 817 h 824"/>
                <a:gd name="connsiteX53" fmla="*/ 242 w 328"/>
                <a:gd name="connsiteY53" fmla="*/ 811 h 824"/>
                <a:gd name="connsiteX54" fmla="*/ 251 w 328"/>
                <a:gd name="connsiteY54" fmla="*/ 802 h 824"/>
                <a:gd name="connsiteX55" fmla="*/ 255 w 328"/>
                <a:gd name="connsiteY55" fmla="*/ 789 h 824"/>
                <a:gd name="connsiteX56" fmla="*/ 259 w 328"/>
                <a:gd name="connsiteY56" fmla="*/ 776 h 824"/>
                <a:gd name="connsiteX57" fmla="*/ 263 w 328"/>
                <a:gd name="connsiteY57" fmla="*/ 378 h 824"/>
                <a:gd name="connsiteX58" fmla="*/ 263 w 328"/>
                <a:gd name="connsiteY58" fmla="*/ 114 h 824"/>
                <a:gd name="connsiteX59" fmla="*/ 266 w 328"/>
                <a:gd name="connsiteY59" fmla="*/ 109 h 824"/>
                <a:gd name="connsiteX60" fmla="*/ 268 w 328"/>
                <a:gd name="connsiteY60" fmla="*/ 107 h 824"/>
                <a:gd name="connsiteX61" fmla="*/ 272 w 328"/>
                <a:gd name="connsiteY61" fmla="*/ 109 h 824"/>
                <a:gd name="connsiteX62" fmla="*/ 272 w 328"/>
                <a:gd name="connsiteY62" fmla="*/ 114 h 824"/>
                <a:gd name="connsiteX63" fmla="*/ 272 w 328"/>
                <a:gd name="connsiteY63" fmla="*/ 386 h 824"/>
                <a:gd name="connsiteX64" fmla="*/ 281 w 328"/>
                <a:gd name="connsiteY64" fmla="*/ 390 h 824"/>
                <a:gd name="connsiteX65" fmla="*/ 291 w 328"/>
                <a:gd name="connsiteY65" fmla="*/ 393 h 824"/>
                <a:gd name="connsiteX66" fmla="*/ 298 w 328"/>
                <a:gd name="connsiteY66" fmla="*/ 390 h 824"/>
                <a:gd name="connsiteX67" fmla="*/ 304 w 328"/>
                <a:gd name="connsiteY67" fmla="*/ 388 h 824"/>
                <a:gd name="connsiteX68" fmla="*/ 310 w 328"/>
                <a:gd name="connsiteY68" fmla="*/ 386 h 824"/>
                <a:gd name="connsiteX69" fmla="*/ 317 w 328"/>
                <a:gd name="connsiteY69" fmla="*/ 382 h 824"/>
                <a:gd name="connsiteX70" fmla="*/ 321 w 328"/>
                <a:gd name="connsiteY70" fmla="*/ 375 h 824"/>
                <a:gd name="connsiteX71" fmla="*/ 323 w 328"/>
                <a:gd name="connsiteY71" fmla="*/ 369 h 824"/>
                <a:gd name="connsiteX72" fmla="*/ 325 w 328"/>
                <a:gd name="connsiteY72" fmla="*/ 363 h 824"/>
                <a:gd name="connsiteX73" fmla="*/ 328 w 328"/>
                <a:gd name="connsiteY73" fmla="*/ 356 h 824"/>
                <a:gd name="connsiteX74" fmla="*/ 328 w 328"/>
                <a:gd name="connsiteY74" fmla="*/ 49 h 824"/>
                <a:gd name="connsiteX75" fmla="*/ 325 w 328"/>
                <a:gd name="connsiteY75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56 w 328"/>
                <a:gd name="connsiteY21" fmla="*/ 109 h 824"/>
                <a:gd name="connsiteX22" fmla="*/ 60 w 328"/>
                <a:gd name="connsiteY22" fmla="*/ 107 h 824"/>
                <a:gd name="connsiteX23" fmla="*/ 62 w 328"/>
                <a:gd name="connsiteY23" fmla="*/ 109 h 824"/>
                <a:gd name="connsiteX24" fmla="*/ 64 w 328"/>
                <a:gd name="connsiteY24" fmla="*/ 114 h 824"/>
                <a:gd name="connsiteX25" fmla="*/ 73 w 328"/>
                <a:gd name="connsiteY25" fmla="*/ 789 h 824"/>
                <a:gd name="connsiteX26" fmla="*/ 77 w 328"/>
                <a:gd name="connsiteY26" fmla="*/ 802 h 824"/>
                <a:gd name="connsiteX27" fmla="*/ 84 w 328"/>
                <a:gd name="connsiteY27" fmla="*/ 811 h 824"/>
                <a:gd name="connsiteX28" fmla="*/ 92 w 328"/>
                <a:gd name="connsiteY28" fmla="*/ 817 h 824"/>
                <a:gd name="connsiteX29" fmla="*/ 101 w 328"/>
                <a:gd name="connsiteY29" fmla="*/ 824 h 824"/>
                <a:gd name="connsiteX30" fmla="*/ 112 w 328"/>
                <a:gd name="connsiteY30" fmla="*/ 824 h 824"/>
                <a:gd name="connsiteX31" fmla="*/ 120 w 328"/>
                <a:gd name="connsiteY31" fmla="*/ 824 h 824"/>
                <a:gd name="connsiteX32" fmla="*/ 129 w 328"/>
                <a:gd name="connsiteY32" fmla="*/ 817 h 824"/>
                <a:gd name="connsiteX33" fmla="*/ 137 w 328"/>
                <a:gd name="connsiteY33" fmla="*/ 811 h 824"/>
                <a:gd name="connsiteX34" fmla="*/ 144 w 328"/>
                <a:gd name="connsiteY34" fmla="*/ 802 h 824"/>
                <a:gd name="connsiteX35" fmla="*/ 150 w 328"/>
                <a:gd name="connsiteY35" fmla="*/ 789 h 824"/>
                <a:gd name="connsiteX36" fmla="*/ 154 w 328"/>
                <a:gd name="connsiteY36" fmla="*/ 776 h 824"/>
                <a:gd name="connsiteX37" fmla="*/ 156 w 328"/>
                <a:gd name="connsiteY37" fmla="*/ 761 h 824"/>
                <a:gd name="connsiteX38" fmla="*/ 156 w 328"/>
                <a:gd name="connsiteY38" fmla="*/ 746 h 824"/>
                <a:gd name="connsiteX39" fmla="*/ 156 w 328"/>
                <a:gd name="connsiteY39" fmla="*/ 470 h 824"/>
                <a:gd name="connsiteX40" fmla="*/ 171 w 328"/>
                <a:gd name="connsiteY40" fmla="*/ 470 h 824"/>
                <a:gd name="connsiteX41" fmla="*/ 171 w 328"/>
                <a:gd name="connsiteY41" fmla="*/ 746 h 824"/>
                <a:gd name="connsiteX42" fmla="*/ 171 w 328"/>
                <a:gd name="connsiteY42" fmla="*/ 761 h 824"/>
                <a:gd name="connsiteX43" fmla="*/ 174 w 328"/>
                <a:gd name="connsiteY43" fmla="*/ 776 h 824"/>
                <a:gd name="connsiteX44" fmla="*/ 178 w 328"/>
                <a:gd name="connsiteY44" fmla="*/ 789 h 824"/>
                <a:gd name="connsiteX45" fmla="*/ 184 w 328"/>
                <a:gd name="connsiteY45" fmla="*/ 802 h 824"/>
                <a:gd name="connsiteX46" fmla="*/ 191 w 328"/>
                <a:gd name="connsiteY46" fmla="*/ 811 h 824"/>
                <a:gd name="connsiteX47" fmla="*/ 199 w 328"/>
                <a:gd name="connsiteY47" fmla="*/ 817 h 824"/>
                <a:gd name="connsiteX48" fmla="*/ 208 w 328"/>
                <a:gd name="connsiteY48" fmla="*/ 824 h 824"/>
                <a:gd name="connsiteX49" fmla="*/ 216 w 328"/>
                <a:gd name="connsiteY49" fmla="*/ 824 h 824"/>
                <a:gd name="connsiteX50" fmla="*/ 227 w 328"/>
                <a:gd name="connsiteY50" fmla="*/ 824 h 824"/>
                <a:gd name="connsiteX51" fmla="*/ 236 w 328"/>
                <a:gd name="connsiteY51" fmla="*/ 817 h 824"/>
                <a:gd name="connsiteX52" fmla="*/ 242 w 328"/>
                <a:gd name="connsiteY52" fmla="*/ 811 h 824"/>
                <a:gd name="connsiteX53" fmla="*/ 251 w 328"/>
                <a:gd name="connsiteY53" fmla="*/ 802 h 824"/>
                <a:gd name="connsiteX54" fmla="*/ 255 w 328"/>
                <a:gd name="connsiteY54" fmla="*/ 789 h 824"/>
                <a:gd name="connsiteX55" fmla="*/ 259 w 328"/>
                <a:gd name="connsiteY55" fmla="*/ 776 h 824"/>
                <a:gd name="connsiteX56" fmla="*/ 263 w 328"/>
                <a:gd name="connsiteY56" fmla="*/ 378 h 824"/>
                <a:gd name="connsiteX57" fmla="*/ 263 w 328"/>
                <a:gd name="connsiteY57" fmla="*/ 114 h 824"/>
                <a:gd name="connsiteX58" fmla="*/ 266 w 328"/>
                <a:gd name="connsiteY58" fmla="*/ 109 h 824"/>
                <a:gd name="connsiteX59" fmla="*/ 268 w 328"/>
                <a:gd name="connsiteY59" fmla="*/ 107 h 824"/>
                <a:gd name="connsiteX60" fmla="*/ 272 w 328"/>
                <a:gd name="connsiteY60" fmla="*/ 109 h 824"/>
                <a:gd name="connsiteX61" fmla="*/ 272 w 328"/>
                <a:gd name="connsiteY61" fmla="*/ 114 h 824"/>
                <a:gd name="connsiteX62" fmla="*/ 272 w 328"/>
                <a:gd name="connsiteY62" fmla="*/ 386 h 824"/>
                <a:gd name="connsiteX63" fmla="*/ 281 w 328"/>
                <a:gd name="connsiteY63" fmla="*/ 390 h 824"/>
                <a:gd name="connsiteX64" fmla="*/ 291 w 328"/>
                <a:gd name="connsiteY64" fmla="*/ 393 h 824"/>
                <a:gd name="connsiteX65" fmla="*/ 298 w 328"/>
                <a:gd name="connsiteY65" fmla="*/ 390 h 824"/>
                <a:gd name="connsiteX66" fmla="*/ 304 w 328"/>
                <a:gd name="connsiteY66" fmla="*/ 388 h 824"/>
                <a:gd name="connsiteX67" fmla="*/ 310 w 328"/>
                <a:gd name="connsiteY67" fmla="*/ 386 h 824"/>
                <a:gd name="connsiteX68" fmla="*/ 317 w 328"/>
                <a:gd name="connsiteY68" fmla="*/ 382 h 824"/>
                <a:gd name="connsiteX69" fmla="*/ 321 w 328"/>
                <a:gd name="connsiteY69" fmla="*/ 375 h 824"/>
                <a:gd name="connsiteX70" fmla="*/ 323 w 328"/>
                <a:gd name="connsiteY70" fmla="*/ 369 h 824"/>
                <a:gd name="connsiteX71" fmla="*/ 325 w 328"/>
                <a:gd name="connsiteY71" fmla="*/ 363 h 824"/>
                <a:gd name="connsiteX72" fmla="*/ 328 w 328"/>
                <a:gd name="connsiteY72" fmla="*/ 356 h 824"/>
                <a:gd name="connsiteX73" fmla="*/ 328 w 328"/>
                <a:gd name="connsiteY73" fmla="*/ 49 h 824"/>
                <a:gd name="connsiteX74" fmla="*/ 325 w 328"/>
                <a:gd name="connsiteY74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56 w 328"/>
                <a:gd name="connsiteY21" fmla="*/ 109 h 824"/>
                <a:gd name="connsiteX22" fmla="*/ 60 w 328"/>
                <a:gd name="connsiteY22" fmla="*/ 107 h 824"/>
                <a:gd name="connsiteX23" fmla="*/ 62 w 328"/>
                <a:gd name="connsiteY23" fmla="*/ 109 h 824"/>
                <a:gd name="connsiteX24" fmla="*/ 73 w 328"/>
                <a:gd name="connsiteY24" fmla="*/ 789 h 824"/>
                <a:gd name="connsiteX25" fmla="*/ 77 w 328"/>
                <a:gd name="connsiteY25" fmla="*/ 802 h 824"/>
                <a:gd name="connsiteX26" fmla="*/ 84 w 328"/>
                <a:gd name="connsiteY26" fmla="*/ 811 h 824"/>
                <a:gd name="connsiteX27" fmla="*/ 92 w 328"/>
                <a:gd name="connsiteY27" fmla="*/ 817 h 824"/>
                <a:gd name="connsiteX28" fmla="*/ 101 w 328"/>
                <a:gd name="connsiteY28" fmla="*/ 824 h 824"/>
                <a:gd name="connsiteX29" fmla="*/ 112 w 328"/>
                <a:gd name="connsiteY29" fmla="*/ 824 h 824"/>
                <a:gd name="connsiteX30" fmla="*/ 120 w 328"/>
                <a:gd name="connsiteY30" fmla="*/ 824 h 824"/>
                <a:gd name="connsiteX31" fmla="*/ 129 w 328"/>
                <a:gd name="connsiteY31" fmla="*/ 817 h 824"/>
                <a:gd name="connsiteX32" fmla="*/ 137 w 328"/>
                <a:gd name="connsiteY32" fmla="*/ 811 h 824"/>
                <a:gd name="connsiteX33" fmla="*/ 144 w 328"/>
                <a:gd name="connsiteY33" fmla="*/ 802 h 824"/>
                <a:gd name="connsiteX34" fmla="*/ 150 w 328"/>
                <a:gd name="connsiteY34" fmla="*/ 789 h 824"/>
                <a:gd name="connsiteX35" fmla="*/ 154 w 328"/>
                <a:gd name="connsiteY35" fmla="*/ 776 h 824"/>
                <a:gd name="connsiteX36" fmla="*/ 156 w 328"/>
                <a:gd name="connsiteY36" fmla="*/ 761 h 824"/>
                <a:gd name="connsiteX37" fmla="*/ 156 w 328"/>
                <a:gd name="connsiteY37" fmla="*/ 746 h 824"/>
                <a:gd name="connsiteX38" fmla="*/ 156 w 328"/>
                <a:gd name="connsiteY38" fmla="*/ 470 h 824"/>
                <a:gd name="connsiteX39" fmla="*/ 171 w 328"/>
                <a:gd name="connsiteY39" fmla="*/ 470 h 824"/>
                <a:gd name="connsiteX40" fmla="*/ 171 w 328"/>
                <a:gd name="connsiteY40" fmla="*/ 746 h 824"/>
                <a:gd name="connsiteX41" fmla="*/ 171 w 328"/>
                <a:gd name="connsiteY41" fmla="*/ 761 h 824"/>
                <a:gd name="connsiteX42" fmla="*/ 174 w 328"/>
                <a:gd name="connsiteY42" fmla="*/ 776 h 824"/>
                <a:gd name="connsiteX43" fmla="*/ 178 w 328"/>
                <a:gd name="connsiteY43" fmla="*/ 789 h 824"/>
                <a:gd name="connsiteX44" fmla="*/ 184 w 328"/>
                <a:gd name="connsiteY44" fmla="*/ 802 h 824"/>
                <a:gd name="connsiteX45" fmla="*/ 191 w 328"/>
                <a:gd name="connsiteY45" fmla="*/ 811 h 824"/>
                <a:gd name="connsiteX46" fmla="*/ 199 w 328"/>
                <a:gd name="connsiteY46" fmla="*/ 817 h 824"/>
                <a:gd name="connsiteX47" fmla="*/ 208 w 328"/>
                <a:gd name="connsiteY47" fmla="*/ 824 h 824"/>
                <a:gd name="connsiteX48" fmla="*/ 216 w 328"/>
                <a:gd name="connsiteY48" fmla="*/ 824 h 824"/>
                <a:gd name="connsiteX49" fmla="*/ 227 w 328"/>
                <a:gd name="connsiteY49" fmla="*/ 824 h 824"/>
                <a:gd name="connsiteX50" fmla="*/ 236 w 328"/>
                <a:gd name="connsiteY50" fmla="*/ 817 h 824"/>
                <a:gd name="connsiteX51" fmla="*/ 242 w 328"/>
                <a:gd name="connsiteY51" fmla="*/ 811 h 824"/>
                <a:gd name="connsiteX52" fmla="*/ 251 w 328"/>
                <a:gd name="connsiteY52" fmla="*/ 802 h 824"/>
                <a:gd name="connsiteX53" fmla="*/ 255 w 328"/>
                <a:gd name="connsiteY53" fmla="*/ 789 h 824"/>
                <a:gd name="connsiteX54" fmla="*/ 259 w 328"/>
                <a:gd name="connsiteY54" fmla="*/ 776 h 824"/>
                <a:gd name="connsiteX55" fmla="*/ 263 w 328"/>
                <a:gd name="connsiteY55" fmla="*/ 378 h 824"/>
                <a:gd name="connsiteX56" fmla="*/ 263 w 328"/>
                <a:gd name="connsiteY56" fmla="*/ 114 h 824"/>
                <a:gd name="connsiteX57" fmla="*/ 266 w 328"/>
                <a:gd name="connsiteY57" fmla="*/ 109 h 824"/>
                <a:gd name="connsiteX58" fmla="*/ 268 w 328"/>
                <a:gd name="connsiteY58" fmla="*/ 107 h 824"/>
                <a:gd name="connsiteX59" fmla="*/ 272 w 328"/>
                <a:gd name="connsiteY59" fmla="*/ 109 h 824"/>
                <a:gd name="connsiteX60" fmla="*/ 272 w 328"/>
                <a:gd name="connsiteY60" fmla="*/ 114 h 824"/>
                <a:gd name="connsiteX61" fmla="*/ 272 w 328"/>
                <a:gd name="connsiteY61" fmla="*/ 386 h 824"/>
                <a:gd name="connsiteX62" fmla="*/ 281 w 328"/>
                <a:gd name="connsiteY62" fmla="*/ 390 h 824"/>
                <a:gd name="connsiteX63" fmla="*/ 291 w 328"/>
                <a:gd name="connsiteY63" fmla="*/ 393 h 824"/>
                <a:gd name="connsiteX64" fmla="*/ 298 w 328"/>
                <a:gd name="connsiteY64" fmla="*/ 390 h 824"/>
                <a:gd name="connsiteX65" fmla="*/ 304 w 328"/>
                <a:gd name="connsiteY65" fmla="*/ 388 h 824"/>
                <a:gd name="connsiteX66" fmla="*/ 310 w 328"/>
                <a:gd name="connsiteY66" fmla="*/ 386 h 824"/>
                <a:gd name="connsiteX67" fmla="*/ 317 w 328"/>
                <a:gd name="connsiteY67" fmla="*/ 382 h 824"/>
                <a:gd name="connsiteX68" fmla="*/ 321 w 328"/>
                <a:gd name="connsiteY68" fmla="*/ 375 h 824"/>
                <a:gd name="connsiteX69" fmla="*/ 323 w 328"/>
                <a:gd name="connsiteY69" fmla="*/ 369 h 824"/>
                <a:gd name="connsiteX70" fmla="*/ 325 w 328"/>
                <a:gd name="connsiteY70" fmla="*/ 363 h 824"/>
                <a:gd name="connsiteX71" fmla="*/ 328 w 328"/>
                <a:gd name="connsiteY71" fmla="*/ 356 h 824"/>
                <a:gd name="connsiteX72" fmla="*/ 328 w 328"/>
                <a:gd name="connsiteY72" fmla="*/ 49 h 824"/>
                <a:gd name="connsiteX73" fmla="*/ 325 w 328"/>
                <a:gd name="connsiteY73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56 w 328"/>
                <a:gd name="connsiteY21" fmla="*/ 109 h 824"/>
                <a:gd name="connsiteX22" fmla="*/ 60 w 328"/>
                <a:gd name="connsiteY22" fmla="*/ 107 h 824"/>
                <a:gd name="connsiteX23" fmla="*/ 73 w 328"/>
                <a:gd name="connsiteY23" fmla="*/ 789 h 824"/>
                <a:gd name="connsiteX24" fmla="*/ 77 w 328"/>
                <a:gd name="connsiteY24" fmla="*/ 802 h 824"/>
                <a:gd name="connsiteX25" fmla="*/ 84 w 328"/>
                <a:gd name="connsiteY25" fmla="*/ 811 h 824"/>
                <a:gd name="connsiteX26" fmla="*/ 92 w 328"/>
                <a:gd name="connsiteY26" fmla="*/ 817 h 824"/>
                <a:gd name="connsiteX27" fmla="*/ 101 w 328"/>
                <a:gd name="connsiteY27" fmla="*/ 824 h 824"/>
                <a:gd name="connsiteX28" fmla="*/ 112 w 328"/>
                <a:gd name="connsiteY28" fmla="*/ 824 h 824"/>
                <a:gd name="connsiteX29" fmla="*/ 120 w 328"/>
                <a:gd name="connsiteY29" fmla="*/ 824 h 824"/>
                <a:gd name="connsiteX30" fmla="*/ 129 w 328"/>
                <a:gd name="connsiteY30" fmla="*/ 817 h 824"/>
                <a:gd name="connsiteX31" fmla="*/ 137 w 328"/>
                <a:gd name="connsiteY31" fmla="*/ 811 h 824"/>
                <a:gd name="connsiteX32" fmla="*/ 144 w 328"/>
                <a:gd name="connsiteY32" fmla="*/ 802 h 824"/>
                <a:gd name="connsiteX33" fmla="*/ 150 w 328"/>
                <a:gd name="connsiteY33" fmla="*/ 789 h 824"/>
                <a:gd name="connsiteX34" fmla="*/ 154 w 328"/>
                <a:gd name="connsiteY34" fmla="*/ 776 h 824"/>
                <a:gd name="connsiteX35" fmla="*/ 156 w 328"/>
                <a:gd name="connsiteY35" fmla="*/ 761 h 824"/>
                <a:gd name="connsiteX36" fmla="*/ 156 w 328"/>
                <a:gd name="connsiteY36" fmla="*/ 746 h 824"/>
                <a:gd name="connsiteX37" fmla="*/ 156 w 328"/>
                <a:gd name="connsiteY37" fmla="*/ 470 h 824"/>
                <a:gd name="connsiteX38" fmla="*/ 171 w 328"/>
                <a:gd name="connsiteY38" fmla="*/ 470 h 824"/>
                <a:gd name="connsiteX39" fmla="*/ 171 w 328"/>
                <a:gd name="connsiteY39" fmla="*/ 746 h 824"/>
                <a:gd name="connsiteX40" fmla="*/ 171 w 328"/>
                <a:gd name="connsiteY40" fmla="*/ 761 h 824"/>
                <a:gd name="connsiteX41" fmla="*/ 174 w 328"/>
                <a:gd name="connsiteY41" fmla="*/ 776 h 824"/>
                <a:gd name="connsiteX42" fmla="*/ 178 w 328"/>
                <a:gd name="connsiteY42" fmla="*/ 789 h 824"/>
                <a:gd name="connsiteX43" fmla="*/ 184 w 328"/>
                <a:gd name="connsiteY43" fmla="*/ 802 h 824"/>
                <a:gd name="connsiteX44" fmla="*/ 191 w 328"/>
                <a:gd name="connsiteY44" fmla="*/ 811 h 824"/>
                <a:gd name="connsiteX45" fmla="*/ 199 w 328"/>
                <a:gd name="connsiteY45" fmla="*/ 817 h 824"/>
                <a:gd name="connsiteX46" fmla="*/ 208 w 328"/>
                <a:gd name="connsiteY46" fmla="*/ 824 h 824"/>
                <a:gd name="connsiteX47" fmla="*/ 216 w 328"/>
                <a:gd name="connsiteY47" fmla="*/ 824 h 824"/>
                <a:gd name="connsiteX48" fmla="*/ 227 w 328"/>
                <a:gd name="connsiteY48" fmla="*/ 824 h 824"/>
                <a:gd name="connsiteX49" fmla="*/ 236 w 328"/>
                <a:gd name="connsiteY49" fmla="*/ 817 h 824"/>
                <a:gd name="connsiteX50" fmla="*/ 242 w 328"/>
                <a:gd name="connsiteY50" fmla="*/ 811 h 824"/>
                <a:gd name="connsiteX51" fmla="*/ 251 w 328"/>
                <a:gd name="connsiteY51" fmla="*/ 802 h 824"/>
                <a:gd name="connsiteX52" fmla="*/ 255 w 328"/>
                <a:gd name="connsiteY52" fmla="*/ 789 h 824"/>
                <a:gd name="connsiteX53" fmla="*/ 259 w 328"/>
                <a:gd name="connsiteY53" fmla="*/ 776 h 824"/>
                <a:gd name="connsiteX54" fmla="*/ 263 w 328"/>
                <a:gd name="connsiteY54" fmla="*/ 378 h 824"/>
                <a:gd name="connsiteX55" fmla="*/ 263 w 328"/>
                <a:gd name="connsiteY55" fmla="*/ 114 h 824"/>
                <a:gd name="connsiteX56" fmla="*/ 266 w 328"/>
                <a:gd name="connsiteY56" fmla="*/ 109 h 824"/>
                <a:gd name="connsiteX57" fmla="*/ 268 w 328"/>
                <a:gd name="connsiteY57" fmla="*/ 107 h 824"/>
                <a:gd name="connsiteX58" fmla="*/ 272 w 328"/>
                <a:gd name="connsiteY58" fmla="*/ 109 h 824"/>
                <a:gd name="connsiteX59" fmla="*/ 272 w 328"/>
                <a:gd name="connsiteY59" fmla="*/ 114 h 824"/>
                <a:gd name="connsiteX60" fmla="*/ 272 w 328"/>
                <a:gd name="connsiteY60" fmla="*/ 386 h 824"/>
                <a:gd name="connsiteX61" fmla="*/ 281 w 328"/>
                <a:gd name="connsiteY61" fmla="*/ 390 h 824"/>
                <a:gd name="connsiteX62" fmla="*/ 291 w 328"/>
                <a:gd name="connsiteY62" fmla="*/ 393 h 824"/>
                <a:gd name="connsiteX63" fmla="*/ 298 w 328"/>
                <a:gd name="connsiteY63" fmla="*/ 390 h 824"/>
                <a:gd name="connsiteX64" fmla="*/ 304 w 328"/>
                <a:gd name="connsiteY64" fmla="*/ 388 h 824"/>
                <a:gd name="connsiteX65" fmla="*/ 310 w 328"/>
                <a:gd name="connsiteY65" fmla="*/ 386 h 824"/>
                <a:gd name="connsiteX66" fmla="*/ 317 w 328"/>
                <a:gd name="connsiteY66" fmla="*/ 382 h 824"/>
                <a:gd name="connsiteX67" fmla="*/ 321 w 328"/>
                <a:gd name="connsiteY67" fmla="*/ 375 h 824"/>
                <a:gd name="connsiteX68" fmla="*/ 323 w 328"/>
                <a:gd name="connsiteY68" fmla="*/ 369 h 824"/>
                <a:gd name="connsiteX69" fmla="*/ 325 w 328"/>
                <a:gd name="connsiteY69" fmla="*/ 363 h 824"/>
                <a:gd name="connsiteX70" fmla="*/ 328 w 328"/>
                <a:gd name="connsiteY70" fmla="*/ 356 h 824"/>
                <a:gd name="connsiteX71" fmla="*/ 328 w 328"/>
                <a:gd name="connsiteY71" fmla="*/ 49 h 824"/>
                <a:gd name="connsiteX72" fmla="*/ 325 w 328"/>
                <a:gd name="connsiteY72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56 w 328"/>
                <a:gd name="connsiteY21" fmla="*/ 109 h 824"/>
                <a:gd name="connsiteX22" fmla="*/ 73 w 328"/>
                <a:gd name="connsiteY22" fmla="*/ 789 h 824"/>
                <a:gd name="connsiteX23" fmla="*/ 77 w 328"/>
                <a:gd name="connsiteY23" fmla="*/ 802 h 824"/>
                <a:gd name="connsiteX24" fmla="*/ 84 w 328"/>
                <a:gd name="connsiteY24" fmla="*/ 811 h 824"/>
                <a:gd name="connsiteX25" fmla="*/ 92 w 328"/>
                <a:gd name="connsiteY25" fmla="*/ 817 h 824"/>
                <a:gd name="connsiteX26" fmla="*/ 101 w 328"/>
                <a:gd name="connsiteY26" fmla="*/ 824 h 824"/>
                <a:gd name="connsiteX27" fmla="*/ 112 w 328"/>
                <a:gd name="connsiteY27" fmla="*/ 824 h 824"/>
                <a:gd name="connsiteX28" fmla="*/ 120 w 328"/>
                <a:gd name="connsiteY28" fmla="*/ 824 h 824"/>
                <a:gd name="connsiteX29" fmla="*/ 129 w 328"/>
                <a:gd name="connsiteY29" fmla="*/ 817 h 824"/>
                <a:gd name="connsiteX30" fmla="*/ 137 w 328"/>
                <a:gd name="connsiteY30" fmla="*/ 811 h 824"/>
                <a:gd name="connsiteX31" fmla="*/ 144 w 328"/>
                <a:gd name="connsiteY31" fmla="*/ 802 h 824"/>
                <a:gd name="connsiteX32" fmla="*/ 150 w 328"/>
                <a:gd name="connsiteY32" fmla="*/ 789 h 824"/>
                <a:gd name="connsiteX33" fmla="*/ 154 w 328"/>
                <a:gd name="connsiteY33" fmla="*/ 776 h 824"/>
                <a:gd name="connsiteX34" fmla="*/ 156 w 328"/>
                <a:gd name="connsiteY34" fmla="*/ 761 h 824"/>
                <a:gd name="connsiteX35" fmla="*/ 156 w 328"/>
                <a:gd name="connsiteY35" fmla="*/ 746 h 824"/>
                <a:gd name="connsiteX36" fmla="*/ 156 w 328"/>
                <a:gd name="connsiteY36" fmla="*/ 470 h 824"/>
                <a:gd name="connsiteX37" fmla="*/ 171 w 328"/>
                <a:gd name="connsiteY37" fmla="*/ 470 h 824"/>
                <a:gd name="connsiteX38" fmla="*/ 171 w 328"/>
                <a:gd name="connsiteY38" fmla="*/ 746 h 824"/>
                <a:gd name="connsiteX39" fmla="*/ 171 w 328"/>
                <a:gd name="connsiteY39" fmla="*/ 761 h 824"/>
                <a:gd name="connsiteX40" fmla="*/ 174 w 328"/>
                <a:gd name="connsiteY40" fmla="*/ 776 h 824"/>
                <a:gd name="connsiteX41" fmla="*/ 178 w 328"/>
                <a:gd name="connsiteY41" fmla="*/ 789 h 824"/>
                <a:gd name="connsiteX42" fmla="*/ 184 w 328"/>
                <a:gd name="connsiteY42" fmla="*/ 802 h 824"/>
                <a:gd name="connsiteX43" fmla="*/ 191 w 328"/>
                <a:gd name="connsiteY43" fmla="*/ 811 h 824"/>
                <a:gd name="connsiteX44" fmla="*/ 199 w 328"/>
                <a:gd name="connsiteY44" fmla="*/ 817 h 824"/>
                <a:gd name="connsiteX45" fmla="*/ 208 w 328"/>
                <a:gd name="connsiteY45" fmla="*/ 824 h 824"/>
                <a:gd name="connsiteX46" fmla="*/ 216 w 328"/>
                <a:gd name="connsiteY46" fmla="*/ 824 h 824"/>
                <a:gd name="connsiteX47" fmla="*/ 227 w 328"/>
                <a:gd name="connsiteY47" fmla="*/ 824 h 824"/>
                <a:gd name="connsiteX48" fmla="*/ 236 w 328"/>
                <a:gd name="connsiteY48" fmla="*/ 817 h 824"/>
                <a:gd name="connsiteX49" fmla="*/ 242 w 328"/>
                <a:gd name="connsiteY49" fmla="*/ 811 h 824"/>
                <a:gd name="connsiteX50" fmla="*/ 251 w 328"/>
                <a:gd name="connsiteY50" fmla="*/ 802 h 824"/>
                <a:gd name="connsiteX51" fmla="*/ 255 w 328"/>
                <a:gd name="connsiteY51" fmla="*/ 789 h 824"/>
                <a:gd name="connsiteX52" fmla="*/ 259 w 328"/>
                <a:gd name="connsiteY52" fmla="*/ 776 h 824"/>
                <a:gd name="connsiteX53" fmla="*/ 263 w 328"/>
                <a:gd name="connsiteY53" fmla="*/ 378 h 824"/>
                <a:gd name="connsiteX54" fmla="*/ 263 w 328"/>
                <a:gd name="connsiteY54" fmla="*/ 114 h 824"/>
                <a:gd name="connsiteX55" fmla="*/ 266 w 328"/>
                <a:gd name="connsiteY55" fmla="*/ 109 h 824"/>
                <a:gd name="connsiteX56" fmla="*/ 268 w 328"/>
                <a:gd name="connsiteY56" fmla="*/ 107 h 824"/>
                <a:gd name="connsiteX57" fmla="*/ 272 w 328"/>
                <a:gd name="connsiteY57" fmla="*/ 109 h 824"/>
                <a:gd name="connsiteX58" fmla="*/ 272 w 328"/>
                <a:gd name="connsiteY58" fmla="*/ 114 h 824"/>
                <a:gd name="connsiteX59" fmla="*/ 272 w 328"/>
                <a:gd name="connsiteY59" fmla="*/ 386 h 824"/>
                <a:gd name="connsiteX60" fmla="*/ 281 w 328"/>
                <a:gd name="connsiteY60" fmla="*/ 390 h 824"/>
                <a:gd name="connsiteX61" fmla="*/ 291 w 328"/>
                <a:gd name="connsiteY61" fmla="*/ 393 h 824"/>
                <a:gd name="connsiteX62" fmla="*/ 298 w 328"/>
                <a:gd name="connsiteY62" fmla="*/ 390 h 824"/>
                <a:gd name="connsiteX63" fmla="*/ 304 w 328"/>
                <a:gd name="connsiteY63" fmla="*/ 388 h 824"/>
                <a:gd name="connsiteX64" fmla="*/ 310 w 328"/>
                <a:gd name="connsiteY64" fmla="*/ 386 h 824"/>
                <a:gd name="connsiteX65" fmla="*/ 317 w 328"/>
                <a:gd name="connsiteY65" fmla="*/ 382 h 824"/>
                <a:gd name="connsiteX66" fmla="*/ 321 w 328"/>
                <a:gd name="connsiteY66" fmla="*/ 375 h 824"/>
                <a:gd name="connsiteX67" fmla="*/ 323 w 328"/>
                <a:gd name="connsiteY67" fmla="*/ 369 h 824"/>
                <a:gd name="connsiteX68" fmla="*/ 325 w 328"/>
                <a:gd name="connsiteY68" fmla="*/ 363 h 824"/>
                <a:gd name="connsiteX69" fmla="*/ 328 w 328"/>
                <a:gd name="connsiteY69" fmla="*/ 356 h 824"/>
                <a:gd name="connsiteX70" fmla="*/ 328 w 328"/>
                <a:gd name="connsiteY70" fmla="*/ 49 h 824"/>
                <a:gd name="connsiteX71" fmla="*/ 325 w 328"/>
                <a:gd name="connsiteY71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3 w 328"/>
                <a:gd name="connsiteY22" fmla="*/ 789 h 824"/>
                <a:gd name="connsiteX23" fmla="*/ 77 w 328"/>
                <a:gd name="connsiteY23" fmla="*/ 802 h 824"/>
                <a:gd name="connsiteX24" fmla="*/ 84 w 328"/>
                <a:gd name="connsiteY24" fmla="*/ 811 h 824"/>
                <a:gd name="connsiteX25" fmla="*/ 92 w 328"/>
                <a:gd name="connsiteY25" fmla="*/ 817 h 824"/>
                <a:gd name="connsiteX26" fmla="*/ 101 w 328"/>
                <a:gd name="connsiteY26" fmla="*/ 824 h 824"/>
                <a:gd name="connsiteX27" fmla="*/ 112 w 328"/>
                <a:gd name="connsiteY27" fmla="*/ 824 h 824"/>
                <a:gd name="connsiteX28" fmla="*/ 120 w 328"/>
                <a:gd name="connsiteY28" fmla="*/ 824 h 824"/>
                <a:gd name="connsiteX29" fmla="*/ 129 w 328"/>
                <a:gd name="connsiteY29" fmla="*/ 817 h 824"/>
                <a:gd name="connsiteX30" fmla="*/ 137 w 328"/>
                <a:gd name="connsiteY30" fmla="*/ 811 h 824"/>
                <a:gd name="connsiteX31" fmla="*/ 144 w 328"/>
                <a:gd name="connsiteY31" fmla="*/ 802 h 824"/>
                <a:gd name="connsiteX32" fmla="*/ 150 w 328"/>
                <a:gd name="connsiteY32" fmla="*/ 789 h 824"/>
                <a:gd name="connsiteX33" fmla="*/ 154 w 328"/>
                <a:gd name="connsiteY33" fmla="*/ 776 h 824"/>
                <a:gd name="connsiteX34" fmla="*/ 156 w 328"/>
                <a:gd name="connsiteY34" fmla="*/ 761 h 824"/>
                <a:gd name="connsiteX35" fmla="*/ 156 w 328"/>
                <a:gd name="connsiteY35" fmla="*/ 746 h 824"/>
                <a:gd name="connsiteX36" fmla="*/ 156 w 328"/>
                <a:gd name="connsiteY36" fmla="*/ 470 h 824"/>
                <a:gd name="connsiteX37" fmla="*/ 171 w 328"/>
                <a:gd name="connsiteY37" fmla="*/ 470 h 824"/>
                <a:gd name="connsiteX38" fmla="*/ 171 w 328"/>
                <a:gd name="connsiteY38" fmla="*/ 746 h 824"/>
                <a:gd name="connsiteX39" fmla="*/ 171 w 328"/>
                <a:gd name="connsiteY39" fmla="*/ 761 h 824"/>
                <a:gd name="connsiteX40" fmla="*/ 174 w 328"/>
                <a:gd name="connsiteY40" fmla="*/ 776 h 824"/>
                <a:gd name="connsiteX41" fmla="*/ 178 w 328"/>
                <a:gd name="connsiteY41" fmla="*/ 789 h 824"/>
                <a:gd name="connsiteX42" fmla="*/ 184 w 328"/>
                <a:gd name="connsiteY42" fmla="*/ 802 h 824"/>
                <a:gd name="connsiteX43" fmla="*/ 191 w 328"/>
                <a:gd name="connsiteY43" fmla="*/ 811 h 824"/>
                <a:gd name="connsiteX44" fmla="*/ 199 w 328"/>
                <a:gd name="connsiteY44" fmla="*/ 817 h 824"/>
                <a:gd name="connsiteX45" fmla="*/ 208 w 328"/>
                <a:gd name="connsiteY45" fmla="*/ 824 h 824"/>
                <a:gd name="connsiteX46" fmla="*/ 216 w 328"/>
                <a:gd name="connsiteY46" fmla="*/ 824 h 824"/>
                <a:gd name="connsiteX47" fmla="*/ 227 w 328"/>
                <a:gd name="connsiteY47" fmla="*/ 824 h 824"/>
                <a:gd name="connsiteX48" fmla="*/ 236 w 328"/>
                <a:gd name="connsiteY48" fmla="*/ 817 h 824"/>
                <a:gd name="connsiteX49" fmla="*/ 242 w 328"/>
                <a:gd name="connsiteY49" fmla="*/ 811 h 824"/>
                <a:gd name="connsiteX50" fmla="*/ 251 w 328"/>
                <a:gd name="connsiteY50" fmla="*/ 802 h 824"/>
                <a:gd name="connsiteX51" fmla="*/ 255 w 328"/>
                <a:gd name="connsiteY51" fmla="*/ 789 h 824"/>
                <a:gd name="connsiteX52" fmla="*/ 259 w 328"/>
                <a:gd name="connsiteY52" fmla="*/ 776 h 824"/>
                <a:gd name="connsiteX53" fmla="*/ 263 w 328"/>
                <a:gd name="connsiteY53" fmla="*/ 378 h 824"/>
                <a:gd name="connsiteX54" fmla="*/ 263 w 328"/>
                <a:gd name="connsiteY54" fmla="*/ 114 h 824"/>
                <a:gd name="connsiteX55" fmla="*/ 266 w 328"/>
                <a:gd name="connsiteY55" fmla="*/ 109 h 824"/>
                <a:gd name="connsiteX56" fmla="*/ 268 w 328"/>
                <a:gd name="connsiteY56" fmla="*/ 107 h 824"/>
                <a:gd name="connsiteX57" fmla="*/ 272 w 328"/>
                <a:gd name="connsiteY57" fmla="*/ 109 h 824"/>
                <a:gd name="connsiteX58" fmla="*/ 272 w 328"/>
                <a:gd name="connsiteY58" fmla="*/ 114 h 824"/>
                <a:gd name="connsiteX59" fmla="*/ 272 w 328"/>
                <a:gd name="connsiteY59" fmla="*/ 386 h 824"/>
                <a:gd name="connsiteX60" fmla="*/ 281 w 328"/>
                <a:gd name="connsiteY60" fmla="*/ 390 h 824"/>
                <a:gd name="connsiteX61" fmla="*/ 291 w 328"/>
                <a:gd name="connsiteY61" fmla="*/ 393 h 824"/>
                <a:gd name="connsiteX62" fmla="*/ 298 w 328"/>
                <a:gd name="connsiteY62" fmla="*/ 390 h 824"/>
                <a:gd name="connsiteX63" fmla="*/ 304 w 328"/>
                <a:gd name="connsiteY63" fmla="*/ 388 h 824"/>
                <a:gd name="connsiteX64" fmla="*/ 310 w 328"/>
                <a:gd name="connsiteY64" fmla="*/ 386 h 824"/>
                <a:gd name="connsiteX65" fmla="*/ 317 w 328"/>
                <a:gd name="connsiteY65" fmla="*/ 382 h 824"/>
                <a:gd name="connsiteX66" fmla="*/ 321 w 328"/>
                <a:gd name="connsiteY66" fmla="*/ 375 h 824"/>
                <a:gd name="connsiteX67" fmla="*/ 323 w 328"/>
                <a:gd name="connsiteY67" fmla="*/ 369 h 824"/>
                <a:gd name="connsiteX68" fmla="*/ 325 w 328"/>
                <a:gd name="connsiteY68" fmla="*/ 363 h 824"/>
                <a:gd name="connsiteX69" fmla="*/ 328 w 328"/>
                <a:gd name="connsiteY69" fmla="*/ 356 h 824"/>
                <a:gd name="connsiteX70" fmla="*/ 328 w 328"/>
                <a:gd name="connsiteY70" fmla="*/ 49 h 824"/>
                <a:gd name="connsiteX71" fmla="*/ 325 w 328"/>
                <a:gd name="connsiteY71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3 w 328"/>
                <a:gd name="connsiteY22" fmla="*/ 789 h 824"/>
                <a:gd name="connsiteX23" fmla="*/ 77 w 328"/>
                <a:gd name="connsiteY23" fmla="*/ 802 h 824"/>
                <a:gd name="connsiteX24" fmla="*/ 84 w 328"/>
                <a:gd name="connsiteY24" fmla="*/ 811 h 824"/>
                <a:gd name="connsiteX25" fmla="*/ 92 w 328"/>
                <a:gd name="connsiteY25" fmla="*/ 817 h 824"/>
                <a:gd name="connsiteX26" fmla="*/ 101 w 328"/>
                <a:gd name="connsiteY26" fmla="*/ 824 h 824"/>
                <a:gd name="connsiteX27" fmla="*/ 112 w 328"/>
                <a:gd name="connsiteY27" fmla="*/ 824 h 824"/>
                <a:gd name="connsiteX28" fmla="*/ 120 w 328"/>
                <a:gd name="connsiteY28" fmla="*/ 824 h 824"/>
                <a:gd name="connsiteX29" fmla="*/ 129 w 328"/>
                <a:gd name="connsiteY29" fmla="*/ 817 h 824"/>
                <a:gd name="connsiteX30" fmla="*/ 137 w 328"/>
                <a:gd name="connsiteY30" fmla="*/ 811 h 824"/>
                <a:gd name="connsiteX31" fmla="*/ 144 w 328"/>
                <a:gd name="connsiteY31" fmla="*/ 802 h 824"/>
                <a:gd name="connsiteX32" fmla="*/ 150 w 328"/>
                <a:gd name="connsiteY32" fmla="*/ 789 h 824"/>
                <a:gd name="connsiteX33" fmla="*/ 154 w 328"/>
                <a:gd name="connsiteY33" fmla="*/ 776 h 824"/>
                <a:gd name="connsiteX34" fmla="*/ 156 w 328"/>
                <a:gd name="connsiteY34" fmla="*/ 761 h 824"/>
                <a:gd name="connsiteX35" fmla="*/ 156 w 328"/>
                <a:gd name="connsiteY35" fmla="*/ 746 h 824"/>
                <a:gd name="connsiteX36" fmla="*/ 156 w 328"/>
                <a:gd name="connsiteY36" fmla="*/ 470 h 824"/>
                <a:gd name="connsiteX37" fmla="*/ 171 w 328"/>
                <a:gd name="connsiteY37" fmla="*/ 470 h 824"/>
                <a:gd name="connsiteX38" fmla="*/ 171 w 328"/>
                <a:gd name="connsiteY38" fmla="*/ 746 h 824"/>
                <a:gd name="connsiteX39" fmla="*/ 171 w 328"/>
                <a:gd name="connsiteY39" fmla="*/ 761 h 824"/>
                <a:gd name="connsiteX40" fmla="*/ 174 w 328"/>
                <a:gd name="connsiteY40" fmla="*/ 776 h 824"/>
                <a:gd name="connsiteX41" fmla="*/ 178 w 328"/>
                <a:gd name="connsiteY41" fmla="*/ 789 h 824"/>
                <a:gd name="connsiteX42" fmla="*/ 184 w 328"/>
                <a:gd name="connsiteY42" fmla="*/ 802 h 824"/>
                <a:gd name="connsiteX43" fmla="*/ 191 w 328"/>
                <a:gd name="connsiteY43" fmla="*/ 811 h 824"/>
                <a:gd name="connsiteX44" fmla="*/ 199 w 328"/>
                <a:gd name="connsiteY44" fmla="*/ 817 h 824"/>
                <a:gd name="connsiteX45" fmla="*/ 208 w 328"/>
                <a:gd name="connsiteY45" fmla="*/ 824 h 824"/>
                <a:gd name="connsiteX46" fmla="*/ 216 w 328"/>
                <a:gd name="connsiteY46" fmla="*/ 824 h 824"/>
                <a:gd name="connsiteX47" fmla="*/ 227 w 328"/>
                <a:gd name="connsiteY47" fmla="*/ 824 h 824"/>
                <a:gd name="connsiteX48" fmla="*/ 236 w 328"/>
                <a:gd name="connsiteY48" fmla="*/ 817 h 824"/>
                <a:gd name="connsiteX49" fmla="*/ 242 w 328"/>
                <a:gd name="connsiteY49" fmla="*/ 811 h 824"/>
                <a:gd name="connsiteX50" fmla="*/ 251 w 328"/>
                <a:gd name="connsiteY50" fmla="*/ 802 h 824"/>
                <a:gd name="connsiteX51" fmla="*/ 255 w 328"/>
                <a:gd name="connsiteY51" fmla="*/ 789 h 824"/>
                <a:gd name="connsiteX52" fmla="*/ 259 w 328"/>
                <a:gd name="connsiteY52" fmla="*/ 776 h 824"/>
                <a:gd name="connsiteX53" fmla="*/ 263 w 328"/>
                <a:gd name="connsiteY53" fmla="*/ 378 h 824"/>
                <a:gd name="connsiteX54" fmla="*/ 263 w 328"/>
                <a:gd name="connsiteY54" fmla="*/ 114 h 824"/>
                <a:gd name="connsiteX55" fmla="*/ 266 w 328"/>
                <a:gd name="connsiteY55" fmla="*/ 109 h 824"/>
                <a:gd name="connsiteX56" fmla="*/ 268 w 328"/>
                <a:gd name="connsiteY56" fmla="*/ 107 h 824"/>
                <a:gd name="connsiteX57" fmla="*/ 272 w 328"/>
                <a:gd name="connsiteY57" fmla="*/ 109 h 824"/>
                <a:gd name="connsiteX58" fmla="*/ 272 w 328"/>
                <a:gd name="connsiteY58" fmla="*/ 114 h 824"/>
                <a:gd name="connsiteX59" fmla="*/ 272 w 328"/>
                <a:gd name="connsiteY59" fmla="*/ 386 h 824"/>
                <a:gd name="connsiteX60" fmla="*/ 281 w 328"/>
                <a:gd name="connsiteY60" fmla="*/ 390 h 824"/>
                <a:gd name="connsiteX61" fmla="*/ 291 w 328"/>
                <a:gd name="connsiteY61" fmla="*/ 393 h 824"/>
                <a:gd name="connsiteX62" fmla="*/ 298 w 328"/>
                <a:gd name="connsiteY62" fmla="*/ 390 h 824"/>
                <a:gd name="connsiteX63" fmla="*/ 304 w 328"/>
                <a:gd name="connsiteY63" fmla="*/ 388 h 824"/>
                <a:gd name="connsiteX64" fmla="*/ 310 w 328"/>
                <a:gd name="connsiteY64" fmla="*/ 386 h 824"/>
                <a:gd name="connsiteX65" fmla="*/ 317 w 328"/>
                <a:gd name="connsiteY65" fmla="*/ 382 h 824"/>
                <a:gd name="connsiteX66" fmla="*/ 321 w 328"/>
                <a:gd name="connsiteY66" fmla="*/ 375 h 824"/>
                <a:gd name="connsiteX67" fmla="*/ 323 w 328"/>
                <a:gd name="connsiteY67" fmla="*/ 369 h 824"/>
                <a:gd name="connsiteX68" fmla="*/ 325 w 328"/>
                <a:gd name="connsiteY68" fmla="*/ 363 h 824"/>
                <a:gd name="connsiteX69" fmla="*/ 328 w 328"/>
                <a:gd name="connsiteY69" fmla="*/ 356 h 824"/>
                <a:gd name="connsiteX70" fmla="*/ 328 w 328"/>
                <a:gd name="connsiteY70" fmla="*/ 49 h 824"/>
                <a:gd name="connsiteX71" fmla="*/ 325 w 328"/>
                <a:gd name="connsiteY71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761 h 824"/>
                <a:gd name="connsiteX34" fmla="*/ 156 w 328"/>
                <a:gd name="connsiteY34" fmla="*/ 746 h 824"/>
                <a:gd name="connsiteX35" fmla="*/ 156 w 328"/>
                <a:gd name="connsiteY35" fmla="*/ 470 h 824"/>
                <a:gd name="connsiteX36" fmla="*/ 171 w 328"/>
                <a:gd name="connsiteY36" fmla="*/ 470 h 824"/>
                <a:gd name="connsiteX37" fmla="*/ 171 w 328"/>
                <a:gd name="connsiteY37" fmla="*/ 746 h 824"/>
                <a:gd name="connsiteX38" fmla="*/ 171 w 328"/>
                <a:gd name="connsiteY38" fmla="*/ 761 h 824"/>
                <a:gd name="connsiteX39" fmla="*/ 174 w 328"/>
                <a:gd name="connsiteY39" fmla="*/ 776 h 824"/>
                <a:gd name="connsiteX40" fmla="*/ 178 w 328"/>
                <a:gd name="connsiteY40" fmla="*/ 789 h 824"/>
                <a:gd name="connsiteX41" fmla="*/ 184 w 328"/>
                <a:gd name="connsiteY41" fmla="*/ 802 h 824"/>
                <a:gd name="connsiteX42" fmla="*/ 191 w 328"/>
                <a:gd name="connsiteY42" fmla="*/ 811 h 824"/>
                <a:gd name="connsiteX43" fmla="*/ 199 w 328"/>
                <a:gd name="connsiteY43" fmla="*/ 817 h 824"/>
                <a:gd name="connsiteX44" fmla="*/ 208 w 328"/>
                <a:gd name="connsiteY44" fmla="*/ 824 h 824"/>
                <a:gd name="connsiteX45" fmla="*/ 216 w 328"/>
                <a:gd name="connsiteY45" fmla="*/ 824 h 824"/>
                <a:gd name="connsiteX46" fmla="*/ 227 w 328"/>
                <a:gd name="connsiteY46" fmla="*/ 824 h 824"/>
                <a:gd name="connsiteX47" fmla="*/ 236 w 328"/>
                <a:gd name="connsiteY47" fmla="*/ 817 h 824"/>
                <a:gd name="connsiteX48" fmla="*/ 242 w 328"/>
                <a:gd name="connsiteY48" fmla="*/ 811 h 824"/>
                <a:gd name="connsiteX49" fmla="*/ 251 w 328"/>
                <a:gd name="connsiteY49" fmla="*/ 802 h 824"/>
                <a:gd name="connsiteX50" fmla="*/ 255 w 328"/>
                <a:gd name="connsiteY50" fmla="*/ 789 h 824"/>
                <a:gd name="connsiteX51" fmla="*/ 259 w 328"/>
                <a:gd name="connsiteY51" fmla="*/ 776 h 824"/>
                <a:gd name="connsiteX52" fmla="*/ 263 w 328"/>
                <a:gd name="connsiteY52" fmla="*/ 378 h 824"/>
                <a:gd name="connsiteX53" fmla="*/ 263 w 328"/>
                <a:gd name="connsiteY53" fmla="*/ 114 h 824"/>
                <a:gd name="connsiteX54" fmla="*/ 266 w 328"/>
                <a:gd name="connsiteY54" fmla="*/ 109 h 824"/>
                <a:gd name="connsiteX55" fmla="*/ 268 w 328"/>
                <a:gd name="connsiteY55" fmla="*/ 107 h 824"/>
                <a:gd name="connsiteX56" fmla="*/ 272 w 328"/>
                <a:gd name="connsiteY56" fmla="*/ 109 h 824"/>
                <a:gd name="connsiteX57" fmla="*/ 272 w 328"/>
                <a:gd name="connsiteY57" fmla="*/ 114 h 824"/>
                <a:gd name="connsiteX58" fmla="*/ 272 w 328"/>
                <a:gd name="connsiteY58" fmla="*/ 386 h 824"/>
                <a:gd name="connsiteX59" fmla="*/ 281 w 328"/>
                <a:gd name="connsiteY59" fmla="*/ 390 h 824"/>
                <a:gd name="connsiteX60" fmla="*/ 291 w 328"/>
                <a:gd name="connsiteY60" fmla="*/ 393 h 824"/>
                <a:gd name="connsiteX61" fmla="*/ 298 w 328"/>
                <a:gd name="connsiteY61" fmla="*/ 390 h 824"/>
                <a:gd name="connsiteX62" fmla="*/ 304 w 328"/>
                <a:gd name="connsiteY62" fmla="*/ 388 h 824"/>
                <a:gd name="connsiteX63" fmla="*/ 310 w 328"/>
                <a:gd name="connsiteY63" fmla="*/ 386 h 824"/>
                <a:gd name="connsiteX64" fmla="*/ 317 w 328"/>
                <a:gd name="connsiteY64" fmla="*/ 382 h 824"/>
                <a:gd name="connsiteX65" fmla="*/ 321 w 328"/>
                <a:gd name="connsiteY65" fmla="*/ 375 h 824"/>
                <a:gd name="connsiteX66" fmla="*/ 323 w 328"/>
                <a:gd name="connsiteY66" fmla="*/ 369 h 824"/>
                <a:gd name="connsiteX67" fmla="*/ 325 w 328"/>
                <a:gd name="connsiteY67" fmla="*/ 363 h 824"/>
                <a:gd name="connsiteX68" fmla="*/ 328 w 328"/>
                <a:gd name="connsiteY68" fmla="*/ 356 h 824"/>
                <a:gd name="connsiteX69" fmla="*/ 328 w 328"/>
                <a:gd name="connsiteY69" fmla="*/ 49 h 824"/>
                <a:gd name="connsiteX70" fmla="*/ 325 w 328"/>
                <a:gd name="connsiteY70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761 h 824"/>
                <a:gd name="connsiteX34" fmla="*/ 156 w 328"/>
                <a:gd name="connsiteY34" fmla="*/ 470 h 824"/>
                <a:gd name="connsiteX35" fmla="*/ 171 w 328"/>
                <a:gd name="connsiteY35" fmla="*/ 470 h 824"/>
                <a:gd name="connsiteX36" fmla="*/ 171 w 328"/>
                <a:gd name="connsiteY36" fmla="*/ 746 h 824"/>
                <a:gd name="connsiteX37" fmla="*/ 171 w 328"/>
                <a:gd name="connsiteY37" fmla="*/ 761 h 824"/>
                <a:gd name="connsiteX38" fmla="*/ 174 w 328"/>
                <a:gd name="connsiteY38" fmla="*/ 776 h 824"/>
                <a:gd name="connsiteX39" fmla="*/ 178 w 328"/>
                <a:gd name="connsiteY39" fmla="*/ 789 h 824"/>
                <a:gd name="connsiteX40" fmla="*/ 184 w 328"/>
                <a:gd name="connsiteY40" fmla="*/ 802 h 824"/>
                <a:gd name="connsiteX41" fmla="*/ 191 w 328"/>
                <a:gd name="connsiteY41" fmla="*/ 811 h 824"/>
                <a:gd name="connsiteX42" fmla="*/ 199 w 328"/>
                <a:gd name="connsiteY42" fmla="*/ 817 h 824"/>
                <a:gd name="connsiteX43" fmla="*/ 208 w 328"/>
                <a:gd name="connsiteY43" fmla="*/ 824 h 824"/>
                <a:gd name="connsiteX44" fmla="*/ 216 w 328"/>
                <a:gd name="connsiteY44" fmla="*/ 824 h 824"/>
                <a:gd name="connsiteX45" fmla="*/ 227 w 328"/>
                <a:gd name="connsiteY45" fmla="*/ 824 h 824"/>
                <a:gd name="connsiteX46" fmla="*/ 236 w 328"/>
                <a:gd name="connsiteY46" fmla="*/ 817 h 824"/>
                <a:gd name="connsiteX47" fmla="*/ 242 w 328"/>
                <a:gd name="connsiteY47" fmla="*/ 811 h 824"/>
                <a:gd name="connsiteX48" fmla="*/ 251 w 328"/>
                <a:gd name="connsiteY48" fmla="*/ 802 h 824"/>
                <a:gd name="connsiteX49" fmla="*/ 255 w 328"/>
                <a:gd name="connsiteY49" fmla="*/ 789 h 824"/>
                <a:gd name="connsiteX50" fmla="*/ 259 w 328"/>
                <a:gd name="connsiteY50" fmla="*/ 776 h 824"/>
                <a:gd name="connsiteX51" fmla="*/ 263 w 328"/>
                <a:gd name="connsiteY51" fmla="*/ 378 h 824"/>
                <a:gd name="connsiteX52" fmla="*/ 263 w 328"/>
                <a:gd name="connsiteY52" fmla="*/ 114 h 824"/>
                <a:gd name="connsiteX53" fmla="*/ 266 w 328"/>
                <a:gd name="connsiteY53" fmla="*/ 109 h 824"/>
                <a:gd name="connsiteX54" fmla="*/ 268 w 328"/>
                <a:gd name="connsiteY54" fmla="*/ 107 h 824"/>
                <a:gd name="connsiteX55" fmla="*/ 272 w 328"/>
                <a:gd name="connsiteY55" fmla="*/ 109 h 824"/>
                <a:gd name="connsiteX56" fmla="*/ 272 w 328"/>
                <a:gd name="connsiteY56" fmla="*/ 114 h 824"/>
                <a:gd name="connsiteX57" fmla="*/ 272 w 328"/>
                <a:gd name="connsiteY57" fmla="*/ 386 h 824"/>
                <a:gd name="connsiteX58" fmla="*/ 281 w 328"/>
                <a:gd name="connsiteY58" fmla="*/ 390 h 824"/>
                <a:gd name="connsiteX59" fmla="*/ 291 w 328"/>
                <a:gd name="connsiteY59" fmla="*/ 393 h 824"/>
                <a:gd name="connsiteX60" fmla="*/ 298 w 328"/>
                <a:gd name="connsiteY60" fmla="*/ 390 h 824"/>
                <a:gd name="connsiteX61" fmla="*/ 304 w 328"/>
                <a:gd name="connsiteY61" fmla="*/ 388 h 824"/>
                <a:gd name="connsiteX62" fmla="*/ 310 w 328"/>
                <a:gd name="connsiteY62" fmla="*/ 386 h 824"/>
                <a:gd name="connsiteX63" fmla="*/ 317 w 328"/>
                <a:gd name="connsiteY63" fmla="*/ 382 h 824"/>
                <a:gd name="connsiteX64" fmla="*/ 321 w 328"/>
                <a:gd name="connsiteY64" fmla="*/ 375 h 824"/>
                <a:gd name="connsiteX65" fmla="*/ 323 w 328"/>
                <a:gd name="connsiteY65" fmla="*/ 369 h 824"/>
                <a:gd name="connsiteX66" fmla="*/ 325 w 328"/>
                <a:gd name="connsiteY66" fmla="*/ 363 h 824"/>
                <a:gd name="connsiteX67" fmla="*/ 328 w 328"/>
                <a:gd name="connsiteY67" fmla="*/ 356 h 824"/>
                <a:gd name="connsiteX68" fmla="*/ 328 w 328"/>
                <a:gd name="connsiteY68" fmla="*/ 49 h 824"/>
                <a:gd name="connsiteX69" fmla="*/ 325 w 328"/>
                <a:gd name="connsiteY69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470 h 824"/>
                <a:gd name="connsiteX34" fmla="*/ 171 w 328"/>
                <a:gd name="connsiteY34" fmla="*/ 470 h 824"/>
                <a:gd name="connsiteX35" fmla="*/ 171 w 328"/>
                <a:gd name="connsiteY35" fmla="*/ 746 h 824"/>
                <a:gd name="connsiteX36" fmla="*/ 171 w 328"/>
                <a:gd name="connsiteY36" fmla="*/ 761 h 824"/>
                <a:gd name="connsiteX37" fmla="*/ 174 w 328"/>
                <a:gd name="connsiteY37" fmla="*/ 776 h 824"/>
                <a:gd name="connsiteX38" fmla="*/ 178 w 328"/>
                <a:gd name="connsiteY38" fmla="*/ 789 h 824"/>
                <a:gd name="connsiteX39" fmla="*/ 184 w 328"/>
                <a:gd name="connsiteY39" fmla="*/ 802 h 824"/>
                <a:gd name="connsiteX40" fmla="*/ 191 w 328"/>
                <a:gd name="connsiteY40" fmla="*/ 811 h 824"/>
                <a:gd name="connsiteX41" fmla="*/ 199 w 328"/>
                <a:gd name="connsiteY41" fmla="*/ 817 h 824"/>
                <a:gd name="connsiteX42" fmla="*/ 208 w 328"/>
                <a:gd name="connsiteY42" fmla="*/ 824 h 824"/>
                <a:gd name="connsiteX43" fmla="*/ 216 w 328"/>
                <a:gd name="connsiteY43" fmla="*/ 824 h 824"/>
                <a:gd name="connsiteX44" fmla="*/ 227 w 328"/>
                <a:gd name="connsiteY44" fmla="*/ 824 h 824"/>
                <a:gd name="connsiteX45" fmla="*/ 236 w 328"/>
                <a:gd name="connsiteY45" fmla="*/ 817 h 824"/>
                <a:gd name="connsiteX46" fmla="*/ 242 w 328"/>
                <a:gd name="connsiteY46" fmla="*/ 811 h 824"/>
                <a:gd name="connsiteX47" fmla="*/ 251 w 328"/>
                <a:gd name="connsiteY47" fmla="*/ 802 h 824"/>
                <a:gd name="connsiteX48" fmla="*/ 255 w 328"/>
                <a:gd name="connsiteY48" fmla="*/ 789 h 824"/>
                <a:gd name="connsiteX49" fmla="*/ 259 w 328"/>
                <a:gd name="connsiteY49" fmla="*/ 776 h 824"/>
                <a:gd name="connsiteX50" fmla="*/ 263 w 328"/>
                <a:gd name="connsiteY50" fmla="*/ 378 h 824"/>
                <a:gd name="connsiteX51" fmla="*/ 263 w 328"/>
                <a:gd name="connsiteY51" fmla="*/ 114 h 824"/>
                <a:gd name="connsiteX52" fmla="*/ 266 w 328"/>
                <a:gd name="connsiteY52" fmla="*/ 109 h 824"/>
                <a:gd name="connsiteX53" fmla="*/ 268 w 328"/>
                <a:gd name="connsiteY53" fmla="*/ 107 h 824"/>
                <a:gd name="connsiteX54" fmla="*/ 272 w 328"/>
                <a:gd name="connsiteY54" fmla="*/ 109 h 824"/>
                <a:gd name="connsiteX55" fmla="*/ 272 w 328"/>
                <a:gd name="connsiteY55" fmla="*/ 114 h 824"/>
                <a:gd name="connsiteX56" fmla="*/ 272 w 328"/>
                <a:gd name="connsiteY56" fmla="*/ 386 h 824"/>
                <a:gd name="connsiteX57" fmla="*/ 281 w 328"/>
                <a:gd name="connsiteY57" fmla="*/ 390 h 824"/>
                <a:gd name="connsiteX58" fmla="*/ 291 w 328"/>
                <a:gd name="connsiteY58" fmla="*/ 393 h 824"/>
                <a:gd name="connsiteX59" fmla="*/ 298 w 328"/>
                <a:gd name="connsiteY59" fmla="*/ 390 h 824"/>
                <a:gd name="connsiteX60" fmla="*/ 304 w 328"/>
                <a:gd name="connsiteY60" fmla="*/ 388 h 824"/>
                <a:gd name="connsiteX61" fmla="*/ 310 w 328"/>
                <a:gd name="connsiteY61" fmla="*/ 386 h 824"/>
                <a:gd name="connsiteX62" fmla="*/ 317 w 328"/>
                <a:gd name="connsiteY62" fmla="*/ 382 h 824"/>
                <a:gd name="connsiteX63" fmla="*/ 321 w 328"/>
                <a:gd name="connsiteY63" fmla="*/ 375 h 824"/>
                <a:gd name="connsiteX64" fmla="*/ 323 w 328"/>
                <a:gd name="connsiteY64" fmla="*/ 369 h 824"/>
                <a:gd name="connsiteX65" fmla="*/ 325 w 328"/>
                <a:gd name="connsiteY65" fmla="*/ 363 h 824"/>
                <a:gd name="connsiteX66" fmla="*/ 328 w 328"/>
                <a:gd name="connsiteY66" fmla="*/ 356 h 824"/>
                <a:gd name="connsiteX67" fmla="*/ 328 w 328"/>
                <a:gd name="connsiteY67" fmla="*/ 49 h 824"/>
                <a:gd name="connsiteX68" fmla="*/ 325 w 328"/>
                <a:gd name="connsiteY68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470 h 824"/>
                <a:gd name="connsiteX34" fmla="*/ 171 w 328"/>
                <a:gd name="connsiteY34" fmla="*/ 470 h 824"/>
                <a:gd name="connsiteX35" fmla="*/ 171 w 328"/>
                <a:gd name="connsiteY35" fmla="*/ 761 h 824"/>
                <a:gd name="connsiteX36" fmla="*/ 174 w 328"/>
                <a:gd name="connsiteY36" fmla="*/ 776 h 824"/>
                <a:gd name="connsiteX37" fmla="*/ 178 w 328"/>
                <a:gd name="connsiteY37" fmla="*/ 789 h 824"/>
                <a:gd name="connsiteX38" fmla="*/ 184 w 328"/>
                <a:gd name="connsiteY38" fmla="*/ 802 h 824"/>
                <a:gd name="connsiteX39" fmla="*/ 191 w 328"/>
                <a:gd name="connsiteY39" fmla="*/ 811 h 824"/>
                <a:gd name="connsiteX40" fmla="*/ 199 w 328"/>
                <a:gd name="connsiteY40" fmla="*/ 817 h 824"/>
                <a:gd name="connsiteX41" fmla="*/ 208 w 328"/>
                <a:gd name="connsiteY41" fmla="*/ 824 h 824"/>
                <a:gd name="connsiteX42" fmla="*/ 216 w 328"/>
                <a:gd name="connsiteY42" fmla="*/ 824 h 824"/>
                <a:gd name="connsiteX43" fmla="*/ 227 w 328"/>
                <a:gd name="connsiteY43" fmla="*/ 824 h 824"/>
                <a:gd name="connsiteX44" fmla="*/ 236 w 328"/>
                <a:gd name="connsiteY44" fmla="*/ 817 h 824"/>
                <a:gd name="connsiteX45" fmla="*/ 242 w 328"/>
                <a:gd name="connsiteY45" fmla="*/ 811 h 824"/>
                <a:gd name="connsiteX46" fmla="*/ 251 w 328"/>
                <a:gd name="connsiteY46" fmla="*/ 802 h 824"/>
                <a:gd name="connsiteX47" fmla="*/ 255 w 328"/>
                <a:gd name="connsiteY47" fmla="*/ 789 h 824"/>
                <a:gd name="connsiteX48" fmla="*/ 259 w 328"/>
                <a:gd name="connsiteY48" fmla="*/ 776 h 824"/>
                <a:gd name="connsiteX49" fmla="*/ 263 w 328"/>
                <a:gd name="connsiteY49" fmla="*/ 378 h 824"/>
                <a:gd name="connsiteX50" fmla="*/ 263 w 328"/>
                <a:gd name="connsiteY50" fmla="*/ 114 h 824"/>
                <a:gd name="connsiteX51" fmla="*/ 266 w 328"/>
                <a:gd name="connsiteY51" fmla="*/ 109 h 824"/>
                <a:gd name="connsiteX52" fmla="*/ 268 w 328"/>
                <a:gd name="connsiteY52" fmla="*/ 107 h 824"/>
                <a:gd name="connsiteX53" fmla="*/ 272 w 328"/>
                <a:gd name="connsiteY53" fmla="*/ 109 h 824"/>
                <a:gd name="connsiteX54" fmla="*/ 272 w 328"/>
                <a:gd name="connsiteY54" fmla="*/ 114 h 824"/>
                <a:gd name="connsiteX55" fmla="*/ 272 w 328"/>
                <a:gd name="connsiteY55" fmla="*/ 386 h 824"/>
                <a:gd name="connsiteX56" fmla="*/ 281 w 328"/>
                <a:gd name="connsiteY56" fmla="*/ 390 h 824"/>
                <a:gd name="connsiteX57" fmla="*/ 291 w 328"/>
                <a:gd name="connsiteY57" fmla="*/ 393 h 824"/>
                <a:gd name="connsiteX58" fmla="*/ 298 w 328"/>
                <a:gd name="connsiteY58" fmla="*/ 390 h 824"/>
                <a:gd name="connsiteX59" fmla="*/ 304 w 328"/>
                <a:gd name="connsiteY59" fmla="*/ 388 h 824"/>
                <a:gd name="connsiteX60" fmla="*/ 310 w 328"/>
                <a:gd name="connsiteY60" fmla="*/ 386 h 824"/>
                <a:gd name="connsiteX61" fmla="*/ 317 w 328"/>
                <a:gd name="connsiteY61" fmla="*/ 382 h 824"/>
                <a:gd name="connsiteX62" fmla="*/ 321 w 328"/>
                <a:gd name="connsiteY62" fmla="*/ 375 h 824"/>
                <a:gd name="connsiteX63" fmla="*/ 323 w 328"/>
                <a:gd name="connsiteY63" fmla="*/ 369 h 824"/>
                <a:gd name="connsiteX64" fmla="*/ 325 w 328"/>
                <a:gd name="connsiteY64" fmla="*/ 363 h 824"/>
                <a:gd name="connsiteX65" fmla="*/ 328 w 328"/>
                <a:gd name="connsiteY65" fmla="*/ 356 h 824"/>
                <a:gd name="connsiteX66" fmla="*/ 328 w 328"/>
                <a:gd name="connsiteY66" fmla="*/ 49 h 824"/>
                <a:gd name="connsiteX67" fmla="*/ 325 w 328"/>
                <a:gd name="connsiteY67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470 h 824"/>
                <a:gd name="connsiteX34" fmla="*/ 171 w 328"/>
                <a:gd name="connsiteY34" fmla="*/ 470 h 824"/>
                <a:gd name="connsiteX35" fmla="*/ 174 w 328"/>
                <a:gd name="connsiteY35" fmla="*/ 776 h 824"/>
                <a:gd name="connsiteX36" fmla="*/ 178 w 328"/>
                <a:gd name="connsiteY36" fmla="*/ 789 h 824"/>
                <a:gd name="connsiteX37" fmla="*/ 184 w 328"/>
                <a:gd name="connsiteY37" fmla="*/ 802 h 824"/>
                <a:gd name="connsiteX38" fmla="*/ 191 w 328"/>
                <a:gd name="connsiteY38" fmla="*/ 811 h 824"/>
                <a:gd name="connsiteX39" fmla="*/ 199 w 328"/>
                <a:gd name="connsiteY39" fmla="*/ 817 h 824"/>
                <a:gd name="connsiteX40" fmla="*/ 208 w 328"/>
                <a:gd name="connsiteY40" fmla="*/ 824 h 824"/>
                <a:gd name="connsiteX41" fmla="*/ 216 w 328"/>
                <a:gd name="connsiteY41" fmla="*/ 824 h 824"/>
                <a:gd name="connsiteX42" fmla="*/ 227 w 328"/>
                <a:gd name="connsiteY42" fmla="*/ 824 h 824"/>
                <a:gd name="connsiteX43" fmla="*/ 236 w 328"/>
                <a:gd name="connsiteY43" fmla="*/ 817 h 824"/>
                <a:gd name="connsiteX44" fmla="*/ 242 w 328"/>
                <a:gd name="connsiteY44" fmla="*/ 811 h 824"/>
                <a:gd name="connsiteX45" fmla="*/ 251 w 328"/>
                <a:gd name="connsiteY45" fmla="*/ 802 h 824"/>
                <a:gd name="connsiteX46" fmla="*/ 255 w 328"/>
                <a:gd name="connsiteY46" fmla="*/ 789 h 824"/>
                <a:gd name="connsiteX47" fmla="*/ 259 w 328"/>
                <a:gd name="connsiteY47" fmla="*/ 776 h 824"/>
                <a:gd name="connsiteX48" fmla="*/ 263 w 328"/>
                <a:gd name="connsiteY48" fmla="*/ 378 h 824"/>
                <a:gd name="connsiteX49" fmla="*/ 263 w 328"/>
                <a:gd name="connsiteY49" fmla="*/ 114 h 824"/>
                <a:gd name="connsiteX50" fmla="*/ 266 w 328"/>
                <a:gd name="connsiteY50" fmla="*/ 109 h 824"/>
                <a:gd name="connsiteX51" fmla="*/ 268 w 328"/>
                <a:gd name="connsiteY51" fmla="*/ 107 h 824"/>
                <a:gd name="connsiteX52" fmla="*/ 272 w 328"/>
                <a:gd name="connsiteY52" fmla="*/ 109 h 824"/>
                <a:gd name="connsiteX53" fmla="*/ 272 w 328"/>
                <a:gd name="connsiteY53" fmla="*/ 114 h 824"/>
                <a:gd name="connsiteX54" fmla="*/ 272 w 328"/>
                <a:gd name="connsiteY54" fmla="*/ 386 h 824"/>
                <a:gd name="connsiteX55" fmla="*/ 281 w 328"/>
                <a:gd name="connsiteY55" fmla="*/ 390 h 824"/>
                <a:gd name="connsiteX56" fmla="*/ 291 w 328"/>
                <a:gd name="connsiteY56" fmla="*/ 393 h 824"/>
                <a:gd name="connsiteX57" fmla="*/ 298 w 328"/>
                <a:gd name="connsiteY57" fmla="*/ 390 h 824"/>
                <a:gd name="connsiteX58" fmla="*/ 304 w 328"/>
                <a:gd name="connsiteY58" fmla="*/ 388 h 824"/>
                <a:gd name="connsiteX59" fmla="*/ 310 w 328"/>
                <a:gd name="connsiteY59" fmla="*/ 386 h 824"/>
                <a:gd name="connsiteX60" fmla="*/ 317 w 328"/>
                <a:gd name="connsiteY60" fmla="*/ 382 h 824"/>
                <a:gd name="connsiteX61" fmla="*/ 321 w 328"/>
                <a:gd name="connsiteY61" fmla="*/ 375 h 824"/>
                <a:gd name="connsiteX62" fmla="*/ 323 w 328"/>
                <a:gd name="connsiteY62" fmla="*/ 369 h 824"/>
                <a:gd name="connsiteX63" fmla="*/ 325 w 328"/>
                <a:gd name="connsiteY63" fmla="*/ 363 h 824"/>
                <a:gd name="connsiteX64" fmla="*/ 328 w 328"/>
                <a:gd name="connsiteY64" fmla="*/ 356 h 824"/>
                <a:gd name="connsiteX65" fmla="*/ 328 w 328"/>
                <a:gd name="connsiteY65" fmla="*/ 49 h 824"/>
                <a:gd name="connsiteX66" fmla="*/ 325 w 328"/>
                <a:gd name="connsiteY66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470 h 824"/>
                <a:gd name="connsiteX34" fmla="*/ 171 w 328"/>
                <a:gd name="connsiteY34" fmla="*/ 470 h 824"/>
                <a:gd name="connsiteX35" fmla="*/ 174 w 328"/>
                <a:gd name="connsiteY35" fmla="*/ 776 h 824"/>
                <a:gd name="connsiteX36" fmla="*/ 178 w 328"/>
                <a:gd name="connsiteY36" fmla="*/ 789 h 824"/>
                <a:gd name="connsiteX37" fmla="*/ 184 w 328"/>
                <a:gd name="connsiteY37" fmla="*/ 802 h 824"/>
                <a:gd name="connsiteX38" fmla="*/ 191 w 328"/>
                <a:gd name="connsiteY38" fmla="*/ 811 h 824"/>
                <a:gd name="connsiteX39" fmla="*/ 199 w 328"/>
                <a:gd name="connsiteY39" fmla="*/ 817 h 824"/>
                <a:gd name="connsiteX40" fmla="*/ 208 w 328"/>
                <a:gd name="connsiteY40" fmla="*/ 824 h 824"/>
                <a:gd name="connsiteX41" fmla="*/ 216 w 328"/>
                <a:gd name="connsiteY41" fmla="*/ 824 h 824"/>
                <a:gd name="connsiteX42" fmla="*/ 227 w 328"/>
                <a:gd name="connsiteY42" fmla="*/ 824 h 824"/>
                <a:gd name="connsiteX43" fmla="*/ 236 w 328"/>
                <a:gd name="connsiteY43" fmla="*/ 817 h 824"/>
                <a:gd name="connsiteX44" fmla="*/ 242 w 328"/>
                <a:gd name="connsiteY44" fmla="*/ 811 h 824"/>
                <a:gd name="connsiteX45" fmla="*/ 251 w 328"/>
                <a:gd name="connsiteY45" fmla="*/ 802 h 824"/>
                <a:gd name="connsiteX46" fmla="*/ 255 w 328"/>
                <a:gd name="connsiteY46" fmla="*/ 789 h 824"/>
                <a:gd name="connsiteX47" fmla="*/ 259 w 328"/>
                <a:gd name="connsiteY47" fmla="*/ 776 h 824"/>
                <a:gd name="connsiteX48" fmla="*/ 263 w 328"/>
                <a:gd name="connsiteY48" fmla="*/ 378 h 824"/>
                <a:gd name="connsiteX49" fmla="*/ 263 w 328"/>
                <a:gd name="connsiteY49" fmla="*/ 114 h 824"/>
                <a:gd name="connsiteX50" fmla="*/ 266 w 328"/>
                <a:gd name="connsiteY50" fmla="*/ 109 h 824"/>
                <a:gd name="connsiteX51" fmla="*/ 268 w 328"/>
                <a:gd name="connsiteY51" fmla="*/ 107 h 824"/>
                <a:gd name="connsiteX52" fmla="*/ 272 w 328"/>
                <a:gd name="connsiteY52" fmla="*/ 109 h 824"/>
                <a:gd name="connsiteX53" fmla="*/ 272 w 328"/>
                <a:gd name="connsiteY53" fmla="*/ 114 h 824"/>
                <a:gd name="connsiteX54" fmla="*/ 272 w 328"/>
                <a:gd name="connsiteY54" fmla="*/ 386 h 824"/>
                <a:gd name="connsiteX55" fmla="*/ 281 w 328"/>
                <a:gd name="connsiteY55" fmla="*/ 390 h 824"/>
                <a:gd name="connsiteX56" fmla="*/ 291 w 328"/>
                <a:gd name="connsiteY56" fmla="*/ 393 h 824"/>
                <a:gd name="connsiteX57" fmla="*/ 298 w 328"/>
                <a:gd name="connsiteY57" fmla="*/ 390 h 824"/>
                <a:gd name="connsiteX58" fmla="*/ 304 w 328"/>
                <a:gd name="connsiteY58" fmla="*/ 388 h 824"/>
                <a:gd name="connsiteX59" fmla="*/ 310 w 328"/>
                <a:gd name="connsiteY59" fmla="*/ 386 h 824"/>
                <a:gd name="connsiteX60" fmla="*/ 317 w 328"/>
                <a:gd name="connsiteY60" fmla="*/ 382 h 824"/>
                <a:gd name="connsiteX61" fmla="*/ 323 w 328"/>
                <a:gd name="connsiteY61" fmla="*/ 369 h 824"/>
                <a:gd name="connsiteX62" fmla="*/ 325 w 328"/>
                <a:gd name="connsiteY62" fmla="*/ 363 h 824"/>
                <a:gd name="connsiteX63" fmla="*/ 328 w 328"/>
                <a:gd name="connsiteY63" fmla="*/ 356 h 824"/>
                <a:gd name="connsiteX64" fmla="*/ 328 w 328"/>
                <a:gd name="connsiteY64" fmla="*/ 49 h 824"/>
                <a:gd name="connsiteX65" fmla="*/ 325 w 328"/>
                <a:gd name="connsiteY65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470 h 824"/>
                <a:gd name="connsiteX34" fmla="*/ 171 w 328"/>
                <a:gd name="connsiteY34" fmla="*/ 470 h 824"/>
                <a:gd name="connsiteX35" fmla="*/ 174 w 328"/>
                <a:gd name="connsiteY35" fmla="*/ 776 h 824"/>
                <a:gd name="connsiteX36" fmla="*/ 178 w 328"/>
                <a:gd name="connsiteY36" fmla="*/ 789 h 824"/>
                <a:gd name="connsiteX37" fmla="*/ 184 w 328"/>
                <a:gd name="connsiteY37" fmla="*/ 802 h 824"/>
                <a:gd name="connsiteX38" fmla="*/ 191 w 328"/>
                <a:gd name="connsiteY38" fmla="*/ 811 h 824"/>
                <a:gd name="connsiteX39" fmla="*/ 199 w 328"/>
                <a:gd name="connsiteY39" fmla="*/ 817 h 824"/>
                <a:gd name="connsiteX40" fmla="*/ 208 w 328"/>
                <a:gd name="connsiteY40" fmla="*/ 824 h 824"/>
                <a:gd name="connsiteX41" fmla="*/ 216 w 328"/>
                <a:gd name="connsiteY41" fmla="*/ 824 h 824"/>
                <a:gd name="connsiteX42" fmla="*/ 227 w 328"/>
                <a:gd name="connsiteY42" fmla="*/ 824 h 824"/>
                <a:gd name="connsiteX43" fmla="*/ 236 w 328"/>
                <a:gd name="connsiteY43" fmla="*/ 817 h 824"/>
                <a:gd name="connsiteX44" fmla="*/ 242 w 328"/>
                <a:gd name="connsiteY44" fmla="*/ 811 h 824"/>
                <a:gd name="connsiteX45" fmla="*/ 251 w 328"/>
                <a:gd name="connsiteY45" fmla="*/ 802 h 824"/>
                <a:gd name="connsiteX46" fmla="*/ 255 w 328"/>
                <a:gd name="connsiteY46" fmla="*/ 789 h 824"/>
                <a:gd name="connsiteX47" fmla="*/ 259 w 328"/>
                <a:gd name="connsiteY47" fmla="*/ 776 h 824"/>
                <a:gd name="connsiteX48" fmla="*/ 263 w 328"/>
                <a:gd name="connsiteY48" fmla="*/ 378 h 824"/>
                <a:gd name="connsiteX49" fmla="*/ 263 w 328"/>
                <a:gd name="connsiteY49" fmla="*/ 114 h 824"/>
                <a:gd name="connsiteX50" fmla="*/ 266 w 328"/>
                <a:gd name="connsiteY50" fmla="*/ 109 h 824"/>
                <a:gd name="connsiteX51" fmla="*/ 268 w 328"/>
                <a:gd name="connsiteY51" fmla="*/ 107 h 824"/>
                <a:gd name="connsiteX52" fmla="*/ 272 w 328"/>
                <a:gd name="connsiteY52" fmla="*/ 109 h 824"/>
                <a:gd name="connsiteX53" fmla="*/ 272 w 328"/>
                <a:gd name="connsiteY53" fmla="*/ 114 h 824"/>
                <a:gd name="connsiteX54" fmla="*/ 272 w 328"/>
                <a:gd name="connsiteY54" fmla="*/ 386 h 824"/>
                <a:gd name="connsiteX55" fmla="*/ 281 w 328"/>
                <a:gd name="connsiteY55" fmla="*/ 390 h 824"/>
                <a:gd name="connsiteX56" fmla="*/ 291 w 328"/>
                <a:gd name="connsiteY56" fmla="*/ 393 h 824"/>
                <a:gd name="connsiteX57" fmla="*/ 298 w 328"/>
                <a:gd name="connsiteY57" fmla="*/ 390 h 824"/>
                <a:gd name="connsiteX58" fmla="*/ 304 w 328"/>
                <a:gd name="connsiteY58" fmla="*/ 388 h 824"/>
                <a:gd name="connsiteX59" fmla="*/ 310 w 328"/>
                <a:gd name="connsiteY59" fmla="*/ 386 h 824"/>
                <a:gd name="connsiteX60" fmla="*/ 323 w 328"/>
                <a:gd name="connsiteY60" fmla="*/ 369 h 824"/>
                <a:gd name="connsiteX61" fmla="*/ 325 w 328"/>
                <a:gd name="connsiteY61" fmla="*/ 363 h 824"/>
                <a:gd name="connsiteX62" fmla="*/ 328 w 328"/>
                <a:gd name="connsiteY62" fmla="*/ 356 h 824"/>
                <a:gd name="connsiteX63" fmla="*/ 328 w 328"/>
                <a:gd name="connsiteY63" fmla="*/ 49 h 824"/>
                <a:gd name="connsiteX64" fmla="*/ 325 w 328"/>
                <a:gd name="connsiteY64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470 h 824"/>
                <a:gd name="connsiteX34" fmla="*/ 171 w 328"/>
                <a:gd name="connsiteY34" fmla="*/ 470 h 824"/>
                <a:gd name="connsiteX35" fmla="*/ 174 w 328"/>
                <a:gd name="connsiteY35" fmla="*/ 776 h 824"/>
                <a:gd name="connsiteX36" fmla="*/ 178 w 328"/>
                <a:gd name="connsiteY36" fmla="*/ 789 h 824"/>
                <a:gd name="connsiteX37" fmla="*/ 184 w 328"/>
                <a:gd name="connsiteY37" fmla="*/ 802 h 824"/>
                <a:gd name="connsiteX38" fmla="*/ 191 w 328"/>
                <a:gd name="connsiteY38" fmla="*/ 811 h 824"/>
                <a:gd name="connsiteX39" fmla="*/ 199 w 328"/>
                <a:gd name="connsiteY39" fmla="*/ 817 h 824"/>
                <a:gd name="connsiteX40" fmla="*/ 208 w 328"/>
                <a:gd name="connsiteY40" fmla="*/ 824 h 824"/>
                <a:gd name="connsiteX41" fmla="*/ 216 w 328"/>
                <a:gd name="connsiteY41" fmla="*/ 824 h 824"/>
                <a:gd name="connsiteX42" fmla="*/ 227 w 328"/>
                <a:gd name="connsiteY42" fmla="*/ 824 h 824"/>
                <a:gd name="connsiteX43" fmla="*/ 236 w 328"/>
                <a:gd name="connsiteY43" fmla="*/ 817 h 824"/>
                <a:gd name="connsiteX44" fmla="*/ 242 w 328"/>
                <a:gd name="connsiteY44" fmla="*/ 811 h 824"/>
                <a:gd name="connsiteX45" fmla="*/ 251 w 328"/>
                <a:gd name="connsiteY45" fmla="*/ 802 h 824"/>
                <a:gd name="connsiteX46" fmla="*/ 255 w 328"/>
                <a:gd name="connsiteY46" fmla="*/ 789 h 824"/>
                <a:gd name="connsiteX47" fmla="*/ 259 w 328"/>
                <a:gd name="connsiteY47" fmla="*/ 776 h 824"/>
                <a:gd name="connsiteX48" fmla="*/ 263 w 328"/>
                <a:gd name="connsiteY48" fmla="*/ 378 h 824"/>
                <a:gd name="connsiteX49" fmla="*/ 263 w 328"/>
                <a:gd name="connsiteY49" fmla="*/ 114 h 824"/>
                <a:gd name="connsiteX50" fmla="*/ 266 w 328"/>
                <a:gd name="connsiteY50" fmla="*/ 109 h 824"/>
                <a:gd name="connsiteX51" fmla="*/ 268 w 328"/>
                <a:gd name="connsiteY51" fmla="*/ 107 h 824"/>
                <a:gd name="connsiteX52" fmla="*/ 272 w 328"/>
                <a:gd name="connsiteY52" fmla="*/ 109 h 824"/>
                <a:gd name="connsiteX53" fmla="*/ 272 w 328"/>
                <a:gd name="connsiteY53" fmla="*/ 114 h 824"/>
                <a:gd name="connsiteX54" fmla="*/ 272 w 328"/>
                <a:gd name="connsiteY54" fmla="*/ 386 h 824"/>
                <a:gd name="connsiteX55" fmla="*/ 281 w 328"/>
                <a:gd name="connsiteY55" fmla="*/ 390 h 824"/>
                <a:gd name="connsiteX56" fmla="*/ 291 w 328"/>
                <a:gd name="connsiteY56" fmla="*/ 393 h 824"/>
                <a:gd name="connsiteX57" fmla="*/ 298 w 328"/>
                <a:gd name="connsiteY57" fmla="*/ 390 h 824"/>
                <a:gd name="connsiteX58" fmla="*/ 304 w 328"/>
                <a:gd name="connsiteY58" fmla="*/ 388 h 824"/>
                <a:gd name="connsiteX59" fmla="*/ 323 w 328"/>
                <a:gd name="connsiteY59" fmla="*/ 369 h 824"/>
                <a:gd name="connsiteX60" fmla="*/ 325 w 328"/>
                <a:gd name="connsiteY60" fmla="*/ 363 h 824"/>
                <a:gd name="connsiteX61" fmla="*/ 328 w 328"/>
                <a:gd name="connsiteY61" fmla="*/ 356 h 824"/>
                <a:gd name="connsiteX62" fmla="*/ 328 w 328"/>
                <a:gd name="connsiteY62" fmla="*/ 49 h 824"/>
                <a:gd name="connsiteX63" fmla="*/ 325 w 328"/>
                <a:gd name="connsiteY63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470 h 824"/>
                <a:gd name="connsiteX34" fmla="*/ 171 w 328"/>
                <a:gd name="connsiteY34" fmla="*/ 470 h 824"/>
                <a:gd name="connsiteX35" fmla="*/ 174 w 328"/>
                <a:gd name="connsiteY35" fmla="*/ 776 h 824"/>
                <a:gd name="connsiteX36" fmla="*/ 178 w 328"/>
                <a:gd name="connsiteY36" fmla="*/ 789 h 824"/>
                <a:gd name="connsiteX37" fmla="*/ 184 w 328"/>
                <a:gd name="connsiteY37" fmla="*/ 802 h 824"/>
                <a:gd name="connsiteX38" fmla="*/ 191 w 328"/>
                <a:gd name="connsiteY38" fmla="*/ 811 h 824"/>
                <a:gd name="connsiteX39" fmla="*/ 199 w 328"/>
                <a:gd name="connsiteY39" fmla="*/ 817 h 824"/>
                <a:gd name="connsiteX40" fmla="*/ 208 w 328"/>
                <a:gd name="connsiteY40" fmla="*/ 824 h 824"/>
                <a:gd name="connsiteX41" fmla="*/ 216 w 328"/>
                <a:gd name="connsiteY41" fmla="*/ 824 h 824"/>
                <a:gd name="connsiteX42" fmla="*/ 227 w 328"/>
                <a:gd name="connsiteY42" fmla="*/ 824 h 824"/>
                <a:gd name="connsiteX43" fmla="*/ 236 w 328"/>
                <a:gd name="connsiteY43" fmla="*/ 817 h 824"/>
                <a:gd name="connsiteX44" fmla="*/ 242 w 328"/>
                <a:gd name="connsiteY44" fmla="*/ 811 h 824"/>
                <a:gd name="connsiteX45" fmla="*/ 251 w 328"/>
                <a:gd name="connsiteY45" fmla="*/ 802 h 824"/>
                <a:gd name="connsiteX46" fmla="*/ 255 w 328"/>
                <a:gd name="connsiteY46" fmla="*/ 789 h 824"/>
                <a:gd name="connsiteX47" fmla="*/ 259 w 328"/>
                <a:gd name="connsiteY47" fmla="*/ 776 h 824"/>
                <a:gd name="connsiteX48" fmla="*/ 263 w 328"/>
                <a:gd name="connsiteY48" fmla="*/ 378 h 824"/>
                <a:gd name="connsiteX49" fmla="*/ 263 w 328"/>
                <a:gd name="connsiteY49" fmla="*/ 114 h 824"/>
                <a:gd name="connsiteX50" fmla="*/ 266 w 328"/>
                <a:gd name="connsiteY50" fmla="*/ 109 h 824"/>
                <a:gd name="connsiteX51" fmla="*/ 268 w 328"/>
                <a:gd name="connsiteY51" fmla="*/ 107 h 824"/>
                <a:gd name="connsiteX52" fmla="*/ 272 w 328"/>
                <a:gd name="connsiteY52" fmla="*/ 109 h 824"/>
                <a:gd name="connsiteX53" fmla="*/ 272 w 328"/>
                <a:gd name="connsiteY53" fmla="*/ 114 h 824"/>
                <a:gd name="connsiteX54" fmla="*/ 272 w 328"/>
                <a:gd name="connsiteY54" fmla="*/ 386 h 824"/>
                <a:gd name="connsiteX55" fmla="*/ 281 w 328"/>
                <a:gd name="connsiteY55" fmla="*/ 390 h 824"/>
                <a:gd name="connsiteX56" fmla="*/ 291 w 328"/>
                <a:gd name="connsiteY56" fmla="*/ 393 h 824"/>
                <a:gd name="connsiteX57" fmla="*/ 298 w 328"/>
                <a:gd name="connsiteY57" fmla="*/ 390 h 824"/>
                <a:gd name="connsiteX58" fmla="*/ 323 w 328"/>
                <a:gd name="connsiteY58" fmla="*/ 369 h 824"/>
                <a:gd name="connsiteX59" fmla="*/ 325 w 328"/>
                <a:gd name="connsiteY59" fmla="*/ 363 h 824"/>
                <a:gd name="connsiteX60" fmla="*/ 328 w 328"/>
                <a:gd name="connsiteY60" fmla="*/ 356 h 824"/>
                <a:gd name="connsiteX61" fmla="*/ 328 w 328"/>
                <a:gd name="connsiteY61" fmla="*/ 49 h 824"/>
                <a:gd name="connsiteX62" fmla="*/ 325 w 328"/>
                <a:gd name="connsiteY62" fmla="*/ 49 h 824"/>
                <a:gd name="connsiteX0" fmla="*/ 325 w 329"/>
                <a:gd name="connsiteY0" fmla="*/ 49 h 824"/>
                <a:gd name="connsiteX1" fmla="*/ 325 w 329"/>
                <a:gd name="connsiteY1" fmla="*/ 41 h 824"/>
                <a:gd name="connsiteX2" fmla="*/ 321 w 329"/>
                <a:gd name="connsiteY2" fmla="*/ 30 h 824"/>
                <a:gd name="connsiteX3" fmla="*/ 317 w 329"/>
                <a:gd name="connsiteY3" fmla="*/ 22 h 824"/>
                <a:gd name="connsiteX4" fmla="*/ 310 w 329"/>
                <a:gd name="connsiteY4" fmla="*/ 15 h 824"/>
                <a:gd name="connsiteX5" fmla="*/ 302 w 329"/>
                <a:gd name="connsiteY5" fmla="*/ 9 h 824"/>
                <a:gd name="connsiteX6" fmla="*/ 293 w 329"/>
                <a:gd name="connsiteY6" fmla="*/ 4 h 824"/>
                <a:gd name="connsiteX7" fmla="*/ 285 w 329"/>
                <a:gd name="connsiteY7" fmla="*/ 2 h 824"/>
                <a:gd name="connsiteX8" fmla="*/ 274 w 329"/>
                <a:gd name="connsiteY8" fmla="*/ 0 h 824"/>
                <a:gd name="connsiteX9" fmla="*/ 52 w 329"/>
                <a:gd name="connsiteY9" fmla="*/ 0 h 824"/>
                <a:gd name="connsiteX10" fmla="*/ 43 w 329"/>
                <a:gd name="connsiteY10" fmla="*/ 2 h 824"/>
                <a:gd name="connsiteX11" fmla="*/ 32 w 329"/>
                <a:gd name="connsiteY11" fmla="*/ 4 h 824"/>
                <a:gd name="connsiteX12" fmla="*/ 24 w 329"/>
                <a:gd name="connsiteY12" fmla="*/ 9 h 824"/>
                <a:gd name="connsiteX13" fmla="*/ 17 w 329"/>
                <a:gd name="connsiteY13" fmla="*/ 15 h 824"/>
                <a:gd name="connsiteX14" fmla="*/ 11 w 329"/>
                <a:gd name="connsiteY14" fmla="*/ 22 h 824"/>
                <a:gd name="connsiteX15" fmla="*/ 7 w 329"/>
                <a:gd name="connsiteY15" fmla="*/ 30 h 824"/>
                <a:gd name="connsiteX16" fmla="*/ 2 w 329"/>
                <a:gd name="connsiteY16" fmla="*/ 41 h 824"/>
                <a:gd name="connsiteX17" fmla="*/ 0 w 329"/>
                <a:gd name="connsiteY17" fmla="*/ 49 h 824"/>
                <a:gd name="connsiteX18" fmla="*/ 0 w 329"/>
                <a:gd name="connsiteY18" fmla="*/ 339 h 824"/>
                <a:gd name="connsiteX19" fmla="*/ 56 w 329"/>
                <a:gd name="connsiteY19" fmla="*/ 345 h 824"/>
                <a:gd name="connsiteX20" fmla="*/ 56 w 329"/>
                <a:gd name="connsiteY20" fmla="*/ 114 h 824"/>
                <a:gd name="connsiteX21" fmla="*/ 70 w 329"/>
                <a:gd name="connsiteY21" fmla="*/ 124 h 824"/>
                <a:gd name="connsiteX22" fmla="*/ 77 w 329"/>
                <a:gd name="connsiteY22" fmla="*/ 802 h 824"/>
                <a:gd name="connsiteX23" fmla="*/ 84 w 329"/>
                <a:gd name="connsiteY23" fmla="*/ 811 h 824"/>
                <a:gd name="connsiteX24" fmla="*/ 92 w 329"/>
                <a:gd name="connsiteY24" fmla="*/ 817 h 824"/>
                <a:gd name="connsiteX25" fmla="*/ 101 w 329"/>
                <a:gd name="connsiteY25" fmla="*/ 824 h 824"/>
                <a:gd name="connsiteX26" fmla="*/ 112 w 329"/>
                <a:gd name="connsiteY26" fmla="*/ 824 h 824"/>
                <a:gd name="connsiteX27" fmla="*/ 120 w 329"/>
                <a:gd name="connsiteY27" fmla="*/ 824 h 824"/>
                <a:gd name="connsiteX28" fmla="*/ 129 w 329"/>
                <a:gd name="connsiteY28" fmla="*/ 817 h 824"/>
                <a:gd name="connsiteX29" fmla="*/ 137 w 329"/>
                <a:gd name="connsiteY29" fmla="*/ 811 h 824"/>
                <a:gd name="connsiteX30" fmla="*/ 144 w 329"/>
                <a:gd name="connsiteY30" fmla="*/ 802 h 824"/>
                <a:gd name="connsiteX31" fmla="*/ 150 w 329"/>
                <a:gd name="connsiteY31" fmla="*/ 789 h 824"/>
                <a:gd name="connsiteX32" fmla="*/ 154 w 329"/>
                <a:gd name="connsiteY32" fmla="*/ 776 h 824"/>
                <a:gd name="connsiteX33" fmla="*/ 156 w 329"/>
                <a:gd name="connsiteY33" fmla="*/ 470 h 824"/>
                <a:gd name="connsiteX34" fmla="*/ 171 w 329"/>
                <a:gd name="connsiteY34" fmla="*/ 470 h 824"/>
                <a:gd name="connsiteX35" fmla="*/ 174 w 329"/>
                <a:gd name="connsiteY35" fmla="*/ 776 h 824"/>
                <a:gd name="connsiteX36" fmla="*/ 178 w 329"/>
                <a:gd name="connsiteY36" fmla="*/ 789 h 824"/>
                <a:gd name="connsiteX37" fmla="*/ 184 w 329"/>
                <a:gd name="connsiteY37" fmla="*/ 802 h 824"/>
                <a:gd name="connsiteX38" fmla="*/ 191 w 329"/>
                <a:gd name="connsiteY38" fmla="*/ 811 h 824"/>
                <a:gd name="connsiteX39" fmla="*/ 199 w 329"/>
                <a:gd name="connsiteY39" fmla="*/ 817 h 824"/>
                <a:gd name="connsiteX40" fmla="*/ 208 w 329"/>
                <a:gd name="connsiteY40" fmla="*/ 824 h 824"/>
                <a:gd name="connsiteX41" fmla="*/ 216 w 329"/>
                <a:gd name="connsiteY41" fmla="*/ 824 h 824"/>
                <a:gd name="connsiteX42" fmla="*/ 227 w 329"/>
                <a:gd name="connsiteY42" fmla="*/ 824 h 824"/>
                <a:gd name="connsiteX43" fmla="*/ 236 w 329"/>
                <a:gd name="connsiteY43" fmla="*/ 817 h 824"/>
                <a:gd name="connsiteX44" fmla="*/ 242 w 329"/>
                <a:gd name="connsiteY44" fmla="*/ 811 h 824"/>
                <a:gd name="connsiteX45" fmla="*/ 251 w 329"/>
                <a:gd name="connsiteY45" fmla="*/ 802 h 824"/>
                <a:gd name="connsiteX46" fmla="*/ 255 w 329"/>
                <a:gd name="connsiteY46" fmla="*/ 789 h 824"/>
                <a:gd name="connsiteX47" fmla="*/ 259 w 329"/>
                <a:gd name="connsiteY47" fmla="*/ 776 h 824"/>
                <a:gd name="connsiteX48" fmla="*/ 263 w 329"/>
                <a:gd name="connsiteY48" fmla="*/ 378 h 824"/>
                <a:gd name="connsiteX49" fmla="*/ 263 w 329"/>
                <a:gd name="connsiteY49" fmla="*/ 114 h 824"/>
                <a:gd name="connsiteX50" fmla="*/ 266 w 329"/>
                <a:gd name="connsiteY50" fmla="*/ 109 h 824"/>
                <a:gd name="connsiteX51" fmla="*/ 268 w 329"/>
                <a:gd name="connsiteY51" fmla="*/ 107 h 824"/>
                <a:gd name="connsiteX52" fmla="*/ 272 w 329"/>
                <a:gd name="connsiteY52" fmla="*/ 109 h 824"/>
                <a:gd name="connsiteX53" fmla="*/ 272 w 329"/>
                <a:gd name="connsiteY53" fmla="*/ 114 h 824"/>
                <a:gd name="connsiteX54" fmla="*/ 272 w 329"/>
                <a:gd name="connsiteY54" fmla="*/ 386 h 824"/>
                <a:gd name="connsiteX55" fmla="*/ 281 w 329"/>
                <a:gd name="connsiteY55" fmla="*/ 390 h 824"/>
                <a:gd name="connsiteX56" fmla="*/ 291 w 329"/>
                <a:gd name="connsiteY56" fmla="*/ 393 h 824"/>
                <a:gd name="connsiteX57" fmla="*/ 323 w 329"/>
                <a:gd name="connsiteY57" fmla="*/ 369 h 824"/>
                <a:gd name="connsiteX58" fmla="*/ 325 w 329"/>
                <a:gd name="connsiteY58" fmla="*/ 363 h 824"/>
                <a:gd name="connsiteX59" fmla="*/ 328 w 329"/>
                <a:gd name="connsiteY59" fmla="*/ 356 h 824"/>
                <a:gd name="connsiteX60" fmla="*/ 328 w 329"/>
                <a:gd name="connsiteY60" fmla="*/ 49 h 824"/>
                <a:gd name="connsiteX61" fmla="*/ 325 w 329"/>
                <a:gd name="connsiteY61" fmla="*/ 49 h 824"/>
                <a:gd name="connsiteX0" fmla="*/ 325 w 330"/>
                <a:gd name="connsiteY0" fmla="*/ 49 h 824"/>
                <a:gd name="connsiteX1" fmla="*/ 325 w 330"/>
                <a:gd name="connsiteY1" fmla="*/ 41 h 824"/>
                <a:gd name="connsiteX2" fmla="*/ 321 w 330"/>
                <a:gd name="connsiteY2" fmla="*/ 30 h 824"/>
                <a:gd name="connsiteX3" fmla="*/ 317 w 330"/>
                <a:gd name="connsiteY3" fmla="*/ 22 h 824"/>
                <a:gd name="connsiteX4" fmla="*/ 310 w 330"/>
                <a:gd name="connsiteY4" fmla="*/ 15 h 824"/>
                <a:gd name="connsiteX5" fmla="*/ 302 w 330"/>
                <a:gd name="connsiteY5" fmla="*/ 9 h 824"/>
                <a:gd name="connsiteX6" fmla="*/ 293 w 330"/>
                <a:gd name="connsiteY6" fmla="*/ 4 h 824"/>
                <a:gd name="connsiteX7" fmla="*/ 285 w 330"/>
                <a:gd name="connsiteY7" fmla="*/ 2 h 824"/>
                <a:gd name="connsiteX8" fmla="*/ 274 w 330"/>
                <a:gd name="connsiteY8" fmla="*/ 0 h 824"/>
                <a:gd name="connsiteX9" fmla="*/ 52 w 330"/>
                <a:gd name="connsiteY9" fmla="*/ 0 h 824"/>
                <a:gd name="connsiteX10" fmla="*/ 43 w 330"/>
                <a:gd name="connsiteY10" fmla="*/ 2 h 824"/>
                <a:gd name="connsiteX11" fmla="*/ 32 w 330"/>
                <a:gd name="connsiteY11" fmla="*/ 4 h 824"/>
                <a:gd name="connsiteX12" fmla="*/ 24 w 330"/>
                <a:gd name="connsiteY12" fmla="*/ 9 h 824"/>
                <a:gd name="connsiteX13" fmla="*/ 17 w 330"/>
                <a:gd name="connsiteY13" fmla="*/ 15 h 824"/>
                <a:gd name="connsiteX14" fmla="*/ 11 w 330"/>
                <a:gd name="connsiteY14" fmla="*/ 22 h 824"/>
                <a:gd name="connsiteX15" fmla="*/ 7 w 330"/>
                <a:gd name="connsiteY15" fmla="*/ 30 h 824"/>
                <a:gd name="connsiteX16" fmla="*/ 2 w 330"/>
                <a:gd name="connsiteY16" fmla="*/ 41 h 824"/>
                <a:gd name="connsiteX17" fmla="*/ 0 w 330"/>
                <a:gd name="connsiteY17" fmla="*/ 49 h 824"/>
                <a:gd name="connsiteX18" fmla="*/ 0 w 330"/>
                <a:gd name="connsiteY18" fmla="*/ 339 h 824"/>
                <a:gd name="connsiteX19" fmla="*/ 56 w 330"/>
                <a:gd name="connsiteY19" fmla="*/ 345 h 824"/>
                <a:gd name="connsiteX20" fmla="*/ 56 w 330"/>
                <a:gd name="connsiteY20" fmla="*/ 114 h 824"/>
                <a:gd name="connsiteX21" fmla="*/ 70 w 330"/>
                <a:gd name="connsiteY21" fmla="*/ 124 h 824"/>
                <a:gd name="connsiteX22" fmla="*/ 77 w 330"/>
                <a:gd name="connsiteY22" fmla="*/ 802 h 824"/>
                <a:gd name="connsiteX23" fmla="*/ 84 w 330"/>
                <a:gd name="connsiteY23" fmla="*/ 811 h 824"/>
                <a:gd name="connsiteX24" fmla="*/ 92 w 330"/>
                <a:gd name="connsiteY24" fmla="*/ 817 h 824"/>
                <a:gd name="connsiteX25" fmla="*/ 101 w 330"/>
                <a:gd name="connsiteY25" fmla="*/ 824 h 824"/>
                <a:gd name="connsiteX26" fmla="*/ 112 w 330"/>
                <a:gd name="connsiteY26" fmla="*/ 824 h 824"/>
                <a:gd name="connsiteX27" fmla="*/ 120 w 330"/>
                <a:gd name="connsiteY27" fmla="*/ 824 h 824"/>
                <a:gd name="connsiteX28" fmla="*/ 129 w 330"/>
                <a:gd name="connsiteY28" fmla="*/ 817 h 824"/>
                <a:gd name="connsiteX29" fmla="*/ 137 w 330"/>
                <a:gd name="connsiteY29" fmla="*/ 811 h 824"/>
                <a:gd name="connsiteX30" fmla="*/ 144 w 330"/>
                <a:gd name="connsiteY30" fmla="*/ 802 h 824"/>
                <a:gd name="connsiteX31" fmla="*/ 150 w 330"/>
                <a:gd name="connsiteY31" fmla="*/ 789 h 824"/>
                <a:gd name="connsiteX32" fmla="*/ 154 w 330"/>
                <a:gd name="connsiteY32" fmla="*/ 776 h 824"/>
                <a:gd name="connsiteX33" fmla="*/ 156 w 330"/>
                <a:gd name="connsiteY33" fmla="*/ 470 h 824"/>
                <a:gd name="connsiteX34" fmla="*/ 171 w 330"/>
                <a:gd name="connsiteY34" fmla="*/ 470 h 824"/>
                <a:gd name="connsiteX35" fmla="*/ 174 w 330"/>
                <a:gd name="connsiteY35" fmla="*/ 776 h 824"/>
                <a:gd name="connsiteX36" fmla="*/ 178 w 330"/>
                <a:gd name="connsiteY36" fmla="*/ 789 h 824"/>
                <a:gd name="connsiteX37" fmla="*/ 184 w 330"/>
                <a:gd name="connsiteY37" fmla="*/ 802 h 824"/>
                <a:gd name="connsiteX38" fmla="*/ 191 w 330"/>
                <a:gd name="connsiteY38" fmla="*/ 811 h 824"/>
                <a:gd name="connsiteX39" fmla="*/ 199 w 330"/>
                <a:gd name="connsiteY39" fmla="*/ 817 h 824"/>
                <a:gd name="connsiteX40" fmla="*/ 208 w 330"/>
                <a:gd name="connsiteY40" fmla="*/ 824 h 824"/>
                <a:gd name="connsiteX41" fmla="*/ 216 w 330"/>
                <a:gd name="connsiteY41" fmla="*/ 824 h 824"/>
                <a:gd name="connsiteX42" fmla="*/ 227 w 330"/>
                <a:gd name="connsiteY42" fmla="*/ 824 h 824"/>
                <a:gd name="connsiteX43" fmla="*/ 236 w 330"/>
                <a:gd name="connsiteY43" fmla="*/ 817 h 824"/>
                <a:gd name="connsiteX44" fmla="*/ 242 w 330"/>
                <a:gd name="connsiteY44" fmla="*/ 811 h 824"/>
                <a:gd name="connsiteX45" fmla="*/ 251 w 330"/>
                <a:gd name="connsiteY45" fmla="*/ 802 h 824"/>
                <a:gd name="connsiteX46" fmla="*/ 255 w 330"/>
                <a:gd name="connsiteY46" fmla="*/ 789 h 824"/>
                <a:gd name="connsiteX47" fmla="*/ 259 w 330"/>
                <a:gd name="connsiteY47" fmla="*/ 776 h 824"/>
                <a:gd name="connsiteX48" fmla="*/ 263 w 330"/>
                <a:gd name="connsiteY48" fmla="*/ 378 h 824"/>
                <a:gd name="connsiteX49" fmla="*/ 263 w 330"/>
                <a:gd name="connsiteY49" fmla="*/ 114 h 824"/>
                <a:gd name="connsiteX50" fmla="*/ 266 w 330"/>
                <a:gd name="connsiteY50" fmla="*/ 109 h 824"/>
                <a:gd name="connsiteX51" fmla="*/ 268 w 330"/>
                <a:gd name="connsiteY51" fmla="*/ 107 h 824"/>
                <a:gd name="connsiteX52" fmla="*/ 272 w 330"/>
                <a:gd name="connsiteY52" fmla="*/ 109 h 824"/>
                <a:gd name="connsiteX53" fmla="*/ 272 w 330"/>
                <a:gd name="connsiteY53" fmla="*/ 114 h 824"/>
                <a:gd name="connsiteX54" fmla="*/ 272 w 330"/>
                <a:gd name="connsiteY54" fmla="*/ 386 h 824"/>
                <a:gd name="connsiteX55" fmla="*/ 281 w 330"/>
                <a:gd name="connsiteY55" fmla="*/ 390 h 824"/>
                <a:gd name="connsiteX56" fmla="*/ 323 w 330"/>
                <a:gd name="connsiteY56" fmla="*/ 369 h 824"/>
                <a:gd name="connsiteX57" fmla="*/ 325 w 330"/>
                <a:gd name="connsiteY57" fmla="*/ 363 h 824"/>
                <a:gd name="connsiteX58" fmla="*/ 328 w 330"/>
                <a:gd name="connsiteY58" fmla="*/ 356 h 824"/>
                <a:gd name="connsiteX59" fmla="*/ 328 w 330"/>
                <a:gd name="connsiteY59" fmla="*/ 49 h 824"/>
                <a:gd name="connsiteX60" fmla="*/ 325 w 330"/>
                <a:gd name="connsiteY60" fmla="*/ 49 h 824"/>
                <a:gd name="connsiteX0" fmla="*/ 325 w 332"/>
                <a:gd name="connsiteY0" fmla="*/ 49 h 824"/>
                <a:gd name="connsiteX1" fmla="*/ 325 w 332"/>
                <a:gd name="connsiteY1" fmla="*/ 41 h 824"/>
                <a:gd name="connsiteX2" fmla="*/ 321 w 332"/>
                <a:gd name="connsiteY2" fmla="*/ 30 h 824"/>
                <a:gd name="connsiteX3" fmla="*/ 317 w 332"/>
                <a:gd name="connsiteY3" fmla="*/ 22 h 824"/>
                <a:gd name="connsiteX4" fmla="*/ 310 w 332"/>
                <a:gd name="connsiteY4" fmla="*/ 15 h 824"/>
                <a:gd name="connsiteX5" fmla="*/ 302 w 332"/>
                <a:gd name="connsiteY5" fmla="*/ 9 h 824"/>
                <a:gd name="connsiteX6" fmla="*/ 293 w 332"/>
                <a:gd name="connsiteY6" fmla="*/ 4 h 824"/>
                <a:gd name="connsiteX7" fmla="*/ 285 w 332"/>
                <a:gd name="connsiteY7" fmla="*/ 2 h 824"/>
                <a:gd name="connsiteX8" fmla="*/ 274 w 332"/>
                <a:gd name="connsiteY8" fmla="*/ 0 h 824"/>
                <a:gd name="connsiteX9" fmla="*/ 52 w 332"/>
                <a:gd name="connsiteY9" fmla="*/ 0 h 824"/>
                <a:gd name="connsiteX10" fmla="*/ 43 w 332"/>
                <a:gd name="connsiteY10" fmla="*/ 2 h 824"/>
                <a:gd name="connsiteX11" fmla="*/ 32 w 332"/>
                <a:gd name="connsiteY11" fmla="*/ 4 h 824"/>
                <a:gd name="connsiteX12" fmla="*/ 24 w 332"/>
                <a:gd name="connsiteY12" fmla="*/ 9 h 824"/>
                <a:gd name="connsiteX13" fmla="*/ 17 w 332"/>
                <a:gd name="connsiteY13" fmla="*/ 15 h 824"/>
                <a:gd name="connsiteX14" fmla="*/ 11 w 332"/>
                <a:gd name="connsiteY14" fmla="*/ 22 h 824"/>
                <a:gd name="connsiteX15" fmla="*/ 7 w 332"/>
                <a:gd name="connsiteY15" fmla="*/ 30 h 824"/>
                <a:gd name="connsiteX16" fmla="*/ 2 w 332"/>
                <a:gd name="connsiteY16" fmla="*/ 41 h 824"/>
                <a:gd name="connsiteX17" fmla="*/ 0 w 332"/>
                <a:gd name="connsiteY17" fmla="*/ 49 h 824"/>
                <a:gd name="connsiteX18" fmla="*/ 0 w 332"/>
                <a:gd name="connsiteY18" fmla="*/ 339 h 824"/>
                <a:gd name="connsiteX19" fmla="*/ 56 w 332"/>
                <a:gd name="connsiteY19" fmla="*/ 345 h 824"/>
                <a:gd name="connsiteX20" fmla="*/ 56 w 332"/>
                <a:gd name="connsiteY20" fmla="*/ 114 h 824"/>
                <a:gd name="connsiteX21" fmla="*/ 70 w 332"/>
                <a:gd name="connsiteY21" fmla="*/ 124 h 824"/>
                <a:gd name="connsiteX22" fmla="*/ 77 w 332"/>
                <a:gd name="connsiteY22" fmla="*/ 802 h 824"/>
                <a:gd name="connsiteX23" fmla="*/ 84 w 332"/>
                <a:gd name="connsiteY23" fmla="*/ 811 h 824"/>
                <a:gd name="connsiteX24" fmla="*/ 92 w 332"/>
                <a:gd name="connsiteY24" fmla="*/ 817 h 824"/>
                <a:gd name="connsiteX25" fmla="*/ 101 w 332"/>
                <a:gd name="connsiteY25" fmla="*/ 824 h 824"/>
                <a:gd name="connsiteX26" fmla="*/ 112 w 332"/>
                <a:gd name="connsiteY26" fmla="*/ 824 h 824"/>
                <a:gd name="connsiteX27" fmla="*/ 120 w 332"/>
                <a:gd name="connsiteY27" fmla="*/ 824 h 824"/>
                <a:gd name="connsiteX28" fmla="*/ 129 w 332"/>
                <a:gd name="connsiteY28" fmla="*/ 817 h 824"/>
                <a:gd name="connsiteX29" fmla="*/ 137 w 332"/>
                <a:gd name="connsiteY29" fmla="*/ 811 h 824"/>
                <a:gd name="connsiteX30" fmla="*/ 144 w 332"/>
                <a:gd name="connsiteY30" fmla="*/ 802 h 824"/>
                <a:gd name="connsiteX31" fmla="*/ 150 w 332"/>
                <a:gd name="connsiteY31" fmla="*/ 789 h 824"/>
                <a:gd name="connsiteX32" fmla="*/ 154 w 332"/>
                <a:gd name="connsiteY32" fmla="*/ 776 h 824"/>
                <a:gd name="connsiteX33" fmla="*/ 156 w 332"/>
                <a:gd name="connsiteY33" fmla="*/ 470 h 824"/>
                <a:gd name="connsiteX34" fmla="*/ 171 w 332"/>
                <a:gd name="connsiteY34" fmla="*/ 470 h 824"/>
                <a:gd name="connsiteX35" fmla="*/ 174 w 332"/>
                <a:gd name="connsiteY35" fmla="*/ 776 h 824"/>
                <a:gd name="connsiteX36" fmla="*/ 178 w 332"/>
                <a:gd name="connsiteY36" fmla="*/ 789 h 824"/>
                <a:gd name="connsiteX37" fmla="*/ 184 w 332"/>
                <a:gd name="connsiteY37" fmla="*/ 802 h 824"/>
                <a:gd name="connsiteX38" fmla="*/ 191 w 332"/>
                <a:gd name="connsiteY38" fmla="*/ 811 h 824"/>
                <a:gd name="connsiteX39" fmla="*/ 199 w 332"/>
                <a:gd name="connsiteY39" fmla="*/ 817 h 824"/>
                <a:gd name="connsiteX40" fmla="*/ 208 w 332"/>
                <a:gd name="connsiteY40" fmla="*/ 824 h 824"/>
                <a:gd name="connsiteX41" fmla="*/ 216 w 332"/>
                <a:gd name="connsiteY41" fmla="*/ 824 h 824"/>
                <a:gd name="connsiteX42" fmla="*/ 227 w 332"/>
                <a:gd name="connsiteY42" fmla="*/ 824 h 824"/>
                <a:gd name="connsiteX43" fmla="*/ 236 w 332"/>
                <a:gd name="connsiteY43" fmla="*/ 817 h 824"/>
                <a:gd name="connsiteX44" fmla="*/ 242 w 332"/>
                <a:gd name="connsiteY44" fmla="*/ 811 h 824"/>
                <a:gd name="connsiteX45" fmla="*/ 251 w 332"/>
                <a:gd name="connsiteY45" fmla="*/ 802 h 824"/>
                <a:gd name="connsiteX46" fmla="*/ 255 w 332"/>
                <a:gd name="connsiteY46" fmla="*/ 789 h 824"/>
                <a:gd name="connsiteX47" fmla="*/ 259 w 332"/>
                <a:gd name="connsiteY47" fmla="*/ 776 h 824"/>
                <a:gd name="connsiteX48" fmla="*/ 263 w 332"/>
                <a:gd name="connsiteY48" fmla="*/ 378 h 824"/>
                <a:gd name="connsiteX49" fmla="*/ 263 w 332"/>
                <a:gd name="connsiteY49" fmla="*/ 114 h 824"/>
                <a:gd name="connsiteX50" fmla="*/ 266 w 332"/>
                <a:gd name="connsiteY50" fmla="*/ 109 h 824"/>
                <a:gd name="connsiteX51" fmla="*/ 268 w 332"/>
                <a:gd name="connsiteY51" fmla="*/ 107 h 824"/>
                <a:gd name="connsiteX52" fmla="*/ 272 w 332"/>
                <a:gd name="connsiteY52" fmla="*/ 109 h 824"/>
                <a:gd name="connsiteX53" fmla="*/ 272 w 332"/>
                <a:gd name="connsiteY53" fmla="*/ 114 h 824"/>
                <a:gd name="connsiteX54" fmla="*/ 272 w 332"/>
                <a:gd name="connsiteY54" fmla="*/ 386 h 824"/>
                <a:gd name="connsiteX55" fmla="*/ 323 w 332"/>
                <a:gd name="connsiteY55" fmla="*/ 369 h 824"/>
                <a:gd name="connsiteX56" fmla="*/ 325 w 332"/>
                <a:gd name="connsiteY56" fmla="*/ 363 h 824"/>
                <a:gd name="connsiteX57" fmla="*/ 328 w 332"/>
                <a:gd name="connsiteY57" fmla="*/ 356 h 824"/>
                <a:gd name="connsiteX58" fmla="*/ 328 w 332"/>
                <a:gd name="connsiteY58" fmla="*/ 49 h 824"/>
                <a:gd name="connsiteX59" fmla="*/ 325 w 332"/>
                <a:gd name="connsiteY59" fmla="*/ 49 h 824"/>
                <a:gd name="connsiteX0" fmla="*/ 325 w 332"/>
                <a:gd name="connsiteY0" fmla="*/ 49 h 824"/>
                <a:gd name="connsiteX1" fmla="*/ 325 w 332"/>
                <a:gd name="connsiteY1" fmla="*/ 41 h 824"/>
                <a:gd name="connsiteX2" fmla="*/ 321 w 332"/>
                <a:gd name="connsiteY2" fmla="*/ 30 h 824"/>
                <a:gd name="connsiteX3" fmla="*/ 317 w 332"/>
                <a:gd name="connsiteY3" fmla="*/ 22 h 824"/>
                <a:gd name="connsiteX4" fmla="*/ 310 w 332"/>
                <a:gd name="connsiteY4" fmla="*/ 15 h 824"/>
                <a:gd name="connsiteX5" fmla="*/ 302 w 332"/>
                <a:gd name="connsiteY5" fmla="*/ 9 h 824"/>
                <a:gd name="connsiteX6" fmla="*/ 293 w 332"/>
                <a:gd name="connsiteY6" fmla="*/ 4 h 824"/>
                <a:gd name="connsiteX7" fmla="*/ 285 w 332"/>
                <a:gd name="connsiteY7" fmla="*/ 2 h 824"/>
                <a:gd name="connsiteX8" fmla="*/ 274 w 332"/>
                <a:gd name="connsiteY8" fmla="*/ 0 h 824"/>
                <a:gd name="connsiteX9" fmla="*/ 52 w 332"/>
                <a:gd name="connsiteY9" fmla="*/ 0 h 824"/>
                <a:gd name="connsiteX10" fmla="*/ 43 w 332"/>
                <a:gd name="connsiteY10" fmla="*/ 2 h 824"/>
                <a:gd name="connsiteX11" fmla="*/ 32 w 332"/>
                <a:gd name="connsiteY11" fmla="*/ 4 h 824"/>
                <a:gd name="connsiteX12" fmla="*/ 24 w 332"/>
                <a:gd name="connsiteY12" fmla="*/ 9 h 824"/>
                <a:gd name="connsiteX13" fmla="*/ 17 w 332"/>
                <a:gd name="connsiteY13" fmla="*/ 15 h 824"/>
                <a:gd name="connsiteX14" fmla="*/ 11 w 332"/>
                <a:gd name="connsiteY14" fmla="*/ 22 h 824"/>
                <a:gd name="connsiteX15" fmla="*/ 7 w 332"/>
                <a:gd name="connsiteY15" fmla="*/ 30 h 824"/>
                <a:gd name="connsiteX16" fmla="*/ 2 w 332"/>
                <a:gd name="connsiteY16" fmla="*/ 41 h 824"/>
                <a:gd name="connsiteX17" fmla="*/ 0 w 332"/>
                <a:gd name="connsiteY17" fmla="*/ 49 h 824"/>
                <a:gd name="connsiteX18" fmla="*/ 0 w 332"/>
                <a:gd name="connsiteY18" fmla="*/ 339 h 824"/>
                <a:gd name="connsiteX19" fmla="*/ 56 w 332"/>
                <a:gd name="connsiteY19" fmla="*/ 345 h 824"/>
                <a:gd name="connsiteX20" fmla="*/ 56 w 332"/>
                <a:gd name="connsiteY20" fmla="*/ 114 h 824"/>
                <a:gd name="connsiteX21" fmla="*/ 70 w 332"/>
                <a:gd name="connsiteY21" fmla="*/ 124 h 824"/>
                <a:gd name="connsiteX22" fmla="*/ 77 w 332"/>
                <a:gd name="connsiteY22" fmla="*/ 802 h 824"/>
                <a:gd name="connsiteX23" fmla="*/ 84 w 332"/>
                <a:gd name="connsiteY23" fmla="*/ 811 h 824"/>
                <a:gd name="connsiteX24" fmla="*/ 92 w 332"/>
                <a:gd name="connsiteY24" fmla="*/ 817 h 824"/>
                <a:gd name="connsiteX25" fmla="*/ 101 w 332"/>
                <a:gd name="connsiteY25" fmla="*/ 824 h 824"/>
                <a:gd name="connsiteX26" fmla="*/ 112 w 332"/>
                <a:gd name="connsiteY26" fmla="*/ 824 h 824"/>
                <a:gd name="connsiteX27" fmla="*/ 120 w 332"/>
                <a:gd name="connsiteY27" fmla="*/ 824 h 824"/>
                <a:gd name="connsiteX28" fmla="*/ 129 w 332"/>
                <a:gd name="connsiteY28" fmla="*/ 817 h 824"/>
                <a:gd name="connsiteX29" fmla="*/ 137 w 332"/>
                <a:gd name="connsiteY29" fmla="*/ 811 h 824"/>
                <a:gd name="connsiteX30" fmla="*/ 144 w 332"/>
                <a:gd name="connsiteY30" fmla="*/ 802 h 824"/>
                <a:gd name="connsiteX31" fmla="*/ 150 w 332"/>
                <a:gd name="connsiteY31" fmla="*/ 789 h 824"/>
                <a:gd name="connsiteX32" fmla="*/ 154 w 332"/>
                <a:gd name="connsiteY32" fmla="*/ 776 h 824"/>
                <a:gd name="connsiteX33" fmla="*/ 156 w 332"/>
                <a:gd name="connsiteY33" fmla="*/ 470 h 824"/>
                <a:gd name="connsiteX34" fmla="*/ 171 w 332"/>
                <a:gd name="connsiteY34" fmla="*/ 470 h 824"/>
                <a:gd name="connsiteX35" fmla="*/ 174 w 332"/>
                <a:gd name="connsiteY35" fmla="*/ 776 h 824"/>
                <a:gd name="connsiteX36" fmla="*/ 178 w 332"/>
                <a:gd name="connsiteY36" fmla="*/ 789 h 824"/>
                <a:gd name="connsiteX37" fmla="*/ 184 w 332"/>
                <a:gd name="connsiteY37" fmla="*/ 802 h 824"/>
                <a:gd name="connsiteX38" fmla="*/ 191 w 332"/>
                <a:gd name="connsiteY38" fmla="*/ 811 h 824"/>
                <a:gd name="connsiteX39" fmla="*/ 199 w 332"/>
                <a:gd name="connsiteY39" fmla="*/ 817 h 824"/>
                <a:gd name="connsiteX40" fmla="*/ 208 w 332"/>
                <a:gd name="connsiteY40" fmla="*/ 824 h 824"/>
                <a:gd name="connsiteX41" fmla="*/ 216 w 332"/>
                <a:gd name="connsiteY41" fmla="*/ 824 h 824"/>
                <a:gd name="connsiteX42" fmla="*/ 227 w 332"/>
                <a:gd name="connsiteY42" fmla="*/ 824 h 824"/>
                <a:gd name="connsiteX43" fmla="*/ 236 w 332"/>
                <a:gd name="connsiteY43" fmla="*/ 817 h 824"/>
                <a:gd name="connsiteX44" fmla="*/ 242 w 332"/>
                <a:gd name="connsiteY44" fmla="*/ 811 h 824"/>
                <a:gd name="connsiteX45" fmla="*/ 251 w 332"/>
                <a:gd name="connsiteY45" fmla="*/ 802 h 824"/>
                <a:gd name="connsiteX46" fmla="*/ 255 w 332"/>
                <a:gd name="connsiteY46" fmla="*/ 789 h 824"/>
                <a:gd name="connsiteX47" fmla="*/ 259 w 332"/>
                <a:gd name="connsiteY47" fmla="*/ 776 h 824"/>
                <a:gd name="connsiteX48" fmla="*/ 263 w 332"/>
                <a:gd name="connsiteY48" fmla="*/ 378 h 824"/>
                <a:gd name="connsiteX49" fmla="*/ 263 w 332"/>
                <a:gd name="connsiteY49" fmla="*/ 114 h 824"/>
                <a:gd name="connsiteX50" fmla="*/ 266 w 332"/>
                <a:gd name="connsiteY50" fmla="*/ 109 h 824"/>
                <a:gd name="connsiteX51" fmla="*/ 268 w 332"/>
                <a:gd name="connsiteY51" fmla="*/ 107 h 824"/>
                <a:gd name="connsiteX52" fmla="*/ 272 w 332"/>
                <a:gd name="connsiteY52" fmla="*/ 109 h 824"/>
                <a:gd name="connsiteX53" fmla="*/ 272 w 332"/>
                <a:gd name="connsiteY53" fmla="*/ 114 h 824"/>
                <a:gd name="connsiteX54" fmla="*/ 272 w 332"/>
                <a:gd name="connsiteY54" fmla="*/ 386 h 824"/>
                <a:gd name="connsiteX55" fmla="*/ 323 w 332"/>
                <a:gd name="connsiteY55" fmla="*/ 369 h 824"/>
                <a:gd name="connsiteX56" fmla="*/ 328 w 332"/>
                <a:gd name="connsiteY56" fmla="*/ 356 h 824"/>
                <a:gd name="connsiteX57" fmla="*/ 328 w 332"/>
                <a:gd name="connsiteY57" fmla="*/ 49 h 824"/>
                <a:gd name="connsiteX58" fmla="*/ 325 w 332"/>
                <a:gd name="connsiteY58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470 h 824"/>
                <a:gd name="connsiteX34" fmla="*/ 171 w 328"/>
                <a:gd name="connsiteY34" fmla="*/ 470 h 824"/>
                <a:gd name="connsiteX35" fmla="*/ 174 w 328"/>
                <a:gd name="connsiteY35" fmla="*/ 776 h 824"/>
                <a:gd name="connsiteX36" fmla="*/ 178 w 328"/>
                <a:gd name="connsiteY36" fmla="*/ 789 h 824"/>
                <a:gd name="connsiteX37" fmla="*/ 184 w 328"/>
                <a:gd name="connsiteY37" fmla="*/ 802 h 824"/>
                <a:gd name="connsiteX38" fmla="*/ 191 w 328"/>
                <a:gd name="connsiteY38" fmla="*/ 811 h 824"/>
                <a:gd name="connsiteX39" fmla="*/ 199 w 328"/>
                <a:gd name="connsiteY39" fmla="*/ 817 h 824"/>
                <a:gd name="connsiteX40" fmla="*/ 208 w 328"/>
                <a:gd name="connsiteY40" fmla="*/ 824 h 824"/>
                <a:gd name="connsiteX41" fmla="*/ 216 w 328"/>
                <a:gd name="connsiteY41" fmla="*/ 824 h 824"/>
                <a:gd name="connsiteX42" fmla="*/ 227 w 328"/>
                <a:gd name="connsiteY42" fmla="*/ 824 h 824"/>
                <a:gd name="connsiteX43" fmla="*/ 236 w 328"/>
                <a:gd name="connsiteY43" fmla="*/ 817 h 824"/>
                <a:gd name="connsiteX44" fmla="*/ 242 w 328"/>
                <a:gd name="connsiteY44" fmla="*/ 811 h 824"/>
                <a:gd name="connsiteX45" fmla="*/ 251 w 328"/>
                <a:gd name="connsiteY45" fmla="*/ 802 h 824"/>
                <a:gd name="connsiteX46" fmla="*/ 255 w 328"/>
                <a:gd name="connsiteY46" fmla="*/ 789 h 824"/>
                <a:gd name="connsiteX47" fmla="*/ 259 w 328"/>
                <a:gd name="connsiteY47" fmla="*/ 776 h 824"/>
                <a:gd name="connsiteX48" fmla="*/ 263 w 328"/>
                <a:gd name="connsiteY48" fmla="*/ 378 h 824"/>
                <a:gd name="connsiteX49" fmla="*/ 263 w 328"/>
                <a:gd name="connsiteY49" fmla="*/ 114 h 824"/>
                <a:gd name="connsiteX50" fmla="*/ 266 w 328"/>
                <a:gd name="connsiteY50" fmla="*/ 109 h 824"/>
                <a:gd name="connsiteX51" fmla="*/ 268 w 328"/>
                <a:gd name="connsiteY51" fmla="*/ 107 h 824"/>
                <a:gd name="connsiteX52" fmla="*/ 272 w 328"/>
                <a:gd name="connsiteY52" fmla="*/ 109 h 824"/>
                <a:gd name="connsiteX53" fmla="*/ 272 w 328"/>
                <a:gd name="connsiteY53" fmla="*/ 114 h 824"/>
                <a:gd name="connsiteX54" fmla="*/ 272 w 328"/>
                <a:gd name="connsiteY54" fmla="*/ 386 h 824"/>
                <a:gd name="connsiteX55" fmla="*/ 328 w 328"/>
                <a:gd name="connsiteY55" fmla="*/ 356 h 824"/>
                <a:gd name="connsiteX56" fmla="*/ 328 w 328"/>
                <a:gd name="connsiteY56" fmla="*/ 49 h 824"/>
                <a:gd name="connsiteX57" fmla="*/ 325 w 328"/>
                <a:gd name="connsiteY57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470 h 824"/>
                <a:gd name="connsiteX34" fmla="*/ 171 w 328"/>
                <a:gd name="connsiteY34" fmla="*/ 470 h 824"/>
                <a:gd name="connsiteX35" fmla="*/ 174 w 328"/>
                <a:gd name="connsiteY35" fmla="*/ 776 h 824"/>
                <a:gd name="connsiteX36" fmla="*/ 178 w 328"/>
                <a:gd name="connsiteY36" fmla="*/ 789 h 824"/>
                <a:gd name="connsiteX37" fmla="*/ 184 w 328"/>
                <a:gd name="connsiteY37" fmla="*/ 802 h 824"/>
                <a:gd name="connsiteX38" fmla="*/ 191 w 328"/>
                <a:gd name="connsiteY38" fmla="*/ 811 h 824"/>
                <a:gd name="connsiteX39" fmla="*/ 199 w 328"/>
                <a:gd name="connsiteY39" fmla="*/ 817 h 824"/>
                <a:gd name="connsiteX40" fmla="*/ 208 w 328"/>
                <a:gd name="connsiteY40" fmla="*/ 824 h 824"/>
                <a:gd name="connsiteX41" fmla="*/ 216 w 328"/>
                <a:gd name="connsiteY41" fmla="*/ 824 h 824"/>
                <a:gd name="connsiteX42" fmla="*/ 227 w 328"/>
                <a:gd name="connsiteY42" fmla="*/ 824 h 824"/>
                <a:gd name="connsiteX43" fmla="*/ 236 w 328"/>
                <a:gd name="connsiteY43" fmla="*/ 817 h 824"/>
                <a:gd name="connsiteX44" fmla="*/ 242 w 328"/>
                <a:gd name="connsiteY44" fmla="*/ 811 h 824"/>
                <a:gd name="connsiteX45" fmla="*/ 251 w 328"/>
                <a:gd name="connsiteY45" fmla="*/ 802 h 824"/>
                <a:gd name="connsiteX46" fmla="*/ 255 w 328"/>
                <a:gd name="connsiteY46" fmla="*/ 789 h 824"/>
                <a:gd name="connsiteX47" fmla="*/ 259 w 328"/>
                <a:gd name="connsiteY47" fmla="*/ 776 h 824"/>
                <a:gd name="connsiteX48" fmla="*/ 263 w 328"/>
                <a:gd name="connsiteY48" fmla="*/ 378 h 824"/>
                <a:gd name="connsiteX49" fmla="*/ 263 w 328"/>
                <a:gd name="connsiteY49" fmla="*/ 114 h 824"/>
                <a:gd name="connsiteX50" fmla="*/ 266 w 328"/>
                <a:gd name="connsiteY50" fmla="*/ 109 h 824"/>
                <a:gd name="connsiteX51" fmla="*/ 268 w 328"/>
                <a:gd name="connsiteY51" fmla="*/ 107 h 824"/>
                <a:gd name="connsiteX52" fmla="*/ 272 w 328"/>
                <a:gd name="connsiteY52" fmla="*/ 109 h 824"/>
                <a:gd name="connsiteX53" fmla="*/ 272 w 328"/>
                <a:gd name="connsiteY53" fmla="*/ 114 h 824"/>
                <a:gd name="connsiteX54" fmla="*/ 272 w 328"/>
                <a:gd name="connsiteY54" fmla="*/ 336 h 824"/>
                <a:gd name="connsiteX55" fmla="*/ 328 w 328"/>
                <a:gd name="connsiteY55" fmla="*/ 356 h 824"/>
                <a:gd name="connsiteX56" fmla="*/ 328 w 328"/>
                <a:gd name="connsiteY56" fmla="*/ 49 h 824"/>
                <a:gd name="connsiteX57" fmla="*/ 325 w 328"/>
                <a:gd name="connsiteY57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470 h 824"/>
                <a:gd name="connsiteX34" fmla="*/ 171 w 328"/>
                <a:gd name="connsiteY34" fmla="*/ 470 h 824"/>
                <a:gd name="connsiteX35" fmla="*/ 174 w 328"/>
                <a:gd name="connsiteY35" fmla="*/ 776 h 824"/>
                <a:gd name="connsiteX36" fmla="*/ 178 w 328"/>
                <a:gd name="connsiteY36" fmla="*/ 789 h 824"/>
                <a:gd name="connsiteX37" fmla="*/ 184 w 328"/>
                <a:gd name="connsiteY37" fmla="*/ 802 h 824"/>
                <a:gd name="connsiteX38" fmla="*/ 191 w 328"/>
                <a:gd name="connsiteY38" fmla="*/ 811 h 824"/>
                <a:gd name="connsiteX39" fmla="*/ 199 w 328"/>
                <a:gd name="connsiteY39" fmla="*/ 817 h 824"/>
                <a:gd name="connsiteX40" fmla="*/ 208 w 328"/>
                <a:gd name="connsiteY40" fmla="*/ 824 h 824"/>
                <a:gd name="connsiteX41" fmla="*/ 216 w 328"/>
                <a:gd name="connsiteY41" fmla="*/ 824 h 824"/>
                <a:gd name="connsiteX42" fmla="*/ 227 w 328"/>
                <a:gd name="connsiteY42" fmla="*/ 824 h 824"/>
                <a:gd name="connsiteX43" fmla="*/ 236 w 328"/>
                <a:gd name="connsiteY43" fmla="*/ 817 h 824"/>
                <a:gd name="connsiteX44" fmla="*/ 242 w 328"/>
                <a:gd name="connsiteY44" fmla="*/ 811 h 824"/>
                <a:gd name="connsiteX45" fmla="*/ 251 w 328"/>
                <a:gd name="connsiteY45" fmla="*/ 802 h 824"/>
                <a:gd name="connsiteX46" fmla="*/ 255 w 328"/>
                <a:gd name="connsiteY46" fmla="*/ 789 h 824"/>
                <a:gd name="connsiteX47" fmla="*/ 259 w 328"/>
                <a:gd name="connsiteY47" fmla="*/ 776 h 824"/>
                <a:gd name="connsiteX48" fmla="*/ 263 w 328"/>
                <a:gd name="connsiteY48" fmla="*/ 378 h 824"/>
                <a:gd name="connsiteX49" fmla="*/ 263 w 328"/>
                <a:gd name="connsiteY49" fmla="*/ 114 h 824"/>
                <a:gd name="connsiteX50" fmla="*/ 266 w 328"/>
                <a:gd name="connsiteY50" fmla="*/ 109 h 824"/>
                <a:gd name="connsiteX51" fmla="*/ 268 w 328"/>
                <a:gd name="connsiteY51" fmla="*/ 107 h 824"/>
                <a:gd name="connsiteX52" fmla="*/ 272 w 328"/>
                <a:gd name="connsiteY52" fmla="*/ 109 h 824"/>
                <a:gd name="connsiteX53" fmla="*/ 272 w 328"/>
                <a:gd name="connsiteY53" fmla="*/ 114 h 824"/>
                <a:gd name="connsiteX54" fmla="*/ 272 w 328"/>
                <a:gd name="connsiteY54" fmla="*/ 336 h 824"/>
                <a:gd name="connsiteX55" fmla="*/ 328 w 328"/>
                <a:gd name="connsiteY55" fmla="*/ 335 h 824"/>
                <a:gd name="connsiteX56" fmla="*/ 328 w 328"/>
                <a:gd name="connsiteY56" fmla="*/ 49 h 824"/>
                <a:gd name="connsiteX57" fmla="*/ 325 w 328"/>
                <a:gd name="connsiteY57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470 h 824"/>
                <a:gd name="connsiteX34" fmla="*/ 171 w 328"/>
                <a:gd name="connsiteY34" fmla="*/ 470 h 824"/>
                <a:gd name="connsiteX35" fmla="*/ 174 w 328"/>
                <a:gd name="connsiteY35" fmla="*/ 776 h 824"/>
                <a:gd name="connsiteX36" fmla="*/ 178 w 328"/>
                <a:gd name="connsiteY36" fmla="*/ 789 h 824"/>
                <a:gd name="connsiteX37" fmla="*/ 184 w 328"/>
                <a:gd name="connsiteY37" fmla="*/ 802 h 824"/>
                <a:gd name="connsiteX38" fmla="*/ 191 w 328"/>
                <a:gd name="connsiteY38" fmla="*/ 811 h 824"/>
                <a:gd name="connsiteX39" fmla="*/ 199 w 328"/>
                <a:gd name="connsiteY39" fmla="*/ 817 h 824"/>
                <a:gd name="connsiteX40" fmla="*/ 208 w 328"/>
                <a:gd name="connsiteY40" fmla="*/ 824 h 824"/>
                <a:gd name="connsiteX41" fmla="*/ 216 w 328"/>
                <a:gd name="connsiteY41" fmla="*/ 824 h 824"/>
                <a:gd name="connsiteX42" fmla="*/ 227 w 328"/>
                <a:gd name="connsiteY42" fmla="*/ 824 h 824"/>
                <a:gd name="connsiteX43" fmla="*/ 236 w 328"/>
                <a:gd name="connsiteY43" fmla="*/ 817 h 824"/>
                <a:gd name="connsiteX44" fmla="*/ 242 w 328"/>
                <a:gd name="connsiteY44" fmla="*/ 811 h 824"/>
                <a:gd name="connsiteX45" fmla="*/ 251 w 328"/>
                <a:gd name="connsiteY45" fmla="*/ 802 h 824"/>
                <a:gd name="connsiteX46" fmla="*/ 255 w 328"/>
                <a:gd name="connsiteY46" fmla="*/ 789 h 824"/>
                <a:gd name="connsiteX47" fmla="*/ 259 w 328"/>
                <a:gd name="connsiteY47" fmla="*/ 776 h 824"/>
                <a:gd name="connsiteX48" fmla="*/ 263 w 328"/>
                <a:gd name="connsiteY48" fmla="*/ 378 h 824"/>
                <a:gd name="connsiteX49" fmla="*/ 263 w 328"/>
                <a:gd name="connsiteY49" fmla="*/ 114 h 824"/>
                <a:gd name="connsiteX50" fmla="*/ 266 w 328"/>
                <a:gd name="connsiteY50" fmla="*/ 109 h 824"/>
                <a:gd name="connsiteX51" fmla="*/ 268 w 328"/>
                <a:gd name="connsiteY51" fmla="*/ 107 h 824"/>
                <a:gd name="connsiteX52" fmla="*/ 272 w 328"/>
                <a:gd name="connsiteY52" fmla="*/ 109 h 824"/>
                <a:gd name="connsiteX53" fmla="*/ 272 w 328"/>
                <a:gd name="connsiteY53" fmla="*/ 114 h 824"/>
                <a:gd name="connsiteX54" fmla="*/ 272 w 328"/>
                <a:gd name="connsiteY54" fmla="*/ 336 h 824"/>
                <a:gd name="connsiteX55" fmla="*/ 328 w 328"/>
                <a:gd name="connsiteY55" fmla="*/ 335 h 824"/>
                <a:gd name="connsiteX56" fmla="*/ 328 w 328"/>
                <a:gd name="connsiteY56" fmla="*/ 49 h 824"/>
                <a:gd name="connsiteX57" fmla="*/ 325 w 328"/>
                <a:gd name="connsiteY57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470 h 824"/>
                <a:gd name="connsiteX34" fmla="*/ 171 w 328"/>
                <a:gd name="connsiteY34" fmla="*/ 470 h 824"/>
                <a:gd name="connsiteX35" fmla="*/ 174 w 328"/>
                <a:gd name="connsiteY35" fmla="*/ 776 h 824"/>
                <a:gd name="connsiteX36" fmla="*/ 178 w 328"/>
                <a:gd name="connsiteY36" fmla="*/ 789 h 824"/>
                <a:gd name="connsiteX37" fmla="*/ 184 w 328"/>
                <a:gd name="connsiteY37" fmla="*/ 802 h 824"/>
                <a:gd name="connsiteX38" fmla="*/ 191 w 328"/>
                <a:gd name="connsiteY38" fmla="*/ 811 h 824"/>
                <a:gd name="connsiteX39" fmla="*/ 199 w 328"/>
                <a:gd name="connsiteY39" fmla="*/ 817 h 824"/>
                <a:gd name="connsiteX40" fmla="*/ 208 w 328"/>
                <a:gd name="connsiteY40" fmla="*/ 824 h 824"/>
                <a:gd name="connsiteX41" fmla="*/ 216 w 328"/>
                <a:gd name="connsiteY41" fmla="*/ 824 h 824"/>
                <a:gd name="connsiteX42" fmla="*/ 227 w 328"/>
                <a:gd name="connsiteY42" fmla="*/ 824 h 824"/>
                <a:gd name="connsiteX43" fmla="*/ 236 w 328"/>
                <a:gd name="connsiteY43" fmla="*/ 817 h 824"/>
                <a:gd name="connsiteX44" fmla="*/ 242 w 328"/>
                <a:gd name="connsiteY44" fmla="*/ 811 h 824"/>
                <a:gd name="connsiteX45" fmla="*/ 251 w 328"/>
                <a:gd name="connsiteY45" fmla="*/ 802 h 824"/>
                <a:gd name="connsiteX46" fmla="*/ 255 w 328"/>
                <a:gd name="connsiteY46" fmla="*/ 789 h 824"/>
                <a:gd name="connsiteX47" fmla="*/ 259 w 328"/>
                <a:gd name="connsiteY47" fmla="*/ 776 h 824"/>
                <a:gd name="connsiteX48" fmla="*/ 263 w 328"/>
                <a:gd name="connsiteY48" fmla="*/ 378 h 824"/>
                <a:gd name="connsiteX49" fmla="*/ 263 w 328"/>
                <a:gd name="connsiteY49" fmla="*/ 114 h 824"/>
                <a:gd name="connsiteX50" fmla="*/ 266 w 328"/>
                <a:gd name="connsiteY50" fmla="*/ 109 h 824"/>
                <a:gd name="connsiteX51" fmla="*/ 268 w 328"/>
                <a:gd name="connsiteY51" fmla="*/ 107 h 824"/>
                <a:gd name="connsiteX52" fmla="*/ 272 w 328"/>
                <a:gd name="connsiteY52" fmla="*/ 109 h 824"/>
                <a:gd name="connsiteX53" fmla="*/ 272 w 328"/>
                <a:gd name="connsiteY53" fmla="*/ 114 h 824"/>
                <a:gd name="connsiteX54" fmla="*/ 272 w 328"/>
                <a:gd name="connsiteY54" fmla="*/ 336 h 824"/>
                <a:gd name="connsiteX55" fmla="*/ 328 w 328"/>
                <a:gd name="connsiteY55" fmla="*/ 335 h 824"/>
                <a:gd name="connsiteX56" fmla="*/ 328 w 328"/>
                <a:gd name="connsiteY56" fmla="*/ 49 h 824"/>
                <a:gd name="connsiteX57" fmla="*/ 325 w 328"/>
                <a:gd name="connsiteY57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470 h 824"/>
                <a:gd name="connsiteX34" fmla="*/ 171 w 328"/>
                <a:gd name="connsiteY34" fmla="*/ 470 h 824"/>
                <a:gd name="connsiteX35" fmla="*/ 174 w 328"/>
                <a:gd name="connsiteY35" fmla="*/ 776 h 824"/>
                <a:gd name="connsiteX36" fmla="*/ 178 w 328"/>
                <a:gd name="connsiteY36" fmla="*/ 789 h 824"/>
                <a:gd name="connsiteX37" fmla="*/ 184 w 328"/>
                <a:gd name="connsiteY37" fmla="*/ 802 h 824"/>
                <a:gd name="connsiteX38" fmla="*/ 191 w 328"/>
                <a:gd name="connsiteY38" fmla="*/ 811 h 824"/>
                <a:gd name="connsiteX39" fmla="*/ 199 w 328"/>
                <a:gd name="connsiteY39" fmla="*/ 817 h 824"/>
                <a:gd name="connsiteX40" fmla="*/ 208 w 328"/>
                <a:gd name="connsiteY40" fmla="*/ 824 h 824"/>
                <a:gd name="connsiteX41" fmla="*/ 216 w 328"/>
                <a:gd name="connsiteY41" fmla="*/ 824 h 824"/>
                <a:gd name="connsiteX42" fmla="*/ 227 w 328"/>
                <a:gd name="connsiteY42" fmla="*/ 824 h 824"/>
                <a:gd name="connsiteX43" fmla="*/ 236 w 328"/>
                <a:gd name="connsiteY43" fmla="*/ 817 h 824"/>
                <a:gd name="connsiteX44" fmla="*/ 242 w 328"/>
                <a:gd name="connsiteY44" fmla="*/ 811 h 824"/>
                <a:gd name="connsiteX45" fmla="*/ 251 w 328"/>
                <a:gd name="connsiteY45" fmla="*/ 802 h 824"/>
                <a:gd name="connsiteX46" fmla="*/ 255 w 328"/>
                <a:gd name="connsiteY46" fmla="*/ 789 h 824"/>
                <a:gd name="connsiteX47" fmla="*/ 259 w 328"/>
                <a:gd name="connsiteY47" fmla="*/ 776 h 824"/>
                <a:gd name="connsiteX48" fmla="*/ 263 w 328"/>
                <a:gd name="connsiteY48" fmla="*/ 378 h 824"/>
                <a:gd name="connsiteX49" fmla="*/ 263 w 328"/>
                <a:gd name="connsiteY49" fmla="*/ 114 h 824"/>
                <a:gd name="connsiteX50" fmla="*/ 266 w 328"/>
                <a:gd name="connsiteY50" fmla="*/ 109 h 824"/>
                <a:gd name="connsiteX51" fmla="*/ 268 w 328"/>
                <a:gd name="connsiteY51" fmla="*/ 107 h 824"/>
                <a:gd name="connsiteX52" fmla="*/ 272 w 328"/>
                <a:gd name="connsiteY52" fmla="*/ 109 h 824"/>
                <a:gd name="connsiteX53" fmla="*/ 272 w 328"/>
                <a:gd name="connsiteY53" fmla="*/ 114 h 824"/>
                <a:gd name="connsiteX54" fmla="*/ 272 w 328"/>
                <a:gd name="connsiteY54" fmla="*/ 336 h 824"/>
                <a:gd name="connsiteX55" fmla="*/ 328 w 328"/>
                <a:gd name="connsiteY55" fmla="*/ 335 h 824"/>
                <a:gd name="connsiteX56" fmla="*/ 328 w 328"/>
                <a:gd name="connsiteY56" fmla="*/ 49 h 824"/>
                <a:gd name="connsiteX57" fmla="*/ 325 w 328"/>
                <a:gd name="connsiteY57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470 h 824"/>
                <a:gd name="connsiteX34" fmla="*/ 171 w 328"/>
                <a:gd name="connsiteY34" fmla="*/ 470 h 824"/>
                <a:gd name="connsiteX35" fmla="*/ 174 w 328"/>
                <a:gd name="connsiteY35" fmla="*/ 776 h 824"/>
                <a:gd name="connsiteX36" fmla="*/ 178 w 328"/>
                <a:gd name="connsiteY36" fmla="*/ 789 h 824"/>
                <a:gd name="connsiteX37" fmla="*/ 184 w 328"/>
                <a:gd name="connsiteY37" fmla="*/ 802 h 824"/>
                <a:gd name="connsiteX38" fmla="*/ 191 w 328"/>
                <a:gd name="connsiteY38" fmla="*/ 811 h 824"/>
                <a:gd name="connsiteX39" fmla="*/ 199 w 328"/>
                <a:gd name="connsiteY39" fmla="*/ 817 h 824"/>
                <a:gd name="connsiteX40" fmla="*/ 208 w 328"/>
                <a:gd name="connsiteY40" fmla="*/ 824 h 824"/>
                <a:gd name="connsiteX41" fmla="*/ 216 w 328"/>
                <a:gd name="connsiteY41" fmla="*/ 824 h 824"/>
                <a:gd name="connsiteX42" fmla="*/ 227 w 328"/>
                <a:gd name="connsiteY42" fmla="*/ 824 h 824"/>
                <a:gd name="connsiteX43" fmla="*/ 236 w 328"/>
                <a:gd name="connsiteY43" fmla="*/ 817 h 824"/>
                <a:gd name="connsiteX44" fmla="*/ 242 w 328"/>
                <a:gd name="connsiteY44" fmla="*/ 811 h 824"/>
                <a:gd name="connsiteX45" fmla="*/ 251 w 328"/>
                <a:gd name="connsiteY45" fmla="*/ 802 h 824"/>
                <a:gd name="connsiteX46" fmla="*/ 255 w 328"/>
                <a:gd name="connsiteY46" fmla="*/ 789 h 824"/>
                <a:gd name="connsiteX47" fmla="*/ 259 w 328"/>
                <a:gd name="connsiteY47" fmla="*/ 776 h 824"/>
                <a:gd name="connsiteX48" fmla="*/ 263 w 328"/>
                <a:gd name="connsiteY48" fmla="*/ 378 h 824"/>
                <a:gd name="connsiteX49" fmla="*/ 263 w 328"/>
                <a:gd name="connsiteY49" fmla="*/ 114 h 824"/>
                <a:gd name="connsiteX50" fmla="*/ 266 w 328"/>
                <a:gd name="connsiteY50" fmla="*/ 109 h 824"/>
                <a:gd name="connsiteX51" fmla="*/ 268 w 328"/>
                <a:gd name="connsiteY51" fmla="*/ 107 h 824"/>
                <a:gd name="connsiteX52" fmla="*/ 272 w 328"/>
                <a:gd name="connsiteY52" fmla="*/ 109 h 824"/>
                <a:gd name="connsiteX53" fmla="*/ 272 w 328"/>
                <a:gd name="connsiteY53" fmla="*/ 114 h 824"/>
                <a:gd name="connsiteX54" fmla="*/ 272 w 328"/>
                <a:gd name="connsiteY54" fmla="*/ 336 h 824"/>
                <a:gd name="connsiteX55" fmla="*/ 328 w 328"/>
                <a:gd name="connsiteY55" fmla="*/ 335 h 824"/>
                <a:gd name="connsiteX56" fmla="*/ 328 w 328"/>
                <a:gd name="connsiteY56" fmla="*/ 49 h 824"/>
                <a:gd name="connsiteX57" fmla="*/ 325 w 328"/>
                <a:gd name="connsiteY57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45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470 h 824"/>
                <a:gd name="connsiteX34" fmla="*/ 171 w 328"/>
                <a:gd name="connsiteY34" fmla="*/ 470 h 824"/>
                <a:gd name="connsiteX35" fmla="*/ 174 w 328"/>
                <a:gd name="connsiteY35" fmla="*/ 776 h 824"/>
                <a:gd name="connsiteX36" fmla="*/ 178 w 328"/>
                <a:gd name="connsiteY36" fmla="*/ 789 h 824"/>
                <a:gd name="connsiteX37" fmla="*/ 184 w 328"/>
                <a:gd name="connsiteY37" fmla="*/ 802 h 824"/>
                <a:gd name="connsiteX38" fmla="*/ 191 w 328"/>
                <a:gd name="connsiteY38" fmla="*/ 811 h 824"/>
                <a:gd name="connsiteX39" fmla="*/ 199 w 328"/>
                <a:gd name="connsiteY39" fmla="*/ 817 h 824"/>
                <a:gd name="connsiteX40" fmla="*/ 208 w 328"/>
                <a:gd name="connsiteY40" fmla="*/ 824 h 824"/>
                <a:gd name="connsiteX41" fmla="*/ 216 w 328"/>
                <a:gd name="connsiteY41" fmla="*/ 824 h 824"/>
                <a:gd name="connsiteX42" fmla="*/ 227 w 328"/>
                <a:gd name="connsiteY42" fmla="*/ 824 h 824"/>
                <a:gd name="connsiteX43" fmla="*/ 236 w 328"/>
                <a:gd name="connsiteY43" fmla="*/ 817 h 824"/>
                <a:gd name="connsiteX44" fmla="*/ 242 w 328"/>
                <a:gd name="connsiteY44" fmla="*/ 811 h 824"/>
                <a:gd name="connsiteX45" fmla="*/ 251 w 328"/>
                <a:gd name="connsiteY45" fmla="*/ 802 h 824"/>
                <a:gd name="connsiteX46" fmla="*/ 255 w 328"/>
                <a:gd name="connsiteY46" fmla="*/ 789 h 824"/>
                <a:gd name="connsiteX47" fmla="*/ 259 w 328"/>
                <a:gd name="connsiteY47" fmla="*/ 776 h 824"/>
                <a:gd name="connsiteX48" fmla="*/ 263 w 328"/>
                <a:gd name="connsiteY48" fmla="*/ 378 h 824"/>
                <a:gd name="connsiteX49" fmla="*/ 263 w 328"/>
                <a:gd name="connsiteY49" fmla="*/ 114 h 824"/>
                <a:gd name="connsiteX50" fmla="*/ 266 w 328"/>
                <a:gd name="connsiteY50" fmla="*/ 109 h 824"/>
                <a:gd name="connsiteX51" fmla="*/ 268 w 328"/>
                <a:gd name="connsiteY51" fmla="*/ 107 h 824"/>
                <a:gd name="connsiteX52" fmla="*/ 272 w 328"/>
                <a:gd name="connsiteY52" fmla="*/ 109 h 824"/>
                <a:gd name="connsiteX53" fmla="*/ 272 w 328"/>
                <a:gd name="connsiteY53" fmla="*/ 114 h 824"/>
                <a:gd name="connsiteX54" fmla="*/ 272 w 328"/>
                <a:gd name="connsiteY54" fmla="*/ 336 h 824"/>
                <a:gd name="connsiteX55" fmla="*/ 328 w 328"/>
                <a:gd name="connsiteY55" fmla="*/ 335 h 824"/>
                <a:gd name="connsiteX56" fmla="*/ 328 w 328"/>
                <a:gd name="connsiteY56" fmla="*/ 49 h 824"/>
                <a:gd name="connsiteX57" fmla="*/ 325 w 328"/>
                <a:gd name="connsiteY57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30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470 h 824"/>
                <a:gd name="connsiteX34" fmla="*/ 171 w 328"/>
                <a:gd name="connsiteY34" fmla="*/ 470 h 824"/>
                <a:gd name="connsiteX35" fmla="*/ 174 w 328"/>
                <a:gd name="connsiteY35" fmla="*/ 776 h 824"/>
                <a:gd name="connsiteX36" fmla="*/ 178 w 328"/>
                <a:gd name="connsiteY36" fmla="*/ 789 h 824"/>
                <a:gd name="connsiteX37" fmla="*/ 184 w 328"/>
                <a:gd name="connsiteY37" fmla="*/ 802 h 824"/>
                <a:gd name="connsiteX38" fmla="*/ 191 w 328"/>
                <a:gd name="connsiteY38" fmla="*/ 811 h 824"/>
                <a:gd name="connsiteX39" fmla="*/ 199 w 328"/>
                <a:gd name="connsiteY39" fmla="*/ 817 h 824"/>
                <a:gd name="connsiteX40" fmla="*/ 208 w 328"/>
                <a:gd name="connsiteY40" fmla="*/ 824 h 824"/>
                <a:gd name="connsiteX41" fmla="*/ 216 w 328"/>
                <a:gd name="connsiteY41" fmla="*/ 824 h 824"/>
                <a:gd name="connsiteX42" fmla="*/ 227 w 328"/>
                <a:gd name="connsiteY42" fmla="*/ 824 h 824"/>
                <a:gd name="connsiteX43" fmla="*/ 236 w 328"/>
                <a:gd name="connsiteY43" fmla="*/ 817 h 824"/>
                <a:gd name="connsiteX44" fmla="*/ 242 w 328"/>
                <a:gd name="connsiteY44" fmla="*/ 811 h 824"/>
                <a:gd name="connsiteX45" fmla="*/ 251 w 328"/>
                <a:gd name="connsiteY45" fmla="*/ 802 h 824"/>
                <a:gd name="connsiteX46" fmla="*/ 255 w 328"/>
                <a:gd name="connsiteY46" fmla="*/ 789 h 824"/>
                <a:gd name="connsiteX47" fmla="*/ 259 w 328"/>
                <a:gd name="connsiteY47" fmla="*/ 776 h 824"/>
                <a:gd name="connsiteX48" fmla="*/ 263 w 328"/>
                <a:gd name="connsiteY48" fmla="*/ 378 h 824"/>
                <a:gd name="connsiteX49" fmla="*/ 263 w 328"/>
                <a:gd name="connsiteY49" fmla="*/ 114 h 824"/>
                <a:gd name="connsiteX50" fmla="*/ 266 w 328"/>
                <a:gd name="connsiteY50" fmla="*/ 109 h 824"/>
                <a:gd name="connsiteX51" fmla="*/ 268 w 328"/>
                <a:gd name="connsiteY51" fmla="*/ 107 h 824"/>
                <a:gd name="connsiteX52" fmla="*/ 272 w 328"/>
                <a:gd name="connsiteY52" fmla="*/ 109 h 824"/>
                <a:gd name="connsiteX53" fmla="*/ 272 w 328"/>
                <a:gd name="connsiteY53" fmla="*/ 114 h 824"/>
                <a:gd name="connsiteX54" fmla="*/ 272 w 328"/>
                <a:gd name="connsiteY54" fmla="*/ 336 h 824"/>
                <a:gd name="connsiteX55" fmla="*/ 328 w 328"/>
                <a:gd name="connsiteY55" fmla="*/ 335 h 824"/>
                <a:gd name="connsiteX56" fmla="*/ 328 w 328"/>
                <a:gd name="connsiteY56" fmla="*/ 49 h 824"/>
                <a:gd name="connsiteX57" fmla="*/ 325 w 328"/>
                <a:gd name="connsiteY57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30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470 h 824"/>
                <a:gd name="connsiteX34" fmla="*/ 171 w 328"/>
                <a:gd name="connsiteY34" fmla="*/ 470 h 824"/>
                <a:gd name="connsiteX35" fmla="*/ 174 w 328"/>
                <a:gd name="connsiteY35" fmla="*/ 776 h 824"/>
                <a:gd name="connsiteX36" fmla="*/ 178 w 328"/>
                <a:gd name="connsiteY36" fmla="*/ 789 h 824"/>
                <a:gd name="connsiteX37" fmla="*/ 184 w 328"/>
                <a:gd name="connsiteY37" fmla="*/ 802 h 824"/>
                <a:gd name="connsiteX38" fmla="*/ 191 w 328"/>
                <a:gd name="connsiteY38" fmla="*/ 811 h 824"/>
                <a:gd name="connsiteX39" fmla="*/ 199 w 328"/>
                <a:gd name="connsiteY39" fmla="*/ 817 h 824"/>
                <a:gd name="connsiteX40" fmla="*/ 208 w 328"/>
                <a:gd name="connsiteY40" fmla="*/ 824 h 824"/>
                <a:gd name="connsiteX41" fmla="*/ 216 w 328"/>
                <a:gd name="connsiteY41" fmla="*/ 824 h 824"/>
                <a:gd name="connsiteX42" fmla="*/ 227 w 328"/>
                <a:gd name="connsiteY42" fmla="*/ 824 h 824"/>
                <a:gd name="connsiteX43" fmla="*/ 236 w 328"/>
                <a:gd name="connsiteY43" fmla="*/ 817 h 824"/>
                <a:gd name="connsiteX44" fmla="*/ 242 w 328"/>
                <a:gd name="connsiteY44" fmla="*/ 811 h 824"/>
                <a:gd name="connsiteX45" fmla="*/ 251 w 328"/>
                <a:gd name="connsiteY45" fmla="*/ 802 h 824"/>
                <a:gd name="connsiteX46" fmla="*/ 255 w 328"/>
                <a:gd name="connsiteY46" fmla="*/ 789 h 824"/>
                <a:gd name="connsiteX47" fmla="*/ 259 w 328"/>
                <a:gd name="connsiteY47" fmla="*/ 776 h 824"/>
                <a:gd name="connsiteX48" fmla="*/ 263 w 328"/>
                <a:gd name="connsiteY48" fmla="*/ 378 h 824"/>
                <a:gd name="connsiteX49" fmla="*/ 263 w 328"/>
                <a:gd name="connsiteY49" fmla="*/ 114 h 824"/>
                <a:gd name="connsiteX50" fmla="*/ 266 w 328"/>
                <a:gd name="connsiteY50" fmla="*/ 109 h 824"/>
                <a:gd name="connsiteX51" fmla="*/ 268 w 328"/>
                <a:gd name="connsiteY51" fmla="*/ 107 h 824"/>
                <a:gd name="connsiteX52" fmla="*/ 272 w 328"/>
                <a:gd name="connsiteY52" fmla="*/ 109 h 824"/>
                <a:gd name="connsiteX53" fmla="*/ 272 w 328"/>
                <a:gd name="connsiteY53" fmla="*/ 114 h 824"/>
                <a:gd name="connsiteX54" fmla="*/ 272 w 328"/>
                <a:gd name="connsiteY54" fmla="*/ 336 h 824"/>
                <a:gd name="connsiteX55" fmla="*/ 328 w 328"/>
                <a:gd name="connsiteY55" fmla="*/ 335 h 824"/>
                <a:gd name="connsiteX56" fmla="*/ 328 w 328"/>
                <a:gd name="connsiteY56" fmla="*/ 49 h 824"/>
                <a:gd name="connsiteX57" fmla="*/ 325 w 328"/>
                <a:gd name="connsiteY57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30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470 h 824"/>
                <a:gd name="connsiteX34" fmla="*/ 171 w 328"/>
                <a:gd name="connsiteY34" fmla="*/ 470 h 824"/>
                <a:gd name="connsiteX35" fmla="*/ 174 w 328"/>
                <a:gd name="connsiteY35" fmla="*/ 776 h 824"/>
                <a:gd name="connsiteX36" fmla="*/ 178 w 328"/>
                <a:gd name="connsiteY36" fmla="*/ 789 h 824"/>
                <a:gd name="connsiteX37" fmla="*/ 184 w 328"/>
                <a:gd name="connsiteY37" fmla="*/ 802 h 824"/>
                <a:gd name="connsiteX38" fmla="*/ 191 w 328"/>
                <a:gd name="connsiteY38" fmla="*/ 811 h 824"/>
                <a:gd name="connsiteX39" fmla="*/ 199 w 328"/>
                <a:gd name="connsiteY39" fmla="*/ 817 h 824"/>
                <a:gd name="connsiteX40" fmla="*/ 208 w 328"/>
                <a:gd name="connsiteY40" fmla="*/ 824 h 824"/>
                <a:gd name="connsiteX41" fmla="*/ 216 w 328"/>
                <a:gd name="connsiteY41" fmla="*/ 824 h 824"/>
                <a:gd name="connsiteX42" fmla="*/ 227 w 328"/>
                <a:gd name="connsiteY42" fmla="*/ 824 h 824"/>
                <a:gd name="connsiteX43" fmla="*/ 236 w 328"/>
                <a:gd name="connsiteY43" fmla="*/ 817 h 824"/>
                <a:gd name="connsiteX44" fmla="*/ 242 w 328"/>
                <a:gd name="connsiteY44" fmla="*/ 811 h 824"/>
                <a:gd name="connsiteX45" fmla="*/ 251 w 328"/>
                <a:gd name="connsiteY45" fmla="*/ 802 h 824"/>
                <a:gd name="connsiteX46" fmla="*/ 255 w 328"/>
                <a:gd name="connsiteY46" fmla="*/ 789 h 824"/>
                <a:gd name="connsiteX47" fmla="*/ 259 w 328"/>
                <a:gd name="connsiteY47" fmla="*/ 776 h 824"/>
                <a:gd name="connsiteX48" fmla="*/ 263 w 328"/>
                <a:gd name="connsiteY48" fmla="*/ 378 h 824"/>
                <a:gd name="connsiteX49" fmla="*/ 263 w 328"/>
                <a:gd name="connsiteY49" fmla="*/ 114 h 824"/>
                <a:gd name="connsiteX50" fmla="*/ 266 w 328"/>
                <a:gd name="connsiteY50" fmla="*/ 109 h 824"/>
                <a:gd name="connsiteX51" fmla="*/ 272 w 328"/>
                <a:gd name="connsiteY51" fmla="*/ 109 h 824"/>
                <a:gd name="connsiteX52" fmla="*/ 272 w 328"/>
                <a:gd name="connsiteY52" fmla="*/ 114 h 824"/>
                <a:gd name="connsiteX53" fmla="*/ 272 w 328"/>
                <a:gd name="connsiteY53" fmla="*/ 336 h 824"/>
                <a:gd name="connsiteX54" fmla="*/ 328 w 328"/>
                <a:gd name="connsiteY54" fmla="*/ 335 h 824"/>
                <a:gd name="connsiteX55" fmla="*/ 328 w 328"/>
                <a:gd name="connsiteY55" fmla="*/ 49 h 824"/>
                <a:gd name="connsiteX56" fmla="*/ 325 w 328"/>
                <a:gd name="connsiteY56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30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470 h 824"/>
                <a:gd name="connsiteX34" fmla="*/ 171 w 328"/>
                <a:gd name="connsiteY34" fmla="*/ 470 h 824"/>
                <a:gd name="connsiteX35" fmla="*/ 174 w 328"/>
                <a:gd name="connsiteY35" fmla="*/ 776 h 824"/>
                <a:gd name="connsiteX36" fmla="*/ 178 w 328"/>
                <a:gd name="connsiteY36" fmla="*/ 789 h 824"/>
                <a:gd name="connsiteX37" fmla="*/ 184 w 328"/>
                <a:gd name="connsiteY37" fmla="*/ 802 h 824"/>
                <a:gd name="connsiteX38" fmla="*/ 191 w 328"/>
                <a:gd name="connsiteY38" fmla="*/ 811 h 824"/>
                <a:gd name="connsiteX39" fmla="*/ 199 w 328"/>
                <a:gd name="connsiteY39" fmla="*/ 817 h 824"/>
                <a:gd name="connsiteX40" fmla="*/ 208 w 328"/>
                <a:gd name="connsiteY40" fmla="*/ 824 h 824"/>
                <a:gd name="connsiteX41" fmla="*/ 216 w 328"/>
                <a:gd name="connsiteY41" fmla="*/ 824 h 824"/>
                <a:gd name="connsiteX42" fmla="*/ 227 w 328"/>
                <a:gd name="connsiteY42" fmla="*/ 824 h 824"/>
                <a:gd name="connsiteX43" fmla="*/ 236 w 328"/>
                <a:gd name="connsiteY43" fmla="*/ 817 h 824"/>
                <a:gd name="connsiteX44" fmla="*/ 242 w 328"/>
                <a:gd name="connsiteY44" fmla="*/ 811 h 824"/>
                <a:gd name="connsiteX45" fmla="*/ 251 w 328"/>
                <a:gd name="connsiteY45" fmla="*/ 802 h 824"/>
                <a:gd name="connsiteX46" fmla="*/ 255 w 328"/>
                <a:gd name="connsiteY46" fmla="*/ 789 h 824"/>
                <a:gd name="connsiteX47" fmla="*/ 259 w 328"/>
                <a:gd name="connsiteY47" fmla="*/ 776 h 824"/>
                <a:gd name="connsiteX48" fmla="*/ 263 w 328"/>
                <a:gd name="connsiteY48" fmla="*/ 378 h 824"/>
                <a:gd name="connsiteX49" fmla="*/ 263 w 328"/>
                <a:gd name="connsiteY49" fmla="*/ 114 h 824"/>
                <a:gd name="connsiteX50" fmla="*/ 272 w 328"/>
                <a:gd name="connsiteY50" fmla="*/ 109 h 824"/>
                <a:gd name="connsiteX51" fmla="*/ 272 w 328"/>
                <a:gd name="connsiteY51" fmla="*/ 114 h 824"/>
                <a:gd name="connsiteX52" fmla="*/ 272 w 328"/>
                <a:gd name="connsiteY52" fmla="*/ 336 h 824"/>
                <a:gd name="connsiteX53" fmla="*/ 328 w 328"/>
                <a:gd name="connsiteY53" fmla="*/ 335 h 824"/>
                <a:gd name="connsiteX54" fmla="*/ 328 w 328"/>
                <a:gd name="connsiteY54" fmla="*/ 49 h 824"/>
                <a:gd name="connsiteX55" fmla="*/ 325 w 328"/>
                <a:gd name="connsiteY55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30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470 h 824"/>
                <a:gd name="connsiteX34" fmla="*/ 171 w 328"/>
                <a:gd name="connsiteY34" fmla="*/ 470 h 824"/>
                <a:gd name="connsiteX35" fmla="*/ 174 w 328"/>
                <a:gd name="connsiteY35" fmla="*/ 776 h 824"/>
                <a:gd name="connsiteX36" fmla="*/ 178 w 328"/>
                <a:gd name="connsiteY36" fmla="*/ 789 h 824"/>
                <a:gd name="connsiteX37" fmla="*/ 184 w 328"/>
                <a:gd name="connsiteY37" fmla="*/ 802 h 824"/>
                <a:gd name="connsiteX38" fmla="*/ 191 w 328"/>
                <a:gd name="connsiteY38" fmla="*/ 811 h 824"/>
                <a:gd name="connsiteX39" fmla="*/ 199 w 328"/>
                <a:gd name="connsiteY39" fmla="*/ 817 h 824"/>
                <a:gd name="connsiteX40" fmla="*/ 208 w 328"/>
                <a:gd name="connsiteY40" fmla="*/ 824 h 824"/>
                <a:gd name="connsiteX41" fmla="*/ 216 w 328"/>
                <a:gd name="connsiteY41" fmla="*/ 824 h 824"/>
                <a:gd name="connsiteX42" fmla="*/ 227 w 328"/>
                <a:gd name="connsiteY42" fmla="*/ 824 h 824"/>
                <a:gd name="connsiteX43" fmla="*/ 236 w 328"/>
                <a:gd name="connsiteY43" fmla="*/ 817 h 824"/>
                <a:gd name="connsiteX44" fmla="*/ 242 w 328"/>
                <a:gd name="connsiteY44" fmla="*/ 811 h 824"/>
                <a:gd name="connsiteX45" fmla="*/ 251 w 328"/>
                <a:gd name="connsiteY45" fmla="*/ 802 h 824"/>
                <a:gd name="connsiteX46" fmla="*/ 255 w 328"/>
                <a:gd name="connsiteY46" fmla="*/ 789 h 824"/>
                <a:gd name="connsiteX47" fmla="*/ 259 w 328"/>
                <a:gd name="connsiteY47" fmla="*/ 776 h 824"/>
                <a:gd name="connsiteX48" fmla="*/ 263 w 328"/>
                <a:gd name="connsiteY48" fmla="*/ 378 h 824"/>
                <a:gd name="connsiteX49" fmla="*/ 263 w 328"/>
                <a:gd name="connsiteY49" fmla="*/ 114 h 824"/>
                <a:gd name="connsiteX50" fmla="*/ 272 w 328"/>
                <a:gd name="connsiteY50" fmla="*/ 114 h 824"/>
                <a:gd name="connsiteX51" fmla="*/ 272 w 328"/>
                <a:gd name="connsiteY51" fmla="*/ 336 h 824"/>
                <a:gd name="connsiteX52" fmla="*/ 328 w 328"/>
                <a:gd name="connsiteY52" fmla="*/ 335 h 824"/>
                <a:gd name="connsiteX53" fmla="*/ 328 w 328"/>
                <a:gd name="connsiteY53" fmla="*/ 49 h 824"/>
                <a:gd name="connsiteX54" fmla="*/ 325 w 328"/>
                <a:gd name="connsiteY54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30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470 h 824"/>
                <a:gd name="connsiteX34" fmla="*/ 171 w 328"/>
                <a:gd name="connsiteY34" fmla="*/ 470 h 824"/>
                <a:gd name="connsiteX35" fmla="*/ 174 w 328"/>
                <a:gd name="connsiteY35" fmla="*/ 776 h 824"/>
                <a:gd name="connsiteX36" fmla="*/ 178 w 328"/>
                <a:gd name="connsiteY36" fmla="*/ 789 h 824"/>
                <a:gd name="connsiteX37" fmla="*/ 184 w 328"/>
                <a:gd name="connsiteY37" fmla="*/ 802 h 824"/>
                <a:gd name="connsiteX38" fmla="*/ 191 w 328"/>
                <a:gd name="connsiteY38" fmla="*/ 811 h 824"/>
                <a:gd name="connsiteX39" fmla="*/ 199 w 328"/>
                <a:gd name="connsiteY39" fmla="*/ 817 h 824"/>
                <a:gd name="connsiteX40" fmla="*/ 208 w 328"/>
                <a:gd name="connsiteY40" fmla="*/ 824 h 824"/>
                <a:gd name="connsiteX41" fmla="*/ 216 w 328"/>
                <a:gd name="connsiteY41" fmla="*/ 824 h 824"/>
                <a:gd name="connsiteX42" fmla="*/ 227 w 328"/>
                <a:gd name="connsiteY42" fmla="*/ 824 h 824"/>
                <a:gd name="connsiteX43" fmla="*/ 236 w 328"/>
                <a:gd name="connsiteY43" fmla="*/ 817 h 824"/>
                <a:gd name="connsiteX44" fmla="*/ 242 w 328"/>
                <a:gd name="connsiteY44" fmla="*/ 811 h 824"/>
                <a:gd name="connsiteX45" fmla="*/ 251 w 328"/>
                <a:gd name="connsiteY45" fmla="*/ 802 h 824"/>
                <a:gd name="connsiteX46" fmla="*/ 255 w 328"/>
                <a:gd name="connsiteY46" fmla="*/ 789 h 824"/>
                <a:gd name="connsiteX47" fmla="*/ 259 w 328"/>
                <a:gd name="connsiteY47" fmla="*/ 776 h 824"/>
                <a:gd name="connsiteX48" fmla="*/ 263 w 328"/>
                <a:gd name="connsiteY48" fmla="*/ 114 h 824"/>
                <a:gd name="connsiteX49" fmla="*/ 272 w 328"/>
                <a:gd name="connsiteY49" fmla="*/ 114 h 824"/>
                <a:gd name="connsiteX50" fmla="*/ 272 w 328"/>
                <a:gd name="connsiteY50" fmla="*/ 336 h 824"/>
                <a:gd name="connsiteX51" fmla="*/ 328 w 328"/>
                <a:gd name="connsiteY51" fmla="*/ 335 h 824"/>
                <a:gd name="connsiteX52" fmla="*/ 328 w 328"/>
                <a:gd name="connsiteY52" fmla="*/ 49 h 824"/>
                <a:gd name="connsiteX53" fmla="*/ 325 w 328"/>
                <a:gd name="connsiteY53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30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470 h 824"/>
                <a:gd name="connsiteX34" fmla="*/ 171 w 328"/>
                <a:gd name="connsiteY34" fmla="*/ 470 h 824"/>
                <a:gd name="connsiteX35" fmla="*/ 174 w 328"/>
                <a:gd name="connsiteY35" fmla="*/ 776 h 824"/>
                <a:gd name="connsiteX36" fmla="*/ 178 w 328"/>
                <a:gd name="connsiteY36" fmla="*/ 789 h 824"/>
                <a:gd name="connsiteX37" fmla="*/ 184 w 328"/>
                <a:gd name="connsiteY37" fmla="*/ 802 h 824"/>
                <a:gd name="connsiteX38" fmla="*/ 191 w 328"/>
                <a:gd name="connsiteY38" fmla="*/ 811 h 824"/>
                <a:gd name="connsiteX39" fmla="*/ 199 w 328"/>
                <a:gd name="connsiteY39" fmla="*/ 817 h 824"/>
                <a:gd name="connsiteX40" fmla="*/ 208 w 328"/>
                <a:gd name="connsiteY40" fmla="*/ 824 h 824"/>
                <a:gd name="connsiteX41" fmla="*/ 216 w 328"/>
                <a:gd name="connsiteY41" fmla="*/ 824 h 824"/>
                <a:gd name="connsiteX42" fmla="*/ 227 w 328"/>
                <a:gd name="connsiteY42" fmla="*/ 824 h 824"/>
                <a:gd name="connsiteX43" fmla="*/ 236 w 328"/>
                <a:gd name="connsiteY43" fmla="*/ 817 h 824"/>
                <a:gd name="connsiteX44" fmla="*/ 242 w 328"/>
                <a:gd name="connsiteY44" fmla="*/ 811 h 824"/>
                <a:gd name="connsiteX45" fmla="*/ 251 w 328"/>
                <a:gd name="connsiteY45" fmla="*/ 802 h 824"/>
                <a:gd name="connsiteX46" fmla="*/ 255 w 328"/>
                <a:gd name="connsiteY46" fmla="*/ 789 h 824"/>
                <a:gd name="connsiteX47" fmla="*/ 259 w 328"/>
                <a:gd name="connsiteY47" fmla="*/ 776 h 824"/>
                <a:gd name="connsiteX48" fmla="*/ 205 w 328"/>
                <a:gd name="connsiteY48" fmla="*/ 114 h 824"/>
                <a:gd name="connsiteX49" fmla="*/ 272 w 328"/>
                <a:gd name="connsiteY49" fmla="*/ 114 h 824"/>
                <a:gd name="connsiteX50" fmla="*/ 272 w 328"/>
                <a:gd name="connsiteY50" fmla="*/ 336 h 824"/>
                <a:gd name="connsiteX51" fmla="*/ 328 w 328"/>
                <a:gd name="connsiteY51" fmla="*/ 335 h 824"/>
                <a:gd name="connsiteX52" fmla="*/ 328 w 328"/>
                <a:gd name="connsiteY52" fmla="*/ 49 h 824"/>
                <a:gd name="connsiteX53" fmla="*/ 325 w 328"/>
                <a:gd name="connsiteY53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30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470 h 824"/>
                <a:gd name="connsiteX34" fmla="*/ 171 w 328"/>
                <a:gd name="connsiteY34" fmla="*/ 470 h 824"/>
                <a:gd name="connsiteX35" fmla="*/ 174 w 328"/>
                <a:gd name="connsiteY35" fmla="*/ 776 h 824"/>
                <a:gd name="connsiteX36" fmla="*/ 178 w 328"/>
                <a:gd name="connsiteY36" fmla="*/ 789 h 824"/>
                <a:gd name="connsiteX37" fmla="*/ 184 w 328"/>
                <a:gd name="connsiteY37" fmla="*/ 802 h 824"/>
                <a:gd name="connsiteX38" fmla="*/ 191 w 328"/>
                <a:gd name="connsiteY38" fmla="*/ 811 h 824"/>
                <a:gd name="connsiteX39" fmla="*/ 199 w 328"/>
                <a:gd name="connsiteY39" fmla="*/ 817 h 824"/>
                <a:gd name="connsiteX40" fmla="*/ 208 w 328"/>
                <a:gd name="connsiteY40" fmla="*/ 824 h 824"/>
                <a:gd name="connsiteX41" fmla="*/ 216 w 328"/>
                <a:gd name="connsiteY41" fmla="*/ 824 h 824"/>
                <a:gd name="connsiteX42" fmla="*/ 227 w 328"/>
                <a:gd name="connsiteY42" fmla="*/ 824 h 824"/>
                <a:gd name="connsiteX43" fmla="*/ 236 w 328"/>
                <a:gd name="connsiteY43" fmla="*/ 817 h 824"/>
                <a:gd name="connsiteX44" fmla="*/ 242 w 328"/>
                <a:gd name="connsiteY44" fmla="*/ 811 h 824"/>
                <a:gd name="connsiteX45" fmla="*/ 251 w 328"/>
                <a:gd name="connsiteY45" fmla="*/ 802 h 824"/>
                <a:gd name="connsiteX46" fmla="*/ 255 w 328"/>
                <a:gd name="connsiteY46" fmla="*/ 789 h 824"/>
                <a:gd name="connsiteX47" fmla="*/ 259 w 328"/>
                <a:gd name="connsiteY47" fmla="*/ 776 h 824"/>
                <a:gd name="connsiteX48" fmla="*/ 258 w 328"/>
                <a:gd name="connsiteY48" fmla="*/ 114 h 824"/>
                <a:gd name="connsiteX49" fmla="*/ 272 w 328"/>
                <a:gd name="connsiteY49" fmla="*/ 114 h 824"/>
                <a:gd name="connsiteX50" fmla="*/ 272 w 328"/>
                <a:gd name="connsiteY50" fmla="*/ 336 h 824"/>
                <a:gd name="connsiteX51" fmla="*/ 328 w 328"/>
                <a:gd name="connsiteY51" fmla="*/ 335 h 824"/>
                <a:gd name="connsiteX52" fmla="*/ 328 w 328"/>
                <a:gd name="connsiteY52" fmla="*/ 49 h 824"/>
                <a:gd name="connsiteX53" fmla="*/ 325 w 328"/>
                <a:gd name="connsiteY53" fmla="*/ 49 h 824"/>
                <a:gd name="connsiteX0" fmla="*/ 325 w 328"/>
                <a:gd name="connsiteY0" fmla="*/ 49 h 824"/>
                <a:gd name="connsiteX1" fmla="*/ 325 w 328"/>
                <a:gd name="connsiteY1" fmla="*/ 41 h 824"/>
                <a:gd name="connsiteX2" fmla="*/ 321 w 328"/>
                <a:gd name="connsiteY2" fmla="*/ 30 h 824"/>
                <a:gd name="connsiteX3" fmla="*/ 317 w 328"/>
                <a:gd name="connsiteY3" fmla="*/ 22 h 824"/>
                <a:gd name="connsiteX4" fmla="*/ 310 w 328"/>
                <a:gd name="connsiteY4" fmla="*/ 15 h 824"/>
                <a:gd name="connsiteX5" fmla="*/ 302 w 328"/>
                <a:gd name="connsiteY5" fmla="*/ 9 h 824"/>
                <a:gd name="connsiteX6" fmla="*/ 293 w 328"/>
                <a:gd name="connsiteY6" fmla="*/ 4 h 824"/>
                <a:gd name="connsiteX7" fmla="*/ 285 w 328"/>
                <a:gd name="connsiteY7" fmla="*/ 2 h 824"/>
                <a:gd name="connsiteX8" fmla="*/ 274 w 328"/>
                <a:gd name="connsiteY8" fmla="*/ 0 h 824"/>
                <a:gd name="connsiteX9" fmla="*/ 52 w 328"/>
                <a:gd name="connsiteY9" fmla="*/ 0 h 824"/>
                <a:gd name="connsiteX10" fmla="*/ 43 w 328"/>
                <a:gd name="connsiteY10" fmla="*/ 2 h 824"/>
                <a:gd name="connsiteX11" fmla="*/ 32 w 328"/>
                <a:gd name="connsiteY11" fmla="*/ 4 h 824"/>
                <a:gd name="connsiteX12" fmla="*/ 24 w 328"/>
                <a:gd name="connsiteY12" fmla="*/ 9 h 824"/>
                <a:gd name="connsiteX13" fmla="*/ 17 w 328"/>
                <a:gd name="connsiteY13" fmla="*/ 15 h 824"/>
                <a:gd name="connsiteX14" fmla="*/ 11 w 328"/>
                <a:gd name="connsiteY14" fmla="*/ 22 h 824"/>
                <a:gd name="connsiteX15" fmla="*/ 7 w 328"/>
                <a:gd name="connsiteY15" fmla="*/ 30 h 824"/>
                <a:gd name="connsiteX16" fmla="*/ 2 w 328"/>
                <a:gd name="connsiteY16" fmla="*/ 41 h 824"/>
                <a:gd name="connsiteX17" fmla="*/ 0 w 328"/>
                <a:gd name="connsiteY17" fmla="*/ 49 h 824"/>
                <a:gd name="connsiteX18" fmla="*/ 0 w 328"/>
                <a:gd name="connsiteY18" fmla="*/ 339 h 824"/>
                <a:gd name="connsiteX19" fmla="*/ 56 w 328"/>
                <a:gd name="connsiteY19" fmla="*/ 330 h 824"/>
                <a:gd name="connsiteX20" fmla="*/ 56 w 328"/>
                <a:gd name="connsiteY20" fmla="*/ 114 h 824"/>
                <a:gd name="connsiteX21" fmla="*/ 70 w 328"/>
                <a:gd name="connsiteY21" fmla="*/ 124 h 824"/>
                <a:gd name="connsiteX22" fmla="*/ 77 w 328"/>
                <a:gd name="connsiteY22" fmla="*/ 802 h 824"/>
                <a:gd name="connsiteX23" fmla="*/ 84 w 328"/>
                <a:gd name="connsiteY23" fmla="*/ 811 h 824"/>
                <a:gd name="connsiteX24" fmla="*/ 92 w 328"/>
                <a:gd name="connsiteY24" fmla="*/ 817 h 824"/>
                <a:gd name="connsiteX25" fmla="*/ 101 w 328"/>
                <a:gd name="connsiteY25" fmla="*/ 824 h 824"/>
                <a:gd name="connsiteX26" fmla="*/ 112 w 328"/>
                <a:gd name="connsiteY26" fmla="*/ 824 h 824"/>
                <a:gd name="connsiteX27" fmla="*/ 120 w 328"/>
                <a:gd name="connsiteY27" fmla="*/ 824 h 824"/>
                <a:gd name="connsiteX28" fmla="*/ 129 w 328"/>
                <a:gd name="connsiteY28" fmla="*/ 817 h 824"/>
                <a:gd name="connsiteX29" fmla="*/ 137 w 328"/>
                <a:gd name="connsiteY29" fmla="*/ 811 h 824"/>
                <a:gd name="connsiteX30" fmla="*/ 144 w 328"/>
                <a:gd name="connsiteY30" fmla="*/ 802 h 824"/>
                <a:gd name="connsiteX31" fmla="*/ 150 w 328"/>
                <a:gd name="connsiteY31" fmla="*/ 789 h 824"/>
                <a:gd name="connsiteX32" fmla="*/ 154 w 328"/>
                <a:gd name="connsiteY32" fmla="*/ 776 h 824"/>
                <a:gd name="connsiteX33" fmla="*/ 156 w 328"/>
                <a:gd name="connsiteY33" fmla="*/ 470 h 824"/>
                <a:gd name="connsiteX34" fmla="*/ 171 w 328"/>
                <a:gd name="connsiteY34" fmla="*/ 470 h 824"/>
                <a:gd name="connsiteX35" fmla="*/ 174 w 328"/>
                <a:gd name="connsiteY35" fmla="*/ 776 h 824"/>
                <a:gd name="connsiteX36" fmla="*/ 178 w 328"/>
                <a:gd name="connsiteY36" fmla="*/ 789 h 824"/>
                <a:gd name="connsiteX37" fmla="*/ 184 w 328"/>
                <a:gd name="connsiteY37" fmla="*/ 802 h 824"/>
                <a:gd name="connsiteX38" fmla="*/ 191 w 328"/>
                <a:gd name="connsiteY38" fmla="*/ 811 h 824"/>
                <a:gd name="connsiteX39" fmla="*/ 199 w 328"/>
                <a:gd name="connsiteY39" fmla="*/ 817 h 824"/>
                <a:gd name="connsiteX40" fmla="*/ 208 w 328"/>
                <a:gd name="connsiteY40" fmla="*/ 824 h 824"/>
                <a:gd name="connsiteX41" fmla="*/ 216 w 328"/>
                <a:gd name="connsiteY41" fmla="*/ 824 h 824"/>
                <a:gd name="connsiteX42" fmla="*/ 227 w 328"/>
                <a:gd name="connsiteY42" fmla="*/ 824 h 824"/>
                <a:gd name="connsiteX43" fmla="*/ 236 w 328"/>
                <a:gd name="connsiteY43" fmla="*/ 817 h 824"/>
                <a:gd name="connsiteX44" fmla="*/ 242 w 328"/>
                <a:gd name="connsiteY44" fmla="*/ 811 h 824"/>
                <a:gd name="connsiteX45" fmla="*/ 251 w 328"/>
                <a:gd name="connsiteY45" fmla="*/ 802 h 824"/>
                <a:gd name="connsiteX46" fmla="*/ 255 w 328"/>
                <a:gd name="connsiteY46" fmla="*/ 789 h 824"/>
                <a:gd name="connsiteX47" fmla="*/ 259 w 328"/>
                <a:gd name="connsiteY47" fmla="*/ 776 h 824"/>
                <a:gd name="connsiteX48" fmla="*/ 258 w 328"/>
                <a:gd name="connsiteY48" fmla="*/ 114 h 824"/>
                <a:gd name="connsiteX49" fmla="*/ 272 w 328"/>
                <a:gd name="connsiteY49" fmla="*/ 114 h 824"/>
                <a:gd name="connsiteX50" fmla="*/ 272 w 328"/>
                <a:gd name="connsiteY50" fmla="*/ 336 h 824"/>
                <a:gd name="connsiteX51" fmla="*/ 328 w 328"/>
                <a:gd name="connsiteY51" fmla="*/ 335 h 824"/>
                <a:gd name="connsiteX52" fmla="*/ 328 w 328"/>
                <a:gd name="connsiteY52" fmla="*/ 49 h 824"/>
                <a:gd name="connsiteX53" fmla="*/ 325 w 328"/>
                <a:gd name="connsiteY53" fmla="*/ 49 h 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28" h="824">
                  <a:moveTo>
                    <a:pt x="325" y="49"/>
                  </a:moveTo>
                  <a:lnTo>
                    <a:pt x="325" y="41"/>
                  </a:lnTo>
                  <a:cubicBezTo>
                    <a:pt x="324" y="37"/>
                    <a:pt x="322" y="34"/>
                    <a:pt x="321" y="30"/>
                  </a:cubicBezTo>
                  <a:cubicBezTo>
                    <a:pt x="320" y="27"/>
                    <a:pt x="318" y="25"/>
                    <a:pt x="317" y="22"/>
                  </a:cubicBezTo>
                  <a:lnTo>
                    <a:pt x="310" y="15"/>
                  </a:lnTo>
                  <a:cubicBezTo>
                    <a:pt x="307" y="13"/>
                    <a:pt x="305" y="11"/>
                    <a:pt x="302" y="9"/>
                  </a:cubicBezTo>
                  <a:cubicBezTo>
                    <a:pt x="299" y="7"/>
                    <a:pt x="296" y="6"/>
                    <a:pt x="293" y="4"/>
                  </a:cubicBezTo>
                  <a:cubicBezTo>
                    <a:pt x="290" y="3"/>
                    <a:pt x="288" y="3"/>
                    <a:pt x="285" y="2"/>
                  </a:cubicBezTo>
                  <a:cubicBezTo>
                    <a:pt x="281" y="1"/>
                    <a:pt x="278" y="1"/>
                    <a:pt x="274" y="0"/>
                  </a:cubicBezTo>
                  <a:lnTo>
                    <a:pt x="52" y="0"/>
                  </a:lnTo>
                  <a:cubicBezTo>
                    <a:pt x="49" y="1"/>
                    <a:pt x="46" y="1"/>
                    <a:pt x="43" y="2"/>
                  </a:cubicBezTo>
                  <a:cubicBezTo>
                    <a:pt x="39" y="3"/>
                    <a:pt x="36" y="3"/>
                    <a:pt x="32" y="4"/>
                  </a:cubicBezTo>
                  <a:cubicBezTo>
                    <a:pt x="29" y="6"/>
                    <a:pt x="27" y="7"/>
                    <a:pt x="24" y="9"/>
                  </a:cubicBezTo>
                  <a:cubicBezTo>
                    <a:pt x="22" y="11"/>
                    <a:pt x="19" y="13"/>
                    <a:pt x="17" y="15"/>
                  </a:cubicBezTo>
                  <a:cubicBezTo>
                    <a:pt x="15" y="17"/>
                    <a:pt x="13" y="20"/>
                    <a:pt x="11" y="22"/>
                  </a:cubicBezTo>
                  <a:cubicBezTo>
                    <a:pt x="10" y="25"/>
                    <a:pt x="8" y="27"/>
                    <a:pt x="7" y="30"/>
                  </a:cubicBezTo>
                  <a:cubicBezTo>
                    <a:pt x="5" y="34"/>
                    <a:pt x="4" y="37"/>
                    <a:pt x="2" y="41"/>
                  </a:cubicBezTo>
                  <a:cubicBezTo>
                    <a:pt x="1" y="44"/>
                    <a:pt x="1" y="46"/>
                    <a:pt x="0" y="49"/>
                  </a:cubicBezTo>
                  <a:lnTo>
                    <a:pt x="0" y="339"/>
                  </a:lnTo>
                  <a:cubicBezTo>
                    <a:pt x="15" y="375"/>
                    <a:pt x="53" y="353"/>
                    <a:pt x="56" y="330"/>
                  </a:cubicBezTo>
                  <a:lnTo>
                    <a:pt x="56" y="114"/>
                  </a:lnTo>
                  <a:cubicBezTo>
                    <a:pt x="61" y="117"/>
                    <a:pt x="66" y="100"/>
                    <a:pt x="70" y="124"/>
                  </a:cubicBezTo>
                  <a:cubicBezTo>
                    <a:pt x="74" y="239"/>
                    <a:pt x="75" y="688"/>
                    <a:pt x="77" y="802"/>
                  </a:cubicBezTo>
                  <a:cubicBezTo>
                    <a:pt x="79" y="805"/>
                    <a:pt x="82" y="808"/>
                    <a:pt x="84" y="811"/>
                  </a:cubicBezTo>
                  <a:cubicBezTo>
                    <a:pt x="87" y="813"/>
                    <a:pt x="89" y="815"/>
                    <a:pt x="92" y="817"/>
                  </a:cubicBezTo>
                  <a:cubicBezTo>
                    <a:pt x="95" y="819"/>
                    <a:pt x="98" y="822"/>
                    <a:pt x="101" y="824"/>
                  </a:cubicBezTo>
                  <a:lnTo>
                    <a:pt x="112" y="824"/>
                  </a:lnTo>
                  <a:lnTo>
                    <a:pt x="120" y="824"/>
                  </a:lnTo>
                  <a:cubicBezTo>
                    <a:pt x="123" y="822"/>
                    <a:pt x="126" y="819"/>
                    <a:pt x="129" y="817"/>
                  </a:cubicBezTo>
                  <a:cubicBezTo>
                    <a:pt x="132" y="815"/>
                    <a:pt x="134" y="813"/>
                    <a:pt x="137" y="811"/>
                  </a:cubicBezTo>
                  <a:cubicBezTo>
                    <a:pt x="139" y="808"/>
                    <a:pt x="142" y="805"/>
                    <a:pt x="144" y="802"/>
                  </a:cubicBezTo>
                  <a:cubicBezTo>
                    <a:pt x="146" y="798"/>
                    <a:pt x="148" y="793"/>
                    <a:pt x="150" y="789"/>
                  </a:cubicBezTo>
                  <a:cubicBezTo>
                    <a:pt x="151" y="785"/>
                    <a:pt x="153" y="780"/>
                    <a:pt x="154" y="776"/>
                  </a:cubicBezTo>
                  <a:cubicBezTo>
                    <a:pt x="155" y="723"/>
                    <a:pt x="153" y="521"/>
                    <a:pt x="156" y="470"/>
                  </a:cubicBezTo>
                  <a:lnTo>
                    <a:pt x="171" y="470"/>
                  </a:lnTo>
                  <a:lnTo>
                    <a:pt x="174" y="776"/>
                  </a:lnTo>
                  <a:cubicBezTo>
                    <a:pt x="175" y="780"/>
                    <a:pt x="177" y="785"/>
                    <a:pt x="178" y="789"/>
                  </a:cubicBezTo>
                  <a:cubicBezTo>
                    <a:pt x="180" y="793"/>
                    <a:pt x="182" y="798"/>
                    <a:pt x="184" y="802"/>
                  </a:cubicBezTo>
                  <a:cubicBezTo>
                    <a:pt x="186" y="805"/>
                    <a:pt x="189" y="808"/>
                    <a:pt x="191" y="811"/>
                  </a:cubicBezTo>
                  <a:cubicBezTo>
                    <a:pt x="194" y="813"/>
                    <a:pt x="196" y="815"/>
                    <a:pt x="199" y="817"/>
                  </a:cubicBezTo>
                  <a:cubicBezTo>
                    <a:pt x="202" y="819"/>
                    <a:pt x="205" y="822"/>
                    <a:pt x="208" y="824"/>
                  </a:cubicBezTo>
                  <a:lnTo>
                    <a:pt x="216" y="824"/>
                  </a:lnTo>
                  <a:lnTo>
                    <a:pt x="227" y="824"/>
                  </a:lnTo>
                  <a:cubicBezTo>
                    <a:pt x="230" y="822"/>
                    <a:pt x="233" y="819"/>
                    <a:pt x="236" y="817"/>
                  </a:cubicBezTo>
                  <a:lnTo>
                    <a:pt x="242" y="811"/>
                  </a:lnTo>
                  <a:lnTo>
                    <a:pt x="251" y="802"/>
                  </a:lnTo>
                  <a:cubicBezTo>
                    <a:pt x="252" y="798"/>
                    <a:pt x="254" y="793"/>
                    <a:pt x="255" y="789"/>
                  </a:cubicBezTo>
                  <a:cubicBezTo>
                    <a:pt x="256" y="785"/>
                    <a:pt x="258" y="780"/>
                    <a:pt x="259" y="776"/>
                  </a:cubicBezTo>
                  <a:cubicBezTo>
                    <a:pt x="260" y="664"/>
                    <a:pt x="256" y="224"/>
                    <a:pt x="258" y="114"/>
                  </a:cubicBezTo>
                  <a:cubicBezTo>
                    <a:pt x="259" y="105"/>
                    <a:pt x="271" y="77"/>
                    <a:pt x="272" y="114"/>
                  </a:cubicBezTo>
                  <a:lnTo>
                    <a:pt x="272" y="336"/>
                  </a:lnTo>
                  <a:cubicBezTo>
                    <a:pt x="280" y="371"/>
                    <a:pt x="324" y="364"/>
                    <a:pt x="328" y="335"/>
                  </a:cubicBezTo>
                  <a:lnTo>
                    <a:pt x="328" y="49"/>
                  </a:lnTo>
                  <a:lnTo>
                    <a:pt x="325" y="49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/>
            <a:lstStyle/>
            <a:p>
              <a:pPr algn="l" rtl="0" eaLnBrk="0" hangingPunct="0">
                <a:defRPr/>
              </a:pPr>
              <a:endParaRPr lang="es-ES_tradnl">
                <a:latin typeface="Arial" pitchFamily="34" charset="0"/>
                <a:ea typeface="ＭＳ Ｐゴシック" pitchFamily="-32" charset="-128"/>
                <a:cs typeface="+mn-cs"/>
              </a:endParaRPr>
            </a:p>
          </p:txBody>
        </p:sp>
        <p:sp>
          <p:nvSpPr>
            <p:cNvPr id="21" name="Freeform 150"/>
            <p:cNvSpPr>
              <a:spLocks noChangeAspect="1"/>
            </p:cNvSpPr>
            <p:nvPr/>
          </p:nvSpPr>
          <p:spPr bwMode="auto">
            <a:xfrm>
              <a:off x="2430265" y="2835275"/>
              <a:ext cx="580575" cy="571211"/>
            </a:xfrm>
            <a:custGeom>
              <a:avLst/>
              <a:gdLst>
                <a:gd name="T0" fmla="*/ 2147483647 w 182"/>
                <a:gd name="T1" fmla="*/ 2147483647 h 180"/>
                <a:gd name="T2" fmla="*/ 2147483647 w 182"/>
                <a:gd name="T3" fmla="*/ 2147483647 h 180"/>
                <a:gd name="T4" fmla="*/ 2147483647 w 182"/>
                <a:gd name="T5" fmla="*/ 2147483647 h 180"/>
                <a:gd name="T6" fmla="*/ 2147483647 w 182"/>
                <a:gd name="T7" fmla="*/ 2147483647 h 180"/>
                <a:gd name="T8" fmla="*/ 2147483647 w 182"/>
                <a:gd name="T9" fmla="*/ 2147483647 h 180"/>
                <a:gd name="T10" fmla="*/ 2147483647 w 182"/>
                <a:gd name="T11" fmla="*/ 2147483647 h 180"/>
                <a:gd name="T12" fmla="*/ 2147483647 w 182"/>
                <a:gd name="T13" fmla="*/ 2147483647 h 180"/>
                <a:gd name="T14" fmla="*/ 2147483647 w 182"/>
                <a:gd name="T15" fmla="*/ 2147483647 h 180"/>
                <a:gd name="T16" fmla="*/ 2147483647 w 182"/>
                <a:gd name="T17" fmla="*/ 2147483647 h 180"/>
                <a:gd name="T18" fmla="*/ 2147483647 w 182"/>
                <a:gd name="T19" fmla="*/ 2147483647 h 180"/>
                <a:gd name="T20" fmla="*/ 2147483647 w 182"/>
                <a:gd name="T21" fmla="*/ 2147483647 h 180"/>
                <a:gd name="T22" fmla="*/ 2147483647 w 182"/>
                <a:gd name="T23" fmla="*/ 2147483647 h 180"/>
                <a:gd name="T24" fmla="*/ 2147483647 w 182"/>
                <a:gd name="T25" fmla="*/ 2147483647 h 180"/>
                <a:gd name="T26" fmla="*/ 2147483647 w 182"/>
                <a:gd name="T27" fmla="*/ 2147483647 h 180"/>
                <a:gd name="T28" fmla="*/ 2147483647 w 182"/>
                <a:gd name="T29" fmla="*/ 2147483647 h 180"/>
                <a:gd name="T30" fmla="*/ 2147483647 w 182"/>
                <a:gd name="T31" fmla="*/ 2147483647 h 180"/>
                <a:gd name="T32" fmla="*/ 2147483647 w 182"/>
                <a:gd name="T33" fmla="*/ 2147483647 h 180"/>
                <a:gd name="T34" fmla="*/ 2147483647 w 182"/>
                <a:gd name="T35" fmla="*/ 2147483647 h 180"/>
                <a:gd name="T36" fmla="*/ 2147483647 w 182"/>
                <a:gd name="T37" fmla="*/ 2147483647 h 180"/>
                <a:gd name="T38" fmla="*/ 2147483647 w 182"/>
                <a:gd name="T39" fmla="*/ 2147483647 h 180"/>
                <a:gd name="T40" fmla="*/ 2147483647 w 182"/>
                <a:gd name="T41" fmla="*/ 2147483647 h 180"/>
                <a:gd name="T42" fmla="*/ 2147483647 w 182"/>
                <a:gd name="T43" fmla="*/ 0 h 180"/>
                <a:gd name="T44" fmla="*/ 2147483647 w 182"/>
                <a:gd name="T45" fmla="*/ 0 h 180"/>
                <a:gd name="T46" fmla="*/ 2147483647 w 182"/>
                <a:gd name="T47" fmla="*/ 0 h 180"/>
                <a:gd name="T48" fmla="*/ 2147483647 w 182"/>
                <a:gd name="T49" fmla="*/ 2147483647 h 180"/>
                <a:gd name="T50" fmla="*/ 2147483647 w 182"/>
                <a:gd name="T51" fmla="*/ 2147483647 h 180"/>
                <a:gd name="T52" fmla="*/ 2147483647 w 182"/>
                <a:gd name="T53" fmla="*/ 2147483647 h 180"/>
                <a:gd name="T54" fmla="*/ 2147483647 w 182"/>
                <a:gd name="T55" fmla="*/ 2147483647 h 180"/>
                <a:gd name="T56" fmla="*/ 2147483647 w 182"/>
                <a:gd name="T57" fmla="*/ 2147483647 h 180"/>
                <a:gd name="T58" fmla="*/ 2147483647 w 182"/>
                <a:gd name="T59" fmla="*/ 2147483647 h 180"/>
                <a:gd name="T60" fmla="*/ 0 w 182"/>
                <a:gd name="T61" fmla="*/ 2147483647 h 180"/>
                <a:gd name="T62" fmla="*/ 2147483647 w 182"/>
                <a:gd name="T63" fmla="*/ 2147483647 h 180"/>
                <a:gd name="T64" fmla="*/ 2147483647 w 182"/>
                <a:gd name="T65" fmla="*/ 2147483647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2"/>
                <a:gd name="T100" fmla="*/ 0 h 180"/>
                <a:gd name="T101" fmla="*/ 182 w 182"/>
                <a:gd name="T102" fmla="*/ 180 h 1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2" h="180">
                  <a:moveTo>
                    <a:pt x="6" y="127"/>
                  </a:moveTo>
                  <a:lnTo>
                    <a:pt x="15" y="142"/>
                  </a:lnTo>
                  <a:lnTo>
                    <a:pt x="26" y="155"/>
                  </a:lnTo>
                  <a:lnTo>
                    <a:pt x="41" y="165"/>
                  </a:lnTo>
                  <a:lnTo>
                    <a:pt x="56" y="174"/>
                  </a:lnTo>
                  <a:lnTo>
                    <a:pt x="73" y="180"/>
                  </a:lnTo>
                  <a:lnTo>
                    <a:pt x="90" y="180"/>
                  </a:lnTo>
                  <a:lnTo>
                    <a:pt x="109" y="180"/>
                  </a:lnTo>
                  <a:lnTo>
                    <a:pt x="126" y="174"/>
                  </a:lnTo>
                  <a:lnTo>
                    <a:pt x="141" y="165"/>
                  </a:lnTo>
                  <a:lnTo>
                    <a:pt x="154" y="155"/>
                  </a:lnTo>
                  <a:lnTo>
                    <a:pt x="167" y="142"/>
                  </a:lnTo>
                  <a:lnTo>
                    <a:pt x="175" y="127"/>
                  </a:lnTo>
                  <a:lnTo>
                    <a:pt x="180" y="110"/>
                  </a:lnTo>
                  <a:lnTo>
                    <a:pt x="182" y="90"/>
                  </a:lnTo>
                  <a:lnTo>
                    <a:pt x="180" y="71"/>
                  </a:lnTo>
                  <a:lnTo>
                    <a:pt x="175" y="54"/>
                  </a:lnTo>
                  <a:lnTo>
                    <a:pt x="167" y="39"/>
                  </a:lnTo>
                  <a:lnTo>
                    <a:pt x="154" y="26"/>
                  </a:lnTo>
                  <a:lnTo>
                    <a:pt x="141" y="15"/>
                  </a:lnTo>
                  <a:lnTo>
                    <a:pt x="126" y="7"/>
                  </a:lnTo>
                  <a:lnTo>
                    <a:pt x="109" y="0"/>
                  </a:lnTo>
                  <a:lnTo>
                    <a:pt x="90" y="0"/>
                  </a:lnTo>
                  <a:lnTo>
                    <a:pt x="73" y="0"/>
                  </a:lnTo>
                  <a:lnTo>
                    <a:pt x="56" y="7"/>
                  </a:lnTo>
                  <a:lnTo>
                    <a:pt x="41" y="15"/>
                  </a:lnTo>
                  <a:lnTo>
                    <a:pt x="26" y="26"/>
                  </a:lnTo>
                  <a:lnTo>
                    <a:pt x="15" y="39"/>
                  </a:lnTo>
                  <a:lnTo>
                    <a:pt x="6" y="54"/>
                  </a:lnTo>
                  <a:lnTo>
                    <a:pt x="2" y="71"/>
                  </a:lnTo>
                  <a:lnTo>
                    <a:pt x="0" y="90"/>
                  </a:lnTo>
                  <a:lnTo>
                    <a:pt x="2" y="110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31 Acorde"/>
            <p:cNvSpPr>
              <a:spLocks noChangeAspect="1" noChangeArrowheads="1"/>
            </p:cNvSpPr>
            <p:nvPr/>
          </p:nvSpPr>
          <p:spPr bwMode="auto">
            <a:xfrm rot="6755634">
              <a:off x="2179666" y="4323363"/>
              <a:ext cx="1091967" cy="1093900"/>
            </a:xfrm>
            <a:custGeom>
              <a:avLst/>
              <a:gdLst>
                <a:gd name="T0" fmla="*/ 936577 w 1101725"/>
                <a:gd name="T1" fmla="*/ 940028 h 1101725"/>
                <a:gd name="T2" fmla="*/ 548634 w 1101725"/>
                <a:gd name="T3" fmla="*/ 0 h 1101725"/>
                <a:gd name="T4" fmla="*/ 742606 w 1101725"/>
                <a:gd name="T5" fmla="*/ 470013 h 1101725"/>
                <a:gd name="T6" fmla="*/ 5898240 60000 65536"/>
                <a:gd name="T7" fmla="*/ 17694720 60000 65536"/>
                <a:gd name="T8" fmla="*/ 0 60000 65536"/>
                <a:gd name="T9" fmla="*/ 161344 w 1101725"/>
                <a:gd name="T10" fmla="*/ 161344 h 1101725"/>
                <a:gd name="T11" fmla="*/ 940380 w 1101725"/>
                <a:gd name="T12" fmla="*/ 940380 h 11017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1725" h="1101725">
                  <a:moveTo>
                    <a:pt x="940381" y="940381"/>
                  </a:moveTo>
                  <a:lnTo>
                    <a:pt x="940380" y="940380"/>
                  </a:lnTo>
                  <a:cubicBezTo>
                    <a:pt x="837074" y="1043687"/>
                    <a:pt x="696959" y="1101724"/>
                    <a:pt x="550862" y="1101725"/>
                  </a:cubicBezTo>
                  <a:cubicBezTo>
                    <a:pt x="246628" y="1101725"/>
                    <a:pt x="-1" y="855095"/>
                    <a:pt x="-1" y="550862"/>
                  </a:cubicBezTo>
                  <a:cubicBezTo>
                    <a:pt x="-1" y="246628"/>
                    <a:pt x="246628" y="-1"/>
                    <a:pt x="550862" y="-1"/>
                  </a:cubicBezTo>
                  <a:cubicBezTo>
                    <a:pt x="550862" y="-2"/>
                    <a:pt x="550862" y="-1"/>
                    <a:pt x="550862" y="-1"/>
                  </a:cubicBez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hangingPunct="0">
                <a:defRPr/>
              </a:pPr>
              <a:endParaRPr lang="es-ES_tradnl">
                <a:ea typeface="ＭＳ Ｐゴシック" pitchFamily="-32" charset="-128"/>
                <a:cs typeface="+mn-cs"/>
              </a:endParaRPr>
            </a:p>
          </p:txBody>
        </p:sp>
      </p:grp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488950" y="536575"/>
            <a:ext cx="753903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ts val="2300"/>
              </a:lnSpc>
            </a:pPr>
            <a:r>
              <a:rPr lang="en-GB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MS PGothic" pitchFamily="34" charset="-128"/>
                <a:cs typeface="+mj-cs"/>
              </a:rPr>
              <a:t>Project Definition</a:t>
            </a:r>
            <a:endParaRPr lang="en-A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4" name="33 CuadroTexto"/>
          <p:cNvSpPr txBox="1">
            <a:spLocks noChangeArrowheads="1"/>
          </p:cNvSpPr>
          <p:nvPr/>
        </p:nvSpPr>
        <p:spPr bwMode="auto">
          <a:xfrm>
            <a:off x="468313" y="1199062"/>
            <a:ext cx="4312693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 algn="l" rtl="0" eaLnBrk="0" hangingPunct="0">
              <a:spcBef>
                <a:spcPct val="5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n-US" sz="1800" b="0" dirty="0" smtClean="0"/>
              <a:t>The Ministry of Health is leading an ambitious project to build up an </a:t>
            </a:r>
            <a:r>
              <a:rPr lang="en-GB" sz="1800" dirty="0" smtClean="0">
                <a:solidFill>
                  <a:schemeClr val="accent1"/>
                </a:solidFill>
              </a:rPr>
              <a:t>informed healthcare system </a:t>
            </a:r>
            <a:r>
              <a:rPr lang="en-GB" sz="1800" b="0" dirty="0" smtClean="0"/>
              <a:t>for the whole Kingdom of Bahrain. </a:t>
            </a:r>
            <a:endParaRPr lang="en-GB" dirty="0"/>
          </a:p>
          <a:p>
            <a:pPr marL="179388" indent="-179388" algn="l" rtl="0" eaLnBrk="0" hangingPunct="0">
              <a:spcBef>
                <a:spcPct val="5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n-GB" sz="1800" b="0" dirty="0" smtClean="0"/>
              <a:t>The National Healthcare Information system has the acronym project name as </a:t>
            </a:r>
            <a:r>
              <a:rPr lang="en-GB" sz="1800" b="0" dirty="0" smtClean="0"/>
              <a:t>I-SEHA </a:t>
            </a:r>
            <a:r>
              <a:rPr lang="en-US" sz="1800" b="0" dirty="0" smtClean="0"/>
              <a:t>(</a:t>
            </a:r>
            <a:r>
              <a:rPr lang="en-US" sz="1800" b="0" dirty="0" err="1" smtClean="0"/>
              <a:t>Seha</a:t>
            </a:r>
            <a:r>
              <a:rPr lang="en-US" sz="1800" b="0" dirty="0" smtClean="0"/>
              <a:t>= Health in Arabic)</a:t>
            </a:r>
          </a:p>
        </p:txBody>
      </p:sp>
      <p:sp>
        <p:nvSpPr>
          <p:cNvPr id="25" name="33 CuadroTexto"/>
          <p:cNvSpPr txBox="1">
            <a:spLocks noChangeArrowheads="1"/>
          </p:cNvSpPr>
          <p:nvPr/>
        </p:nvSpPr>
        <p:spPr bwMode="auto">
          <a:xfrm>
            <a:off x="580210" y="3699074"/>
            <a:ext cx="744777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 algn="l" rtl="0" eaLnBrk="0" hangingPunct="0">
              <a:spcBef>
                <a:spcPct val="5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n-US" sz="1800" b="0" dirty="0" smtClean="0"/>
              <a:t>I-SEHA will be deployed </a:t>
            </a:r>
            <a:r>
              <a:rPr lang="en-US" dirty="0" smtClean="0"/>
              <a:t>with </a:t>
            </a:r>
            <a:r>
              <a:rPr lang="en-US" sz="1800" dirty="0" err="1" smtClean="0"/>
              <a:t>Indra</a:t>
            </a:r>
            <a:r>
              <a:rPr lang="en-US" sz="1800" dirty="0" smtClean="0"/>
              <a:t> as </a:t>
            </a:r>
            <a:r>
              <a:rPr lang="en-US" sz="1800" dirty="0" smtClean="0">
                <a:solidFill>
                  <a:schemeClr val="accent1"/>
                </a:solidFill>
              </a:rPr>
              <a:t>an implementer and partner</a:t>
            </a:r>
            <a:r>
              <a:rPr lang="en-US" sz="1800" b="0" dirty="0" smtClean="0"/>
              <a:t>.</a:t>
            </a:r>
          </a:p>
          <a:p>
            <a:pPr marL="179388" indent="-179388" algn="l" rtl="0" eaLnBrk="0" hangingPunct="0">
              <a:spcBef>
                <a:spcPct val="50000"/>
              </a:spcBef>
              <a:buClr>
                <a:srgbClr val="00B0F0"/>
              </a:buClr>
              <a:buFont typeface="Arial" charset="0"/>
              <a:buChar char="•"/>
            </a:pPr>
            <a:endParaRPr lang="en-US" sz="1800" b="0" dirty="0" smtClean="0"/>
          </a:p>
          <a:p>
            <a:pPr marL="179388" indent="-179388" algn="l" rtl="0" eaLnBrk="0" hangingPunct="0">
              <a:spcBef>
                <a:spcPct val="5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n-US" sz="1800" b="0" dirty="0" smtClean="0"/>
              <a:t>The main objective of I-SEHA is to enhance the </a:t>
            </a:r>
            <a:r>
              <a:rPr lang="en-US" sz="1800" dirty="0" smtClean="0">
                <a:solidFill>
                  <a:schemeClr val="accent1"/>
                </a:solidFill>
              </a:rPr>
              <a:t>quality of patient care</a:t>
            </a:r>
            <a:r>
              <a:rPr lang="en-US" sz="1800" b="0" dirty="0" smtClean="0">
                <a:solidFill>
                  <a:schemeClr val="accent1"/>
                </a:solidFill>
              </a:rPr>
              <a:t> </a:t>
            </a:r>
            <a:r>
              <a:rPr lang="en-US" sz="1800" b="0" dirty="0" smtClean="0"/>
              <a:t>and </a:t>
            </a:r>
            <a:r>
              <a:rPr lang="en-US" sz="1800" dirty="0" smtClean="0">
                <a:solidFill>
                  <a:schemeClr val="accent1"/>
                </a:solidFill>
              </a:rPr>
              <a:t>safety</a:t>
            </a:r>
            <a:r>
              <a:rPr lang="en-US" sz="1800" b="0" dirty="0" smtClean="0"/>
              <a:t> as a result of a better flow of information among professionals.</a:t>
            </a:r>
            <a:endParaRPr lang="en-AU" sz="1800" dirty="0" smtClean="0">
              <a:solidFill>
                <a:srgbClr val="00B0CA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426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506413" y="141938"/>
            <a:ext cx="7594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ts val="1400"/>
              </a:lnSpc>
            </a:pPr>
            <a:endParaRPr lang="en-AU" sz="1200" dirty="0">
              <a:solidFill>
                <a:schemeClr val="accent1"/>
              </a:solidFill>
            </a:endParaRPr>
          </a:p>
        </p:txBody>
      </p:sp>
      <p:sp>
        <p:nvSpPr>
          <p:cNvPr id="22530" name="Slide Number Placeholder 3"/>
          <p:cNvSpPr txBox="1">
            <a:spLocks noGrp="1"/>
          </p:cNvSpPr>
          <p:nvPr/>
        </p:nvSpPr>
        <p:spPr bwMode="auto">
          <a:xfrm>
            <a:off x="8280400" y="6354763"/>
            <a:ext cx="8636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eaLnBrk="0" hangingPunct="0"/>
            <a:fld id="{53100565-1A25-4738-8058-21BC306DF31C}" type="slidenum">
              <a:rPr lang="ar-SA" sz="800" b="0">
                <a:solidFill>
                  <a:srgbClr val="FFFFFF"/>
                </a:solidFill>
              </a:rPr>
              <a:pPr algn="l" rtl="0" eaLnBrk="0" hangingPunct="0"/>
              <a:t>11</a:t>
            </a:fld>
            <a:endParaRPr lang="en-AU" sz="800" b="0">
              <a:solidFill>
                <a:srgbClr val="FFFFFF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228600" y="493713"/>
            <a:ext cx="753903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300"/>
              </a:lnSpc>
            </a:pPr>
            <a:r>
              <a:rPr lang="en-GB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MS PGothic" pitchFamily="34" charset="-128"/>
                <a:cs typeface="+mj-cs"/>
              </a:rPr>
              <a:t>WHAT IS I-SEHA?</a:t>
            </a:r>
            <a:endParaRPr lang="en-A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2532" name="7 CuadroTexto"/>
          <p:cNvSpPr txBox="1">
            <a:spLocks noChangeArrowheads="1"/>
          </p:cNvSpPr>
          <p:nvPr/>
        </p:nvSpPr>
        <p:spPr bwMode="auto">
          <a:xfrm>
            <a:off x="488950" y="2590800"/>
            <a:ext cx="68421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algn="just" rtl="0" eaLnBrk="0" hangingPunct="0">
              <a:spcBef>
                <a:spcPct val="50000"/>
              </a:spcBef>
              <a:buClr>
                <a:srgbClr val="00B0F0"/>
              </a:buClr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accent1"/>
                </a:solidFill>
              </a:rPr>
              <a:t>Integrated clinical and administrative solution </a:t>
            </a:r>
            <a:r>
              <a:rPr lang="en-GB" sz="1800" b="0" dirty="0" smtClean="0"/>
              <a:t>for primary and secondary care, which includes all the patient information (present and previous episodes) in a </a:t>
            </a:r>
            <a:r>
              <a:rPr lang="en-GB" sz="1800" dirty="0" smtClean="0">
                <a:solidFill>
                  <a:schemeClr val="accent1"/>
                </a:solidFill>
              </a:rPr>
              <a:t>single Electronic Health Record</a:t>
            </a:r>
            <a:r>
              <a:rPr lang="en-GB" sz="1800" b="0" dirty="0" smtClean="0">
                <a:solidFill>
                  <a:schemeClr val="accent1"/>
                </a:solidFill>
              </a:rPr>
              <a:t>, </a:t>
            </a:r>
            <a:r>
              <a:rPr lang="en-US" sz="1800" dirty="0" smtClean="0">
                <a:solidFill>
                  <a:schemeClr val="accent1"/>
                </a:solidFill>
              </a:rPr>
              <a:t>available where and when needed.</a:t>
            </a:r>
            <a:endParaRPr lang="en-GB" sz="1800" b="0" dirty="0" smtClean="0"/>
          </a:p>
          <a:p>
            <a:pPr marL="179388" indent="-179388" algn="just" rtl="0" eaLnBrk="0" hangingPunct="0">
              <a:spcBef>
                <a:spcPct val="50000"/>
              </a:spcBef>
              <a:buClr>
                <a:srgbClr val="00B0F0"/>
              </a:buClr>
              <a:buFont typeface="Arial" pitchFamily="34" charset="0"/>
              <a:buChar char="•"/>
            </a:pPr>
            <a:r>
              <a:rPr lang="en-GB" sz="1800" b="0" dirty="0" smtClean="0"/>
              <a:t>The system covers </a:t>
            </a:r>
            <a:r>
              <a:rPr lang="en-GB" sz="1800" dirty="0" smtClean="0">
                <a:solidFill>
                  <a:schemeClr val="accent1"/>
                </a:solidFill>
              </a:rPr>
              <a:t>requests and referrals </a:t>
            </a:r>
            <a:r>
              <a:rPr lang="en-GB" sz="1800" b="0" dirty="0" smtClean="0"/>
              <a:t>and enables to track them.</a:t>
            </a:r>
          </a:p>
          <a:p>
            <a:pPr marL="179388" indent="-179388" algn="just" rtl="0" eaLnBrk="0" hangingPunct="0">
              <a:spcBef>
                <a:spcPct val="50000"/>
              </a:spcBef>
              <a:buClr>
                <a:srgbClr val="00B0F0"/>
              </a:buClr>
              <a:buFont typeface="Arial" pitchFamily="34" charset="0"/>
              <a:buChar char="•"/>
            </a:pPr>
            <a:r>
              <a:rPr lang="en-GB" sz="1800" b="0" dirty="0" smtClean="0"/>
              <a:t>Supports </a:t>
            </a:r>
            <a:r>
              <a:rPr lang="en-GB" sz="1800" b="0" dirty="0"/>
              <a:t>more than </a:t>
            </a:r>
            <a:r>
              <a:rPr lang="en-GB" sz="1800" dirty="0" smtClean="0">
                <a:solidFill>
                  <a:schemeClr val="accent1"/>
                </a:solidFill>
              </a:rPr>
              <a:t>4.000 </a:t>
            </a:r>
            <a:r>
              <a:rPr lang="en-GB" sz="1800" dirty="0">
                <a:solidFill>
                  <a:schemeClr val="accent1"/>
                </a:solidFill>
              </a:rPr>
              <a:t>healthcare </a:t>
            </a:r>
            <a:r>
              <a:rPr lang="en-GB" sz="1800" dirty="0" smtClean="0">
                <a:solidFill>
                  <a:schemeClr val="accent1"/>
                </a:solidFill>
              </a:rPr>
              <a:t>professionals</a:t>
            </a:r>
            <a:r>
              <a:rPr lang="en-GB" sz="1800" b="0" dirty="0" smtClean="0">
                <a:solidFill>
                  <a:schemeClr val="accent1"/>
                </a:solidFill>
              </a:rPr>
              <a:t> </a:t>
            </a:r>
            <a:r>
              <a:rPr lang="en-GB" sz="1800" b="0" dirty="0" smtClean="0"/>
              <a:t>and </a:t>
            </a:r>
            <a:r>
              <a:rPr lang="en-GB" sz="1800" dirty="0" smtClean="0">
                <a:solidFill>
                  <a:schemeClr val="accent1"/>
                </a:solidFill>
              </a:rPr>
              <a:t>1.2 million+ </a:t>
            </a:r>
            <a:r>
              <a:rPr lang="en-GB" sz="1800" b="0" dirty="0" smtClean="0"/>
              <a:t>citizens and residents.</a:t>
            </a:r>
            <a:endParaRPr lang="en-GB" sz="1800" b="0" dirty="0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506413" y="257175"/>
            <a:ext cx="75946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ts val="1400"/>
              </a:lnSpc>
            </a:pPr>
            <a:endParaRPr lang="en-AU" sz="1200">
              <a:solidFill>
                <a:schemeClr val="accent1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1560" y="7937"/>
            <a:ext cx="1349375" cy="2032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7623" y="0"/>
            <a:ext cx="1350962" cy="203517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1848" y="14287"/>
            <a:ext cx="1339850" cy="2017713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791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 txBox="1">
            <a:spLocks noGrp="1"/>
          </p:cNvSpPr>
          <p:nvPr/>
        </p:nvSpPr>
        <p:spPr bwMode="auto">
          <a:xfrm>
            <a:off x="8280400" y="6354763"/>
            <a:ext cx="8636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eaLnBrk="0" hangingPunct="0"/>
            <a:fld id="{2FEC919B-1E25-4CD6-A97D-031DB853ADB4}" type="slidenum">
              <a:rPr lang="ar-SA" sz="800" b="0">
                <a:solidFill>
                  <a:srgbClr val="FFFFFF"/>
                </a:solidFill>
              </a:rPr>
              <a:pPr algn="l" rtl="0" eaLnBrk="0" hangingPunct="0"/>
              <a:t>12</a:t>
            </a:fld>
            <a:endParaRPr lang="en-AU" sz="800" b="0">
              <a:solidFill>
                <a:srgbClr val="FFFFFF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4194" y="437573"/>
            <a:ext cx="7539038" cy="58896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indent="0" algn="l" rtl="0" fontAlgn="base">
              <a:lnSpc>
                <a:spcPts val="2300"/>
              </a:lnSpc>
              <a:spcAft>
                <a:spcPct val="0"/>
              </a:spcAft>
              <a:buNone/>
            </a:pPr>
            <a:r>
              <a:rPr lang="en-AU" sz="32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MS PGothic" pitchFamily="34" charset="-128"/>
              </a:rPr>
              <a:t>I-SEHA SCOPE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ts val="1400"/>
              </a:lnSpc>
            </a:pPr>
            <a:endParaRPr lang="en-AU" sz="1200">
              <a:solidFill>
                <a:schemeClr val="accent1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ts val="1400"/>
              </a:lnSpc>
            </a:pPr>
            <a:endParaRPr lang="en-AU" sz="1200" dirty="0">
              <a:solidFill>
                <a:schemeClr val="accent1"/>
              </a:solidFill>
            </a:endParaRPr>
          </a:p>
        </p:txBody>
      </p:sp>
      <p:sp>
        <p:nvSpPr>
          <p:cNvPr id="24584" name="33 CuadroTexto"/>
          <p:cNvSpPr txBox="1">
            <a:spLocks noChangeArrowheads="1"/>
          </p:cNvSpPr>
          <p:nvPr/>
        </p:nvSpPr>
        <p:spPr bwMode="auto">
          <a:xfrm>
            <a:off x="468313" y="1199062"/>
            <a:ext cx="7431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algn="l" rtl="0" eaLnBrk="0" hangingPunct="0">
              <a:spcBef>
                <a:spcPct val="5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n-AU" sz="1800" b="0" dirty="0" smtClean="0">
                <a:cs typeface="ＭＳ Ｐゴシック"/>
              </a:rPr>
              <a:t>I-Seha will cover all the Kingdom’s healthcare facilities.</a:t>
            </a:r>
            <a:endParaRPr lang="en-AU" sz="1800" dirty="0" smtClean="0">
              <a:solidFill>
                <a:srgbClr val="00B0CA"/>
              </a:solidFill>
              <a:cs typeface="ＭＳ Ｐゴシック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6356" y="1712026"/>
            <a:ext cx="3246692" cy="447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45 CuadroTexto"/>
          <p:cNvSpPr>
            <a:spLocks noChangeArrowheads="1"/>
          </p:cNvSpPr>
          <p:nvPr/>
        </p:nvSpPr>
        <p:spPr bwMode="auto">
          <a:xfrm>
            <a:off x="1329084" y="2482566"/>
            <a:ext cx="1392834" cy="482325"/>
          </a:xfrm>
          <a:prstGeom prst="accentBorderCallout2">
            <a:avLst>
              <a:gd name="adj1" fmla="val 20870"/>
              <a:gd name="adj2" fmla="val 106819"/>
              <a:gd name="adj3" fmla="val 14961"/>
              <a:gd name="adj4" fmla="val 215203"/>
              <a:gd name="adj5" fmla="val -111206"/>
              <a:gd name="adj6" fmla="val 339951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0" lvl="1" algn="ctr" rtl="0" eaLnBrk="0" hangingPunct="0"/>
            <a:r>
              <a:rPr lang="en-GB" sz="1050" b="0" dirty="0">
                <a:solidFill>
                  <a:srgbClr val="FFFFFF"/>
                </a:solidFill>
                <a:cs typeface="+mn-cs"/>
              </a:rPr>
              <a:t>KHUH</a:t>
            </a:r>
          </a:p>
        </p:txBody>
      </p:sp>
      <p:sp>
        <p:nvSpPr>
          <p:cNvPr id="12" name="45 CuadroTexto"/>
          <p:cNvSpPr>
            <a:spLocks noChangeArrowheads="1"/>
          </p:cNvSpPr>
          <p:nvPr/>
        </p:nvSpPr>
        <p:spPr bwMode="auto">
          <a:xfrm>
            <a:off x="1329085" y="3376680"/>
            <a:ext cx="1352036" cy="482326"/>
          </a:xfrm>
          <a:prstGeom prst="accentBorderCallout2">
            <a:avLst>
              <a:gd name="adj1" fmla="val 20870"/>
              <a:gd name="adj2" fmla="val 105449"/>
              <a:gd name="adj3" fmla="val 14633"/>
              <a:gd name="adj4" fmla="val 221511"/>
              <a:gd name="adj5" fmla="val -185528"/>
              <a:gd name="adj6" fmla="val 314664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0" lvl="1" algn="ctr" rtl="0" eaLnBrk="0" hangingPunct="0"/>
            <a:r>
              <a:rPr lang="en-GB" sz="1050" b="0" dirty="0" err="1">
                <a:solidFill>
                  <a:srgbClr val="FFFFFF"/>
                </a:solidFill>
                <a:cs typeface="+mn-cs"/>
              </a:rPr>
              <a:t>Salmaniya</a:t>
            </a:r>
            <a:r>
              <a:rPr lang="en-GB" sz="1050" b="0" dirty="0">
                <a:solidFill>
                  <a:srgbClr val="FFFFFF"/>
                </a:solidFill>
                <a:cs typeface="+mn-cs"/>
              </a:rPr>
              <a:t> Medical </a:t>
            </a:r>
          </a:p>
          <a:p>
            <a:pPr marL="0" lvl="1" algn="ctr" rtl="0" eaLnBrk="0" hangingPunct="0"/>
            <a:r>
              <a:rPr lang="en-GB" sz="1050" b="0" dirty="0">
                <a:solidFill>
                  <a:srgbClr val="FFFFFF"/>
                </a:solidFill>
                <a:cs typeface="+mn-cs"/>
              </a:rPr>
              <a:t>Complex</a:t>
            </a:r>
          </a:p>
        </p:txBody>
      </p:sp>
      <p:sp>
        <p:nvSpPr>
          <p:cNvPr id="13" name="45 CuadroTexto"/>
          <p:cNvSpPr>
            <a:spLocks noChangeArrowheads="1"/>
          </p:cNvSpPr>
          <p:nvPr/>
        </p:nvSpPr>
        <p:spPr bwMode="auto">
          <a:xfrm flipH="1">
            <a:off x="1280280" y="5254150"/>
            <a:ext cx="1421557" cy="482326"/>
          </a:xfrm>
          <a:prstGeom prst="accentBorderCallout2">
            <a:avLst>
              <a:gd name="adj1" fmla="val 20870"/>
              <a:gd name="adj2" fmla="val -6819"/>
              <a:gd name="adj3" fmla="val -96653"/>
              <a:gd name="adj4" fmla="val -114292"/>
              <a:gd name="adj5" fmla="val -433348"/>
              <a:gd name="adj6" fmla="val -229088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0" lvl="1" algn="ctr" rtl="0" eaLnBrk="0" hangingPunct="0"/>
            <a:r>
              <a:rPr lang="en-GB" sz="1050" b="0" dirty="0" smtClean="0">
                <a:solidFill>
                  <a:srgbClr val="FFFFFF"/>
                </a:solidFill>
                <a:cs typeface="+mn-cs"/>
              </a:rPr>
              <a:t>26 </a:t>
            </a:r>
            <a:r>
              <a:rPr lang="en-GB" sz="1050" b="0" dirty="0">
                <a:solidFill>
                  <a:srgbClr val="FFFFFF"/>
                </a:solidFill>
                <a:cs typeface="+mn-cs"/>
              </a:rPr>
              <a:t>Health </a:t>
            </a:r>
            <a:r>
              <a:rPr lang="en-GB" sz="1050" b="0" dirty="0" err="1" smtClean="0">
                <a:solidFill>
                  <a:srgbClr val="FFFFFF"/>
                </a:solidFill>
                <a:cs typeface="+mn-cs"/>
              </a:rPr>
              <a:t>Centers</a:t>
            </a:r>
            <a:endParaRPr lang="en-GB" sz="1050" b="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1" name="45 CuadroTexto"/>
          <p:cNvSpPr>
            <a:spLocks noChangeArrowheads="1"/>
          </p:cNvSpPr>
          <p:nvPr/>
        </p:nvSpPr>
        <p:spPr bwMode="auto">
          <a:xfrm>
            <a:off x="1298201" y="4308464"/>
            <a:ext cx="1409229" cy="482326"/>
          </a:xfrm>
          <a:prstGeom prst="accentBorderCallout2">
            <a:avLst>
              <a:gd name="adj1" fmla="val 20870"/>
              <a:gd name="adj2" fmla="val 104764"/>
              <a:gd name="adj3" fmla="val 1699"/>
              <a:gd name="adj4" fmla="val 212167"/>
              <a:gd name="adj5" fmla="val -273483"/>
              <a:gd name="adj6" fmla="val 293540"/>
            </a:avLst>
          </a:prstGeom>
          <a:solidFill>
            <a:schemeClr val="accent6">
              <a:lumMod val="75000"/>
            </a:schemeClr>
          </a:solidFill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marL="0" lvl="1" algn="ctr" rtl="0" eaLnBrk="0" hangingPunct="0"/>
            <a:r>
              <a:rPr lang="en-GB" sz="1050" b="0" dirty="0">
                <a:solidFill>
                  <a:srgbClr val="FFFFFF"/>
                </a:solidFill>
                <a:cs typeface="+mn-cs"/>
              </a:rPr>
              <a:t>Peripheral Hospitals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943600" y="2209800"/>
            <a:ext cx="0" cy="352667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953000" y="1981200"/>
            <a:ext cx="152400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506413" y="168276"/>
            <a:ext cx="7594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ts val="1400"/>
              </a:lnSpc>
            </a:pPr>
            <a:r>
              <a:rPr lang="en-AU" sz="1200" dirty="0">
                <a:solidFill>
                  <a:schemeClr val="accent1"/>
                </a:solidFill>
                <a:cs typeface="ＭＳ Ｐゴシック"/>
              </a:rPr>
              <a:t>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6825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519476" y="252413"/>
            <a:ext cx="7594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ts val="1400"/>
              </a:lnSpc>
            </a:pPr>
            <a:r>
              <a:rPr lang="en-AU" sz="1200" dirty="0" smtClean="0">
                <a:solidFill>
                  <a:schemeClr val="accent1"/>
                </a:solidFill>
              </a:rPr>
              <a:t>PROJECT OVERVIEW</a:t>
            </a:r>
            <a:endParaRPr lang="en-AU" sz="1200" dirty="0">
              <a:solidFill>
                <a:schemeClr val="accent1"/>
              </a:solidFill>
            </a:endParaRPr>
          </a:p>
        </p:txBody>
      </p:sp>
      <p:sp>
        <p:nvSpPr>
          <p:cNvPr id="28674" name="Slide Number Placeholder 3"/>
          <p:cNvSpPr txBox="1">
            <a:spLocks noGrp="1"/>
          </p:cNvSpPr>
          <p:nvPr/>
        </p:nvSpPr>
        <p:spPr bwMode="auto">
          <a:xfrm>
            <a:off x="8280400" y="6354763"/>
            <a:ext cx="8636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eaLnBrk="0" hangingPunct="0"/>
            <a:fld id="{6F8599E5-25BC-4D27-BD44-E363937A0160}" type="slidenum">
              <a:rPr lang="ar-SA" sz="800" b="0">
                <a:solidFill>
                  <a:srgbClr val="FFFFFF"/>
                </a:solidFill>
              </a:rPr>
              <a:pPr algn="l" rtl="0" eaLnBrk="0" hangingPunct="0"/>
              <a:t>13</a:t>
            </a:fld>
            <a:endParaRPr lang="en-AU" sz="800" b="0">
              <a:solidFill>
                <a:srgbClr val="FFFFFF"/>
              </a:solidFill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488950" y="536575"/>
            <a:ext cx="753903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ts val="2300"/>
              </a:lnSpc>
            </a:pPr>
            <a:endParaRPr lang="en-AU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06413" y="257175"/>
            <a:ext cx="75946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ts val="1400"/>
              </a:lnSpc>
            </a:pPr>
            <a:endParaRPr lang="en-AU" sz="1200">
              <a:solidFill>
                <a:schemeClr val="accent1"/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130319"/>
              </p:ext>
            </p:extLst>
          </p:nvPr>
        </p:nvGraphicFramePr>
        <p:xfrm>
          <a:off x="611187" y="1027113"/>
          <a:ext cx="7381875" cy="493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557"/>
                <a:gridCol w="1448943"/>
                <a:gridCol w="4524375"/>
              </a:tblGrid>
              <a:tr h="468313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Module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Professional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What does</a:t>
                      </a:r>
                      <a:r>
                        <a:rPr lang="en-US" sz="1400" baseline="0" noProof="0" smtClean="0"/>
                        <a:t> it include</a:t>
                      </a:r>
                      <a:endParaRPr lang="en-US" sz="1400" noProof="0"/>
                    </a:p>
                  </a:txBody>
                  <a:tcPr/>
                </a:tc>
              </a:tr>
              <a:tr h="468313">
                <a:tc rowSpan="2">
                  <a:txBody>
                    <a:bodyPr/>
                    <a:lstStyle/>
                    <a:p>
                      <a:r>
                        <a:rPr lang="en-US" sz="1400" b="1" noProof="0" smtClean="0"/>
                        <a:t>Electronic</a:t>
                      </a:r>
                      <a:r>
                        <a:rPr lang="en-US" sz="1400" b="1" baseline="0" noProof="0" smtClean="0"/>
                        <a:t> Health Record (EHR)</a:t>
                      </a:r>
                      <a:endParaRPr lang="en-US" sz="1400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noProof="0" dirty="0" smtClean="0"/>
                        <a:t>Physicians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noProof="0" dirty="0" smtClean="0"/>
                        <a:t>Visit sheets, medical orders, results</a:t>
                      </a:r>
                      <a:r>
                        <a:rPr lang="en-US" sz="1400" baseline="0" noProof="0" dirty="0" smtClean="0"/>
                        <a:t> visualization, working list, minor surgery</a:t>
                      </a:r>
                      <a:endParaRPr lang="en-US" sz="1400" noProof="0" dirty="0"/>
                    </a:p>
                  </a:txBody>
                  <a:tcPr anchor="ctr"/>
                </a:tc>
              </a:tr>
              <a:tr h="468313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noProof="0" dirty="0" smtClean="0"/>
                        <a:t>Nurses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noProof="0" dirty="0" smtClean="0"/>
                        <a:t>Triage sheet, nurse care sheet, treatment</a:t>
                      </a:r>
                      <a:r>
                        <a:rPr lang="en-US" sz="1400" baseline="0" noProof="0" dirty="0" smtClean="0"/>
                        <a:t> room, working list, medical orders, injections, procedures, drug administration</a:t>
                      </a:r>
                      <a:endParaRPr lang="en-US" sz="1400" noProof="0" dirty="0"/>
                    </a:p>
                  </a:txBody>
                  <a:tcPr anchor="ctr"/>
                </a:tc>
              </a:tr>
              <a:tr h="468313">
                <a:tc rowSpan="3">
                  <a:txBody>
                    <a:bodyPr/>
                    <a:lstStyle/>
                    <a:p>
                      <a:r>
                        <a:rPr lang="en-US" sz="1400" b="1" noProof="0" smtClean="0"/>
                        <a:t>Scheduling</a:t>
                      </a:r>
                      <a:r>
                        <a:rPr lang="en-US" sz="1400" b="1" baseline="0" noProof="0" smtClean="0"/>
                        <a:t> &amp; appointment</a:t>
                      </a:r>
                      <a:endParaRPr lang="en-US" sz="1400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noProof="0" dirty="0" smtClean="0"/>
                        <a:t>Clerks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Agendas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and appointments management</a:t>
                      </a:r>
                      <a:endParaRPr lang="en-US" sz="1400" b="0" noProof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68313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noProof="0" dirty="0" smtClean="0"/>
                        <a:t>Nurses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Schedule an appointment</a:t>
                      </a:r>
                    </a:p>
                  </a:txBody>
                  <a:tcPr anchor="ctr"/>
                </a:tc>
              </a:tr>
              <a:tr h="468313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noProof="0" dirty="0" smtClean="0"/>
                        <a:t>Physicians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Schedule an appointment</a:t>
                      </a:r>
                    </a:p>
                  </a:txBody>
                  <a:tcPr anchor="ctr"/>
                </a:tc>
              </a:tr>
              <a:tr h="243840">
                <a:tc rowSpan="3">
                  <a:txBody>
                    <a:bodyPr/>
                    <a:lstStyle/>
                    <a:p>
                      <a:r>
                        <a:rPr lang="en-US" sz="1400" b="1" noProof="0" smtClean="0"/>
                        <a:t>Radiology Information System</a:t>
                      </a:r>
                      <a:endParaRPr lang="en-US" sz="1400" b="1" noProof="0"/>
                    </a:p>
                  </a:txBody>
                  <a:tcPr anchor="ctr">
                    <a:solidFill>
                      <a:srgbClr val="CBE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Radiologists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kern="1200" noProof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Reporting of radiology images</a:t>
                      </a:r>
                    </a:p>
                  </a:txBody>
                  <a:tcPr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noProof="0" dirty="0" smtClean="0"/>
                        <a:t>Radiology Technicians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noProof="0" dirty="0" smtClean="0">
                          <a:latin typeface="Arial" pitchFamily="34" charset="0"/>
                          <a:cs typeface="Arial" pitchFamily="34" charset="0"/>
                        </a:rPr>
                        <a:t>Performance of radiology tests</a:t>
                      </a:r>
                      <a:endParaRPr lang="en-US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43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noProof="0" smtClean="0"/>
                        <a:t>Medical secretaries</a:t>
                      </a:r>
                      <a:endParaRPr lang="en-U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noProof="0" dirty="0" smtClean="0"/>
                        <a:t>Transcription</a:t>
                      </a:r>
                      <a:r>
                        <a:rPr lang="en-US" sz="1400" baseline="0" noProof="0" dirty="0" smtClean="0"/>
                        <a:t> of the report of radiological images</a:t>
                      </a:r>
                      <a:endParaRPr lang="en-US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68313">
                <a:tc>
                  <a:txBody>
                    <a:bodyPr/>
                    <a:lstStyle/>
                    <a:p>
                      <a:r>
                        <a:rPr lang="en-US" sz="1400" b="1" noProof="0" smtClean="0"/>
                        <a:t>Web</a:t>
                      </a:r>
                      <a:r>
                        <a:rPr lang="en-US" sz="1400" b="1" baseline="0" noProof="0" smtClean="0"/>
                        <a:t> Viewer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noProof="0" smtClean="0"/>
                        <a:t>Physicians</a:t>
                      </a:r>
                      <a:endParaRPr lang="en-U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noProof="0" dirty="0" smtClean="0"/>
                        <a:t>Radiology</a:t>
                      </a:r>
                      <a:r>
                        <a:rPr lang="en-US" sz="1400" baseline="0" noProof="0" dirty="0" smtClean="0"/>
                        <a:t> images visualization (filmless)</a:t>
                      </a:r>
                      <a:endParaRPr lang="en-US" sz="1400" noProof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80151" y="542654"/>
            <a:ext cx="753903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>
              <a:lnSpc>
                <a:spcPts val="2300"/>
              </a:lnSpc>
              <a:defRPr sz="3200" b="1" i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MS PGothic" pitchFamily="34" charset="-128"/>
                <a:cs typeface="+mj-cs"/>
              </a:defRPr>
            </a:lvl1pPr>
          </a:lstStyle>
          <a:p>
            <a:r>
              <a:rPr lang="en-AU" dirty="0"/>
              <a:t>I-SEHA COMPONENTS</a:t>
            </a:r>
          </a:p>
        </p:txBody>
      </p:sp>
    </p:spTree>
    <p:extLst>
      <p:ext uri="{BB962C8B-B14F-4D97-AF65-F5344CB8AC3E}">
        <p14:creationId xmlns:p14="http://schemas.microsoft.com/office/powerpoint/2010/main" val="153153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519476" y="252413"/>
            <a:ext cx="7594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ts val="1400"/>
              </a:lnSpc>
            </a:pPr>
            <a:r>
              <a:rPr lang="en-AU" sz="1200" dirty="0" smtClean="0">
                <a:solidFill>
                  <a:schemeClr val="accent1"/>
                </a:solidFill>
              </a:rPr>
              <a:t>PROJECT OVERVIEW</a:t>
            </a:r>
            <a:endParaRPr lang="en-AU" sz="1200" dirty="0">
              <a:solidFill>
                <a:schemeClr val="accent1"/>
              </a:solidFill>
            </a:endParaRPr>
          </a:p>
        </p:txBody>
      </p:sp>
      <p:sp>
        <p:nvSpPr>
          <p:cNvPr id="28674" name="Slide Number Placeholder 3"/>
          <p:cNvSpPr txBox="1">
            <a:spLocks noGrp="1"/>
          </p:cNvSpPr>
          <p:nvPr/>
        </p:nvSpPr>
        <p:spPr bwMode="auto">
          <a:xfrm>
            <a:off x="8280400" y="6354763"/>
            <a:ext cx="8636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eaLnBrk="0" hangingPunct="0"/>
            <a:fld id="{6F8599E5-25BC-4D27-BD44-E363937A0160}" type="slidenum">
              <a:rPr lang="ar-SA" sz="800" b="0">
                <a:solidFill>
                  <a:srgbClr val="FFFFFF"/>
                </a:solidFill>
              </a:rPr>
              <a:pPr algn="l" rtl="0" eaLnBrk="0" hangingPunct="0"/>
              <a:t>14</a:t>
            </a:fld>
            <a:endParaRPr lang="en-AU" sz="800" b="0">
              <a:solidFill>
                <a:srgbClr val="FFFFFF"/>
              </a:solidFill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488950" y="536575"/>
            <a:ext cx="753903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ts val="2300"/>
              </a:lnSpc>
            </a:pPr>
            <a:endParaRPr lang="en-AU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06413" y="257175"/>
            <a:ext cx="75946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ts val="1400"/>
              </a:lnSpc>
            </a:pPr>
            <a:endParaRPr lang="en-AU" sz="1200">
              <a:solidFill>
                <a:schemeClr val="accent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80151" y="542654"/>
            <a:ext cx="753903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>
              <a:lnSpc>
                <a:spcPts val="2300"/>
              </a:lnSpc>
              <a:defRPr sz="3200" b="1" i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MS PGothic" pitchFamily="34" charset="-128"/>
                <a:cs typeface="+mj-cs"/>
              </a:defRPr>
            </a:lvl1pPr>
          </a:lstStyle>
          <a:p>
            <a:r>
              <a:rPr lang="en-AU" dirty="0"/>
              <a:t>I-SEHA COMPONENTS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11188" y="1027113"/>
          <a:ext cx="7381875" cy="2136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557"/>
                <a:gridCol w="1448943"/>
                <a:gridCol w="4524375"/>
              </a:tblGrid>
              <a:tr h="468313"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Module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Professional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What does it include</a:t>
                      </a:r>
                      <a:endParaRPr lang="en-US" sz="1400" noProof="0"/>
                    </a:p>
                  </a:txBody>
                  <a:tcPr/>
                </a:tc>
              </a:tr>
              <a:tr h="468313">
                <a:tc>
                  <a:txBody>
                    <a:bodyPr/>
                    <a:lstStyle/>
                    <a:p>
                      <a:r>
                        <a:rPr lang="en-US" sz="1400" b="1" baseline="0" noProof="0" smtClean="0"/>
                        <a:t>Laboratory Information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Laboratory Technicians</a:t>
                      </a:r>
                      <a:endParaRPr lang="en-U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Test</a:t>
                      </a:r>
                      <a:r>
                        <a:rPr lang="en-US" sz="1400" baseline="0" noProof="0" smtClean="0"/>
                        <a:t> r</a:t>
                      </a:r>
                      <a:r>
                        <a:rPr lang="en-US" sz="1400" noProof="0" smtClean="0"/>
                        <a:t>equest, analysis and reports</a:t>
                      </a:r>
                      <a:r>
                        <a:rPr lang="en-US" sz="1400" baseline="0" noProof="0" smtClean="0"/>
                        <a:t> generation</a:t>
                      </a:r>
                      <a:endParaRPr lang="en-US" sz="1400" noProof="0"/>
                    </a:p>
                  </a:txBody>
                  <a:tcPr anchor="ctr"/>
                </a:tc>
              </a:tr>
              <a:tr h="468313">
                <a:tc rowSpan="2">
                  <a:txBody>
                    <a:bodyPr/>
                    <a:lstStyle/>
                    <a:p>
                      <a:r>
                        <a:rPr lang="en-US" sz="1400" b="1" baseline="0" noProof="0" smtClean="0"/>
                        <a:t>Pharmacy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Pharmacists</a:t>
                      </a:r>
                      <a:endParaRPr lang="en-U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Dispensation and pharmacy</a:t>
                      </a:r>
                      <a:r>
                        <a:rPr lang="en-US" sz="1400" baseline="0" noProof="0" smtClean="0"/>
                        <a:t> management</a:t>
                      </a:r>
                      <a:endParaRPr lang="en-US" sz="1400" noProof="0"/>
                    </a:p>
                  </a:txBody>
                  <a:tcPr anchor="ctr"/>
                </a:tc>
              </a:tr>
              <a:tr h="468313">
                <a:tc vMerge="1">
                  <a:txBody>
                    <a:bodyPr/>
                    <a:lstStyle/>
                    <a:p>
                      <a:endParaRPr lang="es-ES" sz="1400" b="1" baseline="0" dirty="0" smtClean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Physicians</a:t>
                      </a:r>
                      <a:endParaRPr lang="en-U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Drugs prescription</a:t>
                      </a:r>
                      <a:endParaRPr lang="en-US" sz="1400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075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8950" y="536575"/>
            <a:ext cx="7539038" cy="37782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indent="0" algn="l" rtl="0" fontAlgn="base">
              <a:lnSpc>
                <a:spcPts val="2300"/>
              </a:lnSpc>
              <a:spcAft>
                <a:spcPct val="0"/>
              </a:spcAft>
              <a:buNone/>
            </a:pPr>
            <a:r>
              <a:rPr lang="en-GB" sz="32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MS PGothic" pitchFamily="34" charset="-128"/>
              </a:rPr>
              <a:t>MAJOR ACHIEVEMENTS</a:t>
            </a:r>
            <a:br>
              <a:rPr lang="en-GB" sz="32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MS PGothic" pitchFamily="34" charset="-128"/>
              </a:rPr>
            </a:br>
            <a:endParaRPr lang="en-AU" sz="32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MS PGothic" pitchFamily="34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71294"/>
              </p:ext>
            </p:extLst>
          </p:nvPr>
        </p:nvGraphicFramePr>
        <p:xfrm>
          <a:off x="304800" y="1676400"/>
          <a:ext cx="7907740" cy="4375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7740"/>
              </a:tblGrid>
              <a:tr h="486124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smtClean="0"/>
                        <a:t>MILESTONES</a:t>
                      </a:r>
                      <a:endParaRPr lang="en-GB" sz="1800" b="1" noProof="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990">
                <a:tc>
                  <a:txBody>
                    <a:bodyPr/>
                    <a:lstStyle/>
                    <a:p>
                      <a:pPr marL="344488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dirty="0" smtClean="0">
                          <a:cs typeface="ＭＳ Ｐゴシック"/>
                        </a:rPr>
                        <a:t>Filmless and RIS in MoH network. </a:t>
                      </a:r>
                    </a:p>
                    <a:p>
                      <a:pPr marL="344488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800" b="0" dirty="0" smtClean="0">
                        <a:cs typeface="ＭＳ Ｐゴシック"/>
                      </a:endParaRPr>
                    </a:p>
                    <a:p>
                      <a:pPr marL="344488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dirty="0" smtClean="0">
                          <a:cs typeface="ＭＳ Ｐゴシック"/>
                        </a:rPr>
                        <a:t>Schedule &amp;</a:t>
                      </a:r>
                      <a:r>
                        <a:rPr lang="en-US" sz="1800" b="0" baseline="0" dirty="0" smtClean="0">
                          <a:cs typeface="ＭＳ Ｐゴシック"/>
                        </a:rPr>
                        <a:t> Appointment </a:t>
                      </a:r>
                      <a:r>
                        <a:rPr lang="en-US" sz="1800" b="0" dirty="0" smtClean="0">
                          <a:cs typeface="ＭＳ Ｐゴシック"/>
                        </a:rPr>
                        <a:t>implemented in all HC</a:t>
                      </a:r>
                    </a:p>
                    <a:p>
                      <a:pPr marL="344488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800" b="0" dirty="0" smtClean="0">
                        <a:cs typeface="ＭＳ Ｐゴシック"/>
                      </a:endParaRPr>
                    </a:p>
                    <a:p>
                      <a:pPr marL="344488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dirty="0" smtClean="0">
                          <a:cs typeface="ＭＳ Ｐゴシック"/>
                        </a:rPr>
                        <a:t>Schedule &amp;</a:t>
                      </a:r>
                      <a:r>
                        <a:rPr lang="en-US" sz="1800" b="0" baseline="0" dirty="0" smtClean="0">
                          <a:cs typeface="ＭＳ Ｐゴシック"/>
                        </a:rPr>
                        <a:t> Appointment </a:t>
                      </a:r>
                      <a:r>
                        <a:rPr lang="en-US" sz="1800" b="0" dirty="0" smtClean="0">
                          <a:cs typeface="ＭＳ Ｐゴシック"/>
                        </a:rPr>
                        <a:t>implemented</a:t>
                      </a:r>
                      <a:r>
                        <a:rPr lang="en-US" sz="1800" b="0" baseline="0" dirty="0" smtClean="0">
                          <a:cs typeface="ＭＳ Ｐゴシック"/>
                        </a:rPr>
                        <a:t> in </a:t>
                      </a:r>
                      <a:r>
                        <a:rPr lang="en-US" sz="1800" b="0" dirty="0" smtClean="0">
                          <a:cs typeface="ＭＳ Ｐゴシック"/>
                        </a:rPr>
                        <a:t>20 OPD clinics in SMC</a:t>
                      </a:r>
                    </a:p>
                    <a:p>
                      <a:pPr marL="173038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cs typeface="ＭＳ Ｐゴシック"/>
                      </a:endParaRPr>
                    </a:p>
                    <a:p>
                      <a:pPr marL="344488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dirty="0" smtClean="0">
                          <a:cs typeface="ＭＳ Ｐゴシック"/>
                        </a:rPr>
                        <a:t>First OPD clinic running EHR in SMC</a:t>
                      </a:r>
                    </a:p>
                    <a:p>
                      <a:pPr marL="344488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800" b="0" dirty="0" smtClean="0">
                        <a:cs typeface="ＭＳ Ｐゴシック"/>
                      </a:endParaRPr>
                    </a:p>
                    <a:p>
                      <a:pPr marL="344488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dirty="0" smtClean="0">
                          <a:cs typeface="ＭＳ Ｐゴシック"/>
                        </a:rPr>
                        <a:t>12 Health Centers running EHR</a:t>
                      </a:r>
                    </a:p>
                    <a:p>
                      <a:pPr marL="0" indent="-171450" algn="l" defTabSz="457200" rtl="0" eaLnBrk="1" latinLnBrk="0" hangingPunct="1">
                        <a:buFontTx/>
                        <a:buChar char="-"/>
                      </a:pPr>
                      <a:endParaRPr lang="en-US" sz="1800" b="0" baseline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8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719417"/>
              </p:ext>
            </p:extLst>
          </p:nvPr>
        </p:nvGraphicFramePr>
        <p:xfrm>
          <a:off x="304800" y="1447800"/>
          <a:ext cx="8288741" cy="326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8741"/>
              </a:tblGrid>
              <a:tr h="340664">
                <a:tc>
                  <a:txBody>
                    <a:bodyPr/>
                    <a:lstStyle/>
                    <a:p>
                      <a:pPr algn="l" rtl="0"/>
                      <a:r>
                        <a:rPr lang="en-GB" sz="1800" b="1" noProof="0" dirty="0" smtClean="0"/>
                        <a:t>STATUS AND COMPLETED</a:t>
                      </a:r>
                      <a:r>
                        <a:rPr lang="en-GB" sz="1800" b="1" baseline="0" noProof="0" dirty="0" smtClean="0"/>
                        <a:t> ACTIVITIES</a:t>
                      </a:r>
                      <a:endParaRPr lang="en-GB" sz="1800" b="1" noProof="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528">
                <a:tc>
                  <a:txBody>
                    <a:bodyPr/>
                    <a:lstStyle/>
                    <a:p>
                      <a:pPr marL="0" indent="-171450" algn="l" defTabSz="457200" rtl="0" eaLnBrk="1" latinLnBrk="0" hangingPunct="1">
                        <a:buFontTx/>
                        <a:buChar char="-"/>
                      </a:pPr>
                      <a:r>
                        <a:rPr lang="en-US" sz="18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Schedule &amp; Appointment deployed in all health centers. </a:t>
                      </a:r>
                    </a:p>
                    <a:p>
                      <a:pPr marL="0" indent="-171450" algn="l" defTabSz="457200" rtl="0" eaLnBrk="1" latinLnBrk="0" hangingPunct="1">
                        <a:buFontTx/>
                        <a:buNone/>
                      </a:pPr>
                      <a:endParaRPr lang="en-US" sz="1800" b="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-171450" algn="l" defTabSz="457200" rtl="0" eaLnBrk="1" latinLnBrk="0" hangingPunct="1">
                        <a:buFontTx/>
                        <a:buChar char="-"/>
                      </a:pPr>
                      <a:r>
                        <a:rPr lang="en-US" sz="18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EHR Primary Care (general clinic, treatment room, triage) implemented in 12 out of the 26 health centers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800" b="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PACs and RIS completed in all MoH network.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7539038" cy="37782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indent="0" algn="l" rtl="0" fontAlgn="base">
              <a:lnSpc>
                <a:spcPts val="2300"/>
              </a:lnSpc>
              <a:spcAft>
                <a:spcPct val="0"/>
              </a:spcAft>
              <a:buNone/>
            </a:pPr>
            <a:r>
              <a:rPr lang="en-GB" sz="32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MS PGothic" pitchFamily="34" charset="-128"/>
              </a:rPr>
              <a:t>STATUS </a:t>
            </a:r>
            <a:r>
              <a:rPr lang="en-GB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MS PGothic" pitchFamily="34" charset="-128"/>
              </a:rPr>
              <a:t>– PRIMARY </a:t>
            </a:r>
            <a:r>
              <a:rPr lang="en-GB" sz="32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MS PGothic" pitchFamily="34" charset="-128"/>
              </a:rPr>
              <a:t>CARE</a:t>
            </a:r>
            <a:br>
              <a:rPr lang="en-GB" sz="32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MS PGothic" pitchFamily="34" charset="-128"/>
              </a:rPr>
            </a:br>
            <a:endParaRPr lang="en-AU" sz="32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793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603648"/>
              </p:ext>
            </p:extLst>
          </p:nvPr>
        </p:nvGraphicFramePr>
        <p:xfrm>
          <a:off x="245660" y="1182407"/>
          <a:ext cx="8060140" cy="3922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0140"/>
              </a:tblGrid>
              <a:tr h="252860">
                <a:tc>
                  <a:txBody>
                    <a:bodyPr/>
                    <a:lstStyle/>
                    <a:p>
                      <a:pPr algn="l" rtl="0"/>
                      <a:r>
                        <a:rPr lang="en-GB" sz="1800" b="1" noProof="0" dirty="0" smtClean="0"/>
                        <a:t>STATUS AND COMPLETED</a:t>
                      </a:r>
                      <a:r>
                        <a:rPr lang="en-GB" sz="1800" b="1" baseline="0" noProof="0" dirty="0" smtClean="0"/>
                        <a:t> ACTIVITIES</a:t>
                      </a:r>
                      <a:endParaRPr lang="en-GB" sz="1800" b="1" noProof="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4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baseline="0" noProof="0" dirty="0" smtClean="0"/>
                        <a:t> PICU (wards 24 and 34) go live took place on October 15</a:t>
                      </a:r>
                      <a:r>
                        <a:rPr lang="en-US" sz="1800" b="0" baseline="30000" noProof="0" dirty="0" smtClean="0"/>
                        <a:t>th</a:t>
                      </a:r>
                      <a:r>
                        <a:rPr lang="en-US" sz="1800" b="0" baseline="0" noProof="0" dirty="0" smtClean="0"/>
                        <a:t> 2012.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800" b="0" baseline="0" noProof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baseline="0" noProof="0" dirty="0" smtClean="0"/>
                        <a:t>PACs and RIS completed in all MoH network. </a:t>
                      </a:r>
                      <a:endParaRPr lang="en-US" sz="1800" b="0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800" b="0" baseline="0" noProof="0" dirty="0" smtClean="0"/>
                    </a:p>
                    <a:p>
                      <a:pPr algn="l" rtl="0">
                        <a:buFontTx/>
                        <a:buChar char="-"/>
                      </a:pPr>
                      <a:r>
                        <a:rPr lang="en-US" sz="1800" b="0" baseline="0" noProof="0" dirty="0" smtClean="0"/>
                        <a:t>Schedule &amp; Appointment  deployed in SMC OPD in Al </a:t>
                      </a:r>
                      <a:r>
                        <a:rPr lang="en-US" sz="1800" b="0" baseline="0" noProof="0" dirty="0" err="1" smtClean="0"/>
                        <a:t>Fateh</a:t>
                      </a:r>
                      <a:r>
                        <a:rPr lang="en-US" sz="1800" b="0" baseline="0" noProof="0" dirty="0" smtClean="0"/>
                        <a:t> and Main SMC.  </a:t>
                      </a:r>
                    </a:p>
                    <a:p>
                      <a:pPr algn="l" rtl="0">
                        <a:buFontTx/>
                        <a:buNone/>
                      </a:pPr>
                      <a:endParaRPr lang="en-US" sz="1800" b="0" baseline="0" noProof="0" dirty="0" smtClean="0"/>
                    </a:p>
                    <a:p>
                      <a:pPr algn="l" rtl="0">
                        <a:buFontTx/>
                        <a:buChar char="-"/>
                      </a:pPr>
                      <a:r>
                        <a:rPr lang="en-US" sz="1800" b="0" baseline="0" noProof="0" dirty="0" smtClean="0"/>
                        <a:t>EHR deployed in OPD ENT department as a pilot. </a:t>
                      </a:r>
                    </a:p>
                    <a:p>
                      <a:pPr algn="l" rtl="0">
                        <a:buFontTx/>
                        <a:buChar char="-"/>
                      </a:pPr>
                      <a:endParaRPr lang="en-US" sz="1800" b="0" baseline="0" noProof="0" dirty="0" smtClean="0"/>
                    </a:p>
                    <a:p>
                      <a:pPr algn="l" rtl="0">
                        <a:buFontTx/>
                        <a:buChar char="-"/>
                      </a:pPr>
                      <a:r>
                        <a:rPr lang="en-US" sz="1800" b="0" baseline="0" noProof="0" dirty="0" smtClean="0"/>
                        <a:t> Current situation analysis for SMC completed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36" y="152400"/>
            <a:ext cx="7539038" cy="377825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GB" sz="32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MS PGothic" pitchFamily="34" charset="-128"/>
              </a:rPr>
              <a:t>STATUS – </a:t>
            </a:r>
            <a:r>
              <a:rPr lang="en-GB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MS PGothic" pitchFamily="34" charset="-128"/>
              </a:rPr>
              <a:t>SECONDARY </a:t>
            </a:r>
            <a:r>
              <a:rPr lang="en-GB" sz="32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MS PGothic" pitchFamily="34" charset="-128"/>
              </a:rPr>
              <a:t>CARE</a:t>
            </a:r>
            <a:br>
              <a:rPr lang="en-GB" sz="32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MS PGothic" pitchFamily="34" charset="-128"/>
              </a:rPr>
            </a:br>
            <a:endParaRPr lang="en-AU" sz="32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54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56964" cy="6553200"/>
          </a:xfrm>
        </p:spPr>
      </p:pic>
      <p:sp>
        <p:nvSpPr>
          <p:cNvPr id="5" name="Rectangle 4"/>
          <p:cNvSpPr/>
          <p:nvPr/>
        </p:nvSpPr>
        <p:spPr>
          <a:xfrm>
            <a:off x="6553200" y="5181600"/>
            <a:ext cx="10668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418" y="838200"/>
            <a:ext cx="792480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/>
              <a:t>Wide Area Network (WAN) Issues: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1. Limitation of the existing MPLS Layer 2 </a:t>
            </a:r>
            <a:r>
              <a:rPr lang="en-US" dirty="0" smtClean="0"/>
              <a:t>that </a:t>
            </a:r>
            <a:r>
              <a:rPr lang="en-US" dirty="0"/>
              <a:t>does not have the capability of a Star Topology Architecture, therefore we are stuck on a virtual Point to Point Connection.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2. In connection to Item 1. </a:t>
            </a:r>
            <a:r>
              <a:rPr lang="en-US" dirty="0" err="1"/>
              <a:t>MoH</a:t>
            </a:r>
            <a:r>
              <a:rPr lang="en-US" dirty="0"/>
              <a:t> then have to lease additional MPLS connections (100Mbps) to connect to the Main Data Center (CIO Juffair) and the Data Recovery Center (KHUH) to perform a better data flow.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3. A Dark Fiber direct connection is the most reliable and recommendable dedicated link between the Main Data Center (CIO) and the Disaster Recovery Center (KHUH) to perform an Active- Active Servers during fail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4. Since this Technology not readily available, It was decided </a:t>
            </a:r>
            <a:r>
              <a:rPr lang="en-US" dirty="0"/>
              <a:t>to go for an Active-Passive </a:t>
            </a:r>
            <a:r>
              <a:rPr lang="en-US" dirty="0" smtClean="0"/>
              <a:t>solution.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398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 txBox="1">
            <a:spLocks noGrp="1"/>
          </p:cNvSpPr>
          <p:nvPr/>
        </p:nvSpPr>
        <p:spPr bwMode="auto">
          <a:xfrm>
            <a:off x="8280400" y="6354763"/>
            <a:ext cx="8636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eaLnBrk="0" hangingPunct="0"/>
            <a:fld id="{F028FBE2-0CF1-4827-9BD9-5C5FC36C8084}" type="slidenum">
              <a:rPr lang="ar-SA" sz="800" b="0">
                <a:solidFill>
                  <a:srgbClr val="FFFFFF"/>
                </a:solidFill>
              </a:rPr>
              <a:pPr algn="l" rtl="0" eaLnBrk="0" hangingPunct="0"/>
              <a:t>2</a:t>
            </a:fld>
            <a:endParaRPr lang="es-ES" sz="800" b="0">
              <a:solidFill>
                <a:srgbClr val="FFFFFF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6512511" cy="838200"/>
          </a:xfrm>
        </p:spPr>
        <p:txBody>
          <a:bodyPr/>
          <a:lstStyle/>
          <a:p>
            <a:pPr marL="0" indent="0" algn="l">
              <a:buNone/>
            </a:pPr>
            <a:r>
              <a:rPr lang="en-A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Agenda</a:t>
            </a:r>
            <a:endParaRPr lang="en-AU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09600" y="1066800"/>
            <a:ext cx="8102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/>
              <a:t>Healthcare agenda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b="1" dirty="0" smtClean="0"/>
              <a:t>Introduction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b="1" dirty="0" smtClean="0"/>
              <a:t>Strategy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b="1" dirty="0" smtClean="0"/>
              <a:t>Provision of Healthcare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b="1" dirty="0" smtClean="0"/>
              <a:t>Healthcare Achievements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b="1" dirty="0" smtClean="0"/>
              <a:t>Improvements and Challenges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/>
              <a:t>National Healthcare Information System (I-SEHA)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b="1" dirty="0" smtClean="0"/>
              <a:t>Definition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b="1" dirty="0" smtClean="0"/>
              <a:t>Scope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b="1" dirty="0" smtClean="0"/>
              <a:t>Primary Care</a:t>
            </a:r>
            <a:r>
              <a:rPr lang="en-GB" sz="2400" b="1" dirty="0"/>
              <a:t> project Achievements </a:t>
            </a:r>
            <a:endParaRPr lang="en-GB" sz="24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b="1" dirty="0" smtClean="0"/>
              <a:t>Secondary  care </a:t>
            </a:r>
            <a:r>
              <a:rPr lang="en-GB" sz="2400" b="1" dirty="0"/>
              <a:t>project </a:t>
            </a:r>
            <a:r>
              <a:rPr lang="en-GB" sz="2400" b="1" dirty="0" smtClean="0"/>
              <a:t>Achievements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b="1" dirty="0" smtClean="0"/>
              <a:t>Project Challenges 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352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76400"/>
            <a:ext cx="7772400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/>
              <a:t>I-Seha Solution on the Issue</a:t>
            </a:r>
            <a:r>
              <a:rPr lang="en-US" b="1" u="sng" dirty="0" smtClean="0"/>
              <a:t>:</a:t>
            </a:r>
          </a:p>
          <a:p>
            <a:endParaRPr lang="en-US" b="1" u="sng" dirty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 err="1"/>
              <a:t>Iseha</a:t>
            </a:r>
            <a:r>
              <a:rPr lang="en-US" dirty="0"/>
              <a:t> is working closely with </a:t>
            </a:r>
            <a:r>
              <a:rPr lang="en-US" dirty="0" err="1"/>
              <a:t>Batelco</a:t>
            </a:r>
            <a:r>
              <a:rPr lang="en-US" dirty="0"/>
              <a:t> and CIO for a </a:t>
            </a:r>
            <a:r>
              <a:rPr lang="en-US" dirty="0" err="1"/>
              <a:t>Vitual</a:t>
            </a:r>
            <a:r>
              <a:rPr lang="en-US" dirty="0"/>
              <a:t> Circuit (VC) Switching Solution that will help the congestion of Data Flow until then that the Country is ready for the MPLS 3 solution (MESS or Star Type of Communication Architecture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438400"/>
            <a:ext cx="6781800" cy="1524000"/>
          </a:xfrm>
          <a:solidFill>
            <a:schemeClr val="accent5">
              <a:lumMod val="40000"/>
              <a:lumOff val="60000"/>
            </a:schemeClr>
          </a:solidFill>
          <a:ln w="47625">
            <a:solidFill>
              <a:schemeClr val="accent1">
                <a:lumMod val="75000"/>
                <a:alpha val="97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sz="8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Q&amp;A</a:t>
            </a:r>
            <a:endParaRPr lang="en-GB" sz="8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0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/>
          </p:cNvSpPr>
          <p:nvPr/>
        </p:nvSpPr>
        <p:spPr bwMode="auto">
          <a:xfrm>
            <a:off x="381000" y="1524000"/>
            <a:ext cx="784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</a:pPr>
            <a:endParaRPr lang="ar-BH" sz="2600"/>
          </a:p>
        </p:txBody>
      </p:sp>
      <p:sp>
        <p:nvSpPr>
          <p:cNvPr id="8195" name="Rectangle 2"/>
          <p:cNvSpPr>
            <a:spLocks noRot="1"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ar-BH" sz="2400" b="1"/>
          </a:p>
        </p:txBody>
      </p:sp>
      <p:sp>
        <p:nvSpPr>
          <p:cNvPr id="8196" name="Rectangle 2"/>
          <p:cNvSpPr>
            <a:spLocks noRot="1" noChangeArrowheads="1"/>
          </p:cNvSpPr>
          <p:nvPr/>
        </p:nvSpPr>
        <p:spPr bwMode="auto">
          <a:xfrm>
            <a:off x="533400" y="2514600"/>
            <a:ext cx="80772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ar-BH" sz="39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924775"/>
              </p:ext>
            </p:extLst>
          </p:nvPr>
        </p:nvGraphicFramePr>
        <p:xfrm>
          <a:off x="204354" y="576382"/>
          <a:ext cx="4367646" cy="604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823"/>
                <a:gridCol w="2183823"/>
              </a:tblGrid>
              <a:tr h="37230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Socio-Economic Indicators 2011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</a:tr>
              <a:tr h="372308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Element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Value</a:t>
                      </a:r>
                      <a:endParaRPr lang="en-GB" dirty="0"/>
                    </a:p>
                  </a:txBody>
                  <a:tcPr/>
                </a:tc>
              </a:tr>
              <a:tr h="361577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Area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767.3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baseline="0" dirty="0" err="1" smtClean="0"/>
                        <a:t>sq</a:t>
                      </a:r>
                      <a:r>
                        <a:rPr lang="en-GB" b="1" baseline="0" dirty="0" smtClean="0"/>
                        <a:t> KM</a:t>
                      </a:r>
                      <a:endParaRPr lang="en-GB" b="1" dirty="0"/>
                    </a:p>
                  </a:txBody>
                  <a:tcPr/>
                </a:tc>
              </a:tr>
              <a:tr h="361577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Population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1,195,020</a:t>
                      </a:r>
                      <a:endParaRPr lang="en-GB" b="1" dirty="0"/>
                    </a:p>
                  </a:txBody>
                  <a:tcPr/>
                </a:tc>
              </a:tr>
              <a:tr h="632759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Child Dependant Ratio (0-14)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27.2</a:t>
                      </a:r>
                      <a:endParaRPr lang="en-GB" b="1" dirty="0"/>
                    </a:p>
                  </a:txBody>
                  <a:tcPr/>
                </a:tc>
              </a:tr>
              <a:tr h="632759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Aging Dependency (age</a:t>
                      </a:r>
                      <a:r>
                        <a:rPr lang="en-GB" b="1" baseline="0" dirty="0" smtClean="0"/>
                        <a:t> 65+)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2.9</a:t>
                      </a:r>
                      <a:endParaRPr lang="en-GB" b="1" dirty="0"/>
                    </a:p>
                  </a:txBody>
                  <a:tcPr/>
                </a:tc>
              </a:tr>
              <a:tr h="632759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Total Dependency Ratio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30.1</a:t>
                      </a:r>
                      <a:endParaRPr lang="en-GB" b="1" dirty="0"/>
                    </a:p>
                  </a:txBody>
                  <a:tcPr/>
                </a:tc>
              </a:tr>
              <a:tr h="361577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Crude</a:t>
                      </a:r>
                      <a:r>
                        <a:rPr lang="en-GB" b="1" baseline="0" dirty="0" smtClean="0"/>
                        <a:t> Birth Rate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14.8 </a:t>
                      </a:r>
                      <a:endParaRPr lang="en-GB" b="1" dirty="0"/>
                    </a:p>
                  </a:txBody>
                  <a:tcPr/>
                </a:tc>
              </a:tr>
              <a:tr h="361577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Crude Death Rate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2.0</a:t>
                      </a:r>
                      <a:endParaRPr lang="en-GB" b="1" dirty="0"/>
                    </a:p>
                  </a:txBody>
                  <a:tcPr/>
                </a:tc>
              </a:tr>
              <a:tr h="632759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life</a:t>
                      </a:r>
                      <a:r>
                        <a:rPr lang="en-GB" b="1" baseline="0" dirty="0" smtClean="0"/>
                        <a:t> Expectancy ratio at birth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75.3</a:t>
                      </a:r>
                      <a:endParaRPr lang="en-GB" b="1" dirty="0"/>
                    </a:p>
                  </a:txBody>
                  <a:tcPr/>
                </a:tc>
              </a:tr>
              <a:tr h="361577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Literacy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93.5</a:t>
                      </a:r>
                      <a:endParaRPr lang="en-GB" b="1" dirty="0"/>
                    </a:p>
                  </a:txBody>
                  <a:tcPr/>
                </a:tc>
              </a:tr>
              <a:tr h="903942">
                <a:tc>
                  <a:txBody>
                    <a:bodyPr/>
                    <a:lstStyle/>
                    <a:p>
                      <a:pPr algn="l"/>
                      <a:r>
                        <a:rPr lang="en-GB" b="1" dirty="0" err="1" smtClean="0"/>
                        <a:t>MoH</a:t>
                      </a:r>
                      <a:r>
                        <a:rPr lang="en-GB" b="1" dirty="0" smtClean="0"/>
                        <a:t> Expenditure as % of</a:t>
                      </a:r>
                      <a:r>
                        <a:rPr lang="en-GB" b="1" baseline="0" dirty="0" smtClean="0"/>
                        <a:t> Public Expenditure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7.4%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-914400"/>
            <a:ext cx="3519055" cy="7924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667000" y="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Kingdom of Bahrain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88938" y="1804988"/>
            <a:ext cx="799306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Article 8  [Health Care] of the constitution which states the following:</a:t>
            </a:r>
          </a:p>
          <a:p>
            <a:pPr eaLnBrk="1" hangingPunct="1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lphaL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Every citizen is entitled to health care.  The State cares for public health and the State ensures the means of prevention and treatment by establishing a variety of hospitals and healthcare institutions.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lphaL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Individuals and bodies may establish private hospitals, clinics or treatment centers under the supervision of the State and in accordance with the law.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88938" y="533400"/>
            <a:ext cx="41104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Bahrain Constitution</a:t>
            </a:r>
          </a:p>
        </p:txBody>
      </p:sp>
    </p:spTree>
    <p:extLst>
      <p:ext uri="{BB962C8B-B14F-4D97-AF65-F5344CB8AC3E}">
        <p14:creationId xmlns:p14="http://schemas.microsoft.com/office/powerpoint/2010/main" val="2410204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41218" y="533400"/>
            <a:ext cx="6018213" cy="838200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indent="0" algn="l" rtl="0">
              <a:buNone/>
            </a:pPr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MOH Vision</a:t>
            </a:r>
            <a:endParaRPr lang="en-US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5527" y="1685131"/>
            <a:ext cx="8534400" cy="3886200"/>
          </a:xfrm>
          <a:prstGeom prst="rect">
            <a:avLst/>
          </a:prstGeom>
        </p:spPr>
        <p:txBody>
          <a:bodyPr/>
          <a:lstStyle>
            <a:lvl1pPr marL="22860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endParaRPr lang="ar-BH" sz="32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marL="63500" indent="-63500" algn="ctr" rtl="0">
              <a:buFont typeface="Wingdings" pitchFamily="2" charset="2"/>
              <a:buNone/>
              <a:defRPr/>
            </a:pPr>
            <a:r>
              <a:rPr lang="en-GB" sz="3200" b="1" dirty="0" smtClean="0">
                <a:solidFill>
                  <a:schemeClr val="tx1"/>
                </a:solidFill>
              </a:rPr>
              <a:t>All Kingdom of Bahrain Citizen to receive </a:t>
            </a:r>
            <a:r>
              <a:rPr lang="en-GB" sz="3200" b="1" dirty="0">
                <a:solidFill>
                  <a:schemeClr val="tx1"/>
                </a:solidFill>
              </a:rPr>
              <a:t>high quality health care services </a:t>
            </a:r>
            <a:r>
              <a:rPr lang="en-GB" sz="3200" b="1" dirty="0" smtClean="0">
                <a:solidFill>
                  <a:schemeClr val="tx1"/>
                </a:solidFill>
              </a:rPr>
              <a:t>throughout </a:t>
            </a:r>
            <a:r>
              <a:rPr lang="en-GB" sz="3200" b="1" dirty="0">
                <a:solidFill>
                  <a:schemeClr val="tx1"/>
                </a:solidFill>
              </a:rPr>
              <a:t>their life cycle.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grpSp>
        <p:nvGrpSpPr>
          <p:cNvPr id="9" name="74 Grupo"/>
          <p:cNvGrpSpPr>
            <a:grpSpLocks/>
          </p:cNvGrpSpPr>
          <p:nvPr/>
        </p:nvGrpSpPr>
        <p:grpSpPr bwMode="auto">
          <a:xfrm>
            <a:off x="623888" y="4343400"/>
            <a:ext cx="7513637" cy="2227263"/>
            <a:chOff x="0" y="699595"/>
            <a:chExt cx="8194626" cy="1911525"/>
          </a:xfrm>
        </p:grpSpPr>
        <p:grpSp>
          <p:nvGrpSpPr>
            <p:cNvPr id="10" name="Group 416"/>
            <p:cNvGrpSpPr>
              <a:grpSpLocks/>
            </p:cNvGrpSpPr>
            <p:nvPr/>
          </p:nvGrpSpPr>
          <p:grpSpPr bwMode="auto">
            <a:xfrm>
              <a:off x="0" y="699595"/>
              <a:ext cx="4114799" cy="1911525"/>
              <a:chOff x="141" y="2200"/>
              <a:chExt cx="3744" cy="1975"/>
            </a:xfrm>
          </p:grpSpPr>
          <p:pic>
            <p:nvPicPr>
              <p:cNvPr id="15" name="Picture 417" descr="ciudad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lum contrast="10000"/>
              </a:blip>
              <a:srcRect l="58736" t="24741" b="4315"/>
              <a:stretch>
                <a:fillRect/>
              </a:stretch>
            </p:blipFill>
            <p:spPr bwMode="auto">
              <a:xfrm>
                <a:off x="2789" y="2200"/>
                <a:ext cx="1096" cy="1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418" descr="ciudad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lum contrast="10000"/>
              </a:blip>
              <a:srcRect t="24741" b="4315"/>
              <a:stretch>
                <a:fillRect/>
              </a:stretch>
            </p:blipFill>
            <p:spPr bwMode="auto">
              <a:xfrm>
                <a:off x="141" y="2200"/>
                <a:ext cx="2656" cy="1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70 Grupo"/>
            <p:cNvGrpSpPr>
              <a:grpSpLocks/>
            </p:cNvGrpSpPr>
            <p:nvPr/>
          </p:nvGrpSpPr>
          <p:grpSpPr bwMode="auto">
            <a:xfrm>
              <a:off x="4101514" y="699595"/>
              <a:ext cx="2919046" cy="1911525"/>
              <a:chOff x="5290234" y="699595"/>
              <a:chExt cx="2919046" cy="1911525"/>
            </a:xfrm>
          </p:grpSpPr>
          <p:pic>
            <p:nvPicPr>
              <p:cNvPr id="13" name="Picture 418" descr="ciudad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lum contrast="10000"/>
              </a:blip>
              <a:srcRect t="24741" b="4315"/>
              <a:stretch>
                <a:fillRect/>
              </a:stretch>
            </p:blipFill>
            <p:spPr bwMode="auto">
              <a:xfrm flipH="1">
                <a:off x="5290234" y="699595"/>
                <a:ext cx="2919046" cy="1911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417" descr="ciudad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lum contrast="10000"/>
              </a:blip>
              <a:srcRect l="58736" t="24741" b="4315"/>
              <a:stretch>
                <a:fillRect/>
              </a:stretch>
            </p:blipFill>
            <p:spPr bwMode="auto">
              <a:xfrm>
                <a:off x="6573520" y="699595"/>
                <a:ext cx="1204546" cy="1911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" name="Picture 417" descr="ciudad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lum contrast="10000"/>
            </a:blip>
            <a:srcRect l="58736" t="24741" b="4315"/>
            <a:stretch>
              <a:fillRect/>
            </a:stretch>
          </p:blipFill>
          <p:spPr bwMode="auto">
            <a:xfrm flipH="1">
              <a:off x="6990080" y="699595"/>
              <a:ext cx="1204546" cy="191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5971618"/>
            <a:ext cx="998219" cy="5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30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90601"/>
            <a:ext cx="3050464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371600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sz="2500" b="1" dirty="0" smtClean="0"/>
              <a:t>Healthcare in Bahrain 2012</a:t>
            </a:r>
            <a:br>
              <a:rPr lang="en-US" sz="2500" b="1" dirty="0" smtClean="0"/>
            </a:br>
            <a:endParaRPr lang="en-US" sz="2500" b="1" dirty="0" smtClean="0"/>
          </a:p>
        </p:txBody>
      </p:sp>
      <p:graphicFrame>
        <p:nvGraphicFramePr>
          <p:cNvPr id="13360" name="Group 4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28434277"/>
              </p:ext>
            </p:extLst>
          </p:nvPr>
        </p:nvGraphicFramePr>
        <p:xfrm>
          <a:off x="4191000" y="1981200"/>
          <a:ext cx="4724400" cy="3502027"/>
        </p:xfrm>
        <a:graphic>
          <a:graphicData uri="http://schemas.openxmlformats.org/drawingml/2006/table">
            <a:tbl>
              <a:tblPr/>
              <a:tblGrid>
                <a:gridCol w="1120775"/>
                <a:gridCol w="1601788"/>
                <a:gridCol w="820737"/>
                <a:gridCol w="1181100"/>
              </a:tblGrid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Governorate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Health Centers &amp; Clinics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Govt. Hosp.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Private Hosp.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Muharraq*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Capital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Northern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(1)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Central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Southern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(1)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(2 Clinics)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16" name="Content Placeholder 2"/>
          <p:cNvSpPr>
            <a:spLocks/>
          </p:cNvSpPr>
          <p:nvPr/>
        </p:nvSpPr>
        <p:spPr bwMode="auto">
          <a:xfrm>
            <a:off x="381000" y="1524000"/>
            <a:ext cx="784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</a:pPr>
            <a:endParaRPr lang="ar-BH" sz="2600"/>
          </a:p>
        </p:txBody>
      </p:sp>
      <p:sp>
        <p:nvSpPr>
          <p:cNvPr id="13317" name="Rectangle 2"/>
          <p:cNvSpPr>
            <a:spLocks noRot="1"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ar-BH" sz="2400" b="1"/>
          </a:p>
        </p:txBody>
      </p:sp>
      <p:sp>
        <p:nvSpPr>
          <p:cNvPr id="13318" name="Rectangle 2"/>
          <p:cNvSpPr>
            <a:spLocks noRot="1" noChangeArrowheads="1"/>
          </p:cNvSpPr>
          <p:nvPr/>
        </p:nvSpPr>
        <p:spPr bwMode="auto">
          <a:xfrm>
            <a:off x="533400" y="2514600"/>
            <a:ext cx="80772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ar-BH" sz="3900"/>
          </a:p>
        </p:txBody>
      </p:sp>
      <p:sp>
        <p:nvSpPr>
          <p:cNvPr id="13322" name="Text Box 6"/>
          <p:cNvSpPr txBox="1">
            <a:spLocks noChangeArrowheads="1"/>
          </p:cNvSpPr>
          <p:nvPr/>
        </p:nvSpPr>
        <p:spPr bwMode="auto">
          <a:xfrm>
            <a:off x="914400" y="1524000"/>
            <a:ext cx="1752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b="1"/>
              <a:t>Capital Governorate</a:t>
            </a:r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0" y="2057400"/>
            <a:ext cx="167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b="1" dirty="0"/>
              <a:t>Northern Governorate</a:t>
            </a:r>
          </a:p>
        </p:txBody>
      </p:sp>
      <p:sp>
        <p:nvSpPr>
          <p:cNvPr id="13320" name="Text Box 6"/>
          <p:cNvSpPr txBox="1">
            <a:spLocks noChangeArrowheads="1"/>
          </p:cNvSpPr>
          <p:nvPr/>
        </p:nvSpPr>
        <p:spPr bwMode="auto">
          <a:xfrm>
            <a:off x="2667000" y="1295400"/>
            <a:ext cx="1219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err="1"/>
              <a:t>Muharraq</a:t>
            </a:r>
            <a:r>
              <a:rPr lang="en-US" sz="1100" b="1" dirty="0"/>
              <a:t> Governorate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2580564" y="2651124"/>
            <a:ext cx="1066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/>
              <a:t>Central Governorate</a:t>
            </a: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685800" y="4191000"/>
            <a:ext cx="1905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b="1" dirty="0"/>
              <a:t>Southern Governorate</a:t>
            </a:r>
          </a:p>
        </p:txBody>
      </p:sp>
    </p:spTree>
    <p:extLst>
      <p:ext uri="{BB962C8B-B14F-4D97-AF65-F5344CB8AC3E}">
        <p14:creationId xmlns:p14="http://schemas.microsoft.com/office/powerpoint/2010/main" val="1124308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2" name="Rectangle 59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think-cell Slide" r:id="rId42" imgW="0" imgH="0" progId="">
                  <p:embed/>
                </p:oleObj>
              </mc:Choice>
              <mc:Fallback>
                <p:oleObj name="think-cell Slide" r:id="rId42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9" name="Rectangle 60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" y="0"/>
            <a:ext cx="161984" cy="161974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0" tIns="0" rIns="0" bIns="0" anchor="ctr" anchorCtr="0">
            <a:noAutofit/>
          </a:bodyPr>
          <a:lstStyle/>
          <a:p>
            <a:pPr defTabSz="924293"/>
            <a:r>
              <a:rPr lang="en-GB" sz="1400" dirty="0">
                <a:solidFill>
                  <a:srgbClr val="0344B9"/>
                </a:solidFill>
                <a:latin typeface="Arial"/>
                <a:sym typeface="Arial"/>
              </a:rPr>
              <a:t>.</a:t>
            </a:r>
          </a:p>
        </p:txBody>
      </p:sp>
      <p:sp>
        <p:nvSpPr>
          <p:cNvPr id="4103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pPr defTabSz="775816"/>
            <a:fld id="{E9A437E3-764F-4D09-85FA-02D3BDF230BC}" type="slidenum">
              <a:rPr lang="en-GB"/>
              <a:pPr defTabSz="775816"/>
              <a:t>7</a:t>
            </a:fld>
            <a:endParaRPr lang="en-GB" dirty="0"/>
          </a:p>
        </p:txBody>
      </p:sp>
      <p:sp>
        <p:nvSpPr>
          <p:cNvPr id="4116" name="Rectangle 2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84255" y="0"/>
            <a:ext cx="8351897" cy="847876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/>
              <a:t>Delivery: </a:t>
            </a:r>
            <a:br>
              <a:rPr lang="en-GB" sz="2000" dirty="0" smtClean="0"/>
            </a:br>
            <a:r>
              <a:rPr lang="en-GB" sz="2000" dirty="0" smtClean="0"/>
              <a:t>Bahrain’s macro level health indicators – Much done, much to do updated</a:t>
            </a:r>
          </a:p>
        </p:txBody>
      </p:sp>
      <p:sp>
        <p:nvSpPr>
          <p:cNvPr id="4117" name="McK Footnote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8090" y="6082093"/>
            <a:ext cx="860135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579063" indent="-579063" defTabSz="902184">
              <a:tabLst>
                <a:tab pos="537474" algn="r"/>
              </a:tabLst>
            </a:pPr>
            <a:r>
              <a:rPr lang="en-GB" b="0" dirty="0">
                <a:solidFill>
                  <a:srgbClr val="D7D7D7">
                    <a:lumMod val="50000"/>
                  </a:srgbClr>
                </a:solidFill>
                <a:latin typeface="Arial"/>
              </a:rPr>
              <a:t>	*</a:t>
            </a:r>
            <a:r>
              <a:rPr lang="en-GB" sz="1200" b="0" dirty="0">
                <a:solidFill>
                  <a:srgbClr val="D7D7D7">
                    <a:lumMod val="50000"/>
                  </a:srgbClr>
                </a:solidFill>
                <a:latin typeface="Arial"/>
              </a:rPr>
              <a:t>	Benchmarks are: Germany, Iceland, Netherlands, Norway, Singapore, United Kingdom </a:t>
            </a:r>
          </a:p>
          <a:p>
            <a:pPr marL="579063" indent="-579063" defTabSz="902184">
              <a:tabLst>
                <a:tab pos="537474" algn="r"/>
              </a:tabLst>
            </a:pPr>
            <a:r>
              <a:rPr lang="en-GB" sz="1200" b="0" dirty="0">
                <a:solidFill>
                  <a:srgbClr val="D7D7D7">
                    <a:lumMod val="50000"/>
                  </a:srgbClr>
                </a:solidFill>
                <a:latin typeface="Arial"/>
              </a:rPr>
              <a:t>	**	Children under the age of five</a:t>
            </a:r>
          </a:p>
          <a:p>
            <a:pPr marL="579063" indent="-579063" defTabSz="902184">
              <a:tabLst>
                <a:tab pos="537474" algn="r"/>
              </a:tabLst>
            </a:pPr>
            <a:r>
              <a:rPr lang="en-GB" sz="1200" b="0" dirty="0">
                <a:solidFill>
                  <a:srgbClr val="D7D7D7">
                    <a:lumMod val="50000"/>
                  </a:srgbClr>
                </a:solidFill>
                <a:latin typeface="Arial"/>
              </a:rPr>
              <a:t>	Source: 	Ministry of Health Bahrain; Vital statistics, World Health Report 2010</a:t>
            </a:r>
          </a:p>
        </p:txBody>
      </p:sp>
      <p:sp>
        <p:nvSpPr>
          <p:cNvPr id="4118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2431" y="2526009"/>
            <a:ext cx="1154947" cy="79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775816" eaLnBrk="0" hangingPunct="0">
              <a:lnSpc>
                <a:spcPct val="90000"/>
              </a:lnSpc>
            </a:pPr>
            <a:r>
              <a:rPr lang="en-GB" sz="1400" dirty="0">
                <a:solidFill>
                  <a:srgbClr val="000000"/>
                </a:solidFill>
                <a:latin typeface="Arial"/>
              </a:rPr>
              <a:t>Infant mortality </a:t>
            </a:r>
          </a:p>
          <a:p>
            <a:pPr defTabSz="775816" eaLnBrk="0" hangingPunct="0">
              <a:lnSpc>
                <a:spcPct val="90000"/>
              </a:lnSpc>
            </a:pPr>
            <a:r>
              <a:rPr lang="en-GB" sz="1400" dirty="0">
                <a:solidFill>
                  <a:srgbClr val="000000"/>
                </a:solidFill>
                <a:latin typeface="Arial"/>
              </a:rPr>
              <a:t>per 1,000 live births</a:t>
            </a:r>
          </a:p>
        </p:txBody>
      </p:sp>
      <p:sp>
        <p:nvSpPr>
          <p:cNvPr id="4119" name="Rectangle 2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2431" y="4937808"/>
            <a:ext cx="1193823" cy="79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775816" eaLnBrk="0" hangingPunct="0">
              <a:lnSpc>
                <a:spcPct val="90000"/>
              </a:lnSpc>
            </a:pPr>
            <a:r>
              <a:rPr lang="en-GB" sz="1400" dirty="0">
                <a:solidFill>
                  <a:srgbClr val="000000"/>
                </a:solidFill>
                <a:latin typeface="Arial"/>
              </a:rPr>
              <a:t>Maternal mortality </a:t>
            </a:r>
          </a:p>
          <a:p>
            <a:pPr defTabSz="775816" eaLnBrk="0" hangingPunct="0">
              <a:lnSpc>
                <a:spcPct val="90000"/>
              </a:lnSpc>
            </a:pPr>
            <a:r>
              <a:rPr lang="en-GB" sz="1400" dirty="0">
                <a:solidFill>
                  <a:srgbClr val="000000"/>
                </a:solidFill>
                <a:latin typeface="Arial"/>
              </a:rPr>
              <a:t>per  100,000 live births</a:t>
            </a:r>
          </a:p>
        </p:txBody>
      </p:sp>
      <p:sp>
        <p:nvSpPr>
          <p:cNvPr id="4120" name="Oval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19840" y="4890010"/>
            <a:ext cx="1643327" cy="8746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defTabSz="924293"/>
            <a:r>
              <a:rPr lang="en-GB" sz="1400" dirty="0" smtClean="0">
                <a:solidFill>
                  <a:srgbClr val="FFFFFF"/>
                </a:solidFill>
                <a:latin typeface="Arial"/>
              </a:rPr>
              <a:t>  Benchmark </a:t>
            </a:r>
            <a:r>
              <a:rPr lang="en-GB" sz="1400" dirty="0">
                <a:solidFill>
                  <a:srgbClr val="FFFFFF"/>
                </a:solidFill>
                <a:latin typeface="Arial"/>
              </a:rPr>
              <a:t/>
            </a:r>
            <a:br>
              <a:rPr lang="en-GB" sz="1400" dirty="0">
                <a:solidFill>
                  <a:srgbClr val="FFFFFF"/>
                </a:solidFill>
                <a:latin typeface="Arial"/>
              </a:rPr>
            </a:br>
            <a:r>
              <a:rPr lang="en-GB" sz="1400" dirty="0" smtClean="0">
                <a:solidFill>
                  <a:srgbClr val="FFFFFF"/>
                </a:solidFill>
                <a:latin typeface="Arial"/>
              </a:rPr>
              <a:t>  average </a:t>
            </a:r>
            <a:r>
              <a:rPr lang="en-GB" sz="1400" dirty="0">
                <a:solidFill>
                  <a:srgbClr val="FFFFFF"/>
                </a:solidFill>
                <a:latin typeface="Arial"/>
              </a:rPr>
              <a:t/>
            </a:r>
            <a:br>
              <a:rPr lang="en-GB" sz="1400" dirty="0">
                <a:solidFill>
                  <a:srgbClr val="FFFFFF"/>
                </a:solidFill>
                <a:latin typeface="Arial"/>
              </a:rPr>
            </a:br>
            <a:r>
              <a:rPr lang="en-GB" sz="1400" dirty="0" smtClean="0">
                <a:solidFill>
                  <a:srgbClr val="FFFFFF"/>
                </a:solidFill>
                <a:latin typeface="Arial"/>
              </a:rPr>
              <a:t>  5.8</a:t>
            </a:r>
            <a:r>
              <a:rPr lang="en-GB" sz="1400" dirty="0">
                <a:solidFill>
                  <a:srgbClr val="FFFFFF"/>
                </a:solidFill>
                <a:latin typeface="Arial"/>
              </a:rPr>
              <a:t>*</a:t>
            </a:r>
          </a:p>
        </p:txBody>
      </p:sp>
      <p:sp>
        <p:nvSpPr>
          <p:cNvPr id="4121" name="Oval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307913" y="1124103"/>
            <a:ext cx="1738084" cy="89897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924293"/>
            <a:r>
              <a:rPr lang="en-GB" sz="1400" dirty="0">
                <a:solidFill>
                  <a:srgbClr val="FFFFFF"/>
                </a:solidFill>
                <a:latin typeface="Arial"/>
              </a:rPr>
              <a:t>Benchmark average  80.7*</a:t>
            </a:r>
          </a:p>
        </p:txBody>
      </p:sp>
      <p:sp>
        <p:nvSpPr>
          <p:cNvPr id="4122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2434" y="1439268"/>
            <a:ext cx="1542088" cy="59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775816" eaLnBrk="0" hangingPunct="0">
              <a:lnSpc>
                <a:spcPct val="90000"/>
              </a:lnSpc>
            </a:pPr>
            <a:r>
              <a:rPr lang="en-GB" sz="1400" dirty="0">
                <a:solidFill>
                  <a:srgbClr val="000000"/>
                </a:solidFill>
                <a:latin typeface="Arial"/>
              </a:rPr>
              <a:t>Life expectancy at birth</a:t>
            </a:r>
          </a:p>
          <a:p>
            <a:pPr defTabSz="775816" eaLnBrk="0" hangingPunct="0">
              <a:lnSpc>
                <a:spcPct val="90000"/>
              </a:lnSpc>
            </a:pPr>
            <a:r>
              <a:rPr lang="en-GB" sz="1400" dirty="0">
                <a:solidFill>
                  <a:srgbClr val="000000"/>
                </a:solidFill>
                <a:latin typeface="Arial"/>
              </a:rPr>
              <a:t>years</a:t>
            </a:r>
          </a:p>
        </p:txBody>
      </p:sp>
      <p:sp>
        <p:nvSpPr>
          <p:cNvPr id="4123" name="Oval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25078" y="2444318"/>
            <a:ext cx="1738089" cy="87304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924293"/>
            <a:r>
              <a:rPr lang="en-GB" sz="1400" dirty="0">
                <a:solidFill>
                  <a:srgbClr val="FFFFFF"/>
                </a:solidFill>
                <a:latin typeface="Arial"/>
              </a:rPr>
              <a:t>Benchmark average   3.3*</a:t>
            </a:r>
          </a:p>
        </p:txBody>
      </p:sp>
      <p:sp>
        <p:nvSpPr>
          <p:cNvPr id="4124" name="Rectangle 3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92437" y="4128066"/>
            <a:ext cx="168787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775816" eaLnBrk="0" hangingPunct="0">
              <a:lnSpc>
                <a:spcPct val="90000"/>
              </a:lnSpc>
            </a:pPr>
            <a:r>
              <a:rPr lang="en-GB" sz="1400" dirty="0">
                <a:solidFill>
                  <a:srgbClr val="000000"/>
                </a:solidFill>
                <a:latin typeface="Arial"/>
              </a:rPr>
              <a:t>Child mortality rate**</a:t>
            </a:r>
          </a:p>
          <a:p>
            <a:pPr defTabSz="775816" eaLnBrk="0" hangingPunct="0">
              <a:lnSpc>
                <a:spcPct val="90000"/>
              </a:lnSpc>
            </a:pPr>
            <a:r>
              <a:rPr lang="en-GB" sz="1400" dirty="0">
                <a:solidFill>
                  <a:srgbClr val="000000"/>
                </a:solidFill>
                <a:latin typeface="Arial"/>
              </a:rPr>
              <a:t>per 1,000 live births</a:t>
            </a:r>
          </a:p>
        </p:txBody>
      </p:sp>
      <p:sp>
        <p:nvSpPr>
          <p:cNvPr id="4125" name="Oval 3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05911" y="3641309"/>
            <a:ext cx="1657256" cy="87304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924293"/>
            <a:r>
              <a:rPr lang="en-GB" sz="1400" dirty="0">
                <a:solidFill>
                  <a:srgbClr val="FFFFFF"/>
                </a:solidFill>
                <a:latin typeface="Arial"/>
              </a:rPr>
              <a:t>Benchmark average  4*</a:t>
            </a:r>
          </a:p>
        </p:txBody>
      </p:sp>
      <p:graphicFrame>
        <p:nvGraphicFramePr>
          <p:cNvPr id="3" name="Object 53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009463233"/>
              </p:ext>
            </p:extLst>
          </p:nvPr>
        </p:nvGraphicFramePr>
        <p:xfrm>
          <a:off x="2205190" y="642011"/>
          <a:ext cx="4534306" cy="1462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sp>
        <p:nvSpPr>
          <p:cNvPr id="110" name="Rectangle 109"/>
          <p:cNvSpPr/>
          <p:nvPr>
            <p:custDataLst>
              <p:tags r:id="rId16"/>
            </p:custDataLst>
          </p:nvPr>
        </p:nvSpPr>
        <p:spPr bwMode="auto">
          <a:xfrm>
            <a:off x="2752228" y="779097"/>
            <a:ext cx="474613" cy="217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5606" tIns="0" rIns="25606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defTabSz="924293"/>
            <a:fld id="{0C2D489C-DE49-48C3-9C9B-E305AEBB8DE0}" type="datetime'''7''''''''1''''.''''''9'''''">
              <a:rPr lang="en-GB" sz="1400">
                <a:solidFill>
                  <a:srgbClr val="000000"/>
                </a:solidFill>
                <a:latin typeface="Arial"/>
                <a:sym typeface="Arial"/>
              </a:rPr>
              <a:pPr defTabSz="924293"/>
              <a:t>71.9</a:t>
            </a:fld>
            <a:r>
              <a:rPr lang="en-GB" sz="1400" dirty="0">
                <a:solidFill>
                  <a:srgbClr val="000000"/>
                </a:solidFill>
                <a:latin typeface="Arial"/>
                <a:sym typeface="Arial"/>
              </a:rPr>
              <a:t>*</a:t>
            </a:r>
          </a:p>
        </p:txBody>
      </p:sp>
      <p:cxnSp>
        <p:nvCxnSpPr>
          <p:cNvPr id="87" name="Straight Connector 86"/>
          <p:cNvCxnSpPr/>
          <p:nvPr>
            <p:custDataLst>
              <p:tags r:id="rId17"/>
            </p:custDataLst>
          </p:nvPr>
        </p:nvCxnSpPr>
        <p:spPr bwMode="auto">
          <a:xfrm>
            <a:off x="4875722" y="989664"/>
            <a:ext cx="184661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>
            <p:custDataLst>
              <p:tags r:id="rId18"/>
            </p:custDataLst>
          </p:nvPr>
        </p:nvCxnSpPr>
        <p:spPr bwMode="auto">
          <a:xfrm>
            <a:off x="6353014" y="979945"/>
            <a:ext cx="36932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>
            <p:custDataLst>
              <p:tags r:id="rId19"/>
            </p:custDataLst>
          </p:nvPr>
        </p:nvCxnSpPr>
        <p:spPr bwMode="auto">
          <a:xfrm flipV="1">
            <a:off x="6683462" y="976828"/>
            <a:ext cx="0" cy="161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6" name="Oval 85"/>
          <p:cNvSpPr/>
          <p:nvPr>
            <p:custDataLst>
              <p:tags r:id="rId20"/>
            </p:custDataLst>
          </p:nvPr>
        </p:nvSpPr>
        <p:spPr bwMode="auto">
          <a:xfrm>
            <a:off x="6771053" y="845507"/>
            <a:ext cx="521589" cy="278596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24293">
              <a:lnSpc>
                <a:spcPct val="90000"/>
              </a:lnSpc>
            </a:pPr>
            <a:fld id="{78053F11-3A50-467E-A357-67295821FC8C}" type="datetime'+''''''''''1''''''''''''''''%'''''''''">
              <a:rPr lang="en-GB" sz="1400">
                <a:solidFill>
                  <a:srgbClr val="000000"/>
                </a:solidFill>
                <a:latin typeface="Arial"/>
                <a:sym typeface="Arial"/>
              </a:rPr>
              <a:pPr defTabSz="924293">
                <a:lnSpc>
                  <a:spcPct val="90000"/>
                </a:lnSpc>
              </a:pPr>
              <a:t>+1%</a:t>
            </a:fld>
            <a:endParaRPr lang="en-GB" sz="14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graphicFrame>
        <p:nvGraphicFramePr>
          <p:cNvPr id="2" name="Object 98"/>
          <p:cNvGraphicFramePr>
            <a:graphicFrameLocks noChangeAspect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366028074"/>
              </p:ext>
            </p:extLst>
          </p:nvPr>
        </p:nvGraphicFramePr>
        <p:xfrm>
          <a:off x="2205190" y="1984776"/>
          <a:ext cx="4534306" cy="134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cxnSp>
        <p:nvCxnSpPr>
          <p:cNvPr id="101" name="Straight Connector 100"/>
          <p:cNvCxnSpPr/>
          <p:nvPr>
            <p:custDataLst>
              <p:tags r:id="rId22"/>
            </p:custDataLst>
          </p:nvPr>
        </p:nvCxnSpPr>
        <p:spPr bwMode="auto">
          <a:xfrm>
            <a:off x="6364224" y="2569464"/>
            <a:ext cx="36932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>
            <p:custDataLst>
              <p:tags r:id="rId23"/>
            </p:custDataLst>
          </p:nvPr>
        </p:nvCxnSpPr>
        <p:spPr bwMode="auto">
          <a:xfrm>
            <a:off x="6683462" y="2514614"/>
            <a:ext cx="0" cy="1133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0" name="Straight Connector 99"/>
          <p:cNvCxnSpPr/>
          <p:nvPr>
            <p:custDataLst>
              <p:tags r:id="rId24"/>
            </p:custDataLst>
          </p:nvPr>
        </p:nvCxnSpPr>
        <p:spPr bwMode="auto">
          <a:xfrm>
            <a:off x="4875722" y="2546239"/>
            <a:ext cx="184661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Oval 102"/>
          <p:cNvSpPr/>
          <p:nvPr>
            <p:custDataLst>
              <p:tags r:id="rId25"/>
            </p:custDataLst>
          </p:nvPr>
        </p:nvSpPr>
        <p:spPr bwMode="auto">
          <a:xfrm>
            <a:off x="6770943" y="2353489"/>
            <a:ext cx="662514" cy="278596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24293">
              <a:lnSpc>
                <a:spcPct val="90000"/>
              </a:lnSpc>
            </a:pPr>
            <a:r>
              <a:rPr lang="en-GB" sz="1400" dirty="0">
                <a:solidFill>
                  <a:srgbClr val="000000"/>
                </a:solidFill>
                <a:latin typeface="Arial"/>
                <a:sym typeface="Arial"/>
              </a:rPr>
              <a:t>-1%</a:t>
            </a:r>
          </a:p>
        </p:txBody>
      </p:sp>
      <p:graphicFrame>
        <p:nvGraphicFramePr>
          <p:cNvPr id="4" name="Object 103"/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959446263"/>
              </p:ext>
            </p:extLst>
          </p:nvPr>
        </p:nvGraphicFramePr>
        <p:xfrm>
          <a:off x="2205190" y="3266115"/>
          <a:ext cx="4534306" cy="130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cxnSp>
        <p:nvCxnSpPr>
          <p:cNvPr id="107" name="Straight Connector 106"/>
          <p:cNvCxnSpPr/>
          <p:nvPr>
            <p:custDataLst>
              <p:tags r:id="rId27"/>
            </p:custDataLst>
          </p:nvPr>
        </p:nvCxnSpPr>
        <p:spPr bwMode="auto">
          <a:xfrm>
            <a:off x="6683462" y="3735513"/>
            <a:ext cx="0" cy="745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5" name="Straight Connector 104"/>
          <p:cNvCxnSpPr/>
          <p:nvPr>
            <p:custDataLst>
              <p:tags r:id="rId28"/>
            </p:custDataLst>
          </p:nvPr>
        </p:nvCxnSpPr>
        <p:spPr bwMode="auto">
          <a:xfrm>
            <a:off x="4875722" y="3733800"/>
            <a:ext cx="184661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>
            <p:custDataLst>
              <p:tags r:id="rId29"/>
            </p:custDataLst>
          </p:nvPr>
        </p:nvCxnSpPr>
        <p:spPr bwMode="auto">
          <a:xfrm>
            <a:off x="6353014" y="3810000"/>
            <a:ext cx="36932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Oval 107"/>
          <p:cNvSpPr/>
          <p:nvPr>
            <p:custDataLst>
              <p:tags r:id="rId30"/>
            </p:custDataLst>
          </p:nvPr>
        </p:nvSpPr>
        <p:spPr bwMode="auto">
          <a:xfrm>
            <a:off x="6771053" y="3576397"/>
            <a:ext cx="521589" cy="278596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24293">
              <a:lnSpc>
                <a:spcPct val="90000"/>
              </a:lnSpc>
            </a:pPr>
            <a:r>
              <a:rPr lang="en-GB" sz="1400" dirty="0">
                <a:solidFill>
                  <a:srgbClr val="000000"/>
                </a:solidFill>
                <a:latin typeface="Arial"/>
                <a:sym typeface="Arial"/>
              </a:rPr>
              <a:t>-9%</a:t>
            </a:r>
          </a:p>
        </p:txBody>
      </p:sp>
      <p:graphicFrame>
        <p:nvGraphicFramePr>
          <p:cNvPr id="5" name="Object 110"/>
          <p:cNvGraphicFramePr>
            <a:graphicFrameLocks noChangeAspect="1"/>
          </p:cNvGraphicFramePr>
          <p:nvPr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743843817"/>
              </p:ext>
            </p:extLst>
          </p:nvPr>
        </p:nvGraphicFramePr>
        <p:xfrm>
          <a:off x="2205190" y="4508338"/>
          <a:ext cx="4534306" cy="1297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sp>
        <p:nvSpPr>
          <p:cNvPr id="122" name="Rectangle 121"/>
          <p:cNvSpPr/>
          <p:nvPr>
            <p:custDataLst>
              <p:tags r:id="rId32"/>
            </p:custDataLst>
          </p:nvPr>
        </p:nvSpPr>
        <p:spPr bwMode="auto">
          <a:xfrm>
            <a:off x="5737475" y="5847301"/>
            <a:ext cx="414679" cy="217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24293"/>
            <a:r>
              <a:rPr lang="en-GB" sz="1400" dirty="0">
                <a:solidFill>
                  <a:srgbClr val="000000"/>
                </a:solidFill>
                <a:latin typeface="Arial"/>
                <a:sym typeface="Arial"/>
              </a:rPr>
              <a:t>2009</a:t>
            </a:r>
          </a:p>
        </p:txBody>
      </p:sp>
      <p:sp>
        <p:nvSpPr>
          <p:cNvPr id="121" name="Rectangle 120"/>
          <p:cNvSpPr/>
          <p:nvPr>
            <p:custDataLst>
              <p:tags r:id="rId33"/>
            </p:custDataLst>
          </p:nvPr>
        </p:nvSpPr>
        <p:spPr bwMode="auto">
          <a:xfrm>
            <a:off x="4260204" y="5847301"/>
            <a:ext cx="414679" cy="217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24293"/>
            <a:fld id="{DF7BAFA9-A3F2-4D39-B139-FEB0E9EF0C30}" type="datetime'''''''''''''''''2''''''''''0''''''''''''''0''''''3'''">
              <a:rPr lang="en-GB" sz="1400">
                <a:solidFill>
                  <a:srgbClr val="000000"/>
                </a:solidFill>
                <a:latin typeface="Arial"/>
                <a:sym typeface="Arial"/>
              </a:rPr>
              <a:pPr defTabSz="924293"/>
              <a:t>2003</a:t>
            </a:fld>
            <a:endParaRPr lang="en-GB" sz="14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20" name="Rectangle 119"/>
          <p:cNvSpPr/>
          <p:nvPr>
            <p:custDataLst>
              <p:tags r:id="rId34"/>
            </p:custDataLst>
          </p:nvPr>
        </p:nvSpPr>
        <p:spPr bwMode="auto">
          <a:xfrm>
            <a:off x="2782886" y="5847301"/>
            <a:ext cx="414679" cy="217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24293"/>
            <a:fld id="{EB7A8751-6E29-4497-8E18-55CDAB4ABA46}" type="datetime'''''1''''''''9''''9''6'''''''''''''''''''''''''''''''''''''">
              <a:rPr lang="en-GB" sz="1400">
                <a:solidFill>
                  <a:srgbClr val="000000"/>
                </a:solidFill>
                <a:latin typeface="Arial"/>
                <a:sym typeface="Arial"/>
              </a:rPr>
              <a:pPr defTabSz="924293"/>
              <a:t>1996</a:t>
            </a:fld>
            <a:endParaRPr lang="en-GB" sz="14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cxnSp>
        <p:nvCxnSpPr>
          <p:cNvPr id="113" name="Straight Connector 112"/>
          <p:cNvCxnSpPr/>
          <p:nvPr>
            <p:custDataLst>
              <p:tags r:id="rId35"/>
            </p:custDataLst>
          </p:nvPr>
        </p:nvCxnSpPr>
        <p:spPr bwMode="auto">
          <a:xfrm>
            <a:off x="4875720" y="5147549"/>
            <a:ext cx="86661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>
            <p:custDataLst>
              <p:tags r:id="rId36"/>
            </p:custDataLst>
          </p:nvPr>
        </p:nvCxnSpPr>
        <p:spPr bwMode="auto">
          <a:xfrm>
            <a:off x="6683462" y="5144432"/>
            <a:ext cx="0" cy="5507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2" name="Straight Connector 111"/>
          <p:cNvCxnSpPr/>
          <p:nvPr>
            <p:custDataLst>
              <p:tags r:id="rId37"/>
            </p:custDataLst>
          </p:nvPr>
        </p:nvCxnSpPr>
        <p:spPr bwMode="auto">
          <a:xfrm>
            <a:off x="6353014" y="5196142"/>
            <a:ext cx="36932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>
            <p:custDataLst>
              <p:tags r:id="rId38"/>
            </p:custDataLst>
          </p:nvPr>
        </p:nvCxnSpPr>
        <p:spPr bwMode="auto">
          <a:xfrm>
            <a:off x="6145681" y="5147549"/>
            <a:ext cx="57666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Oval 114"/>
          <p:cNvSpPr/>
          <p:nvPr>
            <p:custDataLst>
              <p:tags r:id="rId39"/>
            </p:custDataLst>
          </p:nvPr>
        </p:nvSpPr>
        <p:spPr bwMode="auto">
          <a:xfrm>
            <a:off x="6771055" y="5032547"/>
            <a:ext cx="456795" cy="278596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24293">
              <a:lnSpc>
                <a:spcPct val="90000"/>
              </a:lnSpc>
            </a:pPr>
            <a:r>
              <a:rPr lang="en-GB" sz="1400" dirty="0">
                <a:solidFill>
                  <a:srgbClr val="000000"/>
                </a:solidFill>
                <a:latin typeface="Arial"/>
                <a:sym typeface="Arial"/>
              </a:rPr>
              <a:t>-18%</a:t>
            </a:r>
          </a:p>
        </p:txBody>
      </p:sp>
    </p:spTree>
    <p:extLst>
      <p:ext uri="{BB962C8B-B14F-4D97-AF65-F5344CB8AC3E}">
        <p14:creationId xmlns:p14="http://schemas.microsoft.com/office/powerpoint/2010/main" val="1194894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34681"/>
            <a:ext cx="6223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04" y="268837"/>
            <a:ext cx="8794113" cy="49244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indent="0" algn="l">
              <a:buNone/>
            </a:pPr>
            <a:r>
              <a:rPr lang="en-US" altLang="ja-JP" sz="32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MS PGothic" pitchFamily="34" charset="-128"/>
              </a:rPr>
              <a:t>Bahrain’s Healthcare </a:t>
            </a:r>
            <a:r>
              <a:rPr lang="en-US" altLang="ja-JP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MS PGothic" pitchFamily="34" charset="-128"/>
              </a:rPr>
              <a:t>Agenda</a:t>
            </a:r>
            <a:endParaRPr lang="en-US" altLang="ja-JP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91592" y="1834681"/>
            <a:ext cx="4023208" cy="3967631"/>
          </a:xfrm>
          <a:prstGeom prst="homePlate">
            <a:avLst>
              <a:gd name="adj" fmla="val 203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3296" tIns="46648" rIns="93296" bIns="46648" anchor="ctr">
            <a:noAutofit/>
          </a:bodyPr>
          <a:lstStyle/>
          <a:p>
            <a:pPr marL="444852" indent="-285750" algn="l" rtl="0">
              <a:spcAft>
                <a:spcPts val="572"/>
              </a:spcAft>
            </a:pPr>
            <a:r>
              <a:rPr lang="en-US" sz="1500" b="1" dirty="0">
                <a:latin typeface="Calibri" pitchFamily="34" charset="0"/>
                <a:cs typeface="Calibri" pitchFamily="34" charset="0"/>
              </a:rPr>
              <a:t>Population growth 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1500" b="1" dirty="0">
                <a:latin typeface="Calibri" pitchFamily="34" charset="0"/>
                <a:cs typeface="Calibri" pitchFamily="34" charset="0"/>
              </a:rPr>
              <a:t>ageing</a:t>
            </a:r>
          </a:p>
          <a:p>
            <a:pPr marL="444852" indent="-285750" algn="l" rtl="0">
              <a:spcAft>
                <a:spcPts val="572"/>
              </a:spcAft>
            </a:pPr>
            <a:r>
              <a:rPr lang="en-US" sz="1500" b="1" dirty="0">
                <a:latin typeface="Calibri" pitchFamily="34" charset="0"/>
                <a:cs typeface="Calibri" pitchFamily="34" charset="0"/>
              </a:rPr>
              <a:t>Increased demand 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on </a:t>
            </a:r>
            <a:r>
              <a:rPr lang="en-US" sz="1500" dirty="0" err="1" smtClean="0">
                <a:latin typeface="Calibri" pitchFamily="34" charset="0"/>
                <a:cs typeface="Calibri" pitchFamily="34" charset="0"/>
              </a:rPr>
              <a:t>helth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services</a:t>
            </a:r>
          </a:p>
          <a:p>
            <a:pPr marL="444852" indent="-285750" algn="l" rtl="0">
              <a:spcAft>
                <a:spcPts val="572"/>
              </a:spcAft>
            </a:pPr>
            <a:r>
              <a:rPr lang="en-US" sz="1500" dirty="0">
                <a:latin typeface="Calibri" pitchFamily="34" charset="0"/>
                <a:cs typeface="Calibri" pitchFamily="34" charset="0"/>
              </a:rPr>
              <a:t>Unhealthy </a:t>
            </a:r>
            <a:r>
              <a:rPr lang="en-US" sz="1500" b="1" dirty="0">
                <a:latin typeface="Calibri" pitchFamily="34" charset="0"/>
                <a:cs typeface="Calibri" pitchFamily="34" charset="0"/>
              </a:rPr>
              <a:t>lifestyles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444852" indent="-285750" algn="l" rtl="0">
              <a:spcAft>
                <a:spcPts val="572"/>
              </a:spcAft>
            </a:pPr>
            <a:r>
              <a:rPr lang="en-US" sz="1500" dirty="0">
                <a:latin typeface="Calibri" pitchFamily="34" charset="0"/>
                <a:cs typeface="Calibri" pitchFamily="34" charset="0"/>
              </a:rPr>
              <a:t>Increased prevalence of </a:t>
            </a:r>
            <a:r>
              <a:rPr lang="en-US" sz="1500" b="1" dirty="0">
                <a:latin typeface="Calibri" pitchFamily="34" charset="0"/>
                <a:cs typeface="Calibri" pitchFamily="34" charset="0"/>
              </a:rPr>
              <a:t>chronic Non Communicable Diseases </a:t>
            </a:r>
          </a:p>
          <a:p>
            <a:pPr marL="444852" indent="-285750" algn="l" rtl="0">
              <a:spcAft>
                <a:spcPts val="572"/>
              </a:spcAft>
            </a:pPr>
            <a:r>
              <a:rPr lang="en-US" sz="1500" dirty="0">
                <a:latin typeface="Calibri" pitchFamily="34" charset="0"/>
                <a:cs typeface="Calibri" pitchFamily="34" charset="0"/>
              </a:rPr>
              <a:t>Shortage of certain categories of </a:t>
            </a:r>
            <a:r>
              <a:rPr lang="en-US" sz="1500" b="1" dirty="0">
                <a:latin typeface="Calibri" pitchFamily="34" charset="0"/>
                <a:cs typeface="Calibri" pitchFamily="34" charset="0"/>
              </a:rPr>
              <a:t>health professionals</a:t>
            </a:r>
          </a:p>
          <a:p>
            <a:pPr marL="444852" indent="-285750" algn="l" rtl="0">
              <a:spcAft>
                <a:spcPts val="572"/>
              </a:spcAft>
            </a:pPr>
            <a:r>
              <a:rPr lang="en-US" sz="1500" dirty="0">
                <a:latin typeface="Calibri" pitchFamily="34" charset="0"/>
                <a:cs typeface="Calibri" pitchFamily="34" charset="0"/>
              </a:rPr>
              <a:t>Continued rise in </a:t>
            </a:r>
            <a:r>
              <a:rPr lang="en-US" sz="1500" b="1" dirty="0">
                <a:latin typeface="Calibri" pitchFamily="34" charset="0"/>
                <a:cs typeface="Calibri" pitchFamily="34" charset="0"/>
              </a:rPr>
              <a:t>medical costs </a:t>
            </a:r>
            <a:endParaRPr lang="en-US" sz="1500" b="1" dirty="0" smtClean="0">
              <a:latin typeface="Calibri" pitchFamily="34" charset="0"/>
              <a:cs typeface="Calibri" pitchFamily="34" charset="0"/>
            </a:endParaRPr>
          </a:p>
          <a:p>
            <a:pPr marL="444852" indent="-285750" algn="l" rtl="0">
              <a:spcAft>
                <a:spcPts val="572"/>
              </a:spcAft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Increase cost of </a:t>
            </a: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health </a:t>
            </a:r>
            <a:r>
              <a:rPr lang="en-US" sz="1500" b="1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rofessionals 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and their </a:t>
            </a: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training</a:t>
            </a:r>
          </a:p>
          <a:p>
            <a:pPr marL="444852" indent="-285750" algn="l" rtl="0">
              <a:spcAft>
                <a:spcPts val="572"/>
              </a:spcAft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Increase cost of </a:t>
            </a: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overseas treatment</a:t>
            </a:r>
            <a:endParaRPr lang="en-US" sz="15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196393" y="6582643"/>
            <a:ext cx="719209" cy="267732"/>
          </a:xfrm>
        </p:spPr>
        <p:txBody>
          <a:bodyPr/>
          <a:lstStyle/>
          <a:p>
            <a:fld id="{594DA1E6-92D5-4C6E-B39C-B066310EA92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86480" y="913130"/>
            <a:ext cx="3657600" cy="365129"/>
          </a:xfrm>
          <a:prstGeom prst="rect">
            <a:avLst/>
          </a:prstGeom>
          <a:noFill/>
        </p:spPr>
        <p:txBody>
          <a:bodyPr wrap="square" lIns="87279" tIns="43639" rIns="87279" bIns="43639" rtlCol="0">
            <a:spAutoFit/>
          </a:bodyPr>
          <a:lstStyle/>
          <a:p>
            <a:r>
              <a:rPr lang="en-US" b="1" i="1" dirty="0"/>
              <a:t>Challenges</a:t>
            </a:r>
          </a:p>
        </p:txBody>
      </p:sp>
      <p:pic>
        <p:nvPicPr>
          <p:cNvPr id="8" name="Picture 9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92" y="6367254"/>
            <a:ext cx="459743" cy="422426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58679"/>
            <a:ext cx="2057400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1" y="2057400"/>
            <a:ext cx="2474190" cy="351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4267200"/>
            <a:ext cx="11763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38600" y="90111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Health Strategy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34522" y="913702"/>
            <a:ext cx="310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National </a:t>
            </a:r>
            <a:r>
              <a:rPr lang="en-GB" b="1" dirty="0" smtClean="0"/>
              <a:t>Economic </a:t>
            </a:r>
            <a:r>
              <a:rPr lang="en-GB" b="1" dirty="0"/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1384951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Old Laptop Content\Designs\Printing Materials Planning\1\Portrait ISEHA 2 E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3671" r="6246" b="49646"/>
          <a:stretch>
            <a:fillRect/>
          </a:stretch>
        </p:blipFill>
        <p:spPr bwMode="auto">
          <a:xfrm>
            <a:off x="0" y="-23443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 bwMode="auto">
          <a:xfrm>
            <a:off x="0" y="5969726"/>
            <a:ext cx="9144000" cy="617066"/>
          </a:xfrm>
          <a:prstGeom prst="rect">
            <a:avLst/>
          </a:prstGeom>
          <a:solidFill>
            <a:schemeClr val="bg1"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11 Imagen" descr="logotransparen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17" y="6126221"/>
            <a:ext cx="1280160" cy="37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ejJ6o..l9Ua53NOZbKYP.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OCTKYbr02Q3n1LJPyeJ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aWmdnNNk.cyyBdM4.7r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VvrJ9thU6KeI0NAXYSS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SKCLb6pEyTgTQcpTBgt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DxKYnd70aMwKchhu7qe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TdmUnaUESKFG942Xnv8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N6vSu7mkSATm7YMDRnB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z.8_GcckG_j6yiY3blW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0iWtj7wo02gVTzqr0PR0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SrDFLq00GGVOi7xV7P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bvM8jpz0uho49p3WpWB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1rIbZYYEm4kGMPRi_U_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mD5ev4nkCmstif9b68y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OCy4RFlkybDbbiPMDm3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dT2v3060W5x7tmLCNjR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qCiTjFekW2K95G8Yexm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hLoku0j06FMzcha_qpq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5nkTwzgUOO4KMeZLcl6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_59ePtfUS.xjVkDUTBc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nHqnnX8US2Cq4nq8Hmy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aCmwx2MUWibravepJiS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Loq1NRSUW4i6jbkzF6o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ZIoIv9akOuuPnFD3WYd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sCy5UQl0moOxDclk5.W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8RSOq5S0y5H0oQ1yuQa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OG6dhd7E2mcA8YsAHkC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YSR3S9TUK_cRZsLO9w3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AG.viOb0.GypobE7J6Y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yzZMw7AU.1oUGXqOfLk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f_4m.dQkevUDPDb7ucV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gEI.0xeESydRifEqo_7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uA4OGF12HUmgOd0l7zd64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oyDwxEano02T8mjqPOGBd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0JSYmeCk.WHOaQTXrQD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566t0f_0.g1HWZkaY8O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ptj6TWZgEW3sdPcRHjrJ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hWjp7mtUqs0A4r7.q0hQ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ession xmlns="2e9458a7-cf77-4e38-a176-7c00460a51ce">4</Session>
    <Author0 xmlns="2e9458a7-cf77-4e38-a176-7c00460a51ce">Ebrahim Ali Al-Nawakhtha</Author0>
    <Organization xmlns="2e9458a7-cf77-4e38-a176-7c00460a51ce">Kingdom of Bahrain, Ministry of Health</Organiz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AEE60AB10F1439F7E4D68581AA2F8" ma:contentTypeVersion="6" ma:contentTypeDescription="Create a new document." ma:contentTypeScope="" ma:versionID="d77e90180329a6c74e4aed77bdfb5298">
  <xsd:schema xmlns:xsd="http://www.w3.org/2001/XMLSchema" xmlns:xs="http://www.w3.org/2001/XMLSchema" xmlns:p="http://schemas.microsoft.com/office/2006/metadata/properties" xmlns:ns1="http://schemas.microsoft.com/sharepoint/v3" xmlns:ns2="2e9458a7-cf77-4e38-a176-7c00460a51ce" xmlns:ns3="07f874d8-1985-4211-bd75-0b16975e87a8" targetNamespace="http://schemas.microsoft.com/office/2006/metadata/properties" ma:root="true" ma:fieldsID="d1a45afbb746a96cdb01e4d47f085c9b" ns1:_="" ns2:_="" ns3:_="">
    <xsd:import namespace="http://schemas.microsoft.com/sharepoint/v3"/>
    <xsd:import namespace="2e9458a7-cf77-4e38-a176-7c00460a51ce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ession" minOccurs="0"/>
                <xsd:element ref="ns2:Author0" minOccurs="0"/>
                <xsd:element ref="ns2:Organization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458a7-cf77-4e38-a176-7c00460a51ce" elementFormDefault="qualified">
    <xsd:import namespace="http://schemas.microsoft.com/office/2006/documentManagement/types"/>
    <xsd:import namespace="http://schemas.microsoft.com/office/infopath/2007/PartnerControls"/>
    <xsd:element name="Session" ma:index="10" nillable="true" ma:displayName="Session" ma:internalName="Session">
      <xsd:simpleType>
        <xsd:restriction base="dms:Number"/>
      </xsd:simpleType>
    </xsd:element>
    <xsd:element name="Author0" ma:index="11" nillable="true" ma:displayName="Author" ma:internalName="Author0">
      <xsd:simpleType>
        <xsd:restriction base="dms:Text">
          <xsd:maxLength value="255"/>
        </xsd:restriction>
      </xsd:simpleType>
    </xsd:element>
    <xsd:element name="Organization" ma:index="12" nillable="true" ma:displayName="Organization" ma:internalName="Organiza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3C4EAD-DE90-4D8D-A7A3-9F2FC8E3EA62}"/>
</file>

<file path=customXml/itemProps2.xml><?xml version="1.0" encoding="utf-8"?>
<ds:datastoreItem xmlns:ds="http://schemas.openxmlformats.org/officeDocument/2006/customXml" ds:itemID="{773BE776-730B-4A9A-A33A-95020E047456}"/>
</file>

<file path=customXml/itemProps3.xml><?xml version="1.0" encoding="utf-8"?>
<ds:datastoreItem xmlns:ds="http://schemas.openxmlformats.org/officeDocument/2006/customXml" ds:itemID="{C9887126-74DB-435E-810D-A0F8985D597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2628</TotalTime>
  <Words>826</Words>
  <Application>Microsoft Office PowerPoint</Application>
  <PresentationFormat>On-screen Show (4:3)</PresentationFormat>
  <Paragraphs>245</Paragraphs>
  <Slides>21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Slipstream</vt:lpstr>
      <vt:lpstr>think-cell Slide</vt:lpstr>
      <vt:lpstr>PowerPoint Presentation</vt:lpstr>
      <vt:lpstr>Agenda</vt:lpstr>
      <vt:lpstr>PowerPoint Presentation</vt:lpstr>
      <vt:lpstr>PowerPoint Presentation</vt:lpstr>
      <vt:lpstr>MOH Vision</vt:lpstr>
      <vt:lpstr>Healthcare in Bahrain 2012 </vt:lpstr>
      <vt:lpstr>Delivery:  Bahrain’s macro level health indicators – Much done, much to do updated</vt:lpstr>
      <vt:lpstr>Bahrain’s Healthcare Agenda</vt:lpstr>
      <vt:lpstr>PowerPoint Presentation</vt:lpstr>
      <vt:lpstr>PowerPoint Presentation</vt:lpstr>
      <vt:lpstr>PowerPoint Presentation</vt:lpstr>
      <vt:lpstr>I-SEHA SCOPE</vt:lpstr>
      <vt:lpstr>PowerPoint Presentation</vt:lpstr>
      <vt:lpstr>PowerPoint Presentation</vt:lpstr>
      <vt:lpstr>MAJOR ACHIEVEMENTS </vt:lpstr>
      <vt:lpstr>STATUS – PRIMARY CARE </vt:lpstr>
      <vt:lpstr>STATUS – SECONDARY CARE </vt:lpstr>
      <vt:lpstr>PowerPoint Presentation</vt:lpstr>
      <vt:lpstr>PowerPoint Presentation</vt:lpstr>
      <vt:lpstr>PowerPoint Presentation</vt:lpstr>
      <vt:lpstr>Q&amp;A</vt:lpstr>
    </vt:vector>
  </TitlesOfParts>
  <Company>MOH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Informed Healthcare</dc:title>
  <dc:creator>Ayousif</dc:creator>
  <cp:lastModifiedBy>Ebrahim Ali Al-Nawakhtha</cp:lastModifiedBy>
  <cp:revision>278</cp:revision>
  <dcterms:created xsi:type="dcterms:W3CDTF">2010-02-23T09:57:58Z</dcterms:created>
  <dcterms:modified xsi:type="dcterms:W3CDTF">2013-10-28T09:35:23Z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0x01010062DAEE60AB10F1439F7E4D68581AA2F8</vt:lpwstr>
  </property>
  <property fmtid="{D5CDD505-2E9C-101B-9397-08002B2CF9AE}" pid="3" name="Order">
    <vt:r8>4800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