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33.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Masters/slideMaster8.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xml" ContentType="application/vnd.openxmlformats-officedocument.presentationml.slideMaster+xml"/>
  <Override PartName="/ppt/slideLayouts/slideLayout58.xml" ContentType="application/vnd.openxmlformats-officedocument.presentationml.slideLayout+xml"/>
  <Override PartName="/ppt/slideLayouts/slideLayout55.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56.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57.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slideLayouts/slideLayout32.xml" ContentType="application/vnd.openxmlformats-officedocument.presentationml.slideLayout+xml"/>
  <Override PartName="/ppt/slideLayouts/slideLayout2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23.xml" ContentType="application/vnd.openxmlformats-officedocument.presentationml.slideLayout+xml"/>
  <Override PartName="/ppt/slideLayouts/slideLayout30.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layout3.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theme/theme8.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44" r:id="rId6"/>
    <p:sldMasterId id="2147483756" r:id="rId7"/>
    <p:sldMasterId id="2147483768" r:id="rId8"/>
  </p:sldMasterIdLst>
  <p:sldIdLst>
    <p:sldId id="256" r:id="rId9"/>
    <p:sldId id="268" r:id="rId10"/>
    <p:sldId id="262" r:id="rId11"/>
    <p:sldId id="267" r:id="rId12"/>
    <p:sldId id="259" r:id="rId13"/>
    <p:sldId id="263" r:id="rId14"/>
    <p:sldId id="264" r:id="rId15"/>
    <p:sldId id="282" r:id="rId16"/>
    <p:sldId id="276" r:id="rId17"/>
    <p:sldId id="320" r:id="rId18"/>
    <p:sldId id="319" r:id="rId19"/>
    <p:sldId id="275" r:id="rId20"/>
    <p:sldId id="269" r:id="rId21"/>
    <p:sldId id="307" r:id="rId22"/>
    <p:sldId id="324" r:id="rId23"/>
    <p:sldId id="325" r:id="rId24"/>
    <p:sldId id="326" r:id="rId25"/>
    <p:sldId id="323" r:id="rId26"/>
    <p:sldId id="328" r:id="rId27"/>
    <p:sldId id="330" r:id="rId28"/>
    <p:sldId id="338" r:id="rId29"/>
    <p:sldId id="298" r:id="rId30"/>
    <p:sldId id="339" r:id="rId31"/>
    <p:sldId id="281" r:id="rId32"/>
    <p:sldId id="321" r:id="rId33"/>
    <p:sldId id="331" r:id="rId34"/>
    <p:sldId id="332" r:id="rId35"/>
    <p:sldId id="333" r:id="rId36"/>
    <p:sldId id="334" r:id="rId37"/>
    <p:sldId id="335" r:id="rId38"/>
    <p:sldId id="336" r:id="rId39"/>
    <p:sldId id="337" r:id="rId40"/>
    <p:sldId id="318"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2" autoAdjust="0"/>
    <p:restoredTop sz="94671" autoAdjust="0"/>
  </p:normalViewPr>
  <p:slideViewPr>
    <p:cSldViewPr>
      <p:cViewPr>
        <p:scale>
          <a:sx n="80" d="100"/>
          <a:sy n="80" d="100"/>
        </p:scale>
        <p:origin x="-312" y="-58"/>
      </p:cViewPr>
      <p:guideLst>
        <p:guide orient="horz" pos="2160"/>
        <p:guide pos="2880"/>
      </p:guideLst>
    </p:cSldViewPr>
  </p:slideViewPr>
  <p:outlineViewPr>
    <p:cViewPr>
      <p:scale>
        <a:sx n="33" d="100"/>
        <a:sy n="33" d="100"/>
      </p:scale>
      <p:origin x="48" y="28920"/>
    </p:cViewPr>
  </p:outlineViewPr>
  <p:notesTextViewPr>
    <p:cViewPr>
      <p:scale>
        <a:sx n="1" d="1"/>
        <a:sy n="1" d="1"/>
      </p:scale>
      <p:origin x="0" y="0"/>
    </p:cViewPr>
  </p:notesTextViewPr>
  <p:sorterViewPr>
    <p:cViewPr>
      <p:scale>
        <a:sx n="53" d="100"/>
        <a:sy n="53" d="100"/>
      </p:scale>
      <p:origin x="0" y="70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ustomXml" Target="../customXml/item1.xml"/><Relationship Id="rId20" Type="http://schemas.openxmlformats.org/officeDocument/2006/relationships/slide" Target="slides/slide12.xml"/><Relationship Id="rId41"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BED7F-3ED9-4C05-9CE8-0F1417718ECC}"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en-US"/>
        </a:p>
      </dgm:t>
    </dgm:pt>
    <dgm:pt modelId="{3F7B2A9C-2C5D-40C4-85A0-6A2046D55924}">
      <dgm:prSet phldrT="[Text]" custT="1"/>
      <dgm:spPr/>
      <dgm:t>
        <a:bodyPr/>
        <a:lstStyle/>
        <a:p>
          <a:pPr algn="ctr"/>
          <a:r>
            <a:rPr lang="en-US" sz="2700" b="1" dirty="0" smtClean="0"/>
            <a:t>All WSIS Stakeholders</a:t>
          </a:r>
          <a:endParaRPr lang="en-US" sz="2700" b="1" dirty="0"/>
        </a:p>
      </dgm:t>
    </dgm:pt>
    <dgm:pt modelId="{924678D9-CB95-4ADB-B585-C2BFAD1B5543}" type="parTrans" cxnId="{07069671-3B04-4C4A-B9DC-0E670EA921E5}">
      <dgm:prSet/>
      <dgm:spPr/>
      <dgm:t>
        <a:bodyPr/>
        <a:lstStyle/>
        <a:p>
          <a:endParaRPr lang="en-US"/>
        </a:p>
      </dgm:t>
    </dgm:pt>
    <dgm:pt modelId="{E5BE3BAF-A875-44C4-9003-E50A2196132D}" type="sibTrans" cxnId="{07069671-3B04-4C4A-B9DC-0E670EA921E5}">
      <dgm:prSet/>
      <dgm:spPr/>
      <dgm:t>
        <a:bodyPr/>
        <a:lstStyle/>
        <a:p>
          <a:endParaRPr lang="en-US"/>
        </a:p>
      </dgm:t>
    </dgm:pt>
    <dgm:pt modelId="{723ED32F-FCBA-4AC8-B71C-2B4D72C184E0}">
      <dgm:prSet phldrT="[Text]"/>
      <dgm:spPr/>
      <dgm:t>
        <a:bodyPr/>
        <a:lstStyle/>
        <a:p>
          <a:pPr algn="l"/>
          <a:r>
            <a:rPr lang="en-GB" sz="1600" dirty="0" smtClean="0"/>
            <a:t>Written inputs/ official submissions</a:t>
          </a:r>
          <a:endParaRPr lang="en-US" sz="1600" dirty="0"/>
        </a:p>
      </dgm:t>
    </dgm:pt>
    <dgm:pt modelId="{3B7B0705-3B63-4841-8D63-48839AF62F17}" type="parTrans" cxnId="{DB18B838-65DF-498B-9BEE-E248E903CF9B}">
      <dgm:prSet/>
      <dgm:spPr/>
      <dgm:t>
        <a:bodyPr/>
        <a:lstStyle/>
        <a:p>
          <a:endParaRPr lang="en-US"/>
        </a:p>
      </dgm:t>
    </dgm:pt>
    <dgm:pt modelId="{644CE50D-CC2B-47B6-90B6-CC196D22DEE9}" type="sibTrans" cxnId="{DB18B838-65DF-498B-9BEE-E248E903CF9B}">
      <dgm:prSet/>
      <dgm:spPr/>
      <dgm:t>
        <a:bodyPr/>
        <a:lstStyle/>
        <a:p>
          <a:endParaRPr lang="en-US"/>
        </a:p>
      </dgm:t>
    </dgm:pt>
    <dgm:pt modelId="{EFD7D9BC-AA1C-44F4-B177-6D6E07F9EFF3}">
      <dgm:prSet phldrT="[Text]"/>
      <dgm:spPr/>
      <dgm:t>
        <a:bodyPr/>
        <a:lstStyle/>
        <a:p>
          <a:pPr algn="ctr"/>
          <a:r>
            <a:rPr lang="en-US" b="1" dirty="0" smtClean="0"/>
            <a:t>Member States</a:t>
          </a:r>
          <a:endParaRPr lang="en-US" b="1" dirty="0"/>
        </a:p>
      </dgm:t>
    </dgm:pt>
    <dgm:pt modelId="{8301DD5E-32F3-4E5C-AEF3-8374EF176C00}" type="parTrans" cxnId="{73617697-1441-4F8A-992D-94687AE22589}">
      <dgm:prSet/>
      <dgm:spPr/>
      <dgm:t>
        <a:bodyPr/>
        <a:lstStyle/>
        <a:p>
          <a:endParaRPr lang="en-US"/>
        </a:p>
      </dgm:t>
    </dgm:pt>
    <dgm:pt modelId="{2A209B40-5980-436B-A808-E596CC081462}" type="sibTrans" cxnId="{73617697-1441-4F8A-992D-94687AE22589}">
      <dgm:prSet/>
      <dgm:spPr/>
      <dgm:t>
        <a:bodyPr/>
        <a:lstStyle/>
        <a:p>
          <a:endParaRPr lang="en-US"/>
        </a:p>
      </dgm:t>
    </dgm:pt>
    <dgm:pt modelId="{F9FE0F1D-ADE9-4DA7-9DC0-B556BDDB6A9A}">
      <dgm:prSet phldrT="[Text]"/>
      <dgm:spPr/>
      <dgm:t>
        <a:bodyPr/>
        <a:lstStyle/>
        <a:p>
          <a:pPr algn="l"/>
          <a:r>
            <a:rPr lang="en-GB" b="0" dirty="0" smtClean="0"/>
            <a:t>10 Years Country Reports</a:t>
          </a:r>
          <a:endParaRPr lang="en-US" b="0" dirty="0"/>
        </a:p>
      </dgm:t>
    </dgm:pt>
    <dgm:pt modelId="{A37674AE-25ED-4B18-BACD-A87085A4374C}" type="parTrans" cxnId="{DF2495BC-E35F-413E-8A58-C6FA01F9EB56}">
      <dgm:prSet/>
      <dgm:spPr/>
      <dgm:t>
        <a:bodyPr/>
        <a:lstStyle/>
        <a:p>
          <a:endParaRPr lang="en-US"/>
        </a:p>
      </dgm:t>
    </dgm:pt>
    <dgm:pt modelId="{EB890F5C-F94A-4593-94A8-43EFAB9EC955}" type="sibTrans" cxnId="{DF2495BC-E35F-413E-8A58-C6FA01F9EB56}">
      <dgm:prSet/>
      <dgm:spPr/>
      <dgm:t>
        <a:bodyPr/>
        <a:lstStyle/>
        <a:p>
          <a:endParaRPr lang="en-US"/>
        </a:p>
      </dgm:t>
    </dgm:pt>
    <dgm:pt modelId="{B01F7FFC-E52B-4143-8F83-12BEB07A10D2}">
      <dgm:prSet phldrT="[Text]"/>
      <dgm:spPr/>
      <dgm:t>
        <a:bodyPr/>
        <a:lstStyle/>
        <a:p>
          <a:pPr algn="ctr" defTabSz="755650">
            <a:lnSpc>
              <a:spcPct val="90000"/>
            </a:lnSpc>
            <a:spcBef>
              <a:spcPct val="0"/>
            </a:spcBef>
            <a:spcAft>
              <a:spcPct val="35000"/>
            </a:spcAft>
          </a:pPr>
          <a:r>
            <a:rPr lang="en-US" b="1" dirty="0" smtClean="0"/>
            <a:t>WSIS AL Facilitators</a:t>
          </a:r>
          <a:endParaRPr lang="en-US" b="1" dirty="0"/>
        </a:p>
      </dgm:t>
    </dgm:pt>
    <dgm:pt modelId="{197CFD73-F72A-40F3-9DE9-0E52AE0B53FC}" type="parTrans" cxnId="{0C65E452-FC5E-49FF-AD0A-A3C97DFCB58B}">
      <dgm:prSet/>
      <dgm:spPr/>
      <dgm:t>
        <a:bodyPr/>
        <a:lstStyle/>
        <a:p>
          <a:endParaRPr lang="en-US"/>
        </a:p>
      </dgm:t>
    </dgm:pt>
    <dgm:pt modelId="{EC21F037-9BF2-443B-9CE0-F88385814299}" type="sibTrans" cxnId="{0C65E452-FC5E-49FF-AD0A-A3C97DFCB58B}">
      <dgm:prSet/>
      <dgm:spPr/>
      <dgm:t>
        <a:bodyPr/>
        <a:lstStyle/>
        <a:p>
          <a:endParaRPr lang="en-US"/>
        </a:p>
      </dgm:t>
    </dgm:pt>
    <dgm:pt modelId="{C78AEFE0-E9AA-4A6A-9709-D8140D3E854F}">
      <dgm:prSet phldrT="[Text]"/>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GB" sz="1500" b="0" dirty="0" smtClean="0"/>
            <a:t> 10 </a:t>
          </a:r>
          <a:r>
            <a:rPr lang="en-GB" b="0" dirty="0" smtClean="0"/>
            <a:t>Years</a:t>
          </a:r>
          <a:r>
            <a:rPr lang="en-GB" sz="1500" b="0" dirty="0" smtClean="0"/>
            <a:t> Action   </a:t>
          </a:r>
          <a:br>
            <a:rPr lang="en-GB" sz="1500" b="0" dirty="0" smtClean="0"/>
          </a:br>
          <a:r>
            <a:rPr lang="en-GB" sz="1500" b="0" dirty="0" smtClean="0"/>
            <a:t>   </a:t>
          </a:r>
          <a:r>
            <a:rPr lang="en-GB" sz="1500" b="0" smtClean="0"/>
            <a:t>Line Reports</a:t>
          </a:r>
          <a:endParaRPr lang="en-US" sz="1500" b="0" smtClean="0"/>
        </a:p>
        <a:p>
          <a:pPr indent="0" algn="l" defTabSz="577850">
            <a:lnSpc>
              <a:spcPct val="90000"/>
            </a:lnSpc>
            <a:spcBef>
              <a:spcPct val="0"/>
            </a:spcBef>
            <a:spcAft>
              <a:spcPct val="15000"/>
            </a:spcAft>
            <a:buNone/>
          </a:pPr>
          <a:endParaRPr lang="en-US" dirty="0"/>
        </a:p>
      </dgm:t>
    </dgm:pt>
    <dgm:pt modelId="{F6CD0088-EAEE-4B0D-A689-FC31FA26DF9C}" type="parTrans" cxnId="{EA36C72E-FBC8-4E4D-A37F-1996C33C9D1C}">
      <dgm:prSet/>
      <dgm:spPr/>
      <dgm:t>
        <a:bodyPr/>
        <a:lstStyle/>
        <a:p>
          <a:endParaRPr lang="en-US"/>
        </a:p>
      </dgm:t>
    </dgm:pt>
    <dgm:pt modelId="{E0F17903-6F36-49E8-9BE4-5F7DD9AC34F2}" type="sibTrans" cxnId="{EA36C72E-FBC8-4E4D-A37F-1996C33C9D1C}">
      <dgm:prSet/>
      <dgm:spPr/>
      <dgm:t>
        <a:bodyPr/>
        <a:lstStyle/>
        <a:p>
          <a:endParaRPr lang="en-US"/>
        </a:p>
      </dgm:t>
    </dgm:pt>
    <dgm:pt modelId="{D97F6F8C-4808-47F2-8F1D-356E44162DE9}">
      <dgm:prSet/>
      <dgm:spPr/>
      <dgm:t>
        <a:bodyPr/>
        <a:lstStyle/>
        <a:p>
          <a:pPr algn="l"/>
          <a:r>
            <a:rPr lang="en-GB" sz="1600" dirty="0" smtClean="0"/>
            <a:t>Participation in all physical meetings and regional forums</a:t>
          </a:r>
          <a:endParaRPr lang="en-US" sz="1600" b="1" dirty="0">
            <a:effectLst>
              <a:outerShdw blurRad="38100" dist="38100" dir="2700000" algn="tl">
                <a:srgbClr val="000000">
                  <a:alpha val="43137"/>
                </a:srgbClr>
              </a:outerShdw>
            </a:effectLst>
          </a:endParaRPr>
        </a:p>
      </dgm:t>
    </dgm:pt>
    <dgm:pt modelId="{A9CC832C-6CD9-46BE-AEB0-8037394C4DB6}" type="parTrans" cxnId="{947B02D9-4931-4C88-8F4D-326F74F5B5F5}">
      <dgm:prSet/>
      <dgm:spPr/>
      <dgm:t>
        <a:bodyPr/>
        <a:lstStyle/>
        <a:p>
          <a:endParaRPr lang="en-US"/>
        </a:p>
      </dgm:t>
    </dgm:pt>
    <dgm:pt modelId="{E4F9DD71-6461-4BEA-B74E-861EC2BBCFE5}" type="sibTrans" cxnId="{947B02D9-4931-4C88-8F4D-326F74F5B5F5}">
      <dgm:prSet/>
      <dgm:spPr/>
      <dgm:t>
        <a:bodyPr/>
        <a:lstStyle/>
        <a:p>
          <a:endParaRPr lang="en-US"/>
        </a:p>
      </dgm:t>
    </dgm:pt>
    <dgm:pt modelId="{60BEC26C-8724-4B37-A2E4-943ACDB4A25D}">
      <dgm:prSet/>
      <dgm:spPr/>
      <dgm:t>
        <a:bodyPr/>
        <a:lstStyle/>
        <a:p>
          <a:pPr algn="l"/>
          <a:r>
            <a:rPr lang="en-GB" sz="1600" b="0" dirty="0" smtClean="0"/>
            <a:t>WSIS Stocktaking reporting</a:t>
          </a:r>
          <a:endParaRPr lang="en-GB" sz="1600" b="0" dirty="0" smtClean="0">
            <a:effectLst>
              <a:outerShdw blurRad="38100" dist="38100" dir="2700000" algn="tl">
                <a:srgbClr val="000000">
                  <a:alpha val="43137"/>
                </a:srgbClr>
              </a:outerShdw>
            </a:effectLst>
          </a:endParaRPr>
        </a:p>
      </dgm:t>
    </dgm:pt>
    <dgm:pt modelId="{A7525B35-2839-4D46-B5EF-547B37F08A21}" type="parTrans" cxnId="{0BDECEA4-5C79-4E19-A70E-7DC003C1DA9F}">
      <dgm:prSet/>
      <dgm:spPr/>
      <dgm:t>
        <a:bodyPr/>
        <a:lstStyle/>
        <a:p>
          <a:endParaRPr lang="en-US"/>
        </a:p>
      </dgm:t>
    </dgm:pt>
    <dgm:pt modelId="{3BC1B473-0847-4F06-AAB2-D87D01E9213E}" type="sibTrans" cxnId="{0BDECEA4-5C79-4E19-A70E-7DC003C1DA9F}">
      <dgm:prSet/>
      <dgm:spPr/>
      <dgm:t>
        <a:bodyPr/>
        <a:lstStyle/>
        <a:p>
          <a:endParaRPr lang="en-US"/>
        </a:p>
      </dgm:t>
    </dgm:pt>
    <dgm:pt modelId="{0DDE1010-C24D-465B-B09E-372A9D14DFB0}">
      <dgm:prSet/>
      <dgm:spPr/>
      <dgm:t>
        <a:bodyPr/>
        <a:lstStyle/>
        <a:p>
          <a:pPr algn="l"/>
          <a:r>
            <a:rPr lang="en-GB" sz="1600" b="0" dirty="0" smtClean="0"/>
            <a:t>WSIS Project </a:t>
          </a:r>
          <a:br>
            <a:rPr lang="en-GB" sz="1600" b="0" dirty="0" smtClean="0"/>
          </a:br>
          <a:r>
            <a:rPr lang="en-GB" sz="1600" b="0" dirty="0" smtClean="0"/>
            <a:t>Prizes</a:t>
          </a:r>
          <a:endParaRPr lang="en-US" sz="1600" b="0" dirty="0">
            <a:effectLst>
              <a:outerShdw blurRad="38100" dist="38100" dir="2700000" algn="tl">
                <a:srgbClr val="000000">
                  <a:alpha val="43137"/>
                </a:srgbClr>
              </a:outerShdw>
            </a:effectLst>
          </a:endParaRPr>
        </a:p>
      </dgm:t>
    </dgm:pt>
    <dgm:pt modelId="{1A4CD1CF-C0D2-46DF-A30E-500153B521BA}" type="parTrans" cxnId="{33B60878-1CCA-420B-B817-0587B80D4F5E}">
      <dgm:prSet/>
      <dgm:spPr/>
      <dgm:t>
        <a:bodyPr/>
        <a:lstStyle/>
        <a:p>
          <a:endParaRPr lang="en-US"/>
        </a:p>
      </dgm:t>
    </dgm:pt>
    <dgm:pt modelId="{637A60B5-D0A6-4BA7-B5A7-7E9855F38E53}" type="sibTrans" cxnId="{33B60878-1CCA-420B-B817-0587B80D4F5E}">
      <dgm:prSet/>
      <dgm:spPr/>
      <dgm:t>
        <a:bodyPr/>
        <a:lstStyle/>
        <a:p>
          <a:endParaRPr lang="en-US"/>
        </a:p>
      </dgm:t>
    </dgm:pt>
    <dgm:pt modelId="{5DBDBF98-CF76-469E-A82E-41678FECE991}">
      <dgm:prSet/>
      <dgm:spPr/>
      <dgm:t>
        <a:bodyPr/>
        <a:lstStyle/>
        <a:p>
          <a:pPr algn="l"/>
          <a:r>
            <a:rPr lang="en-GB" b="0" dirty="0" smtClean="0"/>
            <a:t>WSIS Targets Survey</a:t>
          </a:r>
          <a:endParaRPr lang="en-US" b="0" dirty="0"/>
        </a:p>
      </dgm:t>
    </dgm:pt>
    <dgm:pt modelId="{0F73B32E-CF4E-4C09-956B-F5E377156922}" type="parTrans" cxnId="{63A887C4-BBD3-4968-B5C9-916B62241427}">
      <dgm:prSet/>
      <dgm:spPr/>
      <dgm:t>
        <a:bodyPr/>
        <a:lstStyle/>
        <a:p>
          <a:endParaRPr lang="en-US"/>
        </a:p>
      </dgm:t>
    </dgm:pt>
    <dgm:pt modelId="{B4F83EA0-EB9A-43C3-8F7A-462EF2B287BD}" type="sibTrans" cxnId="{63A887C4-BBD3-4968-B5C9-916B62241427}">
      <dgm:prSet/>
      <dgm:spPr/>
      <dgm:t>
        <a:bodyPr/>
        <a:lstStyle/>
        <a:p>
          <a:endParaRPr lang="en-US"/>
        </a:p>
      </dgm:t>
    </dgm:pt>
    <dgm:pt modelId="{60F44533-FB63-4FCB-8455-6C7B433CE668}" type="pres">
      <dgm:prSet presAssocID="{072BED7F-3ED9-4C05-9CE8-0F1417718ECC}" presName="Name0" presStyleCnt="0">
        <dgm:presLayoutVars>
          <dgm:dir/>
          <dgm:resizeHandles val="exact"/>
        </dgm:presLayoutVars>
      </dgm:prSet>
      <dgm:spPr/>
    </dgm:pt>
    <dgm:pt modelId="{114577F7-9387-4601-91D7-0D3FAF9C00BB}" type="pres">
      <dgm:prSet presAssocID="{3F7B2A9C-2C5D-40C4-85A0-6A2046D55924}" presName="node" presStyleLbl="node1" presStyleIdx="0" presStyleCnt="3">
        <dgm:presLayoutVars>
          <dgm:bulletEnabled val="1"/>
        </dgm:presLayoutVars>
      </dgm:prSet>
      <dgm:spPr/>
      <dgm:t>
        <a:bodyPr/>
        <a:lstStyle/>
        <a:p>
          <a:endParaRPr lang="en-US"/>
        </a:p>
      </dgm:t>
    </dgm:pt>
    <dgm:pt modelId="{F4E28E13-2909-4015-B92D-F09103314CE8}" type="pres">
      <dgm:prSet presAssocID="{E5BE3BAF-A875-44C4-9003-E50A2196132D}" presName="sibTrans" presStyleCnt="0"/>
      <dgm:spPr/>
    </dgm:pt>
    <dgm:pt modelId="{55154DEC-D355-4139-AA4B-26AE0B04CFF8}" type="pres">
      <dgm:prSet presAssocID="{EFD7D9BC-AA1C-44F4-B177-6D6E07F9EFF3}" presName="node" presStyleLbl="node1" presStyleIdx="1" presStyleCnt="3">
        <dgm:presLayoutVars>
          <dgm:bulletEnabled val="1"/>
        </dgm:presLayoutVars>
      </dgm:prSet>
      <dgm:spPr/>
      <dgm:t>
        <a:bodyPr/>
        <a:lstStyle/>
        <a:p>
          <a:endParaRPr lang="en-US"/>
        </a:p>
      </dgm:t>
    </dgm:pt>
    <dgm:pt modelId="{39D1A636-D8E3-437C-963D-A4EF5B9D56B5}" type="pres">
      <dgm:prSet presAssocID="{2A209B40-5980-436B-A808-E596CC081462}" presName="sibTrans" presStyleCnt="0"/>
      <dgm:spPr/>
    </dgm:pt>
    <dgm:pt modelId="{58DC40AD-495A-4ABE-BD86-5C162303BC54}" type="pres">
      <dgm:prSet presAssocID="{B01F7FFC-E52B-4143-8F83-12BEB07A10D2}" presName="node" presStyleLbl="node1" presStyleIdx="2" presStyleCnt="3">
        <dgm:presLayoutVars>
          <dgm:bulletEnabled val="1"/>
        </dgm:presLayoutVars>
      </dgm:prSet>
      <dgm:spPr/>
      <dgm:t>
        <a:bodyPr/>
        <a:lstStyle/>
        <a:p>
          <a:endParaRPr lang="en-US"/>
        </a:p>
      </dgm:t>
    </dgm:pt>
  </dgm:ptLst>
  <dgm:cxnLst>
    <dgm:cxn modelId="{9A10759B-FCCD-4A9C-B803-E9495EF4452D}" type="presOf" srcId="{072BED7F-3ED9-4C05-9CE8-0F1417718ECC}" destId="{60F44533-FB63-4FCB-8455-6C7B433CE668}" srcOrd="0" destOrd="0" presId="urn:microsoft.com/office/officeart/2005/8/layout/hList6"/>
    <dgm:cxn modelId="{DB18B838-65DF-498B-9BEE-E248E903CF9B}" srcId="{3F7B2A9C-2C5D-40C4-85A0-6A2046D55924}" destId="{723ED32F-FCBA-4AC8-B71C-2B4D72C184E0}" srcOrd="0" destOrd="0" parTransId="{3B7B0705-3B63-4841-8D63-48839AF62F17}" sibTransId="{644CE50D-CC2B-47B6-90B6-CC196D22DEE9}"/>
    <dgm:cxn modelId="{F422A054-E6FA-4541-AB7A-8B86D445936A}" type="presOf" srcId="{0DDE1010-C24D-465B-B09E-372A9D14DFB0}" destId="{114577F7-9387-4601-91D7-0D3FAF9C00BB}" srcOrd="0" destOrd="4" presId="urn:microsoft.com/office/officeart/2005/8/layout/hList6"/>
    <dgm:cxn modelId="{EA36C72E-FBC8-4E4D-A37F-1996C33C9D1C}" srcId="{B01F7FFC-E52B-4143-8F83-12BEB07A10D2}" destId="{C78AEFE0-E9AA-4A6A-9709-D8140D3E854F}" srcOrd="0" destOrd="0" parTransId="{F6CD0088-EAEE-4B0D-A689-FC31FA26DF9C}" sibTransId="{E0F17903-6F36-49E8-9BE4-5F7DD9AC34F2}"/>
    <dgm:cxn modelId="{DF2495BC-E35F-413E-8A58-C6FA01F9EB56}" srcId="{EFD7D9BC-AA1C-44F4-B177-6D6E07F9EFF3}" destId="{F9FE0F1D-ADE9-4DA7-9DC0-B556BDDB6A9A}" srcOrd="0" destOrd="0" parTransId="{A37674AE-25ED-4B18-BACD-A87085A4374C}" sibTransId="{EB890F5C-F94A-4593-94A8-43EFAB9EC955}"/>
    <dgm:cxn modelId="{4112ADFD-FB38-4792-B3F9-68A4EB24DFEC}" type="presOf" srcId="{F9FE0F1D-ADE9-4DA7-9DC0-B556BDDB6A9A}" destId="{55154DEC-D355-4139-AA4B-26AE0B04CFF8}" srcOrd="0" destOrd="1" presId="urn:microsoft.com/office/officeart/2005/8/layout/hList6"/>
    <dgm:cxn modelId="{0C65E452-FC5E-49FF-AD0A-A3C97DFCB58B}" srcId="{072BED7F-3ED9-4C05-9CE8-0F1417718ECC}" destId="{B01F7FFC-E52B-4143-8F83-12BEB07A10D2}" srcOrd="2" destOrd="0" parTransId="{197CFD73-F72A-40F3-9DE9-0E52AE0B53FC}" sibTransId="{EC21F037-9BF2-443B-9CE0-F88385814299}"/>
    <dgm:cxn modelId="{9FC65112-11ED-4C66-ACCD-6CE80BB63100}" type="presOf" srcId="{60BEC26C-8724-4B37-A2E4-943ACDB4A25D}" destId="{114577F7-9387-4601-91D7-0D3FAF9C00BB}" srcOrd="0" destOrd="3" presId="urn:microsoft.com/office/officeart/2005/8/layout/hList6"/>
    <dgm:cxn modelId="{63A887C4-BBD3-4968-B5C9-916B62241427}" srcId="{EFD7D9BC-AA1C-44F4-B177-6D6E07F9EFF3}" destId="{5DBDBF98-CF76-469E-A82E-41678FECE991}" srcOrd="1" destOrd="0" parTransId="{0F73B32E-CF4E-4C09-956B-F5E377156922}" sibTransId="{B4F83EA0-EB9A-43C3-8F7A-462EF2B287BD}"/>
    <dgm:cxn modelId="{19F2A05B-4824-4755-8445-FCBC3DEFD2EF}" type="presOf" srcId="{EFD7D9BC-AA1C-44F4-B177-6D6E07F9EFF3}" destId="{55154DEC-D355-4139-AA4B-26AE0B04CFF8}" srcOrd="0" destOrd="0" presId="urn:microsoft.com/office/officeart/2005/8/layout/hList6"/>
    <dgm:cxn modelId="{73617697-1441-4F8A-992D-94687AE22589}" srcId="{072BED7F-3ED9-4C05-9CE8-0F1417718ECC}" destId="{EFD7D9BC-AA1C-44F4-B177-6D6E07F9EFF3}" srcOrd="1" destOrd="0" parTransId="{8301DD5E-32F3-4E5C-AEF3-8374EF176C00}" sibTransId="{2A209B40-5980-436B-A808-E596CC081462}"/>
    <dgm:cxn modelId="{435B22B6-2463-4F50-81BA-B84EC6903ADF}" type="presOf" srcId="{5DBDBF98-CF76-469E-A82E-41678FECE991}" destId="{55154DEC-D355-4139-AA4B-26AE0B04CFF8}" srcOrd="0" destOrd="2" presId="urn:microsoft.com/office/officeart/2005/8/layout/hList6"/>
    <dgm:cxn modelId="{925DCCA0-2ACC-4F93-9404-A7CF29478C0F}" type="presOf" srcId="{B01F7FFC-E52B-4143-8F83-12BEB07A10D2}" destId="{58DC40AD-495A-4ABE-BD86-5C162303BC54}" srcOrd="0" destOrd="0" presId="urn:microsoft.com/office/officeart/2005/8/layout/hList6"/>
    <dgm:cxn modelId="{86F3BB20-5FDA-4334-AC57-B61509A93E1B}" type="presOf" srcId="{C78AEFE0-E9AA-4A6A-9709-D8140D3E854F}" destId="{58DC40AD-495A-4ABE-BD86-5C162303BC54}" srcOrd="0" destOrd="1" presId="urn:microsoft.com/office/officeart/2005/8/layout/hList6"/>
    <dgm:cxn modelId="{DB0ECCCD-5B52-42BF-982F-E7C2D177F85A}" type="presOf" srcId="{723ED32F-FCBA-4AC8-B71C-2B4D72C184E0}" destId="{114577F7-9387-4601-91D7-0D3FAF9C00BB}" srcOrd="0" destOrd="1" presId="urn:microsoft.com/office/officeart/2005/8/layout/hList6"/>
    <dgm:cxn modelId="{0BDECEA4-5C79-4E19-A70E-7DC003C1DA9F}" srcId="{3F7B2A9C-2C5D-40C4-85A0-6A2046D55924}" destId="{60BEC26C-8724-4B37-A2E4-943ACDB4A25D}" srcOrd="2" destOrd="0" parTransId="{A7525B35-2839-4D46-B5EF-547B37F08A21}" sibTransId="{3BC1B473-0847-4F06-AAB2-D87D01E9213E}"/>
    <dgm:cxn modelId="{17EC6A30-E3EA-47BF-95E5-68004E228AD6}" type="presOf" srcId="{3F7B2A9C-2C5D-40C4-85A0-6A2046D55924}" destId="{114577F7-9387-4601-91D7-0D3FAF9C00BB}" srcOrd="0" destOrd="0" presId="urn:microsoft.com/office/officeart/2005/8/layout/hList6"/>
    <dgm:cxn modelId="{33B60878-1CCA-420B-B817-0587B80D4F5E}" srcId="{3F7B2A9C-2C5D-40C4-85A0-6A2046D55924}" destId="{0DDE1010-C24D-465B-B09E-372A9D14DFB0}" srcOrd="3" destOrd="0" parTransId="{1A4CD1CF-C0D2-46DF-A30E-500153B521BA}" sibTransId="{637A60B5-D0A6-4BA7-B5A7-7E9855F38E53}"/>
    <dgm:cxn modelId="{947B02D9-4931-4C88-8F4D-326F74F5B5F5}" srcId="{3F7B2A9C-2C5D-40C4-85A0-6A2046D55924}" destId="{D97F6F8C-4808-47F2-8F1D-356E44162DE9}" srcOrd="1" destOrd="0" parTransId="{A9CC832C-6CD9-46BE-AEB0-8037394C4DB6}" sibTransId="{E4F9DD71-6461-4BEA-B74E-861EC2BBCFE5}"/>
    <dgm:cxn modelId="{B98689E0-A2B8-4595-A51F-30F0667CBA47}" type="presOf" srcId="{D97F6F8C-4808-47F2-8F1D-356E44162DE9}" destId="{114577F7-9387-4601-91D7-0D3FAF9C00BB}" srcOrd="0" destOrd="2" presId="urn:microsoft.com/office/officeart/2005/8/layout/hList6"/>
    <dgm:cxn modelId="{07069671-3B04-4C4A-B9DC-0E670EA921E5}" srcId="{072BED7F-3ED9-4C05-9CE8-0F1417718ECC}" destId="{3F7B2A9C-2C5D-40C4-85A0-6A2046D55924}" srcOrd="0" destOrd="0" parTransId="{924678D9-CB95-4ADB-B585-C2BFAD1B5543}" sibTransId="{E5BE3BAF-A875-44C4-9003-E50A2196132D}"/>
    <dgm:cxn modelId="{CD25A4FF-45AA-4CD3-B0FE-0B85942E5794}" type="presParOf" srcId="{60F44533-FB63-4FCB-8455-6C7B433CE668}" destId="{114577F7-9387-4601-91D7-0D3FAF9C00BB}" srcOrd="0" destOrd="0" presId="urn:microsoft.com/office/officeart/2005/8/layout/hList6"/>
    <dgm:cxn modelId="{E1A5728B-FF52-4F40-88A5-9CB6162EAF07}" type="presParOf" srcId="{60F44533-FB63-4FCB-8455-6C7B433CE668}" destId="{F4E28E13-2909-4015-B92D-F09103314CE8}" srcOrd="1" destOrd="0" presId="urn:microsoft.com/office/officeart/2005/8/layout/hList6"/>
    <dgm:cxn modelId="{5114E7D1-6740-49D8-87D5-AC80E5C27F15}" type="presParOf" srcId="{60F44533-FB63-4FCB-8455-6C7B433CE668}" destId="{55154DEC-D355-4139-AA4B-26AE0B04CFF8}" srcOrd="2" destOrd="0" presId="urn:microsoft.com/office/officeart/2005/8/layout/hList6"/>
    <dgm:cxn modelId="{A640D720-A352-4325-A8CE-3D31D6A00625}" type="presParOf" srcId="{60F44533-FB63-4FCB-8455-6C7B433CE668}" destId="{39D1A636-D8E3-437C-963D-A4EF5B9D56B5}" srcOrd="3" destOrd="0" presId="urn:microsoft.com/office/officeart/2005/8/layout/hList6"/>
    <dgm:cxn modelId="{A802A423-709C-4067-8D67-8B6DBE15F7F6}" type="presParOf" srcId="{60F44533-FB63-4FCB-8455-6C7B433CE668}" destId="{58DC40AD-495A-4ABE-BD86-5C162303BC54}" srcOrd="4" destOrd="0" presId="urn:microsoft.com/office/officeart/2005/8/layout/hList6"/>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69FED-3B6C-4611-811F-93DCB464BA86}" type="doc">
      <dgm:prSet loTypeId="urn:microsoft.com/office/officeart/2005/8/layout/pyramid2" loCatId="pyramid" qsTypeId="urn:microsoft.com/office/officeart/2005/8/quickstyle/simple1" qsCatId="simple" csTypeId="urn:microsoft.com/office/officeart/2005/8/colors/accent1_2" csCatId="accent1" phldr="1"/>
      <dgm:spPr/>
    </dgm:pt>
    <dgm:pt modelId="{9F62B447-22AC-420A-BC5E-2591A5429C8F}">
      <dgm:prSet phldrT="[Text]"/>
      <dgm:spPr/>
      <dgm:t>
        <a:bodyPr/>
        <a:lstStyle/>
        <a:p>
          <a:r>
            <a:rPr lang="it-IT" dirty="0" smtClean="0"/>
            <a:t>Introductory vision statement  (max 100 words)</a:t>
          </a:r>
          <a:endParaRPr lang="it-IT" dirty="0"/>
        </a:p>
      </dgm:t>
    </dgm:pt>
    <dgm:pt modelId="{F31490AB-07B8-4A81-A616-A8051DB2391C}" type="parTrans" cxnId="{56DC3D47-E475-494B-8FB8-157A56E9E804}">
      <dgm:prSet/>
      <dgm:spPr/>
      <dgm:t>
        <a:bodyPr/>
        <a:lstStyle/>
        <a:p>
          <a:endParaRPr lang="it-IT"/>
        </a:p>
      </dgm:t>
    </dgm:pt>
    <dgm:pt modelId="{9F392C0A-0117-4B17-904E-E799F0D1EA5A}" type="sibTrans" cxnId="{56DC3D47-E475-494B-8FB8-157A56E9E804}">
      <dgm:prSet/>
      <dgm:spPr/>
      <dgm:t>
        <a:bodyPr/>
        <a:lstStyle/>
        <a:p>
          <a:endParaRPr lang="it-IT"/>
        </a:p>
      </dgm:t>
    </dgm:pt>
    <dgm:pt modelId="{5EA121DB-BDCF-44CD-8E81-05AC75347825}">
      <dgm:prSet phldrT="[Text]"/>
      <dgm:spPr/>
      <dgm:t>
        <a:bodyPr/>
        <a:lstStyle/>
        <a:p>
          <a:r>
            <a:rPr lang="it-IT" dirty="0" smtClean="0"/>
            <a:t>Forward looking pillars in the form of sentences (max 10)</a:t>
          </a:r>
          <a:endParaRPr lang="it-IT" dirty="0"/>
        </a:p>
      </dgm:t>
    </dgm:pt>
    <dgm:pt modelId="{0906A789-8465-4F47-8AE4-A624AA828D1C}" type="parTrans" cxnId="{BF60555E-6F7E-4F73-B35A-8022C4C57B10}">
      <dgm:prSet/>
      <dgm:spPr/>
      <dgm:t>
        <a:bodyPr/>
        <a:lstStyle/>
        <a:p>
          <a:endParaRPr lang="it-IT"/>
        </a:p>
      </dgm:t>
    </dgm:pt>
    <dgm:pt modelId="{B5E57E00-AB57-4696-92DA-FBFBCB527F84}" type="sibTrans" cxnId="{BF60555E-6F7E-4F73-B35A-8022C4C57B10}">
      <dgm:prSet/>
      <dgm:spPr/>
      <dgm:t>
        <a:bodyPr/>
        <a:lstStyle/>
        <a:p>
          <a:endParaRPr lang="it-IT"/>
        </a:p>
      </dgm:t>
    </dgm:pt>
    <dgm:pt modelId="{7E55AE05-5137-4AF0-B89C-E13E1590BCAF}">
      <dgm:prSet phldrT="[Text]"/>
      <dgm:spPr/>
      <dgm:t>
        <a:bodyPr/>
        <a:lstStyle/>
        <a:p>
          <a:r>
            <a:rPr lang="it-IT" dirty="0" smtClean="0"/>
            <a:t>Inputs from stakeholders grouped by content/relevancy</a:t>
          </a:r>
          <a:endParaRPr lang="it-IT" dirty="0"/>
        </a:p>
      </dgm:t>
    </dgm:pt>
    <dgm:pt modelId="{A36F9BCC-194F-4831-AAE1-8375830F8C94}" type="parTrans" cxnId="{55FBC2D2-EA9A-48DE-A828-38D6B6C3E0BD}">
      <dgm:prSet/>
      <dgm:spPr/>
      <dgm:t>
        <a:bodyPr/>
        <a:lstStyle/>
        <a:p>
          <a:endParaRPr lang="it-IT"/>
        </a:p>
      </dgm:t>
    </dgm:pt>
    <dgm:pt modelId="{10DDFB03-ECC7-4DD6-A4D7-0C5FB99DCBFB}" type="sibTrans" cxnId="{55FBC2D2-EA9A-48DE-A828-38D6B6C3E0BD}">
      <dgm:prSet/>
      <dgm:spPr/>
      <dgm:t>
        <a:bodyPr/>
        <a:lstStyle/>
        <a:p>
          <a:endParaRPr lang="it-IT"/>
        </a:p>
      </dgm:t>
    </dgm:pt>
    <dgm:pt modelId="{2E79E86C-D56D-4FBF-86AA-044DE272C08F}">
      <dgm:prSet/>
      <dgm:spPr/>
      <dgm:t>
        <a:bodyPr/>
        <a:lstStyle/>
        <a:p>
          <a:r>
            <a:rPr lang="en-US" dirty="0" smtClean="0"/>
            <a:t>Proposal of Targets linked to AL.</a:t>
          </a:r>
          <a:endParaRPr lang="en-US" dirty="0"/>
        </a:p>
      </dgm:t>
    </dgm:pt>
    <dgm:pt modelId="{AF0DE045-9C5B-4E39-804A-53E4279D71F7}" type="parTrans" cxnId="{0BB5062F-5E46-4421-8BFE-BB00BD5D4C4D}">
      <dgm:prSet/>
      <dgm:spPr/>
      <dgm:t>
        <a:bodyPr/>
        <a:lstStyle/>
        <a:p>
          <a:endParaRPr lang="en-US"/>
        </a:p>
      </dgm:t>
    </dgm:pt>
    <dgm:pt modelId="{80542AF6-1C13-4019-9518-980B50E1DBB5}" type="sibTrans" cxnId="{0BB5062F-5E46-4421-8BFE-BB00BD5D4C4D}">
      <dgm:prSet/>
      <dgm:spPr/>
      <dgm:t>
        <a:bodyPr/>
        <a:lstStyle/>
        <a:p>
          <a:endParaRPr lang="en-US"/>
        </a:p>
      </dgm:t>
    </dgm:pt>
    <dgm:pt modelId="{8BD7656B-5B58-4698-8C55-5716DEA2D95F}" type="pres">
      <dgm:prSet presAssocID="{FAD69FED-3B6C-4611-811F-93DCB464BA86}" presName="compositeShape" presStyleCnt="0">
        <dgm:presLayoutVars>
          <dgm:dir/>
          <dgm:resizeHandles/>
        </dgm:presLayoutVars>
      </dgm:prSet>
      <dgm:spPr/>
    </dgm:pt>
    <dgm:pt modelId="{48DD3BE7-9AE2-47B8-9273-23B381D29844}" type="pres">
      <dgm:prSet presAssocID="{FAD69FED-3B6C-4611-811F-93DCB464BA86}" presName="pyramid" presStyleLbl="node1" presStyleIdx="0" presStyleCnt="1"/>
      <dgm:spPr/>
    </dgm:pt>
    <dgm:pt modelId="{1B04E782-69F0-4FC1-BF49-55F111211DCD}" type="pres">
      <dgm:prSet presAssocID="{FAD69FED-3B6C-4611-811F-93DCB464BA86}" presName="theList" presStyleCnt="0"/>
      <dgm:spPr/>
    </dgm:pt>
    <dgm:pt modelId="{C839411F-2357-4D97-B01A-9D2224B7EC5D}" type="pres">
      <dgm:prSet presAssocID="{9F62B447-22AC-420A-BC5E-2591A5429C8F}" presName="aNode" presStyleLbl="fgAcc1" presStyleIdx="0" presStyleCnt="4" custScaleX="129223" custLinFactY="-5674" custLinFactNeighborX="-49029" custLinFactNeighborY="-100000">
        <dgm:presLayoutVars>
          <dgm:bulletEnabled val="1"/>
        </dgm:presLayoutVars>
      </dgm:prSet>
      <dgm:spPr/>
      <dgm:t>
        <a:bodyPr/>
        <a:lstStyle/>
        <a:p>
          <a:endParaRPr lang="en-US"/>
        </a:p>
      </dgm:t>
    </dgm:pt>
    <dgm:pt modelId="{FA4A00E8-D2F6-441E-BC2A-960116BFC8D0}" type="pres">
      <dgm:prSet presAssocID="{9F62B447-22AC-420A-BC5E-2591A5429C8F}" presName="aSpace" presStyleCnt="0"/>
      <dgm:spPr/>
    </dgm:pt>
    <dgm:pt modelId="{B07E23CB-53A6-4C68-A98A-4BBF3968B4EF}" type="pres">
      <dgm:prSet presAssocID="{5EA121DB-BDCF-44CD-8E81-05AC75347825}" presName="aNode" presStyleLbl="fgAcc1" presStyleIdx="1" presStyleCnt="4" custScaleX="127649" custLinFactNeighborX="-51167" custLinFactNeighborY="-53622">
        <dgm:presLayoutVars>
          <dgm:bulletEnabled val="1"/>
        </dgm:presLayoutVars>
      </dgm:prSet>
      <dgm:spPr/>
      <dgm:t>
        <a:bodyPr/>
        <a:lstStyle/>
        <a:p>
          <a:endParaRPr lang="it-IT"/>
        </a:p>
      </dgm:t>
    </dgm:pt>
    <dgm:pt modelId="{BFC5F4F3-3E27-4EB5-97D1-7A1D10C40DD4}" type="pres">
      <dgm:prSet presAssocID="{5EA121DB-BDCF-44CD-8E81-05AC75347825}" presName="aSpace" presStyleCnt="0"/>
      <dgm:spPr/>
    </dgm:pt>
    <dgm:pt modelId="{75B0B2FC-9658-4B44-B307-E1CFCFA882F8}" type="pres">
      <dgm:prSet presAssocID="{2E79E86C-D56D-4FBF-86AA-044DE272C08F}" presName="aNode" presStyleLbl="fgAcc1" presStyleIdx="2" presStyleCnt="4" custScaleX="130283" custLinFactNeighborX="-49654" custLinFactNeighborY="38146">
        <dgm:presLayoutVars>
          <dgm:bulletEnabled val="1"/>
        </dgm:presLayoutVars>
      </dgm:prSet>
      <dgm:spPr/>
      <dgm:t>
        <a:bodyPr/>
        <a:lstStyle/>
        <a:p>
          <a:endParaRPr lang="en-US"/>
        </a:p>
      </dgm:t>
    </dgm:pt>
    <dgm:pt modelId="{A69CEE22-140D-4BC3-A194-EDB7CA41B92E}" type="pres">
      <dgm:prSet presAssocID="{2E79E86C-D56D-4FBF-86AA-044DE272C08F}" presName="aSpace" presStyleCnt="0"/>
      <dgm:spPr/>
    </dgm:pt>
    <dgm:pt modelId="{30912343-C716-4447-9005-CDE0228F2708}" type="pres">
      <dgm:prSet presAssocID="{7E55AE05-5137-4AF0-B89C-E13E1590BCAF}" presName="aNode" presStyleLbl="fgAcc1" presStyleIdx="3" presStyleCnt="4" custScaleX="133646" custLinFactY="3739" custLinFactNeighborX="-50580" custLinFactNeighborY="100000">
        <dgm:presLayoutVars>
          <dgm:bulletEnabled val="1"/>
        </dgm:presLayoutVars>
      </dgm:prSet>
      <dgm:spPr/>
      <dgm:t>
        <a:bodyPr/>
        <a:lstStyle/>
        <a:p>
          <a:endParaRPr lang="en-US"/>
        </a:p>
      </dgm:t>
    </dgm:pt>
    <dgm:pt modelId="{38F189CD-E4A6-47AD-916E-087B911E0442}" type="pres">
      <dgm:prSet presAssocID="{7E55AE05-5137-4AF0-B89C-E13E1590BCAF}" presName="aSpace" presStyleCnt="0"/>
      <dgm:spPr/>
    </dgm:pt>
  </dgm:ptLst>
  <dgm:cxnLst>
    <dgm:cxn modelId="{BF60555E-6F7E-4F73-B35A-8022C4C57B10}" srcId="{FAD69FED-3B6C-4611-811F-93DCB464BA86}" destId="{5EA121DB-BDCF-44CD-8E81-05AC75347825}" srcOrd="1" destOrd="0" parTransId="{0906A789-8465-4F47-8AE4-A624AA828D1C}" sibTransId="{B5E57E00-AB57-4696-92DA-FBFBCB527F84}"/>
    <dgm:cxn modelId="{59369BAA-7060-4BDC-8E67-C9BD1456D5A0}" type="presOf" srcId="{FAD69FED-3B6C-4611-811F-93DCB464BA86}" destId="{8BD7656B-5B58-4698-8C55-5716DEA2D95F}" srcOrd="0" destOrd="0" presId="urn:microsoft.com/office/officeart/2005/8/layout/pyramid2"/>
    <dgm:cxn modelId="{37336C53-D275-46C1-8E78-CAD53B04AC95}" type="presOf" srcId="{9F62B447-22AC-420A-BC5E-2591A5429C8F}" destId="{C839411F-2357-4D97-B01A-9D2224B7EC5D}" srcOrd="0" destOrd="0" presId="urn:microsoft.com/office/officeart/2005/8/layout/pyramid2"/>
    <dgm:cxn modelId="{0BB5062F-5E46-4421-8BFE-BB00BD5D4C4D}" srcId="{FAD69FED-3B6C-4611-811F-93DCB464BA86}" destId="{2E79E86C-D56D-4FBF-86AA-044DE272C08F}" srcOrd="2" destOrd="0" parTransId="{AF0DE045-9C5B-4E39-804A-53E4279D71F7}" sibTransId="{80542AF6-1C13-4019-9518-980B50E1DBB5}"/>
    <dgm:cxn modelId="{B42943F3-BB78-4B8F-8B14-9EE255731B74}" type="presOf" srcId="{2E79E86C-D56D-4FBF-86AA-044DE272C08F}" destId="{75B0B2FC-9658-4B44-B307-E1CFCFA882F8}" srcOrd="0" destOrd="0" presId="urn:microsoft.com/office/officeart/2005/8/layout/pyramid2"/>
    <dgm:cxn modelId="{935D3022-317B-4F67-8291-796384753AB0}" type="presOf" srcId="{5EA121DB-BDCF-44CD-8E81-05AC75347825}" destId="{B07E23CB-53A6-4C68-A98A-4BBF3968B4EF}" srcOrd="0" destOrd="0" presId="urn:microsoft.com/office/officeart/2005/8/layout/pyramid2"/>
    <dgm:cxn modelId="{55FBC2D2-EA9A-48DE-A828-38D6B6C3E0BD}" srcId="{FAD69FED-3B6C-4611-811F-93DCB464BA86}" destId="{7E55AE05-5137-4AF0-B89C-E13E1590BCAF}" srcOrd="3" destOrd="0" parTransId="{A36F9BCC-194F-4831-AAE1-8375830F8C94}" sibTransId="{10DDFB03-ECC7-4DD6-A4D7-0C5FB99DCBFB}"/>
    <dgm:cxn modelId="{56DC3D47-E475-494B-8FB8-157A56E9E804}" srcId="{FAD69FED-3B6C-4611-811F-93DCB464BA86}" destId="{9F62B447-22AC-420A-BC5E-2591A5429C8F}" srcOrd="0" destOrd="0" parTransId="{F31490AB-07B8-4A81-A616-A8051DB2391C}" sibTransId="{9F392C0A-0117-4B17-904E-E799F0D1EA5A}"/>
    <dgm:cxn modelId="{3F3B0C4F-5654-4A35-80D6-68F8B9A1E6A0}" type="presOf" srcId="{7E55AE05-5137-4AF0-B89C-E13E1590BCAF}" destId="{30912343-C716-4447-9005-CDE0228F2708}" srcOrd="0" destOrd="0" presId="urn:microsoft.com/office/officeart/2005/8/layout/pyramid2"/>
    <dgm:cxn modelId="{12913A4F-45C2-4298-A37C-3EB904DD784C}" type="presParOf" srcId="{8BD7656B-5B58-4698-8C55-5716DEA2D95F}" destId="{48DD3BE7-9AE2-47B8-9273-23B381D29844}" srcOrd="0" destOrd="0" presId="urn:microsoft.com/office/officeart/2005/8/layout/pyramid2"/>
    <dgm:cxn modelId="{4199DB80-CA40-4537-8333-FB1D9901FE49}" type="presParOf" srcId="{8BD7656B-5B58-4698-8C55-5716DEA2D95F}" destId="{1B04E782-69F0-4FC1-BF49-55F111211DCD}" srcOrd="1" destOrd="0" presId="urn:microsoft.com/office/officeart/2005/8/layout/pyramid2"/>
    <dgm:cxn modelId="{923AA062-AB91-4B7A-9477-A556E8BEC4C1}" type="presParOf" srcId="{1B04E782-69F0-4FC1-BF49-55F111211DCD}" destId="{C839411F-2357-4D97-B01A-9D2224B7EC5D}" srcOrd="0" destOrd="0" presId="urn:microsoft.com/office/officeart/2005/8/layout/pyramid2"/>
    <dgm:cxn modelId="{451F6C30-E8AF-4FA4-BB08-61B58745F47B}" type="presParOf" srcId="{1B04E782-69F0-4FC1-BF49-55F111211DCD}" destId="{FA4A00E8-D2F6-441E-BC2A-960116BFC8D0}" srcOrd="1" destOrd="0" presId="urn:microsoft.com/office/officeart/2005/8/layout/pyramid2"/>
    <dgm:cxn modelId="{0972DD87-BA00-487C-8FC1-553EAF64903E}" type="presParOf" srcId="{1B04E782-69F0-4FC1-BF49-55F111211DCD}" destId="{B07E23CB-53A6-4C68-A98A-4BBF3968B4EF}" srcOrd="2" destOrd="0" presId="urn:microsoft.com/office/officeart/2005/8/layout/pyramid2"/>
    <dgm:cxn modelId="{52C9B75B-2AC4-4E3F-A192-AD753D9987D8}" type="presParOf" srcId="{1B04E782-69F0-4FC1-BF49-55F111211DCD}" destId="{BFC5F4F3-3E27-4EB5-97D1-7A1D10C40DD4}" srcOrd="3" destOrd="0" presId="urn:microsoft.com/office/officeart/2005/8/layout/pyramid2"/>
    <dgm:cxn modelId="{94219B5D-E404-4EB3-A39E-459AD45F232E}" type="presParOf" srcId="{1B04E782-69F0-4FC1-BF49-55F111211DCD}" destId="{75B0B2FC-9658-4B44-B307-E1CFCFA882F8}" srcOrd="4" destOrd="0" presId="urn:microsoft.com/office/officeart/2005/8/layout/pyramid2"/>
    <dgm:cxn modelId="{54595158-CD4B-48C4-9283-6A68DD9523A8}" type="presParOf" srcId="{1B04E782-69F0-4FC1-BF49-55F111211DCD}" destId="{A69CEE22-140D-4BC3-A194-EDB7CA41B92E}" srcOrd="5" destOrd="0" presId="urn:microsoft.com/office/officeart/2005/8/layout/pyramid2"/>
    <dgm:cxn modelId="{9B58DF91-A484-4FAB-92A7-E6F13AE9C337}" type="presParOf" srcId="{1B04E782-69F0-4FC1-BF49-55F111211DCD}" destId="{30912343-C716-4447-9005-CDE0228F2708}" srcOrd="6" destOrd="0" presId="urn:microsoft.com/office/officeart/2005/8/layout/pyramid2"/>
    <dgm:cxn modelId="{E3381A79-7D42-4830-A0E7-94ECE329D1AD}" type="presParOf" srcId="{1B04E782-69F0-4FC1-BF49-55F111211DCD}" destId="{38F189CD-E4A6-47AD-916E-087B911E0442}"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2BED7F-3ED9-4C05-9CE8-0F1417718ECC}"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en-US"/>
        </a:p>
      </dgm:t>
    </dgm:pt>
    <dgm:pt modelId="{3F7B2A9C-2C5D-40C4-85A0-6A2046D55924}">
      <dgm:prSet phldrT="[Text]" custT="1"/>
      <dgm:spPr/>
      <dgm:t>
        <a:bodyPr/>
        <a:lstStyle/>
        <a:p>
          <a:pPr algn="ctr"/>
          <a:r>
            <a:rPr lang="en-US" sz="2700" b="1" dirty="0" smtClean="0"/>
            <a:t>All WSIS Stakeholders</a:t>
          </a:r>
          <a:endParaRPr lang="en-US" sz="2700" b="1" dirty="0"/>
        </a:p>
      </dgm:t>
    </dgm:pt>
    <dgm:pt modelId="{924678D9-CB95-4ADB-B585-C2BFAD1B5543}" type="parTrans" cxnId="{07069671-3B04-4C4A-B9DC-0E670EA921E5}">
      <dgm:prSet/>
      <dgm:spPr/>
      <dgm:t>
        <a:bodyPr/>
        <a:lstStyle/>
        <a:p>
          <a:endParaRPr lang="en-US"/>
        </a:p>
      </dgm:t>
    </dgm:pt>
    <dgm:pt modelId="{E5BE3BAF-A875-44C4-9003-E50A2196132D}" type="sibTrans" cxnId="{07069671-3B04-4C4A-B9DC-0E670EA921E5}">
      <dgm:prSet/>
      <dgm:spPr/>
      <dgm:t>
        <a:bodyPr/>
        <a:lstStyle/>
        <a:p>
          <a:endParaRPr lang="en-US"/>
        </a:p>
      </dgm:t>
    </dgm:pt>
    <dgm:pt modelId="{723ED32F-FCBA-4AC8-B71C-2B4D72C184E0}">
      <dgm:prSet phldrT="[Text]"/>
      <dgm:spPr/>
      <dgm:t>
        <a:bodyPr/>
        <a:lstStyle/>
        <a:p>
          <a:pPr algn="l"/>
          <a:r>
            <a:rPr lang="en-GB" sz="1600" dirty="0" smtClean="0"/>
            <a:t>Written inputs/ official submissions</a:t>
          </a:r>
          <a:endParaRPr lang="en-US" sz="1600" dirty="0"/>
        </a:p>
      </dgm:t>
    </dgm:pt>
    <dgm:pt modelId="{3B7B0705-3B63-4841-8D63-48839AF62F17}" type="parTrans" cxnId="{DB18B838-65DF-498B-9BEE-E248E903CF9B}">
      <dgm:prSet/>
      <dgm:spPr/>
      <dgm:t>
        <a:bodyPr/>
        <a:lstStyle/>
        <a:p>
          <a:endParaRPr lang="en-US"/>
        </a:p>
      </dgm:t>
    </dgm:pt>
    <dgm:pt modelId="{644CE50D-CC2B-47B6-90B6-CC196D22DEE9}" type="sibTrans" cxnId="{DB18B838-65DF-498B-9BEE-E248E903CF9B}">
      <dgm:prSet/>
      <dgm:spPr/>
      <dgm:t>
        <a:bodyPr/>
        <a:lstStyle/>
        <a:p>
          <a:endParaRPr lang="en-US"/>
        </a:p>
      </dgm:t>
    </dgm:pt>
    <dgm:pt modelId="{EFD7D9BC-AA1C-44F4-B177-6D6E07F9EFF3}">
      <dgm:prSet phldrT="[Text]"/>
      <dgm:spPr/>
      <dgm:t>
        <a:bodyPr/>
        <a:lstStyle/>
        <a:p>
          <a:pPr algn="ctr"/>
          <a:r>
            <a:rPr lang="en-US" b="1" dirty="0" smtClean="0"/>
            <a:t>Member States</a:t>
          </a:r>
          <a:endParaRPr lang="en-US" b="1" dirty="0"/>
        </a:p>
      </dgm:t>
    </dgm:pt>
    <dgm:pt modelId="{8301DD5E-32F3-4E5C-AEF3-8374EF176C00}" type="parTrans" cxnId="{73617697-1441-4F8A-992D-94687AE22589}">
      <dgm:prSet/>
      <dgm:spPr/>
      <dgm:t>
        <a:bodyPr/>
        <a:lstStyle/>
        <a:p>
          <a:endParaRPr lang="en-US"/>
        </a:p>
      </dgm:t>
    </dgm:pt>
    <dgm:pt modelId="{2A209B40-5980-436B-A808-E596CC081462}" type="sibTrans" cxnId="{73617697-1441-4F8A-992D-94687AE22589}">
      <dgm:prSet/>
      <dgm:spPr/>
      <dgm:t>
        <a:bodyPr/>
        <a:lstStyle/>
        <a:p>
          <a:endParaRPr lang="en-US"/>
        </a:p>
      </dgm:t>
    </dgm:pt>
    <dgm:pt modelId="{F9FE0F1D-ADE9-4DA7-9DC0-B556BDDB6A9A}">
      <dgm:prSet phldrT="[Text]"/>
      <dgm:spPr/>
      <dgm:t>
        <a:bodyPr/>
        <a:lstStyle/>
        <a:p>
          <a:pPr algn="l"/>
          <a:r>
            <a:rPr lang="en-GB" b="0" dirty="0" smtClean="0"/>
            <a:t>10 Years Country Reports</a:t>
          </a:r>
          <a:endParaRPr lang="en-US" b="0" dirty="0"/>
        </a:p>
      </dgm:t>
    </dgm:pt>
    <dgm:pt modelId="{A37674AE-25ED-4B18-BACD-A87085A4374C}" type="parTrans" cxnId="{DF2495BC-E35F-413E-8A58-C6FA01F9EB56}">
      <dgm:prSet/>
      <dgm:spPr/>
      <dgm:t>
        <a:bodyPr/>
        <a:lstStyle/>
        <a:p>
          <a:endParaRPr lang="en-US"/>
        </a:p>
      </dgm:t>
    </dgm:pt>
    <dgm:pt modelId="{EB890F5C-F94A-4593-94A8-43EFAB9EC955}" type="sibTrans" cxnId="{DF2495BC-E35F-413E-8A58-C6FA01F9EB56}">
      <dgm:prSet/>
      <dgm:spPr/>
      <dgm:t>
        <a:bodyPr/>
        <a:lstStyle/>
        <a:p>
          <a:endParaRPr lang="en-US"/>
        </a:p>
      </dgm:t>
    </dgm:pt>
    <dgm:pt modelId="{B01F7FFC-E52B-4143-8F83-12BEB07A10D2}">
      <dgm:prSet phldrT="[Text]"/>
      <dgm:spPr/>
      <dgm:t>
        <a:bodyPr/>
        <a:lstStyle/>
        <a:p>
          <a:pPr algn="ctr" defTabSz="755650">
            <a:lnSpc>
              <a:spcPct val="90000"/>
            </a:lnSpc>
            <a:spcBef>
              <a:spcPct val="0"/>
            </a:spcBef>
            <a:spcAft>
              <a:spcPct val="35000"/>
            </a:spcAft>
          </a:pPr>
          <a:r>
            <a:rPr lang="en-US" b="1" dirty="0" smtClean="0"/>
            <a:t>WSIS AL Facilitators</a:t>
          </a:r>
          <a:endParaRPr lang="en-US" b="1" dirty="0"/>
        </a:p>
      </dgm:t>
    </dgm:pt>
    <dgm:pt modelId="{197CFD73-F72A-40F3-9DE9-0E52AE0B53FC}" type="parTrans" cxnId="{0C65E452-FC5E-49FF-AD0A-A3C97DFCB58B}">
      <dgm:prSet/>
      <dgm:spPr/>
      <dgm:t>
        <a:bodyPr/>
        <a:lstStyle/>
        <a:p>
          <a:endParaRPr lang="en-US"/>
        </a:p>
      </dgm:t>
    </dgm:pt>
    <dgm:pt modelId="{EC21F037-9BF2-443B-9CE0-F88385814299}" type="sibTrans" cxnId="{0C65E452-FC5E-49FF-AD0A-A3C97DFCB58B}">
      <dgm:prSet/>
      <dgm:spPr/>
      <dgm:t>
        <a:bodyPr/>
        <a:lstStyle/>
        <a:p>
          <a:endParaRPr lang="en-US"/>
        </a:p>
      </dgm:t>
    </dgm:pt>
    <dgm:pt modelId="{C78AEFE0-E9AA-4A6A-9709-D8140D3E854F}">
      <dgm:prSet phldrT="[Text]"/>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GB" sz="1500" b="0" dirty="0" smtClean="0"/>
            <a:t> 10 </a:t>
          </a:r>
          <a:r>
            <a:rPr lang="en-GB" b="0" dirty="0" smtClean="0"/>
            <a:t>Years</a:t>
          </a:r>
          <a:r>
            <a:rPr lang="en-GB" sz="1500" b="0" dirty="0" smtClean="0"/>
            <a:t> Action   </a:t>
          </a:r>
          <a:br>
            <a:rPr lang="en-GB" sz="1500" b="0" dirty="0" smtClean="0"/>
          </a:br>
          <a:r>
            <a:rPr lang="en-GB" sz="1500" b="0" dirty="0" smtClean="0"/>
            <a:t>   </a:t>
          </a:r>
          <a:r>
            <a:rPr lang="en-GB" sz="1500" b="0" smtClean="0"/>
            <a:t>Line Reports</a:t>
          </a:r>
          <a:endParaRPr lang="en-US" sz="1500" b="0" smtClean="0"/>
        </a:p>
        <a:p>
          <a:pPr indent="0" algn="l" defTabSz="577850">
            <a:lnSpc>
              <a:spcPct val="90000"/>
            </a:lnSpc>
            <a:spcBef>
              <a:spcPct val="0"/>
            </a:spcBef>
            <a:spcAft>
              <a:spcPct val="15000"/>
            </a:spcAft>
            <a:buNone/>
          </a:pPr>
          <a:endParaRPr lang="en-US" dirty="0"/>
        </a:p>
      </dgm:t>
    </dgm:pt>
    <dgm:pt modelId="{F6CD0088-EAEE-4B0D-A689-FC31FA26DF9C}" type="parTrans" cxnId="{EA36C72E-FBC8-4E4D-A37F-1996C33C9D1C}">
      <dgm:prSet/>
      <dgm:spPr/>
      <dgm:t>
        <a:bodyPr/>
        <a:lstStyle/>
        <a:p>
          <a:endParaRPr lang="en-US"/>
        </a:p>
      </dgm:t>
    </dgm:pt>
    <dgm:pt modelId="{E0F17903-6F36-49E8-9BE4-5F7DD9AC34F2}" type="sibTrans" cxnId="{EA36C72E-FBC8-4E4D-A37F-1996C33C9D1C}">
      <dgm:prSet/>
      <dgm:spPr/>
      <dgm:t>
        <a:bodyPr/>
        <a:lstStyle/>
        <a:p>
          <a:endParaRPr lang="en-US"/>
        </a:p>
      </dgm:t>
    </dgm:pt>
    <dgm:pt modelId="{D97F6F8C-4808-47F2-8F1D-356E44162DE9}">
      <dgm:prSet/>
      <dgm:spPr/>
      <dgm:t>
        <a:bodyPr/>
        <a:lstStyle/>
        <a:p>
          <a:pPr algn="l"/>
          <a:r>
            <a:rPr lang="en-GB" sz="1600" dirty="0" smtClean="0"/>
            <a:t>Participation in all physical meetings and regional forums</a:t>
          </a:r>
          <a:endParaRPr lang="en-US" sz="1600" b="1" dirty="0">
            <a:effectLst>
              <a:outerShdw blurRad="38100" dist="38100" dir="2700000" algn="tl">
                <a:srgbClr val="000000">
                  <a:alpha val="43137"/>
                </a:srgbClr>
              </a:outerShdw>
            </a:effectLst>
          </a:endParaRPr>
        </a:p>
      </dgm:t>
    </dgm:pt>
    <dgm:pt modelId="{A9CC832C-6CD9-46BE-AEB0-8037394C4DB6}" type="parTrans" cxnId="{947B02D9-4931-4C88-8F4D-326F74F5B5F5}">
      <dgm:prSet/>
      <dgm:spPr/>
      <dgm:t>
        <a:bodyPr/>
        <a:lstStyle/>
        <a:p>
          <a:endParaRPr lang="en-US"/>
        </a:p>
      </dgm:t>
    </dgm:pt>
    <dgm:pt modelId="{E4F9DD71-6461-4BEA-B74E-861EC2BBCFE5}" type="sibTrans" cxnId="{947B02D9-4931-4C88-8F4D-326F74F5B5F5}">
      <dgm:prSet/>
      <dgm:spPr/>
      <dgm:t>
        <a:bodyPr/>
        <a:lstStyle/>
        <a:p>
          <a:endParaRPr lang="en-US"/>
        </a:p>
      </dgm:t>
    </dgm:pt>
    <dgm:pt modelId="{60BEC26C-8724-4B37-A2E4-943ACDB4A25D}">
      <dgm:prSet/>
      <dgm:spPr/>
      <dgm:t>
        <a:bodyPr/>
        <a:lstStyle/>
        <a:p>
          <a:pPr algn="l"/>
          <a:r>
            <a:rPr lang="en-GB" sz="1600" b="0" dirty="0" smtClean="0"/>
            <a:t>WSIS Stocktaking reporting</a:t>
          </a:r>
          <a:endParaRPr lang="en-GB" sz="1600" b="0" dirty="0" smtClean="0">
            <a:effectLst>
              <a:outerShdw blurRad="38100" dist="38100" dir="2700000" algn="tl">
                <a:srgbClr val="000000">
                  <a:alpha val="43137"/>
                </a:srgbClr>
              </a:outerShdw>
            </a:effectLst>
          </a:endParaRPr>
        </a:p>
      </dgm:t>
    </dgm:pt>
    <dgm:pt modelId="{A7525B35-2839-4D46-B5EF-547B37F08A21}" type="parTrans" cxnId="{0BDECEA4-5C79-4E19-A70E-7DC003C1DA9F}">
      <dgm:prSet/>
      <dgm:spPr/>
      <dgm:t>
        <a:bodyPr/>
        <a:lstStyle/>
        <a:p>
          <a:endParaRPr lang="en-US"/>
        </a:p>
      </dgm:t>
    </dgm:pt>
    <dgm:pt modelId="{3BC1B473-0847-4F06-AAB2-D87D01E9213E}" type="sibTrans" cxnId="{0BDECEA4-5C79-4E19-A70E-7DC003C1DA9F}">
      <dgm:prSet/>
      <dgm:spPr/>
      <dgm:t>
        <a:bodyPr/>
        <a:lstStyle/>
        <a:p>
          <a:endParaRPr lang="en-US"/>
        </a:p>
      </dgm:t>
    </dgm:pt>
    <dgm:pt modelId="{0DDE1010-C24D-465B-B09E-372A9D14DFB0}">
      <dgm:prSet/>
      <dgm:spPr/>
      <dgm:t>
        <a:bodyPr/>
        <a:lstStyle/>
        <a:p>
          <a:pPr algn="l"/>
          <a:r>
            <a:rPr lang="en-GB" sz="1600" b="0" dirty="0" smtClean="0"/>
            <a:t>WSIS Project </a:t>
          </a:r>
          <a:br>
            <a:rPr lang="en-GB" sz="1600" b="0" dirty="0" smtClean="0"/>
          </a:br>
          <a:r>
            <a:rPr lang="en-GB" sz="1600" b="0" dirty="0" smtClean="0"/>
            <a:t>Prizes</a:t>
          </a:r>
          <a:endParaRPr lang="en-US" sz="1600" b="0" dirty="0">
            <a:effectLst>
              <a:outerShdw blurRad="38100" dist="38100" dir="2700000" algn="tl">
                <a:srgbClr val="000000">
                  <a:alpha val="43137"/>
                </a:srgbClr>
              </a:outerShdw>
            </a:effectLst>
          </a:endParaRPr>
        </a:p>
      </dgm:t>
    </dgm:pt>
    <dgm:pt modelId="{1A4CD1CF-C0D2-46DF-A30E-500153B521BA}" type="parTrans" cxnId="{33B60878-1CCA-420B-B817-0587B80D4F5E}">
      <dgm:prSet/>
      <dgm:spPr/>
      <dgm:t>
        <a:bodyPr/>
        <a:lstStyle/>
        <a:p>
          <a:endParaRPr lang="en-US"/>
        </a:p>
      </dgm:t>
    </dgm:pt>
    <dgm:pt modelId="{637A60B5-D0A6-4BA7-B5A7-7E9855F38E53}" type="sibTrans" cxnId="{33B60878-1CCA-420B-B817-0587B80D4F5E}">
      <dgm:prSet/>
      <dgm:spPr/>
      <dgm:t>
        <a:bodyPr/>
        <a:lstStyle/>
        <a:p>
          <a:endParaRPr lang="en-US"/>
        </a:p>
      </dgm:t>
    </dgm:pt>
    <dgm:pt modelId="{5DBDBF98-CF76-469E-A82E-41678FECE991}">
      <dgm:prSet/>
      <dgm:spPr/>
      <dgm:t>
        <a:bodyPr/>
        <a:lstStyle/>
        <a:p>
          <a:pPr algn="l"/>
          <a:r>
            <a:rPr lang="en-GB" b="0" dirty="0" smtClean="0"/>
            <a:t>WSIS Targets Survey</a:t>
          </a:r>
          <a:endParaRPr lang="en-US" b="0" dirty="0"/>
        </a:p>
      </dgm:t>
    </dgm:pt>
    <dgm:pt modelId="{0F73B32E-CF4E-4C09-956B-F5E377156922}" type="parTrans" cxnId="{63A887C4-BBD3-4968-B5C9-916B62241427}">
      <dgm:prSet/>
      <dgm:spPr/>
      <dgm:t>
        <a:bodyPr/>
        <a:lstStyle/>
        <a:p>
          <a:endParaRPr lang="en-US"/>
        </a:p>
      </dgm:t>
    </dgm:pt>
    <dgm:pt modelId="{B4F83EA0-EB9A-43C3-8F7A-462EF2B287BD}" type="sibTrans" cxnId="{63A887C4-BBD3-4968-B5C9-916B62241427}">
      <dgm:prSet/>
      <dgm:spPr/>
      <dgm:t>
        <a:bodyPr/>
        <a:lstStyle/>
        <a:p>
          <a:endParaRPr lang="en-US"/>
        </a:p>
      </dgm:t>
    </dgm:pt>
    <dgm:pt modelId="{967CE913-284F-4934-8950-5D7111142AC3}">
      <dgm:prSet/>
      <dgm:spPr/>
      <dgm:t>
        <a:bodyPr/>
        <a:lstStyle/>
        <a:p>
          <a:pPr algn="l"/>
          <a:r>
            <a:rPr lang="en-US" b="0" dirty="0" smtClean="0"/>
            <a:t>UN General Assembly</a:t>
          </a:r>
          <a:endParaRPr lang="en-US" b="0" dirty="0"/>
        </a:p>
      </dgm:t>
    </dgm:pt>
    <dgm:pt modelId="{CDFA109E-E654-477B-A442-83746109DDC2}" type="parTrans" cxnId="{5159AF03-6858-4CCC-91B0-668057D09ED7}">
      <dgm:prSet/>
      <dgm:spPr/>
      <dgm:t>
        <a:bodyPr/>
        <a:lstStyle/>
        <a:p>
          <a:endParaRPr lang="en-US"/>
        </a:p>
      </dgm:t>
    </dgm:pt>
    <dgm:pt modelId="{44DA6A9A-1239-4434-BF65-92988A04B508}" type="sibTrans" cxnId="{5159AF03-6858-4CCC-91B0-668057D09ED7}">
      <dgm:prSet/>
      <dgm:spPr/>
      <dgm:t>
        <a:bodyPr/>
        <a:lstStyle/>
        <a:p>
          <a:endParaRPr lang="en-US"/>
        </a:p>
      </dgm:t>
    </dgm:pt>
    <dgm:pt modelId="{5D2F81A4-130D-4204-9E14-60B1813721CC}">
      <dgm:prSet/>
      <dgm:spPr/>
      <dgm:t>
        <a:bodyPr/>
        <a:lstStyle/>
        <a:p>
          <a:pPr algn="l"/>
          <a:r>
            <a:rPr lang="en-US" b="0" dirty="0" smtClean="0"/>
            <a:t>WSIS and MDG/SDG</a:t>
          </a:r>
          <a:endParaRPr lang="en-US" b="0" dirty="0"/>
        </a:p>
      </dgm:t>
    </dgm:pt>
    <dgm:pt modelId="{811D3156-49AF-4D82-A5B5-DCCBE4FC15CE}" type="parTrans" cxnId="{71D87547-1249-49BB-A973-DB0DA5D36E3B}">
      <dgm:prSet/>
      <dgm:spPr/>
      <dgm:t>
        <a:bodyPr/>
        <a:lstStyle/>
        <a:p>
          <a:endParaRPr lang="en-US"/>
        </a:p>
      </dgm:t>
    </dgm:pt>
    <dgm:pt modelId="{46F9F451-514A-4AE4-9C56-8E6872825F3F}" type="sibTrans" cxnId="{71D87547-1249-49BB-A973-DB0DA5D36E3B}">
      <dgm:prSet/>
      <dgm:spPr/>
      <dgm:t>
        <a:bodyPr/>
        <a:lstStyle/>
        <a:p>
          <a:endParaRPr lang="en-US"/>
        </a:p>
      </dgm:t>
    </dgm:pt>
    <dgm:pt modelId="{60F44533-FB63-4FCB-8455-6C7B433CE668}" type="pres">
      <dgm:prSet presAssocID="{072BED7F-3ED9-4C05-9CE8-0F1417718ECC}" presName="Name0" presStyleCnt="0">
        <dgm:presLayoutVars>
          <dgm:dir/>
          <dgm:resizeHandles val="exact"/>
        </dgm:presLayoutVars>
      </dgm:prSet>
      <dgm:spPr/>
    </dgm:pt>
    <dgm:pt modelId="{114577F7-9387-4601-91D7-0D3FAF9C00BB}" type="pres">
      <dgm:prSet presAssocID="{3F7B2A9C-2C5D-40C4-85A0-6A2046D55924}" presName="node" presStyleLbl="node1" presStyleIdx="0" presStyleCnt="3">
        <dgm:presLayoutVars>
          <dgm:bulletEnabled val="1"/>
        </dgm:presLayoutVars>
      </dgm:prSet>
      <dgm:spPr/>
      <dgm:t>
        <a:bodyPr/>
        <a:lstStyle/>
        <a:p>
          <a:endParaRPr lang="en-US"/>
        </a:p>
      </dgm:t>
    </dgm:pt>
    <dgm:pt modelId="{F4E28E13-2909-4015-B92D-F09103314CE8}" type="pres">
      <dgm:prSet presAssocID="{E5BE3BAF-A875-44C4-9003-E50A2196132D}" presName="sibTrans" presStyleCnt="0"/>
      <dgm:spPr/>
    </dgm:pt>
    <dgm:pt modelId="{55154DEC-D355-4139-AA4B-26AE0B04CFF8}" type="pres">
      <dgm:prSet presAssocID="{EFD7D9BC-AA1C-44F4-B177-6D6E07F9EFF3}" presName="node" presStyleLbl="node1" presStyleIdx="1" presStyleCnt="3">
        <dgm:presLayoutVars>
          <dgm:bulletEnabled val="1"/>
        </dgm:presLayoutVars>
      </dgm:prSet>
      <dgm:spPr/>
      <dgm:t>
        <a:bodyPr/>
        <a:lstStyle/>
        <a:p>
          <a:endParaRPr lang="en-US"/>
        </a:p>
      </dgm:t>
    </dgm:pt>
    <dgm:pt modelId="{39D1A636-D8E3-437C-963D-A4EF5B9D56B5}" type="pres">
      <dgm:prSet presAssocID="{2A209B40-5980-436B-A808-E596CC081462}" presName="sibTrans" presStyleCnt="0"/>
      <dgm:spPr/>
    </dgm:pt>
    <dgm:pt modelId="{58DC40AD-495A-4ABE-BD86-5C162303BC54}" type="pres">
      <dgm:prSet presAssocID="{B01F7FFC-E52B-4143-8F83-12BEB07A10D2}" presName="node" presStyleLbl="node1" presStyleIdx="2" presStyleCnt="3">
        <dgm:presLayoutVars>
          <dgm:bulletEnabled val="1"/>
        </dgm:presLayoutVars>
      </dgm:prSet>
      <dgm:spPr/>
      <dgm:t>
        <a:bodyPr/>
        <a:lstStyle/>
        <a:p>
          <a:endParaRPr lang="en-US"/>
        </a:p>
      </dgm:t>
    </dgm:pt>
  </dgm:ptLst>
  <dgm:cxnLst>
    <dgm:cxn modelId="{6A6A646F-679B-4F1D-B801-A3D36FBCB7C5}" type="presOf" srcId="{60BEC26C-8724-4B37-A2E4-943ACDB4A25D}" destId="{114577F7-9387-4601-91D7-0D3FAF9C00BB}" srcOrd="0" destOrd="3" presId="urn:microsoft.com/office/officeart/2005/8/layout/hList6"/>
    <dgm:cxn modelId="{595033C4-E462-4B64-ADB0-F2D8C1AD10B7}" type="presOf" srcId="{EFD7D9BC-AA1C-44F4-B177-6D6E07F9EFF3}" destId="{55154DEC-D355-4139-AA4B-26AE0B04CFF8}" srcOrd="0" destOrd="0" presId="urn:microsoft.com/office/officeart/2005/8/layout/hList6"/>
    <dgm:cxn modelId="{73E775BF-118A-4B45-B8C5-690D3A4BAB52}" type="presOf" srcId="{967CE913-284F-4934-8950-5D7111142AC3}" destId="{55154DEC-D355-4139-AA4B-26AE0B04CFF8}" srcOrd="0" destOrd="3" presId="urn:microsoft.com/office/officeart/2005/8/layout/hList6"/>
    <dgm:cxn modelId="{5159AF03-6858-4CCC-91B0-668057D09ED7}" srcId="{EFD7D9BC-AA1C-44F4-B177-6D6E07F9EFF3}" destId="{967CE913-284F-4934-8950-5D7111142AC3}" srcOrd="2" destOrd="0" parTransId="{CDFA109E-E654-477B-A442-83746109DDC2}" sibTransId="{44DA6A9A-1239-4434-BF65-92988A04B508}"/>
    <dgm:cxn modelId="{C7B042D4-7FBA-49DF-9D4E-D75F7A423FAE}" type="presOf" srcId="{723ED32F-FCBA-4AC8-B71C-2B4D72C184E0}" destId="{114577F7-9387-4601-91D7-0D3FAF9C00BB}" srcOrd="0" destOrd="1" presId="urn:microsoft.com/office/officeart/2005/8/layout/hList6"/>
    <dgm:cxn modelId="{DB18B838-65DF-498B-9BEE-E248E903CF9B}" srcId="{3F7B2A9C-2C5D-40C4-85A0-6A2046D55924}" destId="{723ED32F-FCBA-4AC8-B71C-2B4D72C184E0}" srcOrd="0" destOrd="0" parTransId="{3B7B0705-3B63-4841-8D63-48839AF62F17}" sibTransId="{644CE50D-CC2B-47B6-90B6-CC196D22DEE9}"/>
    <dgm:cxn modelId="{71D87547-1249-49BB-A973-DB0DA5D36E3B}" srcId="{EFD7D9BC-AA1C-44F4-B177-6D6E07F9EFF3}" destId="{5D2F81A4-130D-4204-9E14-60B1813721CC}" srcOrd="3" destOrd="0" parTransId="{811D3156-49AF-4D82-A5B5-DCCBE4FC15CE}" sibTransId="{46F9F451-514A-4AE4-9C56-8E6872825F3F}"/>
    <dgm:cxn modelId="{EA36C72E-FBC8-4E4D-A37F-1996C33C9D1C}" srcId="{B01F7FFC-E52B-4143-8F83-12BEB07A10D2}" destId="{C78AEFE0-E9AA-4A6A-9709-D8140D3E854F}" srcOrd="0" destOrd="0" parTransId="{F6CD0088-EAEE-4B0D-A689-FC31FA26DF9C}" sibTransId="{E0F17903-6F36-49E8-9BE4-5F7DD9AC34F2}"/>
    <dgm:cxn modelId="{DF2495BC-E35F-413E-8A58-C6FA01F9EB56}" srcId="{EFD7D9BC-AA1C-44F4-B177-6D6E07F9EFF3}" destId="{F9FE0F1D-ADE9-4DA7-9DC0-B556BDDB6A9A}" srcOrd="0" destOrd="0" parTransId="{A37674AE-25ED-4B18-BACD-A87085A4374C}" sibTransId="{EB890F5C-F94A-4593-94A8-43EFAB9EC955}"/>
    <dgm:cxn modelId="{55E298E3-7CCC-47E4-B0C6-BBC563E517E9}" type="presOf" srcId="{072BED7F-3ED9-4C05-9CE8-0F1417718ECC}" destId="{60F44533-FB63-4FCB-8455-6C7B433CE668}" srcOrd="0" destOrd="0" presId="urn:microsoft.com/office/officeart/2005/8/layout/hList6"/>
    <dgm:cxn modelId="{158172C8-9531-4E3F-BD9A-DD94308BDF79}" type="presOf" srcId="{0DDE1010-C24D-465B-B09E-372A9D14DFB0}" destId="{114577F7-9387-4601-91D7-0D3FAF9C00BB}" srcOrd="0" destOrd="4" presId="urn:microsoft.com/office/officeart/2005/8/layout/hList6"/>
    <dgm:cxn modelId="{0C65E452-FC5E-49FF-AD0A-A3C97DFCB58B}" srcId="{072BED7F-3ED9-4C05-9CE8-0F1417718ECC}" destId="{B01F7FFC-E52B-4143-8F83-12BEB07A10D2}" srcOrd="2" destOrd="0" parTransId="{197CFD73-F72A-40F3-9DE9-0E52AE0B53FC}" sibTransId="{EC21F037-9BF2-443B-9CE0-F88385814299}"/>
    <dgm:cxn modelId="{63A887C4-BBD3-4968-B5C9-916B62241427}" srcId="{EFD7D9BC-AA1C-44F4-B177-6D6E07F9EFF3}" destId="{5DBDBF98-CF76-469E-A82E-41678FECE991}" srcOrd="1" destOrd="0" parTransId="{0F73B32E-CF4E-4C09-956B-F5E377156922}" sibTransId="{B4F83EA0-EB9A-43C3-8F7A-462EF2B287BD}"/>
    <dgm:cxn modelId="{A5359F76-C079-4AAC-89F5-6A88E6798B7C}" type="presOf" srcId="{5DBDBF98-CF76-469E-A82E-41678FECE991}" destId="{55154DEC-D355-4139-AA4B-26AE0B04CFF8}" srcOrd="0" destOrd="2" presId="urn:microsoft.com/office/officeart/2005/8/layout/hList6"/>
    <dgm:cxn modelId="{73617697-1441-4F8A-992D-94687AE22589}" srcId="{072BED7F-3ED9-4C05-9CE8-0F1417718ECC}" destId="{EFD7D9BC-AA1C-44F4-B177-6D6E07F9EFF3}" srcOrd="1" destOrd="0" parTransId="{8301DD5E-32F3-4E5C-AEF3-8374EF176C00}" sibTransId="{2A209B40-5980-436B-A808-E596CC081462}"/>
    <dgm:cxn modelId="{30C12F24-5E7F-4082-AFB0-C027C0D98B66}" type="presOf" srcId="{C78AEFE0-E9AA-4A6A-9709-D8140D3E854F}" destId="{58DC40AD-495A-4ABE-BD86-5C162303BC54}" srcOrd="0" destOrd="1" presId="urn:microsoft.com/office/officeart/2005/8/layout/hList6"/>
    <dgm:cxn modelId="{CA5D0DE3-1A5C-4C5A-8A94-C47E6F8E472E}" type="presOf" srcId="{5D2F81A4-130D-4204-9E14-60B1813721CC}" destId="{55154DEC-D355-4139-AA4B-26AE0B04CFF8}" srcOrd="0" destOrd="4" presId="urn:microsoft.com/office/officeart/2005/8/layout/hList6"/>
    <dgm:cxn modelId="{E40F531C-AABB-487D-B135-4FAA32AD18DC}" type="presOf" srcId="{D97F6F8C-4808-47F2-8F1D-356E44162DE9}" destId="{114577F7-9387-4601-91D7-0D3FAF9C00BB}" srcOrd="0" destOrd="2" presId="urn:microsoft.com/office/officeart/2005/8/layout/hList6"/>
    <dgm:cxn modelId="{0BDECEA4-5C79-4E19-A70E-7DC003C1DA9F}" srcId="{3F7B2A9C-2C5D-40C4-85A0-6A2046D55924}" destId="{60BEC26C-8724-4B37-A2E4-943ACDB4A25D}" srcOrd="2" destOrd="0" parTransId="{A7525B35-2839-4D46-B5EF-547B37F08A21}" sibTransId="{3BC1B473-0847-4F06-AAB2-D87D01E9213E}"/>
    <dgm:cxn modelId="{B9FC1E8A-5520-4B31-B11C-67F07EAC0BD0}" type="presOf" srcId="{F9FE0F1D-ADE9-4DA7-9DC0-B556BDDB6A9A}" destId="{55154DEC-D355-4139-AA4B-26AE0B04CFF8}" srcOrd="0" destOrd="1" presId="urn:microsoft.com/office/officeart/2005/8/layout/hList6"/>
    <dgm:cxn modelId="{947B02D9-4931-4C88-8F4D-326F74F5B5F5}" srcId="{3F7B2A9C-2C5D-40C4-85A0-6A2046D55924}" destId="{D97F6F8C-4808-47F2-8F1D-356E44162DE9}" srcOrd="1" destOrd="0" parTransId="{A9CC832C-6CD9-46BE-AEB0-8037394C4DB6}" sibTransId="{E4F9DD71-6461-4BEA-B74E-861EC2BBCFE5}"/>
    <dgm:cxn modelId="{33B60878-1CCA-420B-B817-0587B80D4F5E}" srcId="{3F7B2A9C-2C5D-40C4-85A0-6A2046D55924}" destId="{0DDE1010-C24D-465B-B09E-372A9D14DFB0}" srcOrd="3" destOrd="0" parTransId="{1A4CD1CF-C0D2-46DF-A30E-500153B521BA}" sibTransId="{637A60B5-D0A6-4BA7-B5A7-7E9855F38E53}"/>
    <dgm:cxn modelId="{07069671-3B04-4C4A-B9DC-0E670EA921E5}" srcId="{072BED7F-3ED9-4C05-9CE8-0F1417718ECC}" destId="{3F7B2A9C-2C5D-40C4-85A0-6A2046D55924}" srcOrd="0" destOrd="0" parTransId="{924678D9-CB95-4ADB-B585-C2BFAD1B5543}" sibTransId="{E5BE3BAF-A875-44C4-9003-E50A2196132D}"/>
    <dgm:cxn modelId="{6AAFE3A9-BFCA-4A89-8BBA-43BE9BC1385F}" type="presOf" srcId="{3F7B2A9C-2C5D-40C4-85A0-6A2046D55924}" destId="{114577F7-9387-4601-91D7-0D3FAF9C00BB}" srcOrd="0" destOrd="0" presId="urn:microsoft.com/office/officeart/2005/8/layout/hList6"/>
    <dgm:cxn modelId="{90009196-CECE-4D01-BC8F-0CDB810F62D3}" type="presOf" srcId="{B01F7FFC-E52B-4143-8F83-12BEB07A10D2}" destId="{58DC40AD-495A-4ABE-BD86-5C162303BC54}" srcOrd="0" destOrd="0" presId="urn:microsoft.com/office/officeart/2005/8/layout/hList6"/>
    <dgm:cxn modelId="{69D41CBA-BEED-4A56-BA11-FA21C7866489}" type="presParOf" srcId="{60F44533-FB63-4FCB-8455-6C7B433CE668}" destId="{114577F7-9387-4601-91D7-0D3FAF9C00BB}" srcOrd="0" destOrd="0" presId="urn:microsoft.com/office/officeart/2005/8/layout/hList6"/>
    <dgm:cxn modelId="{C1BA8B67-AF2A-41CF-B382-9B80B45249A4}" type="presParOf" srcId="{60F44533-FB63-4FCB-8455-6C7B433CE668}" destId="{F4E28E13-2909-4015-B92D-F09103314CE8}" srcOrd="1" destOrd="0" presId="urn:microsoft.com/office/officeart/2005/8/layout/hList6"/>
    <dgm:cxn modelId="{7A6C0F50-A662-4F21-BD24-01D6E4B5D67A}" type="presParOf" srcId="{60F44533-FB63-4FCB-8455-6C7B433CE668}" destId="{55154DEC-D355-4139-AA4B-26AE0B04CFF8}" srcOrd="2" destOrd="0" presId="urn:microsoft.com/office/officeart/2005/8/layout/hList6"/>
    <dgm:cxn modelId="{2B05CDDE-B055-4C41-A236-B65D311D6303}" type="presParOf" srcId="{60F44533-FB63-4FCB-8455-6C7B433CE668}" destId="{39D1A636-D8E3-437C-963D-A4EF5B9D56B5}" srcOrd="3" destOrd="0" presId="urn:microsoft.com/office/officeart/2005/8/layout/hList6"/>
    <dgm:cxn modelId="{3B6535A0-46B1-4E6B-B374-8C774D80A20B}" type="presParOf" srcId="{60F44533-FB63-4FCB-8455-6C7B433CE668}" destId="{58DC40AD-495A-4ABE-BD86-5C162303BC54}" srcOrd="4" destOrd="0" presId="urn:microsoft.com/office/officeart/2005/8/layout/hList6"/>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577F7-9387-4601-91D7-0D3FAF9C00BB}">
      <dsp:nvSpPr>
        <dsp:cNvPr id="0" name=""/>
        <dsp:cNvSpPr/>
      </dsp:nvSpPr>
      <dsp:spPr>
        <a:xfrm rot="16200000">
          <a:off x="-751185" y="752170"/>
          <a:ext cx="4063999" cy="255965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0" rIns="171450" bIns="0" numCol="1" spcCol="1270" anchor="t" anchorCtr="0">
          <a:noAutofit/>
        </a:bodyPr>
        <a:lstStyle/>
        <a:p>
          <a:pPr lvl="0" algn="ctr" defTabSz="1200150">
            <a:lnSpc>
              <a:spcPct val="90000"/>
            </a:lnSpc>
            <a:spcBef>
              <a:spcPct val="0"/>
            </a:spcBef>
            <a:spcAft>
              <a:spcPct val="35000"/>
            </a:spcAft>
          </a:pPr>
          <a:r>
            <a:rPr lang="en-US" sz="2700" b="1" kern="1200" dirty="0" smtClean="0"/>
            <a:t>All WSIS Stakeholders</a:t>
          </a:r>
          <a:endParaRPr lang="en-US" sz="2700" b="1" kern="1200" dirty="0"/>
        </a:p>
        <a:p>
          <a:pPr marL="171450" lvl="1" indent="-171450" algn="l" defTabSz="711200">
            <a:lnSpc>
              <a:spcPct val="90000"/>
            </a:lnSpc>
            <a:spcBef>
              <a:spcPct val="0"/>
            </a:spcBef>
            <a:spcAft>
              <a:spcPct val="15000"/>
            </a:spcAft>
            <a:buChar char="••"/>
          </a:pPr>
          <a:r>
            <a:rPr lang="en-GB" sz="1600" kern="1200" dirty="0" smtClean="0"/>
            <a:t>Written inputs/ official submissions</a:t>
          </a:r>
          <a:endParaRPr lang="en-US" sz="1600" kern="1200" dirty="0"/>
        </a:p>
        <a:p>
          <a:pPr marL="171450" lvl="1" indent="-171450" algn="l" defTabSz="711200">
            <a:lnSpc>
              <a:spcPct val="90000"/>
            </a:lnSpc>
            <a:spcBef>
              <a:spcPct val="0"/>
            </a:spcBef>
            <a:spcAft>
              <a:spcPct val="15000"/>
            </a:spcAft>
            <a:buChar char="••"/>
          </a:pPr>
          <a:r>
            <a:rPr lang="en-GB" sz="1600" kern="1200" dirty="0" smtClean="0"/>
            <a:t>Participation in all physical meetings and regional forums</a:t>
          </a:r>
          <a:endParaRPr lang="en-US" sz="1600" b="1"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GB" sz="1600" b="0" kern="1200" dirty="0" smtClean="0"/>
            <a:t>WSIS Stocktaking reporting</a:t>
          </a:r>
          <a:endParaRPr lang="en-GB" sz="1600" b="0" kern="1200" dirty="0" smtClean="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GB" sz="1600" b="0" kern="1200" dirty="0" smtClean="0"/>
            <a:t>WSIS Project </a:t>
          </a:r>
          <a:br>
            <a:rPr lang="en-GB" sz="1600" b="0" kern="1200" dirty="0" smtClean="0"/>
          </a:br>
          <a:r>
            <a:rPr lang="en-GB" sz="1600" b="0" kern="1200" dirty="0" smtClean="0"/>
            <a:t>Prizes</a:t>
          </a:r>
          <a:endParaRPr lang="en-US" sz="1600" b="0" kern="1200" dirty="0">
            <a:effectLst>
              <a:outerShdw blurRad="38100" dist="38100" dir="2700000" algn="tl">
                <a:srgbClr val="000000">
                  <a:alpha val="43137"/>
                </a:srgbClr>
              </a:outerShdw>
            </a:effectLst>
          </a:endParaRPr>
        </a:p>
      </dsp:txBody>
      <dsp:txXfrm rot="5400000">
        <a:off x="985" y="812800"/>
        <a:ext cx="2559659" cy="2438399"/>
      </dsp:txXfrm>
    </dsp:sp>
    <dsp:sp modelId="{55154DEC-D355-4139-AA4B-26AE0B04CFF8}">
      <dsp:nvSpPr>
        <dsp:cNvPr id="0" name=""/>
        <dsp:cNvSpPr/>
      </dsp:nvSpPr>
      <dsp:spPr>
        <a:xfrm rot="16200000">
          <a:off x="2000448" y="752170"/>
          <a:ext cx="4063999" cy="2559659"/>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0" tIns="0" rIns="192343" bIns="0" numCol="1" spcCol="1270" anchor="t" anchorCtr="0">
          <a:noAutofit/>
        </a:bodyPr>
        <a:lstStyle/>
        <a:p>
          <a:pPr lvl="0" algn="ctr" defTabSz="1333500">
            <a:lnSpc>
              <a:spcPct val="90000"/>
            </a:lnSpc>
            <a:spcBef>
              <a:spcPct val="0"/>
            </a:spcBef>
            <a:spcAft>
              <a:spcPct val="35000"/>
            </a:spcAft>
          </a:pPr>
          <a:r>
            <a:rPr lang="en-US" sz="3000" b="1" kern="1200" dirty="0" smtClean="0"/>
            <a:t>Member States</a:t>
          </a:r>
          <a:endParaRPr lang="en-US" sz="3000" b="1" kern="1200" dirty="0"/>
        </a:p>
        <a:p>
          <a:pPr marL="228600" lvl="1" indent="-228600" algn="l" defTabSz="1022350">
            <a:lnSpc>
              <a:spcPct val="90000"/>
            </a:lnSpc>
            <a:spcBef>
              <a:spcPct val="0"/>
            </a:spcBef>
            <a:spcAft>
              <a:spcPct val="15000"/>
            </a:spcAft>
            <a:buChar char="••"/>
          </a:pPr>
          <a:r>
            <a:rPr lang="en-GB" sz="2300" b="0" kern="1200" dirty="0" smtClean="0"/>
            <a:t>10 Years Country Reports</a:t>
          </a:r>
          <a:endParaRPr lang="en-US" sz="2300" b="0" kern="1200" dirty="0"/>
        </a:p>
        <a:p>
          <a:pPr marL="228600" lvl="1" indent="-228600" algn="l" defTabSz="1022350">
            <a:lnSpc>
              <a:spcPct val="90000"/>
            </a:lnSpc>
            <a:spcBef>
              <a:spcPct val="0"/>
            </a:spcBef>
            <a:spcAft>
              <a:spcPct val="15000"/>
            </a:spcAft>
            <a:buChar char="••"/>
          </a:pPr>
          <a:r>
            <a:rPr lang="en-GB" sz="2300" b="0" kern="1200" dirty="0" smtClean="0"/>
            <a:t>WSIS Targets Survey</a:t>
          </a:r>
          <a:endParaRPr lang="en-US" sz="2300" b="0" kern="1200" dirty="0"/>
        </a:p>
      </dsp:txBody>
      <dsp:txXfrm rot="5400000">
        <a:off x="2752618" y="812800"/>
        <a:ext cx="2559659" cy="2438399"/>
      </dsp:txXfrm>
    </dsp:sp>
    <dsp:sp modelId="{58DC40AD-495A-4ABE-BD86-5C162303BC54}">
      <dsp:nvSpPr>
        <dsp:cNvPr id="0" name=""/>
        <dsp:cNvSpPr/>
      </dsp:nvSpPr>
      <dsp:spPr>
        <a:xfrm rot="16200000">
          <a:off x="4752081" y="752170"/>
          <a:ext cx="4063999" cy="2559659"/>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0" tIns="0" rIns="192343" bIns="0" numCol="1" spcCol="1270" anchor="t" anchorCtr="0">
          <a:noAutofit/>
        </a:bodyPr>
        <a:lstStyle/>
        <a:p>
          <a:pPr lvl="0" algn="ctr" defTabSz="755650">
            <a:lnSpc>
              <a:spcPct val="90000"/>
            </a:lnSpc>
            <a:spcBef>
              <a:spcPct val="0"/>
            </a:spcBef>
            <a:spcAft>
              <a:spcPct val="35000"/>
            </a:spcAft>
          </a:pPr>
          <a:r>
            <a:rPr lang="en-US" sz="3000" b="1" kern="1200" dirty="0" smtClean="0"/>
            <a:t>WSIS AL Facilitators</a:t>
          </a:r>
          <a:endParaRPr lang="en-US" sz="30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GB" sz="2300" b="0" kern="1200" dirty="0" smtClean="0"/>
            <a:t> 10 Years Action   </a:t>
          </a:r>
          <a:br>
            <a:rPr lang="en-GB" sz="2300" b="0" kern="1200" dirty="0" smtClean="0"/>
          </a:br>
          <a:r>
            <a:rPr lang="en-GB" sz="2300" b="0" kern="1200" dirty="0" smtClean="0"/>
            <a:t>   </a:t>
          </a:r>
          <a:r>
            <a:rPr lang="en-GB" sz="2300" b="0" kern="1200" smtClean="0"/>
            <a:t>Line Reports</a:t>
          </a:r>
          <a:endParaRPr lang="en-US" sz="2300" b="0" kern="1200" smtClean="0"/>
        </a:p>
        <a:p>
          <a:pPr indent="0" algn="l" defTabSz="577850">
            <a:lnSpc>
              <a:spcPct val="90000"/>
            </a:lnSpc>
            <a:spcBef>
              <a:spcPct val="0"/>
            </a:spcBef>
            <a:spcAft>
              <a:spcPct val="15000"/>
            </a:spcAft>
            <a:buChar char="••"/>
          </a:pPr>
          <a:endParaRPr lang="en-US" sz="2300" kern="1200" dirty="0"/>
        </a:p>
      </dsp:txBody>
      <dsp:txXfrm rot="5400000">
        <a:off x="5504251" y="812800"/>
        <a:ext cx="2559659" cy="2438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D3BE7-9AE2-47B8-9273-23B381D29844}">
      <dsp:nvSpPr>
        <dsp:cNvPr id="0" name=""/>
        <dsp:cNvSpPr/>
      </dsp:nvSpPr>
      <dsp:spPr>
        <a:xfrm>
          <a:off x="673216" y="0"/>
          <a:ext cx="4248472" cy="424847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9411F-2357-4D97-B01A-9D2224B7EC5D}">
      <dsp:nvSpPr>
        <dsp:cNvPr id="0" name=""/>
        <dsp:cNvSpPr/>
      </dsp:nvSpPr>
      <dsp:spPr>
        <a:xfrm>
          <a:off x="1040015" y="288030"/>
          <a:ext cx="3568501" cy="7550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Introductory vision statement  (max 100 words)</a:t>
          </a:r>
          <a:endParaRPr lang="it-IT" sz="1700" kern="1200" dirty="0"/>
        </a:p>
      </dsp:txBody>
      <dsp:txXfrm>
        <a:off x="1076876" y="324891"/>
        <a:ext cx="3494779" cy="681377"/>
      </dsp:txXfrm>
    </dsp:sp>
    <dsp:sp modelId="{B07E23CB-53A6-4C68-A98A-4BBF3968B4EF}">
      <dsp:nvSpPr>
        <dsp:cNvPr id="0" name=""/>
        <dsp:cNvSpPr/>
      </dsp:nvSpPr>
      <dsp:spPr>
        <a:xfrm>
          <a:off x="1002707" y="1224136"/>
          <a:ext cx="3525035" cy="7550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Forward looking pillars in the form of sentences (max 10)</a:t>
          </a:r>
          <a:endParaRPr lang="it-IT" sz="1700" kern="1200" dirty="0"/>
        </a:p>
      </dsp:txBody>
      <dsp:txXfrm>
        <a:off x="1039568" y="1260997"/>
        <a:ext cx="3451313" cy="681377"/>
      </dsp:txXfrm>
    </dsp:sp>
    <dsp:sp modelId="{75B0B2FC-9658-4B44-B307-E1CFCFA882F8}">
      <dsp:nvSpPr>
        <dsp:cNvPr id="0" name=""/>
        <dsp:cNvSpPr/>
      </dsp:nvSpPr>
      <dsp:spPr>
        <a:xfrm>
          <a:off x="1008120" y="2160241"/>
          <a:ext cx="3597773" cy="7550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Proposal of Targets linked to AL.</a:t>
          </a:r>
          <a:endParaRPr lang="en-US" sz="1700" kern="1200" dirty="0"/>
        </a:p>
      </dsp:txBody>
      <dsp:txXfrm>
        <a:off x="1044981" y="2197102"/>
        <a:ext cx="3524051" cy="681377"/>
      </dsp:txXfrm>
    </dsp:sp>
    <dsp:sp modelId="{30912343-C716-4447-9005-CDE0228F2708}">
      <dsp:nvSpPr>
        <dsp:cNvPr id="0" name=""/>
        <dsp:cNvSpPr/>
      </dsp:nvSpPr>
      <dsp:spPr>
        <a:xfrm>
          <a:off x="936114" y="3096343"/>
          <a:ext cx="3690643" cy="7550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Inputs from stakeholders grouped by content/relevancy</a:t>
          </a:r>
          <a:endParaRPr lang="it-IT" sz="1700" kern="1200" dirty="0"/>
        </a:p>
      </dsp:txBody>
      <dsp:txXfrm>
        <a:off x="972975" y="3133204"/>
        <a:ext cx="3616921" cy="681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577F7-9387-4601-91D7-0D3FAF9C00BB}">
      <dsp:nvSpPr>
        <dsp:cNvPr id="0" name=""/>
        <dsp:cNvSpPr/>
      </dsp:nvSpPr>
      <dsp:spPr>
        <a:xfrm rot="16200000">
          <a:off x="-751185" y="752170"/>
          <a:ext cx="4063999" cy="255965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0" rIns="171450" bIns="0" numCol="1" spcCol="1270" anchor="t" anchorCtr="0">
          <a:noAutofit/>
        </a:bodyPr>
        <a:lstStyle/>
        <a:p>
          <a:pPr lvl="0" algn="ctr" defTabSz="1200150">
            <a:lnSpc>
              <a:spcPct val="90000"/>
            </a:lnSpc>
            <a:spcBef>
              <a:spcPct val="0"/>
            </a:spcBef>
            <a:spcAft>
              <a:spcPct val="35000"/>
            </a:spcAft>
          </a:pPr>
          <a:r>
            <a:rPr lang="en-US" sz="2700" b="1" kern="1200" dirty="0" smtClean="0"/>
            <a:t>All WSIS Stakeholders</a:t>
          </a:r>
          <a:endParaRPr lang="en-US" sz="2700" b="1" kern="1200" dirty="0"/>
        </a:p>
        <a:p>
          <a:pPr marL="171450" lvl="1" indent="-171450" algn="l" defTabSz="711200">
            <a:lnSpc>
              <a:spcPct val="90000"/>
            </a:lnSpc>
            <a:spcBef>
              <a:spcPct val="0"/>
            </a:spcBef>
            <a:spcAft>
              <a:spcPct val="15000"/>
            </a:spcAft>
            <a:buChar char="••"/>
          </a:pPr>
          <a:r>
            <a:rPr lang="en-GB" sz="1600" kern="1200" dirty="0" smtClean="0"/>
            <a:t>Written inputs/ official submissions</a:t>
          </a:r>
          <a:endParaRPr lang="en-US" sz="1600" kern="1200" dirty="0"/>
        </a:p>
        <a:p>
          <a:pPr marL="171450" lvl="1" indent="-171450" algn="l" defTabSz="711200">
            <a:lnSpc>
              <a:spcPct val="90000"/>
            </a:lnSpc>
            <a:spcBef>
              <a:spcPct val="0"/>
            </a:spcBef>
            <a:spcAft>
              <a:spcPct val="15000"/>
            </a:spcAft>
            <a:buChar char="••"/>
          </a:pPr>
          <a:r>
            <a:rPr lang="en-GB" sz="1600" kern="1200" dirty="0" smtClean="0"/>
            <a:t>Participation in all physical meetings and regional forums</a:t>
          </a:r>
          <a:endParaRPr lang="en-US" sz="1600" b="1"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GB" sz="1600" b="0" kern="1200" dirty="0" smtClean="0"/>
            <a:t>WSIS Stocktaking reporting</a:t>
          </a:r>
          <a:endParaRPr lang="en-GB" sz="1600" b="0" kern="1200" dirty="0" smtClean="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GB" sz="1600" b="0" kern="1200" dirty="0" smtClean="0"/>
            <a:t>WSIS Project </a:t>
          </a:r>
          <a:br>
            <a:rPr lang="en-GB" sz="1600" b="0" kern="1200" dirty="0" smtClean="0"/>
          </a:br>
          <a:r>
            <a:rPr lang="en-GB" sz="1600" b="0" kern="1200" dirty="0" smtClean="0"/>
            <a:t>Prizes</a:t>
          </a:r>
          <a:endParaRPr lang="en-US" sz="1600" b="0" kern="1200" dirty="0">
            <a:effectLst>
              <a:outerShdw blurRad="38100" dist="38100" dir="2700000" algn="tl">
                <a:srgbClr val="000000">
                  <a:alpha val="43137"/>
                </a:srgbClr>
              </a:outerShdw>
            </a:effectLst>
          </a:endParaRPr>
        </a:p>
      </dsp:txBody>
      <dsp:txXfrm rot="5400000">
        <a:off x="985" y="812800"/>
        <a:ext cx="2559659" cy="2438399"/>
      </dsp:txXfrm>
    </dsp:sp>
    <dsp:sp modelId="{55154DEC-D355-4139-AA4B-26AE0B04CFF8}">
      <dsp:nvSpPr>
        <dsp:cNvPr id="0" name=""/>
        <dsp:cNvSpPr/>
      </dsp:nvSpPr>
      <dsp:spPr>
        <a:xfrm rot="16200000">
          <a:off x="2000448" y="752170"/>
          <a:ext cx="4063999" cy="2559659"/>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0" rIns="150813" bIns="0" numCol="1" spcCol="1270" anchor="t" anchorCtr="0">
          <a:noAutofit/>
        </a:bodyPr>
        <a:lstStyle/>
        <a:p>
          <a:pPr lvl="0" algn="ctr" defTabSz="1066800">
            <a:lnSpc>
              <a:spcPct val="90000"/>
            </a:lnSpc>
            <a:spcBef>
              <a:spcPct val="0"/>
            </a:spcBef>
            <a:spcAft>
              <a:spcPct val="35000"/>
            </a:spcAft>
          </a:pPr>
          <a:r>
            <a:rPr lang="en-US" sz="2400" b="1" kern="1200" dirty="0" smtClean="0"/>
            <a:t>Member States</a:t>
          </a:r>
          <a:endParaRPr lang="en-US" sz="2400" b="1" kern="1200" dirty="0"/>
        </a:p>
        <a:p>
          <a:pPr marL="171450" lvl="1" indent="-171450" algn="l" defTabSz="844550">
            <a:lnSpc>
              <a:spcPct val="90000"/>
            </a:lnSpc>
            <a:spcBef>
              <a:spcPct val="0"/>
            </a:spcBef>
            <a:spcAft>
              <a:spcPct val="15000"/>
            </a:spcAft>
            <a:buChar char="••"/>
          </a:pPr>
          <a:r>
            <a:rPr lang="en-GB" sz="1900" b="0" kern="1200" dirty="0" smtClean="0"/>
            <a:t>10 Years Country Reports</a:t>
          </a:r>
          <a:endParaRPr lang="en-US" sz="1900" b="0" kern="1200" dirty="0"/>
        </a:p>
        <a:p>
          <a:pPr marL="171450" lvl="1" indent="-171450" algn="l" defTabSz="844550">
            <a:lnSpc>
              <a:spcPct val="90000"/>
            </a:lnSpc>
            <a:spcBef>
              <a:spcPct val="0"/>
            </a:spcBef>
            <a:spcAft>
              <a:spcPct val="15000"/>
            </a:spcAft>
            <a:buChar char="••"/>
          </a:pPr>
          <a:r>
            <a:rPr lang="en-GB" sz="1900" b="0" kern="1200" dirty="0" smtClean="0"/>
            <a:t>WSIS Targets Survey</a:t>
          </a:r>
          <a:endParaRPr lang="en-US" sz="1900" b="0" kern="1200" dirty="0"/>
        </a:p>
        <a:p>
          <a:pPr marL="171450" lvl="1" indent="-171450" algn="l" defTabSz="844550">
            <a:lnSpc>
              <a:spcPct val="90000"/>
            </a:lnSpc>
            <a:spcBef>
              <a:spcPct val="0"/>
            </a:spcBef>
            <a:spcAft>
              <a:spcPct val="15000"/>
            </a:spcAft>
            <a:buChar char="••"/>
          </a:pPr>
          <a:r>
            <a:rPr lang="en-US" sz="1900" b="0" kern="1200" dirty="0" smtClean="0"/>
            <a:t>UN General Assembly</a:t>
          </a:r>
          <a:endParaRPr lang="en-US" sz="1900" b="0" kern="1200" dirty="0"/>
        </a:p>
        <a:p>
          <a:pPr marL="171450" lvl="1" indent="-171450" algn="l" defTabSz="844550">
            <a:lnSpc>
              <a:spcPct val="90000"/>
            </a:lnSpc>
            <a:spcBef>
              <a:spcPct val="0"/>
            </a:spcBef>
            <a:spcAft>
              <a:spcPct val="15000"/>
            </a:spcAft>
            <a:buChar char="••"/>
          </a:pPr>
          <a:r>
            <a:rPr lang="en-US" sz="1900" b="0" kern="1200" dirty="0" smtClean="0"/>
            <a:t>WSIS and MDG/SDG</a:t>
          </a:r>
          <a:endParaRPr lang="en-US" sz="1900" b="0" kern="1200" dirty="0"/>
        </a:p>
      </dsp:txBody>
      <dsp:txXfrm rot="5400000">
        <a:off x="2752618" y="812800"/>
        <a:ext cx="2559659" cy="2438399"/>
      </dsp:txXfrm>
    </dsp:sp>
    <dsp:sp modelId="{58DC40AD-495A-4ABE-BD86-5C162303BC54}">
      <dsp:nvSpPr>
        <dsp:cNvPr id="0" name=""/>
        <dsp:cNvSpPr/>
      </dsp:nvSpPr>
      <dsp:spPr>
        <a:xfrm rot="16200000">
          <a:off x="4752081" y="752170"/>
          <a:ext cx="4063999" cy="2559659"/>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0" rIns="150813" bIns="0" numCol="1" spcCol="1270" anchor="t" anchorCtr="0">
          <a:noAutofit/>
        </a:bodyPr>
        <a:lstStyle/>
        <a:p>
          <a:pPr lvl="0" algn="ctr" defTabSz="755650">
            <a:lnSpc>
              <a:spcPct val="90000"/>
            </a:lnSpc>
            <a:spcBef>
              <a:spcPct val="0"/>
            </a:spcBef>
            <a:spcAft>
              <a:spcPct val="35000"/>
            </a:spcAft>
          </a:pPr>
          <a:r>
            <a:rPr lang="en-US" sz="2400" b="1" kern="1200" dirty="0" smtClean="0"/>
            <a:t>WSIS AL Facilitators</a:t>
          </a:r>
          <a:endParaRPr lang="en-US" sz="2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GB" sz="1900" b="0" kern="1200" dirty="0" smtClean="0"/>
            <a:t> 10 Years Action   </a:t>
          </a:r>
          <a:br>
            <a:rPr lang="en-GB" sz="1900" b="0" kern="1200" dirty="0" smtClean="0"/>
          </a:br>
          <a:r>
            <a:rPr lang="en-GB" sz="1900" b="0" kern="1200" dirty="0" smtClean="0"/>
            <a:t>   </a:t>
          </a:r>
          <a:r>
            <a:rPr lang="en-GB" sz="1900" b="0" kern="1200" smtClean="0"/>
            <a:t>Line Reports</a:t>
          </a:r>
          <a:endParaRPr lang="en-US" sz="1900" b="0" kern="1200" smtClean="0"/>
        </a:p>
        <a:p>
          <a:pPr indent="0" algn="l" defTabSz="577850">
            <a:lnSpc>
              <a:spcPct val="90000"/>
            </a:lnSpc>
            <a:spcBef>
              <a:spcPct val="0"/>
            </a:spcBef>
            <a:spcAft>
              <a:spcPct val="15000"/>
            </a:spcAft>
            <a:buChar char="••"/>
          </a:pPr>
          <a:endParaRPr lang="en-US" sz="1900" kern="1200" dirty="0"/>
        </a:p>
      </dsp:txBody>
      <dsp:txXfrm rot="5400000">
        <a:off x="5504251" y="812800"/>
        <a:ext cx="2559659" cy="243839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t>27/10/2013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248544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t>27/10/2013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64494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t>27/10/2013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19908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0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46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78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689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30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934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63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15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t>27/10/2013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2942862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908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153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680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211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47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891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77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138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608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74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t>27/10/2013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2800089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567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161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236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7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75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59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339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97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093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70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t>27/10/2013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203088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587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885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07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370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587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721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01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971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944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25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t>27/10/2013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83645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89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225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461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598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34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716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446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455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278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96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t>27/10/2013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1480219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5023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471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896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6393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472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341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2449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8127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079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37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t>27/10/2013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1137677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0410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3147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415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9544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785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5697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02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1838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3408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38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t>27/10/2013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41683571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125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4248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627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5880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5000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282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0164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572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81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t>27/10/2013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248854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t>27/10/2013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t>‹#›</a:t>
            </a:fld>
            <a:endParaRPr lang="en-US"/>
          </a:p>
        </p:txBody>
      </p:sp>
    </p:spTree>
    <p:extLst>
      <p:ext uri="{BB962C8B-B14F-4D97-AF65-F5344CB8AC3E}">
        <p14:creationId xmlns:p14="http://schemas.microsoft.com/office/powerpoint/2010/main" val="301038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006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783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3381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600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263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28/10/2013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8386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27/10/2013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67730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www.itu.int/itu-wsis" TargetMode="External"/><Relationship Id="rId18" Type="http://schemas.openxmlformats.org/officeDocument/2006/relationships/image" Target="../media/image25.png"/><Relationship Id="rId26" Type="http://schemas.openxmlformats.org/officeDocument/2006/relationships/image" Target="../media/image29.png"/><Relationship Id="rId3" Type="http://schemas.openxmlformats.org/officeDocument/2006/relationships/hyperlink" Target="http://www.itu.int/wsis/implementation/2013/forum/documents/wsis10.html" TargetMode="External"/><Relationship Id="rId21" Type="http://schemas.openxmlformats.org/officeDocument/2006/relationships/hyperlink" Target="http://www.un.org/en/development/desa/index.shtml" TargetMode="External"/><Relationship Id="rId7" Type="http://schemas.openxmlformats.org/officeDocument/2006/relationships/hyperlink" Target="http://www.itu.int/wsis/implementation/2013/forum/documents/outcomes.html" TargetMode="External"/><Relationship Id="rId12" Type="http://schemas.openxmlformats.org/officeDocument/2006/relationships/image" Target="../media/image22.png"/><Relationship Id="rId17" Type="http://schemas.openxmlformats.org/officeDocument/2006/relationships/hyperlink" Target="http://www.unctad.org/templates/Page.asp?intItemID=4239" TargetMode="External"/><Relationship Id="rId25" Type="http://schemas.openxmlformats.org/officeDocument/2006/relationships/hyperlink" Target="http://www.unep.org/" TargetMode="External"/><Relationship Id="rId2" Type="http://schemas.openxmlformats.org/officeDocument/2006/relationships/image" Target="../media/image3.jpg"/><Relationship Id="rId16" Type="http://schemas.openxmlformats.org/officeDocument/2006/relationships/image" Target="../media/image24.png"/><Relationship Id="rId20" Type="http://schemas.openxmlformats.org/officeDocument/2006/relationships/image" Target="../media/image26.png"/><Relationship Id="rId29" Type="http://schemas.openxmlformats.org/officeDocument/2006/relationships/hyperlink" Target="http://www.ilo.org/" TargetMode="Externa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4.png"/><Relationship Id="rId24" Type="http://schemas.openxmlformats.org/officeDocument/2006/relationships/image" Target="../media/image28.png"/><Relationship Id="rId32" Type="http://schemas.openxmlformats.org/officeDocument/2006/relationships/image" Target="../media/image32.png"/><Relationship Id="rId5" Type="http://schemas.openxmlformats.org/officeDocument/2006/relationships/hyperlink" Target="http://www.itu.int/wsis/review/inc/docs/emerging.trends.2012-2013.pdf" TargetMode="External"/><Relationship Id="rId15" Type="http://schemas.openxmlformats.org/officeDocument/2006/relationships/hyperlink" Target="http://portal.unesco.org/ci/en/ev.php-URL_ID=1543&amp;URL_DO=DO_TOPIC&amp;URL_SECTION=201.html" TargetMode="External"/><Relationship Id="rId23" Type="http://schemas.openxmlformats.org/officeDocument/2006/relationships/hyperlink" Target="http://www.e-agriculture.org/en/wsis-follow-up" TargetMode="External"/><Relationship Id="rId28" Type="http://schemas.openxmlformats.org/officeDocument/2006/relationships/image" Target="../media/image30.png"/><Relationship Id="rId10" Type="http://schemas.openxmlformats.org/officeDocument/2006/relationships/image" Target="../media/image21.jpeg"/><Relationship Id="rId19" Type="http://schemas.openxmlformats.org/officeDocument/2006/relationships/hyperlink" Target="http://www.undp.org/" TargetMode="External"/><Relationship Id="rId31" Type="http://schemas.openxmlformats.org/officeDocument/2006/relationships/hyperlink" Target="http://www.who.int/" TargetMode="External"/><Relationship Id="rId4" Type="http://schemas.openxmlformats.org/officeDocument/2006/relationships/image" Target="../media/image12.jpeg"/><Relationship Id="rId9" Type="http://schemas.openxmlformats.org/officeDocument/2006/relationships/hyperlink" Target="http://www.itu.int/wsis/review/inc/docs/2013.WSIS10_Final-Statement_EN.HD.pdf" TargetMode="External"/><Relationship Id="rId14" Type="http://schemas.openxmlformats.org/officeDocument/2006/relationships/image" Target="../media/image23.png"/><Relationship Id="rId22" Type="http://schemas.openxmlformats.org/officeDocument/2006/relationships/image" Target="../media/image27.png"/><Relationship Id="rId27" Type="http://schemas.openxmlformats.org/officeDocument/2006/relationships/hyperlink" Target="http://www.wmo.int/" TargetMode="External"/><Relationship Id="rId30"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hyperlink" Target="http://www.itu.int/wsis/review/inc/docs/outcomes2/Proposed_DraftWSIS10VB2015_C-2.pdf" TargetMode="External"/><Relationship Id="rId13" Type="http://schemas.openxmlformats.org/officeDocument/2006/relationships/hyperlink" Target="http://www.itu.int/wsis/review/inc/docs/outcomes2/Proposed_DraftWSIS10VB2015_C-7-egovernment.pdf" TargetMode="External"/><Relationship Id="rId18" Type="http://schemas.openxmlformats.org/officeDocument/2006/relationships/hyperlink" Target="http://www.itu.int/wsis/review/inc/docs/outcomes2/Proposed_DraftWSIS10VB2015_C-7-eenvironment.pdf" TargetMode="External"/><Relationship Id="rId3" Type="http://schemas.openxmlformats.org/officeDocument/2006/relationships/hyperlink" Target="http://www.itu.int/wsis/review/inc/docs/outcomes1/Proposed_Draft_WSIS10_Statement.pdf" TargetMode="External"/><Relationship Id="rId21" Type="http://schemas.openxmlformats.org/officeDocument/2006/relationships/hyperlink" Target="http://www.itu.int/wsis/review/inc/docs/outcomes2/Proposed_DraftWSIS10VB2015_C-8.pdf" TargetMode="External"/><Relationship Id="rId7" Type="http://schemas.openxmlformats.org/officeDocument/2006/relationships/hyperlink" Target="http://www.itu.int/wsis/review/inc/docs/outcomes2/Proposed_DraftWSIS10VB2015_C-1.pdf" TargetMode="External"/><Relationship Id="rId12" Type="http://schemas.openxmlformats.org/officeDocument/2006/relationships/hyperlink" Target="http://www.itu.int/wsis/review/inc/docs/outcomes2/Proposed_DraftWSIS10VB2015_C-6.pdf" TargetMode="External"/><Relationship Id="rId17" Type="http://schemas.openxmlformats.org/officeDocument/2006/relationships/hyperlink" Target="http://www.itu.int/wsis/review/inc/docs/outcomes2/Proposed_DraftWSIS10VB2015_C-7-eemployment.pdf" TargetMode="External"/><Relationship Id="rId25" Type="http://schemas.openxmlformats.org/officeDocument/2006/relationships/hyperlink" Target="http://www.itu.int/wsis/review/inc/docs/outcomes2/Proposed_DraftWSIS10VB2015_D.pdf" TargetMode="External"/><Relationship Id="rId2" Type="http://schemas.openxmlformats.org/officeDocument/2006/relationships/image" Target="../media/image3.jpg"/><Relationship Id="rId16" Type="http://schemas.openxmlformats.org/officeDocument/2006/relationships/hyperlink" Target="http://www.itu.int/wsis/review/inc/docs/outcomes2/Proposed_DraftWSIS10VB2015_C-7-ehealth.pdf" TargetMode="External"/><Relationship Id="rId20" Type="http://schemas.openxmlformats.org/officeDocument/2006/relationships/hyperlink" Target="http://www.itu.int/wsis/review/inc/docs/outcomes2/Proposed_DraftWSIS10VB2015_C-7-escience.pdf" TargetMode="External"/><Relationship Id="rId1" Type="http://schemas.openxmlformats.org/officeDocument/2006/relationships/slideLayout" Target="../slideLayouts/slideLayout4.xml"/><Relationship Id="rId6" Type="http://schemas.openxmlformats.org/officeDocument/2006/relationships/hyperlink" Target="http://www.itu.int/wsis/review/inc/docs/outcomes2/Proposed_DraftWSIS10VB2015_A.pdf" TargetMode="External"/><Relationship Id="rId11" Type="http://schemas.openxmlformats.org/officeDocument/2006/relationships/hyperlink" Target="http://www.itu.int/wsis/review/inc/docs/outcomes2/Proposed_DraftWSIS10VB2015_C-5.pdf" TargetMode="External"/><Relationship Id="rId24" Type="http://schemas.openxmlformats.org/officeDocument/2006/relationships/hyperlink" Target="http://www.itu.int/wsis/review/inc/docs/outcomes2/Proposed_DraftWSIS10VB2015_C-11.pdf" TargetMode="External"/><Relationship Id="rId5" Type="http://schemas.openxmlformats.org/officeDocument/2006/relationships/image" Target="../media/image4.png"/><Relationship Id="rId15" Type="http://schemas.openxmlformats.org/officeDocument/2006/relationships/hyperlink" Target="http://www.itu.int/wsis/review/inc/docs/outcomes2/Proposed_DraftWSIS10VB2015_C-7-elearning.pdf" TargetMode="External"/><Relationship Id="rId23" Type="http://schemas.openxmlformats.org/officeDocument/2006/relationships/hyperlink" Target="http://www.itu.int/wsis/review/inc/docs/outcomes2/Proposed_DraftWSIS10VB2015_C-10.pdf" TargetMode="External"/><Relationship Id="rId10" Type="http://schemas.openxmlformats.org/officeDocument/2006/relationships/hyperlink" Target="http://www.itu.int/wsis/review/inc/docs/outcomes2/Proposed_DraftWSIS10VB2015_C-4.pdf" TargetMode="External"/><Relationship Id="rId19" Type="http://schemas.openxmlformats.org/officeDocument/2006/relationships/hyperlink" Target="http://www.itu.int/wsis/review/inc/docs/outcomes2/Proposed_DraftWSIS10VB2015_C-7-eagriculture.pdf" TargetMode="External"/><Relationship Id="rId4" Type="http://schemas.openxmlformats.org/officeDocument/2006/relationships/hyperlink" Target="http://www.itu.int/wsis/review/inc/docs/outcomes1/Proposed_Draft_WSIS10_Statement-Inputs.pdf" TargetMode="External"/><Relationship Id="rId9" Type="http://schemas.openxmlformats.org/officeDocument/2006/relationships/hyperlink" Target="http://www.itu.int/wsis/review/inc/docs/outcomes2/Proposed_DraftWSIS10VB2015_C-3.pdf" TargetMode="External"/><Relationship Id="rId14" Type="http://schemas.openxmlformats.org/officeDocument/2006/relationships/hyperlink" Target="http://www.itu.int/wsis/review/inc/docs/outcomes2/Proposed_DraftWSIS10VB2015_C-7-ebusiness.pdf" TargetMode="External"/><Relationship Id="rId22" Type="http://schemas.openxmlformats.org/officeDocument/2006/relationships/hyperlink" Target="http://www.itu.int/wsis/review/inc/docs/outcomes2/Proposed_DraftWSIS10VB2015_C-9.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8.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jpg"/><Relationship Id="rId1" Type="http://schemas.openxmlformats.org/officeDocument/2006/relationships/slideLayout" Target="../slideLayouts/slideLayout6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unep.org/" TargetMode="External"/><Relationship Id="rId18" Type="http://schemas.openxmlformats.org/officeDocument/2006/relationships/image" Target="../media/image31.png"/><Relationship Id="rId3" Type="http://schemas.openxmlformats.org/officeDocument/2006/relationships/hyperlink" Target="http://portal.unesco.org/ci/en/ev.php-URL_ID=1543&amp;URL_DO=DO_TOPIC&amp;URL_SECTION=201.html" TargetMode="External"/><Relationship Id="rId21" Type="http://schemas.openxmlformats.org/officeDocument/2006/relationships/image" Target="../media/image36.jpeg"/><Relationship Id="rId7" Type="http://schemas.openxmlformats.org/officeDocument/2006/relationships/hyperlink" Target="http://www.undp.org/" TargetMode="External"/><Relationship Id="rId12" Type="http://schemas.openxmlformats.org/officeDocument/2006/relationships/image" Target="../media/image28.png"/><Relationship Id="rId17" Type="http://schemas.openxmlformats.org/officeDocument/2006/relationships/hyperlink" Target="http://www.ilo.org/" TargetMode="External"/><Relationship Id="rId2" Type="http://schemas.openxmlformats.org/officeDocument/2006/relationships/image" Target="../media/image1.jpg"/><Relationship Id="rId16" Type="http://schemas.openxmlformats.org/officeDocument/2006/relationships/image" Target="../media/image30.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hyperlink" Target="http://www.e-agriculture.org/en/wsis-follow-up" TargetMode="External"/><Relationship Id="rId5" Type="http://schemas.openxmlformats.org/officeDocument/2006/relationships/hyperlink" Target="http://www.unctad.org/templates/Page.asp?intItemID=4239" TargetMode="External"/><Relationship Id="rId15" Type="http://schemas.openxmlformats.org/officeDocument/2006/relationships/hyperlink" Target="http://www.wmo.int/" TargetMode="External"/><Relationship Id="rId23" Type="http://schemas.openxmlformats.org/officeDocument/2006/relationships/image" Target="../media/image38.png"/><Relationship Id="rId10" Type="http://schemas.openxmlformats.org/officeDocument/2006/relationships/image" Target="../media/image27.png"/><Relationship Id="rId19" Type="http://schemas.openxmlformats.org/officeDocument/2006/relationships/hyperlink" Target="http://www.who.int/" TargetMode="External"/><Relationship Id="rId4" Type="http://schemas.openxmlformats.org/officeDocument/2006/relationships/image" Target="../media/image24.png"/><Relationship Id="rId9" Type="http://schemas.openxmlformats.org/officeDocument/2006/relationships/hyperlink" Target="http://www.un.org/en/development/desa/index.shtml" TargetMode="External"/><Relationship Id="rId14" Type="http://schemas.openxmlformats.org/officeDocument/2006/relationships/image" Target="../media/image29.png"/><Relationship Id="rId22"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hyperlink" Target="http://www.itu.int/wsis/review/inc/docs/Russian_ITU-UNESCO-UNDP-UNCTAD_WSIS10Inv.let.pdf" TargetMode="External"/><Relationship Id="rId3" Type="http://schemas.openxmlformats.org/officeDocument/2006/relationships/hyperlink" Target="http://www.itu.int/wsis/review/inc/docs/Arabic_ITU-UNESCO-UNDP-UNCTAD_WSIS10Inv.let.pdf" TargetMode="External"/><Relationship Id="rId7" Type="http://schemas.openxmlformats.org/officeDocument/2006/relationships/hyperlink" Target="http://www.itu.int/wsis/review/inc/docs/Spanish_ITU-UNESCO-UNDP-UNCTAD_WSIS10Inv.let.pdf"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www.itu.int/wsis/review/inc/docs/French_ITU-UNESCO-UNDP-UNCTAD_WSIS10Inv.let.pdf" TargetMode="External"/><Relationship Id="rId5" Type="http://schemas.openxmlformats.org/officeDocument/2006/relationships/hyperlink" Target="http://www.itu.int/wsis/review/inc/docs/itu_unesco_unctad_undp_WSIS10-Invitation_Letter_OriginallySigned.pdf" TargetMode="External"/><Relationship Id="rId4" Type="http://schemas.openxmlformats.org/officeDocument/2006/relationships/hyperlink" Target="http://www.itu.int/wsis/review/inc/docs/Chinese_ITU-UNESCO-UNDP-UNCTAD_WSIS10Inv.let.pdf" TargetMode="External"/><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itu.int/wsis/review/inc/docs/Russian_ITU-UNESCO-UNDP-UNCTAD_WSIS10Inv.let.pdf" TargetMode="External"/><Relationship Id="rId3" Type="http://schemas.openxmlformats.org/officeDocument/2006/relationships/hyperlink" Target="http://www.itu.int/wsis/review/inc/docs/Arabic_ITU-UNESCO-UNDP-UNCTAD_WSIS10Inv.let.pdf" TargetMode="External"/><Relationship Id="rId7" Type="http://schemas.openxmlformats.org/officeDocument/2006/relationships/hyperlink" Target="http://www.itu.int/wsis/review/inc/docs/Spanish_ITU-UNESCO-UNDP-UNCTAD_WSIS10Inv.let.pdf" TargetMode="External"/><Relationship Id="rId2" Type="http://schemas.openxmlformats.org/officeDocument/2006/relationships/image" Target="../media/image3.jpg"/><Relationship Id="rId1" Type="http://schemas.openxmlformats.org/officeDocument/2006/relationships/slideLayout" Target="../slideLayouts/slideLayout79.xml"/><Relationship Id="rId6" Type="http://schemas.openxmlformats.org/officeDocument/2006/relationships/hyperlink" Target="http://www.itu.int/wsis/review/inc/docs/French_ITU-UNESCO-UNDP-UNCTAD_WSIS10Inv.let.pdf" TargetMode="External"/><Relationship Id="rId5" Type="http://schemas.openxmlformats.org/officeDocument/2006/relationships/hyperlink" Target="http://www.itu.int/wsis/review/inc/docs/itu_unesco_unctad_undp_WSIS10-Invitation_Letter_OriginallySigned.pdf" TargetMode="External"/><Relationship Id="rId10" Type="http://schemas.openxmlformats.org/officeDocument/2006/relationships/image" Target="../media/image41.png"/><Relationship Id="rId4" Type="http://schemas.openxmlformats.org/officeDocument/2006/relationships/hyperlink" Target="http://www.itu.int/wsis/review/inc/docs/Chinese_ITU-UNESCO-UNDP-UNCTAD_WSIS10Inv.let.pdf" TargetMode="Externa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g"/><Relationship Id="rId1" Type="http://schemas.openxmlformats.org/officeDocument/2006/relationships/slideLayout" Target="../slideLayouts/slideLayout79.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9.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9.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3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itu.int/wsis/implementation/2013/forum/documents/wsis10.html" TargetMode="External"/><Relationship Id="rId7" Type="http://schemas.openxmlformats.org/officeDocument/2006/relationships/hyperlink" Target="http://www.itu.int/wsis/implementation/2013/forum/documents/outcomes.html" TargetMode="External"/><Relationship Id="rId12"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4.png"/><Relationship Id="rId5" Type="http://schemas.openxmlformats.org/officeDocument/2006/relationships/hyperlink" Target="http://www.itu.int/wsis/review/inc/docs/emerging.trends.2012-2013.pdf"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www.itu.int/wsis/review/inc/docs/2013.WSIS10_Final-Statement_EN.H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43456" y="692696"/>
            <a:ext cx="4564648" cy="2031325"/>
          </a:xfrm>
          <a:prstGeom prst="rect">
            <a:avLst/>
          </a:prstGeom>
          <a:noFill/>
        </p:spPr>
        <p:txBody>
          <a:bodyPr wrap="none" rtlCol="0">
            <a:spAutoFit/>
          </a:bodyPr>
          <a:lstStyle/>
          <a:p>
            <a:pPr algn="r"/>
            <a:r>
              <a:rPr lang="en-US" b="1" dirty="0" smtClean="0">
                <a:solidFill>
                  <a:schemeClr val="bg1"/>
                </a:solidFill>
              </a:rPr>
              <a:t>Regional Development </a:t>
            </a:r>
            <a:r>
              <a:rPr lang="en-US" b="1" dirty="0" smtClean="0">
                <a:solidFill>
                  <a:schemeClr val="bg1"/>
                </a:solidFill>
              </a:rPr>
              <a:t>Forum for Arab Region</a:t>
            </a:r>
            <a:r>
              <a:rPr lang="en-US" b="1" dirty="0" smtClean="0">
                <a:solidFill>
                  <a:schemeClr val="bg1"/>
                </a:solidFill>
              </a:rPr>
              <a:t/>
            </a:r>
            <a:br>
              <a:rPr lang="en-US" b="1" dirty="0" smtClean="0">
                <a:solidFill>
                  <a:schemeClr val="bg1"/>
                </a:solidFill>
              </a:rPr>
            </a:br>
            <a:r>
              <a:rPr lang="en-US" dirty="0" smtClean="0">
                <a:solidFill>
                  <a:schemeClr val="bg1"/>
                </a:solidFill>
              </a:rPr>
              <a:t>28 </a:t>
            </a:r>
            <a:r>
              <a:rPr lang="en-US" dirty="0" smtClean="0">
                <a:solidFill>
                  <a:schemeClr val="bg1"/>
                </a:solidFill>
              </a:rPr>
              <a:t>October 2013</a:t>
            </a:r>
          </a:p>
          <a:p>
            <a:pPr algn="r"/>
            <a:r>
              <a:rPr lang="en-US" dirty="0" smtClean="0">
                <a:solidFill>
                  <a:schemeClr val="bg1"/>
                </a:solidFill>
              </a:rPr>
              <a:t>Bahrain</a:t>
            </a:r>
            <a:r>
              <a:rPr lang="en-US" b="1" dirty="0" smtClean="0">
                <a:solidFill>
                  <a:schemeClr val="bg1"/>
                </a:solidFill>
              </a:rPr>
              <a:t> </a:t>
            </a:r>
          </a:p>
          <a:p>
            <a:pPr algn="r"/>
            <a:endParaRPr lang="en-US" b="1" dirty="0">
              <a:solidFill>
                <a:schemeClr val="bg1"/>
              </a:solidFill>
            </a:endParaRPr>
          </a:p>
          <a:p>
            <a:pPr algn="r"/>
            <a:r>
              <a:rPr lang="en-US" b="1" dirty="0" err="1" smtClean="0">
                <a:solidFill>
                  <a:schemeClr val="bg1"/>
                </a:solidFill>
                <a:effectLst>
                  <a:outerShdw blurRad="38100" dist="38100" dir="2700000" algn="tl">
                    <a:srgbClr val="000000">
                      <a:alpha val="43137"/>
                    </a:srgbClr>
                  </a:outerShdw>
                </a:effectLst>
              </a:rPr>
              <a:t>Jaroslaw</a:t>
            </a:r>
            <a:r>
              <a:rPr lang="en-US" b="1" dirty="0" smtClean="0">
                <a:solidFill>
                  <a:schemeClr val="bg1"/>
                </a:solidFill>
                <a:effectLst>
                  <a:outerShdw blurRad="38100" dist="38100" dir="2700000" algn="tl">
                    <a:srgbClr val="000000">
                      <a:alpha val="43137"/>
                    </a:srgbClr>
                  </a:outerShdw>
                </a:effectLst>
              </a:rPr>
              <a:t> K. PONDER</a:t>
            </a:r>
            <a:r>
              <a:rPr lang="en-US" b="1" dirty="0" smtClean="0">
                <a:solidFill>
                  <a:schemeClr val="bg1"/>
                </a:solidFill>
              </a:rPr>
              <a:t/>
            </a:r>
            <a:br>
              <a:rPr lang="en-US" b="1" dirty="0" smtClean="0">
                <a:solidFill>
                  <a:schemeClr val="bg1"/>
                </a:solidFill>
              </a:rPr>
            </a:br>
            <a:r>
              <a:rPr lang="en-US" dirty="0" smtClean="0">
                <a:solidFill>
                  <a:schemeClr val="bg1"/>
                </a:solidFill>
              </a:rPr>
              <a:t>Strategy and Policy Advisor</a:t>
            </a:r>
            <a:br>
              <a:rPr lang="en-US" dirty="0" smtClean="0">
                <a:solidFill>
                  <a:schemeClr val="bg1"/>
                </a:solidFill>
              </a:rPr>
            </a:br>
            <a:r>
              <a:rPr lang="en-US" dirty="0" smtClean="0">
                <a:solidFill>
                  <a:schemeClr val="bg1"/>
                </a:solidFill>
              </a:rPr>
              <a:t>International  Telecommunication Union</a:t>
            </a:r>
            <a:endParaRPr lang="en-US" dirty="0">
              <a:solidFill>
                <a:schemeClr val="bg1"/>
              </a:solidFill>
            </a:endParaRPr>
          </a:p>
        </p:txBody>
      </p:sp>
      <p:pic>
        <p:nvPicPr>
          <p:cNvPr id="2050" name="Picture 2" descr="http://www.itu.int/en/ITU-D/Conferences/WTDC/WTDC14/RPM-ARB/PublishingImages/rpmarb-im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924" y="731912"/>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3557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25760"/>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a:t>
            </a:r>
            <a:endParaRPr lang="en-US" sz="3600" b="1" dirty="0">
              <a:solidFill>
                <a:schemeClr val="bg1"/>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2611461405"/>
              </p:ext>
            </p:extLst>
          </p:nvPr>
        </p:nvGraphicFramePr>
        <p:xfrm>
          <a:off x="611560" y="1453232"/>
          <a:ext cx="80648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167157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908720"/>
            <a:ext cx="8820472" cy="4824536"/>
          </a:xfrm>
          <a:solidFill>
            <a:srgbClr val="003300">
              <a:alpha val="32941"/>
            </a:srgbClr>
          </a:solidFill>
        </p:spPr>
        <p:txBody>
          <a:bodyPr>
            <a:noAutofit/>
          </a:bodyPr>
          <a:lstStyle/>
          <a:p>
            <a:r>
              <a:rPr lang="en-US" sz="2000" b="1" dirty="0" smtClean="0">
                <a:solidFill>
                  <a:schemeClr val="bg1"/>
                </a:solidFill>
              </a:rPr>
              <a:t>All </a:t>
            </a:r>
            <a:r>
              <a:rPr lang="en-US" sz="2000" b="1" dirty="0">
                <a:solidFill>
                  <a:schemeClr val="bg1"/>
                </a:solidFill>
              </a:rPr>
              <a:t>WSIS Stakeholders </a:t>
            </a:r>
            <a:r>
              <a:rPr lang="en-US" sz="2000" dirty="0">
                <a:solidFill>
                  <a:schemeClr val="bg1"/>
                </a:solidFill>
              </a:rPr>
              <a:t>are encouraged to </a:t>
            </a:r>
            <a:r>
              <a:rPr lang="en-GB" sz="2000" dirty="0" smtClean="0">
                <a:solidFill>
                  <a:schemeClr val="bg1"/>
                </a:solidFill>
              </a:rPr>
              <a:t>engage in </a:t>
            </a:r>
            <a:r>
              <a:rPr lang="en-GB" sz="2000" dirty="0">
                <a:solidFill>
                  <a:schemeClr val="bg1"/>
                </a:solidFill>
              </a:rPr>
              <a:t>the preparatory </a:t>
            </a:r>
            <a:r>
              <a:rPr lang="en-GB" sz="2000" dirty="0" smtClean="0">
                <a:solidFill>
                  <a:schemeClr val="bg1"/>
                </a:solidFill>
              </a:rPr>
              <a:t>process </a:t>
            </a:r>
          </a:p>
          <a:p>
            <a:pPr marL="635000" lvl="1"/>
            <a:r>
              <a:rPr lang="en-GB" sz="1500" dirty="0" smtClean="0">
                <a:solidFill>
                  <a:schemeClr val="bg1"/>
                </a:solidFill>
              </a:rPr>
              <a:t>submitting </a:t>
            </a:r>
            <a:r>
              <a:rPr lang="en-GB" sz="1500" dirty="0">
                <a:solidFill>
                  <a:schemeClr val="bg1"/>
                </a:solidFill>
              </a:rPr>
              <a:t>written inputs to the </a:t>
            </a:r>
            <a:r>
              <a:rPr lang="en-GB" sz="1500" b="1" dirty="0">
                <a:solidFill>
                  <a:schemeClr val="bg1"/>
                </a:solidFill>
              </a:rPr>
              <a:t>open consultations on the WSIS+10 High-Level Event </a:t>
            </a:r>
            <a:r>
              <a:rPr lang="en-GB" sz="1500" dirty="0">
                <a:solidFill>
                  <a:schemeClr val="bg1"/>
                </a:solidFill>
              </a:rPr>
              <a:t>using the online questionnaires (</a:t>
            </a:r>
            <a:r>
              <a:rPr lang="en-GB" sz="1500" dirty="0" smtClean="0">
                <a:solidFill>
                  <a:schemeClr val="bg1"/>
                </a:solidFill>
              </a:rPr>
              <a:t>www.wsis.org/review)  </a:t>
            </a:r>
            <a:r>
              <a:rPr lang="en-GB" sz="1500" dirty="0" smtClean="0">
                <a:solidFill>
                  <a:schemeClr val="bg1"/>
                </a:solidFill>
                <a:sym typeface="Wingdings" panose="05000000000000000000" pitchFamily="2" charset="2"/>
              </a:rPr>
              <a:t> DEADLINE: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30 SEPTEMBER </a:t>
            </a:r>
            <a:endParaRPr lang="en-GB" sz="1500" b="1" dirty="0" smtClean="0">
              <a:solidFill>
                <a:srgbClr val="FFC000"/>
              </a:solidFill>
              <a:effectLst>
                <a:outerShdw blurRad="38100" dist="38100" dir="2700000" algn="tl">
                  <a:srgbClr val="000000">
                    <a:alpha val="43137"/>
                  </a:srgbClr>
                </a:outerShdw>
              </a:effectLst>
            </a:endParaRPr>
          </a:p>
          <a:p>
            <a:pPr marL="635000" lvl="1"/>
            <a:r>
              <a:rPr lang="en-GB" sz="1500" dirty="0" smtClean="0">
                <a:solidFill>
                  <a:schemeClr val="bg1"/>
                </a:solidFill>
              </a:rPr>
              <a:t>participating </a:t>
            </a:r>
            <a:r>
              <a:rPr lang="en-GB" sz="1500" dirty="0">
                <a:solidFill>
                  <a:schemeClr val="bg1"/>
                </a:solidFill>
              </a:rPr>
              <a:t>actively in all physical meetings onsite or in a remote </a:t>
            </a:r>
            <a:r>
              <a:rPr lang="en-GB" sz="1500" dirty="0" smtClean="0">
                <a:solidFill>
                  <a:schemeClr val="bg1"/>
                </a:solidFill>
              </a:rPr>
              <a:t>manner;  </a:t>
            </a:r>
            <a:r>
              <a:rPr lang="en-GB" sz="1500" dirty="0" smtClean="0">
                <a:solidFill>
                  <a:schemeClr val="bg1"/>
                </a:solidFill>
                <a:sym typeface="Wingdings" panose="05000000000000000000" pitchFamily="2" charset="2"/>
              </a:rPr>
              <a:t>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1</a:t>
            </a:r>
            <a:r>
              <a:rPr lang="en-GB" sz="1500" b="1" baseline="30000" dirty="0" smtClean="0">
                <a:solidFill>
                  <a:srgbClr val="FFC000"/>
                </a:solidFill>
                <a:effectLst>
                  <a:outerShdw blurRad="38100" dist="38100" dir="2700000" algn="tl">
                    <a:srgbClr val="000000">
                      <a:alpha val="43137"/>
                    </a:srgbClr>
                  </a:outerShdw>
                </a:effectLst>
                <a:sym typeface="Wingdings" panose="05000000000000000000" pitchFamily="2" charset="2"/>
              </a:rPr>
              <a:t>st</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 MEETING: 7-8 OCT</a:t>
            </a:r>
            <a:r>
              <a:rPr lang="en-GB" sz="1500" b="1" dirty="0" smtClean="0">
                <a:solidFill>
                  <a:schemeClr val="bg1"/>
                </a:solidFill>
                <a:effectLst>
                  <a:outerShdw blurRad="38100" dist="38100" dir="2700000" algn="tl">
                    <a:srgbClr val="000000">
                      <a:alpha val="43137"/>
                    </a:srgbClr>
                  </a:outerShdw>
                </a:effectLst>
                <a:sym typeface="Wingdings" panose="05000000000000000000" pitchFamily="2" charset="2"/>
              </a:rPr>
              <a:t> </a:t>
            </a:r>
            <a:endParaRPr lang="en-US" sz="1500" b="1" dirty="0">
              <a:solidFill>
                <a:schemeClr val="bg1"/>
              </a:solidFill>
              <a:effectLst>
                <a:outerShdw blurRad="38100" dist="38100" dir="2700000" algn="tl">
                  <a:srgbClr val="000000">
                    <a:alpha val="43137"/>
                  </a:srgbClr>
                </a:outerShdw>
              </a:effectLst>
            </a:endParaRPr>
          </a:p>
          <a:p>
            <a:pPr marL="635000" lvl="1"/>
            <a:r>
              <a:rPr lang="en-GB" sz="1500" dirty="0" smtClean="0">
                <a:solidFill>
                  <a:schemeClr val="bg1"/>
                </a:solidFill>
              </a:rPr>
              <a:t>responding </a:t>
            </a:r>
            <a:r>
              <a:rPr lang="en-GB" sz="1500" dirty="0">
                <a:solidFill>
                  <a:schemeClr val="bg1"/>
                </a:solidFill>
              </a:rPr>
              <a:t>to the </a:t>
            </a:r>
            <a:r>
              <a:rPr lang="en-GB" sz="1500" b="1" dirty="0">
                <a:solidFill>
                  <a:schemeClr val="bg1"/>
                </a:solidFill>
              </a:rPr>
              <a:t>WSIS Stocktaking questionnaire </a:t>
            </a:r>
            <a:r>
              <a:rPr lang="en-GB" sz="1500" dirty="0">
                <a:solidFill>
                  <a:schemeClr val="bg1"/>
                </a:solidFill>
              </a:rPr>
              <a:t>on the on-going activities related to WSIS implementation </a:t>
            </a:r>
            <a:r>
              <a:rPr lang="en-GB" sz="1500" dirty="0" smtClean="0">
                <a:solidFill>
                  <a:schemeClr val="bg1"/>
                </a:solidFill>
              </a:rPr>
              <a:t> (www.wsis.org/stocktaking)  </a:t>
            </a:r>
            <a:r>
              <a:rPr lang="en-GB" sz="1500" dirty="0" smtClean="0">
                <a:solidFill>
                  <a:schemeClr val="bg1"/>
                </a:solidFill>
                <a:sym typeface="Wingdings" panose="05000000000000000000" pitchFamily="2" charset="2"/>
              </a:rPr>
              <a:t> DEADLINE: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1</a:t>
            </a:r>
            <a:r>
              <a:rPr lang="en-GB" sz="1500" b="1" baseline="30000" dirty="0" smtClean="0">
                <a:solidFill>
                  <a:srgbClr val="FFC000"/>
                </a:solidFill>
                <a:effectLst>
                  <a:outerShdw blurRad="38100" dist="38100" dir="2700000" algn="tl">
                    <a:srgbClr val="000000">
                      <a:alpha val="43137"/>
                    </a:srgbClr>
                  </a:outerShdw>
                </a:effectLst>
                <a:sym typeface="Wingdings" panose="05000000000000000000" pitchFamily="2" charset="2"/>
              </a:rPr>
              <a:t>st</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  DECEMBER</a:t>
            </a:r>
            <a:endParaRPr lang="en-GB" sz="1500" b="1" dirty="0" smtClean="0">
              <a:solidFill>
                <a:srgbClr val="FFC000"/>
              </a:solidFill>
              <a:effectLst>
                <a:outerShdw blurRad="38100" dist="38100" dir="2700000" algn="tl">
                  <a:srgbClr val="000000">
                    <a:alpha val="43137"/>
                  </a:srgbClr>
                </a:outerShdw>
              </a:effectLst>
            </a:endParaRPr>
          </a:p>
          <a:p>
            <a:pPr marL="635000" lvl="1"/>
            <a:r>
              <a:rPr lang="en-GB" sz="1500" dirty="0" smtClean="0">
                <a:solidFill>
                  <a:schemeClr val="bg1"/>
                </a:solidFill>
              </a:rPr>
              <a:t>and  nominating </a:t>
            </a:r>
            <a:r>
              <a:rPr lang="en-GB" sz="1500" dirty="0">
                <a:solidFill>
                  <a:schemeClr val="bg1"/>
                </a:solidFill>
              </a:rPr>
              <a:t>the projects for the international contest of </a:t>
            </a:r>
            <a:r>
              <a:rPr lang="en-GB" sz="1500" b="1" dirty="0">
                <a:solidFill>
                  <a:schemeClr val="bg1"/>
                </a:solidFill>
              </a:rPr>
              <a:t>WSIS Project Prizes </a:t>
            </a:r>
            <a:r>
              <a:rPr lang="en-GB" sz="1500" dirty="0" smtClean="0">
                <a:solidFill>
                  <a:schemeClr val="bg1"/>
                </a:solidFill>
              </a:rPr>
              <a:t>2014 (www.wsis.org/stocktaking</a:t>
            </a:r>
            <a:r>
              <a:rPr lang="en-GB" sz="1500" dirty="0">
                <a:solidFill>
                  <a:schemeClr val="bg1"/>
                </a:solidFill>
              </a:rPr>
              <a:t> </a:t>
            </a:r>
            <a:r>
              <a:rPr lang="en-GB" sz="1500" dirty="0" smtClean="0">
                <a:solidFill>
                  <a:schemeClr val="bg1"/>
                </a:solidFill>
              </a:rPr>
              <a:t> and www.wsis.org/prizes)  </a:t>
            </a:r>
            <a:r>
              <a:rPr lang="en-GB" sz="1500" dirty="0" smtClean="0">
                <a:solidFill>
                  <a:schemeClr val="bg1"/>
                </a:solidFill>
                <a:sym typeface="Wingdings" panose="05000000000000000000" pitchFamily="2" charset="2"/>
              </a:rPr>
              <a:t> DEADLINE: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30</a:t>
            </a:r>
            <a:r>
              <a:rPr lang="en-GB" sz="1500" b="1" baseline="30000" dirty="0" smtClean="0">
                <a:solidFill>
                  <a:srgbClr val="FFC000"/>
                </a:solidFill>
                <a:effectLst>
                  <a:outerShdw blurRad="38100" dist="38100" dir="2700000" algn="tl">
                    <a:srgbClr val="000000">
                      <a:alpha val="43137"/>
                    </a:srgbClr>
                  </a:outerShdw>
                </a:effectLst>
                <a:sym typeface="Wingdings" panose="05000000000000000000" pitchFamily="2" charset="2"/>
              </a:rPr>
              <a:t>th</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NOVEMBER </a:t>
            </a:r>
            <a:endParaRPr lang="en-US" sz="1500" b="1" dirty="0">
              <a:solidFill>
                <a:srgbClr val="FFC000"/>
              </a:solidFill>
              <a:effectLst>
                <a:outerShdw blurRad="38100" dist="38100" dir="2700000" algn="tl">
                  <a:srgbClr val="000000">
                    <a:alpha val="43137"/>
                  </a:srgbClr>
                </a:outerShdw>
              </a:effectLst>
            </a:endParaRPr>
          </a:p>
          <a:p>
            <a:pPr lvl="0"/>
            <a:r>
              <a:rPr lang="en-GB" sz="2000" b="1" dirty="0">
                <a:solidFill>
                  <a:schemeClr val="bg1"/>
                </a:solidFill>
              </a:rPr>
              <a:t>The Member States </a:t>
            </a:r>
            <a:r>
              <a:rPr lang="en-GB" sz="2000" dirty="0">
                <a:solidFill>
                  <a:schemeClr val="bg1"/>
                </a:solidFill>
              </a:rPr>
              <a:t>are in addition </a:t>
            </a:r>
            <a:r>
              <a:rPr lang="en-GB" sz="2000" dirty="0" smtClean="0">
                <a:solidFill>
                  <a:schemeClr val="bg1"/>
                </a:solidFill>
              </a:rPr>
              <a:t>invited to </a:t>
            </a:r>
            <a:endParaRPr lang="en-US" sz="2000" dirty="0">
              <a:solidFill>
                <a:schemeClr val="bg1"/>
              </a:solidFill>
            </a:endParaRPr>
          </a:p>
          <a:p>
            <a:pPr marL="635000" lvl="1"/>
            <a:r>
              <a:rPr lang="en-GB" sz="1500" dirty="0">
                <a:solidFill>
                  <a:schemeClr val="bg1"/>
                </a:solidFill>
              </a:rPr>
              <a:t>provide </a:t>
            </a:r>
            <a:r>
              <a:rPr lang="en-GB" sz="1500" b="1" dirty="0">
                <a:solidFill>
                  <a:schemeClr val="bg1"/>
                </a:solidFill>
              </a:rPr>
              <a:t>10 Years country reports </a:t>
            </a:r>
            <a:r>
              <a:rPr lang="en-GB" sz="1500" dirty="0">
                <a:solidFill>
                  <a:schemeClr val="bg1"/>
                </a:solidFill>
              </a:rPr>
              <a:t>based on the templates agreed by </a:t>
            </a:r>
            <a:r>
              <a:rPr lang="en-GB" sz="1500" dirty="0" err="1">
                <a:solidFill>
                  <a:schemeClr val="bg1"/>
                </a:solidFill>
              </a:rPr>
              <a:t>multistakeholder</a:t>
            </a:r>
            <a:r>
              <a:rPr lang="en-GB" sz="1500" dirty="0">
                <a:solidFill>
                  <a:schemeClr val="bg1"/>
                </a:solidFill>
              </a:rPr>
              <a:t> consensus, to the first physical preparatory meeting of the WSIS+10 open consultations in a draft form and the final versions to the second at the latest  (www.wsis.org/review) </a:t>
            </a:r>
            <a:r>
              <a:rPr lang="en-GB" sz="1500" dirty="0" smtClean="0">
                <a:solidFill>
                  <a:schemeClr val="bg1"/>
                </a:solidFill>
              </a:rPr>
              <a:t> : </a:t>
            </a:r>
            <a:r>
              <a:rPr lang="en-GB" sz="1500" dirty="0" smtClean="0">
                <a:solidFill>
                  <a:schemeClr val="bg1"/>
                </a:solidFill>
                <a:sym typeface="Wingdings" panose="05000000000000000000" pitchFamily="2" charset="2"/>
              </a:rPr>
              <a:t>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DEADLINES: 4 OCT and  12 DEC </a:t>
            </a:r>
            <a:endParaRPr lang="en-US" sz="1500" b="1" dirty="0">
              <a:solidFill>
                <a:srgbClr val="FFC000"/>
              </a:solidFill>
              <a:effectLst>
                <a:outerShdw blurRad="38100" dist="38100" dir="2700000" algn="tl">
                  <a:srgbClr val="000000">
                    <a:alpha val="43137"/>
                  </a:srgbClr>
                </a:outerShdw>
              </a:effectLst>
            </a:endParaRPr>
          </a:p>
          <a:p>
            <a:pPr marL="635000" lvl="1"/>
            <a:r>
              <a:rPr lang="en-GB" sz="1500" dirty="0">
                <a:solidFill>
                  <a:schemeClr val="bg1"/>
                </a:solidFill>
              </a:rPr>
              <a:t>respond to the </a:t>
            </a:r>
            <a:r>
              <a:rPr lang="en-GB" sz="1500" b="1" dirty="0">
                <a:solidFill>
                  <a:schemeClr val="bg1"/>
                </a:solidFill>
              </a:rPr>
              <a:t>WSIS Targets survey </a:t>
            </a:r>
            <a:r>
              <a:rPr lang="en-GB" sz="1500" dirty="0">
                <a:solidFill>
                  <a:schemeClr val="bg1"/>
                </a:solidFill>
              </a:rPr>
              <a:t>that will be conducted between July and September 2013 by the Partnership on Measuring ICT for Development (http://</a:t>
            </a:r>
            <a:r>
              <a:rPr lang="en-GB" sz="1500" dirty="0" smtClean="0">
                <a:solidFill>
                  <a:schemeClr val="bg1"/>
                </a:solidFill>
              </a:rPr>
              <a:t>www.itu.int/en/ITU-D/Statistics/Pages/intlcoop/partnership/followup.aspx</a:t>
            </a:r>
            <a:r>
              <a:rPr lang="en-US" sz="1500" dirty="0" smtClean="0">
                <a:solidFill>
                  <a:schemeClr val="bg1"/>
                </a:solidFill>
              </a:rPr>
              <a:t>) : </a:t>
            </a:r>
            <a:r>
              <a:rPr lang="en-GB" sz="1500" dirty="0" smtClean="0">
                <a:solidFill>
                  <a:schemeClr val="bg1"/>
                </a:solidFill>
                <a:sym typeface="Wingdings" panose="05000000000000000000" pitchFamily="2" charset="2"/>
              </a:rPr>
              <a:t> </a:t>
            </a:r>
            <a:r>
              <a:rPr lang="en-GB" sz="1500" b="1" dirty="0">
                <a:solidFill>
                  <a:srgbClr val="FFC000"/>
                </a:solidFill>
                <a:effectLst>
                  <a:outerShdw blurRad="38100" dist="38100" dir="2700000" algn="tl">
                    <a:srgbClr val="000000">
                      <a:alpha val="43137"/>
                    </a:srgbClr>
                  </a:outerShdw>
                </a:effectLst>
                <a:sym typeface="Wingdings" panose="05000000000000000000" pitchFamily="2" charset="2"/>
              </a:rPr>
              <a:t>DEADLINES: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SEPTEMBER</a:t>
            </a:r>
            <a:endParaRPr lang="en-US" sz="1500" dirty="0">
              <a:solidFill>
                <a:schemeClr val="bg1"/>
              </a:solidFill>
            </a:endParaRPr>
          </a:p>
          <a:p>
            <a:pPr lvl="0"/>
            <a:r>
              <a:rPr lang="en-US" sz="2000" b="1" dirty="0" smtClean="0">
                <a:solidFill>
                  <a:schemeClr val="bg1"/>
                </a:solidFill>
              </a:rPr>
              <a:t>The Facilitators of the WSIS Action Lines </a:t>
            </a:r>
            <a:r>
              <a:rPr lang="en-US" sz="2000" dirty="0" smtClean="0">
                <a:solidFill>
                  <a:schemeClr val="bg1"/>
                </a:solidFill>
              </a:rPr>
              <a:t>were invited to </a:t>
            </a:r>
          </a:p>
          <a:p>
            <a:pPr marL="635000" lvl="1"/>
            <a:r>
              <a:rPr lang="en-GB" sz="1500" dirty="0">
                <a:solidFill>
                  <a:schemeClr val="bg1"/>
                </a:solidFill>
              </a:rPr>
              <a:t>provide </a:t>
            </a:r>
            <a:r>
              <a:rPr lang="en-GB" sz="1500" b="1" dirty="0">
                <a:solidFill>
                  <a:schemeClr val="bg1"/>
                </a:solidFill>
              </a:rPr>
              <a:t>10 Years Action Line reports </a:t>
            </a:r>
            <a:r>
              <a:rPr lang="en-GB" sz="1500" dirty="0">
                <a:solidFill>
                  <a:schemeClr val="bg1"/>
                </a:solidFill>
              </a:rPr>
              <a:t>based on the templates agreed by </a:t>
            </a:r>
            <a:r>
              <a:rPr lang="en-GB" sz="1500" dirty="0" err="1">
                <a:solidFill>
                  <a:schemeClr val="bg1"/>
                </a:solidFill>
              </a:rPr>
              <a:t>multistakeholder</a:t>
            </a:r>
            <a:r>
              <a:rPr lang="en-GB" sz="1500" dirty="0">
                <a:solidFill>
                  <a:schemeClr val="bg1"/>
                </a:solidFill>
              </a:rPr>
              <a:t> consensus (www.wsis.org/review</a:t>
            </a:r>
            <a:r>
              <a:rPr lang="en-GB" sz="1500" dirty="0" smtClean="0">
                <a:solidFill>
                  <a:schemeClr val="bg1"/>
                </a:solidFill>
              </a:rPr>
              <a:t>); </a:t>
            </a:r>
            <a:r>
              <a:rPr lang="en-GB" sz="1500" dirty="0">
                <a:solidFill>
                  <a:schemeClr val="bg1"/>
                </a:solidFill>
                <a:sym typeface="Wingdings" panose="05000000000000000000" pitchFamily="2" charset="2"/>
              </a:rPr>
              <a:t>  </a:t>
            </a:r>
            <a:r>
              <a:rPr lang="en-GB" sz="1500" b="1" dirty="0">
                <a:solidFill>
                  <a:srgbClr val="FFC000"/>
                </a:solidFill>
                <a:effectLst>
                  <a:outerShdw blurRad="38100" dist="38100" dir="2700000" algn="tl">
                    <a:srgbClr val="000000">
                      <a:alpha val="43137"/>
                    </a:srgbClr>
                  </a:outerShdw>
                </a:effectLst>
                <a:sym typeface="Wingdings" panose="05000000000000000000" pitchFamily="2" charset="2"/>
              </a:rPr>
              <a:t>DEADLINES: 4 OCT and  12 DEC </a:t>
            </a:r>
            <a:endParaRPr lang="en-US" sz="1500" dirty="0">
              <a:solidFill>
                <a:schemeClr val="bg1"/>
              </a:solidFill>
            </a:endParaRPr>
          </a:p>
          <a:p>
            <a:pPr lvl="0"/>
            <a:endParaRPr lang="en-US" sz="2000" dirty="0">
              <a:solidFill>
                <a:schemeClr val="bg1"/>
              </a:solidFill>
            </a:endParaRPr>
          </a:p>
        </p:txBody>
      </p:sp>
      <p:pic>
        <p:nvPicPr>
          <p:cNvPr id="4" name="Picture 2" descr="https://encrypted-tbn1.gstatic.com/images?q=tbn:ANd9GcRMHRVjghbn9uUPN6sSD7omCdh8vzpVBvspVJs5BB-ET2dl3T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4281" y="-27384"/>
            <a:ext cx="946231" cy="824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34130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13792"/>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WSIS+10: Preparatory Process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First Physical </a:t>
            </a:r>
            <a:r>
              <a:rPr lang="en-US" b="1" dirty="0" smtClean="0">
                <a:solidFill>
                  <a:schemeClr val="bg1"/>
                </a:solidFill>
                <a:effectLst>
                  <a:outerShdw blurRad="38100" dist="38100" dir="2700000" algn="tl">
                    <a:srgbClr val="000000">
                      <a:alpha val="43137"/>
                    </a:srgbClr>
                  </a:outerShdw>
                </a:effectLst>
              </a:rPr>
              <a:t>Meeting: 7-8 October 2013</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1600201"/>
            <a:ext cx="8507288" cy="4061047"/>
          </a:xfrm>
          <a:solidFill>
            <a:srgbClr val="003300">
              <a:alpha val="32941"/>
            </a:srgbClr>
          </a:solidFill>
        </p:spPr>
        <p:txBody>
          <a:bodyPr>
            <a:noAutofit/>
          </a:bodyPr>
          <a:lstStyle/>
          <a:p>
            <a:r>
              <a:rPr lang="en-US" sz="2000" b="1" dirty="0" smtClean="0">
                <a:solidFill>
                  <a:schemeClr val="bg1"/>
                </a:solidFill>
                <a:effectLst>
                  <a:outerShdw blurRad="38100" dist="38100" dir="2700000" algn="tl">
                    <a:srgbClr val="000000">
                      <a:alpha val="43137"/>
                    </a:srgbClr>
                  </a:outerShdw>
                </a:effectLst>
              </a:rPr>
              <a:t>Chair </a:t>
            </a:r>
            <a:r>
              <a:rPr lang="en-US" sz="2000" b="1" dirty="0" smtClean="0">
                <a:solidFill>
                  <a:schemeClr val="bg1"/>
                </a:solidFill>
                <a:effectLst>
                  <a:outerShdw blurRad="38100" dist="38100" dir="2700000" algn="tl">
                    <a:srgbClr val="000000">
                      <a:alpha val="43137"/>
                    </a:srgbClr>
                  </a:outerShdw>
                </a:effectLst>
              </a:rPr>
              <a:t>and Vice-Chairs: </a:t>
            </a:r>
            <a:r>
              <a:rPr lang="en-US" sz="2000" dirty="0" smtClean="0">
                <a:solidFill>
                  <a:schemeClr val="bg1"/>
                </a:solidFill>
                <a:effectLst>
                  <a:outerShdw blurRad="38100" dist="38100" dir="2700000" algn="tl">
                    <a:srgbClr val="000000">
                      <a:alpha val="43137"/>
                    </a:srgbClr>
                  </a:outerShdw>
                </a:effectLst>
              </a:rPr>
              <a:t/>
            </a:r>
            <a:br>
              <a:rPr lang="en-US" sz="2000" dirty="0" smtClean="0">
                <a:solidFill>
                  <a:schemeClr val="bg1"/>
                </a:solidFill>
                <a:effectLst>
                  <a:outerShdw blurRad="38100" dist="38100" dir="2700000" algn="tl">
                    <a:srgbClr val="000000">
                      <a:alpha val="43137"/>
                    </a:srgbClr>
                  </a:outerShdw>
                </a:effectLst>
              </a:rPr>
            </a:br>
            <a:r>
              <a:rPr lang="en-US" sz="2000" dirty="0" smtClean="0">
                <a:solidFill>
                  <a:schemeClr val="bg1"/>
                </a:solidFill>
                <a:effectLst>
                  <a:outerShdw blurRad="38100" dist="38100" dir="2700000" algn="tl">
                    <a:srgbClr val="000000">
                      <a:alpha val="43137"/>
                    </a:srgbClr>
                  </a:outerShdw>
                </a:effectLst>
              </a:rPr>
              <a:t>Russia</a:t>
            </a:r>
            <a:r>
              <a:rPr lang="en-US" sz="2000" dirty="0" smtClean="0">
                <a:solidFill>
                  <a:schemeClr val="bg1"/>
                </a:solidFill>
                <a:effectLst>
                  <a:outerShdw blurRad="38100" dist="38100" dir="2700000" algn="tl">
                    <a:srgbClr val="000000">
                      <a:alpha val="43137"/>
                    </a:srgbClr>
                  </a:outerShdw>
                </a:effectLst>
              </a:rPr>
              <a:t>, Egypt, </a:t>
            </a:r>
            <a:r>
              <a:rPr lang="en-US" sz="2000" dirty="0" smtClean="0">
                <a:solidFill>
                  <a:schemeClr val="bg1"/>
                </a:solidFill>
                <a:effectLst>
                  <a:outerShdw blurRad="38100" dist="38100" dir="2700000" algn="tl">
                    <a:srgbClr val="000000">
                      <a:alpha val="43137"/>
                    </a:srgbClr>
                  </a:outerShdw>
                </a:effectLst>
              </a:rPr>
              <a:t>Switzerland</a:t>
            </a:r>
            <a:r>
              <a:rPr lang="en-US" sz="2000" dirty="0" smtClean="0">
                <a:solidFill>
                  <a:schemeClr val="bg1"/>
                </a:solidFill>
                <a:effectLst>
                  <a:outerShdw blurRad="38100" dist="38100" dir="2700000" algn="tl">
                    <a:srgbClr val="000000">
                      <a:alpha val="43137"/>
                    </a:srgbClr>
                  </a:outerShdw>
                </a:effectLst>
              </a:rPr>
              <a:t>, Saudi Arabia </a:t>
            </a:r>
          </a:p>
          <a:p>
            <a:r>
              <a:rPr lang="en-US" sz="2000" b="1" dirty="0" smtClean="0">
                <a:solidFill>
                  <a:schemeClr val="bg1"/>
                </a:solidFill>
                <a:effectLst>
                  <a:outerShdw blurRad="38100" dist="38100" dir="2700000" algn="tl">
                    <a:srgbClr val="000000">
                      <a:alpha val="43137"/>
                    </a:srgbClr>
                  </a:outerShdw>
                </a:effectLst>
              </a:rPr>
              <a:t>All </a:t>
            </a:r>
            <a:r>
              <a:rPr lang="en-US" sz="2000" b="1" dirty="0" smtClean="0">
                <a:solidFill>
                  <a:schemeClr val="bg1"/>
                </a:solidFill>
                <a:effectLst>
                  <a:outerShdw blurRad="38100" dist="38100" dir="2700000" algn="tl">
                    <a:srgbClr val="000000">
                      <a:alpha val="43137"/>
                    </a:srgbClr>
                  </a:outerShdw>
                </a:effectLst>
              </a:rPr>
              <a:t>WSIS Action Line </a:t>
            </a:r>
            <a:r>
              <a:rPr lang="en-US" sz="2000" b="1" dirty="0" smtClean="0">
                <a:solidFill>
                  <a:schemeClr val="bg1"/>
                </a:solidFill>
                <a:effectLst>
                  <a:outerShdw blurRad="38100" dist="38100" dir="2700000" algn="tl">
                    <a:srgbClr val="000000">
                      <a:alpha val="43137"/>
                    </a:srgbClr>
                  </a:outerShdw>
                </a:effectLst>
              </a:rPr>
              <a:t>Facilitators and other </a:t>
            </a:r>
            <a:br>
              <a:rPr lang="en-US" sz="2000" b="1" dirty="0" smtClean="0">
                <a:solidFill>
                  <a:schemeClr val="bg1"/>
                </a:solidFill>
                <a:effectLst>
                  <a:outerShdw blurRad="38100" dist="38100" dir="2700000" algn="tl">
                    <a:srgbClr val="000000">
                      <a:alpha val="43137"/>
                    </a:srgbClr>
                  </a:outerShdw>
                </a:effectLst>
              </a:rPr>
            </a:br>
            <a:r>
              <a:rPr lang="en-US" sz="2000" b="1" dirty="0" smtClean="0">
                <a:solidFill>
                  <a:schemeClr val="bg1"/>
                </a:solidFill>
                <a:effectLst>
                  <a:outerShdw blurRad="38100" dist="38100" dir="2700000" algn="tl">
                    <a:srgbClr val="000000">
                      <a:alpha val="43137"/>
                    </a:srgbClr>
                  </a:outerShdw>
                </a:effectLst>
              </a:rPr>
              <a:t>UN agencies</a:t>
            </a:r>
            <a:r>
              <a:rPr lang="en-US" sz="2000" dirty="0" smtClean="0">
                <a:solidFill>
                  <a:schemeClr val="bg1"/>
                </a:solidFill>
                <a:effectLst>
                  <a:outerShdw blurRad="38100" dist="38100" dir="2700000" algn="tl">
                    <a:srgbClr val="000000">
                      <a:alpha val="43137"/>
                    </a:srgbClr>
                  </a:outerShdw>
                </a:effectLst>
              </a:rPr>
              <a:t>: </a:t>
            </a:r>
            <a:br>
              <a:rPr lang="en-US" sz="2000" dirty="0" smtClean="0">
                <a:solidFill>
                  <a:schemeClr val="bg1"/>
                </a:solidFill>
                <a:effectLst>
                  <a:outerShdw blurRad="38100" dist="38100" dir="2700000" algn="tl">
                    <a:srgbClr val="000000">
                      <a:alpha val="43137"/>
                    </a:srgbClr>
                  </a:outerShdw>
                </a:effectLst>
              </a:rPr>
            </a:br>
            <a:r>
              <a:rPr lang="en-US" sz="2000" dirty="0" smtClean="0">
                <a:solidFill>
                  <a:schemeClr val="bg1"/>
                </a:solidFill>
              </a:rPr>
              <a:t>ITU</a:t>
            </a:r>
            <a:r>
              <a:rPr lang="en-US" sz="2000" dirty="0">
                <a:solidFill>
                  <a:schemeClr val="bg1"/>
                </a:solidFill>
              </a:rPr>
              <a:t>, UNESCO, UNCTAD, </a:t>
            </a:r>
            <a:r>
              <a:rPr lang="en-US" sz="2000" dirty="0" smtClean="0">
                <a:solidFill>
                  <a:schemeClr val="bg1"/>
                </a:solidFill>
              </a:rPr>
              <a:t>UNDP</a:t>
            </a:r>
            <a:r>
              <a:rPr lang="en-US" sz="2000" dirty="0">
                <a:solidFill>
                  <a:schemeClr val="bg1"/>
                </a:solidFill>
              </a:rPr>
              <a:t>, UNDESA, WMO, </a:t>
            </a:r>
            <a:r>
              <a:rPr lang="en-US" sz="2000" dirty="0" smtClean="0">
                <a:solidFill>
                  <a:schemeClr val="bg1"/>
                </a:solidFill>
              </a:rPr>
              <a:t/>
            </a:r>
            <a:br>
              <a:rPr lang="en-US" sz="2000" dirty="0" smtClean="0">
                <a:solidFill>
                  <a:schemeClr val="bg1"/>
                </a:solidFill>
              </a:rPr>
            </a:br>
            <a:r>
              <a:rPr lang="en-US" sz="2000" dirty="0" smtClean="0">
                <a:solidFill>
                  <a:schemeClr val="bg1"/>
                </a:solidFill>
              </a:rPr>
              <a:t>UNEP</a:t>
            </a:r>
            <a:r>
              <a:rPr lang="en-US" sz="2000" dirty="0">
                <a:solidFill>
                  <a:schemeClr val="bg1"/>
                </a:solidFill>
              </a:rPr>
              <a:t>, WIPO, </a:t>
            </a:r>
            <a:r>
              <a:rPr lang="en-US" sz="2000" dirty="0" smtClean="0">
                <a:solidFill>
                  <a:schemeClr val="bg1"/>
                </a:solidFill>
              </a:rPr>
              <a:t> WHO</a:t>
            </a:r>
            <a:r>
              <a:rPr lang="en-US" sz="2000" dirty="0">
                <a:solidFill>
                  <a:schemeClr val="bg1"/>
                </a:solidFill>
              </a:rPr>
              <a:t>, UPU, ITC,  ILO, FAO, UN Women and UN Regional </a:t>
            </a:r>
            <a:r>
              <a:rPr lang="en-US" sz="2000" dirty="0" smtClean="0">
                <a:solidFill>
                  <a:schemeClr val="bg1"/>
                </a:solidFill>
              </a:rPr>
              <a:t>Commissions, CEB and CSTD.</a:t>
            </a:r>
            <a:endParaRPr lang="en-US" sz="2000"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Participation</a:t>
            </a:r>
            <a:r>
              <a:rPr lang="en-US" sz="2000" dirty="0" smtClean="0">
                <a:solidFill>
                  <a:schemeClr val="bg1"/>
                </a:solidFill>
                <a:effectLst>
                  <a:outerShdw blurRad="38100" dist="38100" dir="2700000" algn="tl">
                    <a:srgbClr val="000000">
                      <a:alpha val="43137"/>
                    </a:srgbClr>
                  </a:outerShdw>
                </a:effectLst>
              </a:rPr>
              <a:t>: Onsite 140</a:t>
            </a:r>
            <a:r>
              <a:rPr lang="en-US" sz="2000" dirty="0">
                <a:solidFill>
                  <a:schemeClr val="bg1"/>
                </a:solidFill>
                <a:effectLst>
                  <a:outerShdw blurRad="38100" dist="38100" dir="2700000" algn="tl">
                    <a:srgbClr val="000000">
                      <a:alpha val="43137"/>
                    </a:srgbClr>
                  </a:outerShdw>
                </a:effectLst>
              </a:rPr>
              <a:t>+ Stakeholders from 70+ </a:t>
            </a:r>
            <a:r>
              <a:rPr lang="en-US" sz="2000" dirty="0" smtClean="0">
                <a:solidFill>
                  <a:schemeClr val="bg1"/>
                </a:solidFill>
                <a:effectLst>
                  <a:outerShdw blurRad="38100" dist="38100" dir="2700000" algn="tl">
                    <a:srgbClr val="000000">
                      <a:alpha val="43137"/>
                    </a:srgbClr>
                  </a:outerShdw>
                </a:effectLst>
              </a:rPr>
              <a:t>countries / Remote </a:t>
            </a:r>
            <a:r>
              <a:rPr lang="en-US" sz="2000" dirty="0">
                <a:solidFill>
                  <a:schemeClr val="bg1"/>
                </a:solidFill>
                <a:effectLst>
                  <a:outerShdw blurRad="38100" dist="38100" dir="2700000" algn="tl">
                    <a:srgbClr val="000000">
                      <a:alpha val="43137"/>
                    </a:srgbClr>
                  </a:outerShdw>
                </a:effectLst>
              </a:rPr>
              <a:t>Participation Facilities </a:t>
            </a:r>
            <a:endParaRPr lang="en-US" sz="2000" dirty="0" smtClean="0">
              <a:solidFill>
                <a:schemeClr val="bg1"/>
              </a:solidFill>
              <a:effectLst>
                <a:outerShdw blurRad="38100" dist="38100" dir="2700000" algn="tl">
                  <a:srgbClr val="000000">
                    <a:alpha val="43137"/>
                  </a:srgbClr>
                </a:outerShdw>
              </a:effectLst>
            </a:endParaRPr>
          </a:p>
          <a:p>
            <a:r>
              <a:rPr lang="en-US" sz="2000" b="1" dirty="0">
                <a:solidFill>
                  <a:schemeClr val="bg1"/>
                </a:solidFill>
                <a:effectLst>
                  <a:outerShdw blurRad="38100" dist="38100" dir="2700000" algn="tl">
                    <a:srgbClr val="000000">
                      <a:alpha val="43137"/>
                    </a:srgbClr>
                  </a:outerShdw>
                </a:effectLst>
              </a:rPr>
              <a:t>Purpose</a:t>
            </a:r>
            <a:r>
              <a:rPr lang="en-US" sz="2000" dirty="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To </a:t>
            </a:r>
            <a:r>
              <a:rPr lang="en-US" sz="2000" dirty="0">
                <a:solidFill>
                  <a:schemeClr val="bg1"/>
                </a:solidFill>
                <a:effectLst>
                  <a:outerShdw blurRad="38100" dist="38100" dir="2700000" algn="tl">
                    <a:srgbClr val="000000">
                      <a:alpha val="43137"/>
                    </a:srgbClr>
                  </a:outerShdw>
                </a:effectLst>
              </a:rPr>
              <a:t>develop multi-stakeholder consensus on the proposed texts for the zero drafts that were developed based on the official submissions received during the first phase and the background documents. </a:t>
            </a:r>
          </a:p>
          <a:p>
            <a:endParaRPr lang="en-US" sz="2000" dirty="0">
              <a:solidFill>
                <a:schemeClr val="bg1"/>
              </a:solidFill>
              <a:effectLst>
                <a:outerShdw blurRad="38100" dist="38100" dir="2700000" algn="tl">
                  <a:srgbClr val="000000">
                    <a:alpha val="43137"/>
                  </a:srgbClr>
                </a:outerShdw>
              </a:effectLst>
            </a:endParaRPr>
          </a:p>
          <a:p>
            <a:pPr lvl="1"/>
            <a:endParaRPr lang="en-US" sz="1400" b="1" dirty="0">
              <a:solidFill>
                <a:schemeClr val="bg1"/>
              </a:solidFill>
              <a:effectLst>
                <a:outerShdw blurRad="38100" dist="38100" dir="2700000" algn="tl">
                  <a:srgbClr val="000000">
                    <a:alpha val="43137"/>
                  </a:srgbClr>
                </a:outerShdw>
              </a:effectLst>
            </a:endParaRPr>
          </a:p>
          <a:p>
            <a:pPr lvl="1"/>
            <a:endParaRPr lang="en-US" sz="1800" b="1" dirty="0" smtClean="0">
              <a:solidFill>
                <a:schemeClr val="bg1"/>
              </a:solidFill>
              <a:effectLst>
                <a:outerShdw blurRad="38100" dist="38100" dir="2700000" algn="tl">
                  <a:srgbClr val="000000">
                    <a:alpha val="43137"/>
                  </a:srgbClr>
                </a:outerShdw>
              </a:effectLst>
            </a:endParaRPr>
          </a:p>
          <a:p>
            <a:pPr lvl="0"/>
            <a:endParaRPr lang="en-US" sz="1800" dirty="0"/>
          </a:p>
          <a:p>
            <a:pPr lvl="0"/>
            <a:endParaRPr lang="en-US" sz="1800" dirty="0">
              <a:solidFill>
                <a:schemeClr val="bg2">
                  <a:lumMod val="90000"/>
                </a:schemeClr>
              </a:solidFill>
            </a:endParaRPr>
          </a:p>
        </p:txBody>
      </p:sp>
      <p:pic>
        <p:nvPicPr>
          <p:cNvPr id="1026" name="Picture 2" descr="World Summit on the Information Society Intersessional Meeting, Paris 15-18 July 2003- Draft Declaration of Principles and Action Plan R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628800"/>
            <a:ext cx="2115319" cy="158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3752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34877"/>
            <a:ext cx="8544915" cy="4598383"/>
          </a:xfrm>
          <a:solidFill>
            <a:srgbClr val="003300">
              <a:alpha val="32941"/>
            </a:srgbClr>
          </a:solidFill>
        </p:spPr>
        <p:txBody>
          <a:bodyPr vert="horz" lIns="91440" tIns="45720" rIns="91440" bIns="45720" rtlCol="0">
            <a:normAutofit/>
          </a:bodyPr>
          <a:lstStyle/>
          <a:p>
            <a:pPr marL="0" indent="0" algn="just">
              <a:buNone/>
            </a:pPr>
            <a:endParaRPr lang="en-US" sz="2800" dirty="0">
              <a:solidFill>
                <a:schemeClr val="bg1"/>
              </a:solidFill>
            </a:endParaRPr>
          </a:p>
        </p:txBody>
      </p:sp>
      <p:sp>
        <p:nvSpPr>
          <p:cNvPr id="18" name="Rectangle 17"/>
          <p:cNvSpPr/>
          <p:nvPr/>
        </p:nvSpPr>
        <p:spPr>
          <a:xfrm>
            <a:off x="644811" y="1916831"/>
            <a:ext cx="4570786" cy="12464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644816" y="3284984"/>
            <a:ext cx="8154045" cy="23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a:spLocks noGrp="1"/>
          </p:cNvSpPr>
          <p:nvPr>
            <p:ph type="title"/>
          </p:nvPr>
        </p:nvSpPr>
        <p:spPr>
          <a:xfrm>
            <a:off x="0" y="125760"/>
            <a:ext cx="9468544"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First Physical Meeting: Zero Draft</a:t>
            </a:r>
            <a:endParaRPr lang="en-US" sz="3100" b="1" dirty="0">
              <a:solidFill>
                <a:schemeClr val="bg1"/>
              </a:solidFill>
              <a:effectLst>
                <a:outerShdw blurRad="38100" dist="38100" dir="2700000" algn="tl">
                  <a:srgbClr val="000000">
                    <a:alpha val="43137"/>
                  </a:srgbClr>
                </a:outerShdw>
              </a:effectLst>
            </a:endParaRPr>
          </a:p>
        </p:txBody>
      </p:sp>
      <p:pic>
        <p:nvPicPr>
          <p:cNvPr id="2050" name="Picture 2" descr="document cov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431" y="3455023"/>
            <a:ext cx="1076279" cy="1374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document cov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5596" y="3445933"/>
            <a:ext cx="967980" cy="1367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document cove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1751" y="3430745"/>
            <a:ext cx="967980" cy="1380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document cover">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9442" y="3455022"/>
            <a:ext cx="959348" cy="1360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85902" y="4942913"/>
            <a:ext cx="2066078" cy="507831"/>
          </a:xfrm>
          <a:prstGeom prst="rect">
            <a:avLst/>
          </a:prstGeom>
        </p:spPr>
        <p:txBody>
          <a:bodyPr wrap="square">
            <a:spAutoFit/>
          </a:bodyPr>
          <a:lstStyle/>
          <a:p>
            <a:pPr lvl="0" algn="ctr" eaLnBrk="0" fontAlgn="base" hangingPunct="0">
              <a:spcBef>
                <a:spcPct val="0"/>
              </a:spcBef>
              <a:spcAft>
                <a:spcPct val="0"/>
              </a:spcAft>
            </a:pPr>
            <a:r>
              <a:rPr lang="en-US" altLang="en-US" sz="900" b="1" dirty="0">
                <a:effectLst>
                  <a:outerShdw blurRad="38100" dist="38100" dir="2700000" algn="tl">
                    <a:srgbClr val="000000">
                      <a:alpha val="43137"/>
                    </a:srgbClr>
                  </a:outerShdw>
                </a:effectLst>
                <a:latin typeface="Verdana" pitchFamily="34" charset="0"/>
                <a:cs typeface="Arial" pitchFamily="34" charset="0"/>
              </a:rPr>
              <a:t>WSIS+10 Visioning Challenge</a:t>
            </a:r>
            <a:endParaRPr lang="en-US" altLang="en-US" sz="900" dirty="0">
              <a:effectLst>
                <a:outerShdw blurRad="38100" dist="38100" dir="2700000" algn="tl">
                  <a:srgbClr val="000000">
                    <a:alpha val="43137"/>
                  </a:srgbClr>
                </a:outerShdw>
              </a:effectLst>
              <a:latin typeface="Verdana" pitchFamily="34" charset="0"/>
              <a:cs typeface="Arial" pitchFamily="34" charset="0"/>
              <a:hlinkClick r:id="rId5"/>
            </a:endParaRPr>
          </a:p>
          <a:p>
            <a:pPr lvl="0" algn="ctr" eaLnBrk="0" fontAlgn="base" hangingPunct="0">
              <a:spcBef>
                <a:spcPct val="0"/>
              </a:spcBef>
              <a:spcAft>
                <a:spcPct val="0"/>
              </a:spcAft>
            </a:pPr>
            <a:r>
              <a:rPr lang="en-US" altLang="en-US" sz="900" dirty="0">
                <a:effectLst>
                  <a:outerShdw blurRad="38100" dist="38100" dir="2700000" algn="tl">
                    <a:srgbClr val="000000">
                      <a:alpha val="43137"/>
                    </a:srgbClr>
                  </a:outerShdw>
                </a:effectLst>
                <a:latin typeface="Verdana" pitchFamily="34" charset="0"/>
                <a:cs typeface="Arial" pitchFamily="34" charset="0"/>
                <a:hlinkClick r:id="rId5"/>
              </a:rPr>
              <a:t>  </a:t>
            </a:r>
            <a:endParaRPr lang="en-US" altLang="en-US" sz="111700" dirty="0">
              <a:effectLst>
                <a:outerShdw blurRad="38100" dist="38100" dir="2700000" algn="tl">
                  <a:srgbClr val="000000">
                    <a:alpha val="43137"/>
                  </a:srgbClr>
                </a:outerShdw>
              </a:effectLst>
              <a:latin typeface="Verdana" pitchFamily="34" charset="0"/>
              <a:cs typeface="Arial" pitchFamily="34" charset="0"/>
            </a:endParaRPr>
          </a:p>
        </p:txBody>
      </p:sp>
      <p:sp>
        <p:nvSpPr>
          <p:cNvPr id="5" name="Rectangle 4"/>
          <p:cNvSpPr/>
          <p:nvPr/>
        </p:nvSpPr>
        <p:spPr>
          <a:xfrm>
            <a:off x="4491884" y="4942913"/>
            <a:ext cx="2286000" cy="507831"/>
          </a:xfrm>
          <a:prstGeom prst="rect">
            <a:avLst/>
          </a:prstGeom>
        </p:spPr>
        <p:txBody>
          <a:bodyPr wrap="square">
            <a:spAutoFit/>
          </a:bodyPr>
          <a:lstStyle/>
          <a:p>
            <a:pPr lvl="0" algn="ctr" eaLnBrk="0" fontAlgn="base" hangingPunct="0">
              <a:spcBef>
                <a:spcPct val="0"/>
              </a:spcBef>
              <a:spcAft>
                <a:spcPct val="0"/>
              </a:spcAft>
            </a:pPr>
            <a:r>
              <a:rPr lang="en-US" altLang="en-US" sz="900" b="1" dirty="0">
                <a:effectLst>
                  <a:outerShdw blurRad="38100" dist="38100" dir="2700000" algn="tl">
                    <a:srgbClr val="000000">
                      <a:alpha val="43137"/>
                    </a:srgbClr>
                  </a:outerShdw>
                </a:effectLst>
                <a:latin typeface="Verdana" pitchFamily="34" charset="0"/>
                <a:cs typeface="Arial" pitchFamily="34" charset="0"/>
              </a:rPr>
              <a:t>2012 &amp; </a:t>
            </a: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2013 Identifying </a:t>
            </a:r>
            <a:r>
              <a:rPr lang="en-US" altLang="en-US" sz="900" b="1" dirty="0">
                <a:effectLst>
                  <a:outerShdw blurRad="38100" dist="38100" dir="2700000" algn="tl">
                    <a:srgbClr val="000000">
                      <a:alpha val="43137"/>
                    </a:srgbClr>
                  </a:outerShdw>
                </a:effectLst>
                <a:latin typeface="Verdana" pitchFamily="34" charset="0"/>
                <a:cs typeface="Arial" pitchFamily="34" charset="0"/>
              </a:rPr>
              <a:t>Emerging Trends and a vision </a:t>
            </a: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
            </a:r>
            <a:br>
              <a:rPr lang="en-US" altLang="en-US" sz="900" b="1" dirty="0" smtClean="0">
                <a:effectLst>
                  <a:outerShdw blurRad="38100" dist="38100" dir="2700000" algn="tl">
                    <a:srgbClr val="000000">
                      <a:alpha val="43137"/>
                    </a:srgbClr>
                  </a:outerShdw>
                </a:effectLst>
                <a:latin typeface="Verdana" pitchFamily="34" charset="0"/>
                <a:cs typeface="Arial" pitchFamily="34" charset="0"/>
              </a:rPr>
            </a:b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beyond 2015 </a:t>
            </a:r>
            <a:endParaRPr lang="en-US" altLang="en-US" sz="900" dirty="0">
              <a:effectLst>
                <a:outerShdw blurRad="38100" dist="38100" dir="2700000" algn="tl">
                  <a:srgbClr val="000000">
                    <a:alpha val="43137"/>
                  </a:srgbClr>
                </a:outerShdw>
              </a:effectLst>
              <a:latin typeface="Verdana" pitchFamily="34" charset="0"/>
              <a:cs typeface="Arial" pitchFamily="34" charset="0"/>
            </a:endParaRPr>
          </a:p>
        </p:txBody>
      </p:sp>
      <p:sp>
        <p:nvSpPr>
          <p:cNvPr id="6" name="Rectangle 5"/>
          <p:cNvSpPr/>
          <p:nvPr/>
        </p:nvSpPr>
        <p:spPr>
          <a:xfrm>
            <a:off x="2468937" y="4942913"/>
            <a:ext cx="2124204" cy="507831"/>
          </a:xfrm>
          <a:prstGeom prst="rect">
            <a:avLst/>
          </a:prstGeom>
        </p:spPr>
        <p:txBody>
          <a:bodyPr wrap="square">
            <a:spAutoFit/>
          </a:bodyPr>
          <a:lstStyle/>
          <a:p>
            <a:pPr lvl="0" algn="ctr" eaLnBrk="0" fontAlgn="base" hangingPunct="0">
              <a:spcBef>
                <a:spcPct val="0"/>
              </a:spcBef>
              <a:spcAft>
                <a:spcPct val="0"/>
              </a:spcAft>
            </a:pPr>
            <a:r>
              <a:rPr lang="en-US" altLang="en-US" sz="900" b="1" dirty="0">
                <a:effectLst>
                  <a:outerShdw blurRad="38100" dist="38100" dir="2700000" algn="tl">
                    <a:srgbClr val="000000">
                      <a:alpha val="43137"/>
                    </a:srgbClr>
                  </a:outerShdw>
                </a:effectLst>
                <a:latin typeface="Verdana" pitchFamily="34" charset="0"/>
                <a:cs typeface="Arial" pitchFamily="34" charset="0"/>
              </a:rPr>
              <a:t>WSIS Forum 2013 Outcome Document</a:t>
            </a:r>
            <a:endParaRPr lang="en-US" altLang="en-US" sz="900" dirty="0">
              <a:effectLst>
                <a:outerShdw blurRad="38100" dist="38100" dir="2700000" algn="tl">
                  <a:srgbClr val="000000">
                    <a:alpha val="43137"/>
                  </a:srgbClr>
                </a:outerShdw>
              </a:effectLst>
              <a:latin typeface="Verdana" pitchFamily="34" charset="0"/>
              <a:cs typeface="Arial" pitchFamily="34" charset="0"/>
            </a:endParaRPr>
          </a:p>
          <a:p>
            <a:pPr lvl="0" algn="ctr" eaLnBrk="0" fontAlgn="base" hangingPunct="0">
              <a:spcBef>
                <a:spcPct val="0"/>
              </a:spcBef>
              <a:spcAft>
                <a:spcPct val="0"/>
              </a:spcAft>
            </a:pPr>
            <a:r>
              <a:rPr lang="en-US" altLang="en-US" sz="900" dirty="0">
                <a:effectLst>
                  <a:outerShdw blurRad="38100" dist="38100" dir="2700000" algn="tl">
                    <a:srgbClr val="000000">
                      <a:alpha val="43137"/>
                    </a:srgbClr>
                  </a:outerShdw>
                </a:effectLst>
                <a:latin typeface="Verdana" pitchFamily="34" charset="0"/>
                <a:cs typeface="Arial" pitchFamily="34" charset="0"/>
                <a:hlinkClick r:id="rId9"/>
              </a:rPr>
              <a:t>  </a:t>
            </a:r>
            <a:endParaRPr lang="en-US" altLang="en-US" sz="39000" dirty="0">
              <a:effectLst>
                <a:outerShdw blurRad="38100" dist="38100" dir="2700000" algn="tl">
                  <a:srgbClr val="000000">
                    <a:alpha val="43137"/>
                  </a:srgbClr>
                </a:outerShdw>
              </a:effectLst>
              <a:latin typeface="Verdana" pitchFamily="34" charset="0"/>
              <a:cs typeface="Arial" pitchFamily="34" charset="0"/>
            </a:endParaRPr>
          </a:p>
        </p:txBody>
      </p:sp>
      <p:sp>
        <p:nvSpPr>
          <p:cNvPr id="8" name="Rectangle 7"/>
          <p:cNvSpPr/>
          <p:nvPr/>
        </p:nvSpPr>
        <p:spPr>
          <a:xfrm>
            <a:off x="6622606" y="4942913"/>
            <a:ext cx="2269874" cy="646331"/>
          </a:xfrm>
          <a:prstGeom prst="rect">
            <a:avLst/>
          </a:prstGeom>
        </p:spPr>
        <p:txBody>
          <a:bodyPr wrap="square">
            <a:spAutoFit/>
          </a:bodyPr>
          <a:lstStyle/>
          <a:p>
            <a:pPr lvl="0" algn="ctr" eaLnBrk="0" fontAlgn="base" hangingPunct="0">
              <a:spcBef>
                <a:spcPct val="0"/>
              </a:spcBef>
              <a:spcAft>
                <a:spcPct val="0"/>
              </a:spcAft>
            </a:pP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Towards </a:t>
            </a:r>
            <a:r>
              <a:rPr lang="en-US" altLang="en-US" sz="900" b="1" dirty="0">
                <a:effectLst>
                  <a:outerShdw blurRad="38100" dist="38100" dir="2700000" algn="tl">
                    <a:srgbClr val="000000">
                      <a:alpha val="43137"/>
                    </a:srgbClr>
                  </a:outerShdw>
                </a:effectLst>
                <a:latin typeface="Verdana" pitchFamily="34" charset="0"/>
                <a:cs typeface="Arial" pitchFamily="34" charset="0"/>
              </a:rPr>
              <a:t>Knowledge Societies for Peace and Sustainable Development: </a:t>
            </a: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
            </a:r>
            <a:br>
              <a:rPr lang="en-US" altLang="en-US" sz="900" b="1" dirty="0" smtClean="0">
                <a:effectLst>
                  <a:outerShdw blurRad="38100" dist="38100" dir="2700000" algn="tl">
                    <a:srgbClr val="000000">
                      <a:alpha val="43137"/>
                    </a:srgbClr>
                  </a:outerShdw>
                </a:effectLst>
                <a:latin typeface="Verdana" pitchFamily="34" charset="0"/>
                <a:cs typeface="Arial" pitchFamily="34" charset="0"/>
              </a:rPr>
            </a:b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Final </a:t>
            </a:r>
            <a:r>
              <a:rPr lang="en-US" altLang="en-US" sz="900" b="1" dirty="0">
                <a:effectLst>
                  <a:outerShdw blurRad="38100" dist="38100" dir="2700000" algn="tl">
                    <a:srgbClr val="000000">
                      <a:alpha val="43137"/>
                    </a:srgbClr>
                  </a:outerShdw>
                </a:effectLst>
                <a:latin typeface="Verdana" pitchFamily="34" charset="0"/>
                <a:cs typeface="Arial" pitchFamily="34" charset="0"/>
              </a:rPr>
              <a:t>Statement</a:t>
            </a:r>
            <a:endParaRPr lang="en-US" altLang="en-US" sz="900" dirty="0">
              <a:effectLst>
                <a:outerShdw blurRad="38100" dist="38100" dir="2700000" algn="tl">
                  <a:srgbClr val="000000">
                    <a:alpha val="43137"/>
                  </a:srgbClr>
                </a:outerShdw>
              </a:effectLst>
              <a:latin typeface="Verdana" pitchFamily="34" charset="0"/>
              <a:cs typeface="Arial" pitchFamily="34" charset="0"/>
            </a:endParaRPr>
          </a:p>
        </p:txBody>
      </p:sp>
      <p:pic>
        <p:nvPicPr>
          <p:cNvPr id="13" name="Picture 5" descr="C:\Users\ponder\Desktop\WSIS+10\PPTX_FILES\PPTX_FILES\world_summi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4816" y="1268760"/>
            <a:ext cx="8154045" cy="553998"/>
          </a:xfrm>
          <a:prstGeom prst="rect">
            <a:avLst/>
          </a:prstGeom>
          <a:solidFill>
            <a:schemeClr val="bg1"/>
          </a:solidFill>
        </p:spPr>
        <p:txBody>
          <a:bodyPr wrap="square">
            <a:spAutoFit/>
          </a:bodyPr>
          <a:lstStyle/>
          <a:p>
            <a:pPr algn="ctr"/>
            <a:r>
              <a:rPr lang="en-US" sz="3000" b="1" u="sng" dirty="0" smtClean="0">
                <a:solidFill>
                  <a:srgbClr val="FF0000"/>
                </a:solidFill>
                <a:effectLst>
                  <a:outerShdw blurRad="38100" dist="38100" dir="2700000" algn="tl">
                    <a:srgbClr val="000000">
                      <a:alpha val="43137"/>
                    </a:srgbClr>
                  </a:outerShdw>
                </a:effectLst>
              </a:rPr>
              <a:t>ZERO DRAFT of STATEMENT and WSIS+10 VISION </a:t>
            </a:r>
            <a:endParaRPr lang="en-US" sz="3000" dirty="0">
              <a:solidFill>
                <a:srgbClr val="FF0000"/>
              </a:solidFill>
            </a:endParaRPr>
          </a:p>
        </p:txBody>
      </p:sp>
      <p:sp>
        <p:nvSpPr>
          <p:cNvPr id="9" name="Left Brace 8"/>
          <p:cNvSpPr/>
          <p:nvPr/>
        </p:nvSpPr>
        <p:spPr>
          <a:xfrm>
            <a:off x="10620672" y="1916832"/>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2340372" y="1988843"/>
            <a:ext cx="2807692" cy="984885"/>
          </a:xfrm>
          <a:prstGeom prst="rect">
            <a:avLst/>
          </a:prstGeom>
          <a:solidFill>
            <a:schemeClr val="bg1"/>
          </a:solidFill>
        </p:spPr>
        <p:txBody>
          <a:bodyPr wrap="none">
            <a:spAutoFit/>
          </a:bodyPr>
          <a:lstStyle/>
          <a:p>
            <a:r>
              <a:rPr lang="en-US" sz="2000" b="1" u="sng" dirty="0" smtClean="0">
                <a:effectLst>
                  <a:outerShdw blurRad="38100" dist="38100" dir="2700000" algn="tl">
                    <a:srgbClr val="000000">
                      <a:alpha val="43137"/>
                    </a:srgbClr>
                  </a:outerShdw>
                </a:effectLst>
              </a:rPr>
              <a:t>Official </a:t>
            </a:r>
            <a:r>
              <a:rPr lang="en-US" sz="2000" b="1" u="sng" dirty="0" err="1" smtClean="0">
                <a:effectLst>
                  <a:outerShdw blurRad="38100" dist="38100" dir="2700000" algn="tl">
                    <a:srgbClr val="000000">
                      <a:alpha val="43137"/>
                    </a:srgbClr>
                  </a:outerShdw>
                </a:effectLst>
              </a:rPr>
              <a:t>Sumbmissions</a:t>
            </a:r>
            <a:r>
              <a:rPr lang="en-US" sz="2000" b="1" u="sng" dirty="0" smtClean="0">
                <a:effectLst>
                  <a:outerShdw blurRad="38100" dist="38100" dir="2700000" algn="tl">
                    <a:srgbClr val="000000">
                      <a:alpha val="43137"/>
                    </a:srgbClr>
                  </a:outerShdw>
                </a:effectLst>
              </a:rPr>
              <a:t/>
            </a:r>
            <a:br>
              <a:rPr lang="en-US" sz="2000" b="1" u="sng" dirty="0" smtClean="0">
                <a:effectLst>
                  <a:outerShdw blurRad="38100" dist="38100" dir="2700000" algn="tl">
                    <a:srgbClr val="000000">
                      <a:alpha val="43137"/>
                    </a:srgbClr>
                  </a:outerShdw>
                </a:effectLst>
              </a:rPr>
            </a:br>
            <a:r>
              <a:rPr lang="en-US" sz="2000" b="1" dirty="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rPr>
              <a:t>More than 50 inputs</a:t>
            </a:r>
            <a:endParaRPr lang="en-US" sz="2000" b="1" dirty="0" smtClean="0">
              <a:solidFill>
                <a:srgbClr val="FF0000"/>
              </a:solidFill>
              <a:effectLst>
                <a:outerShdw blurRad="38100" dist="38100" dir="2700000" algn="tl">
                  <a:srgbClr val="000000">
                    <a:alpha val="43137"/>
                  </a:srgbClr>
                </a:outerShdw>
              </a:effectLst>
            </a:endParaRPr>
          </a:p>
          <a:p>
            <a:r>
              <a:rPr lang="en-US" b="1" u="sng" dirty="0" smtClean="0">
                <a:effectLst>
                  <a:outerShdw blurRad="38100" dist="38100" dir="2700000" algn="tl">
                    <a:srgbClr val="000000">
                      <a:alpha val="43137"/>
                    </a:srgbClr>
                  </a:outerShdw>
                </a:effectLst>
              </a:rPr>
              <a:t>www.wsis.org/review/mpp</a:t>
            </a:r>
            <a:endParaRPr lang="en-US" dirty="0"/>
          </a:p>
        </p:txBody>
      </p:sp>
      <p:pic>
        <p:nvPicPr>
          <p:cNvPr id="1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7584" y="2060848"/>
            <a:ext cx="1440160" cy="10801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5348088" y="1938997"/>
            <a:ext cx="3434147" cy="461665"/>
          </a:xfrm>
          <a:prstGeom prst="rect">
            <a:avLst/>
          </a:prstGeom>
          <a:solidFill>
            <a:schemeClr val="bg1"/>
          </a:solidFill>
        </p:spPr>
        <p:txBody>
          <a:bodyPr wrap="square">
            <a:spAutoFit/>
          </a:bodyPr>
          <a:lstStyle/>
          <a:p>
            <a:pPr algn="ctr"/>
            <a:r>
              <a:rPr lang="en-US" sz="2400" b="1" u="sng" dirty="0" smtClean="0">
                <a:effectLst>
                  <a:outerShdw blurRad="38100" dist="38100" dir="2700000" algn="tl">
                    <a:srgbClr val="000000">
                      <a:alpha val="43137"/>
                    </a:srgbClr>
                  </a:outerShdw>
                </a:effectLst>
              </a:rPr>
              <a:t>Regional Outcomes</a:t>
            </a:r>
          </a:p>
        </p:txBody>
      </p:sp>
      <p:sp>
        <p:nvSpPr>
          <p:cNvPr id="20" name="Rectangle 19"/>
          <p:cNvSpPr/>
          <p:nvPr/>
        </p:nvSpPr>
        <p:spPr>
          <a:xfrm>
            <a:off x="5348088" y="2455439"/>
            <a:ext cx="3434147" cy="707886"/>
          </a:xfrm>
          <a:prstGeom prst="rect">
            <a:avLst/>
          </a:prstGeom>
          <a:solidFill>
            <a:schemeClr val="bg1"/>
          </a:solidFill>
        </p:spPr>
        <p:txBody>
          <a:bodyPr wrap="square">
            <a:spAutoFit/>
          </a:bodyPr>
          <a:lstStyle/>
          <a:p>
            <a:pPr algn="ctr"/>
            <a:r>
              <a:rPr lang="en-US" sz="2400" b="1" u="sng" dirty="0" smtClean="0">
                <a:effectLst>
                  <a:outerShdw blurRad="38100" dist="38100" dir="2700000" algn="tl">
                    <a:srgbClr val="000000">
                      <a:alpha val="43137"/>
                    </a:srgbClr>
                  </a:outerShdw>
                </a:effectLst>
              </a:rPr>
              <a:t>10 Year Reports </a:t>
            </a:r>
            <a:br>
              <a:rPr lang="en-US" sz="2400" b="1" u="sng" dirty="0" smtClean="0">
                <a:effectLst>
                  <a:outerShdw blurRad="38100" dist="38100" dir="2700000" algn="tl">
                    <a:srgbClr val="000000">
                      <a:alpha val="43137"/>
                    </a:srgbClr>
                  </a:outerShdw>
                </a:effectLst>
              </a:rPr>
            </a:br>
            <a:r>
              <a:rPr lang="en-US" sz="1600" b="1" u="sng" dirty="0" smtClean="0">
                <a:effectLst>
                  <a:outerShdw blurRad="38100" dist="38100" dir="2700000" algn="tl">
                    <a:srgbClr val="000000">
                      <a:alpha val="43137"/>
                    </a:srgbClr>
                  </a:outerShdw>
                </a:effectLst>
              </a:rPr>
              <a:t>(Countries / Action Lines)</a:t>
            </a:r>
            <a:endParaRPr lang="en-US" sz="2000" b="1" u="sng" dirty="0" smtClean="0">
              <a:effectLst>
                <a:outerShdw blurRad="38100" dist="38100" dir="2700000" algn="tl">
                  <a:srgbClr val="000000">
                    <a:alpha val="43137"/>
                  </a:srgbClr>
                </a:outerShdw>
              </a:effectLst>
            </a:endParaRPr>
          </a:p>
        </p:txBody>
      </p:sp>
      <p:pic>
        <p:nvPicPr>
          <p:cNvPr id="21" name="Picture 2" descr="itu">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88" y="-2971800"/>
            <a:ext cx="590550" cy="65722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07504" y="5733256"/>
            <a:ext cx="8928992" cy="1008111"/>
            <a:chOff x="0" y="2600908"/>
            <a:chExt cx="9144000" cy="972108"/>
          </a:xfrm>
        </p:grpSpPr>
        <p:sp>
          <p:nvSpPr>
            <p:cNvPr id="11" name="Rounded Rectangle 10"/>
            <p:cNvSpPr/>
            <p:nvPr/>
          </p:nvSpPr>
          <p:spPr>
            <a:xfrm>
              <a:off x="0" y="2600908"/>
              <a:ext cx="9144000" cy="9721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unesco">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8168" y="2741917"/>
              <a:ext cx="685800" cy="6572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unctad">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82045" y="2741917"/>
              <a:ext cx="5048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undp">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64947" y="2741917"/>
              <a:ext cx="3048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desa">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47824" y="2741917"/>
              <a:ext cx="5905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ao">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16451" y="2741917"/>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nep">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13653" y="2741917"/>
              <a:ext cx="6191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wmo">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10855" y="2741917"/>
              <a:ext cx="438150"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lo">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27082" y="2741917"/>
              <a:ext cx="6858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who">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90960" y="2741917"/>
              <a:ext cx="18192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it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541" y="2741917"/>
              <a:ext cx="590550" cy="657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717952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97768"/>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Outcomes: Inputs to Zero Drafts</a:t>
            </a:r>
            <a:br>
              <a:rPr lang="en-US" b="1" dirty="0" smtClean="0">
                <a:solidFill>
                  <a:schemeClr val="bg1"/>
                </a:solidFill>
                <a:effectLst>
                  <a:outerShdw blurRad="38100" dist="38100" dir="2700000" algn="tl">
                    <a:srgbClr val="000000">
                      <a:alpha val="43137"/>
                    </a:srgbClr>
                  </a:outerShdw>
                </a:effectLst>
              </a:rPr>
            </a:br>
            <a:r>
              <a:rPr lang="en-US" sz="2700" b="1" dirty="0" smtClean="0">
                <a:solidFill>
                  <a:schemeClr val="bg1"/>
                </a:solidFill>
                <a:effectLst>
                  <a:outerShdw blurRad="38100" dist="38100" dir="2700000" algn="tl">
                    <a:srgbClr val="000000">
                      <a:alpha val="43137"/>
                    </a:srgbClr>
                  </a:outerShdw>
                </a:effectLst>
              </a:rPr>
              <a:t>www.wsis.org/review/mpp </a:t>
            </a:r>
            <a:endParaRPr lang="en-US" sz="2000" b="1" dirty="0">
              <a:solidFill>
                <a:schemeClr val="bg1"/>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110667740"/>
              </p:ext>
            </p:extLst>
          </p:nvPr>
        </p:nvGraphicFramePr>
        <p:xfrm>
          <a:off x="456926" y="1268760"/>
          <a:ext cx="3899049" cy="4248471"/>
        </p:xfrm>
        <a:graphic>
          <a:graphicData uri="http://schemas.openxmlformats.org/drawingml/2006/table">
            <a:tbl>
              <a:tblPr/>
              <a:tblGrid>
                <a:gridCol w="3899049"/>
              </a:tblGrid>
              <a:tr h="346518">
                <a:tc>
                  <a:txBody>
                    <a:bodyPr/>
                    <a:lstStyle/>
                    <a:p>
                      <a:pPr fontAlgn="base"/>
                      <a:r>
                        <a:rPr lang="en-US" sz="1000" b="1" cap="all" dirty="0">
                          <a:effectLst/>
                        </a:rPr>
                        <a:t>A. THE MAIN ACHIEVEMENTS</a:t>
                      </a: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724537">
                <a:tc>
                  <a:txBody>
                    <a:bodyPr/>
                    <a:lstStyle/>
                    <a:p>
                      <a:pPr fontAlgn="base"/>
                      <a:r>
                        <a:rPr lang="en-US" sz="1000" b="1" u="sng">
                          <a:solidFill>
                            <a:srgbClr val="3C7C88"/>
                          </a:solidFill>
                          <a:effectLst/>
                          <a:hlinkClick r:id="rId3"/>
                        </a:rPr>
                        <a:t>The main achievements in the area of the information society, in particular, in the implementation of the WSIS Action Lines, in the past ten years</a:t>
                      </a:r>
                      <a:endParaRPr lang="en-US" sz="1000">
                        <a:effectLst/>
                      </a:endParaRP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E2E4FF"/>
                    </a:solidFill>
                  </a:tcPr>
                </a:tc>
              </a:tr>
              <a:tr h="346518">
                <a:tc>
                  <a:txBody>
                    <a:bodyPr/>
                    <a:lstStyle/>
                    <a:p>
                      <a:pPr fontAlgn="base"/>
                      <a:r>
                        <a:rPr lang="en-US" sz="1000" b="1" cap="all">
                          <a:effectLst/>
                        </a:rPr>
                        <a:t>B. THE KEY IDENTIFIED CHALLENGES</a:t>
                      </a: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535528">
                <a:tc>
                  <a:txBody>
                    <a:bodyPr/>
                    <a:lstStyle/>
                    <a:p>
                      <a:pPr fontAlgn="base"/>
                      <a:r>
                        <a:rPr lang="en-US" sz="1000" b="1" u="none" strike="noStrike" dirty="0">
                          <a:solidFill>
                            <a:srgbClr val="409352"/>
                          </a:solidFill>
                          <a:effectLst/>
                          <a:hlinkClick r:id="rId3"/>
                        </a:rPr>
                        <a:t>The key identified challenges that would need to be addressed in the next 10 years</a:t>
                      </a:r>
                      <a:endParaRPr lang="en-US" sz="1000" dirty="0">
                        <a:effectLst/>
                      </a:endParaRP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FFFFFF"/>
                    </a:solidFill>
                  </a:tcPr>
                </a:tc>
              </a:tr>
              <a:tr h="346518">
                <a:tc>
                  <a:txBody>
                    <a:bodyPr/>
                    <a:lstStyle/>
                    <a:p>
                      <a:pPr fontAlgn="base"/>
                      <a:r>
                        <a:rPr lang="en-US" sz="1000" b="1" cap="all">
                          <a:effectLst/>
                        </a:rPr>
                        <a:t>C. TOWARDS DIGITAL INCLUSION</a:t>
                      </a: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877797">
                <a:tc>
                  <a:txBody>
                    <a:bodyPr/>
                    <a:lstStyle/>
                    <a:p>
                      <a:pPr fontAlgn="base"/>
                      <a:r>
                        <a:rPr lang="en-US" sz="1000" b="1" u="none" strike="noStrike" dirty="0">
                          <a:solidFill>
                            <a:srgbClr val="409352"/>
                          </a:solidFill>
                          <a:effectLst/>
                          <a:hlinkClick r:id="rId3"/>
                        </a:rPr>
                        <a:t>Our vision for an information/knowledge society ensuring the digital inclusion of youth, women, poor, persons with disabilities and indigenous peoples for their social and economic empowerment</a:t>
                      </a:r>
                      <a:endParaRPr lang="en-US" sz="1000" dirty="0">
                        <a:effectLst/>
                      </a:endParaRP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E2E4FF"/>
                    </a:solidFill>
                  </a:tcPr>
                </a:tc>
              </a:tr>
              <a:tr h="346518">
                <a:tc>
                  <a:txBody>
                    <a:bodyPr/>
                    <a:lstStyle/>
                    <a:p>
                      <a:pPr fontAlgn="base"/>
                      <a:r>
                        <a:rPr lang="en-US" sz="1000" b="1" i="1" cap="all" dirty="0">
                          <a:effectLst/>
                        </a:rPr>
                        <a:t>INPUTS</a:t>
                      </a:r>
                      <a:endParaRPr lang="en-US" sz="1000" b="1" cap="all" dirty="0">
                        <a:effectLst/>
                      </a:endParaRP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724537">
                <a:tc>
                  <a:txBody>
                    <a:bodyPr/>
                    <a:lstStyle/>
                    <a:p>
                      <a:pPr fontAlgn="base"/>
                      <a:r>
                        <a:rPr lang="en-US" sz="1000" b="1" i="1" u="none" strike="noStrike" dirty="0">
                          <a:solidFill>
                            <a:srgbClr val="409352"/>
                          </a:solidFill>
                          <a:effectLst/>
                          <a:hlinkClick r:id="rId4"/>
                        </a:rPr>
                        <a:t>Inputs extracted from the Submissions received during the Open Consultation Process for the Draft WSIS+10 Statement on the Implementation of WSIS Outcomes</a:t>
                      </a:r>
                      <a:endParaRPr lang="en-US" sz="1000" dirty="0">
                        <a:effectLst/>
                      </a:endParaRP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a:noFill/>
                    </a:lnB>
                    <a:solidFill>
                      <a:srgbClr val="FFFFFF"/>
                    </a:solidFill>
                  </a:tcPr>
                </a:tc>
              </a:tr>
            </a:tbl>
          </a:graphicData>
        </a:graphic>
      </p:graphicFrame>
      <p:pic>
        <p:nvPicPr>
          <p:cNvPr id="6" name="Picture 5" descr="C:\Users\ponder\Desktop\WSIS+10\PPTX_FILES\PPTX_FILES\world_summi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hQSEBUSEhQVFRQWFhgYFxcXFBQWFBYUFhYWFxQVFBcXHCceFxkjGhcVHzAkIycpLCwsFR4xNTAqNiYsLCkBCQoKDgwOGg8PFykkHCUsKSkpNCw0KSksLSwsKSkpLykpKSksLCwpLCwsLCwpKSwpKSkpKSwsMSwsKSwsLCwpNf/AABEIAL8BBwMBIgACEQEDEQH/xAAcAAEAAgMBAQEAAAAAAAAAAAAABAUBAwYCBwj/xABSEAACAQMCAwMGBgwKCAcAAAABAgMABBESIQUGMRNBUSJhcYGRoRQjMlJysRYkQlRic4KSlMHR0hUzNFOTorKz0/BDRFV0g5XU4Qc1RWOEtMT/xAAZAQEAAwEBAAAAAAAAAAAAAAAAAQIEAwX/xAAfEQEBAAICAwEBAQAAAAAAAAAAAQIRAyESMUFRBDL/2gAMAwEAAhEDEQA/APuNKUoFKUoFKruI8ZEbiKNTLOQGEakDShJUSSsdo48htzudLBQxGK1RcOuHOqa4K9fi4FVUwcbNI4MjEb+UpTOfk0FtSqyPl2IA+VOcknJuronfwJkyB5hsO6vA5Wg7QSESOwXSO0uLiRQM5yFkcqG/Cxnz0FtSqscvRh9avcK2MbXNwyD0RO5jz+TWdNxFvqFwgAyCqpP35bUuI3PTydKd+52FBZ0rVa3SyIHQ5U57iCCDhlYHdWBBBB3BBBrbQKUpQKUpQKUpQKUpQKUpQKUqjHOVuWZVFy+h3jYpZXjprjco4DpEVbDKwyCRtQXlKqF5lQ9Irr9EuB7mQGsHmeP+auv0S5P1JQXFKpJOb4V6x3fqsL5v7MJrCc4wEgaLsZ7zw+/Ue0w4FBeUqkbm+ANp03WfNY3xX84Q499e7TmyCSRYx2ys50p2trdQq7BWYqrSxqrHSrHAPRSe6guKUpQKUpQKUpQKUpQU/BECzXYIIkMwZiTkvG0Sdky77IAGTuGqNz3km4qHe2ZJEkZCyrsM50uvfG+O49x6qd99wfC8YQbS5hbpiTAUk9NEnyHz4A56ZAoJ9KwDncVmgUpVXfcxxRsY1JmmH+hhAeXcHTr30xKcEapCq+egxanReTIMYeOOUjvD+VExPmKpHjzo1WtVXBuHOryXE+ntpggKqcrHHHq7OIMQC+C8jFsDJc4AGKtaBSlKBSlKBSlKBSlKBSlUtxxO5a4kigihKxqhLSTSKSXDHAVYmwBjrnv6UF1VPyxDojljzkrdXLH/AI07zgeyUVhJL49Y7VPOJZpPd2aZ9teOV4pB8JMxVna5JJRSqbRQqNCszEDC4O+5DHbOKC8pSlApSlAqm46vx9h5rpv/AKV4PV1q5qm45Hm4sfwbl29fwO7XfzeUfdQXNKUoFKUoFKClApSlArBFZpQUnGrCKGCaeOBO0VGfyfii7AbBnTffAGd63Py3ETnVc+q9vAPYJa087PKOHXRgTtJRC5VdzkgdwAyTjJA7yANs5qXy/LK1tE9wMSuut12+LLksIttjoBCZ79Oe+g0fYrbnVrEsoYYZJri4mjI6Y7OWRkx6t6sbW0SJBHEioijCqihVAHQBRsBW6lApSlApSlApSlApSlApSlAqo4V/Krz8ZEPV2EZx7ST66t65TlbjML31/Gsqs7Ta1TJDhIYobaUlSAQBNFIvgdiM5oOrqg4dxWKKW6WWVIz8J2DsqAgwQMNGo+UPK6+Ood1X9aWs0LFiilj1OkZOOmT30Hn+EYsZ7RMeOtcfXWY7+NvkyIfQ6n9dajweDOexiz49mmfbisS8FgbZoIm9MaH6xQbpb6NflSIvpZR9ZqBcc3WUfy7y2TPzriIfW1V3NnCIIeG3jxW8ClbWdhiJAMiJyOgq+s7ZVRcKo8kdAPAUEC35xsZDpjvLV28FuIWPsDVr4tKJJ7Fo2DKLlySrAjAs7pcEg/OZfWBVu1sh6qp9Kg1gWSeThFGgllwoGliCpI8DhiPXQbqUpQKUpQKUpQKwTjc1muO5lve0naN97eHCsn3MszKHParjDIiNGQDkEyHI8kVFupurY43K6i3HMXa7WcZuBg4l1dna5wCMTEEyA5+VEsgGCDg1sWC8ZstLbouPkLBI7A/jWlAI/wCGKrLbmMjvBHn6VZrx8YzoJPdjp7T0qk5Mavlw5T49/wAGTatXwuX6PZ2+j1/F6v61VV9zI9pc28FxNDI1zKEjSOF45FBB8tiZXBAIx0XOfMai8W43cMToQ4HRQ65b318e4nzBNLx23ur2FoBGUVVYf6OLU2zdGJZskqds+bNTM5am8OUkv6/SdKg8L4osygjGf89K1R8W+2poHwFSKGUMdtpWnQrv4GHP5dWl33HKy43VWdeXcKCSQANyScADxJqqtOareS2e6RyYoy4c6HDBozh004yzZ2wM5PTOajWXB2uD296uckGK2JDRQKCCpkUeTLPkAljkIdk6FnlDeeaUcZto5brYEGFV7Nge9JpWSJ/yXP1VsPGZFI1Wk4XBJZTA4XHcVWQuT9FW6Va0oKK15yhfHxd2mSQC9jeKNu8t2WAPSRVpZcTim1dlIr6ThgpBKNgHS46qcEHB7iKk1DvuFJKQxysighZUwJEBwcBu9cgEqcqcDINBMpULhl2zBkkx2sZ0vgEK2wKugOcKwOcZODkZOM1tt+IRu7okiM8Zw6hgWQ4yA69V2IO/jQQ+J8ywwP2b9qWwGxFbXM+ASQNRhjYLnB646Vpg5vt2zjtxj59neJ7NcQzUi1/lc/4uEe+U/rFWVBVHmeD5z+gQTk+wJmua4JLZ215eXa/CS92yMR/B98NARAukHst8sWbO3UfNzXdUoKiPmqBhn44fStrlD7HjBrweb7cMFxcb9/wK8K+thFge2rqlBVrzNbkgGTSSQBrSRNycAeWo6kgeurSovFYi0Eir8oo2n6WDp9+K3QTB0Vx0YAj0EZFBTc9/+VX3+6XH9y9XcS4UDwAqm52i18OukBx2kLx58O0XRn1as1d0ClKUClKUClKUClKUCuI52gMUok/0cukMf5uRNtbH5hUqM/c9n4Hbt65nmq5DERjGwOonuDdR7Prqmf8Al14d+c0pLaRYx5Kk47wpZj6cdK1y8VkPyY5PzGH11Wx3zRHTEw0Doj5wB3BXG6j0hvNgbUl5zRdmVgfSrA+cEHp6QKzN9n7HqTjUqnLxyAfQY+8CvScXgnRkkRJQcZRgrA4Odwe8HeoUvPSjbQ3ti/fzWi9uY7vGiBhL9zJ2kUag9ysylmIP0WqZ7X613HYcIv4kx2Xkkfc7484welbYeE2vFZpp5oY5oAiQRGRFLEo0jTSRN1VSzqgIxnsmIyCDXGx8nyuhL3OvGcxAGNSBghWbOpjtjuU53FddydfaiiJsoHcMAKB0Hdjurpjlq6Z+fjmU8p8/V3xmyRUtolRVhW4iGgKAirGGaIBRsAJFiwPRV3Wi+sllQo4yCQfOrKwZHXwZWCsD3FQaiLfSRbTIzAdJYlLhh3ao1y6t16ArtnIzgd2BZUqubmK3Hy5kT8YezPsfFSRxCLTq7RNPjrXHtzQSKVUrzXatns50lwcEQ5nII6giIMc1qfilxNtbQmMEfx1yrIACDutvkSuwOMq/ZjfqcYoIj8Iin4lcGRNQS3tlzqbGvtLpmUgHGQrRnfucVN4HyrDaszprZ21DU7FtKM7SdnGvyY0BbooGcDJJGal8H4QtuhUFnd2LySPgvLIcAu+AB0AAAAChVAAAAqdQVtl/KrgeaI+ohhj+qT6/PVlVIL7srmfVFM2rQwZIXdSoQLgMBjOQduu/nrc3MIGMw3O/TFvIc+nSDp/KxQWtKpn5gkA8myum9Athn8+Ye+tEHM8ryNELKZXVVcq8toGCOWCNhJm2JRx+SaDoKVULxa4P+pyD6U1vj+q5PurD8WuBgfApG86zW5A/PdT7qC1nfCsfAE+wVE4FEVtYFO5WGMH0hFFQri+u3RgtooJBA7S5VRuO8xq+PUDVrZxFY0U9VVQfSAAaCq5ylAspAfu2ii27jNNHED7XFXdc7zrdRCOFJZEQG4gkOplXyLeVJnY6vuRoGT3Z89dEDQKUpQKUpQKUpQKUpQaby7EaF26D3nuFfPeLX5JJPVtz6+groOabgmQKfkqufSTmuOuYXlbAyq97fujx91ZuTLd03fz4ankqltGnc4JWMHym7z+Cv7avrRYUXT2agD8Ee+gjCKFUYAqi5i4iYoyQfK+5HifP5q5tftIueaokvktTEgjeJjqMZ3kG4Cn5OAobPnZfPVi9lazjAAik+5dMKfX3MPTXy2a/eWdWfBKKSu3TJAOPZiuu4SpcDcg1axXDH326iDhFwo3dXAGMjKtj0b/XXWcm8LEaGTGM7D0Dqfb9Vczw63lwCX1AebDecb/59FfRLOLTGijuUfVV+ObycP6c7rW26ucTjt5KoktrSGSF1DRvJeGMujbo6qsD4UrpYZIO+4FdGaqOUGzw+0PT7Wh2IwQeyXII7jWh57WeLXYG9iSe8JcRH2F9OfXioaTyuxY8L0sPupJbTf0FGY+3FdPSg5/+Er8Hayh0f77h8eZRAV/rV6l47dL/AOnzP+LntDj09pKnuzV9Sgo043dHH2hKM+M9rt9LTIfdmrCy4hrZo2XRIqozLkNgSa9OCOvyG9lTKqIYgOIyt3vbQj1Ry3BH96fbQW9KUoMaq5Cya6HG7hpI0W2NrCom8ry9Mk7Ii52D5lcNudo1O2sAbLngFvdcVuPhMEU2i0tNPaRq4XM1/nAYd+B7KmryBw4f6hafo0R+taC+1jGcjFajex/PT84ftqm+wDh33hafo0P7tb05OsVGBZ2oHgLeED+zQWJvo/np+cv7aC/j/nE/PX9tQF5Ssh0tLYei3i/drJ5Us/vS2/oIv3aCn544JbXy26y3EUfY3CS7smHQZEkRyRs6kj9R6VfR8ftmkWNbiEyPnQgljLvpGW0KDlsAEnHhWLfl62T5FvAn0YY1+oVF45YIkOuNEVllhfKqFOEmjLbgfNBHoOKC6pSlApSlApSlApSlBzPN0Byj42wQT5+oz7/ZXPO2nNfQrq2WRCjDII/yR564HjViYmwevTPjjofWMGs/Jj3ts4M9zxQGjMnRiPogfWa5nnSw0GPGcYOc7nJxgk+quqt307Z3846eoVLv+CLPGQTk+J/Z4VyjXcpHx5YPjwPwD/aFd1y5D0qku+DGC8WN+hjbSfQ6bH211PDbfTirbTPTpLOTfArtYmyoPiB9VcBbPhv8+6u/hXCgeAA91deP68/n+PdVnLJ+04Pxa/VVnXO2PDb2GBIY5LUCNQis0czkhRgFlDrv3nBFdmd0VK5/4JxL75sv0Kf/AKusng14ww9+VOdzBawoMeGJu1oL+lc8eW7nu4nd+uKwP/5qfYxOevE7zPmSwA9nwag6GuZ4kkst3cQ28vYTC0gKymNZQvaTXG4RiAx+KPXbcda2/Y1cf7Tu/wCjsP8Apql8H4B2MkkzzyzyyKiF5RECI4y7IirCiKADI5zjPldaDl+XeS+JQmVZuJy+U+sSIIJNZbOoGOeFjCAAoAVyvgB3445yDfy3MM0XFZ005DkrGoCE5CpFEio/U7vnoOtd/Sgo+HQaL6QFi7/BLVWdsan0SXWGYKAoJLOdgB5tqvK5y/vorW9knlMp7WCGMLHbXExHYyXLFiYUYDPbAYPzfPWU58tiSAl2dOxxw++OCQCAQIcjYg7ig6KlUI5yixqEN6R4/AbvP5pj1e6sxc2q/wDF2943ptJov74IKC9pVL9kbfel2P8Ahxn6pK8fZO+cfAbzHztNvj2dtn3UF7VXzOftOcjqI2I8cgZGPPmotzzb2al2tbsKOp7OPbJwOsnjUHmHjUstpPFHY3euSGREysGnWyELn47pkig6ylYFZoFKUoFKUoFKUoFU3M9jri1Y3U+4/wDf66ua8yxhlKnoRios3NJxurt8yc4NTrS8xWnjNoY5GU9x93dVetxWSvSx7iff2iz3aowyDbSekESw4I84qPBZNGTG25HyT3MPN+ynDbgm/jz97yD2yw4+qug4igKHbddxUVGNuN8Tl+x7SUE/JXc/qH+fCuwqo5bixGT3k/UP+9W9aeOajFy5byKUpXRyKUpQKUpQKUpQKVTTcalaSWO3gWRoWCMXm7JA7RpLpJCM3yJEOQD1rW19xDA+1LUt3/bsmjzYPwXJ9lBe1x/AuZ1k4xeWixShljjd2KjSrKWTBIP3aGGRcZyGbOkqRVwj32MlbUH5oeYgH6egZ/NFaE4fdiR5R8DV3CqxEMpYqmrQGftBqA1NjYdaC/pVJHw++Oe0u4R+KtSuB6ZJXyfPj1U4VDNFcvHLcyTq0auutIV0MHYMF7JF2IKdc/JO9Bd0rXcSaUZuuFJx6BmucseEXU8Ucr8QnQyRqxWGK0VAWUMdPaQu2N8DLE7UHv8A8Qr94eHzSqgcKpL7sCqgEhxpU5w4TO2y6j3YN1wtpTDGZwolKAyBc6Q5GWVc7kA7Z78d1V32MkjD3d2w/GomfXGimkfKiKMCe79d3Ox9rMTQXdKpjywO64ux/wDIc/2s1j7Fx983f6Q/6qC6pXMcU4F2KrNHPdallgzquZXQxmeMSBkYlcFCw6d9dPQKUpQKUpQKUpQc7zZYBgsn5J+sfrri54cGui4lxhp7mVFPxUICfSlbBY/kgY9ZqnuxWXk9t/DuTtTRXOm+jx0+Dy5PgRJDj6z7K7G3n1r6jXIz8LDuJMurAFco+nySQSCPSBVzwrlpJGRWlud/m3VxGMd+0brVZ3XTkvTv+G22iJR34yfSalVRJyVbA5+2G+ne3kg9jykV7PKFt81/6e4/frZOnm27XVKoZOSbY/z4+heXif2JRSLkm2U5xO307y8kHseUgUQvqVQzck2rd0y/Qu7uMesRyjNPsItcYxN6fhd2G/P7XV76C+pXP/YLbeN1/wAw4h/j1n7CIO6S8Ho4jf8A+NQX9KoPsKh/nb3/AJjf/wCNWU5Itgcn4Q30729kH5ryke6g9cu/yjiH+9r77GyP66vK5zlKxWGW/jRdKC7XSNzsbKz6E92c10dApSlAqpuGI4hCO5ra4z5yslrp9zP7TVtVVeD7etz3djcD1lrcj3KaCzkGQQemDVRyXKW4bZs3ymtYCfSYkJq0u2xG58FP1GofLaYsrYeEEQ9ka0FjSlKBSsMwG5OPTWBIPEe2ghcfhL2k6r8oxPp+npOk+3FTIZQyhh0YAj0EZFeZrlFHlMoHnYD66rOT3zYW66w5jjETMOhkh+KkP56NQXFKUoFKUoFeJXwCay8gHWossmRQfMuH3BiluY3+WbiRj5wxyp9a4PrqVI2auOZeWe2btY/JlA37g4HQHwI7j6j5ucXWp0uCrDuIwf8AuKy542V6PHlMp17SUjyvrqZ8KMRTBwdSn2HJ+qvFuvk1GsYWubzQvyVI1HuAG5/ZUYzdMr12+oK2Rms1hOgrNa3nFKUoFKUoFKUoFKUoKW44Vc9u7wXEUccmkurW7SPqVQnkP2qqowF2KHfPjWw8OuTsboAeKwIG9pJHuqRxXjcNuAZXwWyEQAvLIQMlYo1BeQ47lBqtF3fz7xxxWidxuAZpj6YYnVU7j/GE77gUD7Hbn/ad1/RWH/TVS8Olea+ntBxK9LwqrHENmAudiJCbTSCTuo71yRkb1fvwa5brfSKf/bgtgvskRz760R8tzxtJJHd5mkADPJbW5LaNXZh+yWMsF1HG/eaDavLc2cniN4fMRYgH822B99SbbgWmRZGmnkKZ0h2XSNQwThVGTjxqFDb8TU+VPZSgDp8HniZjvtqEzhR030nr0qfwvi7SM0UsRhmUAlSQ6Op21wyDHaJnI3CsNsqupchPmi1KV8QR7RiqHh/BbyNFRryLSiqqdnaaNlGPK1zPq2x0xXQ1UcU5kSKQQxo89wQCIohkqp6PM5wkKbHBcjODpDEYoNEnL9wxJPELkfgpHZono3gZ8flZrmeWolu7uaORLp+yZllaW5uQkThYtEKICscpLGU6lGyhT92K6UWN9MPjbhLYHolsiySL6Zp1Kt6ol9NbU5bYf63db9TqhGTjGTiLrsPZQeX5HsWOXtIJCOhkjWU+2TNeTyFw77ws/wBGh/dr2OATK2Vv7nHzXW1dP7kP/WqHc8entJUS5Anjcn42G2uV7JcgKZdIkjx1yxdMDfSaCdbcmWMZzHZ2qHplbeIHHpC5q1gt1RQqKqqM4VQFUZOTgDbqSfXS3uFdFdGVkYBlZSGVlYZVlI2II3yK2UClKUCsO2Bms1HmmGdJ/wAmgjsxY0lPdWTMNWFHprTI9B4kNQbqIMMMoYecZx6PD1VJlkqBLLvRaI8vD4yMYZfon94GpvA7aG3XSmck5Zjgsx8T+ytAavbDaomMi1ytmrXUxuCMjpXqoXCExEM9+T+qptS5lKUoFKVigzSsUoM1X8c4g8MJaNO0lLIkak4UySOEUuRuEGrUxGTpU4zU+ofFbVnjzHpMiMHQMSFLL9yxAJUEZXODjVnBxigjcE5eWDMjt21y/wDGzsMM3foQb9nEPuUGw78kljbVV2fMMTt2bExTd8UvkPtjJTO0qjUBqQsuT1qzzQZpWM0oM1VcwoFjFxuGtyZAR3oB8ch8QyatjtqCt1UVZu4AJJAAGSTsAB1JNc4lweIsNG1irAl/KBumU50x9PtcMBlt+0wQPJyWC147eNFbu0eBIdKRkjUolldY4ywHVQ7qT5hWeDcGS2j0JliSWkkc5klkONUkjd7HA8wAAAAAA28RtTJEyDAbqpPQSKQ0bHzBgp9VauHcYWUsmCkqAdpE2zrqzhvBkODhlyp0kZyCAE+lYpmgzSsVC4pxuG2UNPIqZ2UHd3PXTGi5aRvwVBJ8KCClmbW4Tsj8RcOwaI5xHNoeTtIfmq2htSdMkMNJ1a7yqOwaS5mS4eN4oYw3YpIAsjuw0mZ06xgJqVVJDfGtqUEAC8oFKUoME1XMM1Munwvp2qsmlx0qR5llCbDdifZ5zWS1QoBqbUfVW4SUTp4naoRSpcjZFRtNEtbIQRUiCIkgeJArKx1Y8Liy+fDeo19NreNMAAdAMV6pSipSlKDFKzSgxSs0oMYpis0oNF3ZJKpSVEkU9VdQyn0hhiql+SrbYIssIAwFgubm3jHojhkVB7KvaUFG/KUZGkzXmB4Xt0p9bK4Y+2vH2Ewd0l4PRxG//wAar+lBRryVaYAeHtQDn495Lg5zkHM7NmrsCs0oMYqJxDhEU+ntUDFclW3V0JGCUdcMhxtkEVMpQUkXKaJns57tc+N3PLj0CdnFeU5akzlr+8YfNPwVR7UgDe+r2lBRScnxt8qa8PovrtAfVHIKmcN5fgtyWijUOQA0hy8rAdA8rku/rJ61Y0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786854248"/>
              </p:ext>
            </p:extLst>
          </p:nvPr>
        </p:nvGraphicFramePr>
        <p:xfrm>
          <a:off x="4427983" y="1268760"/>
          <a:ext cx="4409635" cy="5328589"/>
        </p:xfrm>
        <a:graphic>
          <a:graphicData uri="http://schemas.openxmlformats.org/drawingml/2006/table">
            <a:tbl>
              <a:tblPr/>
              <a:tblGrid>
                <a:gridCol w="4409635"/>
              </a:tblGrid>
              <a:tr h="186967">
                <a:tc>
                  <a:txBody>
                    <a:bodyPr/>
                    <a:lstStyle/>
                    <a:p>
                      <a:pPr fontAlgn="base"/>
                      <a:r>
                        <a:rPr lang="en-US" sz="600" b="1" cap="all" dirty="0">
                          <a:effectLst/>
                        </a:rPr>
                        <a:t>A. PREAMBLE</a:t>
                      </a: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186967">
                <a:tc>
                  <a:txBody>
                    <a:bodyPr/>
                    <a:lstStyle/>
                    <a:p>
                      <a:pPr fontAlgn="base"/>
                      <a:r>
                        <a:rPr lang="en-US" sz="600" b="1" u="none" strike="noStrike">
                          <a:solidFill>
                            <a:srgbClr val="409352"/>
                          </a:solidFill>
                          <a:effectLst/>
                          <a:hlinkClick r:id="rId6"/>
                        </a:rPr>
                        <a:t>Preamble</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E2E4FF"/>
                    </a:solidFill>
                  </a:tcPr>
                </a:tc>
              </a:tr>
              <a:tr h="279194">
                <a:tc>
                  <a:txBody>
                    <a:bodyPr/>
                    <a:lstStyle/>
                    <a:p>
                      <a:pPr fontAlgn="base"/>
                      <a:r>
                        <a:rPr lang="en-US" sz="600" b="1" cap="all" dirty="0">
                          <a:effectLst/>
                        </a:rPr>
                        <a:t>B. PRIORITY AREAS TO BE ADDRESSED IN THE IMPLEMENTATION OF WSIS BEYOND 2015.</a:t>
                      </a: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279194">
                <a:tc>
                  <a:txBody>
                    <a:bodyPr/>
                    <a:lstStyle/>
                    <a:p>
                      <a:pPr fontAlgn="base"/>
                      <a:r>
                        <a:rPr lang="en-US" sz="600">
                          <a:effectLst/>
                        </a:rPr>
                        <a:t>Priority areas to be addressed in the implementation of WSIS Beyond 2015.</a:t>
                      </a: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FFFFFF"/>
                    </a:solidFill>
                  </a:tcPr>
                </a:tc>
              </a:tr>
              <a:tr h="186967">
                <a:tc>
                  <a:txBody>
                    <a:bodyPr/>
                    <a:lstStyle/>
                    <a:p>
                      <a:pPr fontAlgn="base"/>
                      <a:r>
                        <a:rPr lang="en-US" sz="600" b="1" cap="all">
                          <a:effectLst/>
                        </a:rPr>
                        <a:t>C. ACTION LINES</a:t>
                      </a: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279194">
                <a:tc>
                  <a:txBody>
                    <a:bodyPr/>
                    <a:lstStyle/>
                    <a:p>
                      <a:pPr fontAlgn="base"/>
                      <a:r>
                        <a:rPr lang="en-US" sz="600" b="1" u="none" strike="noStrike">
                          <a:solidFill>
                            <a:srgbClr val="409352"/>
                          </a:solidFill>
                          <a:effectLst/>
                          <a:hlinkClick r:id="rId7"/>
                        </a:rPr>
                        <a:t>C1. The role of public governance authorities and all stakeholders in the promotion of ICTs for development</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a:noFill/>
                    </a:lnB>
                    <a:solidFill>
                      <a:srgbClr val="E2E4FF"/>
                    </a:solidFill>
                  </a:tcPr>
                </a:tc>
              </a:tr>
              <a:tr h="186967">
                <a:tc>
                  <a:txBody>
                    <a:bodyPr/>
                    <a:lstStyle/>
                    <a:p>
                      <a:pPr fontAlgn="base"/>
                      <a:r>
                        <a:rPr lang="en-US" sz="600" b="1" u="none" strike="noStrike">
                          <a:solidFill>
                            <a:srgbClr val="409352"/>
                          </a:solidFill>
                          <a:effectLst/>
                          <a:hlinkClick r:id="rId8"/>
                        </a:rPr>
                        <a:t>C2. Information and communication infrastructure</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9"/>
                        </a:rPr>
                        <a:t>C3. Access to information and knowledge</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0"/>
                        </a:rPr>
                        <a:t>C4. Capacity building</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11"/>
                        </a:rPr>
                        <a:t>C5. Building confidence and security in the use of ICTs</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2"/>
                        </a:rPr>
                        <a:t>C6. Enabling environment</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a:effectLst/>
                        </a:rPr>
                        <a:t>C7. ICT applications: benefits in all aspects of life</a:t>
                      </a: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3"/>
                        </a:rPr>
                        <a:t>E-government</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14"/>
                        </a:rPr>
                        <a:t>E-business</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5"/>
                        </a:rPr>
                        <a:t>E-learning</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16"/>
                        </a:rPr>
                        <a:t>E-health</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7"/>
                        </a:rPr>
                        <a:t>E-employment</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18"/>
                        </a:rPr>
                        <a:t>E-environment</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9"/>
                        </a:rPr>
                        <a:t>E-agriculture</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20"/>
                        </a:rPr>
                        <a:t>E-science</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21"/>
                        </a:rPr>
                        <a:t>C8. Cultural diversity and identity, linguistic diversity and local content</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22"/>
                        </a:rPr>
                        <a:t>C9. Media</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23"/>
                        </a:rPr>
                        <a:t>C10. Ethical dimensions of the Information Society</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24"/>
                        </a:rPr>
                        <a:t>C11. International and regional cooperation</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w="15240" cap="flat" cmpd="sng" algn="ctr">
                      <a:solidFill>
                        <a:srgbClr val="A19B9E"/>
                      </a:solidFill>
                      <a:prstDash val="solid"/>
                      <a:round/>
                      <a:headEnd type="none" w="med" len="med"/>
                      <a:tailEnd type="none" w="med" len="med"/>
                    </a:lnB>
                    <a:solidFill>
                      <a:srgbClr val="E2E4FF"/>
                    </a:solidFill>
                  </a:tcPr>
                </a:tc>
              </a:tr>
              <a:tr h="186967">
                <a:tc>
                  <a:txBody>
                    <a:bodyPr/>
                    <a:lstStyle/>
                    <a:p>
                      <a:pPr fontAlgn="base"/>
                      <a:r>
                        <a:rPr lang="en-US" sz="600" b="1" cap="all">
                          <a:effectLst/>
                        </a:rPr>
                        <a:t>D. ACCOUNTABILITY, MONITORING AND EVALUATION</a:t>
                      </a: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377733">
                <a:tc>
                  <a:txBody>
                    <a:bodyPr/>
                    <a:lstStyle/>
                    <a:p>
                      <a:pPr fontAlgn="base"/>
                      <a:r>
                        <a:rPr lang="en-US" sz="600" b="1" u="none" strike="noStrike" dirty="0">
                          <a:solidFill>
                            <a:srgbClr val="409352"/>
                          </a:solidFill>
                          <a:effectLst/>
                          <a:hlinkClick r:id="rId25"/>
                        </a:rPr>
                        <a:t>Accountability of the WSIS Action Lines beyond 2015 (Targets and Indicators for an open and inclusive information/knowledge society for all beyond 2015)</a:t>
                      </a:r>
                      <a:endParaRPr lang="en-US" sz="600" dirty="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a:noFill/>
                    </a:lnB>
                    <a:solidFill>
                      <a:srgbClr val="FFFFFF"/>
                    </a:solidFill>
                  </a:tcPr>
                </a:tc>
              </a:tr>
            </a:tbl>
          </a:graphicData>
        </a:graphic>
      </p:graphicFrame>
      <p:sp>
        <p:nvSpPr>
          <p:cNvPr id="10" name="TextBox 9"/>
          <p:cNvSpPr txBox="1"/>
          <p:nvPr/>
        </p:nvSpPr>
        <p:spPr>
          <a:xfrm>
            <a:off x="3073687" y="1331092"/>
            <a:ext cx="1233351" cy="369332"/>
          </a:xfrm>
          <a:prstGeom prst="rect">
            <a:avLst/>
          </a:prstGeom>
          <a:solidFill>
            <a:schemeClr val="accent2"/>
          </a:solid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Statement </a:t>
            </a:r>
            <a:endParaRPr lang="en-US"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8028384" y="1298826"/>
            <a:ext cx="771365" cy="369332"/>
          </a:xfrm>
          <a:prstGeom prst="rect">
            <a:avLst/>
          </a:prstGeom>
          <a:solidFill>
            <a:schemeClr val="accent2"/>
          </a:solid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Vision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615822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648072"/>
          </a:xfrm>
        </p:spPr>
        <p:txBody>
          <a:bodyPr>
            <a:noAutofit/>
          </a:bodyPr>
          <a:lstStyle/>
          <a:p>
            <a:r>
              <a:rPr lang="en-US" sz="3600" b="1" dirty="0" smtClean="0">
                <a:solidFill>
                  <a:schemeClr val="bg1"/>
                </a:solidFill>
                <a:effectLst>
                  <a:outerShdw blurRad="38100" dist="38100" dir="2700000" algn="tl">
                    <a:srgbClr val="000000">
                      <a:alpha val="43137"/>
                    </a:srgbClr>
                  </a:outerShdw>
                </a:effectLst>
              </a:rPr>
              <a:t>Principles for the inputs to the </a:t>
            </a:r>
            <a:r>
              <a:rPr lang="en-US" sz="3600" b="1" dirty="0" smtClean="0">
                <a:solidFill>
                  <a:schemeClr val="bg1"/>
                </a:solidFill>
                <a:effectLst>
                  <a:outerShdw blurRad="38100" dist="38100" dir="2700000" algn="tl">
                    <a:srgbClr val="000000">
                      <a:alpha val="43137"/>
                    </a:srgbClr>
                  </a:outerShdw>
                </a:effectLst>
              </a:rPr>
              <a:t/>
            </a:r>
            <a:br>
              <a:rPr lang="en-US" sz="36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first </a:t>
            </a:r>
            <a:r>
              <a:rPr lang="en-US" sz="3600" b="1" dirty="0" smtClean="0">
                <a:solidFill>
                  <a:schemeClr val="bg1"/>
                </a:solidFill>
                <a:effectLst>
                  <a:outerShdw blurRad="38100" dist="38100" dir="2700000" algn="tl">
                    <a:srgbClr val="000000">
                      <a:alpha val="43137"/>
                    </a:srgbClr>
                  </a:outerShdw>
                </a:effectLst>
              </a:rPr>
              <a:t>draft </a:t>
            </a:r>
            <a:r>
              <a:rPr lang="en-US" sz="3600" b="1" dirty="0" smtClean="0">
                <a:solidFill>
                  <a:schemeClr val="bg1"/>
                </a:solidFill>
                <a:effectLst>
                  <a:outerShdw blurRad="38100" dist="38100" dir="2700000" algn="tl">
                    <a:srgbClr val="000000">
                      <a:alpha val="43137"/>
                    </a:srgbClr>
                  </a:outerShdw>
                </a:effectLst>
              </a:rPr>
              <a:t>of Statement</a:t>
            </a:r>
            <a:r>
              <a:rPr lang="en-US" sz="3600" b="1" dirty="0" smtClean="0">
                <a:solidFill>
                  <a:schemeClr val="bg1"/>
                </a:solidFill>
                <a:effectLst>
                  <a:outerShdw blurRad="38100" dist="38100" dir="2700000" algn="tl">
                    <a:srgbClr val="000000">
                      <a:alpha val="43137"/>
                    </a:srgbClr>
                  </a:outerShdw>
                </a:effectLst>
              </a:rPr>
              <a:t>, Vision</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60375" y="1268760"/>
            <a:ext cx="8576121" cy="4464496"/>
          </a:xfrm>
          <a:solidFill>
            <a:srgbClr val="003300">
              <a:alpha val="32941"/>
            </a:srgbClr>
          </a:solidFill>
        </p:spPr>
        <p:txBody>
          <a:bodyPr>
            <a:noAutofit/>
          </a:bodyPr>
          <a:lstStyle/>
          <a:p>
            <a:pPr>
              <a:spcAft>
                <a:spcPts val="600"/>
              </a:spcAft>
            </a:pPr>
            <a:r>
              <a:rPr lang="en-US" sz="1600" dirty="0">
                <a:solidFill>
                  <a:schemeClr val="bg1"/>
                </a:solidFill>
              </a:rPr>
              <a:t>Focus on the WSIS Action Lines and measurement of their </a:t>
            </a:r>
            <a:r>
              <a:rPr lang="en-US" sz="1600" dirty="0" smtClean="0">
                <a:solidFill>
                  <a:schemeClr val="bg1"/>
                </a:solidFill>
              </a:rPr>
              <a:t/>
            </a:r>
            <a:br>
              <a:rPr lang="en-US" sz="1600" dirty="0" smtClean="0">
                <a:solidFill>
                  <a:schemeClr val="bg1"/>
                </a:solidFill>
              </a:rPr>
            </a:br>
            <a:r>
              <a:rPr lang="en-US" sz="1600" dirty="0" smtClean="0">
                <a:solidFill>
                  <a:schemeClr val="bg1"/>
                </a:solidFill>
              </a:rPr>
              <a:t>implementation</a:t>
            </a:r>
            <a:r>
              <a:rPr lang="en-US" sz="1600" dirty="0">
                <a:solidFill>
                  <a:schemeClr val="bg1"/>
                </a:solidFill>
              </a:rPr>
              <a:t>.</a:t>
            </a:r>
          </a:p>
          <a:p>
            <a:pPr>
              <a:spcAft>
                <a:spcPts val="600"/>
              </a:spcAft>
            </a:pPr>
            <a:r>
              <a:rPr lang="en-US" sz="1600" dirty="0">
                <a:solidFill>
                  <a:schemeClr val="bg1"/>
                </a:solidFill>
              </a:rPr>
              <a:t>Develop a vision upon existing framework of Action Lines,  identifying </a:t>
            </a:r>
            <a:r>
              <a:rPr lang="en-US" sz="1600" dirty="0" smtClean="0">
                <a:solidFill>
                  <a:schemeClr val="bg1"/>
                </a:solidFill>
              </a:rPr>
              <a:t/>
            </a:r>
            <a:br>
              <a:rPr lang="en-US" sz="1600" dirty="0" smtClean="0">
                <a:solidFill>
                  <a:schemeClr val="bg1"/>
                </a:solidFill>
              </a:rPr>
            </a:br>
            <a:r>
              <a:rPr lang="en-US" sz="1600" dirty="0" smtClean="0">
                <a:solidFill>
                  <a:schemeClr val="bg1"/>
                </a:solidFill>
              </a:rPr>
              <a:t>emerging </a:t>
            </a:r>
            <a:r>
              <a:rPr lang="en-US" sz="1600" dirty="0">
                <a:solidFill>
                  <a:schemeClr val="bg1"/>
                </a:solidFill>
              </a:rPr>
              <a:t>trends, challenges and priorities  for new decade, without </a:t>
            </a:r>
            <a:r>
              <a:rPr lang="en-US" sz="1600" dirty="0" smtClean="0">
                <a:solidFill>
                  <a:schemeClr val="bg1"/>
                </a:solidFill>
              </a:rPr>
              <a:t/>
            </a:r>
            <a:br>
              <a:rPr lang="en-US" sz="1600" dirty="0" smtClean="0">
                <a:solidFill>
                  <a:schemeClr val="bg1"/>
                </a:solidFill>
              </a:rPr>
            </a:br>
            <a:r>
              <a:rPr lang="en-US" sz="1600" dirty="0" smtClean="0">
                <a:solidFill>
                  <a:schemeClr val="bg1"/>
                </a:solidFill>
              </a:rPr>
              <a:t>making </a:t>
            </a:r>
            <a:r>
              <a:rPr lang="en-US" sz="1600" dirty="0">
                <a:solidFill>
                  <a:schemeClr val="bg1"/>
                </a:solidFill>
              </a:rPr>
              <a:t>existing framework of Action Lines obsolete. </a:t>
            </a:r>
          </a:p>
          <a:p>
            <a:pPr>
              <a:spcAft>
                <a:spcPts val="600"/>
              </a:spcAft>
            </a:pPr>
            <a:r>
              <a:rPr lang="en-US" sz="1600" dirty="0">
                <a:solidFill>
                  <a:schemeClr val="bg1"/>
                </a:solidFill>
              </a:rPr>
              <a:t>Geneva Declaration and Geneva Plan of Action still remain valid </a:t>
            </a:r>
            <a:r>
              <a:rPr lang="en-US" sz="1600" dirty="0" smtClean="0">
                <a:solidFill>
                  <a:schemeClr val="bg1"/>
                </a:solidFill>
              </a:rPr>
              <a:t/>
            </a:r>
            <a:br>
              <a:rPr lang="en-US" sz="1600" dirty="0" smtClean="0">
                <a:solidFill>
                  <a:schemeClr val="bg1"/>
                </a:solidFill>
              </a:rPr>
            </a:br>
            <a:r>
              <a:rPr lang="en-US" sz="1600" dirty="0" smtClean="0">
                <a:solidFill>
                  <a:schemeClr val="bg1"/>
                </a:solidFill>
              </a:rPr>
              <a:t>until </a:t>
            </a:r>
            <a:r>
              <a:rPr lang="en-US" sz="1600" dirty="0">
                <a:solidFill>
                  <a:schemeClr val="bg1"/>
                </a:solidFill>
              </a:rPr>
              <a:t>further decisions by General Assembly.  </a:t>
            </a:r>
          </a:p>
          <a:p>
            <a:pPr>
              <a:spcAft>
                <a:spcPts val="600"/>
              </a:spcAft>
            </a:pPr>
            <a:r>
              <a:rPr lang="en-US" sz="1600" dirty="0">
                <a:solidFill>
                  <a:schemeClr val="bg1"/>
                </a:solidFill>
              </a:rPr>
              <a:t>Restrict the proposals on Action Lines, under the responsibility of the respective UN Agencies, to the Geneva Plan of Action.</a:t>
            </a:r>
          </a:p>
          <a:p>
            <a:pPr>
              <a:spcAft>
                <a:spcPts val="600"/>
              </a:spcAft>
            </a:pPr>
            <a:r>
              <a:rPr lang="en-US" sz="1600" dirty="0">
                <a:solidFill>
                  <a:schemeClr val="bg1"/>
                </a:solidFill>
              </a:rPr>
              <a:t>Avoid proposals referring to the outcomes of the Tunis phase of WSIS on the following, implementation mechanism, follow up, internet governance (other than internet issues relevant to action lines), IGF, enhanced cooperation, CSTD. </a:t>
            </a:r>
          </a:p>
          <a:p>
            <a:pPr>
              <a:spcAft>
                <a:spcPts val="600"/>
              </a:spcAft>
            </a:pPr>
            <a:r>
              <a:rPr lang="en-US" sz="1600" dirty="0">
                <a:solidFill>
                  <a:schemeClr val="bg1"/>
                </a:solidFill>
              </a:rPr>
              <a:t>Avoid prejudging the outcomes of the 68th Session of the General Assembly on modalities of the Overall Review. </a:t>
            </a:r>
          </a:p>
          <a:p>
            <a:pPr>
              <a:spcAft>
                <a:spcPts val="600"/>
              </a:spcAft>
            </a:pPr>
            <a:r>
              <a:rPr lang="en-US" sz="1600" dirty="0">
                <a:solidFill>
                  <a:schemeClr val="bg1"/>
                </a:solidFill>
              </a:rPr>
              <a:t>Respect  mandates given by Tunis Agenda and respect for the multi-stakeholder principles</a:t>
            </a:r>
            <a:r>
              <a:rPr lang="en-US" sz="1600" dirty="0" smtClean="0">
                <a:solidFill>
                  <a:schemeClr val="bg1"/>
                </a:solidFill>
              </a:rPr>
              <a:t>.</a:t>
            </a:r>
            <a:endParaRPr lang="en-US" sz="1600" dirty="0">
              <a:solidFill>
                <a:schemeClr val="bg1"/>
              </a:solidFill>
            </a:endParaRPr>
          </a:p>
          <a:p>
            <a:pPr marL="457200" lvl="1" indent="0">
              <a:buNone/>
            </a:pPr>
            <a:endParaRPr lang="en-US" sz="2200" b="1" dirty="0" smtClean="0">
              <a:solidFill>
                <a:schemeClr val="bg1"/>
              </a:solidFill>
              <a:effectLst>
                <a:outerShdw blurRad="38100" dist="38100" dir="2700000" algn="tl">
                  <a:srgbClr val="000000">
                    <a:alpha val="43137"/>
                  </a:srgbClr>
                </a:outerShdw>
              </a:effectLst>
            </a:endParaRPr>
          </a:p>
          <a:p>
            <a:pPr lvl="0"/>
            <a:endParaRPr lang="en-US" sz="2200" dirty="0"/>
          </a:p>
          <a:p>
            <a:pPr lvl="0"/>
            <a:endParaRPr lang="en-US" sz="2200" dirty="0">
              <a:solidFill>
                <a:schemeClr val="bg2">
                  <a:lumMod val="90000"/>
                </a:schemeClr>
              </a:solidFill>
            </a:endParaRPr>
          </a:p>
        </p:txBody>
      </p:sp>
      <p:sp>
        <p:nvSpPr>
          <p:cNvPr id="3" name="AutoShape 2" descr="data:image/jpeg;base64,/9j/4AAQSkZJRgABAQAAAQABAAD/2wCEAAkGBhQSEBUSEhQVFRQWFhgYFxcXFBQWFBYUFhYWFxQVFBcXHCceFxkjGhcVHzAkIycpLCwsFR4xNTAqNiYsLCkBCQoKDgwOGg8PFykkHCUsKSkpNCw0KSksLSwsKSkpLykpKSksLCwpLCwsLCwpKSwpKSkpKSwsMSwsKSwsLCwpNf/AABEIAL8BBwMBIgACEQEDEQH/xAAcAAEAAgMBAQEAAAAAAAAAAAAABAUBAwYCBwj/xABSEAACAQMCAwMGBgwKCAcAAAABAgMABBESIQUGMRNBUSJhcYGRoRQjMlJysRYkQlRic4KSlMHR0hUzNFOTorKz0/BDRFV0g5XU4Qc1RWOEtMT/xAAZAQEAAwEBAAAAAAAAAAAAAAAAAQIEAwX/xAAfEQEBAAICAwEBAQAAAAAAAAAAAQIRAyESMUFRBDL/2gAMAwEAAhEDEQA/APuNKUoFKUoFKruI8ZEbiKNTLOQGEakDShJUSSsdo48htzudLBQxGK1RcOuHOqa4K9fi4FVUwcbNI4MjEb+UpTOfk0FtSqyPl2IA+VOcknJuronfwJkyB5hsO6vA5Wg7QSESOwXSO0uLiRQM5yFkcqG/Cxnz0FtSqscvRh9avcK2MbXNwyD0RO5jz+TWdNxFvqFwgAyCqpP35bUuI3PTydKd+52FBZ0rVa3SyIHQ5U57iCCDhlYHdWBBBB3BBBrbQKUpQKUpQKUpQKUpQKUpQKUqjHOVuWZVFy+h3jYpZXjprjco4DpEVbDKwyCRtQXlKqF5lQ9Irr9EuB7mQGsHmeP+auv0S5P1JQXFKpJOb4V6x3fqsL5v7MJrCc4wEgaLsZ7zw+/Ue0w4FBeUqkbm+ANp03WfNY3xX84Q499e7TmyCSRYx2ys50p2trdQq7BWYqrSxqrHSrHAPRSe6guKUpQKUpQKUpQKUpQU/BECzXYIIkMwZiTkvG0Sdky77IAGTuGqNz3km4qHe2ZJEkZCyrsM50uvfG+O49x6qd99wfC8YQbS5hbpiTAUk9NEnyHz4A56ZAoJ9KwDncVmgUpVXfcxxRsY1JmmH+hhAeXcHTr30xKcEapCq+egxanReTIMYeOOUjvD+VExPmKpHjzo1WtVXBuHOryXE+ntpggKqcrHHHq7OIMQC+C8jFsDJc4AGKtaBSlKBSlKBSlKBSlKBSlUtxxO5a4kigihKxqhLSTSKSXDHAVYmwBjrnv6UF1VPyxDojljzkrdXLH/AI07zgeyUVhJL49Y7VPOJZpPd2aZ9teOV4pB8JMxVna5JJRSqbRQqNCszEDC4O+5DHbOKC8pSlApSlAqm46vx9h5rpv/AKV4PV1q5qm45Hm4sfwbl29fwO7XfzeUfdQXNKUoFKUoFKClApSlArBFZpQUnGrCKGCaeOBO0VGfyfii7AbBnTffAGd63Py3ETnVc+q9vAPYJa087PKOHXRgTtJRC5VdzkgdwAyTjJA7yANs5qXy/LK1tE9wMSuut12+LLksIttjoBCZ79Oe+g0fYrbnVrEsoYYZJri4mjI6Y7OWRkx6t6sbW0SJBHEioijCqihVAHQBRsBW6lApSlApSlApSlApSlApSlAqo4V/Krz8ZEPV2EZx7ST66t65TlbjML31/Gsqs7Ta1TJDhIYobaUlSAQBNFIvgdiM5oOrqg4dxWKKW6WWVIz8J2DsqAgwQMNGo+UPK6+Ood1X9aWs0LFiilj1OkZOOmT30Hn+EYsZ7RMeOtcfXWY7+NvkyIfQ6n9dajweDOexiz49mmfbisS8FgbZoIm9MaH6xQbpb6NflSIvpZR9ZqBcc3WUfy7y2TPzriIfW1V3NnCIIeG3jxW8ClbWdhiJAMiJyOgq+s7ZVRcKo8kdAPAUEC35xsZDpjvLV28FuIWPsDVr4tKJJ7Fo2DKLlySrAjAs7pcEg/OZfWBVu1sh6qp9Kg1gWSeThFGgllwoGliCpI8DhiPXQbqUpQKUpQKUpQKwTjc1muO5lve0naN97eHCsn3MszKHParjDIiNGQDkEyHI8kVFupurY43K6i3HMXa7WcZuBg4l1dna5wCMTEEyA5+VEsgGCDg1sWC8ZstLbouPkLBI7A/jWlAI/wCGKrLbmMjvBHn6VZrx8YzoJPdjp7T0qk5Mavlw5T49/wAGTatXwuX6PZ2+j1/F6v61VV9zI9pc28FxNDI1zKEjSOF45FBB8tiZXBAIx0XOfMai8W43cMToQ4HRQ65b318e4nzBNLx23ur2FoBGUVVYf6OLU2zdGJZskqds+bNTM5am8OUkv6/SdKg8L4osygjGf89K1R8W+2poHwFSKGUMdtpWnQrv4GHP5dWl33HKy43VWdeXcKCSQANyScADxJqqtOareS2e6RyYoy4c6HDBozh004yzZ2wM5PTOajWXB2uD296uckGK2JDRQKCCpkUeTLPkAljkIdk6FnlDeeaUcZto5brYEGFV7Nge9JpWSJ/yXP1VsPGZFI1Wk4XBJZTA4XHcVWQuT9FW6Va0oKK15yhfHxd2mSQC9jeKNu8t2WAPSRVpZcTim1dlIr6ThgpBKNgHS46qcEHB7iKk1DvuFJKQxysighZUwJEBwcBu9cgEqcqcDINBMpULhl2zBkkx2sZ0vgEK2wKugOcKwOcZODkZOM1tt+IRu7okiM8Zw6hgWQ4yA69V2IO/jQQ+J8ywwP2b9qWwGxFbXM+ASQNRhjYLnB646Vpg5vt2zjtxj59neJ7NcQzUi1/lc/4uEe+U/rFWVBVHmeD5z+gQTk+wJmua4JLZ215eXa/CS92yMR/B98NARAukHst8sWbO3UfNzXdUoKiPmqBhn44fStrlD7HjBrweb7cMFxcb9/wK8K+thFge2rqlBVrzNbkgGTSSQBrSRNycAeWo6kgeurSovFYi0Eir8oo2n6WDp9+K3QTB0Vx0YAj0EZFBTc9/+VX3+6XH9y9XcS4UDwAqm52i18OukBx2kLx58O0XRn1as1d0ClKUClKUClKUClKUCuI52gMUok/0cukMf5uRNtbH5hUqM/c9n4Hbt65nmq5DERjGwOonuDdR7Prqmf8Al14d+c0pLaRYx5Kk47wpZj6cdK1y8VkPyY5PzGH11Wx3zRHTEw0Doj5wB3BXG6j0hvNgbUl5zRdmVgfSrA+cEHp6QKzN9n7HqTjUqnLxyAfQY+8CvScXgnRkkRJQcZRgrA4Odwe8HeoUvPSjbQ3ti/fzWi9uY7vGiBhL9zJ2kUag9ysylmIP0WqZ7X613HYcIv4kx2Xkkfc7484welbYeE2vFZpp5oY5oAiQRGRFLEo0jTSRN1VSzqgIxnsmIyCDXGx8nyuhL3OvGcxAGNSBghWbOpjtjuU53FddydfaiiJsoHcMAKB0Hdjurpjlq6Z+fjmU8p8/V3xmyRUtolRVhW4iGgKAirGGaIBRsAJFiwPRV3Wi+sllQo4yCQfOrKwZHXwZWCsD3FQaiLfSRbTIzAdJYlLhh3ao1y6t16ArtnIzgd2BZUqubmK3Hy5kT8YezPsfFSRxCLTq7RNPjrXHtzQSKVUrzXatns50lwcEQ5nII6giIMc1qfilxNtbQmMEfx1yrIACDutvkSuwOMq/ZjfqcYoIj8Iin4lcGRNQS3tlzqbGvtLpmUgHGQrRnfucVN4HyrDaszprZ21DU7FtKM7SdnGvyY0BbooGcDJJGal8H4QtuhUFnd2LySPgvLIcAu+AB0AAAAChVAAAAqdQVtl/KrgeaI+ohhj+qT6/PVlVIL7srmfVFM2rQwZIXdSoQLgMBjOQduu/nrc3MIGMw3O/TFvIc+nSDp/KxQWtKpn5gkA8myum9Athn8+Ye+tEHM8ryNELKZXVVcq8toGCOWCNhJm2JRx+SaDoKVULxa4P+pyD6U1vj+q5PurD8WuBgfApG86zW5A/PdT7qC1nfCsfAE+wVE4FEVtYFO5WGMH0hFFQri+u3RgtooJBA7S5VRuO8xq+PUDVrZxFY0U9VVQfSAAaCq5ylAspAfu2ii27jNNHED7XFXdc7zrdRCOFJZEQG4gkOplXyLeVJnY6vuRoGT3Z89dEDQKUpQKUpQKUpQKUpQaby7EaF26D3nuFfPeLX5JJPVtz6+groOabgmQKfkqufSTmuOuYXlbAyq97fujx91ZuTLd03fz4ankqltGnc4JWMHym7z+Cv7avrRYUXT2agD8Ee+gjCKFUYAqi5i4iYoyQfK+5HifP5q5tftIueaokvktTEgjeJjqMZ3kG4Cn5OAobPnZfPVi9lazjAAik+5dMKfX3MPTXy2a/eWdWfBKKSu3TJAOPZiuu4SpcDcg1axXDH326iDhFwo3dXAGMjKtj0b/XXWcm8LEaGTGM7D0Dqfb9Vczw63lwCX1AebDecb/59FfRLOLTGijuUfVV+ObycP6c7rW26ucTjt5KoktrSGSF1DRvJeGMujbo6qsD4UrpYZIO+4FdGaqOUGzw+0PT7Wh2IwQeyXII7jWh57WeLXYG9iSe8JcRH2F9OfXioaTyuxY8L0sPupJbTf0FGY+3FdPSg5/+Er8Hayh0f77h8eZRAV/rV6l47dL/AOnzP+LntDj09pKnuzV9Sgo043dHH2hKM+M9rt9LTIfdmrCy4hrZo2XRIqozLkNgSa9OCOvyG9lTKqIYgOIyt3vbQj1Ry3BH96fbQW9KUoMaq5Cya6HG7hpI0W2NrCom8ry9Mk7Ii52D5lcNudo1O2sAbLngFvdcVuPhMEU2i0tNPaRq4XM1/nAYd+B7KmryBw4f6hafo0R+taC+1jGcjFajex/PT84ftqm+wDh33hafo0P7tb05OsVGBZ2oHgLeED+zQWJvo/np+cv7aC/j/nE/PX9tQF5Ssh0tLYei3i/drJ5Us/vS2/oIv3aCn544JbXy26y3EUfY3CS7smHQZEkRyRs6kj9R6VfR8ftmkWNbiEyPnQgljLvpGW0KDlsAEnHhWLfl62T5FvAn0YY1+oVF45YIkOuNEVllhfKqFOEmjLbgfNBHoOKC6pSlApSlApSlApSlBzPN0Byj42wQT5+oz7/ZXPO2nNfQrq2WRCjDII/yR564HjViYmwevTPjjofWMGs/Jj3ts4M9zxQGjMnRiPogfWa5nnSw0GPGcYOc7nJxgk+quqt307Z3846eoVLv+CLPGQTk+J/Z4VyjXcpHx5YPjwPwD/aFd1y5D0qku+DGC8WN+hjbSfQ6bH211PDbfTirbTPTpLOTfArtYmyoPiB9VcBbPhv8+6u/hXCgeAA91deP68/n+PdVnLJ+04Pxa/VVnXO2PDb2GBIY5LUCNQis0czkhRgFlDrv3nBFdmd0VK5/4JxL75sv0Kf/AKusng14ww9+VOdzBawoMeGJu1oL+lc8eW7nu4nd+uKwP/5qfYxOevE7zPmSwA9nwag6GuZ4kkst3cQ28vYTC0gKymNZQvaTXG4RiAx+KPXbcda2/Y1cf7Tu/wCjsP8Apql8H4B2MkkzzyzyyKiF5RECI4y7IirCiKADI5zjPldaDl+XeS+JQmVZuJy+U+sSIIJNZbOoGOeFjCAAoAVyvgB3445yDfy3MM0XFZ005DkrGoCE5CpFEio/U7vnoOtd/Sgo+HQaL6QFi7/BLVWdsan0SXWGYKAoJLOdgB5tqvK5y/vorW9knlMp7WCGMLHbXExHYyXLFiYUYDPbAYPzfPWU58tiSAl2dOxxw++OCQCAQIcjYg7ig6KlUI5yixqEN6R4/AbvP5pj1e6sxc2q/wDF2943ptJov74IKC9pVL9kbfel2P8Ahxn6pK8fZO+cfAbzHztNvj2dtn3UF7VXzOftOcjqI2I8cgZGPPmotzzb2al2tbsKOp7OPbJwOsnjUHmHjUstpPFHY3euSGREysGnWyELn47pkig6ylYFZoFKUoFKUoFKUoFU3M9jri1Y3U+4/wDf66ua8yxhlKnoRios3NJxurt8yc4NTrS8xWnjNoY5GU9x93dVetxWSvSx7iff2iz3aowyDbSekESw4I84qPBZNGTG25HyT3MPN+ynDbgm/jz97yD2yw4+qug4igKHbddxUVGNuN8Tl+x7SUE/JXc/qH+fCuwqo5bixGT3k/UP+9W9aeOajFy5byKUpXRyKUpQKUpQKUpQKVTTcalaSWO3gWRoWCMXm7JA7RpLpJCM3yJEOQD1rW19xDA+1LUt3/bsmjzYPwXJ9lBe1x/AuZ1k4xeWixShljjd2KjSrKWTBIP3aGGRcZyGbOkqRVwj32MlbUH5oeYgH6egZ/NFaE4fdiR5R8DV3CqxEMpYqmrQGftBqA1NjYdaC/pVJHw++Oe0u4R+KtSuB6ZJXyfPj1U4VDNFcvHLcyTq0auutIV0MHYMF7JF2IKdc/JO9Bd0rXcSaUZuuFJx6BmucseEXU8Ucr8QnQyRqxWGK0VAWUMdPaQu2N8DLE7UHv8A8Qr94eHzSqgcKpL7sCqgEhxpU5w4TO2y6j3YN1wtpTDGZwolKAyBc6Q5GWVc7kA7Z78d1V32MkjD3d2w/GomfXGimkfKiKMCe79d3Ox9rMTQXdKpjywO64ux/wDIc/2s1j7Fx983f6Q/6qC6pXMcU4F2KrNHPdallgzquZXQxmeMSBkYlcFCw6d9dPQKUpQKUpQKUpQc7zZYBgsn5J+sfrri54cGui4lxhp7mVFPxUICfSlbBY/kgY9ZqnuxWXk9t/DuTtTRXOm+jx0+Dy5PgRJDj6z7K7G3n1r6jXIz8LDuJMurAFco+nySQSCPSBVzwrlpJGRWlud/m3VxGMd+0brVZ3XTkvTv+G22iJR34yfSalVRJyVbA5+2G+ne3kg9jykV7PKFt81/6e4/frZOnm27XVKoZOSbY/z4+heXif2JRSLkm2U5xO307y8kHseUgUQvqVQzck2rd0y/Qu7uMesRyjNPsItcYxN6fhd2G/P7XV76C+pXP/YLbeN1/wAw4h/j1n7CIO6S8Ho4jf8A+NQX9KoPsKh/nb3/AJjf/wCNWU5Itgcn4Q30729kH5ryke6g9cu/yjiH+9r77GyP66vK5zlKxWGW/jRdKC7XSNzsbKz6E92c10dApSlAqpuGI4hCO5ra4z5yslrp9zP7TVtVVeD7etz3djcD1lrcj3KaCzkGQQemDVRyXKW4bZs3ymtYCfSYkJq0u2xG58FP1GofLaYsrYeEEQ9ka0FjSlKBSsMwG5OPTWBIPEe2ghcfhL2k6r8oxPp+npOk+3FTIZQyhh0YAj0EZFeZrlFHlMoHnYD66rOT3zYW66w5jjETMOhkh+KkP56NQXFKUoFKUoFeJXwCay8gHWossmRQfMuH3BiluY3+WbiRj5wxyp9a4PrqVI2auOZeWe2btY/JlA37g4HQHwI7j6j5ucXWp0uCrDuIwf8AuKy542V6PHlMp17SUjyvrqZ8KMRTBwdSn2HJ+qvFuvk1GsYWubzQvyVI1HuAG5/ZUYzdMr12+oK2Rms1hOgrNa3nFKUoFKUoFKUoFKUoKW44Vc9u7wXEUccmkurW7SPqVQnkP2qqowF2KHfPjWw8OuTsboAeKwIG9pJHuqRxXjcNuAZXwWyEQAvLIQMlYo1BeQ47lBqtF3fz7xxxWidxuAZpj6YYnVU7j/GE77gUD7Hbn/ad1/RWH/TVS8Olea+ntBxK9LwqrHENmAudiJCbTSCTuo71yRkb1fvwa5brfSKf/bgtgvskRz760R8tzxtJJHd5mkADPJbW5LaNXZh+yWMsF1HG/eaDavLc2cniN4fMRYgH822B99SbbgWmRZGmnkKZ0h2XSNQwThVGTjxqFDb8TU+VPZSgDp8HniZjvtqEzhR030nr0qfwvi7SM0UsRhmUAlSQ6Op21wyDHaJnI3CsNsqupchPmi1KV8QR7RiqHh/BbyNFRryLSiqqdnaaNlGPK1zPq2x0xXQ1UcU5kSKQQxo89wQCIohkqp6PM5wkKbHBcjODpDEYoNEnL9wxJPELkfgpHZono3gZ8flZrmeWolu7uaORLp+yZllaW5uQkThYtEKICscpLGU6lGyhT92K6UWN9MPjbhLYHolsiySL6Zp1Kt6ol9NbU5bYf63db9TqhGTjGTiLrsPZQeX5HsWOXtIJCOhkjWU+2TNeTyFw77ws/wBGh/dr2OATK2Vv7nHzXW1dP7kP/WqHc8entJUS5Anjcn42G2uV7JcgKZdIkjx1yxdMDfSaCdbcmWMZzHZ2qHplbeIHHpC5q1gt1RQqKqqM4VQFUZOTgDbqSfXS3uFdFdGVkYBlZSGVlYZVlI2II3yK2UClKUCsO2Bms1HmmGdJ/wAmgjsxY0lPdWTMNWFHprTI9B4kNQbqIMMMoYecZx6PD1VJlkqBLLvRaI8vD4yMYZfon94GpvA7aG3XSmck5Zjgsx8T+ytAavbDaomMi1ytmrXUxuCMjpXqoXCExEM9+T+qptS5lKUoFKVigzSsUoM1X8c4g8MJaNO0lLIkak4UySOEUuRuEGrUxGTpU4zU+ofFbVnjzHpMiMHQMSFLL9yxAJUEZXODjVnBxigjcE5eWDMjt21y/wDGzsMM3foQb9nEPuUGw78kljbVV2fMMTt2bExTd8UvkPtjJTO0qjUBqQsuT1qzzQZpWM0oM1VcwoFjFxuGtyZAR3oB8ch8QyatjtqCt1UVZu4AJJAAGSTsAB1JNc4lweIsNG1irAl/KBumU50x9PtcMBlt+0wQPJyWC147eNFbu0eBIdKRkjUolldY4ywHVQ7qT5hWeDcGS2j0JliSWkkc5klkONUkjd7HA8wAAAAAA28RtTJEyDAbqpPQSKQ0bHzBgp9VauHcYWUsmCkqAdpE2zrqzhvBkODhlyp0kZyCAE+lYpmgzSsVC4pxuG2UNPIqZ2UHd3PXTGi5aRvwVBJ8KCClmbW4Tsj8RcOwaI5xHNoeTtIfmq2htSdMkMNJ1a7yqOwaS5mS4eN4oYw3YpIAsjuw0mZ06xgJqVVJDfGtqUEAC8oFKUoME1XMM1Munwvp2qsmlx0qR5llCbDdifZ5zWS1QoBqbUfVW4SUTp4naoRSpcjZFRtNEtbIQRUiCIkgeJArKx1Y8Liy+fDeo19NreNMAAdAMV6pSipSlKDFKzSgxSs0oMYpis0oNF3ZJKpSVEkU9VdQyn0hhiql+SrbYIssIAwFgubm3jHojhkVB7KvaUFG/KUZGkzXmB4Xt0p9bK4Y+2vH2Ewd0l4PRxG//wAar+lBRryVaYAeHtQDn495Lg5zkHM7NmrsCs0oMYqJxDhEU+ntUDFclW3V0JGCUdcMhxtkEVMpQUkXKaJns57tc+N3PLj0CdnFeU5akzlr+8YfNPwVR7UgDe+r2lBRScnxt8qa8PovrtAfVHIKmcN5fgtyWijUOQA0hy8rAdA8rku/rJ61Y0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AutoShape 2" descr="data:image/jpeg;base64,/9j/4AAQSkZJRgABAQAAAQABAAD/2wCEAAkGBhQSEBUSEhQVFRQWFhgYFxcXFBQWFBYUFhYWFxQVFBcXHCceFxkjGhcVHzAkIycpLCwsFR4xNTAqNiYsLCkBCQoKDgwOGg8PFykkHCUsKSkpNCw0KSksLSwsKSkpLykpKSksLCwpLCwsLCwpKSwpKSkpKSwsMSwsKSwsLCwpNf/AABEIAL8BBwMBIgACEQEDEQH/xAAcAAEAAgMBAQEAAAAAAAAAAAAABAUBAwYCBwj/xABSEAACAQMCAwMGBgwKCAcAAAABAgMABBESIQUGMRNBUSJhcYGRoRQjMlJysRYkQlRic4KSlMHR0hUzNFOTorKz0/BDRFV0g5XU4Qc1RWOEtMT/xAAZAQEAAwEBAAAAAAAAAAAAAAAAAQIEAwX/xAAfEQEBAAICAwEBAQAAAAAAAAAAAQIRAyESMUFRBDL/2gAMAwEAAhEDEQA/APuNKUoFKUoFKruI8ZEbiKNTLOQGEakDShJUSSsdo48htzudLBQxGK1RcOuHOqa4K9fi4FVUwcbNI4MjEb+UpTOfk0FtSqyPl2IA+VOcknJuronfwJkyB5hsO6vA5Wg7QSESOwXSO0uLiRQM5yFkcqG/Cxnz0FtSqscvRh9avcK2MbXNwyD0RO5jz+TWdNxFvqFwgAyCqpP35bUuI3PTydKd+52FBZ0rVa3SyIHQ5U57iCCDhlYHdWBBBB3BBBrbQKUpQKUpQKUpQKUpQKUpQKUqjHOVuWZVFy+h3jYpZXjprjco4DpEVbDKwyCRtQXlKqF5lQ9Irr9EuB7mQGsHmeP+auv0S5P1JQXFKpJOb4V6x3fqsL5v7MJrCc4wEgaLsZ7zw+/Ue0w4FBeUqkbm+ANp03WfNY3xX84Q499e7TmyCSRYx2ys50p2trdQq7BWYqrSxqrHSrHAPRSe6guKUpQKUpQKUpQKUpQU/BECzXYIIkMwZiTkvG0Sdky77IAGTuGqNz3km4qHe2ZJEkZCyrsM50uvfG+O49x6qd99wfC8YQbS5hbpiTAUk9NEnyHz4A56ZAoJ9KwDncVmgUpVXfcxxRsY1JmmH+hhAeXcHTr30xKcEapCq+egxanReTIMYeOOUjvD+VExPmKpHjzo1WtVXBuHOryXE+ntpggKqcrHHHq7OIMQC+C8jFsDJc4AGKtaBSlKBSlKBSlKBSlKBSlUtxxO5a4kigihKxqhLSTSKSXDHAVYmwBjrnv6UF1VPyxDojljzkrdXLH/AI07zgeyUVhJL49Y7VPOJZpPd2aZ9teOV4pB8JMxVna5JJRSqbRQqNCszEDC4O+5DHbOKC8pSlApSlAqm46vx9h5rpv/AKV4PV1q5qm45Hm4sfwbl29fwO7XfzeUfdQXNKUoFKUoFKClApSlArBFZpQUnGrCKGCaeOBO0VGfyfii7AbBnTffAGd63Py3ETnVc+q9vAPYJa087PKOHXRgTtJRC5VdzkgdwAyTjJA7yANs5qXy/LK1tE9wMSuut12+LLksIttjoBCZ79Oe+g0fYrbnVrEsoYYZJri4mjI6Y7OWRkx6t6sbW0SJBHEioijCqihVAHQBRsBW6lApSlApSlApSlApSlApSlAqo4V/Krz8ZEPV2EZx7ST66t65TlbjML31/Gsqs7Ta1TJDhIYobaUlSAQBNFIvgdiM5oOrqg4dxWKKW6WWVIz8J2DsqAgwQMNGo+UPK6+Ood1X9aWs0LFiilj1OkZOOmT30Hn+EYsZ7RMeOtcfXWY7+NvkyIfQ6n9dajweDOexiz49mmfbisS8FgbZoIm9MaH6xQbpb6NflSIvpZR9ZqBcc3WUfy7y2TPzriIfW1V3NnCIIeG3jxW8ClbWdhiJAMiJyOgq+s7ZVRcKo8kdAPAUEC35xsZDpjvLV28FuIWPsDVr4tKJJ7Fo2DKLlySrAjAs7pcEg/OZfWBVu1sh6qp9Kg1gWSeThFGgllwoGliCpI8DhiPXQbqUpQKUpQKUpQKwTjc1muO5lve0naN97eHCsn3MszKHParjDIiNGQDkEyHI8kVFupurY43K6i3HMXa7WcZuBg4l1dna5wCMTEEyA5+VEsgGCDg1sWC8ZstLbouPkLBI7A/jWlAI/wCGKrLbmMjvBHn6VZrx8YzoJPdjp7T0qk5Mavlw5T49/wAGTatXwuX6PZ2+j1/F6v61VV9zI9pc28FxNDI1zKEjSOF45FBB8tiZXBAIx0XOfMai8W43cMToQ4HRQ65b318e4nzBNLx23ur2FoBGUVVYf6OLU2zdGJZskqds+bNTM5am8OUkv6/SdKg8L4osygjGf89K1R8W+2poHwFSKGUMdtpWnQrv4GHP5dWl33HKy43VWdeXcKCSQANyScADxJqqtOareS2e6RyYoy4c6HDBozh004yzZ2wM5PTOajWXB2uD296uckGK2JDRQKCCpkUeTLPkAljkIdk6FnlDeeaUcZto5brYEGFV7Nge9JpWSJ/yXP1VsPGZFI1Wk4XBJZTA4XHcVWQuT9FW6Va0oKK15yhfHxd2mSQC9jeKNu8t2WAPSRVpZcTim1dlIr6ThgpBKNgHS46qcEHB7iKk1DvuFJKQxysighZUwJEBwcBu9cgEqcqcDINBMpULhl2zBkkx2sZ0vgEK2wKugOcKwOcZODkZOM1tt+IRu7okiM8Zw6hgWQ4yA69V2IO/jQQ+J8ywwP2b9qWwGxFbXM+ASQNRhjYLnB646Vpg5vt2zjtxj59neJ7NcQzUi1/lc/4uEe+U/rFWVBVHmeD5z+gQTk+wJmua4JLZ215eXa/CS92yMR/B98NARAukHst8sWbO3UfNzXdUoKiPmqBhn44fStrlD7HjBrweb7cMFxcb9/wK8K+thFge2rqlBVrzNbkgGTSSQBrSRNycAeWo6kgeurSovFYi0Eir8oo2n6WDp9+K3QTB0Vx0YAj0EZFBTc9/+VX3+6XH9y9XcS4UDwAqm52i18OukBx2kLx58O0XRn1as1d0ClKUClKUClKUClKUCuI52gMUok/0cukMf5uRNtbH5hUqM/c9n4Hbt65nmq5DERjGwOonuDdR7Prqmf8Al14d+c0pLaRYx5Kk47wpZj6cdK1y8VkPyY5PzGH11Wx3zRHTEw0Doj5wB3BXG6j0hvNgbUl5zRdmVgfSrA+cEHp6QKzN9n7HqTjUqnLxyAfQY+8CvScXgnRkkRJQcZRgrA4Odwe8HeoUvPSjbQ3ti/fzWi9uY7vGiBhL9zJ2kUag9ysylmIP0WqZ7X613HYcIv4kx2Xkkfc7484welbYeE2vFZpp5oY5oAiQRGRFLEo0jTSRN1VSzqgIxnsmIyCDXGx8nyuhL3OvGcxAGNSBghWbOpjtjuU53FddydfaiiJsoHcMAKB0Hdjurpjlq6Z+fjmU8p8/V3xmyRUtolRVhW4iGgKAirGGaIBRsAJFiwPRV3Wi+sllQo4yCQfOrKwZHXwZWCsD3FQaiLfSRbTIzAdJYlLhh3ao1y6t16ArtnIzgd2BZUqubmK3Hy5kT8YezPsfFSRxCLTq7RNPjrXHtzQSKVUrzXatns50lwcEQ5nII6giIMc1qfilxNtbQmMEfx1yrIACDutvkSuwOMq/ZjfqcYoIj8Iin4lcGRNQS3tlzqbGvtLpmUgHGQrRnfucVN4HyrDaszprZ21DU7FtKM7SdnGvyY0BbooGcDJJGal8H4QtuhUFnd2LySPgvLIcAu+AB0AAAAChVAAAAqdQVtl/KrgeaI+ohhj+qT6/PVlVIL7srmfVFM2rQwZIXdSoQLgMBjOQduu/nrc3MIGMw3O/TFvIc+nSDp/KxQWtKpn5gkA8myum9Athn8+Ye+tEHM8ryNELKZXVVcq8toGCOWCNhJm2JRx+SaDoKVULxa4P+pyD6U1vj+q5PurD8WuBgfApG86zW5A/PdT7qC1nfCsfAE+wVE4FEVtYFO5WGMH0hFFQri+u3RgtooJBA7S5VRuO8xq+PUDVrZxFY0U9VVQfSAAaCq5ylAspAfu2ii27jNNHED7XFXdc7zrdRCOFJZEQG4gkOplXyLeVJnY6vuRoGT3Z89dEDQKUpQKUpQKUpQKUpQaby7EaF26D3nuFfPeLX5JJPVtz6+groOabgmQKfkqufSTmuOuYXlbAyq97fujx91ZuTLd03fz4ankqltGnc4JWMHym7z+Cv7avrRYUXT2agD8Ee+gjCKFUYAqi5i4iYoyQfK+5HifP5q5tftIueaokvktTEgjeJjqMZ3kG4Cn5OAobPnZfPVi9lazjAAik+5dMKfX3MPTXy2a/eWdWfBKKSu3TJAOPZiuu4SpcDcg1axXDH326iDhFwo3dXAGMjKtj0b/XXWcm8LEaGTGM7D0Dqfb9Vczw63lwCX1AebDecb/59FfRLOLTGijuUfVV+ObycP6c7rW26ucTjt5KoktrSGSF1DRvJeGMujbo6qsD4UrpYZIO+4FdGaqOUGzw+0PT7Wh2IwQeyXII7jWh57WeLXYG9iSe8JcRH2F9OfXioaTyuxY8L0sPupJbTf0FGY+3FdPSg5/+Er8Hayh0f77h8eZRAV/rV6l47dL/AOnzP+LntDj09pKnuzV9Sgo043dHH2hKM+M9rt9LTIfdmrCy4hrZo2XRIqozLkNgSa9OCOvyG9lTKqIYgOIyt3vbQj1Ry3BH96fbQW9KUoMaq5Cya6HG7hpI0W2NrCom8ry9Mk7Ii52D5lcNudo1O2sAbLngFvdcVuPhMEU2i0tNPaRq4XM1/nAYd+B7KmryBw4f6hafo0R+taC+1jGcjFajex/PT84ftqm+wDh33hafo0P7tb05OsVGBZ2oHgLeED+zQWJvo/np+cv7aC/j/nE/PX9tQF5Ssh0tLYei3i/drJ5Us/vS2/oIv3aCn544JbXy26y3EUfY3CS7smHQZEkRyRs6kj9R6VfR8ftmkWNbiEyPnQgljLvpGW0KDlsAEnHhWLfl62T5FvAn0YY1+oVF45YIkOuNEVllhfKqFOEmjLbgfNBHoOKC6pSlApSlApSlApSlBzPN0Byj42wQT5+oz7/ZXPO2nNfQrq2WRCjDII/yR564HjViYmwevTPjjofWMGs/Jj3ts4M9zxQGjMnRiPogfWa5nnSw0GPGcYOc7nJxgk+quqt307Z3846eoVLv+CLPGQTk+J/Z4VyjXcpHx5YPjwPwD/aFd1y5D0qku+DGC8WN+hjbSfQ6bH211PDbfTirbTPTpLOTfArtYmyoPiB9VcBbPhv8+6u/hXCgeAA91deP68/n+PdVnLJ+04Pxa/VVnXO2PDb2GBIY5LUCNQis0czkhRgFlDrv3nBFdmd0VK5/4JxL75sv0Kf/AKusng14ww9+VOdzBawoMeGJu1oL+lc8eW7nu4nd+uKwP/5qfYxOevE7zPmSwA9nwag6GuZ4kkst3cQ28vYTC0gKymNZQvaTXG4RiAx+KPXbcda2/Y1cf7Tu/wCjsP8Apql8H4B2MkkzzyzyyKiF5RECI4y7IirCiKADI5zjPldaDl+XeS+JQmVZuJy+U+sSIIJNZbOoGOeFjCAAoAVyvgB3445yDfy3MM0XFZ005DkrGoCE5CpFEio/U7vnoOtd/Sgo+HQaL6QFi7/BLVWdsan0SXWGYKAoJLOdgB5tqvK5y/vorW9knlMp7WCGMLHbXExHYyXLFiYUYDPbAYPzfPWU58tiSAl2dOxxw++OCQCAQIcjYg7ig6KlUI5yixqEN6R4/AbvP5pj1e6sxc2q/wDF2943ptJov74IKC9pVL9kbfel2P8Ahxn6pK8fZO+cfAbzHztNvj2dtn3UF7VXzOftOcjqI2I8cgZGPPmotzzb2al2tbsKOp7OPbJwOsnjUHmHjUstpPFHY3euSGREysGnWyELn47pkig6ylYFZoFKUoFKUoFKUoFU3M9jri1Y3U+4/wDf66ua8yxhlKnoRios3NJxurt8yc4NTrS8xWnjNoY5GU9x93dVetxWSvSx7iff2iz3aowyDbSekESw4I84qPBZNGTG25HyT3MPN+ynDbgm/jz97yD2yw4+qug4igKHbddxUVGNuN8Tl+x7SUE/JXc/qH+fCuwqo5bixGT3k/UP+9W9aeOajFy5byKUpXRyKUpQKUpQKUpQKVTTcalaSWO3gWRoWCMXm7JA7RpLpJCM3yJEOQD1rW19xDA+1LUt3/bsmjzYPwXJ9lBe1x/AuZ1k4xeWixShljjd2KjSrKWTBIP3aGGRcZyGbOkqRVwj32MlbUH5oeYgH6egZ/NFaE4fdiR5R8DV3CqxEMpYqmrQGftBqA1NjYdaC/pVJHw++Oe0u4R+KtSuB6ZJXyfPj1U4VDNFcvHLcyTq0auutIV0MHYMF7JF2IKdc/JO9Bd0rXcSaUZuuFJx6BmucseEXU8Ucr8QnQyRqxWGK0VAWUMdPaQu2N8DLE7UHv8A8Qr94eHzSqgcKpL7sCqgEhxpU5w4TO2y6j3YN1wtpTDGZwolKAyBc6Q5GWVc7kA7Z78d1V32MkjD3d2w/GomfXGimkfKiKMCe79d3Ox9rMTQXdKpjywO64ux/wDIc/2s1j7Fx983f6Q/6qC6pXMcU4F2KrNHPdallgzquZXQxmeMSBkYlcFCw6d9dPQKUpQKUpQKUpQc7zZYBgsn5J+sfrri54cGui4lxhp7mVFPxUICfSlbBY/kgY9ZqnuxWXk9t/DuTtTRXOm+jx0+Dy5PgRJDj6z7K7G3n1r6jXIz8LDuJMurAFco+nySQSCPSBVzwrlpJGRWlud/m3VxGMd+0brVZ3XTkvTv+G22iJR34yfSalVRJyVbA5+2G+ne3kg9jykV7PKFt81/6e4/frZOnm27XVKoZOSbY/z4+heXif2JRSLkm2U5xO307y8kHseUgUQvqVQzck2rd0y/Qu7uMesRyjNPsItcYxN6fhd2G/P7XV76C+pXP/YLbeN1/wAw4h/j1n7CIO6S8Ho4jf8A+NQX9KoPsKh/nb3/AJjf/wCNWU5Itgcn4Q30729kH5ryke6g9cu/yjiH+9r77GyP66vK5zlKxWGW/jRdKC7XSNzsbKz6E92c10dApSlAqpuGI4hCO5ra4z5yslrp9zP7TVtVVeD7etz3djcD1lrcj3KaCzkGQQemDVRyXKW4bZs3ymtYCfSYkJq0u2xG58FP1GofLaYsrYeEEQ9ka0FjSlKBSsMwG5OPTWBIPEe2ghcfhL2k6r8oxPp+npOk+3FTIZQyhh0YAj0EZFeZrlFHlMoHnYD66rOT3zYW66w5jjETMOhkh+KkP56NQXFKUoFKUoFeJXwCay8gHWossmRQfMuH3BiluY3+WbiRj5wxyp9a4PrqVI2auOZeWe2btY/JlA37g4HQHwI7j6j5ucXWp0uCrDuIwf8AuKy542V6PHlMp17SUjyvrqZ8KMRTBwdSn2HJ+qvFuvk1GsYWubzQvyVI1HuAG5/ZUYzdMr12+oK2Rms1hOgrNa3nFKUoFKUoFKUoFKUoKW44Vc9u7wXEUccmkurW7SPqVQnkP2qqowF2KHfPjWw8OuTsboAeKwIG9pJHuqRxXjcNuAZXwWyEQAvLIQMlYo1BeQ47lBqtF3fz7xxxWidxuAZpj6YYnVU7j/GE77gUD7Hbn/ad1/RWH/TVS8Olea+ntBxK9LwqrHENmAudiJCbTSCTuo71yRkb1fvwa5brfSKf/bgtgvskRz760R8tzxtJJHd5mkADPJbW5LaNXZh+yWMsF1HG/eaDavLc2cniN4fMRYgH822B99SbbgWmRZGmnkKZ0h2XSNQwThVGTjxqFDb8TU+VPZSgDp8HniZjvtqEzhR030nr0qfwvi7SM0UsRhmUAlSQ6Op21wyDHaJnI3CsNsqupchPmi1KV8QR7RiqHh/BbyNFRryLSiqqdnaaNlGPK1zPq2x0xXQ1UcU5kSKQQxo89wQCIohkqp6PM5wkKbHBcjODpDEYoNEnL9wxJPELkfgpHZono3gZ8flZrmeWolu7uaORLp+yZllaW5uQkThYtEKICscpLGU6lGyhT92K6UWN9MPjbhLYHolsiySL6Zp1Kt6ol9NbU5bYf63db9TqhGTjGTiLrsPZQeX5HsWOXtIJCOhkjWU+2TNeTyFw77ws/wBGh/dr2OATK2Vv7nHzXW1dP7kP/WqHc8entJUS5Anjcn42G2uV7JcgKZdIkjx1yxdMDfSaCdbcmWMZzHZ2qHplbeIHHpC5q1gt1RQqKqqM4VQFUZOTgDbqSfXS3uFdFdGVkYBlZSGVlYZVlI2II3yK2UClKUCsO2Bms1HmmGdJ/wAmgjsxY0lPdWTMNWFHprTI9B4kNQbqIMMMoYecZx6PD1VJlkqBLLvRaI8vD4yMYZfon94GpvA7aG3XSmck5Zjgsx8T+ytAavbDaomMi1ytmrXUxuCMjpXqoXCExEM9+T+qptS5lKUoFKVigzSsUoM1X8c4g8MJaNO0lLIkak4UySOEUuRuEGrUxGTpU4zU+ofFbVnjzHpMiMHQMSFLL9yxAJUEZXODjVnBxigjcE5eWDMjt21y/wDGzsMM3foQb9nEPuUGw78kljbVV2fMMTt2bExTd8UvkPtjJTO0qjUBqQsuT1qzzQZpWM0oM1VcwoFjFxuGtyZAR3oB8ch8QyatjtqCt1UVZu4AJJAAGSTsAB1JNc4lweIsNG1irAl/KBumU50x9PtcMBlt+0wQPJyWC147eNFbu0eBIdKRkjUolldY4ywHVQ7qT5hWeDcGS2j0JliSWkkc5klkONUkjd7HA8wAAAAAA28RtTJEyDAbqpPQSKQ0bHzBgp9VauHcYWUsmCkqAdpE2zrqzhvBkODhlyp0kZyCAE+lYpmgzSsVC4pxuG2UNPIqZ2UHd3PXTGi5aRvwVBJ8KCClmbW4Tsj8RcOwaI5xHNoeTtIfmq2htSdMkMNJ1a7yqOwaS5mS4eN4oYw3YpIAsjuw0mZ06xgJqVVJDfGtqUEAC8oFKUoME1XMM1Munwvp2qsmlx0qR5llCbDdifZ5zWS1QoBqbUfVW4SUTp4naoRSpcjZFRtNEtbIQRUiCIkgeJArKx1Y8Liy+fDeo19NreNMAAdAMV6pSipSlKDFKzSgxSs0oMYpis0oNF3ZJKpSVEkU9VdQyn0hhiql+SrbYIssIAwFgubm3jHojhkVB7KvaUFG/KUZGkzXmB4Xt0p9bK4Y+2vH2Ewd0l4PRxG//wAar+lBRryVaYAeHtQDn495Lg5zkHM7NmrsCs0oMYqJxDhEU+ntUDFclW3V0JGCUdcMhxtkEVMpQUkXKaJns57tc+N3PLj0CdnFeU5akzlr+8YfNPwVR7UgDe+r2lBRScnxt8qa8PovrtAfVHIKmcN5fgtyWijUOQA0hy8rAdA8rku/rJ61Y0oFKUoFKUo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www.rmi.org/Content/Images/Principles_pl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1952" y="1340768"/>
            <a:ext cx="2244544" cy="1633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0152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520" y="260648"/>
            <a:ext cx="9073008" cy="1143000"/>
          </a:xfrm>
        </p:spPr>
        <p:txBody>
          <a:bodyPr>
            <a:noAutofit/>
          </a:bodyPr>
          <a:lstStyle/>
          <a:p>
            <a:r>
              <a:rPr lang="en-US" b="1" dirty="0" smtClean="0">
                <a:solidFill>
                  <a:schemeClr val="bg1"/>
                </a:solidFill>
              </a:rPr>
              <a:t>WSIS+10 </a:t>
            </a:r>
            <a:r>
              <a:rPr lang="en-US" b="1" dirty="0" smtClean="0">
                <a:solidFill>
                  <a:schemeClr val="bg1"/>
                </a:solidFill>
              </a:rPr>
              <a:t>Statement</a:t>
            </a:r>
            <a:endParaRPr lang="en-US"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11560" y="1268760"/>
            <a:ext cx="8356596" cy="4248472"/>
          </a:xfrm>
          <a:solidFill>
            <a:srgbClr val="003300">
              <a:alpha val="32941"/>
            </a:srgbClr>
          </a:solidFill>
        </p:spPr>
        <p:txBody>
          <a:bodyPr>
            <a:noAutofit/>
          </a:bodyPr>
          <a:lstStyle/>
          <a:p>
            <a:pPr marL="0" lvl="0" indent="0" algn="just">
              <a:buNone/>
            </a:pPr>
            <a:r>
              <a:rPr lang="en-US" sz="2400" dirty="0" smtClean="0">
                <a:solidFill>
                  <a:schemeClr val="bg1"/>
                </a:solidFill>
              </a:rPr>
              <a:t>Agreement on the structure </a:t>
            </a:r>
            <a:r>
              <a:rPr lang="en-US" sz="2400" dirty="0">
                <a:solidFill>
                  <a:schemeClr val="bg1"/>
                </a:solidFill>
              </a:rPr>
              <a:t>of the </a:t>
            </a:r>
            <a:r>
              <a:rPr lang="en-US" sz="2400" dirty="0" smtClean="0">
                <a:solidFill>
                  <a:schemeClr val="bg1"/>
                </a:solidFill>
              </a:rPr>
              <a:t>Statement, </a:t>
            </a:r>
            <a:r>
              <a:rPr lang="en-US" sz="2400" dirty="0">
                <a:solidFill>
                  <a:schemeClr val="bg1"/>
                </a:solidFill>
              </a:rPr>
              <a:t>consisting of three </a:t>
            </a:r>
            <a:r>
              <a:rPr lang="en-US" sz="2400" dirty="0" smtClean="0">
                <a:solidFill>
                  <a:schemeClr val="bg1"/>
                </a:solidFill>
              </a:rPr>
              <a:t>parts as follows:</a:t>
            </a:r>
            <a:endParaRPr lang="en-US" sz="2000" dirty="0">
              <a:solidFill>
                <a:schemeClr val="bg1"/>
              </a:solidFill>
            </a:endParaRPr>
          </a:p>
          <a:p>
            <a:pPr marL="0" lvl="0" indent="0" algn="just">
              <a:lnSpc>
                <a:spcPct val="150000"/>
              </a:lnSpc>
              <a:buNone/>
            </a:pPr>
            <a:endParaRPr lang="en-US" sz="1100" dirty="0" smtClean="0">
              <a:solidFill>
                <a:schemeClr val="bg1"/>
              </a:solidFill>
            </a:endParaRPr>
          </a:p>
          <a:p>
            <a:pPr marL="514350" lvl="0" indent="-514350" algn="just">
              <a:lnSpc>
                <a:spcPct val="150000"/>
              </a:lnSpc>
              <a:buAutoNum type="alphaUcParenR"/>
            </a:pPr>
            <a:r>
              <a:rPr lang="en-US" sz="2400" dirty="0" smtClean="0">
                <a:solidFill>
                  <a:schemeClr val="bg1"/>
                </a:solidFill>
              </a:rPr>
              <a:t>Preamble</a:t>
            </a:r>
            <a:endParaRPr lang="en-US" sz="2000" dirty="0">
              <a:solidFill>
                <a:schemeClr val="bg1"/>
              </a:solidFill>
            </a:endParaRPr>
          </a:p>
          <a:p>
            <a:pPr marL="514350" lvl="0" indent="-514350" algn="just">
              <a:lnSpc>
                <a:spcPct val="150000"/>
              </a:lnSpc>
              <a:buAutoNum type="alphaUcParenR"/>
            </a:pPr>
            <a:r>
              <a:rPr lang="en-US" sz="2400" dirty="0" smtClean="0">
                <a:solidFill>
                  <a:schemeClr val="bg1"/>
                </a:solidFill>
              </a:rPr>
              <a:t>Overview </a:t>
            </a:r>
            <a:r>
              <a:rPr lang="en-US" sz="2400" dirty="0">
                <a:solidFill>
                  <a:schemeClr val="bg1"/>
                </a:solidFill>
              </a:rPr>
              <a:t>of the implementation of Action Lines </a:t>
            </a:r>
            <a:endParaRPr lang="en-US" sz="2000" dirty="0">
              <a:solidFill>
                <a:schemeClr val="bg1"/>
              </a:solidFill>
            </a:endParaRPr>
          </a:p>
          <a:p>
            <a:pPr marL="514350" lvl="0" indent="-514350" algn="just">
              <a:buAutoNum type="alphaUcParenR"/>
            </a:pPr>
            <a:r>
              <a:rPr lang="en-US" sz="2400" dirty="0">
                <a:solidFill>
                  <a:schemeClr val="bg1"/>
                </a:solidFill>
              </a:rPr>
              <a:t>Challenges-during</a:t>
            </a:r>
            <a:r>
              <a:rPr lang="en-US" sz="2400" dirty="0" smtClean="0">
                <a:solidFill>
                  <a:schemeClr val="bg1"/>
                </a:solidFill>
              </a:rPr>
              <a:t> </a:t>
            </a:r>
            <a:r>
              <a:rPr lang="en-US" sz="2400" dirty="0">
                <a:solidFill>
                  <a:schemeClr val="bg1"/>
                </a:solidFill>
              </a:rPr>
              <a:t>implementation of action lines and </a:t>
            </a:r>
            <a:r>
              <a:rPr lang="en-US" sz="2400" dirty="0" smtClean="0">
                <a:solidFill>
                  <a:schemeClr val="bg1"/>
                </a:solidFill>
              </a:rPr>
              <a:t>new</a:t>
            </a:r>
            <a:br>
              <a:rPr lang="en-US" sz="2400" dirty="0" smtClean="0">
                <a:solidFill>
                  <a:schemeClr val="bg1"/>
                </a:solidFill>
              </a:rPr>
            </a:br>
            <a:r>
              <a:rPr lang="en-US" sz="2400" dirty="0" smtClean="0">
                <a:solidFill>
                  <a:schemeClr val="bg1"/>
                </a:solidFill>
              </a:rPr>
              <a:t>challenges </a:t>
            </a:r>
            <a:r>
              <a:rPr lang="en-US" sz="2400" dirty="0">
                <a:solidFill>
                  <a:schemeClr val="bg1"/>
                </a:solidFill>
              </a:rPr>
              <a:t>that have emerged</a:t>
            </a:r>
            <a:endParaRPr lang="en-US" sz="2000" dirty="0">
              <a:solidFill>
                <a:schemeClr val="bg1"/>
              </a:solidFill>
            </a:endParaRPr>
          </a:p>
          <a:p>
            <a:pPr lvl="1"/>
            <a:endParaRPr lang="en-US" sz="1800" b="1" dirty="0" smtClean="0">
              <a:solidFill>
                <a:schemeClr val="bg1"/>
              </a:solidFill>
              <a:effectLst>
                <a:outerShdw blurRad="38100" dist="38100" dir="2700000" algn="tl">
                  <a:srgbClr val="000000">
                    <a:alpha val="43137"/>
                  </a:srgbClr>
                </a:outerShdw>
              </a:effectLst>
            </a:endParaRPr>
          </a:p>
          <a:p>
            <a:pPr lvl="0"/>
            <a:endParaRPr lang="en-US" sz="1800" dirty="0"/>
          </a:p>
          <a:p>
            <a:pPr lvl="0"/>
            <a:endParaRPr lang="en-US" sz="1800" dirty="0">
              <a:solidFill>
                <a:schemeClr val="bg2">
                  <a:lumMod val="90000"/>
                </a:schemeClr>
              </a:solidFill>
            </a:endParaRPr>
          </a:p>
        </p:txBody>
      </p:sp>
      <p:sp>
        <p:nvSpPr>
          <p:cNvPr id="3" name="AutoShape 2" descr="data:image/jpeg;base64,/9j/4AAQSkZJRgABAQAAAQABAAD/2wCEAAkGBhQSEBUSEhQVFRQWFhgYFxcXFBQWFBYUFhYWFxQVFBcXHCceFxkjGhcVHzAkIycpLCwsFR4xNTAqNiYsLCkBCQoKDgwOGg8PFykkHCUsKSkpNCw0KSksLSwsKSkpLykpKSksLCwpLCwsLCwpKSwpKSkpKSwsMSwsKSwsLCwpNf/AABEIAL8BBwMBIgACEQEDEQH/xAAcAAEAAgMBAQEAAAAAAAAAAAAABAUBAwYCBwj/xABSEAACAQMCAwMGBgwKCAcAAAABAgMABBESIQUGMRNBUSJhcYGRoRQjMlJysRYkQlRic4KSlMHR0hUzNFOTorKz0/BDRFV0g5XU4Qc1RWOEtMT/xAAZAQEAAwEBAAAAAAAAAAAAAAAAAQIEAwX/xAAfEQEBAAICAwEBAQAAAAAAAAAAAQIRAyESMUFRBDL/2gAMAwEAAhEDEQA/APuNKUoFKUoFKruI8ZEbiKNTLOQGEakDShJUSSsdo48htzudLBQxGK1RcOuHOqa4K9fi4FVUwcbNI4MjEb+UpTOfk0FtSqyPl2IA+VOcknJuronfwJkyB5hsO6vA5Wg7QSESOwXSO0uLiRQM5yFkcqG/Cxnz0FtSqscvRh9avcK2MbXNwyD0RO5jz+TWdNxFvqFwgAyCqpP35bUuI3PTydKd+52FBZ0rVa3SyIHQ5U57iCCDhlYHdWBBBB3BBBrbQKUpQKUpQKUpQKUpQKUpQKUqjHOVuWZVFy+h3jYpZXjprjco4DpEVbDKwyCRtQXlKqF5lQ9Irr9EuB7mQGsHmeP+auv0S5P1JQXFKpJOb4V6x3fqsL5v7MJrCc4wEgaLsZ7zw+/Ue0w4FBeUqkbm+ANp03WfNY3xX84Q499e7TmyCSRYx2ys50p2trdQq7BWYqrSxqrHSrHAPRSe6guKUpQKUpQKUpQKUpQU/BECzXYIIkMwZiTkvG0Sdky77IAGTuGqNz3km4qHe2ZJEkZCyrsM50uvfG+O49x6qd99wfC8YQbS5hbpiTAUk9NEnyHz4A56ZAoJ9KwDncVmgUpVXfcxxRsY1JmmH+hhAeXcHTr30xKcEapCq+egxanReTIMYeOOUjvD+VExPmKpHjzo1WtVXBuHOryXE+ntpggKqcrHHHq7OIMQC+C8jFsDJc4AGKtaBSlKBSlKBSlKBSlKBSlUtxxO5a4kigihKxqhLSTSKSXDHAVYmwBjrnv6UF1VPyxDojljzkrdXLH/AI07zgeyUVhJL49Y7VPOJZpPd2aZ9teOV4pB8JMxVna5JJRSqbRQqNCszEDC4O+5DHbOKC8pSlApSlAqm46vx9h5rpv/AKV4PV1q5qm45Hm4sfwbl29fwO7XfzeUfdQXNKUoFKUoFKClApSlArBFZpQUnGrCKGCaeOBO0VGfyfii7AbBnTffAGd63Py3ETnVc+q9vAPYJa087PKOHXRgTtJRC5VdzkgdwAyTjJA7yANs5qXy/LK1tE9wMSuut12+LLksIttjoBCZ79Oe+g0fYrbnVrEsoYYZJri4mjI6Y7OWRkx6t6sbW0SJBHEioijCqihVAHQBRsBW6lApSlApSlApSlApSlApSlAqo4V/Krz8ZEPV2EZx7ST66t65TlbjML31/Gsqs7Ta1TJDhIYobaUlSAQBNFIvgdiM5oOrqg4dxWKKW6WWVIz8J2DsqAgwQMNGo+UPK6+Ood1X9aWs0LFiilj1OkZOOmT30Hn+EYsZ7RMeOtcfXWY7+NvkyIfQ6n9dajweDOexiz49mmfbisS8FgbZoIm9MaH6xQbpb6NflSIvpZR9ZqBcc3WUfy7y2TPzriIfW1V3NnCIIeG3jxW8ClbWdhiJAMiJyOgq+s7ZVRcKo8kdAPAUEC35xsZDpjvLV28FuIWPsDVr4tKJJ7Fo2DKLlySrAjAs7pcEg/OZfWBVu1sh6qp9Kg1gWSeThFGgllwoGliCpI8DhiPXQbqUpQKUpQKUpQKwTjc1muO5lve0naN97eHCsn3MszKHParjDIiNGQDkEyHI8kVFupurY43K6i3HMXa7WcZuBg4l1dna5wCMTEEyA5+VEsgGCDg1sWC8ZstLbouPkLBI7A/jWlAI/wCGKrLbmMjvBHn6VZrx8YzoJPdjp7T0qk5Mavlw5T49/wAGTatXwuX6PZ2+j1/F6v61VV9zI9pc28FxNDI1zKEjSOF45FBB8tiZXBAIx0XOfMai8W43cMToQ4HRQ65b318e4nzBNLx23ur2FoBGUVVYf6OLU2zdGJZskqds+bNTM5am8OUkv6/SdKg8L4osygjGf89K1R8W+2poHwFSKGUMdtpWnQrv4GHP5dWl33HKy43VWdeXcKCSQANyScADxJqqtOareS2e6RyYoy4c6HDBozh004yzZ2wM5PTOajWXB2uD296uckGK2JDRQKCCpkUeTLPkAljkIdk6FnlDeeaUcZto5brYEGFV7Nge9JpWSJ/yXP1VsPGZFI1Wk4XBJZTA4XHcVWQuT9FW6Va0oKK15yhfHxd2mSQC9jeKNu8t2WAPSRVpZcTim1dlIr6ThgpBKNgHS46qcEHB7iKk1DvuFJKQxysighZUwJEBwcBu9cgEqcqcDINBMpULhl2zBkkx2sZ0vgEK2wKugOcKwOcZODkZOM1tt+IRu7okiM8Zw6hgWQ4yA69V2IO/jQQ+J8ywwP2b9qWwGxFbXM+ASQNRhjYLnB646Vpg5vt2zjtxj59neJ7NcQzUi1/lc/4uEe+U/rFWVBVHmeD5z+gQTk+wJmua4JLZ215eXa/CS92yMR/B98NARAukHst8sWbO3UfNzXdUoKiPmqBhn44fStrlD7HjBrweb7cMFxcb9/wK8K+thFge2rqlBVrzNbkgGTSSQBrSRNycAeWo6kgeurSovFYi0Eir8oo2n6WDp9+K3QTB0Vx0YAj0EZFBTc9/+VX3+6XH9y9XcS4UDwAqm52i18OukBx2kLx58O0XRn1as1d0ClKUClKUClKUClKUCuI52gMUok/0cukMf5uRNtbH5hUqM/c9n4Hbt65nmq5DERjGwOonuDdR7Prqmf8Al14d+c0pLaRYx5Kk47wpZj6cdK1y8VkPyY5PzGH11Wx3zRHTEw0Doj5wB3BXG6j0hvNgbUl5zRdmVgfSrA+cEHp6QKzN9n7HqTjUqnLxyAfQY+8CvScXgnRkkRJQcZRgrA4Odwe8HeoUvPSjbQ3ti/fzWi9uY7vGiBhL9zJ2kUag9ysylmIP0WqZ7X613HYcIv4kx2Xkkfc7484welbYeE2vFZpp5oY5oAiQRGRFLEo0jTSRN1VSzqgIxnsmIyCDXGx8nyuhL3OvGcxAGNSBghWbOpjtjuU53FddydfaiiJsoHcMAKB0Hdjurpjlq6Z+fjmU8p8/V3xmyRUtolRVhW4iGgKAirGGaIBRsAJFiwPRV3Wi+sllQo4yCQfOrKwZHXwZWCsD3FQaiLfSRbTIzAdJYlLhh3ao1y6t16ArtnIzgd2BZUqubmK3Hy5kT8YezPsfFSRxCLTq7RNPjrXHtzQSKVUrzXatns50lwcEQ5nII6giIMc1qfilxNtbQmMEfx1yrIACDutvkSuwOMq/ZjfqcYoIj8Iin4lcGRNQS3tlzqbGvtLpmUgHGQrRnfucVN4HyrDaszprZ21DU7FtKM7SdnGvyY0BbooGcDJJGal8H4QtuhUFnd2LySPgvLIcAu+AB0AAAAChVAAAAqdQVtl/KrgeaI+ohhj+qT6/PVlVIL7srmfVFM2rQwZIXdSoQLgMBjOQduu/nrc3MIGMw3O/TFvIc+nSDp/KxQWtKpn5gkA8myum9Athn8+Ye+tEHM8ryNELKZXVVcq8toGCOWCNhJm2JRx+SaDoKVULxa4P+pyD6U1vj+q5PurD8WuBgfApG86zW5A/PdT7qC1nfCsfAE+wVE4FEVtYFO5WGMH0hFFQri+u3RgtooJBA7S5VRuO8xq+PUDVrZxFY0U9VVQfSAAaCq5ylAspAfu2ii27jNNHED7XFXdc7zrdRCOFJZEQG4gkOplXyLeVJnY6vuRoGT3Z89dEDQKUpQKUpQKUpQKUpQaby7EaF26D3nuFfPeLX5JJPVtz6+groOabgmQKfkqufSTmuOuYXlbAyq97fujx91ZuTLd03fz4ankqltGnc4JWMHym7z+Cv7avrRYUXT2agD8Ee+gjCKFUYAqi5i4iYoyQfK+5HifP5q5tftIueaokvktTEgjeJjqMZ3kG4Cn5OAobPnZfPVi9lazjAAik+5dMKfX3MPTXy2a/eWdWfBKKSu3TJAOPZiuu4SpcDcg1axXDH326iDhFwo3dXAGMjKtj0b/XXWcm8LEaGTGM7D0Dqfb9Vczw63lwCX1AebDecb/59FfRLOLTGijuUfVV+ObycP6c7rW26ucTjt5KoktrSGSF1DRvJeGMujbo6qsD4UrpYZIO+4FdGaqOUGzw+0PT7Wh2IwQeyXII7jWh57WeLXYG9iSe8JcRH2F9OfXioaTyuxY8L0sPupJbTf0FGY+3FdPSg5/+Er8Hayh0f77h8eZRAV/rV6l47dL/AOnzP+LntDj09pKnuzV9Sgo043dHH2hKM+M9rt9LTIfdmrCy4hrZo2XRIqozLkNgSa9OCOvyG9lTKqIYgOIyt3vbQj1Ry3BH96fbQW9KUoMaq5Cya6HG7hpI0W2NrCom8ry9Mk7Ii52D5lcNudo1O2sAbLngFvdcVuPhMEU2i0tNPaRq4XM1/nAYd+B7KmryBw4f6hafo0R+taC+1jGcjFajex/PT84ftqm+wDh33hafo0P7tb05OsVGBZ2oHgLeED+zQWJvo/np+cv7aC/j/nE/PX9tQF5Ssh0tLYei3i/drJ5Us/vS2/oIv3aCn544JbXy26y3EUfY3CS7smHQZEkRyRs6kj9R6VfR8ftmkWNbiEyPnQgljLvpGW0KDlsAEnHhWLfl62T5FvAn0YY1+oVF45YIkOuNEVllhfKqFOEmjLbgfNBHoOKC6pSlApSlApSlApSlBzPN0Byj42wQT5+oz7/ZXPO2nNfQrq2WRCjDII/yR564HjViYmwevTPjjofWMGs/Jj3ts4M9zxQGjMnRiPogfWa5nnSw0GPGcYOc7nJxgk+quqt307Z3846eoVLv+CLPGQTk+J/Z4VyjXcpHx5YPjwPwD/aFd1y5D0qku+DGC8WN+hjbSfQ6bH211PDbfTirbTPTpLOTfArtYmyoPiB9VcBbPhv8+6u/hXCgeAA91deP68/n+PdVnLJ+04Pxa/VVnXO2PDb2GBIY5LUCNQis0czkhRgFlDrv3nBFdmd0VK5/4JxL75sv0Kf/AKusng14ww9+VOdzBawoMeGJu1oL+lc8eW7nu4nd+uKwP/5qfYxOevE7zPmSwA9nwag6GuZ4kkst3cQ28vYTC0gKymNZQvaTXG4RiAx+KPXbcda2/Y1cf7Tu/wCjsP8Apql8H4B2MkkzzyzyyKiF5RECI4y7IirCiKADI5zjPldaDl+XeS+JQmVZuJy+U+sSIIJNZbOoGOeFjCAAoAVyvgB3445yDfy3MM0XFZ005DkrGoCE5CpFEio/U7vnoOtd/Sgo+HQaL6QFi7/BLVWdsan0SXWGYKAoJLOdgB5tqvK5y/vorW9knlMp7WCGMLHbXExHYyXLFiYUYDPbAYPzfPWU58tiSAl2dOxxw++OCQCAQIcjYg7ig6KlUI5yixqEN6R4/AbvP5pj1e6sxc2q/wDF2943ptJov74IKC9pVL9kbfel2P8Ahxn6pK8fZO+cfAbzHztNvj2dtn3UF7VXzOftOcjqI2I8cgZGPPmotzzb2al2tbsKOp7OPbJwOsnjUHmHjUstpPFHY3euSGREysGnWyELn47pkig6ylYFZoFKUoFKUoFKUoFU3M9jri1Y3U+4/wDf66ua8yxhlKnoRios3NJxurt8yc4NTrS8xWnjNoY5GU9x93dVetxWSvSx7iff2iz3aowyDbSekESw4I84qPBZNGTG25HyT3MPN+ynDbgm/jz97yD2yw4+qug4igKHbddxUVGNuN8Tl+x7SUE/JXc/qH+fCuwqo5bixGT3k/UP+9W9aeOajFy5byKUpXRyKUpQKUpQKUpQKVTTcalaSWO3gWRoWCMXm7JA7RpLpJCM3yJEOQD1rW19xDA+1LUt3/bsmjzYPwXJ9lBe1x/AuZ1k4xeWixShljjd2KjSrKWTBIP3aGGRcZyGbOkqRVwj32MlbUH5oeYgH6egZ/NFaE4fdiR5R8DV3CqxEMpYqmrQGftBqA1NjYdaC/pVJHw++Oe0u4R+KtSuB6ZJXyfPj1U4VDNFcvHLcyTq0auutIV0MHYMF7JF2IKdc/JO9Bd0rXcSaUZuuFJx6BmucseEXU8Ucr8QnQyRqxWGK0VAWUMdPaQu2N8DLE7UHv8A8Qr94eHzSqgcKpL7sCqgEhxpU5w4TO2y6j3YN1wtpTDGZwolKAyBc6Q5GWVc7kA7Z78d1V32MkjD3d2w/GomfXGimkfKiKMCe79d3Ox9rMTQXdKpjywO64ux/wDIc/2s1j7Fx983f6Q/6qC6pXMcU4F2KrNHPdallgzquZXQxmeMSBkYlcFCw6d9dPQKUpQKUpQKUpQc7zZYBgsn5J+sfrri54cGui4lxhp7mVFPxUICfSlbBY/kgY9ZqnuxWXk9t/DuTtTRXOm+jx0+Dy5PgRJDj6z7K7G3n1r6jXIz8LDuJMurAFco+nySQSCPSBVzwrlpJGRWlud/m3VxGMd+0brVZ3XTkvTv+G22iJR34yfSalVRJyVbA5+2G+ne3kg9jykV7PKFt81/6e4/frZOnm27XVKoZOSbY/z4+heXif2JRSLkm2U5xO307y8kHseUgUQvqVQzck2rd0y/Qu7uMesRyjNPsItcYxN6fhd2G/P7XV76C+pXP/YLbeN1/wAw4h/j1n7CIO6S8Ho4jf8A+NQX9KoPsKh/nb3/AJjf/wCNWU5Itgcn4Q30729kH5ryke6g9cu/yjiH+9r77GyP66vK5zlKxWGW/jRdKC7XSNzsbKz6E92c10dApSlAqpuGI4hCO5ra4z5yslrp9zP7TVtVVeD7etz3djcD1lrcj3KaCzkGQQemDVRyXKW4bZs3ymtYCfSYkJq0u2xG58FP1GofLaYsrYeEEQ9ka0FjSlKBSsMwG5OPTWBIPEe2ghcfhL2k6r8oxPp+npOk+3FTIZQyhh0YAj0EZFeZrlFHlMoHnYD66rOT3zYW66w5jjETMOhkh+KkP56NQXFKUoFKUoFeJXwCay8gHWossmRQfMuH3BiluY3+WbiRj5wxyp9a4PrqVI2auOZeWe2btY/JlA37g4HQHwI7j6j5ucXWp0uCrDuIwf8AuKy542V6PHlMp17SUjyvrqZ8KMRTBwdSn2HJ+qvFuvk1GsYWubzQvyVI1HuAG5/ZUYzdMr12+oK2Rms1hOgrNa3nFKUoFKUoFKUoFKUoKW44Vc9u7wXEUccmkurW7SPqVQnkP2qqowF2KHfPjWw8OuTsboAeKwIG9pJHuqRxXjcNuAZXwWyEQAvLIQMlYo1BeQ47lBqtF3fz7xxxWidxuAZpj6YYnVU7j/GE77gUD7Hbn/ad1/RWH/TVS8Olea+ntBxK9LwqrHENmAudiJCbTSCTuo71yRkb1fvwa5brfSKf/bgtgvskRz760R8tzxtJJHd5mkADPJbW5LaNXZh+yWMsF1HG/eaDavLc2cniN4fMRYgH822B99SbbgWmRZGmnkKZ0h2XSNQwThVGTjxqFDb8TU+VPZSgDp8HniZjvtqEzhR030nr0qfwvi7SM0UsRhmUAlSQ6Op21wyDHaJnI3CsNsqupchPmi1KV8QR7RiqHh/BbyNFRryLSiqqdnaaNlGPK1zPq2x0xXQ1UcU5kSKQQxo89wQCIohkqp6PM5wkKbHBcjODpDEYoNEnL9wxJPELkfgpHZono3gZ8flZrmeWolu7uaORLp+yZllaW5uQkThYtEKICscpLGU6lGyhT92K6UWN9MPjbhLYHolsiySL6Zp1Kt6ol9NbU5bYf63db9TqhGTjGTiLrsPZQeX5HsWOXtIJCOhkjWU+2TNeTyFw77ws/wBGh/dr2OATK2Vv7nHzXW1dP7kP/WqHc8entJUS5Anjcn42G2uV7JcgKZdIkjx1yxdMDfSaCdbcmWMZzHZ2qHplbeIHHpC5q1gt1RQqKqqM4VQFUZOTgDbqSfXS3uFdFdGVkYBlZSGVlYZVlI2II3yK2UClKUCsO2Bms1HmmGdJ/wAmgjsxY0lPdWTMNWFHprTI9B4kNQbqIMMMoYecZx6PD1VJlkqBLLvRaI8vD4yMYZfon94GpvA7aG3XSmck5Zjgsx8T+ytAavbDaomMi1ytmrXUxuCMjpXqoXCExEM9+T+qptS5lKUoFKVigzSsUoM1X8c4g8MJaNO0lLIkak4UySOEUuRuEGrUxGTpU4zU+ofFbVnjzHpMiMHQMSFLL9yxAJUEZXODjVnBxigjcE5eWDMjt21y/wDGzsMM3foQb9nEPuUGw78kljbVV2fMMTt2bExTd8UvkPtjJTO0qjUBqQsuT1qzzQZpWM0oM1VcwoFjFxuGtyZAR3oB8ch8QyatjtqCt1UVZu4AJJAAGSTsAB1JNc4lweIsNG1irAl/KBumU50x9PtcMBlt+0wQPJyWC147eNFbu0eBIdKRkjUolldY4ywHVQ7qT5hWeDcGS2j0JliSWkkc5klkONUkjd7HA8wAAAAAA28RtTJEyDAbqpPQSKQ0bHzBgp9VauHcYWUsmCkqAdpE2zrqzhvBkODhlyp0kZyCAE+lYpmgzSsVC4pxuG2UNPIqZ2UHd3PXTGi5aRvwVBJ8KCClmbW4Tsj8RcOwaI5xHNoeTtIfmq2htSdMkMNJ1a7yqOwaS5mS4eN4oYw3YpIAsjuw0mZ06xgJqVVJDfGtqUEAC8oFKUoME1XMM1Munwvp2qsmlx0qR5llCbDdifZ5zWS1QoBqbUfVW4SUTp4naoRSpcjZFRtNEtbIQRUiCIkgeJArKx1Y8Liy+fDeo19NreNMAAdAMV6pSipSlKDFKzSgxSs0oMYpis0oNF3ZJKpSVEkU9VdQyn0hhiql+SrbYIssIAwFgubm3jHojhkVB7KvaUFG/KUZGkzXmB4Xt0p9bK4Y+2vH2Ewd0l4PRxG//wAar+lBRryVaYAeHtQDn495Lg5zkHM7NmrsCs0oMYqJxDhEU+ntUDFclW3V0JGCUdcMhxtkEVMpQUkXKaJns57tc+N3PLj0CdnFeU5akzlr+8YfNPwVR7UgDe+r2lBRScnxt8qa8PovrtAfVHIKmcN5fgtyWijUOQA0hy8rAdA8rku/rJ61Y0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63278433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12" y="260648"/>
            <a:ext cx="9073008" cy="1143000"/>
          </a:xfrm>
        </p:spPr>
        <p:txBody>
          <a:bodyPr>
            <a:noAutofit/>
          </a:bodyPr>
          <a:lstStyle/>
          <a:p>
            <a:pPr lvl="0"/>
            <a:r>
              <a:rPr lang="en-US" b="1" dirty="0">
                <a:solidFill>
                  <a:schemeClr val="bg1"/>
                </a:solidFill>
              </a:rPr>
              <a:t>WSIS+10 Vision of WSIS Beyond </a:t>
            </a:r>
            <a:r>
              <a:rPr lang="en-US" b="1" dirty="0" smtClean="0">
                <a:solidFill>
                  <a:schemeClr val="bg1"/>
                </a:solidFill>
              </a:rPr>
              <a:t>2015</a:t>
            </a:r>
            <a:endParaRPr lang="en-US"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11561" y="1196752"/>
            <a:ext cx="8356596" cy="4320480"/>
          </a:xfrm>
          <a:solidFill>
            <a:srgbClr val="003300">
              <a:alpha val="32941"/>
            </a:srgbClr>
          </a:solidFill>
        </p:spPr>
        <p:txBody>
          <a:bodyPr>
            <a:noAutofit/>
          </a:bodyPr>
          <a:lstStyle/>
          <a:p>
            <a:pPr marL="0" lvl="0" indent="0" algn="just">
              <a:buNone/>
            </a:pPr>
            <a:r>
              <a:rPr lang="en-US" sz="2400" dirty="0" smtClean="0">
                <a:solidFill>
                  <a:schemeClr val="bg1"/>
                </a:solidFill>
              </a:rPr>
              <a:t>Agreement on structure of the Vision of WSIS Beyond 2015 </a:t>
            </a:r>
            <a:r>
              <a:rPr lang="en-US" sz="2400" dirty="0" smtClean="0">
                <a:solidFill>
                  <a:schemeClr val="bg1"/>
                </a:solidFill>
              </a:rPr>
              <a:t>consisting </a:t>
            </a:r>
            <a:r>
              <a:rPr lang="en-US" sz="2400" dirty="0">
                <a:solidFill>
                  <a:schemeClr val="bg1"/>
                </a:solidFill>
              </a:rPr>
              <a:t>of five </a:t>
            </a:r>
            <a:r>
              <a:rPr lang="en-US" sz="2400" dirty="0" smtClean="0">
                <a:solidFill>
                  <a:schemeClr val="bg1"/>
                </a:solidFill>
              </a:rPr>
              <a:t>following sections</a:t>
            </a:r>
            <a:r>
              <a:rPr lang="en-US" sz="2400" dirty="0">
                <a:solidFill>
                  <a:schemeClr val="bg1"/>
                </a:solidFill>
              </a:rPr>
              <a:t>: </a:t>
            </a:r>
            <a:endParaRPr lang="en-US" sz="2400" dirty="0" smtClean="0">
              <a:solidFill>
                <a:schemeClr val="bg1"/>
              </a:solidFill>
            </a:endParaRPr>
          </a:p>
          <a:p>
            <a:pPr marL="0" lvl="0" indent="0" algn="just">
              <a:buNone/>
            </a:pPr>
            <a:endParaRPr lang="en-US" sz="1000" dirty="0" smtClean="0">
              <a:solidFill>
                <a:schemeClr val="bg1"/>
              </a:solidFill>
            </a:endParaRPr>
          </a:p>
          <a:p>
            <a:pPr marL="457200" lvl="0" indent="-457200" algn="just">
              <a:buAutoNum type="alphaUcParenR"/>
            </a:pPr>
            <a:r>
              <a:rPr lang="en-US" sz="2400" dirty="0" smtClean="0">
                <a:solidFill>
                  <a:schemeClr val="bg1"/>
                </a:solidFill>
              </a:rPr>
              <a:t>Preamble</a:t>
            </a:r>
          </a:p>
          <a:p>
            <a:pPr marL="457200" lvl="0" indent="-457200" algn="just">
              <a:buAutoNum type="alphaUcParenR"/>
            </a:pPr>
            <a:r>
              <a:rPr lang="en-US" sz="2400" dirty="0" smtClean="0">
                <a:solidFill>
                  <a:schemeClr val="bg1"/>
                </a:solidFill>
              </a:rPr>
              <a:t>Priority areas</a:t>
            </a:r>
          </a:p>
          <a:p>
            <a:pPr marL="457200" lvl="0" indent="-457200" algn="just">
              <a:buAutoNum type="alphaUcParenR"/>
            </a:pPr>
            <a:r>
              <a:rPr lang="en-US" sz="2400" dirty="0" smtClean="0">
                <a:solidFill>
                  <a:schemeClr val="bg1"/>
                </a:solidFill>
              </a:rPr>
              <a:t>Action </a:t>
            </a:r>
            <a:r>
              <a:rPr lang="en-US" sz="2400" dirty="0">
                <a:solidFill>
                  <a:schemeClr val="bg1"/>
                </a:solidFill>
              </a:rPr>
              <a:t>Lines </a:t>
            </a:r>
            <a:endParaRPr lang="en-US" sz="2400" dirty="0" smtClean="0">
              <a:solidFill>
                <a:schemeClr val="bg1"/>
              </a:solidFill>
            </a:endParaRPr>
          </a:p>
          <a:p>
            <a:pPr marL="457200" lvl="0" indent="-457200" algn="just">
              <a:buAutoNum type="alphaUcParenR"/>
            </a:pPr>
            <a:r>
              <a:rPr lang="en-US" sz="2400" dirty="0" smtClean="0">
                <a:solidFill>
                  <a:schemeClr val="bg1"/>
                </a:solidFill>
              </a:rPr>
              <a:t>Other </a:t>
            </a:r>
            <a:r>
              <a:rPr lang="en-US" sz="2400" dirty="0">
                <a:solidFill>
                  <a:schemeClr val="bg1"/>
                </a:solidFill>
              </a:rPr>
              <a:t>issues not covered by Action Lines above [, if any</a:t>
            </a:r>
            <a:r>
              <a:rPr lang="en-US" sz="2400" dirty="0" smtClean="0">
                <a:solidFill>
                  <a:schemeClr val="bg1"/>
                </a:solidFill>
              </a:rPr>
              <a:t>]</a:t>
            </a:r>
          </a:p>
          <a:p>
            <a:pPr marL="457200" lvl="0" indent="-457200" algn="just">
              <a:buAutoNum type="alphaUcParenR"/>
            </a:pPr>
            <a:r>
              <a:rPr lang="en-US" sz="2400" dirty="0" smtClean="0">
                <a:solidFill>
                  <a:schemeClr val="bg1"/>
                </a:solidFill>
              </a:rPr>
              <a:t>[</a:t>
            </a:r>
            <a:r>
              <a:rPr lang="en-US" sz="2400" dirty="0">
                <a:solidFill>
                  <a:schemeClr val="bg1"/>
                </a:solidFill>
              </a:rPr>
              <a:t>Accountability and] Measurement  of the WSIS Action Lines beyond 2015, targets and Indicators for an open and inclusive information/knowledge society for all beyond 2015</a:t>
            </a:r>
          </a:p>
          <a:p>
            <a:pPr marL="0" indent="0" algn="just">
              <a:buNone/>
            </a:pPr>
            <a:r>
              <a:rPr lang="en-US" sz="2400" dirty="0"/>
              <a:t> </a:t>
            </a:r>
          </a:p>
          <a:p>
            <a:pPr lvl="0"/>
            <a:endParaRPr lang="en-US" sz="2200" dirty="0">
              <a:solidFill>
                <a:schemeClr val="bg2">
                  <a:lumMod val="90000"/>
                </a:schemeClr>
              </a:solidFill>
            </a:endParaRPr>
          </a:p>
        </p:txBody>
      </p:sp>
      <p:sp>
        <p:nvSpPr>
          <p:cNvPr id="3" name="AutoShape 2" descr="data:image/jpeg;base64,/9j/4AAQSkZJRgABAQAAAQABAAD/2wCEAAkGBhQSEBUSEhQVFRQWFhgYFxcXFBQWFBYUFhYWFxQVFBcXHCceFxkjGhcVHzAkIycpLCwsFR4xNTAqNiYsLCkBCQoKDgwOGg8PFykkHCUsKSkpNCw0KSksLSwsKSkpLykpKSksLCwpLCwsLCwpKSwpKSkpKSwsMSwsKSwsLCwpNf/AABEIAL8BBwMBIgACEQEDEQH/xAAcAAEAAgMBAQEAAAAAAAAAAAAABAUBAwYCBwj/xABSEAACAQMCAwMGBgwKCAcAAAABAgMABBESIQUGMRNBUSJhcYGRoRQjMlJysRYkQlRic4KSlMHR0hUzNFOTorKz0/BDRFV0g5XU4Qc1RWOEtMT/xAAZAQEAAwEBAAAAAAAAAAAAAAAAAQIEAwX/xAAfEQEBAAICAwEBAQAAAAAAAAAAAQIRAyESMUFRBDL/2gAMAwEAAhEDEQA/APuNKUoFKUoFKruI8ZEbiKNTLOQGEakDShJUSSsdo48htzudLBQxGK1RcOuHOqa4K9fi4FVUwcbNI4MjEb+UpTOfk0FtSqyPl2IA+VOcknJuronfwJkyB5hsO6vA5Wg7QSESOwXSO0uLiRQM5yFkcqG/Cxnz0FtSqscvRh9avcK2MbXNwyD0RO5jz+TWdNxFvqFwgAyCqpP35bUuI3PTydKd+52FBZ0rVa3SyIHQ5U57iCCDhlYHdWBBBB3BBBrbQKUpQKUpQKUpQKUpQKUpQKUqjHOVuWZVFy+h3jYpZXjprjco4DpEVbDKwyCRtQXlKqF5lQ9Irr9EuB7mQGsHmeP+auv0S5P1JQXFKpJOb4V6x3fqsL5v7MJrCc4wEgaLsZ7zw+/Ue0w4FBeUqkbm+ANp03WfNY3xX84Q499e7TmyCSRYx2ys50p2trdQq7BWYqrSxqrHSrHAPRSe6guKUpQKUpQKUpQKUpQU/BECzXYIIkMwZiTkvG0Sdky77IAGTuGqNz3km4qHe2ZJEkZCyrsM50uvfG+O49x6qd99wfC8YQbS5hbpiTAUk9NEnyHz4A56ZAoJ9KwDncVmgUpVXfcxxRsY1JmmH+hhAeXcHTr30xKcEapCq+egxanReTIMYeOOUjvD+VExPmKpHjzo1WtVXBuHOryXE+ntpggKqcrHHHq7OIMQC+C8jFsDJc4AGKtaBSlKBSlKBSlKBSlKBSlUtxxO5a4kigihKxqhLSTSKSXDHAVYmwBjrnv6UF1VPyxDojljzkrdXLH/AI07zgeyUVhJL49Y7VPOJZpPd2aZ9teOV4pB8JMxVna5JJRSqbRQqNCszEDC4O+5DHbOKC8pSlApSlAqm46vx9h5rpv/AKV4PV1q5qm45Hm4sfwbl29fwO7XfzeUfdQXNKUoFKUoFKClApSlArBFZpQUnGrCKGCaeOBO0VGfyfii7AbBnTffAGd63Py3ETnVc+q9vAPYJa087PKOHXRgTtJRC5VdzkgdwAyTjJA7yANs5qXy/LK1tE9wMSuut12+LLksIttjoBCZ79Oe+g0fYrbnVrEsoYYZJri4mjI6Y7OWRkx6t6sbW0SJBHEioijCqihVAHQBRsBW6lApSlApSlApSlApSlApSlAqo4V/Krz8ZEPV2EZx7ST66t65TlbjML31/Gsqs7Ta1TJDhIYobaUlSAQBNFIvgdiM5oOrqg4dxWKKW6WWVIz8J2DsqAgwQMNGo+UPK6+Ood1X9aWs0LFiilj1OkZOOmT30Hn+EYsZ7RMeOtcfXWY7+NvkyIfQ6n9dajweDOexiz49mmfbisS8FgbZoIm9MaH6xQbpb6NflSIvpZR9ZqBcc3WUfy7y2TPzriIfW1V3NnCIIeG3jxW8ClbWdhiJAMiJyOgq+s7ZVRcKo8kdAPAUEC35xsZDpjvLV28FuIWPsDVr4tKJJ7Fo2DKLlySrAjAs7pcEg/OZfWBVu1sh6qp9Kg1gWSeThFGgllwoGliCpI8DhiPXQbqUpQKUpQKUpQKwTjc1muO5lve0naN97eHCsn3MszKHParjDIiNGQDkEyHI8kVFupurY43K6i3HMXa7WcZuBg4l1dna5wCMTEEyA5+VEsgGCDg1sWC8ZstLbouPkLBI7A/jWlAI/wCGKrLbmMjvBHn6VZrx8YzoJPdjp7T0qk5Mavlw5T49/wAGTatXwuX6PZ2+j1/F6v61VV9zI9pc28FxNDI1zKEjSOF45FBB8tiZXBAIx0XOfMai8W43cMToQ4HRQ65b318e4nzBNLx23ur2FoBGUVVYf6OLU2zdGJZskqds+bNTM5am8OUkv6/SdKg8L4osygjGf89K1R8W+2poHwFSKGUMdtpWnQrv4GHP5dWl33HKy43VWdeXcKCSQANyScADxJqqtOareS2e6RyYoy4c6HDBozh004yzZ2wM5PTOajWXB2uD296uckGK2JDRQKCCpkUeTLPkAljkIdk6FnlDeeaUcZto5brYEGFV7Nge9JpWSJ/yXP1VsPGZFI1Wk4XBJZTA4XHcVWQuT9FW6Va0oKK15yhfHxd2mSQC9jeKNu8t2WAPSRVpZcTim1dlIr6ThgpBKNgHS46qcEHB7iKk1DvuFJKQxysighZUwJEBwcBu9cgEqcqcDINBMpULhl2zBkkx2sZ0vgEK2wKugOcKwOcZODkZOM1tt+IRu7okiM8Zw6hgWQ4yA69V2IO/jQQ+J8ywwP2b9qWwGxFbXM+ASQNRhjYLnB646Vpg5vt2zjtxj59neJ7NcQzUi1/lc/4uEe+U/rFWVBVHmeD5z+gQTk+wJmua4JLZ215eXa/CS92yMR/B98NARAukHst8sWbO3UfNzXdUoKiPmqBhn44fStrlD7HjBrweb7cMFxcb9/wK8K+thFge2rqlBVrzNbkgGTSSQBrSRNycAeWo6kgeurSovFYi0Eir8oo2n6WDp9+K3QTB0Vx0YAj0EZFBTc9/+VX3+6XH9y9XcS4UDwAqm52i18OukBx2kLx58O0XRn1as1d0ClKUClKUClKUClKUCuI52gMUok/0cukMf5uRNtbH5hUqM/c9n4Hbt65nmq5DERjGwOonuDdR7Prqmf8Al14d+c0pLaRYx5Kk47wpZj6cdK1y8VkPyY5PzGH11Wx3zRHTEw0Doj5wB3BXG6j0hvNgbUl5zRdmVgfSrA+cEHp6QKzN9n7HqTjUqnLxyAfQY+8CvScXgnRkkRJQcZRgrA4Odwe8HeoUvPSjbQ3ti/fzWi9uY7vGiBhL9zJ2kUag9ysylmIP0WqZ7X613HYcIv4kx2Xkkfc7484welbYeE2vFZpp5oY5oAiQRGRFLEo0jTSRN1VSzqgIxnsmIyCDXGx8nyuhL3OvGcxAGNSBghWbOpjtjuU53FddydfaiiJsoHcMAKB0Hdjurpjlq6Z+fjmU8p8/V3xmyRUtolRVhW4iGgKAirGGaIBRsAJFiwPRV3Wi+sllQo4yCQfOrKwZHXwZWCsD3FQaiLfSRbTIzAdJYlLhh3ao1y6t16ArtnIzgd2BZUqubmK3Hy5kT8YezPsfFSRxCLTq7RNPjrXHtzQSKVUrzXatns50lwcEQ5nII6giIMc1qfilxNtbQmMEfx1yrIACDutvkSuwOMq/ZjfqcYoIj8Iin4lcGRNQS3tlzqbGvtLpmUgHGQrRnfucVN4HyrDaszprZ21DU7FtKM7SdnGvyY0BbooGcDJJGal8H4QtuhUFnd2LySPgvLIcAu+AB0AAAAChVAAAAqdQVtl/KrgeaI+ohhj+qT6/PVlVIL7srmfVFM2rQwZIXdSoQLgMBjOQduu/nrc3MIGMw3O/TFvIc+nSDp/KxQWtKpn5gkA8myum9Athn8+Ye+tEHM8ryNELKZXVVcq8toGCOWCNhJm2JRx+SaDoKVULxa4P+pyD6U1vj+q5PurD8WuBgfApG86zW5A/PdT7qC1nfCsfAE+wVE4FEVtYFO5WGMH0hFFQri+u3RgtooJBA7S5VRuO8xq+PUDVrZxFY0U9VVQfSAAaCq5ylAspAfu2ii27jNNHED7XFXdc7zrdRCOFJZEQG4gkOplXyLeVJnY6vuRoGT3Z89dEDQKUpQKUpQKUpQKUpQaby7EaF26D3nuFfPeLX5JJPVtz6+groOabgmQKfkqufSTmuOuYXlbAyq97fujx91ZuTLd03fz4ankqltGnc4JWMHym7z+Cv7avrRYUXT2agD8Ee+gjCKFUYAqi5i4iYoyQfK+5HifP5q5tftIueaokvktTEgjeJjqMZ3kG4Cn5OAobPnZfPVi9lazjAAik+5dMKfX3MPTXy2a/eWdWfBKKSu3TJAOPZiuu4SpcDcg1axXDH326iDhFwo3dXAGMjKtj0b/XXWcm8LEaGTGM7D0Dqfb9Vczw63lwCX1AebDecb/59FfRLOLTGijuUfVV+ObycP6c7rW26ucTjt5KoktrSGSF1DRvJeGMujbo6qsD4UrpYZIO+4FdGaqOUGzw+0PT7Wh2IwQeyXII7jWh57WeLXYG9iSe8JcRH2F9OfXioaTyuxY8L0sPupJbTf0FGY+3FdPSg5/+Er8Hayh0f77h8eZRAV/rV6l47dL/AOnzP+LntDj09pKnuzV9Sgo043dHH2hKM+M9rt9LTIfdmrCy4hrZo2XRIqozLkNgSa9OCOvyG9lTKqIYgOIyt3vbQj1Ry3BH96fbQW9KUoMaq5Cya6HG7hpI0W2NrCom8ry9Mk7Ii52D5lcNudo1O2sAbLngFvdcVuPhMEU2i0tNPaRq4XM1/nAYd+B7KmryBw4f6hafo0R+taC+1jGcjFajex/PT84ftqm+wDh33hafo0P7tb05OsVGBZ2oHgLeED+zQWJvo/np+cv7aC/j/nE/PX9tQF5Ssh0tLYei3i/drJ5Us/vS2/oIv3aCn544JbXy26y3EUfY3CS7smHQZEkRyRs6kj9R6VfR8ftmkWNbiEyPnQgljLvpGW0KDlsAEnHhWLfl62T5FvAn0YY1+oVF45YIkOuNEVllhfKqFOEmjLbgfNBHoOKC6pSlApSlApSlApSlBzPN0Byj42wQT5+oz7/ZXPO2nNfQrq2WRCjDII/yR564HjViYmwevTPjjofWMGs/Jj3ts4M9zxQGjMnRiPogfWa5nnSw0GPGcYOc7nJxgk+quqt307Z3846eoVLv+CLPGQTk+J/Z4VyjXcpHx5YPjwPwD/aFd1y5D0qku+DGC8WN+hjbSfQ6bH211PDbfTirbTPTpLOTfArtYmyoPiB9VcBbPhv8+6u/hXCgeAA91deP68/n+PdVnLJ+04Pxa/VVnXO2PDb2GBIY5LUCNQis0czkhRgFlDrv3nBFdmd0VK5/4JxL75sv0Kf/AKusng14ww9+VOdzBawoMeGJu1oL+lc8eW7nu4nd+uKwP/5qfYxOevE7zPmSwA9nwag6GuZ4kkst3cQ28vYTC0gKymNZQvaTXG4RiAx+KPXbcda2/Y1cf7Tu/wCjsP8Apql8H4B2MkkzzyzyyKiF5RECI4y7IirCiKADI5zjPldaDl+XeS+JQmVZuJy+U+sSIIJNZbOoGOeFjCAAoAVyvgB3445yDfy3MM0XFZ005DkrGoCE5CpFEio/U7vnoOtd/Sgo+HQaL6QFi7/BLVWdsan0SXWGYKAoJLOdgB5tqvK5y/vorW9knlMp7WCGMLHbXExHYyXLFiYUYDPbAYPzfPWU58tiSAl2dOxxw++OCQCAQIcjYg7ig6KlUI5yixqEN6R4/AbvP5pj1e6sxc2q/wDF2943ptJov74IKC9pVL9kbfel2P8Ahxn6pK8fZO+cfAbzHztNvj2dtn3UF7VXzOftOcjqI2I8cgZGPPmotzzb2al2tbsKOp7OPbJwOsnjUHmHjUstpPFHY3euSGREysGnWyELn47pkig6ylYFZoFKUoFKUoFKUoFU3M9jri1Y3U+4/wDf66ua8yxhlKnoRios3NJxurt8yc4NTrS8xWnjNoY5GU9x93dVetxWSvSx7iff2iz3aowyDbSekESw4I84qPBZNGTG25HyT3MPN+ynDbgm/jz97yD2yw4+qug4igKHbddxUVGNuN8Tl+x7SUE/JXc/qH+fCuwqo5bixGT3k/UP+9W9aeOajFy5byKUpXRyKUpQKUpQKUpQKVTTcalaSWO3gWRoWCMXm7JA7RpLpJCM3yJEOQD1rW19xDA+1LUt3/bsmjzYPwXJ9lBe1x/AuZ1k4xeWixShljjd2KjSrKWTBIP3aGGRcZyGbOkqRVwj32MlbUH5oeYgH6egZ/NFaE4fdiR5R8DV3CqxEMpYqmrQGftBqA1NjYdaC/pVJHw++Oe0u4R+KtSuB6ZJXyfPj1U4VDNFcvHLcyTq0auutIV0MHYMF7JF2IKdc/JO9Bd0rXcSaUZuuFJx6BmucseEXU8Ucr8QnQyRqxWGK0VAWUMdPaQu2N8DLE7UHv8A8Qr94eHzSqgcKpL7sCqgEhxpU5w4TO2y6j3YN1wtpTDGZwolKAyBc6Q5GWVc7kA7Z78d1V32MkjD3d2w/GomfXGimkfKiKMCe79d3Ox9rMTQXdKpjywO64ux/wDIc/2s1j7Fx983f6Q/6qC6pXMcU4F2KrNHPdallgzquZXQxmeMSBkYlcFCw6d9dPQKUpQKUpQKUpQc7zZYBgsn5J+sfrri54cGui4lxhp7mVFPxUICfSlbBY/kgY9ZqnuxWXk9t/DuTtTRXOm+jx0+Dy5PgRJDj6z7K7G3n1r6jXIz8LDuJMurAFco+nySQSCPSBVzwrlpJGRWlud/m3VxGMd+0brVZ3XTkvTv+G22iJR34yfSalVRJyVbA5+2G+ne3kg9jykV7PKFt81/6e4/frZOnm27XVKoZOSbY/z4+heXif2JRSLkm2U5xO307y8kHseUgUQvqVQzck2rd0y/Qu7uMesRyjNPsItcYxN6fhd2G/P7XV76C+pXP/YLbeN1/wAw4h/j1n7CIO6S8Ho4jf8A+NQX9KoPsKh/nb3/AJjf/wCNWU5Itgcn4Q30729kH5ryke6g9cu/yjiH+9r77GyP66vK5zlKxWGW/jRdKC7XSNzsbKz6E92c10dApSlAqpuGI4hCO5ra4z5yslrp9zP7TVtVVeD7etz3djcD1lrcj3KaCzkGQQemDVRyXKW4bZs3ymtYCfSYkJq0u2xG58FP1GofLaYsrYeEEQ9ka0FjSlKBSsMwG5OPTWBIPEe2ghcfhL2k6r8oxPp+npOk+3FTIZQyhh0YAj0EZFeZrlFHlMoHnYD66rOT3zYW66w5jjETMOhkh+KkP56NQXFKUoFKUoFeJXwCay8gHWossmRQfMuH3BiluY3+WbiRj5wxyp9a4PrqVI2auOZeWe2btY/JlA37g4HQHwI7j6j5ucXWp0uCrDuIwf8AuKy542V6PHlMp17SUjyvrqZ8KMRTBwdSn2HJ+qvFuvk1GsYWubzQvyVI1HuAG5/ZUYzdMr12+oK2Rms1hOgrNa3nFKUoFKUoFKUoFKUoKW44Vc9u7wXEUccmkurW7SPqVQnkP2qqowF2KHfPjWw8OuTsboAeKwIG9pJHuqRxXjcNuAZXwWyEQAvLIQMlYo1BeQ47lBqtF3fz7xxxWidxuAZpj6YYnVU7j/GE77gUD7Hbn/ad1/RWH/TVS8Olea+ntBxK9LwqrHENmAudiJCbTSCTuo71yRkb1fvwa5brfSKf/bgtgvskRz760R8tzxtJJHd5mkADPJbW5LaNXZh+yWMsF1HG/eaDavLc2cniN4fMRYgH822B99SbbgWmRZGmnkKZ0h2XSNQwThVGTjxqFDb8TU+VPZSgDp8HniZjvtqEzhR030nr0qfwvi7SM0UsRhmUAlSQ6Op21wyDHaJnI3CsNsqupchPmi1KV8QR7RiqHh/BbyNFRryLSiqqdnaaNlGPK1zPq2x0xXQ1UcU5kSKQQxo89wQCIohkqp6PM5wkKbHBcjODpDEYoNEnL9wxJPELkfgpHZono3gZ8flZrmeWolu7uaORLp+yZllaW5uQkThYtEKICscpLGU6lGyhT92K6UWN9MPjbhLYHolsiySL6Zp1Kt6ol9NbU5bYf63db9TqhGTjGTiLrsPZQeX5HsWOXtIJCOhkjWU+2TNeTyFw77ws/wBGh/dr2OATK2Vv7nHzXW1dP7kP/WqHc8entJUS5Anjcn42G2uV7JcgKZdIkjx1yxdMDfSaCdbcmWMZzHZ2qHplbeIHHpC5q1gt1RQqKqqM4VQFUZOTgDbqSfXS3uFdFdGVkYBlZSGVlYZVlI2II3yK2UClKUCsO2Bms1HmmGdJ/wAmgjsxY0lPdWTMNWFHprTI9B4kNQbqIMMMoYecZx6PD1VJlkqBLLvRaI8vD4yMYZfon94GpvA7aG3XSmck5Zjgsx8T+ytAavbDaomMi1ytmrXUxuCMjpXqoXCExEM9+T+qptS5lKUoFKVigzSsUoM1X8c4g8MJaNO0lLIkak4UySOEUuRuEGrUxGTpU4zU+ofFbVnjzHpMiMHQMSFLL9yxAJUEZXODjVnBxigjcE5eWDMjt21y/wDGzsMM3foQb9nEPuUGw78kljbVV2fMMTt2bExTd8UvkPtjJTO0qjUBqQsuT1qzzQZpWM0oM1VcwoFjFxuGtyZAR3oB8ch8QyatjtqCt1UVZu4AJJAAGSTsAB1JNc4lweIsNG1irAl/KBumU50x9PtcMBlt+0wQPJyWC147eNFbu0eBIdKRkjUolldY4ywHVQ7qT5hWeDcGS2j0JliSWkkc5klkONUkjd7HA8wAAAAAA28RtTJEyDAbqpPQSKQ0bHzBgp9VauHcYWUsmCkqAdpE2zrqzhvBkODhlyp0kZyCAE+lYpmgzSsVC4pxuG2UNPIqZ2UHd3PXTGi5aRvwVBJ8KCClmbW4Tsj8RcOwaI5xHNoeTtIfmq2htSdMkMNJ1a7yqOwaS5mS4eN4oYw3YpIAsjuw0mZ06xgJqVVJDfGtqUEAC8oFKUoME1XMM1Munwvp2qsmlx0qR5llCbDdifZ5zWS1QoBqbUfVW4SUTp4naoRSpcjZFRtNEtbIQRUiCIkgeJArKx1Y8Liy+fDeo19NreNMAAdAMV6pSipSlKDFKzSgxSs0oMYpis0oNF3ZJKpSVEkU9VdQyn0hhiql+SrbYIssIAwFgubm3jHojhkVB7KvaUFG/KUZGkzXmB4Xt0p9bK4Y+2vH2Ewd0l4PRxG//wAar+lBRryVaYAeHtQDn495Lg5zkHM7NmrsCs0oMYqJxDhEU+ntUDFclW3V0JGCUdcMhxtkEVMpQUkXKaJns57tc+N3PLj0CdnFeU5akzlr+8YfNPwVR7UgDe+r2lBRScnxt8qa8PovrtAfVHIKmcN5fgtyWijUOQA0hy8rAdA8rku/rJ61Y0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26549682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Principles for the inputs to the first draft</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Statement, Vision</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155575" y="1412776"/>
            <a:ext cx="8793708" cy="4257997"/>
          </a:xfrm>
          <a:solidFill>
            <a:srgbClr val="003300">
              <a:alpha val="32941"/>
            </a:srgbClr>
          </a:solidFill>
        </p:spPr>
        <p:txBody>
          <a:bodyPr>
            <a:noAutofit/>
          </a:bodyPr>
          <a:lstStyle/>
          <a:p>
            <a:pPr algn="just"/>
            <a:r>
              <a:rPr lang="en-US" sz="2200" b="1" dirty="0" smtClean="0">
                <a:solidFill>
                  <a:schemeClr val="bg1"/>
                </a:solidFill>
                <a:effectLst>
                  <a:outerShdw blurRad="38100" dist="38100" dir="2700000" algn="tl">
                    <a:srgbClr val="000000">
                      <a:alpha val="43137"/>
                    </a:srgbClr>
                  </a:outerShdw>
                </a:effectLst>
              </a:rPr>
              <a:t>Meeting agreed to use the proposals including zero drafts as the starting point and reference point for further drafting towards the First Drafts</a:t>
            </a:r>
          </a:p>
          <a:p>
            <a:pPr marL="0" indent="0" algn="just">
              <a:buNone/>
            </a:pPr>
            <a:endParaRPr lang="en-US" sz="1200" b="1" dirty="0" smtClean="0">
              <a:solidFill>
                <a:schemeClr val="bg1"/>
              </a:solidFill>
              <a:effectLst>
                <a:outerShdw blurRad="38100" dist="38100" dir="2700000" algn="tl">
                  <a:srgbClr val="000000">
                    <a:alpha val="43137"/>
                  </a:srgbClr>
                </a:outerShdw>
              </a:effectLst>
            </a:endParaRPr>
          </a:p>
          <a:p>
            <a:pPr algn="just"/>
            <a:r>
              <a:rPr lang="en-US" sz="2200" b="1" dirty="0" smtClean="0">
                <a:solidFill>
                  <a:schemeClr val="bg1"/>
                </a:solidFill>
                <a:effectLst>
                  <a:outerShdw blurRad="38100" dist="38100" dir="2700000" algn="tl">
                    <a:srgbClr val="000000">
                      <a:alpha val="43137"/>
                    </a:srgbClr>
                  </a:outerShdw>
                </a:effectLst>
              </a:rPr>
              <a:t>WSIS Stakeholders have been invited to provide comments, proposals, and changes in track changes mode by 17 November 2013</a:t>
            </a:r>
          </a:p>
          <a:p>
            <a:pPr marL="0" indent="0" algn="just">
              <a:buNone/>
            </a:pPr>
            <a:endParaRPr lang="en-US" sz="1200" b="1" dirty="0" smtClean="0">
              <a:solidFill>
                <a:schemeClr val="bg1"/>
              </a:solidFill>
              <a:effectLst>
                <a:outerShdw blurRad="38100" dist="38100" dir="2700000" algn="tl">
                  <a:srgbClr val="000000">
                    <a:alpha val="43137"/>
                  </a:srgbClr>
                </a:outerShdw>
              </a:effectLst>
            </a:endParaRPr>
          </a:p>
          <a:p>
            <a:pPr algn="just"/>
            <a:r>
              <a:rPr lang="en-US" sz="2200" b="1" dirty="0" smtClean="0">
                <a:solidFill>
                  <a:schemeClr val="bg1"/>
                </a:solidFill>
                <a:effectLst>
                  <a:outerShdw blurRad="38100" dist="38100" dir="2700000" algn="tl">
                    <a:srgbClr val="000000">
                      <a:alpha val="43137"/>
                    </a:srgbClr>
                  </a:outerShdw>
                </a:effectLst>
              </a:rPr>
              <a:t>Proposals should: </a:t>
            </a:r>
          </a:p>
          <a:p>
            <a:pPr lvl="1" algn="just"/>
            <a:r>
              <a:rPr lang="en-US" sz="2200" b="1" dirty="0" smtClean="0">
                <a:solidFill>
                  <a:schemeClr val="bg1"/>
                </a:solidFill>
                <a:effectLst>
                  <a:outerShdw blurRad="38100" dist="38100" dir="2700000" algn="tl">
                    <a:srgbClr val="000000">
                      <a:alpha val="43137"/>
                    </a:srgbClr>
                  </a:outerShdw>
                </a:effectLst>
              </a:rPr>
              <a:t>have high-level nature </a:t>
            </a:r>
          </a:p>
          <a:p>
            <a:pPr lvl="1" algn="just"/>
            <a:r>
              <a:rPr lang="en-US" sz="2200" b="1" dirty="0" smtClean="0">
                <a:solidFill>
                  <a:schemeClr val="bg1"/>
                </a:solidFill>
                <a:effectLst>
                  <a:outerShdw blurRad="38100" dist="38100" dir="2700000" algn="tl">
                    <a:srgbClr val="000000">
                      <a:alpha val="43137"/>
                    </a:srgbClr>
                  </a:outerShdw>
                </a:effectLst>
              </a:rPr>
              <a:t>be listed in the order of priority</a:t>
            </a:r>
          </a:p>
          <a:p>
            <a:pPr lvl="1" algn="just"/>
            <a:r>
              <a:rPr lang="en-US" sz="2200" b="1" dirty="0" smtClean="0">
                <a:solidFill>
                  <a:schemeClr val="bg1"/>
                </a:solidFill>
                <a:effectLst>
                  <a:outerShdw blurRad="38100" dist="38100" dir="2700000" algn="tl">
                    <a:srgbClr val="000000">
                      <a:alpha val="43137"/>
                    </a:srgbClr>
                  </a:outerShdw>
                </a:effectLst>
              </a:rPr>
              <a:t>Be developed upon the zero drafts (consolidation of texts  from zero drafts that includes all comments of multi-stakeholders)</a:t>
            </a:r>
            <a:endParaRPr lang="en-US" sz="2200" dirty="0" smtClean="0">
              <a:solidFill>
                <a:schemeClr val="bg1"/>
              </a:solidFill>
              <a:effectLst>
                <a:outerShdw blurRad="38100" dist="38100" dir="2700000" algn="tl">
                  <a:srgbClr val="000000">
                    <a:alpha val="43137"/>
                  </a:srgbClr>
                </a:outerShdw>
              </a:effectLst>
            </a:endParaRPr>
          </a:p>
          <a:p>
            <a:pPr lvl="1"/>
            <a:endParaRPr lang="en-US" sz="2200" b="1" dirty="0" smtClean="0">
              <a:solidFill>
                <a:schemeClr val="bg1"/>
              </a:solidFill>
              <a:effectLst>
                <a:outerShdw blurRad="38100" dist="38100" dir="2700000" algn="tl">
                  <a:srgbClr val="000000">
                    <a:alpha val="43137"/>
                  </a:srgbClr>
                </a:outerShdw>
              </a:effectLst>
            </a:endParaRPr>
          </a:p>
          <a:p>
            <a:pPr lvl="0"/>
            <a:endParaRPr lang="en-US" sz="2200" dirty="0"/>
          </a:p>
          <a:p>
            <a:pPr lvl="0"/>
            <a:endParaRPr lang="en-US" sz="2200" dirty="0">
              <a:solidFill>
                <a:schemeClr val="bg2">
                  <a:lumMod val="90000"/>
                </a:schemeClr>
              </a:solidFill>
            </a:endParaRPr>
          </a:p>
        </p:txBody>
      </p:sp>
      <p:sp>
        <p:nvSpPr>
          <p:cNvPr id="3" name="AutoShape 2" descr="data:image/jpeg;base64,/9j/4AAQSkZJRgABAQAAAQABAAD/2wCEAAkGBhQSEBUSEhQVFRQWFhgYFxcXFBQWFBYUFhYWFxQVFBcXHCceFxkjGhcVHzAkIycpLCwsFR4xNTAqNiYsLCkBCQoKDgwOGg8PFykkHCUsKSkpNCw0KSksLSwsKSkpLykpKSksLCwpLCwsLCwpKSwpKSkpKSwsMSwsKSwsLCwpNf/AABEIAL8BBwMBIgACEQEDEQH/xAAcAAEAAgMBAQEAAAAAAAAAAAAABAUBAwYCBwj/xABSEAACAQMCAwMGBgwKCAcAAAABAgMABBESIQUGMRNBUSJhcYGRoRQjMlJysRYkQlRic4KSlMHR0hUzNFOTorKz0/BDRFV0g5XU4Qc1RWOEtMT/xAAZAQEAAwEBAAAAAAAAAAAAAAAAAQIEAwX/xAAfEQEBAAICAwEBAQAAAAAAAAAAAQIRAyESMUFRBDL/2gAMAwEAAhEDEQA/APuNKUoFKUoFKruI8ZEbiKNTLOQGEakDShJUSSsdo48htzudLBQxGK1RcOuHOqa4K9fi4FVUwcbNI4MjEb+UpTOfk0FtSqyPl2IA+VOcknJuronfwJkyB5hsO6vA5Wg7QSESOwXSO0uLiRQM5yFkcqG/Cxnz0FtSqscvRh9avcK2MbXNwyD0RO5jz+TWdNxFvqFwgAyCqpP35bUuI3PTydKd+52FBZ0rVa3SyIHQ5U57iCCDhlYHdWBBBB3BBBrbQKUpQKUpQKUpQKUpQKUpQKUqjHOVuWZVFy+h3jYpZXjprjco4DpEVbDKwyCRtQXlKqF5lQ9Irr9EuB7mQGsHmeP+auv0S5P1JQXFKpJOb4V6x3fqsL5v7MJrCc4wEgaLsZ7zw+/Ue0w4FBeUqkbm+ANp03WfNY3xX84Q499e7TmyCSRYx2ys50p2trdQq7BWYqrSxqrHSrHAPRSe6guKUpQKUpQKUpQKUpQU/BECzXYIIkMwZiTkvG0Sdky77IAGTuGqNz3km4qHe2ZJEkZCyrsM50uvfG+O49x6qd99wfC8YQbS5hbpiTAUk9NEnyHz4A56ZAoJ9KwDncVmgUpVXfcxxRsY1JmmH+hhAeXcHTr30xKcEapCq+egxanReTIMYeOOUjvD+VExPmKpHjzo1WtVXBuHOryXE+ntpggKqcrHHHq7OIMQC+C8jFsDJc4AGKtaBSlKBSlKBSlKBSlKBSlUtxxO5a4kigihKxqhLSTSKSXDHAVYmwBjrnv6UF1VPyxDojljzkrdXLH/AI07zgeyUVhJL49Y7VPOJZpPd2aZ9teOV4pB8JMxVna5JJRSqbRQqNCszEDC4O+5DHbOKC8pSlApSlAqm46vx9h5rpv/AKV4PV1q5qm45Hm4sfwbl29fwO7XfzeUfdQXNKUoFKUoFKClApSlArBFZpQUnGrCKGCaeOBO0VGfyfii7AbBnTffAGd63Py3ETnVc+q9vAPYJa087PKOHXRgTtJRC5VdzkgdwAyTjJA7yANs5qXy/LK1tE9wMSuut12+LLksIttjoBCZ79Oe+g0fYrbnVrEsoYYZJri4mjI6Y7OWRkx6t6sbW0SJBHEioijCqihVAHQBRsBW6lApSlApSlApSlApSlApSlAqo4V/Krz8ZEPV2EZx7ST66t65TlbjML31/Gsqs7Ta1TJDhIYobaUlSAQBNFIvgdiM5oOrqg4dxWKKW6WWVIz8J2DsqAgwQMNGo+UPK6+Ood1X9aWs0LFiilj1OkZOOmT30Hn+EYsZ7RMeOtcfXWY7+NvkyIfQ6n9dajweDOexiz49mmfbisS8FgbZoIm9MaH6xQbpb6NflSIvpZR9ZqBcc3WUfy7y2TPzriIfW1V3NnCIIeG3jxW8ClbWdhiJAMiJyOgq+s7ZVRcKo8kdAPAUEC35xsZDpjvLV28FuIWPsDVr4tKJJ7Fo2DKLlySrAjAs7pcEg/OZfWBVu1sh6qp9Kg1gWSeThFGgllwoGliCpI8DhiPXQbqUpQKUpQKUpQKwTjc1muO5lve0naN97eHCsn3MszKHParjDIiNGQDkEyHI8kVFupurY43K6i3HMXa7WcZuBg4l1dna5wCMTEEyA5+VEsgGCDg1sWC8ZstLbouPkLBI7A/jWlAI/wCGKrLbmMjvBHn6VZrx8YzoJPdjp7T0qk5Mavlw5T49/wAGTatXwuX6PZ2+j1/F6v61VV9zI9pc28FxNDI1zKEjSOF45FBB8tiZXBAIx0XOfMai8W43cMToQ4HRQ65b318e4nzBNLx23ur2FoBGUVVYf6OLU2zdGJZskqds+bNTM5am8OUkv6/SdKg8L4osygjGf89K1R8W+2poHwFSKGUMdtpWnQrv4GHP5dWl33HKy43VWdeXcKCSQANyScADxJqqtOareS2e6RyYoy4c6HDBozh004yzZ2wM5PTOajWXB2uD296uckGK2JDRQKCCpkUeTLPkAljkIdk6FnlDeeaUcZto5brYEGFV7Nge9JpWSJ/yXP1VsPGZFI1Wk4XBJZTA4XHcVWQuT9FW6Va0oKK15yhfHxd2mSQC9jeKNu8t2WAPSRVpZcTim1dlIr6ThgpBKNgHS46qcEHB7iKk1DvuFJKQxysighZUwJEBwcBu9cgEqcqcDINBMpULhl2zBkkx2sZ0vgEK2wKugOcKwOcZODkZOM1tt+IRu7okiM8Zw6hgWQ4yA69V2IO/jQQ+J8ywwP2b9qWwGxFbXM+ASQNRhjYLnB646Vpg5vt2zjtxj59neJ7NcQzUi1/lc/4uEe+U/rFWVBVHmeD5z+gQTk+wJmua4JLZ215eXa/CS92yMR/B98NARAukHst8sWbO3UfNzXdUoKiPmqBhn44fStrlD7HjBrweb7cMFxcb9/wK8K+thFge2rqlBVrzNbkgGTSSQBrSRNycAeWo6kgeurSovFYi0Eir8oo2n6WDp9+K3QTB0Vx0YAj0EZFBTc9/+VX3+6XH9y9XcS4UDwAqm52i18OukBx2kLx58O0XRn1as1d0ClKUClKUClKUClKUCuI52gMUok/0cukMf5uRNtbH5hUqM/c9n4Hbt65nmq5DERjGwOonuDdR7Prqmf8Al14d+c0pLaRYx5Kk47wpZj6cdK1y8VkPyY5PzGH11Wx3zRHTEw0Doj5wB3BXG6j0hvNgbUl5zRdmVgfSrA+cEHp6QKzN9n7HqTjUqnLxyAfQY+8CvScXgnRkkRJQcZRgrA4Odwe8HeoUvPSjbQ3ti/fzWi9uY7vGiBhL9zJ2kUag9ysylmIP0WqZ7X613HYcIv4kx2Xkkfc7484welbYeE2vFZpp5oY5oAiQRGRFLEo0jTSRN1VSzqgIxnsmIyCDXGx8nyuhL3OvGcxAGNSBghWbOpjtjuU53FddydfaiiJsoHcMAKB0Hdjurpjlq6Z+fjmU8p8/V3xmyRUtolRVhW4iGgKAirGGaIBRsAJFiwPRV3Wi+sllQo4yCQfOrKwZHXwZWCsD3FQaiLfSRbTIzAdJYlLhh3ao1y6t16ArtnIzgd2BZUqubmK3Hy5kT8YezPsfFSRxCLTq7RNPjrXHtzQSKVUrzXatns50lwcEQ5nII6giIMc1qfilxNtbQmMEfx1yrIACDutvkSuwOMq/ZjfqcYoIj8Iin4lcGRNQS3tlzqbGvtLpmUgHGQrRnfucVN4HyrDaszprZ21DU7FtKM7SdnGvyY0BbooGcDJJGal8H4QtuhUFnd2LySPgvLIcAu+AB0AAAAChVAAAAqdQVtl/KrgeaI+ohhj+qT6/PVlVIL7srmfVFM2rQwZIXdSoQLgMBjOQduu/nrc3MIGMw3O/TFvIc+nSDp/KxQWtKpn5gkA8myum9Athn8+Ye+tEHM8ryNELKZXVVcq8toGCOWCNhJm2JRx+SaDoKVULxa4P+pyD6U1vj+q5PurD8WuBgfApG86zW5A/PdT7qC1nfCsfAE+wVE4FEVtYFO5WGMH0hFFQri+u3RgtooJBA7S5VRuO8xq+PUDVrZxFY0U9VVQfSAAaCq5ylAspAfu2ii27jNNHED7XFXdc7zrdRCOFJZEQG4gkOplXyLeVJnY6vuRoGT3Z89dEDQKUpQKUpQKUpQKUpQaby7EaF26D3nuFfPeLX5JJPVtz6+groOabgmQKfkqufSTmuOuYXlbAyq97fujx91ZuTLd03fz4ankqltGnc4JWMHym7z+Cv7avrRYUXT2agD8Ee+gjCKFUYAqi5i4iYoyQfK+5HifP5q5tftIueaokvktTEgjeJjqMZ3kG4Cn5OAobPnZfPVi9lazjAAik+5dMKfX3MPTXy2a/eWdWfBKKSu3TJAOPZiuu4SpcDcg1axXDH326iDhFwo3dXAGMjKtj0b/XXWcm8LEaGTGM7D0Dqfb9Vczw63lwCX1AebDecb/59FfRLOLTGijuUfVV+ObycP6c7rW26ucTjt5KoktrSGSF1DRvJeGMujbo6qsD4UrpYZIO+4FdGaqOUGzw+0PT7Wh2IwQeyXII7jWh57WeLXYG9iSe8JcRH2F9OfXioaTyuxY8L0sPupJbTf0FGY+3FdPSg5/+Er8Hayh0f77h8eZRAV/rV6l47dL/AOnzP+LntDj09pKnuzV9Sgo043dHH2hKM+M9rt9LTIfdmrCy4hrZo2XRIqozLkNgSa9OCOvyG9lTKqIYgOIyt3vbQj1Ry3BH96fbQW9KUoMaq5Cya6HG7hpI0W2NrCom8ry9Mk7Ii52D5lcNudo1O2sAbLngFvdcVuPhMEU2i0tNPaRq4XM1/nAYd+B7KmryBw4f6hafo0R+taC+1jGcjFajex/PT84ftqm+wDh33hafo0P7tb05OsVGBZ2oHgLeED+zQWJvo/np+cv7aC/j/nE/PX9tQF5Ssh0tLYei3i/drJ5Us/vS2/oIv3aCn544JbXy26y3EUfY3CS7smHQZEkRyRs6kj9R6VfR8ftmkWNbiEyPnQgljLvpGW0KDlsAEnHhWLfl62T5FvAn0YY1+oVF45YIkOuNEVllhfKqFOEmjLbgfNBHoOKC6pSlApSlApSlApSlBzPN0Byj42wQT5+oz7/ZXPO2nNfQrq2WRCjDII/yR564HjViYmwevTPjjofWMGs/Jj3ts4M9zxQGjMnRiPogfWa5nnSw0GPGcYOc7nJxgk+quqt307Z3846eoVLv+CLPGQTk+J/Z4VyjXcpHx5YPjwPwD/aFd1y5D0qku+DGC8WN+hjbSfQ6bH211PDbfTirbTPTpLOTfArtYmyoPiB9VcBbPhv8+6u/hXCgeAA91deP68/n+PdVnLJ+04Pxa/VVnXO2PDb2GBIY5LUCNQis0czkhRgFlDrv3nBFdmd0VK5/4JxL75sv0Kf/AKusng14ww9+VOdzBawoMeGJu1oL+lc8eW7nu4nd+uKwP/5qfYxOevE7zPmSwA9nwag6GuZ4kkst3cQ28vYTC0gKymNZQvaTXG4RiAx+KPXbcda2/Y1cf7Tu/wCjsP8Apql8H4B2MkkzzyzyyKiF5RECI4y7IirCiKADI5zjPldaDl+XeS+JQmVZuJy+U+sSIIJNZbOoGOeFjCAAoAVyvgB3445yDfy3MM0XFZ005DkrGoCE5CpFEio/U7vnoOtd/Sgo+HQaL6QFi7/BLVWdsan0SXWGYKAoJLOdgB5tqvK5y/vorW9knlMp7WCGMLHbXExHYyXLFiYUYDPbAYPzfPWU58tiSAl2dOxxw++OCQCAQIcjYg7ig6KlUI5yixqEN6R4/AbvP5pj1e6sxc2q/wDF2943ptJov74IKC9pVL9kbfel2P8Ahxn6pK8fZO+cfAbzHztNvj2dtn3UF7VXzOftOcjqI2I8cgZGPPmotzzb2al2tbsKOp7OPbJwOsnjUHmHjUstpPFHY3euSGREysGnWyELn47pkig6ylYFZoFKUoFKUoFKUoFU3M9jri1Y3U+4/wDf66ua8yxhlKnoRios3NJxurt8yc4NTrS8xWnjNoY5GU9x93dVetxWSvSx7iff2iz3aowyDbSekESw4I84qPBZNGTG25HyT3MPN+ynDbgm/jz97yD2yw4+qug4igKHbddxUVGNuN8Tl+x7SUE/JXc/qH+fCuwqo5bixGT3k/UP+9W9aeOajFy5byKUpXRyKUpQKUpQKUpQKVTTcalaSWO3gWRoWCMXm7JA7RpLpJCM3yJEOQD1rW19xDA+1LUt3/bsmjzYPwXJ9lBe1x/AuZ1k4xeWixShljjd2KjSrKWTBIP3aGGRcZyGbOkqRVwj32MlbUH5oeYgH6egZ/NFaE4fdiR5R8DV3CqxEMpYqmrQGftBqA1NjYdaC/pVJHw++Oe0u4R+KtSuB6ZJXyfPj1U4VDNFcvHLcyTq0auutIV0MHYMF7JF2IKdc/JO9Bd0rXcSaUZuuFJx6BmucseEXU8Ucr8QnQyRqxWGK0VAWUMdPaQu2N8DLE7UHv8A8Qr94eHzSqgcKpL7sCqgEhxpU5w4TO2y6j3YN1wtpTDGZwolKAyBc6Q5GWVc7kA7Z78d1V32MkjD3d2w/GomfXGimkfKiKMCe79d3Ox9rMTQXdKpjywO64ux/wDIc/2s1j7Fx983f6Q/6qC6pXMcU4F2KrNHPdallgzquZXQxmeMSBkYlcFCw6d9dPQKUpQKUpQKUpQc7zZYBgsn5J+sfrri54cGui4lxhp7mVFPxUICfSlbBY/kgY9ZqnuxWXk9t/DuTtTRXOm+jx0+Dy5PgRJDj6z7K7G3n1r6jXIz8LDuJMurAFco+nySQSCPSBVzwrlpJGRWlud/m3VxGMd+0brVZ3XTkvTv+G22iJR34yfSalVRJyVbA5+2G+ne3kg9jykV7PKFt81/6e4/frZOnm27XVKoZOSbY/z4+heXif2JRSLkm2U5xO307y8kHseUgUQvqVQzck2rd0y/Qu7uMesRyjNPsItcYxN6fhd2G/P7XV76C+pXP/YLbeN1/wAw4h/j1n7CIO6S8Ho4jf8A+NQX9KoPsKh/nb3/AJjf/wCNWU5Itgcn4Q30729kH5ryke6g9cu/yjiH+9r77GyP66vK5zlKxWGW/jRdKC7XSNzsbKz6E92c10dApSlAqpuGI4hCO5ra4z5yslrp9zP7TVtVVeD7etz3djcD1lrcj3KaCzkGQQemDVRyXKW4bZs3ymtYCfSYkJq0u2xG58FP1GofLaYsrYeEEQ9ka0FjSlKBSsMwG5OPTWBIPEe2ghcfhL2k6r8oxPp+npOk+3FTIZQyhh0YAj0EZFeZrlFHlMoHnYD66rOT3zYW66w5jjETMOhkh+KkP56NQXFKUoFKUoFeJXwCay8gHWossmRQfMuH3BiluY3+WbiRj5wxyp9a4PrqVI2auOZeWe2btY/JlA37g4HQHwI7j6j5ucXWp0uCrDuIwf8AuKy542V6PHlMp17SUjyvrqZ8KMRTBwdSn2HJ+qvFuvk1GsYWubzQvyVI1HuAG5/ZUYzdMr12+oK2Rms1hOgrNa3nFKUoFKUoFKUoFKUoKW44Vc9u7wXEUccmkurW7SPqVQnkP2qqowF2KHfPjWw8OuTsboAeKwIG9pJHuqRxXjcNuAZXwWyEQAvLIQMlYo1BeQ47lBqtF3fz7xxxWidxuAZpj6YYnVU7j/GE77gUD7Hbn/ad1/RWH/TVS8Olea+ntBxK9LwqrHENmAudiJCbTSCTuo71yRkb1fvwa5brfSKf/bgtgvskRz760R8tzxtJJHd5mkADPJbW5LaNXZh+yWMsF1HG/eaDavLc2cniN4fMRYgH822B99SbbgWmRZGmnkKZ0h2XSNQwThVGTjxqFDb8TU+VPZSgDp8HniZjvtqEzhR030nr0qfwvi7SM0UsRhmUAlSQ6Op21wyDHaJnI3CsNsqupchPmi1KV8QR7RiqHh/BbyNFRryLSiqqdnaaNlGPK1zPq2x0xXQ1UcU5kSKQQxo89wQCIohkqp6PM5wkKbHBcjODpDEYoNEnL9wxJPELkfgpHZono3gZ8flZrmeWolu7uaORLp+yZllaW5uQkThYtEKICscpLGU6lGyhT92K6UWN9MPjbhLYHolsiySL6Zp1Kt6ol9NbU5bYf63db9TqhGTjGTiLrsPZQeX5HsWOXtIJCOhkjWU+2TNeTyFw77ws/wBGh/dr2OATK2Vv7nHzXW1dP7kP/WqHc8entJUS5Anjcn42G2uV7JcgKZdIkjx1yxdMDfSaCdbcmWMZzHZ2qHplbeIHHpC5q1gt1RQqKqqM4VQFUZOTgDbqSfXS3uFdFdGVkYBlZSGVlYZVlI2II3yK2UClKUCsO2Bms1HmmGdJ/wAmgjsxY0lPdWTMNWFHprTI9B4kNQbqIMMMoYecZx6PD1VJlkqBLLvRaI8vD4yMYZfon94GpvA7aG3XSmck5Zjgsx8T+ytAavbDaomMi1ytmrXUxuCMjpXqoXCExEM9+T+qptS5lKUoFKVigzSsUoM1X8c4g8MJaNO0lLIkak4UySOEUuRuEGrUxGTpU4zU+ofFbVnjzHpMiMHQMSFLL9yxAJUEZXODjVnBxigjcE5eWDMjt21y/wDGzsMM3foQb9nEPuUGw78kljbVV2fMMTt2bExTd8UvkPtjJTO0qjUBqQsuT1qzzQZpWM0oM1VcwoFjFxuGtyZAR3oB8ch8QyatjtqCt1UVZu4AJJAAGSTsAB1JNc4lweIsNG1irAl/KBumU50x9PtcMBlt+0wQPJyWC147eNFbu0eBIdKRkjUolldY4ywHVQ7qT5hWeDcGS2j0JliSWkkc5klkONUkjd7HA8wAAAAAA28RtTJEyDAbqpPQSKQ0bHzBgp9VauHcYWUsmCkqAdpE2zrqzhvBkODhlyp0kZyCAE+lYpmgzSsVC4pxuG2UNPIqZ2UHd3PXTGi5aRvwVBJ8KCClmbW4Tsj8RcOwaI5xHNoeTtIfmq2htSdMkMNJ1a7yqOwaS5mS4eN4oYw3YpIAsjuw0mZ06xgJqVVJDfGtqUEAC8oFKUoME1XMM1Munwvp2qsmlx0qR5llCbDdifZ5zWS1QoBqbUfVW4SUTp4naoRSpcjZFRtNEtbIQRUiCIkgeJArKx1Y8Liy+fDeo19NreNMAAdAMV6pSipSlKDFKzSgxSs0oMYpis0oNF3ZJKpSVEkU9VdQyn0hhiql+SrbYIssIAwFgubm3jHojhkVB7KvaUFG/KUZGkzXmB4Xt0p9bK4Y+2vH2Ewd0l4PRxG//wAar+lBRryVaYAeHtQDn495Lg5zkHM7NmrsCs0oMYqJxDhEU+ntUDFclW3V0JGCUdcMhxtkEVMpQUkXKaJns57tc+N3PLj0CdnFeU5akzlr+8YfNPwVR7UgDe+r2lBRScnxt8qa8PovrtAfVHIKmcN5fgtyWijUOQA0hy8rAdA8rku/rJ61Y0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4538968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9776"/>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Consolidated </a:t>
            </a:r>
            <a:r>
              <a:rPr lang="en-US" b="1" dirty="0" smtClean="0">
                <a:solidFill>
                  <a:schemeClr val="bg1"/>
                </a:solidFill>
                <a:effectLst>
                  <a:outerShdw blurRad="38100" dist="38100" dir="2700000" algn="tl">
                    <a:srgbClr val="000000">
                      <a:alpha val="43137"/>
                    </a:srgbClr>
                  </a:outerShdw>
                </a:effectLst>
              </a:rPr>
              <a:t>Texts for all WSIS Action </a:t>
            </a:r>
            <a:r>
              <a:rPr lang="en-US" b="1" dirty="0" smtClean="0">
                <a:solidFill>
                  <a:schemeClr val="bg1"/>
                </a:solidFill>
                <a:effectLst>
                  <a:outerShdw blurRad="38100" dist="38100" dir="2700000" algn="tl">
                    <a:srgbClr val="000000">
                      <a:alpha val="43137"/>
                    </a:srgbClr>
                  </a:outerShdw>
                </a:effectLst>
              </a:rPr>
              <a:t>Lines with </a:t>
            </a:r>
            <a:r>
              <a:rPr lang="en-US" b="1" dirty="0" smtClean="0">
                <a:solidFill>
                  <a:schemeClr val="bg1"/>
                </a:solidFill>
                <a:effectLst>
                  <a:outerShdw blurRad="38100" dist="38100" dir="2700000" algn="tl">
                    <a:srgbClr val="000000">
                      <a:alpha val="43137"/>
                    </a:srgbClr>
                  </a:outerShdw>
                </a:effectLst>
              </a:rPr>
              <a:t>Common Structure</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hQSEBUSEhQVFRQWFhgYFxcXFBQWFBYUFhYWFxQVFBcXHCceFxkjGhcVHzAkIycpLCwsFR4xNTAqNiYsLCkBCQoKDgwOGg8PFykkHCUsKSkpNCw0KSksLSwsKSkpLykpKSksLCwpLCwsLCwpKSwpKSkpKSwsMSwsKSwsLCwpNf/AABEIAL8BBwMBIgACEQEDEQH/xAAcAAEAAgMBAQEAAAAAAAAAAAAABAUBAwYCBwj/xABSEAACAQMCAwMGBgwKCAcAAAABAgMABBESIQUGMRNBUSJhcYGRoRQjMlJysRYkQlRic4KSlMHR0hUzNFOTorKz0/BDRFV0g5XU4Qc1RWOEtMT/xAAZAQEAAwEBAAAAAAAAAAAAAAAAAQIEAwX/xAAfEQEBAAICAwEBAQAAAAAAAAAAAQIRAyESMUFRBDL/2gAMAwEAAhEDEQA/APuNKUoFKUoFKruI8ZEbiKNTLOQGEakDShJUSSsdo48htzudLBQxGK1RcOuHOqa4K9fi4FVUwcbNI4MjEb+UpTOfk0FtSqyPl2IA+VOcknJuronfwJkyB5hsO6vA5Wg7QSESOwXSO0uLiRQM5yFkcqG/Cxnz0FtSqscvRh9avcK2MbXNwyD0RO5jz+TWdNxFvqFwgAyCqpP35bUuI3PTydKd+52FBZ0rVa3SyIHQ5U57iCCDhlYHdWBBBB3BBBrbQKUpQKUpQKUpQKUpQKUpQKUqjHOVuWZVFy+h3jYpZXjprjco4DpEVbDKwyCRtQXlKqF5lQ9Irr9EuB7mQGsHmeP+auv0S5P1JQXFKpJOb4V6x3fqsL5v7MJrCc4wEgaLsZ7zw+/Ue0w4FBeUqkbm+ANp03WfNY3xX84Q499e7TmyCSRYx2ys50p2trdQq7BWYqrSxqrHSrHAPRSe6guKUpQKUpQKUpQKUpQU/BECzXYIIkMwZiTkvG0Sdky77IAGTuGqNz3km4qHe2ZJEkZCyrsM50uvfG+O49x6qd99wfC8YQbS5hbpiTAUk9NEnyHz4A56ZAoJ9KwDncVmgUpVXfcxxRsY1JmmH+hhAeXcHTr30xKcEapCq+egxanReTIMYeOOUjvD+VExPmKpHjzo1WtVXBuHOryXE+ntpggKqcrHHHq7OIMQC+C8jFsDJc4AGKtaBSlKBSlKBSlKBSlKBSlUtxxO5a4kigihKxqhLSTSKSXDHAVYmwBjrnv6UF1VPyxDojljzkrdXLH/AI07zgeyUVhJL49Y7VPOJZpPd2aZ9teOV4pB8JMxVna5JJRSqbRQqNCszEDC4O+5DHbOKC8pSlApSlAqm46vx9h5rpv/AKV4PV1q5qm45Hm4sfwbl29fwO7XfzeUfdQXNKUoFKUoFKClApSlArBFZpQUnGrCKGCaeOBO0VGfyfii7AbBnTffAGd63Py3ETnVc+q9vAPYJa087PKOHXRgTtJRC5VdzkgdwAyTjJA7yANs5qXy/LK1tE9wMSuut12+LLksIttjoBCZ79Oe+g0fYrbnVrEsoYYZJri4mjI6Y7OWRkx6t6sbW0SJBHEioijCqihVAHQBRsBW6lApSlApSlApSlApSlApSlAqo4V/Krz8ZEPV2EZx7ST66t65TlbjML31/Gsqs7Ta1TJDhIYobaUlSAQBNFIvgdiM5oOrqg4dxWKKW6WWVIz8J2DsqAgwQMNGo+UPK6+Ood1X9aWs0LFiilj1OkZOOmT30Hn+EYsZ7RMeOtcfXWY7+NvkyIfQ6n9dajweDOexiz49mmfbisS8FgbZoIm9MaH6xQbpb6NflSIvpZR9ZqBcc3WUfy7y2TPzriIfW1V3NnCIIeG3jxW8ClbWdhiJAMiJyOgq+s7ZVRcKo8kdAPAUEC35xsZDpjvLV28FuIWPsDVr4tKJJ7Fo2DKLlySrAjAs7pcEg/OZfWBVu1sh6qp9Kg1gWSeThFGgllwoGliCpI8DhiPXQbqUpQKUpQKUpQKwTjc1muO5lve0naN97eHCsn3MszKHParjDIiNGQDkEyHI8kVFupurY43K6i3HMXa7WcZuBg4l1dna5wCMTEEyA5+VEsgGCDg1sWC8ZstLbouPkLBI7A/jWlAI/wCGKrLbmMjvBHn6VZrx8YzoJPdjp7T0qk5Mavlw5T49/wAGTatXwuX6PZ2+j1/F6v61VV9zI9pc28FxNDI1zKEjSOF45FBB8tiZXBAIx0XOfMai8W43cMToQ4HRQ65b318e4nzBNLx23ur2FoBGUVVYf6OLU2zdGJZskqds+bNTM5am8OUkv6/SdKg8L4osygjGf89K1R8W+2poHwFSKGUMdtpWnQrv4GHP5dWl33HKy43VWdeXcKCSQANyScADxJqqtOareS2e6RyYoy4c6HDBozh004yzZ2wM5PTOajWXB2uD296uckGK2JDRQKCCpkUeTLPkAljkIdk6FnlDeeaUcZto5brYEGFV7Nge9JpWSJ/yXP1VsPGZFI1Wk4XBJZTA4XHcVWQuT9FW6Va0oKK15yhfHxd2mSQC9jeKNu8t2WAPSRVpZcTim1dlIr6ThgpBKNgHS46qcEHB7iKk1DvuFJKQxysighZUwJEBwcBu9cgEqcqcDINBMpULhl2zBkkx2sZ0vgEK2wKugOcKwOcZODkZOM1tt+IRu7okiM8Zw6hgWQ4yA69V2IO/jQQ+J8ywwP2b9qWwGxFbXM+ASQNRhjYLnB646Vpg5vt2zjtxj59neJ7NcQzUi1/lc/4uEe+U/rFWVBVHmeD5z+gQTk+wJmua4JLZ215eXa/CS92yMR/B98NARAukHst8sWbO3UfNzXdUoKiPmqBhn44fStrlD7HjBrweb7cMFxcb9/wK8K+thFge2rqlBVrzNbkgGTSSQBrSRNycAeWo6kgeurSovFYi0Eir8oo2n6WDp9+K3QTB0Vx0YAj0EZFBTc9/+VX3+6XH9y9XcS4UDwAqm52i18OukBx2kLx58O0XRn1as1d0ClKUClKUClKUClKUCuI52gMUok/0cukMf5uRNtbH5hUqM/c9n4Hbt65nmq5DERjGwOonuDdR7Prqmf8Al14d+c0pLaRYx5Kk47wpZj6cdK1y8VkPyY5PzGH11Wx3zRHTEw0Doj5wB3BXG6j0hvNgbUl5zRdmVgfSrA+cEHp6QKzN9n7HqTjUqnLxyAfQY+8CvScXgnRkkRJQcZRgrA4Odwe8HeoUvPSjbQ3ti/fzWi9uY7vGiBhL9zJ2kUag9ysylmIP0WqZ7X613HYcIv4kx2Xkkfc7484welbYeE2vFZpp5oY5oAiQRGRFLEo0jTSRN1VSzqgIxnsmIyCDXGx8nyuhL3OvGcxAGNSBghWbOpjtjuU53FddydfaiiJsoHcMAKB0Hdjurpjlq6Z+fjmU8p8/V3xmyRUtolRVhW4iGgKAirGGaIBRsAJFiwPRV3Wi+sllQo4yCQfOrKwZHXwZWCsD3FQaiLfSRbTIzAdJYlLhh3ao1y6t16ArtnIzgd2BZUqubmK3Hy5kT8YezPsfFSRxCLTq7RNPjrXHtzQSKVUrzXatns50lwcEQ5nII6giIMc1qfilxNtbQmMEfx1yrIACDutvkSuwOMq/ZjfqcYoIj8Iin4lcGRNQS3tlzqbGvtLpmUgHGQrRnfucVN4HyrDaszprZ21DU7FtKM7SdnGvyY0BbooGcDJJGal8H4QtuhUFnd2LySPgvLIcAu+AB0AAAAChVAAAAqdQVtl/KrgeaI+ohhj+qT6/PVlVIL7srmfVFM2rQwZIXdSoQLgMBjOQduu/nrc3MIGMw3O/TFvIc+nSDp/KxQWtKpn5gkA8myum9Athn8+Ye+tEHM8ryNELKZXVVcq8toGCOWCNhJm2JRx+SaDoKVULxa4P+pyD6U1vj+q5PurD8WuBgfApG86zW5A/PdT7qC1nfCsfAE+wVE4FEVtYFO5WGMH0hFFQri+u3RgtooJBA7S5VRuO8xq+PUDVrZxFY0U9VVQfSAAaCq5ylAspAfu2ii27jNNHED7XFXdc7zrdRCOFJZEQG4gkOplXyLeVJnY6vuRoGT3Z89dEDQKUpQKUpQKUpQKUpQaby7EaF26D3nuFfPeLX5JJPVtz6+groOabgmQKfkqufSTmuOuYXlbAyq97fujx91ZuTLd03fz4ankqltGnc4JWMHym7z+Cv7avrRYUXT2agD8Ee+gjCKFUYAqi5i4iYoyQfK+5HifP5q5tftIueaokvktTEgjeJjqMZ3kG4Cn5OAobPnZfPVi9lazjAAik+5dMKfX3MPTXy2a/eWdWfBKKSu3TJAOPZiuu4SpcDcg1axXDH326iDhFwo3dXAGMjKtj0b/XXWcm8LEaGTGM7D0Dqfb9Vczw63lwCX1AebDecb/59FfRLOLTGijuUfVV+ObycP6c7rW26ucTjt5KoktrSGSF1DRvJeGMujbo6qsD4UrpYZIO+4FdGaqOUGzw+0PT7Wh2IwQeyXII7jWh57WeLXYG9iSe8JcRH2F9OfXioaTyuxY8L0sPupJbTf0FGY+3FdPSg5/+Er8Hayh0f77h8eZRAV/rV6l47dL/AOnzP+LntDj09pKnuzV9Sgo043dHH2hKM+M9rt9LTIfdmrCy4hrZo2XRIqozLkNgSa9OCOvyG9lTKqIYgOIyt3vbQj1Ry3BH96fbQW9KUoMaq5Cya6HG7hpI0W2NrCom8ry9Mk7Ii52D5lcNudo1O2sAbLngFvdcVuPhMEU2i0tNPaRq4XM1/nAYd+B7KmryBw4f6hafo0R+taC+1jGcjFajex/PT84ftqm+wDh33hafo0P7tb05OsVGBZ2oHgLeED+zQWJvo/np+cv7aC/j/nE/PX9tQF5Ssh0tLYei3i/drJ5Us/vS2/oIv3aCn544JbXy26y3EUfY3CS7smHQZEkRyRs6kj9R6VfR8ftmkWNbiEyPnQgljLvpGW0KDlsAEnHhWLfl62T5FvAn0YY1+oVF45YIkOuNEVllhfKqFOEmjLbgfNBHoOKC6pSlApSlApSlApSlBzPN0Byj42wQT5+oz7/ZXPO2nNfQrq2WRCjDII/yR564HjViYmwevTPjjofWMGs/Jj3ts4M9zxQGjMnRiPogfWa5nnSw0GPGcYOc7nJxgk+quqt307Z3846eoVLv+CLPGQTk+J/Z4VyjXcpHx5YPjwPwD/aFd1y5D0qku+DGC8WN+hjbSfQ6bH211PDbfTirbTPTpLOTfArtYmyoPiB9VcBbPhv8+6u/hXCgeAA91deP68/n+PdVnLJ+04Pxa/VVnXO2PDb2GBIY5LUCNQis0czkhRgFlDrv3nBFdmd0VK5/4JxL75sv0Kf/AKusng14ww9+VOdzBawoMeGJu1oL+lc8eW7nu4nd+uKwP/5qfYxOevE7zPmSwA9nwag6GuZ4kkst3cQ28vYTC0gKymNZQvaTXG4RiAx+KPXbcda2/Y1cf7Tu/wCjsP8Apql8H4B2MkkzzyzyyKiF5RECI4y7IirCiKADI5zjPldaDl+XeS+JQmVZuJy+U+sSIIJNZbOoGOeFjCAAoAVyvgB3445yDfy3MM0XFZ005DkrGoCE5CpFEio/U7vnoOtd/Sgo+HQaL6QFi7/BLVWdsan0SXWGYKAoJLOdgB5tqvK5y/vorW9knlMp7WCGMLHbXExHYyXLFiYUYDPbAYPzfPWU58tiSAl2dOxxw++OCQCAQIcjYg7ig6KlUI5yixqEN6R4/AbvP5pj1e6sxc2q/wDF2943ptJov74IKC9pVL9kbfel2P8Ahxn6pK8fZO+cfAbzHztNvj2dtn3UF7VXzOftOcjqI2I8cgZGPPmotzzb2al2tbsKOp7OPbJwOsnjUHmHjUstpPFHY3euSGREysGnWyELn47pkig6ylYFZoFKUoFKUoFKUoFU3M9jri1Y3U+4/wDf66ua8yxhlKnoRios3NJxurt8yc4NTrS8xWnjNoY5GU9x93dVetxWSvSx7iff2iz3aowyDbSekESw4I84qPBZNGTG25HyT3MPN+ynDbgm/jz97yD2yw4+qug4igKHbddxUVGNuN8Tl+x7SUE/JXc/qH+fCuwqo5bixGT3k/UP+9W9aeOajFy5byKUpXRyKUpQKUpQKUpQKVTTcalaSWO3gWRoWCMXm7JA7RpLpJCM3yJEOQD1rW19xDA+1LUt3/bsmjzYPwXJ9lBe1x/AuZ1k4xeWixShljjd2KjSrKWTBIP3aGGRcZyGbOkqRVwj32MlbUH5oeYgH6egZ/NFaE4fdiR5R8DV3CqxEMpYqmrQGftBqA1NjYdaC/pVJHw++Oe0u4R+KtSuB6ZJXyfPj1U4VDNFcvHLcyTq0auutIV0MHYMF7JF2IKdc/JO9Bd0rXcSaUZuuFJx6BmucseEXU8Ucr8QnQyRqxWGK0VAWUMdPaQu2N8DLE7UHv8A8Qr94eHzSqgcKpL7sCqgEhxpU5w4TO2y6j3YN1wtpTDGZwolKAyBc6Q5GWVc7kA7Z78d1V32MkjD3d2w/GomfXGimkfKiKMCe79d3Ox9rMTQXdKpjywO64ux/wDIc/2s1j7Fx983f6Q/6qC6pXMcU4F2KrNHPdallgzquZXQxmeMSBkYlcFCw6d9dPQKUpQKUpQKUpQc7zZYBgsn5J+sfrri54cGui4lxhp7mVFPxUICfSlbBY/kgY9ZqnuxWXk9t/DuTtTRXOm+jx0+Dy5PgRJDj6z7K7G3n1r6jXIz8LDuJMurAFco+nySQSCPSBVzwrlpJGRWlud/m3VxGMd+0brVZ3XTkvTv+G22iJR34yfSalVRJyVbA5+2G+ne3kg9jykV7PKFt81/6e4/frZOnm27XVKoZOSbY/z4+heXif2JRSLkm2U5xO307y8kHseUgUQvqVQzck2rd0y/Qu7uMesRyjNPsItcYxN6fhd2G/P7XV76C+pXP/YLbeN1/wAw4h/j1n7CIO6S8Ho4jf8A+NQX9KoPsKh/nb3/AJjf/wCNWU5Itgcn4Q30729kH5ryke6g9cu/yjiH+9r77GyP66vK5zlKxWGW/jRdKC7XSNzsbKz6E92c10dApSlAqpuGI4hCO5ra4z5yslrp9zP7TVtVVeD7etz3djcD1lrcj3KaCzkGQQemDVRyXKW4bZs3ymtYCfSYkJq0u2xG58FP1GofLaYsrYeEEQ9ka0FjSlKBSsMwG5OPTWBIPEe2ghcfhL2k6r8oxPp+npOk+3FTIZQyhh0YAj0EZFeZrlFHlMoHnYD66rOT3zYW66w5jjETMOhkh+KkP56NQXFKUoFKUoFeJXwCay8gHWossmRQfMuH3BiluY3+WbiRj5wxyp9a4PrqVI2auOZeWe2btY/JlA37g4HQHwI7j6j5ucXWp0uCrDuIwf8AuKy542V6PHlMp17SUjyvrqZ8KMRTBwdSn2HJ+qvFuvk1GsYWubzQvyVI1HuAG5/ZUYzdMr12+oK2Rms1hOgrNa3nFKUoFKUoFKUoFKUoKW44Vc9u7wXEUccmkurW7SPqVQnkP2qqowF2KHfPjWw8OuTsboAeKwIG9pJHuqRxXjcNuAZXwWyEQAvLIQMlYo1BeQ47lBqtF3fz7xxxWidxuAZpj6YYnVU7j/GE77gUD7Hbn/ad1/RWH/TVS8Olea+ntBxK9LwqrHENmAudiJCbTSCTuo71yRkb1fvwa5brfSKf/bgtgvskRz760R8tzxtJJHd5mkADPJbW5LaNXZh+yWMsF1HG/eaDavLc2cniN4fMRYgH822B99SbbgWmRZGmnkKZ0h2XSNQwThVGTjxqFDb8TU+VPZSgDp8HniZjvtqEzhR030nr0qfwvi7SM0UsRhmUAlSQ6Op21wyDHaJnI3CsNsqupchPmi1KV8QR7RiqHh/BbyNFRryLSiqqdnaaNlGPK1zPq2x0xXQ1UcU5kSKQQxo89wQCIohkqp6PM5wkKbHBcjODpDEYoNEnL9wxJPELkfgpHZono3gZ8flZrmeWolu7uaORLp+yZllaW5uQkThYtEKICscpLGU6lGyhT92K6UWN9MPjbhLYHolsiySL6Zp1Kt6ol9NbU5bYf63db9TqhGTjGTiLrsPZQeX5HsWOXtIJCOhkjWU+2TNeTyFw77ws/wBGh/dr2OATK2Vv7nHzXW1dP7kP/WqHc8entJUS5Anjcn42G2uV7JcgKZdIkjx1yxdMDfSaCdbcmWMZzHZ2qHplbeIHHpC5q1gt1RQqKqqM4VQFUZOTgDbqSfXS3uFdFdGVkYBlZSGVlYZVlI2II3yK2UClKUCsO2Bms1HmmGdJ/wAmgjsxY0lPdWTMNWFHprTI9B4kNQbqIMMMoYecZx6PD1VJlkqBLLvRaI8vD4yMYZfon94GpvA7aG3XSmck5Zjgsx8T+ytAavbDaomMi1ytmrXUxuCMjpXqoXCExEM9+T+qptS5lKUoFKVigzSsUoM1X8c4g8MJaNO0lLIkak4UySOEUuRuEGrUxGTpU4zU+ofFbVnjzHpMiMHQMSFLL9yxAJUEZXODjVnBxigjcE5eWDMjt21y/wDGzsMM3foQb9nEPuUGw78kljbVV2fMMTt2bExTd8UvkPtjJTO0qjUBqQsuT1qzzQZpWM0oM1VcwoFjFxuGtyZAR3oB8ch8QyatjtqCt1UVZu4AJJAAGSTsAB1JNc4lweIsNG1irAl/KBumU50x9PtcMBlt+0wQPJyWC147eNFbu0eBIdKRkjUolldY4ywHVQ7qT5hWeDcGS2j0JliSWkkc5klkONUkjd7HA8wAAAAAA28RtTJEyDAbqpPQSKQ0bHzBgp9VauHcYWUsmCkqAdpE2zrqzhvBkODhlyp0kZyCAE+lYpmgzSsVC4pxuG2UNPIqZ2UHd3PXTGi5aRvwVBJ8KCClmbW4Tsj8RcOwaI5xHNoeTtIfmq2htSdMkMNJ1a7yqOwaS5mS4eN4oYw3YpIAsjuw0mZ06xgJqVVJDfGtqUEAC8oFKUoME1XMM1Munwvp2qsmlx0qR5llCbDdifZ5zWS1QoBqbUfVW4SUTp4naoRSpcjZFRtNEtbIQRUiCIkgeJArKx1Y8Liy+fDeo19NreNMAAdAMV6pSipSlKDFKzSgxSs0oMYpis0oNF3ZJKpSVEkU9VdQyn0hhiql+SrbYIssIAwFgubm3jHojhkVB7KvaUFG/KUZGkzXmB4Xt0p9bK4Y+2vH2Ewd0l4PRxG//wAar+lBRryVaYAeHtQDn495Lg5zkHM7NmrsCs0oMYqJxDhEU+ntUDFclW3V0JGCUdcMhxtkEVMpQUkXKaJns57tc+N3PLj0CdnFeU5akzlr+8YfNPwVR7UgDe+r2lBRScnxt8qa8PovrtAfVHIKmcN5fgtyWijUOQA0hy8rAdA8rku/rJ61Y0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Content Placeholder 2"/>
          <p:cNvSpPr>
            <a:spLocks noGrp="1"/>
          </p:cNvSpPr>
          <p:nvPr>
            <p:ph idx="1"/>
          </p:nvPr>
        </p:nvSpPr>
        <p:spPr>
          <a:xfrm>
            <a:off x="683573" y="1412776"/>
            <a:ext cx="8154045" cy="4248472"/>
          </a:xfrm>
          <a:solidFill>
            <a:srgbClr val="003300">
              <a:alpha val="32941"/>
            </a:srgbClr>
          </a:solidFill>
        </p:spPr>
        <p:txBody>
          <a:bodyPr>
            <a:noAutofit/>
          </a:bodyPr>
          <a:lstStyle/>
          <a:p>
            <a:pPr marL="0" indent="0">
              <a:buNone/>
            </a:pPr>
            <a:r>
              <a:rPr lang="en-US" sz="2350" b="1" dirty="0" smtClean="0">
                <a:solidFill>
                  <a:schemeClr val="bg1"/>
                </a:solidFill>
                <a:effectLst>
                  <a:outerShdw blurRad="38100" dist="38100" dir="2700000" algn="tl">
                    <a:srgbClr val="000000">
                      <a:alpha val="43137"/>
                    </a:srgbClr>
                  </a:outerShdw>
                </a:effectLst>
              </a:rPr>
              <a:t/>
            </a:r>
            <a:br>
              <a:rPr lang="en-US" sz="2350" b="1" dirty="0" smtClean="0">
                <a:solidFill>
                  <a:schemeClr val="bg1"/>
                </a:solidFill>
                <a:effectLst>
                  <a:outerShdw blurRad="38100" dist="38100" dir="2700000" algn="tl">
                    <a:srgbClr val="000000">
                      <a:alpha val="43137"/>
                    </a:srgbClr>
                  </a:outerShdw>
                </a:effectLst>
              </a:rPr>
            </a:br>
            <a:r>
              <a:rPr lang="en-US" sz="2600" b="1" dirty="0" smtClean="0">
                <a:solidFill>
                  <a:schemeClr val="bg1"/>
                </a:solidFill>
                <a:effectLst>
                  <a:outerShdw blurRad="38100" dist="38100" dir="2700000" algn="tl">
                    <a:srgbClr val="000000">
                      <a:alpha val="43137"/>
                    </a:srgbClr>
                  </a:outerShdw>
                </a:effectLst>
              </a:rPr>
              <a:t>UN </a:t>
            </a:r>
            <a:r>
              <a:rPr lang="en-US" sz="2600" b="1" dirty="0">
                <a:solidFill>
                  <a:schemeClr val="bg1"/>
                </a:solidFill>
                <a:effectLst>
                  <a:outerShdw blurRad="38100" dist="38100" dir="2700000" algn="tl">
                    <a:srgbClr val="000000">
                      <a:alpha val="43137"/>
                    </a:srgbClr>
                  </a:outerShdw>
                </a:effectLst>
              </a:rPr>
              <a:t>Focal Points, based on </a:t>
            </a:r>
            <a:r>
              <a:rPr lang="en-US" sz="2600" b="1" dirty="0" smtClean="0">
                <a:solidFill>
                  <a:schemeClr val="bg1"/>
                </a:solidFill>
                <a:effectLst>
                  <a:outerShdw blurRad="38100" dist="38100" dir="2700000" algn="tl">
                    <a:srgbClr val="000000">
                      <a:alpha val="43137"/>
                    </a:srgbClr>
                  </a:outerShdw>
                </a:effectLst>
              </a:rPr>
              <a:t/>
            </a:r>
            <a:br>
              <a:rPr lang="en-US" sz="2600" b="1" dirty="0" smtClean="0">
                <a:solidFill>
                  <a:schemeClr val="bg1"/>
                </a:solidFill>
                <a:effectLst>
                  <a:outerShdw blurRad="38100" dist="38100" dir="2700000" algn="tl">
                    <a:srgbClr val="000000">
                      <a:alpha val="43137"/>
                    </a:srgbClr>
                  </a:outerShdw>
                </a:effectLst>
              </a:rPr>
            </a:br>
            <a:r>
              <a:rPr lang="en-US" sz="2600" b="1" dirty="0" smtClean="0">
                <a:solidFill>
                  <a:schemeClr val="bg1"/>
                </a:solidFill>
                <a:effectLst>
                  <a:outerShdw blurRad="38100" dist="38100" dir="2700000" algn="tl">
                    <a:srgbClr val="000000">
                      <a:alpha val="43137"/>
                    </a:srgbClr>
                  </a:outerShdw>
                </a:effectLst>
              </a:rPr>
              <a:t>the </a:t>
            </a:r>
            <a:r>
              <a:rPr lang="en-US" sz="2600" b="1" dirty="0">
                <a:solidFill>
                  <a:schemeClr val="bg1"/>
                </a:solidFill>
                <a:effectLst>
                  <a:outerShdw blurRad="38100" dist="38100" dir="2700000" algn="tl">
                    <a:srgbClr val="000000">
                      <a:alpha val="43137"/>
                    </a:srgbClr>
                  </a:outerShdw>
                </a:effectLst>
              </a:rPr>
              <a:t>inputs </a:t>
            </a:r>
            <a:r>
              <a:rPr lang="en-US" sz="2600" b="1" dirty="0" smtClean="0">
                <a:solidFill>
                  <a:schemeClr val="bg1"/>
                </a:solidFill>
                <a:effectLst>
                  <a:outerShdw blurRad="38100" dist="38100" dir="2700000" algn="tl">
                    <a:srgbClr val="000000">
                      <a:alpha val="43137"/>
                    </a:srgbClr>
                  </a:outerShdw>
                </a:effectLst>
              </a:rPr>
              <a:t>received so far </a:t>
            </a:r>
            <a:r>
              <a:rPr lang="en-US" sz="2600" b="1" dirty="0" smtClean="0">
                <a:solidFill>
                  <a:schemeClr val="bg1"/>
                </a:solidFill>
                <a:effectLst>
                  <a:outerShdw blurRad="38100" dist="38100" dir="2700000" algn="tl">
                    <a:srgbClr val="000000">
                      <a:alpha val="43137"/>
                    </a:srgbClr>
                  </a:outerShdw>
                </a:effectLst>
              </a:rPr>
              <a:t/>
            </a:r>
            <a:br>
              <a:rPr lang="en-US" sz="2600" b="1" dirty="0" smtClean="0">
                <a:solidFill>
                  <a:schemeClr val="bg1"/>
                </a:solidFill>
                <a:effectLst>
                  <a:outerShdw blurRad="38100" dist="38100" dir="2700000" algn="tl">
                    <a:srgbClr val="000000">
                      <a:alpha val="43137"/>
                    </a:srgbClr>
                  </a:outerShdw>
                </a:effectLst>
              </a:rPr>
            </a:br>
            <a:r>
              <a:rPr lang="en-US" sz="2600" b="1" dirty="0" smtClean="0">
                <a:solidFill>
                  <a:schemeClr val="bg1"/>
                </a:solidFill>
                <a:effectLst>
                  <a:outerShdw blurRad="38100" dist="38100" dir="2700000" algn="tl">
                    <a:srgbClr val="000000">
                      <a:alpha val="43137"/>
                    </a:srgbClr>
                  </a:outerShdw>
                </a:effectLst>
              </a:rPr>
              <a:t>tasked to prepare </a:t>
            </a:r>
            <a:r>
              <a:rPr lang="en-US" sz="2600" b="1" dirty="0" smtClean="0">
                <a:solidFill>
                  <a:schemeClr val="bg1"/>
                </a:solidFill>
                <a:effectLst>
                  <a:outerShdw blurRad="38100" dist="38100" dir="2700000" algn="tl">
                    <a:srgbClr val="000000">
                      <a:alpha val="43137"/>
                    </a:srgbClr>
                  </a:outerShdw>
                </a:effectLst>
              </a:rPr>
              <a:t>the </a:t>
            </a:r>
            <a:r>
              <a:rPr lang="en-US" sz="2600" b="1" dirty="0" smtClean="0">
                <a:solidFill>
                  <a:schemeClr val="bg1"/>
                </a:solidFill>
                <a:effectLst>
                  <a:outerShdw blurRad="38100" dist="38100" dir="2700000" algn="tl">
                    <a:srgbClr val="000000">
                      <a:alpha val="43137"/>
                    </a:srgbClr>
                  </a:outerShdw>
                </a:effectLst>
              </a:rPr>
              <a:t/>
            </a:r>
            <a:br>
              <a:rPr lang="en-US" sz="2600" b="1" dirty="0" smtClean="0">
                <a:solidFill>
                  <a:schemeClr val="bg1"/>
                </a:solidFill>
                <a:effectLst>
                  <a:outerShdw blurRad="38100" dist="38100" dir="2700000" algn="tl">
                    <a:srgbClr val="000000">
                      <a:alpha val="43137"/>
                    </a:srgbClr>
                  </a:outerShdw>
                </a:effectLst>
              </a:rPr>
            </a:br>
            <a:r>
              <a:rPr lang="en-US" sz="2600" b="1" dirty="0" smtClean="0">
                <a:solidFill>
                  <a:schemeClr val="bg1"/>
                </a:solidFill>
                <a:effectLst>
                  <a:outerShdw blurRad="38100" dist="38100" dir="2700000" algn="tl">
                    <a:srgbClr val="000000">
                      <a:alpha val="43137"/>
                    </a:srgbClr>
                  </a:outerShdw>
                </a:effectLst>
              </a:rPr>
              <a:t>Consolidated </a:t>
            </a:r>
            <a:r>
              <a:rPr lang="en-US" sz="2600" b="1" dirty="0" smtClean="0">
                <a:solidFill>
                  <a:schemeClr val="bg1"/>
                </a:solidFill>
                <a:effectLst>
                  <a:outerShdw blurRad="38100" dist="38100" dir="2700000" algn="tl">
                    <a:srgbClr val="000000">
                      <a:alpha val="43137"/>
                    </a:srgbClr>
                  </a:outerShdw>
                </a:effectLst>
              </a:rPr>
              <a:t>Texts for </a:t>
            </a:r>
            <a:r>
              <a:rPr lang="en-US" sz="2600" b="1" dirty="0" smtClean="0">
                <a:solidFill>
                  <a:schemeClr val="bg1"/>
                </a:solidFill>
                <a:effectLst>
                  <a:outerShdw blurRad="38100" dist="38100" dir="2700000" algn="tl">
                    <a:srgbClr val="000000">
                      <a:alpha val="43137"/>
                    </a:srgbClr>
                  </a:outerShdw>
                </a:effectLst>
              </a:rPr>
              <a:t>all </a:t>
            </a:r>
          </a:p>
          <a:p>
            <a:pPr marL="0" indent="0">
              <a:buNone/>
            </a:pPr>
            <a:endParaRPr lang="en-US" sz="2600" b="1" dirty="0">
              <a:solidFill>
                <a:schemeClr val="bg1"/>
              </a:solidFill>
              <a:effectLst>
                <a:outerShdw blurRad="38100" dist="38100" dir="2700000" algn="tl">
                  <a:srgbClr val="000000">
                    <a:alpha val="43137"/>
                  </a:srgbClr>
                </a:outerShdw>
              </a:effectLst>
            </a:endParaRPr>
          </a:p>
          <a:p>
            <a:pPr marL="0" indent="0">
              <a:buNone/>
            </a:pPr>
            <a:r>
              <a:rPr lang="en-US" sz="2600" b="1" dirty="0" smtClean="0">
                <a:solidFill>
                  <a:schemeClr val="bg1"/>
                </a:solidFill>
                <a:effectLst>
                  <a:outerShdw blurRad="38100" dist="38100" dir="2700000" algn="tl">
                    <a:srgbClr val="000000">
                      <a:alpha val="43137"/>
                    </a:srgbClr>
                  </a:outerShdw>
                </a:effectLst>
              </a:rPr>
              <a:t>Consolidated Texts to be </a:t>
            </a:r>
            <a:r>
              <a:rPr lang="en-US" sz="2600" b="1" dirty="0" smtClean="0">
                <a:solidFill>
                  <a:schemeClr val="bg1"/>
                </a:solidFill>
                <a:effectLst>
                  <a:outerShdw blurRad="38100" dist="38100" dir="2700000" algn="tl">
                    <a:srgbClr val="000000">
                      <a:alpha val="43137"/>
                    </a:srgbClr>
                  </a:outerShdw>
                </a:effectLst>
              </a:rPr>
              <a:t/>
            </a:r>
            <a:br>
              <a:rPr lang="en-US" sz="2600" b="1" dirty="0" smtClean="0">
                <a:solidFill>
                  <a:schemeClr val="bg1"/>
                </a:solidFill>
                <a:effectLst>
                  <a:outerShdw blurRad="38100" dist="38100" dir="2700000" algn="tl">
                    <a:srgbClr val="000000">
                      <a:alpha val="43137"/>
                    </a:srgbClr>
                  </a:outerShdw>
                </a:effectLst>
              </a:rPr>
            </a:br>
            <a:r>
              <a:rPr lang="en-US" sz="2600" b="1" u="sng" dirty="0">
                <a:solidFill>
                  <a:schemeClr val="bg1"/>
                </a:solidFill>
                <a:effectLst>
                  <a:outerShdw blurRad="38100" dist="38100" dir="2700000" algn="tl">
                    <a:srgbClr val="000000">
                      <a:alpha val="43137"/>
                    </a:srgbClr>
                  </a:outerShdw>
                </a:effectLst>
              </a:rPr>
              <a:t>p</a:t>
            </a:r>
            <a:r>
              <a:rPr lang="en-US" sz="2600" b="1" u="sng" dirty="0" smtClean="0">
                <a:solidFill>
                  <a:schemeClr val="bg1"/>
                </a:solidFill>
                <a:effectLst>
                  <a:outerShdw blurRad="38100" dist="38100" dir="2700000" algn="tl">
                    <a:srgbClr val="000000">
                      <a:alpha val="43137"/>
                    </a:srgbClr>
                  </a:outerShdw>
                </a:effectLst>
              </a:rPr>
              <a:t>ublished by 25 OCTOBER</a:t>
            </a:r>
            <a:endParaRPr lang="en-US" sz="2600" b="1" u="sng" dirty="0" smtClean="0">
              <a:solidFill>
                <a:schemeClr val="bg1"/>
              </a:solidFill>
              <a:effectLst>
                <a:outerShdw blurRad="38100" dist="38100" dir="2700000" algn="tl">
                  <a:srgbClr val="000000">
                    <a:alpha val="43137"/>
                  </a:srgbClr>
                </a:outerShdw>
              </a:effectLst>
            </a:endParaRPr>
          </a:p>
          <a:p>
            <a:pPr lvl="1"/>
            <a:endParaRPr lang="en-US" sz="2350" b="1" dirty="0">
              <a:solidFill>
                <a:schemeClr val="bg1"/>
              </a:solidFill>
              <a:effectLst>
                <a:outerShdw blurRad="38100" dist="38100" dir="2700000" algn="tl">
                  <a:srgbClr val="000000">
                    <a:alpha val="43137"/>
                  </a:srgbClr>
                </a:outerShdw>
              </a:effectLst>
            </a:endParaRPr>
          </a:p>
          <a:p>
            <a:pPr lvl="0"/>
            <a:endParaRPr lang="en-US" sz="2350" dirty="0"/>
          </a:p>
          <a:p>
            <a:pPr lvl="0"/>
            <a:endParaRPr lang="en-US" sz="2350" dirty="0">
              <a:solidFill>
                <a:schemeClr val="bg2">
                  <a:lumMod val="90000"/>
                </a:schemeClr>
              </a:solidFill>
            </a:endParaRPr>
          </a:p>
        </p:txBody>
      </p:sp>
      <p:graphicFrame>
        <p:nvGraphicFramePr>
          <p:cNvPr id="8" name="Diagram 7"/>
          <p:cNvGraphicFramePr/>
          <p:nvPr>
            <p:extLst>
              <p:ext uri="{D42A27DB-BD31-4B8C-83A1-F6EECF244321}">
                <p14:modId xmlns:p14="http://schemas.microsoft.com/office/powerpoint/2010/main" val="3174239132"/>
              </p:ext>
            </p:extLst>
          </p:nvPr>
        </p:nvGraphicFramePr>
        <p:xfrm>
          <a:off x="3851920" y="1412776"/>
          <a:ext cx="6696744"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515713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WSIS Overall Review: Background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8229600" cy="4320480"/>
          </a:xfrm>
          <a:solidFill>
            <a:srgbClr val="003300">
              <a:alpha val="32941"/>
            </a:srgbClr>
          </a:solidFill>
        </p:spPr>
        <p:txBody>
          <a:bodyPr>
            <a:noAutofit/>
          </a:bodyPr>
          <a:lstStyle/>
          <a:p>
            <a:r>
              <a:rPr lang="en-GB" sz="2400" dirty="0">
                <a:solidFill>
                  <a:schemeClr val="bg1"/>
                </a:solidFill>
              </a:rPr>
              <a:t>The World Summit on the Information </a:t>
            </a:r>
            <a:r>
              <a:rPr lang="en-GB" sz="2400" dirty="0" smtClean="0">
                <a:solidFill>
                  <a:schemeClr val="bg1"/>
                </a:solidFill>
              </a:rPr>
              <a:t/>
            </a:r>
            <a:br>
              <a:rPr lang="en-GB" sz="2400" dirty="0" smtClean="0">
                <a:solidFill>
                  <a:schemeClr val="bg1"/>
                </a:solidFill>
              </a:rPr>
            </a:br>
            <a:r>
              <a:rPr lang="en-GB" sz="2400" dirty="0" smtClean="0">
                <a:solidFill>
                  <a:schemeClr val="bg1"/>
                </a:solidFill>
              </a:rPr>
              <a:t>Society </a:t>
            </a:r>
            <a:r>
              <a:rPr lang="en-GB" sz="2400" dirty="0">
                <a:solidFill>
                  <a:schemeClr val="bg1"/>
                </a:solidFill>
              </a:rPr>
              <a:t>(WSIS) Outcome Documents and the </a:t>
            </a:r>
            <a:r>
              <a:rPr lang="en-GB" sz="2400" dirty="0" smtClean="0">
                <a:solidFill>
                  <a:schemeClr val="bg1"/>
                </a:solidFill>
              </a:rPr>
              <a:t/>
            </a:r>
            <a:br>
              <a:rPr lang="en-GB" sz="2400" dirty="0" smtClean="0">
                <a:solidFill>
                  <a:schemeClr val="bg1"/>
                </a:solidFill>
              </a:rPr>
            </a:br>
            <a:r>
              <a:rPr lang="en-GB" sz="2400" dirty="0" smtClean="0">
                <a:solidFill>
                  <a:schemeClr val="bg1"/>
                </a:solidFill>
              </a:rPr>
              <a:t>UN </a:t>
            </a:r>
            <a:r>
              <a:rPr lang="en-GB" sz="2400" dirty="0">
                <a:solidFill>
                  <a:schemeClr val="bg1"/>
                </a:solidFill>
              </a:rPr>
              <a:t>General Assembly Resolution 60/252 </a:t>
            </a:r>
            <a:r>
              <a:rPr lang="en-GB" sz="2400" dirty="0" smtClean="0">
                <a:solidFill>
                  <a:schemeClr val="bg1"/>
                </a:solidFill>
              </a:rPr>
              <a:t/>
            </a:r>
            <a:br>
              <a:rPr lang="en-GB" sz="2400" dirty="0" smtClean="0">
                <a:solidFill>
                  <a:schemeClr val="bg1"/>
                </a:solidFill>
              </a:rPr>
            </a:br>
            <a:r>
              <a:rPr lang="en-GB" sz="2400" dirty="0" smtClean="0">
                <a:solidFill>
                  <a:schemeClr val="bg1"/>
                </a:solidFill>
              </a:rPr>
              <a:t>resolved </a:t>
            </a:r>
            <a:r>
              <a:rPr lang="en-GB" sz="2400" dirty="0">
                <a:solidFill>
                  <a:schemeClr val="bg1"/>
                </a:solidFill>
              </a:rPr>
              <a:t>to conduct an overall review of the </a:t>
            </a:r>
            <a:r>
              <a:rPr lang="en-GB" sz="2400" dirty="0" smtClean="0">
                <a:solidFill>
                  <a:schemeClr val="bg1"/>
                </a:solidFill>
              </a:rPr>
              <a:t/>
            </a:r>
            <a:br>
              <a:rPr lang="en-GB" sz="2400" dirty="0" smtClean="0">
                <a:solidFill>
                  <a:schemeClr val="bg1"/>
                </a:solidFill>
              </a:rPr>
            </a:br>
            <a:r>
              <a:rPr lang="en-GB" sz="2400" dirty="0" smtClean="0">
                <a:solidFill>
                  <a:schemeClr val="bg1"/>
                </a:solidFill>
              </a:rPr>
              <a:t>implementation </a:t>
            </a:r>
            <a:r>
              <a:rPr lang="en-GB" sz="2400" dirty="0">
                <a:solidFill>
                  <a:schemeClr val="bg1"/>
                </a:solidFill>
              </a:rPr>
              <a:t>of the Summit outcomes in 2015. </a:t>
            </a:r>
            <a:endParaRPr lang="en-GB" sz="2400" dirty="0" smtClean="0">
              <a:solidFill>
                <a:schemeClr val="bg1"/>
              </a:solidFill>
            </a:endParaRPr>
          </a:p>
          <a:p>
            <a:pPr algn="just"/>
            <a:r>
              <a:rPr lang="en-GB" sz="2400" dirty="0" smtClean="0">
                <a:solidFill>
                  <a:schemeClr val="bg1"/>
                </a:solidFill>
              </a:rPr>
              <a:t>The </a:t>
            </a:r>
            <a:r>
              <a:rPr lang="en-GB" sz="2400" dirty="0">
                <a:solidFill>
                  <a:schemeClr val="bg1"/>
                </a:solidFill>
              </a:rPr>
              <a:t>modalities for the Overall Review </a:t>
            </a:r>
            <a:r>
              <a:rPr lang="en-GB" sz="2400" dirty="0" smtClean="0">
                <a:solidFill>
                  <a:schemeClr val="bg1"/>
                </a:solidFill>
              </a:rPr>
              <a:t>are </a:t>
            </a:r>
            <a:r>
              <a:rPr lang="en-GB" sz="2400" dirty="0">
                <a:solidFill>
                  <a:schemeClr val="bg1"/>
                </a:solidFill>
              </a:rPr>
              <a:t>expected to be developed in the </a:t>
            </a:r>
            <a:r>
              <a:rPr lang="en-GB" sz="2400" dirty="0" smtClean="0">
                <a:solidFill>
                  <a:schemeClr val="bg1"/>
                </a:solidFill>
              </a:rPr>
              <a:t>68th </a:t>
            </a:r>
            <a:r>
              <a:rPr lang="en-GB" sz="2400" dirty="0">
                <a:solidFill>
                  <a:schemeClr val="bg1"/>
                </a:solidFill>
              </a:rPr>
              <a:t>Session of the UN General Assembly. </a:t>
            </a:r>
            <a:endParaRPr lang="en-GB" sz="2400" dirty="0" smtClean="0">
              <a:solidFill>
                <a:schemeClr val="bg1"/>
              </a:solidFill>
            </a:endParaRPr>
          </a:p>
          <a:p>
            <a:pPr algn="just"/>
            <a:r>
              <a:rPr lang="en-GB" sz="2400" dirty="0" smtClean="0">
                <a:solidFill>
                  <a:schemeClr val="bg1"/>
                </a:solidFill>
              </a:rPr>
              <a:t>Following </a:t>
            </a:r>
            <a:r>
              <a:rPr lang="en-GB" sz="2400" dirty="0">
                <a:solidFill>
                  <a:schemeClr val="bg1"/>
                </a:solidFill>
              </a:rPr>
              <a:t>the guidance of its </a:t>
            </a:r>
            <a:r>
              <a:rPr lang="en-GB" sz="2400" dirty="0" smtClean="0">
                <a:solidFill>
                  <a:schemeClr val="bg1"/>
                </a:solidFill>
              </a:rPr>
              <a:t>Membership (</a:t>
            </a:r>
            <a:r>
              <a:rPr lang="en-US" sz="2400" dirty="0">
                <a:solidFill>
                  <a:schemeClr val="bg1"/>
                </a:solidFill>
              </a:rPr>
              <a:t>PP-10 Resolution </a:t>
            </a:r>
            <a:r>
              <a:rPr lang="en-US" sz="2400" dirty="0" smtClean="0">
                <a:solidFill>
                  <a:schemeClr val="bg1"/>
                </a:solidFill>
              </a:rPr>
              <a:t>172 and  </a:t>
            </a:r>
            <a:r>
              <a:rPr lang="en-US" sz="2400" dirty="0">
                <a:solidFill>
                  <a:schemeClr val="bg1"/>
                </a:solidFill>
              </a:rPr>
              <a:t>ITU Council Resolution 1334  (</a:t>
            </a:r>
            <a:r>
              <a:rPr lang="en-US" sz="2400" dirty="0" smtClean="0">
                <a:solidFill>
                  <a:schemeClr val="bg1"/>
                </a:solidFill>
              </a:rPr>
              <a:t>Mod. </a:t>
            </a:r>
            <a:r>
              <a:rPr lang="en-US" sz="2400" dirty="0">
                <a:solidFill>
                  <a:schemeClr val="bg1"/>
                </a:solidFill>
              </a:rPr>
              <a:t>2013</a:t>
            </a:r>
            <a:r>
              <a:rPr lang="en-US" sz="2400" dirty="0" smtClean="0">
                <a:solidFill>
                  <a:schemeClr val="bg1"/>
                </a:solidFill>
              </a:rPr>
              <a:t>)</a:t>
            </a:r>
            <a:r>
              <a:rPr lang="en-GB" sz="2400" dirty="0" smtClean="0">
                <a:solidFill>
                  <a:schemeClr val="bg1"/>
                </a:solidFill>
              </a:rPr>
              <a:t>, </a:t>
            </a:r>
            <a:r>
              <a:rPr lang="en-GB" sz="2400" dirty="0">
                <a:solidFill>
                  <a:schemeClr val="bg1"/>
                </a:solidFill>
              </a:rPr>
              <a:t>ITU has initiated the preparatory process leading towards the WSIS+10 High-Level </a:t>
            </a:r>
            <a:r>
              <a:rPr lang="en-GB" sz="2400" dirty="0" smtClean="0">
                <a:solidFill>
                  <a:schemeClr val="bg1"/>
                </a:solidFill>
              </a:rPr>
              <a:t>Event to be held in April 2014.</a:t>
            </a:r>
            <a:endParaRPr lang="en-US" sz="2400" dirty="0">
              <a:solidFill>
                <a:schemeClr val="bg1"/>
              </a:solidFill>
            </a:endParaRPr>
          </a:p>
        </p:txBody>
      </p:sp>
      <p:pic>
        <p:nvPicPr>
          <p:cNvPr id="4101"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s://evbdn.eventbrite.com/s3-s3/eventlogos/17211011/unhq.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340768"/>
            <a:ext cx="2023955" cy="137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27568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712968"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Towards Second Physical Meeting</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155575" y="980728"/>
            <a:ext cx="8880921" cy="4536504"/>
          </a:xfrm>
          <a:solidFill>
            <a:srgbClr val="003300">
              <a:alpha val="32941"/>
            </a:srgbClr>
          </a:solidFill>
        </p:spPr>
        <p:txBody>
          <a:bodyPr>
            <a:noAutofit/>
          </a:bodyPr>
          <a:lstStyle/>
          <a:p>
            <a:pPr marL="0" indent="0">
              <a:buNone/>
            </a:pPr>
            <a:endParaRPr lang="en-US" sz="1200" b="1" u="sng" dirty="0" smtClean="0">
              <a:solidFill>
                <a:schemeClr val="bg1"/>
              </a:solidFill>
              <a:effectLst>
                <a:outerShdw blurRad="38100" dist="38100" dir="2700000" algn="tl">
                  <a:srgbClr val="000000">
                    <a:alpha val="43137"/>
                  </a:srgbClr>
                </a:outerShdw>
              </a:effectLst>
            </a:endParaRPr>
          </a:p>
          <a:p>
            <a:pPr marL="0" indent="0" algn="ctr">
              <a:buNone/>
            </a:pPr>
            <a:endParaRPr lang="en-US" sz="1400" b="1" dirty="0" smtClean="0">
              <a:solidFill>
                <a:schemeClr val="bg1"/>
              </a:solidFill>
              <a:effectLst>
                <a:outerShdw blurRad="38100" dist="38100" dir="2700000" algn="tl">
                  <a:srgbClr val="000000">
                    <a:alpha val="43137"/>
                  </a:srgbClr>
                </a:outerShdw>
              </a:effectLst>
            </a:endParaRPr>
          </a:p>
          <a:p>
            <a:pPr marL="0" indent="0" algn="r">
              <a:buNone/>
            </a:pPr>
            <a:endParaRPr lang="en-US" sz="2000" b="1" dirty="0" smtClean="0">
              <a:solidFill>
                <a:schemeClr val="bg1"/>
              </a:solidFill>
              <a:effectLst>
                <a:outerShdw blurRad="38100" dist="38100" dir="2700000" algn="tl">
                  <a:srgbClr val="000000">
                    <a:alpha val="43137"/>
                  </a:srgbClr>
                </a:outerShdw>
              </a:effectLst>
            </a:endParaRPr>
          </a:p>
          <a:p>
            <a:pPr marL="0" indent="0" algn="r">
              <a:buNone/>
            </a:pPr>
            <a:r>
              <a:rPr lang="en-US" sz="2000" b="1" dirty="0" smtClean="0">
                <a:solidFill>
                  <a:schemeClr val="bg1"/>
                </a:solidFill>
                <a:effectLst>
                  <a:outerShdw blurRad="38100" dist="38100" dir="2700000" algn="tl">
                    <a:srgbClr val="000000">
                      <a:alpha val="43137"/>
                    </a:srgbClr>
                  </a:outerShdw>
                </a:effectLst>
              </a:rPr>
              <a:t>`</a:t>
            </a:r>
          </a:p>
          <a:p>
            <a:pPr marL="0" indent="0" algn="r">
              <a:buNone/>
            </a:pPr>
            <a:endParaRPr lang="en-US" sz="1200" b="1" dirty="0" smtClean="0">
              <a:solidFill>
                <a:schemeClr val="bg1"/>
              </a:solidFill>
              <a:effectLst>
                <a:outerShdw blurRad="38100" dist="38100" dir="2700000" algn="tl">
                  <a:srgbClr val="000000">
                    <a:alpha val="43137"/>
                  </a:srgbClr>
                </a:outerShdw>
              </a:effectLst>
            </a:endParaRPr>
          </a:p>
          <a:p>
            <a:pPr marL="0" indent="0" algn="r">
              <a:buNone/>
            </a:pPr>
            <a:endParaRPr lang="en-US" sz="1200" b="1" dirty="0">
              <a:solidFill>
                <a:schemeClr val="bg1"/>
              </a:solidFill>
              <a:effectLst>
                <a:outerShdw blurRad="38100" dist="38100" dir="2700000" algn="tl">
                  <a:srgbClr val="000000">
                    <a:alpha val="43137"/>
                  </a:srgbClr>
                </a:outerShdw>
              </a:effectLst>
            </a:endParaRPr>
          </a:p>
          <a:p>
            <a:pPr marL="0" indent="0" algn="r">
              <a:buNone/>
            </a:pPr>
            <a:endParaRPr lang="en-US" sz="1200" b="1" dirty="0" smtClean="0">
              <a:solidFill>
                <a:schemeClr val="bg1"/>
              </a:solidFill>
              <a:effectLst>
                <a:outerShdw blurRad="38100" dist="38100" dir="2700000" algn="tl">
                  <a:srgbClr val="000000">
                    <a:alpha val="43137"/>
                  </a:srgbClr>
                </a:outerShdw>
              </a:effectLst>
            </a:endParaRPr>
          </a:p>
          <a:p>
            <a:pPr marL="0" indent="0" algn="r">
              <a:buNone/>
            </a:pPr>
            <a:endParaRPr lang="en-US" sz="1200" b="1" dirty="0" smtClean="0">
              <a:solidFill>
                <a:schemeClr val="bg1"/>
              </a:solidFill>
              <a:effectLst>
                <a:outerShdw blurRad="38100" dist="38100" dir="2700000" algn="tl">
                  <a:srgbClr val="000000">
                    <a:alpha val="43137"/>
                  </a:srgbClr>
                </a:outerShdw>
              </a:effectLst>
            </a:endParaRPr>
          </a:p>
          <a:p>
            <a:pPr lvl="0"/>
            <a:endParaRPr lang="en-US" sz="2350" dirty="0">
              <a:solidFill>
                <a:schemeClr val="bg2">
                  <a:lumMod val="90000"/>
                </a:schemeClr>
              </a:solidFill>
            </a:endParaRPr>
          </a:p>
        </p:txBody>
      </p:sp>
      <p:sp>
        <p:nvSpPr>
          <p:cNvPr id="3" name="AutoShape 2" descr="data:image/jpeg;base64,/9j/4AAQSkZJRgABAQAAAQABAAD/2wCEAAkGBhQSEBUSEhQVFRQWFhgYFxcXFBQWFBYUFhYWFxQVFBcXHCceFxkjGhcVHzAkIycpLCwsFR4xNTAqNiYsLCkBCQoKDgwOGg8PFykkHCUsKSkpNCw0KSksLSwsKSkpLykpKSksLCwpLCwsLCwpKSwpKSkpKSwsMSwsKSwsLCwpNf/AABEIAL8BBwMBIgACEQEDEQH/xAAcAAEAAgMBAQEAAAAAAAAAAAAABAUBAwYCBwj/xABSEAACAQMCAwMGBgwKCAcAAAABAgMABBESIQUGMRNBUSJhcYGRoRQjMlJysRYkQlRic4KSlMHR0hUzNFOTorKz0/BDRFV0g5XU4Qc1RWOEtMT/xAAZAQEAAwEBAAAAAAAAAAAAAAAAAQIEAwX/xAAfEQEBAAICAwEBAQAAAAAAAAAAAQIRAyESMUFRBDL/2gAMAwEAAhEDEQA/APuNKUoFKUoFKruI8ZEbiKNTLOQGEakDShJUSSsdo48htzudLBQxGK1RcOuHOqa4K9fi4FVUwcbNI4MjEb+UpTOfk0FtSqyPl2IA+VOcknJuronfwJkyB5hsO6vA5Wg7QSESOwXSO0uLiRQM5yFkcqG/Cxnz0FtSqscvRh9avcK2MbXNwyD0RO5jz+TWdNxFvqFwgAyCqpP35bUuI3PTydKd+52FBZ0rVa3SyIHQ5U57iCCDhlYHdWBBBB3BBBrbQKUpQKUpQKUpQKUpQKUpQKUqjHOVuWZVFy+h3jYpZXjprjco4DpEVbDKwyCRtQXlKqF5lQ9Irr9EuB7mQGsHmeP+auv0S5P1JQXFKpJOb4V6x3fqsL5v7MJrCc4wEgaLsZ7zw+/Ue0w4FBeUqkbm+ANp03WfNY3xX84Q499e7TmyCSRYx2ys50p2trdQq7BWYqrSxqrHSrHAPRSe6guKUpQKUpQKUpQKUpQU/BECzXYIIkMwZiTkvG0Sdky77IAGTuGqNz3km4qHe2ZJEkZCyrsM50uvfG+O49x6qd99wfC8YQbS5hbpiTAUk9NEnyHz4A56ZAoJ9KwDncVmgUpVXfcxxRsY1JmmH+hhAeXcHTr30xKcEapCq+egxanReTIMYeOOUjvD+VExPmKpHjzo1WtVXBuHOryXE+ntpggKqcrHHHq7OIMQC+C8jFsDJc4AGKtaBSlKBSlKBSlKBSlKBSlUtxxO5a4kigihKxqhLSTSKSXDHAVYmwBjrnv6UF1VPyxDojljzkrdXLH/AI07zgeyUVhJL49Y7VPOJZpPd2aZ9teOV4pB8JMxVna5JJRSqbRQqNCszEDC4O+5DHbOKC8pSlApSlAqm46vx9h5rpv/AKV4PV1q5qm45Hm4sfwbl29fwO7XfzeUfdQXNKUoFKUoFKClApSlArBFZpQUnGrCKGCaeOBO0VGfyfii7AbBnTffAGd63Py3ETnVc+q9vAPYJa087PKOHXRgTtJRC5VdzkgdwAyTjJA7yANs5qXy/LK1tE9wMSuut12+LLksIttjoBCZ79Oe+g0fYrbnVrEsoYYZJri4mjI6Y7OWRkx6t6sbW0SJBHEioijCqihVAHQBRsBW6lApSlApSlApSlApSlApSlAqo4V/Krz8ZEPV2EZx7ST66t65TlbjML31/Gsqs7Ta1TJDhIYobaUlSAQBNFIvgdiM5oOrqg4dxWKKW6WWVIz8J2DsqAgwQMNGo+UPK6+Ood1X9aWs0LFiilj1OkZOOmT30Hn+EYsZ7RMeOtcfXWY7+NvkyIfQ6n9dajweDOexiz49mmfbisS8FgbZoIm9MaH6xQbpb6NflSIvpZR9ZqBcc3WUfy7y2TPzriIfW1V3NnCIIeG3jxW8ClbWdhiJAMiJyOgq+s7ZVRcKo8kdAPAUEC35xsZDpjvLV28FuIWPsDVr4tKJJ7Fo2DKLlySrAjAs7pcEg/OZfWBVu1sh6qp9Kg1gWSeThFGgllwoGliCpI8DhiPXQbqUpQKUpQKUpQKwTjc1muO5lve0naN97eHCsn3MszKHParjDIiNGQDkEyHI8kVFupurY43K6i3HMXa7WcZuBg4l1dna5wCMTEEyA5+VEsgGCDg1sWC8ZstLbouPkLBI7A/jWlAI/wCGKrLbmMjvBHn6VZrx8YzoJPdjp7T0qk5Mavlw5T49/wAGTatXwuX6PZ2+j1/F6v61VV9zI9pc28FxNDI1zKEjSOF45FBB8tiZXBAIx0XOfMai8W43cMToQ4HRQ65b318e4nzBNLx23ur2FoBGUVVYf6OLU2zdGJZskqds+bNTM5am8OUkv6/SdKg8L4osygjGf89K1R8W+2poHwFSKGUMdtpWnQrv4GHP5dWl33HKy43VWdeXcKCSQANyScADxJqqtOareS2e6RyYoy4c6HDBozh004yzZ2wM5PTOajWXB2uD296uckGK2JDRQKCCpkUeTLPkAljkIdk6FnlDeeaUcZto5brYEGFV7Nge9JpWSJ/yXP1VsPGZFI1Wk4XBJZTA4XHcVWQuT9FW6Va0oKK15yhfHxd2mSQC9jeKNu8t2WAPSRVpZcTim1dlIr6ThgpBKNgHS46qcEHB7iKk1DvuFJKQxysighZUwJEBwcBu9cgEqcqcDINBMpULhl2zBkkx2sZ0vgEK2wKugOcKwOcZODkZOM1tt+IRu7okiM8Zw6hgWQ4yA69V2IO/jQQ+J8ywwP2b9qWwGxFbXM+ASQNRhjYLnB646Vpg5vt2zjtxj59neJ7NcQzUi1/lc/4uEe+U/rFWVBVHmeD5z+gQTk+wJmua4JLZ215eXa/CS92yMR/B98NARAukHst8sWbO3UfNzXdUoKiPmqBhn44fStrlD7HjBrweb7cMFxcb9/wK8K+thFge2rqlBVrzNbkgGTSSQBrSRNycAeWo6kgeurSovFYi0Eir8oo2n6WDp9+K3QTB0Vx0YAj0EZFBTc9/+VX3+6XH9y9XcS4UDwAqm52i18OukBx2kLx58O0XRn1as1d0ClKUClKUClKUClKUCuI52gMUok/0cukMf5uRNtbH5hUqM/c9n4Hbt65nmq5DERjGwOonuDdR7Prqmf8Al14d+c0pLaRYx5Kk47wpZj6cdK1y8VkPyY5PzGH11Wx3zRHTEw0Doj5wB3BXG6j0hvNgbUl5zRdmVgfSrA+cEHp6QKzN9n7HqTjUqnLxyAfQY+8CvScXgnRkkRJQcZRgrA4Odwe8HeoUvPSjbQ3ti/fzWi9uY7vGiBhL9zJ2kUag9ysylmIP0WqZ7X613HYcIv4kx2Xkkfc7484welbYeE2vFZpp5oY5oAiQRGRFLEo0jTSRN1VSzqgIxnsmIyCDXGx8nyuhL3OvGcxAGNSBghWbOpjtjuU53FddydfaiiJsoHcMAKB0Hdjurpjlq6Z+fjmU8p8/V3xmyRUtolRVhW4iGgKAirGGaIBRsAJFiwPRV3Wi+sllQo4yCQfOrKwZHXwZWCsD3FQaiLfSRbTIzAdJYlLhh3ao1y6t16ArtnIzgd2BZUqubmK3Hy5kT8YezPsfFSRxCLTq7RNPjrXHtzQSKVUrzXatns50lwcEQ5nII6giIMc1qfilxNtbQmMEfx1yrIACDutvkSuwOMq/ZjfqcYoIj8Iin4lcGRNQS3tlzqbGvtLpmUgHGQrRnfucVN4HyrDaszprZ21DU7FtKM7SdnGvyY0BbooGcDJJGal8H4QtuhUFnd2LySPgvLIcAu+AB0AAAAChVAAAAqdQVtl/KrgeaI+ohhj+qT6/PVlVIL7srmfVFM2rQwZIXdSoQLgMBjOQduu/nrc3MIGMw3O/TFvIc+nSDp/KxQWtKpn5gkA8myum9Athn8+Ye+tEHM8ryNELKZXVVcq8toGCOWCNhJm2JRx+SaDoKVULxa4P+pyD6U1vj+q5PurD8WuBgfApG86zW5A/PdT7qC1nfCsfAE+wVE4FEVtYFO5WGMH0hFFQri+u3RgtooJBA7S5VRuO8xq+PUDVrZxFY0U9VVQfSAAaCq5ylAspAfu2ii27jNNHED7XFXdc7zrdRCOFJZEQG4gkOplXyLeVJnY6vuRoGT3Z89dEDQKUpQKUpQKUpQKUpQaby7EaF26D3nuFfPeLX5JJPVtz6+groOabgmQKfkqufSTmuOuYXlbAyq97fujx91ZuTLd03fz4ankqltGnc4JWMHym7z+Cv7avrRYUXT2agD8Ee+gjCKFUYAqi5i4iYoyQfK+5HifP5q5tftIueaokvktTEgjeJjqMZ3kG4Cn5OAobPnZfPVi9lazjAAik+5dMKfX3MPTXy2a/eWdWfBKKSu3TJAOPZiuu4SpcDcg1axXDH326iDhFwo3dXAGMjKtj0b/XXWcm8LEaGTGM7D0Dqfb9Vczw63lwCX1AebDecb/59FfRLOLTGijuUfVV+ObycP6c7rW26ucTjt5KoktrSGSF1DRvJeGMujbo6qsD4UrpYZIO+4FdGaqOUGzw+0PT7Wh2IwQeyXII7jWh57WeLXYG9iSe8JcRH2F9OfXioaTyuxY8L0sPupJbTf0FGY+3FdPSg5/+Er8Hayh0f77h8eZRAV/rV6l47dL/AOnzP+LntDj09pKnuzV9Sgo043dHH2hKM+M9rt9LTIfdmrCy4hrZo2XRIqozLkNgSa9OCOvyG9lTKqIYgOIyt3vbQj1Ry3BH96fbQW9KUoMaq5Cya6HG7hpI0W2NrCom8ry9Mk7Ii52D5lcNudo1O2sAbLngFvdcVuPhMEU2i0tNPaRq4XM1/nAYd+B7KmryBw4f6hafo0R+taC+1jGcjFajex/PT84ftqm+wDh33hafo0P7tb05OsVGBZ2oHgLeED+zQWJvo/np+cv7aC/j/nE/PX9tQF5Ssh0tLYei3i/drJ5Us/vS2/oIv3aCn544JbXy26y3EUfY3CS7smHQZEkRyRs6kj9R6VfR8ftmkWNbiEyPnQgljLvpGW0KDlsAEnHhWLfl62T5FvAn0YY1+oVF45YIkOuNEVllhfKqFOEmjLbgfNBHoOKC6pSlApSlApSlApSlBzPN0Byj42wQT5+oz7/ZXPO2nNfQrq2WRCjDII/yR564HjViYmwevTPjjofWMGs/Jj3ts4M9zxQGjMnRiPogfWa5nnSw0GPGcYOc7nJxgk+quqt307Z3846eoVLv+CLPGQTk+J/Z4VyjXcpHx5YPjwPwD/aFd1y5D0qku+DGC8WN+hjbSfQ6bH211PDbfTirbTPTpLOTfArtYmyoPiB9VcBbPhv8+6u/hXCgeAA91deP68/n+PdVnLJ+04Pxa/VVnXO2PDb2GBIY5LUCNQis0czkhRgFlDrv3nBFdmd0VK5/4JxL75sv0Kf/AKusng14ww9+VOdzBawoMeGJu1oL+lc8eW7nu4nd+uKwP/5qfYxOevE7zPmSwA9nwag6GuZ4kkst3cQ28vYTC0gKymNZQvaTXG4RiAx+KPXbcda2/Y1cf7Tu/wCjsP8Apql8H4B2MkkzzyzyyKiF5RECI4y7IirCiKADI5zjPldaDl+XeS+JQmVZuJy+U+sSIIJNZbOoGOeFjCAAoAVyvgB3445yDfy3MM0XFZ005DkrGoCE5CpFEio/U7vnoOtd/Sgo+HQaL6QFi7/BLVWdsan0SXWGYKAoJLOdgB5tqvK5y/vorW9knlMp7WCGMLHbXExHYyXLFiYUYDPbAYPzfPWU58tiSAl2dOxxw++OCQCAQIcjYg7ig6KlUI5yixqEN6R4/AbvP5pj1e6sxc2q/wDF2943ptJov74IKC9pVL9kbfel2P8Ahxn6pK8fZO+cfAbzHztNvj2dtn3UF7VXzOftOcjqI2I8cgZGPPmotzzb2al2tbsKOp7OPbJwOsnjUHmHjUstpPFHY3euSGREysGnWyELn47pkig6ylYFZoFKUoFKUoFKUoFU3M9jri1Y3U+4/wDf66ua8yxhlKnoRios3NJxurt8yc4NTrS8xWnjNoY5GU9x93dVetxWSvSx7iff2iz3aowyDbSekESw4I84qPBZNGTG25HyT3MPN+ynDbgm/jz97yD2yw4+qug4igKHbddxUVGNuN8Tl+x7SUE/JXc/qH+fCuwqo5bixGT3k/UP+9W9aeOajFy5byKUpXRyKUpQKUpQKUpQKVTTcalaSWO3gWRoWCMXm7JA7RpLpJCM3yJEOQD1rW19xDA+1LUt3/bsmjzYPwXJ9lBe1x/AuZ1k4xeWixShljjd2KjSrKWTBIP3aGGRcZyGbOkqRVwj32MlbUH5oeYgH6egZ/NFaE4fdiR5R8DV3CqxEMpYqmrQGftBqA1NjYdaC/pVJHw++Oe0u4R+KtSuB6ZJXyfPj1U4VDNFcvHLcyTq0auutIV0MHYMF7JF2IKdc/JO9Bd0rXcSaUZuuFJx6BmucseEXU8Ucr8QnQyRqxWGK0VAWUMdPaQu2N8DLE7UHv8A8Qr94eHzSqgcKpL7sCqgEhxpU5w4TO2y6j3YN1wtpTDGZwolKAyBc6Q5GWVc7kA7Z78d1V32MkjD3d2w/GomfXGimkfKiKMCe79d3Ox9rMTQXdKpjywO64ux/wDIc/2s1j7Fx983f6Q/6qC6pXMcU4F2KrNHPdallgzquZXQxmeMSBkYlcFCw6d9dPQKUpQKUpQKUpQc7zZYBgsn5J+sfrri54cGui4lxhp7mVFPxUICfSlbBY/kgY9ZqnuxWXk9t/DuTtTRXOm+jx0+Dy5PgRJDj6z7K7G3n1r6jXIz8LDuJMurAFco+nySQSCPSBVzwrlpJGRWlud/m3VxGMd+0brVZ3XTkvTv+G22iJR34yfSalVRJyVbA5+2G+ne3kg9jykV7PKFt81/6e4/frZOnm27XVKoZOSbY/z4+heXif2JRSLkm2U5xO307y8kHseUgUQvqVQzck2rd0y/Qu7uMesRyjNPsItcYxN6fhd2G/P7XV76C+pXP/YLbeN1/wAw4h/j1n7CIO6S8Ho4jf8A+NQX9KoPsKh/nb3/AJjf/wCNWU5Itgcn4Q30729kH5ryke6g9cu/yjiH+9r77GyP66vK5zlKxWGW/jRdKC7XSNzsbKz6E92c10dApSlAqpuGI4hCO5ra4z5yslrp9zP7TVtVVeD7etz3djcD1lrcj3KaCzkGQQemDVRyXKW4bZs3ymtYCfSYkJq0u2xG58FP1GofLaYsrYeEEQ9ka0FjSlKBSsMwG5OPTWBIPEe2ghcfhL2k6r8oxPp+npOk+3FTIZQyhh0YAj0EZFeZrlFHlMoHnYD66rOT3zYW66w5jjETMOhkh+KkP56NQXFKUoFKUoFeJXwCay8gHWossmRQfMuH3BiluY3+WbiRj5wxyp9a4PrqVI2auOZeWe2btY/JlA37g4HQHwI7j6j5ucXWp0uCrDuIwf8AuKy542V6PHlMp17SUjyvrqZ8KMRTBwdSn2HJ+qvFuvk1GsYWubzQvyVI1HuAG5/ZUYzdMr12+oK2Rms1hOgrNa3nFKUoFKUoFKUoFKUoKW44Vc9u7wXEUccmkurW7SPqVQnkP2qqowF2KHfPjWw8OuTsboAeKwIG9pJHuqRxXjcNuAZXwWyEQAvLIQMlYo1BeQ47lBqtF3fz7xxxWidxuAZpj6YYnVU7j/GE77gUD7Hbn/ad1/RWH/TVS8Olea+ntBxK9LwqrHENmAudiJCbTSCTuo71yRkb1fvwa5brfSKf/bgtgvskRz760R8tzxtJJHd5mkADPJbW5LaNXZh+yWMsF1HG/eaDavLc2cniN4fMRYgH822B99SbbgWmRZGmnkKZ0h2XSNQwThVGTjxqFDb8TU+VPZSgDp8HniZjvtqEzhR030nr0qfwvi7SM0UsRhmUAlSQ6Op21wyDHaJnI3CsNsqupchPmi1KV8QR7RiqHh/BbyNFRryLSiqqdnaaNlGPK1zPq2x0xXQ1UcU5kSKQQxo89wQCIohkqp6PM5wkKbHBcjODpDEYoNEnL9wxJPELkfgpHZono3gZ8flZrmeWolu7uaORLp+yZllaW5uQkThYtEKICscpLGU6lGyhT92K6UWN9MPjbhLYHolsiySL6Zp1Kt6ol9NbU5bYf63db9TqhGTjGTiLrsPZQeX5HsWOXtIJCOhkjWU+2TNeTyFw77ws/wBGh/dr2OATK2Vv7nHzXW1dP7kP/WqHc8entJUS5Anjcn42G2uV7JcgKZdIkjx1yxdMDfSaCdbcmWMZzHZ2qHplbeIHHpC5q1gt1RQqKqqM4VQFUZOTgDbqSfXS3uFdFdGVkYBlZSGVlYZVlI2II3yK2UClKUCsO2Bms1HmmGdJ/wAmgjsxY0lPdWTMNWFHprTI9B4kNQbqIMMMoYecZx6PD1VJlkqBLLvRaI8vD4yMYZfon94GpvA7aG3XSmck5Zjgsx8T+ytAavbDaomMi1ytmrXUxuCMjpXqoXCExEM9+T+qptS5lKUoFKVigzSsUoM1X8c4g8MJaNO0lLIkak4UySOEUuRuEGrUxGTpU4zU+ofFbVnjzHpMiMHQMSFLL9yxAJUEZXODjVnBxigjcE5eWDMjt21y/wDGzsMM3foQb9nEPuUGw78kljbVV2fMMTt2bExTd8UvkPtjJTO0qjUBqQsuT1qzzQZpWM0oM1VcwoFjFxuGtyZAR3oB8ch8QyatjtqCt1UVZu4AJJAAGSTsAB1JNc4lweIsNG1irAl/KBumU50x9PtcMBlt+0wQPJyWC147eNFbu0eBIdKRkjUolldY4ywHVQ7qT5hWeDcGS2j0JliSWkkc5klkONUkjd7HA8wAAAAAA28RtTJEyDAbqpPQSKQ0bHzBgp9VauHcYWUsmCkqAdpE2zrqzhvBkODhlyp0kZyCAE+lYpmgzSsVC4pxuG2UNPIqZ2UHd3PXTGi5aRvwVBJ8KCClmbW4Tsj8RcOwaI5xHNoeTtIfmq2htSdMkMNJ1a7yqOwaS5mS4eN4oYw3YpIAsjuw0mZ06xgJqVVJDfGtqUEAC8oFKUoME1XMM1Munwvp2qsmlx0qR5llCbDdifZ5zWS1QoBqbUfVW4SUTp4naoRSpcjZFRtNEtbIQRUiCIkgeJArKx1Y8Liy+fDeo19NreNMAAdAMV6pSipSlKDFKzSgxSs0oMYpis0oNF3ZJKpSVEkU9VdQyn0hhiql+SrbYIssIAwFgubm3jHojhkVB7KvaUFG/KUZGkzXmB4Xt0p9bK4Y+2vH2Ewd0l4PRxG//wAar+lBRryVaYAeHtQDn495Lg5zkHM7NmrsCs0oMYqJxDhEU+ntUDFclW3V0JGCUdcMhxtkEVMpQUkXKaJns57tc+N3PLj0CdnFeU5akzlr+8YfNPwVR7UgDe+r2lBRScnxt8qa8PovrtAfVHIKmcN5fgtyWijUOQA0hy8rAdA8rku/rJ61Y0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Right Arrow 3"/>
          <p:cNvSpPr/>
          <p:nvPr/>
        </p:nvSpPr>
        <p:spPr>
          <a:xfrm>
            <a:off x="179512" y="2924944"/>
            <a:ext cx="8683625" cy="64807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9027" y="3068960"/>
            <a:ext cx="860685" cy="369332"/>
          </a:xfrm>
          <a:prstGeom prst="rect">
            <a:avLst/>
          </a:prstGeom>
          <a:noFill/>
        </p:spPr>
        <p:txBody>
          <a:bodyPr wrap="none" rtlCol="0">
            <a:spAutoFit/>
          </a:bodyPr>
          <a:lstStyle/>
          <a:p>
            <a:r>
              <a:rPr lang="en-US" b="1" dirty="0" smtClean="0">
                <a:solidFill>
                  <a:schemeClr val="bg1"/>
                </a:solidFill>
              </a:rPr>
              <a:t>25 OCT</a:t>
            </a:r>
            <a:endParaRPr lang="en-US" b="1" dirty="0">
              <a:solidFill>
                <a:schemeClr val="bg1"/>
              </a:solidFill>
            </a:endParaRPr>
          </a:p>
        </p:txBody>
      </p:sp>
      <p:sp>
        <p:nvSpPr>
          <p:cNvPr id="8" name="TextBox 7"/>
          <p:cNvSpPr txBox="1"/>
          <p:nvPr/>
        </p:nvSpPr>
        <p:spPr>
          <a:xfrm>
            <a:off x="2436204" y="3068960"/>
            <a:ext cx="911660" cy="369332"/>
          </a:xfrm>
          <a:prstGeom prst="rect">
            <a:avLst/>
          </a:prstGeom>
          <a:noFill/>
        </p:spPr>
        <p:txBody>
          <a:bodyPr wrap="none" rtlCol="0">
            <a:spAutoFit/>
          </a:bodyPr>
          <a:lstStyle>
            <a:defPPr>
              <a:defRPr lang="en-US"/>
            </a:defPPr>
            <a:lvl1pPr>
              <a:defRPr b="1">
                <a:solidFill>
                  <a:schemeClr val="bg1"/>
                </a:solidFill>
              </a:defRPr>
            </a:lvl1pPr>
          </a:lstStyle>
          <a:p>
            <a:r>
              <a:rPr lang="en-US" dirty="0"/>
              <a:t>17 NOV</a:t>
            </a:r>
          </a:p>
        </p:txBody>
      </p:sp>
      <p:sp>
        <p:nvSpPr>
          <p:cNvPr id="9" name="TextBox 8"/>
          <p:cNvSpPr txBox="1"/>
          <p:nvPr/>
        </p:nvSpPr>
        <p:spPr>
          <a:xfrm>
            <a:off x="4427984" y="3068960"/>
            <a:ext cx="911660" cy="369332"/>
          </a:xfrm>
          <a:prstGeom prst="rect">
            <a:avLst/>
          </a:prstGeom>
          <a:noFill/>
        </p:spPr>
        <p:txBody>
          <a:bodyPr wrap="none" rtlCol="0">
            <a:spAutoFit/>
          </a:bodyPr>
          <a:lstStyle/>
          <a:p>
            <a:r>
              <a:rPr lang="en-US" b="1" dirty="0" smtClean="0">
                <a:solidFill>
                  <a:schemeClr val="bg1"/>
                </a:solidFill>
              </a:rPr>
              <a:t>29 </a:t>
            </a:r>
            <a:r>
              <a:rPr lang="en-US" b="1" dirty="0">
                <a:solidFill>
                  <a:schemeClr val="bg1"/>
                </a:solidFill>
              </a:rPr>
              <a:t>NOV</a:t>
            </a:r>
            <a:endParaRPr lang="en-US" b="1" dirty="0">
              <a:solidFill>
                <a:schemeClr val="bg1"/>
              </a:solidFill>
            </a:endParaRPr>
          </a:p>
        </p:txBody>
      </p:sp>
      <p:sp>
        <p:nvSpPr>
          <p:cNvPr id="10" name="TextBox 9"/>
          <p:cNvSpPr txBox="1"/>
          <p:nvPr/>
        </p:nvSpPr>
        <p:spPr>
          <a:xfrm>
            <a:off x="6804248" y="3068960"/>
            <a:ext cx="1673663" cy="369332"/>
          </a:xfrm>
          <a:prstGeom prst="rect">
            <a:avLst/>
          </a:prstGeom>
          <a:noFill/>
        </p:spPr>
        <p:txBody>
          <a:bodyPr wrap="none" rtlCol="0">
            <a:spAutoFit/>
          </a:bodyPr>
          <a:lstStyle/>
          <a:p>
            <a:r>
              <a:rPr lang="en-US" b="1" dirty="0" smtClean="0">
                <a:solidFill>
                  <a:schemeClr val="bg1"/>
                </a:solidFill>
              </a:rPr>
              <a:t>16-18 DEC 2013</a:t>
            </a:r>
            <a:endParaRPr lang="en-US" b="1" dirty="0">
              <a:solidFill>
                <a:schemeClr val="bg1"/>
              </a:solidFill>
            </a:endParaRPr>
          </a:p>
        </p:txBody>
      </p:sp>
      <p:sp>
        <p:nvSpPr>
          <p:cNvPr id="11" name="Rectangle 10"/>
          <p:cNvSpPr/>
          <p:nvPr/>
        </p:nvSpPr>
        <p:spPr>
          <a:xfrm>
            <a:off x="3205781" y="1268760"/>
            <a:ext cx="3382443" cy="923330"/>
          </a:xfrm>
          <a:prstGeom prst="rect">
            <a:avLst/>
          </a:prstGeom>
        </p:spPr>
        <p:txBody>
          <a:bodyPr wrap="square">
            <a:spAutoFit/>
          </a:bodyPr>
          <a:lstStyle/>
          <a:p>
            <a:pPr algn="ctr"/>
            <a:r>
              <a:rPr lang="en-US" b="1" dirty="0">
                <a:solidFill>
                  <a:schemeClr val="bg1"/>
                </a:solidFill>
                <a:effectLst>
                  <a:outerShdw blurRad="38100" dist="38100" dir="2700000" algn="tl">
                    <a:srgbClr val="000000">
                      <a:alpha val="43137"/>
                    </a:srgbClr>
                  </a:outerShdw>
                </a:effectLst>
              </a:rPr>
              <a:t>Deadline for publishing the </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document </a:t>
            </a:r>
            <a:r>
              <a:rPr lang="en-US" b="1" dirty="0">
                <a:solidFill>
                  <a:schemeClr val="bg1"/>
                </a:solidFill>
                <a:effectLst>
                  <a:outerShdw blurRad="38100" dist="38100" dir="2700000" algn="tl">
                    <a:srgbClr val="000000">
                      <a:alpha val="43137"/>
                    </a:srgbClr>
                  </a:outerShdw>
                </a:effectLst>
              </a:rPr>
              <a:t>for second meeting   </a:t>
            </a:r>
            <a:br>
              <a:rPr lang="en-US" b="1" dirty="0">
                <a:solidFill>
                  <a:schemeClr val="bg1"/>
                </a:solidFill>
                <a:effectLst>
                  <a:outerShdw blurRad="38100" dist="38100" dir="2700000" algn="tl">
                    <a:srgbClr val="000000">
                      <a:alpha val="43137"/>
                    </a:srgbClr>
                  </a:outerShdw>
                </a:effectLst>
              </a:rPr>
            </a:br>
            <a:r>
              <a:rPr lang="en-US" b="1" u="sng" dirty="0">
                <a:solidFill>
                  <a:schemeClr val="bg1"/>
                </a:solidFill>
                <a:effectLst>
                  <a:outerShdw blurRad="38100" dist="38100" dir="2700000" algn="tl">
                    <a:srgbClr val="000000">
                      <a:alpha val="43137"/>
                    </a:srgbClr>
                  </a:outerShdw>
                </a:effectLst>
              </a:rPr>
              <a:t>Published on 29 November 2013</a:t>
            </a:r>
          </a:p>
        </p:txBody>
      </p:sp>
      <p:sp>
        <p:nvSpPr>
          <p:cNvPr id="12" name="Rectangle 11"/>
          <p:cNvSpPr/>
          <p:nvPr/>
        </p:nvSpPr>
        <p:spPr>
          <a:xfrm>
            <a:off x="5652120" y="4194678"/>
            <a:ext cx="3707904" cy="1323439"/>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rPr>
              <a:t>Second Meeting of the Open Consultation on the WSIS+10 High Level Event: </a:t>
            </a:r>
            <a:br>
              <a:rPr lang="en-US" sz="2000" b="1" dirty="0">
                <a:solidFill>
                  <a:schemeClr val="bg1"/>
                </a:solidFill>
                <a:effectLst>
                  <a:outerShdw blurRad="38100" dist="38100" dir="2700000" algn="tl">
                    <a:srgbClr val="000000">
                      <a:alpha val="43137"/>
                    </a:srgbClr>
                  </a:outerShdw>
                </a:effectLst>
              </a:rPr>
            </a:br>
            <a:r>
              <a:rPr lang="en-US" sz="2000" b="1" u="sng" dirty="0">
                <a:solidFill>
                  <a:schemeClr val="bg1"/>
                </a:solidFill>
                <a:effectLst>
                  <a:outerShdw blurRad="38100" dist="38100" dir="2700000" algn="tl">
                    <a:srgbClr val="000000">
                      <a:alpha val="43137"/>
                    </a:srgbClr>
                  </a:outerShdw>
                </a:effectLst>
              </a:rPr>
              <a:t>16-18 December 2013</a:t>
            </a:r>
            <a:endParaRPr lang="en-US" sz="2000" u="sng" dirty="0"/>
          </a:p>
        </p:txBody>
      </p:sp>
      <p:sp>
        <p:nvSpPr>
          <p:cNvPr id="14" name="Rectangle 13"/>
          <p:cNvSpPr/>
          <p:nvPr/>
        </p:nvSpPr>
        <p:spPr>
          <a:xfrm>
            <a:off x="1241376" y="4244895"/>
            <a:ext cx="3258616" cy="1200329"/>
          </a:xfrm>
          <a:prstGeom prst="rect">
            <a:avLst/>
          </a:prstGeom>
        </p:spPr>
        <p:txBody>
          <a:bodyPr wrap="square">
            <a:spAutoFit/>
          </a:bodyPr>
          <a:lstStyle/>
          <a:p>
            <a:pPr algn="ctr"/>
            <a:r>
              <a:rPr lang="en-US" b="1" dirty="0">
                <a:solidFill>
                  <a:schemeClr val="bg1"/>
                </a:solidFill>
                <a:effectLst>
                  <a:outerShdw blurRad="38100" dist="38100" dir="2700000" algn="tl">
                    <a:srgbClr val="000000">
                      <a:alpha val="43137"/>
                    </a:srgbClr>
                  </a:outerShdw>
                </a:effectLst>
              </a:rPr>
              <a:t> Deadline for all submissions and </a:t>
            </a:r>
            <a:r>
              <a:rPr lang="en-US" b="1" dirty="0" smtClean="0">
                <a:solidFill>
                  <a:schemeClr val="bg1"/>
                </a:solidFill>
                <a:effectLst>
                  <a:outerShdw blurRad="38100" dist="38100" dir="2700000" algn="tl">
                    <a:srgbClr val="000000">
                      <a:alpha val="43137"/>
                    </a:srgbClr>
                  </a:outerShdw>
                </a:effectLst>
              </a:rPr>
              <a:t>comments </a:t>
            </a:r>
            <a:r>
              <a:rPr lang="en-US" b="1" dirty="0">
                <a:solidFill>
                  <a:schemeClr val="bg1"/>
                </a:solidFill>
                <a:effectLst>
                  <a:outerShdw blurRad="38100" dist="38100" dir="2700000" algn="tl">
                    <a:srgbClr val="000000">
                      <a:alpha val="43137"/>
                    </a:srgbClr>
                  </a:outerShdw>
                </a:effectLst>
              </a:rPr>
              <a:t>on all documents</a:t>
            </a:r>
            <a:r>
              <a:rPr lang="en-US" b="1" dirty="0" smtClean="0">
                <a:solidFill>
                  <a:schemeClr val="bg1"/>
                </a:solidFill>
                <a:effectLst>
                  <a:outerShdw blurRad="38100" dist="38100" dir="2700000" algn="tl">
                    <a:srgbClr val="000000">
                      <a:alpha val="43137"/>
                    </a:srgbClr>
                  </a:outerShdw>
                </a:effectLst>
              </a:rPr>
              <a:t>:  </a:t>
            </a:r>
            <a:r>
              <a:rPr lang="en-US" b="1" u="sng" dirty="0">
                <a:solidFill>
                  <a:schemeClr val="bg1"/>
                </a:solidFill>
                <a:effectLst>
                  <a:outerShdw blurRad="38100" dist="38100" dir="2700000" algn="tl">
                    <a:srgbClr val="000000">
                      <a:alpha val="43137"/>
                    </a:srgbClr>
                  </a:outerShdw>
                </a:effectLst>
              </a:rPr>
              <a:t>17 November 2013 (non-extendable)</a:t>
            </a:r>
            <a:endParaRPr lang="en-US" dirty="0"/>
          </a:p>
        </p:txBody>
      </p:sp>
      <p:sp>
        <p:nvSpPr>
          <p:cNvPr id="15" name="Rectangle 14"/>
          <p:cNvSpPr/>
          <p:nvPr/>
        </p:nvSpPr>
        <p:spPr>
          <a:xfrm>
            <a:off x="107504" y="1004535"/>
            <a:ext cx="2952328" cy="1200329"/>
          </a:xfrm>
          <a:prstGeom prst="rect">
            <a:avLst/>
          </a:prstGeom>
        </p:spPr>
        <p:txBody>
          <a:bodyPr wrap="square">
            <a:spAutoFit/>
          </a:bodyPr>
          <a:lstStyle/>
          <a:p>
            <a:pPr algn="ctr"/>
            <a:r>
              <a:rPr lang="en-US" b="1" dirty="0">
                <a:solidFill>
                  <a:schemeClr val="bg1"/>
                </a:solidFill>
                <a:effectLst>
                  <a:outerShdw blurRad="38100" dist="38100" dir="2700000" algn="tl">
                    <a:srgbClr val="000000">
                      <a:alpha val="43137"/>
                    </a:srgbClr>
                  </a:outerShdw>
                </a:effectLst>
              </a:rPr>
              <a:t>Deadline for Consolidated </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Texts </a:t>
            </a:r>
            <a:r>
              <a:rPr lang="en-US" b="1" dirty="0">
                <a:solidFill>
                  <a:schemeClr val="bg1"/>
                </a:solidFill>
                <a:effectLst>
                  <a:outerShdw blurRad="38100" dist="38100" dir="2700000" algn="tl">
                    <a:srgbClr val="000000">
                      <a:alpha val="43137"/>
                    </a:srgbClr>
                  </a:outerShdw>
                </a:effectLst>
              </a:rPr>
              <a:t>on </a:t>
            </a:r>
            <a:r>
              <a:rPr lang="en-US" b="1" dirty="0" smtClean="0">
                <a:solidFill>
                  <a:schemeClr val="bg1"/>
                </a:solidFill>
                <a:effectLst>
                  <a:outerShdw blurRad="38100" dist="38100" dir="2700000" algn="tl">
                    <a:srgbClr val="000000">
                      <a:alpha val="43137"/>
                    </a:srgbClr>
                  </a:outerShdw>
                </a:effectLst>
              </a:rPr>
              <a:t> ALs </a:t>
            </a:r>
            <a:r>
              <a:rPr lang="en-US" b="1" dirty="0">
                <a:solidFill>
                  <a:schemeClr val="bg1"/>
                </a:solidFill>
                <a:effectLst>
                  <a:outerShdw blurRad="38100" dist="38100" dir="2700000" algn="tl">
                    <a:srgbClr val="000000">
                      <a:alpha val="43137"/>
                    </a:srgbClr>
                  </a:outerShdw>
                </a:effectLst>
              </a:rPr>
              <a:t>by UN Focal </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Points</a:t>
            </a:r>
            <a:r>
              <a:rPr lang="en-US" b="1" dirty="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 </a:t>
            </a:r>
            <a:r>
              <a:rPr lang="en-US" b="1" u="sng" dirty="0" smtClean="0">
                <a:solidFill>
                  <a:schemeClr val="bg1"/>
                </a:solidFill>
                <a:effectLst>
                  <a:outerShdw blurRad="38100" dist="38100" dir="2700000" algn="tl">
                    <a:srgbClr val="000000">
                      <a:alpha val="43137"/>
                    </a:srgbClr>
                  </a:outerShdw>
                </a:effectLst>
              </a:rPr>
              <a:t>Published </a:t>
            </a:r>
            <a:r>
              <a:rPr lang="en-US" b="1" u="sng" dirty="0">
                <a:solidFill>
                  <a:schemeClr val="bg1"/>
                </a:solidFill>
                <a:effectLst>
                  <a:outerShdw blurRad="38100" dist="38100" dir="2700000" algn="tl">
                    <a:srgbClr val="000000">
                      <a:alpha val="43137"/>
                    </a:srgbClr>
                  </a:outerShdw>
                </a:effectLst>
              </a:rPr>
              <a:t>on </a:t>
            </a:r>
            <a:r>
              <a:rPr lang="en-US" b="1" u="sng" dirty="0" smtClean="0">
                <a:solidFill>
                  <a:schemeClr val="bg1"/>
                </a:solidFill>
                <a:effectLst>
                  <a:outerShdw blurRad="38100" dist="38100" dir="2700000" algn="tl">
                    <a:srgbClr val="000000">
                      <a:alpha val="43137"/>
                    </a:srgbClr>
                  </a:outerShdw>
                </a:effectLst>
              </a:rPr>
              <a:t/>
            </a:r>
            <a:br>
              <a:rPr lang="en-US" b="1" u="sng" dirty="0" smtClean="0">
                <a:solidFill>
                  <a:schemeClr val="bg1"/>
                </a:solidFill>
                <a:effectLst>
                  <a:outerShdw blurRad="38100" dist="38100" dir="2700000" algn="tl">
                    <a:srgbClr val="000000">
                      <a:alpha val="43137"/>
                    </a:srgbClr>
                  </a:outerShdw>
                </a:effectLst>
              </a:rPr>
            </a:br>
            <a:r>
              <a:rPr lang="en-US" b="1" u="sng" dirty="0" smtClean="0">
                <a:solidFill>
                  <a:schemeClr val="bg1"/>
                </a:solidFill>
                <a:effectLst>
                  <a:outerShdw blurRad="38100" dist="38100" dir="2700000" algn="tl">
                    <a:srgbClr val="000000">
                      <a:alpha val="43137"/>
                    </a:srgbClr>
                  </a:outerShdw>
                </a:effectLst>
              </a:rPr>
              <a:t>25 </a:t>
            </a:r>
            <a:r>
              <a:rPr lang="en-US" b="1" u="sng" dirty="0">
                <a:solidFill>
                  <a:schemeClr val="bg1"/>
                </a:solidFill>
                <a:effectLst>
                  <a:outerShdw blurRad="38100" dist="38100" dir="2700000" algn="tl">
                    <a:srgbClr val="000000">
                      <a:alpha val="43137"/>
                    </a:srgbClr>
                  </a:outerShdw>
                </a:effectLst>
              </a:rPr>
              <a:t>October 2013</a:t>
            </a:r>
            <a:endParaRPr lang="en-US" b="1" u="sng" dirty="0">
              <a:solidFill>
                <a:schemeClr val="bg1"/>
              </a:solidFill>
              <a:effectLst>
                <a:outerShdw blurRad="38100" dist="38100" dir="2700000" algn="tl">
                  <a:srgbClr val="000000">
                    <a:alpha val="43137"/>
                  </a:srgbClr>
                </a:outerShdw>
              </a:effectLst>
            </a:endParaRPr>
          </a:p>
        </p:txBody>
      </p:sp>
      <p:sp>
        <p:nvSpPr>
          <p:cNvPr id="16" name="Down Arrow 15"/>
          <p:cNvSpPr/>
          <p:nvPr/>
        </p:nvSpPr>
        <p:spPr>
          <a:xfrm>
            <a:off x="1187624" y="2276872"/>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0800000">
            <a:off x="2555776" y="3429000"/>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572000" y="2276872"/>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0800000">
            <a:off x="7236296" y="3429000"/>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67863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25760"/>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Call for Action: Towards Second Meeting</a:t>
            </a:r>
            <a:endParaRPr lang="en-US" sz="3600" b="1" dirty="0">
              <a:solidFill>
                <a:schemeClr val="bg1"/>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1930343882"/>
              </p:ext>
            </p:extLst>
          </p:nvPr>
        </p:nvGraphicFramePr>
        <p:xfrm>
          <a:off x="611560" y="1453232"/>
          <a:ext cx="80648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03923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8712968"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Updated Call for Action</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692696"/>
            <a:ext cx="8820472" cy="5112568"/>
          </a:xfrm>
          <a:solidFill>
            <a:srgbClr val="003300">
              <a:alpha val="32941"/>
            </a:srgbClr>
          </a:solidFill>
        </p:spPr>
        <p:txBody>
          <a:bodyPr>
            <a:noAutofit/>
          </a:bodyPr>
          <a:lstStyle/>
          <a:p>
            <a:r>
              <a:rPr lang="en-US" sz="2000" b="1" dirty="0" smtClean="0">
                <a:solidFill>
                  <a:schemeClr val="bg1"/>
                </a:solidFill>
              </a:rPr>
              <a:t>All </a:t>
            </a:r>
            <a:r>
              <a:rPr lang="en-US" sz="2000" b="1" dirty="0">
                <a:solidFill>
                  <a:schemeClr val="bg1"/>
                </a:solidFill>
              </a:rPr>
              <a:t>WSIS Stakeholders </a:t>
            </a:r>
            <a:r>
              <a:rPr lang="en-US" sz="2000" dirty="0">
                <a:solidFill>
                  <a:schemeClr val="bg1"/>
                </a:solidFill>
              </a:rPr>
              <a:t>are encouraged to </a:t>
            </a:r>
            <a:r>
              <a:rPr lang="en-GB" sz="2000" dirty="0" smtClean="0">
                <a:solidFill>
                  <a:schemeClr val="bg1"/>
                </a:solidFill>
              </a:rPr>
              <a:t>engage in </a:t>
            </a:r>
            <a:r>
              <a:rPr lang="en-GB" sz="2000" dirty="0">
                <a:solidFill>
                  <a:schemeClr val="bg1"/>
                </a:solidFill>
              </a:rPr>
              <a:t>the preparatory </a:t>
            </a:r>
            <a:r>
              <a:rPr lang="en-GB" sz="2000" dirty="0" smtClean="0">
                <a:solidFill>
                  <a:schemeClr val="bg1"/>
                </a:solidFill>
              </a:rPr>
              <a:t>process </a:t>
            </a:r>
          </a:p>
          <a:p>
            <a:pPr marL="635000" lvl="1"/>
            <a:r>
              <a:rPr lang="en-GB" sz="1500" dirty="0" smtClean="0">
                <a:solidFill>
                  <a:schemeClr val="bg1"/>
                </a:solidFill>
              </a:rPr>
              <a:t>submitting </a:t>
            </a:r>
            <a:r>
              <a:rPr lang="en-GB" sz="1500" dirty="0">
                <a:solidFill>
                  <a:schemeClr val="bg1"/>
                </a:solidFill>
              </a:rPr>
              <a:t>written inputs to the </a:t>
            </a:r>
            <a:r>
              <a:rPr lang="en-GB" sz="1500" b="1" dirty="0">
                <a:solidFill>
                  <a:schemeClr val="bg1"/>
                </a:solidFill>
              </a:rPr>
              <a:t>open consultations on the WSIS+10 High-Level Event </a:t>
            </a:r>
            <a:r>
              <a:rPr lang="en-GB" sz="1500" dirty="0" smtClean="0">
                <a:solidFill>
                  <a:schemeClr val="bg1"/>
                </a:solidFill>
              </a:rPr>
              <a:t>(</a:t>
            </a:r>
            <a:r>
              <a:rPr lang="en-GB" sz="1500" dirty="0" smtClean="0">
                <a:solidFill>
                  <a:schemeClr val="bg1"/>
                </a:solidFill>
              </a:rPr>
              <a:t>www.wsis.org/review)  </a:t>
            </a:r>
            <a:r>
              <a:rPr lang="en-GB" sz="1500" dirty="0" smtClean="0">
                <a:solidFill>
                  <a:schemeClr val="bg1"/>
                </a:solidFill>
                <a:sym typeface="Wingdings" panose="05000000000000000000" pitchFamily="2" charset="2"/>
              </a:rPr>
              <a:t> DEADLINE: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17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SEPTEMBER </a:t>
            </a:r>
            <a:endParaRPr lang="en-GB" sz="1500" b="1" dirty="0" smtClean="0">
              <a:solidFill>
                <a:srgbClr val="FFFF00"/>
              </a:solidFill>
              <a:effectLst>
                <a:outerShdw blurRad="38100" dist="38100" dir="2700000" algn="tl">
                  <a:srgbClr val="000000">
                    <a:alpha val="43137"/>
                  </a:srgbClr>
                </a:outerShdw>
              </a:effectLst>
            </a:endParaRPr>
          </a:p>
          <a:p>
            <a:pPr marL="635000" lvl="1"/>
            <a:r>
              <a:rPr lang="en-GB" sz="1500" dirty="0" smtClean="0">
                <a:solidFill>
                  <a:schemeClr val="bg1"/>
                </a:solidFill>
              </a:rPr>
              <a:t>participating </a:t>
            </a:r>
            <a:r>
              <a:rPr lang="en-GB" sz="1500" dirty="0">
                <a:solidFill>
                  <a:schemeClr val="bg1"/>
                </a:solidFill>
              </a:rPr>
              <a:t>actively in all physical meetings onsite or </a:t>
            </a:r>
            <a:r>
              <a:rPr lang="en-GB" sz="1500" dirty="0" smtClean="0">
                <a:solidFill>
                  <a:schemeClr val="bg1"/>
                </a:solidFill>
              </a:rPr>
              <a:t>remotely r  </a:t>
            </a:r>
            <a:r>
              <a:rPr lang="en-GB" sz="1500" dirty="0" smtClean="0">
                <a:solidFill>
                  <a:schemeClr val="bg1"/>
                </a:solidFill>
                <a:sym typeface="Wingdings" panose="05000000000000000000" pitchFamily="2" charset="2"/>
              </a:rPr>
              <a:t>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2</a:t>
            </a:r>
            <a:r>
              <a:rPr lang="en-GB" sz="1500" b="1" baseline="30000" dirty="0" smtClean="0">
                <a:solidFill>
                  <a:srgbClr val="FFFF00"/>
                </a:solidFill>
                <a:effectLst>
                  <a:outerShdw blurRad="38100" dist="38100" dir="2700000" algn="tl">
                    <a:srgbClr val="000000">
                      <a:alpha val="43137"/>
                    </a:srgbClr>
                  </a:outerShdw>
                </a:effectLst>
                <a:sym typeface="Wingdings" panose="05000000000000000000" pitchFamily="2" charset="2"/>
              </a:rPr>
              <a:t>nd</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 MEETING</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16-18 DEC </a:t>
            </a:r>
            <a:endParaRPr lang="en-US" sz="1500" b="1" dirty="0">
              <a:solidFill>
                <a:srgbClr val="FFFF00"/>
              </a:solidFill>
              <a:effectLst>
                <a:outerShdw blurRad="38100" dist="38100" dir="2700000" algn="tl">
                  <a:srgbClr val="000000">
                    <a:alpha val="43137"/>
                  </a:srgbClr>
                </a:outerShdw>
              </a:effectLst>
            </a:endParaRPr>
          </a:p>
          <a:p>
            <a:pPr marL="635000" lvl="1"/>
            <a:r>
              <a:rPr lang="en-GB" sz="1500" dirty="0" smtClean="0">
                <a:solidFill>
                  <a:schemeClr val="bg1"/>
                </a:solidFill>
              </a:rPr>
              <a:t>responding </a:t>
            </a:r>
            <a:r>
              <a:rPr lang="en-GB" sz="1500" dirty="0">
                <a:solidFill>
                  <a:schemeClr val="bg1"/>
                </a:solidFill>
              </a:rPr>
              <a:t>to the </a:t>
            </a:r>
            <a:r>
              <a:rPr lang="en-GB" sz="1500" b="1" dirty="0">
                <a:solidFill>
                  <a:schemeClr val="bg1"/>
                </a:solidFill>
              </a:rPr>
              <a:t>WSIS Stocktaking questionnaire </a:t>
            </a:r>
            <a:r>
              <a:rPr lang="en-GB" sz="1500" dirty="0">
                <a:solidFill>
                  <a:schemeClr val="bg1"/>
                </a:solidFill>
              </a:rPr>
              <a:t>on the on-going activities related to WSIS implementation </a:t>
            </a:r>
            <a:r>
              <a:rPr lang="en-GB" sz="1500" dirty="0" smtClean="0">
                <a:solidFill>
                  <a:schemeClr val="bg1"/>
                </a:solidFill>
              </a:rPr>
              <a:t> (www.wsis.org/stocktaking)  </a:t>
            </a:r>
            <a:r>
              <a:rPr lang="en-GB" sz="1500" dirty="0" smtClean="0">
                <a:solidFill>
                  <a:schemeClr val="bg1"/>
                </a:solidFill>
                <a:sym typeface="Wingdings" panose="05000000000000000000" pitchFamily="2" charset="2"/>
              </a:rPr>
              <a:t> DEADLINE: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1</a:t>
            </a:r>
            <a:r>
              <a:rPr lang="en-GB" sz="1500" b="1" baseline="30000" dirty="0" smtClean="0">
                <a:solidFill>
                  <a:srgbClr val="FFFF00"/>
                </a:solidFill>
                <a:effectLst>
                  <a:outerShdw blurRad="38100" dist="38100" dir="2700000" algn="tl">
                    <a:srgbClr val="000000">
                      <a:alpha val="43137"/>
                    </a:srgbClr>
                  </a:outerShdw>
                </a:effectLst>
                <a:sym typeface="Wingdings" panose="05000000000000000000" pitchFamily="2" charset="2"/>
              </a:rPr>
              <a:t>st</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  DECEMBER</a:t>
            </a:r>
            <a:endParaRPr lang="en-GB" sz="1500" b="1" dirty="0" smtClean="0">
              <a:solidFill>
                <a:srgbClr val="FFFF00"/>
              </a:solidFill>
              <a:effectLst>
                <a:outerShdw blurRad="38100" dist="38100" dir="2700000" algn="tl">
                  <a:srgbClr val="000000">
                    <a:alpha val="43137"/>
                  </a:srgbClr>
                </a:outerShdw>
              </a:effectLst>
            </a:endParaRPr>
          </a:p>
          <a:p>
            <a:pPr marL="635000" lvl="1"/>
            <a:r>
              <a:rPr lang="en-GB" sz="1500" dirty="0" smtClean="0">
                <a:solidFill>
                  <a:schemeClr val="bg1"/>
                </a:solidFill>
              </a:rPr>
              <a:t>and  nominating </a:t>
            </a:r>
            <a:r>
              <a:rPr lang="en-GB" sz="1500" dirty="0">
                <a:solidFill>
                  <a:schemeClr val="bg1"/>
                </a:solidFill>
              </a:rPr>
              <a:t>the projects for the international contest of </a:t>
            </a:r>
            <a:r>
              <a:rPr lang="en-GB" sz="1500" b="1" dirty="0">
                <a:solidFill>
                  <a:schemeClr val="bg1"/>
                </a:solidFill>
              </a:rPr>
              <a:t>WSIS Project Prizes </a:t>
            </a:r>
            <a:r>
              <a:rPr lang="en-GB" sz="1500" dirty="0" smtClean="0">
                <a:solidFill>
                  <a:schemeClr val="bg1"/>
                </a:solidFill>
              </a:rPr>
              <a:t>2014 (www.wsis.org/stocktaking</a:t>
            </a:r>
            <a:r>
              <a:rPr lang="en-GB" sz="1500" dirty="0">
                <a:solidFill>
                  <a:schemeClr val="bg1"/>
                </a:solidFill>
              </a:rPr>
              <a:t> </a:t>
            </a:r>
            <a:r>
              <a:rPr lang="en-GB" sz="1500" dirty="0" smtClean="0">
                <a:solidFill>
                  <a:schemeClr val="bg1"/>
                </a:solidFill>
              </a:rPr>
              <a:t> and www.wsis.org/prizes)  </a:t>
            </a:r>
            <a:r>
              <a:rPr lang="en-GB" sz="1500" dirty="0" smtClean="0">
                <a:solidFill>
                  <a:schemeClr val="bg1"/>
                </a:solidFill>
                <a:sym typeface="Wingdings" panose="05000000000000000000" pitchFamily="2" charset="2"/>
              </a:rPr>
              <a:t> </a:t>
            </a:r>
            <a:r>
              <a:rPr lang="en-GB" sz="1500" dirty="0" smtClean="0">
                <a:solidFill>
                  <a:schemeClr val="bg1"/>
                </a:solidFill>
                <a:sym typeface="Wingdings" panose="05000000000000000000" pitchFamily="2" charset="2"/>
              </a:rPr>
              <a:t>DEADLINE EXTENDED: </a:t>
            </a:r>
            <a:r>
              <a:rPr lang="en-GB" sz="1500" b="1" dirty="0" smtClean="0">
                <a:solidFill>
                  <a:srgbClr val="FFFF00"/>
                </a:solidFill>
                <a:sym typeface="Wingdings" panose="05000000000000000000" pitchFamily="2" charset="2"/>
              </a:rPr>
              <a:t>30</a:t>
            </a:r>
            <a:r>
              <a:rPr lang="en-GB" sz="1500" b="1" baseline="30000" dirty="0" smtClean="0">
                <a:solidFill>
                  <a:srgbClr val="FFFF00"/>
                </a:solidFill>
                <a:sym typeface="Wingdings" panose="05000000000000000000" pitchFamily="2" charset="2"/>
              </a:rPr>
              <a:t>th</a:t>
            </a:r>
            <a:r>
              <a:rPr lang="en-GB" sz="1500" dirty="0" smtClean="0">
                <a:solidFill>
                  <a:srgbClr val="FFFF00"/>
                </a:solidFill>
                <a:sym typeface="Wingdings" panose="05000000000000000000" pitchFamily="2" charset="2"/>
              </a:rPr>
              <a:t>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 NOVEMBER </a:t>
            </a:r>
            <a:endParaRPr lang="en-US" sz="1500" b="1" dirty="0">
              <a:solidFill>
                <a:srgbClr val="FFFF00"/>
              </a:solidFill>
              <a:effectLst>
                <a:outerShdw blurRad="38100" dist="38100" dir="2700000" algn="tl">
                  <a:srgbClr val="000000">
                    <a:alpha val="43137"/>
                  </a:srgbClr>
                </a:outerShdw>
              </a:effectLst>
            </a:endParaRPr>
          </a:p>
          <a:p>
            <a:pPr lvl="0"/>
            <a:r>
              <a:rPr lang="en-GB" sz="2000" b="1" dirty="0">
                <a:solidFill>
                  <a:schemeClr val="bg1"/>
                </a:solidFill>
              </a:rPr>
              <a:t>The Member States </a:t>
            </a:r>
            <a:r>
              <a:rPr lang="en-GB" sz="2000" dirty="0">
                <a:solidFill>
                  <a:schemeClr val="bg1"/>
                </a:solidFill>
              </a:rPr>
              <a:t>are in addition </a:t>
            </a:r>
            <a:r>
              <a:rPr lang="en-GB" sz="2000" dirty="0" smtClean="0">
                <a:solidFill>
                  <a:schemeClr val="bg1"/>
                </a:solidFill>
              </a:rPr>
              <a:t>invited to </a:t>
            </a:r>
            <a:endParaRPr lang="en-US" sz="2000" dirty="0">
              <a:solidFill>
                <a:schemeClr val="bg1"/>
              </a:solidFill>
            </a:endParaRPr>
          </a:p>
          <a:p>
            <a:pPr marL="635000" lvl="1"/>
            <a:r>
              <a:rPr lang="en-GB" sz="1500" dirty="0">
                <a:solidFill>
                  <a:schemeClr val="bg1"/>
                </a:solidFill>
              </a:rPr>
              <a:t>provide </a:t>
            </a:r>
            <a:r>
              <a:rPr lang="en-GB" sz="1500" b="1" dirty="0">
                <a:solidFill>
                  <a:schemeClr val="bg1"/>
                </a:solidFill>
              </a:rPr>
              <a:t>10 Years country reports </a:t>
            </a:r>
            <a:r>
              <a:rPr lang="en-GB" sz="1500" dirty="0">
                <a:solidFill>
                  <a:schemeClr val="bg1"/>
                </a:solidFill>
              </a:rPr>
              <a:t>based on the templates agreed by </a:t>
            </a:r>
            <a:r>
              <a:rPr lang="en-GB" sz="1500" dirty="0" err="1">
                <a:solidFill>
                  <a:schemeClr val="bg1"/>
                </a:solidFill>
              </a:rPr>
              <a:t>multistakeholder</a:t>
            </a:r>
            <a:r>
              <a:rPr lang="en-GB" sz="1500" dirty="0">
                <a:solidFill>
                  <a:schemeClr val="bg1"/>
                </a:solidFill>
              </a:rPr>
              <a:t> consensus, to the </a:t>
            </a:r>
            <a:r>
              <a:rPr lang="en-GB" sz="1500" dirty="0" smtClean="0">
                <a:solidFill>
                  <a:schemeClr val="bg1"/>
                </a:solidFill>
              </a:rPr>
              <a:t>second physical </a:t>
            </a:r>
            <a:r>
              <a:rPr lang="en-GB" sz="1500" dirty="0">
                <a:solidFill>
                  <a:schemeClr val="bg1"/>
                </a:solidFill>
              </a:rPr>
              <a:t>preparatory meeting of the WSIS+10 open consultations </a:t>
            </a:r>
            <a:r>
              <a:rPr lang="en-GB" sz="1500" dirty="0" smtClean="0">
                <a:solidFill>
                  <a:schemeClr val="bg1"/>
                </a:solidFill>
              </a:rPr>
              <a:t>the </a:t>
            </a:r>
            <a:r>
              <a:rPr lang="en-GB" sz="1500" dirty="0">
                <a:solidFill>
                  <a:schemeClr val="bg1"/>
                </a:solidFill>
              </a:rPr>
              <a:t>final </a:t>
            </a:r>
            <a:r>
              <a:rPr lang="en-GB" sz="1500" dirty="0" smtClean="0">
                <a:solidFill>
                  <a:schemeClr val="bg1"/>
                </a:solidFill>
              </a:rPr>
              <a:t>version (</a:t>
            </a:r>
            <a:r>
              <a:rPr lang="en-GB" sz="1500" dirty="0">
                <a:solidFill>
                  <a:schemeClr val="bg1"/>
                </a:solidFill>
              </a:rPr>
              <a:t>www.wsis.org/review) </a:t>
            </a:r>
            <a:r>
              <a:rPr lang="en-GB" sz="1500" dirty="0" smtClean="0">
                <a:solidFill>
                  <a:schemeClr val="bg1"/>
                </a:solidFill>
              </a:rPr>
              <a:t> : </a:t>
            </a:r>
            <a:r>
              <a:rPr lang="en-GB" sz="1500" dirty="0" smtClean="0">
                <a:solidFill>
                  <a:schemeClr val="bg1"/>
                </a:solidFill>
                <a:sym typeface="Wingdings" panose="05000000000000000000" pitchFamily="2" charset="2"/>
              </a:rPr>
              <a:t>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DEADLINE:  12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DEC</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 </a:t>
            </a:r>
            <a:endParaRPr lang="en-US" sz="1500" b="1" dirty="0">
              <a:solidFill>
                <a:srgbClr val="FFC000"/>
              </a:solidFill>
              <a:effectLst>
                <a:outerShdw blurRad="38100" dist="38100" dir="2700000" algn="tl">
                  <a:srgbClr val="000000">
                    <a:alpha val="43137"/>
                  </a:srgbClr>
                </a:outerShdw>
              </a:effectLst>
            </a:endParaRPr>
          </a:p>
          <a:p>
            <a:pPr marL="635000" lvl="1"/>
            <a:r>
              <a:rPr lang="en-GB" sz="1500" dirty="0" smtClean="0">
                <a:solidFill>
                  <a:schemeClr val="bg1"/>
                </a:solidFill>
              </a:rPr>
              <a:t>Provide clarification if needed to </a:t>
            </a:r>
            <a:r>
              <a:rPr lang="en-GB" sz="1500" dirty="0">
                <a:solidFill>
                  <a:schemeClr val="bg1"/>
                </a:solidFill>
              </a:rPr>
              <a:t>the </a:t>
            </a:r>
            <a:r>
              <a:rPr lang="en-GB" sz="1500" b="1" dirty="0">
                <a:solidFill>
                  <a:schemeClr val="bg1"/>
                </a:solidFill>
              </a:rPr>
              <a:t>WSIS Targets survey </a:t>
            </a:r>
            <a:r>
              <a:rPr lang="en-GB" sz="1500" dirty="0">
                <a:solidFill>
                  <a:schemeClr val="bg1"/>
                </a:solidFill>
              </a:rPr>
              <a:t>that </a:t>
            </a:r>
            <a:r>
              <a:rPr lang="en-GB" sz="1500" dirty="0" smtClean="0">
                <a:solidFill>
                  <a:schemeClr val="bg1"/>
                </a:solidFill>
              </a:rPr>
              <a:t>was conducted </a:t>
            </a:r>
            <a:r>
              <a:rPr lang="en-GB" sz="1500" dirty="0">
                <a:solidFill>
                  <a:schemeClr val="bg1"/>
                </a:solidFill>
              </a:rPr>
              <a:t>between July and September 2013 by the Partnership on Measuring ICT for Development (http://</a:t>
            </a:r>
            <a:r>
              <a:rPr lang="en-GB" sz="1500" dirty="0" smtClean="0">
                <a:solidFill>
                  <a:schemeClr val="bg1"/>
                </a:solidFill>
              </a:rPr>
              <a:t>www.itu.int/en/ITU-D/Statistics/Pages/intlcoop/partnership/followup.aspx</a:t>
            </a:r>
            <a:r>
              <a:rPr lang="en-US" sz="1500" dirty="0" smtClean="0">
                <a:solidFill>
                  <a:schemeClr val="bg1"/>
                </a:solidFill>
              </a:rPr>
              <a:t>) : </a:t>
            </a:r>
            <a:r>
              <a:rPr lang="en-GB" sz="1500" dirty="0" smtClean="0">
                <a:solidFill>
                  <a:schemeClr val="bg1"/>
                </a:solidFill>
                <a:sym typeface="Wingdings" panose="05000000000000000000" pitchFamily="2" charset="2"/>
              </a:rPr>
              <a:t> </a:t>
            </a:r>
            <a:r>
              <a:rPr lang="en-GB" sz="1500" b="1" dirty="0">
                <a:solidFill>
                  <a:srgbClr val="FFFF00"/>
                </a:solidFill>
                <a:effectLst>
                  <a:outerShdw blurRad="38100" dist="38100" dir="2700000" algn="tl">
                    <a:srgbClr val="000000">
                      <a:alpha val="43137"/>
                    </a:srgbClr>
                  </a:outerShdw>
                </a:effectLst>
                <a:sym typeface="Wingdings" panose="05000000000000000000" pitchFamily="2" charset="2"/>
              </a:rPr>
              <a:t>DEADLINES: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SEPTEMBER</a:t>
            </a:r>
          </a:p>
          <a:p>
            <a:pPr marL="635000" lvl="1"/>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Ensure that your representatives in NY are aware about the WSIS+10 HLE Preparatory Process</a:t>
            </a:r>
            <a:endParaRPr lang="en-US" sz="1500" dirty="0">
              <a:solidFill>
                <a:srgbClr val="FFFF00"/>
              </a:solidFill>
            </a:endParaRPr>
          </a:p>
          <a:p>
            <a:pPr lvl="0"/>
            <a:r>
              <a:rPr lang="en-US" sz="2000" b="1" dirty="0" smtClean="0">
                <a:solidFill>
                  <a:schemeClr val="bg1"/>
                </a:solidFill>
              </a:rPr>
              <a:t>The Facilitators of the WSIS Action Lines </a:t>
            </a:r>
            <a:r>
              <a:rPr lang="en-US" sz="2000" dirty="0" smtClean="0">
                <a:solidFill>
                  <a:schemeClr val="bg1"/>
                </a:solidFill>
              </a:rPr>
              <a:t>were invited to </a:t>
            </a:r>
          </a:p>
          <a:p>
            <a:pPr marL="635000" lvl="1"/>
            <a:r>
              <a:rPr lang="en-GB" sz="1500" dirty="0">
                <a:solidFill>
                  <a:schemeClr val="bg1"/>
                </a:solidFill>
              </a:rPr>
              <a:t>provide </a:t>
            </a:r>
            <a:r>
              <a:rPr lang="en-GB" sz="1500" b="1" dirty="0">
                <a:solidFill>
                  <a:schemeClr val="bg1"/>
                </a:solidFill>
              </a:rPr>
              <a:t>10 Years Action Line reports </a:t>
            </a:r>
            <a:r>
              <a:rPr lang="en-GB" sz="1500" dirty="0">
                <a:solidFill>
                  <a:schemeClr val="bg1"/>
                </a:solidFill>
              </a:rPr>
              <a:t>based on the templates agreed by </a:t>
            </a:r>
            <a:r>
              <a:rPr lang="en-GB" sz="1500" dirty="0" err="1">
                <a:solidFill>
                  <a:schemeClr val="bg1"/>
                </a:solidFill>
              </a:rPr>
              <a:t>multistakeholder</a:t>
            </a:r>
            <a:r>
              <a:rPr lang="en-GB" sz="1500" dirty="0">
                <a:solidFill>
                  <a:schemeClr val="bg1"/>
                </a:solidFill>
              </a:rPr>
              <a:t> consensus (www.wsis.org/review</a:t>
            </a:r>
            <a:r>
              <a:rPr lang="en-GB" sz="1500" dirty="0" smtClean="0">
                <a:solidFill>
                  <a:schemeClr val="bg1"/>
                </a:solidFill>
              </a:rPr>
              <a:t>); </a:t>
            </a:r>
            <a:r>
              <a:rPr lang="en-GB" sz="1500" dirty="0">
                <a:solidFill>
                  <a:schemeClr val="bg1"/>
                </a:solidFill>
                <a:sym typeface="Wingdings" panose="05000000000000000000" pitchFamily="2" charset="2"/>
              </a:rPr>
              <a:t>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DEADLINES</a:t>
            </a:r>
            <a:r>
              <a:rPr lang="en-GB" sz="1500" b="1" dirty="0">
                <a:solidFill>
                  <a:srgbClr val="FFFF00"/>
                </a:solidFill>
                <a:effectLst>
                  <a:outerShdw blurRad="38100" dist="38100" dir="2700000" algn="tl">
                    <a:srgbClr val="000000">
                      <a:alpha val="43137"/>
                    </a:srgbClr>
                  </a:outerShdw>
                </a:effectLst>
                <a:sym typeface="Wingdings" panose="05000000000000000000" pitchFamily="2" charset="2"/>
              </a:rPr>
              <a:t>: </a:t>
            </a:r>
            <a:r>
              <a:rPr lang="en-GB" sz="1500" b="1" dirty="0" smtClean="0">
                <a:solidFill>
                  <a:srgbClr val="FFFF00"/>
                </a:solidFill>
                <a:effectLst>
                  <a:outerShdw blurRad="38100" dist="38100" dir="2700000" algn="tl">
                    <a:srgbClr val="000000">
                      <a:alpha val="43137"/>
                    </a:srgbClr>
                  </a:outerShdw>
                </a:effectLst>
                <a:sym typeface="Wingdings" panose="05000000000000000000" pitchFamily="2" charset="2"/>
              </a:rPr>
              <a:t>12 </a:t>
            </a:r>
            <a:r>
              <a:rPr lang="en-GB" sz="1500" b="1" dirty="0">
                <a:solidFill>
                  <a:srgbClr val="FFFF00"/>
                </a:solidFill>
                <a:effectLst>
                  <a:outerShdw blurRad="38100" dist="38100" dir="2700000" algn="tl">
                    <a:srgbClr val="000000">
                      <a:alpha val="43137"/>
                    </a:srgbClr>
                  </a:outerShdw>
                </a:effectLst>
                <a:sym typeface="Wingdings" panose="05000000000000000000" pitchFamily="2" charset="2"/>
              </a:rPr>
              <a:t>DEC </a:t>
            </a:r>
            <a:endParaRPr lang="en-US" sz="1500" b="1" dirty="0">
              <a:solidFill>
                <a:srgbClr val="FFFF00"/>
              </a:solidFill>
            </a:endParaRPr>
          </a:p>
          <a:p>
            <a:pPr lvl="0"/>
            <a:endParaRPr lang="en-US" sz="2000" dirty="0">
              <a:solidFill>
                <a:schemeClr val="bg1"/>
              </a:solidFill>
            </a:endParaRPr>
          </a:p>
        </p:txBody>
      </p:sp>
      <p:pic>
        <p:nvPicPr>
          <p:cNvPr id="4" name="Picture 2" descr="https://encrypted-tbn1.gstatic.com/images?q=tbn:ANd9GcRMHRVjghbn9uUPN6sSD7omCdh8vzpVBvspVJs5BB-ET2dl3T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4281" y="-27384"/>
            <a:ext cx="946231" cy="824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04330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7164288" y="2326455"/>
            <a:ext cx="304800" cy="2520280"/>
            <a:chOff x="1571237" y="2245205"/>
            <a:chExt cx="304800" cy="2520280"/>
          </a:xfrm>
        </p:grpSpPr>
        <p:cxnSp>
          <p:nvCxnSpPr>
            <p:cNvPr id="62" name="Straight Arrow Connector 61"/>
            <p:cNvCxnSpPr/>
            <p:nvPr/>
          </p:nvCxnSpPr>
          <p:spPr>
            <a:xfrm flipV="1">
              <a:off x="1571237" y="2245205"/>
              <a:ext cx="0" cy="25202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723637" y="2245205"/>
              <a:ext cx="0" cy="14401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1876037" y="2245205"/>
              <a:ext cx="0"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652120" y="2314745"/>
            <a:ext cx="304800" cy="2520280"/>
            <a:chOff x="1571237" y="2245205"/>
            <a:chExt cx="304800" cy="2520280"/>
          </a:xfrm>
        </p:grpSpPr>
        <p:cxnSp>
          <p:nvCxnSpPr>
            <p:cNvPr id="58" name="Straight Arrow Connector 57"/>
            <p:cNvCxnSpPr/>
            <p:nvPr/>
          </p:nvCxnSpPr>
          <p:spPr>
            <a:xfrm flipV="1">
              <a:off x="1571237" y="2245205"/>
              <a:ext cx="0" cy="25202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1723637" y="2245205"/>
              <a:ext cx="0" cy="14401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876037" y="2245205"/>
              <a:ext cx="0"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4253980" y="2314745"/>
            <a:ext cx="304800" cy="2520280"/>
            <a:chOff x="1571237" y="2245205"/>
            <a:chExt cx="304800" cy="2520280"/>
          </a:xfrm>
        </p:grpSpPr>
        <p:cxnSp>
          <p:nvCxnSpPr>
            <p:cNvPr id="54" name="Straight Arrow Connector 53"/>
            <p:cNvCxnSpPr/>
            <p:nvPr/>
          </p:nvCxnSpPr>
          <p:spPr>
            <a:xfrm flipV="1">
              <a:off x="1571237" y="2245205"/>
              <a:ext cx="0" cy="25202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723637" y="2245205"/>
              <a:ext cx="0" cy="14401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876037" y="2245205"/>
              <a:ext cx="0"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899420" y="2245205"/>
            <a:ext cx="304800" cy="2520280"/>
            <a:chOff x="1571237" y="2245205"/>
            <a:chExt cx="304800" cy="2520280"/>
          </a:xfrm>
        </p:grpSpPr>
        <p:cxnSp>
          <p:nvCxnSpPr>
            <p:cNvPr id="47" name="Straight Arrow Connector 46"/>
            <p:cNvCxnSpPr/>
            <p:nvPr/>
          </p:nvCxnSpPr>
          <p:spPr>
            <a:xfrm flipV="1">
              <a:off x="1571237" y="2245205"/>
              <a:ext cx="0" cy="25202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723637" y="2245205"/>
              <a:ext cx="0" cy="14401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1876037" y="2245205"/>
              <a:ext cx="0"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48" name="Title 47"/>
          <p:cNvSpPr>
            <a:spLocks noGrp="1"/>
          </p:cNvSpPr>
          <p:nvPr>
            <p:ph type="title"/>
          </p:nvPr>
        </p:nvSpPr>
        <p:spPr>
          <a:xfrm>
            <a:off x="0" y="-72008"/>
            <a:ext cx="9144000" cy="692696"/>
          </a:xfrm>
        </p:spPr>
        <p:txBody>
          <a:bodyPr>
            <a:normAutofit fontScale="90000"/>
          </a:bodyPr>
          <a:lstStyle/>
          <a:p>
            <a:r>
              <a:rPr lang="en-US" b="1" dirty="0" smtClean="0">
                <a:solidFill>
                  <a:schemeClr val="bg1"/>
                </a:solidFill>
              </a:rPr>
              <a:t>WSIS+10 Preparatory Process: Time Line</a:t>
            </a:r>
            <a:endParaRPr lang="en-US" b="1" dirty="0">
              <a:solidFill>
                <a:schemeClr val="bg1"/>
              </a:solidFill>
            </a:endParaRPr>
          </a:p>
        </p:txBody>
      </p:sp>
      <p:sp>
        <p:nvSpPr>
          <p:cNvPr id="4" name="Right Arrow 3"/>
          <p:cNvSpPr/>
          <p:nvPr/>
        </p:nvSpPr>
        <p:spPr>
          <a:xfrm>
            <a:off x="1043608" y="1597133"/>
            <a:ext cx="799288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1"/>
          <p:cNvGrpSpPr/>
          <p:nvPr/>
        </p:nvGrpSpPr>
        <p:grpSpPr>
          <a:xfrm>
            <a:off x="1571237" y="2245205"/>
            <a:ext cx="304800" cy="2520280"/>
            <a:chOff x="1571237" y="2245205"/>
            <a:chExt cx="304800" cy="2520280"/>
          </a:xfrm>
        </p:grpSpPr>
        <p:cxnSp>
          <p:nvCxnSpPr>
            <p:cNvPr id="10" name="Straight Arrow Connector 9"/>
            <p:cNvCxnSpPr/>
            <p:nvPr/>
          </p:nvCxnSpPr>
          <p:spPr>
            <a:xfrm flipV="1">
              <a:off x="1571237" y="2245205"/>
              <a:ext cx="0" cy="252028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23637" y="2245205"/>
              <a:ext cx="0" cy="14401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876037" y="2245205"/>
              <a:ext cx="0"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677761" y="1597133"/>
            <a:ext cx="936104" cy="6480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JUL 2013</a:t>
            </a:r>
            <a:endParaRPr lang="en-US" dirty="0">
              <a:solidFill>
                <a:prstClr val="white"/>
              </a:solidFill>
            </a:endParaRPr>
          </a:p>
        </p:txBody>
      </p:sp>
      <p:sp>
        <p:nvSpPr>
          <p:cNvPr id="17" name="Oval 16"/>
          <p:cNvSpPr/>
          <p:nvPr/>
        </p:nvSpPr>
        <p:spPr>
          <a:xfrm>
            <a:off x="1979712" y="1597133"/>
            <a:ext cx="936104" cy="6480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OCT 2013</a:t>
            </a:r>
            <a:endParaRPr lang="en-US" dirty="0">
              <a:solidFill>
                <a:prstClr val="white"/>
              </a:solidFill>
            </a:endParaRPr>
          </a:p>
        </p:txBody>
      </p:sp>
      <p:sp>
        <p:nvSpPr>
          <p:cNvPr id="18" name="Oval 17"/>
          <p:cNvSpPr/>
          <p:nvPr/>
        </p:nvSpPr>
        <p:spPr>
          <a:xfrm>
            <a:off x="3275856" y="1597133"/>
            <a:ext cx="979078" cy="6480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DEC 2013</a:t>
            </a:r>
          </a:p>
        </p:txBody>
      </p:sp>
      <p:sp>
        <p:nvSpPr>
          <p:cNvPr id="19" name="Oval 18"/>
          <p:cNvSpPr/>
          <p:nvPr/>
        </p:nvSpPr>
        <p:spPr>
          <a:xfrm>
            <a:off x="4644008" y="1597133"/>
            <a:ext cx="1008112" cy="6480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FEB 2014</a:t>
            </a:r>
            <a:endParaRPr lang="en-US" dirty="0">
              <a:solidFill>
                <a:prstClr val="white"/>
              </a:solidFill>
            </a:endParaRPr>
          </a:p>
        </p:txBody>
      </p:sp>
      <p:sp>
        <p:nvSpPr>
          <p:cNvPr id="20" name="Oval 19"/>
          <p:cNvSpPr/>
          <p:nvPr/>
        </p:nvSpPr>
        <p:spPr>
          <a:xfrm>
            <a:off x="7452320" y="1597133"/>
            <a:ext cx="1008112" cy="6480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APR</a:t>
            </a:r>
            <a:br>
              <a:rPr lang="en-US" dirty="0" smtClean="0">
                <a:solidFill>
                  <a:prstClr val="white"/>
                </a:solidFill>
              </a:rPr>
            </a:br>
            <a:r>
              <a:rPr lang="en-US" dirty="0" smtClean="0">
                <a:solidFill>
                  <a:prstClr val="white"/>
                </a:solidFill>
              </a:rPr>
              <a:t>2014</a:t>
            </a:r>
            <a:endParaRPr lang="en-US" dirty="0">
              <a:solidFill>
                <a:prstClr val="white"/>
              </a:solidFill>
            </a:endParaRPr>
          </a:p>
        </p:txBody>
      </p:sp>
      <p:sp>
        <p:nvSpPr>
          <p:cNvPr id="21" name="Oval 20"/>
          <p:cNvSpPr/>
          <p:nvPr/>
        </p:nvSpPr>
        <p:spPr>
          <a:xfrm>
            <a:off x="6084168" y="1597133"/>
            <a:ext cx="1080120" cy="6480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MAR 2014</a:t>
            </a:r>
            <a:endParaRPr lang="en-US" dirty="0">
              <a:solidFill>
                <a:prstClr val="white"/>
              </a:solidFill>
            </a:endParaRPr>
          </a:p>
        </p:txBody>
      </p:sp>
      <p:sp>
        <p:nvSpPr>
          <p:cNvPr id="6" name="Pentagon 5"/>
          <p:cNvSpPr/>
          <p:nvPr/>
        </p:nvSpPr>
        <p:spPr>
          <a:xfrm rot="16200000">
            <a:off x="1223632" y="2353216"/>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87313" indent="-87313">
              <a:buFontTx/>
              <a:buChar char="-"/>
            </a:pPr>
            <a:r>
              <a:rPr lang="en-US" sz="1050" dirty="0" smtClean="0">
                <a:solidFill>
                  <a:prstClr val="white"/>
                </a:solidFill>
              </a:rPr>
              <a:t> Submission Forms </a:t>
            </a:r>
          </a:p>
          <a:p>
            <a:pPr marL="87313" indent="-87313">
              <a:buFontTx/>
              <a:buChar char="-"/>
            </a:pPr>
            <a:r>
              <a:rPr lang="en-US" sz="1050" dirty="0" smtClean="0">
                <a:solidFill>
                  <a:prstClr val="white"/>
                </a:solidFill>
              </a:rPr>
              <a:t>Stocktaking /Prizes </a:t>
            </a:r>
          </a:p>
          <a:p>
            <a:pPr marL="87313" indent="-87313">
              <a:buFontTx/>
              <a:buChar char="-"/>
            </a:pPr>
            <a:r>
              <a:rPr lang="en-US" sz="1050" dirty="0" smtClean="0">
                <a:solidFill>
                  <a:prstClr val="white"/>
                </a:solidFill>
              </a:rPr>
              <a:t> 10 Year’s WSIS Action Reports (UN)</a:t>
            </a:r>
          </a:p>
        </p:txBody>
      </p:sp>
      <p:sp>
        <p:nvSpPr>
          <p:cNvPr id="23" name="Pentagon 22"/>
          <p:cNvSpPr/>
          <p:nvPr/>
        </p:nvSpPr>
        <p:spPr>
          <a:xfrm rot="16200000">
            <a:off x="2598984" y="2353217"/>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buFontTx/>
              <a:buChar char="-"/>
            </a:pPr>
            <a:r>
              <a:rPr lang="en-US" sz="1100" dirty="0">
                <a:solidFill>
                  <a:prstClr val="white"/>
                </a:solidFill>
              </a:rPr>
              <a:t>Submission Forms </a:t>
            </a:r>
          </a:p>
          <a:p>
            <a:pPr>
              <a:buFontTx/>
              <a:buChar char="-"/>
            </a:pPr>
            <a:r>
              <a:rPr lang="en-US" sz="1100" dirty="0" smtClean="0">
                <a:solidFill>
                  <a:prstClr val="white"/>
                </a:solidFill>
              </a:rPr>
              <a:t>Stocktaking </a:t>
            </a:r>
            <a:r>
              <a:rPr lang="en-US" sz="1100" dirty="0">
                <a:solidFill>
                  <a:prstClr val="white"/>
                </a:solidFill>
              </a:rPr>
              <a:t>/Prizes </a:t>
            </a:r>
            <a:endParaRPr lang="en-US" sz="1100" dirty="0" smtClean="0">
              <a:solidFill>
                <a:prstClr val="white"/>
              </a:solidFill>
            </a:endParaRPr>
          </a:p>
          <a:p>
            <a:pPr>
              <a:buFontTx/>
              <a:buChar char="-"/>
            </a:pPr>
            <a:r>
              <a:rPr lang="en-US" sz="1100" dirty="0">
                <a:solidFill>
                  <a:prstClr val="white"/>
                </a:solidFill>
              </a:rPr>
              <a:t> 10 Year’s WSIS Action Reports (UN</a:t>
            </a:r>
          </a:p>
        </p:txBody>
      </p:sp>
      <p:sp>
        <p:nvSpPr>
          <p:cNvPr id="24" name="Pentagon 23"/>
          <p:cNvSpPr/>
          <p:nvPr/>
        </p:nvSpPr>
        <p:spPr>
          <a:xfrm rot="16200000">
            <a:off x="3974336" y="2353217"/>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sz="1100" dirty="0" smtClean="0">
                <a:solidFill>
                  <a:prstClr val="white"/>
                </a:solidFill>
              </a:rPr>
              <a:t>Final Comments on Second Draft of the Outcomes</a:t>
            </a:r>
            <a:endParaRPr lang="en-US" sz="1400" dirty="0">
              <a:solidFill>
                <a:prstClr val="white"/>
              </a:solidFill>
            </a:endParaRPr>
          </a:p>
        </p:txBody>
      </p:sp>
      <p:sp>
        <p:nvSpPr>
          <p:cNvPr id="25" name="Pentagon 24"/>
          <p:cNvSpPr/>
          <p:nvPr/>
        </p:nvSpPr>
        <p:spPr>
          <a:xfrm rot="16200000">
            <a:off x="5349688" y="2353216"/>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sz="1600" dirty="0" smtClean="0">
                <a:solidFill>
                  <a:prstClr val="white"/>
                </a:solidFill>
              </a:rPr>
              <a:t>Final Drafts of Outcomes</a:t>
            </a:r>
            <a:endParaRPr lang="en-US" sz="1600" dirty="0">
              <a:solidFill>
                <a:prstClr val="white"/>
              </a:solidFill>
            </a:endParaRPr>
          </a:p>
        </p:txBody>
      </p:sp>
      <p:sp>
        <p:nvSpPr>
          <p:cNvPr id="26" name="Pentagon 25"/>
          <p:cNvSpPr/>
          <p:nvPr/>
        </p:nvSpPr>
        <p:spPr>
          <a:xfrm rot="16200000">
            <a:off x="7142687" y="1935571"/>
            <a:ext cx="864096" cy="2059426"/>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171450" indent="-171450">
              <a:buFontTx/>
              <a:buChar char="-"/>
            </a:pPr>
            <a:r>
              <a:rPr lang="en-US" sz="1050" dirty="0" smtClean="0">
                <a:solidFill>
                  <a:prstClr val="white"/>
                </a:solidFill>
              </a:rPr>
              <a:t>Draft Outcomes Documents</a:t>
            </a:r>
          </a:p>
          <a:p>
            <a:pPr marL="171450" indent="-171450">
              <a:buFontTx/>
              <a:buChar char="-"/>
            </a:pPr>
            <a:r>
              <a:rPr lang="en-US" sz="1050" dirty="0" smtClean="0">
                <a:solidFill>
                  <a:prstClr val="white"/>
                </a:solidFill>
              </a:rPr>
              <a:t>WSIS Quantitative Assessment</a:t>
            </a:r>
          </a:p>
          <a:p>
            <a:pPr marL="171450" indent="-171450">
              <a:buFontTx/>
              <a:buChar char="-"/>
            </a:pPr>
            <a:r>
              <a:rPr lang="en-US" sz="1050" dirty="0" smtClean="0">
                <a:solidFill>
                  <a:prstClr val="white"/>
                </a:solidFill>
              </a:rPr>
              <a:t>WSIS Stocktaking  and Prizes</a:t>
            </a:r>
          </a:p>
          <a:p>
            <a:pPr marL="171450" indent="-171450">
              <a:buFontTx/>
              <a:buChar char="-"/>
            </a:pPr>
            <a:r>
              <a:rPr lang="en-US" sz="1050" dirty="0" smtClean="0">
                <a:solidFill>
                  <a:prstClr val="white"/>
                </a:solidFill>
              </a:rPr>
              <a:t>WSIS Overall Review</a:t>
            </a:r>
          </a:p>
          <a:p>
            <a:pPr marL="171450" indent="-171450">
              <a:buFontTx/>
              <a:buChar char="-"/>
            </a:pPr>
            <a:r>
              <a:rPr lang="en-US" sz="1050" dirty="0" smtClean="0">
                <a:solidFill>
                  <a:prstClr val="white"/>
                </a:solidFill>
              </a:rPr>
              <a:t>10 Years Reports (Country / AL)</a:t>
            </a:r>
            <a:endParaRPr lang="en-US" sz="1000" dirty="0" smtClean="0">
              <a:solidFill>
                <a:prstClr val="white"/>
              </a:solidFill>
            </a:endParaRPr>
          </a:p>
        </p:txBody>
      </p:sp>
      <p:sp>
        <p:nvSpPr>
          <p:cNvPr id="28" name="TextBox 27"/>
          <p:cNvSpPr txBox="1"/>
          <p:nvPr/>
        </p:nvSpPr>
        <p:spPr>
          <a:xfrm rot="16200000">
            <a:off x="458257" y="2740805"/>
            <a:ext cx="790601" cy="369332"/>
          </a:xfrm>
          <a:prstGeom prst="rect">
            <a:avLst/>
          </a:prstGeom>
          <a:noFill/>
        </p:spPr>
        <p:txBody>
          <a:bodyPr wrap="none" rtlCol="0">
            <a:spAutoFit/>
          </a:bodyPr>
          <a:lstStyle/>
          <a:p>
            <a:r>
              <a:rPr lang="en-US" dirty="0" smtClean="0">
                <a:solidFill>
                  <a:prstClr val="white"/>
                </a:solidFill>
              </a:rPr>
              <a:t>Global</a:t>
            </a:r>
            <a:endParaRPr lang="en-US" dirty="0">
              <a:solidFill>
                <a:prstClr val="white"/>
              </a:solidFill>
            </a:endParaRPr>
          </a:p>
        </p:txBody>
      </p:sp>
      <p:sp>
        <p:nvSpPr>
          <p:cNvPr id="29" name="Pentagon 28"/>
          <p:cNvSpPr/>
          <p:nvPr/>
        </p:nvSpPr>
        <p:spPr>
          <a:xfrm rot="16200000">
            <a:off x="1223628" y="3433337"/>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87313" indent="-87313">
              <a:buFontTx/>
              <a:buChar char="-"/>
            </a:pPr>
            <a:r>
              <a:rPr lang="en-US" sz="1200" dirty="0" smtClean="0">
                <a:solidFill>
                  <a:prstClr val="white"/>
                </a:solidFill>
              </a:rPr>
              <a:t> RDF/RPM-AMS</a:t>
            </a:r>
          </a:p>
          <a:p>
            <a:pPr marL="87313" indent="-87313">
              <a:buFontTx/>
              <a:buChar char="-"/>
            </a:pPr>
            <a:r>
              <a:rPr lang="en-US" sz="1200" dirty="0" smtClean="0">
                <a:solidFill>
                  <a:prstClr val="white"/>
                </a:solidFill>
              </a:rPr>
              <a:t> Inputs from </a:t>
            </a:r>
            <a:br>
              <a:rPr lang="en-US" sz="1200" dirty="0" smtClean="0">
                <a:solidFill>
                  <a:prstClr val="white"/>
                </a:solidFill>
              </a:rPr>
            </a:br>
            <a:r>
              <a:rPr lang="en-US" sz="1200" dirty="0" smtClean="0">
                <a:solidFill>
                  <a:prstClr val="white"/>
                </a:solidFill>
              </a:rPr>
              <a:t>- RDF/RPM-CIS </a:t>
            </a:r>
          </a:p>
          <a:p>
            <a:pPr marL="87313" indent="-87313"/>
            <a:r>
              <a:rPr lang="en-US" sz="1200" dirty="0" smtClean="0">
                <a:solidFill>
                  <a:prstClr val="white"/>
                </a:solidFill>
              </a:rPr>
              <a:t>  - RDF/RPM-ASP</a:t>
            </a:r>
          </a:p>
          <a:p>
            <a:pPr marL="87313" indent="-87313"/>
            <a:r>
              <a:rPr lang="en-US" sz="1200" dirty="0" smtClean="0">
                <a:solidFill>
                  <a:prstClr val="white"/>
                </a:solidFill>
              </a:rPr>
              <a:t>- </a:t>
            </a:r>
            <a:r>
              <a:rPr lang="en-US" sz="1200" dirty="0">
                <a:solidFill>
                  <a:prstClr val="white"/>
                </a:solidFill>
              </a:rPr>
              <a:t>Statistical </a:t>
            </a:r>
            <a:r>
              <a:rPr lang="en-US" sz="1200" dirty="0" smtClean="0">
                <a:solidFill>
                  <a:prstClr val="white"/>
                </a:solidFill>
              </a:rPr>
              <a:t>Query</a:t>
            </a:r>
            <a:endParaRPr lang="en-US" sz="1200" dirty="0">
              <a:solidFill>
                <a:prstClr val="white"/>
              </a:solidFill>
            </a:endParaRPr>
          </a:p>
        </p:txBody>
      </p:sp>
      <p:sp>
        <p:nvSpPr>
          <p:cNvPr id="30" name="Pentagon 29"/>
          <p:cNvSpPr/>
          <p:nvPr/>
        </p:nvSpPr>
        <p:spPr>
          <a:xfrm rot="16200000">
            <a:off x="2598980" y="3433338"/>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buFontTx/>
              <a:buChar char="-"/>
            </a:pPr>
            <a:r>
              <a:rPr lang="en-US" sz="1400" dirty="0" smtClean="0">
                <a:solidFill>
                  <a:prstClr val="white"/>
                </a:solidFill>
              </a:rPr>
              <a:t> </a:t>
            </a:r>
            <a:r>
              <a:rPr lang="en-US" sz="1200" dirty="0" smtClean="0">
                <a:solidFill>
                  <a:prstClr val="white"/>
                </a:solidFill>
              </a:rPr>
              <a:t>RDF/RPM-AFR</a:t>
            </a:r>
            <a:endParaRPr lang="en-US" sz="1400" dirty="0" smtClean="0">
              <a:solidFill>
                <a:prstClr val="white"/>
              </a:solidFill>
            </a:endParaRPr>
          </a:p>
          <a:p>
            <a:pPr algn="ctr">
              <a:buFontTx/>
              <a:buChar char="-"/>
            </a:pPr>
            <a:r>
              <a:rPr lang="en-US" sz="1400" dirty="0" smtClean="0">
                <a:solidFill>
                  <a:prstClr val="white"/>
                </a:solidFill>
              </a:rPr>
              <a:t> </a:t>
            </a:r>
            <a:r>
              <a:rPr lang="en-US" sz="1200" dirty="0" smtClean="0">
                <a:solidFill>
                  <a:prstClr val="white"/>
                </a:solidFill>
              </a:rPr>
              <a:t>RDF/RPM-ARB</a:t>
            </a:r>
          </a:p>
          <a:p>
            <a:pPr algn="ctr">
              <a:buFontTx/>
              <a:buChar char="-"/>
            </a:pPr>
            <a:r>
              <a:rPr lang="en-US" sz="1400" dirty="0">
                <a:solidFill>
                  <a:prstClr val="white"/>
                </a:solidFill>
              </a:rPr>
              <a:t> </a:t>
            </a:r>
            <a:r>
              <a:rPr lang="en-US" sz="1200" dirty="0" smtClean="0">
                <a:solidFill>
                  <a:prstClr val="white"/>
                </a:solidFill>
              </a:rPr>
              <a:t>RDF/RPM-EUR</a:t>
            </a:r>
            <a:endParaRPr lang="en-US" sz="1200" dirty="0">
              <a:solidFill>
                <a:prstClr val="white"/>
              </a:solidFill>
            </a:endParaRPr>
          </a:p>
          <a:p>
            <a:pPr algn="ctr">
              <a:buFontTx/>
              <a:buChar char="-"/>
            </a:pPr>
            <a:r>
              <a:rPr lang="en-US" sz="1200" dirty="0" smtClean="0">
                <a:solidFill>
                  <a:prstClr val="white"/>
                </a:solidFill>
              </a:rPr>
              <a:t>ICT4All  Forum</a:t>
            </a:r>
            <a:endParaRPr lang="en-US" sz="1400" dirty="0">
              <a:solidFill>
                <a:prstClr val="white"/>
              </a:solidFill>
            </a:endParaRPr>
          </a:p>
        </p:txBody>
      </p:sp>
      <p:sp>
        <p:nvSpPr>
          <p:cNvPr id="31" name="Pentagon 30"/>
          <p:cNvSpPr/>
          <p:nvPr/>
        </p:nvSpPr>
        <p:spPr>
          <a:xfrm rot="16200000">
            <a:off x="3974332" y="3433338"/>
            <a:ext cx="864096" cy="1224134"/>
          </a:xfrm>
          <a:prstGeom prst="homePlate">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lang="en-US" sz="1400" dirty="0">
              <a:solidFill>
                <a:prstClr val="white"/>
              </a:solidFill>
            </a:endParaRPr>
          </a:p>
        </p:txBody>
      </p:sp>
      <p:sp>
        <p:nvSpPr>
          <p:cNvPr id="32" name="Pentagon 31"/>
          <p:cNvSpPr/>
          <p:nvPr/>
        </p:nvSpPr>
        <p:spPr>
          <a:xfrm rot="16200000">
            <a:off x="5349684" y="3433337"/>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en-US">
              <a:solidFill>
                <a:prstClr val="white"/>
              </a:solidFill>
            </a:endParaRPr>
          </a:p>
        </p:txBody>
      </p:sp>
      <p:sp>
        <p:nvSpPr>
          <p:cNvPr id="33" name="Pentagon 32"/>
          <p:cNvSpPr/>
          <p:nvPr/>
        </p:nvSpPr>
        <p:spPr>
          <a:xfrm rot="16200000">
            <a:off x="7142686" y="3015692"/>
            <a:ext cx="864096" cy="2059433"/>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en-US">
              <a:solidFill>
                <a:prstClr val="white"/>
              </a:solidFill>
            </a:endParaRPr>
          </a:p>
        </p:txBody>
      </p:sp>
      <p:sp>
        <p:nvSpPr>
          <p:cNvPr id="35" name="Pentagon 34"/>
          <p:cNvSpPr/>
          <p:nvPr/>
        </p:nvSpPr>
        <p:spPr>
          <a:xfrm rot="16200000">
            <a:off x="1223628" y="4513457"/>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93663" indent="-93663"/>
            <a:r>
              <a:rPr lang="en-US" sz="1200" dirty="0" smtClean="0">
                <a:solidFill>
                  <a:prstClr val="white"/>
                </a:solidFill>
              </a:rPr>
              <a:t>- 10 Year’s Country Reports  (Initiation of Work)</a:t>
            </a:r>
            <a:endParaRPr lang="en-US" sz="1200" dirty="0">
              <a:solidFill>
                <a:prstClr val="white"/>
              </a:solidFill>
            </a:endParaRPr>
          </a:p>
        </p:txBody>
      </p:sp>
      <p:sp>
        <p:nvSpPr>
          <p:cNvPr id="36" name="Pentagon 35"/>
          <p:cNvSpPr/>
          <p:nvPr/>
        </p:nvSpPr>
        <p:spPr>
          <a:xfrm rot="16200000">
            <a:off x="2598980" y="4513458"/>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93663" indent="-93663"/>
            <a:r>
              <a:rPr lang="en-US" sz="1200" dirty="0">
                <a:solidFill>
                  <a:prstClr val="white"/>
                </a:solidFill>
              </a:rPr>
              <a:t>- 10 Year’s Country Reports  </a:t>
            </a:r>
            <a:r>
              <a:rPr lang="en-US" sz="1200" dirty="0" smtClean="0">
                <a:solidFill>
                  <a:prstClr val="white"/>
                </a:solidFill>
              </a:rPr>
              <a:t>(Advanced Version) </a:t>
            </a:r>
            <a:endParaRPr lang="en-US" sz="1200" dirty="0">
              <a:solidFill>
                <a:prstClr val="white"/>
              </a:solidFill>
            </a:endParaRPr>
          </a:p>
        </p:txBody>
      </p:sp>
      <p:sp>
        <p:nvSpPr>
          <p:cNvPr id="37" name="Pentagon 36"/>
          <p:cNvSpPr/>
          <p:nvPr/>
        </p:nvSpPr>
        <p:spPr>
          <a:xfrm rot="16200000">
            <a:off x="3974332" y="4513458"/>
            <a:ext cx="864096" cy="1224134"/>
          </a:xfrm>
          <a:prstGeom prst="homePlate">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en-US">
              <a:solidFill>
                <a:prstClr val="white"/>
              </a:solidFill>
            </a:endParaRPr>
          </a:p>
        </p:txBody>
      </p:sp>
      <p:sp>
        <p:nvSpPr>
          <p:cNvPr id="38" name="Pentagon 37"/>
          <p:cNvSpPr/>
          <p:nvPr/>
        </p:nvSpPr>
        <p:spPr>
          <a:xfrm rot="16200000">
            <a:off x="5349684" y="4513457"/>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en-US">
              <a:solidFill>
                <a:prstClr val="white"/>
              </a:solidFill>
            </a:endParaRPr>
          </a:p>
        </p:txBody>
      </p:sp>
      <p:sp>
        <p:nvSpPr>
          <p:cNvPr id="39" name="Pentagon 38"/>
          <p:cNvSpPr/>
          <p:nvPr/>
        </p:nvSpPr>
        <p:spPr>
          <a:xfrm rot="16200000">
            <a:off x="7142685" y="4095813"/>
            <a:ext cx="864096" cy="2059431"/>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93663" indent="-93663"/>
            <a:r>
              <a:rPr lang="en-US" sz="1200" dirty="0">
                <a:solidFill>
                  <a:prstClr val="white"/>
                </a:solidFill>
              </a:rPr>
              <a:t>- 10 </a:t>
            </a:r>
            <a:r>
              <a:rPr lang="en-US" sz="1200" dirty="0" smtClean="0">
                <a:solidFill>
                  <a:prstClr val="white"/>
                </a:solidFill>
              </a:rPr>
              <a:t>Year’s </a:t>
            </a:r>
            <a:r>
              <a:rPr lang="en-US" sz="1200" dirty="0">
                <a:solidFill>
                  <a:prstClr val="white"/>
                </a:solidFill>
              </a:rPr>
              <a:t>Country </a:t>
            </a:r>
            <a:r>
              <a:rPr lang="en-US" sz="1200" dirty="0" smtClean="0">
                <a:solidFill>
                  <a:prstClr val="white"/>
                </a:solidFill>
              </a:rPr>
              <a:t>Reports (Final Version) </a:t>
            </a:r>
            <a:endParaRPr lang="en-US" sz="1200" dirty="0">
              <a:solidFill>
                <a:prstClr val="white"/>
              </a:solidFill>
            </a:endParaRPr>
          </a:p>
        </p:txBody>
      </p:sp>
      <p:sp>
        <p:nvSpPr>
          <p:cNvPr id="41" name="Pentagon 40"/>
          <p:cNvSpPr/>
          <p:nvPr/>
        </p:nvSpPr>
        <p:spPr>
          <a:xfrm rot="16200000">
            <a:off x="683573" y="409001"/>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sz="1200" dirty="0" smtClean="0">
                <a:solidFill>
                  <a:prstClr val="white"/>
                </a:solidFill>
              </a:rPr>
              <a:t>Launch of the Preparatory Process Launch</a:t>
            </a:r>
            <a:endParaRPr lang="en-US" sz="1200" dirty="0">
              <a:solidFill>
                <a:prstClr val="white"/>
              </a:solidFill>
            </a:endParaRPr>
          </a:p>
        </p:txBody>
      </p:sp>
      <p:sp>
        <p:nvSpPr>
          <p:cNvPr id="42" name="Pentagon 41"/>
          <p:cNvSpPr/>
          <p:nvPr/>
        </p:nvSpPr>
        <p:spPr>
          <a:xfrm rot="16200000">
            <a:off x="2058925" y="409002"/>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dirty="0" smtClean="0">
                <a:solidFill>
                  <a:prstClr val="white"/>
                </a:solidFill>
              </a:rPr>
              <a:t>First Physical Meeting</a:t>
            </a:r>
            <a:endParaRPr lang="en-US" dirty="0">
              <a:solidFill>
                <a:prstClr val="white"/>
              </a:solidFill>
            </a:endParaRPr>
          </a:p>
        </p:txBody>
      </p:sp>
      <p:sp>
        <p:nvSpPr>
          <p:cNvPr id="43" name="Pentagon 42"/>
          <p:cNvSpPr/>
          <p:nvPr/>
        </p:nvSpPr>
        <p:spPr>
          <a:xfrm rot="16200000">
            <a:off x="3434277" y="409002"/>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dirty="0" smtClean="0">
                <a:solidFill>
                  <a:prstClr val="white"/>
                </a:solidFill>
              </a:rPr>
              <a:t>Second Physical Meeting</a:t>
            </a:r>
            <a:endParaRPr lang="en-US" dirty="0">
              <a:solidFill>
                <a:prstClr val="white"/>
              </a:solidFill>
            </a:endParaRPr>
          </a:p>
        </p:txBody>
      </p:sp>
      <p:sp>
        <p:nvSpPr>
          <p:cNvPr id="44" name="Pentagon 43"/>
          <p:cNvSpPr/>
          <p:nvPr/>
        </p:nvSpPr>
        <p:spPr>
          <a:xfrm rot="16200000">
            <a:off x="4809629" y="409001"/>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dirty="0" smtClean="0">
                <a:solidFill>
                  <a:prstClr val="white"/>
                </a:solidFill>
              </a:rPr>
              <a:t>Third Physical Meeting </a:t>
            </a:r>
            <a:endParaRPr lang="en-US" dirty="0">
              <a:solidFill>
                <a:prstClr val="white"/>
              </a:solidFill>
            </a:endParaRPr>
          </a:p>
        </p:txBody>
      </p:sp>
      <p:sp>
        <p:nvSpPr>
          <p:cNvPr id="45" name="Pentagon 44"/>
          <p:cNvSpPr/>
          <p:nvPr/>
        </p:nvSpPr>
        <p:spPr>
          <a:xfrm rot="16200000">
            <a:off x="6184981" y="409002"/>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sz="1200" dirty="0">
                <a:solidFill>
                  <a:prstClr val="white"/>
                </a:solidFill>
              </a:rPr>
              <a:t>Conclusion </a:t>
            </a:r>
            <a:r>
              <a:rPr lang="en-US" sz="1200" dirty="0" smtClean="0">
                <a:solidFill>
                  <a:prstClr val="white"/>
                </a:solidFill>
              </a:rPr>
              <a:t>of the Preparatory Process / </a:t>
            </a:r>
            <a:br>
              <a:rPr lang="en-US" sz="1200" dirty="0" smtClean="0">
                <a:solidFill>
                  <a:prstClr val="white"/>
                </a:solidFill>
              </a:rPr>
            </a:br>
            <a:r>
              <a:rPr lang="en-US" sz="1200" dirty="0" smtClean="0">
                <a:solidFill>
                  <a:prstClr val="white"/>
                </a:solidFill>
              </a:rPr>
              <a:t>Final Brief</a:t>
            </a:r>
            <a:endParaRPr lang="en-US" sz="1200" dirty="0">
              <a:solidFill>
                <a:prstClr val="white"/>
              </a:solidFill>
            </a:endParaRPr>
          </a:p>
        </p:txBody>
      </p:sp>
      <p:sp>
        <p:nvSpPr>
          <p:cNvPr id="46" name="Pentagon 45"/>
          <p:cNvSpPr/>
          <p:nvPr/>
        </p:nvSpPr>
        <p:spPr>
          <a:xfrm rot="16200000">
            <a:off x="7560333" y="409002"/>
            <a:ext cx="864096" cy="122413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dirty="0" smtClean="0">
                <a:solidFill>
                  <a:prstClr val="white"/>
                </a:solidFill>
              </a:rPr>
              <a:t>WSIS+10 High Level Event</a:t>
            </a:r>
            <a:endParaRPr lang="en-US" dirty="0">
              <a:solidFill>
                <a:prstClr val="white"/>
              </a:solidFill>
            </a:endParaRPr>
          </a:p>
        </p:txBody>
      </p:sp>
      <p:sp>
        <p:nvSpPr>
          <p:cNvPr id="52" name="TextBox 51"/>
          <p:cNvSpPr txBox="1"/>
          <p:nvPr/>
        </p:nvSpPr>
        <p:spPr>
          <a:xfrm rot="16200000">
            <a:off x="363878" y="3823993"/>
            <a:ext cx="990143" cy="369332"/>
          </a:xfrm>
          <a:prstGeom prst="rect">
            <a:avLst/>
          </a:prstGeom>
          <a:noFill/>
        </p:spPr>
        <p:txBody>
          <a:bodyPr wrap="none" rtlCol="0">
            <a:spAutoFit/>
          </a:bodyPr>
          <a:lstStyle/>
          <a:p>
            <a:r>
              <a:rPr lang="en-US" dirty="0" smtClean="0">
                <a:solidFill>
                  <a:prstClr val="white"/>
                </a:solidFill>
              </a:rPr>
              <a:t>Regional</a:t>
            </a:r>
            <a:endParaRPr lang="en-US" dirty="0">
              <a:solidFill>
                <a:prstClr val="white"/>
              </a:solidFill>
            </a:endParaRPr>
          </a:p>
        </p:txBody>
      </p:sp>
      <p:sp>
        <p:nvSpPr>
          <p:cNvPr id="53" name="TextBox 52"/>
          <p:cNvSpPr txBox="1"/>
          <p:nvPr/>
        </p:nvSpPr>
        <p:spPr>
          <a:xfrm rot="16200000">
            <a:off x="369321" y="4877835"/>
            <a:ext cx="979242" cy="369332"/>
          </a:xfrm>
          <a:prstGeom prst="rect">
            <a:avLst/>
          </a:prstGeom>
          <a:noFill/>
        </p:spPr>
        <p:txBody>
          <a:bodyPr wrap="none" rtlCol="0">
            <a:spAutoFit/>
          </a:bodyPr>
          <a:lstStyle/>
          <a:p>
            <a:r>
              <a:rPr lang="en-US" dirty="0" smtClean="0">
                <a:solidFill>
                  <a:prstClr val="white"/>
                </a:solidFill>
              </a:rPr>
              <a:t>National</a:t>
            </a:r>
            <a:endParaRPr lang="en-US" dirty="0">
              <a:solidFill>
                <a:prstClr val="white"/>
              </a:solidFill>
            </a:endParaRPr>
          </a:p>
        </p:txBody>
      </p:sp>
    </p:spTree>
    <p:extLst>
      <p:ext uri="{BB962C8B-B14F-4D97-AF65-F5344CB8AC3E}">
        <p14:creationId xmlns:p14="http://schemas.microsoft.com/office/powerpoint/2010/main" val="372964710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9776"/>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Link between WSIS and Post 2015 Development Agenda </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40768"/>
            <a:ext cx="8229600" cy="4320480"/>
          </a:xfrm>
          <a:solidFill>
            <a:srgbClr val="003300">
              <a:alpha val="32941"/>
            </a:srgbClr>
          </a:solidFill>
        </p:spPr>
        <p:txBody>
          <a:bodyPr>
            <a:noAutofit/>
          </a:bodyPr>
          <a:lstStyle/>
          <a:p>
            <a:pPr eaLnBrk="0"/>
            <a:r>
              <a:rPr lang="en-US" sz="2200" dirty="0">
                <a:solidFill>
                  <a:schemeClr val="bg1"/>
                </a:solidFill>
              </a:rPr>
              <a:t>Taking into account ongoing dialogue on the </a:t>
            </a:r>
            <a:r>
              <a:rPr lang="en-US" sz="2200" dirty="0" smtClean="0">
                <a:solidFill>
                  <a:schemeClr val="bg1"/>
                </a:solidFill>
              </a:rPr>
              <a:t/>
            </a:r>
            <a:br>
              <a:rPr lang="en-US" sz="2200" dirty="0" smtClean="0">
                <a:solidFill>
                  <a:schemeClr val="bg1"/>
                </a:solidFill>
              </a:rPr>
            </a:br>
            <a:r>
              <a:rPr lang="en-US" sz="2200" dirty="0" smtClean="0">
                <a:solidFill>
                  <a:schemeClr val="bg1"/>
                </a:solidFill>
              </a:rPr>
              <a:t>Post-2015 </a:t>
            </a:r>
            <a:r>
              <a:rPr lang="en-US" sz="2200" dirty="0">
                <a:solidFill>
                  <a:schemeClr val="bg1"/>
                </a:solidFill>
              </a:rPr>
              <a:t>Development Agenda </a:t>
            </a:r>
            <a:r>
              <a:rPr lang="en-US" sz="2200" dirty="0" smtClean="0">
                <a:solidFill>
                  <a:schemeClr val="bg1"/>
                </a:solidFill>
              </a:rPr>
              <a:t>(</a:t>
            </a:r>
            <a:r>
              <a:rPr lang="en-US" sz="2200" dirty="0">
                <a:solidFill>
                  <a:schemeClr val="bg1"/>
                </a:solidFill>
              </a:rPr>
              <a:t>MDG Review </a:t>
            </a:r>
            <a:r>
              <a:rPr lang="en-US" sz="2200" dirty="0" smtClean="0">
                <a:solidFill>
                  <a:schemeClr val="bg1"/>
                </a:solidFill>
              </a:rPr>
              <a:t/>
            </a:r>
            <a:br>
              <a:rPr lang="en-US" sz="2200" dirty="0" smtClean="0">
                <a:solidFill>
                  <a:schemeClr val="bg1"/>
                </a:solidFill>
              </a:rPr>
            </a:br>
            <a:r>
              <a:rPr lang="en-US" sz="2200" dirty="0" smtClean="0">
                <a:solidFill>
                  <a:schemeClr val="bg1"/>
                </a:solidFill>
              </a:rPr>
              <a:t>Process</a:t>
            </a:r>
            <a:r>
              <a:rPr lang="en-US" sz="2200" dirty="0">
                <a:solidFill>
                  <a:schemeClr val="bg1"/>
                </a:solidFill>
              </a:rPr>
              <a:t>) </a:t>
            </a:r>
            <a:r>
              <a:rPr lang="en-US" sz="2200" dirty="0" smtClean="0">
                <a:solidFill>
                  <a:schemeClr val="bg1"/>
                </a:solidFill>
              </a:rPr>
              <a:t>and </a:t>
            </a:r>
            <a:r>
              <a:rPr lang="en-US" sz="2200" dirty="0">
                <a:solidFill>
                  <a:schemeClr val="bg1"/>
                </a:solidFill>
              </a:rPr>
              <a:t>WSIS+10 review </a:t>
            </a:r>
            <a:r>
              <a:rPr lang="en-US" sz="2200" dirty="0" smtClean="0">
                <a:solidFill>
                  <a:schemeClr val="bg1"/>
                </a:solidFill>
              </a:rPr>
              <a:t>process </a:t>
            </a:r>
            <a:r>
              <a:rPr lang="en-US" sz="2200" dirty="0">
                <a:solidFill>
                  <a:schemeClr val="bg1"/>
                </a:solidFill>
              </a:rPr>
              <a:t>it is important </a:t>
            </a:r>
            <a:r>
              <a:rPr lang="en-US" sz="2200" dirty="0" smtClean="0">
                <a:solidFill>
                  <a:schemeClr val="bg1"/>
                </a:solidFill>
              </a:rPr>
              <a:t/>
            </a:r>
            <a:br>
              <a:rPr lang="en-US" sz="2200" dirty="0" smtClean="0">
                <a:solidFill>
                  <a:schemeClr val="bg1"/>
                </a:solidFill>
              </a:rPr>
            </a:br>
            <a:r>
              <a:rPr lang="en-US" sz="2200" dirty="0" smtClean="0">
                <a:solidFill>
                  <a:schemeClr val="bg1"/>
                </a:solidFill>
              </a:rPr>
              <a:t>to </a:t>
            </a:r>
            <a:r>
              <a:rPr lang="en-US" sz="2200" dirty="0">
                <a:solidFill>
                  <a:schemeClr val="bg1"/>
                </a:solidFill>
              </a:rPr>
              <a:t>note the possible interaction between both </a:t>
            </a:r>
            <a:r>
              <a:rPr lang="en-US" sz="2200" dirty="0" smtClean="0">
                <a:solidFill>
                  <a:schemeClr val="bg1"/>
                </a:solidFill>
              </a:rPr>
              <a:t/>
            </a:r>
            <a:br>
              <a:rPr lang="en-US" sz="2200" dirty="0" smtClean="0">
                <a:solidFill>
                  <a:schemeClr val="bg1"/>
                </a:solidFill>
              </a:rPr>
            </a:br>
            <a:r>
              <a:rPr lang="en-US" sz="2200" dirty="0" smtClean="0">
                <a:solidFill>
                  <a:schemeClr val="bg1"/>
                </a:solidFill>
              </a:rPr>
              <a:t>processes </a:t>
            </a:r>
            <a:r>
              <a:rPr lang="en-US" sz="2200" dirty="0">
                <a:solidFill>
                  <a:schemeClr val="bg1"/>
                </a:solidFill>
              </a:rPr>
              <a:t>to ensure that efforts across the </a:t>
            </a:r>
            <a:r>
              <a:rPr lang="en-US" sz="2200" dirty="0" smtClean="0">
                <a:solidFill>
                  <a:schemeClr val="bg1"/>
                </a:solidFill>
              </a:rPr>
              <a:t/>
            </a:r>
            <a:br>
              <a:rPr lang="en-US" sz="2200" dirty="0" smtClean="0">
                <a:solidFill>
                  <a:schemeClr val="bg1"/>
                </a:solidFill>
              </a:rPr>
            </a:br>
            <a:r>
              <a:rPr lang="en-US" sz="2200" dirty="0" smtClean="0">
                <a:solidFill>
                  <a:schemeClr val="bg1"/>
                </a:solidFill>
              </a:rPr>
              <a:t>UN </a:t>
            </a:r>
            <a:r>
              <a:rPr lang="en-US" sz="2200" dirty="0">
                <a:solidFill>
                  <a:schemeClr val="bg1"/>
                </a:solidFill>
              </a:rPr>
              <a:t>System are coherent, connected and coordinated to achieve maximum, sustainable impact. </a:t>
            </a:r>
            <a:endParaRPr lang="en-US" sz="2200" dirty="0" smtClean="0">
              <a:solidFill>
                <a:schemeClr val="bg1"/>
              </a:solidFill>
            </a:endParaRPr>
          </a:p>
          <a:p>
            <a:pPr algn="just" eaLnBrk="0"/>
            <a:r>
              <a:rPr lang="en-US" sz="2200" dirty="0" smtClean="0">
                <a:solidFill>
                  <a:schemeClr val="bg1"/>
                </a:solidFill>
              </a:rPr>
              <a:t>ICTs </a:t>
            </a:r>
            <a:r>
              <a:rPr lang="en-US" sz="2200" dirty="0">
                <a:solidFill>
                  <a:schemeClr val="bg1"/>
                </a:solidFill>
              </a:rPr>
              <a:t>are key enablers of development, and are critical components of innovative development solutions. </a:t>
            </a:r>
          </a:p>
          <a:p>
            <a:pPr algn="just" eaLnBrk="0"/>
            <a:r>
              <a:rPr lang="en-US" sz="2200" dirty="0" smtClean="0">
                <a:solidFill>
                  <a:schemeClr val="bg1"/>
                </a:solidFill>
              </a:rPr>
              <a:t>The </a:t>
            </a:r>
            <a:r>
              <a:rPr lang="en-US" sz="2200" dirty="0">
                <a:solidFill>
                  <a:schemeClr val="bg1"/>
                </a:solidFill>
              </a:rPr>
              <a:t>recent joint statement of the UN Group on the Information Society on the Post 2015 Development Agenda draws attention to the above and is available at </a:t>
            </a:r>
            <a:r>
              <a:rPr lang="en-US" sz="2200" dirty="0" smtClean="0">
                <a:solidFill>
                  <a:schemeClr val="bg1"/>
                </a:solidFill>
              </a:rPr>
              <a:t>www.ungis.org.   </a:t>
            </a:r>
            <a:endParaRPr lang="en-US" sz="2200" dirty="0">
              <a:solidFill>
                <a:schemeClr val="bg1"/>
              </a:solidFill>
            </a:endParaRPr>
          </a:p>
          <a:p>
            <a:pPr lvl="0"/>
            <a:endParaRPr lang="en-US" sz="2200" dirty="0">
              <a:solidFill>
                <a:schemeClr val="bg2">
                  <a:lumMod val="90000"/>
                </a:schemeClr>
              </a:solidFill>
            </a:endParaRPr>
          </a:p>
        </p:txBody>
      </p:sp>
      <p:pic>
        <p:nvPicPr>
          <p:cNvPr id="6146" name="Picture 2" descr="UNGIS Joint Stat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794" y="1412776"/>
            <a:ext cx="117165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6881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p:cNvGrpSpPr/>
          <p:nvPr/>
        </p:nvGrpSpPr>
        <p:grpSpPr>
          <a:xfrm>
            <a:off x="1331640" y="663592"/>
            <a:ext cx="6480720" cy="2736304"/>
            <a:chOff x="1043608" y="663592"/>
            <a:chExt cx="6480720" cy="2736304"/>
          </a:xfrm>
        </p:grpSpPr>
        <p:sp>
          <p:nvSpPr>
            <p:cNvPr id="4" name="Rounded Rectangle 3"/>
            <p:cNvSpPr/>
            <p:nvPr/>
          </p:nvSpPr>
          <p:spPr>
            <a:xfrm>
              <a:off x="1043608" y="663592"/>
              <a:ext cx="6480720" cy="2736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6" descr="unesc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608" y="968668"/>
              <a:ext cx="795720" cy="7625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uncta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8483" y="990641"/>
              <a:ext cx="585950" cy="7186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undp">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9588" y="980935"/>
              <a:ext cx="369015" cy="738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undes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3758" y="998189"/>
              <a:ext cx="660884" cy="703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fa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1038" y="2233811"/>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unep">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8224" y="1021338"/>
              <a:ext cx="6191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wmo">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03602" y="2128932"/>
              <a:ext cx="528638" cy="7240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3" descr="ilo">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38983" y="2233811"/>
              <a:ext cx="6858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who">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39797" y="992819"/>
              <a:ext cx="703273" cy="7142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escription: Itu"/>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03648" y="1015940"/>
              <a:ext cx="598805" cy="668020"/>
            </a:xfrm>
            <a:prstGeom prst="rect">
              <a:avLst/>
            </a:prstGeom>
            <a:noFill/>
            <a:ln>
              <a:noFill/>
            </a:ln>
          </p:spPr>
        </p:pic>
        <p:pic>
          <p:nvPicPr>
            <p:cNvPr id="15" name="Picture 2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59026" y="2228690"/>
              <a:ext cx="1503192" cy="62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835696" y="2181350"/>
              <a:ext cx="844510" cy="74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4337657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 Open Consultation Process</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196752"/>
            <a:ext cx="8208912" cy="4320480"/>
          </a:xfrm>
          <a:solidFill>
            <a:srgbClr val="003300">
              <a:alpha val="32941"/>
            </a:srgbClr>
          </a:solidFill>
        </p:spPr>
        <p:txBody>
          <a:bodyPr>
            <a:normAutofit fontScale="32500" lnSpcReduction="20000"/>
          </a:bodyPr>
          <a:lstStyle/>
          <a:p>
            <a:pPr marL="0" indent="0" algn="ctr">
              <a:buNone/>
            </a:pPr>
            <a:endParaRPr lang="en-US" sz="4300" b="1" dirty="0" smtClean="0">
              <a:solidFill>
                <a:schemeClr val="accent6">
                  <a:lumMod val="40000"/>
                  <a:lumOff val="60000"/>
                </a:schemeClr>
              </a:solidFill>
            </a:endParaRPr>
          </a:p>
          <a:p>
            <a:pPr marL="0" indent="0" algn="ctr">
              <a:buNone/>
            </a:pPr>
            <a:r>
              <a:rPr lang="en-US" sz="7400" b="1" dirty="0" smtClean="0">
                <a:solidFill>
                  <a:schemeClr val="accent6">
                    <a:lumMod val="40000"/>
                    <a:lumOff val="60000"/>
                  </a:schemeClr>
                </a:solidFill>
              </a:rPr>
              <a:t>Invitation </a:t>
            </a:r>
            <a:r>
              <a:rPr lang="en-US" sz="7400" b="1" dirty="0">
                <a:solidFill>
                  <a:schemeClr val="accent6">
                    <a:lumMod val="40000"/>
                    <a:lumOff val="60000"/>
                  </a:schemeClr>
                </a:solidFill>
              </a:rPr>
              <a:t>letter in 6 UN Languages: </a:t>
            </a:r>
          </a:p>
          <a:p>
            <a:pPr marL="0" indent="0" algn="ctr">
              <a:buNone/>
            </a:pPr>
            <a:r>
              <a:rPr lang="en-US" sz="7100" b="1" dirty="0">
                <a:solidFill>
                  <a:srgbClr val="FF0000"/>
                </a:solidFill>
                <a:effectLst>
                  <a:outerShdw blurRad="38100" dist="38100" dir="2700000" algn="tl">
                    <a:srgbClr val="000000">
                      <a:alpha val="43137"/>
                    </a:srgbClr>
                  </a:outerShdw>
                </a:effectLst>
              </a:rPr>
              <a:t>Invitation to Contribute to the Open Consultation Process</a:t>
            </a:r>
          </a:p>
          <a:p>
            <a:pPr marL="0" indent="0" algn="ctr">
              <a:buNone/>
            </a:pPr>
            <a:r>
              <a:rPr lang="en-US" sz="7100" dirty="0">
                <a:solidFill>
                  <a:schemeClr val="bg1"/>
                </a:solidFill>
              </a:rPr>
              <a:t> [</a:t>
            </a:r>
            <a:r>
              <a:rPr lang="en-US" sz="7100" dirty="0" err="1">
                <a:solidFill>
                  <a:schemeClr val="bg1"/>
                </a:solidFill>
                <a:hlinkClick r:id="rId3" action="ppaction://hlinkfile"/>
              </a:rPr>
              <a:t>ar</a:t>
            </a:r>
            <a:r>
              <a:rPr lang="en-US" sz="7100" dirty="0">
                <a:solidFill>
                  <a:schemeClr val="bg1"/>
                </a:solidFill>
              </a:rPr>
              <a:t>] - [</a:t>
            </a:r>
            <a:r>
              <a:rPr lang="en-US" sz="7100" dirty="0" err="1">
                <a:solidFill>
                  <a:schemeClr val="bg1"/>
                </a:solidFill>
                <a:hlinkClick r:id="rId4" action="ppaction://hlinkfile"/>
              </a:rPr>
              <a:t>zh</a:t>
            </a:r>
            <a:r>
              <a:rPr lang="en-US" sz="7100" dirty="0">
                <a:solidFill>
                  <a:schemeClr val="bg1"/>
                </a:solidFill>
              </a:rPr>
              <a:t>] - [</a:t>
            </a:r>
            <a:r>
              <a:rPr lang="en-US" sz="7100" dirty="0">
                <a:solidFill>
                  <a:schemeClr val="bg1"/>
                </a:solidFill>
                <a:hlinkClick r:id="rId5" action="ppaction://hlinkfile"/>
              </a:rPr>
              <a:t>en</a:t>
            </a:r>
            <a:r>
              <a:rPr lang="en-US" sz="7100" dirty="0">
                <a:solidFill>
                  <a:schemeClr val="bg1"/>
                </a:solidFill>
              </a:rPr>
              <a:t>] - [</a:t>
            </a:r>
            <a:r>
              <a:rPr lang="en-US" sz="7100" dirty="0" err="1">
                <a:solidFill>
                  <a:schemeClr val="bg1"/>
                </a:solidFill>
                <a:hlinkClick r:id="rId6" action="ppaction://hlinkfile"/>
              </a:rPr>
              <a:t>fr</a:t>
            </a:r>
            <a:r>
              <a:rPr lang="en-US" sz="7100" dirty="0">
                <a:solidFill>
                  <a:schemeClr val="bg1"/>
                </a:solidFill>
              </a:rPr>
              <a:t>] - [</a:t>
            </a:r>
            <a:r>
              <a:rPr lang="en-US" sz="7100" dirty="0" err="1">
                <a:solidFill>
                  <a:schemeClr val="bg1"/>
                </a:solidFill>
                <a:hlinkClick r:id="rId7" action="ppaction://hlinkfile"/>
              </a:rPr>
              <a:t>es</a:t>
            </a:r>
            <a:r>
              <a:rPr lang="en-US" sz="7100" dirty="0">
                <a:solidFill>
                  <a:schemeClr val="bg1"/>
                </a:solidFill>
              </a:rPr>
              <a:t>] - [</a:t>
            </a:r>
            <a:r>
              <a:rPr lang="en-US" sz="7100" dirty="0" err="1">
                <a:solidFill>
                  <a:schemeClr val="bg1"/>
                </a:solidFill>
                <a:hlinkClick r:id="rId8" action="ppaction://hlinkfile"/>
              </a:rPr>
              <a:t>ru</a:t>
            </a:r>
            <a:r>
              <a:rPr lang="en-US" sz="7100" dirty="0">
                <a:solidFill>
                  <a:schemeClr val="bg1"/>
                </a:solidFill>
              </a:rPr>
              <a:t>]</a:t>
            </a:r>
          </a:p>
          <a:p>
            <a:endParaRPr lang="en-US" sz="7100" dirty="0" smtClean="0">
              <a:solidFill>
                <a:schemeClr val="bg1"/>
              </a:solidFill>
            </a:endParaRPr>
          </a:p>
          <a:p>
            <a:r>
              <a:rPr lang="en-US" sz="7100" b="1" dirty="0">
                <a:solidFill>
                  <a:schemeClr val="accent6">
                    <a:lumMod val="40000"/>
                    <a:lumOff val="60000"/>
                  </a:schemeClr>
                </a:solidFill>
              </a:rPr>
              <a:t>Input on Form#1: </a:t>
            </a:r>
            <a:r>
              <a:rPr lang="en-US" sz="7100" dirty="0">
                <a:solidFill>
                  <a:schemeClr val="bg1"/>
                </a:solidFill>
              </a:rPr>
              <a:t>Inputs towards </a:t>
            </a:r>
          </a:p>
          <a:p>
            <a:pPr marL="809625" lvl="1" indent="-409575">
              <a:buFont typeface="+mj-lt"/>
              <a:buAutoNum type="arabicPeriod"/>
            </a:pPr>
            <a:r>
              <a:rPr lang="en-US" sz="6600" dirty="0" smtClean="0">
                <a:solidFill>
                  <a:schemeClr val="bg1"/>
                </a:solidFill>
              </a:rPr>
              <a:t>Draft </a:t>
            </a:r>
            <a:r>
              <a:rPr lang="en-US" sz="6600" dirty="0">
                <a:solidFill>
                  <a:schemeClr val="bg1"/>
                </a:solidFill>
              </a:rPr>
              <a:t>WSIS+10 Statement on the </a:t>
            </a:r>
            <a:r>
              <a:rPr lang="en-US" sz="6600" dirty="0" smtClean="0">
                <a:solidFill>
                  <a:schemeClr val="bg1"/>
                </a:solidFill>
              </a:rPr>
              <a:t/>
            </a:r>
            <a:br>
              <a:rPr lang="en-US" sz="6600" dirty="0" smtClean="0">
                <a:solidFill>
                  <a:schemeClr val="bg1"/>
                </a:solidFill>
              </a:rPr>
            </a:br>
            <a:r>
              <a:rPr lang="en-US" sz="6600" dirty="0" smtClean="0">
                <a:solidFill>
                  <a:schemeClr val="bg1"/>
                </a:solidFill>
              </a:rPr>
              <a:t>Implementation </a:t>
            </a:r>
            <a:r>
              <a:rPr lang="en-US" sz="6600" dirty="0">
                <a:solidFill>
                  <a:schemeClr val="bg1"/>
                </a:solidFill>
              </a:rPr>
              <a:t>of WSIS </a:t>
            </a:r>
            <a:r>
              <a:rPr lang="en-US" sz="6600" dirty="0" smtClean="0">
                <a:solidFill>
                  <a:schemeClr val="bg1"/>
                </a:solidFill>
              </a:rPr>
              <a:t>Outcomes</a:t>
            </a:r>
          </a:p>
          <a:p>
            <a:pPr marL="809625" lvl="1" indent="-409575">
              <a:buFont typeface="+mj-lt"/>
              <a:buAutoNum type="arabicPeriod"/>
            </a:pPr>
            <a:r>
              <a:rPr lang="en-US" sz="6600" dirty="0" smtClean="0">
                <a:solidFill>
                  <a:schemeClr val="bg1"/>
                </a:solidFill>
              </a:rPr>
              <a:t>Draft </a:t>
            </a:r>
            <a:r>
              <a:rPr lang="en-US" sz="6600" dirty="0">
                <a:solidFill>
                  <a:schemeClr val="bg1"/>
                </a:solidFill>
              </a:rPr>
              <a:t>WSIS+10 Vision for WSIS Beyond 2015 </a:t>
            </a:r>
            <a:r>
              <a:rPr lang="en-US" sz="6600" dirty="0" smtClean="0">
                <a:solidFill>
                  <a:schemeClr val="bg1"/>
                </a:solidFill>
              </a:rPr>
              <a:t/>
            </a:r>
            <a:br>
              <a:rPr lang="en-US" sz="6600" dirty="0" smtClean="0">
                <a:solidFill>
                  <a:schemeClr val="bg1"/>
                </a:solidFill>
              </a:rPr>
            </a:br>
            <a:r>
              <a:rPr lang="en-US" sz="6600" dirty="0" smtClean="0">
                <a:solidFill>
                  <a:schemeClr val="bg1"/>
                </a:solidFill>
              </a:rPr>
              <a:t>under </a:t>
            </a:r>
            <a:r>
              <a:rPr lang="en-US" sz="6600" dirty="0">
                <a:solidFill>
                  <a:schemeClr val="bg1"/>
                </a:solidFill>
              </a:rPr>
              <a:t>mandates of participating </a:t>
            </a:r>
            <a:r>
              <a:rPr lang="en-US" sz="6600" dirty="0" smtClean="0">
                <a:solidFill>
                  <a:schemeClr val="bg1"/>
                </a:solidFill>
              </a:rPr>
              <a:t>agencies</a:t>
            </a:r>
          </a:p>
          <a:p>
            <a:pPr marL="342900" lvl="1" indent="-342900">
              <a:buFont typeface="Arial" panose="020B0604020202020204" pitchFamily="34" charset="0"/>
              <a:buChar char="•"/>
            </a:pPr>
            <a:endParaRPr lang="en-US" sz="7000" dirty="0" smtClean="0">
              <a:solidFill>
                <a:schemeClr val="bg1"/>
              </a:solidFill>
            </a:endParaRPr>
          </a:p>
          <a:p>
            <a:pPr marL="342900" lvl="1" indent="-342900">
              <a:buFont typeface="Arial" panose="020B0604020202020204" pitchFamily="34" charset="0"/>
              <a:buChar char="•"/>
            </a:pPr>
            <a:r>
              <a:rPr lang="en-US" sz="7000" b="1" dirty="0" smtClean="0">
                <a:solidFill>
                  <a:schemeClr val="accent6">
                    <a:lumMod val="40000"/>
                    <a:lumOff val="60000"/>
                  </a:schemeClr>
                </a:solidFill>
              </a:rPr>
              <a:t>Input </a:t>
            </a:r>
            <a:r>
              <a:rPr lang="en-US" sz="7000" b="1" dirty="0">
                <a:solidFill>
                  <a:schemeClr val="accent6">
                    <a:lumMod val="40000"/>
                    <a:lumOff val="60000"/>
                  </a:schemeClr>
                </a:solidFill>
              </a:rPr>
              <a:t>on Form#2</a:t>
            </a:r>
            <a:r>
              <a:rPr lang="en-US" sz="7000" b="1" dirty="0" smtClean="0">
                <a:solidFill>
                  <a:schemeClr val="accent6">
                    <a:lumMod val="40000"/>
                    <a:lumOff val="60000"/>
                  </a:schemeClr>
                </a:solidFill>
              </a:rPr>
              <a:t>: </a:t>
            </a:r>
            <a:r>
              <a:rPr lang="en-US" sz="7000" dirty="0" smtClean="0">
                <a:solidFill>
                  <a:schemeClr val="bg1"/>
                </a:solidFill>
              </a:rPr>
              <a:t>Inputs towards </a:t>
            </a:r>
            <a:r>
              <a:rPr lang="en-US" sz="7000" dirty="0">
                <a:solidFill>
                  <a:schemeClr val="bg1"/>
                </a:solidFill>
              </a:rPr>
              <a:t>Format and Thematic Aspects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33490">
            <a:off x="6375515" y="2773051"/>
            <a:ext cx="1326168" cy="172630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rot="21121280">
            <a:off x="6474791" y="4169815"/>
            <a:ext cx="1127616" cy="369332"/>
          </a:xfrm>
          <a:prstGeom prst="rect">
            <a:avLst/>
          </a:prstGeom>
          <a:noFill/>
        </p:spPr>
        <p:txBody>
          <a:bodyPr wrap="none" rtlCol="0">
            <a:spAutoFit/>
          </a:bodyPr>
          <a:lstStyle/>
          <a:p>
            <a:r>
              <a:rPr lang="en-US" b="1" dirty="0" smtClean="0">
                <a:solidFill>
                  <a:srgbClr val="FF0000"/>
                </a:solidFill>
              </a:rPr>
              <a:t>Form One</a:t>
            </a:r>
            <a:endParaRPr lang="en-US" b="1" dirty="0">
              <a:solidFill>
                <a:srgbClr val="FF0000"/>
              </a:solidFill>
            </a:endParaRPr>
          </a:p>
        </p:txBody>
      </p:sp>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0172">
            <a:off x="7538031" y="2783324"/>
            <a:ext cx="1326168" cy="172630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rot="494027">
            <a:off x="7463029" y="4166483"/>
            <a:ext cx="1133387" cy="369332"/>
          </a:xfrm>
          <a:prstGeom prst="rect">
            <a:avLst/>
          </a:prstGeom>
          <a:noFill/>
        </p:spPr>
        <p:txBody>
          <a:bodyPr wrap="none" rtlCol="0">
            <a:spAutoFit/>
          </a:bodyPr>
          <a:lstStyle/>
          <a:p>
            <a:r>
              <a:rPr lang="en-US" b="1" dirty="0" smtClean="0">
                <a:solidFill>
                  <a:srgbClr val="FF0000"/>
                </a:solidFill>
              </a:rPr>
              <a:t>Form Two</a:t>
            </a:r>
            <a:endParaRPr lang="en-US" b="1" dirty="0">
              <a:solidFill>
                <a:srgbClr val="FF0000"/>
              </a:solidFill>
            </a:endParaRPr>
          </a:p>
        </p:txBody>
      </p:sp>
    </p:spTree>
    <p:extLst>
      <p:ext uri="{BB962C8B-B14F-4D97-AF65-F5344CB8AC3E}">
        <p14:creationId xmlns:p14="http://schemas.microsoft.com/office/powerpoint/2010/main" val="271703565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13792"/>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Form Two: Around 50 </a:t>
            </a:r>
            <a:r>
              <a:rPr lang="en-US" b="1" dirty="0" smtClean="0">
                <a:solidFill>
                  <a:schemeClr val="bg1"/>
                </a:solidFill>
                <a:effectLst>
                  <a:outerShdw blurRad="38100" dist="38100" dir="2700000" algn="tl">
                    <a:srgbClr val="000000">
                      <a:alpha val="43137"/>
                    </a:srgbClr>
                  </a:outerShdw>
                </a:effectLst>
              </a:rPr>
              <a:t>Contributions Received </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1600201"/>
            <a:ext cx="8507288" cy="4061047"/>
          </a:xfrm>
          <a:solidFill>
            <a:srgbClr val="003300">
              <a:alpha val="32941"/>
            </a:srgbClr>
          </a:solidFill>
        </p:spPr>
        <p:txBody>
          <a:bodyPr>
            <a:noAutofit/>
          </a:bodyPr>
          <a:lstStyle/>
          <a:p>
            <a:r>
              <a:rPr lang="en-US" sz="3600" dirty="0" smtClean="0">
                <a:solidFill>
                  <a:schemeClr val="bg1"/>
                </a:solidFill>
                <a:effectLst>
                  <a:outerShdw blurRad="38100" dist="38100" dir="2700000" algn="tl">
                    <a:srgbClr val="000000">
                      <a:alpha val="43137"/>
                    </a:srgbClr>
                  </a:outerShdw>
                </a:effectLst>
              </a:rPr>
              <a:t>Recommendation of Speakers</a:t>
            </a:r>
          </a:p>
          <a:p>
            <a:r>
              <a:rPr lang="en-US" sz="3600" dirty="0" smtClean="0">
                <a:solidFill>
                  <a:schemeClr val="bg1"/>
                </a:solidFill>
                <a:effectLst>
                  <a:outerShdw blurRad="38100" dist="38100" dir="2700000" algn="tl">
                    <a:srgbClr val="000000">
                      <a:alpha val="43137"/>
                    </a:srgbClr>
                  </a:outerShdw>
                </a:effectLst>
              </a:rPr>
              <a:t>Expression of interest for </a:t>
            </a:r>
            <a:br>
              <a:rPr lang="en-US" sz="3600" dirty="0" smtClean="0">
                <a:solidFill>
                  <a:schemeClr val="bg1"/>
                </a:solidFill>
                <a:effectLst>
                  <a:outerShdw blurRad="38100" dist="38100" dir="2700000" algn="tl">
                    <a:srgbClr val="000000">
                      <a:alpha val="43137"/>
                    </a:srgbClr>
                  </a:outerShdw>
                </a:effectLst>
              </a:rPr>
            </a:br>
            <a:r>
              <a:rPr lang="en-US" sz="3600" dirty="0" smtClean="0">
                <a:solidFill>
                  <a:schemeClr val="bg1"/>
                </a:solidFill>
                <a:effectLst>
                  <a:outerShdw blurRad="38100" dist="38100" dir="2700000" algn="tl">
                    <a:srgbClr val="000000">
                      <a:alpha val="43137"/>
                    </a:srgbClr>
                  </a:outerShdw>
                </a:effectLst>
              </a:rPr>
              <a:t>organization of thematic and country</a:t>
            </a:r>
          </a:p>
          <a:p>
            <a:r>
              <a:rPr lang="en-US" sz="3600" dirty="0" smtClean="0">
                <a:solidFill>
                  <a:schemeClr val="bg1"/>
                </a:solidFill>
                <a:effectLst>
                  <a:outerShdw blurRad="38100" dist="38100" dir="2700000" algn="tl">
                    <a:srgbClr val="000000">
                      <a:alpha val="43137"/>
                    </a:srgbClr>
                  </a:outerShdw>
                </a:effectLst>
              </a:rPr>
              <a:t>Knowledge exchange and exhibition</a:t>
            </a:r>
          </a:p>
          <a:p>
            <a:r>
              <a:rPr lang="en-US" sz="3600" dirty="0" smtClean="0">
                <a:solidFill>
                  <a:schemeClr val="bg1"/>
                </a:solidFill>
                <a:effectLst>
                  <a:outerShdw blurRad="38100" dist="38100" dir="2700000" algn="tl">
                    <a:srgbClr val="000000">
                      <a:alpha val="43137"/>
                    </a:srgbClr>
                  </a:outerShdw>
                </a:effectLst>
              </a:rPr>
              <a:t>Key thematic aspects for HLE </a:t>
            </a:r>
          </a:p>
          <a:p>
            <a:r>
              <a:rPr lang="en-US" sz="3600" dirty="0" smtClean="0">
                <a:solidFill>
                  <a:schemeClr val="bg1"/>
                </a:solidFill>
                <a:effectLst>
                  <a:outerShdw blurRad="38100" dist="38100" dir="2700000" algn="tl">
                    <a:srgbClr val="000000">
                      <a:alpha val="43137"/>
                    </a:srgbClr>
                  </a:outerShdw>
                </a:effectLst>
              </a:rPr>
              <a:t>Innovative suggestions on the format</a:t>
            </a:r>
          </a:p>
          <a:p>
            <a:endParaRPr lang="en-US" sz="2400" dirty="0">
              <a:solidFill>
                <a:schemeClr val="bg1"/>
              </a:solidFill>
            </a:endParaRPr>
          </a:p>
          <a:p>
            <a:endParaRPr lang="en-US" sz="2400" dirty="0">
              <a:solidFill>
                <a:schemeClr val="bg1"/>
              </a:solidFill>
            </a:endParaRPr>
          </a:p>
          <a:p>
            <a:pPr lvl="1"/>
            <a:endParaRPr lang="en-US" sz="2000" b="1" dirty="0" smtClean="0">
              <a:solidFill>
                <a:schemeClr val="bg1"/>
              </a:solidFill>
              <a:effectLst>
                <a:outerShdw blurRad="38100" dist="38100" dir="2700000" algn="tl">
                  <a:srgbClr val="000000">
                    <a:alpha val="43137"/>
                  </a:srgbClr>
                </a:outerShdw>
              </a:effectLst>
            </a:endParaRPr>
          </a:p>
          <a:p>
            <a:pPr lvl="0"/>
            <a:endParaRPr lang="en-US" sz="2000" dirty="0"/>
          </a:p>
          <a:p>
            <a:pPr lvl="0"/>
            <a:endParaRPr lang="en-US" sz="2000" dirty="0">
              <a:solidFill>
                <a:schemeClr val="bg2">
                  <a:lumMod val="90000"/>
                </a:schemeClr>
              </a:solidFill>
            </a:endParaRPr>
          </a:p>
        </p:txBody>
      </p:sp>
    </p:spTree>
    <p:extLst>
      <p:ext uri="{BB962C8B-B14F-4D97-AF65-F5344CB8AC3E}">
        <p14:creationId xmlns:p14="http://schemas.microsoft.com/office/powerpoint/2010/main" val="198695991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522" y="0"/>
            <a:ext cx="8712968"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Skeleton of </a:t>
            </a:r>
            <a:r>
              <a:rPr lang="en-US" b="1" dirty="0" smtClean="0">
                <a:solidFill>
                  <a:schemeClr val="bg1"/>
                </a:solidFill>
                <a:effectLst>
                  <a:outerShdw blurRad="38100" dist="38100" dir="2700000" algn="tl">
                    <a:srgbClr val="000000">
                      <a:alpha val="43137"/>
                    </a:srgbClr>
                  </a:outerShdw>
                </a:effectLst>
              </a:rPr>
              <a:t>the WSIS+10 </a:t>
            </a:r>
            <a:r>
              <a:rPr lang="en-US" b="1" dirty="0" smtClean="0">
                <a:solidFill>
                  <a:schemeClr val="bg1"/>
                </a:solidFill>
                <a:effectLst>
                  <a:outerShdw blurRad="38100" dist="38100" dir="2700000" algn="tl">
                    <a:srgbClr val="000000">
                      <a:alpha val="43137"/>
                    </a:srgbClr>
                  </a:outerShdw>
                </a:effectLst>
              </a:rPr>
              <a:t>HLE</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736036916"/>
              </p:ext>
            </p:extLst>
          </p:nvPr>
        </p:nvGraphicFramePr>
        <p:xfrm>
          <a:off x="457206" y="908720"/>
          <a:ext cx="8229600" cy="5631200"/>
        </p:xfrm>
        <a:graphic>
          <a:graphicData uri="http://schemas.openxmlformats.org/drawingml/2006/table">
            <a:tbl>
              <a:tblPr firstRow="1" bandRow="1">
                <a:tableStyleId>{5C22544A-7EE6-4342-B048-85BDC9FD1C3A}</a:tableStyleId>
              </a:tblPr>
              <a:tblGrid>
                <a:gridCol w="586408"/>
                <a:gridCol w="1368152"/>
                <a:gridCol w="1584176"/>
                <a:gridCol w="1512168"/>
                <a:gridCol w="1584176"/>
                <a:gridCol w="1594520"/>
              </a:tblGrid>
              <a:tr h="388640">
                <a:tc>
                  <a:txBody>
                    <a:bodyPr/>
                    <a:lstStyle/>
                    <a:p>
                      <a:endParaRPr lang="en-US" sz="1600" dirty="0"/>
                    </a:p>
                  </a:txBody>
                  <a:tcPr/>
                </a:tc>
                <a:tc>
                  <a:txBody>
                    <a:bodyPr/>
                    <a:lstStyle/>
                    <a:p>
                      <a:r>
                        <a:rPr lang="en-US" sz="1600" dirty="0" smtClean="0"/>
                        <a:t>Sunday</a:t>
                      </a:r>
                      <a:endParaRPr lang="en-US" sz="1600" dirty="0"/>
                    </a:p>
                  </a:txBody>
                  <a:tcPr/>
                </a:tc>
                <a:tc>
                  <a:txBody>
                    <a:bodyPr/>
                    <a:lstStyle/>
                    <a:p>
                      <a:r>
                        <a:rPr lang="en-US" sz="1600" dirty="0" smtClean="0"/>
                        <a:t>Monday</a:t>
                      </a:r>
                      <a:endParaRPr lang="en-US" sz="1600" dirty="0"/>
                    </a:p>
                  </a:txBody>
                  <a:tcPr/>
                </a:tc>
                <a:tc>
                  <a:txBody>
                    <a:bodyPr/>
                    <a:lstStyle/>
                    <a:p>
                      <a:r>
                        <a:rPr lang="en-US" sz="1600" dirty="0" smtClean="0"/>
                        <a:t>Tuesday</a:t>
                      </a:r>
                      <a:endParaRPr lang="en-US" sz="1600" dirty="0"/>
                    </a:p>
                  </a:txBody>
                  <a:tcPr/>
                </a:tc>
                <a:tc>
                  <a:txBody>
                    <a:bodyPr/>
                    <a:lstStyle/>
                    <a:p>
                      <a:r>
                        <a:rPr lang="en-US" sz="1600" dirty="0" smtClean="0"/>
                        <a:t>Wednesday</a:t>
                      </a:r>
                      <a:r>
                        <a:rPr lang="en-US" sz="1600" baseline="0" dirty="0" smtClean="0"/>
                        <a:t> </a:t>
                      </a:r>
                      <a:endParaRPr lang="en-US" sz="1600" dirty="0"/>
                    </a:p>
                  </a:txBody>
                  <a:tcPr/>
                </a:tc>
                <a:tc>
                  <a:txBody>
                    <a:bodyPr/>
                    <a:lstStyle/>
                    <a:p>
                      <a:r>
                        <a:rPr lang="en-US" sz="1600" dirty="0" smtClean="0"/>
                        <a:t>Thursday</a:t>
                      </a:r>
                      <a:endParaRPr lang="en-US" sz="1600" dirty="0"/>
                    </a:p>
                  </a:txBody>
                  <a:tcPr/>
                </a:tc>
              </a:tr>
              <a:tr h="370840">
                <a:tc>
                  <a:txBody>
                    <a:bodyPr/>
                    <a:lstStyle/>
                    <a:p>
                      <a:r>
                        <a:rPr lang="en-US" sz="1600" dirty="0" smtClean="0"/>
                        <a:t>AM</a:t>
                      </a:r>
                      <a:endParaRPr lang="en-US" sz="1600" dirty="0"/>
                    </a:p>
                  </a:txBody>
                  <a:tcPr/>
                </a:tc>
                <a:tc>
                  <a:txBody>
                    <a:bodyPr/>
                    <a:lstStyle/>
                    <a:p>
                      <a:endParaRPr lang="en-US" sz="1600" dirty="0"/>
                    </a:p>
                  </a:txBody>
                  <a:tcPr/>
                </a:tc>
                <a:tc>
                  <a:txBody>
                    <a:bodyPr/>
                    <a:lstStyle/>
                    <a:p>
                      <a:pPr marL="92075" indent="-92075">
                        <a:buFont typeface="Arial" panose="020B0604020202020204" pitchFamily="34" charset="0"/>
                        <a:buChar char="•"/>
                      </a:pPr>
                      <a:r>
                        <a:rPr lang="en-US" sz="1600" baseline="0" dirty="0" smtClean="0"/>
                        <a:t>Opening of HL Track</a:t>
                      </a:r>
                      <a:endParaRPr lang="en-US" sz="1600" dirty="0"/>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r>
                        <a:rPr lang="en-US" sz="1600" dirty="0" smtClean="0"/>
                        <a:t>AL Facilitators Meeting </a:t>
                      </a:r>
                      <a:endParaRPr lang="en-US" sz="1600" dirty="0"/>
                    </a:p>
                  </a:txBody>
                  <a:tcPr/>
                </a:tc>
              </a:tr>
              <a:tr h="370840">
                <a:tc>
                  <a:txBody>
                    <a:bodyPr/>
                    <a:lstStyle/>
                    <a:p>
                      <a:r>
                        <a:rPr lang="en-US" sz="1600" dirty="0" smtClean="0"/>
                        <a:t>AM</a:t>
                      </a:r>
                      <a:endParaRPr lang="en-US" sz="1600" dirty="0"/>
                    </a:p>
                  </a:txBody>
                  <a:tcPr/>
                </a:tc>
                <a:tc>
                  <a:txBody>
                    <a:bodyPr/>
                    <a:lstStyle/>
                    <a:p>
                      <a:endParaRPr lang="en-US" sz="1600" dirty="0"/>
                    </a:p>
                  </a:txBody>
                  <a:tcPr/>
                </a:tc>
                <a:tc>
                  <a:txBody>
                    <a:bodyPr/>
                    <a:lstStyle/>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HL Plenary / HL Round Tables</a:t>
                      </a:r>
                    </a:p>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AL FM / Workshops</a:t>
                      </a:r>
                      <a:endParaRPr lang="en-US" sz="1600" kern="1200" baseline="0" dirty="0">
                        <a:solidFill>
                          <a:schemeClr val="dk1"/>
                        </a:solidFill>
                        <a:latin typeface="+mn-lt"/>
                        <a:ea typeface="+mn-ea"/>
                        <a:cs typeface="+mn-cs"/>
                      </a:endParaRPr>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 </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r>
                        <a:rPr lang="en-US" sz="1600" dirty="0" smtClean="0"/>
                        <a:t>Closing </a:t>
                      </a:r>
                      <a:endParaRPr lang="en-US" sz="1600" dirty="0"/>
                    </a:p>
                  </a:txBody>
                  <a:tcPr/>
                </a:tc>
              </a:tr>
              <a:tr h="370840">
                <a:tc>
                  <a:txBody>
                    <a:bodyPr/>
                    <a:lstStyle/>
                    <a:p>
                      <a:r>
                        <a:rPr lang="en-US" sz="1600" dirty="0" smtClean="0"/>
                        <a:t>PM</a:t>
                      </a:r>
                      <a:endParaRPr lang="en-US" sz="1600" dirty="0"/>
                    </a:p>
                  </a:txBody>
                  <a:tcPr/>
                </a:tc>
                <a:tc>
                  <a:txBody>
                    <a:bodyPr/>
                    <a:lstStyle/>
                    <a:p>
                      <a:r>
                        <a:rPr lang="en-US" sz="1600" dirty="0" smtClean="0"/>
                        <a:t>Opening Ceremony </a:t>
                      </a:r>
                      <a:endParaRPr lang="en-US" sz="1600" dirty="0"/>
                    </a:p>
                  </a:txBody>
                  <a:tcPr/>
                </a:tc>
                <a:tc>
                  <a:txBody>
                    <a:bodyPr/>
                    <a:lstStyle/>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HL Plenary / HL Round Tables</a:t>
                      </a:r>
                    </a:p>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AL FM / Workshops</a:t>
                      </a:r>
                      <a:endParaRPr lang="en-US" sz="1600" kern="1200" baseline="0" dirty="0">
                        <a:solidFill>
                          <a:schemeClr val="dk1"/>
                        </a:solidFill>
                        <a:latin typeface="+mn-lt"/>
                        <a:ea typeface="+mn-ea"/>
                        <a:cs typeface="+mn-cs"/>
                      </a:endParaRPr>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endParaRPr lang="en-US" sz="1600" dirty="0"/>
                    </a:p>
                  </a:txBody>
                  <a:tcPr/>
                </a:tc>
              </a:tr>
              <a:tr h="370840">
                <a:tc>
                  <a:txBody>
                    <a:bodyPr/>
                    <a:lstStyle/>
                    <a:p>
                      <a:r>
                        <a:rPr lang="en-US" sz="1600" dirty="0" smtClean="0"/>
                        <a:t>PM </a:t>
                      </a:r>
                      <a:endParaRPr lang="en-US" sz="1600" dirty="0"/>
                    </a:p>
                  </a:txBody>
                  <a:tcPr/>
                </a:tc>
                <a:tc>
                  <a:txBody>
                    <a:bodyPr/>
                    <a:lstStyle/>
                    <a:p>
                      <a:r>
                        <a:rPr lang="en-US" sz="1600" dirty="0" smtClean="0"/>
                        <a:t>WSIS Project Prizes </a:t>
                      </a:r>
                      <a:endParaRPr lang="en-US" sz="1600" dirty="0"/>
                    </a:p>
                  </a:txBody>
                  <a:tcPr/>
                </a:tc>
                <a:tc>
                  <a:txBody>
                    <a:bodyPr/>
                    <a:lstStyle/>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HL Plenary </a:t>
                      </a:r>
                    </a:p>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Adoption of the Outcomes </a:t>
                      </a:r>
                      <a:endParaRPr lang="en-US" sz="1600" kern="1200" baseline="0" dirty="0">
                        <a:solidFill>
                          <a:schemeClr val="dk1"/>
                        </a:solidFill>
                        <a:latin typeface="+mn-lt"/>
                        <a:ea typeface="+mn-ea"/>
                        <a:cs typeface="+mn-cs"/>
                      </a:endParaRPr>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 </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129359928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 10 Year’s Country Reports</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052736"/>
            <a:ext cx="8208912" cy="4680520"/>
          </a:xfrm>
          <a:solidFill>
            <a:srgbClr val="003300">
              <a:alpha val="32941"/>
            </a:srgbClr>
          </a:solidFill>
        </p:spPr>
        <p:txBody>
          <a:bodyPr>
            <a:noAutofit/>
          </a:bodyPr>
          <a:lstStyle/>
          <a:p>
            <a:pPr marL="0" indent="0" algn="ctr">
              <a:buNone/>
            </a:pPr>
            <a:r>
              <a:rPr lang="en-US" sz="2400" b="1" dirty="0" smtClean="0">
                <a:solidFill>
                  <a:srgbClr val="FF0000"/>
                </a:solidFill>
                <a:effectLst>
                  <a:outerShdw blurRad="38100" dist="38100" dir="2700000" algn="tl">
                    <a:srgbClr val="000000">
                      <a:alpha val="43137"/>
                    </a:srgbClr>
                  </a:outerShdw>
                </a:effectLst>
              </a:rPr>
              <a:t>10 </a:t>
            </a:r>
            <a:r>
              <a:rPr lang="en-US" sz="2400" b="1" dirty="0">
                <a:solidFill>
                  <a:srgbClr val="FF0000"/>
                </a:solidFill>
                <a:effectLst>
                  <a:outerShdw blurRad="38100" dist="38100" dir="2700000" algn="tl">
                    <a:srgbClr val="000000">
                      <a:alpha val="43137"/>
                    </a:srgbClr>
                  </a:outerShdw>
                </a:effectLst>
              </a:rPr>
              <a:t>Year’s Country Reports</a:t>
            </a:r>
            <a:endParaRPr lang="en-US" sz="2000" b="1" dirty="0" smtClean="0">
              <a:solidFill>
                <a:srgbClr val="FF0000"/>
              </a:solidFill>
            </a:endParaRPr>
          </a:p>
          <a:p>
            <a:pPr marL="0" indent="0" algn="ctr">
              <a:buNone/>
            </a:pPr>
            <a:r>
              <a:rPr lang="en-US" sz="2000" b="1" dirty="0" smtClean="0">
                <a:solidFill>
                  <a:schemeClr val="accent6">
                    <a:lumMod val="40000"/>
                    <a:lumOff val="60000"/>
                  </a:schemeClr>
                </a:solidFill>
              </a:rPr>
              <a:t>Invitation </a:t>
            </a:r>
            <a:r>
              <a:rPr lang="en-US" sz="2000" b="1" dirty="0">
                <a:solidFill>
                  <a:schemeClr val="accent6">
                    <a:lumMod val="40000"/>
                    <a:lumOff val="60000"/>
                  </a:schemeClr>
                </a:solidFill>
              </a:rPr>
              <a:t>letter in 6 UN Languages: </a:t>
            </a:r>
          </a:p>
          <a:p>
            <a:pPr marL="0" indent="0" algn="ctr">
              <a:buNone/>
            </a:pPr>
            <a:r>
              <a:rPr lang="en-US" sz="2000" dirty="0" smtClean="0">
                <a:solidFill>
                  <a:schemeClr val="bg1"/>
                </a:solidFill>
              </a:rPr>
              <a:t> </a:t>
            </a:r>
            <a:r>
              <a:rPr lang="en-US" sz="2000" dirty="0">
                <a:solidFill>
                  <a:schemeClr val="bg1"/>
                </a:solidFill>
              </a:rPr>
              <a:t>[</a:t>
            </a:r>
            <a:r>
              <a:rPr lang="en-US" sz="2000" dirty="0" err="1">
                <a:solidFill>
                  <a:schemeClr val="bg1"/>
                </a:solidFill>
                <a:hlinkClick r:id="rId3" action="ppaction://hlinkfile"/>
              </a:rPr>
              <a:t>ar</a:t>
            </a:r>
            <a:r>
              <a:rPr lang="en-US" sz="2000" dirty="0">
                <a:solidFill>
                  <a:schemeClr val="bg1"/>
                </a:solidFill>
              </a:rPr>
              <a:t>] - [</a:t>
            </a:r>
            <a:r>
              <a:rPr lang="en-US" sz="2000" dirty="0" err="1">
                <a:solidFill>
                  <a:schemeClr val="bg1"/>
                </a:solidFill>
                <a:hlinkClick r:id="rId4" action="ppaction://hlinkfile"/>
              </a:rPr>
              <a:t>zh</a:t>
            </a:r>
            <a:r>
              <a:rPr lang="en-US" sz="2000" dirty="0">
                <a:solidFill>
                  <a:schemeClr val="bg1"/>
                </a:solidFill>
              </a:rPr>
              <a:t>] - [</a:t>
            </a:r>
            <a:r>
              <a:rPr lang="en-US" sz="2000" dirty="0">
                <a:solidFill>
                  <a:schemeClr val="bg1"/>
                </a:solidFill>
                <a:hlinkClick r:id="rId5" action="ppaction://hlinkfile"/>
              </a:rPr>
              <a:t>en</a:t>
            </a:r>
            <a:r>
              <a:rPr lang="en-US" sz="2000" dirty="0">
                <a:solidFill>
                  <a:schemeClr val="bg1"/>
                </a:solidFill>
              </a:rPr>
              <a:t>] - [</a:t>
            </a:r>
            <a:r>
              <a:rPr lang="en-US" sz="2000" dirty="0" err="1">
                <a:solidFill>
                  <a:schemeClr val="bg1"/>
                </a:solidFill>
                <a:hlinkClick r:id="rId6" action="ppaction://hlinkfile"/>
              </a:rPr>
              <a:t>fr</a:t>
            </a:r>
            <a:r>
              <a:rPr lang="en-US" sz="2000" dirty="0">
                <a:solidFill>
                  <a:schemeClr val="bg1"/>
                </a:solidFill>
              </a:rPr>
              <a:t>] - [</a:t>
            </a:r>
            <a:r>
              <a:rPr lang="en-US" sz="2000" dirty="0" err="1">
                <a:solidFill>
                  <a:schemeClr val="bg1"/>
                </a:solidFill>
                <a:hlinkClick r:id="rId7" action="ppaction://hlinkfile"/>
              </a:rPr>
              <a:t>es</a:t>
            </a:r>
            <a:r>
              <a:rPr lang="en-US" sz="2000" dirty="0">
                <a:solidFill>
                  <a:schemeClr val="bg1"/>
                </a:solidFill>
              </a:rPr>
              <a:t>] - [</a:t>
            </a:r>
            <a:r>
              <a:rPr lang="en-US" sz="2000" dirty="0" err="1">
                <a:solidFill>
                  <a:schemeClr val="bg1"/>
                </a:solidFill>
                <a:hlinkClick r:id="rId8" action="ppaction://hlinkfile"/>
              </a:rPr>
              <a:t>ru</a:t>
            </a:r>
            <a:r>
              <a:rPr lang="en-US" sz="2000" dirty="0">
                <a:solidFill>
                  <a:schemeClr val="bg1"/>
                </a:solidFill>
              </a:rPr>
              <a:t>]</a:t>
            </a:r>
          </a:p>
          <a:p>
            <a:pPr marL="342900" lvl="1" indent="-342900">
              <a:buFont typeface="Arial" panose="020B0604020202020204" pitchFamily="34" charset="0"/>
              <a:buChar char="•"/>
            </a:pPr>
            <a:r>
              <a:rPr lang="en-US" sz="2000" b="1" dirty="0" smtClean="0">
                <a:solidFill>
                  <a:schemeClr val="accent6">
                    <a:lumMod val="40000"/>
                    <a:lumOff val="60000"/>
                  </a:schemeClr>
                </a:solidFill>
              </a:rPr>
              <a:t>Objective of Country Reports  </a:t>
            </a:r>
            <a:endParaRPr lang="en-US" sz="2000" b="1" dirty="0">
              <a:solidFill>
                <a:schemeClr val="accent6">
                  <a:lumMod val="40000"/>
                  <a:lumOff val="60000"/>
                </a:schemeClr>
              </a:solidFill>
            </a:endParaRPr>
          </a:p>
          <a:p>
            <a:pPr marL="742950" lvl="2" indent="-342900"/>
            <a:r>
              <a:rPr lang="en-US" sz="1800" b="1" dirty="0" smtClean="0">
                <a:solidFill>
                  <a:schemeClr val="bg1"/>
                </a:solidFill>
              </a:rPr>
              <a:t>Self-evaluation of 10 year achievements </a:t>
            </a:r>
          </a:p>
          <a:p>
            <a:pPr marL="742950" lvl="2" indent="-342900"/>
            <a:r>
              <a:rPr lang="en-US" sz="1800" b="1" dirty="0" smtClean="0">
                <a:solidFill>
                  <a:schemeClr val="bg1"/>
                </a:solidFill>
              </a:rPr>
              <a:t>Reference </a:t>
            </a:r>
            <a:r>
              <a:rPr lang="en-US" sz="1800" b="1" dirty="0">
                <a:solidFill>
                  <a:schemeClr val="bg1"/>
                </a:solidFill>
              </a:rPr>
              <a:t>in the WSIS+10 Statement </a:t>
            </a:r>
          </a:p>
          <a:p>
            <a:pPr marL="742950" lvl="2" indent="-342900"/>
            <a:r>
              <a:rPr lang="en-US" sz="1800" b="1" dirty="0">
                <a:solidFill>
                  <a:schemeClr val="bg1"/>
                </a:solidFill>
              </a:rPr>
              <a:t>Background Document at Country Workshops </a:t>
            </a:r>
            <a:br>
              <a:rPr lang="en-US" sz="1800" b="1" dirty="0">
                <a:solidFill>
                  <a:schemeClr val="bg1"/>
                </a:solidFill>
              </a:rPr>
            </a:br>
            <a:r>
              <a:rPr lang="en-US" sz="1800" b="1" dirty="0">
                <a:solidFill>
                  <a:schemeClr val="bg1"/>
                </a:solidFill>
              </a:rPr>
              <a:t>at the WSIS+10 High-Level Event </a:t>
            </a:r>
          </a:p>
          <a:p>
            <a:pPr marL="742950" lvl="2" indent="-342900"/>
            <a:r>
              <a:rPr lang="en-US" sz="1800" b="1" dirty="0" smtClean="0">
                <a:solidFill>
                  <a:schemeClr val="bg1"/>
                </a:solidFill>
              </a:rPr>
              <a:t>Integral </a:t>
            </a:r>
            <a:r>
              <a:rPr lang="en-US" sz="1800" b="1" dirty="0">
                <a:solidFill>
                  <a:schemeClr val="bg1"/>
                </a:solidFill>
              </a:rPr>
              <a:t>part of the WSIS Stocktaking Process </a:t>
            </a:r>
          </a:p>
          <a:p>
            <a:r>
              <a:rPr lang="en-US" sz="2000" b="1" dirty="0" smtClean="0">
                <a:solidFill>
                  <a:schemeClr val="accent6">
                    <a:lumMod val="40000"/>
                    <a:lumOff val="60000"/>
                  </a:schemeClr>
                </a:solidFill>
              </a:rPr>
              <a:t>Deadlines </a:t>
            </a:r>
          </a:p>
          <a:p>
            <a:pPr lvl="1"/>
            <a:r>
              <a:rPr lang="en-US" sz="1400" dirty="0">
                <a:solidFill>
                  <a:schemeClr val="bg1"/>
                </a:solidFill>
              </a:rPr>
              <a:t>a draft version of the report to the </a:t>
            </a:r>
            <a:r>
              <a:rPr lang="en-US" sz="1400" dirty="0" smtClean="0">
                <a:solidFill>
                  <a:schemeClr val="bg1"/>
                </a:solidFill>
              </a:rPr>
              <a:t> First </a:t>
            </a:r>
            <a:r>
              <a:rPr lang="en-US" sz="1400" dirty="0">
                <a:solidFill>
                  <a:schemeClr val="bg1"/>
                </a:solidFill>
              </a:rPr>
              <a:t>Physical Preparatory Meeting </a:t>
            </a:r>
            <a:r>
              <a:rPr lang="en-US" sz="1400" dirty="0" smtClean="0">
                <a:solidFill>
                  <a:schemeClr val="bg1"/>
                </a:solidFill>
              </a:rPr>
              <a:t>of </a:t>
            </a:r>
            <a:r>
              <a:rPr lang="en-US" sz="1400" dirty="0">
                <a:solidFill>
                  <a:schemeClr val="bg1"/>
                </a:solidFill>
              </a:rPr>
              <a:t>the WSIS+10 High–Level Event </a:t>
            </a:r>
            <a:r>
              <a:rPr lang="en-US" sz="1400" dirty="0" smtClean="0">
                <a:solidFill>
                  <a:schemeClr val="bg1"/>
                </a:solidFill>
              </a:rPr>
              <a:t> (</a:t>
            </a:r>
            <a:r>
              <a:rPr lang="en-US" sz="1400" dirty="0">
                <a:solidFill>
                  <a:schemeClr val="bg1"/>
                </a:solidFill>
              </a:rPr>
              <a:t>7-8 October 2013</a:t>
            </a:r>
            <a:r>
              <a:rPr lang="en-US" sz="1400" dirty="0" smtClean="0">
                <a:solidFill>
                  <a:schemeClr val="bg1"/>
                </a:solidFill>
              </a:rPr>
              <a:t>); </a:t>
            </a:r>
          </a:p>
          <a:p>
            <a:pPr lvl="2"/>
            <a:r>
              <a:rPr lang="en-US" sz="1600" b="1" dirty="0" smtClean="0">
                <a:solidFill>
                  <a:srgbClr val="FFFF00"/>
                </a:solidFill>
                <a:effectLst>
                  <a:outerShdw blurRad="38100" dist="38100" dir="2700000" algn="tl">
                    <a:srgbClr val="000000">
                      <a:alpha val="43137"/>
                    </a:srgbClr>
                  </a:outerShdw>
                </a:effectLst>
              </a:rPr>
              <a:t>Received submissions from: </a:t>
            </a:r>
            <a:r>
              <a:rPr lang="en-US" sz="1600" b="1" dirty="0" smtClean="0">
                <a:solidFill>
                  <a:srgbClr val="FFFF00"/>
                </a:solidFill>
                <a:effectLst>
                  <a:outerShdw blurRad="38100" dist="38100" dir="2700000" algn="tl">
                    <a:srgbClr val="000000">
                      <a:alpha val="43137"/>
                    </a:srgbClr>
                  </a:outerShdw>
                </a:effectLst>
              </a:rPr>
              <a:t>Rwanda, Belarus </a:t>
            </a:r>
            <a:r>
              <a:rPr lang="en-US" sz="1600" b="1" dirty="0" smtClean="0">
                <a:solidFill>
                  <a:srgbClr val="FFFF00"/>
                </a:solidFill>
                <a:effectLst>
                  <a:outerShdw blurRad="38100" dist="38100" dir="2700000" algn="tl">
                    <a:srgbClr val="000000">
                      <a:alpha val="43137"/>
                    </a:srgbClr>
                  </a:outerShdw>
                </a:effectLst>
              </a:rPr>
              <a:t>and Poland</a:t>
            </a:r>
            <a:r>
              <a:rPr lang="en-US" sz="1600" b="1" dirty="0" smtClean="0">
                <a:solidFill>
                  <a:schemeClr val="bg1"/>
                </a:solidFill>
              </a:rPr>
              <a:t> </a:t>
            </a:r>
            <a:endParaRPr lang="en-US" sz="1600" b="1" dirty="0">
              <a:solidFill>
                <a:schemeClr val="bg1"/>
              </a:solidFill>
            </a:endParaRPr>
          </a:p>
          <a:p>
            <a:pPr lvl="1"/>
            <a:r>
              <a:rPr lang="en-US" sz="1400" dirty="0" smtClean="0">
                <a:solidFill>
                  <a:schemeClr val="bg1"/>
                </a:solidFill>
              </a:rPr>
              <a:t>a </a:t>
            </a:r>
            <a:r>
              <a:rPr lang="en-US" sz="1400" dirty="0">
                <a:solidFill>
                  <a:schemeClr val="bg1"/>
                </a:solidFill>
              </a:rPr>
              <a:t>final version of the report to the </a:t>
            </a:r>
            <a:r>
              <a:rPr lang="en-US" sz="1400" dirty="0" smtClean="0">
                <a:solidFill>
                  <a:schemeClr val="bg1"/>
                </a:solidFill>
              </a:rPr>
              <a:t>Second </a:t>
            </a:r>
            <a:r>
              <a:rPr lang="en-US" sz="1400" dirty="0">
                <a:solidFill>
                  <a:schemeClr val="bg1"/>
                </a:solidFill>
              </a:rPr>
              <a:t>Physical Meeting of the </a:t>
            </a:r>
            <a:r>
              <a:rPr lang="en-US" sz="1400" dirty="0" smtClean="0">
                <a:solidFill>
                  <a:schemeClr val="bg1"/>
                </a:solidFill>
              </a:rPr>
              <a:t>WSIS+10 </a:t>
            </a:r>
            <a:r>
              <a:rPr lang="en-US" sz="1400" dirty="0">
                <a:solidFill>
                  <a:schemeClr val="bg1"/>
                </a:solidFill>
              </a:rPr>
              <a:t>High–Level Event </a:t>
            </a:r>
            <a:r>
              <a:rPr lang="en-US" sz="1400" dirty="0" smtClean="0">
                <a:solidFill>
                  <a:schemeClr val="bg1"/>
                </a:solidFill>
              </a:rPr>
              <a:t>(</a:t>
            </a:r>
            <a:r>
              <a:rPr lang="en-US" sz="1400" dirty="0">
                <a:solidFill>
                  <a:schemeClr val="bg1"/>
                </a:solidFill>
              </a:rPr>
              <a:t>16-17 December 2013). </a:t>
            </a:r>
            <a:endParaRPr lang="en-US" sz="1400" dirty="0" smtClean="0">
              <a:solidFill>
                <a:schemeClr val="bg1"/>
              </a:solidFill>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50404">
            <a:off x="7192289" y="2350741"/>
            <a:ext cx="1246416" cy="1761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26974">
            <a:off x="6325894" y="2358676"/>
            <a:ext cx="1118569" cy="1585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02085" y="3711509"/>
            <a:ext cx="2408672" cy="738664"/>
          </a:xfrm>
          <a:prstGeom prst="rect">
            <a:avLst/>
          </a:prstGeom>
          <a:solidFill>
            <a:srgbClr val="C00000"/>
          </a:solidFill>
          <a:effectLst>
            <a:outerShdw blurRad="50800" dist="38100" dir="2700000" algn="tl" rotWithShape="0">
              <a:prstClr val="black">
                <a:alpha val="40000"/>
              </a:prstClr>
            </a:outerShdw>
          </a:effectLst>
        </p:spPr>
        <p:txBody>
          <a:bodyPr wrap="none" rtlCol="0">
            <a:spAutoFit/>
          </a:bodyPr>
          <a:lstStyle/>
          <a:p>
            <a:pPr algn="ctr"/>
            <a:r>
              <a:rPr lang="en-US" b="1" dirty="0" smtClean="0">
                <a:solidFill>
                  <a:prstClr val="white"/>
                </a:solidFill>
              </a:rPr>
              <a:t>TEMPLATE</a:t>
            </a:r>
            <a:r>
              <a:rPr lang="en-US" dirty="0" smtClean="0">
                <a:solidFill>
                  <a:prstClr val="white"/>
                </a:solidFill>
              </a:rPr>
              <a:t/>
            </a:r>
            <a:br>
              <a:rPr lang="en-US" dirty="0" smtClean="0">
                <a:solidFill>
                  <a:prstClr val="white"/>
                </a:solidFill>
              </a:rPr>
            </a:br>
            <a:r>
              <a:rPr lang="en-US" sz="1200" dirty="0" smtClean="0">
                <a:solidFill>
                  <a:prstClr val="white"/>
                </a:solidFill>
              </a:rPr>
              <a:t>Agreed </a:t>
            </a:r>
            <a:r>
              <a:rPr lang="en-US" sz="1200" dirty="0">
                <a:solidFill>
                  <a:prstClr val="white"/>
                </a:solidFill>
              </a:rPr>
              <a:t>by </a:t>
            </a:r>
            <a:r>
              <a:rPr lang="en-US" sz="1200" dirty="0" err="1" smtClean="0">
                <a:solidFill>
                  <a:prstClr val="white"/>
                </a:solidFill>
              </a:rPr>
              <a:t>multistakeholder</a:t>
            </a:r>
            <a:r>
              <a:rPr lang="en-US" sz="1200" dirty="0" smtClean="0">
                <a:solidFill>
                  <a:prstClr val="white"/>
                </a:solidFill>
              </a:rPr>
              <a:t> </a:t>
            </a:r>
            <a:br>
              <a:rPr lang="en-US" sz="1200" dirty="0" smtClean="0">
                <a:solidFill>
                  <a:prstClr val="white"/>
                </a:solidFill>
              </a:rPr>
            </a:br>
            <a:r>
              <a:rPr lang="en-US" sz="1200" dirty="0" smtClean="0">
                <a:solidFill>
                  <a:prstClr val="white"/>
                </a:solidFill>
              </a:rPr>
              <a:t>consensus </a:t>
            </a:r>
            <a:r>
              <a:rPr lang="en-US" sz="1200" dirty="0">
                <a:solidFill>
                  <a:prstClr val="white"/>
                </a:solidFill>
              </a:rPr>
              <a:t>during WSIS Forum </a:t>
            </a:r>
            <a:r>
              <a:rPr lang="en-US" sz="1200" dirty="0" smtClean="0">
                <a:solidFill>
                  <a:prstClr val="white"/>
                </a:solidFill>
              </a:rPr>
              <a:t>2012</a:t>
            </a:r>
            <a:endParaRPr lang="en-US" sz="1200" dirty="0">
              <a:solidFill>
                <a:prstClr val="white"/>
              </a:solidFill>
            </a:endParaRPr>
          </a:p>
        </p:txBody>
      </p:sp>
    </p:spTree>
    <p:extLst>
      <p:ext uri="{BB962C8B-B14F-4D97-AF65-F5344CB8AC3E}">
        <p14:creationId xmlns:p14="http://schemas.microsoft.com/office/powerpoint/2010/main" val="285255308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rPr>
              <a:t>WSIS+10 High Level Event</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56792"/>
            <a:ext cx="8229600" cy="3989040"/>
          </a:xfrm>
          <a:solidFill>
            <a:srgbClr val="003300">
              <a:alpha val="32941"/>
            </a:srgbClr>
          </a:solidFill>
        </p:spPr>
        <p:txBody>
          <a:bodyPr>
            <a:normAutofit fontScale="92500" lnSpcReduction="10000"/>
          </a:bodyPr>
          <a:lstStyle/>
          <a:p>
            <a:pPr algn="just"/>
            <a:r>
              <a:rPr lang="en-US" sz="3100" dirty="0" smtClean="0">
                <a:solidFill>
                  <a:schemeClr val="bg1"/>
                </a:solidFill>
              </a:rPr>
              <a:t>The </a:t>
            </a:r>
            <a:r>
              <a:rPr lang="en-US" sz="3100" dirty="0">
                <a:solidFill>
                  <a:schemeClr val="bg1"/>
                </a:solidFill>
              </a:rPr>
              <a:t>WSIS+10 High-Level Event will be an extended version of the WSIS Forum </a:t>
            </a:r>
            <a:r>
              <a:rPr lang="en-US" sz="3100" dirty="0" smtClean="0">
                <a:solidFill>
                  <a:schemeClr val="bg1"/>
                </a:solidFill>
              </a:rPr>
              <a:t>to:</a:t>
            </a:r>
          </a:p>
          <a:p>
            <a:pPr lvl="1" algn="just"/>
            <a:r>
              <a:rPr lang="en-US" sz="2700" dirty="0" smtClean="0">
                <a:solidFill>
                  <a:schemeClr val="bg1"/>
                </a:solidFill>
              </a:rPr>
              <a:t>address </a:t>
            </a:r>
            <a:r>
              <a:rPr lang="en-US" sz="2700" dirty="0">
                <a:solidFill>
                  <a:schemeClr val="bg1"/>
                </a:solidFill>
              </a:rPr>
              <a:t>the progress made in the implementation of the WSIS outcomes related to the WSIS Action Lines under mandates of the participating </a:t>
            </a:r>
            <a:r>
              <a:rPr lang="en-US" sz="2700" dirty="0" smtClean="0">
                <a:solidFill>
                  <a:schemeClr val="bg1"/>
                </a:solidFill>
              </a:rPr>
              <a:t>agencies</a:t>
            </a:r>
          </a:p>
          <a:p>
            <a:pPr lvl="1" algn="just"/>
            <a:r>
              <a:rPr lang="en-US" sz="2700" dirty="0" smtClean="0">
                <a:solidFill>
                  <a:schemeClr val="bg1"/>
                </a:solidFill>
              </a:rPr>
              <a:t>provide </a:t>
            </a:r>
            <a:r>
              <a:rPr lang="en-US" sz="2700" dirty="0">
                <a:solidFill>
                  <a:schemeClr val="bg1"/>
                </a:solidFill>
              </a:rPr>
              <a:t>a platform </a:t>
            </a:r>
            <a:r>
              <a:rPr lang="en-US" sz="2700">
                <a:solidFill>
                  <a:schemeClr val="bg1"/>
                </a:solidFill>
              </a:rPr>
              <a:t>for </a:t>
            </a:r>
            <a:r>
              <a:rPr lang="en-US" sz="2700" smtClean="0">
                <a:solidFill>
                  <a:schemeClr val="bg1"/>
                </a:solidFill>
              </a:rPr>
              <a:t>multi-stakeholder </a:t>
            </a:r>
            <a:r>
              <a:rPr lang="en-US" sz="2700" dirty="0">
                <a:solidFill>
                  <a:schemeClr val="bg1"/>
                </a:solidFill>
              </a:rPr>
              <a:t>coordination of the implementation of the WSIS outcomes, with involvement and participation of all WSIS action line facilitators, other UN agencies and all WSIS stakeholders. </a:t>
            </a:r>
          </a:p>
          <a:p>
            <a:pPr algn="just"/>
            <a:endParaRPr lang="en-US" dirty="0">
              <a:solidFill>
                <a:schemeClr val="bg1"/>
              </a:solidFill>
            </a:endParaRPr>
          </a:p>
        </p:txBody>
      </p:sp>
      <p:pic>
        <p:nvPicPr>
          <p:cNvPr id="5"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495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 Quantitative Assessment</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989040"/>
          </a:xfrm>
          <a:solidFill>
            <a:srgbClr val="003300">
              <a:alpha val="32941"/>
            </a:srgbClr>
          </a:solidFill>
        </p:spPr>
        <p:txBody>
          <a:bodyPr>
            <a:normAutofit fontScale="70000" lnSpcReduction="20000"/>
          </a:bodyPr>
          <a:lstStyle/>
          <a:p>
            <a:pPr eaLnBrk="0"/>
            <a:r>
              <a:rPr lang="en-US" sz="2900" dirty="0">
                <a:solidFill>
                  <a:schemeClr val="bg1"/>
                </a:solidFill>
              </a:rPr>
              <a:t>The ITUs ICT Data and Statistics Division continues </a:t>
            </a:r>
            <a:br>
              <a:rPr lang="en-US" sz="2900" dirty="0">
                <a:solidFill>
                  <a:schemeClr val="bg1"/>
                </a:solidFill>
              </a:rPr>
            </a:br>
            <a:r>
              <a:rPr lang="en-US" sz="2900" dirty="0" smtClean="0">
                <a:solidFill>
                  <a:schemeClr val="bg1"/>
                </a:solidFill>
              </a:rPr>
              <a:t>to </a:t>
            </a:r>
            <a:r>
              <a:rPr lang="en-US" sz="2900" dirty="0">
                <a:solidFill>
                  <a:schemeClr val="bg1"/>
                </a:solidFill>
              </a:rPr>
              <a:t>play a leading facilitation role in the </a:t>
            </a:r>
            <a:r>
              <a:rPr lang="en-US" sz="2900" dirty="0" smtClean="0">
                <a:solidFill>
                  <a:schemeClr val="bg1"/>
                </a:solidFill>
              </a:rPr>
              <a:t>Partnership </a:t>
            </a:r>
            <a:br>
              <a:rPr lang="en-US" sz="2900" dirty="0" smtClean="0">
                <a:solidFill>
                  <a:schemeClr val="bg1"/>
                </a:solidFill>
              </a:rPr>
            </a:br>
            <a:r>
              <a:rPr lang="en-US" sz="2900" dirty="0" smtClean="0">
                <a:solidFill>
                  <a:schemeClr val="bg1"/>
                </a:solidFill>
              </a:rPr>
              <a:t>on </a:t>
            </a:r>
            <a:r>
              <a:rPr lang="en-US" sz="2900" dirty="0">
                <a:solidFill>
                  <a:schemeClr val="bg1"/>
                </a:solidFill>
              </a:rPr>
              <a:t>the Measuring the ICTs for Development. </a:t>
            </a:r>
            <a:endParaRPr lang="en-US" sz="2900" dirty="0" smtClean="0">
              <a:solidFill>
                <a:schemeClr val="bg1"/>
              </a:solidFill>
            </a:endParaRPr>
          </a:p>
          <a:p>
            <a:pPr algn="just" eaLnBrk="0"/>
            <a:r>
              <a:rPr lang="en-US" sz="2900" dirty="0" smtClean="0">
                <a:solidFill>
                  <a:schemeClr val="bg1"/>
                </a:solidFill>
              </a:rPr>
              <a:t>A </a:t>
            </a:r>
            <a:r>
              <a:rPr lang="en-US" sz="2900" dirty="0">
                <a:solidFill>
                  <a:schemeClr val="bg1"/>
                </a:solidFill>
              </a:rPr>
              <a:t>metadata questionnaire was coordinated by the Partnership on Measuring ICT for Development, and was sent in October 2012 to countries by the Regional Commissions. This questionnaire aims at collecting information on data availability for the WSIS Target indicators as outlined in the </a:t>
            </a:r>
            <a:r>
              <a:rPr lang="en-GB" sz="2900" b="1" i="1" dirty="0">
                <a:solidFill>
                  <a:schemeClr val="bg1"/>
                </a:solidFill>
              </a:rPr>
              <a:t>Measuring the WSIS Targets - A statistical framework</a:t>
            </a:r>
            <a:r>
              <a:rPr lang="en-US" sz="2900" b="1" dirty="0">
                <a:solidFill>
                  <a:schemeClr val="bg1"/>
                </a:solidFill>
              </a:rPr>
              <a:t> publication. </a:t>
            </a:r>
            <a:endParaRPr lang="en-US" sz="2900" b="1" dirty="0" smtClean="0">
              <a:solidFill>
                <a:schemeClr val="bg1"/>
              </a:solidFill>
            </a:endParaRPr>
          </a:p>
          <a:p>
            <a:pPr algn="just" eaLnBrk="0"/>
            <a:r>
              <a:rPr lang="en-US" sz="2900" dirty="0" smtClean="0">
                <a:solidFill>
                  <a:schemeClr val="bg1"/>
                </a:solidFill>
              </a:rPr>
              <a:t>A </a:t>
            </a:r>
            <a:r>
              <a:rPr lang="en-US" sz="2900" dirty="0">
                <a:solidFill>
                  <a:schemeClr val="bg1"/>
                </a:solidFill>
              </a:rPr>
              <a:t>full data collection of the actual data for each of the WSIS Target indicators is being </a:t>
            </a:r>
            <a:r>
              <a:rPr lang="en-US" sz="2900" dirty="0" smtClean="0">
                <a:solidFill>
                  <a:schemeClr val="bg1"/>
                </a:solidFill>
              </a:rPr>
              <a:t>conducted. </a:t>
            </a:r>
          </a:p>
          <a:p>
            <a:pPr algn="just" eaLnBrk="0"/>
            <a:r>
              <a:rPr lang="en-US" sz="2900" dirty="0">
                <a:solidFill>
                  <a:schemeClr val="bg1"/>
                </a:solidFill>
              </a:rPr>
              <a:t>The data collected in 2013 will be used to prepare the </a:t>
            </a:r>
            <a:r>
              <a:rPr lang="en-GB" sz="2900" b="1" i="1" dirty="0">
                <a:solidFill>
                  <a:schemeClr val="bg1"/>
                </a:solidFill>
              </a:rPr>
              <a:t>final quantitative Assessment Report on the Achievements of the WSIS Targets</a:t>
            </a:r>
            <a:r>
              <a:rPr lang="en-GB" sz="2900" dirty="0">
                <a:solidFill>
                  <a:schemeClr val="bg1"/>
                </a:solidFill>
              </a:rPr>
              <a:t>, to be launched on the occasion of the WSIS+10 High-Level Event in 2014 </a:t>
            </a:r>
            <a:r>
              <a:rPr lang="en-GB" sz="2900" dirty="0" smtClean="0">
                <a:solidFill>
                  <a:schemeClr val="bg1"/>
                </a:solidFill>
              </a:rPr>
              <a:t/>
            </a:r>
            <a:br>
              <a:rPr lang="en-GB" sz="2900" dirty="0" smtClean="0">
                <a:solidFill>
                  <a:schemeClr val="bg1"/>
                </a:solidFill>
              </a:rPr>
            </a:br>
            <a:r>
              <a:rPr lang="en-GB" sz="2600" dirty="0" smtClean="0">
                <a:solidFill>
                  <a:schemeClr val="bg1"/>
                </a:solidFill>
              </a:rPr>
              <a:t>(</a:t>
            </a:r>
            <a:r>
              <a:rPr lang="en-GB" sz="2600" u="sng" dirty="0">
                <a:solidFill>
                  <a:schemeClr val="bg1"/>
                </a:solidFill>
              </a:rPr>
              <a:t>http://</a:t>
            </a:r>
            <a:r>
              <a:rPr lang="en-GB" sz="2600" u="sng" dirty="0" smtClean="0">
                <a:solidFill>
                  <a:schemeClr val="bg1"/>
                </a:solidFill>
              </a:rPr>
              <a:t>www.itu.int/en/ITU-D/Statistics/Pages/intlcoop/ partnership/followup.asp</a:t>
            </a:r>
            <a:r>
              <a:rPr lang="en-US" sz="2900" dirty="0">
                <a:solidFill>
                  <a:schemeClr val="bg1"/>
                </a:solidFill>
              </a:rPr>
              <a:t>)</a:t>
            </a:r>
          </a:p>
          <a:p>
            <a:pPr eaLnBrk="0"/>
            <a:endParaRPr lang="en-US" sz="2900" dirty="0">
              <a:solidFill>
                <a:schemeClr val="bg1"/>
              </a:solidFill>
            </a:endParaRPr>
          </a:p>
          <a:p>
            <a:pPr lvl="0"/>
            <a:endParaRPr lang="en-US" dirty="0">
              <a:solidFill>
                <a:schemeClr val="bg2">
                  <a:lumMod val="90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628800"/>
            <a:ext cx="2448272" cy="606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96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456184"/>
            <a:ext cx="8496944" cy="3989040"/>
          </a:xfrm>
          <a:solidFill>
            <a:srgbClr val="003300">
              <a:alpha val="32941"/>
            </a:srgbClr>
          </a:solidFill>
        </p:spPr>
        <p:txBody>
          <a:bodyPr>
            <a:normAutofit fontScale="77500" lnSpcReduction="20000"/>
          </a:bodyPr>
          <a:lstStyle/>
          <a:p>
            <a:pPr marL="0" indent="0" algn="ctr">
              <a:buNone/>
            </a:pPr>
            <a:r>
              <a:rPr lang="en-US" sz="3400" b="1" dirty="0" smtClean="0">
                <a:solidFill>
                  <a:srgbClr val="FF0000"/>
                </a:solidFill>
                <a:effectLst>
                  <a:outerShdw blurRad="38100" dist="38100" dir="2700000" algn="tl">
                    <a:srgbClr val="000000">
                      <a:alpha val="43137"/>
                    </a:srgbClr>
                  </a:outerShdw>
                </a:effectLst>
              </a:rPr>
              <a:t>WSIS Stocktaking Process </a:t>
            </a:r>
          </a:p>
          <a:p>
            <a:pPr marL="0" indent="0" algn="ctr">
              <a:buNone/>
            </a:pPr>
            <a:r>
              <a:rPr lang="en-US" sz="2400" b="1" dirty="0" smtClean="0">
                <a:solidFill>
                  <a:srgbClr val="FF0000"/>
                </a:solidFill>
                <a:effectLst>
                  <a:outerShdw blurRad="38100" dist="38100" dir="2700000" algn="tl">
                    <a:srgbClr val="000000">
                      <a:alpha val="43137"/>
                    </a:srgbClr>
                  </a:outerShdw>
                </a:effectLst>
              </a:rPr>
              <a:t>www.wsis.org/stocktaking </a:t>
            </a:r>
          </a:p>
          <a:p>
            <a:pPr marL="0" indent="0" algn="ctr">
              <a:buNone/>
            </a:pPr>
            <a:r>
              <a:rPr lang="en-US" sz="2400" b="1" dirty="0" smtClean="0">
                <a:solidFill>
                  <a:srgbClr val="FF0000"/>
                </a:solidFill>
              </a:rPr>
              <a:t>(1st </a:t>
            </a:r>
            <a:r>
              <a:rPr lang="en-US" sz="2400" b="1" dirty="0">
                <a:solidFill>
                  <a:srgbClr val="FF0000"/>
                </a:solidFill>
              </a:rPr>
              <a:t>December </a:t>
            </a:r>
            <a:r>
              <a:rPr lang="en-US" sz="2400" b="1" dirty="0" smtClean="0">
                <a:solidFill>
                  <a:srgbClr val="FF0000"/>
                </a:solidFill>
              </a:rPr>
              <a:t>2013)</a:t>
            </a:r>
            <a:endParaRPr lang="en-US" sz="2400" b="1" dirty="0">
              <a:solidFill>
                <a:srgbClr val="FF0000"/>
              </a:solidFill>
            </a:endParaRPr>
          </a:p>
          <a:p>
            <a:r>
              <a:rPr lang="en-GB" sz="2400" b="1" u="sng" dirty="0">
                <a:solidFill>
                  <a:schemeClr val="bg1"/>
                </a:solidFill>
              </a:rPr>
              <a:t>Call for update and new entries 2013-2014.  Contribution to the </a:t>
            </a:r>
            <a:r>
              <a:rPr lang="en-GB" sz="2400" b="1" u="sng" dirty="0" smtClean="0">
                <a:solidFill>
                  <a:schemeClr val="bg1"/>
                </a:solidFill>
              </a:rPr>
              <a:t/>
            </a:r>
            <a:br>
              <a:rPr lang="en-GB" sz="2400" b="1" u="sng" dirty="0" smtClean="0">
                <a:solidFill>
                  <a:schemeClr val="bg1"/>
                </a:solidFill>
              </a:rPr>
            </a:br>
            <a:r>
              <a:rPr lang="en-GB" sz="2400" b="1" u="sng" dirty="0" smtClean="0">
                <a:solidFill>
                  <a:schemeClr val="bg1"/>
                </a:solidFill>
              </a:rPr>
              <a:t>WSIS </a:t>
            </a:r>
            <a:r>
              <a:rPr lang="en-GB" sz="2400" b="1" u="sng" dirty="0">
                <a:solidFill>
                  <a:schemeClr val="bg1"/>
                </a:solidFill>
              </a:rPr>
              <a:t>Stocktaking Report 2014</a:t>
            </a:r>
            <a:r>
              <a:rPr lang="en-GB" sz="2400" b="1" u="sng" dirty="0" smtClean="0">
                <a:solidFill>
                  <a:schemeClr val="bg1"/>
                </a:solidFill>
              </a:rPr>
              <a:t>! Deadline</a:t>
            </a:r>
            <a:r>
              <a:rPr lang="en-GB" sz="2400" b="1" u="sng" dirty="0">
                <a:solidFill>
                  <a:schemeClr val="bg1"/>
                </a:solidFill>
              </a:rPr>
              <a:t>: 1st December 2013</a:t>
            </a:r>
          </a:p>
          <a:p>
            <a:pPr lvl="1"/>
            <a:r>
              <a:rPr lang="en-US" sz="2000" dirty="0">
                <a:solidFill>
                  <a:schemeClr val="bg1"/>
                </a:solidFill>
              </a:rPr>
              <a:t>The sixth edition of the WSIS Stocktaking Report is the continuation of the WSIS Stocktaking Report series and will be prepared for WSIS+10 High-Level Event and Forum 2014.</a:t>
            </a:r>
          </a:p>
          <a:p>
            <a:pPr lvl="1"/>
            <a:r>
              <a:rPr lang="en-US" sz="2000" dirty="0">
                <a:solidFill>
                  <a:schemeClr val="bg1"/>
                </a:solidFill>
              </a:rPr>
              <a:t>The WSIS Stocktaking Report 2014 will also be shared with ITU-D study Groups in the elaboration of Output Reports and will be submitted as the contribution to the 17th session of the Commission on Science and Technology for Development (CSTD).</a:t>
            </a:r>
          </a:p>
          <a:p>
            <a:r>
              <a:rPr lang="en-US" sz="2400" b="1" u="sng" dirty="0">
                <a:solidFill>
                  <a:schemeClr val="bg1"/>
                </a:solidFill>
              </a:rPr>
              <a:t>WSIS Stocktaking: Regional Reports. Deadline: 1st December </a:t>
            </a:r>
            <a:r>
              <a:rPr lang="en-US" sz="2400" b="1" u="sng" dirty="0" smtClean="0">
                <a:solidFill>
                  <a:schemeClr val="bg1"/>
                </a:solidFill>
              </a:rPr>
              <a:t>2013</a:t>
            </a:r>
          </a:p>
          <a:p>
            <a:pPr lvl="1"/>
            <a:r>
              <a:rPr lang="en-US" sz="2000" dirty="0" smtClean="0">
                <a:solidFill>
                  <a:schemeClr val="bg1"/>
                </a:solidFill>
              </a:rPr>
              <a:t>The </a:t>
            </a:r>
            <a:r>
              <a:rPr lang="en-US" sz="2000" dirty="0">
                <a:solidFill>
                  <a:schemeClr val="bg1"/>
                </a:solidFill>
              </a:rPr>
              <a:t>propose of regional reports is to serve as the information document for ITU-D Regional Development Forums (RDF) and Regional Preparatory Meeting in order to provide the examples of activities related to the implementation of WSIS outcomes in the region and to enrich discussions related to the overall review on the implementation of the WSIS outcomes and upcoming WSIS+10 High Level Event. </a:t>
            </a:r>
          </a:p>
          <a:p>
            <a:endParaRPr lang="en-US" sz="2400" dirty="0" smtClean="0">
              <a:solidFill>
                <a:schemeClr val="bg1"/>
              </a:solidFill>
            </a:endParaRPr>
          </a:p>
          <a:p>
            <a:pPr lvl="0"/>
            <a:endParaRPr lang="en-US" dirty="0">
              <a:solidFill>
                <a:schemeClr val="bg2">
                  <a:lumMod val="90000"/>
                </a:schemeClr>
              </a:solidFill>
            </a:endParaRPr>
          </a:p>
        </p:txBody>
      </p:sp>
      <p:pic>
        <p:nvPicPr>
          <p:cNvPr id="5"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9128">
            <a:off x="248891" y="451897"/>
            <a:ext cx="1379548" cy="1817228"/>
          </a:xfrm>
          <a:prstGeom prst="rect">
            <a:avLst/>
          </a:prstGeom>
          <a:noFill/>
          <a:ln>
            <a:solidFill>
              <a:schemeClr val="bg2">
                <a:lumMod val="75000"/>
              </a:schemeClr>
            </a:solidFill>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1352">
            <a:off x="7463812" y="446848"/>
            <a:ext cx="1389419" cy="1792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163279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340768"/>
            <a:ext cx="8748464" cy="4320480"/>
          </a:xfrm>
          <a:solidFill>
            <a:srgbClr val="003300">
              <a:alpha val="32941"/>
            </a:srgbClr>
          </a:solidFill>
        </p:spPr>
        <p:txBody>
          <a:bodyPr>
            <a:normAutofit fontScale="92500" lnSpcReduction="20000"/>
          </a:bodyPr>
          <a:lstStyle/>
          <a:p>
            <a:pPr marL="0" indent="0" algn="ctr">
              <a:buNone/>
            </a:pPr>
            <a:r>
              <a:rPr lang="en-US" sz="2600" dirty="0" smtClean="0">
                <a:solidFill>
                  <a:srgbClr val="FF0000"/>
                </a:solidFill>
                <a:effectLst>
                  <a:outerShdw blurRad="38100" dist="38100" dir="2700000" algn="tl">
                    <a:srgbClr val="000000">
                      <a:alpha val="43137"/>
                    </a:srgbClr>
                  </a:outerShdw>
                </a:effectLst>
              </a:rPr>
              <a:t>WSIS Project Prizes 2014: </a:t>
            </a:r>
            <a:r>
              <a:rPr lang="en-US" sz="2600" u="sng" dirty="0" smtClean="0">
                <a:solidFill>
                  <a:srgbClr val="FF0000"/>
                </a:solidFill>
                <a:effectLst>
                  <a:outerShdw blurRad="38100" dist="38100" dir="2700000" algn="tl">
                    <a:srgbClr val="000000">
                      <a:alpha val="43137"/>
                    </a:srgbClr>
                  </a:outerShdw>
                </a:effectLst>
              </a:rPr>
              <a:t>ww.wsis.org/prizes</a:t>
            </a:r>
            <a:endParaRPr lang="en-US" sz="3900" dirty="0" smtClean="0">
              <a:solidFill>
                <a:srgbClr val="FF0000"/>
              </a:solidFill>
              <a:effectLst>
                <a:outerShdw blurRad="38100" dist="38100" dir="2700000" algn="tl">
                  <a:srgbClr val="000000">
                    <a:alpha val="43137"/>
                  </a:srgbClr>
                </a:outerShdw>
              </a:effectLst>
            </a:endParaRPr>
          </a:p>
          <a:p>
            <a:endParaRPr lang="en-US" sz="1300" dirty="0">
              <a:solidFill>
                <a:schemeClr val="bg1"/>
              </a:solidFill>
            </a:endParaRPr>
          </a:p>
          <a:p>
            <a:r>
              <a:rPr lang="en-US" sz="2200" dirty="0" smtClean="0">
                <a:solidFill>
                  <a:schemeClr val="bg1"/>
                </a:solidFill>
              </a:rPr>
              <a:t>WSIS </a:t>
            </a:r>
            <a:r>
              <a:rPr lang="en-US" sz="2200" dirty="0">
                <a:solidFill>
                  <a:schemeClr val="bg1"/>
                </a:solidFill>
              </a:rPr>
              <a:t>Project Prizes is a unique </a:t>
            </a:r>
            <a:r>
              <a:rPr lang="en-US" sz="2200" dirty="0" smtClean="0">
                <a:solidFill>
                  <a:schemeClr val="bg1"/>
                </a:solidFill>
              </a:rPr>
              <a:t/>
            </a:r>
            <a:br>
              <a:rPr lang="en-US" sz="2200" dirty="0" smtClean="0">
                <a:solidFill>
                  <a:schemeClr val="bg1"/>
                </a:solidFill>
              </a:rPr>
            </a:br>
            <a:r>
              <a:rPr lang="en-US" sz="2200" dirty="0" smtClean="0">
                <a:solidFill>
                  <a:schemeClr val="bg1"/>
                </a:solidFill>
              </a:rPr>
              <a:t>recognition </a:t>
            </a:r>
            <a:r>
              <a:rPr lang="en-US" sz="2200" dirty="0">
                <a:solidFill>
                  <a:schemeClr val="bg1"/>
                </a:solidFill>
              </a:rPr>
              <a:t>for excellence in the </a:t>
            </a:r>
            <a:r>
              <a:rPr lang="en-US" sz="2200" dirty="0" smtClean="0">
                <a:solidFill>
                  <a:schemeClr val="bg1"/>
                </a:solidFill>
              </a:rPr>
              <a:t/>
            </a:r>
            <a:br>
              <a:rPr lang="en-US" sz="2200" dirty="0" smtClean="0">
                <a:solidFill>
                  <a:schemeClr val="bg1"/>
                </a:solidFill>
              </a:rPr>
            </a:br>
            <a:r>
              <a:rPr lang="en-US" sz="2200" dirty="0" smtClean="0">
                <a:solidFill>
                  <a:schemeClr val="bg1"/>
                </a:solidFill>
              </a:rPr>
              <a:t>implementation </a:t>
            </a:r>
            <a:r>
              <a:rPr lang="en-US" sz="2200" dirty="0">
                <a:solidFill>
                  <a:schemeClr val="bg1"/>
                </a:solidFill>
              </a:rPr>
              <a:t>of WSIS outcomes. </a:t>
            </a:r>
          </a:p>
          <a:p>
            <a:pPr marL="0" indent="0">
              <a:buNone/>
            </a:pPr>
            <a:r>
              <a:rPr lang="en-US" sz="2200" dirty="0" smtClean="0">
                <a:solidFill>
                  <a:schemeClr val="bg1"/>
                </a:solidFill>
              </a:rPr>
              <a:t/>
            </a:r>
            <a:br>
              <a:rPr lang="en-US" sz="2200" dirty="0" smtClean="0">
                <a:solidFill>
                  <a:schemeClr val="bg1"/>
                </a:solidFill>
              </a:rPr>
            </a:br>
            <a:endParaRPr lang="en-US" sz="2200" dirty="0" smtClean="0">
              <a:solidFill>
                <a:schemeClr val="bg1"/>
              </a:solidFill>
            </a:endParaRPr>
          </a:p>
          <a:p>
            <a:r>
              <a:rPr lang="en-US" sz="2200" dirty="0" smtClean="0">
                <a:solidFill>
                  <a:schemeClr val="bg1"/>
                </a:solidFill>
              </a:rPr>
              <a:t>The </a:t>
            </a:r>
            <a:r>
              <a:rPr lang="en-US" sz="2200" dirty="0">
                <a:solidFill>
                  <a:schemeClr val="bg1"/>
                </a:solidFill>
              </a:rPr>
              <a:t>WSIS Project Prizes 2014 contest </a:t>
            </a:r>
            <a:r>
              <a:rPr lang="en-US" sz="2200" dirty="0" smtClean="0">
                <a:solidFill>
                  <a:schemeClr val="bg1"/>
                </a:solidFill>
              </a:rPr>
              <a:t/>
            </a:r>
            <a:br>
              <a:rPr lang="en-US" sz="2200" dirty="0" smtClean="0">
                <a:solidFill>
                  <a:schemeClr val="bg1"/>
                </a:solidFill>
              </a:rPr>
            </a:br>
            <a:r>
              <a:rPr lang="en-US" sz="2200" dirty="0" smtClean="0">
                <a:solidFill>
                  <a:schemeClr val="bg1"/>
                </a:solidFill>
              </a:rPr>
              <a:t>(www.wsis.org/prizes2014</a:t>
            </a:r>
            <a:r>
              <a:rPr lang="en-US" sz="2200" dirty="0">
                <a:solidFill>
                  <a:schemeClr val="bg1"/>
                </a:solidFill>
              </a:rPr>
              <a:t>) provides a </a:t>
            </a:r>
            <a:r>
              <a:rPr lang="en-US" sz="2200" dirty="0" smtClean="0">
                <a:solidFill>
                  <a:schemeClr val="bg1"/>
                </a:solidFill>
              </a:rPr>
              <a:t/>
            </a:r>
            <a:br>
              <a:rPr lang="en-US" sz="2200" dirty="0" smtClean="0">
                <a:solidFill>
                  <a:schemeClr val="bg1"/>
                </a:solidFill>
              </a:rPr>
            </a:br>
            <a:r>
              <a:rPr lang="en-US" sz="2200" dirty="0" smtClean="0">
                <a:solidFill>
                  <a:schemeClr val="bg1"/>
                </a:solidFill>
              </a:rPr>
              <a:t>platform </a:t>
            </a:r>
            <a:r>
              <a:rPr lang="en-US" sz="2200" dirty="0">
                <a:solidFill>
                  <a:schemeClr val="bg1"/>
                </a:solidFill>
              </a:rPr>
              <a:t>to identify and showcase success stories and models that could be easily replicated; empower communities at the local level; give a chance to all stakeholders working on WSIS to participate in the contest, and particularly recognize the efforts of stakeholders for their added value to the society and commitment towards achieving WSIS goals.</a:t>
            </a:r>
          </a:p>
          <a:p>
            <a:pPr marL="0" indent="0" algn="ctr">
              <a:buNone/>
            </a:pPr>
            <a:r>
              <a:rPr lang="en-US" sz="2400" b="1" dirty="0" smtClean="0">
                <a:solidFill>
                  <a:schemeClr val="bg1"/>
                </a:solidFill>
              </a:rPr>
              <a:t>Launch </a:t>
            </a:r>
            <a:r>
              <a:rPr lang="en-US" sz="2400" b="1" dirty="0">
                <a:solidFill>
                  <a:schemeClr val="bg1"/>
                </a:solidFill>
              </a:rPr>
              <a:t>on 5</a:t>
            </a:r>
            <a:r>
              <a:rPr lang="en-US" sz="2400" b="1" baseline="30000" dirty="0">
                <a:solidFill>
                  <a:schemeClr val="bg1"/>
                </a:solidFill>
              </a:rPr>
              <a:t>th</a:t>
            </a:r>
            <a:r>
              <a:rPr lang="en-US" sz="2400" b="1" dirty="0">
                <a:solidFill>
                  <a:schemeClr val="bg1"/>
                </a:solidFill>
              </a:rPr>
              <a:t> September </a:t>
            </a:r>
            <a:r>
              <a:rPr lang="en-US" sz="2400" b="1" dirty="0" smtClean="0">
                <a:solidFill>
                  <a:schemeClr val="bg1"/>
                </a:solidFill>
              </a:rPr>
              <a:t>2013  /  </a:t>
            </a:r>
            <a:r>
              <a:rPr lang="en-GB" sz="2400" b="1" dirty="0" smtClean="0">
                <a:solidFill>
                  <a:schemeClr val="bg1"/>
                </a:solidFill>
              </a:rPr>
              <a:t>Deadline Extended:</a:t>
            </a:r>
            <a:r>
              <a:rPr lang="en-GB" sz="2400" dirty="0" smtClean="0">
                <a:solidFill>
                  <a:schemeClr val="bg1"/>
                </a:solidFill>
              </a:rPr>
              <a:t> </a:t>
            </a:r>
            <a:r>
              <a:rPr lang="en-GB" sz="2400" b="1" dirty="0" smtClean="0">
                <a:solidFill>
                  <a:srgbClr val="FF0000"/>
                </a:solidFill>
              </a:rPr>
              <a:t>30 </a:t>
            </a:r>
            <a:r>
              <a:rPr lang="en-GB" sz="2400" b="1" dirty="0" smtClean="0">
                <a:solidFill>
                  <a:srgbClr val="FF0000"/>
                </a:solidFill>
              </a:rPr>
              <a:t>November 2013</a:t>
            </a:r>
            <a:endParaRPr lang="en-US" sz="2400" b="1" dirty="0">
              <a:solidFill>
                <a:srgbClr val="FF0000"/>
              </a:solidFill>
            </a:endParaRPr>
          </a:p>
        </p:txBody>
      </p:sp>
      <p:pic>
        <p:nvPicPr>
          <p:cNvPr id="5"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valiulli\AppData\Local\Microsoft\Windows\Temporary Internet Files\Content.Word\bannerTop-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068" y="1844824"/>
            <a:ext cx="3564396" cy="1728192"/>
          </a:xfrm>
          <a:prstGeom prst="rect">
            <a:avLst/>
          </a:prstGeom>
          <a:noFill/>
          <a:ln>
            <a:noFill/>
          </a:ln>
        </p:spPr>
      </p:pic>
    </p:spTree>
    <p:extLst>
      <p:ext uri="{BB962C8B-B14F-4D97-AF65-F5344CB8AC3E}">
        <p14:creationId xmlns:p14="http://schemas.microsoft.com/office/powerpoint/2010/main" val="128714852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7628" y="889267"/>
            <a:ext cx="6978000" cy="2323713"/>
          </a:xfrm>
          <a:prstGeom prst="rect">
            <a:avLst/>
          </a:prstGeom>
          <a:noFill/>
        </p:spPr>
        <p:txBody>
          <a:bodyPr wrap="none" rtlCol="0">
            <a:spAutoFit/>
          </a:bodyPr>
          <a:lstStyle/>
          <a:p>
            <a:pPr algn="ctr"/>
            <a:r>
              <a:rPr lang="en-US" sz="4000" b="1" dirty="0" smtClean="0">
                <a:solidFill>
                  <a:schemeClr val="bg1"/>
                </a:solidFill>
                <a:effectLst>
                  <a:outerShdw blurRad="38100" dist="38100" dir="2700000" algn="tl">
                    <a:srgbClr val="000000">
                      <a:alpha val="43137"/>
                    </a:srgbClr>
                  </a:outerShdw>
                </a:effectLst>
              </a:rPr>
              <a:t>Thank you for your attention!</a:t>
            </a:r>
          </a:p>
          <a:p>
            <a:pPr algn="ctr"/>
            <a:endParaRPr lang="en-US" sz="900" b="1" dirty="0" smtClean="0">
              <a:solidFill>
                <a:schemeClr val="bg1"/>
              </a:solidFill>
              <a:effectLst>
                <a:outerShdw blurRad="38100" dist="38100" dir="2700000" algn="tl">
                  <a:srgbClr val="000000">
                    <a:alpha val="43137"/>
                  </a:srgbClr>
                </a:outerShdw>
              </a:effectLst>
            </a:endParaRPr>
          </a:p>
          <a:p>
            <a:pPr algn="ctr"/>
            <a:r>
              <a:rPr lang="en-US" sz="3200" b="1" dirty="0" smtClean="0">
                <a:solidFill>
                  <a:srgbClr val="FF0000"/>
                </a:solidFill>
                <a:effectLst>
                  <a:outerShdw blurRad="38100" dist="38100" dir="2700000" algn="tl">
                    <a:srgbClr val="000000">
                      <a:alpha val="43137"/>
                    </a:srgbClr>
                  </a:outerShdw>
                </a:effectLst>
              </a:rPr>
              <a:t>For more information do not hesitate to</a:t>
            </a:r>
          </a:p>
          <a:p>
            <a:pPr algn="ctr"/>
            <a:r>
              <a:rPr lang="en-US" sz="3200" b="1" dirty="0" smtClean="0">
                <a:solidFill>
                  <a:srgbClr val="FF0000"/>
                </a:solidFill>
                <a:effectLst>
                  <a:outerShdw blurRad="38100" dist="38100" dir="2700000" algn="tl">
                    <a:srgbClr val="000000">
                      <a:alpha val="43137"/>
                    </a:srgbClr>
                  </a:outerShdw>
                </a:effectLst>
              </a:rPr>
              <a:t>- Consult www.wsis.org/review</a:t>
            </a:r>
          </a:p>
          <a:p>
            <a:pPr algn="ctr"/>
            <a:r>
              <a:rPr lang="en-US" sz="3200" b="1" dirty="0" smtClean="0">
                <a:solidFill>
                  <a:srgbClr val="FF0000"/>
                </a:solidFill>
                <a:effectLst>
                  <a:outerShdw blurRad="38100" dist="38100" dir="2700000" algn="tl">
                    <a:srgbClr val="000000">
                      <a:alpha val="43137"/>
                    </a:srgbClr>
                  </a:outerShdw>
                </a:effectLst>
              </a:rPr>
              <a:t>- Contact wsis-info@itu.int</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33695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rPr>
              <a:t>Objectives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989040"/>
          </a:xfrm>
          <a:solidFill>
            <a:srgbClr val="003300">
              <a:alpha val="32941"/>
            </a:srgbClr>
          </a:solidFill>
        </p:spPr>
        <p:txBody>
          <a:bodyPr>
            <a:normAutofit fontScale="92500" lnSpcReduction="20000"/>
          </a:bodyPr>
          <a:lstStyle/>
          <a:p>
            <a:r>
              <a:rPr lang="en-US" sz="2900" dirty="0">
                <a:solidFill>
                  <a:schemeClr val="bg1"/>
                </a:solidFill>
              </a:rPr>
              <a:t>The WSIS+10 High-Level Event will review </a:t>
            </a:r>
            <a:r>
              <a:rPr lang="en-US" sz="2900" dirty="0" smtClean="0">
                <a:solidFill>
                  <a:schemeClr val="bg1"/>
                </a:solidFill>
              </a:rPr>
              <a:t/>
            </a:r>
            <a:br>
              <a:rPr lang="en-US" sz="2900" dirty="0" smtClean="0">
                <a:solidFill>
                  <a:schemeClr val="bg1"/>
                </a:solidFill>
              </a:rPr>
            </a:br>
            <a:r>
              <a:rPr lang="en-US" sz="2900" dirty="0" smtClean="0">
                <a:solidFill>
                  <a:schemeClr val="bg1"/>
                </a:solidFill>
              </a:rPr>
              <a:t>the </a:t>
            </a:r>
            <a:r>
              <a:rPr lang="en-US" sz="2900" dirty="0">
                <a:solidFill>
                  <a:schemeClr val="bg1"/>
                </a:solidFill>
              </a:rPr>
              <a:t>WSIS Outcomes (2003 and 2005), </a:t>
            </a:r>
            <a:r>
              <a:rPr lang="en-US" sz="2900" dirty="0" smtClean="0">
                <a:solidFill>
                  <a:schemeClr val="bg1"/>
                </a:solidFill>
              </a:rPr>
              <a:t/>
            </a:r>
            <a:br>
              <a:rPr lang="en-US" sz="2900" dirty="0" smtClean="0">
                <a:solidFill>
                  <a:schemeClr val="bg1"/>
                </a:solidFill>
              </a:rPr>
            </a:br>
            <a:r>
              <a:rPr lang="en-US" sz="2900" dirty="0" smtClean="0">
                <a:solidFill>
                  <a:schemeClr val="bg1"/>
                </a:solidFill>
              </a:rPr>
              <a:t>in </a:t>
            </a:r>
            <a:r>
              <a:rPr lang="en-US" sz="2900" dirty="0">
                <a:solidFill>
                  <a:schemeClr val="bg1"/>
                </a:solidFill>
              </a:rPr>
              <a:t>particular, related to the Action Lines </a:t>
            </a:r>
            <a:r>
              <a:rPr lang="en-US" sz="2900" dirty="0" smtClean="0">
                <a:solidFill>
                  <a:schemeClr val="bg1"/>
                </a:solidFill>
              </a:rPr>
              <a:t/>
            </a:r>
            <a:br>
              <a:rPr lang="en-US" sz="2900" dirty="0" smtClean="0">
                <a:solidFill>
                  <a:schemeClr val="bg1"/>
                </a:solidFill>
              </a:rPr>
            </a:br>
            <a:r>
              <a:rPr lang="en-US" sz="2900" dirty="0" smtClean="0">
                <a:solidFill>
                  <a:schemeClr val="bg1"/>
                </a:solidFill>
              </a:rPr>
              <a:t>with </a:t>
            </a:r>
            <a:r>
              <a:rPr lang="en-US" sz="2900" dirty="0">
                <a:solidFill>
                  <a:schemeClr val="bg1"/>
                </a:solidFill>
              </a:rPr>
              <a:t>a view to developing proposals on a </a:t>
            </a:r>
            <a:r>
              <a:rPr lang="en-US" sz="2900" dirty="0" smtClean="0">
                <a:solidFill>
                  <a:schemeClr val="bg1"/>
                </a:solidFill>
              </a:rPr>
              <a:t/>
            </a:r>
            <a:br>
              <a:rPr lang="en-US" sz="2900" dirty="0" smtClean="0">
                <a:solidFill>
                  <a:schemeClr val="bg1"/>
                </a:solidFill>
              </a:rPr>
            </a:br>
            <a:r>
              <a:rPr lang="en-US" sz="2900" dirty="0" smtClean="0">
                <a:solidFill>
                  <a:schemeClr val="bg1"/>
                </a:solidFill>
              </a:rPr>
              <a:t>new </a:t>
            </a:r>
            <a:r>
              <a:rPr lang="en-US" sz="2900" dirty="0">
                <a:solidFill>
                  <a:schemeClr val="bg1"/>
                </a:solidFill>
              </a:rPr>
              <a:t>vision beyond 2015, potentially also </a:t>
            </a:r>
            <a:r>
              <a:rPr lang="en-US" sz="2900" dirty="0" smtClean="0">
                <a:solidFill>
                  <a:schemeClr val="bg1"/>
                </a:solidFill>
              </a:rPr>
              <a:t/>
            </a:r>
            <a:br>
              <a:rPr lang="en-US" sz="2900" dirty="0" smtClean="0">
                <a:solidFill>
                  <a:schemeClr val="bg1"/>
                </a:solidFill>
              </a:rPr>
            </a:br>
            <a:r>
              <a:rPr lang="en-US" sz="2900" dirty="0" smtClean="0">
                <a:solidFill>
                  <a:schemeClr val="bg1"/>
                </a:solidFill>
              </a:rPr>
              <a:t>exploring </a:t>
            </a:r>
            <a:r>
              <a:rPr lang="en-US" sz="2900" dirty="0">
                <a:solidFill>
                  <a:schemeClr val="bg1"/>
                </a:solidFill>
              </a:rPr>
              <a:t>new targets. </a:t>
            </a:r>
            <a:endParaRPr lang="en-US" sz="2900" dirty="0" smtClean="0">
              <a:solidFill>
                <a:schemeClr val="bg1"/>
              </a:solidFill>
            </a:endParaRPr>
          </a:p>
          <a:p>
            <a:pPr marL="2955925" algn="just"/>
            <a:r>
              <a:rPr lang="en-US" sz="2900" dirty="0" smtClean="0">
                <a:solidFill>
                  <a:schemeClr val="bg1"/>
                </a:solidFill>
              </a:rPr>
              <a:t>The </a:t>
            </a:r>
            <a:r>
              <a:rPr lang="en-US" sz="2900" dirty="0">
                <a:solidFill>
                  <a:schemeClr val="bg1"/>
                </a:solidFill>
              </a:rPr>
              <a:t>meeting will be organized taking into account decisions of the 68th Session of the UN General </a:t>
            </a:r>
            <a:r>
              <a:rPr lang="en-US" sz="2900" dirty="0" smtClean="0">
                <a:solidFill>
                  <a:schemeClr val="bg1"/>
                </a:solidFill>
              </a:rPr>
              <a:t>Assembly (negotiations on modalities started on 23 October 20013)</a:t>
            </a:r>
            <a:endParaRPr lang="en-US" sz="2900" dirty="0">
              <a:solidFill>
                <a:schemeClr val="bg1"/>
              </a:solidFill>
            </a:endParaRPr>
          </a:p>
        </p:txBody>
      </p:sp>
      <p:pic>
        <p:nvPicPr>
          <p:cNvPr id="5122" name="Picture 2" descr="Click here to en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4071">
            <a:off x="7242644" y="1700812"/>
            <a:ext cx="1320148" cy="1872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Click here to en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1323">
            <a:off x="7515500" y="1701498"/>
            <a:ext cx="1320148" cy="1872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2.gstatic.com/images?q=tbn:ANd9GcQT8iVmp9Osqg29RyEGJTuk3Hm63nnoqwSXL4Yg_7B0cPIKGow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717032"/>
            <a:ext cx="2550791"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55525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effectLst>
                  <a:outerShdw blurRad="38100" dist="38100" dir="2700000" algn="tl">
                    <a:srgbClr val="000000">
                      <a:alpha val="43137"/>
                    </a:srgbClr>
                  </a:outerShdw>
                </a:effectLst>
              </a:rPr>
              <a:t>WSIS+10 High-Level </a:t>
            </a:r>
            <a:r>
              <a:rPr lang="en-US" b="1" dirty="0" smtClean="0">
                <a:solidFill>
                  <a:schemeClr val="bg1"/>
                </a:solidFill>
                <a:effectLst>
                  <a:outerShdw blurRad="38100" dist="38100" dir="2700000" algn="tl">
                    <a:srgbClr val="000000">
                      <a:alpha val="43137"/>
                    </a:srgbClr>
                  </a:outerShdw>
                </a:effectLst>
              </a:rPr>
              <a:t>Event: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Expected Outcomes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56792"/>
            <a:ext cx="8229600" cy="3989040"/>
          </a:xfrm>
          <a:solidFill>
            <a:srgbClr val="003300">
              <a:alpha val="32941"/>
            </a:srgbClr>
          </a:solidFill>
        </p:spPr>
        <p:txBody>
          <a:bodyPr vert="horz" lIns="91440" tIns="45720" rIns="91440" bIns="45720" rtlCol="0">
            <a:normAutofit/>
          </a:bodyPr>
          <a:lstStyle/>
          <a:p>
            <a:pPr marL="0" indent="0" algn="ctr">
              <a:buNone/>
            </a:pPr>
            <a:r>
              <a:rPr lang="en-US" sz="2800" b="1" dirty="0" smtClean="0">
                <a:solidFill>
                  <a:schemeClr val="bg1"/>
                </a:solidFill>
                <a:effectLst>
                  <a:outerShdw blurRad="38100" dist="38100" dir="2700000" algn="tl">
                    <a:srgbClr val="000000">
                      <a:alpha val="43137"/>
                    </a:srgbClr>
                  </a:outerShdw>
                </a:effectLst>
              </a:rPr>
              <a:t>1) WSIS+10 </a:t>
            </a:r>
            <a:r>
              <a:rPr lang="en-US" sz="2800" b="1" dirty="0">
                <a:solidFill>
                  <a:schemeClr val="bg1"/>
                </a:solidFill>
                <a:effectLst>
                  <a:outerShdw blurRad="38100" dist="38100" dir="2700000" algn="tl">
                    <a:srgbClr val="000000">
                      <a:alpha val="43137"/>
                    </a:srgbClr>
                  </a:outerShdw>
                </a:effectLst>
              </a:rPr>
              <a:t>Statement</a:t>
            </a:r>
            <a:r>
              <a:rPr lang="en-US" sz="2800" b="1" dirty="0">
                <a:solidFill>
                  <a:schemeClr val="bg1"/>
                </a:solidFill>
              </a:rPr>
              <a:t> </a:t>
            </a:r>
            <a:r>
              <a:rPr lang="en-US" sz="2800" dirty="0">
                <a:solidFill>
                  <a:schemeClr val="bg1"/>
                </a:solidFill>
              </a:rPr>
              <a:t>on </a:t>
            </a:r>
            <a:r>
              <a:rPr lang="en-US" sz="2800" dirty="0" smtClean="0">
                <a:solidFill>
                  <a:schemeClr val="bg1"/>
                </a:solidFill>
              </a:rPr>
              <a:t/>
            </a:r>
            <a:br>
              <a:rPr lang="en-US" sz="2800" dirty="0" smtClean="0">
                <a:solidFill>
                  <a:schemeClr val="bg1"/>
                </a:solidFill>
              </a:rPr>
            </a:br>
            <a:r>
              <a:rPr lang="en-US" sz="2800" dirty="0" smtClean="0">
                <a:solidFill>
                  <a:schemeClr val="bg1"/>
                </a:solidFill>
              </a:rPr>
              <a:t>Implementation </a:t>
            </a:r>
            <a:r>
              <a:rPr lang="en-US" sz="2800" dirty="0">
                <a:solidFill>
                  <a:schemeClr val="bg1"/>
                </a:solidFill>
              </a:rPr>
              <a:t>of </a:t>
            </a:r>
            <a:r>
              <a:rPr lang="en-US" sz="2800" dirty="0" smtClean="0">
                <a:solidFill>
                  <a:schemeClr val="bg1"/>
                </a:solidFill>
              </a:rPr>
              <a:t>WSIS </a:t>
            </a:r>
            <a:r>
              <a:rPr lang="en-US" sz="2800" dirty="0">
                <a:solidFill>
                  <a:schemeClr val="bg1"/>
                </a:solidFill>
              </a:rPr>
              <a:t>Outcomes </a:t>
            </a:r>
          </a:p>
          <a:p>
            <a:pPr marL="0" indent="0" algn="ctr">
              <a:buNone/>
            </a:pPr>
            <a:r>
              <a:rPr lang="en-US" sz="2800" b="1" dirty="0" smtClean="0">
                <a:solidFill>
                  <a:schemeClr val="bg1"/>
                </a:solidFill>
                <a:effectLst>
                  <a:outerShdw blurRad="38100" dist="38100" dir="2700000" algn="tl">
                    <a:srgbClr val="000000">
                      <a:alpha val="43137"/>
                    </a:srgbClr>
                  </a:outerShdw>
                </a:effectLst>
              </a:rPr>
              <a:t>2) WSIS+10 </a:t>
            </a:r>
            <a:r>
              <a:rPr lang="en-US" sz="2800" b="1" dirty="0">
                <a:solidFill>
                  <a:schemeClr val="bg1"/>
                </a:solidFill>
                <a:effectLst>
                  <a:outerShdw blurRad="38100" dist="38100" dir="2700000" algn="tl">
                    <a:srgbClr val="000000">
                      <a:alpha val="43137"/>
                    </a:srgbClr>
                  </a:outerShdw>
                </a:effectLst>
              </a:rPr>
              <a:t>Vision for </a:t>
            </a:r>
            <a:r>
              <a:rPr lang="en-US" sz="2800" b="1" dirty="0" smtClean="0">
                <a:solidFill>
                  <a:schemeClr val="bg1"/>
                </a:solidFill>
                <a:effectLst>
                  <a:outerShdw blurRad="38100" dist="38100" dir="2700000" algn="tl">
                    <a:srgbClr val="000000">
                      <a:alpha val="43137"/>
                    </a:srgbClr>
                  </a:outerShdw>
                </a:effectLst>
              </a:rPr>
              <a:t>WSIS </a:t>
            </a:r>
            <a:r>
              <a:rPr lang="en-US" sz="2800" b="1" dirty="0">
                <a:solidFill>
                  <a:schemeClr val="bg1"/>
                </a:solidFill>
                <a:effectLst>
                  <a:outerShdw blurRad="38100" dist="38100" dir="2700000" algn="tl">
                    <a:srgbClr val="000000">
                      <a:alpha val="43137"/>
                    </a:srgbClr>
                  </a:outerShdw>
                </a:effectLst>
              </a:rPr>
              <a:t>Beyond 2015</a:t>
            </a:r>
            <a:r>
              <a:rPr lang="en-US" sz="2800" b="1" dirty="0">
                <a:solidFill>
                  <a:schemeClr val="bg1"/>
                </a:solidFill>
              </a:rPr>
              <a:t> </a:t>
            </a:r>
            <a:r>
              <a:rPr lang="en-US" sz="2800" dirty="0" smtClean="0">
                <a:solidFill>
                  <a:schemeClr val="bg1"/>
                </a:solidFill>
              </a:rPr>
              <a:t/>
            </a:r>
            <a:br>
              <a:rPr lang="en-US" sz="2800" dirty="0" smtClean="0">
                <a:solidFill>
                  <a:schemeClr val="bg1"/>
                </a:solidFill>
              </a:rPr>
            </a:br>
            <a:r>
              <a:rPr lang="en-US" sz="2800" dirty="0" smtClean="0">
                <a:solidFill>
                  <a:schemeClr val="bg1"/>
                </a:solidFill>
              </a:rPr>
              <a:t>under </a:t>
            </a:r>
            <a:r>
              <a:rPr lang="en-US" sz="2800" dirty="0">
                <a:solidFill>
                  <a:schemeClr val="bg1"/>
                </a:solidFill>
              </a:rPr>
              <a:t>mandates of the participating agencies</a:t>
            </a:r>
          </a:p>
          <a:p>
            <a:pPr algn="ctr"/>
            <a:endParaRPr lang="en-US" sz="2800" dirty="0">
              <a:solidFill>
                <a:schemeClr val="bg1"/>
              </a:solidFill>
            </a:endParaRPr>
          </a:p>
        </p:txBody>
      </p:sp>
      <p:pic>
        <p:nvPicPr>
          <p:cNvPr id="1028" name="Picture 4" descr="0566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789041"/>
            <a:ext cx="2160240" cy="1336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4718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701008"/>
          </a:xfrm>
          <a:solidFill>
            <a:srgbClr val="003300">
              <a:alpha val="32941"/>
            </a:srgbClr>
          </a:solidFill>
        </p:spPr>
        <p:txBody>
          <a:bodyPr vert="horz" lIns="91440" tIns="45720" rIns="91440" bIns="45720" rtlCol="0">
            <a:normAutofit fontScale="92500" lnSpcReduction="20000"/>
          </a:bodyPr>
          <a:lstStyle/>
          <a:p>
            <a:pPr algn="just"/>
            <a:r>
              <a:rPr lang="en-US" sz="2800" dirty="0">
                <a:solidFill>
                  <a:schemeClr val="bg1"/>
                </a:solidFill>
              </a:rPr>
              <a:t>Open and inclusive, </a:t>
            </a:r>
            <a:r>
              <a:rPr lang="en-US" sz="2800" dirty="0" err="1">
                <a:solidFill>
                  <a:schemeClr val="bg1"/>
                </a:solidFill>
              </a:rPr>
              <a:t>multistakeholder</a:t>
            </a:r>
            <a:r>
              <a:rPr lang="en-US" sz="2800" dirty="0">
                <a:solidFill>
                  <a:schemeClr val="bg1"/>
                </a:solidFill>
              </a:rPr>
              <a:t> </a:t>
            </a:r>
            <a:endParaRPr lang="en-US" sz="2800" dirty="0" smtClean="0">
              <a:solidFill>
                <a:schemeClr val="bg1"/>
              </a:solidFill>
            </a:endParaRPr>
          </a:p>
          <a:p>
            <a:pPr marL="363538" indent="0" algn="just">
              <a:buNone/>
            </a:pPr>
            <a:r>
              <a:rPr lang="en-US" sz="2800" dirty="0" smtClean="0">
                <a:solidFill>
                  <a:schemeClr val="bg1"/>
                </a:solidFill>
              </a:rPr>
              <a:t>consultation process in six phases </a:t>
            </a:r>
          </a:p>
          <a:p>
            <a:pPr marL="363538" indent="0" algn="just">
              <a:buNone/>
            </a:pPr>
            <a:r>
              <a:rPr lang="en-US" sz="2800" dirty="0" smtClean="0">
                <a:solidFill>
                  <a:schemeClr val="bg1"/>
                </a:solidFill>
              </a:rPr>
              <a:t>with engagement of all UN Agencies</a:t>
            </a:r>
          </a:p>
          <a:p>
            <a:pPr marL="363538" indent="0" algn="just">
              <a:buNone/>
            </a:pPr>
            <a:r>
              <a:rPr lang="en-US" sz="2800" dirty="0" smtClean="0">
                <a:solidFill>
                  <a:schemeClr val="bg1"/>
                </a:solidFill>
              </a:rPr>
              <a:t>mandated to facilitate implementation </a:t>
            </a:r>
          </a:p>
          <a:p>
            <a:pPr marL="363538" indent="0" algn="just">
              <a:buNone/>
            </a:pPr>
            <a:r>
              <a:rPr lang="en-US" sz="2800" dirty="0" smtClean="0">
                <a:solidFill>
                  <a:schemeClr val="bg1"/>
                </a:solidFill>
              </a:rPr>
              <a:t>of the WSIS Outcomes</a:t>
            </a:r>
            <a:endParaRPr lang="en-US" sz="2800" dirty="0">
              <a:solidFill>
                <a:schemeClr val="bg1"/>
              </a:solidFill>
            </a:endParaRPr>
          </a:p>
          <a:p>
            <a:pPr algn="just"/>
            <a:r>
              <a:rPr lang="en-US" sz="2800" b="1" u="sng" dirty="0" smtClean="0">
                <a:solidFill>
                  <a:schemeClr val="bg1"/>
                </a:solidFill>
              </a:rPr>
              <a:t>Three physical </a:t>
            </a:r>
            <a:r>
              <a:rPr lang="en-US" sz="2800" b="1" u="sng" dirty="0">
                <a:solidFill>
                  <a:schemeClr val="bg1"/>
                </a:solidFill>
              </a:rPr>
              <a:t>meetings </a:t>
            </a:r>
            <a:r>
              <a:rPr lang="en-US" sz="2800" dirty="0" smtClean="0">
                <a:solidFill>
                  <a:schemeClr val="bg1"/>
                </a:solidFill>
              </a:rPr>
              <a:t>with remote participation</a:t>
            </a:r>
          </a:p>
          <a:p>
            <a:r>
              <a:rPr lang="en-US" sz="2800" dirty="0" smtClean="0">
                <a:solidFill>
                  <a:schemeClr val="bg1"/>
                </a:solidFill>
              </a:rPr>
              <a:t>Ongoing online consultations based on </a:t>
            </a:r>
            <a:r>
              <a:rPr lang="en-US" sz="2800" dirty="0" smtClean="0">
                <a:solidFill>
                  <a:schemeClr val="bg1"/>
                </a:solidFill>
              </a:rPr>
              <a:t/>
            </a:r>
            <a:br>
              <a:rPr lang="en-US" sz="2800" dirty="0" smtClean="0">
                <a:solidFill>
                  <a:schemeClr val="bg1"/>
                </a:solidFill>
              </a:rPr>
            </a:br>
            <a:r>
              <a:rPr lang="en-US" sz="2800" b="1" u="sng" dirty="0" smtClean="0">
                <a:solidFill>
                  <a:schemeClr val="bg1"/>
                </a:solidFill>
              </a:rPr>
              <a:t>formal </a:t>
            </a:r>
            <a:r>
              <a:rPr lang="en-US" sz="2800" b="1" u="sng" dirty="0" smtClean="0">
                <a:solidFill>
                  <a:schemeClr val="bg1"/>
                </a:solidFill>
              </a:rPr>
              <a:t>submissions and online discussions</a:t>
            </a:r>
          </a:p>
          <a:p>
            <a:pPr algn="just"/>
            <a:r>
              <a:rPr lang="en-US" sz="2800" dirty="0" smtClean="0">
                <a:solidFill>
                  <a:schemeClr val="bg1"/>
                </a:solidFill>
              </a:rPr>
              <a:t>Background and </a:t>
            </a:r>
            <a:r>
              <a:rPr lang="en-US" sz="2800" b="1" u="sng" dirty="0" smtClean="0">
                <a:solidFill>
                  <a:schemeClr val="bg1"/>
                </a:solidFill>
              </a:rPr>
              <a:t>input documents </a:t>
            </a:r>
            <a:r>
              <a:rPr lang="en-US" sz="2800" dirty="0" smtClean="0">
                <a:solidFill>
                  <a:schemeClr val="bg1"/>
                </a:solidFill>
              </a:rPr>
              <a:t>for reference</a:t>
            </a:r>
            <a:endParaRPr lang="en-US" sz="2800" dirty="0">
              <a:solidFill>
                <a:schemeClr val="bg1"/>
              </a:solidFill>
            </a:endParaRPr>
          </a:p>
        </p:txBody>
      </p:sp>
      <p:sp>
        <p:nvSpPr>
          <p:cNvPr id="7" name="Title 1"/>
          <p:cNvSpPr>
            <a:spLocks noGrp="1"/>
          </p:cNvSpPr>
          <p:nvPr>
            <p:ph type="title"/>
          </p:nvPr>
        </p:nvSpPr>
        <p:spPr>
          <a:xfrm>
            <a:off x="457200" y="485800"/>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err="1" smtClean="0">
                <a:solidFill>
                  <a:schemeClr val="bg1"/>
                </a:solidFill>
                <a:effectLst>
                  <a:outerShdw blurRad="38100" dist="38100" dir="2700000" algn="tl">
                    <a:srgbClr val="000000">
                      <a:alpha val="43137"/>
                    </a:srgbClr>
                  </a:outerShdw>
                </a:effectLst>
              </a:rPr>
              <a:t>Multistakeholder</a:t>
            </a:r>
            <a:r>
              <a:rPr lang="en-US" sz="3100" b="1" dirty="0" smtClean="0">
                <a:solidFill>
                  <a:schemeClr val="bg1"/>
                </a:solidFill>
                <a:effectLst>
                  <a:outerShdw blurRad="38100" dist="38100" dir="2700000" algn="tl">
                    <a:srgbClr val="000000">
                      <a:alpha val="43137"/>
                    </a:srgbClr>
                  </a:outerShdw>
                </a:effectLst>
              </a:rPr>
              <a:t> Preparatory Platform</a:t>
            </a:r>
            <a:br>
              <a:rPr lang="en-US" sz="3100" b="1" dirty="0" smtClean="0">
                <a:solidFill>
                  <a:schemeClr val="bg1"/>
                </a:solidFill>
                <a:effectLst>
                  <a:outerShdw blurRad="38100" dist="38100" dir="2700000" algn="tl">
                    <a:srgbClr val="000000">
                      <a:alpha val="43137"/>
                    </a:srgbClr>
                  </a:outerShdw>
                </a:effectLst>
              </a:rPr>
            </a:br>
            <a:r>
              <a:rPr lang="en-US" sz="3100" b="1" dirty="0" smtClean="0">
                <a:solidFill>
                  <a:srgbClr val="FF0000"/>
                </a:solidFill>
                <a:effectLst>
                  <a:outerShdw blurRad="38100" dist="38100" dir="2700000" algn="tl">
                    <a:srgbClr val="000000">
                      <a:alpha val="43137"/>
                    </a:srgbClr>
                  </a:outerShdw>
                </a:effectLst>
              </a:rPr>
              <a:t>www.wsis.org/review</a:t>
            </a:r>
            <a:endParaRPr lang="en-US" sz="3100" b="1" dirty="0">
              <a:solidFill>
                <a:srgbClr val="FF0000"/>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772816"/>
            <a:ext cx="2520280" cy="18902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9110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WSIS+10: Preparatory Process </a:t>
            </a:r>
            <a:br>
              <a:rPr lang="en-US" b="1" dirty="0" smtClean="0">
                <a:solidFill>
                  <a:schemeClr val="bg1"/>
                </a:solidFill>
                <a:effectLst>
                  <a:outerShdw blurRad="38100" dist="38100" dir="2700000" algn="tl">
                    <a:srgbClr val="000000">
                      <a:alpha val="43137"/>
                    </a:srgbClr>
                  </a:outerShdw>
                </a:effectLst>
              </a:rPr>
            </a:br>
            <a:r>
              <a:rPr lang="en-US" sz="3100" b="1" dirty="0" err="1" smtClean="0">
                <a:solidFill>
                  <a:schemeClr val="bg1"/>
                </a:solidFill>
                <a:effectLst>
                  <a:outerShdw blurRad="38100" dist="38100" dir="2700000" algn="tl">
                    <a:srgbClr val="000000">
                      <a:alpha val="43137"/>
                    </a:srgbClr>
                  </a:outerShdw>
                </a:effectLst>
              </a:rPr>
              <a:t>Multistakeholder</a:t>
            </a:r>
            <a:r>
              <a:rPr lang="en-US" sz="3100" b="1" dirty="0" smtClean="0">
                <a:solidFill>
                  <a:schemeClr val="bg1"/>
                </a:solidFill>
                <a:effectLst>
                  <a:outerShdw blurRad="38100" dist="38100" dir="2700000" algn="tl">
                    <a:srgbClr val="000000">
                      <a:alpha val="43137"/>
                    </a:srgbClr>
                  </a:outerShdw>
                </a:effectLst>
              </a:rPr>
              <a:t> </a:t>
            </a:r>
            <a:r>
              <a:rPr lang="en-US" sz="3100" b="1" dirty="0">
                <a:solidFill>
                  <a:schemeClr val="bg1"/>
                </a:solidFill>
                <a:effectLst>
                  <a:outerShdw blurRad="38100" dist="38100" dir="2700000" algn="tl">
                    <a:srgbClr val="000000">
                      <a:alpha val="43137"/>
                    </a:srgbClr>
                  </a:outerShdw>
                </a:effectLst>
              </a:rPr>
              <a:t>Preparatory </a:t>
            </a:r>
            <a:r>
              <a:rPr lang="en-US" sz="3100" b="1" dirty="0" smtClean="0">
                <a:solidFill>
                  <a:schemeClr val="bg1"/>
                </a:solidFill>
                <a:effectLst>
                  <a:outerShdw blurRad="38100" dist="38100" dir="2700000" algn="tl">
                    <a:srgbClr val="000000">
                      <a:alpha val="43137"/>
                    </a:srgbClr>
                  </a:outerShdw>
                </a:effectLst>
              </a:rPr>
              <a:t>Platform (</a:t>
            </a:r>
            <a:r>
              <a:rPr lang="en-US" sz="3100" b="1" dirty="0">
                <a:solidFill>
                  <a:schemeClr val="bg1"/>
                </a:solidFill>
                <a:effectLst>
                  <a:outerShdw blurRad="38100" dist="38100" dir="2700000" algn="tl">
                    <a:srgbClr val="000000">
                      <a:alpha val="43137"/>
                    </a:srgbClr>
                  </a:outerShdw>
                </a:effectLst>
              </a:rPr>
              <a:t>www.wsis.org/review)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7223263"/>
              </p:ext>
            </p:extLst>
          </p:nvPr>
        </p:nvGraphicFramePr>
        <p:xfrm>
          <a:off x="457200" y="1268760"/>
          <a:ext cx="8291514" cy="4042832"/>
        </p:xfrm>
        <a:graphic>
          <a:graphicData uri="http://schemas.openxmlformats.org/drawingml/2006/table">
            <a:tbl>
              <a:tblPr bandRow="1">
                <a:tableStyleId>{37CE84F3-28C3-443E-9E96-99CF82512B78}</a:tableStyleId>
              </a:tblPr>
              <a:tblGrid>
                <a:gridCol w="2386608"/>
                <a:gridCol w="5904906"/>
              </a:tblGrid>
              <a:tr h="670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effectLst>
                            <a:outerShdw blurRad="38100" dist="38100" dir="2700000" algn="tl">
                              <a:srgbClr val="000000">
                                <a:alpha val="43137"/>
                              </a:srgbClr>
                            </a:outerShdw>
                          </a:effectLst>
                        </a:rPr>
                        <a:t>Phase One: </a:t>
                      </a:r>
                      <a:br>
                        <a:rPr lang="en-US" sz="1900" dirty="0" smtClean="0">
                          <a:effectLst>
                            <a:outerShdw blurRad="38100" dist="38100" dir="2700000" algn="tl">
                              <a:srgbClr val="000000">
                                <a:alpha val="43137"/>
                              </a:srgbClr>
                            </a:outerShdw>
                          </a:effectLst>
                        </a:rPr>
                      </a:br>
                      <a:r>
                        <a:rPr lang="en-US" sz="1900" dirty="0" smtClean="0"/>
                        <a:t>July2013 </a:t>
                      </a:r>
                      <a:endParaRPr lang="en-US" sz="1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Initiation of the Open Consultation Process: Official Submissions (www.wsis.org/review) </a:t>
                      </a:r>
                      <a:endParaRPr lang="en-US" sz="1900" dirty="0" smtClean="0">
                        <a:solidFill>
                          <a:schemeClr val="bg1"/>
                        </a:solidFill>
                      </a:endParaRPr>
                    </a:p>
                  </a:txBody>
                  <a:tcPr/>
                </a:tc>
              </a:tr>
              <a:tr h="690032">
                <a:tc>
                  <a:txBody>
                    <a:bodyPr/>
                    <a:lstStyle/>
                    <a:p>
                      <a:pPr lvl="0"/>
                      <a:r>
                        <a:rPr lang="en-US" sz="1900" dirty="0" smtClean="0">
                          <a:effectLst>
                            <a:outerShdw blurRad="38100" dist="38100" dir="2700000" algn="tl">
                              <a:srgbClr val="000000">
                                <a:alpha val="43137"/>
                              </a:srgbClr>
                            </a:outerShdw>
                          </a:effectLst>
                        </a:rPr>
                        <a:t>Phase Two:</a:t>
                      </a:r>
                      <a:r>
                        <a:rPr lang="en-US" sz="1900" dirty="0" smtClean="0"/>
                        <a:t> </a:t>
                      </a:r>
                      <a:br>
                        <a:rPr lang="en-US" sz="1900" dirty="0" smtClean="0"/>
                      </a:br>
                      <a:r>
                        <a:rPr lang="en-US" sz="1900" dirty="0" smtClean="0"/>
                        <a:t>7-8 October 2013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First Physical Meeting,</a:t>
                      </a:r>
                      <a:r>
                        <a:rPr lang="en-US" sz="1900" baseline="0" dirty="0" smtClean="0"/>
                        <a:t> Room C, ITU Headquarters, </a:t>
                      </a:r>
                      <a:r>
                        <a:rPr lang="en-US" sz="1900" dirty="0" smtClean="0"/>
                        <a:t/>
                      </a:r>
                      <a:br>
                        <a:rPr lang="en-US" sz="1900" dirty="0" smtClean="0"/>
                      </a:br>
                      <a:r>
                        <a:rPr lang="en-US" sz="1900" dirty="0" smtClean="0"/>
                        <a:t>(with remote participation facilities)</a:t>
                      </a:r>
                      <a:r>
                        <a:rPr lang="en-US" sz="1900" baseline="0" dirty="0" smtClean="0"/>
                        <a:t> ,9:00-18:00 </a:t>
                      </a:r>
                      <a:endParaRPr lang="en-US" sz="1900" dirty="0" smtClean="0"/>
                    </a:p>
                  </a:txBody>
                  <a:tcPr/>
                </a:tc>
              </a:tr>
              <a:tr h="648072">
                <a:tc>
                  <a:txBody>
                    <a:bodyPr/>
                    <a:lstStyle/>
                    <a:p>
                      <a:pPr lvl="0"/>
                      <a:r>
                        <a:rPr lang="en-US" sz="1900" b="1" dirty="0" smtClean="0"/>
                        <a:t>Phase Three: </a:t>
                      </a:r>
                      <a:br>
                        <a:rPr lang="en-US" sz="1900" b="1" dirty="0" smtClean="0"/>
                      </a:br>
                      <a:r>
                        <a:rPr lang="en-US" sz="1900" b="1" dirty="0" smtClean="0"/>
                        <a:t>16-17 December 2013</a:t>
                      </a:r>
                      <a:endParaRPr lang="en-US" sz="19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smtClean="0"/>
                        <a:t>Second Physical Meeting, </a:t>
                      </a:r>
                      <a:r>
                        <a:rPr lang="en-US" sz="1900" b="1" baseline="0" dirty="0" smtClean="0"/>
                        <a:t>ITU Headquarters</a:t>
                      </a:r>
                      <a:r>
                        <a:rPr lang="en-US" sz="1900" b="1" dirty="0" smtClean="0"/>
                        <a:t> (with remote participation facilities) </a:t>
                      </a:r>
                      <a:endParaRPr lang="en-US" sz="1900" b="1" dirty="0" smtClean="0">
                        <a:solidFill>
                          <a:schemeClr val="bg1"/>
                        </a:solidFill>
                      </a:endParaRPr>
                    </a:p>
                  </a:txBody>
                  <a:tcPr/>
                </a:tc>
              </a:tr>
              <a:tr h="670560">
                <a:tc>
                  <a:txBody>
                    <a:bodyPr/>
                    <a:lstStyle/>
                    <a:p>
                      <a:pPr lvl="0"/>
                      <a:r>
                        <a:rPr lang="en-US" sz="1900" dirty="0" smtClean="0">
                          <a:effectLst>
                            <a:outerShdw blurRad="38100" dist="38100" dir="2700000" algn="tl">
                              <a:srgbClr val="000000">
                                <a:alpha val="43137"/>
                              </a:srgbClr>
                            </a:outerShdw>
                          </a:effectLst>
                        </a:rPr>
                        <a:t>Phase Four:  </a:t>
                      </a:r>
                      <a:br>
                        <a:rPr lang="en-US" sz="1900" dirty="0" smtClean="0">
                          <a:effectLst>
                            <a:outerShdw blurRad="38100" dist="38100" dir="2700000" algn="tl">
                              <a:srgbClr val="000000">
                                <a:alpha val="43137"/>
                              </a:srgbClr>
                            </a:outerShdw>
                          </a:effectLst>
                        </a:rPr>
                      </a:br>
                      <a:r>
                        <a:rPr lang="en-US" sz="1900" dirty="0" smtClean="0"/>
                        <a:t>17-18 February 2014</a:t>
                      </a:r>
                      <a:endParaRPr lang="en-US" sz="190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Third Physical Meeting, </a:t>
                      </a:r>
                      <a:r>
                        <a:rPr lang="en-US" sz="1900" baseline="0" dirty="0" smtClean="0"/>
                        <a:t>ITU Headquarters</a:t>
                      </a:r>
                      <a:r>
                        <a:rPr lang="en-US" sz="1900" dirty="0" smtClean="0"/>
                        <a:t> (with remote participation facilities) </a:t>
                      </a:r>
                      <a:endParaRPr lang="en-US" sz="1900" dirty="0" smtClean="0">
                        <a:solidFill>
                          <a:schemeClr val="bg1"/>
                        </a:solidFill>
                      </a:endParaRPr>
                    </a:p>
                  </a:txBody>
                  <a:tcPr/>
                </a:tc>
              </a:tr>
              <a:tr h="670560">
                <a:tc>
                  <a:txBody>
                    <a:bodyPr/>
                    <a:lstStyle/>
                    <a:p>
                      <a:pPr lvl="0"/>
                      <a:r>
                        <a:rPr lang="en-US" sz="1900" dirty="0" smtClean="0">
                          <a:effectLst>
                            <a:outerShdw blurRad="38100" dist="38100" dir="2700000" algn="tl">
                              <a:srgbClr val="000000">
                                <a:alpha val="43137"/>
                              </a:srgbClr>
                            </a:outerShdw>
                          </a:effectLst>
                        </a:rPr>
                        <a:t>Phase Five: </a:t>
                      </a:r>
                      <a:r>
                        <a:rPr lang="en-US" sz="1900" dirty="0" smtClean="0"/>
                        <a:t/>
                      </a:r>
                      <a:br>
                        <a:rPr lang="en-US" sz="1900" dirty="0" smtClean="0"/>
                      </a:br>
                      <a:r>
                        <a:rPr lang="en-US" sz="1900" dirty="0" smtClean="0"/>
                        <a:t>1</a:t>
                      </a:r>
                      <a:r>
                        <a:rPr lang="en-US" sz="1900" baseline="30000" dirty="0" smtClean="0"/>
                        <a:t>st</a:t>
                      </a:r>
                      <a:r>
                        <a:rPr lang="en-US" sz="1900" dirty="0" smtClean="0"/>
                        <a:t> March 2014</a:t>
                      </a:r>
                      <a:endParaRPr lang="en-US" sz="190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Outcomes of the open consultation published on the website</a:t>
                      </a:r>
                      <a:endParaRPr lang="en-US" sz="1900" dirty="0" smtClean="0">
                        <a:solidFill>
                          <a:schemeClr val="bg1"/>
                        </a:solidFill>
                      </a:endParaRPr>
                    </a:p>
                  </a:txBody>
                  <a:tcPr/>
                </a:tc>
              </a:tr>
              <a:tr h="670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effectLst>
                            <a:outerShdw blurRad="38100" dist="38100" dir="2700000" algn="tl">
                              <a:srgbClr val="000000">
                                <a:alpha val="43137"/>
                              </a:srgbClr>
                            </a:outerShdw>
                          </a:effectLst>
                        </a:rPr>
                        <a:t>Phase Six: </a:t>
                      </a:r>
                      <a:r>
                        <a:rPr lang="en-US" sz="1900" dirty="0" smtClean="0"/>
                        <a:t/>
                      </a:r>
                      <a:br>
                        <a:rPr lang="en-US" sz="1900" dirty="0" smtClean="0"/>
                      </a:br>
                      <a:r>
                        <a:rPr lang="en-US" sz="1900" dirty="0" smtClean="0"/>
                        <a:t>12 March 2014</a:t>
                      </a:r>
                      <a:endParaRPr lang="en-US" sz="190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Final Brief on the WSIS+10 High Level Event, </a:t>
                      </a:r>
                      <a:r>
                        <a:rPr lang="en-US" sz="1900" baseline="0" dirty="0" smtClean="0"/>
                        <a:t>ITU Headquarters </a:t>
                      </a:r>
                      <a:r>
                        <a:rPr lang="en-US" sz="1900" dirty="0" smtClean="0"/>
                        <a:t>(with remote participation facilities)</a:t>
                      </a:r>
                      <a:endParaRPr lang="en-US" sz="1900" dirty="0" smtClean="0">
                        <a:solidFill>
                          <a:schemeClr val="bg1"/>
                        </a:solidFill>
                      </a:endParaRPr>
                    </a:p>
                  </a:txBody>
                  <a:tcPr/>
                </a:tc>
              </a:tr>
            </a:tbl>
          </a:graphicData>
        </a:graphic>
      </p:graphicFrame>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7052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 Regional Level </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52736"/>
            <a:ext cx="8507288" cy="4680520"/>
          </a:xfrm>
          <a:solidFill>
            <a:srgbClr val="003300">
              <a:alpha val="32941"/>
            </a:srgbClr>
          </a:solidFill>
        </p:spPr>
        <p:txBody>
          <a:bodyPr>
            <a:noAutofit/>
          </a:bodyPr>
          <a:lstStyle/>
          <a:p>
            <a:r>
              <a:rPr lang="en-US" sz="2400" dirty="0" smtClean="0">
                <a:solidFill>
                  <a:schemeClr val="bg1"/>
                </a:solidFill>
              </a:rPr>
              <a:t>Series </a:t>
            </a:r>
            <a:r>
              <a:rPr lang="en-US" sz="2400" dirty="0" smtClean="0">
                <a:solidFill>
                  <a:schemeClr val="bg1"/>
                </a:solidFill>
              </a:rPr>
              <a:t>of Regional Development Forums </a:t>
            </a:r>
            <a:r>
              <a:rPr lang="en-US" sz="2400" dirty="0" smtClean="0">
                <a:solidFill>
                  <a:schemeClr val="bg1"/>
                </a:solidFill>
              </a:rPr>
              <a:t/>
            </a:r>
            <a:br>
              <a:rPr lang="en-US" sz="2400" dirty="0" smtClean="0">
                <a:solidFill>
                  <a:schemeClr val="bg1"/>
                </a:solidFill>
              </a:rPr>
            </a:br>
            <a:r>
              <a:rPr lang="en-US" sz="2400" dirty="0" smtClean="0">
                <a:solidFill>
                  <a:schemeClr val="bg1"/>
                </a:solidFill>
              </a:rPr>
              <a:t>(</a:t>
            </a:r>
            <a:r>
              <a:rPr lang="en-US" sz="2400" dirty="0" smtClean="0">
                <a:solidFill>
                  <a:schemeClr val="bg1"/>
                </a:solidFill>
              </a:rPr>
              <a:t>RDF) held back to back with six </a:t>
            </a:r>
            <a:r>
              <a:rPr lang="en-US" sz="2400" dirty="0" smtClean="0">
                <a:solidFill>
                  <a:schemeClr val="bg1"/>
                </a:solidFill>
              </a:rPr>
              <a:t>WTDC-14 </a:t>
            </a:r>
            <a:br>
              <a:rPr lang="en-US" sz="2400" dirty="0" smtClean="0">
                <a:solidFill>
                  <a:schemeClr val="bg1"/>
                </a:solidFill>
              </a:rPr>
            </a:br>
            <a:r>
              <a:rPr lang="en-US" sz="2400" dirty="0" smtClean="0">
                <a:solidFill>
                  <a:schemeClr val="bg1"/>
                </a:solidFill>
              </a:rPr>
              <a:t>Regional </a:t>
            </a:r>
            <a:r>
              <a:rPr lang="en-US" sz="2400" dirty="0" smtClean="0">
                <a:solidFill>
                  <a:schemeClr val="bg1"/>
                </a:solidFill>
              </a:rPr>
              <a:t>Preparatory Meetings </a:t>
            </a:r>
            <a:r>
              <a:rPr lang="en-US" sz="2400" dirty="0" smtClean="0">
                <a:solidFill>
                  <a:schemeClr val="bg1"/>
                </a:solidFill>
              </a:rPr>
              <a:t>provide a platform for collecting regional views  on implementation of the WSIS outcomes and WSIS+10.</a:t>
            </a:r>
            <a:endParaRPr lang="en-US" sz="2400" dirty="0" smtClean="0">
              <a:solidFill>
                <a:schemeClr val="bg1"/>
              </a:solidFill>
            </a:endParaRPr>
          </a:p>
          <a:p>
            <a:pPr lvl="1"/>
            <a:r>
              <a:rPr lang="en-US" sz="1600" dirty="0">
                <a:solidFill>
                  <a:schemeClr val="bg1"/>
                </a:solidFill>
              </a:rPr>
              <a:t>Submitted Reports: Asia-Pacific, Africa, Americas, CIS </a:t>
            </a:r>
          </a:p>
          <a:p>
            <a:pPr lvl="1"/>
            <a:r>
              <a:rPr lang="en-US" sz="1600" dirty="0">
                <a:solidFill>
                  <a:schemeClr val="bg1"/>
                </a:solidFill>
              </a:rPr>
              <a:t>Inputs to come: Arab States and Europe </a:t>
            </a:r>
            <a:endParaRPr lang="en-US" sz="1600" dirty="0">
              <a:solidFill>
                <a:schemeClr val="bg1"/>
              </a:solidFill>
            </a:endParaRPr>
          </a:p>
          <a:p>
            <a:r>
              <a:rPr lang="en-US" sz="2400" dirty="0" smtClean="0">
                <a:solidFill>
                  <a:schemeClr val="bg1"/>
                </a:solidFill>
              </a:rPr>
              <a:t>Regional </a:t>
            </a:r>
            <a:r>
              <a:rPr lang="en-US" sz="2400" dirty="0">
                <a:solidFill>
                  <a:schemeClr val="bg1"/>
                </a:solidFill>
              </a:rPr>
              <a:t>activities, relevant to the WSIS+10 process </a:t>
            </a:r>
          </a:p>
          <a:p>
            <a:pPr lvl="1"/>
            <a:r>
              <a:rPr lang="en-US" sz="1600" dirty="0">
                <a:solidFill>
                  <a:schemeClr val="bg1"/>
                </a:solidFill>
              </a:rPr>
              <a:t>ECLAC: IV Ministerial Conference (April 2013, Uruguay)</a:t>
            </a:r>
          </a:p>
          <a:p>
            <a:pPr lvl="1"/>
            <a:r>
              <a:rPr lang="en-US" sz="1600" dirty="0">
                <a:solidFill>
                  <a:schemeClr val="bg1"/>
                </a:solidFill>
              </a:rPr>
              <a:t>UNECA: Workshop on WSIS process (February, Ethiopia) </a:t>
            </a:r>
          </a:p>
          <a:p>
            <a:pPr lvl="1"/>
            <a:r>
              <a:rPr lang="en-US" sz="1600" dirty="0" smtClean="0">
                <a:solidFill>
                  <a:schemeClr val="bg1"/>
                </a:solidFill>
              </a:rPr>
              <a:t>ESCWA/ECA: WSIS+10 Regional  Meetings for Arab States (November, Tunisia) </a:t>
            </a:r>
          </a:p>
          <a:p>
            <a:pPr lvl="1"/>
            <a:r>
              <a:rPr lang="en-US" sz="1600" dirty="0" smtClean="0">
                <a:solidFill>
                  <a:schemeClr val="bg1"/>
                </a:solidFill>
              </a:rPr>
              <a:t>ECA: WSIS+10 Regional Meeting for Africa (November, Tunisia) </a:t>
            </a:r>
          </a:p>
          <a:p>
            <a:pPr lvl="1"/>
            <a:r>
              <a:rPr lang="en-US" sz="1600" dirty="0" smtClean="0">
                <a:solidFill>
                  <a:schemeClr val="bg1"/>
                </a:solidFill>
              </a:rPr>
              <a:t>Tunisia</a:t>
            </a:r>
            <a:r>
              <a:rPr lang="en-US" sz="1600" dirty="0">
                <a:solidFill>
                  <a:schemeClr val="bg1"/>
                </a:solidFill>
              </a:rPr>
              <a:t>: ICT4All Forum and Exhibition (November, Tunisia)</a:t>
            </a:r>
          </a:p>
          <a:p>
            <a:pPr lvl="1"/>
            <a:r>
              <a:rPr lang="en-US" sz="1600" dirty="0" smtClean="0">
                <a:solidFill>
                  <a:schemeClr val="bg1"/>
                </a:solidFill>
              </a:rPr>
              <a:t>Others</a:t>
            </a:r>
            <a:endParaRPr lang="en-US" sz="1600" dirty="0">
              <a:solidFill>
                <a:schemeClr val="bg1"/>
              </a:solidFill>
            </a:endParaRPr>
          </a:p>
        </p:txBody>
      </p:sp>
      <p:pic>
        <p:nvPicPr>
          <p:cNvPr id="4" name="Picture 2" descr="http://www.itu.int/en/ITU-D/Conferences/WTDC/WTDC14/RPM-ARB/PublishingImages/bann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041" y="1103421"/>
            <a:ext cx="2811455" cy="669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tu.int/en/ITU-D/Conferences/WTDC/WTDC14/RPM-EUR/PublishingImages/banner-2_v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040" y="2878653"/>
            <a:ext cx="2811455" cy="66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2149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960240"/>
            <a:ext cx="8966621" cy="3629000"/>
          </a:xfrm>
          <a:solidFill>
            <a:srgbClr val="003300">
              <a:alpha val="32941"/>
            </a:srgbClr>
          </a:solidFill>
        </p:spPr>
        <p:txBody>
          <a:bodyPr vert="horz" lIns="91440" tIns="45720" rIns="91440" bIns="45720" rtlCol="0">
            <a:normAutofit/>
          </a:bodyPr>
          <a:lstStyle/>
          <a:p>
            <a:pPr marL="0" indent="0" algn="just">
              <a:buNone/>
            </a:pPr>
            <a:r>
              <a:rPr lang="en-US" sz="2800" dirty="0" smtClean="0"/>
              <a:t> </a:t>
            </a:r>
            <a:endParaRPr lang="en-US" sz="2800" dirty="0"/>
          </a:p>
          <a:p>
            <a:pPr marL="0" indent="0" algn="just">
              <a:buNone/>
            </a:pPr>
            <a:endParaRPr lang="en-US" sz="2800" dirty="0">
              <a:solidFill>
                <a:schemeClr val="bg1"/>
              </a:solidFill>
            </a:endParaRPr>
          </a:p>
        </p:txBody>
      </p:sp>
      <p:sp>
        <p:nvSpPr>
          <p:cNvPr id="7" name="Title 1"/>
          <p:cNvSpPr>
            <a:spLocks noGrp="1"/>
          </p:cNvSpPr>
          <p:nvPr>
            <p:ph type="title"/>
          </p:nvPr>
        </p:nvSpPr>
        <p:spPr>
          <a:xfrm>
            <a:off x="457200" y="485800"/>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Background Documents</a:t>
            </a:r>
            <a:br>
              <a:rPr lang="en-US" sz="3100" b="1" dirty="0" smtClean="0">
                <a:solidFill>
                  <a:schemeClr val="bg1"/>
                </a:solidFill>
                <a:effectLst>
                  <a:outerShdw blurRad="38100" dist="38100" dir="2700000" algn="tl">
                    <a:srgbClr val="000000">
                      <a:alpha val="43137"/>
                    </a:srgbClr>
                  </a:outerShdw>
                </a:effectLst>
              </a:rPr>
            </a:br>
            <a:r>
              <a:rPr lang="en-US" sz="3100" b="1" dirty="0" smtClean="0">
                <a:solidFill>
                  <a:schemeClr val="accent2">
                    <a:lumMod val="75000"/>
                  </a:schemeClr>
                </a:solidFill>
                <a:effectLst>
                  <a:outerShdw blurRad="38100" dist="38100" dir="2700000" algn="tl">
                    <a:srgbClr val="000000">
                      <a:alpha val="43137"/>
                    </a:srgbClr>
                  </a:outerShdw>
                </a:effectLst>
              </a:rPr>
              <a:t>www.wsis.org/review</a:t>
            </a:r>
            <a:endParaRPr lang="en-US" sz="3100" b="1" dirty="0">
              <a:solidFill>
                <a:schemeClr val="bg1"/>
              </a:solidFill>
              <a:effectLst>
                <a:outerShdw blurRad="38100" dist="38100" dir="2700000" algn="tl">
                  <a:srgbClr val="000000">
                    <a:alpha val="43137"/>
                  </a:srgbClr>
                </a:outerShdw>
              </a:effectLst>
            </a:endParaRPr>
          </a:p>
        </p:txBody>
      </p:sp>
      <p:pic>
        <p:nvPicPr>
          <p:cNvPr id="2050" name="Picture 2" descr="document co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020989"/>
            <a:ext cx="1512168" cy="2146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document cov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5922" y="2020989"/>
            <a:ext cx="1512168" cy="2136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document cov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2010156"/>
            <a:ext cx="1512168" cy="2157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document cover">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92720" y="2020989"/>
            <a:ext cx="1498684" cy="2125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86366" y="4200418"/>
            <a:ext cx="2066078" cy="954107"/>
          </a:xfrm>
          <a:prstGeom prst="rect">
            <a:avLst/>
          </a:prstGeom>
        </p:spPr>
        <p:txBody>
          <a:bodyPr wrap="square">
            <a:spAutoFit/>
          </a:bodyPr>
          <a:lstStyle/>
          <a:p>
            <a:pPr algn="ctr" eaLnBrk="0" fontAlgn="base" hangingPunct="0">
              <a:spcBef>
                <a:spcPct val="0"/>
              </a:spcBef>
              <a:spcAft>
                <a:spcPct val="0"/>
              </a:spcAft>
            </a:pP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WSIS+10 Visioning Challenge</a:t>
            </a:r>
            <a:endPar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endParaRPr>
          </a:p>
          <a:p>
            <a:pPr algn="ctr" eaLnBrk="0" fontAlgn="base" hangingPunct="0">
              <a:spcBef>
                <a:spcPct val="0"/>
              </a:spcBef>
              <a:spcAft>
                <a:spcPct val="0"/>
              </a:spcAft>
            </a:pPr>
            <a:r>
              <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rPr>
              <a:t>  </a:t>
            </a:r>
            <a:endParaRPr lang="en-US" altLang="en-US" sz="2778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
        <p:nvSpPr>
          <p:cNvPr id="5" name="Rectangle 4"/>
          <p:cNvSpPr/>
          <p:nvPr/>
        </p:nvSpPr>
        <p:spPr>
          <a:xfrm>
            <a:off x="3457585" y="4221088"/>
            <a:ext cx="2286000" cy="1169551"/>
          </a:xfrm>
          <a:prstGeom prst="rect">
            <a:avLst/>
          </a:prstGeom>
        </p:spPr>
        <p:txBody>
          <a:bodyPr wrap="square">
            <a:spAutoFit/>
          </a:bodyPr>
          <a:lstStyle/>
          <a:p>
            <a:pPr algn="ctr" eaLnBrk="0" fontAlgn="base" hangingPunct="0">
              <a:spcBef>
                <a:spcPct val="0"/>
              </a:spcBef>
              <a:spcAft>
                <a:spcPct val="0"/>
              </a:spcAft>
            </a:pP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2012 &amp; </a:t>
            </a: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2013 Identifying </a:t>
            </a: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Emerging Trends and a vision </a:t>
            </a: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
            </a:r>
            <a:b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b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beyond 2015 </a:t>
            </a:r>
            <a:endPar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
        <p:nvSpPr>
          <p:cNvPr id="6" name="Rectangle 5"/>
          <p:cNvSpPr/>
          <p:nvPr/>
        </p:nvSpPr>
        <p:spPr>
          <a:xfrm>
            <a:off x="1655708" y="4223175"/>
            <a:ext cx="2124204" cy="954107"/>
          </a:xfrm>
          <a:prstGeom prst="rect">
            <a:avLst/>
          </a:prstGeom>
        </p:spPr>
        <p:txBody>
          <a:bodyPr wrap="square">
            <a:spAutoFit/>
          </a:bodyPr>
          <a:lstStyle/>
          <a:p>
            <a:pPr algn="ctr" eaLnBrk="0" fontAlgn="base" hangingPunct="0">
              <a:spcBef>
                <a:spcPct val="0"/>
              </a:spcBef>
              <a:spcAft>
                <a:spcPct val="0"/>
              </a:spcAft>
            </a:pP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WSIS Forum 2013 Outcome Document</a:t>
            </a:r>
            <a:endPar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a:p>
            <a:pPr algn="ctr" eaLnBrk="0" fontAlgn="base" hangingPunct="0">
              <a:spcBef>
                <a:spcPct val="0"/>
              </a:spcBef>
              <a:spcAft>
                <a:spcPct val="0"/>
              </a:spcAft>
            </a:pPr>
            <a:r>
              <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rId9"/>
              </a:rPr>
              <a:t>  </a:t>
            </a:r>
            <a:endParaRPr lang="en-US" altLang="en-US" sz="971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
        <p:nvSpPr>
          <p:cNvPr id="8" name="Rectangle 7"/>
          <p:cNvSpPr/>
          <p:nvPr/>
        </p:nvSpPr>
        <p:spPr>
          <a:xfrm>
            <a:off x="5326462" y="4204245"/>
            <a:ext cx="2269874" cy="1384995"/>
          </a:xfrm>
          <a:prstGeom prst="rect">
            <a:avLst/>
          </a:prstGeom>
        </p:spPr>
        <p:txBody>
          <a:bodyPr wrap="square">
            <a:spAutoFit/>
          </a:bodyPr>
          <a:lstStyle/>
          <a:p>
            <a:pPr algn="ctr" eaLnBrk="0" fontAlgn="base" hangingPunct="0">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WSIS+10 Event:</a:t>
            </a:r>
          </a:p>
          <a:p>
            <a:pPr algn="ctr" eaLnBrk="0" fontAlgn="base" hangingPunct="0">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Towards </a:t>
            </a: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Knowledge Societies for Peace and Sustainable Development: </a:t>
            </a: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
            </a:r>
            <a:b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b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Final </a:t>
            </a: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Statement</a:t>
            </a:r>
            <a:endPar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pic>
        <p:nvPicPr>
          <p:cNvPr id="13" name="Picture 5" descr="C:\Users\ponder\Desktop\WSIS+10\PPTX_FILES\PPTX_FILES\world_summi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55587" y="1993730"/>
            <a:ext cx="1508901" cy="214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236296" y="4221088"/>
            <a:ext cx="2066078" cy="1600438"/>
          </a:xfrm>
          <a:prstGeom prst="rect">
            <a:avLst/>
          </a:prstGeom>
        </p:spPr>
        <p:txBody>
          <a:bodyPr wrap="square">
            <a:spAutoFit/>
          </a:bodyPr>
          <a:lstStyle/>
          <a:p>
            <a:pPr algn="ctr" eaLnBrk="0" fontAlgn="base" hangingPunct="0">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Measuring the Information Society Report  2013</a:t>
            </a:r>
            <a:b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b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(official launch on 7 October 2013)</a:t>
            </a:r>
            <a:endPar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endParaRPr>
          </a:p>
          <a:p>
            <a:pPr algn="ctr" eaLnBrk="0" fontAlgn="base" hangingPunct="0">
              <a:spcBef>
                <a:spcPct val="0"/>
              </a:spcBef>
              <a:spcAft>
                <a:spcPct val="0"/>
              </a:spcAft>
            </a:pPr>
            <a:r>
              <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rPr>
              <a:t>  </a:t>
            </a:r>
            <a:endParaRPr lang="en-US" altLang="en-US" sz="2778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Tree>
    <p:extLst>
      <p:ext uri="{BB962C8B-B14F-4D97-AF65-F5344CB8AC3E}">
        <p14:creationId xmlns:p14="http://schemas.microsoft.com/office/powerpoint/2010/main" val="42614357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DAEE60AB10F1439F7E4D68581AA2F8" ma:contentTypeVersion="6" ma:contentTypeDescription="Create a new document." ma:contentTypeScope="" ma:versionID="d77e90180329a6c74e4aed77bdfb5298">
  <xsd:schema xmlns:xsd="http://www.w3.org/2001/XMLSchema" xmlns:xs="http://www.w3.org/2001/XMLSchema" xmlns:p="http://schemas.microsoft.com/office/2006/metadata/properties" xmlns:ns1="http://schemas.microsoft.com/sharepoint/v3" xmlns:ns2="2e9458a7-cf77-4e38-a176-7c00460a51ce" xmlns:ns3="07f874d8-1985-4211-bd75-0b16975e87a8" targetNamespace="http://schemas.microsoft.com/office/2006/metadata/properties" ma:root="true" ma:fieldsID="d1a45afbb746a96cdb01e4d47f085c9b" ns1:_="" ns2:_="" ns3:_="">
    <xsd:import namespace="http://schemas.microsoft.com/sharepoint/v3"/>
    <xsd:import namespace="2e9458a7-cf77-4e38-a176-7c00460a51ce"/>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ession" minOccurs="0"/>
                <xsd:element ref="ns2:Author0" minOccurs="0"/>
                <xsd:element ref="ns2:Organiza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9458a7-cf77-4e38-a176-7c00460a51ce" elementFormDefault="qualified">
    <xsd:import namespace="http://schemas.microsoft.com/office/2006/documentManagement/types"/>
    <xsd:import namespace="http://schemas.microsoft.com/office/infopath/2007/PartnerControls"/>
    <xsd:element name="Session" ma:index="10" nillable="true" ma:displayName="Session" ma:internalName="Session">
      <xsd:simpleType>
        <xsd:restriction base="dms:Number"/>
      </xsd:simpleType>
    </xsd:element>
    <xsd:element name="Author0" ma:index="11" nillable="true" ma:displayName="Author" ma:internalName="Author0">
      <xsd:simpleType>
        <xsd:restriction base="dms:Text">
          <xsd:maxLength value="255"/>
        </xsd:restriction>
      </xsd:simpleType>
    </xsd:element>
    <xsd:element name="Organization" ma:index="12" nillable="true" ma:displayName="Organization" ma:internalName="Organiz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ession xmlns="2e9458a7-cf77-4e38-a176-7c00460a51ce">5</Session>
    <Author0 xmlns="2e9458a7-cf77-4e38-a176-7c00460a51ce">Jaroslaw K. PONDER, Strategy and Policy Advisor</Author0>
    <Organization xmlns="2e9458a7-cf77-4e38-a176-7c00460a51ce">ITU</Organization>
  </documentManagement>
</p:properties>
</file>

<file path=customXml/itemProps1.xml><?xml version="1.0" encoding="utf-8"?>
<ds:datastoreItem xmlns:ds="http://schemas.openxmlformats.org/officeDocument/2006/customXml" ds:itemID="{C62BC0F7-38EF-4788-9FF5-7AEB719FBB37}"/>
</file>

<file path=customXml/itemProps2.xml><?xml version="1.0" encoding="utf-8"?>
<ds:datastoreItem xmlns:ds="http://schemas.openxmlformats.org/officeDocument/2006/customXml" ds:itemID="{98DF2F66-596E-4644-8ED8-6B59A0640C93}"/>
</file>

<file path=customXml/itemProps3.xml><?xml version="1.0" encoding="utf-8"?>
<ds:datastoreItem xmlns:ds="http://schemas.openxmlformats.org/officeDocument/2006/customXml" ds:itemID="{698D6688-B518-4FF6-BD53-80C3DF64EFB0}"/>
</file>

<file path=docProps/app.xml><?xml version="1.0" encoding="utf-8"?>
<Properties xmlns="http://schemas.openxmlformats.org/officeDocument/2006/extended-properties" xmlns:vt="http://schemas.openxmlformats.org/officeDocument/2006/docPropsVTypes">
  <TotalTime>5696</TotalTime>
  <Words>1941</Words>
  <Application>Microsoft Office PowerPoint</Application>
  <PresentationFormat>On-screen Show (4:3)</PresentationFormat>
  <Paragraphs>369</Paragraphs>
  <Slides>33</Slides>
  <Notes>0</Notes>
  <HiddenSlides>0</HiddenSlides>
  <MMClips>0</MMClips>
  <ScaleCrop>false</ScaleCrop>
  <HeadingPairs>
    <vt:vector size="4" baseType="variant">
      <vt:variant>
        <vt:lpstr>Theme</vt:lpstr>
      </vt:variant>
      <vt:variant>
        <vt:i4>8</vt:i4>
      </vt:variant>
      <vt:variant>
        <vt:lpstr>Slide Titles</vt:lpstr>
      </vt:variant>
      <vt:variant>
        <vt:i4>33</vt:i4>
      </vt:variant>
    </vt:vector>
  </HeadingPairs>
  <TitlesOfParts>
    <vt:vector size="41" baseType="lpstr">
      <vt:lpstr>Office Theme</vt:lpstr>
      <vt:lpstr>1_Office Theme</vt:lpstr>
      <vt:lpstr>3_Office Theme</vt:lpstr>
      <vt:lpstr>4_Office Theme</vt:lpstr>
      <vt:lpstr>5_Office Theme</vt:lpstr>
      <vt:lpstr>2_Office Theme</vt:lpstr>
      <vt:lpstr>6_Office Theme</vt:lpstr>
      <vt:lpstr>7_Office Theme</vt:lpstr>
      <vt:lpstr>PowerPoint Presentation</vt:lpstr>
      <vt:lpstr>WSIS Overall Review: Background</vt:lpstr>
      <vt:lpstr>WSIS+10 High Level Event</vt:lpstr>
      <vt:lpstr>Objectives</vt:lpstr>
      <vt:lpstr>WSIS+10 High-Level Event:  Expected Outcomes </vt:lpstr>
      <vt:lpstr>Preparatory Process  Multistakeholder Preparatory Platform www.wsis.org/review</vt:lpstr>
      <vt:lpstr>WSIS+10: Preparatory Process  Multistakeholder Preparatory Platform (www.wsis.org/review)</vt:lpstr>
      <vt:lpstr>Preparatory Process  Call for Action: Regional Level </vt:lpstr>
      <vt:lpstr>Preparatory Process Background Documents www.wsis.org/review</vt:lpstr>
      <vt:lpstr>Preparatory Process  Call for Action</vt:lpstr>
      <vt:lpstr>Preparatory Process  Call for Action</vt:lpstr>
      <vt:lpstr>WSIS+10: Preparatory Process  First Physical Meeting: 7-8 October 2013</vt:lpstr>
      <vt:lpstr>First Physical Meeting: Zero Draft</vt:lpstr>
      <vt:lpstr>Outcomes: Inputs to Zero Drafts www.wsis.org/review/mpp </vt:lpstr>
      <vt:lpstr>Principles for the inputs to the  first draft of Statement, Vision</vt:lpstr>
      <vt:lpstr>WSIS+10 Statement</vt:lpstr>
      <vt:lpstr>WSIS+10 Vision of WSIS Beyond 2015</vt:lpstr>
      <vt:lpstr>Principles for the inputs to the first draft Statement, Vision</vt:lpstr>
      <vt:lpstr>Consolidated Texts for all WSIS Action Lines with Common Structure</vt:lpstr>
      <vt:lpstr>Towards Second Physical Meeting</vt:lpstr>
      <vt:lpstr>Call for Action: Towards Second Meeting</vt:lpstr>
      <vt:lpstr>Updated Call for Action</vt:lpstr>
      <vt:lpstr>WSIS+10 Preparatory Process: Time Line</vt:lpstr>
      <vt:lpstr>Preparatory Process  Link between WSIS and Post 2015 Development Agenda </vt:lpstr>
      <vt:lpstr>PowerPoint Presentation</vt:lpstr>
      <vt:lpstr>Preparatory Process  Call for Action: Open Consultation Process</vt:lpstr>
      <vt:lpstr>Form Two: Around 50 Contributions Received </vt:lpstr>
      <vt:lpstr>Skeleton of the WSIS+10 HLE</vt:lpstr>
      <vt:lpstr>Preparatory Process  Call for Action: 10 Year’s Country Reports</vt:lpstr>
      <vt:lpstr>Preparatory Process  Call for Action: Quantitative Assessment</vt:lpstr>
      <vt:lpstr>Preparatory Process  Call for Action</vt:lpstr>
      <vt:lpstr>Preparatory Process  Call for Action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WSIS+10</dc:title>
  <dc:creator>Ponder, Jaroslaw</dc:creator>
  <cp:lastModifiedBy>Ponder, Jaroslaw</cp:lastModifiedBy>
  <cp:revision>128</cp:revision>
  <cp:lastPrinted>2013-09-04T13:11:14Z</cp:lastPrinted>
  <dcterms:created xsi:type="dcterms:W3CDTF">2013-08-02T11:59:43Z</dcterms:created>
  <dcterms:modified xsi:type="dcterms:W3CDTF">2013-10-27T23:46:24Z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0x01010062DAEE60AB10F1439F7E4D68581AA2F8</vt:lpwstr>
  </property>
  <property fmtid="{D5CDD505-2E9C-101B-9397-08002B2CF9AE}" pid="3" name="Order">
    <vt:r8>5000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