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3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  <p:sldMasterId id="2147483671" r:id="rId2"/>
  </p:sldMasterIdLst>
  <p:notesMasterIdLst>
    <p:notesMasterId r:id="rId16"/>
  </p:notesMasterIdLst>
  <p:sldIdLst>
    <p:sldId id="256" r:id="rId3"/>
    <p:sldId id="281" r:id="rId4"/>
    <p:sldId id="284" r:id="rId5"/>
    <p:sldId id="282" r:id="rId6"/>
    <p:sldId id="283" r:id="rId7"/>
    <p:sldId id="285" r:id="rId8"/>
    <p:sldId id="275" r:id="rId9"/>
    <p:sldId id="280" r:id="rId10"/>
    <p:sldId id="278" r:id="rId11"/>
    <p:sldId id="279" r:id="rId12"/>
    <p:sldId id="270" r:id="rId13"/>
    <p:sldId id="266" r:id="rId14"/>
    <p:sldId id="274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FDD"/>
          </a:solidFill>
        </a:fill>
      </a:tcStyle>
    </a:wholeTbl>
    <a:band2H>
      <a:tcTxStyle/>
      <a:tcStyle>
        <a:tcBdr/>
        <a:fill>
          <a:solidFill>
            <a:srgbClr val="EEF0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1D0"/>
          </a:solidFill>
        </a:fill>
      </a:tcStyle>
    </a:wholeTbl>
    <a:band2H>
      <a:tcTxStyle/>
      <a:tcStyle>
        <a:tcBdr/>
        <a:fill>
          <a:solidFill>
            <a:srgbClr val="EBE9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ECD"/>
          </a:solidFill>
        </a:fill>
      </a:tcStyle>
    </a:wholeTbl>
    <a:band2H>
      <a:tcTxStyle/>
      <a:tcStyle>
        <a:tcBdr/>
        <a:fill>
          <a:solidFill>
            <a:srgbClr val="EB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solidFill>
            <a:srgbClr val="29293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solidFill>
            <a:srgbClr val="292934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508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CAP-SERVER02\IDD_Home\6%20Asia-Pacific%20Disaster%20Report\APDR%202015\To%20printer\Chapter%201\figures%20for%20printer\Figure%201-25%20Exposure%20and%20coping%20capacities%20in%20Asia%20and%20the%20Pacifi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CAP-SERVER02\IDD_Home\6%20Asia-Pacific%20Disaster%20Report\APDR%202015\To%20printer\Chapter%201\figures%20for%20printer\Figure%201-25%20Exposure%20and%20coping%20capacities%20in%20Asia%20and%20the%20Pacif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Exposure (%)</a:t>
            </a:r>
          </a:p>
        </c:rich>
      </c:tx>
      <c:layout>
        <c:manualLayout>
          <c:xMode val="edge"/>
          <c:yMode val="edge"/>
          <c:x val="0.3628810413849784"/>
          <c:y val="1.728305218779260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391208674673242E-2"/>
          <c:y val="0.10479022508550068"/>
          <c:w val="0.7475662729658793"/>
          <c:h val="0.87749025689970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Exposure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Sheet1!$B$3:$B$42</c:f>
              <c:strCache>
                <c:ptCount val="40"/>
                <c:pt idx="0">
                  <c:v>Vanuatu</c:v>
                </c:pt>
                <c:pt idx="1">
                  <c:v>Philippines</c:v>
                </c:pt>
                <c:pt idx="2">
                  <c:v>Japan</c:v>
                </c:pt>
                <c:pt idx="3">
                  <c:v>Brunei Darussalam</c:v>
                </c:pt>
                <c:pt idx="4">
                  <c:v>Bangladesh</c:v>
                </c:pt>
                <c:pt idx="5">
                  <c:v>Solomon Islands</c:v>
                </c:pt>
                <c:pt idx="6">
                  <c:v>Fiji</c:v>
                </c:pt>
                <c:pt idx="7">
                  <c:v>Cambodia</c:v>
                </c:pt>
                <c:pt idx="8">
                  <c:v>Timor-Leste</c:v>
                </c:pt>
                <c:pt idx="9">
                  <c:v>Viet Nam</c:v>
                </c:pt>
                <c:pt idx="10">
                  <c:v>Papua New Guinea</c:v>
                </c:pt>
                <c:pt idx="11">
                  <c:v>Indonesia</c:v>
                </c:pt>
                <c:pt idx="12">
                  <c:v>Kyrgyzstan</c:v>
                </c:pt>
                <c:pt idx="13">
                  <c:v>Uzbekistan</c:v>
                </c:pt>
                <c:pt idx="14">
                  <c:v>New Zealand</c:v>
                </c:pt>
                <c:pt idx="15">
                  <c:v>Australia</c:v>
                </c:pt>
                <c:pt idx="16">
                  <c:v>Republic of Korea</c:v>
                </c:pt>
                <c:pt idx="17">
                  <c:v>Myanmar</c:v>
                </c:pt>
                <c:pt idx="18">
                  <c:v>Bhutan</c:v>
                </c:pt>
                <c:pt idx="19">
                  <c:v>Sri Lanka</c:v>
                </c:pt>
                <c:pt idx="20">
                  <c:v>Georgia</c:v>
                </c:pt>
                <c:pt idx="21">
                  <c:v>Malaysia</c:v>
                </c:pt>
                <c:pt idx="22">
                  <c:v>Armenia</c:v>
                </c:pt>
                <c:pt idx="23">
                  <c:v>China</c:v>
                </c:pt>
                <c:pt idx="24">
                  <c:v>Thailand</c:v>
                </c:pt>
                <c:pt idx="25">
                  <c:v>Turkmenistan</c:v>
                </c:pt>
                <c:pt idx="26">
                  <c:v>Afghanistan</c:v>
                </c:pt>
                <c:pt idx="27">
                  <c:v>Azerbaijan</c:v>
                </c:pt>
                <c:pt idx="28">
                  <c:v>Tajikistan</c:v>
                </c:pt>
                <c:pt idx="29">
                  <c:v>Turkey</c:v>
                </c:pt>
                <c:pt idx="30">
                  <c:v>India</c:v>
                </c:pt>
                <c:pt idx="31">
                  <c:v>Pakistan</c:v>
                </c:pt>
                <c:pt idx="32">
                  <c:v>Islamic Rep. of Iran</c:v>
                </c:pt>
                <c:pt idx="33">
                  <c:v>Lao PDR</c:v>
                </c:pt>
                <c:pt idx="34">
                  <c:v>Russian Federation</c:v>
                </c:pt>
                <c:pt idx="35">
                  <c:v>Nepal</c:v>
                </c:pt>
                <c:pt idx="36">
                  <c:v>Kazakhstan</c:v>
                </c:pt>
                <c:pt idx="37">
                  <c:v>Singapore</c:v>
                </c:pt>
                <c:pt idx="38">
                  <c:v>Mongolia</c:v>
                </c:pt>
                <c:pt idx="39">
                  <c:v>Kiribati</c:v>
                </c:pt>
              </c:strCache>
            </c:strRef>
          </c:cat>
          <c:val>
            <c:numRef>
              <c:f>Sheet1!$C$3:$C$42</c:f>
              <c:numCache>
                <c:formatCode>General</c:formatCode>
                <c:ptCount val="40"/>
                <c:pt idx="0">
                  <c:v>63.66</c:v>
                </c:pt>
                <c:pt idx="1">
                  <c:v>52.46</c:v>
                </c:pt>
                <c:pt idx="2">
                  <c:v>45.91</c:v>
                </c:pt>
                <c:pt idx="3">
                  <c:v>41.1</c:v>
                </c:pt>
                <c:pt idx="4">
                  <c:v>31.7</c:v>
                </c:pt>
                <c:pt idx="5">
                  <c:v>29.98</c:v>
                </c:pt>
                <c:pt idx="6">
                  <c:v>27.71</c:v>
                </c:pt>
                <c:pt idx="7">
                  <c:v>27.65</c:v>
                </c:pt>
                <c:pt idx="8">
                  <c:v>25.73</c:v>
                </c:pt>
                <c:pt idx="9">
                  <c:v>25.35</c:v>
                </c:pt>
                <c:pt idx="10">
                  <c:v>24.94</c:v>
                </c:pt>
                <c:pt idx="11">
                  <c:v>19.36</c:v>
                </c:pt>
                <c:pt idx="12">
                  <c:v>16.63</c:v>
                </c:pt>
                <c:pt idx="13">
                  <c:v>16.18</c:v>
                </c:pt>
                <c:pt idx="14">
                  <c:v>15.44</c:v>
                </c:pt>
                <c:pt idx="15">
                  <c:v>15.05</c:v>
                </c:pt>
                <c:pt idx="16">
                  <c:v>14.89</c:v>
                </c:pt>
                <c:pt idx="17">
                  <c:v>14.87</c:v>
                </c:pt>
                <c:pt idx="18">
                  <c:v>14.81</c:v>
                </c:pt>
                <c:pt idx="19">
                  <c:v>14.79</c:v>
                </c:pt>
                <c:pt idx="20">
                  <c:v>14.69</c:v>
                </c:pt>
                <c:pt idx="21">
                  <c:v>14.6</c:v>
                </c:pt>
                <c:pt idx="22">
                  <c:v>14.51</c:v>
                </c:pt>
                <c:pt idx="23">
                  <c:v>14.43</c:v>
                </c:pt>
                <c:pt idx="24">
                  <c:v>13.7</c:v>
                </c:pt>
                <c:pt idx="25">
                  <c:v>13.19</c:v>
                </c:pt>
                <c:pt idx="26">
                  <c:v>13.17</c:v>
                </c:pt>
                <c:pt idx="27">
                  <c:v>13.16</c:v>
                </c:pt>
                <c:pt idx="28">
                  <c:v>12.98</c:v>
                </c:pt>
                <c:pt idx="29">
                  <c:v>12.25</c:v>
                </c:pt>
                <c:pt idx="30">
                  <c:v>11.94</c:v>
                </c:pt>
                <c:pt idx="31">
                  <c:v>11.36</c:v>
                </c:pt>
                <c:pt idx="32">
                  <c:v>10.19</c:v>
                </c:pt>
                <c:pt idx="33">
                  <c:v>9.5500000000000007</c:v>
                </c:pt>
                <c:pt idx="34">
                  <c:v>9.3800000000000008</c:v>
                </c:pt>
                <c:pt idx="35">
                  <c:v>9.16</c:v>
                </c:pt>
                <c:pt idx="36">
                  <c:v>9.11</c:v>
                </c:pt>
                <c:pt idx="37">
                  <c:v>7.82</c:v>
                </c:pt>
                <c:pt idx="38">
                  <c:v>6.52</c:v>
                </c:pt>
                <c:pt idx="39">
                  <c:v>3.05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33280"/>
        <c:axId val="137433088"/>
      </c:barChart>
      <c:catAx>
        <c:axId val="136833280"/>
        <c:scaling>
          <c:orientation val="maxMin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37433088"/>
        <c:crosses val="autoZero"/>
        <c:auto val="1"/>
        <c:lblAlgn val="ctr"/>
        <c:lblOffset val="100"/>
        <c:noMultiLvlLbl val="0"/>
      </c:catAx>
      <c:valAx>
        <c:axId val="137433088"/>
        <c:scaling>
          <c:orientation val="maxMin"/>
        </c:scaling>
        <c:delete val="0"/>
        <c:axPos val="t"/>
        <c:majorGridlines/>
        <c:numFmt formatCode="###0;\ \-###0;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683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Coping capacities (%)</a:t>
            </a:r>
          </a:p>
        </c:rich>
      </c:tx>
      <c:layout>
        <c:manualLayout>
          <c:xMode val="edge"/>
          <c:yMode val="edge"/>
          <c:x val="0.306257861635220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061439195100612"/>
          <c:y val="0.11467322770854321"/>
          <c:w val="0.7377051618547682"/>
          <c:h val="0.86767835838701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Sheet1!$D$49</c:f>
              <c:strCache>
                <c:ptCount val="1"/>
                <c:pt idx="0">
                  <c:v>Coping capacities</c:v>
                </c:pt>
              </c:strCache>
            </c:strRef>
          </c:tx>
          <c:invertIfNegative val="0"/>
          <c:cat>
            <c:strRef>
              <c:f>Sheet1!$B$50:$B$89</c:f>
              <c:strCache>
                <c:ptCount val="40"/>
                <c:pt idx="0">
                  <c:v>Japan</c:v>
                </c:pt>
                <c:pt idx="1">
                  <c:v>Australia</c:v>
                </c:pt>
                <c:pt idx="2">
                  <c:v>New Zealand</c:v>
                </c:pt>
                <c:pt idx="3">
                  <c:v>Republic of Korea</c:v>
                </c:pt>
                <c:pt idx="4">
                  <c:v>Singapore</c:v>
                </c:pt>
                <c:pt idx="5">
                  <c:v>Russian Federation</c:v>
                </c:pt>
                <c:pt idx="6">
                  <c:v>Brunei Darussalam</c:v>
                </c:pt>
                <c:pt idx="7">
                  <c:v>Kazakhstan</c:v>
                </c:pt>
                <c:pt idx="8">
                  <c:v>Mongolia</c:v>
                </c:pt>
                <c:pt idx="9">
                  <c:v>Georgia</c:v>
                </c:pt>
                <c:pt idx="10">
                  <c:v>Malaysia</c:v>
                </c:pt>
                <c:pt idx="11">
                  <c:v>Turkey</c:v>
                </c:pt>
                <c:pt idx="12">
                  <c:v>China</c:v>
                </c:pt>
                <c:pt idx="13">
                  <c:v>Azerbaijan</c:v>
                </c:pt>
                <c:pt idx="14">
                  <c:v>Armenia</c:v>
                </c:pt>
                <c:pt idx="15">
                  <c:v>Bhutan</c:v>
                </c:pt>
                <c:pt idx="16">
                  <c:v>Fiji</c:v>
                </c:pt>
                <c:pt idx="17">
                  <c:v>Thailand</c:v>
                </c:pt>
                <c:pt idx="18">
                  <c:v>Turkmenistan</c:v>
                </c:pt>
                <c:pt idx="19">
                  <c:v>Tajikistan</c:v>
                </c:pt>
                <c:pt idx="20">
                  <c:v>Viet Nam</c:v>
                </c:pt>
                <c:pt idx="21">
                  <c:v>Kyrgyzstan</c:v>
                </c:pt>
                <c:pt idx="22">
                  <c:v>Uzbekistan</c:v>
                </c:pt>
                <c:pt idx="23">
                  <c:v>Sri Lanka</c:v>
                </c:pt>
                <c:pt idx="24">
                  <c:v>Philippines</c:v>
                </c:pt>
                <c:pt idx="25">
                  <c:v>India</c:v>
                </c:pt>
                <c:pt idx="26">
                  <c:v>Nepal</c:v>
                </c:pt>
                <c:pt idx="27">
                  <c:v>Indonesia</c:v>
                </c:pt>
                <c:pt idx="28">
                  <c:v>Timor-Leste</c:v>
                </c:pt>
                <c:pt idx="29">
                  <c:v>Vanuatu</c:v>
                </c:pt>
                <c:pt idx="30">
                  <c:v>Islamic Rep. of Iran</c:v>
                </c:pt>
                <c:pt idx="31">
                  <c:v>Kiribati</c:v>
                </c:pt>
                <c:pt idx="32">
                  <c:v>Lao PDR</c:v>
                </c:pt>
                <c:pt idx="33">
                  <c:v>Papua New Guinea</c:v>
                </c:pt>
                <c:pt idx="34">
                  <c:v>Solomon Islands</c:v>
                </c:pt>
                <c:pt idx="35">
                  <c:v>Bangladesh</c:v>
                </c:pt>
                <c:pt idx="36">
                  <c:v>Pakistan</c:v>
                </c:pt>
                <c:pt idx="37">
                  <c:v>Cambodia</c:v>
                </c:pt>
                <c:pt idx="38">
                  <c:v>Myanmar</c:v>
                </c:pt>
                <c:pt idx="39">
                  <c:v>Afghanistan</c:v>
                </c:pt>
              </c:strCache>
            </c:strRef>
          </c:cat>
          <c:val>
            <c:numRef>
              <c:f>Sheet1!$D$50:$D$89</c:f>
              <c:numCache>
                <c:formatCode>General</c:formatCode>
                <c:ptCount val="40"/>
                <c:pt idx="0">
                  <c:v>61.72</c:v>
                </c:pt>
                <c:pt idx="1">
                  <c:v>57.71</c:v>
                </c:pt>
                <c:pt idx="2">
                  <c:v>56.21</c:v>
                </c:pt>
                <c:pt idx="3">
                  <c:v>53.4</c:v>
                </c:pt>
                <c:pt idx="4">
                  <c:v>50.8</c:v>
                </c:pt>
                <c:pt idx="5">
                  <c:v>41.2</c:v>
                </c:pt>
                <c:pt idx="6">
                  <c:v>36.92</c:v>
                </c:pt>
                <c:pt idx="7">
                  <c:v>36.43</c:v>
                </c:pt>
                <c:pt idx="8">
                  <c:v>35.33</c:v>
                </c:pt>
                <c:pt idx="9">
                  <c:v>35.19</c:v>
                </c:pt>
                <c:pt idx="10">
                  <c:v>32.44</c:v>
                </c:pt>
                <c:pt idx="11">
                  <c:v>32.430000000000007</c:v>
                </c:pt>
                <c:pt idx="12">
                  <c:v>29.97</c:v>
                </c:pt>
                <c:pt idx="13">
                  <c:v>29.64</c:v>
                </c:pt>
                <c:pt idx="14">
                  <c:v>28.909999999999997</c:v>
                </c:pt>
                <c:pt idx="15">
                  <c:v>25.200000000000003</c:v>
                </c:pt>
                <c:pt idx="16">
                  <c:v>24.569999999999993</c:v>
                </c:pt>
                <c:pt idx="17">
                  <c:v>24.540000000000006</c:v>
                </c:pt>
                <c:pt idx="18">
                  <c:v>24.319999999999993</c:v>
                </c:pt>
                <c:pt idx="19">
                  <c:v>23.180000000000007</c:v>
                </c:pt>
                <c:pt idx="20">
                  <c:v>23.129999999999995</c:v>
                </c:pt>
                <c:pt idx="21">
                  <c:v>22.909999999999997</c:v>
                </c:pt>
                <c:pt idx="22">
                  <c:v>21.58</c:v>
                </c:pt>
                <c:pt idx="23">
                  <c:v>21.480000000000004</c:v>
                </c:pt>
                <c:pt idx="24">
                  <c:v>19.97</c:v>
                </c:pt>
                <c:pt idx="25">
                  <c:v>19.689999999999998</c:v>
                </c:pt>
                <c:pt idx="26">
                  <c:v>19.620000000000005</c:v>
                </c:pt>
                <c:pt idx="27">
                  <c:v>19.019999999999996</c:v>
                </c:pt>
                <c:pt idx="28">
                  <c:v>18.900000000000006</c:v>
                </c:pt>
                <c:pt idx="29">
                  <c:v>18.840000000000003</c:v>
                </c:pt>
                <c:pt idx="30">
                  <c:v>18.420000000000002</c:v>
                </c:pt>
                <c:pt idx="31">
                  <c:v>16.310000000000002</c:v>
                </c:pt>
                <c:pt idx="32">
                  <c:v>16</c:v>
                </c:pt>
                <c:pt idx="33">
                  <c:v>15.780000000000001</c:v>
                </c:pt>
                <c:pt idx="34">
                  <c:v>14.560000000000002</c:v>
                </c:pt>
                <c:pt idx="35">
                  <c:v>13.950000000000003</c:v>
                </c:pt>
                <c:pt idx="36">
                  <c:v>13.290000000000006</c:v>
                </c:pt>
                <c:pt idx="37">
                  <c:v>13.040000000000006</c:v>
                </c:pt>
                <c:pt idx="38">
                  <c:v>12.790000000000006</c:v>
                </c:pt>
                <c:pt idx="39">
                  <c:v>6.6299999999999955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44448"/>
        <c:axId val="137556352"/>
      </c:barChart>
      <c:catAx>
        <c:axId val="137544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37556352"/>
        <c:crosses val="autoZero"/>
        <c:auto val="1"/>
        <c:lblAlgn val="ctr"/>
        <c:lblOffset val="100"/>
        <c:noMultiLvlLbl val="0"/>
      </c:catAx>
      <c:valAx>
        <c:axId val="137556352"/>
        <c:scaling>
          <c:orientation val="minMax"/>
          <c:max val="70"/>
          <c:min val="0"/>
        </c:scaling>
        <c:delete val="0"/>
        <c:axPos val="t"/>
        <c:majorGridlines/>
        <c:numFmt formatCode="###0;\ \-###0;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75444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9B322-ECA9-41F7-9B82-70283B1AA2B1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C06C1-8CC2-4EA8-8A01-228C8C36FA9D}">
      <dgm:prSet phldrT="[Text]" custT="1"/>
      <dgm:spPr/>
      <dgm:t>
        <a:bodyPr/>
        <a:lstStyle/>
        <a:p>
          <a:r>
            <a:rPr lang="en-US" sz="1600" dirty="0" smtClean="0"/>
            <a:t>Connectivity</a:t>
          </a:r>
          <a:endParaRPr lang="en-US" sz="1600" dirty="0"/>
        </a:p>
      </dgm:t>
    </dgm:pt>
    <dgm:pt modelId="{BF7BBBD4-FC69-4250-8D2A-CC9095C0EB47}" type="parTrans" cxnId="{C5294261-34B8-4E29-A1D4-C5FB4E4265BA}">
      <dgm:prSet/>
      <dgm:spPr/>
      <dgm:t>
        <a:bodyPr/>
        <a:lstStyle/>
        <a:p>
          <a:endParaRPr lang="en-US"/>
        </a:p>
      </dgm:t>
    </dgm:pt>
    <dgm:pt modelId="{CE7E90B8-721F-428E-AD09-B96BEE00466A}" type="sibTrans" cxnId="{C5294261-34B8-4E29-A1D4-C5FB4E4265BA}">
      <dgm:prSet/>
      <dgm:spPr/>
      <dgm:t>
        <a:bodyPr/>
        <a:lstStyle/>
        <a:p>
          <a:endParaRPr lang="en-US"/>
        </a:p>
      </dgm:t>
    </dgm:pt>
    <dgm:pt modelId="{DEAC3A98-3062-47F2-9691-5BCFDDCB029E}">
      <dgm:prSet phldrT="[Text]" custT="1"/>
      <dgm:spPr/>
      <dgm:t>
        <a:bodyPr/>
        <a:lstStyle/>
        <a:p>
          <a:r>
            <a:rPr lang="en-US" sz="1600" dirty="0" smtClean="0"/>
            <a:t>Physical network design, development, management at regional level</a:t>
          </a:r>
          <a:endParaRPr lang="en-US" sz="1600" dirty="0"/>
        </a:p>
      </dgm:t>
    </dgm:pt>
    <dgm:pt modelId="{000D79A4-9747-48CD-A7FC-0DEA605F525A}" type="parTrans" cxnId="{CE00378A-3048-4A78-881C-3516C21C77A4}">
      <dgm:prSet/>
      <dgm:spPr/>
      <dgm:t>
        <a:bodyPr/>
        <a:lstStyle/>
        <a:p>
          <a:endParaRPr lang="en-US"/>
        </a:p>
      </dgm:t>
    </dgm:pt>
    <dgm:pt modelId="{0986660F-E76A-486A-BEC1-3D8059BDCD33}" type="sibTrans" cxnId="{CE00378A-3048-4A78-881C-3516C21C77A4}">
      <dgm:prSet/>
      <dgm:spPr/>
      <dgm:t>
        <a:bodyPr/>
        <a:lstStyle/>
        <a:p>
          <a:endParaRPr lang="en-US"/>
        </a:p>
      </dgm:t>
    </dgm:pt>
    <dgm:pt modelId="{9D6F398B-CC62-49A9-9183-5E1A7EF69C94}">
      <dgm:prSet phldrT="[Text]" custT="1"/>
      <dgm:spPr/>
      <dgm:t>
        <a:bodyPr/>
        <a:lstStyle/>
        <a:p>
          <a:r>
            <a:rPr lang="en-US" sz="1600" dirty="0" smtClean="0"/>
            <a:t>Traffic/ Network </a:t>
          </a:r>
          <a:r>
            <a:rPr lang="en-US" sz="1600" dirty="0" err="1" smtClean="0"/>
            <a:t>Mgmt</a:t>
          </a:r>
          <a:endParaRPr lang="en-US" sz="1600" dirty="0"/>
        </a:p>
      </dgm:t>
    </dgm:pt>
    <dgm:pt modelId="{4B4A1BEA-E486-4310-A9B2-CABDDA921E41}" type="parTrans" cxnId="{F464BEF3-02FF-475C-8581-8327549723EE}">
      <dgm:prSet/>
      <dgm:spPr/>
      <dgm:t>
        <a:bodyPr/>
        <a:lstStyle/>
        <a:p>
          <a:endParaRPr lang="en-US"/>
        </a:p>
      </dgm:t>
    </dgm:pt>
    <dgm:pt modelId="{55F6FE02-1874-4051-9ED0-98D3C76DC4B1}" type="sibTrans" cxnId="{F464BEF3-02FF-475C-8581-8327549723EE}">
      <dgm:prSet/>
      <dgm:spPr/>
      <dgm:t>
        <a:bodyPr/>
        <a:lstStyle/>
        <a:p>
          <a:endParaRPr lang="en-US"/>
        </a:p>
      </dgm:t>
    </dgm:pt>
    <dgm:pt modelId="{944489D4-B48C-49D5-96E9-AE9E4AAD9879}">
      <dgm:prSet phldrT="[Text]" custT="1"/>
      <dgm:spPr/>
      <dgm:t>
        <a:bodyPr/>
        <a:lstStyle/>
        <a:p>
          <a:r>
            <a:rPr lang="en-US" sz="1600" dirty="0" smtClean="0"/>
            <a:t>Ensuring efficient and effective Internet traffic and network management at regional, sub-regional and national levels</a:t>
          </a:r>
          <a:endParaRPr lang="en-US" sz="1600" dirty="0"/>
        </a:p>
      </dgm:t>
    </dgm:pt>
    <dgm:pt modelId="{368831E4-C6DE-4518-BBED-C957C96D57ED}" type="parTrans" cxnId="{C9BF80C9-3ED6-4638-8DDC-E1915EF998C6}">
      <dgm:prSet/>
      <dgm:spPr/>
      <dgm:t>
        <a:bodyPr/>
        <a:lstStyle/>
        <a:p>
          <a:endParaRPr lang="en-US"/>
        </a:p>
      </dgm:t>
    </dgm:pt>
    <dgm:pt modelId="{E2C9D717-F66D-478C-91A0-A64E1F5A6ADC}" type="sibTrans" cxnId="{C9BF80C9-3ED6-4638-8DDC-E1915EF998C6}">
      <dgm:prSet/>
      <dgm:spPr/>
      <dgm:t>
        <a:bodyPr/>
        <a:lstStyle/>
        <a:p>
          <a:endParaRPr lang="en-US"/>
        </a:p>
      </dgm:t>
    </dgm:pt>
    <dgm:pt modelId="{7D2E1D3C-BF5C-4EA4-82DC-C98CFB8E3FD4}">
      <dgm:prSet phldrT="[Text]"/>
      <dgm:spPr/>
      <dgm:t>
        <a:bodyPr/>
        <a:lstStyle/>
        <a:p>
          <a:r>
            <a:rPr lang="en-US" dirty="0" smtClean="0"/>
            <a:t>Broadband for all</a:t>
          </a:r>
          <a:endParaRPr lang="en-US" dirty="0"/>
        </a:p>
      </dgm:t>
    </dgm:pt>
    <dgm:pt modelId="{B7ED392D-EC23-4526-8276-B433A19677F7}" type="parTrans" cxnId="{54FAAF10-AD73-4630-87FA-1F945BE15BD9}">
      <dgm:prSet/>
      <dgm:spPr/>
      <dgm:t>
        <a:bodyPr/>
        <a:lstStyle/>
        <a:p>
          <a:endParaRPr lang="en-US"/>
        </a:p>
      </dgm:t>
    </dgm:pt>
    <dgm:pt modelId="{0559A133-4954-454E-8A86-3C29E945B756}" type="sibTrans" cxnId="{54FAAF10-AD73-4630-87FA-1F945BE15BD9}">
      <dgm:prSet/>
      <dgm:spPr/>
      <dgm:t>
        <a:bodyPr/>
        <a:lstStyle/>
        <a:p>
          <a:endParaRPr lang="en-US"/>
        </a:p>
      </dgm:t>
    </dgm:pt>
    <dgm:pt modelId="{9D8B98AB-5BFF-4D2A-BE00-8C2A3B145669}">
      <dgm:prSet phldrT="[Text]" custT="1"/>
      <dgm:spPr/>
      <dgm:t>
        <a:bodyPr/>
        <a:lstStyle/>
        <a:p>
          <a:r>
            <a:rPr lang="en-US" sz="1600" dirty="0" smtClean="0"/>
            <a:t>Bridging digital divides</a:t>
          </a:r>
          <a:endParaRPr lang="en-US" sz="1600" dirty="0"/>
        </a:p>
      </dgm:t>
    </dgm:pt>
    <dgm:pt modelId="{3805C1AC-AB1C-45B2-AF01-8F81A667CB3C}" type="parTrans" cxnId="{8CEEEB66-8894-4BB5-AB80-B037840C534A}">
      <dgm:prSet/>
      <dgm:spPr/>
      <dgm:t>
        <a:bodyPr/>
        <a:lstStyle/>
        <a:p>
          <a:endParaRPr lang="en-US"/>
        </a:p>
      </dgm:t>
    </dgm:pt>
    <dgm:pt modelId="{3F8E53E7-2ED2-4863-9DEB-B4FF840783E5}" type="sibTrans" cxnId="{8CEEEB66-8894-4BB5-AB80-B037840C534A}">
      <dgm:prSet/>
      <dgm:spPr/>
      <dgm:t>
        <a:bodyPr/>
        <a:lstStyle/>
        <a:p>
          <a:endParaRPr lang="en-US"/>
        </a:p>
      </dgm:t>
    </dgm:pt>
    <dgm:pt modelId="{F43FE06D-0BA0-479E-B7E8-04EA7DAAE66D}">
      <dgm:prSet phldrT="[Text]"/>
      <dgm:spPr/>
      <dgm:t>
        <a:bodyPr/>
        <a:lstStyle/>
        <a:p>
          <a:r>
            <a:rPr lang="en-US" dirty="0" smtClean="0"/>
            <a:t>E-Resilience</a:t>
          </a:r>
          <a:endParaRPr lang="en-US" dirty="0"/>
        </a:p>
      </dgm:t>
    </dgm:pt>
    <dgm:pt modelId="{EDBC315A-3407-4426-B3F6-B3AC6BC607B4}" type="parTrans" cxnId="{9AC9A93C-7BE6-47B9-B242-0BE85A96D248}">
      <dgm:prSet/>
      <dgm:spPr/>
      <dgm:t>
        <a:bodyPr/>
        <a:lstStyle/>
        <a:p>
          <a:endParaRPr lang="en-US"/>
        </a:p>
      </dgm:t>
    </dgm:pt>
    <dgm:pt modelId="{D8729370-AD96-4108-ABAD-D5149B3D846B}" type="sibTrans" cxnId="{9AC9A93C-7BE6-47B9-B242-0BE85A96D248}">
      <dgm:prSet/>
      <dgm:spPr/>
      <dgm:t>
        <a:bodyPr/>
        <a:lstStyle/>
        <a:p>
          <a:endParaRPr lang="en-US"/>
        </a:p>
      </dgm:t>
    </dgm:pt>
    <dgm:pt modelId="{7DD8E26E-3FC2-487F-8BCE-F4774CF59D6B}">
      <dgm:prSet phldrT="[Text]" custT="1"/>
      <dgm:spPr/>
      <dgm:t>
        <a:bodyPr/>
        <a:lstStyle/>
        <a:p>
          <a:r>
            <a:rPr lang="en-US" sz="1600" dirty="0" smtClean="0"/>
            <a:t>Resilient ICT Networks</a:t>
          </a:r>
          <a:endParaRPr lang="en-US" sz="1600" dirty="0"/>
        </a:p>
      </dgm:t>
    </dgm:pt>
    <dgm:pt modelId="{417BB912-E9DE-419E-A2ED-2F5058C0F07D}" type="parTrans" cxnId="{475CC7FF-B854-4928-AD7A-D00D9830A24A}">
      <dgm:prSet/>
      <dgm:spPr/>
      <dgm:t>
        <a:bodyPr/>
        <a:lstStyle/>
        <a:p>
          <a:endParaRPr lang="en-US"/>
        </a:p>
      </dgm:t>
    </dgm:pt>
    <dgm:pt modelId="{C16D8BF8-0E96-48F5-9619-63801E819E14}" type="sibTrans" cxnId="{475CC7FF-B854-4928-AD7A-D00D9830A24A}">
      <dgm:prSet/>
      <dgm:spPr/>
      <dgm:t>
        <a:bodyPr/>
        <a:lstStyle/>
        <a:p>
          <a:endParaRPr lang="en-US"/>
        </a:p>
      </dgm:t>
    </dgm:pt>
    <dgm:pt modelId="{D7D6AACA-9563-45B2-84AC-99BE257A45D8}">
      <dgm:prSet phldrT="[Text]" custT="1"/>
      <dgm:spPr/>
      <dgm:t>
        <a:bodyPr/>
        <a:lstStyle/>
        <a:p>
          <a:r>
            <a:rPr lang="en-US" sz="1600" dirty="0" smtClean="0"/>
            <a:t>Inter-governmental negotiation</a:t>
          </a:r>
          <a:endParaRPr lang="en-US" sz="1600" dirty="0"/>
        </a:p>
      </dgm:t>
    </dgm:pt>
    <dgm:pt modelId="{A07EFDB1-7EA0-433F-A847-91D67F8B14B5}" type="parTrans" cxnId="{68F9BE15-E0C2-4CF4-BEB7-668462E6B139}">
      <dgm:prSet/>
      <dgm:spPr/>
      <dgm:t>
        <a:bodyPr/>
        <a:lstStyle/>
        <a:p>
          <a:endParaRPr lang="en-US"/>
        </a:p>
      </dgm:t>
    </dgm:pt>
    <dgm:pt modelId="{608B2AD4-C225-4E72-A09A-45F3A1B91A54}" type="sibTrans" cxnId="{68F9BE15-E0C2-4CF4-BEB7-668462E6B139}">
      <dgm:prSet/>
      <dgm:spPr/>
      <dgm:t>
        <a:bodyPr/>
        <a:lstStyle/>
        <a:p>
          <a:endParaRPr lang="en-US"/>
        </a:p>
      </dgm:t>
    </dgm:pt>
    <dgm:pt modelId="{1120630E-8D81-4536-AC36-0C2D6B4ADE96}">
      <dgm:prSet phldrT="[Text]" custT="1"/>
      <dgm:spPr/>
      <dgm:t>
        <a:bodyPr/>
        <a:lstStyle/>
        <a:p>
          <a:endParaRPr lang="en-US" sz="1600" dirty="0"/>
        </a:p>
      </dgm:t>
    </dgm:pt>
    <dgm:pt modelId="{50ED2610-E0B8-4894-BCDC-3D357326174C}" type="parTrans" cxnId="{52EF1C83-42D2-42BB-97F7-46B3C2119697}">
      <dgm:prSet/>
      <dgm:spPr/>
      <dgm:t>
        <a:bodyPr/>
        <a:lstStyle/>
        <a:p>
          <a:endParaRPr lang="en-US"/>
        </a:p>
      </dgm:t>
    </dgm:pt>
    <dgm:pt modelId="{6B2889A8-0E1C-4C30-B2DD-0224A43E6492}" type="sibTrans" cxnId="{52EF1C83-42D2-42BB-97F7-46B3C2119697}">
      <dgm:prSet/>
      <dgm:spPr/>
      <dgm:t>
        <a:bodyPr/>
        <a:lstStyle/>
        <a:p>
          <a:endParaRPr lang="en-US"/>
        </a:p>
      </dgm:t>
    </dgm:pt>
    <dgm:pt modelId="{E79A36B0-68A0-4DE7-ABCA-EFD71474AEA7}">
      <dgm:prSet phldrT="[Text]" custT="1"/>
      <dgm:spPr/>
      <dgm:t>
        <a:bodyPr/>
        <a:lstStyle/>
        <a:p>
          <a:r>
            <a:rPr lang="en-US" sz="1600" dirty="0" smtClean="0"/>
            <a:t>Support to disaster management systems</a:t>
          </a:r>
          <a:endParaRPr lang="en-US" sz="1600" dirty="0"/>
        </a:p>
      </dgm:t>
    </dgm:pt>
    <dgm:pt modelId="{53E3E205-843D-411E-98AC-B88C0FFB45BA}" type="parTrans" cxnId="{F6DA25B6-5F10-4AC5-BB4E-FD59C7D59DB8}">
      <dgm:prSet/>
      <dgm:spPr/>
      <dgm:t>
        <a:bodyPr/>
        <a:lstStyle/>
        <a:p>
          <a:endParaRPr lang="en-US"/>
        </a:p>
      </dgm:t>
    </dgm:pt>
    <dgm:pt modelId="{A3E8AD07-24E7-40D3-850D-36186ABF9C8D}" type="sibTrans" cxnId="{F6DA25B6-5F10-4AC5-BB4E-FD59C7D59DB8}">
      <dgm:prSet/>
      <dgm:spPr/>
      <dgm:t>
        <a:bodyPr/>
        <a:lstStyle/>
        <a:p>
          <a:endParaRPr lang="en-US"/>
        </a:p>
      </dgm:t>
    </dgm:pt>
    <dgm:pt modelId="{76E1CFCE-81BE-4ADF-96FC-68E7FA51A97C}">
      <dgm:prSet phldrT="[Text]" custT="1"/>
      <dgm:spPr/>
      <dgm:t>
        <a:bodyPr/>
        <a:lstStyle/>
        <a:p>
          <a:r>
            <a:rPr lang="en-US" sz="1600" dirty="0" smtClean="0"/>
            <a:t>Ensuring last mile disaster communication</a:t>
          </a:r>
          <a:endParaRPr lang="en-US" sz="1600" dirty="0"/>
        </a:p>
      </dgm:t>
    </dgm:pt>
    <dgm:pt modelId="{BC6D6FBE-59E9-4063-A5B9-817A5BE2C2CB}" type="parTrans" cxnId="{58DA83B2-1C12-4B4C-AE4F-37D2F1D2BACD}">
      <dgm:prSet/>
      <dgm:spPr/>
      <dgm:t>
        <a:bodyPr/>
        <a:lstStyle/>
        <a:p>
          <a:endParaRPr lang="en-US"/>
        </a:p>
      </dgm:t>
    </dgm:pt>
    <dgm:pt modelId="{02181BE3-A59C-4B37-965A-44D8FFB9B576}" type="sibTrans" cxnId="{58DA83B2-1C12-4B4C-AE4F-37D2F1D2BACD}">
      <dgm:prSet/>
      <dgm:spPr/>
      <dgm:t>
        <a:bodyPr/>
        <a:lstStyle/>
        <a:p>
          <a:endParaRPr lang="en-US"/>
        </a:p>
      </dgm:t>
    </dgm:pt>
    <dgm:pt modelId="{82E26735-0D13-4359-B096-EE89D60D2451}">
      <dgm:prSet phldrT="[Text]" custT="1"/>
      <dgm:spPr/>
      <dgm:t>
        <a:bodyPr/>
        <a:lstStyle/>
        <a:p>
          <a:r>
            <a:rPr lang="en-US" sz="1600" dirty="0" smtClean="0"/>
            <a:t>Promoting affordable access to underserviced areas</a:t>
          </a:r>
          <a:endParaRPr lang="en-US" sz="1600" dirty="0"/>
        </a:p>
      </dgm:t>
    </dgm:pt>
    <dgm:pt modelId="{6201FEB1-82BB-46B3-9539-7CB1CC94E613}" type="parTrans" cxnId="{7BD89751-C6C1-4B62-BBB1-BCA00E67268A}">
      <dgm:prSet/>
      <dgm:spPr/>
      <dgm:t>
        <a:bodyPr/>
        <a:lstStyle/>
        <a:p>
          <a:endParaRPr lang="en-US"/>
        </a:p>
      </dgm:t>
    </dgm:pt>
    <dgm:pt modelId="{6B87F460-F4E8-4FF6-AB8A-817A6576FA3F}" type="sibTrans" cxnId="{7BD89751-C6C1-4B62-BBB1-BCA00E67268A}">
      <dgm:prSet/>
      <dgm:spPr/>
      <dgm:t>
        <a:bodyPr/>
        <a:lstStyle/>
        <a:p>
          <a:endParaRPr lang="en-US"/>
        </a:p>
      </dgm:t>
    </dgm:pt>
    <dgm:pt modelId="{51C94C7C-9E9C-4B63-B6EC-F8042C274114}">
      <dgm:prSet phldrT="[Text]" custT="1"/>
      <dgm:spPr/>
      <dgm:t>
        <a:bodyPr/>
        <a:lstStyle/>
        <a:p>
          <a:r>
            <a:rPr lang="en-US" sz="1600" dirty="0" smtClean="0"/>
            <a:t>Improving regulations based on open access</a:t>
          </a:r>
          <a:endParaRPr lang="en-US" sz="1600" dirty="0"/>
        </a:p>
      </dgm:t>
    </dgm:pt>
    <dgm:pt modelId="{0500137B-4BF2-4FF4-B5A8-6C5C031E2DB6}" type="parTrans" cxnId="{A5419ECC-B205-45ED-8736-BF2C1314A7FE}">
      <dgm:prSet/>
      <dgm:spPr/>
      <dgm:t>
        <a:bodyPr/>
        <a:lstStyle/>
        <a:p>
          <a:endParaRPr lang="en-US"/>
        </a:p>
      </dgm:t>
    </dgm:pt>
    <dgm:pt modelId="{78EF118A-9C6B-49F9-8DE8-D94FB87CCC18}" type="sibTrans" cxnId="{A5419ECC-B205-45ED-8736-BF2C1314A7FE}">
      <dgm:prSet/>
      <dgm:spPr/>
      <dgm:t>
        <a:bodyPr/>
        <a:lstStyle/>
        <a:p>
          <a:endParaRPr lang="en-US"/>
        </a:p>
      </dgm:t>
    </dgm:pt>
    <dgm:pt modelId="{665FC93C-194A-4EF7-B766-98B66240350C}">
      <dgm:prSet phldrT="[Text]" custT="1"/>
      <dgm:spPr/>
      <dgm:t>
        <a:bodyPr/>
        <a:lstStyle/>
        <a:p>
          <a:r>
            <a:rPr lang="en-US" sz="1600" dirty="0" smtClean="0"/>
            <a:t>Policy and technical support to governments</a:t>
          </a:r>
          <a:endParaRPr lang="en-US" sz="1600" dirty="0"/>
        </a:p>
      </dgm:t>
    </dgm:pt>
    <dgm:pt modelId="{19543F0F-E843-4413-A1C8-9F5FE1694A98}" type="parTrans" cxnId="{A06455F0-D0E6-4EF1-AC04-6E7CC7EAFD10}">
      <dgm:prSet/>
      <dgm:spPr/>
      <dgm:t>
        <a:bodyPr/>
        <a:lstStyle/>
        <a:p>
          <a:endParaRPr lang="en-US"/>
        </a:p>
      </dgm:t>
    </dgm:pt>
    <dgm:pt modelId="{1B15BD68-09BB-4B7B-8BF9-53F71F2D6A77}" type="sibTrans" cxnId="{A06455F0-D0E6-4EF1-AC04-6E7CC7EAFD10}">
      <dgm:prSet/>
      <dgm:spPr/>
      <dgm:t>
        <a:bodyPr/>
        <a:lstStyle/>
        <a:p>
          <a:endParaRPr lang="en-US"/>
        </a:p>
      </dgm:t>
    </dgm:pt>
    <dgm:pt modelId="{AAE7CE73-1E88-4E4A-BD01-E319CF6EA3FC}" type="pres">
      <dgm:prSet presAssocID="{BB29B322-ECA9-41F7-9B82-70283B1AA2B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49E01-CA60-4D6D-A5F7-46F19FA7A84B}" type="pres">
      <dgm:prSet presAssocID="{BB29B322-ECA9-41F7-9B82-70283B1AA2B1}" presName="children" presStyleCnt="0"/>
      <dgm:spPr/>
    </dgm:pt>
    <dgm:pt modelId="{823043EA-F24E-4804-B1E3-280C1E2CA23C}" type="pres">
      <dgm:prSet presAssocID="{BB29B322-ECA9-41F7-9B82-70283B1AA2B1}" presName="child1group" presStyleCnt="0"/>
      <dgm:spPr/>
    </dgm:pt>
    <dgm:pt modelId="{B77EA253-B8CE-46D8-B0FC-4A99C4959749}" type="pres">
      <dgm:prSet presAssocID="{BB29B322-ECA9-41F7-9B82-70283B1AA2B1}" presName="child1" presStyleLbl="bgAcc1" presStyleIdx="0" presStyleCnt="4" custScaleX="173988" custScaleY="136341" custLinFactNeighborX="-40941" custLinFactNeighborY="5267"/>
      <dgm:spPr/>
      <dgm:t>
        <a:bodyPr/>
        <a:lstStyle/>
        <a:p>
          <a:endParaRPr lang="en-US"/>
        </a:p>
      </dgm:t>
    </dgm:pt>
    <dgm:pt modelId="{422DB741-3D50-4BE6-A204-41A717559CAD}" type="pres">
      <dgm:prSet presAssocID="{BB29B322-ECA9-41F7-9B82-70283B1AA2B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FBF3E-AD88-4A9C-BE89-D833B758A0F9}" type="pres">
      <dgm:prSet presAssocID="{BB29B322-ECA9-41F7-9B82-70283B1AA2B1}" presName="child2group" presStyleCnt="0"/>
      <dgm:spPr/>
    </dgm:pt>
    <dgm:pt modelId="{01766E62-2DBF-43A9-9886-D2D157D18CA0}" type="pres">
      <dgm:prSet presAssocID="{BB29B322-ECA9-41F7-9B82-70283B1AA2B1}" presName="child2" presStyleLbl="bgAcc1" presStyleIdx="1" presStyleCnt="4" custScaleX="169750" custScaleY="135062" custLinFactNeighborX="32942" custLinFactNeighborY="5267"/>
      <dgm:spPr/>
      <dgm:t>
        <a:bodyPr/>
        <a:lstStyle/>
        <a:p>
          <a:endParaRPr lang="en-US"/>
        </a:p>
      </dgm:t>
    </dgm:pt>
    <dgm:pt modelId="{01C9A976-58CD-4C75-A026-416E47691A2D}" type="pres">
      <dgm:prSet presAssocID="{BB29B322-ECA9-41F7-9B82-70283B1AA2B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73F33-9ADC-465B-98AF-3212865CD854}" type="pres">
      <dgm:prSet presAssocID="{BB29B322-ECA9-41F7-9B82-70283B1AA2B1}" presName="child3group" presStyleCnt="0"/>
      <dgm:spPr/>
    </dgm:pt>
    <dgm:pt modelId="{8863D476-0265-4185-9045-1C3A07698EA5}" type="pres">
      <dgm:prSet presAssocID="{BB29B322-ECA9-41F7-9B82-70283B1AA2B1}" presName="child3" presStyleLbl="bgAcc1" presStyleIdx="2" presStyleCnt="4" custScaleX="177546" custScaleY="143824" custLinFactNeighborX="26298" custLinFactNeighborY="6388"/>
      <dgm:spPr/>
      <dgm:t>
        <a:bodyPr/>
        <a:lstStyle/>
        <a:p>
          <a:endParaRPr lang="en-US"/>
        </a:p>
      </dgm:t>
    </dgm:pt>
    <dgm:pt modelId="{9B06E256-5E68-4E3C-825C-67029CED0879}" type="pres">
      <dgm:prSet presAssocID="{BB29B322-ECA9-41F7-9B82-70283B1AA2B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8746F-D658-4DAB-83C4-9A52D003ED15}" type="pres">
      <dgm:prSet presAssocID="{BB29B322-ECA9-41F7-9B82-70283B1AA2B1}" presName="child4group" presStyleCnt="0"/>
      <dgm:spPr/>
    </dgm:pt>
    <dgm:pt modelId="{EBA44BF4-2E14-437D-94D3-BAF3A25135E7}" type="pres">
      <dgm:prSet presAssocID="{BB29B322-ECA9-41F7-9B82-70283B1AA2B1}" presName="child4" presStyleLbl="bgAcc1" presStyleIdx="3" presStyleCnt="4" custScaleX="183502" custScaleY="134994" custLinFactNeighborX="-35845" custLinFactNeighborY="3441"/>
      <dgm:spPr/>
      <dgm:t>
        <a:bodyPr/>
        <a:lstStyle/>
        <a:p>
          <a:endParaRPr lang="en-US"/>
        </a:p>
      </dgm:t>
    </dgm:pt>
    <dgm:pt modelId="{C909C467-0B75-4991-B98D-4C630DDE6DD2}" type="pres">
      <dgm:prSet presAssocID="{BB29B322-ECA9-41F7-9B82-70283B1AA2B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776BD-20E9-4D02-AD03-305720C2BAC4}" type="pres">
      <dgm:prSet presAssocID="{BB29B322-ECA9-41F7-9B82-70283B1AA2B1}" presName="childPlaceholder" presStyleCnt="0"/>
      <dgm:spPr/>
    </dgm:pt>
    <dgm:pt modelId="{8045B960-41DD-4FA4-BE72-07AC43497F80}" type="pres">
      <dgm:prSet presAssocID="{BB29B322-ECA9-41F7-9B82-70283B1AA2B1}" presName="circle" presStyleCnt="0"/>
      <dgm:spPr/>
    </dgm:pt>
    <dgm:pt modelId="{D8889899-4EAD-468A-86C9-5FAF47CF0C87}" type="pres">
      <dgm:prSet presAssocID="{BB29B322-ECA9-41F7-9B82-70283B1AA2B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B9EAA-6A61-47FC-AF09-A1DF50FB86AD}" type="pres">
      <dgm:prSet presAssocID="{BB29B322-ECA9-41F7-9B82-70283B1AA2B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6B975-4F58-4D01-BF8A-3805F9E7D98F}" type="pres">
      <dgm:prSet presAssocID="{BB29B322-ECA9-41F7-9B82-70283B1AA2B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B2523-2CBD-4C0E-A47E-F8CD45F6FC41}" type="pres">
      <dgm:prSet presAssocID="{BB29B322-ECA9-41F7-9B82-70283B1AA2B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DA5BA-F64C-4530-B26F-11024AD9D6FD}" type="pres">
      <dgm:prSet presAssocID="{BB29B322-ECA9-41F7-9B82-70283B1AA2B1}" presName="quadrantPlaceholder" presStyleCnt="0"/>
      <dgm:spPr/>
    </dgm:pt>
    <dgm:pt modelId="{84A08798-F354-452D-A400-48D6B13893B4}" type="pres">
      <dgm:prSet presAssocID="{BB29B322-ECA9-41F7-9B82-70283B1AA2B1}" presName="center1" presStyleLbl="fgShp" presStyleIdx="0" presStyleCnt="2"/>
      <dgm:spPr/>
    </dgm:pt>
    <dgm:pt modelId="{A474CC0A-72DC-483C-85E1-445C9CA13CCE}" type="pres">
      <dgm:prSet presAssocID="{BB29B322-ECA9-41F7-9B82-70283B1AA2B1}" presName="center2" presStyleLbl="fgShp" presStyleIdx="1" presStyleCnt="2"/>
      <dgm:spPr/>
    </dgm:pt>
  </dgm:ptLst>
  <dgm:cxnLst>
    <dgm:cxn modelId="{475CC7FF-B854-4928-AD7A-D00D9830A24A}" srcId="{F43FE06D-0BA0-479E-B7E8-04EA7DAAE66D}" destId="{7DD8E26E-3FC2-487F-8BCE-F4774CF59D6B}" srcOrd="0" destOrd="0" parTransId="{417BB912-E9DE-419E-A2ED-2F5058C0F07D}" sibTransId="{C16D8BF8-0E96-48F5-9619-63801E819E14}"/>
    <dgm:cxn modelId="{F1B7D70D-6FF2-4E42-A924-92FEBEB45489}" type="presOf" srcId="{7D2E1D3C-BF5C-4EA4-82DC-C98CFB8E3FD4}" destId="{18B6B975-4F58-4D01-BF8A-3805F9E7D98F}" srcOrd="0" destOrd="0" presId="urn:microsoft.com/office/officeart/2005/8/layout/cycle4"/>
    <dgm:cxn modelId="{9525FD6A-24D9-4CC9-BC9B-B8E7EF4785EE}" type="presOf" srcId="{9D6F398B-CC62-49A9-9183-5E1A7EF69C94}" destId="{49DB9EAA-6A61-47FC-AF09-A1DF50FB86AD}" srcOrd="0" destOrd="0" presId="urn:microsoft.com/office/officeart/2005/8/layout/cycle4"/>
    <dgm:cxn modelId="{C5294261-34B8-4E29-A1D4-C5FB4E4265BA}" srcId="{BB29B322-ECA9-41F7-9B82-70283B1AA2B1}" destId="{010C06C1-8CC2-4EA8-8A01-228C8C36FA9D}" srcOrd="0" destOrd="0" parTransId="{BF7BBBD4-FC69-4250-8D2A-CC9095C0EB47}" sibTransId="{CE7E90B8-721F-428E-AD09-B96BEE00466A}"/>
    <dgm:cxn modelId="{F464BEF3-02FF-475C-8581-8327549723EE}" srcId="{BB29B322-ECA9-41F7-9B82-70283B1AA2B1}" destId="{9D6F398B-CC62-49A9-9183-5E1A7EF69C94}" srcOrd="1" destOrd="0" parTransId="{4B4A1BEA-E486-4310-A9B2-CABDDA921E41}" sibTransId="{55F6FE02-1874-4051-9ED0-98D3C76DC4B1}"/>
    <dgm:cxn modelId="{4A85431F-8A70-45EF-8349-56B277BCFA51}" type="presOf" srcId="{76E1CFCE-81BE-4ADF-96FC-68E7FA51A97C}" destId="{EBA44BF4-2E14-437D-94D3-BAF3A25135E7}" srcOrd="0" destOrd="2" presId="urn:microsoft.com/office/officeart/2005/8/layout/cycle4"/>
    <dgm:cxn modelId="{BB09E703-52C0-4DFB-8F94-D674C7AA462C}" type="presOf" srcId="{1120630E-8D81-4536-AC36-0C2D6B4ADE96}" destId="{C909C467-0B75-4991-B98D-4C630DDE6DD2}" srcOrd="1" destOrd="3" presId="urn:microsoft.com/office/officeart/2005/8/layout/cycle4"/>
    <dgm:cxn modelId="{A5419ECC-B205-45ED-8736-BF2C1314A7FE}" srcId="{010C06C1-8CC2-4EA8-8A01-228C8C36FA9D}" destId="{51C94C7C-9E9C-4B63-B6EC-F8042C274114}" srcOrd="2" destOrd="0" parTransId="{0500137B-4BF2-4FF4-B5A8-6C5C031E2DB6}" sibTransId="{78EF118A-9C6B-49F9-8DE8-D94FB87CCC18}"/>
    <dgm:cxn modelId="{F6DA25B6-5F10-4AC5-BB4E-FD59C7D59DB8}" srcId="{F43FE06D-0BA0-479E-B7E8-04EA7DAAE66D}" destId="{E79A36B0-68A0-4DE7-ABCA-EFD71474AEA7}" srcOrd="1" destOrd="0" parTransId="{53E3E205-843D-411E-98AC-B88C0FFB45BA}" sibTransId="{A3E8AD07-24E7-40D3-850D-36186ABF9C8D}"/>
    <dgm:cxn modelId="{8CEEEB66-8894-4BB5-AB80-B037840C534A}" srcId="{7D2E1D3C-BF5C-4EA4-82DC-C98CFB8E3FD4}" destId="{9D8B98AB-5BFF-4D2A-BE00-8C2A3B145669}" srcOrd="0" destOrd="0" parTransId="{3805C1AC-AB1C-45B2-AF01-8F81A667CB3C}" sibTransId="{3F8E53E7-2ED2-4863-9DEB-B4FF840783E5}"/>
    <dgm:cxn modelId="{7BD89751-C6C1-4B62-BBB1-BCA00E67268A}" srcId="{7D2E1D3C-BF5C-4EA4-82DC-C98CFB8E3FD4}" destId="{82E26735-0D13-4359-B096-EE89D60D2451}" srcOrd="1" destOrd="0" parTransId="{6201FEB1-82BB-46B3-9539-7CB1CC94E613}" sibTransId="{6B87F460-F4E8-4FF6-AB8A-817A6576FA3F}"/>
    <dgm:cxn modelId="{E2ECF3F5-4F5A-49CA-9E36-08362D692078}" type="presOf" srcId="{DEAC3A98-3062-47F2-9691-5BCFDDCB029E}" destId="{422DB741-3D50-4BE6-A204-41A717559CAD}" srcOrd="1" destOrd="0" presId="urn:microsoft.com/office/officeart/2005/8/layout/cycle4"/>
    <dgm:cxn modelId="{47136F5B-7E7D-41DA-BC02-855CAE4A5741}" type="presOf" srcId="{944489D4-B48C-49D5-96E9-AE9E4AAD9879}" destId="{01C9A976-58CD-4C75-A026-416E47691A2D}" srcOrd="1" destOrd="0" presId="urn:microsoft.com/office/officeart/2005/8/layout/cycle4"/>
    <dgm:cxn modelId="{E30DC620-187B-4AFD-957E-14B4C0B69934}" type="presOf" srcId="{BB29B322-ECA9-41F7-9B82-70283B1AA2B1}" destId="{AAE7CE73-1E88-4E4A-BD01-E319CF6EA3FC}" srcOrd="0" destOrd="0" presId="urn:microsoft.com/office/officeart/2005/8/layout/cycle4"/>
    <dgm:cxn modelId="{6B27D36E-9C8B-46C4-8C93-D3BE818E0D3D}" type="presOf" srcId="{9D8B98AB-5BFF-4D2A-BE00-8C2A3B145669}" destId="{8863D476-0265-4185-9045-1C3A07698EA5}" srcOrd="0" destOrd="0" presId="urn:microsoft.com/office/officeart/2005/8/layout/cycle4"/>
    <dgm:cxn modelId="{54FAAF10-AD73-4630-87FA-1F945BE15BD9}" srcId="{BB29B322-ECA9-41F7-9B82-70283B1AA2B1}" destId="{7D2E1D3C-BF5C-4EA4-82DC-C98CFB8E3FD4}" srcOrd="2" destOrd="0" parTransId="{B7ED392D-EC23-4526-8276-B433A19677F7}" sibTransId="{0559A133-4954-454E-8A86-3C29E945B756}"/>
    <dgm:cxn modelId="{5A8ED3DB-0FFD-41D6-8450-4B095CC5623B}" type="presOf" srcId="{82E26735-0D13-4359-B096-EE89D60D2451}" destId="{9B06E256-5E68-4E3C-825C-67029CED0879}" srcOrd="1" destOrd="1" presId="urn:microsoft.com/office/officeart/2005/8/layout/cycle4"/>
    <dgm:cxn modelId="{BA676049-1580-4641-96BC-76B3353D7146}" type="presOf" srcId="{D7D6AACA-9563-45B2-84AC-99BE257A45D8}" destId="{B77EA253-B8CE-46D8-B0FC-4A99C4959749}" srcOrd="0" destOrd="1" presId="urn:microsoft.com/office/officeart/2005/8/layout/cycle4"/>
    <dgm:cxn modelId="{9AC9A93C-7BE6-47B9-B242-0BE85A96D248}" srcId="{BB29B322-ECA9-41F7-9B82-70283B1AA2B1}" destId="{F43FE06D-0BA0-479E-B7E8-04EA7DAAE66D}" srcOrd="3" destOrd="0" parTransId="{EDBC315A-3407-4426-B3F6-B3AC6BC607B4}" sibTransId="{D8729370-AD96-4108-ABAD-D5149B3D846B}"/>
    <dgm:cxn modelId="{CE00378A-3048-4A78-881C-3516C21C77A4}" srcId="{010C06C1-8CC2-4EA8-8A01-228C8C36FA9D}" destId="{DEAC3A98-3062-47F2-9691-5BCFDDCB029E}" srcOrd="0" destOrd="0" parTransId="{000D79A4-9747-48CD-A7FC-0DEA605F525A}" sibTransId="{0986660F-E76A-486A-BEC1-3D8059BDCD33}"/>
    <dgm:cxn modelId="{992B1DE3-BF63-4087-9FEF-D9AF78BA9F5B}" type="presOf" srcId="{665FC93C-194A-4EF7-B766-98B66240350C}" destId="{8863D476-0265-4185-9045-1C3A07698EA5}" srcOrd="0" destOrd="2" presId="urn:microsoft.com/office/officeart/2005/8/layout/cycle4"/>
    <dgm:cxn modelId="{B19FBB8F-8704-481A-8AF9-01288CD0B61B}" type="presOf" srcId="{82E26735-0D13-4359-B096-EE89D60D2451}" destId="{8863D476-0265-4185-9045-1C3A07698EA5}" srcOrd="0" destOrd="1" presId="urn:microsoft.com/office/officeart/2005/8/layout/cycle4"/>
    <dgm:cxn modelId="{49CE53D3-275F-4B71-88C5-047B18182901}" type="presOf" srcId="{7DD8E26E-3FC2-487F-8BCE-F4774CF59D6B}" destId="{EBA44BF4-2E14-437D-94D3-BAF3A25135E7}" srcOrd="0" destOrd="0" presId="urn:microsoft.com/office/officeart/2005/8/layout/cycle4"/>
    <dgm:cxn modelId="{C9BF80C9-3ED6-4638-8DDC-E1915EF998C6}" srcId="{9D6F398B-CC62-49A9-9183-5E1A7EF69C94}" destId="{944489D4-B48C-49D5-96E9-AE9E4AAD9879}" srcOrd="0" destOrd="0" parTransId="{368831E4-C6DE-4518-BBED-C957C96D57ED}" sibTransId="{E2C9D717-F66D-478C-91A0-A64E1F5A6ADC}"/>
    <dgm:cxn modelId="{DBEA9190-93C6-4387-A886-2F8DF5160C4A}" type="presOf" srcId="{7DD8E26E-3FC2-487F-8BCE-F4774CF59D6B}" destId="{C909C467-0B75-4991-B98D-4C630DDE6DD2}" srcOrd="1" destOrd="0" presId="urn:microsoft.com/office/officeart/2005/8/layout/cycle4"/>
    <dgm:cxn modelId="{E082BCEB-9805-4C5B-8359-1B1020C8D334}" type="presOf" srcId="{1120630E-8D81-4536-AC36-0C2D6B4ADE96}" destId="{EBA44BF4-2E14-437D-94D3-BAF3A25135E7}" srcOrd="0" destOrd="3" presId="urn:microsoft.com/office/officeart/2005/8/layout/cycle4"/>
    <dgm:cxn modelId="{C525C3D9-8C2D-4A28-B94B-8BB62C07ED3F}" type="presOf" srcId="{944489D4-B48C-49D5-96E9-AE9E4AAD9879}" destId="{01766E62-2DBF-43A9-9886-D2D157D18CA0}" srcOrd="0" destOrd="0" presId="urn:microsoft.com/office/officeart/2005/8/layout/cycle4"/>
    <dgm:cxn modelId="{CDC41D19-DB30-476C-9A97-97090E2A0EC3}" type="presOf" srcId="{665FC93C-194A-4EF7-B766-98B66240350C}" destId="{9B06E256-5E68-4E3C-825C-67029CED0879}" srcOrd="1" destOrd="2" presId="urn:microsoft.com/office/officeart/2005/8/layout/cycle4"/>
    <dgm:cxn modelId="{07936100-2979-45A3-AD19-B6BEECAE0DFE}" type="presOf" srcId="{51C94C7C-9E9C-4B63-B6EC-F8042C274114}" destId="{422DB741-3D50-4BE6-A204-41A717559CAD}" srcOrd="1" destOrd="2" presId="urn:microsoft.com/office/officeart/2005/8/layout/cycle4"/>
    <dgm:cxn modelId="{9598D75F-9973-4971-996D-0F86C54993C9}" type="presOf" srcId="{010C06C1-8CC2-4EA8-8A01-228C8C36FA9D}" destId="{D8889899-4EAD-468A-86C9-5FAF47CF0C87}" srcOrd="0" destOrd="0" presId="urn:microsoft.com/office/officeart/2005/8/layout/cycle4"/>
    <dgm:cxn modelId="{DD657D9F-8AA4-4EF3-AF1E-9F9F55F5F21A}" type="presOf" srcId="{D7D6AACA-9563-45B2-84AC-99BE257A45D8}" destId="{422DB741-3D50-4BE6-A204-41A717559CAD}" srcOrd="1" destOrd="1" presId="urn:microsoft.com/office/officeart/2005/8/layout/cycle4"/>
    <dgm:cxn modelId="{750FFF09-AEFC-4B4E-8353-52EBA345DCE1}" type="presOf" srcId="{DEAC3A98-3062-47F2-9691-5BCFDDCB029E}" destId="{B77EA253-B8CE-46D8-B0FC-4A99C4959749}" srcOrd="0" destOrd="0" presId="urn:microsoft.com/office/officeart/2005/8/layout/cycle4"/>
    <dgm:cxn modelId="{A06455F0-D0E6-4EF1-AC04-6E7CC7EAFD10}" srcId="{7D2E1D3C-BF5C-4EA4-82DC-C98CFB8E3FD4}" destId="{665FC93C-194A-4EF7-B766-98B66240350C}" srcOrd="2" destOrd="0" parTransId="{19543F0F-E843-4413-A1C8-9F5FE1694A98}" sibTransId="{1B15BD68-09BB-4B7B-8BF9-53F71F2D6A77}"/>
    <dgm:cxn modelId="{0C31E0A2-0DE4-4A96-8538-02C7F09A040C}" type="presOf" srcId="{E79A36B0-68A0-4DE7-ABCA-EFD71474AEA7}" destId="{EBA44BF4-2E14-437D-94D3-BAF3A25135E7}" srcOrd="0" destOrd="1" presId="urn:microsoft.com/office/officeart/2005/8/layout/cycle4"/>
    <dgm:cxn modelId="{68F9BE15-E0C2-4CF4-BEB7-668462E6B139}" srcId="{010C06C1-8CC2-4EA8-8A01-228C8C36FA9D}" destId="{D7D6AACA-9563-45B2-84AC-99BE257A45D8}" srcOrd="1" destOrd="0" parTransId="{A07EFDB1-7EA0-433F-A847-91D67F8B14B5}" sibTransId="{608B2AD4-C225-4E72-A09A-45F3A1B91A54}"/>
    <dgm:cxn modelId="{FDD6EB3A-F4FD-499D-8F41-BD46132CEDAB}" type="presOf" srcId="{51C94C7C-9E9C-4B63-B6EC-F8042C274114}" destId="{B77EA253-B8CE-46D8-B0FC-4A99C4959749}" srcOrd="0" destOrd="2" presId="urn:microsoft.com/office/officeart/2005/8/layout/cycle4"/>
    <dgm:cxn modelId="{4D931F46-4D5A-4D29-8FD9-8E68812948E2}" type="presOf" srcId="{76E1CFCE-81BE-4ADF-96FC-68E7FA51A97C}" destId="{C909C467-0B75-4991-B98D-4C630DDE6DD2}" srcOrd="1" destOrd="2" presId="urn:microsoft.com/office/officeart/2005/8/layout/cycle4"/>
    <dgm:cxn modelId="{52EF1C83-42D2-42BB-97F7-46B3C2119697}" srcId="{F43FE06D-0BA0-479E-B7E8-04EA7DAAE66D}" destId="{1120630E-8D81-4536-AC36-0C2D6B4ADE96}" srcOrd="3" destOrd="0" parTransId="{50ED2610-E0B8-4894-BCDC-3D357326174C}" sibTransId="{6B2889A8-0E1C-4C30-B2DD-0224A43E6492}"/>
    <dgm:cxn modelId="{72D93F67-8EC4-48D8-A575-AA32A0921DAE}" type="presOf" srcId="{E79A36B0-68A0-4DE7-ABCA-EFD71474AEA7}" destId="{C909C467-0B75-4991-B98D-4C630DDE6DD2}" srcOrd="1" destOrd="1" presId="urn:microsoft.com/office/officeart/2005/8/layout/cycle4"/>
    <dgm:cxn modelId="{3ABBCFA0-01D0-4B78-B205-6316B1608CB5}" type="presOf" srcId="{F43FE06D-0BA0-479E-B7E8-04EA7DAAE66D}" destId="{398B2523-2CBD-4C0E-A47E-F8CD45F6FC41}" srcOrd="0" destOrd="0" presId="urn:microsoft.com/office/officeart/2005/8/layout/cycle4"/>
    <dgm:cxn modelId="{12F9B3E9-3037-49F5-A5D1-65E7ACE22825}" type="presOf" srcId="{9D8B98AB-5BFF-4D2A-BE00-8C2A3B145669}" destId="{9B06E256-5E68-4E3C-825C-67029CED0879}" srcOrd="1" destOrd="0" presId="urn:microsoft.com/office/officeart/2005/8/layout/cycle4"/>
    <dgm:cxn modelId="{58DA83B2-1C12-4B4C-AE4F-37D2F1D2BACD}" srcId="{F43FE06D-0BA0-479E-B7E8-04EA7DAAE66D}" destId="{76E1CFCE-81BE-4ADF-96FC-68E7FA51A97C}" srcOrd="2" destOrd="0" parTransId="{BC6D6FBE-59E9-4063-A5B9-817A5BE2C2CB}" sibTransId="{02181BE3-A59C-4B37-965A-44D8FFB9B576}"/>
    <dgm:cxn modelId="{2861A71B-D2BD-4535-B10B-4445E355F5BD}" type="presParOf" srcId="{AAE7CE73-1E88-4E4A-BD01-E319CF6EA3FC}" destId="{B4849E01-CA60-4D6D-A5F7-46F19FA7A84B}" srcOrd="0" destOrd="0" presId="urn:microsoft.com/office/officeart/2005/8/layout/cycle4"/>
    <dgm:cxn modelId="{DAA221C6-EFA2-4045-BAB2-ECF5DB42481A}" type="presParOf" srcId="{B4849E01-CA60-4D6D-A5F7-46F19FA7A84B}" destId="{823043EA-F24E-4804-B1E3-280C1E2CA23C}" srcOrd="0" destOrd="0" presId="urn:microsoft.com/office/officeart/2005/8/layout/cycle4"/>
    <dgm:cxn modelId="{65CDB3C2-5F9A-4E3D-AA50-DA27A7EBBBE4}" type="presParOf" srcId="{823043EA-F24E-4804-B1E3-280C1E2CA23C}" destId="{B77EA253-B8CE-46D8-B0FC-4A99C4959749}" srcOrd="0" destOrd="0" presId="urn:microsoft.com/office/officeart/2005/8/layout/cycle4"/>
    <dgm:cxn modelId="{4EA0EB2F-DF7D-4F07-9D1C-76A57A55C2F1}" type="presParOf" srcId="{823043EA-F24E-4804-B1E3-280C1E2CA23C}" destId="{422DB741-3D50-4BE6-A204-41A717559CAD}" srcOrd="1" destOrd="0" presId="urn:microsoft.com/office/officeart/2005/8/layout/cycle4"/>
    <dgm:cxn modelId="{A1228A2B-A68F-4120-A9BD-1C0EC57CB371}" type="presParOf" srcId="{B4849E01-CA60-4D6D-A5F7-46F19FA7A84B}" destId="{151FBF3E-AD88-4A9C-BE89-D833B758A0F9}" srcOrd="1" destOrd="0" presId="urn:microsoft.com/office/officeart/2005/8/layout/cycle4"/>
    <dgm:cxn modelId="{C4C2983B-A58A-4CE4-BAAD-A428A060EBA2}" type="presParOf" srcId="{151FBF3E-AD88-4A9C-BE89-D833B758A0F9}" destId="{01766E62-2DBF-43A9-9886-D2D157D18CA0}" srcOrd="0" destOrd="0" presId="urn:microsoft.com/office/officeart/2005/8/layout/cycle4"/>
    <dgm:cxn modelId="{325EAF52-218A-4492-9CF2-C7D03189B8E4}" type="presParOf" srcId="{151FBF3E-AD88-4A9C-BE89-D833B758A0F9}" destId="{01C9A976-58CD-4C75-A026-416E47691A2D}" srcOrd="1" destOrd="0" presId="urn:microsoft.com/office/officeart/2005/8/layout/cycle4"/>
    <dgm:cxn modelId="{4F280420-3B35-4F4F-B2AA-1AF60043D9E6}" type="presParOf" srcId="{B4849E01-CA60-4D6D-A5F7-46F19FA7A84B}" destId="{CCE73F33-9ADC-465B-98AF-3212865CD854}" srcOrd="2" destOrd="0" presId="urn:microsoft.com/office/officeart/2005/8/layout/cycle4"/>
    <dgm:cxn modelId="{D63787B6-9B01-404C-A9A2-46513A83CD4E}" type="presParOf" srcId="{CCE73F33-9ADC-465B-98AF-3212865CD854}" destId="{8863D476-0265-4185-9045-1C3A07698EA5}" srcOrd="0" destOrd="0" presId="urn:microsoft.com/office/officeart/2005/8/layout/cycle4"/>
    <dgm:cxn modelId="{CD2C13A6-C281-47F3-8B86-5E88CC58C7D3}" type="presParOf" srcId="{CCE73F33-9ADC-465B-98AF-3212865CD854}" destId="{9B06E256-5E68-4E3C-825C-67029CED0879}" srcOrd="1" destOrd="0" presId="urn:microsoft.com/office/officeart/2005/8/layout/cycle4"/>
    <dgm:cxn modelId="{2422CA5E-743D-4A5A-8F73-FDA5766F9108}" type="presParOf" srcId="{B4849E01-CA60-4D6D-A5F7-46F19FA7A84B}" destId="{6178746F-D658-4DAB-83C4-9A52D003ED15}" srcOrd="3" destOrd="0" presId="urn:microsoft.com/office/officeart/2005/8/layout/cycle4"/>
    <dgm:cxn modelId="{0DD2F494-1D1D-4479-8693-5BF30D26C51B}" type="presParOf" srcId="{6178746F-D658-4DAB-83C4-9A52D003ED15}" destId="{EBA44BF4-2E14-437D-94D3-BAF3A25135E7}" srcOrd="0" destOrd="0" presId="urn:microsoft.com/office/officeart/2005/8/layout/cycle4"/>
    <dgm:cxn modelId="{19456006-556E-4D88-8834-DA0DCCE279FC}" type="presParOf" srcId="{6178746F-D658-4DAB-83C4-9A52D003ED15}" destId="{C909C467-0B75-4991-B98D-4C630DDE6DD2}" srcOrd="1" destOrd="0" presId="urn:microsoft.com/office/officeart/2005/8/layout/cycle4"/>
    <dgm:cxn modelId="{BEE46358-7D3B-4076-B51D-4998B2891A7F}" type="presParOf" srcId="{B4849E01-CA60-4D6D-A5F7-46F19FA7A84B}" destId="{80E776BD-20E9-4D02-AD03-305720C2BAC4}" srcOrd="4" destOrd="0" presId="urn:microsoft.com/office/officeart/2005/8/layout/cycle4"/>
    <dgm:cxn modelId="{34E58CF9-3350-4EC2-A91B-A3FC3F8E6A5B}" type="presParOf" srcId="{AAE7CE73-1E88-4E4A-BD01-E319CF6EA3FC}" destId="{8045B960-41DD-4FA4-BE72-07AC43497F80}" srcOrd="1" destOrd="0" presId="urn:microsoft.com/office/officeart/2005/8/layout/cycle4"/>
    <dgm:cxn modelId="{4BD0C8B6-79C5-4780-9ACB-3710AEB4FE82}" type="presParOf" srcId="{8045B960-41DD-4FA4-BE72-07AC43497F80}" destId="{D8889899-4EAD-468A-86C9-5FAF47CF0C87}" srcOrd="0" destOrd="0" presId="urn:microsoft.com/office/officeart/2005/8/layout/cycle4"/>
    <dgm:cxn modelId="{D3EB7171-7F9E-4F9D-9657-48099FE679AD}" type="presParOf" srcId="{8045B960-41DD-4FA4-BE72-07AC43497F80}" destId="{49DB9EAA-6A61-47FC-AF09-A1DF50FB86AD}" srcOrd="1" destOrd="0" presId="urn:microsoft.com/office/officeart/2005/8/layout/cycle4"/>
    <dgm:cxn modelId="{EDDD52DA-3CBD-4C6B-8060-01CECB00DA37}" type="presParOf" srcId="{8045B960-41DD-4FA4-BE72-07AC43497F80}" destId="{18B6B975-4F58-4D01-BF8A-3805F9E7D98F}" srcOrd="2" destOrd="0" presId="urn:microsoft.com/office/officeart/2005/8/layout/cycle4"/>
    <dgm:cxn modelId="{51B58BE0-45EC-4DB6-9D3E-741DA6CA5BEC}" type="presParOf" srcId="{8045B960-41DD-4FA4-BE72-07AC43497F80}" destId="{398B2523-2CBD-4C0E-A47E-F8CD45F6FC41}" srcOrd="3" destOrd="0" presId="urn:microsoft.com/office/officeart/2005/8/layout/cycle4"/>
    <dgm:cxn modelId="{64FB9321-1BBD-4B86-8407-9F223A76BFE2}" type="presParOf" srcId="{8045B960-41DD-4FA4-BE72-07AC43497F80}" destId="{388DA5BA-F64C-4530-B26F-11024AD9D6FD}" srcOrd="4" destOrd="0" presId="urn:microsoft.com/office/officeart/2005/8/layout/cycle4"/>
    <dgm:cxn modelId="{8B20B0CB-A2B0-45AF-BF37-5E8314563674}" type="presParOf" srcId="{AAE7CE73-1E88-4E4A-BD01-E319CF6EA3FC}" destId="{84A08798-F354-452D-A400-48D6B13893B4}" srcOrd="2" destOrd="0" presId="urn:microsoft.com/office/officeart/2005/8/layout/cycle4"/>
    <dgm:cxn modelId="{DFE8A2E7-FCAC-4582-B6C8-E5540F93283D}" type="presParOf" srcId="{AAE7CE73-1E88-4E4A-BD01-E319CF6EA3FC}" destId="{A474CC0A-72DC-483C-85E1-445C9CA13CC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2143A-E4A0-450B-9AA4-578A8DA63512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3C42AEF-BE3F-4C5B-83A0-72480E3CFDB2}">
      <dgm:prSet phldrT="[Text]" custT="1"/>
      <dgm:spPr/>
      <dgm:t>
        <a:bodyPr/>
        <a:lstStyle/>
        <a:p>
          <a:r>
            <a:rPr lang="en-US" sz="1100" b="1">
              <a:solidFill>
                <a:schemeClr val="accent6"/>
              </a:solidFill>
            </a:rPr>
            <a:t>Understanding risk</a:t>
          </a:r>
        </a:p>
      </dgm:t>
    </dgm:pt>
    <dgm:pt modelId="{B580A377-0473-4A3E-BE47-966963DFD79F}" type="parTrans" cxnId="{133CAE40-1248-4BED-A1FB-CC603449AC36}">
      <dgm:prSet/>
      <dgm:spPr/>
      <dgm:t>
        <a:bodyPr/>
        <a:lstStyle/>
        <a:p>
          <a:endParaRPr lang="en-US"/>
        </a:p>
      </dgm:t>
    </dgm:pt>
    <dgm:pt modelId="{B3E834D9-E1AC-4039-B445-3EB2851F8FF7}" type="sibTrans" cxnId="{133CAE40-1248-4BED-A1FB-CC603449AC36}">
      <dgm:prSet/>
      <dgm:spPr/>
      <dgm:t>
        <a:bodyPr/>
        <a:lstStyle/>
        <a:p>
          <a:endParaRPr lang="en-US"/>
        </a:p>
      </dgm:t>
    </dgm:pt>
    <dgm:pt modelId="{453E1DB0-AA20-4DD0-9F74-42BD8EDDAB39}">
      <dgm:prSet phldrT="[Text]" custT="1"/>
      <dgm:spPr/>
      <dgm:t>
        <a:bodyPr/>
        <a:lstStyle/>
        <a:p>
          <a:r>
            <a:rPr lang="en-US" sz="1100" b="1">
              <a:solidFill>
                <a:schemeClr val="accent6"/>
              </a:solidFill>
            </a:rPr>
            <a:t>Having data and information sharing policies</a:t>
          </a:r>
        </a:p>
      </dgm:t>
    </dgm:pt>
    <dgm:pt modelId="{40625DE1-0724-44DB-AD09-EB36C63931E0}" type="parTrans" cxnId="{A2F6756C-6E84-4984-A7CD-78E8032D00C2}">
      <dgm:prSet/>
      <dgm:spPr/>
      <dgm:t>
        <a:bodyPr/>
        <a:lstStyle/>
        <a:p>
          <a:endParaRPr lang="en-US"/>
        </a:p>
      </dgm:t>
    </dgm:pt>
    <dgm:pt modelId="{835BFD04-9D9A-414A-A3D5-086188896170}" type="sibTrans" cxnId="{A2F6756C-6E84-4984-A7CD-78E8032D00C2}">
      <dgm:prSet/>
      <dgm:spPr/>
      <dgm:t>
        <a:bodyPr/>
        <a:lstStyle/>
        <a:p>
          <a:endParaRPr lang="en-US"/>
        </a:p>
      </dgm:t>
    </dgm:pt>
    <dgm:pt modelId="{74FDFA5D-6706-436D-B4AE-149BC601EB7A}">
      <dgm:prSet phldrT="[Text]" custT="1"/>
      <dgm:spPr/>
      <dgm:t>
        <a:bodyPr/>
        <a:lstStyle/>
        <a:p>
          <a:r>
            <a:rPr lang="en-US" sz="1100" b="1">
              <a:solidFill>
                <a:schemeClr val="accent6"/>
              </a:solidFill>
            </a:rPr>
            <a:t>Generating actionable information</a:t>
          </a:r>
        </a:p>
      </dgm:t>
    </dgm:pt>
    <dgm:pt modelId="{D80419EB-28EB-4096-9B9A-1D09D5E7618E}" type="parTrans" cxnId="{22119E72-778D-497F-925A-83B4D4F66FF0}">
      <dgm:prSet/>
      <dgm:spPr/>
      <dgm:t>
        <a:bodyPr/>
        <a:lstStyle/>
        <a:p>
          <a:endParaRPr lang="en-US"/>
        </a:p>
      </dgm:t>
    </dgm:pt>
    <dgm:pt modelId="{A7D78294-A739-4015-B3D6-1B3C04F1B249}" type="sibTrans" cxnId="{22119E72-778D-497F-925A-83B4D4F66FF0}">
      <dgm:prSet/>
      <dgm:spPr/>
      <dgm:t>
        <a:bodyPr/>
        <a:lstStyle/>
        <a:p>
          <a:endParaRPr lang="en-US"/>
        </a:p>
      </dgm:t>
    </dgm:pt>
    <dgm:pt modelId="{059D360D-00A7-4EF7-B1DA-0BCA68299DC9}">
      <dgm:prSet phldrT="[Text]" custT="1"/>
      <dgm:spPr/>
      <dgm:t>
        <a:bodyPr/>
        <a:lstStyle/>
        <a:p>
          <a:r>
            <a:rPr lang="en-US" sz="1100" b="1">
              <a:solidFill>
                <a:schemeClr val="accent6"/>
              </a:solidFill>
            </a:rPr>
            <a:t>Using real-time information</a:t>
          </a:r>
        </a:p>
      </dgm:t>
    </dgm:pt>
    <dgm:pt modelId="{4F2BC4C7-3B4A-4F42-85F6-CED641E6AD49}" type="parTrans" cxnId="{A95A355F-C26B-45E0-9782-15638B7731E3}">
      <dgm:prSet/>
      <dgm:spPr/>
      <dgm:t>
        <a:bodyPr/>
        <a:lstStyle/>
        <a:p>
          <a:endParaRPr lang="en-US"/>
        </a:p>
      </dgm:t>
    </dgm:pt>
    <dgm:pt modelId="{FC2C7C28-51D1-45FD-ABE0-DB1335CA3754}" type="sibTrans" cxnId="{A95A355F-C26B-45E0-9782-15638B7731E3}">
      <dgm:prSet/>
      <dgm:spPr/>
      <dgm:t>
        <a:bodyPr/>
        <a:lstStyle/>
        <a:p>
          <a:endParaRPr lang="en-US"/>
        </a:p>
      </dgm:t>
    </dgm:pt>
    <dgm:pt modelId="{19B30055-C9F2-4763-BD42-5CB858059166}">
      <dgm:prSet phldrT="[Text]" custT="1"/>
      <dgm:spPr/>
      <dgm:t>
        <a:bodyPr/>
        <a:lstStyle/>
        <a:p>
          <a:r>
            <a:rPr lang="en-US" sz="1100" b="1">
              <a:solidFill>
                <a:schemeClr val="accent6"/>
              </a:solidFill>
            </a:rPr>
            <a:t>Customizing information and reaching out to people at risk</a:t>
          </a:r>
        </a:p>
      </dgm:t>
    </dgm:pt>
    <dgm:pt modelId="{8036BE82-6C37-4E9E-9C61-E9AAA9FAD174}" type="parTrans" cxnId="{F61D42B9-369F-460A-BDA8-56CB8D0AC7F7}">
      <dgm:prSet/>
      <dgm:spPr/>
      <dgm:t>
        <a:bodyPr/>
        <a:lstStyle/>
        <a:p>
          <a:endParaRPr lang="en-US"/>
        </a:p>
      </dgm:t>
    </dgm:pt>
    <dgm:pt modelId="{0F2997AA-0872-4CFA-BB90-6B1239BB2855}" type="sibTrans" cxnId="{F61D42B9-369F-460A-BDA8-56CB8D0AC7F7}">
      <dgm:prSet/>
      <dgm:spPr/>
      <dgm:t>
        <a:bodyPr/>
        <a:lstStyle/>
        <a:p>
          <a:endParaRPr lang="en-US"/>
        </a:p>
      </dgm:t>
    </dgm:pt>
    <dgm:pt modelId="{887A4B66-48F4-4D41-9277-9E47EECCAF51}" type="pres">
      <dgm:prSet presAssocID="{29C2143A-E4A0-450B-9AA4-578A8DA6351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A34753-2CDB-4F38-8655-404DADE3C6B8}" type="pres">
      <dgm:prSet presAssocID="{29C2143A-E4A0-450B-9AA4-578A8DA63512}" presName="arrow" presStyleLbl="bgShp" presStyleIdx="0" presStyleCnt="1" custScaleX="128549" custScaleY="92642" custLinFactNeighborX="-1806" custLinFactNeighborY="4081"/>
      <dgm:spPr/>
      <dgm:t>
        <a:bodyPr/>
        <a:lstStyle/>
        <a:p>
          <a:endParaRPr lang="en-US"/>
        </a:p>
      </dgm:t>
    </dgm:pt>
    <dgm:pt modelId="{2030B3AC-C0E9-41A4-BA05-77680C1E79AB}" type="pres">
      <dgm:prSet presAssocID="{29C2143A-E4A0-450B-9AA4-578A8DA63512}" presName="arrowDiagram5" presStyleCnt="0"/>
      <dgm:spPr/>
    </dgm:pt>
    <dgm:pt modelId="{9B7F28A0-793C-486B-B694-E936552F46EF}" type="pres">
      <dgm:prSet presAssocID="{E3C42AEF-BE3F-4C5B-83A0-72480E3CFDB2}" presName="bullet5a" presStyleLbl="node1" presStyleIdx="0" presStyleCnt="5" custLinFactX="-289705" custLinFactNeighborX="-300000" custLinFactNeighborY="63772"/>
      <dgm:spPr/>
      <dgm:t>
        <a:bodyPr/>
        <a:lstStyle/>
        <a:p>
          <a:endParaRPr lang="en-US"/>
        </a:p>
      </dgm:t>
    </dgm:pt>
    <dgm:pt modelId="{4FA54AE5-7CF8-42E6-8EBE-F634FCC5D1C7}" type="pres">
      <dgm:prSet presAssocID="{E3C42AEF-BE3F-4C5B-83A0-72480E3CFDB2}" presName="textBox5a" presStyleLbl="revTx" presStyleIdx="0" presStyleCnt="5" custScaleX="210012" custScaleY="39976" custLinFactNeighborX="-90873" custLinFactNeighborY="7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5A641-1891-40A6-B4B8-A1678BAB5A34}" type="pres">
      <dgm:prSet presAssocID="{453E1DB0-AA20-4DD0-9F74-42BD8EDDAB39}" presName="bullet5b" presStyleLbl="node1" presStyleIdx="1" presStyleCnt="5" custLinFactX="-47613" custLinFactNeighborX="-100000" custLinFactNeighborY="12087"/>
      <dgm:spPr/>
    </dgm:pt>
    <dgm:pt modelId="{0A1ECE4A-8F8D-45F6-BCCB-B76E6883809D}" type="pres">
      <dgm:prSet presAssocID="{453E1DB0-AA20-4DD0-9F74-42BD8EDDAB39}" presName="textBox5b" presStyleLbl="revTx" presStyleIdx="1" presStyleCnt="5" custScaleX="178490" custScaleY="40334" custLinFactNeighborX="-41396" custLinFactNeighborY="-12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CEA2B-87B0-48B2-9D19-6633411D64FE}" type="pres">
      <dgm:prSet presAssocID="{74FDFA5D-6706-436D-B4AE-149BC601EB7A}" presName="bullet5c" presStyleLbl="node1" presStyleIdx="2" presStyleCnt="5" custLinFactNeighborX="24386" custLinFactNeighborY="26513"/>
      <dgm:spPr/>
    </dgm:pt>
    <dgm:pt modelId="{10AEB9D5-435E-4B00-BB21-D51612CBFA62}" type="pres">
      <dgm:prSet presAssocID="{74FDFA5D-6706-436D-B4AE-149BC601EB7A}" presName="textBox5c" presStyleLbl="revTx" presStyleIdx="2" presStyleCnt="5" custScaleX="104087" custScaleY="29254" custLinFactNeighborX="-15064" custLinFactNeighborY="-18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8D8D8-369E-4CA9-BFB7-F902F402C128}" type="pres">
      <dgm:prSet presAssocID="{19B30055-C9F2-4763-BD42-5CB858059166}" presName="bullet5d" presStyleLbl="node1" presStyleIdx="3" presStyleCnt="5" custLinFactNeighborX="82041" custLinFactNeighborY="55871"/>
      <dgm:spPr/>
      <dgm:t>
        <a:bodyPr/>
        <a:lstStyle/>
        <a:p>
          <a:endParaRPr lang="en-US"/>
        </a:p>
      </dgm:t>
    </dgm:pt>
    <dgm:pt modelId="{F518970F-D0D6-4109-BFF0-2D2E1D1A0850}" type="pres">
      <dgm:prSet presAssocID="{19B30055-C9F2-4763-BD42-5CB858059166}" presName="textBox5d" presStyleLbl="revTx" presStyleIdx="3" presStyleCnt="5" custScaleX="139743" custScaleY="30704" custLinFactNeighborX="1027" custLinFactNeighborY="-14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04BAB-E6D2-4A7A-B825-1C00BAF539D6}" type="pres">
      <dgm:prSet presAssocID="{059D360D-00A7-4EF7-B1DA-0BCA68299DC9}" presName="bullet5e" presStyleLbl="node1" presStyleIdx="4" presStyleCnt="5" custLinFactX="11946" custLinFactNeighborX="100000" custLinFactNeighborY="49711"/>
      <dgm:spPr/>
      <dgm:t>
        <a:bodyPr/>
        <a:lstStyle/>
        <a:p>
          <a:endParaRPr lang="en-US"/>
        </a:p>
      </dgm:t>
    </dgm:pt>
    <dgm:pt modelId="{C62171A7-536D-45C6-80FF-6668A379D0E7}" type="pres">
      <dgm:prSet presAssocID="{059D360D-00A7-4EF7-B1DA-0BCA68299DC9}" presName="textBox5e" presStyleLbl="revTx" presStyleIdx="4" presStyleCnt="5" custScaleX="102267" custScaleY="38535" custLinFactNeighborX="1416" custLinFactNeighborY="-8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B822C-EE76-4427-A03A-1003D2E9C4F1}" type="presOf" srcId="{059D360D-00A7-4EF7-B1DA-0BCA68299DC9}" destId="{C62171A7-536D-45C6-80FF-6668A379D0E7}" srcOrd="0" destOrd="0" presId="urn:microsoft.com/office/officeart/2005/8/layout/arrow2"/>
    <dgm:cxn modelId="{F61D42B9-369F-460A-BDA8-56CB8D0AC7F7}" srcId="{29C2143A-E4A0-450B-9AA4-578A8DA63512}" destId="{19B30055-C9F2-4763-BD42-5CB858059166}" srcOrd="3" destOrd="0" parTransId="{8036BE82-6C37-4E9E-9C61-E9AAA9FAD174}" sibTransId="{0F2997AA-0872-4CFA-BB90-6B1239BB2855}"/>
    <dgm:cxn modelId="{133CAE40-1248-4BED-A1FB-CC603449AC36}" srcId="{29C2143A-E4A0-450B-9AA4-578A8DA63512}" destId="{E3C42AEF-BE3F-4C5B-83A0-72480E3CFDB2}" srcOrd="0" destOrd="0" parTransId="{B580A377-0473-4A3E-BE47-966963DFD79F}" sibTransId="{B3E834D9-E1AC-4039-B445-3EB2851F8FF7}"/>
    <dgm:cxn modelId="{E7003DB9-F26E-420E-A4CC-8037EBFCD6AE}" type="presOf" srcId="{74FDFA5D-6706-436D-B4AE-149BC601EB7A}" destId="{10AEB9D5-435E-4B00-BB21-D51612CBFA62}" srcOrd="0" destOrd="0" presId="urn:microsoft.com/office/officeart/2005/8/layout/arrow2"/>
    <dgm:cxn modelId="{22119E72-778D-497F-925A-83B4D4F66FF0}" srcId="{29C2143A-E4A0-450B-9AA4-578A8DA63512}" destId="{74FDFA5D-6706-436D-B4AE-149BC601EB7A}" srcOrd="2" destOrd="0" parTransId="{D80419EB-28EB-4096-9B9A-1D09D5E7618E}" sibTransId="{A7D78294-A739-4015-B3D6-1B3C04F1B249}"/>
    <dgm:cxn modelId="{FBBC4C65-55C3-4BBB-8B36-AA8256D77DA0}" type="presOf" srcId="{19B30055-C9F2-4763-BD42-5CB858059166}" destId="{F518970F-D0D6-4109-BFF0-2D2E1D1A0850}" srcOrd="0" destOrd="0" presId="urn:microsoft.com/office/officeart/2005/8/layout/arrow2"/>
    <dgm:cxn modelId="{B50A573E-F869-4974-9EF6-B3404F9D504C}" type="presOf" srcId="{E3C42AEF-BE3F-4C5B-83A0-72480E3CFDB2}" destId="{4FA54AE5-7CF8-42E6-8EBE-F634FCC5D1C7}" srcOrd="0" destOrd="0" presId="urn:microsoft.com/office/officeart/2005/8/layout/arrow2"/>
    <dgm:cxn modelId="{A95A355F-C26B-45E0-9782-15638B7731E3}" srcId="{29C2143A-E4A0-450B-9AA4-578A8DA63512}" destId="{059D360D-00A7-4EF7-B1DA-0BCA68299DC9}" srcOrd="4" destOrd="0" parTransId="{4F2BC4C7-3B4A-4F42-85F6-CED641E6AD49}" sibTransId="{FC2C7C28-51D1-45FD-ABE0-DB1335CA3754}"/>
    <dgm:cxn modelId="{A51359F8-BA2B-4C24-A156-7A790E598E89}" type="presOf" srcId="{29C2143A-E4A0-450B-9AA4-578A8DA63512}" destId="{887A4B66-48F4-4D41-9277-9E47EECCAF51}" srcOrd="0" destOrd="0" presId="urn:microsoft.com/office/officeart/2005/8/layout/arrow2"/>
    <dgm:cxn modelId="{A2F6756C-6E84-4984-A7CD-78E8032D00C2}" srcId="{29C2143A-E4A0-450B-9AA4-578A8DA63512}" destId="{453E1DB0-AA20-4DD0-9F74-42BD8EDDAB39}" srcOrd="1" destOrd="0" parTransId="{40625DE1-0724-44DB-AD09-EB36C63931E0}" sibTransId="{835BFD04-9D9A-414A-A3D5-086188896170}"/>
    <dgm:cxn modelId="{7C3A79B2-80AC-4D5F-BDE2-EA1A3442A759}" type="presOf" srcId="{453E1DB0-AA20-4DD0-9F74-42BD8EDDAB39}" destId="{0A1ECE4A-8F8D-45F6-BCCB-B76E6883809D}" srcOrd="0" destOrd="0" presId="urn:microsoft.com/office/officeart/2005/8/layout/arrow2"/>
    <dgm:cxn modelId="{435E9245-8E88-4C9A-9250-DDF10BD16B80}" type="presParOf" srcId="{887A4B66-48F4-4D41-9277-9E47EECCAF51}" destId="{68A34753-2CDB-4F38-8655-404DADE3C6B8}" srcOrd="0" destOrd="0" presId="urn:microsoft.com/office/officeart/2005/8/layout/arrow2"/>
    <dgm:cxn modelId="{525D2AFB-E7A2-456A-B1B6-9F0E24CCC525}" type="presParOf" srcId="{887A4B66-48F4-4D41-9277-9E47EECCAF51}" destId="{2030B3AC-C0E9-41A4-BA05-77680C1E79AB}" srcOrd="1" destOrd="0" presId="urn:microsoft.com/office/officeart/2005/8/layout/arrow2"/>
    <dgm:cxn modelId="{C7071138-BAF2-4625-B257-F042BDC42045}" type="presParOf" srcId="{2030B3AC-C0E9-41A4-BA05-77680C1E79AB}" destId="{9B7F28A0-793C-486B-B694-E936552F46EF}" srcOrd="0" destOrd="0" presId="urn:microsoft.com/office/officeart/2005/8/layout/arrow2"/>
    <dgm:cxn modelId="{44EF62F3-43BB-4D85-987B-E687CE251B7B}" type="presParOf" srcId="{2030B3AC-C0E9-41A4-BA05-77680C1E79AB}" destId="{4FA54AE5-7CF8-42E6-8EBE-F634FCC5D1C7}" srcOrd="1" destOrd="0" presId="urn:microsoft.com/office/officeart/2005/8/layout/arrow2"/>
    <dgm:cxn modelId="{AB7CE5A6-3386-442C-AE32-F2BC22C6E249}" type="presParOf" srcId="{2030B3AC-C0E9-41A4-BA05-77680C1E79AB}" destId="{FB75A641-1891-40A6-B4B8-A1678BAB5A34}" srcOrd="2" destOrd="0" presId="urn:microsoft.com/office/officeart/2005/8/layout/arrow2"/>
    <dgm:cxn modelId="{3D1AC177-304D-41BC-BE4E-BF7FA91C064E}" type="presParOf" srcId="{2030B3AC-C0E9-41A4-BA05-77680C1E79AB}" destId="{0A1ECE4A-8F8D-45F6-BCCB-B76E6883809D}" srcOrd="3" destOrd="0" presId="urn:microsoft.com/office/officeart/2005/8/layout/arrow2"/>
    <dgm:cxn modelId="{5D288826-C51A-44DF-8AB2-DA1DFEBE8C57}" type="presParOf" srcId="{2030B3AC-C0E9-41A4-BA05-77680C1E79AB}" destId="{FF3CEA2B-87B0-48B2-9D19-6633411D64FE}" srcOrd="4" destOrd="0" presId="urn:microsoft.com/office/officeart/2005/8/layout/arrow2"/>
    <dgm:cxn modelId="{9A2FBE64-8CBF-45E3-8278-85F71AF0ADA8}" type="presParOf" srcId="{2030B3AC-C0E9-41A4-BA05-77680C1E79AB}" destId="{10AEB9D5-435E-4B00-BB21-D51612CBFA62}" srcOrd="5" destOrd="0" presId="urn:microsoft.com/office/officeart/2005/8/layout/arrow2"/>
    <dgm:cxn modelId="{CC2A87DD-6D39-47A5-8B1C-8DF12EDBDA62}" type="presParOf" srcId="{2030B3AC-C0E9-41A4-BA05-77680C1E79AB}" destId="{34D8D8D8-369E-4CA9-BFB7-F902F402C128}" srcOrd="6" destOrd="0" presId="urn:microsoft.com/office/officeart/2005/8/layout/arrow2"/>
    <dgm:cxn modelId="{94DE7CC7-60EB-4D77-B475-9C144D09B03B}" type="presParOf" srcId="{2030B3AC-C0E9-41A4-BA05-77680C1E79AB}" destId="{F518970F-D0D6-4109-BFF0-2D2E1D1A0850}" srcOrd="7" destOrd="0" presId="urn:microsoft.com/office/officeart/2005/8/layout/arrow2"/>
    <dgm:cxn modelId="{0C5315ED-EC33-49A5-8CB4-5E74FEB1B2FF}" type="presParOf" srcId="{2030B3AC-C0E9-41A4-BA05-77680C1E79AB}" destId="{87104BAB-E6D2-4A7A-B825-1C00BAF539D6}" srcOrd="8" destOrd="0" presId="urn:microsoft.com/office/officeart/2005/8/layout/arrow2"/>
    <dgm:cxn modelId="{2DDA116C-D45C-4871-ACB2-69D3C8E3DE03}" type="presParOf" srcId="{2030B3AC-C0E9-41A4-BA05-77680C1E79AB}" destId="{C62171A7-536D-45C6-80FF-6668A379D0E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75291C-2F1D-4622-90F3-9D08A87AD832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A42BD6B-A9D4-446B-89AF-EF889972CA46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>
                  <a:lumMod val="75000"/>
                </a:schemeClr>
              </a:solidFill>
            </a:rPr>
            <a:t>Post-disaster</a:t>
          </a:r>
          <a:endParaRPr lang="en-US" sz="1100" dirty="0">
            <a:solidFill>
              <a:schemeClr val="bg1">
                <a:lumMod val="75000"/>
              </a:schemeClr>
            </a:solidFill>
          </a:endParaRPr>
        </a:p>
      </dgm:t>
    </dgm:pt>
    <dgm:pt modelId="{78F05C9D-9709-4405-8E91-2FF7B21AAA6F}" type="parTrans" cxnId="{C16A005C-F932-47E3-A9CB-77C77232EE0E}">
      <dgm:prSet/>
      <dgm:spPr/>
      <dgm:t>
        <a:bodyPr/>
        <a:lstStyle/>
        <a:p>
          <a:endParaRPr lang="en-US"/>
        </a:p>
      </dgm:t>
    </dgm:pt>
    <dgm:pt modelId="{A25F677E-3320-4602-A400-52F894A33647}" type="sibTrans" cxnId="{C16A005C-F932-47E3-A9CB-77C77232EE0E}">
      <dgm:prSet/>
      <dgm:spPr/>
      <dgm:t>
        <a:bodyPr/>
        <a:lstStyle/>
        <a:p>
          <a:endParaRPr lang="en-US"/>
        </a:p>
      </dgm:t>
    </dgm:pt>
    <dgm:pt modelId="{5044EA12-F417-4EF9-82A9-04C32F95D76D}">
      <dgm:prSet phldrT="[Text]" custT="1"/>
      <dgm:spPr/>
      <dgm:t>
        <a:bodyPr/>
        <a:lstStyle/>
        <a:p>
          <a:r>
            <a:rPr lang="en-US" sz="1100" dirty="0">
              <a:solidFill>
                <a:schemeClr val="bg1">
                  <a:lumMod val="75000"/>
                </a:schemeClr>
              </a:solidFill>
            </a:rPr>
            <a:t>During</a:t>
          </a:r>
        </a:p>
      </dgm:t>
    </dgm:pt>
    <dgm:pt modelId="{CCA98CC4-8FAA-4773-B2E6-B51CAD18B691}" type="parTrans" cxnId="{12B3073A-4076-4AF2-9D34-C47B7F60235E}">
      <dgm:prSet/>
      <dgm:spPr/>
      <dgm:t>
        <a:bodyPr/>
        <a:lstStyle/>
        <a:p>
          <a:endParaRPr lang="en-US"/>
        </a:p>
      </dgm:t>
    </dgm:pt>
    <dgm:pt modelId="{F8355D1F-8179-48BE-BFBD-651656A1C475}" type="sibTrans" cxnId="{12B3073A-4076-4AF2-9D34-C47B7F60235E}">
      <dgm:prSet/>
      <dgm:spPr/>
      <dgm:t>
        <a:bodyPr/>
        <a:lstStyle/>
        <a:p>
          <a:endParaRPr lang="en-US"/>
        </a:p>
      </dgm:t>
    </dgm:pt>
    <dgm:pt modelId="{20FDDF68-0D02-4F29-8BDA-98CDA534F393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>
                  <a:lumMod val="75000"/>
                </a:schemeClr>
              </a:solidFill>
            </a:rPr>
            <a:t>Pre-disaster</a:t>
          </a:r>
          <a:endParaRPr lang="en-US" sz="1100" dirty="0">
            <a:solidFill>
              <a:schemeClr val="bg1">
                <a:lumMod val="75000"/>
              </a:schemeClr>
            </a:solidFill>
          </a:endParaRPr>
        </a:p>
      </dgm:t>
    </dgm:pt>
    <dgm:pt modelId="{419E94DA-8F1C-4383-9562-A1D7E1453889}" type="parTrans" cxnId="{73292EA3-7731-428E-91C4-A32FEFE432AB}">
      <dgm:prSet/>
      <dgm:spPr/>
      <dgm:t>
        <a:bodyPr/>
        <a:lstStyle/>
        <a:p>
          <a:endParaRPr lang="en-US"/>
        </a:p>
      </dgm:t>
    </dgm:pt>
    <dgm:pt modelId="{D435762A-6275-4E51-90A8-094478B37B77}" type="sibTrans" cxnId="{73292EA3-7731-428E-91C4-A32FEFE432AB}">
      <dgm:prSet/>
      <dgm:spPr/>
      <dgm:t>
        <a:bodyPr/>
        <a:lstStyle/>
        <a:p>
          <a:endParaRPr lang="en-US"/>
        </a:p>
      </dgm:t>
    </dgm:pt>
    <dgm:pt modelId="{122BBEAF-48D9-4D68-BA8E-0990FDBA8198}" type="pres">
      <dgm:prSet presAssocID="{2E75291C-2F1D-4622-90F3-9D08A87AD8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608F1-CE83-4E85-A956-E4CCD09AAFD0}" type="pres">
      <dgm:prSet presAssocID="{2E75291C-2F1D-4622-90F3-9D08A87AD832}" presName="arrow" presStyleLbl="bgShp" presStyleIdx="0" presStyleCnt="1" custLinFactNeighborY="34790"/>
      <dgm:spPr>
        <a:solidFill>
          <a:schemeClr val="bg1">
            <a:lumMod val="85000"/>
          </a:schemeClr>
        </a:solidFill>
      </dgm:spPr>
    </dgm:pt>
    <dgm:pt modelId="{F79B96F5-DA1D-40E9-87AD-0ADE97ED8CF7}" type="pres">
      <dgm:prSet presAssocID="{2E75291C-2F1D-4622-90F3-9D08A87AD832}" presName="points" presStyleCnt="0"/>
      <dgm:spPr/>
    </dgm:pt>
    <dgm:pt modelId="{906DC01B-56CF-434A-AB4E-D1F29DAE04C9}" type="pres">
      <dgm:prSet presAssocID="{20FDDF68-0D02-4F29-8BDA-98CDA534F393}" presName="compositeA" presStyleCnt="0"/>
      <dgm:spPr/>
    </dgm:pt>
    <dgm:pt modelId="{52DF98C6-33D3-4BBB-B450-DEAD761E2C90}" type="pres">
      <dgm:prSet presAssocID="{20FDDF68-0D02-4F29-8BDA-98CDA534F393}" presName="textA" presStyleLbl="revTx" presStyleIdx="0" presStyleCnt="3" custLinFactNeighborY="34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A3643-289F-448E-AAEA-7DDEB6573859}" type="pres">
      <dgm:prSet presAssocID="{20FDDF68-0D02-4F29-8BDA-98CDA534F393}" presName="circleA" presStyleLbl="node1" presStyleIdx="0" presStyleCnt="3" custLinFactY="39281" custLinFactNeighborY="100000"/>
      <dgm:spPr>
        <a:ln>
          <a:solidFill>
            <a:schemeClr val="bg1">
              <a:lumMod val="75000"/>
            </a:schemeClr>
          </a:solidFill>
        </a:ln>
      </dgm:spPr>
    </dgm:pt>
    <dgm:pt modelId="{7FBB3FBD-9D9D-4DB3-ABE9-00084FAA6DF4}" type="pres">
      <dgm:prSet presAssocID="{20FDDF68-0D02-4F29-8BDA-98CDA534F393}" presName="spaceA" presStyleCnt="0"/>
      <dgm:spPr/>
    </dgm:pt>
    <dgm:pt modelId="{694BD0F5-5EBD-4530-87A4-D54847862CA4}" type="pres">
      <dgm:prSet presAssocID="{D435762A-6275-4E51-90A8-094478B37B77}" presName="space" presStyleCnt="0"/>
      <dgm:spPr/>
    </dgm:pt>
    <dgm:pt modelId="{F727512D-0948-4BF6-8DED-003029426631}" type="pres">
      <dgm:prSet presAssocID="{5044EA12-F417-4EF9-82A9-04C32F95D76D}" presName="compositeB" presStyleCnt="0"/>
      <dgm:spPr/>
    </dgm:pt>
    <dgm:pt modelId="{3A0E78CF-7387-458C-83AD-1F3E64BA3DF7}" type="pres">
      <dgm:prSet presAssocID="{5044EA12-F417-4EF9-82A9-04C32F95D76D}" presName="textB" presStyleLbl="revTx" presStyleIdx="1" presStyleCnt="3" custLinFactY="-15184" custLinFactNeighborX="6419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F66E4-2F69-4632-8D3C-DFE2D2E6EDA4}" type="pres">
      <dgm:prSet presAssocID="{5044EA12-F417-4EF9-82A9-04C32F95D76D}" presName="circleB" presStyleLbl="node1" presStyleIdx="1" presStyleCnt="3" custLinFactX="613964" custLinFactY="39281" custLinFactNeighborX="700000" custLinFactNeighborY="100000"/>
      <dgm:spPr>
        <a:ln>
          <a:solidFill>
            <a:schemeClr val="bg1">
              <a:lumMod val="75000"/>
            </a:schemeClr>
          </a:solidFill>
        </a:ln>
      </dgm:spPr>
    </dgm:pt>
    <dgm:pt modelId="{A285E16C-9D39-4B92-9F10-D4F7550A04ED}" type="pres">
      <dgm:prSet presAssocID="{5044EA12-F417-4EF9-82A9-04C32F95D76D}" presName="spaceB" presStyleCnt="0"/>
      <dgm:spPr/>
    </dgm:pt>
    <dgm:pt modelId="{C48CB9BE-ED0F-4EA4-859C-4082A12AC8C3}" type="pres">
      <dgm:prSet presAssocID="{F8355D1F-8179-48BE-BFBD-651656A1C475}" presName="space" presStyleCnt="0"/>
      <dgm:spPr/>
    </dgm:pt>
    <dgm:pt modelId="{6DD2DAF1-7B1C-4328-BA90-E1F80FC17D7A}" type="pres">
      <dgm:prSet presAssocID="{0A42BD6B-A9D4-446B-89AF-EF889972CA46}" presName="compositeA" presStyleCnt="0"/>
      <dgm:spPr/>
    </dgm:pt>
    <dgm:pt modelId="{FFBD57B3-9279-4981-99E2-06C0D76A31A1}" type="pres">
      <dgm:prSet presAssocID="{0A42BD6B-A9D4-446B-89AF-EF889972CA46}" presName="textA" presStyleLbl="revTx" presStyleIdx="2" presStyleCnt="3" custScaleX="79489" custLinFactNeighborX="27146" custLinFactNeighborY="34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1178C-BFEC-44F7-98EB-FDD8C2745F8E}" type="pres">
      <dgm:prSet presAssocID="{0A42BD6B-A9D4-446B-89AF-EF889972CA46}" presName="circleA" presStyleLbl="node1" presStyleIdx="2" presStyleCnt="3" custScaleX="79488" custLinFactX="269772" custLinFactY="39281" custLinFactNeighborX="300000" custLinFactNeighborY="100000"/>
      <dgm:spPr>
        <a:ln>
          <a:solidFill>
            <a:schemeClr val="bg1">
              <a:lumMod val="75000"/>
            </a:schemeClr>
          </a:solidFill>
        </a:ln>
      </dgm:spPr>
    </dgm:pt>
    <dgm:pt modelId="{519F537C-7677-4557-9B53-E34C032410B8}" type="pres">
      <dgm:prSet presAssocID="{0A42BD6B-A9D4-446B-89AF-EF889972CA46}" presName="spaceA" presStyleCnt="0"/>
      <dgm:spPr/>
    </dgm:pt>
  </dgm:ptLst>
  <dgm:cxnLst>
    <dgm:cxn modelId="{73292EA3-7731-428E-91C4-A32FEFE432AB}" srcId="{2E75291C-2F1D-4622-90F3-9D08A87AD832}" destId="{20FDDF68-0D02-4F29-8BDA-98CDA534F393}" srcOrd="0" destOrd="0" parTransId="{419E94DA-8F1C-4383-9562-A1D7E1453889}" sibTransId="{D435762A-6275-4E51-90A8-094478B37B77}"/>
    <dgm:cxn modelId="{C16A005C-F932-47E3-A9CB-77C77232EE0E}" srcId="{2E75291C-2F1D-4622-90F3-9D08A87AD832}" destId="{0A42BD6B-A9D4-446B-89AF-EF889972CA46}" srcOrd="2" destOrd="0" parTransId="{78F05C9D-9709-4405-8E91-2FF7B21AAA6F}" sibTransId="{A25F677E-3320-4602-A400-52F894A33647}"/>
    <dgm:cxn modelId="{CA8FDB6E-BC90-47BB-AA09-9BBDF00AFAE5}" type="presOf" srcId="{2E75291C-2F1D-4622-90F3-9D08A87AD832}" destId="{122BBEAF-48D9-4D68-BA8E-0990FDBA8198}" srcOrd="0" destOrd="0" presId="urn:microsoft.com/office/officeart/2005/8/layout/hProcess11"/>
    <dgm:cxn modelId="{F22A6D11-8437-479E-A879-F7D71016DD83}" type="presOf" srcId="{5044EA12-F417-4EF9-82A9-04C32F95D76D}" destId="{3A0E78CF-7387-458C-83AD-1F3E64BA3DF7}" srcOrd="0" destOrd="0" presId="urn:microsoft.com/office/officeart/2005/8/layout/hProcess11"/>
    <dgm:cxn modelId="{94DE1A65-F7B8-4418-8436-B92975193E52}" type="presOf" srcId="{0A42BD6B-A9D4-446B-89AF-EF889972CA46}" destId="{FFBD57B3-9279-4981-99E2-06C0D76A31A1}" srcOrd="0" destOrd="0" presId="urn:microsoft.com/office/officeart/2005/8/layout/hProcess11"/>
    <dgm:cxn modelId="{12B3073A-4076-4AF2-9D34-C47B7F60235E}" srcId="{2E75291C-2F1D-4622-90F3-9D08A87AD832}" destId="{5044EA12-F417-4EF9-82A9-04C32F95D76D}" srcOrd="1" destOrd="0" parTransId="{CCA98CC4-8FAA-4773-B2E6-B51CAD18B691}" sibTransId="{F8355D1F-8179-48BE-BFBD-651656A1C475}"/>
    <dgm:cxn modelId="{680C312E-4923-4901-96BF-5CD4A583D4F6}" type="presOf" srcId="{20FDDF68-0D02-4F29-8BDA-98CDA534F393}" destId="{52DF98C6-33D3-4BBB-B450-DEAD761E2C90}" srcOrd="0" destOrd="0" presId="urn:microsoft.com/office/officeart/2005/8/layout/hProcess11"/>
    <dgm:cxn modelId="{F0600502-0183-4CA9-A3E0-D989091347ED}" type="presParOf" srcId="{122BBEAF-48D9-4D68-BA8E-0990FDBA8198}" destId="{68C608F1-CE83-4E85-A956-E4CCD09AAFD0}" srcOrd="0" destOrd="0" presId="urn:microsoft.com/office/officeart/2005/8/layout/hProcess11"/>
    <dgm:cxn modelId="{BFD79455-74C4-45AC-B9CA-D37BF15B8A5D}" type="presParOf" srcId="{122BBEAF-48D9-4D68-BA8E-0990FDBA8198}" destId="{F79B96F5-DA1D-40E9-87AD-0ADE97ED8CF7}" srcOrd="1" destOrd="0" presId="urn:microsoft.com/office/officeart/2005/8/layout/hProcess11"/>
    <dgm:cxn modelId="{68A1A00E-23B7-4B4F-8794-EADEEBDE8DED}" type="presParOf" srcId="{F79B96F5-DA1D-40E9-87AD-0ADE97ED8CF7}" destId="{906DC01B-56CF-434A-AB4E-D1F29DAE04C9}" srcOrd="0" destOrd="0" presId="urn:microsoft.com/office/officeart/2005/8/layout/hProcess11"/>
    <dgm:cxn modelId="{C5DC14E5-A796-47B4-8529-4B6B97EC2436}" type="presParOf" srcId="{906DC01B-56CF-434A-AB4E-D1F29DAE04C9}" destId="{52DF98C6-33D3-4BBB-B450-DEAD761E2C90}" srcOrd="0" destOrd="0" presId="urn:microsoft.com/office/officeart/2005/8/layout/hProcess11"/>
    <dgm:cxn modelId="{B1874EAC-64EA-4F13-AB5C-49980AA656EC}" type="presParOf" srcId="{906DC01B-56CF-434A-AB4E-D1F29DAE04C9}" destId="{0E6A3643-289F-448E-AAEA-7DDEB6573859}" srcOrd="1" destOrd="0" presId="urn:microsoft.com/office/officeart/2005/8/layout/hProcess11"/>
    <dgm:cxn modelId="{BB1A2CB6-F0F5-401A-93E0-01BF425C7B9F}" type="presParOf" srcId="{906DC01B-56CF-434A-AB4E-D1F29DAE04C9}" destId="{7FBB3FBD-9D9D-4DB3-ABE9-00084FAA6DF4}" srcOrd="2" destOrd="0" presId="urn:microsoft.com/office/officeart/2005/8/layout/hProcess11"/>
    <dgm:cxn modelId="{3B07C365-2581-4C9A-BCD4-BE78961EC106}" type="presParOf" srcId="{F79B96F5-DA1D-40E9-87AD-0ADE97ED8CF7}" destId="{694BD0F5-5EBD-4530-87A4-D54847862CA4}" srcOrd="1" destOrd="0" presId="urn:microsoft.com/office/officeart/2005/8/layout/hProcess11"/>
    <dgm:cxn modelId="{51F2B56F-1080-4E34-92DF-F1604363225A}" type="presParOf" srcId="{F79B96F5-DA1D-40E9-87AD-0ADE97ED8CF7}" destId="{F727512D-0948-4BF6-8DED-003029426631}" srcOrd="2" destOrd="0" presId="urn:microsoft.com/office/officeart/2005/8/layout/hProcess11"/>
    <dgm:cxn modelId="{B0395464-1B02-4378-BBEA-D5D9065CFC65}" type="presParOf" srcId="{F727512D-0948-4BF6-8DED-003029426631}" destId="{3A0E78CF-7387-458C-83AD-1F3E64BA3DF7}" srcOrd="0" destOrd="0" presId="urn:microsoft.com/office/officeart/2005/8/layout/hProcess11"/>
    <dgm:cxn modelId="{756B20B1-91D6-4C60-A503-59840C503ECB}" type="presParOf" srcId="{F727512D-0948-4BF6-8DED-003029426631}" destId="{0AAF66E4-2F69-4632-8D3C-DFE2D2E6EDA4}" srcOrd="1" destOrd="0" presId="urn:microsoft.com/office/officeart/2005/8/layout/hProcess11"/>
    <dgm:cxn modelId="{0E2177C7-609B-47E7-A16E-FA04DD9178B8}" type="presParOf" srcId="{F727512D-0948-4BF6-8DED-003029426631}" destId="{A285E16C-9D39-4B92-9F10-D4F7550A04ED}" srcOrd="2" destOrd="0" presId="urn:microsoft.com/office/officeart/2005/8/layout/hProcess11"/>
    <dgm:cxn modelId="{C02DF8F8-D993-4884-BE48-67D4E5BC7C99}" type="presParOf" srcId="{F79B96F5-DA1D-40E9-87AD-0ADE97ED8CF7}" destId="{C48CB9BE-ED0F-4EA4-859C-4082A12AC8C3}" srcOrd="3" destOrd="0" presId="urn:microsoft.com/office/officeart/2005/8/layout/hProcess11"/>
    <dgm:cxn modelId="{D96C291A-AD88-4298-98E3-FB6002C51B9F}" type="presParOf" srcId="{F79B96F5-DA1D-40E9-87AD-0ADE97ED8CF7}" destId="{6DD2DAF1-7B1C-4328-BA90-E1F80FC17D7A}" srcOrd="4" destOrd="0" presId="urn:microsoft.com/office/officeart/2005/8/layout/hProcess11"/>
    <dgm:cxn modelId="{07A45039-8C63-491D-9136-D1742F3C464E}" type="presParOf" srcId="{6DD2DAF1-7B1C-4328-BA90-E1F80FC17D7A}" destId="{FFBD57B3-9279-4981-99E2-06C0D76A31A1}" srcOrd="0" destOrd="0" presId="urn:microsoft.com/office/officeart/2005/8/layout/hProcess11"/>
    <dgm:cxn modelId="{50E71701-420A-4553-9637-E79D1DF74DD6}" type="presParOf" srcId="{6DD2DAF1-7B1C-4328-BA90-E1F80FC17D7A}" destId="{0251178C-BFEC-44F7-98EB-FDD8C2745F8E}" srcOrd="1" destOrd="0" presId="urn:microsoft.com/office/officeart/2005/8/layout/hProcess11"/>
    <dgm:cxn modelId="{9E46A04D-6110-4D67-8D5E-F17B22FB4733}" type="presParOf" srcId="{6DD2DAF1-7B1C-4328-BA90-E1F80FC17D7A}" destId="{519F537C-7677-4557-9B53-E34C032410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3D476-0265-4185-9045-1C3A07698EA5}">
      <dsp:nvSpPr>
        <dsp:cNvPr id="0" name=""/>
        <dsp:cNvSpPr/>
      </dsp:nvSpPr>
      <dsp:spPr>
        <a:xfrm>
          <a:off x="4876800" y="2727535"/>
          <a:ext cx="3941844" cy="2068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Bridging digital divides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Promoting affordable access to underserviced areas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Policy and technical support to governments</a:t>
          </a:r>
          <a:endParaRPr lang="en-US" sz="1600" kern="1200" dirty="0"/>
        </a:p>
      </dsp:txBody>
      <dsp:txXfrm>
        <a:off x="6104791" y="3290082"/>
        <a:ext cx="2668416" cy="1460456"/>
      </dsp:txXfrm>
    </dsp:sp>
    <dsp:sp modelId="{EBA44BF4-2E14-437D-94D3-BAF3A25135E7}">
      <dsp:nvSpPr>
        <dsp:cNvPr id="0" name=""/>
        <dsp:cNvSpPr/>
      </dsp:nvSpPr>
      <dsp:spPr>
        <a:xfrm>
          <a:off x="0" y="2791031"/>
          <a:ext cx="4074078" cy="19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Resilient ICT Networks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to disaster management systems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Ensuring last mile disaster communication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42647" y="3319040"/>
        <a:ext cx="2766560" cy="1370792"/>
      </dsp:txXfrm>
    </dsp:sp>
    <dsp:sp modelId="{01766E62-2DBF-43A9-9886-D2D157D18CA0}">
      <dsp:nvSpPr>
        <dsp:cNvPr id="0" name=""/>
        <dsp:cNvSpPr/>
      </dsp:nvSpPr>
      <dsp:spPr>
        <a:xfrm>
          <a:off x="5070441" y="-189830"/>
          <a:ext cx="3768758" cy="1942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Ensuring efficient and effective Internet traffic and network management at regional, sub-regional and national levels</a:t>
          </a:r>
          <a:endParaRPr lang="en-US" sz="1600" kern="1200" dirty="0"/>
        </a:p>
      </dsp:txBody>
      <dsp:txXfrm>
        <a:off x="6243737" y="-147161"/>
        <a:ext cx="2552793" cy="1371482"/>
      </dsp:txXfrm>
    </dsp:sp>
    <dsp:sp modelId="{B77EA253-B8CE-46D8-B0FC-4A99C4959749}">
      <dsp:nvSpPr>
        <dsp:cNvPr id="0" name=""/>
        <dsp:cNvSpPr/>
      </dsp:nvSpPr>
      <dsp:spPr>
        <a:xfrm>
          <a:off x="0" y="-199027"/>
          <a:ext cx="3862850" cy="1960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Physical network design, development, management at regional level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Inter-governmental negotiation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Improving regulations based on open access</a:t>
          </a:r>
          <a:endParaRPr lang="en-US" sz="1600" kern="1200" dirty="0"/>
        </a:p>
      </dsp:txBody>
      <dsp:txXfrm>
        <a:off x="43073" y="-155954"/>
        <a:ext cx="2617849" cy="1384470"/>
      </dsp:txXfrm>
    </dsp:sp>
    <dsp:sp modelId="{D8889899-4EAD-468A-86C9-5FAF47CF0C87}">
      <dsp:nvSpPr>
        <dsp:cNvPr id="0" name=""/>
        <dsp:cNvSpPr/>
      </dsp:nvSpPr>
      <dsp:spPr>
        <a:xfrm>
          <a:off x="2428627" y="269627"/>
          <a:ext cx="1946029" cy="19460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Connectivity</a:t>
          </a:r>
          <a:endParaRPr lang="en-US" sz="1600" kern="1200" dirty="0"/>
        </a:p>
      </dsp:txBody>
      <dsp:txXfrm>
        <a:off x="2998606" y="839606"/>
        <a:ext cx="1376050" cy="1376050"/>
      </dsp:txXfrm>
    </dsp:sp>
    <dsp:sp modelId="{49DB9EAA-6A61-47FC-AF09-A1DF50FB86AD}">
      <dsp:nvSpPr>
        <dsp:cNvPr id="0" name=""/>
        <dsp:cNvSpPr/>
      </dsp:nvSpPr>
      <dsp:spPr>
        <a:xfrm rot="5400000">
          <a:off x="4464542" y="269627"/>
          <a:ext cx="1946029" cy="19460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Traffic/ Network </a:t>
          </a:r>
          <a:r>
            <a:rPr lang="en-US" sz="1600" kern="1200" dirty="0" err="1" smtClean="0"/>
            <a:t>Mgmt</a:t>
          </a:r>
          <a:endParaRPr lang="en-US" sz="1600" kern="1200" dirty="0"/>
        </a:p>
      </dsp:txBody>
      <dsp:txXfrm rot="-5400000">
        <a:off x="4464542" y="839606"/>
        <a:ext cx="1376050" cy="1376050"/>
      </dsp:txXfrm>
    </dsp:sp>
    <dsp:sp modelId="{18B6B975-4F58-4D01-BF8A-3805F9E7D98F}">
      <dsp:nvSpPr>
        <dsp:cNvPr id="0" name=""/>
        <dsp:cNvSpPr/>
      </dsp:nvSpPr>
      <dsp:spPr>
        <a:xfrm rot="10800000">
          <a:off x="4464542" y="2305542"/>
          <a:ext cx="1946029" cy="19460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Broadband for all</a:t>
          </a:r>
          <a:endParaRPr lang="en-US" sz="1800" kern="1200" dirty="0"/>
        </a:p>
      </dsp:txBody>
      <dsp:txXfrm rot="10800000">
        <a:off x="4464542" y="2305542"/>
        <a:ext cx="1376050" cy="1376050"/>
      </dsp:txXfrm>
    </dsp:sp>
    <dsp:sp modelId="{398B2523-2CBD-4C0E-A47E-F8CD45F6FC41}">
      <dsp:nvSpPr>
        <dsp:cNvPr id="0" name=""/>
        <dsp:cNvSpPr/>
      </dsp:nvSpPr>
      <dsp:spPr>
        <a:xfrm rot="16200000">
          <a:off x="2428627" y="2305542"/>
          <a:ext cx="1946029" cy="19460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E-Resilience</a:t>
          </a:r>
          <a:endParaRPr lang="en-US" sz="1800" kern="1200" dirty="0"/>
        </a:p>
      </dsp:txBody>
      <dsp:txXfrm rot="5400000">
        <a:off x="2998606" y="2305542"/>
        <a:ext cx="1376050" cy="1376050"/>
      </dsp:txXfrm>
    </dsp:sp>
    <dsp:sp modelId="{84A08798-F354-452D-A400-48D6B13893B4}">
      <dsp:nvSpPr>
        <dsp:cNvPr id="0" name=""/>
        <dsp:cNvSpPr/>
      </dsp:nvSpPr>
      <dsp:spPr>
        <a:xfrm>
          <a:off x="4083651" y="1856113"/>
          <a:ext cx="671897" cy="5842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4CC0A-72DC-483C-85E1-445C9CA13CCE}">
      <dsp:nvSpPr>
        <dsp:cNvPr id="0" name=""/>
        <dsp:cNvSpPr/>
      </dsp:nvSpPr>
      <dsp:spPr>
        <a:xfrm rot="10800000">
          <a:off x="4083651" y="2080828"/>
          <a:ext cx="671897" cy="5842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4753-2CDB-4F38-8655-404DADE3C6B8}">
      <dsp:nvSpPr>
        <dsp:cNvPr id="0" name=""/>
        <dsp:cNvSpPr/>
      </dsp:nvSpPr>
      <dsp:spPr>
        <a:xfrm>
          <a:off x="85735" y="201844"/>
          <a:ext cx="5642169" cy="254135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F28A0-793C-486B-B694-E936552F46EF}">
      <dsp:nvSpPr>
        <dsp:cNvPr id="0" name=""/>
        <dsp:cNvSpPr/>
      </dsp:nvSpPr>
      <dsp:spPr>
        <a:xfrm>
          <a:off x="628550" y="2104221"/>
          <a:ext cx="100949" cy="1009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54AE5-7CF8-42E6-8EBE-F634FCC5D1C7}">
      <dsp:nvSpPr>
        <dsp:cNvPr id="0" name=""/>
        <dsp:cNvSpPr/>
      </dsp:nvSpPr>
      <dsp:spPr>
        <a:xfrm>
          <a:off x="435563" y="2336787"/>
          <a:ext cx="1207515" cy="26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91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>
              <a:solidFill>
                <a:schemeClr val="accent6"/>
              </a:solidFill>
            </a:rPr>
            <a:t>Understanding risk</a:t>
          </a:r>
        </a:p>
      </dsp:txBody>
      <dsp:txXfrm>
        <a:off x="435563" y="2336787"/>
        <a:ext cx="1207515" cy="260995"/>
      </dsp:txXfrm>
    </dsp:sp>
    <dsp:sp modelId="{FB75A641-1891-40A6-B4B8-A1678BAB5A34}">
      <dsp:nvSpPr>
        <dsp:cNvPr id="0" name=""/>
        <dsp:cNvSpPr/>
      </dsp:nvSpPr>
      <dsp:spPr>
        <a:xfrm>
          <a:off x="1537060" y="1533893"/>
          <a:ext cx="158008" cy="1580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ECE4A-8F8D-45F6-BCCB-B76E6883809D}">
      <dsp:nvSpPr>
        <dsp:cNvPr id="0" name=""/>
        <dsp:cNvSpPr/>
      </dsp:nvSpPr>
      <dsp:spPr>
        <a:xfrm>
          <a:off x="1261759" y="1796909"/>
          <a:ext cx="1300467" cy="4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5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>
              <a:solidFill>
                <a:schemeClr val="accent6"/>
              </a:solidFill>
            </a:rPr>
            <a:t>Having data and information sharing policies</a:t>
          </a:r>
        </a:p>
      </dsp:txBody>
      <dsp:txXfrm>
        <a:off x="1261759" y="1796909"/>
        <a:ext cx="1300467" cy="463599"/>
      </dsp:txXfrm>
    </dsp:sp>
    <dsp:sp modelId="{FF3CEA2B-87B0-48B2-9D19-6633411D64FE}">
      <dsp:nvSpPr>
        <dsp:cNvPr id="0" name=""/>
        <dsp:cNvSpPr/>
      </dsp:nvSpPr>
      <dsp:spPr>
        <a:xfrm>
          <a:off x="2523936" y="1152039"/>
          <a:ext cx="210677" cy="2106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EB9D5-435E-4B00-BB21-D51612CBFA62}">
      <dsp:nvSpPr>
        <dsp:cNvPr id="0" name=""/>
        <dsp:cNvSpPr/>
      </dsp:nvSpPr>
      <dsp:spPr>
        <a:xfrm>
          <a:off x="2432981" y="1466721"/>
          <a:ext cx="881721" cy="45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3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>
              <a:solidFill>
                <a:schemeClr val="accent6"/>
              </a:solidFill>
            </a:rPr>
            <a:t>Generating actionable information</a:t>
          </a:r>
        </a:p>
      </dsp:txBody>
      <dsp:txXfrm>
        <a:off x="2432981" y="1466721"/>
        <a:ext cx="881721" cy="451002"/>
      </dsp:txXfrm>
    </dsp:sp>
    <dsp:sp modelId="{34D8D8D8-369E-4CA9-BFB7-F902F402C128}">
      <dsp:nvSpPr>
        <dsp:cNvPr id="0" name=""/>
        <dsp:cNvSpPr/>
      </dsp:nvSpPr>
      <dsp:spPr>
        <a:xfrm>
          <a:off x="3512191" y="921232"/>
          <a:ext cx="272125" cy="2721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8970F-D0D6-4109-BFF0-2D2E1D1A0850}">
      <dsp:nvSpPr>
        <dsp:cNvPr id="0" name=""/>
        <dsp:cNvSpPr/>
      </dsp:nvSpPr>
      <dsp:spPr>
        <a:xfrm>
          <a:off x="3259577" y="1267147"/>
          <a:ext cx="1226697" cy="56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9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>
              <a:solidFill>
                <a:schemeClr val="accent6"/>
              </a:solidFill>
            </a:rPr>
            <a:t>Customizing information and reaching out to people at risk</a:t>
          </a:r>
        </a:p>
      </dsp:txBody>
      <dsp:txXfrm>
        <a:off x="3259577" y="1267147"/>
        <a:ext cx="1226697" cy="564322"/>
      </dsp:txXfrm>
    </dsp:sp>
    <dsp:sp modelId="{87104BAB-E6D2-4A7A-B825-1C00BAF539D6}">
      <dsp:nvSpPr>
        <dsp:cNvPr id="0" name=""/>
        <dsp:cNvSpPr/>
      </dsp:nvSpPr>
      <dsp:spPr>
        <a:xfrm>
          <a:off x="4517615" y="723202"/>
          <a:ext cx="346740" cy="3467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171A7-536D-45C6-80FF-6668A379D0E7}">
      <dsp:nvSpPr>
        <dsp:cNvPr id="0" name=""/>
        <dsp:cNvSpPr/>
      </dsp:nvSpPr>
      <dsp:spPr>
        <a:xfrm>
          <a:off x="4305303" y="1182910"/>
          <a:ext cx="897724" cy="77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31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>
              <a:solidFill>
                <a:schemeClr val="accent6"/>
              </a:solidFill>
            </a:rPr>
            <a:t>Using real-time information</a:t>
          </a:r>
        </a:p>
      </dsp:txBody>
      <dsp:txXfrm>
        <a:off x="4305303" y="1182910"/>
        <a:ext cx="897724" cy="778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608F1-CE83-4E85-A956-E4CCD09AAFD0}">
      <dsp:nvSpPr>
        <dsp:cNvPr id="0" name=""/>
        <dsp:cNvSpPr/>
      </dsp:nvSpPr>
      <dsp:spPr>
        <a:xfrm>
          <a:off x="0" y="359737"/>
          <a:ext cx="5924550" cy="327660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F98C6-33D3-4BBB-B450-DEAD761E2C90}">
      <dsp:nvSpPr>
        <dsp:cNvPr id="0" name=""/>
        <dsp:cNvSpPr/>
      </dsp:nvSpPr>
      <dsp:spPr>
        <a:xfrm>
          <a:off x="2603" y="114078"/>
          <a:ext cx="1718350" cy="3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>
                  <a:lumMod val="75000"/>
                </a:schemeClr>
              </a:solidFill>
            </a:rPr>
            <a:t>Pre-disaster</a:t>
          </a:r>
          <a:endParaRPr lang="en-US" sz="11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603" y="114078"/>
        <a:ext cx="1718350" cy="327660"/>
      </dsp:txXfrm>
    </dsp:sp>
    <dsp:sp modelId="{0E6A3643-289F-448E-AAEA-7DDEB6573859}">
      <dsp:nvSpPr>
        <dsp:cNvPr id="0" name=""/>
        <dsp:cNvSpPr/>
      </dsp:nvSpPr>
      <dsp:spPr>
        <a:xfrm>
          <a:off x="820821" y="482709"/>
          <a:ext cx="81915" cy="81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E78CF-7387-458C-83AD-1F3E64BA3DF7}">
      <dsp:nvSpPr>
        <dsp:cNvPr id="0" name=""/>
        <dsp:cNvSpPr/>
      </dsp:nvSpPr>
      <dsp:spPr>
        <a:xfrm>
          <a:off x="2909933" y="114078"/>
          <a:ext cx="1718350" cy="3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bg1">
                  <a:lumMod val="75000"/>
                </a:schemeClr>
              </a:solidFill>
            </a:rPr>
            <a:t>During</a:t>
          </a:r>
        </a:p>
      </dsp:txBody>
      <dsp:txXfrm>
        <a:off x="2909933" y="114078"/>
        <a:ext cx="1718350" cy="327660"/>
      </dsp:txXfrm>
    </dsp:sp>
    <dsp:sp modelId="{0AAF66E4-2F69-4632-8D3C-DFE2D2E6EDA4}">
      <dsp:nvSpPr>
        <dsp:cNvPr id="0" name=""/>
        <dsp:cNvSpPr/>
      </dsp:nvSpPr>
      <dsp:spPr>
        <a:xfrm>
          <a:off x="3701423" y="482709"/>
          <a:ext cx="81915" cy="81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57B3-9279-4981-99E2-06C0D76A31A1}">
      <dsp:nvSpPr>
        <dsp:cNvPr id="0" name=""/>
        <dsp:cNvSpPr/>
      </dsp:nvSpPr>
      <dsp:spPr>
        <a:xfrm>
          <a:off x="4253829" y="114078"/>
          <a:ext cx="1365899" cy="3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>
                  <a:lumMod val="75000"/>
                </a:schemeClr>
              </a:solidFill>
            </a:rPr>
            <a:t>Post-disaster</a:t>
          </a:r>
          <a:endParaRPr lang="en-US" sz="11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253829" y="114078"/>
        <a:ext cx="1365899" cy="327660"/>
      </dsp:txXfrm>
    </dsp:sp>
    <dsp:sp modelId="{0251178C-BFEC-44F7-98EB-FDD8C2745F8E}">
      <dsp:nvSpPr>
        <dsp:cNvPr id="0" name=""/>
        <dsp:cNvSpPr/>
      </dsp:nvSpPr>
      <dsp:spPr>
        <a:xfrm>
          <a:off x="4904488" y="482709"/>
          <a:ext cx="65112" cy="81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58857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fld id="{6D766F51-D937-4A5E-B055-6DE0618F67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Note:  One</a:t>
            </a:r>
            <a:r>
              <a:rPr lang="en-US" i="1" baseline="0" dirty="0" smtClean="0"/>
              <a:t> graph indicates degree of exposure (number of people and scale of assets/infrastructure exposed to an event).  The other indicates the coping capacity of the government and medical services, along with the extent of insurance in a country.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fld id="{6D766F51-D937-4A5E-B055-6DE0618F6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0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fld id="{6D766F51-D937-4A5E-B055-6DE0618F676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B3977A76-F5F4-4965-897E-9B1F4D71F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9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/>
          <a:lstStyle>
            <a:lvl1pPr>
              <a:defRPr sz="5400" cap="all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/>
        </p:nvSpPr>
        <p:spPr>
          <a:xfrm>
            <a:off x="685799" y="3398519"/>
            <a:ext cx="7848601" cy="1590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5400" cap="all"/>
            </a:lvl1pPr>
          </a:lstStyle>
          <a:p>
            <a: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hape 118"/>
          <p:cNvSpPr/>
          <p:nvPr/>
        </p:nvSpPr>
        <p:spPr>
          <a:xfrm>
            <a:off x="685799" y="3398519"/>
            <a:ext cx="7848602" cy="1589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D25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722312" y="2362200"/>
            <a:ext cx="7772401" cy="220027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800" cap="all">
                <a:solidFill>
                  <a:srgbClr val="F3F2D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722312" y="4626864"/>
            <a:ext cx="7772401" cy="15001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/>
        </p:nvSpPr>
        <p:spPr>
          <a:xfrm>
            <a:off x="731519" y="4599431"/>
            <a:ext cx="7848602" cy="1589"/>
          </a:xfrm>
          <a:prstGeom prst="line">
            <a:avLst/>
          </a:prstGeom>
          <a:ln w="19050">
            <a:solidFill>
              <a:srgbClr val="F3F2D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 lIns="45718" tIns="45718" rIns="45718" bIns="45718"/>
          <a:lstStyle>
            <a:lvl1pPr marL="182878" indent="-182878">
              <a:spcBef>
                <a:spcPts val="600"/>
              </a:spcBef>
              <a:defRPr sz="2800"/>
            </a:lvl1pPr>
            <a:lvl2pPr marL="487680" indent="-213359">
              <a:spcBef>
                <a:spcPts val="600"/>
              </a:spcBef>
              <a:defRPr sz="2800"/>
            </a:lvl2pPr>
            <a:lvl3pPr marL="804672" indent="-256031">
              <a:spcBef>
                <a:spcPts val="600"/>
              </a:spcBef>
              <a:defRPr sz="2800"/>
            </a:lvl3pPr>
            <a:lvl4pPr marL="1107438" indent="-284480">
              <a:spcBef>
                <a:spcPts val="600"/>
              </a:spcBef>
              <a:defRPr sz="2800"/>
            </a:lvl4pPr>
            <a:lvl5pPr marL="1264919" indent="-213359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457200" y="1676400"/>
            <a:ext cx="3931921" cy="639763"/>
          </a:xfrm>
          <a:prstGeom prst="rect">
            <a:avLst/>
          </a:prstGeom>
        </p:spPr>
        <p:txBody>
          <a:bodyPr lIns="45718" tIns="45718" rIns="45718" bIns="45718"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3"/>
          </p:nvPr>
        </p:nvSpPr>
        <p:spPr>
          <a:xfrm>
            <a:off x="4754879" y="1676400"/>
            <a:ext cx="3931921" cy="639764"/>
          </a:xfrm>
          <a:prstGeom prst="rect">
            <a:avLst/>
          </a:prstGeom>
        </p:spPr>
        <p:txBody>
          <a:bodyPr anchor="ctr"/>
          <a:lstStyle/>
          <a:p>
            <a:pPr marL="182879" indent="-182879"/>
            <a:endParaRPr/>
          </a:p>
        </p:txBody>
      </p:sp>
      <p:sp>
        <p:nvSpPr>
          <p:cNvPr id="157" name="Shape 157"/>
          <p:cNvSpPr/>
          <p:nvPr/>
        </p:nvSpPr>
        <p:spPr>
          <a:xfrm flipH="1">
            <a:off x="4571999" y="1691640"/>
            <a:ext cx="796" cy="4709160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57200" y="792078"/>
            <a:ext cx="2139696" cy="1261876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2971800" y="792078"/>
            <a:ext cx="5715000" cy="5577844"/>
          </a:xfrm>
          <a:prstGeom prst="rect">
            <a:avLst/>
          </a:prstGeom>
        </p:spPr>
        <p:txBody>
          <a:bodyPr lIns="45718" tIns="45718" rIns="45718" bIns="45718"/>
          <a:lstStyle>
            <a:lvl1pPr marL="182879" indent="-182879">
              <a:spcBef>
                <a:spcPts val="700"/>
              </a:spcBef>
              <a:defRPr sz="3200"/>
            </a:lvl1pPr>
            <a:lvl2pPr marL="483325" indent="-209004">
              <a:spcBef>
                <a:spcPts val="700"/>
              </a:spcBef>
              <a:defRPr sz="3200"/>
            </a:lvl2pPr>
            <a:lvl3pPr marL="792480">
              <a:spcBef>
                <a:spcPts val="700"/>
              </a:spcBef>
              <a:defRPr sz="3200"/>
            </a:lvl3pPr>
            <a:lvl4pPr marL="1115566" indent="-292608">
              <a:spcBef>
                <a:spcPts val="700"/>
              </a:spcBef>
              <a:defRPr sz="3200"/>
            </a:lvl4pPr>
            <a:lvl5pPr marL="1271016" indent="-219455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3"/>
          </p:nvPr>
        </p:nvSpPr>
        <p:spPr>
          <a:xfrm>
            <a:off x="457201" y="2130550"/>
            <a:ext cx="2139697" cy="4243618"/>
          </a:xfrm>
          <a:prstGeom prst="rect">
            <a:avLst/>
          </a:prstGeom>
        </p:spPr>
        <p:txBody>
          <a:bodyPr/>
          <a:lstStyle/>
          <a:p>
            <a:pPr marL="182879" indent="-182879"/>
            <a:endParaRPr/>
          </a:p>
        </p:txBody>
      </p:sp>
      <p:sp>
        <p:nvSpPr>
          <p:cNvPr id="183" name="Shape 183"/>
          <p:cNvSpPr/>
          <p:nvPr/>
        </p:nvSpPr>
        <p:spPr>
          <a:xfrm flipH="1">
            <a:off x="2775009" y="792079"/>
            <a:ext cx="1591" cy="5577842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2" cy="126492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pic" idx="13"/>
          </p:nvPr>
        </p:nvSpPr>
        <p:spPr>
          <a:xfrm>
            <a:off x="2858610" y="838200"/>
            <a:ext cx="5904390" cy="5500459"/>
          </a:xfrm>
          <a:prstGeom prst="rect">
            <a:avLst/>
          </a:prstGeom>
          <a:ln w="76200">
            <a:solidFill>
              <a:srgbClr val="FFFFFF"/>
            </a:solidFill>
            <a:miter lim="800000"/>
          </a:ln>
          <a:effectLst>
            <a:outerShdw blurRad="50800" dist="12700" dir="5400000" rotWithShape="0">
              <a:srgbClr val="000000">
                <a:alpha val="58999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marL="182879" indent="-182879"/>
            <a:lvl2pPr marL="493774" indent="-219454"/>
            <a:lvl3pPr marL="792479"/>
            <a:lvl4pPr marL="1097278" indent="-274319"/>
            <a:lvl5pPr marL="1286691" indent="-23513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r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lIns="45718" tIns="45718" rIns="45718" bIns="45718"/>
          <a:lstStyle>
            <a:lvl1pPr marL="182879" indent="-182879"/>
            <a:lvl2pPr marL="493774" indent="-219454"/>
            <a:lvl3pPr marL="792479"/>
            <a:lvl4pPr marL="1097278" indent="-274319"/>
            <a:lvl5pPr marL="1286691" indent="-23513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7620000" y="29210"/>
            <a:ext cx="301906" cy="3073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FA28E-B1BF-4548-95A3-0674E5CD7054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83629-BD49-418F-8C08-3346BF6690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692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998B9-84C2-48E7-B336-9D4A90E43A3A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53EE-2903-4CA2-9D55-9FA430AA0D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89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12B1-20CD-4AE5-933D-8FCBD775A447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BD309-554B-4EAC-9619-77C13E4950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6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B5F5E-D0D7-4D94-8C93-5577A8AF61E9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BDC-2C9F-48FD-90A5-733C21D80C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41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BCDA5-F7E7-454E-80E7-0474036B7038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40D48-C344-48D8-850F-78F7795E65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51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9EF7B-9471-4987-8D6B-2A2E8C46C9B6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46A9E-C91A-4B24-B0E5-52B1DAFED1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647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AA1D5-9E5C-4183-80C7-86058C976BDB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B3A2-82B0-4C8D-B343-D37CF3D081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16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E4DC2-E0A4-4622-AC6B-B7620D531108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987D1-AB0E-4EE8-9FF8-C8C48C75BE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32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D6DCE-14C6-4096-8A92-3D39170C3C0B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EE52-7CA9-4370-A9D4-4CF12D8C90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981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76C8FE-144A-4D43-9667-B570EB59E5F2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A586-9E35-4AF5-ACE1-9B649EF03C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74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457200" y="1673351"/>
            <a:ext cx="4038600" cy="471830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87680" indent="-213360">
              <a:spcBef>
                <a:spcPts val="600"/>
              </a:spcBef>
              <a:defRPr sz="2800"/>
            </a:lvl2pPr>
            <a:lvl3pPr marL="804672" indent="-256032">
              <a:spcBef>
                <a:spcPts val="600"/>
              </a:spcBef>
              <a:defRPr sz="2800"/>
            </a:lvl3pPr>
            <a:lvl4pPr marL="1107439" indent="-284480">
              <a:spcBef>
                <a:spcPts val="600"/>
              </a:spcBef>
              <a:defRPr sz="2800"/>
            </a:lvl4pPr>
            <a:lvl5pPr marL="1264919" indent="-21336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6BF33-C685-46DE-9479-EBE4A86434BE}" type="datetimeFigureOut">
              <a:rPr lang="en-US" altLang="en-US" smtClean="0"/>
              <a:pPr/>
              <a:t>06/06/2016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3E866-D501-4AD2-B9FA-6F07F2BD4A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33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457200" y="1676400"/>
            <a:ext cx="3931921" cy="639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3"/>
          </p:nvPr>
        </p:nvSpPr>
        <p:spPr>
          <a:xfrm>
            <a:off x="4754879" y="1676400"/>
            <a:ext cx="3931921" cy="63976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4571999" y="1691640"/>
            <a:ext cx="796" cy="4709160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457200" y="792079"/>
            <a:ext cx="2139696" cy="126187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2971800" y="792079"/>
            <a:ext cx="5715000" cy="557784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792480" indent="-243840">
              <a:spcBef>
                <a:spcPts val="700"/>
              </a:spcBef>
              <a:defRPr sz="3200"/>
            </a:lvl3pPr>
            <a:lvl4pPr marL="1115567" indent="-292608">
              <a:spcBef>
                <a:spcPts val="700"/>
              </a:spcBef>
              <a:defRPr sz="3200"/>
            </a:lvl4pPr>
            <a:lvl5pPr marL="1271016" indent="-219456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13"/>
          </p:nvPr>
        </p:nvSpPr>
        <p:spPr>
          <a:xfrm>
            <a:off x="457201" y="2130551"/>
            <a:ext cx="2139697" cy="42436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80" name="Shape 80"/>
          <p:cNvSpPr/>
          <p:nvPr/>
        </p:nvSpPr>
        <p:spPr>
          <a:xfrm flipH="1">
            <a:off x="2775009" y="792079"/>
            <a:ext cx="1590" cy="5577841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1" cy="126492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pic" idx="13"/>
          </p:nvPr>
        </p:nvSpPr>
        <p:spPr>
          <a:xfrm>
            <a:off x="2858610" y="838200"/>
            <a:ext cx="5904390" cy="5500458"/>
          </a:xfrm>
          <a:prstGeom prst="rect">
            <a:avLst/>
          </a:prstGeom>
          <a:ln w="76200">
            <a:solidFill>
              <a:srgbClr val="FFFFFF"/>
            </a:solidFill>
            <a:miter lim="800000"/>
          </a:ln>
          <a:effectLst>
            <a:outerShdw blurRad="50800" dist="12700" dir="5400000" rotWithShape="0">
              <a:srgbClr val="000000">
                <a:alpha val="58999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220785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620000" y="38468"/>
            <a:ext cx="301908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2879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1pPr>
      <a:lvl2pPr marL="493775" marR="0" indent="-21945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2pPr>
      <a:lvl3pPr marL="792479" marR="0" indent="-24384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3pPr>
      <a:lvl4pPr marL="109727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4pPr>
      <a:lvl5pPr marL="1286691" marR="0" indent="-2351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5pPr>
      <a:lvl6pPr marL="152634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6pPr>
      <a:lvl7pPr marL="170922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7pPr>
      <a:lvl8pPr marL="189210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8pPr>
      <a:lvl9pPr marL="207498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fld id="{B6119685-E3CE-45A0-980E-6FBE05152A72}" type="datetimeFigureOut">
              <a:rPr lang="en-US" altLang="en-US" kern="1200" smtClean="0">
                <a:latin typeface="Calibri" pitchFamily="34" charset="0"/>
                <a:ea typeface="MS PGothic" pitchFamily="34" charset="-128"/>
                <a:cs typeface="+mn-cs"/>
              </a:rPr>
              <a:pPr defTabSz="457200" fontAlgn="base" hangingPunct="1">
                <a:spcBef>
                  <a:spcPct val="0"/>
                </a:spcBef>
                <a:spcAft>
                  <a:spcPct val="0"/>
                </a:spcAft>
              </a:pPr>
              <a:t>06/06/2016</a:t>
            </a:fld>
            <a:endParaRPr lang="en-US" altLang="en-US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 hangingPunct="1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fld id="{20554389-EF15-4872-992E-753593148AFC}" type="slidenum">
              <a:rPr lang="en-US" altLang="en-US" kern="1200" smtClean="0">
                <a:latin typeface="Calibri" pitchFamily="34" charset="0"/>
                <a:ea typeface="MS PGothic" pitchFamily="34" charset="-128"/>
                <a:cs typeface="+mn-cs"/>
              </a:rPr>
              <a:pPr defTabSz="457200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3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4389" y="1393030"/>
            <a:ext cx="1858493" cy="482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1985">
            <a:off x="-24557" y="-267891"/>
            <a:ext cx="9193114" cy="2474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>
            <a:spLocks noGrp="1"/>
          </p:cNvSpPr>
          <p:nvPr>
            <p:ph type="ctrTitle"/>
          </p:nvPr>
        </p:nvSpPr>
        <p:spPr>
          <a:xfrm>
            <a:off x="639589" y="1875233"/>
            <a:ext cx="7773293" cy="162996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400"/>
            </a:lvl1pPr>
          </a:lstStyle>
          <a:p>
            <a:r>
              <a:rPr dirty="0"/>
              <a:t>Asia Pacific Information superhighway (AP-IS</a:t>
            </a:r>
            <a:r>
              <a:rPr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Enhancing e-resilience</a:t>
            </a:r>
            <a:endParaRPr dirty="0"/>
          </a:p>
        </p:txBody>
      </p:sp>
      <p:sp>
        <p:nvSpPr>
          <p:cNvPr id="224" name="Shape 224"/>
          <p:cNvSpPr>
            <a:spLocks noGrp="1"/>
          </p:cNvSpPr>
          <p:nvPr>
            <p:ph type="subTitle" sz="quarter" idx="1"/>
          </p:nvPr>
        </p:nvSpPr>
        <p:spPr>
          <a:xfrm>
            <a:off x="2209800" y="3962400"/>
            <a:ext cx="6400800" cy="2286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defRPr sz="2000" b="1"/>
            </a:pPr>
            <a:endParaRPr dirty="0"/>
          </a:p>
          <a:p>
            <a:pPr algn="r">
              <a:defRPr sz="2000" b="1"/>
            </a:pPr>
            <a:endParaRPr dirty="0"/>
          </a:p>
          <a:p>
            <a:pPr algn="r">
              <a:defRPr sz="2000" b="1"/>
            </a:pPr>
            <a:endParaRPr dirty="0"/>
          </a:p>
          <a:p>
            <a:pPr algn="r">
              <a:spcBef>
                <a:spcPts val="400"/>
              </a:spcBef>
              <a:defRPr sz="2000" b="1"/>
            </a:pPr>
            <a:endParaRPr lang="en-US" dirty="0" smtClean="0"/>
          </a:p>
          <a:p>
            <a:pPr algn="r">
              <a:spcBef>
                <a:spcPts val="400"/>
              </a:spcBef>
              <a:defRPr sz="2000" b="1"/>
            </a:pPr>
            <a:r>
              <a:rPr lang="en-US" dirty="0" smtClean="0"/>
              <a:t>Atsuko Okuda</a:t>
            </a:r>
          </a:p>
          <a:p>
            <a:pPr algn="r">
              <a:spcBef>
                <a:spcPts val="400"/>
              </a:spcBef>
              <a:defRPr sz="2000" b="1"/>
            </a:pPr>
            <a:r>
              <a:rPr dirty="0" smtClean="0"/>
              <a:t>ICT </a:t>
            </a:r>
            <a:r>
              <a:rPr dirty="0"/>
              <a:t>and Disaster Risk Reduction Division </a:t>
            </a:r>
          </a:p>
          <a:p>
            <a:pPr algn="r">
              <a:spcBef>
                <a:spcPts val="400"/>
              </a:spcBef>
              <a:defRPr sz="2000" b="1"/>
            </a:pPr>
            <a:r>
              <a:rPr dirty="0"/>
              <a:t>ESCAP</a:t>
            </a:r>
            <a:r>
              <a:rPr b="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373"/>
            <a:ext cx="8534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ICT infrastructure risk map: </a:t>
            </a:r>
            <a:br>
              <a:rPr lang="en-US" sz="3200" dirty="0" smtClean="0"/>
            </a:br>
            <a:r>
              <a:rPr lang="en-US" sz="3200" dirty="0" smtClean="0"/>
              <a:t>Designing for resilience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12" y="3574415"/>
            <a:ext cx="4480560" cy="32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876800" cy="2895600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2756704">
            <a:off x="5414690" y="2053126"/>
            <a:ext cx="1846131" cy="1219200"/>
          </a:xfrm>
          <a:prstGeom prst="curvedDownArrow">
            <a:avLst/>
          </a:prstGeom>
          <a:solidFill>
            <a:srgbClr val="FFFFFF"/>
          </a:solidFill>
          <a:ln w="2642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26720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Source: ITU-ESCAP, AP-IS map (2013). Available at http://www.unescap.org/our-work/ict-disaster-risk-reduction/asia-pacific-information-superhighway</a:t>
            </a:r>
          </a:p>
        </p:txBody>
      </p:sp>
    </p:spTree>
    <p:extLst>
      <p:ext uri="{BB962C8B-B14F-4D97-AF65-F5344CB8AC3E}">
        <p14:creationId xmlns:p14="http://schemas.microsoft.com/office/powerpoint/2010/main" val="23389386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sz="3200" dirty="0" smtClean="0"/>
              <a:t>Ensuring the E-resilience from the design to implementation</a:t>
            </a:r>
            <a:endParaRPr sz="3200" dirty="0"/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305800" cy="54102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Source: </a:t>
            </a:r>
            <a:r>
              <a:rPr sz="1600"/>
              <a:t>A pre-feasibility study on the AP-IS in the ASEAN sub-region, ESCAP, 2015</a:t>
            </a:r>
          </a:p>
        </p:txBody>
      </p:sp>
      <p:pic>
        <p:nvPicPr>
          <p:cNvPr id="304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574" y="1447800"/>
            <a:ext cx="7307425" cy="4680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/>
            </a:pPr>
            <a:r>
              <a:rPr lang="en-US" sz="3200" dirty="0"/>
              <a:t>Shortening the time needed for restoration</a:t>
            </a:r>
            <a:endParaRPr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886200" cy="4876800"/>
          </a:xfrm>
        </p:spPr>
        <p:txBody>
          <a:bodyPr/>
          <a:lstStyle/>
          <a:p>
            <a:r>
              <a:rPr lang="en-US" dirty="0" smtClean="0"/>
              <a:t>restoration </a:t>
            </a:r>
            <a:r>
              <a:rPr lang="en-US" dirty="0"/>
              <a:t>of </a:t>
            </a:r>
            <a:r>
              <a:rPr lang="en-US" dirty="0" smtClean="0"/>
              <a:t>critical </a:t>
            </a:r>
            <a:r>
              <a:rPr lang="en-US" dirty="0"/>
              <a:t>telecommunication services </a:t>
            </a:r>
            <a:r>
              <a:rPr lang="en-US" dirty="0" smtClean="0"/>
              <a:t>is of </a:t>
            </a:r>
            <a:r>
              <a:rPr lang="en-US" dirty="0"/>
              <a:t>paramount </a:t>
            </a:r>
            <a:r>
              <a:rPr lang="en-US" dirty="0" smtClean="0"/>
              <a:t>importance</a:t>
            </a:r>
          </a:p>
          <a:p>
            <a:r>
              <a:rPr lang="en-US" dirty="0" smtClean="0"/>
              <a:t>minimization </a:t>
            </a:r>
            <a:r>
              <a:rPr lang="en-US" dirty="0"/>
              <a:t>of the time needed to restore critical communications infrastructure—should form the basis of any e-resilience plan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36" y="2209800"/>
            <a:ext cx="4572000" cy="2986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Atsuko Okuda</a:t>
            </a:r>
          </a:p>
          <a:p>
            <a:r>
              <a:rPr lang="en-US" dirty="0" smtClean="0"/>
              <a:t>okuda@un.org</a:t>
            </a:r>
            <a:endParaRPr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34"/>
            <a:ext cx="7294728" cy="88710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" b="83410"/>
          <a:stretch/>
        </p:blipFill>
        <p:spPr bwMode="auto">
          <a:xfrm>
            <a:off x="-1" y="0"/>
            <a:ext cx="9144000" cy="11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146" y="61197"/>
            <a:ext cx="7034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ASIA PACIFIC </a:t>
            </a:r>
            <a:r>
              <a:rPr lang="en-US" sz="3200" b="1" dirty="0" smtClean="0">
                <a:solidFill>
                  <a:schemeClr val="bg1"/>
                </a:solidFill>
              </a:rPr>
              <a:t>DISASTER REPORT </a:t>
            </a:r>
            <a:r>
              <a:rPr lang="en-US" sz="3200" b="1" dirty="0">
                <a:solidFill>
                  <a:schemeClr val="bg1"/>
                </a:solidFill>
              </a:rPr>
              <a:t>2015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Disasters Without Borders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3618" y="5778447"/>
            <a:ext cx="793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C00000"/>
                </a:solidFill>
              </a:rPr>
              <a:t>The </a:t>
            </a:r>
            <a:r>
              <a:rPr lang="en-US" sz="1400" i="1" dirty="0">
                <a:solidFill>
                  <a:srgbClr val="C00000"/>
                </a:solidFill>
              </a:rPr>
              <a:t>scale of modern day disasters, combined with instant international communications</a:t>
            </a:r>
            <a:r>
              <a:rPr lang="en-US" sz="1400" i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en-US" sz="1400" i="1" dirty="0" smtClean="0">
                <a:solidFill>
                  <a:srgbClr val="C00000"/>
                </a:solidFill>
              </a:rPr>
              <a:t> </a:t>
            </a:r>
            <a:r>
              <a:rPr lang="en-US" sz="1400" i="1" dirty="0">
                <a:solidFill>
                  <a:srgbClr val="C00000"/>
                </a:solidFill>
              </a:rPr>
              <a:t>means that many disasters, national or regional instantly, become global phenomena. </a:t>
            </a:r>
            <a:endParaRPr lang="en-US" sz="1400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C00000"/>
                </a:solidFill>
              </a:rPr>
              <a:t>And </a:t>
            </a:r>
            <a:r>
              <a:rPr lang="en-US" sz="1400" i="1" dirty="0">
                <a:solidFill>
                  <a:srgbClr val="C00000"/>
                </a:solidFill>
              </a:rPr>
              <a:t>thus it is key to translate SFDRR into action </a:t>
            </a:r>
            <a:endParaRPr lang="en-US" sz="1400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C00000"/>
                </a:solidFill>
              </a:rPr>
              <a:t>to </a:t>
            </a:r>
            <a:r>
              <a:rPr lang="en-US" sz="1400" i="1" dirty="0">
                <a:solidFill>
                  <a:srgbClr val="C00000"/>
                </a:solidFill>
              </a:rPr>
              <a:t>establish disaster risk reduction at the heart of sustainable </a:t>
            </a:r>
            <a:r>
              <a:rPr lang="en-US" sz="1400" i="1" dirty="0" smtClean="0">
                <a:solidFill>
                  <a:srgbClr val="C00000"/>
                </a:solidFill>
              </a:rPr>
              <a:t>development</a:t>
            </a:r>
            <a:endParaRPr lang="en-US" sz="14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over of the Asia-Pacific Disaster Report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157">
            <a:off x="2602636" y="1425286"/>
            <a:ext cx="3225931" cy="403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01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" b="83410"/>
          <a:stretch/>
        </p:blipFill>
        <p:spPr bwMode="auto">
          <a:xfrm>
            <a:off x="-1" y="0"/>
            <a:ext cx="9144001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Asia Pacific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the decade of 2005-2014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8300" y="5904120"/>
            <a:ext cx="30078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SIDs, LDCs , and LLDCs 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remain to be most vulnerable 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684021"/>
            <a:ext cx="172835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 1,625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2449" y="3953076"/>
            <a:ext cx="190308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 1.4 </a:t>
            </a:r>
            <a:r>
              <a:rPr lang="en-US" sz="4800" dirty="0" err="1" smtClean="0"/>
              <a:t>Bn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155575" y="2740227"/>
            <a:ext cx="235352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 500,000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516335" y="5233903"/>
            <a:ext cx="192071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523 </a:t>
            </a:r>
            <a:r>
              <a:rPr lang="en-US" sz="4800" dirty="0" err="1" smtClean="0"/>
              <a:t>Bn</a:t>
            </a:r>
            <a:endParaRPr lang="en-US" sz="4800" dirty="0"/>
          </a:p>
        </p:txBody>
      </p:sp>
      <p:pic>
        <p:nvPicPr>
          <p:cNvPr id="1026" name="Picture 2" descr="http://icons.iconarchive.com/icons/icons8/windows-8/512/Weather-Earthquake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78" y="1608986"/>
            <a:ext cx="949555" cy="9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 descr="data:image/png;base64,iVBORw0KGgoAAAANSUhEUgAAAOEAAADhCAMAAAAJbSJIAAAAgVBMVEX///8AAACIiIiBgYFTU1NOTk5cXFz7+/ufn59FRUXw8PDz8/Oamprr6+vl5eX39/fY2Ng+Pj7f398nJye8vLzOzs7CwsKUlJS0tLQQEBB4eHghISE6OjqmpqaOjo6urq50dHQwMDAaGhpsbGwrKyvIyMjS0tITExNJSUlhYWGFhYUJ4BX5AAAHwUlEQVR4nO2d63ayOhBAxc8KIihaLWq9K176/g94gCQYIAEEjpOwZv9qwbqyCySTyQC9HoIgCIIgCIIgHcKcrw6O4xxWcxO6Kf8H9m5gvBhYNnSDWsb+M7L8dcrxZ50TNIz1ArpZ7bET+EX40A1rC05wHXLvnGLwMvoa27Ztfr02BNCNawOTO2aDeAtneO5Cd+MbBYbGHrh1LTA1Cg0N/Q+iw+t8xZtG3epPt9TkuO/3+1a8yQl/2m+YInD7GuMxES+zYy7boRvJSXrL7EjUHZB2tcew1HAL0q7WsO+lhpr3pi+PYDoOiTdGP4xvrz3AbWzGa6z4DTkP442Dc/RLR8YLftZrCEd8w3gAt7EJk5VRwdDYTYDbWZt/RhaxoWFsgFtakyAnIjU0foDbWo/8ITROju/71im/4x90Y2shOIZS9DyGooMoQdPrMIyuvfnyXmbnhZ+CbmgTpt9lhtAtbMy284bPEsEhdAMbI8sGM3SfHnJzeQla9zKE4gtxBt28FvgpNOzE6syoQHDUibVSr8Awm9vQFHl3qn9HSulLBLUNR/PshYJ6TpkkiE7UHXSj2mWSjd6eHRjqM3hHzu+i+2qFhMB6Ph5fQ6vejN6cBEE3a41iJs6DHP2Rr23usQg7lRDZuNDtaZ1caNuJaJZDMNR0JhiKOYiiBfjB1L1Zm8uwKpeNs5R1IJLAHTZmN1dDUaleCYOVcCiQzKC3kOPGoYZezF1w7kkn0IfPi1Emp5p+Ed+5c1X6bWAHcdHALyIzEBQksoACP2HH9xaHqt9ngQgWp52qkYpaC1Z3jhCCbguChsEHZYLVVMYTwrCgPW8wq/aNEKnWbGFCXbhLcSD/FMSKR+lKWkWu0+Qr1boOmw4UL14jf0FfChB9FyW332VD0zgF4+HnEz3jFgVDLiS8kS7sAMQ0bfUzCYfCbwWIS6uXXlQlLuSXHMQTQFhaumJfie8t1yP3e9L54fLzgr1fcVPe4L4n89rbH5t/RZ2qMnP8aWnlTBl/4+TLkuSaJ1YEqUm16857GelaYdrDxFXguXh+BSHY2DBbDE3jh3imYV/4T16A8qUNDfM9B6mgPpFfXOdEPnfdg+W8GxmeRakz4pRM5d1bENwg091NDPPpmQjSw8BM5UVM6xvKKjLinYPPahQgXsmugnS1Ow7llbmnZlPmIUUeYMYVDndFVpqSI/j7+Jq943dNTYImHl9Oa0UfWKthyJaHnjc7Wqy1Kseo/6bct3jxfWCzZDwnhkqsiLLZ/Sud61WbaaQyh8kq2oVuiA2/+f8BFOwurfSgtijIIlGTVB/KJUGOZEtsqEL1Iss05FZm3d2jwO+UjtNMfh/ZZXG2kNh02iTsE+e+rN+xMmdfajJPsr2W8P/2ccwraZRsQmN6+3Peb5O7rzIVXJP69tgQ/jKkV1thFV5W8iLoH9OZuvgKtcq+9yPQSqfSBLRnPWhYd+4L+3+JIfhoSEf6WZW8kBv0h9vLQnLaiQ3Bnyph0cNS+WKRf1BouIW+Cll6oY2wQ2gIfY6yRF8rlR8CQwe6DJyN9O3cPCgwhMalqduW0uvqGZo0WGmrt1PPkK4/H9v6PuUMaZCVjPQT5/jY7MZFf1KMaob0FooHawl7GlQ8e631LA/FDOlk9cyO2StsdqKl0kuNlaH0bLLV1tYgO9LzNa6WGfWx7+cALV5w1G5734aN9CwdPU6lSuNpxDb8N7wR6Uwz1UZwhYcxbKRP5uiCZwvMojXh57La5WQ6UWZmn/prSNxr9v/sCw2jzmi2q9DrLGckKZzccvILm14TjPSCdPeMdbfrTUlVyDgSI2lvejkfgZ+rRG9gunCbBKVCM+6evK+iwJVYscT+j2UdoOcTNGGUKgycFBuGB1J2sv7QM16lG/VIix7pmWl+0WKWva9yIyjpXSaVhwoZkpPqN3Mm5Z9+kTMMT9ZMXnA5fO1TyPAUNygXsrjZxcOt6N7Ys/869ItUlKaOIRkKBQGLmzmKQ8ndv8+dN51Ob9nxRR1DEq6J0tCZmxB8+f3NItQxJMGjsD+fXPkmz3U1JBUg4n38tfjX66JhEs6FV2EUj+ppSMb73NBGT1uTjotkkUZPw2XcnmyJyy3peyarvb+gvnoakqKZe3rjfC3MmeppSOPu1FqhHQ+FeUVNDemSPTcHZyukuUFSU8MeXZlP4i+PCl5yn9TVkM2UTpbnupMflmQTrJDqashVFJxfS9eiynltDdNpP8JVlOvW1zBfWT4QrtRqbNibpPLTa8mdATob9npBksbfOrLVGL0Nw2FwuXMca+XKc766G5aDhp00HC2DILgJavk6Yyh9njcaqgkaoqH6oCEaqg8aoqH6oCEaqg8aoqH6oCEaqg8aoqH6oCEaqg8aoqH6oCEaqg8aoqH6oCEaqg8aoqH6oCEaqg8aoqH6oCEaqg8aoqH6oCEaqg8aoqH6oCEaqg8a6m8oeNag1BD80eu1EDxrkLwGQPDSHZgXqTVF8ApRcue+4LWUQO/Ybkr+zavkqZ35F5Z+A7e0LrnTlL2rIveWHT1P0pBh2iN5rvI087pLdV489i7mSXKxpd8tOmrwFHBoxk/uWuN7E49zHwI/crYhC6bipJ/wYjpMHP5dQE2ZH/y9JXqC+XK39w+ff/U0giAIgiAIgiD/E/8BncRoGe8WC7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8" descr="data:image/png;base64,iVBORw0KGgoAAAANSUhEUgAAAOEAAADhCAMAAAAJbSJIAAAAgVBMVEX///8AAACIiIiBgYFTU1NOTk5cXFz7+/ufn59FRUXw8PDz8/Oamprr6+vl5eX39/fY2Ng+Pj7f398nJye8vLzOzs7CwsKUlJS0tLQQEBB4eHghISE6OjqmpqaOjo6urq50dHQwMDAaGhpsbGwrKyvIyMjS0tITExNJSUlhYWGFhYUJ4BX5AAAHwUlEQVR4nO2d63ayOhBAxc8KIihaLWq9K176/g94gCQYIAEEjpOwZv9qwbqyCySTyQC9HoIgCIIgCIIgHcKcrw6O4xxWcxO6Kf8H9m5gvBhYNnSDWsb+M7L8dcrxZ50TNIz1ArpZ7bET+EX40A1rC05wHXLvnGLwMvoa27Ztfr02BNCNawOTO2aDeAtneO5Cd+MbBYbGHrh1LTA1Cg0N/Q+iw+t8xZtG3epPt9TkuO/3+1a8yQl/2m+YInD7GuMxES+zYy7boRvJSXrL7EjUHZB2tcew1HAL0q7WsO+lhpr3pi+PYDoOiTdGP4xvrz3AbWzGa6z4DTkP442Dc/RLR8YLftZrCEd8w3gAt7EJk5VRwdDYTYDbWZt/RhaxoWFsgFtakyAnIjU0foDbWo/8ITROju/71im/4x90Y2shOIZS9DyGooMoQdPrMIyuvfnyXmbnhZ+CbmgTpt9lhtAtbMy284bPEsEhdAMbI8sGM3SfHnJzeQla9zKE4gtxBt28FvgpNOzE6syoQHDUibVSr8Awm9vQFHl3qn9HSulLBLUNR/PshYJ6TpkkiE7UHXSj2mWSjd6eHRjqM3hHzu+i+2qFhMB6Ph5fQ6vejN6cBEE3a41iJs6DHP2Rr23usQg7lRDZuNDtaZ1caNuJaJZDMNR0JhiKOYiiBfjB1L1Zm8uwKpeNs5R1IJLAHTZmN1dDUaleCYOVcCiQzKC3kOPGoYZezF1w7kkn0IfPi1Emp5p+Ed+5c1X6bWAHcdHALyIzEBQksoACP2HH9xaHqt9ngQgWp52qkYpaC1Z3jhCCbguChsEHZYLVVMYTwrCgPW8wq/aNEKnWbGFCXbhLcSD/FMSKR+lKWkWu0+Qr1boOmw4UL14jf0FfChB9FyW332VD0zgF4+HnEz3jFgVDLiS8kS7sAMQ0bfUzCYfCbwWIS6uXXlQlLuSXHMQTQFhaumJfie8t1yP3e9L54fLzgr1fcVPe4L4n89rbH5t/RZ2qMnP8aWnlTBl/4+TLkuSaJ1YEqUm16857GelaYdrDxFXguXh+BSHY2DBbDE3jh3imYV/4T16A8qUNDfM9B6mgPpFfXOdEPnfdg+W8GxmeRakz4pRM5d1bENwg091NDPPpmQjSw8BM5UVM6xvKKjLinYPPahQgXsmugnS1Ow7llbmnZlPmIUUeYMYVDndFVpqSI/j7+Jq943dNTYImHl9Oa0UfWKthyJaHnjc7Wqy1Kseo/6bct3jxfWCzZDwnhkqsiLLZ/Sud61WbaaQyh8kq2oVuiA2/+f8BFOwurfSgtijIIlGTVB/KJUGOZEtsqEL1Iss05FZm3d2jwO+UjtNMfh/ZZXG2kNh02iTsE+e+rN+xMmdfajJPsr2W8P/2ccwraZRsQmN6+3Peb5O7rzIVXJP69tgQ/jKkV1thFV5W8iLoH9OZuvgKtcq+9yPQSqfSBLRnPWhYd+4L+3+JIfhoSEf6WZW8kBv0h9vLQnLaiQ3Bnyph0cNS+WKRf1BouIW+Cll6oY2wQ2gIfY6yRF8rlR8CQwe6DJyN9O3cPCgwhMalqduW0uvqGZo0WGmrt1PPkK4/H9v6PuUMaZCVjPQT5/jY7MZFf1KMaob0FooHawl7GlQ8e631LA/FDOlk9cyO2StsdqKl0kuNlaH0bLLV1tYgO9LzNa6WGfWx7+cALV5w1G5734aN9CwdPU6lSuNpxDb8N7wR6Uwz1UZwhYcxbKRP5uiCZwvMojXh57La5WQ6UWZmn/prSNxr9v/sCw2jzmi2q9DrLGckKZzccvILm14TjPSCdPeMdbfrTUlVyDgSI2lvejkfgZ+rRG9gunCbBKVCM+6evK+iwJVYscT+j2UdoOcTNGGUKgycFBuGB1J2sv7QM16lG/VIix7pmWl+0WKWva9yIyjpXSaVhwoZkpPqN3Mm5Z9+kTMMT9ZMXnA5fO1TyPAUNygXsrjZxcOt6N7Ys/869ItUlKaOIRkKBQGLmzmKQ8ndv8+dN51Ob9nxRR1DEq6J0tCZmxB8+f3NItQxJMGjsD+fXPkmz3U1JBUg4n38tfjX66JhEs6FV2EUj+ppSMb73NBGT1uTjotkkUZPw2XcnmyJyy3peyarvb+gvnoakqKZe3rjfC3MmeppSOPu1FqhHQ+FeUVNDemSPTcHZyukuUFSU8MeXZlP4i+PCl5yn9TVkM2UTpbnupMflmQTrJDqashVFJxfS9eiynltDdNpP8JVlOvW1zBfWT4QrtRqbNibpPLTa8mdATob9npBksbfOrLVGL0Nw2FwuXMca+XKc766G5aDhp00HC2DILgJavk6Yyh9njcaqgkaoqH6oCEaqg8aoqH6oCEaqg8aoqH6oCEaqg8aoqH6oCEaqg8aoqH6oCEaqg8aoqH6oCEaqg8aoqH6oCEaqg8aoqH6oCEaqg8aoqH6oCEaqg8aoqH6oCEaqg8a6m8oeNag1BD80eu1EDxrkLwGQPDSHZgXqTVF8ApRcue+4LWUQO/Ybkr+zavkqZ35F5Z+A7e0LrnTlL2rIveWHT1P0pBh2iN5rvI087pLdV489i7mSXKxpd8tOmrwFHBoxk/uWuN7E49zHwI/crYhC6bipJ/wYjpMHP5dQE2ZH/y9JXqC+XK39w+ff/U0giAIgiAIgiD/E/8BncRoGe8WC7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0" descr="data:image/png;base64,iVBORw0KGgoAAAANSUhEUgAAAOEAAADhCAMAAAAJbSJIAAAAgVBMVEX///8AAACIiIiBgYFTU1NOTk5cXFz7+/ufn59FRUXw8PDz8/Oamprr6+vl5eX39/fY2Ng+Pj7f398nJye8vLzOzs7CwsKUlJS0tLQQEBB4eHghISE6OjqmpqaOjo6urq50dHQwMDAaGhpsbGwrKyvIyMjS0tITExNJSUlhYWGFhYUJ4BX5AAAHwUlEQVR4nO2d63ayOhBAxc8KIihaLWq9K176/g94gCQYIAEEjpOwZv9qwbqyCySTyQC9HoIgCIIgCIIgHcKcrw6O4xxWcxO6Kf8H9m5gvBhYNnSDWsb+M7L8dcrxZ50TNIz1ArpZ7bET+EX40A1rC05wHXLvnGLwMvoa27Ztfr02BNCNawOTO2aDeAtneO5Cd+MbBYbGHrh1LTA1Cg0N/Q+iw+t8xZtG3epPt9TkuO/3+1a8yQl/2m+YInD7GuMxES+zYy7boRvJSXrL7EjUHZB2tcew1HAL0q7WsO+lhpr3pi+PYDoOiTdGP4xvrz3AbWzGa6z4DTkP442Dc/RLR8YLftZrCEd8w3gAt7EJk5VRwdDYTYDbWZt/RhaxoWFsgFtakyAnIjU0foDbWo/8ITROju/71im/4x90Y2shOIZS9DyGooMoQdPrMIyuvfnyXmbnhZ+CbmgTpt9lhtAtbMy284bPEsEhdAMbI8sGM3SfHnJzeQla9zKE4gtxBt28FvgpNOzE6syoQHDUibVSr8Awm9vQFHl3qn9HSulLBLUNR/PshYJ6TpkkiE7UHXSj2mWSjd6eHRjqM3hHzu+i+2qFhMB6Ph5fQ6vejN6cBEE3a41iJs6DHP2Rr23usQg7lRDZuNDtaZ1caNuJaJZDMNR0JhiKOYiiBfjB1L1Zm8uwKpeNs5R1IJLAHTZmN1dDUaleCYOVcCiQzKC3kOPGoYZezF1w7kkn0IfPi1Emp5p+Ed+5c1X6bWAHcdHALyIzEBQksoACP2HH9xaHqt9ngQgWp52qkYpaC1Z3jhCCbguChsEHZYLVVMYTwrCgPW8wq/aNEKnWbGFCXbhLcSD/FMSKR+lKWkWu0+Qr1boOmw4UL14jf0FfChB9FyW332VD0zgF4+HnEz3jFgVDLiS8kS7sAMQ0bfUzCYfCbwWIS6uXXlQlLuSXHMQTQFhaumJfie8t1yP3e9L54fLzgr1fcVPe4L4n89rbH5t/RZ2qMnP8aWnlTBl/4+TLkuSaJ1YEqUm16857GelaYdrDxFXguXh+BSHY2DBbDE3jh3imYV/4T16A8qUNDfM9B6mgPpFfXOdEPnfdg+W8GxmeRakz4pRM5d1bENwg091NDPPpmQjSw8BM5UVM6xvKKjLinYPPahQgXsmugnS1Ow7llbmnZlPmIUUeYMYVDndFVpqSI/j7+Jq943dNTYImHl9Oa0UfWKthyJaHnjc7Wqy1Kseo/6bct3jxfWCzZDwnhkqsiLLZ/Sud61WbaaQyh8kq2oVuiA2/+f8BFOwurfSgtijIIlGTVB/KJUGOZEtsqEL1Iss05FZm3d2jwO+UjtNMfh/ZZXG2kNh02iTsE+e+rN+xMmdfajJPsr2W8P/2ccwraZRsQmN6+3Peb5O7rzIVXJP69tgQ/jKkV1thFV5W8iLoH9OZuvgKtcq+9yPQSqfSBLRnPWhYd+4L+3+JIfhoSEf6WZW8kBv0h9vLQnLaiQ3Bnyph0cNS+WKRf1BouIW+Cll6oY2wQ2gIfY6yRF8rlR8CQwe6DJyN9O3cPCgwhMalqduW0uvqGZo0WGmrt1PPkK4/H9v6PuUMaZCVjPQT5/jY7MZFf1KMaob0FooHawl7GlQ8e631LA/FDOlk9cyO2StsdqKl0kuNlaH0bLLV1tYgO9LzNa6WGfWx7+cALV5w1G5734aN9CwdPU6lSuNpxDb8N7wR6Uwz1UZwhYcxbKRP5uiCZwvMojXh57La5WQ6UWZmn/prSNxr9v/sCw2jzmi2q9DrLGckKZzccvILm14TjPSCdPeMdbfrTUlVyDgSI2lvejkfgZ+rRG9gunCbBKVCM+6evK+iwJVYscT+j2UdoOcTNGGUKgycFBuGB1J2sv7QM16lG/VIix7pmWl+0WKWva9yIyjpXSaVhwoZkpPqN3Mm5Z9+kTMMT9ZMXnA5fO1TyPAUNygXsrjZxcOt6N7Ys/869ItUlKaOIRkKBQGLmzmKQ8ndv8+dN51Ob9nxRR1DEq6J0tCZmxB8+f3NItQxJMGjsD+fXPkmz3U1JBUg4n38tfjX66JhEs6FV2EUj+ppSMb73NBGT1uTjotkkUZPw2XcnmyJyy3peyarvb+gvnoakqKZe3rjfC3MmeppSOPu1FqhHQ+FeUVNDemSPTcHZyukuUFSU8MeXZlP4i+PCl5yn9TVkM2UTpbnupMflmQTrJDqashVFJxfS9eiynltDdNpP8JVlOvW1zBfWT4QrtRqbNibpPLTa8mdATob9npBksbfOrLVGL0Nw2FwuXMca+XKc766G5aDhp00HC2DILgJavk6Yyh9njcaqgkaoqH6oCEaqg8aoqH6oCEaqg8aoqH6oCEaqg8aoqH6oCEaqg8aoqH6oCEaqg8aoqH6oCEaqg8aoqH6oCEaqg8aoqH6oCEaqg8aoqH6oCEaqg8aoqH6oCEaqg8a6m8oeNag1BD80eu1EDxrkLwGQPDSHZgXqTVF8ApRcue+4LWUQO/Ybkr+zavkqZ35F5Z+A7e0LrnTlL2rIveWHT1P0pBh2iN5rvI087pLdV489i7mSXKxpd8tOmrwFHBoxk/uWuN7E49zHwI/crYhC6bipJ/wYjpMHP5dQE2ZH/y9JXqC+XK39w+ff/U0giAIgiAIgiD/E/8BncRoGe8WC7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farm9.staticflickr.com/8058/8264574416_02e230da26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64" y="3571224"/>
            <a:ext cx="1594700" cy="15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2.iconfinder.com/data/icons/commerce-4/512/fire_damage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34" y="5167911"/>
            <a:ext cx="1047036" cy="10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lker.com/cliparts/u/l/u/N/e/u/dead-man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69" y="2158799"/>
            <a:ext cx="1654774" cy="15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awlgrip.com/PublishingImages/AsiaPacif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440266"/>
            <a:ext cx="3238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42989" y="3463785"/>
            <a:ext cx="105714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earthquake </a:t>
            </a:r>
          </a:p>
          <a:p>
            <a:pPr algn="r"/>
            <a:r>
              <a:rPr lang="en-US" sz="1400" i="1" dirty="0" smtClean="0"/>
              <a:t>flood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86399" y="4266196"/>
            <a:ext cx="1057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earthquake </a:t>
            </a:r>
          </a:p>
          <a:p>
            <a:pPr algn="r"/>
            <a:r>
              <a:rPr lang="en-US" sz="1400" i="1" dirty="0" smtClean="0"/>
              <a:t>typhoons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67838" y="3867526"/>
            <a:ext cx="1338508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suffer less</a:t>
            </a:r>
          </a:p>
          <a:p>
            <a:pPr algn="r"/>
            <a:r>
              <a:rPr lang="en-US" sz="1400" i="1" dirty="0" smtClean="0"/>
              <a:t>with </a:t>
            </a:r>
          </a:p>
          <a:p>
            <a:pPr algn="r"/>
            <a:r>
              <a:rPr lang="en-US" sz="1400" i="1" dirty="0" smtClean="0"/>
              <a:t>greater impacts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08353" y="2832843"/>
            <a:ext cx="918970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most </a:t>
            </a:r>
          </a:p>
          <a:p>
            <a:r>
              <a:rPr lang="en-US" sz="1400" i="1" dirty="0" smtClean="0"/>
              <a:t>economic </a:t>
            </a:r>
          </a:p>
          <a:p>
            <a:r>
              <a:rPr lang="en-US" sz="1400" i="1" dirty="0" smtClean="0"/>
              <a:t>damage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01691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569"/>
            <a:ext cx="9144000" cy="980956"/>
          </a:xfrm>
        </p:spPr>
        <p:txBody>
          <a:bodyPr/>
          <a:lstStyle/>
          <a:p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213039"/>
            <a:ext cx="9144000" cy="5697213"/>
            <a:chOff x="457200" y="1371600"/>
            <a:chExt cx="8366760" cy="5257800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9320759"/>
                </p:ext>
              </p:extLst>
            </p:nvPr>
          </p:nvGraphicFramePr>
          <p:xfrm>
            <a:off x="457200" y="1371600"/>
            <a:ext cx="3931920" cy="502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9861424"/>
                </p:ext>
              </p:extLst>
            </p:nvPr>
          </p:nvGraphicFramePr>
          <p:xfrm>
            <a:off x="4800600" y="1371600"/>
            <a:ext cx="4023360" cy="502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33400" y="6398568"/>
              <a:ext cx="4724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Source: ESCAP based on data from Alliance Development Works and UNU-EHS, 2014</a:t>
              </a:r>
              <a:endParaRPr lang="en-US" sz="900" dirty="0"/>
            </a:p>
          </p:txBody>
        </p:sp>
        <p:cxnSp>
          <p:nvCxnSpPr>
            <p:cNvPr id="13" name="Straight Arrow Connector 12"/>
            <p:cNvCxnSpPr>
              <a:stCxn id="14" idx="2"/>
              <a:endCxn id="15" idx="1"/>
            </p:cNvCxnSpPr>
            <p:nvPr/>
          </p:nvCxnSpPr>
          <p:spPr>
            <a:xfrm>
              <a:off x="3821452" y="2456562"/>
              <a:ext cx="1309349" cy="33485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592852" y="2319402"/>
              <a:ext cx="457200" cy="1371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0801" y="5736555"/>
              <a:ext cx="457200" cy="1371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" b="83410"/>
          <a:stretch/>
        </p:blipFill>
        <p:spPr bwMode="auto">
          <a:xfrm>
            <a:off x="-1" y="0"/>
            <a:ext cx="9144000" cy="11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26" y="178586"/>
            <a:ext cx="9060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exposure, low capacity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70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" b="83410"/>
          <a:stretch/>
        </p:blipFill>
        <p:spPr bwMode="auto">
          <a:xfrm>
            <a:off x="-1" y="0"/>
            <a:ext cx="9144001" cy="106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891" y="82925"/>
            <a:ext cx="874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Takeaways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34" y="1223353"/>
            <a:ext cx="8850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kern="1200" dirty="0" smtClean="0">
                <a:solidFill>
                  <a:srgbClr val="C0504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Asia Pacific is the epicenter of disasters</a:t>
            </a:r>
            <a:r>
              <a:rPr lang="en-US" altLang="en-US" sz="2400" b="1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US" altLang="en-US" sz="2400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with presence of natural </a:t>
            </a:r>
            <a:r>
              <a:rPr lang="en-US" altLang="en-US" sz="2400" kern="12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hazards, </a:t>
            </a:r>
            <a:r>
              <a:rPr lang="en-US" altLang="en-US" sz="2400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exacerbated by economic </a:t>
            </a:r>
            <a:r>
              <a:rPr lang="en-US" altLang="en-US" sz="2400" kern="12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growth, rising populations, and burgeoning </a:t>
            </a:r>
            <a:r>
              <a:rPr lang="en-US" altLang="en-US" sz="2400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cities, and is worsened by effects of climate change</a:t>
            </a:r>
          </a:p>
          <a:p>
            <a:pPr marL="342900" indent="-342900" algn="just" defTabSz="4572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kern="12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indent="-342900" algn="just" defTabSz="4572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kern="1200" dirty="0" smtClean="0">
                <a:solidFill>
                  <a:srgbClr val="C0504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2015 is pivotal year: </a:t>
            </a:r>
            <a:r>
              <a:rPr lang="en-US" altLang="en-US" sz="2400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strategic window of opportunity from the transition from HFA to SFDRR, global climate agreement, and 2030 Agenda for Sustainable Development</a:t>
            </a:r>
          </a:p>
          <a:p>
            <a:pPr marL="342900" indent="-342900" algn="just" defTabSz="4572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kern="12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indent="-342900" algn="just" defTabSz="4572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kern="1200" dirty="0" smtClean="0">
                <a:solidFill>
                  <a:srgbClr val="C0504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Investing </a:t>
            </a:r>
            <a:r>
              <a:rPr lang="en-US" altLang="en-US" sz="2400" b="1" kern="1200" dirty="0">
                <a:solidFill>
                  <a:srgbClr val="C0504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disaster risk reduction </a:t>
            </a:r>
            <a:r>
              <a:rPr lang="en-US" altLang="en-US" sz="2400" b="1" kern="1200" dirty="0" smtClean="0">
                <a:solidFill>
                  <a:srgbClr val="C0504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 proven effective</a:t>
            </a:r>
            <a:r>
              <a:rPr lang="en-US" altLang="en-US" sz="2400" b="1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400" kern="12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but critical areas remain neglected – </a:t>
            </a:r>
            <a:r>
              <a:rPr lang="en-US" altLang="en-US" sz="2400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drought</a:t>
            </a:r>
            <a:r>
              <a:rPr lang="en-US" altLang="en-US" sz="2400" kern="12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early warning systems, and information </a:t>
            </a:r>
            <a:r>
              <a:rPr lang="en-US" altLang="en-US" sz="2400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management systems</a:t>
            </a:r>
          </a:p>
          <a:p>
            <a:pPr marL="342900" indent="-342900" algn="just" defTabSz="4572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kern="12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indent="-342900" algn="just" defTabSz="4572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kern="1200" dirty="0" smtClean="0">
                <a:solidFill>
                  <a:srgbClr val="C0504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Regional </a:t>
            </a:r>
            <a:r>
              <a:rPr lang="en-US" altLang="en-US" sz="2400" b="1" kern="1200" dirty="0">
                <a:solidFill>
                  <a:srgbClr val="C0504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cooperation </a:t>
            </a:r>
            <a:r>
              <a:rPr lang="en-US" altLang="en-US" sz="2400" kern="12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 critical to address </a:t>
            </a:r>
            <a:r>
              <a:rPr lang="en-US" altLang="en-US" sz="2400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</a:t>
            </a:r>
            <a:r>
              <a:rPr lang="en-US" altLang="en-US" sz="2400" kern="12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growing </a:t>
            </a:r>
            <a:r>
              <a:rPr lang="en-US" altLang="en-US" sz="2400" kern="1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threat of disasters to promote sustainable development</a:t>
            </a:r>
            <a:endParaRPr lang="en-US" altLang="en-US" sz="2400" kern="12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Sendai Framework for Disaster Risk Reduction 2015-2030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Priority 1: </a:t>
            </a:r>
            <a:r>
              <a:rPr lang="en-US" sz="2800" dirty="0" smtClean="0"/>
              <a:t>	Understanding disaster risk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Priority 2: </a:t>
            </a:r>
            <a:r>
              <a:rPr lang="en-US" sz="2800" dirty="0" smtClean="0"/>
              <a:t>	Strengthening disaster risk governance 		to manage disaster risk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Priority 3:</a:t>
            </a:r>
            <a:r>
              <a:rPr lang="en-US" sz="2800" dirty="0" smtClean="0"/>
              <a:t>	Investing in disaster risk reduction for 		resilience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Priority 4</a:t>
            </a:r>
            <a:r>
              <a:rPr lang="en-US" sz="2800" dirty="0" smtClean="0"/>
              <a:t>: 	Enhancing disaster preparedness for 		effective response and to “Build Back 		Better” in recovery, rehabilitation and 		reconstruction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319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576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Asia-Pacific Information Superhighway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5874373"/>
              </p:ext>
            </p:extLst>
          </p:nvPr>
        </p:nvGraphicFramePr>
        <p:xfrm>
          <a:off x="152400" y="1600200"/>
          <a:ext cx="88392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51C6D58A-245E-4ADC-9CE4-C12DE734C4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87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E-resilience: guiding principles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29718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understanding risk; </a:t>
            </a:r>
          </a:p>
          <a:p>
            <a:pPr marL="0" indent="0">
              <a:buNone/>
            </a:pPr>
            <a:r>
              <a:rPr lang="en-US" dirty="0"/>
              <a:t>2) having data and information sharing policies; </a:t>
            </a:r>
          </a:p>
          <a:p>
            <a:pPr marL="0" indent="0">
              <a:buNone/>
            </a:pPr>
            <a:r>
              <a:rPr lang="en-US" dirty="0"/>
              <a:t>3) generating actionable information; </a:t>
            </a:r>
          </a:p>
          <a:p>
            <a:pPr marL="0" indent="0">
              <a:buNone/>
            </a:pPr>
            <a:r>
              <a:rPr lang="en-US" dirty="0"/>
              <a:t>4) customizing information and reaching out to people at risk; and </a:t>
            </a:r>
          </a:p>
          <a:p>
            <a:pPr marL="0" indent="0">
              <a:buNone/>
            </a:pPr>
            <a:r>
              <a:rPr lang="en-US" dirty="0"/>
              <a:t>5) using real-time information</a:t>
            </a:r>
          </a:p>
          <a:p>
            <a:endParaRPr lang="en-US" dirty="0"/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633243075"/>
              </p:ext>
            </p:extLst>
          </p:nvPr>
        </p:nvGraphicFramePr>
        <p:xfrm>
          <a:off x="3145192" y="2971800"/>
          <a:ext cx="5972175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1422215573"/>
              </p:ext>
            </p:extLst>
          </p:nvPr>
        </p:nvGraphicFramePr>
        <p:xfrm>
          <a:off x="3124200" y="5715000"/>
          <a:ext cx="5924550" cy="81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5177790" y="6306185"/>
            <a:ext cx="167386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srgbClr val="C0504D"/>
                </a:solidFill>
                <a:effectLst/>
                <a:latin typeface="Calibri"/>
                <a:ea typeface="Calibri"/>
                <a:cs typeface="Cordia New"/>
              </a:rPr>
              <a:t>Right time (optimal time)</a:t>
            </a:r>
            <a:endParaRPr lang="en-US" sz="110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 rot="16200000">
            <a:off x="2107568" y="4668021"/>
            <a:ext cx="2484754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8064A2"/>
                </a:solidFill>
                <a:effectLst/>
                <a:latin typeface="Calibri"/>
                <a:ea typeface="Calibri"/>
                <a:cs typeface="Cordia New"/>
              </a:rPr>
              <a:t>Right information (cumulative knowledge)</a:t>
            </a:r>
            <a:endParaRPr lang="en-US" sz="11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315200" y="2590800"/>
            <a:ext cx="17947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4F81BD"/>
                </a:solidFill>
                <a:effectLst/>
                <a:latin typeface="Calibri"/>
                <a:ea typeface="Calibri"/>
                <a:cs typeface="Cordia New"/>
              </a:rPr>
              <a:t>Right people – making effective decisions</a:t>
            </a:r>
            <a:endParaRPr lang="en-US" sz="1600" dirty="0">
              <a:effectLst/>
              <a:latin typeface="Calibri"/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403344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04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Understanding risks to ICT infrastructure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4191000" cy="297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633404" cy="3004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427330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</a:t>
            </a:r>
            <a:r>
              <a:rPr lang="en-US" sz="1100" dirty="0"/>
              <a:t> ESCAP (2015) APDR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7204" y="643381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</a:t>
            </a:r>
            <a:r>
              <a:rPr lang="en-US" sz="1100" dirty="0"/>
              <a:t> ESCAP (2015) APDR 2015</a:t>
            </a:r>
          </a:p>
        </p:txBody>
      </p:sp>
    </p:spTree>
    <p:extLst>
      <p:ext uri="{BB962C8B-B14F-4D97-AF65-F5344CB8AC3E}">
        <p14:creationId xmlns:p14="http://schemas.microsoft.com/office/powerpoint/2010/main" val="3624004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Clarit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DR template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Clarit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7E694-BA05-4FCB-9B3A-2FB6E00E1BB4}"/>
</file>

<file path=customXml/itemProps2.xml><?xml version="1.0" encoding="utf-8"?>
<ds:datastoreItem xmlns:ds="http://schemas.openxmlformats.org/officeDocument/2006/customXml" ds:itemID="{735890D0-AD3D-41EA-B23B-4400AE43E60E}"/>
</file>

<file path=customXml/itemProps3.xml><?xml version="1.0" encoding="utf-8"?>
<ds:datastoreItem xmlns:ds="http://schemas.openxmlformats.org/officeDocument/2006/customXml" ds:itemID="{00979EFE-64C6-47DA-8590-19323F9978F1}"/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553</Words>
  <Application>Microsoft Office PowerPoint</Application>
  <PresentationFormat>On-screen Show (4:3)</PresentationFormat>
  <Paragraphs>114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Clarity</vt:lpstr>
      <vt:lpstr>APDR template ppt</vt:lpstr>
      <vt:lpstr>Asia Pacific Information superhighway (AP-IS) Enhancing e-resilience</vt:lpstr>
      <vt:lpstr>PowerPoint Presentation</vt:lpstr>
      <vt:lpstr>Asia Pacific the decade of 2005-2014</vt:lpstr>
      <vt:lpstr>PowerPoint Presentation</vt:lpstr>
      <vt:lpstr>PowerPoint Presentation</vt:lpstr>
      <vt:lpstr>Sendai Framework for Disaster Risk Reduction 2015-2030</vt:lpstr>
      <vt:lpstr>Asia-Pacific Information Superhighway</vt:lpstr>
      <vt:lpstr>E-resilience: guiding principles</vt:lpstr>
      <vt:lpstr>Understanding risks to ICT infrastructure</vt:lpstr>
      <vt:lpstr>ICT infrastructure risk map:  Designing for resilience</vt:lpstr>
      <vt:lpstr>Ensuring the E-resilience from the design to implementation</vt:lpstr>
      <vt:lpstr>Shortening the time needed for restoration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Pacific Information superhighway (AP-IS) Enhancing e-resilience</dc:title>
  <dc:creator>Atsuko Okuda</dc:creator>
  <cp:lastModifiedBy>Atsuko Okuda</cp:lastModifiedBy>
  <cp:revision>24</cp:revision>
  <dcterms:modified xsi:type="dcterms:W3CDTF">2016-06-06T06:56:24Z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