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fntdata" ContentType="application/x-fontdata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2" r:id="rId2"/>
    <p:sldId id="315" r:id="rId3"/>
    <p:sldId id="316" r:id="rId4"/>
    <p:sldId id="297" r:id="rId5"/>
    <p:sldId id="299" r:id="rId6"/>
    <p:sldId id="317" r:id="rId7"/>
    <p:sldId id="304" r:id="rId8"/>
    <p:sldId id="310" r:id="rId9"/>
    <p:sldId id="276" r:id="rId10"/>
    <p:sldId id="269" r:id="rId11"/>
    <p:sldId id="298" r:id="rId12"/>
    <p:sldId id="289" r:id="rId13"/>
    <p:sldId id="294" r:id="rId14"/>
    <p:sldId id="318" r:id="rId15"/>
    <p:sldId id="307" r:id="rId16"/>
    <p:sldId id="308" r:id="rId17"/>
    <p:sldId id="290" r:id="rId18"/>
    <p:sldId id="287" r:id="rId19"/>
    <p:sldId id="309" r:id="rId20"/>
    <p:sldId id="271" r:id="rId21"/>
  </p:sldIdLst>
  <p:sldSz cx="9144000" cy="6858000" type="screen4x3"/>
  <p:notesSz cx="6858000" cy="9144000"/>
  <p:embeddedFontLst>
    <p:embeddedFont>
      <p:font typeface="Source Sans Pro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Arial Unicode MS" pitchFamily="34" charset="-128"/>
      <p:regular r:id="rId32"/>
    </p:embeddedFont>
    <p:embeddedFont>
      <p:font typeface="Lato regular" charset="0"/>
      <p:regular r:id="rId33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2332"/>
    <a:srgbClr val="AE657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9" autoAdjust="0"/>
    <p:restoredTop sz="94713" autoAdjust="0"/>
  </p:normalViewPr>
  <p:slideViewPr>
    <p:cSldViewPr>
      <p:cViewPr varScale="1">
        <p:scale>
          <a:sx n="73" d="100"/>
          <a:sy n="73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7D8DBE-064F-417A-A527-0844C9235685}" type="doc">
      <dgm:prSet loTypeId="urn:microsoft.com/office/officeart/2005/8/layout/radial5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730DF56-49A9-4834-8E8D-574AD53B19FE}">
      <dgm:prSet phldrT="[Text]"/>
      <dgm:spPr/>
      <dgm:t>
        <a:bodyPr/>
        <a:lstStyle/>
        <a:p>
          <a:r>
            <a:rPr lang="en-US" dirty="0" smtClean="0"/>
            <a:t>Shadow economy</a:t>
          </a:r>
          <a:endParaRPr lang="en-US" dirty="0"/>
        </a:p>
      </dgm:t>
    </dgm:pt>
    <dgm:pt modelId="{93125B51-10CB-42EF-87DC-CC9628E91CD5}" type="parTrans" cxnId="{F94D9C4D-71E9-4522-A148-E355A55CA042}">
      <dgm:prSet/>
      <dgm:spPr/>
      <dgm:t>
        <a:bodyPr/>
        <a:lstStyle/>
        <a:p>
          <a:endParaRPr lang="en-US"/>
        </a:p>
      </dgm:t>
    </dgm:pt>
    <dgm:pt modelId="{F3BD2854-F2DF-4381-8445-703AC1DB83F0}" type="sibTrans" cxnId="{F94D9C4D-71E9-4522-A148-E355A55CA042}">
      <dgm:prSet/>
      <dgm:spPr/>
      <dgm:t>
        <a:bodyPr/>
        <a:lstStyle/>
        <a:p>
          <a:endParaRPr lang="en-US"/>
        </a:p>
      </dgm:t>
    </dgm:pt>
    <dgm:pt modelId="{01EBB723-649A-46B4-904A-E072102485DD}">
      <dgm:prSet phldrT="[Text]"/>
      <dgm:spPr/>
      <dgm:t>
        <a:bodyPr/>
        <a:lstStyle/>
        <a:p>
          <a:r>
            <a:rPr lang="en-US" dirty="0" smtClean="0"/>
            <a:t>tax base</a:t>
          </a:r>
          <a:endParaRPr lang="en-US" dirty="0"/>
        </a:p>
      </dgm:t>
    </dgm:pt>
    <dgm:pt modelId="{35BB79AC-BD6A-48A1-935B-5D7F5E800D64}" type="parTrans" cxnId="{DFE9D535-B443-4E3C-9F7F-08BD04DC65B6}">
      <dgm:prSet/>
      <dgm:spPr/>
      <dgm:t>
        <a:bodyPr/>
        <a:lstStyle/>
        <a:p>
          <a:endParaRPr lang="en-US"/>
        </a:p>
      </dgm:t>
    </dgm:pt>
    <dgm:pt modelId="{67403696-0171-49B0-B883-C20CE3E04AB9}" type="sibTrans" cxnId="{DFE9D535-B443-4E3C-9F7F-08BD04DC65B6}">
      <dgm:prSet/>
      <dgm:spPr/>
      <dgm:t>
        <a:bodyPr/>
        <a:lstStyle/>
        <a:p>
          <a:endParaRPr lang="en-US"/>
        </a:p>
      </dgm:t>
    </dgm:pt>
    <dgm:pt modelId="{4D210180-21A7-4168-B628-1539D7C8F635}">
      <dgm:prSet phldrT="[Text]"/>
      <dgm:spPr/>
      <dgm:t>
        <a:bodyPr/>
        <a:lstStyle/>
        <a:p>
          <a:r>
            <a:rPr lang="en-US" dirty="0" smtClean="0"/>
            <a:t>Long term debts</a:t>
          </a:r>
          <a:endParaRPr lang="en-US" dirty="0"/>
        </a:p>
      </dgm:t>
    </dgm:pt>
    <dgm:pt modelId="{D837AD23-E903-442D-AABB-F3F9AD949DE3}" type="parTrans" cxnId="{F0A5CCE8-C3A0-4493-8B8D-4919916D21DD}">
      <dgm:prSet/>
      <dgm:spPr/>
      <dgm:t>
        <a:bodyPr/>
        <a:lstStyle/>
        <a:p>
          <a:endParaRPr lang="en-US"/>
        </a:p>
      </dgm:t>
    </dgm:pt>
    <dgm:pt modelId="{055ADD16-72C0-439F-9350-E32BB33F896B}" type="sibTrans" cxnId="{F0A5CCE8-C3A0-4493-8B8D-4919916D21DD}">
      <dgm:prSet/>
      <dgm:spPr/>
      <dgm:t>
        <a:bodyPr/>
        <a:lstStyle/>
        <a:p>
          <a:endParaRPr lang="en-US"/>
        </a:p>
      </dgm:t>
    </dgm:pt>
    <dgm:pt modelId="{FAE1CEE8-C45B-4A63-AB7F-21E49912B66E}">
      <dgm:prSet phldrT="[Text]"/>
      <dgm:spPr/>
      <dgm:t>
        <a:bodyPr/>
        <a:lstStyle/>
        <a:p>
          <a:r>
            <a:rPr lang="en-US" dirty="0" smtClean="0"/>
            <a:t>Country competitiveness</a:t>
          </a:r>
          <a:endParaRPr lang="en-US" dirty="0"/>
        </a:p>
      </dgm:t>
    </dgm:pt>
    <dgm:pt modelId="{FBA22A35-5AA4-440F-B412-FBB5365ABB69}" type="parTrans" cxnId="{7F7FCC59-8A52-4F9E-A268-FCAAEF427B0E}">
      <dgm:prSet/>
      <dgm:spPr/>
      <dgm:t>
        <a:bodyPr/>
        <a:lstStyle/>
        <a:p>
          <a:endParaRPr lang="en-US"/>
        </a:p>
      </dgm:t>
    </dgm:pt>
    <dgm:pt modelId="{45772E73-98CA-4396-824F-D94A71646C2F}" type="sibTrans" cxnId="{7F7FCC59-8A52-4F9E-A268-FCAAEF427B0E}">
      <dgm:prSet/>
      <dgm:spPr/>
      <dgm:t>
        <a:bodyPr/>
        <a:lstStyle/>
        <a:p>
          <a:endParaRPr lang="en-US"/>
        </a:p>
      </dgm:t>
    </dgm:pt>
    <dgm:pt modelId="{E096B0B5-9021-4C67-BE76-0DCE91736AAA}">
      <dgm:prSet phldrT="[Text]"/>
      <dgm:spPr/>
      <dgm:t>
        <a:bodyPr/>
        <a:lstStyle/>
        <a:p>
          <a:r>
            <a:rPr lang="en-US" dirty="0" smtClean="0"/>
            <a:t>Higher inflation rate</a:t>
          </a:r>
          <a:endParaRPr lang="en-US" dirty="0"/>
        </a:p>
      </dgm:t>
    </dgm:pt>
    <dgm:pt modelId="{2C5B630A-0974-4CE3-BD7C-D48C841947E7}" type="parTrans" cxnId="{2A01D829-5A5C-41AA-853D-DD7F1D88E9B2}">
      <dgm:prSet/>
      <dgm:spPr/>
      <dgm:t>
        <a:bodyPr/>
        <a:lstStyle/>
        <a:p>
          <a:endParaRPr lang="en-US"/>
        </a:p>
      </dgm:t>
    </dgm:pt>
    <dgm:pt modelId="{12F59F51-F0DA-475E-98D0-39CFAFA588B7}" type="sibTrans" cxnId="{2A01D829-5A5C-41AA-853D-DD7F1D88E9B2}">
      <dgm:prSet/>
      <dgm:spPr/>
      <dgm:t>
        <a:bodyPr/>
        <a:lstStyle/>
        <a:p>
          <a:endParaRPr lang="en-US"/>
        </a:p>
      </dgm:t>
    </dgm:pt>
    <dgm:pt modelId="{80701CE3-5136-4FE8-B1A1-943B111BBF59}">
      <dgm:prSet phldrT="[Text]"/>
      <dgm:spPr/>
      <dgm:t>
        <a:bodyPr/>
        <a:lstStyle/>
        <a:p>
          <a:r>
            <a:rPr lang="en-US" dirty="0" smtClean="0"/>
            <a:t>Financial sector</a:t>
          </a:r>
          <a:endParaRPr lang="en-US" dirty="0"/>
        </a:p>
      </dgm:t>
    </dgm:pt>
    <dgm:pt modelId="{7829148C-A002-49DD-AA28-571ED190E6F2}" type="parTrans" cxnId="{0B17D346-C821-4131-90D3-392A16B3D2F0}">
      <dgm:prSet/>
      <dgm:spPr/>
      <dgm:t>
        <a:bodyPr/>
        <a:lstStyle/>
        <a:p>
          <a:endParaRPr lang="en-US"/>
        </a:p>
      </dgm:t>
    </dgm:pt>
    <dgm:pt modelId="{AC45E351-D80F-449D-9694-397EEB66ED65}" type="sibTrans" cxnId="{0B17D346-C821-4131-90D3-392A16B3D2F0}">
      <dgm:prSet/>
      <dgm:spPr/>
      <dgm:t>
        <a:bodyPr/>
        <a:lstStyle/>
        <a:p>
          <a:endParaRPr lang="en-US"/>
        </a:p>
      </dgm:t>
    </dgm:pt>
    <dgm:pt modelId="{008AF292-F389-42B6-B823-746AB0EDA960}" type="pres">
      <dgm:prSet presAssocID="{997D8DBE-064F-417A-A527-0844C92356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6DAF36-192F-4FEB-8326-47D69771D759}" type="pres">
      <dgm:prSet presAssocID="{7730DF56-49A9-4834-8E8D-574AD53B19FE}" presName="centerShape" presStyleLbl="node0" presStyleIdx="0" presStyleCnt="1"/>
      <dgm:spPr/>
      <dgm:t>
        <a:bodyPr/>
        <a:lstStyle/>
        <a:p>
          <a:endParaRPr lang="en-US"/>
        </a:p>
      </dgm:t>
    </dgm:pt>
    <dgm:pt modelId="{55261864-2409-4C8A-AA8B-8504C2F64951}" type="pres">
      <dgm:prSet presAssocID="{35BB79AC-BD6A-48A1-935B-5D7F5E800D64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B53E89A-CB3E-4842-9766-756E35E93F91}" type="pres">
      <dgm:prSet presAssocID="{35BB79AC-BD6A-48A1-935B-5D7F5E800D6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26EEA5C-05E9-42BC-9D42-4849EBD12E46}" type="pres">
      <dgm:prSet presAssocID="{01EBB723-649A-46B4-904A-E072102485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69B8D-8D8E-42BC-87A3-6663005EED3E}" type="pres">
      <dgm:prSet presAssocID="{D837AD23-E903-442D-AABB-F3F9AD949DE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75E2C8B4-E0FE-4E2D-B722-437DF8DA9194}" type="pres">
      <dgm:prSet presAssocID="{D837AD23-E903-442D-AABB-F3F9AD949DE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AFB1F97-6808-411F-86B1-9CC5418F06AD}" type="pres">
      <dgm:prSet presAssocID="{4D210180-21A7-4168-B628-1539D7C8F63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948EC-7C4E-4FC9-85A8-B616D61AF193}" type="pres">
      <dgm:prSet presAssocID="{FBA22A35-5AA4-440F-B412-FBB5365ABB69}" presName="parTrans" presStyleLbl="sibTrans2D1" presStyleIdx="2" presStyleCnt="5"/>
      <dgm:spPr/>
      <dgm:t>
        <a:bodyPr/>
        <a:lstStyle/>
        <a:p>
          <a:endParaRPr lang="en-US"/>
        </a:p>
      </dgm:t>
    </dgm:pt>
    <dgm:pt modelId="{2F782123-DC13-41B6-984E-91B53E9344BF}" type="pres">
      <dgm:prSet presAssocID="{FBA22A35-5AA4-440F-B412-FBB5365ABB6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62B3038-7619-4705-8F27-E8DA6AD5F000}" type="pres">
      <dgm:prSet presAssocID="{FAE1CEE8-C45B-4A63-AB7F-21E49912B66E}" presName="node" presStyleLbl="node1" presStyleIdx="2" presStyleCnt="5" custScaleX="171709" custScaleY="131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FD033-683C-4F06-9427-7BB22FC4FC82}" type="pres">
      <dgm:prSet presAssocID="{2C5B630A-0974-4CE3-BD7C-D48C841947E7}" presName="parTrans" presStyleLbl="sibTrans2D1" presStyleIdx="3" presStyleCnt="5"/>
      <dgm:spPr/>
      <dgm:t>
        <a:bodyPr/>
        <a:lstStyle/>
        <a:p>
          <a:endParaRPr lang="en-US"/>
        </a:p>
      </dgm:t>
    </dgm:pt>
    <dgm:pt modelId="{ED8ED507-7C2E-4990-BED0-F14034E5C56B}" type="pres">
      <dgm:prSet presAssocID="{2C5B630A-0974-4CE3-BD7C-D48C841947E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47CE197-5A5A-4EDA-A16A-82DE4A27AAF1}" type="pres">
      <dgm:prSet presAssocID="{E096B0B5-9021-4C67-BE76-0DCE91736AA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DD2F1-1C05-4843-A55B-EB1D1FE1CA43}" type="pres">
      <dgm:prSet presAssocID="{7829148C-A002-49DD-AA28-571ED190E6F2}" presName="parTrans" presStyleLbl="sibTrans2D1" presStyleIdx="4" presStyleCnt="5"/>
      <dgm:spPr/>
      <dgm:t>
        <a:bodyPr/>
        <a:lstStyle/>
        <a:p>
          <a:endParaRPr lang="en-US"/>
        </a:p>
      </dgm:t>
    </dgm:pt>
    <dgm:pt modelId="{9FD7DB27-291B-4998-8763-963DC58842D2}" type="pres">
      <dgm:prSet presAssocID="{7829148C-A002-49DD-AA28-571ED190E6F2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CA459A76-C987-4A8E-84F7-901027D0EC35}" type="pres">
      <dgm:prSet presAssocID="{80701CE3-5136-4FE8-B1A1-943B111BBF5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9ACC00-E001-4F19-AF30-B5702E901426}" type="presOf" srcId="{FBA22A35-5AA4-440F-B412-FBB5365ABB69}" destId="{2F782123-DC13-41B6-984E-91B53E9344BF}" srcOrd="1" destOrd="0" presId="urn:microsoft.com/office/officeart/2005/8/layout/radial5"/>
    <dgm:cxn modelId="{E3FE4504-75C0-4BD2-81F7-9C0332F02810}" type="presOf" srcId="{7829148C-A002-49DD-AA28-571ED190E6F2}" destId="{9FD7DB27-291B-4998-8763-963DC58842D2}" srcOrd="1" destOrd="0" presId="urn:microsoft.com/office/officeart/2005/8/layout/radial5"/>
    <dgm:cxn modelId="{AC827C95-6EB3-4CDE-89CC-F813BB1E090D}" type="presOf" srcId="{FBA22A35-5AA4-440F-B412-FBB5365ABB69}" destId="{E37948EC-7C4E-4FC9-85A8-B616D61AF193}" srcOrd="0" destOrd="0" presId="urn:microsoft.com/office/officeart/2005/8/layout/radial5"/>
    <dgm:cxn modelId="{EF4044D2-A37B-4314-978F-9C5A7B1B610D}" type="presOf" srcId="{35BB79AC-BD6A-48A1-935B-5D7F5E800D64}" destId="{3B53E89A-CB3E-4842-9766-756E35E93F91}" srcOrd="1" destOrd="0" presId="urn:microsoft.com/office/officeart/2005/8/layout/radial5"/>
    <dgm:cxn modelId="{F277DEAF-A839-4EC3-A4A8-6047E59944B8}" type="presOf" srcId="{4D210180-21A7-4168-B628-1539D7C8F635}" destId="{6AFB1F97-6808-411F-86B1-9CC5418F06AD}" srcOrd="0" destOrd="0" presId="urn:microsoft.com/office/officeart/2005/8/layout/radial5"/>
    <dgm:cxn modelId="{7F7FCC59-8A52-4F9E-A268-FCAAEF427B0E}" srcId="{7730DF56-49A9-4834-8E8D-574AD53B19FE}" destId="{FAE1CEE8-C45B-4A63-AB7F-21E49912B66E}" srcOrd="2" destOrd="0" parTransId="{FBA22A35-5AA4-440F-B412-FBB5365ABB69}" sibTransId="{45772E73-98CA-4396-824F-D94A71646C2F}"/>
    <dgm:cxn modelId="{9D6E5EEC-BC2B-4E6E-9C09-12E9E31F4087}" type="presOf" srcId="{7730DF56-49A9-4834-8E8D-574AD53B19FE}" destId="{926DAF36-192F-4FEB-8326-47D69771D759}" srcOrd="0" destOrd="0" presId="urn:microsoft.com/office/officeart/2005/8/layout/radial5"/>
    <dgm:cxn modelId="{B8B6BD13-8E3B-4ADD-9C82-215A4B4DCC57}" type="presOf" srcId="{2C5B630A-0974-4CE3-BD7C-D48C841947E7}" destId="{ED8ED507-7C2E-4990-BED0-F14034E5C56B}" srcOrd="1" destOrd="0" presId="urn:microsoft.com/office/officeart/2005/8/layout/radial5"/>
    <dgm:cxn modelId="{2E117843-1973-4CAE-8DEA-7A65AD4A2429}" type="presOf" srcId="{FAE1CEE8-C45B-4A63-AB7F-21E49912B66E}" destId="{662B3038-7619-4705-8F27-E8DA6AD5F000}" srcOrd="0" destOrd="0" presId="urn:microsoft.com/office/officeart/2005/8/layout/radial5"/>
    <dgm:cxn modelId="{2CC3C72B-0947-4EE4-BB9F-6470EF6FCD37}" type="presOf" srcId="{2C5B630A-0974-4CE3-BD7C-D48C841947E7}" destId="{A03FD033-683C-4F06-9427-7BB22FC4FC82}" srcOrd="0" destOrd="0" presId="urn:microsoft.com/office/officeart/2005/8/layout/radial5"/>
    <dgm:cxn modelId="{F0A5CCE8-C3A0-4493-8B8D-4919916D21DD}" srcId="{7730DF56-49A9-4834-8E8D-574AD53B19FE}" destId="{4D210180-21A7-4168-B628-1539D7C8F635}" srcOrd="1" destOrd="0" parTransId="{D837AD23-E903-442D-AABB-F3F9AD949DE3}" sibTransId="{055ADD16-72C0-439F-9350-E32BB33F896B}"/>
    <dgm:cxn modelId="{2A01D829-5A5C-41AA-853D-DD7F1D88E9B2}" srcId="{7730DF56-49A9-4834-8E8D-574AD53B19FE}" destId="{E096B0B5-9021-4C67-BE76-0DCE91736AAA}" srcOrd="3" destOrd="0" parTransId="{2C5B630A-0974-4CE3-BD7C-D48C841947E7}" sibTransId="{12F59F51-F0DA-475E-98D0-39CFAFA588B7}"/>
    <dgm:cxn modelId="{DFE9D535-B443-4E3C-9F7F-08BD04DC65B6}" srcId="{7730DF56-49A9-4834-8E8D-574AD53B19FE}" destId="{01EBB723-649A-46B4-904A-E072102485DD}" srcOrd="0" destOrd="0" parTransId="{35BB79AC-BD6A-48A1-935B-5D7F5E800D64}" sibTransId="{67403696-0171-49B0-B883-C20CE3E04AB9}"/>
    <dgm:cxn modelId="{60C9DDF4-9EDE-4C7F-BDA5-9E8999AF8A6E}" type="presOf" srcId="{E096B0B5-9021-4C67-BE76-0DCE91736AAA}" destId="{847CE197-5A5A-4EDA-A16A-82DE4A27AAF1}" srcOrd="0" destOrd="0" presId="urn:microsoft.com/office/officeart/2005/8/layout/radial5"/>
    <dgm:cxn modelId="{0B17D346-C821-4131-90D3-392A16B3D2F0}" srcId="{7730DF56-49A9-4834-8E8D-574AD53B19FE}" destId="{80701CE3-5136-4FE8-B1A1-943B111BBF59}" srcOrd="4" destOrd="0" parTransId="{7829148C-A002-49DD-AA28-571ED190E6F2}" sibTransId="{AC45E351-D80F-449D-9694-397EEB66ED65}"/>
    <dgm:cxn modelId="{5671A12F-E948-43D8-B5CC-F57F61A0FB0D}" type="presOf" srcId="{35BB79AC-BD6A-48A1-935B-5D7F5E800D64}" destId="{55261864-2409-4C8A-AA8B-8504C2F64951}" srcOrd="0" destOrd="0" presId="urn:microsoft.com/office/officeart/2005/8/layout/radial5"/>
    <dgm:cxn modelId="{39A20129-4FD7-4218-A583-C33C5BBFE844}" type="presOf" srcId="{997D8DBE-064F-417A-A527-0844C9235685}" destId="{008AF292-F389-42B6-B823-746AB0EDA960}" srcOrd="0" destOrd="0" presId="urn:microsoft.com/office/officeart/2005/8/layout/radial5"/>
    <dgm:cxn modelId="{008DA25B-FDE2-4A8E-8E34-07986ED3A49F}" type="presOf" srcId="{D837AD23-E903-442D-AABB-F3F9AD949DE3}" destId="{75E2C8B4-E0FE-4E2D-B722-437DF8DA9194}" srcOrd="1" destOrd="0" presId="urn:microsoft.com/office/officeart/2005/8/layout/radial5"/>
    <dgm:cxn modelId="{0DCF228B-7418-4B81-A93A-E22803C22CB5}" type="presOf" srcId="{80701CE3-5136-4FE8-B1A1-943B111BBF59}" destId="{CA459A76-C987-4A8E-84F7-901027D0EC35}" srcOrd="0" destOrd="0" presId="urn:microsoft.com/office/officeart/2005/8/layout/radial5"/>
    <dgm:cxn modelId="{83D1DEE6-CC60-406D-AF12-66181D9D06D8}" type="presOf" srcId="{7829148C-A002-49DD-AA28-571ED190E6F2}" destId="{39EDD2F1-1C05-4843-A55B-EB1D1FE1CA43}" srcOrd="0" destOrd="0" presId="urn:microsoft.com/office/officeart/2005/8/layout/radial5"/>
    <dgm:cxn modelId="{398E4722-6E41-47E4-BCEC-A06360838413}" type="presOf" srcId="{D837AD23-E903-442D-AABB-F3F9AD949DE3}" destId="{50269B8D-8D8E-42BC-87A3-6663005EED3E}" srcOrd="0" destOrd="0" presId="urn:microsoft.com/office/officeart/2005/8/layout/radial5"/>
    <dgm:cxn modelId="{163E77F3-1E32-4BE1-9994-C984D6DD37A4}" type="presOf" srcId="{01EBB723-649A-46B4-904A-E072102485DD}" destId="{026EEA5C-05E9-42BC-9D42-4849EBD12E46}" srcOrd="0" destOrd="0" presId="urn:microsoft.com/office/officeart/2005/8/layout/radial5"/>
    <dgm:cxn modelId="{F94D9C4D-71E9-4522-A148-E355A55CA042}" srcId="{997D8DBE-064F-417A-A527-0844C9235685}" destId="{7730DF56-49A9-4834-8E8D-574AD53B19FE}" srcOrd="0" destOrd="0" parTransId="{93125B51-10CB-42EF-87DC-CC9628E91CD5}" sibTransId="{F3BD2854-F2DF-4381-8445-703AC1DB83F0}"/>
    <dgm:cxn modelId="{CD96E36F-C2A0-4481-9C47-A8F8A18E6B30}" type="presParOf" srcId="{008AF292-F389-42B6-B823-746AB0EDA960}" destId="{926DAF36-192F-4FEB-8326-47D69771D759}" srcOrd="0" destOrd="0" presId="urn:microsoft.com/office/officeart/2005/8/layout/radial5"/>
    <dgm:cxn modelId="{4387553F-CE8E-484E-81D6-83F0FAAA49AA}" type="presParOf" srcId="{008AF292-F389-42B6-B823-746AB0EDA960}" destId="{55261864-2409-4C8A-AA8B-8504C2F64951}" srcOrd="1" destOrd="0" presId="urn:microsoft.com/office/officeart/2005/8/layout/radial5"/>
    <dgm:cxn modelId="{3C76D698-8645-4743-842C-0011B1276318}" type="presParOf" srcId="{55261864-2409-4C8A-AA8B-8504C2F64951}" destId="{3B53E89A-CB3E-4842-9766-756E35E93F91}" srcOrd="0" destOrd="0" presId="urn:microsoft.com/office/officeart/2005/8/layout/radial5"/>
    <dgm:cxn modelId="{B8D0278B-DCD7-4421-A6D6-933D0B7FE192}" type="presParOf" srcId="{008AF292-F389-42B6-B823-746AB0EDA960}" destId="{026EEA5C-05E9-42BC-9D42-4849EBD12E46}" srcOrd="2" destOrd="0" presId="urn:microsoft.com/office/officeart/2005/8/layout/radial5"/>
    <dgm:cxn modelId="{61786768-C67C-4DA6-A084-32A0EC0F6C9F}" type="presParOf" srcId="{008AF292-F389-42B6-B823-746AB0EDA960}" destId="{50269B8D-8D8E-42BC-87A3-6663005EED3E}" srcOrd="3" destOrd="0" presId="urn:microsoft.com/office/officeart/2005/8/layout/radial5"/>
    <dgm:cxn modelId="{59D49BCF-BF74-412C-AB41-8F854374AEF9}" type="presParOf" srcId="{50269B8D-8D8E-42BC-87A3-6663005EED3E}" destId="{75E2C8B4-E0FE-4E2D-B722-437DF8DA9194}" srcOrd="0" destOrd="0" presId="urn:microsoft.com/office/officeart/2005/8/layout/radial5"/>
    <dgm:cxn modelId="{36C5B5E8-044C-4A0F-91EF-A9FADC1E063F}" type="presParOf" srcId="{008AF292-F389-42B6-B823-746AB0EDA960}" destId="{6AFB1F97-6808-411F-86B1-9CC5418F06AD}" srcOrd="4" destOrd="0" presId="urn:microsoft.com/office/officeart/2005/8/layout/radial5"/>
    <dgm:cxn modelId="{E6753A3D-B203-4F6A-BA7E-F385D862C961}" type="presParOf" srcId="{008AF292-F389-42B6-B823-746AB0EDA960}" destId="{E37948EC-7C4E-4FC9-85A8-B616D61AF193}" srcOrd="5" destOrd="0" presId="urn:microsoft.com/office/officeart/2005/8/layout/radial5"/>
    <dgm:cxn modelId="{3D35E9B2-0E88-420C-9B15-9A2E99D1B977}" type="presParOf" srcId="{E37948EC-7C4E-4FC9-85A8-B616D61AF193}" destId="{2F782123-DC13-41B6-984E-91B53E9344BF}" srcOrd="0" destOrd="0" presId="urn:microsoft.com/office/officeart/2005/8/layout/radial5"/>
    <dgm:cxn modelId="{2818681C-1C34-4F3B-88F5-568E397F50EA}" type="presParOf" srcId="{008AF292-F389-42B6-B823-746AB0EDA960}" destId="{662B3038-7619-4705-8F27-E8DA6AD5F000}" srcOrd="6" destOrd="0" presId="urn:microsoft.com/office/officeart/2005/8/layout/radial5"/>
    <dgm:cxn modelId="{F2D9B727-8DF0-481C-8A14-F4508F6D2017}" type="presParOf" srcId="{008AF292-F389-42B6-B823-746AB0EDA960}" destId="{A03FD033-683C-4F06-9427-7BB22FC4FC82}" srcOrd="7" destOrd="0" presId="urn:microsoft.com/office/officeart/2005/8/layout/radial5"/>
    <dgm:cxn modelId="{8C465ECA-E507-491F-B263-5FA2ADBE8AAC}" type="presParOf" srcId="{A03FD033-683C-4F06-9427-7BB22FC4FC82}" destId="{ED8ED507-7C2E-4990-BED0-F14034E5C56B}" srcOrd="0" destOrd="0" presId="urn:microsoft.com/office/officeart/2005/8/layout/radial5"/>
    <dgm:cxn modelId="{10F8679F-2DB1-4DDA-8004-0EEF6DF2EA10}" type="presParOf" srcId="{008AF292-F389-42B6-B823-746AB0EDA960}" destId="{847CE197-5A5A-4EDA-A16A-82DE4A27AAF1}" srcOrd="8" destOrd="0" presId="urn:microsoft.com/office/officeart/2005/8/layout/radial5"/>
    <dgm:cxn modelId="{71FCB8FC-9B23-4BA0-B6B4-A5408EE7ECA4}" type="presParOf" srcId="{008AF292-F389-42B6-B823-746AB0EDA960}" destId="{39EDD2F1-1C05-4843-A55B-EB1D1FE1CA43}" srcOrd="9" destOrd="0" presId="urn:microsoft.com/office/officeart/2005/8/layout/radial5"/>
    <dgm:cxn modelId="{B7EFB13A-C217-41AF-9586-DB751E2236E5}" type="presParOf" srcId="{39EDD2F1-1C05-4843-A55B-EB1D1FE1CA43}" destId="{9FD7DB27-291B-4998-8763-963DC58842D2}" srcOrd="0" destOrd="0" presId="urn:microsoft.com/office/officeart/2005/8/layout/radial5"/>
    <dgm:cxn modelId="{AD3194D4-5327-414A-80A5-1655E9D3478F}" type="presParOf" srcId="{008AF292-F389-42B6-B823-746AB0EDA960}" destId="{CA459A76-C987-4A8E-84F7-901027D0EC3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7F685C-4043-4107-B348-C85679A72967}" type="doc">
      <dgm:prSet loTypeId="urn:microsoft.com/office/officeart/2005/8/layout/gear1" loCatId="relationship" qsTypeId="urn:microsoft.com/office/officeart/2005/8/quickstyle/simple1" qsCatId="simple" csTypeId="urn:microsoft.com/office/officeart/2005/8/colors/colorful2" csCatId="colorful" phldr="1"/>
      <dgm:spPr/>
    </dgm:pt>
    <dgm:pt modelId="{93BD845C-E6E4-41BE-8943-28F46732E938}">
      <dgm:prSet phldrT="[Text]" custT="1"/>
      <dgm:spPr/>
      <dgm:t>
        <a:bodyPr/>
        <a:lstStyle/>
        <a:p>
          <a:r>
            <a:rPr lang="en-US" sz="1400" dirty="0" smtClean="0"/>
            <a:t>Shadow economy</a:t>
          </a:r>
          <a:endParaRPr lang="en-US" sz="1400" dirty="0"/>
        </a:p>
      </dgm:t>
    </dgm:pt>
    <dgm:pt modelId="{2F5177A5-991A-463D-8213-D3447EB6AF39}" type="parTrans" cxnId="{AE0DB1BE-364B-4668-853B-21E1341D48FC}">
      <dgm:prSet/>
      <dgm:spPr/>
      <dgm:t>
        <a:bodyPr/>
        <a:lstStyle/>
        <a:p>
          <a:endParaRPr lang="en-US"/>
        </a:p>
      </dgm:t>
    </dgm:pt>
    <dgm:pt modelId="{AC5564F0-A440-47B0-92F6-4B6FC970B378}" type="sibTrans" cxnId="{AE0DB1BE-364B-4668-853B-21E1341D48FC}">
      <dgm:prSet/>
      <dgm:spPr/>
      <dgm:t>
        <a:bodyPr/>
        <a:lstStyle/>
        <a:p>
          <a:endParaRPr lang="en-US"/>
        </a:p>
      </dgm:t>
    </dgm:pt>
    <dgm:pt modelId="{CF9C9149-441B-4344-B44F-326F5CAD8CB3}">
      <dgm:prSet phldrT="[Text]" custT="1"/>
      <dgm:spPr/>
      <dgm:t>
        <a:bodyPr/>
        <a:lstStyle/>
        <a:p>
          <a:r>
            <a:rPr lang="en-US" sz="1400" dirty="0" smtClean="0"/>
            <a:t>Administrative burden reduction</a:t>
          </a:r>
          <a:endParaRPr lang="en-US" sz="1400" dirty="0"/>
        </a:p>
      </dgm:t>
    </dgm:pt>
    <dgm:pt modelId="{D11AEBED-2F6C-46E7-B919-A05E36B71587}" type="parTrans" cxnId="{8E0AC8F1-71F3-42C0-A3B0-FBB5F2BE99FF}">
      <dgm:prSet/>
      <dgm:spPr/>
      <dgm:t>
        <a:bodyPr/>
        <a:lstStyle/>
        <a:p>
          <a:endParaRPr lang="en-US"/>
        </a:p>
      </dgm:t>
    </dgm:pt>
    <dgm:pt modelId="{9C312DB0-657F-4BAB-9A11-12A786791289}" type="sibTrans" cxnId="{8E0AC8F1-71F3-42C0-A3B0-FBB5F2BE99FF}">
      <dgm:prSet/>
      <dgm:spPr/>
      <dgm:t>
        <a:bodyPr/>
        <a:lstStyle/>
        <a:p>
          <a:endParaRPr lang="en-US"/>
        </a:p>
      </dgm:t>
    </dgm:pt>
    <dgm:pt modelId="{55146CF4-980F-4009-8C5F-B203AD924677}">
      <dgm:prSet phldrT="[Text]" custT="1"/>
      <dgm:spPr/>
      <dgm:t>
        <a:bodyPr/>
        <a:lstStyle/>
        <a:p>
          <a:r>
            <a:rPr lang="en-US" sz="1400" dirty="0" smtClean="0"/>
            <a:t>Digital government (EGOV)</a:t>
          </a:r>
          <a:endParaRPr lang="en-US" sz="1400" dirty="0"/>
        </a:p>
      </dgm:t>
    </dgm:pt>
    <dgm:pt modelId="{7B6B984D-4B52-4C70-95D0-976A9C2E7EF0}" type="parTrans" cxnId="{1AB08FA3-75E6-4A49-ACB1-5F1D52D9BBEC}">
      <dgm:prSet/>
      <dgm:spPr/>
      <dgm:t>
        <a:bodyPr/>
        <a:lstStyle/>
        <a:p>
          <a:endParaRPr lang="en-US"/>
        </a:p>
      </dgm:t>
    </dgm:pt>
    <dgm:pt modelId="{A57CDB38-81A3-47FB-9BE5-71C95418D194}" type="sibTrans" cxnId="{1AB08FA3-75E6-4A49-ACB1-5F1D52D9BBEC}">
      <dgm:prSet/>
      <dgm:spPr/>
      <dgm:t>
        <a:bodyPr/>
        <a:lstStyle/>
        <a:p>
          <a:endParaRPr lang="en-US"/>
        </a:p>
      </dgm:t>
    </dgm:pt>
    <dgm:pt modelId="{CF8A8D59-4706-4B01-A245-BD84FD733EA3}" type="pres">
      <dgm:prSet presAssocID="{7C7F685C-4043-4107-B348-C85679A7296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0672170-B4A2-43C1-B816-EBDA5EBB6829}" type="pres">
      <dgm:prSet presAssocID="{93BD845C-E6E4-41BE-8943-28F46732E93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B7C1C-A518-4118-B505-D3559ED36278}" type="pres">
      <dgm:prSet presAssocID="{93BD845C-E6E4-41BE-8943-28F46732E938}" presName="gear1srcNode" presStyleLbl="node1" presStyleIdx="0" presStyleCnt="3"/>
      <dgm:spPr/>
      <dgm:t>
        <a:bodyPr/>
        <a:lstStyle/>
        <a:p>
          <a:endParaRPr lang="en-US"/>
        </a:p>
      </dgm:t>
    </dgm:pt>
    <dgm:pt modelId="{95909DB0-3078-45A1-9691-B799EEBFD111}" type="pres">
      <dgm:prSet presAssocID="{93BD845C-E6E4-41BE-8943-28F46732E938}" presName="gear1dstNode" presStyleLbl="node1" presStyleIdx="0" presStyleCnt="3"/>
      <dgm:spPr/>
      <dgm:t>
        <a:bodyPr/>
        <a:lstStyle/>
        <a:p>
          <a:endParaRPr lang="en-US"/>
        </a:p>
      </dgm:t>
    </dgm:pt>
    <dgm:pt modelId="{CBD30D5F-F482-4C47-989C-57BAFFF65026}" type="pres">
      <dgm:prSet presAssocID="{CF9C9149-441B-4344-B44F-326F5CAD8CB3}" presName="gear2" presStyleLbl="node1" presStyleIdx="1" presStyleCnt="3" custScaleX="1336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2010A-F8FA-4297-AEDA-B449D23E3D21}" type="pres">
      <dgm:prSet presAssocID="{CF9C9149-441B-4344-B44F-326F5CAD8CB3}" presName="gear2srcNode" presStyleLbl="node1" presStyleIdx="1" presStyleCnt="3"/>
      <dgm:spPr/>
      <dgm:t>
        <a:bodyPr/>
        <a:lstStyle/>
        <a:p>
          <a:endParaRPr lang="en-US"/>
        </a:p>
      </dgm:t>
    </dgm:pt>
    <dgm:pt modelId="{E3058AA7-C057-4937-A468-45F03FE58B44}" type="pres">
      <dgm:prSet presAssocID="{CF9C9149-441B-4344-B44F-326F5CAD8CB3}" presName="gear2dstNode" presStyleLbl="node1" presStyleIdx="1" presStyleCnt="3"/>
      <dgm:spPr/>
      <dgm:t>
        <a:bodyPr/>
        <a:lstStyle/>
        <a:p>
          <a:endParaRPr lang="en-US"/>
        </a:p>
      </dgm:t>
    </dgm:pt>
    <dgm:pt modelId="{9CC9925F-6FEC-4E03-9A3A-9F055851105B}" type="pres">
      <dgm:prSet presAssocID="{55146CF4-980F-4009-8C5F-B203AD924677}" presName="gear3" presStyleLbl="node1" presStyleIdx="2" presStyleCnt="3"/>
      <dgm:spPr/>
      <dgm:t>
        <a:bodyPr/>
        <a:lstStyle/>
        <a:p>
          <a:endParaRPr lang="en-US"/>
        </a:p>
      </dgm:t>
    </dgm:pt>
    <dgm:pt modelId="{221C7E7A-76CE-4273-9949-994DAE815157}" type="pres">
      <dgm:prSet presAssocID="{55146CF4-980F-4009-8C5F-B203AD92467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C58BC-1B1F-43A7-8368-0B91107D9E2D}" type="pres">
      <dgm:prSet presAssocID="{55146CF4-980F-4009-8C5F-B203AD924677}" presName="gear3srcNode" presStyleLbl="node1" presStyleIdx="2" presStyleCnt="3"/>
      <dgm:spPr/>
      <dgm:t>
        <a:bodyPr/>
        <a:lstStyle/>
        <a:p>
          <a:endParaRPr lang="en-US"/>
        </a:p>
      </dgm:t>
    </dgm:pt>
    <dgm:pt modelId="{81ECEDDB-63E3-40AE-9091-DFFD5FC10DB5}" type="pres">
      <dgm:prSet presAssocID="{55146CF4-980F-4009-8C5F-B203AD924677}" presName="gear3dstNode" presStyleLbl="node1" presStyleIdx="2" presStyleCnt="3"/>
      <dgm:spPr/>
      <dgm:t>
        <a:bodyPr/>
        <a:lstStyle/>
        <a:p>
          <a:endParaRPr lang="en-US"/>
        </a:p>
      </dgm:t>
    </dgm:pt>
    <dgm:pt modelId="{0FF14D63-D761-468C-A3BE-7E1B671297EA}" type="pres">
      <dgm:prSet presAssocID="{AC5564F0-A440-47B0-92F6-4B6FC970B37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3574BCAD-5B98-4A92-AE66-45DF5424C409}" type="pres">
      <dgm:prSet presAssocID="{9C312DB0-657F-4BAB-9A11-12A786791289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684606E8-7499-40D5-974F-16F3CDC1B0FA}" type="pres">
      <dgm:prSet presAssocID="{A57CDB38-81A3-47FB-9BE5-71C95418D194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6E7FC2B-B7D3-4F00-A163-57D4BA6546E5}" type="presOf" srcId="{A57CDB38-81A3-47FB-9BE5-71C95418D194}" destId="{684606E8-7499-40D5-974F-16F3CDC1B0FA}" srcOrd="0" destOrd="0" presId="urn:microsoft.com/office/officeart/2005/8/layout/gear1"/>
    <dgm:cxn modelId="{2628AE5B-D278-4FDF-AEA7-D91C055E0F4B}" type="presOf" srcId="{CF9C9149-441B-4344-B44F-326F5CAD8CB3}" destId="{E3058AA7-C057-4937-A468-45F03FE58B44}" srcOrd="2" destOrd="0" presId="urn:microsoft.com/office/officeart/2005/8/layout/gear1"/>
    <dgm:cxn modelId="{854A48D4-7673-4BE1-AB54-1C530BF5B8AA}" type="presOf" srcId="{55146CF4-980F-4009-8C5F-B203AD924677}" destId="{221C7E7A-76CE-4273-9949-994DAE815157}" srcOrd="1" destOrd="0" presId="urn:microsoft.com/office/officeart/2005/8/layout/gear1"/>
    <dgm:cxn modelId="{95CB972C-DD0F-462D-B533-8ED09AF08797}" type="presOf" srcId="{9C312DB0-657F-4BAB-9A11-12A786791289}" destId="{3574BCAD-5B98-4A92-AE66-45DF5424C409}" srcOrd="0" destOrd="0" presId="urn:microsoft.com/office/officeart/2005/8/layout/gear1"/>
    <dgm:cxn modelId="{D846D7EC-B7B9-4449-B282-613FD42D1177}" type="presOf" srcId="{55146CF4-980F-4009-8C5F-B203AD924677}" destId="{232C58BC-1B1F-43A7-8368-0B91107D9E2D}" srcOrd="2" destOrd="0" presId="urn:microsoft.com/office/officeart/2005/8/layout/gear1"/>
    <dgm:cxn modelId="{1AB08FA3-75E6-4A49-ACB1-5F1D52D9BBEC}" srcId="{7C7F685C-4043-4107-B348-C85679A72967}" destId="{55146CF4-980F-4009-8C5F-B203AD924677}" srcOrd="2" destOrd="0" parTransId="{7B6B984D-4B52-4C70-95D0-976A9C2E7EF0}" sibTransId="{A57CDB38-81A3-47FB-9BE5-71C95418D194}"/>
    <dgm:cxn modelId="{0CCFA285-BC5E-4A1C-A9E2-93562B4267A3}" type="presOf" srcId="{93BD845C-E6E4-41BE-8943-28F46732E938}" destId="{95909DB0-3078-45A1-9691-B799EEBFD111}" srcOrd="2" destOrd="0" presId="urn:microsoft.com/office/officeart/2005/8/layout/gear1"/>
    <dgm:cxn modelId="{C02166CE-9E09-4D9A-BF65-245FE318D5D5}" type="presOf" srcId="{AC5564F0-A440-47B0-92F6-4B6FC970B378}" destId="{0FF14D63-D761-468C-A3BE-7E1B671297EA}" srcOrd="0" destOrd="0" presId="urn:microsoft.com/office/officeart/2005/8/layout/gear1"/>
    <dgm:cxn modelId="{D4428AF5-6D62-4974-86BD-36203989FE2D}" type="presOf" srcId="{CF9C9149-441B-4344-B44F-326F5CAD8CB3}" destId="{CBD30D5F-F482-4C47-989C-57BAFFF65026}" srcOrd="0" destOrd="0" presId="urn:microsoft.com/office/officeart/2005/8/layout/gear1"/>
    <dgm:cxn modelId="{AE0DB1BE-364B-4668-853B-21E1341D48FC}" srcId="{7C7F685C-4043-4107-B348-C85679A72967}" destId="{93BD845C-E6E4-41BE-8943-28F46732E938}" srcOrd="0" destOrd="0" parTransId="{2F5177A5-991A-463D-8213-D3447EB6AF39}" sibTransId="{AC5564F0-A440-47B0-92F6-4B6FC970B378}"/>
    <dgm:cxn modelId="{8E0AC8F1-71F3-42C0-A3B0-FBB5F2BE99FF}" srcId="{7C7F685C-4043-4107-B348-C85679A72967}" destId="{CF9C9149-441B-4344-B44F-326F5CAD8CB3}" srcOrd="1" destOrd="0" parTransId="{D11AEBED-2F6C-46E7-B919-A05E36B71587}" sibTransId="{9C312DB0-657F-4BAB-9A11-12A786791289}"/>
    <dgm:cxn modelId="{3B29F8F4-EB8B-4D84-A37C-1A32E7A7F80F}" type="presOf" srcId="{55146CF4-980F-4009-8C5F-B203AD924677}" destId="{81ECEDDB-63E3-40AE-9091-DFFD5FC10DB5}" srcOrd="3" destOrd="0" presId="urn:microsoft.com/office/officeart/2005/8/layout/gear1"/>
    <dgm:cxn modelId="{67751711-7F13-4C99-8306-3D480167913A}" type="presOf" srcId="{93BD845C-E6E4-41BE-8943-28F46732E938}" destId="{30672170-B4A2-43C1-B816-EBDA5EBB6829}" srcOrd="0" destOrd="0" presId="urn:microsoft.com/office/officeart/2005/8/layout/gear1"/>
    <dgm:cxn modelId="{B4E1D75C-64AA-46DA-B881-6E8E3D2DF8BF}" type="presOf" srcId="{CF9C9149-441B-4344-B44F-326F5CAD8CB3}" destId="{F1D2010A-F8FA-4297-AEDA-B449D23E3D21}" srcOrd="1" destOrd="0" presId="urn:microsoft.com/office/officeart/2005/8/layout/gear1"/>
    <dgm:cxn modelId="{046D2DB3-AE1D-407A-9714-ACCCABD2F671}" type="presOf" srcId="{7C7F685C-4043-4107-B348-C85679A72967}" destId="{CF8A8D59-4706-4B01-A245-BD84FD733EA3}" srcOrd="0" destOrd="0" presId="urn:microsoft.com/office/officeart/2005/8/layout/gear1"/>
    <dgm:cxn modelId="{18F8E02B-3372-45E1-9B8B-F7D6A9D954EA}" type="presOf" srcId="{55146CF4-980F-4009-8C5F-B203AD924677}" destId="{9CC9925F-6FEC-4E03-9A3A-9F055851105B}" srcOrd="0" destOrd="0" presId="urn:microsoft.com/office/officeart/2005/8/layout/gear1"/>
    <dgm:cxn modelId="{3D5CBC24-4515-4211-B322-6703E4AAC7D4}" type="presOf" srcId="{93BD845C-E6E4-41BE-8943-28F46732E938}" destId="{EB7B7C1C-A518-4118-B505-D3559ED36278}" srcOrd="1" destOrd="0" presId="urn:microsoft.com/office/officeart/2005/8/layout/gear1"/>
    <dgm:cxn modelId="{9AB2F74E-D990-4FC4-87E0-3F6871B26DF7}" type="presParOf" srcId="{CF8A8D59-4706-4B01-A245-BD84FD733EA3}" destId="{30672170-B4A2-43C1-B816-EBDA5EBB6829}" srcOrd="0" destOrd="0" presId="urn:microsoft.com/office/officeart/2005/8/layout/gear1"/>
    <dgm:cxn modelId="{7F1BD34B-A4CB-4D3B-9BF0-688144D6AD7B}" type="presParOf" srcId="{CF8A8D59-4706-4B01-A245-BD84FD733EA3}" destId="{EB7B7C1C-A518-4118-B505-D3559ED36278}" srcOrd="1" destOrd="0" presId="urn:microsoft.com/office/officeart/2005/8/layout/gear1"/>
    <dgm:cxn modelId="{2956224E-4A6E-4746-A158-FF3A94AB4C71}" type="presParOf" srcId="{CF8A8D59-4706-4B01-A245-BD84FD733EA3}" destId="{95909DB0-3078-45A1-9691-B799EEBFD111}" srcOrd="2" destOrd="0" presId="urn:microsoft.com/office/officeart/2005/8/layout/gear1"/>
    <dgm:cxn modelId="{E0883C3C-F125-4EE1-A9EC-69C72076B5D5}" type="presParOf" srcId="{CF8A8D59-4706-4B01-A245-BD84FD733EA3}" destId="{CBD30D5F-F482-4C47-989C-57BAFFF65026}" srcOrd="3" destOrd="0" presId="urn:microsoft.com/office/officeart/2005/8/layout/gear1"/>
    <dgm:cxn modelId="{3D499DC9-02EE-4810-BCEE-609E7BF8AE25}" type="presParOf" srcId="{CF8A8D59-4706-4B01-A245-BD84FD733EA3}" destId="{F1D2010A-F8FA-4297-AEDA-B449D23E3D21}" srcOrd="4" destOrd="0" presId="urn:microsoft.com/office/officeart/2005/8/layout/gear1"/>
    <dgm:cxn modelId="{699133FF-657C-4BE9-B5EF-98F3ACE3FEED}" type="presParOf" srcId="{CF8A8D59-4706-4B01-A245-BD84FD733EA3}" destId="{E3058AA7-C057-4937-A468-45F03FE58B44}" srcOrd="5" destOrd="0" presId="urn:microsoft.com/office/officeart/2005/8/layout/gear1"/>
    <dgm:cxn modelId="{0F503469-5EBF-464E-952D-627591F00916}" type="presParOf" srcId="{CF8A8D59-4706-4B01-A245-BD84FD733EA3}" destId="{9CC9925F-6FEC-4E03-9A3A-9F055851105B}" srcOrd="6" destOrd="0" presId="urn:microsoft.com/office/officeart/2005/8/layout/gear1"/>
    <dgm:cxn modelId="{E8A46FEE-1D99-4F84-9FA3-2DC646444463}" type="presParOf" srcId="{CF8A8D59-4706-4B01-A245-BD84FD733EA3}" destId="{221C7E7A-76CE-4273-9949-994DAE815157}" srcOrd="7" destOrd="0" presId="urn:microsoft.com/office/officeart/2005/8/layout/gear1"/>
    <dgm:cxn modelId="{98184E90-0813-4F6D-83E5-B6D417370E33}" type="presParOf" srcId="{CF8A8D59-4706-4B01-A245-BD84FD733EA3}" destId="{232C58BC-1B1F-43A7-8368-0B91107D9E2D}" srcOrd="8" destOrd="0" presId="urn:microsoft.com/office/officeart/2005/8/layout/gear1"/>
    <dgm:cxn modelId="{5F19D718-2C49-47AF-96F3-2C7F60B164E9}" type="presParOf" srcId="{CF8A8D59-4706-4B01-A245-BD84FD733EA3}" destId="{81ECEDDB-63E3-40AE-9091-DFFD5FC10DB5}" srcOrd="9" destOrd="0" presId="urn:microsoft.com/office/officeart/2005/8/layout/gear1"/>
    <dgm:cxn modelId="{2183FE89-A599-4EED-8FD2-67D30FF18464}" type="presParOf" srcId="{CF8A8D59-4706-4B01-A245-BD84FD733EA3}" destId="{0FF14D63-D761-468C-A3BE-7E1B671297EA}" srcOrd="10" destOrd="0" presId="urn:microsoft.com/office/officeart/2005/8/layout/gear1"/>
    <dgm:cxn modelId="{CE59EE62-9298-49D9-98C8-CB56DCC918E3}" type="presParOf" srcId="{CF8A8D59-4706-4B01-A245-BD84FD733EA3}" destId="{3574BCAD-5B98-4A92-AE66-45DF5424C409}" srcOrd="11" destOrd="0" presId="urn:microsoft.com/office/officeart/2005/8/layout/gear1"/>
    <dgm:cxn modelId="{4E57DEBA-D689-4CCE-8810-BC3CFCBF3E01}" type="presParOf" srcId="{CF8A8D59-4706-4B01-A245-BD84FD733EA3}" destId="{684606E8-7499-40D5-974F-16F3CDC1B0F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E3CEB6-9682-43DA-9F90-D34CF120F6BF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</dgm:pt>
    <dgm:pt modelId="{F6568550-8086-4F98-A8BE-C93D4CD970CF}">
      <dgm:prSet phldrT="[Text]"/>
      <dgm:spPr/>
      <dgm:t>
        <a:bodyPr/>
        <a:lstStyle/>
        <a:p>
          <a:r>
            <a: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Infrastructure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08432FD-32A5-4E5F-853D-F7B1937F5320}" type="parTrans" cxnId="{ED1B1CF5-88ED-491C-825F-18F9955AAB4E}">
      <dgm:prSet/>
      <dgm:spPr/>
      <dgm:t>
        <a:bodyPr/>
        <a:lstStyle/>
        <a:p>
          <a:endParaRPr lang="en-US"/>
        </a:p>
      </dgm:t>
    </dgm:pt>
    <dgm:pt modelId="{FDDEAE9F-B757-4C43-A378-33FBAC2B8428}" type="sibTrans" cxnId="{ED1B1CF5-88ED-491C-825F-18F9955AAB4E}">
      <dgm:prSet/>
      <dgm:spPr/>
      <dgm:t>
        <a:bodyPr/>
        <a:lstStyle/>
        <a:p>
          <a:endParaRPr lang="en-US"/>
        </a:p>
      </dgm:t>
    </dgm:pt>
    <dgm:pt modelId="{A1F764C3-E295-4A86-9FE9-9F313A93ACC1}">
      <dgm:prSet phldrT="[Text]"/>
      <dgm:spPr/>
      <dgm:t>
        <a:bodyPr/>
        <a:lstStyle/>
        <a:p>
          <a:r>
            <a: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Human skills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E3AD23C-28D0-48BB-A52A-17B747A289A9}" type="parTrans" cxnId="{B78A9DCF-C8F2-4C8E-AE76-D53615D46C41}">
      <dgm:prSet/>
      <dgm:spPr/>
      <dgm:t>
        <a:bodyPr/>
        <a:lstStyle/>
        <a:p>
          <a:endParaRPr lang="en-US"/>
        </a:p>
      </dgm:t>
    </dgm:pt>
    <dgm:pt modelId="{C1A439BE-9208-44E3-BC73-70BF1EEC43DE}" type="sibTrans" cxnId="{B78A9DCF-C8F2-4C8E-AE76-D53615D46C41}">
      <dgm:prSet/>
      <dgm:spPr/>
      <dgm:t>
        <a:bodyPr/>
        <a:lstStyle/>
        <a:p>
          <a:endParaRPr lang="en-US"/>
        </a:p>
      </dgm:t>
    </dgm:pt>
    <dgm:pt modelId="{07987DE6-18C8-4C80-94F6-964BA2C125B7}" type="pres">
      <dgm:prSet presAssocID="{7CE3CEB6-9682-43DA-9F90-D34CF120F6BF}" presName="linearFlow" presStyleCnt="0">
        <dgm:presLayoutVars>
          <dgm:resizeHandles val="exact"/>
        </dgm:presLayoutVars>
      </dgm:prSet>
      <dgm:spPr/>
    </dgm:pt>
    <dgm:pt modelId="{4C71F74B-120C-4A7B-A6E7-64CB63C04DEC}" type="pres">
      <dgm:prSet presAssocID="{F6568550-8086-4F98-A8BE-C93D4CD970C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F0580-C233-4A46-A73D-06C8763ECA23}" type="pres">
      <dgm:prSet presAssocID="{FDDEAE9F-B757-4C43-A378-33FBAC2B8428}" presName="sibTrans" presStyleLbl="sibTrans2D1" presStyleIdx="0" presStyleCnt="1"/>
      <dgm:spPr/>
      <dgm:t>
        <a:bodyPr/>
        <a:lstStyle/>
        <a:p>
          <a:endParaRPr lang="en-US"/>
        </a:p>
      </dgm:t>
    </dgm:pt>
    <dgm:pt modelId="{492F202C-48CA-478A-94D9-E44B4C848143}" type="pres">
      <dgm:prSet presAssocID="{FDDEAE9F-B757-4C43-A378-33FBAC2B8428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5A5A1BD-2AFC-4E1D-B282-B643ECBC670D}" type="pres">
      <dgm:prSet presAssocID="{A1F764C3-E295-4A86-9FE9-9F313A93ACC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C20B66-7D2D-4FE2-8663-BB4B8F2B3E55}" type="presOf" srcId="{A1F764C3-E295-4A86-9FE9-9F313A93ACC1}" destId="{B5A5A1BD-2AFC-4E1D-B282-B643ECBC670D}" srcOrd="0" destOrd="0" presId="urn:microsoft.com/office/officeart/2005/8/layout/process2"/>
    <dgm:cxn modelId="{ED1B1CF5-88ED-491C-825F-18F9955AAB4E}" srcId="{7CE3CEB6-9682-43DA-9F90-D34CF120F6BF}" destId="{F6568550-8086-4F98-A8BE-C93D4CD970CF}" srcOrd="0" destOrd="0" parTransId="{B08432FD-32A5-4E5F-853D-F7B1937F5320}" sibTransId="{FDDEAE9F-B757-4C43-A378-33FBAC2B8428}"/>
    <dgm:cxn modelId="{CDCA2A88-3F68-4A2A-B24B-0F634DE32089}" type="presOf" srcId="{7CE3CEB6-9682-43DA-9F90-D34CF120F6BF}" destId="{07987DE6-18C8-4C80-94F6-964BA2C125B7}" srcOrd="0" destOrd="0" presId="urn:microsoft.com/office/officeart/2005/8/layout/process2"/>
    <dgm:cxn modelId="{B78A9DCF-C8F2-4C8E-AE76-D53615D46C41}" srcId="{7CE3CEB6-9682-43DA-9F90-D34CF120F6BF}" destId="{A1F764C3-E295-4A86-9FE9-9F313A93ACC1}" srcOrd="1" destOrd="0" parTransId="{EE3AD23C-28D0-48BB-A52A-17B747A289A9}" sibTransId="{C1A439BE-9208-44E3-BC73-70BF1EEC43DE}"/>
    <dgm:cxn modelId="{B09EF8CC-7CDF-4848-BAFB-CF6AA7C4C3FE}" type="presOf" srcId="{F6568550-8086-4F98-A8BE-C93D4CD970CF}" destId="{4C71F74B-120C-4A7B-A6E7-64CB63C04DEC}" srcOrd="0" destOrd="0" presId="urn:microsoft.com/office/officeart/2005/8/layout/process2"/>
    <dgm:cxn modelId="{67514997-0590-4E48-A35E-5932C974E541}" type="presOf" srcId="{FDDEAE9F-B757-4C43-A378-33FBAC2B8428}" destId="{492F202C-48CA-478A-94D9-E44B4C848143}" srcOrd="1" destOrd="0" presId="urn:microsoft.com/office/officeart/2005/8/layout/process2"/>
    <dgm:cxn modelId="{C8A1CB51-18A8-4913-BE09-7D7678628B20}" type="presOf" srcId="{FDDEAE9F-B757-4C43-A378-33FBAC2B8428}" destId="{E4DF0580-C233-4A46-A73D-06C8763ECA23}" srcOrd="0" destOrd="0" presId="urn:microsoft.com/office/officeart/2005/8/layout/process2"/>
    <dgm:cxn modelId="{7F6DC890-DD7D-4846-9F17-5EAC9C2C1846}" type="presParOf" srcId="{07987DE6-18C8-4C80-94F6-964BA2C125B7}" destId="{4C71F74B-120C-4A7B-A6E7-64CB63C04DEC}" srcOrd="0" destOrd="0" presId="urn:microsoft.com/office/officeart/2005/8/layout/process2"/>
    <dgm:cxn modelId="{6AA7AC62-E9EF-4C87-B835-990DBA1015CE}" type="presParOf" srcId="{07987DE6-18C8-4C80-94F6-964BA2C125B7}" destId="{E4DF0580-C233-4A46-A73D-06C8763ECA23}" srcOrd="1" destOrd="0" presId="urn:microsoft.com/office/officeart/2005/8/layout/process2"/>
    <dgm:cxn modelId="{09B56B77-E046-440E-BFD0-512E6B5D07D6}" type="presParOf" srcId="{E4DF0580-C233-4A46-A73D-06C8763ECA23}" destId="{492F202C-48CA-478A-94D9-E44B4C848143}" srcOrd="0" destOrd="0" presId="urn:microsoft.com/office/officeart/2005/8/layout/process2"/>
    <dgm:cxn modelId="{92CF2683-0F6F-4EEA-A634-1C03A67D46B6}" type="presParOf" srcId="{07987DE6-18C8-4C80-94F6-964BA2C125B7}" destId="{B5A5A1BD-2AFC-4E1D-B282-B643ECBC670D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6DAF36-192F-4FEB-8326-47D69771D759}">
      <dsp:nvSpPr>
        <dsp:cNvPr id="0" name=""/>
        <dsp:cNvSpPr/>
      </dsp:nvSpPr>
      <dsp:spPr>
        <a:xfrm>
          <a:off x="1533677" y="1823454"/>
          <a:ext cx="971245" cy="971245"/>
        </a:xfrm>
        <a:prstGeom prst="ellipse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Shadow economy</a:t>
          </a:r>
          <a:endParaRPr lang="en-US" sz="1400" kern="1200" dirty="0"/>
        </a:p>
      </dsp:txBody>
      <dsp:txXfrm>
        <a:off x="1533677" y="1823454"/>
        <a:ext cx="971245" cy="971245"/>
      </dsp:txXfrm>
    </dsp:sp>
    <dsp:sp modelId="{55261864-2409-4C8A-AA8B-8504C2F64951}">
      <dsp:nvSpPr>
        <dsp:cNvPr id="0" name=""/>
        <dsp:cNvSpPr/>
      </dsp:nvSpPr>
      <dsp:spPr>
        <a:xfrm rot="16200000">
          <a:off x="1915879" y="1534107"/>
          <a:ext cx="206841" cy="200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6200000">
        <a:off x="1915879" y="1534107"/>
        <a:ext cx="206841" cy="200135"/>
      </dsp:txXfrm>
    </dsp:sp>
    <dsp:sp modelId="{026EEA5C-05E9-42BC-9D42-4849EBD12E46}">
      <dsp:nvSpPr>
        <dsp:cNvPr id="0" name=""/>
        <dsp:cNvSpPr/>
      </dsp:nvSpPr>
      <dsp:spPr>
        <a:xfrm>
          <a:off x="1412271" y="219131"/>
          <a:ext cx="1214057" cy="1214057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tax base</a:t>
          </a:r>
          <a:endParaRPr lang="en-US" sz="1400" kern="1200" dirty="0"/>
        </a:p>
      </dsp:txBody>
      <dsp:txXfrm>
        <a:off x="1412271" y="219131"/>
        <a:ext cx="1214057" cy="1214057"/>
      </dsp:txXfrm>
    </dsp:sp>
    <dsp:sp modelId="{50269B8D-8D8E-42BC-87A3-6663005EED3E}">
      <dsp:nvSpPr>
        <dsp:cNvPr id="0" name=""/>
        <dsp:cNvSpPr/>
      </dsp:nvSpPr>
      <dsp:spPr>
        <a:xfrm rot="20520000">
          <a:off x="2557749" y="2000453"/>
          <a:ext cx="206841" cy="200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6400"/>
            <a:satOff val="-2778"/>
            <a:lumOff val="128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20520000">
        <a:off x="2557749" y="2000453"/>
        <a:ext cx="206841" cy="200135"/>
      </dsp:txXfrm>
    </dsp:sp>
    <dsp:sp modelId="{6AFB1F97-6808-411F-86B1-9CC5418F06AD}">
      <dsp:nvSpPr>
        <dsp:cNvPr id="0" name=""/>
        <dsp:cNvSpPr/>
      </dsp:nvSpPr>
      <dsp:spPr>
        <a:xfrm>
          <a:off x="2822609" y="1243802"/>
          <a:ext cx="1214057" cy="1214057"/>
        </a:xfrm>
        <a:prstGeom prst="ellipse">
          <a:avLst/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Long term debts</a:t>
          </a:r>
          <a:endParaRPr lang="en-US" sz="1400" kern="1200" dirty="0"/>
        </a:p>
      </dsp:txBody>
      <dsp:txXfrm>
        <a:off x="2822609" y="1243802"/>
        <a:ext cx="1214057" cy="1214057"/>
      </dsp:txXfrm>
    </dsp:sp>
    <dsp:sp modelId="{E37948EC-7C4E-4FC9-85A8-B616D61AF193}">
      <dsp:nvSpPr>
        <dsp:cNvPr id="0" name=""/>
        <dsp:cNvSpPr/>
      </dsp:nvSpPr>
      <dsp:spPr>
        <a:xfrm rot="3240000">
          <a:off x="2307457" y="2654956"/>
          <a:ext cx="71683" cy="200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2801"/>
            <a:satOff val="-5555"/>
            <a:lumOff val="256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3240000">
        <a:off x="2307457" y="2654956"/>
        <a:ext cx="71683" cy="200135"/>
      </dsp:txXfrm>
    </dsp:sp>
    <dsp:sp modelId="{662B3038-7619-4705-8F27-E8DA6AD5F000}">
      <dsp:nvSpPr>
        <dsp:cNvPr id="0" name=""/>
        <dsp:cNvSpPr/>
      </dsp:nvSpPr>
      <dsp:spPr>
        <a:xfrm>
          <a:off x="1848614" y="2710734"/>
          <a:ext cx="2084645" cy="1596096"/>
        </a:xfrm>
        <a:prstGeom prst="ellipse">
          <a:avLst/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Country competitiveness</a:t>
          </a:r>
          <a:endParaRPr lang="en-US" sz="1400" kern="1200" dirty="0"/>
        </a:p>
      </dsp:txBody>
      <dsp:txXfrm>
        <a:off x="1848614" y="2710734"/>
        <a:ext cx="2084645" cy="1596096"/>
      </dsp:txXfrm>
    </dsp:sp>
    <dsp:sp modelId="{A03FD033-683C-4F06-9427-7BB22FC4FC82}">
      <dsp:nvSpPr>
        <dsp:cNvPr id="0" name=""/>
        <dsp:cNvSpPr/>
      </dsp:nvSpPr>
      <dsp:spPr>
        <a:xfrm rot="7560000">
          <a:off x="1519182" y="2755017"/>
          <a:ext cx="206841" cy="200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2801"/>
            <a:satOff val="-5555"/>
            <a:lumOff val="256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7560000">
        <a:off x="1519182" y="2755017"/>
        <a:ext cx="206841" cy="200135"/>
      </dsp:txXfrm>
    </dsp:sp>
    <dsp:sp modelId="{847CE197-5A5A-4EDA-A16A-82DE4A27AAF1}">
      <dsp:nvSpPr>
        <dsp:cNvPr id="0" name=""/>
        <dsp:cNvSpPr/>
      </dsp:nvSpPr>
      <dsp:spPr>
        <a:xfrm>
          <a:off x="540634" y="2901754"/>
          <a:ext cx="1214057" cy="1214057"/>
        </a:xfrm>
        <a:prstGeom prst="ellipse">
          <a:avLst/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Higher inflation rate</a:t>
          </a:r>
          <a:endParaRPr lang="en-US" sz="1400" kern="1200" dirty="0"/>
        </a:p>
      </dsp:txBody>
      <dsp:txXfrm>
        <a:off x="540634" y="2901754"/>
        <a:ext cx="1214057" cy="1214057"/>
      </dsp:txXfrm>
    </dsp:sp>
    <dsp:sp modelId="{39EDD2F1-1C05-4843-A55B-EB1D1FE1CA43}">
      <dsp:nvSpPr>
        <dsp:cNvPr id="0" name=""/>
        <dsp:cNvSpPr/>
      </dsp:nvSpPr>
      <dsp:spPr>
        <a:xfrm rot="11880000">
          <a:off x="1274009" y="2000453"/>
          <a:ext cx="206841" cy="200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6400"/>
            <a:satOff val="-2778"/>
            <a:lumOff val="128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1880000">
        <a:off x="1274009" y="2000453"/>
        <a:ext cx="206841" cy="200135"/>
      </dsp:txXfrm>
    </dsp:sp>
    <dsp:sp modelId="{CA459A76-C987-4A8E-84F7-901027D0EC35}">
      <dsp:nvSpPr>
        <dsp:cNvPr id="0" name=""/>
        <dsp:cNvSpPr/>
      </dsp:nvSpPr>
      <dsp:spPr>
        <a:xfrm>
          <a:off x="1932" y="1243802"/>
          <a:ext cx="1214057" cy="1214057"/>
        </a:xfrm>
        <a:prstGeom prst="ellipse">
          <a:avLst/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Financial sector</a:t>
          </a:r>
          <a:endParaRPr lang="en-US" sz="1400" kern="1200" dirty="0"/>
        </a:p>
      </dsp:txBody>
      <dsp:txXfrm>
        <a:off x="1932" y="1243802"/>
        <a:ext cx="1214057" cy="12140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672170-B4A2-43C1-B816-EBDA5EBB6829}">
      <dsp:nvSpPr>
        <dsp:cNvPr id="0" name=""/>
        <dsp:cNvSpPr/>
      </dsp:nvSpPr>
      <dsp:spPr>
        <a:xfrm>
          <a:off x="2074143" y="2289584"/>
          <a:ext cx="2535063" cy="2535063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Shadow economy</a:t>
          </a:r>
          <a:endParaRPr lang="en-US" sz="1400" kern="1200" dirty="0"/>
        </a:p>
      </dsp:txBody>
      <dsp:txXfrm>
        <a:off x="2074143" y="2289584"/>
        <a:ext cx="2535063" cy="2535063"/>
      </dsp:txXfrm>
    </dsp:sp>
    <dsp:sp modelId="{CBD30D5F-F482-4C47-989C-57BAFFF65026}">
      <dsp:nvSpPr>
        <dsp:cNvPr id="0" name=""/>
        <dsp:cNvSpPr/>
      </dsp:nvSpPr>
      <dsp:spPr>
        <a:xfrm>
          <a:off x="288729" y="1690387"/>
          <a:ext cx="2464616" cy="1843682"/>
        </a:xfrm>
        <a:prstGeom prst="gear6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Administrative burden reduction</a:t>
          </a:r>
          <a:endParaRPr lang="en-US" sz="1400" kern="1200" dirty="0"/>
        </a:p>
      </dsp:txBody>
      <dsp:txXfrm>
        <a:off x="288729" y="1690387"/>
        <a:ext cx="2464616" cy="1843682"/>
      </dsp:txXfrm>
    </dsp:sp>
    <dsp:sp modelId="{9CC9925F-6FEC-4E03-9A3A-9F055851105B}">
      <dsp:nvSpPr>
        <dsp:cNvPr id="0" name=""/>
        <dsp:cNvSpPr/>
      </dsp:nvSpPr>
      <dsp:spPr>
        <a:xfrm rot="20700000">
          <a:off x="1631847" y="418434"/>
          <a:ext cx="1806432" cy="1806432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Digital government (EGOV)</a:t>
          </a:r>
          <a:endParaRPr lang="en-US" sz="1400" kern="1200" dirty="0"/>
        </a:p>
      </dsp:txBody>
      <dsp:txXfrm>
        <a:off x="2028051" y="814637"/>
        <a:ext cx="1014025" cy="1014025"/>
      </dsp:txXfrm>
    </dsp:sp>
    <dsp:sp modelId="{0FF14D63-D761-468C-A3BE-7E1B671297EA}">
      <dsp:nvSpPr>
        <dsp:cNvPr id="0" name=""/>
        <dsp:cNvSpPr/>
      </dsp:nvSpPr>
      <dsp:spPr>
        <a:xfrm>
          <a:off x="1883791" y="1904439"/>
          <a:ext cx="3244881" cy="3244881"/>
        </a:xfrm>
        <a:prstGeom prst="circularArrow">
          <a:avLst>
            <a:gd name="adj1" fmla="val 4687"/>
            <a:gd name="adj2" fmla="val 299029"/>
            <a:gd name="adj3" fmla="val 2525266"/>
            <a:gd name="adj4" fmla="val 1584181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4BCAD-5B98-4A92-AE66-45DF5424C409}">
      <dsp:nvSpPr>
        <dsp:cNvPr id="0" name=""/>
        <dsp:cNvSpPr/>
      </dsp:nvSpPr>
      <dsp:spPr>
        <a:xfrm>
          <a:off x="272684" y="1280669"/>
          <a:ext cx="2357609" cy="23576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606E8-7499-40D5-974F-16F3CDC1B0FA}">
      <dsp:nvSpPr>
        <dsp:cNvPr id="0" name=""/>
        <dsp:cNvSpPr/>
      </dsp:nvSpPr>
      <dsp:spPr>
        <a:xfrm>
          <a:off x="1214000" y="20976"/>
          <a:ext cx="2541977" cy="254197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71F74B-120C-4A7B-A6E7-64CB63C04DEC}">
      <dsp:nvSpPr>
        <dsp:cNvPr id="0" name=""/>
        <dsp:cNvSpPr/>
      </dsp:nvSpPr>
      <dsp:spPr>
        <a:xfrm>
          <a:off x="131295" y="334"/>
          <a:ext cx="1969657" cy="10942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Infrastructure</a:t>
          </a:r>
          <a:endParaRPr lang="en-US" sz="23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31295" y="334"/>
        <a:ext cx="1969657" cy="1094254"/>
      </dsp:txXfrm>
    </dsp:sp>
    <dsp:sp modelId="{E4DF0580-C233-4A46-A73D-06C8763ECA23}">
      <dsp:nvSpPr>
        <dsp:cNvPr id="0" name=""/>
        <dsp:cNvSpPr/>
      </dsp:nvSpPr>
      <dsp:spPr>
        <a:xfrm rot="5400000">
          <a:off x="910951" y="1121944"/>
          <a:ext cx="410345" cy="492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5400000">
        <a:off x="910951" y="1121944"/>
        <a:ext cx="410345" cy="492414"/>
      </dsp:txXfrm>
    </dsp:sp>
    <dsp:sp modelId="{B5A5A1BD-2AFC-4E1D-B282-B643ECBC670D}">
      <dsp:nvSpPr>
        <dsp:cNvPr id="0" name=""/>
        <dsp:cNvSpPr/>
      </dsp:nvSpPr>
      <dsp:spPr>
        <a:xfrm>
          <a:off x="131295" y="1641715"/>
          <a:ext cx="1969657" cy="10942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Human skills</a:t>
          </a:r>
          <a:endParaRPr lang="en-US" sz="23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31295" y="1641715"/>
        <a:ext cx="1969657" cy="1094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1F99A-0F8C-4277-B9D5-0F0124AF9075}" type="datetimeFigureOut">
              <a:rPr lang="pt-PT" smtClean="0"/>
              <a:pPr/>
              <a:t>08/05/2017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CB9C7-ADF2-4890-AE2A-73499C77DE4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75417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11B8F-E00D-4A02-9B8A-0B1C97713876}" type="datetimeFigureOut">
              <a:rPr lang="pt-PT" smtClean="0"/>
              <a:pPr/>
              <a:t>08/05/2017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2F236-0AAA-4586-967C-1CF80368789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32166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Pr>
        <a:solidFill>
          <a:srgbClr val="8B2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3568" y="2132856"/>
            <a:ext cx="5688632" cy="147002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pt-PT" dirty="0" err="1" smtClean="0"/>
              <a:t>Presentation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63488" y="4869160"/>
            <a:ext cx="5608712" cy="769640"/>
          </a:xfr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Source Sans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AUTHOR’S NAME</a:t>
            </a:r>
          </a:p>
          <a:p>
            <a:r>
              <a:rPr lang="pt-PT" dirty="0" smtClean="0"/>
              <a:t>ENTITY NAME</a:t>
            </a:r>
            <a:endParaRPr lang="pt-PT" dirty="0"/>
          </a:p>
        </p:txBody>
      </p:sp>
      <p:cxnSp>
        <p:nvCxnSpPr>
          <p:cNvPr id="12" name="Conexão recta 11"/>
          <p:cNvCxnSpPr/>
          <p:nvPr userDrawn="1"/>
        </p:nvCxnSpPr>
        <p:spPr>
          <a:xfrm>
            <a:off x="716820" y="4916785"/>
            <a:ext cx="0" cy="64807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\\fvsrv\FV\ARVORE_PASTAS\Mediateca\Logotipos\UNUEGOV\PNG\UNU-EGOV_LOGO_1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4" y="742574"/>
            <a:ext cx="2052000" cy="1050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8B2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6219"/>
            <a:ext cx="6851104" cy="562074"/>
          </a:xfrm>
        </p:spPr>
        <p:txBody>
          <a:bodyPr/>
          <a:lstStyle>
            <a:lvl1pPr>
              <a:defRPr>
                <a:latin typeface="Source Sans Pro" pitchFamily="34" charset="0"/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>
            <a:lvl1pPr>
              <a:defRPr>
                <a:latin typeface="Source Sans Pro" pitchFamily="34" charset="0"/>
              </a:defRPr>
            </a:lvl1pPr>
            <a:lvl2pPr>
              <a:defRPr>
                <a:latin typeface="Source Sans Pro" pitchFamily="34" charset="0"/>
              </a:defRPr>
            </a:lvl2pPr>
            <a:lvl3pPr>
              <a:defRPr>
                <a:latin typeface="Source Sans Pro" pitchFamily="34" charset="0"/>
              </a:defRPr>
            </a:lvl3pPr>
            <a:lvl4pPr>
              <a:defRPr>
                <a:latin typeface="Source Sans Pro" pitchFamily="34" charset="0"/>
              </a:defRPr>
            </a:lvl4pPr>
            <a:lvl5pPr>
              <a:defRPr>
                <a:latin typeface="Source Sans Pro" pitchFamily="34" charset="0"/>
              </a:defRPr>
            </a:lvl5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pic>
        <p:nvPicPr>
          <p:cNvPr id="7" name="Picture 4" descr="\\fvsrv\FV\ARVORE_PASTAS\Mediateca\Logotipos\UNUEGOV\PNG\UNU-EGOV_LOGO_1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9610" y="173756"/>
            <a:ext cx="1237190" cy="633216"/>
          </a:xfrm>
          <a:prstGeom prst="rect">
            <a:avLst/>
          </a:prstGeom>
          <a:noFill/>
        </p:spPr>
      </p:pic>
      <p:sp>
        <p:nvSpPr>
          <p:cNvPr id="9" name="Rectângulo 8"/>
          <p:cNvSpPr/>
          <p:nvPr userDrawn="1"/>
        </p:nvSpPr>
        <p:spPr>
          <a:xfrm>
            <a:off x="0" y="6279648"/>
            <a:ext cx="9144000" cy="54000"/>
          </a:xfrm>
          <a:prstGeom prst="rect">
            <a:avLst/>
          </a:prstGeom>
          <a:solidFill>
            <a:srgbClr val="8B2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8B2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>
            <a:lvl1pPr>
              <a:defRPr>
                <a:latin typeface="Source Sans Pro" pitchFamily="34" charset="0"/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>
            <a:lvl1pPr>
              <a:defRPr>
                <a:latin typeface="Source Sans Pro" pitchFamily="34" charset="0"/>
              </a:defRPr>
            </a:lvl1pPr>
            <a:lvl2pPr>
              <a:defRPr>
                <a:latin typeface="Source Sans Pro" pitchFamily="34" charset="0"/>
              </a:defRPr>
            </a:lvl2pPr>
            <a:lvl3pPr>
              <a:defRPr>
                <a:latin typeface="Source Sans Pro" pitchFamily="34" charset="0"/>
              </a:defRPr>
            </a:lvl3pPr>
            <a:lvl4pPr>
              <a:defRPr>
                <a:latin typeface="Source Sans Pro" pitchFamily="34" charset="0"/>
              </a:defRPr>
            </a:lvl4pPr>
            <a:lvl5pPr>
              <a:defRPr>
                <a:latin typeface="Source Sans Pro" pitchFamily="34" charset="0"/>
              </a:defRPr>
            </a:lvl5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pic>
        <p:nvPicPr>
          <p:cNvPr id="8" name="Picture 4" descr="\\fvsrv\FV\ARVORE_PASTAS\Mediateca\Logotipos\UNUEGOV\PNG\UNU-EGOV_LOGO_1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9610" y="173756"/>
            <a:ext cx="1237190" cy="633216"/>
          </a:xfrm>
          <a:prstGeom prst="rect">
            <a:avLst/>
          </a:prstGeom>
          <a:noFill/>
        </p:spPr>
      </p:pic>
      <p:sp>
        <p:nvSpPr>
          <p:cNvPr id="9" name="Rectângulo 8"/>
          <p:cNvSpPr/>
          <p:nvPr userDrawn="1"/>
        </p:nvSpPr>
        <p:spPr>
          <a:xfrm>
            <a:off x="0" y="6279648"/>
            <a:ext cx="9144000" cy="54000"/>
          </a:xfrm>
          <a:prstGeom prst="rect">
            <a:avLst/>
          </a:prstGeom>
          <a:solidFill>
            <a:srgbClr val="8B2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ítulo 1"/>
          <p:cNvSpPr txBox="1">
            <a:spLocks/>
          </p:cNvSpPr>
          <p:nvPr userDrawn="1"/>
        </p:nvSpPr>
        <p:spPr>
          <a:xfrm>
            <a:off x="457200" y="296219"/>
            <a:ext cx="685110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Source Sans Pro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Slide title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10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8B2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latin typeface="Lato regular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9910" y="1600200"/>
            <a:ext cx="8229600" cy="4525963"/>
          </a:xfrm>
        </p:spPr>
        <p:txBody>
          <a:bodyPr>
            <a:normAutofit/>
          </a:bodyPr>
          <a:lstStyle>
            <a:lvl1pPr>
              <a:defRPr sz="1500">
                <a:latin typeface="Source Sans Pro" pitchFamily="34" charset="0"/>
              </a:defRPr>
            </a:lvl1pPr>
            <a:lvl2pPr>
              <a:buFont typeface="Arial" pitchFamily="34" charset="0"/>
              <a:buChar char="•"/>
              <a:defRPr sz="1500">
                <a:latin typeface="Source Sans Pro" pitchFamily="34" charset="0"/>
              </a:defRPr>
            </a:lvl2pPr>
            <a:lvl3pPr>
              <a:defRPr sz="1500">
                <a:latin typeface="Source Sans Pro" pitchFamily="34" charset="0"/>
              </a:defRPr>
            </a:lvl3pPr>
            <a:lvl4pPr>
              <a:defRPr sz="1500">
                <a:latin typeface="Source Sans Pro" pitchFamily="34" charset="0"/>
              </a:defRPr>
            </a:lvl4pPr>
            <a:lvl5pPr>
              <a:defRPr sz="1500">
                <a:latin typeface="Source Sans Pro" pitchFamily="34" charset="0"/>
              </a:defRPr>
            </a:lvl5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pic>
        <p:nvPicPr>
          <p:cNvPr id="8" name="Picture 4" descr="\\fvsrv\FV\ARVORE_PASTAS\Mediateca\Logotipos\UNUEGOV\PNG\UNU-EGOV_LOGO_1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73756"/>
            <a:ext cx="1237190" cy="633216"/>
          </a:xfrm>
          <a:prstGeom prst="rect">
            <a:avLst/>
          </a:prstGeom>
          <a:noFill/>
        </p:spPr>
      </p:pic>
      <p:sp>
        <p:nvSpPr>
          <p:cNvPr id="13" name="Rectângulo 12"/>
          <p:cNvSpPr/>
          <p:nvPr userDrawn="1"/>
        </p:nvSpPr>
        <p:spPr>
          <a:xfrm>
            <a:off x="0" y="6279648"/>
            <a:ext cx="9144000" cy="54000"/>
          </a:xfrm>
          <a:prstGeom prst="rect">
            <a:avLst/>
          </a:prstGeom>
          <a:solidFill>
            <a:srgbClr val="8B2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Source Sans Pro" pitchFamily="34" charset="0"/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Source Sans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smtClean="0"/>
              <a:t>CHAPTER</a:t>
            </a:r>
          </a:p>
        </p:txBody>
      </p:sp>
      <p:sp>
        <p:nvSpPr>
          <p:cNvPr id="7" name="Rectângulo 6"/>
          <p:cNvSpPr/>
          <p:nvPr userDrawn="1"/>
        </p:nvSpPr>
        <p:spPr>
          <a:xfrm>
            <a:off x="0" y="6279648"/>
            <a:ext cx="9144000" cy="54000"/>
          </a:xfrm>
          <a:prstGeom prst="rect">
            <a:avLst/>
          </a:prstGeom>
          <a:solidFill>
            <a:srgbClr val="8B2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8B2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96219"/>
            <a:ext cx="6851104" cy="562074"/>
          </a:xfrm>
        </p:spPr>
        <p:txBody>
          <a:bodyPr/>
          <a:lstStyle>
            <a:lvl1pPr>
              <a:defRPr>
                <a:latin typeface="Source Sans Pro" pitchFamily="34" charset="0"/>
              </a:defRPr>
            </a:lvl1pPr>
          </a:lstStyle>
          <a:p>
            <a:r>
              <a:rPr lang="pt-PT" dirty="0" smtClean="0"/>
              <a:t>Slide </a:t>
            </a:r>
            <a:r>
              <a:rPr lang="pt-PT" dirty="0" err="1" smtClean="0"/>
              <a:t>title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latin typeface="Source Sans Pro" pitchFamily="34" charset="0"/>
              </a:defRPr>
            </a:lvl1pPr>
            <a:lvl2pPr>
              <a:lnSpc>
                <a:spcPct val="150000"/>
              </a:lnSpc>
              <a:buFont typeface="Arial" pitchFamily="34" charset="0"/>
              <a:buChar char="•"/>
              <a:defRPr sz="1500">
                <a:latin typeface="Source Sans Pro" pitchFamily="34" charset="0"/>
              </a:defRPr>
            </a:lvl2pPr>
            <a:lvl3pPr>
              <a:lnSpc>
                <a:spcPct val="150000"/>
              </a:lnSpc>
              <a:defRPr sz="1500">
                <a:latin typeface="Source Sans Pro" pitchFamily="34" charset="0"/>
              </a:defRPr>
            </a:lvl3pPr>
            <a:lvl4pPr>
              <a:lnSpc>
                <a:spcPct val="150000"/>
              </a:lnSpc>
              <a:defRPr sz="1500">
                <a:latin typeface="Source Sans Pro" pitchFamily="34" charset="0"/>
              </a:defRPr>
            </a:lvl4pPr>
            <a:lvl5pPr>
              <a:lnSpc>
                <a:spcPct val="150000"/>
              </a:lnSpc>
              <a:defRPr sz="1500">
                <a:latin typeface="Source Sans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defRPr lang="pt-PT" sz="1500" kern="1200" baseline="0" dirty="0" smtClean="0">
                <a:solidFill>
                  <a:schemeClr val="tx1"/>
                </a:solidFill>
                <a:latin typeface="Source Sans Pro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defRPr lang="pt-PT" sz="1500" kern="1200" dirty="0" smtClean="0">
                <a:solidFill>
                  <a:schemeClr val="tx1"/>
                </a:solidFill>
                <a:latin typeface="Source Sans Pro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defRPr lang="pt-PT" sz="1500" kern="1200" dirty="0" smtClean="0">
                <a:solidFill>
                  <a:schemeClr val="tx1"/>
                </a:solidFill>
                <a:latin typeface="Source Sans Pro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defRPr lang="pt-PT" sz="1500" kern="1200" dirty="0" smtClean="0">
                <a:solidFill>
                  <a:schemeClr val="tx1"/>
                </a:solidFill>
                <a:latin typeface="Source Sans Pro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defRPr lang="pt-PT" sz="1500" kern="1200" dirty="0">
                <a:solidFill>
                  <a:schemeClr val="tx1"/>
                </a:solidFill>
                <a:latin typeface="Source Sans Pro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pic>
        <p:nvPicPr>
          <p:cNvPr id="8" name="Picture 4" descr="\\fvsrv\FV\ARVORE_PASTAS\Mediateca\Logotipos\UNUEGOV\PNG\UNU-EGOV_LOGO_1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9610" y="173756"/>
            <a:ext cx="1237190" cy="633216"/>
          </a:xfrm>
          <a:prstGeom prst="rect">
            <a:avLst/>
          </a:prstGeom>
          <a:noFill/>
        </p:spPr>
      </p:pic>
      <p:sp>
        <p:nvSpPr>
          <p:cNvPr id="11" name="Rectângulo 10"/>
          <p:cNvSpPr/>
          <p:nvPr userDrawn="1"/>
        </p:nvSpPr>
        <p:spPr>
          <a:xfrm>
            <a:off x="0" y="6279648"/>
            <a:ext cx="9144000" cy="54000"/>
          </a:xfrm>
          <a:prstGeom prst="rect">
            <a:avLst/>
          </a:prstGeom>
          <a:solidFill>
            <a:srgbClr val="8B2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10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8B2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96219"/>
            <a:ext cx="6851104" cy="562074"/>
          </a:xfrm>
        </p:spPr>
        <p:txBody>
          <a:bodyPr/>
          <a:lstStyle>
            <a:lvl1pPr>
              <a:defRPr>
                <a:latin typeface="Source Sans Pro" pitchFamily="34" charset="0"/>
              </a:defRPr>
            </a:lvl1pPr>
          </a:lstStyle>
          <a:p>
            <a:r>
              <a:rPr lang="pt-PT" dirty="0" smtClean="0"/>
              <a:t>Slide </a:t>
            </a:r>
            <a:r>
              <a:rPr lang="pt-PT" dirty="0" err="1" smtClean="0"/>
              <a:t>title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Source Sans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Source Sans Pro" pitchFamily="34" charset="0"/>
              </a:defRPr>
            </a:lvl1pPr>
            <a:lvl2pPr>
              <a:defRPr sz="1500">
                <a:latin typeface="Source Sans Pro" pitchFamily="34" charset="0"/>
              </a:defRPr>
            </a:lvl2pPr>
            <a:lvl3pPr>
              <a:defRPr sz="1500">
                <a:latin typeface="Source Sans Pro" pitchFamily="34" charset="0"/>
              </a:defRPr>
            </a:lvl3pPr>
            <a:lvl4pPr>
              <a:defRPr sz="1500">
                <a:latin typeface="Source Sans Pro" pitchFamily="34" charset="0"/>
              </a:defRPr>
            </a:lvl4pPr>
            <a:lvl5pPr>
              <a:defRPr sz="1500">
                <a:latin typeface="Source Sans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Source Sans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Source Sans Pro" pitchFamily="34" charset="0"/>
              </a:defRPr>
            </a:lvl1pPr>
            <a:lvl2pPr>
              <a:defRPr sz="1500">
                <a:latin typeface="Source Sans Pro" pitchFamily="34" charset="0"/>
              </a:defRPr>
            </a:lvl2pPr>
            <a:lvl3pPr>
              <a:defRPr sz="1500">
                <a:latin typeface="Source Sans Pro" pitchFamily="34" charset="0"/>
              </a:defRPr>
            </a:lvl3pPr>
            <a:lvl4pPr>
              <a:defRPr sz="1500">
                <a:latin typeface="Source Sans Pro" pitchFamily="34" charset="0"/>
              </a:defRPr>
            </a:lvl4pPr>
            <a:lvl5pPr>
              <a:defRPr sz="1500">
                <a:latin typeface="Source Sans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pic>
        <p:nvPicPr>
          <p:cNvPr id="10" name="Picture 4" descr="\\fvsrv\FV\ARVORE_PASTAS\Mediateca\Logotipos\UNUEGOV\PNG\UNU-EGOV_LOGO_1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9610" y="173756"/>
            <a:ext cx="1237190" cy="633216"/>
          </a:xfrm>
          <a:prstGeom prst="rect">
            <a:avLst/>
          </a:prstGeom>
          <a:noFill/>
        </p:spPr>
      </p:pic>
      <p:sp>
        <p:nvSpPr>
          <p:cNvPr id="12" name="Rectângulo 11"/>
          <p:cNvSpPr/>
          <p:nvPr userDrawn="1"/>
        </p:nvSpPr>
        <p:spPr>
          <a:xfrm>
            <a:off x="0" y="6279648"/>
            <a:ext cx="9144000" cy="54000"/>
          </a:xfrm>
          <a:prstGeom prst="rect">
            <a:avLst/>
          </a:prstGeom>
          <a:solidFill>
            <a:srgbClr val="8B2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14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8B2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Marcador de Posição do Texto 12"/>
          <p:cNvSpPr>
            <a:spLocks noGrp="1"/>
          </p:cNvSpPr>
          <p:nvPr>
            <p:ph type="body" sz="quarter" idx="14" hasCustomPrompt="1"/>
          </p:nvPr>
        </p:nvSpPr>
        <p:spPr>
          <a:xfrm>
            <a:off x="5436096" y="5301208"/>
            <a:ext cx="3384376" cy="432247"/>
          </a:xfrm>
        </p:spPr>
        <p:txBody>
          <a:bodyPr>
            <a:normAutofit/>
          </a:bodyPr>
          <a:lstStyle>
            <a:lvl1pPr>
              <a:defRPr sz="1200" baseline="0">
                <a:latin typeface="Source Sans Pro" pitchFamily="34" charset="0"/>
              </a:defRPr>
            </a:lvl1pPr>
          </a:lstStyle>
          <a:p>
            <a:pPr lvl="0"/>
            <a:r>
              <a:rPr lang="pt-PT" dirty="0" err="1" smtClean="0"/>
              <a:t>Table</a:t>
            </a:r>
            <a:r>
              <a:rPr lang="pt-PT" dirty="0" smtClean="0"/>
              <a:t> </a:t>
            </a:r>
            <a:r>
              <a:rPr lang="pt-PT" dirty="0" err="1" smtClean="0"/>
              <a:t>legend</a:t>
            </a:r>
            <a:r>
              <a:rPr lang="pt-PT" dirty="0" smtClean="0"/>
              <a:t>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96219"/>
            <a:ext cx="6851104" cy="562074"/>
          </a:xfrm>
        </p:spPr>
        <p:txBody>
          <a:bodyPr/>
          <a:lstStyle>
            <a:lvl1pPr>
              <a:defRPr>
                <a:latin typeface="Source Sans Pro" pitchFamily="34" charset="0"/>
              </a:defRPr>
            </a:lvl1pPr>
          </a:lstStyle>
          <a:p>
            <a:r>
              <a:rPr lang="pt-PT" dirty="0" smtClean="0"/>
              <a:t>Slide </a:t>
            </a:r>
            <a:r>
              <a:rPr lang="pt-PT" dirty="0" err="1" smtClean="0"/>
              <a:t>title</a:t>
            </a:r>
            <a:endParaRPr lang="pt-PT" dirty="0"/>
          </a:p>
        </p:txBody>
      </p:sp>
      <p:pic>
        <p:nvPicPr>
          <p:cNvPr id="6" name="Picture 4" descr="\\fvsrv\FV\ARVORE_PASTAS\Mediateca\Logotipos\UNUEGOV\PNG\UNU-EGOV_LOGO_1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3282" y="173756"/>
            <a:ext cx="1237190" cy="633216"/>
          </a:xfrm>
          <a:prstGeom prst="rect">
            <a:avLst/>
          </a:prstGeom>
          <a:noFill/>
        </p:spPr>
      </p:pic>
      <p:sp>
        <p:nvSpPr>
          <p:cNvPr id="13" name="Marcador de Posição do Tex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700808"/>
            <a:ext cx="3312666" cy="432247"/>
          </a:xfrm>
        </p:spPr>
        <p:txBody>
          <a:bodyPr>
            <a:normAutofit/>
          </a:bodyPr>
          <a:lstStyle>
            <a:lvl1pPr>
              <a:defRPr sz="1600" baseline="0">
                <a:latin typeface="Source Sans Pro" pitchFamily="34" charset="0"/>
              </a:defRPr>
            </a:lvl1pPr>
          </a:lstStyle>
          <a:p>
            <a:pPr lvl="0"/>
            <a:r>
              <a:rPr lang="pt-PT" dirty="0" err="1" smtClean="0"/>
              <a:t>Table</a:t>
            </a:r>
            <a:r>
              <a:rPr lang="pt-PT" dirty="0" smtClean="0"/>
              <a:t> </a:t>
            </a:r>
            <a:r>
              <a:rPr lang="pt-PT" dirty="0" err="1" smtClean="0"/>
              <a:t>number</a:t>
            </a:r>
            <a:endParaRPr lang="pt-PT" dirty="0" smtClean="0"/>
          </a:p>
        </p:txBody>
      </p:sp>
      <p:sp>
        <p:nvSpPr>
          <p:cNvPr id="16" name="Rectângulo 15"/>
          <p:cNvSpPr/>
          <p:nvPr userDrawn="1"/>
        </p:nvSpPr>
        <p:spPr>
          <a:xfrm>
            <a:off x="0" y="6279648"/>
            <a:ext cx="9144000" cy="54000"/>
          </a:xfrm>
          <a:prstGeom prst="rect">
            <a:avLst/>
          </a:prstGeom>
          <a:solidFill>
            <a:srgbClr val="8B2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B2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1475656" y="2852936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latin typeface="Source Sans Pro" pitchFamily="34" charset="0"/>
              </a:rPr>
              <a:t>THANK YOU.</a:t>
            </a:r>
            <a:r>
              <a:rPr lang="pt-PT" sz="3200" b="1" baseline="0" dirty="0" smtClean="0">
                <a:solidFill>
                  <a:schemeClr val="bg1"/>
                </a:solidFill>
                <a:latin typeface="Source Sans Pro" pitchFamily="34" charset="0"/>
              </a:rPr>
              <a:t> ANY QUESTIONS?</a:t>
            </a:r>
            <a:endParaRPr lang="en-GB" sz="3200" b="1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2843808" y="4797152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100" b="1" dirty="0" smtClean="0">
                <a:solidFill>
                  <a:schemeClr val="bg1"/>
                </a:solidFill>
                <a:latin typeface="Source Sans Pro" pitchFamily="34" charset="0"/>
              </a:rPr>
              <a:t>IBRAHIM ROHMAN</a:t>
            </a:r>
            <a:endParaRPr lang="pt-PT" sz="2100" b="1" dirty="0" smtClean="0">
              <a:solidFill>
                <a:schemeClr val="bg1"/>
              </a:solidFill>
              <a:latin typeface="Source Sans Pro" pitchFamily="34" charset="0"/>
            </a:endParaRPr>
          </a:p>
          <a:p>
            <a:pPr algn="ctr"/>
            <a:r>
              <a:rPr lang="pt-PT" sz="2100" b="1" dirty="0" smtClean="0">
                <a:solidFill>
                  <a:schemeClr val="bg1"/>
                </a:solidFill>
                <a:latin typeface="Source Sans Pro" pitchFamily="34" charset="0"/>
              </a:rPr>
              <a:t>rohman@egov.edu</a:t>
            </a:r>
            <a:endParaRPr lang="en-GB" sz="2100" b="1" dirty="0">
              <a:solidFill>
                <a:schemeClr val="bg1"/>
              </a:solidFill>
              <a:latin typeface="Source Sans Pro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8B2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008313" cy="792088"/>
          </a:xfrm>
        </p:spPr>
        <p:txBody>
          <a:bodyPr anchor="b"/>
          <a:lstStyle>
            <a:lvl1pPr algn="l">
              <a:defRPr sz="2000" b="1">
                <a:latin typeface="Source Sans Pro" pitchFamily="34" charset="0"/>
              </a:defRPr>
            </a:lvl1pPr>
          </a:lstStyle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>
                <a:latin typeface="Source Sans Pro" pitchFamily="34" charset="0"/>
              </a:defRPr>
            </a:lvl1pPr>
            <a:lvl2pPr>
              <a:defRPr sz="1500">
                <a:latin typeface="Source Sans Pro" pitchFamily="34" charset="0"/>
              </a:defRPr>
            </a:lvl2pPr>
            <a:lvl3pPr>
              <a:defRPr sz="1500">
                <a:latin typeface="Source Sans Pro" pitchFamily="34" charset="0"/>
              </a:defRPr>
            </a:lvl3pPr>
            <a:lvl4pPr>
              <a:defRPr sz="1500">
                <a:latin typeface="Source Sans Pro" pitchFamily="34" charset="0"/>
              </a:defRPr>
            </a:lvl4pPr>
            <a:lvl5pPr>
              <a:defRPr sz="1500">
                <a:latin typeface="Source Sans Pro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/>
          <a:lstStyle>
            <a:lvl1pPr marL="0" indent="0">
              <a:buNone/>
              <a:defRPr sz="1400">
                <a:latin typeface="Source Sans Pro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pic>
        <p:nvPicPr>
          <p:cNvPr id="9" name="Picture 4" descr="\\fvsrv\FV\ARVORE_PASTAS\Mediateca\Logotipos\UNUEGOV\PNG\UNU-EGOV_LOGO_1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9610" y="173756"/>
            <a:ext cx="1237190" cy="633216"/>
          </a:xfrm>
          <a:prstGeom prst="rect">
            <a:avLst/>
          </a:prstGeom>
          <a:noFill/>
        </p:spPr>
      </p:pic>
      <p:sp>
        <p:nvSpPr>
          <p:cNvPr id="10" name="Rectângulo 9"/>
          <p:cNvSpPr/>
          <p:nvPr userDrawn="1"/>
        </p:nvSpPr>
        <p:spPr>
          <a:xfrm>
            <a:off x="0" y="6279648"/>
            <a:ext cx="9144000" cy="54000"/>
          </a:xfrm>
          <a:prstGeom prst="rect">
            <a:avLst/>
          </a:prstGeom>
          <a:solidFill>
            <a:srgbClr val="8B2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ítulo 1"/>
          <p:cNvSpPr txBox="1">
            <a:spLocks/>
          </p:cNvSpPr>
          <p:nvPr userDrawn="1"/>
        </p:nvSpPr>
        <p:spPr>
          <a:xfrm>
            <a:off x="457200" y="296219"/>
            <a:ext cx="685110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Source Sans Pro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Slide </a:t>
            </a:r>
            <a:r>
              <a:rPr kumimoji="0" lang="pt-PT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title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8B2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Source Sans Pro" pitchFamily="34" charset="0"/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>
                <a:latin typeface="Source Sans Pro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Source Sans Pro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pic>
        <p:nvPicPr>
          <p:cNvPr id="9" name="Picture 4" descr="\\fvsrv\FV\ARVORE_PASTAS\Mediateca\Logotipos\UNUEGOV\PNG\UNU-EGOV_LOGO_1C-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2795" y="173756"/>
            <a:ext cx="1237190" cy="633216"/>
          </a:xfrm>
          <a:prstGeom prst="rect">
            <a:avLst/>
          </a:prstGeom>
          <a:noFill/>
        </p:spPr>
      </p:pic>
      <p:sp>
        <p:nvSpPr>
          <p:cNvPr id="10" name="Rectângulo 9"/>
          <p:cNvSpPr/>
          <p:nvPr userDrawn="1"/>
        </p:nvSpPr>
        <p:spPr>
          <a:xfrm>
            <a:off x="0" y="6279648"/>
            <a:ext cx="9144000" cy="54000"/>
          </a:xfrm>
          <a:prstGeom prst="rect">
            <a:avLst/>
          </a:prstGeom>
          <a:solidFill>
            <a:srgbClr val="8B2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ítulo 1"/>
          <p:cNvSpPr txBox="1">
            <a:spLocks/>
          </p:cNvSpPr>
          <p:nvPr userDrawn="1"/>
        </p:nvSpPr>
        <p:spPr>
          <a:xfrm>
            <a:off x="457200" y="296219"/>
            <a:ext cx="685110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Source Sans Pro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Slide title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pt-PT" dirty="0"/>
          </a:p>
        </p:txBody>
      </p:sp>
      <p:sp>
        <p:nvSpPr>
          <p:cNvPr id="16" name="CaixaDeTexto 15"/>
          <p:cNvSpPr txBox="1"/>
          <p:nvPr userDrawn="1"/>
        </p:nvSpPr>
        <p:spPr>
          <a:xfrm>
            <a:off x="457200" y="6423139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PT" sz="1000" kern="1200" dirty="0" smtClean="0">
                <a:solidFill>
                  <a:schemeClr val="tx1"/>
                </a:solidFill>
                <a:latin typeface="Source Sans Pro" pitchFamily="34" charset="0"/>
                <a:ea typeface="+mn-ea"/>
                <a:cs typeface="+mn-cs"/>
              </a:rPr>
              <a:t>eGovernment and shadow economy</a:t>
            </a:r>
            <a:endParaRPr lang="pt-PT" sz="1000" kern="1200" dirty="0" smtClean="0">
              <a:solidFill>
                <a:schemeClr val="tx1"/>
              </a:solidFill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 userDrawn="1"/>
        </p:nvSpPr>
        <p:spPr>
          <a:xfrm>
            <a:off x="6094512" y="6416539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PT" sz="1000" kern="1200" dirty="0" smtClean="0">
                <a:solidFill>
                  <a:schemeClr val="tx1"/>
                </a:solidFill>
                <a:latin typeface="Source Sans Pro" pitchFamily="34" charset="0"/>
                <a:ea typeface="+mn-ea"/>
                <a:cs typeface="+mn-cs"/>
              </a:rPr>
              <a:t>Bangkok, Thailand</a:t>
            </a:r>
            <a:r>
              <a:rPr lang="pt-PT" sz="1000" kern="1200" baseline="0" dirty="0" smtClean="0">
                <a:solidFill>
                  <a:schemeClr val="tx1"/>
                </a:solidFill>
                <a:latin typeface="Source Sans Pro" pitchFamily="34" charset="0"/>
                <a:ea typeface="+mn-ea"/>
                <a:cs typeface="+mn-cs"/>
              </a:rPr>
              <a:t> </a:t>
            </a:r>
            <a:r>
              <a:rPr lang="pt-PT" sz="1000" kern="1200" baseline="0" dirty="0" smtClean="0">
                <a:solidFill>
                  <a:schemeClr val="tx1"/>
                </a:solidFill>
                <a:latin typeface="Source Sans Pro" pitchFamily="34" charset="0"/>
                <a:ea typeface="+mn-ea"/>
                <a:cs typeface="+mn-cs"/>
              </a:rPr>
              <a:t>| </a:t>
            </a:r>
            <a:fld id="{AA3DC5F1-9ACD-4B90-B62B-C2DB94241C87}" type="datetime4">
              <a:rPr lang="en-GB" sz="1000" kern="1200" baseline="0" smtClean="0">
                <a:solidFill>
                  <a:schemeClr val="tx1"/>
                </a:solidFill>
                <a:latin typeface="Source Sans Pro" pitchFamily="34" charset="0"/>
                <a:ea typeface="+mn-ea"/>
                <a:cs typeface="+mn-cs"/>
              </a:rPr>
              <a:pPr algn="r">
                <a:lnSpc>
                  <a:spcPct val="100000"/>
                </a:lnSpc>
              </a:pPr>
              <a:t>08 May 2017</a:t>
            </a:fld>
            <a:r>
              <a:rPr lang="en-GB" sz="1000" kern="1200" baseline="0" dirty="0" smtClean="0">
                <a:solidFill>
                  <a:schemeClr val="tx1"/>
                </a:solidFill>
                <a:latin typeface="Source Sans Pro" pitchFamily="34" charset="0"/>
                <a:ea typeface="+mn-ea"/>
                <a:cs typeface="+mn-cs"/>
              </a:rPr>
              <a:t> | </a:t>
            </a:r>
            <a:fld id="{D1178234-21CC-49B4-B766-BBDC2A2B085D}" type="slidenum">
              <a:rPr lang="en-GB" sz="1000" kern="1200" baseline="0" smtClean="0">
                <a:solidFill>
                  <a:schemeClr val="tx1"/>
                </a:solidFill>
                <a:latin typeface="Source Sans Pro" pitchFamily="34" charset="0"/>
                <a:ea typeface="+mn-ea"/>
                <a:cs typeface="+mn-cs"/>
              </a:rPr>
              <a:pPr algn="r">
                <a:lnSpc>
                  <a:spcPct val="100000"/>
                </a:lnSpc>
              </a:pPr>
              <a:t>‹#›</a:t>
            </a:fld>
            <a:endParaRPr lang="pt-PT" sz="1000" kern="1200" dirty="0" smtClean="0">
              <a:solidFill>
                <a:schemeClr val="tx1"/>
              </a:solidFill>
              <a:latin typeface="Source Sans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lang="pt-PT" sz="2000" b="1" kern="1200" baseline="0" smtClean="0">
          <a:solidFill>
            <a:schemeClr val="bg1"/>
          </a:solidFill>
          <a:latin typeface="Source Sans Pro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pt-PT" sz="1800" kern="1200" baseline="0" smtClean="0">
          <a:solidFill>
            <a:schemeClr val="tx1"/>
          </a:solidFill>
          <a:latin typeface="Source Sans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3816424" cy="257286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Against the shadow: the role of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e-Government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725144"/>
            <a:ext cx="6400800" cy="1523256"/>
          </a:xfrm>
        </p:spPr>
        <p:txBody>
          <a:bodyPr/>
          <a:lstStyle/>
          <a:p>
            <a:r>
              <a:rPr lang="en-US" i="1" dirty="0"/>
              <a:t>Ibrahim </a:t>
            </a:r>
            <a:r>
              <a:rPr lang="en-US" i="1" dirty="0" err="1"/>
              <a:t>Kholilul</a:t>
            </a:r>
            <a:r>
              <a:rPr lang="en-US" i="1" dirty="0"/>
              <a:t> </a:t>
            </a:r>
            <a:r>
              <a:rPr lang="en-US" i="1" dirty="0" err="1"/>
              <a:t>Rohman</a:t>
            </a:r>
            <a:endParaRPr lang="en-US" i="1" dirty="0"/>
          </a:p>
          <a:p>
            <a:r>
              <a:rPr lang="en-US" i="1" dirty="0"/>
              <a:t>Linda </a:t>
            </a:r>
            <a:r>
              <a:rPr lang="en-US" i="1" dirty="0" err="1"/>
              <a:t>Veiga</a:t>
            </a:r>
            <a:endParaRPr lang="en-US" i="1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79" y="2276872"/>
            <a:ext cx="336830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00694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Description of data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124744"/>
            <a:ext cx="849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size of shadow economy (% of GDP) and the actual value (Billion UD)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251520" y="2924944"/>
            <a:ext cx="8064896" cy="36004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60232" y="1772816"/>
            <a:ext cx="1584176" cy="2583904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3204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1628800"/>
            <a:ext cx="437161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51520" y="1196752"/>
            <a:ext cx="8892480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268760"/>
            <a:ext cx="4824536" cy="490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275856" cy="836712"/>
          </a:xfrm>
        </p:spPr>
        <p:txBody>
          <a:bodyPr>
            <a:normAutofit/>
          </a:bodyPr>
          <a:lstStyle/>
          <a:p>
            <a:r>
              <a:rPr lang="en-US" dirty="0" smtClean="0"/>
              <a:t>Results : General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052736"/>
            <a:ext cx="492959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9552" y="3429000"/>
            <a:ext cx="23762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27984" y="3573016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51920" y="4077072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5652120" y="1124744"/>
          <a:ext cx="223224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2195736" y="1556792"/>
            <a:ext cx="309634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07704" y="378904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9552" y="4437112"/>
            <a:ext cx="266429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Depending on the level of severity, if countries increase the </a:t>
            </a:r>
            <a:r>
              <a:rPr lang="en-US" sz="1200" dirty="0" err="1" smtClean="0"/>
              <a:t>eGov</a:t>
            </a:r>
            <a:r>
              <a:rPr lang="en-US" sz="1200" dirty="0" smtClean="0"/>
              <a:t> index by 1 pp, they might expect a reduction in SE by -0.05 pp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11960" y="43651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32040" y="393305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15816" y="4869160"/>
            <a:ext cx="266429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Off which, telecom infrastructure (supply side) still plays greater role at the moment</a:t>
            </a: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077072"/>
            <a:ext cx="2041773" cy="19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>
            <a:off x="3059832" y="1844824"/>
            <a:ext cx="0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71F74B-120C-4A7B-A6E7-64CB63C04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4C71F74B-120C-4A7B-A6E7-64CB63C04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DF0580-C233-4A46-A73D-06C8763EC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E4DF0580-C233-4A46-A73D-06C8763EC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5A5A1BD-2AFC-4E1D-B282-B643ECBC6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B5A5A1BD-2AFC-4E1D-B282-B643ECBC6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Graphic spid="9" grpId="0">
        <p:bldSub>
          <a:bldDgm/>
        </p:bldSub>
      </p:bldGraphic>
      <p:bldP spid="12" grpId="0" animBg="1"/>
      <p:bldP spid="16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427984" cy="980728"/>
          </a:xfrm>
        </p:spPr>
        <p:txBody>
          <a:bodyPr>
            <a:normAutofit/>
          </a:bodyPr>
          <a:lstStyle/>
          <a:p>
            <a:r>
              <a:rPr lang="en-US" dirty="0" smtClean="0"/>
              <a:t>Threshold </a:t>
            </a:r>
            <a:r>
              <a:rPr lang="en-US" dirty="0" smtClean="0"/>
              <a:t>point (critical mass)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92768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052736"/>
            <a:ext cx="4248472" cy="262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arcador de Posição de Conteúdo 4"/>
          <p:cNvSpPr>
            <a:spLocks noGrp="1"/>
          </p:cNvSpPr>
          <p:nvPr>
            <p:ph idx="1"/>
          </p:nvPr>
        </p:nvSpPr>
        <p:spPr>
          <a:xfrm>
            <a:off x="251520" y="1052736"/>
            <a:ext cx="8373616" cy="459797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The value of ICT services depends on its network: only if there are enough adopters, the good becomes valuable. </a:t>
            </a:r>
          </a:p>
          <a:p>
            <a:pPr marL="1028700" lvl="1">
              <a:buFont typeface="Arial" charset="0"/>
              <a:buChar char="•"/>
            </a:pPr>
            <a:r>
              <a:rPr lang="en-US" sz="2800" dirty="0" smtClean="0"/>
              <a:t>There is a critical mass (Meade and Islam, 2006; </a:t>
            </a:r>
            <a:r>
              <a:rPr lang="en-US" sz="2800" dirty="0" err="1" smtClean="0"/>
              <a:t>Röller</a:t>
            </a:r>
            <a:r>
              <a:rPr lang="en-US" sz="2800" dirty="0" smtClean="0"/>
              <a:t> and  </a:t>
            </a:r>
            <a:r>
              <a:rPr lang="en-US" sz="2800" dirty="0" err="1" smtClean="0"/>
              <a:t>Waverman</a:t>
            </a:r>
            <a:r>
              <a:rPr lang="en-US" sz="2800" dirty="0" smtClean="0"/>
              <a:t>, 2001)</a:t>
            </a:r>
          </a:p>
          <a:p>
            <a:pPr marL="1028700" lvl="1">
              <a:buFont typeface="Arial" charset="0"/>
              <a:buChar char="•"/>
            </a:pPr>
            <a:r>
              <a:rPr lang="en-US" sz="2800" dirty="0" smtClean="0"/>
              <a:t>It was estimated 40% of fixed line in OECD countries </a:t>
            </a:r>
          </a:p>
          <a:p>
            <a:pPr marL="1028700" lvl="1">
              <a:buFont typeface="Arial" charset="0"/>
              <a:buChar char="•"/>
            </a:pPr>
            <a:r>
              <a:rPr lang="en-US" sz="2800" dirty="0" smtClean="0"/>
              <a:t>5 and 15 % (i.e. high and low middle income countries).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995936" cy="908720"/>
          </a:xfrm>
        </p:spPr>
        <p:txBody>
          <a:bodyPr>
            <a:normAutofit/>
          </a:bodyPr>
          <a:lstStyle/>
          <a:p>
            <a:r>
              <a:rPr lang="en-US" dirty="0" smtClean="0"/>
              <a:t>Critical mass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4536504" cy="231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4680520" cy="114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653137"/>
            <a:ext cx="45798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475656" y="1268760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1720" y="1844824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19872" y="2132856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39952" y="2420888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75656" y="3645024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03648" y="5157192"/>
            <a:ext cx="15121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004048" y="1052736"/>
            <a:ext cx="3888432" cy="474198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Estimation based on cross section in 2013 using </a:t>
            </a:r>
            <a:r>
              <a:rPr lang="en-US" sz="2400" dirty="0" err="1" smtClean="0"/>
              <a:t>Tobit</a:t>
            </a:r>
            <a:r>
              <a:rPr lang="en-US" sz="2400" dirty="0" smtClean="0"/>
              <a:t> model.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Telecom infrastructure is the most crucial aspect (infrastructure factor).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The impact is more apparent in high income countries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 smtClean="0"/>
              <a:t>impact based on region is seen in Europe and Asia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219008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3995936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Critical mass (estimated)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792088" cy="331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124744"/>
            <a:ext cx="2620841" cy="162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03848" y="2780928"/>
            <a:ext cx="1897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Internet users = 77%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124744"/>
            <a:ext cx="2448272" cy="156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40152" y="2780928"/>
            <a:ext cx="2547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Fixed broadband subs = 26%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212976"/>
            <a:ext cx="24003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131840" y="4581128"/>
            <a:ext cx="2055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Fixed telephony = 36%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068960"/>
            <a:ext cx="22764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12160" y="4725144"/>
            <a:ext cx="2358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Mobile  telephony = 130%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283968" cy="980728"/>
          </a:xfrm>
        </p:spPr>
        <p:txBody>
          <a:bodyPr>
            <a:normAutofit/>
          </a:bodyPr>
          <a:lstStyle/>
          <a:p>
            <a:r>
              <a:rPr lang="en-US" dirty="0" smtClean="0"/>
              <a:t>Relevance for 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4536504" cy="430993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The World Bank and  </a:t>
            </a:r>
            <a:r>
              <a:rPr lang="en-US" sz="2400" dirty="0" err="1" smtClean="0"/>
              <a:t>and</a:t>
            </a:r>
            <a:r>
              <a:rPr lang="en-US" sz="2400" dirty="0" smtClean="0"/>
              <a:t> Hassan Schneider (2014) have reported that the ratio of Indonesia’s shadow economy is about 19% of GDP on average during 2003-2013. 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This ratio is considered very low compared to other countries classified as lower middle and lower income following the World Bank income classification brackets.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However </a:t>
            </a:r>
            <a:r>
              <a:rPr lang="en-US" sz="2400" dirty="0" smtClean="0"/>
              <a:t>as the Indonesia’s GDP of Indonesia is the highest in the region, we have a whooping amount of money compared to the neighbors due to scale effect.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420046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499992" cy="1052736"/>
          </a:xfrm>
        </p:spPr>
        <p:txBody>
          <a:bodyPr>
            <a:normAutofit/>
          </a:bodyPr>
          <a:lstStyle/>
          <a:p>
            <a:r>
              <a:rPr lang="en-US" dirty="0" smtClean="0"/>
              <a:t>Relevance for 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Based on the latest World Bank data, Indonesia’s </a:t>
            </a:r>
            <a:r>
              <a:rPr lang="en-US" sz="2400" b="1" u="sng" dirty="0" smtClean="0">
                <a:solidFill>
                  <a:srgbClr val="8B2332"/>
                </a:solidFill>
              </a:rPr>
              <a:t>GDP</a:t>
            </a:r>
            <a:r>
              <a:rPr lang="en-US" sz="2400" dirty="0" smtClean="0"/>
              <a:t> was </a:t>
            </a:r>
            <a:r>
              <a:rPr lang="en-US" sz="2400" b="1" u="sng" dirty="0" smtClean="0">
                <a:solidFill>
                  <a:srgbClr val="8B2332"/>
                </a:solidFill>
              </a:rPr>
              <a:t>861.9</a:t>
            </a:r>
            <a:r>
              <a:rPr lang="en-US" sz="2400" dirty="0" smtClean="0"/>
              <a:t> billion USD by 2015. 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We can estimate that the size of </a:t>
            </a:r>
            <a:r>
              <a:rPr lang="en-US" sz="2400" b="1" u="sng" dirty="0" smtClean="0">
                <a:solidFill>
                  <a:srgbClr val="8B2332"/>
                </a:solidFill>
              </a:rPr>
              <a:t>Indonesia’s shadow economy </a:t>
            </a:r>
            <a:r>
              <a:rPr lang="en-US" sz="2400" dirty="0" smtClean="0"/>
              <a:t>is about </a:t>
            </a:r>
            <a:r>
              <a:rPr lang="en-US" sz="2400" b="1" u="sng" dirty="0" smtClean="0">
                <a:solidFill>
                  <a:srgbClr val="8B2332"/>
                </a:solidFill>
              </a:rPr>
              <a:t>164 billion USD</a:t>
            </a:r>
            <a:r>
              <a:rPr lang="en-US" sz="2400" dirty="0" smtClean="0"/>
              <a:t>. 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With the tax-to-GDP ratio at  </a:t>
            </a:r>
            <a:r>
              <a:rPr lang="en-US" sz="2400" b="1" u="sng" dirty="0" smtClean="0">
                <a:solidFill>
                  <a:srgbClr val="8B2332"/>
                </a:solidFill>
              </a:rPr>
              <a:t>11%, </a:t>
            </a:r>
            <a:r>
              <a:rPr lang="en-US" sz="2400" dirty="0" smtClean="0"/>
              <a:t>the additional government revenue should have reached up to 18 billion USD if these shadow activities are </a:t>
            </a:r>
            <a:r>
              <a:rPr lang="en-US" sz="2400" dirty="0" smtClean="0"/>
              <a:t>internalized (upper bound) </a:t>
            </a:r>
            <a:r>
              <a:rPr lang="en-US" sz="2400" b="1" u="sng" dirty="0" smtClean="0">
                <a:solidFill>
                  <a:srgbClr val="8B2332"/>
                </a:solidFill>
              </a:rPr>
              <a:t>2.8 </a:t>
            </a:r>
            <a:r>
              <a:rPr lang="en-US" sz="2400" b="1" u="sng" dirty="0" smtClean="0">
                <a:solidFill>
                  <a:srgbClr val="8B2332"/>
                </a:solidFill>
              </a:rPr>
              <a:t>billion USD or 37 trillion </a:t>
            </a:r>
            <a:r>
              <a:rPr lang="en-US" sz="2400" b="1" u="sng" dirty="0" smtClean="0">
                <a:solidFill>
                  <a:srgbClr val="8B2332"/>
                </a:solidFill>
              </a:rPr>
              <a:t>rupiahs </a:t>
            </a:r>
            <a:r>
              <a:rPr lang="en-US" sz="2400" dirty="0" smtClean="0"/>
              <a:t>(lower </a:t>
            </a:r>
            <a:r>
              <a:rPr lang="en-US" sz="2400" dirty="0" smtClean="0"/>
              <a:t>bound) </a:t>
            </a:r>
            <a:endParaRPr lang="en-US" sz="2400" b="1" u="sng" dirty="0" smtClean="0">
              <a:solidFill>
                <a:srgbClr val="8B2332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sz="2400" b="1" u="sng" dirty="0" smtClean="0">
                <a:solidFill>
                  <a:srgbClr val="8B2332"/>
                </a:solidFill>
              </a:rPr>
              <a:t>About half of those collected through the tax amnesty program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The performance of Indonesian e-Gov index is still very low compared to other countries in the region. </a:t>
            </a:r>
            <a:r>
              <a:rPr lang="en-US" sz="2400" dirty="0" smtClean="0"/>
              <a:t>Indonesia’s </a:t>
            </a:r>
            <a:r>
              <a:rPr lang="en-US" sz="2400" dirty="0" smtClean="0"/>
              <a:t>e government index of 0.45 ranked </a:t>
            </a:r>
            <a:r>
              <a:rPr lang="en-US" sz="2400" dirty="0" smtClean="0"/>
              <a:t>the </a:t>
            </a:r>
            <a:r>
              <a:rPr lang="en-US" sz="2400" dirty="0" smtClean="0"/>
              <a:t>lowest among the neighbors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139952" cy="980728"/>
          </a:xfrm>
        </p:spPr>
        <p:txBody>
          <a:bodyPr>
            <a:normAutofit/>
          </a:bodyPr>
          <a:lstStyle/>
          <a:p>
            <a:r>
              <a:rPr lang="en-GB" dirty="0" smtClean="0"/>
              <a:t>E-Government sub indices</a:t>
            </a:r>
            <a:endParaRPr lang="pt-P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86633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1124744"/>
            <a:ext cx="3464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Telecom infrastructure index (2003-2013)</a:t>
            </a:r>
            <a:endParaRPr lang="en-US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5" y="1484784"/>
            <a:ext cx="3960439" cy="390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27984" y="1124744"/>
            <a:ext cx="2829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Human capital index (2003-2013)</a:t>
            </a:r>
            <a:endParaRPr lang="en-US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5536" y="4437112"/>
            <a:ext cx="648072" cy="108012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55976" y="2060848"/>
            <a:ext cx="648072" cy="36004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1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5796136" cy="764704"/>
          </a:xfrm>
        </p:spPr>
        <p:txBody>
          <a:bodyPr>
            <a:normAutofit/>
          </a:bodyPr>
          <a:lstStyle/>
          <a:p>
            <a:r>
              <a:rPr lang="en-GB" dirty="0" smtClean="0"/>
              <a:t>Online  service index (Mei </a:t>
            </a:r>
            <a:r>
              <a:rPr lang="en-GB" dirty="0" err="1" smtClean="0"/>
              <a:t>Hua</a:t>
            </a:r>
            <a:r>
              <a:rPr lang="en-GB" dirty="0" smtClean="0"/>
              <a:t> and </a:t>
            </a:r>
            <a:r>
              <a:rPr lang="en-GB" dirty="0" err="1" smtClean="0"/>
              <a:t>Rohman</a:t>
            </a:r>
            <a:r>
              <a:rPr lang="en-GB" dirty="0" smtClean="0"/>
              <a:t>, 2014)</a:t>
            </a:r>
            <a:endParaRPr lang="pt-PT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3779912" y="1340768"/>
            <a:ext cx="5184576" cy="4237931"/>
          </a:xfrm>
        </p:spPr>
        <p:txBody>
          <a:bodyPr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b="1" i="1" dirty="0" smtClean="0"/>
              <a:t>User Experience Design (UED) </a:t>
            </a:r>
            <a:r>
              <a:rPr lang="en-US" sz="1400" dirty="0" smtClean="0"/>
              <a:t>concerns  with the supply and demand of data ' what data is needed and what information is available on a website.</a:t>
            </a:r>
          </a:p>
          <a:p>
            <a:pPr marL="1028700" lvl="1">
              <a:buFont typeface="Arial" charset="0"/>
              <a:buChar char="•"/>
            </a:pPr>
            <a:r>
              <a:rPr lang="en-US" sz="1400" dirty="0" smtClean="0"/>
              <a:t>no contact information on most government websites. Users seeking further information may thus need to start from scratch by searching for and contacting the relevant officer by email or phone. </a:t>
            </a:r>
          </a:p>
          <a:p>
            <a:pPr marL="1028700" lvl="1">
              <a:buFont typeface="Arial" charset="0"/>
              <a:buChar char="•"/>
            </a:pPr>
            <a:r>
              <a:rPr lang="en-US" sz="1400" dirty="0" smtClean="0"/>
              <a:t>There is also no standard response time for which users might expect the queries to be attended to. </a:t>
            </a:r>
          </a:p>
          <a:p>
            <a:pPr marL="1028700" lvl="1">
              <a:buFont typeface="Arial" charset="0"/>
              <a:buChar char="•"/>
            </a:pPr>
            <a:r>
              <a:rPr lang="en-US" sz="1400" dirty="0" smtClean="0"/>
              <a:t>incomplete databases; the availability of long-term data and the commitment to make regular updates on a database are often ignored.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i="1" dirty="0" smtClean="0"/>
              <a:t>Human resources : </a:t>
            </a:r>
            <a:r>
              <a:rPr lang="en-US" sz="1400" dirty="0" smtClean="0"/>
              <a:t>Some activities such as web design and development are procured based on government tenders, and thus outsourced. </a:t>
            </a:r>
          </a:p>
          <a:p>
            <a:pPr marL="1028700" lvl="1">
              <a:buFont typeface="Arial" charset="0"/>
              <a:buChar char="•"/>
            </a:pPr>
            <a:r>
              <a:rPr lang="en-US" sz="1400" dirty="0" smtClean="0"/>
              <a:t>These contractors work for a temporary period depending on when the budget for the next year is released, thus limiting the sustainability of data information and presentation. </a:t>
            </a:r>
          </a:p>
          <a:p>
            <a:pPr marL="1028700" lvl="1">
              <a:buFont typeface="Arial" charset="0"/>
              <a:buChar char="•"/>
            </a:pPr>
            <a:r>
              <a:rPr lang="en-US" sz="1400" dirty="0" smtClean="0"/>
              <a:t>Internally, there are limited skilled human resources to manage it.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60728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1196752"/>
            <a:ext cx="1797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Online service index</a:t>
            </a:r>
            <a:endParaRPr lang="en-US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627784" cy="90872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/>
              <a:t>The Digital Government landscape is continuously changing. It is important that policymakers, government executives, researchers foresee this dynamic and to anticipate its impact. 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We found that :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/>
              <a:t>e-Gov improvements may indeed </a:t>
            </a:r>
            <a:r>
              <a:rPr lang="en-US" sz="1600" b="1" dirty="0" smtClean="0">
                <a:solidFill>
                  <a:srgbClr val="8B2332"/>
                </a:solidFill>
              </a:rPr>
              <a:t>play an important role </a:t>
            </a:r>
            <a:r>
              <a:rPr lang="en-US" sz="1600" dirty="0" smtClean="0"/>
              <a:t>in mitigating the shadow economy, which hampers many countries, especially the least developed ones; (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/>
              <a:t>fighting the shadow economy may generate several positive </a:t>
            </a:r>
            <a:r>
              <a:rPr lang="en-US" sz="1600" b="1" dirty="0" smtClean="0">
                <a:solidFill>
                  <a:srgbClr val="8B2332"/>
                </a:solidFill>
              </a:rPr>
              <a:t>byproduct effects</a:t>
            </a:r>
            <a:r>
              <a:rPr lang="en-US" sz="1600" dirty="0" smtClean="0"/>
              <a:t>, which range from monetary  and non-monetary aspects .</a:t>
            </a:r>
          </a:p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8B2332"/>
                </a:solidFill>
              </a:rPr>
              <a:t>The impacts differ across income and geographic </a:t>
            </a:r>
            <a:r>
              <a:rPr lang="en-US" sz="1600" dirty="0" smtClean="0"/>
              <a:t>groups of countries, which suggests that it is necessary to achieve a minimum level of economic and </a:t>
            </a:r>
            <a:r>
              <a:rPr lang="en-US" sz="1600" dirty="0" err="1" smtClean="0"/>
              <a:t>eGov</a:t>
            </a:r>
            <a:r>
              <a:rPr lang="en-US" sz="1600" dirty="0" smtClean="0"/>
              <a:t> development before a country can reap the benefits from the initiative. 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/>
              <a:t>The impact of the EGDI on the reduction of the SE to be statistically significant in the </a:t>
            </a:r>
            <a:r>
              <a:rPr lang="en-US" sz="1600" b="1" dirty="0" smtClean="0">
                <a:solidFill>
                  <a:srgbClr val="8B2332"/>
                </a:solidFill>
              </a:rPr>
              <a:t>high-income group. 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/>
              <a:t>Our findings are consistent with previous studies on the need to achieve critical values of ICT before expecting a wider spill of the impacts on the economy and society.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This study stresses the need to implement </a:t>
            </a:r>
            <a:r>
              <a:rPr lang="en-US" sz="1600" b="1" dirty="0" smtClean="0">
                <a:solidFill>
                  <a:srgbClr val="8B2332"/>
                </a:solidFill>
              </a:rPr>
              <a:t>a more concrete </a:t>
            </a:r>
            <a:r>
              <a:rPr lang="en-US" sz="1600" b="1" dirty="0" err="1" smtClean="0">
                <a:solidFill>
                  <a:srgbClr val="8B2332"/>
                </a:solidFill>
              </a:rPr>
              <a:t>eGovernment</a:t>
            </a:r>
            <a:r>
              <a:rPr lang="en-US" sz="1600" b="1" dirty="0" smtClean="0">
                <a:solidFill>
                  <a:srgbClr val="8B2332"/>
                </a:solidFill>
              </a:rPr>
              <a:t> road map</a:t>
            </a:r>
            <a:r>
              <a:rPr lang="en-US" sz="1600" dirty="0" smtClean="0"/>
              <a:t>, especially in developing countries, to reduce the administrative burden cost as the main problem of informality</a:t>
            </a:r>
            <a:r>
              <a:rPr lang="en-US" sz="1600" dirty="0" smtClean="0"/>
              <a:t>.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Public private partnership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96219"/>
            <a:ext cx="6851104" cy="562074"/>
          </a:xfrm>
        </p:spPr>
        <p:txBody>
          <a:bodyPr/>
          <a:lstStyle/>
          <a:p>
            <a:r>
              <a:rPr lang="en-US" dirty="0" smtClean="0"/>
              <a:t>Takeaways from Day 1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786669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139952" y="1844824"/>
            <a:ext cx="1224136" cy="151216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436096" y="1124744"/>
            <a:ext cx="3456384" cy="482453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1600" dirty="0" smtClean="0"/>
              <a:t>Mobile industry is the first sector committed to help countries achieving SDGs targets ( Mr. S. Sharma)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Mobile technology will help facilitating countries with digital intelligence, automated cars, 42 largest bank  on </a:t>
            </a:r>
            <a:r>
              <a:rPr lang="en-US" sz="1600" dirty="0" err="1" smtClean="0"/>
              <a:t>blockchain</a:t>
            </a:r>
            <a:r>
              <a:rPr lang="en-US" sz="1600" dirty="0" smtClean="0"/>
              <a:t>,  MOOC and other digital innovation (Ms. </a:t>
            </a:r>
            <a:r>
              <a:rPr lang="en-US" sz="1600" dirty="0" err="1" smtClean="0"/>
              <a:t>Haorangsi</a:t>
            </a:r>
            <a:r>
              <a:rPr lang="en-US" sz="1600" dirty="0" smtClean="0"/>
              <a:t>, APT)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Mobile technology and </a:t>
            </a:r>
            <a:r>
              <a:rPr lang="en-US" sz="1600" dirty="0" err="1" smtClean="0"/>
              <a:t>IoT</a:t>
            </a:r>
            <a:r>
              <a:rPr lang="en-US" sz="1600" dirty="0" smtClean="0"/>
              <a:t> will help countries embracing (potential) Digital Single Market.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Are there any other anticipated potential impacts?</a:t>
            </a:r>
            <a:endParaRPr lang="en-US" sz="2800" dirty="0"/>
          </a:p>
          <a:p>
            <a:pPr lvl="1">
              <a:buFont typeface="Wingdings" pitchFamily="2" charset="2"/>
              <a:buChar char="q"/>
            </a:pPr>
            <a:r>
              <a:rPr lang="en-US" sz="1800" b="1" dirty="0" smtClean="0"/>
              <a:t>How about fiscal capacity?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31337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59" y="775474"/>
            <a:ext cx="3600401" cy="286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3528" y="188640"/>
            <a:ext cx="685165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Education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How much do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itchFamily="34" charset="0"/>
                <a:ea typeface="+mj-ea"/>
                <a:cs typeface="+mj-cs"/>
              </a:rPr>
              <a:t> we actually spend?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itchFamily="34" charset="0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5877272"/>
            <a:ext cx="5619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Estimated from WDI, the World Bank (constant USD 2010) data in 2013, ASEAN (2011)</a:t>
            </a:r>
            <a:endParaRPr lang="en-US" sz="1200" b="1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0769"/>
            <a:ext cx="45720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4248472" cy="441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51520" y="4005064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187624" y="3933056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95736" y="3717032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131840" y="1772816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499992" y="2204864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076056" y="1916832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724128" y="342900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588224" y="3717032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236296" y="3789040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956376" y="3789040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499992" y="1412776"/>
            <a:ext cx="4644008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96752"/>
            <a:ext cx="44644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Oval 48"/>
          <p:cNvSpPr/>
          <p:nvPr/>
        </p:nvSpPr>
        <p:spPr>
          <a:xfrm>
            <a:off x="5796136" y="4293096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804248" y="1844824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380312" y="4941168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788024" y="5013176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33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851920" cy="764704"/>
          </a:xfrm>
        </p:spPr>
        <p:txBody>
          <a:bodyPr>
            <a:normAutofit/>
          </a:bodyPr>
          <a:lstStyle/>
          <a:p>
            <a:r>
              <a:rPr lang="en-US" dirty="0" smtClean="0"/>
              <a:t>Shadow economy :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807795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All market-based legal production of goods and services that are hidden from public authorities for one or combination of the following reasons: </a:t>
            </a:r>
          </a:p>
          <a:p>
            <a:pPr lvl="0">
              <a:buFont typeface="Wingdings" pitchFamily="2" charset="2"/>
              <a:buChar char="q"/>
            </a:pPr>
            <a:r>
              <a:rPr lang="en-US" sz="2400" dirty="0" smtClean="0"/>
              <a:t>to avoid payment of taxes, e.g. income taxes or value added taxes, </a:t>
            </a:r>
          </a:p>
          <a:p>
            <a:pPr lvl="0">
              <a:buFont typeface="Wingdings" pitchFamily="2" charset="2"/>
              <a:buChar char="q"/>
            </a:pPr>
            <a:r>
              <a:rPr lang="en-US" sz="2400" dirty="0" smtClean="0"/>
              <a:t>to avoid payment of social security contributions, </a:t>
            </a:r>
          </a:p>
          <a:p>
            <a:pPr lvl="0">
              <a:buFont typeface="Wingdings" pitchFamily="2" charset="2"/>
              <a:buChar char="q"/>
            </a:pPr>
            <a:r>
              <a:rPr lang="en-US" sz="2400" dirty="0" smtClean="0"/>
              <a:t>to avoid certain legal labor market standards, such as minimum wages, maximum working hours, safety standards, etc., and </a:t>
            </a:r>
          </a:p>
          <a:p>
            <a:pPr lvl="0">
              <a:buFont typeface="Wingdings" pitchFamily="2" charset="2"/>
              <a:buChar char="q"/>
            </a:pPr>
            <a:r>
              <a:rPr lang="en-US" sz="2400" dirty="0" smtClean="0"/>
              <a:t>to avoid complying with certain administrative procedures, such as completing statistical questionnaires or other administrative forms.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Shadow economy : why is it dangerous?</a:t>
            </a:r>
            <a:endParaRPr lang="pt-PT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395536" y="1124744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Marcador de Posição de Conteúdo 4"/>
          <p:cNvSpPr>
            <a:spLocks noGrp="1"/>
          </p:cNvSpPr>
          <p:nvPr>
            <p:ph idx="1"/>
          </p:nvPr>
        </p:nvSpPr>
        <p:spPr>
          <a:xfrm>
            <a:off x="4644008" y="1052737"/>
            <a:ext cx="4248472" cy="460851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Shadow economy</a:t>
            </a:r>
            <a:endParaRPr lang="pt-PT" b="1" dirty="0"/>
          </a:p>
          <a:p>
            <a:pPr>
              <a:buFont typeface="Wingdings" pitchFamily="2" charset="2"/>
              <a:buChar char="q"/>
            </a:pPr>
            <a:r>
              <a:rPr lang="pt-PT" sz="1500" dirty="0" smtClean="0"/>
              <a:t> </a:t>
            </a:r>
            <a:r>
              <a:rPr lang="en-US" sz="1500" dirty="0" smtClean="0"/>
              <a:t>Erodes tax base (</a:t>
            </a:r>
            <a:r>
              <a:rPr lang="en-US" dirty="0" err="1" smtClean="0"/>
              <a:t>Mazhar</a:t>
            </a:r>
            <a:r>
              <a:rPr lang="en-US" dirty="0" smtClean="0"/>
              <a:t> &amp;  </a:t>
            </a:r>
            <a:r>
              <a:rPr lang="en-US" dirty="0" err="1" smtClean="0"/>
              <a:t>Méon</a:t>
            </a:r>
            <a:r>
              <a:rPr lang="en-US" dirty="0" smtClean="0"/>
              <a:t>, 2017)</a:t>
            </a:r>
          </a:p>
          <a:p>
            <a:pPr>
              <a:buFont typeface="Wingdings" pitchFamily="2" charset="2"/>
              <a:buChar char="q"/>
            </a:pPr>
            <a:r>
              <a:rPr lang="en-US" sz="1500" dirty="0" smtClean="0"/>
              <a:t>Increases  inflation rate (</a:t>
            </a:r>
            <a:r>
              <a:rPr lang="en-US" dirty="0" err="1" smtClean="0"/>
              <a:t>Prinz</a:t>
            </a:r>
            <a:r>
              <a:rPr lang="en-US" dirty="0" smtClean="0"/>
              <a:t> &amp; Beck, 2012)</a:t>
            </a:r>
          </a:p>
          <a:p>
            <a:pPr>
              <a:buFont typeface="Wingdings" pitchFamily="2" charset="2"/>
              <a:buChar char="q"/>
            </a:pPr>
            <a:r>
              <a:rPr lang="en-US" sz="1500" dirty="0" smtClean="0"/>
              <a:t>Increases regional public debt (</a:t>
            </a:r>
            <a:r>
              <a:rPr lang="en-US" dirty="0" err="1" smtClean="0"/>
              <a:t>González-Fernández</a:t>
            </a:r>
            <a:r>
              <a:rPr lang="en-US" dirty="0" smtClean="0"/>
              <a:t> &amp; Velasco, 2014) </a:t>
            </a:r>
          </a:p>
          <a:p>
            <a:pPr>
              <a:buFont typeface="Wingdings" pitchFamily="2" charset="2"/>
              <a:buChar char="q"/>
            </a:pPr>
            <a:r>
              <a:rPr lang="en-US" sz="1500" dirty="0" smtClean="0"/>
              <a:t>Causes unemployment (</a:t>
            </a:r>
            <a:r>
              <a:rPr lang="en-US" dirty="0" err="1" smtClean="0"/>
              <a:t>Dell’Anno</a:t>
            </a:r>
            <a:r>
              <a:rPr lang="en-US" dirty="0" smtClean="0"/>
              <a:t> &amp;Solomon, 2007; Adriana, 2014)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Hampers country competitiveness  and long term economic sustainability (</a:t>
            </a:r>
            <a:r>
              <a:rPr lang="en-US" dirty="0" err="1" smtClean="0"/>
              <a:t>Eilat</a:t>
            </a:r>
            <a:r>
              <a:rPr lang="en-US" dirty="0" smtClean="0"/>
              <a:t> and </a:t>
            </a:r>
            <a:r>
              <a:rPr lang="en-US" dirty="0" err="1" smtClean="0"/>
              <a:t>Zinnes</a:t>
            </a:r>
            <a:r>
              <a:rPr lang="en-US" dirty="0" smtClean="0"/>
              <a:t>, 2002)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Deteriorates financial sector (Elgin and </a:t>
            </a:r>
            <a:r>
              <a:rPr lang="en-US" dirty="0" err="1" smtClean="0"/>
              <a:t>Uras</a:t>
            </a:r>
            <a:r>
              <a:rPr lang="en-US" dirty="0" smtClean="0"/>
              <a:t>, 2013) ; </a:t>
            </a:r>
            <a:r>
              <a:rPr lang="en-US" dirty="0" err="1" smtClean="0"/>
              <a:t>Markellos</a:t>
            </a:r>
            <a:r>
              <a:rPr lang="en-US" dirty="0" smtClean="0"/>
              <a:t> </a:t>
            </a:r>
            <a:r>
              <a:rPr lang="en-US" dirty="0" err="1" smtClean="0"/>
              <a:t>Psychoyios</a:t>
            </a:r>
            <a:r>
              <a:rPr lang="en-US" dirty="0" smtClean="0"/>
              <a:t> and Schneider , 2010) </a:t>
            </a:r>
          </a:p>
          <a:p>
            <a:pPr>
              <a:buFont typeface="Arial" pitchFamily="34" charset="0"/>
              <a:buChar char="•"/>
            </a:pPr>
            <a:endParaRPr lang="pt-PT" sz="15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0" y="1124744"/>
            <a:ext cx="4572000" cy="4680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Eilat</a:t>
            </a:r>
            <a:r>
              <a:rPr lang="en-US" dirty="0" smtClean="0">
                <a:solidFill>
                  <a:schemeClr val="tx1"/>
                </a:solidFill>
              </a:rPr>
              <a:t> &amp;  </a:t>
            </a:r>
            <a:r>
              <a:rPr lang="en-US" dirty="0" err="1" smtClean="0">
                <a:solidFill>
                  <a:schemeClr val="tx1"/>
                </a:solidFill>
              </a:rPr>
              <a:t>Zinnes</a:t>
            </a:r>
            <a:r>
              <a:rPr lang="en-US" dirty="0" smtClean="0">
                <a:solidFill>
                  <a:schemeClr val="tx1"/>
                </a:solidFill>
              </a:rPr>
              <a:t> (2002) :once SE is established, it is hard to remove</a:t>
            </a:r>
          </a:p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3861048"/>
            <a:ext cx="3220656" cy="1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How can these activities be formalized and  how can ICT serve as enabler?</a:t>
            </a:r>
            <a:endParaRPr lang="en-US" sz="4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429000"/>
            <a:ext cx="3967907" cy="257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707904" cy="908720"/>
          </a:xfrm>
        </p:spPr>
        <p:txBody>
          <a:bodyPr>
            <a:normAutofit/>
          </a:bodyPr>
          <a:lstStyle/>
          <a:p>
            <a:r>
              <a:rPr lang="en-US" dirty="0" smtClean="0"/>
              <a:t>EGOV Index:  Definition we are using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1268760"/>
            <a:ext cx="4400122" cy="48574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alibri" pitchFamily="34" charset="0"/>
              </a:rPr>
              <a:t>The EGDI conducted in all 193 United Nations Member States assessing national websites and how e-government policies and strategies are applied in general and in specific sectors for delivery of essential services. 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Calibri" pitchFamily="34" charset="0"/>
              </a:rPr>
              <a:t>It is a comparison and not an absolute measurement.  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Calibri" pitchFamily="34" charset="0"/>
              </a:rPr>
              <a:t>It is a weighted average of three normalized scores 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>
                <a:latin typeface="Calibri" pitchFamily="34" charset="0"/>
              </a:rPr>
              <a:t>scope and quality of online services (Online Service Index, OSI)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>
                <a:latin typeface="Calibri" pitchFamily="34" charset="0"/>
              </a:rPr>
              <a:t>development status of telecommunication infrastructure (Telecommunication Infrastructure Index, TII), 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>
                <a:latin typeface="Calibri" pitchFamily="34" charset="0"/>
              </a:rPr>
              <a:t> inherent human capital (Human Capital Index, HCI).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Calibri" pitchFamily="34" charset="0"/>
              </a:rPr>
              <a:t>EGDI = 1/3 (OSI normalized + TII normalized + HCI normalized)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024" y="1700808"/>
            <a:ext cx="3744416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6338" y="2204864"/>
            <a:ext cx="4447662" cy="268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716016" cy="980728"/>
          </a:xfrm>
        </p:spPr>
        <p:txBody>
          <a:bodyPr>
            <a:normAutofit/>
          </a:bodyPr>
          <a:lstStyle/>
          <a:p>
            <a:r>
              <a:rPr lang="en-US" dirty="0" smtClean="0"/>
              <a:t>EGOV Index:  Definition we are using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303109" cy="442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1196752"/>
            <a:ext cx="8820472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472691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05064"/>
            <a:ext cx="538828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Framework analysys</a:t>
            </a:r>
            <a:endParaRPr lang="pt-PT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48064" y="1340768"/>
            <a:ext cx="3812232" cy="47133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dirty="0"/>
              <a:t>Eilet and Zines (2002)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i="1" dirty="0" smtClean="0"/>
              <a:t>“ if </a:t>
            </a:r>
            <a:r>
              <a:rPr lang="en-US" i="1" dirty="0"/>
              <a:t>institutional and regulatory problems are addressed and improvements are maintained, then one should expect an eventual turn-around of shadow activity. </a:t>
            </a:r>
            <a:r>
              <a:rPr lang="en-US" i="1" dirty="0" smtClean="0"/>
              <a:t>These includes: </a:t>
            </a:r>
            <a:r>
              <a:rPr lang="en-US" i="1" dirty="0"/>
              <a:t>the importance of oversight, transparency and public participation to avoid an unnecessary time-consuming process</a:t>
            </a:r>
            <a:endParaRPr lang="en-US" i="1" dirty="0" smtClean="0"/>
          </a:p>
          <a:p>
            <a:r>
              <a:rPr lang="en-US" b="1" i="1" dirty="0" smtClean="0">
                <a:solidFill>
                  <a:srgbClr val="00B050"/>
                </a:solidFill>
              </a:rPr>
              <a:t>“Governments should attempt </a:t>
            </a:r>
            <a:r>
              <a:rPr lang="en-US" b="1" i="1" dirty="0">
                <a:solidFill>
                  <a:srgbClr val="00B050"/>
                </a:solidFill>
              </a:rPr>
              <a:t>to avoid predatory and obstructive </a:t>
            </a:r>
            <a:r>
              <a:rPr lang="en-US" b="1" i="1" dirty="0" smtClean="0">
                <a:solidFill>
                  <a:srgbClr val="00B050"/>
                </a:solidFill>
              </a:rPr>
              <a:t>regulations and to lower </a:t>
            </a:r>
            <a:r>
              <a:rPr lang="en-US" b="1" i="1" dirty="0">
                <a:solidFill>
                  <a:srgbClr val="00B050"/>
                </a:solidFill>
              </a:rPr>
              <a:t>regulatory compliance </a:t>
            </a:r>
            <a:r>
              <a:rPr lang="en-US" b="1" i="1" dirty="0" smtClean="0">
                <a:solidFill>
                  <a:srgbClr val="00B050"/>
                </a:solidFill>
              </a:rPr>
              <a:t>costs. </a:t>
            </a:r>
          </a:p>
          <a:p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</p:nvPr>
        </p:nvGraphicFramePr>
        <p:xfrm>
          <a:off x="0" y="1052736"/>
          <a:ext cx="4609207" cy="5040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076056" y="1484784"/>
            <a:ext cx="3816424" cy="37444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Undheim (2007) : the total administrative burden on businesses in the European Union was around 600 billion euros per year: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1.5% of GDP in the UK and Sweden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6.8% of GDP in Hungary, Greece and the Baltic States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Gelauff &amp; Lejour (2006)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2.4% of GDP (in the UK, Sweden, Finland and Denmark)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4.4% of GDP (in Hungary, Greece, Poland and Slovenia).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U-EGOV">
      <a:majorFont>
        <a:latin typeface="Lato"/>
        <a:ea typeface=""/>
        <a:cs typeface=""/>
      </a:majorFont>
      <a:minorFont>
        <a:latin typeface="Lato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74DEE9-85D9-469A-ADE6-D434BE5454CA}"/>
</file>

<file path=customXml/itemProps2.xml><?xml version="1.0" encoding="utf-8"?>
<ds:datastoreItem xmlns:ds="http://schemas.openxmlformats.org/officeDocument/2006/customXml" ds:itemID="{C0D9F0B7-7286-44F6-A08A-8398DDB389D7}"/>
</file>

<file path=customXml/itemProps3.xml><?xml version="1.0" encoding="utf-8"?>
<ds:datastoreItem xmlns:ds="http://schemas.openxmlformats.org/officeDocument/2006/customXml" ds:itemID="{6A42393D-9879-4DF1-AE32-340F027DC3C8}"/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1345</Words>
  <Application>Microsoft Office PowerPoint</Application>
  <PresentationFormat>On-screen Show (4:3)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Source Sans Pro</vt:lpstr>
      <vt:lpstr>Lato-regular</vt:lpstr>
      <vt:lpstr>Wingdings</vt:lpstr>
      <vt:lpstr>Calibri</vt:lpstr>
      <vt:lpstr>Courier New</vt:lpstr>
      <vt:lpstr>Arial Unicode MS</vt:lpstr>
      <vt:lpstr>Lato regular</vt:lpstr>
      <vt:lpstr>Tema do Office</vt:lpstr>
      <vt:lpstr>Against the shadow: the role of  e-Government     </vt:lpstr>
      <vt:lpstr>Takeaways from Day 1 </vt:lpstr>
      <vt:lpstr>Slide 3</vt:lpstr>
      <vt:lpstr>Shadow economy : definition</vt:lpstr>
      <vt:lpstr>Shadow economy : why is it dangerous?</vt:lpstr>
      <vt:lpstr>Slide 6</vt:lpstr>
      <vt:lpstr>EGOV Index:  Definition we are using</vt:lpstr>
      <vt:lpstr>EGOV Index:  Definition we are using</vt:lpstr>
      <vt:lpstr>Framework analysys</vt:lpstr>
      <vt:lpstr>Description of data</vt:lpstr>
      <vt:lpstr>Results : General</vt:lpstr>
      <vt:lpstr>Threshold point (critical mass)</vt:lpstr>
      <vt:lpstr>Critical mass</vt:lpstr>
      <vt:lpstr>Slide 14</vt:lpstr>
      <vt:lpstr>Relevance for Indonesia</vt:lpstr>
      <vt:lpstr>Relevance for Indonesia</vt:lpstr>
      <vt:lpstr>E-Government sub indices</vt:lpstr>
      <vt:lpstr>Online  service index (Mei Hua and Rohman, 2014)</vt:lpstr>
      <vt:lpstr>Conclusions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jalmeida</dc:creator>
  <cp:lastModifiedBy>IbrahimKholilul</cp:lastModifiedBy>
  <cp:revision>106</cp:revision>
  <dcterms:created xsi:type="dcterms:W3CDTF">2015-12-29T09:23:19Z</dcterms:created>
  <dcterms:modified xsi:type="dcterms:W3CDTF">2017-05-08T22:24:15Z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