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 id="2147483661" r:id="rId3"/>
  </p:sldMasterIdLst>
  <p:notesMasterIdLst>
    <p:notesMasterId r:id="rId13"/>
  </p:notesMasterIdLst>
  <p:sldIdLst>
    <p:sldId id="261" r:id="rId4"/>
    <p:sldId id="351" r:id="rId5"/>
    <p:sldId id="352" r:id="rId6"/>
    <p:sldId id="358" r:id="rId7"/>
    <p:sldId id="327" r:id="rId8"/>
    <p:sldId id="321" r:id="rId9"/>
    <p:sldId id="310" r:id="rId10"/>
    <p:sldId id="356" r:id="rId11"/>
    <p:sldId id="258"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ngjingjing (George, IP MO)" initials="S(IM" lastIdx="1" clrIdx="0">
    <p:extLst>
      <p:ext uri="{19B8F6BF-5375-455C-9EA6-DF929625EA0E}">
        <p15:presenceInfo xmlns:p15="http://schemas.microsoft.com/office/powerpoint/2012/main" xmlns="" userId="S-1-5-21-147214757-305610072-1517763936-363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92855"/>
    <a:srgbClr val="192347"/>
    <a:srgbClr val="13215F"/>
    <a:srgbClr val="14365D"/>
    <a:srgbClr val="115781"/>
    <a:srgbClr val="5B9BD5"/>
    <a:srgbClr val="235079"/>
    <a:srgbClr val="00B0F0"/>
    <a:srgbClr val="00CCFF"/>
    <a:srgbClr val="00BCE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30" autoAdjust="0"/>
    <p:restoredTop sz="77223" autoAdjust="0"/>
  </p:normalViewPr>
  <p:slideViewPr>
    <p:cSldViewPr snapToGrid="0">
      <p:cViewPr>
        <p:scale>
          <a:sx n="75" d="100"/>
          <a:sy n="75" d="100"/>
        </p:scale>
        <p:origin x="-1608" y="-28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D:\IP&#30740;&#31350;&#37096;&#19968;&#33324;&#24037;&#20316;\2016%20IP%20Gala\wangzhen%20NPU%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zh-CN"/>
  <c:chart>
    <c:plotArea>
      <c:layout/>
      <c:barChart>
        <c:barDir val="col"/>
        <c:grouping val="clustered"/>
        <c:ser>
          <c:idx val="0"/>
          <c:order val="0"/>
          <c:tx>
            <c:v>现状时延(us)</c:v>
          </c:tx>
          <c:cat>
            <c:strRef>
              <c:f>Sheet2!$C$5:$C$7</c:f>
              <c:strCache>
                <c:ptCount val="3"/>
                <c:pt idx="0">
                  <c:v>指令
执行</c:v>
                </c:pt>
                <c:pt idx="1">
                  <c:v>线程
切换</c:v>
                </c:pt>
                <c:pt idx="2">
                  <c:v>表项
查找</c:v>
                </c:pt>
              </c:strCache>
            </c:strRef>
          </c:cat>
          <c:val>
            <c:numRef>
              <c:f>Sheet2!$D$5:$D$7</c:f>
              <c:numCache>
                <c:formatCode>General</c:formatCode>
                <c:ptCount val="3"/>
                <c:pt idx="0">
                  <c:v>0.60000000000000064</c:v>
                </c:pt>
                <c:pt idx="1">
                  <c:v>2.68</c:v>
                </c:pt>
                <c:pt idx="2">
                  <c:v>2.4699999999999998</c:v>
                </c:pt>
              </c:numCache>
            </c:numRef>
          </c:val>
        </c:ser>
        <c:ser>
          <c:idx val="1"/>
          <c:order val="1"/>
          <c:tx>
            <c:v>优化时延(us)</c:v>
          </c:tx>
          <c:spPr>
            <a:solidFill>
              <a:srgbClr val="92D050"/>
            </a:solidFill>
          </c:spPr>
          <c:cat>
            <c:strRef>
              <c:f>Sheet2!$C$5:$C$7</c:f>
              <c:strCache>
                <c:ptCount val="3"/>
                <c:pt idx="0">
                  <c:v>指令
执行</c:v>
                </c:pt>
                <c:pt idx="1">
                  <c:v>线程
切换</c:v>
                </c:pt>
                <c:pt idx="2">
                  <c:v>表项
查找</c:v>
                </c:pt>
              </c:strCache>
            </c:strRef>
          </c:cat>
          <c:val>
            <c:numRef>
              <c:f>Sheet2!$E$5:$E$7</c:f>
              <c:numCache>
                <c:formatCode>General</c:formatCode>
                <c:ptCount val="3"/>
                <c:pt idx="0">
                  <c:v>0.60000000000000064</c:v>
                </c:pt>
                <c:pt idx="1">
                  <c:v>1.27</c:v>
                </c:pt>
                <c:pt idx="2">
                  <c:v>1.2</c:v>
                </c:pt>
              </c:numCache>
            </c:numRef>
          </c:val>
        </c:ser>
        <c:dLbls/>
        <c:axId val="284030080"/>
        <c:axId val="284032000"/>
      </c:barChart>
      <c:catAx>
        <c:axId val="284030080"/>
        <c:scaling>
          <c:orientation val="minMax"/>
        </c:scaling>
        <c:axPos val="b"/>
        <c:numFmt formatCode="General" sourceLinked="0"/>
        <c:tickLblPos val="nextTo"/>
        <c:txPr>
          <a:bodyPr/>
          <a:lstStyle/>
          <a:p>
            <a:pPr>
              <a:defRPr>
                <a:latin typeface="微软雅黑" panose="020B0503020204020204" pitchFamily="34" charset="-122"/>
                <a:ea typeface="微软雅黑" panose="020B0503020204020204" pitchFamily="34" charset="-122"/>
              </a:defRPr>
            </a:pPr>
            <a:endParaRPr lang="zh-CN"/>
          </a:p>
        </c:txPr>
        <c:crossAx val="284032000"/>
        <c:crosses val="autoZero"/>
        <c:auto val="1"/>
        <c:lblAlgn val="ctr"/>
        <c:lblOffset val="100"/>
      </c:catAx>
      <c:valAx>
        <c:axId val="284032000"/>
        <c:scaling>
          <c:orientation val="minMax"/>
        </c:scaling>
        <c:axPos val="l"/>
        <c:majorGridlines/>
        <c:numFmt formatCode="General" sourceLinked="1"/>
        <c:tickLblPos val="nextTo"/>
        <c:crossAx val="284030080"/>
        <c:crosses val="autoZero"/>
        <c:crossBetween val="between"/>
      </c:valAx>
    </c:plotArea>
    <c:legend>
      <c:legendPos val="r"/>
      <c:layout/>
      <c:txPr>
        <a:bodyPr/>
        <a:lstStyle/>
        <a:p>
          <a:pPr>
            <a:defRPr>
              <a:latin typeface="微软雅黑" panose="020B0503020204020204" pitchFamily="34" charset="-122"/>
              <a:ea typeface="微软雅黑" panose="020B0503020204020204" pitchFamily="34" charset="-122"/>
            </a:defRPr>
          </a:pPr>
          <a:endParaRPr lang="zh-CN"/>
        </a:p>
      </c:txPr>
    </c:legend>
    <c:plotVisOnly val="1"/>
    <c:dispBlanksAs val="gap"/>
  </c:chart>
  <c:spPr>
    <a:noFill/>
    <a:ln w="12700">
      <a:solidFill>
        <a:srgbClr val="00B0F0"/>
      </a:solidFill>
      <a:prstDash val="dash"/>
    </a:ln>
  </c:spPr>
  <c:txPr>
    <a:bodyPr/>
    <a:lstStyle/>
    <a:p>
      <a:pPr>
        <a:defRPr baseline="0">
          <a:solidFill>
            <a:schemeClr val="bg1"/>
          </a:solidFill>
        </a:defRPr>
      </a:pPr>
      <a:endParaRPr lang="zh-CN"/>
    </a:p>
  </c:tx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4"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E5C4A2-CD6F-48D4-AC21-6F9ABF7E327F}" type="datetimeFigureOut">
              <a:rPr lang="zh-CN" altLang="en-US" smtClean="0"/>
              <a:pPr/>
              <a:t>2016/11/28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BB56C-E3B9-430B-B86A-8A7B482A2D3B}" type="slidenum">
              <a:rPr lang="zh-CN" altLang="en-US" smtClean="0"/>
              <a:pPr/>
              <a:t>‹#›</a:t>
            </a:fld>
            <a:endParaRPr lang="zh-CN" altLang="en-US"/>
          </a:p>
        </p:txBody>
      </p:sp>
    </p:spTree>
    <p:extLst>
      <p:ext uri="{BB962C8B-B14F-4D97-AF65-F5344CB8AC3E}">
        <p14:creationId xmlns:p14="http://schemas.microsoft.com/office/powerpoint/2010/main" xmlns="" val="1708198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C6BB56C-E3B9-430B-B86A-8A7B482A2D3B}" type="slidenum">
              <a:rPr lang="zh-CN" altLang="en-US" smtClean="0"/>
              <a:pPr/>
              <a:t>2</a:t>
            </a:fld>
            <a:endParaRPr lang="zh-CN" altLang="en-US"/>
          </a:p>
        </p:txBody>
      </p:sp>
    </p:spTree>
    <p:extLst>
      <p:ext uri="{BB962C8B-B14F-4D97-AF65-F5344CB8AC3E}">
        <p14:creationId xmlns:p14="http://schemas.microsoft.com/office/powerpoint/2010/main" xmlns="" val="953243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B092E8D-B84E-4EB5-9CB7-64D1208BBA91}" type="slidenum">
              <a:rPr lang="zh-CN" altLang="en-US" smtClean="0"/>
              <a:pPr/>
              <a:t>3</a:t>
            </a:fld>
            <a:endParaRPr lang="zh-CN" altLang="en-US"/>
          </a:p>
        </p:txBody>
      </p:sp>
    </p:spTree>
    <p:extLst>
      <p:ext uri="{BB962C8B-B14F-4D97-AF65-F5344CB8AC3E}">
        <p14:creationId xmlns:p14="http://schemas.microsoft.com/office/powerpoint/2010/main" xmlns="" val="1713578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C6BB56C-E3B9-430B-B86A-8A7B482A2D3B}"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C6BB56C-E3B9-430B-B86A-8A7B482A2D3B}"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B092E8D-B84E-4EB5-9CB7-64D1208BBA91}" type="slidenum">
              <a:rPr lang="zh-CN" altLang="en-US" smtClean="0"/>
              <a:pPr/>
              <a:t>7</a:t>
            </a:fld>
            <a:endParaRPr lang="zh-CN" altLang="en-US"/>
          </a:p>
        </p:txBody>
      </p:sp>
    </p:spTree>
    <p:extLst>
      <p:ext uri="{BB962C8B-B14F-4D97-AF65-F5344CB8AC3E}">
        <p14:creationId xmlns:p14="http://schemas.microsoft.com/office/powerpoint/2010/main" xmlns="" val="1512199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255186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80078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79575" y="156411"/>
            <a:ext cx="10973117" cy="1143000"/>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baseline="0">
                <a:solidFill>
                  <a:srgbClr val="CC0000"/>
                </a:solidFill>
                <a:latin typeface="FrutigerNext LT Regular" pitchFamily="34" charset="0"/>
                <a:ea typeface="微软雅黑" pitchFamily="34" charset="-122"/>
              </a:defRPr>
            </a:lvl1pPr>
          </a:lstStyle>
          <a:p>
            <a:r>
              <a:rPr lang="en-US" altLang="zh-CN" dirty="0" smtClean="0"/>
              <a:t>Content</a:t>
            </a:r>
            <a:endParaRPr lang="zh-CN" altLang="en-US" dirty="0"/>
          </a:p>
        </p:txBody>
      </p:sp>
      <p:sp>
        <p:nvSpPr>
          <p:cNvPr id="4" name="文本占位符 3"/>
          <p:cNvSpPr>
            <a:spLocks noGrp="1"/>
          </p:cNvSpPr>
          <p:nvPr>
            <p:ph type="body" sz="quarter" idx="10" hasCustomPrompt="1"/>
          </p:nvPr>
        </p:nvSpPr>
        <p:spPr>
          <a:xfrm>
            <a:off x="811002" y="1517650"/>
            <a:ext cx="10468424" cy="4073525"/>
          </a:xfrm>
          <a:prstGeom prst="rect">
            <a:avLst/>
          </a:prstGeom>
        </p:spPr>
        <p:txBody>
          <a:bodyPr/>
          <a:lstStyle>
            <a:lvl1pPr>
              <a:defRPr baseline="0">
                <a:solidFill>
                  <a:schemeClr val="tx1"/>
                </a:solidFill>
                <a:latin typeface="微软雅黑" pitchFamily="34" charset="-122"/>
                <a:ea typeface="微软雅黑" pitchFamily="34" charset="-122"/>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zh-CN" altLang="en-US" dirty="0" smtClean="0"/>
              <a:t>击此处编辑目录文本样式</a:t>
            </a: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71670" y="3239821"/>
            <a:ext cx="664625" cy="667327"/>
          </a:xfrm>
          <a:prstGeom prst="rect">
            <a:avLst/>
          </a:prstGeom>
        </p:spPr>
      </p:pic>
      <p:sp>
        <p:nvSpPr>
          <p:cNvPr id="5" name="文本框 4"/>
          <p:cNvSpPr txBox="1"/>
          <p:nvPr userDrawn="1"/>
        </p:nvSpPr>
        <p:spPr>
          <a:xfrm>
            <a:off x="1636295" y="3167632"/>
            <a:ext cx="3568606" cy="523220"/>
          </a:xfrm>
          <a:prstGeom prst="rect">
            <a:avLst/>
          </a:prstGeom>
          <a:noFill/>
        </p:spPr>
        <p:txBody>
          <a:bodyPr wrap="none" rtlCol="0">
            <a:spAutoFit/>
          </a:bodyPr>
          <a:lstStyle/>
          <a:p>
            <a:r>
              <a:rPr lang="en-US" altLang="zh-CN" sz="2800" spc="300" dirty="0" smtClean="0">
                <a:solidFill>
                  <a:schemeClr val="bg1"/>
                </a:solidFill>
                <a:latin typeface="微软雅黑" panose="020B0503020204020204" pitchFamily="34" charset="-122"/>
                <a:ea typeface="微软雅黑" panose="020B0503020204020204" pitchFamily="34" charset="-122"/>
              </a:rPr>
              <a:t>2016</a:t>
            </a:r>
            <a:r>
              <a:rPr lang="zh-CN" altLang="en-US" sz="2800" spc="300" dirty="0" smtClean="0">
                <a:solidFill>
                  <a:schemeClr val="bg1"/>
                </a:solidFill>
                <a:latin typeface="微软雅黑" panose="020B0503020204020204" pitchFamily="34" charset="-122"/>
                <a:ea typeface="微软雅黑" panose="020B0503020204020204" pitchFamily="34" charset="-122"/>
              </a:rPr>
              <a:t>年</a:t>
            </a:r>
            <a:r>
              <a:rPr lang="en-US" altLang="zh-CN" sz="2800" spc="300" dirty="0" smtClean="0">
                <a:solidFill>
                  <a:schemeClr val="bg1"/>
                </a:solidFill>
                <a:latin typeface="微软雅黑" panose="020B0503020204020204" pitchFamily="34" charset="-122"/>
                <a:ea typeface="微软雅黑" panose="020B0503020204020204" pitchFamily="34" charset="-122"/>
              </a:rPr>
              <a:t>IP</a:t>
            </a:r>
            <a:r>
              <a:rPr lang="zh-CN" altLang="en-US" sz="2800" spc="300" dirty="0" smtClean="0">
                <a:solidFill>
                  <a:schemeClr val="bg1"/>
                </a:solidFill>
                <a:latin typeface="微软雅黑" panose="020B0503020204020204" pitchFamily="34" charset="-122"/>
                <a:ea typeface="微软雅黑" panose="020B0503020204020204" pitchFamily="34" charset="-122"/>
              </a:rPr>
              <a:t>技术年会</a:t>
            </a:r>
            <a:endParaRPr lang="zh-CN" altLang="en-US" sz="2800" spc="300"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userDrawn="1"/>
        </p:nvSpPr>
        <p:spPr>
          <a:xfrm>
            <a:off x="1636295" y="3627200"/>
            <a:ext cx="2276585" cy="307777"/>
          </a:xfrm>
          <a:prstGeom prst="rect">
            <a:avLst/>
          </a:prstGeom>
          <a:noFill/>
        </p:spPr>
        <p:txBody>
          <a:bodyPr wrap="none" rtlCol="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中国</a:t>
            </a:r>
            <a:r>
              <a:rPr lang="en-US" altLang="zh-CN" sz="1400" spc="300" dirty="0" smtClean="0">
                <a:solidFill>
                  <a:schemeClr val="bg1"/>
                </a:solidFill>
                <a:latin typeface="微软雅黑" panose="020B0503020204020204" pitchFamily="34" charset="-122"/>
                <a:ea typeface="微软雅黑" panose="020B0503020204020204" pitchFamily="34" charset="-122"/>
              </a:rPr>
              <a:t>·</a:t>
            </a:r>
            <a:r>
              <a:rPr lang="zh-CN" altLang="en-US" sz="1400" spc="300" dirty="0" smtClean="0">
                <a:solidFill>
                  <a:schemeClr val="bg1"/>
                </a:solidFill>
                <a:latin typeface="微软雅黑" panose="020B0503020204020204" pitchFamily="34" charset="-122"/>
                <a:ea typeface="微软雅黑" panose="020B0503020204020204" pitchFamily="34" charset="-122"/>
              </a:rPr>
              <a:t>北京 </a:t>
            </a:r>
            <a:r>
              <a:rPr lang="en-US" altLang="zh-CN" sz="1400" spc="300" dirty="0" smtClean="0">
                <a:solidFill>
                  <a:schemeClr val="bg1"/>
                </a:solidFill>
                <a:latin typeface="微软雅黑" panose="020B0503020204020204" pitchFamily="34" charset="-122"/>
                <a:ea typeface="微软雅黑" panose="020B0503020204020204" pitchFamily="34" charset="-122"/>
              </a:rPr>
              <a:t>| 9</a:t>
            </a:r>
            <a:r>
              <a:rPr lang="zh-CN" altLang="en-US" sz="1400" spc="300" dirty="0" smtClean="0">
                <a:solidFill>
                  <a:schemeClr val="bg1"/>
                </a:solidFill>
                <a:latin typeface="微软雅黑" panose="020B0503020204020204" pitchFamily="34" charset="-122"/>
                <a:ea typeface="微软雅黑" panose="020B0503020204020204" pitchFamily="34" charset="-122"/>
              </a:rPr>
              <a:t>月</a:t>
            </a:r>
            <a:r>
              <a:rPr lang="en-US" altLang="zh-CN" sz="1400" spc="300" dirty="0" smtClean="0">
                <a:solidFill>
                  <a:schemeClr val="bg1"/>
                </a:solidFill>
                <a:latin typeface="微软雅黑" panose="020B0503020204020204" pitchFamily="34" charset="-122"/>
                <a:ea typeface="微软雅黑" panose="020B0503020204020204" pitchFamily="34" charset="-122"/>
              </a:rPr>
              <a:t>20</a:t>
            </a:r>
            <a:r>
              <a:rPr lang="zh-CN" altLang="en-US" sz="1400" spc="300" dirty="0" smtClean="0">
                <a:solidFill>
                  <a:schemeClr val="bg1"/>
                </a:solidFill>
                <a:latin typeface="微软雅黑" panose="020B0503020204020204" pitchFamily="34" charset="-122"/>
                <a:ea typeface="微软雅黑" panose="020B0503020204020204" pitchFamily="34" charset="-122"/>
              </a:rPr>
              <a:t>日</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0576984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534911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862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8007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255186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71670" y="3239821"/>
            <a:ext cx="664625" cy="667327"/>
          </a:xfrm>
          <a:prstGeom prst="rect">
            <a:avLst/>
          </a:prstGeom>
        </p:spPr>
      </p:pic>
      <p:sp>
        <p:nvSpPr>
          <p:cNvPr id="5" name="文本框 4"/>
          <p:cNvSpPr txBox="1"/>
          <p:nvPr userDrawn="1"/>
        </p:nvSpPr>
        <p:spPr>
          <a:xfrm>
            <a:off x="1636295" y="3167632"/>
            <a:ext cx="3568606" cy="523220"/>
          </a:xfrm>
          <a:prstGeom prst="rect">
            <a:avLst/>
          </a:prstGeom>
          <a:noFill/>
        </p:spPr>
        <p:txBody>
          <a:bodyPr wrap="none" rtlCol="0">
            <a:spAutoFit/>
          </a:bodyPr>
          <a:lstStyle/>
          <a:p>
            <a:r>
              <a:rPr lang="en-US" altLang="zh-CN" sz="2800" spc="300" dirty="0" smtClean="0">
                <a:solidFill>
                  <a:prstClr val="white"/>
                </a:solidFill>
                <a:latin typeface="微软雅黑" panose="020B0503020204020204" pitchFamily="34" charset="-122"/>
                <a:ea typeface="微软雅黑" panose="020B0503020204020204" pitchFamily="34" charset="-122"/>
              </a:rPr>
              <a:t>2016</a:t>
            </a:r>
            <a:r>
              <a:rPr lang="zh-CN" altLang="en-US" sz="2800" spc="300" dirty="0" smtClean="0">
                <a:solidFill>
                  <a:prstClr val="white"/>
                </a:solidFill>
                <a:latin typeface="微软雅黑" panose="020B0503020204020204" pitchFamily="34" charset="-122"/>
                <a:ea typeface="微软雅黑" panose="020B0503020204020204" pitchFamily="34" charset="-122"/>
              </a:rPr>
              <a:t>年</a:t>
            </a:r>
            <a:r>
              <a:rPr lang="en-US" altLang="zh-CN" sz="2800" spc="300" dirty="0" smtClean="0">
                <a:solidFill>
                  <a:prstClr val="white"/>
                </a:solidFill>
                <a:latin typeface="微软雅黑" panose="020B0503020204020204" pitchFamily="34" charset="-122"/>
                <a:ea typeface="微软雅黑" panose="020B0503020204020204" pitchFamily="34" charset="-122"/>
              </a:rPr>
              <a:t>IP</a:t>
            </a:r>
            <a:r>
              <a:rPr lang="zh-CN" altLang="en-US" sz="2800" spc="300" dirty="0" smtClean="0">
                <a:solidFill>
                  <a:prstClr val="white"/>
                </a:solidFill>
                <a:latin typeface="微软雅黑" panose="020B0503020204020204" pitchFamily="34" charset="-122"/>
                <a:ea typeface="微软雅黑" panose="020B0503020204020204" pitchFamily="34" charset="-122"/>
              </a:rPr>
              <a:t>技术年会</a:t>
            </a:r>
            <a:endParaRPr lang="zh-CN" altLang="en-US" sz="2800" spc="300" dirty="0">
              <a:solidFill>
                <a:prstClr val="white"/>
              </a:solidFill>
              <a:latin typeface="微软雅黑" panose="020B0503020204020204" pitchFamily="34" charset="-122"/>
              <a:ea typeface="微软雅黑" panose="020B0503020204020204" pitchFamily="34" charset="-122"/>
            </a:endParaRPr>
          </a:p>
        </p:txBody>
      </p:sp>
      <p:sp>
        <p:nvSpPr>
          <p:cNvPr id="6" name="文本框 5"/>
          <p:cNvSpPr txBox="1"/>
          <p:nvPr userDrawn="1"/>
        </p:nvSpPr>
        <p:spPr>
          <a:xfrm>
            <a:off x="1636295" y="3627200"/>
            <a:ext cx="2276585" cy="307777"/>
          </a:xfrm>
          <a:prstGeom prst="rect">
            <a:avLst/>
          </a:prstGeom>
          <a:noFill/>
        </p:spPr>
        <p:txBody>
          <a:bodyPr wrap="none" rtlCol="0">
            <a:spAutoFit/>
          </a:bodyPr>
          <a:lstStyle/>
          <a:p>
            <a:r>
              <a:rPr lang="zh-CN" altLang="en-US" sz="1400" spc="300" dirty="0" smtClean="0">
                <a:solidFill>
                  <a:prstClr val="white"/>
                </a:solidFill>
                <a:latin typeface="微软雅黑" panose="020B0503020204020204" pitchFamily="34" charset="-122"/>
                <a:ea typeface="微软雅黑" panose="020B0503020204020204" pitchFamily="34" charset="-122"/>
              </a:rPr>
              <a:t>中国</a:t>
            </a:r>
            <a:r>
              <a:rPr lang="en-US" altLang="zh-CN" sz="1400" spc="300" dirty="0" smtClean="0">
                <a:solidFill>
                  <a:prstClr val="white"/>
                </a:solidFill>
                <a:latin typeface="微软雅黑" panose="020B0503020204020204" pitchFamily="34" charset="-122"/>
                <a:ea typeface="微软雅黑" panose="020B0503020204020204" pitchFamily="34" charset="-122"/>
              </a:rPr>
              <a:t>·</a:t>
            </a:r>
            <a:r>
              <a:rPr lang="zh-CN" altLang="en-US" sz="1400" spc="300" dirty="0" smtClean="0">
                <a:solidFill>
                  <a:prstClr val="white"/>
                </a:solidFill>
                <a:latin typeface="微软雅黑" panose="020B0503020204020204" pitchFamily="34" charset="-122"/>
                <a:ea typeface="微软雅黑" panose="020B0503020204020204" pitchFamily="34" charset="-122"/>
              </a:rPr>
              <a:t>北京 </a:t>
            </a:r>
            <a:r>
              <a:rPr lang="en-US" altLang="zh-CN" sz="1400" spc="300" dirty="0" smtClean="0">
                <a:solidFill>
                  <a:prstClr val="white"/>
                </a:solidFill>
                <a:latin typeface="微软雅黑" panose="020B0503020204020204" pitchFamily="34" charset="-122"/>
                <a:ea typeface="微软雅黑" panose="020B0503020204020204" pitchFamily="34" charset="-122"/>
              </a:rPr>
              <a:t>| 9</a:t>
            </a:r>
            <a:r>
              <a:rPr lang="zh-CN" altLang="en-US" sz="1400" spc="300" dirty="0" smtClean="0">
                <a:solidFill>
                  <a:prstClr val="white"/>
                </a:solidFill>
                <a:latin typeface="微软雅黑" panose="020B0503020204020204" pitchFamily="34" charset="-122"/>
                <a:ea typeface="微软雅黑" panose="020B0503020204020204" pitchFamily="34" charset="-122"/>
              </a:rPr>
              <a:t>月</a:t>
            </a:r>
            <a:r>
              <a:rPr lang="en-US" altLang="zh-CN" sz="1400" spc="300" dirty="0" smtClean="0">
                <a:solidFill>
                  <a:prstClr val="white"/>
                </a:solidFill>
                <a:latin typeface="微软雅黑" panose="020B0503020204020204" pitchFamily="34" charset="-122"/>
                <a:ea typeface="微软雅黑" panose="020B0503020204020204" pitchFamily="34" charset="-122"/>
              </a:rPr>
              <a:t>20</a:t>
            </a:r>
            <a:r>
              <a:rPr lang="zh-CN" altLang="en-US" sz="1400" spc="300" dirty="0" smtClean="0">
                <a:solidFill>
                  <a:prstClr val="white"/>
                </a:solidFill>
                <a:latin typeface="微软雅黑" panose="020B0503020204020204" pitchFamily="34" charset="-122"/>
                <a:ea typeface="微软雅黑" panose="020B0503020204020204" pitchFamily="34" charset="-122"/>
              </a:rPr>
              <a:t>日</a:t>
            </a:r>
            <a:endParaRPr lang="zh-CN" altLang="en-US" sz="1400" spc="30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0576984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534911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86284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30911498"/>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652" r:id="rId3"/>
    <p:sldLayoutId id="2147483649" r:id="rId4"/>
    <p:sldLayoutId id="2147483651"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3091149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86"/>
          <p:cNvSpPr>
            <a:spLocks noChangeArrowheads="1"/>
          </p:cNvSpPr>
          <p:nvPr/>
        </p:nvSpPr>
        <p:spPr bwMode="auto">
          <a:xfrm>
            <a:off x="8863624" y="6376989"/>
            <a:ext cx="685621" cy="461962"/>
          </a:xfrm>
          <a:prstGeom prst="rect">
            <a:avLst/>
          </a:prstGeom>
          <a:noFill/>
          <a:ln w="9525">
            <a:noFill/>
            <a:miter lim="800000"/>
            <a:headEnd/>
            <a:tailEnd/>
          </a:ln>
          <a:effectLst/>
        </p:spPr>
        <p:txBody>
          <a:bodyPr lIns="0" tIns="0" rIns="0" bIns="0"/>
          <a:lstStyle/>
          <a:p>
            <a:pPr defTabSz="784225" eaLnBrk="0" fontAlgn="base" hangingPunct="0">
              <a:lnSpc>
                <a:spcPct val="85000"/>
              </a:lnSpc>
              <a:spcBef>
                <a:spcPct val="0"/>
              </a:spcBef>
              <a:spcAft>
                <a:spcPct val="0"/>
              </a:spcAft>
            </a:pPr>
            <a:endParaRPr lang="de-DE" sz="1000" dirty="0">
              <a:solidFill>
                <a:prstClr val="black"/>
              </a:solidFill>
              <a:latin typeface="FrutigerNext LT Light" pitchFamily="34" charset="0"/>
              <a:ea typeface="MS PGothic" pitchFamily="34" charset="-128"/>
            </a:endParaRPr>
          </a:p>
          <a:p>
            <a:pPr defTabSz="784225" eaLnBrk="0" fontAlgn="base" hangingPunct="0">
              <a:lnSpc>
                <a:spcPct val="85000"/>
              </a:lnSpc>
              <a:spcBef>
                <a:spcPct val="0"/>
              </a:spcBef>
              <a:spcAft>
                <a:spcPct val="0"/>
              </a:spcAft>
            </a:pPr>
            <a:r>
              <a:rPr lang="de-DE" sz="1000" dirty="0">
                <a:solidFill>
                  <a:prstClr val="black"/>
                </a:solidFill>
                <a:latin typeface="FrutigerNext LT Light" pitchFamily="34" charset="0"/>
                <a:ea typeface="MS PGothic" pitchFamily="34" charset="-128"/>
              </a:rPr>
              <a:t>Page </a:t>
            </a:r>
            <a:fld id="{E68EC476-442B-4BB7-9603-F1440C241F3D}" type="slidenum">
              <a:rPr lang="de-DE" sz="1000">
                <a:solidFill>
                  <a:prstClr val="black"/>
                </a:solidFill>
                <a:latin typeface="FrutigerNext LT Light" pitchFamily="34" charset="0"/>
                <a:ea typeface="MS PGothic" pitchFamily="34" charset="-128"/>
              </a:rPr>
              <a:pPr defTabSz="784225" eaLnBrk="0" fontAlgn="base" hangingPunct="0">
                <a:lnSpc>
                  <a:spcPct val="85000"/>
                </a:lnSpc>
                <a:spcBef>
                  <a:spcPct val="0"/>
                </a:spcBef>
                <a:spcAft>
                  <a:spcPct val="0"/>
                </a:spcAft>
              </a:pPr>
              <a:t>‹#›</a:t>
            </a:fld>
            <a:endParaRPr lang="en-GB" sz="1000" dirty="0">
              <a:solidFill>
                <a:prstClr val="black"/>
              </a:solidFill>
              <a:latin typeface="FrutigerNext LT Light" pitchFamily="34" charset="0"/>
              <a:ea typeface="MS PGothic" pitchFamily="34" charset="-128"/>
            </a:endParaRPr>
          </a:p>
        </p:txBody>
      </p:sp>
      <p:sp>
        <p:nvSpPr>
          <p:cNvPr id="5" name="Rectangle 20"/>
          <p:cNvSpPr/>
          <p:nvPr userDrawn="1"/>
        </p:nvSpPr>
        <p:spPr bwMode="auto">
          <a:xfrm>
            <a:off x="0" y="882600"/>
            <a:ext cx="12192000" cy="45719"/>
          </a:xfrm>
          <a:prstGeom prst="rect">
            <a:avLst/>
          </a:prstGeom>
          <a:gradFill>
            <a:gsLst>
              <a:gs pos="0">
                <a:srgbClr val="FFC000"/>
              </a:gs>
              <a:gs pos="50000">
                <a:srgbClr val="E66C7D">
                  <a:lumMod val="75000"/>
                </a:srgbClr>
              </a:gs>
              <a:gs pos="100000">
                <a:srgbClr val="E66C7D">
                  <a:lumMod val="50000"/>
                </a:srgbClr>
              </a:gs>
            </a:gsLst>
            <a:lin ang="10800000" scaled="0"/>
          </a:gradFill>
        </p:spPr>
        <p:txBody>
          <a:bodyPr lIns="68552" tIns="34276" rIns="68552" bIns="34276" anchor="ctr"/>
          <a:lstStyle/>
          <a:p>
            <a:pPr marL="539780" defTabSz="685520">
              <a:defRPr/>
            </a:pPr>
            <a:endParaRPr lang="zh-CN" altLang="en-US" sz="1200" kern="0" dirty="0">
              <a:solidFill>
                <a:sysClr val="window" lastClr="FFFFFF"/>
              </a:solidFill>
              <a:latin typeface="微软雅黑" pitchFamily="34" charset="-122"/>
              <a:ea typeface="微软雅黑" pitchFamily="34" charset="-122"/>
            </a:endParaRPr>
          </a:p>
        </p:txBody>
      </p:sp>
    </p:spTree>
  </p:cSld>
  <p:clrMap bg1="lt1" tx1="dk1" bg2="lt2" tx2="dk2" accent1="accent1" accent2="accent2" accent3="accent3" accent4="accent4" accent5="accent5" accent6="accent6" hlink="hlink" folHlink="folHlink"/>
  <p:sldLayoutIdLst>
    <p:sldLayoutId id="2147483662" r:id="rId1"/>
  </p:sldLayoutIdLst>
  <p:transition/>
  <p:timing>
    <p:tnLst>
      <p:par>
        <p:cTn id="1" dur="indefinite" restart="never" nodeType="tmRoot"/>
      </p:par>
    </p:tnLst>
  </p:timing>
  <p:txStyles>
    <p:titleStyle>
      <a:lvl1pPr algn="l" rtl="0" eaLnBrk="1" fontAlgn="base" hangingPunct="1">
        <a:spcBef>
          <a:spcPct val="0"/>
        </a:spcBef>
        <a:spcAft>
          <a:spcPct val="0"/>
        </a:spcAft>
        <a:defRPr sz="4800" b="0" baseline="0">
          <a:solidFill>
            <a:srgbClr val="CC0000"/>
          </a:solidFill>
          <a:latin typeface="FrutigerNext LT Regular" pitchFamily="34" charset="0"/>
          <a:ea typeface="微软雅黑" pitchFamily="34" charset="-122"/>
          <a:cs typeface="+mj-cs"/>
        </a:defRPr>
      </a:lvl1pPr>
      <a:lvl2pPr algn="l" rtl="0" eaLnBrk="1" fontAlgn="base" hangingPunct="1">
        <a:spcBef>
          <a:spcPct val="0"/>
        </a:spcBef>
        <a:spcAft>
          <a:spcPct val="0"/>
        </a:spcAft>
        <a:defRPr sz="48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48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48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4800" b="1">
          <a:solidFill>
            <a:srgbClr val="990000"/>
          </a:solidFill>
          <a:latin typeface="FrutigerNext LT Medium" pitchFamily="34" charset="0"/>
          <a:ea typeface="华文细黑" pitchFamily="2" charset="-122"/>
          <a:cs typeface="SimSun" pitchFamily="2" charset="-122"/>
        </a:defRPr>
      </a:lvl5pPr>
      <a:lvl6pPr marL="457200" algn="l" rtl="0" eaLnBrk="1" fontAlgn="base" hangingPunct="1">
        <a:spcBef>
          <a:spcPct val="0"/>
        </a:spcBef>
        <a:spcAft>
          <a:spcPct val="0"/>
        </a:spcAft>
        <a:defRPr sz="4800" b="1">
          <a:solidFill>
            <a:srgbClr val="990000"/>
          </a:solidFill>
          <a:latin typeface="FrutigerNext LT Medium" pitchFamily="34" charset="0"/>
          <a:ea typeface="华文细黑" pitchFamily="2" charset="-122"/>
          <a:cs typeface="SimSun" pitchFamily="2" charset="-122"/>
        </a:defRPr>
      </a:lvl6pPr>
      <a:lvl7pPr marL="914400" algn="l" rtl="0" eaLnBrk="1" fontAlgn="base" hangingPunct="1">
        <a:spcBef>
          <a:spcPct val="0"/>
        </a:spcBef>
        <a:spcAft>
          <a:spcPct val="0"/>
        </a:spcAft>
        <a:defRPr sz="4800" b="1">
          <a:solidFill>
            <a:srgbClr val="990000"/>
          </a:solidFill>
          <a:latin typeface="FrutigerNext LT Medium" pitchFamily="34" charset="0"/>
          <a:ea typeface="华文细黑" pitchFamily="2" charset="-122"/>
          <a:cs typeface="SimSun" pitchFamily="2" charset="-122"/>
        </a:defRPr>
      </a:lvl7pPr>
      <a:lvl8pPr marL="1371600" algn="l" rtl="0" eaLnBrk="1" fontAlgn="base" hangingPunct="1">
        <a:spcBef>
          <a:spcPct val="0"/>
        </a:spcBef>
        <a:spcAft>
          <a:spcPct val="0"/>
        </a:spcAft>
        <a:defRPr sz="4800" b="1">
          <a:solidFill>
            <a:srgbClr val="990000"/>
          </a:solidFill>
          <a:latin typeface="FrutigerNext LT Medium" pitchFamily="34" charset="0"/>
          <a:ea typeface="华文细黑" pitchFamily="2" charset="-122"/>
          <a:cs typeface="SimSun" pitchFamily="2" charset="-122"/>
        </a:defRPr>
      </a:lvl8pPr>
      <a:lvl9pPr marL="1828800" algn="l" rtl="0" eaLnBrk="1" fontAlgn="base" hangingPunct="1">
        <a:spcBef>
          <a:spcPct val="0"/>
        </a:spcBef>
        <a:spcAft>
          <a:spcPct val="0"/>
        </a:spcAft>
        <a:defRPr sz="4800" b="1">
          <a:solidFill>
            <a:srgbClr val="990000"/>
          </a:solidFill>
          <a:latin typeface="FrutigerNext LT Medium" pitchFamily="34" charset="0"/>
          <a:ea typeface="华文细黑" pitchFamily="2" charset="-122"/>
          <a:cs typeface="SimSun" pitchFamily="2" charset="-122"/>
        </a:defRPr>
      </a:lvl9pPr>
    </p:titleStyle>
    <p:bodyStyle>
      <a:lvl1pPr marL="342900" indent="-342900" algn="l" rtl="0" eaLnBrk="1" fontAlgn="base" hangingPunct="1">
        <a:lnSpc>
          <a:spcPct val="125000"/>
        </a:lnSpc>
        <a:spcBef>
          <a:spcPct val="20000"/>
        </a:spcBef>
        <a:spcAft>
          <a:spcPct val="0"/>
        </a:spcAft>
        <a:buClr>
          <a:schemeClr val="tx2"/>
        </a:buClr>
        <a:buNone/>
        <a:defRPr sz="3200" b="0">
          <a:solidFill>
            <a:schemeClr val="tx1">
              <a:lumMod val="75000"/>
              <a:lumOff val="25000"/>
            </a:schemeClr>
          </a:solidFill>
          <a:latin typeface="微软雅黑" pitchFamily="34" charset="-122"/>
          <a:ea typeface="微软雅黑" pitchFamily="34" charset="-122"/>
          <a:cs typeface="+mn-cs"/>
        </a:defRPr>
      </a:lvl1pPr>
      <a:lvl2pPr marL="742950" indent="-285750" algn="l" rtl="0" eaLnBrk="1" fontAlgn="base" hangingPunct="1">
        <a:lnSpc>
          <a:spcPct val="125000"/>
        </a:lnSpc>
        <a:spcBef>
          <a:spcPct val="20000"/>
        </a:spcBef>
        <a:spcAft>
          <a:spcPct val="0"/>
        </a:spcAft>
        <a:buFont typeface="Arial" charset="0"/>
        <a:buNone/>
        <a:defRPr sz="2800" b="0">
          <a:solidFill>
            <a:schemeClr val="tx1">
              <a:lumMod val="75000"/>
              <a:lumOff val="25000"/>
            </a:schemeClr>
          </a:solidFill>
          <a:latin typeface="微软雅黑" pitchFamily="34" charset="-122"/>
          <a:ea typeface="微软雅黑" pitchFamily="34" charset="-122"/>
          <a:cs typeface="+mn-cs"/>
        </a:defRPr>
      </a:lvl2pPr>
      <a:lvl3pPr marL="1143000" indent="-228600" algn="l" rtl="0" eaLnBrk="1" fontAlgn="base" hangingPunct="1">
        <a:lnSpc>
          <a:spcPct val="125000"/>
        </a:lnSpc>
        <a:spcBef>
          <a:spcPct val="20000"/>
        </a:spcBef>
        <a:spcAft>
          <a:spcPct val="0"/>
        </a:spcAft>
        <a:buFont typeface="FrutigerNext LT Medium" pitchFamily="34" charset="0"/>
        <a:buNone/>
        <a:defRPr sz="2400" b="0">
          <a:solidFill>
            <a:schemeClr val="tx1">
              <a:lumMod val="75000"/>
              <a:lumOff val="25000"/>
            </a:schemeClr>
          </a:solidFill>
          <a:latin typeface="微软雅黑" pitchFamily="34" charset="-122"/>
          <a:ea typeface="微软雅黑" pitchFamily="34" charset="-122"/>
          <a:cs typeface="+mn-cs"/>
        </a:defRPr>
      </a:lvl3pPr>
      <a:lvl4pPr marL="1600200" indent="-228600" algn="l" rtl="0" eaLnBrk="1" fontAlgn="base" hangingPunct="1">
        <a:lnSpc>
          <a:spcPct val="125000"/>
        </a:lnSpc>
        <a:spcBef>
          <a:spcPct val="20000"/>
        </a:spcBef>
        <a:spcAft>
          <a:spcPct val="0"/>
        </a:spcAft>
        <a:buNone/>
        <a:defRPr sz="2000" b="0">
          <a:solidFill>
            <a:schemeClr val="tx1">
              <a:lumMod val="75000"/>
              <a:lumOff val="25000"/>
            </a:schemeClr>
          </a:solidFill>
          <a:latin typeface="微软雅黑" pitchFamily="34" charset="-122"/>
          <a:ea typeface="微软雅黑" pitchFamily="34" charset="-122"/>
          <a:cs typeface="+mn-cs"/>
        </a:defRPr>
      </a:lvl4pPr>
      <a:lvl5pPr marL="2057400" indent="-228600" algn="l" rtl="0" eaLnBrk="1" fontAlgn="base" hangingPunct="1">
        <a:lnSpc>
          <a:spcPct val="125000"/>
        </a:lnSpc>
        <a:spcBef>
          <a:spcPct val="20000"/>
        </a:spcBef>
        <a:spcAft>
          <a:spcPct val="0"/>
        </a:spcAft>
        <a:buFont typeface="Arial" charset="0"/>
        <a:buNone/>
        <a:defRPr sz="2000" b="0">
          <a:solidFill>
            <a:schemeClr val="tx1">
              <a:lumMod val="75000"/>
              <a:lumOff val="25000"/>
            </a:schemeClr>
          </a:solidFill>
          <a:latin typeface="微软雅黑" pitchFamily="34" charset="-122"/>
          <a:ea typeface="微软雅黑" pitchFamily="34" charset="-122"/>
          <a:cs typeface="+mn-cs"/>
        </a:defRPr>
      </a:lvl5pPr>
      <a:lvl6pPr marL="2514600" indent="-228600" algn="l" rtl="0" eaLnBrk="1" fontAlgn="base" hangingPunct="1">
        <a:lnSpc>
          <a:spcPct val="125000"/>
        </a:lnSpc>
        <a:spcBef>
          <a:spcPct val="20000"/>
        </a:spcBef>
        <a:spcAft>
          <a:spcPct val="0"/>
        </a:spcAft>
        <a:buFont typeface="Arial" charset="0"/>
        <a:buChar char="~"/>
        <a:defRPr sz="2000">
          <a:solidFill>
            <a:srgbClr val="808080"/>
          </a:solidFill>
          <a:latin typeface="+mn-lt"/>
          <a:ea typeface="+mn-ea"/>
          <a:cs typeface="+mn-cs"/>
        </a:defRPr>
      </a:lvl6pPr>
      <a:lvl7pPr marL="2971800" indent="-228600" algn="l" rtl="0" eaLnBrk="1" fontAlgn="base" hangingPunct="1">
        <a:lnSpc>
          <a:spcPct val="125000"/>
        </a:lnSpc>
        <a:spcBef>
          <a:spcPct val="20000"/>
        </a:spcBef>
        <a:spcAft>
          <a:spcPct val="0"/>
        </a:spcAft>
        <a:buFont typeface="Arial" charset="0"/>
        <a:buChar char="~"/>
        <a:defRPr sz="2000">
          <a:solidFill>
            <a:srgbClr val="808080"/>
          </a:solidFill>
          <a:latin typeface="+mn-lt"/>
          <a:ea typeface="+mn-ea"/>
          <a:cs typeface="+mn-cs"/>
        </a:defRPr>
      </a:lvl7pPr>
      <a:lvl8pPr marL="3429000" indent="-228600" algn="l" rtl="0" eaLnBrk="1" fontAlgn="base" hangingPunct="1">
        <a:lnSpc>
          <a:spcPct val="125000"/>
        </a:lnSpc>
        <a:spcBef>
          <a:spcPct val="20000"/>
        </a:spcBef>
        <a:spcAft>
          <a:spcPct val="0"/>
        </a:spcAft>
        <a:buFont typeface="Arial" charset="0"/>
        <a:buChar char="~"/>
        <a:defRPr sz="2000">
          <a:solidFill>
            <a:srgbClr val="808080"/>
          </a:solidFill>
          <a:latin typeface="+mn-lt"/>
          <a:ea typeface="+mn-ea"/>
          <a:cs typeface="+mn-cs"/>
        </a:defRPr>
      </a:lvl8pPr>
      <a:lvl9pPr marL="3886200" indent="-228600" algn="l" rtl="0" eaLnBrk="1" fontAlgn="base" hangingPunct="1">
        <a:lnSpc>
          <a:spcPct val="125000"/>
        </a:lnSpc>
        <a:spcBef>
          <a:spcPct val="20000"/>
        </a:spcBef>
        <a:spcAft>
          <a:spcPct val="0"/>
        </a:spcAft>
        <a:buFont typeface="Arial" charset="0"/>
        <a:buChar char="~"/>
        <a:defRPr sz="2000">
          <a:solidFill>
            <a:srgbClr val="808080"/>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44750" y="1903845"/>
            <a:ext cx="11177080" cy="1508105"/>
          </a:xfrm>
          <a:prstGeom prst="rect">
            <a:avLst/>
          </a:prstGeom>
          <a:noFill/>
        </p:spPr>
        <p:txBody>
          <a:bodyPr wrap="square" rtlCol="0">
            <a:spAutoFit/>
          </a:bodyPr>
          <a:lstStyle/>
          <a:p>
            <a:r>
              <a:rPr lang="en-US" altLang="zh-CN" sz="4400" b="1" dirty="0">
                <a:solidFill>
                  <a:schemeClr val="bg2">
                    <a:lumMod val="90000"/>
                  </a:schemeClr>
                </a:solidFill>
                <a:latin typeface="Arial" panose="020B0604020202020204" pitchFamily="34" charset="0"/>
                <a:cs typeface="Arial" panose="020B0604020202020204" pitchFamily="34" charset="0"/>
              </a:rPr>
              <a:t>Service Experience Assured </a:t>
            </a:r>
            <a:r>
              <a:rPr lang="en-US" altLang="zh-CN" sz="4400" b="1" dirty="0" smtClean="0">
                <a:solidFill>
                  <a:schemeClr val="bg2">
                    <a:lumMod val="90000"/>
                  </a:schemeClr>
                </a:solidFill>
                <a:latin typeface="Arial" panose="020B0604020202020204" pitchFamily="34" charset="0"/>
                <a:cs typeface="Arial" panose="020B0604020202020204" pitchFamily="34" charset="0"/>
              </a:rPr>
              <a:t>Network (SEAN) </a:t>
            </a:r>
            <a:r>
              <a:rPr lang="en-US" altLang="zh-CN" sz="4800" b="1" dirty="0" smtClean="0">
                <a:solidFill>
                  <a:schemeClr val="bg2">
                    <a:lumMod val="90000"/>
                  </a:schemeClr>
                </a:solidFill>
                <a:latin typeface="Arial" panose="020B0604020202020204" pitchFamily="34" charset="0"/>
                <a:cs typeface="Arial" panose="020B0604020202020204" pitchFamily="34" charset="0"/>
              </a:rPr>
              <a:t>Introduction and Demo</a:t>
            </a:r>
            <a:endParaRPr lang="en-US" altLang="zh-CN" sz="4800" b="1" dirty="0">
              <a:solidFill>
                <a:schemeClr val="bg2">
                  <a:lumMod val="9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09554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27"/>
          <p:cNvSpPr/>
          <p:nvPr/>
        </p:nvSpPr>
        <p:spPr bwMode="auto">
          <a:xfrm>
            <a:off x="187130" y="1624013"/>
            <a:ext cx="5915025" cy="3879625"/>
          </a:xfrm>
          <a:prstGeom prst="roundRect">
            <a:avLst>
              <a:gd name="adj" fmla="val 1209"/>
            </a:avLst>
          </a:prstGeom>
          <a:gradFill flip="none" rotWithShape="1">
            <a:gsLst>
              <a:gs pos="0">
                <a:srgbClr val="4F81BD">
                  <a:lumMod val="40000"/>
                  <a:lumOff val="60000"/>
                  <a:alpha val="90000"/>
                </a:srgbClr>
              </a:gs>
              <a:gs pos="10000">
                <a:srgbClr val="226F9E"/>
              </a:gs>
              <a:gs pos="62000">
                <a:srgbClr val="222842"/>
              </a:gs>
              <a:gs pos="34000">
                <a:srgbClr val="4F81BD">
                  <a:lumMod val="75000"/>
                  <a:alpha val="37000"/>
                </a:srgbClr>
              </a:gs>
              <a:gs pos="98000">
                <a:srgbClr val="222842"/>
              </a:gs>
            </a:gsLst>
            <a:lin ang="2700000" scaled="1"/>
            <a:tileRect/>
          </a:gradFill>
          <a:ln w="9525" cap="flat" cmpd="sng" algn="ctr">
            <a:solidFill>
              <a:srgbClr val="8EB4E3"/>
            </a:solidFill>
            <a:prstDash val="solid"/>
            <a:round/>
            <a:headEnd type="none" w="med" len="med"/>
            <a:tailEnd type="none" w="med" len="med"/>
          </a:ln>
          <a:effectLst>
            <a:outerShdw blurRad="76200" dist="25400" dir="8100000" algn="tr" rotWithShape="0">
              <a:prstClr val="black">
                <a:alpha val="40000"/>
              </a:prstClr>
            </a:outerShdw>
          </a:effectLst>
          <a:scene3d>
            <a:camera prst="orthographicFront"/>
            <a:lightRig rig="flat" dir="t"/>
          </a:scene3d>
          <a:extLst/>
        </p:spPr>
        <p:txBody>
          <a:bodyPr/>
          <a:lstStyle/>
          <a:p>
            <a:pPr defTabSz="457067">
              <a:defRPr/>
            </a:pPr>
            <a:endParaRPr lang="zh-CN" altLang="en-US" dirty="0">
              <a:solidFill>
                <a:prstClr val="black"/>
              </a:solidFill>
              <a:latin typeface="Calibri"/>
              <a:ea typeface="微软雅黑" panose="020B0503020204020204" pitchFamily="34" charset="-122"/>
              <a:cs typeface="Arial"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xmlns="" val="2478657060"/>
              </p:ext>
            </p:extLst>
          </p:nvPr>
        </p:nvGraphicFramePr>
        <p:xfrm>
          <a:off x="187131" y="1624014"/>
          <a:ext cx="5915025" cy="3935581"/>
        </p:xfrm>
        <a:graphic>
          <a:graphicData uri="http://schemas.openxmlformats.org/drawingml/2006/table">
            <a:tbl>
              <a:tblPr/>
              <a:tblGrid>
                <a:gridCol w="999643"/>
                <a:gridCol w="2083927"/>
                <a:gridCol w="2078689"/>
                <a:gridCol w="752766"/>
              </a:tblGrid>
              <a:tr h="388849">
                <a:tc>
                  <a:txBody>
                    <a:bodyPr/>
                    <a:lstStyle/>
                    <a:p>
                      <a:pPr algn="ctr">
                        <a:lnSpc>
                          <a:spcPts val="1200"/>
                        </a:lnSpc>
                        <a:spcBef>
                          <a:spcPts val="800"/>
                        </a:spcBef>
                        <a:spcAft>
                          <a:spcPts val="0"/>
                        </a:spcAft>
                      </a:pPr>
                      <a:r>
                        <a:rPr lang="en-US" altLang="zh-CN" sz="1300" b="1" kern="0" baseline="0" dirty="0" smtClean="0">
                          <a:solidFill>
                            <a:schemeClr val="bg1"/>
                          </a:solidFill>
                          <a:latin typeface="Calibri"/>
                          <a:ea typeface="微软雅黑" panose="020B0503020204020204" pitchFamily="34" charset="-122"/>
                          <a:cs typeface="Calibri"/>
                        </a:rPr>
                        <a:t>Category</a:t>
                      </a:r>
                      <a:endParaRPr lang="zh-CN" sz="1300" b="1" kern="0" baseline="0" dirty="0">
                        <a:solidFill>
                          <a:schemeClr val="bg1"/>
                        </a:solidFill>
                        <a:latin typeface="Calibri"/>
                        <a:ea typeface="微软雅黑" panose="020B0503020204020204" pitchFamily="34" charset="-122"/>
                        <a:cs typeface="Calibri"/>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1200"/>
                        </a:lnSpc>
                        <a:spcBef>
                          <a:spcPts val="800"/>
                        </a:spcBef>
                        <a:spcAft>
                          <a:spcPts val="0"/>
                        </a:spcAft>
                      </a:pPr>
                      <a:r>
                        <a:rPr lang="en-US" altLang="zh-CN" sz="1400" b="1" kern="0" dirty="0" smtClean="0">
                          <a:solidFill>
                            <a:schemeClr val="bg1"/>
                          </a:solidFill>
                          <a:latin typeface="Calibri"/>
                          <a:ea typeface="微软雅黑" panose="020B0503020204020204" pitchFamily="34" charset="-122"/>
                          <a:cs typeface="Calibri"/>
                        </a:rPr>
                        <a:t>Business</a:t>
                      </a:r>
                      <a:endParaRPr lang="zh-CN" sz="1400" b="1" kern="0" dirty="0">
                        <a:solidFill>
                          <a:schemeClr val="bg1"/>
                        </a:solidFill>
                        <a:latin typeface="Calibri"/>
                        <a:ea typeface="微软雅黑" panose="020B0503020204020204" pitchFamily="34" charset="-122"/>
                        <a:cs typeface="Calibri"/>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spcBef>
                          <a:spcPts val="800"/>
                        </a:spcBef>
                        <a:spcAft>
                          <a:spcPts val="0"/>
                        </a:spcAft>
                      </a:pPr>
                      <a:r>
                        <a:rPr lang="en-US" altLang="zh-CN" sz="1400" b="1" kern="0" dirty="0" smtClean="0">
                          <a:solidFill>
                            <a:schemeClr val="bg1"/>
                          </a:solidFill>
                          <a:latin typeface="Calibri"/>
                          <a:ea typeface="微软雅黑" panose="020B0503020204020204" pitchFamily="34" charset="-122"/>
                          <a:cs typeface="Calibri"/>
                        </a:rPr>
                        <a:t>Bandwidth</a:t>
                      </a:r>
                      <a:endParaRPr lang="zh-CN" sz="1400" b="1" kern="100" dirty="0">
                        <a:solidFill>
                          <a:schemeClr val="bg1"/>
                        </a:solidFill>
                        <a:latin typeface="Times New Roman"/>
                        <a:ea typeface="微软雅黑" panose="020B0503020204020204" pitchFamily="34" charset="-122"/>
                        <a:cs typeface="Arial"/>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1200"/>
                        </a:lnSpc>
                        <a:spcBef>
                          <a:spcPts val="800"/>
                        </a:spcBef>
                        <a:spcAft>
                          <a:spcPts val="0"/>
                        </a:spcAft>
                      </a:pPr>
                      <a:r>
                        <a:rPr lang="en-US" altLang="zh-CN" sz="1400" b="1" kern="0" dirty="0" smtClean="0">
                          <a:solidFill>
                            <a:schemeClr val="bg1"/>
                          </a:solidFill>
                          <a:latin typeface="Calibri"/>
                          <a:ea typeface="微软雅黑" panose="020B0503020204020204" pitchFamily="34" charset="-122"/>
                          <a:cs typeface="Calibri"/>
                        </a:rPr>
                        <a:t>Latency</a:t>
                      </a:r>
                      <a:endParaRPr lang="zh-CN" sz="1400" b="1" kern="0" dirty="0">
                        <a:solidFill>
                          <a:schemeClr val="bg1"/>
                        </a:solidFill>
                        <a:latin typeface="Calibri"/>
                        <a:ea typeface="微软雅黑" panose="020B0503020204020204" pitchFamily="34" charset="-122"/>
                        <a:cs typeface="Calibri"/>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r>
              <a:tr h="538403">
                <a:tc rowSpan="2">
                  <a:txBody>
                    <a:bodyPr/>
                    <a:lstStyle/>
                    <a:p>
                      <a:pPr algn="ctr">
                        <a:lnSpc>
                          <a:spcPts val="1200"/>
                        </a:lnSpc>
                        <a:spcBef>
                          <a:spcPts val="800"/>
                        </a:spcBef>
                        <a:spcAft>
                          <a:spcPts val="0"/>
                        </a:spcAft>
                      </a:pPr>
                      <a:r>
                        <a:rPr lang="en-US" sz="1300" b="1" kern="0" baseline="0" dirty="0" smtClean="0">
                          <a:solidFill>
                            <a:schemeClr val="bg1"/>
                          </a:solidFill>
                          <a:latin typeface="Calibri"/>
                          <a:ea typeface="微软雅黑" panose="020B0503020204020204" pitchFamily="34" charset="-122"/>
                          <a:cs typeface="Calibri"/>
                        </a:rPr>
                        <a:t>Enhanced </a:t>
                      </a:r>
                      <a:r>
                        <a:rPr lang="en-US" sz="1300" b="1" kern="0" dirty="0" smtClean="0">
                          <a:solidFill>
                            <a:schemeClr val="bg1"/>
                          </a:solidFill>
                          <a:latin typeface="Calibri"/>
                          <a:ea typeface="微软雅黑" panose="020B0503020204020204" pitchFamily="34" charset="-122"/>
                          <a:cs typeface="Arial"/>
                        </a:rPr>
                        <a:t>Mobile</a:t>
                      </a:r>
                      <a:r>
                        <a:rPr lang="en-US" sz="1300" b="1" kern="0" baseline="0" dirty="0" smtClean="0">
                          <a:solidFill>
                            <a:schemeClr val="bg1"/>
                          </a:solidFill>
                          <a:latin typeface="Calibri"/>
                          <a:ea typeface="微软雅黑" panose="020B0503020204020204" pitchFamily="34" charset="-122"/>
                          <a:cs typeface="Arial"/>
                        </a:rPr>
                        <a:t> Broadband</a:t>
                      </a:r>
                      <a:endParaRPr lang="zh-CN" sz="1300" b="1" kern="100" dirty="0">
                        <a:solidFill>
                          <a:schemeClr val="bg1"/>
                        </a:solidFill>
                        <a:latin typeface="Times New Roman"/>
                        <a:ea typeface="微软雅黑" panose="020B0503020204020204" pitchFamily="34" charset="-122"/>
                        <a:cs typeface="Arial"/>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800"/>
                        </a:spcBef>
                        <a:spcAft>
                          <a:spcPts val="0"/>
                        </a:spcAft>
                      </a:pPr>
                      <a:r>
                        <a:rPr lang="en-US" sz="1300" b="1" kern="0" dirty="0" smtClean="0">
                          <a:solidFill>
                            <a:schemeClr val="bg1"/>
                          </a:solidFill>
                          <a:latin typeface="Calibri"/>
                          <a:ea typeface="微软雅黑" panose="020B0503020204020204" pitchFamily="34" charset="-122"/>
                          <a:cs typeface="Arial"/>
                        </a:rPr>
                        <a:t>UHD/Holographic,</a:t>
                      </a:r>
                      <a:r>
                        <a:rPr lang="en-US" sz="1300" b="1" kern="0" baseline="0" dirty="0" smtClean="0">
                          <a:solidFill>
                            <a:schemeClr val="bg1"/>
                          </a:solidFill>
                          <a:latin typeface="Calibri"/>
                          <a:ea typeface="微软雅黑" panose="020B0503020204020204" pitchFamily="34" charset="-122"/>
                          <a:cs typeface="Arial"/>
                        </a:rPr>
                        <a:t> </a:t>
                      </a:r>
                      <a:r>
                        <a:rPr lang="en-US" altLang="zh-CN" sz="1300" b="1" kern="0" dirty="0" smtClean="0">
                          <a:solidFill>
                            <a:schemeClr val="bg1"/>
                          </a:solidFill>
                          <a:latin typeface="Calibri"/>
                          <a:ea typeface="微软雅黑" panose="020B0503020204020204" pitchFamily="34" charset="-122"/>
                          <a:cs typeface="Calibri"/>
                        </a:rPr>
                        <a:t>Virtual Reality </a:t>
                      </a:r>
                      <a:r>
                        <a:rPr lang="en-US" sz="1300" b="1" kern="0" dirty="0" smtClean="0">
                          <a:solidFill>
                            <a:schemeClr val="bg1"/>
                          </a:solidFill>
                          <a:latin typeface="Calibri"/>
                          <a:ea typeface="微软雅黑" panose="020B0503020204020204" pitchFamily="34" charset="-122"/>
                          <a:cs typeface="Arial"/>
                        </a:rPr>
                        <a:t>&amp; Augmented</a:t>
                      </a:r>
                      <a:r>
                        <a:rPr lang="en-US" sz="1300" b="1" kern="0" baseline="0" dirty="0" smtClean="0">
                          <a:solidFill>
                            <a:schemeClr val="bg1"/>
                          </a:solidFill>
                          <a:latin typeface="Calibri"/>
                          <a:ea typeface="微软雅黑" panose="020B0503020204020204" pitchFamily="34" charset="-122"/>
                          <a:cs typeface="Arial"/>
                        </a:rPr>
                        <a:t> Reality</a:t>
                      </a:r>
                      <a:endParaRPr lang="zh-CN" sz="1300" b="1" kern="100" dirty="0">
                        <a:solidFill>
                          <a:schemeClr val="bg1"/>
                        </a:solidFill>
                        <a:latin typeface="Times New Roman"/>
                        <a:ea typeface="微软雅黑" panose="020B0503020204020204" pitchFamily="34" charset="-122"/>
                        <a:cs typeface="Arial"/>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1250"/>
                        </a:lnSpc>
                        <a:spcBef>
                          <a:spcPts val="0"/>
                        </a:spcBef>
                        <a:spcAft>
                          <a:spcPts val="0"/>
                        </a:spcAft>
                      </a:pPr>
                      <a:r>
                        <a:rPr lang="en-US" sz="1300" b="1" kern="0" dirty="0">
                          <a:solidFill>
                            <a:schemeClr val="bg1"/>
                          </a:solidFill>
                          <a:latin typeface="Calibri"/>
                          <a:ea typeface="微软雅黑" panose="020B0503020204020204" pitchFamily="34" charset="-122"/>
                          <a:cs typeface="Arial"/>
                        </a:rPr>
                        <a:t>DL: 1 </a:t>
                      </a:r>
                      <a:r>
                        <a:rPr lang="en-US" sz="1300" b="1" kern="0" dirty="0" err="1">
                          <a:solidFill>
                            <a:schemeClr val="bg1"/>
                          </a:solidFill>
                          <a:latin typeface="Calibri"/>
                          <a:ea typeface="微软雅黑" panose="020B0503020204020204" pitchFamily="34" charset="-122"/>
                          <a:cs typeface="Arial"/>
                        </a:rPr>
                        <a:t>Gbps</a:t>
                      </a:r>
                      <a:r>
                        <a:rPr lang="en-US" sz="1300" b="1" kern="0" dirty="0">
                          <a:solidFill>
                            <a:schemeClr val="bg1"/>
                          </a:solidFill>
                          <a:latin typeface="Calibri"/>
                          <a:ea typeface="微软雅黑" panose="020B0503020204020204" pitchFamily="34" charset="-122"/>
                          <a:cs typeface="Arial"/>
                        </a:rPr>
                        <a:t>,</a:t>
                      </a:r>
                      <a:endParaRPr lang="zh-CN" sz="1300" b="1" kern="0" dirty="0">
                        <a:solidFill>
                          <a:schemeClr val="bg1"/>
                        </a:solidFill>
                        <a:latin typeface="Calibri"/>
                        <a:ea typeface="微软雅黑" panose="020B0503020204020204" pitchFamily="34" charset="-122"/>
                        <a:cs typeface="Arial"/>
                      </a:endParaRPr>
                    </a:p>
                    <a:p>
                      <a:pPr marL="0" algn="ctr" defTabSz="914400" rtl="0" eaLnBrk="1" latinLnBrk="0" hangingPunct="1">
                        <a:lnSpc>
                          <a:spcPts val="1250"/>
                        </a:lnSpc>
                        <a:spcBef>
                          <a:spcPts val="0"/>
                        </a:spcBef>
                        <a:spcAft>
                          <a:spcPts val="0"/>
                        </a:spcAft>
                      </a:pPr>
                      <a:r>
                        <a:rPr lang="en-US" sz="1300" b="1" kern="0" dirty="0">
                          <a:solidFill>
                            <a:schemeClr val="bg1"/>
                          </a:solidFill>
                          <a:latin typeface="Calibri"/>
                          <a:ea typeface="微软雅黑" panose="020B0503020204020204" pitchFamily="34" charset="-122"/>
                          <a:cs typeface="Arial"/>
                        </a:rPr>
                        <a:t>UL: 500 Mbps</a:t>
                      </a:r>
                      <a:endParaRPr lang="zh-CN" sz="1300" b="1" kern="0" dirty="0">
                        <a:solidFill>
                          <a:schemeClr val="bg1"/>
                        </a:solidFill>
                        <a:latin typeface="Calibri"/>
                        <a:ea typeface="微软雅黑" panose="020B0503020204020204" pitchFamily="34" charset="-122"/>
                        <a:cs typeface="Arial"/>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spcBef>
                          <a:spcPts val="800"/>
                        </a:spcBef>
                        <a:spcAft>
                          <a:spcPts val="0"/>
                        </a:spcAft>
                      </a:pPr>
                      <a:r>
                        <a:rPr lang="en-US" sz="1300" b="1" kern="0" dirty="0">
                          <a:solidFill>
                            <a:schemeClr val="bg1"/>
                          </a:solidFill>
                          <a:latin typeface="Calibri"/>
                          <a:ea typeface="微软雅黑" panose="020B0503020204020204" pitchFamily="34" charset="-122"/>
                          <a:cs typeface="Arial"/>
                        </a:rPr>
                        <a:t>10 ms</a:t>
                      </a:r>
                      <a:endParaRPr lang="zh-CN" sz="1300" b="1" kern="100" dirty="0">
                        <a:solidFill>
                          <a:schemeClr val="bg1"/>
                        </a:solidFill>
                        <a:latin typeface="Times New Roman"/>
                        <a:ea typeface="微软雅黑" panose="020B0503020204020204" pitchFamily="34" charset="-122"/>
                        <a:cs typeface="Arial"/>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r>
              <a:tr h="455925">
                <a:tc vMerge="1">
                  <a:txBody>
                    <a:bodyPr/>
                    <a:lstStyle/>
                    <a:p>
                      <a:endParaRPr lang="zh-CN" altLang="en-US"/>
                    </a:p>
                  </a:txBody>
                  <a:tcPr/>
                </a:tc>
                <a:tc>
                  <a:txBody>
                    <a:bodyPr/>
                    <a:lstStyle/>
                    <a:p>
                      <a:pPr marL="0" algn="ctr" defTabSz="914400" rtl="0" eaLnBrk="1" latinLnBrk="0" hangingPunct="1">
                        <a:lnSpc>
                          <a:spcPct val="100000"/>
                        </a:lnSpc>
                        <a:spcBef>
                          <a:spcPts val="800"/>
                        </a:spcBef>
                        <a:spcAft>
                          <a:spcPts val="0"/>
                        </a:spcAft>
                      </a:pPr>
                      <a:r>
                        <a:rPr lang="en-US" altLang="zh-CN" sz="1300" b="1" kern="0" dirty="0" smtClean="0">
                          <a:solidFill>
                            <a:srgbClr val="FFC000"/>
                          </a:solidFill>
                          <a:latin typeface="Calibri"/>
                          <a:ea typeface="微软雅黑" panose="020B0503020204020204" pitchFamily="34" charset="-122"/>
                          <a:cs typeface="Calibri"/>
                        </a:rPr>
                        <a:t>Tactile</a:t>
                      </a:r>
                      <a:r>
                        <a:rPr lang="en-US" altLang="zh-CN" sz="1300" b="1" kern="0" baseline="0" dirty="0" smtClean="0">
                          <a:solidFill>
                            <a:srgbClr val="FFC000"/>
                          </a:solidFill>
                          <a:latin typeface="Calibri"/>
                          <a:ea typeface="微软雅黑" panose="020B0503020204020204" pitchFamily="34" charset="-122"/>
                          <a:cs typeface="Calibri"/>
                        </a:rPr>
                        <a:t> Internet</a:t>
                      </a:r>
                      <a:endParaRPr lang="zh-CN" sz="1300" b="1" kern="0" dirty="0">
                        <a:solidFill>
                          <a:srgbClr val="FFC000"/>
                        </a:solidFill>
                        <a:latin typeface="Calibri"/>
                        <a:ea typeface="微软雅黑" panose="020B0503020204020204" pitchFamily="34" charset="-122"/>
                        <a:cs typeface="Calibri"/>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1250"/>
                        </a:lnSpc>
                        <a:spcBef>
                          <a:spcPts val="0"/>
                        </a:spcBef>
                        <a:spcAft>
                          <a:spcPts val="0"/>
                        </a:spcAft>
                      </a:pPr>
                      <a:r>
                        <a:rPr lang="en-US" sz="1300" b="1" kern="0" dirty="0">
                          <a:solidFill>
                            <a:srgbClr val="FFC000"/>
                          </a:solidFill>
                          <a:latin typeface="Calibri"/>
                          <a:ea typeface="微软雅黑" panose="020B0503020204020204" pitchFamily="34" charset="-122"/>
                          <a:cs typeface="Arial"/>
                        </a:rPr>
                        <a:t>DL: 50 Mbps,</a:t>
                      </a:r>
                      <a:endParaRPr lang="zh-CN" sz="1300" b="1" kern="0" dirty="0">
                        <a:solidFill>
                          <a:srgbClr val="FFC000"/>
                        </a:solidFill>
                        <a:latin typeface="Calibri"/>
                        <a:ea typeface="微软雅黑" panose="020B0503020204020204" pitchFamily="34" charset="-122"/>
                        <a:cs typeface="Arial"/>
                      </a:endParaRPr>
                    </a:p>
                    <a:p>
                      <a:pPr marL="0" algn="ctr" defTabSz="914400" rtl="0" eaLnBrk="1" latinLnBrk="0" hangingPunct="1">
                        <a:lnSpc>
                          <a:spcPts val="1250"/>
                        </a:lnSpc>
                        <a:spcBef>
                          <a:spcPts val="0"/>
                        </a:spcBef>
                        <a:spcAft>
                          <a:spcPts val="0"/>
                        </a:spcAft>
                      </a:pPr>
                      <a:r>
                        <a:rPr lang="en-US" sz="1300" b="1" kern="0" dirty="0">
                          <a:solidFill>
                            <a:srgbClr val="FFC000"/>
                          </a:solidFill>
                          <a:latin typeface="Calibri"/>
                          <a:ea typeface="微软雅黑" panose="020B0503020204020204" pitchFamily="34" charset="-122"/>
                          <a:cs typeface="Arial"/>
                        </a:rPr>
                        <a:t>UL: 25 Mbps</a:t>
                      </a:r>
                      <a:endParaRPr lang="zh-CN" sz="1300" b="1" kern="0" dirty="0">
                        <a:solidFill>
                          <a:srgbClr val="FFC000"/>
                        </a:solidFill>
                        <a:latin typeface="Calibri"/>
                        <a:ea typeface="微软雅黑" panose="020B0503020204020204" pitchFamily="34" charset="-122"/>
                        <a:cs typeface="Arial"/>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spcBef>
                          <a:spcPts val="800"/>
                        </a:spcBef>
                        <a:spcAft>
                          <a:spcPts val="0"/>
                        </a:spcAft>
                      </a:pPr>
                      <a:r>
                        <a:rPr lang="en-US" sz="1300" b="1" kern="0" dirty="0">
                          <a:solidFill>
                            <a:srgbClr val="FFC000"/>
                          </a:solidFill>
                          <a:latin typeface="Calibri"/>
                          <a:ea typeface="微软雅黑" panose="020B0503020204020204" pitchFamily="34" charset="-122"/>
                          <a:cs typeface="Arial"/>
                        </a:rPr>
                        <a:t>&lt;1 ms</a:t>
                      </a:r>
                      <a:endParaRPr lang="zh-CN" sz="1300" b="1" kern="100" dirty="0">
                        <a:solidFill>
                          <a:srgbClr val="FFC000"/>
                        </a:solidFill>
                        <a:latin typeface="Times New Roman"/>
                        <a:ea typeface="微软雅黑" panose="020B0503020204020204" pitchFamily="34" charset="-122"/>
                        <a:cs typeface="Arial"/>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r>
              <a:tr h="385759">
                <a:tc rowSpan="6">
                  <a:txBody>
                    <a:bodyPr/>
                    <a:lstStyle/>
                    <a:p>
                      <a:pPr algn="ctr">
                        <a:lnSpc>
                          <a:spcPts val="1200"/>
                        </a:lnSpc>
                        <a:spcBef>
                          <a:spcPts val="800"/>
                        </a:spcBef>
                        <a:spcAft>
                          <a:spcPts val="800"/>
                        </a:spcAft>
                      </a:pPr>
                      <a:r>
                        <a:rPr lang="en-US" sz="1300" b="1" kern="0" dirty="0">
                          <a:solidFill>
                            <a:schemeClr val="bg1"/>
                          </a:solidFill>
                          <a:latin typeface="Calibri"/>
                          <a:ea typeface="微软雅黑" panose="020B0503020204020204" pitchFamily="34" charset="-122"/>
                          <a:cs typeface="Arial"/>
                        </a:rPr>
                        <a:t>Mission Critical </a:t>
                      </a:r>
                      <a:r>
                        <a:rPr lang="en-US" sz="1300" b="1" kern="0" dirty="0" err="1">
                          <a:solidFill>
                            <a:schemeClr val="bg1"/>
                          </a:solidFill>
                          <a:latin typeface="Calibri"/>
                          <a:ea typeface="微软雅黑" panose="020B0503020204020204" pitchFamily="34" charset="-122"/>
                          <a:cs typeface="Arial"/>
                        </a:rPr>
                        <a:t>IoT</a:t>
                      </a:r>
                      <a:endParaRPr lang="zh-CN" sz="1300" b="1" kern="100" dirty="0">
                        <a:solidFill>
                          <a:schemeClr val="bg1"/>
                        </a:solidFill>
                        <a:latin typeface="Times New Roman"/>
                        <a:ea typeface="微软雅黑" panose="020B0503020204020204" pitchFamily="34" charset="-122"/>
                        <a:cs typeface="Arial"/>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00000"/>
                        </a:lnSpc>
                        <a:spcBef>
                          <a:spcPts val="800"/>
                        </a:spcBef>
                        <a:spcAft>
                          <a:spcPts val="0"/>
                        </a:spcAft>
                      </a:pPr>
                      <a:r>
                        <a:rPr lang="en-US" altLang="zh-CN" sz="1300" b="1" kern="0" dirty="0" smtClean="0">
                          <a:solidFill>
                            <a:srgbClr val="FFC000"/>
                          </a:solidFill>
                          <a:latin typeface="Calibri"/>
                          <a:ea typeface="微软雅黑" panose="020B0503020204020204" pitchFamily="34" charset="-122"/>
                          <a:cs typeface="Calibri"/>
                        </a:rPr>
                        <a:t>Autonomous Traffic Control / Driving</a:t>
                      </a:r>
                      <a:endParaRPr lang="zh-CN" sz="1300" b="1" kern="0" dirty="0">
                        <a:solidFill>
                          <a:srgbClr val="FFC000"/>
                        </a:solidFill>
                        <a:latin typeface="Calibri"/>
                        <a:ea typeface="微软雅黑" panose="020B0503020204020204" pitchFamily="34" charset="-122"/>
                        <a:cs typeface="Calibri"/>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algn="ctr" defTabSz="914400" rtl="0" eaLnBrk="1" latinLnBrk="0" hangingPunct="1">
                        <a:lnSpc>
                          <a:spcPts val="1250"/>
                        </a:lnSpc>
                        <a:spcBef>
                          <a:spcPts val="0"/>
                        </a:spcBef>
                        <a:spcAft>
                          <a:spcPts val="0"/>
                        </a:spcAft>
                      </a:pPr>
                      <a:r>
                        <a:rPr lang="en-US" sz="1300" b="1" kern="0" dirty="0">
                          <a:solidFill>
                            <a:srgbClr val="FFC000"/>
                          </a:solidFill>
                          <a:latin typeface="Calibri"/>
                          <a:ea typeface="微软雅黑" panose="020B0503020204020204" pitchFamily="34" charset="-122"/>
                          <a:cs typeface="Arial"/>
                        </a:rPr>
                        <a:t>DL: 50 </a:t>
                      </a:r>
                      <a:r>
                        <a:rPr lang="en-US" sz="1300" b="1" kern="0" dirty="0" smtClean="0">
                          <a:solidFill>
                            <a:srgbClr val="FFC000"/>
                          </a:solidFill>
                          <a:latin typeface="+mn-lt"/>
                          <a:ea typeface="微软雅黑" panose="020B0503020204020204" pitchFamily="34" charset="-122"/>
                          <a:cs typeface="Arial"/>
                        </a:rPr>
                        <a:t>kbps～10 </a:t>
                      </a:r>
                      <a:r>
                        <a:rPr lang="en-US" sz="1300" b="1" kern="0" dirty="0">
                          <a:solidFill>
                            <a:srgbClr val="FFC000"/>
                          </a:solidFill>
                          <a:latin typeface="Calibri"/>
                          <a:ea typeface="微软雅黑" panose="020B0503020204020204" pitchFamily="34" charset="-122"/>
                          <a:cs typeface="Arial"/>
                        </a:rPr>
                        <a:t>Mbps;</a:t>
                      </a:r>
                      <a:endParaRPr lang="zh-CN" sz="1300" b="1" kern="0" dirty="0">
                        <a:solidFill>
                          <a:srgbClr val="FFC000"/>
                        </a:solidFill>
                        <a:latin typeface="Calibri"/>
                        <a:ea typeface="微软雅黑" panose="020B0503020204020204" pitchFamily="34" charset="-122"/>
                        <a:cs typeface="Arial"/>
                      </a:endParaRPr>
                    </a:p>
                    <a:p>
                      <a:pPr marL="0" algn="ctr" defTabSz="914400" rtl="0" eaLnBrk="1" latinLnBrk="0" hangingPunct="1">
                        <a:lnSpc>
                          <a:spcPts val="1250"/>
                        </a:lnSpc>
                        <a:spcBef>
                          <a:spcPts val="0"/>
                        </a:spcBef>
                        <a:spcAft>
                          <a:spcPts val="0"/>
                        </a:spcAft>
                      </a:pPr>
                      <a:r>
                        <a:rPr lang="en-US" sz="1300" b="1" kern="0" dirty="0">
                          <a:solidFill>
                            <a:srgbClr val="FFC000"/>
                          </a:solidFill>
                          <a:latin typeface="Calibri"/>
                          <a:ea typeface="微软雅黑" panose="020B0503020204020204" pitchFamily="34" charset="-122"/>
                          <a:cs typeface="Arial"/>
                        </a:rPr>
                        <a:t>UL: a few </a:t>
                      </a:r>
                      <a:r>
                        <a:rPr lang="en-US" sz="1300" b="1" kern="0" dirty="0" smtClean="0">
                          <a:solidFill>
                            <a:srgbClr val="FFC000"/>
                          </a:solidFill>
                          <a:latin typeface="Calibri"/>
                          <a:ea typeface="微软雅黑" panose="020B0503020204020204" pitchFamily="34" charset="-122"/>
                          <a:cs typeface="Arial"/>
                        </a:rPr>
                        <a:t>bps</a:t>
                      </a:r>
                      <a:r>
                        <a:rPr lang="en-US" altLang="zh-CN" sz="1300" b="1" kern="0" dirty="0" smtClean="0">
                          <a:solidFill>
                            <a:srgbClr val="FFC000"/>
                          </a:solidFill>
                          <a:latin typeface="+mn-lt"/>
                          <a:ea typeface="微软雅黑" panose="020B0503020204020204" pitchFamily="34" charset="-122"/>
                          <a:cs typeface="Arial"/>
                        </a:rPr>
                        <a:t>～</a:t>
                      </a:r>
                      <a:r>
                        <a:rPr lang="en-US" sz="1300" b="1" kern="0" dirty="0" smtClean="0">
                          <a:solidFill>
                            <a:srgbClr val="FFC000"/>
                          </a:solidFill>
                          <a:latin typeface="Calibri"/>
                          <a:ea typeface="微软雅黑" panose="020B0503020204020204" pitchFamily="34" charset="-122"/>
                          <a:cs typeface="Arial"/>
                        </a:rPr>
                        <a:t>10 </a:t>
                      </a:r>
                      <a:r>
                        <a:rPr lang="en-US" sz="1300" b="1" kern="0" dirty="0">
                          <a:solidFill>
                            <a:srgbClr val="FFC000"/>
                          </a:solidFill>
                          <a:latin typeface="Calibri"/>
                          <a:ea typeface="微软雅黑" panose="020B0503020204020204" pitchFamily="34" charset="-122"/>
                          <a:cs typeface="Arial"/>
                        </a:rPr>
                        <a:t>Mbps</a:t>
                      </a:r>
                      <a:endParaRPr lang="zh-CN" sz="1300" b="1" kern="0" dirty="0">
                        <a:solidFill>
                          <a:srgbClr val="FFC000"/>
                        </a:solidFill>
                        <a:latin typeface="Calibri"/>
                        <a:ea typeface="微软雅黑" panose="020B0503020204020204" pitchFamily="34" charset="-122"/>
                        <a:cs typeface="Arial"/>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lnSpc>
                          <a:spcPts val="1200"/>
                        </a:lnSpc>
                        <a:spcBef>
                          <a:spcPts val="800"/>
                        </a:spcBef>
                        <a:spcAft>
                          <a:spcPts val="0"/>
                        </a:spcAft>
                      </a:pPr>
                      <a:r>
                        <a:rPr lang="en-US" sz="1300" b="1" kern="0" dirty="0" smtClean="0">
                          <a:solidFill>
                            <a:srgbClr val="FFC000"/>
                          </a:solidFill>
                          <a:latin typeface="Calibri"/>
                          <a:ea typeface="微软雅黑" panose="020B0503020204020204" pitchFamily="34" charset="-122"/>
                          <a:cs typeface="Arial"/>
                        </a:rPr>
                        <a:t>1 </a:t>
                      </a:r>
                      <a:r>
                        <a:rPr lang="en-US" sz="1300" b="1" kern="0" dirty="0" err="1">
                          <a:solidFill>
                            <a:srgbClr val="FFC000"/>
                          </a:solidFill>
                          <a:latin typeface="Calibri"/>
                          <a:ea typeface="微软雅黑" panose="020B0503020204020204" pitchFamily="34" charset="-122"/>
                          <a:cs typeface="Arial"/>
                        </a:rPr>
                        <a:t>ms</a:t>
                      </a:r>
                      <a:endParaRPr lang="zh-CN" sz="1300" b="1" kern="100" dirty="0">
                        <a:solidFill>
                          <a:srgbClr val="FFC000"/>
                        </a:solidFill>
                        <a:latin typeface="Times New Roman"/>
                        <a:ea typeface="微软雅黑" panose="020B0503020204020204" pitchFamily="34" charset="-122"/>
                        <a:cs typeface="Arial"/>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r>
              <a:tr h="269201">
                <a:tc vMerge="1">
                  <a:txBody>
                    <a:bodyPr/>
                    <a:lstStyle/>
                    <a:p>
                      <a:endParaRPr lang="zh-CN" altLang="en-US"/>
                    </a:p>
                  </a:txBody>
                  <a:tcPr/>
                </a:tc>
                <a:tc>
                  <a:txBody>
                    <a:bodyPr/>
                    <a:lstStyle/>
                    <a:p>
                      <a:pPr marL="0" algn="ctr" defTabSz="914400" rtl="0" eaLnBrk="1" latinLnBrk="0" hangingPunct="1">
                        <a:lnSpc>
                          <a:spcPct val="100000"/>
                        </a:lnSpc>
                        <a:spcBef>
                          <a:spcPts val="800"/>
                        </a:spcBef>
                        <a:spcAft>
                          <a:spcPts val="0"/>
                        </a:spcAft>
                      </a:pPr>
                      <a:r>
                        <a:rPr lang="en-US" altLang="zh-CN" sz="1300" b="1" kern="0" dirty="0" smtClean="0">
                          <a:solidFill>
                            <a:srgbClr val="FFC000"/>
                          </a:solidFill>
                          <a:latin typeface="Calibri"/>
                          <a:ea typeface="微软雅黑" panose="020B0503020204020204" pitchFamily="34" charset="-122"/>
                          <a:cs typeface="Calibri"/>
                        </a:rPr>
                        <a:t>Robot Collaboration</a:t>
                      </a:r>
                      <a:endParaRPr lang="zh-CN" sz="1300" b="1" kern="0" dirty="0">
                        <a:solidFill>
                          <a:srgbClr val="FFC000"/>
                        </a:solidFill>
                        <a:latin typeface="Calibri"/>
                        <a:ea typeface="微软雅黑" panose="020B0503020204020204" pitchFamily="34" charset="-122"/>
                        <a:cs typeface="Calibri"/>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endParaRPr lang="zh-CN" altLang="en-US"/>
                    </a:p>
                  </a:txBody>
                  <a:tcPr/>
                </a:tc>
              </a:tr>
              <a:tr h="385759">
                <a:tc vMerge="1">
                  <a:txBody>
                    <a:bodyPr/>
                    <a:lstStyle/>
                    <a:p>
                      <a:endParaRPr lang="zh-CN" altLang="en-US"/>
                    </a:p>
                  </a:txBody>
                  <a:tcPr/>
                </a:tc>
                <a:tc>
                  <a:txBody>
                    <a:bodyPr/>
                    <a:lstStyle/>
                    <a:p>
                      <a:pPr marL="0" algn="ctr" defTabSz="914400" rtl="0" eaLnBrk="1" latinLnBrk="0" hangingPunct="1">
                        <a:lnSpc>
                          <a:spcPct val="100000"/>
                        </a:lnSpc>
                        <a:spcBef>
                          <a:spcPts val="800"/>
                        </a:spcBef>
                        <a:spcAft>
                          <a:spcPts val="0"/>
                        </a:spcAft>
                      </a:pPr>
                      <a:r>
                        <a:rPr lang="en-US" altLang="zh-CN" sz="1300" b="1" kern="0" dirty="0" smtClean="0">
                          <a:solidFill>
                            <a:srgbClr val="FFC000"/>
                          </a:solidFill>
                          <a:latin typeface="Calibri"/>
                          <a:ea typeface="微软雅黑" panose="020B0503020204020204" pitchFamily="34" charset="-122"/>
                          <a:cs typeface="Calibri"/>
                        </a:rPr>
                        <a:t>Remote</a:t>
                      </a:r>
                      <a:r>
                        <a:rPr lang="en-US" altLang="zh-CN" sz="1300" b="1" kern="0" baseline="0" dirty="0" smtClean="0">
                          <a:solidFill>
                            <a:srgbClr val="FFC000"/>
                          </a:solidFill>
                          <a:latin typeface="Calibri"/>
                          <a:ea typeface="微软雅黑" panose="020B0503020204020204" pitchFamily="34" charset="-122"/>
                          <a:cs typeface="Calibri"/>
                        </a:rPr>
                        <a:t> </a:t>
                      </a:r>
                      <a:r>
                        <a:rPr lang="en-US" altLang="zh-CN" sz="1300" b="1" kern="0" dirty="0" smtClean="0">
                          <a:solidFill>
                            <a:srgbClr val="FFC000"/>
                          </a:solidFill>
                          <a:latin typeface="Calibri"/>
                          <a:ea typeface="微软雅黑" panose="020B0503020204020204" pitchFamily="34" charset="-122"/>
                          <a:cs typeface="Calibri"/>
                        </a:rPr>
                        <a:t>Motion</a:t>
                      </a:r>
                      <a:r>
                        <a:rPr lang="en-US" altLang="zh-CN" sz="1300" b="1" kern="0" baseline="0" dirty="0" smtClean="0">
                          <a:solidFill>
                            <a:srgbClr val="FFC000"/>
                          </a:solidFill>
                          <a:latin typeface="Calibri"/>
                          <a:ea typeface="微软雅黑" panose="020B0503020204020204" pitchFamily="34" charset="-122"/>
                          <a:cs typeface="Calibri"/>
                        </a:rPr>
                        <a:t> Control </a:t>
                      </a:r>
                      <a:r>
                        <a:rPr lang="en-US" sz="1300" b="1" kern="0" dirty="0" smtClean="0">
                          <a:solidFill>
                            <a:srgbClr val="FFC000"/>
                          </a:solidFill>
                          <a:latin typeface="Calibri"/>
                          <a:ea typeface="微软雅黑" panose="020B0503020204020204" pitchFamily="34" charset="-122"/>
                          <a:cs typeface="Calibri"/>
                        </a:rPr>
                        <a:t>/</a:t>
                      </a:r>
                      <a:r>
                        <a:rPr lang="en-US" sz="1300" b="1" kern="0" dirty="0" err="1" smtClean="0">
                          <a:solidFill>
                            <a:srgbClr val="FFC000"/>
                          </a:solidFill>
                          <a:latin typeface="Calibri"/>
                          <a:ea typeface="微软雅黑" panose="020B0503020204020204" pitchFamily="34" charset="-122"/>
                          <a:cs typeface="Calibri"/>
                        </a:rPr>
                        <a:t>Telesurgery</a:t>
                      </a:r>
                      <a:endParaRPr lang="zh-CN" sz="1300" b="1" kern="0" dirty="0">
                        <a:solidFill>
                          <a:srgbClr val="FFC000"/>
                        </a:solidFill>
                        <a:latin typeface="Calibri"/>
                        <a:ea typeface="微软雅黑" panose="020B0503020204020204" pitchFamily="34" charset="-122"/>
                        <a:cs typeface="Calibri"/>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endParaRPr lang="zh-CN" altLang="en-US"/>
                    </a:p>
                  </a:txBody>
                  <a:tcPr/>
                </a:tc>
              </a:tr>
              <a:tr h="269201">
                <a:tc vMerge="1">
                  <a:txBody>
                    <a:bodyPr/>
                    <a:lstStyle/>
                    <a:p>
                      <a:endParaRPr lang="zh-CN" altLang="en-US"/>
                    </a:p>
                  </a:txBody>
                  <a:tcPr/>
                </a:tc>
                <a:tc>
                  <a:txBody>
                    <a:bodyPr/>
                    <a:lstStyle/>
                    <a:p>
                      <a:pPr marL="0" algn="ctr" defTabSz="914400" rtl="0" eaLnBrk="1" latinLnBrk="0" hangingPunct="1">
                        <a:lnSpc>
                          <a:spcPct val="100000"/>
                        </a:lnSpc>
                        <a:spcBef>
                          <a:spcPts val="800"/>
                        </a:spcBef>
                        <a:spcAft>
                          <a:spcPts val="0"/>
                        </a:spcAft>
                      </a:pPr>
                      <a:r>
                        <a:rPr lang="en-US" sz="1300" b="1" kern="0" dirty="0" err="1">
                          <a:solidFill>
                            <a:schemeClr val="bg1"/>
                          </a:solidFill>
                          <a:latin typeface="Calibri"/>
                          <a:ea typeface="微软雅黑" panose="020B0503020204020204" pitchFamily="34" charset="-122"/>
                          <a:cs typeface="Calibri"/>
                        </a:rPr>
                        <a:t>eHealth</a:t>
                      </a:r>
                      <a:r>
                        <a:rPr lang="en-US" sz="1300" b="1" kern="0" dirty="0">
                          <a:solidFill>
                            <a:schemeClr val="bg1"/>
                          </a:solidFill>
                          <a:latin typeface="Calibri"/>
                          <a:ea typeface="微软雅黑" panose="020B0503020204020204" pitchFamily="34" charset="-122"/>
                          <a:cs typeface="Calibri"/>
                        </a:rPr>
                        <a:t>: </a:t>
                      </a:r>
                      <a:r>
                        <a:rPr lang="en-US" sz="1300" b="1" kern="0" dirty="0" smtClean="0">
                          <a:solidFill>
                            <a:schemeClr val="bg1"/>
                          </a:solidFill>
                          <a:latin typeface="Calibri"/>
                          <a:ea typeface="微软雅黑" panose="020B0503020204020204" pitchFamily="34" charset="-122"/>
                          <a:cs typeface="Calibri"/>
                        </a:rPr>
                        <a:t>Telemedicine</a:t>
                      </a:r>
                      <a:endParaRPr lang="zh-CN" sz="1300" b="1" kern="0" dirty="0">
                        <a:solidFill>
                          <a:schemeClr val="bg1"/>
                        </a:solidFill>
                        <a:latin typeface="Calibri"/>
                        <a:ea typeface="微软雅黑" panose="020B0503020204020204" pitchFamily="34" charset="-122"/>
                        <a:cs typeface="Calibri"/>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algn="ctr" defTabSz="914400" rtl="0" eaLnBrk="1" latinLnBrk="0" hangingPunct="1">
                        <a:lnSpc>
                          <a:spcPts val="1250"/>
                        </a:lnSpc>
                        <a:spcBef>
                          <a:spcPts val="0"/>
                        </a:spcBef>
                        <a:spcAft>
                          <a:spcPts val="0"/>
                        </a:spcAft>
                      </a:pPr>
                      <a:r>
                        <a:rPr lang="en-US" sz="1300" b="1" kern="0" dirty="0">
                          <a:solidFill>
                            <a:schemeClr val="bg1"/>
                          </a:solidFill>
                          <a:latin typeface="Calibri"/>
                          <a:ea typeface="微软雅黑" panose="020B0503020204020204" pitchFamily="34" charset="-122"/>
                          <a:cs typeface="Arial"/>
                        </a:rPr>
                        <a:t>DL: 10 Mbps,</a:t>
                      </a:r>
                      <a:endParaRPr lang="zh-CN" sz="1300" b="1" kern="0" dirty="0">
                        <a:solidFill>
                          <a:schemeClr val="bg1"/>
                        </a:solidFill>
                        <a:latin typeface="Calibri"/>
                        <a:ea typeface="微软雅黑" panose="020B0503020204020204" pitchFamily="34" charset="-122"/>
                        <a:cs typeface="Arial"/>
                      </a:endParaRPr>
                    </a:p>
                    <a:p>
                      <a:pPr marL="0" algn="ctr" defTabSz="914400" rtl="0" eaLnBrk="1" latinLnBrk="0" hangingPunct="1">
                        <a:lnSpc>
                          <a:spcPts val="1250"/>
                        </a:lnSpc>
                        <a:spcBef>
                          <a:spcPts val="0"/>
                        </a:spcBef>
                        <a:spcAft>
                          <a:spcPts val="0"/>
                        </a:spcAft>
                      </a:pPr>
                      <a:r>
                        <a:rPr lang="en-US" sz="1300" b="1" kern="0" dirty="0">
                          <a:solidFill>
                            <a:schemeClr val="bg1"/>
                          </a:solidFill>
                          <a:latin typeface="Calibri"/>
                          <a:ea typeface="微软雅黑" panose="020B0503020204020204" pitchFamily="34" charset="-122"/>
                          <a:cs typeface="Arial"/>
                        </a:rPr>
                        <a:t>UL: 10 Mbps</a:t>
                      </a:r>
                      <a:endParaRPr lang="zh-CN" sz="1300" b="1" kern="0" dirty="0">
                        <a:solidFill>
                          <a:schemeClr val="bg1"/>
                        </a:solidFill>
                        <a:latin typeface="Calibri"/>
                        <a:ea typeface="微软雅黑" panose="020B0503020204020204" pitchFamily="34" charset="-122"/>
                        <a:cs typeface="Arial"/>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lnSpc>
                          <a:spcPts val="1200"/>
                        </a:lnSpc>
                        <a:spcBef>
                          <a:spcPts val="800"/>
                        </a:spcBef>
                        <a:spcAft>
                          <a:spcPts val="0"/>
                        </a:spcAft>
                      </a:pPr>
                      <a:r>
                        <a:rPr lang="en-US" sz="1300" b="1" kern="0" dirty="0">
                          <a:solidFill>
                            <a:schemeClr val="bg1"/>
                          </a:solidFill>
                          <a:latin typeface="Calibri"/>
                          <a:ea typeface="微软雅黑" panose="020B0503020204020204" pitchFamily="34" charset="-122"/>
                          <a:cs typeface="Arial"/>
                        </a:rPr>
                        <a:t>10 ms</a:t>
                      </a:r>
                      <a:endParaRPr lang="zh-CN" sz="1300" b="1" kern="100" dirty="0">
                        <a:solidFill>
                          <a:schemeClr val="bg1"/>
                        </a:solidFill>
                        <a:latin typeface="Times New Roman"/>
                        <a:ea typeface="微软雅黑" panose="020B0503020204020204" pitchFamily="34" charset="-122"/>
                        <a:cs typeface="Arial"/>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r>
              <a:tr h="269201">
                <a:tc vMerge="1">
                  <a:txBody>
                    <a:bodyPr/>
                    <a:lstStyle/>
                    <a:p>
                      <a:endParaRPr lang="zh-CN" altLang="en-US"/>
                    </a:p>
                  </a:txBody>
                  <a:tcPr/>
                </a:tc>
                <a:tc>
                  <a:txBody>
                    <a:bodyPr/>
                    <a:lstStyle/>
                    <a:p>
                      <a:pPr marL="0" algn="ctr" defTabSz="914400" rtl="0" eaLnBrk="1" latinLnBrk="0" hangingPunct="1">
                        <a:lnSpc>
                          <a:spcPct val="100000"/>
                        </a:lnSpc>
                        <a:spcBef>
                          <a:spcPts val="800"/>
                        </a:spcBef>
                        <a:spcAft>
                          <a:spcPts val="0"/>
                        </a:spcAft>
                      </a:pPr>
                      <a:r>
                        <a:rPr lang="en-US" altLang="zh-CN" sz="1300" b="1" kern="0" dirty="0" smtClean="0">
                          <a:solidFill>
                            <a:schemeClr val="bg1"/>
                          </a:solidFill>
                          <a:latin typeface="Calibri"/>
                          <a:ea typeface="微软雅黑" panose="020B0503020204020204" pitchFamily="34" charset="-122"/>
                          <a:cs typeface="Calibri"/>
                        </a:rPr>
                        <a:t>Public</a:t>
                      </a:r>
                      <a:r>
                        <a:rPr lang="en-US" altLang="zh-CN" sz="1300" b="1" kern="0" baseline="0" dirty="0" smtClean="0">
                          <a:solidFill>
                            <a:schemeClr val="bg1"/>
                          </a:solidFill>
                          <a:latin typeface="Calibri"/>
                          <a:ea typeface="微软雅黑" panose="020B0503020204020204" pitchFamily="34" charset="-122"/>
                          <a:cs typeface="Calibri"/>
                        </a:rPr>
                        <a:t> Safety</a:t>
                      </a:r>
                      <a:endParaRPr lang="zh-CN" sz="1300" b="1" kern="0" dirty="0">
                        <a:solidFill>
                          <a:schemeClr val="bg1"/>
                        </a:solidFill>
                        <a:latin typeface="Calibri"/>
                        <a:ea typeface="微软雅黑" panose="020B0503020204020204" pitchFamily="34" charset="-122"/>
                        <a:cs typeface="Calibri"/>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endParaRPr lang="zh-CN" altLang="en-US"/>
                    </a:p>
                  </a:txBody>
                  <a:tcPr/>
                </a:tc>
              </a:tr>
              <a:tr h="388827">
                <a:tc vMerge="1">
                  <a:txBody>
                    <a:bodyPr/>
                    <a:lstStyle/>
                    <a:p>
                      <a:endParaRPr lang="zh-CN" altLang="en-US"/>
                    </a:p>
                  </a:txBody>
                  <a:tcPr/>
                </a:tc>
                <a:tc>
                  <a:txBody>
                    <a:bodyPr/>
                    <a:lstStyle/>
                    <a:p>
                      <a:pPr marL="0" algn="ctr" defTabSz="914400" rtl="0" eaLnBrk="1" latinLnBrk="0" hangingPunct="1">
                        <a:lnSpc>
                          <a:spcPct val="100000"/>
                        </a:lnSpc>
                        <a:spcBef>
                          <a:spcPts val="800"/>
                        </a:spcBef>
                        <a:spcAft>
                          <a:spcPts val="0"/>
                        </a:spcAft>
                      </a:pPr>
                      <a:r>
                        <a:rPr lang="en-US" sz="1300" b="1" kern="0" dirty="0" smtClean="0">
                          <a:solidFill>
                            <a:schemeClr val="bg1"/>
                          </a:solidFill>
                          <a:latin typeface="Calibri"/>
                          <a:ea typeface="微软雅黑" panose="020B0503020204020204" pitchFamily="34" charset="-122"/>
                          <a:cs typeface="Calibri"/>
                        </a:rPr>
                        <a:t>3D Connection: Packet delivery using drones</a:t>
                      </a:r>
                      <a:endParaRPr lang="zh-CN" sz="1300" b="1" kern="0" dirty="0">
                        <a:solidFill>
                          <a:schemeClr val="bg1"/>
                        </a:solidFill>
                        <a:latin typeface="Calibri"/>
                        <a:ea typeface="微软雅黑" panose="020B0503020204020204" pitchFamily="34" charset="-122"/>
                        <a:cs typeface="Calibri"/>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endParaRPr lang="zh-CN" altLang="en-US"/>
                    </a:p>
                  </a:txBody>
                  <a:tcPr/>
                </a:tc>
              </a:tr>
              <a:tr h="500124">
                <a:tc>
                  <a:txBody>
                    <a:bodyPr/>
                    <a:lstStyle/>
                    <a:p>
                      <a:pPr algn="ctr">
                        <a:lnSpc>
                          <a:spcPts val="1200"/>
                        </a:lnSpc>
                        <a:spcBef>
                          <a:spcPts val="800"/>
                        </a:spcBef>
                        <a:spcAft>
                          <a:spcPts val="0"/>
                        </a:spcAft>
                      </a:pPr>
                      <a:r>
                        <a:rPr lang="en-US" sz="1300" b="1" kern="0" dirty="0">
                          <a:solidFill>
                            <a:schemeClr val="bg1"/>
                          </a:solidFill>
                          <a:latin typeface="Calibri"/>
                          <a:ea typeface="微软雅黑" panose="020B0503020204020204" pitchFamily="34" charset="-122"/>
                          <a:cs typeface="Arial"/>
                        </a:rPr>
                        <a:t>Massive </a:t>
                      </a:r>
                      <a:r>
                        <a:rPr lang="en-US" sz="1300" b="1" kern="0" dirty="0" err="1">
                          <a:solidFill>
                            <a:schemeClr val="bg1"/>
                          </a:solidFill>
                          <a:latin typeface="Calibri"/>
                          <a:ea typeface="微软雅黑" panose="020B0503020204020204" pitchFamily="34" charset="-122"/>
                          <a:cs typeface="Arial"/>
                        </a:rPr>
                        <a:t>IoT</a:t>
                      </a:r>
                      <a:endParaRPr lang="zh-CN" sz="1300" b="1" kern="100" dirty="0">
                        <a:solidFill>
                          <a:schemeClr val="bg1"/>
                        </a:solidFill>
                        <a:latin typeface="Times New Roman"/>
                        <a:ea typeface="微软雅黑" panose="020B0503020204020204" pitchFamily="34" charset="-122"/>
                        <a:cs typeface="Arial"/>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00000"/>
                        </a:lnSpc>
                        <a:spcBef>
                          <a:spcPts val="800"/>
                        </a:spcBef>
                        <a:spcAft>
                          <a:spcPts val="0"/>
                        </a:spcAft>
                      </a:pPr>
                      <a:r>
                        <a:rPr lang="en-US" altLang="zh-CN" sz="1300" b="1" kern="0" dirty="0" smtClean="0">
                          <a:solidFill>
                            <a:schemeClr val="bg1"/>
                          </a:solidFill>
                          <a:latin typeface="Calibri"/>
                          <a:ea typeface="微软雅黑" panose="020B0503020204020204" pitchFamily="34" charset="-122"/>
                          <a:cs typeface="Calibri"/>
                        </a:rPr>
                        <a:t>Mobile Monitors</a:t>
                      </a:r>
                      <a:endParaRPr lang="zh-CN" sz="1300" b="1" kern="0" dirty="0">
                        <a:solidFill>
                          <a:schemeClr val="bg1"/>
                        </a:solidFill>
                        <a:latin typeface="Calibri"/>
                        <a:ea typeface="微软雅黑" panose="020B0503020204020204" pitchFamily="34" charset="-122"/>
                        <a:cs typeface="Calibri"/>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1250"/>
                        </a:lnSpc>
                        <a:spcBef>
                          <a:spcPts val="0"/>
                        </a:spcBef>
                        <a:spcAft>
                          <a:spcPts val="0"/>
                        </a:spcAft>
                      </a:pPr>
                      <a:r>
                        <a:rPr lang="en-US" sz="1300" b="1" kern="0" dirty="0">
                          <a:solidFill>
                            <a:schemeClr val="bg1"/>
                          </a:solidFill>
                          <a:latin typeface="Calibri"/>
                          <a:ea typeface="微软雅黑" panose="020B0503020204020204" pitchFamily="34" charset="-122"/>
                          <a:cs typeface="Arial"/>
                        </a:rPr>
                        <a:t>DL: 300 Mbps,</a:t>
                      </a:r>
                      <a:endParaRPr lang="zh-CN" sz="1300" b="1" kern="0" dirty="0">
                        <a:solidFill>
                          <a:schemeClr val="bg1"/>
                        </a:solidFill>
                        <a:latin typeface="Calibri"/>
                        <a:ea typeface="微软雅黑" panose="020B0503020204020204" pitchFamily="34" charset="-122"/>
                        <a:cs typeface="Arial"/>
                      </a:endParaRPr>
                    </a:p>
                    <a:p>
                      <a:pPr marL="0" algn="ctr" defTabSz="914400" rtl="0" eaLnBrk="1" latinLnBrk="0" hangingPunct="1">
                        <a:lnSpc>
                          <a:spcPts val="1250"/>
                        </a:lnSpc>
                        <a:spcBef>
                          <a:spcPts val="0"/>
                        </a:spcBef>
                        <a:spcAft>
                          <a:spcPts val="0"/>
                        </a:spcAft>
                      </a:pPr>
                      <a:r>
                        <a:rPr lang="en-US" sz="1300" b="1" kern="0" dirty="0">
                          <a:solidFill>
                            <a:schemeClr val="bg1"/>
                          </a:solidFill>
                          <a:latin typeface="Calibri"/>
                          <a:ea typeface="微软雅黑" panose="020B0503020204020204" pitchFamily="34" charset="-122"/>
                          <a:cs typeface="Arial"/>
                        </a:rPr>
                        <a:t>UL: 50 Mbps</a:t>
                      </a:r>
                      <a:endParaRPr lang="zh-CN" sz="1300" b="1" kern="0" dirty="0">
                        <a:solidFill>
                          <a:schemeClr val="bg1"/>
                        </a:solidFill>
                        <a:latin typeface="Calibri"/>
                        <a:ea typeface="微软雅黑" panose="020B0503020204020204" pitchFamily="34" charset="-122"/>
                        <a:cs typeface="Arial"/>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spcBef>
                          <a:spcPts val="800"/>
                        </a:spcBef>
                        <a:spcAft>
                          <a:spcPts val="0"/>
                        </a:spcAft>
                      </a:pPr>
                      <a:r>
                        <a:rPr lang="en-US" sz="1300" b="1" kern="0" dirty="0">
                          <a:solidFill>
                            <a:schemeClr val="bg1"/>
                          </a:solidFill>
                          <a:latin typeface="Calibri"/>
                          <a:ea typeface="微软雅黑" panose="020B0503020204020204" pitchFamily="34" charset="-122"/>
                          <a:cs typeface="Arial"/>
                        </a:rPr>
                        <a:t>10 ms</a:t>
                      </a:r>
                      <a:endParaRPr lang="zh-CN" sz="1300" b="1" kern="100" dirty="0">
                        <a:solidFill>
                          <a:schemeClr val="bg1"/>
                        </a:solidFill>
                        <a:latin typeface="Times New Roman"/>
                        <a:ea typeface="微软雅黑" panose="020B0503020204020204" pitchFamily="34" charset="-122"/>
                        <a:cs typeface="Arial"/>
                      </a:endParaRPr>
                    </a:p>
                  </a:txBody>
                  <a:tcPr marL="66785" marR="66785"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 name="图片 2"/>
          <p:cNvPicPr>
            <a:picLocks noChangeAspect="1"/>
          </p:cNvPicPr>
          <p:nvPr/>
        </p:nvPicPr>
        <p:blipFill>
          <a:blip r:embed="rId3" cstate="print"/>
          <a:stretch>
            <a:fillRect/>
          </a:stretch>
        </p:blipFill>
        <p:spPr>
          <a:xfrm>
            <a:off x="6310839" y="1624013"/>
            <a:ext cx="5748867" cy="3851248"/>
          </a:xfrm>
          <a:prstGeom prst="rect">
            <a:avLst/>
          </a:prstGeom>
        </p:spPr>
      </p:pic>
      <p:sp>
        <p:nvSpPr>
          <p:cNvPr id="4" name="文本框 1"/>
          <p:cNvSpPr txBox="1"/>
          <p:nvPr/>
        </p:nvSpPr>
        <p:spPr>
          <a:xfrm>
            <a:off x="517610" y="333527"/>
            <a:ext cx="6392712" cy="584775"/>
          </a:xfrm>
          <a:prstGeom prst="rect">
            <a:avLst/>
          </a:prstGeom>
          <a:noFill/>
        </p:spPr>
        <p:txBody>
          <a:bodyPr wrap="none" rtlCol="0">
            <a:spAutoFit/>
          </a:bodyPr>
          <a:lstStyle/>
          <a:p>
            <a:r>
              <a:rPr lang="en-US" altLang="zh-CN" sz="3200" b="1" dirty="0" smtClean="0">
                <a:solidFill>
                  <a:schemeClr val="bg1"/>
                </a:solidFill>
                <a:latin typeface="微软雅黑" pitchFamily="34" charset="-122"/>
                <a:ea typeface="微软雅黑" pitchFamily="34" charset="-122"/>
                <a:cs typeface="+mj-cs"/>
              </a:rPr>
              <a:t>5G Use Case and Requirement</a:t>
            </a:r>
            <a:endParaRPr lang="zh-CN" altLang="en-US" sz="3200" b="1" dirty="0">
              <a:solidFill>
                <a:schemeClr val="bg1"/>
              </a:solidFill>
              <a:latin typeface="微软雅黑" pitchFamily="34" charset="-122"/>
              <a:ea typeface="微软雅黑" pitchFamily="34" charset="-122"/>
              <a:cs typeface="+mj-cs"/>
            </a:endParaRPr>
          </a:p>
        </p:txBody>
      </p:sp>
      <p:sp>
        <p:nvSpPr>
          <p:cNvPr id="5" name="矩形 4"/>
          <p:cNvSpPr/>
          <p:nvPr/>
        </p:nvSpPr>
        <p:spPr>
          <a:xfrm>
            <a:off x="274334" y="5886183"/>
            <a:ext cx="11457304" cy="646331"/>
          </a:xfrm>
          <a:prstGeom prst="rect">
            <a:avLst/>
          </a:prstGeom>
        </p:spPr>
        <p:txBody>
          <a:bodyPr wrap="none">
            <a:spAutoFit/>
          </a:bodyPr>
          <a:lstStyle/>
          <a:p>
            <a:pPr marL="285750" indent="-285750">
              <a:buFont typeface="Arial" panose="020B0604020202020204" pitchFamily="34" charset="0"/>
              <a:buChar char="•"/>
            </a:pPr>
            <a:r>
              <a:rPr lang="en-US" altLang="zh-CN" dirty="0" smtClean="0">
                <a:solidFill>
                  <a:schemeClr val="bg1"/>
                </a:solidFill>
                <a:latin typeface="微软雅黑" pitchFamily="34" charset="-122"/>
                <a:ea typeface="微软雅黑" pitchFamily="34" charset="-122"/>
              </a:rPr>
              <a:t>Maximum bandwidth requirement of single user </a:t>
            </a:r>
            <a:r>
              <a:rPr lang="en-US" altLang="zh-CN" b="1" dirty="0" smtClean="0">
                <a:solidFill>
                  <a:srgbClr val="FFC000"/>
                </a:solidFill>
                <a:latin typeface="微软雅黑" pitchFamily="34" charset="-122"/>
                <a:ea typeface="微软雅黑" pitchFamily="34" charset="-122"/>
              </a:rPr>
              <a:t>&gt;1Gbps</a:t>
            </a:r>
            <a:endParaRPr lang="en-US" altLang="zh-CN" dirty="0" smtClean="0">
              <a:solidFill>
                <a:schemeClr val="bg1"/>
              </a:solidFill>
              <a:latin typeface="微软雅黑" pitchFamily="34" charset="-122"/>
              <a:ea typeface="微软雅黑" pitchFamily="34" charset="-122"/>
            </a:endParaRPr>
          </a:p>
          <a:p>
            <a:pPr marL="285750" indent="-285750">
              <a:buFont typeface="Arial" panose="020B0604020202020204" pitchFamily="34" charset="0"/>
              <a:buChar char="•"/>
            </a:pPr>
            <a:r>
              <a:rPr lang="en-US" altLang="zh-CN" dirty="0" smtClean="0">
                <a:solidFill>
                  <a:schemeClr val="bg1"/>
                </a:solidFill>
                <a:latin typeface="微软雅黑" pitchFamily="34" charset="-122"/>
                <a:ea typeface="微软雅黑" pitchFamily="34" charset="-122"/>
              </a:rPr>
              <a:t>Latency requirement of some use cases (tactile internet, autonomous driving, motion control) &lt;</a:t>
            </a:r>
            <a:r>
              <a:rPr lang="en-US" altLang="zh-CN" b="1" dirty="0" smtClean="0">
                <a:solidFill>
                  <a:srgbClr val="FFC000"/>
                </a:solidFill>
                <a:latin typeface="微软雅黑" pitchFamily="34" charset="-122"/>
                <a:ea typeface="微软雅黑" pitchFamily="34" charset="-122"/>
              </a:rPr>
              <a:t>1ms</a:t>
            </a:r>
            <a:endParaRPr lang="zh-CN" altLang="en-US" b="1" dirty="0">
              <a:solidFill>
                <a:srgbClr val="FFC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p:cNvSpPr/>
          <p:nvPr/>
        </p:nvSpPr>
        <p:spPr>
          <a:xfrm>
            <a:off x="8115752" y="1085794"/>
            <a:ext cx="3652598" cy="4128167"/>
          </a:xfrm>
          <a:prstGeom prst="roundRect">
            <a:avLst>
              <a:gd name="adj" fmla="val 1428"/>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anchor="ctr"/>
          <a:lstStyle/>
          <a:p>
            <a:pPr algn="ct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36" name="圆角矩形 35"/>
          <p:cNvSpPr/>
          <p:nvPr/>
        </p:nvSpPr>
        <p:spPr>
          <a:xfrm>
            <a:off x="4295890" y="1085794"/>
            <a:ext cx="3652598" cy="4128167"/>
          </a:xfrm>
          <a:prstGeom prst="roundRect">
            <a:avLst>
              <a:gd name="adj" fmla="val 1428"/>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anchor="ctr"/>
          <a:lstStyle/>
          <a:p>
            <a:pPr algn="ct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35" name="圆角矩形 34"/>
          <p:cNvSpPr/>
          <p:nvPr/>
        </p:nvSpPr>
        <p:spPr>
          <a:xfrm>
            <a:off x="460375" y="1075658"/>
            <a:ext cx="3652598" cy="4128167"/>
          </a:xfrm>
          <a:prstGeom prst="roundRect">
            <a:avLst>
              <a:gd name="adj" fmla="val 1428"/>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anchor="ctr"/>
          <a:lstStyle/>
          <a:p>
            <a:pPr algn="ctr"/>
            <a:endParaRPr lang="zh-CN" altLang="en-US" sz="1400" b="1">
              <a:solidFill>
                <a:schemeClr val="bg1"/>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48649" y="1534738"/>
            <a:ext cx="2865789" cy="126786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22759" y="1538992"/>
            <a:ext cx="2858832" cy="1272969"/>
          </a:xfrm>
          <a:prstGeom prst="rect">
            <a:avLst/>
          </a:prstGeom>
        </p:spPr>
      </p:pic>
      <p:pic>
        <p:nvPicPr>
          <p:cNvPr id="21" name="Picture 6" descr="https://wallpaperscraft.com/image/dubai_uae_buildings_skyscrapers_night_96720_3840x2160.jpg"/>
          <p:cNvPicPr>
            <a:picLocks noChangeAspect="1" noChangeArrowheads="1"/>
          </p:cNvPicPr>
          <p:nvPr/>
        </p:nvPicPr>
        <p:blipFill>
          <a:blip r:embed="rId5" cstate="print"/>
          <a:srcRect/>
          <a:stretch>
            <a:fillRect/>
          </a:stretch>
        </p:blipFill>
        <p:spPr bwMode="auto">
          <a:xfrm>
            <a:off x="906607" y="1538992"/>
            <a:ext cx="2862695" cy="1272969"/>
          </a:xfrm>
          <a:prstGeom prst="rect">
            <a:avLst/>
          </a:prstGeom>
          <a:noFill/>
        </p:spPr>
      </p:pic>
      <p:sp>
        <p:nvSpPr>
          <p:cNvPr id="2" name="文本框 1"/>
          <p:cNvSpPr txBox="1"/>
          <p:nvPr/>
        </p:nvSpPr>
        <p:spPr>
          <a:xfrm>
            <a:off x="517610" y="333527"/>
            <a:ext cx="5732275" cy="584775"/>
          </a:xfrm>
          <a:prstGeom prst="rect">
            <a:avLst/>
          </a:prstGeom>
          <a:noFill/>
        </p:spPr>
        <p:txBody>
          <a:bodyPr wrap="none" rtlCol="0">
            <a:spAutoFit/>
          </a:bodyPr>
          <a:lstStyle/>
          <a:p>
            <a:r>
              <a:rPr lang="en-US" altLang="zh-CN" sz="3200" b="1" dirty="0" smtClean="0">
                <a:solidFill>
                  <a:schemeClr val="bg1"/>
                </a:solidFill>
                <a:latin typeface="微软雅黑" pitchFamily="34" charset="-122"/>
                <a:ea typeface="微软雅黑" pitchFamily="34" charset="-122"/>
                <a:cs typeface="+mj-cs"/>
              </a:rPr>
              <a:t>Challenge of New Business</a:t>
            </a:r>
            <a:endParaRPr lang="zh-CN" altLang="en-US" sz="3200" b="1" dirty="0">
              <a:solidFill>
                <a:schemeClr val="bg1"/>
              </a:solidFill>
              <a:latin typeface="微软雅黑" pitchFamily="34" charset="-122"/>
              <a:ea typeface="微软雅黑" pitchFamily="34" charset="-122"/>
              <a:cs typeface="+mj-cs"/>
            </a:endParaRPr>
          </a:p>
        </p:txBody>
      </p:sp>
      <p:sp>
        <p:nvSpPr>
          <p:cNvPr id="1030" name="AutoShape 6" descr="Image result for little's la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ea typeface="微软雅黑" panose="020B0503020204020204" pitchFamily="34" charset="-122"/>
            </a:endParaRPr>
          </a:p>
        </p:txBody>
      </p:sp>
      <p:sp>
        <p:nvSpPr>
          <p:cNvPr id="1032" name="AutoShape 8" descr="Image result for little's la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ea typeface="微软雅黑" panose="020B0503020204020204" pitchFamily="34" charset="-122"/>
            </a:endParaRPr>
          </a:p>
        </p:txBody>
      </p:sp>
      <p:sp>
        <p:nvSpPr>
          <p:cNvPr id="22" name="文本框 9"/>
          <p:cNvSpPr txBox="1"/>
          <p:nvPr/>
        </p:nvSpPr>
        <p:spPr>
          <a:xfrm>
            <a:off x="452761" y="1076881"/>
            <a:ext cx="3660212" cy="33288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CN"/>
            </a:defPPr>
            <a:lvl1pPr algn="ctr" eaLnBrk="0" fontAlgn="base" hangingPunct="0">
              <a:spcBef>
                <a:spcPct val="0"/>
              </a:spcBef>
              <a:spcAft>
                <a:spcPct val="0"/>
              </a:spcAft>
              <a:buClr>
                <a:srgbClr val="CB0038"/>
              </a:buClr>
              <a:buSzPct val="60000"/>
              <a:buFont typeface="Wingdings" pitchFamily="2" charset="2"/>
              <a:buNone/>
              <a:defRPr sz="1050">
                <a:solidFill>
                  <a:srgbClr val="FFFFFF"/>
                </a:solidFill>
                <a:latin typeface="FrutigerNext LT RegularCn"/>
                <a:cs typeface="+mn-ea"/>
              </a:defRPr>
            </a:lvl1pPr>
          </a:lstStyle>
          <a:p>
            <a:r>
              <a:rPr lang="en-US" altLang="zh-CN" sz="1600" b="1" dirty="0">
                <a:latin typeface="微软雅黑" panose="020B0503020204020204" pitchFamily="34" charset="-122"/>
                <a:ea typeface="微软雅黑" panose="020B0503020204020204" pitchFamily="34" charset="-122"/>
              </a:rPr>
              <a:t>4K/8K </a:t>
            </a:r>
            <a:r>
              <a:rPr lang="en-US" altLang="zh-CN" sz="1600" b="1" dirty="0" smtClean="0">
                <a:latin typeface="微软雅黑" panose="020B0503020204020204" pitchFamily="34" charset="-122"/>
                <a:ea typeface="微软雅黑" panose="020B0503020204020204" pitchFamily="34" charset="-122"/>
              </a:rPr>
              <a:t>Video</a:t>
            </a:r>
            <a:endParaRPr lang="zh-CN" altLang="en-US" sz="1600" b="1" dirty="0">
              <a:latin typeface="微软雅黑" panose="020B0503020204020204" pitchFamily="34" charset="-122"/>
              <a:ea typeface="微软雅黑" panose="020B0503020204020204" pitchFamily="34" charset="-122"/>
            </a:endParaRPr>
          </a:p>
        </p:txBody>
      </p:sp>
      <p:sp>
        <p:nvSpPr>
          <p:cNvPr id="23" name="文本框 10"/>
          <p:cNvSpPr txBox="1"/>
          <p:nvPr/>
        </p:nvSpPr>
        <p:spPr>
          <a:xfrm>
            <a:off x="4284307" y="1076882"/>
            <a:ext cx="3664181" cy="338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CN"/>
            </a:defPPr>
            <a:lvl1pPr marR="0" lvl="0" indent="0" algn="ctr" eaLnBrk="0" fontAlgn="base" hangingPunct="0">
              <a:lnSpc>
                <a:spcPct val="100000"/>
              </a:lnSpc>
              <a:spcBef>
                <a:spcPct val="0"/>
              </a:spcBef>
              <a:spcAft>
                <a:spcPct val="0"/>
              </a:spcAft>
              <a:buClr>
                <a:srgbClr val="CB0038"/>
              </a:buClr>
              <a:buSzPct val="60000"/>
              <a:buFont typeface="Wingdings" pitchFamily="2" charset="2"/>
              <a:buNone/>
              <a:tabLst/>
              <a:defRPr kumimoji="0" sz="1600" b="1" i="0" u="none" strike="noStrike" cap="none" spc="0" normalizeH="0" baseline="0">
                <a:ln>
                  <a:noFill/>
                </a:ln>
                <a:solidFill>
                  <a:srgbClr val="FFFFFF"/>
                </a:solidFill>
                <a:effectLst/>
                <a:uLnTx/>
                <a:uFillTx/>
                <a:cs typeface="+mn-ea"/>
              </a:defRPr>
            </a:lvl1pPr>
          </a:lstStyle>
          <a:p>
            <a:r>
              <a:rPr lang="en-US" altLang="zh-CN" dirty="0">
                <a:latin typeface="微软雅黑" panose="020B0503020204020204" pitchFamily="34" charset="-122"/>
                <a:ea typeface="微软雅黑" panose="020B0503020204020204" pitchFamily="34" charset="-122"/>
              </a:rPr>
              <a:t>VR/AR</a:t>
            </a:r>
            <a:endParaRPr lang="zh-CN" altLang="en-US" dirty="0">
              <a:latin typeface="微软雅黑" panose="020B0503020204020204" pitchFamily="34" charset="-122"/>
              <a:ea typeface="微软雅黑" panose="020B0503020204020204" pitchFamily="34" charset="-122"/>
            </a:endParaRPr>
          </a:p>
        </p:txBody>
      </p:sp>
      <p:sp>
        <p:nvSpPr>
          <p:cNvPr id="25" name="文本框 19"/>
          <p:cNvSpPr txBox="1"/>
          <p:nvPr/>
        </p:nvSpPr>
        <p:spPr>
          <a:xfrm>
            <a:off x="460375" y="2855166"/>
            <a:ext cx="3521210" cy="2062103"/>
          </a:xfrm>
          <a:prstGeom prst="rect">
            <a:avLst/>
          </a:prstGeom>
          <a:noFill/>
        </p:spPr>
        <p:txBody>
          <a:bodyPr wrap="square" rtlCol="0">
            <a:spAutoFit/>
          </a:bodyPr>
          <a:lstStyle/>
          <a:p>
            <a:pPr marL="285750" indent="-285750">
              <a:buFont typeface="Arial" panose="020B0604020202020204" pitchFamily="34" charset="0"/>
              <a:buChar char="•"/>
            </a:pPr>
            <a:r>
              <a:rPr lang="en-US" altLang="zh-CN" sz="1300" dirty="0" smtClean="0">
                <a:solidFill>
                  <a:schemeClr val="bg1"/>
                </a:solidFill>
                <a:latin typeface="微软雅黑" panose="020B0503020204020204" pitchFamily="34" charset="-122"/>
                <a:ea typeface="微软雅黑" panose="020B0503020204020204" pitchFamily="34" charset="-122"/>
              </a:rPr>
              <a:t>ITU-R BT.2020 4K/UHD video standard support 120p</a:t>
            </a:r>
            <a:r>
              <a:rPr lang="zh-CN" altLang="en-US" sz="1300" dirty="0" smtClean="0">
                <a:solidFill>
                  <a:schemeClr val="bg1"/>
                </a:solidFill>
                <a:latin typeface="微软雅黑" panose="020B0503020204020204" pitchFamily="34" charset="-122"/>
                <a:ea typeface="微软雅黑" panose="020B0503020204020204" pitchFamily="34" charset="-122"/>
              </a:rPr>
              <a:t>、</a:t>
            </a:r>
            <a:r>
              <a:rPr lang="en-US" altLang="zh-CN" sz="1300" dirty="0" smtClean="0">
                <a:solidFill>
                  <a:schemeClr val="bg1"/>
                </a:solidFill>
                <a:latin typeface="微软雅黑" panose="020B0503020204020204" pitchFamily="34" charset="-122"/>
                <a:ea typeface="微软雅黑" panose="020B0503020204020204" pitchFamily="34" charset="-122"/>
              </a:rPr>
              <a:t>60p</a:t>
            </a:r>
            <a:r>
              <a:rPr lang="zh-CN" altLang="en-US" sz="1300" dirty="0" smtClean="0">
                <a:solidFill>
                  <a:schemeClr val="bg1"/>
                </a:solidFill>
                <a:latin typeface="微软雅黑" panose="020B0503020204020204" pitchFamily="34" charset="-122"/>
                <a:ea typeface="微软雅黑" panose="020B0503020204020204" pitchFamily="34" charset="-122"/>
              </a:rPr>
              <a:t>、</a:t>
            </a:r>
            <a:r>
              <a:rPr lang="en-US" altLang="zh-CN" sz="1300" dirty="0" smtClean="0">
                <a:solidFill>
                  <a:schemeClr val="bg1"/>
                </a:solidFill>
                <a:latin typeface="微软雅黑" panose="020B0503020204020204" pitchFamily="34" charset="-122"/>
                <a:ea typeface="微软雅黑" panose="020B0503020204020204" pitchFamily="34" charset="-122"/>
              </a:rPr>
              <a:t>50p</a:t>
            </a:r>
            <a:r>
              <a:rPr lang="zh-CN" altLang="en-US" sz="1300" dirty="0" smtClean="0">
                <a:solidFill>
                  <a:schemeClr val="bg1"/>
                </a:solidFill>
                <a:latin typeface="微软雅黑" panose="020B0503020204020204" pitchFamily="34" charset="-122"/>
                <a:ea typeface="微软雅黑" panose="020B0503020204020204" pitchFamily="34" charset="-122"/>
              </a:rPr>
              <a:t>、</a:t>
            </a:r>
            <a:r>
              <a:rPr lang="en-US" altLang="zh-CN" sz="1300" dirty="0" smtClean="0">
                <a:solidFill>
                  <a:schemeClr val="bg1"/>
                </a:solidFill>
                <a:latin typeface="微软雅黑" panose="020B0503020204020204" pitchFamily="34" charset="-122"/>
                <a:ea typeface="微软雅黑" panose="020B0503020204020204" pitchFamily="34" charset="-122"/>
              </a:rPr>
              <a:t>30p</a:t>
            </a:r>
            <a:r>
              <a:rPr lang="zh-CN" altLang="en-US" sz="1300" dirty="0" smtClean="0">
                <a:solidFill>
                  <a:schemeClr val="bg1"/>
                </a:solidFill>
                <a:latin typeface="微软雅黑" panose="020B0503020204020204" pitchFamily="34" charset="-122"/>
                <a:ea typeface="微软雅黑" panose="020B0503020204020204" pitchFamily="34" charset="-122"/>
              </a:rPr>
              <a:t>、</a:t>
            </a:r>
            <a:r>
              <a:rPr lang="en-US" altLang="zh-CN" sz="1300" dirty="0" smtClean="0">
                <a:solidFill>
                  <a:schemeClr val="bg1"/>
                </a:solidFill>
                <a:latin typeface="微软雅黑" panose="020B0503020204020204" pitchFamily="34" charset="-122"/>
                <a:ea typeface="微软雅黑" panose="020B0503020204020204" pitchFamily="34" charset="-122"/>
              </a:rPr>
              <a:t>25p etc.</a:t>
            </a:r>
          </a:p>
          <a:p>
            <a:pPr marL="285750" indent="-285750">
              <a:buFont typeface="Arial" panose="020B0604020202020204" pitchFamily="34" charset="0"/>
              <a:buChar char="•"/>
            </a:pPr>
            <a:endParaRPr lang="en-US" altLang="zh-CN" sz="13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sz="1300" dirty="0" smtClean="0">
                <a:solidFill>
                  <a:schemeClr val="bg1"/>
                </a:solidFill>
                <a:latin typeface="微软雅黑" panose="020B0503020204020204" pitchFamily="34" charset="-122"/>
                <a:ea typeface="微软雅黑" panose="020B0503020204020204" pitchFamily="34" charset="-122"/>
              </a:rPr>
              <a:t>Bandwidth requirement:</a:t>
            </a:r>
          </a:p>
          <a:p>
            <a:pPr marL="447675" lvl="1" indent="-180975">
              <a:buFont typeface="Arial" panose="020B0604020202020204" pitchFamily="34" charset="0"/>
              <a:buChar char="•"/>
            </a:pPr>
            <a:r>
              <a:rPr lang="en-US" altLang="zh-CN" sz="1200" dirty="0" smtClean="0">
                <a:solidFill>
                  <a:schemeClr val="bg1"/>
                </a:solidFill>
                <a:latin typeface="微软雅黑" panose="020B0503020204020204" pitchFamily="34" charset="-122"/>
                <a:ea typeface="微软雅黑" panose="020B0503020204020204" pitchFamily="34" charset="-122"/>
              </a:rPr>
              <a:t>35Mbps for 4K, 75Mbps for Ultra 4K,</a:t>
            </a:r>
          </a:p>
          <a:p>
            <a:pPr marL="447675" lvl="1" indent="-180975">
              <a:buFont typeface="Arial" panose="020B0604020202020204" pitchFamily="34" charset="0"/>
              <a:buChar char="•"/>
            </a:pPr>
            <a:r>
              <a:rPr lang="en-US" altLang="zh-CN" sz="1200" dirty="0" smtClean="0">
                <a:solidFill>
                  <a:schemeClr val="bg1"/>
                </a:solidFill>
                <a:latin typeface="微软雅黑" panose="020B0503020204020204" pitchFamily="34" charset="-122"/>
                <a:ea typeface="微软雅黑" panose="020B0503020204020204" pitchFamily="34" charset="-122"/>
              </a:rPr>
              <a:t>140Mbps for 8K, 330Mbps for Ultra 8K</a:t>
            </a:r>
          </a:p>
          <a:p>
            <a:pPr marL="285750" indent="-285750">
              <a:buFont typeface="Arial" panose="020B0604020202020204" pitchFamily="34" charset="0"/>
              <a:buChar char="•"/>
            </a:pPr>
            <a:endParaRPr lang="en-US" altLang="zh-CN" sz="1300"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sz="1300" dirty="0" smtClean="0">
                <a:solidFill>
                  <a:schemeClr val="bg1"/>
                </a:solidFill>
                <a:latin typeface="微软雅黑" panose="020B0503020204020204" pitchFamily="34" charset="-122"/>
                <a:ea typeface="微软雅黑" panose="020B0503020204020204" pitchFamily="34" charset="-122"/>
              </a:rPr>
              <a:t>4K video require RTT(Round </a:t>
            </a:r>
            <a:r>
              <a:rPr lang="en-US" altLang="zh-CN" sz="1300" dirty="0">
                <a:solidFill>
                  <a:schemeClr val="bg1"/>
                </a:solidFill>
                <a:latin typeface="微软雅黑" panose="020B0503020204020204" pitchFamily="34" charset="-122"/>
                <a:ea typeface="微软雅黑" panose="020B0503020204020204" pitchFamily="34" charset="-122"/>
              </a:rPr>
              <a:t>Trip Time </a:t>
            </a:r>
            <a:r>
              <a:rPr lang="en-US" altLang="zh-CN" sz="1300" dirty="0" smtClean="0">
                <a:solidFill>
                  <a:schemeClr val="bg1"/>
                </a:solidFill>
                <a:latin typeface="微软雅黑" panose="020B0503020204020204" pitchFamily="34" charset="-122"/>
                <a:ea typeface="微软雅黑" panose="020B0503020204020204" pitchFamily="34" charset="-122"/>
              </a:rPr>
              <a:t>) </a:t>
            </a:r>
            <a:r>
              <a:rPr lang="en-US" altLang="zh-CN" sz="1300" b="1" dirty="0" smtClean="0">
                <a:solidFill>
                  <a:srgbClr val="FFC000"/>
                </a:solidFill>
                <a:latin typeface="微软雅黑" panose="020B0503020204020204" pitchFamily="34" charset="-122"/>
                <a:ea typeface="微软雅黑" panose="020B0503020204020204" pitchFamily="34" charset="-122"/>
              </a:rPr>
              <a:t>below 35ms</a:t>
            </a:r>
            <a:r>
              <a:rPr lang="zh-CN" altLang="en-US" sz="1300" dirty="0" smtClean="0">
                <a:solidFill>
                  <a:schemeClr val="bg1"/>
                </a:solidFill>
                <a:latin typeface="微软雅黑" panose="020B0503020204020204" pitchFamily="34" charset="-122"/>
                <a:ea typeface="微软雅黑" panose="020B0503020204020204" pitchFamily="34" charset="-122"/>
              </a:rPr>
              <a:t>，</a:t>
            </a:r>
            <a:r>
              <a:rPr lang="en-US" altLang="zh-CN" sz="1300" dirty="0" smtClean="0">
                <a:solidFill>
                  <a:schemeClr val="bg1"/>
                </a:solidFill>
                <a:latin typeface="微软雅黑" panose="020B0503020204020204" pitchFamily="34" charset="-122"/>
                <a:ea typeface="微软雅黑" panose="020B0503020204020204" pitchFamily="34" charset="-122"/>
              </a:rPr>
              <a:t>even less for 8K video.</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26" name="文本框 20"/>
          <p:cNvSpPr txBox="1"/>
          <p:nvPr/>
        </p:nvSpPr>
        <p:spPr>
          <a:xfrm>
            <a:off x="4370382" y="2927937"/>
            <a:ext cx="3364367" cy="2292935"/>
          </a:xfrm>
          <a:prstGeom prst="rect">
            <a:avLst/>
          </a:prstGeom>
          <a:noFill/>
        </p:spPr>
        <p:txBody>
          <a:bodyPr wrap="square" rtlCol="0">
            <a:spAutoFit/>
          </a:bodyPr>
          <a:lstStyle/>
          <a:p>
            <a:pPr marL="285750" lvl="1" indent="-285750">
              <a:buFont typeface="Arial" panose="020B0604020202020204" pitchFamily="34" charset="0"/>
              <a:buChar char="•"/>
            </a:pPr>
            <a:r>
              <a:rPr lang="en-US" altLang="zh-CN" sz="1300" dirty="0">
                <a:solidFill>
                  <a:schemeClr val="bg1"/>
                </a:solidFill>
                <a:latin typeface="微软雅黑" panose="020B0503020204020204" pitchFamily="34" charset="-122"/>
                <a:ea typeface="微软雅黑" panose="020B0503020204020204" pitchFamily="34" charset="-122"/>
              </a:rPr>
              <a:t>People feel dizzy since users’ motion perception is not match with </a:t>
            </a:r>
            <a:r>
              <a:rPr lang="en-US" altLang="zh-CN" sz="1300" dirty="0" smtClean="0">
                <a:solidFill>
                  <a:schemeClr val="bg1"/>
                </a:solidFill>
                <a:latin typeface="微软雅黑" panose="020B0503020204020204" pitchFamily="34" charset="-122"/>
                <a:ea typeface="微软雅黑" panose="020B0503020204020204" pitchFamily="34" charset="-122"/>
              </a:rPr>
              <a:t>images(Motion sickness), </a:t>
            </a:r>
            <a:r>
              <a:rPr lang="en-US" altLang="zh-CN" sz="1300" dirty="0">
                <a:solidFill>
                  <a:schemeClr val="bg1"/>
                </a:solidFill>
                <a:latin typeface="微软雅黑" panose="020B0503020204020204" pitchFamily="34" charset="-122"/>
                <a:ea typeface="微软雅黑" panose="020B0503020204020204" pitchFamily="34" charset="-122"/>
              </a:rPr>
              <a:t>need to get latency down to </a:t>
            </a:r>
            <a:r>
              <a:rPr lang="en-US" altLang="zh-CN" sz="1300" b="1" dirty="0">
                <a:solidFill>
                  <a:srgbClr val="FFC000"/>
                </a:solidFill>
                <a:latin typeface="微软雅黑" panose="020B0503020204020204" pitchFamily="34" charset="-122"/>
                <a:ea typeface="微软雅黑" panose="020B0503020204020204" pitchFamily="34" charset="-122"/>
              </a:rPr>
              <a:t>20 </a:t>
            </a:r>
            <a:r>
              <a:rPr lang="en-US" altLang="zh-CN" sz="1300" b="1" dirty="0" err="1" smtClean="0">
                <a:solidFill>
                  <a:srgbClr val="FFC000"/>
                </a:solidFill>
                <a:latin typeface="微软雅黑" panose="020B0503020204020204" pitchFamily="34" charset="-122"/>
                <a:ea typeface="微软雅黑" panose="020B0503020204020204" pitchFamily="34" charset="-122"/>
              </a:rPr>
              <a:t>ms</a:t>
            </a:r>
            <a:r>
              <a:rPr lang="en-US" altLang="zh-CN" sz="1300" dirty="0" smtClean="0">
                <a:solidFill>
                  <a:schemeClr val="bg1"/>
                </a:solidFill>
                <a:latin typeface="微软雅黑" panose="020B0503020204020204" pitchFamily="34" charset="-122"/>
                <a:ea typeface="微软雅黑" panose="020B0503020204020204" pitchFamily="34" charset="-122"/>
              </a:rPr>
              <a:t>, </a:t>
            </a:r>
            <a:r>
              <a:rPr lang="en-US" altLang="zh-CN" sz="1300" dirty="0">
                <a:solidFill>
                  <a:schemeClr val="bg1"/>
                </a:solidFill>
                <a:latin typeface="微软雅黑" panose="020B0503020204020204" pitchFamily="34" charset="-122"/>
                <a:ea typeface="微软雅黑" panose="020B0503020204020204" pitchFamily="34" charset="-122"/>
              </a:rPr>
              <a:t>or possibly much </a:t>
            </a:r>
            <a:r>
              <a:rPr lang="en-US" altLang="zh-CN" sz="1300" dirty="0" smtClean="0">
                <a:solidFill>
                  <a:schemeClr val="bg1"/>
                </a:solidFill>
                <a:latin typeface="微软雅黑" panose="020B0503020204020204" pitchFamily="34" charset="-122"/>
                <a:ea typeface="微软雅黑" panose="020B0503020204020204" pitchFamily="34" charset="-122"/>
              </a:rPr>
              <a:t>less.</a:t>
            </a:r>
          </a:p>
          <a:p>
            <a:pPr marL="285750" lvl="1" indent="-285750">
              <a:buFont typeface="Arial" panose="020B0604020202020204" pitchFamily="34" charset="0"/>
              <a:buChar char="•"/>
            </a:pPr>
            <a:endParaRPr lang="en-US" altLang="zh-CN" sz="13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sz="1300" dirty="0">
                <a:solidFill>
                  <a:schemeClr val="bg1"/>
                </a:solidFill>
                <a:latin typeface="微软雅黑" panose="020B0503020204020204" pitchFamily="34" charset="-122"/>
                <a:ea typeface="微软雅黑" panose="020B0503020204020204" pitchFamily="34" charset="-122"/>
              </a:rPr>
              <a:t>AR are more latency sensitive than immersive </a:t>
            </a:r>
            <a:r>
              <a:rPr lang="en-US" altLang="zh-CN" sz="1300" dirty="0" smtClean="0">
                <a:solidFill>
                  <a:schemeClr val="bg1"/>
                </a:solidFill>
                <a:latin typeface="微软雅黑" panose="020B0503020204020204" pitchFamily="34" charset="-122"/>
                <a:ea typeface="微软雅黑" panose="020B0503020204020204" pitchFamily="34" charset="-122"/>
              </a:rPr>
              <a:t>VR, because </a:t>
            </a:r>
            <a:r>
              <a:rPr lang="en-US" altLang="zh-CN" sz="1300" dirty="0">
                <a:solidFill>
                  <a:schemeClr val="bg1"/>
                </a:solidFill>
                <a:latin typeface="微软雅黑" panose="020B0503020204020204" pitchFamily="34" charset="-122"/>
                <a:ea typeface="微软雅黑" panose="020B0503020204020204" pitchFamily="34" charset="-122"/>
              </a:rPr>
              <a:t>real world objects have no latency and delays of </a:t>
            </a:r>
            <a:r>
              <a:rPr lang="en-US" altLang="zh-CN" sz="1300" dirty="0" smtClean="0">
                <a:solidFill>
                  <a:schemeClr val="bg1"/>
                </a:solidFill>
                <a:latin typeface="微软雅黑" panose="020B0503020204020204" pitchFamily="34" charset="-122"/>
                <a:ea typeface="微软雅黑" panose="020B0503020204020204" pitchFamily="34" charset="-122"/>
              </a:rPr>
              <a:t>virtual objects </a:t>
            </a:r>
            <a:r>
              <a:rPr lang="en-US" altLang="zh-CN" sz="1300" dirty="0">
                <a:solidFill>
                  <a:schemeClr val="bg1"/>
                </a:solidFill>
                <a:latin typeface="微软雅黑" panose="020B0503020204020204" pitchFamily="34" charset="-122"/>
                <a:ea typeface="微软雅黑" panose="020B0503020204020204" pitchFamily="34" charset="-122"/>
              </a:rPr>
              <a:t>can be seen directly. </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28" name="文本框 16"/>
          <p:cNvSpPr txBox="1"/>
          <p:nvPr/>
        </p:nvSpPr>
        <p:spPr>
          <a:xfrm>
            <a:off x="8106932" y="1071208"/>
            <a:ext cx="3675087" cy="33855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CN"/>
            </a:defPPr>
            <a:lvl1pPr marR="0" lvl="0" indent="0" algn="ctr" eaLnBrk="0" fontAlgn="base" hangingPunct="0">
              <a:lnSpc>
                <a:spcPct val="100000"/>
              </a:lnSpc>
              <a:spcBef>
                <a:spcPct val="0"/>
              </a:spcBef>
              <a:spcAft>
                <a:spcPct val="0"/>
              </a:spcAft>
              <a:buClr>
                <a:srgbClr val="CB0038"/>
              </a:buClr>
              <a:buSzPct val="60000"/>
              <a:buFont typeface="Wingdings" pitchFamily="2" charset="2"/>
              <a:buNone/>
              <a:tabLst/>
              <a:defRPr kumimoji="0" sz="1050" b="0" i="0" u="none" strike="noStrike" kern="0" cap="none" spc="0" normalizeH="0" baseline="0">
                <a:ln>
                  <a:noFill/>
                </a:ln>
                <a:solidFill>
                  <a:srgbClr val="FFFFFF"/>
                </a:solidFill>
                <a:effectLst/>
                <a:uLnTx/>
                <a:uFillTx/>
                <a:latin typeface="FrutigerNext LT RegularCn"/>
                <a:cs typeface="+mn-ea"/>
              </a:defRPr>
            </a:lvl1pPr>
          </a:lstStyle>
          <a:p>
            <a:r>
              <a:rPr lang="en-US" altLang="zh-CN" sz="1600" b="1" kern="1200" dirty="0" smtClean="0">
                <a:latin typeface="微软雅黑" panose="020B0503020204020204" pitchFamily="34" charset="-122"/>
                <a:ea typeface="微软雅黑" panose="020B0503020204020204" pitchFamily="34" charset="-122"/>
              </a:rPr>
              <a:t>Smart Grid</a:t>
            </a:r>
            <a:endParaRPr lang="zh-CN" altLang="en-US" sz="1600" b="1" kern="1200" dirty="0">
              <a:latin typeface="微软雅黑" panose="020B0503020204020204" pitchFamily="34" charset="-122"/>
              <a:ea typeface="微软雅黑" panose="020B0503020204020204" pitchFamily="34" charset="-122"/>
            </a:endParaRPr>
          </a:p>
        </p:txBody>
      </p:sp>
      <p:sp>
        <p:nvSpPr>
          <p:cNvPr id="29" name="文本框 18"/>
          <p:cNvSpPr txBox="1"/>
          <p:nvPr/>
        </p:nvSpPr>
        <p:spPr>
          <a:xfrm>
            <a:off x="8107534" y="2921026"/>
            <a:ext cx="3675747" cy="2292935"/>
          </a:xfrm>
          <a:prstGeom prst="rect">
            <a:avLst/>
          </a:prstGeom>
          <a:noFill/>
        </p:spPr>
        <p:txBody>
          <a:bodyPr wrap="square" rtlCol="0">
            <a:spAutoFit/>
          </a:bodyPr>
          <a:lstStyle/>
          <a:p>
            <a:pPr marL="285750" indent="-285750">
              <a:buFont typeface="Arial" panose="020B0604020202020204" pitchFamily="34" charset="0"/>
              <a:buChar char="•"/>
            </a:pPr>
            <a:r>
              <a:rPr lang="en-US" altLang="zh-CN" sz="1300" dirty="0">
                <a:solidFill>
                  <a:schemeClr val="bg1"/>
                </a:solidFill>
                <a:latin typeface="微软雅黑" panose="020B0503020204020204" pitchFamily="34" charset="-122"/>
                <a:ea typeface="微软雅黑" panose="020B0503020204020204" pitchFamily="34" charset="-122"/>
              </a:rPr>
              <a:t>Smart grid is a generic label for the application of computer intelligence and networking abilities to a dumb electricity distribution system</a:t>
            </a:r>
            <a:r>
              <a:rPr lang="en-US" altLang="zh-CN" sz="1300" dirty="0" smtClean="0">
                <a:solidFill>
                  <a:schemeClr val="bg1"/>
                </a:solidFill>
                <a:latin typeface="微软雅黑" panose="020B0503020204020204" pitchFamily="34" charset="-122"/>
                <a:ea typeface="微软雅黑" panose="020B0503020204020204" pitchFamily="34" charset="-122"/>
              </a:rPr>
              <a:t>.</a:t>
            </a:r>
          </a:p>
          <a:p>
            <a:pPr marL="285750" indent="-285750">
              <a:buFont typeface="Arial" panose="020B0604020202020204" pitchFamily="34" charset="0"/>
              <a:buChar char="•"/>
            </a:pPr>
            <a:endParaRPr lang="en-US" altLang="zh-CN" sz="13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sz="1300" dirty="0" smtClean="0">
                <a:solidFill>
                  <a:schemeClr val="bg1"/>
                </a:solidFill>
                <a:latin typeface="微软雅黑" panose="020B0503020204020204" pitchFamily="34" charset="-122"/>
                <a:ea typeface="微软雅黑" panose="020B0503020204020204" pitchFamily="34" charset="-122"/>
              </a:rPr>
              <a:t>Latency </a:t>
            </a:r>
            <a:r>
              <a:rPr lang="en-US" altLang="zh-CN" sz="1300" dirty="0">
                <a:solidFill>
                  <a:schemeClr val="bg1"/>
                </a:solidFill>
                <a:latin typeface="微软雅黑" panose="020B0503020204020204" pitchFamily="34" charset="-122"/>
                <a:ea typeface="微软雅黑" panose="020B0503020204020204" pitchFamily="34" charset="-122"/>
              </a:rPr>
              <a:t>requirements for smart grid vary from less than </a:t>
            </a:r>
            <a:r>
              <a:rPr lang="en-US" altLang="zh-CN" sz="1300" b="1" dirty="0">
                <a:solidFill>
                  <a:srgbClr val="FFC000"/>
                </a:solidFill>
                <a:latin typeface="微软雅黑" panose="020B0503020204020204" pitchFamily="34" charset="-122"/>
                <a:ea typeface="微软雅黑" panose="020B0503020204020204" pitchFamily="34" charset="-122"/>
              </a:rPr>
              <a:t>10 </a:t>
            </a:r>
            <a:r>
              <a:rPr lang="en-US" altLang="zh-CN" sz="1300" b="1" dirty="0" err="1">
                <a:solidFill>
                  <a:srgbClr val="FFC000"/>
                </a:solidFill>
                <a:latin typeface="微软雅黑" panose="020B0503020204020204" pitchFamily="34" charset="-122"/>
                <a:ea typeface="微软雅黑" panose="020B0503020204020204" pitchFamily="34" charset="-122"/>
              </a:rPr>
              <a:t>ms</a:t>
            </a:r>
            <a:r>
              <a:rPr lang="en-US" altLang="zh-CN" sz="1300" b="1" dirty="0">
                <a:solidFill>
                  <a:srgbClr val="FFC000"/>
                </a:solidFill>
                <a:latin typeface="微软雅黑" panose="020B0503020204020204" pitchFamily="34" charset="-122"/>
                <a:ea typeface="微软雅黑" panose="020B0503020204020204" pitchFamily="34" charset="-122"/>
              </a:rPr>
              <a:t> </a:t>
            </a:r>
            <a:r>
              <a:rPr lang="en-US" altLang="zh-CN" sz="1300" dirty="0">
                <a:solidFill>
                  <a:schemeClr val="bg1"/>
                </a:solidFill>
                <a:latin typeface="微软雅黑" panose="020B0503020204020204" pitchFamily="34" charset="-122"/>
                <a:ea typeface="微软雅黑" panose="020B0503020204020204" pitchFamily="34" charset="-122"/>
              </a:rPr>
              <a:t>for </a:t>
            </a:r>
            <a:r>
              <a:rPr lang="en-US" altLang="zh-CN" sz="1300" dirty="0" smtClean="0">
                <a:solidFill>
                  <a:schemeClr val="bg1"/>
                </a:solidFill>
                <a:latin typeface="微软雅黑" panose="020B0503020204020204" pitchFamily="34" charset="-122"/>
                <a:ea typeface="微软雅黑" panose="020B0503020204020204" pitchFamily="34" charset="-122"/>
              </a:rPr>
              <a:t> </a:t>
            </a:r>
            <a:r>
              <a:rPr lang="en-US" altLang="zh-CN" sz="1300" dirty="0" err="1" smtClean="0">
                <a:solidFill>
                  <a:schemeClr val="bg1"/>
                </a:solidFill>
                <a:latin typeface="微软雅黑" panose="020B0503020204020204" pitchFamily="34" charset="-122"/>
                <a:ea typeface="微软雅黑" panose="020B0503020204020204" pitchFamily="34" charset="-122"/>
              </a:rPr>
              <a:t>teleprotection</a:t>
            </a:r>
            <a:r>
              <a:rPr lang="en-US" altLang="zh-CN" sz="1300" dirty="0">
                <a:solidFill>
                  <a:schemeClr val="bg1"/>
                </a:solidFill>
                <a:latin typeface="微软雅黑" panose="020B0503020204020204" pitchFamily="34" charset="-122"/>
                <a:ea typeface="微软雅黑" panose="020B0503020204020204" pitchFamily="34" charset="-122"/>
              </a:rPr>
              <a:t>, to about </a:t>
            </a:r>
            <a:r>
              <a:rPr lang="en-US" altLang="zh-CN" sz="1300" b="1" dirty="0">
                <a:solidFill>
                  <a:srgbClr val="FFC000"/>
                </a:solidFill>
                <a:latin typeface="微软雅黑" panose="020B0503020204020204" pitchFamily="34" charset="-122"/>
                <a:ea typeface="微软雅黑" panose="020B0503020204020204" pitchFamily="34" charset="-122"/>
              </a:rPr>
              <a:t>20 </a:t>
            </a:r>
            <a:r>
              <a:rPr lang="en-US" altLang="zh-CN" sz="1300" b="1" dirty="0" err="1">
                <a:solidFill>
                  <a:srgbClr val="FFC000"/>
                </a:solidFill>
                <a:latin typeface="微软雅黑" panose="020B0503020204020204" pitchFamily="34" charset="-122"/>
                <a:ea typeface="微软雅黑" panose="020B0503020204020204" pitchFamily="34" charset="-122"/>
              </a:rPr>
              <a:t>ms</a:t>
            </a:r>
            <a:r>
              <a:rPr lang="en-US" altLang="zh-CN" sz="1300" b="1" dirty="0">
                <a:solidFill>
                  <a:srgbClr val="FFC000"/>
                </a:solidFill>
                <a:latin typeface="微软雅黑" panose="020B0503020204020204" pitchFamily="34" charset="-122"/>
                <a:ea typeface="微软雅黑" panose="020B0503020204020204" pitchFamily="34" charset="-122"/>
              </a:rPr>
              <a:t> </a:t>
            </a:r>
            <a:r>
              <a:rPr lang="en-US" altLang="zh-CN" sz="1300" dirty="0">
                <a:solidFill>
                  <a:schemeClr val="bg1"/>
                </a:solidFill>
                <a:latin typeface="微软雅黑" panose="020B0503020204020204" pitchFamily="34" charset="-122"/>
                <a:ea typeface="微软雅黑" panose="020B0503020204020204" pitchFamily="34" charset="-122"/>
              </a:rPr>
              <a:t>for some </a:t>
            </a:r>
            <a:r>
              <a:rPr lang="en-US" altLang="zh-CN" sz="1300" dirty="0" err="1">
                <a:solidFill>
                  <a:schemeClr val="bg1"/>
                </a:solidFill>
                <a:latin typeface="微软雅黑" panose="020B0503020204020204" pitchFamily="34" charset="-122"/>
                <a:ea typeface="微软雅黑" panose="020B0503020204020204" pitchFamily="34" charset="-122"/>
              </a:rPr>
              <a:t>synchrophasors</a:t>
            </a:r>
            <a:r>
              <a:rPr lang="en-US" altLang="zh-CN" sz="1300" dirty="0">
                <a:solidFill>
                  <a:schemeClr val="bg1"/>
                </a:solidFill>
                <a:latin typeface="微软雅黑" panose="020B0503020204020204" pitchFamily="34" charset="-122"/>
                <a:ea typeface="微软雅黑" panose="020B0503020204020204" pitchFamily="34" charset="-122"/>
              </a:rPr>
              <a:t> applications, to </a:t>
            </a:r>
            <a:r>
              <a:rPr lang="en-US" altLang="zh-CN" sz="1300" b="1" dirty="0">
                <a:solidFill>
                  <a:srgbClr val="FFC000"/>
                </a:solidFill>
                <a:latin typeface="微软雅黑" panose="020B0503020204020204" pitchFamily="34" charset="-122"/>
                <a:ea typeface="微软雅黑" panose="020B0503020204020204" pitchFamily="34" charset="-122"/>
              </a:rPr>
              <a:t>100-200 </a:t>
            </a:r>
            <a:r>
              <a:rPr lang="en-US" altLang="zh-CN" sz="1300" b="1" dirty="0" err="1">
                <a:solidFill>
                  <a:srgbClr val="FFC000"/>
                </a:solidFill>
                <a:latin typeface="微软雅黑" panose="020B0503020204020204" pitchFamily="34" charset="-122"/>
                <a:ea typeface="微软雅黑" panose="020B0503020204020204" pitchFamily="34" charset="-122"/>
              </a:rPr>
              <a:t>ms</a:t>
            </a:r>
            <a:r>
              <a:rPr lang="en-US" altLang="zh-CN" sz="1300" b="1" dirty="0">
                <a:solidFill>
                  <a:srgbClr val="FFC000"/>
                </a:solidFill>
                <a:latin typeface="微软雅黑" panose="020B0503020204020204" pitchFamily="34" charset="-122"/>
                <a:ea typeface="微软雅黑" panose="020B0503020204020204" pitchFamily="34" charset="-122"/>
              </a:rPr>
              <a:t> </a:t>
            </a:r>
            <a:r>
              <a:rPr lang="en-US" altLang="zh-CN" sz="1300" dirty="0">
                <a:solidFill>
                  <a:schemeClr val="bg1"/>
                </a:solidFill>
                <a:latin typeface="微软雅黑" panose="020B0503020204020204" pitchFamily="34" charset="-122"/>
                <a:ea typeface="微软雅黑" panose="020B0503020204020204" pitchFamily="34" charset="-122"/>
              </a:rPr>
              <a:t>for </a:t>
            </a:r>
            <a:r>
              <a:rPr lang="en-US" altLang="zh-CN" sz="1300" dirty="0" smtClean="0">
                <a:solidFill>
                  <a:schemeClr val="bg1"/>
                </a:solidFill>
                <a:latin typeface="微软雅黑" panose="020B0503020204020204" pitchFamily="34" charset="-122"/>
                <a:ea typeface="微软雅黑" panose="020B0503020204020204" pitchFamily="34" charset="-122"/>
              </a:rPr>
              <a:t>smart </a:t>
            </a:r>
            <a:r>
              <a:rPr lang="en-US" altLang="zh-CN" sz="1300" dirty="0">
                <a:solidFill>
                  <a:schemeClr val="bg1"/>
                </a:solidFill>
                <a:latin typeface="微软雅黑" panose="020B0503020204020204" pitchFamily="34" charset="-122"/>
                <a:ea typeface="微软雅黑" panose="020B0503020204020204" pitchFamily="34" charset="-122"/>
              </a:rPr>
              <a:t>grid control,  to up to </a:t>
            </a:r>
            <a:r>
              <a:rPr lang="en-US" altLang="zh-CN" sz="1300" b="1" dirty="0">
                <a:solidFill>
                  <a:srgbClr val="FFC000"/>
                </a:solidFill>
                <a:latin typeface="微软雅黑" panose="020B0503020204020204" pitchFamily="34" charset="-122"/>
                <a:ea typeface="微软雅黑" panose="020B0503020204020204" pitchFamily="34" charset="-122"/>
              </a:rPr>
              <a:t>several seconds </a:t>
            </a:r>
            <a:r>
              <a:rPr lang="en-US" altLang="zh-CN" sz="1300" dirty="0">
                <a:solidFill>
                  <a:schemeClr val="bg1"/>
                </a:solidFill>
                <a:latin typeface="微软雅黑" panose="020B0503020204020204" pitchFamily="34" charset="-122"/>
                <a:ea typeface="微软雅黑" panose="020B0503020204020204" pitchFamily="34" charset="-122"/>
              </a:rPr>
              <a:t>for </a:t>
            </a:r>
            <a:r>
              <a:rPr lang="en-US" altLang="zh-CN" sz="1300" dirty="0" smtClean="0">
                <a:solidFill>
                  <a:schemeClr val="bg1"/>
                </a:solidFill>
                <a:latin typeface="微软雅黑" panose="020B0503020204020204" pitchFamily="34" charset="-122"/>
                <a:ea typeface="微软雅黑" panose="020B0503020204020204" pitchFamily="34" charset="-122"/>
              </a:rPr>
              <a:t>smart metering</a:t>
            </a:r>
            <a:r>
              <a:rPr lang="en-US" altLang="zh-CN" sz="1300" dirty="0">
                <a:solidFill>
                  <a:schemeClr val="bg1"/>
                </a:solidFill>
                <a:latin typeface="微软雅黑" panose="020B0503020204020204" pitchFamily="34" charset="-122"/>
                <a:ea typeface="微软雅黑" panose="020B0503020204020204" pitchFamily="34" charset="-122"/>
              </a:rPr>
              <a:t>.</a:t>
            </a:r>
          </a:p>
        </p:txBody>
      </p:sp>
      <p:pic>
        <p:nvPicPr>
          <p:cNvPr id="59" name="Picture 23" descr="C:\Users\Administrator\Desktop\穆亮\第一页\PPT-18.png"/>
          <p:cNvPicPr>
            <a:picLocks noChangeAspect="1" noChangeArrowheads="1"/>
          </p:cNvPicPr>
          <p:nvPr/>
        </p:nvPicPr>
        <p:blipFill>
          <a:blip r:embed="rId6" cstate="print"/>
          <a:srcRect/>
          <a:stretch>
            <a:fillRect/>
          </a:stretch>
        </p:blipFill>
        <p:spPr bwMode="auto">
          <a:xfrm>
            <a:off x="627404" y="1385070"/>
            <a:ext cx="3343275" cy="63026"/>
          </a:xfrm>
          <a:prstGeom prst="rect">
            <a:avLst/>
          </a:prstGeom>
          <a:noFill/>
        </p:spPr>
      </p:pic>
      <p:pic>
        <p:nvPicPr>
          <p:cNvPr id="60" name="Picture 23" descr="C:\Users\Administrator\Desktop\穆亮\第一页\PPT-18.png"/>
          <p:cNvPicPr>
            <a:picLocks noChangeAspect="1" noChangeArrowheads="1"/>
          </p:cNvPicPr>
          <p:nvPr/>
        </p:nvPicPr>
        <p:blipFill>
          <a:blip r:embed="rId6" cstate="print"/>
          <a:srcRect/>
          <a:stretch>
            <a:fillRect/>
          </a:stretch>
        </p:blipFill>
        <p:spPr bwMode="auto">
          <a:xfrm>
            <a:off x="4491546" y="1385957"/>
            <a:ext cx="3343275" cy="63026"/>
          </a:xfrm>
          <a:prstGeom prst="rect">
            <a:avLst/>
          </a:prstGeom>
          <a:noFill/>
        </p:spPr>
      </p:pic>
      <p:pic>
        <p:nvPicPr>
          <p:cNvPr id="61" name="Picture 23" descr="C:\Users\Administrator\Desktop\穆亮\第一页\PPT-18.png"/>
          <p:cNvPicPr>
            <a:picLocks noChangeAspect="1" noChangeArrowheads="1"/>
          </p:cNvPicPr>
          <p:nvPr/>
        </p:nvPicPr>
        <p:blipFill>
          <a:blip r:embed="rId6" cstate="print"/>
          <a:srcRect/>
          <a:stretch>
            <a:fillRect/>
          </a:stretch>
        </p:blipFill>
        <p:spPr bwMode="auto">
          <a:xfrm>
            <a:off x="8272172" y="1386852"/>
            <a:ext cx="3343275" cy="63026"/>
          </a:xfrm>
          <a:prstGeom prst="rect">
            <a:avLst/>
          </a:prstGeom>
          <a:noFill/>
        </p:spPr>
      </p:pic>
      <p:sp>
        <p:nvSpPr>
          <p:cNvPr id="7" name="矩形 6"/>
          <p:cNvSpPr/>
          <p:nvPr/>
        </p:nvSpPr>
        <p:spPr>
          <a:xfrm>
            <a:off x="906607" y="5955007"/>
            <a:ext cx="11279700" cy="400110"/>
          </a:xfrm>
          <a:prstGeom prst="rect">
            <a:avLst/>
          </a:prstGeom>
        </p:spPr>
        <p:txBody>
          <a:bodyPr wrap="square">
            <a:spAutoFit/>
          </a:bodyPr>
          <a:lstStyle/>
          <a:p>
            <a:r>
              <a:rPr lang="en-US" altLang="zh-CN" sz="2000" b="1" i="1" dirty="0">
                <a:solidFill>
                  <a:srgbClr val="CCFF99"/>
                </a:solidFill>
                <a:latin typeface="Arial" pitchFamily="34" charset="0"/>
                <a:ea typeface="微软雅黑" pitchFamily="34" charset="-122"/>
                <a:cs typeface="Arial" pitchFamily="34" charset="0"/>
              </a:rPr>
              <a:t>Challenge</a:t>
            </a:r>
            <a:r>
              <a:rPr lang="en-US" altLang="zh-CN" sz="2000" dirty="0">
                <a:solidFill>
                  <a:srgbClr val="CCFF99"/>
                </a:solidFill>
                <a:latin typeface="Arial" pitchFamily="34" charset="0"/>
                <a:ea typeface="微软雅黑" pitchFamily="34" charset="-122"/>
                <a:cs typeface="Arial" pitchFamily="34" charset="0"/>
              </a:rPr>
              <a:t>:   Need a </a:t>
            </a:r>
            <a:r>
              <a:rPr lang="en-US" altLang="zh-CN" sz="2000" dirty="0" smtClean="0">
                <a:solidFill>
                  <a:srgbClr val="CCFF99"/>
                </a:solidFill>
                <a:latin typeface="Arial" pitchFamily="34" charset="0"/>
                <a:ea typeface="微软雅黑" pitchFamily="34" charset="-122"/>
                <a:cs typeface="Arial" pitchFamily="34" charset="0"/>
              </a:rPr>
              <a:t>solution </a:t>
            </a:r>
            <a:r>
              <a:rPr lang="en-US" altLang="zh-CN" sz="2000" dirty="0">
                <a:solidFill>
                  <a:srgbClr val="CCFF99"/>
                </a:solidFill>
                <a:latin typeface="Arial" pitchFamily="34" charset="0"/>
                <a:ea typeface="微软雅黑" pitchFamily="34" charset="-122"/>
                <a:cs typeface="Arial" pitchFamily="34" charset="0"/>
              </a:rPr>
              <a:t>to provide strictly assured service performance in 5G </a:t>
            </a:r>
            <a:r>
              <a:rPr lang="en-US" altLang="zh-CN" sz="2000" dirty="0" smtClean="0">
                <a:solidFill>
                  <a:srgbClr val="CCFF99"/>
                </a:solidFill>
                <a:latin typeface="Arial" pitchFamily="34" charset="0"/>
                <a:ea typeface="微软雅黑" pitchFamily="34" charset="-122"/>
                <a:cs typeface="Arial" pitchFamily="34" charset="0"/>
              </a:rPr>
              <a:t>network</a:t>
            </a:r>
            <a:endParaRPr lang="en-US" altLang="zh-CN" sz="2000" dirty="0">
              <a:solidFill>
                <a:srgbClr val="FFC000"/>
              </a:solidFill>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xmlns="" val="3618138019"/>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565986" y="272086"/>
            <a:ext cx="12075402" cy="1056245"/>
          </a:xfrm>
          <a:prstGeom prst="rect">
            <a:avLst/>
          </a:prstGeom>
          <a:noFill/>
          <a:ln w="9525" algn="ctr">
            <a:noFill/>
            <a:miter lim="800000"/>
            <a:headEnd/>
            <a:tailEnd/>
          </a:ln>
          <a:effectLst/>
        </p:spPr>
        <p:txBody>
          <a:bodyPr vert="horz" wrap="square" lIns="68560" tIns="34279" rIns="68560" bIns="34279" numCol="1" anchor="ctr" anchorCtr="0" compatLnSpc="1">
            <a:prstTxWarp prst="textNoShape">
              <a:avLst/>
            </a:prstTxWarp>
          </a:bodyPr>
          <a:lstStyle/>
          <a:p>
            <a:pPr marL="457291" lvl="1" indent="-457291" defTabSz="1219444" fontAlgn="base">
              <a:spcBef>
                <a:spcPct val="0"/>
              </a:spcBef>
              <a:spcAft>
                <a:spcPct val="0"/>
              </a:spcAft>
              <a:defRPr/>
            </a:pPr>
            <a:r>
              <a:rPr lang="en-US" altLang="zh-CN" sz="3200" b="1" dirty="0" smtClean="0">
                <a:solidFill>
                  <a:schemeClr val="bg1"/>
                </a:solidFill>
                <a:latin typeface="Arial" pitchFamily="34" charset="0"/>
                <a:ea typeface="微软雅黑" pitchFamily="34" charset="-122"/>
                <a:cs typeface="Arial" pitchFamily="34" charset="0"/>
                <a:sym typeface="Arial"/>
              </a:rPr>
              <a:t>SEAN: </a:t>
            </a:r>
            <a:r>
              <a:rPr lang="en-US" altLang="zh-CN" sz="3200" b="1" dirty="0">
                <a:solidFill>
                  <a:schemeClr val="bg1"/>
                </a:solidFill>
                <a:latin typeface="Arial" pitchFamily="34" charset="0"/>
                <a:ea typeface="微软雅黑" pitchFamily="34" charset="-122"/>
                <a:cs typeface="Arial" pitchFamily="34" charset="0"/>
                <a:sym typeface="Arial"/>
              </a:rPr>
              <a:t>Ultra-low Latency, Zero Packet </a:t>
            </a:r>
            <a:r>
              <a:rPr lang="en-US" altLang="zh-CN" sz="3200" b="1" dirty="0" smtClean="0">
                <a:solidFill>
                  <a:schemeClr val="bg1"/>
                </a:solidFill>
                <a:latin typeface="Arial" pitchFamily="34" charset="0"/>
                <a:ea typeface="微软雅黑" pitchFamily="34" charset="-122"/>
                <a:cs typeface="Arial" pitchFamily="34" charset="0"/>
                <a:sym typeface="Arial"/>
              </a:rPr>
              <a:t>Loss</a:t>
            </a:r>
          </a:p>
          <a:p>
            <a:pPr marL="457291" lvl="1" indent="-457291" defTabSz="1219444" fontAlgn="base">
              <a:spcBef>
                <a:spcPct val="0"/>
              </a:spcBef>
              <a:spcAft>
                <a:spcPct val="0"/>
              </a:spcAft>
              <a:defRPr/>
            </a:pPr>
            <a:r>
              <a:rPr lang="en-US" altLang="zh-CN" sz="3200" b="1" dirty="0" smtClean="0">
                <a:solidFill>
                  <a:schemeClr val="bg1"/>
                </a:solidFill>
                <a:latin typeface="Arial" pitchFamily="34" charset="0"/>
                <a:ea typeface="微软雅黑" pitchFamily="34" charset="-122"/>
                <a:cs typeface="Arial" pitchFamily="34" charset="0"/>
                <a:sym typeface="Arial"/>
              </a:rPr>
              <a:t>Bandwidth </a:t>
            </a:r>
            <a:r>
              <a:rPr lang="en-US" altLang="zh-CN" sz="3200" b="1" dirty="0">
                <a:solidFill>
                  <a:schemeClr val="bg1"/>
                </a:solidFill>
                <a:latin typeface="Arial" pitchFamily="34" charset="0"/>
                <a:ea typeface="微软雅黑" pitchFamily="34" charset="-122"/>
                <a:cs typeface="Arial" pitchFamily="34" charset="0"/>
                <a:sym typeface="Arial"/>
              </a:rPr>
              <a:t>Guarantee</a:t>
            </a:r>
          </a:p>
        </p:txBody>
      </p:sp>
      <p:pic>
        <p:nvPicPr>
          <p:cNvPr id="3" name="图片 2"/>
          <p:cNvPicPr>
            <a:picLocks noChangeAspect="1"/>
          </p:cNvPicPr>
          <p:nvPr/>
        </p:nvPicPr>
        <p:blipFill>
          <a:blip r:embed="rId2" cstate="print"/>
          <a:stretch>
            <a:fillRect/>
          </a:stretch>
        </p:blipFill>
        <p:spPr>
          <a:xfrm>
            <a:off x="2607313" y="1388433"/>
            <a:ext cx="6283768" cy="1920188"/>
          </a:xfrm>
          <a:prstGeom prst="rect">
            <a:avLst/>
          </a:prstGeom>
        </p:spPr>
      </p:pic>
      <p:sp>
        <p:nvSpPr>
          <p:cNvPr id="4" name="圆柱形 3"/>
          <p:cNvSpPr/>
          <p:nvPr/>
        </p:nvSpPr>
        <p:spPr>
          <a:xfrm rot="5400000">
            <a:off x="5497693" y="2108336"/>
            <a:ext cx="1119821" cy="402907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400" dirty="0">
              <a:solidFill>
                <a:prstClr val="white"/>
              </a:solidFill>
            </a:endParaRPr>
          </a:p>
        </p:txBody>
      </p:sp>
      <p:sp>
        <p:nvSpPr>
          <p:cNvPr id="5" name="矩形 4"/>
          <p:cNvSpPr/>
          <p:nvPr/>
        </p:nvSpPr>
        <p:spPr>
          <a:xfrm>
            <a:off x="4147841" y="4116094"/>
            <a:ext cx="1023413" cy="264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rPr>
              <a:t>Interface</a:t>
            </a:r>
            <a:endParaRPr lang="zh-CN" altLang="en-US" sz="1200" dirty="0">
              <a:solidFill>
                <a:prstClr val="white"/>
              </a:solidFill>
            </a:endParaRPr>
          </a:p>
        </p:txBody>
      </p:sp>
      <p:sp>
        <p:nvSpPr>
          <p:cNvPr id="6" name="矩形 5"/>
          <p:cNvSpPr/>
          <p:nvPr/>
        </p:nvSpPr>
        <p:spPr>
          <a:xfrm>
            <a:off x="4157366" y="4369846"/>
            <a:ext cx="999168" cy="264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rPr>
              <a:t>Interface</a:t>
            </a:r>
            <a:endParaRPr lang="zh-CN" altLang="en-US" sz="1200" dirty="0">
              <a:solidFill>
                <a:prstClr val="white"/>
              </a:solidFill>
            </a:endParaRPr>
          </a:p>
        </p:txBody>
      </p:sp>
      <p:sp>
        <p:nvSpPr>
          <p:cNvPr id="7" name="矩形 6"/>
          <p:cNvSpPr/>
          <p:nvPr/>
        </p:nvSpPr>
        <p:spPr>
          <a:xfrm>
            <a:off x="5394940" y="4097469"/>
            <a:ext cx="576000" cy="57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prstClr val="white"/>
                </a:solidFill>
              </a:rPr>
              <a:t>NPU</a:t>
            </a:r>
            <a:endParaRPr lang="zh-CN" altLang="en-US" sz="1600" dirty="0">
              <a:solidFill>
                <a:prstClr val="white"/>
              </a:solidFill>
            </a:endParaRPr>
          </a:p>
        </p:txBody>
      </p:sp>
      <p:sp>
        <p:nvSpPr>
          <p:cNvPr id="8" name="矩形 7"/>
          <p:cNvSpPr/>
          <p:nvPr/>
        </p:nvSpPr>
        <p:spPr>
          <a:xfrm>
            <a:off x="7095587" y="3581243"/>
            <a:ext cx="624129" cy="10485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cxnSp>
        <p:nvCxnSpPr>
          <p:cNvPr id="9" name="直接箭头连接符 8"/>
          <p:cNvCxnSpPr>
            <a:stCxn id="7" idx="3"/>
            <a:endCxn id="20" idx="1"/>
          </p:cNvCxnSpPr>
          <p:nvPr/>
        </p:nvCxnSpPr>
        <p:spPr>
          <a:xfrm>
            <a:off x="5970940" y="4385469"/>
            <a:ext cx="272589" cy="60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20" idx="3"/>
          </p:cNvCxnSpPr>
          <p:nvPr/>
        </p:nvCxnSpPr>
        <p:spPr>
          <a:xfrm>
            <a:off x="6819529" y="4391529"/>
            <a:ext cx="284237" cy="327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5" idx="3"/>
          </p:cNvCxnSpPr>
          <p:nvPr/>
        </p:nvCxnSpPr>
        <p:spPr>
          <a:xfrm>
            <a:off x="5171254" y="4248531"/>
            <a:ext cx="223686" cy="18456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7" idx="1"/>
          </p:cNvCxnSpPr>
          <p:nvPr/>
        </p:nvCxnSpPr>
        <p:spPr>
          <a:xfrm flipV="1">
            <a:off x="5137484" y="4385469"/>
            <a:ext cx="257456" cy="2380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线形标注 1(无边框) 12"/>
          <p:cNvSpPr/>
          <p:nvPr/>
        </p:nvSpPr>
        <p:spPr>
          <a:xfrm>
            <a:off x="3325972" y="5681763"/>
            <a:ext cx="2431704" cy="605762"/>
          </a:xfrm>
          <a:prstGeom prst="callout1">
            <a:avLst>
              <a:gd name="adj1" fmla="val -12203"/>
              <a:gd name="adj2" fmla="val 49909"/>
              <a:gd name="adj3" fmla="val -96225"/>
              <a:gd name="adj4" fmla="val 8928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altLang="zh-CN" sz="1200" dirty="0"/>
              <a:t>Heterogeneous </a:t>
            </a:r>
            <a:r>
              <a:rPr lang="en-US" altLang="zh-CN" sz="1200" dirty="0" smtClean="0"/>
              <a:t>NPU</a:t>
            </a:r>
          </a:p>
          <a:p>
            <a:pPr>
              <a:buFont typeface="Arial" pitchFamily="34" charset="0"/>
              <a:buChar char="•"/>
            </a:pPr>
            <a:r>
              <a:rPr lang="en-US" altLang="zh-CN" sz="1200" dirty="0" smtClean="0">
                <a:solidFill>
                  <a:schemeClr val="accent2">
                    <a:lumMod val="75000"/>
                  </a:schemeClr>
                </a:solidFill>
              </a:rPr>
              <a:t>Optimized </a:t>
            </a:r>
            <a:r>
              <a:rPr lang="en-US" altLang="zh-CN" sz="1200" dirty="0">
                <a:solidFill>
                  <a:schemeClr val="accent2">
                    <a:lumMod val="75000"/>
                  </a:schemeClr>
                </a:solidFill>
              </a:rPr>
              <a:t>forwarding </a:t>
            </a:r>
            <a:r>
              <a:rPr lang="en-US" altLang="zh-CN" sz="1200" dirty="0" smtClean="0"/>
              <a:t>Architecture</a:t>
            </a:r>
            <a:endParaRPr lang="en-US" altLang="zh-CN" sz="1200" dirty="0"/>
          </a:p>
          <a:p>
            <a:pPr>
              <a:buFont typeface="Arial" pitchFamily="34" charset="0"/>
              <a:buChar char="•"/>
            </a:pPr>
            <a:endParaRPr lang="zh-CN" altLang="en-US" sz="1200" dirty="0"/>
          </a:p>
        </p:txBody>
      </p:sp>
      <p:sp>
        <p:nvSpPr>
          <p:cNvPr id="14" name="线形标注 1(无边框) 13"/>
          <p:cNvSpPr/>
          <p:nvPr/>
        </p:nvSpPr>
        <p:spPr>
          <a:xfrm>
            <a:off x="5837886" y="5622245"/>
            <a:ext cx="2955917" cy="914401"/>
          </a:xfrm>
          <a:prstGeom prst="callout1">
            <a:avLst>
              <a:gd name="adj1" fmla="val -12203"/>
              <a:gd name="adj2" fmla="val 49909"/>
              <a:gd name="adj3" fmla="val -58377"/>
              <a:gd name="adj4" fmla="val 267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altLang="zh-CN" sz="1200" b="1" dirty="0">
                <a:solidFill>
                  <a:schemeClr val="accent2">
                    <a:lumMod val="75000"/>
                  </a:schemeClr>
                </a:solidFill>
                <a:latin typeface="Calibri" pitchFamily="34" charset="0"/>
                <a:ea typeface="Arial Unicode MS" pitchFamily="34" charset="-122"/>
                <a:cs typeface="Calibri" pitchFamily="34" charset="0"/>
              </a:rPr>
              <a:t>Latency Aware </a:t>
            </a:r>
            <a:r>
              <a:rPr lang="en-US" altLang="zh-CN" sz="1200" dirty="0">
                <a:solidFill>
                  <a:schemeClr val="bg1"/>
                </a:solidFill>
                <a:latin typeface="Calibri" pitchFamily="34" charset="0"/>
                <a:ea typeface="Arial Unicode MS" pitchFamily="34" charset="-122"/>
                <a:cs typeface="Calibri" pitchFamily="34" charset="0"/>
              </a:rPr>
              <a:t>Traffic Manager </a:t>
            </a:r>
          </a:p>
          <a:p>
            <a:pPr>
              <a:buFont typeface="Arial" pitchFamily="34" charset="0"/>
              <a:buChar char="•"/>
            </a:pPr>
            <a:r>
              <a:rPr lang="en-US" altLang="zh-CN" sz="1200" b="1" dirty="0" smtClean="0">
                <a:solidFill>
                  <a:schemeClr val="accent2">
                    <a:lumMod val="75000"/>
                  </a:schemeClr>
                </a:solidFill>
                <a:latin typeface="Calibri" pitchFamily="34" charset="0"/>
                <a:ea typeface="Arial Unicode MS" pitchFamily="34" charset="-122"/>
                <a:cs typeface="Calibri" pitchFamily="34" charset="0"/>
              </a:rPr>
              <a:t>Ultra-low latency </a:t>
            </a:r>
            <a:r>
              <a:rPr lang="en-US" altLang="zh-CN" sz="1200" dirty="0" smtClean="0">
                <a:latin typeface="Calibri" pitchFamily="34" charset="0"/>
                <a:ea typeface="Arial Unicode MS" pitchFamily="34" charset="-122"/>
                <a:cs typeface="Calibri" pitchFamily="34" charset="0"/>
              </a:rPr>
              <a:t>queuing technology</a:t>
            </a:r>
          </a:p>
          <a:p>
            <a:pPr>
              <a:buFont typeface="Arial" pitchFamily="34" charset="0"/>
              <a:buChar char="•"/>
            </a:pPr>
            <a:r>
              <a:rPr lang="en-US" altLang="zh-CN" sz="1200" b="1" dirty="0">
                <a:solidFill>
                  <a:schemeClr val="accent2">
                    <a:lumMod val="75000"/>
                  </a:schemeClr>
                </a:solidFill>
                <a:latin typeface="Calibri" pitchFamily="34" charset="0"/>
                <a:ea typeface="Arial Unicode MS" pitchFamily="34" charset="-122"/>
                <a:cs typeface="Calibri" pitchFamily="34" charset="0"/>
              </a:rPr>
              <a:t>Latency Guaranteed </a:t>
            </a:r>
            <a:r>
              <a:rPr lang="en-US" altLang="zh-CN" sz="1200" b="1" dirty="0" smtClean="0">
                <a:solidFill>
                  <a:schemeClr val="accent2">
                    <a:lumMod val="75000"/>
                  </a:schemeClr>
                </a:solidFill>
                <a:latin typeface="Calibri" pitchFamily="34" charset="0"/>
                <a:ea typeface="Arial Unicode MS" pitchFamily="34" charset="-122"/>
                <a:cs typeface="Calibri" pitchFamily="34" charset="0"/>
              </a:rPr>
              <a:t>Scheduling </a:t>
            </a:r>
            <a:r>
              <a:rPr lang="en-US" altLang="zh-CN" sz="1200" dirty="0" smtClean="0">
                <a:latin typeface="Calibri" pitchFamily="34" charset="0"/>
                <a:ea typeface="Arial Unicode MS" pitchFamily="34" charset="-122"/>
                <a:cs typeface="Calibri" pitchFamily="34" charset="0"/>
              </a:rPr>
              <a:t>algorithms</a:t>
            </a:r>
            <a:endParaRPr lang="zh-CN" altLang="en-US" sz="1200" dirty="0" smtClean="0">
              <a:latin typeface="Calibri" pitchFamily="34" charset="0"/>
              <a:ea typeface="Arial Unicode MS" pitchFamily="34" charset="-122"/>
              <a:cs typeface="Calibri" pitchFamily="34" charset="0"/>
            </a:endParaRPr>
          </a:p>
          <a:p>
            <a:pPr>
              <a:buFont typeface="Arial" pitchFamily="34" charset="0"/>
              <a:buChar char="•"/>
            </a:pPr>
            <a:r>
              <a:rPr lang="en-US" altLang="zh-CN" sz="1200" dirty="0" smtClean="0">
                <a:latin typeface="Calibri" pitchFamily="34" charset="0"/>
                <a:ea typeface="Arial Unicode MS" pitchFamily="34" charset="-122"/>
                <a:cs typeface="Calibri" pitchFamily="34" charset="0"/>
              </a:rPr>
              <a:t>Smart buffer management</a:t>
            </a:r>
            <a:endParaRPr lang="zh-CN" altLang="en-US" sz="1200" dirty="0">
              <a:latin typeface="Calibri" pitchFamily="34" charset="0"/>
              <a:ea typeface="Arial Unicode MS" pitchFamily="34" charset="-122"/>
              <a:cs typeface="Calibri" pitchFamily="34" charset="0"/>
            </a:endParaRPr>
          </a:p>
        </p:txBody>
      </p:sp>
      <p:sp>
        <p:nvSpPr>
          <p:cNvPr id="15" name="上箭头标注 14"/>
          <p:cNvSpPr/>
          <p:nvPr/>
        </p:nvSpPr>
        <p:spPr>
          <a:xfrm>
            <a:off x="3890090" y="2934308"/>
            <a:ext cx="4245395" cy="2240326"/>
          </a:xfrm>
          <a:prstGeom prst="upArrowCallout">
            <a:avLst>
              <a:gd name="adj1" fmla="val 7300"/>
              <a:gd name="adj2" fmla="val 3650"/>
              <a:gd name="adj3" fmla="val 25000"/>
              <a:gd name="adj4" fmla="val 75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p:nvSpPr>
        <p:spPr>
          <a:xfrm>
            <a:off x="4235621" y="3559267"/>
            <a:ext cx="2941170" cy="461665"/>
          </a:xfrm>
          <a:prstGeom prst="rect">
            <a:avLst/>
          </a:prstGeom>
        </p:spPr>
        <p:txBody>
          <a:bodyPr wrap="square">
            <a:spAutoFit/>
          </a:bodyPr>
          <a:lstStyle/>
          <a:p>
            <a:pPr algn="ctr"/>
            <a:r>
              <a:rPr lang="en-US" altLang="zh-CN" sz="1200" dirty="0" smtClean="0">
                <a:solidFill>
                  <a:prstClr val="white"/>
                </a:solidFill>
              </a:rPr>
              <a:t>A piece of pipe of zero packet loss and low latency(Router/Switch)</a:t>
            </a:r>
            <a:endParaRPr lang="zh-CN" altLang="en-US" sz="1200" dirty="0"/>
          </a:p>
        </p:txBody>
      </p:sp>
      <p:sp>
        <p:nvSpPr>
          <p:cNvPr id="17" name="矩形 16"/>
          <p:cNvSpPr/>
          <p:nvPr/>
        </p:nvSpPr>
        <p:spPr>
          <a:xfrm>
            <a:off x="4135707" y="4653400"/>
            <a:ext cx="812234" cy="461665"/>
          </a:xfrm>
          <a:prstGeom prst="rect">
            <a:avLst/>
          </a:prstGeom>
        </p:spPr>
        <p:txBody>
          <a:bodyPr wrap="square">
            <a:spAutoFit/>
          </a:bodyPr>
          <a:lstStyle/>
          <a:p>
            <a:pPr algn="ctr"/>
            <a:r>
              <a:rPr lang="en-US" altLang="zh-CN" sz="1200" dirty="0" smtClean="0">
                <a:solidFill>
                  <a:schemeClr val="bg1"/>
                </a:solidFill>
                <a:latin typeface="Calibri" pitchFamily="34" charset="0"/>
                <a:cs typeface="Calibri" pitchFamily="34" charset="0"/>
              </a:rPr>
              <a:t>Pipe entrance</a:t>
            </a:r>
            <a:endParaRPr lang="zh-CN" altLang="en-US" sz="1200" dirty="0">
              <a:latin typeface="Calibri" pitchFamily="34" charset="0"/>
              <a:cs typeface="Calibri" pitchFamily="34" charset="0"/>
            </a:endParaRPr>
          </a:p>
        </p:txBody>
      </p:sp>
      <p:sp>
        <p:nvSpPr>
          <p:cNvPr id="18" name="矩形 17"/>
          <p:cNvSpPr/>
          <p:nvPr/>
        </p:nvSpPr>
        <p:spPr>
          <a:xfrm>
            <a:off x="5175588" y="4664167"/>
            <a:ext cx="953453" cy="461665"/>
          </a:xfrm>
          <a:prstGeom prst="rect">
            <a:avLst/>
          </a:prstGeom>
        </p:spPr>
        <p:txBody>
          <a:bodyPr wrap="square">
            <a:spAutoFit/>
          </a:bodyPr>
          <a:lstStyle/>
          <a:p>
            <a:pPr algn="ctr"/>
            <a:r>
              <a:rPr lang="en-US" altLang="zh-CN" sz="1200" dirty="0" smtClean="0">
                <a:solidFill>
                  <a:schemeClr val="bg1"/>
                </a:solidFill>
                <a:latin typeface="Calibri" pitchFamily="34" charset="0"/>
                <a:cs typeface="Calibri" pitchFamily="34" charset="0"/>
              </a:rPr>
              <a:t>Pipe </a:t>
            </a:r>
          </a:p>
          <a:p>
            <a:pPr algn="ctr"/>
            <a:r>
              <a:rPr lang="en-US" altLang="zh-CN" sz="1200" dirty="0">
                <a:solidFill>
                  <a:schemeClr val="bg1"/>
                </a:solidFill>
                <a:latin typeface="Calibri" pitchFamily="34" charset="0"/>
                <a:cs typeface="Calibri" pitchFamily="34" charset="0"/>
              </a:rPr>
              <a:t>f</a:t>
            </a:r>
            <a:r>
              <a:rPr lang="en-US" altLang="zh-CN" sz="1200" dirty="0" smtClean="0">
                <a:solidFill>
                  <a:schemeClr val="bg1"/>
                </a:solidFill>
                <a:latin typeface="Calibri" pitchFamily="34" charset="0"/>
                <a:cs typeface="Calibri" pitchFamily="34" charset="0"/>
              </a:rPr>
              <a:t>ore part</a:t>
            </a:r>
          </a:p>
        </p:txBody>
      </p:sp>
      <p:sp>
        <p:nvSpPr>
          <p:cNvPr id="19" name="矩形 18"/>
          <p:cNvSpPr/>
          <p:nvPr/>
        </p:nvSpPr>
        <p:spPr>
          <a:xfrm>
            <a:off x="6132982" y="4664167"/>
            <a:ext cx="814197" cy="461665"/>
          </a:xfrm>
          <a:prstGeom prst="rect">
            <a:avLst/>
          </a:prstGeom>
        </p:spPr>
        <p:txBody>
          <a:bodyPr wrap="none">
            <a:spAutoFit/>
          </a:bodyPr>
          <a:lstStyle/>
          <a:p>
            <a:pPr algn="ctr"/>
            <a:r>
              <a:rPr lang="en-US" altLang="zh-CN" sz="1200" dirty="0" smtClean="0">
                <a:solidFill>
                  <a:schemeClr val="bg1"/>
                </a:solidFill>
                <a:latin typeface="Calibri" pitchFamily="34" charset="0"/>
                <a:cs typeface="Calibri" pitchFamily="34" charset="0"/>
              </a:rPr>
              <a:t>Pipe</a:t>
            </a:r>
          </a:p>
          <a:p>
            <a:r>
              <a:rPr lang="en-US" altLang="zh-CN" sz="1200" dirty="0" smtClean="0">
                <a:solidFill>
                  <a:schemeClr val="bg1"/>
                </a:solidFill>
                <a:latin typeface="Calibri" pitchFamily="34" charset="0"/>
                <a:cs typeface="Calibri" pitchFamily="34" charset="0"/>
              </a:rPr>
              <a:t>latter part</a:t>
            </a:r>
          </a:p>
        </p:txBody>
      </p:sp>
      <p:sp>
        <p:nvSpPr>
          <p:cNvPr id="20" name="矩形 19"/>
          <p:cNvSpPr/>
          <p:nvPr/>
        </p:nvSpPr>
        <p:spPr>
          <a:xfrm>
            <a:off x="6243529" y="4103529"/>
            <a:ext cx="576000" cy="57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prstClr val="white"/>
                </a:solidFill>
              </a:rPr>
              <a:t>TM</a:t>
            </a:r>
            <a:endParaRPr lang="zh-CN" altLang="en-US" sz="1600" dirty="0">
              <a:solidFill>
                <a:prstClr val="white"/>
              </a:solidFill>
            </a:endParaRPr>
          </a:p>
        </p:txBody>
      </p:sp>
      <p:sp>
        <p:nvSpPr>
          <p:cNvPr id="21" name="矩形 20"/>
          <p:cNvSpPr/>
          <p:nvPr/>
        </p:nvSpPr>
        <p:spPr>
          <a:xfrm>
            <a:off x="7003437" y="4683217"/>
            <a:ext cx="882293" cy="461665"/>
          </a:xfrm>
          <a:prstGeom prst="rect">
            <a:avLst/>
          </a:prstGeom>
        </p:spPr>
        <p:txBody>
          <a:bodyPr wrap="none">
            <a:spAutoFit/>
          </a:bodyPr>
          <a:lstStyle/>
          <a:p>
            <a:pPr algn="ctr"/>
            <a:r>
              <a:rPr lang="en-US" altLang="zh-CN" sz="1200" dirty="0" smtClean="0">
                <a:solidFill>
                  <a:schemeClr val="bg1"/>
                </a:solidFill>
                <a:latin typeface="Calibri" pitchFamily="34" charset="0"/>
                <a:cs typeface="Calibri" pitchFamily="34" charset="0"/>
              </a:rPr>
              <a:t>Pipe</a:t>
            </a:r>
          </a:p>
          <a:p>
            <a:r>
              <a:rPr lang="en-US" altLang="zh-CN" sz="1200" dirty="0" smtClean="0">
                <a:solidFill>
                  <a:schemeClr val="bg1"/>
                </a:solidFill>
                <a:latin typeface="Calibri" pitchFamily="34" charset="0"/>
                <a:cs typeface="Calibri" pitchFamily="34" charset="0"/>
              </a:rPr>
              <a:t>connection</a:t>
            </a:r>
          </a:p>
        </p:txBody>
      </p:sp>
      <p:sp>
        <p:nvSpPr>
          <p:cNvPr id="22" name="线形标注 1(无边框) 21"/>
          <p:cNvSpPr/>
          <p:nvPr/>
        </p:nvSpPr>
        <p:spPr>
          <a:xfrm>
            <a:off x="8616384" y="5592769"/>
            <a:ext cx="1885006" cy="600076"/>
          </a:xfrm>
          <a:prstGeom prst="callout1">
            <a:avLst>
              <a:gd name="adj1" fmla="val -12203"/>
              <a:gd name="adj2" fmla="val 49909"/>
              <a:gd name="adj3" fmla="val -93313"/>
              <a:gd name="adj4" fmla="val -440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n-US" altLang="zh-CN" sz="1200" b="1" dirty="0">
                <a:solidFill>
                  <a:schemeClr val="accent2">
                    <a:lumMod val="75000"/>
                  </a:schemeClr>
                </a:solidFill>
                <a:latin typeface="Calibri" pitchFamily="34" charset="0"/>
                <a:ea typeface="Arial Unicode MS" pitchFamily="34" charset="-122"/>
                <a:cs typeface="Calibri" pitchFamily="34" charset="0"/>
              </a:rPr>
              <a:t>Latency optimized </a:t>
            </a:r>
            <a:r>
              <a:rPr lang="en-US" altLang="zh-CN" sz="1200" dirty="0">
                <a:solidFill>
                  <a:schemeClr val="bg1"/>
                </a:solidFill>
                <a:latin typeface="Calibri" pitchFamily="34" charset="0"/>
                <a:ea typeface="Arial Unicode MS" pitchFamily="34" charset="-122"/>
                <a:cs typeface="Calibri" pitchFamily="34" charset="0"/>
              </a:rPr>
              <a:t>switch fabric algorithms</a:t>
            </a:r>
          </a:p>
        </p:txBody>
      </p:sp>
      <p:sp>
        <p:nvSpPr>
          <p:cNvPr id="23" name="TextBox 143"/>
          <p:cNvSpPr txBox="1"/>
          <p:nvPr/>
        </p:nvSpPr>
        <p:spPr>
          <a:xfrm>
            <a:off x="7033916" y="3886808"/>
            <a:ext cx="752475" cy="461665"/>
          </a:xfrm>
          <a:prstGeom prst="rect">
            <a:avLst/>
          </a:prstGeom>
          <a:noFill/>
        </p:spPr>
        <p:txBody>
          <a:bodyPr wrap="square" rtlCol="0">
            <a:spAutoFit/>
          </a:bodyPr>
          <a:lstStyle/>
          <a:p>
            <a:pPr algn="ctr"/>
            <a:r>
              <a:rPr lang="en-US" altLang="zh-CN" sz="1200" dirty="0" smtClean="0">
                <a:solidFill>
                  <a:schemeClr val="bg1"/>
                </a:solidFill>
              </a:rPr>
              <a:t>Switch</a:t>
            </a:r>
          </a:p>
          <a:p>
            <a:pPr algn="ctr"/>
            <a:r>
              <a:rPr lang="en-US" altLang="zh-CN" sz="1200" dirty="0" smtClean="0">
                <a:solidFill>
                  <a:schemeClr val="bg1"/>
                </a:solidFill>
              </a:rPr>
              <a:t>Fabric</a:t>
            </a:r>
            <a:endParaRPr lang="zh-CN" altLang="en-US" sz="1200" dirty="0">
              <a:solidFill>
                <a:schemeClr val="bg1"/>
              </a:solidFill>
            </a:endParaRPr>
          </a:p>
        </p:txBody>
      </p:sp>
      <p:sp>
        <p:nvSpPr>
          <p:cNvPr id="24" name="线形标注 1(无边框) 23"/>
          <p:cNvSpPr/>
          <p:nvPr/>
        </p:nvSpPr>
        <p:spPr>
          <a:xfrm>
            <a:off x="989347" y="5753308"/>
            <a:ext cx="2172142" cy="439537"/>
          </a:xfrm>
          <a:prstGeom prst="callout1">
            <a:avLst>
              <a:gd name="adj1" fmla="val -12203"/>
              <a:gd name="adj2" fmla="val 49909"/>
              <a:gd name="adj3" fmla="val -206388"/>
              <a:gd name="adj4" fmla="val 15585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altLang="zh-CN" sz="1200" dirty="0" smtClean="0">
                <a:solidFill>
                  <a:schemeClr val="bg1"/>
                </a:solidFill>
                <a:latin typeface="Calibri" pitchFamily="34" charset="0"/>
                <a:cs typeface="Calibri" pitchFamily="34" charset="0"/>
              </a:rPr>
              <a:t>for </a:t>
            </a:r>
            <a:endParaRPr lang="en-US" altLang="zh-CN" sz="1200" dirty="0" smtClean="0">
              <a:solidFill>
                <a:schemeClr val="bg1"/>
              </a:solidFill>
              <a:latin typeface="Calibri" pitchFamily="34" charset="0"/>
              <a:cs typeface="Calibri" pitchFamily="34" charset="0"/>
            </a:endParaRPr>
          </a:p>
          <a:p>
            <a:r>
              <a:rPr lang="en-US" altLang="zh-CN" sz="1200" dirty="0">
                <a:solidFill>
                  <a:schemeClr val="bg1"/>
                </a:solidFill>
                <a:latin typeface="Calibri" pitchFamily="34" charset="0"/>
                <a:cs typeface="Calibri" pitchFamily="34" charset="0"/>
              </a:rPr>
              <a:t> </a:t>
            </a:r>
            <a:r>
              <a:rPr lang="en-US" altLang="zh-CN" sz="1200" dirty="0" smtClean="0">
                <a:solidFill>
                  <a:schemeClr val="bg1"/>
                </a:solidFill>
                <a:latin typeface="Calibri" pitchFamily="34" charset="0"/>
                <a:cs typeface="Calibri" pitchFamily="34" charset="0"/>
              </a:rPr>
              <a:t> </a:t>
            </a:r>
            <a:r>
              <a:rPr lang="en-US" altLang="zh-CN" sz="1200" dirty="0" smtClean="0">
                <a:solidFill>
                  <a:schemeClr val="accent2">
                    <a:lumMod val="75000"/>
                  </a:schemeClr>
                </a:solidFill>
                <a:latin typeface="Calibri" pitchFamily="34" charset="0"/>
                <a:cs typeface="Calibri" pitchFamily="34" charset="0"/>
              </a:rPr>
              <a:t>strict </a:t>
            </a:r>
            <a:r>
              <a:rPr lang="en-US" altLang="zh-CN" sz="1200" dirty="0" err="1" smtClean="0">
                <a:solidFill>
                  <a:schemeClr val="accent2">
                    <a:lumMod val="75000"/>
                  </a:schemeClr>
                </a:solidFill>
                <a:latin typeface="Calibri" pitchFamily="34" charset="0"/>
                <a:cs typeface="Calibri" pitchFamily="34" charset="0"/>
              </a:rPr>
              <a:t>band</a:t>
            </a:r>
            <a:r>
              <a:rPr lang="en-US" altLang="zh-CN" sz="1200" dirty="0" err="1" smtClean="0">
                <a:solidFill>
                  <a:schemeClr val="bg1"/>
                </a:solidFill>
                <a:latin typeface="Calibri" pitchFamily="34" charset="0"/>
                <a:cs typeface="Calibri" pitchFamily="34" charset="0"/>
              </a:rPr>
              <a:t>Flex</a:t>
            </a:r>
            <a:r>
              <a:rPr lang="en-US" altLang="zh-CN" sz="1200" dirty="0" smtClean="0">
                <a:solidFill>
                  <a:schemeClr val="bg1"/>
                </a:solidFill>
                <a:latin typeface="Calibri" pitchFamily="34" charset="0"/>
                <a:cs typeface="Calibri" pitchFamily="34" charset="0"/>
              </a:rPr>
              <a:t> Ethernet </a:t>
            </a:r>
            <a:r>
              <a:rPr lang="en-US" altLang="zh-CN" sz="1200" dirty="0" smtClean="0">
                <a:solidFill>
                  <a:schemeClr val="accent2">
                    <a:lumMod val="75000"/>
                  </a:schemeClr>
                </a:solidFill>
                <a:latin typeface="Calibri" pitchFamily="34" charset="0"/>
                <a:cs typeface="Calibri" pitchFamily="34" charset="0"/>
              </a:rPr>
              <a:t>width </a:t>
            </a:r>
            <a:r>
              <a:rPr lang="en-US" altLang="zh-CN" sz="1200" dirty="0" smtClean="0">
                <a:solidFill>
                  <a:schemeClr val="accent2">
                    <a:lumMod val="75000"/>
                  </a:schemeClr>
                </a:solidFill>
                <a:latin typeface="Calibri" pitchFamily="34" charset="0"/>
                <a:cs typeface="Calibri" pitchFamily="34" charset="0"/>
              </a:rPr>
              <a:t>guarantee</a:t>
            </a:r>
          </a:p>
          <a:p>
            <a:pPr algn="ctr"/>
            <a:endParaRPr lang="en-US" altLang="zh-CN" sz="1400" dirty="0" smtClean="0">
              <a:solidFill>
                <a:schemeClr val="bg1"/>
              </a:solidFill>
              <a:latin typeface="+mn-ea"/>
            </a:endParaRPr>
          </a:p>
        </p:txBody>
      </p:sp>
    </p:spTree>
    <p:extLst>
      <p:ext uri="{BB962C8B-B14F-4D97-AF65-F5344CB8AC3E}">
        <p14:creationId xmlns:p14="http://schemas.microsoft.com/office/powerpoint/2010/main" xmlns="" val="79349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4736" y="1363433"/>
            <a:ext cx="10238004" cy="1862235"/>
            <a:chOff x="1076960" y="3080896"/>
            <a:chExt cx="10382451" cy="2034589"/>
          </a:xfrm>
        </p:grpSpPr>
        <p:graphicFrame>
          <p:nvGraphicFramePr>
            <p:cNvPr id="3" name="Object 3"/>
            <p:cNvGraphicFramePr>
              <a:graphicFrameLocks noChangeAspect="1"/>
            </p:cNvGraphicFramePr>
            <p:nvPr/>
          </p:nvGraphicFramePr>
          <p:xfrm>
            <a:off x="1076960" y="3106139"/>
            <a:ext cx="4003676" cy="1991184"/>
          </p:xfrm>
          <a:graphic>
            <a:graphicData uri="http://schemas.openxmlformats.org/presentationml/2006/ole">
              <p:oleObj spid="_x0000_s171578" name="Visio" r:id="rId4" imgW="3191942" imgH="1588999" progId="Visio.Drawing.11">
                <p:embed/>
              </p:oleObj>
            </a:graphicData>
          </a:graphic>
        </p:graphicFrame>
        <p:graphicFrame>
          <p:nvGraphicFramePr>
            <p:cNvPr id="4" name="Object 6"/>
            <p:cNvGraphicFramePr>
              <a:graphicFrameLocks noChangeAspect="1"/>
            </p:cNvGraphicFramePr>
            <p:nvPr/>
          </p:nvGraphicFramePr>
          <p:xfrm>
            <a:off x="7455736" y="3124761"/>
            <a:ext cx="4003675" cy="1990724"/>
          </p:xfrm>
          <a:graphic>
            <a:graphicData uri="http://schemas.openxmlformats.org/presentationml/2006/ole">
              <p:oleObj spid="_x0000_s171579" name="Visio" r:id="rId5" imgW="3191828" imgH="1589056" progId="Visio.Drawing.11">
                <p:embed/>
              </p:oleObj>
            </a:graphicData>
          </a:graphic>
        </p:graphicFrame>
        <p:sp>
          <p:nvSpPr>
            <p:cNvPr id="5" name="右箭头 4"/>
            <p:cNvSpPr/>
            <p:nvPr/>
          </p:nvSpPr>
          <p:spPr bwMode="auto">
            <a:xfrm>
              <a:off x="5809307" y="3835398"/>
              <a:ext cx="685800" cy="533400"/>
            </a:xfrm>
            <a:prstGeom prst="rightArrow">
              <a:avLst/>
            </a:prstGeom>
            <a:solidFill>
              <a:schemeClr val="bg2">
                <a:lumMod val="25000"/>
                <a:lumOff val="7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bg2"/>
                </a:solidFill>
                <a:effectLst/>
                <a:latin typeface="Times" pitchFamily="1" charset="0"/>
                <a:ea typeface="微软雅黑" panose="020B0503020204020204" pitchFamily="34" charset="-122"/>
              </a:endParaRPr>
            </a:p>
          </p:txBody>
        </p:sp>
        <p:sp>
          <p:nvSpPr>
            <p:cNvPr id="6" name="矩形 5"/>
            <p:cNvSpPr/>
            <p:nvPr/>
          </p:nvSpPr>
          <p:spPr>
            <a:xfrm>
              <a:off x="5114246" y="3080896"/>
              <a:ext cx="2136825" cy="504393"/>
            </a:xfrm>
            <a:prstGeom prst="rect">
              <a:avLst/>
            </a:prstGeom>
          </p:spPr>
          <p:txBody>
            <a:bodyPr wrap="square">
              <a:spAutoFit/>
            </a:bodyPr>
            <a:lstStyle/>
            <a:p>
              <a:pPr marL="363538" indent="-363538">
                <a:lnSpc>
                  <a:spcPct val="150000"/>
                </a:lnSpc>
                <a:buSzPct val="60000"/>
              </a:pPr>
              <a:r>
                <a:rPr lang="en-US" altLang="zh-CN" sz="1600" dirty="0" smtClean="0">
                  <a:solidFill>
                    <a:schemeClr val="bg1"/>
                  </a:solidFill>
                  <a:latin typeface="Arial" pitchFamily="34" charset="0"/>
                  <a:ea typeface="微软雅黑" panose="020B0503020204020204" pitchFamily="34" charset="-122"/>
                  <a:cs typeface="Arial" pitchFamily="34" charset="0"/>
                </a:rPr>
                <a:t>Channelized FlexE</a:t>
              </a:r>
            </a:p>
          </p:txBody>
        </p:sp>
      </p:grpSp>
      <p:sp>
        <p:nvSpPr>
          <p:cNvPr id="7" name="矩形 6"/>
          <p:cNvSpPr/>
          <p:nvPr/>
        </p:nvSpPr>
        <p:spPr>
          <a:xfrm>
            <a:off x="781878" y="5765800"/>
            <a:ext cx="10905298" cy="1015663"/>
          </a:xfrm>
          <a:prstGeom prst="rect">
            <a:avLst/>
          </a:prstGeom>
        </p:spPr>
        <p:txBody>
          <a:bodyPr wrap="square">
            <a:spAutoFit/>
          </a:bodyPr>
          <a:lstStyle/>
          <a:p>
            <a:pPr marL="363538" indent="-363538" algn="ctr">
              <a:lnSpc>
                <a:spcPct val="150000"/>
              </a:lnSpc>
              <a:buSzPct val="60000"/>
            </a:pPr>
            <a:r>
              <a:rPr lang="en-US" altLang="zh-CN" sz="2000" dirty="0" smtClean="0">
                <a:solidFill>
                  <a:srgbClr val="FFC000"/>
                </a:solidFill>
                <a:latin typeface="Arial" pitchFamily="34" charset="0"/>
                <a:ea typeface="微软雅黑" panose="020B0503020204020204" pitchFamily="34" charset="-122"/>
                <a:cs typeface="Arial" pitchFamily="34" charset="0"/>
              </a:rPr>
              <a:t>Channelized </a:t>
            </a:r>
            <a:r>
              <a:rPr lang="en-US" altLang="zh-CN" sz="2000" dirty="0" err="1" smtClean="0">
                <a:solidFill>
                  <a:srgbClr val="FFC000"/>
                </a:solidFill>
                <a:latin typeface="Arial" pitchFamily="34" charset="0"/>
                <a:ea typeface="微软雅黑" panose="020B0503020204020204" pitchFamily="34" charset="-122"/>
                <a:cs typeface="Arial" pitchFamily="34" charset="0"/>
              </a:rPr>
              <a:t>FlexEth</a:t>
            </a:r>
            <a:r>
              <a:rPr lang="en-US" altLang="zh-CN" sz="2000" dirty="0" smtClean="0">
                <a:solidFill>
                  <a:srgbClr val="FFC000"/>
                </a:solidFill>
                <a:latin typeface="Arial" pitchFamily="34" charset="0"/>
                <a:ea typeface="微软雅黑" panose="020B0503020204020204" pitchFamily="34" charset="-122"/>
                <a:cs typeface="Arial" pitchFamily="34" charset="0"/>
              </a:rPr>
              <a:t> can provide guaranteed bandwidth, low latency and jitter, and can support “L1 LAG” based high bandwidth interface</a:t>
            </a:r>
          </a:p>
        </p:txBody>
      </p:sp>
      <p:sp>
        <p:nvSpPr>
          <p:cNvPr id="8" name="文本框 1"/>
          <p:cNvSpPr txBox="1"/>
          <p:nvPr/>
        </p:nvSpPr>
        <p:spPr>
          <a:xfrm>
            <a:off x="442343" y="160504"/>
            <a:ext cx="8535926" cy="978729"/>
          </a:xfrm>
          <a:prstGeom prst="rect">
            <a:avLst/>
          </a:prstGeom>
          <a:noFill/>
        </p:spPr>
        <p:txBody>
          <a:bodyPr wrap="none" rtlCol="0">
            <a:spAutoFit/>
          </a:bodyPr>
          <a:lstStyle/>
          <a:p>
            <a:pPr>
              <a:lnSpc>
                <a:spcPct val="90000"/>
              </a:lnSpc>
              <a:spcBef>
                <a:spcPct val="0"/>
              </a:spcBef>
              <a:defRPr/>
            </a:pPr>
            <a:r>
              <a:rPr lang="en-US" altLang="zh-CN" sz="3200" b="1" dirty="0" smtClean="0">
                <a:solidFill>
                  <a:schemeClr val="bg1"/>
                </a:solidFill>
                <a:latin typeface="微软雅黑" pitchFamily="34" charset="-122"/>
                <a:ea typeface="微软雅黑" panose="020B0503020204020204" pitchFamily="34" charset="-122"/>
              </a:rPr>
              <a:t>Key </a:t>
            </a:r>
            <a:r>
              <a:rPr lang="en-US" altLang="zh-CN" sz="3200" b="1" dirty="0">
                <a:solidFill>
                  <a:schemeClr val="bg1"/>
                </a:solidFill>
                <a:latin typeface="微软雅黑" pitchFamily="34" charset="-122"/>
                <a:ea typeface="微软雅黑" panose="020B0503020204020204" pitchFamily="34" charset="-122"/>
              </a:rPr>
              <a:t>Technology 1</a:t>
            </a:r>
            <a:r>
              <a:rPr lang="zh-CN" altLang="en-US" sz="3200" b="1" dirty="0" smtClean="0">
                <a:solidFill>
                  <a:schemeClr val="bg1"/>
                </a:solidFill>
                <a:latin typeface="微软雅黑" pitchFamily="34" charset="-122"/>
                <a:ea typeface="微软雅黑" panose="020B0503020204020204" pitchFamily="34" charset="-122"/>
              </a:rPr>
              <a:t>：</a:t>
            </a:r>
            <a:r>
              <a:rPr lang="en-US" altLang="zh-CN" sz="3200" b="1" dirty="0" smtClean="0">
                <a:solidFill>
                  <a:schemeClr val="bg1"/>
                </a:solidFill>
                <a:latin typeface="微软雅黑" pitchFamily="34" charset="-122"/>
                <a:ea typeface="微软雅黑" panose="020B0503020204020204" pitchFamily="34" charset="-122"/>
                <a:cs typeface="+mj-cs"/>
              </a:rPr>
              <a:t>Flexible Ethernet for </a:t>
            </a:r>
          </a:p>
          <a:p>
            <a:pPr>
              <a:lnSpc>
                <a:spcPct val="90000"/>
              </a:lnSpc>
              <a:spcBef>
                <a:spcPct val="0"/>
              </a:spcBef>
              <a:defRPr/>
            </a:pPr>
            <a:r>
              <a:rPr lang="en-US" altLang="zh-CN" sz="3200" b="1" dirty="0" smtClean="0">
                <a:solidFill>
                  <a:schemeClr val="bg1"/>
                </a:solidFill>
                <a:latin typeface="微软雅黑" pitchFamily="34" charset="-122"/>
                <a:ea typeface="微软雅黑" panose="020B0503020204020204" pitchFamily="34" charset="-122"/>
                <a:cs typeface="+mj-cs"/>
              </a:rPr>
              <a:t>Guaranteed Link Latency and Bandwidth</a:t>
            </a:r>
            <a:endParaRPr lang="zh-CN" altLang="en-US" sz="3200" b="1" dirty="0">
              <a:solidFill>
                <a:schemeClr val="bg1"/>
              </a:solidFill>
              <a:latin typeface="微软雅黑" pitchFamily="34" charset="-122"/>
              <a:ea typeface="微软雅黑" panose="020B0503020204020204" pitchFamily="34" charset="-122"/>
              <a:cs typeface="+mj-cs"/>
            </a:endParaRPr>
          </a:p>
        </p:txBody>
      </p:sp>
      <p:graphicFrame>
        <p:nvGraphicFramePr>
          <p:cNvPr id="171012" name="Object 4"/>
          <p:cNvGraphicFramePr>
            <a:graphicFrameLocks noChangeAspect="1"/>
          </p:cNvGraphicFramePr>
          <p:nvPr>
            <p:extLst>
              <p:ext uri="{D42A27DB-BD31-4B8C-83A1-F6EECF244321}">
                <p14:modId xmlns:p14="http://schemas.microsoft.com/office/powerpoint/2010/main" xmlns="" val="1368798707"/>
              </p:ext>
            </p:extLst>
          </p:nvPr>
        </p:nvGraphicFramePr>
        <p:xfrm>
          <a:off x="755650" y="3579813"/>
          <a:ext cx="5132388" cy="2176462"/>
        </p:xfrm>
        <a:graphic>
          <a:graphicData uri="http://schemas.openxmlformats.org/presentationml/2006/ole">
            <p:oleObj spid="_x0000_s171580" name="Visio" r:id="rId6" imgW="3947065" imgH="1669923" progId="Visio.Drawing.11">
              <p:embed/>
            </p:oleObj>
          </a:graphicData>
        </a:graphic>
      </p:graphicFrame>
      <p:graphicFrame>
        <p:nvGraphicFramePr>
          <p:cNvPr id="171013" name="Object 5"/>
          <p:cNvGraphicFramePr>
            <a:graphicFrameLocks noChangeAspect="1"/>
          </p:cNvGraphicFramePr>
          <p:nvPr>
            <p:extLst>
              <p:ext uri="{D42A27DB-BD31-4B8C-83A1-F6EECF244321}">
                <p14:modId xmlns:p14="http://schemas.microsoft.com/office/powerpoint/2010/main" xmlns="" val="3623209154"/>
              </p:ext>
            </p:extLst>
          </p:nvPr>
        </p:nvGraphicFramePr>
        <p:xfrm>
          <a:off x="6381750" y="3592513"/>
          <a:ext cx="5246688" cy="2174875"/>
        </p:xfrm>
        <a:graphic>
          <a:graphicData uri="http://schemas.openxmlformats.org/presentationml/2006/ole">
            <p:oleObj spid="_x0000_s171581" name="Visio" r:id="rId7" imgW="3947065" imgH="1633918" progId="Visio.Drawing.11">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圆角矩形 112"/>
          <p:cNvSpPr/>
          <p:nvPr/>
        </p:nvSpPr>
        <p:spPr>
          <a:xfrm>
            <a:off x="4673435" y="2709972"/>
            <a:ext cx="3357796" cy="1450548"/>
          </a:xfrm>
          <a:prstGeom prst="roundRect">
            <a:avLst/>
          </a:prstGeom>
          <a:gradFill flip="none" rotWithShape="1">
            <a:gsLst>
              <a:gs pos="0">
                <a:srgbClr val="4F81BD">
                  <a:lumMod val="40000"/>
                  <a:lumOff val="60000"/>
                  <a:alpha val="90000"/>
                </a:srgbClr>
              </a:gs>
              <a:gs pos="10000">
                <a:srgbClr val="226F9E"/>
              </a:gs>
              <a:gs pos="62000">
                <a:srgbClr val="222842"/>
              </a:gs>
              <a:gs pos="34000">
                <a:srgbClr val="4F81BD">
                  <a:lumMod val="75000"/>
                  <a:alpha val="37000"/>
                </a:srgbClr>
              </a:gs>
              <a:gs pos="98000">
                <a:srgbClr val="222842"/>
              </a:gs>
            </a:gsLst>
            <a:lin ang="2700000" scaled="1"/>
            <a:tileRect/>
          </a:gradFill>
          <a:ln w="9525" cap="flat" cmpd="sng" algn="ctr">
            <a:solidFill>
              <a:srgbClr val="8EB4E3"/>
            </a:solidFill>
            <a:prstDash val="solid"/>
            <a:round/>
            <a:headEnd type="none" w="med" len="med"/>
            <a:tailEnd type="none" w="med" len="med"/>
          </a:ln>
          <a:effectLst>
            <a:outerShdw blurRad="76200" dist="25400" dir="8100000" algn="tr" rotWithShape="0">
              <a:prstClr val="black">
                <a:alpha val="40000"/>
              </a:prstClr>
            </a:outerShdw>
          </a:effectLst>
          <a:scene3d>
            <a:camera prst="orthographicFront"/>
            <a:lightRig rig="flat" dir="t"/>
          </a:scene3d>
        </p:spPr>
        <p:txBody>
          <a:bodyPr anchor="ctr" anchorCtr="0"/>
          <a:lstStyle/>
          <a:p>
            <a:pPr algn="ctr" defTabSz="457067"/>
            <a:endParaRPr lang="zh-CN" altLang="en-US" b="1" dirty="0" smtClean="0">
              <a:solidFill>
                <a:schemeClr val="bg1"/>
              </a:solidFill>
              <a:latin typeface="微软雅黑" pitchFamily="34" charset="-122"/>
              <a:ea typeface="微软雅黑" pitchFamily="34" charset="-122"/>
              <a:cs typeface="Arial" pitchFamily="34" charset="0"/>
            </a:endParaRPr>
          </a:p>
        </p:txBody>
      </p:sp>
      <p:sp>
        <p:nvSpPr>
          <p:cNvPr id="111" name="圆角矩形 110"/>
          <p:cNvSpPr/>
          <p:nvPr/>
        </p:nvSpPr>
        <p:spPr>
          <a:xfrm>
            <a:off x="4673435" y="1079292"/>
            <a:ext cx="3357796" cy="1161488"/>
          </a:xfrm>
          <a:prstGeom prst="roundRect">
            <a:avLst/>
          </a:prstGeom>
          <a:gradFill flip="none" rotWithShape="1">
            <a:gsLst>
              <a:gs pos="0">
                <a:srgbClr val="4F81BD">
                  <a:lumMod val="40000"/>
                  <a:lumOff val="60000"/>
                  <a:alpha val="90000"/>
                </a:srgbClr>
              </a:gs>
              <a:gs pos="10000">
                <a:srgbClr val="226F9E"/>
              </a:gs>
              <a:gs pos="62000">
                <a:srgbClr val="222842"/>
              </a:gs>
              <a:gs pos="34000">
                <a:srgbClr val="4F81BD">
                  <a:lumMod val="75000"/>
                  <a:alpha val="37000"/>
                </a:srgbClr>
              </a:gs>
              <a:gs pos="98000">
                <a:srgbClr val="222842"/>
              </a:gs>
            </a:gsLst>
            <a:lin ang="2700000" scaled="1"/>
            <a:tileRect/>
          </a:gradFill>
          <a:ln w="9525" cap="flat" cmpd="sng" algn="ctr">
            <a:solidFill>
              <a:srgbClr val="8EB4E3"/>
            </a:solidFill>
            <a:prstDash val="solid"/>
            <a:round/>
            <a:headEnd type="none" w="med" len="med"/>
            <a:tailEnd type="none" w="med" len="med"/>
          </a:ln>
          <a:effectLst>
            <a:outerShdw blurRad="76200" dist="25400" dir="8100000" algn="tr" rotWithShape="0">
              <a:prstClr val="black">
                <a:alpha val="40000"/>
              </a:prstClr>
            </a:outerShdw>
          </a:effectLst>
          <a:scene3d>
            <a:camera prst="orthographicFront"/>
            <a:lightRig rig="flat" dir="t"/>
          </a:scene3d>
        </p:spPr>
        <p:txBody>
          <a:bodyPr anchor="ctr" anchorCtr="0"/>
          <a:lstStyle/>
          <a:p>
            <a:pPr algn="ctr" defTabSz="457067"/>
            <a:r>
              <a:rPr lang="en-US" altLang="zh-CN" b="1" dirty="0" smtClean="0">
                <a:solidFill>
                  <a:schemeClr val="bg1"/>
                </a:solidFill>
                <a:latin typeface="微软雅黑" pitchFamily="34" charset="-122"/>
                <a:ea typeface="微软雅黑" pitchFamily="34" charset="-122"/>
                <a:cs typeface="Arial" pitchFamily="34" charset="0"/>
              </a:rPr>
              <a:t>Coprocessor</a:t>
            </a:r>
          </a:p>
          <a:p>
            <a:pPr algn="ctr" defTabSz="457067"/>
            <a:r>
              <a:rPr lang="zh-CN" altLang="en-US" b="1" dirty="0">
                <a:solidFill>
                  <a:schemeClr val="bg1"/>
                </a:solidFill>
                <a:latin typeface="微软雅黑" pitchFamily="34" charset="-122"/>
                <a:ea typeface="微软雅黑" pitchFamily="34" charset="-122"/>
                <a:cs typeface="Arial" pitchFamily="34" charset="0"/>
              </a:rPr>
              <a:t> </a:t>
            </a:r>
            <a:r>
              <a:rPr lang="en-US" altLang="zh-CN" b="1" dirty="0" smtClean="0">
                <a:solidFill>
                  <a:schemeClr val="bg1"/>
                </a:solidFill>
                <a:latin typeface="微软雅黑" pitchFamily="34" charset="-122"/>
                <a:ea typeface="微软雅黑" pitchFamily="34" charset="-122"/>
                <a:cs typeface="Arial" pitchFamily="34" charset="0"/>
              </a:rPr>
              <a:t>&amp; Memory</a:t>
            </a:r>
            <a:endParaRPr lang="zh-CN" altLang="en-US" b="1" dirty="0" smtClean="0">
              <a:solidFill>
                <a:schemeClr val="bg1"/>
              </a:solidFill>
              <a:latin typeface="微软雅黑" pitchFamily="34" charset="-122"/>
              <a:ea typeface="微软雅黑" pitchFamily="34" charset="-122"/>
              <a:cs typeface="Arial" pitchFamily="34" charset="0"/>
            </a:endParaRPr>
          </a:p>
        </p:txBody>
      </p:sp>
      <p:sp>
        <p:nvSpPr>
          <p:cNvPr id="64" name="右箭头 63"/>
          <p:cNvSpPr/>
          <p:nvPr/>
        </p:nvSpPr>
        <p:spPr>
          <a:xfrm>
            <a:off x="4332154" y="5111298"/>
            <a:ext cx="404734" cy="391748"/>
          </a:xfrm>
          <a:prstGeom prst="rightArrow">
            <a:avLst>
              <a:gd name="adj1" fmla="val 57653"/>
              <a:gd name="adj2" fmla="val 50000"/>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endParaRPr>
          </a:p>
        </p:txBody>
      </p:sp>
      <p:sp>
        <p:nvSpPr>
          <p:cNvPr id="54" name="矩形 53"/>
          <p:cNvSpPr/>
          <p:nvPr/>
        </p:nvSpPr>
        <p:spPr>
          <a:xfrm>
            <a:off x="490768" y="120735"/>
            <a:ext cx="9713547" cy="978729"/>
          </a:xfrm>
          <a:prstGeom prst="rect">
            <a:avLst/>
          </a:prstGeom>
        </p:spPr>
        <p:txBody>
          <a:bodyPr wrap="square">
            <a:spAutoFit/>
          </a:bodyPr>
          <a:lstStyle/>
          <a:p>
            <a:pPr indent="-228600">
              <a:lnSpc>
                <a:spcPct val="90000"/>
              </a:lnSpc>
              <a:spcBef>
                <a:spcPct val="0"/>
              </a:spcBef>
              <a:defRPr/>
            </a:pPr>
            <a:r>
              <a:rPr lang="en-US" altLang="zh-CN" sz="3200" b="1" dirty="0" smtClean="0">
                <a:solidFill>
                  <a:schemeClr val="bg1"/>
                </a:solidFill>
                <a:latin typeface="微软雅黑" pitchFamily="34" charset="-122"/>
                <a:ea typeface="微软雅黑" pitchFamily="34" charset="-122"/>
              </a:rPr>
              <a:t>Key Technology 2</a:t>
            </a:r>
            <a:r>
              <a:rPr lang="zh-CN" altLang="en-US" sz="3200" b="1" dirty="0" smtClean="0">
                <a:solidFill>
                  <a:schemeClr val="bg1"/>
                </a:solidFill>
                <a:latin typeface="微软雅黑" pitchFamily="34" charset="-122"/>
                <a:ea typeface="微软雅黑" pitchFamily="34" charset="-122"/>
              </a:rPr>
              <a:t>：</a:t>
            </a:r>
            <a:r>
              <a:rPr lang="en-US" altLang="zh-CN" sz="3200" b="1" dirty="0" smtClean="0">
                <a:solidFill>
                  <a:schemeClr val="bg1"/>
                </a:solidFill>
                <a:latin typeface="微软雅黑" pitchFamily="34" charset="-122"/>
                <a:ea typeface="微软雅黑" pitchFamily="34" charset="-122"/>
              </a:rPr>
              <a:t>Optimized NPU</a:t>
            </a:r>
          </a:p>
          <a:p>
            <a:pPr indent="-228600">
              <a:lnSpc>
                <a:spcPct val="90000"/>
              </a:lnSpc>
              <a:spcBef>
                <a:spcPct val="0"/>
              </a:spcBef>
              <a:defRPr/>
            </a:pPr>
            <a:r>
              <a:rPr lang="en-US" altLang="zh-CN" sz="3200" b="1" dirty="0" smtClean="0">
                <a:solidFill>
                  <a:schemeClr val="bg1"/>
                </a:solidFill>
                <a:latin typeface="微软雅黑" pitchFamily="34" charset="-122"/>
                <a:ea typeface="微软雅黑" pitchFamily="34" charset="-122"/>
              </a:rPr>
              <a:t>and Forwarding Architecture</a:t>
            </a:r>
            <a:endParaRPr lang="zh-CN" altLang="en-US" sz="3200" b="1" dirty="0" smtClean="0">
              <a:solidFill>
                <a:schemeClr val="bg1"/>
              </a:solidFill>
              <a:latin typeface="微软雅黑" pitchFamily="34" charset="-122"/>
              <a:ea typeface="微软雅黑" pitchFamily="34" charset="-122"/>
              <a:cs typeface="+mj-cs"/>
            </a:endParaRPr>
          </a:p>
        </p:txBody>
      </p:sp>
      <p:sp>
        <p:nvSpPr>
          <p:cNvPr id="60" name="矩形 59"/>
          <p:cNvSpPr/>
          <p:nvPr/>
        </p:nvSpPr>
        <p:spPr>
          <a:xfrm>
            <a:off x="4956793" y="4385836"/>
            <a:ext cx="1116000" cy="288000"/>
          </a:xfrm>
          <a:prstGeom prst="rect">
            <a:avLst/>
          </a:prstGeom>
          <a:gradFill flip="none" rotWithShape="1">
            <a:gsLst>
              <a:gs pos="0">
                <a:srgbClr val="4F81BD">
                  <a:lumMod val="40000"/>
                  <a:lumOff val="60000"/>
                  <a:alpha val="90000"/>
                </a:srgbClr>
              </a:gs>
              <a:gs pos="10000">
                <a:srgbClr val="226F9E"/>
              </a:gs>
              <a:gs pos="62000">
                <a:srgbClr val="222842"/>
              </a:gs>
              <a:gs pos="34000">
                <a:srgbClr val="4F81BD">
                  <a:lumMod val="75000"/>
                  <a:alpha val="37000"/>
                </a:srgbClr>
              </a:gs>
              <a:gs pos="98000">
                <a:srgbClr val="222842"/>
              </a:gs>
            </a:gsLst>
            <a:lin ang="2700000" scaled="1"/>
            <a:tileRect/>
          </a:gradFill>
          <a:ln w="9525" cap="flat" cmpd="sng" algn="ctr">
            <a:solidFill>
              <a:srgbClr val="8EB4E3"/>
            </a:solidFill>
            <a:prstDash val="solid"/>
            <a:round/>
            <a:headEnd type="none" w="med" len="med"/>
            <a:tailEnd type="none" w="med" len="med"/>
          </a:ln>
          <a:effectLst>
            <a:outerShdw blurRad="76200" dist="25400" dir="8100000" algn="tr" rotWithShape="0">
              <a:prstClr val="black">
                <a:alpha val="40000"/>
              </a:prstClr>
            </a:outerShdw>
          </a:effectLst>
          <a:scene3d>
            <a:camera prst="orthographicFront"/>
            <a:lightRig rig="flat" dir="t"/>
          </a:scene3d>
        </p:spPr>
        <p:txBody>
          <a:bodyPr anchor="ctr" anchorCtr="0"/>
          <a:lstStyle/>
          <a:p>
            <a:pPr algn="ctr" defTabSz="457067"/>
            <a:r>
              <a:rPr lang="en-US" altLang="zh-CN" dirty="0" err="1" smtClean="0">
                <a:solidFill>
                  <a:schemeClr val="bg1"/>
                </a:solidFill>
                <a:latin typeface="微软雅黑" pitchFamily="34" charset="-122"/>
                <a:ea typeface="微软雅黑" pitchFamily="34" charset="-122"/>
                <a:cs typeface="Arial" pitchFamily="34" charset="0"/>
              </a:rPr>
              <a:t>Pkt</a:t>
            </a:r>
            <a:r>
              <a:rPr lang="en-US" altLang="zh-CN" dirty="0" smtClean="0">
                <a:solidFill>
                  <a:schemeClr val="bg1"/>
                </a:solidFill>
                <a:latin typeface="微软雅黑" pitchFamily="34" charset="-122"/>
                <a:ea typeface="微软雅黑" pitchFamily="34" charset="-122"/>
                <a:cs typeface="Arial" pitchFamily="34" charset="0"/>
              </a:rPr>
              <a:t> </a:t>
            </a:r>
            <a:r>
              <a:rPr lang="en-US" altLang="zh-CN" dirty="0" err="1" smtClean="0">
                <a:solidFill>
                  <a:schemeClr val="bg1"/>
                </a:solidFill>
                <a:latin typeface="微软雅黑" pitchFamily="34" charset="-122"/>
                <a:ea typeface="微软雅黑" pitchFamily="34" charset="-122"/>
                <a:cs typeface="Arial" pitchFamily="34" charset="0"/>
              </a:rPr>
              <a:t>Dist</a:t>
            </a:r>
            <a:endParaRPr lang="zh-CN" altLang="en-US" dirty="0">
              <a:solidFill>
                <a:schemeClr val="bg1"/>
              </a:solidFill>
              <a:latin typeface="微软雅黑" pitchFamily="34" charset="-122"/>
              <a:ea typeface="微软雅黑" pitchFamily="34" charset="-122"/>
              <a:cs typeface="Arial" pitchFamily="34" charset="0"/>
            </a:endParaRPr>
          </a:p>
        </p:txBody>
      </p:sp>
      <p:sp>
        <p:nvSpPr>
          <p:cNvPr id="61" name="矩形 60"/>
          <p:cNvSpPr/>
          <p:nvPr/>
        </p:nvSpPr>
        <p:spPr>
          <a:xfrm>
            <a:off x="6928468" y="4395361"/>
            <a:ext cx="1116000" cy="288000"/>
          </a:xfrm>
          <a:prstGeom prst="rect">
            <a:avLst/>
          </a:prstGeom>
          <a:gradFill flip="none" rotWithShape="1">
            <a:gsLst>
              <a:gs pos="0">
                <a:srgbClr val="4F81BD">
                  <a:lumMod val="40000"/>
                  <a:lumOff val="60000"/>
                  <a:alpha val="90000"/>
                </a:srgbClr>
              </a:gs>
              <a:gs pos="10000">
                <a:srgbClr val="226F9E"/>
              </a:gs>
              <a:gs pos="62000">
                <a:srgbClr val="222842"/>
              </a:gs>
              <a:gs pos="34000">
                <a:srgbClr val="4F81BD">
                  <a:lumMod val="75000"/>
                  <a:alpha val="37000"/>
                </a:srgbClr>
              </a:gs>
              <a:gs pos="98000">
                <a:srgbClr val="222842"/>
              </a:gs>
            </a:gsLst>
            <a:lin ang="2700000" scaled="1"/>
            <a:tileRect/>
          </a:gradFill>
          <a:ln w="9525" cap="flat" cmpd="sng" algn="ctr">
            <a:solidFill>
              <a:srgbClr val="8EB4E3"/>
            </a:solidFill>
            <a:prstDash val="solid"/>
            <a:round/>
            <a:headEnd type="none" w="med" len="med"/>
            <a:tailEnd type="none" w="med" len="med"/>
          </a:ln>
          <a:effectLst>
            <a:outerShdw blurRad="76200" dist="25400" dir="8100000" algn="tr" rotWithShape="0">
              <a:prstClr val="black">
                <a:alpha val="40000"/>
              </a:prstClr>
            </a:outerShdw>
          </a:effectLst>
          <a:scene3d>
            <a:camera prst="orthographicFront"/>
            <a:lightRig rig="flat" dir="t"/>
          </a:scene3d>
        </p:spPr>
        <p:txBody>
          <a:bodyPr anchor="ctr" anchorCtr="0"/>
          <a:lstStyle/>
          <a:p>
            <a:pPr algn="ctr" defTabSz="457067"/>
            <a:r>
              <a:rPr lang="en-US" altLang="zh-CN" dirty="0" err="1" smtClean="0">
                <a:solidFill>
                  <a:schemeClr val="bg1"/>
                </a:solidFill>
                <a:latin typeface="微软雅黑" pitchFamily="34" charset="-122"/>
                <a:ea typeface="微软雅黑" pitchFamily="34" charset="-122"/>
                <a:cs typeface="Arial" pitchFamily="34" charset="0"/>
              </a:rPr>
              <a:t>Pkt</a:t>
            </a:r>
            <a:r>
              <a:rPr lang="en-US" altLang="zh-CN" dirty="0" smtClean="0">
                <a:solidFill>
                  <a:schemeClr val="bg1"/>
                </a:solidFill>
                <a:latin typeface="微软雅黑" pitchFamily="34" charset="-122"/>
                <a:ea typeface="微软雅黑" pitchFamily="34" charset="-122"/>
                <a:cs typeface="Arial" pitchFamily="34" charset="0"/>
              </a:rPr>
              <a:t> </a:t>
            </a:r>
            <a:r>
              <a:rPr lang="en-US" altLang="zh-CN" dirty="0" err="1" smtClean="0">
                <a:solidFill>
                  <a:schemeClr val="bg1"/>
                </a:solidFill>
                <a:latin typeface="微软雅黑" pitchFamily="34" charset="-122"/>
                <a:ea typeface="微软雅黑" pitchFamily="34" charset="-122"/>
                <a:cs typeface="Arial" pitchFamily="34" charset="0"/>
              </a:rPr>
              <a:t>Agr</a:t>
            </a:r>
            <a:endParaRPr lang="zh-CN" altLang="en-US" dirty="0">
              <a:solidFill>
                <a:schemeClr val="bg1"/>
              </a:solidFill>
              <a:latin typeface="微软雅黑" pitchFamily="34" charset="-122"/>
              <a:ea typeface="微软雅黑" pitchFamily="34" charset="-122"/>
              <a:cs typeface="Arial" pitchFamily="34" charset="0"/>
            </a:endParaRPr>
          </a:p>
        </p:txBody>
      </p:sp>
      <p:sp>
        <p:nvSpPr>
          <p:cNvPr id="63" name="矩形 62"/>
          <p:cNvSpPr/>
          <p:nvPr/>
        </p:nvSpPr>
        <p:spPr>
          <a:xfrm>
            <a:off x="5276538" y="3555431"/>
            <a:ext cx="2368445" cy="446941"/>
          </a:xfrm>
          <a:prstGeom prst="rect">
            <a:avLst/>
          </a:prstGeom>
          <a:gradFill flip="none" rotWithShape="1">
            <a:gsLst>
              <a:gs pos="0">
                <a:srgbClr val="4F81BD">
                  <a:lumMod val="40000"/>
                  <a:lumOff val="60000"/>
                  <a:alpha val="90000"/>
                </a:srgbClr>
              </a:gs>
              <a:gs pos="10000">
                <a:srgbClr val="226F9E"/>
              </a:gs>
              <a:gs pos="62000">
                <a:srgbClr val="222842"/>
              </a:gs>
              <a:gs pos="34000">
                <a:srgbClr val="4F81BD">
                  <a:lumMod val="75000"/>
                  <a:alpha val="37000"/>
                </a:srgbClr>
              </a:gs>
              <a:gs pos="98000">
                <a:srgbClr val="222842"/>
              </a:gs>
            </a:gsLst>
            <a:lin ang="2700000" scaled="1"/>
            <a:tileRect/>
          </a:gradFill>
          <a:ln w="9525" cap="flat" cmpd="sng" algn="ctr">
            <a:solidFill>
              <a:srgbClr val="8EB4E3"/>
            </a:solidFill>
            <a:prstDash val="solid"/>
            <a:round/>
            <a:headEnd type="none" w="med" len="med"/>
            <a:tailEnd type="none" w="med" len="med"/>
          </a:ln>
          <a:effectLst>
            <a:outerShdw blurRad="76200" dist="25400" dir="8100000" algn="tr" rotWithShape="0">
              <a:prstClr val="black">
                <a:alpha val="40000"/>
              </a:prstClr>
            </a:outerShdw>
          </a:effectLst>
          <a:scene3d>
            <a:camera prst="orthographicFront"/>
            <a:lightRig rig="flat" dir="t"/>
          </a:scene3d>
        </p:spPr>
        <p:txBody>
          <a:bodyPr anchor="ctr" anchorCtr="0"/>
          <a:lstStyle/>
          <a:p>
            <a:pPr algn="ctr" defTabSz="457067"/>
            <a:r>
              <a:rPr lang="en-US" altLang="zh-CN" dirty="0" smtClean="0">
                <a:solidFill>
                  <a:schemeClr val="bg1"/>
                </a:solidFill>
                <a:latin typeface="微软雅黑" pitchFamily="34" charset="-122"/>
                <a:ea typeface="微软雅黑" pitchFamily="34" charset="-122"/>
                <a:cs typeface="Arial" pitchFamily="34" charset="0"/>
              </a:rPr>
              <a:t>Processor </a:t>
            </a:r>
            <a:endParaRPr lang="zh-CN" altLang="en-US" dirty="0">
              <a:solidFill>
                <a:schemeClr val="bg1"/>
              </a:solidFill>
              <a:latin typeface="微软雅黑" pitchFamily="34" charset="-122"/>
              <a:ea typeface="微软雅黑" pitchFamily="34" charset="-122"/>
              <a:cs typeface="Arial" pitchFamily="34" charset="0"/>
            </a:endParaRPr>
          </a:p>
        </p:txBody>
      </p:sp>
      <p:sp>
        <p:nvSpPr>
          <p:cNvPr id="79" name="线形标注 3(无边框) 78"/>
          <p:cNvSpPr/>
          <p:nvPr/>
        </p:nvSpPr>
        <p:spPr>
          <a:xfrm>
            <a:off x="1383387" y="3402767"/>
            <a:ext cx="2888809" cy="1167226"/>
          </a:xfrm>
          <a:prstGeom prst="callout3">
            <a:avLst>
              <a:gd name="adj1" fmla="val 12396"/>
              <a:gd name="adj2" fmla="val -7224"/>
              <a:gd name="adj3" fmla="val 12002"/>
              <a:gd name="adj4" fmla="val -19253"/>
              <a:gd name="adj5" fmla="val 111584"/>
              <a:gd name="adj6" fmla="val -19451"/>
              <a:gd name="adj7" fmla="val 147247"/>
              <a:gd name="adj8" fmla="val -5187"/>
            </a:avLst>
          </a:prstGeom>
          <a:noFill/>
          <a:ln>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solidFill>
                  <a:prstClr val="white"/>
                </a:solidFill>
                <a:latin typeface="微软雅黑" pitchFamily="34" charset="-122"/>
                <a:ea typeface="微软雅黑" pitchFamily="34" charset="-122"/>
              </a:rPr>
              <a:t>Priority mapping based on application</a:t>
            </a:r>
          </a:p>
          <a:p>
            <a:endParaRPr lang="en-US" altLang="zh-CN" sz="1600" dirty="0" smtClean="0">
              <a:solidFill>
                <a:prstClr val="white"/>
              </a:solidFill>
              <a:latin typeface="微软雅黑" pitchFamily="34" charset="-122"/>
              <a:ea typeface="微软雅黑" pitchFamily="34" charset="-122"/>
            </a:endParaRPr>
          </a:p>
          <a:p>
            <a:r>
              <a:rPr lang="en-US" altLang="zh-CN" sz="1600" dirty="0" smtClean="0">
                <a:solidFill>
                  <a:prstClr val="white"/>
                </a:solidFill>
                <a:latin typeface="微软雅黑" pitchFamily="34" charset="-122"/>
                <a:ea typeface="微软雅黑" pitchFamily="34" charset="-122"/>
              </a:rPr>
              <a:t>HP packets are guaranteed to be processed first and not dropped</a:t>
            </a:r>
            <a:endParaRPr lang="zh-CN" altLang="en-US" sz="1600" dirty="0">
              <a:solidFill>
                <a:prstClr val="white"/>
              </a:solidFill>
              <a:latin typeface="微软雅黑" pitchFamily="34" charset="-122"/>
              <a:ea typeface="微软雅黑" pitchFamily="34" charset="-122"/>
            </a:endParaRPr>
          </a:p>
        </p:txBody>
      </p:sp>
      <p:sp>
        <p:nvSpPr>
          <p:cNvPr id="82" name="矩形 81"/>
          <p:cNvSpPr/>
          <p:nvPr/>
        </p:nvSpPr>
        <p:spPr>
          <a:xfrm>
            <a:off x="5287296" y="2897176"/>
            <a:ext cx="2327708" cy="475610"/>
          </a:xfrm>
          <a:prstGeom prst="rect">
            <a:avLst/>
          </a:prstGeom>
          <a:gradFill flip="none" rotWithShape="1">
            <a:gsLst>
              <a:gs pos="0">
                <a:srgbClr val="4F81BD">
                  <a:lumMod val="40000"/>
                  <a:lumOff val="60000"/>
                  <a:alpha val="90000"/>
                </a:srgbClr>
              </a:gs>
              <a:gs pos="10000">
                <a:srgbClr val="226F9E"/>
              </a:gs>
              <a:gs pos="62000">
                <a:srgbClr val="222842"/>
              </a:gs>
              <a:gs pos="34000">
                <a:srgbClr val="4F81BD">
                  <a:lumMod val="75000"/>
                  <a:alpha val="37000"/>
                </a:srgbClr>
              </a:gs>
              <a:gs pos="98000">
                <a:srgbClr val="222842"/>
              </a:gs>
            </a:gsLst>
            <a:lin ang="2700000" scaled="1"/>
            <a:tileRect/>
          </a:gradFill>
          <a:ln w="9525" cap="flat" cmpd="sng" algn="ctr">
            <a:solidFill>
              <a:srgbClr val="8EB4E3"/>
            </a:solidFill>
            <a:prstDash val="solid"/>
            <a:round/>
            <a:headEnd type="none" w="med" len="med"/>
            <a:tailEnd type="none" w="med" len="med"/>
          </a:ln>
          <a:effectLst>
            <a:outerShdw blurRad="76200" dist="25400" dir="8100000" algn="tr" rotWithShape="0">
              <a:prstClr val="black">
                <a:alpha val="40000"/>
              </a:prstClr>
            </a:outerShdw>
          </a:effectLst>
          <a:scene3d>
            <a:camera prst="orthographicFront"/>
            <a:lightRig rig="flat" dir="t"/>
          </a:scene3d>
        </p:spPr>
        <p:txBody>
          <a:bodyPr anchor="ctr" anchorCtr="0"/>
          <a:lstStyle/>
          <a:p>
            <a:pPr algn="ctr" defTabSz="457067"/>
            <a:r>
              <a:rPr lang="en-US" altLang="zh-CN" dirty="0" smtClean="0">
                <a:solidFill>
                  <a:schemeClr val="bg1"/>
                </a:solidFill>
                <a:latin typeface="微软雅黑" pitchFamily="34" charset="-122"/>
                <a:ea typeface="微软雅黑" pitchFamily="34" charset="-122"/>
                <a:cs typeface="Arial" pitchFamily="34" charset="0"/>
              </a:rPr>
              <a:t>Memory</a:t>
            </a:r>
            <a:endParaRPr lang="zh-CN" altLang="en-US" dirty="0">
              <a:solidFill>
                <a:schemeClr val="bg1"/>
              </a:solidFill>
              <a:latin typeface="微软雅黑" pitchFamily="34" charset="-122"/>
              <a:ea typeface="微软雅黑" pitchFamily="34" charset="-122"/>
              <a:cs typeface="Arial" pitchFamily="34" charset="0"/>
            </a:endParaRPr>
          </a:p>
        </p:txBody>
      </p:sp>
      <p:cxnSp>
        <p:nvCxnSpPr>
          <p:cNvPr id="94" name="直接箭头连接符 93"/>
          <p:cNvCxnSpPr>
            <a:endCxn id="60" idx="2"/>
          </p:cNvCxnSpPr>
          <p:nvPr/>
        </p:nvCxnSpPr>
        <p:spPr>
          <a:xfrm flipV="1">
            <a:off x="5510727" y="4673836"/>
            <a:ext cx="4066" cy="23443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接箭头连接符 94"/>
          <p:cNvCxnSpPr>
            <a:endCxn id="61" idx="0"/>
          </p:cNvCxnSpPr>
          <p:nvPr/>
        </p:nvCxnSpPr>
        <p:spPr>
          <a:xfrm flipH="1">
            <a:off x="7486468" y="4141697"/>
            <a:ext cx="2640" cy="25366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60" idx="0"/>
          </p:cNvCxnSpPr>
          <p:nvPr/>
        </p:nvCxnSpPr>
        <p:spPr>
          <a:xfrm flipH="1" flipV="1">
            <a:off x="5511018" y="4151028"/>
            <a:ext cx="3775" cy="23480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a:stCxn id="61" idx="2"/>
          </p:cNvCxnSpPr>
          <p:nvPr/>
        </p:nvCxnSpPr>
        <p:spPr>
          <a:xfrm>
            <a:off x="7486468" y="4683361"/>
            <a:ext cx="696" cy="22014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p:nvPr/>
        </p:nvCxnSpPr>
        <p:spPr>
          <a:xfrm>
            <a:off x="5347785" y="2209136"/>
            <a:ext cx="0" cy="496076"/>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a:off x="7441573" y="2210103"/>
            <a:ext cx="0" cy="51312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矩形 105"/>
          <p:cNvSpPr/>
          <p:nvPr/>
        </p:nvSpPr>
        <p:spPr>
          <a:xfrm>
            <a:off x="8350478" y="1211168"/>
            <a:ext cx="3399562" cy="4198393"/>
          </a:xfrm>
          <a:prstGeom prst="rect">
            <a:avLst/>
          </a:prstGeom>
        </p:spPr>
        <p:txBody>
          <a:bodyPr wrap="square">
            <a:spAutoFit/>
          </a:bodyPr>
          <a:lstStyle/>
          <a:p>
            <a:pPr marL="185738" indent="-185738">
              <a:lnSpc>
                <a:spcPct val="150000"/>
              </a:lnSpc>
              <a:buSzPct val="60000"/>
              <a:buFont typeface="Wingdings" pitchFamily="2" charset="2"/>
              <a:buChar char="p"/>
            </a:pPr>
            <a:r>
              <a:rPr lang="en-US" altLang="zh-CN" dirty="0" smtClean="0">
                <a:solidFill>
                  <a:prstClr val="white"/>
                </a:solidFill>
                <a:latin typeface="微软雅黑" panose="020B0503020204020204" pitchFamily="34" charset="-122"/>
                <a:ea typeface="微软雅黑" panose="020B0503020204020204" pitchFamily="34" charset="-122"/>
              </a:rPr>
              <a:t>Heterogeneous  NPU Architecture</a:t>
            </a:r>
            <a:r>
              <a:rPr lang="zh-CN" altLang="en-US" dirty="0" smtClean="0">
                <a:solidFill>
                  <a:prstClr val="white"/>
                </a:solidFill>
                <a:latin typeface="微软雅黑" panose="020B0503020204020204" pitchFamily="34" charset="-122"/>
                <a:ea typeface="微软雅黑" panose="020B0503020204020204" pitchFamily="34" charset="-122"/>
              </a:rPr>
              <a:t>：</a:t>
            </a:r>
            <a:endParaRPr lang="en-US" altLang="zh-CN" dirty="0" smtClean="0">
              <a:solidFill>
                <a:prstClr val="white"/>
              </a:solidFill>
              <a:latin typeface="微软雅黑" panose="020B0503020204020204" pitchFamily="34" charset="-122"/>
              <a:ea typeface="微软雅黑" panose="020B0503020204020204" pitchFamily="34" charset="-122"/>
            </a:endParaRPr>
          </a:p>
          <a:p>
            <a:pPr marL="642938" lvl="1" indent="-185738">
              <a:lnSpc>
                <a:spcPct val="150000"/>
              </a:lnSpc>
              <a:buSzPct val="60000"/>
              <a:buFont typeface="Wingdings" pitchFamily="2" charset="2"/>
              <a:buChar char="Ø"/>
            </a:pPr>
            <a:r>
              <a:rPr lang="en-US" altLang="zh-CN" dirty="0" smtClean="0">
                <a:solidFill>
                  <a:prstClr val="white"/>
                </a:solidFill>
                <a:latin typeface="微软雅黑" panose="020B0503020204020204" pitchFamily="34" charset="-122"/>
                <a:ea typeface="微软雅黑" panose="020B0503020204020204" pitchFamily="34" charset="-122"/>
              </a:rPr>
              <a:t>Less instructions and branches for lower latency</a:t>
            </a:r>
          </a:p>
          <a:p>
            <a:pPr marL="185738" indent="-185738">
              <a:lnSpc>
                <a:spcPct val="150000"/>
              </a:lnSpc>
              <a:buSzPct val="60000"/>
              <a:buFont typeface="Wingdings" pitchFamily="2" charset="2"/>
              <a:buChar char="p"/>
            </a:pPr>
            <a:r>
              <a:rPr lang="en-US" altLang="zh-CN" dirty="0" smtClean="0">
                <a:solidFill>
                  <a:prstClr val="white"/>
                </a:solidFill>
                <a:latin typeface="微软雅黑" panose="020B0503020204020204" pitchFamily="34" charset="-122"/>
                <a:ea typeface="微软雅黑" panose="020B0503020204020204" pitchFamily="34" charset="-122"/>
              </a:rPr>
              <a:t>Optimized forwarding flow</a:t>
            </a:r>
            <a:r>
              <a:rPr lang="zh-CN" altLang="en-US" dirty="0" smtClean="0">
                <a:solidFill>
                  <a:prstClr val="white"/>
                </a:solidFill>
                <a:latin typeface="微软雅黑" panose="020B0503020204020204" pitchFamily="34" charset="-122"/>
                <a:ea typeface="微软雅黑" panose="020B0503020204020204" pitchFamily="34" charset="-122"/>
              </a:rPr>
              <a:t>：</a:t>
            </a:r>
            <a:endParaRPr lang="en-US" altLang="zh-CN" dirty="0" smtClean="0">
              <a:solidFill>
                <a:prstClr val="white"/>
              </a:solidFill>
              <a:latin typeface="微软雅黑" panose="020B0503020204020204" pitchFamily="34" charset="-122"/>
              <a:ea typeface="微软雅黑" panose="020B0503020204020204" pitchFamily="34" charset="-122"/>
            </a:endParaRPr>
          </a:p>
          <a:p>
            <a:pPr marL="642938" lvl="1" indent="-185738">
              <a:lnSpc>
                <a:spcPct val="150000"/>
              </a:lnSpc>
              <a:buSzPct val="60000"/>
              <a:buFont typeface="Wingdings" pitchFamily="2" charset="2"/>
              <a:buChar char="Ø"/>
            </a:pPr>
            <a:r>
              <a:rPr lang="en-US" altLang="zh-CN" dirty="0" smtClean="0">
                <a:solidFill>
                  <a:prstClr val="white"/>
                </a:solidFill>
                <a:latin typeface="微软雅黑" panose="020B0503020204020204" pitchFamily="34" charset="-122"/>
                <a:ea typeface="微软雅黑" panose="020B0503020204020204" pitchFamily="34" charset="-122"/>
              </a:rPr>
              <a:t>Simplified forwarding table design</a:t>
            </a:r>
          </a:p>
          <a:p>
            <a:pPr marL="642938" lvl="1" indent="-185738">
              <a:lnSpc>
                <a:spcPct val="150000"/>
              </a:lnSpc>
              <a:buSzPct val="60000"/>
              <a:buFont typeface="Wingdings" pitchFamily="2" charset="2"/>
              <a:buChar char="Ø"/>
            </a:pPr>
            <a:r>
              <a:rPr lang="en-US" altLang="zh-CN" dirty="0" smtClean="0">
                <a:solidFill>
                  <a:prstClr val="white"/>
                </a:solidFill>
                <a:latin typeface="微软雅黑" panose="020B0503020204020204" pitchFamily="34" charset="-122"/>
                <a:ea typeface="微软雅黑" panose="020B0503020204020204" pitchFamily="34" charset="-122"/>
              </a:rPr>
              <a:t>Forwarding action optimization</a:t>
            </a:r>
          </a:p>
        </p:txBody>
      </p:sp>
      <p:sp>
        <p:nvSpPr>
          <p:cNvPr id="53" name="矩形 52"/>
          <p:cNvSpPr/>
          <p:nvPr/>
        </p:nvSpPr>
        <p:spPr>
          <a:xfrm>
            <a:off x="849573" y="5993944"/>
            <a:ext cx="10793787" cy="830997"/>
          </a:xfrm>
          <a:prstGeom prst="rect">
            <a:avLst/>
          </a:prstGeom>
        </p:spPr>
        <p:txBody>
          <a:bodyPr wrap="square">
            <a:spAutoFit/>
          </a:bodyPr>
          <a:lstStyle/>
          <a:p>
            <a:pPr>
              <a:defRPr sz="2160" b="1" i="0" u="none" strike="noStrike" kern="1200" baseline="0">
                <a:solidFill>
                  <a:prstClr val="black"/>
                </a:solidFill>
                <a:latin typeface="+mn-ea"/>
                <a:ea typeface="+mn-ea"/>
                <a:cs typeface="+mn-cs"/>
              </a:defRPr>
            </a:pPr>
            <a:r>
              <a:rPr lang="en-US" altLang="zh-CN" sz="2000" b="1" dirty="0" smtClean="0">
                <a:solidFill>
                  <a:schemeClr val="bg1"/>
                </a:solidFill>
                <a:latin typeface="Arial" pitchFamily="34" charset="0"/>
                <a:ea typeface="微软雅黑" panose="020B0503020204020204" pitchFamily="34" charset="-122"/>
                <a:cs typeface="Arial" pitchFamily="34" charset="0"/>
              </a:rPr>
              <a:t>By using optimized NPU and forwarding architecture, typical latency for IPv4 packet processing latency can be reduced from 5us to </a:t>
            </a:r>
            <a:r>
              <a:rPr lang="en-US" altLang="zh-CN" sz="2800" b="1" dirty="0">
                <a:solidFill>
                  <a:srgbClr val="FFC000"/>
                </a:solidFill>
                <a:latin typeface="Arial" pitchFamily="34" charset="0"/>
                <a:ea typeface="微软雅黑" panose="020B0503020204020204" pitchFamily="34" charset="-122"/>
                <a:cs typeface="Arial" pitchFamily="34" charset="0"/>
              </a:rPr>
              <a:t>&lt;</a:t>
            </a:r>
            <a:r>
              <a:rPr lang="en-US" altLang="zh-CN" sz="2800" b="1" dirty="0" smtClean="0">
                <a:solidFill>
                  <a:srgbClr val="FFC000"/>
                </a:solidFill>
                <a:latin typeface="Arial" pitchFamily="34" charset="0"/>
                <a:ea typeface="微软雅黑" panose="020B0503020204020204" pitchFamily="34" charset="-122"/>
                <a:cs typeface="Arial" pitchFamily="34" charset="0"/>
              </a:rPr>
              <a:t>2us</a:t>
            </a:r>
            <a:endParaRPr lang="zh-CN" altLang="en-US" sz="2000" b="1" dirty="0">
              <a:solidFill>
                <a:schemeClr val="bg1"/>
              </a:solidFill>
              <a:latin typeface="Arial" pitchFamily="34" charset="0"/>
              <a:ea typeface="微软雅黑" panose="020B0503020204020204" pitchFamily="34" charset="-122"/>
              <a:cs typeface="Arial" pitchFamily="34" charset="0"/>
            </a:endParaRPr>
          </a:p>
        </p:txBody>
      </p:sp>
      <p:graphicFrame>
        <p:nvGraphicFramePr>
          <p:cNvPr id="56" name="图表 55"/>
          <p:cNvGraphicFramePr/>
          <p:nvPr>
            <p:extLst>
              <p:ext uri="{D42A27DB-BD31-4B8C-83A1-F6EECF244321}">
                <p14:modId xmlns:p14="http://schemas.microsoft.com/office/powerpoint/2010/main" xmlns="" val="1542698702"/>
              </p:ext>
            </p:extLst>
          </p:nvPr>
        </p:nvGraphicFramePr>
        <p:xfrm>
          <a:off x="752469" y="1153143"/>
          <a:ext cx="3656043" cy="1998850"/>
        </p:xfrm>
        <a:graphic>
          <a:graphicData uri="http://schemas.openxmlformats.org/drawingml/2006/chart">
            <c:chart xmlns:c="http://schemas.openxmlformats.org/drawingml/2006/chart" xmlns:r="http://schemas.openxmlformats.org/officeDocument/2006/relationships" r:id="rId3"/>
          </a:graphicData>
        </a:graphic>
      </p:graphicFrame>
      <p:sp>
        <p:nvSpPr>
          <p:cNvPr id="52" name="矩形 51"/>
          <p:cNvSpPr/>
          <p:nvPr/>
        </p:nvSpPr>
        <p:spPr>
          <a:xfrm>
            <a:off x="2371812" y="4892766"/>
            <a:ext cx="776120" cy="774440"/>
          </a:xfrm>
          <a:prstGeom prst="rect">
            <a:avLst/>
          </a:prstGeom>
          <a:gradFill flip="none" rotWithShape="1">
            <a:gsLst>
              <a:gs pos="0">
                <a:srgbClr val="4F81BD">
                  <a:lumMod val="40000"/>
                  <a:lumOff val="60000"/>
                  <a:alpha val="90000"/>
                </a:srgbClr>
              </a:gs>
              <a:gs pos="10000">
                <a:srgbClr val="226F9E"/>
              </a:gs>
              <a:gs pos="62000">
                <a:srgbClr val="222842"/>
              </a:gs>
              <a:gs pos="34000">
                <a:srgbClr val="4F81BD">
                  <a:lumMod val="75000"/>
                  <a:alpha val="37000"/>
                </a:srgbClr>
              </a:gs>
              <a:gs pos="98000">
                <a:srgbClr val="222842"/>
              </a:gs>
            </a:gsLst>
            <a:lin ang="2700000" scaled="1"/>
            <a:tileRect/>
          </a:gradFill>
          <a:ln w="9525" cap="flat" cmpd="sng" algn="ctr">
            <a:solidFill>
              <a:srgbClr val="8EB4E3"/>
            </a:solidFill>
            <a:prstDash val="solid"/>
            <a:round/>
            <a:headEnd type="none" w="med" len="med"/>
            <a:tailEnd type="none" w="med" len="med"/>
          </a:ln>
          <a:effectLst>
            <a:outerShdw blurRad="76200" dist="25400" dir="8100000" algn="tr" rotWithShape="0">
              <a:prstClr val="black">
                <a:alpha val="40000"/>
              </a:prstClr>
            </a:outerShdw>
          </a:effectLst>
          <a:scene3d>
            <a:camera prst="orthographicFront"/>
            <a:lightRig rig="flat" dir="t"/>
          </a:scene3d>
        </p:spPr>
        <p:txBody>
          <a:bodyPr anchor="ctr" anchorCtr="0"/>
          <a:lstStyle/>
          <a:p>
            <a:pPr algn="ctr" defTabSz="457067"/>
            <a:r>
              <a:rPr lang="en-US" altLang="zh-CN" sz="1400" dirty="0" err="1" smtClean="0">
                <a:solidFill>
                  <a:schemeClr val="bg1"/>
                </a:solidFill>
                <a:latin typeface="微软雅黑" pitchFamily="34" charset="-122"/>
                <a:ea typeface="微软雅黑" pitchFamily="34" charset="-122"/>
                <a:cs typeface="Arial" pitchFamily="34" charset="0"/>
              </a:rPr>
              <a:t>Pri</a:t>
            </a:r>
            <a:r>
              <a:rPr lang="en-US" altLang="zh-CN" sz="1400" dirty="0" smtClean="0">
                <a:solidFill>
                  <a:schemeClr val="bg1"/>
                </a:solidFill>
                <a:latin typeface="微软雅黑" pitchFamily="34" charset="-122"/>
                <a:ea typeface="微软雅黑" pitchFamily="34" charset="-122"/>
                <a:cs typeface="Arial" pitchFamily="34" charset="0"/>
              </a:rPr>
              <a:t> </a:t>
            </a:r>
            <a:r>
              <a:rPr lang="en-US" altLang="zh-CN" sz="1400" dirty="0" err="1" smtClean="0">
                <a:solidFill>
                  <a:schemeClr val="bg1"/>
                </a:solidFill>
                <a:latin typeface="微软雅黑" pitchFamily="34" charset="-122"/>
                <a:ea typeface="微软雅黑" pitchFamily="34" charset="-122"/>
                <a:cs typeface="Arial" pitchFamily="34" charset="0"/>
              </a:rPr>
              <a:t>Proc</a:t>
            </a:r>
            <a:endParaRPr lang="zh-CN" altLang="en-US" sz="1400" dirty="0">
              <a:solidFill>
                <a:schemeClr val="bg1"/>
              </a:solidFill>
              <a:latin typeface="微软雅黑" pitchFamily="34" charset="-122"/>
              <a:ea typeface="微软雅黑" pitchFamily="34" charset="-122"/>
              <a:cs typeface="Arial" pitchFamily="34" charset="0"/>
            </a:endParaRPr>
          </a:p>
        </p:txBody>
      </p:sp>
      <p:sp>
        <p:nvSpPr>
          <p:cNvPr id="55" name="矩形 54"/>
          <p:cNvSpPr/>
          <p:nvPr/>
        </p:nvSpPr>
        <p:spPr>
          <a:xfrm>
            <a:off x="3573522" y="4910255"/>
            <a:ext cx="758632" cy="774440"/>
          </a:xfrm>
          <a:prstGeom prst="rect">
            <a:avLst/>
          </a:prstGeom>
          <a:gradFill flip="none" rotWithShape="1">
            <a:gsLst>
              <a:gs pos="0">
                <a:srgbClr val="4F81BD">
                  <a:lumMod val="40000"/>
                  <a:lumOff val="60000"/>
                  <a:alpha val="90000"/>
                </a:srgbClr>
              </a:gs>
              <a:gs pos="10000">
                <a:srgbClr val="226F9E"/>
              </a:gs>
              <a:gs pos="62000">
                <a:srgbClr val="222842"/>
              </a:gs>
              <a:gs pos="34000">
                <a:srgbClr val="4F81BD">
                  <a:lumMod val="75000"/>
                  <a:alpha val="37000"/>
                </a:srgbClr>
              </a:gs>
              <a:gs pos="98000">
                <a:srgbClr val="222842"/>
              </a:gs>
            </a:gsLst>
            <a:lin ang="2700000" scaled="1"/>
            <a:tileRect/>
          </a:gradFill>
          <a:ln w="9525" cap="flat" cmpd="sng" algn="ctr">
            <a:solidFill>
              <a:srgbClr val="8EB4E3"/>
            </a:solidFill>
            <a:prstDash val="solid"/>
            <a:round/>
            <a:headEnd type="none" w="med" len="med"/>
            <a:tailEnd type="none" w="med" len="med"/>
          </a:ln>
          <a:effectLst>
            <a:outerShdw blurRad="76200" dist="25400" dir="8100000" algn="tr" rotWithShape="0">
              <a:prstClr val="black">
                <a:alpha val="40000"/>
              </a:prstClr>
            </a:outerShdw>
          </a:effectLst>
          <a:scene3d>
            <a:camera prst="orthographicFront"/>
            <a:lightRig rig="flat" dir="t"/>
          </a:scene3d>
        </p:spPr>
        <p:txBody>
          <a:bodyPr anchor="ctr" anchorCtr="0"/>
          <a:lstStyle/>
          <a:p>
            <a:pPr algn="ctr" defTabSz="457067"/>
            <a:r>
              <a:rPr lang="en-US" altLang="zh-CN" sz="1400" dirty="0" err="1" smtClean="0">
                <a:solidFill>
                  <a:schemeClr val="bg1"/>
                </a:solidFill>
                <a:latin typeface="微软雅黑" pitchFamily="34" charset="-122"/>
                <a:ea typeface="微软雅黑" pitchFamily="34" charset="-122"/>
                <a:cs typeface="Arial" pitchFamily="34" charset="0"/>
              </a:rPr>
              <a:t>Pri</a:t>
            </a:r>
            <a:endParaRPr lang="en-US" altLang="zh-CN" sz="1400" dirty="0" smtClean="0">
              <a:solidFill>
                <a:schemeClr val="bg1"/>
              </a:solidFill>
              <a:latin typeface="微软雅黑" pitchFamily="34" charset="-122"/>
              <a:ea typeface="微软雅黑" pitchFamily="34" charset="-122"/>
              <a:cs typeface="Arial" pitchFamily="34" charset="0"/>
            </a:endParaRPr>
          </a:p>
          <a:p>
            <a:pPr algn="ctr" defTabSz="457067"/>
            <a:r>
              <a:rPr lang="en-US" altLang="zh-CN" sz="1400" dirty="0" err="1" smtClean="0">
                <a:solidFill>
                  <a:schemeClr val="bg1"/>
                </a:solidFill>
                <a:latin typeface="微软雅黑" pitchFamily="34" charset="-122"/>
                <a:ea typeface="微软雅黑" pitchFamily="34" charset="-122"/>
                <a:cs typeface="Arial" pitchFamily="34" charset="0"/>
              </a:rPr>
              <a:t>Sch</a:t>
            </a:r>
            <a:endParaRPr lang="zh-CN" altLang="en-US" sz="1400" dirty="0">
              <a:solidFill>
                <a:schemeClr val="bg1"/>
              </a:solidFill>
              <a:latin typeface="微软雅黑" pitchFamily="34" charset="-122"/>
              <a:ea typeface="微软雅黑" pitchFamily="34" charset="-122"/>
              <a:cs typeface="Arial" pitchFamily="34" charset="0"/>
            </a:endParaRPr>
          </a:p>
        </p:txBody>
      </p:sp>
      <p:sp>
        <p:nvSpPr>
          <p:cNvPr id="78" name="矩形 77"/>
          <p:cNvSpPr/>
          <p:nvPr/>
        </p:nvSpPr>
        <p:spPr>
          <a:xfrm>
            <a:off x="1301221" y="4905258"/>
            <a:ext cx="662488" cy="774440"/>
          </a:xfrm>
          <a:prstGeom prst="rect">
            <a:avLst/>
          </a:prstGeom>
          <a:gradFill flip="none" rotWithShape="1">
            <a:gsLst>
              <a:gs pos="0">
                <a:srgbClr val="4F81BD">
                  <a:lumMod val="40000"/>
                  <a:lumOff val="60000"/>
                  <a:alpha val="90000"/>
                </a:srgbClr>
              </a:gs>
              <a:gs pos="10000">
                <a:srgbClr val="226F9E"/>
              </a:gs>
              <a:gs pos="62000">
                <a:srgbClr val="222842"/>
              </a:gs>
              <a:gs pos="34000">
                <a:srgbClr val="4F81BD">
                  <a:lumMod val="75000"/>
                  <a:alpha val="37000"/>
                </a:srgbClr>
              </a:gs>
              <a:gs pos="98000">
                <a:srgbClr val="222842"/>
              </a:gs>
            </a:gsLst>
            <a:lin ang="2700000" scaled="1"/>
            <a:tileRect/>
          </a:gradFill>
          <a:ln w="9525" cap="flat" cmpd="sng" algn="ctr">
            <a:solidFill>
              <a:srgbClr val="8EB4E3"/>
            </a:solidFill>
            <a:prstDash val="solid"/>
            <a:round/>
            <a:headEnd type="none" w="med" len="med"/>
            <a:tailEnd type="none" w="med" len="med"/>
          </a:ln>
          <a:effectLst>
            <a:outerShdw blurRad="76200" dist="25400" dir="8100000" algn="tr" rotWithShape="0">
              <a:prstClr val="black">
                <a:alpha val="40000"/>
              </a:prstClr>
            </a:outerShdw>
          </a:effectLst>
          <a:scene3d>
            <a:camera prst="orthographicFront"/>
            <a:lightRig rig="flat" dir="t"/>
          </a:scene3d>
        </p:spPr>
        <p:txBody>
          <a:bodyPr anchor="ctr" anchorCtr="0"/>
          <a:lstStyle/>
          <a:p>
            <a:pPr defTabSz="457067"/>
            <a:r>
              <a:rPr lang="en-US" altLang="zh-CN" sz="1400" dirty="0" smtClean="0">
                <a:solidFill>
                  <a:schemeClr val="bg1"/>
                </a:solidFill>
                <a:latin typeface="微软雅黑" pitchFamily="34" charset="-122"/>
                <a:ea typeface="微软雅黑" pitchFamily="34" charset="-122"/>
                <a:cs typeface="Arial" pitchFamily="34" charset="0"/>
              </a:rPr>
              <a:t>Classification</a:t>
            </a:r>
            <a:endParaRPr lang="zh-CN" altLang="en-US" sz="1400" dirty="0">
              <a:solidFill>
                <a:schemeClr val="bg1"/>
              </a:solidFill>
              <a:latin typeface="微软雅黑" pitchFamily="34" charset="-122"/>
              <a:ea typeface="微软雅黑" pitchFamily="34" charset="-122"/>
              <a:cs typeface="Arial" pitchFamily="34" charset="0"/>
            </a:endParaRPr>
          </a:p>
        </p:txBody>
      </p:sp>
      <p:sp>
        <p:nvSpPr>
          <p:cNvPr id="66" name="右箭头 65"/>
          <p:cNvSpPr/>
          <p:nvPr/>
        </p:nvSpPr>
        <p:spPr>
          <a:xfrm>
            <a:off x="3150429" y="5113797"/>
            <a:ext cx="404734" cy="391748"/>
          </a:xfrm>
          <a:prstGeom prst="rightArrow">
            <a:avLst>
              <a:gd name="adj1" fmla="val 57653"/>
              <a:gd name="adj2" fmla="val 50000"/>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endParaRPr>
          </a:p>
        </p:txBody>
      </p:sp>
      <p:sp>
        <p:nvSpPr>
          <p:cNvPr id="88" name="右箭头 87"/>
          <p:cNvSpPr/>
          <p:nvPr/>
        </p:nvSpPr>
        <p:spPr>
          <a:xfrm>
            <a:off x="1951217" y="5083816"/>
            <a:ext cx="404734" cy="391748"/>
          </a:xfrm>
          <a:prstGeom prst="rightArrow">
            <a:avLst>
              <a:gd name="adj1" fmla="val 57653"/>
              <a:gd name="adj2" fmla="val 50000"/>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endParaRPr>
          </a:p>
        </p:txBody>
      </p:sp>
      <p:sp>
        <p:nvSpPr>
          <p:cNvPr id="110" name="圆角矩形 109"/>
          <p:cNvSpPr/>
          <p:nvPr/>
        </p:nvSpPr>
        <p:spPr>
          <a:xfrm>
            <a:off x="4779365" y="4890540"/>
            <a:ext cx="3357796" cy="779489"/>
          </a:xfrm>
          <a:prstGeom prst="roundRect">
            <a:avLst/>
          </a:prstGeom>
          <a:gradFill flip="none" rotWithShape="1">
            <a:gsLst>
              <a:gs pos="0">
                <a:srgbClr val="4F81BD">
                  <a:lumMod val="40000"/>
                  <a:lumOff val="60000"/>
                  <a:alpha val="90000"/>
                </a:srgbClr>
              </a:gs>
              <a:gs pos="10000">
                <a:srgbClr val="226F9E"/>
              </a:gs>
              <a:gs pos="62000">
                <a:srgbClr val="222842"/>
              </a:gs>
              <a:gs pos="34000">
                <a:srgbClr val="4F81BD">
                  <a:lumMod val="75000"/>
                  <a:alpha val="37000"/>
                </a:srgbClr>
              </a:gs>
              <a:gs pos="98000">
                <a:srgbClr val="222842"/>
              </a:gs>
            </a:gsLst>
            <a:lin ang="2700000" scaled="1"/>
            <a:tileRect/>
          </a:gradFill>
          <a:ln w="9525" cap="flat" cmpd="sng" algn="ctr">
            <a:solidFill>
              <a:srgbClr val="8EB4E3"/>
            </a:solidFill>
            <a:prstDash val="solid"/>
            <a:round/>
            <a:headEnd type="none" w="med" len="med"/>
            <a:tailEnd type="none" w="med" len="med"/>
          </a:ln>
          <a:effectLst>
            <a:outerShdw blurRad="76200" dist="25400" dir="8100000" algn="tr" rotWithShape="0">
              <a:prstClr val="black">
                <a:alpha val="40000"/>
              </a:prstClr>
            </a:outerShdw>
          </a:effectLst>
          <a:scene3d>
            <a:camera prst="orthographicFront"/>
            <a:lightRig rig="flat" dir="t"/>
          </a:scene3d>
        </p:spPr>
        <p:txBody>
          <a:bodyPr anchor="ctr" anchorCtr="0"/>
          <a:lstStyle/>
          <a:p>
            <a:pPr algn="ctr" defTabSz="457067"/>
            <a:r>
              <a:rPr lang="en-US" altLang="zh-CN" dirty="0" smtClean="0">
                <a:solidFill>
                  <a:schemeClr val="bg1"/>
                </a:solidFill>
                <a:latin typeface="微软雅黑" pitchFamily="34" charset="-122"/>
                <a:ea typeface="微软雅黑" pitchFamily="34" charset="-122"/>
                <a:cs typeface="Arial" pitchFamily="34" charset="0"/>
              </a:rPr>
              <a:t>Data path</a:t>
            </a:r>
            <a:endParaRPr lang="zh-CN" altLang="en-US" dirty="0" smtClean="0">
              <a:solidFill>
                <a:schemeClr val="bg1"/>
              </a:solidFill>
              <a:latin typeface="微软雅黑" pitchFamily="34" charset="-122"/>
              <a:ea typeface="微软雅黑" pitchFamily="34" charset="-122"/>
              <a:cs typeface="Arial" pitchFamily="34" charset="0"/>
            </a:endParaRPr>
          </a:p>
        </p:txBody>
      </p:sp>
      <p:sp>
        <p:nvSpPr>
          <p:cNvPr id="58" name="右箭头 57"/>
          <p:cNvSpPr/>
          <p:nvPr/>
        </p:nvSpPr>
        <p:spPr>
          <a:xfrm>
            <a:off x="5188087" y="5078819"/>
            <a:ext cx="600075" cy="391748"/>
          </a:xfrm>
          <a:prstGeom prst="rightArrow">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endParaRPr>
          </a:p>
        </p:txBody>
      </p:sp>
      <p:sp>
        <p:nvSpPr>
          <p:cNvPr id="59" name="右箭头 58"/>
          <p:cNvSpPr/>
          <p:nvPr/>
        </p:nvSpPr>
        <p:spPr>
          <a:xfrm>
            <a:off x="7221001" y="5093900"/>
            <a:ext cx="600075" cy="391748"/>
          </a:xfrm>
          <a:prstGeom prst="rightArrow">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endParaRPr>
          </a:p>
        </p:txBody>
      </p:sp>
      <p:sp>
        <p:nvSpPr>
          <p:cNvPr id="28" name="矩形 27"/>
          <p:cNvSpPr/>
          <p:nvPr/>
        </p:nvSpPr>
        <p:spPr>
          <a:xfrm>
            <a:off x="1203960" y="2598420"/>
            <a:ext cx="571500" cy="464820"/>
          </a:xfrm>
          <a:prstGeom prst="rect">
            <a:avLst/>
          </a:prstGeom>
          <a:solidFill>
            <a:srgbClr val="14365D"/>
          </a:solidFill>
          <a:ln>
            <a:noFill/>
          </a:ln>
        </p:spPr>
        <p:style>
          <a:lnRef idx="3">
            <a:schemeClr val="lt1"/>
          </a:lnRef>
          <a:fillRef idx="1">
            <a:schemeClr val="dk1"/>
          </a:fillRef>
          <a:effectRef idx="1">
            <a:schemeClr val="dk1"/>
          </a:effectRef>
          <a:fontRef idx="minor">
            <a:schemeClr val="lt1"/>
          </a:fontRef>
        </p:style>
        <p:txBody>
          <a:bodyPr rtlCol="0" anchor="ctr"/>
          <a:lstStyle/>
          <a:p>
            <a:pPr algn="ctr"/>
            <a:r>
              <a:rPr lang="en-US" altLang="zh-CN" sz="1000" dirty="0" smtClean="0"/>
              <a:t>Inst Exec</a:t>
            </a:r>
            <a:endParaRPr lang="zh-CN" altLang="en-US" sz="1000" dirty="0"/>
          </a:p>
        </p:txBody>
      </p:sp>
      <p:sp>
        <p:nvSpPr>
          <p:cNvPr id="29" name="矩形 28"/>
          <p:cNvSpPr/>
          <p:nvPr/>
        </p:nvSpPr>
        <p:spPr>
          <a:xfrm>
            <a:off x="1912620" y="2598420"/>
            <a:ext cx="640080" cy="464820"/>
          </a:xfrm>
          <a:prstGeom prst="rect">
            <a:avLst/>
          </a:prstGeom>
          <a:solidFill>
            <a:srgbClr val="14365D"/>
          </a:solidFill>
          <a:ln>
            <a:noFill/>
          </a:ln>
        </p:spPr>
        <p:style>
          <a:lnRef idx="3">
            <a:schemeClr val="lt1"/>
          </a:lnRef>
          <a:fillRef idx="1">
            <a:schemeClr val="dk1"/>
          </a:fillRef>
          <a:effectRef idx="1">
            <a:schemeClr val="dk1"/>
          </a:effectRef>
          <a:fontRef idx="minor">
            <a:schemeClr val="lt1"/>
          </a:fontRef>
        </p:style>
        <p:txBody>
          <a:bodyPr rtlCol="0" anchor="ctr"/>
          <a:lstStyle/>
          <a:p>
            <a:pPr algn="ctr"/>
            <a:r>
              <a:rPr lang="en-US" altLang="zh-CN" sz="1000" dirty="0" smtClean="0"/>
              <a:t>Pending</a:t>
            </a:r>
            <a:endParaRPr lang="zh-CN" altLang="en-US" sz="1000" dirty="0"/>
          </a:p>
        </p:txBody>
      </p:sp>
      <p:sp>
        <p:nvSpPr>
          <p:cNvPr id="30" name="矩形 29"/>
          <p:cNvSpPr/>
          <p:nvPr/>
        </p:nvSpPr>
        <p:spPr>
          <a:xfrm>
            <a:off x="2626995" y="2598420"/>
            <a:ext cx="640080" cy="464820"/>
          </a:xfrm>
          <a:prstGeom prst="rect">
            <a:avLst/>
          </a:prstGeom>
          <a:solidFill>
            <a:srgbClr val="14365D"/>
          </a:solidFill>
          <a:ln>
            <a:noFill/>
          </a:ln>
        </p:spPr>
        <p:style>
          <a:lnRef idx="3">
            <a:schemeClr val="lt1"/>
          </a:lnRef>
          <a:fillRef idx="1">
            <a:schemeClr val="dk1"/>
          </a:fillRef>
          <a:effectRef idx="1">
            <a:schemeClr val="dk1"/>
          </a:effectRef>
          <a:fontRef idx="minor">
            <a:schemeClr val="lt1"/>
          </a:fontRef>
        </p:style>
        <p:txBody>
          <a:bodyPr rtlCol="0" anchor="ctr"/>
          <a:lstStyle/>
          <a:p>
            <a:pPr algn="ctr"/>
            <a:r>
              <a:rPr lang="en-US" altLang="zh-CN" sz="1000" dirty="0" smtClean="0"/>
              <a:t>Lookup</a:t>
            </a:r>
            <a:endParaRPr lang="zh-CN" altLang="en-US" sz="1000" dirty="0"/>
          </a:p>
        </p:txBody>
      </p:sp>
      <p:sp>
        <p:nvSpPr>
          <p:cNvPr id="31" name="矩形 30"/>
          <p:cNvSpPr/>
          <p:nvPr/>
        </p:nvSpPr>
        <p:spPr>
          <a:xfrm>
            <a:off x="3543300" y="1924049"/>
            <a:ext cx="742949" cy="219075"/>
          </a:xfrm>
          <a:prstGeom prst="rect">
            <a:avLst/>
          </a:prstGeom>
          <a:solidFill>
            <a:srgbClr val="14365D"/>
          </a:solidFill>
          <a:ln>
            <a:noFill/>
          </a:ln>
        </p:spPr>
        <p:style>
          <a:lnRef idx="3">
            <a:schemeClr val="lt1"/>
          </a:lnRef>
          <a:fillRef idx="1">
            <a:schemeClr val="dk1"/>
          </a:fillRef>
          <a:effectRef idx="1">
            <a:schemeClr val="dk1"/>
          </a:effectRef>
          <a:fontRef idx="minor">
            <a:schemeClr val="lt1"/>
          </a:fontRef>
        </p:style>
        <p:txBody>
          <a:bodyPr rtlCol="0" anchor="ctr"/>
          <a:lstStyle/>
          <a:p>
            <a:pPr algn="ctr"/>
            <a:r>
              <a:rPr lang="en-US" altLang="zh-CN" sz="1000" dirty="0" smtClean="0"/>
              <a:t>Before</a:t>
            </a:r>
            <a:endParaRPr lang="zh-CN" altLang="en-US" sz="1000" dirty="0"/>
          </a:p>
        </p:txBody>
      </p:sp>
      <p:sp>
        <p:nvSpPr>
          <p:cNvPr id="32" name="矩形 31"/>
          <p:cNvSpPr/>
          <p:nvPr/>
        </p:nvSpPr>
        <p:spPr>
          <a:xfrm>
            <a:off x="3543300" y="2152649"/>
            <a:ext cx="742949" cy="219075"/>
          </a:xfrm>
          <a:prstGeom prst="rect">
            <a:avLst/>
          </a:prstGeom>
          <a:solidFill>
            <a:srgbClr val="14365D"/>
          </a:solidFill>
          <a:ln>
            <a:noFill/>
          </a:ln>
        </p:spPr>
        <p:style>
          <a:lnRef idx="3">
            <a:schemeClr val="lt1"/>
          </a:lnRef>
          <a:fillRef idx="1">
            <a:schemeClr val="dk1"/>
          </a:fillRef>
          <a:effectRef idx="1">
            <a:schemeClr val="dk1"/>
          </a:effectRef>
          <a:fontRef idx="minor">
            <a:schemeClr val="lt1"/>
          </a:fontRef>
        </p:style>
        <p:txBody>
          <a:bodyPr rtlCol="0" anchor="ctr"/>
          <a:lstStyle/>
          <a:p>
            <a:pPr algn="ctr"/>
            <a:r>
              <a:rPr lang="en-US" altLang="zh-CN" sz="1000" dirty="0" smtClean="0"/>
              <a:t>After</a:t>
            </a:r>
            <a:endParaRPr lang="zh-CN" alt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3514" y="274804"/>
            <a:ext cx="8836986" cy="978729"/>
          </a:xfrm>
          <a:prstGeom prst="rect">
            <a:avLst/>
          </a:prstGeom>
          <a:noFill/>
        </p:spPr>
        <p:txBody>
          <a:bodyPr wrap="square" rtlCol="0">
            <a:spAutoFit/>
          </a:bodyPr>
          <a:lstStyle/>
          <a:p>
            <a:pPr indent="-228600">
              <a:lnSpc>
                <a:spcPct val="90000"/>
              </a:lnSpc>
              <a:spcBef>
                <a:spcPct val="0"/>
              </a:spcBef>
              <a:defRPr/>
            </a:pPr>
            <a:r>
              <a:rPr lang="en-US" altLang="zh-CN" sz="3200" b="1" dirty="0" smtClean="0">
                <a:solidFill>
                  <a:schemeClr val="bg1"/>
                </a:solidFill>
                <a:latin typeface="微软雅黑" pitchFamily="34" charset="-122"/>
                <a:ea typeface="微软雅黑" panose="020B0503020204020204" pitchFamily="34" charset="-122"/>
              </a:rPr>
              <a:t>Key Technology 3</a:t>
            </a:r>
            <a:r>
              <a:rPr lang="zh-CN" altLang="en-US" sz="3200" b="1" dirty="0" smtClean="0">
                <a:solidFill>
                  <a:schemeClr val="bg1"/>
                </a:solidFill>
                <a:latin typeface="微软雅黑" pitchFamily="34" charset="-122"/>
                <a:ea typeface="微软雅黑" panose="020B0503020204020204" pitchFamily="34" charset="-122"/>
              </a:rPr>
              <a:t>：</a:t>
            </a:r>
            <a:r>
              <a:rPr lang="en-US" altLang="zh-CN" sz="3200" b="1" dirty="0" smtClean="0">
                <a:solidFill>
                  <a:schemeClr val="bg1"/>
                </a:solidFill>
                <a:latin typeface="微软雅黑" pitchFamily="34" charset="-122"/>
                <a:ea typeface="微软雅黑" panose="020B0503020204020204" pitchFamily="34" charset="-122"/>
              </a:rPr>
              <a:t>Latency Aware </a:t>
            </a:r>
            <a:r>
              <a:rPr lang="en-US" altLang="zh-CN" sz="3200" b="1" dirty="0" smtClean="0">
                <a:solidFill>
                  <a:schemeClr val="bg1"/>
                </a:solidFill>
                <a:latin typeface="微软雅黑" pitchFamily="34" charset="-122"/>
                <a:ea typeface="微软雅黑" pitchFamily="34" charset="-122"/>
                <a:cs typeface="+mj-cs"/>
              </a:rPr>
              <a:t>Traffic Manager</a:t>
            </a:r>
            <a:endParaRPr lang="zh-CN" altLang="en-US" sz="3200" b="1" dirty="0">
              <a:solidFill>
                <a:schemeClr val="bg1"/>
              </a:solidFill>
              <a:latin typeface="微软雅黑" pitchFamily="34" charset="-122"/>
              <a:ea typeface="微软雅黑" pitchFamily="34" charset="-122"/>
              <a:cs typeface="+mj-cs"/>
            </a:endParaRPr>
          </a:p>
        </p:txBody>
      </p:sp>
      <p:sp>
        <p:nvSpPr>
          <p:cNvPr id="1030" name="AutoShape 6" descr="Image result for little's la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ea typeface="微软雅黑" panose="020B0503020204020204" pitchFamily="34" charset="-122"/>
            </a:endParaRPr>
          </a:p>
        </p:txBody>
      </p:sp>
      <p:sp>
        <p:nvSpPr>
          <p:cNvPr id="1032" name="AutoShape 8" descr="Image result for little's la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ea typeface="微软雅黑" panose="020B0503020204020204" pitchFamily="34" charset="-122"/>
            </a:endParaRPr>
          </a:p>
        </p:txBody>
      </p:sp>
      <p:sp>
        <p:nvSpPr>
          <p:cNvPr id="95" name="矩形 94"/>
          <p:cNvSpPr/>
          <p:nvPr/>
        </p:nvSpPr>
        <p:spPr>
          <a:xfrm>
            <a:off x="3033552" y="1538019"/>
            <a:ext cx="5378967" cy="3303425"/>
          </a:xfrm>
          <a:prstGeom prst="rect">
            <a:avLst/>
          </a:prstGeom>
          <a:gradFill flip="none" rotWithShape="1">
            <a:gsLst>
              <a:gs pos="0">
                <a:srgbClr val="4F81BD">
                  <a:lumMod val="40000"/>
                  <a:lumOff val="60000"/>
                  <a:alpha val="90000"/>
                </a:srgbClr>
              </a:gs>
              <a:gs pos="10000">
                <a:srgbClr val="226F9E"/>
              </a:gs>
              <a:gs pos="62000">
                <a:srgbClr val="222842"/>
              </a:gs>
              <a:gs pos="34000">
                <a:srgbClr val="4F81BD">
                  <a:lumMod val="75000"/>
                  <a:alpha val="37000"/>
                </a:srgbClr>
              </a:gs>
              <a:gs pos="98000">
                <a:srgbClr val="222842"/>
              </a:gs>
            </a:gsLst>
            <a:lin ang="2700000" scaled="1"/>
            <a:tileRect/>
          </a:gradFill>
          <a:ln w="9525" cap="flat" cmpd="sng" algn="ctr">
            <a:solidFill>
              <a:srgbClr val="8EB4E3"/>
            </a:solidFill>
            <a:prstDash val="solid"/>
            <a:round/>
            <a:headEnd type="none" w="med" len="med"/>
            <a:tailEnd type="none" w="med" len="med"/>
          </a:ln>
          <a:effectLst>
            <a:outerShdw blurRad="76200" dist="25400" dir="8100000" algn="tr" rotWithShape="0">
              <a:prstClr val="black">
                <a:alpha val="40000"/>
              </a:prstClr>
            </a:outerShdw>
          </a:effectLst>
          <a:scene3d>
            <a:camera prst="orthographicFront"/>
            <a:lightRig rig="flat" dir="t"/>
          </a:scene3d>
        </p:spPr>
        <p:txBody>
          <a:bodyPr/>
          <a:lstStyle/>
          <a:p>
            <a:pPr defTabSz="457067"/>
            <a:endParaRPr lang="zh-CN" altLang="en-US" dirty="0">
              <a:solidFill>
                <a:prstClr val="black"/>
              </a:solidFill>
              <a:latin typeface="Calibri"/>
              <a:ea typeface="宋体" panose="02010600030101010101" pitchFamily="2" charset="-122"/>
              <a:cs typeface="Arial" pitchFamily="34" charset="0"/>
            </a:endParaRPr>
          </a:p>
        </p:txBody>
      </p:sp>
      <p:sp>
        <p:nvSpPr>
          <p:cNvPr id="11" name="矩形 10"/>
          <p:cNvSpPr/>
          <p:nvPr/>
        </p:nvSpPr>
        <p:spPr>
          <a:xfrm>
            <a:off x="3587828" y="2922697"/>
            <a:ext cx="1064679" cy="759097"/>
          </a:xfrm>
          <a:prstGeom prst="rect">
            <a:avLst/>
          </a:prstGeom>
          <a:gradFill rotWithShape="0">
            <a:gsLst>
              <a:gs pos="0">
                <a:srgbClr val="00B0F0"/>
              </a:gs>
              <a:gs pos="100000">
                <a:srgbClr val="0070E6"/>
              </a:gs>
            </a:gsLst>
            <a:lin ang="5400000"/>
          </a:gradFill>
          <a:ln w="9525">
            <a:noFill/>
            <a:miter lim="800000"/>
            <a:headEnd/>
            <a:tailEnd/>
          </a:ln>
        </p:spPr>
        <p:txBody>
          <a:bodyPr lIns="23645" tIns="11823" rIns="23645" bIns="11823" anchor="ctr" anchorCtr="0"/>
          <a:lstStyle/>
          <a:p>
            <a:pPr marL="176213">
              <a:lnSpc>
                <a:spcPct val="150000"/>
              </a:lnSpc>
              <a:spcBef>
                <a:spcPts val="600"/>
              </a:spcBef>
              <a:buSzPct val="60000"/>
            </a:pPr>
            <a:endParaRPr lang="zh-CN" altLang="en-US" sz="1600" kern="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12" name="矩形 11"/>
          <p:cNvSpPr/>
          <p:nvPr/>
        </p:nvSpPr>
        <p:spPr>
          <a:xfrm>
            <a:off x="5227258" y="2690167"/>
            <a:ext cx="2913242" cy="1017131"/>
          </a:xfrm>
          <a:prstGeom prst="rect">
            <a:avLst/>
          </a:prstGeom>
          <a:gradFill rotWithShape="0">
            <a:gsLst>
              <a:gs pos="0">
                <a:srgbClr val="00B0F0"/>
              </a:gs>
              <a:gs pos="100000">
                <a:srgbClr val="0070E6"/>
              </a:gs>
            </a:gsLst>
            <a:lin ang="5400000"/>
          </a:gradFill>
          <a:ln w="9525">
            <a:noFill/>
            <a:miter lim="800000"/>
            <a:headEnd/>
            <a:tailEnd/>
          </a:ln>
        </p:spPr>
        <p:txBody>
          <a:bodyPr lIns="23645" tIns="11823" rIns="23645" bIns="11823" anchor="ctr" anchorCtr="0"/>
          <a:lstStyle/>
          <a:p>
            <a:pPr marL="176213">
              <a:lnSpc>
                <a:spcPct val="150000"/>
              </a:lnSpc>
              <a:spcBef>
                <a:spcPts val="600"/>
              </a:spcBef>
              <a:buSzPct val="60000"/>
            </a:pPr>
            <a:endParaRPr lang="zh-CN" altLang="en-US" kern="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14" name="矩形 13"/>
          <p:cNvSpPr/>
          <p:nvPr/>
        </p:nvSpPr>
        <p:spPr>
          <a:xfrm>
            <a:off x="5253583" y="4004336"/>
            <a:ext cx="2878142" cy="612079"/>
          </a:xfrm>
          <a:prstGeom prst="rect">
            <a:avLst/>
          </a:prstGeom>
          <a:gradFill rotWithShape="0">
            <a:gsLst>
              <a:gs pos="0">
                <a:srgbClr val="00B0F0"/>
              </a:gs>
              <a:gs pos="100000">
                <a:srgbClr val="0070E6"/>
              </a:gs>
            </a:gsLst>
            <a:lin ang="5400000"/>
          </a:gradFill>
          <a:ln w="9525">
            <a:noFill/>
            <a:miter lim="800000"/>
            <a:headEnd/>
            <a:tailEnd/>
          </a:ln>
        </p:spPr>
        <p:txBody>
          <a:bodyPr lIns="23645" tIns="11823" rIns="23645" bIns="11823" anchor="ctr" anchorCtr="0"/>
          <a:lstStyle/>
          <a:p>
            <a:pPr marL="176213" algn="ctr">
              <a:spcBef>
                <a:spcPts val="600"/>
              </a:spcBef>
              <a:buSzPct val="60000"/>
            </a:pPr>
            <a:endParaRPr lang="zh-CN" altLang="en-US" sz="1600" kern="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18" name="矩形 17"/>
          <p:cNvSpPr/>
          <p:nvPr/>
        </p:nvSpPr>
        <p:spPr>
          <a:xfrm>
            <a:off x="5209709" y="1817056"/>
            <a:ext cx="2878142" cy="630081"/>
          </a:xfrm>
          <a:prstGeom prst="rect">
            <a:avLst/>
          </a:prstGeom>
          <a:gradFill rotWithShape="0">
            <a:gsLst>
              <a:gs pos="0">
                <a:srgbClr val="00B0F0"/>
              </a:gs>
              <a:gs pos="100000">
                <a:srgbClr val="0070E6"/>
              </a:gs>
            </a:gsLst>
            <a:lin ang="5400000"/>
          </a:gradFill>
          <a:ln w="9525">
            <a:noFill/>
            <a:miter lim="800000"/>
            <a:headEnd/>
            <a:tailEnd/>
          </a:ln>
        </p:spPr>
        <p:txBody>
          <a:bodyPr lIns="23645" tIns="11823" rIns="23645" bIns="11823" anchor="ctr" anchorCtr="0"/>
          <a:lstStyle/>
          <a:p>
            <a:pPr marL="176213">
              <a:lnSpc>
                <a:spcPct val="150000"/>
              </a:lnSpc>
              <a:spcBef>
                <a:spcPts val="600"/>
              </a:spcBef>
              <a:buSzPct val="60000"/>
            </a:pPr>
            <a:endParaRPr lang="zh-CN" altLang="en-US" kern="0" dirty="0">
              <a:solidFill>
                <a:schemeClr val="bg1"/>
              </a:solidFill>
              <a:latin typeface="微软雅黑" panose="020B0503020204020204" pitchFamily="34" charset="-122"/>
              <a:ea typeface="微软雅黑" panose="020B0503020204020204" pitchFamily="34" charset="-122"/>
              <a:cs typeface="Arial" pitchFamily="34" charset="0"/>
            </a:endParaRPr>
          </a:p>
        </p:txBody>
      </p:sp>
      <p:cxnSp>
        <p:nvCxnSpPr>
          <p:cNvPr id="23" name="直接箭头连接符 22"/>
          <p:cNvCxnSpPr>
            <a:endCxn id="11" idx="1"/>
          </p:cNvCxnSpPr>
          <p:nvPr/>
        </p:nvCxnSpPr>
        <p:spPr>
          <a:xfrm flipV="1">
            <a:off x="2853668" y="3302246"/>
            <a:ext cx="734160" cy="10504"/>
          </a:xfrm>
          <a:prstGeom prst="straightConnector1">
            <a:avLst/>
          </a:prstGeom>
          <a:ln>
            <a:solidFill>
              <a:srgbClr val="FFFF00"/>
            </a:solidFill>
            <a:tailEnd type="arrow"/>
          </a:ln>
        </p:spPr>
        <p:style>
          <a:lnRef idx="3">
            <a:schemeClr val="accent2"/>
          </a:lnRef>
          <a:fillRef idx="0">
            <a:schemeClr val="accent2"/>
          </a:fillRef>
          <a:effectRef idx="2">
            <a:schemeClr val="accent2"/>
          </a:effectRef>
          <a:fontRef idx="minor">
            <a:schemeClr val="tx1"/>
          </a:fontRef>
        </p:style>
      </p:cxnSp>
      <p:sp>
        <p:nvSpPr>
          <p:cNvPr id="30" name="矩形 29"/>
          <p:cNvSpPr/>
          <p:nvPr/>
        </p:nvSpPr>
        <p:spPr>
          <a:xfrm>
            <a:off x="5513902" y="3026211"/>
            <a:ext cx="965231" cy="528069"/>
          </a:xfrm>
          <a:prstGeom prst="rect">
            <a:avLst/>
          </a:prstGeom>
          <a:gradFill rotWithShape="0">
            <a:gsLst>
              <a:gs pos="0">
                <a:srgbClr val="00B050"/>
              </a:gs>
              <a:gs pos="100000">
                <a:schemeClr val="accent6">
                  <a:lumMod val="75000"/>
                </a:schemeClr>
              </a:gs>
            </a:gsLst>
            <a:lin ang="5400000"/>
          </a:gradFill>
          <a:ln w="9525">
            <a:noFill/>
            <a:miter lim="800000"/>
            <a:headEnd/>
            <a:tailEnd/>
          </a:ln>
        </p:spPr>
        <p:txBody>
          <a:bodyPr lIns="23645" tIns="11823" rIns="23645" bIns="11823" anchor="ctr" anchorCtr="0"/>
          <a:lstStyle/>
          <a:p>
            <a:pPr algn="ctr" defTabSz="234882">
              <a:buClr>
                <a:srgbClr val="CC9900"/>
              </a:buClr>
            </a:pPr>
            <a:r>
              <a:rPr kumimoji="1" lang="en-US" altLang="zh-CN" b="1" dirty="0" err="1">
                <a:gradFill>
                  <a:gsLst>
                    <a:gs pos="49000">
                      <a:prstClr val="white"/>
                    </a:gs>
                    <a:gs pos="100000">
                      <a:prstClr val="white">
                        <a:lumMod val="65000"/>
                      </a:prstClr>
                    </a:gs>
                  </a:gsLst>
                  <a:lin ang="5400000" scaled="1"/>
                </a:gradFill>
                <a:effectLst>
                  <a:outerShdw blurRad="50800" dist="38100" dir="2700000" algn="tl" rotWithShape="0">
                    <a:prstClr val="black">
                      <a:alpha val="40000"/>
                    </a:prstClr>
                  </a:outerShdw>
                </a:effectLst>
                <a:ea typeface="微软雅黑" panose="020B0503020204020204" pitchFamily="34" charset="-122"/>
                <a:cs typeface="Arial" pitchFamily="34" charset="0"/>
              </a:rPr>
              <a:t>Enq</a:t>
            </a:r>
            <a:endParaRPr kumimoji="1" lang="zh-CN" altLang="en-US" b="1" dirty="0">
              <a:gradFill>
                <a:gsLst>
                  <a:gs pos="49000">
                    <a:prstClr val="white"/>
                  </a:gs>
                  <a:gs pos="100000">
                    <a:prstClr val="white">
                      <a:lumMod val="65000"/>
                    </a:prstClr>
                  </a:gs>
                </a:gsLst>
                <a:lin ang="5400000" scaled="1"/>
              </a:gradFill>
              <a:effectLst>
                <a:outerShdw blurRad="50800" dist="38100" dir="2700000" algn="tl" rotWithShape="0">
                  <a:prstClr val="black">
                    <a:alpha val="40000"/>
                  </a:prstClr>
                </a:outerShdw>
              </a:effectLst>
              <a:ea typeface="微软雅黑" panose="020B0503020204020204" pitchFamily="34" charset="-122"/>
              <a:cs typeface="Arial" pitchFamily="34" charset="0"/>
            </a:endParaRPr>
          </a:p>
        </p:txBody>
      </p:sp>
      <p:sp>
        <p:nvSpPr>
          <p:cNvPr id="31" name="矩形 30"/>
          <p:cNvSpPr/>
          <p:nvPr/>
        </p:nvSpPr>
        <p:spPr>
          <a:xfrm>
            <a:off x="6929574" y="3041213"/>
            <a:ext cx="965231" cy="504065"/>
          </a:xfrm>
          <a:prstGeom prst="rect">
            <a:avLst/>
          </a:prstGeom>
          <a:gradFill rotWithShape="0">
            <a:gsLst>
              <a:gs pos="0">
                <a:srgbClr val="00B050"/>
              </a:gs>
              <a:gs pos="100000">
                <a:schemeClr val="accent6">
                  <a:lumMod val="75000"/>
                </a:schemeClr>
              </a:gs>
            </a:gsLst>
            <a:lin ang="5400000"/>
          </a:gradFill>
          <a:ln w="9525">
            <a:noFill/>
            <a:miter lim="800000"/>
            <a:headEnd/>
            <a:tailEnd/>
          </a:ln>
        </p:spPr>
        <p:txBody>
          <a:bodyPr lIns="23645" tIns="11823" rIns="23645" bIns="11823" anchor="ctr" anchorCtr="0"/>
          <a:lstStyle/>
          <a:p>
            <a:pPr algn="ctr" defTabSz="234882">
              <a:buClr>
                <a:srgbClr val="CC9900"/>
              </a:buClr>
            </a:pPr>
            <a:r>
              <a:rPr kumimoji="1" lang="en-US" altLang="zh-CN" b="1" dirty="0" err="1">
                <a:gradFill>
                  <a:gsLst>
                    <a:gs pos="49000">
                      <a:prstClr val="white"/>
                    </a:gs>
                    <a:gs pos="100000">
                      <a:prstClr val="white">
                        <a:lumMod val="65000"/>
                      </a:prstClr>
                    </a:gs>
                  </a:gsLst>
                  <a:lin ang="5400000" scaled="1"/>
                </a:gradFill>
                <a:effectLst>
                  <a:outerShdw blurRad="50800" dist="38100" dir="2700000" algn="tl" rotWithShape="0">
                    <a:prstClr val="black">
                      <a:alpha val="40000"/>
                    </a:prstClr>
                  </a:outerShdw>
                </a:effectLst>
                <a:ea typeface="微软雅黑" panose="020B0503020204020204" pitchFamily="34" charset="-122"/>
                <a:cs typeface="Arial" pitchFamily="34" charset="0"/>
              </a:rPr>
              <a:t>Deq</a:t>
            </a:r>
            <a:endParaRPr kumimoji="1" lang="zh-CN" altLang="en-US" b="1" dirty="0">
              <a:gradFill>
                <a:gsLst>
                  <a:gs pos="49000">
                    <a:prstClr val="white"/>
                  </a:gs>
                  <a:gs pos="100000">
                    <a:prstClr val="white">
                      <a:lumMod val="65000"/>
                    </a:prstClr>
                  </a:gs>
                </a:gsLst>
                <a:lin ang="5400000" scaled="1"/>
              </a:gradFill>
              <a:effectLst>
                <a:outerShdw blurRad="50800" dist="38100" dir="2700000" algn="tl" rotWithShape="0">
                  <a:prstClr val="black">
                    <a:alpha val="40000"/>
                  </a:prstClr>
                </a:outerShdw>
              </a:effectLst>
              <a:ea typeface="微软雅黑" panose="020B0503020204020204" pitchFamily="34" charset="-122"/>
              <a:cs typeface="Arial" pitchFamily="34" charset="0"/>
            </a:endParaRPr>
          </a:p>
        </p:txBody>
      </p:sp>
      <p:sp>
        <p:nvSpPr>
          <p:cNvPr id="33" name="矩形 32"/>
          <p:cNvSpPr/>
          <p:nvPr/>
        </p:nvSpPr>
        <p:spPr>
          <a:xfrm>
            <a:off x="5142761" y="2684558"/>
            <a:ext cx="3106288" cy="307777"/>
          </a:xfrm>
          <a:prstGeom prst="rect">
            <a:avLst/>
          </a:prstGeom>
        </p:spPr>
        <p:txBody>
          <a:bodyPr wrap="square">
            <a:spAutoFit/>
          </a:bodyPr>
          <a:lstStyle/>
          <a:p>
            <a:pPr algn="ctr"/>
            <a:r>
              <a:rPr lang="en-US" altLang="zh-CN" sz="1400" dirty="0" smtClean="0">
                <a:solidFill>
                  <a:schemeClr val="bg1"/>
                </a:solidFill>
                <a:latin typeface="微软雅黑" panose="020B0503020204020204" pitchFamily="34" charset="-122"/>
                <a:ea typeface="微软雅黑" panose="020B0503020204020204" pitchFamily="34" charset="-122"/>
              </a:rPr>
              <a:t>Queue Manager</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46" name="直接箭头连接符 45"/>
          <p:cNvCxnSpPr>
            <a:stCxn id="11" idx="3"/>
            <a:endCxn id="30" idx="1"/>
          </p:cNvCxnSpPr>
          <p:nvPr/>
        </p:nvCxnSpPr>
        <p:spPr>
          <a:xfrm flipV="1">
            <a:off x="4652507" y="3290246"/>
            <a:ext cx="861395" cy="12000"/>
          </a:xfrm>
          <a:prstGeom prst="straightConnector1">
            <a:avLst/>
          </a:prstGeom>
          <a:ln>
            <a:solidFill>
              <a:srgbClr val="FFFF00"/>
            </a:solidFill>
            <a:tailEnd type="arrow"/>
          </a:ln>
        </p:spPr>
        <p:style>
          <a:lnRef idx="3">
            <a:schemeClr val="accent2"/>
          </a:lnRef>
          <a:fillRef idx="0">
            <a:schemeClr val="accent2"/>
          </a:fillRef>
          <a:effectRef idx="2">
            <a:schemeClr val="accent2"/>
          </a:effectRef>
          <a:fontRef idx="minor">
            <a:schemeClr val="tx1"/>
          </a:fontRef>
        </p:style>
      </p:cxnSp>
      <p:cxnSp>
        <p:nvCxnSpPr>
          <p:cNvPr id="59" name="直接箭头连接符 58"/>
          <p:cNvCxnSpPr/>
          <p:nvPr/>
        </p:nvCxnSpPr>
        <p:spPr>
          <a:xfrm flipH="1" flipV="1">
            <a:off x="5999443" y="2424634"/>
            <a:ext cx="2925" cy="649585"/>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endCxn id="31" idx="0"/>
          </p:cNvCxnSpPr>
          <p:nvPr/>
        </p:nvCxnSpPr>
        <p:spPr>
          <a:xfrm>
            <a:off x="7403415" y="2451637"/>
            <a:ext cx="8775" cy="589575"/>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p:nvPr/>
        </p:nvCxnSpPr>
        <p:spPr>
          <a:xfrm flipH="1">
            <a:off x="5885370" y="3548278"/>
            <a:ext cx="5850" cy="442557"/>
          </a:xfrm>
          <a:prstGeom prst="straightConnector1">
            <a:avLst/>
          </a:prstGeom>
          <a:ln>
            <a:solidFill>
              <a:srgbClr val="FFFF00"/>
            </a:solidFill>
            <a:tailEnd type="arrow"/>
          </a:ln>
        </p:spPr>
        <p:style>
          <a:lnRef idx="3">
            <a:schemeClr val="accent2"/>
          </a:lnRef>
          <a:fillRef idx="0">
            <a:schemeClr val="accent2"/>
          </a:fillRef>
          <a:effectRef idx="2">
            <a:schemeClr val="accent2"/>
          </a:effectRef>
          <a:fontRef idx="minor">
            <a:schemeClr val="tx1"/>
          </a:fontRef>
        </p:style>
      </p:cxnSp>
      <p:cxnSp>
        <p:nvCxnSpPr>
          <p:cNvPr id="81" name="直接箭头连接符 80"/>
          <p:cNvCxnSpPr/>
          <p:nvPr/>
        </p:nvCxnSpPr>
        <p:spPr>
          <a:xfrm flipV="1">
            <a:off x="7556974" y="3540778"/>
            <a:ext cx="4388" cy="463558"/>
          </a:xfrm>
          <a:prstGeom prst="straightConnector1">
            <a:avLst/>
          </a:prstGeom>
          <a:ln>
            <a:solidFill>
              <a:srgbClr val="FFFF00"/>
            </a:solidFill>
            <a:tailEnd type="arrow"/>
          </a:ln>
        </p:spPr>
        <p:style>
          <a:lnRef idx="3">
            <a:schemeClr val="accent2"/>
          </a:lnRef>
          <a:fillRef idx="0">
            <a:schemeClr val="accent2"/>
          </a:fillRef>
          <a:effectRef idx="2">
            <a:schemeClr val="accent2"/>
          </a:effectRef>
          <a:fontRef idx="minor">
            <a:schemeClr val="tx1"/>
          </a:fontRef>
        </p:style>
      </p:cxnSp>
      <p:cxnSp>
        <p:nvCxnSpPr>
          <p:cNvPr id="86" name="直接箭头连接符 85"/>
          <p:cNvCxnSpPr/>
          <p:nvPr/>
        </p:nvCxnSpPr>
        <p:spPr>
          <a:xfrm flipV="1">
            <a:off x="7915279" y="3302246"/>
            <a:ext cx="865783" cy="12002"/>
          </a:xfrm>
          <a:prstGeom prst="straightConnector1">
            <a:avLst/>
          </a:prstGeom>
          <a:ln>
            <a:solidFill>
              <a:srgbClr val="FFFF00"/>
            </a:solidFill>
            <a:tailEnd type="arrow"/>
          </a:ln>
        </p:spPr>
        <p:style>
          <a:lnRef idx="3">
            <a:schemeClr val="accent2"/>
          </a:lnRef>
          <a:fillRef idx="0">
            <a:schemeClr val="accent2"/>
          </a:fillRef>
          <a:effectRef idx="2">
            <a:schemeClr val="accent2"/>
          </a:effectRef>
          <a:fontRef idx="minor">
            <a:schemeClr val="tx1"/>
          </a:fontRef>
        </p:style>
      </p:cxnSp>
      <p:cxnSp>
        <p:nvCxnSpPr>
          <p:cNvPr id="89" name="直接箭头连接符 88"/>
          <p:cNvCxnSpPr/>
          <p:nvPr/>
        </p:nvCxnSpPr>
        <p:spPr>
          <a:xfrm>
            <a:off x="6107666" y="3548278"/>
            <a:ext cx="5849" cy="460560"/>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1" name="直接箭头连接符 90"/>
          <p:cNvCxnSpPr/>
          <p:nvPr/>
        </p:nvCxnSpPr>
        <p:spPr>
          <a:xfrm>
            <a:off x="7318593" y="3554278"/>
            <a:ext cx="1461" cy="459059"/>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a:off x="5299273" y="4985452"/>
            <a:ext cx="2878142" cy="538355"/>
          </a:xfrm>
          <a:prstGeom prst="rect">
            <a:avLst/>
          </a:prstGeom>
          <a:gradFill rotWithShape="0">
            <a:gsLst>
              <a:gs pos="0">
                <a:srgbClr val="00B0F0"/>
              </a:gs>
              <a:gs pos="100000">
                <a:srgbClr val="0070E6"/>
              </a:gs>
            </a:gsLst>
            <a:lin ang="5400000"/>
          </a:gradFill>
          <a:ln w="9525">
            <a:noFill/>
            <a:miter lim="800000"/>
            <a:headEnd/>
            <a:tailEnd/>
          </a:ln>
        </p:spPr>
        <p:txBody>
          <a:bodyPr lIns="23645" tIns="11823" rIns="23645" bIns="11823" anchor="ctr" anchorCtr="0"/>
          <a:lstStyle/>
          <a:p>
            <a:pPr marL="176213">
              <a:lnSpc>
                <a:spcPct val="150000"/>
              </a:lnSpc>
              <a:spcBef>
                <a:spcPts val="600"/>
              </a:spcBef>
              <a:buSzPct val="60000"/>
            </a:pPr>
            <a:endParaRPr lang="zh-CN" altLang="en-US" kern="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97" name="矩形 96"/>
          <p:cNvSpPr/>
          <p:nvPr/>
        </p:nvSpPr>
        <p:spPr>
          <a:xfrm>
            <a:off x="3022350" y="1577672"/>
            <a:ext cx="2218098" cy="523220"/>
          </a:xfrm>
          <a:prstGeom prst="rect">
            <a:avLst/>
          </a:prstGeom>
        </p:spPr>
        <p:txBody>
          <a:bodyPr wrap="square">
            <a:spAutoFit/>
          </a:bodyPr>
          <a:lstStyle/>
          <a:p>
            <a:pPr algn="ctr"/>
            <a:r>
              <a:rPr lang="en-US" altLang="zh-CN" sz="1400" b="1" dirty="0" smtClean="0">
                <a:solidFill>
                  <a:schemeClr val="bg1"/>
                </a:solidFill>
                <a:latin typeface="微软雅黑" panose="020B0503020204020204" pitchFamily="34" charset="-122"/>
                <a:ea typeface="微软雅黑" panose="020B0503020204020204" pitchFamily="34" charset="-122"/>
              </a:rPr>
              <a:t>Guarantee QOS</a:t>
            </a:r>
          </a:p>
          <a:p>
            <a:pPr algn="ctr"/>
            <a:r>
              <a:rPr lang="en-US" altLang="zh-CN" sz="1400" b="1" dirty="0" smtClean="0">
                <a:solidFill>
                  <a:schemeClr val="bg1"/>
                </a:solidFill>
                <a:latin typeface="微软雅黑" panose="020B0503020204020204" pitchFamily="34" charset="-122"/>
                <a:ea typeface="微软雅黑" panose="020B0503020204020204" pitchFamily="34" charset="-122"/>
              </a:rPr>
              <a:t>Traffic Manager</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cxnSp>
        <p:nvCxnSpPr>
          <p:cNvPr id="98" name="直接箭头连接符 97"/>
          <p:cNvCxnSpPr/>
          <p:nvPr/>
        </p:nvCxnSpPr>
        <p:spPr>
          <a:xfrm flipH="1" flipV="1">
            <a:off x="6964673" y="4577410"/>
            <a:ext cx="8775" cy="408052"/>
          </a:xfrm>
          <a:prstGeom prst="straightConnector1">
            <a:avLst/>
          </a:prstGeom>
          <a:ln>
            <a:solidFill>
              <a:srgbClr val="FFFF00"/>
            </a:solidFill>
            <a:tailEnd type="arrow"/>
          </a:ln>
        </p:spPr>
        <p:style>
          <a:lnRef idx="3">
            <a:schemeClr val="accent2"/>
          </a:lnRef>
          <a:fillRef idx="0">
            <a:schemeClr val="accent2"/>
          </a:fillRef>
          <a:effectRef idx="2">
            <a:schemeClr val="accent2"/>
          </a:effectRef>
          <a:fontRef idx="minor">
            <a:schemeClr val="tx1"/>
          </a:fontRef>
        </p:style>
      </p:cxnSp>
      <p:cxnSp>
        <p:nvCxnSpPr>
          <p:cNvPr id="100" name="直接箭头连接符 99"/>
          <p:cNvCxnSpPr/>
          <p:nvPr/>
        </p:nvCxnSpPr>
        <p:spPr>
          <a:xfrm flipH="1">
            <a:off x="6350436" y="4592412"/>
            <a:ext cx="5850" cy="411053"/>
          </a:xfrm>
          <a:prstGeom prst="straightConnector1">
            <a:avLst/>
          </a:prstGeom>
          <a:ln>
            <a:solidFill>
              <a:srgbClr val="FFFF00"/>
            </a:solidFill>
            <a:tailEnd type="arrow"/>
          </a:ln>
        </p:spPr>
        <p:style>
          <a:lnRef idx="3">
            <a:schemeClr val="accent2"/>
          </a:lnRef>
          <a:fillRef idx="0">
            <a:schemeClr val="accent2"/>
          </a:fillRef>
          <a:effectRef idx="2">
            <a:schemeClr val="accent2"/>
          </a:effectRef>
          <a:fontRef idx="minor">
            <a:schemeClr val="tx1"/>
          </a:fontRef>
        </p:style>
      </p:cxnSp>
      <p:sp>
        <p:nvSpPr>
          <p:cNvPr id="117" name="线形标注 1 116"/>
          <p:cNvSpPr/>
          <p:nvPr/>
        </p:nvSpPr>
        <p:spPr>
          <a:xfrm>
            <a:off x="759582" y="1495332"/>
            <a:ext cx="1772514" cy="1794913"/>
          </a:xfrm>
          <a:prstGeom prst="borderCallout1">
            <a:avLst>
              <a:gd name="adj1" fmla="val 50360"/>
              <a:gd name="adj2" fmla="val 99779"/>
              <a:gd name="adj3" fmla="val 92038"/>
              <a:gd name="adj4" fmla="val 250886"/>
            </a:avLst>
          </a:prstGeom>
          <a:noFill/>
          <a:ln>
            <a:solidFill>
              <a:srgbClr val="00B0F0"/>
            </a:solidFill>
            <a:prstDash val="dash"/>
          </a:ln>
        </p:spPr>
        <p:style>
          <a:lnRef idx="3">
            <a:schemeClr val="lt1"/>
          </a:lnRef>
          <a:fillRef idx="1">
            <a:schemeClr val="accent2"/>
          </a:fillRef>
          <a:effectRef idx="1">
            <a:schemeClr val="accent2"/>
          </a:effectRef>
          <a:fontRef idx="minor">
            <a:schemeClr val="lt1"/>
          </a:fontRef>
        </p:style>
        <p:txBody>
          <a:bodyPr rtlCol="0" anchor="ctr"/>
          <a:lstStyle/>
          <a:p>
            <a:pPr marL="179388" indent="-179388">
              <a:buSzPct val="60000"/>
              <a:buFont typeface="Wingdings" pitchFamily="2" charset="2"/>
              <a:buChar char="l"/>
            </a:pPr>
            <a:r>
              <a:rPr lang="en-US" altLang="zh-CN" sz="1600" b="1" dirty="0" smtClean="0">
                <a:latin typeface="微软雅黑" panose="020B0503020204020204" pitchFamily="34" charset="-122"/>
                <a:ea typeface="微软雅黑" panose="020B0503020204020204" pitchFamily="34" charset="-122"/>
              </a:rPr>
              <a:t>Preemption of HP packets</a:t>
            </a:r>
          </a:p>
          <a:p>
            <a:pPr marL="179388" indent="-179388">
              <a:buSzPct val="60000"/>
              <a:buFont typeface="Wingdings" pitchFamily="2" charset="2"/>
              <a:buChar char="l"/>
            </a:pPr>
            <a:endParaRPr lang="en-US" altLang="zh-CN" sz="1600" b="1" dirty="0" smtClean="0">
              <a:latin typeface="微软雅黑" panose="020B0503020204020204" pitchFamily="34" charset="-122"/>
              <a:ea typeface="微软雅黑" panose="020B0503020204020204" pitchFamily="34" charset="-122"/>
            </a:endParaRPr>
          </a:p>
          <a:p>
            <a:pPr marL="179388" indent="-179388">
              <a:buSzPct val="60000"/>
              <a:buFont typeface="Wingdings" pitchFamily="2" charset="2"/>
              <a:buChar char="l"/>
            </a:pPr>
            <a:r>
              <a:rPr lang="en-US" altLang="zh-CN" sz="1600" b="1" dirty="0" smtClean="0">
                <a:latin typeface="微软雅黑" panose="020B0503020204020204" pitchFamily="34" charset="-122"/>
                <a:ea typeface="微软雅黑" panose="020B0503020204020204" pitchFamily="34" charset="-122"/>
              </a:rPr>
              <a:t>Bypass data path for low latency application</a:t>
            </a:r>
            <a:endParaRPr lang="zh-CN" altLang="en-US" sz="1600" b="1" dirty="0">
              <a:latin typeface="微软雅黑" panose="020B0503020204020204" pitchFamily="34" charset="-122"/>
              <a:ea typeface="微软雅黑" panose="020B0503020204020204" pitchFamily="34" charset="-122"/>
            </a:endParaRPr>
          </a:p>
        </p:txBody>
      </p:sp>
      <p:sp>
        <p:nvSpPr>
          <p:cNvPr id="118" name="线形标注 1 117"/>
          <p:cNvSpPr/>
          <p:nvPr/>
        </p:nvSpPr>
        <p:spPr>
          <a:xfrm>
            <a:off x="9143754" y="1222979"/>
            <a:ext cx="1991885" cy="937375"/>
          </a:xfrm>
          <a:prstGeom prst="borderCallout1">
            <a:avLst>
              <a:gd name="adj1" fmla="val 48582"/>
              <a:gd name="adj2" fmla="val -781"/>
              <a:gd name="adj3" fmla="val 94981"/>
              <a:gd name="adj4" fmla="val -52273"/>
            </a:avLst>
          </a:prstGeom>
          <a:noFill/>
          <a:ln>
            <a:solidFill>
              <a:srgbClr val="00B0F0"/>
            </a:solidFill>
            <a:prstDash val="dash"/>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1400" b="1" dirty="0" smtClean="0">
                <a:latin typeface="微软雅黑" panose="020B0503020204020204" pitchFamily="34" charset="-122"/>
                <a:ea typeface="微软雅黑" panose="020B0503020204020204" pitchFamily="34" charset="-122"/>
              </a:rPr>
              <a:t>Latency Guaranteed Scheduling Algorithms for </a:t>
            </a:r>
            <a:r>
              <a:rPr lang="en-US" altLang="zh-CN" sz="1400" b="1" dirty="0" err="1" smtClean="0">
                <a:latin typeface="微软雅黑" panose="020B0503020204020204" pitchFamily="34" charset="-122"/>
                <a:ea typeface="微软雅黑" panose="020B0503020204020204" pitchFamily="34" charset="-122"/>
              </a:rPr>
              <a:t>HQoS</a:t>
            </a:r>
            <a:endParaRPr lang="zh-CN" altLang="en-US" sz="1400" b="1" dirty="0">
              <a:latin typeface="微软雅黑" panose="020B0503020204020204" pitchFamily="34" charset="-122"/>
              <a:ea typeface="微软雅黑" panose="020B0503020204020204" pitchFamily="34" charset="-122"/>
            </a:endParaRPr>
          </a:p>
        </p:txBody>
      </p:sp>
      <p:sp>
        <p:nvSpPr>
          <p:cNvPr id="119" name="线形标注 1 118"/>
          <p:cNvSpPr/>
          <p:nvPr/>
        </p:nvSpPr>
        <p:spPr>
          <a:xfrm>
            <a:off x="9143754" y="3802743"/>
            <a:ext cx="1991885" cy="1523999"/>
          </a:xfrm>
          <a:prstGeom prst="borderCallout1">
            <a:avLst>
              <a:gd name="adj1" fmla="val 51115"/>
              <a:gd name="adj2" fmla="val -123"/>
              <a:gd name="adj3" fmla="val 92849"/>
              <a:gd name="adj4" fmla="val -50499"/>
            </a:avLst>
          </a:prstGeom>
          <a:noFill/>
          <a:ln>
            <a:solidFill>
              <a:srgbClr val="00B0F0"/>
            </a:solidFill>
            <a:prstDash val="dash"/>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1400" b="1" dirty="0" smtClean="0">
                <a:latin typeface="微软雅黑" panose="020B0503020204020204" pitchFamily="34" charset="-122"/>
                <a:ea typeface="微软雅黑" panose="020B0503020204020204" pitchFamily="34" charset="-122"/>
              </a:rPr>
              <a:t>Smart Buffer</a:t>
            </a:r>
            <a:r>
              <a:rPr lang="zh-CN" altLang="en-US" sz="1400" b="1" dirty="0" smtClean="0">
                <a:latin typeface="微软雅黑" panose="020B0503020204020204" pitchFamily="34" charset="-122"/>
                <a:ea typeface="微软雅黑" panose="020B0503020204020204" pitchFamily="34" charset="-122"/>
              </a:rPr>
              <a:t>：</a:t>
            </a:r>
            <a:r>
              <a:rPr lang="en-US" altLang="zh-CN" sz="1400" b="1" dirty="0" smtClean="0">
                <a:latin typeface="微软雅黑" panose="020B0503020204020204" pitchFamily="34" charset="-122"/>
                <a:ea typeface="微软雅黑" panose="020B0503020204020204" pitchFamily="34" charset="-122"/>
              </a:rPr>
              <a:t>smart management of buffer to provide service guarantee for HP traffic</a:t>
            </a:r>
          </a:p>
        </p:txBody>
      </p:sp>
      <p:sp>
        <p:nvSpPr>
          <p:cNvPr id="121" name="线形标注 1 120"/>
          <p:cNvSpPr/>
          <p:nvPr/>
        </p:nvSpPr>
        <p:spPr>
          <a:xfrm>
            <a:off x="809431" y="3990835"/>
            <a:ext cx="1733867" cy="1472926"/>
          </a:xfrm>
          <a:prstGeom prst="borderCallout1">
            <a:avLst>
              <a:gd name="adj1" fmla="val 52502"/>
              <a:gd name="adj2" fmla="val 98409"/>
              <a:gd name="adj3" fmla="val 38074"/>
              <a:gd name="adj4" fmla="val 255097"/>
            </a:avLst>
          </a:prstGeom>
          <a:noFill/>
          <a:ln>
            <a:solidFill>
              <a:srgbClr val="00B0F0"/>
            </a:solidFill>
            <a:prstDash val="dash"/>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1600" b="1" dirty="0" smtClean="0">
                <a:latin typeface="微软雅黑" panose="020B0503020204020204" pitchFamily="34" charset="-122"/>
                <a:ea typeface="微软雅黑" panose="020B0503020204020204" pitchFamily="34" charset="-122"/>
              </a:rPr>
              <a:t>On </a:t>
            </a:r>
            <a:r>
              <a:rPr lang="en-US" altLang="zh-CN" sz="1600" b="1" dirty="0">
                <a:latin typeface="微软雅黑" panose="020B0503020204020204" pitchFamily="34" charset="-122"/>
                <a:ea typeface="微软雅黑" panose="020B0503020204020204" pitchFamily="34" charset="-122"/>
              </a:rPr>
              <a:t>c</a:t>
            </a:r>
            <a:r>
              <a:rPr lang="en-US" altLang="zh-CN" sz="1600" b="1" dirty="0" smtClean="0">
                <a:latin typeface="微软雅黑" panose="020B0503020204020204" pitchFamily="34" charset="-122"/>
                <a:ea typeface="微软雅黑" panose="020B0503020204020204" pitchFamily="34" charset="-122"/>
              </a:rPr>
              <a:t>hip buffer and off-chip buffer BW reduction algorithms</a:t>
            </a:r>
            <a:endParaRPr lang="zh-CN" altLang="en-US" sz="1600" b="1" dirty="0">
              <a:latin typeface="微软雅黑" panose="020B0503020204020204" pitchFamily="34" charset="-122"/>
              <a:ea typeface="微软雅黑" panose="020B0503020204020204" pitchFamily="34" charset="-122"/>
            </a:endParaRPr>
          </a:p>
        </p:txBody>
      </p:sp>
      <p:sp>
        <p:nvSpPr>
          <p:cNvPr id="35" name="矩形 34"/>
          <p:cNvSpPr/>
          <p:nvPr/>
        </p:nvSpPr>
        <p:spPr>
          <a:xfrm>
            <a:off x="338668" y="5936451"/>
            <a:ext cx="11319932" cy="830997"/>
          </a:xfrm>
          <a:prstGeom prst="rect">
            <a:avLst/>
          </a:prstGeom>
        </p:spPr>
        <p:txBody>
          <a:bodyPr wrap="square">
            <a:spAutoFit/>
          </a:bodyPr>
          <a:lstStyle/>
          <a:p>
            <a:pPr algn="ctr">
              <a:spcBef>
                <a:spcPts val="200"/>
              </a:spcBef>
              <a:spcAft>
                <a:spcPts val="200"/>
              </a:spcAft>
            </a:pPr>
            <a:r>
              <a:rPr lang="en-US" altLang="zh-CN" sz="2400" b="1" dirty="0" smtClean="0">
                <a:solidFill>
                  <a:schemeClr val="bg1"/>
                </a:solidFill>
                <a:latin typeface="Arial" pitchFamily="34" charset="0"/>
                <a:ea typeface="微软雅黑" panose="020B0503020204020204" pitchFamily="34" charset="-122"/>
                <a:cs typeface="Arial" pitchFamily="34" charset="0"/>
              </a:rPr>
              <a:t>Guaranteed</a:t>
            </a:r>
            <a:r>
              <a:rPr lang="en-US" altLang="zh-CN" sz="2400" b="1" dirty="0" smtClean="0">
                <a:solidFill>
                  <a:srgbClr val="FFC000"/>
                </a:solidFill>
                <a:latin typeface="Arial" pitchFamily="34" charset="0"/>
                <a:ea typeface="微软雅黑" panose="020B0503020204020204" pitchFamily="34" charset="-122"/>
                <a:cs typeface="Arial" pitchFamily="34" charset="0"/>
              </a:rPr>
              <a:t> 1</a:t>
            </a:r>
            <a:r>
              <a:rPr lang="zh-CN" altLang="en-US" sz="2400" b="1" dirty="0">
                <a:solidFill>
                  <a:srgbClr val="FFC000"/>
                </a:solidFill>
                <a:latin typeface="Arial" pitchFamily="34" charset="0"/>
                <a:ea typeface="微软雅黑" panose="020B0503020204020204" pitchFamily="34" charset="-122"/>
                <a:cs typeface="Arial" pitchFamily="34" charset="0"/>
              </a:rPr>
              <a:t>～</a:t>
            </a:r>
            <a:r>
              <a:rPr lang="en-US" altLang="zh-CN" sz="2400" b="1" dirty="0" smtClean="0">
                <a:solidFill>
                  <a:srgbClr val="FFC000"/>
                </a:solidFill>
                <a:latin typeface="Arial" pitchFamily="34" charset="0"/>
                <a:ea typeface="微软雅黑" panose="020B0503020204020204" pitchFamily="34" charset="-122"/>
                <a:cs typeface="Arial" pitchFamily="34" charset="0"/>
              </a:rPr>
              <a:t>5us </a:t>
            </a:r>
            <a:r>
              <a:rPr lang="en-US" altLang="zh-CN" sz="2400" b="1" dirty="0" smtClean="0">
                <a:solidFill>
                  <a:schemeClr val="bg1"/>
                </a:solidFill>
                <a:latin typeface="Arial" pitchFamily="34" charset="0"/>
                <a:ea typeface="微软雅黑" panose="020B0503020204020204" pitchFamily="34" charset="-122"/>
                <a:cs typeface="Arial" pitchFamily="34" charset="0"/>
              </a:rPr>
              <a:t>latency and jitter for E2E </a:t>
            </a:r>
            <a:r>
              <a:rPr lang="en-US" altLang="zh-CN" sz="2400" b="1" dirty="0" err="1" smtClean="0">
                <a:solidFill>
                  <a:schemeClr val="bg1"/>
                </a:solidFill>
                <a:latin typeface="Arial" pitchFamily="34" charset="0"/>
                <a:ea typeface="微软雅黑" panose="020B0503020204020204" pitchFamily="34" charset="-122"/>
                <a:cs typeface="Arial" pitchFamily="34" charset="0"/>
              </a:rPr>
              <a:t>FlexE</a:t>
            </a:r>
            <a:r>
              <a:rPr lang="en-US" altLang="zh-CN" sz="2400" b="1" dirty="0" smtClean="0">
                <a:solidFill>
                  <a:schemeClr val="bg1"/>
                </a:solidFill>
                <a:latin typeface="Arial" pitchFamily="34" charset="0"/>
                <a:ea typeface="微软雅黑" panose="020B0503020204020204" pitchFamily="34" charset="-122"/>
                <a:cs typeface="Arial" pitchFamily="34" charset="0"/>
              </a:rPr>
              <a:t> Hard Pipe + low latency traffic manager</a:t>
            </a:r>
            <a:endParaRPr lang="zh-CN" altLang="en-US" sz="2200" b="1" dirty="0">
              <a:solidFill>
                <a:schemeClr val="bg1"/>
              </a:solidFill>
              <a:latin typeface="Arial" pitchFamily="34" charset="0"/>
              <a:ea typeface="微软雅黑" panose="020B0503020204020204" pitchFamily="34" charset="-122"/>
              <a:cs typeface="Arial" pitchFamily="34" charset="0"/>
            </a:endParaRPr>
          </a:p>
        </p:txBody>
      </p:sp>
      <p:sp>
        <p:nvSpPr>
          <p:cNvPr id="8" name="矩形 7"/>
          <p:cNvSpPr/>
          <p:nvPr/>
        </p:nvSpPr>
        <p:spPr>
          <a:xfrm>
            <a:off x="5423276" y="4013336"/>
            <a:ext cx="2327580" cy="523220"/>
          </a:xfrm>
          <a:prstGeom prst="rect">
            <a:avLst/>
          </a:prstGeom>
        </p:spPr>
        <p:txBody>
          <a:bodyPr wrap="square">
            <a:spAutoFit/>
          </a:bodyPr>
          <a:lstStyle/>
          <a:p>
            <a:pPr marL="176213" lvl="0" algn="ctr">
              <a:spcBef>
                <a:spcPts val="600"/>
              </a:spcBef>
              <a:buSzPct val="60000"/>
            </a:pPr>
            <a:r>
              <a:rPr lang="en-US" altLang="zh-CN" sz="1400" kern="0" dirty="0" smtClean="0">
                <a:solidFill>
                  <a:prstClr val="white"/>
                </a:solidFill>
                <a:latin typeface="微软雅黑" panose="020B0503020204020204" pitchFamily="34" charset="-122"/>
                <a:ea typeface="微软雅黑" panose="020B0503020204020204" pitchFamily="34" charset="-122"/>
                <a:cs typeface="Arial" pitchFamily="34" charset="0"/>
              </a:rPr>
              <a:t>On chip Cache and Packet Buffer </a:t>
            </a:r>
            <a:r>
              <a:rPr lang="en-US" altLang="zh-CN" sz="1400" kern="0" dirty="0">
                <a:solidFill>
                  <a:prstClr val="white"/>
                </a:solidFill>
                <a:latin typeface="微软雅黑" panose="020B0503020204020204" pitchFamily="34" charset="-122"/>
                <a:ea typeface="微软雅黑" panose="020B0503020204020204" pitchFamily="34" charset="-122"/>
                <a:cs typeface="Arial" pitchFamily="34" charset="0"/>
              </a:rPr>
              <a:t>Manager</a:t>
            </a:r>
            <a:endParaRPr lang="zh-CN" altLang="en-US" sz="1400" kern="0" dirty="0">
              <a:solidFill>
                <a:prstClr val="white"/>
              </a:solidFill>
              <a:latin typeface="微软雅黑" panose="020B0503020204020204" pitchFamily="34" charset="-122"/>
              <a:ea typeface="微软雅黑" panose="020B0503020204020204" pitchFamily="34" charset="-122"/>
              <a:cs typeface="Arial" pitchFamily="34" charset="0"/>
            </a:endParaRPr>
          </a:p>
        </p:txBody>
      </p:sp>
      <p:sp>
        <p:nvSpPr>
          <p:cNvPr id="9" name="矩形 8"/>
          <p:cNvSpPr/>
          <p:nvPr/>
        </p:nvSpPr>
        <p:spPr>
          <a:xfrm>
            <a:off x="3537409" y="3058834"/>
            <a:ext cx="1052211" cy="507831"/>
          </a:xfrm>
          <a:prstGeom prst="rect">
            <a:avLst/>
          </a:prstGeom>
        </p:spPr>
        <p:txBody>
          <a:bodyPr wrap="none">
            <a:spAutoFit/>
          </a:bodyPr>
          <a:lstStyle/>
          <a:p>
            <a:pPr marL="176213">
              <a:lnSpc>
                <a:spcPct val="150000"/>
              </a:lnSpc>
              <a:spcBef>
                <a:spcPts val="600"/>
              </a:spcBef>
              <a:buSzPct val="60000"/>
            </a:pPr>
            <a:r>
              <a:rPr lang="en-US" altLang="zh-CN" kern="0" dirty="0">
                <a:solidFill>
                  <a:schemeClr val="bg1"/>
                </a:solidFill>
                <a:latin typeface="微软雅黑" panose="020B0503020204020204" pitchFamily="34" charset="-122"/>
                <a:ea typeface="微软雅黑" panose="020B0503020204020204" pitchFamily="34" charset="-122"/>
                <a:cs typeface="Arial" pitchFamily="34" charset="0"/>
              </a:rPr>
              <a:t>WRED</a:t>
            </a:r>
            <a:endParaRPr lang="zh-CN" altLang="en-US" kern="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10" name="矩形 9"/>
          <p:cNvSpPr/>
          <p:nvPr/>
        </p:nvSpPr>
        <p:spPr>
          <a:xfrm>
            <a:off x="5858982" y="1891957"/>
            <a:ext cx="1335943" cy="418191"/>
          </a:xfrm>
          <a:prstGeom prst="rect">
            <a:avLst/>
          </a:prstGeom>
        </p:spPr>
        <p:txBody>
          <a:bodyPr wrap="none">
            <a:spAutoFit/>
          </a:bodyPr>
          <a:lstStyle/>
          <a:p>
            <a:pPr marL="176213">
              <a:lnSpc>
                <a:spcPct val="150000"/>
              </a:lnSpc>
              <a:spcBef>
                <a:spcPts val="600"/>
              </a:spcBef>
              <a:buSzPct val="60000"/>
            </a:pPr>
            <a:r>
              <a:rPr lang="en-US" altLang="zh-CN" sz="1600" kern="0" dirty="0">
                <a:solidFill>
                  <a:schemeClr val="bg1"/>
                </a:solidFill>
                <a:latin typeface="微软雅黑" panose="020B0503020204020204" pitchFamily="34" charset="-122"/>
                <a:ea typeface="微软雅黑" panose="020B0503020204020204" pitchFamily="34" charset="-122"/>
                <a:cs typeface="Arial" pitchFamily="34" charset="0"/>
              </a:rPr>
              <a:t>Scheduler</a:t>
            </a:r>
            <a:endParaRPr lang="zh-CN" altLang="en-US" sz="1600" kern="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13" name="矩形 12"/>
          <p:cNvSpPr/>
          <p:nvPr/>
        </p:nvSpPr>
        <p:spPr>
          <a:xfrm>
            <a:off x="5551056" y="4955930"/>
            <a:ext cx="2090957" cy="507831"/>
          </a:xfrm>
          <a:prstGeom prst="rect">
            <a:avLst/>
          </a:prstGeom>
        </p:spPr>
        <p:txBody>
          <a:bodyPr wrap="none">
            <a:spAutoFit/>
          </a:bodyPr>
          <a:lstStyle/>
          <a:p>
            <a:pPr marL="176213">
              <a:lnSpc>
                <a:spcPct val="150000"/>
              </a:lnSpc>
              <a:spcBef>
                <a:spcPts val="600"/>
              </a:spcBef>
              <a:buSzPct val="60000"/>
            </a:pPr>
            <a:r>
              <a:rPr lang="en-US" altLang="zh-CN" kern="0" dirty="0">
                <a:solidFill>
                  <a:schemeClr val="bg1"/>
                </a:solidFill>
                <a:latin typeface="微软雅黑" panose="020B0503020204020204" pitchFamily="34" charset="-122"/>
                <a:ea typeface="微软雅黑" panose="020B0503020204020204" pitchFamily="34" charset="-122"/>
                <a:cs typeface="Arial" pitchFamily="34" charset="0"/>
              </a:rPr>
              <a:t>Packet Memory</a:t>
            </a:r>
            <a:endParaRPr lang="zh-CN" altLang="en-US" kern="0" dirty="0">
              <a:solidFill>
                <a:schemeClr val="bg1"/>
              </a:solidFill>
              <a:latin typeface="微软雅黑" panose="020B0503020204020204" pitchFamily="34" charset="-122"/>
              <a:ea typeface="微软雅黑" panose="020B0503020204020204" pitchFamily="34" charset="-122"/>
              <a:cs typeface="Arial" pitchFamily="34" charset="0"/>
            </a:endParaRPr>
          </a:p>
        </p:txBody>
      </p:sp>
    </p:spTree>
    <p:extLst>
      <p:ext uri="{BB962C8B-B14F-4D97-AF65-F5344CB8AC3E}">
        <p14:creationId xmlns:p14="http://schemas.microsoft.com/office/powerpoint/2010/main" xmlns="" val="3618138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68409" y="2248957"/>
            <a:ext cx="9299251" cy="3596312"/>
            <a:chOff x="968409" y="2248957"/>
            <a:chExt cx="9299251" cy="3596312"/>
          </a:xfrm>
        </p:grpSpPr>
        <p:sp>
          <p:nvSpPr>
            <p:cNvPr id="4" name="圆角矩形 3"/>
            <p:cNvSpPr/>
            <p:nvPr/>
          </p:nvSpPr>
          <p:spPr bwMode="auto">
            <a:xfrm>
              <a:off x="2075465" y="4230828"/>
              <a:ext cx="805535" cy="539939"/>
            </a:xfrm>
            <a:prstGeom prst="roundRect">
              <a:avLst/>
            </a:prstGeom>
            <a:solidFill>
              <a:schemeClr val="accent1"/>
            </a:solidFill>
            <a:ln>
              <a:solidFill>
                <a:schemeClr val="tx1"/>
              </a:solid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lang="en-US" altLang="zh-CN" sz="800" b="1" dirty="0" smtClean="0">
                <a:latin typeface="Arial" charset="0"/>
                <a:ea typeface="宋体" charset="-122"/>
              </a:endParaRPr>
            </a:p>
            <a:p>
              <a:pPr marL="0" marR="0" indent="0" algn="l" defTabSz="914400" rtl="0" eaLnBrk="1" fontAlgn="base" latinLnBrk="0" hangingPunct="1">
                <a:lnSpc>
                  <a:spcPct val="100000"/>
                </a:lnSpc>
                <a:spcBef>
                  <a:spcPct val="0"/>
                </a:spcBef>
                <a:spcAft>
                  <a:spcPct val="0"/>
                </a:spcAft>
                <a:buClr>
                  <a:srgbClr val="CC9900"/>
                </a:buClr>
                <a:buSzTx/>
                <a:tabLst/>
              </a:pPr>
              <a:r>
                <a:rPr lang="en-US" altLang="zh-CN" sz="800" b="1" dirty="0" smtClean="0">
                  <a:latin typeface="Arial" charset="0"/>
                  <a:ea typeface="宋体" charset="-122"/>
                </a:rPr>
                <a:t>connector</a:t>
              </a:r>
              <a:endParaRPr kumimoji="0" lang="zh-CN" altLang="en-US" sz="800" b="1" i="0" u="none" strike="noStrike" cap="none" normalizeH="0" baseline="0" dirty="0" smtClean="0">
                <a:ln>
                  <a:noFill/>
                </a:ln>
                <a:solidFill>
                  <a:schemeClr val="tx1"/>
                </a:solidFill>
                <a:effectLst/>
                <a:latin typeface="Arial" charset="0"/>
                <a:ea typeface="宋体" charset="-122"/>
              </a:endParaRPr>
            </a:p>
          </p:txBody>
        </p:sp>
        <p:pic>
          <p:nvPicPr>
            <p:cNvPr id="7" name="Picture 332" descr="图片25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21603" y="4280999"/>
              <a:ext cx="449381" cy="42563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32" descr="图片25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30397" y="4277731"/>
              <a:ext cx="449381" cy="42563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图片 8"/>
            <p:cNvPicPr>
              <a:picLocks noChangeAspect="1"/>
            </p:cNvPicPr>
            <p:nvPr/>
          </p:nvPicPr>
          <p:blipFill>
            <a:blip r:embed="rId3" cstate="print"/>
            <a:stretch>
              <a:fillRect/>
            </a:stretch>
          </p:blipFill>
          <p:spPr>
            <a:xfrm>
              <a:off x="968409" y="3992367"/>
              <a:ext cx="891033" cy="711350"/>
            </a:xfrm>
            <a:prstGeom prst="rect">
              <a:avLst/>
            </a:prstGeom>
          </p:spPr>
        </p:pic>
        <p:cxnSp>
          <p:nvCxnSpPr>
            <p:cNvPr id="11" name="直接连接符 10"/>
            <p:cNvCxnSpPr>
              <a:stCxn id="4" idx="3"/>
              <a:endCxn id="7" idx="1"/>
            </p:cNvCxnSpPr>
            <p:nvPr/>
          </p:nvCxnSpPr>
          <p:spPr bwMode="auto">
            <a:xfrm flipV="1">
              <a:off x="2881000" y="4493817"/>
              <a:ext cx="1440603" cy="6981"/>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2" name="直接连接符 11"/>
            <p:cNvCxnSpPr>
              <a:stCxn id="7" idx="3"/>
              <a:endCxn id="8" idx="1"/>
            </p:cNvCxnSpPr>
            <p:nvPr/>
          </p:nvCxnSpPr>
          <p:spPr bwMode="auto">
            <a:xfrm flipV="1">
              <a:off x="4770984" y="4490549"/>
              <a:ext cx="1759413" cy="3268"/>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13" name="Picture 783" descr="图片59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96334" y="3822227"/>
              <a:ext cx="2171326" cy="158307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5" name="直接连接符 14"/>
            <p:cNvCxnSpPr/>
            <p:nvPr/>
          </p:nvCxnSpPr>
          <p:spPr bwMode="auto">
            <a:xfrm flipH="1">
              <a:off x="1820144" y="4488876"/>
              <a:ext cx="255322" cy="1202"/>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6" name="椭圆 15"/>
            <p:cNvSpPr/>
            <p:nvPr/>
          </p:nvSpPr>
          <p:spPr bwMode="auto">
            <a:xfrm>
              <a:off x="3714272" y="2248957"/>
              <a:ext cx="3097567" cy="939488"/>
            </a:xfrm>
            <a:prstGeom prst="ellipse">
              <a:avLst/>
            </a:prstGeom>
            <a:noFill/>
            <a:ln>
              <a:solidFill>
                <a:srgbClr val="FFFF00"/>
              </a:solidFill>
            </a:ln>
            <a:effectLst/>
            <a:extLst>
              <a:ext uri="{909E8E84-426E-40DD-AFC4-6F175D3DCCD1}">
                <a14:hiddenFill xmlns:a14="http://schemas.microsoft.com/office/drawing/2010/main" xmlns="">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7" name="文本框 16"/>
            <p:cNvSpPr txBox="1"/>
            <p:nvPr/>
          </p:nvSpPr>
          <p:spPr>
            <a:xfrm>
              <a:off x="5053185" y="2250634"/>
              <a:ext cx="1438407" cy="461665"/>
            </a:xfrm>
            <a:prstGeom prst="rect">
              <a:avLst/>
            </a:prstGeom>
            <a:noFill/>
          </p:spPr>
          <p:txBody>
            <a:bodyPr wrap="none" rtlCol="0">
              <a:spAutoFit/>
            </a:bodyPr>
            <a:lstStyle/>
            <a:p>
              <a:r>
                <a:rPr lang="en-US" altLang="zh-CN" dirty="0" smtClean="0">
                  <a:solidFill>
                    <a:schemeClr val="bg1"/>
                  </a:solidFill>
                </a:rPr>
                <a:t>Controller</a:t>
              </a:r>
              <a:endParaRPr lang="zh-CN" altLang="en-US" dirty="0">
                <a:solidFill>
                  <a:schemeClr val="bg1"/>
                </a:solidFill>
              </a:endParaRPr>
            </a:p>
          </p:txBody>
        </p:sp>
        <p:pic>
          <p:nvPicPr>
            <p:cNvPr id="18" name="Picture 633" descr="图片85"/>
            <p:cNvPicPr>
              <a:picLocks noChangeAspect="1" noChangeArrowheads="1"/>
            </p:cNvPicPr>
            <p:nvPr/>
          </p:nvPicPr>
          <p:blipFill>
            <a:blip r:embed="rId5" cstate="print"/>
            <a:srcRect/>
            <a:stretch>
              <a:fillRect/>
            </a:stretch>
          </p:blipFill>
          <p:spPr bwMode="auto">
            <a:xfrm>
              <a:off x="5057806" y="2575739"/>
              <a:ext cx="707317" cy="542781"/>
            </a:xfrm>
            <a:prstGeom prst="rect">
              <a:avLst/>
            </a:prstGeom>
            <a:noFill/>
            <a:ln w="9525">
              <a:noFill/>
              <a:miter lim="800000"/>
              <a:headEnd/>
              <a:tailEnd/>
            </a:ln>
          </p:spPr>
        </p:pic>
        <p:pic>
          <p:nvPicPr>
            <p:cNvPr id="19" name="图片 18"/>
            <p:cNvPicPr>
              <a:picLocks noChangeAspect="1"/>
            </p:cNvPicPr>
            <p:nvPr/>
          </p:nvPicPr>
          <p:blipFill>
            <a:blip r:embed="rId6" cstate="print"/>
            <a:stretch>
              <a:fillRect/>
            </a:stretch>
          </p:blipFill>
          <p:spPr>
            <a:xfrm>
              <a:off x="4605510" y="2378879"/>
              <a:ext cx="447675" cy="428625"/>
            </a:xfrm>
            <a:prstGeom prst="rect">
              <a:avLst/>
            </a:prstGeom>
          </p:spPr>
        </p:pic>
        <p:sp>
          <p:nvSpPr>
            <p:cNvPr id="21" name="文本框 20"/>
            <p:cNvSpPr txBox="1"/>
            <p:nvPr/>
          </p:nvSpPr>
          <p:spPr>
            <a:xfrm>
              <a:off x="3731178" y="4075829"/>
              <a:ext cx="742767" cy="276999"/>
            </a:xfrm>
            <a:prstGeom prst="rect">
              <a:avLst/>
            </a:prstGeom>
            <a:noFill/>
          </p:spPr>
          <p:txBody>
            <a:bodyPr wrap="none" rtlCol="0">
              <a:spAutoFit/>
            </a:bodyPr>
            <a:lstStyle/>
            <a:p>
              <a:r>
                <a:rPr lang="en-US" altLang="zh-CN" sz="1200" b="1" dirty="0" smtClean="0">
                  <a:solidFill>
                    <a:schemeClr val="bg1"/>
                  </a:solidFill>
                </a:rPr>
                <a:t>Router-1</a:t>
              </a:r>
              <a:endParaRPr lang="zh-CN" altLang="en-US" sz="1200" b="1" dirty="0">
                <a:solidFill>
                  <a:schemeClr val="bg1"/>
                </a:solidFill>
              </a:endParaRPr>
            </a:p>
          </p:txBody>
        </p:sp>
        <p:cxnSp>
          <p:nvCxnSpPr>
            <p:cNvPr id="23" name="直接连接符 22"/>
            <p:cNvCxnSpPr>
              <a:stCxn id="16" idx="3"/>
              <a:endCxn id="4" idx="0"/>
            </p:cNvCxnSpPr>
            <p:nvPr/>
          </p:nvCxnSpPr>
          <p:spPr bwMode="auto">
            <a:xfrm flipH="1">
              <a:off x="2478233" y="3050860"/>
              <a:ext cx="1689667" cy="1179968"/>
            </a:xfrm>
            <a:prstGeom prst="line">
              <a:avLst/>
            </a:prstGeom>
            <a:ln w="3175" cap="flat" cmpd="sng" algn="ctr">
              <a:solidFill>
                <a:srgbClr val="92D050"/>
              </a:solidFill>
              <a:prstDash val="lgDash"/>
              <a:round/>
              <a:headEnd type="none" w="med" len="med"/>
              <a:tailEnd type="none"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4" name="直接连接符 23"/>
            <p:cNvCxnSpPr>
              <a:endCxn id="7" idx="0"/>
            </p:cNvCxnSpPr>
            <p:nvPr/>
          </p:nvCxnSpPr>
          <p:spPr bwMode="auto">
            <a:xfrm flipH="1">
              <a:off x="4546294" y="3218989"/>
              <a:ext cx="283737" cy="1062010"/>
            </a:xfrm>
            <a:prstGeom prst="line">
              <a:avLst/>
            </a:prstGeom>
            <a:ln w="9525" cap="flat" cmpd="sng" algn="ctr">
              <a:solidFill>
                <a:srgbClr val="92D050"/>
              </a:solidFill>
              <a:prstDash val="dash"/>
              <a:round/>
              <a:headEnd type="none" w="med" len="med"/>
              <a:tailEnd type="none"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5" name="直接连接符 24"/>
            <p:cNvCxnSpPr>
              <a:endCxn id="8" idx="0"/>
            </p:cNvCxnSpPr>
            <p:nvPr/>
          </p:nvCxnSpPr>
          <p:spPr bwMode="auto">
            <a:xfrm>
              <a:off x="6103028" y="3154234"/>
              <a:ext cx="652060" cy="1123497"/>
            </a:xfrm>
            <a:prstGeom prst="line">
              <a:avLst/>
            </a:prstGeom>
            <a:ln w="9525" cap="flat" cmpd="sng" algn="ctr">
              <a:solidFill>
                <a:srgbClr val="92D050"/>
              </a:solidFill>
              <a:prstDash val="dash"/>
              <a:round/>
              <a:headEnd type="none" w="med" len="med"/>
              <a:tailEnd type="none"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6" name="直接连接符 25"/>
            <p:cNvCxnSpPr>
              <a:endCxn id="8" idx="3"/>
            </p:cNvCxnSpPr>
            <p:nvPr/>
          </p:nvCxnSpPr>
          <p:spPr bwMode="auto">
            <a:xfrm flipH="1">
              <a:off x="6979778" y="4488876"/>
              <a:ext cx="1116556" cy="1673"/>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7" name="直接连接符 26"/>
            <p:cNvCxnSpPr>
              <a:stCxn id="16" idx="5"/>
            </p:cNvCxnSpPr>
            <p:nvPr/>
          </p:nvCxnSpPr>
          <p:spPr bwMode="auto">
            <a:xfrm>
              <a:off x="6358211" y="3050860"/>
              <a:ext cx="2068045" cy="1138548"/>
            </a:xfrm>
            <a:prstGeom prst="line">
              <a:avLst/>
            </a:prstGeom>
            <a:ln w="9525" cap="flat" cmpd="sng" algn="ctr">
              <a:solidFill>
                <a:srgbClr val="92D050"/>
              </a:solidFill>
              <a:prstDash val="dash"/>
              <a:round/>
              <a:headEnd type="none" w="med" len="med"/>
              <a:tailEnd type="none"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28" name="Picture 5" descr="01"/>
            <p:cNvPicPr>
              <a:picLocks noChangeAspect="1" noChangeArrowheads="1"/>
            </p:cNvPicPr>
            <p:nvPr/>
          </p:nvPicPr>
          <p:blipFill>
            <a:blip r:embed="rId7" cstate="print"/>
            <a:srcRect/>
            <a:stretch>
              <a:fillRect/>
            </a:stretch>
          </p:blipFill>
          <p:spPr bwMode="auto">
            <a:xfrm>
              <a:off x="7213511" y="5087034"/>
              <a:ext cx="493106" cy="368792"/>
            </a:xfrm>
            <a:prstGeom prst="rect">
              <a:avLst/>
            </a:prstGeom>
            <a:noFill/>
            <a:ln w="9525">
              <a:noFill/>
              <a:miter lim="800000"/>
              <a:headEnd/>
              <a:tailEnd/>
            </a:ln>
          </p:spPr>
        </p:pic>
        <p:pic>
          <p:nvPicPr>
            <p:cNvPr id="29" name="Picture 5" descr="01"/>
            <p:cNvPicPr>
              <a:picLocks noChangeAspect="1" noChangeArrowheads="1"/>
            </p:cNvPicPr>
            <p:nvPr/>
          </p:nvPicPr>
          <p:blipFill>
            <a:blip r:embed="rId7" cstate="print"/>
            <a:srcRect/>
            <a:stretch>
              <a:fillRect/>
            </a:stretch>
          </p:blipFill>
          <p:spPr bwMode="auto">
            <a:xfrm>
              <a:off x="3673319" y="5059775"/>
              <a:ext cx="493106" cy="368792"/>
            </a:xfrm>
            <a:prstGeom prst="rect">
              <a:avLst/>
            </a:prstGeom>
            <a:noFill/>
            <a:ln w="9525">
              <a:noFill/>
              <a:miter lim="800000"/>
              <a:headEnd/>
              <a:tailEnd/>
            </a:ln>
          </p:spPr>
        </p:pic>
        <p:cxnSp>
          <p:nvCxnSpPr>
            <p:cNvPr id="30" name="直接连接符 29"/>
            <p:cNvCxnSpPr/>
            <p:nvPr/>
          </p:nvCxnSpPr>
          <p:spPr bwMode="auto">
            <a:xfrm flipH="1" flipV="1">
              <a:off x="6891954" y="4646744"/>
              <a:ext cx="437998" cy="512302"/>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1" name="直接连接符 30"/>
            <p:cNvCxnSpPr>
              <a:endCxn id="29" idx="0"/>
            </p:cNvCxnSpPr>
            <p:nvPr/>
          </p:nvCxnSpPr>
          <p:spPr bwMode="auto">
            <a:xfrm flipH="1">
              <a:off x="3919872" y="4646744"/>
              <a:ext cx="454464" cy="413031"/>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32" name="文本框 31"/>
            <p:cNvSpPr txBox="1"/>
            <p:nvPr/>
          </p:nvSpPr>
          <p:spPr>
            <a:xfrm>
              <a:off x="7113928" y="5367592"/>
              <a:ext cx="820649" cy="461665"/>
            </a:xfrm>
            <a:prstGeom prst="rect">
              <a:avLst/>
            </a:prstGeom>
            <a:noFill/>
          </p:spPr>
          <p:txBody>
            <a:bodyPr wrap="square" rtlCol="0">
              <a:spAutoFit/>
            </a:bodyPr>
            <a:lstStyle/>
            <a:p>
              <a:r>
                <a:rPr lang="en-US" altLang="zh-CN" sz="1200" dirty="0" smtClean="0">
                  <a:solidFill>
                    <a:schemeClr val="bg1"/>
                  </a:solidFill>
                </a:rPr>
                <a:t>TesEngine</a:t>
              </a:r>
            </a:p>
            <a:p>
              <a:r>
                <a:rPr lang="en-US" altLang="zh-CN" sz="1200" dirty="0" smtClean="0">
                  <a:solidFill>
                    <a:schemeClr val="bg1"/>
                  </a:solidFill>
                </a:rPr>
                <a:t>(sender)</a:t>
              </a:r>
              <a:endParaRPr lang="zh-CN" altLang="en-US" sz="1200" dirty="0">
                <a:solidFill>
                  <a:schemeClr val="bg1"/>
                </a:solidFill>
              </a:endParaRPr>
            </a:p>
          </p:txBody>
        </p:sp>
        <p:sp>
          <p:nvSpPr>
            <p:cNvPr id="33" name="文本框 32"/>
            <p:cNvSpPr txBox="1"/>
            <p:nvPr/>
          </p:nvSpPr>
          <p:spPr>
            <a:xfrm>
              <a:off x="3462579" y="5383604"/>
              <a:ext cx="820649" cy="461665"/>
            </a:xfrm>
            <a:prstGeom prst="rect">
              <a:avLst/>
            </a:prstGeom>
            <a:noFill/>
          </p:spPr>
          <p:txBody>
            <a:bodyPr wrap="square" rtlCol="0">
              <a:spAutoFit/>
            </a:bodyPr>
            <a:lstStyle/>
            <a:p>
              <a:r>
                <a:rPr lang="en-US" altLang="zh-CN" sz="1200" dirty="0" smtClean="0">
                  <a:solidFill>
                    <a:schemeClr val="bg1"/>
                  </a:solidFill>
                </a:rPr>
                <a:t>TesEngine</a:t>
              </a:r>
            </a:p>
            <a:p>
              <a:r>
                <a:rPr lang="en-US" altLang="zh-CN" sz="1200" dirty="0" smtClean="0">
                  <a:solidFill>
                    <a:schemeClr val="bg1"/>
                  </a:solidFill>
                </a:rPr>
                <a:t>(receiver)</a:t>
              </a:r>
              <a:endParaRPr lang="zh-CN" altLang="en-US" sz="1200" dirty="0">
                <a:solidFill>
                  <a:schemeClr val="bg1"/>
                </a:solidFill>
              </a:endParaRPr>
            </a:p>
          </p:txBody>
        </p:sp>
        <p:sp>
          <p:nvSpPr>
            <p:cNvPr id="37" name="文本框 36"/>
            <p:cNvSpPr txBox="1"/>
            <p:nvPr/>
          </p:nvSpPr>
          <p:spPr>
            <a:xfrm>
              <a:off x="8760627" y="4998701"/>
              <a:ext cx="1008387" cy="276999"/>
            </a:xfrm>
            <a:prstGeom prst="rect">
              <a:avLst/>
            </a:prstGeom>
            <a:noFill/>
          </p:spPr>
          <p:txBody>
            <a:bodyPr wrap="square" rtlCol="0">
              <a:spAutoFit/>
            </a:bodyPr>
            <a:lstStyle/>
            <a:p>
              <a:r>
                <a:rPr lang="en-US" altLang="zh-CN" sz="1200" dirty="0" smtClean="0"/>
                <a:t>VR Servers</a:t>
              </a:r>
              <a:endParaRPr lang="zh-CN" altLang="en-US" sz="1200" dirty="0"/>
            </a:p>
          </p:txBody>
        </p:sp>
        <p:sp>
          <p:nvSpPr>
            <p:cNvPr id="38" name="文本框 37"/>
            <p:cNvSpPr txBox="1"/>
            <p:nvPr/>
          </p:nvSpPr>
          <p:spPr>
            <a:xfrm>
              <a:off x="5244060" y="4214607"/>
              <a:ext cx="845873" cy="276999"/>
            </a:xfrm>
            <a:prstGeom prst="rect">
              <a:avLst/>
            </a:prstGeom>
            <a:noFill/>
          </p:spPr>
          <p:txBody>
            <a:bodyPr wrap="none" rtlCol="0">
              <a:spAutoFit/>
            </a:bodyPr>
            <a:lstStyle/>
            <a:p>
              <a:r>
                <a:rPr lang="en-US" altLang="zh-CN" sz="1200" b="1" dirty="0" smtClean="0">
                  <a:solidFill>
                    <a:schemeClr val="bg1"/>
                  </a:solidFill>
                </a:rPr>
                <a:t>FlexE Link </a:t>
              </a:r>
              <a:endParaRPr lang="zh-CN" altLang="en-US" sz="1200" b="1" dirty="0">
                <a:solidFill>
                  <a:schemeClr val="bg1"/>
                </a:solidFill>
              </a:endParaRPr>
            </a:p>
          </p:txBody>
        </p:sp>
        <p:pic>
          <p:nvPicPr>
            <p:cNvPr id="39" name="图片 38"/>
            <p:cNvPicPr>
              <a:picLocks noChangeAspect="1"/>
            </p:cNvPicPr>
            <p:nvPr/>
          </p:nvPicPr>
          <p:blipFill>
            <a:blip r:embed="rId8" cstate="print"/>
            <a:stretch>
              <a:fillRect/>
            </a:stretch>
          </p:blipFill>
          <p:spPr>
            <a:xfrm>
              <a:off x="5280678" y="4569676"/>
              <a:ext cx="740023" cy="209014"/>
            </a:xfrm>
            <a:prstGeom prst="rect">
              <a:avLst/>
            </a:prstGeom>
          </p:spPr>
        </p:pic>
        <p:sp>
          <p:nvSpPr>
            <p:cNvPr id="45" name="文本框 44"/>
            <p:cNvSpPr txBox="1"/>
            <p:nvPr/>
          </p:nvSpPr>
          <p:spPr>
            <a:xfrm>
              <a:off x="6883659" y="4070368"/>
              <a:ext cx="742767" cy="276999"/>
            </a:xfrm>
            <a:prstGeom prst="rect">
              <a:avLst/>
            </a:prstGeom>
            <a:noFill/>
          </p:spPr>
          <p:txBody>
            <a:bodyPr wrap="none" rtlCol="0">
              <a:spAutoFit/>
            </a:bodyPr>
            <a:lstStyle/>
            <a:p>
              <a:r>
                <a:rPr lang="en-US" altLang="zh-CN" sz="1200" b="1" dirty="0" smtClean="0">
                  <a:solidFill>
                    <a:schemeClr val="bg1"/>
                  </a:solidFill>
                </a:rPr>
                <a:t>Router-2</a:t>
              </a:r>
              <a:endParaRPr lang="zh-CN" altLang="en-US" sz="1200" b="1" dirty="0">
                <a:solidFill>
                  <a:schemeClr val="bg1"/>
                </a:solidFill>
              </a:endParaRPr>
            </a:p>
          </p:txBody>
        </p:sp>
      </p:grpSp>
      <p:sp>
        <p:nvSpPr>
          <p:cNvPr id="40" name="文本框 1"/>
          <p:cNvSpPr txBox="1"/>
          <p:nvPr/>
        </p:nvSpPr>
        <p:spPr>
          <a:xfrm>
            <a:off x="416943" y="274804"/>
            <a:ext cx="5017527" cy="584775"/>
          </a:xfrm>
          <a:prstGeom prst="rect">
            <a:avLst/>
          </a:prstGeom>
          <a:noFill/>
        </p:spPr>
        <p:txBody>
          <a:bodyPr wrap="none" rtlCol="0">
            <a:spAutoFit/>
          </a:bodyPr>
          <a:lstStyle/>
          <a:p>
            <a:r>
              <a:rPr lang="en-US" altLang="zh-CN" sz="3200" b="1" dirty="0" smtClean="0">
                <a:solidFill>
                  <a:schemeClr val="bg1"/>
                </a:solidFill>
                <a:latin typeface="微软雅黑" pitchFamily="34" charset="-122"/>
                <a:ea typeface="微软雅黑" pitchFamily="34" charset="-122"/>
                <a:cs typeface="+mj-cs"/>
              </a:rPr>
              <a:t>SEAN </a:t>
            </a:r>
            <a:r>
              <a:rPr lang="en-US" altLang="zh-CN" sz="3200" b="1" dirty="0" err="1" smtClean="0">
                <a:solidFill>
                  <a:schemeClr val="bg1"/>
                </a:solidFill>
                <a:latin typeface="微软雅黑" pitchFamily="34" charset="-122"/>
                <a:ea typeface="微软雅黑" pitchFamily="34" charset="-122"/>
                <a:cs typeface="+mj-cs"/>
              </a:rPr>
              <a:t>PoC</a:t>
            </a:r>
            <a:r>
              <a:rPr lang="en-US" altLang="zh-CN" sz="3200" b="1" dirty="0" smtClean="0">
                <a:solidFill>
                  <a:schemeClr val="bg1"/>
                </a:solidFill>
                <a:latin typeface="微软雅黑" pitchFamily="34" charset="-122"/>
                <a:ea typeface="微软雅黑" pitchFamily="34" charset="-122"/>
                <a:cs typeface="+mj-cs"/>
              </a:rPr>
              <a:t> Environment</a:t>
            </a:r>
            <a:endParaRPr lang="zh-CN" altLang="en-US" sz="3200" b="1" dirty="0">
              <a:solidFill>
                <a:schemeClr val="bg1"/>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xmlns="" val="1525820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3001411" y="2163578"/>
            <a:ext cx="6272358" cy="1323439"/>
          </a:xfrm>
          <a:prstGeom prst="rect">
            <a:avLst/>
          </a:prstGeom>
          <a:noFill/>
        </p:spPr>
        <p:txBody>
          <a:bodyPr wrap="none" rtlCol="0">
            <a:spAutoFit/>
          </a:bodyPr>
          <a:lstStyle/>
          <a:p>
            <a:pPr>
              <a:buNone/>
            </a:pPr>
            <a:r>
              <a:rPr lang="en-US" altLang="zh-CN" sz="8000" dirty="0" smtClean="0">
                <a:solidFill>
                  <a:schemeClr val="bg1"/>
                </a:solidFill>
                <a:latin typeface="微软雅黑" panose="020B0503020204020204" pitchFamily="34" charset="-122"/>
                <a:ea typeface="微软雅黑" panose="020B0503020204020204" pitchFamily="34" charset="-122"/>
              </a:rPr>
              <a:t>THANK YOU</a:t>
            </a:r>
          </a:p>
        </p:txBody>
      </p:sp>
      <p:sp>
        <p:nvSpPr>
          <p:cNvPr id="3" name="TextBox 7"/>
          <p:cNvSpPr txBox="1"/>
          <p:nvPr/>
        </p:nvSpPr>
        <p:spPr>
          <a:xfrm>
            <a:off x="582613" y="5566142"/>
            <a:ext cx="11061700" cy="707886"/>
          </a:xfrm>
          <a:prstGeom prst="rect">
            <a:avLst/>
          </a:prstGeom>
          <a:noFill/>
        </p:spPr>
        <p:txBody>
          <a:bodyPr wrap="square" rtlCol="0">
            <a:spAutoFit/>
          </a:bodyPr>
          <a:lstStyle/>
          <a:p>
            <a:pPr algn="l">
              <a:lnSpc>
                <a:spcPct val="100000"/>
              </a:lnSpc>
              <a:buNone/>
            </a:pPr>
            <a:r>
              <a:rPr lang="en-US" altLang="zh-CN" sz="1000" b="1" kern="1200" dirty="0" smtClean="0">
                <a:solidFill>
                  <a:schemeClr val="bg1"/>
                </a:solidFill>
                <a:effectLst/>
                <a:latin typeface="Arial" pitchFamily="34" charset="0"/>
                <a:ea typeface="微软雅黑" panose="020B0503020204020204" pitchFamily="34" charset="-122"/>
                <a:cs typeface="Arial" pitchFamily="34" charset="0"/>
              </a:rPr>
              <a:t>Copyright©2016 </a:t>
            </a:r>
            <a:r>
              <a:rPr lang="en-US" altLang="zh-CN" sz="1000" b="1" kern="1200" dirty="0" err="1" smtClean="0">
                <a:solidFill>
                  <a:schemeClr val="bg1"/>
                </a:solidFill>
                <a:effectLst/>
                <a:latin typeface="Arial" pitchFamily="34" charset="0"/>
                <a:ea typeface="微软雅黑" panose="020B0503020204020204" pitchFamily="34" charset="-122"/>
                <a:cs typeface="Arial" pitchFamily="34" charset="0"/>
              </a:rPr>
              <a:t>Huawei</a:t>
            </a:r>
            <a:r>
              <a:rPr lang="en-US" altLang="zh-CN" sz="1000" b="1" kern="1200" dirty="0" smtClean="0">
                <a:solidFill>
                  <a:schemeClr val="bg1"/>
                </a:solidFill>
                <a:effectLst/>
                <a:latin typeface="Arial" pitchFamily="34" charset="0"/>
                <a:ea typeface="微软雅黑" panose="020B0503020204020204" pitchFamily="34" charset="-122"/>
                <a:cs typeface="Arial" pitchFamily="34" charset="0"/>
              </a:rPr>
              <a:t> Technologies Co., Ltd. All Rights Reserved.</a:t>
            </a:r>
            <a:endParaRPr lang="zh-CN" altLang="zh-CN" sz="1000" kern="1200" dirty="0" smtClean="0">
              <a:solidFill>
                <a:schemeClr val="bg1"/>
              </a:solidFill>
              <a:effectLst/>
              <a:latin typeface="Arial" pitchFamily="34" charset="0"/>
              <a:ea typeface="微软雅黑" panose="020B0503020204020204" pitchFamily="34" charset="-122"/>
              <a:cs typeface="Arial" pitchFamily="34" charset="0"/>
            </a:endParaRPr>
          </a:p>
          <a:p>
            <a:pPr algn="l">
              <a:lnSpc>
                <a:spcPct val="100000"/>
              </a:lnSpc>
              <a:buNone/>
            </a:pPr>
            <a:r>
              <a:rPr lang="en-US" altLang="zh-CN" sz="1000" kern="1200" dirty="0" smtClean="0">
                <a:solidFill>
                  <a:schemeClr val="bg1"/>
                </a:solidFill>
                <a:effectLst/>
                <a:latin typeface="Arial" pitchFamily="34" charset="0"/>
                <a:ea typeface="微软雅黑" panose="020B0503020204020204" pitchFamily="34" charset="-122"/>
                <a:cs typeface="Arial"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000" kern="1200" dirty="0">
              <a:solidFill>
                <a:schemeClr val="bg1"/>
              </a:solidFill>
              <a:effectLst/>
              <a:latin typeface="Arial" pitchFamily="34" charset="0"/>
              <a:ea typeface="微软雅黑" panose="020B0503020204020204" pitchFamily="34" charset="-122"/>
              <a:cs typeface="Arial" pitchFamily="34" charset="0"/>
            </a:endParaRPr>
          </a:p>
        </p:txBody>
      </p:sp>
    </p:spTree>
    <p:extLst>
      <p:ext uri="{BB962C8B-B14F-4D97-AF65-F5344CB8AC3E}">
        <p14:creationId xmlns:p14="http://schemas.microsoft.com/office/powerpoint/2010/main" xmlns="" val="2709794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defau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_default">
      <a:majorFont>
        <a:latin typeface="FrutigerNext LT Medium"/>
        <a:ea typeface="华文细黑"/>
        <a:cs typeface="SimSun"/>
      </a:majorFont>
      <a:minorFont>
        <a:latin typeface="FrutigerNext LT Medium"/>
        <a:ea typeface="华文细黑"/>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4AEDA"/>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a:spPr>
      <a:bodyPr vert="horz" wrap="square" lIns="91440" tIns="45720" rIns="91440" bIns="45720" numCol="1" rtlCol="0" anchor="ctr" anchorCtr="0" compatLnSpc="1">
        <a:prstTxWarp prst="textNoShape">
          <a:avLst/>
        </a:prstTxWarp>
      </a:bodyPr>
      <a:lstStyle>
        <a:defPPr algn="ctr">
          <a:buClr>
            <a:srgbClr val="CC9900"/>
          </a:buClr>
          <a:buFont typeface="Wingdings" pitchFamily="2" charset="2"/>
          <a:buChar char="n"/>
          <a:defRPr b="1" kern="0" smtClean="0">
            <a:solidFill>
              <a:srgbClr val="FFFFFF"/>
            </a:solidFill>
            <a:latin typeface="Arial" pitchFamily="34" charset="0"/>
            <a:cs typeface="Arial" pitchFamily="34"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ctr">
          <a:buNone/>
          <a:defRPr sz="2800" dirty="0">
            <a:latin typeface="微软雅黑" panose="020B0503020204020204" pitchFamily="34" charset="-122"/>
            <a:ea typeface="微软雅黑" panose="020B0503020204020204" pitchFamily="34" charset="-122"/>
          </a:defRPr>
        </a:defPPr>
      </a:lstStyle>
    </a:txDef>
  </a:objectDefaults>
  <a:extraClrSchemeLst>
    <a:extraClrScheme>
      <a:clrScheme name="1_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1_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1_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1_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1_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1_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1_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1_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1_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0CAC50B3ABC540BC3E892BD7ECDB1F" ma:contentTypeVersion="1" ma:contentTypeDescription="Create a new document." ma:contentTypeScope="" ma:versionID="045e6d3786a4ad4ad21dc277585b285b">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5542E13-FA07-4519-8A2C-C7C4FE93CC42}"/>
</file>

<file path=customXml/itemProps2.xml><?xml version="1.0" encoding="utf-8"?>
<ds:datastoreItem xmlns:ds="http://schemas.openxmlformats.org/officeDocument/2006/customXml" ds:itemID="{CFCE74E2-D9DE-4A42-8593-096A750A6500}"/>
</file>

<file path=customXml/itemProps3.xml><?xml version="1.0" encoding="utf-8"?>
<ds:datastoreItem xmlns:ds="http://schemas.openxmlformats.org/officeDocument/2006/customXml" ds:itemID="{9826AF76-C67C-4157-B0BE-BE1398BBF604}"/>
</file>

<file path=docProps/app.xml><?xml version="1.0" encoding="utf-8"?>
<Properties xmlns="http://schemas.openxmlformats.org/officeDocument/2006/extended-properties" xmlns:vt="http://schemas.openxmlformats.org/officeDocument/2006/docPropsVTypes">
  <TotalTime>13215</TotalTime>
  <Words>753</Words>
  <Application>Microsoft Office PowerPoint</Application>
  <PresentationFormat>自定义</PresentationFormat>
  <Paragraphs>146</Paragraphs>
  <Slides>9</Slides>
  <Notes>5</Notes>
  <HiddenSlides>0</HiddenSlides>
  <MMClips>0</MMClips>
  <ScaleCrop>false</ScaleCrop>
  <HeadingPairs>
    <vt:vector size="6" baseType="variant">
      <vt:variant>
        <vt:lpstr>主题</vt:lpstr>
      </vt:variant>
      <vt:variant>
        <vt:i4>3</vt:i4>
      </vt:variant>
      <vt:variant>
        <vt:lpstr>嵌入 OLE 服务器</vt:lpstr>
      </vt:variant>
      <vt:variant>
        <vt:i4>2</vt:i4>
      </vt:variant>
      <vt:variant>
        <vt:lpstr>幻灯片标题</vt:lpstr>
      </vt:variant>
      <vt:variant>
        <vt:i4>9</vt:i4>
      </vt:variant>
    </vt:vector>
  </HeadingPairs>
  <TitlesOfParts>
    <vt:vector size="14" baseType="lpstr">
      <vt:lpstr>Office 主题</vt:lpstr>
      <vt:lpstr>1_Office 主题</vt:lpstr>
      <vt:lpstr>1_default</vt:lpstr>
      <vt:lpstr>Visio</vt:lpstr>
      <vt:lpstr>Microsoft Visio 绘图</vt:lpstr>
      <vt:lpstr>幻灯片 1</vt:lpstr>
      <vt:lpstr>幻灯片 2</vt:lpstr>
      <vt:lpstr>幻灯片 3</vt:lpstr>
      <vt:lpstr>幻灯片 4</vt:lpstr>
      <vt:lpstr>幻灯片 5</vt:lpstr>
      <vt:lpstr>幻灯片 6</vt:lpstr>
      <vt:lpstr>幻灯片 7</vt:lpstr>
      <vt:lpstr>幻灯片 8</vt:lpstr>
      <vt:lpstr>幻灯片 9</vt:lpstr>
    </vt:vector>
  </TitlesOfParts>
  <Company>Huawei Technologies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dc:creator>
  <cp:lastModifiedBy>x00346648</cp:lastModifiedBy>
  <cp:revision>1288</cp:revision>
  <dcterms:created xsi:type="dcterms:W3CDTF">2016-08-12T08:25:13Z</dcterms:created>
  <dcterms:modified xsi:type="dcterms:W3CDTF">2016-12-02T04:01:05Z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(2)WVwoMR78n6sBoLb3J/k53GukM+WG3m6GiekFXjWQZ1HlLsp0fm5iQM+7+TH7FWD1rP4xpCgc
IZEFxbJwf/wX/aGfrKujBSm3V27Z9wv1AOwEb0io1RRgYq7prp9s/tuMahhQRpkqS8Ywt3Wq
Gu9/ykOMXgPAADuE6qhG7hdMle1EemHgBPth4Un9oIyW3LT99Kz7h0/JSAn39+zBbAEp3+Bu
QgQeefuQtXBvBHPHyP</vt:lpwstr>
  </property>
  <property fmtid="{D5CDD505-2E9C-101B-9397-08002B2CF9AE}" pid="3" name="_2015_ms_pID_7253431">
    <vt:lpwstr>QDU1bdg+udnFjp5YFjkTROtk46hMZBpouoYcKqOcv31CP86XS22R0p
4H5SliVz3aOg08qoJyJJZyiVy1ouYKLcp9QeVLi6xwuGWqEGPpW81bZZTaLet82o7buTW9Nl
QjoLEHqtsFRA5QnbMWDVlWmvi2HRAbBZVDYcX9WxdMxk1nATkA5w8ya1nDFXVofJOZBoilNG
O1uV/TAfa9Ohn+ns</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1480154358</vt:lpwstr>
  </property>
  <property fmtid="{D5CDD505-2E9C-101B-9397-08002B2CF9AE}" pid="8" name="ContentTypeId">
    <vt:lpwstr>0x010100510CAC50B3ABC540BC3E892BD7ECDB1F</vt:lpwstr>
  </property>
</Properties>
</file>