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3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Slides/notesSlide9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9.xml" ContentType="application/vnd.openxmlformats-officedocument.presentationml.slideMaster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slideMasters/slideMaster6.xml" ContentType="application/vnd.openxmlformats-officedocument.presentationml.slideMaster+xml"/>
  <Override PartName="/ppt/notesSlides/notesSlide5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2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4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11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theme/theme7.xml" ContentType="application/vnd.openxmlformats-officedocument.theme+xml"/>
  <Override PartName="/ppt/theme/theme11.xml" ContentType="application/vnd.openxmlformats-officedocument.theme+xml"/>
  <Override PartName="/ppt/theme/theme9.xml" ContentType="application/vnd.openxmlformats-officedocument.theme+xml"/>
  <Override PartName="/ppt/theme/theme8.xml" ContentType="application/vnd.openxmlformats-officedocument.theme+xml"/>
  <Override PartName="/ppt/theme/theme10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ags/tag1.xml" ContentType="application/vnd.openxmlformats-officedocument.presentationml.tag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 autoCompressPictures="0">
  <p:sldMasterIdLst>
    <p:sldMasterId id="2147483648" r:id="rId1"/>
    <p:sldMasterId id="2147483798" r:id="rId2"/>
    <p:sldMasterId id="2147483815" r:id="rId3"/>
    <p:sldMasterId id="2147483817" r:id="rId4"/>
    <p:sldMasterId id="2147483821" r:id="rId5"/>
    <p:sldMasterId id="2147483825" r:id="rId6"/>
    <p:sldMasterId id="2147483828" r:id="rId7"/>
    <p:sldMasterId id="2147483854" r:id="rId8"/>
    <p:sldMasterId id="2147483860" r:id="rId9"/>
  </p:sldMasterIdLst>
  <p:notesMasterIdLst>
    <p:notesMasterId r:id="rId24"/>
  </p:notesMasterIdLst>
  <p:handoutMasterIdLst>
    <p:handoutMasterId r:id="rId25"/>
  </p:handoutMasterIdLst>
  <p:sldIdLst>
    <p:sldId id="836" r:id="rId10"/>
    <p:sldId id="869" r:id="rId11"/>
    <p:sldId id="838" r:id="rId12"/>
    <p:sldId id="895" r:id="rId13"/>
    <p:sldId id="899" r:id="rId14"/>
    <p:sldId id="901" r:id="rId15"/>
    <p:sldId id="900" r:id="rId16"/>
    <p:sldId id="874" r:id="rId17"/>
    <p:sldId id="870" r:id="rId18"/>
    <p:sldId id="906" r:id="rId19"/>
    <p:sldId id="907" r:id="rId20"/>
    <p:sldId id="904" r:id="rId21"/>
    <p:sldId id="905" r:id="rId22"/>
    <p:sldId id="894" r:id="rId23"/>
  </p:sldIdLst>
  <p:sldSz cx="9144000" cy="5143500" type="screen16x9"/>
  <p:notesSz cx="6858000" cy="91440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ヒラギノ角ゴ Pro W3"/>
        <a:cs typeface="ヒラギノ角ゴ Pro W3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68717A"/>
    <a:srgbClr val="124192"/>
    <a:srgbClr val="A8BB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294" autoAdjust="0"/>
    <p:restoredTop sz="86745" autoAdjust="0"/>
  </p:normalViewPr>
  <p:slideViewPr>
    <p:cSldViewPr snapToGrid="0">
      <p:cViewPr varScale="1">
        <p:scale>
          <a:sx n="91" d="100"/>
          <a:sy n="91" d="100"/>
        </p:scale>
        <p:origin x="234" y="9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8319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theme" Target="theme/theme1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openxmlformats.org/officeDocument/2006/relationships/customXml" Target="../customXml/item2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image" Target="../media/image14.e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image" Target="../media/image1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A1A956-FBA6-4D44-9717-88B588F88EA2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EB7DA75-3119-461F-BBD9-15CADFA283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59862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32CF6B7E-5EE0-4686-A335-20EF82FA6D28}" type="datetimeFigureOut">
              <a:rPr lang="en-US"/>
              <a:pPr>
                <a:defRPr/>
              </a:pPr>
              <a:t>12/6/2016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Click to edit Master text styles</a:t>
            </a:r>
          </a:p>
          <a:p>
            <a:pPr lvl="1"/>
            <a:r>
              <a:rPr lang="en-GB" noProof="0" smtClean="0"/>
              <a:t>Second level</a:t>
            </a:r>
          </a:p>
          <a:p>
            <a:pPr lvl="2"/>
            <a:r>
              <a:rPr lang="en-GB" noProof="0" smtClean="0"/>
              <a:t>Third level</a:t>
            </a:r>
          </a:p>
          <a:p>
            <a:pPr lvl="3"/>
            <a:r>
              <a:rPr lang="en-GB" noProof="0" smtClean="0"/>
              <a:t>Fourth level</a:t>
            </a:r>
          </a:p>
          <a:p>
            <a:pPr lvl="4"/>
            <a:r>
              <a:rPr lang="en-GB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6C2616F-011D-47B3-A2C1-4E16F11993E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9924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ヒラギノ角ゴ Pro W3" charset="0"/>
        <a:cs typeface="ヒラギノ角ゴ Pro W3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29884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588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25060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555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30188" lvl="0" indent="-230188" algn="l" defTabSz="457200" rtl="0" eaLnBrk="1" fontAlgn="base" hangingPunct="1">
              <a:spcBef>
                <a:spcPct val="0"/>
              </a:spcBef>
              <a:spcAft>
                <a:spcPts val="900"/>
              </a:spcAft>
              <a:buFont typeface="Arial" charset="0"/>
              <a:buChar char="•"/>
            </a:pPr>
            <a:endParaRPr lang="en-US" altLang="zh-CN" sz="1400" b="0" kern="1200" baseline="0" dirty="0" smtClean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87671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10551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5421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198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endParaRPr lang="zh-CN" altLang="zh-CN" sz="1200" kern="1200" dirty="0" smtClean="0">
              <a:solidFill>
                <a:schemeClr val="tx1"/>
              </a:solidFill>
              <a:effectLst/>
              <a:latin typeface="+mn-lt"/>
              <a:ea typeface="ヒラギノ角ゴ Pro W3" charset="0"/>
              <a:cs typeface="ヒラギノ角ゴ Pro W3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6C2616F-011D-47B3-A2C1-4E16F11993E6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77695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6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7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8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2.bin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9.xml"/><Relationship Id="rId2" Type="http://schemas.openxmlformats.org/officeDocument/2006/relationships/tags" Target="../tags/tag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3.bin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366768" y="4798696"/>
            <a:ext cx="220607" cy="168593"/>
          </a:xfrm>
          <a:prstGeom prst="rect">
            <a:avLst/>
          </a:prstGeom>
        </p:spPr>
        <p:txBody>
          <a:bodyPr/>
          <a:lstStyle/>
          <a:p>
            <a:fld id="{12CB907E-C602-C34B-93F7-CA9E40714286}" type="slidenum">
              <a:rPr lang="en-US" smtClean="0"/>
              <a:pPr/>
              <a:t>‹#›</a:t>
            </a:fld>
            <a:r>
              <a:rPr lang="en-US" smtClean="0"/>
              <a:t>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2"/>
          </p:nvPr>
        </p:nvSpPr>
        <p:spPr>
          <a:xfrm>
            <a:off x="368300" y="854528"/>
            <a:ext cx="8408988" cy="36091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205373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2363" y="563044"/>
            <a:ext cx="8244000" cy="2253600"/>
          </a:xfrm>
        </p:spPr>
        <p:txBody>
          <a:bodyPr/>
          <a:lstStyle>
            <a:lvl1pPr marL="0" indent="0">
              <a:buNone/>
              <a:defRPr sz="6600">
                <a:solidFill>
                  <a:schemeClr val="tx2"/>
                </a:solidFill>
                <a:latin typeface="+mj-lt"/>
              </a:defRPr>
            </a:lvl1pPr>
          </a:lstStyle>
          <a:p>
            <a:pPr eaLnBrk="1" hangingPunct="1"/>
            <a:r>
              <a:rPr lang="en-US" dirty="0" smtClean="0">
                <a:ea typeface="ヒラギノ角ゴ Pro W3"/>
                <a:cs typeface="ヒラギノ角ゴ Pro W3"/>
              </a:rPr>
              <a:t>main headline in</a:t>
            </a:r>
            <a:br>
              <a:rPr lang="en-US" dirty="0" smtClean="0">
                <a:ea typeface="ヒラギノ角ゴ Pro W3"/>
                <a:cs typeface="ヒラギノ角ゴ Pro W3"/>
              </a:rPr>
            </a:br>
            <a:r>
              <a:rPr lang="en-US" dirty="0" smtClean="0">
                <a:ea typeface="ヒラギノ角ゴ Pro W3"/>
                <a:cs typeface="ヒラギノ角ゴ Pro W3"/>
              </a:rPr>
              <a:t>lower case here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276" y="2659314"/>
            <a:ext cx="8243887" cy="169703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Supporting headline in sentence case here</a:t>
            </a:r>
          </a:p>
          <a:p>
            <a:pPr eaLnBrk="1" hangingPunct="1">
              <a:defRPr/>
            </a:pPr>
            <a:r>
              <a:rPr lang="en-US" sz="1800" dirty="0" smtClean="0"/>
              <a:t>Author/Presenter</a:t>
            </a:r>
          </a:p>
          <a:p>
            <a:pPr eaLnBrk="1" hangingPunct="1">
              <a:defRPr/>
            </a:pPr>
            <a:r>
              <a:rPr lang="en-GB" sz="1800" dirty="0" smtClean="0"/>
              <a:t>DD-MM-YYYY</a:t>
            </a:r>
            <a:endParaRPr lang="en-GB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5822" y="304709"/>
            <a:ext cx="1492189" cy="247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0" y="39903"/>
            <a:ext cx="1567485" cy="66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88455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723014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087438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087310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1094752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44436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0321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087438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087310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60682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5862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1 Blue -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6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367200" y="900000"/>
            <a:ext cx="8359200" cy="19800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6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 smtClean="0"/>
              <a:t>Main headline in sentence case here</a:t>
            </a:r>
            <a:endParaRPr lang="en-US" dirty="0"/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3060000"/>
            <a:ext cx="8308800" cy="15768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bg1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bg1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bg1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bg1"/>
                </a:solidFill>
              </a:defRPr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sz="800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sz="600" dirty="0" smtClean="0"/>
              <a:t>Eighth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4980" y="36813"/>
            <a:ext cx="2512107" cy="6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217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-2 Blue - one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1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secondary headline</a:t>
            </a:r>
            <a:endParaRPr lang="en-US" dirty="0"/>
          </a:p>
        </p:txBody>
      </p:sp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bg1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800">
                <a:solidFill>
                  <a:schemeClr val="bg1"/>
                </a:solidFill>
                <a:latin typeface="+mn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23" y="4655220"/>
            <a:ext cx="1562040" cy="4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85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300"/>
              </a:spcAft>
              <a:defRPr sz="1800" b="1" baseline="0"/>
            </a:lvl1pPr>
            <a:lvl2pPr>
              <a:spcAft>
                <a:spcPts val="300"/>
              </a:spcAft>
              <a:defRPr sz="1600"/>
            </a:lvl2pPr>
            <a:lvl3pPr>
              <a:spcAft>
                <a:spcPts val="300"/>
              </a:spcAft>
              <a:defRPr sz="1400"/>
            </a:lvl3pPr>
            <a:lvl4pPr>
              <a:spcAft>
                <a:spcPts val="300"/>
              </a:spcAft>
              <a:defRPr sz="1200"/>
            </a:lvl4pPr>
            <a:lvl5pPr>
              <a:spcAft>
                <a:spcPts val="300"/>
              </a:spcAft>
              <a:defRPr sz="1200"/>
            </a:lvl5pPr>
          </a:lstStyle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  <a:endParaRPr lang="en-GB" noProof="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1 White - plain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secondary headline</a:t>
            </a:r>
            <a:endParaRPr lang="en-US" dirty="0"/>
          </a:p>
        </p:txBody>
      </p:sp>
      <p:sp>
        <p:nvSpPr>
          <p:cNvPr id="68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4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53717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2 White - on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secondary headline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8388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3 White - two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secondary headline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3126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4 White - three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secondary headline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3275856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61344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7732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-5 White - four col tier text with headli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chemeClr val="bg2"/>
                </a:solidFill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2000">
                <a:latin typeface="+mj-lt"/>
              </a:defRPr>
            </a:lvl3pPr>
            <a:lvl4pPr>
              <a:defRPr sz="2000">
                <a:latin typeface="+mj-lt"/>
              </a:defRPr>
            </a:lvl4pPr>
            <a:lvl5pPr>
              <a:defRPr sz="2000">
                <a:latin typeface="+mj-lt"/>
              </a:defRPr>
            </a:lvl5pPr>
          </a:lstStyle>
          <a:p>
            <a:pPr lvl="0"/>
            <a:r>
              <a:rPr lang="en-US" dirty="0" smtClean="0"/>
              <a:t>Click to edit secondary headline</a:t>
            </a:r>
            <a:endParaRPr lang="en-US" dirty="0"/>
          </a:p>
        </p:txBody>
      </p:sp>
      <p:sp>
        <p:nvSpPr>
          <p:cNvPr id="43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 baseline="0">
                <a:solidFill>
                  <a:schemeClr val="tx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7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tx2"/>
                </a:solidFill>
                <a:latin typeface="+mn-lt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tx2"/>
                </a:solidFill>
                <a:latin typeface="+mn-lt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tx2"/>
                </a:solidFill>
                <a:latin typeface="+mn-lt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tx2"/>
                </a:solidFill>
                <a:latin typeface="+mn-lt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tx2"/>
                </a:solidFill>
                <a:latin typeface="+mn-lt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tx2"/>
                </a:solidFill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tx2"/>
                </a:solidFill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tx2"/>
                </a:solidFill>
              </a:defRPr>
            </a:lvl8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2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59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32747047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25565948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-1 Nokia Divider Master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42"/>
          <p:cNvSpPr>
            <a:spLocks noGrp="1"/>
          </p:cNvSpPr>
          <p:nvPr>
            <p:ph type="body" sz="quarter" idx="11" hasCustomPrompt="1"/>
          </p:nvPr>
        </p:nvSpPr>
        <p:spPr>
          <a:xfrm>
            <a:off x="417600" y="280800"/>
            <a:ext cx="8308800" cy="63476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4400" baseline="0">
                <a:solidFill>
                  <a:schemeClr val="bg1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r>
              <a:rPr lang="en-US" smtClean="0">
                <a:solidFill>
                  <a:srgbClr val="FFFFFF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  <p:sp>
        <p:nvSpPr>
          <p:cNvPr id="10" name="Text Placeholder 3"/>
          <p:cNvSpPr>
            <a:spLocks noGrp="1"/>
          </p:cNvSpPr>
          <p:nvPr>
            <p:ph type="body" sz="quarter" idx="12"/>
          </p:nvPr>
        </p:nvSpPr>
        <p:spPr>
          <a:xfrm>
            <a:off x="417600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230400" indent="-230400">
              <a:spcBef>
                <a:spcPts val="0"/>
              </a:spcBef>
              <a:spcAft>
                <a:spcPts val="600"/>
              </a:spcAft>
              <a:defRPr sz="1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1pPr>
            <a:lvl2pPr marL="460800" indent="-230400">
              <a:spcBef>
                <a:spcPts val="0"/>
              </a:spcBef>
              <a:spcAft>
                <a:spcPts val="600"/>
              </a:spcAft>
              <a:defRPr sz="14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2pPr>
            <a:lvl3pPr marL="691200">
              <a:spcBef>
                <a:spcPts val="0"/>
              </a:spcBef>
              <a:spcAft>
                <a:spcPts val="600"/>
              </a:spcAft>
              <a:defRPr sz="12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3pPr>
            <a:lvl4pPr marL="921600">
              <a:spcBef>
                <a:spcPts val="0"/>
              </a:spcBef>
              <a:spcAft>
                <a:spcPts val="600"/>
              </a:spcAft>
              <a:defRPr sz="10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4pPr>
            <a:lvl5pPr marL="1152000" indent="-228600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  <a:defRPr sz="9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5pPr>
            <a:lvl6pPr marL="1382400" indent="-228600">
              <a:spcBef>
                <a:spcPts val="0"/>
              </a:spcBef>
              <a:spcAft>
                <a:spcPts val="600"/>
              </a:spcAft>
              <a:buFont typeface="Nokia Pure Text" panose="020B0503020202020204" pitchFamily="34" charset="0"/>
              <a:buChar char="‒"/>
              <a:defRPr sz="800" baseline="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6pPr>
            <a:lvl7pPr marL="1612800">
              <a:spcBef>
                <a:spcPts val="0"/>
              </a:spcBef>
              <a:spcAft>
                <a:spcPts val="600"/>
              </a:spcAft>
              <a:defRPr sz="7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7pPr>
            <a:lvl8pPr marL="1843200">
              <a:spcBef>
                <a:spcPts val="0"/>
              </a:spcBef>
              <a:spcAft>
                <a:spcPts val="600"/>
              </a:spcAft>
              <a:defRPr sz="600">
                <a:solidFill>
                  <a:schemeClr val="bg1"/>
                </a:solidFill>
                <a:latin typeface="Nokia Pure Text Light" panose="020B0403020202020204" pitchFamily="34" charset="0"/>
                <a:ea typeface="Nokia Pure Text Light" panose="020B0403020202020204" pitchFamily="34" charset="0"/>
              </a:defRPr>
            </a:lvl8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  <a:p>
            <a:pPr lvl="5"/>
            <a:r>
              <a:rPr lang="en-US" sz="800" dirty="0" smtClean="0"/>
              <a:t>Sixth level</a:t>
            </a:r>
          </a:p>
          <a:p>
            <a:pPr lvl="6"/>
            <a:r>
              <a:rPr lang="en-US" dirty="0" smtClean="0"/>
              <a:t>Seventh level</a:t>
            </a:r>
          </a:p>
          <a:p>
            <a:pPr lvl="7"/>
            <a:r>
              <a:rPr lang="en-US" sz="600" dirty="0" smtClean="0"/>
              <a:t>Eighth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2923" y="4655220"/>
            <a:ext cx="1562040" cy="411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98169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Nokia Whit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Rechteck 53"/>
          <p:cNvSpPr/>
          <p:nvPr userDrawn="1"/>
        </p:nvSpPr>
        <p:spPr bwMode="auto">
          <a:xfrm>
            <a:off x="432132" y="1167594"/>
            <a:ext cx="4824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79" name="Rechteck 78"/>
          <p:cNvSpPr/>
          <p:nvPr userDrawn="1"/>
        </p:nvSpPr>
        <p:spPr bwMode="auto">
          <a:xfrm flipV="1">
            <a:off x="431801" y="4056380"/>
            <a:ext cx="4900776" cy="351574"/>
          </a:xfrm>
          <a:prstGeom prst="rect">
            <a:avLst/>
          </a:prstGeom>
          <a:solidFill>
            <a:srgbClr val="EDF2F5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62" name="Rechteck 61"/>
          <p:cNvSpPr/>
          <p:nvPr userDrawn="1"/>
        </p:nvSpPr>
        <p:spPr bwMode="auto">
          <a:xfrm rot="5400000">
            <a:off x="5193132" y="5209038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398" name="Rechteck 397"/>
          <p:cNvSpPr/>
          <p:nvPr userDrawn="1"/>
        </p:nvSpPr>
        <p:spPr bwMode="auto">
          <a:xfrm>
            <a:off x="432132" y="4011910"/>
            <a:ext cx="4824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eaLnBrk="0" hangingPunct="0"/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331" name="Freeform 22"/>
          <p:cNvSpPr>
            <a:spLocks noEditPoints="1"/>
          </p:cNvSpPr>
          <p:nvPr userDrawn="1"/>
        </p:nvSpPr>
        <p:spPr bwMode="auto">
          <a:xfrm>
            <a:off x="3543589" y="3394100"/>
            <a:ext cx="15574" cy="15573"/>
          </a:xfrm>
          <a:custGeom>
            <a:avLst/>
            <a:gdLst>
              <a:gd name="T0" fmla="*/ 16 w 32"/>
              <a:gd name="T1" fmla="*/ 32 h 32"/>
              <a:gd name="T2" fmla="*/ 0 w 32"/>
              <a:gd name="T3" fmla="*/ 16 h 32"/>
              <a:gd name="T4" fmla="*/ 16 w 32"/>
              <a:gd name="T5" fmla="*/ 0 h 32"/>
              <a:gd name="T6" fmla="*/ 32 w 32"/>
              <a:gd name="T7" fmla="*/ 16 h 32"/>
              <a:gd name="T8" fmla="*/ 16 w 32"/>
              <a:gd name="T9" fmla="*/ 32 h 32"/>
              <a:gd name="T10" fmla="*/ 16 w 32"/>
              <a:gd name="T11" fmla="*/ 12 h 32"/>
              <a:gd name="T12" fmla="*/ 12 w 32"/>
              <a:gd name="T13" fmla="*/ 16 h 32"/>
              <a:gd name="T14" fmla="*/ 16 w 32"/>
              <a:gd name="T15" fmla="*/ 20 h 32"/>
              <a:gd name="T16" fmla="*/ 20 w 32"/>
              <a:gd name="T17" fmla="*/ 16 h 32"/>
              <a:gd name="T18" fmla="*/ 16 w 32"/>
              <a:gd name="T19" fmla="*/ 12 h 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32" h="32">
                <a:moveTo>
                  <a:pt x="16" y="32"/>
                </a:moveTo>
                <a:cubicBezTo>
                  <a:pt x="7" y="32"/>
                  <a:pt x="0" y="25"/>
                  <a:pt x="0" y="16"/>
                </a:cubicBezTo>
                <a:cubicBezTo>
                  <a:pt x="0" y="7"/>
                  <a:pt x="7" y="0"/>
                  <a:pt x="16" y="0"/>
                </a:cubicBezTo>
                <a:cubicBezTo>
                  <a:pt x="25" y="0"/>
                  <a:pt x="32" y="7"/>
                  <a:pt x="32" y="16"/>
                </a:cubicBezTo>
                <a:cubicBezTo>
                  <a:pt x="32" y="25"/>
                  <a:pt x="25" y="32"/>
                  <a:pt x="16" y="32"/>
                </a:cubicBezTo>
                <a:close/>
                <a:moveTo>
                  <a:pt x="16" y="12"/>
                </a:moveTo>
                <a:cubicBezTo>
                  <a:pt x="13" y="12"/>
                  <a:pt x="12" y="14"/>
                  <a:pt x="12" y="16"/>
                </a:cubicBezTo>
                <a:cubicBezTo>
                  <a:pt x="12" y="18"/>
                  <a:pt x="13" y="20"/>
                  <a:pt x="16" y="20"/>
                </a:cubicBezTo>
                <a:cubicBezTo>
                  <a:pt x="18" y="20"/>
                  <a:pt x="20" y="18"/>
                  <a:pt x="20" y="16"/>
                </a:cubicBezTo>
                <a:cubicBezTo>
                  <a:pt x="20" y="14"/>
                  <a:pt x="18" y="12"/>
                  <a:pt x="16" y="1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GB" dirty="0">
              <a:solidFill>
                <a:srgbClr val="124191"/>
              </a:solidFill>
              <a:latin typeface="Nokia Pure Text Light" panose="020B0304040602060303" pitchFamily="34" charset="0"/>
              <a:ea typeface="+mn-ea"/>
              <a:cs typeface="+mn-cs"/>
            </a:endParaRPr>
          </a:p>
        </p:txBody>
      </p:sp>
      <p:sp>
        <p:nvSpPr>
          <p:cNvPr id="37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5236" y="593098"/>
            <a:ext cx="8303544" cy="288000"/>
          </a:xfrm>
          <a:prstGeom prst="rect">
            <a:avLst/>
          </a:prstGeom>
        </p:spPr>
        <p:txBody>
          <a:bodyPr lIns="0" tIns="0" rIns="0" bIns="0"/>
          <a:lstStyle>
            <a:lvl1pPr marL="230188" indent="-230188">
              <a:buNone/>
              <a:defRPr lang="en-GB" sz="2000" dirty="0" smtClean="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latinLnBrk="0">
              <a:lnSpc>
                <a:spcPct val="100000"/>
              </a:lnSpc>
              <a:buClrTx/>
              <a:buSzTx/>
              <a:tabLst/>
            </a:pPr>
            <a:r>
              <a:rPr lang="en-GB" dirty="0" smtClean="0"/>
              <a:t>Click to edit secondary headline</a:t>
            </a:r>
          </a:p>
        </p:txBody>
      </p:sp>
      <p:grpSp>
        <p:nvGrpSpPr>
          <p:cNvPr id="2" name="Gruppieren 376"/>
          <p:cNvGrpSpPr/>
          <p:nvPr userDrawn="1"/>
        </p:nvGrpSpPr>
        <p:grpSpPr>
          <a:xfrm>
            <a:off x="765351" y="4243174"/>
            <a:ext cx="4508649" cy="180019"/>
            <a:chOff x="431800" y="4047494"/>
            <a:chExt cx="4936043" cy="180019"/>
          </a:xfrm>
          <a:noFill/>
        </p:grpSpPr>
        <p:sp>
          <p:nvSpPr>
            <p:cNvPr id="378" name="TextBox 5"/>
            <p:cNvSpPr txBox="1"/>
            <p:nvPr/>
          </p:nvSpPr>
          <p:spPr>
            <a:xfrm>
              <a:off x="4700220" y="4047494"/>
              <a:ext cx="667623" cy="180019"/>
            </a:xfrm>
            <a:prstGeom prst="rect">
              <a:avLst/>
            </a:prstGeom>
            <a:grpFill/>
          </p:spPr>
          <p:txBody>
            <a:bodyPr wrap="square" lIns="0" tIns="36000" rIns="0" bIns="0" rtlCol="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10 </a:t>
              </a: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years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Nokia Pure Headline"/>
              </a:endParaRPr>
            </a:p>
          </p:txBody>
        </p:sp>
        <p:sp>
          <p:nvSpPr>
            <p:cNvPr id="379" name="Rechteck 97"/>
            <p:cNvSpPr/>
            <p:nvPr/>
          </p:nvSpPr>
          <p:spPr>
            <a:xfrm>
              <a:off x="1854606" y="4047494"/>
              <a:ext cx="667623" cy="180019"/>
            </a:xfrm>
            <a:prstGeom prst="rect">
              <a:avLst/>
            </a:prstGeom>
            <a:grpFill/>
          </p:spPr>
          <p:txBody>
            <a:bodyPr wrap="square" lIns="0" tIns="36000" rIns="0" bIns="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100 Mbps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380" name="Rechteck 97"/>
            <p:cNvSpPr/>
            <p:nvPr/>
          </p:nvSpPr>
          <p:spPr>
            <a:xfrm>
              <a:off x="3277412" y="4047494"/>
              <a:ext cx="667623" cy="180019"/>
            </a:xfrm>
            <a:prstGeom prst="rect">
              <a:avLst/>
            </a:prstGeom>
            <a:grpFill/>
          </p:spPr>
          <p:txBody>
            <a:bodyPr wrap="none" lIns="0" tIns="36000" rIns="0" bIns="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10-100 </a:t>
              </a: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+mn-cs"/>
                </a:rPr>
                <a:t>x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381" name="Rechteck 97"/>
            <p:cNvSpPr/>
            <p:nvPr/>
          </p:nvSpPr>
          <p:spPr>
            <a:xfrm>
              <a:off x="431800" y="4047494"/>
              <a:ext cx="667623" cy="180019"/>
            </a:xfrm>
            <a:prstGeom prst="rect">
              <a:avLst/>
            </a:prstGeom>
            <a:grpFill/>
          </p:spPr>
          <p:txBody>
            <a:bodyPr wrap="square" lIns="0" tIns="36000" rIns="0" bIns="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10,000 x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382" name="Rechteck 97"/>
            <p:cNvSpPr/>
            <p:nvPr/>
          </p:nvSpPr>
          <p:spPr>
            <a:xfrm>
              <a:off x="3988815" y="4047494"/>
              <a:ext cx="667623" cy="180019"/>
            </a:xfrm>
            <a:prstGeom prst="rect">
              <a:avLst/>
            </a:prstGeom>
            <a:grpFill/>
          </p:spPr>
          <p:txBody>
            <a:bodyPr wrap="square" lIns="0" tIns="36000" rIns="0" bIns="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+mn-cs"/>
                </a:rPr>
                <a:t>ultra low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383" name="Rechteck 97"/>
            <p:cNvSpPr/>
            <p:nvPr/>
          </p:nvSpPr>
          <p:spPr>
            <a:xfrm>
              <a:off x="1143203" y="4047494"/>
              <a:ext cx="667623" cy="180019"/>
            </a:xfrm>
            <a:prstGeom prst="rect">
              <a:avLst/>
            </a:prstGeom>
            <a:grpFill/>
          </p:spPr>
          <p:txBody>
            <a:bodyPr wrap="none" lIns="0" tIns="36000" rIns="0" bIns="3600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&gt;10 Gbps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384" name="Rechteck 97"/>
            <p:cNvSpPr/>
            <p:nvPr/>
          </p:nvSpPr>
          <p:spPr>
            <a:xfrm>
              <a:off x="2566009" y="4047494"/>
              <a:ext cx="667623" cy="180019"/>
            </a:xfrm>
            <a:prstGeom prst="rect">
              <a:avLst/>
            </a:prstGeom>
            <a:grpFill/>
          </p:spPr>
          <p:txBody>
            <a:bodyPr wrap="square" lIns="0" tIns="36000" rIns="0" bIns="0">
              <a:noAutofit/>
            </a:bodyPr>
            <a:lstStyle/>
            <a:p>
              <a:pPr algn="ctr" defTabSz="914400" eaLnBrk="0" fontAlgn="auto" hangingPunct="0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</a:pPr>
              <a:r>
                <a:rPr lang="en-US" sz="900" dirty="0" smtClean="0">
                  <a:solidFill>
                    <a:srgbClr val="BEC8D2"/>
                  </a:solidFill>
                  <a:latin typeface="Nokia Pure Text Light"/>
                  <a:ea typeface="+mn-ea"/>
                  <a:cs typeface="Nokia Pure Headline"/>
                </a:rPr>
                <a:t>&lt;1 ms</a:t>
              </a:r>
              <a:endParaRPr lang="en-US" sz="900" dirty="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</p:grpSp>
      <p:sp>
        <p:nvSpPr>
          <p:cNvPr id="385" name="Rechteck 384"/>
          <p:cNvSpPr/>
          <p:nvPr userDrawn="1"/>
        </p:nvSpPr>
        <p:spPr>
          <a:xfrm>
            <a:off x="3329864" y="4263914"/>
            <a:ext cx="18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98A2AE"/>
              </a:solidFill>
            </a:endParaRPr>
          </a:p>
        </p:txBody>
      </p:sp>
      <p:sp>
        <p:nvSpPr>
          <p:cNvPr id="386" name="Rechteck 385"/>
          <p:cNvSpPr/>
          <p:nvPr userDrawn="1"/>
        </p:nvSpPr>
        <p:spPr>
          <a:xfrm>
            <a:off x="2717796" y="4263914"/>
            <a:ext cx="18000" cy="144000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98A2AE"/>
              </a:solidFill>
            </a:endParaRPr>
          </a:p>
        </p:txBody>
      </p:sp>
      <p:sp>
        <p:nvSpPr>
          <p:cNvPr id="40" name="Rad 4"/>
          <p:cNvSpPr>
            <a:spLocks noChangeAspect="1"/>
          </p:cNvSpPr>
          <p:nvPr userDrawn="1"/>
        </p:nvSpPr>
        <p:spPr>
          <a:xfrm flipH="1">
            <a:off x="3184646" y="4080121"/>
            <a:ext cx="208621" cy="163665"/>
          </a:xfrm>
          <a:custGeom>
            <a:avLst/>
            <a:gdLst/>
            <a:ahLst/>
            <a:cxnLst/>
            <a:rect l="l" t="t" r="r" b="b"/>
            <a:pathLst>
              <a:path w="208621" h="163665">
                <a:moveTo>
                  <a:pt x="171579" y="119655"/>
                </a:moveTo>
                <a:lnTo>
                  <a:pt x="163395" y="119655"/>
                </a:lnTo>
                <a:cubicBezTo>
                  <a:pt x="163395" y="129983"/>
                  <a:pt x="155023" y="138355"/>
                  <a:pt x="144696" y="138355"/>
                </a:cubicBezTo>
                <a:cubicBezTo>
                  <a:pt x="134368" y="138355"/>
                  <a:pt x="125996" y="129983"/>
                  <a:pt x="125996" y="119655"/>
                </a:cubicBezTo>
                <a:lnTo>
                  <a:pt x="118018" y="119655"/>
                </a:lnTo>
                <a:lnTo>
                  <a:pt x="118018" y="140464"/>
                </a:lnTo>
                <a:lnTo>
                  <a:pt x="102068" y="140464"/>
                </a:lnTo>
                <a:lnTo>
                  <a:pt x="102068" y="163665"/>
                </a:lnTo>
                <a:lnTo>
                  <a:pt x="187529" y="163665"/>
                </a:lnTo>
                <a:lnTo>
                  <a:pt x="187529" y="140464"/>
                </a:lnTo>
                <a:lnTo>
                  <a:pt x="171579" y="140464"/>
                </a:lnTo>
                <a:close/>
                <a:moveTo>
                  <a:pt x="144694" y="116671"/>
                </a:moveTo>
                <a:cubicBezTo>
                  <a:pt x="143047" y="116671"/>
                  <a:pt x="141711" y="118007"/>
                  <a:pt x="141711" y="119655"/>
                </a:cubicBezTo>
                <a:cubicBezTo>
                  <a:pt x="141711" y="121303"/>
                  <a:pt x="143047" y="122638"/>
                  <a:pt x="144694" y="122638"/>
                </a:cubicBezTo>
                <a:cubicBezTo>
                  <a:pt x="146342" y="122638"/>
                  <a:pt x="147678" y="121303"/>
                  <a:pt x="147678" y="119655"/>
                </a:cubicBezTo>
                <a:cubicBezTo>
                  <a:pt x="147678" y="118007"/>
                  <a:pt x="146342" y="116671"/>
                  <a:pt x="144694" y="116671"/>
                </a:cubicBezTo>
                <a:close/>
                <a:moveTo>
                  <a:pt x="144696" y="110607"/>
                </a:moveTo>
                <a:cubicBezTo>
                  <a:pt x="149693" y="110607"/>
                  <a:pt x="153743" y="114658"/>
                  <a:pt x="153743" y="119655"/>
                </a:cubicBezTo>
                <a:cubicBezTo>
                  <a:pt x="153743" y="124652"/>
                  <a:pt x="149693" y="128703"/>
                  <a:pt x="144696" y="128703"/>
                </a:cubicBezTo>
                <a:cubicBezTo>
                  <a:pt x="139699" y="128703"/>
                  <a:pt x="135648" y="124652"/>
                  <a:pt x="135648" y="119655"/>
                </a:cubicBezTo>
                <a:cubicBezTo>
                  <a:pt x="135648" y="114658"/>
                  <a:pt x="139699" y="110607"/>
                  <a:pt x="144696" y="110607"/>
                </a:cubicBezTo>
                <a:close/>
                <a:moveTo>
                  <a:pt x="176944" y="82323"/>
                </a:moveTo>
                <a:cubicBezTo>
                  <a:pt x="178288" y="84821"/>
                  <a:pt x="180261" y="86925"/>
                  <a:pt x="182649" y="88441"/>
                </a:cubicBezTo>
                <a:lnTo>
                  <a:pt x="160279" y="113203"/>
                </a:lnTo>
                <a:cubicBezTo>
                  <a:pt x="159175" y="110525"/>
                  <a:pt x="157399" y="108195"/>
                  <a:pt x="155080" y="106525"/>
                </a:cubicBezTo>
                <a:close/>
                <a:moveTo>
                  <a:pt x="191748" y="71284"/>
                </a:moveTo>
                <a:cubicBezTo>
                  <a:pt x="190100" y="71284"/>
                  <a:pt x="188764" y="72620"/>
                  <a:pt x="188764" y="74267"/>
                </a:cubicBezTo>
                <a:cubicBezTo>
                  <a:pt x="188764" y="75915"/>
                  <a:pt x="190100" y="77251"/>
                  <a:pt x="191748" y="77251"/>
                </a:cubicBezTo>
                <a:cubicBezTo>
                  <a:pt x="193395" y="77251"/>
                  <a:pt x="194731" y="75915"/>
                  <a:pt x="194731" y="74267"/>
                </a:cubicBezTo>
                <a:cubicBezTo>
                  <a:pt x="194731" y="72620"/>
                  <a:pt x="193395" y="71284"/>
                  <a:pt x="191748" y="71284"/>
                </a:cubicBezTo>
                <a:close/>
                <a:moveTo>
                  <a:pt x="77632" y="69825"/>
                </a:moveTo>
                <a:lnTo>
                  <a:pt x="77632" y="74229"/>
                </a:lnTo>
                <a:lnTo>
                  <a:pt x="74649" y="73929"/>
                </a:lnTo>
                <a:cubicBezTo>
                  <a:pt x="73627" y="73929"/>
                  <a:pt x="72629" y="74029"/>
                  <a:pt x="71665" y="74229"/>
                </a:cubicBezTo>
                <a:lnTo>
                  <a:pt x="71665" y="69825"/>
                </a:lnTo>
                <a:cubicBezTo>
                  <a:pt x="72608" y="70127"/>
                  <a:pt x="73612" y="70264"/>
                  <a:pt x="74649" y="70264"/>
                </a:cubicBezTo>
                <a:cubicBezTo>
                  <a:pt x="75685" y="70264"/>
                  <a:pt x="76689" y="70127"/>
                  <a:pt x="77632" y="69825"/>
                </a:cubicBezTo>
                <a:close/>
                <a:moveTo>
                  <a:pt x="191748" y="65220"/>
                </a:moveTo>
                <a:cubicBezTo>
                  <a:pt x="196745" y="65220"/>
                  <a:pt x="200796" y="69270"/>
                  <a:pt x="200796" y="74267"/>
                </a:cubicBezTo>
                <a:cubicBezTo>
                  <a:pt x="200796" y="79265"/>
                  <a:pt x="196745" y="83315"/>
                  <a:pt x="191748" y="83315"/>
                </a:cubicBezTo>
                <a:cubicBezTo>
                  <a:pt x="186751" y="83315"/>
                  <a:pt x="182700" y="79265"/>
                  <a:pt x="182700" y="74267"/>
                </a:cubicBezTo>
                <a:cubicBezTo>
                  <a:pt x="182700" y="69270"/>
                  <a:pt x="186751" y="65220"/>
                  <a:pt x="191748" y="65220"/>
                </a:cubicBezTo>
                <a:close/>
                <a:moveTo>
                  <a:pt x="74649" y="55756"/>
                </a:moveTo>
                <a:cubicBezTo>
                  <a:pt x="73001" y="55756"/>
                  <a:pt x="71665" y="57092"/>
                  <a:pt x="71665" y="58739"/>
                </a:cubicBezTo>
                <a:cubicBezTo>
                  <a:pt x="71665" y="60387"/>
                  <a:pt x="73001" y="61723"/>
                  <a:pt x="74649" y="61723"/>
                </a:cubicBezTo>
                <a:cubicBezTo>
                  <a:pt x="76296" y="61723"/>
                  <a:pt x="77632" y="60387"/>
                  <a:pt x="77632" y="58739"/>
                </a:cubicBezTo>
                <a:cubicBezTo>
                  <a:pt x="77632" y="57092"/>
                  <a:pt x="76296" y="55756"/>
                  <a:pt x="74649" y="55756"/>
                </a:cubicBezTo>
                <a:close/>
                <a:moveTo>
                  <a:pt x="54459" y="53391"/>
                </a:moveTo>
                <a:cubicBezTo>
                  <a:pt x="52896" y="53865"/>
                  <a:pt x="52801" y="55027"/>
                  <a:pt x="52801" y="56210"/>
                </a:cubicBezTo>
                <a:lnTo>
                  <a:pt x="53046" y="56802"/>
                </a:lnTo>
                <a:close/>
                <a:moveTo>
                  <a:pt x="74649" y="52560"/>
                </a:moveTo>
                <a:cubicBezTo>
                  <a:pt x="78062" y="52560"/>
                  <a:pt x="80828" y="55326"/>
                  <a:pt x="80828" y="58739"/>
                </a:cubicBezTo>
                <a:cubicBezTo>
                  <a:pt x="80828" y="62152"/>
                  <a:pt x="78062" y="64919"/>
                  <a:pt x="74649" y="64919"/>
                </a:cubicBezTo>
                <a:cubicBezTo>
                  <a:pt x="71236" y="64919"/>
                  <a:pt x="68469" y="62152"/>
                  <a:pt x="68469" y="58739"/>
                </a:cubicBezTo>
                <a:cubicBezTo>
                  <a:pt x="68469" y="55326"/>
                  <a:pt x="71236" y="52560"/>
                  <a:pt x="74649" y="52560"/>
                </a:cubicBezTo>
                <a:close/>
                <a:moveTo>
                  <a:pt x="141881" y="39788"/>
                </a:moveTo>
                <a:lnTo>
                  <a:pt x="178672" y="63723"/>
                </a:lnTo>
                <a:cubicBezTo>
                  <a:pt x="177440" y="65187"/>
                  <a:pt x="176471" y="66872"/>
                  <a:pt x="175833" y="68713"/>
                </a:cubicBezTo>
                <a:lnTo>
                  <a:pt x="139021" y="44764"/>
                </a:lnTo>
                <a:cubicBezTo>
                  <a:pt x="140340" y="43370"/>
                  <a:pt x="141287" y="41659"/>
                  <a:pt x="141881" y="39788"/>
                </a:cubicBezTo>
                <a:close/>
                <a:moveTo>
                  <a:pt x="112330" y="37891"/>
                </a:moveTo>
                <a:cubicBezTo>
                  <a:pt x="112507" y="38837"/>
                  <a:pt x="112772" y="39752"/>
                  <a:pt x="113128" y="40622"/>
                </a:cubicBezTo>
                <a:lnTo>
                  <a:pt x="85443" y="55007"/>
                </a:lnTo>
                <a:lnTo>
                  <a:pt x="84119" y="52549"/>
                </a:lnTo>
                <a:close/>
                <a:moveTo>
                  <a:pt x="51018" y="33349"/>
                </a:moveTo>
                <a:cubicBezTo>
                  <a:pt x="46167" y="36361"/>
                  <a:pt x="42578" y="40734"/>
                  <a:pt x="40578" y="46004"/>
                </a:cubicBezTo>
                <a:cubicBezTo>
                  <a:pt x="38676" y="51017"/>
                  <a:pt x="38378" y="56493"/>
                  <a:pt x="39800" y="61738"/>
                </a:cubicBezTo>
                <a:cubicBezTo>
                  <a:pt x="40107" y="62884"/>
                  <a:pt x="41225" y="63455"/>
                  <a:pt x="42377" y="63157"/>
                </a:cubicBezTo>
                <a:cubicBezTo>
                  <a:pt x="43528" y="62859"/>
                  <a:pt x="44227" y="61800"/>
                  <a:pt x="43920" y="60654"/>
                </a:cubicBezTo>
                <a:cubicBezTo>
                  <a:pt x="42773" y="56249"/>
                  <a:pt x="42988" y="51772"/>
                  <a:pt x="44598" y="47530"/>
                </a:cubicBezTo>
                <a:cubicBezTo>
                  <a:pt x="46257" y="43160"/>
                  <a:pt x="49293" y="39459"/>
                  <a:pt x="53382" y="36893"/>
                </a:cubicBezTo>
                <a:cubicBezTo>
                  <a:pt x="53739" y="36735"/>
                  <a:pt x="54064" y="36270"/>
                  <a:pt x="54210" y="35884"/>
                </a:cubicBezTo>
                <a:cubicBezTo>
                  <a:pt x="54454" y="35241"/>
                  <a:pt x="54390" y="34629"/>
                  <a:pt x="54017" y="34046"/>
                </a:cubicBezTo>
                <a:cubicBezTo>
                  <a:pt x="53354" y="33059"/>
                  <a:pt x="52008" y="32695"/>
                  <a:pt x="51018" y="33349"/>
                </a:cubicBezTo>
                <a:close/>
                <a:moveTo>
                  <a:pt x="127378" y="32021"/>
                </a:moveTo>
                <a:cubicBezTo>
                  <a:pt x="125730" y="32021"/>
                  <a:pt x="124394" y="33357"/>
                  <a:pt x="124394" y="35005"/>
                </a:cubicBezTo>
                <a:cubicBezTo>
                  <a:pt x="124394" y="36652"/>
                  <a:pt x="125730" y="37988"/>
                  <a:pt x="127378" y="37988"/>
                </a:cubicBezTo>
                <a:cubicBezTo>
                  <a:pt x="129026" y="37988"/>
                  <a:pt x="130361" y="36652"/>
                  <a:pt x="130361" y="35005"/>
                </a:cubicBezTo>
                <a:cubicBezTo>
                  <a:pt x="130361" y="33357"/>
                  <a:pt x="129026" y="32021"/>
                  <a:pt x="127378" y="32021"/>
                </a:cubicBezTo>
                <a:close/>
                <a:moveTo>
                  <a:pt x="127378" y="26779"/>
                </a:moveTo>
                <a:cubicBezTo>
                  <a:pt x="131921" y="26779"/>
                  <a:pt x="135603" y="30462"/>
                  <a:pt x="135603" y="35005"/>
                </a:cubicBezTo>
                <a:cubicBezTo>
                  <a:pt x="135603" y="39547"/>
                  <a:pt x="131921" y="43230"/>
                  <a:pt x="127378" y="43230"/>
                </a:cubicBezTo>
                <a:cubicBezTo>
                  <a:pt x="122835" y="43230"/>
                  <a:pt x="119153" y="39547"/>
                  <a:pt x="119153" y="35005"/>
                </a:cubicBezTo>
                <a:cubicBezTo>
                  <a:pt x="119153" y="30462"/>
                  <a:pt x="122835" y="26779"/>
                  <a:pt x="127378" y="26779"/>
                </a:cubicBezTo>
                <a:close/>
                <a:moveTo>
                  <a:pt x="127378" y="19665"/>
                </a:moveTo>
                <a:cubicBezTo>
                  <a:pt x="119522" y="19665"/>
                  <a:pt x="113045" y="25571"/>
                  <a:pt x="112221" y="33194"/>
                </a:cubicBezTo>
                <a:lnTo>
                  <a:pt x="81032" y="49400"/>
                </a:lnTo>
                <a:cubicBezTo>
                  <a:pt x="79301" y="47956"/>
                  <a:pt x="77062" y="47215"/>
                  <a:pt x="74649" y="47215"/>
                </a:cubicBezTo>
                <a:cubicBezTo>
                  <a:pt x="68284" y="47215"/>
                  <a:pt x="63124" y="52374"/>
                  <a:pt x="63124" y="58739"/>
                </a:cubicBezTo>
                <a:cubicBezTo>
                  <a:pt x="63124" y="62332"/>
                  <a:pt x="64768" y="65540"/>
                  <a:pt x="67447" y="67528"/>
                </a:cubicBezTo>
                <a:lnTo>
                  <a:pt x="67447" y="75802"/>
                </a:lnTo>
                <a:cubicBezTo>
                  <a:pt x="62590" y="78324"/>
                  <a:pt x="59309" y="83413"/>
                  <a:pt x="59309" y="89268"/>
                </a:cubicBezTo>
                <a:cubicBezTo>
                  <a:pt x="59309" y="96246"/>
                  <a:pt x="63968" y="102135"/>
                  <a:pt x="70364" y="103926"/>
                </a:cubicBezTo>
                <a:lnTo>
                  <a:pt x="67362" y="92904"/>
                </a:lnTo>
                <a:cubicBezTo>
                  <a:pt x="66734" y="91836"/>
                  <a:pt x="66423" y="90588"/>
                  <a:pt x="66423" y="89268"/>
                </a:cubicBezTo>
                <a:cubicBezTo>
                  <a:pt x="66423" y="84726"/>
                  <a:pt x="70106" y="81043"/>
                  <a:pt x="74649" y="81043"/>
                </a:cubicBezTo>
                <a:cubicBezTo>
                  <a:pt x="79191" y="81043"/>
                  <a:pt x="82874" y="84726"/>
                  <a:pt x="82874" y="89268"/>
                </a:cubicBezTo>
                <a:cubicBezTo>
                  <a:pt x="82874" y="90589"/>
                  <a:pt x="82563" y="91837"/>
                  <a:pt x="81934" y="92905"/>
                </a:cubicBezTo>
                <a:lnTo>
                  <a:pt x="78933" y="103926"/>
                </a:lnTo>
                <a:cubicBezTo>
                  <a:pt x="85329" y="102135"/>
                  <a:pt x="89988" y="96246"/>
                  <a:pt x="89988" y="89268"/>
                </a:cubicBezTo>
                <a:cubicBezTo>
                  <a:pt x="89988" y="83413"/>
                  <a:pt x="86707" y="78324"/>
                  <a:pt x="81850" y="75802"/>
                </a:cubicBezTo>
                <a:lnTo>
                  <a:pt x="81850" y="67571"/>
                </a:lnTo>
                <a:cubicBezTo>
                  <a:pt x="84348" y="65689"/>
                  <a:pt x="85938" y="62742"/>
                  <a:pt x="86105" y="59416"/>
                </a:cubicBezTo>
                <a:lnTo>
                  <a:pt x="115366" y="44213"/>
                </a:lnTo>
                <a:cubicBezTo>
                  <a:pt x="118006" y="47989"/>
                  <a:pt x="122417" y="50344"/>
                  <a:pt x="127378" y="50344"/>
                </a:cubicBezTo>
                <a:cubicBezTo>
                  <a:pt x="130516" y="50344"/>
                  <a:pt x="133433" y="49402"/>
                  <a:pt x="135803" y="47703"/>
                </a:cubicBezTo>
                <a:lnTo>
                  <a:pt x="174969" y="73183"/>
                </a:lnTo>
                <a:lnTo>
                  <a:pt x="174874" y="74267"/>
                </a:lnTo>
                <a:cubicBezTo>
                  <a:pt x="174874" y="75491"/>
                  <a:pt x="175005" y="76683"/>
                  <a:pt x="175332" y="77815"/>
                </a:cubicBezTo>
                <a:lnTo>
                  <a:pt x="151371" y="104338"/>
                </a:lnTo>
                <a:cubicBezTo>
                  <a:pt x="149374" y="103282"/>
                  <a:pt x="147093" y="102781"/>
                  <a:pt x="144696" y="102781"/>
                </a:cubicBezTo>
                <a:cubicBezTo>
                  <a:pt x="135377" y="102781"/>
                  <a:pt x="127822" y="110336"/>
                  <a:pt x="127822" y="119655"/>
                </a:cubicBezTo>
                <a:cubicBezTo>
                  <a:pt x="127822" y="128974"/>
                  <a:pt x="135377" y="136528"/>
                  <a:pt x="144696" y="136528"/>
                </a:cubicBezTo>
                <a:cubicBezTo>
                  <a:pt x="154014" y="136528"/>
                  <a:pt x="161569" y="128974"/>
                  <a:pt x="161569" y="119655"/>
                </a:cubicBezTo>
                <a:cubicBezTo>
                  <a:pt x="161569" y="119172"/>
                  <a:pt x="161549" y="118693"/>
                  <a:pt x="161425" y="118227"/>
                </a:cubicBezTo>
                <a:lnTo>
                  <a:pt x="186673" y="90279"/>
                </a:lnTo>
                <a:cubicBezTo>
                  <a:pt x="188257" y="90866"/>
                  <a:pt x="189970" y="91141"/>
                  <a:pt x="191748" y="91141"/>
                </a:cubicBezTo>
                <a:cubicBezTo>
                  <a:pt x="201067" y="91141"/>
                  <a:pt x="208621" y="83586"/>
                  <a:pt x="208621" y="74267"/>
                </a:cubicBezTo>
                <a:cubicBezTo>
                  <a:pt x="208621" y="64948"/>
                  <a:pt x="201067" y="57394"/>
                  <a:pt x="191748" y="57394"/>
                </a:cubicBezTo>
                <a:cubicBezTo>
                  <a:pt x="188006" y="57394"/>
                  <a:pt x="184549" y="58612"/>
                  <a:pt x="181782" y="60714"/>
                </a:cubicBezTo>
                <a:lnTo>
                  <a:pt x="142690" y="35282"/>
                </a:lnTo>
                <a:lnTo>
                  <a:pt x="142718" y="35005"/>
                </a:lnTo>
                <a:cubicBezTo>
                  <a:pt x="142718" y="26533"/>
                  <a:pt x="135850" y="19665"/>
                  <a:pt x="127378" y="19665"/>
                </a:cubicBezTo>
                <a:close/>
                <a:moveTo>
                  <a:pt x="41697" y="17736"/>
                </a:moveTo>
                <a:lnTo>
                  <a:pt x="30624" y="26938"/>
                </a:lnTo>
                <a:lnTo>
                  <a:pt x="23278" y="39441"/>
                </a:lnTo>
                <a:lnTo>
                  <a:pt x="20453" y="53252"/>
                </a:lnTo>
                <a:lnTo>
                  <a:pt x="22340" y="67188"/>
                </a:lnTo>
                <a:cubicBezTo>
                  <a:pt x="22641" y="68338"/>
                  <a:pt x="23882" y="68956"/>
                  <a:pt x="25030" y="68653"/>
                </a:cubicBezTo>
                <a:cubicBezTo>
                  <a:pt x="26099" y="68171"/>
                  <a:pt x="26669" y="67056"/>
                  <a:pt x="26368" y="65907"/>
                </a:cubicBezTo>
                <a:cubicBezTo>
                  <a:pt x="23870" y="57711"/>
                  <a:pt x="24057" y="49055"/>
                  <a:pt x="27148" y="40909"/>
                </a:cubicBezTo>
                <a:cubicBezTo>
                  <a:pt x="30288" y="32635"/>
                  <a:pt x="36168" y="25696"/>
                  <a:pt x="43731" y="21318"/>
                </a:cubicBezTo>
                <a:cubicBezTo>
                  <a:pt x="44266" y="21077"/>
                  <a:pt x="44542" y="20739"/>
                  <a:pt x="44738" y="20221"/>
                </a:cubicBezTo>
                <a:cubicBezTo>
                  <a:pt x="44935" y="19704"/>
                  <a:pt x="44873" y="19089"/>
                  <a:pt x="44504" y="18505"/>
                </a:cubicBezTo>
                <a:cubicBezTo>
                  <a:pt x="44024" y="17436"/>
                  <a:pt x="42685" y="17075"/>
                  <a:pt x="41697" y="17736"/>
                </a:cubicBezTo>
                <a:close/>
                <a:moveTo>
                  <a:pt x="30977" y="331"/>
                </a:moveTo>
                <a:cubicBezTo>
                  <a:pt x="18510" y="7693"/>
                  <a:pt x="9294" y="18648"/>
                  <a:pt x="4157" y="32184"/>
                </a:cubicBezTo>
                <a:cubicBezTo>
                  <a:pt x="-882" y="45462"/>
                  <a:pt x="-1335" y="59595"/>
                  <a:pt x="2767" y="73097"/>
                </a:cubicBezTo>
                <a:cubicBezTo>
                  <a:pt x="3075" y="74246"/>
                  <a:pt x="4327" y="74869"/>
                  <a:pt x="5482" y="74570"/>
                </a:cubicBezTo>
                <a:cubicBezTo>
                  <a:pt x="6507" y="74221"/>
                  <a:pt x="7257" y="73031"/>
                  <a:pt x="6900" y="72011"/>
                </a:cubicBezTo>
                <a:cubicBezTo>
                  <a:pt x="3074" y="59350"/>
                  <a:pt x="3493" y="46090"/>
                  <a:pt x="8190" y="33714"/>
                </a:cubicBezTo>
                <a:cubicBezTo>
                  <a:pt x="12984" y="21081"/>
                  <a:pt x="21647" y="10801"/>
                  <a:pt x="33218" y="3836"/>
                </a:cubicBezTo>
                <a:cubicBezTo>
                  <a:pt x="33576" y="3677"/>
                  <a:pt x="33902" y="3211"/>
                  <a:pt x="34048" y="2824"/>
                </a:cubicBezTo>
                <a:cubicBezTo>
                  <a:pt x="34293" y="2180"/>
                  <a:pt x="34229" y="1565"/>
                  <a:pt x="33855" y="981"/>
                </a:cubicBezTo>
                <a:cubicBezTo>
                  <a:pt x="33319" y="41"/>
                  <a:pt x="31970" y="-324"/>
                  <a:pt x="30977" y="331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tIns="72000" rtlCol="0" anchor="ctr">
            <a:noAutofit/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600"/>
              </a:spcAft>
            </a:pPr>
            <a:endParaRPr lang="en-US" sz="1200" dirty="0" smtClean="0">
              <a:solidFill>
                <a:srgbClr val="BEC8D2"/>
              </a:solidFill>
              <a:latin typeface="Nokia Pure Text Light" panose="020B0304040602060303" pitchFamily="34" charset="0"/>
              <a:ea typeface="+mn-ea"/>
              <a:cs typeface="+mn-cs"/>
            </a:endParaRPr>
          </a:p>
        </p:txBody>
      </p:sp>
      <p:sp>
        <p:nvSpPr>
          <p:cNvPr id="41" name="Abgerundetes Rechteck 9"/>
          <p:cNvSpPr>
            <a:spLocks noChangeAspect="1"/>
          </p:cNvSpPr>
          <p:nvPr userDrawn="1"/>
        </p:nvSpPr>
        <p:spPr>
          <a:xfrm flipH="1">
            <a:off x="2571016" y="4099786"/>
            <a:ext cx="318082" cy="144016"/>
          </a:xfrm>
          <a:custGeom>
            <a:avLst/>
            <a:gdLst/>
            <a:ahLst/>
            <a:cxnLst/>
            <a:rect l="l" t="t" r="r" b="b"/>
            <a:pathLst>
              <a:path w="318082" h="144016">
                <a:moveTo>
                  <a:pt x="162629" y="80585"/>
                </a:moveTo>
                <a:cubicBezTo>
                  <a:pt x="164338" y="80585"/>
                  <a:pt x="165723" y="81970"/>
                  <a:pt x="165723" y="83679"/>
                </a:cubicBezTo>
                <a:cubicBezTo>
                  <a:pt x="165723" y="85387"/>
                  <a:pt x="164338" y="86772"/>
                  <a:pt x="162629" y="86772"/>
                </a:cubicBezTo>
                <a:cubicBezTo>
                  <a:pt x="160920" y="86772"/>
                  <a:pt x="159535" y="85387"/>
                  <a:pt x="159535" y="83679"/>
                </a:cubicBezTo>
                <a:cubicBezTo>
                  <a:pt x="159535" y="81970"/>
                  <a:pt x="160920" y="80585"/>
                  <a:pt x="162629" y="80585"/>
                </a:cubicBezTo>
                <a:close/>
                <a:moveTo>
                  <a:pt x="162629" y="77491"/>
                </a:moveTo>
                <a:cubicBezTo>
                  <a:pt x="159212" y="77491"/>
                  <a:pt x="156441" y="80261"/>
                  <a:pt x="156441" y="83679"/>
                </a:cubicBezTo>
                <a:cubicBezTo>
                  <a:pt x="156441" y="87096"/>
                  <a:pt x="159212" y="89866"/>
                  <a:pt x="162629" y="89866"/>
                </a:cubicBezTo>
                <a:cubicBezTo>
                  <a:pt x="166046" y="89866"/>
                  <a:pt x="168817" y="87096"/>
                  <a:pt x="168817" y="83679"/>
                </a:cubicBezTo>
                <a:cubicBezTo>
                  <a:pt x="168817" y="80261"/>
                  <a:pt x="166046" y="77491"/>
                  <a:pt x="162629" y="77491"/>
                </a:cubicBezTo>
                <a:close/>
                <a:moveTo>
                  <a:pt x="117847" y="37542"/>
                </a:moveTo>
                <a:lnTo>
                  <a:pt x="19146" y="37542"/>
                </a:lnTo>
                <a:cubicBezTo>
                  <a:pt x="17540" y="37542"/>
                  <a:pt x="16239" y="38844"/>
                  <a:pt x="16239" y="40450"/>
                </a:cubicBezTo>
                <a:lnTo>
                  <a:pt x="16239" y="126907"/>
                </a:lnTo>
                <a:cubicBezTo>
                  <a:pt x="16239" y="128513"/>
                  <a:pt x="17540" y="129815"/>
                  <a:pt x="19146" y="129815"/>
                </a:cubicBezTo>
                <a:lnTo>
                  <a:pt x="150821" y="129815"/>
                </a:lnTo>
                <a:cubicBezTo>
                  <a:pt x="152427" y="129815"/>
                  <a:pt x="153729" y="128513"/>
                  <a:pt x="153729" y="126907"/>
                </a:cubicBezTo>
                <a:lnTo>
                  <a:pt x="153729" y="77417"/>
                </a:lnTo>
                <a:lnTo>
                  <a:pt x="147302" y="77417"/>
                </a:lnTo>
                <a:lnTo>
                  <a:pt x="147302" y="121469"/>
                </a:lnTo>
                <a:cubicBezTo>
                  <a:pt x="147302" y="122476"/>
                  <a:pt x="146486" y="123292"/>
                  <a:pt x="145479" y="123292"/>
                </a:cubicBezTo>
                <a:lnTo>
                  <a:pt x="24230" y="123292"/>
                </a:lnTo>
                <a:cubicBezTo>
                  <a:pt x="23223" y="123292"/>
                  <a:pt x="22407" y="122476"/>
                  <a:pt x="22407" y="121469"/>
                </a:cubicBezTo>
                <a:lnTo>
                  <a:pt x="22407" y="45895"/>
                </a:lnTo>
                <a:cubicBezTo>
                  <a:pt x="22407" y="44888"/>
                  <a:pt x="23223" y="44072"/>
                  <a:pt x="24230" y="44072"/>
                </a:cubicBezTo>
                <a:lnTo>
                  <a:pt x="117847" y="44072"/>
                </a:lnTo>
                <a:close/>
                <a:moveTo>
                  <a:pt x="117847" y="23341"/>
                </a:moveTo>
                <a:lnTo>
                  <a:pt x="20113" y="23341"/>
                </a:lnTo>
                <a:cubicBezTo>
                  <a:pt x="9005" y="23341"/>
                  <a:pt x="0" y="32346"/>
                  <a:pt x="0" y="43454"/>
                </a:cubicBezTo>
                <a:lnTo>
                  <a:pt x="0" y="123903"/>
                </a:lnTo>
                <a:cubicBezTo>
                  <a:pt x="0" y="135011"/>
                  <a:pt x="9005" y="144016"/>
                  <a:pt x="20113" y="144016"/>
                </a:cubicBezTo>
                <a:lnTo>
                  <a:pt x="156959" y="144016"/>
                </a:lnTo>
                <a:cubicBezTo>
                  <a:pt x="168067" y="144016"/>
                  <a:pt x="177072" y="135011"/>
                  <a:pt x="177072" y="123903"/>
                </a:cubicBezTo>
                <a:lnTo>
                  <a:pt x="177072" y="77417"/>
                </a:lnTo>
                <a:lnTo>
                  <a:pt x="170501" y="77417"/>
                </a:lnTo>
                <a:lnTo>
                  <a:pt x="170501" y="123107"/>
                </a:lnTo>
                <a:cubicBezTo>
                  <a:pt x="170501" y="131166"/>
                  <a:pt x="163968" y="137699"/>
                  <a:pt x="155909" y="137699"/>
                </a:cubicBezTo>
                <a:lnTo>
                  <a:pt x="20888" y="137699"/>
                </a:lnTo>
                <a:cubicBezTo>
                  <a:pt x="12829" y="137699"/>
                  <a:pt x="6296" y="131166"/>
                  <a:pt x="6296" y="123107"/>
                </a:cubicBezTo>
                <a:lnTo>
                  <a:pt x="6296" y="44469"/>
                </a:lnTo>
                <a:cubicBezTo>
                  <a:pt x="6296" y="36410"/>
                  <a:pt x="12829" y="29876"/>
                  <a:pt x="20888" y="29876"/>
                </a:cubicBezTo>
                <a:lnTo>
                  <a:pt x="117847" y="29876"/>
                </a:lnTo>
                <a:close/>
                <a:moveTo>
                  <a:pt x="170962" y="12300"/>
                </a:moveTo>
                <a:lnTo>
                  <a:pt x="155547" y="61450"/>
                </a:lnTo>
                <a:lnTo>
                  <a:pt x="149427" y="61450"/>
                </a:lnTo>
                <a:lnTo>
                  <a:pt x="164842" y="12300"/>
                </a:lnTo>
                <a:close/>
                <a:moveTo>
                  <a:pt x="199785" y="12300"/>
                </a:moveTo>
                <a:lnTo>
                  <a:pt x="183784" y="61450"/>
                </a:lnTo>
                <a:lnTo>
                  <a:pt x="163938" y="61450"/>
                </a:lnTo>
                <a:lnTo>
                  <a:pt x="179939" y="12300"/>
                </a:lnTo>
                <a:close/>
                <a:moveTo>
                  <a:pt x="262609" y="12300"/>
                </a:moveTo>
                <a:lnTo>
                  <a:pt x="247195" y="61450"/>
                </a:lnTo>
                <a:lnTo>
                  <a:pt x="241075" y="61450"/>
                </a:lnTo>
                <a:lnTo>
                  <a:pt x="256490" y="12300"/>
                </a:lnTo>
                <a:close/>
                <a:moveTo>
                  <a:pt x="291432" y="12300"/>
                </a:moveTo>
                <a:lnTo>
                  <a:pt x="275432" y="61450"/>
                </a:lnTo>
                <a:lnTo>
                  <a:pt x="255586" y="61450"/>
                </a:lnTo>
                <a:lnTo>
                  <a:pt x="271586" y="12300"/>
                </a:lnTo>
                <a:close/>
                <a:moveTo>
                  <a:pt x="117017" y="9669"/>
                </a:moveTo>
                <a:cubicBezTo>
                  <a:pt x="119480" y="9669"/>
                  <a:pt x="121476" y="11665"/>
                  <a:pt x="121476" y="14127"/>
                </a:cubicBezTo>
                <a:cubicBezTo>
                  <a:pt x="121476" y="16589"/>
                  <a:pt x="119480" y="18585"/>
                  <a:pt x="117017" y="18585"/>
                </a:cubicBezTo>
                <a:cubicBezTo>
                  <a:pt x="114555" y="18585"/>
                  <a:pt x="112559" y="16589"/>
                  <a:pt x="112559" y="14127"/>
                </a:cubicBezTo>
                <a:cubicBezTo>
                  <a:pt x="112559" y="11665"/>
                  <a:pt x="114555" y="9669"/>
                  <a:pt x="117017" y="9669"/>
                </a:cubicBezTo>
                <a:close/>
                <a:moveTo>
                  <a:pt x="316596" y="0"/>
                </a:moveTo>
                <a:lnTo>
                  <a:pt x="293176" y="0"/>
                </a:lnTo>
                <a:lnTo>
                  <a:pt x="195363" y="0"/>
                </a:lnTo>
                <a:lnTo>
                  <a:pt x="108245" y="0"/>
                </a:lnTo>
                <a:cubicBezTo>
                  <a:pt x="106184" y="0"/>
                  <a:pt x="104512" y="1672"/>
                  <a:pt x="104512" y="3733"/>
                </a:cubicBezTo>
                <a:lnTo>
                  <a:pt x="104512" y="18666"/>
                </a:lnTo>
                <a:cubicBezTo>
                  <a:pt x="104512" y="20727"/>
                  <a:pt x="106184" y="22399"/>
                  <a:pt x="108245" y="22399"/>
                </a:cubicBezTo>
                <a:lnTo>
                  <a:pt x="124253" y="22399"/>
                </a:lnTo>
                <a:lnTo>
                  <a:pt x="129163" y="44343"/>
                </a:lnTo>
                <a:lnTo>
                  <a:pt x="132756" y="61294"/>
                </a:lnTo>
                <a:cubicBezTo>
                  <a:pt x="133772" y="66207"/>
                  <a:pt x="138172" y="69806"/>
                  <a:pt x="143413" y="69806"/>
                </a:cubicBezTo>
                <a:lnTo>
                  <a:pt x="186307" y="69806"/>
                </a:lnTo>
                <a:cubicBezTo>
                  <a:pt x="191248" y="69806"/>
                  <a:pt x="195441" y="66607"/>
                  <a:pt x="196548" y="62061"/>
                </a:cubicBezTo>
                <a:lnTo>
                  <a:pt x="211272" y="33216"/>
                </a:lnTo>
                <a:lnTo>
                  <a:pt x="228049" y="66082"/>
                </a:lnTo>
                <a:cubicBezTo>
                  <a:pt x="229733" y="68494"/>
                  <a:pt x="232592" y="69806"/>
                  <a:pt x="235756" y="69806"/>
                </a:cubicBezTo>
                <a:lnTo>
                  <a:pt x="278651" y="69806"/>
                </a:lnTo>
                <a:cubicBezTo>
                  <a:pt x="283526" y="69806"/>
                  <a:pt x="287673" y="66692"/>
                  <a:pt x="289104" y="62306"/>
                </a:cubicBezTo>
                <a:lnTo>
                  <a:pt x="289227" y="62343"/>
                </a:lnTo>
                <a:lnTo>
                  <a:pt x="299790" y="8916"/>
                </a:lnTo>
                <a:lnTo>
                  <a:pt x="316596" y="8916"/>
                </a:lnTo>
                <a:cubicBezTo>
                  <a:pt x="317417" y="8916"/>
                  <a:pt x="318082" y="8251"/>
                  <a:pt x="318082" y="7430"/>
                </a:cubicBezTo>
                <a:lnTo>
                  <a:pt x="318082" y="1486"/>
                </a:lnTo>
                <a:cubicBezTo>
                  <a:pt x="318082" y="665"/>
                  <a:pt x="317417" y="0"/>
                  <a:pt x="316596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defTabSz="91440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A8BBC0"/>
              </a:solidFill>
            </a:endParaRPr>
          </a:p>
        </p:txBody>
      </p:sp>
      <p:sp>
        <p:nvSpPr>
          <p:cNvPr id="42" name="Abgerundetes Rechteck 4"/>
          <p:cNvSpPr>
            <a:spLocks noChangeAspect="1"/>
          </p:cNvSpPr>
          <p:nvPr userDrawn="1"/>
        </p:nvSpPr>
        <p:spPr>
          <a:xfrm>
            <a:off x="3929594" y="4090277"/>
            <a:ext cx="131065" cy="144000"/>
          </a:xfrm>
          <a:custGeom>
            <a:avLst/>
            <a:gdLst/>
            <a:ahLst/>
            <a:cxnLst/>
            <a:rect l="l" t="t" r="r" b="b"/>
            <a:pathLst>
              <a:path w="163119" h="179218">
                <a:moveTo>
                  <a:pt x="19586" y="158111"/>
                </a:moveTo>
                <a:lnTo>
                  <a:pt x="89769" y="158111"/>
                </a:lnTo>
                <a:lnTo>
                  <a:pt x="78620" y="179218"/>
                </a:lnTo>
                <a:lnTo>
                  <a:pt x="30735" y="179218"/>
                </a:lnTo>
                <a:close/>
                <a:moveTo>
                  <a:pt x="53571" y="124356"/>
                </a:moveTo>
                <a:lnTo>
                  <a:pt x="54981" y="124356"/>
                </a:lnTo>
                <a:cubicBezTo>
                  <a:pt x="55175" y="124356"/>
                  <a:pt x="55333" y="124514"/>
                  <a:pt x="55333" y="124709"/>
                </a:cubicBezTo>
                <a:lnTo>
                  <a:pt x="55333" y="131050"/>
                </a:lnTo>
                <a:cubicBezTo>
                  <a:pt x="55333" y="131244"/>
                  <a:pt x="55175" y="131402"/>
                  <a:pt x="54981" y="131402"/>
                </a:cubicBezTo>
                <a:lnTo>
                  <a:pt x="53571" y="131402"/>
                </a:lnTo>
                <a:cubicBezTo>
                  <a:pt x="53377" y="131402"/>
                  <a:pt x="53219" y="131244"/>
                  <a:pt x="53219" y="131050"/>
                </a:cubicBezTo>
                <a:lnTo>
                  <a:pt x="53219" y="124709"/>
                </a:lnTo>
                <a:cubicBezTo>
                  <a:pt x="53219" y="124514"/>
                  <a:pt x="53377" y="124356"/>
                  <a:pt x="53571" y="124356"/>
                </a:cubicBezTo>
                <a:close/>
                <a:moveTo>
                  <a:pt x="78992" y="99927"/>
                </a:moveTo>
                <a:lnTo>
                  <a:pt x="85333" y="99927"/>
                </a:lnTo>
                <a:cubicBezTo>
                  <a:pt x="85527" y="99927"/>
                  <a:pt x="85685" y="100085"/>
                  <a:pt x="85685" y="100280"/>
                </a:cubicBezTo>
                <a:lnTo>
                  <a:pt x="85685" y="101689"/>
                </a:lnTo>
                <a:cubicBezTo>
                  <a:pt x="85685" y="101883"/>
                  <a:pt x="85527" y="102041"/>
                  <a:pt x="85333" y="102041"/>
                </a:cubicBezTo>
                <a:lnTo>
                  <a:pt x="78992" y="102041"/>
                </a:lnTo>
                <a:cubicBezTo>
                  <a:pt x="78797" y="102041"/>
                  <a:pt x="78639" y="101883"/>
                  <a:pt x="78639" y="101689"/>
                </a:cubicBezTo>
                <a:lnTo>
                  <a:pt x="78639" y="100280"/>
                </a:lnTo>
                <a:cubicBezTo>
                  <a:pt x="78639" y="100085"/>
                  <a:pt x="78797" y="99927"/>
                  <a:pt x="78992" y="99927"/>
                </a:cubicBezTo>
                <a:close/>
                <a:moveTo>
                  <a:pt x="23327" y="99927"/>
                </a:moveTo>
                <a:lnTo>
                  <a:pt x="29669" y="99927"/>
                </a:lnTo>
                <a:cubicBezTo>
                  <a:pt x="29863" y="99927"/>
                  <a:pt x="30021" y="100085"/>
                  <a:pt x="30021" y="100280"/>
                </a:cubicBezTo>
                <a:lnTo>
                  <a:pt x="30021" y="101689"/>
                </a:lnTo>
                <a:cubicBezTo>
                  <a:pt x="30021" y="101883"/>
                  <a:pt x="29863" y="102041"/>
                  <a:pt x="29669" y="102041"/>
                </a:cubicBezTo>
                <a:lnTo>
                  <a:pt x="23327" y="102041"/>
                </a:lnTo>
                <a:cubicBezTo>
                  <a:pt x="23133" y="102041"/>
                  <a:pt x="22975" y="101883"/>
                  <a:pt x="22975" y="101689"/>
                </a:cubicBezTo>
                <a:lnTo>
                  <a:pt x="22975" y="100280"/>
                </a:lnTo>
                <a:cubicBezTo>
                  <a:pt x="22975" y="100085"/>
                  <a:pt x="23133" y="99927"/>
                  <a:pt x="23327" y="99927"/>
                </a:cubicBezTo>
                <a:close/>
                <a:moveTo>
                  <a:pt x="77226" y="76960"/>
                </a:moveTo>
                <a:lnTo>
                  <a:pt x="54742" y="104373"/>
                </a:lnTo>
                <a:cubicBezTo>
                  <a:pt x="52271" y="104373"/>
                  <a:pt x="50268" y="102370"/>
                  <a:pt x="50268" y="99899"/>
                </a:cubicBezTo>
                <a:cubicBezTo>
                  <a:pt x="50268" y="98509"/>
                  <a:pt x="50901" y="97268"/>
                  <a:pt x="51991" y="96564"/>
                </a:cubicBezTo>
                <a:close/>
                <a:moveTo>
                  <a:pt x="53571" y="68926"/>
                </a:moveTo>
                <a:lnTo>
                  <a:pt x="54981" y="68926"/>
                </a:lnTo>
                <a:cubicBezTo>
                  <a:pt x="55175" y="68926"/>
                  <a:pt x="55333" y="69084"/>
                  <a:pt x="55333" y="69278"/>
                </a:cubicBezTo>
                <a:lnTo>
                  <a:pt x="55333" y="75619"/>
                </a:lnTo>
                <a:cubicBezTo>
                  <a:pt x="55333" y="75814"/>
                  <a:pt x="55175" y="75972"/>
                  <a:pt x="54981" y="75972"/>
                </a:cubicBezTo>
                <a:lnTo>
                  <a:pt x="53571" y="75972"/>
                </a:lnTo>
                <a:cubicBezTo>
                  <a:pt x="53377" y="75972"/>
                  <a:pt x="53219" y="75814"/>
                  <a:pt x="53219" y="75619"/>
                </a:cubicBezTo>
                <a:lnTo>
                  <a:pt x="53219" y="69278"/>
                </a:lnTo>
                <a:cubicBezTo>
                  <a:pt x="53219" y="69084"/>
                  <a:pt x="53377" y="68926"/>
                  <a:pt x="53571" y="68926"/>
                </a:cubicBezTo>
                <a:close/>
                <a:moveTo>
                  <a:pt x="19223" y="54188"/>
                </a:moveTo>
                <a:cubicBezTo>
                  <a:pt x="12357" y="54188"/>
                  <a:pt x="6791" y="59754"/>
                  <a:pt x="6791" y="66620"/>
                </a:cubicBezTo>
                <a:lnTo>
                  <a:pt x="6791" y="136834"/>
                </a:lnTo>
                <a:cubicBezTo>
                  <a:pt x="6791" y="143700"/>
                  <a:pt x="12357" y="149266"/>
                  <a:pt x="19223" y="149266"/>
                </a:cubicBezTo>
                <a:lnTo>
                  <a:pt x="89437" y="149266"/>
                </a:lnTo>
                <a:cubicBezTo>
                  <a:pt x="96303" y="149266"/>
                  <a:pt x="101869" y="143700"/>
                  <a:pt x="101869" y="136834"/>
                </a:cubicBezTo>
                <a:lnTo>
                  <a:pt x="101869" y="66620"/>
                </a:lnTo>
                <a:cubicBezTo>
                  <a:pt x="101869" y="59754"/>
                  <a:pt x="96303" y="54188"/>
                  <a:pt x="89437" y="54188"/>
                </a:cubicBezTo>
                <a:close/>
                <a:moveTo>
                  <a:pt x="108660" y="53391"/>
                </a:moveTo>
                <a:cubicBezTo>
                  <a:pt x="110223" y="53865"/>
                  <a:pt x="110318" y="55027"/>
                  <a:pt x="110318" y="56210"/>
                </a:cubicBezTo>
                <a:lnTo>
                  <a:pt x="110073" y="56802"/>
                </a:lnTo>
                <a:close/>
                <a:moveTo>
                  <a:pt x="18111" y="47397"/>
                </a:moveTo>
                <a:lnTo>
                  <a:pt x="90550" y="47397"/>
                </a:lnTo>
                <a:cubicBezTo>
                  <a:pt x="100552" y="47397"/>
                  <a:pt x="108660" y="55505"/>
                  <a:pt x="108660" y="65507"/>
                </a:cubicBezTo>
                <a:lnTo>
                  <a:pt x="108660" y="137947"/>
                </a:lnTo>
                <a:cubicBezTo>
                  <a:pt x="108660" y="147949"/>
                  <a:pt x="100552" y="156057"/>
                  <a:pt x="90550" y="156057"/>
                </a:cubicBezTo>
                <a:lnTo>
                  <a:pt x="18111" y="156057"/>
                </a:lnTo>
                <a:cubicBezTo>
                  <a:pt x="8108" y="156057"/>
                  <a:pt x="0" y="147949"/>
                  <a:pt x="0" y="137947"/>
                </a:cubicBezTo>
                <a:lnTo>
                  <a:pt x="0" y="65507"/>
                </a:lnTo>
                <a:cubicBezTo>
                  <a:pt x="0" y="55505"/>
                  <a:pt x="8108" y="47397"/>
                  <a:pt x="18111" y="47397"/>
                </a:cubicBezTo>
                <a:close/>
                <a:moveTo>
                  <a:pt x="112101" y="33349"/>
                </a:moveTo>
                <a:cubicBezTo>
                  <a:pt x="116952" y="36361"/>
                  <a:pt x="120541" y="40734"/>
                  <a:pt x="122541" y="46004"/>
                </a:cubicBezTo>
                <a:cubicBezTo>
                  <a:pt x="124443" y="51017"/>
                  <a:pt x="124741" y="56493"/>
                  <a:pt x="123319" y="61738"/>
                </a:cubicBezTo>
                <a:cubicBezTo>
                  <a:pt x="123012" y="62884"/>
                  <a:pt x="121894" y="63455"/>
                  <a:pt x="120742" y="63157"/>
                </a:cubicBezTo>
                <a:cubicBezTo>
                  <a:pt x="119591" y="62859"/>
                  <a:pt x="118892" y="61800"/>
                  <a:pt x="119199" y="60654"/>
                </a:cubicBezTo>
                <a:cubicBezTo>
                  <a:pt x="120346" y="56249"/>
                  <a:pt x="120131" y="51772"/>
                  <a:pt x="118521" y="47530"/>
                </a:cubicBezTo>
                <a:cubicBezTo>
                  <a:pt x="116862" y="43160"/>
                  <a:pt x="113826" y="39459"/>
                  <a:pt x="109737" y="36893"/>
                </a:cubicBezTo>
                <a:cubicBezTo>
                  <a:pt x="109380" y="36735"/>
                  <a:pt x="109055" y="36270"/>
                  <a:pt x="108909" y="35884"/>
                </a:cubicBezTo>
                <a:cubicBezTo>
                  <a:pt x="108665" y="35241"/>
                  <a:pt x="108729" y="34629"/>
                  <a:pt x="109102" y="34046"/>
                </a:cubicBezTo>
                <a:cubicBezTo>
                  <a:pt x="109765" y="33059"/>
                  <a:pt x="111111" y="32695"/>
                  <a:pt x="112101" y="33349"/>
                </a:cubicBezTo>
                <a:close/>
                <a:moveTo>
                  <a:pt x="30735" y="24384"/>
                </a:moveTo>
                <a:lnTo>
                  <a:pt x="78620" y="24384"/>
                </a:lnTo>
                <a:lnTo>
                  <a:pt x="89769" y="45491"/>
                </a:lnTo>
                <a:lnTo>
                  <a:pt x="19586" y="45491"/>
                </a:lnTo>
                <a:close/>
                <a:moveTo>
                  <a:pt x="121422" y="17736"/>
                </a:moveTo>
                <a:lnTo>
                  <a:pt x="132495" y="26938"/>
                </a:lnTo>
                <a:lnTo>
                  <a:pt x="139841" y="39441"/>
                </a:lnTo>
                <a:lnTo>
                  <a:pt x="142666" y="53252"/>
                </a:lnTo>
                <a:lnTo>
                  <a:pt x="140779" y="67188"/>
                </a:lnTo>
                <a:cubicBezTo>
                  <a:pt x="140478" y="68338"/>
                  <a:pt x="139237" y="68956"/>
                  <a:pt x="138089" y="68653"/>
                </a:cubicBezTo>
                <a:cubicBezTo>
                  <a:pt x="137020" y="68171"/>
                  <a:pt x="136450" y="67056"/>
                  <a:pt x="136751" y="65907"/>
                </a:cubicBezTo>
                <a:cubicBezTo>
                  <a:pt x="139249" y="57711"/>
                  <a:pt x="139062" y="49055"/>
                  <a:pt x="135971" y="40909"/>
                </a:cubicBezTo>
                <a:cubicBezTo>
                  <a:pt x="132831" y="32635"/>
                  <a:pt x="126951" y="25696"/>
                  <a:pt x="119388" y="21318"/>
                </a:cubicBezTo>
                <a:cubicBezTo>
                  <a:pt x="118853" y="21077"/>
                  <a:pt x="118577" y="20739"/>
                  <a:pt x="118381" y="20221"/>
                </a:cubicBezTo>
                <a:cubicBezTo>
                  <a:pt x="118184" y="19704"/>
                  <a:pt x="118246" y="19089"/>
                  <a:pt x="118615" y="18505"/>
                </a:cubicBezTo>
                <a:cubicBezTo>
                  <a:pt x="119095" y="17436"/>
                  <a:pt x="120434" y="17075"/>
                  <a:pt x="121422" y="17736"/>
                </a:cubicBezTo>
                <a:close/>
                <a:moveTo>
                  <a:pt x="132142" y="331"/>
                </a:moveTo>
                <a:cubicBezTo>
                  <a:pt x="144609" y="7693"/>
                  <a:pt x="153825" y="18648"/>
                  <a:pt x="158962" y="32184"/>
                </a:cubicBezTo>
                <a:cubicBezTo>
                  <a:pt x="164001" y="45462"/>
                  <a:pt x="164454" y="59595"/>
                  <a:pt x="160352" y="73097"/>
                </a:cubicBezTo>
                <a:cubicBezTo>
                  <a:pt x="160044" y="74246"/>
                  <a:pt x="158792" y="74869"/>
                  <a:pt x="157637" y="74570"/>
                </a:cubicBezTo>
                <a:cubicBezTo>
                  <a:pt x="156612" y="74221"/>
                  <a:pt x="155862" y="73031"/>
                  <a:pt x="156219" y="72011"/>
                </a:cubicBezTo>
                <a:cubicBezTo>
                  <a:pt x="160045" y="59350"/>
                  <a:pt x="159626" y="46090"/>
                  <a:pt x="154929" y="33714"/>
                </a:cubicBezTo>
                <a:cubicBezTo>
                  <a:pt x="150135" y="21081"/>
                  <a:pt x="141472" y="10801"/>
                  <a:pt x="129901" y="3836"/>
                </a:cubicBezTo>
                <a:cubicBezTo>
                  <a:pt x="129543" y="3677"/>
                  <a:pt x="129217" y="3211"/>
                  <a:pt x="129071" y="2824"/>
                </a:cubicBezTo>
                <a:cubicBezTo>
                  <a:pt x="128826" y="2180"/>
                  <a:pt x="128890" y="1565"/>
                  <a:pt x="129264" y="981"/>
                </a:cubicBezTo>
                <a:cubicBezTo>
                  <a:pt x="129800" y="41"/>
                  <a:pt x="131149" y="-324"/>
                  <a:pt x="132142" y="331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 defTabSz="914400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FFFFFF"/>
              </a:solidFill>
              <a:latin typeface="Nokia Pure Text Light"/>
              <a:ea typeface="+mn-ea"/>
              <a:cs typeface="+mn-cs"/>
            </a:endParaRPr>
          </a:p>
        </p:txBody>
      </p:sp>
      <p:sp>
        <p:nvSpPr>
          <p:cNvPr id="43" name="Freeform 105"/>
          <p:cNvSpPr>
            <a:spLocks/>
          </p:cNvSpPr>
          <p:nvPr userDrawn="1"/>
        </p:nvSpPr>
        <p:spPr bwMode="auto">
          <a:xfrm>
            <a:off x="2977344" y="4101697"/>
            <a:ext cx="119056" cy="142089"/>
          </a:xfrm>
          <a:custGeom>
            <a:avLst/>
            <a:gdLst/>
            <a:ahLst/>
            <a:cxnLst/>
            <a:rect l="l" t="t" r="r" b="b"/>
            <a:pathLst>
              <a:path w="119056" h="142089">
                <a:moveTo>
                  <a:pt x="33073" y="8963"/>
                </a:moveTo>
                <a:cubicBezTo>
                  <a:pt x="31828" y="9584"/>
                  <a:pt x="30894" y="10827"/>
                  <a:pt x="30583" y="12070"/>
                </a:cubicBezTo>
                <a:cubicBezTo>
                  <a:pt x="30272" y="13623"/>
                  <a:pt x="30272" y="14866"/>
                  <a:pt x="30894" y="16109"/>
                </a:cubicBezTo>
                <a:lnTo>
                  <a:pt x="33206" y="19869"/>
                </a:lnTo>
                <a:cubicBezTo>
                  <a:pt x="33680" y="19940"/>
                  <a:pt x="33859" y="20217"/>
                  <a:pt x="34031" y="20503"/>
                </a:cubicBezTo>
                <a:lnTo>
                  <a:pt x="33998" y="20628"/>
                </a:lnTo>
                <a:lnTo>
                  <a:pt x="34050" y="20643"/>
                </a:lnTo>
                <a:cubicBezTo>
                  <a:pt x="63824" y="72497"/>
                  <a:pt x="64139" y="73045"/>
                  <a:pt x="64142" y="73051"/>
                </a:cubicBezTo>
                <a:lnTo>
                  <a:pt x="62591" y="78633"/>
                </a:lnTo>
                <a:cubicBezTo>
                  <a:pt x="61971" y="78943"/>
                  <a:pt x="61350" y="79253"/>
                  <a:pt x="60420" y="79253"/>
                </a:cubicBezTo>
                <a:cubicBezTo>
                  <a:pt x="59179" y="79253"/>
                  <a:pt x="57627" y="78323"/>
                  <a:pt x="57007" y="77082"/>
                </a:cubicBezTo>
                <a:cubicBezTo>
                  <a:pt x="43834" y="54275"/>
                  <a:pt x="36427" y="41452"/>
                  <a:pt x="32263" y="34243"/>
                </a:cubicBezTo>
                <a:cubicBezTo>
                  <a:pt x="31964" y="34325"/>
                  <a:pt x="31894" y="34228"/>
                  <a:pt x="31828" y="34129"/>
                </a:cubicBezTo>
                <a:lnTo>
                  <a:pt x="25848" y="24027"/>
                </a:lnTo>
                <a:cubicBezTo>
                  <a:pt x="25468" y="23080"/>
                  <a:pt x="24618" y="22578"/>
                  <a:pt x="23769" y="22366"/>
                </a:cubicBezTo>
                <a:cubicBezTo>
                  <a:pt x="22214" y="22056"/>
                  <a:pt x="20970" y="22056"/>
                  <a:pt x="19726" y="22987"/>
                </a:cubicBezTo>
                <a:cubicBezTo>
                  <a:pt x="18482" y="23608"/>
                  <a:pt x="17549" y="24850"/>
                  <a:pt x="17238" y="26092"/>
                </a:cubicBezTo>
                <a:cubicBezTo>
                  <a:pt x="16927" y="27334"/>
                  <a:pt x="16927" y="28886"/>
                  <a:pt x="17549" y="30128"/>
                </a:cubicBezTo>
                <a:cubicBezTo>
                  <a:pt x="32476" y="55588"/>
                  <a:pt x="32476" y="55588"/>
                  <a:pt x="32476" y="55588"/>
                </a:cubicBezTo>
                <a:lnTo>
                  <a:pt x="32376" y="55951"/>
                </a:lnTo>
                <a:cubicBezTo>
                  <a:pt x="47319" y="82197"/>
                  <a:pt x="47556" y="82613"/>
                  <a:pt x="47560" y="82619"/>
                </a:cubicBezTo>
                <a:lnTo>
                  <a:pt x="46007" y="88230"/>
                </a:lnTo>
                <a:cubicBezTo>
                  <a:pt x="45386" y="88853"/>
                  <a:pt x="44765" y="88853"/>
                  <a:pt x="44144" y="88853"/>
                </a:cubicBezTo>
                <a:cubicBezTo>
                  <a:pt x="42591" y="88853"/>
                  <a:pt x="41038" y="88230"/>
                  <a:pt x="40417" y="86983"/>
                </a:cubicBezTo>
                <a:cubicBezTo>
                  <a:pt x="33491" y="74970"/>
                  <a:pt x="28472" y="66263"/>
                  <a:pt x="24835" y="59954"/>
                </a:cubicBezTo>
                <a:lnTo>
                  <a:pt x="17597" y="47399"/>
                </a:lnTo>
                <a:cubicBezTo>
                  <a:pt x="17072" y="46293"/>
                  <a:pt x="15968" y="45729"/>
                  <a:pt x="14864" y="45164"/>
                </a:cubicBezTo>
                <a:cubicBezTo>
                  <a:pt x="13635" y="44850"/>
                  <a:pt x="12097" y="45164"/>
                  <a:pt x="10868" y="45793"/>
                </a:cubicBezTo>
                <a:cubicBezTo>
                  <a:pt x="9638" y="46421"/>
                  <a:pt x="9023" y="47678"/>
                  <a:pt x="8408" y="48935"/>
                </a:cubicBezTo>
                <a:cubicBezTo>
                  <a:pt x="8101" y="50506"/>
                  <a:pt x="8408" y="51762"/>
                  <a:pt x="9023" y="53019"/>
                </a:cubicBezTo>
                <a:lnTo>
                  <a:pt x="8977" y="53197"/>
                </a:lnTo>
                <a:cubicBezTo>
                  <a:pt x="27742" y="85143"/>
                  <a:pt x="31021" y="90725"/>
                  <a:pt x="31594" y="91701"/>
                </a:cubicBezTo>
                <a:cubicBezTo>
                  <a:pt x="31688" y="91678"/>
                  <a:pt x="31708" y="91707"/>
                  <a:pt x="31727" y="91736"/>
                </a:cubicBezTo>
                <a:cubicBezTo>
                  <a:pt x="45972" y="116602"/>
                  <a:pt x="45972" y="116602"/>
                  <a:pt x="45972" y="116602"/>
                </a:cubicBezTo>
                <a:cubicBezTo>
                  <a:pt x="55263" y="132764"/>
                  <a:pt x="75392" y="138359"/>
                  <a:pt x="92114" y="129656"/>
                </a:cubicBezTo>
                <a:cubicBezTo>
                  <a:pt x="104192" y="123129"/>
                  <a:pt x="110695" y="111007"/>
                  <a:pt x="110695" y="95777"/>
                </a:cubicBezTo>
                <a:cubicBezTo>
                  <a:pt x="110695" y="40761"/>
                  <a:pt x="110695" y="40761"/>
                  <a:pt x="110695" y="40761"/>
                </a:cubicBezTo>
                <a:cubicBezTo>
                  <a:pt x="110695" y="37964"/>
                  <a:pt x="108527" y="35477"/>
                  <a:pt x="105740" y="35477"/>
                </a:cubicBezTo>
                <a:cubicBezTo>
                  <a:pt x="102643" y="35477"/>
                  <a:pt x="100475" y="37964"/>
                  <a:pt x="100475" y="40761"/>
                </a:cubicBezTo>
                <a:cubicBezTo>
                  <a:pt x="100475" y="61897"/>
                  <a:pt x="100475" y="61897"/>
                  <a:pt x="100475" y="61897"/>
                </a:cubicBezTo>
                <a:cubicBezTo>
                  <a:pt x="100475" y="63762"/>
                  <a:pt x="98927" y="65316"/>
                  <a:pt x="97069" y="65938"/>
                </a:cubicBezTo>
                <a:cubicBezTo>
                  <a:pt x="95521" y="66249"/>
                  <a:pt x="93353" y="65627"/>
                  <a:pt x="92424" y="63762"/>
                </a:cubicBezTo>
                <a:lnTo>
                  <a:pt x="87275" y="53971"/>
                </a:lnTo>
                <a:cubicBezTo>
                  <a:pt x="86540" y="52573"/>
                  <a:pt x="86540" y="52573"/>
                  <a:pt x="86540" y="52573"/>
                </a:cubicBezTo>
                <a:cubicBezTo>
                  <a:pt x="68319" y="21405"/>
                  <a:pt x="65198" y="16066"/>
                  <a:pt x="64663" y="15152"/>
                </a:cubicBezTo>
                <a:cubicBezTo>
                  <a:pt x="64543" y="15183"/>
                  <a:pt x="64517" y="15145"/>
                  <a:pt x="64491" y="15107"/>
                </a:cubicBezTo>
                <a:cubicBezTo>
                  <a:pt x="63866" y="13881"/>
                  <a:pt x="62929" y="12961"/>
                  <a:pt x="61367" y="12654"/>
                </a:cubicBezTo>
                <a:cubicBezTo>
                  <a:pt x="60117" y="12348"/>
                  <a:pt x="58555" y="12348"/>
                  <a:pt x="57306" y="13268"/>
                </a:cubicBezTo>
                <a:cubicBezTo>
                  <a:pt x="56056" y="13881"/>
                  <a:pt x="55431" y="14801"/>
                  <a:pt x="54807" y="16334"/>
                </a:cubicBezTo>
                <a:cubicBezTo>
                  <a:pt x="54494" y="17561"/>
                  <a:pt x="54807" y="19094"/>
                  <a:pt x="55431" y="20320"/>
                </a:cubicBezTo>
                <a:lnTo>
                  <a:pt x="55426" y="20338"/>
                </a:lnTo>
                <a:lnTo>
                  <a:pt x="60648" y="29143"/>
                </a:lnTo>
                <a:lnTo>
                  <a:pt x="61343" y="30586"/>
                </a:lnTo>
                <a:cubicBezTo>
                  <a:pt x="80369" y="63081"/>
                  <a:pt x="80595" y="63466"/>
                  <a:pt x="80597" y="63470"/>
                </a:cubicBezTo>
                <a:lnTo>
                  <a:pt x="79045" y="69343"/>
                </a:lnTo>
                <a:cubicBezTo>
                  <a:pt x="78423" y="69652"/>
                  <a:pt x="77492" y="69652"/>
                  <a:pt x="76871" y="69652"/>
                </a:cubicBezTo>
                <a:cubicBezTo>
                  <a:pt x="75318" y="69652"/>
                  <a:pt x="74076" y="69034"/>
                  <a:pt x="73144" y="67798"/>
                </a:cubicBezTo>
                <a:cubicBezTo>
                  <a:pt x="63531" y="51055"/>
                  <a:pt x="57637" y="40790"/>
                  <a:pt x="54024" y="34497"/>
                </a:cubicBezTo>
                <a:cubicBezTo>
                  <a:pt x="53960" y="34497"/>
                  <a:pt x="53942" y="34469"/>
                  <a:pt x="53925" y="34439"/>
                </a:cubicBezTo>
                <a:cubicBezTo>
                  <a:pt x="40231" y="10827"/>
                  <a:pt x="40231" y="10827"/>
                  <a:pt x="40231" y="10827"/>
                </a:cubicBezTo>
                <a:cubicBezTo>
                  <a:pt x="38675" y="8342"/>
                  <a:pt x="35563" y="7410"/>
                  <a:pt x="33073" y="8963"/>
                </a:cubicBezTo>
                <a:close/>
                <a:moveTo>
                  <a:pt x="39103" y="458"/>
                </a:moveTo>
                <a:cubicBezTo>
                  <a:pt x="42487" y="1351"/>
                  <a:pt x="45522" y="3526"/>
                  <a:pt x="47389" y="6788"/>
                </a:cubicBezTo>
                <a:lnTo>
                  <a:pt x="49597" y="10511"/>
                </a:lnTo>
                <a:cubicBezTo>
                  <a:pt x="49934" y="8264"/>
                  <a:pt x="51491" y="6941"/>
                  <a:pt x="53245" y="5908"/>
                </a:cubicBezTo>
                <a:cubicBezTo>
                  <a:pt x="56369" y="4069"/>
                  <a:pt x="60117" y="3762"/>
                  <a:pt x="63554" y="4682"/>
                </a:cubicBezTo>
                <a:lnTo>
                  <a:pt x="71552" y="10497"/>
                </a:lnTo>
                <a:cubicBezTo>
                  <a:pt x="71848" y="10414"/>
                  <a:pt x="71918" y="10511"/>
                  <a:pt x="71985" y="10612"/>
                </a:cubicBezTo>
                <a:cubicBezTo>
                  <a:pt x="92114" y="45424"/>
                  <a:pt x="92114" y="45424"/>
                  <a:pt x="92114" y="45424"/>
                </a:cubicBezTo>
                <a:cubicBezTo>
                  <a:pt x="92114" y="33301"/>
                  <a:pt x="97998" y="27085"/>
                  <a:pt x="105740" y="27085"/>
                </a:cubicBezTo>
                <a:cubicBezTo>
                  <a:pt x="113172" y="27085"/>
                  <a:pt x="119056" y="33301"/>
                  <a:pt x="119056" y="40761"/>
                </a:cubicBezTo>
                <a:cubicBezTo>
                  <a:pt x="119056" y="95777"/>
                  <a:pt x="119056" y="95777"/>
                  <a:pt x="119056" y="95777"/>
                </a:cubicBezTo>
                <a:cubicBezTo>
                  <a:pt x="119056" y="114115"/>
                  <a:pt x="111005" y="128724"/>
                  <a:pt x="95830" y="136805"/>
                </a:cubicBezTo>
                <a:cubicBezTo>
                  <a:pt x="89327" y="140535"/>
                  <a:pt x="82205" y="142089"/>
                  <a:pt x="75392" y="142089"/>
                </a:cubicBezTo>
                <a:cubicBezTo>
                  <a:pt x="60527" y="142089"/>
                  <a:pt x="46592" y="134629"/>
                  <a:pt x="38540" y="120953"/>
                </a:cubicBezTo>
                <a:cubicBezTo>
                  <a:pt x="27782" y="102175"/>
                  <a:pt x="25149" y="97578"/>
                  <a:pt x="24504" y="96452"/>
                </a:cubicBezTo>
                <a:cubicBezTo>
                  <a:pt x="24329" y="96450"/>
                  <a:pt x="24260" y="96362"/>
                  <a:pt x="24191" y="96271"/>
                </a:cubicBezTo>
                <a:cubicBezTo>
                  <a:pt x="1619" y="57310"/>
                  <a:pt x="1619" y="57310"/>
                  <a:pt x="1619" y="57310"/>
                </a:cubicBezTo>
                <a:lnTo>
                  <a:pt x="1824" y="56534"/>
                </a:lnTo>
                <a:cubicBezTo>
                  <a:pt x="21" y="53692"/>
                  <a:pt x="-436" y="50214"/>
                  <a:pt x="414" y="46735"/>
                </a:cubicBezTo>
                <a:cubicBezTo>
                  <a:pt x="1337" y="43279"/>
                  <a:pt x="3796" y="40452"/>
                  <a:pt x="6871" y="38567"/>
                </a:cubicBezTo>
                <a:lnTo>
                  <a:pt x="12430" y="37706"/>
                </a:lnTo>
                <a:cubicBezTo>
                  <a:pt x="8531" y="31060"/>
                  <a:pt x="8220" y="27334"/>
                  <a:pt x="9153" y="23919"/>
                </a:cubicBezTo>
                <a:cubicBezTo>
                  <a:pt x="10086" y="20503"/>
                  <a:pt x="12263" y="17398"/>
                  <a:pt x="15373" y="15535"/>
                </a:cubicBezTo>
                <a:lnTo>
                  <a:pt x="22972" y="14643"/>
                </a:lnTo>
                <a:cubicBezTo>
                  <a:pt x="21549" y="9630"/>
                  <a:pt x="23997" y="4509"/>
                  <a:pt x="28716" y="1817"/>
                </a:cubicBezTo>
                <a:cubicBezTo>
                  <a:pt x="31984" y="-47"/>
                  <a:pt x="35718" y="-435"/>
                  <a:pt x="39103" y="458"/>
                </a:cubicBez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GB" sz="1200">
              <a:solidFill>
                <a:srgbClr val="FFFFFF"/>
              </a:solidFill>
              <a:latin typeface="Nokia Pure Text Light"/>
              <a:ea typeface="+mn-ea"/>
              <a:cs typeface="+mn-cs"/>
            </a:endParaRPr>
          </a:p>
        </p:txBody>
      </p:sp>
      <p:sp>
        <p:nvSpPr>
          <p:cNvPr id="44" name="Trapezoid 6"/>
          <p:cNvSpPr>
            <a:spLocks noChangeAspect="1"/>
          </p:cNvSpPr>
          <p:nvPr userDrawn="1"/>
        </p:nvSpPr>
        <p:spPr>
          <a:xfrm>
            <a:off x="4148905" y="4099786"/>
            <a:ext cx="194683" cy="154834"/>
          </a:xfrm>
          <a:custGeom>
            <a:avLst/>
            <a:gdLst/>
            <a:ahLst/>
            <a:cxnLst/>
            <a:rect l="l" t="t" r="r" b="b"/>
            <a:pathLst>
              <a:path w="194683" h="154834">
                <a:moveTo>
                  <a:pt x="140224" y="130335"/>
                </a:moveTo>
                <a:cubicBezTo>
                  <a:pt x="141787" y="130809"/>
                  <a:pt x="141882" y="131971"/>
                  <a:pt x="141882" y="133154"/>
                </a:cubicBezTo>
                <a:lnTo>
                  <a:pt x="141637" y="133746"/>
                </a:lnTo>
                <a:close/>
                <a:moveTo>
                  <a:pt x="143665" y="110293"/>
                </a:moveTo>
                <a:cubicBezTo>
                  <a:pt x="148516" y="113305"/>
                  <a:pt x="152105" y="117678"/>
                  <a:pt x="154105" y="122948"/>
                </a:cubicBezTo>
                <a:cubicBezTo>
                  <a:pt x="156007" y="127961"/>
                  <a:pt x="156305" y="133437"/>
                  <a:pt x="154883" y="138682"/>
                </a:cubicBezTo>
                <a:cubicBezTo>
                  <a:pt x="154576" y="139828"/>
                  <a:pt x="153458" y="140399"/>
                  <a:pt x="152306" y="140101"/>
                </a:cubicBezTo>
                <a:cubicBezTo>
                  <a:pt x="151155" y="139803"/>
                  <a:pt x="150456" y="138744"/>
                  <a:pt x="150763" y="137598"/>
                </a:cubicBezTo>
                <a:cubicBezTo>
                  <a:pt x="151910" y="133193"/>
                  <a:pt x="151695" y="128716"/>
                  <a:pt x="150085" y="124474"/>
                </a:cubicBezTo>
                <a:cubicBezTo>
                  <a:pt x="148426" y="120104"/>
                  <a:pt x="145390" y="116403"/>
                  <a:pt x="141301" y="113837"/>
                </a:cubicBezTo>
                <a:cubicBezTo>
                  <a:pt x="140944" y="113679"/>
                  <a:pt x="140619" y="113214"/>
                  <a:pt x="140473" y="112828"/>
                </a:cubicBezTo>
                <a:cubicBezTo>
                  <a:pt x="140229" y="112185"/>
                  <a:pt x="140293" y="111573"/>
                  <a:pt x="140666" y="110990"/>
                </a:cubicBezTo>
                <a:cubicBezTo>
                  <a:pt x="141329" y="110003"/>
                  <a:pt x="142675" y="109639"/>
                  <a:pt x="143665" y="110293"/>
                </a:cubicBezTo>
                <a:close/>
                <a:moveTo>
                  <a:pt x="28254" y="110270"/>
                </a:moveTo>
                <a:cubicBezTo>
                  <a:pt x="31819" y="129575"/>
                  <a:pt x="48936" y="143833"/>
                  <a:pt x="69384" y="143833"/>
                </a:cubicBezTo>
                <a:cubicBezTo>
                  <a:pt x="89832" y="143833"/>
                  <a:pt x="106950" y="129575"/>
                  <a:pt x="110515" y="110270"/>
                </a:cubicBezTo>
                <a:close/>
                <a:moveTo>
                  <a:pt x="17197" y="103093"/>
                </a:moveTo>
                <a:lnTo>
                  <a:pt x="120682" y="103093"/>
                </a:lnTo>
                <a:cubicBezTo>
                  <a:pt x="120682" y="131669"/>
                  <a:pt x="97516" y="154834"/>
                  <a:pt x="68939" y="154834"/>
                </a:cubicBezTo>
                <a:cubicBezTo>
                  <a:pt x="40363" y="154834"/>
                  <a:pt x="17197" y="131669"/>
                  <a:pt x="17197" y="103093"/>
                </a:cubicBezTo>
                <a:close/>
                <a:moveTo>
                  <a:pt x="152986" y="94680"/>
                </a:moveTo>
                <a:lnTo>
                  <a:pt x="164059" y="103882"/>
                </a:lnTo>
                <a:lnTo>
                  <a:pt x="171405" y="116385"/>
                </a:lnTo>
                <a:lnTo>
                  <a:pt x="174230" y="130196"/>
                </a:lnTo>
                <a:lnTo>
                  <a:pt x="172343" y="144132"/>
                </a:lnTo>
                <a:cubicBezTo>
                  <a:pt x="172042" y="145282"/>
                  <a:pt x="170801" y="145900"/>
                  <a:pt x="169653" y="145597"/>
                </a:cubicBezTo>
                <a:cubicBezTo>
                  <a:pt x="168584" y="145115"/>
                  <a:pt x="168014" y="144000"/>
                  <a:pt x="168315" y="142851"/>
                </a:cubicBezTo>
                <a:cubicBezTo>
                  <a:pt x="170813" y="134655"/>
                  <a:pt x="170626" y="125999"/>
                  <a:pt x="167535" y="117853"/>
                </a:cubicBezTo>
                <a:cubicBezTo>
                  <a:pt x="164395" y="109579"/>
                  <a:pt x="158515" y="102640"/>
                  <a:pt x="150952" y="98262"/>
                </a:cubicBezTo>
                <a:cubicBezTo>
                  <a:pt x="150417" y="98021"/>
                  <a:pt x="150141" y="97683"/>
                  <a:pt x="149945" y="97165"/>
                </a:cubicBezTo>
                <a:cubicBezTo>
                  <a:pt x="149748" y="96648"/>
                  <a:pt x="149810" y="96033"/>
                  <a:pt x="150179" y="95449"/>
                </a:cubicBezTo>
                <a:cubicBezTo>
                  <a:pt x="150659" y="94380"/>
                  <a:pt x="151998" y="94019"/>
                  <a:pt x="152986" y="94680"/>
                </a:cubicBezTo>
                <a:close/>
                <a:moveTo>
                  <a:pt x="163706" y="77275"/>
                </a:moveTo>
                <a:cubicBezTo>
                  <a:pt x="176173" y="84637"/>
                  <a:pt x="185389" y="95592"/>
                  <a:pt x="190526" y="109128"/>
                </a:cubicBezTo>
                <a:cubicBezTo>
                  <a:pt x="195565" y="122406"/>
                  <a:pt x="196018" y="136539"/>
                  <a:pt x="191916" y="150041"/>
                </a:cubicBezTo>
                <a:cubicBezTo>
                  <a:pt x="191608" y="151190"/>
                  <a:pt x="190356" y="151813"/>
                  <a:pt x="189201" y="151514"/>
                </a:cubicBezTo>
                <a:cubicBezTo>
                  <a:pt x="188176" y="151165"/>
                  <a:pt x="187426" y="149975"/>
                  <a:pt x="187783" y="148955"/>
                </a:cubicBezTo>
                <a:cubicBezTo>
                  <a:pt x="191609" y="136294"/>
                  <a:pt x="191190" y="123034"/>
                  <a:pt x="186493" y="110658"/>
                </a:cubicBezTo>
                <a:cubicBezTo>
                  <a:pt x="181699" y="98025"/>
                  <a:pt x="173036" y="87745"/>
                  <a:pt x="161465" y="80780"/>
                </a:cubicBezTo>
                <a:cubicBezTo>
                  <a:pt x="161107" y="80621"/>
                  <a:pt x="160781" y="80155"/>
                  <a:pt x="160635" y="79768"/>
                </a:cubicBezTo>
                <a:cubicBezTo>
                  <a:pt x="160390" y="79124"/>
                  <a:pt x="160454" y="78509"/>
                  <a:pt x="160828" y="77925"/>
                </a:cubicBezTo>
                <a:cubicBezTo>
                  <a:pt x="161364" y="76985"/>
                  <a:pt x="162713" y="76620"/>
                  <a:pt x="163706" y="77275"/>
                </a:cubicBezTo>
                <a:close/>
                <a:moveTo>
                  <a:pt x="50462" y="0"/>
                </a:moveTo>
                <a:lnTo>
                  <a:pt x="90016" y="0"/>
                </a:lnTo>
                <a:lnTo>
                  <a:pt x="90016" y="11993"/>
                </a:lnTo>
                <a:lnTo>
                  <a:pt x="90254" y="11993"/>
                </a:lnTo>
                <a:lnTo>
                  <a:pt x="133168" y="29521"/>
                </a:lnTo>
                <a:lnTo>
                  <a:pt x="132886" y="29521"/>
                </a:lnTo>
                <a:lnTo>
                  <a:pt x="136564" y="90155"/>
                </a:lnTo>
                <a:lnTo>
                  <a:pt x="136602" y="90155"/>
                </a:lnTo>
                <a:lnTo>
                  <a:pt x="136566" y="90195"/>
                </a:lnTo>
                <a:lnTo>
                  <a:pt x="136602" y="90792"/>
                </a:lnTo>
                <a:lnTo>
                  <a:pt x="136019" y="90792"/>
                </a:lnTo>
                <a:lnTo>
                  <a:pt x="127754" y="99833"/>
                </a:lnTo>
                <a:lnTo>
                  <a:pt x="124924" y="99833"/>
                </a:lnTo>
                <a:lnTo>
                  <a:pt x="122016" y="99833"/>
                </a:lnTo>
                <a:lnTo>
                  <a:pt x="8244" y="99833"/>
                </a:lnTo>
                <a:lnTo>
                  <a:pt x="3156" y="92446"/>
                </a:lnTo>
                <a:lnTo>
                  <a:pt x="0" y="92446"/>
                </a:lnTo>
                <a:lnTo>
                  <a:pt x="0" y="87864"/>
                </a:lnTo>
                <a:lnTo>
                  <a:pt x="123207" y="87864"/>
                </a:lnTo>
                <a:lnTo>
                  <a:pt x="123562" y="82017"/>
                </a:lnTo>
                <a:lnTo>
                  <a:pt x="0" y="82017"/>
                </a:lnTo>
                <a:lnTo>
                  <a:pt x="5456" y="34770"/>
                </a:lnTo>
                <a:lnTo>
                  <a:pt x="117192" y="34770"/>
                </a:lnTo>
                <a:lnTo>
                  <a:pt x="113434" y="29521"/>
                </a:lnTo>
                <a:lnTo>
                  <a:pt x="7310" y="29521"/>
                </a:lnTo>
                <a:lnTo>
                  <a:pt x="50224" y="11993"/>
                </a:lnTo>
                <a:lnTo>
                  <a:pt x="50462" y="11993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3154"/>
              </a:solidFill>
            </a:endParaRPr>
          </a:p>
        </p:txBody>
      </p:sp>
      <p:sp>
        <p:nvSpPr>
          <p:cNvPr id="45" name="Ellipse 6"/>
          <p:cNvSpPr>
            <a:spLocks noChangeAspect="1"/>
          </p:cNvSpPr>
          <p:nvPr userDrawn="1"/>
        </p:nvSpPr>
        <p:spPr>
          <a:xfrm>
            <a:off x="4431834" y="4099786"/>
            <a:ext cx="72213" cy="144000"/>
          </a:xfrm>
          <a:custGeom>
            <a:avLst/>
            <a:gdLst/>
            <a:ahLst/>
            <a:cxnLst/>
            <a:rect l="l" t="t" r="r" b="b"/>
            <a:pathLst>
              <a:path w="1717080" h="3424020">
                <a:moveTo>
                  <a:pt x="997065" y="1823433"/>
                </a:moveTo>
                <a:lnTo>
                  <a:pt x="997065" y="2832556"/>
                </a:lnTo>
                <a:cubicBezTo>
                  <a:pt x="1238754" y="2802524"/>
                  <a:pt x="1474097" y="2677572"/>
                  <a:pt x="1480808" y="2362801"/>
                </a:cubicBezTo>
                <a:cubicBezTo>
                  <a:pt x="1497322" y="2014516"/>
                  <a:pt x="1233753" y="1904288"/>
                  <a:pt x="997065" y="1823433"/>
                </a:cubicBezTo>
                <a:close/>
                <a:moveTo>
                  <a:pt x="818181" y="553548"/>
                </a:moveTo>
                <a:cubicBezTo>
                  <a:pt x="400255" y="600257"/>
                  <a:pt x="343906" y="853119"/>
                  <a:pt x="336263" y="1020769"/>
                </a:cubicBezTo>
                <a:cubicBezTo>
                  <a:pt x="321282" y="1349307"/>
                  <a:pt x="594180" y="1445053"/>
                  <a:pt x="818181" y="1521656"/>
                </a:cubicBezTo>
                <a:close/>
                <a:moveTo>
                  <a:pt x="818181" y="0"/>
                </a:moveTo>
                <a:lnTo>
                  <a:pt x="997065" y="0"/>
                </a:lnTo>
                <a:lnTo>
                  <a:pt x="997065" y="352824"/>
                </a:lnTo>
                <a:cubicBezTo>
                  <a:pt x="1295182" y="363451"/>
                  <a:pt x="1510991" y="439329"/>
                  <a:pt x="1678356" y="546433"/>
                </a:cubicBezTo>
                <a:lnTo>
                  <a:pt x="1588676" y="734427"/>
                </a:lnTo>
                <a:cubicBezTo>
                  <a:pt x="1348085" y="602078"/>
                  <a:pt x="1158506" y="562501"/>
                  <a:pt x="997065" y="553983"/>
                </a:cubicBezTo>
                <a:lnTo>
                  <a:pt x="997065" y="1582206"/>
                </a:lnTo>
                <a:cubicBezTo>
                  <a:pt x="1246586" y="1658347"/>
                  <a:pt x="1741258" y="1803728"/>
                  <a:pt x="1716161" y="2353256"/>
                </a:cubicBezTo>
                <a:cubicBezTo>
                  <a:pt x="1691242" y="2727152"/>
                  <a:pt x="1440616" y="2997721"/>
                  <a:pt x="997065" y="3036274"/>
                </a:cubicBezTo>
                <a:lnTo>
                  <a:pt x="997065" y="3424020"/>
                </a:lnTo>
                <a:lnTo>
                  <a:pt x="818181" y="3424020"/>
                </a:lnTo>
                <a:lnTo>
                  <a:pt x="818181" y="3042669"/>
                </a:lnTo>
                <a:cubicBezTo>
                  <a:pt x="353041" y="3035288"/>
                  <a:pt x="86955" y="2858177"/>
                  <a:pt x="0" y="2802656"/>
                </a:cubicBezTo>
                <a:lnTo>
                  <a:pt x="97282" y="2617644"/>
                </a:lnTo>
                <a:cubicBezTo>
                  <a:pt x="355770" y="2775840"/>
                  <a:pt x="602946" y="2832848"/>
                  <a:pt x="818181" y="2836791"/>
                </a:cubicBezTo>
                <a:lnTo>
                  <a:pt x="818181" y="1760050"/>
                </a:lnTo>
                <a:cubicBezTo>
                  <a:pt x="316515" y="1570031"/>
                  <a:pt x="24472" y="1457773"/>
                  <a:pt x="121662" y="865559"/>
                </a:cubicBezTo>
                <a:cubicBezTo>
                  <a:pt x="188251" y="528508"/>
                  <a:pt x="519920" y="365826"/>
                  <a:pt x="818181" y="35257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15214" tIns="113400" rIns="115214" bIns="113400" spcCol="0" rtlCol="0" anchor="t" anchorCtr="0"/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srgbClr val="FF3154"/>
              </a:solidFill>
            </a:endParaRPr>
          </a:p>
        </p:txBody>
      </p:sp>
      <p:sp>
        <p:nvSpPr>
          <p:cNvPr id="46" name="Abgerundetes Rechteck 19"/>
          <p:cNvSpPr>
            <a:spLocks noChangeAspect="1"/>
          </p:cNvSpPr>
          <p:nvPr userDrawn="1"/>
        </p:nvSpPr>
        <p:spPr>
          <a:xfrm>
            <a:off x="4592293" y="4099786"/>
            <a:ext cx="97554" cy="144000"/>
          </a:xfrm>
          <a:custGeom>
            <a:avLst/>
            <a:gdLst/>
            <a:ahLst/>
            <a:cxnLst/>
            <a:rect l="l" t="t" r="r" b="b"/>
            <a:pathLst>
              <a:path w="313933" h="463400">
                <a:moveTo>
                  <a:pt x="149753" y="320062"/>
                </a:moveTo>
                <a:cubicBezTo>
                  <a:pt x="165366" y="329753"/>
                  <a:pt x="176914" y="343827"/>
                  <a:pt x="183350" y="360787"/>
                </a:cubicBezTo>
                <a:cubicBezTo>
                  <a:pt x="189472" y="376919"/>
                  <a:pt x="190429" y="394539"/>
                  <a:pt x="185855" y="411418"/>
                </a:cubicBezTo>
                <a:cubicBezTo>
                  <a:pt x="184867" y="415105"/>
                  <a:pt x="181269" y="416945"/>
                  <a:pt x="177562" y="415986"/>
                </a:cubicBezTo>
                <a:cubicBezTo>
                  <a:pt x="173856" y="415025"/>
                  <a:pt x="171608" y="411619"/>
                  <a:pt x="172596" y="407931"/>
                </a:cubicBezTo>
                <a:cubicBezTo>
                  <a:pt x="176287" y="393754"/>
                  <a:pt x="175594" y="379347"/>
                  <a:pt x="170413" y="365696"/>
                </a:cubicBezTo>
                <a:cubicBezTo>
                  <a:pt x="165076" y="351632"/>
                  <a:pt x="155305" y="339724"/>
                  <a:pt x="142146" y="331466"/>
                </a:cubicBezTo>
                <a:cubicBezTo>
                  <a:pt x="140998" y="330956"/>
                  <a:pt x="139953" y="329460"/>
                  <a:pt x="139482" y="328219"/>
                </a:cubicBezTo>
                <a:cubicBezTo>
                  <a:pt x="138697" y="326150"/>
                  <a:pt x="138903" y="324179"/>
                  <a:pt x="140102" y="322305"/>
                </a:cubicBezTo>
                <a:cubicBezTo>
                  <a:pt x="142238" y="319128"/>
                  <a:pt x="146568" y="317958"/>
                  <a:pt x="149753" y="320062"/>
                </a:cubicBezTo>
                <a:close/>
                <a:moveTo>
                  <a:pt x="179750" y="269817"/>
                </a:moveTo>
                <a:lnTo>
                  <a:pt x="215384" y="299430"/>
                </a:lnTo>
                <a:lnTo>
                  <a:pt x="239022" y="339665"/>
                </a:lnTo>
                <a:lnTo>
                  <a:pt x="248113" y="384111"/>
                </a:lnTo>
                <a:lnTo>
                  <a:pt x="242041" y="428957"/>
                </a:lnTo>
                <a:cubicBezTo>
                  <a:pt x="241071" y="432657"/>
                  <a:pt x="237078" y="434648"/>
                  <a:pt x="233383" y="433671"/>
                </a:cubicBezTo>
                <a:cubicBezTo>
                  <a:pt x="229945" y="432120"/>
                  <a:pt x="228109" y="428533"/>
                  <a:pt x="229079" y="424833"/>
                </a:cubicBezTo>
                <a:cubicBezTo>
                  <a:pt x="237116" y="398459"/>
                  <a:pt x="236517" y="370604"/>
                  <a:pt x="226570" y="344391"/>
                </a:cubicBezTo>
                <a:cubicBezTo>
                  <a:pt x="216464" y="317763"/>
                  <a:pt x="197543" y="295432"/>
                  <a:pt x="173203" y="281346"/>
                </a:cubicBezTo>
                <a:cubicBezTo>
                  <a:pt x="171483" y="280570"/>
                  <a:pt x="170594" y="279480"/>
                  <a:pt x="169963" y="277816"/>
                </a:cubicBezTo>
                <a:cubicBezTo>
                  <a:pt x="169331" y="276151"/>
                  <a:pt x="169530" y="274171"/>
                  <a:pt x="170717" y="272293"/>
                </a:cubicBezTo>
                <a:cubicBezTo>
                  <a:pt x="172260" y="268851"/>
                  <a:pt x="176569" y="267692"/>
                  <a:pt x="179750" y="269817"/>
                </a:cubicBezTo>
                <a:close/>
                <a:moveTo>
                  <a:pt x="214248" y="213808"/>
                </a:moveTo>
                <a:cubicBezTo>
                  <a:pt x="254365" y="237500"/>
                  <a:pt x="284024" y="272754"/>
                  <a:pt x="300554" y="316312"/>
                </a:cubicBezTo>
                <a:cubicBezTo>
                  <a:pt x="316769" y="359041"/>
                  <a:pt x="318227" y="404523"/>
                  <a:pt x="305027" y="447973"/>
                </a:cubicBezTo>
                <a:cubicBezTo>
                  <a:pt x="304036" y="451671"/>
                  <a:pt x="300007" y="453674"/>
                  <a:pt x="296290" y="452712"/>
                </a:cubicBezTo>
                <a:cubicBezTo>
                  <a:pt x="292991" y="451590"/>
                  <a:pt x="290580" y="447760"/>
                  <a:pt x="291728" y="444477"/>
                </a:cubicBezTo>
                <a:cubicBezTo>
                  <a:pt x="304041" y="403735"/>
                  <a:pt x="302691" y="361061"/>
                  <a:pt x="287578" y="321236"/>
                </a:cubicBezTo>
                <a:cubicBezTo>
                  <a:pt x="272150" y="280581"/>
                  <a:pt x="244272" y="247499"/>
                  <a:pt x="207036" y="225088"/>
                </a:cubicBezTo>
                <a:cubicBezTo>
                  <a:pt x="205883" y="224576"/>
                  <a:pt x="204835" y="223076"/>
                  <a:pt x="204363" y="221831"/>
                </a:cubicBezTo>
                <a:cubicBezTo>
                  <a:pt x="203575" y="219757"/>
                  <a:pt x="203783" y="217779"/>
                  <a:pt x="204985" y="215899"/>
                </a:cubicBezTo>
                <a:cubicBezTo>
                  <a:pt x="206710" y="212873"/>
                  <a:pt x="211052" y="211698"/>
                  <a:pt x="214248" y="213808"/>
                </a:cubicBezTo>
                <a:close/>
                <a:moveTo>
                  <a:pt x="73645" y="19462"/>
                </a:moveTo>
                <a:cubicBezTo>
                  <a:pt x="62942" y="19462"/>
                  <a:pt x="54266" y="28139"/>
                  <a:pt x="54266" y="38841"/>
                </a:cubicBezTo>
                <a:lnTo>
                  <a:pt x="54266" y="332230"/>
                </a:lnTo>
                <a:lnTo>
                  <a:pt x="54264" y="332231"/>
                </a:lnTo>
                <a:lnTo>
                  <a:pt x="54264" y="348728"/>
                </a:lnTo>
                <a:cubicBezTo>
                  <a:pt x="37024" y="356321"/>
                  <a:pt x="25029" y="373574"/>
                  <a:pt x="25029" y="393628"/>
                </a:cubicBezTo>
                <a:cubicBezTo>
                  <a:pt x="25029" y="420808"/>
                  <a:pt x="47063" y="442842"/>
                  <a:pt x="74244" y="442842"/>
                </a:cubicBezTo>
                <a:cubicBezTo>
                  <a:pt x="101424" y="442842"/>
                  <a:pt x="123458" y="420808"/>
                  <a:pt x="123458" y="393628"/>
                </a:cubicBezTo>
                <a:cubicBezTo>
                  <a:pt x="123458" y="373106"/>
                  <a:pt x="110898" y="355518"/>
                  <a:pt x="93030" y="348166"/>
                </a:cubicBezTo>
                <a:lnTo>
                  <a:pt x="93030" y="329823"/>
                </a:lnTo>
                <a:cubicBezTo>
                  <a:pt x="93029" y="329822"/>
                  <a:pt x="93026" y="329821"/>
                  <a:pt x="93024" y="329821"/>
                </a:cubicBezTo>
                <a:lnTo>
                  <a:pt x="93024" y="38841"/>
                </a:lnTo>
                <a:cubicBezTo>
                  <a:pt x="93024" y="28139"/>
                  <a:pt x="84348" y="19462"/>
                  <a:pt x="73645" y="19462"/>
                </a:cubicBezTo>
                <a:close/>
                <a:moveTo>
                  <a:pt x="73645" y="0"/>
                </a:moveTo>
                <a:cubicBezTo>
                  <a:pt x="92910" y="0"/>
                  <a:pt x="108528" y="15617"/>
                  <a:pt x="108528" y="34882"/>
                </a:cubicBezTo>
                <a:lnTo>
                  <a:pt x="108528" y="333295"/>
                </a:lnTo>
                <a:cubicBezTo>
                  <a:pt x="129785" y="344933"/>
                  <a:pt x="144016" y="367619"/>
                  <a:pt x="144016" y="393628"/>
                </a:cubicBezTo>
                <a:cubicBezTo>
                  <a:pt x="144016" y="432162"/>
                  <a:pt x="112778" y="463400"/>
                  <a:pt x="74244" y="463400"/>
                </a:cubicBezTo>
                <a:cubicBezTo>
                  <a:pt x="35709" y="463400"/>
                  <a:pt x="4471" y="432162"/>
                  <a:pt x="4471" y="393628"/>
                </a:cubicBezTo>
                <a:cubicBezTo>
                  <a:pt x="4471" y="368116"/>
                  <a:pt x="18164" y="345802"/>
                  <a:pt x="38763" y="333995"/>
                </a:cubicBezTo>
                <a:lnTo>
                  <a:pt x="38763" y="320205"/>
                </a:lnTo>
                <a:lnTo>
                  <a:pt x="7753" y="320205"/>
                </a:lnTo>
                <a:cubicBezTo>
                  <a:pt x="3471" y="320205"/>
                  <a:pt x="0" y="316734"/>
                  <a:pt x="0" y="312452"/>
                </a:cubicBezTo>
                <a:cubicBezTo>
                  <a:pt x="0" y="308171"/>
                  <a:pt x="3471" y="304700"/>
                  <a:pt x="7753" y="304700"/>
                </a:cubicBezTo>
                <a:lnTo>
                  <a:pt x="38763" y="304700"/>
                </a:lnTo>
                <a:lnTo>
                  <a:pt x="38763" y="272139"/>
                </a:lnTo>
                <a:lnTo>
                  <a:pt x="7753" y="272139"/>
                </a:lnTo>
                <a:cubicBezTo>
                  <a:pt x="3471" y="272139"/>
                  <a:pt x="0" y="268668"/>
                  <a:pt x="0" y="264387"/>
                </a:cubicBezTo>
                <a:cubicBezTo>
                  <a:pt x="0" y="260106"/>
                  <a:pt x="3471" y="256635"/>
                  <a:pt x="7753" y="256635"/>
                </a:cubicBezTo>
                <a:lnTo>
                  <a:pt x="38763" y="256635"/>
                </a:lnTo>
                <a:lnTo>
                  <a:pt x="38763" y="224074"/>
                </a:lnTo>
                <a:lnTo>
                  <a:pt x="7753" y="224074"/>
                </a:lnTo>
                <a:cubicBezTo>
                  <a:pt x="3471" y="224074"/>
                  <a:pt x="0" y="220603"/>
                  <a:pt x="0" y="216322"/>
                </a:cubicBezTo>
                <a:cubicBezTo>
                  <a:pt x="0" y="212040"/>
                  <a:pt x="3471" y="208569"/>
                  <a:pt x="7753" y="208569"/>
                </a:cubicBezTo>
                <a:lnTo>
                  <a:pt x="38763" y="208569"/>
                </a:lnTo>
                <a:lnTo>
                  <a:pt x="38763" y="176009"/>
                </a:lnTo>
                <a:lnTo>
                  <a:pt x="7753" y="176009"/>
                </a:lnTo>
                <a:cubicBezTo>
                  <a:pt x="3471" y="176009"/>
                  <a:pt x="0" y="172538"/>
                  <a:pt x="0" y="168256"/>
                </a:cubicBezTo>
                <a:cubicBezTo>
                  <a:pt x="0" y="163975"/>
                  <a:pt x="3471" y="160504"/>
                  <a:pt x="7753" y="160504"/>
                </a:cubicBezTo>
                <a:lnTo>
                  <a:pt x="38763" y="160504"/>
                </a:lnTo>
                <a:lnTo>
                  <a:pt x="38763" y="127943"/>
                </a:lnTo>
                <a:lnTo>
                  <a:pt x="7753" y="127943"/>
                </a:lnTo>
                <a:cubicBezTo>
                  <a:pt x="3471" y="127943"/>
                  <a:pt x="0" y="124472"/>
                  <a:pt x="0" y="120191"/>
                </a:cubicBezTo>
                <a:cubicBezTo>
                  <a:pt x="0" y="115909"/>
                  <a:pt x="3471" y="112438"/>
                  <a:pt x="7753" y="112438"/>
                </a:cubicBezTo>
                <a:lnTo>
                  <a:pt x="38763" y="112438"/>
                </a:lnTo>
                <a:lnTo>
                  <a:pt x="38763" y="79878"/>
                </a:lnTo>
                <a:lnTo>
                  <a:pt x="7753" y="79878"/>
                </a:lnTo>
                <a:cubicBezTo>
                  <a:pt x="3471" y="79878"/>
                  <a:pt x="0" y="76407"/>
                  <a:pt x="0" y="72125"/>
                </a:cubicBezTo>
                <a:cubicBezTo>
                  <a:pt x="0" y="67844"/>
                  <a:pt x="3471" y="64373"/>
                  <a:pt x="7753" y="64373"/>
                </a:cubicBezTo>
                <a:lnTo>
                  <a:pt x="38763" y="64373"/>
                </a:lnTo>
                <a:lnTo>
                  <a:pt x="38763" y="34882"/>
                </a:lnTo>
                <a:cubicBezTo>
                  <a:pt x="38763" y="15617"/>
                  <a:pt x="54380" y="0"/>
                  <a:pt x="73645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7133" tIns="57133" rIns="57133" bIns="5713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22771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7" name="Abgerundetes Rechteck 19"/>
          <p:cNvSpPr>
            <a:spLocks noChangeAspect="1"/>
          </p:cNvSpPr>
          <p:nvPr userDrawn="1"/>
        </p:nvSpPr>
        <p:spPr>
          <a:xfrm>
            <a:off x="3481513" y="4084094"/>
            <a:ext cx="359835" cy="159708"/>
          </a:xfrm>
          <a:custGeom>
            <a:avLst/>
            <a:gdLst/>
            <a:ahLst/>
            <a:cxnLst/>
            <a:rect l="l" t="t" r="r" b="b"/>
            <a:pathLst>
              <a:path w="359835" h="159708">
                <a:moveTo>
                  <a:pt x="108031" y="130216"/>
                </a:moveTo>
                <a:lnTo>
                  <a:pt x="263217" y="130216"/>
                </a:lnTo>
                <a:cubicBezTo>
                  <a:pt x="263454" y="131763"/>
                  <a:pt x="263821" y="133272"/>
                  <a:pt x="264452" y="134689"/>
                </a:cubicBezTo>
                <a:lnTo>
                  <a:pt x="107003" y="134019"/>
                </a:lnTo>
                <a:cubicBezTo>
                  <a:pt x="107535" y="132812"/>
                  <a:pt x="107834" y="131528"/>
                  <a:pt x="108031" y="130216"/>
                </a:cubicBezTo>
                <a:close/>
                <a:moveTo>
                  <a:pt x="299518" y="92544"/>
                </a:moveTo>
                <a:cubicBezTo>
                  <a:pt x="282398" y="92544"/>
                  <a:pt x="268519" y="106423"/>
                  <a:pt x="268519" y="123543"/>
                </a:cubicBezTo>
                <a:cubicBezTo>
                  <a:pt x="268519" y="140663"/>
                  <a:pt x="282398" y="154542"/>
                  <a:pt x="299518" y="154542"/>
                </a:cubicBezTo>
                <a:cubicBezTo>
                  <a:pt x="316639" y="154542"/>
                  <a:pt x="330518" y="140663"/>
                  <a:pt x="330518" y="123543"/>
                </a:cubicBezTo>
                <a:cubicBezTo>
                  <a:pt x="330518" y="106423"/>
                  <a:pt x="316639" y="92544"/>
                  <a:pt x="299518" y="92544"/>
                </a:cubicBezTo>
                <a:close/>
                <a:moveTo>
                  <a:pt x="70885" y="92544"/>
                </a:moveTo>
                <a:cubicBezTo>
                  <a:pt x="53765" y="92544"/>
                  <a:pt x="39886" y="106423"/>
                  <a:pt x="39886" y="123543"/>
                </a:cubicBezTo>
                <a:cubicBezTo>
                  <a:pt x="39886" y="140663"/>
                  <a:pt x="53765" y="154542"/>
                  <a:pt x="70885" y="154542"/>
                </a:cubicBezTo>
                <a:cubicBezTo>
                  <a:pt x="88006" y="154542"/>
                  <a:pt x="101884" y="140663"/>
                  <a:pt x="101884" y="123543"/>
                </a:cubicBezTo>
                <a:cubicBezTo>
                  <a:pt x="101884" y="106423"/>
                  <a:pt x="88006" y="92544"/>
                  <a:pt x="70885" y="92544"/>
                </a:cubicBezTo>
                <a:close/>
                <a:moveTo>
                  <a:pt x="117639" y="89445"/>
                </a:moveTo>
                <a:lnTo>
                  <a:pt x="151513" y="89445"/>
                </a:lnTo>
                <a:lnTo>
                  <a:pt x="151513" y="91992"/>
                </a:lnTo>
                <a:lnTo>
                  <a:pt x="121884" y="91992"/>
                </a:lnTo>
                <a:cubicBezTo>
                  <a:pt x="125097" y="98465"/>
                  <a:pt x="127005" y="105768"/>
                  <a:pt x="127215" y="113518"/>
                </a:cubicBezTo>
                <a:lnTo>
                  <a:pt x="151831" y="113518"/>
                </a:lnTo>
                <a:lnTo>
                  <a:pt x="151831" y="113559"/>
                </a:lnTo>
                <a:lnTo>
                  <a:pt x="201967" y="113559"/>
                </a:lnTo>
                <a:lnTo>
                  <a:pt x="201967" y="116311"/>
                </a:lnTo>
                <a:lnTo>
                  <a:pt x="123971" y="116311"/>
                </a:lnTo>
                <a:cubicBezTo>
                  <a:pt x="123834" y="106598"/>
                  <a:pt x="121547" y="97462"/>
                  <a:pt x="117639" y="89445"/>
                </a:cubicBezTo>
                <a:close/>
                <a:moveTo>
                  <a:pt x="299518" y="87378"/>
                </a:moveTo>
                <a:cubicBezTo>
                  <a:pt x="319492" y="87378"/>
                  <a:pt x="335684" y="103570"/>
                  <a:pt x="335684" y="123543"/>
                </a:cubicBezTo>
                <a:cubicBezTo>
                  <a:pt x="335684" y="143516"/>
                  <a:pt x="319492" y="159708"/>
                  <a:pt x="299518" y="159708"/>
                </a:cubicBezTo>
                <a:cubicBezTo>
                  <a:pt x="279545" y="159708"/>
                  <a:pt x="263353" y="143516"/>
                  <a:pt x="263353" y="123543"/>
                </a:cubicBezTo>
                <a:cubicBezTo>
                  <a:pt x="263353" y="103570"/>
                  <a:pt x="279545" y="87378"/>
                  <a:pt x="299518" y="87378"/>
                </a:cubicBezTo>
                <a:close/>
                <a:moveTo>
                  <a:pt x="70885" y="87378"/>
                </a:moveTo>
                <a:cubicBezTo>
                  <a:pt x="90859" y="87378"/>
                  <a:pt x="107050" y="103570"/>
                  <a:pt x="107050" y="123543"/>
                </a:cubicBezTo>
                <a:cubicBezTo>
                  <a:pt x="107050" y="143516"/>
                  <a:pt x="90859" y="159708"/>
                  <a:pt x="70885" y="159708"/>
                </a:cubicBezTo>
                <a:cubicBezTo>
                  <a:pt x="50912" y="159708"/>
                  <a:pt x="34720" y="143516"/>
                  <a:pt x="34720" y="123543"/>
                </a:cubicBezTo>
                <a:cubicBezTo>
                  <a:pt x="34720" y="103570"/>
                  <a:pt x="50912" y="87378"/>
                  <a:pt x="70885" y="87378"/>
                </a:cubicBezTo>
                <a:close/>
                <a:moveTo>
                  <a:pt x="258512" y="60384"/>
                </a:moveTo>
                <a:lnTo>
                  <a:pt x="243464" y="79981"/>
                </a:lnTo>
                <a:cubicBezTo>
                  <a:pt x="263967" y="78526"/>
                  <a:pt x="279267" y="75976"/>
                  <a:pt x="293768" y="75033"/>
                </a:cubicBezTo>
                <a:lnTo>
                  <a:pt x="298768" y="75221"/>
                </a:lnTo>
                <a:cubicBezTo>
                  <a:pt x="288994" y="70592"/>
                  <a:pt x="274332" y="65187"/>
                  <a:pt x="258512" y="60384"/>
                </a:cubicBezTo>
                <a:close/>
                <a:moveTo>
                  <a:pt x="299463" y="53392"/>
                </a:moveTo>
                <a:cubicBezTo>
                  <a:pt x="301026" y="53866"/>
                  <a:pt x="301121" y="55028"/>
                  <a:pt x="301121" y="56211"/>
                </a:cubicBezTo>
                <a:lnTo>
                  <a:pt x="300876" y="56803"/>
                </a:lnTo>
                <a:close/>
                <a:moveTo>
                  <a:pt x="182660" y="47491"/>
                </a:moveTo>
                <a:cubicBezTo>
                  <a:pt x="165071" y="50657"/>
                  <a:pt x="149670" y="63041"/>
                  <a:pt x="136527" y="72512"/>
                </a:cubicBezTo>
                <a:cubicBezTo>
                  <a:pt x="144367" y="73527"/>
                  <a:pt x="152273" y="74664"/>
                  <a:pt x="160084" y="75754"/>
                </a:cubicBezTo>
                <a:close/>
                <a:moveTo>
                  <a:pt x="190849" y="46698"/>
                </a:moveTo>
                <a:lnTo>
                  <a:pt x="187170" y="47034"/>
                </a:lnTo>
                <a:lnTo>
                  <a:pt x="164632" y="76386"/>
                </a:lnTo>
                <a:cubicBezTo>
                  <a:pt x="183262" y="78993"/>
                  <a:pt x="201150" y="81212"/>
                  <a:pt x="216016" y="81099"/>
                </a:cubicBezTo>
                <a:cubicBezTo>
                  <a:pt x="224143" y="81038"/>
                  <a:pt x="231556" y="80756"/>
                  <a:pt x="238397" y="80321"/>
                </a:cubicBezTo>
                <a:lnTo>
                  <a:pt x="255138" y="59364"/>
                </a:lnTo>
                <a:cubicBezTo>
                  <a:pt x="231627" y="52250"/>
                  <a:pt x="206185" y="46613"/>
                  <a:pt x="190849" y="46698"/>
                </a:cubicBezTo>
                <a:close/>
                <a:moveTo>
                  <a:pt x="189549" y="42495"/>
                </a:moveTo>
                <a:cubicBezTo>
                  <a:pt x="232637" y="43098"/>
                  <a:pt x="295412" y="66203"/>
                  <a:pt x="307810" y="75729"/>
                </a:cubicBezTo>
                <a:cubicBezTo>
                  <a:pt x="319039" y="76610"/>
                  <a:pt x="326559" y="78658"/>
                  <a:pt x="338091" y="85185"/>
                </a:cubicBezTo>
                <a:cubicBezTo>
                  <a:pt x="349185" y="91464"/>
                  <a:pt x="361570" y="101882"/>
                  <a:pt x="359634" y="113908"/>
                </a:cubicBezTo>
                <a:cubicBezTo>
                  <a:pt x="357645" y="126256"/>
                  <a:pt x="345591" y="133577"/>
                  <a:pt x="336492" y="134766"/>
                </a:cubicBezTo>
                <a:cubicBezTo>
                  <a:pt x="337133" y="133326"/>
                  <a:pt x="337509" y="131791"/>
                  <a:pt x="337751" y="130216"/>
                </a:cubicBezTo>
                <a:lnTo>
                  <a:pt x="339724" y="130216"/>
                </a:lnTo>
                <a:cubicBezTo>
                  <a:pt x="342960" y="129423"/>
                  <a:pt x="345535" y="128099"/>
                  <a:pt x="347603" y="126371"/>
                </a:cubicBezTo>
                <a:lnTo>
                  <a:pt x="348197" y="125819"/>
                </a:lnTo>
                <a:lnTo>
                  <a:pt x="349827" y="124173"/>
                </a:lnTo>
                <a:lnTo>
                  <a:pt x="351936" y="121016"/>
                </a:lnTo>
                <a:lnTo>
                  <a:pt x="353834" y="116691"/>
                </a:lnTo>
                <a:lnTo>
                  <a:pt x="354320" y="114726"/>
                </a:lnTo>
                <a:cubicBezTo>
                  <a:pt x="356200" y="103642"/>
                  <a:pt x="344178" y="94040"/>
                  <a:pt x="333409" y="88253"/>
                </a:cubicBezTo>
                <a:cubicBezTo>
                  <a:pt x="318157" y="80056"/>
                  <a:pt x="310135" y="79524"/>
                  <a:pt x="290386" y="78896"/>
                </a:cubicBezTo>
                <a:cubicBezTo>
                  <a:pt x="270667" y="80114"/>
                  <a:pt x="249426" y="84239"/>
                  <a:pt x="214915" y="84487"/>
                </a:cubicBezTo>
                <a:cubicBezTo>
                  <a:pt x="181083" y="84731"/>
                  <a:pt x="131125" y="73160"/>
                  <a:pt x="93548" y="73053"/>
                </a:cubicBezTo>
                <a:cubicBezTo>
                  <a:pt x="91043" y="73045"/>
                  <a:pt x="88592" y="73089"/>
                  <a:pt x="86206" y="73191"/>
                </a:cubicBezTo>
                <a:cubicBezTo>
                  <a:pt x="51383" y="74674"/>
                  <a:pt x="18030" y="79532"/>
                  <a:pt x="6889" y="105027"/>
                </a:cubicBezTo>
                <a:cubicBezTo>
                  <a:pt x="4201" y="111178"/>
                  <a:pt x="4667" y="119585"/>
                  <a:pt x="10632" y="124789"/>
                </a:cubicBezTo>
                <a:lnTo>
                  <a:pt x="13042" y="126499"/>
                </a:lnTo>
                <a:cubicBezTo>
                  <a:pt x="18727" y="128934"/>
                  <a:pt x="24132" y="129857"/>
                  <a:pt x="29626" y="130216"/>
                </a:cubicBezTo>
                <a:lnTo>
                  <a:pt x="33496" y="130216"/>
                </a:lnTo>
                <a:cubicBezTo>
                  <a:pt x="33664" y="131368"/>
                  <a:pt x="33919" y="132497"/>
                  <a:pt x="34382" y="133561"/>
                </a:cubicBezTo>
                <a:cubicBezTo>
                  <a:pt x="29565" y="133295"/>
                  <a:pt x="20546" y="133378"/>
                  <a:pt x="10867" y="129508"/>
                </a:cubicBezTo>
                <a:cubicBezTo>
                  <a:pt x="-509" y="124959"/>
                  <a:pt x="-1768" y="111757"/>
                  <a:pt x="1705" y="103385"/>
                </a:cubicBezTo>
                <a:cubicBezTo>
                  <a:pt x="13183" y="75723"/>
                  <a:pt x="47543" y="70451"/>
                  <a:pt x="83418" y="68842"/>
                </a:cubicBezTo>
                <a:cubicBezTo>
                  <a:pt x="85877" y="68732"/>
                  <a:pt x="88401" y="68685"/>
                  <a:pt x="90982" y="68692"/>
                </a:cubicBezTo>
                <a:cubicBezTo>
                  <a:pt x="103051" y="68729"/>
                  <a:pt x="116359" y="69974"/>
                  <a:pt x="130012" y="71710"/>
                </a:cubicBezTo>
                <a:cubicBezTo>
                  <a:pt x="148545" y="58817"/>
                  <a:pt x="168566" y="43153"/>
                  <a:pt x="189549" y="42495"/>
                </a:cubicBezTo>
                <a:close/>
                <a:moveTo>
                  <a:pt x="302904" y="33350"/>
                </a:moveTo>
                <a:cubicBezTo>
                  <a:pt x="307755" y="36362"/>
                  <a:pt x="311344" y="40735"/>
                  <a:pt x="313344" y="46005"/>
                </a:cubicBezTo>
                <a:cubicBezTo>
                  <a:pt x="315246" y="51018"/>
                  <a:pt x="315544" y="56494"/>
                  <a:pt x="314122" y="61739"/>
                </a:cubicBezTo>
                <a:cubicBezTo>
                  <a:pt x="313815" y="62885"/>
                  <a:pt x="312697" y="63456"/>
                  <a:pt x="311545" y="63158"/>
                </a:cubicBezTo>
                <a:cubicBezTo>
                  <a:pt x="310394" y="62860"/>
                  <a:pt x="309695" y="61801"/>
                  <a:pt x="310002" y="60655"/>
                </a:cubicBezTo>
                <a:cubicBezTo>
                  <a:pt x="311149" y="56250"/>
                  <a:pt x="310934" y="51773"/>
                  <a:pt x="309324" y="47531"/>
                </a:cubicBezTo>
                <a:cubicBezTo>
                  <a:pt x="307665" y="43161"/>
                  <a:pt x="304629" y="39460"/>
                  <a:pt x="300540" y="36894"/>
                </a:cubicBezTo>
                <a:cubicBezTo>
                  <a:pt x="300183" y="36736"/>
                  <a:pt x="299858" y="36271"/>
                  <a:pt x="299712" y="35885"/>
                </a:cubicBezTo>
                <a:cubicBezTo>
                  <a:pt x="299468" y="35242"/>
                  <a:pt x="299532" y="34630"/>
                  <a:pt x="299905" y="34047"/>
                </a:cubicBezTo>
                <a:cubicBezTo>
                  <a:pt x="300568" y="33060"/>
                  <a:pt x="301914" y="32696"/>
                  <a:pt x="302904" y="33350"/>
                </a:cubicBezTo>
                <a:close/>
                <a:moveTo>
                  <a:pt x="312225" y="17737"/>
                </a:moveTo>
                <a:lnTo>
                  <a:pt x="323298" y="26939"/>
                </a:lnTo>
                <a:lnTo>
                  <a:pt x="330644" y="39442"/>
                </a:lnTo>
                <a:lnTo>
                  <a:pt x="333469" y="53253"/>
                </a:lnTo>
                <a:lnTo>
                  <a:pt x="331582" y="67189"/>
                </a:lnTo>
                <a:cubicBezTo>
                  <a:pt x="331281" y="68339"/>
                  <a:pt x="330040" y="68957"/>
                  <a:pt x="328892" y="68654"/>
                </a:cubicBezTo>
                <a:cubicBezTo>
                  <a:pt x="327823" y="68172"/>
                  <a:pt x="327253" y="67057"/>
                  <a:pt x="327554" y="65908"/>
                </a:cubicBezTo>
                <a:cubicBezTo>
                  <a:pt x="330052" y="57712"/>
                  <a:pt x="329865" y="49056"/>
                  <a:pt x="326774" y="40910"/>
                </a:cubicBezTo>
                <a:cubicBezTo>
                  <a:pt x="323634" y="32636"/>
                  <a:pt x="317754" y="25697"/>
                  <a:pt x="310191" y="21319"/>
                </a:cubicBezTo>
                <a:cubicBezTo>
                  <a:pt x="309656" y="21078"/>
                  <a:pt x="309380" y="20740"/>
                  <a:pt x="309184" y="20222"/>
                </a:cubicBezTo>
                <a:cubicBezTo>
                  <a:pt x="308987" y="19705"/>
                  <a:pt x="309049" y="19090"/>
                  <a:pt x="309418" y="18506"/>
                </a:cubicBezTo>
                <a:cubicBezTo>
                  <a:pt x="309898" y="17437"/>
                  <a:pt x="311237" y="17076"/>
                  <a:pt x="312225" y="17737"/>
                </a:cubicBezTo>
                <a:close/>
                <a:moveTo>
                  <a:pt x="322945" y="332"/>
                </a:moveTo>
                <a:cubicBezTo>
                  <a:pt x="335412" y="7694"/>
                  <a:pt x="344628" y="18649"/>
                  <a:pt x="349765" y="32185"/>
                </a:cubicBezTo>
                <a:cubicBezTo>
                  <a:pt x="354804" y="45463"/>
                  <a:pt x="355257" y="59596"/>
                  <a:pt x="351155" y="73098"/>
                </a:cubicBezTo>
                <a:cubicBezTo>
                  <a:pt x="350847" y="74247"/>
                  <a:pt x="349595" y="74870"/>
                  <a:pt x="348440" y="74571"/>
                </a:cubicBezTo>
                <a:cubicBezTo>
                  <a:pt x="347415" y="74222"/>
                  <a:pt x="346665" y="73032"/>
                  <a:pt x="347022" y="72012"/>
                </a:cubicBezTo>
                <a:cubicBezTo>
                  <a:pt x="350848" y="59351"/>
                  <a:pt x="350429" y="46091"/>
                  <a:pt x="345732" y="33715"/>
                </a:cubicBezTo>
                <a:cubicBezTo>
                  <a:pt x="340938" y="21082"/>
                  <a:pt x="332275" y="10802"/>
                  <a:pt x="320704" y="3837"/>
                </a:cubicBezTo>
                <a:cubicBezTo>
                  <a:pt x="320346" y="3678"/>
                  <a:pt x="320020" y="3212"/>
                  <a:pt x="319874" y="2825"/>
                </a:cubicBezTo>
                <a:cubicBezTo>
                  <a:pt x="319629" y="2181"/>
                  <a:pt x="319693" y="1566"/>
                  <a:pt x="320067" y="982"/>
                </a:cubicBezTo>
                <a:cubicBezTo>
                  <a:pt x="320603" y="42"/>
                  <a:pt x="321952" y="-323"/>
                  <a:pt x="322945" y="332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57133" tIns="57133" rIns="57133" bIns="57133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 defTabSz="822771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600" b="1" dirty="0">
              <a:solidFill>
                <a:srgbClr val="FFFFFF"/>
              </a:solidFill>
            </a:endParaRPr>
          </a:p>
        </p:txBody>
      </p:sp>
      <p:sp>
        <p:nvSpPr>
          <p:cNvPr id="48" name="Rad 444"/>
          <p:cNvSpPr/>
          <p:nvPr userDrawn="1"/>
        </p:nvSpPr>
        <p:spPr>
          <a:xfrm>
            <a:off x="1655676" y="4099805"/>
            <a:ext cx="226739" cy="144000"/>
          </a:xfrm>
          <a:custGeom>
            <a:avLst/>
            <a:gdLst/>
            <a:ahLst/>
            <a:cxnLst/>
            <a:rect l="l" t="t" r="r" b="b"/>
            <a:pathLst>
              <a:path w="226739" h="144000">
                <a:moveTo>
                  <a:pt x="195209" y="47175"/>
                </a:moveTo>
                <a:lnTo>
                  <a:pt x="221773" y="47175"/>
                </a:lnTo>
                <a:cubicBezTo>
                  <a:pt x="223561" y="47175"/>
                  <a:pt x="225011" y="48425"/>
                  <a:pt x="225011" y="49966"/>
                </a:cubicBezTo>
                <a:cubicBezTo>
                  <a:pt x="225011" y="51507"/>
                  <a:pt x="223561" y="52757"/>
                  <a:pt x="221773" y="52757"/>
                </a:cubicBezTo>
                <a:lnTo>
                  <a:pt x="195209" y="52757"/>
                </a:lnTo>
                <a:cubicBezTo>
                  <a:pt x="193420" y="52757"/>
                  <a:pt x="191971" y="51507"/>
                  <a:pt x="191971" y="49966"/>
                </a:cubicBezTo>
                <a:cubicBezTo>
                  <a:pt x="191971" y="48425"/>
                  <a:pt x="193420" y="47175"/>
                  <a:pt x="195209" y="47175"/>
                </a:cubicBezTo>
                <a:close/>
                <a:moveTo>
                  <a:pt x="157056" y="47175"/>
                </a:moveTo>
                <a:lnTo>
                  <a:pt x="157174" y="47175"/>
                </a:lnTo>
                <a:lnTo>
                  <a:pt x="183620" y="47175"/>
                </a:lnTo>
                <a:lnTo>
                  <a:pt x="183737" y="47175"/>
                </a:lnTo>
                <a:cubicBezTo>
                  <a:pt x="185526" y="47175"/>
                  <a:pt x="186976" y="48425"/>
                  <a:pt x="186976" y="49966"/>
                </a:cubicBezTo>
                <a:cubicBezTo>
                  <a:pt x="186976" y="51507"/>
                  <a:pt x="185526" y="52757"/>
                  <a:pt x="183737" y="52757"/>
                </a:cubicBezTo>
                <a:lnTo>
                  <a:pt x="183620" y="52757"/>
                </a:lnTo>
                <a:lnTo>
                  <a:pt x="157174" y="52757"/>
                </a:lnTo>
                <a:lnTo>
                  <a:pt x="157056" y="52757"/>
                </a:lnTo>
                <a:cubicBezTo>
                  <a:pt x="155268" y="52757"/>
                  <a:pt x="153818" y="51507"/>
                  <a:pt x="153818" y="49966"/>
                </a:cubicBezTo>
                <a:cubicBezTo>
                  <a:pt x="153818" y="48425"/>
                  <a:pt x="155268" y="47175"/>
                  <a:pt x="157056" y="47175"/>
                </a:cubicBezTo>
                <a:close/>
                <a:moveTo>
                  <a:pt x="119021" y="47175"/>
                </a:moveTo>
                <a:lnTo>
                  <a:pt x="145585" y="47175"/>
                </a:lnTo>
                <a:lnTo>
                  <a:pt x="147875" y="47993"/>
                </a:lnTo>
                <a:lnTo>
                  <a:pt x="148823" y="49966"/>
                </a:lnTo>
                <a:lnTo>
                  <a:pt x="147875" y="51940"/>
                </a:lnTo>
                <a:cubicBezTo>
                  <a:pt x="147289" y="52445"/>
                  <a:pt x="146479" y="52757"/>
                  <a:pt x="145585" y="52757"/>
                </a:cubicBezTo>
                <a:lnTo>
                  <a:pt x="119021" y="52757"/>
                </a:lnTo>
                <a:cubicBezTo>
                  <a:pt x="117233" y="52757"/>
                  <a:pt x="115783" y="51507"/>
                  <a:pt x="115783" y="49966"/>
                </a:cubicBezTo>
                <a:cubicBezTo>
                  <a:pt x="115783" y="48425"/>
                  <a:pt x="117233" y="47175"/>
                  <a:pt x="119021" y="47175"/>
                </a:cubicBezTo>
                <a:close/>
                <a:moveTo>
                  <a:pt x="43093" y="47175"/>
                </a:moveTo>
                <a:lnTo>
                  <a:pt x="69657" y="47175"/>
                </a:lnTo>
                <a:lnTo>
                  <a:pt x="71947" y="47993"/>
                </a:lnTo>
                <a:lnTo>
                  <a:pt x="72895" y="49966"/>
                </a:lnTo>
                <a:lnTo>
                  <a:pt x="71947" y="51940"/>
                </a:lnTo>
                <a:cubicBezTo>
                  <a:pt x="71360" y="52445"/>
                  <a:pt x="70551" y="52757"/>
                  <a:pt x="69657" y="52757"/>
                </a:cubicBezTo>
                <a:lnTo>
                  <a:pt x="43093" y="52757"/>
                </a:lnTo>
                <a:cubicBezTo>
                  <a:pt x="41304" y="52757"/>
                  <a:pt x="39855" y="51507"/>
                  <a:pt x="39855" y="49966"/>
                </a:cubicBezTo>
                <a:cubicBezTo>
                  <a:pt x="39855" y="48425"/>
                  <a:pt x="41304" y="47175"/>
                  <a:pt x="43093" y="47175"/>
                </a:cubicBezTo>
                <a:close/>
                <a:moveTo>
                  <a:pt x="4940" y="47175"/>
                </a:moveTo>
                <a:lnTo>
                  <a:pt x="31504" y="47175"/>
                </a:lnTo>
                <a:cubicBezTo>
                  <a:pt x="33293" y="47175"/>
                  <a:pt x="34742" y="48425"/>
                  <a:pt x="34742" y="49966"/>
                </a:cubicBezTo>
                <a:cubicBezTo>
                  <a:pt x="34742" y="51507"/>
                  <a:pt x="33293" y="52757"/>
                  <a:pt x="31504" y="52757"/>
                </a:cubicBezTo>
                <a:lnTo>
                  <a:pt x="4940" y="52757"/>
                </a:lnTo>
                <a:cubicBezTo>
                  <a:pt x="3152" y="52757"/>
                  <a:pt x="1702" y="51507"/>
                  <a:pt x="1702" y="49966"/>
                </a:cubicBezTo>
                <a:cubicBezTo>
                  <a:pt x="1702" y="48425"/>
                  <a:pt x="3152" y="47175"/>
                  <a:pt x="4940" y="47175"/>
                </a:cubicBezTo>
                <a:close/>
                <a:moveTo>
                  <a:pt x="95068" y="19385"/>
                </a:moveTo>
                <a:cubicBezTo>
                  <a:pt x="96206" y="19385"/>
                  <a:pt x="97128" y="20378"/>
                  <a:pt x="97128" y="21603"/>
                </a:cubicBezTo>
                <a:lnTo>
                  <a:pt x="97146" y="21603"/>
                </a:lnTo>
                <a:lnTo>
                  <a:pt x="99270" y="47175"/>
                </a:lnTo>
                <a:lnTo>
                  <a:pt x="107432" y="47175"/>
                </a:lnTo>
                <a:lnTo>
                  <a:pt x="107809" y="47175"/>
                </a:lnTo>
                <a:cubicBezTo>
                  <a:pt x="109598" y="47175"/>
                  <a:pt x="111048" y="48425"/>
                  <a:pt x="111048" y="49966"/>
                </a:cubicBezTo>
                <a:cubicBezTo>
                  <a:pt x="111048" y="51507"/>
                  <a:pt x="109598" y="52757"/>
                  <a:pt x="107809" y="52757"/>
                </a:cubicBezTo>
                <a:lnTo>
                  <a:pt x="107432" y="52757"/>
                </a:lnTo>
                <a:lnTo>
                  <a:pt x="99734" y="52757"/>
                </a:lnTo>
                <a:lnTo>
                  <a:pt x="105816" y="125991"/>
                </a:lnTo>
                <a:lnTo>
                  <a:pt x="118008" y="104378"/>
                </a:lnTo>
                <a:cubicBezTo>
                  <a:pt x="118295" y="103870"/>
                  <a:pt x="118705" y="103473"/>
                  <a:pt x="119205" y="103252"/>
                </a:cubicBezTo>
                <a:cubicBezTo>
                  <a:pt x="120149" y="102275"/>
                  <a:pt x="121674" y="102068"/>
                  <a:pt x="122893" y="102801"/>
                </a:cubicBezTo>
                <a:lnTo>
                  <a:pt x="137269" y="111447"/>
                </a:lnTo>
                <a:lnTo>
                  <a:pt x="155601" y="84196"/>
                </a:lnTo>
                <a:cubicBezTo>
                  <a:pt x="156131" y="83408"/>
                  <a:pt x="156960" y="82942"/>
                  <a:pt x="157848" y="82975"/>
                </a:cubicBezTo>
                <a:cubicBezTo>
                  <a:pt x="158075" y="82873"/>
                  <a:pt x="158314" y="82853"/>
                  <a:pt x="158551" y="82906"/>
                </a:cubicBezTo>
                <a:cubicBezTo>
                  <a:pt x="158624" y="82863"/>
                  <a:pt x="158690" y="82873"/>
                  <a:pt x="158756" y="82886"/>
                </a:cubicBezTo>
                <a:lnTo>
                  <a:pt x="158898" y="82945"/>
                </a:lnTo>
                <a:cubicBezTo>
                  <a:pt x="159855" y="83027"/>
                  <a:pt x="160727" y="83601"/>
                  <a:pt x="161205" y="84515"/>
                </a:cubicBezTo>
                <a:lnTo>
                  <a:pt x="170114" y="101524"/>
                </a:lnTo>
                <a:lnTo>
                  <a:pt x="200734" y="101524"/>
                </a:lnTo>
                <a:cubicBezTo>
                  <a:pt x="200839" y="101462"/>
                  <a:pt x="200948" y="101458"/>
                  <a:pt x="201058" y="101458"/>
                </a:cubicBezTo>
                <a:lnTo>
                  <a:pt x="221369" y="101458"/>
                </a:lnTo>
                <a:cubicBezTo>
                  <a:pt x="224335" y="101458"/>
                  <a:pt x="226739" y="103863"/>
                  <a:pt x="226739" y="106828"/>
                </a:cubicBezTo>
                <a:cubicBezTo>
                  <a:pt x="226739" y="109794"/>
                  <a:pt x="224335" y="112198"/>
                  <a:pt x="221369" y="112198"/>
                </a:cubicBezTo>
                <a:lnTo>
                  <a:pt x="201058" y="112198"/>
                </a:lnTo>
                <a:lnTo>
                  <a:pt x="200748" y="112136"/>
                </a:lnTo>
                <a:lnTo>
                  <a:pt x="170024" y="112136"/>
                </a:lnTo>
                <a:cubicBezTo>
                  <a:pt x="169584" y="112136"/>
                  <a:pt x="169166" y="112044"/>
                  <a:pt x="168790" y="111872"/>
                </a:cubicBezTo>
                <a:cubicBezTo>
                  <a:pt x="167482" y="112201"/>
                  <a:pt x="166086" y="111586"/>
                  <a:pt x="165429" y="110332"/>
                </a:cubicBezTo>
                <a:lnTo>
                  <a:pt x="157996" y="96141"/>
                </a:lnTo>
                <a:lnTo>
                  <a:pt x="141768" y="120264"/>
                </a:lnTo>
                <a:cubicBezTo>
                  <a:pt x="141499" y="120663"/>
                  <a:pt x="141154" y="120980"/>
                  <a:pt x="140752" y="121185"/>
                </a:cubicBezTo>
                <a:cubicBezTo>
                  <a:pt x="140750" y="121309"/>
                  <a:pt x="140696" y="121410"/>
                  <a:pt x="140636" y="121509"/>
                </a:cubicBezTo>
                <a:cubicBezTo>
                  <a:pt x="139757" y="122972"/>
                  <a:pt x="137858" y="123445"/>
                  <a:pt x="136396" y="122565"/>
                </a:cubicBezTo>
                <a:lnTo>
                  <a:pt x="122171" y="114010"/>
                </a:lnTo>
                <a:lnTo>
                  <a:pt x="106139" y="142428"/>
                </a:lnTo>
                <a:cubicBezTo>
                  <a:pt x="105301" y="143914"/>
                  <a:pt x="103416" y="144440"/>
                  <a:pt x="101929" y="143601"/>
                </a:cubicBezTo>
                <a:cubicBezTo>
                  <a:pt x="100859" y="142997"/>
                  <a:pt x="100287" y="141851"/>
                  <a:pt x="100388" y="140704"/>
                </a:cubicBezTo>
                <a:lnTo>
                  <a:pt x="100384" y="140698"/>
                </a:lnTo>
                <a:lnTo>
                  <a:pt x="94017" y="63137"/>
                </a:lnTo>
                <a:lnTo>
                  <a:pt x="86492" y="120494"/>
                </a:lnTo>
                <a:lnTo>
                  <a:pt x="86227" y="120456"/>
                </a:lnTo>
                <a:cubicBezTo>
                  <a:pt x="86206" y="120881"/>
                  <a:pt x="86082" y="121306"/>
                  <a:pt x="85862" y="121703"/>
                </a:cubicBezTo>
                <a:cubicBezTo>
                  <a:pt x="85034" y="123196"/>
                  <a:pt x="83153" y="123734"/>
                  <a:pt x="81660" y="122907"/>
                </a:cubicBezTo>
                <a:lnTo>
                  <a:pt x="62249" y="112136"/>
                </a:lnTo>
                <a:lnTo>
                  <a:pt x="25991" y="112136"/>
                </a:lnTo>
                <a:cubicBezTo>
                  <a:pt x="25890" y="112195"/>
                  <a:pt x="25786" y="112198"/>
                  <a:pt x="25681" y="112198"/>
                </a:cubicBezTo>
                <a:lnTo>
                  <a:pt x="5370" y="112198"/>
                </a:lnTo>
                <a:cubicBezTo>
                  <a:pt x="2404" y="112198"/>
                  <a:pt x="0" y="109794"/>
                  <a:pt x="0" y="106828"/>
                </a:cubicBezTo>
                <a:cubicBezTo>
                  <a:pt x="0" y="103863"/>
                  <a:pt x="2404" y="101458"/>
                  <a:pt x="5370" y="101458"/>
                </a:cubicBezTo>
                <a:lnTo>
                  <a:pt x="25681" y="101458"/>
                </a:lnTo>
                <a:lnTo>
                  <a:pt x="26005" y="101524"/>
                </a:lnTo>
                <a:lnTo>
                  <a:pt x="62697" y="101524"/>
                </a:lnTo>
                <a:lnTo>
                  <a:pt x="63720" y="101730"/>
                </a:lnTo>
                <a:cubicBezTo>
                  <a:pt x="63810" y="101729"/>
                  <a:pt x="63888" y="101761"/>
                  <a:pt x="63958" y="101806"/>
                </a:cubicBezTo>
                <a:cubicBezTo>
                  <a:pt x="64282" y="101826"/>
                  <a:pt x="64593" y="101937"/>
                  <a:pt x="64890" y="102102"/>
                </a:cubicBezTo>
                <a:lnTo>
                  <a:pt x="81083" y="111086"/>
                </a:lnTo>
                <a:lnTo>
                  <a:pt x="88827" y="52757"/>
                </a:lnTo>
                <a:lnTo>
                  <a:pt x="81246" y="52757"/>
                </a:lnTo>
                <a:lnTo>
                  <a:pt x="80869" y="52757"/>
                </a:lnTo>
                <a:cubicBezTo>
                  <a:pt x="79080" y="52757"/>
                  <a:pt x="77630" y="51507"/>
                  <a:pt x="77630" y="49966"/>
                </a:cubicBezTo>
                <a:cubicBezTo>
                  <a:pt x="77630" y="48425"/>
                  <a:pt x="79080" y="47175"/>
                  <a:pt x="80869" y="47175"/>
                </a:cubicBezTo>
                <a:lnTo>
                  <a:pt x="81246" y="47175"/>
                </a:lnTo>
                <a:lnTo>
                  <a:pt x="89568" y="47175"/>
                </a:lnTo>
                <a:lnTo>
                  <a:pt x="92963" y="21603"/>
                </a:lnTo>
                <a:lnTo>
                  <a:pt x="93008" y="21603"/>
                </a:lnTo>
                <a:cubicBezTo>
                  <a:pt x="93008" y="20378"/>
                  <a:pt x="93931" y="19385"/>
                  <a:pt x="95068" y="19385"/>
                </a:cubicBezTo>
                <a:close/>
                <a:moveTo>
                  <a:pt x="96004" y="0"/>
                </a:moveTo>
                <a:cubicBezTo>
                  <a:pt x="106780" y="0"/>
                  <a:pt x="115515" y="8735"/>
                  <a:pt x="115515" y="19510"/>
                </a:cubicBezTo>
                <a:cubicBezTo>
                  <a:pt x="115515" y="26170"/>
                  <a:pt x="112178" y="32051"/>
                  <a:pt x="106880" y="35275"/>
                </a:cubicBezTo>
                <a:lnTo>
                  <a:pt x="105151" y="30630"/>
                </a:lnTo>
                <a:cubicBezTo>
                  <a:pt x="108533" y="28109"/>
                  <a:pt x="110606" y="24052"/>
                  <a:pt x="110606" y="19510"/>
                </a:cubicBezTo>
                <a:cubicBezTo>
                  <a:pt x="110606" y="11446"/>
                  <a:pt x="104069" y="4909"/>
                  <a:pt x="96004" y="4909"/>
                </a:cubicBezTo>
                <a:cubicBezTo>
                  <a:pt x="87939" y="4909"/>
                  <a:pt x="81402" y="11446"/>
                  <a:pt x="81402" y="19510"/>
                </a:cubicBezTo>
                <a:cubicBezTo>
                  <a:pt x="81402" y="24052"/>
                  <a:pt x="83475" y="28109"/>
                  <a:pt x="86857" y="30630"/>
                </a:cubicBezTo>
                <a:lnTo>
                  <a:pt x="85128" y="35275"/>
                </a:lnTo>
                <a:cubicBezTo>
                  <a:pt x="79830" y="32051"/>
                  <a:pt x="76493" y="26170"/>
                  <a:pt x="76493" y="19510"/>
                </a:cubicBezTo>
                <a:cubicBezTo>
                  <a:pt x="76493" y="8735"/>
                  <a:pt x="85228" y="0"/>
                  <a:pt x="96004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FFFFFF"/>
              </a:solidFill>
            </a:endParaRPr>
          </a:p>
        </p:txBody>
      </p:sp>
      <p:sp>
        <p:nvSpPr>
          <p:cNvPr id="49" name="Abgerundetes Rechteck 40"/>
          <p:cNvSpPr>
            <a:spLocks noChangeAspect="1"/>
          </p:cNvSpPr>
          <p:nvPr userDrawn="1"/>
        </p:nvSpPr>
        <p:spPr>
          <a:xfrm>
            <a:off x="5012266" y="4099786"/>
            <a:ext cx="171802" cy="144000"/>
          </a:xfrm>
          <a:custGeom>
            <a:avLst/>
            <a:gdLst/>
            <a:ahLst/>
            <a:cxnLst/>
            <a:rect l="l" t="t" r="r" b="b"/>
            <a:pathLst>
              <a:path w="3926172" h="3290823">
                <a:moveTo>
                  <a:pt x="558130" y="1797303"/>
                </a:moveTo>
                <a:lnTo>
                  <a:pt x="1404130" y="1797303"/>
                </a:lnTo>
                <a:lnTo>
                  <a:pt x="1404130" y="2036063"/>
                </a:lnTo>
                <a:lnTo>
                  <a:pt x="558130" y="2036063"/>
                </a:lnTo>
                <a:close/>
                <a:moveTo>
                  <a:pt x="2832790" y="1493683"/>
                </a:moveTo>
                <a:lnTo>
                  <a:pt x="3071550" y="1493683"/>
                </a:lnTo>
                <a:lnTo>
                  <a:pt x="3071550" y="1797303"/>
                </a:lnTo>
                <a:lnTo>
                  <a:pt x="3375170" y="1797303"/>
                </a:lnTo>
                <a:lnTo>
                  <a:pt x="3375170" y="2036063"/>
                </a:lnTo>
                <a:lnTo>
                  <a:pt x="3071550" y="2036063"/>
                </a:lnTo>
                <a:lnTo>
                  <a:pt x="3071550" y="2339683"/>
                </a:lnTo>
                <a:lnTo>
                  <a:pt x="2832790" y="2339683"/>
                </a:lnTo>
                <a:lnTo>
                  <a:pt x="2832790" y="2036063"/>
                </a:lnTo>
                <a:lnTo>
                  <a:pt x="2529170" y="2036063"/>
                </a:lnTo>
                <a:lnTo>
                  <a:pt x="2529170" y="1797303"/>
                </a:lnTo>
                <a:lnTo>
                  <a:pt x="2832790" y="1797303"/>
                </a:lnTo>
                <a:close/>
                <a:moveTo>
                  <a:pt x="365810" y="705103"/>
                </a:moveTo>
                <a:cubicBezTo>
                  <a:pt x="251760" y="705103"/>
                  <a:pt x="159305" y="797558"/>
                  <a:pt x="159305" y="911608"/>
                </a:cubicBezTo>
                <a:lnTo>
                  <a:pt x="159305" y="2911598"/>
                </a:lnTo>
                <a:cubicBezTo>
                  <a:pt x="159305" y="3025648"/>
                  <a:pt x="251760" y="3118103"/>
                  <a:pt x="365810" y="3118103"/>
                </a:cubicBezTo>
                <a:lnTo>
                  <a:pt x="3556282" y="3118103"/>
                </a:lnTo>
                <a:cubicBezTo>
                  <a:pt x="3670332" y="3118103"/>
                  <a:pt x="3762787" y="3025648"/>
                  <a:pt x="3762787" y="2911598"/>
                </a:cubicBezTo>
                <a:lnTo>
                  <a:pt x="3762787" y="911608"/>
                </a:lnTo>
                <a:cubicBezTo>
                  <a:pt x="3762787" y="797558"/>
                  <a:pt x="3670332" y="705103"/>
                  <a:pt x="3556282" y="705103"/>
                </a:cubicBezTo>
                <a:close/>
                <a:moveTo>
                  <a:pt x="330199" y="547623"/>
                </a:moveTo>
                <a:lnTo>
                  <a:pt x="3595973" y="547623"/>
                </a:lnTo>
                <a:cubicBezTo>
                  <a:pt x="3778337" y="547623"/>
                  <a:pt x="3926172" y="695458"/>
                  <a:pt x="3926172" y="877822"/>
                </a:cubicBezTo>
                <a:lnTo>
                  <a:pt x="3926172" y="2960624"/>
                </a:lnTo>
                <a:cubicBezTo>
                  <a:pt x="3926172" y="3142988"/>
                  <a:pt x="3778337" y="3290823"/>
                  <a:pt x="3595973" y="3290823"/>
                </a:cubicBezTo>
                <a:lnTo>
                  <a:pt x="330199" y="3290823"/>
                </a:lnTo>
                <a:cubicBezTo>
                  <a:pt x="147835" y="3290823"/>
                  <a:pt x="0" y="3142988"/>
                  <a:pt x="0" y="2960624"/>
                </a:cubicBezTo>
                <a:lnTo>
                  <a:pt x="0" y="877822"/>
                </a:lnTo>
                <a:cubicBezTo>
                  <a:pt x="0" y="695458"/>
                  <a:pt x="147835" y="547623"/>
                  <a:pt x="330199" y="547623"/>
                </a:cubicBezTo>
                <a:close/>
                <a:moveTo>
                  <a:pt x="2694528" y="0"/>
                </a:moveTo>
                <a:lnTo>
                  <a:pt x="3194572" y="0"/>
                </a:lnTo>
                <a:cubicBezTo>
                  <a:pt x="3301326" y="0"/>
                  <a:pt x="3387868" y="86542"/>
                  <a:pt x="3387868" y="193296"/>
                </a:cubicBezTo>
                <a:lnTo>
                  <a:pt x="3387868" y="466747"/>
                </a:lnTo>
                <a:lnTo>
                  <a:pt x="3217512" y="466747"/>
                </a:lnTo>
                <a:lnTo>
                  <a:pt x="3217512" y="204882"/>
                </a:lnTo>
                <a:cubicBezTo>
                  <a:pt x="3217512" y="176644"/>
                  <a:pt x="3194621" y="153753"/>
                  <a:pt x="3166383" y="153753"/>
                </a:cubicBezTo>
                <a:lnTo>
                  <a:pt x="2721686" y="153753"/>
                </a:lnTo>
                <a:cubicBezTo>
                  <a:pt x="2693448" y="153753"/>
                  <a:pt x="2670557" y="176644"/>
                  <a:pt x="2670557" y="204882"/>
                </a:cubicBezTo>
                <a:lnTo>
                  <a:pt x="2670557" y="466747"/>
                </a:lnTo>
                <a:lnTo>
                  <a:pt x="2501232" y="466747"/>
                </a:lnTo>
                <a:lnTo>
                  <a:pt x="2501232" y="193296"/>
                </a:lnTo>
                <a:cubicBezTo>
                  <a:pt x="2501232" y="86542"/>
                  <a:pt x="2587774" y="0"/>
                  <a:pt x="2694528" y="0"/>
                </a:cubicBezTo>
                <a:close/>
                <a:moveTo>
                  <a:pt x="731108" y="0"/>
                </a:moveTo>
                <a:lnTo>
                  <a:pt x="1231152" y="0"/>
                </a:lnTo>
                <a:cubicBezTo>
                  <a:pt x="1337906" y="0"/>
                  <a:pt x="1424448" y="86542"/>
                  <a:pt x="1424448" y="193296"/>
                </a:cubicBezTo>
                <a:lnTo>
                  <a:pt x="1424448" y="466747"/>
                </a:lnTo>
                <a:lnTo>
                  <a:pt x="1254092" y="466747"/>
                </a:lnTo>
                <a:lnTo>
                  <a:pt x="1254092" y="204882"/>
                </a:lnTo>
                <a:cubicBezTo>
                  <a:pt x="1254092" y="176644"/>
                  <a:pt x="1231201" y="153753"/>
                  <a:pt x="1202963" y="153753"/>
                </a:cubicBezTo>
                <a:lnTo>
                  <a:pt x="758266" y="153753"/>
                </a:lnTo>
                <a:cubicBezTo>
                  <a:pt x="730028" y="153753"/>
                  <a:pt x="707137" y="176644"/>
                  <a:pt x="707137" y="204882"/>
                </a:cubicBezTo>
                <a:lnTo>
                  <a:pt x="707137" y="466747"/>
                </a:lnTo>
                <a:lnTo>
                  <a:pt x="537812" y="466747"/>
                </a:lnTo>
                <a:lnTo>
                  <a:pt x="537812" y="193296"/>
                </a:lnTo>
                <a:cubicBezTo>
                  <a:pt x="537812" y="86542"/>
                  <a:pt x="624354" y="0"/>
                  <a:pt x="731108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124191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0" name="Freeform 3011"/>
          <p:cNvSpPr>
            <a:spLocks noChangeAspect="1"/>
          </p:cNvSpPr>
          <p:nvPr userDrawn="1"/>
        </p:nvSpPr>
        <p:spPr bwMode="auto">
          <a:xfrm>
            <a:off x="4778093" y="4099786"/>
            <a:ext cx="145929" cy="144000"/>
          </a:xfrm>
          <a:custGeom>
            <a:avLst/>
            <a:gdLst/>
            <a:ahLst/>
            <a:cxnLst/>
            <a:rect l="l" t="t" r="r" b="b"/>
            <a:pathLst>
              <a:path w="145929" h="144000">
                <a:moveTo>
                  <a:pt x="91470" y="118488"/>
                </a:moveTo>
                <a:cubicBezTo>
                  <a:pt x="93033" y="118962"/>
                  <a:pt x="93128" y="120124"/>
                  <a:pt x="93128" y="121307"/>
                </a:cubicBezTo>
                <a:lnTo>
                  <a:pt x="92883" y="121899"/>
                </a:lnTo>
                <a:close/>
                <a:moveTo>
                  <a:pt x="94911" y="98446"/>
                </a:moveTo>
                <a:cubicBezTo>
                  <a:pt x="99762" y="101458"/>
                  <a:pt x="103351" y="105831"/>
                  <a:pt x="105351" y="111101"/>
                </a:cubicBezTo>
                <a:cubicBezTo>
                  <a:pt x="107253" y="116114"/>
                  <a:pt x="107551" y="121590"/>
                  <a:pt x="106129" y="126835"/>
                </a:cubicBezTo>
                <a:cubicBezTo>
                  <a:pt x="105822" y="127981"/>
                  <a:pt x="104704" y="128552"/>
                  <a:pt x="103552" y="128254"/>
                </a:cubicBezTo>
                <a:cubicBezTo>
                  <a:pt x="102401" y="127956"/>
                  <a:pt x="101702" y="126897"/>
                  <a:pt x="102009" y="125751"/>
                </a:cubicBezTo>
                <a:cubicBezTo>
                  <a:pt x="103156" y="121346"/>
                  <a:pt x="102941" y="116869"/>
                  <a:pt x="101331" y="112627"/>
                </a:cubicBezTo>
                <a:cubicBezTo>
                  <a:pt x="99672" y="108257"/>
                  <a:pt x="96636" y="104556"/>
                  <a:pt x="92547" y="101990"/>
                </a:cubicBezTo>
                <a:cubicBezTo>
                  <a:pt x="92190" y="101832"/>
                  <a:pt x="91865" y="101367"/>
                  <a:pt x="91719" y="100981"/>
                </a:cubicBezTo>
                <a:cubicBezTo>
                  <a:pt x="91475" y="100338"/>
                  <a:pt x="91539" y="99726"/>
                  <a:pt x="91912" y="99143"/>
                </a:cubicBezTo>
                <a:cubicBezTo>
                  <a:pt x="92575" y="98156"/>
                  <a:pt x="93921" y="97792"/>
                  <a:pt x="94911" y="98446"/>
                </a:cubicBezTo>
                <a:close/>
                <a:moveTo>
                  <a:pt x="104232" y="82833"/>
                </a:moveTo>
                <a:lnTo>
                  <a:pt x="115305" y="92035"/>
                </a:lnTo>
                <a:lnTo>
                  <a:pt x="122651" y="104538"/>
                </a:lnTo>
                <a:lnTo>
                  <a:pt x="125476" y="118349"/>
                </a:lnTo>
                <a:lnTo>
                  <a:pt x="123589" y="132285"/>
                </a:lnTo>
                <a:cubicBezTo>
                  <a:pt x="123288" y="133435"/>
                  <a:pt x="122047" y="134053"/>
                  <a:pt x="120899" y="133750"/>
                </a:cubicBezTo>
                <a:cubicBezTo>
                  <a:pt x="119830" y="133268"/>
                  <a:pt x="119260" y="132153"/>
                  <a:pt x="119561" y="131004"/>
                </a:cubicBezTo>
                <a:cubicBezTo>
                  <a:pt x="122059" y="122808"/>
                  <a:pt x="121872" y="114152"/>
                  <a:pt x="118781" y="106006"/>
                </a:cubicBezTo>
                <a:cubicBezTo>
                  <a:pt x="115641" y="97732"/>
                  <a:pt x="109761" y="90793"/>
                  <a:pt x="102198" y="86415"/>
                </a:cubicBezTo>
                <a:cubicBezTo>
                  <a:pt x="101663" y="86174"/>
                  <a:pt x="101387" y="85836"/>
                  <a:pt x="101191" y="85318"/>
                </a:cubicBezTo>
                <a:cubicBezTo>
                  <a:pt x="100994" y="84801"/>
                  <a:pt x="101056" y="84186"/>
                  <a:pt x="101425" y="83602"/>
                </a:cubicBezTo>
                <a:cubicBezTo>
                  <a:pt x="101905" y="82533"/>
                  <a:pt x="103244" y="82172"/>
                  <a:pt x="104232" y="82833"/>
                </a:cubicBezTo>
                <a:close/>
                <a:moveTo>
                  <a:pt x="114952" y="65428"/>
                </a:moveTo>
                <a:cubicBezTo>
                  <a:pt x="127419" y="72790"/>
                  <a:pt x="136635" y="83745"/>
                  <a:pt x="141772" y="97281"/>
                </a:cubicBezTo>
                <a:cubicBezTo>
                  <a:pt x="146811" y="110559"/>
                  <a:pt x="147264" y="124692"/>
                  <a:pt x="143162" y="138194"/>
                </a:cubicBezTo>
                <a:cubicBezTo>
                  <a:pt x="142854" y="139343"/>
                  <a:pt x="141602" y="139966"/>
                  <a:pt x="140447" y="139667"/>
                </a:cubicBezTo>
                <a:cubicBezTo>
                  <a:pt x="139422" y="139318"/>
                  <a:pt x="138672" y="138128"/>
                  <a:pt x="139029" y="137108"/>
                </a:cubicBezTo>
                <a:cubicBezTo>
                  <a:pt x="142855" y="124447"/>
                  <a:pt x="142436" y="111187"/>
                  <a:pt x="137739" y="98811"/>
                </a:cubicBezTo>
                <a:cubicBezTo>
                  <a:pt x="132945" y="86178"/>
                  <a:pt x="124282" y="75898"/>
                  <a:pt x="112711" y="68933"/>
                </a:cubicBezTo>
                <a:cubicBezTo>
                  <a:pt x="112353" y="68774"/>
                  <a:pt x="112027" y="68308"/>
                  <a:pt x="111881" y="67921"/>
                </a:cubicBezTo>
                <a:cubicBezTo>
                  <a:pt x="111636" y="67277"/>
                  <a:pt x="111700" y="66662"/>
                  <a:pt x="112074" y="66078"/>
                </a:cubicBezTo>
                <a:cubicBezTo>
                  <a:pt x="112610" y="65138"/>
                  <a:pt x="113959" y="64773"/>
                  <a:pt x="114952" y="65428"/>
                </a:cubicBezTo>
                <a:close/>
                <a:moveTo>
                  <a:pt x="60064" y="55515"/>
                </a:moveTo>
                <a:cubicBezTo>
                  <a:pt x="60494" y="55515"/>
                  <a:pt x="60923" y="55830"/>
                  <a:pt x="61209" y="56461"/>
                </a:cubicBezTo>
                <a:lnTo>
                  <a:pt x="65718" y="60321"/>
                </a:lnTo>
                <a:cubicBezTo>
                  <a:pt x="66362" y="60873"/>
                  <a:pt x="66362" y="60873"/>
                  <a:pt x="66362" y="60873"/>
                </a:cubicBezTo>
                <a:lnTo>
                  <a:pt x="74878" y="56461"/>
                </a:lnTo>
                <a:cubicBezTo>
                  <a:pt x="76095" y="55830"/>
                  <a:pt x="76095" y="55830"/>
                  <a:pt x="76095" y="55830"/>
                </a:cubicBezTo>
                <a:cubicBezTo>
                  <a:pt x="77240" y="55200"/>
                  <a:pt x="78385" y="55830"/>
                  <a:pt x="78957" y="56461"/>
                </a:cubicBezTo>
                <a:cubicBezTo>
                  <a:pt x="79530" y="57091"/>
                  <a:pt x="79530" y="58352"/>
                  <a:pt x="78957" y="59612"/>
                </a:cubicBezTo>
                <a:cubicBezTo>
                  <a:pt x="65217" y="80412"/>
                  <a:pt x="65217" y="80412"/>
                  <a:pt x="65217" y="80412"/>
                </a:cubicBezTo>
                <a:lnTo>
                  <a:pt x="65217" y="96800"/>
                </a:lnTo>
                <a:lnTo>
                  <a:pt x="60637" y="81909"/>
                </a:lnTo>
                <a:cubicBezTo>
                  <a:pt x="60637" y="79782"/>
                  <a:pt x="60637" y="79782"/>
                  <a:pt x="60637" y="79782"/>
                </a:cubicBezTo>
                <a:cubicBezTo>
                  <a:pt x="60637" y="79152"/>
                  <a:pt x="61209" y="79152"/>
                  <a:pt x="61209" y="78521"/>
                </a:cubicBezTo>
                <a:lnTo>
                  <a:pt x="69726" y="65836"/>
                </a:lnTo>
                <a:cubicBezTo>
                  <a:pt x="70942" y="64024"/>
                  <a:pt x="70942" y="64024"/>
                  <a:pt x="70942" y="64024"/>
                </a:cubicBezTo>
                <a:cubicBezTo>
                  <a:pt x="66362" y="66546"/>
                  <a:pt x="65217" y="65915"/>
                  <a:pt x="64645" y="65285"/>
                </a:cubicBezTo>
                <a:lnTo>
                  <a:pt x="60064" y="60873"/>
                </a:lnTo>
                <a:lnTo>
                  <a:pt x="55484" y="65285"/>
                </a:lnTo>
                <a:cubicBezTo>
                  <a:pt x="54912" y="65915"/>
                  <a:pt x="53767" y="65915"/>
                  <a:pt x="53194" y="65285"/>
                </a:cubicBezTo>
                <a:lnTo>
                  <a:pt x="48614" y="60873"/>
                </a:lnTo>
                <a:lnTo>
                  <a:pt x="43604" y="65836"/>
                </a:lnTo>
                <a:cubicBezTo>
                  <a:pt x="42889" y="66546"/>
                  <a:pt x="42889" y="66546"/>
                  <a:pt x="42889" y="66546"/>
                </a:cubicBezTo>
                <a:cubicBezTo>
                  <a:pt x="42316" y="66546"/>
                  <a:pt x="41171" y="67176"/>
                  <a:pt x="40599" y="66546"/>
                </a:cubicBezTo>
                <a:lnTo>
                  <a:pt x="45179" y="77339"/>
                </a:lnTo>
                <a:cubicBezTo>
                  <a:pt x="46324" y="79152"/>
                  <a:pt x="46324" y="79152"/>
                  <a:pt x="46324" y="79152"/>
                </a:cubicBezTo>
                <a:cubicBezTo>
                  <a:pt x="46331" y="79159"/>
                  <a:pt x="46897" y="79786"/>
                  <a:pt x="46897" y="80412"/>
                </a:cubicBezTo>
                <a:lnTo>
                  <a:pt x="46897" y="94752"/>
                </a:lnTo>
                <a:cubicBezTo>
                  <a:pt x="46897" y="96800"/>
                  <a:pt x="46897" y="96800"/>
                  <a:pt x="46897" y="96800"/>
                </a:cubicBezTo>
                <a:lnTo>
                  <a:pt x="42316" y="83012"/>
                </a:lnTo>
                <a:cubicBezTo>
                  <a:pt x="42316" y="81042"/>
                  <a:pt x="42316" y="81042"/>
                  <a:pt x="42316" y="81042"/>
                </a:cubicBezTo>
                <a:cubicBezTo>
                  <a:pt x="28576" y="59612"/>
                  <a:pt x="28576" y="59612"/>
                  <a:pt x="28576" y="59612"/>
                </a:cubicBezTo>
                <a:cubicBezTo>
                  <a:pt x="28004" y="58982"/>
                  <a:pt x="28004" y="57721"/>
                  <a:pt x="28576" y="57091"/>
                </a:cubicBezTo>
                <a:cubicBezTo>
                  <a:pt x="29149" y="55830"/>
                  <a:pt x="30294" y="55830"/>
                  <a:pt x="31439" y="56461"/>
                </a:cubicBezTo>
                <a:lnTo>
                  <a:pt x="39955" y="60873"/>
                </a:lnTo>
                <a:cubicBezTo>
                  <a:pt x="41171" y="61503"/>
                  <a:pt x="41171" y="61503"/>
                  <a:pt x="41171" y="61503"/>
                </a:cubicBezTo>
                <a:lnTo>
                  <a:pt x="46682" y="57091"/>
                </a:lnTo>
                <a:cubicBezTo>
                  <a:pt x="47469" y="56461"/>
                  <a:pt x="47469" y="56461"/>
                  <a:pt x="47469" y="56461"/>
                </a:cubicBezTo>
                <a:cubicBezTo>
                  <a:pt x="48042" y="55200"/>
                  <a:pt x="49187" y="55830"/>
                  <a:pt x="50332" y="56461"/>
                </a:cubicBezTo>
                <a:lnTo>
                  <a:pt x="54339" y="60242"/>
                </a:lnTo>
                <a:lnTo>
                  <a:pt x="58919" y="56461"/>
                </a:lnTo>
                <a:cubicBezTo>
                  <a:pt x="59206" y="55830"/>
                  <a:pt x="59635" y="55515"/>
                  <a:pt x="60064" y="55515"/>
                </a:cubicBezTo>
                <a:close/>
                <a:moveTo>
                  <a:pt x="53767" y="4450"/>
                </a:moveTo>
                <a:cubicBezTo>
                  <a:pt x="26530" y="4450"/>
                  <a:pt x="4450" y="24127"/>
                  <a:pt x="4450" y="48400"/>
                </a:cubicBezTo>
                <a:cubicBezTo>
                  <a:pt x="4450" y="60398"/>
                  <a:pt x="9845" y="71273"/>
                  <a:pt x="18644" y="79137"/>
                </a:cubicBezTo>
                <a:lnTo>
                  <a:pt x="23411" y="84391"/>
                </a:lnTo>
                <a:lnTo>
                  <a:pt x="23452" y="84374"/>
                </a:lnTo>
                <a:lnTo>
                  <a:pt x="39932" y="102046"/>
                </a:lnTo>
                <a:cubicBezTo>
                  <a:pt x="40650" y="101743"/>
                  <a:pt x="41427" y="101600"/>
                  <a:pt x="42226" y="101600"/>
                </a:cubicBezTo>
                <a:cubicBezTo>
                  <a:pt x="65308" y="101600"/>
                  <a:pt x="65308" y="101600"/>
                  <a:pt x="65308" y="101600"/>
                </a:cubicBezTo>
                <a:cubicBezTo>
                  <a:pt x="66046" y="101600"/>
                  <a:pt x="66765" y="101722"/>
                  <a:pt x="67435" y="101988"/>
                </a:cubicBezTo>
                <a:lnTo>
                  <a:pt x="83335" y="84938"/>
                </a:lnTo>
                <a:lnTo>
                  <a:pt x="83380" y="84957"/>
                </a:lnTo>
                <a:lnTo>
                  <a:pt x="87604" y="80302"/>
                </a:lnTo>
                <a:lnTo>
                  <a:pt x="87789" y="80161"/>
                </a:lnTo>
                <a:lnTo>
                  <a:pt x="88243" y="79674"/>
                </a:lnTo>
                <a:lnTo>
                  <a:pt x="88286" y="79714"/>
                </a:lnTo>
                <a:cubicBezTo>
                  <a:pt x="97432" y="71784"/>
                  <a:pt x="103083" y="60680"/>
                  <a:pt x="103083" y="48400"/>
                </a:cubicBezTo>
                <a:cubicBezTo>
                  <a:pt x="103083" y="24127"/>
                  <a:pt x="81004" y="4450"/>
                  <a:pt x="53767" y="4450"/>
                </a:cubicBezTo>
                <a:close/>
                <a:moveTo>
                  <a:pt x="53767" y="0"/>
                </a:moveTo>
                <a:cubicBezTo>
                  <a:pt x="83461" y="0"/>
                  <a:pt x="107533" y="21669"/>
                  <a:pt x="107533" y="48400"/>
                </a:cubicBezTo>
                <a:cubicBezTo>
                  <a:pt x="107533" y="61856"/>
                  <a:pt x="101433" y="74029"/>
                  <a:pt x="91543" y="82751"/>
                </a:cubicBezTo>
                <a:lnTo>
                  <a:pt x="91563" y="82770"/>
                </a:lnTo>
                <a:lnTo>
                  <a:pt x="71088" y="104726"/>
                </a:lnTo>
                <a:cubicBezTo>
                  <a:pt x="72169" y="106154"/>
                  <a:pt x="72809" y="108020"/>
                  <a:pt x="72809" y="110112"/>
                </a:cubicBezTo>
                <a:lnTo>
                  <a:pt x="72809" y="124096"/>
                </a:lnTo>
                <a:cubicBezTo>
                  <a:pt x="72809" y="128083"/>
                  <a:pt x="69770" y="131537"/>
                  <a:pt x="66061" y="131916"/>
                </a:cubicBezTo>
                <a:cubicBezTo>
                  <a:pt x="65566" y="133502"/>
                  <a:pt x="64755" y="136100"/>
                  <a:pt x="63426" y="140359"/>
                </a:cubicBezTo>
                <a:cubicBezTo>
                  <a:pt x="63426" y="140966"/>
                  <a:pt x="62858" y="141572"/>
                  <a:pt x="62290" y="141572"/>
                </a:cubicBezTo>
                <a:cubicBezTo>
                  <a:pt x="62283" y="141574"/>
                  <a:pt x="62063" y="141642"/>
                  <a:pt x="54335" y="144000"/>
                </a:cubicBezTo>
                <a:cubicBezTo>
                  <a:pt x="53192" y="143998"/>
                  <a:pt x="52978" y="143933"/>
                  <a:pt x="45244" y="141572"/>
                </a:cubicBezTo>
                <a:cubicBezTo>
                  <a:pt x="44676" y="141572"/>
                  <a:pt x="44108" y="140966"/>
                  <a:pt x="44108" y="140359"/>
                </a:cubicBezTo>
                <a:cubicBezTo>
                  <a:pt x="44105" y="140352"/>
                  <a:pt x="44033" y="140119"/>
                  <a:pt x="41473" y="131916"/>
                </a:cubicBezTo>
                <a:cubicBezTo>
                  <a:pt x="37763" y="131537"/>
                  <a:pt x="34724" y="128083"/>
                  <a:pt x="34724" y="124096"/>
                </a:cubicBezTo>
                <a:lnTo>
                  <a:pt x="34724" y="111860"/>
                </a:lnTo>
                <a:cubicBezTo>
                  <a:pt x="34724" y="110112"/>
                  <a:pt x="34724" y="110112"/>
                  <a:pt x="34724" y="110112"/>
                </a:cubicBezTo>
                <a:cubicBezTo>
                  <a:pt x="34724" y="108084"/>
                  <a:pt x="35326" y="106268"/>
                  <a:pt x="36347" y="104858"/>
                </a:cubicBezTo>
                <a:lnTo>
                  <a:pt x="18380" y="85590"/>
                </a:lnTo>
                <a:lnTo>
                  <a:pt x="18324" y="85614"/>
                </a:lnTo>
                <a:lnTo>
                  <a:pt x="13687" y="80504"/>
                </a:lnTo>
                <a:cubicBezTo>
                  <a:pt x="5144" y="72032"/>
                  <a:pt x="0" y="60757"/>
                  <a:pt x="0" y="48400"/>
                </a:cubicBezTo>
                <a:cubicBezTo>
                  <a:pt x="0" y="21669"/>
                  <a:pt x="24072" y="0"/>
                  <a:pt x="53767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/>
        </p:spPr>
        <p:txBody>
          <a:bodyPr/>
          <a:lstStyle/>
          <a:p>
            <a:pPr defTabSz="457171" eaLnBrk="0" fontAlgn="auto" hangingPunct="0">
              <a:spcBef>
                <a:spcPts val="0"/>
              </a:spcBef>
              <a:spcAft>
                <a:spcPts val="0"/>
              </a:spcAft>
            </a:pPr>
            <a:endParaRPr lang="de-DE">
              <a:solidFill>
                <a:srgbClr val="000000"/>
              </a:solidFill>
              <a:latin typeface="Arial" panose="020B0604020202020204" pitchFamily="34" charset="0"/>
              <a:ea typeface="+mn-ea"/>
              <a:cs typeface="+mn-cs"/>
            </a:endParaRPr>
          </a:p>
        </p:txBody>
      </p:sp>
      <p:sp>
        <p:nvSpPr>
          <p:cNvPr id="51" name="Rechteck 15"/>
          <p:cNvSpPr>
            <a:spLocks noChangeAspect="1"/>
          </p:cNvSpPr>
          <p:nvPr userDrawn="1"/>
        </p:nvSpPr>
        <p:spPr>
          <a:xfrm>
            <a:off x="1000015" y="4100146"/>
            <a:ext cx="140488" cy="144000"/>
          </a:xfrm>
          <a:custGeom>
            <a:avLst/>
            <a:gdLst/>
            <a:ahLst/>
            <a:cxnLst/>
            <a:rect l="l" t="t" r="r" b="b"/>
            <a:pathLst>
              <a:path w="2880000" h="2952000">
                <a:moveTo>
                  <a:pt x="0" y="0"/>
                </a:moveTo>
                <a:lnTo>
                  <a:pt x="144000" y="0"/>
                </a:lnTo>
                <a:lnTo>
                  <a:pt x="144000" y="2485477"/>
                </a:lnTo>
                <a:cubicBezTo>
                  <a:pt x="444309" y="2466093"/>
                  <a:pt x="723884" y="2394104"/>
                  <a:pt x="966815" y="2283942"/>
                </a:cubicBezTo>
                <a:cubicBezTo>
                  <a:pt x="985912" y="2275783"/>
                  <a:pt x="1004775" y="2267003"/>
                  <a:pt x="1022798" y="2256385"/>
                </a:cubicBezTo>
                <a:cubicBezTo>
                  <a:pt x="1056146" y="2241969"/>
                  <a:pt x="1088061" y="2225377"/>
                  <a:pt x="1118929" y="2207596"/>
                </a:cubicBezTo>
                <a:cubicBezTo>
                  <a:pt x="1712525" y="1886753"/>
                  <a:pt x="2204161" y="1280449"/>
                  <a:pt x="2422454" y="507594"/>
                </a:cubicBezTo>
                <a:lnTo>
                  <a:pt x="2459624" y="350979"/>
                </a:lnTo>
                <a:lnTo>
                  <a:pt x="2433620" y="350979"/>
                </a:lnTo>
                <a:lnTo>
                  <a:pt x="2638159" y="116382"/>
                </a:lnTo>
                <a:lnTo>
                  <a:pt x="2842698" y="350979"/>
                </a:lnTo>
                <a:lnTo>
                  <a:pt x="2794888" y="350979"/>
                </a:lnTo>
                <a:cubicBezTo>
                  <a:pt x="2779795" y="432904"/>
                  <a:pt x="2759926" y="514661"/>
                  <a:pt x="2736841" y="596393"/>
                </a:cubicBezTo>
                <a:cubicBezTo>
                  <a:pt x="2364310" y="1915315"/>
                  <a:pt x="1274470" y="2801647"/>
                  <a:pt x="144000" y="2798931"/>
                </a:cubicBezTo>
                <a:lnTo>
                  <a:pt x="144000" y="2808000"/>
                </a:lnTo>
                <a:lnTo>
                  <a:pt x="2880000" y="2808000"/>
                </a:lnTo>
                <a:lnTo>
                  <a:pt x="2880000" y="2952000"/>
                </a:lnTo>
                <a:lnTo>
                  <a:pt x="0" y="2952000"/>
                </a:lnTo>
                <a:lnTo>
                  <a:pt x="0" y="2880000"/>
                </a:lnTo>
                <a:lnTo>
                  <a:pt x="0" y="280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FF3154"/>
              </a:solidFill>
            </a:endParaRPr>
          </a:p>
        </p:txBody>
      </p:sp>
      <p:sp>
        <p:nvSpPr>
          <p:cNvPr id="52" name="Abgerundetes Rechteck 20"/>
          <p:cNvSpPr>
            <a:spLocks noChangeAspect="1"/>
          </p:cNvSpPr>
          <p:nvPr userDrawn="1"/>
        </p:nvSpPr>
        <p:spPr>
          <a:xfrm>
            <a:off x="2312962" y="4097592"/>
            <a:ext cx="113814" cy="144000"/>
          </a:xfrm>
          <a:custGeom>
            <a:avLst/>
            <a:gdLst/>
            <a:ahLst/>
            <a:cxnLst/>
            <a:rect l="l" t="t" r="r" b="b"/>
            <a:pathLst>
              <a:path w="3942080" h="4987626">
                <a:moveTo>
                  <a:pt x="2627944" y="2319651"/>
                </a:moveTo>
                <a:cubicBezTo>
                  <a:pt x="2542661" y="2600955"/>
                  <a:pt x="2280581" y="2804161"/>
                  <a:pt x="1971040" y="2804161"/>
                </a:cubicBezTo>
                <a:cubicBezTo>
                  <a:pt x="1664276" y="2804161"/>
                  <a:pt x="1404126" y="2604585"/>
                  <a:pt x="1316468" y="2327166"/>
                </a:cubicBezTo>
                <a:lnTo>
                  <a:pt x="975173" y="2363502"/>
                </a:lnTo>
                <a:lnTo>
                  <a:pt x="497690" y="2417724"/>
                </a:lnTo>
                <a:cubicBezTo>
                  <a:pt x="380588" y="2417724"/>
                  <a:pt x="306613" y="2487889"/>
                  <a:pt x="306613" y="2604991"/>
                </a:cubicBezTo>
                <a:lnTo>
                  <a:pt x="306613" y="2958294"/>
                </a:lnTo>
                <a:lnTo>
                  <a:pt x="306000" y="2958060"/>
                </a:lnTo>
                <a:lnTo>
                  <a:pt x="306000" y="3648332"/>
                </a:lnTo>
                <a:lnTo>
                  <a:pt x="694896" y="3648332"/>
                </a:lnTo>
                <a:lnTo>
                  <a:pt x="694896" y="3267270"/>
                </a:lnTo>
                <a:cubicBezTo>
                  <a:pt x="694896" y="3182770"/>
                  <a:pt x="763396" y="3114270"/>
                  <a:pt x="847896" y="3114270"/>
                </a:cubicBezTo>
                <a:cubicBezTo>
                  <a:pt x="932396" y="3114270"/>
                  <a:pt x="1000896" y="3182770"/>
                  <a:pt x="1000896" y="3267270"/>
                </a:cubicBezTo>
                <a:lnTo>
                  <a:pt x="1000896" y="3801332"/>
                </a:lnTo>
                <a:lnTo>
                  <a:pt x="1000896" y="4681626"/>
                </a:lnTo>
                <a:lnTo>
                  <a:pt x="2942796" y="4681626"/>
                </a:lnTo>
                <a:lnTo>
                  <a:pt x="2942796" y="3809317"/>
                </a:lnTo>
                <a:lnTo>
                  <a:pt x="2941184" y="3801332"/>
                </a:lnTo>
                <a:cubicBezTo>
                  <a:pt x="2941184" y="3798629"/>
                  <a:pt x="2941254" y="3795943"/>
                  <a:pt x="2942796" y="3793347"/>
                </a:cubicBezTo>
                <a:lnTo>
                  <a:pt x="2942796" y="3267270"/>
                </a:lnTo>
                <a:cubicBezTo>
                  <a:pt x="2942796" y="3182770"/>
                  <a:pt x="3011296" y="3114270"/>
                  <a:pt x="3095796" y="3114270"/>
                </a:cubicBezTo>
                <a:cubicBezTo>
                  <a:pt x="3180296" y="3114270"/>
                  <a:pt x="3248796" y="3182770"/>
                  <a:pt x="3248796" y="3267270"/>
                </a:cubicBezTo>
                <a:lnTo>
                  <a:pt x="3248796" y="3648332"/>
                </a:lnTo>
                <a:lnTo>
                  <a:pt x="3636080" y="3648332"/>
                </a:lnTo>
                <a:lnTo>
                  <a:pt x="3636080" y="2948657"/>
                </a:lnTo>
                <a:lnTo>
                  <a:pt x="3632109" y="2950173"/>
                </a:lnTo>
                <a:lnTo>
                  <a:pt x="3632109" y="2596870"/>
                </a:lnTo>
                <a:cubicBezTo>
                  <a:pt x="3632109" y="2479768"/>
                  <a:pt x="3558134" y="2409603"/>
                  <a:pt x="3441033" y="2409603"/>
                </a:cubicBezTo>
                <a:lnTo>
                  <a:pt x="2963550" y="2355381"/>
                </a:lnTo>
                <a:close/>
                <a:moveTo>
                  <a:pt x="2428875" y="1995718"/>
                </a:moveTo>
                <a:lnTo>
                  <a:pt x="2553771" y="2008076"/>
                </a:lnTo>
                <a:lnTo>
                  <a:pt x="2574039" y="2006182"/>
                </a:lnTo>
                <a:lnTo>
                  <a:pt x="3421284" y="2096385"/>
                </a:lnTo>
                <a:lnTo>
                  <a:pt x="3425728" y="2096357"/>
                </a:lnTo>
                <a:cubicBezTo>
                  <a:pt x="3663468" y="2096357"/>
                  <a:pt x="3938110" y="2302419"/>
                  <a:pt x="3938110" y="2540158"/>
                </a:cubicBezTo>
                <a:cubicBezTo>
                  <a:pt x="3938110" y="2544099"/>
                  <a:pt x="3938057" y="2548028"/>
                  <a:pt x="3937140" y="2551922"/>
                </a:cubicBezTo>
                <a:cubicBezTo>
                  <a:pt x="3941388" y="2559562"/>
                  <a:pt x="3942080" y="2567895"/>
                  <a:pt x="3942080" y="2576390"/>
                </a:cubicBezTo>
                <a:lnTo>
                  <a:pt x="3942080" y="3801332"/>
                </a:lnTo>
                <a:lnTo>
                  <a:pt x="3930057" y="3860887"/>
                </a:lnTo>
                <a:lnTo>
                  <a:pt x="3897267" y="3909520"/>
                </a:lnTo>
                <a:lnTo>
                  <a:pt x="3848635" y="3942309"/>
                </a:lnTo>
                <a:cubicBezTo>
                  <a:pt x="3830330" y="3950051"/>
                  <a:pt x="3810205" y="3954332"/>
                  <a:pt x="3789080" y="3954332"/>
                </a:cubicBezTo>
                <a:lnTo>
                  <a:pt x="3248796" y="3954332"/>
                </a:lnTo>
                <a:lnTo>
                  <a:pt x="3248796" y="4834626"/>
                </a:lnTo>
                <a:lnTo>
                  <a:pt x="3236773" y="4894181"/>
                </a:lnTo>
                <a:lnTo>
                  <a:pt x="3203984" y="4942814"/>
                </a:lnTo>
                <a:lnTo>
                  <a:pt x="3155351" y="4975603"/>
                </a:lnTo>
                <a:cubicBezTo>
                  <a:pt x="3137046" y="4983345"/>
                  <a:pt x="3116921" y="4987626"/>
                  <a:pt x="3095796" y="4987626"/>
                </a:cubicBezTo>
                <a:lnTo>
                  <a:pt x="847896" y="4987626"/>
                </a:lnTo>
                <a:cubicBezTo>
                  <a:pt x="805646" y="4987626"/>
                  <a:pt x="767396" y="4970501"/>
                  <a:pt x="739708" y="4942814"/>
                </a:cubicBezTo>
                <a:cubicBezTo>
                  <a:pt x="725864" y="4928970"/>
                  <a:pt x="714661" y="4912486"/>
                  <a:pt x="706919" y="4894181"/>
                </a:cubicBezTo>
                <a:cubicBezTo>
                  <a:pt x="699177" y="4875876"/>
                  <a:pt x="694896" y="4855751"/>
                  <a:pt x="694896" y="4834626"/>
                </a:cubicBezTo>
                <a:lnTo>
                  <a:pt x="694896" y="3954332"/>
                </a:lnTo>
                <a:lnTo>
                  <a:pt x="153000" y="3954332"/>
                </a:lnTo>
                <a:cubicBezTo>
                  <a:pt x="110750" y="3954332"/>
                  <a:pt x="72500" y="3937207"/>
                  <a:pt x="44812" y="3909520"/>
                </a:cubicBezTo>
                <a:cubicBezTo>
                  <a:pt x="30968" y="3895676"/>
                  <a:pt x="19765" y="3879192"/>
                  <a:pt x="12023" y="3860887"/>
                </a:cubicBezTo>
                <a:cubicBezTo>
                  <a:pt x="4281" y="3842582"/>
                  <a:pt x="0" y="3822457"/>
                  <a:pt x="0" y="3801332"/>
                </a:cubicBezTo>
                <a:lnTo>
                  <a:pt x="0" y="2576390"/>
                </a:lnTo>
                <a:lnTo>
                  <a:pt x="2080" y="2566084"/>
                </a:lnTo>
                <a:cubicBezTo>
                  <a:pt x="735" y="2560209"/>
                  <a:pt x="613" y="2554258"/>
                  <a:pt x="613" y="2548279"/>
                </a:cubicBezTo>
                <a:cubicBezTo>
                  <a:pt x="612" y="2310540"/>
                  <a:pt x="275254" y="2104478"/>
                  <a:pt x="512994" y="2104478"/>
                </a:cubicBezTo>
                <a:lnTo>
                  <a:pt x="517438" y="2104506"/>
                </a:lnTo>
                <a:lnTo>
                  <a:pt x="1364683" y="2014303"/>
                </a:lnTo>
                <a:lnTo>
                  <a:pt x="1372446" y="2015029"/>
                </a:lnTo>
                <a:lnTo>
                  <a:pt x="1492885" y="2003338"/>
                </a:lnTo>
                <a:cubicBezTo>
                  <a:pt x="1516224" y="2020562"/>
                  <a:pt x="1545254" y="2036215"/>
                  <a:pt x="1578994" y="2049782"/>
                </a:cubicBezTo>
                <a:lnTo>
                  <a:pt x="1572717" y="2112051"/>
                </a:lnTo>
                <a:cubicBezTo>
                  <a:pt x="1572717" y="2332039"/>
                  <a:pt x="1751052" y="2510374"/>
                  <a:pt x="1971040" y="2510374"/>
                </a:cubicBezTo>
                <a:cubicBezTo>
                  <a:pt x="2191028" y="2510374"/>
                  <a:pt x="2369363" y="2332039"/>
                  <a:pt x="2369363" y="2112051"/>
                </a:cubicBezTo>
                <a:lnTo>
                  <a:pt x="2363001" y="2048941"/>
                </a:lnTo>
                <a:close/>
                <a:moveTo>
                  <a:pt x="1997750" y="299878"/>
                </a:moveTo>
                <a:cubicBezTo>
                  <a:pt x="1636593" y="299878"/>
                  <a:pt x="1343818" y="592653"/>
                  <a:pt x="1343818" y="953810"/>
                </a:cubicBezTo>
                <a:cubicBezTo>
                  <a:pt x="1343818" y="1314967"/>
                  <a:pt x="1636593" y="1607742"/>
                  <a:pt x="1997750" y="1607742"/>
                </a:cubicBezTo>
                <a:cubicBezTo>
                  <a:pt x="2358907" y="1607742"/>
                  <a:pt x="2651682" y="1314967"/>
                  <a:pt x="2651682" y="953810"/>
                </a:cubicBezTo>
                <a:cubicBezTo>
                  <a:pt x="2651682" y="592653"/>
                  <a:pt x="2358907" y="299878"/>
                  <a:pt x="1997750" y="299878"/>
                </a:cubicBezTo>
                <a:close/>
                <a:moveTo>
                  <a:pt x="1997750" y="0"/>
                </a:moveTo>
                <a:cubicBezTo>
                  <a:pt x="2524525" y="0"/>
                  <a:pt x="2951560" y="427035"/>
                  <a:pt x="2951560" y="953810"/>
                </a:cubicBezTo>
                <a:cubicBezTo>
                  <a:pt x="2951560" y="1480585"/>
                  <a:pt x="2524525" y="1907620"/>
                  <a:pt x="1997750" y="1907620"/>
                </a:cubicBezTo>
                <a:cubicBezTo>
                  <a:pt x="1470975" y="1907620"/>
                  <a:pt x="1043940" y="1480585"/>
                  <a:pt x="1043940" y="953810"/>
                </a:cubicBezTo>
                <a:cubicBezTo>
                  <a:pt x="1043940" y="427035"/>
                  <a:pt x="1470975" y="0"/>
                  <a:pt x="1997750" y="0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rtlCol="0" anchor="ctr">
            <a:noAutofit/>
          </a:bodyPr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>
              <a:solidFill>
                <a:srgbClr val="124191"/>
              </a:solidFill>
              <a:latin typeface="Nokia Pure Text Light"/>
              <a:ea typeface="+mn-ea"/>
              <a:cs typeface="+mn-cs"/>
            </a:endParaRPr>
          </a:p>
        </p:txBody>
      </p:sp>
      <p:sp>
        <p:nvSpPr>
          <p:cNvPr id="55" name="Rechteck 54"/>
          <p:cNvSpPr/>
          <p:nvPr userDrawn="1"/>
        </p:nvSpPr>
        <p:spPr bwMode="auto">
          <a:xfrm>
            <a:off x="9162796" y="842962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56" name="Rechteck 55"/>
          <p:cNvSpPr/>
          <p:nvPr userDrawn="1"/>
        </p:nvSpPr>
        <p:spPr bwMode="auto">
          <a:xfrm>
            <a:off x="9162796" y="2552962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57" name="Rechteck 56"/>
          <p:cNvSpPr/>
          <p:nvPr userDrawn="1"/>
        </p:nvSpPr>
        <p:spPr bwMode="auto">
          <a:xfrm>
            <a:off x="9162796" y="2679954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58" name="Rechteck 57"/>
          <p:cNvSpPr/>
          <p:nvPr userDrawn="1"/>
        </p:nvSpPr>
        <p:spPr bwMode="auto">
          <a:xfrm>
            <a:off x="9162796" y="4389954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59" name="Rechteck 58"/>
          <p:cNvSpPr/>
          <p:nvPr userDrawn="1"/>
        </p:nvSpPr>
        <p:spPr bwMode="auto">
          <a:xfrm rot="5400000">
            <a:off x="7083284" y="5209038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60" name="Rechteck 59"/>
          <p:cNvSpPr/>
          <p:nvPr userDrawn="1"/>
        </p:nvSpPr>
        <p:spPr bwMode="auto">
          <a:xfrm rot="5400000">
            <a:off x="6957096" y="5209038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61" name="Rechteck 60"/>
          <p:cNvSpPr/>
          <p:nvPr userDrawn="1"/>
        </p:nvSpPr>
        <p:spPr bwMode="auto">
          <a:xfrm rot="5400000">
            <a:off x="5391096" y="5209038"/>
            <a:ext cx="108000" cy="18000"/>
          </a:xfrm>
          <a:prstGeom prst="rect">
            <a:avLst/>
          </a:prstGeom>
          <a:solidFill>
            <a:schemeClr val="bg1"/>
          </a:solidFill>
          <a:ln w="28575">
            <a:noFill/>
            <a:headEnd type="none" w="med" len="med"/>
            <a:tailEnd type="none" w="med" len="med"/>
          </a:ln>
          <a:effectLst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vert="horz" wrap="square" lIns="71424" tIns="71424" rIns="71424" bIns="3714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ctr" defTabSz="604723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SzPct val="100000"/>
            </a:pPr>
            <a:endParaRPr lang="en-US" sz="1300" i="1" dirty="0" smtClean="0">
              <a:solidFill>
                <a:srgbClr val="124191"/>
              </a:solidFill>
              <a:sym typeface="Wingdings" pitchFamily="2" charset="2"/>
            </a:endParaRPr>
          </a:p>
        </p:txBody>
      </p:sp>
      <p:sp>
        <p:nvSpPr>
          <p:cNvPr id="64" name="Rad 63"/>
          <p:cNvSpPr/>
          <p:nvPr/>
        </p:nvSpPr>
        <p:spPr>
          <a:xfrm>
            <a:off x="4877439" y="2354581"/>
            <a:ext cx="852541" cy="852541"/>
          </a:xfrm>
          <a:prstGeom prst="donut">
            <a:avLst>
              <a:gd name="adj" fmla="val 3046"/>
            </a:avLst>
          </a:prstGeom>
          <a:solidFill>
            <a:schemeClr val="accent5">
              <a:alpha val="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rgbClr val="FF3154"/>
              </a:solidFill>
            </a:endParaRPr>
          </a:p>
        </p:txBody>
      </p:sp>
      <p:grpSp>
        <p:nvGrpSpPr>
          <p:cNvPr id="3" name="Gruppieren 1"/>
          <p:cNvGrpSpPr>
            <a:grpSpLocks noChangeAspect="1"/>
          </p:cNvGrpSpPr>
          <p:nvPr userDrawn="1"/>
        </p:nvGrpSpPr>
        <p:grpSpPr>
          <a:xfrm>
            <a:off x="454747" y="4113063"/>
            <a:ext cx="310163" cy="252000"/>
            <a:chOff x="3950993" y="1371507"/>
            <a:chExt cx="2707700" cy="2199942"/>
          </a:xfrm>
          <a:solidFill>
            <a:schemeClr val="accent2"/>
          </a:solidFill>
        </p:grpSpPr>
        <p:sp>
          <p:nvSpPr>
            <p:cNvPr id="65" name="Freeform 8">
              <a:hlinkClick r:id="" action="ppaction://noaction"/>
            </p:cNvPr>
            <p:cNvSpPr>
              <a:spLocks/>
            </p:cNvSpPr>
            <p:nvPr/>
          </p:nvSpPr>
          <p:spPr bwMode="auto">
            <a:xfrm>
              <a:off x="3950993" y="2568533"/>
              <a:ext cx="1315743" cy="1002916"/>
            </a:xfrm>
            <a:custGeom>
              <a:avLst/>
              <a:gdLst/>
              <a:ahLst/>
              <a:cxnLst/>
              <a:rect l="l" t="t" r="r" b="b"/>
              <a:pathLst>
                <a:path w="1315743" h="1002916">
                  <a:moveTo>
                    <a:pt x="725639" y="1939"/>
                  </a:moveTo>
                  <a:cubicBezTo>
                    <a:pt x="747194" y="5173"/>
                    <a:pt x="768330" y="12478"/>
                    <a:pt x="787794" y="24044"/>
                  </a:cubicBezTo>
                  <a:cubicBezTo>
                    <a:pt x="787794" y="24044"/>
                    <a:pt x="787794" y="24044"/>
                    <a:pt x="938831" y="115314"/>
                  </a:cubicBezTo>
                  <a:cubicBezTo>
                    <a:pt x="930376" y="146609"/>
                    <a:pt x="926446" y="179496"/>
                    <a:pt x="926446" y="213301"/>
                  </a:cubicBezTo>
                  <a:cubicBezTo>
                    <a:pt x="926446" y="436338"/>
                    <a:pt x="1097499" y="619419"/>
                    <a:pt x="1315743" y="636338"/>
                  </a:cubicBezTo>
                  <a:lnTo>
                    <a:pt x="1315743" y="837336"/>
                  </a:lnTo>
                  <a:cubicBezTo>
                    <a:pt x="1315743" y="927431"/>
                    <a:pt x="1242755" y="1002916"/>
                    <a:pt x="1150303" y="1002916"/>
                  </a:cubicBezTo>
                  <a:cubicBezTo>
                    <a:pt x="1150303" y="1002916"/>
                    <a:pt x="1150303" y="1002916"/>
                    <a:pt x="96837" y="1002916"/>
                  </a:cubicBezTo>
                  <a:cubicBezTo>
                    <a:pt x="6818" y="1002916"/>
                    <a:pt x="-27244" y="942041"/>
                    <a:pt x="23848" y="866556"/>
                  </a:cubicBezTo>
                  <a:cubicBezTo>
                    <a:pt x="23848" y="866556"/>
                    <a:pt x="23848" y="866556"/>
                    <a:pt x="554231" y="77614"/>
                  </a:cubicBezTo>
                  <a:cubicBezTo>
                    <a:pt x="592550" y="19174"/>
                    <a:pt x="660976" y="-7763"/>
                    <a:pt x="725639" y="1939"/>
                  </a:cubicBezTo>
                  <a:close/>
                </a:path>
              </a:pathLst>
            </a:custGeom>
            <a:grpFill/>
            <a:ln>
              <a:noFill/>
              <a:prstDash val="dash"/>
            </a:ln>
            <a:effectLst/>
          </p:spPr>
          <p:txBody>
            <a:bodyPr lIns="71424" tIns="37140" rIns="71424" bIns="37140" anchor="ctr"/>
            <a:lstStyle/>
            <a:p>
              <a:pPr algn="ctr" defTabSz="604723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30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68" name="Freeform 9">
              <a:hlinkClick r:id="" action="ppaction://noaction"/>
            </p:cNvPr>
            <p:cNvSpPr>
              <a:spLocks/>
            </p:cNvSpPr>
            <p:nvPr/>
          </p:nvSpPr>
          <p:spPr bwMode="auto">
            <a:xfrm>
              <a:off x="4696266" y="1371507"/>
              <a:ext cx="1215843" cy="1269539"/>
            </a:xfrm>
            <a:custGeom>
              <a:avLst/>
              <a:gdLst/>
              <a:ahLst/>
              <a:cxnLst/>
              <a:rect l="l" t="t" r="r" b="b"/>
              <a:pathLst>
                <a:path w="1215843" h="1269539">
                  <a:moveTo>
                    <a:pt x="606706" y="0"/>
                  </a:moveTo>
                  <a:cubicBezTo>
                    <a:pt x="640162" y="0"/>
                    <a:pt x="673618" y="22120"/>
                    <a:pt x="699167" y="66362"/>
                  </a:cubicBezTo>
                  <a:cubicBezTo>
                    <a:pt x="699167" y="66362"/>
                    <a:pt x="699167" y="66362"/>
                    <a:pt x="1188239" y="916938"/>
                  </a:cubicBezTo>
                  <a:cubicBezTo>
                    <a:pt x="1239336" y="1005421"/>
                    <a:pt x="1217437" y="1122447"/>
                    <a:pt x="1139575" y="1176678"/>
                  </a:cubicBezTo>
                  <a:cubicBezTo>
                    <a:pt x="1139575" y="1176678"/>
                    <a:pt x="1139575" y="1176678"/>
                    <a:pt x="1009001" y="1269539"/>
                  </a:cubicBezTo>
                  <a:cubicBezTo>
                    <a:pt x="952366" y="1102707"/>
                    <a:pt x="794061" y="983515"/>
                    <a:pt x="607922" y="983515"/>
                  </a:cubicBezTo>
                  <a:cubicBezTo>
                    <a:pt x="421783" y="983515"/>
                    <a:pt x="263478" y="1102707"/>
                    <a:pt x="206844" y="1269539"/>
                  </a:cubicBezTo>
                  <a:lnTo>
                    <a:pt x="76269" y="1176678"/>
                  </a:lnTo>
                  <a:cubicBezTo>
                    <a:pt x="-1593" y="1122447"/>
                    <a:pt x="-23492" y="1005421"/>
                    <a:pt x="27605" y="916938"/>
                  </a:cubicBezTo>
                  <a:cubicBezTo>
                    <a:pt x="27605" y="916938"/>
                    <a:pt x="27605" y="916938"/>
                    <a:pt x="514244" y="66362"/>
                  </a:cubicBezTo>
                  <a:cubicBezTo>
                    <a:pt x="539793" y="22120"/>
                    <a:pt x="573249" y="0"/>
                    <a:pt x="606706" y="0"/>
                  </a:cubicBezTo>
                  <a:close/>
                </a:path>
              </a:pathLst>
            </a:custGeom>
            <a:grpFill/>
            <a:ln>
              <a:noFill/>
              <a:prstDash val="dash"/>
            </a:ln>
            <a:effectLst/>
          </p:spPr>
          <p:txBody>
            <a:bodyPr lIns="71424" tIns="37140" rIns="71424" bIns="37140" anchor="ctr"/>
            <a:lstStyle/>
            <a:p>
              <a:pPr algn="ctr" defTabSz="604723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30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  <p:sp>
          <p:nvSpPr>
            <p:cNvPr id="71" name="Freeform 7">
              <a:hlinkClick r:id="" action="ppaction://noaction"/>
            </p:cNvPr>
            <p:cNvSpPr>
              <a:spLocks/>
            </p:cNvSpPr>
            <p:nvPr/>
          </p:nvSpPr>
          <p:spPr bwMode="auto">
            <a:xfrm>
              <a:off x="5325869" y="2568533"/>
              <a:ext cx="1332824" cy="1002916"/>
            </a:xfrm>
            <a:custGeom>
              <a:avLst/>
              <a:gdLst/>
              <a:ahLst/>
              <a:cxnLst/>
              <a:rect l="l" t="t" r="r" b="b"/>
              <a:pathLst>
                <a:path w="1332824" h="1002916">
                  <a:moveTo>
                    <a:pt x="604725" y="1939"/>
                  </a:moveTo>
                  <a:cubicBezTo>
                    <a:pt x="669391" y="-7763"/>
                    <a:pt x="737820" y="19174"/>
                    <a:pt x="776140" y="77614"/>
                  </a:cubicBezTo>
                  <a:cubicBezTo>
                    <a:pt x="776140" y="77614"/>
                    <a:pt x="776140" y="77614"/>
                    <a:pt x="1308976" y="866556"/>
                  </a:cubicBezTo>
                  <a:cubicBezTo>
                    <a:pt x="1360070" y="942041"/>
                    <a:pt x="1326008" y="1002916"/>
                    <a:pt x="1235985" y="1002916"/>
                  </a:cubicBezTo>
                  <a:cubicBezTo>
                    <a:pt x="1235985" y="1002916"/>
                    <a:pt x="1235985" y="1002916"/>
                    <a:pt x="165447" y="1002916"/>
                  </a:cubicBezTo>
                  <a:cubicBezTo>
                    <a:pt x="75425" y="1002916"/>
                    <a:pt x="0" y="927431"/>
                    <a:pt x="0" y="837336"/>
                  </a:cubicBezTo>
                  <a:cubicBezTo>
                    <a:pt x="0" y="837336"/>
                    <a:pt x="0" y="837336"/>
                    <a:pt x="0" y="637928"/>
                  </a:cubicBezTo>
                  <a:cubicBezTo>
                    <a:pt x="225655" y="628235"/>
                    <a:pt x="405066" y="441723"/>
                    <a:pt x="405066" y="213301"/>
                  </a:cubicBezTo>
                  <a:cubicBezTo>
                    <a:pt x="405066" y="179557"/>
                    <a:pt x="401151" y="146727"/>
                    <a:pt x="392733" y="115481"/>
                  </a:cubicBezTo>
                  <a:lnTo>
                    <a:pt x="542568" y="24044"/>
                  </a:lnTo>
                  <a:cubicBezTo>
                    <a:pt x="562033" y="12478"/>
                    <a:pt x="583170" y="5173"/>
                    <a:pt x="604725" y="1939"/>
                  </a:cubicBezTo>
                  <a:close/>
                </a:path>
              </a:pathLst>
            </a:custGeom>
            <a:grpFill/>
            <a:ln>
              <a:noFill/>
              <a:prstDash val="solid"/>
            </a:ln>
            <a:effectLst/>
          </p:spPr>
          <p:txBody>
            <a:bodyPr lIns="71424" tIns="37140" rIns="71424" bIns="37140" anchor="ctr"/>
            <a:lstStyle/>
            <a:p>
              <a:pPr algn="ctr" defTabSz="604723" eaLnBrk="0" fontAlgn="auto" hangingPunct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</a:pPr>
              <a:endParaRPr lang="en-US" sz="1300">
                <a:solidFill>
                  <a:srgbClr val="BEC8D2"/>
                </a:solidFill>
                <a:latin typeface="Nokia Pure Text Light"/>
                <a:ea typeface="+mn-ea"/>
                <a:cs typeface="+mn-cs"/>
              </a:endParaRPr>
            </a:p>
          </p:txBody>
        </p:sp>
      </p:grpSp>
      <p:sp>
        <p:nvSpPr>
          <p:cNvPr id="63" name="Rechteck 62"/>
          <p:cNvSpPr/>
          <p:nvPr userDrawn="1"/>
        </p:nvSpPr>
        <p:spPr>
          <a:xfrm>
            <a:off x="804723" y="4056380"/>
            <a:ext cx="36000" cy="351534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98A2AE"/>
              </a:solidFill>
            </a:endParaRPr>
          </a:p>
        </p:txBody>
      </p:sp>
      <p:sp>
        <p:nvSpPr>
          <p:cNvPr id="53" name="Rechteck 52"/>
          <p:cNvSpPr/>
          <p:nvPr userDrawn="1"/>
        </p:nvSpPr>
        <p:spPr>
          <a:xfrm>
            <a:off x="431540" y="1095586"/>
            <a:ext cx="4824000" cy="291602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defTabSz="914400" eaLnBrk="0" fontAlgn="auto" hangingPunct="0">
              <a:spcBef>
                <a:spcPts val="0"/>
              </a:spcBef>
              <a:spcAft>
                <a:spcPts val="0"/>
              </a:spcAft>
            </a:pPr>
            <a:endParaRPr lang="en-US" sz="1200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63025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s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/>
              <a:t>Contents Page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>
                <a:solidFill>
                  <a:srgbClr val="001135"/>
                </a:solidFill>
                <a:cs typeface="Arial" panose="020B0604020202020204" pitchFamily="34" charset="0"/>
              </a:rPr>
              <a:t>Nokia Internal Use</a:t>
            </a:r>
            <a:endParaRPr lang="en-US" dirty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1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142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3793190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8138" y="4672013"/>
            <a:ext cx="703262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180000"/>
            <a:ext cx="8244000" cy="22536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6600">
                <a:solidFill>
                  <a:schemeClr val="tx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17600" y="2217675"/>
            <a:ext cx="8244000" cy="2030400"/>
          </a:xfrm>
        </p:spPr>
        <p:txBody>
          <a:bodyPr/>
          <a:lstStyle>
            <a:lvl1pPr marL="324000" indent="-324000">
              <a:buFont typeface="Arial" pitchFamily="34" charset="0"/>
              <a:buChar char="•"/>
              <a:tabLst/>
              <a:defRPr>
                <a:latin typeface="+mn-lt"/>
              </a:defRPr>
            </a:lvl1pPr>
            <a:lvl2pPr marL="230188" indent="0">
              <a:buNone/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2667" y="170260"/>
            <a:ext cx="8716596" cy="792956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Trebuchet MS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9301" y="1021558"/>
            <a:ext cx="8686068" cy="3394472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Nokia Pure Text Light" pitchFamily="34" charset="0"/>
                <a:ea typeface="Nokia Pure Text Light" pitchFamily="34" charset="0"/>
                <a:cs typeface="Nokia Pure Text Light" pitchFamily="34" charset="0"/>
              </a:defRPr>
            </a:lvl1pPr>
            <a:lvl2pPr>
              <a:spcAft>
                <a:spcPts val="0"/>
              </a:spcAft>
              <a:defRPr>
                <a:solidFill>
                  <a:schemeClr val="tx1"/>
                </a:solidFill>
                <a:latin typeface="Nokia Pure Text Light" pitchFamily="34" charset="0"/>
                <a:ea typeface="Nokia Pure Text Light" pitchFamily="34" charset="0"/>
                <a:cs typeface="Nokia Pure Text Light" pitchFamily="34" charset="0"/>
              </a:defRPr>
            </a:lvl2pPr>
            <a:lvl3pPr>
              <a:spcAft>
                <a:spcPts val="0"/>
              </a:spcAft>
              <a:defRPr>
                <a:solidFill>
                  <a:schemeClr val="tx1"/>
                </a:solidFill>
                <a:latin typeface="Nokia Pure Text Light" pitchFamily="34" charset="0"/>
                <a:ea typeface="Nokia Pure Text Light" pitchFamily="34" charset="0"/>
                <a:cs typeface="Nokia Pure Text Light" pitchFamily="34" charset="0"/>
              </a:defRPr>
            </a:lvl3pPr>
            <a:lvl4pPr>
              <a:spcAft>
                <a:spcPts val="0"/>
              </a:spcAft>
              <a:defRPr>
                <a:solidFill>
                  <a:schemeClr val="tx1"/>
                </a:solidFill>
                <a:latin typeface="Nokia Pure Text Light" pitchFamily="34" charset="0"/>
                <a:ea typeface="Nokia Pure Text Light" pitchFamily="34" charset="0"/>
                <a:cs typeface="Nokia Pure Text Light" pitchFamily="34" charset="0"/>
              </a:defRPr>
            </a:lvl4pPr>
            <a:lvl5pPr>
              <a:spcAft>
                <a:spcPts val="0"/>
              </a:spcAft>
              <a:defRPr>
                <a:solidFill>
                  <a:schemeClr val="tx1"/>
                </a:solidFill>
                <a:latin typeface="Nokia Pure Text Light" pitchFamily="34" charset="0"/>
                <a:ea typeface="Nokia Pure Text Light" pitchFamily="34" charset="0"/>
                <a:cs typeface="Nokia Pure Text Light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46091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600"/>
              </a:spcAft>
              <a:defRPr baseline="0"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68717A"/>
                </a:solidFill>
                <a:cs typeface="Arial" charset="0"/>
              </a:rPr>
              <a:t>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1671911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087438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087310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68717A"/>
                </a:solidFill>
                <a:cs typeface="Arial" charset="0"/>
              </a:rPr>
              <a:t>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2494751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 algn="l"/>
            <a:r>
              <a:rPr lang="en-US" dirty="0" smtClean="0">
                <a:solidFill>
                  <a:srgbClr val="68717A"/>
                </a:solidFill>
                <a:cs typeface="Arial" charset="0"/>
              </a:rPr>
              <a:t>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55947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22363" y="563044"/>
            <a:ext cx="8244000" cy="2253600"/>
          </a:xfrm>
        </p:spPr>
        <p:txBody>
          <a:bodyPr/>
          <a:lstStyle>
            <a:lvl1pPr marL="0" indent="0">
              <a:buNone/>
              <a:defRPr sz="6600">
                <a:solidFill>
                  <a:schemeClr val="tx2"/>
                </a:solidFill>
                <a:latin typeface="+mj-lt"/>
              </a:defRPr>
            </a:lvl1pPr>
          </a:lstStyle>
          <a:p>
            <a:pPr eaLnBrk="1" hangingPunct="1"/>
            <a:r>
              <a:rPr lang="en-US" dirty="0" smtClean="0">
                <a:ea typeface="ヒラギノ角ゴ Pro W3"/>
                <a:cs typeface="ヒラギノ角ゴ Pro W3"/>
              </a:rPr>
              <a:t>main headline in</a:t>
            </a:r>
            <a:br>
              <a:rPr lang="en-US" dirty="0" smtClean="0">
                <a:ea typeface="ヒラギノ角ゴ Pro W3"/>
                <a:cs typeface="ヒラギノ角ゴ Pro W3"/>
              </a:rPr>
            </a:br>
            <a:r>
              <a:rPr lang="en-US" dirty="0" smtClean="0">
                <a:ea typeface="ヒラギノ角ゴ Pro W3"/>
                <a:cs typeface="ヒラギノ角ゴ Pro W3"/>
              </a:rPr>
              <a:t>lower case here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FF"/>
                </a:solidFill>
                <a:cs typeface="Arial" panose="020B0604020202020204" pitchFamily="34" charset="0"/>
              </a:rPr>
              <a:t>&lt;Change information classification in footer&gt;</a:t>
            </a:r>
          </a:p>
        </p:txBody>
      </p:sp>
      <p:sp>
        <p:nvSpPr>
          <p:cNvPr id="7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422276" y="2659314"/>
            <a:ext cx="8243887" cy="1697037"/>
          </a:xfrm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  <a:defRPr/>
            </a:pPr>
            <a:r>
              <a:rPr lang="en-US" sz="1800" dirty="0" smtClean="0"/>
              <a:t>Supporting headline in sentence case here</a:t>
            </a:r>
          </a:p>
          <a:p>
            <a:pPr eaLnBrk="1" hangingPunct="1">
              <a:defRPr/>
            </a:pPr>
            <a:r>
              <a:rPr lang="en-US" sz="1800" dirty="0" smtClean="0"/>
              <a:t>Author/Presenter</a:t>
            </a:r>
          </a:p>
          <a:p>
            <a:pPr eaLnBrk="1" hangingPunct="1">
              <a:defRPr/>
            </a:pPr>
            <a:r>
              <a:rPr lang="en-GB" sz="1800" dirty="0" smtClean="0"/>
              <a:t>DD-MM-YYYY</a:t>
            </a:r>
            <a:endParaRPr lang="en-GB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245822" y="304709"/>
            <a:ext cx="1492189" cy="24705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220" y="39903"/>
            <a:ext cx="1567485" cy="66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8440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35" name="think-cell Slide" r:id="rId4" imgW="180" imgH="180" progId="TCLayout.ActiveDocument.1">
                  <p:embed/>
                </p:oleObj>
              </mc:Choice>
              <mc:Fallback>
                <p:oleObj name="think-cell Slide" r:id="rId4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01192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59" name="think-cell Slide" r:id="rId4" imgW="180" imgH="180" progId="TCLayout.ActiveDocument.1">
                  <p:embed/>
                </p:oleObj>
              </mc:Choice>
              <mc:Fallback>
                <p:oleObj name="think-cell Slide" r:id="rId4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3216137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59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2591649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5"/>
          </p:nvPr>
        </p:nvSpPr>
        <p:spPr>
          <a:xfrm>
            <a:off x="418118" y="1080000"/>
            <a:ext cx="8308800" cy="35604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 sz="1600">
                <a:solidFill>
                  <a:schemeClr val="tx2"/>
                </a:solidFill>
              </a:defRPr>
            </a:lvl1pPr>
            <a:lvl2pPr marL="460800" algn="l">
              <a:defRPr sz="1400">
                <a:solidFill>
                  <a:schemeClr val="tx2"/>
                </a:solidFill>
              </a:defRPr>
            </a:lvl2pPr>
            <a:lvl3pPr marL="691200" indent="-230400" algn="l">
              <a:defRPr sz="1200">
                <a:solidFill>
                  <a:schemeClr val="tx2"/>
                </a:solidFill>
              </a:defRPr>
            </a:lvl3pPr>
            <a:lvl4pPr marL="921600" algn="l">
              <a:defRPr sz="1000">
                <a:solidFill>
                  <a:schemeClr val="tx2"/>
                </a:solidFill>
              </a:defRPr>
            </a:lvl4pPr>
            <a:lvl5pPr marL="1152000" algn="l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 dirty="0"/>
          </a:p>
        </p:txBody>
      </p:sp>
      <p:sp>
        <p:nvSpPr>
          <p:cNvPr id="6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GB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GB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4292156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6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17997465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23863" y="1087438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baseline="0"/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08513" y="1087310"/>
            <a:ext cx="4032250" cy="2544762"/>
          </a:xfrm>
        </p:spPr>
        <p:txBody>
          <a:bodyPr/>
          <a:lstStyle>
            <a:lvl1pPr marL="0" indent="0">
              <a:spcAft>
                <a:spcPts val="600"/>
              </a:spcAft>
              <a:buNone/>
              <a:defRPr baseline="0"/>
            </a:lvl1pPr>
            <a:lvl2pPr marL="0" indent="0">
              <a:spcAft>
                <a:spcPts val="600"/>
              </a:spcAft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27895039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9"/>
          </p:nvPr>
        </p:nvSpPr>
        <p:spPr>
          <a:xfrm>
            <a:off x="4716000" y="1080000"/>
            <a:ext cx="40104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7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20580248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61200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3261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3502224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32616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0"/>
          </p:nvPr>
        </p:nvSpPr>
        <p:spPr>
          <a:xfrm>
            <a:off x="6120000" y="1080000"/>
            <a:ext cx="25920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/>
            </a:lvl2pPr>
            <a:lvl3pPr marL="691200" indent="-230400">
              <a:defRPr sz="1200"/>
            </a:lvl3pPr>
            <a:lvl4pPr marL="921600">
              <a:defRPr sz="1000"/>
            </a:lvl4pPr>
            <a:lvl5pPr marL="1152000">
              <a:defRPr sz="800"/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2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38105472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Whi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4176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0"/>
          <p:cNvSpPr>
            <a:spLocks noGrp="1"/>
          </p:cNvSpPr>
          <p:nvPr>
            <p:ph type="body" sz="quarter" idx="17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10"/>
          <p:cNvSpPr>
            <a:spLocks noGrp="1"/>
          </p:cNvSpPr>
          <p:nvPr>
            <p:ph type="body" sz="quarter" idx="19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Font typeface="Arial" pitchFamily="34" charset="0"/>
              <a:buNone/>
              <a:defRPr sz="1400" baseline="0">
                <a:solidFill>
                  <a:schemeClr val="tx2"/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20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spcAft>
                <a:spcPts val="600"/>
              </a:spcAft>
              <a:buNone/>
              <a:defRPr sz="1400" baseline="0">
                <a:solidFill>
                  <a:schemeClr val="tx2"/>
                </a:solidFill>
              </a:defRPr>
            </a:lvl1pPr>
            <a:lvl2pPr marL="0" indent="0">
              <a:spcAft>
                <a:spcPts val="600"/>
              </a:spcAft>
              <a:buNone/>
              <a:defRPr sz="1400">
                <a:solidFill>
                  <a:schemeClr val="tx2"/>
                </a:solidFill>
              </a:defRPr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1894388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okia Whit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>
            <a:spLocks noGrp="1"/>
          </p:cNvSpPr>
          <p:nvPr>
            <p:ph sz="quarter" idx="15"/>
          </p:nvPr>
        </p:nvSpPr>
        <p:spPr>
          <a:xfrm>
            <a:off x="418119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Content Placeholder 2"/>
          <p:cNvSpPr>
            <a:spLocks noGrp="1"/>
          </p:cNvSpPr>
          <p:nvPr>
            <p:ph sz="quarter" idx="19"/>
          </p:nvPr>
        </p:nvSpPr>
        <p:spPr>
          <a:xfrm>
            <a:off x="25560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3" name="Content Placeholder 2"/>
          <p:cNvSpPr>
            <a:spLocks noGrp="1"/>
          </p:cNvSpPr>
          <p:nvPr>
            <p:ph sz="quarter" idx="20"/>
          </p:nvPr>
        </p:nvSpPr>
        <p:spPr>
          <a:xfrm>
            <a:off x="46944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6" name="Content Placeholder 2"/>
          <p:cNvSpPr>
            <a:spLocks noGrp="1"/>
          </p:cNvSpPr>
          <p:nvPr>
            <p:ph sz="quarter" idx="21"/>
          </p:nvPr>
        </p:nvSpPr>
        <p:spPr>
          <a:xfrm>
            <a:off x="6832800" y="1080000"/>
            <a:ext cx="1893600" cy="3560400"/>
          </a:xfrm>
          <a:prstGeom prst="rect">
            <a:avLst/>
          </a:prstGeom>
        </p:spPr>
        <p:txBody>
          <a:bodyPr lIns="0" tIns="0" rIns="0" bIns="0"/>
          <a:lstStyle>
            <a:lvl1pPr>
              <a:defRPr sz="1600">
                <a:solidFill>
                  <a:schemeClr val="tx2"/>
                </a:solidFill>
              </a:defRPr>
            </a:lvl1pPr>
            <a:lvl2pPr marL="460800">
              <a:defRPr sz="1400">
                <a:solidFill>
                  <a:schemeClr val="tx2"/>
                </a:solidFill>
              </a:defRPr>
            </a:lvl2pPr>
            <a:lvl3pPr marL="691200" indent="-230400">
              <a:defRPr sz="1200">
                <a:solidFill>
                  <a:schemeClr val="tx2"/>
                </a:solidFill>
              </a:defRPr>
            </a:lvl3pPr>
            <a:lvl4pPr marL="921600">
              <a:defRPr sz="1000">
                <a:solidFill>
                  <a:schemeClr val="tx2"/>
                </a:solidFill>
              </a:defRPr>
            </a:lvl4pPr>
            <a:lvl5pPr marL="1152000">
              <a:defRPr sz="8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417600" y="279249"/>
            <a:ext cx="8308800" cy="309600"/>
          </a:xfr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GB" dirty="0" smtClean="0"/>
              <a:t>Click to edit headline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417512" y="590400"/>
            <a:ext cx="8308800" cy="3096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 sz="2000">
                <a:solidFill>
                  <a:schemeClr val="bg2"/>
                </a:solidFill>
                <a:latin typeface="+mj-lt"/>
              </a:defRPr>
            </a:lvl1pPr>
          </a:lstStyle>
          <a:p>
            <a:pPr marL="0" marR="0" lvl="0" indent="0" algn="l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GB" dirty="0" smtClean="0"/>
              <a:t>Click to edit secondary headline</a:t>
            </a:r>
          </a:p>
        </p:txBody>
      </p:sp>
    </p:spTree>
    <p:extLst>
      <p:ext uri="{BB962C8B-B14F-4D97-AF65-F5344CB8AC3E}">
        <p14:creationId xmlns:p14="http://schemas.microsoft.com/office/powerpoint/2010/main" val="17346513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8138" y="4672013"/>
            <a:ext cx="703262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417600" y="180000"/>
            <a:ext cx="8244000" cy="2253600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6600">
                <a:solidFill>
                  <a:schemeClr val="tx2"/>
                </a:solidFill>
                <a:latin typeface="Nokia Pure Headline Ultra Light" panose="020B0204020202020204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417600" y="2217675"/>
            <a:ext cx="8244000" cy="2030400"/>
          </a:xfrm>
        </p:spPr>
        <p:txBody>
          <a:bodyPr/>
          <a:lstStyle>
            <a:lvl1pPr marL="324000" indent="-324000">
              <a:buFont typeface="Arial" pitchFamily="34" charset="0"/>
              <a:buChar char="•"/>
              <a:tabLst/>
              <a:defRPr>
                <a:latin typeface="+mn-lt"/>
              </a:defRPr>
            </a:lvl1pPr>
            <a:lvl2pPr marL="230188" indent="0">
              <a:buNone/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8138" y="4672013"/>
            <a:ext cx="703262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17600" y="288000"/>
            <a:ext cx="8244000" cy="2253600"/>
          </a:xfrm>
        </p:spPr>
        <p:txBody>
          <a:bodyPr/>
          <a:lstStyle>
            <a:lvl1pPr marL="0" indent="0">
              <a:spcAft>
                <a:spcPts val="1200"/>
              </a:spcAft>
              <a:buNone/>
              <a:defRPr sz="4400" baseline="0">
                <a:solidFill>
                  <a:schemeClr val="tx2"/>
                </a:solidFill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Nokia Blue Pla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58138" y="4672013"/>
            <a:ext cx="703262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kia Blue Separa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430463"/>
            <a:ext cx="172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3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708400" y="2430463"/>
            <a:ext cx="1727200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okia Whit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1800">
                <a:latin typeface="+mj-lt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6" name="Content Placeholder 8"/>
          <p:cNvSpPr>
            <a:spLocks noGrp="1"/>
          </p:cNvSpPr>
          <p:nvPr>
            <p:ph sz="quarter" idx="13"/>
          </p:nvPr>
        </p:nvSpPr>
        <p:spPr>
          <a:xfrm>
            <a:off x="418120" y="537790"/>
            <a:ext cx="8227649" cy="301625"/>
          </a:xfrm>
        </p:spPr>
        <p:txBody>
          <a:bodyPr/>
          <a:lstStyle>
            <a:lvl1pPr marL="0" indent="0">
              <a:buFont typeface="Arial"/>
              <a:buNone/>
              <a:defRPr sz="18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5" Type="http://schemas.openxmlformats.org/officeDocument/2006/relationships/slideLayout" Target="../slideLayouts/slideLayout9.xml"/><Relationship Id="rId4" Type="http://schemas.openxmlformats.org/officeDocument/2006/relationships/slideLayout" Target="../slideLayouts/slideLayout8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1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.png"/><Relationship Id="rId4" Type="http://schemas.openxmlformats.org/officeDocument/2006/relationships/theme" Target="../theme/theme5.xml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theme" Target="../theme/theme6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image" Target="../media/image8.png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21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32.xml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.png"/><Relationship Id="rId5" Type="http://schemas.openxmlformats.org/officeDocument/2006/relationships/theme" Target="../theme/theme8.xml"/><Relationship Id="rId4" Type="http://schemas.openxmlformats.org/officeDocument/2006/relationships/slideLayout" Target="../slideLayouts/slideLayout34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13" Type="http://schemas.openxmlformats.org/officeDocument/2006/relationships/tags" Target="../tags/tag1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vmlDrawing" Target="../drawings/vmlDrawing1.vml"/><Relationship Id="rId2" Type="http://schemas.openxmlformats.org/officeDocument/2006/relationships/slideLayout" Target="../slideLayouts/slideLayout36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theme" Target="../theme/theme9.xml"/><Relationship Id="rId5" Type="http://schemas.openxmlformats.org/officeDocument/2006/relationships/slideLayout" Target="../slideLayouts/slideLayout39.xml"/><Relationship Id="rId15" Type="http://schemas.openxmlformats.org/officeDocument/2006/relationships/image" Target="../media/image9.emf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593725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+mj-lt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49149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84613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092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466566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1172308" y="47879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28098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79400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5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dirty="0" smtClean="0"/>
              <a:t>Click to edit Master text styles</a:t>
            </a:r>
          </a:p>
          <a:p>
            <a:pPr lvl="1"/>
            <a:r>
              <a:rPr lang="en-GB" noProof="0" dirty="0" smtClean="0"/>
              <a:t>Second level</a:t>
            </a:r>
          </a:p>
          <a:p>
            <a:pPr lvl="2"/>
            <a:r>
              <a:rPr lang="en-GB" noProof="0" dirty="0" smtClean="0"/>
              <a:t>Third level</a:t>
            </a:r>
          </a:p>
          <a:p>
            <a:pPr lvl="3"/>
            <a:r>
              <a:rPr lang="en-GB" noProof="0" dirty="0" smtClean="0"/>
              <a:t>Fourth level</a:t>
            </a:r>
          </a:p>
          <a:p>
            <a:pPr lvl="4"/>
            <a:r>
              <a:rPr lang="en-GB" noProof="0" dirty="0" smtClean="0"/>
              <a:t>Fifth level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352425"/>
            <a:ext cx="9144000" cy="2333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/>
            </a:pPr>
            <a:r>
              <a:rPr lang="en-US" sz="1000" dirty="0">
                <a:solidFill>
                  <a:schemeClr val="tx2"/>
                </a:solidFill>
                <a:latin typeface="+mn-l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18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65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0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201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104</a:t>
            </a:r>
            <a:b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113</a:t>
            </a:r>
            <a:b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3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216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217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168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187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and </a:t>
            </a: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background</a:t>
            </a:r>
            <a:r>
              <a:rPr lang="en-GB" sz="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00" b="1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colors</a:t>
            </a:r>
            <a:r>
              <a:rPr lang="en-GB" sz="5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5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5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500" b="1" dirty="0">
              <a:solidFill>
                <a:schemeClr val="tx2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GB" sz="5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13" y="4643438"/>
            <a:ext cx="687387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06/12/2016</a:t>
            </a:fld>
            <a:endParaRPr lang="en-GB" sz="800" dirty="0">
              <a:solidFill>
                <a:schemeClr val="bg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4643438"/>
            <a:ext cx="144462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GB" sz="800" smtClean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chemeClr val="bg2"/>
              </a:solidFill>
              <a:latin typeface="+mn-lt"/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59725" y="4672013"/>
            <a:ext cx="701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38" y="4643438"/>
            <a:ext cx="6078537" cy="1222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800" dirty="0" smtClean="0">
                <a:solidFill>
                  <a:schemeClr val="bg2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503363" y="4749800"/>
            <a:ext cx="607853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800" dirty="0">
              <a:solidFill>
                <a:schemeClr val="bg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800" dirty="0">
              <a:solidFill>
                <a:schemeClr val="bg2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0" y="4787900"/>
            <a:ext cx="607853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800" dirty="0" smtClean="0">
                <a:solidFill>
                  <a:schemeClr val="bg2"/>
                </a:solidFill>
                <a:latin typeface="+mn-lt"/>
                <a:cs typeface="Arial" charset="0"/>
              </a:rPr>
              <a:t>Confidential</a:t>
            </a:r>
            <a:endParaRPr lang="en-GB" sz="80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6" r:id="rId2"/>
    <p:sldLayoutId id="2147483812" r:id="rId3"/>
    <p:sldLayoutId id="2147483871" r:id="rId4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1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16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1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1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593725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4914900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846138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092200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4665663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4400550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280988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47638"/>
            <a:ext cx="0" cy="5508626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47638"/>
            <a:ext cx="0" cy="5508626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ln>
                <a:solidFill>
                  <a:schemeClr val="tx1"/>
                </a:solidFill>
              </a:ln>
              <a:latin typeface="Arial" pitchFamily="34" charset="0"/>
            </a:endParaRPr>
          </a:p>
        </p:txBody>
      </p:sp>
      <p:sp>
        <p:nvSpPr>
          <p:cNvPr id="6155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88000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5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352425"/>
            <a:ext cx="9144000" cy="2333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 eaLnBrk="0" hangingPunct="0">
              <a:lnSpc>
                <a:spcPct val="90000"/>
              </a:lnSpc>
              <a:spcBef>
                <a:spcPct val="50000"/>
              </a:spcBef>
              <a:buClr>
                <a:schemeClr val="accent1"/>
              </a:buClr>
              <a:defRPr/>
            </a:pPr>
            <a:r>
              <a:rPr lang="en-US" sz="1000" dirty="0">
                <a:solidFill>
                  <a:schemeClr val="tx2"/>
                </a:solidFill>
                <a:latin typeface="+mn-lt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18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65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0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201 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104</a:t>
            </a:r>
            <a:b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113</a:t>
            </a:r>
            <a:b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US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3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216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217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R 168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G 187</a:t>
            </a:r>
            <a:b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</a:b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Core and background </a:t>
            </a:r>
            <a:r>
              <a:rPr lang="en-GB" sz="500" b="1" dirty="0" smtClean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colors</a:t>
            </a:r>
            <a:r>
              <a:rPr lang="en-GB" sz="500" b="1" dirty="0">
                <a:solidFill>
                  <a:schemeClr val="tx2"/>
                </a:solidFill>
                <a:latin typeface="+mn-lt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5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5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US" sz="500" b="1" dirty="0">
              <a:solidFill>
                <a:schemeClr val="tx2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chemeClr val="accent1"/>
              </a:buClr>
              <a:defRPr/>
            </a:pPr>
            <a:endParaRPr lang="en-GB" sz="500" b="1" dirty="0">
              <a:solidFill>
                <a:schemeClr val="tx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52" name="Date Placeholder 3"/>
          <p:cNvSpPr txBox="1">
            <a:spLocks/>
          </p:cNvSpPr>
          <p:nvPr/>
        </p:nvSpPr>
        <p:spPr>
          <a:xfrm>
            <a:off x="722313" y="4643438"/>
            <a:ext cx="687387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latin typeface="+mn-lt"/>
                <a:cs typeface="Arial" panose="020B0604020202020204" pitchFamily="34" charset="0"/>
              </a:rPr>
              <a:pPr>
                <a:defRPr/>
              </a:pPr>
              <a:t>06/12/2016</a:t>
            </a:fld>
            <a:endParaRPr lang="en-GB" sz="800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4643438"/>
            <a:ext cx="144462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latin typeface="+mn-lt"/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342800" y="4644000"/>
            <a:ext cx="5048250" cy="123111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800" dirty="0" smtClean="0">
                <a:solidFill>
                  <a:schemeClr val="bg1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bg1"/>
              </a:solidFill>
              <a:latin typeface="+mn-lt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32000" y="4788000"/>
            <a:ext cx="5048250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800" dirty="0" smtClean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rPr>
              <a:t>Confidential</a:t>
            </a:r>
            <a:endParaRPr lang="en-GB" sz="800" dirty="0">
              <a:solidFill>
                <a:schemeClr val="bg1"/>
              </a:solidFill>
              <a:latin typeface="+mn-lt"/>
              <a:ea typeface="+mn-ea"/>
              <a:cs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7" r:id="rId1"/>
    <p:sldLayoutId id="2147483808" r:id="rId2"/>
    <p:sldLayoutId id="2147483809" r:id="rId3"/>
    <p:sldLayoutId id="2147483810" r:id="rId4"/>
    <p:sldLayoutId id="2147483811" r:id="rId5"/>
    <p:sldLayoutId id="2147483853" r:id="rId6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800" b="1" kern="1200">
          <a:solidFill>
            <a:schemeClr val="tx2"/>
          </a:solidFill>
          <a:latin typeface="+mj-lt"/>
          <a:ea typeface="ヒラギノ角ゴ Pro W3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1800" b="1" kern="1200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0" fontAlgn="base" hangingPunct="0">
        <a:spcBef>
          <a:spcPct val="0"/>
        </a:spcBef>
        <a:spcAft>
          <a:spcPts val="300"/>
        </a:spcAft>
        <a:buFont typeface="Lucida Grande"/>
        <a:buChar char="-"/>
        <a:defRPr sz="16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14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0" fontAlgn="base" hangingPunct="0">
        <a:spcBef>
          <a:spcPct val="0"/>
        </a:spcBef>
        <a:spcAft>
          <a:spcPts val="300"/>
        </a:spcAft>
        <a:buFont typeface="Lucida Grande"/>
        <a:buChar char="-"/>
        <a:defRPr sz="12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0" fontAlgn="base" hangingPunct="0">
        <a:spcBef>
          <a:spcPct val="0"/>
        </a:spcBef>
        <a:spcAft>
          <a:spcPts val="300"/>
        </a:spcAft>
        <a:buFont typeface="Arial" charset="0"/>
        <a:buChar char="•"/>
        <a:defRPr sz="12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593725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4914900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846138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092200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4665663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4400550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280988"/>
            <a:ext cx="9502776" cy="0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47638"/>
            <a:ext cx="0" cy="5508626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47638"/>
            <a:ext cx="0" cy="5508626"/>
          </a:xfrm>
          <a:prstGeom prst="line">
            <a:avLst/>
          </a:prstGeom>
          <a:noFill/>
          <a:ln w="3175">
            <a:solidFill>
              <a:schemeClr val="tx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ln>
                <a:solidFill>
                  <a:srgbClr val="124191"/>
                </a:solidFill>
              </a:ln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6155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88000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615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5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3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Core and background </a:t>
            </a:r>
            <a:r>
              <a:rPr lang="en-GB" sz="500" b="1" dirty="0" smtClean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colors</a:t>
            </a: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753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800" b="1" kern="1200">
          <a:solidFill>
            <a:schemeClr val="tx2"/>
          </a:solidFill>
          <a:latin typeface="+mj-lt"/>
          <a:ea typeface="ヒラギノ角ゴ Pro W3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0" fontAlgn="base" hangingPunct="0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0" fontAlgn="base" hangingPunct="0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0" fontAlgn="base" hangingPunct="0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593725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solidFill>
                <a:srgbClr val="124191"/>
              </a:solidFill>
              <a:latin typeface="Arial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49149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84613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092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466566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440055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28098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79400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5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3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background</a:t>
            </a: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colors</a:t>
            </a: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 userDrawn="1"/>
        </p:nvSpPr>
        <p:spPr>
          <a:xfrm>
            <a:off x="433388" y="4643438"/>
            <a:ext cx="144462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US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9725" y="4672013"/>
            <a:ext cx="701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" name="Date Placeholder 3"/>
          <p:cNvSpPr txBox="1">
            <a:spLocks/>
          </p:cNvSpPr>
          <p:nvPr userDrawn="1"/>
        </p:nvSpPr>
        <p:spPr>
          <a:xfrm>
            <a:off x="722313" y="4643438"/>
            <a:ext cx="687387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1FEF4778-5275-AF44-A3A2-413C53D52084}" type="datetime1">
              <a:rPr lang="en-GB" sz="800" smtClean="0">
                <a:solidFill>
                  <a:schemeClr val="bg2"/>
                </a:solidFill>
                <a:latin typeface="+mn-lt"/>
                <a:cs typeface="Arial" panose="020B0604020202020204" pitchFamily="34" charset="0"/>
              </a:rPr>
              <a:pPr>
                <a:defRPr/>
              </a:pPr>
              <a:t>06/12/2016</a:t>
            </a:fld>
            <a:endParaRPr lang="en-GB" sz="800" dirty="0">
              <a:solidFill>
                <a:schemeClr val="bg2"/>
              </a:solidFill>
              <a:latin typeface="+mn-lt"/>
              <a:cs typeface="Arial" panose="020B0604020202020204" pitchFamily="34" charset="0"/>
            </a:endParaRPr>
          </a:p>
        </p:txBody>
      </p:sp>
      <p:sp>
        <p:nvSpPr>
          <p:cNvPr id="27" name="TextBox 26"/>
          <p:cNvSpPr txBox="1"/>
          <p:nvPr userDrawn="1"/>
        </p:nvSpPr>
        <p:spPr>
          <a:xfrm>
            <a:off x="1341438" y="4643438"/>
            <a:ext cx="6078537" cy="1222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800" dirty="0" smtClean="0">
                <a:solidFill>
                  <a:schemeClr val="bg2"/>
                </a:solidFill>
                <a:latin typeface="+mn-lt"/>
                <a:cs typeface="Arial" charset="0"/>
              </a:rPr>
              <a:t>© Nokia 2016</a:t>
            </a:r>
            <a:endParaRPr lang="en-GB" sz="80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  <p:sp>
        <p:nvSpPr>
          <p:cNvPr id="29" name="TextBox 28"/>
          <p:cNvSpPr txBox="1"/>
          <p:nvPr userDrawn="1"/>
        </p:nvSpPr>
        <p:spPr>
          <a:xfrm>
            <a:off x="432000" y="4787900"/>
            <a:ext cx="607853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800" dirty="0" smtClean="0">
                <a:solidFill>
                  <a:schemeClr val="bg2"/>
                </a:solidFill>
                <a:latin typeface="+mn-lt"/>
                <a:cs typeface="Arial" charset="0"/>
              </a:rPr>
              <a:t>Confidential</a:t>
            </a:r>
            <a:endParaRPr lang="en-GB" sz="800" dirty="0">
              <a:solidFill>
                <a:schemeClr val="bg2"/>
              </a:solidFill>
              <a:latin typeface="+mn-lt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914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8" r:id="rId1"/>
    <p:sldLayoutId id="2147483819" r:id="rId2"/>
    <p:sldLayoutId id="2147483820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593725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solidFill>
                <a:srgbClr val="124191"/>
              </a:solidFill>
              <a:latin typeface="Nokia Pure Headline Light"/>
              <a:ea typeface="+mn-ea"/>
              <a:cs typeface="+mn-cs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49149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84613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092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466566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440055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28098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79400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5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2" name="Text Box 9"/>
          <p:cNvSpPr txBox="1">
            <a:spLocks noChangeArrowheads="1"/>
          </p:cNvSpPr>
          <p:nvPr/>
        </p:nvSpPr>
        <p:spPr bwMode="auto">
          <a:xfrm>
            <a:off x="0" y="-352425"/>
            <a:ext cx="9144000" cy="233362"/>
          </a:xfrm>
          <a:prstGeom prst="rect">
            <a:avLst/>
          </a:prstGeom>
          <a:noFill/>
          <a:ln w="19050" algn="ctr">
            <a:noFill/>
            <a:miter lim="800000"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 defTabSz="762000" eaLnBrk="0" hangingPunct="0">
              <a:lnSpc>
                <a:spcPct val="90000"/>
              </a:lnSpc>
              <a:spcBef>
                <a:spcPct val="50000"/>
              </a:spcBef>
              <a:buClr>
                <a:srgbClr val="00C9FF"/>
              </a:buClr>
              <a:defRPr/>
            </a:pPr>
            <a:r>
              <a:rPr lang="en-US" sz="1000" dirty="0">
                <a:solidFill>
                  <a:srgbClr val="FFFFFF"/>
                </a:solidFill>
                <a:latin typeface="Nokia Pure Text Light"/>
                <a:ea typeface="+mn-ea"/>
                <a:cs typeface="+mn-cs"/>
              </a:rPr>
              <a:t>To change the document information in the footer, press [Alt + F8] and use the “FORM“</a:t>
            </a:r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3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Nokia Pure Text Light"/>
                <a:ea typeface="+mn-ea"/>
                <a:cs typeface="Arial" panose="020B0604020202020204" pitchFamily="34" charset="0"/>
              </a:rPr>
              <a:t>background</a:t>
            </a: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en-GB" sz="500" b="1" dirty="0" smtClean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colors</a:t>
            </a: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  <a:ea typeface="+mn-ea"/>
              <a:cs typeface="Arial" panose="020B0604020202020204" pitchFamily="34" charset="0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Nokia Pure Text Light"/>
              <a:ea typeface="+mn-ea"/>
              <a:cs typeface="Arial" panose="020B0604020202020204" pitchFamily="34" charset="0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Nokia Pure Text Light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959725" y="4672013"/>
            <a:ext cx="701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1503363" y="4749800"/>
            <a:ext cx="6078537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endParaRPr lang="en-GB" sz="800" dirty="0">
              <a:solidFill>
                <a:srgbClr val="68717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>
              <a:defRPr/>
            </a:pPr>
            <a:endParaRPr lang="en-GB" sz="800" dirty="0">
              <a:solidFill>
                <a:srgbClr val="68717A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32000" y="4787900"/>
            <a:ext cx="6078537" cy="123825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pPr>
              <a:defRPr/>
            </a:pPr>
            <a:r>
              <a:rPr lang="en-GB" sz="800" dirty="0" smtClean="0">
                <a:solidFill>
                  <a:srgbClr val="68717A"/>
                </a:solidFill>
                <a:latin typeface="Nokia Pure Text Light"/>
                <a:ea typeface="+mn-ea"/>
                <a:cs typeface="Arial" charset="0"/>
              </a:rPr>
              <a:t>Confidential</a:t>
            </a:r>
            <a:endParaRPr lang="en-GB" sz="800" dirty="0">
              <a:solidFill>
                <a:srgbClr val="68717A"/>
              </a:solidFill>
              <a:latin typeface="Nokia Pure Text Light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132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</p:sldLayoutIdLst>
  <p:timing>
    <p:tnLst>
      <p:par>
        <p:cTn id="1" dur="indefinite" restart="never" nodeType="tmRoot"/>
      </p:par>
    </p:tnLst>
  </p:timing>
  <p:hf sldNum="0"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sz="800" dirty="0" smtClean="0">
                <a:solidFill>
                  <a:srgbClr val="FFFFFF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charset="0"/>
              </a:rPr>
              <a:t>© 2016 Nokia</a:t>
            </a:r>
            <a:endParaRPr lang="en-GB" sz="800" dirty="0">
              <a:solidFill>
                <a:srgbClr val="FFFFFF"/>
              </a:solidFill>
              <a:latin typeface="Nokia Pure Text" panose="020B0503020202020204" pitchFamily="34" charset="0"/>
              <a:ea typeface="Nokia Pure Text" panose="020B0503020202020204" pitchFamily="34" charset="0"/>
              <a:cs typeface="Arial" charset="0"/>
            </a:endParaRP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1245D3D-131A-47D1-B100-B33219007AD2}" type="slidenum">
              <a:rPr lang="en-GB" sz="800" smtClean="0">
                <a:solidFill>
                  <a:srgbClr val="FFFFFF"/>
                </a:solidFill>
                <a:latin typeface="Nokia Pure Text" panose="020B0503020202020204" pitchFamily="34" charset="0"/>
                <a:ea typeface="Nokia Pure Text" panose="020B0503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rgbClr val="FFFFFF"/>
              </a:solidFill>
              <a:latin typeface="Nokia Pure Text" panose="020B0503020202020204" pitchFamily="34" charset="0"/>
              <a:ea typeface="Nokia Pure Text" panose="020B05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bg1"/>
                </a:solidFill>
                <a:latin typeface="Nokia Pure Text" panose="020B0503020202020204" pitchFamily="34" charset="0"/>
                <a:ea typeface="Nokia Pure Text" panose="020B0503020202020204" pitchFamily="34" charset="0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FFFFFF"/>
                </a:solidFill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FFFFFF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0725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6" r:id="rId1"/>
    <p:sldLayoutId id="2147483827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6"/>
          <p:cNvSpPr>
            <a:spLocks noGrp="1"/>
          </p:cNvSpPr>
          <p:nvPr>
            <p:ph type="title"/>
          </p:nvPr>
        </p:nvSpPr>
        <p:spPr>
          <a:xfrm>
            <a:off x="417600" y="280800"/>
            <a:ext cx="8308800" cy="3096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 smtClean="0"/>
              <a:t>Click to edit Master title slide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GB" sz="800" dirty="0" smtClean="0">
                <a:solidFill>
                  <a:srgbClr val="001135"/>
                </a:solidFill>
                <a:latin typeface="Nokia Pure Text Light"/>
                <a:ea typeface="Nokia Pure Text Light" panose="020B0403020202020204" pitchFamily="34" charset="0"/>
                <a:cs typeface="Arial" charset="0"/>
              </a:rPr>
              <a:t>© 2016 Nokia</a:t>
            </a:r>
            <a:endParaRPr lang="en-GB" sz="800" dirty="0">
              <a:solidFill>
                <a:srgbClr val="001135"/>
              </a:solidFill>
              <a:latin typeface="Nokia Pure Text Light"/>
              <a:ea typeface="Nokia Pure Text Light" panose="020B0403020202020204" pitchFamily="34" charset="0"/>
              <a:cs typeface="Arial" charset="0"/>
            </a:endParaRPr>
          </a:p>
        </p:txBody>
      </p:sp>
      <p:sp>
        <p:nvSpPr>
          <p:cNvPr id="21" name="Slide Number Placeholder 5"/>
          <p:cNvSpPr txBox="1">
            <a:spLocks/>
          </p:cNvSpPr>
          <p:nvPr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71245D3D-131A-47D1-B100-B33219007AD2}" type="slidenum">
              <a:rPr lang="en-GB" sz="800" smtClean="0">
                <a:solidFill>
                  <a:srgbClr val="001135"/>
                </a:solidFill>
                <a:ea typeface="Nokia Pure Text Light" panose="020B0403020202020204" pitchFamily="34" charset="0"/>
                <a:cs typeface="Arial" panose="020B0604020202020204" pitchFamily="34" charset="0"/>
              </a:rPr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lang="en-GB" dirty="0">
              <a:solidFill>
                <a:srgbClr val="001135"/>
              </a:solidFill>
              <a:ea typeface="Nokia Pure Text Light" panose="020B0403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pPr defTabSz="914400" fontAlgn="auto">
              <a:spcBef>
                <a:spcPts val="0"/>
              </a:spcBef>
              <a:spcAft>
                <a:spcPts val="0"/>
              </a:spcAft>
            </a:pPr>
            <a:r>
              <a:rPr lang="en-US" smtClean="0">
                <a:solidFill>
                  <a:srgbClr val="001135"/>
                </a:solidFill>
                <a:ea typeface="+mn-ea"/>
                <a:cs typeface="Arial" panose="020B0604020202020204" pitchFamily="34" charset="0"/>
              </a:rPr>
              <a:t>Nokia Internal Use</a:t>
            </a:r>
            <a:endParaRPr lang="en-US" dirty="0" smtClean="0">
              <a:solidFill>
                <a:srgbClr val="001135"/>
              </a:solidFill>
              <a:ea typeface="+mn-ea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447" y="4657601"/>
            <a:ext cx="1556413" cy="41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3812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20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5" name="Line 9"/>
          <p:cNvSpPr>
            <a:spLocks noChangeShapeType="1"/>
          </p:cNvSpPr>
          <p:nvPr/>
        </p:nvSpPr>
        <p:spPr bwMode="auto">
          <a:xfrm flipV="1">
            <a:off x="-179388" y="593725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 dirty="0">
              <a:solidFill>
                <a:srgbClr val="124191"/>
              </a:solidFill>
              <a:latin typeface="Arial"/>
            </a:endParaRP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V="1">
            <a:off x="-179388" y="49149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7" name="Line 9"/>
          <p:cNvSpPr>
            <a:spLocks noChangeShapeType="1"/>
          </p:cNvSpPr>
          <p:nvPr/>
        </p:nvSpPr>
        <p:spPr bwMode="auto">
          <a:xfrm flipV="1">
            <a:off x="-179388" y="84613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8" name="Line 10"/>
          <p:cNvSpPr>
            <a:spLocks noChangeShapeType="1"/>
          </p:cNvSpPr>
          <p:nvPr/>
        </p:nvSpPr>
        <p:spPr bwMode="auto">
          <a:xfrm flipH="1">
            <a:off x="-179388" y="109220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39" name="Line 12"/>
          <p:cNvSpPr>
            <a:spLocks noChangeShapeType="1"/>
          </p:cNvSpPr>
          <p:nvPr/>
        </p:nvSpPr>
        <p:spPr bwMode="auto">
          <a:xfrm flipV="1">
            <a:off x="-179388" y="4665663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0" name="Line 13"/>
          <p:cNvSpPr>
            <a:spLocks noChangeShapeType="1"/>
          </p:cNvSpPr>
          <p:nvPr/>
        </p:nvSpPr>
        <p:spPr bwMode="auto">
          <a:xfrm flipH="1" flipV="1">
            <a:off x="-179388" y="4400550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1" name="Line 14"/>
          <p:cNvSpPr>
            <a:spLocks noChangeShapeType="1"/>
          </p:cNvSpPr>
          <p:nvPr/>
        </p:nvSpPr>
        <p:spPr bwMode="auto">
          <a:xfrm>
            <a:off x="-179388" y="280988"/>
            <a:ext cx="9502776" cy="0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2" name="Line 15"/>
          <p:cNvSpPr>
            <a:spLocks noChangeShapeType="1"/>
          </p:cNvSpPr>
          <p:nvPr/>
        </p:nvSpPr>
        <p:spPr bwMode="auto">
          <a:xfrm flipH="1">
            <a:off x="417513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1043" name="Line 17"/>
          <p:cNvSpPr>
            <a:spLocks noChangeShapeType="1"/>
          </p:cNvSpPr>
          <p:nvPr/>
        </p:nvSpPr>
        <p:spPr bwMode="auto">
          <a:xfrm>
            <a:off x="8656638" y="-147638"/>
            <a:ext cx="0" cy="5508626"/>
          </a:xfrm>
          <a:prstGeom prst="line">
            <a:avLst/>
          </a:prstGeom>
          <a:noFill/>
          <a:ln w="3175">
            <a:solidFill>
              <a:schemeClr val="bg1"/>
            </a:solidFill>
            <a:round/>
            <a:headEnd/>
            <a:tailEnd/>
          </a:ln>
          <a:extLst/>
        </p:spPr>
        <p:txBody>
          <a:bodyPr anchor="ctr"/>
          <a:lstStyle/>
          <a:p>
            <a:pPr>
              <a:defRPr/>
            </a:pPr>
            <a:endParaRPr lang="en-GB">
              <a:solidFill>
                <a:srgbClr val="124191"/>
              </a:solidFill>
              <a:latin typeface="Arial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513" y="279400"/>
            <a:ext cx="8229600" cy="31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4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17513" y="1089025"/>
            <a:ext cx="8229600" cy="3306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1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18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65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145</a:t>
            </a:r>
          </a:p>
        </p:txBody>
      </p:sp>
      <p:sp>
        <p:nvSpPr>
          <p:cNvPr id="43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2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0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201 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255</a:t>
            </a:r>
          </a:p>
        </p:txBody>
      </p:sp>
      <p:sp>
        <p:nvSpPr>
          <p:cNvPr id="44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104</a:t>
            </a:r>
            <a:b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113</a:t>
            </a:r>
            <a:b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US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122</a:t>
            </a:r>
          </a:p>
        </p:txBody>
      </p:sp>
      <p:sp>
        <p:nvSpPr>
          <p:cNvPr id="45" name="AutoShape 64"/>
          <p:cNvSpPr>
            <a:spLocks noChangeArrowheads="1"/>
          </p:cNvSpPr>
          <p:nvPr/>
        </p:nvSpPr>
        <p:spPr bwMode="auto">
          <a:xfrm>
            <a:off x="291623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accent6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216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217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218</a:t>
            </a:r>
          </a:p>
        </p:txBody>
      </p:sp>
      <p:sp>
        <p:nvSpPr>
          <p:cNvPr id="46" name="AutoShape 65"/>
          <p:cNvSpPr>
            <a:spLocks noChangeArrowheads="1"/>
          </p:cNvSpPr>
          <p:nvPr/>
        </p:nvSpPr>
        <p:spPr bwMode="auto">
          <a:xfrm>
            <a:off x="2555875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4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R 168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G 187</a:t>
            </a:r>
            <a:b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</a:b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 192</a:t>
            </a:r>
          </a:p>
        </p:txBody>
      </p:sp>
      <p:sp>
        <p:nvSpPr>
          <p:cNvPr id="47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Core and </a:t>
            </a:r>
            <a:r>
              <a:rPr lang="en-GB" sz="500" b="1" dirty="0">
                <a:solidFill>
                  <a:srgbClr val="FFFFFF"/>
                </a:solidFill>
                <a:latin typeface="Arial"/>
                <a:cs typeface="Arial" panose="020B0604020202020204" pitchFamily="34" charset="0"/>
              </a:rPr>
              <a:t>background</a:t>
            </a: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5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colors</a:t>
            </a:r>
            <a:r>
              <a:rPr lang="en-GB" sz="5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48" name="AutoShape 57"/>
          <p:cNvSpPr>
            <a:spLocks noChangeArrowheads="1"/>
          </p:cNvSpPr>
          <p:nvPr/>
        </p:nvSpPr>
        <p:spPr bwMode="auto">
          <a:xfrm>
            <a:off x="1474788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49" name="AutoShape 58"/>
          <p:cNvSpPr>
            <a:spLocks noChangeArrowheads="1"/>
          </p:cNvSpPr>
          <p:nvPr/>
        </p:nvSpPr>
        <p:spPr bwMode="auto">
          <a:xfrm>
            <a:off x="1835150" y="5208588"/>
            <a:ext cx="287338" cy="134937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 lIns="18000" tIns="252000" rIns="18000" bIns="0"/>
          <a:lstStyle/>
          <a:p>
            <a:pPr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>
              <a:solidFill>
                <a:srgbClr val="FFFFFF"/>
              </a:solidFill>
              <a:latin typeface="Arial"/>
              <a:cs typeface="Arial" panose="020B0604020202020204" pitchFamily="34" charset="0"/>
            </a:endParaRPr>
          </a:p>
        </p:txBody>
      </p:sp>
      <p:sp>
        <p:nvSpPr>
          <p:cNvPr id="50" name="AutoShape 59"/>
          <p:cNvSpPr>
            <a:spLocks noChangeArrowheads="1"/>
          </p:cNvSpPr>
          <p:nvPr/>
        </p:nvSpPr>
        <p:spPr bwMode="auto">
          <a:xfrm>
            <a:off x="2195513" y="5208588"/>
            <a:ext cx="287337" cy="134937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lIns="18000" tIns="252000" rIns="18000" bIns="0"/>
          <a:lstStyle/>
          <a:p>
            <a:pPr defTabSz="604647" eaLnBrk="0" fontAlgn="auto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US" sz="500" b="1" dirty="0">
              <a:solidFill>
                <a:srgbClr val="FFFFFF"/>
              </a:solidFill>
              <a:latin typeface="Arial"/>
              <a:ea typeface="+mn-ea"/>
              <a:cs typeface="Arial" panose="020B0604020202020204" pitchFamily="34" charset="0"/>
            </a:endParaRPr>
          </a:p>
        </p:txBody>
      </p:sp>
      <p:sp>
        <p:nvSpPr>
          <p:cNvPr id="51" name="Rectangle 68"/>
          <p:cNvSpPr>
            <a:spLocks noChangeArrowheads="1"/>
          </p:cNvSpPr>
          <p:nvPr/>
        </p:nvSpPr>
        <p:spPr bwMode="auto">
          <a:xfrm>
            <a:off x="647700" y="5208588"/>
            <a:ext cx="792163" cy="134937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18000" tIns="0" rIns="36000" bIns="0" anchor="ctr"/>
          <a:lstStyle/>
          <a:p>
            <a:pPr algn="r" defTabSz="603250" eaLnBrk="0" hangingPunct="0">
              <a:spcBef>
                <a:spcPct val="15000"/>
              </a:spcBef>
              <a:spcAft>
                <a:spcPct val="15000"/>
              </a:spcAft>
              <a:buClr>
                <a:srgbClr val="00C9FF"/>
              </a:buClr>
              <a:defRPr/>
            </a:pPr>
            <a:endParaRPr lang="en-GB" sz="5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3" name="Slide Number Placeholder 5"/>
          <p:cNvSpPr txBox="1">
            <a:spLocks/>
          </p:cNvSpPr>
          <p:nvPr/>
        </p:nvSpPr>
        <p:spPr>
          <a:xfrm>
            <a:off x="433388" y="4643438"/>
            <a:ext cx="144462" cy="138112"/>
          </a:xfrm>
          <a:prstGeom prst="rect">
            <a:avLst/>
          </a:prstGeom>
        </p:spPr>
        <p:txBody>
          <a:bodyPr lIns="0" tIns="0" rIns="0" bIns="0"/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59182688-34E5-4CE3-92E4-C88AA8BD9750}" type="slidenum">
              <a:rPr lang="en-US" sz="800" smtClean="0">
                <a:solidFill>
                  <a:srgbClr val="68717A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dirty="0">
              <a:solidFill>
                <a:srgbClr val="68717A"/>
              </a:solidFill>
              <a:cs typeface="Arial" panose="020B0604020202020204" pitchFamily="34" charset="0"/>
            </a:endParaRPr>
          </a:p>
        </p:txBody>
      </p:sp>
      <p:pic>
        <p:nvPicPr>
          <p:cNvPr id="1050" name="Picture 1"/>
          <p:cNvPicPr>
            <a:picLocks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959725" y="4672013"/>
            <a:ext cx="701675" cy="115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1341438" y="4643438"/>
            <a:ext cx="6078537" cy="122237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US" sz="800" dirty="0" smtClean="0">
                <a:solidFill>
                  <a:srgbClr val="68717A"/>
                </a:solidFill>
                <a:latin typeface="Arial"/>
                <a:cs typeface="Arial" charset="0"/>
              </a:rPr>
              <a:t>© Nokia Solutions and Networks 2014</a:t>
            </a:r>
            <a:endParaRPr lang="en-US" sz="800" dirty="0">
              <a:solidFill>
                <a:srgbClr val="68717A"/>
              </a:solidFill>
              <a:latin typeface="Arial"/>
              <a:cs typeface="Arial" charset="0"/>
            </a:endParaRPr>
          </a:p>
        </p:txBody>
      </p:sp>
      <p:sp>
        <p:nvSpPr>
          <p:cNvPr id="31" name="Footer Placeholder 29"/>
          <p:cNvSpPr>
            <a:spLocks noGrp="1"/>
          </p:cNvSpPr>
          <p:nvPr>
            <p:ph type="ftr" sz="quarter" idx="3"/>
          </p:nvPr>
        </p:nvSpPr>
        <p:spPr>
          <a:xfrm>
            <a:off x="432000" y="4789325"/>
            <a:ext cx="6080400" cy="1224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 algn="l"/>
            <a:r>
              <a:rPr lang="en-US" dirty="0" smtClean="0">
                <a:solidFill>
                  <a:srgbClr val="68717A"/>
                </a:solidFill>
                <a:cs typeface="Arial" charset="0"/>
              </a:rPr>
              <a:t>&lt;Change information classification in footer&gt;</a:t>
            </a:r>
          </a:p>
        </p:txBody>
      </p:sp>
    </p:spTree>
    <p:extLst>
      <p:ext uri="{BB962C8B-B14F-4D97-AF65-F5344CB8AC3E}">
        <p14:creationId xmlns:p14="http://schemas.microsoft.com/office/powerpoint/2010/main" val="409088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5" r:id="rId1"/>
    <p:sldLayoutId id="2147483856" r:id="rId2"/>
    <p:sldLayoutId id="2147483857" r:id="rId3"/>
    <p:sldLayoutId id="214748385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800" b="1" kern="1200">
          <a:solidFill>
            <a:schemeClr val="tx1"/>
          </a:solidFill>
          <a:latin typeface="+mj-lt"/>
          <a:ea typeface="ヒラギノ角ゴ Pro W3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bg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bg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/>
          <p:cNvGraphicFramePr>
            <a:graphicFrameLocks noChangeAspect="1"/>
          </p:cNvGraphicFramePr>
          <p:nvPr userDrawn="1">
            <p:custDataLst>
              <p:tags r:id="rId1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511" name="think-cell Slide" r:id="rId14" imgW="180" imgH="180" progId="TCLayout.ActiveDocument.1">
                  <p:embed/>
                </p:oleObj>
              </mc:Choice>
              <mc:Fallback>
                <p:oleObj name="think-cell Slide" r:id="rId14" imgW="180" imgH="18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uppieren 3"/>
          <p:cNvGrpSpPr/>
          <p:nvPr userDrawn="1"/>
        </p:nvGrpSpPr>
        <p:grpSpPr>
          <a:xfrm>
            <a:off x="-179388" y="-147638"/>
            <a:ext cx="9502776" cy="5508626"/>
            <a:chOff x="-179388" y="-147638"/>
            <a:chExt cx="9502776" cy="5508626"/>
          </a:xfrm>
        </p:grpSpPr>
        <p:sp>
          <p:nvSpPr>
            <p:cNvPr id="7" name="Line 9"/>
            <p:cNvSpPr>
              <a:spLocks noChangeShapeType="1"/>
            </p:cNvSpPr>
            <p:nvPr userDrawn="1"/>
          </p:nvSpPr>
          <p:spPr bwMode="auto">
            <a:xfrm flipV="1">
              <a:off x="-179388" y="593725"/>
              <a:ext cx="95027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 dirty="0">
                <a:solidFill>
                  <a:srgbClr val="124191"/>
                </a:solidFill>
                <a:latin typeface="Nokia Pure Headline Light"/>
              </a:endParaRPr>
            </a:p>
          </p:txBody>
        </p:sp>
        <p:sp>
          <p:nvSpPr>
            <p:cNvPr id="8" name="Line 9"/>
            <p:cNvSpPr>
              <a:spLocks noChangeShapeType="1"/>
            </p:cNvSpPr>
            <p:nvPr userDrawn="1"/>
          </p:nvSpPr>
          <p:spPr bwMode="auto">
            <a:xfrm flipV="1">
              <a:off x="-179388" y="846138"/>
              <a:ext cx="95027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  <p:sp>
          <p:nvSpPr>
            <p:cNvPr id="9" name="Line 10"/>
            <p:cNvSpPr>
              <a:spLocks noChangeShapeType="1"/>
            </p:cNvSpPr>
            <p:nvPr userDrawn="1"/>
          </p:nvSpPr>
          <p:spPr bwMode="auto">
            <a:xfrm flipH="1">
              <a:off x="-179388" y="1092200"/>
              <a:ext cx="95027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  <p:sp>
          <p:nvSpPr>
            <p:cNvPr id="10" name="Line 12"/>
            <p:cNvSpPr>
              <a:spLocks noChangeShapeType="1"/>
            </p:cNvSpPr>
            <p:nvPr userDrawn="1"/>
          </p:nvSpPr>
          <p:spPr bwMode="auto">
            <a:xfrm flipV="1">
              <a:off x="-179388" y="4665663"/>
              <a:ext cx="95027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  <p:sp>
          <p:nvSpPr>
            <p:cNvPr id="11" name="Line 13"/>
            <p:cNvSpPr>
              <a:spLocks noChangeShapeType="1"/>
            </p:cNvSpPr>
            <p:nvPr userDrawn="1"/>
          </p:nvSpPr>
          <p:spPr bwMode="auto">
            <a:xfrm flipH="1" flipV="1">
              <a:off x="-179388" y="4400550"/>
              <a:ext cx="95027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  <p:sp>
          <p:nvSpPr>
            <p:cNvPr id="12" name="Line 14"/>
            <p:cNvSpPr>
              <a:spLocks noChangeShapeType="1"/>
            </p:cNvSpPr>
            <p:nvPr userDrawn="1"/>
          </p:nvSpPr>
          <p:spPr bwMode="auto">
            <a:xfrm>
              <a:off x="-179388" y="280988"/>
              <a:ext cx="9502776" cy="0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  <p:sp>
          <p:nvSpPr>
            <p:cNvPr id="13" name="Line 15"/>
            <p:cNvSpPr>
              <a:spLocks noChangeShapeType="1"/>
            </p:cNvSpPr>
            <p:nvPr userDrawn="1"/>
          </p:nvSpPr>
          <p:spPr bwMode="auto">
            <a:xfrm flipH="1">
              <a:off x="417513" y="-147638"/>
              <a:ext cx="0" cy="5508626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  <p:sp>
          <p:nvSpPr>
            <p:cNvPr id="14" name="Line 17"/>
            <p:cNvSpPr>
              <a:spLocks noChangeShapeType="1"/>
            </p:cNvSpPr>
            <p:nvPr userDrawn="1"/>
          </p:nvSpPr>
          <p:spPr bwMode="auto">
            <a:xfrm>
              <a:off x="8656638" y="-147638"/>
              <a:ext cx="0" cy="5508626"/>
            </a:xfrm>
            <a:prstGeom prst="line">
              <a:avLst/>
            </a:prstGeom>
            <a:noFill/>
            <a:ln w="3175">
              <a:solidFill>
                <a:schemeClr val="bg1"/>
              </a:solidFill>
              <a:round/>
              <a:headEnd/>
              <a:tailEnd/>
            </a:ln>
            <a:extLst/>
          </p:spPr>
          <p:txBody>
            <a:bodyPr anchor="ctr"/>
            <a:lstStyle/>
            <a:p>
              <a:pPr>
                <a:defRPr/>
              </a:pPr>
              <a:endParaRPr lang="en-GB">
                <a:solidFill>
                  <a:srgbClr val="124191"/>
                </a:solidFill>
                <a:latin typeface="Arial" pitchFamily="34" charset="0"/>
              </a:endParaRPr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417600" y="280988"/>
            <a:ext cx="8308800" cy="309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37" name="Slide Number Placeholder 5"/>
          <p:cNvSpPr txBox="1">
            <a:spLocks/>
          </p:cNvSpPr>
          <p:nvPr/>
        </p:nvSpPr>
        <p:spPr>
          <a:xfrm>
            <a:off x="419102" y="4816800"/>
            <a:ext cx="144462" cy="122400"/>
          </a:xfrm>
          <a:prstGeom prst="rect">
            <a:avLst/>
          </a:prstGeom>
        </p:spPr>
        <p:txBody>
          <a:bodyPr lIns="0" tIns="0" rIns="0" bIns="0" anchor="b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fld id="{71245D3D-131A-47D1-B100-B33219007AD2}" type="slidenum">
              <a:rPr lang="en-GB" sz="800" smtClean="0">
                <a:solidFill>
                  <a:srgbClr val="001135"/>
                </a:solidFill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GB" dirty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7000" y="4816800"/>
            <a:ext cx="1800000" cy="122237"/>
          </a:xfrm>
          <a:prstGeom prst="rect">
            <a:avLst/>
          </a:prstGeom>
          <a:noFill/>
        </p:spPr>
        <p:txBody>
          <a:bodyPr wrap="square" lIns="0" tIns="0" rIns="0" bIns="0" anchor="b">
            <a:spAutoFit/>
          </a:bodyPr>
          <a:lstStyle/>
          <a:p>
            <a:r>
              <a:rPr lang="en-GB" sz="800" dirty="0" smtClean="0">
                <a:solidFill>
                  <a:srgbClr val="001135"/>
                </a:solidFill>
                <a:latin typeface="Nokia Pure Text Light"/>
                <a:cs typeface="Arial" charset="0"/>
              </a:rPr>
              <a:t>© Nokia 2016</a:t>
            </a:r>
            <a:endParaRPr lang="en-GB" sz="800" dirty="0">
              <a:solidFill>
                <a:srgbClr val="001135"/>
              </a:solidFill>
              <a:latin typeface="Nokia Pure Text Light"/>
              <a:cs typeface="Arial" charset="0"/>
            </a:endParaRPr>
          </a:p>
        </p:txBody>
      </p:sp>
      <p:sp>
        <p:nvSpPr>
          <p:cNvPr id="39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2692800" y="4816800"/>
            <a:ext cx="2581200" cy="1224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800">
                <a:solidFill>
                  <a:schemeClr val="tx2"/>
                </a:solidFill>
                <a:latin typeface="+mn-lt"/>
              </a:defRPr>
            </a:lvl1pPr>
          </a:lstStyle>
          <a:p>
            <a:r>
              <a:rPr lang="en-US" smtClean="0">
                <a:solidFill>
                  <a:srgbClr val="001135"/>
                </a:solidFill>
                <a:cs typeface="Arial" panose="020B0604020202020204" pitchFamily="34" charset="0"/>
              </a:rPr>
              <a:t>Public</a:t>
            </a:r>
            <a:endParaRPr lang="en-US" dirty="0" smtClean="0">
              <a:solidFill>
                <a:srgbClr val="001135"/>
              </a:solidFill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35200" y="4806000"/>
            <a:ext cx="691200" cy="111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52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1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000" b="0" kern="1200">
          <a:solidFill>
            <a:schemeClr val="tx1"/>
          </a:solidFill>
          <a:latin typeface="+mj-lt"/>
          <a:ea typeface="Nokia Pure Headline Ultra Light" panose="020B0204020202020204" pitchFamily="34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Arial" charset="0"/>
          <a:ea typeface="ヒラギノ角ゴ Pro W3" charset="0"/>
          <a:cs typeface="Arial" pitchFamily="34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b="1">
          <a:solidFill>
            <a:schemeClr val="bg2"/>
          </a:solidFill>
          <a:latin typeface="Arial" charset="0"/>
          <a:ea typeface="ヒラギノ角ゴ Pro W3" charset="0"/>
        </a:defRPr>
      </a:lvl9pPr>
    </p:titleStyle>
    <p:bodyStyle>
      <a:lvl1pPr marL="230188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3200" kern="1200">
          <a:solidFill>
            <a:schemeClr val="tx2"/>
          </a:solidFill>
          <a:latin typeface="+mn-lt"/>
          <a:ea typeface="ヒラギノ角ゴ Pro W3" charset="0"/>
          <a:cs typeface="ヒラギノ角ゴ Pro W3" charset="0"/>
        </a:defRPr>
      </a:lvl1pPr>
      <a:lvl2pPr marL="458788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8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2pPr>
      <a:lvl3pPr marL="684213" indent="-225425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4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3pPr>
      <a:lvl4pPr marL="912813" indent="-228600" algn="l" defTabSz="457200" rtl="0" eaLnBrk="1" fontAlgn="base" hangingPunct="1">
        <a:spcBef>
          <a:spcPct val="0"/>
        </a:spcBef>
        <a:spcAft>
          <a:spcPts val="600"/>
        </a:spcAft>
        <a:buFont typeface="Lucida Grande"/>
        <a:buChar char="-"/>
        <a:defRPr sz="20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4pPr>
      <a:lvl5pPr marL="1143000" indent="-230188" algn="l" defTabSz="457200" rtl="0" eaLnBrk="1" fontAlgn="base" hangingPunct="1">
        <a:spcBef>
          <a:spcPct val="0"/>
        </a:spcBef>
        <a:spcAft>
          <a:spcPts val="600"/>
        </a:spcAft>
        <a:buFont typeface="Arial" charset="0"/>
        <a:buChar char="•"/>
        <a:defRPr sz="2000" kern="1200">
          <a:solidFill>
            <a:schemeClr val="tx2"/>
          </a:solidFill>
          <a:latin typeface="+mn-lt"/>
          <a:ea typeface="ヒラギノ角ゴ Pro W3" charset="0"/>
          <a:cs typeface="ヒラギノ角ゴ Pro W3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5.e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14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7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6.e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18.emf"/><Relationship Id="rId4" Type="http://schemas.openxmlformats.org/officeDocument/2006/relationships/oleObject" Target="../embeddings/oleObject9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19.emf"/><Relationship Id="rId4" Type="http://schemas.openxmlformats.org/officeDocument/2006/relationships/oleObject" Target="../embeddings/oleObject10.bin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13.emf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417600" y="400050"/>
            <a:ext cx="8244000" cy="2428875"/>
          </a:xfrm>
        </p:spPr>
        <p:txBody>
          <a:bodyPr/>
          <a:lstStyle/>
          <a:p>
            <a:r>
              <a:rPr lang="en-US" sz="4800" dirty="0" smtClean="0"/>
              <a:t>5G Architecture Standardization Landscape</a:t>
            </a:r>
            <a:r>
              <a:rPr lang="zh-CN" altLang="en-US" sz="4800" dirty="0" smtClean="0"/>
              <a:t> </a:t>
            </a:r>
            <a:r>
              <a:rPr lang="en-US" altLang="zh-CN" sz="4800" dirty="0" smtClean="0"/>
              <a:t>in 3GPP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417600" y="3264407"/>
            <a:ext cx="8244000" cy="983667"/>
          </a:xfrm>
        </p:spPr>
        <p:txBody>
          <a:bodyPr/>
          <a:lstStyle/>
          <a:p>
            <a:pPr marL="0" indent="0">
              <a:buNone/>
            </a:pPr>
            <a:r>
              <a:rPr lang="en-US" i="1" dirty="0" smtClean="0"/>
              <a:t>Wei Lu</a:t>
            </a:r>
          </a:p>
          <a:p>
            <a:pPr marL="0" indent="0">
              <a:buNone/>
            </a:pPr>
            <a:r>
              <a:rPr lang="en-US" i="1" dirty="0" smtClean="0"/>
              <a:t>Nokia Networks</a:t>
            </a:r>
          </a:p>
          <a:p>
            <a:pPr marL="0" indent="0">
              <a:buNone/>
            </a:pPr>
            <a:r>
              <a:rPr lang="en-US" b="0" i="1" dirty="0" smtClean="0"/>
              <a:t>December 2016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1290494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Deployment scenarios under consideration (</a:t>
            </a:r>
            <a:r>
              <a:rPr lang="en-US" sz="2000" dirty="0" smtClean="0"/>
              <a:t>1/</a:t>
            </a:r>
            <a:r>
              <a:rPr lang="en-US" altLang="zh-CN" sz="2000" dirty="0" smtClean="0"/>
              <a:t>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24406388"/>
              </p:ext>
            </p:extLst>
          </p:nvPr>
        </p:nvGraphicFramePr>
        <p:xfrm>
          <a:off x="2512477" y="719711"/>
          <a:ext cx="3311207" cy="12783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0" name="Picture" r:id="rId3" imgW="3006521" imgH="1166488" progId="Word.Picture.8">
                  <p:embed/>
                </p:oleObj>
              </mc:Choice>
              <mc:Fallback>
                <p:oleObj name="Picture" r:id="rId3" imgW="3006521" imgH="116648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2477" y="719711"/>
                        <a:ext cx="3311207" cy="1278377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0886" y="1990597"/>
            <a:ext cx="300990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J.2-1: Deployment Option 2.</a:t>
            </a:r>
            <a:endParaRPr kumimoji="0" lang="en-US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466555"/>
              </p:ext>
            </p:extLst>
          </p:nvPr>
        </p:nvGraphicFramePr>
        <p:xfrm>
          <a:off x="1408803" y="2236818"/>
          <a:ext cx="6247020" cy="20890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31" name="Picture" r:id="rId5" imgW="6325815" imgH="2121215" progId="Word.Picture.8">
                  <p:embed/>
                </p:oleObj>
              </mc:Choice>
              <mc:Fallback>
                <p:oleObj name="Picture" r:id="rId5" imgW="6325815" imgH="2121215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8803" y="2236818"/>
                        <a:ext cx="6247020" cy="2089068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2913116" y="4133703"/>
            <a:ext cx="288544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J.4-1: Deployment Option 4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7109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8779440"/>
              </p:ext>
            </p:extLst>
          </p:nvPr>
        </p:nvGraphicFramePr>
        <p:xfrm>
          <a:off x="2435087" y="747779"/>
          <a:ext cx="3617843" cy="11417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4" name="Picture" r:id="rId3" imgW="4034308" imgH="1203942" progId="Word.Picture.8">
                  <p:embed/>
                </p:oleObj>
              </mc:Choice>
              <mc:Fallback>
                <p:oleObj name="Picture" r:id="rId3" imgW="4034308" imgH="1203942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5087" y="747779"/>
                        <a:ext cx="3617843" cy="114170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3031451" y="1923602"/>
            <a:ext cx="24587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J.5-1: Deployment Option 5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417513" y="279400"/>
            <a:ext cx="8229600" cy="311150"/>
          </a:xfrm>
        </p:spPr>
        <p:txBody>
          <a:bodyPr/>
          <a:lstStyle/>
          <a:p>
            <a:r>
              <a:rPr lang="en-US" sz="2000" dirty="0" smtClean="0"/>
              <a:t>Deployment scenarios under consideration (</a:t>
            </a:r>
            <a:r>
              <a:rPr lang="en-US" sz="2000" dirty="0" smtClean="0"/>
              <a:t>2/</a:t>
            </a:r>
            <a:r>
              <a:rPr lang="en-US" altLang="zh-CN" sz="2000" dirty="0" smtClean="0"/>
              <a:t>2</a:t>
            </a:r>
            <a:r>
              <a:rPr lang="en-US" sz="2000" dirty="0" smtClean="0"/>
              <a:t>)</a:t>
            </a:r>
            <a:endParaRPr lang="en-US" sz="2000" dirty="0"/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82245284"/>
              </p:ext>
            </p:extLst>
          </p:nvPr>
        </p:nvGraphicFramePr>
        <p:xfrm>
          <a:off x="1341783" y="2203941"/>
          <a:ext cx="5923721" cy="20430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Picture" r:id="rId5" imgW="6554172" imgH="2364308" progId="Word.Picture.8">
                  <p:embed/>
                </p:oleObj>
              </mc:Choice>
              <mc:Fallback>
                <p:oleObj name="Picture" r:id="rId5" imgW="6554172" imgH="2364308" progId="Word.Picture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1783" y="2203941"/>
                        <a:ext cx="5923721" cy="204308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3020028" y="4123914"/>
            <a:ext cx="2458720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ja-JP" sz="1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Figure J.7-1: Deployment Option 7</a:t>
            </a:r>
            <a:endParaRPr kumimoji="0" lang="en-US" altLang="ja-JP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dirty="0" err="1" smtClean="0">
                <a:ea typeface="ヒラギノ角ゴ Pro W3"/>
                <a:cs typeface="Arial" panose="020B0604020202020204" pitchFamily="34" charset="0"/>
              </a:rPr>
              <a:t>NextGen</a:t>
            </a:r>
            <a:r>
              <a:rPr lang="en-US" altLang="en-US" sz="2000" dirty="0" smtClean="0">
                <a:ea typeface="ヒラギノ角ゴ Pro W3"/>
                <a:cs typeface="Arial" panose="020B0604020202020204" pitchFamily="34" charset="0"/>
              </a:rPr>
              <a:t> Architecture </a:t>
            </a:r>
            <a:r>
              <a:rPr lang="en-GB" altLang="zh-CN" sz="2000" dirty="0"/>
              <a:t>in </a:t>
            </a:r>
            <a:r>
              <a:rPr lang="en-GB" altLang="zh-CN" sz="2000" dirty="0" smtClean="0"/>
              <a:t>p2p </a:t>
            </a:r>
            <a:r>
              <a:rPr lang="en-GB" altLang="zh-CN" sz="2000" dirty="0"/>
              <a:t>reference point representation</a:t>
            </a:r>
            <a:endParaRPr lang="en-US" altLang="en-US" sz="2000" dirty="0" smtClean="0"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>
              <a:solidFill>
                <a:srgbClr val="124191"/>
              </a:solidFill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>
              <a:solidFill>
                <a:srgbClr val="124191"/>
              </a:solidFill>
            </a:endParaRPr>
          </a:p>
        </p:txBody>
      </p:sp>
      <p:graphicFrame>
        <p:nvGraphicFramePr>
          <p:cNvPr id="29705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0747593"/>
              </p:ext>
            </p:extLst>
          </p:nvPr>
        </p:nvGraphicFramePr>
        <p:xfrm>
          <a:off x="568949" y="689143"/>
          <a:ext cx="7613518" cy="37130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80" name="Visio" r:id="rId4" imgW="6126804" imgH="3642234" progId="Visio.Drawing.11">
                  <p:embed/>
                </p:oleObj>
              </mc:Choice>
              <mc:Fallback>
                <p:oleObj name="Visio" r:id="rId4" imgW="6126804" imgH="3642234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949" y="689143"/>
                        <a:ext cx="7613518" cy="37130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02581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2000" dirty="0" err="1" smtClean="0">
                <a:ea typeface="ヒラギノ角ゴ Pro W3"/>
                <a:cs typeface="Arial" panose="020B0604020202020204" pitchFamily="34" charset="0"/>
              </a:rPr>
              <a:t>NextGen</a:t>
            </a:r>
            <a:r>
              <a:rPr lang="en-US" altLang="en-US" sz="2000" dirty="0" smtClean="0">
                <a:ea typeface="ヒラギノ角ゴ Pro W3"/>
                <a:cs typeface="Arial" panose="020B0604020202020204" pitchFamily="34" charset="0"/>
              </a:rPr>
              <a:t> Architecture </a:t>
            </a:r>
            <a:r>
              <a:rPr lang="en-GB" altLang="zh-CN" sz="2000" dirty="0"/>
              <a:t>in </a:t>
            </a:r>
            <a:r>
              <a:rPr lang="en-GB" altLang="zh-CN" sz="2000" dirty="0" smtClean="0"/>
              <a:t>service based interface </a:t>
            </a:r>
            <a:r>
              <a:rPr lang="en-GB" altLang="zh-CN" sz="2000" dirty="0"/>
              <a:t>representation</a:t>
            </a:r>
            <a:endParaRPr lang="en-US" altLang="en-US" sz="2000" dirty="0" smtClean="0">
              <a:ea typeface="ヒラギノ角ゴ Pro W3"/>
              <a:cs typeface="Arial" panose="020B0604020202020204" pitchFamily="34" charset="0"/>
            </a:endParaRPr>
          </a:p>
        </p:txBody>
      </p:sp>
      <p:sp>
        <p:nvSpPr>
          <p:cNvPr id="2970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>
              <a:solidFill>
                <a:srgbClr val="124191"/>
              </a:solidFill>
            </a:endParaRPr>
          </a:p>
        </p:txBody>
      </p:sp>
      <p:sp>
        <p:nvSpPr>
          <p:cNvPr id="29704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ヒラギノ角ゴ Pro W3"/>
                <a:cs typeface="ヒラギノ角ゴ Pro W3"/>
              </a:defRPr>
            </a:lvl9pPr>
          </a:lstStyle>
          <a:p>
            <a:endParaRPr lang="en-US" altLang="en-US">
              <a:solidFill>
                <a:srgbClr val="124191"/>
              </a:solidFill>
            </a:endParaRPr>
          </a:p>
        </p:txBody>
      </p:sp>
      <p:graphicFrame>
        <p:nvGraphicFramePr>
          <p:cNvPr id="6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7841616"/>
              </p:ext>
            </p:extLst>
          </p:nvPr>
        </p:nvGraphicFramePr>
        <p:xfrm>
          <a:off x="1888701" y="870286"/>
          <a:ext cx="4613510" cy="20874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Visio" r:id="rId4" imgW="3914572" imgH="1774615" progId="Visio.Drawing.11">
                  <p:embed/>
                </p:oleObj>
              </mc:Choice>
              <mc:Fallback>
                <p:oleObj name="Visio" r:id="rId4" imgW="3914572" imgH="1774615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8701" y="870286"/>
                        <a:ext cx="4613510" cy="20874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754144" y="3082566"/>
            <a:ext cx="7635712" cy="1244338"/>
          </a:xfrm>
          <a:prstGeom prst="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/>
          <a:lstStyle/>
          <a:p>
            <a:pPr fontAlgn="auto">
              <a:spcBef>
                <a:spcPts val="0"/>
              </a:spcBef>
              <a:spcAft>
                <a:spcPts val="300"/>
              </a:spcAft>
              <a:defRPr/>
            </a:pPr>
            <a:r>
              <a:rPr lang="en-US" sz="1400" b="1" dirty="0">
                <a:solidFill>
                  <a:srgbClr val="124191"/>
                </a:solidFill>
              </a:rPr>
              <a:t>Service Based Architecture needs further work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124191"/>
                </a:solidFill>
              </a:rPr>
              <a:t>Procedures (i.e. set of interactions between two NFs) are defined as a service, </a:t>
            </a:r>
            <a:r>
              <a:rPr lang="en-GB" sz="1200" b="1" dirty="0">
                <a:solidFill>
                  <a:srgbClr val="124191"/>
                </a:solidFill>
              </a:rPr>
              <a:t>wherever applicable, </a:t>
            </a:r>
            <a:r>
              <a:rPr lang="en-GB" sz="1200" dirty="0">
                <a:solidFill>
                  <a:srgbClr val="124191"/>
                </a:solidFill>
              </a:rPr>
              <a:t>so that its re-use is possible and enables support for modularity. 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124191"/>
                </a:solidFill>
              </a:rPr>
              <a:t>Service granularity, roaming impact to be discussed and specified. 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GB" sz="1200" dirty="0">
                <a:solidFill>
                  <a:srgbClr val="124191"/>
                </a:solidFill>
              </a:rPr>
              <a:t>These aspects to be evaluated </a:t>
            </a:r>
            <a:r>
              <a:rPr lang="en-GB" sz="1200" b="1" dirty="0">
                <a:solidFill>
                  <a:srgbClr val="124191"/>
                </a:solidFill>
              </a:rPr>
              <a:t>on a case by case basis</a:t>
            </a:r>
            <a:r>
              <a:rPr lang="en-GB" sz="1200" dirty="0">
                <a:solidFill>
                  <a:srgbClr val="124191"/>
                </a:solidFill>
              </a:rPr>
              <a:t> when specifying </a:t>
            </a:r>
            <a:r>
              <a:rPr lang="en-US" sz="1200" dirty="0">
                <a:solidFill>
                  <a:srgbClr val="124191"/>
                </a:solidFill>
              </a:rPr>
              <a:t>the </a:t>
            </a:r>
            <a:r>
              <a:rPr lang="en-GB" sz="1200" dirty="0">
                <a:solidFill>
                  <a:srgbClr val="124191"/>
                </a:solidFill>
              </a:rPr>
              <a:t>procedure.</a:t>
            </a:r>
          </a:p>
          <a:p>
            <a:pPr marL="171450" indent="-171450"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rgbClr val="12419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67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0651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8120" y="874643"/>
            <a:ext cx="8229600" cy="3299792"/>
          </a:xfrm>
        </p:spPr>
        <p:txBody>
          <a:bodyPr/>
          <a:lstStyle/>
          <a:p>
            <a:pPr>
              <a:spcAft>
                <a:spcPts val="900"/>
              </a:spcAft>
            </a:pPr>
            <a:r>
              <a:rPr lang="en-GB" sz="1600" dirty="0">
                <a:solidFill>
                  <a:schemeClr val="tx1"/>
                </a:solidFill>
              </a:rPr>
              <a:t>Development of a new system architecture including a new core network is a significant standardization effort. </a:t>
            </a:r>
            <a:endParaRPr lang="en-GB" sz="1600" dirty="0" smtClean="0">
              <a:solidFill>
                <a:schemeClr val="tx1"/>
              </a:solidFill>
            </a:endParaRPr>
          </a:p>
          <a:p>
            <a:pPr>
              <a:spcAft>
                <a:spcPts val="900"/>
              </a:spcAft>
            </a:pPr>
            <a:r>
              <a:rPr lang="en-GB" sz="1600" dirty="0" smtClean="0">
                <a:solidFill>
                  <a:schemeClr val="tx1"/>
                </a:solidFill>
              </a:rPr>
              <a:t>Completion </a:t>
            </a:r>
            <a:r>
              <a:rPr lang="en-GB" sz="1600" dirty="0">
                <a:solidFill>
                  <a:schemeClr val="tx1"/>
                </a:solidFill>
              </a:rPr>
              <a:t>of this task will take multiple 3GPP releases. </a:t>
            </a:r>
            <a:r>
              <a:rPr lang="en-GB" sz="1600" dirty="0" smtClean="0">
                <a:solidFill>
                  <a:schemeClr val="tx1"/>
                </a:solidFill>
              </a:rPr>
              <a:t>The </a:t>
            </a:r>
            <a:r>
              <a:rPr lang="en-GB" sz="1600" dirty="0">
                <a:solidFill>
                  <a:schemeClr val="tx1"/>
                </a:solidFill>
              </a:rPr>
              <a:t>goals of the planning </a:t>
            </a:r>
            <a:r>
              <a:rPr lang="en-GB" sz="1600" dirty="0" smtClean="0">
                <a:solidFill>
                  <a:schemeClr val="tx1"/>
                </a:solidFill>
              </a:rPr>
              <a:t>include:</a:t>
            </a:r>
            <a:endParaRPr lang="en-US" sz="1600" dirty="0">
              <a:solidFill>
                <a:schemeClr val="tx1"/>
              </a:solidFill>
            </a:endParaRPr>
          </a:p>
          <a:p>
            <a:pPr lvl="1" hangingPunct="0"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</a:rPr>
              <a:t>Phase 1 - </a:t>
            </a:r>
            <a:r>
              <a:rPr lang="x-none" dirty="0" smtClean="0">
                <a:solidFill>
                  <a:schemeClr val="tx1"/>
                </a:solidFill>
              </a:rPr>
              <a:t>An </a:t>
            </a:r>
            <a:r>
              <a:rPr lang="x-none" dirty="0">
                <a:solidFill>
                  <a:schemeClr val="tx1"/>
                </a:solidFill>
              </a:rPr>
              <a:t>early availability of basic system </a:t>
            </a:r>
            <a:r>
              <a:rPr lang="x-none" dirty="0" smtClean="0">
                <a:solidFill>
                  <a:schemeClr val="tx1"/>
                </a:solidFill>
              </a:rPr>
              <a:t>that </a:t>
            </a:r>
            <a:r>
              <a:rPr lang="x-none" dirty="0">
                <a:solidFill>
                  <a:schemeClr val="tx1"/>
                </a:solidFill>
              </a:rPr>
              <a:t>fulfils the goals and expectations set </a:t>
            </a:r>
            <a:r>
              <a:rPr lang="x-none" dirty="0" smtClean="0">
                <a:solidFill>
                  <a:schemeClr val="tx1"/>
                </a:solidFill>
              </a:rPr>
              <a:t>for </a:t>
            </a:r>
            <a:r>
              <a:rPr lang="en-US" dirty="0" smtClean="0">
                <a:solidFill>
                  <a:schemeClr val="tx1"/>
                </a:solidFill>
              </a:rPr>
              <a:t>initial deployments of </a:t>
            </a:r>
            <a:r>
              <a:rPr lang="x-none" dirty="0" smtClean="0">
                <a:solidFill>
                  <a:schemeClr val="tx1"/>
                </a:solidFill>
              </a:rPr>
              <a:t>Next </a:t>
            </a:r>
            <a:r>
              <a:rPr lang="x-none" dirty="0">
                <a:solidFill>
                  <a:schemeClr val="tx1"/>
                </a:solidFill>
              </a:rPr>
              <a:t>Generation </a:t>
            </a:r>
            <a:r>
              <a:rPr lang="x-none" dirty="0" smtClean="0">
                <a:solidFill>
                  <a:schemeClr val="tx1"/>
                </a:solidFill>
              </a:rPr>
              <a:t>System </a:t>
            </a:r>
            <a:r>
              <a:rPr lang="x-none" dirty="0">
                <a:solidFill>
                  <a:schemeClr val="tx1"/>
                </a:solidFill>
              </a:rPr>
              <a:t>including the Core Network.</a:t>
            </a:r>
            <a:endParaRPr lang="en-US" dirty="0">
              <a:solidFill>
                <a:schemeClr val="tx1"/>
              </a:solidFill>
            </a:endParaRPr>
          </a:p>
          <a:p>
            <a:pPr lvl="1" hangingPunct="0">
              <a:spcAft>
                <a:spcPts val="900"/>
              </a:spcAft>
            </a:pPr>
            <a:r>
              <a:rPr lang="en-US" dirty="0" smtClean="0">
                <a:solidFill>
                  <a:schemeClr val="tx1"/>
                </a:solidFill>
              </a:rPr>
              <a:t>Phase 2 </a:t>
            </a:r>
            <a:r>
              <a:rPr lang="x-none" dirty="0" smtClean="0">
                <a:solidFill>
                  <a:schemeClr val="tx1"/>
                </a:solidFill>
              </a:rPr>
              <a:t>-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x-none" dirty="0" smtClean="0">
                <a:solidFill>
                  <a:schemeClr val="tx1"/>
                </a:solidFill>
              </a:rPr>
              <a:t>Building </a:t>
            </a:r>
            <a:r>
              <a:rPr lang="x-none" dirty="0">
                <a:solidFill>
                  <a:schemeClr val="tx1"/>
                </a:solidFill>
              </a:rPr>
              <a:t>of a complete and feature rich system using the basic system defined </a:t>
            </a:r>
            <a:r>
              <a:rPr lang="x-none" dirty="0" smtClean="0">
                <a:solidFill>
                  <a:schemeClr val="tx1"/>
                </a:solidFill>
              </a:rPr>
              <a:t>as </a:t>
            </a:r>
            <a:r>
              <a:rPr lang="x-none" dirty="0">
                <a:solidFill>
                  <a:schemeClr val="tx1"/>
                </a:solidFill>
              </a:rPr>
              <a:t>a foundation thereby ensuring backwards compatibility within Next Gen Ecosystem</a:t>
            </a:r>
            <a:r>
              <a:rPr lang="x-none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hangingPunct="0">
              <a:spcAft>
                <a:spcPts val="900"/>
              </a:spcAft>
            </a:pPr>
            <a:r>
              <a:rPr lang="en-US" sz="1600" dirty="0" smtClean="0">
                <a:solidFill>
                  <a:schemeClr val="tx1"/>
                </a:solidFill>
              </a:rPr>
              <a:t>To ensure phase 1 is completed in a timely manner, SA2 agreed to prioritization of essential key issues for foundational network.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3GPP Phasing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06122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altLang="zh-CN" sz="2000" dirty="0" err="1"/>
              <a:t>NextGen</a:t>
            </a:r>
            <a:r>
              <a:rPr lang="fr-FR" altLang="zh-CN" sz="2000" dirty="0"/>
              <a:t> System Architecture </a:t>
            </a:r>
            <a:r>
              <a:rPr lang="en-US" altLang="en-US" sz="2000" dirty="0" smtClean="0">
                <a:ea typeface="ヒラギノ角ゴ Pro W3"/>
                <a:cs typeface="Arial" panose="020B0604020202020204" pitchFamily="34" charset="0"/>
              </a:rPr>
              <a:t>work status in SA2</a:t>
            </a:r>
          </a:p>
        </p:txBody>
      </p:sp>
      <p:sp>
        <p:nvSpPr>
          <p:cNvPr id="8" name="Rectangle 7"/>
          <p:cNvSpPr/>
          <p:nvPr/>
        </p:nvSpPr>
        <p:spPr>
          <a:xfrm>
            <a:off x="1648046" y="903767"/>
            <a:ext cx="6034473" cy="3349256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/>
          <a:lstStyle/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Work Status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Ph1 </a:t>
            </a:r>
            <a:r>
              <a:rPr lang="en-US" dirty="0">
                <a:solidFill>
                  <a:schemeClr val="tx1"/>
                </a:solidFill>
              </a:rPr>
              <a:t>TR </a:t>
            </a:r>
            <a:r>
              <a:rPr lang="en-US" altLang="zh-CN" dirty="0">
                <a:solidFill>
                  <a:schemeClr val="tx1"/>
                </a:solidFill>
              </a:rPr>
              <a:t>conclusion on </a:t>
            </a:r>
            <a:r>
              <a:rPr lang="en-US" altLang="zh-CN" dirty="0" smtClean="0">
                <a:solidFill>
                  <a:schemeClr val="tx1"/>
                </a:solidFill>
              </a:rPr>
              <a:t>arch/KIs </a:t>
            </a:r>
            <a:r>
              <a:rPr lang="en-US" dirty="0" smtClean="0">
                <a:solidFill>
                  <a:schemeClr val="tx1"/>
                </a:solidFill>
              </a:rPr>
              <a:t>– November </a:t>
            </a:r>
            <a:r>
              <a:rPr lang="en-US" dirty="0">
                <a:solidFill>
                  <a:schemeClr val="tx1"/>
                </a:solidFill>
              </a:rPr>
              <a:t>2016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Ph1 Normative </a:t>
            </a:r>
            <a:r>
              <a:rPr lang="en-US" dirty="0" smtClean="0">
                <a:solidFill>
                  <a:schemeClr val="tx1"/>
                </a:solidFill>
              </a:rPr>
              <a:t>WID* approval – </a:t>
            </a:r>
            <a:r>
              <a:rPr lang="en-US" dirty="0">
                <a:solidFill>
                  <a:schemeClr val="tx1"/>
                </a:solidFill>
              </a:rPr>
              <a:t>December 2016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solidFill>
                  <a:schemeClr val="tx1"/>
                </a:solidFill>
              </a:rPr>
              <a:t>Ph1 Normative </a:t>
            </a:r>
            <a:r>
              <a:rPr lang="en-US" dirty="0" smtClean="0">
                <a:solidFill>
                  <a:schemeClr val="tx1"/>
                </a:solidFill>
              </a:rPr>
              <a:t>WID</a:t>
            </a:r>
            <a:r>
              <a:rPr lang="en-US" altLang="zh-CN" dirty="0" smtClean="0">
                <a:solidFill>
                  <a:schemeClr val="tx1"/>
                </a:solidFill>
              </a:rPr>
              <a:t>*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completion – December 2017</a:t>
            </a:r>
          </a:p>
          <a:p>
            <a:pPr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US" b="1" dirty="0">
                <a:solidFill>
                  <a:schemeClr val="tx1"/>
                </a:solidFill>
              </a:rPr>
              <a:t>Next Steps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de-DE" dirty="0" smtClean="0">
                <a:solidFill>
                  <a:schemeClr val="tx1"/>
                </a:solidFill>
              </a:rPr>
              <a:t>Normative work to be started based on Ph1 WID</a:t>
            </a:r>
          </a:p>
          <a:p>
            <a:pPr marL="285750" indent="-285750" eaLnBrk="1" fontAlgn="auto" hangingPunct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/>
            </a:pPr>
            <a:r>
              <a:rPr lang="en-GB" altLang="de-DE" dirty="0" smtClean="0">
                <a:solidFill>
                  <a:schemeClr val="tx1"/>
                </a:solidFill>
              </a:rPr>
              <a:t>Ph2 TR SID to be agreed</a:t>
            </a:r>
          </a:p>
          <a:p>
            <a:pPr algn="r" eaLnBrk="1" fontAlgn="auto" hangingPunct="1">
              <a:spcBef>
                <a:spcPts val="0"/>
              </a:spcBef>
              <a:spcAft>
                <a:spcPts val="1200"/>
              </a:spcAft>
              <a:defRPr/>
            </a:pPr>
            <a:r>
              <a:rPr lang="en-GB" sz="1400" dirty="0" smtClean="0">
                <a:solidFill>
                  <a:schemeClr val="tx1"/>
                </a:solidFill>
              </a:rPr>
              <a:t>(* based on estimation)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26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513" y="884582"/>
            <a:ext cx="8150017" cy="3395187"/>
          </a:xfrm>
        </p:spPr>
        <p:txBody>
          <a:bodyPr/>
          <a:lstStyle/>
          <a:p>
            <a:pPr hangingPunct="0">
              <a:spcAft>
                <a:spcPts val="1200"/>
              </a:spcAft>
            </a:pPr>
            <a:r>
              <a:rPr lang="x-none" sz="1400" dirty="0">
                <a:solidFill>
                  <a:schemeClr val="tx1"/>
                </a:solidFill>
              </a:rPr>
              <a:t>Support the new RAT(s), the Evolved E-UTRA, and non-3GPP access types. GERAN and UTRAN are not </a:t>
            </a:r>
            <a:r>
              <a:rPr lang="x-none" sz="1400" dirty="0" smtClean="0">
                <a:solidFill>
                  <a:schemeClr val="tx1"/>
                </a:solidFill>
              </a:rPr>
              <a:t>supported</a:t>
            </a:r>
            <a:r>
              <a:rPr lang="en-US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hangingPunct="0">
              <a:spcAft>
                <a:spcPts val="1200"/>
              </a:spcAft>
            </a:pPr>
            <a:r>
              <a:rPr lang="x-none" sz="1400" dirty="0" smtClean="0">
                <a:solidFill>
                  <a:schemeClr val="tx1"/>
                </a:solidFill>
              </a:rPr>
              <a:t>Support </a:t>
            </a:r>
            <a:r>
              <a:rPr lang="x-none" sz="1400" dirty="0">
                <a:solidFill>
                  <a:schemeClr val="tx1"/>
                </a:solidFill>
              </a:rPr>
              <a:t>unified authentication framework for different access systems.</a:t>
            </a:r>
            <a:endParaRPr lang="en-US" sz="1400" dirty="0">
              <a:solidFill>
                <a:schemeClr val="tx1"/>
              </a:solidFill>
            </a:endParaRPr>
          </a:p>
          <a:p>
            <a:pPr hangingPunct="0">
              <a:spcAft>
                <a:spcPts val="1200"/>
              </a:spcAft>
            </a:pPr>
            <a:r>
              <a:rPr lang="en-US" altLang="zh-CN" sz="1400" dirty="0" smtClean="0">
                <a:solidFill>
                  <a:schemeClr val="tx1"/>
                </a:solidFill>
              </a:rPr>
              <a:t>Minimize </a:t>
            </a:r>
            <a:r>
              <a:rPr lang="en-US" altLang="zh-CN" sz="1400" dirty="0">
                <a:solidFill>
                  <a:schemeClr val="tx1"/>
                </a:solidFill>
              </a:rPr>
              <a:t>access and core network dependencies </a:t>
            </a:r>
            <a:r>
              <a:rPr lang="en-US" altLang="zh-CN" sz="1400" dirty="0" smtClean="0">
                <a:solidFill>
                  <a:schemeClr val="tx1"/>
                </a:solidFill>
              </a:rPr>
              <a:t>with a </a:t>
            </a:r>
            <a:r>
              <a:rPr lang="en-US" altLang="zh-CN" sz="1400" dirty="0">
                <a:solidFill>
                  <a:schemeClr val="tx1"/>
                </a:solidFill>
              </a:rPr>
              <a:t>converged access-agnostic core with a common AN-CN interface integrating different 3GPP and non-3GPP access types</a:t>
            </a:r>
            <a:r>
              <a:rPr lang="en-US" altLang="zh-CN" sz="1400" dirty="0" smtClean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hangingPunct="0">
              <a:spcAft>
                <a:spcPts val="1200"/>
              </a:spcAft>
            </a:pPr>
            <a:r>
              <a:rPr lang="x-none" sz="1400" dirty="0" smtClean="0">
                <a:solidFill>
                  <a:schemeClr val="tx1"/>
                </a:solidFill>
              </a:rPr>
              <a:t>Support </a:t>
            </a:r>
            <a:r>
              <a:rPr lang="x-none" sz="1400" dirty="0">
                <a:solidFill>
                  <a:schemeClr val="tx1"/>
                </a:solidFill>
              </a:rPr>
              <a:t>a separation of Control plane and User plane functions</a:t>
            </a:r>
            <a:r>
              <a:rPr lang="x-none" sz="1400" dirty="0" smtClean="0">
                <a:solidFill>
                  <a:schemeClr val="tx1"/>
                </a:solidFill>
              </a:rPr>
              <a:t>.</a:t>
            </a:r>
            <a:endParaRPr lang="en-US" sz="1400" dirty="0" smtClean="0">
              <a:solidFill>
                <a:schemeClr val="tx1"/>
              </a:solidFill>
            </a:endParaRPr>
          </a:p>
          <a:p>
            <a:pPr hangingPunct="0">
              <a:spcAft>
                <a:spcPts val="1200"/>
              </a:spcAft>
            </a:pPr>
            <a:r>
              <a:rPr lang="en-US" sz="1400" dirty="0" smtClean="0">
                <a:solidFill>
                  <a:schemeClr val="tx1"/>
                </a:solidFill>
              </a:rPr>
              <a:t>Allow </a:t>
            </a:r>
            <a:r>
              <a:rPr lang="en-US" sz="1400" dirty="0">
                <a:solidFill>
                  <a:schemeClr val="tx1"/>
                </a:solidFill>
              </a:rPr>
              <a:t>a flexible deployment of UP and CP functions, i.e. central location or distributed (remote) </a:t>
            </a:r>
            <a:r>
              <a:rPr lang="en-US" sz="1400" dirty="0" smtClean="0">
                <a:solidFill>
                  <a:schemeClr val="tx1"/>
                </a:solidFill>
              </a:rPr>
              <a:t>location (enabling MEC).</a:t>
            </a:r>
          </a:p>
          <a:p>
            <a:pPr hangingPunct="0">
              <a:spcAft>
                <a:spcPts val="1200"/>
              </a:spcAft>
            </a:pPr>
            <a:r>
              <a:rPr lang="x-none" altLang="zh-CN" sz="1400" dirty="0">
                <a:solidFill>
                  <a:schemeClr val="tx1"/>
                </a:solidFill>
              </a:rPr>
              <a:t>Support multiple simultaneous connections of an UE </a:t>
            </a:r>
            <a:r>
              <a:rPr lang="en-US" altLang="zh-CN" sz="1400" dirty="0">
                <a:solidFill>
                  <a:schemeClr val="tx1"/>
                </a:solidFill>
              </a:rPr>
              <a:t>to multiple network slices </a:t>
            </a:r>
            <a:r>
              <a:rPr lang="x-none" altLang="zh-CN" sz="1400" dirty="0">
                <a:solidFill>
                  <a:schemeClr val="tx1"/>
                </a:solidFill>
              </a:rPr>
              <a:t>via multiple access technologies</a:t>
            </a:r>
            <a:r>
              <a:rPr lang="x-none" altLang="zh-CN" sz="1400" dirty="0" smtClean="0">
                <a:solidFill>
                  <a:schemeClr val="tx1"/>
                </a:solidFill>
              </a:rPr>
              <a:t>.</a:t>
            </a:r>
            <a:endParaRPr lang="en-US" altLang="zh-CN" sz="1400" dirty="0" smtClean="0">
              <a:solidFill>
                <a:schemeClr val="tx1"/>
              </a:solidFill>
            </a:endParaRPr>
          </a:p>
          <a:p>
            <a:pPr hangingPunct="0">
              <a:spcAft>
                <a:spcPts val="1200"/>
              </a:spcAft>
            </a:pPr>
            <a:r>
              <a:rPr lang="en-GB" altLang="zh-CN" sz="1400" dirty="0">
                <a:solidFill>
                  <a:schemeClr val="tx1"/>
                </a:solidFill>
              </a:rPr>
              <a:t>Support modularization of </a:t>
            </a:r>
            <a:r>
              <a:rPr lang="en-GB" altLang="zh-CN" sz="1400" dirty="0" smtClean="0">
                <a:solidFill>
                  <a:schemeClr val="tx1"/>
                </a:solidFill>
              </a:rPr>
              <a:t>function design to enable</a:t>
            </a:r>
            <a:r>
              <a:rPr lang="en-GB" altLang="zh-CN" sz="1400" dirty="0">
                <a:solidFill>
                  <a:schemeClr val="tx1"/>
                </a:solidFill>
              </a:rPr>
              <a:t>, e.g. </a:t>
            </a:r>
            <a:r>
              <a:rPr lang="en-GB" altLang="zh-CN" sz="1400" dirty="0" smtClean="0">
                <a:solidFill>
                  <a:schemeClr val="tx1"/>
                </a:solidFill>
              </a:rPr>
              <a:t> </a:t>
            </a:r>
            <a:r>
              <a:rPr lang="en-GB" altLang="zh-CN" sz="1400" dirty="0">
                <a:solidFill>
                  <a:schemeClr val="tx1"/>
                </a:solidFill>
              </a:rPr>
              <a:t>flexible </a:t>
            </a:r>
            <a:r>
              <a:rPr lang="en-GB" altLang="zh-CN" sz="1400" dirty="0" smtClean="0">
                <a:solidFill>
                  <a:schemeClr val="tx1"/>
                </a:solidFill>
              </a:rPr>
              <a:t>and efficient </a:t>
            </a:r>
            <a:r>
              <a:rPr lang="en-GB" altLang="zh-CN" sz="1400" dirty="0">
                <a:solidFill>
                  <a:schemeClr val="tx1"/>
                </a:solidFill>
              </a:rPr>
              <a:t>network slicing</a:t>
            </a:r>
            <a:r>
              <a:rPr lang="en-GB" altLang="zh-CN" sz="1400" dirty="0" smtClean="0">
                <a:solidFill>
                  <a:schemeClr val="tx1"/>
                </a:solidFill>
              </a:rPr>
              <a:t>.</a:t>
            </a:r>
            <a:endParaRPr lang="en-GB" altLang="zh-CN" sz="1400" dirty="0">
              <a:solidFill>
                <a:schemeClr val="tx1"/>
              </a:solidFill>
            </a:endParaRPr>
          </a:p>
        </p:txBody>
      </p:sp>
      <p:sp>
        <p:nvSpPr>
          <p:cNvPr id="6" name="Title 3"/>
          <p:cNvSpPr>
            <a:spLocks noGrp="1"/>
          </p:cNvSpPr>
          <p:nvPr>
            <p:ph type="title"/>
          </p:nvPr>
        </p:nvSpPr>
        <p:spPr>
          <a:xfrm>
            <a:off x="418120" y="279249"/>
            <a:ext cx="8229600" cy="311789"/>
          </a:xfrm>
        </p:spPr>
        <p:txBody>
          <a:bodyPr/>
          <a:lstStyle/>
          <a:p>
            <a:r>
              <a:rPr lang="fr-FR" sz="2000" dirty="0" err="1" smtClean="0"/>
              <a:t>NextGen</a:t>
            </a:r>
            <a:r>
              <a:rPr lang="fr-FR" sz="2000" dirty="0" smtClean="0"/>
              <a:t> System Architecture: Key </a:t>
            </a:r>
            <a:r>
              <a:rPr lang="fr-FR" sz="2000" dirty="0" err="1"/>
              <a:t>P</a:t>
            </a:r>
            <a:r>
              <a:rPr lang="fr-FR" sz="2000" dirty="0" err="1" smtClean="0"/>
              <a:t>rinciples</a:t>
            </a:r>
            <a:r>
              <a:rPr lang="fr-FR" sz="2000" dirty="0" smtClean="0"/>
              <a:t> (1/2)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08542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4294967295"/>
          </p:nvPr>
        </p:nvSpPr>
        <p:spPr>
          <a:xfrm>
            <a:off x="417513" y="883920"/>
            <a:ext cx="8357777" cy="3215807"/>
          </a:xfrm>
          <a:prstGeom prst="rect">
            <a:avLst/>
          </a:prstGeom>
        </p:spPr>
        <p:txBody>
          <a:bodyPr/>
          <a:lstStyle/>
          <a:p>
            <a:r>
              <a:rPr lang="en-GB" altLang="zh-CN" sz="1400" b="1" dirty="0" smtClean="0">
                <a:solidFill>
                  <a:schemeClr val="tx1"/>
                </a:solidFill>
              </a:rPr>
              <a:t>Support the separation of </a:t>
            </a:r>
            <a:r>
              <a:rPr lang="en-GB" altLang="zh-CN" sz="1400" b="1" dirty="0">
                <a:solidFill>
                  <a:schemeClr val="tx1"/>
                </a:solidFill>
              </a:rPr>
              <a:t>A</a:t>
            </a:r>
            <a:r>
              <a:rPr lang="en-GB" altLang="zh-CN" sz="1400" b="1" dirty="0" smtClean="0">
                <a:solidFill>
                  <a:schemeClr val="tx1"/>
                </a:solidFill>
              </a:rPr>
              <a:t>ccess </a:t>
            </a:r>
            <a:r>
              <a:rPr lang="en-GB" altLang="zh-CN" sz="1400" b="1" dirty="0">
                <a:solidFill>
                  <a:schemeClr val="tx1"/>
                </a:solidFill>
              </a:rPr>
              <a:t>and </a:t>
            </a:r>
            <a:r>
              <a:rPr lang="en-GB" altLang="zh-CN" sz="1400" b="1" dirty="0" smtClean="0">
                <a:solidFill>
                  <a:schemeClr val="tx1"/>
                </a:solidFill>
              </a:rPr>
              <a:t>Mobility </a:t>
            </a:r>
            <a:r>
              <a:rPr lang="en-GB" altLang="zh-CN" sz="1400" b="1" dirty="0">
                <a:solidFill>
                  <a:schemeClr val="tx1"/>
                </a:solidFill>
              </a:rPr>
              <a:t>management (AMF) </a:t>
            </a:r>
            <a:r>
              <a:rPr lang="en-GB" altLang="zh-CN" sz="1400" b="1" dirty="0" smtClean="0">
                <a:solidFill>
                  <a:schemeClr val="tx1"/>
                </a:solidFill>
              </a:rPr>
              <a:t>and </a:t>
            </a:r>
            <a:r>
              <a:rPr lang="en-GB" altLang="zh-CN" sz="1400" b="1" dirty="0">
                <a:solidFill>
                  <a:schemeClr val="tx1"/>
                </a:solidFill>
              </a:rPr>
              <a:t>session management </a:t>
            </a:r>
            <a:r>
              <a:rPr lang="en-US" altLang="zh-CN" sz="1400" b="1" dirty="0">
                <a:solidFill>
                  <a:schemeClr val="tx1"/>
                </a:solidFill>
              </a:rPr>
              <a:t>(SMF) which</a:t>
            </a:r>
            <a:r>
              <a:rPr lang="en-GB" altLang="zh-CN" sz="1400" b="1" dirty="0">
                <a:solidFill>
                  <a:schemeClr val="tx1"/>
                </a:solidFill>
              </a:rPr>
              <a:t> enables independent evolution and scaling</a:t>
            </a:r>
            <a:r>
              <a:rPr lang="en-GB" altLang="zh-CN" sz="1400" b="1" dirty="0" smtClean="0">
                <a:solidFill>
                  <a:schemeClr val="tx1"/>
                </a:solidFill>
              </a:rPr>
              <a:t>.</a:t>
            </a:r>
          </a:p>
          <a:p>
            <a:pPr marL="514350" lvl="1" indent="-285750">
              <a:buFont typeface="Nokia Pure Text Light" panose="020B0304040602060303" pitchFamily="34" charset="0"/>
              <a:buChar char="-"/>
            </a:pPr>
            <a:r>
              <a:rPr lang="en-US" altLang="zh-CN" sz="1200" dirty="0" smtClean="0">
                <a:solidFill>
                  <a:schemeClr val="tx1"/>
                </a:solidFill>
              </a:rPr>
              <a:t>AMF </a:t>
            </a:r>
            <a:r>
              <a:rPr lang="en-US" altLang="zh-CN" sz="1200" dirty="0">
                <a:solidFill>
                  <a:schemeClr val="tx1"/>
                </a:solidFill>
              </a:rPr>
              <a:t>includes the authenticator role and local key derivation functions (used to be </a:t>
            </a:r>
            <a:r>
              <a:rPr lang="en-US" altLang="zh-CN" sz="1200" dirty="0" smtClean="0">
                <a:solidFill>
                  <a:schemeClr val="tx1"/>
                </a:solidFill>
              </a:rPr>
              <a:t>per </a:t>
            </a:r>
            <a:r>
              <a:rPr lang="en-US" altLang="zh-CN" sz="1200" dirty="0">
                <a:solidFill>
                  <a:schemeClr val="tx1"/>
                </a:solidFill>
              </a:rPr>
              <a:t>UE functions in MME)</a:t>
            </a:r>
          </a:p>
          <a:p>
            <a:pPr marL="514350" lvl="1" indent="-285750">
              <a:spcAft>
                <a:spcPts val="1200"/>
              </a:spcAft>
              <a:buFont typeface="Nokia Pure Text Light" panose="020B0304040602060303" pitchFamily="34" charset="0"/>
              <a:buChar char="-"/>
            </a:pPr>
            <a:r>
              <a:rPr lang="en-US" altLang="zh-CN" sz="1200" dirty="0" smtClean="0">
                <a:solidFill>
                  <a:schemeClr val="tx1"/>
                </a:solidFill>
              </a:rPr>
              <a:t>SMF </a:t>
            </a:r>
            <a:r>
              <a:rPr lang="en-US" altLang="zh-CN" sz="1200" dirty="0">
                <a:solidFill>
                  <a:schemeClr val="tx1"/>
                </a:solidFill>
              </a:rPr>
              <a:t>includes control of the UPF (that was part of S-GW-C and P-GW-C) and termination of NAS SM (used to be in MME) separate from mobility management</a:t>
            </a:r>
          </a:p>
          <a:p>
            <a:pPr>
              <a:spcAft>
                <a:spcPts val="1200"/>
              </a:spcAft>
            </a:pPr>
            <a:r>
              <a:rPr lang="en-GB" altLang="zh-CN" sz="1400" b="1" dirty="0">
                <a:solidFill>
                  <a:schemeClr val="tx1"/>
                </a:solidFill>
              </a:rPr>
              <a:t>Support a flexible information model with subscription and policy separated from network functions and nodes.</a:t>
            </a:r>
            <a:endParaRPr lang="en-US" altLang="zh-CN" sz="1400" b="1" dirty="0">
              <a:solidFill>
                <a:schemeClr val="tx1"/>
              </a:solidFill>
            </a:endParaRPr>
          </a:p>
          <a:p>
            <a:pPr marL="230188" lvl="0" indent="-230188" algn="l" defTabSz="457200" rtl="0" eaLnBrk="1" fontAlgn="base" hangingPunct="1">
              <a:spcBef>
                <a:spcPct val="0"/>
              </a:spcBef>
              <a:buFont typeface="Arial" charset="0"/>
              <a:buChar char="•"/>
            </a:pPr>
            <a:r>
              <a:rPr lang="en-US" altLang="zh-CN" sz="1400" b="1" dirty="0" smtClean="0">
                <a:solidFill>
                  <a:schemeClr val="tx1"/>
                </a:solidFill>
              </a:rPr>
              <a:t>S</a:t>
            </a:r>
            <a:r>
              <a:rPr lang="en-US" sz="1400" b="1" kern="1200" baseline="0" dirty="0" smtClean="0">
                <a:solidFill>
                  <a:schemeClr val="tx1"/>
                </a:solidFill>
              </a:rPr>
              <a:t>upport “stateless” NFs (where the “compute” resource is decoupled from the “storage” resource that stores state as opaque data), </a:t>
            </a:r>
            <a:endParaRPr lang="en-US" sz="1400" b="1" dirty="0">
              <a:solidFill>
                <a:schemeClr val="tx1"/>
              </a:solidFill>
            </a:endParaRPr>
          </a:p>
          <a:p>
            <a:pPr marL="514350" lvl="1" indent="-285750">
              <a:spcAft>
                <a:spcPts val="1200"/>
              </a:spcAft>
              <a:buFont typeface="Nokia Pure Text Light" panose="020B0304040602060303" pitchFamily="34" charset="0"/>
              <a:buChar char="-"/>
            </a:pPr>
            <a:r>
              <a:rPr lang="en-US" sz="1200" kern="1200" baseline="0" dirty="0" smtClean="0">
                <a:solidFill>
                  <a:schemeClr val="tx1"/>
                </a:solidFill>
              </a:rPr>
              <a:t>3GPP will specify (possibly by referencing) interfaces from NFs to a data storage function. NFs may use data storage function to store opaque data.</a:t>
            </a:r>
          </a:p>
          <a:p>
            <a:pPr>
              <a:spcAft>
                <a:spcPts val="1200"/>
              </a:spcAft>
            </a:pPr>
            <a:r>
              <a:rPr lang="en-US" altLang="zh-CN" sz="1400" b="1" dirty="0">
                <a:solidFill>
                  <a:schemeClr val="tx1"/>
                </a:solidFill>
              </a:rPr>
              <a:t>Support for edge computing, including the (re)selection of efficient user plane path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000" dirty="0" err="1" smtClean="0"/>
              <a:t>NextGen</a:t>
            </a:r>
            <a:r>
              <a:rPr lang="fr-FR" sz="2000" dirty="0" smtClean="0"/>
              <a:t> System Architecture: Key </a:t>
            </a:r>
            <a:r>
              <a:rPr lang="fr-FR" sz="2000" dirty="0" err="1" smtClean="0"/>
              <a:t>Principles</a:t>
            </a:r>
            <a:r>
              <a:rPr lang="fr-FR" sz="2000" dirty="0" smtClean="0"/>
              <a:t> (2/2)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982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z="2000" dirty="0" smtClean="0"/>
              <a:t>5G </a:t>
            </a:r>
            <a:r>
              <a:rPr lang="fi-FI" sz="2000" dirty="0" err="1" smtClean="0"/>
              <a:t>architecture</a:t>
            </a:r>
            <a:r>
              <a:rPr lang="fi-FI" sz="2000" dirty="0" smtClean="0"/>
              <a:t> </a:t>
            </a:r>
            <a:r>
              <a:rPr lang="fi-FI" sz="2000" dirty="0" err="1" smtClean="0"/>
              <a:t>study</a:t>
            </a:r>
            <a:r>
              <a:rPr lang="fi-FI" sz="2000" dirty="0" smtClean="0"/>
              <a:t> </a:t>
            </a:r>
            <a:r>
              <a:rPr lang="fi-FI" sz="2000" dirty="0" err="1" smtClean="0"/>
              <a:t>phase</a:t>
            </a:r>
            <a:r>
              <a:rPr lang="fi-FI" sz="2000" dirty="0" smtClean="0"/>
              <a:t> 1 </a:t>
            </a:r>
            <a:r>
              <a:rPr lang="fi-FI" sz="2000" dirty="0" err="1" smtClean="0"/>
              <a:t>completed</a:t>
            </a:r>
            <a:r>
              <a:rPr lang="fi-FI" sz="2000" dirty="0" smtClean="0"/>
              <a:t> and </a:t>
            </a:r>
            <a:r>
              <a:rPr lang="fi-FI" sz="2000" dirty="0" err="1" smtClean="0"/>
              <a:t>work</a:t>
            </a:r>
            <a:r>
              <a:rPr lang="fi-FI" sz="2000" dirty="0" smtClean="0"/>
              <a:t> on 5G </a:t>
            </a:r>
            <a:r>
              <a:rPr lang="fi-FI" sz="2000" dirty="0" err="1" smtClean="0"/>
              <a:t>core</a:t>
            </a:r>
            <a:r>
              <a:rPr lang="fi-FI" sz="2000" dirty="0" smtClean="0"/>
              <a:t> to </a:t>
            </a:r>
            <a:r>
              <a:rPr lang="fi-FI" sz="2000" dirty="0" err="1" smtClean="0"/>
              <a:t>be</a:t>
            </a:r>
            <a:r>
              <a:rPr lang="fi-FI" sz="2000" dirty="0" smtClean="0"/>
              <a:t> </a:t>
            </a:r>
            <a:r>
              <a:rPr lang="fi-FI" sz="2000" dirty="0" err="1" smtClean="0"/>
              <a:t>started</a:t>
            </a:r>
            <a:endParaRPr lang="en-US" sz="20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8120" y="906530"/>
            <a:ext cx="3193494" cy="302790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0719" y="965587"/>
            <a:ext cx="3747330" cy="2909789"/>
          </a:xfrm>
          <a:prstGeom prst="rect">
            <a:avLst/>
          </a:prstGeom>
        </p:spPr>
      </p:pic>
      <p:sp>
        <p:nvSpPr>
          <p:cNvPr id="9" name="Right Arrow 8"/>
          <p:cNvSpPr/>
          <p:nvPr/>
        </p:nvSpPr>
        <p:spPr>
          <a:xfrm>
            <a:off x="3711383" y="2155970"/>
            <a:ext cx="939567" cy="696287"/>
          </a:xfrm>
          <a:prstGeom prst="rightArrow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endParaRPr lang="en-US" dirty="0" smtClean="0">
              <a:solidFill>
                <a:schemeClr val="accent4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8792" y="4060607"/>
            <a:ext cx="8298928" cy="435979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tIns="90000" bIns="90000" rtlCol="0" anchor="t" anchorCtr="0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fi-FI" dirty="0" err="1" smtClean="0">
                <a:solidFill>
                  <a:schemeClr val="bg1"/>
                </a:solidFill>
              </a:rPr>
              <a:t>We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have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clearly</a:t>
            </a:r>
            <a:r>
              <a:rPr lang="fi-FI" dirty="0" smtClean="0">
                <a:solidFill>
                  <a:schemeClr val="bg1"/>
                </a:solidFill>
              </a:rPr>
              <a:t> made </a:t>
            </a:r>
            <a:r>
              <a:rPr lang="fi-FI" dirty="0" err="1" smtClean="0">
                <a:solidFill>
                  <a:schemeClr val="bg1"/>
                </a:solidFill>
              </a:rPr>
              <a:t>solid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progress</a:t>
            </a:r>
            <a:r>
              <a:rPr lang="fi-FI" dirty="0" smtClean="0">
                <a:solidFill>
                  <a:schemeClr val="bg1"/>
                </a:solidFill>
              </a:rPr>
              <a:t>. </a:t>
            </a:r>
            <a:r>
              <a:rPr lang="fi-FI" dirty="0" err="1" smtClean="0">
                <a:solidFill>
                  <a:schemeClr val="bg1"/>
                </a:solidFill>
              </a:rPr>
              <a:t>We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need</a:t>
            </a:r>
            <a:r>
              <a:rPr lang="fi-FI" dirty="0" smtClean="0">
                <a:solidFill>
                  <a:schemeClr val="bg1"/>
                </a:solidFill>
              </a:rPr>
              <a:t> to </a:t>
            </a:r>
            <a:r>
              <a:rPr lang="fi-FI" dirty="0" err="1" smtClean="0">
                <a:solidFill>
                  <a:schemeClr val="bg1"/>
                </a:solidFill>
              </a:rPr>
              <a:t>carry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this</a:t>
            </a:r>
            <a:r>
              <a:rPr lang="fi-FI" dirty="0" smtClean="0">
                <a:solidFill>
                  <a:schemeClr val="bg1"/>
                </a:solidFill>
              </a:rPr>
              <a:t> </a:t>
            </a:r>
            <a:r>
              <a:rPr lang="fi-FI" dirty="0" err="1" smtClean="0">
                <a:solidFill>
                  <a:schemeClr val="bg1"/>
                </a:solidFill>
              </a:rPr>
              <a:t>momemtum</a:t>
            </a:r>
            <a:r>
              <a:rPr lang="fi-FI" dirty="0" smtClean="0">
                <a:solidFill>
                  <a:schemeClr val="bg1"/>
                </a:solidFill>
              </a:rPr>
              <a:t> in 2017</a:t>
            </a:r>
            <a:endParaRPr lang="en-US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84749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>
          <a:xfrm>
            <a:off x="417513" y="279400"/>
            <a:ext cx="8229600" cy="311150"/>
          </a:xfrm>
        </p:spPr>
        <p:txBody>
          <a:bodyPr/>
          <a:lstStyle/>
          <a:p>
            <a:r>
              <a:rPr lang="en-US" altLang="en-US" sz="2000" dirty="0" smtClean="0">
                <a:ea typeface="ヒラギノ角ゴ Pro W3"/>
                <a:cs typeface="Arial" panose="020B0604020202020204" pitchFamily="34" charset="0"/>
              </a:rPr>
              <a:t>Features in scope for 5GS-Phase 1 WID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417513" y="863600"/>
            <a:ext cx="4086225" cy="3464560"/>
          </a:xfrm>
          <a:solidFill>
            <a:schemeClr val="tx1"/>
          </a:solidFill>
        </p:spPr>
        <p:txBody>
          <a:bodyPr lIns="36000" tIns="36000" rIns="36000" bIns="36000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Network slicing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Use </a:t>
            </a:r>
            <a:r>
              <a:rPr lang="en-GB" sz="1400" b="1" dirty="0">
                <a:solidFill>
                  <a:schemeClr val="bg1"/>
                </a:solidFill>
              </a:rPr>
              <a:t>of virtual </a:t>
            </a:r>
            <a:r>
              <a:rPr lang="en-GB" sz="1400" b="1" dirty="0" smtClean="0">
                <a:solidFill>
                  <a:schemeClr val="bg1"/>
                </a:solidFill>
              </a:rPr>
              <a:t>environments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Service-based architecture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Network </a:t>
            </a:r>
            <a:r>
              <a:rPr lang="en-GB" sz="1400" b="1" dirty="0">
                <a:solidFill>
                  <a:schemeClr val="bg1"/>
                </a:solidFill>
              </a:rPr>
              <a:t>capability </a:t>
            </a:r>
            <a:r>
              <a:rPr lang="en-GB" sz="1400" b="1" dirty="0" smtClean="0">
                <a:solidFill>
                  <a:schemeClr val="bg1"/>
                </a:solidFill>
              </a:rPr>
              <a:t>exposure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Support </a:t>
            </a:r>
            <a:r>
              <a:rPr lang="en-GB" sz="1400" b="1" dirty="0">
                <a:solidFill>
                  <a:schemeClr val="bg1"/>
                </a:solidFill>
              </a:rPr>
              <a:t>for edge </a:t>
            </a:r>
            <a:r>
              <a:rPr lang="en-GB" sz="1400" b="1" dirty="0" smtClean="0">
                <a:solidFill>
                  <a:schemeClr val="bg1"/>
                </a:solidFill>
              </a:rPr>
              <a:t>computing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Access </a:t>
            </a:r>
            <a:r>
              <a:rPr lang="en-GB" sz="1400" b="1" dirty="0">
                <a:solidFill>
                  <a:schemeClr val="bg1"/>
                </a:solidFill>
              </a:rPr>
              <a:t>and mobility </a:t>
            </a:r>
            <a:r>
              <a:rPr lang="en-GB" sz="1400" b="1" dirty="0" smtClean="0">
                <a:solidFill>
                  <a:schemeClr val="bg1"/>
                </a:solidFill>
              </a:rPr>
              <a:t>management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Session </a:t>
            </a:r>
            <a:r>
              <a:rPr lang="en-GB" sz="1400" b="1" dirty="0">
                <a:solidFill>
                  <a:schemeClr val="bg1"/>
                </a:solidFill>
              </a:rPr>
              <a:t>management separate from </a:t>
            </a:r>
            <a:r>
              <a:rPr lang="en-GB" sz="1400" b="1" dirty="0" smtClean="0">
                <a:solidFill>
                  <a:schemeClr val="bg1"/>
                </a:solidFill>
              </a:rPr>
              <a:t>	mobility management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(Re)selection </a:t>
            </a:r>
            <a:r>
              <a:rPr lang="en-GB" sz="1400" b="1" dirty="0">
                <a:solidFill>
                  <a:schemeClr val="bg1"/>
                </a:solidFill>
              </a:rPr>
              <a:t>of efficient user plane </a:t>
            </a:r>
            <a:r>
              <a:rPr lang="en-GB" sz="1400" b="1" dirty="0" smtClean="0">
                <a:solidFill>
                  <a:schemeClr val="bg1"/>
                </a:solidFill>
              </a:rPr>
              <a:t>path 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S</a:t>
            </a:r>
            <a:r>
              <a:rPr lang="en-GB" sz="1400" b="1" dirty="0" smtClean="0">
                <a:solidFill>
                  <a:schemeClr val="bg1"/>
                </a:solidFill>
              </a:rPr>
              <a:t>ession </a:t>
            </a:r>
            <a:r>
              <a:rPr lang="en-GB" sz="1400" b="1" dirty="0">
                <a:solidFill>
                  <a:schemeClr val="bg1"/>
                </a:solidFill>
              </a:rPr>
              <a:t>and service </a:t>
            </a:r>
            <a:r>
              <a:rPr lang="en-GB" sz="1400" b="1" dirty="0" smtClean="0">
                <a:solidFill>
                  <a:schemeClr val="bg1"/>
                </a:solidFill>
              </a:rPr>
              <a:t>continuity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US" sz="1400" b="1" dirty="0" err="1" smtClean="0">
                <a:solidFill>
                  <a:schemeClr val="bg1"/>
                </a:solidFill>
              </a:rPr>
              <a:t>QoS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bg1"/>
                </a:solidFill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</a:rPr>
              <a:t>Policy framework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7"/>
          </p:nvPr>
        </p:nvSpPr>
        <p:spPr>
          <a:xfrm>
            <a:off x="4602163" y="862819"/>
            <a:ext cx="4152900" cy="3473425"/>
          </a:xfrm>
          <a:solidFill>
            <a:schemeClr val="tx1"/>
          </a:solidFill>
        </p:spPr>
        <p:txBody>
          <a:bodyPr lIns="36000" tIns="36000" rIns="36000" bIns="36000"/>
          <a:lstStyle/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bg1"/>
                </a:solidFill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</a:rPr>
              <a:t>Network </a:t>
            </a:r>
            <a:r>
              <a:rPr lang="en-US" sz="1400" b="1" dirty="0">
                <a:solidFill>
                  <a:schemeClr val="bg1"/>
                </a:solidFill>
              </a:rPr>
              <a:t>discovery and </a:t>
            </a:r>
            <a:r>
              <a:rPr lang="en-US" sz="1400" b="1" dirty="0" smtClean="0">
                <a:solidFill>
                  <a:schemeClr val="bg1"/>
                </a:solidFill>
              </a:rPr>
              <a:t>selection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bg1"/>
                </a:solidFill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</a:rPr>
              <a:t>Network sharing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US" sz="1400" b="1" dirty="0">
                <a:solidFill>
                  <a:schemeClr val="bg1"/>
                </a:solidFill>
              </a:rPr>
              <a:t>	</a:t>
            </a:r>
            <a:r>
              <a:rPr lang="en-US" sz="1400" b="1" dirty="0" smtClean="0">
                <a:solidFill>
                  <a:schemeClr val="bg1"/>
                </a:solidFill>
              </a:rPr>
              <a:t>Untrusted </a:t>
            </a:r>
            <a:r>
              <a:rPr lang="en-GB" sz="1400" b="1" dirty="0">
                <a:solidFill>
                  <a:schemeClr val="bg1"/>
                </a:solidFill>
              </a:rPr>
              <a:t>non-3GPP </a:t>
            </a:r>
            <a:r>
              <a:rPr lang="en-GB" sz="1400" b="1" dirty="0" smtClean="0">
                <a:solidFill>
                  <a:schemeClr val="bg1"/>
                </a:solidFill>
              </a:rPr>
              <a:t>accesses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Roaming </a:t>
            </a:r>
            <a:r>
              <a:rPr lang="en-GB" sz="1400" b="1" dirty="0">
                <a:solidFill>
                  <a:schemeClr val="bg1"/>
                </a:solidFill>
              </a:rPr>
              <a:t>with </a:t>
            </a:r>
            <a:r>
              <a:rPr lang="en-GB" sz="1400" b="1" dirty="0" smtClean="0">
                <a:solidFill>
                  <a:schemeClr val="bg1"/>
                </a:solidFill>
              </a:rPr>
              <a:t>EPS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Interworking </a:t>
            </a:r>
            <a:r>
              <a:rPr lang="en-GB" sz="1400" b="1" dirty="0">
                <a:solidFill>
                  <a:schemeClr val="bg1"/>
                </a:solidFill>
              </a:rPr>
              <a:t>with and migration from </a:t>
            </a:r>
            <a:r>
              <a:rPr lang="en-GB" sz="1400" b="1" dirty="0" smtClean="0">
                <a:solidFill>
                  <a:schemeClr val="bg1"/>
                </a:solidFill>
              </a:rPr>
              <a:t>EPS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IMS services (including support for </a:t>
            </a:r>
            <a:r>
              <a:rPr lang="en-GB" sz="1400" b="1" dirty="0" smtClean="0">
                <a:solidFill>
                  <a:schemeClr val="bg1"/>
                </a:solidFill>
              </a:rPr>
              <a:t>	emergency </a:t>
            </a:r>
            <a:r>
              <a:rPr lang="en-GB" sz="1400" b="1" dirty="0">
                <a:solidFill>
                  <a:schemeClr val="bg1"/>
                </a:solidFill>
              </a:rPr>
              <a:t>calls</a:t>
            </a:r>
            <a:r>
              <a:rPr lang="en-GB" sz="1400" b="1" dirty="0" smtClean="0">
                <a:solidFill>
                  <a:schemeClr val="bg1"/>
                </a:solidFill>
              </a:rPr>
              <a:t>)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Public Warning System (PWS</a:t>
            </a:r>
            <a:r>
              <a:rPr lang="en-GB" sz="1400" b="1" dirty="0" smtClean="0">
                <a:solidFill>
                  <a:schemeClr val="bg1"/>
                </a:solidFill>
              </a:rPr>
              <a:t>)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</a:t>
            </a:r>
            <a:r>
              <a:rPr lang="en-GB" sz="1400" b="1" dirty="0" smtClean="0">
                <a:solidFill>
                  <a:schemeClr val="bg1"/>
                </a:solidFill>
              </a:rPr>
              <a:t>Location </a:t>
            </a:r>
            <a:r>
              <a:rPr lang="en-GB" sz="1400" b="1" dirty="0">
                <a:solidFill>
                  <a:schemeClr val="bg1"/>
                </a:solidFill>
              </a:rPr>
              <a:t>services as per related service </a:t>
            </a:r>
            <a:r>
              <a:rPr lang="en-GB" sz="1400" b="1" dirty="0" smtClean="0">
                <a:solidFill>
                  <a:schemeClr val="bg1"/>
                </a:solidFill>
              </a:rPr>
              <a:t>	requirements </a:t>
            </a:r>
            <a:r>
              <a:rPr lang="en-GB" sz="1400" b="1" dirty="0">
                <a:solidFill>
                  <a:schemeClr val="bg1"/>
                </a:solidFill>
              </a:rPr>
              <a:t>and in alignment with NG </a:t>
            </a:r>
            <a:r>
              <a:rPr lang="en-GB" sz="1400" b="1" dirty="0" smtClean="0">
                <a:solidFill>
                  <a:schemeClr val="bg1"/>
                </a:solidFill>
              </a:rPr>
              <a:t>RAN</a:t>
            </a:r>
            <a:endParaRPr lang="en-US" sz="1400" b="1" dirty="0">
              <a:solidFill>
                <a:schemeClr val="bg1"/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  <a:defRPr/>
            </a:pPr>
            <a:r>
              <a:rPr lang="en-GB" sz="1400" b="1" dirty="0">
                <a:solidFill>
                  <a:schemeClr val="bg1"/>
                </a:solidFill>
              </a:rPr>
              <a:t>	SMS over </a:t>
            </a:r>
            <a:r>
              <a:rPr lang="en-GB" sz="1400" b="1" dirty="0" smtClean="0">
                <a:solidFill>
                  <a:schemeClr val="bg1"/>
                </a:solidFill>
              </a:rPr>
              <a:t>NAS</a:t>
            </a:r>
            <a:endParaRPr lang="en-US" sz="1400" b="1" dirty="0">
              <a:solidFill>
                <a:schemeClr val="bg1"/>
              </a:solidFill>
            </a:endParaRPr>
          </a:p>
          <a:p>
            <a:pPr>
              <a:defRPr/>
            </a:pP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3566132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17513" y="874644"/>
            <a:ext cx="8229600" cy="3284402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GB" sz="1600" dirty="0" err="1" smtClean="0">
                <a:solidFill>
                  <a:schemeClr val="tx1"/>
                </a:solidFill>
              </a:rPr>
              <a:t>NextGen</a:t>
            </a:r>
            <a:r>
              <a:rPr lang="en-GB" sz="1600" dirty="0" smtClean="0">
                <a:solidFill>
                  <a:schemeClr val="tx1"/>
                </a:solidFill>
              </a:rPr>
              <a:t> RAN (NG RAN): </a:t>
            </a:r>
            <a:r>
              <a:rPr lang="en-GB" sz="1600" b="0" dirty="0" smtClean="0">
                <a:solidFill>
                  <a:schemeClr val="tx1"/>
                </a:solidFill>
              </a:rPr>
              <a:t>a radio access network supporting one or more of the following options:</a:t>
            </a:r>
            <a:endParaRPr lang="en-US" sz="1600" b="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US" altLang="zh-CN" sz="1400" dirty="0" smtClean="0">
                <a:solidFill>
                  <a:schemeClr val="tx1"/>
                </a:solidFill>
              </a:rPr>
              <a:t>2) </a:t>
            </a:r>
            <a:r>
              <a:rPr lang="en-GB" sz="1400" dirty="0" smtClean="0">
                <a:solidFill>
                  <a:schemeClr val="tx1"/>
                </a:solidFill>
              </a:rPr>
              <a:t>Standalone New Radio </a:t>
            </a:r>
            <a:endParaRPr lang="en-US" sz="1400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GB" sz="1400" dirty="0" smtClean="0">
                <a:solidFill>
                  <a:schemeClr val="tx1"/>
                </a:solidFill>
              </a:rPr>
              <a:t>4) </a:t>
            </a:r>
            <a:r>
              <a:rPr lang="en-GB" altLang="zh-CN" sz="1400" dirty="0">
                <a:solidFill>
                  <a:schemeClr val="tx1"/>
                </a:solidFill>
              </a:rPr>
              <a:t>Standalone New Radio </a:t>
            </a:r>
            <a:r>
              <a:rPr lang="en-GB" altLang="zh-CN" sz="1400" dirty="0" smtClean="0">
                <a:solidFill>
                  <a:schemeClr val="tx1"/>
                </a:solidFill>
              </a:rPr>
              <a:t>is t</a:t>
            </a:r>
            <a:r>
              <a:rPr lang="en-GB" sz="1400" dirty="0" smtClean="0">
                <a:solidFill>
                  <a:schemeClr val="tx1"/>
                </a:solidFill>
              </a:rPr>
              <a:t>he </a:t>
            </a:r>
            <a:r>
              <a:rPr lang="en-GB" sz="1400" dirty="0">
                <a:solidFill>
                  <a:schemeClr val="tx1"/>
                </a:solidFill>
              </a:rPr>
              <a:t>anchor with Evolved E-UTRA </a:t>
            </a:r>
            <a:r>
              <a:rPr lang="en-GB" sz="1400" dirty="0" smtClean="0">
                <a:solidFill>
                  <a:schemeClr val="tx1"/>
                </a:solidFill>
              </a:rPr>
              <a:t>extension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GB" sz="1400" dirty="0" smtClean="0">
                <a:solidFill>
                  <a:schemeClr val="tx1"/>
                </a:solidFill>
              </a:rPr>
              <a:t>5) Evolved </a:t>
            </a:r>
            <a:r>
              <a:rPr lang="en-GB" sz="1400" dirty="0">
                <a:solidFill>
                  <a:schemeClr val="tx1"/>
                </a:solidFill>
              </a:rPr>
              <a:t>E-UTRA</a:t>
            </a:r>
            <a:endParaRPr lang="en-US" sz="1400" dirty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</a:pPr>
            <a:r>
              <a:rPr lang="en-GB" sz="1400" dirty="0" smtClean="0">
                <a:solidFill>
                  <a:schemeClr val="tx1"/>
                </a:solidFill>
              </a:rPr>
              <a:t>7) </a:t>
            </a:r>
            <a:r>
              <a:rPr lang="en-GB" altLang="zh-CN" sz="1400" dirty="0">
                <a:solidFill>
                  <a:schemeClr val="tx1"/>
                </a:solidFill>
              </a:rPr>
              <a:t>Evolved </a:t>
            </a:r>
            <a:r>
              <a:rPr lang="en-GB" altLang="zh-CN" sz="1400" dirty="0" smtClean="0">
                <a:solidFill>
                  <a:schemeClr val="tx1"/>
                </a:solidFill>
              </a:rPr>
              <a:t>E-UTRA is </a:t>
            </a:r>
            <a:r>
              <a:rPr lang="en-GB" sz="1400" dirty="0" smtClean="0">
                <a:solidFill>
                  <a:schemeClr val="tx1"/>
                </a:solidFill>
              </a:rPr>
              <a:t>the </a:t>
            </a:r>
            <a:r>
              <a:rPr lang="en-GB" sz="1400" dirty="0">
                <a:solidFill>
                  <a:schemeClr val="tx1"/>
                </a:solidFill>
              </a:rPr>
              <a:t>anchor with New Radio </a:t>
            </a:r>
            <a:r>
              <a:rPr lang="en-GB" sz="1400" dirty="0" smtClean="0">
                <a:solidFill>
                  <a:schemeClr val="tx1"/>
                </a:solidFill>
              </a:rPr>
              <a:t>extension</a:t>
            </a:r>
            <a:endParaRPr lang="en-US" sz="1400" dirty="0">
              <a:solidFill>
                <a:schemeClr val="tx1"/>
              </a:solidFill>
            </a:endParaRPr>
          </a:p>
          <a:p>
            <a:pPr marL="228600" lvl="1" indent="0">
              <a:spcAft>
                <a:spcPts val="1200"/>
              </a:spcAft>
              <a:buNone/>
            </a:pPr>
            <a:r>
              <a:rPr lang="en-GB" dirty="0">
                <a:solidFill>
                  <a:schemeClr val="tx1"/>
                </a:solidFill>
              </a:rPr>
              <a:t>with the common characteristics that the RAN interfaces with the next generation core.</a:t>
            </a:r>
            <a:endParaRPr lang="en-US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r>
              <a:rPr lang="en-GB" sz="1600" dirty="0" err="1" smtClean="0">
                <a:solidFill>
                  <a:schemeClr val="tx1"/>
                </a:solidFill>
              </a:rPr>
              <a:t>NextGen</a:t>
            </a:r>
            <a:r>
              <a:rPr lang="en-GB" sz="1600" dirty="0" smtClean="0">
                <a:solidFill>
                  <a:schemeClr val="tx1"/>
                </a:solidFill>
              </a:rPr>
              <a:t> </a:t>
            </a:r>
            <a:r>
              <a:rPr lang="en-GB" sz="1600" dirty="0">
                <a:solidFill>
                  <a:schemeClr val="tx1"/>
                </a:solidFill>
              </a:rPr>
              <a:t>Access Network (NG AN): </a:t>
            </a:r>
            <a:r>
              <a:rPr lang="en-GB" sz="1600" b="0" dirty="0" smtClean="0">
                <a:solidFill>
                  <a:schemeClr val="tx1"/>
                </a:solidFill>
              </a:rPr>
              <a:t>a </a:t>
            </a:r>
            <a:r>
              <a:rPr lang="en-GB" sz="1600" b="0" dirty="0" err="1">
                <a:solidFill>
                  <a:schemeClr val="tx1"/>
                </a:solidFill>
              </a:rPr>
              <a:t>NextGen</a:t>
            </a:r>
            <a:r>
              <a:rPr lang="en-GB" sz="1600" b="0" dirty="0">
                <a:solidFill>
                  <a:schemeClr val="tx1"/>
                </a:solidFill>
              </a:rPr>
              <a:t> RAN or a Non-3GPP access network </a:t>
            </a:r>
            <a:r>
              <a:rPr lang="en-GB" sz="1600" b="0" dirty="0" smtClean="0">
                <a:solidFill>
                  <a:schemeClr val="tx1"/>
                </a:solidFill>
              </a:rPr>
              <a:t>that </a:t>
            </a:r>
            <a:r>
              <a:rPr lang="en-GB" sz="1600" b="0" dirty="0">
                <a:solidFill>
                  <a:schemeClr val="tx1"/>
                </a:solidFill>
              </a:rPr>
              <a:t>interfaces with the next generation core</a:t>
            </a:r>
            <a:r>
              <a:rPr lang="en-GB" sz="1600" b="0" dirty="0" smtClean="0">
                <a:solidFill>
                  <a:schemeClr val="tx1"/>
                </a:solidFill>
              </a:rPr>
              <a:t>.</a:t>
            </a:r>
          </a:p>
          <a:p>
            <a:pPr>
              <a:spcAft>
                <a:spcPts val="1200"/>
              </a:spcAft>
            </a:pPr>
            <a:r>
              <a:rPr lang="en-GB" altLang="zh-CN" sz="1600" dirty="0" err="1">
                <a:solidFill>
                  <a:schemeClr val="tx1"/>
                </a:solidFill>
              </a:rPr>
              <a:t>NextGen</a:t>
            </a:r>
            <a:r>
              <a:rPr lang="en-GB" altLang="zh-CN" sz="1600" dirty="0">
                <a:solidFill>
                  <a:schemeClr val="tx1"/>
                </a:solidFill>
              </a:rPr>
              <a:t> System (NG System): </a:t>
            </a:r>
            <a:r>
              <a:rPr lang="en-GB" altLang="zh-CN" sz="1600" b="0" dirty="0" err="1" smtClean="0">
                <a:solidFill>
                  <a:schemeClr val="tx1"/>
                </a:solidFill>
              </a:rPr>
              <a:t>NextGen</a:t>
            </a:r>
            <a:r>
              <a:rPr lang="en-GB" altLang="zh-CN" sz="1600" b="0" dirty="0" smtClean="0">
                <a:solidFill>
                  <a:schemeClr val="tx1"/>
                </a:solidFill>
              </a:rPr>
              <a:t> </a:t>
            </a:r>
            <a:r>
              <a:rPr lang="en-GB" altLang="zh-CN" sz="1600" b="0" dirty="0">
                <a:solidFill>
                  <a:schemeClr val="tx1"/>
                </a:solidFill>
              </a:rPr>
              <a:t>Access Network (NG AN) </a:t>
            </a:r>
            <a:r>
              <a:rPr lang="en-GB" altLang="zh-CN" sz="1600" b="0" dirty="0" smtClean="0">
                <a:solidFill>
                  <a:schemeClr val="tx1"/>
                </a:solidFill>
              </a:rPr>
              <a:t>+ </a:t>
            </a:r>
            <a:r>
              <a:rPr lang="en-GB" altLang="zh-CN" sz="1600" b="0" dirty="0" err="1">
                <a:solidFill>
                  <a:schemeClr val="tx1"/>
                </a:solidFill>
              </a:rPr>
              <a:t>NextGen</a:t>
            </a:r>
            <a:r>
              <a:rPr lang="en-GB" altLang="zh-CN" sz="1600" b="0" dirty="0">
                <a:solidFill>
                  <a:schemeClr val="tx1"/>
                </a:solidFill>
              </a:rPr>
              <a:t> </a:t>
            </a:r>
            <a:r>
              <a:rPr lang="en-GB" altLang="zh-CN" sz="1600" b="0" dirty="0" smtClean="0">
                <a:solidFill>
                  <a:schemeClr val="tx1"/>
                </a:solidFill>
              </a:rPr>
              <a:t>Core</a:t>
            </a:r>
            <a:endParaRPr lang="zh-CN" altLang="zh-CN" sz="1600" b="0" dirty="0">
              <a:solidFill>
                <a:schemeClr val="tx1"/>
              </a:solidFill>
            </a:endParaRPr>
          </a:p>
          <a:p>
            <a:pPr marL="0" indent="0">
              <a:spcAft>
                <a:spcPts val="1200"/>
              </a:spcAft>
              <a:buNone/>
            </a:pPr>
            <a:endParaRPr lang="en-US" sz="1600" b="0" dirty="0">
              <a:solidFill>
                <a:schemeClr val="tx1"/>
              </a:solidFill>
            </a:endParaRPr>
          </a:p>
          <a:p>
            <a:pPr>
              <a:spcAft>
                <a:spcPts val="1200"/>
              </a:spcAft>
            </a:pPr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Definitions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47778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Initial High level Architecture view</a:t>
            </a:r>
            <a:endParaRPr lang="en-US" sz="2000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6163988"/>
              </p:ext>
            </p:extLst>
          </p:nvPr>
        </p:nvGraphicFramePr>
        <p:xfrm>
          <a:off x="970961" y="1253764"/>
          <a:ext cx="6874477" cy="9837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85" name="Picture" r:id="rId4" imgW="6206766" imgH="902147" progId="Word.Picture.8">
                  <p:embed/>
                </p:oleObj>
              </mc:Choice>
              <mc:Fallback>
                <p:oleObj name="Picture" r:id="rId4" imgW="6206766" imgH="902147" progId="Word.Pictur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0961" y="1253764"/>
                        <a:ext cx="6874477" cy="983745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730342" y="2394457"/>
            <a:ext cx="7536965" cy="15158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20725" indent="-540385" hangingPunct="0">
              <a:spcAft>
                <a:spcPts val="900"/>
              </a:spcAft>
            </a:pPr>
            <a:r>
              <a:rPr lang="x-none" sz="1400" b="1" dirty="0">
                <a:latin typeface="+mn-lt"/>
                <a:ea typeface="Times New Roman" panose="02020603050405020304" pitchFamily="18" charset="0"/>
              </a:rPr>
              <a:t>NG2:</a:t>
            </a:r>
            <a:r>
              <a:rPr lang="x-none" sz="1400" dirty="0">
                <a:latin typeface="+mn-lt"/>
                <a:ea typeface="Times New Roman" panose="02020603050405020304" pitchFamily="18" charset="0"/>
              </a:rPr>
              <a:t>	Reference point for the control plane between NextGen (R)AN and NextGen Core.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pPr marL="720725" indent="-540385" hangingPunct="0">
              <a:spcAft>
                <a:spcPts val="900"/>
              </a:spcAft>
            </a:pPr>
            <a:r>
              <a:rPr lang="x-none" sz="1400" b="1" dirty="0">
                <a:latin typeface="+mn-lt"/>
                <a:ea typeface="Times New Roman" panose="02020603050405020304" pitchFamily="18" charset="0"/>
              </a:rPr>
              <a:t>NG3:</a:t>
            </a:r>
            <a:r>
              <a:rPr lang="x-none" sz="1400" dirty="0">
                <a:latin typeface="+mn-lt"/>
                <a:ea typeface="Times New Roman" panose="02020603050405020304" pitchFamily="18" charset="0"/>
              </a:rPr>
              <a:t>	Reference point for the user plane between NextGen (R)AN and NextGen Core.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pPr marL="720725" indent="-540385" hangingPunct="0">
              <a:spcAft>
                <a:spcPts val="900"/>
              </a:spcAft>
            </a:pPr>
            <a:r>
              <a:rPr lang="x-none" sz="1400" b="1" dirty="0">
                <a:latin typeface="+mn-lt"/>
                <a:ea typeface="Times New Roman" panose="02020603050405020304" pitchFamily="18" charset="0"/>
              </a:rPr>
              <a:t>NG1:</a:t>
            </a:r>
            <a:r>
              <a:rPr lang="x-none" sz="1400" dirty="0">
                <a:latin typeface="+mn-lt"/>
                <a:ea typeface="Times New Roman" panose="02020603050405020304" pitchFamily="18" charset="0"/>
              </a:rPr>
              <a:t>	Reference point for the control plane between NextGen UE and NextGen Core.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pPr marL="720725" indent="-540385" hangingPunct="0">
              <a:spcAft>
                <a:spcPts val="900"/>
              </a:spcAft>
            </a:pPr>
            <a:r>
              <a:rPr lang="x-none" sz="1400" b="1" dirty="0">
                <a:latin typeface="+mn-lt"/>
                <a:ea typeface="Times New Roman" panose="02020603050405020304" pitchFamily="18" charset="0"/>
              </a:rPr>
              <a:t>NG6:</a:t>
            </a:r>
            <a:r>
              <a:rPr lang="x-none" sz="1400" dirty="0">
                <a:latin typeface="+mn-lt"/>
                <a:ea typeface="Times New Roman" panose="02020603050405020304" pitchFamily="18" charset="0"/>
              </a:rPr>
              <a:t>	</a:t>
            </a:r>
            <a:r>
              <a:rPr lang="en-US" sz="1400" dirty="0" smtClean="0">
                <a:latin typeface="+mn-lt"/>
                <a:ea typeface="Times New Roman" panose="02020603050405020304" pitchFamily="18" charset="0"/>
              </a:rPr>
              <a:t>R</a:t>
            </a:r>
            <a:r>
              <a:rPr lang="x-none" sz="1400" dirty="0" smtClean="0">
                <a:latin typeface="+mn-lt"/>
                <a:ea typeface="Times New Roman" panose="02020603050405020304" pitchFamily="18" charset="0"/>
              </a:rPr>
              <a:t>eference </a:t>
            </a:r>
            <a:r>
              <a:rPr lang="x-none" sz="1400" dirty="0">
                <a:latin typeface="+mn-lt"/>
                <a:ea typeface="Times New Roman" panose="02020603050405020304" pitchFamily="18" charset="0"/>
              </a:rPr>
              <a:t>point between the NextGen Core and the data network. </a:t>
            </a:r>
            <a:r>
              <a:rPr lang="x-none" sz="1400" dirty="0" smtClean="0">
                <a:latin typeface="+mn-lt"/>
                <a:ea typeface="Times New Roman" panose="02020603050405020304" pitchFamily="18" charset="0"/>
              </a:rPr>
              <a:t>This </a:t>
            </a:r>
            <a:r>
              <a:rPr lang="x-none" sz="1400" dirty="0">
                <a:latin typeface="+mn-lt"/>
                <a:ea typeface="Times New Roman" panose="02020603050405020304" pitchFamily="18" charset="0"/>
              </a:rPr>
              <a:t>reference point corresponds to SGi for 3GPP accesses</a:t>
            </a:r>
            <a:r>
              <a:rPr lang="x-none" sz="1400" dirty="0" smtClean="0">
                <a:latin typeface="+mn-lt"/>
                <a:ea typeface="Times New Roman" panose="02020603050405020304" pitchFamily="18" charset="0"/>
              </a:rPr>
              <a:t>.</a:t>
            </a:r>
            <a:endParaRPr lang="en-US" sz="1400" dirty="0" smtClean="0">
              <a:latin typeface="+mn-lt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2198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theme/theme1.xml><?xml version="1.0" encoding="utf-8"?>
<a:theme xmlns:a="http://schemas.openxmlformats.org/drawingml/2006/main" name="Nokia PowerPoint Template Nokia Pure v1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Nokia Master Blue Background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dpi="0" rotWithShape="1">
          <a:blip xmlns:r="http://schemas.openxmlformats.org/officeDocument/2006/relationships" r:embed="rId1"/>
          <a:srcRect/>
          <a:tile tx="0" ty="0" sx="100000" sy="100000" flip="none" algn="tl"/>
        </a:blip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AF106B15-0C1E-44CE-A53A-F2CB8A6EA7E7}"/>
    </a:ext>
  </a:extLst>
</a:theme>
</file>

<file path=ppt/theme/theme3.xml><?xml version="1.0" encoding="utf-8"?>
<a:theme xmlns:a="http://schemas.openxmlformats.org/drawingml/2006/main" name="23_Nokia Master Blue Background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T_PPT_Temp_Arial_Macro_Free_v51" id="{8D803308-784A-4915-9600-984AB2AA7C57}" vid="{4A425527-96A3-4A84-9E4D-BF967562125A}"/>
    </a:ext>
  </a:extLst>
</a:theme>
</file>

<file path=ppt/theme/theme4.xml><?xml version="1.0" encoding="utf-8"?>
<a:theme xmlns:a="http://schemas.openxmlformats.org/drawingml/2006/main" name="NET_PPT_Temp_Arial_Macro_Free_v5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T_PPT_Temp_Arial_Macro_Free_v51" id="{8D803308-784A-4915-9600-984AB2AA7C57}" vid="{40DA430F-9525-450C-A1C3-970D65CC2B3B}"/>
    </a:ext>
  </a:extLst>
</a:theme>
</file>

<file path=ppt/theme/theme5.xml><?xml version="1.0" encoding="utf-8"?>
<a:theme xmlns:a="http://schemas.openxmlformats.org/drawingml/2006/main" name="NokiaTemplate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Pure v2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Nokia PowerPoint Template Nokia Pure v12" id="{7AC05BEF-BBDF-4CF1-AA23-A676535EABCE}" vid="{991539CA-B441-4AED-8339-F6770207F6A2}"/>
    </a:ext>
  </a:extLst>
</a:theme>
</file>

<file path=ppt/theme/theme6.xml><?xml version="1.0" encoding="utf-8"?>
<a:theme xmlns:a="http://schemas.openxmlformats.org/drawingml/2006/main" name="3 Nokia Blue Master plain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8669E3B8-FAB8-4BA1-AEAF-0854F75DDE88}"/>
    </a:ext>
  </a:extLst>
</a:theme>
</file>

<file path=ppt/theme/theme7.xml><?xml version="1.0" encoding="utf-8"?>
<a:theme xmlns:a="http://schemas.openxmlformats.org/drawingml/2006/main" name="Nokia_Pure_PPT_NOKIA_BELL_LABS_V2.2">
  <a:themeElements>
    <a:clrScheme name="Nokia April 2016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2016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>
          <a:defRPr sz="1200" dirty="0" smtClean="0">
            <a:solidFill>
              <a:schemeClr val="bg1"/>
            </a:solidFill>
            <a:latin typeface="Nokia Pure Text Light" panose="020B0403020202020204" pitchFamily="34" charset="0"/>
            <a:ea typeface="Nokia Pure Text Light" panose="020B0403020202020204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72000" tIns="72000" rIns="72000" bIns="72000" rtlCol="0">
        <a:spAutoFit/>
      </a:bodyPr>
      <a:lstStyle>
        <a:defPPr defTabSz="360000">
          <a:spcAft>
            <a:spcPts val="600"/>
          </a:spcAft>
          <a:tabLst>
            <a:tab pos="360000" algn="l"/>
          </a:tabLst>
          <a:defRPr sz="1200" dirty="0" smtClean="0">
            <a:solidFill>
              <a:schemeClr val="tx2"/>
            </a:solidFill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okia_Pure_PPT_Nokia_Bell_Labs_V2.2" id="{3D50CFEB-6631-41F9-8C52-15C0221B8474}" vid="{F0568685-10CD-49ED-9FD1-AF7D60592970}"/>
    </a:ext>
  </a:extLst>
</a:theme>
</file>

<file path=ppt/theme/theme8.xml><?xml version="1.0" encoding="utf-8"?>
<a:theme xmlns:a="http://schemas.openxmlformats.org/drawingml/2006/main" name="1_NET_PPT_Temp_Arial_Macro_Free_v53">
  <a:themeElements>
    <a:clrScheme name="Nokia Master Theme">
      <a:dk1>
        <a:srgbClr val="124191"/>
      </a:dk1>
      <a:lt1>
        <a:srgbClr val="FFFFFF"/>
      </a:lt1>
      <a:dk2>
        <a:srgbClr val="FFFFFF"/>
      </a:dk2>
      <a:lt2>
        <a:srgbClr val="68717A"/>
      </a:lt2>
      <a:accent1>
        <a:srgbClr val="00C9FF"/>
      </a:accent1>
      <a:accent2>
        <a:srgbClr val="00C9FF"/>
      </a:accent2>
      <a:accent3>
        <a:srgbClr val="00C9FF"/>
      </a:accent3>
      <a:accent4>
        <a:srgbClr val="A8BBC0"/>
      </a:accent4>
      <a:accent5>
        <a:srgbClr val="A8BBC0"/>
      </a:accent5>
      <a:accent6>
        <a:srgbClr val="D8D9DA"/>
      </a:accent6>
      <a:hlink>
        <a:srgbClr val="124191"/>
      </a:hlink>
      <a:folHlink>
        <a:srgbClr val="124191"/>
      </a:folHlink>
    </a:clrScheme>
    <a:fontScheme name="Nokia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tIns="90000" bIns="90000" rtlCol="0" anchor="t" anchorCtr="0"/>
      <a:lstStyle>
        <a:defPPr algn="ctr" fontAlgn="auto">
          <a:spcBef>
            <a:spcPts val="0"/>
          </a:spcBef>
          <a:spcAft>
            <a:spcPts val="0"/>
          </a:spcAft>
          <a:defRPr dirty="0" smtClean="0">
            <a:solidFill>
              <a:schemeClr val="accent4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9050" cmpd="sng">
          <a:solidFill>
            <a:schemeClr val="accent3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NET_PPT_Temp_Arial_Macro_Free_v51" id="{8D803308-784A-4915-9600-984AB2AA7C57}" vid="{40DA430F-9525-450C-A1C3-970D65CC2B3B}"/>
    </a:ext>
  </a:extLst>
</a:theme>
</file>

<file path=ppt/theme/theme9.xml><?xml version="1.0" encoding="utf-8"?>
<a:theme xmlns:a="http://schemas.openxmlformats.org/drawingml/2006/main" name="CORP_PPT_Temp_Pure_V33">
  <a:themeElements>
    <a:clrScheme name="Nokia 120515">
      <a:dk1>
        <a:srgbClr val="124191"/>
      </a:dk1>
      <a:lt1>
        <a:srgbClr val="FFFFFF"/>
      </a:lt1>
      <a:dk2>
        <a:srgbClr val="001135"/>
      </a:dk2>
      <a:lt2>
        <a:srgbClr val="4D5766"/>
      </a:lt2>
      <a:accent1>
        <a:srgbClr val="98A2AE"/>
      </a:accent1>
      <a:accent2>
        <a:srgbClr val="BEC8D2"/>
      </a:accent2>
      <a:accent3>
        <a:srgbClr val="00C9FF"/>
      </a:accent3>
      <a:accent4>
        <a:srgbClr val="FF3154"/>
      </a:accent4>
      <a:accent5>
        <a:srgbClr val="FFFB00"/>
      </a:accent5>
      <a:accent6>
        <a:srgbClr val="4BDD33"/>
      </a:accent6>
      <a:hlink>
        <a:srgbClr val="0645AD"/>
      </a:hlink>
      <a:folHlink>
        <a:srgbClr val="0B0080"/>
      </a:folHlink>
    </a:clrScheme>
    <a:fontScheme name="Nokia Pure">
      <a:majorFont>
        <a:latin typeface="Nokia Pure Headline Light"/>
        <a:ea typeface=""/>
        <a:cs typeface=""/>
      </a:majorFont>
      <a:minorFont>
        <a:latin typeface="Nokia Pure Text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1"/>
        </a:solidFill>
        <a:ln>
          <a:noFill/>
        </a:ln>
        <a:effectLst/>
      </a:spPr>
      <a:bodyPr rot="0" spcFirstLastPara="0" vertOverflow="overflow" horzOverflow="overflow" vert="horz" wrap="square" lIns="72000" tIns="72000" rIns="72000" bIns="72000" numCol="1" spcCol="0" rtlCol="0" fromWordArt="0" anchor="t" anchorCtr="0" forceAA="0" compatLnSpc="1">
        <a:prstTxWarp prst="textNoShape">
          <a:avLst/>
        </a:prstTxWarp>
        <a:noAutofit/>
      </a:bodyPr>
      <a:lstStyle>
        <a:defPPr algn="l" fontAlgn="auto">
          <a:lnSpc>
            <a:spcPct val="90000"/>
          </a:lnSpc>
          <a:spcBef>
            <a:spcPts val="0"/>
          </a:spcBef>
          <a:spcAft>
            <a:spcPts val="0"/>
          </a:spcAft>
          <a:defRPr sz="1400" dirty="0" smtClean="0">
            <a:solidFill>
              <a:schemeClr val="bg1"/>
            </a:solidFill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bg2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90000" tIns="90000" rIns="72000" bIns="46800" rtlCol="0">
        <a:spAutoFit/>
      </a:bodyPr>
      <a:lstStyle>
        <a:defPPr marL="171450" marR="0" indent="-171450" algn="l" defTabSz="457200" rtl="0" eaLnBrk="1" fontAlgn="base" latinLnBrk="0" hangingPunct="1">
          <a:lnSpc>
            <a:spcPct val="90000"/>
          </a:lnSpc>
          <a:spcBef>
            <a:spcPts val="0"/>
          </a:spcBef>
          <a:spcAft>
            <a:spcPts val="600"/>
          </a:spcAft>
          <a:buClr>
            <a:srgbClr val="001135"/>
          </a:buClr>
          <a:buSzTx/>
          <a:tabLst/>
          <a:defRPr sz="1600" dirty="0" err="1" smtClean="0">
            <a:solidFill>
              <a:schemeClr val="tx2"/>
            </a:solidFill>
            <a:latin typeface="+mn-lt"/>
            <a:ea typeface="Nokia Pure Text" panose="020B0503020202020204" pitchFamily="34" charset="0"/>
            <a:cs typeface="Nokia Pure Headline Ligh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CORP_PPT_Temp_Pure_V31" id="{A6AED3E7-0C72-484F-A9C8-9CB8C2240EAA}" vid="{97293067-8DDD-4C54-9501-D657FA91D62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10CAC50B3ABC540BC3E892BD7ECDB1F" ma:contentTypeVersion="1" ma:contentTypeDescription="Create a new document." ma:contentTypeScope="" ma:versionID="045e6d3786a4ad4ad21dc277585b285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3d8b0b90613641d2007733df16481c6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EE2A5C7-E68D-4AE8-96E3-8536E00D757E}"/>
</file>

<file path=customXml/itemProps2.xml><?xml version="1.0" encoding="utf-8"?>
<ds:datastoreItem xmlns:ds="http://schemas.openxmlformats.org/officeDocument/2006/customXml" ds:itemID="{775CECE0-2D29-4030-A1F3-62356DF36E71}"/>
</file>

<file path=customXml/itemProps3.xml><?xml version="1.0" encoding="utf-8"?>
<ds:datastoreItem xmlns:ds="http://schemas.openxmlformats.org/officeDocument/2006/customXml" ds:itemID="{A87B67BD-E493-41B7-B897-4A0CE7BF5DE4}"/>
</file>

<file path=docProps/app.xml><?xml version="1.0" encoding="utf-8"?>
<Properties xmlns="http://schemas.openxmlformats.org/officeDocument/2006/extended-properties" xmlns:vt="http://schemas.openxmlformats.org/officeDocument/2006/docPropsVTypes">
  <Template>Nokia PowerPoint Template Nokia Pure v13</Template>
  <TotalTime>0</TotalTime>
  <Words>756</Words>
  <Application>Microsoft Office PowerPoint</Application>
  <PresentationFormat>On-screen Show (16:9)</PresentationFormat>
  <Paragraphs>93</Paragraphs>
  <Slides>14</Slides>
  <Notes>9</Notes>
  <HiddenSlides>0</HiddenSlides>
  <MMClips>0</MMClips>
  <ScaleCrop>false</ScaleCrop>
  <HeadingPairs>
    <vt:vector size="8" baseType="variant">
      <vt:variant>
        <vt:lpstr>Fonts Used</vt:lpstr>
      </vt:variant>
      <vt:variant>
        <vt:i4>12</vt:i4>
      </vt:variant>
      <vt:variant>
        <vt:lpstr>Theme</vt:lpstr>
      </vt:variant>
      <vt:variant>
        <vt:i4>9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38" baseType="lpstr">
      <vt:lpstr>Lucida Grande</vt:lpstr>
      <vt:lpstr>ヒラギノ角ゴ Pro W3</vt:lpstr>
      <vt:lpstr>Arial</vt:lpstr>
      <vt:lpstr>Calibri</vt:lpstr>
      <vt:lpstr>Nokia Pure Headline</vt:lpstr>
      <vt:lpstr>Nokia Pure Headline Light</vt:lpstr>
      <vt:lpstr>Nokia Pure Headline Ultra Light</vt:lpstr>
      <vt:lpstr>Nokia Pure Text</vt:lpstr>
      <vt:lpstr>Nokia Pure Text Light</vt:lpstr>
      <vt:lpstr>Times New Roman</vt:lpstr>
      <vt:lpstr>Trebuchet MS</vt:lpstr>
      <vt:lpstr>Wingdings</vt:lpstr>
      <vt:lpstr>Nokia PowerPoint Template Nokia Pure v13</vt:lpstr>
      <vt:lpstr>Nokia Master Blue Background</vt:lpstr>
      <vt:lpstr>23_Nokia Master Blue Background</vt:lpstr>
      <vt:lpstr>NET_PPT_Temp_Arial_Macro_Free_v53</vt:lpstr>
      <vt:lpstr>NokiaTemplate</vt:lpstr>
      <vt:lpstr>3 Nokia Blue Master plain</vt:lpstr>
      <vt:lpstr>Nokia_Pure_PPT_NOKIA_BELL_LABS_V2.2</vt:lpstr>
      <vt:lpstr>1_NET_PPT_Temp_Arial_Macro_Free_v53</vt:lpstr>
      <vt:lpstr>CORP_PPT_Temp_Pure_V33</vt:lpstr>
      <vt:lpstr>think-cell Slide</vt:lpstr>
      <vt:lpstr>Picture</vt:lpstr>
      <vt:lpstr>Visio</vt:lpstr>
      <vt:lpstr>PowerPoint Presentation</vt:lpstr>
      <vt:lpstr>3GPP Phasing</vt:lpstr>
      <vt:lpstr>NextGen System Architecture work status in SA2</vt:lpstr>
      <vt:lpstr>NextGen System Architecture: Key Principles (1/2)</vt:lpstr>
      <vt:lpstr>NextGen System Architecture: Key Principles (2/2)</vt:lpstr>
      <vt:lpstr>5G architecture study phase 1 completed and work on 5G core to be started</vt:lpstr>
      <vt:lpstr>Features in scope for 5GS-Phase 1 WID</vt:lpstr>
      <vt:lpstr>Definitions</vt:lpstr>
      <vt:lpstr>Initial High level Architecture view</vt:lpstr>
      <vt:lpstr>Deployment scenarios under consideration (1/2)</vt:lpstr>
      <vt:lpstr>Deployment scenarios under consideration (2/2)</vt:lpstr>
      <vt:lpstr>NextGen Architecture in p2p reference point representation</vt:lpstr>
      <vt:lpstr>NextGen Architecture in service based interface representation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2014-05-04T21:20:46Z</dcterms:created>
  <dcterms:modified xsi:type="dcterms:W3CDTF">2016-12-06T07:17:54Z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0x010100510CAC50B3ABC540BC3E892BD7ECDB1F</vt:lpwstr>
  </property>
</Properties>
</file>