
<file path=[Content_Types].xml><?xml version="1.0" encoding="utf-8"?>
<Types xmlns="http://schemas.openxmlformats.org/package/2006/content-types">
  <Default Extension="rels" ContentType="application/vnd.openxmlformats-package.relationships+xml"/>
  <Default Extension="jpeg" ContentType="image/jpeg"/>
  <Default Extension="emf" ContentType="image/x-emf"/>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43"/>
  </p:notesMasterIdLst>
  <p:handoutMasterIdLst>
    <p:handoutMasterId r:id="rId44"/>
  </p:handoutMasterIdLst>
  <p:sldIdLst>
    <p:sldId id="304" r:id="rId2"/>
    <p:sldId id="290" r:id="rId3"/>
    <p:sldId id="274" r:id="rId4"/>
    <p:sldId id="261" r:id="rId5"/>
    <p:sldId id="262" r:id="rId6"/>
    <p:sldId id="285" r:id="rId7"/>
    <p:sldId id="307" r:id="rId8"/>
    <p:sldId id="300" r:id="rId9"/>
    <p:sldId id="268" r:id="rId10"/>
    <p:sldId id="299" r:id="rId11"/>
    <p:sldId id="374" r:id="rId12"/>
    <p:sldId id="335" r:id="rId13"/>
    <p:sldId id="337" r:id="rId14"/>
    <p:sldId id="338" r:id="rId15"/>
    <p:sldId id="339" r:id="rId16"/>
    <p:sldId id="340" r:id="rId17"/>
    <p:sldId id="371" r:id="rId18"/>
    <p:sldId id="363" r:id="rId19"/>
    <p:sldId id="364" r:id="rId20"/>
    <p:sldId id="365" r:id="rId21"/>
    <p:sldId id="366" r:id="rId22"/>
    <p:sldId id="367" r:id="rId23"/>
    <p:sldId id="347" r:id="rId24"/>
    <p:sldId id="349" r:id="rId25"/>
    <p:sldId id="342" r:id="rId26"/>
    <p:sldId id="354" r:id="rId27"/>
    <p:sldId id="362" r:id="rId28"/>
    <p:sldId id="355" r:id="rId29"/>
    <p:sldId id="356" r:id="rId30"/>
    <p:sldId id="357" r:id="rId31"/>
    <p:sldId id="358" r:id="rId32"/>
    <p:sldId id="368" r:id="rId33"/>
    <p:sldId id="369" r:id="rId34"/>
    <p:sldId id="370" r:id="rId35"/>
    <p:sldId id="359" r:id="rId36"/>
    <p:sldId id="360" r:id="rId37"/>
    <p:sldId id="361" r:id="rId38"/>
    <p:sldId id="372" r:id="rId39"/>
    <p:sldId id="373" r:id="rId40"/>
    <p:sldId id="375" r:id="rId41"/>
    <p:sldId id="376" r:id="rId42"/>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FF"/>
    <a:srgbClr val="993300"/>
    <a:srgbClr val="763A43"/>
    <a:srgbClr val="E69A5C"/>
    <a:srgbClr val="9B9325"/>
    <a:srgbClr val="007033"/>
    <a:srgbClr val="79997A"/>
    <a:srgbClr val="007434"/>
    <a:srgbClr val="C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6138" autoAdjust="0"/>
    <p:restoredTop sz="94631" autoAdjust="0"/>
  </p:normalViewPr>
  <p:slideViewPr>
    <p:cSldViewPr>
      <p:cViewPr>
        <p:scale>
          <a:sx n="80" d="100"/>
          <a:sy n="80" d="100"/>
        </p:scale>
        <p:origin x="-146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974" cy="467281"/>
          </a:xfrm>
          <a:prstGeom prst="rect">
            <a:avLst/>
          </a:prstGeom>
        </p:spPr>
        <p:txBody>
          <a:bodyPr vert="horz" lIns="91906" tIns="45953" rIns="91906" bIns="45953" rtlCol="0"/>
          <a:lstStyle>
            <a:lvl1pPr algn="l">
              <a:defRPr sz="1200"/>
            </a:lvl1pPr>
          </a:lstStyle>
          <a:p>
            <a:endParaRPr lang="en-IN"/>
          </a:p>
        </p:txBody>
      </p:sp>
      <p:sp>
        <p:nvSpPr>
          <p:cNvPr id="3" name="Date Placeholder 2"/>
          <p:cNvSpPr>
            <a:spLocks noGrp="1"/>
          </p:cNvSpPr>
          <p:nvPr>
            <p:ph type="dt" sz="quarter" idx="1"/>
          </p:nvPr>
        </p:nvSpPr>
        <p:spPr>
          <a:xfrm>
            <a:off x="3990721" y="0"/>
            <a:ext cx="3052974" cy="467281"/>
          </a:xfrm>
          <a:prstGeom prst="rect">
            <a:avLst/>
          </a:prstGeom>
        </p:spPr>
        <p:txBody>
          <a:bodyPr vert="horz" lIns="91906" tIns="45953" rIns="91906" bIns="45953" rtlCol="0"/>
          <a:lstStyle>
            <a:lvl1pPr algn="r">
              <a:defRPr sz="1200"/>
            </a:lvl1pPr>
          </a:lstStyle>
          <a:p>
            <a:fld id="{CDD502C4-C2CC-420E-A593-942FAF331F2A}" type="datetimeFigureOut">
              <a:rPr lang="en-US" smtClean="0"/>
              <a:pPr/>
              <a:t>10/4/2013</a:t>
            </a:fld>
            <a:endParaRPr lang="en-IN"/>
          </a:p>
        </p:txBody>
      </p:sp>
      <p:sp>
        <p:nvSpPr>
          <p:cNvPr id="4" name="Footer Placeholder 3"/>
          <p:cNvSpPr>
            <a:spLocks noGrp="1"/>
          </p:cNvSpPr>
          <p:nvPr>
            <p:ph type="ftr" sz="quarter" idx="2"/>
          </p:nvPr>
        </p:nvSpPr>
        <p:spPr>
          <a:xfrm>
            <a:off x="0" y="8876711"/>
            <a:ext cx="3052974" cy="467281"/>
          </a:xfrm>
          <a:prstGeom prst="rect">
            <a:avLst/>
          </a:prstGeom>
        </p:spPr>
        <p:txBody>
          <a:bodyPr vert="horz" lIns="91906" tIns="45953" rIns="91906" bIns="45953" rtlCol="0" anchor="b"/>
          <a:lstStyle>
            <a:lvl1pPr algn="l">
              <a:defRPr sz="1200"/>
            </a:lvl1pPr>
          </a:lstStyle>
          <a:p>
            <a:endParaRPr lang="en-IN"/>
          </a:p>
        </p:txBody>
      </p:sp>
      <p:sp>
        <p:nvSpPr>
          <p:cNvPr id="5" name="Slide Number Placeholder 4"/>
          <p:cNvSpPr>
            <a:spLocks noGrp="1"/>
          </p:cNvSpPr>
          <p:nvPr>
            <p:ph type="sldNum" sz="quarter" idx="3"/>
          </p:nvPr>
        </p:nvSpPr>
        <p:spPr>
          <a:xfrm>
            <a:off x="3990721" y="8876711"/>
            <a:ext cx="3052974" cy="467281"/>
          </a:xfrm>
          <a:prstGeom prst="rect">
            <a:avLst/>
          </a:prstGeom>
        </p:spPr>
        <p:txBody>
          <a:bodyPr vert="horz" lIns="91906" tIns="45953" rIns="91906" bIns="45953" rtlCol="0" anchor="b"/>
          <a:lstStyle>
            <a:lvl1pPr algn="r">
              <a:defRPr sz="1200"/>
            </a:lvl1pPr>
          </a:lstStyle>
          <a:p>
            <a:fld id="{E6F2BD50-43EC-4277-851B-213FD763F048}" type="slidenum">
              <a:rPr lang="en-IN" smtClean="0"/>
              <a:pPr/>
              <a:t>‹#›</a:t>
            </a:fld>
            <a:endParaRPr lang="en-IN"/>
          </a:p>
        </p:txBody>
      </p:sp>
    </p:spTree>
    <p:extLst>
      <p:ext uri="{BB962C8B-B14F-4D97-AF65-F5344CB8AC3E}">
        <p14:creationId xmlns="" xmlns:p14="http://schemas.microsoft.com/office/powerpoint/2010/main" val="789755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974" cy="467281"/>
          </a:xfrm>
          <a:prstGeom prst="rect">
            <a:avLst/>
          </a:prstGeom>
        </p:spPr>
        <p:txBody>
          <a:bodyPr vert="horz" lIns="91906" tIns="45953" rIns="91906" bIns="45953" rtlCol="0"/>
          <a:lstStyle>
            <a:lvl1pPr algn="l">
              <a:defRPr sz="1200"/>
            </a:lvl1pPr>
          </a:lstStyle>
          <a:p>
            <a:endParaRPr lang="en-US"/>
          </a:p>
        </p:txBody>
      </p:sp>
      <p:sp>
        <p:nvSpPr>
          <p:cNvPr id="3" name="Date Placeholder 2"/>
          <p:cNvSpPr>
            <a:spLocks noGrp="1"/>
          </p:cNvSpPr>
          <p:nvPr>
            <p:ph type="dt" idx="1"/>
          </p:nvPr>
        </p:nvSpPr>
        <p:spPr>
          <a:xfrm>
            <a:off x="3990721" y="0"/>
            <a:ext cx="3052974" cy="467281"/>
          </a:xfrm>
          <a:prstGeom prst="rect">
            <a:avLst/>
          </a:prstGeom>
        </p:spPr>
        <p:txBody>
          <a:bodyPr vert="horz" lIns="91906" tIns="45953" rIns="91906" bIns="45953" rtlCol="0"/>
          <a:lstStyle>
            <a:lvl1pPr algn="r">
              <a:defRPr sz="1200"/>
            </a:lvl1pPr>
          </a:lstStyle>
          <a:p>
            <a:fld id="{9B611D00-0050-4DA9-B56A-1EC15CB2E7F8}" type="datetimeFigureOut">
              <a:rPr lang="en-US" smtClean="0"/>
              <a:pPr/>
              <a:t>10/4/2013</a:t>
            </a:fld>
            <a:endParaRPr lang="en-US"/>
          </a:p>
        </p:txBody>
      </p:sp>
      <p:sp>
        <p:nvSpPr>
          <p:cNvPr id="4" name="Slide Image Placeholder 3"/>
          <p:cNvSpPr>
            <a:spLocks noGrp="1" noRot="1" noChangeAspect="1"/>
          </p:cNvSpPr>
          <p:nvPr>
            <p:ph type="sldImg" idx="2"/>
          </p:nvPr>
        </p:nvSpPr>
        <p:spPr>
          <a:xfrm>
            <a:off x="1185863" y="700088"/>
            <a:ext cx="4673600" cy="3505200"/>
          </a:xfrm>
          <a:prstGeom prst="rect">
            <a:avLst/>
          </a:prstGeom>
          <a:noFill/>
          <a:ln w="12700">
            <a:solidFill>
              <a:prstClr val="black"/>
            </a:solidFill>
          </a:ln>
        </p:spPr>
        <p:txBody>
          <a:bodyPr vert="horz" lIns="91906" tIns="45953" rIns="91906" bIns="45953" rtlCol="0" anchor="ctr"/>
          <a:lstStyle/>
          <a:p>
            <a:endParaRPr lang="en-US"/>
          </a:p>
        </p:txBody>
      </p:sp>
      <p:sp>
        <p:nvSpPr>
          <p:cNvPr id="5" name="Notes Placeholder 4"/>
          <p:cNvSpPr>
            <a:spLocks noGrp="1"/>
          </p:cNvSpPr>
          <p:nvPr>
            <p:ph type="body" sz="quarter" idx="3"/>
          </p:nvPr>
        </p:nvSpPr>
        <p:spPr>
          <a:xfrm>
            <a:off x="704533" y="4439166"/>
            <a:ext cx="5636260" cy="4205526"/>
          </a:xfrm>
          <a:prstGeom prst="rect">
            <a:avLst/>
          </a:prstGeom>
        </p:spPr>
        <p:txBody>
          <a:bodyPr vert="horz" lIns="91906" tIns="45953" rIns="91906" bIns="459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76711"/>
            <a:ext cx="3052974" cy="467281"/>
          </a:xfrm>
          <a:prstGeom prst="rect">
            <a:avLst/>
          </a:prstGeom>
        </p:spPr>
        <p:txBody>
          <a:bodyPr vert="horz" lIns="91906" tIns="45953" rIns="91906" bIns="45953" rtlCol="0" anchor="b"/>
          <a:lstStyle>
            <a:lvl1pPr algn="l">
              <a:defRPr sz="1200"/>
            </a:lvl1pPr>
          </a:lstStyle>
          <a:p>
            <a:endParaRPr lang="en-US"/>
          </a:p>
        </p:txBody>
      </p:sp>
      <p:sp>
        <p:nvSpPr>
          <p:cNvPr id="7" name="Slide Number Placeholder 6"/>
          <p:cNvSpPr>
            <a:spLocks noGrp="1"/>
          </p:cNvSpPr>
          <p:nvPr>
            <p:ph type="sldNum" sz="quarter" idx="5"/>
          </p:nvPr>
        </p:nvSpPr>
        <p:spPr>
          <a:xfrm>
            <a:off x="3990721" y="8876711"/>
            <a:ext cx="3052974" cy="467281"/>
          </a:xfrm>
          <a:prstGeom prst="rect">
            <a:avLst/>
          </a:prstGeom>
        </p:spPr>
        <p:txBody>
          <a:bodyPr vert="horz" lIns="91906" tIns="45953" rIns="91906" bIns="45953" rtlCol="0" anchor="b"/>
          <a:lstStyle>
            <a:lvl1pPr algn="r">
              <a:defRPr sz="1200"/>
            </a:lvl1pPr>
          </a:lstStyle>
          <a:p>
            <a:fld id="{80C17BB5-0ED9-436D-8A1C-93D00CE6D904}" type="slidenum">
              <a:rPr lang="en-US" smtClean="0"/>
              <a:pPr/>
              <a:t>‹#›</a:t>
            </a:fld>
            <a:endParaRPr lang="en-US"/>
          </a:p>
        </p:txBody>
      </p:sp>
    </p:spTree>
    <p:extLst>
      <p:ext uri="{BB962C8B-B14F-4D97-AF65-F5344CB8AC3E}">
        <p14:creationId xmlns="" xmlns:p14="http://schemas.microsoft.com/office/powerpoint/2010/main" val="3536794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1</a:t>
            </a:fld>
            <a:endParaRPr lang="en-US"/>
          </a:p>
        </p:txBody>
      </p:sp>
    </p:spTree>
    <p:extLst>
      <p:ext uri="{BB962C8B-B14F-4D97-AF65-F5344CB8AC3E}">
        <p14:creationId xmlns="" xmlns:p14="http://schemas.microsoft.com/office/powerpoint/2010/main" val="2521737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10</a:t>
            </a:fld>
            <a:endParaRPr lang="en-US"/>
          </a:p>
        </p:txBody>
      </p:sp>
    </p:spTree>
    <p:extLst>
      <p:ext uri="{BB962C8B-B14F-4D97-AF65-F5344CB8AC3E}">
        <p14:creationId xmlns="" xmlns:p14="http://schemas.microsoft.com/office/powerpoint/2010/main" val="1792441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12</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13</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14</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15</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16</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25</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26</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28</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29</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2</a:t>
            </a:fld>
            <a:endParaRPr lang="en-US"/>
          </a:p>
        </p:txBody>
      </p:sp>
    </p:spTree>
    <p:extLst>
      <p:ext uri="{BB962C8B-B14F-4D97-AF65-F5344CB8AC3E}">
        <p14:creationId xmlns="" xmlns:p14="http://schemas.microsoft.com/office/powerpoint/2010/main" val="30090166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30</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42BD0-42A7-4A63-9ABB-52FCCFFAB879}" type="slidenum">
              <a:rPr lang="en-US" smtClean="0"/>
              <a:pPr/>
              <a:t>31</a:t>
            </a:fld>
            <a:endParaRPr lang="en-US"/>
          </a:p>
        </p:txBody>
      </p:sp>
    </p:spTree>
    <p:extLst>
      <p:ext uri="{BB962C8B-B14F-4D97-AF65-F5344CB8AC3E}">
        <p14:creationId xmlns="" xmlns:p14="http://schemas.microsoft.com/office/powerpoint/2010/main" val="2435642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35</a:t>
            </a:fld>
            <a:endParaRPr lang="en-US"/>
          </a:p>
        </p:txBody>
      </p:sp>
    </p:spTree>
    <p:extLst>
      <p:ext uri="{BB962C8B-B14F-4D97-AF65-F5344CB8AC3E}">
        <p14:creationId xmlns="" xmlns:p14="http://schemas.microsoft.com/office/powerpoint/2010/main" val="1583888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36</a:t>
            </a:fld>
            <a:endParaRPr lang="en-US"/>
          </a:p>
        </p:txBody>
      </p:sp>
    </p:spTree>
    <p:extLst>
      <p:ext uri="{BB962C8B-B14F-4D97-AF65-F5344CB8AC3E}">
        <p14:creationId xmlns="" xmlns:p14="http://schemas.microsoft.com/office/powerpoint/2010/main" val="1583888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37</a:t>
            </a:fld>
            <a:endParaRPr lang="en-US"/>
          </a:p>
        </p:txBody>
      </p:sp>
    </p:spTree>
    <p:extLst>
      <p:ext uri="{BB962C8B-B14F-4D97-AF65-F5344CB8AC3E}">
        <p14:creationId xmlns="" xmlns:p14="http://schemas.microsoft.com/office/powerpoint/2010/main" val="158388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3</a:t>
            </a:fld>
            <a:endParaRPr lang="en-US"/>
          </a:p>
        </p:txBody>
      </p:sp>
    </p:spTree>
    <p:extLst>
      <p:ext uri="{BB962C8B-B14F-4D97-AF65-F5344CB8AC3E}">
        <p14:creationId xmlns="" xmlns:p14="http://schemas.microsoft.com/office/powerpoint/2010/main" val="391481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4</a:t>
            </a:fld>
            <a:endParaRPr lang="en-US"/>
          </a:p>
        </p:txBody>
      </p:sp>
    </p:spTree>
    <p:extLst>
      <p:ext uri="{BB962C8B-B14F-4D97-AF65-F5344CB8AC3E}">
        <p14:creationId xmlns="" xmlns:p14="http://schemas.microsoft.com/office/powerpoint/2010/main" val="2554294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5</a:t>
            </a:fld>
            <a:endParaRPr lang="en-US"/>
          </a:p>
        </p:txBody>
      </p:sp>
    </p:spTree>
    <p:extLst>
      <p:ext uri="{BB962C8B-B14F-4D97-AF65-F5344CB8AC3E}">
        <p14:creationId xmlns="" xmlns:p14="http://schemas.microsoft.com/office/powerpoint/2010/main" val="338329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6</a:t>
            </a:fld>
            <a:endParaRPr lang="en-US"/>
          </a:p>
        </p:txBody>
      </p:sp>
    </p:spTree>
    <p:extLst>
      <p:ext uri="{BB962C8B-B14F-4D97-AF65-F5344CB8AC3E}">
        <p14:creationId xmlns="" xmlns:p14="http://schemas.microsoft.com/office/powerpoint/2010/main" val="2074777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7</a:t>
            </a:fld>
            <a:endParaRPr lang="en-US"/>
          </a:p>
        </p:txBody>
      </p:sp>
    </p:spTree>
    <p:extLst>
      <p:ext uri="{BB962C8B-B14F-4D97-AF65-F5344CB8AC3E}">
        <p14:creationId xmlns="" xmlns:p14="http://schemas.microsoft.com/office/powerpoint/2010/main" val="3210226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8</a:t>
            </a:fld>
            <a:endParaRPr lang="en-US"/>
          </a:p>
        </p:txBody>
      </p:sp>
    </p:spTree>
    <p:extLst>
      <p:ext uri="{BB962C8B-B14F-4D97-AF65-F5344CB8AC3E}">
        <p14:creationId xmlns="" xmlns:p14="http://schemas.microsoft.com/office/powerpoint/2010/main" val="3210226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C17BB5-0ED9-436D-8A1C-93D00CE6D904}" type="slidenum">
              <a:rPr lang="en-US" smtClean="0"/>
              <a:pPr/>
              <a:t>9</a:t>
            </a:fld>
            <a:endParaRPr lang="en-US"/>
          </a:p>
        </p:txBody>
      </p:sp>
    </p:spTree>
    <p:extLst>
      <p:ext uri="{BB962C8B-B14F-4D97-AF65-F5344CB8AC3E}">
        <p14:creationId xmlns="" xmlns:p14="http://schemas.microsoft.com/office/powerpoint/2010/main" val="524211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4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B3C9616-5C0E-4AAF-A7FF-AFE64CA8F89A}" type="datetime1">
              <a:rPr lang="en-US" smtClean="0"/>
              <a:pPr/>
              <a:t>10/4/2013</a:t>
            </a:fld>
            <a:endParaRPr lang="en-US"/>
          </a:p>
        </p:txBody>
      </p:sp>
      <p:sp>
        <p:nvSpPr>
          <p:cNvPr id="19" name="Footer Placeholder 18"/>
          <p:cNvSpPr>
            <a:spLocks noGrp="1"/>
          </p:cNvSpPr>
          <p:nvPr>
            <p:ph type="ftr" sz="quarter" idx="11"/>
          </p:nvPr>
        </p:nvSpPr>
        <p:spPr/>
        <p:txBody>
          <a:bodyPr/>
          <a:lstStyle/>
          <a:p>
            <a:r>
              <a:rPr lang="en-US" smtClean="0"/>
              <a:t>bhatnagarrk@gmail.com; +91-9868133450</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B81D32-453C-474B-98DF-FD1880CA1092}" type="datetime1">
              <a:rPr lang="en-US" smtClean="0"/>
              <a:pPr/>
              <a:t>10/4/2013</a:t>
            </a:fld>
            <a:endParaRPr lang="en-US"/>
          </a:p>
        </p:txBody>
      </p:sp>
      <p:sp>
        <p:nvSpPr>
          <p:cNvPr id="5" name="Footer Placeholder 4"/>
          <p:cNvSpPr>
            <a:spLocks noGrp="1"/>
          </p:cNvSpPr>
          <p:nvPr>
            <p:ph type="ftr" sz="quarter" idx="11"/>
          </p:nvPr>
        </p:nvSpPr>
        <p:spPr/>
        <p:txBody>
          <a:bodyPr/>
          <a:lstStyle/>
          <a:p>
            <a:r>
              <a:rPr lang="en-US" smtClean="0"/>
              <a:t>bhatnagarrk@gmail.com; +91-9868133450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CEB121-9B76-4344-B4AB-F685377DCBD8}" type="datetime1">
              <a:rPr lang="en-US" smtClean="0"/>
              <a:pPr/>
              <a:t>10/4/2013</a:t>
            </a:fld>
            <a:endParaRPr lang="en-US"/>
          </a:p>
        </p:txBody>
      </p:sp>
      <p:sp>
        <p:nvSpPr>
          <p:cNvPr id="5" name="Footer Placeholder 4"/>
          <p:cNvSpPr>
            <a:spLocks noGrp="1"/>
          </p:cNvSpPr>
          <p:nvPr>
            <p:ph type="ftr" sz="quarter" idx="11"/>
          </p:nvPr>
        </p:nvSpPr>
        <p:spPr/>
        <p:txBody>
          <a:bodyPr/>
          <a:lstStyle/>
          <a:p>
            <a:r>
              <a:rPr lang="en-US" smtClean="0"/>
              <a:t>bhatnagarrk@gmail.com; +91-9868133450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fld id="{1BCC0AF3-2F63-4CAD-8F02-E3E22878BC36}" type="datetime1">
              <a:rPr lang="en-US" smtClean="0"/>
              <a:pPr/>
              <a:t>10/4/2013</a:t>
            </a:fld>
            <a:endParaRPr lang="en-US"/>
          </a:p>
        </p:txBody>
      </p:sp>
      <p:sp>
        <p:nvSpPr>
          <p:cNvPr id="5" name="Footer Placeholder 4"/>
          <p:cNvSpPr>
            <a:spLocks noGrp="1"/>
          </p:cNvSpPr>
          <p:nvPr>
            <p:ph type="ftr" sz="quarter" idx="11"/>
          </p:nvPr>
        </p:nvSpPr>
        <p:spPr/>
        <p:txBody>
          <a:bodyPr/>
          <a:lstStyle/>
          <a:p>
            <a:r>
              <a:rPr lang="en-US" smtClean="0"/>
              <a:t>bhatnagarrk@gmail.com; +91-9868133450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68F6D3-4E57-4A62-8925-D49FBC74550C}" type="datetime1">
              <a:rPr lang="en-US" smtClean="0"/>
              <a:pPr/>
              <a:t>10/4/2013</a:t>
            </a:fld>
            <a:endParaRPr lang="en-US"/>
          </a:p>
        </p:txBody>
      </p:sp>
      <p:sp>
        <p:nvSpPr>
          <p:cNvPr id="5" name="Footer Placeholder 4"/>
          <p:cNvSpPr>
            <a:spLocks noGrp="1"/>
          </p:cNvSpPr>
          <p:nvPr>
            <p:ph type="ftr" sz="quarter" idx="11"/>
          </p:nvPr>
        </p:nvSpPr>
        <p:spPr/>
        <p:txBody>
          <a:bodyPr/>
          <a:lstStyle/>
          <a:p>
            <a:r>
              <a:rPr lang="en-US" smtClean="0"/>
              <a:t>bhatnagarrk@gmail.com; +91-9868133450</a:t>
            </a:r>
            <a:endParaRPr lang="en-US"/>
          </a:p>
        </p:txBody>
      </p:sp>
      <p:sp>
        <p:nvSpPr>
          <p:cNvPr id="6" name="Slide Number Placeholder 5"/>
          <p:cNvSpPr>
            <a:spLocks noGrp="1"/>
          </p:cNvSpPr>
          <p:nvPr>
            <p:ph type="sldNum" sz="quarter" idx="12"/>
          </p:nvPr>
        </p:nvSpPr>
        <p:spPr/>
        <p:txBody>
          <a:bodyPr/>
          <a:lstStyle/>
          <a:p>
            <a:fld id="{F72C177B-FD96-41AE-AFC8-3BC1A2B49E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497C53-94A6-4C17-845A-52325ED29C0F}" type="datetime1">
              <a:rPr lang="en-US" smtClean="0"/>
              <a:pPr/>
              <a:t>10/4/2013</a:t>
            </a:fld>
            <a:endParaRPr lang="en-US"/>
          </a:p>
        </p:txBody>
      </p:sp>
      <p:sp>
        <p:nvSpPr>
          <p:cNvPr id="6" name="Footer Placeholder 5"/>
          <p:cNvSpPr>
            <a:spLocks noGrp="1"/>
          </p:cNvSpPr>
          <p:nvPr>
            <p:ph type="ftr" sz="quarter" idx="11"/>
          </p:nvPr>
        </p:nvSpPr>
        <p:spPr/>
        <p:txBody>
          <a:bodyPr/>
          <a:lstStyle/>
          <a:p>
            <a:r>
              <a:rPr lang="en-US" smtClean="0"/>
              <a:t>bhatnagarrk@gmail.com; +91-9868133450</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DC30A9-1824-4413-AF14-626B8F627E90}" type="datetime1">
              <a:rPr lang="en-US" smtClean="0"/>
              <a:pPr/>
              <a:t>10/4/2013</a:t>
            </a:fld>
            <a:endParaRPr lang="en-US"/>
          </a:p>
        </p:txBody>
      </p:sp>
      <p:sp>
        <p:nvSpPr>
          <p:cNvPr id="8" name="Footer Placeholder 7"/>
          <p:cNvSpPr>
            <a:spLocks noGrp="1"/>
          </p:cNvSpPr>
          <p:nvPr>
            <p:ph type="ftr" sz="quarter" idx="11"/>
          </p:nvPr>
        </p:nvSpPr>
        <p:spPr/>
        <p:txBody>
          <a:bodyPr/>
          <a:lstStyle/>
          <a:p>
            <a:r>
              <a:rPr lang="en-US" smtClean="0"/>
              <a:t>bhatnagarrk@gmail.com; +91-9868133450</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85217B-40C3-46DC-B72E-7AE2D19127CA}" type="datetime1">
              <a:rPr lang="en-US" smtClean="0"/>
              <a:pPr/>
              <a:t>10/4/2013</a:t>
            </a:fld>
            <a:endParaRPr lang="en-US"/>
          </a:p>
        </p:txBody>
      </p:sp>
      <p:sp>
        <p:nvSpPr>
          <p:cNvPr id="4" name="Footer Placeholder 3"/>
          <p:cNvSpPr>
            <a:spLocks noGrp="1"/>
          </p:cNvSpPr>
          <p:nvPr>
            <p:ph type="ftr" sz="quarter" idx="11"/>
          </p:nvPr>
        </p:nvSpPr>
        <p:spPr/>
        <p:txBody>
          <a:bodyPr/>
          <a:lstStyle/>
          <a:p>
            <a:r>
              <a:rPr lang="en-US" smtClean="0"/>
              <a:t>bhatnagarrk@gmail.com; +91-9868133450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E27E7-69F0-4B70-A0A4-0FF678C15A32}" type="datetime1">
              <a:rPr lang="en-US" smtClean="0"/>
              <a:pPr/>
              <a:t>10/4/2013</a:t>
            </a:fld>
            <a:endParaRPr lang="en-US"/>
          </a:p>
        </p:txBody>
      </p:sp>
      <p:sp>
        <p:nvSpPr>
          <p:cNvPr id="3" name="Footer Placeholder 2"/>
          <p:cNvSpPr>
            <a:spLocks noGrp="1"/>
          </p:cNvSpPr>
          <p:nvPr>
            <p:ph type="ftr" sz="quarter" idx="11"/>
          </p:nvPr>
        </p:nvSpPr>
        <p:spPr/>
        <p:txBody>
          <a:bodyPr/>
          <a:lstStyle/>
          <a:p>
            <a:r>
              <a:rPr lang="en-US" smtClean="0"/>
              <a:t>bhatnagarrk@gmail.com; +91-9868133450</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12FDE3-B220-49A4-A5AB-395217FC42EB}" type="datetime1">
              <a:rPr lang="en-US" smtClean="0"/>
              <a:pPr/>
              <a:t>10/4/2013</a:t>
            </a:fld>
            <a:endParaRPr lang="en-US"/>
          </a:p>
        </p:txBody>
      </p:sp>
      <p:sp>
        <p:nvSpPr>
          <p:cNvPr id="6" name="Footer Placeholder 5"/>
          <p:cNvSpPr>
            <a:spLocks noGrp="1"/>
          </p:cNvSpPr>
          <p:nvPr>
            <p:ph type="ftr" sz="quarter" idx="11"/>
          </p:nvPr>
        </p:nvSpPr>
        <p:spPr/>
        <p:txBody>
          <a:bodyPr/>
          <a:lstStyle/>
          <a:p>
            <a:r>
              <a:rPr lang="en-US" smtClean="0"/>
              <a:t>bhatnagarrk@gmail.com; +91-9868133450</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FD073D-2764-47D1-9EF5-A052EA343DC1}" type="datetime1">
              <a:rPr lang="en-US" smtClean="0"/>
              <a:pPr/>
              <a:t>10/4/2013</a:t>
            </a:fld>
            <a:endParaRPr lang="en-US"/>
          </a:p>
        </p:txBody>
      </p:sp>
      <p:sp>
        <p:nvSpPr>
          <p:cNvPr id="6" name="Footer Placeholder 5"/>
          <p:cNvSpPr>
            <a:spLocks noGrp="1"/>
          </p:cNvSpPr>
          <p:nvPr>
            <p:ph type="ftr" sz="quarter" idx="11"/>
          </p:nvPr>
        </p:nvSpPr>
        <p:spPr/>
        <p:txBody>
          <a:bodyPr/>
          <a:lstStyle/>
          <a:p>
            <a:r>
              <a:rPr lang="en-US" smtClean="0"/>
              <a:t>bhatnagarrk@gmail.com; +91-9868133450</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19000">
                <a:schemeClr val="accent3">
                  <a:shade val="50000"/>
                  <a:satMod val="130000"/>
                  <a:alpha val="10000"/>
                </a:schemeClr>
              </a:gs>
              <a:gs pos="54000">
                <a:schemeClr val="accent1">
                  <a:lumMod val="7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432550"/>
            <a:ext cx="2133600" cy="365125"/>
          </a:xfrm>
          <a:prstGeom prst="rect">
            <a:avLst/>
          </a:prstGeom>
          <a:ln>
            <a:noFill/>
          </a:ln>
        </p:spPr>
        <p:txBody>
          <a:bodyPr vert="horz" lIns="0" tIns="0" rIns="0" bIns="0" anchor="b"/>
          <a:lstStyle>
            <a:lvl1pPr algn="l" eaLnBrk="1" latinLnBrk="0" hangingPunct="1">
              <a:defRPr kumimoji="0" sz="1200">
                <a:solidFill>
                  <a:schemeClr val="tx2">
                    <a:shade val="90000"/>
                  </a:schemeClr>
                </a:solidFill>
              </a:defRPr>
            </a:lvl1pPr>
          </a:lstStyle>
          <a:p>
            <a:fld id="{5DE9DC86-CFFF-43DB-9488-444F66E4123B}" type="datetime1">
              <a:rPr lang="en-US" smtClean="0"/>
              <a:pPr/>
              <a:t>10/4/2013</a:t>
            </a:fld>
            <a:endParaRPr lang="en-US"/>
          </a:p>
        </p:txBody>
      </p:sp>
      <p:sp>
        <p:nvSpPr>
          <p:cNvPr id="22" name="Footer Placeholder 21"/>
          <p:cNvSpPr>
            <a:spLocks noGrp="1"/>
          </p:cNvSpPr>
          <p:nvPr>
            <p:ph type="ftr" sz="quarter" idx="3"/>
          </p:nvPr>
        </p:nvSpPr>
        <p:spPr>
          <a:xfrm>
            <a:off x="2667000" y="6432550"/>
            <a:ext cx="3352800" cy="365125"/>
          </a:xfrm>
          <a:prstGeom prst="rect">
            <a:avLst/>
          </a:prstGeom>
          <a:ln>
            <a:noFill/>
          </a:ln>
        </p:spPr>
        <p:txBody>
          <a:bodyPr vert="horz" lIns="0" tIns="0" rIns="0" bIns="0" anchor="b"/>
          <a:lstStyle>
            <a:lvl1pPr algn="l" eaLnBrk="1" latinLnBrk="0" hangingPunct="1">
              <a:defRPr kumimoji="0" sz="1200">
                <a:solidFill>
                  <a:schemeClr val="tx2">
                    <a:shade val="90000"/>
                  </a:schemeClr>
                </a:solidFill>
              </a:defRPr>
            </a:lvl1pPr>
          </a:lstStyle>
          <a:p>
            <a:r>
              <a:rPr lang="en-US" smtClean="0"/>
              <a:t>bhatnagarrk@gmail.com; +91-9868133450</a:t>
            </a:r>
            <a:endParaRPr lang="en-US"/>
          </a:p>
        </p:txBody>
      </p:sp>
      <p:sp>
        <p:nvSpPr>
          <p:cNvPr id="18" name="Slide Number Placeholder 17"/>
          <p:cNvSpPr>
            <a:spLocks noGrp="1"/>
          </p:cNvSpPr>
          <p:nvPr>
            <p:ph type="sldNum" sz="quarter" idx="4"/>
          </p:nvPr>
        </p:nvSpPr>
        <p:spPr>
          <a:xfrm>
            <a:off x="7924800" y="6432550"/>
            <a:ext cx="762000" cy="365125"/>
          </a:xfrm>
          <a:prstGeom prst="rect">
            <a:avLst/>
          </a:prstGeom>
          <a:ln>
            <a:noFill/>
          </a:ln>
        </p:spPr>
        <p:txBody>
          <a:bodyPr vert="horz" lIns="0" tIns="0" rIns="0" bIns="0" anchor="b"/>
          <a:lstStyle>
            <a:lvl1pPr algn="r" eaLnBrk="1" latinLnBrk="0" hangingPunct="1">
              <a:defRPr kumimoji="0" sz="1200">
                <a:solidFill>
                  <a:schemeClr val="tx2">
                    <a:shade val="90000"/>
                  </a:schemeClr>
                </a:solidFill>
              </a:defRPr>
            </a:lvl1pPr>
          </a:lstStyle>
          <a:p>
            <a:fld id="{F72C177B-FD96-41AE-AFC8-3BC1A2B49E2F}" type="slidenum">
              <a:rPr lang="en-US" smtClean="0"/>
              <a:pPr/>
              <a:t>‹#›</a:t>
            </a:fld>
            <a:endParaRPr lang="en-US"/>
          </a:p>
        </p:txBody>
      </p:sp>
      <p:sp>
        <p:nvSpPr>
          <p:cNvPr id="13" name="Freeform 12"/>
          <p:cNvSpPr>
            <a:spLocks/>
          </p:cNvSpPr>
          <p:nvPr/>
        </p:nvSpPr>
        <p:spPr bwMode="auto">
          <a:xfrm rot="21590224">
            <a:off x="-18880" y="324962"/>
            <a:ext cx="9156772" cy="500220"/>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ln>
            <a:solidFill>
              <a:srgbClr val="FFC000"/>
            </a:solidFill>
            <a:headEnd type="none" w="med" len="med"/>
            <a:tailEnd type="none" w="med" len="me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anchor="t" compatLnSpc="1"/>
          <a:lstStyle/>
          <a:p>
            <a:endParaRPr kumimoji="0" lang="en-US"/>
          </a:p>
        </p:txBody>
      </p:sp>
      <p:sp>
        <p:nvSpPr>
          <p:cNvPr id="15" name="Freeform 14"/>
          <p:cNvSpPr>
            <a:spLocks/>
          </p:cNvSpPr>
          <p:nvPr/>
        </p:nvSpPr>
        <p:spPr bwMode="auto">
          <a:xfrm rot="21590224">
            <a:off x="-12822" y="324977"/>
            <a:ext cx="9167356" cy="696246"/>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ln>
            <a:headEnd type="none" w="med" len="med"/>
            <a:tailEnd type="none" w="med" len="med"/>
          </a:ln>
        </p:spPr>
        <p:style>
          <a:lnRef idx="2">
            <a:schemeClr val="accent3"/>
          </a:lnRef>
          <a:fillRef idx="0">
            <a:schemeClr val="accent3"/>
          </a:fillRef>
          <a:effectRef idx="1">
            <a:schemeClr val="accent3"/>
          </a:effectRef>
          <a:fontRef idx="minor">
            <a:schemeClr val="tx1"/>
          </a:fontRef>
        </p:style>
        <p:txBody>
          <a:bodyPr vert="horz" wrap="square" lIns="91440" tIns="45720" rIns="91440" bIns="45720" anchor="t" compatLnSpc="1"/>
          <a:lstStyle/>
          <a:p>
            <a:endParaRPr kumimoji="0" lang="en-US"/>
          </a:p>
        </p:txBody>
      </p:sp>
      <p:sp>
        <p:nvSpPr>
          <p:cNvPr id="3" name="Rectangle 2"/>
          <p:cNvSpPr/>
          <p:nvPr/>
        </p:nvSpPr>
        <p:spPr>
          <a:xfrm>
            <a:off x="0" y="6400800"/>
            <a:ext cx="9138585" cy="152400"/>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 y="6553200"/>
            <a:ext cx="91440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 y="6705600"/>
            <a:ext cx="9138584"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ttp://www.itu.int/ITU-D/asp/CMS/Events/2010/NGN-India/india-logo.jpg"/>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8521718" y="583210"/>
            <a:ext cx="616867" cy="848193"/>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Excel_Worksheet3.xlsx"/><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Office_Excel_Worksheet4.xlsx"/><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Office_Excel_Worksheet5.xlsx"/><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Office_Excel_Worksheet6.xlsx"/><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tu.int/en/ITU-T/climatechange/emf-1305/Documents/Presentations/s3p5-RKBhatnagar.pdf" TargetMode="External"/><Relationship Id="rId2" Type="http://schemas.openxmlformats.org/officeDocument/2006/relationships/hyperlink" Target="http://www.itu.int/en/ITU-T/climatechange/emf-1305/Documents/Presentations/s2part2p3-RKBhatnagar.pdf"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monographs.iarc.fr/ENG/Monographs/vol102/mono102.pdf" TargetMode="External"/><Relationship Id="rId2" Type="http://schemas.openxmlformats.org/officeDocument/2006/relationships/hyperlink" Target="http://monographs.iarc.fr/ENG/Monographs/vol102/"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file:///C:/ITU/ITU-D%20SG1-2/2010-2014/docs-dms/sg01/c/D10-SG01-C-0278!N1!PDF-E.pdf" TargetMode="External"/><Relationship Id="rId2" Type="http://schemas.openxmlformats.org/officeDocument/2006/relationships/hyperlink" Target="file:///C:/ITU/ITU-D%20SG1-2/2010-2014/docs-dms/sg01/c/D10-SG01-C-0278!!MSW-E.docx"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itu.int/itudoc/itu-d/question/studygr1/q6-1-1.pdf" TargetMode="External"/><Relationship Id="rId2" Type="http://schemas.openxmlformats.org/officeDocument/2006/relationships/hyperlink" Target="http://www.itu.int/ITU-D/treg/Interconnection_Prices/Bhatnagar_INTERCONNECTION_PAPER.pdf" TargetMode="External"/><Relationship Id="rId1" Type="http://schemas.openxmlformats.org/officeDocument/2006/relationships/slideLayout" Target="../slideLayouts/slideLayout7.xml"/><Relationship Id="rId5" Type="http://schemas.openxmlformats.org/officeDocument/2006/relationships/hyperlink" Target="http://www.itu.int/md/D10-SG02-C-0320" TargetMode="External"/><Relationship Id="rId4" Type="http://schemas.openxmlformats.org/officeDocument/2006/relationships/hyperlink" Target="http://www.dot.gov.in/sites/default/files/Roadmap%20Version-II%20English%20_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dot.gov.in/sites/default/files/Advisory%20Guidelines%20For%20State%20Govts%20effective%20from%2001-08-13.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who.int/mediacentre/factsheets/fs193/en/"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72C177B-FD96-41AE-AFC8-3BC1A2B49E2F}" type="slidenum">
              <a:rPr lang="en-US" smtClean="0"/>
              <a:pPr/>
              <a:t>1</a:t>
            </a:fld>
            <a:endParaRPr lang="en-US"/>
          </a:p>
        </p:txBody>
      </p:sp>
      <p:sp>
        <p:nvSpPr>
          <p:cNvPr id="6" name="Subtitle 2"/>
          <p:cNvSpPr txBox="1">
            <a:spLocks/>
          </p:cNvSpPr>
          <p:nvPr/>
        </p:nvSpPr>
        <p:spPr>
          <a:xfrm>
            <a:off x="428596" y="533400"/>
            <a:ext cx="8458200" cy="5415880"/>
          </a:xfrm>
          <a:prstGeom prst="rect">
            <a:avLst/>
          </a:prstGeom>
        </p:spPr>
        <p:txBody>
          <a:bodyPr vert="horz">
            <a:noAutofit/>
          </a:bodyPr>
          <a:lstStyle/>
          <a:p>
            <a:pPr algn="ctr"/>
            <a:endParaRPr lang="en-US" sz="4000" dirty="0" smtClean="0"/>
          </a:p>
          <a:p>
            <a:pPr algn="ctr"/>
            <a:endParaRPr lang="en-US" sz="4000" dirty="0" smtClean="0"/>
          </a:p>
          <a:p>
            <a:pPr algn="ctr"/>
            <a:r>
              <a:rPr lang="en-US" sz="2800" dirty="0" smtClean="0"/>
              <a:t>Presentation on EMF Radiation and Indian Case Study</a:t>
            </a:r>
          </a:p>
          <a:p>
            <a:pPr algn="ctr"/>
            <a:r>
              <a:rPr lang="en-US" sz="2400" dirty="0" smtClean="0"/>
              <a:t>September 2013</a:t>
            </a:r>
          </a:p>
          <a:p>
            <a:pPr algn="ctr"/>
            <a:endParaRPr lang="en-US" sz="2400" dirty="0" smtClean="0"/>
          </a:p>
          <a:p>
            <a:pPr algn="ctr"/>
            <a:endParaRPr lang="en-US" sz="2400" dirty="0" smtClean="0"/>
          </a:p>
          <a:p>
            <a:pPr algn="r"/>
            <a:r>
              <a:rPr lang="en-US" sz="2400" dirty="0" smtClean="0"/>
              <a:t>R.K. </a:t>
            </a:r>
            <a:r>
              <a:rPr lang="en-US" sz="2400" dirty="0" err="1" smtClean="0"/>
              <a:t>Bhatnagar</a:t>
            </a:r>
            <a:endParaRPr lang="en-US" sz="2400" dirty="0" smtClean="0"/>
          </a:p>
          <a:p>
            <a:pPr algn="r"/>
            <a:r>
              <a:rPr lang="en-US" sz="2000" dirty="0" smtClean="0"/>
              <a:t>Advisor(Technology), DoT</a:t>
            </a:r>
          </a:p>
          <a:p>
            <a:pPr algn="r"/>
            <a:r>
              <a:rPr lang="en-US" sz="2000" b="1" dirty="0" smtClean="0"/>
              <a:t>+91-9868133450</a:t>
            </a:r>
          </a:p>
          <a:p>
            <a:pPr algn="r"/>
            <a:r>
              <a:rPr lang="en-US" sz="2000" b="1" dirty="0" smtClean="0"/>
              <a:t>bhatnagarrk@gmail.com</a:t>
            </a:r>
          </a:p>
          <a:p>
            <a:pPr algn="r"/>
            <a:endParaRPr lang="en-US" sz="2000" dirty="0" smtClean="0"/>
          </a:p>
          <a:p>
            <a:pPr algn="ctr"/>
            <a:endParaRPr lang="en-US" sz="4000" dirty="0"/>
          </a:p>
        </p:txBody>
      </p:sp>
      <p:sp>
        <p:nvSpPr>
          <p:cNvPr id="4" name="Footer Placeholder 3"/>
          <p:cNvSpPr>
            <a:spLocks noGrp="1"/>
          </p:cNvSpPr>
          <p:nvPr>
            <p:ph type="ftr" sz="quarter" idx="11"/>
          </p:nvPr>
        </p:nvSpPr>
        <p:spPr>
          <a:xfrm>
            <a:off x="2667000" y="6172201"/>
            <a:ext cx="3352800" cy="533400"/>
          </a:xfrm>
        </p:spPr>
        <p:txBody>
          <a:bodyPr/>
          <a:lstStyle/>
          <a:p>
            <a:r>
              <a:rPr lang="en-US" dirty="0" smtClean="0"/>
              <a:t>bhatnagarrk@gmail.com; +91-9868133450</a:t>
            </a:r>
            <a:endParaRPr lang="en-US" dirty="0"/>
          </a:p>
        </p:txBody>
      </p:sp>
    </p:spTree>
    <p:extLst>
      <p:ext uri="{BB962C8B-B14F-4D97-AF65-F5344CB8AC3E}">
        <p14:creationId xmlns="" xmlns:p14="http://schemas.microsoft.com/office/powerpoint/2010/main" val="1227765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001000" cy="685800"/>
          </a:xfrm>
        </p:spPr>
        <p:txBody>
          <a:bodyPr>
            <a:normAutofit fontScale="90000"/>
          </a:bodyPr>
          <a:lstStyle/>
          <a:p>
            <a:pPr algn="ctr"/>
            <a:r>
              <a:rPr lang="en-US" sz="4400" dirty="0" smtClean="0">
                <a:solidFill>
                  <a:srgbClr val="E69A5C"/>
                </a:solidFill>
              </a:rPr>
              <a:t>RFP PROPOSALs on Scientific Studies </a:t>
            </a:r>
            <a:r>
              <a:rPr lang="en-US" dirty="0" smtClean="0">
                <a:solidFill>
                  <a:srgbClr val="E69A5C"/>
                </a:solidFill>
              </a:rPr>
              <a:t> </a:t>
            </a:r>
            <a:endParaRPr lang="en-IN" dirty="0">
              <a:solidFill>
                <a:srgbClr val="E69A5C"/>
              </a:solidFill>
            </a:endParaRPr>
          </a:p>
        </p:txBody>
      </p:sp>
      <p:sp>
        <p:nvSpPr>
          <p:cNvPr id="3" name="Subtitle 2"/>
          <p:cNvSpPr>
            <a:spLocks noGrp="1"/>
          </p:cNvSpPr>
          <p:nvPr>
            <p:ph type="subTitle" idx="1"/>
          </p:nvPr>
        </p:nvSpPr>
        <p:spPr>
          <a:xfrm>
            <a:off x="228600" y="1524000"/>
            <a:ext cx="8686800" cy="5105400"/>
          </a:xfrm>
        </p:spPr>
        <p:txBody>
          <a:bodyPr vert="horz" lIns="0" rIns="18288">
            <a:normAutofit fontScale="92500" lnSpcReduction="10000"/>
          </a:bodyPr>
          <a:lstStyle/>
          <a:p>
            <a:pPr marL="342900" indent="-342900" algn="just">
              <a:buFont typeface="Wingdings" pitchFamily="2" charset="2"/>
              <a:buChar char="Ø"/>
            </a:pPr>
            <a:r>
              <a:rPr lang="en-IN" sz="2400" dirty="0"/>
              <a:t> </a:t>
            </a:r>
            <a:r>
              <a:rPr lang="en-US" sz="2000" dirty="0"/>
              <a:t>Department of Science &amp; Technology (DST) constituted a committee on </a:t>
            </a:r>
            <a:r>
              <a:rPr lang="en-US" sz="2000" dirty="0" smtClean="0"/>
              <a:t>01.10.2012 to examine the possible harmful effects from Cell towers on the population living in the vicinity and to develop frame of reference for calling RFP for scientific assessment of health hazards and adverse impact on ecology in </a:t>
            </a:r>
            <a:r>
              <a:rPr lang="en-US" sz="2000" b="1" dirty="0" smtClean="0">
                <a:solidFill>
                  <a:srgbClr val="002060"/>
                </a:solidFill>
              </a:rPr>
              <a:t>India specific context </a:t>
            </a:r>
            <a:r>
              <a:rPr lang="en-US" sz="2000" dirty="0" smtClean="0"/>
              <a:t>under </a:t>
            </a:r>
            <a:r>
              <a:rPr lang="en-US" sz="2000" dirty="0"/>
              <a:t>the Chairmanship of </a:t>
            </a:r>
            <a:r>
              <a:rPr lang="en-US" sz="2000" dirty="0" smtClean="0"/>
              <a:t>Former </a:t>
            </a:r>
            <a:r>
              <a:rPr lang="en-US" sz="2000" dirty="0"/>
              <a:t>Director General </a:t>
            </a:r>
            <a:r>
              <a:rPr lang="en-US" sz="2000" dirty="0" smtClean="0"/>
              <a:t>ICMR with representation </a:t>
            </a:r>
            <a:r>
              <a:rPr lang="en-US" sz="2000" dirty="0"/>
              <a:t>from :</a:t>
            </a:r>
          </a:p>
          <a:p>
            <a:pPr marL="800100" lvl="1" indent="-342900" algn="just">
              <a:buFont typeface="Wingdings" pitchFamily="2" charset="2"/>
              <a:buChar char="Ø"/>
            </a:pPr>
            <a:r>
              <a:rPr lang="en-US" sz="2000" dirty="0"/>
              <a:t>IIT Chennai, </a:t>
            </a:r>
          </a:p>
          <a:p>
            <a:pPr marL="800100" lvl="1" indent="-342900" algn="just">
              <a:buFont typeface="Wingdings" pitchFamily="2" charset="2"/>
              <a:buChar char="Ø"/>
            </a:pPr>
            <a:r>
              <a:rPr lang="en-US" sz="2000" dirty="0"/>
              <a:t>Indian Institute of Toxicology Research, </a:t>
            </a:r>
            <a:r>
              <a:rPr lang="en-US" sz="2000" dirty="0" err="1"/>
              <a:t>Lucknow</a:t>
            </a:r>
            <a:r>
              <a:rPr lang="en-US" sz="2000" dirty="0"/>
              <a:t>, </a:t>
            </a:r>
          </a:p>
          <a:p>
            <a:pPr marL="800100" lvl="1" indent="-342900" algn="just">
              <a:buFont typeface="Wingdings" pitchFamily="2" charset="2"/>
              <a:buChar char="Ø"/>
            </a:pPr>
            <a:r>
              <a:rPr lang="en-US" sz="2000" dirty="0"/>
              <a:t>ICMR , Ministry of Health ,</a:t>
            </a:r>
          </a:p>
          <a:p>
            <a:pPr marL="800100" lvl="1" indent="-342900" algn="just">
              <a:buFont typeface="Wingdings" pitchFamily="2" charset="2"/>
              <a:buChar char="Ø"/>
            </a:pPr>
            <a:r>
              <a:rPr lang="en-US" sz="2000" dirty="0"/>
              <a:t>Department  of Telecom, </a:t>
            </a:r>
          </a:p>
          <a:p>
            <a:pPr marL="800100" lvl="1" indent="-342900" algn="just">
              <a:buFont typeface="Wingdings" pitchFamily="2" charset="2"/>
              <a:buChar char="Ø"/>
            </a:pPr>
            <a:r>
              <a:rPr lang="en-US" sz="2000" dirty="0"/>
              <a:t>Ministry of Environment &amp; Forest, </a:t>
            </a:r>
          </a:p>
          <a:p>
            <a:pPr marL="800100" lvl="1" indent="-342900" algn="just">
              <a:buFont typeface="Wingdings" pitchFamily="2" charset="2"/>
              <a:buChar char="Ø"/>
            </a:pPr>
            <a:r>
              <a:rPr lang="en-US" sz="2000" dirty="0" smtClean="0"/>
              <a:t>Dept of Science &amp; Technology</a:t>
            </a:r>
          </a:p>
          <a:p>
            <a:pPr marL="800100" lvl="1" indent="-342900" algn="just"/>
            <a:r>
              <a:rPr lang="en-US" sz="2000" b="1" dirty="0" smtClean="0">
                <a:solidFill>
                  <a:srgbClr val="FF0000"/>
                </a:solidFill>
              </a:rPr>
              <a:t>RFP INVITATION</a:t>
            </a:r>
          </a:p>
          <a:p>
            <a:pPr marL="800100" lvl="1" indent="-342900" algn="just">
              <a:buFont typeface="Wingdings" pitchFamily="2" charset="2"/>
              <a:buChar char="Ø"/>
            </a:pPr>
            <a:r>
              <a:rPr lang="en-US" sz="2000" b="1" dirty="0" smtClean="0">
                <a:solidFill>
                  <a:srgbClr val="FF0000"/>
                </a:solidFill>
              </a:rPr>
              <a:t>http://www.dot.gov.in/sites/default/files/748%20circular.pdf </a:t>
            </a:r>
          </a:p>
          <a:p>
            <a:pPr marL="800100" lvl="1" indent="-342900" algn="just"/>
            <a:r>
              <a:rPr lang="en-US" sz="2000" b="1" dirty="0" smtClean="0">
                <a:solidFill>
                  <a:srgbClr val="FF0000"/>
                </a:solidFill>
              </a:rPr>
              <a:t>More than 75 Proposals received as on 31.08.2013. Evaluation &amp; award to take place</a:t>
            </a:r>
            <a:endParaRPr lang="en-US" sz="2000" b="1" dirty="0">
              <a:solidFill>
                <a:srgbClr val="FF0000"/>
              </a:solidFill>
            </a:endParaRPr>
          </a:p>
          <a:p>
            <a:pPr marL="342900" indent="-342900" algn="just">
              <a:buFont typeface="Wingdings" pitchFamily="2" charset="2"/>
              <a:buChar char="Ø"/>
            </a:pPr>
            <a:endParaRPr lang="en-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4" name="Table 3"/>
          <p:cNvGraphicFramePr>
            <a:graphicFrameLocks noGrp="1"/>
          </p:cNvGraphicFramePr>
          <p:nvPr/>
        </p:nvGraphicFramePr>
        <p:xfrm>
          <a:off x="1981200" y="1396994"/>
          <a:ext cx="5867400" cy="4851415"/>
        </p:xfrm>
        <a:graphic>
          <a:graphicData uri="http://schemas.openxmlformats.org/drawingml/2006/table">
            <a:tbl>
              <a:tblPr/>
              <a:tblGrid>
                <a:gridCol w="800099"/>
                <a:gridCol w="2466975"/>
                <a:gridCol w="2600326"/>
              </a:tblGrid>
              <a:tr h="116455">
                <a:tc>
                  <a:txBody>
                    <a:bodyPr/>
                    <a:lstStyle/>
                    <a:p>
                      <a:pPr marL="0" marR="0" algn="ctr">
                        <a:spcBef>
                          <a:spcPts val="100"/>
                        </a:spcBef>
                        <a:spcAft>
                          <a:spcPts val="100"/>
                        </a:spcAft>
                      </a:pPr>
                      <a:r>
                        <a:rPr lang="en-US" sz="600" b="1" dirty="0" err="1">
                          <a:solidFill>
                            <a:srgbClr val="000000"/>
                          </a:solidFill>
                          <a:latin typeface="Verdana"/>
                          <a:ea typeface="Times New Roman"/>
                          <a:cs typeface="Arial"/>
                        </a:rPr>
                        <a:t>Sl</a:t>
                      </a:r>
                      <a:r>
                        <a:rPr lang="en-US" sz="600" b="1" dirty="0">
                          <a:solidFill>
                            <a:srgbClr val="000000"/>
                          </a:solidFill>
                          <a:latin typeface="Verdana"/>
                          <a:ea typeface="Times New Roman"/>
                          <a:cs typeface="Arial"/>
                        </a:rPr>
                        <a:t> No.</a:t>
                      </a:r>
                      <a:endParaRPr lang="en-US" sz="600" dirty="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600" b="1">
                          <a:solidFill>
                            <a:srgbClr val="000000"/>
                          </a:solidFill>
                          <a:latin typeface="Verdana"/>
                          <a:ea typeface="Times New Roman"/>
                          <a:cs typeface="Arial"/>
                        </a:rPr>
                        <a:t>Service Area</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600" b="1">
                          <a:solidFill>
                            <a:srgbClr val="000000"/>
                          </a:solidFill>
                          <a:latin typeface="Verdana"/>
                          <a:ea typeface="Times New Roman"/>
                          <a:cs typeface="Arial"/>
                        </a:rPr>
                        <a:t>Number of BTS</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Andhra Pradesh</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60285</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2</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ASSAM</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14152</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3</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Bihar</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44283</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4</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Delhi</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30900</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5</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Gujarat</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45950</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6</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Haryana</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17604</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7</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Himachal Pradesh</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7021</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8</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Jammu &amp; Kashmir</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11115</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9</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Karnataka</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54307</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10</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KERALA</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32658</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11</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Kolkata</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19609</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12</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dirty="0">
                          <a:solidFill>
                            <a:srgbClr val="000000"/>
                          </a:solidFill>
                          <a:latin typeface="Verdana"/>
                          <a:ea typeface="Times New Roman"/>
                          <a:cs typeface="Arial"/>
                        </a:rPr>
                        <a:t>MAHARASHTRA</a:t>
                      </a:r>
                      <a:endParaRPr lang="en-US" sz="600" dirty="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64354</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13</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Madhya Pradesh</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46423</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14</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MUMBAI</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25535</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15</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North East</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8634</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16</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Orissa</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20795</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17</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Punjab</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26959</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18</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RAJASTHAN</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35560</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19.1</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Tamil Nadu excluding Chennai</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45484</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19.2</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Chennai</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21835</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20</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Uttar Pradesh (East)</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45176</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21</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Uttar Pradesh (West)</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37883</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a:solidFill>
                            <a:srgbClr val="000000"/>
                          </a:solidFill>
                          <a:latin typeface="Verdana"/>
                          <a:ea typeface="Times New Roman"/>
                          <a:cs typeface="Arial"/>
                        </a:rPr>
                        <a:t>22</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a:solidFill>
                            <a:srgbClr val="000000"/>
                          </a:solidFill>
                          <a:latin typeface="Verdana"/>
                          <a:ea typeface="Times New Roman"/>
                          <a:cs typeface="Arial"/>
                        </a:rPr>
                        <a:t>West Bengal</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a:solidFill>
                            <a:srgbClr val="000000"/>
                          </a:solidFill>
                          <a:latin typeface="Verdana"/>
                          <a:ea typeface="Times New Roman"/>
                          <a:cs typeface="Arial"/>
                        </a:rPr>
                        <a:t>30080</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0">
                <a:tc>
                  <a:txBody>
                    <a:bodyPr/>
                    <a:lstStyle/>
                    <a:p>
                      <a:pPr marL="0" marR="0">
                        <a:spcBef>
                          <a:spcPts val="100"/>
                        </a:spcBef>
                        <a:spcAft>
                          <a:spcPts val="100"/>
                        </a:spcAft>
                      </a:pPr>
                      <a:r>
                        <a:rPr lang="en-US" sz="600" b="1">
                          <a:solidFill>
                            <a:srgbClr val="000000"/>
                          </a:solidFill>
                          <a:latin typeface="Verdana"/>
                          <a:ea typeface="Times New Roman"/>
                          <a:cs typeface="Arial"/>
                        </a:rPr>
                        <a:t> </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600" b="1">
                          <a:solidFill>
                            <a:srgbClr val="000000"/>
                          </a:solidFill>
                          <a:latin typeface="Verdana"/>
                          <a:ea typeface="Times New Roman"/>
                          <a:cs typeface="Arial"/>
                        </a:rPr>
                        <a:t>Total</a:t>
                      </a:r>
                      <a:endParaRPr lang="en-US" sz="60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6225" marR="0">
                        <a:spcBef>
                          <a:spcPts val="100"/>
                        </a:spcBef>
                        <a:spcAft>
                          <a:spcPts val="100"/>
                        </a:spcAft>
                      </a:pPr>
                      <a:r>
                        <a:rPr lang="en-US" sz="600" b="1" dirty="0">
                          <a:solidFill>
                            <a:srgbClr val="000000"/>
                          </a:solidFill>
                          <a:latin typeface="Verdana"/>
                          <a:ea typeface="Times New Roman"/>
                          <a:cs typeface="Arial"/>
                        </a:rPr>
                        <a:t>746602</a:t>
                      </a:r>
                      <a:endParaRPr lang="en-US" sz="600" dirty="0">
                        <a:latin typeface="Verdana"/>
                        <a:ea typeface="SimHei"/>
                        <a:cs typeface="Simplified Arabic"/>
                      </a:endParaRPr>
                    </a:p>
                  </a:txBody>
                  <a:tcPr marL="41317" marR="41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7761" name="Rectangle 1"/>
          <p:cNvSpPr>
            <a:spLocks noChangeArrowheads="1"/>
          </p:cNvSpPr>
          <p:nvPr/>
        </p:nvSpPr>
        <p:spPr bwMode="auto">
          <a:xfrm>
            <a:off x="0" y="899345"/>
            <a:ext cx="9144000"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900" b="1" i="0" u="none" strike="noStrike" cap="none" normalizeH="0" baseline="0" dirty="0" smtClean="0">
                <a:ln>
                  <a:noFill/>
                </a:ln>
                <a:solidFill>
                  <a:schemeClr val="tx1"/>
                </a:solidFill>
                <a:effectLst/>
                <a:latin typeface="Verdana" pitchFamily="34" charset="0"/>
                <a:ea typeface="Calibri" pitchFamily="34" charset="0"/>
                <a:cs typeface="Arial" pitchFamily="34" charset="0"/>
              </a:rPr>
              <a:t>Number of base stations (service area wise) in India as on 31</a:t>
            </a:r>
            <a:r>
              <a:rPr kumimoji="0" lang="en-US" altLang="zh-CN" sz="900" b="1" i="0" u="none" strike="noStrike" cap="none" normalizeH="0" baseline="30000" dirty="0" smtClean="0">
                <a:ln>
                  <a:noFill/>
                </a:ln>
                <a:solidFill>
                  <a:schemeClr val="tx1"/>
                </a:solidFill>
                <a:effectLst/>
                <a:latin typeface="Verdana" pitchFamily="34" charset="0"/>
                <a:ea typeface="Calibri" pitchFamily="34" charset="0"/>
                <a:cs typeface="Arial" pitchFamily="34" charset="0"/>
              </a:rPr>
              <a:t>st</a:t>
            </a:r>
            <a:r>
              <a:rPr kumimoji="0" lang="en-US" altLang="zh-CN" sz="900" b="1" i="0" u="none" strike="noStrike" cap="none" normalizeH="0" baseline="0" dirty="0" smtClean="0">
                <a:ln>
                  <a:noFill/>
                </a:ln>
                <a:solidFill>
                  <a:schemeClr val="tx1"/>
                </a:solidFill>
                <a:effectLst/>
                <a:latin typeface="Verdana" pitchFamily="34" charset="0"/>
                <a:ea typeface="Calibri" pitchFamily="34" charset="0"/>
                <a:cs typeface="Arial" pitchFamily="34" charset="0"/>
              </a:rPr>
              <a:t> May 2013</a:t>
            </a:r>
            <a:endParaRPr kumimoji="0" lang="en-US"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Visit of author to WHO and ITU : Feb 2013</a:t>
            </a:r>
            <a:endParaRPr lang="en-IN" sz="4400" b="1" dirty="0"/>
          </a:p>
        </p:txBody>
      </p:sp>
      <p:sp>
        <p:nvSpPr>
          <p:cNvPr id="3" name="Content Placeholder 2"/>
          <p:cNvSpPr>
            <a:spLocks noGrp="1"/>
          </p:cNvSpPr>
          <p:nvPr>
            <p:ph idx="1"/>
          </p:nvPr>
        </p:nvSpPr>
        <p:spPr>
          <a:xfrm>
            <a:off x="304800" y="1219200"/>
            <a:ext cx="8382000" cy="5105400"/>
          </a:xfrm>
        </p:spPr>
        <p:txBody>
          <a:bodyPr>
            <a:normAutofit fontScale="92500" lnSpcReduction="20000"/>
          </a:bodyPr>
          <a:lstStyle/>
          <a:p>
            <a:pPr algn="just"/>
            <a:r>
              <a:rPr lang="en-IN" dirty="0" smtClean="0"/>
              <a:t>In a latest development, an Indian Delegation from DoT, Government of India had visited Geneva from 19 to 22 Feb. 2013 to discuss EMF Radiation related health issues with WHO Secretariat and Technical standards with ITU.</a:t>
            </a:r>
          </a:p>
          <a:p>
            <a:pPr algn="just">
              <a:buNone/>
            </a:pPr>
            <a:endParaRPr lang="en-US" dirty="0" smtClean="0"/>
          </a:p>
          <a:p>
            <a:pPr algn="just"/>
            <a:r>
              <a:rPr lang="en-IN" dirty="0" smtClean="0"/>
              <a:t>WHO officials suggested that lowering of the EMF radiation limit alone may not be adequate to achieve the desired results, though a strong regulation on siting of BTS Tower antennae could be more important. Few countries have imposed restrictions specifying the horizontal distance in regards to the installation of base station Antenna from sensitive locations in the urban planning itself. </a:t>
            </a:r>
          </a:p>
          <a:p>
            <a:pPr algn="just">
              <a:buNone/>
            </a:pPr>
            <a:endParaRPr lang="en-IN" dirty="0" smtClean="0"/>
          </a:p>
          <a:p>
            <a:pPr algn="just"/>
            <a:r>
              <a:rPr lang="en-IN" dirty="0" smtClean="0"/>
              <a:t>Indian scenario with more than 10 mobile operators in each service area along with high population density was considered quite different from Europe</a:t>
            </a:r>
            <a:endParaRPr lang="en-US" dirty="0" smtClean="0"/>
          </a:p>
          <a:p>
            <a:pPr algn="just"/>
            <a:endParaRPr lang="en-US" dirty="0" smtClean="0"/>
          </a:p>
          <a:p>
            <a:pPr>
              <a:buNone/>
            </a:pPr>
            <a:endParaRPr lang="en-IN"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12</a:t>
            </a:fld>
            <a:endParaRPr lang="en-US" dirty="0"/>
          </a:p>
        </p:txBody>
      </p:sp>
      <p:sp>
        <p:nvSpPr>
          <p:cNvPr id="5" name="Footer Placeholder 4"/>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Visit to WHO and ITU : Feb 2013</a:t>
            </a:r>
            <a:endParaRPr lang="en-IN" sz="4400" b="1" dirty="0"/>
          </a:p>
        </p:txBody>
      </p:sp>
      <p:sp>
        <p:nvSpPr>
          <p:cNvPr id="3" name="Content Placeholder 2"/>
          <p:cNvSpPr>
            <a:spLocks noGrp="1"/>
          </p:cNvSpPr>
          <p:nvPr>
            <p:ph idx="1"/>
          </p:nvPr>
        </p:nvSpPr>
        <p:spPr>
          <a:xfrm>
            <a:off x="304800" y="1219200"/>
            <a:ext cx="8382000" cy="5105400"/>
          </a:xfrm>
        </p:spPr>
        <p:txBody>
          <a:bodyPr>
            <a:noAutofit/>
          </a:bodyPr>
          <a:lstStyle/>
          <a:p>
            <a:pPr>
              <a:buNone/>
            </a:pPr>
            <a:r>
              <a:rPr lang="en-US" sz="1800" dirty="0" smtClean="0"/>
              <a:t>The conditions in India and other developing countries are totally different from those in Europe in terms of  </a:t>
            </a:r>
          </a:p>
          <a:p>
            <a:pPr algn="just">
              <a:buNone/>
            </a:pPr>
            <a:r>
              <a:rPr lang="en-US" sz="1800" dirty="0" smtClean="0"/>
              <a:t>-    mobile phone usages </a:t>
            </a:r>
          </a:p>
          <a:p>
            <a:pPr algn="just">
              <a:buFontTx/>
              <a:buChar char="-"/>
            </a:pPr>
            <a:r>
              <a:rPr lang="en-US" sz="1800" dirty="0" smtClean="0"/>
              <a:t>number of operators </a:t>
            </a:r>
          </a:p>
          <a:p>
            <a:pPr algn="just">
              <a:buFontTx/>
              <a:buChar char="-"/>
            </a:pPr>
            <a:r>
              <a:rPr lang="en-IN" sz="1800" dirty="0" smtClean="0"/>
              <a:t>higher levels of population density </a:t>
            </a:r>
          </a:p>
          <a:p>
            <a:pPr algn="just">
              <a:buFontTx/>
              <a:buChar char="-"/>
            </a:pPr>
            <a:r>
              <a:rPr lang="en-IN" sz="1800" dirty="0" smtClean="0"/>
              <a:t>in-organic growth in urban areas </a:t>
            </a:r>
          </a:p>
          <a:p>
            <a:pPr algn="just">
              <a:buFontTx/>
              <a:buChar char="-"/>
            </a:pPr>
            <a:r>
              <a:rPr lang="en-IN" sz="1800" dirty="0" smtClean="0"/>
              <a:t>narrow lanes separating buildings </a:t>
            </a:r>
          </a:p>
          <a:p>
            <a:pPr algn="just">
              <a:buFontTx/>
              <a:buChar char="-"/>
            </a:pPr>
            <a:r>
              <a:rPr lang="en-IN" sz="1800" dirty="0" smtClean="0"/>
              <a:t>lower body mass index &amp; fat content </a:t>
            </a:r>
          </a:p>
          <a:p>
            <a:pPr algn="just">
              <a:buFontTx/>
              <a:buChar char="-"/>
            </a:pPr>
            <a:r>
              <a:rPr lang="en-IN" sz="1800" dirty="0" smtClean="0"/>
              <a:t>lesser spectrum per operator </a:t>
            </a:r>
          </a:p>
          <a:p>
            <a:pPr algn="just">
              <a:buFontTx/>
              <a:buChar char="-"/>
            </a:pPr>
            <a:r>
              <a:rPr lang="en-IN" sz="1800" dirty="0" smtClean="0"/>
              <a:t>radiated power being 20 Watt per sector </a:t>
            </a:r>
          </a:p>
          <a:p>
            <a:pPr algn="just">
              <a:buFontTx/>
              <a:buChar char="-"/>
            </a:pPr>
            <a:r>
              <a:rPr lang="en-IN" sz="1800" dirty="0" smtClean="0"/>
              <a:t>higher levels of possible RF exposure on account of multiple operators having BTSs on same tower, and Antennas mounted at lower heights , </a:t>
            </a:r>
          </a:p>
          <a:p>
            <a:pPr algn="just">
              <a:buFontTx/>
              <a:buChar char="-"/>
            </a:pPr>
            <a:r>
              <a:rPr lang="en-IN" sz="1800" dirty="0" smtClean="0"/>
              <a:t>Poor </a:t>
            </a:r>
            <a:r>
              <a:rPr lang="en-IN" sz="1800" dirty="0" err="1" smtClean="0"/>
              <a:t>QoS</a:t>
            </a:r>
            <a:r>
              <a:rPr lang="en-IN" sz="1800" dirty="0" smtClean="0"/>
              <a:t> also leads handsets to operate at higher levels of power </a:t>
            </a:r>
          </a:p>
          <a:p>
            <a:pPr algn="just">
              <a:buFontTx/>
              <a:buChar char="-"/>
            </a:pPr>
            <a:r>
              <a:rPr lang="en-IN" sz="1800" dirty="0" smtClean="0"/>
              <a:t>Outsourcing of infrastructure installation &amp; maintenance to third parties by operators </a:t>
            </a:r>
          </a:p>
          <a:p>
            <a:pPr algn="just">
              <a:buFontTx/>
              <a:buChar char="-"/>
            </a:pPr>
            <a:r>
              <a:rPr lang="en-IN" sz="1800" dirty="0" smtClean="0"/>
              <a:t>Inadequate technical expertise at field level and local authorities to understand exclusion zone calculations based on ITU K series recommendations.</a:t>
            </a:r>
            <a:endParaRPr lang="en-IN" sz="1800"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13</a:t>
            </a:fld>
            <a:endParaRPr lang="en-US" dirty="0"/>
          </a:p>
        </p:txBody>
      </p:sp>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Visit to WHO, IARC and ITU : Feb 2013</a:t>
            </a:r>
            <a:endParaRPr lang="en-IN" sz="4400" b="1" dirty="0"/>
          </a:p>
        </p:txBody>
      </p:sp>
      <p:sp>
        <p:nvSpPr>
          <p:cNvPr id="3" name="Content Placeholder 2"/>
          <p:cNvSpPr>
            <a:spLocks noGrp="1"/>
          </p:cNvSpPr>
          <p:nvPr>
            <p:ph idx="1"/>
          </p:nvPr>
        </p:nvSpPr>
        <p:spPr>
          <a:xfrm>
            <a:off x="304800" y="1219200"/>
            <a:ext cx="8382000" cy="5105400"/>
          </a:xfrm>
        </p:spPr>
        <p:txBody>
          <a:bodyPr>
            <a:normAutofit fontScale="92500" lnSpcReduction="20000"/>
          </a:bodyPr>
          <a:lstStyle/>
          <a:p>
            <a:pPr algn="just"/>
            <a:r>
              <a:rPr lang="en-IN" dirty="0" smtClean="0"/>
              <a:t>Officials from International Agency on Cancer Research (IARC) (Part of WHO) at Lyon, France </a:t>
            </a:r>
            <a:r>
              <a:rPr lang="en-US" dirty="0" smtClean="0"/>
              <a:t>indicated that in Europe Mobile Towers are not considered as a threat as Antennas are at higher levels /heights and fairly distant apart. </a:t>
            </a:r>
          </a:p>
          <a:p>
            <a:pPr algn="just"/>
            <a:r>
              <a:rPr lang="en-US" dirty="0" smtClean="0"/>
              <a:t>During discussions on Indian scenario, IARC felt that their present research that is addressing only Mobile Handsets may have to be reassessed to include Mobile Towers also.  </a:t>
            </a:r>
          </a:p>
          <a:p>
            <a:pPr algn="just"/>
            <a:r>
              <a:rPr lang="en-US" dirty="0" smtClean="0"/>
              <a:t>A research project focusing on measurements of exposure levels from base stations in densely populated areas and areas covered by many base stations, </a:t>
            </a:r>
            <a:r>
              <a:rPr lang="en-US" dirty="0" smtClean="0">
                <a:solidFill>
                  <a:srgbClr val="FF0000"/>
                </a:solidFill>
              </a:rPr>
              <a:t>level of usage</a:t>
            </a:r>
            <a:r>
              <a:rPr lang="en-US" dirty="0" smtClean="0"/>
              <a:t>, and measurements of emissions from regular and counterfeit mobile phones, was considered to be of great scientific interest by IARC. </a:t>
            </a:r>
          </a:p>
          <a:p>
            <a:pPr algn="just"/>
            <a:r>
              <a:rPr lang="en-US" dirty="0" smtClean="0"/>
              <a:t>Based on the suggestions from IARC, </a:t>
            </a:r>
            <a:r>
              <a:rPr lang="en-US" dirty="0" smtClean="0">
                <a:solidFill>
                  <a:srgbClr val="FF0000"/>
                </a:solidFill>
              </a:rPr>
              <a:t>Mobile Handset usage study was taken up by licensor </a:t>
            </a:r>
            <a:r>
              <a:rPr lang="en-US" dirty="0" smtClean="0"/>
              <a:t>in India.</a:t>
            </a:r>
            <a:endParaRPr lang="en-US"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14</a:t>
            </a:fld>
            <a:endParaRPr lang="en-US" dirty="0"/>
          </a:p>
        </p:txBody>
      </p:sp>
      <p:sp>
        <p:nvSpPr>
          <p:cNvPr id="5" name="Footer Placeholder 4"/>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Visit to WHO, IARC and ITU : Feb 2013</a:t>
            </a:r>
            <a:endParaRPr lang="en-IN" sz="4400" b="1" dirty="0"/>
          </a:p>
        </p:txBody>
      </p:sp>
      <p:sp>
        <p:nvSpPr>
          <p:cNvPr id="3" name="Content Placeholder 2"/>
          <p:cNvSpPr>
            <a:spLocks noGrp="1"/>
          </p:cNvSpPr>
          <p:nvPr>
            <p:ph idx="1"/>
          </p:nvPr>
        </p:nvSpPr>
        <p:spPr>
          <a:xfrm>
            <a:off x="304800" y="1219200"/>
            <a:ext cx="8382000" cy="5105400"/>
          </a:xfrm>
        </p:spPr>
        <p:txBody>
          <a:bodyPr>
            <a:normAutofit fontScale="77500" lnSpcReduction="20000"/>
          </a:bodyPr>
          <a:lstStyle/>
          <a:p>
            <a:pPr algn="just">
              <a:buFont typeface="Wingdings" pitchFamily="2" charset="2"/>
              <a:buChar char="Ø"/>
            </a:pPr>
            <a:endParaRPr lang="en-IN" sz="2400" b="1" dirty="0" smtClean="0"/>
          </a:p>
          <a:p>
            <a:pPr algn="just">
              <a:buFont typeface="Wingdings" pitchFamily="2" charset="2"/>
              <a:buChar char="Ø"/>
            </a:pPr>
            <a:r>
              <a:rPr lang="en-IN" sz="2400" b="1" dirty="0" smtClean="0"/>
              <a:t>IARC Monographs 102 released in April 2013 states: </a:t>
            </a:r>
          </a:p>
          <a:p>
            <a:pPr algn="just">
              <a:buNone/>
            </a:pPr>
            <a:r>
              <a:rPr lang="en-IN" sz="2400" b="1" dirty="0" smtClean="0"/>
              <a:t>     “Radiofrequency Electromagnetic  	Fields are Possibly CARCINOGENIC to humans (Group 	2B)” Page 421</a:t>
            </a:r>
            <a:endParaRPr lang="en-US" dirty="0" smtClean="0"/>
          </a:p>
          <a:p>
            <a:pPr algn="just"/>
            <a:endParaRPr lang="en-IN" dirty="0" smtClean="0"/>
          </a:p>
          <a:p>
            <a:pPr algn="just"/>
            <a:r>
              <a:rPr lang="en-IN" dirty="0" smtClean="0"/>
              <a:t>DoT obtained the latest version of ITU’s EMF estimator Software and organized an ITU Workshop on 21</a:t>
            </a:r>
            <a:r>
              <a:rPr lang="en-IN" baseline="30000" dirty="0" smtClean="0"/>
              <a:t>st </a:t>
            </a:r>
            <a:r>
              <a:rPr lang="en-IN" dirty="0" smtClean="0"/>
              <a:t>&amp; 22</a:t>
            </a:r>
            <a:r>
              <a:rPr lang="en-IN" baseline="30000" dirty="0" smtClean="0"/>
              <a:t>nd</a:t>
            </a:r>
            <a:r>
              <a:rPr lang="en-IN" dirty="0" smtClean="0"/>
              <a:t> May 2013 at Delhi. The Workshop has facilitated Indian Telecom Service Providers for better evaluation on the human exposure to electromagnetic field from multiple sources of communication installation, and for taking steps to reduce the radiation levels in the areas around transmitting stations. </a:t>
            </a:r>
          </a:p>
          <a:p>
            <a:pPr algn="just">
              <a:buNone/>
            </a:pPr>
            <a:endParaRPr lang="en-IN" dirty="0" smtClean="0"/>
          </a:p>
          <a:p>
            <a:pPr algn="just"/>
            <a:endParaRPr lang="en-US" dirty="0" smtClean="0"/>
          </a:p>
          <a:p>
            <a:pPr algn="just"/>
            <a:r>
              <a:rPr lang="en-US" dirty="0" smtClean="0"/>
              <a:t>Minutes of Usage/ Hours of Mobile Hand Usage by Indian Service Providers has been collected from Indian Mobile Operators across various Licensing Service Areas, based on IARC suggestion. There are 22 Licensed Service Areas and on an average, there are 10 Mobile Operators in each Licensed Area. </a:t>
            </a:r>
            <a:endParaRPr lang="en-US"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15</a:t>
            </a:fld>
            <a:endParaRPr lang="en-US" dirty="0"/>
          </a:p>
        </p:txBody>
      </p:sp>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Visit to WHO, IARC and ITU : Feb 2013</a:t>
            </a:r>
            <a:endParaRPr lang="en-IN" sz="4400" b="1" dirty="0"/>
          </a:p>
        </p:txBody>
      </p:sp>
      <p:sp>
        <p:nvSpPr>
          <p:cNvPr id="3" name="Content Placeholder 2"/>
          <p:cNvSpPr>
            <a:spLocks noGrp="1"/>
          </p:cNvSpPr>
          <p:nvPr>
            <p:ph idx="1"/>
          </p:nvPr>
        </p:nvSpPr>
        <p:spPr>
          <a:xfrm>
            <a:off x="304800" y="1219200"/>
            <a:ext cx="8382000" cy="5105400"/>
          </a:xfrm>
        </p:spPr>
        <p:txBody>
          <a:bodyPr>
            <a:normAutofit fontScale="92500"/>
          </a:bodyPr>
          <a:lstStyle/>
          <a:p>
            <a:pPr algn="just"/>
            <a:r>
              <a:rPr lang="en-US" dirty="0" smtClean="0"/>
              <a:t>Typical Results show that on an average more than 100,000 Mobile users of one operator in one licensed service area have about 2 hours of mobile usage per day. Taking on an average 10  operators in all the 22 service area in India, at least 20 million mobile users have mobile usage of 2 or more hours per day. More data  obtained later covering 95 Licenses from 6 Operators further confirmed the above findings.</a:t>
            </a:r>
          </a:p>
          <a:p>
            <a:endParaRPr lang="en-US" dirty="0" smtClean="0"/>
          </a:p>
          <a:p>
            <a:pPr algn="just"/>
            <a:r>
              <a:rPr lang="en-US" dirty="0" smtClean="0"/>
              <a:t>In Europe, the tariff for mobile service is higher than fixed telephone service and the Tele-density for both Mobile &amp; Fixed Lines phones is comparable to the level of 100+ in Europe and that explains lower levels of usage of mobile.</a:t>
            </a:r>
          </a:p>
          <a:p>
            <a:endParaRPr lang="en-US"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16</a:t>
            </a:fld>
            <a:endParaRPr lang="en-US" dirty="0"/>
          </a:p>
        </p:txBody>
      </p:sp>
      <p:sp>
        <p:nvSpPr>
          <p:cNvPr id="5" name="Footer Placeholder 4"/>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Rectangle 3"/>
          <p:cNvSpPr/>
          <p:nvPr/>
        </p:nvSpPr>
        <p:spPr>
          <a:xfrm>
            <a:off x="1219200" y="1219200"/>
            <a:ext cx="7315200" cy="5016758"/>
          </a:xfrm>
          <a:prstGeom prst="rect">
            <a:avLst/>
          </a:prstGeom>
        </p:spPr>
        <p:txBody>
          <a:bodyPr wrap="square">
            <a:spAutoFit/>
          </a:bodyPr>
          <a:lstStyle/>
          <a:p>
            <a:pPr algn="ctr"/>
            <a:r>
              <a:rPr lang="en-US" sz="3200" dirty="0" smtClean="0">
                <a:solidFill>
                  <a:srgbClr val="FF0000"/>
                </a:solidFill>
              </a:rPr>
              <a:t>INDIAN CASE STUDY </a:t>
            </a:r>
          </a:p>
          <a:p>
            <a:pPr algn="ctr"/>
            <a:r>
              <a:rPr lang="en-US" sz="3200" dirty="0" smtClean="0">
                <a:solidFill>
                  <a:srgbClr val="FF0000"/>
                </a:solidFill>
              </a:rPr>
              <a:t>CARRIED out based ON Suggestions </a:t>
            </a:r>
          </a:p>
          <a:p>
            <a:pPr algn="ctr"/>
            <a:r>
              <a:rPr lang="en-US" sz="3200" dirty="0" smtClean="0">
                <a:solidFill>
                  <a:srgbClr val="FF0000"/>
                </a:solidFill>
              </a:rPr>
              <a:t>FROM </a:t>
            </a:r>
          </a:p>
          <a:p>
            <a:pPr algn="ctr"/>
            <a:r>
              <a:rPr lang="en-US" sz="3200" dirty="0" smtClean="0">
                <a:solidFill>
                  <a:srgbClr val="FF0000"/>
                </a:solidFill>
              </a:rPr>
              <a:t>WHO, IARC &amp; ITU </a:t>
            </a:r>
          </a:p>
          <a:p>
            <a:pPr algn="ctr"/>
            <a:r>
              <a:rPr lang="en-US" sz="3200" dirty="0" smtClean="0">
                <a:solidFill>
                  <a:srgbClr val="FF0000"/>
                </a:solidFill>
              </a:rPr>
              <a:t>In Feb 2013</a:t>
            </a:r>
          </a:p>
          <a:p>
            <a:endParaRPr lang="en-US" sz="3200" dirty="0" smtClean="0">
              <a:solidFill>
                <a:srgbClr val="FF0000"/>
              </a:solidFill>
            </a:endParaRPr>
          </a:p>
          <a:p>
            <a:pPr algn="just"/>
            <a:r>
              <a:rPr lang="en-US" sz="3200" dirty="0" smtClean="0"/>
              <a:t>Actual CDR Based Data used from 94 Licensees out of 200+ Indian Mobile Licensees spread over 23 Licensing Areas for Quarter 1 2013</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2465" name="Object 1"/>
          <p:cNvGraphicFramePr>
            <a:graphicFrameLocks noChangeAspect="1"/>
          </p:cNvGraphicFramePr>
          <p:nvPr/>
        </p:nvGraphicFramePr>
        <p:xfrm>
          <a:off x="513716" y="914400"/>
          <a:ext cx="7993592" cy="4953000"/>
        </p:xfrm>
        <a:graphic>
          <a:graphicData uri="http://schemas.openxmlformats.org/presentationml/2006/ole">
            <p:oleObj spid="_x0000_s62465" name="Worksheet" r:id="rId3" imgW="7305680" imgH="4981624" progId="Excel.Sheet.12">
              <p:embed/>
            </p:oleObj>
          </a:graphicData>
        </a:graphic>
      </p:graphicFrame>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a:p>
        </p:txBody>
      </p:sp>
      <p:sp>
        <p:nvSpPr>
          <p:cNvPr id="614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41" name="Object 1"/>
          <p:cNvGraphicFramePr>
            <a:graphicFrameLocks noChangeAspect="1"/>
          </p:cNvGraphicFramePr>
          <p:nvPr/>
        </p:nvGraphicFramePr>
        <p:xfrm>
          <a:off x="685800" y="838200"/>
          <a:ext cx="7619999" cy="5181094"/>
        </p:xfrm>
        <a:graphic>
          <a:graphicData uri="http://schemas.openxmlformats.org/presentationml/2006/ole">
            <p:oleObj spid="_x0000_s61441" name="Worksheet" r:id="rId3" imgW="7134267" imgH="5362500" progId="Excel.Sheet.12">
              <p:embed/>
            </p:oleObj>
          </a:graphicData>
        </a:graphic>
      </p:graphicFrame>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Growing Tele-Density</a:t>
            </a:r>
            <a:endParaRPr lang="en-IN" dirty="0"/>
          </a:p>
        </p:txBody>
      </p:sp>
      <p:sp>
        <p:nvSpPr>
          <p:cNvPr id="3" name="Content Placeholder 2"/>
          <p:cNvSpPr>
            <a:spLocks noGrp="1"/>
          </p:cNvSpPr>
          <p:nvPr>
            <p:ph idx="1"/>
          </p:nvPr>
        </p:nvSpPr>
        <p:spPr>
          <a:xfrm>
            <a:off x="304800" y="1676400"/>
            <a:ext cx="8686800" cy="2362200"/>
          </a:xfrm>
        </p:spPr>
        <p:txBody>
          <a:bodyPr/>
          <a:lstStyle/>
          <a:p>
            <a:r>
              <a:rPr lang="en-US" dirty="0" smtClean="0"/>
              <a:t>Unprecedented growth in the communication sector in recent years, </a:t>
            </a:r>
          </a:p>
          <a:p>
            <a:r>
              <a:rPr lang="en-US" dirty="0" smtClean="0"/>
              <a:t>Manifold increase in mobile voice &amp; data traffic =&gt; </a:t>
            </a:r>
          </a:p>
          <a:p>
            <a:pPr lvl="1"/>
            <a:r>
              <a:rPr lang="en-US" dirty="0" smtClean="0"/>
              <a:t>Exponential increase in a number of cellular towers in India and more &amp; more towers erected each year. </a:t>
            </a:r>
          </a:p>
          <a:p>
            <a:pPr lvl="2">
              <a:buNone/>
            </a:pPr>
            <a:endParaRPr lang="en-IN"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2</a:t>
            </a:fld>
            <a:endParaRPr lang="en-US" dirty="0"/>
          </a:p>
        </p:txBody>
      </p:sp>
      <p:graphicFrame>
        <p:nvGraphicFramePr>
          <p:cNvPr id="5" name="Table 4"/>
          <p:cNvGraphicFramePr>
            <a:graphicFrameLocks noGrp="1"/>
          </p:cNvGraphicFramePr>
          <p:nvPr/>
        </p:nvGraphicFramePr>
        <p:xfrm>
          <a:off x="457200" y="4038600"/>
          <a:ext cx="8229600" cy="1577927"/>
        </p:xfrm>
        <a:graphic>
          <a:graphicData uri="http://schemas.openxmlformats.org/drawingml/2006/table">
            <a:tbl>
              <a:tblPr/>
              <a:tblGrid>
                <a:gridCol w="3584556"/>
                <a:gridCol w="4645044"/>
              </a:tblGrid>
              <a:tr h="937847">
                <a:tc>
                  <a:txBody>
                    <a:bodyPr/>
                    <a:lstStyle/>
                    <a:p>
                      <a:pPr marL="342900" lvl="0" indent="-342900" algn="just">
                        <a:lnSpc>
                          <a:spcPct val="150000"/>
                        </a:lnSpc>
                        <a:spcAft>
                          <a:spcPts val="1000"/>
                        </a:spcAft>
                        <a:buFont typeface="Symbol"/>
                        <a:buNone/>
                      </a:pPr>
                      <a:r>
                        <a:rPr lang="en-US" sz="1400" b="1" i="0" dirty="0">
                          <a:latin typeface="Verdana"/>
                          <a:ea typeface="Times New Roman"/>
                          <a:cs typeface="Times New Roman"/>
                        </a:rPr>
                        <a:t>Telecom subscribers in India:</a:t>
                      </a:r>
                      <a:endParaRPr lang="en-IN" sz="11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en-US" sz="1400" b="1" i="0" dirty="0" smtClean="0">
                          <a:latin typeface="Verdana"/>
                          <a:ea typeface="Times New Roman"/>
                          <a:cs typeface="Times New Roman"/>
                        </a:rPr>
                        <a:t>921 </a:t>
                      </a:r>
                      <a:r>
                        <a:rPr lang="en-US" sz="1400" b="1" i="0" dirty="0">
                          <a:latin typeface="Verdana"/>
                          <a:ea typeface="Times New Roman"/>
                          <a:cs typeface="Times New Roman"/>
                        </a:rPr>
                        <a:t>Million (Wireless segment is the Growth Key Driver with </a:t>
                      </a:r>
                      <a:r>
                        <a:rPr lang="en-US" sz="1400" b="1" i="0" dirty="0" smtClean="0">
                          <a:latin typeface="Verdana"/>
                          <a:ea typeface="Times New Roman"/>
                          <a:cs typeface="Times New Roman"/>
                        </a:rPr>
                        <a:t>891 </a:t>
                      </a:r>
                      <a:r>
                        <a:rPr lang="en-US" sz="1400" b="1" i="0" dirty="0">
                          <a:latin typeface="Verdana"/>
                          <a:ea typeface="Times New Roman"/>
                          <a:cs typeface="Times New Roman"/>
                        </a:rPr>
                        <a:t>Million subscribers)</a:t>
                      </a:r>
                      <a:endParaRPr lang="en-IN" sz="11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153">
                <a:tc>
                  <a:txBody>
                    <a:bodyPr/>
                    <a:lstStyle/>
                    <a:p>
                      <a:pPr marL="342900" lvl="0" indent="-342900" algn="just">
                        <a:lnSpc>
                          <a:spcPct val="150000"/>
                        </a:lnSpc>
                        <a:spcAft>
                          <a:spcPts val="1000"/>
                        </a:spcAft>
                        <a:buFont typeface="Symbol"/>
                        <a:buNone/>
                      </a:pPr>
                      <a:r>
                        <a:rPr lang="en-US" sz="1400" b="1" i="0" dirty="0">
                          <a:latin typeface="Verdana"/>
                          <a:ea typeface="Times New Roman"/>
                          <a:cs typeface="Times New Roman"/>
                        </a:rPr>
                        <a:t>Tele-density:</a:t>
                      </a:r>
                      <a:endParaRPr lang="en-IN" sz="11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400" b="1" i="0" dirty="0" smtClean="0">
                          <a:latin typeface="Verdana"/>
                          <a:ea typeface="Times New Roman"/>
                          <a:cs typeface="Times New Roman"/>
                        </a:rPr>
                        <a:t>76.14%</a:t>
                      </a:r>
                      <a:r>
                        <a:rPr lang="en-US" sz="1400" b="1" i="0" baseline="0" dirty="0" smtClean="0">
                          <a:latin typeface="Verdana"/>
                          <a:ea typeface="Times New Roman"/>
                          <a:cs typeface="Times New Roman"/>
                        </a:rPr>
                        <a:t> (Wireless 73.59%, </a:t>
                      </a:r>
                      <a:r>
                        <a:rPr lang="en-US" sz="1400" b="1" i="0" baseline="0" dirty="0" err="1" smtClean="0">
                          <a:latin typeface="Verdana"/>
                          <a:ea typeface="Times New Roman"/>
                          <a:cs typeface="Times New Roman"/>
                        </a:rPr>
                        <a:t>Wireline</a:t>
                      </a:r>
                      <a:r>
                        <a:rPr lang="en-US" sz="1400" b="1" i="0" baseline="0" dirty="0" smtClean="0">
                          <a:latin typeface="Verdana"/>
                          <a:ea typeface="Times New Roman"/>
                          <a:cs typeface="Times New Roman"/>
                        </a:rPr>
                        <a:t> 2.55%)</a:t>
                      </a:r>
                      <a:r>
                        <a:rPr lang="en-US" sz="1400" b="1" i="0" dirty="0">
                          <a:latin typeface="Verdana"/>
                          <a:ea typeface="Times New Roman"/>
                          <a:cs typeface="Times New Roman"/>
                        </a:rPr>
                        <a:t>	</a:t>
                      </a:r>
                      <a:endParaRPr lang="en-IN" sz="11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500034" y="5715016"/>
            <a:ext cx="2236190" cy="369332"/>
          </a:xfrm>
          <a:prstGeom prst="rect">
            <a:avLst/>
          </a:prstGeom>
          <a:noFill/>
        </p:spPr>
        <p:txBody>
          <a:bodyPr wrap="none" rtlCol="0">
            <a:spAutoFit/>
          </a:bodyPr>
          <a:lstStyle/>
          <a:p>
            <a:r>
              <a:rPr lang="en-US" dirty="0" smtClean="0"/>
              <a:t>November 2012 data</a:t>
            </a:r>
            <a:endParaRPr lang="en-IN" dirty="0"/>
          </a:p>
        </p:txBody>
      </p:sp>
      <p:sp>
        <p:nvSpPr>
          <p:cNvPr id="7" name="Footer Placeholder 6"/>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extLst>
      <p:ext uri="{BB962C8B-B14F-4D97-AF65-F5344CB8AC3E}">
        <p14:creationId xmlns="" xmlns:p14="http://schemas.microsoft.com/office/powerpoint/2010/main" val="714047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a:p>
        </p:txBody>
      </p:sp>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0417" name="Object 1"/>
          <p:cNvGraphicFramePr>
            <a:graphicFrameLocks noChangeAspect="1"/>
          </p:cNvGraphicFramePr>
          <p:nvPr/>
        </p:nvGraphicFramePr>
        <p:xfrm>
          <a:off x="533400" y="759074"/>
          <a:ext cx="8072775" cy="5336926"/>
        </p:xfrm>
        <a:graphic>
          <a:graphicData uri="http://schemas.openxmlformats.org/presentationml/2006/ole">
            <p:oleObj spid="_x0000_s60417" name="Worksheet" r:id="rId3" imgW="7839083" imgH="5238871" progId="Excel.Sheet.12">
              <p:embed/>
            </p:oleObj>
          </a:graphicData>
        </a:graphic>
      </p:graphicFrame>
      <p:sp>
        <p:nvSpPr>
          <p:cNvPr id="5" name="Footer Placeholder 4"/>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9393" name="Object 1"/>
          <p:cNvGraphicFramePr>
            <a:graphicFrameLocks noChangeAspect="1"/>
          </p:cNvGraphicFramePr>
          <p:nvPr/>
        </p:nvGraphicFramePr>
        <p:xfrm>
          <a:off x="517133" y="990600"/>
          <a:ext cx="8093467" cy="4867018"/>
        </p:xfrm>
        <a:graphic>
          <a:graphicData uri="http://schemas.openxmlformats.org/presentationml/2006/ole">
            <p:oleObj spid="_x0000_s59393" name="Worksheet" r:id="rId3" imgW="7000916" imgH="4657704" progId="Excel.Sheet.12">
              <p:embed/>
            </p:oleObj>
          </a:graphicData>
        </a:graphic>
      </p:graphicFrame>
      <p:sp>
        <p:nvSpPr>
          <p:cNvPr id="5" name="Footer Placeholder 4"/>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69" name="Object 1"/>
          <p:cNvGraphicFramePr>
            <a:graphicFrameLocks noChangeAspect="1"/>
          </p:cNvGraphicFramePr>
          <p:nvPr/>
        </p:nvGraphicFramePr>
        <p:xfrm>
          <a:off x="235205" y="1066800"/>
          <a:ext cx="8673587" cy="4724399"/>
        </p:xfrm>
        <a:graphic>
          <a:graphicData uri="http://schemas.openxmlformats.org/presentationml/2006/ole">
            <p:oleObj spid="_x0000_s58369" name="Worksheet" r:id="rId3" imgW="7019812" imgH="4219602" progId="Excel.Sheet.12">
              <p:embed/>
            </p:oleObj>
          </a:graphicData>
        </a:graphic>
      </p:graphicFrame>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a:p>
        </p:txBody>
      </p:sp>
      <p:graphicFrame>
        <p:nvGraphicFramePr>
          <p:cNvPr id="1026" name="Object 2"/>
          <p:cNvGraphicFramePr>
            <a:graphicFrameLocks noChangeAspect="1"/>
          </p:cNvGraphicFramePr>
          <p:nvPr/>
        </p:nvGraphicFramePr>
        <p:xfrm>
          <a:off x="289543" y="1266067"/>
          <a:ext cx="8473458" cy="3763133"/>
        </p:xfrm>
        <a:graphic>
          <a:graphicData uri="http://schemas.openxmlformats.org/presentationml/2006/ole">
            <p:oleObj spid="_x0000_s1026" name="Worksheet" r:id="rId3" imgW="7896208" imgH="2981257" progId="Excel.Sheet.12">
              <p:embed/>
            </p:oleObj>
          </a:graphicData>
        </a:graphic>
      </p:graphicFrame>
      <p:sp>
        <p:nvSpPr>
          <p:cNvPr id="4" name="Footer Placeholder 3"/>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a:p>
        </p:txBody>
      </p:sp>
      <p:sp>
        <p:nvSpPr>
          <p:cNvPr id="4" name="Rectangle 3"/>
          <p:cNvSpPr/>
          <p:nvPr/>
        </p:nvSpPr>
        <p:spPr>
          <a:xfrm>
            <a:off x="838200" y="1447799"/>
            <a:ext cx="7010400" cy="3570208"/>
          </a:xfrm>
          <a:prstGeom prst="rect">
            <a:avLst/>
          </a:prstGeom>
        </p:spPr>
        <p:txBody>
          <a:bodyPr wrap="square">
            <a:spAutoFit/>
          </a:bodyPr>
          <a:lstStyle/>
          <a:p>
            <a:pPr algn="just"/>
            <a:r>
              <a:rPr lang="en-US" sz="2800" b="1" dirty="0" smtClean="0"/>
              <a:t>INTERPHONE STUDY </a:t>
            </a:r>
            <a:r>
              <a:rPr lang="en-US" b="1" dirty="0" smtClean="0">
                <a:solidFill>
                  <a:schemeClr val="accent6"/>
                </a:solidFill>
              </a:rPr>
              <a:t> </a:t>
            </a:r>
            <a:r>
              <a:rPr lang="en-US" sz="2800" b="1" dirty="0" smtClean="0"/>
              <a:t>used by WHO  </a:t>
            </a:r>
          </a:p>
          <a:p>
            <a:pPr algn="just">
              <a:buFont typeface="Wingdings" pitchFamily="2" charset="2"/>
              <a:buChar char="Ø"/>
            </a:pPr>
            <a:endParaRPr lang="en-US" b="1" dirty="0" smtClean="0">
              <a:solidFill>
                <a:schemeClr val="accent6"/>
              </a:solidFill>
            </a:endParaRPr>
          </a:p>
          <a:p>
            <a:pPr algn="just">
              <a:buFont typeface="Wingdings" pitchFamily="2" charset="2"/>
              <a:buChar char="Ø"/>
            </a:pPr>
            <a:r>
              <a:rPr lang="en-US" b="1" dirty="0" smtClean="0">
                <a:solidFill>
                  <a:schemeClr val="accent6"/>
                </a:solidFill>
              </a:rPr>
              <a:t>MAJORITY OF USERS WERE NOT HEAVY MOBILE PHONE USERS WITH TODAY’s STANDARDS. </a:t>
            </a:r>
          </a:p>
          <a:p>
            <a:pPr algn="just">
              <a:buFont typeface="Wingdings" pitchFamily="2" charset="2"/>
              <a:buChar char="Ø"/>
            </a:pPr>
            <a:endParaRPr lang="en-US" b="1" dirty="0" smtClean="0">
              <a:solidFill>
                <a:schemeClr val="accent6"/>
              </a:solidFill>
            </a:endParaRPr>
          </a:p>
          <a:p>
            <a:pPr algn="just">
              <a:buFont typeface="Wingdings" pitchFamily="2" charset="2"/>
              <a:buChar char="Ø"/>
            </a:pPr>
            <a:r>
              <a:rPr lang="en-US" b="1" dirty="0" smtClean="0">
                <a:solidFill>
                  <a:srgbClr val="0070C0"/>
                </a:solidFill>
              </a:rPr>
              <a:t>MEDIAN LIFETIME PHONE USAGE WAS 100 HOURS</a:t>
            </a:r>
          </a:p>
          <a:p>
            <a:pPr algn="just"/>
            <a:r>
              <a:rPr lang="en-US" b="1" dirty="0" smtClean="0">
                <a:solidFill>
                  <a:srgbClr val="0070C0"/>
                </a:solidFill>
              </a:rPr>
              <a:t> </a:t>
            </a:r>
          </a:p>
          <a:p>
            <a:pPr algn="just">
              <a:buFont typeface="Wingdings" pitchFamily="2" charset="2"/>
              <a:buChar char="Ø"/>
            </a:pPr>
            <a:r>
              <a:rPr lang="en-US" b="1" dirty="0" smtClean="0">
                <a:solidFill>
                  <a:srgbClr val="C00000"/>
                </a:solidFill>
              </a:rPr>
              <a:t>MEDIAN PER MONTH USAGE OF 2 to 2.5 HOURS</a:t>
            </a:r>
          </a:p>
          <a:p>
            <a:pPr algn="just">
              <a:buFont typeface="Wingdings" pitchFamily="2" charset="2"/>
              <a:buChar char="Ø"/>
            </a:pPr>
            <a:endParaRPr lang="en-US" b="1" dirty="0" smtClean="0"/>
          </a:p>
          <a:p>
            <a:pPr algn="just">
              <a:buFont typeface="Wingdings" pitchFamily="2" charset="2"/>
              <a:buChar char="Ø"/>
            </a:pPr>
            <a:r>
              <a:rPr lang="en-US" b="1" dirty="0" smtClean="0">
                <a:solidFill>
                  <a:srgbClr val="7030A0"/>
                </a:solidFill>
              </a:rPr>
              <a:t>CHANGING USAGE PROFILE ESPECIALLY by YOUNGSTERS</a:t>
            </a:r>
          </a:p>
          <a:p>
            <a:pPr algn="just">
              <a:buFont typeface="Wingdings" pitchFamily="2" charset="2"/>
              <a:buChar char="Ø"/>
            </a:pPr>
            <a:endParaRPr lang="en-US" b="1" dirty="0" smtClean="0">
              <a:solidFill>
                <a:schemeClr val="accent4">
                  <a:lumMod val="60000"/>
                  <a:lumOff val="40000"/>
                </a:schemeClr>
              </a:solidFill>
            </a:endParaRPr>
          </a:p>
          <a:p>
            <a:pPr algn="just">
              <a:buFont typeface="Wingdings" pitchFamily="2" charset="2"/>
              <a:buChar char="Ø"/>
            </a:pPr>
            <a:r>
              <a:rPr lang="en-US" b="1" dirty="0" smtClean="0">
                <a:solidFill>
                  <a:schemeClr val="accent4">
                    <a:lumMod val="60000"/>
                    <a:lumOff val="40000"/>
                  </a:schemeClr>
                </a:solidFill>
              </a:rPr>
              <a:t>FURTHER INVESTIGATION ON HIGH USERS</a:t>
            </a:r>
            <a:r>
              <a:rPr lang="en-US" b="1" dirty="0" smtClean="0"/>
              <a:t> </a:t>
            </a:r>
          </a:p>
        </p:txBody>
      </p:sp>
      <p:sp>
        <p:nvSpPr>
          <p:cNvPr id="5" name="Footer Placeholder 4"/>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NEED FOR EMF ESTIMATOR UPDATE</a:t>
            </a:r>
            <a:endParaRPr lang="en-IN" sz="4400" b="1" dirty="0"/>
          </a:p>
        </p:txBody>
      </p:sp>
      <p:sp>
        <p:nvSpPr>
          <p:cNvPr id="3" name="Content Placeholder 2"/>
          <p:cNvSpPr>
            <a:spLocks noGrp="1"/>
          </p:cNvSpPr>
          <p:nvPr>
            <p:ph idx="1"/>
          </p:nvPr>
        </p:nvSpPr>
        <p:spPr>
          <a:xfrm>
            <a:off x="304800" y="1219200"/>
            <a:ext cx="8382000" cy="5105400"/>
          </a:xfrm>
        </p:spPr>
        <p:txBody>
          <a:bodyPr>
            <a:normAutofit/>
          </a:bodyPr>
          <a:lstStyle/>
          <a:p>
            <a:pPr algn="just"/>
            <a:r>
              <a:rPr lang="en-US" dirty="0" smtClean="0"/>
              <a:t>Though ITU Recommendations on EMF calculations including exclusion zone distance calculations and EMF Estimator Software are available, but further up-gradation of the software is required.  </a:t>
            </a:r>
          </a:p>
          <a:p>
            <a:pPr algn="just"/>
            <a:r>
              <a:rPr lang="en-US" dirty="0" smtClean="0"/>
              <a:t>India has already written to Secretary General (ITU) &amp; Director TSB (ITU) with a request to make it more user friendly and a special feature </a:t>
            </a:r>
            <a:r>
              <a:rPr lang="en-US" b="1" dirty="0" smtClean="0">
                <a:solidFill>
                  <a:srgbClr val="FF0000"/>
                </a:solidFill>
              </a:rPr>
              <a:t>incorporating acceptance of Excel data based BTS data inputs by EMF Estimator software and avoiding manual keying of all the data. Further, linkages with 3D maps have also been requested.</a:t>
            </a:r>
          </a:p>
          <a:p>
            <a:pPr algn="just">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25</a:t>
            </a:fld>
            <a:endParaRPr lang="en-US" dirty="0"/>
          </a:p>
        </p:txBody>
      </p:sp>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a:t>
            </a:r>
            <a:r>
              <a:rPr lang="en-US" sz="3100" b="1" dirty="0" smtClean="0"/>
              <a:t>Additional Inputs from ITU Workshop at Turin Italy</a:t>
            </a:r>
            <a:endParaRPr lang="en-IN" sz="3100" b="1" dirty="0"/>
          </a:p>
        </p:txBody>
      </p:sp>
      <p:sp>
        <p:nvSpPr>
          <p:cNvPr id="3" name="Content Placeholder 2"/>
          <p:cNvSpPr>
            <a:spLocks noGrp="1"/>
          </p:cNvSpPr>
          <p:nvPr>
            <p:ph idx="1"/>
          </p:nvPr>
        </p:nvSpPr>
        <p:spPr>
          <a:xfrm>
            <a:off x="304800" y="1219200"/>
            <a:ext cx="8382000" cy="5105400"/>
          </a:xfrm>
        </p:spPr>
        <p:txBody>
          <a:bodyPr>
            <a:normAutofit/>
          </a:bodyPr>
          <a:lstStyle/>
          <a:p>
            <a:pPr algn="just"/>
            <a:r>
              <a:rPr lang="en-US" dirty="0" smtClean="0">
                <a:solidFill>
                  <a:srgbClr val="FF0000"/>
                </a:solidFill>
              </a:rPr>
              <a:t>ITU Workshop on Human Exposure to Electromagnetic Fields (EMF) at TURIN, ITALY on 9</a:t>
            </a:r>
            <a:r>
              <a:rPr lang="en-US" baseline="30000" dirty="0" smtClean="0">
                <a:solidFill>
                  <a:srgbClr val="FF0000"/>
                </a:solidFill>
              </a:rPr>
              <a:t>th</a:t>
            </a:r>
            <a:r>
              <a:rPr lang="en-US" dirty="0" smtClean="0">
                <a:solidFill>
                  <a:srgbClr val="FF0000"/>
                </a:solidFill>
              </a:rPr>
              <a:t> May 2013</a:t>
            </a:r>
          </a:p>
          <a:p>
            <a:pPr algn="just"/>
            <a:r>
              <a:rPr lang="en-US" dirty="0" smtClean="0"/>
              <a:t>Issued “”Turin Call to Action” on compliance with </a:t>
            </a:r>
            <a:r>
              <a:rPr lang="en-US" dirty="0" err="1" smtClean="0"/>
              <a:t>harmonised</a:t>
            </a:r>
            <a:r>
              <a:rPr lang="en-US" dirty="0" smtClean="0"/>
              <a:t> EMF Standards and addressing public concern regarding human exposure to EMF and possible health effects.</a:t>
            </a:r>
          </a:p>
          <a:p>
            <a:pPr algn="just"/>
            <a:r>
              <a:rPr lang="en-US" dirty="0" smtClean="0"/>
              <a:t>ITU Study Group 5, Working Party 2, Question 7 has called upon to collaborate with Policy Makers, Standards Development </a:t>
            </a:r>
            <a:r>
              <a:rPr lang="en-US" dirty="0" err="1" smtClean="0"/>
              <a:t>Organisations</a:t>
            </a:r>
            <a:r>
              <a:rPr lang="en-US" dirty="0" smtClean="0"/>
              <a:t>, ICT Industry, and relevant international and regional </a:t>
            </a:r>
            <a:r>
              <a:rPr lang="en-US" dirty="0" err="1" smtClean="0"/>
              <a:t>organisations</a:t>
            </a:r>
            <a:r>
              <a:rPr lang="en-US" dirty="0" smtClean="0"/>
              <a:t> on:</a:t>
            </a:r>
            <a:endParaRPr lang="en-US"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26</a:t>
            </a:fld>
            <a:endParaRPr lang="en-US" dirty="0"/>
          </a:p>
        </p:txBody>
      </p:sp>
      <p:sp>
        <p:nvSpPr>
          <p:cNvPr id="5" name="Footer Placeholder 4"/>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a:p>
        </p:txBody>
      </p:sp>
      <p:sp>
        <p:nvSpPr>
          <p:cNvPr id="3" name="Rectangle 2"/>
          <p:cNvSpPr/>
          <p:nvPr/>
        </p:nvSpPr>
        <p:spPr>
          <a:xfrm>
            <a:off x="533400" y="990600"/>
            <a:ext cx="7848600" cy="5539978"/>
          </a:xfrm>
          <a:prstGeom prst="rect">
            <a:avLst/>
          </a:prstGeom>
        </p:spPr>
        <p:txBody>
          <a:bodyPr wrap="square">
            <a:spAutoFit/>
          </a:bodyPr>
          <a:lstStyle/>
          <a:p>
            <a:r>
              <a:rPr lang="en-US" sz="2000" dirty="0" smtClean="0"/>
              <a:t> </a:t>
            </a:r>
            <a:r>
              <a:rPr lang="en-US" sz="2400" dirty="0" smtClean="0"/>
              <a:t>OVERVIEW OF INDIAN POLICY “Electro Magnetic Field(EMF) Radiation from Mobile Towers &amp; Handsets” </a:t>
            </a:r>
          </a:p>
          <a:p>
            <a:endParaRPr lang="en-US" sz="2400" dirty="0" smtClean="0"/>
          </a:p>
          <a:p>
            <a:r>
              <a:rPr lang="en-US" sz="2400" dirty="0" smtClean="0">
                <a:hlinkClick r:id="rId2"/>
              </a:rPr>
              <a:t>http://www.itu.int/en/ITU-T/climatechange/emf-1305/Documents/Presentations/s2part2p3-RKBhatnagar.pdf</a:t>
            </a:r>
            <a:endParaRPr lang="en-US" sz="2400" dirty="0" smtClean="0"/>
          </a:p>
          <a:p>
            <a:endParaRPr lang="en-US" sz="2400" dirty="0" smtClean="0"/>
          </a:p>
          <a:p>
            <a:endParaRPr lang="en-US" sz="2400" dirty="0" smtClean="0"/>
          </a:p>
          <a:p>
            <a:endParaRPr lang="en-US" sz="2400" dirty="0" smtClean="0"/>
          </a:p>
          <a:p>
            <a:r>
              <a:rPr lang="en-US" sz="2400" dirty="0" smtClean="0"/>
              <a:t> INDIAN STUDY RESULTs On EMF compliance Networks and Devices </a:t>
            </a:r>
          </a:p>
          <a:p>
            <a:endParaRPr lang="en-US" sz="2400" dirty="0" smtClean="0"/>
          </a:p>
          <a:p>
            <a:r>
              <a:rPr lang="en-US" sz="2400" dirty="0" smtClean="0">
                <a:hlinkClick r:id="rId3"/>
              </a:rPr>
              <a:t>http://www.itu.int/en/ITU-T/climatechange/emf-1305/Documents/Presentations/s3p5-RKBhatnagar.pdf</a:t>
            </a:r>
            <a:endParaRPr lang="en-US" sz="2400" dirty="0" smtClean="0"/>
          </a:p>
          <a:p>
            <a:endParaRPr lang="en-US" dirty="0"/>
          </a:p>
        </p:txBody>
      </p:sp>
      <p:sp>
        <p:nvSpPr>
          <p:cNvPr id="4" name="Footer Placeholder 3"/>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a:t>
            </a:r>
            <a:r>
              <a:rPr lang="en-US" sz="3100" b="1" dirty="0" smtClean="0"/>
              <a:t>Additional Inputs from ITU Workshop at Turin Italy</a:t>
            </a:r>
            <a:endParaRPr lang="en-IN" sz="3100" b="1" dirty="0"/>
          </a:p>
        </p:txBody>
      </p:sp>
      <p:sp>
        <p:nvSpPr>
          <p:cNvPr id="3" name="Content Placeholder 2"/>
          <p:cNvSpPr>
            <a:spLocks noGrp="1"/>
          </p:cNvSpPr>
          <p:nvPr>
            <p:ph idx="1"/>
          </p:nvPr>
        </p:nvSpPr>
        <p:spPr>
          <a:xfrm>
            <a:off x="304800" y="1219200"/>
            <a:ext cx="8382000" cy="5105400"/>
          </a:xfrm>
        </p:spPr>
        <p:txBody>
          <a:bodyPr>
            <a:normAutofit fontScale="85000" lnSpcReduction="20000"/>
          </a:bodyPr>
          <a:lstStyle/>
          <a:p>
            <a:endParaRPr lang="en-US" sz="1600" dirty="0" smtClean="0"/>
          </a:p>
          <a:p>
            <a:pPr>
              <a:buNone/>
            </a:pPr>
            <a:r>
              <a:rPr lang="en-US" sz="1900" b="1" dirty="0" smtClean="0">
                <a:solidFill>
                  <a:srgbClr val="FF0000"/>
                </a:solidFill>
              </a:rPr>
              <a:t>Compliance with harmonized EMF Standards and addressing public concern regarding human exposure to electromagnetic fields (EMF) and possible health effects </a:t>
            </a:r>
          </a:p>
          <a:p>
            <a:r>
              <a:rPr lang="en-US" sz="1900" b="1" dirty="0" smtClean="0">
                <a:solidFill>
                  <a:srgbClr val="FF0000"/>
                </a:solidFill>
              </a:rPr>
              <a:t>“Turin Call to Action” </a:t>
            </a:r>
          </a:p>
          <a:p>
            <a:r>
              <a:rPr lang="en-US" sz="1900" b="1" dirty="0" smtClean="0">
                <a:solidFill>
                  <a:srgbClr val="FF0000"/>
                </a:solidFill>
              </a:rPr>
              <a:t>http://www.itu.int/en/ITU-T/climatechange/emf-1305/Documents/Turin-Call-to-Action.pdf</a:t>
            </a:r>
          </a:p>
          <a:p>
            <a:pPr algn="just">
              <a:lnSpc>
                <a:spcPct val="150000"/>
              </a:lnSpc>
              <a:spcBef>
                <a:spcPts val="0"/>
              </a:spcBef>
            </a:pPr>
            <a:endParaRPr lang="en-US" sz="1600" dirty="0" smtClean="0"/>
          </a:p>
          <a:p>
            <a:pPr algn="just">
              <a:lnSpc>
                <a:spcPct val="150000"/>
              </a:lnSpc>
              <a:spcBef>
                <a:spcPts val="0"/>
              </a:spcBef>
            </a:pPr>
            <a:r>
              <a:rPr lang="en-US" sz="1600" dirty="0" smtClean="0"/>
              <a:t>Shaping the Global Agenda through ITU Recommendations</a:t>
            </a:r>
          </a:p>
          <a:p>
            <a:pPr algn="just">
              <a:lnSpc>
                <a:spcPct val="150000"/>
              </a:lnSpc>
              <a:spcBef>
                <a:spcPts val="0"/>
              </a:spcBef>
            </a:pPr>
            <a:r>
              <a:rPr lang="en-US" sz="1600" dirty="0" smtClean="0"/>
              <a:t>Lead with vision adopting best practices &amp; effective policies consistent with WHO</a:t>
            </a:r>
          </a:p>
          <a:p>
            <a:pPr algn="just">
              <a:lnSpc>
                <a:spcPct val="150000"/>
              </a:lnSpc>
              <a:spcBef>
                <a:spcPts val="0"/>
              </a:spcBef>
            </a:pPr>
            <a:r>
              <a:rPr lang="en-US" sz="1600" dirty="0" err="1" smtClean="0"/>
              <a:t>Harmonised</a:t>
            </a:r>
            <a:r>
              <a:rPr lang="en-US" sz="1600" dirty="0" smtClean="0"/>
              <a:t> EMF standards &amp; measurement procedures</a:t>
            </a:r>
          </a:p>
          <a:p>
            <a:pPr algn="just">
              <a:lnSpc>
                <a:spcPct val="150000"/>
              </a:lnSpc>
              <a:spcBef>
                <a:spcPts val="0"/>
              </a:spcBef>
            </a:pPr>
            <a:r>
              <a:rPr lang="en-US" sz="1600" dirty="0" smtClean="0"/>
              <a:t>Promote EMF information and education resources</a:t>
            </a:r>
          </a:p>
          <a:p>
            <a:pPr algn="just">
              <a:lnSpc>
                <a:spcPct val="150000"/>
              </a:lnSpc>
              <a:spcBef>
                <a:spcPts val="0"/>
              </a:spcBef>
            </a:pPr>
            <a:r>
              <a:rPr lang="en-US" sz="1600" dirty="0" smtClean="0"/>
              <a:t>Share knowledge and raise resources</a:t>
            </a:r>
          </a:p>
          <a:p>
            <a:pPr algn="just">
              <a:lnSpc>
                <a:spcPct val="150000"/>
              </a:lnSpc>
              <a:spcBef>
                <a:spcPts val="0"/>
              </a:spcBef>
            </a:pPr>
            <a:r>
              <a:rPr lang="en-US" sz="1600" dirty="0" smtClean="0"/>
              <a:t>Enhance cooperation between </a:t>
            </a:r>
            <a:r>
              <a:rPr lang="en-US" sz="1600" dirty="0" err="1" smtClean="0"/>
              <a:t>organisations</a:t>
            </a:r>
            <a:r>
              <a:rPr lang="en-US" sz="1600" dirty="0" smtClean="0"/>
              <a:t>, </a:t>
            </a:r>
            <a:r>
              <a:rPr lang="en-US" sz="1600" dirty="0" err="1" smtClean="0"/>
              <a:t>standardisation</a:t>
            </a:r>
            <a:r>
              <a:rPr lang="en-US" sz="1600" dirty="0" smtClean="0"/>
              <a:t> bodies, R&amp;D units, Governments on EMF compliance</a:t>
            </a:r>
          </a:p>
          <a:p>
            <a:pPr algn="just">
              <a:lnSpc>
                <a:spcPct val="150000"/>
              </a:lnSpc>
              <a:spcBef>
                <a:spcPts val="0"/>
              </a:spcBef>
            </a:pPr>
            <a:r>
              <a:rPr lang="en-US" sz="1600" dirty="0" smtClean="0"/>
              <a:t>Support WHO and other stakeholders on clarification of EMD Scientific </a:t>
            </a:r>
            <a:r>
              <a:rPr lang="en-US" sz="1600" dirty="0" err="1" smtClean="0"/>
              <a:t>uncertainities</a:t>
            </a:r>
            <a:endParaRPr lang="en-US" sz="1600" dirty="0" smtClean="0"/>
          </a:p>
          <a:p>
            <a:pPr algn="just">
              <a:lnSpc>
                <a:spcPct val="150000"/>
              </a:lnSpc>
              <a:spcBef>
                <a:spcPts val="0"/>
              </a:spcBef>
            </a:pPr>
            <a:r>
              <a:rPr lang="en-US" sz="1600" dirty="0" smtClean="0"/>
              <a:t>Identify strength &amp; weaknesses of compliance implementation</a:t>
            </a:r>
          </a:p>
          <a:p>
            <a:pPr algn="just">
              <a:lnSpc>
                <a:spcPct val="150000"/>
              </a:lnSpc>
              <a:spcBef>
                <a:spcPts val="0"/>
              </a:spcBef>
            </a:pPr>
            <a:r>
              <a:rPr lang="en-US" sz="1600" dirty="0" err="1" smtClean="0"/>
              <a:t>Mobilise</a:t>
            </a:r>
            <a:r>
              <a:rPr lang="en-US" sz="1600" dirty="0" smtClean="0"/>
              <a:t> EMF expertise for further collaboration on projects with WHO/ ITU</a:t>
            </a:r>
          </a:p>
          <a:p>
            <a:pPr algn="just">
              <a:lnSpc>
                <a:spcPct val="150000"/>
              </a:lnSpc>
              <a:spcBef>
                <a:spcPts val="0"/>
              </a:spcBef>
            </a:pPr>
            <a:r>
              <a:rPr lang="en-US" sz="1600" dirty="0" smtClean="0"/>
              <a:t>An Annual EMF Information Forum</a:t>
            </a:r>
          </a:p>
          <a:p>
            <a:pPr algn="just">
              <a:lnSpc>
                <a:spcPct val="150000"/>
              </a:lnSpc>
              <a:spcBef>
                <a:spcPts val="0"/>
              </a:spcBef>
            </a:pPr>
            <a:endParaRPr lang="en-US"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28</a:t>
            </a:fld>
            <a:endParaRPr lang="en-US" dirty="0"/>
          </a:p>
        </p:txBody>
      </p:sp>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pPr algn="ctr"/>
            <a:r>
              <a:rPr lang="en-US" sz="4400" dirty="0" smtClean="0"/>
              <a:t/>
            </a:r>
            <a:br>
              <a:rPr lang="en-US" sz="4400" dirty="0" smtClean="0"/>
            </a:br>
            <a:r>
              <a:rPr lang="en-US" sz="3600" b="1" dirty="0" smtClean="0"/>
              <a:t> </a:t>
            </a:r>
            <a:r>
              <a:rPr lang="en-US" sz="3100" b="1" dirty="0" smtClean="0"/>
              <a:t>Additional Inputs from WHO Seminar on RF Fields at Paris, France</a:t>
            </a:r>
            <a:endParaRPr lang="en-IN" sz="3100" b="1" dirty="0"/>
          </a:p>
        </p:txBody>
      </p:sp>
      <p:sp>
        <p:nvSpPr>
          <p:cNvPr id="3" name="Content Placeholder 2"/>
          <p:cNvSpPr>
            <a:spLocks noGrp="1"/>
          </p:cNvSpPr>
          <p:nvPr>
            <p:ph idx="1"/>
          </p:nvPr>
        </p:nvSpPr>
        <p:spPr>
          <a:xfrm>
            <a:off x="304800" y="1219200"/>
            <a:ext cx="8382000" cy="5105400"/>
          </a:xfrm>
        </p:spPr>
        <p:txBody>
          <a:bodyPr>
            <a:normAutofit fontScale="92500" lnSpcReduction="10000"/>
          </a:bodyPr>
          <a:lstStyle/>
          <a:p>
            <a:endParaRPr lang="en-US" sz="1800" b="1" dirty="0" smtClean="0"/>
          </a:p>
          <a:p>
            <a:r>
              <a:rPr lang="en-US" sz="1800" b="1" dirty="0" smtClean="0"/>
              <a:t>International Stakeholder Seminar on Radiofrequency Policies</a:t>
            </a:r>
          </a:p>
          <a:p>
            <a:r>
              <a:rPr lang="en-US" sz="1800" dirty="0" smtClean="0"/>
              <a:t>5 June 2013 Paris, France</a:t>
            </a:r>
            <a:br>
              <a:rPr lang="en-US" sz="1800" dirty="0" smtClean="0"/>
            </a:br>
            <a:r>
              <a:rPr lang="en-US" sz="1800" dirty="0" smtClean="0"/>
              <a:t>(hosted by the French Agency for Food, Environmental and Occupational Health &amp; Safety, ANSES)</a:t>
            </a:r>
          </a:p>
          <a:p>
            <a:pPr algn="just">
              <a:lnSpc>
                <a:spcPct val="150000"/>
              </a:lnSpc>
              <a:spcBef>
                <a:spcPts val="0"/>
              </a:spcBef>
            </a:pPr>
            <a:r>
              <a:rPr lang="en-US" sz="1700" dirty="0" smtClean="0"/>
              <a:t>Summary Analysis of WHO 2012 Survey on Risk Management Policies regarding EMF</a:t>
            </a:r>
          </a:p>
          <a:p>
            <a:pPr algn="just">
              <a:lnSpc>
                <a:spcPct val="150000"/>
              </a:lnSpc>
              <a:spcBef>
                <a:spcPts val="0"/>
              </a:spcBef>
            </a:pPr>
            <a:r>
              <a:rPr lang="en-US" sz="1700" dirty="0" smtClean="0"/>
              <a:t>Policies on exposure from Mobile Devices, Tower Installations, Occupational exposure</a:t>
            </a:r>
          </a:p>
          <a:p>
            <a:pPr algn="just">
              <a:lnSpc>
                <a:spcPct val="150000"/>
              </a:lnSpc>
              <a:spcBef>
                <a:spcPts val="0"/>
              </a:spcBef>
            </a:pPr>
            <a:r>
              <a:rPr lang="en-US" sz="1900" dirty="0" smtClean="0">
                <a:solidFill>
                  <a:srgbClr val="FF0000"/>
                </a:solidFill>
              </a:rPr>
              <a:t>Policy Patterns based on</a:t>
            </a:r>
          </a:p>
          <a:p>
            <a:pPr algn="just">
              <a:lnSpc>
                <a:spcPct val="150000"/>
              </a:lnSpc>
              <a:spcBef>
                <a:spcPts val="0"/>
              </a:spcBef>
              <a:buNone/>
            </a:pPr>
            <a:r>
              <a:rPr lang="en-US" sz="1900" dirty="0" smtClean="0">
                <a:solidFill>
                  <a:srgbClr val="FF0000"/>
                </a:solidFill>
              </a:rPr>
              <a:t>		- Evidence</a:t>
            </a:r>
          </a:p>
          <a:p>
            <a:pPr algn="just">
              <a:lnSpc>
                <a:spcPct val="150000"/>
              </a:lnSpc>
              <a:spcBef>
                <a:spcPts val="0"/>
              </a:spcBef>
              <a:buNone/>
            </a:pPr>
            <a:r>
              <a:rPr lang="en-US" sz="1900" dirty="0" smtClean="0">
                <a:solidFill>
                  <a:srgbClr val="FF0000"/>
                </a:solidFill>
              </a:rPr>
              <a:t>		-  Precautionary Principles </a:t>
            </a:r>
          </a:p>
          <a:p>
            <a:pPr algn="just">
              <a:lnSpc>
                <a:spcPct val="150000"/>
              </a:lnSpc>
              <a:spcBef>
                <a:spcPts val="0"/>
              </a:spcBef>
              <a:buNone/>
            </a:pPr>
            <a:r>
              <a:rPr lang="en-US" sz="1900" dirty="0" smtClean="0">
                <a:solidFill>
                  <a:srgbClr val="FF0000"/>
                </a:solidFill>
              </a:rPr>
              <a:t>		-  Voluntary</a:t>
            </a:r>
          </a:p>
          <a:p>
            <a:pPr algn="just">
              <a:lnSpc>
                <a:spcPct val="150000"/>
              </a:lnSpc>
              <a:spcBef>
                <a:spcPts val="0"/>
              </a:spcBef>
              <a:buNone/>
            </a:pPr>
            <a:r>
              <a:rPr lang="en-US" sz="1900" dirty="0" smtClean="0">
                <a:solidFill>
                  <a:srgbClr val="FF0000"/>
                </a:solidFill>
              </a:rPr>
              <a:t>		-  Consultation  </a:t>
            </a:r>
          </a:p>
          <a:p>
            <a:pPr algn="just">
              <a:lnSpc>
                <a:spcPct val="150000"/>
              </a:lnSpc>
              <a:spcBef>
                <a:spcPts val="0"/>
              </a:spcBef>
              <a:buFont typeface="Arial" pitchFamily="34" charset="0"/>
              <a:buChar char="•"/>
            </a:pPr>
            <a:r>
              <a:rPr lang="en-US" sz="1700" dirty="0" smtClean="0"/>
              <a:t>Indian policy implemented on 1</a:t>
            </a:r>
            <a:r>
              <a:rPr lang="en-US" sz="1700" baseline="30000" dirty="0" smtClean="0"/>
              <a:t>st</a:t>
            </a:r>
            <a:r>
              <a:rPr lang="en-US" sz="1700" dirty="0" smtClean="0"/>
              <a:t> Sep. 2012 put under  ‘PRECAUTIONARY Approach’</a:t>
            </a:r>
          </a:p>
          <a:p>
            <a:pPr algn="just">
              <a:lnSpc>
                <a:spcPct val="150000"/>
              </a:lnSpc>
              <a:spcBef>
                <a:spcPts val="0"/>
              </a:spcBef>
              <a:buFont typeface="Arial" pitchFamily="34" charset="0"/>
              <a:buChar char="•"/>
            </a:pPr>
            <a:r>
              <a:rPr lang="en-US" sz="1700" dirty="0" smtClean="0"/>
              <a:t>WHO accepted the suggestions that inputs from all parts of world should be considered  while </a:t>
            </a:r>
            <a:r>
              <a:rPr lang="en-US" sz="1700" dirty="0" err="1" smtClean="0"/>
              <a:t>finalising</a:t>
            </a:r>
            <a:r>
              <a:rPr lang="en-US" sz="1700" dirty="0" smtClean="0"/>
              <a:t> any Reports/ Guidelines.       </a:t>
            </a:r>
          </a:p>
          <a:p>
            <a:pPr algn="just">
              <a:lnSpc>
                <a:spcPct val="150000"/>
              </a:lnSpc>
              <a:spcBef>
                <a:spcPts val="0"/>
              </a:spcBef>
            </a:pPr>
            <a:endParaRPr lang="en-US" sz="1700" dirty="0" smtClean="0"/>
          </a:p>
          <a:p>
            <a:pPr>
              <a:lnSpc>
                <a:spcPct val="150000"/>
              </a:lnSpc>
              <a:spcBef>
                <a:spcPts val="0"/>
              </a:spcBef>
            </a:pPr>
            <a:endParaRPr lang="en-US" sz="1700"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29</a:t>
            </a:fld>
            <a:endParaRPr lang="en-US" dirty="0"/>
          </a:p>
        </p:txBody>
      </p:sp>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8001000" cy="762000"/>
          </a:xfrm>
        </p:spPr>
        <p:txBody>
          <a:bodyPr>
            <a:noAutofit/>
          </a:bodyPr>
          <a:lstStyle/>
          <a:p>
            <a:pPr algn="just"/>
            <a:r>
              <a:rPr lang="en-US" sz="4000" dirty="0">
                <a:solidFill>
                  <a:srgbClr val="E69A5C"/>
                </a:solidFill>
              </a:rPr>
              <a:t>Wireless Telephone Network</a:t>
            </a:r>
            <a:endParaRPr lang="en-IN" sz="4000" dirty="0">
              <a:solidFill>
                <a:srgbClr val="E69A5C"/>
              </a:solidFill>
            </a:endParaRPr>
          </a:p>
        </p:txBody>
      </p:sp>
      <p:sp>
        <p:nvSpPr>
          <p:cNvPr id="3" name="Subtitle 2"/>
          <p:cNvSpPr>
            <a:spLocks noGrp="1"/>
          </p:cNvSpPr>
          <p:nvPr>
            <p:ph type="subTitle" idx="1"/>
          </p:nvPr>
        </p:nvSpPr>
        <p:spPr>
          <a:xfrm>
            <a:off x="304800" y="1524000"/>
            <a:ext cx="8534400" cy="4267200"/>
          </a:xfrm>
        </p:spPr>
        <p:txBody>
          <a:bodyPr bIns="0">
            <a:noAutofit/>
          </a:bodyPr>
          <a:lstStyle/>
          <a:p>
            <a:pPr marL="285750" indent="-285750" algn="just">
              <a:buFont typeface="Wingdings" pitchFamily="2" charset="2"/>
              <a:buChar char="Ø"/>
            </a:pPr>
            <a:endParaRPr lang="en-IN" sz="900" dirty="0" smtClean="0">
              <a:latin typeface="+mj-lt"/>
            </a:endParaRPr>
          </a:p>
          <a:p>
            <a:pPr marL="457200" indent="-457200" algn="just">
              <a:buFont typeface="Wingdings" pitchFamily="2" charset="2"/>
              <a:buChar char="Ø"/>
            </a:pPr>
            <a:r>
              <a:rPr lang="en-IN" sz="2400" dirty="0" smtClean="0">
                <a:latin typeface="+mj-lt"/>
              </a:rPr>
              <a:t>The popularity of cell phone and wireless communication devices has resulted in a proliferation of cell towers across the country. As on 31 Jan 2013, there are total 0.7466 Millions Base Transmitting Stations (BTS) in the country.</a:t>
            </a:r>
          </a:p>
          <a:p>
            <a:pPr marL="285750" indent="-285750" algn="just"/>
            <a:endParaRPr lang="en-IN" sz="1050" dirty="0" smtClean="0">
              <a:latin typeface="+mj-lt"/>
            </a:endParaRPr>
          </a:p>
          <a:p>
            <a:pPr marL="457200" indent="-457200" algn="just">
              <a:buFont typeface="Wingdings" pitchFamily="2" charset="2"/>
              <a:buChar char="Ø"/>
            </a:pPr>
            <a:r>
              <a:rPr lang="en-US" sz="2400" dirty="0" smtClean="0">
                <a:latin typeface="+mj-lt"/>
              </a:rPr>
              <a:t>There has been public concerns on  possible health hazards and impact on biota &amp; environment due to EMF radiation from Mobile Towers /Handsets.</a:t>
            </a:r>
            <a:endParaRPr lang="en-IN" sz="2400" dirty="0" smtClean="0">
              <a:latin typeface="+mj-lt"/>
            </a:endParaRPr>
          </a:p>
          <a:p>
            <a:pPr marL="457200" indent="-457200" algn="l">
              <a:buFont typeface="Wingdings" pitchFamily="2" charset="2"/>
              <a:buChar char="Ø"/>
            </a:pPr>
            <a:endParaRPr lang="en-IN" sz="1800" dirty="0" smtClean="0">
              <a:solidFill>
                <a:schemeClr val="tx1"/>
              </a:solidFill>
              <a:latin typeface="+mj-lt"/>
            </a:endParaRPr>
          </a:p>
          <a:p>
            <a:pPr marL="457200" indent="-457200" algn="just">
              <a:buFont typeface="Wingdings" pitchFamily="2" charset="2"/>
              <a:buChar char="Ø"/>
            </a:pPr>
            <a:r>
              <a:rPr lang="en-US" sz="2400" dirty="0" smtClean="0">
                <a:latin typeface="+mj-lt"/>
              </a:rPr>
              <a:t>Some State Governments are imposing restrictions on installations of towers in school/ hospitals/ playgrounds/ Jail etc.</a:t>
            </a:r>
            <a:endParaRPr lang="en-IN" sz="2400"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a:t>
            </a:r>
            <a:r>
              <a:rPr lang="en-US" sz="3100" b="1" dirty="0" smtClean="0"/>
              <a:t>Additional Inputs from WHO Seminar at Paris, France</a:t>
            </a:r>
            <a:endParaRPr lang="en-IN" sz="3100" b="1" dirty="0"/>
          </a:p>
        </p:txBody>
      </p:sp>
      <p:sp>
        <p:nvSpPr>
          <p:cNvPr id="3" name="Content Placeholder 2"/>
          <p:cNvSpPr>
            <a:spLocks noGrp="1"/>
          </p:cNvSpPr>
          <p:nvPr>
            <p:ph idx="1"/>
          </p:nvPr>
        </p:nvSpPr>
        <p:spPr>
          <a:xfrm>
            <a:off x="304800" y="1219200"/>
            <a:ext cx="8382000" cy="5105400"/>
          </a:xfrm>
        </p:spPr>
        <p:txBody>
          <a:bodyPr>
            <a:normAutofit/>
          </a:bodyPr>
          <a:lstStyle/>
          <a:p>
            <a:pPr>
              <a:lnSpc>
                <a:spcPct val="150000"/>
              </a:lnSpc>
              <a:spcBef>
                <a:spcPts val="0"/>
              </a:spcBef>
            </a:pPr>
            <a:r>
              <a:rPr lang="en-US" sz="1700" dirty="0" smtClean="0"/>
              <a:t>Presentations included from</a:t>
            </a:r>
          </a:p>
          <a:p>
            <a:pPr>
              <a:lnSpc>
                <a:spcPct val="150000"/>
              </a:lnSpc>
              <a:spcBef>
                <a:spcPts val="0"/>
              </a:spcBef>
              <a:buNone/>
            </a:pPr>
            <a:r>
              <a:rPr lang="en-US" sz="1700" dirty="0" smtClean="0"/>
              <a:t>		-  WHO : International EMF Project</a:t>
            </a:r>
          </a:p>
          <a:p>
            <a:pPr>
              <a:lnSpc>
                <a:spcPct val="150000"/>
              </a:lnSpc>
              <a:spcBef>
                <a:spcPts val="0"/>
              </a:spcBef>
              <a:buNone/>
            </a:pPr>
            <a:r>
              <a:rPr lang="en-US" sz="1700" dirty="0" smtClean="0"/>
              <a:t>		-  ITU Activities on EMF</a:t>
            </a:r>
          </a:p>
          <a:p>
            <a:pPr>
              <a:lnSpc>
                <a:spcPct val="150000"/>
              </a:lnSpc>
              <a:spcBef>
                <a:spcPts val="0"/>
              </a:spcBef>
              <a:buNone/>
            </a:pPr>
            <a:r>
              <a:rPr lang="en-US" sz="1700" dirty="0" smtClean="0"/>
              <a:t>		-  IARC EMF Activities</a:t>
            </a:r>
          </a:p>
          <a:p>
            <a:pPr>
              <a:lnSpc>
                <a:spcPct val="150000"/>
              </a:lnSpc>
              <a:spcBef>
                <a:spcPts val="0"/>
              </a:spcBef>
              <a:buNone/>
            </a:pPr>
            <a:r>
              <a:rPr lang="en-US" sz="1700" dirty="0" smtClean="0"/>
              <a:t>		-  ICNIRP Activities on EMF</a:t>
            </a:r>
          </a:p>
          <a:p>
            <a:pPr>
              <a:lnSpc>
                <a:spcPct val="150000"/>
              </a:lnSpc>
              <a:spcBef>
                <a:spcPts val="0"/>
              </a:spcBef>
              <a:buNone/>
            </a:pPr>
            <a:r>
              <a:rPr lang="en-US" sz="1700" dirty="0" smtClean="0"/>
              <a:t>		-  IEC 7C106 EMF Activities </a:t>
            </a:r>
          </a:p>
          <a:p>
            <a:pPr>
              <a:lnSpc>
                <a:spcPct val="150000"/>
              </a:lnSpc>
              <a:spcBef>
                <a:spcPts val="0"/>
              </a:spcBef>
              <a:buNone/>
            </a:pPr>
            <a:r>
              <a:rPr lang="en-US" sz="1700" dirty="0" smtClean="0"/>
              <a:t>		-  European Union activities concerning EMF</a:t>
            </a:r>
          </a:p>
          <a:p>
            <a:pPr>
              <a:lnSpc>
                <a:spcPct val="150000"/>
              </a:lnSpc>
              <a:spcBef>
                <a:spcPts val="0"/>
              </a:spcBef>
              <a:buNone/>
            </a:pPr>
            <a:r>
              <a:rPr lang="en-US" sz="1700" dirty="0" smtClean="0"/>
              <a:t>		-  Public Health, England  </a:t>
            </a:r>
          </a:p>
          <a:p>
            <a:pPr>
              <a:lnSpc>
                <a:spcPct val="150000"/>
              </a:lnSpc>
              <a:spcBef>
                <a:spcPts val="0"/>
              </a:spcBef>
              <a:buNone/>
            </a:pPr>
            <a:r>
              <a:rPr lang="en-US" sz="1700" dirty="0" smtClean="0"/>
              <a:t>		-  Federal Office for Radiation Protection (</a:t>
            </a:r>
            <a:r>
              <a:rPr lang="en-US" sz="1700" dirty="0" err="1" smtClean="0"/>
              <a:t>BfS</a:t>
            </a:r>
            <a:r>
              <a:rPr lang="en-US" sz="1700" dirty="0" smtClean="0"/>
              <a:t>)</a:t>
            </a:r>
          </a:p>
          <a:p>
            <a:pPr>
              <a:lnSpc>
                <a:spcPct val="150000"/>
              </a:lnSpc>
              <a:spcBef>
                <a:spcPts val="0"/>
              </a:spcBef>
              <a:buNone/>
            </a:pPr>
            <a:r>
              <a:rPr lang="en-US" sz="1700" dirty="0" smtClean="0"/>
              <a:t>		-  Research Review of Laboratory Studies</a:t>
            </a:r>
          </a:p>
          <a:p>
            <a:pPr>
              <a:lnSpc>
                <a:spcPct val="150000"/>
              </a:lnSpc>
              <a:spcBef>
                <a:spcPts val="0"/>
              </a:spcBef>
            </a:pPr>
            <a:endParaRPr lang="en-US" sz="1700" dirty="0" smtClean="0"/>
          </a:p>
          <a:p>
            <a:pPr>
              <a:lnSpc>
                <a:spcPct val="150000"/>
              </a:lnSpc>
              <a:spcBef>
                <a:spcPts val="0"/>
              </a:spcBef>
            </a:pPr>
            <a:endParaRPr lang="en-US" sz="1700"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30</a:t>
            </a:fld>
            <a:endParaRPr lang="en-US" dirty="0"/>
          </a:p>
        </p:txBody>
      </p:sp>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400" dirty="0" smtClean="0"/>
              <a:t/>
            </a:r>
            <a:br>
              <a:rPr lang="en-US" sz="4400" dirty="0" smtClean="0"/>
            </a:br>
            <a:r>
              <a:rPr lang="en-US" sz="3600" b="1" dirty="0" smtClean="0"/>
              <a:t> </a:t>
            </a:r>
            <a:r>
              <a:rPr lang="en-US" sz="3100" b="1" dirty="0" smtClean="0"/>
              <a:t>Additional Inputs from WHO Seminar at Paris, France</a:t>
            </a:r>
            <a:endParaRPr lang="en-IN" sz="3100" b="1" dirty="0"/>
          </a:p>
        </p:txBody>
      </p:sp>
      <p:sp>
        <p:nvSpPr>
          <p:cNvPr id="3" name="Content Placeholder 2"/>
          <p:cNvSpPr>
            <a:spLocks noGrp="1"/>
          </p:cNvSpPr>
          <p:nvPr>
            <p:ph idx="1"/>
          </p:nvPr>
        </p:nvSpPr>
        <p:spPr>
          <a:xfrm>
            <a:off x="304800" y="1219200"/>
            <a:ext cx="8382000" cy="5105400"/>
          </a:xfrm>
        </p:spPr>
        <p:txBody>
          <a:bodyPr>
            <a:normAutofit/>
          </a:bodyPr>
          <a:lstStyle/>
          <a:p>
            <a:pPr>
              <a:lnSpc>
                <a:spcPct val="150000"/>
              </a:lnSpc>
              <a:spcBef>
                <a:spcPts val="0"/>
              </a:spcBef>
            </a:pPr>
            <a:r>
              <a:rPr lang="en-US" sz="2800" b="1" dirty="0" smtClean="0"/>
              <a:t>Summary Analysis of WHO 2012 Survey on Risk Management Policies regarding EMF</a:t>
            </a:r>
          </a:p>
          <a:p>
            <a:pPr lvl="2">
              <a:lnSpc>
                <a:spcPct val="150000"/>
              </a:lnSpc>
              <a:spcBef>
                <a:spcPts val="0"/>
              </a:spcBef>
            </a:pPr>
            <a:endParaRPr lang="en-US" sz="1200" dirty="0" smtClean="0"/>
          </a:p>
          <a:p>
            <a:pPr>
              <a:lnSpc>
                <a:spcPct val="150000"/>
              </a:lnSpc>
              <a:spcBef>
                <a:spcPts val="0"/>
              </a:spcBef>
            </a:pPr>
            <a:endParaRPr lang="en-US" sz="1700" dirty="0"/>
          </a:p>
        </p:txBody>
      </p:sp>
      <p:sp>
        <p:nvSpPr>
          <p:cNvPr id="4" name="Slide Number Placeholder 3"/>
          <p:cNvSpPr>
            <a:spLocks noGrp="1"/>
          </p:cNvSpPr>
          <p:nvPr>
            <p:ph type="sldNum" sz="quarter" idx="12"/>
          </p:nvPr>
        </p:nvSpPr>
        <p:spPr/>
        <p:txBody>
          <a:bodyPr/>
          <a:lstStyle/>
          <a:p>
            <a:fld id="{F72C177B-FD96-41AE-AFC8-3BC1A2B49E2F}" type="slidenum">
              <a:rPr lang="en-US" smtClean="0"/>
              <a:pPr/>
              <a:t>31</a:t>
            </a:fld>
            <a:endParaRPr lang="en-US" dirty="0"/>
          </a:p>
        </p:txBody>
      </p:sp>
      <p:sp>
        <p:nvSpPr>
          <p:cNvPr id="5" name="Footer Placeholder 4"/>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32</a:t>
            </a:fld>
            <a:endParaRPr lang="en-US"/>
          </a:p>
        </p:txBody>
      </p:sp>
      <p:sp>
        <p:nvSpPr>
          <p:cNvPr id="3" name="Rectangle 2"/>
          <p:cNvSpPr/>
          <p:nvPr/>
        </p:nvSpPr>
        <p:spPr>
          <a:xfrm>
            <a:off x="990600" y="685800"/>
            <a:ext cx="7239000" cy="6154043"/>
          </a:xfrm>
          <a:prstGeom prst="rect">
            <a:avLst/>
          </a:prstGeom>
        </p:spPr>
        <p:txBody>
          <a:bodyPr wrap="square">
            <a:spAutoFit/>
          </a:bodyPr>
          <a:lstStyle/>
          <a:p>
            <a:endParaRPr lang="en-US" dirty="0" smtClean="0"/>
          </a:p>
          <a:p>
            <a:pPr algn="just"/>
            <a:r>
              <a:rPr lang="en-US" dirty="0" smtClean="0"/>
              <a:t> </a:t>
            </a:r>
            <a:r>
              <a:rPr lang="en-US" sz="2400" dirty="0" smtClean="0">
                <a:solidFill>
                  <a:srgbClr val="FF0000"/>
                </a:solidFill>
              </a:rPr>
              <a:t>WHO International EMF Project </a:t>
            </a:r>
          </a:p>
          <a:p>
            <a:pPr algn="just"/>
            <a:r>
              <a:rPr lang="en-US" sz="2400" dirty="0" smtClean="0">
                <a:solidFill>
                  <a:srgbClr val="FF0000"/>
                </a:solidFill>
              </a:rPr>
              <a:t>ANSES, Paris, France 6 - 7 June 2013</a:t>
            </a:r>
          </a:p>
          <a:p>
            <a:pPr>
              <a:lnSpc>
                <a:spcPct val="150000"/>
              </a:lnSpc>
              <a:spcBef>
                <a:spcPts val="0"/>
              </a:spcBef>
            </a:pPr>
            <a:r>
              <a:rPr lang="en-US" sz="1400" dirty="0" smtClean="0"/>
              <a:t>Country Specific EMF Reports</a:t>
            </a:r>
          </a:p>
          <a:p>
            <a:pPr>
              <a:lnSpc>
                <a:spcPct val="150000"/>
              </a:lnSpc>
              <a:spcBef>
                <a:spcPts val="0"/>
              </a:spcBef>
              <a:buNone/>
            </a:pPr>
            <a:r>
              <a:rPr lang="en-US" sz="1400" dirty="0" smtClean="0"/>
              <a:t>		-  Argentina ,   Australia</a:t>
            </a:r>
          </a:p>
          <a:p>
            <a:pPr>
              <a:lnSpc>
                <a:spcPct val="150000"/>
              </a:lnSpc>
              <a:spcBef>
                <a:spcPts val="0"/>
              </a:spcBef>
              <a:buNone/>
            </a:pPr>
            <a:r>
              <a:rPr lang="en-US" sz="1400" dirty="0" smtClean="0"/>
              <a:t>		-  Bahrain,       Belgium, 	Bulgaria </a:t>
            </a:r>
          </a:p>
          <a:p>
            <a:pPr>
              <a:lnSpc>
                <a:spcPct val="150000"/>
              </a:lnSpc>
              <a:spcBef>
                <a:spcPts val="0"/>
              </a:spcBef>
              <a:buNone/>
            </a:pPr>
            <a:r>
              <a:rPr lang="en-US" sz="1400" dirty="0" smtClean="0"/>
              <a:t>		-  Canada,       Cyprus  </a:t>
            </a:r>
          </a:p>
          <a:p>
            <a:pPr>
              <a:lnSpc>
                <a:spcPct val="150000"/>
              </a:lnSpc>
              <a:spcBef>
                <a:spcPts val="0"/>
              </a:spcBef>
              <a:buNone/>
            </a:pPr>
            <a:r>
              <a:rPr lang="en-US" sz="1400" dirty="0" smtClean="0"/>
              <a:t>		-  Finland,</a:t>
            </a:r>
          </a:p>
          <a:p>
            <a:pPr>
              <a:lnSpc>
                <a:spcPct val="150000"/>
              </a:lnSpc>
              <a:spcBef>
                <a:spcPts val="0"/>
              </a:spcBef>
              <a:buNone/>
            </a:pPr>
            <a:r>
              <a:rPr lang="en-US" sz="1400" dirty="0" smtClean="0"/>
              <a:t>		-  Germany,     Greece</a:t>
            </a:r>
          </a:p>
          <a:p>
            <a:pPr>
              <a:lnSpc>
                <a:spcPct val="150000"/>
              </a:lnSpc>
              <a:spcBef>
                <a:spcPts val="0"/>
              </a:spcBef>
              <a:buNone/>
            </a:pPr>
            <a:r>
              <a:rPr lang="en-US" sz="1400" dirty="0" smtClean="0"/>
              <a:t>		-  Iceland,        India, 	  Israel</a:t>
            </a:r>
          </a:p>
          <a:p>
            <a:pPr>
              <a:lnSpc>
                <a:spcPct val="150000"/>
              </a:lnSpc>
              <a:spcBef>
                <a:spcPts val="0"/>
              </a:spcBef>
              <a:buNone/>
            </a:pPr>
            <a:r>
              <a:rPr lang="en-US" sz="1400" dirty="0" smtClean="0"/>
              <a:t>		-  Korea</a:t>
            </a:r>
          </a:p>
          <a:p>
            <a:pPr>
              <a:lnSpc>
                <a:spcPct val="150000"/>
              </a:lnSpc>
              <a:spcBef>
                <a:spcPts val="0"/>
              </a:spcBef>
              <a:buNone/>
            </a:pPr>
            <a:r>
              <a:rPr lang="en-US" sz="1400" dirty="0" smtClean="0"/>
              <a:t>		-  Malaysia</a:t>
            </a:r>
          </a:p>
          <a:p>
            <a:pPr>
              <a:lnSpc>
                <a:spcPct val="150000"/>
              </a:lnSpc>
              <a:spcBef>
                <a:spcPts val="0"/>
              </a:spcBef>
              <a:buNone/>
            </a:pPr>
            <a:r>
              <a:rPr lang="en-US" sz="1400" dirty="0" smtClean="0"/>
              <a:t>		-  </a:t>
            </a:r>
            <a:r>
              <a:rPr lang="en-US" sz="1400" dirty="0" err="1" smtClean="0"/>
              <a:t>Newzealand</a:t>
            </a:r>
            <a:r>
              <a:rPr lang="en-US" sz="1400" dirty="0" smtClean="0"/>
              <a:t>, Norway</a:t>
            </a:r>
          </a:p>
          <a:p>
            <a:pPr>
              <a:lnSpc>
                <a:spcPct val="150000"/>
              </a:lnSpc>
              <a:spcBef>
                <a:spcPts val="0"/>
              </a:spcBef>
              <a:buNone/>
            </a:pPr>
            <a:r>
              <a:rPr lang="en-US" sz="1400" dirty="0" smtClean="0"/>
              <a:t>		-  Palestine,      Peru</a:t>
            </a:r>
          </a:p>
          <a:p>
            <a:pPr>
              <a:lnSpc>
                <a:spcPct val="150000"/>
              </a:lnSpc>
              <a:spcBef>
                <a:spcPts val="0"/>
              </a:spcBef>
              <a:buNone/>
            </a:pPr>
            <a:r>
              <a:rPr lang="en-US" sz="1400" dirty="0" smtClean="0"/>
              <a:t>		-  </a:t>
            </a:r>
            <a:r>
              <a:rPr lang="en-US" sz="1400" dirty="0" err="1" smtClean="0"/>
              <a:t>SouthAfrica</a:t>
            </a:r>
            <a:r>
              <a:rPr lang="en-US" sz="1400" dirty="0" smtClean="0"/>
              <a:t>, Sweden	Switzerland</a:t>
            </a:r>
          </a:p>
          <a:p>
            <a:pPr>
              <a:lnSpc>
                <a:spcPct val="150000"/>
              </a:lnSpc>
              <a:spcBef>
                <a:spcPts val="0"/>
              </a:spcBef>
              <a:buNone/>
            </a:pPr>
            <a:r>
              <a:rPr lang="en-US" sz="1400" dirty="0" smtClean="0"/>
              <a:t>		-  Turkey,	         Tunisia</a:t>
            </a:r>
          </a:p>
          <a:p>
            <a:pPr>
              <a:lnSpc>
                <a:spcPct val="150000"/>
              </a:lnSpc>
              <a:spcBef>
                <a:spcPts val="0"/>
              </a:spcBef>
              <a:buNone/>
            </a:pPr>
            <a:r>
              <a:rPr lang="en-US" sz="1400" dirty="0" smtClean="0"/>
              <a:t>		-  UK</a:t>
            </a:r>
          </a:p>
          <a:p>
            <a:pPr algn="just"/>
            <a:r>
              <a:rPr lang="en-US" sz="2400" dirty="0" smtClean="0">
                <a:solidFill>
                  <a:srgbClr val="FF0000"/>
                </a:solidFill>
              </a:rPr>
              <a:t> </a:t>
            </a:r>
            <a:endParaRPr lang="en-US" sz="2400" dirty="0">
              <a:solidFill>
                <a:srgbClr val="FF0000"/>
              </a:solidFill>
            </a:endParaRPr>
          </a:p>
        </p:txBody>
      </p:sp>
      <p:sp>
        <p:nvSpPr>
          <p:cNvPr id="4" name="Footer Placeholder 3"/>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33</a:t>
            </a:fld>
            <a:endParaRPr lang="en-US"/>
          </a:p>
        </p:txBody>
      </p:sp>
      <p:sp>
        <p:nvSpPr>
          <p:cNvPr id="3" name="Rectangle 2"/>
          <p:cNvSpPr/>
          <p:nvPr/>
        </p:nvSpPr>
        <p:spPr>
          <a:xfrm>
            <a:off x="381000" y="1524001"/>
            <a:ext cx="8001000" cy="4154984"/>
          </a:xfrm>
          <a:prstGeom prst="rect">
            <a:avLst/>
          </a:prstGeom>
        </p:spPr>
        <p:txBody>
          <a:bodyPr wrap="square">
            <a:spAutoFit/>
          </a:bodyPr>
          <a:lstStyle/>
          <a:p>
            <a:r>
              <a:rPr lang="en-US" sz="2400" b="1" dirty="0" smtClean="0"/>
              <a:t>IARC Monographs on the Evaluation of Carcinogenic Risks to Humans Volume 102 (2013)</a:t>
            </a:r>
          </a:p>
          <a:p>
            <a:endParaRPr lang="en-US" sz="2400" dirty="0" smtClean="0">
              <a:solidFill>
                <a:srgbClr val="FF0000"/>
              </a:solidFill>
              <a:hlinkClick r:id="rId2"/>
            </a:endParaRPr>
          </a:p>
          <a:p>
            <a:r>
              <a:rPr lang="en-US" sz="2400" dirty="0" smtClean="0"/>
              <a:t>Non-Ionizing Radiation, Part 2: Radiofrequency Electromagnetic Fields</a:t>
            </a:r>
          </a:p>
          <a:p>
            <a:r>
              <a:rPr lang="en-US" sz="2400" dirty="0" smtClean="0">
                <a:hlinkClick r:id="rId3" action="ppaction://hlinkfile"/>
              </a:rPr>
              <a:t>full volume</a:t>
            </a:r>
            <a:r>
              <a:rPr lang="en-US" sz="2400" dirty="0" smtClean="0"/>
              <a:t> (460 pages, 6 Mb)</a:t>
            </a:r>
          </a:p>
          <a:p>
            <a:endParaRPr lang="en-US" sz="2400" dirty="0" smtClean="0">
              <a:solidFill>
                <a:srgbClr val="FF0000"/>
              </a:solidFill>
              <a:hlinkClick r:id="rId2"/>
            </a:endParaRPr>
          </a:p>
          <a:p>
            <a:r>
              <a:rPr lang="en-US" sz="2400" dirty="0" smtClean="0">
                <a:solidFill>
                  <a:srgbClr val="FF0000"/>
                </a:solidFill>
                <a:hlinkClick r:id="rId2"/>
              </a:rPr>
              <a:t>http://monographs.iarc.fr/ENG/Monographs/vol102/</a:t>
            </a:r>
            <a:endParaRPr lang="en-US" sz="2400" dirty="0" smtClean="0">
              <a:solidFill>
                <a:srgbClr val="FF0000"/>
              </a:solidFill>
            </a:endParaRPr>
          </a:p>
          <a:p>
            <a:endParaRPr lang="en-US" sz="2400" b="1" dirty="0" smtClean="0"/>
          </a:p>
          <a:p>
            <a:endParaRPr lang="en-US" sz="2400" dirty="0" smtClean="0"/>
          </a:p>
          <a:p>
            <a:endParaRPr lang="en-US" sz="2400" dirty="0">
              <a:solidFill>
                <a:srgbClr val="FF0000"/>
              </a:solidFill>
            </a:endParaRPr>
          </a:p>
        </p:txBody>
      </p:sp>
      <p:sp>
        <p:nvSpPr>
          <p:cNvPr id="4" name="Footer Placeholder 3"/>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34</a:t>
            </a:fld>
            <a:endParaRPr lang="en-US"/>
          </a:p>
        </p:txBody>
      </p:sp>
      <p:sp>
        <p:nvSpPr>
          <p:cNvPr id="3" name="Rectangle 2"/>
          <p:cNvSpPr/>
          <p:nvPr/>
        </p:nvSpPr>
        <p:spPr>
          <a:xfrm>
            <a:off x="914400" y="1028343"/>
            <a:ext cx="7086600" cy="5078313"/>
          </a:xfrm>
          <a:prstGeom prst="rect">
            <a:avLst/>
          </a:prstGeom>
        </p:spPr>
        <p:txBody>
          <a:bodyPr wrap="square">
            <a:spAutoFit/>
          </a:bodyPr>
          <a:lstStyle/>
          <a:p>
            <a:endParaRPr lang="en-US" dirty="0" smtClean="0"/>
          </a:p>
          <a:p>
            <a:r>
              <a:rPr lang="en-US" b="1" dirty="0" smtClean="0"/>
              <a:t>Page 419 (421/480) IARC Monograph 102 Chapter 6</a:t>
            </a:r>
          </a:p>
          <a:p>
            <a:endParaRPr lang="en-US" dirty="0" smtClean="0"/>
          </a:p>
          <a:p>
            <a:r>
              <a:rPr lang="en-US" dirty="0" smtClean="0"/>
              <a:t>6.1 Cancer in Humans</a:t>
            </a:r>
          </a:p>
          <a:p>
            <a:pPr algn="just"/>
            <a:r>
              <a:rPr lang="en-US" dirty="0" smtClean="0"/>
              <a:t>There is </a:t>
            </a:r>
            <a:r>
              <a:rPr lang="en-US" i="1" dirty="0" smtClean="0"/>
              <a:t>limited evidence in humans for the </a:t>
            </a:r>
            <a:r>
              <a:rPr lang="en-US" dirty="0" smtClean="0"/>
              <a:t>carcinogenicity of radiofrequency radiation. Positive associations have been observed between exposure to radiofrequency radiation from wireless phones and glioma, and acoustic </a:t>
            </a:r>
            <a:r>
              <a:rPr lang="en-US" dirty="0" err="1" smtClean="0"/>
              <a:t>neuroma</a:t>
            </a:r>
            <a:r>
              <a:rPr lang="en-US" dirty="0" smtClean="0"/>
              <a:t>.</a:t>
            </a:r>
          </a:p>
          <a:p>
            <a:endParaRPr lang="en-US" dirty="0" smtClean="0"/>
          </a:p>
          <a:p>
            <a:r>
              <a:rPr lang="en-US" dirty="0" smtClean="0"/>
              <a:t>6.2 Cancer in Experimental Animals</a:t>
            </a:r>
          </a:p>
          <a:p>
            <a:pPr algn="just"/>
            <a:r>
              <a:rPr lang="en-US" dirty="0" smtClean="0"/>
              <a:t>There is </a:t>
            </a:r>
            <a:r>
              <a:rPr lang="en-US" i="1" dirty="0" smtClean="0"/>
              <a:t>limited evidence in experimental </a:t>
            </a:r>
            <a:r>
              <a:rPr lang="en-US" dirty="0" smtClean="0"/>
              <a:t>animals for the carcinogenicity of radiofrequency radiation.</a:t>
            </a:r>
          </a:p>
          <a:p>
            <a:endParaRPr lang="en-US" dirty="0" smtClean="0"/>
          </a:p>
          <a:p>
            <a:pPr algn="just"/>
            <a:r>
              <a:rPr lang="en-US" sz="2400" b="1" dirty="0" smtClean="0">
                <a:solidFill>
                  <a:srgbClr val="FF0000"/>
                </a:solidFill>
              </a:rPr>
              <a:t>6.3 Overall Evaluation Radiofrequency electromagnetic fields are </a:t>
            </a:r>
            <a:r>
              <a:rPr lang="en-US" sz="2400" b="1" i="1" dirty="0" smtClean="0">
                <a:solidFill>
                  <a:srgbClr val="FF0000"/>
                </a:solidFill>
              </a:rPr>
              <a:t>possibly carcinogenic to humans (Group 2B).</a:t>
            </a:r>
          </a:p>
          <a:p>
            <a:endParaRPr lang="en-US" dirty="0"/>
          </a:p>
        </p:txBody>
      </p:sp>
      <p:sp>
        <p:nvSpPr>
          <p:cNvPr id="4" name="Footer Placeholder 3"/>
          <p:cNvSpPr>
            <a:spLocks noGrp="1"/>
          </p:cNvSpPr>
          <p:nvPr>
            <p:ph type="ftr" sz="quarter" idx="11"/>
          </p:nvPr>
        </p:nvSpPr>
        <p:spPr>
          <a:xfrm>
            <a:off x="2667000" y="6432551"/>
            <a:ext cx="3352800" cy="273050"/>
          </a:xfrm>
        </p:spPr>
        <p:txBody>
          <a:bodyPr/>
          <a:lstStyle/>
          <a:p>
            <a:r>
              <a:rPr lang="en-US" dirty="0" smtClean="0"/>
              <a:t>bhatnagarrk@gmail.com; +91-9868133450</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990600"/>
            <a:ext cx="8001000" cy="5486400"/>
          </a:xfrm>
          <a:effectLst>
            <a:softEdge rad="12700"/>
          </a:effectLst>
        </p:spPr>
        <p:txBody>
          <a:bodyPr>
            <a:normAutofit fontScale="92500" lnSpcReduction="20000"/>
          </a:bodyPr>
          <a:lstStyle/>
          <a:p>
            <a:pPr algn="l"/>
            <a:r>
              <a:rPr lang="en-US" sz="2000" b="1" dirty="0" smtClean="0"/>
              <a:t>Summary Analysis of WHO 2012 Survey on Risk Management Policies regarding EMF</a:t>
            </a:r>
          </a:p>
          <a:p>
            <a:pPr algn="l"/>
            <a:r>
              <a:rPr lang="en-IN" sz="2000" dirty="0" smtClean="0">
                <a:solidFill>
                  <a:schemeClr val="tx2">
                    <a:lumMod val="90000"/>
                  </a:schemeClr>
                </a:solidFill>
              </a:rPr>
              <a:t>Exposure Limits Mobile Devices (85 countries) </a:t>
            </a:r>
          </a:p>
          <a:p>
            <a:pPr algn="l"/>
            <a:r>
              <a:rPr lang="en-IN" sz="2000" dirty="0" smtClean="0">
                <a:solidFill>
                  <a:schemeClr val="tx2">
                    <a:lumMod val="90000"/>
                  </a:schemeClr>
                </a:solidFill>
              </a:rPr>
              <a:t>	- 62 countries follow 2 W/ Kg</a:t>
            </a:r>
          </a:p>
          <a:p>
            <a:pPr algn="l"/>
            <a:r>
              <a:rPr lang="en-IN" sz="2000" dirty="0" smtClean="0">
                <a:solidFill>
                  <a:schemeClr val="tx2">
                    <a:lumMod val="90000"/>
                  </a:schemeClr>
                </a:solidFill>
              </a:rPr>
              <a:t>	- 15 Countries no policy </a:t>
            </a:r>
          </a:p>
          <a:p>
            <a:pPr algn="l"/>
            <a:r>
              <a:rPr lang="en-IN" sz="2000" dirty="0" smtClean="0">
                <a:solidFill>
                  <a:schemeClr val="tx2">
                    <a:lumMod val="90000"/>
                  </a:schemeClr>
                </a:solidFill>
              </a:rPr>
              <a:t>	- 7 countries 1.6 W/Kg</a:t>
            </a:r>
          </a:p>
          <a:p>
            <a:pPr algn="l"/>
            <a:r>
              <a:rPr lang="en-IN" sz="2000" dirty="0" smtClean="0">
                <a:solidFill>
                  <a:schemeClr val="tx2">
                    <a:lumMod val="90000"/>
                  </a:schemeClr>
                </a:solidFill>
              </a:rPr>
              <a:t>	- 1 country to go based on evidence</a:t>
            </a:r>
          </a:p>
          <a:p>
            <a:pPr algn="l"/>
            <a:endParaRPr lang="en-IN" sz="2000" dirty="0" smtClean="0">
              <a:solidFill>
                <a:schemeClr val="tx2">
                  <a:lumMod val="90000"/>
                </a:schemeClr>
              </a:solidFill>
            </a:endParaRPr>
          </a:p>
          <a:p>
            <a:pPr algn="l"/>
            <a:r>
              <a:rPr lang="en-IN" sz="2000" dirty="0" smtClean="0">
                <a:solidFill>
                  <a:schemeClr val="tx2">
                    <a:lumMod val="90000"/>
                  </a:schemeClr>
                </a:solidFill>
              </a:rPr>
              <a:t>Information to Consumers on Mobile Devices</a:t>
            </a:r>
          </a:p>
          <a:p>
            <a:pPr algn="l"/>
            <a:r>
              <a:rPr lang="en-IN" sz="2000" dirty="0" smtClean="0">
                <a:solidFill>
                  <a:schemeClr val="tx2">
                    <a:lumMod val="90000"/>
                  </a:schemeClr>
                </a:solidFill>
              </a:rPr>
              <a:t>	- 20 countries Yes</a:t>
            </a:r>
          </a:p>
          <a:p>
            <a:pPr algn="l"/>
            <a:r>
              <a:rPr lang="en-IN" sz="2000" dirty="0" smtClean="0">
                <a:solidFill>
                  <a:schemeClr val="tx2">
                    <a:lumMod val="90000"/>
                  </a:schemeClr>
                </a:solidFill>
              </a:rPr>
              <a:t>	- 48 countries No  </a:t>
            </a:r>
          </a:p>
          <a:p>
            <a:pPr algn="l"/>
            <a:r>
              <a:rPr lang="en-IN" sz="2000" dirty="0" smtClean="0">
                <a:solidFill>
                  <a:schemeClr val="tx2">
                    <a:lumMod val="90000"/>
                  </a:schemeClr>
                </a:solidFill>
              </a:rPr>
              <a:t>	- 8   Yes though not part of policy</a:t>
            </a:r>
          </a:p>
          <a:p>
            <a:pPr algn="l"/>
            <a:r>
              <a:rPr lang="en-IN" sz="2000" dirty="0" smtClean="0">
                <a:solidFill>
                  <a:schemeClr val="tx2">
                    <a:lumMod val="90000"/>
                  </a:schemeClr>
                </a:solidFill>
              </a:rPr>
              <a:t>	 It could be on device, packaging, display shelf, internet</a:t>
            </a:r>
          </a:p>
          <a:p>
            <a:pPr algn="l"/>
            <a:endParaRPr lang="en-IN" sz="2000" dirty="0" smtClean="0">
              <a:solidFill>
                <a:schemeClr val="tx2">
                  <a:lumMod val="90000"/>
                </a:schemeClr>
              </a:solidFill>
            </a:endParaRPr>
          </a:p>
          <a:p>
            <a:pPr algn="l"/>
            <a:r>
              <a:rPr lang="en-IN" sz="2000" dirty="0" smtClean="0">
                <a:solidFill>
                  <a:schemeClr val="tx2">
                    <a:lumMod val="90000"/>
                  </a:schemeClr>
                </a:solidFill>
              </a:rPr>
              <a:t>Mobile Phone Usage Limitations on Children</a:t>
            </a:r>
          </a:p>
          <a:p>
            <a:pPr lvl="2" algn="l"/>
            <a:r>
              <a:rPr lang="en-IN" sz="1800" dirty="0" smtClean="0">
                <a:solidFill>
                  <a:schemeClr val="tx2">
                    <a:lumMod val="90000"/>
                  </a:schemeClr>
                </a:solidFill>
              </a:rPr>
              <a:t>25 countries voluntary measures by children with 12 restricting in schools. Some countries restrict advertisements targeting children while some do not issue SIM to children.</a:t>
            </a:r>
          </a:p>
          <a:p>
            <a:pPr algn="just">
              <a:buFont typeface="Wingdings" pitchFamily="2" charset="2"/>
              <a:buChar char="Ø"/>
            </a:pPr>
            <a:endParaRPr lang="en-IN" dirty="0" smtClean="0">
              <a:solidFill>
                <a:schemeClr val="tx1"/>
              </a:solidFill>
            </a:endParaRPr>
          </a:p>
          <a:p>
            <a:pPr algn="just"/>
            <a:endParaRPr lang="en-US" dirty="0" smtClean="0">
              <a:solidFill>
                <a:schemeClr val="tx1"/>
              </a:solidFill>
            </a:endParaRPr>
          </a:p>
          <a:p>
            <a:pPr algn="just"/>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990600"/>
            <a:ext cx="8001000" cy="5486400"/>
          </a:xfrm>
          <a:effectLst>
            <a:softEdge rad="12700"/>
          </a:effectLst>
        </p:spPr>
        <p:txBody>
          <a:bodyPr>
            <a:normAutofit fontScale="77500" lnSpcReduction="20000"/>
          </a:bodyPr>
          <a:lstStyle/>
          <a:p>
            <a:pPr algn="l"/>
            <a:r>
              <a:rPr lang="en-IN" sz="2000" dirty="0" smtClean="0">
                <a:solidFill>
                  <a:schemeClr val="tx2">
                    <a:lumMod val="90000"/>
                  </a:schemeClr>
                </a:solidFill>
              </a:rPr>
              <a:t>Advice on reducing Personal Exposure to RF Fields emitted by Mobile Devices </a:t>
            </a:r>
          </a:p>
          <a:p>
            <a:pPr algn="l"/>
            <a:r>
              <a:rPr lang="en-IN" sz="2000" dirty="0" smtClean="0">
                <a:solidFill>
                  <a:schemeClr val="tx2">
                    <a:lumMod val="90000"/>
                  </a:schemeClr>
                </a:solidFill>
              </a:rPr>
              <a:t>	- 44 out of 75  : Yes</a:t>
            </a:r>
          </a:p>
          <a:p>
            <a:pPr algn="l"/>
            <a:r>
              <a:rPr lang="en-IN" sz="2000" dirty="0" smtClean="0">
                <a:solidFill>
                  <a:schemeClr val="tx2">
                    <a:lumMod val="90000"/>
                  </a:schemeClr>
                </a:solidFill>
              </a:rPr>
              <a:t>	  with 24 having special messages for children, </a:t>
            </a:r>
          </a:p>
          <a:p>
            <a:pPr algn="l"/>
            <a:r>
              <a:rPr lang="en-IN" sz="2000" dirty="0" smtClean="0">
                <a:solidFill>
                  <a:schemeClr val="tx2">
                    <a:lumMod val="90000"/>
                  </a:schemeClr>
                </a:solidFill>
              </a:rPr>
              <a:t>                           9 for pregnant ladies and </a:t>
            </a:r>
          </a:p>
          <a:p>
            <a:pPr algn="l"/>
            <a:r>
              <a:rPr lang="en-IN" sz="2000" dirty="0" smtClean="0">
                <a:solidFill>
                  <a:schemeClr val="tx2">
                    <a:lumMod val="90000"/>
                  </a:schemeClr>
                </a:solidFill>
              </a:rPr>
              <a:t>                          13 for those with biomedical devices </a:t>
            </a:r>
          </a:p>
          <a:p>
            <a:pPr algn="l"/>
            <a:r>
              <a:rPr lang="en-IN" sz="2000" dirty="0" smtClean="0">
                <a:solidFill>
                  <a:schemeClr val="tx2">
                    <a:lumMod val="90000"/>
                  </a:schemeClr>
                </a:solidFill>
              </a:rPr>
              <a:t>	</a:t>
            </a:r>
          </a:p>
          <a:p>
            <a:pPr algn="l"/>
            <a:r>
              <a:rPr lang="en-IN" sz="2000" dirty="0" smtClean="0">
                <a:solidFill>
                  <a:schemeClr val="tx2">
                    <a:lumMod val="90000"/>
                  </a:schemeClr>
                </a:solidFill>
              </a:rPr>
              <a:t>	-  Reduce Call Time</a:t>
            </a:r>
          </a:p>
          <a:p>
            <a:pPr algn="l"/>
            <a:r>
              <a:rPr lang="en-IN" sz="2000" dirty="0" smtClean="0">
                <a:solidFill>
                  <a:schemeClr val="tx2">
                    <a:lumMod val="90000"/>
                  </a:schemeClr>
                </a:solidFill>
              </a:rPr>
              <a:t>	-  Text messages</a:t>
            </a:r>
          </a:p>
          <a:p>
            <a:pPr algn="l"/>
            <a:r>
              <a:rPr lang="en-IN" sz="2000" dirty="0" smtClean="0">
                <a:solidFill>
                  <a:schemeClr val="tx2">
                    <a:lumMod val="90000"/>
                  </a:schemeClr>
                </a:solidFill>
              </a:rPr>
              <a:t>	-  Avoid calls  in low signal conditions</a:t>
            </a:r>
          </a:p>
          <a:p>
            <a:pPr algn="l"/>
            <a:r>
              <a:rPr lang="en-IN" sz="2000" dirty="0" smtClean="0">
                <a:solidFill>
                  <a:schemeClr val="tx2">
                    <a:lumMod val="90000"/>
                  </a:schemeClr>
                </a:solidFill>
              </a:rPr>
              <a:t>	-  Use phones with low SAR</a:t>
            </a:r>
          </a:p>
          <a:p>
            <a:pPr algn="l"/>
            <a:r>
              <a:rPr lang="en-IN" sz="2000" dirty="0" smtClean="0">
                <a:solidFill>
                  <a:schemeClr val="tx2">
                    <a:lumMod val="90000"/>
                  </a:schemeClr>
                </a:solidFill>
              </a:rPr>
              <a:t>	-  Maintain body/ ear distance from handset</a:t>
            </a:r>
          </a:p>
          <a:p>
            <a:pPr algn="l"/>
            <a:r>
              <a:rPr lang="en-IN" sz="2000" dirty="0" smtClean="0">
                <a:solidFill>
                  <a:schemeClr val="tx2">
                    <a:lumMod val="90000"/>
                  </a:schemeClr>
                </a:solidFill>
              </a:rPr>
              <a:t>	-   Use external car antenna</a:t>
            </a:r>
          </a:p>
          <a:p>
            <a:pPr algn="l"/>
            <a:endParaRPr lang="en-IN" sz="2000" dirty="0" smtClean="0">
              <a:solidFill>
                <a:schemeClr val="tx2">
                  <a:lumMod val="90000"/>
                </a:schemeClr>
              </a:solidFill>
            </a:endParaRPr>
          </a:p>
          <a:p>
            <a:pPr algn="l"/>
            <a:r>
              <a:rPr lang="en-IN" sz="2000" dirty="0" smtClean="0">
                <a:solidFill>
                  <a:schemeClr val="tx2">
                    <a:lumMod val="90000"/>
                  </a:schemeClr>
                </a:solidFill>
              </a:rPr>
              <a:t>Advice Information to Consumers through </a:t>
            </a:r>
          </a:p>
          <a:p>
            <a:pPr algn="l"/>
            <a:r>
              <a:rPr lang="en-IN" sz="2000" dirty="0" smtClean="0">
                <a:solidFill>
                  <a:schemeClr val="tx2">
                    <a:lumMod val="90000"/>
                  </a:schemeClr>
                </a:solidFill>
              </a:rPr>
              <a:t>	- Printed material</a:t>
            </a:r>
          </a:p>
          <a:p>
            <a:pPr algn="l"/>
            <a:r>
              <a:rPr lang="en-IN" sz="2000" dirty="0" smtClean="0">
                <a:solidFill>
                  <a:schemeClr val="tx2">
                    <a:lumMod val="90000"/>
                  </a:schemeClr>
                </a:solidFill>
              </a:rPr>
              <a:t>	- Website  </a:t>
            </a:r>
          </a:p>
          <a:p>
            <a:pPr algn="l"/>
            <a:r>
              <a:rPr lang="en-IN" sz="2000" dirty="0" smtClean="0">
                <a:solidFill>
                  <a:schemeClr val="tx2">
                    <a:lumMod val="90000"/>
                  </a:schemeClr>
                </a:solidFill>
              </a:rPr>
              <a:t>	- Mass Media/ Radio / TV</a:t>
            </a:r>
          </a:p>
          <a:p>
            <a:pPr algn="l"/>
            <a:r>
              <a:rPr lang="en-IN" sz="2000" dirty="0" smtClean="0">
                <a:solidFill>
                  <a:schemeClr val="tx2">
                    <a:lumMod val="90000"/>
                  </a:schemeClr>
                </a:solidFill>
              </a:rPr>
              <a:t>	-  Individual personal8   Yes though not part of policy</a:t>
            </a:r>
          </a:p>
          <a:p>
            <a:pPr algn="l"/>
            <a:r>
              <a:rPr lang="en-IN" sz="2000" dirty="0" smtClean="0">
                <a:solidFill>
                  <a:schemeClr val="tx2">
                    <a:lumMod val="90000"/>
                  </a:schemeClr>
                </a:solidFill>
              </a:rPr>
              <a:t>	 </a:t>
            </a:r>
          </a:p>
          <a:p>
            <a:pPr algn="l"/>
            <a:r>
              <a:rPr lang="en-IN" sz="2000" dirty="0" smtClean="0">
                <a:solidFill>
                  <a:schemeClr val="tx2">
                    <a:lumMod val="90000"/>
                  </a:schemeClr>
                </a:solidFill>
              </a:rPr>
              <a:t>Answers to Health Queries</a:t>
            </a:r>
          </a:p>
          <a:p>
            <a:pPr lvl="2" algn="l"/>
            <a:r>
              <a:rPr lang="en-IN" sz="1800" dirty="0" smtClean="0">
                <a:solidFill>
                  <a:schemeClr val="tx2">
                    <a:lumMod val="90000"/>
                  </a:schemeClr>
                </a:solidFill>
              </a:rPr>
              <a:t>44 out of 75 respond to individuals on health concerns including medical consultancy support in some.</a:t>
            </a:r>
            <a:endParaRPr lang="en-IN" dirty="0" smtClean="0">
              <a:solidFill>
                <a:schemeClr val="tx1"/>
              </a:solidFill>
            </a:endParaRPr>
          </a:p>
          <a:p>
            <a:pPr algn="just"/>
            <a:endParaRPr lang="en-US" dirty="0" smtClean="0">
              <a:solidFill>
                <a:schemeClr val="tx1"/>
              </a:solidFill>
            </a:endParaRPr>
          </a:p>
          <a:p>
            <a:pPr algn="just"/>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990600"/>
            <a:ext cx="8001000" cy="5486400"/>
          </a:xfrm>
          <a:effectLst>
            <a:softEdge rad="12700"/>
          </a:effectLst>
        </p:spPr>
        <p:txBody>
          <a:bodyPr>
            <a:normAutofit fontScale="55000" lnSpcReduction="20000"/>
          </a:bodyPr>
          <a:lstStyle/>
          <a:p>
            <a:pPr algn="l"/>
            <a:r>
              <a:rPr lang="en-IN" sz="2900" dirty="0" smtClean="0">
                <a:solidFill>
                  <a:schemeClr val="tx2">
                    <a:lumMod val="90000"/>
                  </a:schemeClr>
                </a:solidFill>
              </a:rPr>
              <a:t>Exposure Limits from Mobile Towers </a:t>
            </a:r>
          </a:p>
          <a:p>
            <a:pPr algn="l"/>
            <a:r>
              <a:rPr lang="en-IN" sz="2000" dirty="0" smtClean="0">
                <a:solidFill>
                  <a:schemeClr val="tx2">
                    <a:lumMod val="90000"/>
                  </a:schemeClr>
                </a:solidFill>
              </a:rPr>
              <a:t>	- 77 out of 85  : Yes</a:t>
            </a:r>
          </a:p>
          <a:p>
            <a:pPr algn="l"/>
            <a:r>
              <a:rPr lang="en-IN" sz="2000" dirty="0" smtClean="0">
                <a:solidFill>
                  <a:schemeClr val="tx2">
                    <a:lumMod val="90000"/>
                  </a:schemeClr>
                </a:solidFill>
              </a:rPr>
              <a:t>	  with 55 with ICNIRP standards, </a:t>
            </a:r>
          </a:p>
          <a:p>
            <a:pPr algn="l"/>
            <a:r>
              <a:rPr lang="en-IN" sz="2000" dirty="0" smtClean="0">
                <a:solidFill>
                  <a:schemeClr val="tx2">
                    <a:lumMod val="90000"/>
                  </a:schemeClr>
                </a:solidFill>
              </a:rPr>
              <a:t>                             4 countries with their own scientific evidence based limits</a:t>
            </a:r>
          </a:p>
          <a:p>
            <a:pPr algn="l"/>
            <a:r>
              <a:rPr lang="en-IN" sz="2000" dirty="0" smtClean="0">
                <a:solidFill>
                  <a:schemeClr val="tx2">
                    <a:lumMod val="90000"/>
                  </a:schemeClr>
                </a:solidFill>
              </a:rPr>
              <a:t>                             2 with FCC limits </a:t>
            </a:r>
          </a:p>
          <a:p>
            <a:pPr algn="l"/>
            <a:r>
              <a:rPr lang="en-IN" sz="2000" dirty="0" smtClean="0">
                <a:solidFill>
                  <a:schemeClr val="tx2">
                    <a:lumMod val="90000"/>
                  </a:schemeClr>
                </a:solidFill>
              </a:rPr>
              <a:t>                             16 with lower limits (13 based on precautionary approach) </a:t>
            </a:r>
          </a:p>
          <a:p>
            <a:pPr algn="l"/>
            <a:r>
              <a:rPr lang="en-IN" sz="2000" dirty="0" smtClean="0">
                <a:solidFill>
                  <a:schemeClr val="tx2">
                    <a:lumMod val="90000"/>
                  </a:schemeClr>
                </a:solidFill>
              </a:rPr>
              <a:t>	</a:t>
            </a:r>
          </a:p>
          <a:p>
            <a:pPr algn="l"/>
            <a:r>
              <a:rPr lang="en-IN" sz="2000" dirty="0" smtClean="0">
                <a:solidFill>
                  <a:schemeClr val="tx2">
                    <a:lumMod val="90000"/>
                  </a:schemeClr>
                </a:solidFill>
              </a:rPr>
              <a:t>	</a:t>
            </a:r>
            <a:r>
              <a:rPr lang="en-IN" sz="2900" dirty="0" smtClean="0">
                <a:solidFill>
                  <a:schemeClr val="tx2">
                    <a:lumMod val="90000"/>
                  </a:schemeClr>
                </a:solidFill>
              </a:rPr>
              <a:t>Emission Limits in one form or other</a:t>
            </a:r>
          </a:p>
          <a:p>
            <a:pPr algn="l"/>
            <a:r>
              <a:rPr lang="en-IN" sz="2000" dirty="0" smtClean="0">
                <a:solidFill>
                  <a:schemeClr val="tx2">
                    <a:lumMod val="90000"/>
                  </a:schemeClr>
                </a:solidFill>
              </a:rPr>
              <a:t>	-  Specified in 31  (Low Power/ High Power/  Radio/ TV etc)</a:t>
            </a:r>
          </a:p>
          <a:p>
            <a:pPr algn="l"/>
            <a:r>
              <a:rPr lang="en-IN" sz="2000" dirty="0" smtClean="0">
                <a:solidFill>
                  <a:schemeClr val="tx2">
                    <a:lumMod val="90000"/>
                  </a:schemeClr>
                </a:solidFill>
              </a:rPr>
              <a:t>	-  43 countries : Not Specified</a:t>
            </a:r>
          </a:p>
          <a:p>
            <a:pPr algn="l"/>
            <a:endParaRPr lang="en-IN" sz="2500" dirty="0" smtClean="0">
              <a:solidFill>
                <a:schemeClr val="tx2">
                  <a:lumMod val="90000"/>
                </a:schemeClr>
              </a:solidFill>
            </a:endParaRPr>
          </a:p>
          <a:p>
            <a:pPr algn="l"/>
            <a:r>
              <a:rPr lang="en-IN" sz="2500" dirty="0" smtClean="0">
                <a:solidFill>
                  <a:schemeClr val="tx2">
                    <a:lumMod val="90000"/>
                  </a:schemeClr>
                </a:solidFill>
              </a:rPr>
              <a:t>	Restrictions on Public Access</a:t>
            </a:r>
          </a:p>
          <a:p>
            <a:pPr algn="l"/>
            <a:r>
              <a:rPr lang="en-IN" sz="2000" dirty="0" smtClean="0">
                <a:solidFill>
                  <a:schemeClr val="tx2">
                    <a:lumMod val="90000"/>
                  </a:schemeClr>
                </a:solidFill>
              </a:rPr>
              <a:t>	-  56 out of 74 : Yes</a:t>
            </a:r>
          </a:p>
          <a:p>
            <a:pPr algn="l"/>
            <a:r>
              <a:rPr lang="en-IN" sz="2000" dirty="0" smtClean="0">
                <a:solidFill>
                  <a:schemeClr val="tx2">
                    <a:lumMod val="90000"/>
                  </a:schemeClr>
                </a:solidFill>
              </a:rPr>
              <a:t>	   through signage, physical barriers, safety zones with access to authorised personnel</a:t>
            </a:r>
          </a:p>
          <a:p>
            <a:pPr algn="l"/>
            <a:endParaRPr lang="en-IN" sz="2000" dirty="0" smtClean="0">
              <a:solidFill>
                <a:schemeClr val="tx2">
                  <a:lumMod val="90000"/>
                </a:schemeClr>
              </a:solidFill>
            </a:endParaRPr>
          </a:p>
          <a:p>
            <a:pPr algn="l"/>
            <a:r>
              <a:rPr lang="en-IN" sz="2000" dirty="0" smtClean="0">
                <a:solidFill>
                  <a:schemeClr val="tx2">
                    <a:lumMod val="90000"/>
                  </a:schemeClr>
                </a:solidFill>
              </a:rPr>
              <a:t>                     </a:t>
            </a:r>
            <a:r>
              <a:rPr lang="en-IN" sz="2500" dirty="0" smtClean="0">
                <a:solidFill>
                  <a:schemeClr val="tx2">
                    <a:lumMod val="90000"/>
                  </a:schemeClr>
                </a:solidFill>
              </a:rPr>
              <a:t>Measurements </a:t>
            </a:r>
          </a:p>
          <a:p>
            <a:pPr algn="l"/>
            <a:r>
              <a:rPr lang="en-IN" sz="2000" dirty="0" smtClean="0">
                <a:solidFill>
                  <a:schemeClr val="tx2">
                    <a:lumMod val="90000"/>
                  </a:schemeClr>
                </a:solidFill>
              </a:rPr>
              <a:t>	- 60 out of 76 : Yes </a:t>
            </a:r>
          </a:p>
          <a:p>
            <a:pPr algn="l"/>
            <a:r>
              <a:rPr lang="en-IN" sz="2000" dirty="0" smtClean="0">
                <a:solidFill>
                  <a:schemeClr val="tx2">
                    <a:lumMod val="90000"/>
                  </a:schemeClr>
                </a:solidFill>
              </a:rPr>
              <a:t>	Entitled Parties &amp; Payment</a:t>
            </a:r>
          </a:p>
          <a:p>
            <a:pPr algn="l"/>
            <a:r>
              <a:rPr lang="en-IN" sz="2000" dirty="0" smtClean="0">
                <a:solidFill>
                  <a:schemeClr val="tx2">
                    <a:lumMod val="90000"/>
                  </a:schemeClr>
                </a:solidFill>
              </a:rPr>
              <a:t>	</a:t>
            </a:r>
          </a:p>
          <a:p>
            <a:pPr algn="l"/>
            <a:r>
              <a:rPr lang="en-IN" sz="2000" dirty="0" smtClean="0">
                <a:solidFill>
                  <a:schemeClr val="tx2">
                    <a:lumMod val="90000"/>
                  </a:schemeClr>
                </a:solidFill>
              </a:rPr>
              <a:t>	</a:t>
            </a:r>
            <a:r>
              <a:rPr lang="en-IN" sz="2500" dirty="0" smtClean="0">
                <a:solidFill>
                  <a:schemeClr val="tx2">
                    <a:lumMod val="90000"/>
                  </a:schemeClr>
                </a:solidFill>
              </a:rPr>
              <a:t>Accreditation schemes </a:t>
            </a:r>
            <a:r>
              <a:rPr lang="en-IN" sz="2000" dirty="0" smtClean="0">
                <a:solidFill>
                  <a:schemeClr val="tx2">
                    <a:lumMod val="90000"/>
                  </a:schemeClr>
                </a:solidFill>
              </a:rPr>
              <a:t>in 31 and no schemes in 29 countries</a:t>
            </a:r>
          </a:p>
          <a:p>
            <a:pPr algn="l"/>
            <a:endParaRPr lang="en-IN" sz="2000" dirty="0" smtClean="0">
              <a:solidFill>
                <a:schemeClr val="tx2">
                  <a:lumMod val="90000"/>
                </a:schemeClr>
              </a:solidFill>
            </a:endParaRPr>
          </a:p>
          <a:p>
            <a:pPr algn="l"/>
            <a:r>
              <a:rPr lang="en-IN" sz="2000" dirty="0" smtClean="0">
                <a:solidFill>
                  <a:schemeClr val="tx2">
                    <a:lumMod val="90000"/>
                  </a:schemeClr>
                </a:solidFill>
              </a:rPr>
              <a:t>	</a:t>
            </a:r>
            <a:r>
              <a:rPr lang="en-IN" sz="2500" dirty="0" smtClean="0">
                <a:solidFill>
                  <a:schemeClr val="tx2">
                    <a:lumMod val="90000"/>
                  </a:schemeClr>
                </a:solidFill>
              </a:rPr>
              <a:t>Recording Measurements</a:t>
            </a:r>
            <a:r>
              <a:rPr lang="en-IN" sz="2000" dirty="0" smtClean="0">
                <a:solidFill>
                  <a:schemeClr val="tx2">
                    <a:lumMod val="90000"/>
                  </a:schemeClr>
                </a:solidFill>
              </a:rPr>
              <a:t>/ estimates  required in 47 countries out of 75  </a:t>
            </a:r>
          </a:p>
          <a:p>
            <a:pPr algn="l"/>
            <a:r>
              <a:rPr lang="en-IN" sz="2000" dirty="0" smtClean="0">
                <a:solidFill>
                  <a:schemeClr val="tx2">
                    <a:lumMod val="90000"/>
                  </a:schemeClr>
                </a:solidFill>
              </a:rPr>
              <a:t>	</a:t>
            </a:r>
          </a:p>
          <a:p>
            <a:pPr algn="l"/>
            <a:r>
              <a:rPr lang="en-IN" sz="2000" dirty="0" smtClean="0">
                <a:solidFill>
                  <a:schemeClr val="tx2">
                    <a:lumMod val="90000"/>
                  </a:schemeClr>
                </a:solidFill>
              </a:rPr>
              <a:t>	</a:t>
            </a:r>
            <a:r>
              <a:rPr lang="en-IN" sz="2500" dirty="0" smtClean="0">
                <a:solidFill>
                  <a:schemeClr val="tx2">
                    <a:lumMod val="90000"/>
                  </a:schemeClr>
                </a:solidFill>
              </a:rPr>
              <a:t>Authorisation for Fixed Installations</a:t>
            </a:r>
          </a:p>
          <a:p>
            <a:pPr algn="l"/>
            <a:r>
              <a:rPr lang="en-IN" sz="2000" dirty="0" smtClean="0">
                <a:solidFill>
                  <a:schemeClr val="tx2">
                    <a:lumMod val="90000"/>
                  </a:schemeClr>
                </a:solidFill>
              </a:rPr>
              <a:t>	Yes in 62 out of 77 </a:t>
            </a:r>
          </a:p>
          <a:p>
            <a:pPr algn="l"/>
            <a:endParaRPr lang="en-IN" sz="2000" dirty="0" smtClean="0">
              <a:solidFill>
                <a:schemeClr val="tx2">
                  <a:lumMod val="90000"/>
                </a:schemeClr>
              </a:solidFill>
            </a:endParaRPr>
          </a:p>
          <a:p>
            <a:pPr algn="l"/>
            <a:r>
              <a:rPr lang="en-IN" sz="2000" dirty="0" smtClean="0">
                <a:solidFill>
                  <a:schemeClr val="tx2">
                    <a:lumMod val="90000"/>
                  </a:schemeClr>
                </a:solidFill>
              </a:rPr>
              <a:t>	</a:t>
            </a:r>
            <a:r>
              <a:rPr lang="en-IN" sz="2500" dirty="0" smtClean="0">
                <a:solidFill>
                  <a:schemeClr val="tx2">
                    <a:lumMod val="90000"/>
                  </a:schemeClr>
                </a:solidFill>
              </a:rPr>
              <a:t>Spatial Distribution Provisions</a:t>
            </a:r>
          </a:p>
          <a:p>
            <a:pPr algn="l"/>
            <a:r>
              <a:rPr lang="en-IN" sz="2000" dirty="0" smtClean="0">
                <a:solidFill>
                  <a:schemeClr val="tx2">
                    <a:lumMod val="90000"/>
                  </a:schemeClr>
                </a:solidFill>
              </a:rPr>
              <a:t>	Yes in 39 out of 74</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667000" y="6432551"/>
            <a:ext cx="3352800" cy="196850"/>
          </a:xfrm>
        </p:spPr>
        <p:txBody>
          <a:bodyPr/>
          <a:lstStyle/>
          <a:p>
            <a:r>
              <a:rPr lang="en-US" dirty="0" smtClean="0"/>
              <a:t>bhatnagarrk@gmail.com; +91-9868133450</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
        <p:nvSpPr>
          <p:cNvPr id="4" name="Rectangle 3"/>
          <p:cNvSpPr/>
          <p:nvPr/>
        </p:nvSpPr>
        <p:spPr>
          <a:xfrm>
            <a:off x="381000" y="1166843"/>
            <a:ext cx="8229600" cy="4708981"/>
          </a:xfrm>
          <a:prstGeom prst="rect">
            <a:avLst/>
          </a:prstGeom>
        </p:spPr>
        <p:txBody>
          <a:bodyPr wrap="square">
            <a:spAutoFit/>
          </a:bodyPr>
          <a:lstStyle/>
          <a:p>
            <a:pPr algn="ctr"/>
            <a:r>
              <a:rPr lang="en-US" sz="2400" b="1" u="sng" dirty="0" smtClean="0"/>
              <a:t>RECOMMENDATION</a:t>
            </a:r>
          </a:p>
          <a:p>
            <a:pPr algn="just"/>
            <a:endParaRPr lang="en-US" dirty="0" smtClean="0"/>
          </a:p>
          <a:p>
            <a:pPr algn="just"/>
            <a:endParaRPr lang="en-US" dirty="0" smtClean="0"/>
          </a:p>
          <a:p>
            <a:pPr algn="just"/>
            <a:r>
              <a:rPr lang="en-US" sz="2400" b="1" dirty="0" smtClean="0"/>
              <a:t>IARC and WHO need to go further from IARC Monographs’ 102 findings with focus on latest available inputs from developing world outside Europe. Inputs from Indian Case Study as above, is an example. </a:t>
            </a:r>
          </a:p>
          <a:p>
            <a:pPr algn="just"/>
            <a:endParaRPr lang="en-US" sz="2400" b="1" dirty="0" smtClean="0"/>
          </a:p>
          <a:p>
            <a:pPr algn="just"/>
            <a:r>
              <a:rPr lang="en-US" sz="2400" b="1" dirty="0" smtClean="0"/>
              <a:t>ITU needs to have a relook at all EMF related initiatives through Study Groups. Possibly a new ITU Focus Group on ‘EMF Radiation &amp; Health Issues’ cutting across ITU-T, ITU-R and ITU-D needs to be constituted for delivery of time bound results instead of 4 years cycle.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
        <p:nvSpPr>
          <p:cNvPr id="4" name="Rectangle 3"/>
          <p:cNvSpPr/>
          <p:nvPr/>
        </p:nvSpPr>
        <p:spPr>
          <a:xfrm>
            <a:off x="228600" y="1219199"/>
            <a:ext cx="8229600" cy="4524315"/>
          </a:xfrm>
          <a:prstGeom prst="rect">
            <a:avLst/>
          </a:prstGeom>
        </p:spPr>
        <p:txBody>
          <a:bodyPr wrap="square">
            <a:spAutoFit/>
          </a:bodyPr>
          <a:lstStyle/>
          <a:p>
            <a:pPr algn="just"/>
            <a:r>
              <a:rPr lang="en-US" b="1" dirty="0" smtClean="0">
                <a:solidFill>
                  <a:srgbClr val="FF0000"/>
                </a:solidFill>
              </a:rPr>
              <a:t>An ITU Handbook on EMF Radiation could also be taken up in the proposed Focus Group. </a:t>
            </a:r>
          </a:p>
          <a:p>
            <a:pPr algn="just"/>
            <a:r>
              <a:rPr lang="en-US" b="1" dirty="0" smtClean="0"/>
              <a:t>It can include ITU’s generic guidelines on EMF including safe distances to be maintained for populated location directly falling within the main radiated lobe coverage based on typical shared sites radiating at say 20 Watts/ sector along with other safe usage instructions. </a:t>
            </a:r>
          </a:p>
          <a:p>
            <a:pPr algn="just"/>
            <a:endParaRPr lang="en-US" b="1" dirty="0" smtClean="0"/>
          </a:p>
          <a:p>
            <a:pPr algn="just"/>
            <a:r>
              <a:rPr lang="en-US" b="1" dirty="0" smtClean="0"/>
              <a:t>The Handbook should also include “How to minimize exposures to EMF Radiations from Mobile Towers and handsets”, Do’s&amp; Don’t related to mobile phone usage, clarifications on various myths regarding </a:t>
            </a:r>
            <a:r>
              <a:rPr lang="en-IN" b="1" dirty="0" smtClean="0"/>
              <a:t>deployment, use of Radio waves / Safety Standards and frequently asked questions relating to Mobile phones &amp; Human health. </a:t>
            </a:r>
          </a:p>
          <a:p>
            <a:pPr algn="just"/>
            <a:endParaRPr lang="en-IN" b="1" dirty="0" smtClean="0"/>
          </a:p>
          <a:p>
            <a:pPr algn="just"/>
            <a:r>
              <a:rPr lang="en-IN" b="1" dirty="0" smtClean="0"/>
              <a:t>The Handbook shall help in facilitating the right inputs for world telecom community and create an environment where everyone can use the radio wave safely.</a:t>
            </a:r>
            <a:endParaRPr lang="en-US"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8001000" cy="533400"/>
          </a:xfrm>
        </p:spPr>
        <p:txBody>
          <a:bodyPr>
            <a:noAutofit/>
          </a:bodyPr>
          <a:lstStyle/>
          <a:p>
            <a:pPr algn="l"/>
            <a:r>
              <a:rPr lang="en-US" sz="4800" dirty="0" smtClean="0">
                <a:solidFill>
                  <a:srgbClr val="E69A5C"/>
                </a:solidFill>
              </a:rPr>
              <a:t>EMF Radiation Norms</a:t>
            </a:r>
            <a:endParaRPr lang="en-IN" sz="4800" dirty="0">
              <a:solidFill>
                <a:srgbClr val="E69A5C"/>
              </a:solidFill>
            </a:endParaRPr>
          </a:p>
        </p:txBody>
      </p:sp>
      <p:sp>
        <p:nvSpPr>
          <p:cNvPr id="3" name="Subtitle 2"/>
          <p:cNvSpPr>
            <a:spLocks noGrp="1"/>
          </p:cNvSpPr>
          <p:nvPr>
            <p:ph type="subTitle" idx="1"/>
          </p:nvPr>
        </p:nvSpPr>
        <p:spPr>
          <a:xfrm>
            <a:off x="533400" y="1676400"/>
            <a:ext cx="8001000" cy="4419600"/>
          </a:xfrm>
        </p:spPr>
        <p:txBody>
          <a:bodyPr>
            <a:normAutofit fontScale="85000" lnSpcReduction="20000"/>
          </a:bodyPr>
          <a:lstStyle/>
          <a:p>
            <a:pPr marL="342900" indent="-342900" algn="just">
              <a:buFont typeface="Wingdings" pitchFamily="2" charset="2"/>
              <a:buChar char="Ø"/>
            </a:pPr>
            <a:r>
              <a:rPr lang="en-IN" sz="2800" dirty="0" smtClean="0"/>
              <a:t>The License  conditions were amended on 4.11.2008, directing the licensees to comply to ICNIRP prescribed radiation norms.</a:t>
            </a:r>
          </a:p>
          <a:p>
            <a:pPr marL="342900" indent="-342900" algn="just"/>
            <a:endParaRPr lang="en-IN" sz="2800" dirty="0" smtClean="0"/>
          </a:p>
          <a:p>
            <a:pPr marL="342900" indent="-342900" algn="just">
              <a:buFont typeface="Wingdings" pitchFamily="2" charset="2"/>
              <a:buChar char="Ø"/>
            </a:pPr>
            <a:r>
              <a:rPr lang="en-IN" sz="2800" dirty="0" smtClean="0"/>
              <a:t>Instructions were issued on 8.4.2010 for compliance of the radiation limits/ levels by way of self certification of their BTS to  the respective Telecom Enforcement Resource &amp; Monitoring (TERM ) Cells  of DoT.</a:t>
            </a:r>
          </a:p>
          <a:p>
            <a:pPr marL="457200" indent="-457200" algn="just">
              <a:buFont typeface="Wingdings" pitchFamily="2" charset="2"/>
              <a:buChar char="Ø"/>
            </a:pPr>
            <a:endParaRPr lang="en-IN" dirty="0" smtClean="0"/>
          </a:p>
          <a:p>
            <a:pPr marL="457200" indent="-457200" algn="just">
              <a:buFont typeface="Wingdings" pitchFamily="2" charset="2"/>
              <a:buChar char="Ø"/>
            </a:pPr>
            <a:r>
              <a:rPr lang="en-IN" dirty="0" smtClean="0"/>
              <a:t> TERM Cells carry out the testing of radiation levels on random basis for 10% of towers. If a site fails to meet the EMF Radiation criterion, there is a provision of penalty of  about US$ 10,000 per BTS per service provider and directions to stop radiating from site.</a:t>
            </a:r>
            <a:endParaRPr lang="en-IN" dirty="0" smtClean="0">
              <a:solidFill>
                <a:schemeClr val="tx1"/>
              </a:solidFill>
            </a:endParaRPr>
          </a:p>
          <a:p>
            <a:pPr marL="457200" indent="-457200" algn="just">
              <a:buFont typeface="Wingdings" pitchFamily="2" charset="2"/>
              <a:buChar char="Ø"/>
            </a:pPr>
            <a:endParaRPr lang="en-IN"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
        <p:nvSpPr>
          <p:cNvPr id="4" name="Rectangle 3"/>
          <p:cNvSpPr/>
          <p:nvPr/>
        </p:nvSpPr>
        <p:spPr>
          <a:xfrm>
            <a:off x="228600" y="1066801"/>
            <a:ext cx="8229600" cy="4093428"/>
          </a:xfrm>
          <a:prstGeom prst="rect">
            <a:avLst/>
          </a:prstGeom>
        </p:spPr>
        <p:txBody>
          <a:bodyPr wrap="square">
            <a:spAutoFit/>
          </a:bodyPr>
          <a:lstStyle/>
          <a:p>
            <a:pPr lvl="0"/>
            <a:r>
              <a:rPr lang="en-US" sz="1600" b="1" u="sng" dirty="0" smtClean="0">
                <a:latin typeface="+mj-lt"/>
              </a:rPr>
              <a:t>Some Additional Inputs for ITU-TRCSL Workshop Participants</a:t>
            </a:r>
          </a:p>
          <a:p>
            <a:pPr lvl="0"/>
            <a:endParaRPr lang="en-US" sz="1600" dirty="0" smtClean="0"/>
          </a:p>
          <a:p>
            <a:pPr lvl="0"/>
            <a:r>
              <a:rPr lang="en-US" sz="1600" dirty="0" smtClean="0"/>
              <a:t>A.	ITU-D SG1 Final Report on Question 23/1 (30</a:t>
            </a:r>
            <a:r>
              <a:rPr lang="en-US" sz="1600" baseline="30000" dirty="0" smtClean="0"/>
              <a:t>th</a:t>
            </a:r>
            <a:r>
              <a:rPr lang="en-US" sz="1600" dirty="0" smtClean="0"/>
              <a:t> September 2013): </a:t>
            </a:r>
            <a:r>
              <a:rPr lang="en-US" sz="1600" dirty="0" smtClean="0"/>
              <a:t>	</a:t>
            </a:r>
            <a:endParaRPr lang="en-US" sz="1600" dirty="0" smtClean="0"/>
          </a:p>
          <a:p>
            <a:pPr lvl="0"/>
            <a:r>
              <a:rPr lang="en-US" sz="1600" dirty="0" smtClean="0"/>
              <a:t>Strategies </a:t>
            </a:r>
            <a:r>
              <a:rPr lang="en-US" sz="1600" dirty="0" smtClean="0"/>
              <a:t>and policies concerning human exposure to electromagnetic </a:t>
            </a:r>
            <a:r>
              <a:rPr lang="en-US" sz="1600" dirty="0" smtClean="0"/>
              <a:t>fields includes INDIAN EMF Case Study</a:t>
            </a:r>
          </a:p>
          <a:p>
            <a:pPr lvl="0"/>
            <a:endParaRPr lang="en-US" sz="1600" dirty="0" smtClean="0">
              <a:latin typeface="+mj-lt"/>
            </a:endParaRPr>
          </a:p>
          <a:p>
            <a:r>
              <a:rPr lang="en-US" sz="1600" b="1" dirty="0" smtClean="0"/>
              <a:t>B.	Indian EMF Case </a:t>
            </a:r>
            <a:r>
              <a:rPr lang="en-US" sz="1600" b="1" dirty="0" err="1" smtClean="0"/>
              <a:t>StudyITU</a:t>
            </a:r>
            <a:r>
              <a:rPr lang="en-US" sz="1600" b="1" dirty="0" smtClean="0"/>
              <a:t>-D </a:t>
            </a:r>
            <a:r>
              <a:rPr lang="en-US" sz="1600" b="1" dirty="0" smtClean="0"/>
              <a:t>SG01</a:t>
            </a:r>
            <a:r>
              <a:rPr lang="en-US" sz="1600" dirty="0" smtClean="0"/>
              <a:t> </a:t>
            </a:r>
          </a:p>
          <a:p>
            <a:r>
              <a:rPr lang="en-US" sz="1600" dirty="0" smtClean="0"/>
              <a:t>Study Group 1</a:t>
            </a:r>
          </a:p>
          <a:p>
            <a:r>
              <a:rPr lang="en-US" sz="1600" b="1" dirty="0" smtClean="0"/>
              <a:t>Contribution 278</a:t>
            </a:r>
            <a:endParaRPr lang="en-US" sz="1600" dirty="0" smtClean="0"/>
          </a:p>
          <a:p>
            <a:r>
              <a:rPr lang="en-US" sz="1600" dirty="0" smtClean="0"/>
              <a:t>Received on 2013-08-01 From India (Republic of)</a:t>
            </a:r>
          </a:p>
          <a:p>
            <a:r>
              <a:rPr lang="en-US" sz="1600" dirty="0" smtClean="0"/>
              <a:t>Related to question(s) : Q23/1</a:t>
            </a:r>
          </a:p>
          <a:p>
            <a:r>
              <a:rPr lang="en-US" sz="1600" dirty="0" smtClean="0"/>
              <a:t>Meeting 2013-09-09</a:t>
            </a:r>
          </a:p>
          <a:p>
            <a:endParaRPr lang="en-US" sz="1600" dirty="0" smtClean="0"/>
          </a:p>
          <a:p>
            <a:r>
              <a:rPr lang="en-US" sz="1600" b="1" dirty="0" smtClean="0">
                <a:hlinkClick r:id="rId2" action="ppaction://hlinkfile"/>
              </a:rPr>
              <a:t>Word </a:t>
            </a:r>
            <a:r>
              <a:rPr lang="en-US" sz="1600" b="1" dirty="0" smtClean="0">
                <a:hlinkClick r:id="rId2" action="ppaction://hlinkfile"/>
              </a:rPr>
              <a:t>2010 </a:t>
            </a:r>
            <a:r>
              <a:rPr lang="en-US" sz="1600" b="1" dirty="0" smtClean="0"/>
              <a:t>802150 bytes 2013-08-13 11:04:58</a:t>
            </a:r>
            <a:r>
              <a:rPr lang="en-US" sz="1600" dirty="0" smtClean="0"/>
              <a:t> </a:t>
            </a:r>
            <a:r>
              <a:rPr lang="en-US" sz="1600" b="1" dirty="0" smtClean="0"/>
              <a:t>[278] </a:t>
            </a:r>
            <a:endParaRPr lang="en-US" sz="1600" dirty="0" smtClean="0">
              <a:latin typeface="+mj-lt"/>
            </a:endParaRPr>
          </a:p>
          <a:p>
            <a:pPr lvl="0"/>
            <a:r>
              <a:rPr lang="en-US" b="1" dirty="0" smtClean="0">
                <a:hlinkClick r:id="rId3" action="ppaction://hlinkfile"/>
              </a:rPr>
              <a:t>PDF (acrobat) </a:t>
            </a:r>
            <a:r>
              <a:rPr lang="en-US" b="1" dirty="0" smtClean="0"/>
              <a:t>2908476 bytes 2013-09-26 13:02:11</a:t>
            </a:r>
            <a:r>
              <a:rPr lang="en-US" dirty="0" smtClean="0"/>
              <a:t> </a:t>
            </a:r>
            <a:r>
              <a:rPr lang="en-US" b="1" dirty="0" smtClean="0"/>
              <a:t>[278] Annex 1</a:t>
            </a:r>
            <a:r>
              <a:rPr lang="en-US" dirty="0" smtClean="0"/>
              <a:t>  </a:t>
            </a:r>
          </a:p>
          <a:p>
            <a:r>
              <a:rPr lang="en-US" dirty="0" smtClean="0"/>
              <a:t>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667000" y="6432550"/>
            <a:ext cx="3352800" cy="273050"/>
          </a:xfrm>
        </p:spPr>
        <p:txBody>
          <a:bodyPr/>
          <a:lstStyle/>
          <a:p>
            <a:r>
              <a:rPr lang="en-US" dirty="0" smtClean="0"/>
              <a:t>bhatnagarrk@gmail.com; +91-9868133450</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41</a:t>
            </a:fld>
            <a:endParaRPr lang="en-US"/>
          </a:p>
        </p:txBody>
      </p:sp>
      <p:sp>
        <p:nvSpPr>
          <p:cNvPr id="4" name="Rectangle 3"/>
          <p:cNvSpPr/>
          <p:nvPr/>
        </p:nvSpPr>
        <p:spPr>
          <a:xfrm>
            <a:off x="228600" y="914400"/>
            <a:ext cx="8229600" cy="6215599"/>
          </a:xfrm>
          <a:prstGeom prst="rect">
            <a:avLst/>
          </a:prstGeom>
        </p:spPr>
        <p:txBody>
          <a:bodyPr wrap="square">
            <a:spAutoFit/>
          </a:bodyPr>
          <a:lstStyle/>
          <a:p>
            <a:pPr lvl="0"/>
            <a:r>
              <a:rPr lang="en-US" sz="1600" b="1" u="sng" dirty="0" smtClean="0">
                <a:latin typeface="+mj-lt"/>
              </a:rPr>
              <a:t>Some Additional Inputs for ITU-TRCSL Workshop Participants : Issues referred in Presentation of 3</a:t>
            </a:r>
            <a:r>
              <a:rPr lang="en-US" sz="1600" b="1" u="sng" baseline="30000" dirty="0" smtClean="0">
                <a:latin typeface="+mj-lt"/>
              </a:rPr>
              <a:t>rd</a:t>
            </a:r>
            <a:r>
              <a:rPr lang="en-US" sz="1600" b="1" u="sng" dirty="0" smtClean="0">
                <a:latin typeface="+mj-lt"/>
              </a:rPr>
              <a:t> October 2013</a:t>
            </a:r>
          </a:p>
          <a:p>
            <a:endParaRPr lang="en-US" sz="1600" u="sng" dirty="0" smtClean="0">
              <a:latin typeface="+mj-lt"/>
              <a:hlinkClick r:id="rId2"/>
            </a:endParaRPr>
          </a:p>
          <a:p>
            <a:r>
              <a:rPr lang="en-US" sz="1600" u="sng" dirty="0" smtClean="0">
                <a:latin typeface="+mj-lt"/>
                <a:hlinkClick r:id="rId2"/>
              </a:rPr>
              <a:t>1.Interconnect Exchange Case Study by </a:t>
            </a:r>
            <a:r>
              <a:rPr lang="en-US" sz="1600" u="sng" dirty="0" err="1" smtClean="0">
                <a:latin typeface="+mj-lt"/>
                <a:hlinkClick r:id="rId2"/>
              </a:rPr>
              <a:t>Rakesh</a:t>
            </a:r>
            <a:r>
              <a:rPr lang="en-US" sz="1600" u="sng" dirty="0" smtClean="0">
                <a:latin typeface="+mj-lt"/>
                <a:hlinkClick r:id="rId2"/>
              </a:rPr>
              <a:t> Kumar </a:t>
            </a:r>
            <a:r>
              <a:rPr lang="en-US" sz="1600" u="sng" dirty="0" err="1" smtClean="0">
                <a:latin typeface="+mj-lt"/>
                <a:hlinkClick r:id="rId2"/>
              </a:rPr>
              <a:t>Bhatnagar</a:t>
            </a:r>
            <a:r>
              <a:rPr lang="en-US" sz="1600" u="sng" dirty="0" smtClean="0">
                <a:latin typeface="+mj-lt"/>
                <a:hlinkClick r:id="rId2"/>
              </a:rPr>
              <a:t>: ‘Sharing of Infrastructure’ : Year 2004                                                             http</a:t>
            </a:r>
            <a:r>
              <a:rPr lang="en-US" sz="1600" u="sng" dirty="0" smtClean="0">
                <a:latin typeface="+mj-lt"/>
                <a:hlinkClick r:id="rId2"/>
              </a:rPr>
              <a:t>://www.itu.int/ITU-D/treg/Interconnection_Prices/Bhatnagar_INTERCONNECTION_PAPER.pdf</a:t>
            </a:r>
            <a:endParaRPr lang="en-US" sz="1600" dirty="0" smtClean="0">
              <a:latin typeface="+mj-lt"/>
            </a:endParaRPr>
          </a:p>
          <a:p>
            <a:r>
              <a:rPr lang="en-US" sz="1600" dirty="0" smtClean="0">
                <a:latin typeface="+mj-lt"/>
              </a:rPr>
              <a:t> </a:t>
            </a:r>
          </a:p>
          <a:p>
            <a:pPr lvl="0"/>
            <a:r>
              <a:rPr lang="en-US" sz="1600" dirty="0" smtClean="0">
                <a:latin typeface="+mj-lt"/>
              </a:rPr>
              <a:t>2.Interconnection </a:t>
            </a:r>
            <a:r>
              <a:rPr lang="en-US" sz="1600" dirty="0" smtClean="0">
                <a:latin typeface="+mj-lt"/>
              </a:rPr>
              <a:t>Report ITU-D SG1 as Chairman Project Group on </a:t>
            </a:r>
            <a:r>
              <a:rPr lang="en-US" sz="1600" dirty="0" smtClean="0">
                <a:latin typeface="+mj-lt"/>
              </a:rPr>
              <a:t>Interconnection (2002-2006 cycle): Published year 2004</a:t>
            </a:r>
            <a:endParaRPr lang="en-US" sz="1600" dirty="0" smtClean="0">
              <a:latin typeface="+mj-lt"/>
            </a:endParaRPr>
          </a:p>
          <a:p>
            <a:r>
              <a:rPr lang="en-US" sz="1600" u="sng" dirty="0" smtClean="0">
                <a:latin typeface="+mj-lt"/>
                <a:hlinkClick r:id="rId3"/>
              </a:rPr>
              <a:t>http://www.itu.int/itudoc/itu-d/question/studygr1/q6-1-1.pdf</a:t>
            </a:r>
            <a:endParaRPr lang="en-US" sz="1600" dirty="0" smtClean="0">
              <a:latin typeface="+mj-lt"/>
            </a:endParaRPr>
          </a:p>
          <a:p>
            <a:r>
              <a:rPr lang="en-US" sz="1600" dirty="0" smtClean="0">
                <a:latin typeface="+mj-lt"/>
              </a:rPr>
              <a:t> </a:t>
            </a:r>
          </a:p>
          <a:p>
            <a:pPr lvl="0"/>
            <a:r>
              <a:rPr lang="en-US" sz="1600" dirty="0" smtClean="0">
                <a:latin typeface="+mj-lt"/>
              </a:rPr>
              <a:t>3.Indian </a:t>
            </a:r>
            <a:r>
              <a:rPr lang="en-US" sz="1600" dirty="0" smtClean="0">
                <a:latin typeface="+mj-lt"/>
              </a:rPr>
              <a:t>IPv6 </a:t>
            </a:r>
            <a:r>
              <a:rPr lang="en-US" sz="1600" dirty="0" smtClean="0">
                <a:latin typeface="+mj-lt"/>
              </a:rPr>
              <a:t>Deployment Roadmap </a:t>
            </a:r>
            <a:r>
              <a:rPr lang="en-US" sz="1600" dirty="0" smtClean="0">
                <a:latin typeface="+mj-lt"/>
              </a:rPr>
              <a:t>version </a:t>
            </a:r>
            <a:r>
              <a:rPr lang="en-US" sz="1600" dirty="0" smtClean="0">
                <a:latin typeface="+mj-lt"/>
              </a:rPr>
              <a:t>II : March 2013</a:t>
            </a:r>
            <a:endParaRPr lang="en-US" sz="1600" dirty="0" smtClean="0">
              <a:latin typeface="+mj-lt"/>
            </a:endParaRPr>
          </a:p>
          <a:p>
            <a:r>
              <a:rPr lang="en-US" sz="1600" u="sng" dirty="0" smtClean="0">
                <a:latin typeface="+mj-lt"/>
                <a:hlinkClick r:id="rId4"/>
              </a:rPr>
              <a:t>http://www.dot.gov.in/sites/default/files/Roadmap%20Version-II%20English%20_1.pdf</a:t>
            </a:r>
            <a:r>
              <a:rPr lang="en-US" sz="1600" dirty="0" smtClean="0">
                <a:latin typeface="+mj-lt"/>
              </a:rPr>
              <a:t> </a:t>
            </a:r>
          </a:p>
          <a:p>
            <a:r>
              <a:rPr lang="en-US" sz="1600" dirty="0" smtClean="0">
                <a:latin typeface="+mj-lt"/>
              </a:rPr>
              <a:t> </a:t>
            </a:r>
          </a:p>
          <a:p>
            <a:pPr lvl="0"/>
            <a:r>
              <a:rPr lang="en-US" sz="1600" dirty="0" smtClean="0">
                <a:latin typeface="+mj-lt"/>
              </a:rPr>
              <a:t>4.Question </a:t>
            </a:r>
            <a:r>
              <a:rPr lang="en-US" sz="1600" dirty="0" smtClean="0">
                <a:latin typeface="+mj-lt"/>
              </a:rPr>
              <a:t>10-3/2: 	Telecommunications/ICTs for rural and remote </a:t>
            </a:r>
            <a:r>
              <a:rPr lang="en-US" sz="1600" dirty="0" smtClean="0">
                <a:latin typeface="+mj-lt"/>
              </a:rPr>
              <a:t>areas: Document </a:t>
            </a:r>
            <a:r>
              <a:rPr lang="en-GB" sz="1600" u="sng" dirty="0" smtClean="0">
                <a:latin typeface="+mj-lt"/>
                <a:hlinkClick r:id="rId5"/>
              </a:rPr>
              <a:t>2/320-E</a:t>
            </a:r>
            <a:endParaRPr lang="en-US" sz="1600" dirty="0" smtClean="0">
              <a:latin typeface="+mj-lt"/>
            </a:endParaRPr>
          </a:p>
          <a:p>
            <a:pPr lvl="0"/>
            <a:endParaRPr lang="en-US" sz="1600" dirty="0" smtClean="0">
              <a:latin typeface="+mj-lt"/>
            </a:endParaRPr>
          </a:p>
          <a:p>
            <a:pPr lvl="0" algn="just"/>
            <a:r>
              <a:rPr lang="en-US" sz="1600" dirty="0" smtClean="0">
                <a:latin typeface="+mj-lt"/>
              </a:rPr>
              <a:t>Sharing of Active and Passive Infrastructure along with sharing of Spectrum resources is already in some countries in their National Telecom </a:t>
            </a:r>
            <a:r>
              <a:rPr lang="en-US" sz="1600" dirty="0" smtClean="0">
                <a:latin typeface="+mj-lt"/>
              </a:rPr>
              <a:t>Policy.</a:t>
            </a:r>
            <a:r>
              <a:rPr lang="en-US" sz="1600" dirty="0" smtClean="0">
                <a:latin typeface="+mj-lt"/>
              </a:rPr>
              <a:t> </a:t>
            </a:r>
          </a:p>
          <a:p>
            <a:pPr algn="just"/>
            <a:r>
              <a:rPr lang="en-US" sz="1600" dirty="0" smtClean="0">
                <a:latin typeface="+mj-lt"/>
              </a:rPr>
              <a:t>New licensees with the support of universal service fund and sharing of active, passive network elements based on Reference Offers along with spectrum resources can service rural and remote areas with incremental addition of their own network infrastructure elements, billing systems and customer services &amp; independent tariff </a:t>
            </a:r>
            <a:r>
              <a:rPr lang="en-US" sz="1600" dirty="0" smtClean="0">
                <a:latin typeface="+mj-lt"/>
              </a:rPr>
              <a:t>plans.</a:t>
            </a:r>
            <a:endParaRPr lang="en-US" sz="1600" dirty="0" smtClean="0">
              <a:latin typeface="+mj-lt"/>
            </a:endParaRPr>
          </a:p>
          <a:p>
            <a:pPr lvl="0"/>
            <a:r>
              <a:rPr lang="en-US" dirty="0" smtClean="0"/>
              <a:t> </a:t>
            </a:r>
          </a:p>
          <a:p>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8001000" cy="533400"/>
          </a:xfrm>
        </p:spPr>
        <p:txBody>
          <a:bodyPr>
            <a:noAutofit/>
          </a:bodyPr>
          <a:lstStyle/>
          <a:p>
            <a:pPr algn="l"/>
            <a:r>
              <a:rPr lang="en-US" sz="4000" dirty="0" smtClean="0">
                <a:solidFill>
                  <a:srgbClr val="E69A5C"/>
                </a:solidFill>
              </a:rPr>
              <a:t>Revised Radiation Norms</a:t>
            </a:r>
            <a:endParaRPr lang="en-IN" sz="4000" dirty="0">
              <a:solidFill>
                <a:srgbClr val="E69A5C"/>
              </a:solidFill>
            </a:endParaRPr>
          </a:p>
        </p:txBody>
      </p:sp>
      <p:sp>
        <p:nvSpPr>
          <p:cNvPr id="3" name="Subtitle 2"/>
          <p:cNvSpPr>
            <a:spLocks noGrp="1"/>
          </p:cNvSpPr>
          <p:nvPr>
            <p:ph type="subTitle" idx="1"/>
          </p:nvPr>
        </p:nvSpPr>
        <p:spPr>
          <a:xfrm>
            <a:off x="609600" y="1844824"/>
            <a:ext cx="8001000" cy="1591816"/>
          </a:xfrm>
        </p:spPr>
        <p:txBody>
          <a:bodyPr>
            <a:noAutofit/>
          </a:bodyPr>
          <a:lstStyle/>
          <a:p>
            <a:pPr marL="457200" indent="-457200" algn="just">
              <a:buFont typeface="Wingdings" pitchFamily="2" charset="2"/>
              <a:buChar char="Ø"/>
            </a:pPr>
            <a:r>
              <a:rPr lang="en-IN" sz="2000" dirty="0" smtClean="0"/>
              <a:t>B</a:t>
            </a:r>
            <a:r>
              <a:rPr lang="en-IN" sz="2000" dirty="0" smtClean="0">
                <a:solidFill>
                  <a:schemeClr val="tx1"/>
                </a:solidFill>
              </a:rPr>
              <a:t>ased on the Recommendations of the Inter Ministerial Committee constituted by DoT in the year 2010, </a:t>
            </a:r>
            <a:r>
              <a:rPr lang="en-US" sz="2000" dirty="0" smtClean="0"/>
              <a:t>the limiting reference levels of Electromagnetic radiation from Mobile towers has been reduced to 1/10</a:t>
            </a:r>
            <a:r>
              <a:rPr lang="en-US" sz="2000" baseline="30000" dirty="0" smtClean="0"/>
              <a:t>th</a:t>
            </a:r>
            <a:r>
              <a:rPr lang="en-US" sz="2000" dirty="0" smtClean="0"/>
              <a:t> of the limit prescribed by the ICNIRP with effect from 01.09.2012. </a:t>
            </a:r>
            <a:endParaRPr lang="en-IN" sz="2400" dirty="0" smtClean="0">
              <a:solidFill>
                <a:schemeClr val="tx1"/>
              </a:solidFill>
            </a:endParaRPr>
          </a:p>
          <a:p>
            <a:pPr algn="just"/>
            <a:endParaRPr lang="en-IN" sz="2400" dirty="0" smtClean="0"/>
          </a:p>
          <a:p>
            <a:pPr marL="457200" indent="-457200" algn="just">
              <a:buFont typeface="Wingdings" pitchFamily="2" charset="2"/>
              <a:buChar char="Ø"/>
            </a:pPr>
            <a:endParaRPr lang="en-IN" sz="2400" dirty="0">
              <a:solidFill>
                <a:schemeClr val="tx1"/>
              </a:solidFill>
            </a:endParaRPr>
          </a:p>
        </p:txBody>
      </p:sp>
      <p:graphicFrame>
        <p:nvGraphicFramePr>
          <p:cNvPr id="5" name="Table 4"/>
          <p:cNvGraphicFramePr>
            <a:graphicFrameLocks noGrp="1"/>
          </p:cNvGraphicFramePr>
          <p:nvPr>
            <p:extLst>
              <p:ext uri="{D42A27DB-BD31-4B8C-83A1-F6EECF244321}">
                <p14:modId xmlns="" xmlns:p14="http://schemas.microsoft.com/office/powerpoint/2010/main" val="1877032047"/>
              </p:ext>
            </p:extLst>
          </p:nvPr>
        </p:nvGraphicFramePr>
        <p:xfrm>
          <a:off x="762000" y="3962399"/>
          <a:ext cx="7467600" cy="2133601"/>
        </p:xfrm>
        <a:graphic>
          <a:graphicData uri="http://schemas.openxmlformats.org/drawingml/2006/table">
            <a:tbl>
              <a:tblPr firstRow="1" bandRow="1">
                <a:tableStyleId>{5C22544A-7EE6-4342-B048-85BDC9FD1C3A}</a:tableStyleId>
              </a:tblPr>
              <a:tblGrid>
                <a:gridCol w="2489200"/>
                <a:gridCol w="2489200"/>
                <a:gridCol w="2489200"/>
              </a:tblGrid>
              <a:tr h="716926">
                <a:tc>
                  <a:txBody>
                    <a:bodyPr/>
                    <a:lstStyle/>
                    <a:p>
                      <a:pPr algn="ctr"/>
                      <a:r>
                        <a:rPr lang="en-US" sz="1600" dirty="0" smtClean="0"/>
                        <a:t>Frequency</a:t>
                      </a:r>
                      <a:endParaRPr lang="en-US" sz="1600" dirty="0"/>
                    </a:p>
                  </a:txBody>
                  <a:tcPr/>
                </a:tc>
                <a:tc>
                  <a:txBody>
                    <a:bodyPr/>
                    <a:lstStyle/>
                    <a:p>
                      <a:pPr algn="ctr"/>
                      <a:r>
                        <a:rPr lang="en-US" sz="1600" dirty="0" smtClean="0"/>
                        <a:t>ICNIRP</a:t>
                      </a:r>
                      <a:r>
                        <a:rPr lang="en-US" sz="1600" baseline="0" dirty="0" smtClean="0"/>
                        <a:t> Radiation Norms</a:t>
                      </a:r>
                      <a:endParaRPr lang="en-US" sz="1600" dirty="0"/>
                    </a:p>
                  </a:txBody>
                  <a:tcPr/>
                </a:tc>
                <a:tc>
                  <a:txBody>
                    <a:bodyPr/>
                    <a:lstStyle/>
                    <a:p>
                      <a:pPr algn="ctr"/>
                      <a:r>
                        <a:rPr lang="en-US" sz="1600" dirty="0" smtClean="0"/>
                        <a:t>Revised DoT Norms effective from 01.09.2012</a:t>
                      </a:r>
                      <a:endParaRPr lang="en-US" sz="1600" dirty="0"/>
                    </a:p>
                  </a:txBody>
                  <a:tcPr/>
                </a:tc>
              </a:tr>
              <a:tr h="456447">
                <a:tc>
                  <a:txBody>
                    <a:bodyPr/>
                    <a:lstStyle/>
                    <a:p>
                      <a:pPr algn="ctr"/>
                      <a:r>
                        <a:rPr lang="en-US" sz="1600" dirty="0" smtClean="0"/>
                        <a:t>900 MHz</a:t>
                      </a:r>
                      <a:endParaRPr lang="en-US" sz="1600" dirty="0"/>
                    </a:p>
                  </a:txBody>
                  <a:tcPr/>
                </a:tc>
                <a:tc>
                  <a:txBody>
                    <a:bodyPr/>
                    <a:lstStyle/>
                    <a:p>
                      <a:pPr algn="ctr"/>
                      <a:r>
                        <a:rPr lang="en-US" sz="1600" dirty="0" smtClean="0"/>
                        <a:t>4.5 Watt/</a:t>
                      </a:r>
                      <a:r>
                        <a:rPr lang="en-US" sz="1600" dirty="0" err="1" smtClean="0"/>
                        <a:t>Sqm</a:t>
                      </a:r>
                      <a:endParaRPr lang="en-US" sz="1600" dirty="0"/>
                    </a:p>
                  </a:txBody>
                  <a:tcPr/>
                </a:tc>
                <a:tc>
                  <a:txBody>
                    <a:bodyPr/>
                    <a:lstStyle/>
                    <a:p>
                      <a:pPr algn="ctr"/>
                      <a:r>
                        <a:rPr lang="en-US" sz="1600" dirty="0" smtClean="0"/>
                        <a:t>0.45 Watt/</a:t>
                      </a:r>
                      <a:r>
                        <a:rPr lang="en-US" sz="1600" dirty="0" err="1" smtClean="0"/>
                        <a:t>Sqm</a:t>
                      </a:r>
                      <a:endParaRPr lang="en-US" sz="1600" dirty="0"/>
                    </a:p>
                  </a:txBody>
                  <a:tcPr/>
                </a:tc>
              </a:tr>
              <a:tr h="462082">
                <a:tc>
                  <a:txBody>
                    <a:bodyPr/>
                    <a:lstStyle/>
                    <a:p>
                      <a:pPr algn="ctr"/>
                      <a:r>
                        <a:rPr lang="en-US" sz="1600" dirty="0" smtClean="0"/>
                        <a:t>1800</a:t>
                      </a:r>
                      <a:r>
                        <a:rPr lang="en-US" sz="1600" baseline="0" dirty="0" smtClean="0"/>
                        <a:t> MHz</a:t>
                      </a:r>
                      <a:endParaRPr lang="en-US" sz="1600" dirty="0"/>
                    </a:p>
                  </a:txBody>
                  <a:tcPr/>
                </a:tc>
                <a:tc>
                  <a:txBody>
                    <a:bodyPr/>
                    <a:lstStyle/>
                    <a:p>
                      <a:pPr algn="ctr"/>
                      <a:r>
                        <a:rPr lang="en-US" sz="1600" dirty="0" smtClean="0"/>
                        <a:t>9.0 Watt/</a:t>
                      </a:r>
                      <a:r>
                        <a:rPr lang="en-US" sz="1600" dirty="0" err="1" smtClean="0"/>
                        <a:t>Sqm</a:t>
                      </a:r>
                      <a:endParaRPr lang="en-US" sz="1600" dirty="0"/>
                    </a:p>
                  </a:txBody>
                  <a:tcPr/>
                </a:tc>
                <a:tc>
                  <a:txBody>
                    <a:bodyPr/>
                    <a:lstStyle/>
                    <a:p>
                      <a:pPr algn="ctr"/>
                      <a:r>
                        <a:rPr lang="en-US" sz="1600" dirty="0" smtClean="0"/>
                        <a:t>0.90 Watt/</a:t>
                      </a:r>
                      <a:r>
                        <a:rPr lang="en-US" sz="1600" dirty="0" err="1" smtClean="0"/>
                        <a:t>Sqm</a:t>
                      </a:r>
                      <a:endParaRPr lang="en-US" sz="1600" dirty="0"/>
                    </a:p>
                  </a:txBody>
                  <a:tcPr/>
                </a:tc>
              </a:tr>
              <a:tr h="498146">
                <a:tc>
                  <a:txBody>
                    <a:bodyPr/>
                    <a:lstStyle/>
                    <a:p>
                      <a:pPr algn="ctr"/>
                      <a:r>
                        <a:rPr lang="en-US" sz="1600" dirty="0" smtClean="0"/>
                        <a:t>2100 MHz</a:t>
                      </a:r>
                      <a:endParaRPr lang="en-US" sz="1600" dirty="0"/>
                    </a:p>
                  </a:txBody>
                  <a:tcPr/>
                </a:tc>
                <a:tc>
                  <a:txBody>
                    <a:bodyPr/>
                    <a:lstStyle/>
                    <a:p>
                      <a:pPr algn="ctr"/>
                      <a:r>
                        <a:rPr lang="en-US" sz="1600" dirty="0" smtClean="0"/>
                        <a:t>10.0 Watt/Sqm</a:t>
                      </a:r>
                      <a:endParaRPr lang="en-US" sz="1600" dirty="0"/>
                    </a:p>
                  </a:txBody>
                  <a:tcPr/>
                </a:tc>
                <a:tc>
                  <a:txBody>
                    <a:bodyPr/>
                    <a:lstStyle/>
                    <a:p>
                      <a:pPr algn="ctr"/>
                      <a:r>
                        <a:rPr lang="en-US" sz="1600" dirty="0" smtClean="0"/>
                        <a:t>1.00 Watt/Sqm</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001000" cy="533400"/>
          </a:xfrm>
        </p:spPr>
        <p:txBody>
          <a:bodyPr>
            <a:noAutofit/>
          </a:bodyPr>
          <a:lstStyle/>
          <a:p>
            <a:pPr algn="l"/>
            <a:r>
              <a:rPr lang="en-US" sz="4800" dirty="0" smtClean="0">
                <a:solidFill>
                  <a:srgbClr val="E69A5C"/>
                </a:solidFill>
              </a:rPr>
              <a:t>SAR Level for Mobile Handsets</a:t>
            </a:r>
            <a:endParaRPr lang="en-IN" sz="4800" dirty="0">
              <a:solidFill>
                <a:srgbClr val="E69A5C"/>
              </a:solidFill>
            </a:endParaRPr>
          </a:p>
        </p:txBody>
      </p:sp>
      <p:sp>
        <p:nvSpPr>
          <p:cNvPr id="3" name="Subtitle 2"/>
          <p:cNvSpPr>
            <a:spLocks noGrp="1"/>
          </p:cNvSpPr>
          <p:nvPr>
            <p:ph type="subTitle" idx="1"/>
          </p:nvPr>
        </p:nvSpPr>
        <p:spPr>
          <a:xfrm>
            <a:off x="304800" y="1295400"/>
            <a:ext cx="8077200" cy="2276476"/>
          </a:xfrm>
        </p:spPr>
        <p:txBody>
          <a:bodyPr>
            <a:noAutofit/>
          </a:bodyPr>
          <a:lstStyle/>
          <a:p>
            <a:pPr marL="457200" indent="-457200" algn="just">
              <a:buFont typeface="Wingdings" pitchFamily="2" charset="2"/>
              <a:buChar char="Ø"/>
            </a:pPr>
            <a:endParaRPr lang="en-IN" sz="2400" dirty="0" smtClean="0"/>
          </a:p>
          <a:p>
            <a:pPr marL="457200" indent="-457200" algn="just">
              <a:buFont typeface="Wingdings" pitchFamily="2" charset="2"/>
              <a:buChar char="Ø"/>
            </a:pPr>
            <a:endParaRPr lang="en-IN" sz="2400" dirty="0" smtClean="0"/>
          </a:p>
          <a:p>
            <a:pPr marL="457200" indent="-457200" algn="just">
              <a:buFont typeface="Wingdings" pitchFamily="2" charset="2"/>
              <a:buChar char="Ø"/>
            </a:pPr>
            <a:r>
              <a:rPr lang="en-IN" sz="2400" dirty="0" smtClean="0"/>
              <a:t>IMC also recommended adoption of Specific Absorption Rate (SAR) limit to 1.6watt/Kg (averaged over 1 gm of tissue):</a:t>
            </a:r>
          </a:p>
          <a:p>
            <a:pPr marL="457200" indent="-457200" algn="just">
              <a:buFont typeface="Wingdings" pitchFamily="2" charset="2"/>
              <a:buChar char="Ø"/>
            </a:pPr>
            <a:endParaRPr lang="en-IN" sz="2400" dirty="0" smtClean="0"/>
          </a:p>
          <a:p>
            <a:pPr marL="457200" indent="-457200" algn="just">
              <a:buFont typeface="Wingdings" pitchFamily="2" charset="2"/>
              <a:buChar char="Ø"/>
            </a:pPr>
            <a:endParaRPr lang="en-IN" sz="2400" dirty="0">
              <a:solidFill>
                <a:schemeClr val="tx1"/>
              </a:solidFill>
            </a:endParaRPr>
          </a:p>
        </p:txBody>
      </p:sp>
      <p:graphicFrame>
        <p:nvGraphicFramePr>
          <p:cNvPr id="5" name="Table 4"/>
          <p:cNvGraphicFramePr>
            <a:graphicFrameLocks noGrp="1"/>
          </p:cNvGraphicFramePr>
          <p:nvPr>
            <p:extLst>
              <p:ext uri="{D42A27DB-BD31-4B8C-83A1-F6EECF244321}">
                <p14:modId xmlns="" xmlns:p14="http://schemas.microsoft.com/office/powerpoint/2010/main" val="747527012"/>
              </p:ext>
            </p:extLst>
          </p:nvPr>
        </p:nvGraphicFramePr>
        <p:xfrm>
          <a:off x="1000100" y="3571876"/>
          <a:ext cx="7643865" cy="2428892"/>
        </p:xfrm>
        <a:graphic>
          <a:graphicData uri="http://schemas.openxmlformats.org/drawingml/2006/table">
            <a:tbl>
              <a:tblPr firstRow="1" bandRow="1">
                <a:tableStyleId>{5C22544A-7EE6-4342-B048-85BDC9FD1C3A}</a:tableStyleId>
              </a:tblPr>
              <a:tblGrid>
                <a:gridCol w="2547955"/>
                <a:gridCol w="2547955"/>
                <a:gridCol w="2547955"/>
              </a:tblGrid>
              <a:tr h="1175506">
                <a:tc>
                  <a:txBody>
                    <a:bodyPr/>
                    <a:lstStyle/>
                    <a:p>
                      <a:pPr algn="ctr"/>
                      <a:r>
                        <a:rPr lang="en-US" sz="1600" dirty="0" smtClean="0"/>
                        <a:t>Frequency</a:t>
                      </a:r>
                      <a:endParaRPr lang="en-US" sz="1400" dirty="0" smtClean="0"/>
                    </a:p>
                    <a:p>
                      <a:pPr algn="ctr"/>
                      <a:r>
                        <a:rPr lang="en-US" sz="1600" dirty="0" smtClean="0"/>
                        <a:t>(10 MHz</a:t>
                      </a:r>
                      <a:r>
                        <a:rPr lang="en-US" sz="1600" baseline="0" dirty="0" smtClean="0"/>
                        <a:t> to </a:t>
                      </a:r>
                    </a:p>
                    <a:p>
                      <a:pPr algn="ctr"/>
                      <a:r>
                        <a:rPr lang="en-US" sz="1600" baseline="0" dirty="0" smtClean="0"/>
                        <a:t>10 GHz)</a:t>
                      </a:r>
                      <a:endParaRPr lang="en-US" sz="1600" dirty="0"/>
                    </a:p>
                  </a:txBody>
                  <a:tcPr/>
                </a:tc>
                <a:tc>
                  <a:txBody>
                    <a:bodyPr/>
                    <a:lstStyle/>
                    <a:p>
                      <a:pPr algn="ctr"/>
                      <a:r>
                        <a:rPr lang="en-US" sz="1600" dirty="0" smtClean="0"/>
                        <a:t>ICNIRP</a:t>
                      </a:r>
                      <a:r>
                        <a:rPr lang="en-US" sz="1600" baseline="0" dirty="0" smtClean="0"/>
                        <a:t> </a:t>
                      </a:r>
                    </a:p>
                    <a:p>
                      <a:pPr algn="ctr"/>
                      <a:r>
                        <a:rPr lang="en-US" sz="1600" baseline="0" dirty="0" smtClean="0"/>
                        <a:t> SAR Limit</a:t>
                      </a:r>
                      <a:endParaRPr lang="en-US" sz="1600" dirty="0"/>
                    </a:p>
                  </a:txBody>
                  <a:tcPr/>
                </a:tc>
                <a:tc>
                  <a:txBody>
                    <a:bodyPr/>
                    <a:lstStyle/>
                    <a:p>
                      <a:pPr algn="ctr"/>
                      <a:r>
                        <a:rPr lang="en-US" sz="1600" dirty="0" smtClean="0"/>
                        <a:t>Revised  </a:t>
                      </a:r>
                    </a:p>
                    <a:p>
                      <a:pPr algn="ctr"/>
                      <a:r>
                        <a:rPr lang="en-US" sz="1600" dirty="0" smtClean="0"/>
                        <a:t>SAR Limit effective from 01.09.2012</a:t>
                      </a:r>
                      <a:endParaRPr lang="en-US" sz="1600" dirty="0"/>
                    </a:p>
                  </a:txBody>
                  <a:tcPr/>
                </a:tc>
              </a:tr>
              <a:tr h="1253386">
                <a:tc>
                  <a:txBody>
                    <a:bodyPr/>
                    <a:lstStyle/>
                    <a:p>
                      <a:pPr algn="ctr"/>
                      <a:r>
                        <a:rPr lang="en-US" sz="1600" dirty="0" smtClean="0"/>
                        <a:t>General Public exposure</a:t>
                      </a:r>
                      <a:endParaRPr lang="en-US" sz="1600" dirty="0"/>
                    </a:p>
                  </a:txBody>
                  <a:tcPr/>
                </a:tc>
                <a:tc>
                  <a:txBody>
                    <a:bodyPr/>
                    <a:lstStyle/>
                    <a:p>
                      <a:pPr algn="ctr"/>
                      <a:r>
                        <a:rPr lang="en-US" sz="1600" dirty="0" smtClean="0"/>
                        <a:t>2 watt/Kg (averaged over 10 gm tissue)</a:t>
                      </a:r>
                      <a:endParaRPr lang="en-US" sz="1600" dirty="0"/>
                    </a:p>
                  </a:txBody>
                  <a:tcPr/>
                </a:tc>
                <a:tc>
                  <a:txBody>
                    <a:bodyPr/>
                    <a:lstStyle/>
                    <a:p>
                      <a:pPr algn="ctr"/>
                      <a:r>
                        <a:rPr lang="en-US" sz="1600" dirty="0" smtClean="0"/>
                        <a:t>1.6watt/Kg (averaged over 1 gm tissue)</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001000" cy="533400"/>
          </a:xfrm>
        </p:spPr>
        <p:txBody>
          <a:bodyPr>
            <a:normAutofit fontScale="90000"/>
          </a:bodyPr>
          <a:lstStyle/>
          <a:p>
            <a:pPr algn="l"/>
            <a:r>
              <a:rPr lang="en-US" sz="4400" dirty="0" smtClean="0">
                <a:solidFill>
                  <a:srgbClr val="E69A5C"/>
                </a:solidFill>
              </a:rPr>
              <a:t>Setting up Telecom Towers</a:t>
            </a:r>
            <a:endParaRPr lang="en-IN" dirty="0">
              <a:solidFill>
                <a:srgbClr val="E69A5C"/>
              </a:solidFill>
            </a:endParaRPr>
          </a:p>
        </p:txBody>
      </p:sp>
      <p:sp>
        <p:nvSpPr>
          <p:cNvPr id="3" name="Subtitle 2"/>
          <p:cNvSpPr>
            <a:spLocks noGrp="1"/>
          </p:cNvSpPr>
          <p:nvPr>
            <p:ph type="subTitle" idx="1"/>
          </p:nvPr>
        </p:nvSpPr>
        <p:spPr>
          <a:xfrm>
            <a:off x="428596" y="980728"/>
            <a:ext cx="8001000" cy="648072"/>
          </a:xfrm>
        </p:spPr>
        <p:txBody>
          <a:bodyPr vert="horz" lIns="0" rIns="18288">
            <a:normAutofit/>
          </a:bodyPr>
          <a:lstStyle/>
          <a:p>
            <a:pPr marL="342900" indent="-342900" algn="just"/>
            <a:endParaRPr lang="en-US" sz="2400" dirty="0" smtClean="0"/>
          </a:p>
          <a:p>
            <a:pPr algn="just"/>
            <a:endParaRPr lang="en-IN" sz="2400" dirty="0"/>
          </a:p>
        </p:txBody>
      </p:sp>
      <p:graphicFrame>
        <p:nvGraphicFramePr>
          <p:cNvPr id="7" name="Table 6"/>
          <p:cNvGraphicFramePr>
            <a:graphicFrameLocks noGrp="1"/>
          </p:cNvGraphicFramePr>
          <p:nvPr>
            <p:extLst>
              <p:ext uri="{D42A27DB-BD31-4B8C-83A1-F6EECF244321}">
                <p14:modId xmlns="" xmlns:p14="http://schemas.microsoft.com/office/powerpoint/2010/main" val="570866354"/>
              </p:ext>
            </p:extLst>
          </p:nvPr>
        </p:nvGraphicFramePr>
        <p:xfrm>
          <a:off x="714348" y="1772815"/>
          <a:ext cx="7786742" cy="2528062"/>
        </p:xfrm>
        <a:graphic>
          <a:graphicData uri="http://schemas.openxmlformats.org/drawingml/2006/table">
            <a:tbl>
              <a:tblPr/>
              <a:tblGrid>
                <a:gridCol w="2341070"/>
                <a:gridCol w="5445672"/>
              </a:tblGrid>
              <a:tr h="810903">
                <a:tc>
                  <a:txBody>
                    <a:bodyPr/>
                    <a:lstStyle/>
                    <a:p>
                      <a:pPr algn="ctr">
                        <a:lnSpc>
                          <a:spcPct val="115000"/>
                        </a:lnSpc>
                        <a:spcAft>
                          <a:spcPts val="0"/>
                        </a:spcAft>
                        <a:tabLst>
                          <a:tab pos="942975" algn="l"/>
                        </a:tabLst>
                      </a:pPr>
                      <a:r>
                        <a:rPr lang="en-IN" sz="1600" b="1" dirty="0">
                          <a:latin typeface="Verdana"/>
                          <a:ea typeface="Calibri"/>
                          <a:cs typeface="Times New Roman"/>
                        </a:rPr>
                        <a:t>Number of Multiple antennas*</a:t>
                      </a:r>
                      <a:endParaRPr lang="en-IN"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45720" algn="l"/>
                        </a:tabLst>
                      </a:pPr>
                      <a:r>
                        <a:rPr lang="en-IN" sz="1600" b="1" dirty="0">
                          <a:latin typeface="Verdana"/>
                          <a:ea typeface="Calibri"/>
                          <a:cs typeface="Times New Roman"/>
                        </a:rPr>
                        <a:t>Building/Structure distance from the antenna </a:t>
                      </a:r>
                      <a:endParaRPr lang="en-IN" sz="1600" b="1" dirty="0">
                        <a:latin typeface="Calibri"/>
                        <a:ea typeface="Times New Roman"/>
                        <a:cs typeface="Times New Roman"/>
                      </a:endParaRPr>
                    </a:p>
                    <a:p>
                      <a:pPr marL="125095" indent="-180340">
                        <a:lnSpc>
                          <a:spcPct val="115000"/>
                        </a:lnSpc>
                        <a:spcAft>
                          <a:spcPts val="0"/>
                        </a:spcAft>
                        <a:tabLst>
                          <a:tab pos="125095" algn="l"/>
                        </a:tabLst>
                      </a:pPr>
                      <a:r>
                        <a:rPr lang="en-IN" sz="1600" b="1" dirty="0">
                          <a:latin typeface="Verdana"/>
                          <a:ea typeface="Calibri"/>
                          <a:cs typeface="Times New Roman"/>
                        </a:rPr>
                        <a:t>(safe distance) (in </a:t>
                      </a:r>
                      <a:r>
                        <a:rPr lang="en-IN" sz="1600" b="1" dirty="0" err="1">
                          <a:latin typeface="Verdana"/>
                          <a:ea typeface="Calibri"/>
                          <a:cs typeface="Times New Roman"/>
                        </a:rPr>
                        <a:t>mtrs</a:t>
                      </a:r>
                      <a:r>
                        <a:rPr lang="en-IN" sz="1600" b="1" dirty="0">
                          <a:latin typeface="Verdana"/>
                          <a:ea typeface="Calibri"/>
                          <a:cs typeface="Times New Roman"/>
                        </a:rPr>
                        <a:t>)</a:t>
                      </a:r>
                      <a:endParaRPr lang="en-IN"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803">
                <a:tc>
                  <a:txBody>
                    <a:bodyPr/>
                    <a:lstStyle/>
                    <a:p>
                      <a:pPr indent="-180340" algn="ctr">
                        <a:lnSpc>
                          <a:spcPct val="115000"/>
                        </a:lnSpc>
                        <a:spcAft>
                          <a:spcPts val="1000"/>
                        </a:spcAft>
                      </a:pPr>
                      <a:r>
                        <a:rPr lang="en-IN" sz="1600" b="1" dirty="0">
                          <a:solidFill>
                            <a:srgbClr val="000000"/>
                          </a:solidFill>
                          <a:latin typeface="Verdana"/>
                          <a:ea typeface="Calibri"/>
                          <a:cs typeface="Times New Roman"/>
                        </a:rPr>
                        <a:t>1</a:t>
                      </a:r>
                      <a:endParaRPr lang="en-IN"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115000"/>
                        </a:lnSpc>
                        <a:spcAft>
                          <a:spcPts val="1000"/>
                        </a:spcAft>
                        <a:tabLst>
                          <a:tab pos="1641475" algn="l"/>
                        </a:tabLst>
                      </a:pPr>
                      <a:r>
                        <a:rPr lang="en-IN" sz="1600" b="1" dirty="0">
                          <a:solidFill>
                            <a:srgbClr val="000000"/>
                          </a:solidFill>
                          <a:latin typeface="Verdana"/>
                          <a:ea typeface="Calibri"/>
                          <a:cs typeface="Times New Roman"/>
                        </a:rPr>
                        <a:t>20 </a:t>
                      </a:r>
                      <a:endParaRPr lang="en-IN"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452">
                <a:tc>
                  <a:txBody>
                    <a:bodyPr/>
                    <a:lstStyle/>
                    <a:p>
                      <a:pPr indent="-180340" algn="ctr">
                        <a:lnSpc>
                          <a:spcPct val="115000"/>
                        </a:lnSpc>
                        <a:spcAft>
                          <a:spcPts val="0"/>
                        </a:spcAft>
                      </a:pPr>
                      <a:r>
                        <a:rPr lang="en-IN" sz="1600" b="1">
                          <a:latin typeface="Verdana"/>
                          <a:ea typeface="Calibri"/>
                          <a:cs typeface="Times New Roman"/>
                        </a:rPr>
                        <a:t>2</a:t>
                      </a:r>
                      <a:endParaRPr lang="en-IN" sz="16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115000"/>
                        </a:lnSpc>
                        <a:spcAft>
                          <a:spcPts val="0"/>
                        </a:spcAft>
                        <a:tabLst>
                          <a:tab pos="1641475" algn="l"/>
                        </a:tabLst>
                      </a:pPr>
                      <a:r>
                        <a:rPr lang="en-IN" sz="1600" b="1" dirty="0">
                          <a:latin typeface="Verdana"/>
                          <a:ea typeface="Calibri"/>
                          <a:cs typeface="Times New Roman"/>
                        </a:rPr>
                        <a:t>35</a:t>
                      </a:r>
                      <a:endParaRPr lang="en-IN"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452">
                <a:tc>
                  <a:txBody>
                    <a:bodyPr/>
                    <a:lstStyle/>
                    <a:p>
                      <a:pPr indent="-180340" algn="ctr">
                        <a:lnSpc>
                          <a:spcPct val="115000"/>
                        </a:lnSpc>
                        <a:spcAft>
                          <a:spcPts val="0"/>
                        </a:spcAft>
                      </a:pPr>
                      <a:r>
                        <a:rPr lang="en-IN" sz="1600" b="1">
                          <a:latin typeface="Verdana"/>
                          <a:ea typeface="Calibri"/>
                          <a:cs typeface="Times New Roman"/>
                        </a:rPr>
                        <a:t>4</a:t>
                      </a:r>
                      <a:endParaRPr lang="en-IN" sz="16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115000"/>
                        </a:lnSpc>
                        <a:spcAft>
                          <a:spcPts val="0"/>
                        </a:spcAft>
                        <a:tabLst>
                          <a:tab pos="1641475" algn="l"/>
                        </a:tabLst>
                      </a:pPr>
                      <a:r>
                        <a:rPr lang="en-IN" sz="1600" b="1" dirty="0">
                          <a:latin typeface="Verdana"/>
                          <a:ea typeface="Calibri"/>
                          <a:cs typeface="Times New Roman"/>
                        </a:rPr>
                        <a:t>45</a:t>
                      </a:r>
                      <a:endParaRPr lang="en-IN"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452">
                <a:tc>
                  <a:txBody>
                    <a:bodyPr/>
                    <a:lstStyle/>
                    <a:p>
                      <a:pPr indent="-180340" algn="ctr">
                        <a:lnSpc>
                          <a:spcPct val="115000"/>
                        </a:lnSpc>
                        <a:spcAft>
                          <a:spcPts val="0"/>
                        </a:spcAft>
                      </a:pPr>
                      <a:r>
                        <a:rPr lang="en-IN" sz="1600" b="1">
                          <a:latin typeface="Verdana"/>
                          <a:ea typeface="Calibri"/>
                          <a:cs typeface="Times New Roman"/>
                        </a:rPr>
                        <a:t>6</a:t>
                      </a:r>
                      <a:endParaRPr lang="en-IN" sz="16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115000"/>
                        </a:lnSpc>
                        <a:spcAft>
                          <a:spcPts val="0"/>
                        </a:spcAft>
                        <a:tabLst>
                          <a:tab pos="1641475" algn="l"/>
                        </a:tabLst>
                      </a:pPr>
                      <a:r>
                        <a:rPr lang="en-IN" sz="1600" b="1" dirty="0">
                          <a:latin typeface="Verdana"/>
                          <a:ea typeface="Calibri"/>
                          <a:cs typeface="Times New Roman"/>
                        </a:rPr>
                        <a:t>55</a:t>
                      </a:r>
                      <a:endParaRPr lang="en-IN"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428596" y="4343401"/>
            <a:ext cx="8334404" cy="2308324"/>
          </a:xfrm>
          <a:prstGeom prst="rect">
            <a:avLst/>
          </a:prstGeom>
          <a:noFill/>
        </p:spPr>
        <p:txBody>
          <a:bodyPr wrap="square" rtlCol="0">
            <a:spAutoFit/>
          </a:bodyPr>
          <a:lstStyle/>
          <a:p>
            <a:pPr algn="just">
              <a:buFont typeface="Arial" pitchFamily="34" charset="0"/>
              <a:buChar char="•"/>
            </a:pPr>
            <a:r>
              <a:rPr lang="en-IN" b="1" dirty="0" smtClean="0">
                <a:solidFill>
                  <a:srgbClr val="FF0000"/>
                </a:solidFill>
                <a:hlinkClick r:id="rId3"/>
              </a:rPr>
              <a:t>GUIDELINES implemented 01.08.2009</a:t>
            </a:r>
          </a:p>
          <a:p>
            <a:pPr algn="just"/>
            <a:r>
              <a:rPr lang="en-IN" b="1" dirty="0" smtClean="0">
                <a:solidFill>
                  <a:srgbClr val="FF0000"/>
                </a:solidFill>
                <a:hlinkClick r:id="rId3"/>
              </a:rPr>
              <a:t>http://www.dot.gov.in/sites/default/files/Advisory%20Guidelines%20For%20State%20Govts%20effective%20from%2001-08-13.pdf</a:t>
            </a:r>
            <a:endParaRPr lang="en-IN" b="1" dirty="0" smtClean="0">
              <a:solidFill>
                <a:srgbClr val="FF0000"/>
              </a:solidFill>
            </a:endParaRPr>
          </a:p>
          <a:p>
            <a:pPr algn="just">
              <a:buFont typeface="Arial" pitchFamily="34" charset="0"/>
              <a:buChar char="•"/>
            </a:pPr>
            <a:endParaRPr lang="en-IN" dirty="0" smtClean="0"/>
          </a:p>
          <a:p>
            <a:pPr algn="just">
              <a:buFont typeface="Arial" pitchFamily="34" charset="0"/>
              <a:buChar char="•"/>
            </a:pPr>
            <a:r>
              <a:rPr lang="en-IN" dirty="0" smtClean="0"/>
              <a:t>Number of multiple antennas relates to same direction orientation. </a:t>
            </a:r>
          </a:p>
          <a:p>
            <a:pPr algn="just">
              <a:buFont typeface="Arial" pitchFamily="34" charset="0"/>
              <a:buChar char="•"/>
            </a:pPr>
            <a:r>
              <a:rPr lang="en-IN" dirty="0" smtClean="0"/>
              <a:t>Alternately operators through actual peak traffic time measurements,  need to establish that exclusion zone does not cover  areas  with  public exposure .</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001000" cy="533400"/>
          </a:xfrm>
        </p:spPr>
        <p:txBody>
          <a:bodyPr>
            <a:normAutofit fontScale="90000"/>
          </a:bodyPr>
          <a:lstStyle/>
          <a:p>
            <a:pPr algn="l"/>
            <a:r>
              <a:rPr lang="en-US" sz="4400" dirty="0" smtClean="0">
                <a:solidFill>
                  <a:srgbClr val="E69A5C"/>
                </a:solidFill>
              </a:rPr>
              <a:t>Setting up Telecom Towers</a:t>
            </a:r>
            <a:endParaRPr lang="en-IN" dirty="0">
              <a:solidFill>
                <a:srgbClr val="E69A5C"/>
              </a:solidFill>
            </a:endParaRPr>
          </a:p>
        </p:txBody>
      </p:sp>
      <p:sp>
        <p:nvSpPr>
          <p:cNvPr id="3" name="Subtitle 2"/>
          <p:cNvSpPr>
            <a:spLocks noGrp="1"/>
          </p:cNvSpPr>
          <p:nvPr>
            <p:ph type="subTitle" idx="1"/>
          </p:nvPr>
        </p:nvSpPr>
        <p:spPr>
          <a:xfrm>
            <a:off x="642878" y="1928802"/>
            <a:ext cx="8143964" cy="4429156"/>
          </a:xfrm>
        </p:spPr>
        <p:txBody>
          <a:bodyPr vert="horz" lIns="0" rIns="18288">
            <a:normAutofit lnSpcReduction="10000"/>
          </a:bodyPr>
          <a:lstStyle/>
          <a:p>
            <a:pPr algn="just">
              <a:buFont typeface="Wingdings" pitchFamily="2" charset="2"/>
              <a:buChar char="Ø"/>
            </a:pPr>
            <a:r>
              <a:rPr lang="en-IN" sz="2400" dirty="0" smtClean="0"/>
              <a:t>Wall Mounted/Pole mounted Antenna:</a:t>
            </a:r>
          </a:p>
          <a:p>
            <a:pPr algn="just"/>
            <a:endParaRPr lang="en-IN" sz="2400" dirty="0" smtClean="0"/>
          </a:p>
          <a:p>
            <a:pPr lvl="1" algn="just">
              <a:buFont typeface="Arial" pitchFamily="34" charset="0"/>
              <a:buChar char="•"/>
            </a:pPr>
            <a:r>
              <a:rPr lang="en-US" dirty="0" smtClean="0"/>
              <a:t>Antenna height ≥ 5 </a:t>
            </a:r>
            <a:r>
              <a:rPr lang="en-US" dirty="0" err="1" smtClean="0"/>
              <a:t>metre</a:t>
            </a:r>
            <a:r>
              <a:rPr lang="en-US" dirty="0" smtClean="0"/>
              <a:t> above ground/road level on flyovers. </a:t>
            </a:r>
            <a:endParaRPr lang="en-IN" dirty="0" smtClean="0"/>
          </a:p>
          <a:p>
            <a:pPr lvl="1" algn="just">
              <a:buFont typeface="Arial" pitchFamily="34" charset="0"/>
              <a:buChar char="•"/>
            </a:pPr>
            <a:r>
              <a:rPr lang="en-US" dirty="0" smtClean="0"/>
              <a:t>No Residential place /office directly in front of the antenna at a height comparable to the antenna in the exclusion zone.</a:t>
            </a:r>
          </a:p>
          <a:p>
            <a:pPr lvl="1" algn="just"/>
            <a:endParaRPr lang="en-IN" sz="2200" dirty="0" smtClean="0"/>
          </a:p>
          <a:p>
            <a:pPr marL="342900" indent="-342900" algn="just">
              <a:buFont typeface="Wingdings" pitchFamily="2" charset="2"/>
              <a:buChar char="Ø"/>
            </a:pPr>
            <a:r>
              <a:rPr lang="en-IN" sz="2400" dirty="0" smtClean="0"/>
              <a:t> </a:t>
            </a:r>
            <a:r>
              <a:rPr lang="en-US" sz="2400" dirty="0" smtClean="0"/>
              <a:t>No restriction for installation of tower on/ near specific buildings such as schools/ hospitals/ playground etc. as new tougher standards based on precautionary  principles apply equally  to all locations with human presence.</a:t>
            </a:r>
            <a:endParaRPr lang="en-I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8001000" cy="533400"/>
          </a:xfrm>
        </p:spPr>
        <p:txBody>
          <a:bodyPr>
            <a:normAutofit/>
          </a:bodyPr>
          <a:lstStyle/>
          <a:p>
            <a:pPr algn="ctr"/>
            <a:r>
              <a:rPr lang="en-IN" sz="2400" dirty="0" smtClean="0">
                <a:solidFill>
                  <a:srgbClr val="E69A5C"/>
                </a:solidFill>
              </a:rPr>
              <a:t>Report of International Bodies on Radiation </a:t>
            </a:r>
            <a:r>
              <a:rPr lang="en-IN" sz="2400" dirty="0" err="1" smtClean="0">
                <a:solidFill>
                  <a:srgbClr val="E69A5C"/>
                </a:solidFill>
              </a:rPr>
              <a:t>upto</a:t>
            </a:r>
            <a:r>
              <a:rPr lang="en-IN" sz="2400" dirty="0" smtClean="0">
                <a:solidFill>
                  <a:srgbClr val="E69A5C"/>
                </a:solidFill>
              </a:rPr>
              <a:t> 2011</a:t>
            </a:r>
            <a:endParaRPr lang="en-IN" sz="2400" dirty="0">
              <a:solidFill>
                <a:srgbClr val="E69A5C"/>
              </a:solidFill>
            </a:endParaRPr>
          </a:p>
        </p:txBody>
      </p:sp>
      <p:sp>
        <p:nvSpPr>
          <p:cNvPr id="3" name="Subtitle 2"/>
          <p:cNvSpPr>
            <a:spLocks noGrp="1"/>
          </p:cNvSpPr>
          <p:nvPr>
            <p:ph type="subTitle" idx="1"/>
          </p:nvPr>
        </p:nvSpPr>
        <p:spPr>
          <a:xfrm>
            <a:off x="685800" y="1981200"/>
            <a:ext cx="8001000" cy="4495800"/>
          </a:xfrm>
        </p:spPr>
        <p:txBody>
          <a:bodyPr>
            <a:normAutofit fontScale="70000" lnSpcReduction="20000"/>
          </a:bodyPr>
          <a:lstStyle/>
          <a:p>
            <a:pPr marL="457200" indent="-457200" algn="just">
              <a:buFont typeface="Wingdings" pitchFamily="2" charset="2"/>
              <a:buChar char="Ø"/>
            </a:pPr>
            <a:r>
              <a:rPr lang="en-US" dirty="0" smtClean="0">
                <a:solidFill>
                  <a:schemeClr val="tx1"/>
                </a:solidFill>
              </a:rPr>
              <a:t>WHO Fact Sheet No. 193 of 2010</a:t>
            </a:r>
          </a:p>
          <a:p>
            <a:pPr marL="457200" indent="-457200" algn="just">
              <a:buFont typeface="Wingdings" pitchFamily="2" charset="2"/>
              <a:buChar char="Ø"/>
            </a:pPr>
            <a:r>
              <a:rPr lang="en-US" b="1" dirty="0" smtClean="0">
                <a:solidFill>
                  <a:srgbClr val="FF0000"/>
                </a:solidFill>
              </a:rPr>
              <a:t> </a:t>
            </a:r>
            <a:r>
              <a:rPr lang="en-US" b="1" dirty="0" smtClean="0">
                <a:solidFill>
                  <a:srgbClr val="FF0000"/>
                </a:solidFill>
                <a:hlinkClick r:id="rId3"/>
              </a:rPr>
              <a:t>http://www.who.int/mediacentre/factsheets/fs193/en/</a:t>
            </a:r>
            <a:endParaRPr lang="en-US" b="1" dirty="0" smtClean="0">
              <a:solidFill>
                <a:srgbClr val="FF0000"/>
              </a:solidFill>
            </a:endParaRPr>
          </a:p>
          <a:p>
            <a:pPr marL="457200" indent="-457200" algn="just">
              <a:buFont typeface="Wingdings" pitchFamily="2" charset="2"/>
              <a:buChar char="Ø"/>
            </a:pPr>
            <a:r>
              <a:rPr lang="en-US" dirty="0" smtClean="0"/>
              <a:t>states </a:t>
            </a:r>
            <a:r>
              <a:rPr lang="en-US" dirty="0" smtClean="0">
                <a:solidFill>
                  <a:schemeClr val="tx1"/>
                </a:solidFill>
              </a:rPr>
              <a:t>that “A large number of studies have been performed over the last two decades to assess whether mobile phones pose a potential health risk. </a:t>
            </a:r>
            <a:r>
              <a:rPr lang="en-US" dirty="0" smtClean="0">
                <a:solidFill>
                  <a:srgbClr val="FF00FF"/>
                </a:solidFill>
              </a:rPr>
              <a:t>To date, no adverse health effects have been established for mobile phone use</a:t>
            </a:r>
            <a:r>
              <a:rPr lang="en-US" dirty="0" smtClean="0">
                <a:solidFill>
                  <a:schemeClr val="tx1"/>
                </a:solidFill>
              </a:rPr>
              <a:t>”.</a:t>
            </a:r>
          </a:p>
          <a:p>
            <a:pPr marL="457200" indent="-457200" algn="just"/>
            <a:r>
              <a:rPr lang="en-US" dirty="0" smtClean="0">
                <a:solidFill>
                  <a:schemeClr val="tx1"/>
                </a:solidFill>
              </a:rPr>
              <a:t> </a:t>
            </a:r>
          </a:p>
          <a:p>
            <a:pPr marL="457200" indent="-457200" algn="just">
              <a:buFont typeface="Wingdings" pitchFamily="2" charset="2"/>
              <a:buChar char="Ø"/>
            </a:pPr>
            <a:r>
              <a:rPr lang="en-IN" dirty="0" smtClean="0"/>
              <a:t>WHO in its Fact Sheet No. 193 of June 2011, has stated that there are some </a:t>
            </a:r>
            <a:r>
              <a:rPr lang="en-IN" b="1" dirty="0" smtClean="0">
                <a:solidFill>
                  <a:srgbClr val="FF00FF"/>
                </a:solidFill>
              </a:rPr>
              <a:t>indications of an increased risk of </a:t>
            </a:r>
            <a:r>
              <a:rPr lang="en-IN" b="1" dirty="0" err="1" smtClean="0">
                <a:solidFill>
                  <a:srgbClr val="FF00FF"/>
                </a:solidFill>
              </a:rPr>
              <a:t>glioma</a:t>
            </a:r>
            <a:r>
              <a:rPr lang="en-IN" b="1" dirty="0" smtClean="0">
                <a:solidFill>
                  <a:srgbClr val="FF00FF"/>
                </a:solidFill>
              </a:rPr>
              <a:t> for those who reported the highest 10% of cumulative hours of cell phone use</a:t>
            </a:r>
            <a:r>
              <a:rPr lang="en-IN" dirty="0" smtClean="0"/>
              <a:t>, although there was no consistent trend of increasing risk with greater duration of use.</a:t>
            </a:r>
          </a:p>
          <a:p>
            <a:pPr marL="457200" indent="-457200" algn="just"/>
            <a:endParaRPr lang="en-IN" dirty="0" smtClean="0"/>
          </a:p>
          <a:p>
            <a:pPr marL="457200" indent="-457200" algn="just">
              <a:buFont typeface="Wingdings" pitchFamily="2" charset="2"/>
              <a:buChar char="Ø"/>
            </a:pPr>
            <a:r>
              <a:rPr lang="en-IN" dirty="0" smtClean="0"/>
              <a:t>Thus there is so far no conclusive scientific evidence of adverse health effects due to RF  emissions from mobile phone towers.</a:t>
            </a:r>
          </a:p>
          <a:p>
            <a:pPr marL="285750" indent="-285750" algn="just">
              <a:buFont typeface="Wingdings" pitchFamily="2" charset="2"/>
              <a:buChar char="Ø"/>
            </a:pPr>
            <a:endParaRPr lang="en-IN" sz="1800" dirty="0" smtClean="0"/>
          </a:p>
          <a:p>
            <a:pPr marL="457200" indent="-457200" algn="just">
              <a:buFont typeface="Wingdings" pitchFamily="2" charset="2"/>
              <a:buChar char="Ø"/>
            </a:pPr>
            <a:r>
              <a:rPr lang="en-IN" dirty="0" smtClean="0"/>
              <a:t>WHO regularly conducts a formal risk assessment of all studied health outcomes from radiofrequency fields exposure.</a:t>
            </a:r>
          </a:p>
          <a:p>
            <a:pPr marL="457200" indent="-457200" algn="just"/>
            <a:endParaRPr lang="en-IN" dirty="0" smtClean="0">
              <a:solidFill>
                <a:schemeClr val="tx1"/>
              </a:solidFill>
            </a:endParaRPr>
          </a:p>
          <a:p>
            <a:pPr marL="457200" indent="-457200" algn="just">
              <a:buFont typeface="Wingdings" pitchFamily="2" charset="2"/>
              <a:buChar char="Ø"/>
            </a:pPr>
            <a:endParaRPr lang="en-IN" dirty="0" smtClean="0">
              <a:solidFill>
                <a:schemeClr val="tx1"/>
              </a:solidFill>
            </a:endParaRPr>
          </a:p>
          <a:p>
            <a:pPr marL="457200" indent="-457200" algn="just">
              <a:buFont typeface="Wingdings" pitchFamily="2" charset="2"/>
              <a:buChar char="Ø"/>
            </a:pPr>
            <a:endParaRPr lang="en-IN"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1">
  <a:themeElements>
    <a:clrScheme name="Custom 17">
      <a:dk1>
        <a:sysClr val="windowText" lastClr="000000"/>
      </a:dk1>
      <a:lt1>
        <a:sysClr val="window" lastClr="FFFFFF"/>
      </a:lt1>
      <a:dk2>
        <a:srgbClr val="4E5B6F"/>
      </a:dk2>
      <a:lt2>
        <a:srgbClr val="D6ECFF"/>
      </a:lt2>
      <a:accent1>
        <a:srgbClr val="009900"/>
      </a:accent1>
      <a:accent2>
        <a:srgbClr val="006600"/>
      </a:accent2>
      <a:accent3>
        <a:srgbClr val="006600"/>
      </a:accent3>
      <a:accent4>
        <a:srgbClr val="C00000"/>
      </a:accent4>
      <a:accent5>
        <a:srgbClr val="006600"/>
      </a:accent5>
      <a:accent6>
        <a:srgbClr val="FF33CC"/>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351E324F949F46A88E460454545F00" ma:contentTypeVersion="1" ma:contentTypeDescription="Create a new document." ma:contentTypeScope="" ma:versionID="7f7fba4b5a3462e23cece38f3459cceb">
  <xsd:schema xmlns:xsd="http://www.w3.org/2001/XMLSchema" xmlns:xs="http://www.w3.org/2001/XMLSchema" xmlns:p="http://schemas.microsoft.com/office/2006/metadata/properties" xmlns:ns1="http://schemas.microsoft.com/sharepoint/v3" targetNamespace="http://schemas.microsoft.com/office/2006/metadata/properties" ma:root="true" ma:fieldsID="c2d465dd849937321cdf8b52b5b5c9f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B3C367-E2D6-4C3B-8898-E9A9F4672156}"/>
</file>

<file path=customXml/itemProps2.xml><?xml version="1.0" encoding="utf-8"?>
<ds:datastoreItem xmlns:ds="http://schemas.openxmlformats.org/officeDocument/2006/customXml" ds:itemID="{CD540D38-951B-42F6-9B21-EA06D5EDA228}"/>
</file>

<file path=customXml/itemProps3.xml><?xml version="1.0" encoding="utf-8"?>
<ds:datastoreItem xmlns:ds="http://schemas.openxmlformats.org/officeDocument/2006/customXml" ds:itemID="{852606A5-046C-491B-A977-095B1313620C}"/>
</file>

<file path=docProps/app.xml><?xml version="1.0" encoding="utf-8"?>
<Properties xmlns="http://schemas.openxmlformats.org/officeDocument/2006/extended-properties" xmlns:vt="http://schemas.openxmlformats.org/officeDocument/2006/docPropsVTypes">
  <Template>template 3</Template>
  <TotalTime>9360</TotalTime>
  <Words>2566</Words>
  <Application>Microsoft Office PowerPoint</Application>
  <PresentationFormat>On-screen Show (4:3)</PresentationFormat>
  <Paragraphs>523</Paragraphs>
  <Slides>41</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Template 1</vt:lpstr>
      <vt:lpstr>Worksheet</vt:lpstr>
      <vt:lpstr>Slide 1</vt:lpstr>
      <vt:lpstr>Growing Tele-Density</vt:lpstr>
      <vt:lpstr>Wireless Telephone Network</vt:lpstr>
      <vt:lpstr>EMF Radiation Norms</vt:lpstr>
      <vt:lpstr>Revised Radiation Norms</vt:lpstr>
      <vt:lpstr>SAR Level for Mobile Handsets</vt:lpstr>
      <vt:lpstr>Setting up Telecom Towers</vt:lpstr>
      <vt:lpstr>Setting up Telecom Towers</vt:lpstr>
      <vt:lpstr>Report of International Bodies on Radiation upto 2011</vt:lpstr>
      <vt:lpstr>RFP PROPOSALs on Scientific Studies  </vt:lpstr>
      <vt:lpstr>Slide 11</vt:lpstr>
      <vt:lpstr>  Visit of author to WHO and ITU : Feb 2013</vt:lpstr>
      <vt:lpstr>  Visit to WHO and ITU : Feb 2013</vt:lpstr>
      <vt:lpstr>  Visit to WHO, IARC and ITU : Feb 2013</vt:lpstr>
      <vt:lpstr>  Visit to WHO, IARC and ITU : Feb 2013</vt:lpstr>
      <vt:lpstr>  Visit to WHO, IARC and ITU : Feb 2013</vt:lpstr>
      <vt:lpstr>Slide 17</vt:lpstr>
      <vt:lpstr>Slide 18</vt:lpstr>
      <vt:lpstr>Slide 19</vt:lpstr>
      <vt:lpstr>Slide 20</vt:lpstr>
      <vt:lpstr>Slide 21</vt:lpstr>
      <vt:lpstr>Slide 22</vt:lpstr>
      <vt:lpstr>Slide 23</vt:lpstr>
      <vt:lpstr>Slide 24</vt:lpstr>
      <vt:lpstr>  NEED FOR EMF ESTIMATOR UPDATE</vt:lpstr>
      <vt:lpstr>  Additional Inputs from ITU Workshop at Turin Italy</vt:lpstr>
      <vt:lpstr>Slide 27</vt:lpstr>
      <vt:lpstr>  Additional Inputs from ITU Workshop at Turin Italy</vt:lpstr>
      <vt:lpstr>  Additional Inputs from WHO Seminar on RF Fields at Paris, France</vt:lpstr>
      <vt:lpstr>  Additional Inputs from WHO Seminar at Paris, France</vt:lpstr>
      <vt:lpstr>  Additional Inputs from WHO Seminar at Paris, France</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Norms for Setting up Telecom Towers</dc:title>
  <dc:creator>Newuser</dc:creator>
  <cp:lastModifiedBy>user</cp:lastModifiedBy>
  <cp:revision>208</cp:revision>
  <dcterms:created xsi:type="dcterms:W3CDTF">2006-08-16T00:00:00Z</dcterms:created>
  <dcterms:modified xsi:type="dcterms:W3CDTF">2013-10-04T03:23:31Z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0x01010066351E324F949F46A88E460454545F00</vt:lpwstr>
  </property>
</Properties>
</file>