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528" r:id="rId2"/>
    <p:sldId id="429" r:id="rId3"/>
    <p:sldId id="468" r:id="rId4"/>
    <p:sldId id="773" r:id="rId5"/>
    <p:sldId id="775" r:id="rId6"/>
    <p:sldId id="776" r:id="rId7"/>
    <p:sldId id="779" r:id="rId8"/>
    <p:sldId id="777" r:id="rId9"/>
    <p:sldId id="778" r:id="rId10"/>
    <p:sldId id="362" r:id="rId11"/>
    <p:sldId id="359" r:id="rId12"/>
    <p:sldId id="356" r:id="rId13"/>
    <p:sldId id="363" r:id="rId14"/>
    <p:sldId id="7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4660"/>
  </p:normalViewPr>
  <p:slideViewPr>
    <p:cSldViewPr snapToGrid="0">
      <p:cViewPr>
        <p:scale>
          <a:sx n="75" d="100"/>
          <a:sy n="75" d="100"/>
        </p:scale>
        <p:origin x="64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EA5CB-C536-49AA-BF89-8A2853D3AB8E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707B-DD68-41DF-87AE-26D70EF88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0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9731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9731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9731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9731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AA6B-D61C-49BB-AFB2-4A097803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87754-7FBD-4A25-853E-6EF97FA8A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AF43-D98D-41E0-B39C-DA9B910A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1DC8-F357-4D4F-A158-955B1B099ECA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607B-AC3A-419F-8AB9-BC23F8DB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E3ED8-2E16-4A16-9AE4-671F576F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0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D6FF-C070-412D-A3FF-604981C6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18D2F-36E1-4E37-9D0A-92F636E00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05AA0-A895-4814-9133-F45CF5CB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AF9C-B449-4866-B9EE-43DD23F345B5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DC3C4-A42F-4DA9-AB42-0961BE78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6078-B070-4F9E-A873-49A7735A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8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F6BF8-6E6D-4D1E-B50B-582902AA3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228BA-16FC-469C-9B23-97B8D46CC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B5E4A-8052-430E-9B39-6055FEB7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DB2D-74D4-4B8F-929F-44210F97438A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2655A-AC39-4639-AFFC-D6E9725C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C4903-F4D1-4B5E-B5E2-9573B90E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6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4589-B24B-4585-AE25-1DAE8D7B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84D75-C608-4641-967C-4F3890023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8A37B-2A61-44F7-889D-BD5C4597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6D97-E417-428F-8E21-BDADB0D6ACF2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97611-4162-4C64-937D-40670C13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8917-9359-4939-8B4D-DEA3B192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7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059C-C36C-4B46-9EC7-E9C3F969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B04E1-A0C7-4B7D-8194-05035B0B6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12C5-EE22-48B2-AABF-27BD4950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9622-9427-46C7-8370-284472D0D66C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A3B7-EF11-4B94-9181-7A602EF1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A35AF-C8D6-439E-A5C0-8ACFF463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6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313E-CB61-4417-BA2A-07629FC1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F522-A8AD-462A-868B-5A249A525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C3021-468C-48E4-907F-4F66C06D8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26BFE-8DC5-4BC8-9CCE-6F9D0DBA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03DD-346B-402B-B201-7063951B9928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F95A4-8692-4FB0-924B-C0C0ACB9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20E0F-7F8A-4E45-9D0A-AF59D719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3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447D-40C5-4039-B173-2A08ED51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5A7AD-ED29-4ED2-B5D5-6E05B2102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CE7CF-C5B2-451D-9FAA-07800ECEC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2F2DD-DF87-402F-BB2E-C6DD8260B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085D5-590D-4DDD-B516-A7AB2575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D640E-515E-4263-B1A7-AD4E2D7B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81D8-CB19-4C45-8B8A-EF549383C99E}" type="datetime1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CCDEA-BA7E-4871-920A-04F2DC1E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7BADF-C556-4A46-B45B-B6D51626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1B17-B99D-4A86-B3FF-D8840A1D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62A7E-620A-4F1A-B113-195F6077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E92C-27A4-4EDE-966C-B04B70FE5052}" type="datetime1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DF115-5E94-4374-BD21-10490ACD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B4E0B-BA7C-40BC-98A0-613A5CC3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6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1AB85-844C-4616-A3EC-CD17ECE9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D382-FE5E-4D8E-A696-60E81D391165}" type="datetime1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A96AD-C8B3-4D26-932B-9F823C77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6F6AC-CB89-4471-839C-1F6E0E97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4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E719-1557-415B-9E77-3E928468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B5189-A267-4696-8A96-73E5BBC7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9BE43-22C6-4AB9-807C-24F06C387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829B-E8F8-4121-9245-077E3D52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C29-809F-4B9A-B220-BA2A488361B7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BFC8B-6291-4D34-A5FD-75FA1B76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4D404-1EBF-49BA-A284-60CF1FB7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1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DD30-B34B-4DF6-95F4-1FFD3BAF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C9A36-BFA9-4EC0-B24D-6D46FE4CB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73DC7-E1A4-4B15-8052-AC374470A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04232-DD46-4568-8B90-C7890DA0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D74F-5344-4D98-AD69-8E2596324A31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C1108-87BA-416F-9CE1-0CD76296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3562-677C-43F2-B61E-7BD1B045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5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C046F-1A38-4E7D-B267-289287C8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992DF-E8AA-4CDA-ADC8-A6A80F9A3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5BE0E-D86C-49FA-87EF-289521210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7DDA-6EC3-4D52-A32E-883900B0A5CC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C48CE-FC66-4865-A961-97539A991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C010-9FD2-402B-8C12-860DBDF94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000B-2A8F-4F2F-8D3F-360C98E97BB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A63CF-F534-451F-9C40-C19BE568E59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860" y="5972859"/>
            <a:ext cx="676940" cy="748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BDC4-60ED-409F-A864-6CB8915142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90" y="999918"/>
            <a:ext cx="4393019" cy="4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7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/#/Transl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tu.int/myworkspace/#/Myev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/#/Documents/MyDocum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sbcloud.itu.int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itu.int/myworkspace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www.itu.int/en/ITU-T/Pages/default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tu.int/myworkspace/#/Mailin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tu.int/myworkspace/#/Community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/#/Calenda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tu.int/myworkspace/#/MyMeeting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tu.int/myworkspace/#/MyMeetin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0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MyWorkspace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and its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7366000" y="5276394"/>
            <a:ext cx="317811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dirty="0">
                <a:hlinkClick r:id="rId3"/>
              </a:rPr>
              <a:t>https://www.itu.int/myworkspace/#/Translate</a:t>
            </a:r>
            <a:r>
              <a:rPr lang="fr-CH" sz="1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48058-8CFB-4780-A9D4-5468325F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10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452232-6DDC-4555-8812-17AC22B8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4400" dirty="0"/>
              <a:t>ITU Translate</a:t>
            </a:r>
            <a:endParaRPr lang="en-GB" sz="4400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51E9C4-3DA8-4394-954B-79F20B1A8F09}"/>
              </a:ext>
            </a:extLst>
          </p:cNvPr>
          <p:cNvSpPr txBox="1">
            <a:spLocks/>
          </p:cNvSpPr>
          <p:nvPr/>
        </p:nvSpPr>
        <p:spPr>
          <a:xfrm>
            <a:off x="838200" y="2133995"/>
            <a:ext cx="5475973" cy="343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Integrated with an open-source solution based on AI Neural Network (Machine Learning)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Trained exclusively on ITU documents in all 6 UN languages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Translated documents keep the original format of the original document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27830-42FE-4590-9A9E-238B7049D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944766"/>
            <a:ext cx="5226884" cy="30775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6723209" y="5305904"/>
            <a:ext cx="481089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ea typeface="Source Sans Pro Light" panose="020B0403030403020204" pitchFamily="34" charset="0"/>
                <a:hlinkClick r:id="rId2"/>
              </a:rPr>
              <a:t>https://www.itu.int/myworkspace/#/Myevents</a:t>
            </a:r>
            <a:r>
              <a:rPr lang="en-US" sz="1200" dirty="0">
                <a:ea typeface="Source Sans Pro Light" panose="020B040303040302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040C9-A6E3-4479-B5C1-2DB9A1C8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11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651663-CE5C-4747-B7F4-913051DD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4400" dirty="0" err="1"/>
              <a:t>MyEvents</a:t>
            </a:r>
            <a:endParaRPr lang="en-GB" sz="4400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E2C17F-0D7B-43F9-AFBC-FC4E902F7C25}"/>
              </a:ext>
            </a:extLst>
          </p:cNvPr>
          <p:cNvSpPr txBox="1">
            <a:spLocks/>
          </p:cNvSpPr>
          <p:nvPr/>
        </p:nvSpPr>
        <p:spPr>
          <a:xfrm>
            <a:off x="838200" y="2413655"/>
            <a:ext cx="5475973" cy="343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Direct access to participant’s lists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Matchmaking based on user profile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Live agenda with tracking of event status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Realtime notification</a:t>
            </a: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93999-728B-4DCE-9EAF-70AA883A0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502" y="1727548"/>
            <a:ext cx="5034897" cy="25309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E9A8E-AF9F-462C-AF20-EB6B38CF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296" y="2726912"/>
            <a:ext cx="4713404" cy="25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6800112" y="5163759"/>
            <a:ext cx="45125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dirty="0">
                <a:hlinkClick r:id="rId3"/>
              </a:rPr>
              <a:t>https://www.itu.int/myworkspace/#/Documents/MyDocuments</a:t>
            </a:r>
            <a:r>
              <a:rPr lang="fr-CH" sz="1200" dirty="0"/>
              <a:t> </a:t>
            </a:r>
            <a:endParaRPr lang="en-US" sz="1200" b="1" dirty="0">
              <a:latin typeface="Source Sans Pro Light" panose="020B04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E1EF3-858C-4B84-AA61-65B0B94D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12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B7D2CF-7788-479F-B1FF-547A848A561C}"/>
              </a:ext>
            </a:extLst>
          </p:cNvPr>
          <p:cNvSpPr txBox="1">
            <a:spLocks/>
          </p:cNvSpPr>
          <p:nvPr/>
        </p:nvSpPr>
        <p:spPr>
          <a:xfrm>
            <a:off x="947928" y="2227970"/>
            <a:ext cx="5475973" cy="343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Quick access to meeting documents and their translated version (if available)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Filtering options based on year, working group and meeting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List of suggested documents (based on profile preferences) with possibility to bookmark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700A3-E408-4E88-A896-1EB41E8D1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488" y="2227970"/>
            <a:ext cx="5305815" cy="267427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EA81DC-E3B7-4178-9107-1175DE3B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err="1"/>
              <a:t>MyDocuments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32054"/>
            <a:ext cx="5475973" cy="32876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7799958" y="5566755"/>
            <a:ext cx="177584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dirty="0">
                <a:hlinkClick r:id="rId4"/>
              </a:rPr>
              <a:t>https://tsbcloud.itu.int/</a:t>
            </a:r>
            <a:endParaRPr lang="en-US" sz="1200" b="1" dirty="0">
              <a:latin typeface="Source Sans Pro Light" panose="020B04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5B62A-6B06-4D61-880E-83E48637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13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7E859B-86E1-474E-9FBF-8700AD16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4400" dirty="0"/>
              <a:t>ITU-T Cloud</a:t>
            </a:r>
            <a:endParaRPr lang="en-GB" sz="4400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7293F8-6F3B-4A84-8650-EE95FD5E49EA}"/>
              </a:ext>
            </a:extLst>
          </p:cNvPr>
          <p:cNvSpPr txBox="1">
            <a:spLocks/>
          </p:cNvSpPr>
          <p:nvPr/>
        </p:nvSpPr>
        <p:spPr>
          <a:xfrm>
            <a:off x="838200" y="2132054"/>
            <a:ext cx="5475973" cy="343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Open-source solution (</a:t>
            </a:r>
            <a:r>
              <a:rPr lang="en-GB" sz="1800" dirty="0" err="1"/>
              <a:t>NextCloud</a:t>
            </a:r>
            <a:r>
              <a:rPr lang="en-GB" sz="1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Cloud file sharing and storage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Hosted in ITU premises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Web and mobile app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Integrated with ITU authentication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10 GB per user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Encrypted</a:t>
            </a:r>
          </a:p>
        </p:txBody>
      </p:sp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6BF45-1A21-4294-B5E7-D2F2BAAE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14</a:t>
            </a:fld>
            <a:endParaRPr lang="en-GB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3D201CC-7765-4245-B777-AD10FA17BD55}"/>
              </a:ext>
            </a:extLst>
          </p:cNvPr>
          <p:cNvSpPr txBox="1"/>
          <p:nvPr/>
        </p:nvSpPr>
        <p:spPr>
          <a:xfrm>
            <a:off x="1129875" y="2260983"/>
            <a:ext cx="465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7200" dirty="0">
                <a:solidFill>
                  <a:srgbClr val="57565A"/>
                </a:solidFill>
                <a:latin typeface="Open Sans Light"/>
                <a:ea typeface="Roboto Black" panose="02000000000000000000" pitchFamily="2" charset="0"/>
                <a:cs typeface="Roboto Black" panose="02000000000000000000" pitchFamily="2" charset="0"/>
              </a:rPr>
              <a:t>Thank You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96950E8-0B5C-4834-BD5F-40F77B2B9431}"/>
              </a:ext>
            </a:extLst>
          </p:cNvPr>
          <p:cNvGrpSpPr/>
          <p:nvPr/>
        </p:nvGrpSpPr>
        <p:grpSpPr>
          <a:xfrm>
            <a:off x="7817852" y="2804274"/>
            <a:ext cx="608996" cy="591606"/>
            <a:chOff x="4427538" y="3192463"/>
            <a:chExt cx="823913" cy="825500"/>
          </a:xfrm>
          <a:solidFill>
            <a:srgbClr val="1AA5BD"/>
          </a:solidFill>
          <a:effectLst/>
        </p:grpSpPr>
        <p:sp>
          <p:nvSpPr>
            <p:cNvPr id="152" name="Oval 23">
              <a:extLst>
                <a:ext uri="{FF2B5EF4-FFF2-40B4-BE49-F238E27FC236}">
                  <a16:creationId xmlns:a16="http://schemas.microsoft.com/office/drawing/2014/main" id="{1B37CC14-A132-48BF-9311-C184CD24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53" name="Rectangle 24">
              <a:extLst>
                <a:ext uri="{FF2B5EF4-FFF2-40B4-BE49-F238E27FC236}">
                  <a16:creationId xmlns:a16="http://schemas.microsoft.com/office/drawing/2014/main" id="{FA71A67E-938C-410D-BF40-466D5EBF6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4BF5B522-8A92-480A-A04F-CF4AB6983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55" name="Oval 26">
              <a:extLst>
                <a:ext uri="{FF2B5EF4-FFF2-40B4-BE49-F238E27FC236}">
                  <a16:creationId xmlns:a16="http://schemas.microsoft.com/office/drawing/2014/main" id="{14B760B1-18AA-413A-ABFF-961F269D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56" name="Rectangle 27">
              <a:extLst>
                <a:ext uri="{FF2B5EF4-FFF2-40B4-BE49-F238E27FC236}">
                  <a16:creationId xmlns:a16="http://schemas.microsoft.com/office/drawing/2014/main" id="{03ECF983-6B41-45E0-9FAD-0DCB5D77E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CC53FE5-4984-4CE2-9C21-E2C682813691}"/>
              </a:ext>
            </a:extLst>
          </p:cNvPr>
          <p:cNvGrpSpPr/>
          <p:nvPr/>
        </p:nvGrpSpPr>
        <p:grpSpPr>
          <a:xfrm>
            <a:off x="7769743" y="4320831"/>
            <a:ext cx="756845" cy="736094"/>
            <a:chOff x="4362451" y="5308600"/>
            <a:chExt cx="1023938" cy="1027113"/>
          </a:xfrm>
          <a:solidFill>
            <a:srgbClr val="0086AC"/>
          </a:solidFill>
          <a:effectLst/>
        </p:grpSpPr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58E7B018-1D2D-4537-B25E-0D6F451E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59" name="Freeform 30">
              <a:extLst>
                <a:ext uri="{FF2B5EF4-FFF2-40B4-BE49-F238E27FC236}">
                  <a16:creationId xmlns:a16="http://schemas.microsoft.com/office/drawing/2014/main" id="{05465C97-7285-434A-8C79-BCD08B56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160" name="Freeform 31">
            <a:extLst>
              <a:ext uri="{FF2B5EF4-FFF2-40B4-BE49-F238E27FC236}">
                <a16:creationId xmlns:a16="http://schemas.microsoft.com/office/drawing/2014/main" id="{3F9E995F-70F7-4C3A-86A7-811860C91BBB}"/>
              </a:ext>
            </a:extLst>
          </p:cNvPr>
          <p:cNvSpPr>
            <a:spLocks noEditPoints="1"/>
          </p:cNvSpPr>
          <p:nvPr/>
        </p:nvSpPr>
        <p:spPr bwMode="auto">
          <a:xfrm>
            <a:off x="8931411" y="2408354"/>
            <a:ext cx="594915" cy="577953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1AA5B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DC448BA-0BF0-423C-B38A-C744DF6C2C1A}"/>
              </a:ext>
            </a:extLst>
          </p:cNvPr>
          <p:cNvGrpSpPr/>
          <p:nvPr/>
        </p:nvGrpSpPr>
        <p:grpSpPr>
          <a:xfrm>
            <a:off x="9922935" y="4316280"/>
            <a:ext cx="748630" cy="725854"/>
            <a:chOff x="7275513" y="5302250"/>
            <a:chExt cx="1012825" cy="1012825"/>
          </a:xfrm>
          <a:solidFill>
            <a:srgbClr val="1AA5BD"/>
          </a:solidFill>
          <a:effectLst/>
        </p:grpSpPr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D722EFF5-4BF4-4822-8B3C-2AEACBE9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8C8F0012-A08F-4E44-899F-9CDBEAD12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164" name="Freeform 36">
            <a:extLst>
              <a:ext uri="{FF2B5EF4-FFF2-40B4-BE49-F238E27FC236}">
                <a16:creationId xmlns:a16="http://schemas.microsoft.com/office/drawing/2014/main" id="{5481BA70-8340-4848-853A-CBECC6D409A8}"/>
              </a:ext>
            </a:extLst>
          </p:cNvPr>
          <p:cNvSpPr>
            <a:spLocks noEditPoints="1"/>
          </p:cNvSpPr>
          <p:nvPr/>
        </p:nvSpPr>
        <p:spPr bwMode="auto">
          <a:xfrm>
            <a:off x="10690340" y="2032912"/>
            <a:ext cx="759191" cy="733818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rgbClr val="0086A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49FA5F6-987F-47AD-ABED-CD3692B158B5}"/>
              </a:ext>
            </a:extLst>
          </p:cNvPr>
          <p:cNvGrpSpPr/>
          <p:nvPr/>
        </p:nvGrpSpPr>
        <p:grpSpPr>
          <a:xfrm>
            <a:off x="8994774" y="3088700"/>
            <a:ext cx="505736" cy="493763"/>
            <a:chOff x="6019801" y="3589338"/>
            <a:chExt cx="684213" cy="688975"/>
          </a:xfrm>
          <a:solidFill>
            <a:srgbClr val="51C3CA"/>
          </a:solidFill>
          <a:effectLst/>
        </p:grpSpPr>
        <p:sp>
          <p:nvSpPr>
            <p:cNvPr id="166" name="Freeform 42">
              <a:extLst>
                <a:ext uri="{FF2B5EF4-FFF2-40B4-BE49-F238E27FC236}">
                  <a16:creationId xmlns:a16="http://schemas.microsoft.com/office/drawing/2014/main" id="{DF769467-47C9-4EA0-ABEF-A80A86A03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67" name="Freeform 43">
              <a:extLst>
                <a:ext uri="{FF2B5EF4-FFF2-40B4-BE49-F238E27FC236}">
                  <a16:creationId xmlns:a16="http://schemas.microsoft.com/office/drawing/2014/main" id="{CEC26592-D204-46CB-8836-F56B9251E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68" name="Rectangle 44">
              <a:extLst>
                <a:ext uri="{FF2B5EF4-FFF2-40B4-BE49-F238E27FC236}">
                  <a16:creationId xmlns:a16="http://schemas.microsoft.com/office/drawing/2014/main" id="{B619F2E1-9C63-48E5-A778-6A50D52ED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169" name="Freeform 45">
            <a:extLst>
              <a:ext uri="{FF2B5EF4-FFF2-40B4-BE49-F238E27FC236}">
                <a16:creationId xmlns:a16="http://schemas.microsoft.com/office/drawing/2014/main" id="{D6159FE7-EE92-4CCA-81D1-642C372C2D60}"/>
              </a:ext>
            </a:extLst>
          </p:cNvPr>
          <p:cNvSpPr>
            <a:spLocks noEditPoints="1"/>
          </p:cNvSpPr>
          <p:nvPr/>
        </p:nvSpPr>
        <p:spPr bwMode="auto">
          <a:xfrm>
            <a:off x="8377566" y="965748"/>
            <a:ext cx="727509" cy="706513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0086A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77C557E-5B97-4F67-9C8C-F7FEA37ECF27}"/>
              </a:ext>
            </a:extLst>
          </p:cNvPr>
          <p:cNvGrpSpPr/>
          <p:nvPr/>
        </p:nvGrpSpPr>
        <p:grpSpPr>
          <a:xfrm>
            <a:off x="10524890" y="3699646"/>
            <a:ext cx="750977" cy="728130"/>
            <a:chOff x="8089901" y="4441825"/>
            <a:chExt cx="1016000" cy="1016000"/>
          </a:xfrm>
          <a:solidFill>
            <a:srgbClr val="0086AC"/>
          </a:solidFill>
          <a:effectLst/>
        </p:grpSpPr>
        <p:sp>
          <p:nvSpPr>
            <p:cNvPr id="171" name="Rectangle 46">
              <a:extLst>
                <a:ext uri="{FF2B5EF4-FFF2-40B4-BE49-F238E27FC236}">
                  <a16:creationId xmlns:a16="http://schemas.microsoft.com/office/drawing/2014/main" id="{F9AFC33E-BFE9-4AA0-9929-9D386A627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5C30162B-3360-448E-A7F4-91A18621C4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E899458-6EF9-4677-9653-5254AF14FDAD}"/>
              </a:ext>
            </a:extLst>
          </p:cNvPr>
          <p:cNvGrpSpPr/>
          <p:nvPr/>
        </p:nvGrpSpPr>
        <p:grpSpPr>
          <a:xfrm>
            <a:off x="10807680" y="2897566"/>
            <a:ext cx="750977" cy="725854"/>
            <a:chOff x="8472488" y="3322638"/>
            <a:chExt cx="1016000" cy="1012825"/>
          </a:xfrm>
          <a:solidFill>
            <a:srgbClr val="1AA5BD"/>
          </a:solidFill>
          <a:effectLst/>
        </p:grpSpPr>
        <p:sp>
          <p:nvSpPr>
            <p:cNvPr id="174" name="Oval 51">
              <a:extLst>
                <a:ext uri="{FF2B5EF4-FFF2-40B4-BE49-F238E27FC236}">
                  <a16:creationId xmlns:a16="http://schemas.microsoft.com/office/drawing/2014/main" id="{FF51CC72-201C-43F0-A4FF-BD8E64F20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75" name="Freeform 52">
              <a:extLst>
                <a:ext uri="{FF2B5EF4-FFF2-40B4-BE49-F238E27FC236}">
                  <a16:creationId xmlns:a16="http://schemas.microsoft.com/office/drawing/2014/main" id="{D5AF185C-96DB-4B19-8683-A02F04A6C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176" name="Freeform 53">
            <a:extLst>
              <a:ext uri="{FF2B5EF4-FFF2-40B4-BE49-F238E27FC236}">
                <a16:creationId xmlns:a16="http://schemas.microsoft.com/office/drawing/2014/main" id="{5977A55C-DD57-457B-8F6E-6AC5436EC3BD}"/>
              </a:ext>
            </a:extLst>
          </p:cNvPr>
          <p:cNvSpPr>
            <a:spLocks noEditPoints="1"/>
          </p:cNvSpPr>
          <p:nvPr/>
        </p:nvSpPr>
        <p:spPr bwMode="auto">
          <a:xfrm>
            <a:off x="10175217" y="1345740"/>
            <a:ext cx="745111" cy="722442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1AA5B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77" name="Freeform 54">
            <a:extLst>
              <a:ext uri="{FF2B5EF4-FFF2-40B4-BE49-F238E27FC236}">
                <a16:creationId xmlns:a16="http://schemas.microsoft.com/office/drawing/2014/main" id="{095D0A31-CFF4-4CE9-A330-854CD454F2E3}"/>
              </a:ext>
            </a:extLst>
          </p:cNvPr>
          <p:cNvSpPr>
            <a:spLocks noEditPoints="1"/>
          </p:cNvSpPr>
          <p:nvPr/>
        </p:nvSpPr>
        <p:spPr bwMode="auto">
          <a:xfrm>
            <a:off x="8047839" y="2063630"/>
            <a:ext cx="614862" cy="596156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rgbClr val="0086A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78" name="Freeform 145">
            <a:extLst>
              <a:ext uri="{FF2B5EF4-FFF2-40B4-BE49-F238E27FC236}">
                <a16:creationId xmlns:a16="http://schemas.microsoft.com/office/drawing/2014/main" id="{E429678F-AF7E-40D6-95A9-E082BD384A3D}"/>
              </a:ext>
            </a:extLst>
          </p:cNvPr>
          <p:cNvSpPr>
            <a:spLocks noEditPoints="1"/>
          </p:cNvSpPr>
          <p:nvPr/>
        </p:nvSpPr>
        <p:spPr bwMode="auto">
          <a:xfrm>
            <a:off x="8494981" y="3101830"/>
            <a:ext cx="300870" cy="231452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rgbClr val="51C3C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FA93901-F26C-4436-9028-FB2869303031}"/>
              </a:ext>
            </a:extLst>
          </p:cNvPr>
          <p:cNvGrpSpPr/>
          <p:nvPr/>
        </p:nvGrpSpPr>
        <p:grpSpPr>
          <a:xfrm>
            <a:off x="9678646" y="3178689"/>
            <a:ext cx="321590" cy="202630"/>
            <a:chOff x="7145338" y="3587750"/>
            <a:chExt cx="566738" cy="368300"/>
          </a:xfrm>
          <a:solidFill>
            <a:srgbClr val="0086AC"/>
          </a:solidFill>
          <a:effectLst/>
        </p:grpSpPr>
        <p:sp>
          <p:nvSpPr>
            <p:cNvPr id="180" name="Freeform 293">
              <a:extLst>
                <a:ext uri="{FF2B5EF4-FFF2-40B4-BE49-F238E27FC236}">
                  <a16:creationId xmlns:a16="http://schemas.microsoft.com/office/drawing/2014/main" id="{31E416F9-A25A-454E-9B55-4946C7DE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81" name="Freeform 294">
              <a:extLst>
                <a:ext uri="{FF2B5EF4-FFF2-40B4-BE49-F238E27FC236}">
                  <a16:creationId xmlns:a16="http://schemas.microsoft.com/office/drawing/2014/main" id="{8C390E9C-D4CE-4592-9A5E-7DB44F535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82" name="Freeform 295">
              <a:extLst>
                <a:ext uri="{FF2B5EF4-FFF2-40B4-BE49-F238E27FC236}">
                  <a16:creationId xmlns:a16="http://schemas.microsoft.com/office/drawing/2014/main" id="{196BC9C1-0593-458A-8B69-2C5970B80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83" name="Freeform 296">
              <a:extLst>
                <a:ext uri="{FF2B5EF4-FFF2-40B4-BE49-F238E27FC236}">
                  <a16:creationId xmlns:a16="http://schemas.microsoft.com/office/drawing/2014/main" id="{0D4E38AB-3661-4D03-8135-DDBFF071B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84" name="Freeform 297">
              <a:extLst>
                <a:ext uri="{FF2B5EF4-FFF2-40B4-BE49-F238E27FC236}">
                  <a16:creationId xmlns:a16="http://schemas.microsoft.com/office/drawing/2014/main" id="{9C675F92-5390-4B2A-868D-DDD1A13A6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185" name="Freeform 153">
            <a:extLst>
              <a:ext uri="{FF2B5EF4-FFF2-40B4-BE49-F238E27FC236}">
                <a16:creationId xmlns:a16="http://schemas.microsoft.com/office/drawing/2014/main" id="{C0529821-F7E6-441A-ADCC-C1BD7150544F}"/>
              </a:ext>
            </a:extLst>
          </p:cNvPr>
          <p:cNvSpPr>
            <a:spLocks noEditPoints="1"/>
          </p:cNvSpPr>
          <p:nvPr/>
        </p:nvSpPr>
        <p:spPr bwMode="auto">
          <a:xfrm>
            <a:off x="9477766" y="3426736"/>
            <a:ext cx="254028" cy="269009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51C3C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8BD7962-465F-4C35-974A-7DB0CA0D1DBE}"/>
              </a:ext>
            </a:extLst>
          </p:cNvPr>
          <p:cNvGrpSpPr/>
          <p:nvPr/>
        </p:nvGrpSpPr>
        <p:grpSpPr>
          <a:xfrm>
            <a:off x="10352452" y="3548140"/>
            <a:ext cx="274748" cy="234072"/>
            <a:chOff x="8332788" y="4259263"/>
            <a:chExt cx="484188" cy="425449"/>
          </a:xfrm>
          <a:solidFill>
            <a:srgbClr val="1AA5BD"/>
          </a:solidFill>
          <a:effectLst/>
        </p:grpSpPr>
        <p:sp>
          <p:nvSpPr>
            <p:cNvPr id="187" name="Freeform 159">
              <a:extLst>
                <a:ext uri="{FF2B5EF4-FFF2-40B4-BE49-F238E27FC236}">
                  <a16:creationId xmlns:a16="http://schemas.microsoft.com/office/drawing/2014/main" id="{DFC1F4E7-EABA-4F73-8CB5-9A8D3B337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88" name="Freeform 160">
              <a:extLst>
                <a:ext uri="{FF2B5EF4-FFF2-40B4-BE49-F238E27FC236}">
                  <a16:creationId xmlns:a16="http://schemas.microsoft.com/office/drawing/2014/main" id="{93D1E238-4A26-4A83-8E71-26F34E5D8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89" name="Freeform 161">
              <a:extLst>
                <a:ext uri="{FF2B5EF4-FFF2-40B4-BE49-F238E27FC236}">
                  <a16:creationId xmlns:a16="http://schemas.microsoft.com/office/drawing/2014/main" id="{A25AAC95-D1D4-4F80-807A-99DD27781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190" name="Freeform 162">
            <a:extLst>
              <a:ext uri="{FF2B5EF4-FFF2-40B4-BE49-F238E27FC236}">
                <a16:creationId xmlns:a16="http://schemas.microsoft.com/office/drawing/2014/main" id="{ABE0FF2E-5AC2-4A84-983E-45B6FF0E3166}"/>
              </a:ext>
            </a:extLst>
          </p:cNvPr>
          <p:cNvSpPr>
            <a:spLocks/>
          </p:cNvSpPr>
          <p:nvPr/>
        </p:nvSpPr>
        <p:spPr bwMode="auto">
          <a:xfrm>
            <a:off x="10450641" y="2508788"/>
            <a:ext cx="243219" cy="219224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rgbClr val="1AA5B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91" name="Freeform 163">
            <a:extLst>
              <a:ext uri="{FF2B5EF4-FFF2-40B4-BE49-F238E27FC236}">
                <a16:creationId xmlns:a16="http://schemas.microsoft.com/office/drawing/2014/main" id="{B63065D6-9A3F-477E-AB0B-3EA4A3FC7EBF}"/>
              </a:ext>
            </a:extLst>
          </p:cNvPr>
          <p:cNvSpPr>
            <a:spLocks noEditPoints="1"/>
          </p:cNvSpPr>
          <p:nvPr/>
        </p:nvSpPr>
        <p:spPr bwMode="auto">
          <a:xfrm>
            <a:off x="7925668" y="4015411"/>
            <a:ext cx="290061" cy="238440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rgbClr val="1AA5B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EFAA1E9-AADF-4176-91EF-93C0D6BD0016}"/>
              </a:ext>
            </a:extLst>
          </p:cNvPr>
          <p:cNvGrpSpPr/>
          <p:nvPr/>
        </p:nvGrpSpPr>
        <p:grpSpPr>
          <a:xfrm>
            <a:off x="7071569" y="1673398"/>
            <a:ext cx="3344195" cy="2770304"/>
            <a:chOff x="6436513" y="1957492"/>
            <a:chExt cx="4211399" cy="3598159"/>
          </a:xfrm>
          <a:effectLst/>
        </p:grpSpPr>
        <p:sp>
          <p:nvSpPr>
            <p:cNvPr id="193" name="Freeform 21">
              <a:extLst>
                <a:ext uri="{FF2B5EF4-FFF2-40B4-BE49-F238E27FC236}">
                  <a16:creationId xmlns:a16="http://schemas.microsoft.com/office/drawing/2014/main" id="{78D238FA-5FB2-4E65-852C-310DD85FC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6513" y="2480592"/>
              <a:ext cx="935374" cy="935374"/>
            </a:xfrm>
            <a:custGeom>
              <a:avLst/>
              <a:gdLst>
                <a:gd name="T0" fmla="*/ 175 w 349"/>
                <a:gd name="T1" fmla="*/ 0 h 349"/>
                <a:gd name="T2" fmla="*/ 0 w 349"/>
                <a:gd name="T3" fmla="*/ 174 h 349"/>
                <a:gd name="T4" fmla="*/ 175 w 349"/>
                <a:gd name="T5" fmla="*/ 349 h 349"/>
                <a:gd name="T6" fmla="*/ 349 w 349"/>
                <a:gd name="T7" fmla="*/ 174 h 349"/>
                <a:gd name="T8" fmla="*/ 175 w 349"/>
                <a:gd name="T9" fmla="*/ 0 h 349"/>
                <a:gd name="T10" fmla="*/ 178 w 349"/>
                <a:gd name="T11" fmla="*/ 289 h 349"/>
                <a:gd name="T12" fmla="*/ 178 w 349"/>
                <a:gd name="T13" fmla="*/ 289 h 349"/>
                <a:gd name="T14" fmla="*/ 178 w 349"/>
                <a:gd name="T15" fmla="*/ 289 h 349"/>
                <a:gd name="T16" fmla="*/ 178 w 349"/>
                <a:gd name="T17" fmla="*/ 289 h 349"/>
                <a:gd name="T18" fmla="*/ 178 w 349"/>
                <a:gd name="T19" fmla="*/ 289 h 349"/>
                <a:gd name="T20" fmla="*/ 72 w 349"/>
                <a:gd name="T21" fmla="*/ 165 h 349"/>
                <a:gd name="T22" fmla="*/ 173 w 349"/>
                <a:gd name="T23" fmla="*/ 151 h 349"/>
                <a:gd name="T24" fmla="*/ 176 w 349"/>
                <a:gd name="T25" fmla="*/ 161 h 349"/>
                <a:gd name="T26" fmla="*/ 178 w 349"/>
                <a:gd name="T27" fmla="*/ 151 h 349"/>
                <a:gd name="T28" fmla="*/ 280 w 349"/>
                <a:gd name="T29" fmla="*/ 162 h 349"/>
                <a:gd name="T30" fmla="*/ 178 w 349"/>
                <a:gd name="T31" fmla="*/ 28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349">
                  <a:moveTo>
                    <a:pt x="175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71"/>
                    <a:pt x="78" y="349"/>
                    <a:pt x="175" y="349"/>
                  </a:cubicBezTo>
                  <a:cubicBezTo>
                    <a:pt x="271" y="349"/>
                    <a:pt x="349" y="271"/>
                    <a:pt x="349" y="174"/>
                  </a:cubicBezTo>
                  <a:cubicBezTo>
                    <a:pt x="349" y="78"/>
                    <a:pt x="271" y="0"/>
                    <a:pt x="175" y="0"/>
                  </a:cubicBezTo>
                  <a:close/>
                  <a:moveTo>
                    <a:pt x="178" y="289"/>
                  </a:moveTo>
                  <a:cubicBezTo>
                    <a:pt x="178" y="289"/>
                    <a:pt x="178" y="289"/>
                    <a:pt x="178" y="289"/>
                  </a:cubicBezTo>
                  <a:cubicBezTo>
                    <a:pt x="178" y="289"/>
                    <a:pt x="178" y="289"/>
                    <a:pt x="178" y="289"/>
                  </a:cubicBezTo>
                  <a:cubicBezTo>
                    <a:pt x="178" y="289"/>
                    <a:pt x="178" y="289"/>
                    <a:pt x="178" y="289"/>
                  </a:cubicBezTo>
                  <a:cubicBezTo>
                    <a:pt x="178" y="289"/>
                    <a:pt x="178" y="289"/>
                    <a:pt x="178" y="289"/>
                  </a:cubicBezTo>
                  <a:cubicBezTo>
                    <a:pt x="142" y="257"/>
                    <a:pt x="73" y="220"/>
                    <a:pt x="72" y="165"/>
                  </a:cubicBezTo>
                  <a:cubicBezTo>
                    <a:pt x="72" y="96"/>
                    <a:pt x="157" y="86"/>
                    <a:pt x="173" y="151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93" y="86"/>
                    <a:pt x="279" y="93"/>
                    <a:pt x="280" y="162"/>
                  </a:cubicBezTo>
                  <a:cubicBezTo>
                    <a:pt x="280" y="218"/>
                    <a:pt x="212" y="256"/>
                    <a:pt x="178" y="289"/>
                  </a:cubicBezTo>
                  <a:close/>
                </a:path>
              </a:pathLst>
            </a:custGeom>
            <a:solidFill>
              <a:srgbClr val="3CB2C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020C4E3-0A47-41C9-9C08-D4E13BFA6859}"/>
                </a:ext>
              </a:extLst>
            </p:cNvPr>
            <p:cNvGrpSpPr/>
            <p:nvPr/>
          </p:nvGrpSpPr>
          <p:grpSpPr>
            <a:xfrm>
              <a:off x="6513353" y="4612889"/>
              <a:ext cx="944240" cy="942762"/>
              <a:chOff x="3500438" y="4467225"/>
              <a:chExt cx="1014413" cy="1012825"/>
            </a:xfrm>
            <a:solidFill>
              <a:srgbClr val="3CB2C3"/>
            </a:solidFill>
          </p:grpSpPr>
          <p:sp>
            <p:nvSpPr>
              <p:cNvPr id="203" name="Oval 37">
                <a:extLst>
                  <a:ext uri="{FF2B5EF4-FFF2-40B4-BE49-F238E27FC236}">
                    <a16:creationId xmlns:a16="http://schemas.microsoft.com/office/drawing/2014/main" id="{C16E640C-CF80-4427-B8ED-EF3A71593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438" y="4845050"/>
                <a:ext cx="79375" cy="8255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204" name="Freeform 38">
                <a:extLst>
                  <a:ext uri="{FF2B5EF4-FFF2-40B4-BE49-F238E27FC236}">
                    <a16:creationId xmlns:a16="http://schemas.microsoft.com/office/drawing/2014/main" id="{37BAF809-EFBA-451B-9CCB-7F7FD9D21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4845050"/>
                <a:ext cx="84138" cy="82550"/>
              </a:xfrm>
              <a:custGeom>
                <a:avLst/>
                <a:gdLst>
                  <a:gd name="T0" fmla="*/ 14 w 29"/>
                  <a:gd name="T1" fmla="*/ 29 h 29"/>
                  <a:gd name="T2" fmla="*/ 15 w 29"/>
                  <a:gd name="T3" fmla="*/ 29 h 29"/>
                  <a:gd name="T4" fmla="*/ 29 w 29"/>
                  <a:gd name="T5" fmla="*/ 14 h 29"/>
                  <a:gd name="T6" fmla="*/ 15 w 29"/>
                  <a:gd name="T7" fmla="*/ 0 h 29"/>
                  <a:gd name="T8" fmla="*/ 14 w 29"/>
                  <a:gd name="T9" fmla="*/ 0 h 29"/>
                  <a:gd name="T10" fmla="*/ 0 w 29"/>
                  <a:gd name="T11" fmla="*/ 14 h 29"/>
                  <a:gd name="T12" fmla="*/ 14 w 29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23" y="28"/>
                      <a:pt x="29" y="22"/>
                      <a:pt x="29" y="14"/>
                    </a:cubicBezTo>
                    <a:cubicBezTo>
                      <a:pt x="29" y="7"/>
                      <a:pt x="23" y="1"/>
                      <a:pt x="15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0" y="7"/>
                      <a:pt x="0" y="14"/>
                    </a:cubicBezTo>
                    <a:cubicBezTo>
                      <a:pt x="0" y="22"/>
                      <a:pt x="7" y="29"/>
                      <a:pt x="1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205" name="Oval 39">
                <a:extLst>
                  <a:ext uri="{FF2B5EF4-FFF2-40B4-BE49-F238E27FC236}">
                    <a16:creationId xmlns:a16="http://schemas.microsoft.com/office/drawing/2014/main" id="{2521C525-5E98-4488-A8F6-62921FB73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5451" y="4845050"/>
                <a:ext cx="80963" cy="8255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206" name="Oval 40">
                <a:extLst>
                  <a:ext uri="{FF2B5EF4-FFF2-40B4-BE49-F238E27FC236}">
                    <a16:creationId xmlns:a16="http://schemas.microsoft.com/office/drawing/2014/main" id="{C6763B5D-F10A-4BE7-BE32-56B13A506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726" y="4845050"/>
                <a:ext cx="80963" cy="8255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207" name="Freeform 41">
                <a:extLst>
                  <a:ext uri="{FF2B5EF4-FFF2-40B4-BE49-F238E27FC236}">
                    <a16:creationId xmlns:a16="http://schemas.microsoft.com/office/drawing/2014/main" id="{915B47A8-6DE7-452F-ADA9-CA4A38E53B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0438" y="4467225"/>
                <a:ext cx="1014413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30 w 352"/>
                  <a:gd name="T11" fmla="*/ 249 h 352"/>
                  <a:gd name="T12" fmla="*/ 102 w 352"/>
                  <a:gd name="T13" fmla="*/ 249 h 352"/>
                  <a:gd name="T14" fmla="*/ 71 w 352"/>
                  <a:gd name="T15" fmla="*/ 282 h 352"/>
                  <a:gd name="T16" fmla="*/ 71 w 352"/>
                  <a:gd name="T17" fmla="*/ 249 h 352"/>
                  <a:gd name="T18" fmla="*/ 52 w 352"/>
                  <a:gd name="T19" fmla="*/ 249 h 352"/>
                  <a:gd name="T20" fmla="*/ 52 w 352"/>
                  <a:gd name="T21" fmla="*/ 129 h 352"/>
                  <a:gd name="T22" fmla="*/ 108 w 352"/>
                  <a:gd name="T23" fmla="*/ 129 h 352"/>
                  <a:gd name="T24" fmla="*/ 108 w 352"/>
                  <a:gd name="T25" fmla="*/ 206 h 352"/>
                  <a:gd name="T26" fmla="*/ 108 w 352"/>
                  <a:gd name="T27" fmla="*/ 213 h 352"/>
                  <a:gd name="T28" fmla="*/ 114 w 352"/>
                  <a:gd name="T29" fmla="*/ 213 h 352"/>
                  <a:gd name="T30" fmla="*/ 230 w 352"/>
                  <a:gd name="T31" fmla="*/ 213 h 352"/>
                  <a:gd name="T32" fmla="*/ 230 w 352"/>
                  <a:gd name="T33" fmla="*/ 249 h 352"/>
                  <a:gd name="T34" fmla="*/ 299 w 352"/>
                  <a:gd name="T35" fmla="*/ 206 h 352"/>
                  <a:gd name="T36" fmla="*/ 279 w 352"/>
                  <a:gd name="T37" fmla="*/ 206 h 352"/>
                  <a:gd name="T38" fmla="*/ 279 w 352"/>
                  <a:gd name="T39" fmla="*/ 242 h 352"/>
                  <a:gd name="T40" fmla="*/ 247 w 352"/>
                  <a:gd name="T41" fmla="*/ 206 h 352"/>
                  <a:gd name="T42" fmla="*/ 230 w 352"/>
                  <a:gd name="T43" fmla="*/ 206 h 352"/>
                  <a:gd name="T44" fmla="*/ 115 w 352"/>
                  <a:gd name="T45" fmla="*/ 206 h 352"/>
                  <a:gd name="T46" fmla="*/ 115 w 352"/>
                  <a:gd name="T47" fmla="*/ 129 h 352"/>
                  <a:gd name="T48" fmla="*/ 115 w 352"/>
                  <a:gd name="T49" fmla="*/ 82 h 352"/>
                  <a:gd name="T50" fmla="*/ 299 w 352"/>
                  <a:gd name="T51" fmla="*/ 82 h 352"/>
                  <a:gd name="T52" fmla="*/ 299 w 352"/>
                  <a:gd name="T53" fmla="*/ 20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cubicBezTo>
                      <a:pt x="0" y="273"/>
                      <a:pt x="78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30" y="249"/>
                    </a:moveTo>
                    <a:cubicBezTo>
                      <a:pt x="102" y="249"/>
                      <a:pt x="102" y="249"/>
                      <a:pt x="102" y="249"/>
                    </a:cubicBezTo>
                    <a:cubicBezTo>
                      <a:pt x="71" y="282"/>
                      <a:pt x="71" y="282"/>
                      <a:pt x="71" y="282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52" y="249"/>
                      <a:pt x="52" y="249"/>
                      <a:pt x="52" y="24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08" y="206"/>
                      <a:pt x="108" y="206"/>
                      <a:pt x="108" y="206"/>
                    </a:cubicBezTo>
                    <a:cubicBezTo>
                      <a:pt x="108" y="213"/>
                      <a:pt x="108" y="213"/>
                      <a:pt x="108" y="213"/>
                    </a:cubicBezTo>
                    <a:cubicBezTo>
                      <a:pt x="114" y="213"/>
                      <a:pt x="114" y="213"/>
                      <a:pt x="114" y="213"/>
                    </a:cubicBezTo>
                    <a:cubicBezTo>
                      <a:pt x="230" y="213"/>
                      <a:pt x="230" y="213"/>
                      <a:pt x="230" y="213"/>
                    </a:cubicBezTo>
                    <a:lnTo>
                      <a:pt x="230" y="249"/>
                    </a:lnTo>
                    <a:close/>
                    <a:moveTo>
                      <a:pt x="299" y="206"/>
                    </a:moveTo>
                    <a:cubicBezTo>
                      <a:pt x="279" y="206"/>
                      <a:pt x="279" y="206"/>
                      <a:pt x="279" y="206"/>
                    </a:cubicBezTo>
                    <a:cubicBezTo>
                      <a:pt x="279" y="242"/>
                      <a:pt x="279" y="242"/>
                      <a:pt x="279" y="242"/>
                    </a:cubicBezTo>
                    <a:cubicBezTo>
                      <a:pt x="247" y="206"/>
                      <a:pt x="247" y="206"/>
                      <a:pt x="247" y="206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115" y="206"/>
                      <a:pt x="115" y="206"/>
                      <a:pt x="115" y="206"/>
                    </a:cubicBezTo>
                    <a:cubicBezTo>
                      <a:pt x="115" y="129"/>
                      <a:pt x="115" y="129"/>
                      <a:pt x="115" y="129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299" y="82"/>
                      <a:pt x="299" y="82"/>
                      <a:pt x="299" y="82"/>
                    </a:cubicBezTo>
                    <a:lnTo>
                      <a:pt x="299" y="20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A1E154D0-C689-472A-8C1F-5664EF8C4DA8}"/>
                </a:ext>
              </a:extLst>
            </p:cNvPr>
            <p:cNvGrpSpPr/>
            <p:nvPr/>
          </p:nvGrpSpPr>
          <p:grpSpPr>
            <a:xfrm>
              <a:off x="9879516" y="2490935"/>
              <a:ext cx="768396" cy="766918"/>
              <a:chOff x="7116763" y="2187575"/>
              <a:chExt cx="825500" cy="823913"/>
            </a:xfrm>
            <a:solidFill>
              <a:srgbClr val="3CB2C3"/>
            </a:solidFill>
          </p:grpSpPr>
          <p:sp>
            <p:nvSpPr>
              <p:cNvPr id="201" name="Freeform 48">
                <a:extLst>
                  <a:ext uri="{FF2B5EF4-FFF2-40B4-BE49-F238E27FC236}">
                    <a16:creationId xmlns:a16="http://schemas.microsoft.com/office/drawing/2014/main" id="{76EDBC70-FD4F-4F4D-AA91-5BE9CAA40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951" y="2566988"/>
                <a:ext cx="71438" cy="98425"/>
              </a:xfrm>
              <a:custGeom>
                <a:avLst/>
                <a:gdLst>
                  <a:gd name="T0" fmla="*/ 0 w 25"/>
                  <a:gd name="T1" fmla="*/ 32 h 34"/>
                  <a:gd name="T2" fmla="*/ 3 w 25"/>
                  <a:gd name="T3" fmla="*/ 34 h 34"/>
                  <a:gd name="T4" fmla="*/ 25 w 25"/>
                  <a:gd name="T5" fmla="*/ 0 h 34"/>
                  <a:gd name="T6" fmla="*/ 13 w 25"/>
                  <a:gd name="T7" fmla="*/ 4 h 34"/>
                  <a:gd name="T8" fmla="*/ 0 w 25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0" y="32"/>
                    </a:moveTo>
                    <a:cubicBezTo>
                      <a:pt x="0" y="34"/>
                      <a:pt x="2" y="34"/>
                      <a:pt x="3" y="34"/>
                    </a:cubicBezTo>
                    <a:cubicBezTo>
                      <a:pt x="9" y="34"/>
                      <a:pt x="18" y="28"/>
                      <a:pt x="25" y="0"/>
                    </a:cubicBezTo>
                    <a:cubicBezTo>
                      <a:pt x="20" y="0"/>
                      <a:pt x="15" y="2"/>
                      <a:pt x="13" y="4"/>
                    </a:cubicBezTo>
                    <a:cubicBezTo>
                      <a:pt x="6" y="11"/>
                      <a:pt x="0" y="23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202" name="Freeform 49">
                <a:extLst>
                  <a:ext uri="{FF2B5EF4-FFF2-40B4-BE49-F238E27FC236}">
                    <a16:creationId xmlns:a16="http://schemas.microsoft.com/office/drawing/2014/main" id="{A8A5084B-E122-4778-BF01-6FC428306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6763" y="2187575"/>
                <a:ext cx="825500" cy="823913"/>
              </a:xfrm>
              <a:custGeom>
                <a:avLst/>
                <a:gdLst>
                  <a:gd name="T0" fmla="*/ 143 w 287"/>
                  <a:gd name="T1" fmla="*/ 0 h 286"/>
                  <a:gd name="T2" fmla="*/ 0 w 287"/>
                  <a:gd name="T3" fmla="*/ 143 h 286"/>
                  <a:gd name="T4" fmla="*/ 143 w 287"/>
                  <a:gd name="T5" fmla="*/ 286 h 286"/>
                  <a:gd name="T6" fmla="*/ 287 w 287"/>
                  <a:gd name="T7" fmla="*/ 143 h 286"/>
                  <a:gd name="T8" fmla="*/ 143 w 287"/>
                  <a:gd name="T9" fmla="*/ 0 h 286"/>
                  <a:gd name="T10" fmla="*/ 222 w 287"/>
                  <a:gd name="T11" fmla="*/ 171 h 286"/>
                  <a:gd name="T12" fmla="*/ 180 w 287"/>
                  <a:gd name="T13" fmla="*/ 194 h 286"/>
                  <a:gd name="T14" fmla="*/ 154 w 287"/>
                  <a:gd name="T15" fmla="*/ 184 h 286"/>
                  <a:gd name="T16" fmla="*/ 125 w 287"/>
                  <a:gd name="T17" fmla="*/ 194 h 286"/>
                  <a:gd name="T18" fmla="*/ 91 w 287"/>
                  <a:gd name="T19" fmla="*/ 165 h 286"/>
                  <a:gd name="T20" fmla="*/ 110 w 287"/>
                  <a:gd name="T21" fmla="*/ 120 h 286"/>
                  <a:gd name="T22" fmla="*/ 170 w 287"/>
                  <a:gd name="T23" fmla="*/ 103 h 286"/>
                  <a:gd name="T24" fmla="*/ 180 w 287"/>
                  <a:gd name="T25" fmla="*/ 103 h 286"/>
                  <a:gd name="T26" fmla="*/ 187 w 287"/>
                  <a:gd name="T27" fmla="*/ 104 h 286"/>
                  <a:gd name="T28" fmla="*/ 185 w 287"/>
                  <a:gd name="T29" fmla="*/ 110 h 286"/>
                  <a:gd name="T30" fmla="*/ 178 w 287"/>
                  <a:gd name="T31" fmla="*/ 149 h 286"/>
                  <a:gd name="T32" fmla="*/ 177 w 287"/>
                  <a:gd name="T33" fmla="*/ 151 h 286"/>
                  <a:gd name="T34" fmla="*/ 175 w 287"/>
                  <a:gd name="T35" fmla="*/ 162 h 286"/>
                  <a:gd name="T36" fmla="*/ 181 w 287"/>
                  <a:gd name="T37" fmla="*/ 166 h 286"/>
                  <a:gd name="T38" fmla="*/ 196 w 287"/>
                  <a:gd name="T39" fmla="*/ 154 h 286"/>
                  <a:gd name="T40" fmla="*/ 201 w 287"/>
                  <a:gd name="T41" fmla="*/ 131 h 286"/>
                  <a:gd name="T42" fmla="*/ 186 w 287"/>
                  <a:gd name="T43" fmla="*/ 94 h 286"/>
                  <a:gd name="T44" fmla="*/ 146 w 287"/>
                  <a:gd name="T45" fmla="*/ 80 h 286"/>
                  <a:gd name="T46" fmla="*/ 79 w 287"/>
                  <a:gd name="T47" fmla="*/ 161 h 286"/>
                  <a:gd name="T48" fmla="*/ 94 w 287"/>
                  <a:gd name="T49" fmla="*/ 199 h 286"/>
                  <a:gd name="T50" fmla="*/ 135 w 287"/>
                  <a:gd name="T51" fmla="*/ 213 h 286"/>
                  <a:gd name="T52" fmla="*/ 201 w 287"/>
                  <a:gd name="T53" fmla="*/ 193 h 286"/>
                  <a:gd name="T54" fmla="*/ 206 w 287"/>
                  <a:gd name="T55" fmla="*/ 191 h 286"/>
                  <a:gd name="T56" fmla="*/ 208 w 287"/>
                  <a:gd name="T57" fmla="*/ 196 h 286"/>
                  <a:gd name="T58" fmla="*/ 216 w 287"/>
                  <a:gd name="T59" fmla="*/ 212 h 286"/>
                  <a:gd name="T60" fmla="*/ 218 w 287"/>
                  <a:gd name="T61" fmla="*/ 217 h 286"/>
                  <a:gd name="T62" fmla="*/ 214 w 287"/>
                  <a:gd name="T63" fmla="*/ 219 h 286"/>
                  <a:gd name="T64" fmla="*/ 133 w 287"/>
                  <a:gd name="T65" fmla="*/ 240 h 286"/>
                  <a:gd name="T66" fmla="*/ 74 w 287"/>
                  <a:gd name="T67" fmla="*/ 221 h 286"/>
                  <a:gd name="T68" fmla="*/ 46 w 287"/>
                  <a:gd name="T69" fmla="*/ 160 h 286"/>
                  <a:gd name="T70" fmla="*/ 71 w 287"/>
                  <a:gd name="T71" fmla="*/ 88 h 286"/>
                  <a:gd name="T72" fmla="*/ 148 w 287"/>
                  <a:gd name="T73" fmla="*/ 52 h 286"/>
                  <a:gd name="T74" fmla="*/ 204 w 287"/>
                  <a:gd name="T75" fmla="*/ 70 h 286"/>
                  <a:gd name="T76" fmla="*/ 234 w 287"/>
                  <a:gd name="T77" fmla="*/ 129 h 286"/>
                  <a:gd name="T78" fmla="*/ 222 w 287"/>
                  <a:gd name="T79" fmla="*/ 17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7" h="286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6"/>
                      <a:pt x="143" y="286"/>
                    </a:cubicBezTo>
                    <a:cubicBezTo>
                      <a:pt x="223" y="286"/>
                      <a:pt x="287" y="222"/>
                      <a:pt x="287" y="143"/>
                    </a:cubicBezTo>
                    <a:cubicBezTo>
                      <a:pt x="287" y="64"/>
                      <a:pt x="223" y="0"/>
                      <a:pt x="143" y="0"/>
                    </a:cubicBezTo>
                    <a:close/>
                    <a:moveTo>
                      <a:pt x="222" y="171"/>
                    </a:moveTo>
                    <a:cubicBezTo>
                      <a:pt x="212" y="186"/>
                      <a:pt x="198" y="194"/>
                      <a:pt x="180" y="194"/>
                    </a:cubicBezTo>
                    <a:cubicBezTo>
                      <a:pt x="167" y="194"/>
                      <a:pt x="161" y="190"/>
                      <a:pt x="154" y="184"/>
                    </a:cubicBezTo>
                    <a:cubicBezTo>
                      <a:pt x="146" y="190"/>
                      <a:pt x="138" y="194"/>
                      <a:pt x="125" y="194"/>
                    </a:cubicBezTo>
                    <a:cubicBezTo>
                      <a:pt x="105" y="194"/>
                      <a:pt x="91" y="182"/>
                      <a:pt x="91" y="165"/>
                    </a:cubicBezTo>
                    <a:cubicBezTo>
                      <a:pt x="91" y="150"/>
                      <a:pt x="99" y="132"/>
                      <a:pt x="110" y="120"/>
                    </a:cubicBezTo>
                    <a:cubicBezTo>
                      <a:pt x="119" y="110"/>
                      <a:pt x="133" y="103"/>
                      <a:pt x="170" y="103"/>
                    </a:cubicBezTo>
                    <a:cubicBezTo>
                      <a:pt x="173" y="103"/>
                      <a:pt x="177" y="103"/>
                      <a:pt x="180" y="103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78" y="149"/>
                      <a:pt x="178" y="149"/>
                      <a:pt x="178" y="149"/>
                    </a:cubicBezTo>
                    <a:cubicBezTo>
                      <a:pt x="177" y="149"/>
                      <a:pt x="177" y="150"/>
                      <a:pt x="177" y="151"/>
                    </a:cubicBezTo>
                    <a:cubicBezTo>
                      <a:pt x="177" y="154"/>
                      <a:pt x="175" y="159"/>
                      <a:pt x="175" y="162"/>
                    </a:cubicBezTo>
                    <a:cubicBezTo>
                      <a:pt x="175" y="165"/>
                      <a:pt x="177" y="166"/>
                      <a:pt x="181" y="166"/>
                    </a:cubicBezTo>
                    <a:cubicBezTo>
                      <a:pt x="187" y="166"/>
                      <a:pt x="192" y="162"/>
                      <a:pt x="196" y="154"/>
                    </a:cubicBezTo>
                    <a:cubicBezTo>
                      <a:pt x="200" y="146"/>
                      <a:pt x="201" y="136"/>
                      <a:pt x="201" y="131"/>
                    </a:cubicBezTo>
                    <a:cubicBezTo>
                      <a:pt x="201" y="116"/>
                      <a:pt x="196" y="103"/>
                      <a:pt x="186" y="94"/>
                    </a:cubicBezTo>
                    <a:cubicBezTo>
                      <a:pt x="176" y="84"/>
                      <a:pt x="162" y="80"/>
                      <a:pt x="146" y="80"/>
                    </a:cubicBezTo>
                    <a:cubicBezTo>
                      <a:pt x="112" y="80"/>
                      <a:pt x="79" y="107"/>
                      <a:pt x="79" y="161"/>
                    </a:cubicBezTo>
                    <a:cubicBezTo>
                      <a:pt x="79" y="177"/>
                      <a:pt x="84" y="190"/>
                      <a:pt x="94" y="199"/>
                    </a:cubicBezTo>
                    <a:cubicBezTo>
                      <a:pt x="104" y="208"/>
                      <a:pt x="118" y="213"/>
                      <a:pt x="135" y="213"/>
                    </a:cubicBezTo>
                    <a:cubicBezTo>
                      <a:pt x="161" y="213"/>
                      <a:pt x="182" y="203"/>
                      <a:pt x="201" y="193"/>
                    </a:cubicBezTo>
                    <a:cubicBezTo>
                      <a:pt x="206" y="191"/>
                      <a:pt x="206" y="191"/>
                      <a:pt x="206" y="191"/>
                    </a:cubicBezTo>
                    <a:cubicBezTo>
                      <a:pt x="208" y="196"/>
                      <a:pt x="208" y="196"/>
                      <a:pt x="208" y="196"/>
                    </a:cubicBezTo>
                    <a:cubicBezTo>
                      <a:pt x="216" y="212"/>
                      <a:pt x="216" y="212"/>
                      <a:pt x="216" y="212"/>
                    </a:cubicBezTo>
                    <a:cubicBezTo>
                      <a:pt x="218" y="217"/>
                      <a:pt x="218" y="217"/>
                      <a:pt x="218" y="217"/>
                    </a:cubicBezTo>
                    <a:cubicBezTo>
                      <a:pt x="214" y="219"/>
                      <a:pt x="214" y="219"/>
                      <a:pt x="214" y="219"/>
                    </a:cubicBezTo>
                    <a:cubicBezTo>
                      <a:pt x="189" y="233"/>
                      <a:pt x="161" y="240"/>
                      <a:pt x="133" y="240"/>
                    </a:cubicBezTo>
                    <a:cubicBezTo>
                      <a:pt x="111" y="240"/>
                      <a:pt x="90" y="233"/>
                      <a:pt x="74" y="221"/>
                    </a:cubicBezTo>
                    <a:cubicBezTo>
                      <a:pt x="55" y="207"/>
                      <a:pt x="46" y="186"/>
                      <a:pt x="46" y="160"/>
                    </a:cubicBezTo>
                    <a:cubicBezTo>
                      <a:pt x="46" y="134"/>
                      <a:pt x="55" y="108"/>
                      <a:pt x="71" y="88"/>
                    </a:cubicBezTo>
                    <a:cubicBezTo>
                      <a:pt x="84" y="72"/>
                      <a:pt x="108" y="52"/>
                      <a:pt x="148" y="52"/>
                    </a:cubicBezTo>
                    <a:cubicBezTo>
                      <a:pt x="167" y="52"/>
                      <a:pt x="188" y="59"/>
                      <a:pt x="204" y="70"/>
                    </a:cubicBezTo>
                    <a:cubicBezTo>
                      <a:pt x="217" y="80"/>
                      <a:pt x="234" y="98"/>
                      <a:pt x="234" y="129"/>
                    </a:cubicBezTo>
                    <a:cubicBezTo>
                      <a:pt x="234" y="144"/>
                      <a:pt x="229" y="159"/>
                      <a:pt x="22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sp>
          <p:nvSpPr>
            <p:cNvPr id="196" name="Freeform 50">
              <a:extLst>
                <a:ext uri="{FF2B5EF4-FFF2-40B4-BE49-F238E27FC236}">
                  <a16:creationId xmlns:a16="http://schemas.microsoft.com/office/drawing/2014/main" id="{1E2D8C0D-AECF-456F-8AA0-CBEEED1E8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3866" y="1957492"/>
              <a:ext cx="777262" cy="774306"/>
            </a:xfrm>
            <a:custGeom>
              <a:avLst/>
              <a:gdLst>
                <a:gd name="T0" fmla="*/ 145 w 290"/>
                <a:gd name="T1" fmla="*/ 0 h 289"/>
                <a:gd name="T2" fmla="*/ 0 w 290"/>
                <a:gd name="T3" fmla="*/ 144 h 289"/>
                <a:gd name="T4" fmla="*/ 145 w 290"/>
                <a:gd name="T5" fmla="*/ 289 h 289"/>
                <a:gd name="T6" fmla="*/ 290 w 290"/>
                <a:gd name="T7" fmla="*/ 144 h 289"/>
                <a:gd name="T8" fmla="*/ 145 w 290"/>
                <a:gd name="T9" fmla="*/ 0 h 289"/>
                <a:gd name="T10" fmla="*/ 173 w 290"/>
                <a:gd name="T11" fmla="*/ 144 h 289"/>
                <a:gd name="T12" fmla="*/ 173 w 290"/>
                <a:gd name="T13" fmla="*/ 236 h 289"/>
                <a:gd name="T14" fmla="*/ 79 w 290"/>
                <a:gd name="T15" fmla="*/ 197 h 289"/>
                <a:gd name="T16" fmla="*/ 79 w 290"/>
                <a:gd name="T17" fmla="*/ 183 h 289"/>
                <a:gd name="T18" fmla="*/ 46 w 290"/>
                <a:gd name="T19" fmla="*/ 183 h 289"/>
                <a:gd name="T20" fmla="*/ 46 w 290"/>
                <a:gd name="T21" fmla="*/ 106 h 289"/>
                <a:gd name="T22" fmla="*/ 79 w 290"/>
                <a:gd name="T23" fmla="*/ 106 h 289"/>
                <a:gd name="T24" fmla="*/ 79 w 290"/>
                <a:gd name="T25" fmla="*/ 91 h 289"/>
                <a:gd name="T26" fmla="*/ 173 w 290"/>
                <a:gd name="T27" fmla="*/ 53 h 289"/>
                <a:gd name="T28" fmla="*/ 173 w 290"/>
                <a:gd name="T29" fmla="*/ 144 h 289"/>
                <a:gd name="T30" fmla="*/ 182 w 290"/>
                <a:gd name="T31" fmla="*/ 196 h 289"/>
                <a:gd name="T32" fmla="*/ 194 w 290"/>
                <a:gd name="T33" fmla="*/ 144 h 289"/>
                <a:gd name="T34" fmla="*/ 182 w 290"/>
                <a:gd name="T35" fmla="*/ 93 h 289"/>
                <a:gd name="T36" fmla="*/ 197 w 290"/>
                <a:gd name="T37" fmla="*/ 84 h 289"/>
                <a:gd name="T38" fmla="*/ 211 w 290"/>
                <a:gd name="T39" fmla="*/ 144 h 289"/>
                <a:gd name="T40" fmla="*/ 197 w 290"/>
                <a:gd name="T41" fmla="*/ 204 h 289"/>
                <a:gd name="T42" fmla="*/ 182 w 290"/>
                <a:gd name="T43" fmla="*/ 196 h 289"/>
                <a:gd name="T44" fmla="*/ 225 w 290"/>
                <a:gd name="T45" fmla="*/ 225 h 289"/>
                <a:gd name="T46" fmla="*/ 210 w 290"/>
                <a:gd name="T47" fmla="*/ 216 h 289"/>
                <a:gd name="T48" fmla="*/ 227 w 290"/>
                <a:gd name="T49" fmla="*/ 144 h 289"/>
                <a:gd name="T50" fmla="*/ 210 w 290"/>
                <a:gd name="T51" fmla="*/ 72 h 289"/>
                <a:gd name="T52" fmla="*/ 225 w 290"/>
                <a:gd name="T53" fmla="*/ 64 h 289"/>
                <a:gd name="T54" fmla="*/ 244 w 290"/>
                <a:gd name="T55" fmla="*/ 144 h 289"/>
                <a:gd name="T56" fmla="*/ 225 w 290"/>
                <a:gd name="T57" fmla="*/ 2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" h="289">
                  <a:moveTo>
                    <a:pt x="145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90" y="224"/>
                    <a:pt x="290" y="144"/>
                  </a:cubicBezTo>
                  <a:cubicBezTo>
                    <a:pt x="290" y="64"/>
                    <a:pt x="225" y="0"/>
                    <a:pt x="145" y="0"/>
                  </a:cubicBezTo>
                  <a:close/>
                  <a:moveTo>
                    <a:pt x="173" y="144"/>
                  </a:moveTo>
                  <a:cubicBezTo>
                    <a:pt x="173" y="236"/>
                    <a:pt x="173" y="236"/>
                    <a:pt x="173" y="236"/>
                  </a:cubicBezTo>
                  <a:cubicBezTo>
                    <a:pt x="79" y="197"/>
                    <a:pt x="79" y="197"/>
                    <a:pt x="79" y="197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173" y="53"/>
                    <a:pt x="173" y="53"/>
                    <a:pt x="173" y="53"/>
                  </a:cubicBezTo>
                  <a:lnTo>
                    <a:pt x="173" y="144"/>
                  </a:lnTo>
                  <a:close/>
                  <a:moveTo>
                    <a:pt x="182" y="196"/>
                  </a:moveTo>
                  <a:cubicBezTo>
                    <a:pt x="190" y="182"/>
                    <a:pt x="194" y="163"/>
                    <a:pt x="194" y="144"/>
                  </a:cubicBezTo>
                  <a:cubicBezTo>
                    <a:pt x="194" y="125"/>
                    <a:pt x="190" y="107"/>
                    <a:pt x="182" y="93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206" y="101"/>
                    <a:pt x="211" y="123"/>
                    <a:pt x="211" y="144"/>
                  </a:cubicBezTo>
                  <a:cubicBezTo>
                    <a:pt x="211" y="166"/>
                    <a:pt x="206" y="187"/>
                    <a:pt x="197" y="204"/>
                  </a:cubicBezTo>
                  <a:lnTo>
                    <a:pt x="182" y="196"/>
                  </a:lnTo>
                  <a:close/>
                  <a:moveTo>
                    <a:pt x="225" y="225"/>
                  </a:moveTo>
                  <a:cubicBezTo>
                    <a:pt x="210" y="216"/>
                    <a:pt x="210" y="216"/>
                    <a:pt x="210" y="216"/>
                  </a:cubicBezTo>
                  <a:cubicBezTo>
                    <a:pt x="221" y="196"/>
                    <a:pt x="227" y="171"/>
                    <a:pt x="227" y="144"/>
                  </a:cubicBezTo>
                  <a:cubicBezTo>
                    <a:pt x="227" y="118"/>
                    <a:pt x="221" y="93"/>
                    <a:pt x="210" y="72"/>
                  </a:cubicBezTo>
                  <a:cubicBezTo>
                    <a:pt x="225" y="64"/>
                    <a:pt x="225" y="64"/>
                    <a:pt x="225" y="64"/>
                  </a:cubicBezTo>
                  <a:cubicBezTo>
                    <a:pt x="237" y="87"/>
                    <a:pt x="244" y="115"/>
                    <a:pt x="244" y="144"/>
                  </a:cubicBezTo>
                  <a:cubicBezTo>
                    <a:pt x="244" y="174"/>
                    <a:pt x="237" y="202"/>
                    <a:pt x="225" y="225"/>
                  </a:cubicBezTo>
                  <a:close/>
                </a:path>
              </a:pathLst>
            </a:custGeom>
            <a:solidFill>
              <a:srgbClr val="3CB2C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3FBEB13F-5963-4D7F-9A68-A64C83DCCF76}"/>
                </a:ext>
              </a:extLst>
            </p:cNvPr>
            <p:cNvGrpSpPr/>
            <p:nvPr/>
          </p:nvGrpSpPr>
          <p:grpSpPr>
            <a:xfrm>
              <a:off x="9725837" y="4339518"/>
              <a:ext cx="826026" cy="826026"/>
              <a:chOff x="6951663" y="4173538"/>
              <a:chExt cx="887413" cy="887413"/>
            </a:xfrm>
            <a:solidFill>
              <a:srgbClr val="3CB2C3"/>
            </a:solidFill>
          </p:grpSpPr>
          <p:sp>
            <p:nvSpPr>
              <p:cNvPr id="199" name="Freeform 65">
                <a:extLst>
                  <a:ext uri="{FF2B5EF4-FFF2-40B4-BE49-F238E27FC236}">
                    <a16:creationId xmlns:a16="http://schemas.microsoft.com/office/drawing/2014/main" id="{9BC3A7FC-BEF9-4216-A5E8-AD984B45B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776" y="4640263"/>
                <a:ext cx="77788" cy="114300"/>
              </a:xfrm>
              <a:custGeom>
                <a:avLst/>
                <a:gdLst>
                  <a:gd name="T0" fmla="*/ 9 w 27"/>
                  <a:gd name="T1" fmla="*/ 0 h 40"/>
                  <a:gd name="T2" fmla="*/ 9 w 27"/>
                  <a:gd name="T3" fmla="*/ 0 h 40"/>
                  <a:gd name="T4" fmla="*/ 0 w 27"/>
                  <a:gd name="T5" fmla="*/ 39 h 40"/>
                  <a:gd name="T6" fmla="*/ 6 w 27"/>
                  <a:gd name="T7" fmla="*/ 40 h 40"/>
                  <a:gd name="T8" fmla="*/ 27 w 27"/>
                  <a:gd name="T9" fmla="*/ 20 h 40"/>
                  <a:gd name="T10" fmla="*/ 9 w 27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0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14"/>
                      <a:pt x="6" y="27"/>
                      <a:pt x="0" y="39"/>
                    </a:cubicBezTo>
                    <a:cubicBezTo>
                      <a:pt x="2" y="40"/>
                      <a:pt x="4" y="40"/>
                      <a:pt x="6" y="40"/>
                    </a:cubicBezTo>
                    <a:cubicBezTo>
                      <a:pt x="17" y="40"/>
                      <a:pt x="27" y="31"/>
                      <a:pt x="27" y="20"/>
                    </a:cubicBezTo>
                    <a:cubicBezTo>
                      <a:pt x="27" y="10"/>
                      <a:pt x="19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200" name="Freeform 66">
                <a:extLst>
                  <a:ext uri="{FF2B5EF4-FFF2-40B4-BE49-F238E27FC236}">
                    <a16:creationId xmlns:a16="http://schemas.microsoft.com/office/drawing/2014/main" id="{3950A346-8F12-4B87-A047-C30BDB4BF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1663" y="4173538"/>
                <a:ext cx="887413" cy="887413"/>
              </a:xfrm>
              <a:custGeom>
                <a:avLst/>
                <a:gdLst>
                  <a:gd name="T0" fmla="*/ 154 w 308"/>
                  <a:gd name="T1" fmla="*/ 0 h 308"/>
                  <a:gd name="T2" fmla="*/ 0 w 308"/>
                  <a:gd name="T3" fmla="*/ 154 h 308"/>
                  <a:gd name="T4" fmla="*/ 154 w 308"/>
                  <a:gd name="T5" fmla="*/ 308 h 308"/>
                  <a:gd name="T6" fmla="*/ 308 w 308"/>
                  <a:gd name="T7" fmla="*/ 154 h 308"/>
                  <a:gd name="T8" fmla="*/ 154 w 308"/>
                  <a:gd name="T9" fmla="*/ 0 h 308"/>
                  <a:gd name="T10" fmla="*/ 165 w 308"/>
                  <a:gd name="T11" fmla="*/ 62 h 308"/>
                  <a:gd name="T12" fmla="*/ 174 w 308"/>
                  <a:gd name="T13" fmla="*/ 77 h 308"/>
                  <a:gd name="T14" fmla="*/ 174 w 308"/>
                  <a:gd name="T15" fmla="*/ 90 h 308"/>
                  <a:gd name="T16" fmla="*/ 182 w 308"/>
                  <a:gd name="T17" fmla="*/ 107 h 308"/>
                  <a:gd name="T18" fmla="*/ 169 w 308"/>
                  <a:gd name="T19" fmla="*/ 136 h 308"/>
                  <a:gd name="T20" fmla="*/ 164 w 308"/>
                  <a:gd name="T21" fmla="*/ 120 h 308"/>
                  <a:gd name="T22" fmla="*/ 156 w 308"/>
                  <a:gd name="T23" fmla="*/ 91 h 308"/>
                  <a:gd name="T24" fmla="*/ 165 w 308"/>
                  <a:gd name="T25" fmla="*/ 62 h 308"/>
                  <a:gd name="T26" fmla="*/ 117 w 308"/>
                  <a:gd name="T27" fmla="*/ 62 h 308"/>
                  <a:gd name="T28" fmla="*/ 125 w 308"/>
                  <a:gd name="T29" fmla="*/ 77 h 308"/>
                  <a:gd name="T30" fmla="*/ 126 w 308"/>
                  <a:gd name="T31" fmla="*/ 90 h 308"/>
                  <a:gd name="T32" fmla="*/ 134 w 308"/>
                  <a:gd name="T33" fmla="*/ 107 h 308"/>
                  <a:gd name="T34" fmla="*/ 120 w 308"/>
                  <a:gd name="T35" fmla="*/ 136 h 308"/>
                  <a:gd name="T36" fmla="*/ 116 w 308"/>
                  <a:gd name="T37" fmla="*/ 120 h 308"/>
                  <a:gd name="T38" fmla="*/ 108 w 308"/>
                  <a:gd name="T39" fmla="*/ 91 h 308"/>
                  <a:gd name="T40" fmla="*/ 117 w 308"/>
                  <a:gd name="T41" fmla="*/ 62 h 308"/>
                  <a:gd name="T42" fmla="*/ 230 w 308"/>
                  <a:gd name="T43" fmla="*/ 218 h 308"/>
                  <a:gd name="T44" fmla="*/ 215 w 308"/>
                  <a:gd name="T45" fmla="*/ 215 h 308"/>
                  <a:gd name="T46" fmla="*/ 147 w 308"/>
                  <a:gd name="T47" fmla="*/ 247 h 308"/>
                  <a:gd name="T48" fmla="*/ 62 w 308"/>
                  <a:gd name="T49" fmla="*/ 162 h 308"/>
                  <a:gd name="T50" fmla="*/ 63 w 308"/>
                  <a:gd name="T51" fmla="*/ 146 h 308"/>
                  <a:gd name="T52" fmla="*/ 232 w 308"/>
                  <a:gd name="T53" fmla="*/ 146 h 308"/>
                  <a:gd name="T54" fmla="*/ 232 w 308"/>
                  <a:gd name="T55" fmla="*/ 146 h 308"/>
                  <a:gd name="T56" fmla="*/ 266 w 308"/>
                  <a:gd name="T57" fmla="*/ 182 h 308"/>
                  <a:gd name="T58" fmla="*/ 230 w 308"/>
                  <a:gd name="T59" fmla="*/ 21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8" h="308">
                    <a:moveTo>
                      <a:pt x="154" y="0"/>
                    </a:moveTo>
                    <a:cubicBezTo>
                      <a:pt x="69" y="0"/>
                      <a:pt x="0" y="69"/>
                      <a:pt x="0" y="154"/>
                    </a:cubicBezTo>
                    <a:cubicBezTo>
                      <a:pt x="0" y="239"/>
                      <a:pt x="69" y="308"/>
                      <a:pt x="154" y="308"/>
                    </a:cubicBezTo>
                    <a:cubicBezTo>
                      <a:pt x="239" y="308"/>
                      <a:pt x="308" y="239"/>
                      <a:pt x="308" y="154"/>
                    </a:cubicBezTo>
                    <a:cubicBezTo>
                      <a:pt x="308" y="69"/>
                      <a:pt x="239" y="0"/>
                      <a:pt x="154" y="0"/>
                    </a:cubicBezTo>
                    <a:close/>
                    <a:moveTo>
                      <a:pt x="165" y="62"/>
                    </a:moveTo>
                    <a:cubicBezTo>
                      <a:pt x="174" y="56"/>
                      <a:pt x="183" y="71"/>
                      <a:pt x="174" y="77"/>
                    </a:cubicBezTo>
                    <a:cubicBezTo>
                      <a:pt x="169" y="79"/>
                      <a:pt x="172" y="86"/>
                      <a:pt x="174" y="90"/>
                    </a:cubicBezTo>
                    <a:cubicBezTo>
                      <a:pt x="177" y="95"/>
                      <a:pt x="181" y="101"/>
                      <a:pt x="182" y="107"/>
                    </a:cubicBezTo>
                    <a:cubicBezTo>
                      <a:pt x="185" y="119"/>
                      <a:pt x="181" y="132"/>
                      <a:pt x="169" y="136"/>
                    </a:cubicBezTo>
                    <a:cubicBezTo>
                      <a:pt x="158" y="140"/>
                      <a:pt x="153" y="123"/>
                      <a:pt x="164" y="120"/>
                    </a:cubicBezTo>
                    <a:cubicBezTo>
                      <a:pt x="172" y="117"/>
                      <a:pt x="157" y="95"/>
                      <a:pt x="156" y="91"/>
                    </a:cubicBezTo>
                    <a:cubicBezTo>
                      <a:pt x="152" y="80"/>
                      <a:pt x="154" y="68"/>
                      <a:pt x="165" y="62"/>
                    </a:cubicBezTo>
                    <a:close/>
                    <a:moveTo>
                      <a:pt x="117" y="62"/>
                    </a:moveTo>
                    <a:cubicBezTo>
                      <a:pt x="126" y="56"/>
                      <a:pt x="135" y="71"/>
                      <a:pt x="125" y="77"/>
                    </a:cubicBezTo>
                    <a:cubicBezTo>
                      <a:pt x="121" y="79"/>
                      <a:pt x="124" y="86"/>
                      <a:pt x="126" y="90"/>
                    </a:cubicBezTo>
                    <a:cubicBezTo>
                      <a:pt x="129" y="95"/>
                      <a:pt x="133" y="101"/>
                      <a:pt x="134" y="107"/>
                    </a:cubicBezTo>
                    <a:cubicBezTo>
                      <a:pt x="137" y="119"/>
                      <a:pt x="133" y="132"/>
                      <a:pt x="120" y="136"/>
                    </a:cubicBezTo>
                    <a:cubicBezTo>
                      <a:pt x="110" y="140"/>
                      <a:pt x="105" y="123"/>
                      <a:pt x="116" y="120"/>
                    </a:cubicBezTo>
                    <a:cubicBezTo>
                      <a:pt x="124" y="117"/>
                      <a:pt x="109" y="95"/>
                      <a:pt x="108" y="91"/>
                    </a:cubicBezTo>
                    <a:cubicBezTo>
                      <a:pt x="104" y="80"/>
                      <a:pt x="106" y="68"/>
                      <a:pt x="117" y="62"/>
                    </a:cubicBezTo>
                    <a:close/>
                    <a:moveTo>
                      <a:pt x="230" y="218"/>
                    </a:moveTo>
                    <a:cubicBezTo>
                      <a:pt x="225" y="218"/>
                      <a:pt x="219" y="217"/>
                      <a:pt x="215" y="215"/>
                    </a:cubicBezTo>
                    <a:cubicBezTo>
                      <a:pt x="199" y="235"/>
                      <a:pt x="175" y="247"/>
                      <a:pt x="147" y="247"/>
                    </a:cubicBezTo>
                    <a:cubicBezTo>
                      <a:pt x="100" y="247"/>
                      <a:pt x="62" y="209"/>
                      <a:pt x="62" y="162"/>
                    </a:cubicBezTo>
                    <a:cubicBezTo>
                      <a:pt x="62" y="156"/>
                      <a:pt x="62" y="151"/>
                      <a:pt x="63" y="146"/>
                    </a:cubicBezTo>
                    <a:cubicBezTo>
                      <a:pt x="232" y="146"/>
                      <a:pt x="232" y="146"/>
                      <a:pt x="232" y="146"/>
                    </a:cubicBezTo>
                    <a:cubicBezTo>
                      <a:pt x="232" y="146"/>
                      <a:pt x="232" y="146"/>
                      <a:pt x="232" y="146"/>
                    </a:cubicBezTo>
                    <a:cubicBezTo>
                      <a:pt x="251" y="147"/>
                      <a:pt x="266" y="162"/>
                      <a:pt x="266" y="182"/>
                    </a:cubicBezTo>
                    <a:cubicBezTo>
                      <a:pt x="266" y="202"/>
                      <a:pt x="250" y="218"/>
                      <a:pt x="23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sp>
          <p:nvSpPr>
            <p:cNvPr id="198" name="Freeform 280">
              <a:extLst>
                <a:ext uri="{FF2B5EF4-FFF2-40B4-BE49-F238E27FC236}">
                  <a16:creationId xmlns:a16="http://schemas.microsoft.com/office/drawing/2014/main" id="{BD6D929B-729C-4BE6-80C1-CE5BD8F38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0198" y="4280159"/>
              <a:ext cx="255241" cy="359606"/>
            </a:xfrm>
            <a:custGeom>
              <a:avLst/>
              <a:gdLst>
                <a:gd name="T0" fmla="*/ 47 w 95"/>
                <a:gd name="T1" fmla="*/ 0 h 134"/>
                <a:gd name="T2" fmla="*/ 0 w 95"/>
                <a:gd name="T3" fmla="*/ 47 h 134"/>
                <a:gd name="T4" fmla="*/ 47 w 95"/>
                <a:gd name="T5" fmla="*/ 134 h 134"/>
                <a:gd name="T6" fmla="*/ 95 w 95"/>
                <a:gd name="T7" fmla="*/ 47 h 134"/>
                <a:gd name="T8" fmla="*/ 47 w 95"/>
                <a:gd name="T9" fmla="*/ 0 h 134"/>
                <a:gd name="T10" fmla="*/ 47 w 95"/>
                <a:gd name="T11" fmla="*/ 55 h 134"/>
                <a:gd name="T12" fmla="*/ 32 w 95"/>
                <a:gd name="T13" fmla="*/ 40 h 134"/>
                <a:gd name="T14" fmla="*/ 47 w 95"/>
                <a:gd name="T15" fmla="*/ 25 h 134"/>
                <a:gd name="T16" fmla="*/ 62 w 95"/>
                <a:gd name="T17" fmla="*/ 40 h 134"/>
                <a:gd name="T18" fmla="*/ 47 w 95"/>
                <a:gd name="T19" fmla="*/ 5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3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47" y="134"/>
                    <a:pt x="47" y="134"/>
                  </a:cubicBezTo>
                  <a:cubicBezTo>
                    <a:pt x="47" y="134"/>
                    <a:pt x="95" y="73"/>
                    <a:pt x="95" y="47"/>
                  </a:cubicBezTo>
                  <a:cubicBezTo>
                    <a:pt x="95" y="21"/>
                    <a:pt x="73" y="0"/>
                    <a:pt x="47" y="0"/>
                  </a:cubicBezTo>
                  <a:close/>
                  <a:moveTo>
                    <a:pt x="47" y="55"/>
                  </a:moveTo>
                  <a:cubicBezTo>
                    <a:pt x="39" y="55"/>
                    <a:pt x="32" y="48"/>
                    <a:pt x="32" y="40"/>
                  </a:cubicBezTo>
                  <a:cubicBezTo>
                    <a:pt x="32" y="32"/>
                    <a:pt x="39" y="25"/>
                    <a:pt x="47" y="25"/>
                  </a:cubicBezTo>
                  <a:cubicBezTo>
                    <a:pt x="55" y="25"/>
                    <a:pt x="62" y="32"/>
                    <a:pt x="62" y="40"/>
                  </a:cubicBezTo>
                  <a:cubicBezTo>
                    <a:pt x="62" y="48"/>
                    <a:pt x="55" y="55"/>
                    <a:pt x="47" y="55"/>
                  </a:cubicBezTo>
                  <a:close/>
                </a:path>
              </a:pathLst>
            </a:custGeom>
            <a:solidFill>
              <a:srgbClr val="3CB2C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208" name="Freeform 165">
            <a:extLst>
              <a:ext uri="{FF2B5EF4-FFF2-40B4-BE49-F238E27FC236}">
                <a16:creationId xmlns:a16="http://schemas.microsoft.com/office/drawing/2014/main" id="{D3273897-965C-45B2-BAB7-C8961F867841}"/>
              </a:ext>
            </a:extLst>
          </p:cNvPr>
          <p:cNvSpPr>
            <a:spLocks noEditPoints="1"/>
          </p:cNvSpPr>
          <p:nvPr/>
        </p:nvSpPr>
        <p:spPr bwMode="auto">
          <a:xfrm>
            <a:off x="9574152" y="2407473"/>
            <a:ext cx="151336" cy="208743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rgbClr val="1AA5B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6756EAE-376B-487A-BD18-53CBD918049A}"/>
              </a:ext>
            </a:extLst>
          </p:cNvPr>
          <p:cNvGrpSpPr/>
          <p:nvPr/>
        </p:nvGrpSpPr>
        <p:grpSpPr>
          <a:xfrm>
            <a:off x="9070599" y="1516601"/>
            <a:ext cx="343209" cy="88213"/>
            <a:chOff x="6073776" y="566738"/>
            <a:chExt cx="604838" cy="160337"/>
          </a:xfrm>
          <a:solidFill>
            <a:srgbClr val="1AA5BD"/>
          </a:solidFill>
          <a:effectLst/>
        </p:grpSpPr>
        <p:sp>
          <p:nvSpPr>
            <p:cNvPr id="210" name="Freeform 166">
              <a:extLst>
                <a:ext uri="{FF2B5EF4-FFF2-40B4-BE49-F238E27FC236}">
                  <a16:creationId xmlns:a16="http://schemas.microsoft.com/office/drawing/2014/main" id="{CE848E06-931F-4B70-A3BA-C9BA7119A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11" name="Freeform 167">
              <a:extLst>
                <a:ext uri="{FF2B5EF4-FFF2-40B4-BE49-F238E27FC236}">
                  <a16:creationId xmlns:a16="http://schemas.microsoft.com/office/drawing/2014/main" id="{29D15885-BB08-44E4-A1BD-F39A7E88A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12" name="Freeform 168">
              <a:extLst>
                <a:ext uri="{FF2B5EF4-FFF2-40B4-BE49-F238E27FC236}">
                  <a16:creationId xmlns:a16="http://schemas.microsoft.com/office/drawing/2014/main" id="{1A0AF150-4B2D-4E48-8DF1-498B3C16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B524D0F-292E-41AD-AD27-A2B3264B9568}"/>
              </a:ext>
            </a:extLst>
          </p:cNvPr>
          <p:cNvGrpSpPr/>
          <p:nvPr/>
        </p:nvGrpSpPr>
        <p:grpSpPr>
          <a:xfrm>
            <a:off x="8505790" y="4202319"/>
            <a:ext cx="341408" cy="375564"/>
            <a:chOff x="5078413" y="5448300"/>
            <a:chExt cx="601663" cy="682625"/>
          </a:xfrm>
          <a:solidFill>
            <a:srgbClr val="0086AC"/>
          </a:solidFill>
          <a:effectLst/>
        </p:grpSpPr>
        <p:sp>
          <p:nvSpPr>
            <p:cNvPr id="214" name="Freeform 169">
              <a:extLst>
                <a:ext uri="{FF2B5EF4-FFF2-40B4-BE49-F238E27FC236}">
                  <a16:creationId xmlns:a16="http://schemas.microsoft.com/office/drawing/2014/main" id="{EF923AF3-9927-4656-B0DA-B63C554A7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15" name="Freeform 170">
              <a:extLst>
                <a:ext uri="{FF2B5EF4-FFF2-40B4-BE49-F238E27FC236}">
                  <a16:creationId xmlns:a16="http://schemas.microsoft.com/office/drawing/2014/main" id="{AE22E156-C24D-4A62-8ED8-062AD4A4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16" name="Freeform 171">
              <a:extLst>
                <a:ext uri="{FF2B5EF4-FFF2-40B4-BE49-F238E27FC236}">
                  <a16:creationId xmlns:a16="http://schemas.microsoft.com/office/drawing/2014/main" id="{03AF53EF-D979-4343-AE88-85DA2C7B7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17" name="Freeform 172">
              <a:extLst>
                <a:ext uri="{FF2B5EF4-FFF2-40B4-BE49-F238E27FC236}">
                  <a16:creationId xmlns:a16="http://schemas.microsoft.com/office/drawing/2014/main" id="{64E23121-AB05-423A-A41F-59247F08E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18" name="Freeform 173">
              <a:extLst>
                <a:ext uri="{FF2B5EF4-FFF2-40B4-BE49-F238E27FC236}">
                  <a16:creationId xmlns:a16="http://schemas.microsoft.com/office/drawing/2014/main" id="{ED5E155F-38B0-405D-BCFC-65A7DC618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19" name="Freeform 174">
              <a:extLst>
                <a:ext uri="{FF2B5EF4-FFF2-40B4-BE49-F238E27FC236}">
                  <a16:creationId xmlns:a16="http://schemas.microsoft.com/office/drawing/2014/main" id="{1F6488FE-763A-4121-A4FE-DD0A072E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20" name="Freeform 175">
              <a:extLst>
                <a:ext uri="{FF2B5EF4-FFF2-40B4-BE49-F238E27FC236}">
                  <a16:creationId xmlns:a16="http://schemas.microsoft.com/office/drawing/2014/main" id="{0F5970BE-A647-4841-8EFB-CF2CDC9B6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21" name="Freeform 176">
              <a:extLst>
                <a:ext uri="{FF2B5EF4-FFF2-40B4-BE49-F238E27FC236}">
                  <a16:creationId xmlns:a16="http://schemas.microsoft.com/office/drawing/2014/main" id="{B17EBD87-C16F-49AD-A642-26333407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222" name="Freeform 177">
            <a:extLst>
              <a:ext uri="{FF2B5EF4-FFF2-40B4-BE49-F238E27FC236}">
                <a16:creationId xmlns:a16="http://schemas.microsoft.com/office/drawing/2014/main" id="{E544A0FB-319B-4E27-86E4-2F1B0580D213}"/>
              </a:ext>
            </a:extLst>
          </p:cNvPr>
          <p:cNvSpPr>
            <a:spLocks noEditPoints="1"/>
          </p:cNvSpPr>
          <p:nvPr/>
        </p:nvSpPr>
        <p:spPr bwMode="auto">
          <a:xfrm>
            <a:off x="8610285" y="1863342"/>
            <a:ext cx="232409" cy="293464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rgbClr val="1AA5B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167C778E-D444-460C-8CB1-80CD0F525E54}"/>
              </a:ext>
            </a:extLst>
          </p:cNvPr>
          <p:cNvGrpSpPr/>
          <p:nvPr/>
        </p:nvGrpSpPr>
        <p:grpSpPr>
          <a:xfrm>
            <a:off x="9838090" y="1666826"/>
            <a:ext cx="309879" cy="306565"/>
            <a:chOff x="7426326" y="839788"/>
            <a:chExt cx="546100" cy="557212"/>
          </a:xfrm>
          <a:solidFill>
            <a:srgbClr val="1AA5BD"/>
          </a:solidFill>
          <a:effectLst/>
        </p:grpSpPr>
        <p:sp>
          <p:nvSpPr>
            <p:cNvPr id="224" name="Freeform 178">
              <a:extLst>
                <a:ext uri="{FF2B5EF4-FFF2-40B4-BE49-F238E27FC236}">
                  <a16:creationId xmlns:a16="http://schemas.microsoft.com/office/drawing/2014/main" id="{E0A0D146-D386-4A05-83E2-993936B5C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25" name="Freeform 179">
              <a:extLst>
                <a:ext uri="{FF2B5EF4-FFF2-40B4-BE49-F238E27FC236}">
                  <a16:creationId xmlns:a16="http://schemas.microsoft.com/office/drawing/2014/main" id="{BF61CA4F-4467-4A48-891F-497AECB1F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226" name="Freeform 180">
            <a:extLst>
              <a:ext uri="{FF2B5EF4-FFF2-40B4-BE49-F238E27FC236}">
                <a16:creationId xmlns:a16="http://schemas.microsoft.com/office/drawing/2014/main" id="{66E6A7AA-1DB2-4773-802E-5C0E0D49E7C6}"/>
              </a:ext>
            </a:extLst>
          </p:cNvPr>
          <p:cNvSpPr>
            <a:spLocks/>
          </p:cNvSpPr>
          <p:nvPr/>
        </p:nvSpPr>
        <p:spPr bwMode="auto">
          <a:xfrm>
            <a:off x="9719183" y="4214547"/>
            <a:ext cx="234211" cy="268135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rgbClr val="51C3C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AB9763F-913F-47FF-8FCF-645727BA142B}"/>
              </a:ext>
            </a:extLst>
          </p:cNvPr>
          <p:cNvGrpSpPr/>
          <p:nvPr/>
        </p:nvGrpSpPr>
        <p:grpSpPr>
          <a:xfrm>
            <a:off x="7819372" y="2486080"/>
            <a:ext cx="213493" cy="284731"/>
            <a:chOff x="3868738" y="2328863"/>
            <a:chExt cx="376238" cy="517525"/>
          </a:xfrm>
          <a:solidFill>
            <a:srgbClr val="1AA5BD"/>
          </a:solidFill>
          <a:effectLst/>
        </p:grpSpPr>
        <p:sp>
          <p:nvSpPr>
            <p:cNvPr id="228" name="Freeform 181">
              <a:extLst>
                <a:ext uri="{FF2B5EF4-FFF2-40B4-BE49-F238E27FC236}">
                  <a16:creationId xmlns:a16="http://schemas.microsoft.com/office/drawing/2014/main" id="{DD4AF262-7578-46CE-9041-AFEBF832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29" name="Freeform 182">
              <a:extLst>
                <a:ext uri="{FF2B5EF4-FFF2-40B4-BE49-F238E27FC236}">
                  <a16:creationId xmlns:a16="http://schemas.microsoft.com/office/drawing/2014/main" id="{816422C6-49A3-444E-AE54-4B1E4A78C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F6D04F2-5677-4F34-BB08-342D35E90FA5}"/>
              </a:ext>
            </a:extLst>
          </p:cNvPr>
          <p:cNvGrpSpPr/>
          <p:nvPr/>
        </p:nvGrpSpPr>
        <p:grpSpPr>
          <a:xfrm>
            <a:off x="9566045" y="1985618"/>
            <a:ext cx="276549" cy="260275"/>
            <a:chOff x="6946901" y="1419225"/>
            <a:chExt cx="487363" cy="473075"/>
          </a:xfrm>
          <a:solidFill>
            <a:srgbClr val="0086AC"/>
          </a:solidFill>
          <a:effectLst/>
        </p:grpSpPr>
        <p:sp>
          <p:nvSpPr>
            <p:cNvPr id="231" name="Freeform 183">
              <a:extLst>
                <a:ext uri="{FF2B5EF4-FFF2-40B4-BE49-F238E27FC236}">
                  <a16:creationId xmlns:a16="http://schemas.microsoft.com/office/drawing/2014/main" id="{F88D7243-6B58-46A8-B546-A3976CB00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32" name="Rectangle 184">
              <a:extLst>
                <a:ext uri="{FF2B5EF4-FFF2-40B4-BE49-F238E27FC236}">
                  <a16:creationId xmlns:a16="http://schemas.microsoft.com/office/drawing/2014/main" id="{CD4DBFB4-7D3E-4CBE-A4A1-3A1CF7C18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33" name="Rectangle 185">
              <a:extLst>
                <a:ext uri="{FF2B5EF4-FFF2-40B4-BE49-F238E27FC236}">
                  <a16:creationId xmlns:a16="http://schemas.microsoft.com/office/drawing/2014/main" id="{DF5ADC78-5162-4ABF-857B-AF3D42195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34" name="Rectangle 186">
              <a:extLst>
                <a:ext uri="{FF2B5EF4-FFF2-40B4-BE49-F238E27FC236}">
                  <a16:creationId xmlns:a16="http://schemas.microsoft.com/office/drawing/2014/main" id="{1BF5B682-B5D7-4105-AAC5-C345C40D2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35" name="Rectangle 187">
              <a:extLst>
                <a:ext uri="{FF2B5EF4-FFF2-40B4-BE49-F238E27FC236}">
                  <a16:creationId xmlns:a16="http://schemas.microsoft.com/office/drawing/2014/main" id="{0F57E463-05F2-4BEB-AE35-D2AAE8641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236" name="Freeform 188">
            <a:extLst>
              <a:ext uri="{FF2B5EF4-FFF2-40B4-BE49-F238E27FC236}">
                <a16:creationId xmlns:a16="http://schemas.microsoft.com/office/drawing/2014/main" id="{F5AEA500-27F1-4A9E-9544-72374041FBA8}"/>
              </a:ext>
            </a:extLst>
          </p:cNvPr>
          <p:cNvSpPr>
            <a:spLocks/>
          </p:cNvSpPr>
          <p:nvPr/>
        </p:nvSpPr>
        <p:spPr bwMode="auto">
          <a:xfrm>
            <a:off x="10488475" y="2153312"/>
            <a:ext cx="219798" cy="175554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rgbClr val="51C3C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EABFDC2-0BC9-4FBC-9A6A-0BD8477F7459}"/>
              </a:ext>
            </a:extLst>
          </p:cNvPr>
          <p:cNvGrpSpPr/>
          <p:nvPr/>
        </p:nvGrpSpPr>
        <p:grpSpPr>
          <a:xfrm>
            <a:off x="10625399" y="3331536"/>
            <a:ext cx="196377" cy="225338"/>
            <a:chOff x="8813801" y="3865563"/>
            <a:chExt cx="346075" cy="409574"/>
          </a:xfrm>
          <a:solidFill>
            <a:srgbClr val="0086AC"/>
          </a:solidFill>
          <a:effectLst/>
        </p:grpSpPr>
        <p:sp>
          <p:nvSpPr>
            <p:cNvPr id="238" name="Freeform 189">
              <a:extLst>
                <a:ext uri="{FF2B5EF4-FFF2-40B4-BE49-F238E27FC236}">
                  <a16:creationId xmlns:a16="http://schemas.microsoft.com/office/drawing/2014/main" id="{B67C2577-73FC-4EE9-BF5A-2869F7961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39" name="Freeform 190">
              <a:extLst>
                <a:ext uri="{FF2B5EF4-FFF2-40B4-BE49-F238E27FC236}">
                  <a16:creationId xmlns:a16="http://schemas.microsoft.com/office/drawing/2014/main" id="{531D8962-3313-4711-929E-D9D2F4EF1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240" name="Freeform 193">
            <a:extLst>
              <a:ext uri="{FF2B5EF4-FFF2-40B4-BE49-F238E27FC236}">
                <a16:creationId xmlns:a16="http://schemas.microsoft.com/office/drawing/2014/main" id="{81A229BA-354A-4DAD-9125-D2F842861558}"/>
              </a:ext>
            </a:extLst>
          </p:cNvPr>
          <p:cNvSpPr>
            <a:spLocks noEditPoints="1"/>
          </p:cNvSpPr>
          <p:nvPr/>
        </p:nvSpPr>
        <p:spPr bwMode="auto">
          <a:xfrm>
            <a:off x="10249760" y="3984842"/>
            <a:ext cx="236913" cy="227086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rgbClr val="51C3C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41" name="Freeform 194">
            <a:extLst>
              <a:ext uri="{FF2B5EF4-FFF2-40B4-BE49-F238E27FC236}">
                <a16:creationId xmlns:a16="http://schemas.microsoft.com/office/drawing/2014/main" id="{FCC10C45-2824-4B33-A3DE-0D3F049EC60A}"/>
              </a:ext>
            </a:extLst>
          </p:cNvPr>
          <p:cNvSpPr>
            <a:spLocks noEditPoints="1"/>
          </p:cNvSpPr>
          <p:nvPr/>
        </p:nvSpPr>
        <p:spPr bwMode="auto">
          <a:xfrm>
            <a:off x="7565344" y="2824961"/>
            <a:ext cx="271144" cy="208743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rgbClr val="51C3C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42" name="Freeform 151">
            <a:extLst>
              <a:ext uri="{FF2B5EF4-FFF2-40B4-BE49-F238E27FC236}">
                <a16:creationId xmlns:a16="http://schemas.microsoft.com/office/drawing/2014/main" id="{6104D795-FB69-4C08-942A-903FBE9D2716}"/>
              </a:ext>
            </a:extLst>
          </p:cNvPr>
          <p:cNvSpPr>
            <a:spLocks noEditPoints="1"/>
          </p:cNvSpPr>
          <p:nvPr/>
        </p:nvSpPr>
        <p:spPr bwMode="auto">
          <a:xfrm>
            <a:off x="8501287" y="2897453"/>
            <a:ext cx="367531" cy="33189"/>
          </a:xfrm>
          <a:custGeom>
            <a:avLst/>
            <a:gdLst>
              <a:gd name="T0" fmla="*/ 408 w 408"/>
              <a:gd name="T1" fmla="*/ 0 h 38"/>
              <a:gd name="T2" fmla="*/ 0 w 408"/>
              <a:gd name="T3" fmla="*/ 0 h 38"/>
              <a:gd name="T4" fmla="*/ 0 w 408"/>
              <a:gd name="T5" fmla="*/ 38 h 38"/>
              <a:gd name="T6" fmla="*/ 408 w 408"/>
              <a:gd name="T7" fmla="*/ 38 h 38"/>
              <a:gd name="T8" fmla="*/ 408 w 408"/>
              <a:gd name="T9" fmla="*/ 0 h 38"/>
              <a:gd name="T10" fmla="*/ 389 w 408"/>
              <a:gd name="T11" fmla="*/ 24 h 38"/>
              <a:gd name="T12" fmla="*/ 355 w 408"/>
              <a:gd name="T13" fmla="*/ 24 h 38"/>
              <a:gd name="T14" fmla="*/ 355 w 408"/>
              <a:gd name="T15" fmla="*/ 14 h 38"/>
              <a:gd name="T16" fmla="*/ 389 w 408"/>
              <a:gd name="T17" fmla="*/ 14 h 38"/>
              <a:gd name="T18" fmla="*/ 389 w 408"/>
              <a:gd name="T19" fmla="*/ 2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8" h="38">
                <a:moveTo>
                  <a:pt x="408" y="0"/>
                </a:moveTo>
                <a:lnTo>
                  <a:pt x="0" y="0"/>
                </a:lnTo>
                <a:lnTo>
                  <a:pt x="0" y="38"/>
                </a:lnTo>
                <a:lnTo>
                  <a:pt x="408" y="38"/>
                </a:lnTo>
                <a:lnTo>
                  <a:pt x="408" y="0"/>
                </a:lnTo>
                <a:close/>
                <a:moveTo>
                  <a:pt x="389" y="24"/>
                </a:moveTo>
                <a:lnTo>
                  <a:pt x="355" y="24"/>
                </a:lnTo>
                <a:lnTo>
                  <a:pt x="355" y="14"/>
                </a:lnTo>
                <a:lnTo>
                  <a:pt x="389" y="14"/>
                </a:lnTo>
                <a:lnTo>
                  <a:pt x="389" y="24"/>
                </a:lnTo>
                <a:close/>
              </a:path>
            </a:pathLst>
          </a:custGeom>
          <a:solidFill>
            <a:srgbClr val="0097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43" name="Freeform 152">
            <a:extLst>
              <a:ext uri="{FF2B5EF4-FFF2-40B4-BE49-F238E27FC236}">
                <a16:creationId xmlns:a16="http://schemas.microsoft.com/office/drawing/2014/main" id="{C38493CD-6D0D-4E46-B70D-60C150C5734A}"/>
              </a:ext>
            </a:extLst>
          </p:cNvPr>
          <p:cNvSpPr>
            <a:spLocks noEditPoints="1"/>
          </p:cNvSpPr>
          <p:nvPr/>
        </p:nvSpPr>
        <p:spPr bwMode="auto">
          <a:xfrm>
            <a:off x="8518401" y="2686089"/>
            <a:ext cx="333301" cy="200884"/>
          </a:xfrm>
          <a:custGeom>
            <a:avLst/>
            <a:gdLst>
              <a:gd name="T0" fmla="*/ 370 w 370"/>
              <a:gd name="T1" fmla="*/ 0 h 230"/>
              <a:gd name="T2" fmla="*/ 0 w 370"/>
              <a:gd name="T3" fmla="*/ 0 h 230"/>
              <a:gd name="T4" fmla="*/ 0 w 370"/>
              <a:gd name="T5" fmla="*/ 230 h 230"/>
              <a:gd name="T6" fmla="*/ 370 w 370"/>
              <a:gd name="T7" fmla="*/ 230 h 230"/>
              <a:gd name="T8" fmla="*/ 370 w 370"/>
              <a:gd name="T9" fmla="*/ 0 h 230"/>
              <a:gd name="T10" fmla="*/ 329 w 370"/>
              <a:gd name="T11" fmla="*/ 197 h 230"/>
              <a:gd name="T12" fmla="*/ 41 w 370"/>
              <a:gd name="T13" fmla="*/ 197 h 230"/>
              <a:gd name="T14" fmla="*/ 41 w 370"/>
              <a:gd name="T15" fmla="*/ 34 h 230"/>
              <a:gd name="T16" fmla="*/ 329 w 370"/>
              <a:gd name="T17" fmla="*/ 34 h 230"/>
              <a:gd name="T18" fmla="*/ 329 w 370"/>
              <a:gd name="T19" fmla="*/ 19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0" h="230">
                <a:moveTo>
                  <a:pt x="370" y="0"/>
                </a:moveTo>
                <a:lnTo>
                  <a:pt x="0" y="0"/>
                </a:lnTo>
                <a:lnTo>
                  <a:pt x="0" y="230"/>
                </a:lnTo>
                <a:lnTo>
                  <a:pt x="370" y="230"/>
                </a:lnTo>
                <a:lnTo>
                  <a:pt x="370" y="0"/>
                </a:lnTo>
                <a:close/>
                <a:moveTo>
                  <a:pt x="329" y="197"/>
                </a:moveTo>
                <a:lnTo>
                  <a:pt x="41" y="197"/>
                </a:lnTo>
                <a:lnTo>
                  <a:pt x="41" y="34"/>
                </a:lnTo>
                <a:lnTo>
                  <a:pt x="329" y="34"/>
                </a:lnTo>
                <a:lnTo>
                  <a:pt x="329" y="197"/>
                </a:lnTo>
                <a:close/>
              </a:path>
            </a:pathLst>
          </a:custGeom>
          <a:solidFill>
            <a:srgbClr val="0097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44" name="Freeform 22">
            <a:extLst>
              <a:ext uri="{FF2B5EF4-FFF2-40B4-BE49-F238E27FC236}">
                <a16:creationId xmlns:a16="http://schemas.microsoft.com/office/drawing/2014/main" id="{E0B46139-9EBF-4818-B591-9F32EB8EF3CA}"/>
              </a:ext>
            </a:extLst>
          </p:cNvPr>
          <p:cNvSpPr>
            <a:spLocks noEditPoints="1"/>
          </p:cNvSpPr>
          <p:nvPr/>
        </p:nvSpPr>
        <p:spPr bwMode="auto">
          <a:xfrm>
            <a:off x="7508074" y="1343464"/>
            <a:ext cx="748630" cy="72585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0097B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45" name="Freeform 28">
            <a:extLst>
              <a:ext uri="{FF2B5EF4-FFF2-40B4-BE49-F238E27FC236}">
                <a16:creationId xmlns:a16="http://schemas.microsoft.com/office/drawing/2014/main" id="{6F9B74BD-166C-417C-8969-2C4927200AD5}"/>
              </a:ext>
            </a:extLst>
          </p:cNvPr>
          <p:cNvSpPr>
            <a:spLocks noEditPoints="1"/>
          </p:cNvSpPr>
          <p:nvPr/>
        </p:nvSpPr>
        <p:spPr bwMode="auto">
          <a:xfrm>
            <a:off x="6911986" y="2895290"/>
            <a:ext cx="756845" cy="731543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0097B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4363560-5F31-4CC9-8A92-12F304ED4050}"/>
              </a:ext>
            </a:extLst>
          </p:cNvPr>
          <p:cNvGrpSpPr/>
          <p:nvPr/>
        </p:nvGrpSpPr>
        <p:grpSpPr>
          <a:xfrm>
            <a:off x="9384344" y="962334"/>
            <a:ext cx="738070" cy="715615"/>
            <a:chOff x="6546851" y="622300"/>
            <a:chExt cx="998538" cy="998538"/>
          </a:xfrm>
          <a:solidFill>
            <a:srgbClr val="0097B7"/>
          </a:solidFill>
          <a:effectLst/>
        </p:grpSpPr>
        <p:sp>
          <p:nvSpPr>
            <p:cNvPr id="247" name="Freeform 32">
              <a:extLst>
                <a:ext uri="{FF2B5EF4-FFF2-40B4-BE49-F238E27FC236}">
                  <a16:creationId xmlns:a16="http://schemas.microsoft.com/office/drawing/2014/main" id="{BEE7B543-58D6-491B-982F-8EC0692DC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48" name="Freeform 33">
              <a:extLst>
                <a:ext uri="{FF2B5EF4-FFF2-40B4-BE49-F238E27FC236}">
                  <a16:creationId xmlns:a16="http://schemas.microsoft.com/office/drawing/2014/main" id="{9696B42B-2B79-4C27-A37E-39E4039D7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215F13E-4DBE-41FB-94CC-5097D7FD02B2}"/>
              </a:ext>
            </a:extLst>
          </p:cNvPr>
          <p:cNvGrpSpPr/>
          <p:nvPr/>
        </p:nvGrpSpPr>
        <p:grpSpPr>
          <a:xfrm>
            <a:off x="10033235" y="2791759"/>
            <a:ext cx="657105" cy="637113"/>
            <a:chOff x="7424738" y="3175000"/>
            <a:chExt cx="889000" cy="889000"/>
          </a:xfrm>
          <a:solidFill>
            <a:srgbClr val="0097B7"/>
          </a:solidFill>
          <a:effectLst/>
        </p:grpSpPr>
        <p:sp>
          <p:nvSpPr>
            <p:cNvPr id="250" name="Rectangle 55">
              <a:extLst>
                <a:ext uri="{FF2B5EF4-FFF2-40B4-BE49-F238E27FC236}">
                  <a16:creationId xmlns:a16="http://schemas.microsoft.com/office/drawing/2014/main" id="{E75FB1F1-A3E5-405F-B241-7B58A75F7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1" name="Freeform 56">
              <a:extLst>
                <a:ext uri="{FF2B5EF4-FFF2-40B4-BE49-F238E27FC236}">
                  <a16:creationId xmlns:a16="http://schemas.microsoft.com/office/drawing/2014/main" id="{FFC62B8A-BB84-4725-ADB3-D8F79BEB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2" name="Freeform 57">
              <a:extLst>
                <a:ext uri="{FF2B5EF4-FFF2-40B4-BE49-F238E27FC236}">
                  <a16:creationId xmlns:a16="http://schemas.microsoft.com/office/drawing/2014/main" id="{000BCE08-4A90-4263-9F36-1C51D2AE4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3" name="Rectangle 58">
              <a:extLst>
                <a:ext uri="{FF2B5EF4-FFF2-40B4-BE49-F238E27FC236}">
                  <a16:creationId xmlns:a16="http://schemas.microsoft.com/office/drawing/2014/main" id="{7A350A51-7908-4CA8-B3A2-7D02D42FA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4" name="Freeform 59">
              <a:extLst>
                <a:ext uri="{FF2B5EF4-FFF2-40B4-BE49-F238E27FC236}">
                  <a16:creationId xmlns:a16="http://schemas.microsoft.com/office/drawing/2014/main" id="{40557B24-F792-4D47-851F-33064C8B6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5" name="Rectangle 60">
              <a:extLst>
                <a:ext uri="{FF2B5EF4-FFF2-40B4-BE49-F238E27FC236}">
                  <a16:creationId xmlns:a16="http://schemas.microsoft.com/office/drawing/2014/main" id="{688023B7-B7C5-44C7-B130-9777709D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6" name="Freeform 61">
              <a:extLst>
                <a:ext uri="{FF2B5EF4-FFF2-40B4-BE49-F238E27FC236}">
                  <a16:creationId xmlns:a16="http://schemas.microsoft.com/office/drawing/2014/main" id="{320C88CF-5243-48C8-9F5D-374D6B0F4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7" name="Freeform 62">
              <a:extLst>
                <a:ext uri="{FF2B5EF4-FFF2-40B4-BE49-F238E27FC236}">
                  <a16:creationId xmlns:a16="http://schemas.microsoft.com/office/drawing/2014/main" id="{B48A39D1-DDE6-42F2-BA8C-3E964BB2F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8" name="Rectangle 63">
              <a:extLst>
                <a:ext uri="{FF2B5EF4-FFF2-40B4-BE49-F238E27FC236}">
                  <a16:creationId xmlns:a16="http://schemas.microsoft.com/office/drawing/2014/main" id="{37A50352-DFA0-4470-B714-22DFEC68F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59" name="Freeform 64">
              <a:extLst>
                <a:ext uri="{FF2B5EF4-FFF2-40B4-BE49-F238E27FC236}">
                  <a16:creationId xmlns:a16="http://schemas.microsoft.com/office/drawing/2014/main" id="{85331C2D-FA89-4FCF-81EC-410D9557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04E71A8-DC66-43BB-8CAC-6F3A76233B45}"/>
              </a:ext>
            </a:extLst>
          </p:cNvPr>
          <p:cNvGrpSpPr/>
          <p:nvPr/>
        </p:nvGrpSpPr>
        <p:grpSpPr>
          <a:xfrm>
            <a:off x="8097122" y="3489171"/>
            <a:ext cx="661799" cy="639388"/>
            <a:chOff x="4805363" y="4148138"/>
            <a:chExt cx="895350" cy="892175"/>
          </a:xfrm>
          <a:solidFill>
            <a:srgbClr val="0097B7"/>
          </a:solidFill>
          <a:effectLst/>
        </p:grpSpPr>
        <p:sp>
          <p:nvSpPr>
            <p:cNvPr id="261" name="Freeform 67">
              <a:extLst>
                <a:ext uri="{FF2B5EF4-FFF2-40B4-BE49-F238E27FC236}">
                  <a16:creationId xmlns:a16="http://schemas.microsoft.com/office/drawing/2014/main" id="{F5DAF547-FC9C-4D0F-937D-AC6BA1CAA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62" name="Freeform 68">
              <a:extLst>
                <a:ext uri="{FF2B5EF4-FFF2-40B4-BE49-F238E27FC236}">
                  <a16:creationId xmlns:a16="http://schemas.microsoft.com/office/drawing/2014/main" id="{AC4F1EC9-8483-4923-BEDB-7228ACF2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63" name="Freeform 69">
              <a:extLst>
                <a:ext uri="{FF2B5EF4-FFF2-40B4-BE49-F238E27FC236}">
                  <a16:creationId xmlns:a16="http://schemas.microsoft.com/office/drawing/2014/main" id="{6C8431A9-231E-4BB2-88FF-771F040FC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829144A7-5478-4DF8-9AD5-109EC02FA814}"/>
              </a:ext>
            </a:extLst>
          </p:cNvPr>
          <p:cNvGrpSpPr/>
          <p:nvPr/>
        </p:nvGrpSpPr>
        <p:grpSpPr>
          <a:xfrm>
            <a:off x="7700466" y="3447698"/>
            <a:ext cx="265739" cy="260275"/>
            <a:chOff x="3659188" y="4076700"/>
            <a:chExt cx="468313" cy="473075"/>
          </a:xfrm>
          <a:solidFill>
            <a:srgbClr val="0097B7"/>
          </a:solidFill>
          <a:effectLst/>
        </p:grpSpPr>
        <p:sp>
          <p:nvSpPr>
            <p:cNvPr id="265" name="Freeform 154">
              <a:extLst>
                <a:ext uri="{FF2B5EF4-FFF2-40B4-BE49-F238E27FC236}">
                  <a16:creationId xmlns:a16="http://schemas.microsoft.com/office/drawing/2014/main" id="{DA6A477E-0332-4489-896E-64A8398EE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66" name="Freeform 155">
              <a:extLst>
                <a:ext uri="{FF2B5EF4-FFF2-40B4-BE49-F238E27FC236}">
                  <a16:creationId xmlns:a16="http://schemas.microsoft.com/office/drawing/2014/main" id="{2C5E6F28-9688-4D33-A154-0EE02CFAA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7555763-7ACC-4159-860E-BE1C583BD237}"/>
              </a:ext>
            </a:extLst>
          </p:cNvPr>
          <p:cNvGrpSpPr/>
          <p:nvPr/>
        </p:nvGrpSpPr>
        <p:grpSpPr>
          <a:xfrm>
            <a:off x="8764324" y="2256374"/>
            <a:ext cx="204484" cy="214858"/>
            <a:chOff x="5534026" y="1911350"/>
            <a:chExt cx="360362" cy="390525"/>
          </a:xfrm>
          <a:solidFill>
            <a:srgbClr val="0097B7"/>
          </a:solidFill>
          <a:effectLst/>
        </p:grpSpPr>
        <p:sp>
          <p:nvSpPr>
            <p:cNvPr id="268" name="Freeform 156">
              <a:extLst>
                <a:ext uri="{FF2B5EF4-FFF2-40B4-BE49-F238E27FC236}">
                  <a16:creationId xmlns:a16="http://schemas.microsoft.com/office/drawing/2014/main" id="{CA26D9FF-EC93-4BF2-A1FB-82BE1F4A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69" name="Freeform 157">
              <a:extLst>
                <a:ext uri="{FF2B5EF4-FFF2-40B4-BE49-F238E27FC236}">
                  <a16:creationId xmlns:a16="http://schemas.microsoft.com/office/drawing/2014/main" id="{A08AF4D2-7A2F-4AAB-8382-E5D0F6BC7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270" name="Freeform 158">
            <a:extLst>
              <a:ext uri="{FF2B5EF4-FFF2-40B4-BE49-F238E27FC236}">
                <a16:creationId xmlns:a16="http://schemas.microsoft.com/office/drawing/2014/main" id="{8CE1936D-0E09-4BF5-A648-CF71F7154843}"/>
              </a:ext>
            </a:extLst>
          </p:cNvPr>
          <p:cNvSpPr>
            <a:spLocks noEditPoints="1"/>
          </p:cNvSpPr>
          <p:nvPr/>
        </p:nvSpPr>
        <p:spPr bwMode="auto">
          <a:xfrm>
            <a:off x="9619193" y="2744607"/>
            <a:ext cx="391853" cy="33713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rgbClr val="0097B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D47358A-D2F3-4743-B755-FA6AF3041004}"/>
              </a:ext>
            </a:extLst>
          </p:cNvPr>
          <p:cNvGrpSpPr/>
          <p:nvPr/>
        </p:nvGrpSpPr>
        <p:grpSpPr>
          <a:xfrm>
            <a:off x="7904949" y="2103529"/>
            <a:ext cx="168452" cy="270755"/>
            <a:chOff x="4019551" y="1633538"/>
            <a:chExt cx="296862" cy="492124"/>
          </a:xfrm>
          <a:solidFill>
            <a:srgbClr val="0097B7"/>
          </a:solidFill>
          <a:effectLst/>
        </p:grpSpPr>
        <p:sp>
          <p:nvSpPr>
            <p:cNvPr id="272" name="Freeform 191">
              <a:extLst>
                <a:ext uri="{FF2B5EF4-FFF2-40B4-BE49-F238E27FC236}">
                  <a16:creationId xmlns:a16="http://schemas.microsoft.com/office/drawing/2014/main" id="{418F5EE6-8EF5-4227-A1FF-94E7D5DBB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73" name="Freeform 192">
              <a:extLst>
                <a:ext uri="{FF2B5EF4-FFF2-40B4-BE49-F238E27FC236}">
                  <a16:creationId xmlns:a16="http://schemas.microsoft.com/office/drawing/2014/main" id="{A4D85F05-D86D-4AA6-863C-32645C29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8AA18D6-4EA1-4EC9-A6B8-2E76C5FF6661}"/>
              </a:ext>
            </a:extLst>
          </p:cNvPr>
          <p:cNvGrpSpPr/>
          <p:nvPr/>
        </p:nvGrpSpPr>
        <p:grpSpPr>
          <a:xfrm>
            <a:off x="8320223" y="1687788"/>
            <a:ext cx="272947" cy="266388"/>
            <a:chOff x="4751388" y="877888"/>
            <a:chExt cx="481013" cy="484187"/>
          </a:xfrm>
          <a:solidFill>
            <a:srgbClr val="0097B7"/>
          </a:solidFill>
          <a:effectLst/>
        </p:grpSpPr>
        <p:sp>
          <p:nvSpPr>
            <p:cNvPr id="275" name="Oval 195">
              <a:extLst>
                <a:ext uri="{FF2B5EF4-FFF2-40B4-BE49-F238E27FC236}">
                  <a16:creationId xmlns:a16="http://schemas.microsoft.com/office/drawing/2014/main" id="{28B94079-D7AB-4F64-A33B-098E1787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76" name="Rectangle 196">
              <a:extLst>
                <a:ext uri="{FF2B5EF4-FFF2-40B4-BE49-F238E27FC236}">
                  <a16:creationId xmlns:a16="http://schemas.microsoft.com/office/drawing/2014/main" id="{C927CDDF-6887-4014-83C9-3BBC7846C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77" name="Rectangle 197">
              <a:extLst>
                <a:ext uri="{FF2B5EF4-FFF2-40B4-BE49-F238E27FC236}">
                  <a16:creationId xmlns:a16="http://schemas.microsoft.com/office/drawing/2014/main" id="{787059AD-6E35-4349-B0A6-1AFC8A3E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78" name="Rectangle 198">
              <a:extLst>
                <a:ext uri="{FF2B5EF4-FFF2-40B4-BE49-F238E27FC236}">
                  <a16:creationId xmlns:a16="http://schemas.microsoft.com/office/drawing/2014/main" id="{32D07C73-26FA-48B8-ACB2-2A02CF1F3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79" name="Rectangle 199">
              <a:extLst>
                <a:ext uri="{FF2B5EF4-FFF2-40B4-BE49-F238E27FC236}">
                  <a16:creationId xmlns:a16="http://schemas.microsoft.com/office/drawing/2014/main" id="{AB3B4C55-08B3-4316-AEA2-65ECCFAB1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0" name="Freeform 200">
              <a:extLst>
                <a:ext uri="{FF2B5EF4-FFF2-40B4-BE49-F238E27FC236}">
                  <a16:creationId xmlns:a16="http://schemas.microsoft.com/office/drawing/2014/main" id="{D9B99DA4-8604-44E7-8671-6145A415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1" name="Freeform 201">
              <a:extLst>
                <a:ext uri="{FF2B5EF4-FFF2-40B4-BE49-F238E27FC236}">
                  <a16:creationId xmlns:a16="http://schemas.microsoft.com/office/drawing/2014/main" id="{C872BD12-542C-45C0-952B-64DAFC8C1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2" name="Freeform 202">
              <a:extLst>
                <a:ext uri="{FF2B5EF4-FFF2-40B4-BE49-F238E27FC236}">
                  <a16:creationId xmlns:a16="http://schemas.microsoft.com/office/drawing/2014/main" id="{C067EC20-C998-4346-A45D-9C0AB1B9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3" name="Freeform 203">
              <a:extLst>
                <a:ext uri="{FF2B5EF4-FFF2-40B4-BE49-F238E27FC236}">
                  <a16:creationId xmlns:a16="http://schemas.microsoft.com/office/drawing/2014/main" id="{11C0DFA3-13F4-41AC-BE2C-3DABF454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4" name="Freeform 204">
              <a:extLst>
                <a:ext uri="{FF2B5EF4-FFF2-40B4-BE49-F238E27FC236}">
                  <a16:creationId xmlns:a16="http://schemas.microsoft.com/office/drawing/2014/main" id="{666A0BDA-44B4-43BD-A512-2ACF594C9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5" name="Freeform 205">
              <a:extLst>
                <a:ext uri="{FF2B5EF4-FFF2-40B4-BE49-F238E27FC236}">
                  <a16:creationId xmlns:a16="http://schemas.microsoft.com/office/drawing/2014/main" id="{22C8913D-9A0F-4113-A749-F41B6468E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6" name="Freeform 206">
              <a:extLst>
                <a:ext uri="{FF2B5EF4-FFF2-40B4-BE49-F238E27FC236}">
                  <a16:creationId xmlns:a16="http://schemas.microsoft.com/office/drawing/2014/main" id="{15E759D5-C955-4C6C-9EFA-E847D30B3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7" name="Freeform 207">
              <a:extLst>
                <a:ext uri="{FF2B5EF4-FFF2-40B4-BE49-F238E27FC236}">
                  <a16:creationId xmlns:a16="http://schemas.microsoft.com/office/drawing/2014/main" id="{7F89E716-6A3D-4093-A5CB-B35EAB0E3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8" name="Freeform 208">
              <a:extLst>
                <a:ext uri="{FF2B5EF4-FFF2-40B4-BE49-F238E27FC236}">
                  <a16:creationId xmlns:a16="http://schemas.microsoft.com/office/drawing/2014/main" id="{AAFF3B76-616C-4CDC-AA04-830C8522F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89" name="Freeform 209">
              <a:extLst>
                <a:ext uri="{FF2B5EF4-FFF2-40B4-BE49-F238E27FC236}">
                  <a16:creationId xmlns:a16="http://schemas.microsoft.com/office/drawing/2014/main" id="{406A2552-66CE-421C-91E3-C8A84451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90" name="Freeform 210">
              <a:extLst>
                <a:ext uri="{FF2B5EF4-FFF2-40B4-BE49-F238E27FC236}">
                  <a16:creationId xmlns:a16="http://schemas.microsoft.com/office/drawing/2014/main" id="{034A56FF-364F-47BD-B80F-10B23F716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291" name="Freeform 211">
              <a:extLst>
                <a:ext uri="{FF2B5EF4-FFF2-40B4-BE49-F238E27FC236}">
                  <a16:creationId xmlns:a16="http://schemas.microsoft.com/office/drawing/2014/main" id="{686DE038-6D26-4B2C-98D1-21F277217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</p:grpSp>
      <p:sp>
        <p:nvSpPr>
          <p:cNvPr id="292" name="Freeform 212">
            <a:extLst>
              <a:ext uri="{FF2B5EF4-FFF2-40B4-BE49-F238E27FC236}">
                <a16:creationId xmlns:a16="http://schemas.microsoft.com/office/drawing/2014/main" id="{03FEFD4A-B1EB-4234-99F0-C2B984663BD4}"/>
              </a:ext>
            </a:extLst>
          </p:cNvPr>
          <p:cNvSpPr>
            <a:spLocks/>
          </p:cNvSpPr>
          <p:nvPr/>
        </p:nvSpPr>
        <p:spPr bwMode="auto">
          <a:xfrm>
            <a:off x="10781239" y="2744607"/>
            <a:ext cx="63958" cy="63759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93" name="Freeform 213">
            <a:extLst>
              <a:ext uri="{FF2B5EF4-FFF2-40B4-BE49-F238E27FC236}">
                <a16:creationId xmlns:a16="http://schemas.microsoft.com/office/drawing/2014/main" id="{9A5909B1-BA30-48DA-9B1A-B4D246D6B37B}"/>
              </a:ext>
            </a:extLst>
          </p:cNvPr>
          <p:cNvSpPr>
            <a:spLocks/>
          </p:cNvSpPr>
          <p:nvPr/>
        </p:nvSpPr>
        <p:spPr bwMode="auto">
          <a:xfrm>
            <a:off x="10723586" y="2803999"/>
            <a:ext cx="229707" cy="179921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rgbClr val="51C3C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94" name="Freeform 6">
            <a:extLst>
              <a:ext uri="{FF2B5EF4-FFF2-40B4-BE49-F238E27FC236}">
                <a16:creationId xmlns:a16="http://schemas.microsoft.com/office/drawing/2014/main" id="{36E4569B-039F-4AC8-90DB-3C90A7C0F37C}"/>
              </a:ext>
            </a:extLst>
          </p:cNvPr>
          <p:cNvSpPr>
            <a:spLocks noEditPoints="1"/>
          </p:cNvSpPr>
          <p:nvPr/>
        </p:nvSpPr>
        <p:spPr bwMode="auto">
          <a:xfrm>
            <a:off x="8527479" y="3903594"/>
            <a:ext cx="1493094" cy="1542817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1C5686">
              <a:lumMod val="20000"/>
              <a:lumOff val="80000"/>
            </a:srgb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550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257CB72-5745-4FEE-A024-4BBA76F1990A}"/>
              </a:ext>
            </a:extLst>
          </p:cNvPr>
          <p:cNvCxnSpPr>
            <a:cxnSpLocks/>
          </p:cNvCxnSpPr>
          <p:nvPr/>
        </p:nvCxnSpPr>
        <p:spPr>
          <a:xfrm>
            <a:off x="8872501" y="4377717"/>
            <a:ext cx="0" cy="52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F13A28-984C-4EB8-B03A-98637FEB815B}"/>
              </a:ext>
            </a:extLst>
          </p:cNvPr>
          <p:cNvCxnSpPr>
            <a:cxnSpLocks/>
          </p:cNvCxnSpPr>
          <p:nvPr/>
        </p:nvCxnSpPr>
        <p:spPr>
          <a:xfrm>
            <a:off x="7638692" y="4723570"/>
            <a:ext cx="0" cy="52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A837168-D474-46A9-81CE-B05ACC78B75A}"/>
              </a:ext>
            </a:extLst>
          </p:cNvPr>
          <p:cNvSpPr txBox="1"/>
          <p:nvPr/>
        </p:nvSpPr>
        <p:spPr>
          <a:xfrm>
            <a:off x="7103040" y="5233336"/>
            <a:ext cx="89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D662DB-1C67-4EE2-8FAC-BC4B648B9984}"/>
              </a:ext>
            </a:extLst>
          </p:cNvPr>
          <p:cNvSpPr txBox="1"/>
          <p:nvPr/>
        </p:nvSpPr>
        <p:spPr>
          <a:xfrm>
            <a:off x="5435179" y="5233336"/>
            <a:ext cx="89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828015-2A72-4347-B0EC-FAB263E5BD97}"/>
              </a:ext>
            </a:extLst>
          </p:cNvPr>
          <p:cNvSpPr txBox="1"/>
          <p:nvPr/>
        </p:nvSpPr>
        <p:spPr>
          <a:xfrm>
            <a:off x="3767318" y="5233336"/>
            <a:ext cx="89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D1DA17-579F-458A-B713-249D9800168D}"/>
              </a:ext>
            </a:extLst>
          </p:cNvPr>
          <p:cNvSpPr txBox="1"/>
          <p:nvPr/>
        </p:nvSpPr>
        <p:spPr>
          <a:xfrm>
            <a:off x="2099457" y="5226464"/>
            <a:ext cx="89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F975F9-9337-4D07-9900-4FA489AE2611}"/>
              </a:ext>
            </a:extLst>
          </p:cNvPr>
          <p:cNvSpPr txBox="1"/>
          <p:nvPr/>
        </p:nvSpPr>
        <p:spPr>
          <a:xfrm>
            <a:off x="8770901" y="5233336"/>
            <a:ext cx="89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572CFD-F089-4BD8-B88A-FE2006BFD8AD}"/>
              </a:ext>
            </a:extLst>
          </p:cNvPr>
          <p:cNvSpPr txBox="1"/>
          <p:nvPr/>
        </p:nvSpPr>
        <p:spPr>
          <a:xfrm>
            <a:off x="3329065" y="3996213"/>
            <a:ext cx="1101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MyWorkspace</a:t>
            </a:r>
          </a:p>
        </p:txBody>
      </p:sp>
      <p:sp>
        <p:nvSpPr>
          <p:cNvPr id="55" name="Flowchart: Process 54">
            <a:extLst>
              <a:ext uri="{FF2B5EF4-FFF2-40B4-BE49-F238E27FC236}">
                <a16:creationId xmlns:a16="http://schemas.microsoft.com/office/drawing/2014/main" id="{FA88776E-4CA6-4D00-A0CA-CBB2EDE74014}"/>
              </a:ext>
            </a:extLst>
          </p:cNvPr>
          <p:cNvSpPr/>
          <p:nvPr/>
        </p:nvSpPr>
        <p:spPr>
          <a:xfrm>
            <a:off x="3499365" y="3751923"/>
            <a:ext cx="763072" cy="220090"/>
          </a:xfrm>
          <a:prstGeom prst="flowChartProcess">
            <a:avLst/>
          </a:prstGeom>
          <a:noFill/>
          <a:ln>
            <a:solidFill>
              <a:srgbClr val="438F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498CAE"/>
                </a:solidFill>
              </a:rPr>
              <a:t>Dec. 2017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F7F970A-B638-4845-89D2-054697BCDA81}"/>
              </a:ext>
            </a:extLst>
          </p:cNvPr>
          <p:cNvCxnSpPr>
            <a:cxnSpLocks/>
          </p:cNvCxnSpPr>
          <p:nvPr/>
        </p:nvCxnSpPr>
        <p:spPr>
          <a:xfrm>
            <a:off x="3879846" y="4404448"/>
            <a:ext cx="0" cy="57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136B156-EFF0-4283-AB7A-C9B23BBFBCE1}"/>
              </a:ext>
            </a:extLst>
          </p:cNvPr>
          <p:cNvSpPr txBox="1"/>
          <p:nvPr/>
        </p:nvSpPr>
        <p:spPr>
          <a:xfrm>
            <a:off x="5305175" y="3987883"/>
            <a:ext cx="12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ITU-T Remote Participation Tool</a:t>
            </a:r>
          </a:p>
        </p:txBody>
      </p:sp>
      <p:sp>
        <p:nvSpPr>
          <p:cNvPr id="58" name="Flowchart: Process 57">
            <a:extLst>
              <a:ext uri="{FF2B5EF4-FFF2-40B4-BE49-F238E27FC236}">
                <a16:creationId xmlns:a16="http://schemas.microsoft.com/office/drawing/2014/main" id="{A1BDC9D5-F8A6-44D0-A5AE-30FDCD9DC76B}"/>
              </a:ext>
            </a:extLst>
          </p:cNvPr>
          <p:cNvSpPr/>
          <p:nvPr/>
        </p:nvSpPr>
        <p:spPr>
          <a:xfrm>
            <a:off x="5571993" y="3760720"/>
            <a:ext cx="763072" cy="220090"/>
          </a:xfrm>
          <a:prstGeom prst="flowChartProcess">
            <a:avLst/>
          </a:prstGeom>
          <a:noFill/>
          <a:ln>
            <a:solidFill>
              <a:srgbClr val="498C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498CAE"/>
                </a:solidFill>
              </a:rPr>
              <a:t>Jan. 2019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B3965C0-6C53-4381-8895-069995AF6E5C}"/>
              </a:ext>
            </a:extLst>
          </p:cNvPr>
          <p:cNvCxnSpPr>
            <a:cxnSpLocks/>
          </p:cNvCxnSpPr>
          <p:nvPr/>
        </p:nvCxnSpPr>
        <p:spPr>
          <a:xfrm>
            <a:off x="5953529" y="4418770"/>
            <a:ext cx="0" cy="52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0A58252-E6C6-4295-A0FF-111947C302EA}"/>
              </a:ext>
            </a:extLst>
          </p:cNvPr>
          <p:cNvCxnSpPr>
            <a:cxnSpLocks/>
          </p:cNvCxnSpPr>
          <p:nvPr/>
        </p:nvCxnSpPr>
        <p:spPr>
          <a:xfrm>
            <a:off x="6448829" y="4937888"/>
            <a:ext cx="0" cy="31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28BECBE-4960-4DF3-BD78-EF5CCC23C70B}"/>
              </a:ext>
            </a:extLst>
          </p:cNvPr>
          <p:cNvSpPr txBox="1"/>
          <p:nvPr/>
        </p:nvSpPr>
        <p:spPr>
          <a:xfrm>
            <a:off x="5806441" y="5556530"/>
            <a:ext cx="1284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Automatic Translation of Texts</a:t>
            </a:r>
          </a:p>
        </p:txBody>
      </p:sp>
      <p:sp>
        <p:nvSpPr>
          <p:cNvPr id="62" name="Flowchart: Process 61">
            <a:extLst>
              <a:ext uri="{FF2B5EF4-FFF2-40B4-BE49-F238E27FC236}">
                <a16:creationId xmlns:a16="http://schemas.microsoft.com/office/drawing/2014/main" id="{6A662456-FB99-46CA-AE6C-94750AF8C800}"/>
              </a:ext>
            </a:extLst>
          </p:cNvPr>
          <p:cNvSpPr/>
          <p:nvPr/>
        </p:nvSpPr>
        <p:spPr>
          <a:xfrm>
            <a:off x="6067293" y="6156694"/>
            <a:ext cx="763072" cy="220090"/>
          </a:xfrm>
          <a:prstGeom prst="flowChartProcess">
            <a:avLst/>
          </a:prstGeom>
          <a:noFill/>
          <a:ln>
            <a:solidFill>
              <a:srgbClr val="498CA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498CAE"/>
                </a:solidFill>
              </a:rPr>
              <a:t>Apr. 2019</a:t>
            </a:r>
            <a:endParaRPr lang="en-US" sz="1800" dirty="0">
              <a:solidFill>
                <a:srgbClr val="498CA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3C8ED3-2A26-4DF3-BCFF-387A932ECB5E}"/>
              </a:ext>
            </a:extLst>
          </p:cNvPr>
          <p:cNvSpPr txBox="1"/>
          <p:nvPr/>
        </p:nvSpPr>
        <p:spPr>
          <a:xfrm>
            <a:off x="6642187" y="3996213"/>
            <a:ext cx="1029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Cloud Service</a:t>
            </a:r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6204C142-56C1-4C16-A66C-E33282356DD5}"/>
              </a:ext>
            </a:extLst>
          </p:cNvPr>
          <p:cNvSpPr/>
          <p:nvPr/>
        </p:nvSpPr>
        <p:spPr>
          <a:xfrm>
            <a:off x="6775593" y="3760720"/>
            <a:ext cx="763072" cy="220090"/>
          </a:xfrm>
          <a:prstGeom prst="flowChartProcess">
            <a:avLst/>
          </a:prstGeom>
          <a:noFill/>
          <a:ln>
            <a:solidFill>
              <a:srgbClr val="438F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498CAE"/>
                </a:solidFill>
              </a:rPr>
              <a:t>Sep. 2019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27B237C-2DD7-486E-8EA4-673F56AF704B}"/>
              </a:ext>
            </a:extLst>
          </p:cNvPr>
          <p:cNvCxnSpPr>
            <a:cxnSpLocks/>
          </p:cNvCxnSpPr>
          <p:nvPr/>
        </p:nvCxnSpPr>
        <p:spPr>
          <a:xfrm>
            <a:off x="7157129" y="4418770"/>
            <a:ext cx="0" cy="52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B688AD8-6779-4B56-8F33-3F43D5F43818}"/>
              </a:ext>
            </a:extLst>
          </p:cNvPr>
          <p:cNvSpPr/>
          <p:nvPr/>
        </p:nvSpPr>
        <p:spPr>
          <a:xfrm>
            <a:off x="2424224" y="4418971"/>
            <a:ext cx="7106759" cy="830997"/>
          </a:xfrm>
          <a:prstGeom prst="rightArrow">
            <a:avLst/>
          </a:prstGeom>
          <a:gradFill flip="none" rotWithShape="1">
            <a:gsLst>
              <a:gs pos="55000">
                <a:srgbClr val="82A4B6"/>
              </a:gs>
              <a:gs pos="0">
                <a:schemeClr val="tx1">
                  <a:lumMod val="40000"/>
                  <a:lumOff val="60000"/>
                </a:schemeClr>
              </a:gs>
              <a:gs pos="100000">
                <a:srgbClr val="488DAE"/>
              </a:gs>
            </a:gsLst>
            <a:lin ang="0" scaled="1"/>
            <a:tileRect/>
          </a:gra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7A69ECA-406C-40FB-9DE5-9D9B641DC980}"/>
              </a:ext>
            </a:extLst>
          </p:cNvPr>
          <p:cNvSpPr txBox="1">
            <a:spLocks/>
          </p:cNvSpPr>
          <p:nvPr/>
        </p:nvSpPr>
        <p:spPr>
          <a:xfrm>
            <a:off x="2426549" y="1941432"/>
            <a:ext cx="3671776" cy="159524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Early Applications (2017-2018)</a:t>
            </a:r>
          </a:p>
          <a:p>
            <a:r>
              <a:rPr lang="en-US" sz="1200" dirty="0" err="1"/>
              <a:t>MyWorkspace</a:t>
            </a:r>
            <a:r>
              <a:rPr lang="en-US" sz="1200" dirty="0"/>
              <a:t> and its first applications</a:t>
            </a:r>
          </a:p>
          <a:p>
            <a:pPr lvl="1"/>
            <a:r>
              <a:rPr lang="en-US" sz="1100" dirty="0"/>
              <a:t>Mailing list</a:t>
            </a:r>
          </a:p>
          <a:p>
            <a:pPr lvl="1"/>
            <a:r>
              <a:rPr lang="en-US" sz="1100" dirty="0"/>
              <a:t>Calendar of events</a:t>
            </a:r>
          </a:p>
          <a:p>
            <a:pPr lvl="1"/>
            <a:r>
              <a:rPr lang="en-US" sz="1100" dirty="0"/>
              <a:t>ITU-T community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45A95641-0649-4C4D-921B-F3996E66C3E1}"/>
              </a:ext>
            </a:extLst>
          </p:cNvPr>
          <p:cNvSpPr txBox="1">
            <a:spLocks/>
          </p:cNvSpPr>
          <p:nvPr/>
        </p:nvSpPr>
        <p:spPr>
          <a:xfrm>
            <a:off x="6095999" y="1904025"/>
            <a:ext cx="3434983" cy="17527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Latest Applications (2019 -2020)</a:t>
            </a:r>
          </a:p>
          <a:p>
            <a:r>
              <a:rPr lang="en-US" sz="1200" dirty="0"/>
              <a:t>Remote Participation Tool</a:t>
            </a:r>
          </a:p>
          <a:p>
            <a:r>
              <a:rPr lang="en-US" sz="1200" dirty="0"/>
              <a:t>Automatic Translation of Texts</a:t>
            </a:r>
          </a:p>
          <a:p>
            <a:r>
              <a:rPr lang="en-US" sz="1200" dirty="0"/>
              <a:t>Cloud Service</a:t>
            </a:r>
          </a:p>
          <a:p>
            <a:r>
              <a:rPr lang="en-US" sz="1200" dirty="0"/>
              <a:t>Events access and networking</a:t>
            </a:r>
          </a:p>
          <a:p>
            <a:r>
              <a:rPr lang="en-US" sz="1200" dirty="0"/>
              <a:t>Meeting documents and suggestions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6D561-2B36-4D88-80D5-34DBC7AE5BE4}"/>
              </a:ext>
            </a:extLst>
          </p:cNvPr>
          <p:cNvSpPr txBox="1"/>
          <p:nvPr/>
        </p:nvSpPr>
        <p:spPr>
          <a:xfrm>
            <a:off x="6965794" y="5563003"/>
            <a:ext cx="1345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MyEvents</a:t>
            </a:r>
            <a:r>
              <a:rPr lang="en-US" sz="1100" dirty="0"/>
              <a:t> App</a:t>
            </a:r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6F7AAB9B-7CFE-4936-B4CB-C86272E8866F}"/>
              </a:ext>
            </a:extLst>
          </p:cNvPr>
          <p:cNvSpPr/>
          <p:nvPr/>
        </p:nvSpPr>
        <p:spPr>
          <a:xfrm>
            <a:off x="7257156" y="6149534"/>
            <a:ext cx="763072" cy="220090"/>
          </a:xfrm>
          <a:prstGeom prst="flowChartProcess">
            <a:avLst/>
          </a:prstGeom>
          <a:noFill/>
          <a:ln>
            <a:solidFill>
              <a:srgbClr val="438F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498CAE"/>
                </a:solidFill>
              </a:rPr>
              <a:t>Jan. 2020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9835001-BC7B-4D29-BE30-AF6F67490303}"/>
              </a:ext>
            </a:extLst>
          </p:cNvPr>
          <p:cNvSpPr txBox="1"/>
          <p:nvPr/>
        </p:nvSpPr>
        <p:spPr>
          <a:xfrm>
            <a:off x="8199603" y="3994556"/>
            <a:ext cx="1345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MyDocuments</a:t>
            </a:r>
            <a:endParaRPr lang="en-US" sz="1100" dirty="0"/>
          </a:p>
        </p:txBody>
      </p:sp>
      <p:sp>
        <p:nvSpPr>
          <p:cNvPr id="70" name="Flowchart: Process 69">
            <a:extLst>
              <a:ext uri="{FF2B5EF4-FFF2-40B4-BE49-F238E27FC236}">
                <a16:creationId xmlns:a16="http://schemas.microsoft.com/office/drawing/2014/main" id="{A9F3B9C3-74EC-499E-BC7F-0DEF258B031C}"/>
              </a:ext>
            </a:extLst>
          </p:cNvPr>
          <p:cNvSpPr/>
          <p:nvPr/>
        </p:nvSpPr>
        <p:spPr>
          <a:xfrm>
            <a:off x="8490965" y="3751923"/>
            <a:ext cx="763072" cy="220090"/>
          </a:xfrm>
          <a:prstGeom prst="flowChartProcess">
            <a:avLst/>
          </a:prstGeom>
          <a:noFill/>
          <a:ln>
            <a:solidFill>
              <a:srgbClr val="438F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498CAE"/>
                </a:solidFill>
              </a:rPr>
              <a:t>Nov. 2020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02F7FF-0F5F-4680-9E22-CF6C1630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MyWorkspace</a:t>
            </a:r>
            <a:r>
              <a:rPr lang="en-US" dirty="0"/>
              <a:t> and its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05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5700"/>
            <a:ext cx="10820400" cy="4610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</a:t>
            </a:r>
            <a:r>
              <a:rPr lang="en-US" sz="2400" b="1" dirty="0" err="1"/>
              <a:t>MyWorkspace</a:t>
            </a:r>
            <a:r>
              <a:rPr lang="en-US" sz="2400" b="1" dirty="0"/>
              <a:t> – </a:t>
            </a:r>
            <a:r>
              <a:rPr lang="en-US" sz="2400" dirty="0"/>
              <a:t>Central access to ITU-T resources at all time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Mailing lists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Receiving latest information on topic of interest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Community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Connecting staff and experts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Events calendar </a:t>
            </a:r>
            <a:r>
              <a:rPr lang="en-US" sz="2400" dirty="0"/>
              <a:t>– View of upcoming events, both onsite and online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</a:t>
            </a:r>
            <a:r>
              <a:rPr lang="en-US" sz="2400" b="1" dirty="0" err="1"/>
              <a:t>MyEvents</a:t>
            </a:r>
            <a:r>
              <a:rPr lang="en-US" sz="2400" b="1" dirty="0"/>
              <a:t> </a:t>
            </a:r>
            <a:r>
              <a:rPr lang="en-US" sz="2400" dirty="0"/>
              <a:t>– Events and networking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Translate </a:t>
            </a:r>
            <a:r>
              <a:rPr lang="en-US" sz="2400" dirty="0"/>
              <a:t>– Documents translated in one of the six official languages 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</a:t>
            </a:r>
            <a:r>
              <a:rPr lang="en-US" sz="2400" b="1" dirty="0" err="1"/>
              <a:t>MyMeetings</a:t>
            </a:r>
            <a:r>
              <a:rPr lang="en-US" sz="2400" b="1" dirty="0"/>
              <a:t>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Video conferencing for statutory and non-statutory meetings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 </a:t>
            </a:r>
            <a:r>
              <a:rPr lang="en-US" sz="2400" b="1" dirty="0" err="1"/>
              <a:t>MyDocuments</a:t>
            </a:r>
            <a:r>
              <a:rPr lang="en-US" sz="2400" b="1" dirty="0"/>
              <a:t> – </a:t>
            </a:r>
            <a:r>
              <a:rPr lang="en-US" sz="2400" dirty="0"/>
              <a:t>Meeting documents and suggested content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ITU-T Cloud </a:t>
            </a:r>
            <a:r>
              <a:rPr lang="en-US" sz="2400" dirty="0"/>
              <a:t>– Storage and sharing of files in the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2255709" y="1564518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422A54F-CB29-4D48-B734-B4DDE850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MyWorkspace</a:t>
            </a:r>
            <a:r>
              <a:rPr lang="en-US" dirty="0"/>
              <a:t> and its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CDF8-6138-446D-A50E-7115E4B6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MyWorkspace</a:t>
            </a:r>
            <a:endParaRPr lang="en-GB" sz="4400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A3811-67B1-46B7-BFBC-97ABB61E2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9110"/>
            <a:ext cx="5475973" cy="26536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Portal to access several TSB IT applications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Personalized working area for ITU-T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Scalable and flexible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Accessible from ITU-T home page: </a:t>
            </a:r>
            <a:r>
              <a:rPr lang="en-US" sz="1800" dirty="0">
                <a:hlinkClick r:id="rId2"/>
              </a:rPr>
              <a:t>https://www.itu.int/en/ITU-T/Pages/default.aspx</a:t>
            </a:r>
            <a:r>
              <a:rPr lang="en-US" sz="1800" dirty="0"/>
              <a:t> with your ITU account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Available on mobile and desktop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5BB6B-E035-45FC-BD11-3500AB9C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4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B0F2A-70A3-4841-988F-11EE073FA6DE}"/>
              </a:ext>
            </a:extLst>
          </p:cNvPr>
          <p:cNvSpPr/>
          <p:nvPr/>
        </p:nvSpPr>
        <p:spPr>
          <a:xfrm>
            <a:off x="7712357" y="5771080"/>
            <a:ext cx="238125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hlinkClick r:id="rId3"/>
              </a:rPr>
              <a:t>https://www.itu.int/myworkspace/</a:t>
            </a:r>
            <a:r>
              <a:rPr lang="en-US" sz="1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70B1E-AE1F-43E2-951A-6A60022AC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538" y="2999839"/>
            <a:ext cx="4892889" cy="265362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E4143E-014A-46DC-96B2-1F9CDB474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52" y="4265339"/>
            <a:ext cx="467164" cy="3349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1B928CD-02C6-4BFD-9D9A-3F506D19C84A}"/>
              </a:ext>
            </a:extLst>
          </p:cNvPr>
          <p:cNvGrpSpPr/>
          <p:nvPr/>
        </p:nvGrpSpPr>
        <p:grpSpPr>
          <a:xfrm>
            <a:off x="5873454" y="1496226"/>
            <a:ext cx="2999878" cy="1825643"/>
            <a:chOff x="-478019" y="2068206"/>
            <a:chExt cx="6948561" cy="38875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5F327B-BEF6-4738-B93A-C1F5E4943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09346E-1F3B-4CBC-891C-48F6846CB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50EA48-29DF-4642-BB15-19652E906861}"/>
              </a:ext>
            </a:extLst>
          </p:cNvPr>
          <p:cNvGrpSpPr/>
          <p:nvPr/>
        </p:nvGrpSpPr>
        <p:grpSpPr>
          <a:xfrm>
            <a:off x="8019961" y="2359045"/>
            <a:ext cx="1197497" cy="904741"/>
            <a:chOff x="6234588" y="2656465"/>
            <a:chExt cx="2118998" cy="28857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DD4174-0B9C-4DE5-B31B-595242424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BA4416-A5C1-4BAE-AFCC-C5332A36C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FF6256-70FD-42DE-B0DD-D6D8AC58B604}"/>
              </a:ext>
            </a:extLst>
          </p:cNvPr>
          <p:cNvGrpSpPr/>
          <p:nvPr/>
        </p:nvGrpSpPr>
        <p:grpSpPr>
          <a:xfrm>
            <a:off x="8782451" y="2605220"/>
            <a:ext cx="691896" cy="1196399"/>
            <a:chOff x="9071556" y="3388120"/>
            <a:chExt cx="1227449" cy="21541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92E21F-28F0-4714-9FD9-3F25FEBF2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ACD59E-D994-48A5-812B-A0972784A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7E7820E-70E7-42FE-AA75-0CF2866B023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53" y="1793087"/>
            <a:ext cx="1028700" cy="1028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1917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CDF8-6138-446D-A50E-7115E4B6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ITU-T Mailing lists</a:t>
            </a:r>
            <a:endParaRPr lang="en-GB" sz="4400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A3811-67B1-46B7-BFBC-97ABB61E2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3995"/>
            <a:ext cx="5475973" cy="19716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Quick way to subscribe to ITU mailing lists and topics of interest</a:t>
            </a: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Easy search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User can manage mailing list subscription and see the requests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5BB6B-E035-45FC-BD11-3500AB9C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5</a:t>
            </a:fld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34F3CE-29C2-4205-812D-EF67B2A338F7}"/>
              </a:ext>
            </a:extLst>
          </p:cNvPr>
          <p:cNvSpPr/>
          <p:nvPr/>
        </p:nvSpPr>
        <p:spPr>
          <a:xfrm>
            <a:off x="7008553" y="5205205"/>
            <a:ext cx="45125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dirty="0">
                <a:hlinkClick r:id="rId2"/>
              </a:rPr>
              <a:t>https://www.itu.int/myworkspace/#/Mailing</a:t>
            </a:r>
            <a:r>
              <a:rPr lang="fr-CH" sz="1200" dirty="0"/>
              <a:t> </a:t>
            </a:r>
            <a:endParaRPr lang="en-US" sz="1200" b="1" dirty="0">
              <a:latin typeface="Source Sans Pro Light" panose="020B04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1707F-D49E-40DC-8703-2102CC970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1" y="2133995"/>
            <a:ext cx="5016870" cy="288181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971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CDF8-6138-446D-A50E-7115E4B6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ITU-T Community</a:t>
            </a:r>
            <a:endParaRPr lang="en-GB" sz="4400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A3811-67B1-46B7-BFBC-97ABB61E2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3995"/>
            <a:ext cx="5475973" cy="34347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Staff and experts profile pages used for networking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Displays ITU user profile data (role, interests and attended events)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Real-time communication between members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5BB6B-E035-45FC-BD11-3500AB9C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6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31CE50-14BA-4908-AFBC-8C456F58C295}"/>
              </a:ext>
            </a:extLst>
          </p:cNvPr>
          <p:cNvSpPr/>
          <p:nvPr/>
        </p:nvSpPr>
        <p:spPr>
          <a:xfrm>
            <a:off x="6885083" y="5179052"/>
            <a:ext cx="431213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hlinkClick r:id="rId2"/>
              </a:rPr>
              <a:t>https://www.itu.int/myworkspace/#/Community</a:t>
            </a:r>
            <a:r>
              <a:rPr lang="en-US" sz="1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2A7A7-D34F-4780-9F89-75BCB996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48" y="2133995"/>
            <a:ext cx="5689600" cy="290932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127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48058-8CFB-4780-A9D4-5468325F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452232-6DDC-4555-8812-17AC22B8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4400" dirty="0"/>
              <a:t>ITU </a:t>
            </a:r>
            <a:r>
              <a:rPr lang="en-GB" dirty="0"/>
              <a:t>E</a:t>
            </a:r>
            <a:r>
              <a:rPr lang="en-GB" sz="4400" dirty="0"/>
              <a:t>vents calendar</a:t>
            </a:r>
            <a:endParaRPr lang="en-GB" sz="4400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51E9C4-3DA8-4394-954B-79F20B1A8F09}"/>
              </a:ext>
            </a:extLst>
          </p:cNvPr>
          <p:cNvSpPr txBox="1">
            <a:spLocks/>
          </p:cNvSpPr>
          <p:nvPr/>
        </p:nvSpPr>
        <p:spPr>
          <a:xfrm>
            <a:off x="838200" y="2413655"/>
            <a:ext cx="5475973" cy="343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Calendar view of all ITU Events 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Customizable by sector and event type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Direct access to event registration page </a:t>
            </a:r>
            <a:endParaRPr lang="en-GB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84231A-8619-4B90-8464-1866BBD166B9}"/>
              </a:ext>
            </a:extLst>
          </p:cNvPr>
          <p:cNvSpPr/>
          <p:nvPr/>
        </p:nvSpPr>
        <p:spPr>
          <a:xfrm>
            <a:off x="6461970" y="5899223"/>
            <a:ext cx="367669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dirty="0">
                <a:hlinkClick r:id="rId3"/>
              </a:rPr>
              <a:t>https://www.itu.int/myworkspace/#/Calendar</a:t>
            </a:r>
            <a:r>
              <a:rPr lang="fr-CH" sz="1200" dirty="0"/>
              <a:t> </a:t>
            </a:r>
            <a:endParaRPr lang="en-US" sz="1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8A3FA8-DDF2-4DE4-AA7F-E041CB4E6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1788119"/>
            <a:ext cx="5088842" cy="181868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16BF2-5F0E-4249-87E2-974C4A8C7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301" y="3133636"/>
            <a:ext cx="4546600" cy="258546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359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CDF8-6138-446D-A50E-7115E4B6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MyMeetings</a:t>
            </a:r>
            <a:endParaRPr lang="en-GB" sz="4400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A3811-67B1-46B7-BFBC-97ABB61E2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3995"/>
            <a:ext cx="5475973" cy="343470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Open-Source solution (</a:t>
            </a:r>
            <a:r>
              <a:rPr lang="en-US" sz="1800" dirty="0" err="1"/>
              <a:t>BigBlueButton</a:t>
            </a:r>
            <a:r>
              <a:rPr lang="en-US" sz="1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Completely web-based and requires no installation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Accessible by all countries and regions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Full integration with ITU backend systems </a:t>
            </a:r>
            <a:r>
              <a:rPr lang="en-US" sz="1800" i="1" dirty="0"/>
              <a:t>(ITU user account authentication, CRM Registration for Meetings, ITU-T Work Programme)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Web and mobile access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Flexible, customizable and scalable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ITU-T H.264 video standard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WCGA 2.0 AA certified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5BB6B-E035-45FC-BD11-3500AB9C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8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3B91B-A80C-4F6B-97ED-45F34A9D798E}"/>
              </a:ext>
            </a:extLst>
          </p:cNvPr>
          <p:cNvSpPr/>
          <p:nvPr/>
        </p:nvSpPr>
        <p:spPr>
          <a:xfrm>
            <a:off x="6622494" y="5708607"/>
            <a:ext cx="45125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dirty="0">
                <a:hlinkClick r:id="rId2"/>
              </a:rPr>
              <a:t>https://www.itu.int/myworkspace/#/MyMeetings</a:t>
            </a:r>
            <a:r>
              <a:rPr lang="fr-CH" sz="1200" dirty="0"/>
              <a:t> </a:t>
            </a:r>
            <a:endParaRPr lang="en-US" sz="1200" b="1" dirty="0">
              <a:latin typeface="Source Sans Pro Light" panose="020B04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06D1C3-65D1-4951-874F-B2DCEDD7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33995"/>
            <a:ext cx="5851450" cy="343470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322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CDF8-6138-446D-A50E-7115E4B6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MyMeetings</a:t>
            </a:r>
            <a:endParaRPr lang="en-GB" sz="4400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A3811-67B1-46B7-BFBC-97ABB61E2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3995"/>
            <a:ext cx="5475973" cy="34347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Existing features: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Interpretation services integrated with ITU interpretation rooms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List of participants with user affiliation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Public and private chat</a:t>
            </a:r>
            <a:endParaRPr lang="en-US" sz="1800" dirty="0">
              <a:cs typeface="Calibri Light" panose="020F03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User-friendly 'Raise hand’ request for 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Captioning (with </a:t>
            </a:r>
            <a:r>
              <a:rPr lang="en-US" sz="1800" i="1" dirty="0">
                <a:ea typeface="+mn-lt"/>
                <a:cs typeface="+mn-lt"/>
              </a:rPr>
              <a:t>Caption First)</a:t>
            </a:r>
            <a:endParaRPr lang="en-US" sz="1800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Floor request visible to chairman, moderator and participants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Meeting recordings monitored by moderators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a typeface="+mn-lt"/>
                <a:cs typeface="+mn-lt"/>
              </a:rPr>
              <a:t>Timer to indicate length of audio intervention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5BB6B-E035-45FC-BD11-3500AB9C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000B-2A8F-4F2F-8D3F-360C98E97BB8}" type="slidenum">
              <a:rPr lang="en-GB" smtClean="0"/>
              <a:t>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34441A-2A42-49EC-961F-19FFB7269E1C}"/>
              </a:ext>
            </a:extLst>
          </p:cNvPr>
          <p:cNvGrpSpPr/>
          <p:nvPr/>
        </p:nvGrpSpPr>
        <p:grpSpPr>
          <a:xfrm>
            <a:off x="6425565" y="2133995"/>
            <a:ext cx="5252787" cy="2919352"/>
            <a:chOff x="1311564" y="1302811"/>
            <a:chExt cx="10007599" cy="4564227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2B2D2BD-8A2C-4742-B55F-8F66B0AB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564" y="1302811"/>
              <a:ext cx="10007599" cy="456422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985ED4-E855-49FC-AED8-DE807016C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3391" y="3172115"/>
              <a:ext cx="2257425" cy="46672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F33B91B-A80C-4F6B-97ED-45F34A9D798E}"/>
              </a:ext>
            </a:extLst>
          </p:cNvPr>
          <p:cNvSpPr/>
          <p:nvPr/>
        </p:nvSpPr>
        <p:spPr>
          <a:xfrm>
            <a:off x="7041594" y="5241639"/>
            <a:ext cx="451256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dirty="0">
                <a:hlinkClick r:id="rId4"/>
              </a:rPr>
              <a:t>https://www.itu.int/myworkspace/#/MyMeetings</a:t>
            </a:r>
            <a:r>
              <a:rPr lang="fr-CH" sz="1200" dirty="0"/>
              <a:t> </a:t>
            </a:r>
            <a:endParaRPr lang="en-US" sz="120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9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25F54E3989841B12866DEF46270F7" ma:contentTypeVersion="2" ma:contentTypeDescription="Create a new document." ma:contentTypeScope="" ma:versionID="b9d081089b5ed75d5ea3914f6f8208d7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a3604fbd53133bd451ab393212c0069b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F60D1C3-BA37-4C36-9BD5-64B11C1C96DC}"/>
</file>

<file path=customXml/itemProps2.xml><?xml version="1.0" encoding="utf-8"?>
<ds:datastoreItem xmlns:ds="http://schemas.openxmlformats.org/officeDocument/2006/customXml" ds:itemID="{BD4A7351-2DDF-40DF-9FC3-2BC8D526B0E9}"/>
</file>

<file path=customXml/itemProps3.xml><?xml version="1.0" encoding="utf-8"?>
<ds:datastoreItem xmlns:ds="http://schemas.openxmlformats.org/officeDocument/2006/customXml" ds:itemID="{6F738402-0F41-45C5-B1B8-69DD054707ED}"/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677</Words>
  <Application>Microsoft Office PowerPoint</Application>
  <PresentationFormat>Widescreen</PresentationFormat>
  <Paragraphs>132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Open Sans Light</vt:lpstr>
      <vt:lpstr>Open Sans Light (Headings)</vt:lpstr>
      <vt:lpstr>Source Sans Pro Light</vt:lpstr>
      <vt:lpstr>Wingdings</vt:lpstr>
      <vt:lpstr>Office Theme</vt:lpstr>
      <vt:lpstr>PowerPoint Presentation</vt:lpstr>
      <vt:lpstr>MyWorkspace and its applications</vt:lpstr>
      <vt:lpstr>MyWorkspace and its applications</vt:lpstr>
      <vt:lpstr>MyWorkspace</vt:lpstr>
      <vt:lpstr>ITU-T Mailing lists</vt:lpstr>
      <vt:lpstr>ITU-T Community</vt:lpstr>
      <vt:lpstr>ITU Events calendar</vt:lpstr>
      <vt:lpstr>MyMeetings</vt:lpstr>
      <vt:lpstr>MyMeetings</vt:lpstr>
      <vt:lpstr>ITU Translate</vt:lpstr>
      <vt:lpstr>MyEvents</vt:lpstr>
      <vt:lpstr>MyDocuments</vt:lpstr>
      <vt:lpstr>ITU-T Cloud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TSB IT Applications and Electronic Working Methods</dc:title>
  <dc:creator>Kifle, Dagem</dc:creator>
  <cp:lastModifiedBy>Kifle, Dagem</cp:lastModifiedBy>
  <cp:revision>21</cp:revision>
  <dcterms:created xsi:type="dcterms:W3CDTF">2020-09-25T15:53:02Z</dcterms:created>
  <dcterms:modified xsi:type="dcterms:W3CDTF">2021-03-22T16:25:02Z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0x01010092E25F54E3989841B12866DEF46270F7</vt:lpwstr>
  </property>
</Properties>
</file>