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46" r:id="rId5"/>
    <p:sldId id="412" r:id="rId6"/>
    <p:sldId id="422" r:id="rId7"/>
    <p:sldId id="413" r:id="rId8"/>
    <p:sldId id="414" r:id="rId9"/>
    <p:sldId id="415" r:id="rId10"/>
    <p:sldId id="421" r:id="rId11"/>
    <p:sldId id="420" r:id="rId12"/>
    <p:sldId id="419" r:id="rId13"/>
    <p:sldId id="400" r:id="rId14"/>
    <p:sldId id="417" r:id="rId15"/>
    <p:sldId id="416" r:id="rId16"/>
    <p:sldId id="405" r:id="rId17"/>
  </p:sldIdLst>
  <p:sldSz cx="9144000" cy="6858000" type="screen4x3"/>
  <p:notesSz cx="9296400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2125"/>
    <a:srgbClr val="A12990"/>
    <a:srgbClr val="EA9633"/>
    <a:srgbClr val="FDCB0A"/>
    <a:srgbClr val="76C045"/>
    <a:srgbClr val="3D7B3D"/>
    <a:srgbClr val="006600"/>
    <a:srgbClr val="3F7E00"/>
    <a:srgbClr val="FF64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78879" autoAdjust="0"/>
  </p:normalViewPr>
  <p:slideViewPr>
    <p:cSldViewPr snapToGrid="0" snapToObjects="1">
      <p:cViewPr varScale="1">
        <p:scale>
          <a:sx n="127" d="100"/>
          <a:sy n="127" d="100"/>
        </p:scale>
        <p:origin x="14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98FEA37-EC69-E146-BBB3-B1951383E22D}" type="datetimeFigureOut">
              <a:rPr lang="en-US"/>
              <a:pPr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BD97969-AA3D-7F4A-B6D9-0180CB38C3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02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B175A98-403B-3A42-A13A-28825C22E30E}" type="datetimeFigureOut">
              <a:rPr lang="en-US"/>
              <a:pPr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688" y="3330575"/>
            <a:ext cx="7439025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26076F9-822F-8443-B319-1D1BAFD58F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58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76F9-822F-8443-B319-1D1BAFD58F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34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CF5F-36EF-4F1D-9F39-62BE8CBD2BE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28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36A6C-028E-4C48-82F8-FF2E02D5E19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557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76F9-822F-8443-B319-1D1BAFD58F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46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646A2-66AE-426B-BD27-CE814885D4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28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8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594F8C-A879-B545-A8F2-6CCD30FA16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8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F4C567-053D-3C49-BD41-A3BB083BA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0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DCE11D-DE36-534B-A41F-0CB6949915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1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1A33F2-87F3-0845-BBF1-AC1C7FE79E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6236FD-BDB3-E349-A3E6-21B4FB5A21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0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306B94-9F8F-C242-AF5F-0C6D01281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4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1B8392-AA56-2A4B-94BD-1E60FA4F3D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8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CDF760-6EEE-CB48-9FD5-5C266A74B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6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140299-B80A-3744-95EA-AAF45B295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5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0CE2D3-06AA-664C-8859-C8418B8BDB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9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63BBBC-FD78-4644-AF56-B1A3E5E775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7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68500"/>
            <a:ext cx="822960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9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95B3D7"/>
                </a:solidFill>
                <a:latin typeface="Calibri" charset="0"/>
              </a:defRPr>
            </a:lvl1pPr>
          </a:lstStyle>
          <a:p>
            <a:fld id="{4E092253-1FA8-7240-BFA3-68E0773F75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558ED5"/>
          </a:solidFill>
          <a:latin typeface="Calibri"/>
          <a:ea typeface="ＭＳ Ｐゴシック" charset="0"/>
          <a:cs typeface="Calibri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58ED5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58ED5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58ED5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58ED5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58ED5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itu.int/ITU-T/climatechang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studygroups/2013-2016/20/Pages/questions.aspx" TargetMode="External"/><Relationship Id="rId2" Type="http://schemas.openxmlformats.org/officeDocument/2006/relationships/hyperlink" Target="http://www.itu.int/en/ITU-T/studygroups/2013-2016/20/Pages/structure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66255" y="1956285"/>
            <a:ext cx="9421091" cy="2250141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ar-EG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لمحة عامة عن</a:t>
            </a:r>
          </a:p>
          <a:p>
            <a:pPr algn="ctr" rtl="1" fontAlgn="auto">
              <a:spcAft>
                <a:spcPts val="0"/>
              </a:spcAft>
              <a:defRPr/>
            </a:pPr>
            <a:r>
              <a:rPr lang="ar-EG" altLang="es-E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لجنة الدراسات 20</a:t>
            </a:r>
            <a:endParaRPr lang="en-US" alt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(ITU-T) </a:t>
            </a:r>
            <a:r>
              <a:rPr lang="ar-EG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لقطاع تقييس الاتصالات بالاتحاد الدولي للاتصالات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ar-EG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«إنترنت الأشياء وتطبيقاتها، بما في ذلك المدن والمجتمعات الذكية</a:t>
            </a:r>
            <a:r>
              <a:rPr lang="en-US" altLang="es-E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r>
              <a:rPr lang="ar-EG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»</a:t>
            </a:r>
            <a:r>
              <a:rPr lang="en-US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(SC&amp;C)</a:t>
            </a:r>
            <a:endParaRPr lang="en-US" alt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1820899" y="4680130"/>
            <a:ext cx="5584985" cy="51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sz="2400" b="1" dirty="0" smtClean="0"/>
              <a:t>كريستينا بويتي</a:t>
            </a:r>
            <a:r>
              <a:rPr lang="ar-EG" sz="2400" dirty="0" smtClean="0"/>
              <a:t>،</a:t>
            </a:r>
            <a:r>
              <a:rPr lang="ar-EG" sz="2400" b="1" dirty="0" smtClean="0"/>
              <a:t> </a:t>
            </a:r>
            <a:r>
              <a:rPr lang="ar-EG" sz="2400" dirty="0" smtClean="0"/>
              <a:t>مستشارة، الاتحاد </a:t>
            </a:r>
            <a:r>
              <a:rPr lang="ar-EG" sz="2400" dirty="0"/>
              <a:t>الدولي للاتصالات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67742" y="550104"/>
            <a:ext cx="4752527" cy="584775"/>
          </a:xfrm>
        </p:spPr>
        <p:txBody>
          <a:bodyPr/>
          <a:lstStyle/>
          <a:p>
            <a:pPr rtl="1"/>
            <a:r>
              <a:rPr lang="ar-EG" altLang="en-US" sz="3600" dirty="0" smtClean="0"/>
              <a:t>المجموعة المتصلة</a:t>
            </a:r>
            <a:endParaRPr lang="en-US" altLang="en-US" sz="3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2" y="1422255"/>
            <a:ext cx="4896548" cy="36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9713" y="5293722"/>
            <a:ext cx="9068586" cy="504056"/>
          </a:xfrm>
        </p:spPr>
        <p:txBody>
          <a:bodyPr/>
          <a:lstStyle/>
          <a:p>
            <a:pPr marL="0" indent="0" algn="ctr" rtl="1">
              <a:buNone/>
            </a:pPr>
            <a:r>
              <a:rPr lang="ar-EG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متحدون في التنوع من أجل بناء مستقبل أفضل من خلال معايير عالمية لتكنولوجيا المعلومات والاتصالات</a:t>
            </a:r>
            <a:endParaRPr lang="en-US" alt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678361" y="4613361"/>
            <a:ext cx="396043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algn="ctr" rtl="1">
              <a:buNone/>
            </a:pPr>
            <a:r>
              <a:rPr lang="ar-EG" altLang="en-US" sz="2800" b="1" dirty="0" smtClean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أنشطة متاحة للجميع</a:t>
            </a:r>
            <a:endParaRPr lang="en-US" altLang="en-US" sz="2800" b="1" dirty="0">
              <a:solidFill>
                <a:schemeClr val="bg1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arley.com/sites/default/files/Internet-of-Things-Concep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54"/>
          <a:stretch/>
        </p:blipFill>
        <p:spPr bwMode="auto">
          <a:xfrm>
            <a:off x="128801" y="1797282"/>
            <a:ext cx="2213877" cy="34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44436" y="1681057"/>
            <a:ext cx="4655127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  <a:defRPr/>
            </a:pPr>
            <a:r>
              <a:rPr lang="ar-EG" sz="1950" dirty="0" smtClean="0">
                <a:solidFill>
                  <a:srgbClr val="558ED5"/>
                </a:solidFill>
                <a:latin typeface="+mn-lt"/>
                <a:cs typeface="+mn-cs"/>
              </a:rPr>
              <a:t>تنسيق النشاط بخصوص إنترنت الأشياء والمدن والمجتمعات الذكية عبر لجان الدراسات بالاتحاد الدولي للاتصالات والتنسيق مع قطاع </a:t>
            </a:r>
            <a:r>
              <a:rPr lang="ar-EG" sz="1950" dirty="0">
                <a:solidFill>
                  <a:srgbClr val="558ED5"/>
                </a:solidFill>
                <a:latin typeface="+mn-lt"/>
                <a:cs typeface="+mn-cs"/>
              </a:rPr>
              <a:t>الاتصالات الراديوية وقطاع تنمية </a:t>
            </a:r>
            <a:r>
              <a:rPr lang="ar-EG" sz="1950" dirty="0" smtClean="0">
                <a:solidFill>
                  <a:srgbClr val="558ED5"/>
                </a:solidFill>
                <a:latin typeface="+mn-lt"/>
                <a:cs typeface="+mn-cs"/>
              </a:rPr>
              <a:t>الاتصالات.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  <a:defRPr/>
            </a:pPr>
            <a:r>
              <a:rPr lang="ar-EG" sz="1950" dirty="0" smtClean="0">
                <a:solidFill>
                  <a:srgbClr val="558ED5"/>
                </a:solidFill>
                <a:latin typeface="+mn-lt"/>
                <a:cs typeface="+mn-cs"/>
              </a:rPr>
              <a:t>توفير نقطة اتصال واضحة مع أنشطة إنترنت الأشياء والمدن والمجتمعات الذكية </a:t>
            </a:r>
            <a:r>
              <a:rPr lang="ar-EG" sz="1950" dirty="0">
                <a:solidFill>
                  <a:srgbClr val="558ED5"/>
                </a:solidFill>
                <a:latin typeface="+mn-lt"/>
                <a:cs typeface="+mn-cs"/>
              </a:rPr>
              <a:t>في </a:t>
            </a:r>
            <a:r>
              <a:rPr lang="ar-EG" sz="1950" dirty="0" smtClean="0">
                <a:solidFill>
                  <a:srgbClr val="558ED5"/>
                </a:solidFill>
                <a:latin typeface="+mn-lt"/>
                <a:cs typeface="+mn-cs"/>
              </a:rPr>
              <a:t>الاتحاد الدولي للاتصالات، والبحث عن تعاون من الهيئات الخارجية العاملة في مجال </a:t>
            </a:r>
            <a:r>
              <a:rPr lang="ar-EG" sz="1950" dirty="0">
                <a:solidFill>
                  <a:srgbClr val="558ED5"/>
                </a:solidFill>
                <a:latin typeface="+mn-lt"/>
                <a:cs typeface="+mn-cs"/>
              </a:rPr>
              <a:t>إ</a:t>
            </a:r>
            <a:r>
              <a:rPr lang="ar-EG" sz="1950" dirty="0" smtClean="0">
                <a:solidFill>
                  <a:srgbClr val="558ED5"/>
                </a:solidFill>
                <a:latin typeface="+mn-lt"/>
                <a:cs typeface="+mn-cs"/>
              </a:rPr>
              <a:t>نترنت الأشياء والمدن والمجتمعات الذكية وتمكين اتصال فعال مع هذه الهيئات </a:t>
            </a:r>
            <a:r>
              <a:rPr lang="ar-EG" sz="1950" dirty="0">
                <a:solidFill>
                  <a:srgbClr val="558ED5"/>
                </a:solidFill>
              </a:rPr>
              <a:t>في </a:t>
            </a:r>
            <a:r>
              <a:rPr lang="ar-EG" sz="1950" dirty="0" smtClean="0">
                <a:solidFill>
                  <a:srgbClr val="558ED5"/>
                </a:solidFill>
              </a:rPr>
              <a:t>كلا الاتجاهين </a:t>
            </a:r>
            <a:r>
              <a:rPr lang="ar-EG" sz="1950" dirty="0" smtClean="0">
                <a:solidFill>
                  <a:srgbClr val="558ED5"/>
                </a:solidFill>
                <a:latin typeface="+mn-lt"/>
                <a:cs typeface="+mn-cs"/>
              </a:rPr>
              <a:t>.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  <a:defRPr/>
            </a:pPr>
            <a:r>
              <a:rPr lang="ar-EG" sz="1950" dirty="0" smtClean="0">
                <a:solidFill>
                  <a:srgbClr val="558ED5"/>
                </a:solidFill>
                <a:latin typeface="+mn-lt"/>
                <a:cs typeface="+mn-cs"/>
              </a:rPr>
              <a:t>حفظ قائمة تقاطع لعناصر التقييس وخريطة الطريق المرتبطة </a:t>
            </a:r>
            <a:r>
              <a:rPr lang="ar-EG" sz="1950" dirty="0">
                <a:solidFill>
                  <a:srgbClr val="558ED5"/>
                </a:solidFill>
                <a:latin typeface="+mn-lt"/>
                <a:cs typeface="+mn-cs"/>
              </a:rPr>
              <a:t>بها  </a:t>
            </a:r>
            <a:r>
              <a:rPr lang="ar-EG" sz="1950" dirty="0" smtClean="0">
                <a:solidFill>
                  <a:srgbClr val="558ED5"/>
                </a:solidFill>
                <a:latin typeface="+mn-lt"/>
                <a:cs typeface="+mn-cs"/>
              </a:rPr>
              <a:t>بين منظمات تطوير المعايير وإنترنت الأشياء والمدن والمجتمعات الذكية.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128802" y="519527"/>
            <a:ext cx="8730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rtl="1"/>
            <a:r>
              <a:rPr lang="ar-TN" altLang="en-US" dirty="0" smtClean="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rPr>
              <a:t>نشاط </a:t>
            </a:r>
            <a:r>
              <a:rPr lang="ar-EG" altLang="en-US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التنسيق</a:t>
            </a:r>
            <a:r>
              <a:rPr lang="ar-TN" altLang="en-US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 </a:t>
            </a:r>
            <a:r>
              <a:rPr lang="ar-EG" altLang="en-US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ال</a:t>
            </a:r>
            <a:r>
              <a:rPr lang="ar-TN" altLang="en-US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مشترك</a:t>
            </a:r>
            <a:r>
              <a:rPr lang="ar-EG" altLang="en-US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 </a:t>
            </a:r>
            <a:r>
              <a:rPr lang="ar-EG" altLang="en-US" dirty="0" smtClean="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rPr>
              <a:t>بشأن</a:t>
            </a:r>
            <a:r>
              <a:rPr lang="ar-TN" altLang="en-US" dirty="0" smtClean="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ar-EG" altLang="en-US" dirty="0" smtClean="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rPr>
              <a:t>إ</a:t>
            </a:r>
            <a:r>
              <a:rPr lang="ar-TN" altLang="en-US" dirty="0" err="1" smtClean="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rPr>
              <a:t>نترنت</a:t>
            </a:r>
            <a:r>
              <a:rPr lang="ar-TN" altLang="en-US" dirty="0" smtClean="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rPr>
              <a:t> الأشياء والمدن والمجتمعات ال</a:t>
            </a:r>
            <a:r>
              <a:rPr lang="ar-EG" altLang="en-US" dirty="0" smtClean="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rPr>
              <a:t>ذكية </a:t>
            </a:r>
            <a:endParaRPr lang="en-US" altLang="en-US" dirty="0">
              <a:solidFill>
                <a:srgbClr val="558ED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327466" y="5935741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http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://itu.int/en/ITU-T/jca/iot/Pages/default.aspx</a:t>
            </a:r>
            <a:endParaRPr lang="en-US" altLang="en-US" sz="2000" dirty="0">
              <a:solidFill>
                <a:schemeClr val="tx2">
                  <a:lumMod val="60000"/>
                  <a:lumOff val="40000"/>
                </a:scheme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20" name="Picture 2" descr="http://www.earley.com/sites/default/files/Internet-of-Things-Concep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0"/>
          <a:stretch/>
        </p:blipFill>
        <p:spPr bwMode="auto">
          <a:xfrm>
            <a:off x="6884448" y="1810257"/>
            <a:ext cx="2130749" cy="346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69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6" y="2211542"/>
            <a:ext cx="2193592" cy="219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515921" y="2965729"/>
            <a:ext cx="3312258" cy="371496"/>
          </a:xfrm>
          <a:prstGeom prst="rect">
            <a:avLst/>
          </a:prstGeom>
          <a:solidFill>
            <a:srgbClr val="EA9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113893" y="4443255"/>
            <a:ext cx="5714286" cy="403308"/>
          </a:xfrm>
          <a:prstGeom prst="rect">
            <a:avLst/>
          </a:prstGeom>
          <a:solidFill>
            <a:srgbClr val="A121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432477" y="5210702"/>
            <a:ext cx="5395702" cy="375733"/>
          </a:xfrm>
          <a:prstGeom prst="rect">
            <a:avLst/>
          </a:prstGeom>
          <a:solidFill>
            <a:srgbClr val="2A9A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1203541" y="565267"/>
            <a:ext cx="6624638" cy="584775"/>
          </a:xfrm>
        </p:spPr>
        <p:txBody>
          <a:bodyPr>
            <a:noAutofit/>
          </a:bodyPr>
          <a:lstStyle/>
          <a:p>
            <a:r>
              <a:rPr lang="ar-EG" altLang="en-US" sz="3600" dirty="0" smtClean="0"/>
              <a:t>المعايير العالمية هي المفتاح </a:t>
            </a:r>
            <a:endParaRPr lang="en-US" altLang="en-US" sz="36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41825" y="1553988"/>
            <a:ext cx="6986354" cy="362833"/>
          </a:xfrm>
          <a:prstGeom prst="rect">
            <a:avLst/>
          </a:prstGeom>
          <a:solidFill>
            <a:srgbClr val="76C0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95641" y="3684256"/>
            <a:ext cx="3032538" cy="395580"/>
          </a:xfrm>
          <a:prstGeom prst="rect">
            <a:avLst/>
          </a:prstGeom>
          <a:solidFill>
            <a:srgbClr val="A129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29020" y="2267451"/>
            <a:ext cx="2199159" cy="362484"/>
          </a:xfrm>
          <a:prstGeom prst="rect">
            <a:avLst/>
          </a:prstGeom>
          <a:solidFill>
            <a:srgbClr val="FDCB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23555" name="Content Placeholder 6"/>
          <p:cNvSpPr>
            <a:spLocks noGrp="1"/>
          </p:cNvSpPr>
          <p:nvPr>
            <p:ph idx="1"/>
          </p:nvPr>
        </p:nvSpPr>
        <p:spPr>
          <a:xfrm>
            <a:off x="2113893" y="1546155"/>
            <a:ext cx="5714286" cy="4032447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EG" altLang="en-US" sz="2000" b="1" dirty="0" smtClean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قيادة القدرة التنافسية، </a:t>
            </a:r>
            <a:r>
              <a:rPr lang="ar-EG" altLang="en-US" sz="2000" dirty="0" smtClean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بالنسبة للشركات الفردية والاقتصاد العالمي؛</a:t>
            </a:r>
            <a:endParaRPr lang="en-US" altLang="en-US" sz="2000" dirty="0" smtClean="0">
              <a:solidFill>
                <a:schemeClr val="bg1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 smtClean="0">
              <a:solidFill>
                <a:schemeClr val="bg1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r" rtl="1">
              <a:buNone/>
            </a:pPr>
            <a:r>
              <a:rPr lang="ar-EG" altLang="en-US" sz="2000" b="1" dirty="0" smtClean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أسعار منخفضة</a:t>
            </a:r>
            <a:r>
              <a:rPr lang="ar-EG" altLang="en-US" sz="2000" dirty="0" smtClean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؛</a:t>
            </a:r>
          </a:p>
          <a:p>
            <a:pPr marL="0" indent="0" algn="r" rtl="1">
              <a:buNone/>
            </a:pPr>
            <a:endParaRPr lang="ar-EG" altLang="en-US" sz="2000" dirty="0">
              <a:solidFill>
                <a:schemeClr val="bg1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r" rtl="1">
              <a:buNone/>
            </a:pPr>
            <a:r>
              <a:rPr lang="ar-EG" altLang="en-US" sz="2000" dirty="0" smtClean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تقليص العوائق التقنية؛</a:t>
            </a:r>
          </a:p>
          <a:p>
            <a:pPr marL="0" indent="0" algn="r" rtl="1">
              <a:buNone/>
            </a:pPr>
            <a:endParaRPr lang="ar-EG" altLang="en-US" sz="2000" dirty="0">
              <a:solidFill>
                <a:schemeClr val="bg1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r" rtl="1">
              <a:buNone/>
            </a:pPr>
            <a:r>
              <a:rPr lang="ar-EG" altLang="en-US" sz="2000" dirty="0" smtClean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تشجيع </a:t>
            </a:r>
            <a:r>
              <a:rPr lang="ar-SA" sz="2000" b="1" dirty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قابلية التشغيل البيني</a:t>
            </a:r>
            <a:r>
              <a:rPr lang="ar-EG" altLang="en-US" sz="2000" dirty="0" smtClean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؛</a:t>
            </a:r>
          </a:p>
          <a:p>
            <a:pPr marL="0" indent="0" algn="r" rtl="1">
              <a:buNone/>
            </a:pPr>
            <a:endParaRPr lang="ar-EG" altLang="en-US" sz="2000" dirty="0">
              <a:solidFill>
                <a:schemeClr val="bg1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r" rtl="1">
              <a:buNone/>
            </a:pPr>
            <a:r>
              <a:rPr lang="ar-EG" altLang="en-US" sz="2000" dirty="0" smtClean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المصنعين، مشغلي الشبكات و المستهلكين؛</a:t>
            </a:r>
          </a:p>
          <a:p>
            <a:pPr marL="0" indent="0" algn="r" rtl="1">
              <a:buNone/>
            </a:pPr>
            <a:endParaRPr lang="ar-EG" altLang="en-US" sz="2000" dirty="0">
              <a:solidFill>
                <a:schemeClr val="bg1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r" rtl="1">
              <a:buNone/>
            </a:pPr>
            <a:r>
              <a:rPr lang="ar-EG" altLang="en-US" sz="2000" b="1" dirty="0" smtClean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تقليص التأثيرات </a:t>
            </a:r>
            <a:r>
              <a:rPr lang="ar-EG" altLang="en-US" sz="2000" dirty="0" smtClean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السلبية على </a:t>
            </a:r>
            <a:r>
              <a:rPr lang="ar-EG" altLang="en-US" sz="2000" b="1" dirty="0" smtClean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البيئة.</a:t>
            </a:r>
            <a:endParaRPr lang="en-US" altLang="en-US" sz="2000" dirty="0">
              <a:solidFill>
                <a:schemeClr val="bg1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 bwMode="auto">
          <a:xfrm flipH="1">
            <a:off x="7557025" y="2155666"/>
            <a:ext cx="2036821" cy="538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endParaRPr lang="en-US" altLang="en-US" sz="2000" dirty="0"/>
          </a:p>
          <a:p>
            <a:pPr rtl="1"/>
            <a:r>
              <a:rPr lang="ar-TN" altLang="en-US" sz="2800" dirty="0" smtClean="0">
                <a:solidFill>
                  <a:srgbClr val="76C045"/>
                </a:solidFill>
              </a:rPr>
              <a:t>ل</a:t>
            </a:r>
          </a:p>
          <a:p>
            <a:pPr rtl="1"/>
            <a:r>
              <a:rPr lang="ar-TN" altLang="en-US" sz="2800" dirty="0" smtClean="0">
                <a:solidFill>
                  <a:srgbClr val="FDCB0A"/>
                </a:solidFill>
              </a:rPr>
              <a:t>ن</a:t>
            </a:r>
            <a:endParaRPr lang="ar-EG" altLang="en-US" sz="2800" dirty="0" smtClean="0">
              <a:solidFill>
                <a:srgbClr val="FDCB0A"/>
              </a:solidFill>
            </a:endParaRPr>
          </a:p>
          <a:p>
            <a:pPr rtl="1"/>
            <a:r>
              <a:rPr lang="ar-EG" altLang="en-US" sz="2800" dirty="0" smtClean="0">
                <a:solidFill>
                  <a:srgbClr val="EA9633"/>
                </a:solidFill>
              </a:rPr>
              <a:t>ع</a:t>
            </a:r>
          </a:p>
          <a:p>
            <a:pPr rtl="1"/>
            <a:r>
              <a:rPr lang="ar-EG" altLang="en-US" sz="2800" dirty="0" smtClean="0">
                <a:solidFill>
                  <a:srgbClr val="EA9633"/>
                </a:solidFill>
              </a:rPr>
              <a:t>م</a:t>
            </a:r>
          </a:p>
          <a:p>
            <a:pPr rtl="1"/>
            <a:r>
              <a:rPr lang="ar-EG" altLang="en-US" sz="2800" dirty="0" smtClean="0">
                <a:solidFill>
                  <a:srgbClr val="A12990"/>
                </a:solidFill>
              </a:rPr>
              <a:t>ل</a:t>
            </a:r>
          </a:p>
          <a:p>
            <a:pPr rtl="1"/>
            <a:endParaRPr lang="ar-EG" altLang="en-US" sz="2800" dirty="0">
              <a:solidFill>
                <a:srgbClr val="76C045"/>
              </a:solidFill>
            </a:endParaRPr>
          </a:p>
          <a:p>
            <a:pPr rtl="1"/>
            <a:r>
              <a:rPr lang="ar-EG" altLang="en-US" sz="2800" dirty="0" smtClean="0">
                <a:solidFill>
                  <a:srgbClr val="A12125"/>
                </a:solidFill>
              </a:rPr>
              <a:t>م</a:t>
            </a:r>
          </a:p>
          <a:p>
            <a:pPr rtl="1"/>
            <a:r>
              <a:rPr lang="ar-EG" altLang="en-US" sz="2800" dirty="0" smtClean="0">
                <a:solidFill>
                  <a:srgbClr val="00B0F0"/>
                </a:solidFill>
              </a:rPr>
              <a:t>ع</a:t>
            </a:r>
            <a:r>
              <a:rPr lang="ar-TN" altLang="en-US" sz="2800" dirty="0" smtClean="0">
                <a:solidFill>
                  <a:srgbClr val="00B0F0"/>
                </a:solidFill>
              </a:rPr>
              <a:t>ا</a:t>
            </a:r>
            <a:r>
              <a:rPr lang="ar-EG" altLang="en-US" sz="2800" dirty="0" smtClean="0">
                <a:solidFill>
                  <a:srgbClr val="00B0F0"/>
                </a:solidFill>
              </a:rPr>
              <a:t>ً</a:t>
            </a:r>
          </a:p>
          <a:p>
            <a:pPr rtl="1"/>
            <a:endParaRPr lang="ar-EG" altLang="en-US" sz="2800" dirty="0" smtClean="0">
              <a:solidFill>
                <a:srgbClr val="76C045"/>
              </a:solidFill>
            </a:endParaRPr>
          </a:p>
          <a:p>
            <a:pPr rtl="1"/>
            <a:endParaRPr lang="ar-EG" altLang="en-US" sz="2800" dirty="0">
              <a:solidFill>
                <a:srgbClr val="76C045"/>
              </a:solidFill>
            </a:endParaRPr>
          </a:p>
          <a:p>
            <a:pPr rtl="1"/>
            <a:endParaRPr lang="ar-EG" altLang="en-US" sz="2800" dirty="0" smtClean="0">
              <a:solidFill>
                <a:srgbClr val="76C045"/>
              </a:solidFill>
            </a:endParaRPr>
          </a:p>
          <a:p>
            <a:pPr rtl="1"/>
            <a:endParaRPr lang="ar-EG" altLang="en-US" sz="2800" dirty="0">
              <a:solidFill>
                <a:srgbClr val="76C045"/>
              </a:solidFill>
            </a:endParaRPr>
          </a:p>
          <a:p>
            <a:pPr rtl="1"/>
            <a:endParaRPr lang="en-US" altLang="en-US" sz="2800" dirty="0" smtClean="0">
              <a:solidFill>
                <a:srgbClr val="EA9633"/>
              </a:solidFill>
            </a:endParaRPr>
          </a:p>
          <a:p>
            <a:endParaRPr lang="en-US" altLang="en-US" sz="2800" dirty="0" smtClean="0">
              <a:solidFill>
                <a:srgbClr val="EA9633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6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652673" y="515972"/>
            <a:ext cx="7772400" cy="584775"/>
          </a:xfrm>
        </p:spPr>
        <p:txBody>
          <a:bodyPr/>
          <a:lstStyle/>
          <a:p>
            <a:r>
              <a:rPr lang="ar-EG" sz="3600" smtClean="0"/>
              <a:t>شكراً </a:t>
            </a:r>
            <a:r>
              <a:rPr lang="ar-EG" sz="3600" dirty="0" smtClean="0"/>
              <a:t>لكم</a:t>
            </a:r>
            <a:endParaRPr lang="en-US" sz="3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52674" y="1261779"/>
            <a:ext cx="7552212" cy="14214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ar-EG" altLang="en-US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لجنة الدراسات </a:t>
            </a:r>
            <a:r>
              <a:rPr lang="ar-EG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20 ل</a:t>
            </a:r>
            <a:r>
              <a:rPr lang="ar-EG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قطاع </a:t>
            </a:r>
            <a:r>
              <a:rPr lang="ar-EG" altLang="en-US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تقييس الاتصالات بالاتحاد الدولي للاتصالات </a:t>
            </a:r>
            <a:r>
              <a:rPr lang="ar-EG" altLang="en-US" sz="2000" b="1" kern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« إنترنت </a:t>
            </a:r>
            <a:r>
              <a:rPr lang="ar-EG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الأشياء </a:t>
            </a:r>
            <a:r>
              <a:rPr lang="ar-EG" altLang="en-US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وتطبيقاتها بما في ذلك المدن </a:t>
            </a:r>
            <a:r>
              <a:rPr lang="ar-EG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والمجتمعات الذكية </a:t>
            </a:r>
            <a:r>
              <a:rPr lang="en-US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en-US" altLang="en-US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SC&amp;C</a:t>
            </a:r>
            <a:r>
              <a:rPr lang="en-US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ar-EG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»</a:t>
            </a:r>
            <a:endParaRPr lang="ar-EG" altLang="en-US" sz="2000" b="1" kern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r" rtl="1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n-US" altLang="en-US" sz="20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Browallia New" panose="020B0604020202020204" pitchFamily="34" charset="-34"/>
              </a:rPr>
              <a:t>itu.int/go/tsg20 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ar-EG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للإتصال</a:t>
            </a:r>
            <a:r>
              <a:rPr lang="ar-EG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: 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tsbsg20@itu.int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n-US" altLang="en-US" sz="2000" kern="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  <a:hlinkClick r:id="rId2"/>
            </a:endParaRPr>
          </a:p>
        </p:txBody>
      </p:sp>
      <p:pic>
        <p:nvPicPr>
          <p:cNvPr id="7" name="Picture 8" descr="https://farm3.staticflickr.com/2834/11832913965_09e0d874ad_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70" y="2922594"/>
            <a:ext cx="6796216" cy="290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F760-6EEE-CB48-9FD5-5C266A74BF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2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free-management-ebooks.com/news/wp-content/uploads/2014/08/fmebagenda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065" y="248487"/>
            <a:ext cx="6429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676" y="2180015"/>
            <a:ext cx="5373045" cy="2946508"/>
          </a:xfrm>
        </p:spPr>
        <p:txBody>
          <a:bodyPr/>
          <a:lstStyle/>
          <a:p>
            <a:pPr marL="457200" lvl="1" indent="0">
              <a:buNone/>
            </a:pPr>
            <a:endParaRPr lang="ar-EG" sz="2000" dirty="0">
              <a:latin typeface="Calibri" panose="020F0502020204030204" pitchFamily="34" charset="0"/>
            </a:endParaRP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ar-SA" sz="2000" dirty="0" smtClean="0">
                <a:latin typeface="Calibri" panose="020F0502020204030204" pitchFamily="34" charset="0"/>
              </a:rPr>
              <a:t>الاتحاد </a:t>
            </a:r>
            <a:r>
              <a:rPr lang="ar-SA" sz="2000" dirty="0">
                <a:latin typeface="Calibri" panose="020F0502020204030204" pitchFamily="34" charset="0"/>
              </a:rPr>
              <a:t>الدولي </a:t>
            </a:r>
            <a:r>
              <a:rPr lang="ar-SA" sz="2000" dirty="0" smtClean="0">
                <a:latin typeface="Calibri" panose="020F0502020204030204" pitchFamily="34" charset="0"/>
              </a:rPr>
              <a:t>للاتصالات</a:t>
            </a:r>
            <a:endParaRPr lang="ar-EG" sz="2000" dirty="0" smtClean="0">
              <a:latin typeface="Calibri" panose="020F0502020204030204" pitchFamily="34" charset="0"/>
            </a:endParaRP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ar-EG" sz="2000" dirty="0">
                <a:latin typeface="Calibri" panose="020F0502020204030204" pitchFamily="34" charset="0"/>
              </a:rPr>
              <a:t>لجنة الدراسات </a:t>
            </a:r>
            <a:r>
              <a:rPr lang="ar-EG" sz="2000" dirty="0" smtClean="0">
                <a:latin typeface="Calibri" panose="020F0502020204030204" pitchFamily="34" charset="0"/>
              </a:rPr>
              <a:t>20 لقطاع </a:t>
            </a:r>
            <a:r>
              <a:rPr lang="ar-EG" sz="2000" dirty="0">
                <a:latin typeface="Calibri" panose="020F0502020204030204" pitchFamily="34" charset="0"/>
              </a:rPr>
              <a:t>تقييس الاتصالات بالاتحاد الدولي </a:t>
            </a:r>
            <a:r>
              <a:rPr lang="ar-EG" sz="2000" dirty="0" smtClean="0">
                <a:latin typeface="Calibri" panose="020F0502020204030204" pitchFamily="34" charset="0"/>
              </a:rPr>
              <a:t>للاتصالات</a:t>
            </a: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ar-EG" sz="2000" dirty="0" smtClean="0">
                <a:latin typeface="Calibri" panose="020F0502020204030204" pitchFamily="34" charset="0"/>
              </a:rPr>
              <a:t>ال</a:t>
            </a:r>
            <a:r>
              <a:rPr lang="ar-TN" sz="2000" dirty="0" smtClean="0">
                <a:latin typeface="Calibri" panose="020F0502020204030204" pitchFamily="34" charset="0"/>
              </a:rPr>
              <a:t>مجموعة متصلة</a:t>
            </a:r>
            <a:endParaRPr lang="ar-EG" sz="2000" dirty="0" smtClean="0">
              <a:latin typeface="Calibri" panose="020F0502020204030204" pitchFamily="34" charset="0"/>
            </a:endParaRPr>
          </a:p>
          <a:p>
            <a:pPr lvl="2" algn="r" rtl="1">
              <a:buFont typeface="Wingdings" panose="05000000000000000000" pitchFamily="2" charset="2"/>
              <a:buChar char="§"/>
            </a:pPr>
            <a:r>
              <a:rPr lang="ar-EG" sz="2000" dirty="0">
                <a:latin typeface="Calibri" panose="020F0502020204030204" pitchFamily="34" charset="0"/>
              </a:rPr>
              <a:t>نشاط التنسيق المشترك بشأن </a:t>
            </a:r>
            <a:r>
              <a:rPr lang="ar-EG" sz="2000" dirty="0" smtClean="0">
                <a:latin typeface="Calibri" panose="020F0502020204030204" pitchFamily="34" charset="0"/>
              </a:rPr>
              <a:t>إنترنت </a:t>
            </a:r>
            <a:r>
              <a:rPr lang="ar-EG" sz="2000" dirty="0">
                <a:latin typeface="Calibri" panose="020F0502020204030204" pitchFamily="34" charset="0"/>
              </a:rPr>
              <a:t>الأشياء والمدن والمجتمعات الذكية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ar-EG" sz="2000" dirty="0">
                <a:latin typeface="Calibri" panose="020F0502020204030204" pitchFamily="34" charset="0"/>
              </a:rPr>
              <a:t>(</a:t>
            </a:r>
            <a:r>
              <a:rPr lang="en-US" sz="2000" dirty="0">
                <a:latin typeface="Calibri" panose="020F0502020204030204" pitchFamily="34" charset="0"/>
              </a:rPr>
              <a:t>(</a:t>
            </a:r>
            <a:r>
              <a:rPr lang="en-US" sz="2000" dirty="0" err="1">
                <a:latin typeface="Calibri" panose="020F0502020204030204" pitchFamily="34" charset="0"/>
              </a:rPr>
              <a:t>JCA-IoT&amp;SCC</a:t>
            </a:r>
            <a:endParaRPr lang="ar-EG" sz="2000" dirty="0">
              <a:latin typeface="Calibri" panose="020F0502020204030204" pitchFamily="34" charset="0"/>
            </a:endParaRP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ar-EG" sz="2000" dirty="0" smtClean="0">
                <a:latin typeface="Calibri" panose="020F0502020204030204" pitchFamily="34" charset="0"/>
              </a:rPr>
              <a:t>لنعمل معاً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 txBox="1">
            <a:spLocks/>
          </p:cNvSpPr>
          <p:nvPr/>
        </p:nvSpPr>
        <p:spPr>
          <a:xfrm>
            <a:off x="4372801" y="1124569"/>
            <a:ext cx="4771199" cy="16461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257175" indent="-257175" algn="r" defTabSz="342900" rtl="1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ar-EG" sz="1800" dirty="0" smtClean="0">
                <a:solidFill>
                  <a:srgbClr val="558ED5"/>
                </a:solidFill>
                <a:ea typeface="ＭＳ Ｐゴシック" charset="0"/>
              </a:rPr>
              <a:t>وكالة الأمم المتحدة المتخصصة في مجال تكنولوجيا المعلومات والاتصالات</a:t>
            </a:r>
          </a:p>
          <a:p>
            <a:pPr marL="257175" indent="-257175" algn="r" defTabSz="342900" rtl="1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1800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sz="1800" dirty="0" smtClean="0">
                <a:solidFill>
                  <a:srgbClr val="558ED5"/>
                </a:solidFill>
                <a:ea typeface="ＭＳ Ｐゴシック" charset="0"/>
              </a:rPr>
              <a:t>منظمة لتطوير المقاييس</a:t>
            </a:r>
          </a:p>
          <a:p>
            <a:pPr marL="257175" indent="-257175" algn="r" defTabSz="342900" rtl="1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ar-EG" sz="1800" dirty="0" smtClean="0">
                <a:solidFill>
                  <a:srgbClr val="558ED5"/>
                </a:solidFill>
                <a:ea typeface="ＭＳ Ｐゴシック" charset="0"/>
              </a:rPr>
              <a:t>شراكة </a:t>
            </a:r>
            <a:r>
              <a:rPr lang="ar-EG" sz="1800" dirty="0">
                <a:solidFill>
                  <a:srgbClr val="558ED5"/>
                </a:solidFill>
                <a:ea typeface="ＭＳ Ｐゴシック" charset="0"/>
              </a:rPr>
              <a:t>فريدة </a:t>
            </a:r>
            <a:r>
              <a:rPr lang="ar-EG" sz="1800" dirty="0" smtClean="0">
                <a:solidFill>
                  <a:srgbClr val="558ED5"/>
                </a:solidFill>
                <a:ea typeface="ＭＳ Ｐゴシック" charset="0"/>
              </a:rPr>
              <a:t>بين القطاعين العام والخاص</a:t>
            </a:r>
          </a:p>
          <a:p>
            <a:pPr marL="257175" indent="-257175" algn="r" defTabSz="342900" rtl="1"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en-US" sz="1800" dirty="0">
              <a:solidFill>
                <a:srgbClr val="558ED5"/>
              </a:solidFill>
              <a:ea typeface="ＭＳ Ｐゴシック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0" y="3618161"/>
            <a:ext cx="4097804" cy="210161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algn="r" rtl="1">
              <a:buFont typeface="Wingdings" pitchFamily="2" charset="2"/>
              <a:buNone/>
              <a:defRPr/>
            </a:pPr>
            <a:r>
              <a:rPr lang="ar-EG" sz="2000" b="1" dirty="0" smtClean="0">
                <a:solidFill>
                  <a:srgbClr val="558ED5"/>
                </a:solidFill>
                <a:ea typeface="ＭＳ Ｐゴシック" charset="0"/>
              </a:rPr>
              <a:t>الأعضاء: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ar-EG" sz="2000" dirty="0" smtClean="0">
                <a:solidFill>
                  <a:srgbClr val="558ED5"/>
                </a:solidFill>
                <a:ea typeface="ＭＳ Ｐゴシック" charset="0"/>
              </a:rPr>
              <a:t>193 بلداً (حكومات وهيئات تنظيمية)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ar-EG" sz="2000" dirty="0" smtClean="0">
                <a:solidFill>
                  <a:srgbClr val="558ED5"/>
                </a:solidFill>
                <a:ea typeface="ＭＳ Ｐゴシック" charset="0"/>
              </a:rPr>
              <a:t>أكثر من 700 من القطاع الخاص (</a:t>
            </a:r>
            <a:r>
              <a:rPr lang="ar-SA" sz="2000" dirty="0">
                <a:solidFill>
                  <a:srgbClr val="558ED5"/>
                </a:solidFill>
                <a:ea typeface="ＭＳ Ｐゴシック" charset="0"/>
              </a:rPr>
              <a:t>أعضاء القطاعات </a:t>
            </a:r>
            <a:r>
              <a:rPr lang="ar-SA" sz="2000" dirty="0" smtClean="0">
                <a:solidFill>
                  <a:srgbClr val="558ED5"/>
                </a:solidFill>
                <a:ea typeface="ＭＳ Ｐゴシック" charset="0"/>
              </a:rPr>
              <a:t>والمنتسبون</a:t>
            </a:r>
            <a:r>
              <a:rPr lang="ar-EG" sz="2000" dirty="0" smtClean="0">
                <a:solidFill>
                  <a:srgbClr val="558ED5"/>
                </a:solidFill>
                <a:ea typeface="ＭＳ Ｐゴシック" charset="0"/>
              </a:rPr>
              <a:t>)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ar-EG" sz="2000" dirty="0" smtClean="0">
                <a:solidFill>
                  <a:srgbClr val="558ED5"/>
                </a:solidFill>
                <a:ea typeface="ＭＳ Ｐゴシック" charset="0"/>
              </a:rPr>
              <a:t>أكثر من 90 مؤسسة أكاديمية</a:t>
            </a:r>
            <a:endParaRPr lang="en-US" sz="2000" dirty="0">
              <a:solidFill>
                <a:srgbClr val="558ED5"/>
              </a:solidFill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01" y="2916549"/>
            <a:ext cx="4421386" cy="294903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572000" y="486770"/>
            <a:ext cx="4216978" cy="6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r>
              <a:rPr lang="ar-SA" sz="2400" dirty="0"/>
              <a:t>الاتحاد الدولي للاتصالات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19" y="538767"/>
            <a:ext cx="4113082" cy="2933596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844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http://media-2.web.britannica.com/eb-media/61/96161-050-E4DE0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759600"/>
            <a:ext cx="1059750" cy="72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6" descr="http://www.celtnet.org.uk/mobile-phone/img/mobile-evoluti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94" y="1329605"/>
            <a:ext cx="914364" cy="67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tu_map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6015" y="2526179"/>
            <a:ext cx="4227402" cy="202381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24" name="Picture 8" descr="http://tvbythenumbers.com/wp-content/uploads/2009/12/satell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8454" y="4856421"/>
            <a:ext cx="1015594" cy="8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4" descr="http://www.w3.org/2005/Talks/1111-maxf-delhi/telepho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2740" y="3726584"/>
            <a:ext cx="711692" cy="95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http://www.textually.org/textually/archives/archives/images/set2/telegraph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625473"/>
            <a:ext cx="922110" cy="64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18" descr="http://magento.siteground.com/media/catalog/product/cache/12/image/5e06319eda06f020e43594a9c230972d/a/c/acer-ferrari-3200-notebook-computer-p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463796"/>
            <a:ext cx="794808" cy="79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http://www.readmobilenews.com/wp-content/uploads/2009/05/verizon-prepping-the-ipa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464" y="2472819"/>
            <a:ext cx="838964" cy="55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" y="512218"/>
            <a:ext cx="8784976" cy="490066"/>
          </a:xfrm>
        </p:spPr>
        <p:txBody>
          <a:bodyPr>
            <a:noAutofit/>
          </a:bodyPr>
          <a:lstStyle/>
          <a:p>
            <a:r>
              <a:rPr lang="ar-EG" sz="3600" dirty="0" smtClean="0"/>
              <a:t>هيكلية الاتحاد الدولي للاتصالات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4870409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000" b="1" dirty="0" smtClean="0">
                <a:solidFill>
                  <a:srgbClr val="558ED5"/>
                </a:solidFill>
                <a:latin typeface="+mn-lt"/>
                <a:cs typeface="+mn-cs"/>
              </a:rPr>
              <a:t>الأمانة العامة</a:t>
            </a:r>
          </a:p>
          <a:p>
            <a:pPr algn="ctr" rtl="1"/>
            <a:r>
              <a:rPr lang="ar-EG" sz="2000" dirty="0" smtClean="0">
                <a:solidFill>
                  <a:srgbClr val="558ED5"/>
                </a:solidFill>
                <a:latin typeface="+mn-lt"/>
                <a:cs typeface="+mn-cs"/>
              </a:rPr>
              <a:t>توفير التنسيق لكامل المنظمة</a:t>
            </a:r>
            <a:endParaRPr lang="en-US" sz="2000" dirty="0">
              <a:solidFill>
                <a:srgbClr val="558ED5"/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085222"/>
            <a:ext cx="3018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ar-EG" sz="2000" b="1" dirty="0" smtClean="0">
                <a:solidFill>
                  <a:srgbClr val="558ED5"/>
                </a:solidFill>
                <a:latin typeface="+mn-lt"/>
                <a:cs typeface="+mn-cs"/>
              </a:rPr>
              <a:t>قطاع تقييس الاتصالات </a:t>
            </a:r>
            <a:r>
              <a:rPr lang="en-US" sz="2000" b="1" dirty="0" smtClean="0">
                <a:solidFill>
                  <a:srgbClr val="558ED5"/>
                </a:solidFill>
                <a:latin typeface="+mn-lt"/>
                <a:cs typeface="+mn-cs"/>
              </a:rPr>
              <a:t>(ITU-T)</a:t>
            </a:r>
          </a:p>
          <a:p>
            <a:pPr lvl="0" algn="ctr" rtl="1">
              <a:defRPr/>
            </a:pPr>
            <a:r>
              <a:rPr lang="ar-EG" sz="2000" dirty="0" smtClean="0">
                <a:solidFill>
                  <a:srgbClr val="558ED5"/>
                </a:solidFill>
                <a:latin typeface="+mn-lt"/>
                <a:cs typeface="+mn-cs"/>
              </a:rPr>
              <a:t>وضع </a:t>
            </a:r>
            <a:r>
              <a:rPr lang="ar-SA" sz="2000" dirty="0" smtClean="0">
                <a:solidFill>
                  <a:srgbClr val="558ED5"/>
                </a:solidFill>
                <a:latin typeface="+mn-lt"/>
                <a:cs typeface="+mn-cs"/>
              </a:rPr>
              <a:t>معايير </a:t>
            </a:r>
            <a:r>
              <a:rPr lang="ar-SA" sz="2000" dirty="0">
                <a:solidFill>
                  <a:srgbClr val="558ED5"/>
                </a:solidFill>
                <a:latin typeface="+mn-lt"/>
                <a:cs typeface="+mn-cs"/>
              </a:rPr>
              <a:t>تكنولوجيا المعلومات والاتصالات التقنية </a:t>
            </a:r>
            <a:r>
              <a:rPr lang="ar-EG" sz="2000" dirty="0" smtClean="0">
                <a:solidFill>
                  <a:srgbClr val="558ED5"/>
                </a:solidFill>
                <a:latin typeface="+mn-lt"/>
                <a:cs typeface="+mn-cs"/>
              </a:rPr>
              <a:t>ذو </a:t>
            </a:r>
            <a:r>
              <a:rPr lang="ar-SA" sz="2000" dirty="0" smtClean="0">
                <a:solidFill>
                  <a:srgbClr val="558ED5"/>
                </a:solidFill>
                <a:latin typeface="+mn-lt"/>
                <a:cs typeface="+mn-cs"/>
              </a:rPr>
              <a:t>قابل</a:t>
            </a:r>
            <a:r>
              <a:rPr lang="ar-EG" sz="2000" dirty="0" smtClean="0">
                <a:solidFill>
                  <a:srgbClr val="558ED5"/>
                </a:solidFill>
                <a:latin typeface="+mn-lt"/>
                <a:cs typeface="+mn-cs"/>
              </a:rPr>
              <a:t>ي</a:t>
            </a:r>
            <a:r>
              <a:rPr lang="ar-SA" sz="2000" dirty="0" smtClean="0">
                <a:solidFill>
                  <a:srgbClr val="558ED5"/>
                </a:solidFill>
                <a:latin typeface="+mn-lt"/>
                <a:cs typeface="+mn-cs"/>
              </a:rPr>
              <a:t>ة </a:t>
            </a:r>
            <a:r>
              <a:rPr lang="ar-SA" sz="2000" dirty="0">
                <a:solidFill>
                  <a:srgbClr val="558ED5"/>
                </a:solidFill>
                <a:latin typeface="+mn-lt"/>
                <a:cs typeface="+mn-cs"/>
              </a:rPr>
              <a:t>للتشغيل </a:t>
            </a:r>
            <a:r>
              <a:rPr lang="ar-EG" sz="2000" dirty="0" smtClean="0">
                <a:solidFill>
                  <a:srgbClr val="558ED5"/>
                </a:solidFill>
                <a:latin typeface="+mn-lt"/>
                <a:cs typeface="+mn-cs"/>
              </a:rPr>
              <a:t>البيني</a:t>
            </a:r>
            <a:endParaRPr lang="en-US" sz="2000" dirty="0">
              <a:solidFill>
                <a:srgbClr val="558ED5"/>
              </a:solidFill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8064" y="1085222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EG" sz="2000" b="1" dirty="0" smtClean="0">
                <a:solidFill>
                  <a:srgbClr val="558ED5"/>
                </a:solidFill>
                <a:latin typeface="+mn-lt"/>
                <a:cs typeface="+mn-cs"/>
              </a:rPr>
              <a:t>قطاع الاتصالات الراديوية </a:t>
            </a:r>
            <a:r>
              <a:rPr lang="en-US" sz="2000" b="1" dirty="0" smtClean="0">
                <a:solidFill>
                  <a:srgbClr val="558ED5"/>
                </a:solidFill>
                <a:latin typeface="+mn-lt"/>
                <a:cs typeface="+mn-cs"/>
              </a:rPr>
              <a:t>(ITU-R)</a:t>
            </a:r>
            <a:endParaRPr lang="ar-EG" sz="2000" b="1" dirty="0" smtClean="0">
              <a:solidFill>
                <a:srgbClr val="558ED5"/>
              </a:solidFill>
              <a:latin typeface="+mn-lt"/>
              <a:cs typeface="+mn-cs"/>
            </a:endParaRPr>
          </a:p>
          <a:p>
            <a:pPr algn="ctr" rtl="1">
              <a:defRPr/>
            </a:pPr>
            <a:r>
              <a:rPr lang="ar-EG" sz="2000" dirty="0" smtClean="0">
                <a:solidFill>
                  <a:srgbClr val="558ED5"/>
                </a:solidFill>
                <a:latin typeface="+mn-lt"/>
                <a:cs typeface="+mn-cs"/>
              </a:rPr>
              <a:t>تنسيق الاتصالات اللاسلكية العالمية</a:t>
            </a:r>
            <a:endParaRPr lang="en-US" sz="2000" dirty="0">
              <a:solidFill>
                <a:srgbClr val="558ED5"/>
              </a:solidFill>
              <a:latin typeface="+mn-lt"/>
              <a:cs typeface="+mn-cs"/>
            </a:endParaRP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88159" y="4562632"/>
            <a:ext cx="3636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ar-EG" sz="2000" b="1" dirty="0">
                <a:solidFill>
                  <a:srgbClr val="558ED5"/>
                </a:solidFill>
              </a:rPr>
              <a:t>قطاع تنمية </a:t>
            </a:r>
            <a:r>
              <a:rPr lang="ar-EG" sz="2000" b="1" dirty="0" smtClean="0">
                <a:solidFill>
                  <a:srgbClr val="558ED5"/>
                </a:solidFill>
              </a:rPr>
              <a:t>الاتصالات </a:t>
            </a:r>
            <a:r>
              <a:rPr lang="en-US" sz="2000" b="1" dirty="0" smtClean="0">
                <a:solidFill>
                  <a:srgbClr val="558ED5"/>
                </a:solidFill>
                <a:latin typeface="+mn-lt"/>
              </a:rPr>
              <a:t>(ITU-D)</a:t>
            </a:r>
          </a:p>
          <a:p>
            <a:pPr lvl="0" algn="ctr" rtl="1">
              <a:defRPr/>
            </a:pPr>
            <a:r>
              <a:rPr lang="ar-EG" sz="2000" dirty="0" smtClean="0">
                <a:solidFill>
                  <a:srgbClr val="558ED5"/>
                </a:solidFill>
              </a:rPr>
              <a:t>توفير المساعدة لغير الموصولين</a:t>
            </a:r>
            <a:endParaRPr lang="en-US" sz="2000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8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4867" y="1499365"/>
            <a:ext cx="8681344" cy="4104456"/>
          </a:xfrm>
        </p:spPr>
        <p:txBody>
          <a:bodyPr/>
          <a:lstStyle/>
          <a:p>
            <a:pPr algn="r" rtl="1"/>
            <a:r>
              <a:rPr lang="ar-EG" sz="2000" dirty="0" smtClean="0"/>
              <a:t>لجنة الدراسات 20 </a:t>
            </a:r>
            <a:r>
              <a:rPr lang="ar-TN" sz="2000" dirty="0" smtClean="0"/>
              <a:t>هي المسؤولة عن المعايير الدولية لتمكين </a:t>
            </a:r>
            <a:r>
              <a:rPr lang="ar-EG" sz="2000" dirty="0" smtClean="0"/>
              <a:t>التطوير</a:t>
            </a:r>
            <a:r>
              <a:rPr lang="ar-TN" sz="2000" dirty="0" smtClean="0"/>
              <a:t>المنسق</a:t>
            </a:r>
            <a:r>
              <a:rPr lang="ar-EG" sz="2000" dirty="0" smtClean="0"/>
              <a:t> ل</a:t>
            </a:r>
            <a:r>
              <a:rPr lang="ar-TN" sz="2000" dirty="0" smtClean="0"/>
              <a:t>تكنولوجيات إنترنت الأشياء</a:t>
            </a:r>
            <a:r>
              <a:rPr lang="ar-EG" sz="2000" dirty="0" smtClean="0"/>
              <a:t> </a:t>
            </a:r>
            <a:r>
              <a:rPr lang="ar-TN" sz="2000" dirty="0" smtClean="0"/>
              <a:t>بما في</a:t>
            </a:r>
            <a:r>
              <a:rPr lang="ar-EG" sz="2000" dirty="0" smtClean="0"/>
              <a:t> ذ</a:t>
            </a:r>
            <a:r>
              <a:rPr lang="ar-TN" sz="2000" dirty="0" smtClean="0"/>
              <a:t>لك الاتصال </a:t>
            </a:r>
            <a:r>
              <a:rPr lang="ar-EG" sz="2000" dirty="0" smtClean="0"/>
              <a:t>من آلة إلى آلة و</a:t>
            </a:r>
            <a:r>
              <a:rPr lang="ar-TN" sz="2000" dirty="0" smtClean="0"/>
              <a:t>شبكات </a:t>
            </a:r>
            <a:r>
              <a:rPr lang="ar-EG" sz="2000" dirty="0" err="1" smtClean="0"/>
              <a:t>المحاسيس</a:t>
            </a:r>
            <a:r>
              <a:rPr lang="ar-EG" sz="2000" dirty="0" smtClean="0"/>
              <a:t> الشمولية.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22" y="2414955"/>
            <a:ext cx="4630438" cy="2618716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245841" y="5144826"/>
            <a:ext cx="8710370" cy="39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" pitchFamily="2" charset="2"/>
              <a:buChar char="§"/>
            </a:pPr>
            <a:r>
              <a:rPr lang="ar-TN" sz="2000" dirty="0" smtClean="0"/>
              <a:t>تم إنشاؤها من </a:t>
            </a:r>
            <a:r>
              <a:rPr lang="ar-EG" sz="2000" dirty="0" smtClean="0"/>
              <a:t>قبل </a:t>
            </a:r>
            <a:r>
              <a:rPr lang="ar-TN" sz="2000" dirty="0" smtClean="0"/>
              <a:t>الفريق الاستشاري  لتقييس الاتصالات </a:t>
            </a:r>
            <a:r>
              <a:rPr lang="en-US" sz="2000" dirty="0" smtClean="0"/>
              <a:t> (TSAG)</a:t>
            </a:r>
            <a:r>
              <a:rPr lang="ar-TN" sz="2000" dirty="0" smtClean="0"/>
              <a:t>في </a:t>
            </a:r>
            <a:r>
              <a:rPr lang="ar-EG" sz="2000" dirty="0" smtClean="0"/>
              <a:t>يونيو</a:t>
            </a:r>
            <a:r>
              <a:rPr lang="ar-TN" sz="2000" dirty="0" smtClean="0"/>
              <a:t>2015.</a:t>
            </a:r>
          </a:p>
          <a:p>
            <a:pPr algn="r" rtl="1">
              <a:buFont typeface="Wingdings" pitchFamily="2" charset="2"/>
              <a:buChar char="§"/>
            </a:pPr>
            <a:r>
              <a:rPr lang="ar-TN" sz="2000" dirty="0" smtClean="0"/>
              <a:t>أول </a:t>
            </a:r>
            <a:r>
              <a:rPr lang="ar-EG" sz="2000" dirty="0" smtClean="0"/>
              <a:t>إ</a:t>
            </a:r>
            <a:r>
              <a:rPr lang="ar-TN" sz="2000" dirty="0" err="1" smtClean="0"/>
              <a:t>جتماع</a:t>
            </a:r>
            <a:r>
              <a:rPr lang="ar-TN" sz="2000" dirty="0" smtClean="0"/>
              <a:t>: 19-23 </a:t>
            </a:r>
            <a:r>
              <a:rPr lang="ar-EG" sz="2000" dirty="0" smtClean="0"/>
              <a:t>اك</a:t>
            </a:r>
            <a:r>
              <a:rPr lang="ar-TN" sz="2000" dirty="0" smtClean="0"/>
              <a:t>توبر 2015</a:t>
            </a:r>
            <a:r>
              <a:rPr lang="ar-EG" sz="2000" dirty="0" smtClean="0"/>
              <a:t>،</a:t>
            </a:r>
            <a:r>
              <a:rPr lang="ar-TN" sz="2000" dirty="0" smtClean="0"/>
              <a:t> جنيف</a:t>
            </a:r>
            <a:r>
              <a:rPr lang="ar-EG" sz="2000" dirty="0" smtClean="0"/>
              <a:t>،</a:t>
            </a:r>
            <a:r>
              <a:rPr lang="ar-TN" sz="2000" dirty="0" smtClean="0"/>
              <a:t> سويسرا</a:t>
            </a:r>
            <a:r>
              <a:rPr lang="ar-EG" sz="2000" dirty="0" smtClean="0"/>
              <a:t>.</a:t>
            </a:r>
            <a:endParaRPr lang="ar-TN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74867" y="474236"/>
            <a:ext cx="8681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rtl="1" eaLnBrk="0" hangingPunct="0">
              <a:spcBef>
                <a:spcPct val="20000"/>
              </a:spcBef>
            </a:pPr>
            <a:r>
              <a:rPr lang="ar-EG" sz="2400" b="1" dirty="0">
                <a:solidFill>
                  <a:srgbClr val="558ED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لجنة الدراسات</a:t>
            </a:r>
            <a:r>
              <a:rPr lang="en-US" sz="2400" b="1" dirty="0">
                <a:solidFill>
                  <a:srgbClr val="558ED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EG" sz="2400" b="1" dirty="0">
                <a:solidFill>
                  <a:srgbClr val="558ED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 </a:t>
            </a:r>
            <a:r>
              <a:rPr lang="ar-EG" sz="2400" b="1" dirty="0" smtClean="0">
                <a:solidFill>
                  <a:srgbClr val="558ED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لقطاع </a:t>
            </a:r>
            <a:r>
              <a:rPr lang="ar-EG" sz="2400" b="1" dirty="0">
                <a:solidFill>
                  <a:srgbClr val="558ED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تقييس الاتصالات بالاتحاد الدولي </a:t>
            </a:r>
            <a:r>
              <a:rPr lang="ar-EG" sz="2400" b="1" dirty="0" smtClean="0">
                <a:solidFill>
                  <a:srgbClr val="558ED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للاتصالات</a:t>
            </a:r>
            <a:br>
              <a:rPr lang="ar-EG" sz="2400" b="1" dirty="0" smtClean="0">
                <a:solidFill>
                  <a:srgbClr val="558ED5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558ED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(SG20) </a:t>
            </a:r>
            <a:endParaRPr lang="ar-EG" sz="2400" b="1" dirty="0">
              <a:solidFill>
                <a:srgbClr val="558ED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85" y="337780"/>
            <a:ext cx="8229600" cy="857250"/>
          </a:xfrm>
        </p:spPr>
        <p:txBody>
          <a:bodyPr/>
          <a:lstStyle/>
          <a:p>
            <a:pPr rtl="1"/>
            <a:r>
              <a:rPr lang="ar-TN" sz="3600" dirty="0"/>
              <a:t>فريق </a:t>
            </a:r>
            <a:r>
              <a:rPr lang="ar-EG" sz="3600" dirty="0" smtClean="0"/>
              <a:t>الإدارة </a:t>
            </a:r>
            <a:r>
              <a:rPr lang="ar-TN" sz="3600" dirty="0" smtClean="0"/>
              <a:t>للجنة الدراسات 20   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6898" y="1228264"/>
            <a:ext cx="5813922" cy="647224"/>
          </a:xfrm>
        </p:spPr>
        <p:txBody>
          <a:bodyPr/>
          <a:lstStyle/>
          <a:p>
            <a:pPr marL="0" indent="0" algn="r" rtl="1">
              <a:buNone/>
            </a:pPr>
            <a:r>
              <a:rPr lang="ar-TN" sz="2000" b="1" dirty="0" smtClean="0"/>
              <a:t> رئيس </a:t>
            </a:r>
            <a:r>
              <a:rPr lang="ar-SA" sz="2000" b="1" dirty="0" smtClean="0"/>
              <a:t>لجنة </a:t>
            </a:r>
            <a:r>
              <a:rPr lang="ar-SA" sz="2000" b="1" dirty="0"/>
              <a:t>الدراسات </a:t>
            </a:r>
            <a:r>
              <a:rPr lang="ar-TN" sz="2000" b="1" dirty="0" smtClean="0"/>
              <a:t>20</a:t>
            </a:r>
            <a:endParaRPr lang="en-US" sz="2000" b="1" dirty="0" smtClean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EG" sz="2000" dirty="0" smtClean="0"/>
              <a:t>ناصر صالح المرزوقي (ا</a:t>
            </a:r>
            <a:r>
              <a:rPr lang="ar-TN" sz="2000" dirty="0" smtClean="0"/>
              <a:t>لا</a:t>
            </a:r>
            <a:r>
              <a:rPr lang="ar-EG" sz="2000" dirty="0" smtClean="0"/>
              <a:t>مارات العربية المتحدة)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84002" y="2138661"/>
            <a:ext cx="4346818" cy="287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TN" sz="2000" b="1" dirty="0"/>
              <a:t>نواب </a:t>
            </a:r>
            <a:r>
              <a:rPr lang="ar-TN" sz="2000" b="1" dirty="0" smtClean="0"/>
              <a:t>رئيس لجنة </a:t>
            </a:r>
            <a:r>
              <a:rPr lang="ar-TN" sz="2000" b="1" dirty="0"/>
              <a:t>الدراسات </a:t>
            </a:r>
            <a:r>
              <a:rPr lang="ar-TN" sz="2000" b="1" dirty="0" smtClean="0"/>
              <a:t>20  </a:t>
            </a:r>
            <a:endParaRPr lang="en-US" sz="2000" b="1" dirty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EG" sz="2000" dirty="0" smtClean="0"/>
              <a:t>فابيو بيجي (إيطاليا)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EG" sz="2000" dirty="0" smtClean="0"/>
              <a:t>سيلفيا </a:t>
            </a:r>
            <a:r>
              <a:rPr lang="ar-TN" sz="2000" dirty="0" smtClean="0"/>
              <a:t>غ</a:t>
            </a:r>
            <a:r>
              <a:rPr lang="ar-EG" sz="2000" dirty="0" smtClean="0"/>
              <a:t>وزمان أرانيا (إسبانيا)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TN" sz="2000" dirty="0" smtClean="0"/>
              <a:t>تاكافو</a:t>
            </a:r>
            <a:r>
              <a:rPr lang="ar-EG" sz="2000" dirty="0" smtClean="0"/>
              <a:t>م</a:t>
            </a:r>
            <a:r>
              <a:rPr lang="ar-TN" sz="2000" dirty="0" smtClean="0"/>
              <a:t>ي هاشيتاني </a:t>
            </a:r>
            <a:r>
              <a:rPr lang="en-US" sz="2000" dirty="0" smtClean="0"/>
              <a:t>)</a:t>
            </a:r>
            <a:r>
              <a:rPr lang="ar-TN" sz="2000" dirty="0" smtClean="0"/>
              <a:t>اليابان</a:t>
            </a:r>
            <a:r>
              <a:rPr lang="en-US" sz="2000" dirty="0" smtClean="0"/>
              <a:t>(</a:t>
            </a:r>
            <a:endParaRPr lang="ar-EG" sz="2000" dirty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EG" sz="2000" dirty="0" smtClean="0"/>
              <a:t>هيونغ </a:t>
            </a:r>
            <a:r>
              <a:rPr lang="ar-TN" sz="2000" dirty="0" smtClean="0"/>
              <a:t>ي</a:t>
            </a:r>
            <a:r>
              <a:rPr lang="ar-EG" sz="2000" dirty="0" smtClean="0"/>
              <a:t>ون كيم (جمهورية كوريا)</a:t>
            </a:r>
          </a:p>
          <a:p>
            <a:pPr algn="r" rtl="1">
              <a:buFont typeface="Wingdings" panose="05000000000000000000" pitchFamily="2" charset="2"/>
              <a:buChar char="§"/>
            </a:pPr>
            <a:endParaRPr lang="ar-EG" sz="2000" dirty="0"/>
          </a:p>
          <a:p>
            <a:pPr algn="r" rt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1" y="2138661"/>
            <a:ext cx="4451985" cy="199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" panose="05000000000000000000" pitchFamily="2" charset="2"/>
              <a:buChar char="§"/>
            </a:pPr>
            <a:r>
              <a:rPr lang="ar-EG" sz="2000" dirty="0" smtClean="0"/>
              <a:t>عبد الرحمن </a:t>
            </a:r>
            <a:r>
              <a:rPr lang="ar-TN" sz="2000" dirty="0" smtClean="0"/>
              <a:t>م.</a:t>
            </a:r>
            <a:r>
              <a:rPr lang="ar-EG" sz="2000" dirty="0" smtClean="0"/>
              <a:t> الحسن (المملكة العربية</a:t>
            </a:r>
            <a:r>
              <a:rPr lang="ar-EG" dirty="0" smtClean="0"/>
              <a:t> </a:t>
            </a:r>
            <a:r>
              <a:rPr lang="ar-EG" sz="2000" dirty="0" smtClean="0"/>
              <a:t>السعودية)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TN" sz="2000" dirty="0" smtClean="0"/>
              <a:t>زيكين سانغ </a:t>
            </a:r>
            <a:r>
              <a:rPr lang="en-US" sz="2000" dirty="0" smtClean="0"/>
              <a:t>)</a:t>
            </a:r>
            <a:r>
              <a:rPr lang="ar-TN" sz="2000" dirty="0" smtClean="0"/>
              <a:t>الصين</a:t>
            </a:r>
            <a:r>
              <a:rPr lang="en-US" sz="2000" dirty="0" smtClean="0"/>
              <a:t>(</a:t>
            </a:r>
            <a:r>
              <a:rPr lang="ar-TN" sz="2000" dirty="0" smtClean="0"/>
              <a:t> </a:t>
            </a:r>
            <a:r>
              <a:rPr lang="ar-EG" sz="2000" dirty="0" smtClean="0"/>
              <a:t> 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EG" sz="2000" dirty="0" smtClean="0"/>
              <a:t>سيرجيو تر</a:t>
            </a:r>
            <a:r>
              <a:rPr lang="ar-TN" sz="2000" dirty="0" smtClean="0"/>
              <a:t>ا</a:t>
            </a:r>
            <a:r>
              <a:rPr lang="ar-EG" sz="2000" dirty="0" smtClean="0"/>
              <a:t>بوشي (الأرجنتين)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TN" sz="2000" dirty="0"/>
              <a:t>س</a:t>
            </a:r>
            <a:r>
              <a:rPr lang="ar-EG" sz="2000" dirty="0" smtClean="0"/>
              <a:t>رج</a:t>
            </a:r>
            <a:r>
              <a:rPr lang="ar-TN" sz="2000" dirty="0" smtClean="0"/>
              <a:t>ا</a:t>
            </a:r>
            <a:r>
              <a:rPr lang="ar-EG" sz="2000" dirty="0" smtClean="0"/>
              <a:t>ي زهد</a:t>
            </a:r>
            <a:r>
              <a:rPr lang="ar-TN" sz="2000" dirty="0" smtClean="0"/>
              <a:t>ا</a:t>
            </a:r>
            <a:r>
              <a:rPr lang="ar-EG" sz="2000" dirty="0" smtClean="0"/>
              <a:t>نوف (روسيا الاتحادية)</a:t>
            </a:r>
          </a:p>
          <a:p>
            <a:pPr algn="r" rt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3076" name="Picture 4" descr="http://www.nprsolutions.com/wpimages/wp34fec22a_05_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t="4560" r="1336" b="4894"/>
          <a:stretch/>
        </p:blipFill>
        <p:spPr bwMode="auto">
          <a:xfrm>
            <a:off x="1635550" y="4197913"/>
            <a:ext cx="5872899" cy="162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7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24" y="292335"/>
            <a:ext cx="8229600" cy="857735"/>
          </a:xfrm>
        </p:spPr>
        <p:txBody>
          <a:bodyPr/>
          <a:lstStyle/>
          <a:p>
            <a:r>
              <a:rPr lang="ar-TN" sz="3600" dirty="0"/>
              <a:t>مجالات </a:t>
            </a:r>
            <a:r>
              <a:rPr lang="ar-TN" sz="3600" dirty="0" smtClean="0"/>
              <a:t>عمل لجنة الدراسات 20 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1972" y="2172402"/>
            <a:ext cx="3495884" cy="3063023"/>
          </a:xfrm>
        </p:spPr>
        <p:txBody>
          <a:bodyPr/>
          <a:lstStyle/>
          <a:p>
            <a:pPr marL="0" indent="0" algn="r" rtl="1">
              <a:buNone/>
            </a:pPr>
            <a:r>
              <a:rPr lang="ar-TN" sz="2000" dirty="0"/>
              <a:t>العمل </a:t>
            </a:r>
            <a:r>
              <a:rPr lang="ar-TN" sz="2000" dirty="0" smtClean="0"/>
              <a:t>الرئيسي</a:t>
            </a:r>
            <a:r>
              <a:rPr lang="ar-EG" sz="2000" dirty="0" smtClean="0"/>
              <a:t> يشمل، </a:t>
            </a:r>
            <a:r>
              <a:rPr lang="ar-EG" sz="2000" i="1" dirty="0" smtClean="0"/>
              <a:t>وليس فقط</a:t>
            </a:r>
            <a:r>
              <a:rPr lang="ar-TN" sz="2000" dirty="0" smtClean="0"/>
              <a:t>: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sz="2000" dirty="0"/>
              <a:t>تقييس المعماريات من طرف إلى طرف من أجل إنترنت الأشياء وآليات من أجل قابلية التشغيل البيني لتطبيقات وقواعد بيانات إنترنت الأشياء التي تستخدمها قطاعات الصناعة المختلفة ذات التوجه </a:t>
            </a:r>
            <a:r>
              <a:rPr lang="ar-SA" sz="2000" dirty="0" smtClean="0"/>
              <a:t>الرأسي</a:t>
            </a:r>
            <a:r>
              <a:rPr lang="ar-EG" sz="2000" dirty="0" smtClean="0"/>
              <a:t>.</a:t>
            </a:r>
            <a:br>
              <a:rPr lang="ar-EG" sz="2000" dirty="0" smtClean="0"/>
            </a:br>
            <a:endParaRPr lang="ar-EG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8" name="Picture 2" descr="http://infographics.custominfographics.org/2015/06/05/smart-cities-how-big-data-is-changing-the-power-grid-l-2ea5c34e265dced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694" y="2019414"/>
            <a:ext cx="4749974" cy="314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6449143" y="4961328"/>
            <a:ext cx="2521131" cy="41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dirty="0" smtClean="0"/>
              <a:t>Photo credit: custominfographics.org </a:t>
            </a:r>
            <a:endParaRPr lang="en-US" sz="100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21972" y="1147989"/>
            <a:ext cx="8481786" cy="73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EG" sz="2000" dirty="0" smtClean="0"/>
              <a:t> ستقوم </a:t>
            </a:r>
            <a:r>
              <a:rPr lang="ar-SA" sz="2000" dirty="0" smtClean="0"/>
              <a:t>لجنة الدراسات</a:t>
            </a:r>
            <a:r>
              <a:rPr lang="ar-TN" sz="2000" dirty="0" smtClean="0"/>
              <a:t> 20</a:t>
            </a:r>
            <a:r>
              <a:rPr lang="ar-SA" sz="2000" dirty="0" smtClean="0"/>
              <a:t> </a:t>
            </a:r>
            <a:r>
              <a:rPr lang="ar-TN" sz="2000" dirty="0" smtClean="0"/>
              <a:t>بتنمية المعايير والمبادئ التوجيهية لرفع تكنولوجيات </a:t>
            </a:r>
            <a:r>
              <a:rPr lang="ar-EG" sz="2000" dirty="0" smtClean="0"/>
              <a:t>إ</a:t>
            </a:r>
            <a:r>
              <a:rPr lang="ar-TN" sz="2000" dirty="0" err="1" smtClean="0"/>
              <a:t>نترنت</a:t>
            </a:r>
            <a:r>
              <a:rPr lang="ar-TN" sz="2000" dirty="0" smtClean="0"/>
              <a:t> ال</a:t>
            </a:r>
            <a:r>
              <a:rPr lang="ar-EG" sz="2000" dirty="0" smtClean="0"/>
              <a:t>أشياء</a:t>
            </a:r>
            <a:r>
              <a:rPr lang="ar-TN" sz="2000" dirty="0" smtClean="0"/>
              <a:t> ل</a:t>
            </a:r>
            <a:r>
              <a:rPr lang="ar-EG" sz="2000" dirty="0" smtClean="0"/>
              <a:t>مواجهة</a:t>
            </a:r>
            <a:r>
              <a:rPr lang="ar-TN" sz="2000" dirty="0" smtClean="0"/>
              <a:t> تحديات التنمية الحضرية</a:t>
            </a:r>
            <a:r>
              <a:rPr lang="ar-EG" sz="2000" dirty="0" smtClean="0"/>
              <a:t>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8143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315191" y="1163626"/>
            <a:ext cx="8023503" cy="2427175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EG" sz="2000" dirty="0" smtClean="0"/>
              <a:t>تطوير إطار عمل وخارطة طريق لتنمية منسجمة و</a:t>
            </a:r>
            <a:r>
              <a:rPr lang="ar-EG" sz="2000" b="1" dirty="0" smtClean="0"/>
              <a:t>منسقة لإنترنت الأشياء</a:t>
            </a:r>
            <a:r>
              <a:rPr lang="ar-EG" sz="2000" dirty="0" smtClean="0"/>
              <a:t>، بما في ذلك الاتصال </a:t>
            </a:r>
            <a:r>
              <a:rPr lang="ar-EG" sz="2000" dirty="0"/>
              <a:t>بين </a:t>
            </a:r>
            <a:r>
              <a:rPr lang="ar-EG" sz="2000" dirty="0" smtClean="0"/>
              <a:t>الآلات</a:t>
            </a:r>
            <a:r>
              <a:rPr lang="en-US" sz="2000" dirty="0" smtClean="0"/>
              <a:t> (M2M) </a:t>
            </a:r>
            <a:r>
              <a:rPr lang="ar-EG" sz="2000" dirty="0" smtClean="0"/>
              <a:t>، </a:t>
            </a:r>
            <a:r>
              <a:rPr lang="ar-EG" sz="2000" dirty="0"/>
              <a:t>شبكات </a:t>
            </a:r>
            <a:r>
              <a:rPr lang="ar-EG" sz="2000" dirty="0" err="1"/>
              <a:t>المحاسيس</a:t>
            </a:r>
            <a:r>
              <a:rPr lang="ar-EG" sz="2000" dirty="0"/>
              <a:t> الشمولية والمدن </a:t>
            </a:r>
            <a:r>
              <a:rPr lang="ar-EG" sz="2000" dirty="0" smtClean="0"/>
              <a:t>والمجتمعات الذكية؛</a:t>
            </a:r>
          </a:p>
          <a:p>
            <a:pPr algn="r" rtl="1">
              <a:buFont typeface="Wingdings" panose="05000000000000000000" pitchFamily="2" charset="2"/>
              <a:buChar char="§"/>
            </a:pPr>
            <a:endParaRPr lang="ar-EG" sz="2000" dirty="0" smtClean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EG" sz="2000" b="1" dirty="0" smtClean="0"/>
              <a:t>تقييم</a:t>
            </a:r>
            <a:r>
              <a:rPr lang="ar-EG" sz="2000" dirty="0" smtClean="0"/>
              <a:t> </a:t>
            </a:r>
            <a:r>
              <a:rPr lang="ar-EG" sz="2000" b="1" dirty="0" smtClean="0"/>
              <a:t>تأثير</a:t>
            </a:r>
            <a:r>
              <a:rPr lang="ar-EG" sz="2000" dirty="0" smtClean="0"/>
              <a:t> كيفية استخدام تكنولوجيات إنترنت الأشياء على ذكاء المدن؛</a:t>
            </a:r>
          </a:p>
          <a:p>
            <a:pPr algn="r" rtl="1">
              <a:buFont typeface="Wingdings" panose="05000000000000000000" pitchFamily="2" charset="2"/>
              <a:buChar char="§"/>
            </a:pPr>
            <a:endParaRPr lang="ar-EG" sz="2000" dirty="0" smtClean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EG" sz="2000" dirty="0"/>
              <a:t>دراسة </a:t>
            </a:r>
            <a:r>
              <a:rPr lang="ar-EG" sz="2000" b="1" dirty="0"/>
              <a:t>متطلبات</a:t>
            </a:r>
            <a:r>
              <a:rPr lang="ar-EG" sz="2000" dirty="0"/>
              <a:t> </a:t>
            </a:r>
            <a:r>
              <a:rPr lang="ar-EG" sz="2000" dirty="0" smtClean="0"/>
              <a:t>وقدرات إنترنت الأشياء وتطبيقاتها بما في ذلك المدن والمجتمعات الذكية؛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188A-805A-4F11-A6F8-FB1BB5778A3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0009"/>
            <a:ext cx="8229600" cy="584775"/>
          </a:xfrm>
        </p:spPr>
        <p:txBody>
          <a:bodyPr/>
          <a:lstStyle/>
          <a:p>
            <a:pPr rtl="1"/>
            <a:r>
              <a:rPr lang="ar-EG" sz="3600" dirty="0" smtClean="0"/>
              <a:t>المهام والأهداف</a:t>
            </a:r>
            <a:endParaRPr lang="en-US" sz="3600" dirty="0"/>
          </a:p>
        </p:txBody>
      </p:sp>
      <p:pic>
        <p:nvPicPr>
          <p:cNvPr id="3074" name="Picture 2" descr="http://www.proactive-pr.com/wp-content/uploads/2011/08/check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506215"/>
            <a:ext cx="2857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6874" y="3590801"/>
            <a:ext cx="607962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ar-EG" sz="2000" dirty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تطوير المعايير </a:t>
            </a:r>
            <a:r>
              <a:rPr lang="ar-EG" sz="2000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والمبادئ </a:t>
            </a:r>
            <a:r>
              <a:rPr lang="ar-EG" sz="2000" dirty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التوجيهية </a:t>
            </a:r>
            <a:r>
              <a:rPr lang="ar-EG" sz="2000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والمنهجيات و أفضل الممارسات لمساعدة </a:t>
            </a:r>
            <a:r>
              <a:rPr lang="ar-EG" sz="2000" dirty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المدن (بما في ذلك </a:t>
            </a:r>
            <a:r>
              <a:rPr lang="ar-EG" sz="2000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المناطق الريفية والقرى) في تقديم الخدمات باستخدام إنترنت الأشياء، </a:t>
            </a:r>
            <a:r>
              <a:rPr lang="ar-EG" sz="2000" dirty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مع </a:t>
            </a:r>
            <a:r>
              <a:rPr lang="ar-EG" sz="2000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هدف أولي </a:t>
            </a:r>
            <a:r>
              <a:rPr lang="ar-EG" sz="2000" dirty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لمواجهة تحديات </a:t>
            </a:r>
            <a:r>
              <a:rPr lang="ar-EG" sz="2000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المدينة؛</a:t>
            </a:r>
          </a:p>
          <a:p>
            <a:pPr marL="342900" lvl="0" indent="-342900" algn="r" rtl="1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ar-EG" sz="2000" dirty="0" smtClean="0">
              <a:solidFill>
                <a:srgbClr val="558ED5"/>
              </a:solidFill>
              <a:latin typeface="Calibri"/>
              <a:cs typeface="Arial" panose="020B0604020202020204" pitchFamily="34" charset="0"/>
            </a:endParaRPr>
          </a:p>
          <a:p>
            <a:pPr marL="342900" lvl="0" indent="-342900" algn="r" rtl="1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ar-EG" sz="2000" b="1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التنسيق</a:t>
            </a:r>
            <a:r>
              <a:rPr lang="ar-EG" sz="2000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 مع المنظمات الإقليمية والدولية الاخرى العاملة في مجال تطوير المعايير</a:t>
            </a:r>
            <a:r>
              <a:rPr lang="en-US" sz="2000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(SDO)</a:t>
            </a:r>
            <a:r>
              <a:rPr lang="ar-EG" sz="2000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 وكذلك المنتديات الصناعية. </a:t>
            </a:r>
            <a:endParaRPr lang="en-US" sz="2000" dirty="0">
              <a:solidFill>
                <a:srgbClr val="558ED5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30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206"/>
            <a:ext cx="8229600" cy="928192"/>
          </a:xfrm>
        </p:spPr>
        <p:txBody>
          <a:bodyPr/>
          <a:lstStyle/>
          <a:p>
            <a:pPr rtl="1"/>
            <a:r>
              <a:rPr lang="ar-EG" dirty="0" smtClean="0"/>
              <a:t>بنية لجنة </a:t>
            </a:r>
            <a:r>
              <a:rPr lang="ar-EG" dirty="0"/>
              <a:t>الدراسات </a:t>
            </a:r>
            <a:r>
              <a:rPr lang="ar-EG" dirty="0" smtClean="0"/>
              <a:t>20 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272980"/>
              </p:ext>
            </p:extLst>
          </p:nvPr>
        </p:nvGraphicFramePr>
        <p:xfrm>
          <a:off x="747346" y="1591409"/>
          <a:ext cx="6541900" cy="342302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222704"/>
                <a:gridCol w="1319196"/>
              </a:tblGrid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ar-EG" sz="1200" dirty="0" smtClean="0">
                          <a:effectLst/>
                        </a:rPr>
                        <a:t>عنوان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7022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ar-EG" sz="1200" b="1" dirty="0" smtClean="0">
                          <a:solidFill>
                            <a:schemeClr val="bg1"/>
                          </a:solidFill>
                          <a:effectLst/>
                        </a:rPr>
                        <a:t>الجلسة</a:t>
                      </a:r>
                      <a:r>
                        <a:rPr lang="ar-EG" sz="12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العامة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9823">
                <a:tc>
                  <a:txBody>
                    <a:bodyPr/>
                    <a:lstStyle/>
                    <a:p>
                      <a:pPr algn="just" rtl="1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ar-EG" sz="1200" b="0" dirty="0" smtClean="0">
                          <a:effectLst/>
                        </a:rPr>
                        <a:t>البحوث</a:t>
                      </a:r>
                      <a:r>
                        <a:rPr lang="ar-EG" sz="1200" b="0" baseline="0" dirty="0" smtClean="0">
                          <a:effectLst/>
                        </a:rPr>
                        <a:t> والتكنولوجيات الناشئة بما في ذلك المصطلحات والتعاريف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ar-EG" sz="1200" b="1" dirty="0" smtClean="0">
                          <a:solidFill>
                            <a:schemeClr val="bg1"/>
                          </a:solidFill>
                          <a:effectLst/>
                        </a:rPr>
                        <a:t>السؤال 20/1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7022">
                <a:tc>
                  <a:txBody>
                    <a:bodyPr/>
                    <a:lstStyle/>
                    <a:p>
                      <a:pPr algn="r" rtl="1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ar-EG" sz="1200" b="1" dirty="0" smtClean="0">
                          <a:effectLst/>
                        </a:rPr>
                        <a:t>إنترنت</a:t>
                      </a:r>
                      <a:r>
                        <a:rPr lang="ar-EG" sz="1200" b="1" baseline="0" dirty="0" smtClean="0">
                          <a:effectLst/>
                        </a:rPr>
                        <a:t> الأشياء (</a:t>
                      </a:r>
                      <a:r>
                        <a:rPr lang="en-US" sz="1200" b="1" baseline="0" dirty="0" err="1" smtClean="0">
                          <a:effectLst/>
                        </a:rPr>
                        <a:t>IoT</a:t>
                      </a:r>
                      <a:r>
                        <a:rPr lang="ar-EG" sz="1200" b="1" baseline="0" dirty="0" smtClean="0">
                          <a:effectLst/>
                        </a:rPr>
                        <a:t>)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ar-EG" sz="1200" b="1" dirty="0" smtClean="0">
                          <a:solidFill>
                            <a:schemeClr val="bg1"/>
                          </a:solidFill>
                          <a:effectLst/>
                        </a:rPr>
                        <a:t>فريق العمل 1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7022">
                <a:tc>
                  <a:txBody>
                    <a:bodyPr/>
                    <a:lstStyle/>
                    <a:p>
                      <a:pPr algn="just" rtl="1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ar-EG" sz="1200" b="0" dirty="0" smtClean="0">
                          <a:effectLst/>
                        </a:rPr>
                        <a:t>متطلبات</a:t>
                      </a:r>
                      <a:r>
                        <a:rPr lang="ar-EG" sz="1200" b="0" baseline="0" dirty="0" smtClean="0">
                          <a:effectLst/>
                        </a:rPr>
                        <a:t> وحالات استخدام إنترنت الأشياء 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ar-EG" sz="1200" b="1" dirty="0" smtClean="0">
                          <a:solidFill>
                            <a:schemeClr val="bg1"/>
                          </a:solidFill>
                          <a:effectLst/>
                        </a:rPr>
                        <a:t>السؤال 20/2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7022">
                <a:tc>
                  <a:txBody>
                    <a:bodyPr/>
                    <a:lstStyle/>
                    <a:p>
                      <a:pPr algn="just" rtl="1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ar-EG" sz="1200" b="0" baseline="0" dirty="0" smtClean="0">
                          <a:effectLst/>
                        </a:rPr>
                        <a:t>المعماريات الوظيفية لإنترنت الأشياء بما في ذلك متطلبات الإشارات والبروتوكولات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ar-EG" sz="1200" b="1" dirty="0" smtClean="0">
                          <a:solidFill>
                            <a:schemeClr val="bg1"/>
                          </a:solidFill>
                          <a:effectLst/>
                        </a:rPr>
                        <a:t>السؤال 20/3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7022">
                <a:tc>
                  <a:txBody>
                    <a:bodyPr/>
                    <a:lstStyle/>
                    <a:p>
                      <a:pPr algn="just" rtl="1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ar-EG" sz="1200" b="0" dirty="0" smtClean="0">
                          <a:effectLst/>
                        </a:rPr>
                        <a:t>تطبيقات</a:t>
                      </a:r>
                      <a:r>
                        <a:rPr lang="ar-EG" sz="1200" b="0" baseline="0" dirty="0" smtClean="0">
                          <a:effectLst/>
                        </a:rPr>
                        <a:t> وخدمات إنترنت الأشياء بما في ذلك شبكات المستخدم النهائي قابلية التشغيل البيني 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ar-EG" sz="1200" b="1" dirty="0" smtClean="0">
                          <a:solidFill>
                            <a:schemeClr val="bg1"/>
                          </a:solidFill>
                          <a:effectLst/>
                        </a:rPr>
                        <a:t>السؤال 20/4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7022">
                <a:tc>
                  <a:txBody>
                    <a:bodyPr/>
                    <a:lstStyle/>
                    <a:p>
                      <a:pPr algn="just" rtl="1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ar-EG" sz="1200" b="1" baseline="0" dirty="0" smtClean="0">
                          <a:effectLst/>
                        </a:rPr>
                        <a:t>المدن والمجتمعات الذكية</a:t>
                      </a:r>
                      <a:r>
                        <a:rPr lang="ar-EG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effectLst/>
                        </a:rPr>
                        <a:t>(SC&amp;C)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ar-EG" sz="1200" b="1" dirty="0" smtClean="0">
                          <a:solidFill>
                            <a:schemeClr val="bg1"/>
                          </a:solidFill>
                          <a:effectLst/>
                        </a:rPr>
                        <a:t>فريق</a:t>
                      </a:r>
                      <a:r>
                        <a:rPr lang="ar-EG" sz="12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العمل 2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7022">
                <a:tc>
                  <a:txBody>
                    <a:bodyPr/>
                    <a:lstStyle/>
                    <a:p>
                      <a:pPr algn="just" rtl="1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ar-EG" sz="1200" b="0" dirty="0" smtClean="0">
                          <a:effectLst/>
                        </a:rPr>
                        <a:t>متطلبات،</a:t>
                      </a:r>
                      <a:r>
                        <a:rPr lang="ar-EG" sz="1200" b="0" baseline="0" dirty="0" smtClean="0">
                          <a:effectLst/>
                        </a:rPr>
                        <a:t> تطبيقات وخدمات المدن والمجتمعات الذكية 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ar-EG" sz="1200" b="1" dirty="0" smtClean="0">
                          <a:solidFill>
                            <a:schemeClr val="bg1"/>
                          </a:solidFill>
                          <a:effectLst/>
                        </a:rPr>
                        <a:t>السؤال 20/5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7022">
                <a:tc>
                  <a:txBody>
                    <a:bodyPr/>
                    <a:lstStyle/>
                    <a:p>
                      <a:pPr algn="just" rtl="1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ar-EG" sz="1200" b="0" dirty="0" smtClean="0">
                          <a:effectLst/>
                        </a:rPr>
                        <a:t>البنية التحتية وإطار عمل</a:t>
                      </a:r>
                      <a:r>
                        <a:rPr lang="ar-EG" sz="1200" b="0" baseline="0" dirty="0" smtClean="0">
                          <a:effectLst/>
                        </a:rPr>
                        <a:t> </a:t>
                      </a:r>
                      <a:r>
                        <a:rPr lang="ar-EG" sz="1200" b="0" dirty="0" smtClean="0">
                          <a:effectLst/>
                        </a:rPr>
                        <a:t>المدن والمجتمعات الذكية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ar-EG" sz="1200" b="1" dirty="0" smtClean="0">
                          <a:solidFill>
                            <a:schemeClr val="bg1"/>
                          </a:solidFill>
                          <a:effectLst/>
                        </a:rPr>
                        <a:t>السؤال 20/6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8438" y="5174840"/>
            <a:ext cx="8067123" cy="668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ar-EG" altLang="ko-KR" sz="1600" dirty="0" smtClean="0">
                <a:solidFill>
                  <a:srgbClr val="558ED5"/>
                </a:solidFill>
                <a:latin typeface="Calibri"/>
              </a:rPr>
              <a:t>أنظر: </a:t>
            </a:r>
            <a:r>
              <a:rPr lang="en-US" altLang="ko-KR" sz="1600" dirty="0" smtClean="0">
                <a:solidFill>
                  <a:srgbClr val="558ED5"/>
                </a:solidFill>
                <a:latin typeface="+mn-lt"/>
                <a:cs typeface="+mn-cs"/>
                <a:hlinkClick r:id="rId2"/>
              </a:rPr>
              <a:t>http</a:t>
            </a:r>
            <a:r>
              <a:rPr lang="en-US" altLang="ko-KR" sz="1600" dirty="0">
                <a:solidFill>
                  <a:srgbClr val="558ED5"/>
                </a:solidFill>
                <a:latin typeface="+mn-lt"/>
                <a:cs typeface="+mn-cs"/>
                <a:hlinkClick r:id="rId2"/>
              </a:rPr>
              <a:t>://</a:t>
            </a:r>
            <a:r>
              <a:rPr lang="en-US" altLang="ko-KR" sz="1600" dirty="0" smtClean="0">
                <a:solidFill>
                  <a:srgbClr val="558ED5"/>
                </a:solidFill>
                <a:latin typeface="+mn-lt"/>
                <a:cs typeface="+mn-cs"/>
                <a:hlinkClick r:id="rId2"/>
              </a:rPr>
              <a:t>www.itu.int/en/ITU-T/studygroups/2013-2016/20/Pages/structure.aspx</a:t>
            </a:r>
            <a:r>
              <a:rPr lang="ar-EG" altLang="ko-KR" sz="1600" dirty="0" smtClean="0">
                <a:solidFill>
                  <a:srgbClr val="558ED5"/>
                </a:solidFill>
                <a:latin typeface="+mn-lt"/>
                <a:cs typeface="+mn-cs"/>
              </a:rPr>
              <a:t> </a:t>
            </a:r>
            <a:endParaRPr lang="ar-EG" altLang="ko-KR" sz="1600" dirty="0">
              <a:solidFill>
                <a:srgbClr val="558ED5"/>
              </a:solidFill>
              <a:latin typeface="+mn-lt"/>
              <a:cs typeface="+mn-cs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EG" altLang="ko-KR" sz="1600" dirty="0" smtClean="0">
                <a:solidFill>
                  <a:srgbClr val="558ED5"/>
                </a:solidFill>
                <a:latin typeface="Calibri"/>
              </a:rPr>
              <a:t>قائمة الأسئلة: </a:t>
            </a:r>
            <a:r>
              <a:rPr lang="en-US" altLang="ko-KR" sz="1600" dirty="0" smtClean="0">
                <a:solidFill>
                  <a:srgbClr val="558ED5"/>
                </a:solidFill>
                <a:latin typeface="+mn-lt"/>
                <a:cs typeface="+mn-cs"/>
                <a:hlinkClick r:id="rId3"/>
              </a:rPr>
              <a:t>http</a:t>
            </a:r>
            <a:r>
              <a:rPr lang="en-US" altLang="ko-KR" sz="1600" dirty="0">
                <a:solidFill>
                  <a:srgbClr val="558ED5"/>
                </a:solidFill>
                <a:latin typeface="+mn-lt"/>
                <a:cs typeface="+mn-cs"/>
                <a:hlinkClick r:id="rId3"/>
              </a:rPr>
              <a:t>://</a:t>
            </a:r>
            <a:r>
              <a:rPr lang="en-US" altLang="ko-KR" sz="1600" dirty="0" smtClean="0">
                <a:solidFill>
                  <a:srgbClr val="558ED5"/>
                </a:solidFill>
                <a:latin typeface="+mn-lt"/>
                <a:cs typeface="+mn-cs"/>
                <a:hlinkClick r:id="rId3"/>
              </a:rPr>
              <a:t>www.itu.int/en/ITU-T/studygroups/2013-2016/20/Pages/questions.aspx</a:t>
            </a:r>
            <a:r>
              <a:rPr lang="ar-EG" altLang="ko-KR" sz="1600" dirty="0" smtClean="0">
                <a:solidFill>
                  <a:srgbClr val="558ED5"/>
                </a:solidFill>
                <a:latin typeface="+mn-lt"/>
                <a:cs typeface="+mn-cs"/>
              </a:rPr>
              <a:t>  </a:t>
            </a:r>
            <a:endParaRPr lang="ko-KR" altLang="en-US" sz="2000" dirty="0">
              <a:solidFill>
                <a:srgbClr val="558ED5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9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2B30D1142ED642AFE69EBF09474AF8" ma:contentTypeVersion="1" ma:contentTypeDescription="Create a new document." ma:contentTypeScope="" ma:versionID="8f9f1ddf90c347c66f120f512cf9bc3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B5E096-7983-4E99-AD20-2D6C6E5D0685}"/>
</file>

<file path=customXml/itemProps2.xml><?xml version="1.0" encoding="utf-8"?>
<ds:datastoreItem xmlns:ds="http://schemas.openxmlformats.org/officeDocument/2006/customXml" ds:itemID="{BF95EECC-7935-4E78-8DDE-357546B3CC87}"/>
</file>

<file path=customXml/itemProps3.xml><?xml version="1.0" encoding="utf-8"?>
<ds:datastoreItem xmlns:ds="http://schemas.openxmlformats.org/officeDocument/2006/customXml" ds:itemID="{BE3B8159-42E3-432D-AF87-C1303E9604F3}"/>
</file>

<file path=docProps/app.xml><?xml version="1.0" encoding="utf-8"?>
<Properties xmlns="http://schemas.openxmlformats.org/officeDocument/2006/extended-properties" xmlns:vt="http://schemas.openxmlformats.org/officeDocument/2006/docPropsVTypes">
  <TotalTime>4256</TotalTime>
  <Words>788</Words>
  <Application>Microsoft Office PowerPoint</Application>
  <PresentationFormat>On-screen Show (4:3)</PresentationFormat>
  <Paragraphs>136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Batang</vt:lpstr>
      <vt:lpstr>ＭＳ Ｐゴシック</vt:lpstr>
      <vt:lpstr>Arial</vt:lpstr>
      <vt:lpstr>Browallia New</vt:lpstr>
      <vt:lpstr>Calibri</vt:lpstr>
      <vt:lpstr>Ebrima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هيكلية الاتحاد الدولي للاتصالات</vt:lpstr>
      <vt:lpstr>PowerPoint Presentation</vt:lpstr>
      <vt:lpstr>فريق الإدارة للجنة الدراسات 20     </vt:lpstr>
      <vt:lpstr>مجالات عمل لجنة الدراسات 20 </vt:lpstr>
      <vt:lpstr>المهام والأهداف</vt:lpstr>
      <vt:lpstr>بنية لجنة الدراسات 20  </vt:lpstr>
      <vt:lpstr>المجموعة المتصلة</vt:lpstr>
      <vt:lpstr>PowerPoint Presentation</vt:lpstr>
      <vt:lpstr>المعايير العالمية هي المفتاح </vt:lpstr>
      <vt:lpstr>شكراً لكم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Norton Viard, Emma</cp:lastModifiedBy>
  <cp:revision>597</cp:revision>
  <cp:lastPrinted>2014-12-08T07:10:17Z</cp:lastPrinted>
  <dcterms:created xsi:type="dcterms:W3CDTF">2014-09-01T15:38:30Z</dcterms:created>
  <dcterms:modified xsi:type="dcterms:W3CDTF">2015-11-16T13:47:57Z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0x010100CC2B30D1142ED642AFE69EBF09474AF8</vt:lpwstr>
  </property>
</Properties>
</file>