
<file path=[Content_Types].xml><?xml version="1.0" encoding="utf-8"?>
<Types xmlns="http://schemas.openxmlformats.org/package/2006/content-types">
  <Default Extension="png" ContentType="image/png"/>
  <Default Extension="rels" ContentType="application/vnd.openxmlformats-package.relationships+xml"/>
  <Default Extension="emf" ContentType="image/x-emf"/>
  <Default Extension="jpeg" ContentType="image/jpeg"/>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14.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9.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412" r:id="rId2"/>
    <p:sldId id="449" r:id="rId3"/>
    <p:sldId id="450" r:id="rId4"/>
    <p:sldId id="451" r:id="rId5"/>
    <p:sldId id="452" r:id="rId6"/>
    <p:sldId id="453" r:id="rId7"/>
    <p:sldId id="454" r:id="rId8"/>
    <p:sldId id="455" r:id="rId9"/>
    <p:sldId id="456" r:id="rId10"/>
    <p:sldId id="457" r:id="rId11"/>
    <p:sldId id="458" r:id="rId12"/>
    <p:sldId id="459" r:id="rId13"/>
    <p:sldId id="461" r:id="rId14"/>
    <p:sldId id="463" r:id="rId15"/>
    <p:sldId id="489" r:id="rId16"/>
    <p:sldId id="490" r:id="rId17"/>
    <p:sldId id="468" r:id="rId18"/>
    <p:sldId id="470" r:id="rId19"/>
    <p:sldId id="471" r:id="rId20"/>
    <p:sldId id="472" r:id="rId21"/>
    <p:sldId id="480" r:id="rId22"/>
    <p:sldId id="474" r:id="rId23"/>
    <p:sldId id="438" r:id="rId24"/>
    <p:sldId id="486" r:id="rId25"/>
    <p:sldId id="488" r:id="rId26"/>
    <p:sldId id="482" r:id="rId27"/>
    <p:sldId id="483" r:id="rId28"/>
    <p:sldId id="485" r:id="rId29"/>
    <p:sldId id="491" r:id="rId30"/>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66"/>
    <a:srgbClr val="0E438A"/>
    <a:srgbClr val="525152"/>
    <a:srgbClr val="0099CC"/>
    <a:srgbClr val="33CCFF"/>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56" autoAdjust="0"/>
    <p:restoredTop sz="91181" autoAdjust="0"/>
  </p:normalViewPr>
  <p:slideViewPr>
    <p:cSldViewPr>
      <p:cViewPr varScale="1">
        <p:scale>
          <a:sx n="63" d="100"/>
          <a:sy n="63" d="100"/>
        </p:scale>
        <p:origin x="-624"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40" y="-96"/>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5.xml"/><Relationship Id="rId3" Type="http://schemas.openxmlformats.org/officeDocument/2006/relationships/slide" Target="slides/slide17.xml"/><Relationship Id="rId7" Type="http://schemas.openxmlformats.org/officeDocument/2006/relationships/slide" Target="slides/slide24.xml"/><Relationship Id="rId12" Type="http://schemas.openxmlformats.org/officeDocument/2006/relationships/slide" Target="slides/slide29.xml"/><Relationship Id="rId2" Type="http://schemas.openxmlformats.org/officeDocument/2006/relationships/slide" Target="slides/slide12.xml"/><Relationship Id="rId1" Type="http://schemas.openxmlformats.org/officeDocument/2006/relationships/slide" Target="slides/slide9.xml"/><Relationship Id="rId6" Type="http://schemas.openxmlformats.org/officeDocument/2006/relationships/slide" Target="slides/slide20.xml"/><Relationship Id="rId11" Type="http://schemas.openxmlformats.org/officeDocument/2006/relationships/slide" Target="slides/slide28.xml"/><Relationship Id="rId5" Type="http://schemas.openxmlformats.org/officeDocument/2006/relationships/slide" Target="slides/slide19.xml"/><Relationship Id="rId10" Type="http://schemas.openxmlformats.org/officeDocument/2006/relationships/slide" Target="slides/slide27.xml"/><Relationship Id="rId4" Type="http://schemas.openxmlformats.org/officeDocument/2006/relationships/slide" Target="slides/slide18.xml"/><Relationship Id="rId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7995B38-4DF8-4129-BFF6-22AFEC9A187D}"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819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640A3B8-D0C3-4CCC-8BD6-9176D7882594}"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2D9A516E-A9BC-4EE3-9985-381ACAEAE3CB}" type="slidenum">
              <a:rPr lang="en-US"/>
              <a:pPr/>
              <a:t>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55663" y="744538"/>
            <a:ext cx="4960937" cy="3722687"/>
          </a:xfrm>
          <a:ln/>
        </p:spPr>
      </p:sp>
      <p:sp>
        <p:nvSpPr>
          <p:cNvPr id="7065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855663" y="744538"/>
            <a:ext cx="4960937" cy="3722687"/>
          </a:xfrm>
          <a:ln/>
        </p:spPr>
      </p:sp>
      <p:sp>
        <p:nvSpPr>
          <p:cNvPr id="7168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855663" y="744538"/>
            <a:ext cx="4960937" cy="3722687"/>
          </a:xfrm>
          <a:ln/>
        </p:spPr>
      </p:sp>
      <p:sp>
        <p:nvSpPr>
          <p:cNvPr id="7270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855663" y="744538"/>
            <a:ext cx="4960937" cy="3722687"/>
          </a:xfrm>
          <a:ln/>
        </p:spPr>
      </p:sp>
      <p:sp>
        <p:nvSpPr>
          <p:cNvPr id="7475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855663" y="744538"/>
            <a:ext cx="4960937" cy="3722687"/>
          </a:xfrm>
          <a:ln/>
        </p:spPr>
      </p:sp>
      <p:sp>
        <p:nvSpPr>
          <p:cNvPr id="7680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5177320-027E-4D78-A8EF-6D18C210807F}" type="slidenum">
              <a:rPr lang="en-US" smtClean="0">
                <a:latin typeface="Arial" pitchFamily="34" charset="0"/>
              </a:rPr>
              <a:pPr/>
              <a:t>15</a:t>
            </a:fld>
            <a:endParaRPr lang="en-US" smtClean="0">
              <a:latin typeface="Arial" pitchFamily="34" charset="0"/>
            </a:endParaRPr>
          </a:p>
        </p:txBody>
      </p:sp>
      <p:sp>
        <p:nvSpPr>
          <p:cNvPr id="46083" name="Rectangle 2"/>
          <p:cNvSpPr>
            <a:spLocks noGrp="1" noRot="1" noChangeAspect="1" noChangeArrowheads="1" noTextEdit="1"/>
          </p:cNvSpPr>
          <p:nvPr>
            <p:ph type="sldImg"/>
          </p:nvPr>
        </p:nvSpPr>
        <p:spPr>
          <a:xfrm>
            <a:off x="854075" y="744538"/>
            <a:ext cx="4960938" cy="3722687"/>
          </a:xfrm>
          <a:ln/>
        </p:spPr>
      </p:sp>
      <p:sp>
        <p:nvSpPr>
          <p:cNvPr id="46084" name="Rectangle 3"/>
          <p:cNvSpPr>
            <a:spLocks noGrp="1" noChangeArrowheads="1"/>
          </p:cNvSpPr>
          <p:nvPr>
            <p:ph type="body" idx="1"/>
          </p:nvPr>
        </p:nvSpPr>
        <p:spPr>
          <a:xfrm>
            <a:off x="888815" y="4715406"/>
            <a:ext cx="4891460" cy="4467471"/>
          </a:xfrm>
          <a:noFill/>
          <a:ln/>
        </p:spPr>
        <p:txBody>
          <a:bodyPr/>
          <a:lstStyle/>
          <a:p>
            <a:pPr eaLnBrk="1" hangingPunct="1"/>
            <a:endParaRPr lang="fr-F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780425" y="9431337"/>
            <a:ext cx="2888664" cy="496889"/>
          </a:xfrm>
          <a:prstGeom prst="rect">
            <a:avLst/>
          </a:prstGeom>
          <a:noFill/>
          <a:ln w="9525">
            <a:noFill/>
            <a:miter lim="800000"/>
            <a:headEnd/>
            <a:tailEnd/>
          </a:ln>
        </p:spPr>
        <p:txBody>
          <a:bodyPr lIns="93940" tIns="46970" rIns="93940" bIns="46970" anchor="b"/>
          <a:lstStyle/>
          <a:p>
            <a:pPr algn="r" defTabSz="938426"/>
            <a:fld id="{2B848A35-BEC1-4772-99F1-AA7253961F33}" type="slidenum">
              <a:rPr lang="en-GB" sz="1300">
                <a:latin typeface="Times" pitchFamily="18" charset="0"/>
              </a:rPr>
              <a:pPr algn="r" defTabSz="938426"/>
              <a:t>16</a:t>
            </a:fld>
            <a:endParaRPr lang="en-GB" sz="1300" dirty="0">
              <a:latin typeface="Times" pitchFamily="18" charset="0"/>
            </a:endParaRPr>
          </a:p>
        </p:txBody>
      </p:sp>
      <p:sp>
        <p:nvSpPr>
          <p:cNvPr id="50179" name="Rectangle 2"/>
          <p:cNvSpPr>
            <a:spLocks noGrp="1" noRot="1" noChangeAspect="1" noChangeArrowheads="1" noTextEdit="1"/>
          </p:cNvSpPr>
          <p:nvPr>
            <p:ph type="sldImg"/>
          </p:nvPr>
        </p:nvSpPr>
        <p:spPr>
          <a:xfrm>
            <a:off x="854075" y="744538"/>
            <a:ext cx="4960938" cy="3722687"/>
          </a:xfrm>
          <a:ln/>
        </p:spPr>
      </p:sp>
      <p:sp>
        <p:nvSpPr>
          <p:cNvPr id="50180" name="Rectangle 3"/>
          <p:cNvSpPr>
            <a:spLocks noGrp="1" noChangeArrowheads="1"/>
          </p:cNvSpPr>
          <p:nvPr>
            <p:ph type="body" idx="1"/>
          </p:nvPr>
        </p:nvSpPr>
        <p:spPr>
          <a:noFill/>
          <a:ln/>
        </p:spPr>
        <p:txBody>
          <a:bodyPr/>
          <a:lstStyle/>
          <a:p>
            <a:pPr algn="ctr" eaLnBrk="1" hangingPunct="1">
              <a:spcBef>
                <a:spcPct val="15000"/>
              </a:spcBef>
            </a:pPr>
            <a:endParaRPr lang="en-US" sz="1500" b="1" dirty="0" smtClean="0">
              <a:solidFill>
                <a:schemeClr val="bg1"/>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855663" y="744538"/>
            <a:ext cx="4960937" cy="3722687"/>
          </a:xfrm>
          <a:ln/>
        </p:spPr>
      </p:sp>
      <p:sp>
        <p:nvSpPr>
          <p:cNvPr id="8192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855663" y="744538"/>
            <a:ext cx="4960937" cy="3722687"/>
          </a:xfrm>
          <a:ln/>
        </p:spPr>
      </p:sp>
      <p:sp>
        <p:nvSpPr>
          <p:cNvPr id="8397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855663" y="744538"/>
            <a:ext cx="4960937" cy="3722687"/>
          </a:xfrm>
          <a:ln/>
        </p:spPr>
      </p:sp>
      <p:sp>
        <p:nvSpPr>
          <p:cNvPr id="8499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55663" y="744538"/>
            <a:ext cx="4960937" cy="3722687"/>
          </a:xfrm>
          <a:ln/>
        </p:spPr>
      </p:sp>
      <p:sp>
        <p:nvSpPr>
          <p:cNvPr id="6246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855663" y="744538"/>
            <a:ext cx="4960937" cy="3722687"/>
          </a:xfrm>
          <a:ln/>
        </p:spPr>
      </p:sp>
      <p:sp>
        <p:nvSpPr>
          <p:cNvPr id="8601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778250" y="9431338"/>
            <a:ext cx="2890838" cy="496887"/>
          </a:xfrm>
          <a:prstGeom prst="rect">
            <a:avLst/>
          </a:prstGeom>
          <a:noFill/>
          <a:ln w="9525">
            <a:noFill/>
            <a:miter lim="800000"/>
            <a:headEnd/>
            <a:tailEnd/>
          </a:ln>
        </p:spPr>
        <p:txBody>
          <a:bodyPr anchor="b"/>
          <a:lstStyle/>
          <a:p>
            <a:pPr algn="r"/>
            <a:fld id="{A5D6B1D5-CA1C-4040-BED1-DA3820AEC4B0}" type="slidenum">
              <a:rPr lang="en-US" sz="1200"/>
              <a:pPr algn="r"/>
              <a:t>21</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778062" y="9430467"/>
            <a:ext cx="2889472" cy="496173"/>
          </a:xfrm>
          <a:prstGeom prst="rect">
            <a:avLst/>
          </a:prstGeom>
          <a:noFill/>
          <a:ln w="9525">
            <a:noFill/>
            <a:miter lim="800000"/>
            <a:headEnd/>
            <a:tailEnd/>
          </a:ln>
        </p:spPr>
        <p:txBody>
          <a:bodyPr lIns="90707" tIns="45352" rIns="90707" bIns="45352" anchor="b"/>
          <a:lstStyle/>
          <a:p>
            <a:pPr algn="r" defTabSz="907195"/>
            <a:fld id="{C240151E-589F-4AA4-8F86-854BAE37E735}" type="slidenum">
              <a:rPr lang="fr-FR" b="0">
                <a:solidFill>
                  <a:schemeClr val="tx1"/>
                </a:solidFill>
              </a:rPr>
              <a:pPr algn="r" defTabSz="907195"/>
              <a:t>22</a:t>
            </a:fld>
            <a:endParaRPr lang="fr-FR" b="0" dirty="0">
              <a:solidFill>
                <a:schemeClr val="tx1"/>
              </a:solidFill>
            </a:endParaRPr>
          </a:p>
        </p:txBody>
      </p:sp>
      <p:sp>
        <p:nvSpPr>
          <p:cNvPr id="94211" name="Rectangle 2"/>
          <p:cNvSpPr>
            <a:spLocks noGrp="1" noRot="1" noChangeAspect="1" noChangeArrowheads="1" noTextEdit="1"/>
          </p:cNvSpPr>
          <p:nvPr>
            <p:ph type="sldImg"/>
          </p:nvPr>
        </p:nvSpPr>
        <p:spPr>
          <a:xfrm>
            <a:off x="857250" y="744538"/>
            <a:ext cx="4960938" cy="3722687"/>
          </a:xfrm>
          <a:ln/>
        </p:spPr>
      </p:sp>
      <p:sp>
        <p:nvSpPr>
          <p:cNvPr id="94212" name="Rectangle 3"/>
          <p:cNvSpPr>
            <a:spLocks noGrp="1" noChangeArrowheads="1"/>
          </p:cNvSpPr>
          <p:nvPr>
            <p:ph type="body" idx="1"/>
          </p:nvPr>
        </p:nvSpPr>
        <p:spPr>
          <a:xfrm>
            <a:off x="888591" y="4716027"/>
            <a:ext cx="4891907" cy="4467146"/>
          </a:xfrm>
          <a:noFill/>
          <a:ln/>
        </p:spPr>
        <p:txBody>
          <a:bodyPr lIns="90707" tIns="45352" rIns="90707" bIns="45352"/>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778250" y="9431338"/>
            <a:ext cx="2890838" cy="496887"/>
          </a:xfrm>
          <a:prstGeom prst="rect">
            <a:avLst/>
          </a:prstGeom>
          <a:noFill/>
          <a:ln w="9525">
            <a:noFill/>
            <a:miter lim="800000"/>
            <a:headEnd/>
            <a:tailEnd/>
          </a:ln>
        </p:spPr>
        <p:txBody>
          <a:bodyPr anchor="b"/>
          <a:lstStyle/>
          <a:p>
            <a:pPr algn="r"/>
            <a:fld id="{D07FF649-F819-4832-816B-D7E4E4654881}" type="slidenum">
              <a:rPr lang="en-US" sz="1200"/>
              <a:pPr algn="r"/>
              <a:t>23</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855663" y="744538"/>
            <a:ext cx="4960937" cy="3722687"/>
          </a:xfrm>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855663" y="744538"/>
            <a:ext cx="4960937" cy="3722687"/>
          </a:xfrm>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855663" y="744538"/>
            <a:ext cx="4960937" cy="3722687"/>
          </a:xfrm>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855663" y="744538"/>
            <a:ext cx="4960937" cy="3722687"/>
          </a:xfrm>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855663" y="744538"/>
            <a:ext cx="4960937" cy="3722687"/>
          </a:xfrm>
          <a:ln/>
        </p:spPr>
      </p:sp>
      <p:sp>
        <p:nvSpPr>
          <p:cNvPr id="9523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855663" y="744538"/>
            <a:ext cx="4960937" cy="3722687"/>
          </a:xfrm>
          <a:ln/>
        </p:spPr>
      </p:sp>
      <p:sp>
        <p:nvSpPr>
          <p:cNvPr id="9830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855663" y="744538"/>
            <a:ext cx="4960937" cy="3722687"/>
          </a:xfrm>
          <a:ln/>
        </p:spPr>
      </p:sp>
      <p:sp>
        <p:nvSpPr>
          <p:cNvPr id="6349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55663" y="744538"/>
            <a:ext cx="4960937" cy="3722687"/>
          </a:xfrm>
          <a:ln/>
        </p:spPr>
      </p:sp>
      <p:sp>
        <p:nvSpPr>
          <p:cNvPr id="64515"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855663" y="744538"/>
            <a:ext cx="4960937" cy="3722687"/>
          </a:xfrm>
          <a:ln/>
        </p:spPr>
      </p:sp>
      <p:sp>
        <p:nvSpPr>
          <p:cNvPr id="65539"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55663" y="744538"/>
            <a:ext cx="4960937" cy="3722687"/>
          </a:xfrm>
          <a:ln/>
        </p:spPr>
      </p:sp>
      <p:sp>
        <p:nvSpPr>
          <p:cNvPr id="6656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855663" y="744538"/>
            <a:ext cx="4960937" cy="3722687"/>
          </a:xfrm>
          <a:ln/>
        </p:spPr>
      </p:sp>
      <p:sp>
        <p:nvSpPr>
          <p:cNvPr id="67587"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55663" y="744538"/>
            <a:ext cx="4960937" cy="3722687"/>
          </a:xfrm>
          <a:ln/>
        </p:spPr>
      </p:sp>
      <p:sp>
        <p:nvSpPr>
          <p:cNvPr id="68611"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55663" y="744538"/>
            <a:ext cx="4960937" cy="3722687"/>
          </a:xfrm>
          <a:ln/>
        </p:spPr>
      </p:sp>
      <p:sp>
        <p:nvSpPr>
          <p:cNvPr id="69635" name="Rectangle 3"/>
          <p:cNvSpPr>
            <a:spLocks noGrp="1" noChangeArrowheads="1"/>
          </p:cNvSpPr>
          <p:nvPr>
            <p:ph type="body" idx="1"/>
          </p:nvPr>
        </p:nvSpPr>
        <p:spPr>
          <a:xfrm>
            <a:off x="888591" y="4716027"/>
            <a:ext cx="4891907" cy="4467146"/>
          </a:xfrm>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685800"/>
            <a:ext cx="6467475" cy="6048375"/>
          </a:xfrm>
          <a:prstGeom prst="rect">
            <a:avLst/>
          </a:prstGeom>
          <a:noFill/>
          <a:ln w="9525">
            <a:noFill/>
            <a:miter lim="800000"/>
            <a:headEnd/>
            <a:tailEnd/>
          </a:ln>
        </p:spPr>
      </p:pic>
      <p:sp>
        <p:nvSpPr>
          <p:cNvPr id="5" name="Text Box 6"/>
          <p:cNvSpPr txBox="1">
            <a:spLocks noChangeArrowheads="1"/>
          </p:cNvSpPr>
          <p:nvPr/>
        </p:nvSpPr>
        <p:spPr bwMode="auto">
          <a:xfrm>
            <a:off x="8027988" y="6237288"/>
            <a:ext cx="184150" cy="365125"/>
          </a:xfrm>
          <a:prstGeom prst="rect">
            <a:avLst/>
          </a:prstGeom>
          <a:noFill/>
          <a:ln w="9525">
            <a:noFill/>
            <a:miter lim="800000"/>
            <a:headEnd/>
            <a:tailEnd/>
          </a:ln>
          <a:effectLst/>
        </p:spPr>
        <p:txBody>
          <a:bodyPr wrap="none">
            <a:spAutoFit/>
          </a:bodyPr>
          <a:lstStyle/>
          <a:p>
            <a:pPr>
              <a:lnSpc>
                <a:spcPct val="90000"/>
              </a:lnSpc>
              <a:defRPr/>
            </a:pPr>
            <a:r>
              <a:rPr lang="en-US" sz="1000">
                <a:solidFill>
                  <a:schemeClr val="bg1"/>
                </a:solidFill>
                <a:latin typeface="Univers" pitchFamily="34" charset="0"/>
              </a:rPr>
              <a:t/>
            </a:r>
            <a:br>
              <a:rPr lang="en-US" sz="1000">
                <a:solidFill>
                  <a:schemeClr val="bg1"/>
                </a:solidFill>
                <a:latin typeface="Univers" pitchFamily="34" charset="0"/>
              </a:rPr>
            </a:br>
            <a:endParaRPr lang="en-US" sz="1000">
              <a:solidFill>
                <a:schemeClr val="bg1"/>
              </a:solidFill>
              <a:latin typeface="Univers" pitchFamily="34" charset="0"/>
            </a:endParaRPr>
          </a:p>
        </p:txBody>
      </p:sp>
      <p:sp>
        <p:nvSpPr>
          <p:cNvPr id="6" name="Rectangle 7"/>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p>
        </p:txBody>
      </p:sp>
      <p:sp>
        <p:nvSpPr>
          <p:cNvPr id="7" name="Rectangle 8"/>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a:defRPr/>
            </a:pPr>
            <a:r>
              <a:rPr lang="en-US" sz="1200" b="1">
                <a:solidFill>
                  <a:srgbClr val="0C4B84"/>
                </a:solidFill>
              </a:rPr>
              <a:t> </a:t>
            </a:r>
            <a:endParaRPr lang="en-US" sz="2400"/>
          </a:p>
        </p:txBody>
      </p:sp>
      <p:sp>
        <p:nvSpPr>
          <p:cNvPr id="8" name="Rectangle 9"/>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a:defRPr/>
            </a:pPr>
            <a:r>
              <a:rPr lang="en-US" sz="1000">
                <a:solidFill>
                  <a:srgbClr val="000000"/>
                </a:solidFill>
              </a:rPr>
              <a:t> </a:t>
            </a:r>
            <a:endParaRPr lang="en-US" sz="240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p:spPr>
        <p:txBody>
          <a:bodyPr/>
          <a:lstStyle/>
          <a:p>
            <a:pPr>
              <a:defRPr/>
            </a:pPr>
            <a:endParaRPr lang="en-GB"/>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p:spPr>
        <p:txBody>
          <a:bodyPr/>
          <a:lstStyle/>
          <a:p>
            <a:pPr>
              <a:defRPr/>
            </a:pPr>
            <a:endParaRPr lang="en-GB"/>
          </a:p>
        </p:txBody>
      </p:sp>
      <p:sp>
        <p:nvSpPr>
          <p:cNvPr id="11" name="AutoShape 23" descr="image002"/>
          <p:cNvSpPr>
            <a:spLocks noChangeAspect="1" noChangeArrowheads="1"/>
          </p:cNvSpPr>
          <p:nvPr userDrawn="1"/>
        </p:nvSpPr>
        <p:spPr bwMode="auto">
          <a:xfrm>
            <a:off x="200025" y="46038"/>
            <a:ext cx="1428750" cy="1000125"/>
          </a:xfrm>
          <a:prstGeom prst="rect">
            <a:avLst/>
          </a:prstGeom>
          <a:noFill/>
        </p:spPr>
        <p:txBody>
          <a:bodyPr/>
          <a:lstStyle/>
          <a:p>
            <a:pPr>
              <a:defRPr/>
            </a:pPr>
            <a:endParaRPr lang="en-GB"/>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p:spPr>
        <p:txBody>
          <a:bodyPr/>
          <a:lstStyle/>
          <a:p>
            <a:pPr>
              <a:defRPr/>
            </a:pPr>
            <a:endParaRPr lang="en-GB"/>
          </a:p>
        </p:txBody>
      </p:sp>
      <p:pic>
        <p:nvPicPr>
          <p:cNvPr id="13" name="Picture 26" descr="Picture1"/>
          <p:cNvPicPr>
            <a:picLocks noChangeAspect="1" noChangeArrowheads="1"/>
          </p:cNvPicPr>
          <p:nvPr userDrawn="1"/>
        </p:nvPicPr>
        <p:blipFill>
          <a:blip r:embed="rId3" cstate="print"/>
          <a:srcRect/>
          <a:stretch>
            <a:fillRect/>
          </a:stretch>
        </p:blipFill>
        <p:spPr bwMode="auto">
          <a:xfrm>
            <a:off x="4122738" y="3132138"/>
            <a:ext cx="896937" cy="592137"/>
          </a:xfrm>
          <a:prstGeom prst="rect">
            <a:avLst/>
          </a:prstGeom>
          <a:noFill/>
          <a:ln w="9525">
            <a:noFill/>
            <a:miter lim="800000"/>
            <a:headEnd/>
            <a:tailEnd/>
          </a:ln>
        </p:spPr>
      </p:pic>
      <p:sp>
        <p:nvSpPr>
          <p:cNvPr id="332803" name="Rectangle 3"/>
          <p:cNvSpPr>
            <a:spLocks noGrp="1" noChangeArrowheads="1"/>
          </p:cNvSpPr>
          <p:nvPr>
            <p:ph type="ctrTitle"/>
          </p:nvPr>
        </p:nvSpPr>
        <p:spPr>
          <a:xfrm>
            <a:off x="0" y="2130425"/>
            <a:ext cx="9144000" cy="1470025"/>
          </a:xfrm>
        </p:spPr>
        <p:txBody>
          <a:bodyPr/>
          <a:lstStyle>
            <a:lvl1pPr>
              <a:defRPr/>
            </a:lvl1pPr>
          </a:lstStyle>
          <a:p>
            <a:r>
              <a:rPr lang="en-US"/>
              <a:t>Title of presentation</a:t>
            </a:r>
          </a:p>
        </p:txBody>
      </p:sp>
      <p:sp>
        <p:nvSpPr>
          <p:cNvPr id="332810" name="Rectangle 10"/>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Author</a:t>
            </a:r>
          </a:p>
          <a:p>
            <a:r>
              <a:rPr lang="en-US"/>
              <a:t>Organization</a:t>
            </a:r>
          </a:p>
          <a:p>
            <a:r>
              <a:rPr lang="en-US"/>
              <a:t>Country</a:t>
            </a:r>
          </a:p>
          <a:p>
            <a:r>
              <a:rPr lang="en-US"/>
              <a:t>Email</a:t>
            </a:r>
          </a:p>
        </p:txBody>
      </p:sp>
      <p:sp>
        <p:nvSpPr>
          <p:cNvPr id="14" name="Rectangle 4"/>
          <p:cNvSpPr>
            <a:spLocks noGrp="1" noChangeArrowheads="1"/>
          </p:cNvSpPr>
          <p:nvPr>
            <p:ph type="dt" sz="half" idx="10"/>
          </p:nvPr>
        </p:nvSpPr>
        <p:spPr>
          <a:xfrm>
            <a:off x="457200" y="6453188"/>
            <a:ext cx="3609975" cy="268287"/>
          </a:xfrm>
        </p:spPr>
        <p:txBody>
          <a:bodyPr/>
          <a:lstStyle>
            <a:lvl1pPr>
              <a:defRPr/>
            </a:lvl1pPr>
          </a:lstStyle>
          <a:p>
            <a:pPr>
              <a:defRPr/>
            </a:pPr>
            <a:r>
              <a:rPr lang="en-US"/>
              <a:t>Dubai, UAE, 20-21 September 2011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5" name="Rectangle 36"/>
          <p:cNvSpPr>
            <a:spLocks noGrp="1" noChangeArrowheads="1"/>
          </p:cNvSpPr>
          <p:nvPr>
            <p:ph type="sldNum" sz="quarter" idx="11"/>
          </p:nvPr>
        </p:nvSpPr>
        <p:spPr>
          <a:ln/>
        </p:spPr>
        <p:txBody>
          <a:bodyPr/>
          <a:lstStyle>
            <a:lvl1pPr>
              <a:defRPr/>
            </a:lvl1pPr>
          </a:lstStyle>
          <a:p>
            <a:pPr>
              <a:defRPr/>
            </a:pPr>
            <a:fld id="{70A298B4-D329-48E6-9999-A37031062979}"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5" name="Rectangle 36"/>
          <p:cNvSpPr>
            <a:spLocks noGrp="1" noChangeArrowheads="1"/>
          </p:cNvSpPr>
          <p:nvPr>
            <p:ph type="sldNum" sz="quarter" idx="11"/>
          </p:nvPr>
        </p:nvSpPr>
        <p:spPr>
          <a:ln/>
        </p:spPr>
        <p:txBody>
          <a:bodyPr/>
          <a:lstStyle>
            <a:lvl1pPr>
              <a:defRPr/>
            </a:lvl1pPr>
          </a:lstStyle>
          <a:p>
            <a:pPr>
              <a:defRPr/>
            </a:pPr>
            <a:fld id="{02F52F85-3962-4311-81AE-41B1888406E8}"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6" name="Rectangle 36"/>
          <p:cNvSpPr>
            <a:spLocks noGrp="1" noChangeArrowheads="1"/>
          </p:cNvSpPr>
          <p:nvPr>
            <p:ph type="sldNum" sz="quarter" idx="11"/>
          </p:nvPr>
        </p:nvSpPr>
        <p:spPr>
          <a:ln/>
        </p:spPr>
        <p:txBody>
          <a:bodyPr/>
          <a:lstStyle>
            <a:lvl1pPr>
              <a:defRPr/>
            </a:lvl1pPr>
          </a:lstStyle>
          <a:p>
            <a:pPr>
              <a:defRPr/>
            </a:pPr>
            <a:fld id="{E39471A6-1A98-4726-A2B1-236A15FA631B}"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817563"/>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2143125"/>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143125"/>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5" name="Rectangle 36"/>
          <p:cNvSpPr>
            <a:spLocks noGrp="1" noChangeArrowheads="1"/>
          </p:cNvSpPr>
          <p:nvPr>
            <p:ph type="sldNum" sz="quarter" idx="11"/>
          </p:nvPr>
        </p:nvSpPr>
        <p:spPr>
          <a:ln/>
        </p:spPr>
        <p:txBody>
          <a:bodyPr/>
          <a:lstStyle>
            <a:lvl1pPr>
              <a:defRPr/>
            </a:lvl1pPr>
          </a:lstStyle>
          <a:p>
            <a:pPr>
              <a:defRPr/>
            </a:pPr>
            <a:fld id="{C75E29E1-FE8A-490D-A2C9-4C6161E0FE62}"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5" name="Rectangle 36"/>
          <p:cNvSpPr>
            <a:spLocks noGrp="1" noChangeArrowheads="1"/>
          </p:cNvSpPr>
          <p:nvPr>
            <p:ph type="sldNum" sz="quarter" idx="11"/>
          </p:nvPr>
        </p:nvSpPr>
        <p:spPr>
          <a:ln/>
        </p:spPr>
        <p:txBody>
          <a:bodyPr/>
          <a:lstStyle>
            <a:lvl1pPr>
              <a:defRPr/>
            </a:lvl1pPr>
          </a:lstStyle>
          <a:p>
            <a:pPr>
              <a:defRPr/>
            </a:pPr>
            <a:fld id="{12834044-6B8A-4437-B769-09BEF3F907D9}"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6" name="Rectangle 36"/>
          <p:cNvSpPr>
            <a:spLocks noGrp="1" noChangeArrowheads="1"/>
          </p:cNvSpPr>
          <p:nvPr>
            <p:ph type="sldNum" sz="quarter" idx="11"/>
          </p:nvPr>
        </p:nvSpPr>
        <p:spPr>
          <a:ln/>
        </p:spPr>
        <p:txBody>
          <a:bodyPr/>
          <a:lstStyle>
            <a:lvl1pPr>
              <a:defRPr/>
            </a:lvl1pPr>
          </a:lstStyle>
          <a:p>
            <a:pPr>
              <a:defRPr/>
            </a:pPr>
            <a:fld id="{C58D9A4D-C2F8-4B82-9E0C-CEC0E1FAEF8D}"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8" name="Rectangle 36"/>
          <p:cNvSpPr>
            <a:spLocks noGrp="1" noChangeArrowheads="1"/>
          </p:cNvSpPr>
          <p:nvPr>
            <p:ph type="sldNum" sz="quarter" idx="11"/>
          </p:nvPr>
        </p:nvSpPr>
        <p:spPr>
          <a:ln/>
        </p:spPr>
        <p:txBody>
          <a:bodyPr/>
          <a:lstStyle>
            <a:lvl1pPr>
              <a:defRPr/>
            </a:lvl1pPr>
          </a:lstStyle>
          <a:p>
            <a:pPr>
              <a:defRPr/>
            </a:pPr>
            <a:fld id="{370AFB0E-67A7-43E7-A963-FAB0688BA521}"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4" name="Rectangle 36"/>
          <p:cNvSpPr>
            <a:spLocks noGrp="1" noChangeArrowheads="1"/>
          </p:cNvSpPr>
          <p:nvPr>
            <p:ph type="sldNum" sz="quarter" idx="11"/>
          </p:nvPr>
        </p:nvSpPr>
        <p:spPr>
          <a:ln/>
        </p:spPr>
        <p:txBody>
          <a:bodyPr/>
          <a:lstStyle>
            <a:lvl1pPr>
              <a:defRPr/>
            </a:lvl1pPr>
          </a:lstStyle>
          <a:p>
            <a:pPr>
              <a:defRPr/>
            </a:pPr>
            <a:fld id="{6DF0DB1B-2724-4295-9E63-A78975B9423F}"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3" name="Rectangle 36"/>
          <p:cNvSpPr>
            <a:spLocks noGrp="1" noChangeArrowheads="1"/>
          </p:cNvSpPr>
          <p:nvPr>
            <p:ph type="sldNum" sz="quarter" idx="11"/>
          </p:nvPr>
        </p:nvSpPr>
        <p:spPr>
          <a:ln/>
        </p:spPr>
        <p:txBody>
          <a:bodyPr/>
          <a:lstStyle>
            <a:lvl1pPr>
              <a:defRPr/>
            </a:lvl1pPr>
          </a:lstStyle>
          <a:p>
            <a:pPr>
              <a:defRPr/>
            </a:pPr>
            <a:fld id="{86656FDD-BA47-4F8D-A6FB-2DC64B48C3F7}"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23850" y="6308725"/>
            <a:ext cx="4032250" cy="312738"/>
          </a:xfrm>
        </p:spPr>
        <p:txBody>
          <a:bodyPr/>
          <a:lstStyle>
            <a:lvl1pPr>
              <a:defRPr/>
            </a:lvl1pPr>
          </a:lstStyle>
          <a:p>
            <a:pPr>
              <a:defRPr/>
            </a:pPr>
            <a:r>
              <a:rPr lang="en-US"/>
              <a:t>Dubai, UAE, 20-21 September 2011</a:t>
            </a:r>
          </a:p>
        </p:txBody>
      </p:sp>
      <p:sp>
        <p:nvSpPr>
          <p:cNvPr id="6" name="Slide Number Placeholder 5"/>
          <p:cNvSpPr>
            <a:spLocks noGrp="1"/>
          </p:cNvSpPr>
          <p:nvPr>
            <p:ph type="sldNum" sz="quarter" idx="11"/>
          </p:nvPr>
        </p:nvSpPr>
        <p:spPr/>
        <p:txBody>
          <a:bodyPr/>
          <a:lstStyle>
            <a:lvl1pPr>
              <a:defRPr smtClean="0"/>
            </a:lvl1pPr>
          </a:lstStyle>
          <a:p>
            <a:pPr>
              <a:defRPr/>
            </a:pPr>
            <a:fld id="{CBB0CE5F-595A-4B30-A6CE-6E0E7D2E03DD}"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Dubai, UAE, 20-21 September 2011</a:t>
            </a:r>
          </a:p>
        </p:txBody>
      </p:sp>
      <p:sp>
        <p:nvSpPr>
          <p:cNvPr id="6" name="Rectangle 36"/>
          <p:cNvSpPr>
            <a:spLocks noGrp="1" noChangeArrowheads="1"/>
          </p:cNvSpPr>
          <p:nvPr>
            <p:ph type="sldNum" sz="quarter" idx="11"/>
          </p:nvPr>
        </p:nvSpPr>
        <p:spPr>
          <a:ln/>
        </p:spPr>
        <p:txBody>
          <a:bodyPr/>
          <a:lstStyle>
            <a:lvl1pPr>
              <a:defRPr/>
            </a:lvl1pPr>
          </a:lstStyle>
          <a:p>
            <a:pPr>
              <a:defRPr/>
            </a:pPr>
            <a:fld id="{A0A72223-7FA3-4A8F-8472-4EE6F66F9B75}"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0" descr="Watermark"/>
          <p:cNvPicPr>
            <a:picLocks noChangeAspect="1" noChangeArrowheads="1"/>
          </p:cNvPicPr>
          <p:nvPr/>
        </p:nvPicPr>
        <p:blipFill>
          <a:blip r:embed="rId15" cstate="print"/>
          <a:srcRect l="6723" b="12773"/>
          <a:stretch>
            <a:fillRect/>
          </a:stretch>
        </p:blipFill>
        <p:spPr bwMode="auto">
          <a:xfrm>
            <a:off x="0" y="685800"/>
            <a:ext cx="6467475" cy="6048375"/>
          </a:xfrm>
          <a:prstGeom prst="rect">
            <a:avLst/>
          </a:prstGeom>
          <a:noFill/>
          <a:ln w="9525">
            <a:noFill/>
            <a:miter lim="800000"/>
            <a:headEnd/>
            <a:tailEnd/>
          </a:ln>
        </p:spPr>
      </p:pic>
      <p:sp>
        <p:nvSpPr>
          <p:cNvPr id="2051"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395288" y="6308725"/>
            <a:ext cx="4032250" cy="31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Univers" pitchFamily="34" charset="0"/>
              </a:defRPr>
            </a:lvl1pPr>
          </a:lstStyle>
          <a:p>
            <a:pPr>
              <a:defRPr/>
            </a:pPr>
            <a:r>
              <a:rPr lang="en-US"/>
              <a:t>Dubai, UAE, 20-21 September 2011</a:t>
            </a:r>
          </a:p>
        </p:txBody>
      </p:sp>
      <p:sp>
        <p:nvSpPr>
          <p:cNvPr id="1060" name="Rectangle 36"/>
          <p:cNvSpPr>
            <a:spLocks noGrp="1" noChangeArrowheads="1"/>
          </p:cNvSpPr>
          <p:nvPr>
            <p:ph type="sldNum" sz="quarter" idx="4"/>
          </p:nvPr>
        </p:nvSpPr>
        <p:spPr bwMode="auto">
          <a:xfrm>
            <a:off x="7308850" y="6237288"/>
            <a:ext cx="1366838"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F052677-B3AC-455E-B81C-D9E444750A96}" type="slidenum">
              <a:rPr lang="en-US"/>
              <a:pPr>
                <a:defRPr/>
              </a:pPr>
              <a:t>‹N°›</a:t>
            </a:fld>
            <a:endParaRPr lang="en-US"/>
          </a:p>
        </p:txBody>
      </p:sp>
      <p:sp>
        <p:nvSpPr>
          <p:cNvPr id="2054" name="Rectangle 37"/>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5" r:id="rId1"/>
    <p:sldLayoutId id="2147483705" r:id="rId2"/>
    <p:sldLayoutId id="2147483706" r:id="rId3"/>
    <p:sldLayoutId id="2147483707" r:id="rId4"/>
    <p:sldLayoutId id="2147483708" r:id="rId5"/>
    <p:sldLayoutId id="2147483709" r:id="rId6"/>
    <p:sldLayoutId id="2147483710" r:id="rId7"/>
    <p:sldLayoutId id="2147483716" r:id="rId8"/>
    <p:sldLayoutId id="2147483711" r:id="rId9"/>
    <p:sldLayoutId id="2147483712" r:id="rId10"/>
    <p:sldLayoutId id="2147483713" r:id="rId11"/>
    <p:sldLayoutId id="2147483714" r:id="rId12"/>
    <p:sldLayoutId id="2147483717" r:id="rId13"/>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6"/>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7"/>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6"/>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7"/>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6"/>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6"/>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6"/>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6"/>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6"/>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jpeg"/><Relationship Id="rId4" Type="http://schemas.openxmlformats.org/officeDocument/2006/relationships/image" Target="../media/image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jpeg"/><Relationship Id="rId4" Type="http://schemas.openxmlformats.org/officeDocument/2006/relationships/image" Target="../media/image6.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6.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 Id="rId1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9.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6.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 Id="rId1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jpeg"/><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6.png"/><Relationship Id="rId7" Type="http://schemas.openxmlformats.org/officeDocument/2006/relationships/image" Target="../media/image8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png"/><Relationship Id="rId4" Type="http://schemas.openxmlformats.org/officeDocument/2006/relationships/image" Target="../media/image93.jpeg"/></Relationships>
</file>

<file path=ppt/slides/_rels/slide22.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jpeg"/><Relationship Id="rId7" Type="http://schemas.openxmlformats.org/officeDocument/2006/relationships/image" Target="../media/image100.jpeg"/><Relationship Id="rId12"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9.jpeg"/><Relationship Id="rId11" Type="http://schemas.openxmlformats.org/officeDocument/2006/relationships/image" Target="../media/image6.png"/><Relationship Id="rId5" Type="http://schemas.openxmlformats.org/officeDocument/2006/relationships/image" Target="../media/image98.png"/><Relationship Id="rId10" Type="http://schemas.openxmlformats.org/officeDocument/2006/relationships/image" Target="../media/image103.jpeg"/><Relationship Id="rId4" Type="http://schemas.openxmlformats.org/officeDocument/2006/relationships/image" Target="../media/image97.jpeg"/><Relationship Id="rId9" Type="http://schemas.openxmlformats.org/officeDocument/2006/relationships/image" Target="../media/image10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4.png"/><Relationship Id="rId4" Type="http://schemas.openxmlformats.org/officeDocument/2006/relationships/hyperlink" Target="mailto:info@groupe-telnet.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jpeg"/><Relationship Id="rId3"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0.jpe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3.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6.png"/><Relationship Id="rId9" Type="http://schemas.openxmlformats.org/officeDocument/2006/relationships/image" Target="../media/image28.jpeg"/><Relationship Id="rId1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p:cNvSpPr>
            <a:spLocks noGrp="1" noChangeArrowheads="1"/>
          </p:cNvSpPr>
          <p:nvPr>
            <p:ph type="ctrTitle"/>
          </p:nvPr>
        </p:nvSpPr>
        <p:spPr>
          <a:xfrm>
            <a:off x="0" y="1484784"/>
            <a:ext cx="9144000" cy="1470025"/>
          </a:xfrm>
        </p:spPr>
        <p:txBody>
          <a:bodyPr/>
          <a:lstStyle/>
          <a:p>
            <a:r>
              <a:rPr lang="en-US" dirty="0" smtClean="0"/>
              <a:t>The Role of Standards in Bridging </a:t>
            </a:r>
            <a:br>
              <a:rPr lang="en-US" dirty="0" smtClean="0"/>
            </a:br>
            <a:r>
              <a:rPr lang="en-US" dirty="0" smtClean="0"/>
              <a:t>The ICT Gap</a:t>
            </a:r>
          </a:p>
        </p:txBody>
      </p:sp>
      <p:sp>
        <p:nvSpPr>
          <p:cNvPr id="5124" name="Rectangle 11"/>
          <p:cNvSpPr>
            <a:spLocks noGrp="1" noChangeArrowheads="1"/>
          </p:cNvSpPr>
          <p:nvPr>
            <p:ph type="subTitle" idx="1"/>
          </p:nvPr>
        </p:nvSpPr>
        <p:spPr>
          <a:xfrm>
            <a:off x="1371600" y="3116560"/>
            <a:ext cx="6400800" cy="1752600"/>
          </a:xfrm>
        </p:spPr>
        <p:txBody>
          <a:bodyPr/>
          <a:lstStyle/>
          <a:p>
            <a:r>
              <a:rPr lang="en-GB" sz="2000" b="1" dirty="0" smtClean="0"/>
              <a:t>Mondher MAKNI,</a:t>
            </a:r>
          </a:p>
          <a:p>
            <a:r>
              <a:rPr lang="en-GB" sz="2000" b="1" dirty="0" smtClean="0"/>
              <a:t>Chief Marketing Officer</a:t>
            </a:r>
          </a:p>
          <a:p>
            <a:r>
              <a:rPr lang="en-GB" sz="2000" b="1" dirty="0" smtClean="0"/>
              <a:t>TELNET GROUP</a:t>
            </a:r>
          </a:p>
          <a:p>
            <a:r>
              <a:rPr lang="en-GB" sz="1400" b="1" dirty="0" smtClean="0"/>
              <a:t>Email: Mondher.Makni@Groupe-Telnet.net</a:t>
            </a:r>
            <a:endParaRPr lang="en-US" sz="1400" b="1" dirty="0" smtClean="0"/>
          </a:p>
        </p:txBody>
      </p:sp>
      <p:sp>
        <p:nvSpPr>
          <p:cNvPr id="5125" name="Rectangle 13"/>
          <p:cNvSpPr>
            <a:spLocks noChangeArrowheads="1"/>
          </p:cNvSpPr>
          <p:nvPr/>
        </p:nvSpPr>
        <p:spPr bwMode="auto">
          <a:xfrm>
            <a:off x="0" y="4725144"/>
            <a:ext cx="9144000" cy="1655762"/>
          </a:xfrm>
          <a:prstGeom prst="rect">
            <a:avLst/>
          </a:prstGeom>
          <a:noFill/>
          <a:ln w="9525">
            <a:noFill/>
            <a:miter lim="800000"/>
            <a:headEnd/>
            <a:tailEnd/>
          </a:ln>
        </p:spPr>
        <p:txBody>
          <a:bodyPr anchor="ctr"/>
          <a:lstStyle/>
          <a:p>
            <a:pPr algn="ctr">
              <a:lnSpc>
                <a:spcPct val="80000"/>
              </a:lnSpc>
            </a:pPr>
            <a:r>
              <a:rPr lang="en-US" sz="2800" b="1" dirty="0" smtClean="0">
                <a:solidFill>
                  <a:schemeClr val="accent2"/>
                </a:solidFill>
              </a:rPr>
              <a:t>Global Standard Symposium</a:t>
            </a:r>
            <a:r>
              <a:rPr lang="en-US" sz="2400" b="1" dirty="0">
                <a:solidFill>
                  <a:schemeClr val="accent2"/>
                </a:solidFill>
              </a:rPr>
              <a:t/>
            </a:r>
            <a:br>
              <a:rPr lang="en-US" sz="2400" b="1" dirty="0">
                <a:solidFill>
                  <a:schemeClr val="accent2"/>
                </a:solidFill>
              </a:rPr>
            </a:br>
            <a:r>
              <a:rPr lang="en-US" sz="2400" b="1" dirty="0">
                <a:solidFill>
                  <a:schemeClr val="accent2"/>
                </a:solidFill>
              </a:rPr>
              <a:t/>
            </a:r>
            <a:br>
              <a:rPr lang="en-US" sz="2400" b="1" dirty="0">
                <a:solidFill>
                  <a:schemeClr val="accent2"/>
                </a:solidFill>
              </a:rPr>
            </a:br>
            <a:r>
              <a:rPr lang="en-US" sz="1800" b="1" dirty="0" smtClean="0">
                <a:solidFill>
                  <a:schemeClr val="accent2"/>
                </a:solidFill>
              </a:rPr>
              <a:t>Dubai</a:t>
            </a:r>
            <a:r>
              <a:rPr lang="en-US" sz="1800" b="1" dirty="0">
                <a:solidFill>
                  <a:schemeClr val="accent2"/>
                </a:solidFill>
              </a:rPr>
              <a:t>, UAE, </a:t>
            </a:r>
            <a:r>
              <a:rPr lang="en-US" sz="1800" b="1" dirty="0" smtClean="0">
                <a:solidFill>
                  <a:schemeClr val="accent2"/>
                </a:solidFill>
              </a:rPr>
              <a:t>19 November 2012</a:t>
            </a:r>
            <a:endParaRPr lang="en-US" sz="1800" b="1" dirty="0">
              <a:solidFill>
                <a:schemeClr val="accent2"/>
              </a:solidFill>
            </a:endParaRPr>
          </a:p>
        </p:txBody>
      </p:sp>
      <p:pic>
        <p:nvPicPr>
          <p:cNvPr id="5126" name="Picture 16" descr="ITUseries"/>
          <p:cNvPicPr>
            <a:picLocks noChangeAspect="1" noChangeArrowheads="1"/>
          </p:cNvPicPr>
          <p:nvPr/>
        </p:nvPicPr>
        <p:blipFill>
          <a:blip r:embed="rId3" cstate="print"/>
          <a:srcRect t="17264" b="69327"/>
          <a:stretch>
            <a:fillRect/>
          </a:stretch>
        </p:blipFill>
        <p:spPr bwMode="auto">
          <a:xfrm>
            <a:off x="7092280" y="328266"/>
            <a:ext cx="1727200" cy="652462"/>
          </a:xfrm>
          <a:prstGeom prst="rect">
            <a:avLst/>
          </a:prstGeom>
          <a:noFill/>
          <a:ln w="9525">
            <a:noFill/>
            <a:miter lim="800000"/>
            <a:headEnd/>
            <a:tailEnd/>
          </a:ln>
        </p:spPr>
      </p:pic>
      <p:sp>
        <p:nvSpPr>
          <p:cNvPr id="5127" name="AutoShape 18"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28" name="AutoShape 20"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29" name="AutoShape 22"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30" name="AutoShape 24" descr="image002"/>
          <p:cNvSpPr>
            <a:spLocks noChangeAspect="1" noChangeArrowheads="1"/>
          </p:cNvSpPr>
          <p:nvPr/>
        </p:nvSpPr>
        <p:spPr bwMode="auto">
          <a:xfrm>
            <a:off x="3857625" y="2928938"/>
            <a:ext cx="1428750" cy="1000125"/>
          </a:xfrm>
          <a:prstGeom prst="rect">
            <a:avLst/>
          </a:prstGeom>
          <a:noFill/>
          <a:ln w="9525">
            <a:noFill/>
            <a:miter lim="800000"/>
            <a:headEnd/>
            <a:tailEnd/>
          </a:ln>
        </p:spPr>
        <p:txBody>
          <a:bodyPr/>
          <a:lstStyle/>
          <a:p>
            <a:endParaRPr lang="en-GB"/>
          </a:p>
        </p:txBody>
      </p:sp>
      <p:sp>
        <p:nvSpPr>
          <p:cNvPr id="5131" name="Rectangle 26"/>
          <p:cNvSpPr>
            <a:spLocks noChangeArrowheads="1"/>
          </p:cNvSpPr>
          <p:nvPr/>
        </p:nvSpPr>
        <p:spPr bwMode="auto">
          <a:xfrm>
            <a:off x="0" y="2928938"/>
            <a:ext cx="9144000" cy="0"/>
          </a:xfrm>
          <a:prstGeom prst="rect">
            <a:avLst/>
          </a:prstGeom>
          <a:noFill/>
          <a:ln w="9525">
            <a:noFill/>
            <a:miter lim="800000"/>
            <a:headEnd/>
            <a:tailEnd/>
          </a:ln>
        </p:spPr>
        <p:txBody>
          <a:bodyPr wrap="none" anchor="ctr">
            <a:spAutoFit/>
          </a:bodyPr>
          <a:lstStyle/>
          <a:p>
            <a:endParaRPr lang="en-GB"/>
          </a:p>
        </p:txBody>
      </p:sp>
      <p:pic>
        <p:nvPicPr>
          <p:cNvPr id="13" name="Picture 44"/>
          <p:cNvPicPr>
            <a:picLocks noChangeAspect="1" noChangeArrowheads="1"/>
          </p:cNvPicPr>
          <p:nvPr/>
        </p:nvPicPr>
        <p:blipFill>
          <a:blip r:embed="rId4" cstate="email">
            <a:lum/>
          </a:blip>
          <a:srcRect/>
          <a:stretch>
            <a:fillRect/>
          </a:stretch>
        </p:blipFill>
        <p:spPr bwMode="auto">
          <a:xfrm>
            <a:off x="179512" y="116632"/>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12291" name="Titre 20"/>
          <p:cNvSpPr>
            <a:spLocks noGrp="1"/>
          </p:cNvSpPr>
          <p:nvPr>
            <p:ph type="title"/>
          </p:nvPr>
        </p:nvSpPr>
        <p:spPr>
          <a:xfrm>
            <a:off x="1120775" y="817563"/>
            <a:ext cx="7751763" cy="1143000"/>
          </a:xfrm>
        </p:spPr>
        <p:txBody>
          <a:bodyPr/>
          <a:lstStyle/>
          <a:p>
            <a:pPr algn="r"/>
            <a:r>
              <a:rPr lang="fr-FR" b="1" smtClean="0"/>
              <a:t>    </a:t>
            </a:r>
            <a:r>
              <a:rPr lang="fr-FR" b="1" smtClean="0">
                <a:latin typeface="Rockwell Extra Bold" pitchFamily="18" charset="0"/>
              </a:rPr>
              <a:t>Expertise - Services</a:t>
            </a:r>
          </a:p>
        </p:txBody>
      </p:sp>
      <p:sp>
        <p:nvSpPr>
          <p:cNvPr id="42" name="Rectangle 7"/>
          <p:cNvSpPr>
            <a:spLocks noChangeArrowheads="1"/>
          </p:cNvSpPr>
          <p:nvPr/>
        </p:nvSpPr>
        <p:spPr bwMode="auto">
          <a:xfrm>
            <a:off x="1120775" y="2468563"/>
            <a:ext cx="8023225" cy="498598"/>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GB" sz="2400" dirty="0">
                <a:solidFill>
                  <a:schemeClr val="tx1">
                    <a:lumMod val="95000"/>
                    <a:lumOff val="5000"/>
                  </a:schemeClr>
                </a:solidFill>
                <a:latin typeface="Arial" charset="0"/>
                <a:cs typeface="+mn-cs"/>
              </a:rPr>
              <a:t>-        - </a:t>
            </a:r>
            <a:r>
              <a:rPr lang="en-GB" sz="2400" dirty="0" smtClean="0">
                <a:solidFill>
                  <a:schemeClr val="tx1">
                    <a:lumMod val="95000"/>
                    <a:lumOff val="5000"/>
                  </a:schemeClr>
                </a:solidFill>
                <a:latin typeface="Arial" charset="0"/>
                <a:cs typeface="+mn-cs"/>
              </a:rPr>
              <a:t>Hardware &amp; Software </a:t>
            </a:r>
            <a:r>
              <a:rPr lang="fr-FR" sz="2400" dirty="0" smtClean="0">
                <a:solidFill>
                  <a:schemeClr val="tx1"/>
                </a:solidFill>
                <a:latin typeface="Arial" charset="0"/>
                <a:cs typeface="+mn-cs"/>
              </a:rPr>
              <a:t>Embedded </a:t>
            </a:r>
            <a:r>
              <a:rPr lang="fr-FR" sz="2400" dirty="0">
                <a:solidFill>
                  <a:schemeClr val="tx1"/>
                </a:solidFill>
                <a:latin typeface="Arial" charset="0"/>
                <a:cs typeface="+mn-cs"/>
              </a:rPr>
              <a:t>Systems.</a:t>
            </a:r>
          </a:p>
        </p:txBody>
      </p:sp>
      <p:sp>
        <p:nvSpPr>
          <p:cNvPr id="43" name="Rectangle 7"/>
          <p:cNvSpPr>
            <a:spLocks noChangeArrowheads="1"/>
          </p:cNvSpPr>
          <p:nvPr/>
        </p:nvSpPr>
        <p:spPr bwMode="auto">
          <a:xfrm>
            <a:off x="2038350" y="3022600"/>
            <a:ext cx="7105650" cy="979488"/>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fr-FR" sz="2400" dirty="0">
                <a:solidFill>
                  <a:schemeClr val="tx1">
                    <a:lumMod val="95000"/>
                    <a:lumOff val="5000"/>
                  </a:schemeClr>
                </a:solidFill>
                <a:latin typeface="Arial" charset="0"/>
                <a:cs typeface="+mn-cs"/>
              </a:rPr>
              <a:t>  - </a:t>
            </a:r>
            <a:r>
              <a:rPr lang="en-US" sz="2400" dirty="0">
                <a:solidFill>
                  <a:schemeClr val="tx1">
                    <a:lumMod val="95000"/>
                    <a:lumOff val="5000"/>
                  </a:schemeClr>
                </a:solidFill>
                <a:latin typeface="Arial" charset="0"/>
                <a:cs typeface="+mn-cs"/>
              </a:rPr>
              <a:t>Integrated Systems Development &amp;    </a:t>
            </a:r>
          </a:p>
          <a:p>
            <a:pPr>
              <a:lnSpc>
                <a:spcPct val="110000"/>
              </a:lnSpc>
              <a:spcBef>
                <a:spcPct val="20000"/>
              </a:spcBef>
              <a:defRPr/>
            </a:pPr>
            <a:r>
              <a:rPr lang="en-US" sz="2400" dirty="0">
                <a:solidFill>
                  <a:schemeClr val="tx1">
                    <a:lumMod val="95000"/>
                    <a:lumOff val="5000"/>
                  </a:schemeClr>
                </a:solidFill>
                <a:latin typeface="Arial" charset="0"/>
                <a:cs typeface="+mn-cs"/>
              </a:rPr>
              <a:t>   Computing </a:t>
            </a:r>
            <a:r>
              <a:rPr lang="en-US" sz="2400" dirty="0" smtClean="0">
                <a:solidFill>
                  <a:schemeClr val="tx1">
                    <a:lumMod val="95000"/>
                    <a:lumOff val="5000"/>
                  </a:schemeClr>
                </a:solidFill>
                <a:latin typeface="Arial" charset="0"/>
                <a:cs typeface="+mn-cs"/>
              </a:rPr>
              <a:t>Platforms</a:t>
            </a:r>
            <a:r>
              <a:rPr lang="fr-FR" sz="2400" dirty="0">
                <a:solidFill>
                  <a:schemeClr val="tx1">
                    <a:lumMod val="95000"/>
                    <a:lumOff val="5000"/>
                  </a:schemeClr>
                </a:solidFill>
                <a:latin typeface="Arial" charset="0"/>
                <a:cs typeface="+mn-cs"/>
              </a:rPr>
              <a:t>.</a:t>
            </a:r>
          </a:p>
        </p:txBody>
      </p:sp>
      <p:sp>
        <p:nvSpPr>
          <p:cNvPr id="44" name="Rectangle 7"/>
          <p:cNvSpPr>
            <a:spLocks noChangeArrowheads="1"/>
          </p:cNvSpPr>
          <p:nvPr/>
        </p:nvSpPr>
        <p:spPr bwMode="auto">
          <a:xfrm>
            <a:off x="1646238" y="4122738"/>
            <a:ext cx="7440612" cy="979487"/>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fr-FR" sz="2400" dirty="0">
                <a:solidFill>
                  <a:schemeClr val="tx1">
                    <a:lumMod val="95000"/>
                    <a:lumOff val="5000"/>
                  </a:schemeClr>
                </a:solidFill>
                <a:latin typeface="Arial" charset="0"/>
                <a:cs typeface="+mn-cs"/>
              </a:rPr>
              <a:t>        </a:t>
            </a:r>
            <a:r>
              <a:rPr lang="en-US" sz="2400" dirty="0">
                <a:solidFill>
                  <a:schemeClr val="tx1">
                    <a:lumMod val="95000"/>
                    <a:lumOff val="5000"/>
                  </a:schemeClr>
                </a:solidFill>
                <a:latin typeface="Arial" charset="0"/>
                <a:cs typeface="+mn-cs"/>
              </a:rPr>
              <a:t>- Design and </a:t>
            </a:r>
            <a:r>
              <a:rPr lang="en-US" sz="2400" dirty="0" smtClean="0">
                <a:solidFill>
                  <a:schemeClr val="tx1">
                    <a:lumMod val="95000"/>
                    <a:lumOff val="5000"/>
                  </a:schemeClr>
                </a:solidFill>
                <a:latin typeface="Arial" charset="0"/>
                <a:cs typeface="+mn-cs"/>
              </a:rPr>
              <a:t>Prototyping </a:t>
            </a:r>
            <a:r>
              <a:rPr lang="en-US" sz="2400" dirty="0">
                <a:solidFill>
                  <a:schemeClr val="tx1">
                    <a:lumMod val="95000"/>
                    <a:lumOff val="5000"/>
                  </a:schemeClr>
                </a:solidFill>
                <a:latin typeface="Arial" charset="0"/>
                <a:cs typeface="+mn-cs"/>
              </a:rPr>
              <a:t>in </a:t>
            </a:r>
            <a:r>
              <a:rPr lang="en-US" sz="2400" dirty="0" smtClean="0">
                <a:solidFill>
                  <a:schemeClr val="tx1">
                    <a:lumMod val="95000"/>
                    <a:lumOff val="5000"/>
                  </a:schemeClr>
                </a:solidFill>
                <a:latin typeface="Arial" charset="0"/>
                <a:cs typeface="+mn-cs"/>
              </a:rPr>
              <a:t>Electronics and </a:t>
            </a:r>
            <a:endParaRPr lang="en-US" sz="2400" dirty="0">
              <a:solidFill>
                <a:schemeClr val="tx1">
                  <a:lumMod val="95000"/>
                  <a:lumOff val="5000"/>
                </a:schemeClr>
              </a:solidFill>
              <a:latin typeface="Arial" charset="0"/>
              <a:cs typeface="+mn-cs"/>
            </a:endParaRPr>
          </a:p>
          <a:p>
            <a:pPr>
              <a:lnSpc>
                <a:spcPct val="110000"/>
              </a:lnSpc>
              <a:spcBef>
                <a:spcPct val="20000"/>
              </a:spcBef>
              <a:defRPr/>
            </a:pPr>
            <a:r>
              <a:rPr lang="en-US" sz="2400" dirty="0">
                <a:solidFill>
                  <a:schemeClr val="tx1">
                    <a:lumMod val="95000"/>
                    <a:lumOff val="5000"/>
                  </a:schemeClr>
                </a:solidFill>
                <a:latin typeface="Arial" charset="0"/>
                <a:cs typeface="+mn-cs"/>
              </a:rPr>
              <a:t>       </a:t>
            </a:r>
            <a:r>
              <a:rPr lang="en-US" sz="2400" dirty="0" smtClean="0">
                <a:solidFill>
                  <a:schemeClr val="tx1">
                    <a:lumMod val="95000"/>
                    <a:lumOff val="5000"/>
                  </a:schemeClr>
                </a:solidFill>
                <a:latin typeface="Arial" charset="0"/>
                <a:cs typeface="+mn-cs"/>
              </a:rPr>
              <a:t>Microelectronics both Analog </a:t>
            </a:r>
            <a:r>
              <a:rPr lang="en-US" sz="2400" dirty="0">
                <a:solidFill>
                  <a:schemeClr val="tx1">
                    <a:lumMod val="95000"/>
                    <a:lumOff val="5000"/>
                  </a:schemeClr>
                </a:solidFill>
                <a:latin typeface="Arial" charset="0"/>
                <a:cs typeface="+mn-cs"/>
              </a:rPr>
              <a:t>&amp; Digital.</a:t>
            </a:r>
          </a:p>
        </p:txBody>
      </p:sp>
      <p:sp>
        <p:nvSpPr>
          <p:cNvPr id="47" name="Rectangle 7"/>
          <p:cNvSpPr>
            <a:spLocks noChangeArrowheads="1"/>
          </p:cNvSpPr>
          <p:nvPr/>
        </p:nvSpPr>
        <p:spPr bwMode="auto">
          <a:xfrm>
            <a:off x="1392238" y="5207000"/>
            <a:ext cx="7656512" cy="498598"/>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fr-FR" sz="2400" dirty="0">
                <a:solidFill>
                  <a:schemeClr val="tx1">
                    <a:lumMod val="95000"/>
                    <a:lumOff val="5000"/>
                  </a:schemeClr>
                </a:solidFill>
                <a:latin typeface="Arial" charset="0"/>
                <a:cs typeface="+mn-cs"/>
              </a:rPr>
              <a:t>       - </a:t>
            </a:r>
            <a:r>
              <a:rPr lang="en-US" sz="2400" dirty="0">
                <a:solidFill>
                  <a:schemeClr val="tx1">
                    <a:lumMod val="95000"/>
                    <a:lumOff val="5000"/>
                  </a:schemeClr>
                </a:solidFill>
                <a:latin typeface="Arial" charset="0"/>
                <a:cs typeface="+mn-cs"/>
              </a:rPr>
              <a:t>Mechanical </a:t>
            </a:r>
            <a:r>
              <a:rPr lang="en-US" sz="2400" dirty="0" smtClean="0">
                <a:solidFill>
                  <a:schemeClr val="tx1">
                    <a:lumMod val="95000"/>
                    <a:lumOff val="5000"/>
                  </a:schemeClr>
                </a:solidFill>
                <a:latin typeface="Arial" charset="0"/>
                <a:cs typeface="+mn-cs"/>
              </a:rPr>
              <a:t>Engineering</a:t>
            </a:r>
            <a:r>
              <a:rPr lang="en-US" sz="2400" dirty="0">
                <a:solidFill>
                  <a:schemeClr val="tx1">
                    <a:lumMod val="95000"/>
                    <a:lumOff val="5000"/>
                  </a:schemeClr>
                </a:solidFill>
                <a:latin typeface="Arial" charset="0"/>
                <a:cs typeface="+mn-cs"/>
              </a:rPr>
              <a:t>.</a:t>
            </a:r>
          </a:p>
        </p:txBody>
      </p:sp>
      <p:pic>
        <p:nvPicPr>
          <p:cNvPr id="12296" name="Picture 38"/>
          <p:cNvPicPr>
            <a:picLocks noChangeAspect="1" noChangeArrowheads="1"/>
          </p:cNvPicPr>
          <p:nvPr/>
        </p:nvPicPr>
        <p:blipFill>
          <a:blip r:embed="rId4" cstate="print">
            <a:lum bright="40000" contrast="36000"/>
          </a:blip>
          <a:srcRect/>
          <a:stretch>
            <a:fillRect/>
          </a:stretch>
        </p:blipFill>
        <p:spPr bwMode="auto">
          <a:xfrm>
            <a:off x="-1773238" y="2087563"/>
            <a:ext cx="4086226" cy="4054475"/>
          </a:xfrm>
          <a:prstGeom prst="rect">
            <a:avLst/>
          </a:prstGeom>
          <a:noFill/>
          <a:ln w="9525" algn="ctr">
            <a:noFill/>
            <a:miter lim="800000"/>
            <a:headEnd/>
            <a:tailEnd/>
          </a:ln>
        </p:spPr>
      </p:pic>
      <p:pic>
        <p:nvPicPr>
          <p:cNvPr id="10" name="Picture 16" descr="ITUseries"/>
          <p:cNvPicPr>
            <a:picLocks noChangeAspect="1" noChangeArrowheads="1"/>
          </p:cNvPicPr>
          <p:nvPr/>
        </p:nvPicPr>
        <p:blipFill>
          <a:blip r:embed="rId5"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lide(fromLeft)">
                                      <p:cBhvr>
                                        <p:cTn id="7" dur="500"/>
                                        <p:tgtEl>
                                          <p:spTgt spid="4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slide(fromLeft)">
                                      <p:cBhvr>
                                        <p:cTn id="10" dur="500"/>
                                        <p:tgtEl>
                                          <p:spTgt spid="43"/>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slide(fromLeft)">
                                      <p:cBhvr>
                                        <p:cTn id="13" dur="500"/>
                                        <p:tgtEl>
                                          <p:spTgt spid="4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slide(fromLeft)">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13315" name="Titre 20"/>
          <p:cNvSpPr>
            <a:spLocks noGrp="1"/>
          </p:cNvSpPr>
          <p:nvPr>
            <p:ph type="title"/>
          </p:nvPr>
        </p:nvSpPr>
        <p:spPr>
          <a:xfrm>
            <a:off x="1120775" y="817563"/>
            <a:ext cx="7751763" cy="1143000"/>
          </a:xfrm>
        </p:spPr>
        <p:txBody>
          <a:bodyPr/>
          <a:lstStyle/>
          <a:p>
            <a:pPr algn="r"/>
            <a:r>
              <a:rPr lang="en-US" b="1" dirty="0" smtClean="0"/>
              <a:t>Application Domains</a:t>
            </a:r>
            <a:endParaRPr lang="en-US" b="1" dirty="0" smtClean="0">
              <a:latin typeface="Rockwell Extra Bold" pitchFamily="18" charset="0"/>
            </a:endParaRPr>
          </a:p>
        </p:txBody>
      </p:sp>
      <p:grpSp>
        <p:nvGrpSpPr>
          <p:cNvPr id="2" name="Groupe 59"/>
          <p:cNvGrpSpPr>
            <a:grpSpLocks/>
          </p:cNvGrpSpPr>
          <p:nvPr/>
        </p:nvGrpSpPr>
        <p:grpSpPr bwMode="auto">
          <a:xfrm>
            <a:off x="4546600" y="2032000"/>
            <a:ext cx="4533900" cy="749300"/>
            <a:chOff x="4546600" y="2032000"/>
            <a:chExt cx="4533900" cy="749300"/>
          </a:xfrm>
        </p:grpSpPr>
        <p:sp>
          <p:nvSpPr>
            <p:cNvPr id="36" name="Rectangle à coins arrondis 35"/>
            <p:cNvSpPr/>
            <p:nvPr/>
          </p:nvSpPr>
          <p:spPr bwMode="auto">
            <a:xfrm>
              <a:off x="4546600" y="2032000"/>
              <a:ext cx="4533900" cy="749300"/>
            </a:xfrm>
            <a:prstGeom prst="roundRect">
              <a:avLst/>
            </a:prstGeom>
            <a:gradFill>
              <a:gsLst>
                <a:gs pos="0">
                  <a:srgbClr val="4541A7">
                    <a:alpha val="50000"/>
                  </a:srgbClr>
                </a:gs>
                <a:gs pos="100000">
                  <a:srgbClr val="FFFFFF">
                    <a:alpha val="12000"/>
                  </a:srgbClr>
                </a:gs>
              </a:gsLst>
              <a:lin ang="0" scaled="1"/>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gn="ctr">
                <a:lnSpc>
                  <a:spcPct val="110000"/>
                </a:lnSpc>
                <a:spcBef>
                  <a:spcPct val="20000"/>
                </a:spcBef>
                <a:defRPr/>
              </a:pPr>
              <a:r>
                <a:rPr lang="en-US" sz="2000" dirty="0">
                  <a:solidFill>
                    <a:srgbClr val="064BBE"/>
                  </a:solidFill>
                  <a:latin typeface="Arial" charset="0"/>
                  <a:cs typeface="+mn-cs"/>
                </a:rPr>
                <a:t>  Automotive &amp; </a:t>
              </a:r>
            </a:p>
            <a:p>
              <a:pPr marL="342900" indent="-342900" algn="ctr">
                <a:lnSpc>
                  <a:spcPct val="110000"/>
                </a:lnSpc>
                <a:spcBef>
                  <a:spcPct val="20000"/>
                </a:spcBef>
                <a:defRPr/>
              </a:pPr>
              <a:r>
                <a:rPr lang="en-US" sz="2000" dirty="0">
                  <a:solidFill>
                    <a:srgbClr val="064BBE"/>
                  </a:solidFill>
                  <a:latin typeface="Arial" charset="0"/>
                  <a:cs typeface="+mn-cs"/>
                </a:rPr>
                <a:t>Transportation</a:t>
              </a:r>
            </a:p>
          </p:txBody>
        </p:sp>
        <p:pic>
          <p:nvPicPr>
            <p:cNvPr id="13348" name="Picture 8"/>
            <p:cNvPicPr>
              <a:picLocks noChangeAspect="1" noChangeArrowheads="1"/>
            </p:cNvPicPr>
            <p:nvPr/>
          </p:nvPicPr>
          <p:blipFill>
            <a:blip r:embed="rId4" cstate="print"/>
            <a:srcRect/>
            <a:stretch>
              <a:fillRect/>
            </a:stretch>
          </p:blipFill>
          <p:spPr bwMode="auto">
            <a:xfrm>
              <a:off x="7732671" y="2095500"/>
              <a:ext cx="1335471" cy="625474"/>
            </a:xfrm>
            <a:prstGeom prst="rect">
              <a:avLst/>
            </a:prstGeom>
            <a:noFill/>
            <a:ln w="9525" algn="ctr">
              <a:noFill/>
              <a:miter lim="800000"/>
              <a:headEnd/>
              <a:tailEnd/>
            </a:ln>
          </p:spPr>
        </p:pic>
      </p:grpSp>
      <p:grpSp>
        <p:nvGrpSpPr>
          <p:cNvPr id="3" name="Groupe 61"/>
          <p:cNvGrpSpPr>
            <a:grpSpLocks/>
          </p:cNvGrpSpPr>
          <p:nvPr/>
        </p:nvGrpSpPr>
        <p:grpSpPr bwMode="auto">
          <a:xfrm>
            <a:off x="5981700" y="3963988"/>
            <a:ext cx="3060700" cy="749300"/>
            <a:chOff x="6019800" y="3975100"/>
            <a:chExt cx="3060700" cy="749300"/>
          </a:xfrm>
        </p:grpSpPr>
        <p:sp>
          <p:nvSpPr>
            <p:cNvPr id="31" name="Rectangle à coins arrondis 30"/>
            <p:cNvSpPr/>
            <p:nvPr/>
          </p:nvSpPr>
          <p:spPr bwMode="auto">
            <a:xfrm>
              <a:off x="6019800" y="3975100"/>
              <a:ext cx="3060700" cy="749300"/>
            </a:xfrm>
            <a:prstGeom prst="roundRect">
              <a:avLst/>
            </a:prstGeom>
            <a:gradFill>
              <a:gsLst>
                <a:gs pos="0">
                  <a:srgbClr val="89A54E">
                    <a:alpha val="50000"/>
                  </a:srgbClr>
                </a:gs>
                <a:gs pos="100000">
                  <a:srgbClr val="FFFFFF">
                    <a:alpha val="12000"/>
                  </a:srgbClr>
                </a:gs>
              </a:gsLst>
              <a:lin ang="0" scaled="1"/>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en-US" sz="2000" dirty="0">
                  <a:solidFill>
                    <a:srgbClr val="064BBE"/>
                  </a:solidFill>
                  <a:latin typeface="Arial" charset="0"/>
                  <a:cs typeface="+mn-cs"/>
                </a:rPr>
                <a:t>Mechanical</a:t>
              </a:r>
            </a:p>
          </p:txBody>
        </p:sp>
        <p:pic>
          <p:nvPicPr>
            <p:cNvPr id="13346" name="Picture 11"/>
            <p:cNvPicPr>
              <a:picLocks noChangeAspect="1" noChangeArrowheads="1"/>
            </p:cNvPicPr>
            <p:nvPr/>
          </p:nvPicPr>
          <p:blipFill>
            <a:blip r:embed="rId5" cstate="print"/>
            <a:srcRect/>
            <a:stretch>
              <a:fillRect/>
            </a:stretch>
          </p:blipFill>
          <p:spPr bwMode="auto">
            <a:xfrm>
              <a:off x="7594600" y="4013199"/>
              <a:ext cx="1447800" cy="700089"/>
            </a:xfrm>
            <a:prstGeom prst="rect">
              <a:avLst/>
            </a:prstGeom>
            <a:noFill/>
            <a:ln w="9525" algn="ctr">
              <a:noFill/>
              <a:miter lim="800000"/>
              <a:headEnd/>
              <a:tailEnd/>
            </a:ln>
          </p:spPr>
        </p:pic>
      </p:grpSp>
      <p:grpSp>
        <p:nvGrpSpPr>
          <p:cNvPr id="4" name="Groupe 63"/>
          <p:cNvGrpSpPr>
            <a:grpSpLocks/>
          </p:cNvGrpSpPr>
          <p:nvPr/>
        </p:nvGrpSpPr>
        <p:grpSpPr bwMode="auto">
          <a:xfrm>
            <a:off x="4610100" y="5842000"/>
            <a:ext cx="4533900" cy="901700"/>
            <a:chOff x="4610100" y="5842000"/>
            <a:chExt cx="4533900" cy="901700"/>
          </a:xfrm>
        </p:grpSpPr>
        <p:sp>
          <p:nvSpPr>
            <p:cNvPr id="34" name="Rectangle à coins arrondis 33"/>
            <p:cNvSpPr/>
            <p:nvPr/>
          </p:nvSpPr>
          <p:spPr bwMode="auto">
            <a:xfrm>
              <a:off x="4610100" y="5994400"/>
              <a:ext cx="4533900" cy="749300"/>
            </a:xfrm>
            <a:prstGeom prst="roundRect">
              <a:avLst/>
            </a:prstGeom>
            <a:gradFill>
              <a:gsLst>
                <a:gs pos="0">
                  <a:srgbClr val="4198AF">
                    <a:alpha val="49804"/>
                  </a:srgbClr>
                </a:gs>
                <a:gs pos="100000">
                  <a:srgbClr val="FFFFFF">
                    <a:alpha val="12000"/>
                  </a:srgbClr>
                </a:gs>
              </a:gsLst>
              <a:lin ang="0" scaled="1"/>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en-US" sz="2000" dirty="0">
                  <a:solidFill>
                    <a:srgbClr val="064BBE"/>
                  </a:solidFill>
                  <a:latin typeface="Arial" charset="0"/>
                  <a:cs typeface="+mn-cs"/>
                </a:rPr>
                <a:t>Defense </a:t>
              </a:r>
              <a:r>
                <a:rPr lang="en-US" sz="2000" dirty="0" smtClean="0">
                  <a:solidFill>
                    <a:srgbClr val="064BBE"/>
                  </a:solidFill>
                  <a:latin typeface="Arial" charset="0"/>
                  <a:cs typeface="+mn-cs"/>
                </a:rPr>
                <a:t>&amp; Avionics</a:t>
              </a:r>
              <a:endParaRPr lang="en-US" sz="2000" dirty="0">
                <a:solidFill>
                  <a:srgbClr val="064BBE"/>
                </a:solidFill>
                <a:latin typeface="Arial" charset="0"/>
                <a:cs typeface="+mn-cs"/>
              </a:endParaRPr>
            </a:p>
          </p:txBody>
        </p:sp>
        <p:pic>
          <p:nvPicPr>
            <p:cNvPr id="13344" name="Picture 13"/>
            <p:cNvPicPr>
              <a:picLocks noChangeAspect="1" noChangeArrowheads="1"/>
            </p:cNvPicPr>
            <p:nvPr/>
          </p:nvPicPr>
          <p:blipFill>
            <a:blip r:embed="rId6" cstate="print"/>
            <a:srcRect/>
            <a:stretch>
              <a:fillRect/>
            </a:stretch>
          </p:blipFill>
          <p:spPr bwMode="auto">
            <a:xfrm>
              <a:off x="7124700" y="5842000"/>
              <a:ext cx="1943442" cy="889000"/>
            </a:xfrm>
            <a:prstGeom prst="rect">
              <a:avLst/>
            </a:prstGeom>
            <a:noFill/>
            <a:ln w="9525" algn="ctr">
              <a:noFill/>
              <a:miter lim="800000"/>
              <a:headEnd/>
              <a:tailEnd/>
            </a:ln>
          </p:spPr>
        </p:pic>
      </p:grpSp>
      <p:grpSp>
        <p:nvGrpSpPr>
          <p:cNvPr id="5" name="Groupe 68"/>
          <p:cNvGrpSpPr>
            <a:grpSpLocks/>
          </p:cNvGrpSpPr>
          <p:nvPr/>
        </p:nvGrpSpPr>
        <p:grpSpPr bwMode="auto">
          <a:xfrm>
            <a:off x="76200" y="5810250"/>
            <a:ext cx="4178300" cy="933450"/>
            <a:chOff x="76200" y="5810072"/>
            <a:chExt cx="4178300" cy="933628"/>
          </a:xfrm>
        </p:grpSpPr>
        <p:sp>
          <p:nvSpPr>
            <p:cNvPr id="39" name="Rectangle à coins arrondis 38"/>
            <p:cNvSpPr/>
            <p:nvPr/>
          </p:nvSpPr>
          <p:spPr bwMode="auto">
            <a:xfrm>
              <a:off x="76200" y="5981555"/>
              <a:ext cx="4178300" cy="749443"/>
            </a:xfrm>
            <a:prstGeom prst="roundRect">
              <a:avLst/>
            </a:prstGeom>
            <a:gradFill flip="none" rotWithShape="1">
              <a:gsLst>
                <a:gs pos="0">
                  <a:srgbClr val="DB843D">
                    <a:alpha val="49804"/>
                  </a:srgbClr>
                </a:gs>
                <a:gs pos="100000">
                  <a:srgbClr val="FFFFFF">
                    <a:alpha val="12000"/>
                  </a:srgbClr>
                </a:gs>
              </a:gsLst>
              <a:lin ang="10800000" scaled="1"/>
              <a:tileRect/>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fr-FR" sz="2000" dirty="0">
                  <a:solidFill>
                    <a:srgbClr val="064BBE"/>
                  </a:solidFill>
                  <a:latin typeface="Arial" charset="0"/>
                  <a:cs typeface="+mn-cs"/>
                </a:rPr>
                <a:t>            </a:t>
              </a:r>
              <a:r>
                <a:rPr lang="en-US" sz="2000" dirty="0">
                  <a:solidFill>
                    <a:srgbClr val="064BBE"/>
                  </a:solidFill>
                  <a:latin typeface="Arial" charset="0"/>
                  <a:cs typeface="+mn-cs"/>
                </a:rPr>
                <a:t>Telecommunications</a:t>
              </a:r>
            </a:p>
          </p:txBody>
        </p:sp>
        <p:pic>
          <p:nvPicPr>
            <p:cNvPr id="13342" name="Picture 15"/>
            <p:cNvPicPr>
              <a:picLocks noChangeAspect="1" noChangeArrowheads="1"/>
            </p:cNvPicPr>
            <p:nvPr/>
          </p:nvPicPr>
          <p:blipFill>
            <a:blip r:embed="rId7" cstate="print"/>
            <a:srcRect/>
            <a:stretch>
              <a:fillRect/>
            </a:stretch>
          </p:blipFill>
          <p:spPr bwMode="auto">
            <a:xfrm>
              <a:off x="88900" y="5810072"/>
              <a:ext cx="902087" cy="933628"/>
            </a:xfrm>
            <a:prstGeom prst="rect">
              <a:avLst/>
            </a:prstGeom>
            <a:noFill/>
            <a:ln w="9525" algn="ctr">
              <a:noFill/>
              <a:miter lim="800000"/>
              <a:headEnd/>
              <a:tailEnd/>
            </a:ln>
          </p:spPr>
        </p:pic>
      </p:grpSp>
      <p:grpSp>
        <p:nvGrpSpPr>
          <p:cNvPr id="6" name="Groupe 66"/>
          <p:cNvGrpSpPr>
            <a:grpSpLocks/>
          </p:cNvGrpSpPr>
          <p:nvPr/>
        </p:nvGrpSpPr>
        <p:grpSpPr bwMode="auto">
          <a:xfrm>
            <a:off x="76200" y="3975100"/>
            <a:ext cx="2692400" cy="749300"/>
            <a:chOff x="76200" y="3975100"/>
            <a:chExt cx="2692400" cy="749300"/>
          </a:xfrm>
        </p:grpSpPr>
        <p:sp>
          <p:nvSpPr>
            <p:cNvPr id="40" name="Rectangle à coins arrondis 39"/>
            <p:cNvSpPr/>
            <p:nvPr/>
          </p:nvSpPr>
          <p:spPr bwMode="auto">
            <a:xfrm>
              <a:off x="76200" y="3975100"/>
              <a:ext cx="2692400" cy="749300"/>
            </a:xfrm>
            <a:prstGeom prst="roundRect">
              <a:avLst/>
            </a:prstGeom>
            <a:gradFill flip="none" rotWithShape="1">
              <a:gsLst>
                <a:gs pos="0">
                  <a:srgbClr val="D19392">
                    <a:alpha val="49804"/>
                  </a:srgbClr>
                </a:gs>
                <a:gs pos="100000">
                  <a:srgbClr val="FFFFFF">
                    <a:alpha val="12000"/>
                  </a:srgbClr>
                </a:gs>
              </a:gsLst>
              <a:lin ang="10800000" scaled="1"/>
              <a:tileRect/>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fr-FR" sz="2000">
                  <a:solidFill>
                    <a:srgbClr val="064BBE"/>
                  </a:solidFill>
                  <a:latin typeface="Arial" charset="0"/>
                  <a:cs typeface="Arial" charset="0"/>
                </a:rPr>
                <a:t>                 Networks</a:t>
              </a:r>
              <a:endParaRPr lang="fr-FR" sz="2000">
                <a:latin typeface="Arial" charset="0"/>
                <a:cs typeface="Arial" charset="0"/>
              </a:endParaRPr>
            </a:p>
          </p:txBody>
        </p:sp>
        <p:pic>
          <p:nvPicPr>
            <p:cNvPr id="13340" name="Picture 16"/>
            <p:cNvPicPr>
              <a:picLocks noChangeAspect="1" noChangeArrowheads="1"/>
            </p:cNvPicPr>
            <p:nvPr/>
          </p:nvPicPr>
          <p:blipFill>
            <a:blip r:embed="rId8" cstate="print"/>
            <a:srcRect/>
            <a:stretch>
              <a:fillRect/>
            </a:stretch>
          </p:blipFill>
          <p:spPr bwMode="auto">
            <a:xfrm>
              <a:off x="76200" y="4051300"/>
              <a:ext cx="1276974" cy="673100"/>
            </a:xfrm>
            <a:prstGeom prst="rect">
              <a:avLst/>
            </a:prstGeom>
            <a:noFill/>
            <a:ln w="9525" algn="ctr">
              <a:noFill/>
              <a:miter lim="800000"/>
              <a:headEnd/>
              <a:tailEnd/>
            </a:ln>
          </p:spPr>
        </p:pic>
      </p:grpSp>
      <p:grpSp>
        <p:nvGrpSpPr>
          <p:cNvPr id="7" name="Groupe 60"/>
          <p:cNvGrpSpPr>
            <a:grpSpLocks/>
          </p:cNvGrpSpPr>
          <p:nvPr/>
        </p:nvGrpSpPr>
        <p:grpSpPr bwMode="auto">
          <a:xfrm>
            <a:off x="5575300" y="2827338"/>
            <a:ext cx="3568700" cy="1062037"/>
            <a:chOff x="5575300" y="2826880"/>
            <a:chExt cx="3569043" cy="1062282"/>
          </a:xfrm>
        </p:grpSpPr>
        <p:sp>
          <p:nvSpPr>
            <p:cNvPr id="29" name="Rectangle à coins arrondis 28"/>
            <p:cNvSpPr/>
            <p:nvPr/>
          </p:nvSpPr>
          <p:spPr bwMode="auto">
            <a:xfrm>
              <a:off x="5575300" y="2907861"/>
              <a:ext cx="3505537" cy="749473"/>
            </a:xfrm>
            <a:prstGeom prst="roundRect">
              <a:avLst/>
            </a:prstGeom>
            <a:gradFill>
              <a:gsLst>
                <a:gs pos="0">
                  <a:srgbClr val="AA4343">
                    <a:alpha val="49000"/>
                  </a:srgbClr>
                </a:gs>
                <a:gs pos="100000">
                  <a:srgbClr val="FFFFFF">
                    <a:alpha val="12000"/>
                  </a:srgbClr>
                </a:gs>
              </a:gsLst>
              <a:lin ang="0" scaled="1"/>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fr-FR" sz="2000">
                  <a:solidFill>
                    <a:srgbClr val="064BBE"/>
                  </a:solidFill>
                  <a:latin typeface="Arial" charset="0"/>
                  <a:cs typeface="Arial" charset="0"/>
                </a:rPr>
                <a:t>     Multimedia</a:t>
              </a:r>
              <a:endParaRPr lang="fr-FR" sz="2400">
                <a:latin typeface="Arial" charset="0"/>
                <a:cs typeface="Arial" charset="0"/>
              </a:endParaRPr>
            </a:p>
          </p:txBody>
        </p:sp>
        <p:pic>
          <p:nvPicPr>
            <p:cNvPr id="13338" name="Picture 17"/>
            <p:cNvPicPr>
              <a:picLocks noChangeAspect="1" noChangeArrowheads="1"/>
            </p:cNvPicPr>
            <p:nvPr/>
          </p:nvPicPr>
          <p:blipFill>
            <a:blip r:embed="rId9" cstate="print"/>
            <a:srcRect/>
            <a:stretch>
              <a:fillRect/>
            </a:stretch>
          </p:blipFill>
          <p:spPr bwMode="auto">
            <a:xfrm>
              <a:off x="7607301" y="2826880"/>
              <a:ext cx="1537042" cy="1062282"/>
            </a:xfrm>
            <a:prstGeom prst="rect">
              <a:avLst/>
            </a:prstGeom>
            <a:noFill/>
            <a:ln w="9525" algn="ctr">
              <a:noFill/>
              <a:miter lim="800000"/>
              <a:headEnd/>
              <a:tailEnd/>
            </a:ln>
          </p:spPr>
        </p:pic>
      </p:grpSp>
      <p:grpSp>
        <p:nvGrpSpPr>
          <p:cNvPr id="8" name="Groupe 62"/>
          <p:cNvGrpSpPr>
            <a:grpSpLocks/>
          </p:cNvGrpSpPr>
          <p:nvPr/>
        </p:nvGrpSpPr>
        <p:grpSpPr bwMode="auto">
          <a:xfrm>
            <a:off x="5549900" y="5029200"/>
            <a:ext cx="3543300" cy="927100"/>
            <a:chOff x="5549900" y="5029200"/>
            <a:chExt cx="3543300" cy="926696"/>
          </a:xfrm>
        </p:grpSpPr>
        <p:sp>
          <p:nvSpPr>
            <p:cNvPr id="32" name="Rectangle à coins arrondis 31"/>
            <p:cNvSpPr/>
            <p:nvPr/>
          </p:nvSpPr>
          <p:spPr bwMode="auto">
            <a:xfrm>
              <a:off x="5549900" y="5092672"/>
              <a:ext cx="3543300" cy="748973"/>
            </a:xfrm>
            <a:prstGeom prst="roundRect">
              <a:avLst/>
            </a:prstGeom>
            <a:gradFill>
              <a:gsLst>
                <a:gs pos="0">
                  <a:srgbClr val="71588F">
                    <a:alpha val="49804"/>
                  </a:srgbClr>
                </a:gs>
                <a:gs pos="100000">
                  <a:srgbClr val="FFFFFF">
                    <a:alpha val="12000"/>
                  </a:srgbClr>
                </a:gs>
              </a:gsLst>
              <a:lin ang="0" scaled="1"/>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fr-FR" sz="2000">
                  <a:solidFill>
                    <a:srgbClr val="064BBE"/>
                  </a:solidFill>
                  <a:latin typeface="Arial" charset="0"/>
                  <a:cs typeface="Arial" charset="0"/>
                </a:rPr>
                <a:t>       Security</a:t>
              </a:r>
              <a:endParaRPr lang="fr-FR" sz="2000">
                <a:latin typeface="Arial" charset="0"/>
                <a:cs typeface="Arial" charset="0"/>
              </a:endParaRPr>
            </a:p>
          </p:txBody>
        </p:sp>
        <p:pic>
          <p:nvPicPr>
            <p:cNvPr id="13336" name="Picture 18"/>
            <p:cNvPicPr>
              <a:picLocks noChangeAspect="1" noChangeArrowheads="1"/>
            </p:cNvPicPr>
            <p:nvPr/>
          </p:nvPicPr>
          <p:blipFill>
            <a:blip r:embed="rId10" cstate="print"/>
            <a:srcRect/>
            <a:stretch>
              <a:fillRect/>
            </a:stretch>
          </p:blipFill>
          <p:spPr bwMode="auto">
            <a:xfrm>
              <a:off x="8087011" y="5029200"/>
              <a:ext cx="841749" cy="926696"/>
            </a:xfrm>
            <a:prstGeom prst="rect">
              <a:avLst/>
            </a:prstGeom>
            <a:noFill/>
            <a:ln w="9525" algn="ctr">
              <a:noFill/>
              <a:miter lim="800000"/>
              <a:headEnd/>
              <a:tailEnd/>
            </a:ln>
          </p:spPr>
        </p:pic>
      </p:grpSp>
      <p:grpSp>
        <p:nvGrpSpPr>
          <p:cNvPr id="10" name="Groupe 65"/>
          <p:cNvGrpSpPr>
            <a:grpSpLocks/>
          </p:cNvGrpSpPr>
          <p:nvPr/>
        </p:nvGrpSpPr>
        <p:grpSpPr bwMode="auto">
          <a:xfrm>
            <a:off x="0" y="2852936"/>
            <a:ext cx="3175000" cy="1123950"/>
            <a:chOff x="63500" y="2870994"/>
            <a:chExt cx="3175000" cy="896143"/>
          </a:xfrm>
        </p:grpSpPr>
        <p:sp>
          <p:nvSpPr>
            <p:cNvPr id="41" name="Rectangle à coins arrondis 40"/>
            <p:cNvSpPr/>
            <p:nvPr/>
          </p:nvSpPr>
          <p:spPr bwMode="auto">
            <a:xfrm>
              <a:off x="76200" y="2907701"/>
              <a:ext cx="3162300" cy="749317"/>
            </a:xfrm>
            <a:prstGeom prst="roundRect">
              <a:avLst/>
            </a:prstGeom>
            <a:gradFill flip="none" rotWithShape="1">
              <a:gsLst>
                <a:gs pos="0">
                  <a:srgbClr val="B9CD96">
                    <a:alpha val="49804"/>
                  </a:srgbClr>
                </a:gs>
                <a:gs pos="100000">
                  <a:srgbClr val="FFFFFF">
                    <a:alpha val="12000"/>
                  </a:srgbClr>
                </a:gs>
              </a:gsLst>
              <a:lin ang="10800000" scaled="1"/>
              <a:tileRect/>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en-US" sz="2000">
                  <a:solidFill>
                    <a:srgbClr val="064BBE"/>
                  </a:solidFill>
                  <a:latin typeface="Arial" charset="0"/>
                  <a:cs typeface="Arial" charset="0"/>
                </a:rPr>
                <a:t>                    Industry</a:t>
              </a:r>
              <a:endParaRPr lang="en-US" sz="2000">
                <a:latin typeface="Arial" charset="0"/>
                <a:cs typeface="Arial" charset="0"/>
              </a:endParaRPr>
            </a:p>
          </p:txBody>
        </p:sp>
        <p:pic>
          <p:nvPicPr>
            <p:cNvPr id="13334" name="Picture 20"/>
            <p:cNvPicPr>
              <a:picLocks noChangeAspect="1" noChangeArrowheads="1"/>
            </p:cNvPicPr>
            <p:nvPr/>
          </p:nvPicPr>
          <p:blipFill>
            <a:blip r:embed="rId11" cstate="print"/>
            <a:srcRect/>
            <a:stretch>
              <a:fillRect/>
            </a:stretch>
          </p:blipFill>
          <p:spPr bwMode="auto">
            <a:xfrm>
              <a:off x="63500" y="2870994"/>
              <a:ext cx="1400747" cy="896143"/>
            </a:xfrm>
            <a:prstGeom prst="rect">
              <a:avLst/>
            </a:prstGeom>
            <a:noFill/>
            <a:ln w="9525" algn="ctr">
              <a:noFill/>
              <a:miter lim="800000"/>
              <a:headEnd/>
              <a:tailEnd/>
            </a:ln>
          </p:spPr>
        </p:pic>
      </p:grpSp>
      <p:grpSp>
        <p:nvGrpSpPr>
          <p:cNvPr id="11" name="Groupe 64"/>
          <p:cNvGrpSpPr>
            <a:grpSpLocks/>
          </p:cNvGrpSpPr>
          <p:nvPr/>
        </p:nvGrpSpPr>
        <p:grpSpPr bwMode="auto">
          <a:xfrm>
            <a:off x="-165100" y="1874838"/>
            <a:ext cx="4419600" cy="1009650"/>
            <a:chOff x="-165100" y="1875398"/>
            <a:chExt cx="4419600" cy="1008296"/>
          </a:xfrm>
        </p:grpSpPr>
        <p:sp>
          <p:nvSpPr>
            <p:cNvPr id="37" name="Rectangle à coins arrondis 36"/>
            <p:cNvSpPr/>
            <p:nvPr/>
          </p:nvSpPr>
          <p:spPr bwMode="auto">
            <a:xfrm>
              <a:off x="50800" y="2032349"/>
              <a:ext cx="4203700" cy="748295"/>
            </a:xfrm>
            <a:prstGeom prst="roundRect">
              <a:avLst/>
            </a:prstGeom>
            <a:gradFill flip="none" rotWithShape="1">
              <a:gsLst>
                <a:gs pos="0">
                  <a:srgbClr val="A99BBD">
                    <a:alpha val="49804"/>
                  </a:srgbClr>
                </a:gs>
                <a:gs pos="100000">
                  <a:srgbClr val="FFFFFF">
                    <a:alpha val="12000"/>
                  </a:srgbClr>
                </a:gs>
              </a:gsLst>
              <a:lin ang="10800000" scaled="1"/>
              <a:tileRect/>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en-US" sz="2000">
                  <a:solidFill>
                    <a:srgbClr val="064BBE"/>
                  </a:solidFill>
                  <a:latin typeface="Arial" charset="0"/>
                  <a:cs typeface="Arial" charset="0"/>
                </a:rPr>
                <a:t>         e-Money &amp; smart cards</a:t>
              </a:r>
              <a:endParaRPr lang="en-US" sz="2000">
                <a:latin typeface="Arial" charset="0"/>
                <a:cs typeface="Arial" charset="0"/>
              </a:endParaRPr>
            </a:p>
          </p:txBody>
        </p:sp>
        <p:pic>
          <p:nvPicPr>
            <p:cNvPr id="13332" name="Picture 21"/>
            <p:cNvPicPr>
              <a:picLocks noChangeAspect="1" noChangeArrowheads="1"/>
            </p:cNvPicPr>
            <p:nvPr/>
          </p:nvPicPr>
          <p:blipFill>
            <a:blip r:embed="rId12" cstate="print"/>
            <a:srcRect/>
            <a:stretch>
              <a:fillRect/>
            </a:stretch>
          </p:blipFill>
          <p:spPr bwMode="auto">
            <a:xfrm>
              <a:off x="-165100" y="1875398"/>
              <a:ext cx="1120775" cy="1008296"/>
            </a:xfrm>
            <a:prstGeom prst="rect">
              <a:avLst/>
            </a:prstGeom>
            <a:noFill/>
            <a:ln w="9525" algn="ctr">
              <a:noFill/>
              <a:miter lim="800000"/>
              <a:headEnd/>
              <a:tailEnd/>
            </a:ln>
          </p:spPr>
        </p:pic>
      </p:grpSp>
      <p:grpSp>
        <p:nvGrpSpPr>
          <p:cNvPr id="12" name="Groupe 67"/>
          <p:cNvGrpSpPr>
            <a:grpSpLocks/>
          </p:cNvGrpSpPr>
          <p:nvPr/>
        </p:nvGrpSpPr>
        <p:grpSpPr bwMode="auto">
          <a:xfrm>
            <a:off x="50800" y="5029200"/>
            <a:ext cx="3162300" cy="749300"/>
            <a:chOff x="63500" y="5092700"/>
            <a:chExt cx="3162300" cy="749300"/>
          </a:xfrm>
        </p:grpSpPr>
        <p:sp>
          <p:nvSpPr>
            <p:cNvPr id="38" name="Rectangle à coins arrondis 37"/>
            <p:cNvSpPr/>
            <p:nvPr/>
          </p:nvSpPr>
          <p:spPr bwMode="auto">
            <a:xfrm>
              <a:off x="63500" y="5092700"/>
              <a:ext cx="3162300" cy="749300"/>
            </a:xfrm>
            <a:prstGeom prst="roundRect">
              <a:avLst/>
            </a:prstGeom>
            <a:gradFill flip="none" rotWithShape="1">
              <a:gsLst>
                <a:gs pos="0">
                  <a:srgbClr val="93A9CF">
                    <a:alpha val="49804"/>
                  </a:srgbClr>
                </a:gs>
                <a:gs pos="100000">
                  <a:srgbClr val="FFFFFF">
                    <a:alpha val="12000"/>
                  </a:srgbClr>
                </a:gs>
              </a:gsLst>
              <a:lin ang="10800000" scaled="1"/>
              <a:tileRect/>
            </a:gradFill>
            <a:ln w="9525" cap="flat" cmpd="sng" algn="ctr">
              <a:solidFill>
                <a:schemeClr val="accent5">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marL="342900" indent="-342900">
                <a:lnSpc>
                  <a:spcPct val="110000"/>
                </a:lnSpc>
                <a:spcBef>
                  <a:spcPct val="20000"/>
                </a:spcBef>
                <a:defRPr/>
              </a:pPr>
              <a:r>
                <a:rPr lang="fr-FR" sz="1000">
                  <a:solidFill>
                    <a:srgbClr val="064BBE"/>
                  </a:solidFill>
                  <a:latin typeface="Arial" charset="0"/>
                  <a:cs typeface="Arial" charset="0"/>
                </a:rPr>
                <a:t>                 </a:t>
              </a:r>
              <a:r>
                <a:rPr lang="fr-FR" sz="2000">
                  <a:solidFill>
                    <a:srgbClr val="064BBE"/>
                  </a:solidFill>
                  <a:latin typeface="Arial" charset="0"/>
                  <a:cs typeface="Arial" charset="0"/>
                </a:rPr>
                <a:t>Information 	Systems</a:t>
              </a:r>
              <a:endParaRPr lang="fr-FR" sz="1400">
                <a:latin typeface="Arial" charset="0"/>
                <a:cs typeface="Arial" charset="0"/>
              </a:endParaRPr>
            </a:p>
          </p:txBody>
        </p:sp>
        <p:pic>
          <p:nvPicPr>
            <p:cNvPr id="13330" name="Picture 22"/>
            <p:cNvPicPr>
              <a:picLocks noChangeAspect="1" noChangeArrowheads="1"/>
            </p:cNvPicPr>
            <p:nvPr/>
          </p:nvPicPr>
          <p:blipFill>
            <a:blip r:embed="rId13" cstate="print"/>
            <a:srcRect/>
            <a:stretch>
              <a:fillRect/>
            </a:stretch>
          </p:blipFill>
          <p:spPr bwMode="auto">
            <a:xfrm>
              <a:off x="76200" y="5162091"/>
              <a:ext cx="617357" cy="626768"/>
            </a:xfrm>
            <a:prstGeom prst="rect">
              <a:avLst/>
            </a:prstGeom>
            <a:noFill/>
            <a:ln w="9525" algn="ctr">
              <a:noFill/>
              <a:miter lim="800000"/>
              <a:headEnd/>
              <a:tailEnd/>
            </a:ln>
          </p:spPr>
        </p:pic>
      </p:grpSp>
      <p:grpSp>
        <p:nvGrpSpPr>
          <p:cNvPr id="13" name="Groupe 69"/>
          <p:cNvGrpSpPr>
            <a:grpSpLocks/>
          </p:cNvGrpSpPr>
          <p:nvPr/>
        </p:nvGrpSpPr>
        <p:grpSpPr bwMode="auto">
          <a:xfrm>
            <a:off x="1455738" y="2387600"/>
            <a:ext cx="5597525" cy="3594100"/>
            <a:chOff x="-1348659" y="1930170"/>
            <a:chExt cx="6911975" cy="4110037"/>
          </a:xfrm>
        </p:grpSpPr>
        <p:pic>
          <p:nvPicPr>
            <p:cNvPr id="13327" name="Graphique 27"/>
            <p:cNvPicPr>
              <a:picLocks noChangeArrowheads="1"/>
            </p:cNvPicPr>
            <p:nvPr/>
          </p:nvPicPr>
          <p:blipFill>
            <a:blip r:embed="rId14" cstate="print"/>
            <a:srcRect/>
            <a:stretch>
              <a:fillRect/>
            </a:stretch>
          </p:blipFill>
          <p:spPr bwMode="auto">
            <a:xfrm>
              <a:off x="-1354697" y="1925523"/>
              <a:ext cx="6925305" cy="4119913"/>
            </a:xfrm>
            <a:prstGeom prst="rect">
              <a:avLst/>
            </a:prstGeom>
            <a:noFill/>
            <a:ln w="9525">
              <a:noFill/>
              <a:miter lim="800000"/>
              <a:headEnd/>
              <a:tailEnd/>
            </a:ln>
          </p:spPr>
        </p:pic>
        <p:pic>
          <p:nvPicPr>
            <p:cNvPr id="13328" name="Picture 2"/>
            <p:cNvPicPr>
              <a:picLocks noChangeAspect="1" noChangeArrowheads="1"/>
            </p:cNvPicPr>
            <p:nvPr/>
          </p:nvPicPr>
          <p:blipFill>
            <a:blip r:embed="rId15" cstate="print"/>
            <a:srcRect/>
            <a:stretch>
              <a:fillRect/>
            </a:stretch>
          </p:blipFill>
          <p:spPr bwMode="auto">
            <a:xfrm>
              <a:off x="1194595" y="3102715"/>
              <a:ext cx="1825467" cy="1920875"/>
            </a:xfrm>
            <a:prstGeom prst="rect">
              <a:avLst/>
            </a:prstGeom>
            <a:noFill/>
            <a:ln w="9525" algn="ctr">
              <a:noFill/>
              <a:miter lim="800000"/>
              <a:headEnd/>
              <a:tailEnd/>
            </a:ln>
          </p:spPr>
        </p:pic>
      </p:grpSp>
      <p:pic>
        <p:nvPicPr>
          <p:cNvPr id="42" name="Picture 16" descr="ITUseries"/>
          <p:cNvPicPr>
            <a:picLocks noChangeAspect="1" noChangeArrowheads="1"/>
          </p:cNvPicPr>
          <p:nvPr/>
        </p:nvPicPr>
        <p:blipFill>
          <a:blip r:embed="rId16"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8"/>
          <p:cNvGrpSpPr>
            <a:grpSpLocks/>
          </p:cNvGrpSpPr>
          <p:nvPr/>
        </p:nvGrpSpPr>
        <p:grpSpPr bwMode="auto">
          <a:xfrm>
            <a:off x="0" y="5367338"/>
            <a:ext cx="2911475" cy="727075"/>
            <a:chOff x="65088" y="5803900"/>
            <a:chExt cx="2911474" cy="725710"/>
          </a:xfrm>
        </p:grpSpPr>
        <p:cxnSp>
          <p:nvCxnSpPr>
            <p:cNvPr id="14360" name="Connecteur droit avec flèche 34"/>
            <p:cNvCxnSpPr>
              <a:cxnSpLocks noChangeShapeType="1"/>
            </p:cNvCxnSpPr>
            <p:nvPr/>
          </p:nvCxnSpPr>
          <p:spPr bwMode="auto">
            <a:xfrm flipH="1">
              <a:off x="65088" y="5803900"/>
              <a:ext cx="2911474" cy="0"/>
            </a:xfrm>
            <a:prstGeom prst="straightConnector1">
              <a:avLst/>
            </a:prstGeom>
            <a:noFill/>
            <a:ln w="9525" algn="ctr">
              <a:solidFill>
                <a:srgbClr val="064BBE"/>
              </a:solidFill>
              <a:round/>
              <a:headEnd type="oval" w="med" len="med"/>
              <a:tailEnd/>
            </a:ln>
          </p:spPr>
        </p:cxnSp>
        <p:sp>
          <p:nvSpPr>
            <p:cNvPr id="14361" name="Rectangle 7"/>
            <p:cNvSpPr>
              <a:spLocks noChangeArrowheads="1"/>
            </p:cNvSpPr>
            <p:nvPr/>
          </p:nvSpPr>
          <p:spPr bwMode="auto">
            <a:xfrm>
              <a:off x="217488" y="5845223"/>
              <a:ext cx="2692399" cy="684387"/>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Embedded development  for ECU</a:t>
              </a:r>
            </a:p>
            <a:p>
              <a:pPr>
                <a:lnSpc>
                  <a:spcPct val="110000"/>
                </a:lnSpc>
                <a:spcBef>
                  <a:spcPct val="20000"/>
                </a:spcBef>
              </a:pPr>
              <a:r>
                <a:rPr lang="fr-FR" sz="1100">
                  <a:solidFill>
                    <a:schemeClr val="tx1"/>
                  </a:solidFill>
                </a:rPr>
                <a:t>(petrol </a:t>
              </a:r>
              <a:r>
                <a:rPr lang="en-US" sz="1100">
                  <a:solidFill>
                    <a:schemeClr val="tx1"/>
                  </a:solidFill>
                </a:rPr>
                <a:t>drive</a:t>
              </a:r>
              <a:r>
                <a:rPr lang="fr-FR" sz="1100">
                  <a:solidFill>
                    <a:schemeClr val="tx1"/>
                  </a:solidFill>
                </a:rPr>
                <a:t> / Electric drive / GPL / GNV)</a:t>
              </a:r>
              <a:endParaRPr lang="en-GB" sz="1100">
                <a:solidFill>
                  <a:srgbClr val="0D0D0D"/>
                </a:solidFill>
              </a:endParaRPr>
            </a:p>
          </p:txBody>
        </p:sp>
      </p:grpSp>
      <p:grpSp>
        <p:nvGrpSpPr>
          <p:cNvPr id="3" name="Groupe 55"/>
          <p:cNvGrpSpPr>
            <a:grpSpLocks/>
          </p:cNvGrpSpPr>
          <p:nvPr/>
        </p:nvGrpSpPr>
        <p:grpSpPr bwMode="auto">
          <a:xfrm>
            <a:off x="152400" y="4873625"/>
            <a:ext cx="2386013" cy="517525"/>
            <a:chOff x="65088" y="4850342"/>
            <a:chExt cx="2386012" cy="518059"/>
          </a:xfrm>
        </p:grpSpPr>
        <p:cxnSp>
          <p:nvCxnSpPr>
            <p:cNvPr id="14357" name="Connecteur droit avec flèche 34"/>
            <p:cNvCxnSpPr>
              <a:cxnSpLocks noChangeShapeType="1"/>
            </p:cNvCxnSpPr>
            <p:nvPr/>
          </p:nvCxnSpPr>
          <p:spPr bwMode="auto">
            <a:xfrm flipH="1">
              <a:off x="65088" y="5368401"/>
              <a:ext cx="2386012" cy="0"/>
            </a:xfrm>
            <a:prstGeom prst="straightConnector1">
              <a:avLst/>
            </a:prstGeom>
            <a:noFill/>
            <a:ln w="9525" algn="ctr">
              <a:solidFill>
                <a:srgbClr val="064BBE"/>
              </a:solidFill>
              <a:round/>
              <a:headEnd/>
              <a:tailEnd/>
            </a:ln>
          </p:spPr>
        </p:cxnSp>
        <p:cxnSp>
          <p:nvCxnSpPr>
            <p:cNvPr id="14358" name="Connecteur droit avec flèche 34"/>
            <p:cNvCxnSpPr>
              <a:cxnSpLocks noChangeShapeType="1"/>
            </p:cNvCxnSpPr>
            <p:nvPr/>
          </p:nvCxnSpPr>
          <p:spPr bwMode="auto">
            <a:xfrm flipV="1">
              <a:off x="660400" y="4850342"/>
              <a:ext cx="0" cy="518055"/>
            </a:xfrm>
            <a:prstGeom prst="straightConnector1">
              <a:avLst/>
            </a:prstGeom>
            <a:noFill/>
            <a:ln w="9525" algn="ctr">
              <a:solidFill>
                <a:srgbClr val="064BBE"/>
              </a:solidFill>
              <a:round/>
              <a:headEnd/>
              <a:tailEnd type="oval" w="med" len="med"/>
            </a:ln>
          </p:spPr>
        </p:cxnSp>
        <p:cxnSp>
          <p:nvCxnSpPr>
            <p:cNvPr id="14359" name="Connecteur droit avec flèche 34"/>
            <p:cNvCxnSpPr>
              <a:cxnSpLocks noChangeShapeType="1"/>
            </p:cNvCxnSpPr>
            <p:nvPr/>
          </p:nvCxnSpPr>
          <p:spPr bwMode="auto">
            <a:xfrm flipV="1">
              <a:off x="2206171" y="4850342"/>
              <a:ext cx="0" cy="518055"/>
            </a:xfrm>
            <a:prstGeom prst="straightConnector1">
              <a:avLst/>
            </a:prstGeom>
            <a:noFill/>
            <a:ln w="9525" algn="ctr">
              <a:solidFill>
                <a:srgbClr val="064BBE"/>
              </a:solidFill>
              <a:round/>
              <a:headEnd/>
              <a:tailEnd type="oval" w="med" len="med"/>
            </a:ln>
          </p:spPr>
        </p:cxnSp>
      </p:grpSp>
      <p:sp>
        <p:nvSpPr>
          <p:cNvPr id="31" name="Rectangle 7"/>
          <p:cNvSpPr>
            <a:spLocks noChangeArrowheads="1"/>
          </p:cNvSpPr>
          <p:nvPr/>
        </p:nvSpPr>
        <p:spPr bwMode="auto">
          <a:xfrm>
            <a:off x="217488" y="1974850"/>
            <a:ext cx="8801100" cy="430887"/>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US" sz="2000" dirty="0">
                <a:solidFill>
                  <a:srgbClr val="0D0D0D"/>
                </a:solidFill>
                <a:effectLst>
                  <a:outerShdw blurRad="38100" dist="38100" dir="2700000" algn="tl">
                    <a:srgbClr val="FFFFFF"/>
                  </a:outerShdw>
                </a:effectLst>
                <a:latin typeface="Arial" charset="0"/>
                <a:cs typeface="Arial" charset="0"/>
              </a:rPr>
              <a:t>- </a:t>
            </a:r>
            <a:r>
              <a:rPr lang="en-US" sz="2000" dirty="0">
                <a:solidFill>
                  <a:schemeClr val="tx1"/>
                </a:solidFill>
                <a:effectLst>
                  <a:outerShdw blurRad="38100" dist="38100" dir="2700000" algn="tl">
                    <a:srgbClr val="FFFFFF"/>
                  </a:outerShdw>
                </a:effectLst>
                <a:latin typeface="Arial" charset="0"/>
                <a:cs typeface="Arial" charset="0"/>
              </a:rPr>
              <a:t>Embedded development of ECU engine </a:t>
            </a:r>
            <a:r>
              <a:rPr lang="en-US" sz="2000" dirty="0" smtClean="0">
                <a:effectLst>
                  <a:outerShdw blurRad="38100" dist="38100" dir="2700000" algn="tl">
                    <a:srgbClr val="FFFFFF"/>
                  </a:outerShdw>
                </a:effectLst>
                <a:latin typeface="Arial" charset="0"/>
                <a:cs typeface="Arial" charset="0"/>
              </a:rPr>
              <a:t>control &amp; cabin </a:t>
            </a:r>
            <a:r>
              <a:rPr lang="en-US" sz="2000" dirty="0" smtClean="0">
                <a:latin typeface="Arial" charset="0"/>
                <a:cs typeface="Arial" charset="0"/>
              </a:rPr>
              <a:t> </a:t>
            </a:r>
            <a:r>
              <a:rPr lang="en-US" sz="2000" dirty="0" smtClean="0">
                <a:effectLst>
                  <a:outerShdw blurRad="38100" dist="38100" dir="2700000" algn="tl">
                    <a:srgbClr val="FFFFFF"/>
                  </a:outerShdw>
                </a:effectLst>
                <a:latin typeface="Arial" charset="0"/>
                <a:cs typeface="Arial" charset="0"/>
              </a:rPr>
              <a:t>equipments</a:t>
            </a:r>
            <a:r>
              <a:rPr lang="en-US" sz="2000" dirty="0" smtClean="0">
                <a:latin typeface="Arial" charset="0"/>
                <a:cs typeface="Arial" charset="0"/>
              </a:rPr>
              <a:t> </a:t>
            </a:r>
            <a:endParaRPr lang="en-US" sz="2000" dirty="0">
              <a:solidFill>
                <a:srgbClr val="0D0D0D"/>
              </a:solidFill>
              <a:effectLst>
                <a:outerShdw blurRad="38100" dist="38100" dir="2700000" algn="tl">
                  <a:srgbClr val="FFFFFF"/>
                </a:outerShdw>
              </a:effectLst>
              <a:latin typeface="Arial" charset="0"/>
              <a:cs typeface="Arial" charset="0"/>
            </a:endParaRPr>
          </a:p>
        </p:txBody>
      </p:sp>
      <p:pic>
        <p:nvPicPr>
          <p:cNvPr id="14341" name="Picture 7"/>
          <p:cNvPicPr>
            <a:picLocks noChangeAspect="1" noChangeArrowheads="1"/>
          </p:cNvPicPr>
          <p:nvPr/>
        </p:nvPicPr>
        <p:blipFill>
          <a:blip r:embed="rId3" cstate="print"/>
          <a:srcRect/>
          <a:stretch>
            <a:fillRect/>
          </a:stretch>
        </p:blipFill>
        <p:spPr bwMode="auto">
          <a:xfrm>
            <a:off x="2451100" y="3717925"/>
            <a:ext cx="5532438" cy="2989263"/>
          </a:xfrm>
          <a:prstGeom prst="rect">
            <a:avLst/>
          </a:prstGeom>
          <a:noFill/>
          <a:ln w="9525" algn="ctr">
            <a:noFill/>
            <a:miter lim="800000"/>
            <a:headEnd/>
            <a:tailEnd/>
          </a:ln>
        </p:spPr>
      </p:pic>
      <p:pic>
        <p:nvPicPr>
          <p:cNvPr id="9" name="Picture 44"/>
          <p:cNvPicPr>
            <a:picLocks noChangeAspect="1" noChangeArrowheads="1"/>
          </p:cNvPicPr>
          <p:nvPr/>
        </p:nvPicPr>
        <p:blipFill>
          <a:blip r:embed="rId4"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14343" name="Titre 20"/>
          <p:cNvSpPr>
            <a:spLocks noGrp="1"/>
          </p:cNvSpPr>
          <p:nvPr>
            <p:ph type="title"/>
          </p:nvPr>
        </p:nvSpPr>
        <p:spPr>
          <a:xfrm>
            <a:off x="0" y="845840"/>
            <a:ext cx="8293100" cy="1143000"/>
          </a:xfrm>
        </p:spPr>
        <p:txBody>
          <a:bodyPr/>
          <a:lstStyle/>
          <a:p>
            <a:pPr algn="r"/>
            <a:r>
              <a:rPr lang="en-US" sz="4000" b="1" dirty="0" smtClean="0">
                <a:latin typeface="Rockwell Extra Bold" pitchFamily="18" charset="0"/>
              </a:rPr>
              <a:t>Automotive</a:t>
            </a:r>
            <a:r>
              <a:rPr lang="fr-FR" sz="4000" b="1" dirty="0" smtClean="0">
                <a:latin typeface="Rockwell Extra Bold" pitchFamily="18" charset="0"/>
              </a:rPr>
              <a:t> &amp; Transportation</a:t>
            </a:r>
            <a:endParaRPr lang="fr-FR" b="1" dirty="0" smtClean="0">
              <a:latin typeface="Rockwell Extra Bold" pitchFamily="18" charset="0"/>
            </a:endParaRPr>
          </a:p>
        </p:txBody>
      </p:sp>
      <p:pic>
        <p:nvPicPr>
          <p:cNvPr id="14344" name="Picture 2"/>
          <p:cNvPicPr>
            <a:picLocks noChangeAspect="1" noChangeArrowheads="1"/>
          </p:cNvPicPr>
          <p:nvPr/>
        </p:nvPicPr>
        <p:blipFill>
          <a:blip r:embed="rId5" cstate="print"/>
          <a:srcRect/>
          <a:stretch>
            <a:fillRect/>
          </a:stretch>
        </p:blipFill>
        <p:spPr bwMode="auto">
          <a:xfrm>
            <a:off x="2114550" y="6078538"/>
            <a:ext cx="1724025" cy="814387"/>
          </a:xfrm>
          <a:prstGeom prst="rect">
            <a:avLst/>
          </a:prstGeom>
          <a:noFill/>
          <a:ln w="9525" algn="ctr">
            <a:noFill/>
            <a:miter lim="800000"/>
            <a:headEnd/>
            <a:tailEnd/>
          </a:ln>
        </p:spPr>
      </p:pic>
      <p:pic>
        <p:nvPicPr>
          <p:cNvPr id="14345" name="Picture 3"/>
          <p:cNvPicPr>
            <a:picLocks noChangeAspect="1" noChangeArrowheads="1"/>
          </p:cNvPicPr>
          <p:nvPr/>
        </p:nvPicPr>
        <p:blipFill>
          <a:blip r:embed="rId6" cstate="print"/>
          <a:srcRect/>
          <a:stretch>
            <a:fillRect/>
          </a:stretch>
        </p:blipFill>
        <p:spPr bwMode="auto">
          <a:xfrm>
            <a:off x="225425" y="6151563"/>
            <a:ext cx="1889125" cy="671512"/>
          </a:xfrm>
          <a:prstGeom prst="rect">
            <a:avLst/>
          </a:prstGeom>
          <a:noFill/>
          <a:ln w="9525" algn="ctr">
            <a:noFill/>
            <a:miter lim="800000"/>
            <a:headEnd/>
            <a:tailEnd/>
          </a:ln>
        </p:spPr>
      </p:pic>
      <p:grpSp>
        <p:nvGrpSpPr>
          <p:cNvPr id="4" name="Groupe 29"/>
          <p:cNvGrpSpPr>
            <a:grpSpLocks/>
          </p:cNvGrpSpPr>
          <p:nvPr/>
        </p:nvGrpSpPr>
        <p:grpSpPr bwMode="auto">
          <a:xfrm>
            <a:off x="5522913" y="5803900"/>
            <a:ext cx="3736975" cy="739775"/>
            <a:chOff x="5522913" y="5803900"/>
            <a:chExt cx="3736975" cy="739381"/>
          </a:xfrm>
        </p:grpSpPr>
        <p:sp>
          <p:nvSpPr>
            <p:cNvPr id="14354" name="Rectangle 7"/>
            <p:cNvSpPr>
              <a:spLocks noChangeArrowheads="1"/>
            </p:cNvSpPr>
            <p:nvPr/>
          </p:nvSpPr>
          <p:spPr bwMode="auto">
            <a:xfrm>
              <a:off x="6554788" y="6078538"/>
              <a:ext cx="2705100" cy="464743"/>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gn="ctr">
                <a:lnSpc>
                  <a:spcPct val="110000"/>
                </a:lnSpc>
                <a:spcBef>
                  <a:spcPct val="20000"/>
                </a:spcBef>
              </a:pPr>
              <a:r>
                <a:rPr lang="en-US" sz="1100">
                  <a:solidFill>
                    <a:schemeClr val="tx1"/>
                  </a:solidFill>
                </a:rPr>
                <a:t>Embedded development for </a:t>
              </a:r>
              <a:r>
                <a:rPr lang="fr-FR" sz="1100">
                  <a:solidFill>
                    <a:schemeClr val="tx1"/>
                  </a:solidFill>
                </a:rPr>
                <a:t>Suspension Unit / ABS</a:t>
              </a:r>
              <a:endParaRPr lang="en-GB" sz="1100">
                <a:solidFill>
                  <a:srgbClr val="0D0D0D"/>
                </a:solidFill>
              </a:endParaRPr>
            </a:p>
          </p:txBody>
        </p:sp>
        <p:cxnSp>
          <p:nvCxnSpPr>
            <p:cNvPr id="14355" name="Connecteur droit avec flèche 34"/>
            <p:cNvCxnSpPr>
              <a:cxnSpLocks noChangeShapeType="1"/>
            </p:cNvCxnSpPr>
            <p:nvPr/>
          </p:nvCxnSpPr>
          <p:spPr bwMode="auto">
            <a:xfrm flipH="1">
              <a:off x="5522913" y="6042025"/>
              <a:ext cx="3621087" cy="0"/>
            </a:xfrm>
            <a:prstGeom prst="straightConnector1">
              <a:avLst/>
            </a:prstGeom>
            <a:noFill/>
            <a:ln w="9525" algn="ctr">
              <a:solidFill>
                <a:srgbClr val="064BBE"/>
              </a:solidFill>
              <a:round/>
              <a:headEnd/>
              <a:tailEnd type="oval" w="med" len="med"/>
            </a:ln>
          </p:spPr>
        </p:cxnSp>
        <p:cxnSp>
          <p:nvCxnSpPr>
            <p:cNvPr id="14356" name="Connecteur droit avec flèche 34"/>
            <p:cNvCxnSpPr>
              <a:cxnSpLocks noChangeShapeType="1"/>
            </p:cNvCxnSpPr>
            <p:nvPr/>
          </p:nvCxnSpPr>
          <p:spPr bwMode="auto">
            <a:xfrm flipV="1">
              <a:off x="7735888" y="5803900"/>
              <a:ext cx="0" cy="238125"/>
            </a:xfrm>
            <a:prstGeom prst="straightConnector1">
              <a:avLst/>
            </a:prstGeom>
            <a:noFill/>
            <a:ln w="9525" algn="ctr">
              <a:solidFill>
                <a:srgbClr val="064BBE"/>
              </a:solidFill>
              <a:round/>
              <a:headEnd/>
              <a:tailEnd type="oval" w="med" len="med"/>
            </a:ln>
          </p:spPr>
        </p:cxnSp>
      </p:grpSp>
      <p:pic>
        <p:nvPicPr>
          <p:cNvPr id="16" name="Picture 5"/>
          <p:cNvPicPr>
            <a:picLocks noChangeAspect="1" noChangeArrowheads="1"/>
          </p:cNvPicPr>
          <p:nvPr/>
        </p:nvPicPr>
        <p:blipFill>
          <a:blip r:embed="rId7" cstate="print"/>
          <a:srcRect/>
          <a:stretch>
            <a:fillRect/>
          </a:stretch>
        </p:blipFill>
        <p:spPr bwMode="auto">
          <a:xfrm>
            <a:off x="1457325" y="3848100"/>
            <a:ext cx="1916113" cy="1001713"/>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4348" name="Picture 6"/>
          <p:cNvPicPr>
            <a:picLocks noChangeAspect="1" noChangeArrowheads="1"/>
          </p:cNvPicPr>
          <p:nvPr/>
        </p:nvPicPr>
        <p:blipFill>
          <a:blip r:embed="rId8" cstate="print"/>
          <a:srcRect/>
          <a:stretch>
            <a:fillRect/>
          </a:stretch>
        </p:blipFill>
        <p:spPr bwMode="auto">
          <a:xfrm>
            <a:off x="65088" y="4003675"/>
            <a:ext cx="1392237" cy="846138"/>
          </a:xfrm>
          <a:prstGeom prst="rect">
            <a:avLst/>
          </a:prstGeom>
          <a:noFill/>
          <a:ln w="9525" algn="ctr">
            <a:noFill/>
            <a:miter lim="800000"/>
            <a:headEnd/>
            <a:tailEnd/>
          </a:ln>
        </p:spPr>
      </p:pic>
      <p:pic>
        <p:nvPicPr>
          <p:cNvPr id="14349" name="Picture 8"/>
          <p:cNvPicPr>
            <a:picLocks noChangeAspect="1" noChangeArrowheads="1"/>
          </p:cNvPicPr>
          <p:nvPr/>
        </p:nvPicPr>
        <p:blipFill>
          <a:blip r:embed="rId9" cstate="print"/>
          <a:srcRect/>
          <a:stretch>
            <a:fillRect/>
          </a:stretch>
        </p:blipFill>
        <p:spPr bwMode="auto">
          <a:xfrm>
            <a:off x="8185150" y="3773488"/>
            <a:ext cx="768350" cy="698500"/>
          </a:xfrm>
          <a:prstGeom prst="rect">
            <a:avLst/>
          </a:prstGeom>
          <a:noFill/>
          <a:ln w="9525" algn="ctr">
            <a:noFill/>
            <a:miter lim="800000"/>
            <a:headEnd/>
            <a:tailEnd/>
          </a:ln>
        </p:spPr>
      </p:pic>
      <p:sp>
        <p:nvSpPr>
          <p:cNvPr id="32" name="Rectangle 7"/>
          <p:cNvSpPr>
            <a:spLocks noChangeArrowheads="1"/>
          </p:cNvSpPr>
          <p:nvPr/>
        </p:nvSpPr>
        <p:spPr bwMode="auto">
          <a:xfrm>
            <a:off x="561975" y="2420888"/>
            <a:ext cx="8801100" cy="1643527"/>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Tx/>
              <a:buChar char="-"/>
            </a:pPr>
            <a:r>
              <a:rPr lang="fr-FR" sz="1600" dirty="0">
                <a:solidFill>
                  <a:schemeClr val="tx1"/>
                </a:solidFill>
              </a:rPr>
              <a:t> ECU </a:t>
            </a:r>
            <a:r>
              <a:rPr lang="fr-FR" sz="1600" dirty="0" err="1">
                <a:solidFill>
                  <a:schemeClr val="tx1"/>
                </a:solidFill>
              </a:rPr>
              <a:t>engine</a:t>
            </a:r>
            <a:r>
              <a:rPr lang="fr-FR" sz="1600" dirty="0">
                <a:solidFill>
                  <a:schemeClr val="tx1"/>
                </a:solidFill>
              </a:rPr>
              <a:t> control for </a:t>
            </a:r>
            <a:r>
              <a:rPr lang="fr-FR" sz="1600" dirty="0" err="1" smtClean="0">
                <a:solidFill>
                  <a:schemeClr val="tx1"/>
                </a:solidFill>
              </a:rPr>
              <a:t>petrol</a:t>
            </a:r>
            <a:r>
              <a:rPr lang="fr-FR" sz="1600" dirty="0">
                <a:solidFill>
                  <a:schemeClr val="tx1"/>
                </a:solidFill>
              </a:rPr>
              <a:t>/ GPL / GNV / </a:t>
            </a:r>
            <a:r>
              <a:rPr lang="fr-FR" sz="1600" dirty="0" err="1">
                <a:solidFill>
                  <a:schemeClr val="tx1"/>
                </a:solidFill>
              </a:rPr>
              <a:t>Flex</a:t>
            </a:r>
            <a:r>
              <a:rPr lang="fr-FR" sz="1600" dirty="0">
                <a:solidFill>
                  <a:schemeClr val="tx1"/>
                </a:solidFill>
              </a:rPr>
              <a:t> Fuel.</a:t>
            </a:r>
          </a:p>
          <a:p>
            <a:pPr>
              <a:lnSpc>
                <a:spcPct val="110000"/>
              </a:lnSpc>
              <a:spcBef>
                <a:spcPct val="20000"/>
              </a:spcBef>
              <a:buFontTx/>
              <a:buChar char="-"/>
            </a:pPr>
            <a:r>
              <a:rPr lang="fr-FR" sz="1600" dirty="0">
                <a:solidFill>
                  <a:schemeClr val="tx1"/>
                </a:solidFill>
              </a:rPr>
              <a:t> </a:t>
            </a:r>
            <a:r>
              <a:rPr lang="en-US" sz="1600" dirty="0">
                <a:solidFill>
                  <a:schemeClr val="tx1"/>
                </a:solidFill>
              </a:rPr>
              <a:t>ECU for energy management in the Electrical motor(energy converters</a:t>
            </a:r>
            <a:r>
              <a:rPr lang="en-US" sz="1600" dirty="0" smtClean="0">
                <a:solidFill>
                  <a:schemeClr val="tx1"/>
                </a:solidFill>
              </a:rPr>
              <a:t>).</a:t>
            </a:r>
          </a:p>
          <a:p>
            <a:pPr>
              <a:lnSpc>
                <a:spcPct val="110000"/>
              </a:lnSpc>
              <a:spcBef>
                <a:spcPct val="20000"/>
              </a:spcBef>
              <a:buFontTx/>
              <a:buChar char="-"/>
            </a:pPr>
            <a:r>
              <a:rPr lang="fr-FR" sz="1600" dirty="0" smtClean="0"/>
              <a:t> Embedded </a:t>
            </a:r>
            <a:r>
              <a:rPr lang="en-US" sz="1600" dirty="0" smtClean="0"/>
              <a:t>development</a:t>
            </a:r>
            <a:r>
              <a:rPr lang="fr-FR" sz="1600" dirty="0" smtClean="0"/>
              <a:t> of </a:t>
            </a:r>
            <a:r>
              <a:rPr lang="en-US" sz="1600" dirty="0" smtClean="0"/>
              <a:t>multimedia</a:t>
            </a:r>
            <a:r>
              <a:rPr lang="fr-FR" sz="1600" dirty="0" smtClean="0"/>
              <a:t> </a:t>
            </a:r>
            <a:r>
              <a:rPr lang="en-US" sz="1600" dirty="0" smtClean="0"/>
              <a:t>equipments</a:t>
            </a:r>
            <a:r>
              <a:rPr lang="fr-FR" sz="1600" dirty="0" smtClean="0"/>
              <a:t>.</a:t>
            </a:r>
          </a:p>
          <a:p>
            <a:pPr>
              <a:lnSpc>
                <a:spcPct val="110000"/>
              </a:lnSpc>
              <a:spcBef>
                <a:spcPct val="20000"/>
              </a:spcBef>
              <a:buFontTx/>
              <a:buChar char="-"/>
            </a:pPr>
            <a:r>
              <a:rPr lang="fr-FR" sz="1600" dirty="0" smtClean="0"/>
              <a:t> Embedded </a:t>
            </a:r>
            <a:r>
              <a:rPr lang="en-US" sz="1600" dirty="0" smtClean="0"/>
              <a:t>development</a:t>
            </a:r>
            <a:r>
              <a:rPr lang="fr-FR" sz="1600" dirty="0" smtClean="0"/>
              <a:t> of </a:t>
            </a:r>
            <a:r>
              <a:rPr lang="fr-FR" sz="1600" dirty="0" err="1" smtClean="0"/>
              <a:t>automotive</a:t>
            </a:r>
            <a:r>
              <a:rPr lang="fr-FR" sz="1600" dirty="0" smtClean="0"/>
              <a:t> Instrument Clusters</a:t>
            </a:r>
            <a:r>
              <a:rPr lang="en-US" sz="1600" dirty="0" smtClean="0"/>
              <a:t>.</a:t>
            </a:r>
          </a:p>
          <a:p>
            <a:pPr>
              <a:lnSpc>
                <a:spcPct val="110000"/>
              </a:lnSpc>
              <a:spcBef>
                <a:spcPct val="20000"/>
              </a:spcBef>
              <a:buFontTx/>
              <a:buChar char="-"/>
            </a:pPr>
            <a:endParaRPr lang="en-US" sz="1600" dirty="0">
              <a:solidFill>
                <a:schemeClr val="tx1"/>
              </a:solidFill>
            </a:endParaRPr>
          </a:p>
        </p:txBody>
      </p:sp>
      <p:grpSp>
        <p:nvGrpSpPr>
          <p:cNvPr id="5" name="Groupe 50"/>
          <p:cNvGrpSpPr>
            <a:grpSpLocks/>
          </p:cNvGrpSpPr>
          <p:nvPr/>
        </p:nvGrpSpPr>
        <p:grpSpPr bwMode="auto">
          <a:xfrm>
            <a:off x="6554788" y="4471988"/>
            <a:ext cx="2589212" cy="1570037"/>
            <a:chOff x="6554788" y="4471987"/>
            <a:chExt cx="2589214" cy="1570039"/>
          </a:xfrm>
        </p:grpSpPr>
        <p:cxnSp>
          <p:nvCxnSpPr>
            <p:cNvPr id="14352" name="Connecteur droit avec flèche 34"/>
            <p:cNvCxnSpPr>
              <a:cxnSpLocks noChangeShapeType="1"/>
            </p:cNvCxnSpPr>
            <p:nvPr/>
          </p:nvCxnSpPr>
          <p:spPr bwMode="auto">
            <a:xfrm flipH="1">
              <a:off x="6554788" y="6042025"/>
              <a:ext cx="2589214" cy="0"/>
            </a:xfrm>
            <a:prstGeom prst="straightConnector1">
              <a:avLst/>
            </a:prstGeom>
            <a:noFill/>
            <a:ln w="9525" algn="ctr">
              <a:solidFill>
                <a:srgbClr val="064BBE"/>
              </a:solidFill>
              <a:round/>
              <a:headEnd/>
              <a:tailEnd/>
            </a:ln>
          </p:spPr>
        </p:cxnSp>
        <p:cxnSp>
          <p:nvCxnSpPr>
            <p:cNvPr id="14353" name="Connecteur droit avec flèche 34"/>
            <p:cNvCxnSpPr>
              <a:cxnSpLocks noChangeShapeType="1"/>
            </p:cNvCxnSpPr>
            <p:nvPr/>
          </p:nvCxnSpPr>
          <p:spPr bwMode="auto">
            <a:xfrm flipV="1">
              <a:off x="8665029" y="4471987"/>
              <a:ext cx="0" cy="1570039"/>
            </a:xfrm>
            <a:prstGeom prst="straightConnector1">
              <a:avLst/>
            </a:prstGeom>
            <a:noFill/>
            <a:ln w="9525" algn="ctr">
              <a:solidFill>
                <a:srgbClr val="064BBE"/>
              </a:solidFill>
              <a:round/>
              <a:headEnd/>
              <a:tailEnd type="oval" w="med" len="med"/>
            </a:ln>
          </p:spPr>
        </p:cxnSp>
      </p:grpSp>
      <p:pic>
        <p:nvPicPr>
          <p:cNvPr id="26" name="Picture 16" descr="ITUseries"/>
          <p:cNvPicPr>
            <a:picLocks noChangeAspect="1" noChangeArrowheads="1"/>
          </p:cNvPicPr>
          <p:nvPr/>
        </p:nvPicPr>
        <p:blipFill>
          <a:blip r:embed="rId10" cstate="print"/>
          <a:srcRect t="17264" b="69327"/>
          <a:stretch>
            <a:fillRect/>
          </a:stretch>
        </p:blipFill>
        <p:spPr bwMode="auto">
          <a:xfrm>
            <a:off x="7164288"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lide(fromLeft)">
                                      <p:cBhvr>
                                        <p:cTn id="7" dur="500"/>
                                        <p:tgtEl>
                                          <p:spTgt spid="3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Left)">
                                      <p:cBhvr>
                                        <p:cTn id="10" dur="500"/>
                                        <p:tgtEl>
                                          <p:spTgt spid="32"/>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Left)">
                                      <p:cBhvr>
                                        <p:cTn id="14" dur="500"/>
                                        <p:tgtEl>
                                          <p:spTgt spid="2"/>
                                        </p:tgtEl>
                                      </p:cBhvr>
                                    </p:animEffect>
                                  </p:childTnLst>
                                </p:cTn>
                              </p:par>
                              <p:par>
                                <p:cTn id="15" presetID="1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1"/>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3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par>
                          <p:cTn id="28" fill="hold">
                            <p:stCondLst>
                              <p:cond delay="0"/>
                            </p:stCondLst>
                            <p:childTnLst>
                              <p:par>
                                <p:cTn id="29" presetID="1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lide(fromLeft)">
                                      <p:cBhvr>
                                        <p:cTn id="31" dur="500"/>
                                        <p:tgtEl>
                                          <p:spTgt spid="3"/>
                                        </p:tgtEl>
                                      </p:cBhvr>
                                    </p:animEffect>
                                  </p:childTnLst>
                                </p:cTn>
                              </p:par>
                              <p:par>
                                <p:cTn id="32" presetID="12" presetClass="entr" presetSubtype="2"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lide(fromRigh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p:cNvPicPr>
            <a:picLocks noChangeAspect="1" noChangeArrowheads="1"/>
          </p:cNvPicPr>
          <p:nvPr/>
        </p:nvPicPr>
        <p:blipFill>
          <a:blip r:embed="rId3" cstate="print"/>
          <a:srcRect/>
          <a:stretch>
            <a:fillRect/>
          </a:stretch>
        </p:blipFill>
        <p:spPr bwMode="auto">
          <a:xfrm>
            <a:off x="1741488" y="4046538"/>
            <a:ext cx="7277100" cy="2579687"/>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9" name="Picture 44"/>
          <p:cNvPicPr>
            <a:picLocks noChangeAspect="1" noChangeArrowheads="1"/>
          </p:cNvPicPr>
          <p:nvPr/>
        </p:nvPicPr>
        <p:blipFill>
          <a:blip r:embed="rId4"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16388" name="Titre 20"/>
          <p:cNvSpPr>
            <a:spLocks noGrp="1"/>
          </p:cNvSpPr>
          <p:nvPr>
            <p:ph type="title"/>
          </p:nvPr>
        </p:nvSpPr>
        <p:spPr>
          <a:xfrm>
            <a:off x="708670" y="692696"/>
            <a:ext cx="7751762" cy="1049338"/>
          </a:xfrm>
        </p:spPr>
        <p:txBody>
          <a:bodyPr/>
          <a:lstStyle/>
          <a:p>
            <a:pPr algn="r"/>
            <a:r>
              <a:rPr lang="en-US" sz="4000" b="1" dirty="0" smtClean="0"/>
              <a:t>Defense</a:t>
            </a:r>
            <a:r>
              <a:rPr lang="fr-FR" sz="4000" b="1" dirty="0" smtClean="0"/>
              <a:t> &amp; </a:t>
            </a:r>
            <a:r>
              <a:rPr lang="en-US" sz="4000" b="1" dirty="0" smtClean="0"/>
              <a:t>Avionics</a:t>
            </a:r>
          </a:p>
        </p:txBody>
      </p:sp>
      <p:grpSp>
        <p:nvGrpSpPr>
          <p:cNvPr id="2" name="Groupe 52"/>
          <p:cNvGrpSpPr>
            <a:grpSpLocks/>
          </p:cNvGrpSpPr>
          <p:nvPr/>
        </p:nvGrpSpPr>
        <p:grpSpPr bwMode="auto">
          <a:xfrm>
            <a:off x="4762500" y="4179888"/>
            <a:ext cx="2846388" cy="1016000"/>
            <a:chOff x="4762500" y="4179601"/>
            <a:chExt cx="2845820" cy="1016320"/>
          </a:xfrm>
        </p:grpSpPr>
        <p:sp>
          <p:nvSpPr>
            <p:cNvPr id="16410" name="Rectangle 7"/>
            <p:cNvSpPr>
              <a:spLocks noChangeArrowheads="1"/>
            </p:cNvSpPr>
            <p:nvPr/>
          </p:nvSpPr>
          <p:spPr bwMode="auto">
            <a:xfrm>
              <a:off x="4762500" y="4179601"/>
              <a:ext cx="2845820" cy="278626"/>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1100">
                  <a:solidFill>
                    <a:schemeClr val="tx1"/>
                  </a:solidFill>
                </a:rPr>
                <a:t>Processing</a:t>
              </a:r>
              <a:r>
                <a:rPr lang="fr-FR" sz="1100">
                  <a:solidFill>
                    <a:schemeClr val="tx1"/>
                  </a:solidFill>
                </a:rPr>
                <a:t> of flight data</a:t>
              </a:r>
              <a:endParaRPr lang="en-GB" sz="1100">
                <a:solidFill>
                  <a:srgbClr val="0D0D0D"/>
                </a:solidFill>
              </a:endParaRPr>
            </a:p>
          </p:txBody>
        </p:sp>
        <p:cxnSp>
          <p:nvCxnSpPr>
            <p:cNvPr id="16411" name="Connecteur droit avec flèche 34"/>
            <p:cNvCxnSpPr>
              <a:cxnSpLocks noChangeShapeType="1"/>
            </p:cNvCxnSpPr>
            <p:nvPr/>
          </p:nvCxnSpPr>
          <p:spPr bwMode="auto">
            <a:xfrm>
              <a:off x="4762500" y="4458139"/>
              <a:ext cx="2373312" cy="1"/>
            </a:xfrm>
            <a:prstGeom prst="straightConnector1">
              <a:avLst/>
            </a:prstGeom>
            <a:noFill/>
            <a:ln w="9525" algn="ctr">
              <a:solidFill>
                <a:srgbClr val="064BBE"/>
              </a:solidFill>
              <a:round/>
              <a:headEnd/>
              <a:tailEnd type="oval" w="med" len="med"/>
            </a:ln>
          </p:spPr>
        </p:cxnSp>
        <p:cxnSp>
          <p:nvCxnSpPr>
            <p:cNvPr id="16412" name="Connecteur droit avec flèche 34"/>
            <p:cNvCxnSpPr>
              <a:cxnSpLocks noChangeShapeType="1"/>
            </p:cNvCxnSpPr>
            <p:nvPr/>
          </p:nvCxnSpPr>
          <p:spPr bwMode="auto">
            <a:xfrm>
              <a:off x="6142264" y="4459321"/>
              <a:ext cx="0" cy="736600"/>
            </a:xfrm>
            <a:prstGeom prst="straightConnector1">
              <a:avLst/>
            </a:prstGeom>
            <a:noFill/>
            <a:ln w="9525" algn="ctr">
              <a:solidFill>
                <a:srgbClr val="064BBE"/>
              </a:solidFill>
              <a:round/>
              <a:headEnd/>
              <a:tailEnd type="oval" w="med" len="med"/>
            </a:ln>
          </p:spPr>
        </p:cxnSp>
      </p:grpSp>
      <p:sp>
        <p:nvSpPr>
          <p:cNvPr id="40" name="Rectangle 7"/>
          <p:cNvSpPr>
            <a:spLocks noChangeArrowheads="1"/>
          </p:cNvSpPr>
          <p:nvPr/>
        </p:nvSpPr>
        <p:spPr bwMode="auto">
          <a:xfrm>
            <a:off x="217488" y="1700808"/>
            <a:ext cx="8801100" cy="430212"/>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GB" sz="2000" dirty="0">
                <a:solidFill>
                  <a:srgbClr val="0D0D0D"/>
                </a:solidFill>
                <a:effectLst>
                  <a:outerShdw blurRad="38100" dist="38100" dir="2700000" algn="tl">
                    <a:srgbClr val="FFFFFF"/>
                  </a:outerShdw>
                </a:effectLst>
                <a:latin typeface="Arial" charset="0"/>
                <a:cs typeface="Arial" charset="0"/>
              </a:rPr>
              <a:t>- </a:t>
            </a:r>
            <a:r>
              <a:rPr lang="fr-FR" sz="2000" dirty="0">
                <a:solidFill>
                  <a:srgbClr val="0D0D0D"/>
                </a:solidFill>
                <a:effectLst>
                  <a:outerShdw blurRad="38100" dist="38100" dir="2700000" algn="tl">
                    <a:srgbClr val="FFFFFF"/>
                  </a:outerShdw>
                </a:effectLst>
                <a:latin typeface="Arial" charset="0"/>
                <a:cs typeface="Arial" charset="0"/>
              </a:rPr>
              <a:t>Embedded </a:t>
            </a:r>
            <a:r>
              <a:rPr lang="fr-FR" sz="2000" dirty="0" err="1" smtClean="0">
                <a:solidFill>
                  <a:srgbClr val="0D0D0D"/>
                </a:solidFill>
                <a:effectLst>
                  <a:outerShdw blurRad="38100" dist="38100" dir="2700000" algn="tl">
                    <a:srgbClr val="FFFFFF"/>
                  </a:outerShdw>
                </a:effectLst>
                <a:latin typeface="Arial" charset="0"/>
                <a:cs typeface="Arial" charset="0"/>
              </a:rPr>
              <a:t>Development</a:t>
            </a:r>
            <a:r>
              <a:rPr lang="fr-FR" sz="2000" dirty="0" smtClean="0">
                <a:solidFill>
                  <a:srgbClr val="0D0D0D"/>
                </a:solidFill>
                <a:effectLst>
                  <a:outerShdw blurRad="38100" dist="38100" dir="2700000" algn="tl">
                    <a:srgbClr val="FFFFFF"/>
                  </a:outerShdw>
                </a:effectLst>
                <a:latin typeface="Arial" charset="0"/>
                <a:cs typeface="Arial" charset="0"/>
              </a:rPr>
              <a:t>, </a:t>
            </a:r>
            <a:r>
              <a:rPr lang="fr-FR" sz="2000" dirty="0" err="1" smtClean="0">
                <a:solidFill>
                  <a:srgbClr val="0D0D0D"/>
                </a:solidFill>
                <a:effectLst>
                  <a:outerShdw blurRad="38100" dist="38100" dir="2700000" algn="tl">
                    <a:srgbClr val="FFFFFF"/>
                  </a:outerShdw>
                </a:effectLst>
                <a:latin typeface="Arial" charset="0"/>
                <a:cs typeface="Arial" charset="0"/>
              </a:rPr>
              <a:t>Simulators</a:t>
            </a:r>
            <a:r>
              <a:rPr lang="fr-FR" sz="2000" dirty="0" smtClean="0">
                <a:solidFill>
                  <a:srgbClr val="0D0D0D"/>
                </a:solidFill>
                <a:effectLst>
                  <a:outerShdw blurRad="38100" dist="38100" dir="2700000" algn="tl">
                    <a:srgbClr val="FFFFFF"/>
                  </a:outerShdw>
                </a:effectLst>
                <a:latin typeface="Arial" charset="0"/>
                <a:cs typeface="Arial" charset="0"/>
              </a:rPr>
              <a:t> &amp; Tests </a:t>
            </a:r>
            <a:r>
              <a:rPr lang="fr-FR" sz="2000" dirty="0" err="1" smtClean="0">
                <a:solidFill>
                  <a:srgbClr val="0D0D0D"/>
                </a:solidFill>
                <a:effectLst>
                  <a:outerShdw blurRad="38100" dist="38100" dir="2700000" algn="tl">
                    <a:srgbClr val="FFFFFF"/>
                  </a:outerShdw>
                </a:effectLst>
                <a:latin typeface="Arial" charset="0"/>
                <a:cs typeface="Arial" charset="0"/>
              </a:rPr>
              <a:t>Benches</a:t>
            </a:r>
            <a:r>
              <a:rPr lang="fr-FR" sz="2000" dirty="0" smtClean="0">
                <a:solidFill>
                  <a:srgbClr val="0D0D0D"/>
                </a:solidFill>
                <a:effectLst>
                  <a:outerShdw blurRad="38100" dist="38100" dir="2700000" algn="tl">
                    <a:srgbClr val="FFFFFF"/>
                  </a:outerShdw>
                </a:effectLst>
                <a:latin typeface="Arial" charset="0"/>
                <a:cs typeface="Arial" charset="0"/>
              </a:rPr>
              <a:t> :</a:t>
            </a:r>
            <a:endParaRPr lang="en-GB" sz="2000" dirty="0">
              <a:solidFill>
                <a:srgbClr val="0D0D0D"/>
              </a:solidFill>
              <a:effectLst>
                <a:outerShdw blurRad="38100" dist="38100" dir="2700000" algn="tl">
                  <a:srgbClr val="FFFFFF"/>
                </a:outerShdw>
              </a:effectLst>
              <a:latin typeface="Arial" charset="0"/>
              <a:cs typeface="Arial" charset="0"/>
            </a:endParaRPr>
          </a:p>
        </p:txBody>
      </p:sp>
      <p:sp>
        <p:nvSpPr>
          <p:cNvPr id="41" name="Rectangle 7"/>
          <p:cNvSpPr>
            <a:spLocks noChangeArrowheads="1"/>
          </p:cNvSpPr>
          <p:nvPr/>
        </p:nvSpPr>
        <p:spPr bwMode="auto">
          <a:xfrm>
            <a:off x="251520" y="2204864"/>
            <a:ext cx="8801100" cy="2009781"/>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Tx/>
              <a:buChar char="-"/>
            </a:pPr>
            <a:r>
              <a:rPr lang="fr-FR" sz="1400" dirty="0" err="1">
                <a:solidFill>
                  <a:schemeClr val="tx1"/>
                </a:solidFill>
              </a:rPr>
              <a:t>Avionic</a:t>
            </a:r>
            <a:r>
              <a:rPr lang="fr-FR" sz="1400" dirty="0">
                <a:solidFill>
                  <a:schemeClr val="tx1"/>
                </a:solidFill>
              </a:rPr>
              <a:t> Reports (A380 – A350).</a:t>
            </a:r>
          </a:p>
          <a:p>
            <a:pPr>
              <a:lnSpc>
                <a:spcPct val="110000"/>
              </a:lnSpc>
              <a:spcBef>
                <a:spcPct val="20000"/>
              </a:spcBef>
              <a:buFontTx/>
              <a:buChar char="-"/>
            </a:pPr>
            <a:r>
              <a:rPr lang="en-US" sz="1400" dirty="0" smtClean="0">
                <a:solidFill>
                  <a:schemeClr val="tx1"/>
                </a:solidFill>
              </a:rPr>
              <a:t>Software </a:t>
            </a:r>
            <a:r>
              <a:rPr lang="en-US" sz="1400" dirty="0">
                <a:solidFill>
                  <a:schemeClr val="tx1"/>
                </a:solidFill>
              </a:rPr>
              <a:t>ECU of braking</a:t>
            </a:r>
            <a:r>
              <a:rPr lang="en-US" sz="1400" dirty="0"/>
              <a:t> </a:t>
            </a:r>
            <a:r>
              <a:rPr lang="en-US" sz="1400" dirty="0">
                <a:solidFill>
                  <a:schemeClr val="tx1"/>
                </a:solidFill>
              </a:rPr>
              <a:t>/ steering landing gear .</a:t>
            </a:r>
          </a:p>
          <a:p>
            <a:pPr>
              <a:lnSpc>
                <a:spcPct val="110000"/>
              </a:lnSpc>
              <a:spcBef>
                <a:spcPct val="20000"/>
              </a:spcBef>
              <a:buFontTx/>
              <a:buChar char="-"/>
            </a:pPr>
            <a:r>
              <a:rPr lang="en-US" sz="1400" dirty="0">
                <a:solidFill>
                  <a:schemeClr val="tx1"/>
                </a:solidFill>
              </a:rPr>
              <a:t>Development</a:t>
            </a:r>
            <a:r>
              <a:rPr lang="fr-FR" sz="1400" dirty="0">
                <a:solidFill>
                  <a:schemeClr val="tx1"/>
                </a:solidFill>
              </a:rPr>
              <a:t> on control </a:t>
            </a:r>
            <a:r>
              <a:rPr lang="fr-FR" sz="1400" dirty="0" err="1">
                <a:solidFill>
                  <a:schemeClr val="tx1"/>
                </a:solidFill>
              </a:rPr>
              <a:t>units</a:t>
            </a:r>
            <a:r>
              <a:rPr lang="fr-FR" sz="1400" dirty="0">
                <a:solidFill>
                  <a:schemeClr val="tx1"/>
                </a:solidFill>
              </a:rPr>
              <a:t> of </a:t>
            </a:r>
            <a:r>
              <a:rPr lang="fr-FR" sz="1400" dirty="0" err="1">
                <a:solidFill>
                  <a:schemeClr val="tx1"/>
                </a:solidFill>
              </a:rPr>
              <a:t>inertial</a:t>
            </a:r>
            <a:r>
              <a:rPr lang="fr-FR" sz="1400" dirty="0">
                <a:solidFill>
                  <a:schemeClr val="tx1"/>
                </a:solidFill>
              </a:rPr>
              <a:t> </a:t>
            </a:r>
            <a:r>
              <a:rPr lang="fr-FR" sz="1400" dirty="0" err="1">
                <a:solidFill>
                  <a:schemeClr val="tx1"/>
                </a:solidFill>
              </a:rPr>
              <a:t>units</a:t>
            </a:r>
            <a:r>
              <a:rPr lang="fr-FR" sz="1400" dirty="0">
                <a:solidFill>
                  <a:schemeClr val="tx1"/>
                </a:solidFill>
              </a:rPr>
              <a:t> (CDU).</a:t>
            </a:r>
          </a:p>
          <a:p>
            <a:pPr>
              <a:lnSpc>
                <a:spcPct val="110000"/>
              </a:lnSpc>
              <a:spcBef>
                <a:spcPct val="20000"/>
              </a:spcBef>
              <a:buFontTx/>
              <a:buChar char="-"/>
            </a:pPr>
            <a:r>
              <a:rPr lang="en-US" sz="1400" dirty="0">
                <a:solidFill>
                  <a:schemeClr val="tx1"/>
                </a:solidFill>
              </a:rPr>
              <a:t>Creation and execution of unit tests</a:t>
            </a:r>
            <a:r>
              <a:rPr lang="fr-FR" sz="1400" dirty="0">
                <a:solidFill>
                  <a:schemeClr val="tx1"/>
                </a:solidFill>
              </a:rPr>
              <a:t>(DO178-B</a:t>
            </a:r>
            <a:r>
              <a:rPr lang="fr-FR" sz="1400" dirty="0" smtClean="0"/>
              <a:t>) </a:t>
            </a:r>
            <a:r>
              <a:rPr lang="fr-FR" sz="1400" dirty="0" err="1" smtClean="0"/>
              <a:t>Simulators</a:t>
            </a:r>
            <a:r>
              <a:rPr lang="fr-FR" sz="1400" dirty="0" smtClean="0"/>
              <a:t> for </a:t>
            </a:r>
            <a:r>
              <a:rPr lang="fr-FR" sz="1400" dirty="0" err="1" smtClean="0"/>
              <a:t>avionics</a:t>
            </a:r>
            <a:r>
              <a:rPr lang="fr-FR" sz="1400" dirty="0" smtClean="0"/>
              <a:t>.</a:t>
            </a:r>
          </a:p>
          <a:p>
            <a:pPr>
              <a:lnSpc>
                <a:spcPct val="110000"/>
              </a:lnSpc>
              <a:spcBef>
                <a:spcPct val="20000"/>
              </a:spcBef>
              <a:buFontTx/>
              <a:buChar char="-"/>
            </a:pPr>
            <a:r>
              <a:rPr lang="en-US" sz="1400" dirty="0" smtClean="0"/>
              <a:t>Software development of test benches for avionics ECU.</a:t>
            </a:r>
          </a:p>
          <a:p>
            <a:pPr>
              <a:lnSpc>
                <a:spcPct val="110000"/>
              </a:lnSpc>
              <a:spcBef>
                <a:spcPct val="20000"/>
              </a:spcBef>
              <a:buFontTx/>
              <a:buChar char="-"/>
            </a:pPr>
            <a:r>
              <a:rPr lang="en-US" sz="1400" dirty="0" smtClean="0"/>
              <a:t>Development of tools for analysis of the flight data.</a:t>
            </a:r>
            <a:endParaRPr lang="en-GB" sz="1400" dirty="0" smtClean="0"/>
          </a:p>
          <a:p>
            <a:pPr>
              <a:lnSpc>
                <a:spcPct val="110000"/>
              </a:lnSpc>
              <a:spcBef>
                <a:spcPct val="20000"/>
              </a:spcBef>
              <a:buFontTx/>
              <a:buChar char="-"/>
            </a:pPr>
            <a:endParaRPr lang="en-GB" sz="1400" dirty="0">
              <a:solidFill>
                <a:srgbClr val="0D0D0D"/>
              </a:solidFill>
            </a:endParaRPr>
          </a:p>
        </p:txBody>
      </p:sp>
      <p:pic>
        <p:nvPicPr>
          <p:cNvPr id="108552" name="Picture 8"/>
          <p:cNvPicPr>
            <a:picLocks noChangeAspect="1" noChangeArrowheads="1"/>
          </p:cNvPicPr>
          <p:nvPr/>
        </p:nvPicPr>
        <p:blipFill>
          <a:blip r:embed="rId5" cstate="print">
            <a:lum bright="10000" contrast="32000"/>
          </a:blip>
          <a:srcRect/>
          <a:stretch>
            <a:fillRect/>
          </a:stretch>
        </p:blipFill>
        <p:spPr bwMode="auto">
          <a:xfrm>
            <a:off x="7094538" y="2884488"/>
            <a:ext cx="1924050" cy="2324100"/>
          </a:xfrm>
          <a:prstGeom prst="rect">
            <a:avLst/>
          </a:prstGeom>
          <a:noFill/>
          <a:ln w="9525" algn="ctr">
            <a:noFill/>
            <a:miter lim="800000"/>
            <a:headEnd/>
            <a:tailEnd/>
          </a:ln>
          <a:effectLst>
            <a:outerShdw dist="38100" dir="2700000" algn="tl" rotWithShape="0">
              <a:srgbClr val="000000">
                <a:alpha val="39999"/>
              </a:srgbClr>
            </a:outerShdw>
          </a:effectLst>
        </p:spPr>
      </p:pic>
      <p:grpSp>
        <p:nvGrpSpPr>
          <p:cNvPr id="3" name="Groupe 58"/>
          <p:cNvGrpSpPr>
            <a:grpSpLocks/>
          </p:cNvGrpSpPr>
          <p:nvPr/>
        </p:nvGrpSpPr>
        <p:grpSpPr bwMode="auto">
          <a:xfrm>
            <a:off x="561975" y="3914775"/>
            <a:ext cx="3630613" cy="1924050"/>
            <a:chOff x="561975" y="3914945"/>
            <a:chExt cx="3630045" cy="1924640"/>
          </a:xfrm>
        </p:grpSpPr>
        <p:sp>
          <p:nvSpPr>
            <p:cNvPr id="16402" name="Rectangle 7"/>
            <p:cNvSpPr>
              <a:spLocks noChangeArrowheads="1"/>
            </p:cNvSpPr>
            <p:nvPr/>
          </p:nvSpPr>
          <p:spPr bwMode="auto">
            <a:xfrm>
              <a:off x="1346077" y="3914945"/>
              <a:ext cx="2845943" cy="263606"/>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Simulator </a:t>
              </a:r>
              <a:r>
                <a:rPr lang="en-US" sz="1100">
                  <a:solidFill>
                    <a:schemeClr val="tx1"/>
                  </a:solidFill>
                </a:rPr>
                <a:t>development</a:t>
              </a:r>
              <a:endParaRPr lang="en-US" sz="1100">
                <a:solidFill>
                  <a:srgbClr val="0D0D0D"/>
                </a:solidFill>
              </a:endParaRPr>
            </a:p>
          </p:txBody>
        </p:sp>
        <p:cxnSp>
          <p:nvCxnSpPr>
            <p:cNvPr id="16403" name="Connecteur droit avec flèche 34"/>
            <p:cNvCxnSpPr>
              <a:cxnSpLocks noChangeShapeType="1"/>
            </p:cNvCxnSpPr>
            <p:nvPr/>
          </p:nvCxnSpPr>
          <p:spPr bwMode="auto">
            <a:xfrm>
              <a:off x="1362585" y="4193482"/>
              <a:ext cx="2180715" cy="1"/>
            </a:xfrm>
            <a:prstGeom prst="straightConnector1">
              <a:avLst/>
            </a:prstGeom>
            <a:noFill/>
            <a:ln w="9525" algn="ctr">
              <a:solidFill>
                <a:srgbClr val="064BBE"/>
              </a:solidFill>
              <a:round/>
              <a:headEnd/>
              <a:tailEnd/>
            </a:ln>
          </p:spPr>
        </p:cxnSp>
        <p:cxnSp>
          <p:nvCxnSpPr>
            <p:cNvPr id="16404" name="Connecteur droit avec flèche 34"/>
            <p:cNvCxnSpPr>
              <a:cxnSpLocks noChangeShapeType="1"/>
            </p:cNvCxnSpPr>
            <p:nvPr/>
          </p:nvCxnSpPr>
          <p:spPr bwMode="auto">
            <a:xfrm>
              <a:off x="1977968" y="4193483"/>
              <a:ext cx="0" cy="278538"/>
            </a:xfrm>
            <a:prstGeom prst="straightConnector1">
              <a:avLst/>
            </a:prstGeom>
            <a:noFill/>
            <a:ln w="9525" algn="ctr">
              <a:solidFill>
                <a:srgbClr val="064BBE"/>
              </a:solidFill>
              <a:round/>
              <a:headEnd/>
              <a:tailEnd type="oval" w="med" len="med"/>
            </a:ln>
          </p:spPr>
        </p:cxnSp>
        <p:cxnSp>
          <p:nvCxnSpPr>
            <p:cNvPr id="16405" name="Connecteur droit avec flèche 34"/>
            <p:cNvCxnSpPr>
              <a:cxnSpLocks noChangeShapeType="1"/>
            </p:cNvCxnSpPr>
            <p:nvPr/>
          </p:nvCxnSpPr>
          <p:spPr bwMode="auto">
            <a:xfrm>
              <a:off x="2422468" y="4193483"/>
              <a:ext cx="0" cy="556317"/>
            </a:xfrm>
            <a:prstGeom prst="straightConnector1">
              <a:avLst/>
            </a:prstGeom>
            <a:noFill/>
            <a:ln w="9525" algn="ctr">
              <a:solidFill>
                <a:srgbClr val="064BBE"/>
              </a:solidFill>
              <a:round/>
              <a:headEnd/>
              <a:tailEnd type="oval" w="med" len="med"/>
            </a:ln>
          </p:spPr>
        </p:cxnSp>
        <p:cxnSp>
          <p:nvCxnSpPr>
            <p:cNvPr id="16406" name="Connecteur droit avec flèche 34"/>
            <p:cNvCxnSpPr>
              <a:cxnSpLocks noChangeShapeType="1"/>
            </p:cNvCxnSpPr>
            <p:nvPr/>
          </p:nvCxnSpPr>
          <p:spPr bwMode="auto">
            <a:xfrm>
              <a:off x="3543300" y="4192301"/>
              <a:ext cx="0" cy="556317"/>
            </a:xfrm>
            <a:prstGeom prst="straightConnector1">
              <a:avLst/>
            </a:prstGeom>
            <a:noFill/>
            <a:ln w="9525" algn="ctr">
              <a:solidFill>
                <a:srgbClr val="064BBE"/>
              </a:solidFill>
              <a:round/>
              <a:headEnd/>
              <a:tailEnd type="oval" w="med" len="med"/>
            </a:ln>
          </p:spPr>
        </p:cxnSp>
        <p:pic>
          <p:nvPicPr>
            <p:cNvPr id="16407" name="Picture 10"/>
            <p:cNvPicPr>
              <a:picLocks noChangeAspect="1" noChangeArrowheads="1"/>
            </p:cNvPicPr>
            <p:nvPr/>
          </p:nvPicPr>
          <p:blipFill>
            <a:blip r:embed="rId6" cstate="print"/>
            <a:srcRect/>
            <a:stretch>
              <a:fillRect/>
            </a:stretch>
          </p:blipFill>
          <p:spPr bwMode="auto">
            <a:xfrm>
              <a:off x="561975" y="4749800"/>
              <a:ext cx="726523" cy="1089785"/>
            </a:xfrm>
            <a:prstGeom prst="rect">
              <a:avLst/>
            </a:prstGeom>
            <a:noFill/>
            <a:ln w="9525" algn="ctr">
              <a:noFill/>
              <a:miter lim="800000"/>
              <a:headEnd/>
              <a:tailEnd/>
            </a:ln>
          </p:spPr>
        </p:pic>
        <p:cxnSp>
          <p:nvCxnSpPr>
            <p:cNvPr id="16408" name="Connecteur droit avec flèche 34"/>
            <p:cNvCxnSpPr>
              <a:cxnSpLocks noChangeShapeType="1"/>
            </p:cNvCxnSpPr>
            <p:nvPr/>
          </p:nvCxnSpPr>
          <p:spPr bwMode="auto">
            <a:xfrm>
              <a:off x="1536700" y="4206614"/>
              <a:ext cx="0" cy="989307"/>
            </a:xfrm>
            <a:prstGeom prst="straightConnector1">
              <a:avLst/>
            </a:prstGeom>
            <a:noFill/>
            <a:ln w="9525" algn="ctr">
              <a:solidFill>
                <a:srgbClr val="064BBE"/>
              </a:solidFill>
              <a:round/>
              <a:headEnd/>
              <a:tailEnd/>
            </a:ln>
          </p:spPr>
        </p:cxnSp>
        <p:cxnSp>
          <p:nvCxnSpPr>
            <p:cNvPr id="16409" name="Connecteur droit avec flèche 34"/>
            <p:cNvCxnSpPr>
              <a:cxnSpLocks noChangeShapeType="1"/>
            </p:cNvCxnSpPr>
            <p:nvPr/>
          </p:nvCxnSpPr>
          <p:spPr bwMode="auto">
            <a:xfrm flipH="1">
              <a:off x="1346200" y="5195921"/>
              <a:ext cx="190500" cy="0"/>
            </a:xfrm>
            <a:prstGeom prst="straightConnector1">
              <a:avLst/>
            </a:prstGeom>
            <a:noFill/>
            <a:ln w="9525" algn="ctr">
              <a:solidFill>
                <a:srgbClr val="064BBE"/>
              </a:solidFill>
              <a:round/>
              <a:headEnd/>
              <a:tailEnd type="oval" w="med" len="med"/>
            </a:ln>
          </p:spPr>
        </p:cxnSp>
      </p:grpSp>
      <p:grpSp>
        <p:nvGrpSpPr>
          <p:cNvPr id="4" name="Groupe 59"/>
          <p:cNvGrpSpPr>
            <a:grpSpLocks/>
          </p:cNvGrpSpPr>
          <p:nvPr/>
        </p:nvGrpSpPr>
        <p:grpSpPr bwMode="auto">
          <a:xfrm>
            <a:off x="-61913" y="5511800"/>
            <a:ext cx="4557713" cy="1135063"/>
            <a:chOff x="-61402" y="5511800"/>
            <a:chExt cx="4557202" cy="1134601"/>
          </a:xfrm>
        </p:grpSpPr>
        <p:grpSp>
          <p:nvGrpSpPr>
            <p:cNvPr id="5" name="Groupe 51"/>
            <p:cNvGrpSpPr>
              <a:grpSpLocks/>
            </p:cNvGrpSpPr>
            <p:nvPr/>
          </p:nvGrpSpPr>
          <p:grpSpPr bwMode="auto">
            <a:xfrm>
              <a:off x="2097088" y="5511800"/>
              <a:ext cx="2398712" cy="689421"/>
              <a:chOff x="2097088" y="5511800"/>
              <a:chExt cx="2398712" cy="689421"/>
            </a:xfrm>
          </p:grpSpPr>
          <p:cxnSp>
            <p:nvCxnSpPr>
              <p:cNvPr id="16399" name="Connecteur droit avec flèche 34"/>
              <p:cNvCxnSpPr>
                <a:cxnSpLocks noChangeShapeType="1"/>
              </p:cNvCxnSpPr>
              <p:nvPr/>
            </p:nvCxnSpPr>
            <p:spPr bwMode="auto">
              <a:xfrm>
                <a:off x="2097088" y="5897563"/>
                <a:ext cx="2259012" cy="1"/>
              </a:xfrm>
              <a:prstGeom prst="straightConnector1">
                <a:avLst/>
              </a:prstGeom>
              <a:noFill/>
              <a:ln w="9525" algn="ctr">
                <a:solidFill>
                  <a:srgbClr val="064BBE"/>
                </a:solidFill>
                <a:round/>
                <a:headEnd/>
                <a:tailEnd type="oval" w="med" len="med"/>
              </a:ln>
            </p:spPr>
          </p:cxnSp>
          <p:cxnSp>
            <p:nvCxnSpPr>
              <p:cNvPr id="16400" name="Connecteur droit avec flèche 34"/>
              <p:cNvCxnSpPr>
                <a:cxnSpLocks noChangeShapeType="1"/>
              </p:cNvCxnSpPr>
              <p:nvPr/>
            </p:nvCxnSpPr>
            <p:spPr bwMode="auto">
              <a:xfrm flipV="1">
                <a:off x="3302000" y="5511800"/>
                <a:ext cx="0" cy="373063"/>
              </a:xfrm>
              <a:prstGeom prst="straightConnector1">
                <a:avLst/>
              </a:prstGeom>
              <a:noFill/>
              <a:ln w="9525" algn="ctr">
                <a:solidFill>
                  <a:srgbClr val="064BBE"/>
                </a:solidFill>
                <a:round/>
                <a:headEnd/>
                <a:tailEnd type="oval" w="med" len="med"/>
              </a:ln>
            </p:spPr>
          </p:cxnSp>
          <p:sp>
            <p:nvSpPr>
              <p:cNvPr id="16401" name="Rectangle 7"/>
              <p:cNvSpPr>
                <a:spLocks noChangeArrowheads="1"/>
              </p:cNvSpPr>
              <p:nvPr/>
            </p:nvSpPr>
            <p:spPr bwMode="auto">
              <a:xfrm>
                <a:off x="2097357" y="5922796"/>
                <a:ext cx="2398443" cy="278425"/>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Embedded Devolopment- CDU</a:t>
                </a:r>
                <a:endParaRPr lang="en-GB" sz="1100">
                  <a:solidFill>
                    <a:srgbClr val="0D0D0D"/>
                  </a:solidFill>
                </a:endParaRPr>
              </a:p>
            </p:txBody>
          </p:sp>
        </p:grpSp>
        <p:pic>
          <p:nvPicPr>
            <p:cNvPr id="16397" name="Picture 11"/>
            <p:cNvPicPr>
              <a:picLocks noChangeAspect="1" noChangeArrowheads="1"/>
            </p:cNvPicPr>
            <p:nvPr/>
          </p:nvPicPr>
          <p:blipFill>
            <a:blip r:embed="rId7" cstate="print"/>
            <a:srcRect/>
            <a:stretch>
              <a:fillRect/>
            </a:stretch>
          </p:blipFill>
          <p:spPr bwMode="auto">
            <a:xfrm>
              <a:off x="1179739" y="5884863"/>
              <a:ext cx="1047750" cy="722586"/>
            </a:xfrm>
            <a:prstGeom prst="rect">
              <a:avLst/>
            </a:prstGeom>
            <a:noFill/>
            <a:ln w="9525" algn="ctr">
              <a:noFill/>
              <a:miter lim="800000"/>
              <a:headEnd/>
              <a:tailEnd/>
            </a:ln>
          </p:spPr>
        </p:pic>
        <p:pic>
          <p:nvPicPr>
            <p:cNvPr id="16398" name="Picture 12"/>
            <p:cNvPicPr>
              <a:picLocks noChangeAspect="1" noChangeArrowheads="1"/>
            </p:cNvPicPr>
            <p:nvPr/>
          </p:nvPicPr>
          <p:blipFill>
            <a:blip r:embed="rId8" cstate="print"/>
            <a:srcRect/>
            <a:stretch>
              <a:fillRect/>
            </a:stretch>
          </p:blipFill>
          <p:spPr bwMode="auto">
            <a:xfrm>
              <a:off x="-61402" y="5755722"/>
              <a:ext cx="1423987" cy="890679"/>
            </a:xfrm>
            <a:prstGeom prst="rect">
              <a:avLst/>
            </a:prstGeom>
            <a:noFill/>
            <a:ln w="9525" algn="ctr">
              <a:noFill/>
              <a:miter lim="800000"/>
              <a:headEnd/>
              <a:tailEnd/>
            </a:ln>
          </p:spPr>
        </p:pic>
      </p:grpSp>
      <p:pic>
        <p:nvPicPr>
          <p:cNvPr id="16395" name="Picture 32"/>
          <p:cNvPicPr>
            <a:picLocks noChangeAspect="1" noChangeArrowheads="1"/>
          </p:cNvPicPr>
          <p:nvPr/>
        </p:nvPicPr>
        <p:blipFill>
          <a:blip r:embed="rId9" cstate="print"/>
          <a:srcRect/>
          <a:stretch>
            <a:fillRect/>
          </a:stretch>
        </p:blipFill>
        <p:spPr bwMode="auto">
          <a:xfrm>
            <a:off x="4424363" y="6389688"/>
            <a:ext cx="1685925" cy="438150"/>
          </a:xfrm>
          <a:prstGeom prst="rect">
            <a:avLst/>
          </a:prstGeom>
          <a:noFill/>
          <a:ln w="9525" algn="ctr">
            <a:noFill/>
            <a:miter lim="800000"/>
            <a:headEnd/>
            <a:tailEnd/>
          </a:ln>
        </p:spPr>
      </p:pic>
      <p:pic>
        <p:nvPicPr>
          <p:cNvPr id="29" name="Picture 16" descr="ITUseries"/>
          <p:cNvPicPr>
            <a:picLocks noChangeAspect="1" noChangeArrowheads="1"/>
          </p:cNvPicPr>
          <p:nvPr/>
        </p:nvPicPr>
        <p:blipFill>
          <a:blip r:embed="rId10" cstate="print"/>
          <a:srcRect t="17264" b="69327"/>
          <a:stretch>
            <a:fillRect/>
          </a:stretch>
        </p:blipFill>
        <p:spPr bwMode="auto">
          <a:xfrm>
            <a:off x="6948264" y="332656"/>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slide(fromLeft)">
                                      <p:cBhvr>
                                        <p:cTn id="7" dur="500"/>
                                        <p:tgtEl>
                                          <p:spTgt spid="4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slide(fromLeft)">
                                      <p:cBhvr>
                                        <p:cTn id="10" dur="500"/>
                                        <p:tgtEl>
                                          <p:spTgt spid="41"/>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0"/>
                                        </p:tgtEl>
                                        <p:attrNameLst>
                                          <p:attrName>style.visibility</p:attrName>
                                        </p:attrNameLst>
                                      </p:cBhvr>
                                      <p:to>
                                        <p:strVal val="hidden"/>
                                      </p:to>
                                    </p:set>
                                  </p:childTnLst>
                                </p:cTn>
                              </p:par>
                            </p:childTnLst>
                          </p:cTn>
                        </p:par>
                        <p:par>
                          <p:cTn id="21" fill="hold">
                            <p:stCondLst>
                              <p:cond delay="0"/>
                            </p:stCondLst>
                            <p:childTnLst>
                              <p:par>
                                <p:cTn id="22" presetID="1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Right)">
                                      <p:cBhvr>
                                        <p:cTn id="24" dur="500"/>
                                        <p:tgtEl>
                                          <p:spTgt spid="2"/>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slide(from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35496" y="-27384"/>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18435" name="Titre 20"/>
          <p:cNvSpPr>
            <a:spLocks noGrp="1"/>
          </p:cNvSpPr>
          <p:nvPr>
            <p:ph type="title"/>
          </p:nvPr>
        </p:nvSpPr>
        <p:spPr>
          <a:xfrm>
            <a:off x="467544" y="764704"/>
            <a:ext cx="8676456" cy="1152128"/>
          </a:xfrm>
        </p:spPr>
        <p:txBody>
          <a:bodyPr/>
          <a:lstStyle/>
          <a:p>
            <a:pPr algn="r"/>
            <a:r>
              <a:rPr lang="en-US" b="1" dirty="0" smtClean="0">
                <a:latin typeface="Rockwell Extra Bold" pitchFamily="18" charset="0"/>
              </a:rPr>
              <a:t>Telecommunications  Network Testing, Validation  &amp; Deployment </a:t>
            </a:r>
          </a:p>
        </p:txBody>
      </p:sp>
      <p:sp>
        <p:nvSpPr>
          <p:cNvPr id="42" name="Rectangle 7"/>
          <p:cNvSpPr>
            <a:spLocks noChangeArrowheads="1"/>
          </p:cNvSpPr>
          <p:nvPr/>
        </p:nvSpPr>
        <p:spPr bwMode="auto">
          <a:xfrm>
            <a:off x="342900" y="1918667"/>
            <a:ext cx="8801100" cy="430887"/>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GB" sz="2000" dirty="0">
                <a:solidFill>
                  <a:srgbClr val="0D0D0D"/>
                </a:solidFill>
                <a:effectLst>
                  <a:outerShdw blurRad="38100" dist="38100" dir="2700000" algn="tl">
                    <a:srgbClr val="FFFFFF"/>
                  </a:outerShdw>
                </a:effectLst>
                <a:latin typeface="Arial" charset="0"/>
                <a:cs typeface="Arial" charset="0"/>
              </a:rPr>
              <a:t>- </a:t>
            </a:r>
            <a:r>
              <a:rPr lang="en-US" sz="2000" dirty="0">
                <a:solidFill>
                  <a:srgbClr val="0D0D0D"/>
                </a:solidFill>
                <a:effectLst>
                  <a:outerShdw blurRad="38100" dist="38100" dir="2700000" algn="tl">
                    <a:srgbClr val="FFFFFF"/>
                  </a:outerShdw>
                </a:effectLst>
                <a:latin typeface="Arial" charset="0"/>
                <a:cs typeface="Arial" charset="0"/>
              </a:rPr>
              <a:t>Development</a:t>
            </a:r>
            <a:r>
              <a:rPr lang="fr-FR" sz="2000" dirty="0">
                <a:solidFill>
                  <a:srgbClr val="0D0D0D"/>
                </a:solidFill>
                <a:effectLst>
                  <a:outerShdw blurRad="38100" dist="38100" dir="2700000" algn="tl">
                    <a:srgbClr val="FFFFFF"/>
                  </a:outerShdw>
                </a:effectLst>
                <a:latin typeface="Arial" charset="0"/>
                <a:cs typeface="Arial" charset="0"/>
              </a:rPr>
              <a:t> </a:t>
            </a:r>
            <a:r>
              <a:rPr lang="fr-FR" sz="2000" dirty="0" smtClean="0">
                <a:solidFill>
                  <a:srgbClr val="0D0D0D"/>
                </a:solidFill>
                <a:effectLst>
                  <a:outerShdw blurRad="38100" dist="38100" dir="2700000" algn="tl">
                    <a:srgbClr val="FFFFFF"/>
                  </a:outerShdw>
                </a:effectLst>
                <a:latin typeface="Arial" charset="0"/>
                <a:cs typeface="Arial" charset="0"/>
              </a:rPr>
              <a:t>&amp; Validation of </a:t>
            </a:r>
            <a:r>
              <a:rPr lang="fr-FR" sz="2000" dirty="0" err="1">
                <a:solidFill>
                  <a:srgbClr val="0D0D0D"/>
                </a:solidFill>
                <a:effectLst>
                  <a:outerShdw blurRad="38100" dist="38100" dir="2700000" algn="tl">
                    <a:srgbClr val="FFFFFF"/>
                  </a:outerShdw>
                </a:effectLst>
                <a:latin typeface="Arial" charset="0"/>
                <a:cs typeface="Arial" charset="0"/>
              </a:rPr>
              <a:t>Telecommunication</a:t>
            </a:r>
            <a:r>
              <a:rPr lang="fr-FR" sz="2000" dirty="0">
                <a:solidFill>
                  <a:srgbClr val="0D0D0D"/>
                </a:solidFill>
                <a:effectLst>
                  <a:outerShdw blurRad="38100" dist="38100" dir="2700000" algn="tl">
                    <a:srgbClr val="FFFFFF"/>
                  </a:outerShdw>
                </a:effectLst>
                <a:latin typeface="Arial" charset="0"/>
                <a:cs typeface="Arial" charset="0"/>
              </a:rPr>
              <a:t> </a:t>
            </a:r>
            <a:r>
              <a:rPr lang="en-US" sz="2000" dirty="0">
                <a:solidFill>
                  <a:srgbClr val="0D0D0D"/>
                </a:solidFill>
                <a:effectLst>
                  <a:outerShdw blurRad="38100" dist="38100" dir="2700000" algn="tl">
                    <a:srgbClr val="FFFFFF"/>
                  </a:outerShdw>
                </a:effectLst>
                <a:latin typeface="Arial" charset="0"/>
                <a:cs typeface="Arial" charset="0"/>
              </a:rPr>
              <a:t>equipments</a:t>
            </a:r>
            <a:r>
              <a:rPr lang="fr-FR" sz="2000" dirty="0">
                <a:solidFill>
                  <a:srgbClr val="0D0D0D"/>
                </a:solidFill>
                <a:effectLst>
                  <a:outerShdw blurRad="38100" dist="38100" dir="2700000" algn="tl">
                    <a:srgbClr val="FFFFFF"/>
                  </a:outerShdw>
                </a:effectLst>
                <a:latin typeface="Arial" charset="0"/>
                <a:cs typeface="Arial" charset="0"/>
              </a:rPr>
              <a:t>:</a:t>
            </a:r>
            <a:endParaRPr lang="en-GB" sz="2000" dirty="0">
              <a:solidFill>
                <a:srgbClr val="0D0D0D"/>
              </a:solidFill>
              <a:effectLst>
                <a:outerShdw blurRad="38100" dist="38100" dir="2700000" algn="tl">
                  <a:srgbClr val="FFFFFF"/>
                </a:outerShdw>
              </a:effectLst>
              <a:latin typeface="Arial" charset="0"/>
              <a:cs typeface="Arial" charset="0"/>
            </a:endParaRPr>
          </a:p>
        </p:txBody>
      </p:sp>
      <p:sp>
        <p:nvSpPr>
          <p:cNvPr id="43" name="Rectangle 7"/>
          <p:cNvSpPr>
            <a:spLocks noChangeArrowheads="1"/>
          </p:cNvSpPr>
          <p:nvPr/>
        </p:nvSpPr>
        <p:spPr bwMode="auto">
          <a:xfrm>
            <a:off x="528638" y="2500313"/>
            <a:ext cx="8801100" cy="1449387"/>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Tx/>
              <a:buChar char="-"/>
            </a:pPr>
            <a:r>
              <a:rPr lang="fr-FR" sz="1400">
                <a:solidFill>
                  <a:schemeClr val="tx1"/>
                </a:solidFill>
              </a:rPr>
              <a:t> Embedded </a:t>
            </a:r>
            <a:r>
              <a:rPr lang="en-US" sz="1400">
                <a:solidFill>
                  <a:schemeClr val="tx1"/>
                </a:solidFill>
              </a:rPr>
              <a:t>development</a:t>
            </a:r>
            <a:r>
              <a:rPr lang="fr-FR" sz="1400">
                <a:solidFill>
                  <a:schemeClr val="tx1"/>
                </a:solidFill>
              </a:rPr>
              <a:t> of business </a:t>
            </a:r>
            <a:r>
              <a:rPr lang="en-US" sz="1400">
                <a:solidFill>
                  <a:schemeClr val="tx1"/>
                </a:solidFill>
              </a:rPr>
              <a:t>gateways</a:t>
            </a:r>
            <a:r>
              <a:rPr lang="fr-FR" sz="1400">
                <a:solidFill>
                  <a:schemeClr val="tx1"/>
                </a:solidFill>
              </a:rPr>
              <a:t> (</a:t>
            </a:r>
            <a:r>
              <a:rPr lang="en-US" sz="1400">
                <a:solidFill>
                  <a:schemeClr val="tx1"/>
                </a:solidFill>
              </a:rPr>
              <a:t>Voice</a:t>
            </a:r>
            <a:r>
              <a:rPr lang="fr-FR" sz="1400">
                <a:solidFill>
                  <a:schemeClr val="tx1"/>
                </a:solidFill>
              </a:rPr>
              <a:t>/ Data).</a:t>
            </a:r>
          </a:p>
          <a:p>
            <a:pPr>
              <a:lnSpc>
                <a:spcPct val="110000"/>
              </a:lnSpc>
              <a:spcBef>
                <a:spcPct val="20000"/>
              </a:spcBef>
              <a:buFontTx/>
              <a:buChar char="-"/>
            </a:pPr>
            <a:r>
              <a:rPr lang="en-US" sz="1400">
                <a:solidFill>
                  <a:schemeClr val="tx1"/>
                </a:solidFill>
              </a:rPr>
              <a:t> Embedded development of Protocol stacks.</a:t>
            </a:r>
          </a:p>
          <a:p>
            <a:pPr>
              <a:lnSpc>
                <a:spcPct val="110000"/>
              </a:lnSpc>
              <a:spcBef>
                <a:spcPct val="20000"/>
              </a:spcBef>
              <a:buFontTx/>
              <a:buChar char="-"/>
            </a:pPr>
            <a:r>
              <a:rPr lang="fr-FR" sz="1400">
                <a:solidFill>
                  <a:schemeClr val="tx1"/>
                </a:solidFill>
              </a:rPr>
              <a:t> </a:t>
            </a:r>
            <a:r>
              <a:rPr lang="en-US" sz="1400">
                <a:solidFill>
                  <a:schemeClr val="tx1"/>
                </a:solidFill>
              </a:rPr>
              <a:t>Embedded development of supervisory</a:t>
            </a:r>
            <a:r>
              <a:rPr lang="fr-FR" sz="1400">
                <a:solidFill>
                  <a:schemeClr val="tx1"/>
                </a:solidFill>
              </a:rPr>
              <a:t> officiers(CNMP-NMS).²</a:t>
            </a:r>
          </a:p>
          <a:p>
            <a:pPr>
              <a:lnSpc>
                <a:spcPct val="110000"/>
              </a:lnSpc>
              <a:spcBef>
                <a:spcPct val="20000"/>
              </a:spcBef>
              <a:buFontTx/>
              <a:buChar char="-"/>
            </a:pPr>
            <a:r>
              <a:rPr lang="en-US" sz="1400">
                <a:solidFill>
                  <a:schemeClr val="tx1"/>
                </a:solidFill>
              </a:rPr>
              <a:t> Development of new routing techniques.</a:t>
            </a:r>
          </a:p>
          <a:p>
            <a:pPr>
              <a:lnSpc>
                <a:spcPct val="110000"/>
              </a:lnSpc>
              <a:spcBef>
                <a:spcPct val="20000"/>
              </a:spcBef>
              <a:buFontTx/>
              <a:buChar char="-"/>
            </a:pPr>
            <a:r>
              <a:rPr lang="fr-FR" sz="1400">
                <a:solidFill>
                  <a:schemeClr val="tx1"/>
                </a:solidFill>
              </a:rPr>
              <a:t> </a:t>
            </a:r>
            <a:r>
              <a:rPr lang="en-US" sz="1400">
                <a:solidFill>
                  <a:schemeClr val="tx1"/>
                </a:solidFill>
              </a:rPr>
              <a:t>Evolutionary maintenance under different accounts</a:t>
            </a:r>
            <a:r>
              <a:rPr lang="fr-FR" sz="1400">
                <a:solidFill>
                  <a:schemeClr val="tx1"/>
                </a:solidFill>
              </a:rPr>
              <a:t>(SNTA, EDF etc.)</a:t>
            </a:r>
            <a:endParaRPr lang="en-GB" sz="1400">
              <a:solidFill>
                <a:schemeClr val="tx1"/>
              </a:solidFill>
            </a:endParaRPr>
          </a:p>
        </p:txBody>
      </p:sp>
      <p:grpSp>
        <p:nvGrpSpPr>
          <p:cNvPr id="2" name="Groupe 57"/>
          <p:cNvGrpSpPr>
            <a:grpSpLocks/>
          </p:cNvGrpSpPr>
          <p:nvPr/>
        </p:nvGrpSpPr>
        <p:grpSpPr bwMode="auto">
          <a:xfrm>
            <a:off x="5372100" y="4083050"/>
            <a:ext cx="2846388" cy="654050"/>
            <a:chOff x="5372475" y="4083188"/>
            <a:chExt cx="2846388" cy="653496"/>
          </a:xfrm>
        </p:grpSpPr>
        <p:sp>
          <p:nvSpPr>
            <p:cNvPr id="18462" name="Rectangle 7"/>
            <p:cNvSpPr>
              <a:spLocks noChangeArrowheads="1"/>
            </p:cNvSpPr>
            <p:nvPr/>
          </p:nvSpPr>
          <p:spPr bwMode="auto">
            <a:xfrm>
              <a:off x="5372475" y="4083188"/>
              <a:ext cx="2846388" cy="263887"/>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Business </a:t>
              </a:r>
              <a:r>
                <a:rPr lang="en-US" sz="1100">
                  <a:solidFill>
                    <a:schemeClr val="tx1"/>
                  </a:solidFill>
                </a:rPr>
                <a:t>gateways</a:t>
              </a:r>
              <a:r>
                <a:rPr lang="fr-FR" sz="1100">
                  <a:solidFill>
                    <a:schemeClr val="tx1"/>
                  </a:solidFill>
                </a:rPr>
                <a:t> (</a:t>
              </a:r>
              <a:r>
                <a:rPr lang="en-US" sz="1100">
                  <a:solidFill>
                    <a:schemeClr val="tx1"/>
                  </a:solidFill>
                </a:rPr>
                <a:t>Voice</a:t>
              </a:r>
              <a:r>
                <a:rPr lang="fr-FR" sz="1100">
                  <a:solidFill>
                    <a:schemeClr val="tx1"/>
                  </a:solidFill>
                </a:rPr>
                <a:t>/ Data).</a:t>
              </a:r>
              <a:endParaRPr lang="en-GB" sz="1100">
                <a:solidFill>
                  <a:srgbClr val="0D0D0D"/>
                </a:solidFill>
              </a:endParaRPr>
            </a:p>
          </p:txBody>
        </p:sp>
        <p:cxnSp>
          <p:nvCxnSpPr>
            <p:cNvPr id="18463" name="Connecteur droit avec flèche 34"/>
            <p:cNvCxnSpPr>
              <a:cxnSpLocks noChangeShapeType="1"/>
            </p:cNvCxnSpPr>
            <p:nvPr/>
          </p:nvCxnSpPr>
          <p:spPr bwMode="auto">
            <a:xfrm>
              <a:off x="5401503" y="4361638"/>
              <a:ext cx="2373786" cy="1"/>
            </a:xfrm>
            <a:prstGeom prst="straightConnector1">
              <a:avLst/>
            </a:prstGeom>
            <a:noFill/>
            <a:ln w="9525" algn="ctr">
              <a:solidFill>
                <a:srgbClr val="064BBE"/>
              </a:solidFill>
              <a:round/>
              <a:headEnd/>
              <a:tailEnd type="oval" w="med" len="med"/>
            </a:ln>
          </p:spPr>
        </p:cxnSp>
        <p:cxnSp>
          <p:nvCxnSpPr>
            <p:cNvPr id="18464" name="Connecteur droit avec flèche 34"/>
            <p:cNvCxnSpPr>
              <a:cxnSpLocks noChangeShapeType="1"/>
            </p:cNvCxnSpPr>
            <p:nvPr/>
          </p:nvCxnSpPr>
          <p:spPr bwMode="auto">
            <a:xfrm>
              <a:off x="7257133" y="4362824"/>
              <a:ext cx="0" cy="373860"/>
            </a:xfrm>
            <a:prstGeom prst="straightConnector1">
              <a:avLst/>
            </a:prstGeom>
            <a:noFill/>
            <a:ln w="9525" algn="ctr">
              <a:solidFill>
                <a:srgbClr val="064BBE"/>
              </a:solidFill>
              <a:round/>
              <a:headEnd/>
              <a:tailEnd type="oval" w="med" len="med"/>
            </a:ln>
          </p:spPr>
        </p:cxnSp>
      </p:grpSp>
      <p:pic>
        <p:nvPicPr>
          <p:cNvPr id="33" name="Picture 119"/>
          <p:cNvPicPr>
            <a:picLocks noChangeAspect="1" noChangeArrowheads="1"/>
          </p:cNvPicPr>
          <p:nvPr/>
        </p:nvPicPr>
        <p:blipFill>
          <a:blip r:embed="rId4" cstate="print"/>
          <a:srcRect/>
          <a:stretch>
            <a:fillRect/>
          </a:stretch>
        </p:blipFill>
        <p:spPr bwMode="auto">
          <a:xfrm>
            <a:off x="8175625" y="5353050"/>
            <a:ext cx="968375" cy="1293813"/>
          </a:xfrm>
          <a:prstGeom prst="rect">
            <a:avLst/>
          </a:prstGeom>
          <a:noFill/>
          <a:ln w="9525">
            <a:noFill/>
            <a:miter lim="800000"/>
            <a:headEnd/>
            <a:tailEnd/>
          </a:ln>
          <a:effectLst>
            <a:outerShdw dist="38100" dir="2700000" algn="tl" rotWithShape="0">
              <a:srgbClr val="000000">
                <a:alpha val="39999"/>
              </a:srgbClr>
            </a:outerShdw>
          </a:effectLst>
        </p:spPr>
      </p:pic>
      <p:pic>
        <p:nvPicPr>
          <p:cNvPr id="105474" name="Picture 2"/>
          <p:cNvPicPr>
            <a:picLocks noChangeAspect="1" noChangeArrowheads="1"/>
          </p:cNvPicPr>
          <p:nvPr/>
        </p:nvPicPr>
        <p:blipFill>
          <a:blip r:embed="rId5" cstate="print"/>
          <a:srcRect/>
          <a:stretch>
            <a:fillRect/>
          </a:stretch>
        </p:blipFill>
        <p:spPr bwMode="auto">
          <a:xfrm>
            <a:off x="7869238" y="3670300"/>
            <a:ext cx="1146175" cy="1411288"/>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5475" name="Picture 3"/>
          <p:cNvPicPr>
            <a:picLocks noChangeAspect="1" noChangeArrowheads="1"/>
          </p:cNvPicPr>
          <p:nvPr/>
        </p:nvPicPr>
        <p:blipFill>
          <a:blip r:embed="rId6" cstate="print"/>
          <a:srcRect/>
          <a:stretch>
            <a:fillRect/>
          </a:stretch>
        </p:blipFill>
        <p:spPr bwMode="auto">
          <a:xfrm>
            <a:off x="6716713" y="5884863"/>
            <a:ext cx="1152525" cy="914400"/>
          </a:xfrm>
          <a:prstGeom prst="rect">
            <a:avLst/>
          </a:prstGeom>
          <a:noFill/>
          <a:ln w="9525" algn="ctr">
            <a:noFill/>
            <a:miter lim="800000"/>
            <a:headEnd/>
            <a:tailEnd/>
          </a:ln>
          <a:effectLst>
            <a:outerShdw dist="38100" dir="2700000" algn="tl" rotWithShape="0">
              <a:srgbClr val="000000">
                <a:alpha val="39999"/>
              </a:srgbClr>
            </a:outerShdw>
          </a:effectLst>
        </p:spPr>
      </p:pic>
      <p:grpSp>
        <p:nvGrpSpPr>
          <p:cNvPr id="3" name="Groupe 58"/>
          <p:cNvGrpSpPr>
            <a:grpSpLocks/>
          </p:cNvGrpSpPr>
          <p:nvPr/>
        </p:nvGrpSpPr>
        <p:grpSpPr bwMode="auto">
          <a:xfrm>
            <a:off x="5283200" y="5248275"/>
            <a:ext cx="3081338" cy="655638"/>
            <a:chOff x="5283197" y="5247689"/>
            <a:chExt cx="3080806" cy="656661"/>
          </a:xfrm>
        </p:grpSpPr>
        <p:sp>
          <p:nvSpPr>
            <p:cNvPr id="18459" name="Rectangle 7"/>
            <p:cNvSpPr>
              <a:spLocks noChangeArrowheads="1"/>
            </p:cNvSpPr>
            <p:nvPr/>
          </p:nvSpPr>
          <p:spPr bwMode="auto">
            <a:xfrm>
              <a:off x="5283197" y="5247689"/>
              <a:ext cx="3080806" cy="278973"/>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Multi-protocol </a:t>
              </a:r>
              <a:r>
                <a:rPr lang="en-US" sz="1100">
                  <a:solidFill>
                    <a:schemeClr val="tx1"/>
                  </a:solidFill>
                </a:rPr>
                <a:t>switching</a:t>
              </a:r>
              <a:r>
                <a:rPr lang="fr-FR" sz="1100">
                  <a:solidFill>
                    <a:schemeClr val="tx1"/>
                  </a:solidFill>
                </a:rPr>
                <a:t> </a:t>
              </a:r>
              <a:r>
                <a:rPr lang="en-US" sz="1100">
                  <a:solidFill>
                    <a:schemeClr val="tx1"/>
                  </a:solidFill>
                </a:rPr>
                <a:t>routers</a:t>
              </a:r>
              <a:endParaRPr lang="en-US" sz="1100">
                <a:solidFill>
                  <a:srgbClr val="0D0D0D"/>
                </a:solidFill>
              </a:endParaRPr>
            </a:p>
          </p:txBody>
        </p:sp>
        <p:cxnSp>
          <p:nvCxnSpPr>
            <p:cNvPr id="18460" name="Connecteur droit avec flèche 34"/>
            <p:cNvCxnSpPr>
              <a:cxnSpLocks noChangeShapeType="1"/>
            </p:cNvCxnSpPr>
            <p:nvPr/>
          </p:nvCxnSpPr>
          <p:spPr bwMode="auto">
            <a:xfrm>
              <a:off x="5283197" y="5526140"/>
              <a:ext cx="2637232" cy="1"/>
            </a:xfrm>
            <a:prstGeom prst="straightConnector1">
              <a:avLst/>
            </a:prstGeom>
            <a:noFill/>
            <a:ln w="9525" algn="ctr">
              <a:solidFill>
                <a:srgbClr val="064BBE"/>
              </a:solidFill>
              <a:round/>
              <a:headEnd/>
              <a:tailEnd type="oval" w="med" len="med"/>
            </a:ln>
          </p:spPr>
        </p:cxnSp>
        <p:cxnSp>
          <p:nvCxnSpPr>
            <p:cNvPr id="18461" name="Connecteur droit avec flèche 34"/>
            <p:cNvCxnSpPr>
              <a:cxnSpLocks noChangeShapeType="1"/>
            </p:cNvCxnSpPr>
            <p:nvPr/>
          </p:nvCxnSpPr>
          <p:spPr bwMode="auto">
            <a:xfrm>
              <a:off x="7278448" y="5530490"/>
              <a:ext cx="0" cy="373860"/>
            </a:xfrm>
            <a:prstGeom prst="straightConnector1">
              <a:avLst/>
            </a:prstGeom>
            <a:noFill/>
            <a:ln w="9525" algn="ctr">
              <a:solidFill>
                <a:srgbClr val="064BBE"/>
              </a:solidFill>
              <a:round/>
              <a:headEnd/>
              <a:tailEnd type="oval" w="med" len="med"/>
            </a:ln>
          </p:spPr>
        </p:cxnSp>
      </p:grpSp>
      <p:pic>
        <p:nvPicPr>
          <p:cNvPr id="105476" name="Picture 4"/>
          <p:cNvPicPr>
            <a:picLocks noChangeAspect="1" noChangeArrowheads="1"/>
          </p:cNvPicPr>
          <p:nvPr/>
        </p:nvPicPr>
        <p:blipFill>
          <a:blip r:embed="rId7" cstate="print"/>
          <a:srcRect/>
          <a:stretch>
            <a:fillRect/>
          </a:stretch>
        </p:blipFill>
        <p:spPr bwMode="auto">
          <a:xfrm>
            <a:off x="6173788" y="4640263"/>
            <a:ext cx="1104900" cy="608012"/>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8444" name="Picture 12"/>
          <p:cNvPicPr>
            <a:picLocks noChangeAspect="1" noChangeArrowheads="1"/>
          </p:cNvPicPr>
          <p:nvPr/>
        </p:nvPicPr>
        <p:blipFill>
          <a:blip r:embed="rId8" cstate="print"/>
          <a:srcRect/>
          <a:stretch>
            <a:fillRect/>
          </a:stretch>
        </p:blipFill>
        <p:spPr bwMode="auto">
          <a:xfrm>
            <a:off x="4438650" y="4071938"/>
            <a:ext cx="647700" cy="1571625"/>
          </a:xfrm>
          <a:prstGeom prst="rect">
            <a:avLst/>
          </a:prstGeom>
          <a:noFill/>
          <a:ln w="9525" algn="ctr">
            <a:noFill/>
            <a:miter lim="800000"/>
            <a:headEnd/>
            <a:tailEnd/>
          </a:ln>
        </p:spPr>
      </p:pic>
      <p:pic>
        <p:nvPicPr>
          <p:cNvPr id="18445" name="Picture 13"/>
          <p:cNvPicPr>
            <a:picLocks noChangeAspect="1" noChangeArrowheads="1"/>
          </p:cNvPicPr>
          <p:nvPr/>
        </p:nvPicPr>
        <p:blipFill>
          <a:blip r:embed="rId9" cstate="print"/>
          <a:srcRect/>
          <a:stretch>
            <a:fillRect/>
          </a:stretch>
        </p:blipFill>
        <p:spPr bwMode="auto">
          <a:xfrm>
            <a:off x="-1588" y="4984750"/>
            <a:ext cx="1722438" cy="1165225"/>
          </a:xfrm>
          <a:prstGeom prst="rect">
            <a:avLst/>
          </a:prstGeom>
          <a:noFill/>
          <a:ln w="9525" algn="ctr">
            <a:noFill/>
            <a:miter lim="800000"/>
            <a:headEnd/>
            <a:tailEnd/>
          </a:ln>
        </p:spPr>
      </p:pic>
      <p:pic>
        <p:nvPicPr>
          <p:cNvPr id="18446" name="Picture 14"/>
          <p:cNvPicPr>
            <a:picLocks noChangeAspect="1" noChangeArrowheads="1"/>
          </p:cNvPicPr>
          <p:nvPr/>
        </p:nvPicPr>
        <p:blipFill>
          <a:blip r:embed="rId10" cstate="print"/>
          <a:srcRect/>
          <a:stretch>
            <a:fillRect/>
          </a:stretch>
        </p:blipFill>
        <p:spPr bwMode="auto">
          <a:xfrm>
            <a:off x="2614613" y="4083050"/>
            <a:ext cx="755650" cy="1565275"/>
          </a:xfrm>
          <a:prstGeom prst="rect">
            <a:avLst/>
          </a:prstGeom>
          <a:noFill/>
          <a:ln w="9525" algn="ctr">
            <a:noFill/>
            <a:miter lim="800000"/>
            <a:headEnd/>
            <a:tailEnd/>
          </a:ln>
        </p:spPr>
      </p:pic>
      <p:pic>
        <p:nvPicPr>
          <p:cNvPr id="18447" name="Picture 15"/>
          <p:cNvPicPr>
            <a:picLocks noChangeAspect="1" noChangeArrowheads="1"/>
          </p:cNvPicPr>
          <p:nvPr/>
        </p:nvPicPr>
        <p:blipFill>
          <a:blip r:embed="rId11" cstate="print"/>
          <a:srcRect/>
          <a:stretch>
            <a:fillRect/>
          </a:stretch>
        </p:blipFill>
        <p:spPr bwMode="auto">
          <a:xfrm>
            <a:off x="3235325" y="4083050"/>
            <a:ext cx="723900" cy="1590675"/>
          </a:xfrm>
          <a:prstGeom prst="rect">
            <a:avLst/>
          </a:prstGeom>
          <a:noFill/>
          <a:ln w="9525" algn="ctr">
            <a:noFill/>
            <a:miter lim="800000"/>
            <a:headEnd/>
            <a:tailEnd/>
          </a:ln>
        </p:spPr>
      </p:pic>
      <p:pic>
        <p:nvPicPr>
          <p:cNvPr id="18448" name="Picture 16"/>
          <p:cNvPicPr>
            <a:picLocks noChangeAspect="1" noChangeArrowheads="1"/>
          </p:cNvPicPr>
          <p:nvPr/>
        </p:nvPicPr>
        <p:blipFill>
          <a:blip r:embed="rId12" cstate="print"/>
          <a:srcRect/>
          <a:stretch>
            <a:fillRect/>
          </a:stretch>
        </p:blipFill>
        <p:spPr bwMode="auto">
          <a:xfrm>
            <a:off x="3946525" y="4083050"/>
            <a:ext cx="492125" cy="1552575"/>
          </a:xfrm>
          <a:prstGeom prst="rect">
            <a:avLst/>
          </a:prstGeom>
          <a:noFill/>
          <a:ln w="9525" algn="ctr">
            <a:noFill/>
            <a:miter lim="800000"/>
            <a:headEnd/>
            <a:tailEnd/>
          </a:ln>
        </p:spPr>
      </p:pic>
      <p:grpSp>
        <p:nvGrpSpPr>
          <p:cNvPr id="4" name="Groupe 92"/>
          <p:cNvGrpSpPr>
            <a:grpSpLocks/>
          </p:cNvGrpSpPr>
          <p:nvPr/>
        </p:nvGrpSpPr>
        <p:grpSpPr bwMode="auto">
          <a:xfrm>
            <a:off x="22225" y="4095750"/>
            <a:ext cx="2847975" cy="588963"/>
            <a:chOff x="22155" y="4095220"/>
            <a:chExt cx="2848536" cy="589758"/>
          </a:xfrm>
        </p:grpSpPr>
        <p:sp>
          <p:nvSpPr>
            <p:cNvPr id="18456" name="Rectangle 7"/>
            <p:cNvSpPr>
              <a:spLocks noChangeArrowheads="1"/>
            </p:cNvSpPr>
            <p:nvPr/>
          </p:nvSpPr>
          <p:spPr bwMode="auto">
            <a:xfrm>
              <a:off x="24303" y="4095220"/>
              <a:ext cx="2846388" cy="268150"/>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Mobile Qualification(2G/3G)</a:t>
              </a:r>
            </a:p>
          </p:txBody>
        </p:sp>
        <p:cxnSp>
          <p:nvCxnSpPr>
            <p:cNvPr id="18457" name="Connecteur droit avec flèche 34"/>
            <p:cNvCxnSpPr>
              <a:cxnSpLocks noChangeShapeType="1"/>
            </p:cNvCxnSpPr>
            <p:nvPr/>
          </p:nvCxnSpPr>
          <p:spPr bwMode="auto">
            <a:xfrm>
              <a:off x="46296" y="4684978"/>
              <a:ext cx="2417090" cy="0"/>
            </a:xfrm>
            <a:prstGeom prst="straightConnector1">
              <a:avLst/>
            </a:prstGeom>
            <a:noFill/>
            <a:ln w="9525" algn="ctr">
              <a:solidFill>
                <a:srgbClr val="064BBE"/>
              </a:solidFill>
              <a:round/>
              <a:headEnd/>
              <a:tailEnd type="oval" w="med" len="med"/>
            </a:ln>
          </p:spPr>
        </p:cxnSp>
        <p:sp>
          <p:nvSpPr>
            <p:cNvPr id="18458" name="Rectangle 7"/>
            <p:cNvSpPr>
              <a:spLocks noChangeArrowheads="1"/>
            </p:cNvSpPr>
            <p:nvPr/>
          </p:nvSpPr>
          <p:spPr bwMode="auto">
            <a:xfrm>
              <a:off x="22155" y="4390136"/>
              <a:ext cx="2846388" cy="264468"/>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1100">
                  <a:solidFill>
                    <a:schemeClr val="tx1"/>
                  </a:solidFill>
                </a:rPr>
                <a:t>Interoperability</a:t>
              </a:r>
              <a:r>
                <a:rPr lang="fr-FR" sz="1100"/>
                <a:t> </a:t>
              </a:r>
              <a:r>
                <a:rPr lang="en-US" sz="1100">
                  <a:solidFill>
                    <a:schemeClr val="tx1"/>
                  </a:solidFill>
                </a:rPr>
                <a:t>testing</a:t>
              </a:r>
              <a:r>
                <a:rPr lang="fr-FR" sz="1100"/>
                <a:t> </a:t>
              </a:r>
              <a:endParaRPr lang="fr-FR" sz="1100">
                <a:solidFill>
                  <a:schemeClr val="tx1"/>
                </a:solidFill>
              </a:endParaRPr>
            </a:p>
          </p:txBody>
        </p:sp>
      </p:grpSp>
      <p:grpSp>
        <p:nvGrpSpPr>
          <p:cNvPr id="5" name="Groupe 100"/>
          <p:cNvGrpSpPr>
            <a:grpSpLocks/>
          </p:cNvGrpSpPr>
          <p:nvPr/>
        </p:nvGrpSpPr>
        <p:grpSpPr bwMode="auto">
          <a:xfrm>
            <a:off x="1498600" y="5743575"/>
            <a:ext cx="4413250" cy="676275"/>
            <a:chOff x="1498671" y="5743114"/>
            <a:chExt cx="4412732" cy="677415"/>
          </a:xfrm>
        </p:grpSpPr>
        <p:sp>
          <p:nvSpPr>
            <p:cNvPr id="18453" name="Rectangle 7"/>
            <p:cNvSpPr>
              <a:spLocks noChangeArrowheads="1"/>
            </p:cNvSpPr>
            <p:nvPr/>
          </p:nvSpPr>
          <p:spPr bwMode="auto">
            <a:xfrm>
              <a:off x="2708204" y="5743114"/>
              <a:ext cx="3203199" cy="264556"/>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1100">
                  <a:solidFill>
                    <a:schemeClr val="tx1"/>
                  </a:solidFill>
                </a:rPr>
                <a:t>Modems</a:t>
              </a:r>
              <a:r>
                <a:rPr lang="en-US" sz="1100"/>
                <a:t> &amp; </a:t>
              </a:r>
              <a:r>
                <a:rPr lang="en-US" sz="1100">
                  <a:solidFill>
                    <a:schemeClr val="tx1"/>
                  </a:solidFill>
                </a:rPr>
                <a:t>Residential</a:t>
              </a:r>
              <a:r>
                <a:rPr lang="en-US" sz="1100"/>
                <a:t> </a:t>
              </a:r>
              <a:r>
                <a:rPr lang="en-US" sz="1100">
                  <a:solidFill>
                    <a:schemeClr val="tx1"/>
                  </a:solidFill>
                </a:rPr>
                <a:t>Gateways</a:t>
              </a:r>
              <a:r>
                <a:rPr lang="en-US" sz="1100"/>
                <a:t> </a:t>
              </a:r>
              <a:r>
                <a:rPr lang="en-US" sz="1100">
                  <a:solidFill>
                    <a:schemeClr val="tx1"/>
                  </a:solidFill>
                </a:rPr>
                <a:t>(XDSL)</a:t>
              </a:r>
              <a:endParaRPr lang="en-US" sz="1100">
                <a:solidFill>
                  <a:srgbClr val="0D0D0D"/>
                </a:solidFill>
              </a:endParaRPr>
            </a:p>
          </p:txBody>
        </p:sp>
        <p:cxnSp>
          <p:nvCxnSpPr>
            <p:cNvPr id="18454" name="Connecteur droit avec flèche 34"/>
            <p:cNvCxnSpPr>
              <a:cxnSpLocks noChangeShapeType="1"/>
            </p:cNvCxnSpPr>
            <p:nvPr/>
          </p:nvCxnSpPr>
          <p:spPr bwMode="auto">
            <a:xfrm flipH="1" flipV="1">
              <a:off x="1498671" y="6040615"/>
              <a:ext cx="4168033" cy="87"/>
            </a:xfrm>
            <a:prstGeom prst="straightConnector1">
              <a:avLst/>
            </a:prstGeom>
            <a:noFill/>
            <a:ln w="9525" algn="ctr">
              <a:solidFill>
                <a:srgbClr val="064BBE"/>
              </a:solidFill>
              <a:round/>
              <a:headEnd/>
              <a:tailEnd type="oval" w="med" len="med"/>
            </a:ln>
          </p:spPr>
        </p:cxnSp>
        <p:cxnSp>
          <p:nvCxnSpPr>
            <p:cNvPr id="18455" name="Connecteur droit avec flèche 34"/>
            <p:cNvCxnSpPr>
              <a:cxnSpLocks noChangeShapeType="1"/>
            </p:cNvCxnSpPr>
            <p:nvPr/>
          </p:nvCxnSpPr>
          <p:spPr bwMode="auto">
            <a:xfrm>
              <a:off x="2234633" y="6046669"/>
              <a:ext cx="0" cy="373860"/>
            </a:xfrm>
            <a:prstGeom prst="straightConnector1">
              <a:avLst/>
            </a:prstGeom>
            <a:noFill/>
            <a:ln w="9525" algn="ctr">
              <a:solidFill>
                <a:srgbClr val="064BBE"/>
              </a:solidFill>
              <a:round/>
              <a:headEnd/>
              <a:tailEnd type="oval" w="med" len="med"/>
            </a:ln>
          </p:spPr>
        </p:cxnSp>
      </p:grpSp>
      <p:pic>
        <p:nvPicPr>
          <p:cNvPr id="18451" name="Picture 17"/>
          <p:cNvPicPr>
            <a:picLocks noChangeAspect="1" noChangeArrowheads="1"/>
          </p:cNvPicPr>
          <p:nvPr/>
        </p:nvPicPr>
        <p:blipFill>
          <a:blip r:embed="rId13" cstate="print"/>
          <a:srcRect/>
          <a:stretch>
            <a:fillRect/>
          </a:stretch>
        </p:blipFill>
        <p:spPr bwMode="auto">
          <a:xfrm>
            <a:off x="903288" y="6149975"/>
            <a:ext cx="1190625" cy="708025"/>
          </a:xfrm>
          <a:prstGeom prst="rect">
            <a:avLst/>
          </a:prstGeom>
          <a:noFill/>
          <a:ln w="9525" algn="ctr">
            <a:noFill/>
            <a:miter lim="800000"/>
            <a:headEnd/>
            <a:tailEnd/>
          </a:ln>
        </p:spPr>
      </p:pic>
      <p:pic>
        <p:nvPicPr>
          <p:cNvPr id="34" name="Picture 16" descr="ITUseries"/>
          <p:cNvPicPr>
            <a:picLocks noChangeAspect="1" noChangeArrowheads="1"/>
          </p:cNvPicPr>
          <p:nvPr/>
        </p:nvPicPr>
        <p:blipFill>
          <a:blip r:embed="rId14"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lide(fromLeft)">
                                      <p:cBhvr>
                                        <p:cTn id="7" dur="500"/>
                                        <p:tgtEl>
                                          <p:spTgt spid="4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slide(fromLeft)">
                                      <p:cBhvr>
                                        <p:cTn id="10" dur="500"/>
                                        <p:tgtEl>
                                          <p:spTgt spid="43"/>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Right)">
                                      <p:cBhvr>
                                        <p:cTn id="14" dur="500"/>
                                        <p:tgtEl>
                                          <p:spTgt spid="3"/>
                                        </p:tgtEl>
                                      </p:cBhvr>
                                    </p:animEffect>
                                  </p:childTnLst>
                                </p:cTn>
                              </p:par>
                              <p:par>
                                <p:cTn id="15" presetID="1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4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43"/>
                                        </p:tgtEl>
                                        <p:attrNameLst>
                                          <p:attrName>style.visibility</p:attrName>
                                        </p:attrNameLst>
                                      </p:cBhvr>
                                      <p:to>
                                        <p:strVal val="hidden"/>
                                      </p:to>
                                    </p:set>
                                  </p:childTnLst>
                                </p:cTn>
                              </p:par>
                            </p:childTnLst>
                          </p:cTn>
                        </p:par>
                        <p:par>
                          <p:cTn id="24" fill="hold">
                            <p:stCondLst>
                              <p:cond delay="0"/>
                            </p:stCondLst>
                            <p:childTnLst>
                              <p:par>
                                <p:cTn id="25" presetID="1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lide(fromLeft)">
                                      <p:cBhvr>
                                        <p:cTn id="27" dur="500"/>
                                        <p:tgtEl>
                                          <p:spTgt spid="4"/>
                                        </p:tgtEl>
                                      </p:cBhvr>
                                    </p:animEffect>
                                  </p:childTnLst>
                                </p:cTn>
                              </p:par>
                              <p:par>
                                <p:cTn id="28" presetID="12" presetClass="entr" presetSubtype="8"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slide(from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496" y="845840"/>
            <a:ext cx="9108504" cy="782960"/>
          </a:xfrm>
          <a:solidFill>
            <a:srgbClr val="FFFFFF"/>
          </a:solidFill>
        </p:spPr>
        <p:txBody>
          <a:bodyPr/>
          <a:lstStyle/>
          <a:p>
            <a:pPr eaLnBrk="1" hangingPunct="1"/>
            <a:r>
              <a:rPr lang="en-US" sz="3200" b="1" dirty="0" smtClean="0"/>
              <a:t>Worldwide Telecom Projects </a:t>
            </a:r>
            <a:br>
              <a:rPr lang="en-US" sz="3200" b="1" dirty="0" smtClean="0"/>
            </a:br>
            <a:endParaRPr lang="en-US" sz="3200" b="1" dirty="0" smtClean="0"/>
          </a:p>
        </p:txBody>
      </p:sp>
      <p:sp>
        <p:nvSpPr>
          <p:cNvPr id="21507" name="Rectangle 3"/>
          <p:cNvSpPr>
            <a:spLocks noGrp="1" noChangeArrowheads="1"/>
          </p:cNvSpPr>
          <p:nvPr>
            <p:ph type="body" sz="half" idx="1"/>
          </p:nvPr>
        </p:nvSpPr>
        <p:spPr>
          <a:xfrm>
            <a:off x="550863" y="1268760"/>
            <a:ext cx="7993063" cy="1397000"/>
          </a:xfrm>
        </p:spPr>
        <p:txBody>
          <a:bodyPr/>
          <a:lstStyle/>
          <a:p>
            <a:pPr marL="0" indent="0" algn="just" eaLnBrk="1" hangingPunct="1">
              <a:buFont typeface="Wingdings" pitchFamily="2" charset="2"/>
              <a:buNone/>
            </a:pPr>
            <a:r>
              <a:rPr lang="en-US" sz="1200" b="1" dirty="0" smtClean="0"/>
              <a:t>Main Projects in Carrier Networks done in Europe, Middle East and Africa (EMEA) in partnership with </a:t>
            </a:r>
            <a:r>
              <a:rPr lang="en-US" sz="1200" b="1" dirty="0" err="1" smtClean="0"/>
              <a:t>Tekelec</a:t>
            </a:r>
            <a:r>
              <a:rPr lang="en-US" sz="1200" b="1" dirty="0" smtClean="0"/>
              <a:t>:</a:t>
            </a:r>
          </a:p>
          <a:p>
            <a:pPr marL="0" indent="0" algn="just" eaLnBrk="1" hangingPunct="1">
              <a:buFont typeface="Wingdings" pitchFamily="2" charset="2"/>
              <a:buNone/>
            </a:pPr>
            <a:r>
              <a:rPr lang="en-US" sz="1200" dirty="0" smtClean="0"/>
              <a:t>Installation, testing and commissioning of network management and Monitoring for fixed and mobile2G; 2.5G and 3G during 2003-2012 in Europe, Middle East and Africa in collaboration with </a:t>
            </a:r>
            <a:r>
              <a:rPr lang="en-US" sz="1200" b="1" dirty="0" err="1" smtClean="0"/>
              <a:t>Tekelec</a:t>
            </a:r>
            <a:r>
              <a:rPr lang="en-US" sz="1200" b="1" dirty="0" smtClean="0"/>
              <a:t> </a:t>
            </a:r>
            <a:r>
              <a:rPr lang="en-US" sz="1200" dirty="0" smtClean="0"/>
              <a:t>mainly in:</a:t>
            </a:r>
          </a:p>
        </p:txBody>
      </p:sp>
      <p:sp>
        <p:nvSpPr>
          <p:cNvPr id="21508" name="Text Box 6"/>
          <p:cNvSpPr txBox="1">
            <a:spLocks noChangeArrowheads="1"/>
          </p:cNvSpPr>
          <p:nvPr/>
        </p:nvSpPr>
        <p:spPr bwMode="auto">
          <a:xfrm>
            <a:off x="827088" y="3732213"/>
            <a:ext cx="1290637" cy="304800"/>
          </a:xfrm>
          <a:prstGeom prst="rect">
            <a:avLst/>
          </a:prstGeom>
          <a:noFill/>
          <a:ln w="9525">
            <a:noFill/>
            <a:miter lim="800000"/>
            <a:headEnd/>
            <a:tailEnd/>
          </a:ln>
        </p:spPr>
        <p:txBody>
          <a:bodyPr wrap="none">
            <a:spAutoFit/>
          </a:bodyPr>
          <a:lstStyle/>
          <a:p>
            <a:pPr marL="1044575" lvl="2">
              <a:buFontTx/>
              <a:buChar char="•"/>
              <a:tabLst>
                <a:tab pos="266700" algn="l"/>
              </a:tabLst>
            </a:pPr>
            <a:endParaRPr lang="fr-FR" sz="1400"/>
          </a:p>
        </p:txBody>
      </p:sp>
      <p:graphicFrame>
        <p:nvGraphicFramePr>
          <p:cNvPr id="29809" name="Group 113"/>
          <p:cNvGraphicFramePr>
            <a:graphicFrameLocks noGrp="1"/>
          </p:cNvGraphicFramePr>
          <p:nvPr>
            <p:ph sz="half" idx="2"/>
          </p:nvPr>
        </p:nvGraphicFramePr>
        <p:xfrm>
          <a:off x="467544" y="2276872"/>
          <a:ext cx="8172450" cy="4366240"/>
        </p:xfrm>
        <a:graphic>
          <a:graphicData uri="http://schemas.openxmlformats.org/drawingml/2006/table">
            <a:tbl>
              <a:tblPr/>
              <a:tblGrid>
                <a:gridCol w="1743061"/>
                <a:gridCol w="3369507"/>
                <a:gridCol w="3059882"/>
              </a:tblGrid>
              <a:tr h="144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Europe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France </a:t>
                      </a:r>
                      <a:r>
                        <a:rPr kumimoji="0" lang="en-US" sz="1200" b="0" i="0" u="none" strike="noStrike" cap="none" normalizeH="0" baseline="0" dirty="0" smtClean="0">
                          <a:ln>
                            <a:noFill/>
                          </a:ln>
                          <a:solidFill>
                            <a:srgbClr val="000000"/>
                          </a:solidFill>
                          <a:effectLst/>
                          <a:latin typeface="Arial" charset="0"/>
                        </a:rPr>
                        <a:t>(Orange, SFR &amp; </a:t>
                      </a:r>
                      <a:r>
                        <a:rPr kumimoji="0" lang="en-US" sz="1200" b="0" i="0" u="none" strike="noStrike" cap="none" normalizeH="0" baseline="0" dirty="0" err="1" smtClean="0">
                          <a:ln>
                            <a:noFill/>
                          </a:ln>
                          <a:solidFill>
                            <a:srgbClr val="000000"/>
                          </a:solidFill>
                          <a:effectLst/>
                          <a:latin typeface="Arial" charset="0"/>
                        </a:rPr>
                        <a:t>Bouygues</a:t>
                      </a:r>
                      <a:r>
                        <a:rPr kumimoji="0" lang="en-US" sz="1200" b="0" i="0" u="none" strike="noStrike" cap="none" normalizeH="0" baseline="0" dirty="0" smtClean="0">
                          <a:ln>
                            <a:noFill/>
                          </a:ln>
                          <a:solidFill>
                            <a:srgbClr val="000000"/>
                          </a:solidFill>
                          <a:effectLst/>
                          <a:latin typeface="Arial" charset="0"/>
                        </a:rPr>
                        <a:t> Telecom)</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Monaco </a:t>
                      </a:r>
                      <a:r>
                        <a:rPr kumimoji="0" lang="en-US" sz="1200" b="0" i="0" u="none" strike="noStrike" cap="none" normalizeH="0" baseline="0" dirty="0" smtClean="0">
                          <a:ln>
                            <a:noFill/>
                          </a:ln>
                          <a:solidFill>
                            <a:srgbClr val="000000"/>
                          </a:solidFill>
                          <a:effectLst/>
                          <a:latin typeface="Arial" charset="0"/>
                        </a:rPr>
                        <a:t>(Monaco Telecom)</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Italy </a:t>
                      </a:r>
                      <a:r>
                        <a:rPr kumimoji="0" lang="en-US" sz="1200" b="0" i="0" u="none" strike="noStrike" cap="none" normalizeH="0" baseline="0" dirty="0" smtClean="0">
                          <a:ln>
                            <a:noFill/>
                          </a:ln>
                          <a:solidFill>
                            <a:srgbClr val="000000"/>
                          </a:solidFill>
                          <a:effectLst/>
                          <a:latin typeface="Arial" charset="0"/>
                        </a:rPr>
                        <a:t>(TIM)</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Spain </a:t>
                      </a:r>
                      <a:r>
                        <a:rPr kumimoji="0" lang="en-US" sz="1200" b="0" i="0" u="none" strike="noStrike" cap="none" normalizeH="0" baseline="0" dirty="0" smtClean="0">
                          <a:ln>
                            <a:noFill/>
                          </a:ln>
                          <a:solidFill>
                            <a:srgbClr val="000000"/>
                          </a:solidFill>
                          <a:effectLst/>
                          <a:latin typeface="Arial" charset="0"/>
                        </a:rPr>
                        <a:t>(UNI2)</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Portugal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Optimus</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Luxembourg</a:t>
                      </a:r>
                      <a:r>
                        <a:rPr kumimoji="0" lang="en-US" sz="1200" b="0" i="0" u="none" strike="noStrike" cap="none" normalizeH="0" baseline="0" dirty="0" smtClean="0">
                          <a:ln>
                            <a:noFill/>
                          </a:ln>
                          <a:solidFill>
                            <a:srgbClr val="000000"/>
                          </a:solidFill>
                          <a:effectLst/>
                          <a:latin typeface="Arial" charset="0"/>
                        </a:rPr>
                        <a:t> (P&amp;T)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Belgium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Mobistar</a:t>
                      </a:r>
                      <a:r>
                        <a:rPr kumimoji="0" lang="en-US" sz="1200" b="0" i="0" u="none" strike="noStrike" cap="none" normalizeH="0" baseline="0" dirty="0" smtClean="0">
                          <a:ln>
                            <a:noFill/>
                          </a:ln>
                          <a:solidFill>
                            <a:srgbClr val="000000"/>
                          </a:solidFill>
                          <a:effectLst/>
                          <a:latin typeface="Arial" charset="0"/>
                        </a:rPr>
                        <a:t>)</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Germany </a:t>
                      </a:r>
                      <a:r>
                        <a:rPr kumimoji="0" lang="en-US" sz="1200" b="0" i="0" u="none" strike="noStrike" cap="none" normalizeH="0" baseline="0" dirty="0" smtClean="0">
                          <a:ln>
                            <a:noFill/>
                          </a:ln>
                          <a:solidFill>
                            <a:srgbClr val="000000"/>
                          </a:solidFill>
                          <a:effectLst/>
                          <a:latin typeface="Arial" charset="0"/>
                        </a:rPr>
                        <a:t>(T-Mobile &amp; O2)</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Austria </a:t>
                      </a:r>
                      <a:r>
                        <a:rPr kumimoji="0" lang="en-US" sz="1200" b="0" i="0" u="none" strike="noStrike" cap="none" normalizeH="0" baseline="0" dirty="0" smtClean="0">
                          <a:ln>
                            <a:noFill/>
                          </a:ln>
                          <a:solidFill>
                            <a:srgbClr val="000000"/>
                          </a:solidFill>
                          <a:effectLst/>
                          <a:latin typeface="Arial" charset="0"/>
                        </a:rPr>
                        <a:t>(Colt)</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Baltic </a:t>
                      </a:r>
                      <a:r>
                        <a:rPr kumimoji="0" lang="en-US" sz="1200" b="0" i="0" u="none" strike="noStrike" cap="none" normalizeH="0" baseline="0" dirty="0" smtClean="0">
                          <a:ln>
                            <a:noFill/>
                          </a:ln>
                          <a:solidFill>
                            <a:srgbClr val="000000"/>
                          </a:solidFill>
                          <a:effectLst/>
                          <a:latin typeface="Arial" charset="0"/>
                        </a:rPr>
                        <a:t>(Bosnia Telecom &amp; </a:t>
                      </a:r>
                      <a:r>
                        <a:rPr kumimoji="0" lang="en-US" sz="1200" b="0" i="0" u="none" strike="noStrike" cap="none" normalizeH="0" baseline="0" dirty="0" err="1" smtClean="0">
                          <a:ln>
                            <a:noFill/>
                          </a:ln>
                          <a:solidFill>
                            <a:srgbClr val="000000"/>
                          </a:solidFill>
                          <a:effectLst/>
                          <a:latin typeface="Arial" charset="0"/>
                        </a:rPr>
                        <a:t>Iskratel</a:t>
                      </a:r>
                      <a:r>
                        <a:rPr kumimoji="0" lang="en-US" sz="1200" b="0" i="0" u="none" strike="noStrike" cap="none" normalizeH="0" baseline="0" dirty="0" smtClean="0">
                          <a:ln>
                            <a:noFill/>
                          </a:ln>
                          <a:solidFill>
                            <a:srgbClr val="000000"/>
                          </a:solidFill>
                          <a:effectLst/>
                          <a:latin typeface="Arial" charset="0"/>
                        </a:rPr>
                        <a:t>)</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Turkey</a:t>
                      </a:r>
                      <a:r>
                        <a:rPr kumimoji="0" lang="en-US" sz="1200" b="0" i="0" u="none" strike="noStrike" cap="none" normalizeH="0" baseline="0" dirty="0" smtClean="0">
                          <a:ln>
                            <a:noFill/>
                          </a:ln>
                          <a:solidFill>
                            <a:srgbClr val="000000"/>
                          </a:solidFill>
                          <a:effectLst/>
                          <a:latin typeface="Arial" charset="0"/>
                        </a:rPr>
                        <a:t> (AVEA, Turk Telecom </a:t>
                      </a:r>
                      <a:r>
                        <a:rPr kumimoji="0" lang="fr-FR" sz="1200" b="0" i="0" u="none" strike="noStrike" cap="none" normalizeH="0" baseline="0" dirty="0" smtClean="0">
                          <a:ln>
                            <a:noFill/>
                          </a:ln>
                          <a:solidFill>
                            <a:srgbClr val="000000"/>
                          </a:solidFill>
                          <a:effectLst/>
                          <a:latin typeface="Arial" charset="0"/>
                        </a:rPr>
                        <a:t>, Vodafone</a:t>
                      </a:r>
                      <a:r>
                        <a:rPr kumimoji="0" lang="en-US" sz="1200" b="0" i="0" u="none" strike="noStrike" cap="none" normalizeH="0" baseline="0" dirty="0" smtClean="0">
                          <a:ln>
                            <a:noFill/>
                          </a:ln>
                          <a:solidFill>
                            <a:srgbClr val="000000"/>
                          </a:solidFill>
                          <a:effectLst/>
                          <a:latin typeface="Arial" charset="0"/>
                        </a:rPr>
                        <a:t>)</a:t>
                      </a:r>
                    </a:p>
                    <a:p>
                      <a:pPr marL="0"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Russia</a:t>
                      </a:r>
                      <a:r>
                        <a:rPr kumimoji="0" lang="en-US" sz="1200" b="0" i="0" u="none" strike="noStrike" cap="none" normalizeH="0" baseline="0" dirty="0" smtClean="0">
                          <a:ln>
                            <a:noFill/>
                          </a:ln>
                          <a:solidFill>
                            <a:srgbClr val="000000"/>
                          </a:solidFill>
                          <a:effectLst/>
                          <a:latin typeface="Arial" charset="0"/>
                        </a:rPr>
                        <a:t> (</a:t>
                      </a:r>
                      <a:r>
                        <a:rPr kumimoji="0" lang="en-US" sz="1200" b="0" i="0" u="none" strike="noStrike" cap="none" normalizeH="0" baseline="0" dirty="0" err="1" smtClean="0">
                          <a:ln>
                            <a:noFill/>
                          </a:ln>
                          <a:solidFill>
                            <a:srgbClr val="000000"/>
                          </a:solidFill>
                          <a:effectLst/>
                          <a:latin typeface="Arial" charset="0"/>
                        </a:rPr>
                        <a:t>Megafone</a:t>
                      </a:r>
                      <a:r>
                        <a:rPr kumimoji="0" lang="en-US" sz="1200" b="0" i="0" u="none" strike="noStrike" cap="none" normalizeH="0" baseline="0" dirty="0" smtClean="0">
                          <a:ln>
                            <a:noFill/>
                          </a:ln>
                          <a:solidFill>
                            <a:srgbClr val="000000"/>
                          </a:solidFill>
                          <a:effectLst/>
                          <a:latin typeface="Arial" charset="0"/>
                        </a:rPr>
                        <a:t>)</a:t>
                      </a:r>
                    </a:p>
                    <a:p>
                      <a:pPr marL="0" marR="0" lvl="2" indent="0" algn="l" defTabSz="914400" rtl="0" eaLnBrk="1" fontAlgn="base" latinLnBrk="0" hangingPunct="1">
                        <a:lnSpc>
                          <a:spcPct val="100000"/>
                        </a:lnSpc>
                        <a:spcBef>
                          <a:spcPct val="0"/>
                        </a:spcBef>
                        <a:spcAft>
                          <a:spcPct val="0"/>
                        </a:spcAft>
                        <a:buClrTx/>
                        <a:buSzTx/>
                        <a:buFontTx/>
                        <a:buChar char="•"/>
                        <a:tabLst/>
                        <a:defRPr/>
                      </a:pPr>
                      <a:r>
                        <a:rPr kumimoji="0" lang="en-US" sz="1200" b="1" i="0" u="none" strike="noStrike" cap="none" normalizeH="0" baseline="0" dirty="0" err="1" smtClean="0">
                          <a:ln>
                            <a:noFill/>
                          </a:ln>
                          <a:solidFill>
                            <a:srgbClr val="000000"/>
                          </a:solidFill>
                          <a:effectLst/>
                          <a:latin typeface="Arial" charset="0"/>
                        </a:rPr>
                        <a:t>Leichtenstein</a:t>
                      </a:r>
                      <a:r>
                        <a:rPr kumimoji="0" lang="en-US" sz="1200" b="0" i="0" u="none" strike="noStrike" cap="none" normalizeH="0" baseline="0" dirty="0" smtClean="0">
                          <a:ln>
                            <a:noFill/>
                          </a:ln>
                          <a:solidFill>
                            <a:srgbClr val="000000"/>
                          </a:solidFill>
                          <a:effectLst/>
                          <a:latin typeface="Arial" charset="0"/>
                        </a:rPr>
                        <a:t> (</a:t>
                      </a:r>
                      <a:r>
                        <a:rPr kumimoji="0" lang="en-US" sz="1200" b="0" i="0" u="none" strike="noStrike" cap="none" normalizeH="0" baseline="0" dirty="0" err="1" smtClean="0">
                          <a:ln>
                            <a:noFill/>
                          </a:ln>
                          <a:solidFill>
                            <a:srgbClr val="000000"/>
                          </a:solidFill>
                          <a:effectLst/>
                          <a:latin typeface="Arial" charset="0"/>
                        </a:rPr>
                        <a:t>Mobilkom</a:t>
                      </a:r>
                      <a:r>
                        <a:rPr kumimoji="0" lang="en-US" sz="1200" b="0" i="0" u="none" strike="noStrike" cap="none" normalizeH="0" baseline="0" dirty="0" smtClean="0">
                          <a:ln>
                            <a:noFill/>
                          </a:ln>
                          <a:solidFill>
                            <a:srgbClr val="00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4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Africa/ Middle  -East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Tunisia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Orascom</a:t>
                      </a:r>
                      <a:r>
                        <a:rPr kumimoji="0" lang="en-US" sz="1200" b="0" i="0" u="none" strike="noStrike" cap="none" normalizeH="0" baseline="0" dirty="0" smtClean="0">
                          <a:ln>
                            <a:noFill/>
                          </a:ln>
                          <a:solidFill>
                            <a:srgbClr val="000000"/>
                          </a:solidFill>
                          <a:effectLst/>
                          <a:latin typeface="Arial" charset="0"/>
                        </a:rPr>
                        <a:t> Tunisia Telecom)</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Morocco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Maroc</a:t>
                      </a:r>
                      <a:r>
                        <a:rPr kumimoji="0" lang="en-US" sz="1200" b="0" i="0" u="none" strike="noStrike" cap="none" normalizeH="0" baseline="0" dirty="0" smtClean="0">
                          <a:ln>
                            <a:noFill/>
                          </a:ln>
                          <a:solidFill>
                            <a:srgbClr val="000000"/>
                          </a:solidFill>
                          <a:effectLst/>
                          <a:latin typeface="Arial" charset="0"/>
                        </a:rPr>
                        <a:t> Telecom)</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Algeria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Orascom</a:t>
                      </a:r>
                      <a:r>
                        <a:rPr kumimoji="0" lang="en-US" sz="1200" b="0" i="0" u="none" strike="noStrike" cap="none" normalizeH="0" baseline="0" dirty="0" smtClean="0">
                          <a:ln>
                            <a:noFill/>
                          </a:ln>
                          <a:solidFill>
                            <a:srgbClr val="000000"/>
                          </a:solidFill>
                          <a:effectLst/>
                          <a:latin typeface="Arial" charset="0"/>
                        </a:rPr>
                        <a:t> Algeria)</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Libya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Libyana</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Egypt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Mobinil</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0000"/>
                          </a:solidFill>
                          <a:effectLst/>
                          <a:latin typeface="Arial" charset="0"/>
                        </a:rPr>
                        <a:t> </a:t>
                      </a:r>
                      <a:r>
                        <a:rPr kumimoji="0" lang="en-US" sz="1200" b="1" i="0" u="none" strike="noStrike" cap="none" normalizeH="0" baseline="0" dirty="0" smtClean="0">
                          <a:ln>
                            <a:noFill/>
                          </a:ln>
                          <a:solidFill>
                            <a:srgbClr val="000000"/>
                          </a:solidFill>
                          <a:effectLst/>
                          <a:latin typeface="Arial" charset="0"/>
                        </a:rPr>
                        <a:t>Jordan</a:t>
                      </a:r>
                      <a:r>
                        <a:rPr kumimoji="0" lang="en-US" sz="1200" b="0" i="0" u="none" strike="noStrike" cap="none" normalizeH="0" baseline="0" dirty="0" smtClean="0">
                          <a:ln>
                            <a:noFill/>
                          </a:ln>
                          <a:solidFill>
                            <a:srgbClr val="000000"/>
                          </a:solidFill>
                          <a:effectLst/>
                          <a:latin typeface="Arial" charset="0"/>
                        </a:rPr>
                        <a:t> (JTC)</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0000"/>
                          </a:solidFill>
                          <a:effectLst/>
                          <a:latin typeface="Arial" charset="0"/>
                        </a:rPr>
                        <a:t> </a:t>
                      </a:r>
                      <a:r>
                        <a:rPr kumimoji="0" lang="en-US" sz="1200" b="1" i="0" u="none" strike="noStrike" cap="none" normalizeH="0" baseline="0" dirty="0" smtClean="0">
                          <a:ln>
                            <a:noFill/>
                          </a:ln>
                          <a:solidFill>
                            <a:srgbClr val="000000"/>
                          </a:solidFill>
                          <a:effectLst/>
                          <a:latin typeface="Arial" charset="0"/>
                        </a:rPr>
                        <a:t>Kuwait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Watanya</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UAE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Etissalat</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0000"/>
                          </a:solidFill>
                          <a:effectLst/>
                          <a:latin typeface="Arial" charset="0"/>
                        </a:rPr>
                        <a:t> </a:t>
                      </a:r>
                      <a:r>
                        <a:rPr kumimoji="0" lang="en-US" sz="1200" b="1" i="0" u="none" strike="noStrike" cap="none" normalizeH="0" baseline="0" dirty="0" smtClean="0">
                          <a:ln>
                            <a:noFill/>
                          </a:ln>
                          <a:solidFill>
                            <a:srgbClr val="000000"/>
                          </a:solidFill>
                          <a:effectLst/>
                          <a:latin typeface="Arial" charset="0"/>
                        </a:rPr>
                        <a:t>Bahrain</a:t>
                      </a:r>
                      <a:r>
                        <a:rPr kumimoji="0" lang="en-US" sz="1200" b="0" i="0" u="none" strike="noStrike" cap="none" normalizeH="0" baseline="0" dirty="0" smtClean="0">
                          <a:ln>
                            <a:noFill/>
                          </a:ln>
                          <a:solidFill>
                            <a:srgbClr val="000000"/>
                          </a:solidFill>
                          <a:effectLst/>
                          <a:latin typeface="Arial" charset="0"/>
                        </a:rPr>
                        <a:t> (Viva)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Mali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Ikatel</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Ivory Coast </a:t>
                      </a:r>
                      <a:r>
                        <a:rPr kumimoji="0" lang="en-US" sz="1200" b="0" i="0" u="none" strike="noStrike" cap="none" normalizeH="0" baseline="0" dirty="0" smtClean="0">
                          <a:ln>
                            <a:noFill/>
                          </a:ln>
                          <a:solidFill>
                            <a:srgbClr val="000000"/>
                          </a:solidFill>
                          <a:effectLst/>
                          <a:latin typeface="Arial" charset="0"/>
                        </a:rPr>
                        <a:t>(OCI)</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Burkina Faso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Onatel</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 Senegal</a:t>
                      </a:r>
                      <a:r>
                        <a:rPr kumimoji="0" lang="en-US" sz="1200" b="0" i="0" u="none" strike="noStrike" cap="none" normalizeH="0" baseline="0" dirty="0" smtClean="0">
                          <a:ln>
                            <a:noFill/>
                          </a:ln>
                          <a:solidFill>
                            <a:srgbClr val="000000"/>
                          </a:solidFill>
                          <a:effectLst/>
                          <a:latin typeface="Arial" charset="0"/>
                        </a:rPr>
                        <a:t> (</a:t>
                      </a:r>
                      <a:r>
                        <a:rPr kumimoji="0" lang="en-US" sz="1200" b="0" i="0" u="none" strike="noStrike" cap="none" normalizeH="0" baseline="0" dirty="0" err="1" smtClean="0">
                          <a:ln>
                            <a:noFill/>
                          </a:ln>
                          <a:solidFill>
                            <a:srgbClr val="000000"/>
                          </a:solidFill>
                          <a:effectLst/>
                          <a:latin typeface="Arial" charset="0"/>
                        </a:rPr>
                        <a:t>Sonatel</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0000"/>
                          </a:solidFill>
                          <a:effectLst/>
                          <a:latin typeface="Arial" charset="0"/>
                        </a:rPr>
                        <a:t> </a:t>
                      </a:r>
                      <a:r>
                        <a:rPr kumimoji="0" lang="en-US" sz="1200" b="1" i="0" u="none" strike="noStrike" cap="none" normalizeH="0" baseline="0" dirty="0" smtClean="0">
                          <a:ln>
                            <a:noFill/>
                          </a:ln>
                          <a:solidFill>
                            <a:srgbClr val="000000"/>
                          </a:solidFill>
                          <a:effectLst/>
                          <a:latin typeface="Arial" charset="0"/>
                        </a:rPr>
                        <a:t>Cameroun</a:t>
                      </a:r>
                      <a:r>
                        <a:rPr kumimoji="0" lang="en-US" sz="1200" b="0" i="0" u="none" strike="noStrike" cap="none" normalizeH="0" baseline="0" dirty="0" smtClean="0">
                          <a:ln>
                            <a:noFill/>
                          </a:ln>
                          <a:solidFill>
                            <a:srgbClr val="000000"/>
                          </a:solidFill>
                          <a:effectLst/>
                          <a:latin typeface="Arial" charset="0"/>
                        </a:rPr>
                        <a:t> (Orange)</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0000"/>
                          </a:solidFill>
                          <a:effectLst/>
                          <a:latin typeface="Arial" charset="0"/>
                        </a:rPr>
                        <a:t> </a:t>
                      </a:r>
                      <a:r>
                        <a:rPr kumimoji="0" lang="en-US" sz="1200" b="1" i="0" u="none" strike="noStrike" cap="none" normalizeH="0" baseline="0" dirty="0" smtClean="0">
                          <a:ln>
                            <a:noFill/>
                          </a:ln>
                          <a:solidFill>
                            <a:srgbClr val="000000"/>
                          </a:solidFill>
                          <a:effectLst/>
                          <a:latin typeface="Arial" charset="0"/>
                        </a:rPr>
                        <a:t>Nigeria </a:t>
                      </a:r>
                      <a:r>
                        <a:rPr kumimoji="0" lang="en-US" sz="1200" b="0" i="0" u="none" strike="noStrike" cap="none" normalizeH="0" baseline="0" dirty="0" smtClean="0">
                          <a:ln>
                            <a:noFill/>
                          </a:ln>
                          <a:solidFill>
                            <a:srgbClr val="000000"/>
                          </a:solidFill>
                          <a:effectLst/>
                          <a:latin typeface="Arial" charset="0"/>
                        </a:rPr>
                        <a:t>(ZAIN)</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0000"/>
                          </a:solidFill>
                          <a:effectLst/>
                          <a:latin typeface="Arial" charset="0"/>
                        </a:rPr>
                        <a:t> </a:t>
                      </a:r>
                      <a:r>
                        <a:rPr kumimoji="0" lang="en-US" sz="1200" b="1" i="0" u="none" strike="noStrike" cap="none" normalizeH="0" baseline="0" dirty="0" smtClean="0">
                          <a:ln>
                            <a:noFill/>
                          </a:ln>
                          <a:solidFill>
                            <a:srgbClr val="000000"/>
                          </a:solidFill>
                          <a:effectLst/>
                          <a:latin typeface="Arial" charset="0"/>
                        </a:rPr>
                        <a:t>Ethiopia</a:t>
                      </a:r>
                      <a:r>
                        <a:rPr kumimoji="0" lang="en-US" sz="1200" b="0" i="0" u="none" strike="noStrike" cap="none" normalizeH="0" baseline="0" dirty="0" smtClean="0">
                          <a:ln>
                            <a:noFill/>
                          </a:ln>
                          <a:solidFill>
                            <a:srgbClr val="000000"/>
                          </a:solidFill>
                          <a:effectLst/>
                          <a:latin typeface="Arial" charset="0"/>
                        </a:rPr>
                        <a:t> (ETC)</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rgbClr val="000000"/>
                          </a:solidFill>
                          <a:effectLst/>
                          <a:latin typeface="Arial" charset="0"/>
                        </a:rPr>
                        <a:t> </a:t>
                      </a:r>
                      <a:r>
                        <a:rPr kumimoji="0" lang="en-US" sz="1200" b="1" i="0" u="none" strike="noStrike" cap="none" normalizeH="0" baseline="0" dirty="0" smtClean="0">
                          <a:ln>
                            <a:noFill/>
                          </a:ln>
                          <a:solidFill>
                            <a:srgbClr val="000000"/>
                          </a:solidFill>
                          <a:effectLst/>
                          <a:latin typeface="Arial" charset="0"/>
                        </a:rPr>
                        <a:t>Ghana</a:t>
                      </a:r>
                      <a:r>
                        <a:rPr kumimoji="0" lang="en-US" sz="1200" b="0" i="0" u="none" strike="noStrike" cap="none" normalizeH="0" baseline="0" dirty="0" smtClean="0">
                          <a:ln>
                            <a:noFill/>
                          </a:ln>
                          <a:solidFill>
                            <a:srgbClr val="000000"/>
                          </a:solidFill>
                          <a:effectLst/>
                          <a:latin typeface="Arial" charset="0"/>
                        </a:rPr>
                        <a:t> (</a:t>
                      </a:r>
                      <a:r>
                        <a:rPr kumimoji="0" lang="en-US" sz="1200" b="0" i="0" u="none" strike="noStrike" cap="none" normalizeH="0" baseline="0" dirty="0" err="1" smtClean="0">
                          <a:ln>
                            <a:noFill/>
                          </a:ln>
                          <a:solidFill>
                            <a:srgbClr val="000000"/>
                          </a:solidFill>
                          <a:effectLst/>
                          <a:latin typeface="Arial" charset="0"/>
                        </a:rPr>
                        <a:t>Airtel</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defRPr/>
                      </a:pPr>
                      <a:r>
                        <a:rPr kumimoji="0" lang="en-US" sz="1200" b="1" i="0" u="none" strike="noStrike" cap="none" normalizeH="0" baseline="0" dirty="0" smtClean="0">
                          <a:ln>
                            <a:noFill/>
                          </a:ln>
                          <a:solidFill>
                            <a:srgbClr val="000000"/>
                          </a:solidFill>
                          <a:effectLst/>
                          <a:latin typeface="Arial" charset="0"/>
                        </a:rPr>
                        <a:t> Kenya </a:t>
                      </a:r>
                      <a:r>
                        <a:rPr kumimoji="0" lang="en-US" sz="1200" b="0" i="0" u="none" strike="noStrike" cap="none" normalizeH="0" baseline="0" dirty="0" smtClean="0">
                          <a:ln>
                            <a:noFill/>
                          </a:ln>
                          <a:solidFill>
                            <a:srgbClr val="000000"/>
                          </a:solidFill>
                          <a:effectLst/>
                          <a:latin typeface="Arial" charset="0"/>
                        </a:rPr>
                        <a:t>(</a:t>
                      </a:r>
                      <a:r>
                        <a:rPr kumimoji="0" lang="en-US" sz="1200" b="0" i="0" u="none" strike="noStrike" cap="none" normalizeH="0" baseline="0" dirty="0" err="1" smtClean="0">
                          <a:ln>
                            <a:noFill/>
                          </a:ln>
                          <a:solidFill>
                            <a:srgbClr val="000000"/>
                          </a:solidFill>
                          <a:effectLst/>
                          <a:latin typeface="Arial" charset="0"/>
                        </a:rPr>
                        <a:t>Airtel</a:t>
                      </a:r>
                      <a:r>
                        <a:rPr kumimoji="0" lang="en-US" sz="1200" b="0" i="0" u="none" strike="noStrike" cap="none" normalizeH="0" baseline="0" dirty="0" smtClean="0">
                          <a:ln>
                            <a:noFill/>
                          </a:ln>
                          <a:solidFill>
                            <a:srgbClr val="000000"/>
                          </a:solidFill>
                          <a:effectLst/>
                          <a:latin typeface="Arial" charset="0"/>
                        </a:rPr>
                        <a:t> &amp; Orange)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charset="0"/>
                        </a:rPr>
                        <a:t>WorldWide</a:t>
                      </a:r>
                      <a:endParaRPr kumimoji="0" lang="en-US"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Brazil</a:t>
                      </a:r>
                      <a:r>
                        <a:rPr kumimoji="0" lang="en-US" sz="1200" b="0" i="0" u="none" strike="noStrike" cap="none" normalizeH="0" baseline="0" dirty="0" smtClean="0">
                          <a:ln>
                            <a:noFill/>
                          </a:ln>
                          <a:solidFill>
                            <a:srgbClr val="000000"/>
                          </a:solidFill>
                          <a:effectLst/>
                          <a:latin typeface="Arial" charset="0"/>
                        </a:rPr>
                        <a:t> (</a:t>
                      </a:r>
                      <a:r>
                        <a:rPr kumimoji="0" lang="en-US" sz="1200" b="0" i="0" u="none" strike="noStrike" cap="none" normalizeH="0" baseline="0" dirty="0" err="1" smtClean="0">
                          <a:ln>
                            <a:noFill/>
                          </a:ln>
                          <a:solidFill>
                            <a:srgbClr val="000000"/>
                          </a:solidFill>
                          <a:effectLst/>
                          <a:latin typeface="Arial" charset="0"/>
                        </a:rPr>
                        <a:t>Telemig</a:t>
                      </a:r>
                      <a:r>
                        <a:rPr kumimoji="0" lang="en-US" sz="1200" b="0" i="0" u="none" strike="noStrike" cap="none" normalizeH="0" baseline="0" dirty="0" smtClean="0">
                          <a:ln>
                            <a:noFill/>
                          </a:ln>
                          <a:solidFill>
                            <a:srgbClr val="000000"/>
                          </a:solidFill>
                          <a:effectLst/>
                          <a:latin typeface="Arial" charset="0"/>
                        </a:rPr>
                        <a:t>)</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USA</a:t>
                      </a:r>
                      <a:r>
                        <a:rPr kumimoji="0" lang="en-US" sz="1200" b="0" i="0" u="none" strike="noStrike" cap="none" normalizeH="0" baseline="0" dirty="0" smtClean="0">
                          <a:ln>
                            <a:noFill/>
                          </a:ln>
                          <a:solidFill>
                            <a:srgbClr val="000000"/>
                          </a:solidFill>
                          <a:effectLst/>
                          <a:latin typeface="Arial" charset="0"/>
                        </a:rPr>
                        <a:t> (Ericsson)</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Nicaragua </a:t>
                      </a:r>
                      <a:r>
                        <a:rPr kumimoji="0" lang="en-US" sz="1200" b="0" i="0" u="none" strike="noStrike" cap="none" normalizeH="0" baseline="0" dirty="0" smtClean="0">
                          <a:ln>
                            <a:noFill/>
                          </a:ln>
                          <a:solidFill>
                            <a:srgbClr val="000000"/>
                          </a:solidFill>
                          <a:effectLst/>
                          <a:latin typeface="Arial" charset="0"/>
                        </a:rPr>
                        <a:t>(Claro)</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Martinique, Guadeloupe French Territory </a:t>
                      </a:r>
                      <a:r>
                        <a:rPr kumimoji="0" lang="en-US" sz="1200" b="0" i="0" u="none" strike="noStrike" cap="none" normalizeH="0" baseline="0" dirty="0" smtClean="0">
                          <a:ln>
                            <a:noFill/>
                          </a:ln>
                          <a:solidFill>
                            <a:srgbClr val="000000"/>
                          </a:solidFill>
                          <a:effectLst/>
                          <a:latin typeface="Arial" charset="0"/>
                        </a:rPr>
                        <a:t>(OMT ZTE)</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Philippines</a:t>
                      </a:r>
                    </a:p>
                    <a:p>
                      <a:pPr marL="358775" marR="0" lvl="2"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000000"/>
                          </a:solidFill>
                          <a:effectLst/>
                          <a:latin typeface="Arial" charset="0"/>
                        </a:rPr>
                        <a:t>India</a:t>
                      </a:r>
                      <a:r>
                        <a:rPr kumimoji="0" lang="en-US" sz="1200" b="0" i="0" u="none" strike="noStrike" cap="none" normalizeH="0" baseline="0" dirty="0" smtClean="0">
                          <a:ln>
                            <a:noFill/>
                          </a:ln>
                          <a:solidFill>
                            <a:srgbClr val="000000"/>
                          </a:solidFill>
                          <a:effectLst/>
                          <a:latin typeface="Arial" charset="0"/>
                        </a:rPr>
                        <a:t> (</a:t>
                      </a:r>
                      <a:r>
                        <a:rPr kumimoji="0" lang="fr-FR" sz="1200" b="0" i="0" u="none" strike="noStrike" cap="none" normalizeH="0" baseline="0" dirty="0" smtClean="0">
                          <a:ln>
                            <a:noFill/>
                          </a:ln>
                          <a:solidFill>
                            <a:srgbClr val="000000"/>
                          </a:solidFill>
                          <a:effectLst/>
                          <a:latin typeface="Arial" charset="0"/>
                          <a:cs typeface="Arial" charset="0"/>
                        </a:rPr>
                        <a:t>BHARTI</a:t>
                      </a:r>
                      <a:r>
                        <a:rPr kumimoji="0" lang="en-US" sz="1200" b="0" i="0" u="none" strike="noStrike" cap="none" normalizeH="0" baseline="0" dirty="0" smtClean="0">
                          <a:ln>
                            <a:noFill/>
                          </a:ln>
                          <a:solidFill>
                            <a:srgbClr val="000000"/>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r-FR"/>
                    </a:p>
                  </a:txBody>
                  <a:tcPr/>
                </a:tc>
              </a:tr>
            </a:tbl>
          </a:graphicData>
        </a:graphic>
      </p:graphicFrame>
      <p:pic>
        <p:nvPicPr>
          <p:cNvPr id="6" name="Picture 44"/>
          <p:cNvPicPr>
            <a:picLocks noChangeAspect="1" noChangeArrowheads="1"/>
          </p:cNvPicPr>
          <p:nvPr/>
        </p:nvPicPr>
        <p:blipFill>
          <a:blip r:embed="rId3" cstate="email">
            <a:lum/>
          </a:blip>
          <a:srcRect/>
          <a:stretch>
            <a:fillRect/>
          </a:stretch>
        </p:blipFill>
        <p:spPr bwMode="auto">
          <a:xfrm>
            <a:off x="0" y="0"/>
            <a:ext cx="1207008" cy="1188627"/>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pic>
        <p:nvPicPr>
          <p:cNvPr id="7" name="Picture 16" descr="ITUseries"/>
          <p:cNvPicPr>
            <a:picLocks noChangeAspect="1" noChangeArrowheads="1"/>
          </p:cNvPicPr>
          <p:nvPr/>
        </p:nvPicPr>
        <p:blipFill>
          <a:blip r:embed="rId4" cstate="print"/>
          <a:srcRect t="17264" b="69327"/>
          <a:stretch>
            <a:fillRect/>
          </a:stretch>
        </p:blipFill>
        <p:spPr bwMode="auto">
          <a:xfrm>
            <a:off x="7416800" y="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10"/>
          <p:cNvGrpSpPr/>
          <p:nvPr/>
        </p:nvGrpSpPr>
        <p:grpSpPr>
          <a:xfrm>
            <a:off x="35496" y="980728"/>
            <a:ext cx="8758237" cy="4675188"/>
            <a:chOff x="220663" y="1549400"/>
            <a:chExt cx="8758237" cy="4675188"/>
          </a:xfrm>
        </p:grpSpPr>
        <p:sp>
          <p:nvSpPr>
            <p:cNvPr id="49428" name="Freeform 276"/>
            <p:cNvSpPr>
              <a:spLocks/>
            </p:cNvSpPr>
            <p:nvPr/>
          </p:nvSpPr>
          <p:spPr bwMode="auto">
            <a:xfrm>
              <a:off x="2928938" y="3178175"/>
              <a:ext cx="158750"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429" name="Freeform 277"/>
            <p:cNvSpPr>
              <a:spLocks/>
            </p:cNvSpPr>
            <p:nvPr/>
          </p:nvSpPr>
          <p:spPr bwMode="auto">
            <a:xfrm>
              <a:off x="2276475" y="4084638"/>
              <a:ext cx="276225"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430" name="Freeform 278"/>
            <p:cNvSpPr>
              <a:spLocks/>
            </p:cNvSpPr>
            <p:nvPr/>
          </p:nvSpPr>
          <p:spPr bwMode="auto">
            <a:xfrm>
              <a:off x="2552700" y="4170363"/>
              <a:ext cx="171450"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456" name="Freeform 304"/>
            <p:cNvSpPr>
              <a:spLocks/>
            </p:cNvSpPr>
            <p:nvPr/>
          </p:nvSpPr>
          <p:spPr bwMode="auto">
            <a:xfrm>
              <a:off x="4073525" y="4235450"/>
              <a:ext cx="147638"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457" name="Freeform 305"/>
            <p:cNvSpPr>
              <a:spLocks/>
            </p:cNvSpPr>
            <p:nvPr/>
          </p:nvSpPr>
          <p:spPr bwMode="auto">
            <a:xfrm>
              <a:off x="4081463" y="3963988"/>
              <a:ext cx="298450"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462" name="Freeform 310"/>
            <p:cNvSpPr>
              <a:spLocks/>
            </p:cNvSpPr>
            <p:nvPr/>
          </p:nvSpPr>
          <p:spPr bwMode="auto">
            <a:xfrm>
              <a:off x="4087813" y="3940175"/>
              <a:ext cx="204787"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63" name="Freeform 311"/>
            <p:cNvSpPr>
              <a:spLocks/>
            </p:cNvSpPr>
            <p:nvPr/>
          </p:nvSpPr>
          <p:spPr bwMode="auto">
            <a:xfrm>
              <a:off x="4097338" y="4337050"/>
              <a:ext cx="61912"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49" name="Freeform 397"/>
            <p:cNvSpPr>
              <a:spLocks/>
            </p:cNvSpPr>
            <p:nvPr/>
          </p:nvSpPr>
          <p:spPr bwMode="auto">
            <a:xfrm>
              <a:off x="220663" y="2108200"/>
              <a:ext cx="676275"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50" name="Freeform 398"/>
            <p:cNvSpPr>
              <a:spLocks/>
            </p:cNvSpPr>
            <p:nvPr/>
          </p:nvSpPr>
          <p:spPr bwMode="auto">
            <a:xfrm>
              <a:off x="896938" y="2070100"/>
              <a:ext cx="2119312"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51" name="Freeform 399"/>
            <p:cNvSpPr>
              <a:spLocks/>
            </p:cNvSpPr>
            <p:nvPr/>
          </p:nvSpPr>
          <p:spPr bwMode="auto">
            <a:xfrm>
              <a:off x="1296988" y="3279775"/>
              <a:ext cx="1435100"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52" name="Freeform 400"/>
            <p:cNvSpPr>
              <a:spLocks/>
            </p:cNvSpPr>
            <p:nvPr/>
          </p:nvSpPr>
          <p:spPr bwMode="auto">
            <a:xfrm>
              <a:off x="2212975" y="4286250"/>
              <a:ext cx="111125"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53" name="Freeform 401"/>
            <p:cNvSpPr>
              <a:spLocks/>
            </p:cNvSpPr>
            <p:nvPr/>
          </p:nvSpPr>
          <p:spPr bwMode="auto">
            <a:xfrm>
              <a:off x="2252663" y="4389438"/>
              <a:ext cx="95250"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54" name="Freeform 402"/>
            <p:cNvSpPr>
              <a:spLocks/>
            </p:cNvSpPr>
            <p:nvPr/>
          </p:nvSpPr>
          <p:spPr bwMode="auto">
            <a:xfrm>
              <a:off x="2339975" y="4429125"/>
              <a:ext cx="141288"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55" name="Freeform 403"/>
            <p:cNvSpPr>
              <a:spLocks/>
            </p:cNvSpPr>
            <p:nvPr/>
          </p:nvSpPr>
          <p:spPr bwMode="auto">
            <a:xfrm>
              <a:off x="2433638" y="4359275"/>
              <a:ext cx="290512"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56" name="Freeform 404"/>
            <p:cNvSpPr>
              <a:spLocks/>
            </p:cNvSpPr>
            <p:nvPr/>
          </p:nvSpPr>
          <p:spPr bwMode="auto">
            <a:xfrm>
              <a:off x="2528888" y="4624388"/>
              <a:ext cx="195262"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57" name="Freeform 405"/>
            <p:cNvSpPr>
              <a:spLocks/>
            </p:cNvSpPr>
            <p:nvPr/>
          </p:nvSpPr>
          <p:spPr bwMode="auto">
            <a:xfrm>
              <a:off x="2528888" y="4624388"/>
              <a:ext cx="195262"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58" name="Freeform 406"/>
            <p:cNvSpPr>
              <a:spLocks/>
            </p:cNvSpPr>
            <p:nvPr/>
          </p:nvSpPr>
          <p:spPr bwMode="auto">
            <a:xfrm>
              <a:off x="2873375" y="4451350"/>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59" name="Freeform 407"/>
            <p:cNvSpPr>
              <a:spLocks/>
            </p:cNvSpPr>
            <p:nvPr/>
          </p:nvSpPr>
          <p:spPr bwMode="auto">
            <a:xfrm>
              <a:off x="2873375" y="4451350"/>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chemeClr val="bg1"/>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560" name="Freeform 408"/>
            <p:cNvSpPr>
              <a:spLocks/>
            </p:cNvSpPr>
            <p:nvPr/>
          </p:nvSpPr>
          <p:spPr bwMode="auto">
            <a:xfrm>
              <a:off x="3048000" y="4522788"/>
              <a:ext cx="76200"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561" name="Freeform 409"/>
            <p:cNvSpPr>
              <a:spLocks/>
            </p:cNvSpPr>
            <p:nvPr/>
          </p:nvSpPr>
          <p:spPr bwMode="auto">
            <a:xfrm>
              <a:off x="2576513" y="5218113"/>
              <a:ext cx="484187"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62" name="Freeform 410"/>
            <p:cNvSpPr>
              <a:spLocks/>
            </p:cNvSpPr>
            <p:nvPr/>
          </p:nvSpPr>
          <p:spPr bwMode="auto">
            <a:xfrm>
              <a:off x="2833688" y="5153025"/>
              <a:ext cx="222250"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63" name="Freeform 411"/>
            <p:cNvSpPr>
              <a:spLocks/>
            </p:cNvSpPr>
            <p:nvPr/>
          </p:nvSpPr>
          <p:spPr bwMode="auto">
            <a:xfrm>
              <a:off x="2946400" y="5443538"/>
              <a:ext cx="131763"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64" name="Freeform 412"/>
            <p:cNvSpPr>
              <a:spLocks/>
            </p:cNvSpPr>
            <p:nvPr/>
          </p:nvSpPr>
          <p:spPr bwMode="auto">
            <a:xfrm>
              <a:off x="2660650" y="4913313"/>
              <a:ext cx="292100"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65" name="Freeform 413"/>
            <p:cNvSpPr>
              <a:spLocks/>
            </p:cNvSpPr>
            <p:nvPr/>
          </p:nvSpPr>
          <p:spPr bwMode="auto">
            <a:xfrm>
              <a:off x="2576513" y="4530725"/>
              <a:ext cx="955675"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CCECFF"/>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566" name="Freeform 414"/>
            <p:cNvSpPr>
              <a:spLocks/>
            </p:cNvSpPr>
            <p:nvPr/>
          </p:nvSpPr>
          <p:spPr bwMode="auto">
            <a:xfrm>
              <a:off x="2952750" y="5162550"/>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67" name="Freeform 415"/>
            <p:cNvSpPr>
              <a:spLocks/>
            </p:cNvSpPr>
            <p:nvPr/>
          </p:nvSpPr>
          <p:spPr bwMode="auto">
            <a:xfrm>
              <a:off x="2952750" y="5162550"/>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68" name="Freeform 416"/>
            <p:cNvSpPr>
              <a:spLocks/>
            </p:cNvSpPr>
            <p:nvPr/>
          </p:nvSpPr>
          <p:spPr bwMode="auto">
            <a:xfrm>
              <a:off x="2959100" y="4506913"/>
              <a:ext cx="96838"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69" name="Freeform 417"/>
            <p:cNvSpPr>
              <a:spLocks/>
            </p:cNvSpPr>
            <p:nvPr/>
          </p:nvSpPr>
          <p:spPr bwMode="auto">
            <a:xfrm>
              <a:off x="2959100" y="4506913"/>
              <a:ext cx="96838"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chemeClr val="bg1"/>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570" name="Freeform 418"/>
            <p:cNvSpPr>
              <a:spLocks/>
            </p:cNvSpPr>
            <p:nvPr/>
          </p:nvSpPr>
          <p:spPr bwMode="auto">
            <a:xfrm>
              <a:off x="2586038" y="4365625"/>
              <a:ext cx="334962"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1" name="Freeform 419"/>
            <p:cNvSpPr>
              <a:spLocks/>
            </p:cNvSpPr>
            <p:nvPr/>
          </p:nvSpPr>
          <p:spPr bwMode="auto">
            <a:xfrm>
              <a:off x="2371725" y="4678363"/>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2" name="Freeform 420"/>
            <p:cNvSpPr>
              <a:spLocks/>
            </p:cNvSpPr>
            <p:nvPr/>
          </p:nvSpPr>
          <p:spPr bwMode="auto">
            <a:xfrm>
              <a:off x="2371725" y="4678363"/>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3" name="Freeform 421"/>
            <p:cNvSpPr>
              <a:spLocks/>
            </p:cNvSpPr>
            <p:nvPr/>
          </p:nvSpPr>
          <p:spPr bwMode="auto">
            <a:xfrm>
              <a:off x="2393950" y="4630738"/>
              <a:ext cx="134938"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4" name="Freeform 422"/>
            <p:cNvSpPr>
              <a:spLocks/>
            </p:cNvSpPr>
            <p:nvPr/>
          </p:nvSpPr>
          <p:spPr bwMode="auto">
            <a:xfrm>
              <a:off x="2173288" y="4264025"/>
              <a:ext cx="150812"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5" name="Freeform 423"/>
            <p:cNvSpPr>
              <a:spLocks/>
            </p:cNvSpPr>
            <p:nvPr/>
          </p:nvSpPr>
          <p:spPr bwMode="auto">
            <a:xfrm>
              <a:off x="2093913" y="4222750"/>
              <a:ext cx="119062"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6" name="Freeform 424"/>
            <p:cNvSpPr>
              <a:spLocks/>
            </p:cNvSpPr>
            <p:nvPr/>
          </p:nvSpPr>
          <p:spPr bwMode="auto">
            <a:xfrm>
              <a:off x="1484313" y="3810000"/>
              <a:ext cx="754062"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7" name="Freeform 425"/>
            <p:cNvSpPr>
              <a:spLocks/>
            </p:cNvSpPr>
            <p:nvPr/>
          </p:nvSpPr>
          <p:spPr bwMode="auto">
            <a:xfrm rot="-852288">
              <a:off x="2717800" y="1831975"/>
              <a:ext cx="812800"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8" name="Freeform 426"/>
            <p:cNvSpPr>
              <a:spLocks/>
            </p:cNvSpPr>
            <p:nvPr/>
          </p:nvSpPr>
          <p:spPr bwMode="auto">
            <a:xfrm>
              <a:off x="1751013" y="2073275"/>
              <a:ext cx="41275"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79" name="Freeform 427"/>
            <p:cNvSpPr>
              <a:spLocks/>
            </p:cNvSpPr>
            <p:nvPr/>
          </p:nvSpPr>
          <p:spPr bwMode="auto">
            <a:xfrm>
              <a:off x="2103438" y="2368550"/>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0" name="Freeform 428"/>
            <p:cNvSpPr>
              <a:spLocks/>
            </p:cNvSpPr>
            <p:nvPr/>
          </p:nvSpPr>
          <p:spPr bwMode="auto">
            <a:xfrm>
              <a:off x="2460625" y="2401888"/>
              <a:ext cx="3175"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1" name="Freeform 429"/>
            <p:cNvSpPr>
              <a:spLocks/>
            </p:cNvSpPr>
            <p:nvPr/>
          </p:nvSpPr>
          <p:spPr bwMode="auto">
            <a:xfrm>
              <a:off x="2109788" y="1984375"/>
              <a:ext cx="14287"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2" name="Freeform 430"/>
            <p:cNvSpPr>
              <a:spLocks/>
            </p:cNvSpPr>
            <p:nvPr/>
          </p:nvSpPr>
          <p:spPr bwMode="auto">
            <a:xfrm>
              <a:off x="2297113" y="2452688"/>
              <a:ext cx="144462"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3" name="Freeform 431"/>
            <p:cNvSpPr>
              <a:spLocks/>
            </p:cNvSpPr>
            <p:nvPr/>
          </p:nvSpPr>
          <p:spPr bwMode="auto">
            <a:xfrm>
              <a:off x="2181225" y="2090738"/>
              <a:ext cx="598488"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4" name="Freeform 432"/>
            <p:cNvSpPr>
              <a:spLocks/>
            </p:cNvSpPr>
            <p:nvPr/>
          </p:nvSpPr>
          <p:spPr bwMode="auto">
            <a:xfrm>
              <a:off x="1663700" y="2024063"/>
              <a:ext cx="158750"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5" name="Freeform 433"/>
            <p:cNvSpPr>
              <a:spLocks/>
            </p:cNvSpPr>
            <p:nvPr/>
          </p:nvSpPr>
          <p:spPr bwMode="auto">
            <a:xfrm>
              <a:off x="1831975" y="1970088"/>
              <a:ext cx="144463"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6" name="Freeform 434"/>
            <p:cNvSpPr>
              <a:spLocks/>
            </p:cNvSpPr>
            <p:nvPr/>
          </p:nvSpPr>
          <p:spPr bwMode="auto">
            <a:xfrm>
              <a:off x="1771650" y="1920875"/>
              <a:ext cx="109538"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7" name="Freeform 435"/>
            <p:cNvSpPr>
              <a:spLocks/>
            </p:cNvSpPr>
            <p:nvPr/>
          </p:nvSpPr>
          <p:spPr bwMode="auto">
            <a:xfrm>
              <a:off x="1987550" y="1982788"/>
              <a:ext cx="92075"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8" name="Freeform 436"/>
            <p:cNvSpPr>
              <a:spLocks/>
            </p:cNvSpPr>
            <p:nvPr/>
          </p:nvSpPr>
          <p:spPr bwMode="auto">
            <a:xfrm>
              <a:off x="2081213" y="2032000"/>
              <a:ext cx="36512"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89" name="Freeform 437"/>
            <p:cNvSpPr>
              <a:spLocks/>
            </p:cNvSpPr>
            <p:nvPr/>
          </p:nvSpPr>
          <p:spPr bwMode="auto">
            <a:xfrm>
              <a:off x="2071688" y="1968500"/>
              <a:ext cx="215900"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90" name="Freeform 438"/>
            <p:cNvSpPr>
              <a:spLocks/>
            </p:cNvSpPr>
            <p:nvPr/>
          </p:nvSpPr>
          <p:spPr bwMode="auto">
            <a:xfrm>
              <a:off x="1901825" y="1903413"/>
              <a:ext cx="44450"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91" name="Freeform 439"/>
            <p:cNvSpPr>
              <a:spLocks/>
            </p:cNvSpPr>
            <p:nvPr/>
          </p:nvSpPr>
          <p:spPr bwMode="auto">
            <a:xfrm flipV="1">
              <a:off x="2071688" y="1662113"/>
              <a:ext cx="215900"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92" name="Freeform 440"/>
            <p:cNvSpPr>
              <a:spLocks/>
            </p:cNvSpPr>
            <p:nvPr/>
          </p:nvSpPr>
          <p:spPr bwMode="auto">
            <a:xfrm>
              <a:off x="2076450" y="1930400"/>
              <a:ext cx="36513"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93" name="Freeform 441"/>
            <p:cNvSpPr>
              <a:spLocks/>
            </p:cNvSpPr>
            <p:nvPr/>
          </p:nvSpPr>
          <p:spPr bwMode="auto">
            <a:xfrm>
              <a:off x="2057400" y="1884363"/>
              <a:ext cx="33338"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94" name="Freeform 442"/>
            <p:cNvSpPr>
              <a:spLocks/>
            </p:cNvSpPr>
            <p:nvPr/>
          </p:nvSpPr>
          <p:spPr bwMode="auto">
            <a:xfrm>
              <a:off x="1990725" y="1862138"/>
              <a:ext cx="6032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95" name="Freeform 443"/>
            <p:cNvSpPr>
              <a:spLocks/>
            </p:cNvSpPr>
            <p:nvPr/>
          </p:nvSpPr>
          <p:spPr bwMode="auto">
            <a:xfrm>
              <a:off x="1747838" y="2109788"/>
              <a:ext cx="26987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96" name="Freeform 444"/>
            <p:cNvSpPr>
              <a:spLocks/>
            </p:cNvSpPr>
            <p:nvPr/>
          </p:nvSpPr>
          <p:spPr bwMode="auto">
            <a:xfrm>
              <a:off x="2654300" y="5208588"/>
              <a:ext cx="403225"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chemeClr val="bg1"/>
            </a:solidFill>
            <a:ln w="9525">
              <a:solidFill>
                <a:schemeClr val="bg2">
                  <a:lumMod val="60000"/>
                  <a:lumOff val="40000"/>
                </a:schemeClr>
              </a:solidFill>
              <a:round/>
              <a:headEnd/>
              <a:tailEnd/>
            </a:ln>
          </p:spPr>
          <p:txBody>
            <a:bodyPr/>
            <a:lstStyle/>
            <a:p>
              <a:endParaRPr lang="fr-FR"/>
            </a:p>
          </p:txBody>
        </p:sp>
        <p:sp>
          <p:nvSpPr>
            <p:cNvPr id="49597" name="Freeform 445"/>
            <p:cNvSpPr>
              <a:spLocks/>
            </p:cNvSpPr>
            <p:nvPr/>
          </p:nvSpPr>
          <p:spPr bwMode="auto">
            <a:xfrm>
              <a:off x="2776538" y="4244975"/>
              <a:ext cx="36512"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rgbClr val="CCECFF"/>
            </a:solidFill>
            <a:ln w="6350"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602" name="Freeform 450"/>
            <p:cNvSpPr>
              <a:spLocks/>
            </p:cNvSpPr>
            <p:nvPr/>
          </p:nvSpPr>
          <p:spPr bwMode="auto">
            <a:xfrm>
              <a:off x="3819525" y="2471738"/>
              <a:ext cx="131763"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lumMod val="60000"/>
                  <a:lumOff val="40000"/>
                </a:schemeClr>
              </a:solidFill>
              <a:prstDash val="solid"/>
              <a:round/>
              <a:headEnd/>
              <a:tailEnd/>
            </a:ln>
            <a:effectLst/>
          </p:spPr>
          <p:txBody>
            <a:bodyPr anchor="ctr"/>
            <a:lstStyle/>
            <a:p>
              <a:endParaRPr lang="fr-FR"/>
            </a:p>
          </p:txBody>
        </p:sp>
        <p:grpSp>
          <p:nvGrpSpPr>
            <p:cNvPr id="3" name="Group 532"/>
            <p:cNvGrpSpPr>
              <a:grpSpLocks/>
            </p:cNvGrpSpPr>
            <p:nvPr/>
          </p:nvGrpSpPr>
          <p:grpSpPr bwMode="auto">
            <a:xfrm>
              <a:off x="4119563" y="1549400"/>
              <a:ext cx="4859337" cy="4405313"/>
              <a:chOff x="2595" y="976"/>
              <a:chExt cx="3061" cy="2775"/>
            </a:xfrm>
            <a:solidFill>
              <a:schemeClr val="bg1"/>
            </a:solidFill>
          </p:grpSpPr>
          <p:sp>
            <p:nvSpPr>
              <p:cNvPr id="49409" name="Freeform 257"/>
              <p:cNvSpPr>
                <a:spLocks/>
              </p:cNvSpPr>
              <p:nvPr/>
            </p:nvSpPr>
            <p:spPr bwMode="auto">
              <a:xfrm>
                <a:off x="2679" y="1896"/>
                <a:ext cx="69" cy="10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9525">
                <a:solidFill>
                  <a:schemeClr val="bg2">
                    <a:lumMod val="60000"/>
                    <a:lumOff val="40000"/>
                  </a:schemeClr>
                </a:solidFill>
                <a:round/>
                <a:headEnd/>
                <a:tailEnd/>
              </a:ln>
            </p:spPr>
            <p:txBody>
              <a:bodyPr/>
              <a:lstStyle/>
              <a:p>
                <a:endParaRPr lang="fr-FR"/>
              </a:p>
            </p:txBody>
          </p:sp>
          <p:sp>
            <p:nvSpPr>
              <p:cNvPr id="49410" name="Freeform 258"/>
              <p:cNvSpPr>
                <a:spLocks/>
              </p:cNvSpPr>
              <p:nvPr/>
            </p:nvSpPr>
            <p:spPr bwMode="auto">
              <a:xfrm>
                <a:off x="3673" y="1055"/>
                <a:ext cx="275" cy="351"/>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grpFill/>
              <a:ln w="9525">
                <a:solidFill>
                  <a:schemeClr val="bg2">
                    <a:lumMod val="60000"/>
                    <a:lumOff val="40000"/>
                  </a:schemeClr>
                </a:solidFill>
                <a:round/>
                <a:headEnd/>
                <a:tailEnd/>
              </a:ln>
            </p:spPr>
            <p:txBody>
              <a:bodyPr/>
              <a:lstStyle/>
              <a:p>
                <a:endParaRPr lang="fr-FR"/>
              </a:p>
            </p:txBody>
          </p:sp>
          <p:sp>
            <p:nvSpPr>
              <p:cNvPr id="49411" name="Freeform 259"/>
              <p:cNvSpPr>
                <a:spLocks/>
              </p:cNvSpPr>
              <p:nvPr/>
            </p:nvSpPr>
            <p:spPr bwMode="auto">
              <a:xfrm>
                <a:off x="3510" y="3120"/>
                <a:ext cx="105" cy="218"/>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9525">
                <a:solidFill>
                  <a:schemeClr val="bg2">
                    <a:lumMod val="60000"/>
                    <a:lumOff val="40000"/>
                  </a:schemeClr>
                </a:solidFill>
                <a:round/>
                <a:headEnd/>
                <a:tailEnd/>
              </a:ln>
            </p:spPr>
            <p:txBody>
              <a:bodyPr/>
              <a:lstStyle/>
              <a:p>
                <a:endParaRPr lang="fr-FR"/>
              </a:p>
            </p:txBody>
          </p:sp>
          <p:sp>
            <p:nvSpPr>
              <p:cNvPr id="49418" name="Freeform 266"/>
              <p:cNvSpPr>
                <a:spLocks/>
              </p:cNvSpPr>
              <p:nvPr/>
            </p:nvSpPr>
            <p:spPr bwMode="auto">
              <a:xfrm>
                <a:off x="5449" y="3622"/>
                <a:ext cx="113" cy="129"/>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9525">
                <a:solidFill>
                  <a:schemeClr val="bg2">
                    <a:lumMod val="60000"/>
                    <a:lumOff val="40000"/>
                  </a:schemeClr>
                </a:solidFill>
                <a:round/>
                <a:headEnd/>
                <a:tailEnd/>
              </a:ln>
            </p:spPr>
            <p:txBody>
              <a:bodyPr/>
              <a:lstStyle/>
              <a:p>
                <a:endParaRPr lang="fr-FR"/>
              </a:p>
            </p:txBody>
          </p:sp>
          <p:sp>
            <p:nvSpPr>
              <p:cNvPr id="49419" name="Freeform 267"/>
              <p:cNvSpPr>
                <a:spLocks/>
              </p:cNvSpPr>
              <p:nvPr/>
            </p:nvSpPr>
            <p:spPr bwMode="auto">
              <a:xfrm>
                <a:off x="5547" y="3506"/>
                <a:ext cx="79" cy="127"/>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9525">
                <a:solidFill>
                  <a:schemeClr val="bg2">
                    <a:lumMod val="60000"/>
                    <a:lumOff val="40000"/>
                  </a:schemeClr>
                </a:solidFill>
                <a:round/>
                <a:headEnd/>
                <a:tailEnd/>
              </a:ln>
            </p:spPr>
            <p:txBody>
              <a:bodyPr/>
              <a:lstStyle/>
              <a:p>
                <a:endParaRPr lang="fr-FR"/>
              </a:p>
            </p:txBody>
          </p:sp>
          <p:sp>
            <p:nvSpPr>
              <p:cNvPr id="49420" name="Freeform 268"/>
              <p:cNvSpPr>
                <a:spLocks/>
              </p:cNvSpPr>
              <p:nvPr/>
            </p:nvSpPr>
            <p:spPr bwMode="auto">
              <a:xfrm>
                <a:off x="4613" y="3111"/>
                <a:ext cx="623" cy="473"/>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421" name="Freeform 269"/>
              <p:cNvSpPr>
                <a:spLocks/>
              </p:cNvSpPr>
              <p:nvPr/>
            </p:nvSpPr>
            <p:spPr bwMode="auto">
              <a:xfrm>
                <a:off x="5102" y="3612"/>
                <a:ext cx="55" cy="75"/>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9525">
                <a:solidFill>
                  <a:schemeClr val="bg2">
                    <a:lumMod val="60000"/>
                    <a:lumOff val="40000"/>
                  </a:schemeClr>
                </a:solidFill>
                <a:round/>
                <a:headEnd/>
                <a:tailEnd/>
              </a:ln>
            </p:spPr>
            <p:txBody>
              <a:bodyPr/>
              <a:lstStyle/>
              <a:p>
                <a:endParaRPr lang="fr-FR"/>
              </a:p>
            </p:txBody>
          </p:sp>
          <p:sp>
            <p:nvSpPr>
              <p:cNvPr id="49422" name="Freeform 270"/>
              <p:cNvSpPr>
                <a:spLocks/>
              </p:cNvSpPr>
              <p:nvPr/>
            </p:nvSpPr>
            <p:spPr bwMode="auto">
              <a:xfrm>
                <a:off x="4346" y="2851"/>
                <a:ext cx="152" cy="167"/>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9525">
                <a:solidFill>
                  <a:schemeClr val="bg2">
                    <a:lumMod val="60000"/>
                    <a:lumOff val="40000"/>
                  </a:schemeClr>
                </a:solidFill>
                <a:round/>
                <a:headEnd/>
                <a:tailEnd/>
              </a:ln>
            </p:spPr>
            <p:txBody>
              <a:bodyPr/>
              <a:lstStyle/>
              <a:p>
                <a:endParaRPr lang="fr-FR"/>
              </a:p>
            </p:txBody>
          </p:sp>
          <p:sp>
            <p:nvSpPr>
              <p:cNvPr id="49423" name="Freeform 271"/>
              <p:cNvSpPr>
                <a:spLocks/>
              </p:cNvSpPr>
              <p:nvPr/>
            </p:nvSpPr>
            <p:spPr bwMode="auto">
              <a:xfrm>
                <a:off x="4554" y="2821"/>
                <a:ext cx="143" cy="167"/>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9525">
                <a:solidFill>
                  <a:schemeClr val="bg2">
                    <a:lumMod val="60000"/>
                    <a:lumOff val="40000"/>
                  </a:schemeClr>
                </a:solidFill>
                <a:round/>
                <a:headEnd/>
                <a:tailEnd/>
              </a:ln>
            </p:spPr>
            <p:txBody>
              <a:bodyPr/>
              <a:lstStyle/>
              <a:p>
                <a:endParaRPr lang="fr-FR"/>
              </a:p>
            </p:txBody>
          </p:sp>
          <p:sp>
            <p:nvSpPr>
              <p:cNvPr id="49426" name="Freeform 274"/>
              <p:cNvSpPr>
                <a:spLocks/>
              </p:cNvSpPr>
              <p:nvPr/>
            </p:nvSpPr>
            <p:spPr bwMode="auto">
              <a:xfrm>
                <a:off x="4697" y="2909"/>
                <a:ext cx="89" cy="109"/>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9525">
                <a:solidFill>
                  <a:schemeClr val="bg2">
                    <a:lumMod val="60000"/>
                    <a:lumOff val="40000"/>
                  </a:schemeClr>
                </a:solidFill>
                <a:round/>
                <a:headEnd/>
                <a:tailEnd/>
              </a:ln>
            </p:spPr>
            <p:txBody>
              <a:bodyPr/>
              <a:lstStyle/>
              <a:p>
                <a:endParaRPr lang="fr-FR"/>
              </a:p>
            </p:txBody>
          </p:sp>
          <p:sp>
            <p:nvSpPr>
              <p:cNvPr id="49427" name="Freeform 275"/>
              <p:cNvSpPr>
                <a:spLocks/>
              </p:cNvSpPr>
              <p:nvPr/>
            </p:nvSpPr>
            <p:spPr bwMode="auto">
              <a:xfrm>
                <a:off x="4495" y="3033"/>
                <a:ext cx="167" cy="38"/>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9525">
                <a:solidFill>
                  <a:schemeClr val="bg2">
                    <a:lumMod val="60000"/>
                    <a:lumOff val="40000"/>
                  </a:schemeClr>
                </a:solidFill>
                <a:round/>
                <a:headEnd/>
                <a:tailEnd/>
              </a:ln>
            </p:spPr>
            <p:txBody>
              <a:bodyPr/>
              <a:lstStyle/>
              <a:p>
                <a:endParaRPr lang="fr-FR"/>
              </a:p>
            </p:txBody>
          </p:sp>
          <p:sp>
            <p:nvSpPr>
              <p:cNvPr id="49431" name="Freeform 279"/>
              <p:cNvSpPr>
                <a:spLocks/>
              </p:cNvSpPr>
              <p:nvPr/>
            </p:nvSpPr>
            <p:spPr bwMode="auto">
              <a:xfrm>
                <a:off x="3021" y="2286"/>
                <a:ext cx="49" cy="29"/>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grpFill/>
              <a:ln w="9525">
                <a:solidFill>
                  <a:schemeClr val="bg2">
                    <a:lumMod val="60000"/>
                    <a:lumOff val="40000"/>
                  </a:schemeClr>
                </a:solidFill>
                <a:round/>
                <a:headEnd/>
                <a:tailEnd/>
              </a:ln>
            </p:spPr>
            <p:txBody>
              <a:bodyPr/>
              <a:lstStyle/>
              <a:p>
                <a:endParaRPr lang="fr-FR"/>
              </a:p>
            </p:txBody>
          </p:sp>
          <p:sp>
            <p:nvSpPr>
              <p:cNvPr id="49432" name="Freeform 280"/>
              <p:cNvSpPr>
                <a:spLocks/>
              </p:cNvSpPr>
              <p:nvPr/>
            </p:nvSpPr>
            <p:spPr bwMode="auto">
              <a:xfrm>
                <a:off x="2966" y="2231"/>
                <a:ext cx="20" cy="39"/>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grpFill/>
              <a:ln w="9525">
                <a:solidFill>
                  <a:schemeClr val="bg2">
                    <a:lumMod val="60000"/>
                    <a:lumOff val="40000"/>
                  </a:schemeClr>
                </a:solidFill>
                <a:round/>
                <a:headEnd/>
                <a:tailEnd/>
              </a:ln>
            </p:spPr>
            <p:txBody>
              <a:bodyPr/>
              <a:lstStyle/>
              <a:p>
                <a:endParaRPr lang="fr-FR"/>
              </a:p>
            </p:txBody>
          </p:sp>
          <p:sp>
            <p:nvSpPr>
              <p:cNvPr id="49433" name="Freeform 281"/>
              <p:cNvSpPr>
                <a:spLocks/>
              </p:cNvSpPr>
              <p:nvPr/>
            </p:nvSpPr>
            <p:spPr bwMode="auto">
              <a:xfrm>
                <a:off x="2961" y="2191"/>
                <a:ext cx="25" cy="30"/>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grpFill/>
              <a:ln w="9525">
                <a:solidFill>
                  <a:schemeClr val="bg2">
                    <a:lumMod val="60000"/>
                    <a:lumOff val="40000"/>
                  </a:schemeClr>
                </a:solidFill>
                <a:round/>
                <a:headEnd/>
                <a:tailEnd/>
              </a:ln>
            </p:spPr>
            <p:txBody>
              <a:bodyPr/>
              <a:lstStyle/>
              <a:p>
                <a:endParaRPr lang="fr-FR"/>
              </a:p>
            </p:txBody>
          </p:sp>
          <p:sp>
            <p:nvSpPr>
              <p:cNvPr id="49434" name="Freeform 282"/>
              <p:cNvSpPr>
                <a:spLocks/>
              </p:cNvSpPr>
              <p:nvPr/>
            </p:nvSpPr>
            <p:spPr bwMode="auto">
              <a:xfrm>
                <a:off x="3476" y="2310"/>
                <a:ext cx="25" cy="5"/>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grpFill/>
              <a:ln w="9525">
                <a:solidFill>
                  <a:schemeClr val="bg2">
                    <a:lumMod val="60000"/>
                    <a:lumOff val="40000"/>
                  </a:schemeClr>
                </a:solidFill>
                <a:round/>
                <a:headEnd/>
                <a:tailEnd/>
              </a:ln>
            </p:spPr>
            <p:txBody>
              <a:bodyPr/>
              <a:lstStyle/>
              <a:p>
                <a:endParaRPr lang="fr-FR"/>
              </a:p>
            </p:txBody>
          </p:sp>
          <p:sp>
            <p:nvSpPr>
              <p:cNvPr id="49435" name="Rectangle 283"/>
              <p:cNvSpPr>
                <a:spLocks noChangeArrowheads="1"/>
              </p:cNvSpPr>
              <p:nvPr/>
            </p:nvSpPr>
            <p:spPr bwMode="auto">
              <a:xfrm>
                <a:off x="3388" y="2456"/>
                <a:ext cx="0" cy="2"/>
              </a:xfrm>
              <a:prstGeom prst="rect">
                <a:avLst/>
              </a:prstGeom>
              <a:grpFill/>
              <a:ln w="9525">
                <a:solidFill>
                  <a:schemeClr val="bg2">
                    <a:lumMod val="60000"/>
                    <a:lumOff val="40000"/>
                  </a:schemeClr>
                </a:solidFill>
                <a:miter lim="800000"/>
                <a:headEnd/>
                <a:tailEnd/>
              </a:ln>
            </p:spPr>
            <p:txBody>
              <a:bodyPr/>
              <a:lstStyle/>
              <a:p>
                <a:endParaRPr lang="fr-FR"/>
              </a:p>
            </p:txBody>
          </p:sp>
          <p:sp>
            <p:nvSpPr>
              <p:cNvPr id="49436" name="Freeform 284"/>
              <p:cNvSpPr>
                <a:spLocks/>
              </p:cNvSpPr>
              <p:nvPr/>
            </p:nvSpPr>
            <p:spPr bwMode="auto">
              <a:xfrm>
                <a:off x="3243" y="2216"/>
                <a:ext cx="292" cy="113"/>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37" name="Freeform 285"/>
              <p:cNvSpPr>
                <a:spLocks/>
              </p:cNvSpPr>
              <p:nvPr/>
            </p:nvSpPr>
            <p:spPr bwMode="auto">
              <a:xfrm>
                <a:off x="3381" y="2310"/>
                <a:ext cx="114" cy="92"/>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grpFill/>
              <a:ln w="9525">
                <a:solidFill>
                  <a:schemeClr val="bg2">
                    <a:lumMod val="60000"/>
                    <a:lumOff val="40000"/>
                  </a:schemeClr>
                </a:solidFill>
                <a:round/>
                <a:headEnd/>
                <a:tailEnd/>
              </a:ln>
            </p:spPr>
            <p:txBody>
              <a:bodyPr/>
              <a:lstStyle/>
              <a:p>
                <a:endParaRPr lang="fr-FR"/>
              </a:p>
            </p:txBody>
          </p:sp>
          <p:sp>
            <p:nvSpPr>
              <p:cNvPr id="49438" name="Freeform 286"/>
              <p:cNvSpPr>
                <a:spLocks/>
              </p:cNvSpPr>
              <p:nvPr/>
            </p:nvSpPr>
            <p:spPr bwMode="auto">
              <a:xfrm>
                <a:off x="3366" y="2383"/>
                <a:ext cx="80" cy="73"/>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grpFill/>
              <a:ln w="9525">
                <a:solidFill>
                  <a:schemeClr val="bg2">
                    <a:lumMod val="60000"/>
                    <a:lumOff val="40000"/>
                  </a:schemeClr>
                </a:solidFill>
                <a:round/>
                <a:headEnd/>
                <a:tailEnd/>
              </a:ln>
            </p:spPr>
            <p:txBody>
              <a:bodyPr/>
              <a:lstStyle/>
              <a:p>
                <a:endParaRPr lang="fr-FR"/>
              </a:p>
            </p:txBody>
          </p:sp>
          <p:sp>
            <p:nvSpPr>
              <p:cNvPr id="49439" name="Freeform 287"/>
              <p:cNvSpPr>
                <a:spLocks/>
              </p:cNvSpPr>
              <p:nvPr/>
            </p:nvSpPr>
            <p:spPr bwMode="auto">
              <a:xfrm>
                <a:off x="3366" y="2383"/>
                <a:ext cx="80" cy="73"/>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40" name="Freeform 288"/>
              <p:cNvSpPr>
                <a:spLocks/>
              </p:cNvSpPr>
              <p:nvPr/>
            </p:nvSpPr>
            <p:spPr bwMode="auto">
              <a:xfrm>
                <a:off x="3643" y="2521"/>
                <a:ext cx="75" cy="49"/>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41" name="Freeform 289"/>
              <p:cNvSpPr>
                <a:spLocks/>
              </p:cNvSpPr>
              <p:nvPr/>
            </p:nvSpPr>
            <p:spPr bwMode="auto">
              <a:xfrm>
                <a:off x="3654" y="2540"/>
                <a:ext cx="118" cy="137"/>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9525">
                <a:solidFill>
                  <a:schemeClr val="bg2">
                    <a:lumMod val="60000"/>
                    <a:lumOff val="40000"/>
                  </a:schemeClr>
                </a:solidFill>
                <a:round/>
                <a:headEnd/>
                <a:tailEnd/>
              </a:ln>
            </p:spPr>
            <p:txBody>
              <a:bodyPr/>
              <a:lstStyle/>
              <a:p>
                <a:endParaRPr lang="fr-FR"/>
              </a:p>
            </p:txBody>
          </p:sp>
          <p:sp>
            <p:nvSpPr>
              <p:cNvPr id="49442" name="Freeform 290"/>
              <p:cNvSpPr>
                <a:spLocks/>
              </p:cNvSpPr>
              <p:nvPr/>
            </p:nvSpPr>
            <p:spPr bwMode="auto">
              <a:xfrm>
                <a:off x="3506" y="2628"/>
                <a:ext cx="167" cy="104"/>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9525">
                <a:solidFill>
                  <a:schemeClr val="bg2">
                    <a:lumMod val="60000"/>
                    <a:lumOff val="40000"/>
                  </a:schemeClr>
                </a:solidFill>
                <a:round/>
                <a:headEnd/>
                <a:tailEnd/>
              </a:ln>
            </p:spPr>
            <p:txBody>
              <a:bodyPr/>
              <a:lstStyle/>
              <a:p>
                <a:endParaRPr lang="fr-FR"/>
              </a:p>
            </p:txBody>
          </p:sp>
          <p:sp>
            <p:nvSpPr>
              <p:cNvPr id="49443" name="Freeform 291"/>
              <p:cNvSpPr>
                <a:spLocks/>
              </p:cNvSpPr>
              <p:nvPr/>
            </p:nvSpPr>
            <p:spPr bwMode="auto">
              <a:xfrm>
                <a:off x="3388" y="2402"/>
                <a:ext cx="310" cy="266"/>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9525">
                <a:solidFill>
                  <a:schemeClr val="bg2">
                    <a:lumMod val="60000"/>
                    <a:lumOff val="40000"/>
                  </a:schemeClr>
                </a:solidFill>
                <a:round/>
                <a:headEnd/>
                <a:tailEnd/>
              </a:ln>
            </p:spPr>
            <p:txBody>
              <a:bodyPr/>
              <a:lstStyle/>
              <a:p>
                <a:endParaRPr lang="fr-FR"/>
              </a:p>
            </p:txBody>
          </p:sp>
          <p:sp>
            <p:nvSpPr>
              <p:cNvPr id="49444" name="Freeform 292"/>
              <p:cNvSpPr>
                <a:spLocks/>
              </p:cNvSpPr>
              <p:nvPr/>
            </p:nvSpPr>
            <p:spPr bwMode="auto">
              <a:xfrm>
                <a:off x="3654" y="2570"/>
                <a:ext cx="49" cy="58"/>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9525">
                <a:solidFill>
                  <a:schemeClr val="bg2">
                    <a:lumMod val="60000"/>
                    <a:lumOff val="40000"/>
                  </a:schemeClr>
                </a:solidFill>
                <a:round/>
                <a:headEnd/>
                <a:tailEnd/>
              </a:ln>
            </p:spPr>
            <p:txBody>
              <a:bodyPr/>
              <a:lstStyle/>
              <a:p>
                <a:endParaRPr lang="fr-FR"/>
              </a:p>
            </p:txBody>
          </p:sp>
          <p:sp>
            <p:nvSpPr>
              <p:cNvPr id="49445" name="Freeform 293"/>
              <p:cNvSpPr>
                <a:spLocks/>
              </p:cNvSpPr>
              <p:nvPr/>
            </p:nvSpPr>
            <p:spPr bwMode="auto">
              <a:xfrm>
                <a:off x="3441" y="2304"/>
                <a:ext cx="157" cy="158"/>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9525">
                <a:solidFill>
                  <a:schemeClr val="bg2">
                    <a:lumMod val="60000"/>
                    <a:lumOff val="40000"/>
                  </a:schemeClr>
                </a:solidFill>
                <a:round/>
                <a:headEnd/>
                <a:tailEnd/>
              </a:ln>
            </p:spPr>
            <p:txBody>
              <a:bodyPr/>
              <a:lstStyle/>
              <a:p>
                <a:endParaRPr lang="fr-FR"/>
              </a:p>
            </p:txBody>
          </p:sp>
          <p:sp>
            <p:nvSpPr>
              <p:cNvPr id="49446" name="Freeform 294"/>
              <p:cNvSpPr>
                <a:spLocks/>
              </p:cNvSpPr>
              <p:nvPr/>
            </p:nvSpPr>
            <p:spPr bwMode="auto">
              <a:xfrm>
                <a:off x="3531" y="2261"/>
                <a:ext cx="296" cy="269"/>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9525">
                <a:solidFill>
                  <a:schemeClr val="bg2">
                    <a:lumMod val="60000"/>
                    <a:lumOff val="40000"/>
                  </a:schemeClr>
                </a:solidFill>
                <a:round/>
                <a:headEnd/>
                <a:tailEnd/>
              </a:ln>
            </p:spPr>
            <p:txBody>
              <a:bodyPr/>
              <a:lstStyle/>
              <a:p>
                <a:endParaRPr lang="fr-FR"/>
              </a:p>
            </p:txBody>
          </p:sp>
          <p:sp>
            <p:nvSpPr>
              <p:cNvPr id="49447" name="Freeform 295"/>
              <p:cNvSpPr>
                <a:spLocks/>
              </p:cNvSpPr>
              <p:nvPr/>
            </p:nvSpPr>
            <p:spPr bwMode="auto">
              <a:xfrm>
                <a:off x="3792" y="2315"/>
                <a:ext cx="257" cy="24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9525">
                <a:solidFill>
                  <a:schemeClr val="bg2">
                    <a:lumMod val="60000"/>
                    <a:lumOff val="40000"/>
                  </a:schemeClr>
                </a:solidFill>
                <a:round/>
                <a:headEnd/>
                <a:tailEnd/>
              </a:ln>
            </p:spPr>
            <p:txBody>
              <a:bodyPr/>
              <a:lstStyle/>
              <a:p>
                <a:endParaRPr lang="fr-FR"/>
              </a:p>
            </p:txBody>
          </p:sp>
          <p:sp>
            <p:nvSpPr>
              <p:cNvPr id="49448" name="Freeform 296"/>
              <p:cNvSpPr>
                <a:spLocks/>
              </p:cNvSpPr>
              <p:nvPr/>
            </p:nvSpPr>
            <p:spPr bwMode="auto">
              <a:xfrm>
                <a:off x="3900" y="2339"/>
                <a:ext cx="456" cy="468"/>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49" name="Freeform 297"/>
              <p:cNvSpPr>
                <a:spLocks/>
              </p:cNvSpPr>
              <p:nvPr/>
            </p:nvSpPr>
            <p:spPr bwMode="auto">
              <a:xfrm>
                <a:off x="3783" y="2286"/>
                <a:ext cx="227" cy="166"/>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9525">
                <a:solidFill>
                  <a:schemeClr val="bg2">
                    <a:lumMod val="60000"/>
                    <a:lumOff val="40000"/>
                  </a:schemeClr>
                </a:solidFill>
                <a:round/>
                <a:headEnd/>
                <a:tailEnd/>
              </a:ln>
            </p:spPr>
            <p:txBody>
              <a:bodyPr/>
              <a:lstStyle/>
              <a:p>
                <a:endParaRPr lang="fr-FR"/>
              </a:p>
            </p:txBody>
          </p:sp>
          <p:sp>
            <p:nvSpPr>
              <p:cNvPr id="49451" name="Freeform 299"/>
              <p:cNvSpPr>
                <a:spLocks/>
              </p:cNvSpPr>
              <p:nvPr/>
            </p:nvSpPr>
            <p:spPr bwMode="auto">
              <a:xfrm>
                <a:off x="3158" y="1867"/>
                <a:ext cx="100" cy="68"/>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9525">
                <a:solidFill>
                  <a:schemeClr val="bg2">
                    <a:lumMod val="60000"/>
                    <a:lumOff val="40000"/>
                  </a:schemeClr>
                </a:solidFill>
                <a:round/>
                <a:headEnd/>
                <a:tailEnd/>
              </a:ln>
            </p:spPr>
            <p:txBody>
              <a:bodyPr/>
              <a:lstStyle/>
              <a:p>
                <a:endParaRPr lang="fr-FR"/>
              </a:p>
            </p:txBody>
          </p:sp>
          <p:sp>
            <p:nvSpPr>
              <p:cNvPr id="49452" name="Freeform 300"/>
              <p:cNvSpPr>
                <a:spLocks/>
              </p:cNvSpPr>
              <p:nvPr/>
            </p:nvSpPr>
            <p:spPr bwMode="auto">
              <a:xfrm>
                <a:off x="3202" y="1773"/>
                <a:ext cx="75" cy="64"/>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9525">
                <a:solidFill>
                  <a:schemeClr val="bg2">
                    <a:lumMod val="60000"/>
                    <a:lumOff val="40000"/>
                  </a:schemeClr>
                </a:solidFill>
                <a:round/>
                <a:headEnd/>
                <a:tailEnd/>
              </a:ln>
            </p:spPr>
            <p:txBody>
              <a:bodyPr/>
              <a:lstStyle/>
              <a:p>
                <a:endParaRPr lang="fr-FR"/>
              </a:p>
            </p:txBody>
          </p:sp>
          <p:sp>
            <p:nvSpPr>
              <p:cNvPr id="49453" name="Freeform 301"/>
              <p:cNvSpPr>
                <a:spLocks/>
              </p:cNvSpPr>
              <p:nvPr/>
            </p:nvSpPr>
            <p:spPr bwMode="auto">
              <a:xfrm>
                <a:off x="3199" y="1872"/>
                <a:ext cx="147" cy="133"/>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9525">
                <a:solidFill>
                  <a:schemeClr val="bg2">
                    <a:lumMod val="60000"/>
                    <a:lumOff val="40000"/>
                  </a:schemeClr>
                </a:solidFill>
                <a:round/>
                <a:headEnd/>
                <a:tailEnd/>
              </a:ln>
            </p:spPr>
            <p:txBody>
              <a:bodyPr/>
              <a:lstStyle/>
              <a:p>
                <a:endParaRPr lang="fr-FR"/>
              </a:p>
            </p:txBody>
          </p:sp>
          <p:sp>
            <p:nvSpPr>
              <p:cNvPr id="49454" name="Freeform 302"/>
              <p:cNvSpPr>
                <a:spLocks/>
              </p:cNvSpPr>
              <p:nvPr/>
            </p:nvSpPr>
            <p:spPr bwMode="auto">
              <a:xfrm>
                <a:off x="3163" y="1818"/>
                <a:ext cx="120" cy="68"/>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9525">
                <a:solidFill>
                  <a:schemeClr val="bg2">
                    <a:lumMod val="60000"/>
                    <a:lumOff val="40000"/>
                  </a:schemeClr>
                </a:solidFill>
                <a:round/>
                <a:headEnd/>
                <a:tailEnd/>
              </a:ln>
            </p:spPr>
            <p:txBody>
              <a:bodyPr/>
              <a:lstStyle/>
              <a:p>
                <a:endParaRPr lang="fr-FR"/>
              </a:p>
            </p:txBody>
          </p:sp>
          <p:sp>
            <p:nvSpPr>
              <p:cNvPr id="49455" name="Freeform 303"/>
              <p:cNvSpPr>
                <a:spLocks/>
              </p:cNvSpPr>
              <p:nvPr/>
            </p:nvSpPr>
            <p:spPr bwMode="auto">
              <a:xfrm>
                <a:off x="2595" y="2732"/>
                <a:ext cx="119" cy="89"/>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9525">
                <a:solidFill>
                  <a:schemeClr val="bg2">
                    <a:lumMod val="60000"/>
                    <a:lumOff val="40000"/>
                  </a:schemeClr>
                </a:solidFill>
                <a:round/>
                <a:headEnd/>
                <a:tailEnd/>
              </a:ln>
            </p:spPr>
            <p:txBody>
              <a:bodyPr/>
              <a:lstStyle/>
              <a:p>
                <a:endParaRPr lang="fr-FR"/>
              </a:p>
            </p:txBody>
          </p:sp>
          <p:sp>
            <p:nvSpPr>
              <p:cNvPr id="49458" name="Freeform 306" descr="blanc)"/>
              <p:cNvSpPr>
                <a:spLocks/>
              </p:cNvSpPr>
              <p:nvPr/>
            </p:nvSpPr>
            <p:spPr bwMode="auto">
              <a:xfrm>
                <a:off x="3218" y="2413"/>
                <a:ext cx="178" cy="172"/>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CCECFF"/>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459" name="Freeform 307"/>
              <p:cNvSpPr>
                <a:spLocks/>
              </p:cNvSpPr>
              <p:nvPr/>
            </p:nvSpPr>
            <p:spPr bwMode="auto">
              <a:xfrm>
                <a:off x="2975" y="2383"/>
                <a:ext cx="258" cy="245"/>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60" name="Freeform 308" descr="blanc)"/>
              <p:cNvSpPr>
                <a:spLocks/>
              </p:cNvSpPr>
              <p:nvPr/>
            </p:nvSpPr>
            <p:spPr bwMode="auto">
              <a:xfrm>
                <a:off x="2950" y="2310"/>
                <a:ext cx="65" cy="122"/>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0000"/>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461" name="Freeform 309" descr="blanc)"/>
              <p:cNvSpPr>
                <a:spLocks/>
              </p:cNvSpPr>
              <p:nvPr/>
            </p:nvSpPr>
            <p:spPr bwMode="auto">
              <a:xfrm>
                <a:off x="2631" y="2339"/>
                <a:ext cx="187" cy="143"/>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CCECFF"/>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464" name="Freeform 312"/>
              <p:cNvSpPr>
                <a:spLocks/>
              </p:cNvSpPr>
              <p:nvPr/>
            </p:nvSpPr>
            <p:spPr bwMode="auto">
              <a:xfrm>
                <a:off x="3179" y="2561"/>
                <a:ext cx="256" cy="314"/>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9525">
                <a:solidFill>
                  <a:schemeClr val="bg2">
                    <a:lumMod val="60000"/>
                    <a:lumOff val="40000"/>
                  </a:schemeClr>
                </a:solidFill>
                <a:round/>
                <a:headEnd/>
                <a:tailEnd/>
              </a:ln>
            </p:spPr>
            <p:txBody>
              <a:bodyPr/>
              <a:lstStyle/>
              <a:p>
                <a:endParaRPr lang="fr-FR"/>
              </a:p>
            </p:txBody>
          </p:sp>
          <p:sp>
            <p:nvSpPr>
              <p:cNvPr id="49465" name="Freeform 313"/>
              <p:cNvSpPr>
                <a:spLocks/>
              </p:cNvSpPr>
              <p:nvPr/>
            </p:nvSpPr>
            <p:spPr bwMode="auto">
              <a:xfrm>
                <a:off x="2704" y="2767"/>
                <a:ext cx="94" cy="93"/>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66" name="Freeform 314"/>
              <p:cNvSpPr>
                <a:spLocks/>
              </p:cNvSpPr>
              <p:nvPr/>
            </p:nvSpPr>
            <p:spPr bwMode="auto">
              <a:xfrm>
                <a:off x="2656" y="2802"/>
                <a:ext cx="67" cy="58"/>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9525">
                <a:solidFill>
                  <a:schemeClr val="bg2">
                    <a:lumMod val="60000"/>
                    <a:lumOff val="40000"/>
                  </a:schemeClr>
                </a:solidFill>
                <a:round/>
                <a:headEnd/>
                <a:tailEnd/>
              </a:ln>
            </p:spPr>
            <p:txBody>
              <a:bodyPr/>
              <a:lstStyle/>
              <a:p>
                <a:endParaRPr lang="fr-FR"/>
              </a:p>
            </p:txBody>
          </p:sp>
          <p:sp>
            <p:nvSpPr>
              <p:cNvPr id="49467" name="Freeform 315"/>
              <p:cNvSpPr>
                <a:spLocks/>
              </p:cNvSpPr>
              <p:nvPr/>
            </p:nvSpPr>
            <p:spPr bwMode="auto">
              <a:xfrm>
                <a:off x="2625" y="2782"/>
                <a:ext cx="50" cy="44"/>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9525">
                <a:solidFill>
                  <a:schemeClr val="bg2">
                    <a:lumMod val="60000"/>
                    <a:lumOff val="40000"/>
                  </a:schemeClr>
                </a:solidFill>
                <a:round/>
                <a:headEnd/>
                <a:tailEnd/>
              </a:ln>
            </p:spPr>
            <p:txBody>
              <a:bodyPr/>
              <a:lstStyle/>
              <a:p>
                <a:endParaRPr lang="fr-FR"/>
              </a:p>
            </p:txBody>
          </p:sp>
          <p:sp>
            <p:nvSpPr>
              <p:cNvPr id="49468" name="Rectangle 316"/>
              <p:cNvSpPr>
                <a:spLocks noChangeArrowheads="1"/>
              </p:cNvSpPr>
              <p:nvPr/>
            </p:nvSpPr>
            <p:spPr bwMode="auto">
              <a:xfrm>
                <a:off x="2698" y="2482"/>
                <a:ext cx="6" cy="15"/>
              </a:xfrm>
              <a:prstGeom prst="rect">
                <a:avLst/>
              </a:prstGeom>
              <a:grpFill/>
              <a:ln w="9525">
                <a:solidFill>
                  <a:schemeClr val="bg2">
                    <a:lumMod val="60000"/>
                    <a:lumOff val="40000"/>
                  </a:schemeClr>
                </a:solidFill>
                <a:miter lim="800000"/>
                <a:headEnd/>
                <a:tailEnd/>
              </a:ln>
            </p:spPr>
            <p:txBody>
              <a:bodyPr/>
              <a:lstStyle/>
              <a:p>
                <a:endParaRPr lang="fr-FR"/>
              </a:p>
            </p:txBody>
          </p:sp>
          <p:sp>
            <p:nvSpPr>
              <p:cNvPr id="49469" name="Freeform 317"/>
              <p:cNvSpPr>
                <a:spLocks/>
              </p:cNvSpPr>
              <p:nvPr/>
            </p:nvSpPr>
            <p:spPr bwMode="auto">
              <a:xfrm>
                <a:off x="2698" y="2310"/>
                <a:ext cx="323" cy="318"/>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9525">
                <a:solidFill>
                  <a:schemeClr val="bg2">
                    <a:lumMod val="60000"/>
                    <a:lumOff val="40000"/>
                  </a:schemeClr>
                </a:solidFill>
                <a:round/>
                <a:headEnd/>
                <a:tailEnd/>
              </a:ln>
            </p:spPr>
            <p:txBody>
              <a:bodyPr/>
              <a:lstStyle/>
              <a:p>
                <a:endParaRPr lang="fr-FR"/>
              </a:p>
            </p:txBody>
          </p:sp>
          <p:sp>
            <p:nvSpPr>
              <p:cNvPr id="49470" name="Freeform 318" descr="blanc)"/>
              <p:cNvSpPr>
                <a:spLocks/>
              </p:cNvSpPr>
              <p:nvPr/>
            </p:nvSpPr>
            <p:spPr bwMode="auto">
              <a:xfrm>
                <a:off x="2698" y="2310"/>
                <a:ext cx="323" cy="318"/>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CCECFF"/>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471" name="Freeform 319"/>
              <p:cNvSpPr>
                <a:spLocks/>
              </p:cNvSpPr>
              <p:nvPr/>
            </p:nvSpPr>
            <p:spPr bwMode="auto">
              <a:xfrm>
                <a:off x="2723" y="2286"/>
                <a:ext cx="6" cy="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grpFill/>
              <a:ln w="9525">
                <a:solidFill>
                  <a:schemeClr val="bg2">
                    <a:lumMod val="60000"/>
                    <a:lumOff val="40000"/>
                  </a:schemeClr>
                </a:solidFill>
                <a:round/>
                <a:headEnd/>
                <a:tailEnd/>
              </a:ln>
            </p:spPr>
            <p:txBody>
              <a:bodyPr/>
              <a:lstStyle/>
              <a:p>
                <a:endParaRPr lang="fr-FR"/>
              </a:p>
            </p:txBody>
          </p:sp>
          <p:sp>
            <p:nvSpPr>
              <p:cNvPr id="49472" name="Freeform 320"/>
              <p:cNvSpPr>
                <a:spLocks/>
              </p:cNvSpPr>
              <p:nvPr/>
            </p:nvSpPr>
            <p:spPr bwMode="auto">
              <a:xfrm>
                <a:off x="2734" y="2216"/>
                <a:ext cx="5" cy="5"/>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grpFill/>
              <a:ln w="9525">
                <a:solidFill>
                  <a:schemeClr val="bg2">
                    <a:lumMod val="60000"/>
                    <a:lumOff val="40000"/>
                  </a:schemeClr>
                </a:solidFill>
                <a:round/>
                <a:headEnd/>
                <a:tailEnd/>
              </a:ln>
            </p:spPr>
            <p:txBody>
              <a:bodyPr/>
              <a:lstStyle/>
              <a:p>
                <a:endParaRPr lang="fr-FR"/>
              </a:p>
            </p:txBody>
          </p:sp>
          <p:sp>
            <p:nvSpPr>
              <p:cNvPr id="49473" name="Freeform 321"/>
              <p:cNvSpPr>
                <a:spLocks/>
              </p:cNvSpPr>
              <p:nvPr/>
            </p:nvSpPr>
            <p:spPr bwMode="auto">
              <a:xfrm>
                <a:off x="2689" y="2175"/>
                <a:ext cx="194" cy="149"/>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74" name="Freeform 322"/>
              <p:cNvSpPr>
                <a:spLocks/>
              </p:cNvSpPr>
              <p:nvPr/>
            </p:nvSpPr>
            <p:spPr bwMode="auto">
              <a:xfrm>
                <a:off x="2689" y="2205"/>
                <a:ext cx="50" cy="105"/>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75" name="Freeform 323"/>
              <p:cNvSpPr>
                <a:spLocks/>
              </p:cNvSpPr>
              <p:nvPr/>
            </p:nvSpPr>
            <p:spPr bwMode="auto">
              <a:xfrm>
                <a:off x="2729" y="2221"/>
                <a:ext cx="10" cy="4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76" name="Freeform 324"/>
              <p:cNvSpPr>
                <a:spLocks/>
              </p:cNvSpPr>
              <p:nvPr/>
            </p:nvSpPr>
            <p:spPr bwMode="auto">
              <a:xfrm>
                <a:off x="2720" y="2289"/>
                <a:ext cx="3" cy="21"/>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grpFill/>
              <a:ln w="9525">
                <a:solidFill>
                  <a:schemeClr val="bg2">
                    <a:lumMod val="60000"/>
                    <a:lumOff val="40000"/>
                  </a:schemeClr>
                </a:solidFill>
                <a:round/>
                <a:headEnd/>
                <a:tailEnd/>
              </a:ln>
            </p:spPr>
            <p:txBody>
              <a:bodyPr/>
              <a:lstStyle/>
              <a:p>
                <a:endParaRPr lang="fr-FR"/>
              </a:p>
            </p:txBody>
          </p:sp>
          <p:sp>
            <p:nvSpPr>
              <p:cNvPr id="49477" name="Freeform 325"/>
              <p:cNvSpPr>
                <a:spLocks/>
              </p:cNvSpPr>
              <p:nvPr/>
            </p:nvSpPr>
            <p:spPr bwMode="auto">
              <a:xfrm>
                <a:off x="2723" y="2261"/>
                <a:ext cx="6" cy="14"/>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78" name="Freeform 326"/>
              <p:cNvSpPr>
                <a:spLocks/>
              </p:cNvSpPr>
              <p:nvPr/>
            </p:nvSpPr>
            <p:spPr bwMode="auto">
              <a:xfrm>
                <a:off x="2723" y="2275"/>
                <a:ext cx="0" cy="11"/>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grpFill/>
              <a:ln w="9525">
                <a:solidFill>
                  <a:schemeClr val="bg2">
                    <a:lumMod val="60000"/>
                    <a:lumOff val="40000"/>
                  </a:schemeClr>
                </a:solidFill>
                <a:round/>
                <a:headEnd/>
                <a:tailEnd/>
              </a:ln>
            </p:spPr>
            <p:txBody>
              <a:bodyPr/>
              <a:lstStyle/>
              <a:p>
                <a:endParaRPr lang="fr-FR"/>
              </a:p>
            </p:txBody>
          </p:sp>
          <p:sp>
            <p:nvSpPr>
              <p:cNvPr id="49479" name="Freeform 327"/>
              <p:cNvSpPr>
                <a:spLocks/>
              </p:cNvSpPr>
              <p:nvPr/>
            </p:nvSpPr>
            <p:spPr bwMode="auto">
              <a:xfrm>
                <a:off x="3618" y="2304"/>
                <a:ext cx="16" cy="11"/>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grpFill/>
              <a:ln w="9525">
                <a:solidFill>
                  <a:schemeClr val="bg2">
                    <a:lumMod val="60000"/>
                    <a:lumOff val="40000"/>
                  </a:schemeClr>
                </a:solidFill>
                <a:round/>
                <a:headEnd/>
                <a:tailEnd/>
              </a:ln>
            </p:spPr>
            <p:txBody>
              <a:bodyPr/>
              <a:lstStyle/>
              <a:p>
                <a:endParaRPr lang="fr-FR"/>
              </a:p>
            </p:txBody>
          </p:sp>
          <p:sp>
            <p:nvSpPr>
              <p:cNvPr id="49480" name="Freeform 328"/>
              <p:cNvSpPr>
                <a:spLocks/>
              </p:cNvSpPr>
              <p:nvPr/>
            </p:nvSpPr>
            <p:spPr bwMode="auto">
              <a:xfrm>
                <a:off x="3595" y="2280"/>
                <a:ext cx="9" cy="15"/>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grpFill/>
              <a:ln w="9525">
                <a:solidFill>
                  <a:schemeClr val="bg2">
                    <a:lumMod val="60000"/>
                    <a:lumOff val="40000"/>
                  </a:schemeClr>
                </a:solidFill>
                <a:round/>
                <a:headEnd/>
                <a:tailEnd/>
              </a:ln>
            </p:spPr>
            <p:txBody>
              <a:bodyPr/>
              <a:lstStyle/>
              <a:p>
                <a:endParaRPr lang="fr-FR"/>
              </a:p>
            </p:txBody>
          </p:sp>
          <p:sp>
            <p:nvSpPr>
              <p:cNvPr id="49486" name="Freeform 334"/>
              <p:cNvSpPr>
                <a:spLocks/>
              </p:cNvSpPr>
              <p:nvPr/>
            </p:nvSpPr>
            <p:spPr bwMode="auto">
              <a:xfrm>
                <a:off x="3158" y="1390"/>
                <a:ext cx="168" cy="369"/>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9525">
                <a:solidFill>
                  <a:schemeClr val="bg2">
                    <a:lumMod val="60000"/>
                    <a:lumOff val="40000"/>
                  </a:schemeClr>
                </a:solidFill>
                <a:round/>
                <a:headEnd/>
                <a:tailEnd/>
              </a:ln>
            </p:spPr>
            <p:txBody>
              <a:bodyPr/>
              <a:lstStyle/>
              <a:p>
                <a:endParaRPr lang="fr-FR"/>
              </a:p>
            </p:txBody>
          </p:sp>
          <p:sp>
            <p:nvSpPr>
              <p:cNvPr id="49487" name="Freeform 335"/>
              <p:cNvSpPr>
                <a:spLocks/>
              </p:cNvSpPr>
              <p:nvPr/>
            </p:nvSpPr>
            <p:spPr bwMode="auto">
              <a:xfrm>
                <a:off x="3331" y="1975"/>
                <a:ext cx="10" cy="5"/>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grpFill/>
              <a:ln w="9525">
                <a:solidFill>
                  <a:schemeClr val="bg2">
                    <a:lumMod val="60000"/>
                    <a:lumOff val="40000"/>
                  </a:schemeClr>
                </a:solidFill>
                <a:round/>
                <a:headEnd/>
                <a:tailEnd/>
              </a:ln>
            </p:spPr>
            <p:txBody>
              <a:bodyPr/>
              <a:lstStyle/>
              <a:p>
                <a:endParaRPr lang="fr-FR"/>
              </a:p>
            </p:txBody>
          </p:sp>
          <p:sp>
            <p:nvSpPr>
              <p:cNvPr id="49488" name="Freeform 336"/>
              <p:cNvSpPr>
                <a:spLocks/>
              </p:cNvSpPr>
              <p:nvPr/>
            </p:nvSpPr>
            <p:spPr bwMode="auto">
              <a:xfrm>
                <a:off x="3267" y="976"/>
                <a:ext cx="2389" cy="1279"/>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89" name="Freeform 337"/>
              <p:cNvSpPr>
                <a:spLocks/>
              </p:cNvSpPr>
              <p:nvPr/>
            </p:nvSpPr>
            <p:spPr bwMode="auto">
              <a:xfrm>
                <a:off x="3634" y="2310"/>
                <a:ext cx="45" cy="5"/>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grpFill/>
              <a:ln w="9525">
                <a:solidFill>
                  <a:schemeClr val="bg2">
                    <a:lumMod val="60000"/>
                    <a:lumOff val="40000"/>
                  </a:schemeClr>
                </a:solidFill>
                <a:round/>
                <a:headEnd/>
                <a:tailEnd/>
              </a:ln>
            </p:spPr>
            <p:txBody>
              <a:bodyPr/>
              <a:lstStyle/>
              <a:p>
                <a:endParaRPr lang="fr-FR"/>
              </a:p>
            </p:txBody>
          </p:sp>
          <p:sp>
            <p:nvSpPr>
              <p:cNvPr id="49490" name="Freeform 338"/>
              <p:cNvSpPr>
                <a:spLocks/>
              </p:cNvSpPr>
              <p:nvPr/>
            </p:nvSpPr>
            <p:spPr bwMode="auto">
              <a:xfrm>
                <a:off x="3565" y="1896"/>
                <a:ext cx="637" cy="447"/>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9525">
                <a:solidFill>
                  <a:schemeClr val="bg2">
                    <a:lumMod val="60000"/>
                    <a:lumOff val="40000"/>
                  </a:schemeClr>
                </a:solidFill>
                <a:round/>
                <a:headEnd/>
                <a:tailEnd/>
              </a:ln>
            </p:spPr>
            <p:txBody>
              <a:bodyPr/>
              <a:lstStyle/>
              <a:p>
                <a:endParaRPr lang="fr-FR"/>
              </a:p>
            </p:txBody>
          </p:sp>
          <p:sp>
            <p:nvSpPr>
              <p:cNvPr id="49491" name="Freeform 339"/>
              <p:cNvSpPr>
                <a:spLocks/>
              </p:cNvSpPr>
              <p:nvPr/>
            </p:nvSpPr>
            <p:spPr bwMode="auto">
              <a:xfrm>
                <a:off x="3604" y="2295"/>
                <a:ext cx="14" cy="9"/>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grpFill/>
              <a:ln w="9525">
                <a:solidFill>
                  <a:schemeClr val="bg2">
                    <a:lumMod val="60000"/>
                    <a:lumOff val="40000"/>
                  </a:schemeClr>
                </a:solidFill>
                <a:round/>
                <a:headEnd/>
                <a:tailEnd/>
              </a:ln>
            </p:spPr>
            <p:txBody>
              <a:bodyPr/>
              <a:lstStyle/>
              <a:p>
                <a:endParaRPr lang="fr-FR"/>
              </a:p>
            </p:txBody>
          </p:sp>
          <p:sp>
            <p:nvSpPr>
              <p:cNvPr id="49492" name="Rectangle 340"/>
              <p:cNvSpPr>
                <a:spLocks noChangeArrowheads="1"/>
              </p:cNvSpPr>
              <p:nvPr/>
            </p:nvSpPr>
            <p:spPr bwMode="auto">
              <a:xfrm>
                <a:off x="3089" y="2063"/>
                <a:ext cx="6" cy="1"/>
              </a:xfrm>
              <a:prstGeom prst="rect">
                <a:avLst/>
              </a:prstGeom>
              <a:grpFill/>
              <a:ln w="9525">
                <a:solidFill>
                  <a:schemeClr val="bg2">
                    <a:lumMod val="60000"/>
                    <a:lumOff val="40000"/>
                  </a:schemeClr>
                </a:solidFill>
                <a:miter lim="800000"/>
                <a:headEnd/>
                <a:tailEnd/>
              </a:ln>
            </p:spPr>
            <p:txBody>
              <a:bodyPr/>
              <a:lstStyle/>
              <a:p>
                <a:endParaRPr lang="fr-FR"/>
              </a:p>
            </p:txBody>
          </p:sp>
          <p:sp>
            <p:nvSpPr>
              <p:cNvPr id="49493" name="Freeform 341"/>
              <p:cNvSpPr>
                <a:spLocks/>
              </p:cNvSpPr>
              <p:nvPr/>
            </p:nvSpPr>
            <p:spPr bwMode="auto">
              <a:xfrm>
                <a:off x="2981" y="2058"/>
                <a:ext cx="118" cy="54"/>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94" name="Freeform 342"/>
              <p:cNvSpPr>
                <a:spLocks/>
              </p:cNvSpPr>
              <p:nvPr/>
            </p:nvSpPr>
            <p:spPr bwMode="auto">
              <a:xfrm>
                <a:off x="2763" y="2005"/>
                <a:ext cx="198" cy="2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rgbClr val="FF0000"/>
              </a:solidFill>
              <a:ln w="9525">
                <a:solidFill>
                  <a:schemeClr val="bg2">
                    <a:lumMod val="60000"/>
                    <a:lumOff val="40000"/>
                  </a:schemeClr>
                </a:solidFill>
                <a:round/>
                <a:headEnd/>
                <a:tailEnd/>
              </a:ln>
            </p:spPr>
            <p:txBody>
              <a:bodyPr/>
              <a:lstStyle/>
              <a:p>
                <a:endParaRPr lang="fr-FR"/>
              </a:p>
            </p:txBody>
          </p:sp>
          <p:sp>
            <p:nvSpPr>
              <p:cNvPr id="49495" name="Freeform 343"/>
              <p:cNvSpPr>
                <a:spLocks/>
              </p:cNvSpPr>
              <p:nvPr/>
            </p:nvSpPr>
            <p:spPr bwMode="auto">
              <a:xfrm>
                <a:off x="2941" y="2107"/>
                <a:ext cx="183" cy="185"/>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96" name="Freeform 344"/>
              <p:cNvSpPr>
                <a:spLocks/>
              </p:cNvSpPr>
              <p:nvPr/>
            </p:nvSpPr>
            <p:spPr bwMode="auto">
              <a:xfrm>
                <a:off x="2922" y="1906"/>
                <a:ext cx="143" cy="191"/>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97" name="Freeform 345"/>
              <p:cNvSpPr>
                <a:spLocks/>
              </p:cNvSpPr>
              <p:nvPr/>
            </p:nvSpPr>
            <p:spPr bwMode="auto">
              <a:xfrm>
                <a:off x="2892" y="1940"/>
                <a:ext cx="55" cy="73"/>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98" name="Freeform 346"/>
              <p:cNvSpPr>
                <a:spLocks/>
              </p:cNvSpPr>
              <p:nvPr/>
            </p:nvSpPr>
            <p:spPr bwMode="auto">
              <a:xfrm>
                <a:off x="3149" y="2221"/>
                <a:ext cx="99" cy="9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9525">
                <a:solidFill>
                  <a:schemeClr val="bg2">
                    <a:lumMod val="60000"/>
                    <a:lumOff val="40000"/>
                  </a:schemeClr>
                </a:solidFill>
                <a:round/>
                <a:headEnd/>
                <a:tailEnd/>
              </a:ln>
            </p:spPr>
            <p:txBody>
              <a:bodyPr/>
              <a:lstStyle/>
              <a:p>
                <a:endParaRPr lang="fr-FR"/>
              </a:p>
            </p:txBody>
          </p:sp>
          <p:sp>
            <p:nvSpPr>
              <p:cNvPr id="49499" name="Freeform 347"/>
              <p:cNvSpPr>
                <a:spLocks/>
              </p:cNvSpPr>
              <p:nvPr/>
            </p:nvSpPr>
            <p:spPr bwMode="auto">
              <a:xfrm>
                <a:off x="2908" y="1335"/>
                <a:ext cx="409" cy="483"/>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9525">
                <a:solidFill>
                  <a:schemeClr val="bg2">
                    <a:lumMod val="60000"/>
                    <a:lumOff val="40000"/>
                  </a:schemeClr>
                </a:solidFill>
                <a:round/>
                <a:headEnd/>
                <a:tailEnd/>
              </a:ln>
            </p:spPr>
            <p:txBody>
              <a:bodyPr/>
              <a:lstStyle/>
              <a:p>
                <a:endParaRPr lang="fr-FR"/>
              </a:p>
            </p:txBody>
          </p:sp>
          <p:sp>
            <p:nvSpPr>
              <p:cNvPr id="49500" name="Freeform 348"/>
              <p:cNvSpPr>
                <a:spLocks/>
              </p:cNvSpPr>
              <p:nvPr/>
            </p:nvSpPr>
            <p:spPr bwMode="auto">
              <a:xfrm>
                <a:off x="3006" y="1429"/>
                <a:ext cx="202" cy="467"/>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01" name="Freeform 349"/>
              <p:cNvSpPr>
                <a:spLocks/>
              </p:cNvSpPr>
              <p:nvPr/>
            </p:nvSpPr>
            <p:spPr bwMode="auto">
              <a:xfrm>
                <a:off x="3179" y="1975"/>
                <a:ext cx="281" cy="181"/>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9525">
                <a:solidFill>
                  <a:schemeClr val="bg2">
                    <a:lumMod val="60000"/>
                    <a:lumOff val="40000"/>
                  </a:schemeClr>
                </a:solidFill>
                <a:round/>
                <a:headEnd/>
                <a:tailEnd/>
              </a:ln>
            </p:spPr>
            <p:txBody>
              <a:bodyPr/>
              <a:lstStyle/>
              <a:p>
                <a:endParaRPr lang="fr-FR"/>
              </a:p>
            </p:txBody>
          </p:sp>
          <p:sp>
            <p:nvSpPr>
              <p:cNvPr id="49502" name="Freeform 350"/>
              <p:cNvSpPr>
                <a:spLocks/>
              </p:cNvSpPr>
              <p:nvPr/>
            </p:nvSpPr>
            <p:spPr bwMode="auto">
              <a:xfrm>
                <a:off x="3341" y="1975"/>
                <a:ext cx="35" cy="19"/>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grpFill/>
              <a:ln w="9525">
                <a:solidFill>
                  <a:schemeClr val="bg2">
                    <a:lumMod val="60000"/>
                    <a:lumOff val="40000"/>
                  </a:schemeClr>
                </a:solidFill>
                <a:round/>
                <a:headEnd/>
                <a:tailEnd/>
              </a:ln>
            </p:spPr>
            <p:txBody>
              <a:bodyPr/>
              <a:lstStyle/>
              <a:p>
                <a:endParaRPr lang="fr-FR"/>
              </a:p>
            </p:txBody>
          </p:sp>
          <p:sp>
            <p:nvSpPr>
              <p:cNvPr id="49503" name="Freeform 351"/>
              <p:cNvSpPr>
                <a:spLocks/>
              </p:cNvSpPr>
              <p:nvPr/>
            </p:nvSpPr>
            <p:spPr bwMode="auto">
              <a:xfrm>
                <a:off x="3149" y="2073"/>
                <a:ext cx="158" cy="102"/>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9525">
                <a:solidFill>
                  <a:schemeClr val="bg2">
                    <a:lumMod val="60000"/>
                    <a:lumOff val="40000"/>
                  </a:schemeClr>
                </a:solidFill>
                <a:round/>
                <a:headEnd/>
                <a:tailEnd/>
              </a:ln>
            </p:spPr>
            <p:txBody>
              <a:bodyPr/>
              <a:lstStyle/>
              <a:p>
                <a:endParaRPr lang="fr-FR"/>
              </a:p>
            </p:txBody>
          </p:sp>
          <p:sp>
            <p:nvSpPr>
              <p:cNvPr id="49504" name="Freeform 352"/>
              <p:cNvSpPr>
                <a:spLocks/>
              </p:cNvSpPr>
              <p:nvPr/>
            </p:nvSpPr>
            <p:spPr bwMode="auto">
              <a:xfrm>
                <a:off x="3149" y="2123"/>
                <a:ext cx="39" cy="44"/>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grpFill/>
              <a:ln w="9525">
                <a:solidFill>
                  <a:schemeClr val="bg2">
                    <a:lumMod val="60000"/>
                    <a:lumOff val="40000"/>
                  </a:schemeClr>
                </a:solidFill>
                <a:round/>
                <a:headEnd/>
                <a:tailEnd/>
              </a:ln>
            </p:spPr>
            <p:txBody>
              <a:bodyPr/>
              <a:lstStyle/>
              <a:p>
                <a:endParaRPr lang="fr-FR"/>
              </a:p>
            </p:txBody>
          </p:sp>
          <p:sp>
            <p:nvSpPr>
              <p:cNvPr id="49505" name="Freeform 353"/>
              <p:cNvSpPr>
                <a:spLocks/>
              </p:cNvSpPr>
              <p:nvPr/>
            </p:nvSpPr>
            <p:spPr bwMode="auto">
              <a:xfrm>
                <a:off x="3021" y="2010"/>
                <a:ext cx="108" cy="59"/>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06" name="Freeform 354"/>
              <p:cNvSpPr>
                <a:spLocks/>
              </p:cNvSpPr>
              <p:nvPr/>
            </p:nvSpPr>
            <p:spPr bwMode="auto">
              <a:xfrm>
                <a:off x="3085" y="2069"/>
                <a:ext cx="103" cy="5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07" name="Freeform 355"/>
              <p:cNvSpPr>
                <a:spLocks/>
              </p:cNvSpPr>
              <p:nvPr/>
            </p:nvSpPr>
            <p:spPr bwMode="auto">
              <a:xfrm>
                <a:off x="3095" y="2039"/>
                <a:ext cx="88" cy="44"/>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08" name="Freeform 356"/>
              <p:cNvSpPr>
                <a:spLocks/>
              </p:cNvSpPr>
              <p:nvPr/>
            </p:nvSpPr>
            <p:spPr bwMode="auto">
              <a:xfrm>
                <a:off x="3188" y="2167"/>
                <a:ext cx="110" cy="94"/>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grpFill/>
              <a:ln w="9525">
                <a:solidFill>
                  <a:schemeClr val="bg2">
                    <a:lumMod val="60000"/>
                    <a:lumOff val="40000"/>
                  </a:schemeClr>
                </a:solidFill>
                <a:round/>
                <a:headEnd/>
                <a:tailEnd/>
              </a:ln>
            </p:spPr>
            <p:txBody>
              <a:bodyPr/>
              <a:lstStyle/>
              <a:p>
                <a:endParaRPr lang="fr-FR"/>
              </a:p>
            </p:txBody>
          </p:sp>
          <p:sp>
            <p:nvSpPr>
              <p:cNvPr id="49509" name="Freeform 357"/>
              <p:cNvSpPr>
                <a:spLocks/>
              </p:cNvSpPr>
              <p:nvPr/>
            </p:nvSpPr>
            <p:spPr bwMode="auto">
              <a:xfrm>
                <a:off x="3119" y="2123"/>
                <a:ext cx="80" cy="138"/>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9525">
                <a:solidFill>
                  <a:schemeClr val="bg2">
                    <a:lumMod val="60000"/>
                    <a:lumOff val="40000"/>
                  </a:schemeClr>
                </a:solidFill>
                <a:round/>
                <a:headEnd/>
                <a:tailEnd/>
              </a:ln>
            </p:spPr>
            <p:txBody>
              <a:bodyPr/>
              <a:lstStyle/>
              <a:p>
                <a:endParaRPr lang="fr-FR"/>
              </a:p>
            </p:txBody>
          </p:sp>
          <p:sp>
            <p:nvSpPr>
              <p:cNvPr id="49510" name="Freeform 358"/>
              <p:cNvSpPr>
                <a:spLocks/>
              </p:cNvSpPr>
              <p:nvPr/>
            </p:nvSpPr>
            <p:spPr bwMode="auto">
              <a:xfrm>
                <a:off x="3045" y="2102"/>
                <a:ext cx="93" cy="108"/>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11" name="Freeform 359"/>
              <p:cNvSpPr>
                <a:spLocks/>
              </p:cNvSpPr>
              <p:nvPr/>
            </p:nvSpPr>
            <p:spPr bwMode="auto">
              <a:xfrm>
                <a:off x="3144" y="1896"/>
                <a:ext cx="49" cy="30"/>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9525">
                <a:solidFill>
                  <a:schemeClr val="bg2">
                    <a:lumMod val="60000"/>
                    <a:lumOff val="40000"/>
                  </a:schemeClr>
                </a:solidFill>
                <a:round/>
                <a:headEnd/>
                <a:tailEnd/>
              </a:ln>
            </p:spPr>
            <p:txBody>
              <a:bodyPr/>
              <a:lstStyle/>
              <a:p>
                <a:endParaRPr lang="fr-FR"/>
              </a:p>
            </p:txBody>
          </p:sp>
          <p:sp>
            <p:nvSpPr>
              <p:cNvPr id="49512" name="Freeform 360"/>
              <p:cNvSpPr>
                <a:spLocks/>
              </p:cNvSpPr>
              <p:nvPr/>
            </p:nvSpPr>
            <p:spPr bwMode="auto">
              <a:xfrm>
                <a:off x="3055" y="1911"/>
                <a:ext cx="153" cy="13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13" name="Freeform 361"/>
              <p:cNvSpPr>
                <a:spLocks/>
              </p:cNvSpPr>
              <p:nvPr/>
            </p:nvSpPr>
            <p:spPr bwMode="auto">
              <a:xfrm>
                <a:off x="2931" y="2088"/>
                <a:ext cx="69" cy="38"/>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14" name="Freeform 362"/>
              <p:cNvSpPr>
                <a:spLocks/>
              </p:cNvSpPr>
              <p:nvPr/>
            </p:nvSpPr>
            <p:spPr bwMode="auto">
              <a:xfrm>
                <a:off x="2961" y="1832"/>
                <a:ext cx="45" cy="79"/>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9525">
                <a:solidFill>
                  <a:schemeClr val="bg2">
                    <a:lumMod val="60000"/>
                    <a:lumOff val="40000"/>
                  </a:schemeClr>
                </a:solidFill>
                <a:round/>
                <a:headEnd/>
                <a:tailEnd/>
              </a:ln>
            </p:spPr>
            <p:txBody>
              <a:bodyPr/>
              <a:lstStyle/>
              <a:p>
                <a:endParaRPr lang="fr-FR"/>
              </a:p>
            </p:txBody>
          </p:sp>
          <p:sp>
            <p:nvSpPr>
              <p:cNvPr id="49515" name="Freeform 363"/>
              <p:cNvSpPr>
                <a:spLocks/>
              </p:cNvSpPr>
              <p:nvPr/>
            </p:nvSpPr>
            <p:spPr bwMode="auto">
              <a:xfrm>
                <a:off x="2877" y="1994"/>
                <a:ext cx="54" cy="49"/>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16" name="Freeform 364"/>
              <p:cNvSpPr>
                <a:spLocks/>
              </p:cNvSpPr>
              <p:nvPr/>
            </p:nvSpPr>
            <p:spPr bwMode="auto">
              <a:xfrm>
                <a:off x="2837" y="2555"/>
                <a:ext cx="248" cy="183"/>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9525">
                <a:solidFill>
                  <a:schemeClr val="bg2">
                    <a:lumMod val="60000"/>
                    <a:lumOff val="40000"/>
                  </a:schemeClr>
                </a:solidFill>
                <a:round/>
                <a:headEnd/>
                <a:tailEnd/>
              </a:ln>
            </p:spPr>
            <p:txBody>
              <a:bodyPr/>
              <a:lstStyle/>
              <a:p>
                <a:endParaRPr lang="fr-FR"/>
              </a:p>
            </p:txBody>
          </p:sp>
          <p:sp>
            <p:nvSpPr>
              <p:cNvPr id="49517" name="Freeform 365"/>
              <p:cNvSpPr>
                <a:spLocks/>
              </p:cNvSpPr>
              <p:nvPr/>
            </p:nvSpPr>
            <p:spPr bwMode="auto">
              <a:xfrm>
                <a:off x="2837" y="2555"/>
                <a:ext cx="248" cy="183"/>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9525">
                <a:solidFill>
                  <a:schemeClr val="bg2">
                    <a:lumMod val="60000"/>
                    <a:lumOff val="40000"/>
                  </a:schemeClr>
                </a:solidFill>
                <a:round/>
                <a:headEnd/>
                <a:tailEnd/>
              </a:ln>
            </p:spPr>
            <p:txBody>
              <a:bodyPr/>
              <a:lstStyle/>
              <a:p>
                <a:endParaRPr lang="fr-FR"/>
              </a:p>
            </p:txBody>
          </p:sp>
          <p:sp>
            <p:nvSpPr>
              <p:cNvPr id="49518" name="Freeform 366"/>
              <p:cNvSpPr>
                <a:spLocks/>
              </p:cNvSpPr>
              <p:nvPr/>
            </p:nvSpPr>
            <p:spPr bwMode="auto">
              <a:xfrm>
                <a:off x="2645" y="2530"/>
                <a:ext cx="257" cy="242"/>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19" name="Freeform 367"/>
              <p:cNvSpPr>
                <a:spLocks/>
              </p:cNvSpPr>
              <p:nvPr/>
            </p:nvSpPr>
            <p:spPr bwMode="auto">
              <a:xfrm>
                <a:off x="3481" y="2753"/>
                <a:ext cx="148" cy="2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9525">
                <a:solidFill>
                  <a:schemeClr val="bg2">
                    <a:lumMod val="60000"/>
                    <a:lumOff val="40000"/>
                  </a:schemeClr>
                </a:solidFill>
                <a:round/>
                <a:headEnd/>
                <a:tailEnd/>
              </a:ln>
            </p:spPr>
            <p:txBody>
              <a:bodyPr/>
              <a:lstStyle/>
              <a:p>
                <a:endParaRPr lang="fr-FR"/>
              </a:p>
            </p:txBody>
          </p:sp>
          <p:sp>
            <p:nvSpPr>
              <p:cNvPr id="49520" name="Freeform 368"/>
              <p:cNvSpPr>
                <a:spLocks/>
              </p:cNvSpPr>
              <p:nvPr/>
            </p:nvSpPr>
            <p:spPr bwMode="auto">
              <a:xfrm>
                <a:off x="3055" y="2738"/>
                <a:ext cx="20" cy="78"/>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grpFill/>
              <a:ln w="9525">
                <a:solidFill>
                  <a:schemeClr val="bg2">
                    <a:lumMod val="60000"/>
                    <a:lumOff val="40000"/>
                  </a:schemeClr>
                </a:solidFill>
                <a:round/>
                <a:headEnd/>
                <a:tailEnd/>
              </a:ln>
            </p:spPr>
            <p:txBody>
              <a:bodyPr/>
              <a:lstStyle/>
              <a:p>
                <a:endParaRPr lang="fr-FR"/>
              </a:p>
            </p:txBody>
          </p:sp>
          <p:sp>
            <p:nvSpPr>
              <p:cNvPr id="49521" name="Freeform 369"/>
              <p:cNvSpPr>
                <a:spLocks/>
              </p:cNvSpPr>
              <p:nvPr/>
            </p:nvSpPr>
            <p:spPr bwMode="auto">
              <a:xfrm>
                <a:off x="3055" y="2738"/>
                <a:ext cx="20" cy="78"/>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grpFill/>
              <a:ln w="9525">
                <a:solidFill>
                  <a:schemeClr val="bg2">
                    <a:lumMod val="60000"/>
                    <a:lumOff val="40000"/>
                  </a:schemeClr>
                </a:solidFill>
                <a:round/>
                <a:headEnd/>
                <a:tailEnd/>
              </a:ln>
            </p:spPr>
            <p:txBody>
              <a:bodyPr/>
              <a:lstStyle/>
              <a:p>
                <a:endParaRPr lang="fr-FR"/>
              </a:p>
            </p:txBody>
          </p:sp>
          <p:sp>
            <p:nvSpPr>
              <p:cNvPr id="49522" name="Freeform 370"/>
              <p:cNvSpPr>
                <a:spLocks/>
              </p:cNvSpPr>
              <p:nvPr/>
            </p:nvSpPr>
            <p:spPr bwMode="auto">
              <a:xfrm>
                <a:off x="3045" y="2561"/>
                <a:ext cx="163" cy="255"/>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9525">
                <a:solidFill>
                  <a:schemeClr val="bg2">
                    <a:lumMod val="60000"/>
                    <a:lumOff val="40000"/>
                  </a:schemeClr>
                </a:solidFill>
                <a:round/>
                <a:headEnd/>
                <a:tailEnd/>
              </a:ln>
            </p:spPr>
            <p:txBody>
              <a:bodyPr/>
              <a:lstStyle/>
              <a:p>
                <a:endParaRPr lang="fr-FR"/>
              </a:p>
            </p:txBody>
          </p:sp>
          <p:sp>
            <p:nvSpPr>
              <p:cNvPr id="49523" name="Freeform 371"/>
              <p:cNvSpPr>
                <a:spLocks/>
              </p:cNvSpPr>
              <p:nvPr/>
            </p:nvSpPr>
            <p:spPr bwMode="auto">
              <a:xfrm>
                <a:off x="3045" y="2561"/>
                <a:ext cx="163" cy="255"/>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9525">
                <a:solidFill>
                  <a:schemeClr val="bg2">
                    <a:lumMod val="60000"/>
                    <a:lumOff val="40000"/>
                  </a:schemeClr>
                </a:solidFill>
                <a:round/>
                <a:headEnd/>
                <a:tailEnd/>
              </a:ln>
            </p:spPr>
            <p:txBody>
              <a:bodyPr/>
              <a:lstStyle/>
              <a:p>
                <a:endParaRPr lang="fr-FR"/>
              </a:p>
            </p:txBody>
          </p:sp>
          <p:sp>
            <p:nvSpPr>
              <p:cNvPr id="49524" name="Freeform 372"/>
              <p:cNvSpPr>
                <a:spLocks/>
              </p:cNvSpPr>
              <p:nvPr/>
            </p:nvSpPr>
            <p:spPr bwMode="auto">
              <a:xfrm>
                <a:off x="3095" y="3283"/>
                <a:ext cx="251" cy="223"/>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noFill/>
              <a:ln w="9525">
                <a:solidFill>
                  <a:schemeClr val="bg2">
                    <a:lumMod val="60000"/>
                    <a:lumOff val="40000"/>
                  </a:schemeClr>
                </a:solidFill>
                <a:round/>
                <a:headEnd/>
                <a:tailEnd/>
              </a:ln>
            </p:spPr>
            <p:txBody>
              <a:bodyPr/>
              <a:lstStyle/>
              <a:p>
                <a:endParaRPr lang="fr-FR"/>
              </a:p>
            </p:txBody>
          </p:sp>
          <p:sp>
            <p:nvSpPr>
              <p:cNvPr id="49525" name="Freeform 373"/>
              <p:cNvSpPr>
                <a:spLocks/>
              </p:cNvSpPr>
              <p:nvPr/>
            </p:nvSpPr>
            <p:spPr bwMode="auto">
              <a:xfrm>
                <a:off x="3149" y="3210"/>
                <a:ext cx="149" cy="148"/>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9525">
                <a:solidFill>
                  <a:schemeClr val="bg2">
                    <a:lumMod val="60000"/>
                    <a:lumOff val="40000"/>
                  </a:schemeClr>
                </a:solidFill>
                <a:round/>
                <a:headEnd/>
                <a:tailEnd/>
              </a:ln>
            </p:spPr>
            <p:txBody>
              <a:bodyPr/>
              <a:lstStyle/>
              <a:p>
                <a:endParaRPr lang="fr-FR"/>
              </a:p>
            </p:txBody>
          </p:sp>
          <p:sp>
            <p:nvSpPr>
              <p:cNvPr id="49526" name="Freeform 374"/>
              <p:cNvSpPr>
                <a:spLocks/>
              </p:cNvSpPr>
              <p:nvPr/>
            </p:nvSpPr>
            <p:spPr bwMode="auto">
              <a:xfrm>
                <a:off x="3302" y="3096"/>
                <a:ext cx="169" cy="266"/>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9525">
                <a:solidFill>
                  <a:schemeClr val="bg2">
                    <a:lumMod val="60000"/>
                    <a:lumOff val="40000"/>
                  </a:schemeClr>
                </a:solidFill>
                <a:round/>
                <a:headEnd/>
                <a:tailEnd/>
              </a:ln>
            </p:spPr>
            <p:txBody>
              <a:bodyPr/>
              <a:lstStyle/>
              <a:p>
                <a:endParaRPr lang="fr-FR"/>
              </a:p>
            </p:txBody>
          </p:sp>
          <p:sp>
            <p:nvSpPr>
              <p:cNvPr id="49527" name="Freeform 375"/>
              <p:cNvSpPr>
                <a:spLocks/>
              </p:cNvSpPr>
              <p:nvPr/>
            </p:nvSpPr>
            <p:spPr bwMode="auto">
              <a:xfrm>
                <a:off x="3302" y="2944"/>
                <a:ext cx="164" cy="167"/>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9525">
                <a:solidFill>
                  <a:schemeClr val="bg2">
                    <a:lumMod val="60000"/>
                    <a:lumOff val="40000"/>
                  </a:schemeClr>
                </a:solidFill>
                <a:round/>
                <a:headEnd/>
                <a:tailEnd/>
              </a:ln>
            </p:spPr>
            <p:txBody>
              <a:bodyPr/>
              <a:lstStyle/>
              <a:p>
                <a:endParaRPr lang="fr-FR"/>
              </a:p>
            </p:txBody>
          </p:sp>
          <p:sp>
            <p:nvSpPr>
              <p:cNvPr id="49528" name="Freeform 376"/>
              <p:cNvSpPr>
                <a:spLocks/>
              </p:cNvSpPr>
              <p:nvPr/>
            </p:nvSpPr>
            <p:spPr bwMode="auto">
              <a:xfrm>
                <a:off x="3025" y="3022"/>
                <a:ext cx="188" cy="188"/>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9525">
                <a:solidFill>
                  <a:schemeClr val="bg2">
                    <a:lumMod val="60000"/>
                    <a:lumOff val="40000"/>
                  </a:schemeClr>
                </a:solidFill>
                <a:round/>
                <a:headEnd/>
                <a:tailEnd/>
              </a:ln>
            </p:spPr>
            <p:txBody>
              <a:bodyPr/>
              <a:lstStyle/>
              <a:p>
                <a:endParaRPr lang="fr-FR"/>
              </a:p>
            </p:txBody>
          </p:sp>
          <p:sp>
            <p:nvSpPr>
              <p:cNvPr id="49529" name="Freeform 377"/>
              <p:cNvSpPr>
                <a:spLocks/>
              </p:cNvSpPr>
              <p:nvPr/>
            </p:nvSpPr>
            <p:spPr bwMode="auto">
              <a:xfrm>
                <a:off x="3025" y="2845"/>
                <a:ext cx="292" cy="290"/>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9525">
                <a:solidFill>
                  <a:schemeClr val="bg2">
                    <a:lumMod val="60000"/>
                    <a:lumOff val="40000"/>
                  </a:schemeClr>
                </a:solidFill>
                <a:round/>
                <a:headEnd/>
                <a:tailEnd/>
              </a:ln>
            </p:spPr>
            <p:txBody>
              <a:bodyPr/>
              <a:lstStyle/>
              <a:p>
                <a:endParaRPr lang="fr-FR"/>
              </a:p>
            </p:txBody>
          </p:sp>
          <p:sp>
            <p:nvSpPr>
              <p:cNvPr id="49530" name="Freeform 378"/>
              <p:cNvSpPr>
                <a:spLocks/>
              </p:cNvSpPr>
              <p:nvPr/>
            </p:nvSpPr>
            <p:spPr bwMode="auto">
              <a:xfrm>
                <a:off x="3351" y="2648"/>
                <a:ext cx="233" cy="22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9525">
                <a:solidFill>
                  <a:schemeClr val="bg2">
                    <a:lumMod val="60000"/>
                    <a:lumOff val="40000"/>
                  </a:schemeClr>
                </a:solidFill>
                <a:round/>
                <a:headEnd/>
                <a:tailEnd/>
              </a:ln>
            </p:spPr>
            <p:txBody>
              <a:bodyPr/>
              <a:lstStyle/>
              <a:p>
                <a:endParaRPr lang="fr-FR"/>
              </a:p>
            </p:txBody>
          </p:sp>
          <p:sp>
            <p:nvSpPr>
              <p:cNvPr id="49531" name="Freeform 379"/>
              <p:cNvSpPr>
                <a:spLocks/>
              </p:cNvSpPr>
              <p:nvPr/>
            </p:nvSpPr>
            <p:spPr bwMode="auto">
              <a:xfrm>
                <a:off x="3366" y="2855"/>
                <a:ext cx="129" cy="148"/>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32" name="Freeform 380"/>
              <p:cNvSpPr>
                <a:spLocks/>
              </p:cNvSpPr>
              <p:nvPr/>
            </p:nvSpPr>
            <p:spPr bwMode="auto">
              <a:xfrm>
                <a:off x="3227" y="3175"/>
                <a:ext cx="119" cy="113"/>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9525">
                <a:solidFill>
                  <a:schemeClr val="bg2">
                    <a:lumMod val="60000"/>
                    <a:lumOff val="40000"/>
                  </a:schemeClr>
                </a:solidFill>
                <a:round/>
                <a:headEnd/>
                <a:tailEnd/>
              </a:ln>
            </p:spPr>
            <p:txBody>
              <a:bodyPr/>
              <a:lstStyle/>
              <a:p>
                <a:endParaRPr lang="fr-FR"/>
              </a:p>
            </p:txBody>
          </p:sp>
          <p:sp>
            <p:nvSpPr>
              <p:cNvPr id="49533" name="Freeform 381"/>
              <p:cNvSpPr>
                <a:spLocks/>
              </p:cNvSpPr>
              <p:nvPr/>
            </p:nvSpPr>
            <p:spPr bwMode="auto">
              <a:xfrm>
                <a:off x="3183" y="2871"/>
                <a:ext cx="213" cy="343"/>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9525">
                <a:solidFill>
                  <a:schemeClr val="bg2">
                    <a:lumMod val="60000"/>
                    <a:lumOff val="40000"/>
                  </a:schemeClr>
                </a:solidFill>
                <a:round/>
                <a:headEnd/>
                <a:tailEnd/>
              </a:ln>
            </p:spPr>
            <p:txBody>
              <a:bodyPr/>
              <a:lstStyle/>
              <a:p>
                <a:endParaRPr lang="fr-FR"/>
              </a:p>
            </p:txBody>
          </p:sp>
          <p:sp>
            <p:nvSpPr>
              <p:cNvPr id="49534" name="Freeform 382"/>
              <p:cNvSpPr>
                <a:spLocks/>
              </p:cNvSpPr>
              <p:nvPr/>
            </p:nvSpPr>
            <p:spPr bwMode="auto">
              <a:xfrm>
                <a:off x="2759" y="2693"/>
                <a:ext cx="118" cy="89"/>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9525">
                <a:solidFill>
                  <a:schemeClr val="bg2">
                    <a:lumMod val="60000"/>
                    <a:lumOff val="40000"/>
                  </a:schemeClr>
                </a:solidFill>
                <a:round/>
                <a:headEnd/>
                <a:tailEnd/>
              </a:ln>
            </p:spPr>
            <p:txBody>
              <a:bodyPr/>
              <a:lstStyle/>
              <a:p>
                <a:endParaRPr lang="fr-FR"/>
              </a:p>
            </p:txBody>
          </p:sp>
          <p:sp>
            <p:nvSpPr>
              <p:cNvPr id="49535" name="Freeform 383"/>
              <p:cNvSpPr>
                <a:spLocks/>
              </p:cNvSpPr>
              <p:nvPr/>
            </p:nvSpPr>
            <p:spPr bwMode="auto">
              <a:xfrm>
                <a:off x="2759" y="2693"/>
                <a:ext cx="118" cy="89"/>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36" name="Freeform 384"/>
              <p:cNvSpPr>
                <a:spLocks/>
              </p:cNvSpPr>
              <p:nvPr/>
            </p:nvSpPr>
            <p:spPr bwMode="auto">
              <a:xfrm>
                <a:off x="2837" y="2758"/>
                <a:ext cx="15" cy="4"/>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grpFill/>
              <a:ln w="9525">
                <a:solidFill>
                  <a:schemeClr val="bg2">
                    <a:lumMod val="60000"/>
                    <a:lumOff val="40000"/>
                  </a:schemeClr>
                </a:solidFill>
                <a:round/>
                <a:headEnd/>
                <a:tailEnd/>
              </a:ln>
            </p:spPr>
            <p:txBody>
              <a:bodyPr/>
              <a:lstStyle/>
              <a:p>
                <a:endParaRPr lang="fr-FR"/>
              </a:p>
            </p:txBody>
          </p:sp>
          <p:sp>
            <p:nvSpPr>
              <p:cNvPr id="49537" name="Freeform 385"/>
              <p:cNvSpPr>
                <a:spLocks/>
              </p:cNvSpPr>
              <p:nvPr/>
            </p:nvSpPr>
            <p:spPr bwMode="auto">
              <a:xfrm>
                <a:off x="2837" y="2758"/>
                <a:ext cx="15" cy="4"/>
              </a:xfrm>
              <a:custGeom>
                <a:avLst/>
                <a:gdLst/>
                <a:ahLst/>
                <a:cxnLst>
                  <a:cxn ang="0">
                    <a:pos x="0" y="6"/>
                  </a:cxn>
                  <a:cxn ang="0">
                    <a:pos x="6" y="6"/>
                  </a:cxn>
                  <a:cxn ang="0">
                    <a:pos x="18" y="0"/>
                  </a:cxn>
                </a:cxnLst>
                <a:rect l="0" t="0" r="r" b="b"/>
                <a:pathLst>
                  <a:path w="18" h="6">
                    <a:moveTo>
                      <a:pt x="0" y="6"/>
                    </a:moveTo>
                    <a:lnTo>
                      <a:pt x="6" y="6"/>
                    </a:lnTo>
                    <a:lnTo>
                      <a:pt x="18" y="0"/>
                    </a:lnTo>
                  </a:path>
                </a:pathLst>
              </a:custGeom>
              <a:grpFill/>
              <a:ln w="9525">
                <a:solidFill>
                  <a:schemeClr val="bg2">
                    <a:lumMod val="60000"/>
                    <a:lumOff val="40000"/>
                  </a:schemeClr>
                </a:solidFill>
                <a:round/>
                <a:headEnd/>
                <a:tailEnd/>
              </a:ln>
            </p:spPr>
            <p:txBody>
              <a:bodyPr/>
              <a:lstStyle/>
              <a:p>
                <a:endParaRPr lang="fr-FR"/>
              </a:p>
            </p:txBody>
          </p:sp>
          <p:sp>
            <p:nvSpPr>
              <p:cNvPr id="49538" name="Freeform 386"/>
              <p:cNvSpPr>
                <a:spLocks/>
              </p:cNvSpPr>
              <p:nvPr/>
            </p:nvSpPr>
            <p:spPr bwMode="auto">
              <a:xfrm>
                <a:off x="2788" y="2762"/>
                <a:ext cx="64" cy="8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39" name="Freeform 387"/>
              <p:cNvSpPr>
                <a:spLocks/>
              </p:cNvSpPr>
              <p:nvPr/>
            </p:nvSpPr>
            <p:spPr bwMode="auto">
              <a:xfrm>
                <a:off x="2883" y="2698"/>
                <a:ext cx="187" cy="168"/>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540" name="Freeform 388"/>
              <p:cNvSpPr>
                <a:spLocks/>
              </p:cNvSpPr>
              <p:nvPr/>
            </p:nvSpPr>
            <p:spPr bwMode="auto">
              <a:xfrm>
                <a:off x="3065" y="2762"/>
                <a:ext cx="202" cy="118"/>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grpFill/>
              <a:ln w="9525">
                <a:solidFill>
                  <a:schemeClr val="bg2">
                    <a:lumMod val="60000"/>
                    <a:lumOff val="40000"/>
                  </a:schemeClr>
                </a:solidFill>
                <a:round/>
                <a:headEnd/>
                <a:tailEnd/>
              </a:ln>
            </p:spPr>
            <p:txBody>
              <a:bodyPr/>
              <a:lstStyle/>
              <a:p>
                <a:endParaRPr lang="fr-FR"/>
              </a:p>
            </p:txBody>
          </p:sp>
          <p:sp>
            <p:nvSpPr>
              <p:cNvPr id="49541" name="Freeform 389"/>
              <p:cNvSpPr>
                <a:spLocks/>
              </p:cNvSpPr>
              <p:nvPr/>
            </p:nvSpPr>
            <p:spPr bwMode="auto">
              <a:xfrm>
                <a:off x="3006" y="2871"/>
                <a:ext cx="123" cy="147"/>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9525">
                <a:solidFill>
                  <a:schemeClr val="bg2">
                    <a:lumMod val="60000"/>
                    <a:lumOff val="40000"/>
                  </a:schemeClr>
                </a:solidFill>
                <a:round/>
                <a:headEnd/>
                <a:tailEnd/>
              </a:ln>
            </p:spPr>
            <p:txBody>
              <a:bodyPr/>
              <a:lstStyle/>
              <a:p>
                <a:endParaRPr lang="fr-FR"/>
              </a:p>
            </p:txBody>
          </p:sp>
          <p:sp>
            <p:nvSpPr>
              <p:cNvPr id="49542" name="Freeform 390"/>
              <p:cNvSpPr>
                <a:spLocks/>
              </p:cNvSpPr>
              <p:nvPr/>
            </p:nvSpPr>
            <p:spPr bwMode="auto">
              <a:xfrm>
                <a:off x="2981" y="2901"/>
                <a:ext cx="74" cy="82"/>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9525">
                <a:solidFill>
                  <a:schemeClr val="bg2">
                    <a:lumMod val="60000"/>
                    <a:lumOff val="40000"/>
                  </a:schemeClr>
                </a:solidFill>
                <a:round/>
                <a:headEnd/>
                <a:tailEnd/>
              </a:ln>
            </p:spPr>
            <p:txBody>
              <a:bodyPr/>
              <a:lstStyle/>
              <a:p>
                <a:endParaRPr lang="fr-FR"/>
              </a:p>
            </p:txBody>
          </p:sp>
          <p:sp>
            <p:nvSpPr>
              <p:cNvPr id="49543" name="Freeform 391"/>
              <p:cNvSpPr>
                <a:spLocks/>
              </p:cNvSpPr>
              <p:nvPr/>
            </p:nvSpPr>
            <p:spPr bwMode="auto">
              <a:xfrm>
                <a:off x="2961" y="2738"/>
                <a:ext cx="118" cy="1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9525">
                <a:solidFill>
                  <a:schemeClr val="bg2">
                    <a:lumMod val="60000"/>
                    <a:lumOff val="40000"/>
                  </a:schemeClr>
                </a:solidFill>
                <a:round/>
                <a:headEnd/>
                <a:tailEnd/>
              </a:ln>
            </p:spPr>
            <p:txBody>
              <a:bodyPr/>
              <a:lstStyle/>
              <a:p>
                <a:endParaRPr lang="fr-FR"/>
              </a:p>
            </p:txBody>
          </p:sp>
          <p:sp>
            <p:nvSpPr>
              <p:cNvPr id="49544" name="Freeform 392"/>
              <p:cNvSpPr>
                <a:spLocks/>
              </p:cNvSpPr>
              <p:nvPr/>
            </p:nvSpPr>
            <p:spPr bwMode="auto">
              <a:xfrm>
                <a:off x="2961" y="2738"/>
                <a:ext cx="118" cy="1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9525">
                <a:solidFill>
                  <a:schemeClr val="bg2">
                    <a:lumMod val="60000"/>
                    <a:lumOff val="40000"/>
                  </a:schemeClr>
                </a:solidFill>
                <a:round/>
                <a:headEnd/>
                <a:tailEnd/>
              </a:ln>
            </p:spPr>
            <p:txBody>
              <a:bodyPr/>
              <a:lstStyle/>
              <a:p>
                <a:endParaRPr lang="fr-FR"/>
              </a:p>
            </p:txBody>
          </p:sp>
          <p:sp>
            <p:nvSpPr>
              <p:cNvPr id="49545" name="Freeform 393"/>
              <p:cNvSpPr>
                <a:spLocks/>
              </p:cNvSpPr>
              <p:nvPr/>
            </p:nvSpPr>
            <p:spPr bwMode="auto">
              <a:xfrm>
                <a:off x="2852" y="2732"/>
                <a:ext cx="40" cy="99"/>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grpFill/>
              <a:ln w="9525">
                <a:solidFill>
                  <a:schemeClr val="bg2">
                    <a:lumMod val="60000"/>
                    <a:lumOff val="40000"/>
                  </a:schemeClr>
                </a:solidFill>
                <a:round/>
                <a:headEnd/>
                <a:tailEnd/>
              </a:ln>
            </p:spPr>
            <p:txBody>
              <a:bodyPr/>
              <a:lstStyle/>
              <a:p>
                <a:endParaRPr lang="fr-FR"/>
              </a:p>
            </p:txBody>
          </p:sp>
          <p:sp>
            <p:nvSpPr>
              <p:cNvPr id="49546" name="Freeform 394"/>
              <p:cNvSpPr>
                <a:spLocks/>
              </p:cNvSpPr>
              <p:nvPr/>
            </p:nvSpPr>
            <p:spPr bwMode="auto">
              <a:xfrm>
                <a:off x="2837" y="2758"/>
                <a:ext cx="35" cy="78"/>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9525">
                <a:solidFill>
                  <a:schemeClr val="bg2">
                    <a:lumMod val="60000"/>
                    <a:lumOff val="40000"/>
                  </a:schemeClr>
                </a:solidFill>
                <a:round/>
                <a:headEnd/>
                <a:tailEnd/>
              </a:ln>
            </p:spPr>
            <p:txBody>
              <a:bodyPr/>
              <a:lstStyle/>
              <a:p>
                <a:endParaRPr lang="fr-FR"/>
              </a:p>
            </p:txBody>
          </p:sp>
          <p:sp>
            <p:nvSpPr>
              <p:cNvPr id="49547" name="Freeform 395"/>
              <p:cNvSpPr>
                <a:spLocks/>
              </p:cNvSpPr>
              <p:nvPr/>
            </p:nvSpPr>
            <p:spPr bwMode="auto">
              <a:xfrm>
                <a:off x="3021" y="3196"/>
                <a:ext cx="202" cy="205"/>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9525">
                <a:solidFill>
                  <a:schemeClr val="bg2">
                    <a:lumMod val="60000"/>
                    <a:lumOff val="40000"/>
                  </a:schemeClr>
                </a:solidFill>
                <a:round/>
                <a:headEnd/>
                <a:tailEnd/>
              </a:ln>
            </p:spPr>
            <p:txBody>
              <a:bodyPr/>
              <a:lstStyle/>
              <a:p>
                <a:endParaRPr lang="fr-FR"/>
              </a:p>
            </p:txBody>
          </p:sp>
          <p:sp>
            <p:nvSpPr>
              <p:cNvPr id="49548" name="Freeform 396"/>
              <p:cNvSpPr>
                <a:spLocks/>
              </p:cNvSpPr>
              <p:nvPr/>
            </p:nvSpPr>
            <p:spPr bwMode="auto">
              <a:xfrm>
                <a:off x="2852" y="2634"/>
                <a:ext cx="50" cy="59"/>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9525">
                <a:solidFill>
                  <a:schemeClr val="bg2">
                    <a:lumMod val="60000"/>
                    <a:lumOff val="40000"/>
                  </a:schemeClr>
                </a:solidFill>
                <a:round/>
                <a:headEnd/>
                <a:tailEnd/>
              </a:ln>
            </p:spPr>
            <p:txBody>
              <a:bodyPr/>
              <a:lstStyle/>
              <a:p>
                <a:endParaRPr lang="fr-FR"/>
              </a:p>
            </p:txBody>
          </p:sp>
          <p:sp>
            <p:nvSpPr>
              <p:cNvPr id="49600" name="Freeform 448"/>
              <p:cNvSpPr>
                <a:spLocks/>
              </p:cNvSpPr>
              <p:nvPr/>
            </p:nvSpPr>
            <p:spPr bwMode="auto">
              <a:xfrm>
                <a:off x="4422" y="2825"/>
                <a:ext cx="73" cy="84"/>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603" name="Freeform 451"/>
              <p:cNvSpPr>
                <a:spLocks/>
              </p:cNvSpPr>
              <p:nvPr/>
            </p:nvSpPr>
            <p:spPr bwMode="auto">
              <a:xfrm>
                <a:off x="4923" y="2901"/>
                <a:ext cx="136" cy="11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604" name="Freeform 452"/>
              <p:cNvSpPr>
                <a:spLocks/>
              </p:cNvSpPr>
              <p:nvPr/>
            </p:nvSpPr>
            <p:spPr bwMode="auto">
              <a:xfrm>
                <a:off x="5059" y="2929"/>
                <a:ext cx="110" cy="107"/>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grpSp>
            <p:nvGrpSpPr>
              <p:cNvPr id="4" name="Group 453"/>
              <p:cNvGrpSpPr>
                <a:grpSpLocks/>
              </p:cNvGrpSpPr>
              <p:nvPr/>
            </p:nvGrpSpPr>
            <p:grpSpPr bwMode="auto">
              <a:xfrm>
                <a:off x="2704" y="1802"/>
                <a:ext cx="158" cy="232"/>
                <a:chOff x="2201" y="1250"/>
                <a:chExt cx="133" cy="193"/>
              </a:xfrm>
              <a:grpFill/>
            </p:grpSpPr>
            <p:sp>
              <p:nvSpPr>
                <p:cNvPr id="49606" name="Freeform 45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607" name="Freeform 45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grpSp>
          <p:sp>
            <p:nvSpPr>
              <p:cNvPr id="49609" name="Freeform 457"/>
              <p:cNvSpPr>
                <a:spLocks/>
              </p:cNvSpPr>
              <p:nvPr/>
            </p:nvSpPr>
            <p:spPr bwMode="auto">
              <a:xfrm>
                <a:off x="3044" y="2103"/>
                <a:ext cx="43" cy="30"/>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CCECFF"/>
              </a:solid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610" name="Freeform 458"/>
              <p:cNvSpPr>
                <a:spLocks/>
              </p:cNvSpPr>
              <p:nvPr/>
            </p:nvSpPr>
            <p:spPr bwMode="auto">
              <a:xfrm>
                <a:off x="3323" y="2337"/>
                <a:ext cx="46" cy="28"/>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412" name="Freeform 260"/>
              <p:cNvSpPr>
                <a:spLocks/>
              </p:cNvSpPr>
              <p:nvPr/>
            </p:nvSpPr>
            <p:spPr bwMode="auto">
              <a:xfrm>
                <a:off x="4083" y="2788"/>
                <a:ext cx="36" cy="4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grpFill/>
              <a:ln w="9525">
                <a:solidFill>
                  <a:schemeClr val="bg2">
                    <a:lumMod val="60000"/>
                    <a:lumOff val="40000"/>
                  </a:schemeClr>
                </a:solidFill>
                <a:round/>
                <a:headEnd/>
                <a:tailEnd/>
              </a:ln>
            </p:spPr>
            <p:txBody>
              <a:bodyPr/>
              <a:lstStyle/>
              <a:p>
                <a:endParaRPr lang="fr-FR"/>
              </a:p>
            </p:txBody>
          </p:sp>
          <p:sp>
            <p:nvSpPr>
              <p:cNvPr id="49413" name="Freeform 261"/>
              <p:cNvSpPr>
                <a:spLocks/>
              </p:cNvSpPr>
              <p:nvPr/>
            </p:nvSpPr>
            <p:spPr bwMode="auto">
              <a:xfrm>
                <a:off x="4539" y="2610"/>
                <a:ext cx="34" cy="34"/>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grpFill/>
              <a:ln w="9525">
                <a:solidFill>
                  <a:schemeClr val="bg2">
                    <a:lumMod val="60000"/>
                    <a:lumOff val="40000"/>
                  </a:schemeClr>
                </a:solidFill>
                <a:round/>
                <a:headEnd/>
                <a:tailEnd/>
              </a:ln>
            </p:spPr>
            <p:txBody>
              <a:bodyPr/>
              <a:lstStyle/>
              <a:p>
                <a:endParaRPr lang="fr-FR"/>
              </a:p>
            </p:txBody>
          </p:sp>
          <p:sp>
            <p:nvSpPr>
              <p:cNvPr id="49414" name="Freeform 262"/>
              <p:cNvSpPr>
                <a:spLocks/>
              </p:cNvSpPr>
              <p:nvPr/>
            </p:nvSpPr>
            <p:spPr bwMode="auto">
              <a:xfrm>
                <a:off x="4722" y="2526"/>
                <a:ext cx="20" cy="59"/>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grpFill/>
              <a:ln w="9525">
                <a:solidFill>
                  <a:schemeClr val="bg2">
                    <a:lumMod val="60000"/>
                    <a:lumOff val="40000"/>
                  </a:schemeClr>
                </a:solidFill>
                <a:round/>
                <a:headEnd/>
                <a:tailEnd/>
              </a:ln>
            </p:spPr>
            <p:txBody>
              <a:bodyPr/>
              <a:lstStyle/>
              <a:p>
                <a:endParaRPr lang="fr-FR"/>
              </a:p>
            </p:txBody>
          </p:sp>
          <p:sp>
            <p:nvSpPr>
              <p:cNvPr id="49415" name="Freeform 263"/>
              <p:cNvSpPr>
                <a:spLocks/>
              </p:cNvSpPr>
              <p:nvPr/>
            </p:nvSpPr>
            <p:spPr bwMode="auto">
              <a:xfrm>
                <a:off x="4870" y="2373"/>
                <a:ext cx="29" cy="44"/>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grpFill/>
              <a:ln w="9525">
                <a:solidFill>
                  <a:schemeClr val="bg2">
                    <a:lumMod val="60000"/>
                    <a:lumOff val="40000"/>
                  </a:schemeClr>
                </a:solidFill>
                <a:round/>
                <a:headEnd/>
                <a:tailEnd/>
              </a:ln>
            </p:spPr>
            <p:txBody>
              <a:bodyPr/>
              <a:lstStyle/>
              <a:p>
                <a:endParaRPr lang="fr-FR"/>
              </a:p>
            </p:txBody>
          </p:sp>
          <p:sp>
            <p:nvSpPr>
              <p:cNvPr id="49416" name="Freeform 264"/>
              <p:cNvSpPr>
                <a:spLocks/>
              </p:cNvSpPr>
              <p:nvPr/>
            </p:nvSpPr>
            <p:spPr bwMode="auto">
              <a:xfrm>
                <a:off x="4905" y="2147"/>
                <a:ext cx="217" cy="236"/>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9525">
                <a:solidFill>
                  <a:schemeClr val="bg2">
                    <a:lumMod val="60000"/>
                    <a:lumOff val="40000"/>
                  </a:schemeClr>
                </a:solidFill>
                <a:round/>
                <a:headEnd/>
                <a:tailEnd/>
              </a:ln>
            </p:spPr>
            <p:txBody>
              <a:bodyPr/>
              <a:lstStyle/>
              <a:p>
                <a:endParaRPr lang="fr-FR"/>
              </a:p>
            </p:txBody>
          </p:sp>
          <p:sp>
            <p:nvSpPr>
              <p:cNvPr id="49417" name="Freeform 265"/>
              <p:cNvSpPr>
                <a:spLocks/>
              </p:cNvSpPr>
              <p:nvPr/>
            </p:nvSpPr>
            <p:spPr bwMode="auto">
              <a:xfrm>
                <a:off x="5058" y="1930"/>
                <a:ext cx="39" cy="193"/>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9525">
                <a:solidFill>
                  <a:schemeClr val="bg2">
                    <a:lumMod val="60000"/>
                    <a:lumOff val="40000"/>
                  </a:schemeClr>
                </a:solidFill>
                <a:round/>
                <a:headEnd/>
                <a:tailEnd/>
              </a:ln>
            </p:spPr>
            <p:txBody>
              <a:bodyPr/>
              <a:lstStyle/>
              <a:p>
                <a:endParaRPr lang="fr-FR"/>
              </a:p>
            </p:txBody>
          </p:sp>
          <p:sp>
            <p:nvSpPr>
              <p:cNvPr id="49424" name="Freeform 272"/>
              <p:cNvSpPr>
                <a:spLocks/>
              </p:cNvSpPr>
              <p:nvPr/>
            </p:nvSpPr>
            <p:spPr bwMode="auto">
              <a:xfrm>
                <a:off x="4711" y="2639"/>
                <a:ext cx="89" cy="123"/>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25" name="Freeform 273"/>
              <p:cNvSpPr>
                <a:spLocks/>
              </p:cNvSpPr>
              <p:nvPr/>
            </p:nvSpPr>
            <p:spPr bwMode="auto">
              <a:xfrm>
                <a:off x="4747" y="2782"/>
                <a:ext cx="73" cy="58"/>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CCECFF"/>
              </a:solidFill>
              <a:ln w="9525">
                <a:solidFill>
                  <a:schemeClr val="bg2">
                    <a:lumMod val="60000"/>
                    <a:lumOff val="40000"/>
                  </a:schemeClr>
                </a:solidFill>
                <a:round/>
                <a:headEnd/>
                <a:tailEnd/>
              </a:ln>
            </p:spPr>
            <p:txBody>
              <a:bodyPr/>
              <a:lstStyle/>
              <a:p>
                <a:endParaRPr lang="fr-FR"/>
              </a:p>
            </p:txBody>
          </p:sp>
          <p:sp>
            <p:nvSpPr>
              <p:cNvPr id="49450" name="Freeform 298"/>
              <p:cNvSpPr>
                <a:spLocks/>
              </p:cNvSpPr>
              <p:nvPr/>
            </p:nvSpPr>
            <p:spPr bwMode="auto">
              <a:xfrm>
                <a:off x="4207" y="2515"/>
                <a:ext cx="75" cy="64"/>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9525">
                <a:solidFill>
                  <a:schemeClr val="bg2">
                    <a:lumMod val="60000"/>
                    <a:lumOff val="40000"/>
                  </a:schemeClr>
                </a:solidFill>
                <a:round/>
                <a:headEnd/>
                <a:tailEnd/>
              </a:ln>
            </p:spPr>
            <p:txBody>
              <a:bodyPr/>
              <a:lstStyle/>
              <a:p>
                <a:endParaRPr lang="fr-FR"/>
              </a:p>
            </p:txBody>
          </p:sp>
          <p:sp>
            <p:nvSpPr>
              <p:cNvPr id="49481" name="Freeform 329"/>
              <p:cNvSpPr>
                <a:spLocks/>
              </p:cNvSpPr>
              <p:nvPr/>
            </p:nvSpPr>
            <p:spPr bwMode="auto">
              <a:xfrm>
                <a:off x="4405" y="2585"/>
                <a:ext cx="113" cy="182"/>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9525">
                <a:solidFill>
                  <a:schemeClr val="bg2">
                    <a:lumMod val="60000"/>
                    <a:lumOff val="40000"/>
                  </a:schemeClr>
                </a:solidFill>
                <a:round/>
                <a:headEnd/>
                <a:tailEnd/>
              </a:ln>
            </p:spPr>
            <p:txBody>
              <a:bodyPr/>
              <a:lstStyle/>
              <a:p>
                <a:endParaRPr lang="fr-FR"/>
              </a:p>
            </p:txBody>
          </p:sp>
          <p:sp>
            <p:nvSpPr>
              <p:cNvPr id="49482" name="Freeform 330"/>
              <p:cNvSpPr>
                <a:spLocks/>
              </p:cNvSpPr>
              <p:nvPr/>
            </p:nvSpPr>
            <p:spPr bwMode="auto">
              <a:xfrm>
                <a:off x="4440" y="2564"/>
                <a:ext cx="114" cy="224"/>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9525">
                <a:solidFill>
                  <a:schemeClr val="bg2">
                    <a:lumMod val="60000"/>
                    <a:lumOff val="40000"/>
                  </a:schemeClr>
                </a:solidFill>
                <a:round/>
                <a:headEnd/>
                <a:tailEnd/>
              </a:ln>
            </p:spPr>
            <p:txBody>
              <a:bodyPr/>
              <a:lstStyle/>
              <a:p>
                <a:endParaRPr lang="fr-FR"/>
              </a:p>
            </p:txBody>
          </p:sp>
          <p:sp>
            <p:nvSpPr>
              <p:cNvPr id="49483" name="Freeform 331"/>
              <p:cNvSpPr>
                <a:spLocks/>
              </p:cNvSpPr>
              <p:nvPr/>
            </p:nvSpPr>
            <p:spPr bwMode="auto">
              <a:xfrm>
                <a:off x="4088" y="2442"/>
                <a:ext cx="124" cy="59"/>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grpFill/>
              <a:ln w="9525">
                <a:solidFill>
                  <a:schemeClr val="bg2">
                    <a:lumMod val="60000"/>
                    <a:lumOff val="40000"/>
                  </a:schemeClr>
                </a:solidFill>
                <a:round/>
                <a:headEnd/>
                <a:tailEnd/>
              </a:ln>
            </p:spPr>
            <p:txBody>
              <a:bodyPr/>
              <a:lstStyle/>
              <a:p>
                <a:endParaRPr lang="fr-FR"/>
              </a:p>
            </p:txBody>
          </p:sp>
          <p:sp>
            <p:nvSpPr>
              <p:cNvPr id="49485" name="Freeform 333"/>
              <p:cNvSpPr>
                <a:spLocks/>
              </p:cNvSpPr>
              <p:nvPr/>
            </p:nvSpPr>
            <p:spPr bwMode="auto">
              <a:xfrm>
                <a:off x="4216" y="1980"/>
                <a:ext cx="490" cy="246"/>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9525">
                <a:solidFill>
                  <a:schemeClr val="bg2">
                    <a:lumMod val="60000"/>
                    <a:lumOff val="40000"/>
                  </a:schemeClr>
                </a:solidFill>
                <a:round/>
                <a:headEnd/>
                <a:tailEnd/>
              </a:ln>
            </p:spPr>
            <p:txBody>
              <a:bodyPr/>
              <a:lstStyle/>
              <a:p>
                <a:endParaRPr lang="fr-FR"/>
              </a:p>
            </p:txBody>
          </p:sp>
          <p:sp>
            <p:nvSpPr>
              <p:cNvPr id="49598" name="Freeform 446"/>
              <p:cNvSpPr>
                <a:spLocks/>
              </p:cNvSpPr>
              <p:nvPr/>
            </p:nvSpPr>
            <p:spPr bwMode="auto">
              <a:xfrm>
                <a:off x="4363" y="2603"/>
                <a:ext cx="127" cy="228"/>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599" name="Freeform 447"/>
              <p:cNvSpPr>
                <a:spLocks/>
              </p:cNvSpPr>
              <p:nvPr/>
            </p:nvSpPr>
            <p:spPr bwMode="auto">
              <a:xfrm>
                <a:off x="4279" y="2474"/>
                <a:ext cx="143" cy="28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601" name="Line 449"/>
              <p:cNvSpPr>
                <a:spLocks noChangeShapeType="1"/>
              </p:cNvSpPr>
              <p:nvPr/>
            </p:nvSpPr>
            <p:spPr bwMode="auto">
              <a:xfrm>
                <a:off x="4687" y="2650"/>
                <a:ext cx="0" cy="0"/>
              </a:xfrm>
              <a:prstGeom prst="line">
                <a:avLst/>
              </a:prstGeom>
              <a:grpFill/>
              <a:ln w="0">
                <a:solidFill>
                  <a:schemeClr val="bg2">
                    <a:lumMod val="60000"/>
                    <a:lumOff val="40000"/>
                  </a:schemeClr>
                </a:solidFill>
                <a:round/>
                <a:headEnd/>
                <a:tailEnd/>
              </a:ln>
            </p:spPr>
            <p:txBody>
              <a:bodyPr/>
              <a:lstStyle/>
              <a:p>
                <a:endParaRPr lang="fr-FR"/>
              </a:p>
            </p:txBody>
          </p:sp>
          <p:grpSp>
            <p:nvGrpSpPr>
              <p:cNvPr id="5" name="Group 531"/>
              <p:cNvGrpSpPr>
                <a:grpSpLocks/>
              </p:cNvGrpSpPr>
              <p:nvPr/>
            </p:nvGrpSpPr>
            <p:grpSpPr bwMode="auto">
              <a:xfrm>
                <a:off x="3995" y="1950"/>
                <a:ext cx="950" cy="660"/>
                <a:chOff x="3995" y="1950"/>
                <a:chExt cx="950" cy="660"/>
              </a:xfrm>
              <a:grpFill/>
            </p:grpSpPr>
            <p:sp>
              <p:nvSpPr>
                <p:cNvPr id="49659" name="Freeform 507"/>
                <p:cNvSpPr>
                  <a:spLocks/>
                </p:cNvSpPr>
                <p:nvPr/>
              </p:nvSpPr>
              <p:spPr bwMode="auto">
                <a:xfrm>
                  <a:off x="3995" y="1950"/>
                  <a:ext cx="950" cy="66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sp>
              <p:nvSpPr>
                <p:cNvPr id="49658" name="Freeform 506"/>
                <p:cNvSpPr>
                  <a:spLocks/>
                </p:cNvSpPr>
                <p:nvPr/>
              </p:nvSpPr>
              <p:spPr bwMode="auto">
                <a:xfrm>
                  <a:off x="4781" y="2200"/>
                  <a:ext cx="78" cy="98"/>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grpFill/>
                <a:ln w="9525">
                  <a:solidFill>
                    <a:schemeClr val="bg2">
                      <a:lumMod val="60000"/>
                      <a:lumOff val="40000"/>
                    </a:schemeClr>
                  </a:solidFill>
                  <a:round/>
                  <a:headEnd/>
                  <a:tailEnd/>
                </a:ln>
              </p:spPr>
              <p:txBody>
                <a:bodyPr/>
                <a:lstStyle/>
                <a:p>
                  <a:endParaRPr lang="fr-FR"/>
                </a:p>
              </p:txBody>
            </p:sp>
            <p:sp>
              <p:nvSpPr>
                <p:cNvPr id="49669" name="Freeform 517"/>
                <p:cNvSpPr>
                  <a:spLocks/>
                </p:cNvSpPr>
                <p:nvPr/>
              </p:nvSpPr>
              <p:spPr bwMode="auto">
                <a:xfrm>
                  <a:off x="4811" y="2288"/>
                  <a:ext cx="54" cy="66"/>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grpFill/>
                <a:ln w="9525" cap="flat" cmpd="sng">
                  <a:solidFill>
                    <a:schemeClr val="bg2">
                      <a:lumMod val="60000"/>
                      <a:lumOff val="40000"/>
                    </a:schemeClr>
                  </a:solidFill>
                  <a:prstDash val="solid"/>
                  <a:round/>
                  <a:headEnd type="none" w="med" len="med"/>
                  <a:tailEnd type="none" w="med" len="med"/>
                </a:ln>
                <a:effectLst/>
              </p:spPr>
              <p:txBody>
                <a:bodyPr/>
                <a:lstStyle/>
                <a:p>
                  <a:endParaRPr lang="fr-FR"/>
                </a:p>
              </p:txBody>
            </p:sp>
          </p:grpSp>
        </p:grpSp>
      </p:grpSp>
      <p:sp>
        <p:nvSpPr>
          <p:cNvPr id="209" name="Rectangle 2"/>
          <p:cNvSpPr>
            <a:spLocks noGrp="1" noChangeArrowheads="1"/>
          </p:cNvSpPr>
          <p:nvPr>
            <p:ph type="title"/>
          </p:nvPr>
        </p:nvSpPr>
        <p:spPr>
          <a:xfrm>
            <a:off x="1331640" y="553815"/>
            <a:ext cx="6992888" cy="642937"/>
          </a:xfrm>
        </p:spPr>
        <p:txBody>
          <a:bodyPr/>
          <a:lstStyle/>
          <a:p>
            <a:pPr eaLnBrk="1" hangingPunct="1"/>
            <a:r>
              <a:rPr lang="en-US" sz="3200" b="1" dirty="0" smtClean="0"/>
              <a:t>Telecom Carriers References </a:t>
            </a:r>
          </a:p>
        </p:txBody>
      </p:sp>
      <p:sp>
        <p:nvSpPr>
          <p:cNvPr id="210" name="ZoneTexte 242"/>
          <p:cNvSpPr txBox="1">
            <a:spLocks noChangeArrowheads="1"/>
          </p:cNvSpPr>
          <p:nvPr/>
        </p:nvSpPr>
        <p:spPr bwMode="auto">
          <a:xfrm>
            <a:off x="1187624" y="5934670"/>
            <a:ext cx="3096344" cy="923330"/>
          </a:xfrm>
          <a:prstGeom prst="rect">
            <a:avLst/>
          </a:prstGeom>
          <a:noFill/>
          <a:ln w="9525">
            <a:noFill/>
            <a:miter lim="800000"/>
            <a:headEnd/>
            <a:tailEnd/>
          </a:ln>
        </p:spPr>
        <p:txBody>
          <a:bodyPr wrap="square">
            <a:spAutoFit/>
          </a:bodyPr>
          <a:lstStyle/>
          <a:p>
            <a:r>
              <a:rPr lang="fr-FR" sz="800" dirty="0" smtClean="0">
                <a:latin typeface="Calibri" pitchFamily="34" charset="0"/>
                <a:cs typeface="Calibri" pitchFamily="34" charset="0"/>
              </a:rPr>
              <a:t> </a:t>
            </a:r>
            <a:r>
              <a:rPr lang="fr-FR" sz="2400" dirty="0" err="1" smtClean="0">
                <a:latin typeface="Calibri" pitchFamily="34" charset="0"/>
                <a:cs typeface="Calibri" pitchFamily="34" charset="0"/>
              </a:rPr>
              <a:t>Implemented</a:t>
            </a:r>
            <a:r>
              <a:rPr lang="fr-FR" sz="2400" dirty="0" smtClean="0">
                <a:latin typeface="Calibri" pitchFamily="34" charset="0"/>
                <a:cs typeface="Calibri" pitchFamily="34" charset="0"/>
              </a:rPr>
              <a:t> </a:t>
            </a:r>
            <a:r>
              <a:rPr lang="fr-FR" sz="2400" dirty="0" err="1" smtClean="0">
                <a:latin typeface="Calibri" pitchFamily="34" charset="0"/>
                <a:cs typeface="Calibri" pitchFamily="34" charset="0"/>
              </a:rPr>
              <a:t>Projects</a:t>
            </a:r>
            <a:endParaRPr lang="fr-FR" sz="2400" dirty="0">
              <a:latin typeface="Calibri" pitchFamily="34" charset="0"/>
              <a:cs typeface="Calibri" pitchFamily="34" charset="0"/>
            </a:endParaRPr>
          </a:p>
          <a:p>
            <a:endParaRPr lang="fr-FR" sz="1000" dirty="0">
              <a:latin typeface="Calibri" pitchFamily="34" charset="0"/>
              <a:cs typeface="Calibri" pitchFamily="34" charset="0"/>
            </a:endParaRPr>
          </a:p>
          <a:p>
            <a:r>
              <a:rPr lang="fr-FR" sz="1000" dirty="0" smtClean="0">
                <a:latin typeface="Calibri" pitchFamily="34" charset="0"/>
                <a:cs typeface="Calibri" pitchFamily="34" charset="0"/>
              </a:rPr>
              <a:t> </a:t>
            </a:r>
          </a:p>
          <a:p>
            <a:endParaRPr lang="fr-FR" sz="1000" dirty="0">
              <a:latin typeface="Calibri" pitchFamily="34" charset="0"/>
              <a:cs typeface="Calibri" pitchFamily="34" charset="0"/>
            </a:endParaRPr>
          </a:p>
        </p:txBody>
      </p:sp>
      <p:pic>
        <p:nvPicPr>
          <p:cNvPr id="213" name="Picture 259" descr="lightblue"/>
          <p:cNvPicPr>
            <a:picLocks noChangeAspect="1" noChangeArrowheads="1"/>
          </p:cNvPicPr>
          <p:nvPr/>
        </p:nvPicPr>
        <p:blipFill>
          <a:blip r:embed="rId3" cstate="print"/>
          <a:srcRect/>
          <a:stretch>
            <a:fillRect/>
          </a:stretch>
        </p:blipFill>
        <p:spPr bwMode="auto">
          <a:xfrm>
            <a:off x="779810" y="5991399"/>
            <a:ext cx="479822" cy="389929"/>
          </a:xfrm>
          <a:prstGeom prst="rect">
            <a:avLst/>
          </a:prstGeom>
          <a:noFill/>
          <a:ln w="9525">
            <a:noFill/>
            <a:miter lim="800000"/>
            <a:headEnd/>
            <a:tailEnd/>
          </a:ln>
        </p:spPr>
      </p:pic>
      <p:pic>
        <p:nvPicPr>
          <p:cNvPr id="211" name="Picture 44"/>
          <p:cNvPicPr>
            <a:picLocks noChangeAspect="1" noChangeArrowheads="1"/>
          </p:cNvPicPr>
          <p:nvPr/>
        </p:nvPicPr>
        <p:blipFill>
          <a:blip r:embed="rId4" cstate="email">
            <a:lum/>
          </a:blip>
          <a:srcRect/>
          <a:stretch>
            <a:fillRect/>
          </a:stretch>
        </p:blipFill>
        <p:spPr bwMode="auto">
          <a:xfrm>
            <a:off x="0" y="-5936"/>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pic>
        <p:nvPicPr>
          <p:cNvPr id="212" name="Picture 16" descr="ITUseries"/>
          <p:cNvPicPr>
            <a:picLocks noChangeAspect="1" noChangeArrowheads="1"/>
          </p:cNvPicPr>
          <p:nvPr/>
        </p:nvPicPr>
        <p:blipFill>
          <a:blip r:embed="rId5" cstate="print"/>
          <a:srcRect t="17264" b="69327"/>
          <a:stretch>
            <a:fillRect/>
          </a:stretch>
        </p:blipFill>
        <p:spPr bwMode="auto">
          <a:xfrm>
            <a:off x="7237288" y="116632"/>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96" name="Picture 24"/>
          <p:cNvPicPr>
            <a:picLocks noChangeAspect="1" noChangeArrowheads="1"/>
          </p:cNvPicPr>
          <p:nvPr/>
        </p:nvPicPr>
        <p:blipFill>
          <a:blip r:embed="rId3" cstate="print"/>
          <a:srcRect/>
          <a:stretch>
            <a:fillRect/>
          </a:stretch>
        </p:blipFill>
        <p:spPr bwMode="auto">
          <a:xfrm>
            <a:off x="6781800" y="5984875"/>
            <a:ext cx="2332038" cy="892175"/>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5498" name="Picture 26"/>
          <p:cNvPicPr>
            <a:picLocks noChangeAspect="1" noChangeArrowheads="1"/>
          </p:cNvPicPr>
          <p:nvPr/>
        </p:nvPicPr>
        <p:blipFill>
          <a:blip r:embed="rId4" cstate="print"/>
          <a:srcRect/>
          <a:stretch>
            <a:fillRect/>
          </a:stretch>
        </p:blipFill>
        <p:spPr bwMode="auto">
          <a:xfrm>
            <a:off x="6611938" y="4235450"/>
            <a:ext cx="2532062" cy="1766888"/>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9" name="Picture 44"/>
          <p:cNvPicPr>
            <a:picLocks noChangeAspect="1" noChangeArrowheads="1"/>
          </p:cNvPicPr>
          <p:nvPr/>
        </p:nvPicPr>
        <p:blipFill>
          <a:blip r:embed="rId5"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23557" name="Titre 20"/>
          <p:cNvSpPr>
            <a:spLocks noGrp="1"/>
          </p:cNvSpPr>
          <p:nvPr>
            <p:ph type="title"/>
          </p:nvPr>
        </p:nvSpPr>
        <p:spPr>
          <a:xfrm>
            <a:off x="1284734" y="692696"/>
            <a:ext cx="7751762" cy="1143000"/>
          </a:xfrm>
        </p:spPr>
        <p:txBody>
          <a:bodyPr/>
          <a:lstStyle/>
          <a:p>
            <a:pPr algn="r"/>
            <a:r>
              <a:rPr lang="fr-FR" b="1" dirty="0" smtClean="0"/>
              <a:t>MultiMedia R&amp;D and Validation</a:t>
            </a:r>
          </a:p>
        </p:txBody>
      </p:sp>
      <p:cxnSp>
        <p:nvCxnSpPr>
          <p:cNvPr id="23558" name="Connecteur droit avec flèche 34"/>
          <p:cNvCxnSpPr>
            <a:cxnSpLocks noChangeShapeType="1"/>
          </p:cNvCxnSpPr>
          <p:nvPr/>
        </p:nvCxnSpPr>
        <p:spPr bwMode="auto">
          <a:xfrm flipH="1">
            <a:off x="6611938" y="4195763"/>
            <a:ext cx="2514600" cy="6350"/>
          </a:xfrm>
          <a:prstGeom prst="straightConnector1">
            <a:avLst/>
          </a:prstGeom>
          <a:noFill/>
          <a:ln w="9525" algn="ctr">
            <a:solidFill>
              <a:srgbClr val="064BBE"/>
            </a:solidFill>
            <a:round/>
            <a:headEnd/>
            <a:tailEnd/>
          </a:ln>
        </p:spPr>
      </p:cxnSp>
      <p:pic>
        <p:nvPicPr>
          <p:cNvPr id="23559" name="Picture 18"/>
          <p:cNvPicPr>
            <a:picLocks noChangeAspect="1" noChangeArrowheads="1"/>
          </p:cNvPicPr>
          <p:nvPr/>
        </p:nvPicPr>
        <p:blipFill>
          <a:blip r:embed="rId6" cstate="print"/>
          <a:srcRect/>
          <a:stretch>
            <a:fillRect/>
          </a:stretch>
        </p:blipFill>
        <p:spPr bwMode="auto">
          <a:xfrm>
            <a:off x="3646488" y="6273800"/>
            <a:ext cx="611187" cy="582613"/>
          </a:xfrm>
          <a:prstGeom prst="rect">
            <a:avLst/>
          </a:prstGeom>
          <a:noFill/>
          <a:ln w="9525" algn="ctr">
            <a:noFill/>
            <a:miter lim="800000"/>
            <a:headEnd/>
            <a:tailEnd/>
          </a:ln>
        </p:spPr>
      </p:pic>
      <p:pic>
        <p:nvPicPr>
          <p:cNvPr id="23560" name="Picture 2"/>
          <p:cNvPicPr>
            <a:picLocks noChangeAspect="1" noChangeArrowheads="1"/>
          </p:cNvPicPr>
          <p:nvPr/>
        </p:nvPicPr>
        <p:blipFill>
          <a:blip r:embed="rId7" cstate="print"/>
          <a:srcRect/>
          <a:stretch>
            <a:fillRect/>
          </a:stretch>
        </p:blipFill>
        <p:spPr bwMode="auto">
          <a:xfrm>
            <a:off x="4113213" y="6294438"/>
            <a:ext cx="2308225" cy="566737"/>
          </a:xfrm>
          <a:prstGeom prst="rect">
            <a:avLst/>
          </a:prstGeom>
          <a:noFill/>
          <a:ln w="9525" algn="ctr">
            <a:noFill/>
            <a:miter lim="800000"/>
            <a:headEnd/>
            <a:tailEnd/>
          </a:ln>
        </p:spPr>
      </p:pic>
      <p:grpSp>
        <p:nvGrpSpPr>
          <p:cNvPr id="2" name="Groupe 164"/>
          <p:cNvGrpSpPr>
            <a:grpSpLocks/>
          </p:cNvGrpSpPr>
          <p:nvPr/>
        </p:nvGrpSpPr>
        <p:grpSpPr bwMode="auto">
          <a:xfrm>
            <a:off x="6611938" y="3897313"/>
            <a:ext cx="2705100" cy="2211387"/>
            <a:chOff x="6612386" y="3897847"/>
            <a:chExt cx="2705335" cy="2210417"/>
          </a:xfrm>
        </p:grpSpPr>
        <p:sp>
          <p:nvSpPr>
            <p:cNvPr id="23577" name="Rectangle 7"/>
            <p:cNvSpPr>
              <a:spLocks noChangeArrowheads="1"/>
            </p:cNvSpPr>
            <p:nvPr/>
          </p:nvSpPr>
          <p:spPr bwMode="auto">
            <a:xfrm>
              <a:off x="6612386" y="3897847"/>
              <a:ext cx="2705335" cy="263995"/>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1100">
                  <a:solidFill>
                    <a:schemeClr val="tx1"/>
                  </a:solidFill>
                </a:rPr>
                <a:t>Set Top Boxes development</a:t>
              </a:r>
              <a:endParaRPr lang="en-US" sz="1100">
                <a:solidFill>
                  <a:srgbClr val="0D0D0D"/>
                </a:solidFill>
              </a:endParaRPr>
            </a:p>
          </p:txBody>
        </p:sp>
        <p:cxnSp>
          <p:nvCxnSpPr>
            <p:cNvPr id="23578" name="Connecteur droit avec flèche 34"/>
            <p:cNvCxnSpPr>
              <a:cxnSpLocks noChangeShapeType="1"/>
            </p:cNvCxnSpPr>
            <p:nvPr/>
          </p:nvCxnSpPr>
          <p:spPr bwMode="auto">
            <a:xfrm>
              <a:off x="8650705" y="4201402"/>
              <a:ext cx="0" cy="1906862"/>
            </a:xfrm>
            <a:prstGeom prst="straightConnector1">
              <a:avLst/>
            </a:prstGeom>
            <a:noFill/>
            <a:ln w="9525" algn="ctr">
              <a:solidFill>
                <a:srgbClr val="064BBE"/>
              </a:solidFill>
              <a:round/>
              <a:headEnd/>
              <a:tailEnd type="oval" w="med" len="med"/>
            </a:ln>
          </p:spPr>
        </p:cxnSp>
        <p:cxnSp>
          <p:nvCxnSpPr>
            <p:cNvPr id="120" name="Connecteur droit avec flèche 34"/>
            <p:cNvCxnSpPr>
              <a:cxnSpLocks noChangeShapeType="1"/>
            </p:cNvCxnSpPr>
            <p:nvPr/>
          </p:nvCxnSpPr>
          <p:spPr bwMode="auto">
            <a:xfrm>
              <a:off x="7231565" y="4200926"/>
              <a:ext cx="0" cy="328469"/>
            </a:xfrm>
            <a:prstGeom prst="straightConnector1">
              <a:avLst/>
            </a:prstGeom>
            <a:noFill/>
            <a:ln w="9525" algn="ctr">
              <a:solidFill>
                <a:schemeClr val="bg1">
                  <a:lumMod val="95000"/>
                </a:schemeClr>
              </a:solidFill>
              <a:round/>
              <a:headEnd/>
              <a:tailEnd type="oval" w="med" len="med"/>
            </a:ln>
          </p:spPr>
        </p:cxnSp>
      </p:grpSp>
      <p:pic>
        <p:nvPicPr>
          <p:cNvPr id="23562" name="Picture 27"/>
          <p:cNvPicPr>
            <a:picLocks noChangeAspect="1" noChangeArrowheads="1"/>
          </p:cNvPicPr>
          <p:nvPr/>
        </p:nvPicPr>
        <p:blipFill>
          <a:blip r:embed="rId8" cstate="print"/>
          <a:srcRect/>
          <a:stretch>
            <a:fillRect/>
          </a:stretch>
        </p:blipFill>
        <p:spPr bwMode="auto">
          <a:xfrm>
            <a:off x="2274888" y="6345238"/>
            <a:ext cx="1350962" cy="455612"/>
          </a:xfrm>
          <a:prstGeom prst="rect">
            <a:avLst/>
          </a:prstGeom>
          <a:noFill/>
          <a:ln w="9525" algn="ctr">
            <a:noFill/>
            <a:miter lim="800000"/>
            <a:headEnd/>
            <a:tailEnd/>
          </a:ln>
        </p:spPr>
      </p:pic>
      <p:pic>
        <p:nvPicPr>
          <p:cNvPr id="23563" name="Picture 28"/>
          <p:cNvPicPr>
            <a:picLocks noChangeAspect="1" noChangeArrowheads="1"/>
          </p:cNvPicPr>
          <p:nvPr/>
        </p:nvPicPr>
        <p:blipFill>
          <a:blip r:embed="rId9" cstate="print"/>
          <a:srcRect/>
          <a:stretch>
            <a:fillRect/>
          </a:stretch>
        </p:blipFill>
        <p:spPr bwMode="auto">
          <a:xfrm>
            <a:off x="858838" y="6345238"/>
            <a:ext cx="1447800" cy="452437"/>
          </a:xfrm>
          <a:prstGeom prst="rect">
            <a:avLst/>
          </a:prstGeom>
          <a:noFill/>
          <a:ln w="9525" algn="ctr">
            <a:noFill/>
            <a:miter lim="800000"/>
            <a:headEnd/>
            <a:tailEnd/>
          </a:ln>
        </p:spPr>
      </p:pic>
      <p:pic>
        <p:nvPicPr>
          <p:cNvPr id="23564" name="Picture 34"/>
          <p:cNvPicPr>
            <a:picLocks noChangeAspect="1" noChangeArrowheads="1"/>
          </p:cNvPicPr>
          <p:nvPr/>
        </p:nvPicPr>
        <p:blipFill>
          <a:blip r:embed="rId10" cstate="print"/>
          <a:srcRect/>
          <a:stretch>
            <a:fillRect/>
          </a:stretch>
        </p:blipFill>
        <p:spPr bwMode="auto">
          <a:xfrm>
            <a:off x="3813175" y="5794375"/>
            <a:ext cx="2873375" cy="566738"/>
          </a:xfrm>
          <a:prstGeom prst="rect">
            <a:avLst/>
          </a:prstGeom>
          <a:noFill/>
          <a:ln w="9525" algn="ctr">
            <a:noFill/>
            <a:miter lim="800000"/>
            <a:headEnd/>
            <a:tailEnd/>
          </a:ln>
        </p:spPr>
      </p:pic>
      <p:grpSp>
        <p:nvGrpSpPr>
          <p:cNvPr id="3" name="Groupe 163"/>
          <p:cNvGrpSpPr>
            <a:grpSpLocks/>
          </p:cNvGrpSpPr>
          <p:nvPr/>
        </p:nvGrpSpPr>
        <p:grpSpPr bwMode="auto">
          <a:xfrm>
            <a:off x="3519488" y="5218113"/>
            <a:ext cx="3397250" cy="655637"/>
            <a:chOff x="3825039" y="5217910"/>
            <a:chExt cx="3092147" cy="655840"/>
          </a:xfrm>
        </p:grpSpPr>
        <p:sp>
          <p:nvSpPr>
            <p:cNvPr id="23574" name="Rectangle 7"/>
            <p:cNvSpPr>
              <a:spLocks noChangeArrowheads="1"/>
            </p:cNvSpPr>
            <p:nvPr/>
          </p:nvSpPr>
          <p:spPr bwMode="auto">
            <a:xfrm>
              <a:off x="3825039" y="5217910"/>
              <a:ext cx="3092147" cy="651149"/>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1100">
                  <a:solidFill>
                    <a:schemeClr val="tx1"/>
                  </a:solidFill>
                </a:rPr>
                <a:t>(HW/SW) development of encoding/decoding Audio / Video equipments.</a:t>
              </a:r>
              <a:endParaRPr lang="en-US" sz="1100">
                <a:solidFill>
                  <a:srgbClr val="0D0D0D"/>
                </a:solidFill>
              </a:endParaRPr>
            </a:p>
          </p:txBody>
        </p:sp>
        <p:cxnSp>
          <p:nvCxnSpPr>
            <p:cNvPr id="23575" name="Connecteur droit avec flèche 34"/>
            <p:cNvCxnSpPr>
              <a:cxnSpLocks noChangeShapeType="1"/>
            </p:cNvCxnSpPr>
            <p:nvPr/>
          </p:nvCxnSpPr>
          <p:spPr bwMode="auto">
            <a:xfrm flipH="1">
              <a:off x="3825039" y="5720489"/>
              <a:ext cx="2900820" cy="5966"/>
            </a:xfrm>
            <a:prstGeom prst="straightConnector1">
              <a:avLst/>
            </a:prstGeom>
            <a:noFill/>
            <a:ln w="9525" algn="ctr">
              <a:solidFill>
                <a:srgbClr val="064BBE"/>
              </a:solidFill>
              <a:round/>
              <a:headEnd/>
              <a:tailEnd/>
            </a:ln>
          </p:spPr>
        </p:cxnSp>
        <p:cxnSp>
          <p:nvCxnSpPr>
            <p:cNvPr id="23576" name="Connecteur droit avec flèche 34"/>
            <p:cNvCxnSpPr>
              <a:cxnSpLocks noChangeShapeType="1"/>
            </p:cNvCxnSpPr>
            <p:nvPr/>
          </p:nvCxnSpPr>
          <p:spPr bwMode="auto">
            <a:xfrm>
              <a:off x="4830444" y="5721747"/>
              <a:ext cx="0" cy="152003"/>
            </a:xfrm>
            <a:prstGeom prst="straightConnector1">
              <a:avLst/>
            </a:prstGeom>
            <a:noFill/>
            <a:ln w="9525" algn="ctr">
              <a:solidFill>
                <a:srgbClr val="064BBE"/>
              </a:solidFill>
              <a:round/>
              <a:headEnd/>
              <a:tailEnd type="oval" w="med" len="med"/>
            </a:ln>
          </p:spPr>
        </p:cxnSp>
      </p:grpSp>
      <p:pic>
        <p:nvPicPr>
          <p:cNvPr id="105507" name="Picture 35"/>
          <p:cNvPicPr>
            <a:picLocks noChangeAspect="1" noChangeArrowheads="1"/>
          </p:cNvPicPr>
          <p:nvPr/>
        </p:nvPicPr>
        <p:blipFill>
          <a:blip r:embed="rId11" cstate="print"/>
          <a:srcRect/>
          <a:stretch>
            <a:fillRect/>
          </a:stretch>
        </p:blipFill>
        <p:spPr bwMode="auto">
          <a:xfrm>
            <a:off x="46038" y="4529138"/>
            <a:ext cx="1620837" cy="1622425"/>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5508" name="Picture 36"/>
          <p:cNvPicPr>
            <a:picLocks noChangeAspect="1" noChangeArrowheads="1"/>
          </p:cNvPicPr>
          <p:nvPr/>
        </p:nvPicPr>
        <p:blipFill>
          <a:blip r:embed="rId12" cstate="print"/>
          <a:srcRect/>
          <a:stretch>
            <a:fillRect/>
          </a:stretch>
        </p:blipFill>
        <p:spPr bwMode="auto">
          <a:xfrm>
            <a:off x="1666875" y="4529138"/>
            <a:ext cx="1852613" cy="1854200"/>
          </a:xfrm>
          <a:prstGeom prst="rect">
            <a:avLst/>
          </a:prstGeom>
          <a:noFill/>
          <a:ln w="12700">
            <a:noFill/>
            <a:miter lim="800000"/>
            <a:headEnd type="none" w="sm" len="sm"/>
            <a:tailEnd type="none" w="sm" len="sm"/>
          </a:ln>
          <a:effectLst>
            <a:outerShdw dist="38100" dir="2700000" algn="tl" rotWithShape="0">
              <a:srgbClr val="000000">
                <a:alpha val="39999"/>
              </a:srgbClr>
            </a:outerShdw>
          </a:effectLst>
        </p:spPr>
      </p:pic>
      <p:grpSp>
        <p:nvGrpSpPr>
          <p:cNvPr id="4" name="Groupe 171"/>
          <p:cNvGrpSpPr>
            <a:grpSpLocks/>
          </p:cNvGrpSpPr>
          <p:nvPr/>
        </p:nvGrpSpPr>
        <p:grpSpPr bwMode="auto">
          <a:xfrm>
            <a:off x="2916238" y="4235450"/>
            <a:ext cx="2198687" cy="477838"/>
            <a:chOff x="2915894" y="4234920"/>
            <a:chExt cx="2198735" cy="478069"/>
          </a:xfrm>
        </p:grpSpPr>
        <p:sp>
          <p:nvSpPr>
            <p:cNvPr id="23572" name="Rectangle 7"/>
            <p:cNvSpPr>
              <a:spLocks noChangeArrowheads="1"/>
            </p:cNvSpPr>
            <p:nvPr/>
          </p:nvSpPr>
          <p:spPr bwMode="auto">
            <a:xfrm>
              <a:off x="2915894" y="4234920"/>
              <a:ext cx="2198735" cy="264239"/>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1100">
                  <a:solidFill>
                    <a:schemeClr val="tx1"/>
                  </a:solidFill>
                </a:rPr>
                <a:t>Digital printers Development</a:t>
              </a:r>
              <a:endParaRPr lang="en-US" sz="1100">
                <a:solidFill>
                  <a:srgbClr val="0D0D0D"/>
                </a:solidFill>
              </a:endParaRPr>
            </a:p>
          </p:txBody>
        </p:sp>
        <p:cxnSp>
          <p:nvCxnSpPr>
            <p:cNvPr id="23573" name="Connecteur droit avec flèche 34"/>
            <p:cNvCxnSpPr>
              <a:cxnSpLocks noChangeShapeType="1"/>
            </p:cNvCxnSpPr>
            <p:nvPr/>
          </p:nvCxnSpPr>
          <p:spPr bwMode="auto">
            <a:xfrm flipH="1">
              <a:off x="2923912" y="4712989"/>
              <a:ext cx="2190717" cy="0"/>
            </a:xfrm>
            <a:prstGeom prst="straightConnector1">
              <a:avLst/>
            </a:prstGeom>
            <a:noFill/>
            <a:ln w="9525" algn="ctr">
              <a:solidFill>
                <a:srgbClr val="064BBE"/>
              </a:solidFill>
              <a:round/>
              <a:headEnd type="oval" w="med" len="med"/>
              <a:tailEnd/>
            </a:ln>
          </p:spPr>
        </p:cxnSp>
      </p:grpSp>
      <p:pic>
        <p:nvPicPr>
          <p:cNvPr id="23569" name="Picture 40"/>
          <p:cNvPicPr>
            <a:picLocks noChangeAspect="1" noChangeArrowheads="1"/>
          </p:cNvPicPr>
          <p:nvPr/>
        </p:nvPicPr>
        <p:blipFill>
          <a:blip r:embed="rId13" cstate="print"/>
          <a:srcRect/>
          <a:stretch>
            <a:fillRect/>
          </a:stretch>
        </p:blipFill>
        <p:spPr bwMode="auto">
          <a:xfrm>
            <a:off x="5114925" y="3951288"/>
            <a:ext cx="1390650" cy="1157287"/>
          </a:xfrm>
          <a:prstGeom prst="rect">
            <a:avLst/>
          </a:prstGeom>
          <a:noFill/>
          <a:ln w="9525" algn="ctr">
            <a:noFill/>
            <a:miter lim="800000"/>
            <a:headEnd/>
            <a:tailEnd/>
          </a:ln>
        </p:spPr>
      </p:pic>
      <p:sp>
        <p:nvSpPr>
          <p:cNvPr id="41" name="Rectangle 7"/>
          <p:cNvSpPr>
            <a:spLocks noChangeArrowheads="1"/>
          </p:cNvSpPr>
          <p:nvPr/>
        </p:nvSpPr>
        <p:spPr bwMode="auto">
          <a:xfrm>
            <a:off x="428625" y="1941513"/>
            <a:ext cx="8801100" cy="430887"/>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GB" sz="2000" dirty="0">
                <a:solidFill>
                  <a:srgbClr val="0D0D0D"/>
                </a:solidFill>
                <a:effectLst>
                  <a:outerShdw blurRad="38100" dist="38100" dir="2700000" algn="tl">
                    <a:srgbClr val="FFFFFF"/>
                  </a:outerShdw>
                </a:effectLst>
                <a:latin typeface="Arial" charset="0"/>
                <a:cs typeface="+mn-cs"/>
              </a:rPr>
              <a:t>- </a:t>
            </a:r>
            <a:r>
              <a:rPr lang="en-US" sz="2000" dirty="0" smtClean="0">
                <a:solidFill>
                  <a:srgbClr val="0D0D0D"/>
                </a:solidFill>
                <a:effectLst>
                  <a:outerShdw blurRad="38100" dist="38100" dir="2700000" algn="tl">
                    <a:srgbClr val="FFFFFF"/>
                  </a:outerShdw>
                </a:effectLst>
                <a:latin typeface="Arial" charset="0"/>
                <a:cs typeface="Arial" charset="0"/>
              </a:rPr>
              <a:t>Development</a:t>
            </a:r>
            <a:r>
              <a:rPr lang="fr-FR" sz="2000" dirty="0" smtClean="0">
                <a:solidFill>
                  <a:srgbClr val="0D0D0D"/>
                </a:solidFill>
                <a:effectLst>
                  <a:outerShdw blurRad="38100" dist="38100" dir="2700000" algn="tl">
                    <a:srgbClr val="FFFFFF"/>
                  </a:outerShdw>
                </a:effectLst>
                <a:latin typeface="Arial" charset="0"/>
                <a:cs typeface="Arial" charset="0"/>
              </a:rPr>
              <a:t> of Set Top Boxes (STB)</a:t>
            </a:r>
            <a:r>
              <a:rPr lang="en-GB" sz="2000" dirty="0" smtClean="0">
                <a:solidFill>
                  <a:srgbClr val="0D0D0D"/>
                </a:solidFill>
                <a:effectLst>
                  <a:outerShdw blurRad="38100" dist="38100" dir="2700000" algn="tl">
                    <a:srgbClr val="FFFFFF"/>
                  </a:outerShdw>
                </a:effectLst>
                <a:latin typeface="Arial" charset="0"/>
                <a:cs typeface="Arial" charset="0"/>
              </a:rPr>
              <a:t> &amp; </a:t>
            </a:r>
            <a:r>
              <a:rPr lang="fr-FR" sz="2000" dirty="0" smtClean="0">
                <a:solidFill>
                  <a:srgbClr val="0D0D0D"/>
                </a:solidFill>
                <a:effectLst>
                  <a:outerShdw blurRad="38100" dist="38100" dir="2700000" algn="tl">
                    <a:srgbClr val="FFFFFF"/>
                  </a:outerShdw>
                </a:effectLst>
                <a:latin typeface="Arial" charset="0"/>
                <a:cs typeface="+mn-cs"/>
              </a:rPr>
              <a:t>VIDEO </a:t>
            </a:r>
            <a:r>
              <a:rPr lang="en-US" sz="2000" dirty="0">
                <a:solidFill>
                  <a:srgbClr val="0D0D0D"/>
                </a:solidFill>
                <a:effectLst>
                  <a:outerShdw blurRad="38100" dist="38100" dir="2700000" algn="tl">
                    <a:srgbClr val="FFFFFF"/>
                  </a:outerShdw>
                </a:effectLst>
                <a:latin typeface="Arial" charset="0"/>
                <a:cs typeface="+mn-cs"/>
              </a:rPr>
              <a:t>Processing</a:t>
            </a:r>
          </a:p>
        </p:txBody>
      </p:sp>
      <p:sp>
        <p:nvSpPr>
          <p:cNvPr id="42" name="Rectangle 7"/>
          <p:cNvSpPr>
            <a:spLocks noChangeArrowheads="1"/>
          </p:cNvSpPr>
          <p:nvPr/>
        </p:nvSpPr>
        <p:spPr bwMode="auto">
          <a:xfrm>
            <a:off x="515938" y="2500313"/>
            <a:ext cx="8801100" cy="1449628"/>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1400" dirty="0">
                <a:solidFill>
                  <a:schemeClr val="tx1"/>
                </a:solidFill>
              </a:rPr>
              <a:t>- Development of a Professional decoder (HW &amp; SW development) </a:t>
            </a:r>
          </a:p>
          <a:p>
            <a:pPr>
              <a:lnSpc>
                <a:spcPct val="110000"/>
              </a:lnSpc>
              <a:spcBef>
                <a:spcPct val="20000"/>
              </a:spcBef>
              <a:buFontTx/>
              <a:buChar char="-"/>
            </a:pPr>
            <a:r>
              <a:rPr lang="en-US" sz="1400" dirty="0" smtClean="0">
                <a:solidFill>
                  <a:schemeClr val="tx1"/>
                </a:solidFill>
              </a:rPr>
              <a:t>4 </a:t>
            </a:r>
            <a:r>
              <a:rPr lang="en-US" sz="1400" dirty="0">
                <a:solidFill>
                  <a:schemeClr val="tx1"/>
                </a:solidFill>
              </a:rPr>
              <a:t>channels HD/SD (MPEG2 &amp; H264</a:t>
            </a:r>
            <a:r>
              <a:rPr lang="en-US" sz="1400" dirty="0" smtClean="0">
                <a:solidFill>
                  <a:schemeClr val="tx1"/>
                </a:solidFill>
              </a:rPr>
              <a:t>)</a:t>
            </a:r>
          </a:p>
          <a:p>
            <a:pPr>
              <a:lnSpc>
                <a:spcPct val="110000"/>
              </a:lnSpc>
              <a:spcBef>
                <a:spcPct val="20000"/>
              </a:spcBef>
              <a:buFontTx/>
              <a:buChar char="-"/>
            </a:pPr>
            <a:r>
              <a:rPr lang="en-US" sz="1400" dirty="0" smtClean="0"/>
              <a:t>Live Smooth Streaming reader (H264 &amp; VC1)</a:t>
            </a:r>
            <a:endParaRPr lang="en-US" sz="1400" dirty="0">
              <a:solidFill>
                <a:schemeClr val="tx1"/>
              </a:solidFill>
            </a:endParaRPr>
          </a:p>
          <a:p>
            <a:pPr>
              <a:lnSpc>
                <a:spcPct val="110000"/>
              </a:lnSpc>
              <a:spcBef>
                <a:spcPct val="20000"/>
              </a:spcBef>
            </a:pPr>
            <a:r>
              <a:rPr lang="en-US" sz="1400" dirty="0">
                <a:solidFill>
                  <a:schemeClr val="tx1"/>
                </a:solidFill>
              </a:rPr>
              <a:t>- Inputs: ASI and Giga Ethernet</a:t>
            </a:r>
          </a:p>
          <a:p>
            <a:pPr>
              <a:lnSpc>
                <a:spcPct val="110000"/>
              </a:lnSpc>
              <a:spcBef>
                <a:spcPct val="20000"/>
              </a:spcBef>
            </a:pPr>
            <a:r>
              <a:rPr lang="en-US" sz="1400" dirty="0">
                <a:solidFill>
                  <a:schemeClr val="tx1"/>
                </a:solidFill>
              </a:rPr>
              <a:t>-Outputs: ASI et SDI</a:t>
            </a:r>
          </a:p>
        </p:txBody>
      </p:sp>
      <p:pic>
        <p:nvPicPr>
          <p:cNvPr id="28" name="Picture 16" descr="ITUseries"/>
          <p:cNvPicPr>
            <a:picLocks noChangeAspect="1" noChangeArrowheads="1"/>
          </p:cNvPicPr>
          <p:nvPr/>
        </p:nvPicPr>
        <p:blipFill>
          <a:blip r:embed="rId14"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Left)">
                                      <p:cBhvr>
                                        <p:cTn id="10" dur="500"/>
                                        <p:tgtEl>
                                          <p:spTgt spid="4"/>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lide(fromLeft)">
                                      <p:cBhvr>
                                        <p:cTn id="13" dur="500"/>
                                        <p:tgtEl>
                                          <p:spTgt spid="41"/>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Left)">
                                      <p:cBhvr>
                                        <p:cTn id="16" dur="500"/>
                                        <p:tgtEl>
                                          <p:spTgt spid="42"/>
                                        </p:tgtEl>
                                      </p:cBhvr>
                                    </p:animEffect>
                                  </p:childTnLst>
                                </p:cTn>
                              </p:par>
                              <p:par>
                                <p:cTn id="17" presetID="12" presetClass="entr" presetSubtype="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Righ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1"/>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7"/>
          <p:cNvSpPr>
            <a:spLocks noChangeArrowheads="1"/>
          </p:cNvSpPr>
          <p:nvPr/>
        </p:nvSpPr>
        <p:spPr bwMode="auto">
          <a:xfrm>
            <a:off x="217488" y="2179638"/>
            <a:ext cx="8801100" cy="430212"/>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GB" sz="2000">
                <a:solidFill>
                  <a:srgbClr val="0D0D0D"/>
                </a:solidFill>
                <a:effectLst>
                  <a:outerShdw blurRad="38100" dist="38100" dir="2700000" algn="tl">
                    <a:srgbClr val="FFFFFF"/>
                  </a:outerShdw>
                </a:effectLst>
                <a:latin typeface="Arial" charset="0"/>
                <a:cs typeface="Arial" charset="0"/>
              </a:rPr>
              <a:t>- Civil </a:t>
            </a:r>
            <a:r>
              <a:rPr lang="en-US" sz="2000">
                <a:solidFill>
                  <a:schemeClr val="tx1"/>
                </a:solidFill>
                <a:effectLst>
                  <a:outerShdw blurRad="38100" dist="38100" dir="2700000" algn="tl">
                    <a:srgbClr val="FFFFFF"/>
                  </a:outerShdw>
                </a:effectLst>
                <a:latin typeface="Arial" charset="0"/>
                <a:cs typeface="Arial" charset="0"/>
              </a:rPr>
              <a:t>Security Systems &amp; border Monitoring </a:t>
            </a:r>
            <a:r>
              <a:rPr lang="fr-FR" sz="2000">
                <a:solidFill>
                  <a:schemeClr val="tx1"/>
                </a:solidFill>
                <a:effectLst>
                  <a:outerShdw blurRad="38100" dist="38100" dir="2700000" algn="tl">
                    <a:srgbClr val="FFFFFF"/>
                  </a:outerShdw>
                </a:effectLst>
                <a:latin typeface="Arial" charset="0"/>
                <a:cs typeface="Arial" charset="0"/>
              </a:rPr>
              <a:t>.</a:t>
            </a:r>
            <a:endParaRPr lang="en-GB" sz="2000">
              <a:solidFill>
                <a:schemeClr val="tx1"/>
              </a:solidFill>
              <a:effectLst>
                <a:outerShdw blurRad="38100" dist="38100" dir="2700000" algn="tl">
                  <a:srgbClr val="FFFFFF"/>
                </a:outerShdw>
              </a:effectLst>
              <a:latin typeface="Arial" charset="0"/>
              <a:cs typeface="Arial" charset="0"/>
            </a:endParaRPr>
          </a:p>
        </p:txBody>
      </p:sp>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25604" name="Titre 20"/>
          <p:cNvSpPr>
            <a:spLocks noGrp="1"/>
          </p:cNvSpPr>
          <p:nvPr>
            <p:ph type="title"/>
          </p:nvPr>
        </p:nvSpPr>
        <p:spPr>
          <a:xfrm>
            <a:off x="323528" y="620688"/>
            <a:ext cx="8293100" cy="1143000"/>
          </a:xfrm>
        </p:spPr>
        <p:txBody>
          <a:bodyPr/>
          <a:lstStyle/>
          <a:p>
            <a:pPr algn="r"/>
            <a:r>
              <a:rPr lang="fr-FR" sz="4000" b="1" dirty="0" err="1" smtClean="0"/>
              <a:t>Biometrics</a:t>
            </a:r>
            <a:r>
              <a:rPr lang="fr-FR" sz="4000" b="1" dirty="0" smtClean="0"/>
              <a:t> &amp; Security</a:t>
            </a:r>
            <a:endParaRPr lang="fr-FR" b="1" dirty="0" smtClean="0"/>
          </a:p>
        </p:txBody>
      </p:sp>
      <p:sp>
        <p:nvSpPr>
          <p:cNvPr id="32" name="Rectangle 7"/>
          <p:cNvSpPr>
            <a:spLocks noChangeArrowheads="1"/>
          </p:cNvSpPr>
          <p:nvPr/>
        </p:nvSpPr>
        <p:spPr bwMode="auto">
          <a:xfrm>
            <a:off x="561975" y="2601913"/>
            <a:ext cx="8801100" cy="1323975"/>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Tx/>
              <a:buChar char="-"/>
              <a:defRPr/>
            </a:pPr>
            <a:r>
              <a:rPr lang="fr-FR" sz="1600">
                <a:solidFill>
                  <a:schemeClr val="tx1"/>
                </a:solidFill>
                <a:latin typeface="Arial" charset="0"/>
                <a:cs typeface="Arial" charset="0"/>
              </a:rPr>
              <a:t> </a:t>
            </a:r>
            <a:r>
              <a:rPr lang="en-US" sz="1600">
                <a:solidFill>
                  <a:schemeClr val="tx1"/>
                </a:solidFill>
                <a:latin typeface="Arial" charset="0"/>
                <a:cs typeface="Arial" charset="0"/>
              </a:rPr>
              <a:t>Development of civil security systems</a:t>
            </a:r>
            <a:r>
              <a:rPr lang="fr-FR" sz="1600">
                <a:solidFill>
                  <a:schemeClr val="tx1"/>
                </a:solidFill>
                <a:latin typeface="Arial" charset="0"/>
                <a:cs typeface="Arial" charset="0"/>
              </a:rPr>
              <a:t>.</a:t>
            </a:r>
          </a:p>
          <a:p>
            <a:pPr>
              <a:lnSpc>
                <a:spcPct val="110000"/>
              </a:lnSpc>
              <a:spcBef>
                <a:spcPct val="20000"/>
              </a:spcBef>
              <a:buFontTx/>
              <a:buChar char="-"/>
              <a:defRPr/>
            </a:pPr>
            <a:r>
              <a:rPr lang="fr-FR" sz="1600">
                <a:solidFill>
                  <a:schemeClr val="tx1"/>
                </a:solidFill>
                <a:latin typeface="Arial" charset="0"/>
                <a:cs typeface="Arial" charset="0"/>
              </a:rPr>
              <a:t> </a:t>
            </a:r>
            <a:r>
              <a:rPr lang="en-US" sz="1600">
                <a:solidFill>
                  <a:schemeClr val="tx1"/>
                </a:solidFill>
                <a:latin typeface="Arial" charset="0"/>
                <a:cs typeface="Arial" charset="0"/>
              </a:rPr>
              <a:t>Development of </a:t>
            </a:r>
            <a:r>
              <a:rPr lang="en-US" sz="1600">
                <a:solidFill>
                  <a:schemeClr val="tx1"/>
                </a:solidFill>
                <a:effectLst>
                  <a:outerShdw blurRad="38100" dist="38100" dir="2700000" algn="tl">
                    <a:srgbClr val="FFFFFF"/>
                  </a:outerShdw>
                </a:effectLst>
                <a:latin typeface="Arial" charset="0"/>
                <a:cs typeface="Arial" charset="0"/>
              </a:rPr>
              <a:t>border Monitoring systems</a:t>
            </a:r>
            <a:r>
              <a:rPr lang="fr-FR" sz="1600">
                <a:solidFill>
                  <a:schemeClr val="tx1"/>
                </a:solidFill>
                <a:latin typeface="Arial" charset="0"/>
                <a:cs typeface="Arial" charset="0"/>
              </a:rPr>
              <a:t>.</a:t>
            </a:r>
            <a:endParaRPr lang="en-US" sz="1600">
              <a:solidFill>
                <a:schemeClr val="tx1"/>
              </a:solidFill>
              <a:latin typeface="Arial" charset="0"/>
              <a:cs typeface="Arial" charset="0"/>
            </a:endParaRPr>
          </a:p>
          <a:p>
            <a:pPr>
              <a:lnSpc>
                <a:spcPct val="110000"/>
              </a:lnSpc>
              <a:spcBef>
                <a:spcPct val="20000"/>
              </a:spcBef>
              <a:buFontTx/>
              <a:buChar char="-"/>
              <a:defRPr/>
            </a:pPr>
            <a:r>
              <a:rPr lang="en-US" sz="1600">
                <a:solidFill>
                  <a:schemeClr val="tx1"/>
                </a:solidFill>
                <a:latin typeface="Arial" charset="0"/>
                <a:cs typeface="Arial" charset="0"/>
              </a:rPr>
              <a:t> Development of generic components used in sub security systems</a:t>
            </a:r>
            <a:r>
              <a:rPr lang="en-US" sz="1600">
                <a:latin typeface="Arial" charset="0"/>
                <a:cs typeface="Arial" charset="0"/>
              </a:rPr>
              <a:t>.</a:t>
            </a:r>
            <a:endParaRPr lang="fr-FR" sz="1600">
              <a:solidFill>
                <a:schemeClr val="tx1"/>
              </a:solidFill>
              <a:latin typeface="Arial" charset="0"/>
              <a:cs typeface="Arial" charset="0"/>
            </a:endParaRPr>
          </a:p>
          <a:p>
            <a:pPr>
              <a:lnSpc>
                <a:spcPct val="110000"/>
              </a:lnSpc>
              <a:spcBef>
                <a:spcPct val="20000"/>
              </a:spcBef>
              <a:buFontTx/>
              <a:buChar char="-"/>
              <a:defRPr/>
            </a:pPr>
            <a:r>
              <a:rPr lang="fr-FR" sz="1600">
                <a:solidFill>
                  <a:schemeClr val="tx1"/>
                </a:solidFill>
                <a:latin typeface="Arial" charset="0"/>
                <a:cs typeface="Arial" charset="0"/>
              </a:rPr>
              <a:t> </a:t>
            </a:r>
            <a:r>
              <a:rPr lang="en-US" sz="1600">
                <a:solidFill>
                  <a:schemeClr val="tx1"/>
                </a:solidFill>
                <a:latin typeface="Arial" charset="0"/>
                <a:cs typeface="Arial" charset="0"/>
              </a:rPr>
              <a:t>Sub security systems </a:t>
            </a:r>
            <a:r>
              <a:rPr lang="fr-FR" sz="1600">
                <a:solidFill>
                  <a:schemeClr val="tx1"/>
                </a:solidFill>
                <a:latin typeface="Arial" charset="0"/>
                <a:cs typeface="Arial" charset="0"/>
              </a:rPr>
              <a:t>Validation.</a:t>
            </a:r>
            <a:endParaRPr lang="en-US" sz="1600">
              <a:solidFill>
                <a:schemeClr val="tx1"/>
              </a:solidFill>
              <a:latin typeface="Arial" charset="0"/>
              <a:cs typeface="Arial" charset="0"/>
            </a:endParaRPr>
          </a:p>
        </p:txBody>
      </p:sp>
      <p:pic>
        <p:nvPicPr>
          <p:cNvPr id="25607" name="Picture 3"/>
          <p:cNvPicPr>
            <a:picLocks noChangeAspect="1" noChangeArrowheads="1"/>
          </p:cNvPicPr>
          <p:nvPr/>
        </p:nvPicPr>
        <p:blipFill>
          <a:blip r:embed="rId4" cstate="print"/>
          <a:srcRect/>
          <a:stretch>
            <a:fillRect/>
          </a:stretch>
        </p:blipFill>
        <p:spPr bwMode="auto">
          <a:xfrm>
            <a:off x="6870700" y="4884738"/>
            <a:ext cx="2206625" cy="1449387"/>
          </a:xfrm>
          <a:prstGeom prst="rect">
            <a:avLst/>
          </a:prstGeom>
          <a:noFill/>
          <a:ln w="9525" algn="ctr">
            <a:noFill/>
            <a:miter lim="800000"/>
            <a:headEnd/>
            <a:tailEnd/>
          </a:ln>
        </p:spPr>
      </p:pic>
      <p:pic>
        <p:nvPicPr>
          <p:cNvPr id="25608" name="Picture 4" descr="bio-ecran-doigts"/>
          <p:cNvPicPr>
            <a:picLocks noChangeAspect="1" noChangeArrowheads="1"/>
          </p:cNvPicPr>
          <p:nvPr/>
        </p:nvPicPr>
        <p:blipFill>
          <a:blip r:embed="rId5" cstate="print"/>
          <a:srcRect/>
          <a:stretch>
            <a:fillRect/>
          </a:stretch>
        </p:blipFill>
        <p:spPr bwMode="auto">
          <a:xfrm>
            <a:off x="660400" y="4629150"/>
            <a:ext cx="2181225" cy="1733550"/>
          </a:xfrm>
          <a:prstGeom prst="rect">
            <a:avLst/>
          </a:prstGeom>
          <a:noFill/>
          <a:ln w="9525">
            <a:noFill/>
            <a:miter lim="800000"/>
            <a:headEnd/>
            <a:tailEnd/>
          </a:ln>
        </p:spPr>
      </p:pic>
      <p:pic>
        <p:nvPicPr>
          <p:cNvPr id="25609" name="Picture 7" descr="scan_2"/>
          <p:cNvPicPr>
            <a:picLocks noChangeAspect="1" noChangeArrowheads="1"/>
          </p:cNvPicPr>
          <p:nvPr/>
        </p:nvPicPr>
        <p:blipFill>
          <a:blip r:embed="rId6" cstate="print"/>
          <a:srcRect/>
          <a:stretch>
            <a:fillRect/>
          </a:stretch>
        </p:blipFill>
        <p:spPr bwMode="auto">
          <a:xfrm>
            <a:off x="130175" y="4295775"/>
            <a:ext cx="2514600" cy="1673225"/>
          </a:xfrm>
          <a:prstGeom prst="rect">
            <a:avLst/>
          </a:prstGeom>
          <a:noFill/>
          <a:ln w="9525">
            <a:noFill/>
            <a:miter lim="800000"/>
            <a:headEnd/>
            <a:tailEnd/>
          </a:ln>
        </p:spPr>
      </p:pic>
      <p:pic>
        <p:nvPicPr>
          <p:cNvPr id="25610" name="Picture 8"/>
          <p:cNvPicPr>
            <a:picLocks noChangeAspect="1" noChangeArrowheads="1"/>
          </p:cNvPicPr>
          <p:nvPr/>
        </p:nvPicPr>
        <p:blipFill>
          <a:blip r:embed="rId7" cstate="print"/>
          <a:srcRect/>
          <a:stretch>
            <a:fillRect/>
          </a:stretch>
        </p:blipFill>
        <p:spPr bwMode="auto">
          <a:xfrm>
            <a:off x="6234113" y="3397250"/>
            <a:ext cx="2470150" cy="1920875"/>
          </a:xfrm>
          <a:prstGeom prst="rect">
            <a:avLst/>
          </a:prstGeom>
          <a:noFill/>
          <a:ln w="9525" algn="ctr">
            <a:noFill/>
            <a:miter lim="800000"/>
            <a:headEnd/>
            <a:tailEnd/>
          </a:ln>
        </p:spPr>
      </p:pic>
      <p:grpSp>
        <p:nvGrpSpPr>
          <p:cNvPr id="2" name="Groupe 62"/>
          <p:cNvGrpSpPr>
            <a:grpSpLocks/>
          </p:cNvGrpSpPr>
          <p:nvPr/>
        </p:nvGrpSpPr>
        <p:grpSpPr bwMode="auto">
          <a:xfrm>
            <a:off x="3529013" y="5505450"/>
            <a:ext cx="3341687" cy="479425"/>
            <a:chOff x="3529009" y="5505014"/>
            <a:chExt cx="3341464" cy="479257"/>
          </a:xfrm>
        </p:grpSpPr>
        <p:sp>
          <p:nvSpPr>
            <p:cNvPr id="25616" name="Rectangle 7"/>
            <p:cNvSpPr>
              <a:spLocks noChangeArrowheads="1"/>
            </p:cNvSpPr>
            <p:nvPr/>
          </p:nvSpPr>
          <p:spPr bwMode="auto">
            <a:xfrm>
              <a:off x="3529009" y="5505014"/>
              <a:ext cx="2704919" cy="464580"/>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1100">
                  <a:solidFill>
                    <a:schemeClr val="tx1"/>
                  </a:solidFill>
                </a:rPr>
                <a:t>Development of civil security systems</a:t>
              </a:r>
              <a:r>
                <a:rPr lang="fr-FR" sz="1100">
                  <a:solidFill>
                    <a:schemeClr val="tx1"/>
                  </a:solidFill>
                </a:rPr>
                <a:t>.</a:t>
              </a:r>
            </a:p>
          </p:txBody>
        </p:sp>
        <p:cxnSp>
          <p:nvCxnSpPr>
            <p:cNvPr id="25617" name="Connecteur droit avec flèche 34"/>
            <p:cNvCxnSpPr>
              <a:cxnSpLocks noChangeShapeType="1"/>
            </p:cNvCxnSpPr>
            <p:nvPr/>
          </p:nvCxnSpPr>
          <p:spPr bwMode="auto">
            <a:xfrm flipH="1">
              <a:off x="3529010" y="5984271"/>
              <a:ext cx="3341463" cy="0"/>
            </a:xfrm>
            <a:prstGeom prst="straightConnector1">
              <a:avLst/>
            </a:prstGeom>
            <a:noFill/>
            <a:ln w="9525" algn="ctr">
              <a:solidFill>
                <a:srgbClr val="064BBE"/>
              </a:solidFill>
              <a:round/>
              <a:headEnd type="oval" w="med" len="med"/>
              <a:tailEnd/>
            </a:ln>
          </p:spPr>
        </p:cxnSp>
      </p:grpSp>
      <p:grpSp>
        <p:nvGrpSpPr>
          <p:cNvPr id="3" name="Groupe 63"/>
          <p:cNvGrpSpPr>
            <a:grpSpLocks/>
          </p:cNvGrpSpPr>
          <p:nvPr/>
        </p:nvGrpSpPr>
        <p:grpSpPr bwMode="auto">
          <a:xfrm>
            <a:off x="2933700" y="4630738"/>
            <a:ext cx="3656013" cy="531812"/>
            <a:chOff x="2933703" y="4631409"/>
            <a:chExt cx="3655783" cy="531511"/>
          </a:xfrm>
        </p:grpSpPr>
        <p:sp>
          <p:nvSpPr>
            <p:cNvPr id="45" name="Rectangle 7"/>
            <p:cNvSpPr>
              <a:spLocks noChangeArrowheads="1"/>
            </p:cNvSpPr>
            <p:nvPr/>
          </p:nvSpPr>
          <p:spPr bwMode="auto">
            <a:xfrm>
              <a:off x="3049584" y="4674247"/>
              <a:ext cx="2704930" cy="464875"/>
            </a:xfrm>
            <a:prstGeom prst="rect">
              <a:avLst/>
            </a:prstGeom>
            <a:gradFill>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US" sz="1100">
                  <a:solidFill>
                    <a:schemeClr val="tx1"/>
                  </a:solidFill>
                  <a:latin typeface="Arial" charset="0"/>
                  <a:cs typeface="Arial" charset="0"/>
                </a:rPr>
                <a:t>Development of </a:t>
              </a:r>
              <a:r>
                <a:rPr lang="en-US" sz="1100">
                  <a:solidFill>
                    <a:schemeClr val="tx1"/>
                  </a:solidFill>
                  <a:effectLst>
                    <a:outerShdw blurRad="38100" dist="38100" dir="2700000" algn="tl">
                      <a:srgbClr val="FFFFFF"/>
                    </a:outerShdw>
                  </a:effectLst>
                  <a:latin typeface="Arial" charset="0"/>
                  <a:cs typeface="Arial" charset="0"/>
                </a:rPr>
                <a:t>border Monitoring systems</a:t>
              </a:r>
              <a:r>
                <a:rPr lang="fr-FR" sz="1100">
                  <a:solidFill>
                    <a:schemeClr val="tx1"/>
                  </a:solidFill>
                  <a:latin typeface="Arial" charset="0"/>
                  <a:cs typeface="Arial" charset="0"/>
                </a:rPr>
                <a:t>.</a:t>
              </a:r>
              <a:endParaRPr lang="en-US" sz="1100">
                <a:solidFill>
                  <a:schemeClr val="tx1"/>
                </a:solidFill>
                <a:latin typeface="Arial" charset="0"/>
                <a:cs typeface="Arial" charset="0"/>
              </a:endParaRPr>
            </a:p>
          </p:txBody>
        </p:sp>
        <p:cxnSp>
          <p:nvCxnSpPr>
            <p:cNvPr id="25614" name="Connecteur droit avec flèche 34"/>
            <p:cNvCxnSpPr>
              <a:cxnSpLocks noChangeShapeType="1"/>
            </p:cNvCxnSpPr>
            <p:nvPr/>
          </p:nvCxnSpPr>
          <p:spPr bwMode="auto">
            <a:xfrm>
              <a:off x="2933703" y="5162920"/>
              <a:ext cx="2705100" cy="0"/>
            </a:xfrm>
            <a:prstGeom prst="straightConnector1">
              <a:avLst/>
            </a:prstGeom>
            <a:noFill/>
            <a:ln w="9525" algn="ctr">
              <a:solidFill>
                <a:srgbClr val="064BBE"/>
              </a:solidFill>
              <a:round/>
              <a:headEnd type="oval" w="med" len="med"/>
              <a:tailEnd/>
            </a:ln>
          </p:spPr>
        </p:cxnSp>
        <p:cxnSp>
          <p:nvCxnSpPr>
            <p:cNvPr id="25615" name="Connecteur droit avec flèche 34"/>
            <p:cNvCxnSpPr>
              <a:cxnSpLocks noChangeShapeType="1"/>
            </p:cNvCxnSpPr>
            <p:nvPr/>
          </p:nvCxnSpPr>
          <p:spPr bwMode="auto">
            <a:xfrm flipH="1">
              <a:off x="3049816" y="4631409"/>
              <a:ext cx="3539670" cy="0"/>
            </a:xfrm>
            <a:prstGeom prst="straightConnector1">
              <a:avLst/>
            </a:prstGeom>
            <a:noFill/>
            <a:ln w="9525" algn="ctr">
              <a:solidFill>
                <a:srgbClr val="064BBE"/>
              </a:solidFill>
              <a:round/>
              <a:headEnd type="oval" w="med" len="med"/>
              <a:tailEnd/>
            </a:ln>
          </p:spPr>
        </p:cxnSp>
      </p:grpSp>
      <p:pic>
        <p:nvPicPr>
          <p:cNvPr id="19" name="Picture 16" descr="ITUseries"/>
          <p:cNvPicPr>
            <a:picLocks noChangeAspect="1" noChangeArrowheads="1"/>
          </p:cNvPicPr>
          <p:nvPr/>
        </p:nvPicPr>
        <p:blipFill>
          <a:blip r:embed="rId8"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lide(fromLeft)">
                                      <p:cBhvr>
                                        <p:cTn id="7" dur="500"/>
                                        <p:tgtEl>
                                          <p:spTgt spid="3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Left)">
                                      <p:cBhvr>
                                        <p:cTn id="10" dur="500"/>
                                        <p:tgtEl>
                                          <p:spTgt spid="32"/>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Right)">
                                      <p:cBhvr>
                                        <p:cTn id="14" dur="500"/>
                                        <p:tgtEl>
                                          <p:spTgt spid="3"/>
                                        </p:tgtEl>
                                      </p:cBhvr>
                                    </p:animEffect>
                                  </p:childTnLst>
                                </p:cTn>
                              </p:par>
                              <p:par>
                                <p:cTn id="15" presetID="1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7"/>
          <p:cNvSpPr>
            <a:spLocks noChangeArrowheads="1"/>
          </p:cNvSpPr>
          <p:nvPr/>
        </p:nvSpPr>
        <p:spPr bwMode="auto">
          <a:xfrm>
            <a:off x="217488" y="2179638"/>
            <a:ext cx="8801100" cy="430212"/>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GB" sz="2000">
                <a:solidFill>
                  <a:srgbClr val="0D0D0D"/>
                </a:solidFill>
                <a:effectLst>
                  <a:outerShdw blurRad="38100" dist="38100" dir="2700000" algn="tl">
                    <a:srgbClr val="FFFFFF"/>
                  </a:outerShdw>
                </a:effectLst>
                <a:latin typeface="Arial" charset="0"/>
                <a:cs typeface="Arial" charset="0"/>
              </a:rPr>
              <a:t>- </a:t>
            </a:r>
            <a:r>
              <a:rPr lang="fr-FR" sz="2000">
                <a:solidFill>
                  <a:schemeClr val="tx1"/>
                </a:solidFill>
                <a:effectLst>
                  <a:outerShdw blurRad="38100" dist="38100" dir="2700000" algn="tl">
                    <a:srgbClr val="FFFFFF"/>
                  </a:outerShdw>
                </a:effectLst>
                <a:latin typeface="Arial" charset="0"/>
                <a:cs typeface="Arial" charset="0"/>
              </a:rPr>
              <a:t>Chip Card Solutions Development</a:t>
            </a:r>
            <a:endParaRPr lang="en-GB" sz="2000">
              <a:solidFill>
                <a:srgbClr val="0D0D0D"/>
              </a:solidFill>
              <a:effectLst>
                <a:outerShdw blurRad="38100" dist="38100" dir="2700000" algn="tl">
                  <a:srgbClr val="FFFFFF"/>
                </a:outerShdw>
              </a:effectLst>
              <a:latin typeface="Arial" charset="0"/>
              <a:cs typeface="Arial" charset="0"/>
            </a:endParaRPr>
          </a:p>
        </p:txBody>
      </p:sp>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26628" name="Titre 20"/>
          <p:cNvSpPr>
            <a:spLocks noGrp="1"/>
          </p:cNvSpPr>
          <p:nvPr>
            <p:ph type="title"/>
          </p:nvPr>
        </p:nvSpPr>
        <p:spPr>
          <a:xfrm>
            <a:off x="1374527" y="908720"/>
            <a:ext cx="7373937" cy="1143000"/>
          </a:xfrm>
        </p:spPr>
        <p:txBody>
          <a:bodyPr/>
          <a:lstStyle/>
          <a:p>
            <a:pPr algn="r"/>
            <a:r>
              <a:rPr lang="fr-FR" sz="3600" b="1" dirty="0" err="1" smtClean="0"/>
              <a:t>Payment</a:t>
            </a:r>
            <a:r>
              <a:rPr lang="fr-FR" sz="3600" b="1" dirty="0" smtClean="0"/>
              <a:t> &amp; Smart </a:t>
            </a:r>
            <a:r>
              <a:rPr lang="fr-FR" sz="3600" b="1" dirty="0" err="1" smtClean="0"/>
              <a:t>Cards</a:t>
            </a:r>
            <a:r>
              <a:rPr lang="fr-FR" sz="3600" b="1" dirty="0" smtClean="0"/>
              <a:t> Solutions </a:t>
            </a:r>
          </a:p>
        </p:txBody>
      </p:sp>
      <p:sp>
        <p:nvSpPr>
          <p:cNvPr id="32" name="Rectangle 7"/>
          <p:cNvSpPr>
            <a:spLocks noChangeArrowheads="1"/>
          </p:cNvSpPr>
          <p:nvPr/>
        </p:nvSpPr>
        <p:spPr bwMode="auto">
          <a:xfrm>
            <a:off x="561975" y="2616200"/>
            <a:ext cx="8801100" cy="1816100"/>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buFontTx/>
              <a:buChar char="-"/>
            </a:pPr>
            <a:r>
              <a:rPr lang="en-US" sz="1600">
                <a:solidFill>
                  <a:schemeClr val="tx1"/>
                </a:solidFill>
              </a:rPr>
              <a:t> Chip Card Solutions : </a:t>
            </a:r>
            <a:r>
              <a:rPr lang="en-US" sz="1600" b="0">
                <a:solidFill>
                  <a:schemeClr val="tx1"/>
                </a:solidFill>
              </a:rPr>
              <a:t>E-Government, </a:t>
            </a:r>
            <a:r>
              <a:rPr lang="fr-FR" sz="1600" b="0">
                <a:solidFill>
                  <a:schemeClr val="tx1"/>
                </a:solidFill>
              </a:rPr>
              <a:t>E-Health, E-Passport, E-ID, etc.</a:t>
            </a:r>
          </a:p>
          <a:p>
            <a:pPr>
              <a:buFontTx/>
              <a:buChar char="-"/>
            </a:pPr>
            <a:r>
              <a:rPr lang="fr-FR" sz="1600">
                <a:solidFill>
                  <a:schemeClr val="tx1"/>
                </a:solidFill>
              </a:rPr>
              <a:t> Banking Applications: </a:t>
            </a:r>
            <a:r>
              <a:rPr lang="fr-FR" sz="1600" b="0">
                <a:solidFill>
                  <a:schemeClr val="tx1"/>
                </a:solidFill>
              </a:rPr>
              <a:t>JCB-EMV, Diners, KNET, Sovac, Sovac Fidelity, Credipar, Fintrax, FranFinance, Moneo, Proton, CB, Sofinco, Moneo, Proton ….</a:t>
            </a:r>
          </a:p>
          <a:p>
            <a:pPr>
              <a:buFontTx/>
              <a:buChar char="-"/>
            </a:pPr>
            <a:r>
              <a:rPr lang="fr-FR" sz="1600">
                <a:solidFill>
                  <a:schemeClr val="tx1"/>
                </a:solidFill>
              </a:rPr>
              <a:t> </a:t>
            </a:r>
            <a:r>
              <a:rPr lang="en-US" sz="1600">
                <a:solidFill>
                  <a:schemeClr val="tx1"/>
                </a:solidFill>
              </a:rPr>
              <a:t>Access Control &amp; Biometric Identification : </a:t>
            </a:r>
            <a:r>
              <a:rPr lang="en-US" sz="1600" b="0">
                <a:solidFill>
                  <a:schemeClr val="tx1"/>
                </a:solidFill>
              </a:rPr>
              <a:t>Morpho Touch 2nd Generation, Time attendance Applications, Morpho SDK 2nd Generation, MEMS System…</a:t>
            </a:r>
          </a:p>
          <a:p>
            <a:pPr>
              <a:buFontTx/>
              <a:buChar char="-"/>
            </a:pPr>
            <a:r>
              <a:rPr lang="en-US" sz="1600">
                <a:solidFill>
                  <a:schemeClr val="tx1"/>
                </a:solidFill>
              </a:rPr>
              <a:t>  Applications Desktop : </a:t>
            </a:r>
            <a:r>
              <a:rPr lang="en-US" sz="1600" b="0">
                <a:solidFill>
                  <a:schemeClr val="tx1"/>
                </a:solidFill>
              </a:rPr>
              <a:t>Smart Card Personalization Tool, Smart Card Configuration Tool, Authentification tool, Simulation and Testing tools, Reporting Tools…</a:t>
            </a:r>
            <a:endParaRPr lang="en-US" sz="1600">
              <a:solidFill>
                <a:schemeClr val="tx1"/>
              </a:solidFill>
            </a:endParaRPr>
          </a:p>
        </p:txBody>
      </p:sp>
      <p:pic>
        <p:nvPicPr>
          <p:cNvPr id="26630" name="Picture 2"/>
          <p:cNvPicPr>
            <a:picLocks noChangeAspect="1" noChangeArrowheads="1"/>
          </p:cNvPicPr>
          <p:nvPr/>
        </p:nvPicPr>
        <p:blipFill>
          <a:blip r:embed="rId4" cstate="print"/>
          <a:srcRect/>
          <a:stretch>
            <a:fillRect/>
          </a:stretch>
        </p:blipFill>
        <p:spPr bwMode="auto">
          <a:xfrm>
            <a:off x="-192088" y="4522788"/>
            <a:ext cx="2489201" cy="1957387"/>
          </a:xfrm>
          <a:prstGeom prst="rect">
            <a:avLst/>
          </a:prstGeom>
          <a:noFill/>
          <a:ln w="9525" algn="ctr">
            <a:noFill/>
            <a:miter lim="800000"/>
            <a:headEnd/>
            <a:tailEnd/>
          </a:ln>
        </p:spPr>
      </p:pic>
      <p:pic>
        <p:nvPicPr>
          <p:cNvPr id="112643" name="Picture 3"/>
          <p:cNvPicPr>
            <a:picLocks noChangeAspect="1" noChangeArrowheads="1"/>
          </p:cNvPicPr>
          <p:nvPr/>
        </p:nvPicPr>
        <p:blipFill>
          <a:blip r:embed="rId5" cstate="print"/>
          <a:srcRect/>
          <a:stretch>
            <a:fillRect/>
          </a:stretch>
        </p:blipFill>
        <p:spPr bwMode="auto">
          <a:xfrm>
            <a:off x="2224088" y="4243388"/>
            <a:ext cx="2319337" cy="2120900"/>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26632" name="Picture 8"/>
          <p:cNvPicPr>
            <a:picLocks noChangeAspect="1" noChangeArrowheads="1"/>
          </p:cNvPicPr>
          <p:nvPr/>
        </p:nvPicPr>
        <p:blipFill>
          <a:blip r:embed="rId6" cstate="print"/>
          <a:srcRect/>
          <a:stretch>
            <a:fillRect/>
          </a:stretch>
        </p:blipFill>
        <p:spPr bwMode="auto">
          <a:xfrm>
            <a:off x="7118350" y="4000500"/>
            <a:ext cx="2695575" cy="2857500"/>
          </a:xfrm>
          <a:prstGeom prst="rect">
            <a:avLst/>
          </a:prstGeom>
          <a:noFill/>
          <a:ln w="9525" algn="ctr">
            <a:noFill/>
            <a:miter lim="800000"/>
            <a:headEnd/>
            <a:tailEnd/>
          </a:ln>
        </p:spPr>
      </p:pic>
      <p:grpSp>
        <p:nvGrpSpPr>
          <p:cNvPr id="2" name="Groupe 23"/>
          <p:cNvGrpSpPr>
            <a:grpSpLocks/>
          </p:cNvGrpSpPr>
          <p:nvPr/>
        </p:nvGrpSpPr>
        <p:grpSpPr bwMode="auto">
          <a:xfrm>
            <a:off x="4481513" y="5305425"/>
            <a:ext cx="2825750" cy="304800"/>
            <a:chOff x="4045935" y="5664668"/>
            <a:chExt cx="2826790" cy="305089"/>
          </a:xfrm>
        </p:grpSpPr>
        <p:sp>
          <p:nvSpPr>
            <p:cNvPr id="26643" name="Rectangle 7"/>
            <p:cNvSpPr>
              <a:spLocks noChangeArrowheads="1"/>
            </p:cNvSpPr>
            <p:nvPr/>
          </p:nvSpPr>
          <p:spPr bwMode="auto">
            <a:xfrm>
              <a:off x="4141312" y="5664668"/>
              <a:ext cx="2704508" cy="263775"/>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Banking Applications</a:t>
              </a:r>
              <a:endParaRPr lang="en-GB" sz="1100">
                <a:solidFill>
                  <a:srgbClr val="0D0D0D"/>
                </a:solidFill>
              </a:endParaRPr>
            </a:p>
          </p:txBody>
        </p:sp>
        <p:cxnSp>
          <p:nvCxnSpPr>
            <p:cNvPr id="26644" name="Connecteur droit avec flèche 34"/>
            <p:cNvCxnSpPr>
              <a:cxnSpLocks noChangeShapeType="1"/>
            </p:cNvCxnSpPr>
            <p:nvPr/>
          </p:nvCxnSpPr>
          <p:spPr bwMode="auto">
            <a:xfrm>
              <a:off x="4045935" y="5969757"/>
              <a:ext cx="2826790" cy="0"/>
            </a:xfrm>
            <a:prstGeom prst="straightConnector1">
              <a:avLst/>
            </a:prstGeom>
            <a:noFill/>
            <a:ln w="9525" algn="ctr">
              <a:solidFill>
                <a:srgbClr val="064BBE"/>
              </a:solidFill>
              <a:round/>
              <a:headEnd type="oval" w="med" len="med"/>
              <a:tailEnd/>
            </a:ln>
          </p:spPr>
        </p:cxnSp>
      </p:grpSp>
      <p:pic>
        <p:nvPicPr>
          <p:cNvPr id="26634" name="Picture 9"/>
          <p:cNvPicPr>
            <a:picLocks noChangeAspect="1" noChangeArrowheads="1"/>
          </p:cNvPicPr>
          <p:nvPr/>
        </p:nvPicPr>
        <p:blipFill>
          <a:blip r:embed="rId7" cstate="print"/>
          <a:srcRect/>
          <a:stretch>
            <a:fillRect/>
          </a:stretch>
        </p:blipFill>
        <p:spPr bwMode="auto">
          <a:xfrm>
            <a:off x="3509963" y="6132513"/>
            <a:ext cx="1714500" cy="666750"/>
          </a:xfrm>
          <a:prstGeom prst="rect">
            <a:avLst/>
          </a:prstGeom>
          <a:noFill/>
          <a:ln w="9525" algn="ctr">
            <a:noFill/>
            <a:miter lim="800000"/>
            <a:headEnd/>
            <a:tailEnd/>
          </a:ln>
        </p:spPr>
      </p:pic>
      <p:pic>
        <p:nvPicPr>
          <p:cNvPr id="26635" name="Picture 10"/>
          <p:cNvPicPr>
            <a:picLocks noChangeAspect="1" noChangeArrowheads="1"/>
          </p:cNvPicPr>
          <p:nvPr/>
        </p:nvPicPr>
        <p:blipFill>
          <a:blip r:embed="rId8" cstate="print"/>
          <a:srcRect/>
          <a:stretch>
            <a:fillRect/>
          </a:stretch>
        </p:blipFill>
        <p:spPr bwMode="auto">
          <a:xfrm>
            <a:off x="5413375" y="5943600"/>
            <a:ext cx="2220913" cy="914400"/>
          </a:xfrm>
          <a:prstGeom prst="rect">
            <a:avLst/>
          </a:prstGeom>
          <a:noFill/>
          <a:ln w="9525" algn="ctr">
            <a:noFill/>
            <a:miter lim="800000"/>
            <a:headEnd/>
            <a:tailEnd/>
          </a:ln>
        </p:spPr>
      </p:pic>
      <p:grpSp>
        <p:nvGrpSpPr>
          <p:cNvPr id="3" name="Groupe 29"/>
          <p:cNvGrpSpPr>
            <a:grpSpLocks/>
          </p:cNvGrpSpPr>
          <p:nvPr/>
        </p:nvGrpSpPr>
        <p:grpSpPr bwMode="auto">
          <a:xfrm>
            <a:off x="4437063" y="4729163"/>
            <a:ext cx="3065462" cy="306387"/>
            <a:chOff x="3804926" y="5664668"/>
            <a:chExt cx="3065548" cy="305089"/>
          </a:xfrm>
        </p:grpSpPr>
        <p:sp>
          <p:nvSpPr>
            <p:cNvPr id="26641" name="Rectangle 7"/>
            <p:cNvSpPr>
              <a:spLocks noChangeArrowheads="1"/>
            </p:cNvSpPr>
            <p:nvPr/>
          </p:nvSpPr>
          <p:spPr bwMode="auto">
            <a:xfrm>
              <a:off x="3804926" y="5664668"/>
              <a:ext cx="2960220" cy="277358"/>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Access Control &amp; Biometric Identification</a:t>
              </a:r>
              <a:endParaRPr lang="en-GB" sz="1100">
                <a:solidFill>
                  <a:srgbClr val="0D0D0D"/>
                </a:solidFill>
              </a:endParaRPr>
            </a:p>
          </p:txBody>
        </p:sp>
        <p:cxnSp>
          <p:nvCxnSpPr>
            <p:cNvPr id="26642" name="Connecteur droit avec flèche 34"/>
            <p:cNvCxnSpPr>
              <a:cxnSpLocks noChangeShapeType="1"/>
            </p:cNvCxnSpPr>
            <p:nvPr/>
          </p:nvCxnSpPr>
          <p:spPr bwMode="auto">
            <a:xfrm flipH="1">
              <a:off x="4167625" y="5969757"/>
              <a:ext cx="2702849" cy="0"/>
            </a:xfrm>
            <a:prstGeom prst="straightConnector1">
              <a:avLst/>
            </a:prstGeom>
            <a:noFill/>
            <a:ln w="9525" algn="ctr">
              <a:solidFill>
                <a:srgbClr val="064BBE"/>
              </a:solidFill>
              <a:round/>
              <a:headEnd type="oval" w="med" len="med"/>
              <a:tailEnd/>
            </a:ln>
          </p:spPr>
        </p:cxnSp>
      </p:grpSp>
      <p:grpSp>
        <p:nvGrpSpPr>
          <p:cNvPr id="4" name="Groupe 50"/>
          <p:cNvGrpSpPr>
            <a:grpSpLocks/>
          </p:cNvGrpSpPr>
          <p:nvPr/>
        </p:nvGrpSpPr>
        <p:grpSpPr bwMode="auto">
          <a:xfrm>
            <a:off x="328613" y="6364288"/>
            <a:ext cx="3421062" cy="304800"/>
            <a:chOff x="328319" y="6363637"/>
            <a:chExt cx="3421864" cy="305089"/>
          </a:xfrm>
        </p:grpSpPr>
        <p:sp>
          <p:nvSpPr>
            <p:cNvPr id="26638" name="Rectangle 7"/>
            <p:cNvSpPr>
              <a:spLocks noChangeArrowheads="1"/>
            </p:cNvSpPr>
            <p:nvPr/>
          </p:nvSpPr>
          <p:spPr bwMode="auto">
            <a:xfrm>
              <a:off x="561736" y="6363637"/>
              <a:ext cx="3188447" cy="264361"/>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Chip Card Solutions</a:t>
              </a:r>
              <a:endParaRPr lang="en-GB" sz="1100">
                <a:solidFill>
                  <a:srgbClr val="0D0D0D"/>
                </a:solidFill>
              </a:endParaRPr>
            </a:p>
          </p:txBody>
        </p:sp>
        <p:cxnSp>
          <p:nvCxnSpPr>
            <p:cNvPr id="26639" name="Connecteur droit avec flèche 34"/>
            <p:cNvCxnSpPr>
              <a:cxnSpLocks noChangeShapeType="1"/>
            </p:cNvCxnSpPr>
            <p:nvPr/>
          </p:nvCxnSpPr>
          <p:spPr bwMode="auto">
            <a:xfrm>
              <a:off x="328319" y="6668726"/>
              <a:ext cx="3421864" cy="0"/>
            </a:xfrm>
            <a:prstGeom prst="straightConnector1">
              <a:avLst/>
            </a:prstGeom>
            <a:noFill/>
            <a:ln w="9525" algn="ctr">
              <a:solidFill>
                <a:srgbClr val="064BBE"/>
              </a:solidFill>
              <a:round/>
              <a:headEnd/>
              <a:tailEnd/>
            </a:ln>
          </p:spPr>
        </p:cxnSp>
        <p:cxnSp>
          <p:nvCxnSpPr>
            <p:cNvPr id="26640" name="Connecteur droit avec flèche 34"/>
            <p:cNvCxnSpPr>
              <a:cxnSpLocks noChangeShapeType="1"/>
            </p:cNvCxnSpPr>
            <p:nvPr/>
          </p:nvCxnSpPr>
          <p:spPr bwMode="auto">
            <a:xfrm>
              <a:off x="480719" y="6363637"/>
              <a:ext cx="0" cy="305089"/>
            </a:xfrm>
            <a:prstGeom prst="straightConnector1">
              <a:avLst/>
            </a:prstGeom>
            <a:noFill/>
            <a:ln w="9525" algn="ctr">
              <a:solidFill>
                <a:srgbClr val="064BBE"/>
              </a:solidFill>
              <a:round/>
              <a:headEnd type="oval" w="med" len="med"/>
              <a:tailEnd/>
            </a:ln>
          </p:spPr>
        </p:cxnSp>
      </p:grpSp>
      <p:pic>
        <p:nvPicPr>
          <p:cNvPr id="21" name="Picture 16" descr="ITUseries"/>
          <p:cNvPicPr>
            <a:picLocks noChangeAspect="1" noChangeArrowheads="1"/>
          </p:cNvPicPr>
          <p:nvPr/>
        </p:nvPicPr>
        <p:blipFill>
          <a:blip r:embed="rId9"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lide(fromLeft)">
                                      <p:cBhvr>
                                        <p:cTn id="7" dur="500"/>
                                        <p:tgtEl>
                                          <p:spTgt spid="3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Left)">
                                      <p:cBhvr>
                                        <p:cTn id="10" dur="500"/>
                                        <p:tgtEl>
                                          <p:spTgt spid="32"/>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Right)">
                                      <p:cBhvr>
                                        <p:cTn id="14" dur="500"/>
                                        <p:tgtEl>
                                          <p:spTgt spid="2"/>
                                        </p:tgtEl>
                                      </p:cBhvr>
                                    </p:animEffect>
                                  </p:childTnLst>
                                </p:cTn>
                              </p:par>
                              <p:par>
                                <p:cTn id="15" presetID="12" presetClass="entr" presetSubtype="8"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Left)">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9"/>
          <p:cNvPicPr>
            <a:picLocks noChangeAspect="1" noChangeArrowheads="1"/>
          </p:cNvPicPr>
          <p:nvPr/>
        </p:nvPicPr>
        <p:blipFill>
          <a:blip r:embed="rId3" cstate="print">
            <a:lum bright="62000" contrast="26000"/>
          </a:blip>
          <a:srcRect/>
          <a:stretch>
            <a:fillRect/>
          </a:stretch>
        </p:blipFill>
        <p:spPr bwMode="auto">
          <a:xfrm>
            <a:off x="0" y="817563"/>
            <a:ext cx="9144000" cy="6040437"/>
          </a:xfrm>
          <a:prstGeom prst="rect">
            <a:avLst/>
          </a:prstGeom>
          <a:noFill/>
          <a:ln w="9525" algn="ctr">
            <a:noFill/>
            <a:miter lim="800000"/>
            <a:headEnd/>
            <a:tailEnd/>
          </a:ln>
        </p:spPr>
      </p:pic>
      <p:sp>
        <p:nvSpPr>
          <p:cNvPr id="31" name="Rectangle 7"/>
          <p:cNvSpPr>
            <a:spLocks noChangeArrowheads="1"/>
          </p:cNvSpPr>
          <p:nvPr/>
        </p:nvSpPr>
        <p:spPr bwMode="auto">
          <a:xfrm>
            <a:off x="431737" y="2276872"/>
            <a:ext cx="8602662" cy="688975"/>
          </a:xfrm>
          <a:prstGeom prst="rect">
            <a:avLst/>
          </a:prstGeom>
          <a:gradFill rotWithShape="1">
            <a:gsLst>
              <a:gs pos="0">
                <a:srgbClr val="009CDA">
                  <a:alpha val="20000"/>
                </a:srgbClr>
              </a:gs>
              <a:gs pos="100000">
                <a:srgbClr val="FFFFFF">
                  <a:alpha val="12000"/>
                </a:srgbClr>
              </a:gs>
            </a:gsLst>
            <a:lin ang="0" scaled="1"/>
          </a:gradFill>
          <a:ln w="9525">
            <a:noFill/>
            <a:miter lim="800000"/>
            <a:headEnd/>
            <a:tailEnd/>
          </a:ln>
        </p:spPr>
        <p:txBody>
          <a:bodyPr/>
          <a:lstStyle/>
          <a:p>
            <a:pPr algn="just">
              <a:lnSpc>
                <a:spcPct val="110000"/>
              </a:lnSpc>
              <a:spcBef>
                <a:spcPct val="20000"/>
              </a:spcBef>
              <a:buFont typeface="Wingdings" pitchFamily="2" charset="2"/>
              <a:buChar char="Ø"/>
            </a:pPr>
            <a:r>
              <a:rPr lang="fr-FR" sz="1600" dirty="0" smtClean="0">
                <a:solidFill>
                  <a:srgbClr val="0D0D0D"/>
                </a:solidFill>
              </a:rPr>
              <a:t> </a:t>
            </a:r>
            <a:r>
              <a:rPr lang="fr-FR" sz="1600" b="1" dirty="0" smtClean="0">
                <a:solidFill>
                  <a:srgbClr val="0D0D0D"/>
                </a:solidFill>
              </a:rPr>
              <a:t>TELNET</a:t>
            </a:r>
            <a:r>
              <a:rPr lang="fr-FR" sz="1600" b="1" dirty="0">
                <a:solidFill>
                  <a:srgbClr val="0D0D0D"/>
                </a:solidFill>
              </a:rPr>
              <a:t>, </a:t>
            </a:r>
            <a:r>
              <a:rPr lang="fr-FR" sz="1600" b="1" dirty="0" smtClean="0">
                <a:solidFill>
                  <a:srgbClr val="0D0D0D"/>
                </a:solidFill>
              </a:rPr>
              <a:t>an International Product Engineering &amp; Services Group </a:t>
            </a:r>
            <a:r>
              <a:rPr lang="en-US" sz="1600" b="1" dirty="0" smtClean="0">
                <a:solidFill>
                  <a:srgbClr val="0D0D0D"/>
                </a:solidFill>
              </a:rPr>
              <a:t>Specialized</a:t>
            </a:r>
            <a:r>
              <a:rPr lang="fr-FR" sz="1600" b="1" dirty="0" smtClean="0">
                <a:solidFill>
                  <a:srgbClr val="0D0D0D"/>
                </a:solidFill>
              </a:rPr>
              <a:t> </a:t>
            </a:r>
            <a:r>
              <a:rPr lang="fr-FR" sz="1600" b="1" dirty="0">
                <a:solidFill>
                  <a:srgbClr val="0D0D0D"/>
                </a:solidFill>
              </a:rPr>
              <a:t>in </a:t>
            </a:r>
            <a:r>
              <a:rPr lang="fr-FR" sz="1600" b="1" dirty="0" smtClean="0">
                <a:solidFill>
                  <a:srgbClr val="0D0D0D"/>
                </a:solidFill>
              </a:rPr>
              <a:t>Consulting</a:t>
            </a:r>
            <a:r>
              <a:rPr lang="fr-FR" sz="1600" b="1" dirty="0">
                <a:solidFill>
                  <a:srgbClr val="0D0D0D"/>
                </a:solidFill>
              </a:rPr>
              <a:t>, </a:t>
            </a:r>
            <a:r>
              <a:rPr lang="fr-FR" sz="1600" b="1" dirty="0" smtClean="0">
                <a:solidFill>
                  <a:srgbClr val="0D0D0D"/>
                </a:solidFill>
              </a:rPr>
              <a:t>Innovation </a:t>
            </a:r>
            <a:r>
              <a:rPr lang="fr-FR" sz="1600" b="1" dirty="0">
                <a:solidFill>
                  <a:srgbClr val="0D0D0D"/>
                </a:solidFill>
              </a:rPr>
              <a:t>and High </a:t>
            </a:r>
            <a:r>
              <a:rPr lang="fr-FR" sz="1600" b="1" dirty="0" smtClean="0">
                <a:solidFill>
                  <a:srgbClr val="0D0D0D"/>
                </a:solidFill>
              </a:rPr>
              <a:t>Technologies</a:t>
            </a:r>
            <a:r>
              <a:rPr lang="en-GB" sz="1600" b="1" dirty="0">
                <a:solidFill>
                  <a:srgbClr val="0D0D0D"/>
                </a:solidFill>
              </a:rPr>
              <a:t>.</a:t>
            </a:r>
            <a:endParaRPr lang="fr-FR" sz="1600" b="1" dirty="0">
              <a:solidFill>
                <a:srgbClr val="0D0D0D"/>
              </a:solidFill>
            </a:endParaRPr>
          </a:p>
        </p:txBody>
      </p:sp>
      <p:pic>
        <p:nvPicPr>
          <p:cNvPr id="20" name="Picture 44"/>
          <p:cNvPicPr>
            <a:picLocks noChangeAspect="1" noChangeArrowheads="1"/>
          </p:cNvPicPr>
          <p:nvPr/>
        </p:nvPicPr>
        <p:blipFill>
          <a:blip r:embed="rId4"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4101" name="Titre 20"/>
          <p:cNvSpPr>
            <a:spLocks noGrp="1"/>
          </p:cNvSpPr>
          <p:nvPr>
            <p:ph type="title"/>
          </p:nvPr>
        </p:nvSpPr>
        <p:spPr>
          <a:xfrm>
            <a:off x="468313" y="989856"/>
            <a:ext cx="8023225" cy="1143000"/>
          </a:xfrm>
        </p:spPr>
        <p:txBody>
          <a:bodyPr/>
          <a:lstStyle/>
          <a:p>
            <a:pPr algn="r"/>
            <a:r>
              <a:rPr lang="fr-FR" b="1" dirty="0" smtClean="0">
                <a:latin typeface="Rockwell Extra Bold" pitchFamily="18" charset="0"/>
              </a:rPr>
              <a:t>TELNET GROUP OVERVIEW</a:t>
            </a:r>
          </a:p>
        </p:txBody>
      </p:sp>
      <p:sp>
        <p:nvSpPr>
          <p:cNvPr id="17" name="Rectangle 7"/>
          <p:cNvSpPr>
            <a:spLocks noChangeArrowheads="1"/>
          </p:cNvSpPr>
          <p:nvPr/>
        </p:nvSpPr>
        <p:spPr bwMode="auto">
          <a:xfrm>
            <a:off x="433388" y="3212976"/>
            <a:ext cx="8602662" cy="688975"/>
          </a:xfrm>
          <a:prstGeom prst="rect">
            <a:avLst/>
          </a:prstGeom>
          <a:gradFill rotWithShape="1">
            <a:gsLst>
              <a:gs pos="0">
                <a:srgbClr val="009CDA">
                  <a:alpha val="20000"/>
                </a:srgbClr>
              </a:gs>
              <a:gs pos="100000">
                <a:srgbClr val="FFFFFF">
                  <a:alpha val="12000"/>
                </a:srgbClr>
              </a:gs>
            </a:gsLst>
            <a:lin ang="0" scaled="1"/>
          </a:gradFill>
          <a:ln w="9525">
            <a:noFill/>
            <a:miter lim="800000"/>
            <a:headEnd/>
            <a:tailEnd/>
          </a:ln>
        </p:spPr>
        <p:txBody>
          <a:bodyPr/>
          <a:lstStyle/>
          <a:p>
            <a:pPr algn="just">
              <a:lnSpc>
                <a:spcPct val="110000"/>
              </a:lnSpc>
              <a:spcBef>
                <a:spcPct val="20000"/>
              </a:spcBef>
              <a:buFont typeface="Wingdings" pitchFamily="2" charset="2"/>
              <a:buChar char="Ø"/>
            </a:pPr>
            <a:r>
              <a:rPr lang="fr-FR" sz="1600" dirty="0" smtClean="0">
                <a:solidFill>
                  <a:srgbClr val="0D0D0D"/>
                </a:solidFill>
              </a:rPr>
              <a:t> </a:t>
            </a:r>
            <a:r>
              <a:rPr lang="fr-FR" sz="1600" b="1" dirty="0" err="1" smtClean="0">
                <a:solidFill>
                  <a:srgbClr val="0D0D0D"/>
                </a:solidFill>
              </a:rPr>
              <a:t>Created</a:t>
            </a:r>
            <a:r>
              <a:rPr lang="fr-FR" sz="1600" b="1" dirty="0" smtClean="0">
                <a:solidFill>
                  <a:srgbClr val="0D0D0D"/>
                </a:solidFill>
              </a:rPr>
              <a:t> </a:t>
            </a:r>
            <a:r>
              <a:rPr lang="fr-FR" sz="1600" b="1" dirty="0">
                <a:solidFill>
                  <a:srgbClr val="0D0D0D"/>
                </a:solidFill>
              </a:rPr>
              <a:t>in 1994, TELNET has </a:t>
            </a:r>
            <a:r>
              <a:rPr lang="en-US" sz="1600" b="1" dirty="0" smtClean="0">
                <a:solidFill>
                  <a:srgbClr val="0D0D0D"/>
                </a:solidFill>
              </a:rPr>
              <a:t>rapidly</a:t>
            </a:r>
            <a:r>
              <a:rPr lang="fr-FR" sz="1600" b="1" dirty="0" smtClean="0">
                <a:solidFill>
                  <a:srgbClr val="0D0D0D"/>
                </a:solidFill>
              </a:rPr>
              <a:t> </a:t>
            </a:r>
            <a:r>
              <a:rPr lang="fr-FR" sz="1600" b="1" dirty="0" err="1">
                <a:solidFill>
                  <a:srgbClr val="0D0D0D"/>
                </a:solidFill>
              </a:rPr>
              <a:t>became</a:t>
            </a:r>
            <a:r>
              <a:rPr lang="fr-FR" sz="1600" b="1" dirty="0">
                <a:solidFill>
                  <a:srgbClr val="0D0D0D"/>
                </a:solidFill>
              </a:rPr>
              <a:t> </a:t>
            </a:r>
            <a:r>
              <a:rPr lang="fr-FR" sz="1600" b="1" dirty="0" smtClean="0">
                <a:solidFill>
                  <a:srgbClr val="0D0D0D"/>
                </a:solidFill>
              </a:rPr>
              <a:t>a </a:t>
            </a:r>
            <a:r>
              <a:rPr lang="fr-FR" sz="1600" b="1" dirty="0" err="1" smtClean="0">
                <a:solidFill>
                  <a:srgbClr val="0D0D0D"/>
                </a:solidFill>
              </a:rPr>
              <a:t>Leading</a:t>
            </a:r>
            <a:r>
              <a:rPr lang="fr-FR" sz="1600" b="1" dirty="0" smtClean="0">
                <a:solidFill>
                  <a:srgbClr val="0D0D0D"/>
                </a:solidFill>
              </a:rPr>
              <a:t> </a:t>
            </a:r>
            <a:r>
              <a:rPr lang="fr-FR" sz="1600" b="1" dirty="0" err="1" smtClean="0">
                <a:solidFill>
                  <a:srgbClr val="0D0D0D"/>
                </a:solidFill>
              </a:rPr>
              <a:t>Regional</a:t>
            </a:r>
            <a:r>
              <a:rPr lang="fr-FR" sz="1600" b="1" dirty="0" smtClean="0">
                <a:solidFill>
                  <a:srgbClr val="0D0D0D"/>
                </a:solidFill>
              </a:rPr>
              <a:t> and International </a:t>
            </a:r>
            <a:r>
              <a:rPr lang="fr-FR" sz="1600" b="1" dirty="0" err="1" smtClean="0">
                <a:solidFill>
                  <a:srgbClr val="0D0D0D"/>
                </a:solidFill>
              </a:rPr>
              <a:t>actor</a:t>
            </a:r>
            <a:r>
              <a:rPr lang="fr-FR" sz="1600" b="1" dirty="0" smtClean="0">
                <a:solidFill>
                  <a:srgbClr val="0D0D0D"/>
                </a:solidFill>
              </a:rPr>
              <a:t> </a:t>
            </a:r>
            <a:r>
              <a:rPr lang="fr-FR" sz="1600" b="1" dirty="0">
                <a:solidFill>
                  <a:srgbClr val="0D0D0D"/>
                </a:solidFill>
              </a:rPr>
              <a:t>in </a:t>
            </a:r>
            <a:r>
              <a:rPr lang="en-US" sz="1600" b="1" dirty="0" smtClean="0">
                <a:solidFill>
                  <a:srgbClr val="0D0D0D"/>
                </a:solidFill>
              </a:rPr>
              <a:t>the R&amp;D of High </a:t>
            </a:r>
            <a:r>
              <a:rPr lang="en-US" sz="1600" b="1" dirty="0" err="1" smtClean="0">
                <a:solidFill>
                  <a:srgbClr val="0D0D0D"/>
                </a:solidFill>
              </a:rPr>
              <a:t>Technolgy</a:t>
            </a:r>
            <a:r>
              <a:rPr lang="en-US" sz="1600" b="1" dirty="0" smtClean="0">
                <a:solidFill>
                  <a:srgbClr val="0D0D0D"/>
                </a:solidFill>
              </a:rPr>
              <a:t> </a:t>
            </a:r>
            <a:r>
              <a:rPr lang="en-US" sz="1600" b="1" dirty="0">
                <a:solidFill>
                  <a:srgbClr val="0D0D0D"/>
                </a:solidFill>
              </a:rPr>
              <a:t>and </a:t>
            </a:r>
            <a:r>
              <a:rPr lang="en-US" sz="1600" b="1" dirty="0" smtClean="0">
                <a:solidFill>
                  <a:srgbClr val="0D0D0D"/>
                </a:solidFill>
              </a:rPr>
              <a:t>Mission Critical Application Development covering many sectors</a:t>
            </a:r>
            <a:r>
              <a:rPr lang="fr-FR" sz="1600" b="1" dirty="0" smtClean="0">
                <a:solidFill>
                  <a:srgbClr val="0D0D0D"/>
                </a:solidFill>
              </a:rPr>
              <a:t>.</a:t>
            </a:r>
            <a:endParaRPr lang="fr-FR" sz="1600" b="1" dirty="0">
              <a:solidFill>
                <a:srgbClr val="0D0D0D"/>
              </a:solidFill>
            </a:endParaRPr>
          </a:p>
        </p:txBody>
      </p:sp>
      <p:sp>
        <p:nvSpPr>
          <p:cNvPr id="18" name="Rectangle 7"/>
          <p:cNvSpPr>
            <a:spLocks noChangeArrowheads="1"/>
          </p:cNvSpPr>
          <p:nvPr/>
        </p:nvSpPr>
        <p:spPr bwMode="auto">
          <a:xfrm>
            <a:off x="433388" y="4216822"/>
            <a:ext cx="8602662" cy="868362"/>
          </a:xfrm>
          <a:prstGeom prst="rect">
            <a:avLst/>
          </a:prstGeom>
          <a:gradFill rotWithShape="1">
            <a:gsLst>
              <a:gs pos="0">
                <a:srgbClr val="009CDA">
                  <a:alpha val="20000"/>
                </a:srgbClr>
              </a:gs>
              <a:gs pos="100000">
                <a:srgbClr val="FFFFFF">
                  <a:alpha val="12000"/>
                </a:srgbClr>
              </a:gs>
            </a:gsLst>
            <a:lin ang="0" scaled="1"/>
          </a:gradFill>
          <a:ln w="9525">
            <a:noFill/>
            <a:miter lim="800000"/>
            <a:headEnd/>
            <a:tailEnd/>
          </a:ln>
        </p:spPr>
        <p:txBody>
          <a:bodyPr/>
          <a:lstStyle/>
          <a:p>
            <a:pPr algn="just">
              <a:lnSpc>
                <a:spcPct val="110000"/>
              </a:lnSpc>
              <a:spcBef>
                <a:spcPct val="20000"/>
              </a:spcBef>
              <a:buFont typeface="Wingdings" pitchFamily="2" charset="2"/>
              <a:buChar char="Ø"/>
            </a:pPr>
            <a:r>
              <a:rPr lang="fr-FR" sz="1600" dirty="0" smtClean="0">
                <a:solidFill>
                  <a:srgbClr val="0D0D0D"/>
                </a:solidFill>
              </a:rPr>
              <a:t> </a:t>
            </a:r>
            <a:r>
              <a:rPr lang="fr-FR" sz="1600" b="1" dirty="0" err="1" smtClean="0">
                <a:solidFill>
                  <a:srgbClr val="0D0D0D"/>
                </a:solidFill>
              </a:rPr>
              <a:t>Since</a:t>
            </a:r>
            <a:r>
              <a:rPr lang="fr-FR" sz="1600" b="1" dirty="0" smtClean="0">
                <a:solidFill>
                  <a:srgbClr val="0D0D0D"/>
                </a:solidFill>
              </a:rPr>
              <a:t> </a:t>
            </a:r>
            <a:r>
              <a:rPr lang="fr-FR" sz="1600" b="1" dirty="0" err="1" smtClean="0">
                <a:solidFill>
                  <a:srgbClr val="0D0D0D"/>
                </a:solidFill>
              </a:rPr>
              <a:t>its</a:t>
            </a:r>
            <a:r>
              <a:rPr lang="fr-FR" sz="1600" b="1" dirty="0">
                <a:solidFill>
                  <a:srgbClr val="0D0D0D"/>
                </a:solidFill>
              </a:rPr>
              <a:t> </a:t>
            </a:r>
            <a:r>
              <a:rPr lang="fr-FR" sz="1600" b="1" dirty="0" err="1" smtClean="0">
                <a:solidFill>
                  <a:srgbClr val="0D0D0D"/>
                </a:solidFill>
              </a:rPr>
              <a:t>creation</a:t>
            </a:r>
            <a:r>
              <a:rPr lang="fr-FR" sz="1600" b="1" dirty="0" smtClean="0">
                <a:solidFill>
                  <a:srgbClr val="0D0D0D"/>
                </a:solidFill>
              </a:rPr>
              <a:t>, </a:t>
            </a:r>
            <a:r>
              <a:rPr lang="fr-FR" sz="1600" b="1" dirty="0">
                <a:solidFill>
                  <a:srgbClr val="0D0D0D"/>
                </a:solidFill>
              </a:rPr>
              <a:t>TELNET has </a:t>
            </a:r>
            <a:r>
              <a:rPr lang="fr-FR" sz="1600" b="1" dirty="0" err="1">
                <a:solidFill>
                  <a:srgbClr val="0D0D0D"/>
                </a:solidFill>
              </a:rPr>
              <a:t>continuously</a:t>
            </a:r>
            <a:r>
              <a:rPr lang="fr-FR" sz="1600" b="1" dirty="0">
                <a:solidFill>
                  <a:srgbClr val="0D0D0D"/>
                </a:solidFill>
              </a:rPr>
              <a:t> been </a:t>
            </a:r>
            <a:r>
              <a:rPr lang="fr-FR" sz="1600" b="1" dirty="0" err="1">
                <a:solidFill>
                  <a:srgbClr val="0D0D0D"/>
                </a:solidFill>
              </a:rPr>
              <a:t>expanding</a:t>
            </a:r>
            <a:r>
              <a:rPr lang="fr-FR" sz="1600" b="1" dirty="0">
                <a:solidFill>
                  <a:srgbClr val="0D0D0D"/>
                </a:solidFill>
              </a:rPr>
              <a:t> </a:t>
            </a:r>
            <a:r>
              <a:rPr lang="fr-FR" sz="1600" b="1" dirty="0" err="1">
                <a:solidFill>
                  <a:srgbClr val="0D0D0D"/>
                </a:solidFill>
              </a:rPr>
              <a:t>its</a:t>
            </a:r>
            <a:r>
              <a:rPr lang="fr-FR" sz="1600" b="1" dirty="0">
                <a:solidFill>
                  <a:srgbClr val="0D0D0D"/>
                </a:solidFill>
              </a:rPr>
              <a:t> </a:t>
            </a:r>
            <a:r>
              <a:rPr lang="fr-FR" sz="1600" b="1" dirty="0" err="1">
                <a:solidFill>
                  <a:srgbClr val="0D0D0D"/>
                </a:solidFill>
              </a:rPr>
              <a:t>skills</a:t>
            </a:r>
            <a:r>
              <a:rPr lang="fr-FR" sz="1600" b="1" dirty="0">
                <a:solidFill>
                  <a:srgbClr val="0D0D0D"/>
                </a:solidFill>
              </a:rPr>
              <a:t> in </a:t>
            </a:r>
            <a:r>
              <a:rPr lang="fr-FR" sz="1600" b="1" dirty="0" err="1">
                <a:solidFill>
                  <a:srgbClr val="0D0D0D"/>
                </a:solidFill>
              </a:rPr>
              <a:t>order</a:t>
            </a:r>
            <a:r>
              <a:rPr lang="fr-FR" sz="1600" b="1" dirty="0">
                <a:solidFill>
                  <a:srgbClr val="0D0D0D"/>
                </a:solidFill>
              </a:rPr>
              <a:t> to </a:t>
            </a:r>
            <a:r>
              <a:rPr lang="en-US" sz="1600" b="1" dirty="0">
                <a:solidFill>
                  <a:srgbClr val="0D0D0D"/>
                </a:solidFill>
              </a:rPr>
              <a:t>guarantee to its customers</a:t>
            </a:r>
            <a:r>
              <a:rPr lang="fr-FR" sz="1600" b="1" dirty="0">
                <a:solidFill>
                  <a:srgbClr val="0D0D0D"/>
                </a:solidFill>
              </a:rPr>
              <a:t> a </a:t>
            </a:r>
            <a:r>
              <a:rPr lang="en-US" sz="1600" b="1" dirty="0">
                <a:solidFill>
                  <a:srgbClr val="0D0D0D"/>
                </a:solidFill>
              </a:rPr>
              <a:t>high-</a:t>
            </a:r>
            <a:r>
              <a:rPr lang="fr-FR" sz="1600" b="1" dirty="0" err="1">
                <a:solidFill>
                  <a:srgbClr val="0D0D0D"/>
                </a:solidFill>
              </a:rPr>
              <a:t>quality</a:t>
            </a:r>
            <a:r>
              <a:rPr lang="fr-FR" sz="1600" b="1" dirty="0">
                <a:solidFill>
                  <a:srgbClr val="0D0D0D"/>
                </a:solidFill>
              </a:rPr>
              <a:t> </a:t>
            </a:r>
            <a:r>
              <a:rPr lang="fr-FR" sz="1600" b="1" dirty="0" smtClean="0">
                <a:solidFill>
                  <a:srgbClr val="0D0D0D"/>
                </a:solidFill>
              </a:rPr>
              <a:t>engineering services </a:t>
            </a:r>
            <a:r>
              <a:rPr lang="fr-FR" sz="1600" b="1" dirty="0" err="1" smtClean="0">
                <a:solidFill>
                  <a:srgbClr val="0D0D0D"/>
                </a:solidFill>
              </a:rPr>
              <a:t>based</a:t>
            </a:r>
            <a:r>
              <a:rPr lang="fr-FR" sz="1600" b="1" dirty="0" smtClean="0">
                <a:solidFill>
                  <a:srgbClr val="0D0D0D"/>
                </a:solidFill>
              </a:rPr>
              <a:t> on </a:t>
            </a:r>
            <a:r>
              <a:rPr lang="fr-FR" sz="1600" b="1" dirty="0" err="1" smtClean="0">
                <a:solidFill>
                  <a:srgbClr val="0D0D0D"/>
                </a:solidFill>
              </a:rPr>
              <a:t>ethics</a:t>
            </a:r>
            <a:r>
              <a:rPr lang="fr-FR" sz="1600" b="1" dirty="0" smtClean="0">
                <a:solidFill>
                  <a:srgbClr val="0D0D0D"/>
                </a:solidFill>
              </a:rPr>
              <a:t> and the full </a:t>
            </a:r>
            <a:r>
              <a:rPr lang="fr-FR" sz="1600" b="1" dirty="0" err="1" smtClean="0">
                <a:solidFill>
                  <a:srgbClr val="0D0D0D"/>
                </a:solidFill>
              </a:rPr>
              <a:t>compliance</a:t>
            </a:r>
            <a:r>
              <a:rPr lang="fr-FR" sz="1600" b="1" dirty="0" smtClean="0">
                <a:solidFill>
                  <a:srgbClr val="0D0D0D"/>
                </a:solidFill>
              </a:rPr>
              <a:t> of </a:t>
            </a:r>
            <a:r>
              <a:rPr lang="fr-FR" sz="1600" b="1" dirty="0" err="1" smtClean="0">
                <a:solidFill>
                  <a:srgbClr val="0D0D0D"/>
                </a:solidFill>
              </a:rPr>
              <a:t>intellectual</a:t>
            </a:r>
            <a:r>
              <a:rPr lang="fr-FR" sz="1600" b="1" dirty="0" smtClean="0">
                <a:solidFill>
                  <a:srgbClr val="0D0D0D"/>
                </a:solidFill>
              </a:rPr>
              <a:t> </a:t>
            </a:r>
            <a:r>
              <a:rPr lang="fr-FR" sz="1600" b="1" dirty="0" err="1" smtClean="0">
                <a:solidFill>
                  <a:srgbClr val="0D0D0D"/>
                </a:solidFill>
              </a:rPr>
              <a:t>property</a:t>
            </a:r>
            <a:r>
              <a:rPr lang="fr-FR" sz="1600" b="1" dirty="0" smtClean="0">
                <a:solidFill>
                  <a:srgbClr val="0D0D0D"/>
                </a:solidFill>
              </a:rPr>
              <a:t> right protection</a:t>
            </a:r>
            <a:r>
              <a:rPr lang="en-GB" sz="1600" b="1" dirty="0" smtClean="0">
                <a:solidFill>
                  <a:srgbClr val="0D0D0D"/>
                </a:solidFill>
              </a:rPr>
              <a:t>.</a:t>
            </a:r>
            <a:endParaRPr lang="fr-FR" sz="1600" b="1" dirty="0">
              <a:solidFill>
                <a:srgbClr val="0D0D0D"/>
              </a:solidFill>
            </a:endParaRPr>
          </a:p>
        </p:txBody>
      </p:sp>
      <p:sp>
        <p:nvSpPr>
          <p:cNvPr id="19" name="Rectangle 7"/>
          <p:cNvSpPr>
            <a:spLocks noChangeArrowheads="1"/>
          </p:cNvSpPr>
          <p:nvPr/>
        </p:nvSpPr>
        <p:spPr bwMode="auto">
          <a:xfrm>
            <a:off x="433388" y="5440957"/>
            <a:ext cx="8602662" cy="868363"/>
          </a:xfrm>
          <a:prstGeom prst="rect">
            <a:avLst/>
          </a:prstGeom>
          <a:gradFill rotWithShape="1">
            <a:gsLst>
              <a:gs pos="0">
                <a:srgbClr val="009CDA">
                  <a:alpha val="20000"/>
                </a:srgbClr>
              </a:gs>
              <a:gs pos="100000">
                <a:srgbClr val="FFFFFF">
                  <a:alpha val="12000"/>
                </a:srgbClr>
              </a:gs>
            </a:gsLst>
            <a:lin ang="0" scaled="1"/>
          </a:gradFill>
          <a:ln w="9525">
            <a:noFill/>
            <a:miter lim="800000"/>
            <a:headEnd/>
            <a:tailEnd/>
          </a:ln>
        </p:spPr>
        <p:txBody>
          <a:bodyPr/>
          <a:lstStyle/>
          <a:p>
            <a:pPr algn="just">
              <a:lnSpc>
                <a:spcPct val="110000"/>
              </a:lnSpc>
              <a:spcBef>
                <a:spcPct val="20000"/>
              </a:spcBef>
              <a:buFont typeface="Wingdings" pitchFamily="2" charset="2"/>
              <a:buChar char="Ø"/>
            </a:pPr>
            <a:r>
              <a:rPr lang="fr-FR" sz="1600" dirty="0" smtClean="0">
                <a:solidFill>
                  <a:srgbClr val="0D0D0D"/>
                </a:solidFill>
              </a:rPr>
              <a:t> </a:t>
            </a:r>
            <a:r>
              <a:rPr lang="fr-FR" sz="1600" b="1" dirty="0" smtClean="0">
                <a:solidFill>
                  <a:srgbClr val="0D0D0D"/>
                </a:solidFill>
              </a:rPr>
              <a:t>TELNET </a:t>
            </a:r>
            <a:r>
              <a:rPr lang="fr-FR" sz="1600" b="1" dirty="0" err="1">
                <a:solidFill>
                  <a:srgbClr val="0D0D0D"/>
                </a:solidFill>
              </a:rPr>
              <a:t>is</a:t>
            </a:r>
            <a:r>
              <a:rPr lang="fr-FR" sz="1600" b="1" dirty="0">
                <a:solidFill>
                  <a:srgbClr val="0D0D0D"/>
                </a:solidFill>
              </a:rPr>
              <a:t> </a:t>
            </a:r>
            <a:r>
              <a:rPr lang="fr-FR" sz="1600" b="1" dirty="0" err="1">
                <a:solidFill>
                  <a:srgbClr val="0D0D0D"/>
                </a:solidFill>
              </a:rPr>
              <a:t>considered</a:t>
            </a:r>
            <a:r>
              <a:rPr lang="fr-FR" sz="1600" b="1" dirty="0">
                <a:solidFill>
                  <a:srgbClr val="0D0D0D"/>
                </a:solidFill>
              </a:rPr>
              <a:t> as a major </a:t>
            </a:r>
            <a:r>
              <a:rPr lang="fr-FR" sz="1600" b="1" dirty="0" err="1">
                <a:solidFill>
                  <a:srgbClr val="0D0D0D"/>
                </a:solidFill>
              </a:rPr>
              <a:t>actor</a:t>
            </a:r>
            <a:r>
              <a:rPr lang="fr-FR" sz="1600" b="1" dirty="0">
                <a:solidFill>
                  <a:srgbClr val="0D0D0D"/>
                </a:solidFill>
              </a:rPr>
              <a:t> in </a:t>
            </a:r>
            <a:r>
              <a:rPr lang="fr-FR" sz="1600" b="1" dirty="0" smtClean="0">
                <a:solidFill>
                  <a:srgbClr val="0D0D0D"/>
                </a:solidFill>
              </a:rPr>
              <a:t>innovation  and </a:t>
            </a:r>
            <a:r>
              <a:rPr lang="en-US" sz="1600" b="1" dirty="0" smtClean="0">
                <a:solidFill>
                  <a:srgbClr val="0D0D0D"/>
                </a:solidFill>
              </a:rPr>
              <a:t>high</a:t>
            </a:r>
            <a:r>
              <a:rPr lang="fr-FR" sz="1600" b="1" dirty="0" smtClean="0">
                <a:solidFill>
                  <a:srgbClr val="0D0D0D"/>
                </a:solidFill>
              </a:rPr>
              <a:t> </a:t>
            </a:r>
            <a:r>
              <a:rPr lang="fr-FR" sz="1600" b="1" dirty="0">
                <a:solidFill>
                  <a:srgbClr val="0D0D0D"/>
                </a:solidFill>
              </a:rPr>
              <a:t>technologies </a:t>
            </a:r>
            <a:r>
              <a:rPr lang="fr-FR" sz="1600" b="1" dirty="0" smtClean="0">
                <a:solidFill>
                  <a:srgbClr val="0D0D0D"/>
                </a:solidFill>
              </a:rPr>
              <a:t>in </a:t>
            </a:r>
            <a:r>
              <a:rPr lang="fr-FR" sz="1600" b="1" dirty="0" err="1" smtClean="0">
                <a:solidFill>
                  <a:srgbClr val="0D0D0D"/>
                </a:solidFill>
              </a:rPr>
              <a:t>Africa</a:t>
            </a:r>
            <a:r>
              <a:rPr lang="fr-FR" sz="1600" b="1" dirty="0" smtClean="0">
                <a:solidFill>
                  <a:srgbClr val="0D0D0D"/>
                </a:solidFill>
              </a:rPr>
              <a:t> &amp; Middle East and </a:t>
            </a:r>
            <a:r>
              <a:rPr lang="fr-FR" sz="1600" b="1" dirty="0" err="1">
                <a:solidFill>
                  <a:srgbClr val="0D0D0D"/>
                </a:solidFill>
              </a:rPr>
              <a:t>holds</a:t>
            </a:r>
            <a:r>
              <a:rPr lang="fr-FR" sz="1600" b="1" dirty="0">
                <a:solidFill>
                  <a:srgbClr val="0D0D0D"/>
                </a:solidFill>
              </a:rPr>
              <a:t> a </a:t>
            </a:r>
            <a:r>
              <a:rPr lang="fr-FR" sz="1600" b="1" dirty="0" err="1">
                <a:solidFill>
                  <a:srgbClr val="0D0D0D"/>
                </a:solidFill>
              </a:rPr>
              <a:t>strong</a:t>
            </a:r>
            <a:r>
              <a:rPr lang="fr-FR" sz="1600" b="1" dirty="0">
                <a:solidFill>
                  <a:srgbClr val="0D0D0D"/>
                </a:solidFill>
              </a:rPr>
              <a:t> </a:t>
            </a:r>
            <a:r>
              <a:rPr lang="en-US" sz="1600" b="1" dirty="0" smtClean="0">
                <a:solidFill>
                  <a:srgbClr val="0D0D0D"/>
                </a:solidFill>
              </a:rPr>
              <a:t>reputation and technological expertise image</a:t>
            </a:r>
            <a:r>
              <a:rPr lang="en-GB" sz="1600" b="1" dirty="0" smtClean="0">
                <a:solidFill>
                  <a:srgbClr val="0D0D0D"/>
                </a:solidFill>
              </a:rPr>
              <a:t>.</a:t>
            </a:r>
            <a:endParaRPr lang="fr-FR" sz="1600" b="1" dirty="0">
              <a:solidFill>
                <a:srgbClr val="0D0D0D"/>
              </a:solidFill>
            </a:endParaRPr>
          </a:p>
        </p:txBody>
      </p:sp>
      <p:pic>
        <p:nvPicPr>
          <p:cNvPr id="9" name="Picture 16" descr="ITUseries"/>
          <p:cNvPicPr>
            <a:picLocks noChangeAspect="1" noChangeArrowheads="1"/>
          </p:cNvPicPr>
          <p:nvPr/>
        </p:nvPicPr>
        <p:blipFill>
          <a:blip r:embed="rId5" cstate="print"/>
          <a:srcRect t="17264" b="69327"/>
          <a:stretch>
            <a:fillRect/>
          </a:stretch>
        </p:blipFill>
        <p:spPr bwMode="auto">
          <a:xfrm>
            <a:off x="7164288" y="260648"/>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7"/>
          <p:cNvSpPr>
            <a:spLocks noChangeArrowheads="1"/>
          </p:cNvSpPr>
          <p:nvPr/>
        </p:nvSpPr>
        <p:spPr bwMode="auto">
          <a:xfrm>
            <a:off x="217488" y="2179638"/>
            <a:ext cx="8801100" cy="430887"/>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GB" sz="2000" dirty="0">
                <a:solidFill>
                  <a:srgbClr val="0D0D0D"/>
                </a:solidFill>
                <a:effectLst>
                  <a:outerShdw blurRad="38100" dist="38100" dir="2700000" algn="tl">
                    <a:srgbClr val="FFFFFF"/>
                  </a:outerShdw>
                </a:effectLst>
                <a:latin typeface="Arial" charset="0"/>
                <a:cs typeface="Arial" charset="0"/>
              </a:rPr>
              <a:t>- S</a:t>
            </a:r>
            <a:r>
              <a:rPr lang="fr-FR" sz="2000" dirty="0" err="1">
                <a:solidFill>
                  <a:schemeClr val="tx1"/>
                </a:solidFill>
                <a:effectLst>
                  <a:outerShdw blurRad="38100" dist="38100" dir="2700000" algn="tl">
                    <a:srgbClr val="FFFFFF"/>
                  </a:outerShdw>
                </a:effectLst>
                <a:latin typeface="Arial" charset="0"/>
                <a:cs typeface="Arial" charset="0"/>
              </a:rPr>
              <a:t>olution</a:t>
            </a:r>
            <a:r>
              <a:rPr lang="fr-FR" sz="2000" dirty="0">
                <a:solidFill>
                  <a:schemeClr val="tx1"/>
                </a:solidFill>
                <a:effectLst>
                  <a:outerShdw blurRad="38100" dist="38100" dir="2700000" algn="tl">
                    <a:srgbClr val="FFFFFF"/>
                  </a:outerShdw>
                </a:effectLst>
                <a:latin typeface="Arial" charset="0"/>
                <a:cs typeface="Arial" charset="0"/>
              </a:rPr>
              <a:t> </a:t>
            </a:r>
            <a:r>
              <a:rPr lang="fr-FR" sz="2000" dirty="0" err="1">
                <a:solidFill>
                  <a:schemeClr val="tx1"/>
                </a:solidFill>
                <a:effectLst>
                  <a:outerShdw blurRad="38100" dist="38100" dir="2700000" algn="tl">
                    <a:srgbClr val="FFFFFF"/>
                  </a:outerShdw>
                </a:effectLst>
                <a:latin typeface="Arial" charset="0"/>
                <a:cs typeface="Arial" charset="0"/>
              </a:rPr>
              <a:t>Development</a:t>
            </a:r>
            <a:r>
              <a:rPr lang="fr-FR" sz="2000" dirty="0">
                <a:solidFill>
                  <a:schemeClr val="tx1"/>
                </a:solidFill>
                <a:effectLst>
                  <a:outerShdw blurRad="38100" dist="38100" dir="2700000" algn="tl">
                    <a:srgbClr val="FFFFFF"/>
                  </a:outerShdw>
                </a:effectLst>
                <a:latin typeface="Arial" charset="0"/>
                <a:cs typeface="Arial" charset="0"/>
              </a:rPr>
              <a:t> for </a:t>
            </a:r>
            <a:r>
              <a:rPr lang="fr-FR" sz="2000" dirty="0" err="1" smtClean="0">
                <a:solidFill>
                  <a:schemeClr val="tx1"/>
                </a:solidFill>
                <a:effectLst>
                  <a:outerShdw blurRad="38100" dist="38100" dir="2700000" algn="tl">
                    <a:srgbClr val="FFFFFF"/>
                  </a:outerShdw>
                </a:effectLst>
                <a:latin typeface="Arial" charset="0"/>
                <a:cs typeface="Arial" charset="0"/>
              </a:rPr>
              <a:t>Smat</a:t>
            </a:r>
            <a:r>
              <a:rPr lang="fr-FR" sz="2000" dirty="0" smtClean="0">
                <a:solidFill>
                  <a:schemeClr val="tx1"/>
                </a:solidFill>
                <a:effectLst>
                  <a:outerShdw blurRad="38100" dist="38100" dir="2700000" algn="tl">
                    <a:srgbClr val="FFFFFF"/>
                  </a:outerShdw>
                </a:effectLst>
                <a:latin typeface="Arial" charset="0"/>
                <a:cs typeface="Arial" charset="0"/>
              </a:rPr>
              <a:t> </a:t>
            </a:r>
            <a:r>
              <a:rPr lang="fr-FR" sz="2000" dirty="0" err="1" smtClean="0">
                <a:solidFill>
                  <a:schemeClr val="tx1"/>
                </a:solidFill>
                <a:effectLst>
                  <a:outerShdw blurRad="38100" dist="38100" dir="2700000" algn="tl">
                    <a:srgbClr val="FFFFFF"/>
                  </a:outerShdw>
                </a:effectLst>
                <a:latin typeface="Arial" charset="0"/>
                <a:cs typeface="Arial" charset="0"/>
              </a:rPr>
              <a:t>Energy</a:t>
            </a:r>
            <a:r>
              <a:rPr lang="fr-FR" sz="2000" dirty="0" smtClean="0">
                <a:solidFill>
                  <a:schemeClr val="tx1"/>
                </a:solidFill>
                <a:effectLst>
                  <a:outerShdw blurRad="38100" dist="38100" dir="2700000" algn="tl">
                    <a:srgbClr val="FFFFFF"/>
                  </a:outerShdw>
                </a:effectLst>
                <a:latin typeface="Arial" charset="0"/>
                <a:cs typeface="Arial" charset="0"/>
              </a:rPr>
              <a:t> </a:t>
            </a:r>
            <a:r>
              <a:rPr lang="fr-FR" sz="2000" dirty="0" err="1">
                <a:solidFill>
                  <a:schemeClr val="tx1"/>
                </a:solidFill>
                <a:effectLst>
                  <a:outerShdw blurRad="38100" dist="38100" dir="2700000" algn="tl">
                    <a:srgbClr val="FFFFFF"/>
                  </a:outerShdw>
                </a:effectLst>
                <a:latin typeface="Arial" charset="0"/>
                <a:cs typeface="Arial" charset="0"/>
              </a:rPr>
              <a:t>Metering</a:t>
            </a:r>
            <a:endParaRPr lang="en-GB" sz="2000" dirty="0">
              <a:solidFill>
                <a:srgbClr val="0D0D0D"/>
              </a:solidFill>
              <a:effectLst>
                <a:outerShdw blurRad="38100" dist="38100" dir="2700000" algn="tl">
                  <a:srgbClr val="FFFFFF"/>
                </a:outerShdw>
              </a:effectLst>
              <a:latin typeface="Arial" charset="0"/>
              <a:cs typeface="Arial" charset="0"/>
            </a:endParaRPr>
          </a:p>
        </p:txBody>
      </p:sp>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27652" name="Titre 20"/>
          <p:cNvSpPr>
            <a:spLocks noGrp="1"/>
          </p:cNvSpPr>
          <p:nvPr>
            <p:ph type="title"/>
          </p:nvPr>
        </p:nvSpPr>
        <p:spPr>
          <a:xfrm>
            <a:off x="251520" y="692696"/>
            <a:ext cx="8293100" cy="1143000"/>
          </a:xfrm>
        </p:spPr>
        <p:txBody>
          <a:bodyPr/>
          <a:lstStyle/>
          <a:p>
            <a:pPr algn="r"/>
            <a:r>
              <a:rPr lang="fr-FR" sz="4000" b="1" dirty="0" smtClean="0"/>
              <a:t>Smart </a:t>
            </a:r>
            <a:r>
              <a:rPr lang="fr-FR" sz="4000" b="1" dirty="0" err="1" smtClean="0"/>
              <a:t>Energy</a:t>
            </a:r>
            <a:r>
              <a:rPr lang="fr-FR" sz="4000" b="1" dirty="0" smtClean="0"/>
              <a:t> </a:t>
            </a:r>
            <a:r>
              <a:rPr lang="fr-FR" sz="4000" b="1" dirty="0" err="1" smtClean="0"/>
              <a:t>Metering</a:t>
            </a:r>
            <a:r>
              <a:rPr lang="fr-FR" sz="4000" b="1" dirty="0" smtClean="0"/>
              <a:t>  </a:t>
            </a:r>
            <a:endParaRPr lang="fr-FR" b="1" dirty="0" smtClean="0"/>
          </a:p>
        </p:txBody>
      </p:sp>
      <p:sp>
        <p:nvSpPr>
          <p:cNvPr id="32" name="Rectangle 7"/>
          <p:cNvSpPr>
            <a:spLocks noChangeArrowheads="1"/>
          </p:cNvSpPr>
          <p:nvPr/>
        </p:nvSpPr>
        <p:spPr bwMode="auto">
          <a:xfrm>
            <a:off x="561975" y="2644775"/>
            <a:ext cx="8801100" cy="1077913"/>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buFontTx/>
              <a:buChar char="-"/>
            </a:pPr>
            <a:r>
              <a:rPr lang="en-US" sz="1600">
                <a:solidFill>
                  <a:schemeClr val="tx1"/>
                </a:solidFill>
              </a:rPr>
              <a:t> </a:t>
            </a:r>
            <a:r>
              <a:rPr lang="fr-FR" sz="1600">
                <a:solidFill>
                  <a:schemeClr val="tx1"/>
                </a:solidFill>
              </a:rPr>
              <a:t>Residential Meteer: P</a:t>
            </a:r>
            <a:r>
              <a:rPr lang="fr-FR" sz="1600" b="0">
                <a:solidFill>
                  <a:schemeClr val="tx1"/>
                </a:solidFill>
              </a:rPr>
              <a:t>re-Paid, low-cost, multi-tariff</a:t>
            </a:r>
          </a:p>
          <a:p>
            <a:pPr>
              <a:buFontTx/>
              <a:buChar char="-"/>
            </a:pPr>
            <a:r>
              <a:rPr lang="fr-FR" sz="1600">
                <a:solidFill>
                  <a:schemeClr val="tx1"/>
                </a:solidFill>
              </a:rPr>
              <a:t> Commercial and Industrial Meter: </a:t>
            </a:r>
            <a:r>
              <a:rPr lang="fr-FR" sz="1600" b="0">
                <a:solidFill>
                  <a:schemeClr val="tx1"/>
                </a:solidFill>
              </a:rPr>
              <a:t>Hi-class with HTTP server.</a:t>
            </a:r>
          </a:p>
          <a:p>
            <a:pPr>
              <a:buFontTx/>
              <a:buChar char="-"/>
            </a:pPr>
            <a:r>
              <a:rPr lang="en-US" sz="1600">
                <a:solidFill>
                  <a:schemeClr val="tx1"/>
                </a:solidFill>
              </a:rPr>
              <a:t> PLC Data Concentrator: </a:t>
            </a:r>
            <a:r>
              <a:rPr lang="en-US" sz="1600" b="0">
                <a:solidFill>
                  <a:schemeClr val="tx1"/>
                </a:solidFill>
              </a:rPr>
              <a:t>Power Line Communication Equipements.</a:t>
            </a:r>
          </a:p>
          <a:p>
            <a:pPr>
              <a:buFontTx/>
              <a:buChar char="-"/>
            </a:pPr>
            <a:r>
              <a:rPr lang="en-US" sz="1600">
                <a:solidFill>
                  <a:schemeClr val="tx1"/>
                </a:solidFill>
              </a:rPr>
              <a:t> Gateways and Interface Connverters: </a:t>
            </a:r>
            <a:r>
              <a:rPr lang="en-US" sz="1600" b="0">
                <a:solidFill>
                  <a:schemeClr val="tx1"/>
                </a:solidFill>
              </a:rPr>
              <a:t>Remote Reading, Firmware Update, Services etc.</a:t>
            </a:r>
            <a:endParaRPr lang="en-US" sz="1600">
              <a:solidFill>
                <a:schemeClr val="tx1"/>
              </a:solidFill>
            </a:endParaRPr>
          </a:p>
        </p:txBody>
      </p:sp>
      <p:pic>
        <p:nvPicPr>
          <p:cNvPr id="27655" name="Picture 3"/>
          <p:cNvPicPr>
            <a:picLocks noChangeAspect="1" noChangeArrowheads="1"/>
          </p:cNvPicPr>
          <p:nvPr/>
        </p:nvPicPr>
        <p:blipFill>
          <a:blip r:embed="rId4" cstate="print"/>
          <a:srcRect/>
          <a:stretch>
            <a:fillRect/>
          </a:stretch>
        </p:blipFill>
        <p:spPr bwMode="auto">
          <a:xfrm>
            <a:off x="98425" y="3810000"/>
            <a:ext cx="1123950" cy="1981200"/>
          </a:xfrm>
          <a:prstGeom prst="rect">
            <a:avLst/>
          </a:prstGeom>
          <a:noFill/>
          <a:ln w="9525" algn="ctr">
            <a:noFill/>
            <a:miter lim="800000"/>
            <a:headEnd/>
            <a:tailEnd/>
          </a:ln>
        </p:spPr>
      </p:pic>
      <p:pic>
        <p:nvPicPr>
          <p:cNvPr id="27656" name="Picture 5"/>
          <p:cNvPicPr>
            <a:picLocks noChangeAspect="1" noChangeArrowheads="1"/>
          </p:cNvPicPr>
          <p:nvPr/>
        </p:nvPicPr>
        <p:blipFill>
          <a:blip r:embed="rId5" cstate="print"/>
          <a:srcRect/>
          <a:stretch>
            <a:fillRect/>
          </a:stretch>
        </p:blipFill>
        <p:spPr bwMode="auto">
          <a:xfrm>
            <a:off x="1222375" y="3810000"/>
            <a:ext cx="1428750" cy="2085975"/>
          </a:xfrm>
          <a:prstGeom prst="rect">
            <a:avLst/>
          </a:prstGeom>
          <a:noFill/>
          <a:ln w="9525" algn="ctr">
            <a:noFill/>
            <a:miter lim="800000"/>
            <a:headEnd/>
            <a:tailEnd/>
          </a:ln>
        </p:spPr>
      </p:pic>
      <p:pic>
        <p:nvPicPr>
          <p:cNvPr id="27657" name="Picture 6"/>
          <p:cNvPicPr>
            <a:picLocks noChangeAspect="1" noChangeArrowheads="1"/>
          </p:cNvPicPr>
          <p:nvPr/>
        </p:nvPicPr>
        <p:blipFill>
          <a:blip r:embed="rId6" cstate="print"/>
          <a:srcRect/>
          <a:stretch>
            <a:fillRect/>
          </a:stretch>
        </p:blipFill>
        <p:spPr bwMode="auto">
          <a:xfrm>
            <a:off x="7234238" y="3679825"/>
            <a:ext cx="1784350" cy="2111375"/>
          </a:xfrm>
          <a:prstGeom prst="rect">
            <a:avLst/>
          </a:prstGeom>
          <a:noFill/>
          <a:ln w="9525" algn="ctr">
            <a:noFill/>
            <a:miter lim="800000"/>
            <a:headEnd/>
            <a:tailEnd/>
          </a:ln>
        </p:spPr>
      </p:pic>
      <p:pic>
        <p:nvPicPr>
          <p:cNvPr id="27658" name="Picture 10"/>
          <p:cNvPicPr>
            <a:picLocks noChangeAspect="1" noChangeArrowheads="1"/>
          </p:cNvPicPr>
          <p:nvPr/>
        </p:nvPicPr>
        <p:blipFill>
          <a:blip r:embed="rId7" cstate="print"/>
          <a:srcRect/>
          <a:stretch>
            <a:fillRect/>
          </a:stretch>
        </p:blipFill>
        <p:spPr bwMode="auto">
          <a:xfrm>
            <a:off x="2627313" y="3679825"/>
            <a:ext cx="3990975" cy="2657475"/>
          </a:xfrm>
          <a:prstGeom prst="rect">
            <a:avLst/>
          </a:prstGeom>
          <a:noFill/>
          <a:ln w="9525" algn="ctr">
            <a:noFill/>
            <a:miter lim="800000"/>
            <a:headEnd/>
            <a:tailEnd/>
          </a:ln>
        </p:spPr>
      </p:pic>
      <p:grpSp>
        <p:nvGrpSpPr>
          <p:cNvPr id="2" name="Groupe 29"/>
          <p:cNvGrpSpPr>
            <a:grpSpLocks/>
          </p:cNvGrpSpPr>
          <p:nvPr/>
        </p:nvGrpSpPr>
        <p:grpSpPr bwMode="auto">
          <a:xfrm>
            <a:off x="6437313" y="6032500"/>
            <a:ext cx="2705100" cy="304800"/>
            <a:chOff x="4167625" y="5664668"/>
            <a:chExt cx="2705100" cy="305089"/>
          </a:xfrm>
        </p:grpSpPr>
        <p:sp>
          <p:nvSpPr>
            <p:cNvPr id="27670" name="Rectangle 7"/>
            <p:cNvSpPr>
              <a:spLocks noChangeArrowheads="1"/>
            </p:cNvSpPr>
            <p:nvPr/>
          </p:nvSpPr>
          <p:spPr bwMode="auto">
            <a:xfrm>
              <a:off x="4167625" y="5664668"/>
              <a:ext cx="2705100" cy="264361"/>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Residential Meter</a:t>
              </a:r>
              <a:endParaRPr lang="en-GB" sz="1100">
                <a:solidFill>
                  <a:srgbClr val="0D0D0D"/>
                </a:solidFill>
              </a:endParaRPr>
            </a:p>
          </p:txBody>
        </p:sp>
        <p:cxnSp>
          <p:nvCxnSpPr>
            <p:cNvPr id="27671" name="Connecteur droit avec flèche 34"/>
            <p:cNvCxnSpPr>
              <a:cxnSpLocks noChangeShapeType="1"/>
            </p:cNvCxnSpPr>
            <p:nvPr/>
          </p:nvCxnSpPr>
          <p:spPr bwMode="auto">
            <a:xfrm flipH="1">
              <a:off x="4167625" y="5969757"/>
              <a:ext cx="2702849" cy="0"/>
            </a:xfrm>
            <a:prstGeom prst="straightConnector1">
              <a:avLst/>
            </a:prstGeom>
            <a:noFill/>
            <a:ln w="9525" algn="ctr">
              <a:solidFill>
                <a:srgbClr val="064BBE"/>
              </a:solidFill>
              <a:round/>
              <a:headEnd/>
              <a:tailEnd type="oval" w="med" len="med"/>
            </a:ln>
          </p:spPr>
        </p:cxnSp>
      </p:grpSp>
      <p:grpSp>
        <p:nvGrpSpPr>
          <p:cNvPr id="3" name="Groupe 48"/>
          <p:cNvGrpSpPr>
            <a:grpSpLocks/>
          </p:cNvGrpSpPr>
          <p:nvPr/>
        </p:nvGrpSpPr>
        <p:grpSpPr bwMode="auto">
          <a:xfrm>
            <a:off x="217488" y="5872163"/>
            <a:ext cx="3422650" cy="473075"/>
            <a:chOff x="217488" y="5872597"/>
            <a:chExt cx="3421864" cy="472864"/>
          </a:xfrm>
        </p:grpSpPr>
        <p:grpSp>
          <p:nvGrpSpPr>
            <p:cNvPr id="4" name="Groupe 50"/>
            <p:cNvGrpSpPr>
              <a:grpSpLocks/>
            </p:cNvGrpSpPr>
            <p:nvPr/>
          </p:nvGrpSpPr>
          <p:grpSpPr bwMode="auto">
            <a:xfrm>
              <a:off x="217488" y="6032862"/>
              <a:ext cx="3421864" cy="304582"/>
              <a:chOff x="328319" y="6364144"/>
              <a:chExt cx="3421864" cy="304582"/>
            </a:xfrm>
          </p:grpSpPr>
          <p:sp>
            <p:nvSpPr>
              <p:cNvPr id="27668" name="Rectangle 7"/>
              <p:cNvSpPr>
                <a:spLocks noChangeArrowheads="1"/>
              </p:cNvSpPr>
              <p:nvPr/>
            </p:nvSpPr>
            <p:spPr bwMode="auto">
              <a:xfrm>
                <a:off x="561627" y="6364144"/>
                <a:ext cx="3188556" cy="263993"/>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Industrial/Commercial Meter</a:t>
                </a:r>
                <a:endParaRPr lang="en-GB" sz="1100">
                  <a:solidFill>
                    <a:srgbClr val="0D0D0D"/>
                  </a:solidFill>
                </a:endParaRPr>
              </a:p>
            </p:txBody>
          </p:sp>
          <p:cxnSp>
            <p:nvCxnSpPr>
              <p:cNvPr id="27669" name="Connecteur droit avec flèche 34"/>
              <p:cNvCxnSpPr>
                <a:cxnSpLocks noChangeShapeType="1"/>
              </p:cNvCxnSpPr>
              <p:nvPr/>
            </p:nvCxnSpPr>
            <p:spPr bwMode="auto">
              <a:xfrm>
                <a:off x="328319" y="6668726"/>
                <a:ext cx="2433637" cy="0"/>
              </a:xfrm>
              <a:prstGeom prst="straightConnector1">
                <a:avLst/>
              </a:prstGeom>
              <a:noFill/>
              <a:ln w="9525" algn="ctr">
                <a:solidFill>
                  <a:srgbClr val="064BBE"/>
                </a:solidFill>
                <a:round/>
                <a:headEnd/>
                <a:tailEnd/>
              </a:ln>
            </p:spPr>
          </p:cxnSp>
        </p:grpSp>
        <p:cxnSp>
          <p:nvCxnSpPr>
            <p:cNvPr id="27667" name="Connecteur droit avec flèche 34"/>
            <p:cNvCxnSpPr>
              <a:cxnSpLocks noChangeShapeType="1"/>
            </p:cNvCxnSpPr>
            <p:nvPr/>
          </p:nvCxnSpPr>
          <p:spPr bwMode="auto">
            <a:xfrm flipV="1">
              <a:off x="369888" y="5872597"/>
              <a:ext cx="0" cy="472864"/>
            </a:xfrm>
            <a:prstGeom prst="straightConnector1">
              <a:avLst/>
            </a:prstGeom>
            <a:noFill/>
            <a:ln w="9525" algn="ctr">
              <a:solidFill>
                <a:srgbClr val="064BBE"/>
              </a:solidFill>
              <a:round/>
              <a:headEnd/>
              <a:tailEnd type="oval" w="med" len="med"/>
            </a:ln>
          </p:spPr>
        </p:cxnSp>
      </p:grpSp>
      <p:grpSp>
        <p:nvGrpSpPr>
          <p:cNvPr id="5" name="Groupe 47"/>
          <p:cNvGrpSpPr>
            <a:grpSpLocks/>
          </p:cNvGrpSpPr>
          <p:nvPr/>
        </p:nvGrpSpPr>
        <p:grpSpPr bwMode="auto">
          <a:xfrm>
            <a:off x="5827713" y="5165725"/>
            <a:ext cx="3316287" cy="473075"/>
            <a:chOff x="5827059" y="5102057"/>
            <a:chExt cx="3316942" cy="472864"/>
          </a:xfrm>
        </p:grpSpPr>
        <p:grpSp>
          <p:nvGrpSpPr>
            <p:cNvPr id="6" name="Groupe 29"/>
            <p:cNvGrpSpPr>
              <a:grpSpLocks/>
            </p:cNvGrpSpPr>
            <p:nvPr/>
          </p:nvGrpSpPr>
          <p:grpSpPr bwMode="auto">
            <a:xfrm>
              <a:off x="5827059" y="5270253"/>
              <a:ext cx="3316942" cy="304668"/>
              <a:chOff x="3555784" y="5665089"/>
              <a:chExt cx="3316942" cy="304668"/>
            </a:xfrm>
          </p:grpSpPr>
          <p:sp>
            <p:nvSpPr>
              <p:cNvPr id="27664" name="Rectangle 7"/>
              <p:cNvSpPr>
                <a:spLocks noChangeArrowheads="1"/>
              </p:cNvSpPr>
              <p:nvPr/>
            </p:nvSpPr>
            <p:spPr bwMode="auto">
              <a:xfrm>
                <a:off x="3555784" y="5665089"/>
                <a:ext cx="3316942" cy="278414"/>
              </a:xfrm>
              <a:prstGeom prst="rect">
                <a:avLst/>
              </a:prstGeom>
              <a:gradFill rotWithShape="0">
                <a:gsLst>
                  <a:gs pos="0">
                    <a:srgbClr val="FFC000">
                      <a:alpha val="59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100">
                    <a:solidFill>
                      <a:schemeClr val="tx1"/>
                    </a:solidFill>
                  </a:rPr>
                  <a:t>Power Line Communication Equipment.</a:t>
                </a:r>
                <a:endParaRPr lang="en-GB" sz="1100">
                  <a:solidFill>
                    <a:srgbClr val="0D0D0D"/>
                  </a:solidFill>
                </a:endParaRPr>
              </a:p>
            </p:txBody>
          </p:sp>
          <p:cxnSp>
            <p:nvCxnSpPr>
              <p:cNvPr id="27665" name="Connecteur droit avec flèche 34"/>
              <p:cNvCxnSpPr>
                <a:cxnSpLocks noChangeShapeType="1"/>
              </p:cNvCxnSpPr>
              <p:nvPr/>
            </p:nvCxnSpPr>
            <p:spPr bwMode="auto">
              <a:xfrm flipH="1">
                <a:off x="4167626" y="5969757"/>
                <a:ext cx="2514599" cy="0"/>
              </a:xfrm>
              <a:prstGeom prst="straightConnector1">
                <a:avLst/>
              </a:prstGeom>
              <a:noFill/>
              <a:ln w="9525" algn="ctr">
                <a:solidFill>
                  <a:srgbClr val="064BBE"/>
                </a:solidFill>
                <a:round/>
                <a:headEnd/>
                <a:tailEnd/>
              </a:ln>
            </p:spPr>
          </p:cxnSp>
        </p:grpSp>
        <p:cxnSp>
          <p:nvCxnSpPr>
            <p:cNvPr id="27663" name="Connecteur droit avec flèche 34"/>
            <p:cNvCxnSpPr>
              <a:cxnSpLocks noChangeShapeType="1"/>
            </p:cNvCxnSpPr>
            <p:nvPr/>
          </p:nvCxnSpPr>
          <p:spPr bwMode="auto">
            <a:xfrm flipV="1">
              <a:off x="8697497" y="5102057"/>
              <a:ext cx="0" cy="472864"/>
            </a:xfrm>
            <a:prstGeom prst="straightConnector1">
              <a:avLst/>
            </a:prstGeom>
            <a:noFill/>
            <a:ln w="9525" algn="ctr">
              <a:solidFill>
                <a:srgbClr val="064BBE"/>
              </a:solidFill>
              <a:round/>
              <a:headEnd/>
              <a:tailEnd type="oval" w="med" len="med"/>
            </a:ln>
          </p:spPr>
        </p:cxnSp>
      </p:grpSp>
      <p:pic>
        <p:nvPicPr>
          <p:cNvPr id="24" name="Picture 16" descr="ITUseries"/>
          <p:cNvPicPr>
            <a:picLocks noChangeAspect="1" noChangeArrowheads="1"/>
          </p:cNvPicPr>
          <p:nvPr/>
        </p:nvPicPr>
        <p:blipFill>
          <a:blip r:embed="rId8"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lide(fromLeft)">
                                      <p:cBhvr>
                                        <p:cTn id="7" dur="500"/>
                                        <p:tgtEl>
                                          <p:spTgt spid="3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Left)">
                                      <p:cBhvr>
                                        <p:cTn id="10" dur="500"/>
                                        <p:tgtEl>
                                          <p:spTgt spid="32"/>
                                        </p:tgtEl>
                                      </p:cBhvr>
                                    </p:animEffect>
                                  </p:childTnLst>
                                </p:cTn>
                              </p:par>
                            </p:childTnLst>
                          </p:cTn>
                        </p:par>
                        <p:par>
                          <p:cTn id="11" fill="hold">
                            <p:stCondLst>
                              <p:cond delay="500"/>
                            </p:stCondLst>
                            <p:childTnLst>
                              <p:par>
                                <p:cTn id="12" presetID="12" presetClass="entr" presetSubtype="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Right)">
                                      <p:cBhvr>
                                        <p:cTn id="14" dur="500"/>
                                        <p:tgtEl>
                                          <p:spTgt spid="2"/>
                                        </p:tgtEl>
                                      </p:cBhvr>
                                    </p:animEffect>
                                  </p:childTnLst>
                                </p:cTn>
                              </p:par>
                              <p:par>
                                <p:cTn id="15" presetID="1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lide(fromBottom)">
                                      <p:cBhvr>
                                        <p:cTn id="17" dur="500"/>
                                        <p:tgtEl>
                                          <p:spTgt spid="3"/>
                                        </p:tgtEl>
                                      </p:cBhvr>
                                    </p:animEffect>
                                  </p:childTnLst>
                                </p:cTn>
                              </p:par>
                              <p:par>
                                <p:cTn id="18" presetID="1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10"/>
          <p:cNvSpPr>
            <a:spLocks noGrp="1" noChangeArrowheads="1"/>
          </p:cNvSpPr>
          <p:nvPr>
            <p:ph type="title" idx="4294967295"/>
          </p:nvPr>
        </p:nvSpPr>
        <p:spPr>
          <a:xfrm>
            <a:off x="684584" y="476672"/>
            <a:ext cx="9144000" cy="1143000"/>
          </a:xfrm>
        </p:spPr>
        <p:txBody>
          <a:bodyPr/>
          <a:lstStyle/>
          <a:p>
            <a:r>
              <a:rPr lang="en-US" dirty="0" smtClean="0">
                <a:latin typeface="+mn-lt"/>
              </a:rPr>
              <a:t>Product Life-Cycle Management</a:t>
            </a:r>
          </a:p>
        </p:txBody>
      </p:sp>
      <p:sp>
        <p:nvSpPr>
          <p:cNvPr id="61445" name="Rectangle 7"/>
          <p:cNvSpPr>
            <a:spLocks noGrp="1" noChangeArrowheads="1"/>
          </p:cNvSpPr>
          <p:nvPr>
            <p:ph type="body" sz="half" idx="4294967295"/>
          </p:nvPr>
        </p:nvSpPr>
        <p:spPr>
          <a:xfrm>
            <a:off x="457200" y="2071389"/>
            <a:ext cx="4038600" cy="4525963"/>
          </a:xfrm>
        </p:spPr>
        <p:txBody>
          <a:bodyPr/>
          <a:lstStyle/>
          <a:p>
            <a:pPr>
              <a:lnSpc>
                <a:spcPct val="80000"/>
              </a:lnSpc>
            </a:pPr>
            <a:r>
              <a:rPr lang="en-US" sz="1800" b="1" dirty="0" smtClean="0"/>
              <a:t>EXAMPLES</a:t>
            </a:r>
          </a:p>
          <a:p>
            <a:pPr>
              <a:lnSpc>
                <a:spcPct val="80000"/>
              </a:lnSpc>
            </a:pPr>
            <a:endParaRPr lang="en-US" sz="1800" b="1" dirty="0" smtClean="0"/>
          </a:p>
          <a:p>
            <a:pPr>
              <a:lnSpc>
                <a:spcPct val="80000"/>
              </a:lnSpc>
            </a:pPr>
            <a:r>
              <a:rPr lang="en-US" sz="1800" dirty="0" smtClean="0"/>
              <a:t>CAD &amp; Simulation : Special machine design, …</a:t>
            </a:r>
          </a:p>
          <a:p>
            <a:pPr>
              <a:lnSpc>
                <a:spcPct val="80000"/>
              </a:lnSpc>
            </a:pPr>
            <a:endParaRPr lang="en-US" sz="1800" dirty="0" smtClean="0"/>
          </a:p>
          <a:p>
            <a:pPr>
              <a:lnSpc>
                <a:spcPct val="80000"/>
              </a:lnSpc>
            </a:pPr>
            <a:endParaRPr lang="en-US" sz="1800" dirty="0" smtClean="0"/>
          </a:p>
          <a:p>
            <a:pPr>
              <a:lnSpc>
                <a:spcPct val="80000"/>
              </a:lnSpc>
            </a:pPr>
            <a:r>
              <a:rPr lang="en-US" sz="1800" dirty="0" smtClean="0"/>
              <a:t>CAM &amp; Industrialization: Aircraft structures, …</a:t>
            </a:r>
          </a:p>
          <a:p>
            <a:pPr>
              <a:lnSpc>
                <a:spcPct val="80000"/>
              </a:lnSpc>
            </a:pPr>
            <a:endParaRPr lang="en-US" sz="1800" dirty="0" smtClean="0"/>
          </a:p>
          <a:p>
            <a:pPr>
              <a:lnSpc>
                <a:spcPct val="80000"/>
              </a:lnSpc>
            </a:pPr>
            <a:endParaRPr lang="en-US" sz="1800" dirty="0" smtClean="0"/>
          </a:p>
          <a:p>
            <a:pPr>
              <a:lnSpc>
                <a:spcPct val="80000"/>
              </a:lnSpc>
            </a:pPr>
            <a:r>
              <a:rPr lang="en-US" sz="1800" dirty="0" smtClean="0"/>
              <a:t> CAE :</a:t>
            </a:r>
          </a:p>
          <a:p>
            <a:pPr>
              <a:lnSpc>
                <a:spcPct val="80000"/>
              </a:lnSpc>
            </a:pPr>
            <a:endParaRPr lang="en-US" sz="1800" dirty="0" smtClean="0"/>
          </a:p>
          <a:p>
            <a:pPr lvl="1">
              <a:lnSpc>
                <a:spcPct val="80000"/>
              </a:lnSpc>
            </a:pPr>
            <a:r>
              <a:rPr lang="en-US" sz="1600" dirty="0" smtClean="0"/>
              <a:t>Numerical simulation of aircraft braking systems;</a:t>
            </a:r>
          </a:p>
          <a:p>
            <a:pPr lvl="1">
              <a:lnSpc>
                <a:spcPct val="80000"/>
              </a:lnSpc>
            </a:pPr>
            <a:endParaRPr lang="en-US" sz="1600" dirty="0" smtClean="0"/>
          </a:p>
          <a:p>
            <a:pPr lvl="1">
              <a:lnSpc>
                <a:spcPct val="80000"/>
              </a:lnSpc>
            </a:pPr>
            <a:r>
              <a:rPr lang="en-US" sz="1600" dirty="0" smtClean="0"/>
              <a:t>Calculation and simulation in the field of Energy;</a:t>
            </a:r>
          </a:p>
        </p:txBody>
      </p:sp>
      <p:pic>
        <p:nvPicPr>
          <p:cNvPr id="61455" name="Picture 9" descr="poste étanchiété2"/>
          <p:cNvPicPr>
            <a:picLocks noChangeAspect="1" noChangeArrowheads="1"/>
          </p:cNvPicPr>
          <p:nvPr/>
        </p:nvPicPr>
        <p:blipFill>
          <a:blip r:embed="rId3" cstate="print"/>
          <a:srcRect/>
          <a:stretch>
            <a:fillRect/>
          </a:stretch>
        </p:blipFill>
        <p:spPr bwMode="auto">
          <a:xfrm>
            <a:off x="5003800" y="1844675"/>
            <a:ext cx="4005263" cy="1584325"/>
          </a:xfrm>
          <a:prstGeom prst="rect">
            <a:avLst/>
          </a:prstGeom>
          <a:noFill/>
          <a:ln w="9525">
            <a:noFill/>
            <a:miter lim="800000"/>
            <a:headEnd/>
            <a:tailEnd/>
          </a:ln>
        </p:spPr>
      </p:pic>
      <p:pic>
        <p:nvPicPr>
          <p:cNvPr id="61456" name="Picture 10" descr="Contrainte_Stat"/>
          <p:cNvPicPr>
            <a:picLocks noChangeAspect="1" noChangeArrowheads="1"/>
          </p:cNvPicPr>
          <p:nvPr/>
        </p:nvPicPr>
        <p:blipFill>
          <a:blip r:embed="rId4" cstate="print"/>
          <a:srcRect/>
          <a:stretch>
            <a:fillRect/>
          </a:stretch>
        </p:blipFill>
        <p:spPr bwMode="auto">
          <a:xfrm>
            <a:off x="5003800" y="5086623"/>
            <a:ext cx="4005263" cy="1582737"/>
          </a:xfrm>
          <a:prstGeom prst="rect">
            <a:avLst/>
          </a:prstGeom>
          <a:noFill/>
          <a:ln w="9525">
            <a:noFill/>
            <a:miter lim="800000"/>
            <a:headEnd/>
            <a:tailEnd/>
          </a:ln>
        </p:spPr>
      </p:pic>
      <p:pic>
        <p:nvPicPr>
          <p:cNvPr id="61457" name="Image 11"/>
          <p:cNvPicPr>
            <a:picLocks noChangeArrowheads="1"/>
          </p:cNvPicPr>
          <p:nvPr/>
        </p:nvPicPr>
        <p:blipFill>
          <a:blip r:embed="rId5" cstate="print"/>
          <a:srcRect t="5716" r="8644" b="-920"/>
          <a:stretch>
            <a:fillRect/>
          </a:stretch>
        </p:blipFill>
        <p:spPr bwMode="auto">
          <a:xfrm>
            <a:off x="4786313" y="3617193"/>
            <a:ext cx="4222750" cy="1323975"/>
          </a:xfrm>
          <a:prstGeom prst="rect">
            <a:avLst/>
          </a:prstGeom>
          <a:noFill/>
          <a:ln w="9525">
            <a:noFill/>
            <a:miter lim="800000"/>
            <a:headEnd/>
            <a:tailEnd/>
          </a:ln>
        </p:spPr>
      </p:pic>
      <p:pic>
        <p:nvPicPr>
          <p:cNvPr id="9" name="Picture 16" descr="ITUseries"/>
          <p:cNvPicPr>
            <a:picLocks noChangeAspect="1" noChangeArrowheads="1"/>
          </p:cNvPicPr>
          <p:nvPr/>
        </p:nvPicPr>
        <p:blipFill>
          <a:blip r:embed="rId6" cstate="print"/>
          <a:srcRect t="17264" b="69327"/>
          <a:stretch>
            <a:fillRect/>
          </a:stretch>
        </p:blipFill>
        <p:spPr bwMode="auto">
          <a:xfrm>
            <a:off x="7308304" y="0"/>
            <a:ext cx="1727200" cy="714356"/>
          </a:xfrm>
          <a:prstGeom prst="rect">
            <a:avLst/>
          </a:prstGeom>
          <a:noFill/>
          <a:ln w="9525">
            <a:noFill/>
            <a:miter lim="800000"/>
            <a:headEnd/>
            <a:tailEnd/>
          </a:ln>
        </p:spPr>
      </p:pic>
      <p:pic>
        <p:nvPicPr>
          <p:cNvPr id="10" name="Picture 44"/>
          <p:cNvPicPr>
            <a:picLocks noChangeAspect="1" noChangeArrowheads="1"/>
          </p:cNvPicPr>
          <p:nvPr/>
        </p:nvPicPr>
        <p:blipFill>
          <a:blip r:embed="rId7" cstate="email">
            <a:lum/>
          </a:blip>
          <a:srcRect/>
          <a:stretch>
            <a:fillRect/>
          </a:stretch>
        </p:blipFill>
        <p:spPr bwMode="auto">
          <a:xfrm>
            <a:off x="35496" y="44624"/>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0" descr="Photo0159"/>
          <p:cNvPicPr>
            <a:picLocks noChangeAspect="1" noChangeArrowheads="1"/>
          </p:cNvPicPr>
          <p:nvPr/>
        </p:nvPicPr>
        <p:blipFill>
          <a:blip r:embed="rId3" cstate="print"/>
          <a:srcRect/>
          <a:stretch>
            <a:fillRect/>
          </a:stretch>
        </p:blipFill>
        <p:spPr bwMode="auto">
          <a:xfrm>
            <a:off x="7516813" y="2686050"/>
            <a:ext cx="1624012" cy="1879600"/>
          </a:xfrm>
          <a:prstGeom prst="rect">
            <a:avLst/>
          </a:prstGeom>
          <a:noFill/>
          <a:ln w="9525">
            <a:noFill/>
            <a:miter lim="800000"/>
            <a:headEnd/>
            <a:tailEnd/>
          </a:ln>
        </p:spPr>
      </p:pic>
      <p:pic>
        <p:nvPicPr>
          <p:cNvPr id="44035" name="Picture 2" descr="VALISE QUALISTAR 02"/>
          <p:cNvPicPr>
            <a:picLocks noChangeAspect="1" noChangeArrowheads="1"/>
          </p:cNvPicPr>
          <p:nvPr/>
        </p:nvPicPr>
        <p:blipFill>
          <a:blip r:embed="rId4" cstate="print"/>
          <a:srcRect/>
          <a:stretch>
            <a:fillRect/>
          </a:stretch>
        </p:blipFill>
        <p:spPr bwMode="auto">
          <a:xfrm>
            <a:off x="95250" y="4324350"/>
            <a:ext cx="2489200" cy="2227263"/>
          </a:xfrm>
          <a:prstGeom prst="rect">
            <a:avLst/>
          </a:prstGeom>
          <a:noFill/>
          <a:ln w="9525">
            <a:noFill/>
            <a:miter lim="800000"/>
            <a:headEnd/>
            <a:tailEnd/>
          </a:ln>
        </p:spPr>
      </p:pic>
      <p:graphicFrame>
        <p:nvGraphicFramePr>
          <p:cNvPr id="264195" name="Group 3"/>
          <p:cNvGraphicFramePr>
            <a:graphicFrameLocks noGrp="1"/>
          </p:cNvGraphicFramePr>
          <p:nvPr/>
        </p:nvGraphicFramePr>
        <p:xfrm>
          <a:off x="266700" y="798513"/>
          <a:ext cx="8661400" cy="5859463"/>
        </p:xfrm>
        <a:graphic>
          <a:graphicData uri="http://schemas.openxmlformats.org/drawingml/2006/table">
            <a:tbl>
              <a:tblPr/>
              <a:tblGrid>
                <a:gridCol w="4325938"/>
                <a:gridCol w="4335462"/>
              </a:tblGrid>
              <a:tr h="555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ndParaRPr>
                    </a:p>
                  </a:txBody>
                  <a:tcPr marL="87137" marR="87137" marT="43570" marB="4357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Arial" pitchFamily="34" charset="0"/>
                      </a:endParaRPr>
                    </a:p>
                  </a:txBody>
                  <a:tcPr marL="87137" marR="87137" marT="43570" marB="43570" horzOverflow="overflow">
                    <a:lnL>
                      <a:noFill/>
                    </a:lnL>
                    <a:lnR cap="flat">
                      <a:noFill/>
                    </a:lnR>
                    <a:lnT cap="flat">
                      <a:noFill/>
                    </a:lnT>
                    <a:lnB>
                      <a:noFill/>
                    </a:lnB>
                    <a:lnTlToBr>
                      <a:noFill/>
                    </a:lnTlToBr>
                    <a:lnBlToTr>
                      <a:noFill/>
                    </a:lnBlToTr>
                    <a:noFill/>
                  </a:tcPr>
                </a:tc>
              </a:tr>
              <a:tr h="5303838">
                <a:tc>
                  <a:txBody>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cs typeface="Times New Roman" pitchFamily="18" charset="0"/>
                        </a:rPr>
                        <a:t>Mechanical Design &amp; Engineering</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cs typeface="Times New Roman" pitchFamily="18" charset="0"/>
                        </a:rPr>
                        <a:t>Styling Design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cs typeface="Times New Roman" pitchFamily="18" charset="0"/>
                        </a:rPr>
                        <a:t>Meshing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cs typeface="Times New Roman" pitchFamily="18" charset="0"/>
                        </a:rPr>
                        <a:t>Structural Analysis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cs typeface="Times New Roman" pitchFamily="18" charset="0"/>
                        </a:rPr>
                        <a:t>Rheological Simulation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cs typeface="Times New Roman" pitchFamily="18" charset="0"/>
                        </a:rPr>
                        <a:t>CFD Simulation</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cs typeface="Times New Roman" pitchFamily="18" charset="0"/>
                        </a:rPr>
                        <a:t>Digital Mock-up &amp; animation</a:t>
                      </a:r>
                    </a:p>
                  </a:txBody>
                  <a:tcPr marL="87137" marR="87137" marT="43570" marB="4357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20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Special Machines Design &amp; Manufacturing </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Design &amp; Manufacturing of Production Tools </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sz="17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Multi axis CAM Simulation</a:t>
                      </a:r>
                    </a:p>
                    <a:p>
                      <a:pPr marL="0" marR="0" lvl="0" indent="0" algn="l" defTabSz="914400" rtl="0" eaLnBrk="0" fontAlgn="base" latinLnBrk="0" hangingPunct="0">
                        <a:lnSpc>
                          <a:spcPct val="170000"/>
                        </a:lnSpc>
                        <a:spcBef>
                          <a:spcPct val="0"/>
                        </a:spcBef>
                        <a:spcAft>
                          <a:spcPct val="0"/>
                        </a:spcAft>
                        <a:buClrTx/>
                        <a:buSzTx/>
                        <a:buFontTx/>
                        <a:buChar char="•"/>
                        <a:tabLst/>
                      </a:pPr>
                      <a:endPar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70000"/>
                        </a:lnSpc>
                        <a:spcBef>
                          <a:spcPct val="0"/>
                        </a:spcBef>
                        <a:spcAft>
                          <a:spcPct val="0"/>
                        </a:spcAft>
                        <a:buClrTx/>
                        <a:buSzTx/>
                        <a:buFontTx/>
                        <a:buNone/>
                        <a:tabLst/>
                      </a:pPr>
                      <a:endParaRPr kumimoji="0" lang="en-US" sz="17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87137" marR="87137" marT="43570" marB="43570" horzOverflow="overflow">
                    <a:lnL>
                      <a:noFill/>
                    </a:lnL>
                    <a:lnR cap="flat">
                      <a:noFill/>
                    </a:lnR>
                    <a:lnT>
                      <a:noFill/>
                    </a:lnT>
                    <a:lnB cap="flat">
                      <a:noFill/>
                    </a:lnB>
                    <a:lnTlToBr>
                      <a:noFill/>
                    </a:lnTlToBr>
                    <a:lnBlToTr>
                      <a:noFill/>
                    </a:lnBlToTr>
                    <a:noFill/>
                  </a:tcPr>
                </a:tc>
              </a:tr>
            </a:tbl>
          </a:graphicData>
        </a:graphic>
      </p:graphicFrame>
      <p:pic>
        <p:nvPicPr>
          <p:cNvPr id="44041" name="Image 56" descr="E:\Projets Méca\M9T Project\Report\Images Modified Silencer\Pathlines_04.png"/>
          <p:cNvPicPr>
            <a:picLocks noChangeAspect="1" noChangeArrowheads="1"/>
          </p:cNvPicPr>
          <p:nvPr/>
        </p:nvPicPr>
        <p:blipFill>
          <a:blip r:embed="rId5" cstate="print"/>
          <a:srcRect/>
          <a:stretch>
            <a:fillRect/>
          </a:stretch>
        </p:blipFill>
        <p:spPr bwMode="auto">
          <a:xfrm>
            <a:off x="2112963" y="4916488"/>
            <a:ext cx="2698750" cy="1730375"/>
          </a:xfrm>
          <a:prstGeom prst="rect">
            <a:avLst/>
          </a:prstGeom>
          <a:noFill/>
          <a:ln w="9525">
            <a:noFill/>
            <a:miter lim="800000"/>
            <a:headEnd/>
            <a:tailEnd/>
          </a:ln>
        </p:spPr>
      </p:pic>
      <p:pic>
        <p:nvPicPr>
          <p:cNvPr id="44042" name="Picture 17" descr="Capture-machine global -perspective"/>
          <p:cNvPicPr>
            <a:picLocks noChangeAspect="1" noChangeArrowheads="1"/>
          </p:cNvPicPr>
          <p:nvPr/>
        </p:nvPicPr>
        <p:blipFill>
          <a:blip r:embed="rId6" cstate="print"/>
          <a:srcRect/>
          <a:stretch>
            <a:fillRect/>
          </a:stretch>
        </p:blipFill>
        <p:spPr bwMode="auto">
          <a:xfrm>
            <a:off x="6226175" y="4598988"/>
            <a:ext cx="2879725" cy="2030412"/>
          </a:xfrm>
          <a:prstGeom prst="rect">
            <a:avLst/>
          </a:prstGeom>
          <a:noFill/>
          <a:ln w="9525">
            <a:noFill/>
            <a:miter lim="800000"/>
            <a:headEnd/>
            <a:tailEnd/>
          </a:ln>
        </p:spPr>
      </p:pic>
      <p:pic>
        <p:nvPicPr>
          <p:cNvPr id="44043" name="Picture 4" descr="C:\Documents and Settings\sofiene.benlamine.SFAX\Bureau\présentations\usinage mlc.JPG"/>
          <p:cNvPicPr>
            <a:picLocks noChangeAspect="1" noChangeArrowheads="1"/>
          </p:cNvPicPr>
          <p:nvPr/>
        </p:nvPicPr>
        <p:blipFill>
          <a:blip r:embed="rId7" cstate="print">
            <a:clrChange>
              <a:clrFrom>
                <a:srgbClr val="E7E7E7"/>
              </a:clrFrom>
              <a:clrTo>
                <a:srgbClr val="E7E7E7">
                  <a:alpha val="0"/>
                </a:srgbClr>
              </a:clrTo>
            </a:clrChange>
            <a:lum bright="-10000" contrast="40000"/>
          </a:blip>
          <a:srcRect/>
          <a:stretch>
            <a:fillRect/>
          </a:stretch>
        </p:blipFill>
        <p:spPr bwMode="auto">
          <a:xfrm>
            <a:off x="4265613" y="5022850"/>
            <a:ext cx="2405062" cy="1847850"/>
          </a:xfrm>
          <a:prstGeom prst="rect">
            <a:avLst/>
          </a:prstGeom>
          <a:noFill/>
          <a:ln w="9525">
            <a:noFill/>
            <a:miter lim="800000"/>
            <a:headEnd/>
            <a:tailEnd/>
          </a:ln>
        </p:spPr>
      </p:pic>
      <p:pic>
        <p:nvPicPr>
          <p:cNvPr id="44044" name="Picture 20" descr="OP20_01"/>
          <p:cNvPicPr>
            <a:picLocks noChangeAspect="1" noChangeArrowheads="1"/>
          </p:cNvPicPr>
          <p:nvPr/>
        </p:nvPicPr>
        <p:blipFill>
          <a:blip r:embed="rId8" cstate="print">
            <a:clrChange>
              <a:clrFrom>
                <a:srgbClr val="FFFFFF"/>
              </a:clrFrom>
              <a:clrTo>
                <a:srgbClr val="FFFFFF">
                  <a:alpha val="0"/>
                </a:srgbClr>
              </a:clrTo>
            </a:clrChange>
          </a:blip>
          <a:srcRect r="6773"/>
          <a:stretch>
            <a:fillRect/>
          </a:stretch>
        </p:blipFill>
        <p:spPr bwMode="auto">
          <a:xfrm>
            <a:off x="5897563" y="2687638"/>
            <a:ext cx="2028825" cy="2054225"/>
          </a:xfrm>
          <a:prstGeom prst="rect">
            <a:avLst/>
          </a:prstGeom>
          <a:noFill/>
          <a:ln w="9525">
            <a:noFill/>
            <a:miter lim="800000"/>
            <a:headEnd/>
            <a:tailEnd/>
          </a:ln>
        </p:spPr>
      </p:pic>
      <p:sp>
        <p:nvSpPr>
          <p:cNvPr id="44045" name="AutoShape 37"/>
          <p:cNvSpPr>
            <a:spLocks noChangeArrowheads="1"/>
          </p:cNvSpPr>
          <p:nvPr/>
        </p:nvSpPr>
        <p:spPr bwMode="auto">
          <a:xfrm>
            <a:off x="539552" y="761901"/>
            <a:ext cx="7812360" cy="650875"/>
          </a:xfrm>
          <a:prstGeom prst="roundRect">
            <a:avLst>
              <a:gd name="adj" fmla="val 21667"/>
            </a:avLst>
          </a:prstGeom>
          <a:noFill/>
          <a:ln w="9525">
            <a:solidFill>
              <a:srgbClr val="001933"/>
            </a:solidFill>
            <a:round/>
            <a:headEnd/>
            <a:tailEnd/>
          </a:ln>
        </p:spPr>
        <p:txBody>
          <a:bodyPr anchor="ctr"/>
          <a:lstStyle/>
          <a:p>
            <a:pPr algn="ctr">
              <a:lnSpc>
                <a:spcPct val="90000"/>
              </a:lnSpc>
            </a:pPr>
            <a:r>
              <a:rPr lang="fr-FR" sz="2700" b="1" dirty="0" smtClean="0">
                <a:solidFill>
                  <a:schemeClr val="bg2"/>
                </a:solidFill>
                <a:latin typeface="+mj-lt"/>
              </a:rPr>
              <a:t>CAD, CAM, SIMULATION &amp; INDUSTRIALISATION </a:t>
            </a:r>
            <a:endParaRPr lang="fr-FR" sz="2700" b="1" dirty="0">
              <a:solidFill>
                <a:schemeClr val="bg2"/>
              </a:solidFill>
              <a:latin typeface="+mj-lt"/>
            </a:endParaRPr>
          </a:p>
        </p:txBody>
      </p:sp>
      <p:sp>
        <p:nvSpPr>
          <p:cNvPr id="44046" name="AutoShape 37"/>
          <p:cNvSpPr>
            <a:spLocks noChangeArrowheads="1"/>
          </p:cNvSpPr>
          <p:nvPr/>
        </p:nvSpPr>
        <p:spPr bwMode="auto">
          <a:xfrm>
            <a:off x="147638" y="4405313"/>
            <a:ext cx="1371600" cy="317500"/>
          </a:xfrm>
          <a:prstGeom prst="roundRect">
            <a:avLst>
              <a:gd name="adj" fmla="val 21667"/>
            </a:avLst>
          </a:prstGeom>
          <a:noFill/>
          <a:ln w="9525">
            <a:solidFill>
              <a:srgbClr val="001933"/>
            </a:solidFill>
            <a:round/>
            <a:headEnd/>
            <a:tailEnd/>
          </a:ln>
        </p:spPr>
        <p:txBody>
          <a:bodyPr anchor="ctr"/>
          <a:lstStyle/>
          <a:p>
            <a:pPr algn="ctr">
              <a:lnSpc>
                <a:spcPct val="90000"/>
              </a:lnSpc>
            </a:pPr>
            <a:r>
              <a:rPr lang="en-US" sz="1000">
                <a:solidFill>
                  <a:schemeClr val="accent2"/>
                </a:solidFill>
                <a:latin typeface="Calibri" pitchFamily="34" charset="0"/>
              </a:rPr>
              <a:t>Design of electronic </a:t>
            </a:r>
          </a:p>
          <a:p>
            <a:pPr algn="ctr">
              <a:lnSpc>
                <a:spcPct val="90000"/>
              </a:lnSpc>
            </a:pPr>
            <a:r>
              <a:rPr lang="en-US" sz="1000">
                <a:solidFill>
                  <a:schemeClr val="accent2"/>
                </a:solidFill>
                <a:latin typeface="Calibri" pitchFamily="34" charset="0"/>
              </a:rPr>
              <a:t>equipment housing</a:t>
            </a:r>
          </a:p>
        </p:txBody>
      </p:sp>
      <p:sp>
        <p:nvSpPr>
          <p:cNvPr id="44047" name="AutoShape 37"/>
          <p:cNvSpPr>
            <a:spLocks noChangeArrowheads="1"/>
          </p:cNvSpPr>
          <p:nvPr/>
        </p:nvSpPr>
        <p:spPr bwMode="auto">
          <a:xfrm>
            <a:off x="2801938" y="6234113"/>
            <a:ext cx="1168400" cy="317500"/>
          </a:xfrm>
          <a:prstGeom prst="roundRect">
            <a:avLst>
              <a:gd name="adj" fmla="val 21667"/>
            </a:avLst>
          </a:prstGeom>
          <a:noFill/>
          <a:ln w="9525">
            <a:solidFill>
              <a:srgbClr val="001933"/>
            </a:solidFill>
            <a:round/>
            <a:headEnd/>
            <a:tailEnd/>
          </a:ln>
        </p:spPr>
        <p:txBody>
          <a:bodyPr anchor="ctr"/>
          <a:lstStyle/>
          <a:p>
            <a:pPr algn="ctr">
              <a:lnSpc>
                <a:spcPct val="90000"/>
              </a:lnSpc>
            </a:pPr>
            <a:r>
              <a:rPr lang="en-US" sz="1000">
                <a:solidFill>
                  <a:schemeClr val="accent2"/>
                </a:solidFill>
                <a:latin typeface="Calibri" pitchFamily="34" charset="0"/>
              </a:rPr>
              <a:t>CFD Analysis </a:t>
            </a:r>
          </a:p>
          <a:p>
            <a:pPr algn="ctr">
              <a:lnSpc>
                <a:spcPct val="90000"/>
              </a:lnSpc>
            </a:pPr>
            <a:r>
              <a:rPr lang="en-US" sz="1000">
                <a:solidFill>
                  <a:schemeClr val="accent2"/>
                </a:solidFill>
                <a:latin typeface="Calibri" pitchFamily="34" charset="0"/>
              </a:rPr>
              <a:t>of a Silencer</a:t>
            </a:r>
          </a:p>
        </p:txBody>
      </p:sp>
      <p:sp>
        <p:nvSpPr>
          <p:cNvPr id="44048" name="AutoShape 37"/>
          <p:cNvSpPr>
            <a:spLocks noChangeArrowheads="1"/>
          </p:cNvSpPr>
          <p:nvPr/>
        </p:nvSpPr>
        <p:spPr bwMode="auto">
          <a:xfrm>
            <a:off x="5368925" y="2894013"/>
            <a:ext cx="1370013" cy="317500"/>
          </a:xfrm>
          <a:prstGeom prst="roundRect">
            <a:avLst>
              <a:gd name="adj" fmla="val 21667"/>
            </a:avLst>
          </a:prstGeom>
          <a:noFill/>
          <a:ln w="9525">
            <a:solidFill>
              <a:srgbClr val="001933"/>
            </a:solidFill>
            <a:round/>
            <a:headEnd/>
            <a:tailEnd/>
          </a:ln>
        </p:spPr>
        <p:txBody>
          <a:bodyPr anchor="ctr"/>
          <a:lstStyle/>
          <a:p>
            <a:pPr algn="ctr">
              <a:lnSpc>
                <a:spcPct val="90000"/>
              </a:lnSpc>
            </a:pPr>
            <a:r>
              <a:rPr lang="en-US" sz="1000">
                <a:solidFill>
                  <a:schemeClr val="accent2"/>
                </a:solidFill>
                <a:latin typeface="Calibri" pitchFamily="34" charset="0"/>
              </a:rPr>
              <a:t>Milling Fixture for Aeronautic Parts</a:t>
            </a:r>
          </a:p>
        </p:txBody>
      </p:sp>
      <p:sp>
        <p:nvSpPr>
          <p:cNvPr id="44049" name="AutoShape 37"/>
          <p:cNvSpPr>
            <a:spLocks noChangeArrowheads="1"/>
          </p:cNvSpPr>
          <p:nvPr/>
        </p:nvSpPr>
        <p:spPr bwMode="auto">
          <a:xfrm>
            <a:off x="7523163" y="4598988"/>
            <a:ext cx="1268412" cy="317500"/>
          </a:xfrm>
          <a:prstGeom prst="roundRect">
            <a:avLst>
              <a:gd name="adj" fmla="val 21667"/>
            </a:avLst>
          </a:prstGeom>
          <a:noFill/>
          <a:ln w="9525">
            <a:solidFill>
              <a:srgbClr val="001933"/>
            </a:solidFill>
            <a:round/>
            <a:headEnd/>
            <a:tailEnd/>
          </a:ln>
        </p:spPr>
        <p:txBody>
          <a:bodyPr anchor="ctr"/>
          <a:lstStyle/>
          <a:p>
            <a:pPr algn="ctr">
              <a:lnSpc>
                <a:spcPct val="90000"/>
              </a:lnSpc>
            </a:pPr>
            <a:r>
              <a:rPr lang="en-US" sz="1000">
                <a:solidFill>
                  <a:schemeClr val="accent2"/>
                </a:solidFill>
                <a:latin typeface="Calibri" pitchFamily="34" charset="0"/>
              </a:rPr>
              <a:t>Transfer Machine</a:t>
            </a:r>
          </a:p>
        </p:txBody>
      </p:sp>
      <p:sp>
        <p:nvSpPr>
          <p:cNvPr id="44051" name="AutoShape 37"/>
          <p:cNvSpPr>
            <a:spLocks noChangeArrowheads="1"/>
          </p:cNvSpPr>
          <p:nvPr/>
        </p:nvSpPr>
        <p:spPr bwMode="auto">
          <a:xfrm>
            <a:off x="2801938" y="2728913"/>
            <a:ext cx="1462087" cy="317500"/>
          </a:xfrm>
          <a:prstGeom prst="roundRect">
            <a:avLst>
              <a:gd name="adj" fmla="val 21667"/>
            </a:avLst>
          </a:prstGeom>
          <a:noFill/>
          <a:ln w="9525">
            <a:solidFill>
              <a:srgbClr val="001933"/>
            </a:solidFill>
            <a:round/>
            <a:headEnd/>
            <a:tailEnd/>
          </a:ln>
        </p:spPr>
        <p:txBody>
          <a:bodyPr anchor="ctr"/>
          <a:lstStyle/>
          <a:p>
            <a:pPr algn="ctr">
              <a:lnSpc>
                <a:spcPct val="90000"/>
              </a:lnSpc>
            </a:pPr>
            <a:r>
              <a:rPr lang="en-US" sz="1000">
                <a:solidFill>
                  <a:schemeClr val="accent2"/>
                </a:solidFill>
                <a:latin typeface="Calibri" pitchFamily="34" charset="0"/>
              </a:rPr>
              <a:t>Static Analysis of the CSO Satellite test bed</a:t>
            </a:r>
          </a:p>
        </p:txBody>
      </p:sp>
      <p:pic>
        <p:nvPicPr>
          <p:cNvPr id="44052"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722649">
            <a:off x="5272088" y="4827588"/>
            <a:ext cx="2286000" cy="1504950"/>
          </a:xfrm>
          <a:prstGeom prst="rect">
            <a:avLst/>
          </a:prstGeom>
          <a:noFill/>
          <a:ln w="9525">
            <a:noFill/>
            <a:miter lim="800000"/>
            <a:headEnd/>
            <a:tailEnd/>
          </a:ln>
        </p:spPr>
      </p:pic>
      <p:pic>
        <p:nvPicPr>
          <p:cNvPr id="44053" name="Image 111" descr="D:\projet_MECA\post_pro_BATI_COMPLET\TEST_INST_PANBIP_B_AFAG\DEP_TEST_INST_PANBIP_B_AFAG.jpg"/>
          <p:cNvPicPr>
            <a:picLocks noChangeAspect="1" noChangeArrowheads="1"/>
          </p:cNvPicPr>
          <p:nvPr/>
        </p:nvPicPr>
        <p:blipFill>
          <a:blip r:embed="rId10" cstate="print">
            <a:clrChange>
              <a:clrFrom>
                <a:srgbClr val="FFFFFF"/>
              </a:clrFrom>
              <a:clrTo>
                <a:srgbClr val="FFFFFF">
                  <a:alpha val="0"/>
                </a:srgbClr>
              </a:clrTo>
            </a:clrChange>
          </a:blip>
          <a:srcRect r="18681"/>
          <a:stretch>
            <a:fillRect/>
          </a:stretch>
        </p:blipFill>
        <p:spPr bwMode="auto">
          <a:xfrm>
            <a:off x="3140075" y="2887663"/>
            <a:ext cx="2914650" cy="2578100"/>
          </a:xfrm>
          <a:prstGeom prst="rect">
            <a:avLst/>
          </a:prstGeom>
          <a:noFill/>
          <a:ln w="9525">
            <a:noFill/>
            <a:miter lim="800000"/>
            <a:headEnd/>
            <a:tailEnd/>
          </a:ln>
        </p:spPr>
      </p:pic>
      <p:sp>
        <p:nvSpPr>
          <p:cNvPr id="44054" name="AutoShape 37"/>
          <p:cNvSpPr>
            <a:spLocks noChangeArrowheads="1"/>
          </p:cNvSpPr>
          <p:nvPr/>
        </p:nvSpPr>
        <p:spPr bwMode="auto">
          <a:xfrm>
            <a:off x="4675188" y="5783263"/>
            <a:ext cx="1547812" cy="317500"/>
          </a:xfrm>
          <a:prstGeom prst="roundRect">
            <a:avLst>
              <a:gd name="adj" fmla="val 21667"/>
            </a:avLst>
          </a:prstGeom>
          <a:noFill/>
          <a:ln w="9525">
            <a:solidFill>
              <a:srgbClr val="001933"/>
            </a:solidFill>
            <a:round/>
            <a:headEnd/>
            <a:tailEnd/>
          </a:ln>
        </p:spPr>
        <p:txBody>
          <a:bodyPr anchor="ctr"/>
          <a:lstStyle/>
          <a:p>
            <a:pPr algn="ctr">
              <a:lnSpc>
                <a:spcPct val="90000"/>
              </a:lnSpc>
            </a:pPr>
            <a:r>
              <a:rPr lang="en-US" sz="1000">
                <a:solidFill>
                  <a:schemeClr val="tx1"/>
                </a:solidFill>
                <a:latin typeface="Calibri" pitchFamily="34" charset="0"/>
              </a:rPr>
              <a:t>5 axis CAM Simulation of  Aerospace Structure</a:t>
            </a:r>
          </a:p>
        </p:txBody>
      </p:sp>
      <p:pic>
        <p:nvPicPr>
          <p:cNvPr id="19" name="Picture 44"/>
          <p:cNvPicPr>
            <a:picLocks noChangeAspect="1" noChangeArrowheads="1"/>
          </p:cNvPicPr>
          <p:nvPr/>
        </p:nvPicPr>
        <p:blipFill>
          <a:blip r:embed="rId11" cstate="email">
            <a:lum/>
          </a:blip>
          <a:srcRect/>
          <a:stretch>
            <a:fillRect/>
          </a:stretch>
        </p:blipFill>
        <p:spPr bwMode="auto">
          <a:xfrm>
            <a:off x="-36512" y="44624"/>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pic>
        <p:nvPicPr>
          <p:cNvPr id="20" name="Picture 16" descr="ITUseries"/>
          <p:cNvPicPr>
            <a:picLocks noChangeAspect="1" noChangeArrowheads="1"/>
          </p:cNvPicPr>
          <p:nvPr/>
        </p:nvPicPr>
        <p:blipFill>
          <a:blip r:embed="rId12" cstate="print"/>
          <a:srcRect t="17264" b="69327"/>
          <a:stretch>
            <a:fillRect/>
          </a:stretch>
        </p:blipFill>
        <p:spPr bwMode="auto">
          <a:xfrm>
            <a:off x="7237288" y="116632"/>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idx="4294967295"/>
          </p:nvPr>
        </p:nvSpPr>
        <p:spPr>
          <a:xfrm>
            <a:off x="612576" y="629816"/>
            <a:ext cx="9144000" cy="1143000"/>
          </a:xfrm>
        </p:spPr>
        <p:txBody>
          <a:bodyPr/>
          <a:lstStyle/>
          <a:p>
            <a:r>
              <a:rPr lang="fr-FR" dirty="0" smtClean="0"/>
              <a:t>Telnet </a:t>
            </a:r>
            <a:r>
              <a:rPr lang="fr-FR" dirty="0" err="1" smtClean="0"/>
              <a:t>Activity</a:t>
            </a:r>
            <a:r>
              <a:rPr lang="fr-FR" dirty="0" smtClean="0"/>
              <a:t> </a:t>
            </a:r>
            <a:r>
              <a:rPr lang="fr-FR" dirty="0" err="1" smtClean="0"/>
              <a:t>Within</a:t>
            </a:r>
            <a:r>
              <a:rPr lang="fr-FR" dirty="0" smtClean="0"/>
              <a:t> ITU-T</a:t>
            </a:r>
            <a:endParaRPr lang="en-US" dirty="0" smtClean="0"/>
          </a:p>
        </p:txBody>
      </p:sp>
      <p:sp>
        <p:nvSpPr>
          <p:cNvPr id="67589" name="Rectangle 3"/>
          <p:cNvSpPr>
            <a:spLocks noGrp="1" noChangeArrowheads="1"/>
          </p:cNvSpPr>
          <p:nvPr>
            <p:ph type="body" idx="4294967295"/>
          </p:nvPr>
        </p:nvSpPr>
        <p:spPr>
          <a:xfrm>
            <a:off x="395536" y="1700808"/>
            <a:ext cx="8784976" cy="4764105"/>
          </a:xfrm>
        </p:spPr>
        <p:txBody>
          <a:bodyPr/>
          <a:lstStyle/>
          <a:p>
            <a:pPr marL="381000" indent="-381000">
              <a:lnSpc>
                <a:spcPct val="80000"/>
              </a:lnSpc>
              <a:buFont typeface="Wingdings" pitchFamily="2" charset="2"/>
              <a:buChar char="Ø"/>
            </a:pPr>
            <a:r>
              <a:rPr lang="en-US" sz="1600" b="1" dirty="0" smtClean="0"/>
              <a:t>ITU-T Member since 2009.</a:t>
            </a:r>
          </a:p>
          <a:p>
            <a:pPr marL="381000" indent="-381000">
              <a:lnSpc>
                <a:spcPct val="80000"/>
              </a:lnSpc>
              <a:buFont typeface="Wingdings" pitchFamily="2" charset="2"/>
              <a:buChar char="Ø"/>
            </a:pPr>
            <a:endParaRPr lang="en-US" sz="1600" b="1" dirty="0" smtClean="0"/>
          </a:p>
          <a:p>
            <a:pPr marL="381000" indent="-381000">
              <a:lnSpc>
                <a:spcPct val="80000"/>
              </a:lnSpc>
              <a:buFont typeface="Wingdings" pitchFamily="2" charset="2"/>
              <a:buChar char="Ø"/>
            </a:pPr>
            <a:r>
              <a:rPr lang="en-US" sz="1600" b="1" dirty="0" smtClean="0"/>
              <a:t>Active participation in ITU-T SG 15; 16, 17 &amp; M2M </a:t>
            </a:r>
            <a:r>
              <a:rPr lang="en-US" sz="1600" b="1" dirty="0" err="1" smtClean="0"/>
              <a:t>eHealth</a:t>
            </a:r>
            <a:r>
              <a:rPr lang="en-US" sz="1600" b="1" dirty="0" smtClean="0"/>
              <a:t> Focus Group</a:t>
            </a:r>
          </a:p>
          <a:p>
            <a:pPr marL="381000" indent="-381000">
              <a:lnSpc>
                <a:spcPct val="80000"/>
              </a:lnSpc>
              <a:buFont typeface="Wingdings" pitchFamily="2" charset="2"/>
              <a:buChar char="Ø"/>
            </a:pPr>
            <a:endParaRPr lang="en-US" sz="1600" b="1" dirty="0" smtClean="0"/>
          </a:p>
          <a:p>
            <a:pPr marL="381000" indent="-381000">
              <a:lnSpc>
                <a:spcPct val="80000"/>
              </a:lnSpc>
              <a:buFont typeface="Wingdings" pitchFamily="2" charset="2"/>
              <a:buChar char="Ø"/>
            </a:pPr>
            <a:r>
              <a:rPr lang="en-US" sz="1600" b="1" dirty="0" smtClean="0"/>
              <a:t>ITU-T Event participations:</a:t>
            </a:r>
          </a:p>
          <a:p>
            <a:pPr marL="381000" indent="60325">
              <a:lnSpc>
                <a:spcPct val="80000"/>
              </a:lnSpc>
            </a:pPr>
            <a:r>
              <a:rPr lang="en-US" sz="1600" b="1" dirty="0" smtClean="0"/>
              <a:t>ITU-T SG 16 participations Geneva 20-23 July, 2010 </a:t>
            </a:r>
            <a:r>
              <a:rPr lang="en-US" sz="1600" dirty="0" smtClean="0"/>
              <a:t>:</a:t>
            </a:r>
          </a:p>
          <a:p>
            <a:pPr marL="381000" lvl="1" indent="60325">
              <a:lnSpc>
                <a:spcPct val="80000"/>
              </a:lnSpc>
              <a:buFontTx/>
              <a:buNone/>
            </a:pPr>
            <a:r>
              <a:rPr lang="en-US" sz="1400" dirty="0" smtClean="0"/>
              <a:t>1. ITU-T Inter-operability Event on IPTV</a:t>
            </a:r>
          </a:p>
          <a:p>
            <a:pPr marL="381000" lvl="1" indent="60325">
              <a:lnSpc>
                <a:spcPct val="80000"/>
              </a:lnSpc>
              <a:buFontTx/>
              <a:buNone/>
            </a:pPr>
            <a:r>
              <a:rPr lang="en-US" sz="1400" dirty="0" smtClean="0"/>
              <a:t>2. ITU-T WP3/SG16 JCT-VC Meeting</a:t>
            </a:r>
          </a:p>
          <a:p>
            <a:pPr marL="381000" indent="60325">
              <a:lnSpc>
                <a:spcPct val="80000"/>
              </a:lnSpc>
            </a:pPr>
            <a:r>
              <a:rPr lang="en-US" sz="1600" b="1" dirty="0" smtClean="0"/>
              <a:t>ITU-T SG 16 participations Geneva 16-23 March, 2011</a:t>
            </a:r>
            <a:r>
              <a:rPr lang="en-US" sz="1600" dirty="0" smtClean="0"/>
              <a:t>: ITU-T WP3/SG16 JCT-VC Meeting .High Efficiency Video Coding standard (HEVC)</a:t>
            </a:r>
          </a:p>
          <a:p>
            <a:pPr marL="381000" indent="60325">
              <a:lnSpc>
                <a:spcPct val="80000"/>
              </a:lnSpc>
            </a:pPr>
            <a:r>
              <a:rPr lang="en-US" sz="1600" b="1" dirty="0" smtClean="0"/>
              <a:t>Joint ITU - AICTO Workshop on “Interoperability of IPTV in the Arab region, Dubai Sept 2011</a:t>
            </a:r>
          </a:p>
          <a:p>
            <a:pPr marL="381000" indent="60325">
              <a:lnSpc>
                <a:spcPct val="80000"/>
              </a:lnSpc>
            </a:pPr>
            <a:r>
              <a:rPr lang="en-US" sz="1600" b="1" dirty="0" smtClean="0"/>
              <a:t>ITU Telecom World, Geneva Oct 2011</a:t>
            </a:r>
            <a:endParaRPr lang="en-US" sz="1600" dirty="0" smtClean="0"/>
          </a:p>
          <a:p>
            <a:pPr marL="381000" indent="60325">
              <a:lnSpc>
                <a:spcPct val="80000"/>
              </a:lnSpc>
            </a:pPr>
            <a:r>
              <a:rPr lang="en-US" sz="1600" b="1" dirty="0" smtClean="0"/>
              <a:t>ITU-T SG – 16 Participation Geneva 21-30 Nov, 2011: </a:t>
            </a:r>
            <a:r>
              <a:rPr lang="en-US" sz="1600" dirty="0" smtClean="0"/>
              <a:t>ITU-T WP3/SG16 JCT-VC Meeting  High Efficiency Video Coding standard (HEVC), :</a:t>
            </a:r>
            <a:endParaRPr lang="en-US" sz="1600" b="1" dirty="0" smtClean="0">
              <a:solidFill>
                <a:schemeClr val="accent2"/>
              </a:solidFill>
            </a:endParaRPr>
          </a:p>
          <a:p>
            <a:pPr marL="381000" indent="60325"/>
            <a:r>
              <a:rPr lang="en-US" sz="1600" b="1" dirty="0" smtClean="0"/>
              <a:t>ITU-T Focus Group M2M for healthcare services, Sept 2012 </a:t>
            </a:r>
          </a:p>
          <a:p>
            <a:pPr marL="381000" indent="60325"/>
            <a:r>
              <a:rPr lang="en-US" sz="1600" b="1" dirty="0" smtClean="0"/>
              <a:t>ITU &amp; EU FP7 Probe-IT Workshop on</a:t>
            </a:r>
            <a:r>
              <a:rPr lang="fr-FR" sz="1600" dirty="0" smtClean="0"/>
              <a:t> </a:t>
            </a:r>
            <a:r>
              <a:rPr lang="en-US" sz="1600" b="1" dirty="0" smtClean="0"/>
              <a:t>“Internet of Things for Africa”, Tunisia, Sept 2012</a:t>
            </a:r>
            <a:endParaRPr lang="fr-FR" sz="1600" dirty="0" smtClean="0"/>
          </a:p>
          <a:p>
            <a:pPr marL="381000" indent="60325"/>
            <a:r>
              <a:rPr lang="en-US" sz="1600" b="1" dirty="0" smtClean="0"/>
              <a:t>ITU &amp; CERT Forum on “Conformance and Interoperability”</a:t>
            </a:r>
            <a:r>
              <a:rPr lang="fr-FR" sz="1600" dirty="0" smtClean="0"/>
              <a:t> </a:t>
            </a:r>
            <a:r>
              <a:rPr lang="en-US" sz="1600" b="1" dirty="0" smtClean="0"/>
              <a:t>for the Arab and African Regions, Tunisia Nov 2012</a:t>
            </a:r>
            <a:endParaRPr lang="fr-FR" sz="1600" dirty="0" smtClean="0"/>
          </a:p>
          <a:p>
            <a:pPr marL="381000" indent="60325">
              <a:lnSpc>
                <a:spcPct val="80000"/>
              </a:lnSpc>
            </a:pPr>
            <a:endParaRPr lang="en-US" sz="1600" dirty="0" smtClean="0"/>
          </a:p>
          <a:p>
            <a:pPr marL="381000" indent="-381000">
              <a:lnSpc>
                <a:spcPct val="80000"/>
              </a:lnSpc>
              <a:buNone/>
            </a:pPr>
            <a:endParaRPr lang="en-US" sz="1600" dirty="0" smtClean="0"/>
          </a:p>
          <a:p>
            <a:pPr marL="381000" indent="-381000">
              <a:lnSpc>
                <a:spcPct val="80000"/>
              </a:lnSpc>
              <a:buFontTx/>
              <a:buNone/>
            </a:pPr>
            <a:r>
              <a:rPr lang="en-US" sz="1600" dirty="0" smtClean="0"/>
              <a:t>	</a:t>
            </a:r>
          </a:p>
        </p:txBody>
      </p:sp>
      <p:pic>
        <p:nvPicPr>
          <p:cNvPr id="7" name="Picture 16" descr="ITUseries"/>
          <p:cNvPicPr>
            <a:picLocks noChangeAspect="1" noChangeArrowheads="1"/>
          </p:cNvPicPr>
          <p:nvPr/>
        </p:nvPicPr>
        <p:blipFill>
          <a:blip r:embed="rId3" cstate="print"/>
          <a:srcRect t="17264" b="69327"/>
          <a:stretch>
            <a:fillRect/>
          </a:stretch>
        </p:blipFill>
        <p:spPr bwMode="auto">
          <a:xfrm>
            <a:off x="7236296" y="112242"/>
            <a:ext cx="1727200" cy="652462"/>
          </a:xfrm>
          <a:prstGeom prst="rect">
            <a:avLst/>
          </a:prstGeom>
          <a:noFill/>
          <a:ln w="9525">
            <a:noFill/>
            <a:miter lim="800000"/>
            <a:headEnd/>
            <a:tailEnd/>
          </a:ln>
        </p:spPr>
      </p:pic>
      <p:pic>
        <p:nvPicPr>
          <p:cNvPr id="8" name="Picture 44"/>
          <p:cNvPicPr>
            <a:picLocks noChangeAspect="1" noChangeArrowheads="1"/>
          </p:cNvPicPr>
          <p:nvPr/>
        </p:nvPicPr>
        <p:blipFill>
          <a:blip r:embed="rId4" cstate="email">
            <a:lum/>
          </a:blip>
          <a:srcRect/>
          <a:stretch>
            <a:fillRect/>
          </a:stretch>
        </p:blipFill>
        <p:spPr bwMode="auto">
          <a:xfrm>
            <a:off x="35496" y="55778"/>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35496" y="55778"/>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46084" name="Titre 20"/>
          <p:cNvSpPr>
            <a:spLocks noGrp="1"/>
          </p:cNvSpPr>
          <p:nvPr>
            <p:ph type="title"/>
          </p:nvPr>
        </p:nvSpPr>
        <p:spPr>
          <a:xfrm>
            <a:off x="539552" y="764704"/>
            <a:ext cx="8293100" cy="1143000"/>
          </a:xfrm>
        </p:spPr>
        <p:txBody>
          <a:bodyPr/>
          <a:lstStyle/>
          <a:p>
            <a:pPr algn="r"/>
            <a:r>
              <a:rPr lang="fr-FR" sz="2400" b="1" dirty="0" smtClean="0"/>
              <a:t>   </a:t>
            </a:r>
            <a:r>
              <a:rPr lang="fr-FR" sz="2400" dirty="0" smtClean="0"/>
              <a:t>Global </a:t>
            </a:r>
            <a:r>
              <a:rPr lang="fr-FR" sz="2400" dirty="0" err="1" smtClean="0"/>
              <a:t>Economy</a:t>
            </a:r>
            <a:r>
              <a:rPr lang="fr-FR" sz="2400" dirty="0" smtClean="0"/>
              <a:t> </a:t>
            </a:r>
            <a:r>
              <a:rPr lang="fr-FR" sz="2400" dirty="0" err="1" smtClean="0"/>
              <a:t>Requires</a:t>
            </a:r>
            <a:r>
              <a:rPr lang="fr-FR" sz="2400" dirty="0" smtClean="0"/>
              <a:t> New Standards  </a:t>
            </a:r>
            <a:br>
              <a:rPr lang="fr-FR" sz="2400" dirty="0" smtClean="0"/>
            </a:br>
            <a:r>
              <a:rPr lang="fr-FR" sz="2400" dirty="0" smtClean="0"/>
              <a:t>and </a:t>
            </a:r>
            <a:r>
              <a:rPr lang="fr-FR" sz="2400" dirty="0" err="1" smtClean="0"/>
              <a:t>Creates</a:t>
            </a:r>
            <a:r>
              <a:rPr lang="fr-FR" sz="2400" dirty="0" smtClean="0"/>
              <a:t> New </a:t>
            </a:r>
            <a:r>
              <a:rPr lang="fr-FR" sz="2400" dirty="0" err="1" smtClean="0"/>
              <a:t>Opportunities</a:t>
            </a:r>
            <a:endParaRPr lang="fr-FR" sz="2400" b="1" dirty="0" smtClean="0"/>
          </a:p>
        </p:txBody>
      </p:sp>
      <p:sp>
        <p:nvSpPr>
          <p:cNvPr id="32" name="Rectangle 7"/>
          <p:cNvSpPr>
            <a:spLocks noChangeArrowheads="1"/>
          </p:cNvSpPr>
          <p:nvPr/>
        </p:nvSpPr>
        <p:spPr bwMode="auto">
          <a:xfrm>
            <a:off x="539552" y="2061423"/>
            <a:ext cx="8035925" cy="4031873"/>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marL="0" lvl="1">
              <a:buFontTx/>
              <a:buChar char="-"/>
            </a:pPr>
            <a:r>
              <a:rPr lang="en-US" sz="1800" dirty="0">
                <a:solidFill>
                  <a:schemeClr val="tx1"/>
                </a:solidFill>
              </a:rPr>
              <a:t> </a:t>
            </a:r>
            <a:r>
              <a:rPr lang="en-US" sz="2000" dirty="0" smtClean="0">
                <a:solidFill>
                  <a:schemeClr val="tx1"/>
                </a:solidFill>
              </a:rPr>
              <a:t>Shifting from from Local to Global Economi</a:t>
            </a:r>
            <a:r>
              <a:rPr lang="en-US" sz="2000" dirty="0" smtClean="0"/>
              <a:t>es sets the need for new standards related to security &amp; safety, health, banking &amp; finance, energy, etc….</a:t>
            </a:r>
          </a:p>
          <a:p>
            <a:pPr marL="0" lvl="1"/>
            <a:r>
              <a:rPr lang="en-US" sz="2000" dirty="0" smtClean="0"/>
              <a:t> </a:t>
            </a:r>
          </a:p>
          <a:p>
            <a:pPr marL="0" lvl="1">
              <a:buFontTx/>
              <a:buChar char="-"/>
            </a:pPr>
            <a:r>
              <a:rPr lang="en-US" sz="2000" dirty="0" smtClean="0">
                <a:solidFill>
                  <a:schemeClr val="tx1"/>
                </a:solidFill>
              </a:rPr>
              <a:t> Many </a:t>
            </a:r>
            <a:r>
              <a:rPr lang="en-US" sz="2000" dirty="0" smtClean="0"/>
              <a:t>State </a:t>
            </a:r>
            <a:r>
              <a:rPr lang="en-US" sz="2000" dirty="0" smtClean="0">
                <a:solidFill>
                  <a:schemeClr val="tx1"/>
                </a:solidFill>
              </a:rPr>
              <a:t>Monopoly sectors are been deregulated (</a:t>
            </a:r>
            <a:r>
              <a:rPr lang="en-US" sz="2000" dirty="0" err="1" smtClean="0">
                <a:solidFill>
                  <a:schemeClr val="tx1"/>
                </a:solidFill>
              </a:rPr>
              <a:t>telcom</a:t>
            </a:r>
            <a:r>
              <a:rPr lang="en-US" sz="2000" dirty="0" smtClean="0">
                <a:solidFill>
                  <a:schemeClr val="tx1"/>
                </a:solidFill>
              </a:rPr>
              <a:t>, energy, media, etc…) and new entrants have to adopt standards to correctly interoperate with each other locally and globally.</a:t>
            </a:r>
          </a:p>
          <a:p>
            <a:pPr marL="0" lvl="1">
              <a:buFontTx/>
              <a:buChar char="-"/>
            </a:pPr>
            <a:endParaRPr lang="en-US" sz="2000" dirty="0" smtClean="0">
              <a:solidFill>
                <a:schemeClr val="tx1"/>
              </a:solidFill>
            </a:endParaRPr>
          </a:p>
          <a:p>
            <a:pPr marL="0" lvl="1">
              <a:buFontTx/>
              <a:buChar char="-"/>
            </a:pPr>
            <a:r>
              <a:rPr lang="en-US" sz="2000" dirty="0" smtClean="0"/>
              <a:t> In many developed countries, new health challenges are been addressed through ICT due to aging populations and the reduced number of healthcare professional staff.</a:t>
            </a:r>
            <a:endParaRPr lang="en-US" sz="1600" dirty="0" smtClean="0">
              <a:solidFill>
                <a:schemeClr val="tx1"/>
              </a:solidFill>
            </a:endParaRPr>
          </a:p>
          <a:p>
            <a:pPr marL="0" lvl="1">
              <a:buFontTx/>
              <a:buChar char="-"/>
            </a:pPr>
            <a:endParaRPr lang="fr-FR" sz="1600" dirty="0">
              <a:solidFill>
                <a:schemeClr val="tx1"/>
              </a:solidFill>
            </a:endParaRPr>
          </a:p>
        </p:txBody>
      </p:sp>
      <p:pic>
        <p:nvPicPr>
          <p:cNvPr id="7" name="Picture 16" descr="ITUseries"/>
          <p:cNvPicPr>
            <a:picLocks noChangeAspect="1" noChangeArrowheads="1"/>
          </p:cNvPicPr>
          <p:nvPr/>
        </p:nvPicPr>
        <p:blipFill>
          <a:blip r:embed="rId4" cstate="print"/>
          <a:srcRect t="17264" b="69327"/>
          <a:stretch>
            <a:fillRect/>
          </a:stretch>
        </p:blipFill>
        <p:spPr bwMode="auto">
          <a:xfrm>
            <a:off x="6948264" y="328266"/>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46084" name="Titre 20"/>
          <p:cNvSpPr>
            <a:spLocks noGrp="1"/>
          </p:cNvSpPr>
          <p:nvPr>
            <p:ph type="title"/>
          </p:nvPr>
        </p:nvSpPr>
        <p:spPr>
          <a:xfrm>
            <a:off x="455364" y="773832"/>
            <a:ext cx="8293100" cy="1143000"/>
          </a:xfrm>
        </p:spPr>
        <p:txBody>
          <a:bodyPr/>
          <a:lstStyle/>
          <a:p>
            <a:pPr algn="r"/>
            <a:r>
              <a:rPr lang="fr-FR" sz="2400" b="1" dirty="0" smtClean="0"/>
              <a:t>   </a:t>
            </a:r>
            <a:r>
              <a:rPr lang="fr-FR" sz="2800" b="1" dirty="0" smtClean="0"/>
              <a:t>Communication, </a:t>
            </a:r>
            <a:r>
              <a:rPr lang="fr-FR" sz="2800" b="1" dirty="0" err="1" smtClean="0"/>
              <a:t>Mobility</a:t>
            </a:r>
            <a:r>
              <a:rPr lang="fr-FR" sz="2800" b="1" dirty="0" smtClean="0"/>
              <a:t> and M2M  </a:t>
            </a:r>
          </a:p>
        </p:txBody>
      </p:sp>
      <p:sp>
        <p:nvSpPr>
          <p:cNvPr id="32" name="Rectangle 7"/>
          <p:cNvSpPr>
            <a:spLocks noChangeArrowheads="1"/>
          </p:cNvSpPr>
          <p:nvPr/>
        </p:nvSpPr>
        <p:spPr bwMode="auto">
          <a:xfrm>
            <a:off x="611560" y="1700808"/>
            <a:ext cx="8035925" cy="5047536"/>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marL="0" lvl="1">
              <a:buFontTx/>
              <a:buChar char="-"/>
            </a:pPr>
            <a:endParaRPr lang="en-US" sz="1600" dirty="0" smtClean="0"/>
          </a:p>
          <a:p>
            <a:pPr marL="0" lvl="1">
              <a:buFontTx/>
              <a:buChar char="-"/>
            </a:pPr>
            <a:r>
              <a:rPr lang="en-US" sz="1800" dirty="0" smtClean="0">
                <a:solidFill>
                  <a:schemeClr val="tx1"/>
                </a:solidFill>
              </a:rPr>
              <a:t> Mass </a:t>
            </a:r>
            <a:r>
              <a:rPr lang="en-US" sz="1800" dirty="0" smtClean="0"/>
              <a:t>transportation Systems (land, sea and air ) are </a:t>
            </a:r>
            <a:r>
              <a:rPr lang="en-US" sz="1800" dirty="0" smtClean="0">
                <a:solidFill>
                  <a:schemeClr val="tx1"/>
                </a:solidFill>
              </a:rPr>
              <a:t>becoming more and more accessible and different management systems need to correctly interoperate for better planning and safety concerns. </a:t>
            </a:r>
            <a:r>
              <a:rPr lang="en-US" sz="1800" dirty="0" smtClean="0"/>
              <a:t>i.e. Airbus predicts that by 2020 the world demand for aircrafts will reach 20,000 units. </a:t>
            </a:r>
            <a:endParaRPr lang="en-US" sz="1800" dirty="0" smtClean="0">
              <a:solidFill>
                <a:schemeClr val="tx1"/>
              </a:solidFill>
            </a:endParaRPr>
          </a:p>
          <a:p>
            <a:pPr marL="0" lvl="1"/>
            <a:endParaRPr lang="en-US" sz="1800" dirty="0" smtClean="0">
              <a:solidFill>
                <a:schemeClr val="tx1"/>
              </a:solidFill>
            </a:endParaRPr>
          </a:p>
          <a:p>
            <a:pPr marL="0" lvl="1">
              <a:buFontTx/>
              <a:buChar char="-"/>
            </a:pPr>
            <a:r>
              <a:rPr lang="en-US" sz="1800" dirty="0" smtClean="0"/>
              <a:t> Telecommunication and Multi Media are key factors driving the e-Economies in both developed and developing countries. In fact, more and more intelligent devices are available to consumers thanks to constant development in embedded hardware and software technologies.</a:t>
            </a:r>
          </a:p>
          <a:p>
            <a:pPr marL="0" lvl="1">
              <a:buFontTx/>
              <a:buChar char="-"/>
            </a:pPr>
            <a:endParaRPr lang="en-US" sz="1800" dirty="0" smtClean="0"/>
          </a:p>
          <a:p>
            <a:pPr marL="0" lvl="1">
              <a:buFontTx/>
              <a:buChar char="-"/>
            </a:pPr>
            <a:r>
              <a:rPr lang="en-US" sz="1800" dirty="0" smtClean="0"/>
              <a:t>We are increasingly been surrounded by many communicating devices i.e. Machine to Machine. It is forecasted that by 2020, there will be an estimate of 20 to 30 billion smart devices (home, work, public places, transportation, schools &amp; universities, etc….) that will create more challenges for communications protocols</a:t>
            </a:r>
            <a:endParaRPr lang="fr-FR" sz="1800" dirty="0">
              <a:solidFill>
                <a:schemeClr val="tx1"/>
              </a:solidFill>
            </a:endParaRPr>
          </a:p>
        </p:txBody>
      </p:sp>
      <p:pic>
        <p:nvPicPr>
          <p:cNvPr id="7" name="Picture 16" descr="ITUseries"/>
          <p:cNvPicPr>
            <a:picLocks noChangeAspect="1" noChangeArrowheads="1"/>
          </p:cNvPicPr>
          <p:nvPr/>
        </p:nvPicPr>
        <p:blipFill>
          <a:blip r:embed="rId4" cstate="print"/>
          <a:srcRect t="17264" b="69327"/>
          <a:stretch>
            <a:fillRect/>
          </a:stretch>
        </p:blipFill>
        <p:spPr bwMode="auto">
          <a:xfrm>
            <a:off x="6948264" y="328266"/>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46084" name="Titre 20"/>
          <p:cNvSpPr>
            <a:spLocks noGrp="1"/>
          </p:cNvSpPr>
          <p:nvPr>
            <p:ph type="title"/>
          </p:nvPr>
        </p:nvSpPr>
        <p:spPr>
          <a:xfrm>
            <a:off x="107504" y="917848"/>
            <a:ext cx="8293100" cy="1143000"/>
          </a:xfrm>
        </p:spPr>
        <p:txBody>
          <a:bodyPr/>
          <a:lstStyle/>
          <a:p>
            <a:pPr algn="r"/>
            <a:r>
              <a:rPr lang="fr-FR" sz="2400" b="1" dirty="0" smtClean="0"/>
              <a:t>   </a:t>
            </a:r>
            <a:r>
              <a:rPr lang="fr-FR" dirty="0" smtClean="0">
                <a:latin typeface="+mn-lt"/>
              </a:rPr>
              <a:t>Smart </a:t>
            </a:r>
            <a:r>
              <a:rPr lang="fr-FR" dirty="0" err="1" smtClean="0">
                <a:latin typeface="+mn-lt"/>
              </a:rPr>
              <a:t>Grid</a:t>
            </a:r>
            <a:r>
              <a:rPr lang="fr-FR" dirty="0" smtClean="0">
                <a:latin typeface="+mn-lt"/>
              </a:rPr>
              <a:t>, </a:t>
            </a:r>
            <a:r>
              <a:rPr lang="fr-FR" dirty="0" err="1" smtClean="0">
                <a:latin typeface="+mn-lt"/>
              </a:rPr>
              <a:t>Environment</a:t>
            </a:r>
            <a:r>
              <a:rPr lang="fr-FR" dirty="0" smtClean="0">
                <a:latin typeface="+mn-lt"/>
              </a:rPr>
              <a:t> &amp;  </a:t>
            </a:r>
            <a:r>
              <a:rPr lang="fr-FR" dirty="0" err="1" smtClean="0">
                <a:latin typeface="+mn-lt"/>
              </a:rPr>
              <a:t>Energy</a:t>
            </a:r>
            <a:r>
              <a:rPr lang="fr-FR" dirty="0" smtClean="0">
                <a:latin typeface="+mn-lt"/>
              </a:rPr>
              <a:t> </a:t>
            </a:r>
          </a:p>
        </p:txBody>
      </p:sp>
      <p:sp>
        <p:nvSpPr>
          <p:cNvPr id="32" name="Rectangle 7"/>
          <p:cNvSpPr>
            <a:spLocks noChangeArrowheads="1"/>
          </p:cNvSpPr>
          <p:nvPr/>
        </p:nvSpPr>
        <p:spPr bwMode="auto">
          <a:xfrm>
            <a:off x="251520" y="1971412"/>
            <a:ext cx="8892479" cy="4985980"/>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wrap="square">
            <a:spAutoFit/>
          </a:bodyPr>
          <a:lstStyle/>
          <a:p>
            <a:pPr marL="0" lvl="1"/>
            <a:endParaRPr lang="en-US" sz="1600" dirty="0" smtClean="0"/>
          </a:p>
          <a:p>
            <a:pPr marL="0" lvl="1">
              <a:buFontTx/>
              <a:buChar char="-"/>
            </a:pPr>
            <a:r>
              <a:rPr lang="en-US" sz="1600" dirty="0" smtClean="0">
                <a:solidFill>
                  <a:schemeClr val="tx1"/>
                </a:solidFill>
              </a:rPr>
              <a:t> </a:t>
            </a:r>
            <a:r>
              <a:rPr lang="en-US" sz="1800" dirty="0" smtClean="0"/>
              <a:t>Developed Countries are financing projects for energy production facilities in developing countries to reduce cost of energy production that can be exported to (solar farms, wind, </a:t>
            </a:r>
            <a:r>
              <a:rPr lang="en-US" sz="1800" dirty="0" err="1" smtClean="0"/>
              <a:t>gaz</a:t>
            </a:r>
            <a:r>
              <a:rPr lang="en-US" sz="1800" dirty="0" smtClean="0"/>
              <a:t> turbine, etc…)</a:t>
            </a:r>
          </a:p>
          <a:p>
            <a:pPr marL="0" lvl="1"/>
            <a:endParaRPr lang="en-US" sz="1800" dirty="0" smtClean="0"/>
          </a:p>
          <a:p>
            <a:pPr marL="0" lvl="1">
              <a:buFontTx/>
              <a:buChar char="-"/>
            </a:pPr>
            <a:r>
              <a:rPr lang="en-US" sz="1800" dirty="0" smtClean="0"/>
              <a:t> Developed countries are deregulating energy distribution &amp; transportation thus the need to adopt new standards for smart grid interconnection. Case studies for North &amp; South Mediterranean countries.</a:t>
            </a:r>
          </a:p>
          <a:p>
            <a:pPr marL="0" lvl="1">
              <a:buFontTx/>
              <a:buChar char="-"/>
            </a:pPr>
            <a:endParaRPr lang="en-US" sz="1800" dirty="0" smtClean="0"/>
          </a:p>
          <a:p>
            <a:pPr marL="0" lvl="1">
              <a:buFontTx/>
              <a:buChar char="-"/>
            </a:pPr>
            <a:r>
              <a:rPr lang="en-US" sz="1800" dirty="0" smtClean="0"/>
              <a:t> The need to develop a new generation of smart meters and energy efficient  products within a smart living/smart grid approach (house automation). </a:t>
            </a:r>
          </a:p>
          <a:p>
            <a:pPr marL="0" lvl="1">
              <a:buFontTx/>
              <a:buChar char="-"/>
            </a:pPr>
            <a:endParaRPr lang="en-US" sz="1800" dirty="0" smtClean="0"/>
          </a:p>
          <a:p>
            <a:pPr marL="0" lvl="1">
              <a:buFontTx/>
              <a:buChar char="-"/>
            </a:pPr>
            <a:r>
              <a:rPr lang="en-US" sz="1800" dirty="0" smtClean="0"/>
              <a:t>Naturals resources are depleting because of demographic growth and environmental issues are imposing new constraints (energy consumption &amp; efficiency, carbon emission, dual energy vehicles, etc….)</a:t>
            </a:r>
          </a:p>
          <a:p>
            <a:pPr marL="0" lvl="1">
              <a:buFontTx/>
              <a:buChar char="-"/>
            </a:pPr>
            <a:endParaRPr lang="en-US" sz="1600" dirty="0" smtClean="0"/>
          </a:p>
          <a:p>
            <a:pPr marL="0" lvl="1">
              <a:buFontTx/>
              <a:buChar char="-"/>
            </a:pPr>
            <a:endParaRPr lang="fr-FR" sz="1600" dirty="0">
              <a:solidFill>
                <a:schemeClr val="tx1"/>
              </a:solidFill>
            </a:endParaRPr>
          </a:p>
        </p:txBody>
      </p:sp>
      <p:pic>
        <p:nvPicPr>
          <p:cNvPr id="7" name="Picture 16" descr="ITUseries"/>
          <p:cNvPicPr>
            <a:picLocks noChangeAspect="1" noChangeArrowheads="1"/>
          </p:cNvPicPr>
          <p:nvPr/>
        </p:nvPicPr>
        <p:blipFill>
          <a:blip r:embed="rId4" cstate="print"/>
          <a:srcRect t="17264" b="69327"/>
          <a:stretch>
            <a:fillRect/>
          </a:stretch>
        </p:blipFill>
        <p:spPr bwMode="auto">
          <a:xfrm>
            <a:off x="6948264" y="328266"/>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46084" name="Titre 20"/>
          <p:cNvSpPr>
            <a:spLocks noGrp="1"/>
          </p:cNvSpPr>
          <p:nvPr>
            <p:ph type="title"/>
          </p:nvPr>
        </p:nvSpPr>
        <p:spPr>
          <a:xfrm>
            <a:off x="527372" y="1061864"/>
            <a:ext cx="8293100" cy="1143000"/>
          </a:xfrm>
        </p:spPr>
        <p:txBody>
          <a:bodyPr/>
          <a:lstStyle/>
          <a:p>
            <a:pPr algn="r"/>
            <a:r>
              <a:rPr lang="fr-FR" sz="2400" b="1" dirty="0" smtClean="0"/>
              <a:t>   </a:t>
            </a:r>
            <a:r>
              <a:rPr lang="fr-FR" sz="2800" b="1" dirty="0" smtClean="0">
                <a:latin typeface="Rockwell Extra Bold" pitchFamily="18" charset="0"/>
              </a:rPr>
              <a:t>ICT &amp; Standards: </a:t>
            </a:r>
            <a:r>
              <a:rPr lang="fr-FR" sz="2800" b="1" dirty="0" err="1" smtClean="0">
                <a:latin typeface="Rockwell Extra Bold" pitchFamily="18" charset="0"/>
              </a:rPr>
              <a:t>Ingredients</a:t>
            </a:r>
            <a:r>
              <a:rPr lang="fr-FR" sz="2800" b="1" dirty="0" smtClean="0">
                <a:latin typeface="Rockwell Extra Bold" pitchFamily="18" charset="0"/>
              </a:rPr>
              <a:t> for Innovation &amp; Business </a:t>
            </a:r>
            <a:r>
              <a:rPr lang="fr-FR" sz="2800" b="1" dirty="0" err="1" smtClean="0">
                <a:latin typeface="Rockwell Extra Bold" pitchFamily="18" charset="0"/>
              </a:rPr>
              <a:t>Opportunities</a:t>
            </a:r>
            <a:r>
              <a:rPr lang="fr-FR" sz="2800" b="1" dirty="0" smtClean="0">
                <a:latin typeface="Rockwell Extra Bold" pitchFamily="18" charset="0"/>
              </a:rPr>
              <a:t> </a:t>
            </a:r>
          </a:p>
        </p:txBody>
      </p:sp>
      <p:sp>
        <p:nvSpPr>
          <p:cNvPr id="32" name="Rectangle 7"/>
          <p:cNvSpPr>
            <a:spLocks noChangeArrowheads="1"/>
          </p:cNvSpPr>
          <p:nvPr/>
        </p:nvSpPr>
        <p:spPr bwMode="auto">
          <a:xfrm>
            <a:off x="0" y="2276872"/>
            <a:ext cx="9143999" cy="4493538"/>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wrap="square">
            <a:spAutoFit/>
          </a:bodyPr>
          <a:lstStyle/>
          <a:p>
            <a:pPr marL="0" lvl="1"/>
            <a:r>
              <a:rPr lang="en-US" sz="1600" dirty="0" smtClean="0"/>
              <a:t>- </a:t>
            </a:r>
            <a:r>
              <a:rPr lang="en-US" sz="1800" dirty="0" smtClean="0"/>
              <a:t>Many Developing Countries are launching major </a:t>
            </a:r>
            <a:r>
              <a:rPr lang="en-US" sz="1800" dirty="0" err="1" smtClean="0"/>
              <a:t>eGOV</a:t>
            </a:r>
            <a:r>
              <a:rPr lang="en-US" sz="1800" dirty="0" smtClean="0"/>
              <a:t> projects related to multi service smart card application that are cloud based (Health, Education, Transportation, Banking, etc….). </a:t>
            </a:r>
          </a:p>
          <a:p>
            <a:pPr marL="0" lvl="1">
              <a:buFontTx/>
              <a:buChar char="-"/>
            </a:pPr>
            <a:endParaRPr lang="en-US" sz="1800" dirty="0" smtClean="0"/>
          </a:p>
          <a:p>
            <a:pPr marL="0" lvl="1">
              <a:buFontTx/>
              <a:buChar char="-"/>
            </a:pPr>
            <a:r>
              <a:rPr lang="en-US" sz="1800" dirty="0" smtClean="0"/>
              <a:t> Global Economy is imposing a new bread of biometric based intelligent personnel identification documents (Driver license, ID cards, passport, bank card) that can be processed globally.  </a:t>
            </a:r>
          </a:p>
          <a:p>
            <a:pPr marL="0" lvl="1">
              <a:buFontTx/>
              <a:buChar char="-"/>
            </a:pPr>
            <a:endParaRPr lang="en-US" sz="1800" dirty="0" smtClean="0"/>
          </a:p>
          <a:p>
            <a:pPr marL="0" lvl="1">
              <a:buFontTx/>
              <a:buChar char="-"/>
            </a:pPr>
            <a:r>
              <a:rPr lang="en-US" sz="1800" dirty="0" smtClean="0"/>
              <a:t> Developed Countries are outsourcing their data processing and </a:t>
            </a:r>
            <a:r>
              <a:rPr lang="en-US" sz="1800" dirty="0" err="1" smtClean="0"/>
              <a:t>DataCenter</a:t>
            </a:r>
            <a:r>
              <a:rPr lang="en-US" sz="1800" dirty="0" smtClean="0"/>
              <a:t> needs in developing countries (accounting, bank transactions, airline tickets </a:t>
            </a:r>
            <a:r>
              <a:rPr lang="en-US" sz="1800" dirty="0" err="1" smtClean="0"/>
              <a:t>clearence</a:t>
            </a:r>
            <a:r>
              <a:rPr lang="en-US" sz="1800" dirty="0" smtClean="0"/>
              <a:t>, etc…)</a:t>
            </a:r>
          </a:p>
          <a:p>
            <a:pPr marL="0" lvl="1">
              <a:buFontTx/>
              <a:buChar char="-"/>
            </a:pPr>
            <a:endParaRPr lang="en-US" sz="1800" dirty="0" smtClean="0"/>
          </a:p>
          <a:p>
            <a:pPr marL="0" lvl="1">
              <a:buFontTx/>
              <a:buChar char="-"/>
            </a:pPr>
            <a:r>
              <a:rPr lang="en-US" sz="1800" dirty="0" smtClean="0"/>
              <a:t> BPO and Call Centers are concrete examples of Outsourcing activities that are thriving in Africa &amp; Middle East for major vertical sectors (finance &amp; insurance, customer support, etc…) </a:t>
            </a:r>
          </a:p>
          <a:p>
            <a:pPr marL="0" lvl="1">
              <a:buFontTx/>
              <a:buChar char="-"/>
            </a:pPr>
            <a:endParaRPr lang="en-US" sz="1600" dirty="0" smtClean="0"/>
          </a:p>
        </p:txBody>
      </p:sp>
      <p:pic>
        <p:nvPicPr>
          <p:cNvPr id="7" name="Picture 16" descr="ITUseries"/>
          <p:cNvPicPr>
            <a:picLocks noChangeAspect="1" noChangeArrowheads="1"/>
          </p:cNvPicPr>
          <p:nvPr/>
        </p:nvPicPr>
        <p:blipFill>
          <a:blip r:embed="rId4" cstate="print"/>
          <a:srcRect t="17264" b="69327"/>
          <a:stretch>
            <a:fillRect/>
          </a:stretch>
        </p:blipFill>
        <p:spPr bwMode="auto">
          <a:xfrm>
            <a:off x="6948264" y="328266"/>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107504" y="44624"/>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46084" name="Titre 20"/>
          <p:cNvSpPr>
            <a:spLocks noGrp="1"/>
          </p:cNvSpPr>
          <p:nvPr>
            <p:ph type="title"/>
          </p:nvPr>
        </p:nvSpPr>
        <p:spPr>
          <a:xfrm>
            <a:off x="683568" y="1277888"/>
            <a:ext cx="8293100" cy="1143000"/>
          </a:xfrm>
        </p:spPr>
        <p:txBody>
          <a:bodyPr/>
          <a:lstStyle/>
          <a:p>
            <a:pPr algn="r"/>
            <a:r>
              <a:rPr lang="fr-FR" sz="2700" dirty="0" err="1" smtClean="0">
                <a:effectLst>
                  <a:outerShdw blurRad="38100" dist="38100" dir="2700000" algn="tl">
                    <a:srgbClr val="FFFFFF"/>
                  </a:outerShdw>
                </a:effectLst>
              </a:rPr>
              <a:t>Interoperability</a:t>
            </a:r>
            <a:r>
              <a:rPr lang="fr-FR" sz="2700" dirty="0" smtClean="0">
                <a:effectLst>
                  <a:outerShdw blurRad="38100" dist="38100" dir="2700000" algn="tl">
                    <a:srgbClr val="FFFFFF"/>
                  </a:outerShdw>
                </a:effectLst>
              </a:rPr>
              <a:t> &amp; Standard </a:t>
            </a:r>
            <a:r>
              <a:rPr lang="fr-FR" sz="2700" dirty="0" err="1" smtClean="0">
                <a:effectLst>
                  <a:outerShdw blurRad="38100" dist="38100" dir="2700000" algn="tl">
                    <a:srgbClr val="FFFFFF"/>
                  </a:outerShdw>
                </a:effectLst>
              </a:rPr>
              <a:t>Compliance</a:t>
            </a:r>
            <a:r>
              <a:rPr lang="fr-FR" sz="2700" dirty="0" smtClean="0">
                <a:effectLst>
                  <a:outerShdw blurRad="38100" dist="38100" dir="2700000" algn="tl">
                    <a:srgbClr val="FFFFFF"/>
                  </a:outerShdw>
                </a:effectLst>
              </a:rPr>
              <a:t>. </a:t>
            </a:r>
            <a:br>
              <a:rPr lang="fr-FR" sz="2700" dirty="0" smtClean="0">
                <a:effectLst>
                  <a:outerShdw blurRad="38100" dist="38100" dir="2700000" algn="tl">
                    <a:srgbClr val="FFFFFF"/>
                  </a:outerShdw>
                </a:effectLst>
              </a:rPr>
            </a:br>
            <a:r>
              <a:rPr lang="fr-FR" sz="2700" dirty="0" smtClean="0">
                <a:effectLst>
                  <a:outerShdw blurRad="38100" dist="38100" dir="2700000" algn="tl">
                    <a:srgbClr val="FFFFFF"/>
                  </a:outerShdw>
                </a:effectLst>
              </a:rPr>
              <a:t>New Business </a:t>
            </a:r>
            <a:r>
              <a:rPr lang="fr-FR" sz="2700" dirty="0" err="1" smtClean="0">
                <a:effectLst>
                  <a:outerShdw blurRad="38100" dist="38100" dir="2700000" algn="tl">
                    <a:srgbClr val="FFFFFF"/>
                  </a:outerShdw>
                </a:effectLst>
              </a:rPr>
              <a:t>Opportunities</a:t>
            </a:r>
            <a:r>
              <a:rPr lang="fr-FR" sz="2700" dirty="0" smtClean="0">
                <a:effectLst>
                  <a:outerShdw blurRad="38100" dist="38100" dir="2700000" algn="tl">
                    <a:srgbClr val="FFFFFF"/>
                  </a:outerShdw>
                </a:effectLst>
                <a:latin typeface="Arial" charset="0"/>
              </a:rPr>
              <a:t> </a:t>
            </a:r>
            <a:r>
              <a:rPr lang="fr-FR" sz="2700" b="1" dirty="0" smtClean="0"/>
              <a:t>   </a:t>
            </a:r>
            <a:endParaRPr lang="fr-FR" sz="2700" b="1" dirty="0" smtClean="0">
              <a:latin typeface="Rockwell Extra Bold" pitchFamily="18" charset="0"/>
            </a:endParaRPr>
          </a:p>
        </p:txBody>
      </p:sp>
      <p:sp>
        <p:nvSpPr>
          <p:cNvPr id="32" name="Rectangle 7"/>
          <p:cNvSpPr>
            <a:spLocks noChangeArrowheads="1"/>
          </p:cNvSpPr>
          <p:nvPr/>
        </p:nvSpPr>
        <p:spPr bwMode="auto">
          <a:xfrm>
            <a:off x="561975" y="2494632"/>
            <a:ext cx="8035925" cy="4462760"/>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marL="0" lvl="1">
              <a:buFontTx/>
              <a:buChar char="-"/>
            </a:pPr>
            <a:r>
              <a:rPr lang="en-US" sz="1600" dirty="0">
                <a:solidFill>
                  <a:schemeClr val="tx1"/>
                </a:solidFill>
              </a:rPr>
              <a:t> </a:t>
            </a:r>
            <a:r>
              <a:rPr lang="en-US" sz="1800" dirty="0" smtClean="0"/>
              <a:t>New mission critical standards (D0178, DO254) are been adopted to develop a new breed of intelligent transportation systems such as railway, vehicles and airplanes</a:t>
            </a:r>
          </a:p>
          <a:p>
            <a:pPr marL="0" lvl="1">
              <a:buFontTx/>
              <a:buChar char="-"/>
            </a:pPr>
            <a:endParaRPr lang="en-US" sz="1800" dirty="0" smtClean="0"/>
          </a:p>
          <a:p>
            <a:pPr marL="0" lvl="1">
              <a:buFontTx/>
              <a:buChar char="-"/>
            </a:pPr>
            <a:r>
              <a:rPr lang="en-US" sz="1800" dirty="0" smtClean="0">
                <a:solidFill>
                  <a:schemeClr val="tx1"/>
                </a:solidFill>
              </a:rPr>
              <a:t> Non Regression </a:t>
            </a:r>
            <a:r>
              <a:rPr lang="en-US" sz="1800" dirty="0" smtClean="0"/>
              <a:t>Testing of smart devices is becoming more and more rigorous (DO160) to insure compliance and interoperability</a:t>
            </a:r>
          </a:p>
          <a:p>
            <a:pPr marL="0" lvl="1"/>
            <a:endParaRPr lang="en-US" sz="1800" dirty="0" smtClean="0"/>
          </a:p>
          <a:p>
            <a:pPr marL="0" lvl="1">
              <a:buFontTx/>
              <a:buChar char="-"/>
            </a:pPr>
            <a:r>
              <a:rPr lang="en-US" sz="1800" dirty="0" smtClean="0"/>
              <a:t>Accreditation, test Labs, Certification, Regulations  and Mutual Recognition Agreements ( MRAs) are becoming more and more critical.</a:t>
            </a:r>
          </a:p>
          <a:p>
            <a:pPr marL="0" lvl="1"/>
            <a:endParaRPr lang="en-US" sz="1800" dirty="0" smtClean="0"/>
          </a:p>
          <a:p>
            <a:pPr marL="0" lvl="1">
              <a:buFontTx/>
              <a:buChar char="-"/>
            </a:pPr>
            <a:r>
              <a:rPr lang="en-US" sz="1800" dirty="0" smtClean="0"/>
              <a:t>  New domain specific QMS are imposed by equipments manufacturers and service providers (</a:t>
            </a:r>
            <a:r>
              <a:rPr lang="en-US" sz="1800" dirty="0" err="1" smtClean="0"/>
              <a:t>CMMi</a:t>
            </a:r>
            <a:r>
              <a:rPr lang="en-US" sz="1800" dirty="0" smtClean="0"/>
              <a:t>, EN9100, SPICE, TL9000, ISO27000, etc….) </a:t>
            </a:r>
          </a:p>
          <a:p>
            <a:pPr marL="0" lvl="1">
              <a:buFontTx/>
              <a:buChar char="-"/>
            </a:pPr>
            <a:endParaRPr lang="en-US" sz="1600" dirty="0" smtClean="0"/>
          </a:p>
          <a:p>
            <a:pPr marL="0" lvl="1">
              <a:buFontTx/>
              <a:buChar char="-"/>
            </a:pPr>
            <a:endParaRPr lang="fr-FR" sz="1600" dirty="0">
              <a:solidFill>
                <a:schemeClr val="tx1"/>
              </a:solidFill>
            </a:endParaRPr>
          </a:p>
        </p:txBody>
      </p:sp>
      <p:pic>
        <p:nvPicPr>
          <p:cNvPr id="7" name="Picture 16" descr="ITUseries"/>
          <p:cNvPicPr>
            <a:picLocks noChangeAspect="1" noChangeArrowheads="1"/>
          </p:cNvPicPr>
          <p:nvPr/>
        </p:nvPicPr>
        <p:blipFill>
          <a:blip r:embed="rId4" cstate="print"/>
          <a:srcRect t="17264" b="69327"/>
          <a:stretch>
            <a:fillRect/>
          </a:stretch>
        </p:blipFill>
        <p:spPr bwMode="auto">
          <a:xfrm>
            <a:off x="6948264" y="328266"/>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60419" name="Titre 20"/>
          <p:cNvSpPr>
            <a:spLocks noGrp="1"/>
          </p:cNvSpPr>
          <p:nvPr>
            <p:ph type="title"/>
          </p:nvPr>
        </p:nvSpPr>
        <p:spPr>
          <a:xfrm>
            <a:off x="-612576" y="1421904"/>
            <a:ext cx="9144000" cy="1143000"/>
          </a:xfrm>
        </p:spPr>
        <p:txBody>
          <a:bodyPr/>
          <a:lstStyle/>
          <a:p>
            <a:pPr algn="r"/>
            <a:r>
              <a:rPr lang="en-US" sz="3600" dirty="0" smtClean="0"/>
              <a:t>Thank You for </a:t>
            </a:r>
            <a:r>
              <a:rPr lang="en-US" sz="3600" dirty="0" smtClean="0"/>
              <a:t>Your </a:t>
            </a:r>
            <a:r>
              <a:rPr lang="en-US" sz="3600" dirty="0" smtClean="0"/>
              <a:t>Attention</a:t>
            </a:r>
            <a:endParaRPr lang="fr-FR" sz="3600" b="1" dirty="0" smtClean="0"/>
          </a:p>
        </p:txBody>
      </p:sp>
      <p:sp>
        <p:nvSpPr>
          <p:cNvPr id="33" name="Rectangle 7"/>
          <p:cNvSpPr>
            <a:spLocks noChangeArrowheads="1"/>
          </p:cNvSpPr>
          <p:nvPr/>
        </p:nvSpPr>
        <p:spPr bwMode="auto">
          <a:xfrm>
            <a:off x="251520" y="2882180"/>
            <a:ext cx="8035925" cy="2058988"/>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marL="103188" defTabSz="985838">
              <a:lnSpc>
                <a:spcPct val="80000"/>
              </a:lnSpc>
              <a:spcBef>
                <a:spcPct val="20000"/>
              </a:spcBef>
              <a:buClr>
                <a:schemeClr val="tx1"/>
              </a:buClr>
              <a:buSzPct val="75000"/>
            </a:pPr>
            <a:r>
              <a:rPr lang="fr-FR" sz="1800" dirty="0"/>
              <a:t>TELNET TECHNOCENTRE, </a:t>
            </a:r>
            <a:r>
              <a:rPr lang="fr-FR" sz="1800" dirty="0" err="1"/>
              <a:t>Tunisia</a:t>
            </a:r>
            <a:endParaRPr lang="fr-FR" sz="1800" dirty="0"/>
          </a:p>
          <a:p>
            <a:pPr marL="103188" defTabSz="985838">
              <a:lnSpc>
                <a:spcPct val="110000"/>
              </a:lnSpc>
              <a:spcBef>
                <a:spcPct val="20000"/>
              </a:spcBef>
            </a:pPr>
            <a:r>
              <a:rPr lang="fr-FR" sz="1800" dirty="0" err="1"/>
              <a:t>Address</a:t>
            </a:r>
            <a:r>
              <a:rPr lang="fr-FR" sz="1800" dirty="0"/>
              <a:t> : </a:t>
            </a:r>
            <a:r>
              <a:rPr lang="fr-FR" sz="1800" b="0" dirty="0"/>
              <a:t>TELNET TECHNOCENTRE, Rue du Lac Léman - 1053 - Les berges du Lac - Tunis - </a:t>
            </a:r>
            <a:r>
              <a:rPr lang="fr-FR" sz="1800" b="0" dirty="0" err="1"/>
              <a:t>Tunisia</a:t>
            </a:r>
            <a:endParaRPr lang="fr-FR" sz="1800" b="0" dirty="0"/>
          </a:p>
          <a:p>
            <a:pPr marL="103188" defTabSz="985838">
              <a:lnSpc>
                <a:spcPct val="110000"/>
              </a:lnSpc>
              <a:spcBef>
                <a:spcPct val="20000"/>
              </a:spcBef>
            </a:pPr>
            <a:r>
              <a:rPr lang="fr-FR" sz="1800" dirty="0"/>
              <a:t>Tel. : </a:t>
            </a:r>
            <a:r>
              <a:rPr lang="fr-FR" sz="1800" b="0" dirty="0"/>
              <a:t>+216 71 860 233</a:t>
            </a:r>
          </a:p>
          <a:p>
            <a:pPr marL="103188" defTabSz="985838">
              <a:lnSpc>
                <a:spcPct val="110000"/>
              </a:lnSpc>
              <a:spcBef>
                <a:spcPct val="20000"/>
              </a:spcBef>
            </a:pPr>
            <a:r>
              <a:rPr lang="fr-FR" sz="1800" dirty="0"/>
              <a:t>Fax : </a:t>
            </a:r>
            <a:r>
              <a:rPr lang="fr-FR" sz="1800" b="0" dirty="0"/>
              <a:t>+216 71 860 069</a:t>
            </a:r>
          </a:p>
          <a:p>
            <a:pPr marL="103188" defTabSz="985838">
              <a:lnSpc>
                <a:spcPct val="110000"/>
              </a:lnSpc>
              <a:spcBef>
                <a:spcPct val="20000"/>
              </a:spcBef>
            </a:pPr>
            <a:r>
              <a:rPr lang="fr-FR" sz="1800" dirty="0"/>
              <a:t>Email info : </a:t>
            </a:r>
            <a:r>
              <a:rPr lang="fr-FR" sz="1800" b="0" dirty="0">
                <a:hlinkClick r:id="rId4" tooltip="[GMCP] Compose a new mail to info@groupe-telnet.net"/>
              </a:rPr>
              <a:t>info@groupe-telnet.net</a:t>
            </a:r>
            <a:endParaRPr lang="fr-FR" sz="1800" dirty="0">
              <a:solidFill>
                <a:schemeClr val="tx1"/>
              </a:solidFill>
            </a:endParaRPr>
          </a:p>
        </p:txBody>
      </p:sp>
      <p:pic>
        <p:nvPicPr>
          <p:cNvPr id="60421" name="Picture 7"/>
          <p:cNvPicPr>
            <a:picLocks noChangeAspect="1" noChangeArrowheads="1"/>
          </p:cNvPicPr>
          <p:nvPr/>
        </p:nvPicPr>
        <p:blipFill>
          <a:blip r:embed="rId5" cstate="print"/>
          <a:srcRect/>
          <a:stretch>
            <a:fillRect/>
          </a:stretch>
        </p:blipFill>
        <p:spPr bwMode="auto">
          <a:xfrm>
            <a:off x="5759450" y="3429000"/>
            <a:ext cx="3384550" cy="3384550"/>
          </a:xfrm>
          <a:prstGeom prst="rect">
            <a:avLst/>
          </a:prstGeom>
          <a:noFill/>
          <a:ln w="9525" algn="ctr">
            <a:noFill/>
            <a:miter lim="800000"/>
            <a:headEnd/>
            <a:tailEnd/>
          </a:ln>
        </p:spPr>
      </p:pic>
      <p:pic>
        <p:nvPicPr>
          <p:cNvPr id="6" name="Picture 16" descr="ITUseries"/>
          <p:cNvPicPr>
            <a:picLocks noChangeAspect="1" noChangeArrowheads="1"/>
          </p:cNvPicPr>
          <p:nvPr/>
        </p:nvPicPr>
        <p:blipFill>
          <a:blip r:embed="rId6" cstate="print"/>
          <a:srcRect t="17264" b="69327"/>
          <a:stretch>
            <a:fillRect/>
          </a:stretch>
        </p:blipFill>
        <p:spPr bwMode="auto">
          <a:xfrm>
            <a:off x="6948264" y="472282"/>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6" descr="http://www.salesprogress.com/Portals/53724/images/Online-Sales-Increase.jpg"/>
          <p:cNvPicPr>
            <a:picLocks noChangeAspect="1" noChangeArrowheads="1"/>
          </p:cNvPicPr>
          <p:nvPr/>
        </p:nvPicPr>
        <p:blipFill>
          <a:blip r:embed="rId3" cstate="print">
            <a:lum bright="54000" contrast="-42000"/>
          </a:blip>
          <a:srcRect/>
          <a:stretch>
            <a:fillRect/>
          </a:stretch>
        </p:blipFill>
        <p:spPr bwMode="auto">
          <a:xfrm>
            <a:off x="-884238" y="3621088"/>
            <a:ext cx="4670426" cy="2359025"/>
          </a:xfrm>
          <a:prstGeom prst="rect">
            <a:avLst/>
          </a:prstGeom>
          <a:noFill/>
          <a:ln w="9525">
            <a:noFill/>
            <a:miter lim="800000"/>
            <a:headEnd/>
            <a:tailEnd/>
          </a:ln>
        </p:spPr>
      </p:pic>
      <p:pic>
        <p:nvPicPr>
          <p:cNvPr id="26" name="Picture 44"/>
          <p:cNvPicPr>
            <a:picLocks noChangeAspect="1" noChangeArrowheads="1"/>
          </p:cNvPicPr>
          <p:nvPr/>
        </p:nvPicPr>
        <p:blipFill>
          <a:blip r:embed="rId4"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32" name="Rectangle 7"/>
          <p:cNvSpPr>
            <a:spLocks noChangeArrowheads="1"/>
          </p:cNvSpPr>
          <p:nvPr/>
        </p:nvSpPr>
        <p:spPr bwMode="auto">
          <a:xfrm>
            <a:off x="481013" y="1988840"/>
            <a:ext cx="8178800" cy="404663"/>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2000" dirty="0" smtClean="0">
                <a:solidFill>
                  <a:srgbClr val="0D0D0D"/>
                </a:solidFill>
              </a:rPr>
              <a:t>$24 </a:t>
            </a:r>
            <a:r>
              <a:rPr lang="fr-FR" sz="2000" dirty="0">
                <a:solidFill>
                  <a:srgbClr val="0D0D0D"/>
                </a:solidFill>
              </a:rPr>
              <a:t>million </a:t>
            </a:r>
            <a:r>
              <a:rPr lang="fr-FR" sz="2000" dirty="0" err="1" smtClean="0">
                <a:solidFill>
                  <a:srgbClr val="0D0D0D"/>
                </a:solidFill>
              </a:rPr>
              <a:t>annual</a:t>
            </a:r>
            <a:r>
              <a:rPr lang="fr-FR" sz="2000" dirty="0" smtClean="0">
                <a:solidFill>
                  <a:srgbClr val="0D0D0D"/>
                </a:solidFill>
              </a:rPr>
              <a:t> revenue in </a:t>
            </a:r>
            <a:r>
              <a:rPr lang="fr-FR" sz="2000" dirty="0">
                <a:solidFill>
                  <a:srgbClr val="0D0D0D"/>
                </a:solidFill>
              </a:rPr>
              <a:t>2011</a:t>
            </a:r>
            <a:endParaRPr lang="en-GB" sz="2000" dirty="0">
              <a:solidFill>
                <a:srgbClr val="0D0D0D"/>
              </a:solidFill>
            </a:endParaRPr>
          </a:p>
        </p:txBody>
      </p:sp>
      <p:sp>
        <p:nvSpPr>
          <p:cNvPr id="5125" name="Titre 20"/>
          <p:cNvSpPr>
            <a:spLocks noGrp="1"/>
          </p:cNvSpPr>
          <p:nvPr>
            <p:ph type="title"/>
          </p:nvPr>
        </p:nvSpPr>
        <p:spPr>
          <a:xfrm>
            <a:off x="1120775" y="817563"/>
            <a:ext cx="7283450" cy="1143000"/>
          </a:xfrm>
        </p:spPr>
        <p:txBody>
          <a:bodyPr/>
          <a:lstStyle/>
          <a:p>
            <a:pPr algn="r"/>
            <a:r>
              <a:rPr lang="fr-FR" b="1" dirty="0" smtClean="0">
                <a:latin typeface="Rockwell Extra Bold" pitchFamily="18" charset="0"/>
              </a:rPr>
              <a:t>TELNET  GROUP OVERVIEW</a:t>
            </a:r>
          </a:p>
        </p:txBody>
      </p:sp>
      <p:sp>
        <p:nvSpPr>
          <p:cNvPr id="36" name="Rectangle 7"/>
          <p:cNvSpPr>
            <a:spLocks noChangeArrowheads="1"/>
          </p:cNvSpPr>
          <p:nvPr/>
        </p:nvSpPr>
        <p:spPr bwMode="auto">
          <a:xfrm>
            <a:off x="879475" y="2492896"/>
            <a:ext cx="6716861" cy="363176"/>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wrap="square">
            <a:spAutoFit/>
          </a:bodyPr>
          <a:lstStyle/>
          <a:p>
            <a:pPr>
              <a:lnSpc>
                <a:spcPct val="110000"/>
              </a:lnSpc>
              <a:spcBef>
                <a:spcPct val="20000"/>
              </a:spcBef>
              <a:buFont typeface="Wingdings" pitchFamily="2" charset="2"/>
              <a:buChar char="ü"/>
            </a:pPr>
            <a:r>
              <a:rPr lang="en-GB" sz="1600" dirty="0">
                <a:solidFill>
                  <a:srgbClr val="0D0D0D"/>
                </a:solidFill>
              </a:rPr>
              <a:t> </a:t>
            </a:r>
            <a:r>
              <a:rPr lang="en-GB" sz="1600" dirty="0" smtClean="0">
                <a:solidFill>
                  <a:srgbClr val="0D0D0D"/>
                </a:solidFill>
              </a:rPr>
              <a:t>Average yearly growth rate of </a:t>
            </a:r>
            <a:r>
              <a:rPr lang="fr-FR" sz="1600" dirty="0" smtClean="0">
                <a:solidFill>
                  <a:srgbClr val="0D0D0D"/>
                </a:solidFill>
              </a:rPr>
              <a:t>25% for the </a:t>
            </a:r>
            <a:r>
              <a:rPr lang="fr-FR" sz="1600" dirty="0" err="1" smtClean="0">
                <a:solidFill>
                  <a:srgbClr val="0D0D0D"/>
                </a:solidFill>
              </a:rPr>
              <a:t>past</a:t>
            </a:r>
            <a:r>
              <a:rPr lang="fr-FR" sz="1600" dirty="0" smtClean="0">
                <a:solidFill>
                  <a:srgbClr val="0D0D0D"/>
                </a:solidFill>
              </a:rPr>
              <a:t> 5years</a:t>
            </a:r>
            <a:endParaRPr lang="en-GB" sz="1600" dirty="0">
              <a:solidFill>
                <a:srgbClr val="0D0D0D"/>
              </a:solidFill>
            </a:endParaRPr>
          </a:p>
        </p:txBody>
      </p:sp>
      <p:sp>
        <p:nvSpPr>
          <p:cNvPr id="39" name="Rectangle 7"/>
          <p:cNvSpPr>
            <a:spLocks noChangeArrowheads="1"/>
          </p:cNvSpPr>
          <p:nvPr/>
        </p:nvSpPr>
        <p:spPr bwMode="auto">
          <a:xfrm>
            <a:off x="873125" y="2996952"/>
            <a:ext cx="7051675" cy="363537"/>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 typeface="Wingdings" pitchFamily="2" charset="2"/>
              <a:buChar char="ü"/>
            </a:pPr>
            <a:r>
              <a:rPr lang="en-US" sz="1600" dirty="0" smtClean="0">
                <a:solidFill>
                  <a:schemeClr val="tx1"/>
                </a:solidFill>
              </a:rPr>
              <a:t> Listed </a:t>
            </a:r>
            <a:r>
              <a:rPr lang="en-US" sz="1600" dirty="0">
                <a:solidFill>
                  <a:schemeClr val="tx1"/>
                </a:solidFill>
              </a:rPr>
              <a:t>on Tunis Stock Exchange </a:t>
            </a:r>
            <a:r>
              <a:rPr lang="fr-FR" sz="1600" dirty="0" err="1">
                <a:solidFill>
                  <a:schemeClr val="tx1"/>
                </a:solidFill>
              </a:rPr>
              <a:t>since</a:t>
            </a:r>
            <a:r>
              <a:rPr lang="fr-FR" sz="1600" dirty="0">
                <a:solidFill>
                  <a:schemeClr val="tx1"/>
                </a:solidFill>
              </a:rPr>
              <a:t> April 2011.</a:t>
            </a:r>
            <a:endParaRPr lang="en-GB" sz="1600" dirty="0">
              <a:solidFill>
                <a:srgbClr val="0D0D0D"/>
              </a:solidFill>
            </a:endParaRPr>
          </a:p>
        </p:txBody>
      </p:sp>
      <p:sp>
        <p:nvSpPr>
          <p:cNvPr id="42" name="Rectangle 7"/>
          <p:cNvSpPr>
            <a:spLocks noChangeArrowheads="1"/>
          </p:cNvSpPr>
          <p:nvPr/>
        </p:nvSpPr>
        <p:spPr bwMode="auto">
          <a:xfrm>
            <a:off x="858838" y="3482974"/>
            <a:ext cx="7529586" cy="363176"/>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wrap="square">
            <a:spAutoFit/>
          </a:bodyPr>
          <a:lstStyle/>
          <a:p>
            <a:pPr>
              <a:lnSpc>
                <a:spcPct val="110000"/>
              </a:lnSpc>
              <a:spcBef>
                <a:spcPct val="20000"/>
              </a:spcBef>
              <a:buFont typeface="Wingdings" pitchFamily="2" charset="2"/>
              <a:buChar char="ü"/>
            </a:pPr>
            <a:r>
              <a:rPr lang="en-GB" sz="1600" dirty="0">
                <a:solidFill>
                  <a:srgbClr val="0D0D0D"/>
                </a:solidFill>
              </a:rPr>
              <a:t> Planned to be listed </a:t>
            </a:r>
            <a:r>
              <a:rPr lang="fr-FR" sz="1600" dirty="0">
                <a:solidFill>
                  <a:schemeClr val="tx1"/>
                </a:solidFill>
              </a:rPr>
              <a:t>on </a:t>
            </a:r>
            <a:r>
              <a:rPr lang="fr-FR" sz="1600" dirty="0" smtClean="0">
                <a:solidFill>
                  <a:schemeClr val="tx1"/>
                </a:solidFill>
              </a:rPr>
              <a:t>major </a:t>
            </a:r>
            <a:r>
              <a:rPr lang="fr-FR" sz="1600" dirty="0" err="1" smtClean="0">
                <a:solidFill>
                  <a:schemeClr val="tx1"/>
                </a:solidFill>
              </a:rPr>
              <a:t>European</a:t>
            </a:r>
            <a:r>
              <a:rPr lang="fr-FR" sz="1600" dirty="0" smtClean="0">
                <a:solidFill>
                  <a:schemeClr val="tx1"/>
                </a:solidFill>
              </a:rPr>
              <a:t> </a:t>
            </a:r>
            <a:r>
              <a:rPr lang="en-US" sz="1600" dirty="0" smtClean="0">
                <a:solidFill>
                  <a:schemeClr val="tx1"/>
                </a:solidFill>
              </a:rPr>
              <a:t>Stock </a:t>
            </a:r>
            <a:r>
              <a:rPr lang="en-US" sz="1600" dirty="0">
                <a:solidFill>
                  <a:schemeClr val="tx1"/>
                </a:solidFill>
              </a:rPr>
              <a:t>Exchange </a:t>
            </a:r>
            <a:r>
              <a:rPr lang="fr-FR" sz="1600" dirty="0">
                <a:solidFill>
                  <a:schemeClr val="tx1"/>
                </a:solidFill>
              </a:rPr>
              <a:t>in </a:t>
            </a:r>
            <a:r>
              <a:rPr lang="fr-FR" sz="1600" dirty="0" smtClean="0">
                <a:solidFill>
                  <a:schemeClr val="tx1"/>
                </a:solidFill>
              </a:rPr>
              <a:t>Q2 2013.</a:t>
            </a:r>
            <a:endParaRPr lang="en-GB" sz="1600" dirty="0">
              <a:solidFill>
                <a:srgbClr val="0D0D0D"/>
              </a:solidFill>
            </a:endParaRPr>
          </a:p>
        </p:txBody>
      </p:sp>
      <p:pic>
        <p:nvPicPr>
          <p:cNvPr id="5129" name="Graphique 9"/>
          <p:cNvPicPr>
            <a:picLocks noChangeArrowheads="1"/>
          </p:cNvPicPr>
          <p:nvPr/>
        </p:nvPicPr>
        <p:blipFill>
          <a:blip r:embed="rId5" cstate="print"/>
          <a:srcRect/>
          <a:stretch>
            <a:fillRect/>
          </a:stretch>
        </p:blipFill>
        <p:spPr bwMode="auto">
          <a:xfrm>
            <a:off x="4479925" y="3822700"/>
            <a:ext cx="4584700" cy="2754313"/>
          </a:xfrm>
          <a:prstGeom prst="rect">
            <a:avLst/>
          </a:prstGeom>
          <a:noFill/>
          <a:ln w="9525">
            <a:noFill/>
            <a:miter lim="800000"/>
            <a:headEnd/>
            <a:tailEnd/>
          </a:ln>
        </p:spPr>
      </p:pic>
      <p:pic>
        <p:nvPicPr>
          <p:cNvPr id="11" name="Chart 1"/>
          <p:cNvPicPr>
            <a:picLocks noChangeArrowheads="1"/>
          </p:cNvPicPr>
          <p:nvPr/>
        </p:nvPicPr>
        <p:blipFill>
          <a:blip r:embed="rId6" cstate="print"/>
          <a:srcRect/>
          <a:stretch>
            <a:fillRect/>
          </a:stretch>
        </p:blipFill>
        <p:spPr bwMode="auto">
          <a:xfrm>
            <a:off x="212725" y="3822700"/>
            <a:ext cx="4810125" cy="3035300"/>
          </a:xfrm>
          <a:prstGeom prst="rect">
            <a:avLst/>
          </a:prstGeom>
          <a:noFill/>
          <a:ln w="9525">
            <a:noFill/>
            <a:miter lim="800000"/>
            <a:headEnd/>
            <a:tailEnd/>
          </a:ln>
        </p:spPr>
      </p:pic>
      <p:pic>
        <p:nvPicPr>
          <p:cNvPr id="12" name="Picture 16" descr="ITUseries"/>
          <p:cNvPicPr>
            <a:picLocks noChangeAspect="1" noChangeArrowheads="1"/>
          </p:cNvPicPr>
          <p:nvPr/>
        </p:nvPicPr>
        <p:blipFill>
          <a:blip r:embed="rId7" cstate="print"/>
          <a:srcRect t="17264" b="69327"/>
          <a:stretch>
            <a:fillRect/>
          </a:stretch>
        </p:blipFill>
        <p:spPr bwMode="auto">
          <a:xfrm>
            <a:off x="7164288"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500"/>
                                        <p:tgtEl>
                                          <p:spTgt spid="3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lide(fromLeft)">
                                      <p:cBhvr>
                                        <p:cTn id="10" dur="500"/>
                                        <p:tgtEl>
                                          <p:spTgt spid="36"/>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slide(fromLeft)">
                                      <p:cBhvr>
                                        <p:cTn id="13" dur="500"/>
                                        <p:tgtEl>
                                          <p:spTgt spid="39"/>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lide(fromLeft)">
                                      <p:cBhvr>
                                        <p:cTn id="16" dur="500"/>
                                        <p:tgtEl>
                                          <p:spTgt spid="4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9"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6" descr="http://www.salesprogress.com/Portals/53724/images/Online-Sales-Increase.jpg"/>
          <p:cNvPicPr>
            <a:picLocks noChangeAspect="1" noChangeArrowheads="1"/>
          </p:cNvPicPr>
          <p:nvPr/>
        </p:nvPicPr>
        <p:blipFill>
          <a:blip r:embed="rId3" cstate="print">
            <a:lum bright="54000" contrast="-42000"/>
          </a:blip>
          <a:srcRect/>
          <a:stretch>
            <a:fillRect/>
          </a:stretch>
        </p:blipFill>
        <p:spPr bwMode="auto">
          <a:xfrm>
            <a:off x="-884238" y="3621088"/>
            <a:ext cx="4670426" cy="2359025"/>
          </a:xfrm>
          <a:prstGeom prst="rect">
            <a:avLst/>
          </a:prstGeom>
          <a:noFill/>
          <a:ln w="9525">
            <a:noFill/>
            <a:miter lim="800000"/>
            <a:headEnd/>
            <a:tailEnd/>
          </a:ln>
        </p:spPr>
      </p:pic>
      <p:pic>
        <p:nvPicPr>
          <p:cNvPr id="26" name="Picture 44"/>
          <p:cNvPicPr>
            <a:picLocks noChangeAspect="1" noChangeArrowheads="1"/>
          </p:cNvPicPr>
          <p:nvPr/>
        </p:nvPicPr>
        <p:blipFill>
          <a:blip r:embed="rId4"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32" name="Rectangle 7"/>
          <p:cNvSpPr>
            <a:spLocks noChangeArrowheads="1"/>
          </p:cNvSpPr>
          <p:nvPr/>
        </p:nvSpPr>
        <p:spPr bwMode="auto">
          <a:xfrm>
            <a:off x="481013" y="2119313"/>
            <a:ext cx="8178800" cy="430887"/>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 typeface="Wingdings" pitchFamily="2" charset="2"/>
              <a:buChar char="ü"/>
            </a:pPr>
            <a:r>
              <a:rPr lang="en-GB" sz="2000" dirty="0">
                <a:solidFill>
                  <a:srgbClr val="0D0D0D"/>
                </a:solidFill>
              </a:rPr>
              <a:t> </a:t>
            </a:r>
            <a:r>
              <a:rPr lang="fr-FR" sz="2000" dirty="0">
                <a:solidFill>
                  <a:srgbClr val="0D0D0D"/>
                </a:solidFill>
              </a:rPr>
              <a:t>600 </a:t>
            </a:r>
            <a:r>
              <a:rPr lang="fr-FR" sz="2000" dirty="0" err="1">
                <a:solidFill>
                  <a:srgbClr val="0D0D0D"/>
                </a:solidFill>
              </a:rPr>
              <a:t>employees</a:t>
            </a:r>
            <a:r>
              <a:rPr lang="fr-FR" sz="2000" dirty="0">
                <a:solidFill>
                  <a:srgbClr val="0D0D0D"/>
                </a:solidFill>
              </a:rPr>
              <a:t> </a:t>
            </a:r>
            <a:r>
              <a:rPr lang="fr-FR" sz="2000" dirty="0" err="1" smtClean="0">
                <a:solidFill>
                  <a:srgbClr val="0D0D0D"/>
                </a:solidFill>
              </a:rPr>
              <a:t>with</a:t>
            </a:r>
            <a:r>
              <a:rPr lang="fr-FR" sz="2000" dirty="0" smtClean="0">
                <a:solidFill>
                  <a:srgbClr val="0D0D0D"/>
                </a:solidFill>
              </a:rPr>
              <a:t> 550 </a:t>
            </a:r>
            <a:r>
              <a:rPr lang="fr-FR" sz="2000" dirty="0" err="1" smtClean="0">
                <a:solidFill>
                  <a:srgbClr val="0D0D0D"/>
                </a:solidFill>
              </a:rPr>
              <a:t>engineers</a:t>
            </a:r>
            <a:r>
              <a:rPr lang="fr-FR" sz="2000" dirty="0" smtClean="0">
                <a:solidFill>
                  <a:srgbClr val="0D0D0D"/>
                </a:solidFill>
              </a:rPr>
              <a:t>.</a:t>
            </a:r>
            <a:endParaRPr lang="en-GB" sz="2000" dirty="0">
              <a:solidFill>
                <a:srgbClr val="0D0D0D"/>
              </a:solidFill>
            </a:endParaRPr>
          </a:p>
        </p:txBody>
      </p:sp>
      <p:sp>
        <p:nvSpPr>
          <p:cNvPr id="6149" name="Titre 20"/>
          <p:cNvSpPr>
            <a:spLocks noGrp="1"/>
          </p:cNvSpPr>
          <p:nvPr>
            <p:ph type="title"/>
          </p:nvPr>
        </p:nvSpPr>
        <p:spPr>
          <a:xfrm>
            <a:off x="1120775" y="817563"/>
            <a:ext cx="7283450" cy="1143000"/>
          </a:xfrm>
        </p:spPr>
        <p:txBody>
          <a:bodyPr/>
          <a:lstStyle/>
          <a:p>
            <a:pPr algn="r"/>
            <a:r>
              <a:rPr lang="fr-FR" dirty="0" smtClean="0">
                <a:latin typeface="Rockwell Extra Bold" pitchFamily="18" charset="0"/>
              </a:rPr>
              <a:t>TELNET  GROUP OVERVIEW</a:t>
            </a:r>
            <a:endParaRPr lang="fr-FR" b="1" dirty="0" smtClean="0">
              <a:latin typeface="Rockwell Extra Bold" pitchFamily="18" charset="0"/>
            </a:endParaRPr>
          </a:p>
        </p:txBody>
      </p:sp>
      <p:sp>
        <p:nvSpPr>
          <p:cNvPr id="36" name="Rectangle 7"/>
          <p:cNvSpPr>
            <a:spLocks noChangeArrowheads="1"/>
          </p:cNvSpPr>
          <p:nvPr/>
        </p:nvSpPr>
        <p:spPr bwMode="auto">
          <a:xfrm>
            <a:off x="879475" y="2576513"/>
            <a:ext cx="8264525" cy="328612"/>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 typeface="Wingdings" pitchFamily="2" charset="2"/>
              <a:buChar char="ü"/>
            </a:pPr>
            <a:r>
              <a:rPr lang="en-GB" sz="1400">
                <a:solidFill>
                  <a:srgbClr val="0D0D0D"/>
                </a:solidFill>
              </a:rPr>
              <a:t> </a:t>
            </a:r>
            <a:r>
              <a:rPr lang="fr-FR" sz="1400">
                <a:solidFill>
                  <a:srgbClr val="0D0D0D"/>
                </a:solidFill>
              </a:rPr>
              <a:t>Engineers graduated from the best engineering schools in Tunisia, Europe and America.</a:t>
            </a:r>
            <a:endParaRPr lang="en-GB" sz="1400">
              <a:solidFill>
                <a:srgbClr val="0D0D0D"/>
              </a:solidFill>
            </a:endParaRPr>
          </a:p>
        </p:txBody>
      </p:sp>
      <p:sp>
        <p:nvSpPr>
          <p:cNvPr id="39" name="Rectangle 7"/>
          <p:cNvSpPr>
            <a:spLocks noChangeArrowheads="1"/>
          </p:cNvSpPr>
          <p:nvPr/>
        </p:nvSpPr>
        <p:spPr bwMode="auto">
          <a:xfrm>
            <a:off x="873125" y="3452813"/>
            <a:ext cx="8270875" cy="330200"/>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 typeface="Wingdings" pitchFamily="2" charset="2"/>
              <a:buChar char="ü"/>
            </a:pPr>
            <a:r>
              <a:rPr lang="en-GB" sz="1400">
                <a:solidFill>
                  <a:srgbClr val="0D0D0D"/>
                </a:solidFill>
              </a:rPr>
              <a:t> Capa</a:t>
            </a:r>
            <a:r>
              <a:rPr lang="fr-FR" sz="1400">
                <a:solidFill>
                  <a:schemeClr val="tx1"/>
                </a:solidFill>
              </a:rPr>
              <a:t>bility of fast ramp-up.</a:t>
            </a:r>
            <a:endParaRPr lang="en-GB" sz="1400">
              <a:solidFill>
                <a:srgbClr val="0D0D0D"/>
              </a:solidFill>
            </a:endParaRPr>
          </a:p>
        </p:txBody>
      </p:sp>
      <p:sp>
        <p:nvSpPr>
          <p:cNvPr id="42" name="Rectangle 7"/>
          <p:cNvSpPr>
            <a:spLocks noChangeArrowheads="1"/>
          </p:cNvSpPr>
          <p:nvPr/>
        </p:nvSpPr>
        <p:spPr bwMode="auto">
          <a:xfrm>
            <a:off x="873125" y="3822700"/>
            <a:ext cx="8270875" cy="346075"/>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 typeface="Wingdings" pitchFamily="2" charset="2"/>
              <a:buChar char="ü"/>
            </a:pPr>
            <a:r>
              <a:rPr lang="en-GB" sz="1500">
                <a:solidFill>
                  <a:srgbClr val="0D0D0D"/>
                </a:solidFill>
              </a:rPr>
              <a:t> </a:t>
            </a:r>
            <a:r>
              <a:rPr lang="fr-FR" sz="1500">
                <a:solidFill>
                  <a:schemeClr val="tx1"/>
                </a:solidFill>
              </a:rPr>
              <a:t>International mobility.</a:t>
            </a:r>
            <a:endParaRPr lang="en-GB" sz="1500">
              <a:solidFill>
                <a:srgbClr val="0D0D0D"/>
              </a:solidFill>
            </a:endParaRPr>
          </a:p>
        </p:txBody>
      </p:sp>
      <p:sp>
        <p:nvSpPr>
          <p:cNvPr id="35" name="Rectangle 7"/>
          <p:cNvSpPr>
            <a:spLocks noChangeArrowheads="1"/>
          </p:cNvSpPr>
          <p:nvPr/>
        </p:nvSpPr>
        <p:spPr bwMode="auto">
          <a:xfrm>
            <a:off x="873125" y="2930525"/>
            <a:ext cx="8270875" cy="485775"/>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lstStyle/>
          <a:p>
            <a:pPr>
              <a:lnSpc>
                <a:spcPct val="110000"/>
              </a:lnSpc>
              <a:spcBef>
                <a:spcPct val="20000"/>
              </a:spcBef>
              <a:buFont typeface="Wingdings" pitchFamily="2" charset="2"/>
              <a:buChar char="ü"/>
            </a:pPr>
            <a:r>
              <a:rPr lang="fr-FR" sz="1400">
                <a:solidFill>
                  <a:schemeClr val="tx1"/>
                </a:solidFill>
              </a:rPr>
              <a:t>TELNET focus its devolopment on partenerships  with its customers as well as skills, personal qualities and the ambitions of it employees.</a:t>
            </a:r>
            <a:endParaRPr lang="en-GB" sz="1400">
              <a:solidFill>
                <a:srgbClr val="0D0D0D"/>
              </a:solidFill>
            </a:endParaRPr>
          </a:p>
        </p:txBody>
      </p:sp>
      <p:pic>
        <p:nvPicPr>
          <p:cNvPr id="33" name="Graphique 32"/>
          <p:cNvPicPr>
            <a:picLocks noChangeArrowheads="1"/>
          </p:cNvPicPr>
          <p:nvPr/>
        </p:nvPicPr>
        <p:blipFill>
          <a:blip r:embed="rId5" cstate="print"/>
          <a:srcRect/>
          <a:stretch>
            <a:fillRect/>
          </a:stretch>
        </p:blipFill>
        <p:spPr bwMode="auto">
          <a:xfrm>
            <a:off x="3779838" y="3614738"/>
            <a:ext cx="5364162" cy="3243262"/>
          </a:xfrm>
          <a:prstGeom prst="rect">
            <a:avLst/>
          </a:prstGeom>
          <a:noFill/>
          <a:ln w="9525">
            <a:noFill/>
            <a:miter lim="800000"/>
            <a:headEnd/>
            <a:tailEnd/>
          </a:ln>
        </p:spPr>
      </p:pic>
      <p:pic>
        <p:nvPicPr>
          <p:cNvPr id="11" name="Chart 2"/>
          <p:cNvPicPr>
            <a:picLocks noChangeArrowheads="1"/>
          </p:cNvPicPr>
          <p:nvPr/>
        </p:nvPicPr>
        <p:blipFill>
          <a:blip r:embed="rId6" cstate="print"/>
          <a:srcRect/>
          <a:stretch>
            <a:fillRect/>
          </a:stretch>
        </p:blipFill>
        <p:spPr bwMode="auto">
          <a:xfrm>
            <a:off x="0" y="4164013"/>
            <a:ext cx="3906838" cy="2693987"/>
          </a:xfrm>
          <a:prstGeom prst="rect">
            <a:avLst/>
          </a:prstGeom>
          <a:noFill/>
          <a:ln w="9525">
            <a:noFill/>
            <a:miter lim="800000"/>
            <a:headEnd/>
            <a:tailEnd/>
          </a:ln>
        </p:spPr>
      </p:pic>
      <p:pic>
        <p:nvPicPr>
          <p:cNvPr id="12" name="Picture 16" descr="ITUseries"/>
          <p:cNvPicPr>
            <a:picLocks noChangeAspect="1" noChangeArrowheads="1"/>
          </p:cNvPicPr>
          <p:nvPr/>
        </p:nvPicPr>
        <p:blipFill>
          <a:blip r:embed="rId7" cstate="print"/>
          <a:srcRect t="17264" b="69327"/>
          <a:stretch>
            <a:fillRect/>
          </a:stretch>
        </p:blipFill>
        <p:spPr bwMode="auto">
          <a:xfrm>
            <a:off x="7092280" y="260648"/>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500"/>
                                        <p:tgtEl>
                                          <p:spTgt spid="3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slide(fromLeft)">
                                      <p:cBhvr>
                                        <p:cTn id="13" dur="500"/>
                                        <p:tgtEl>
                                          <p:spTgt spid="36"/>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lide(fromLeft)">
                                      <p:cBhvr>
                                        <p:cTn id="16" dur="500"/>
                                        <p:tgtEl>
                                          <p:spTgt spid="39"/>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slide(fromLeft)">
                                      <p:cBhvr>
                                        <p:cTn id="19" dur="500"/>
                                        <p:tgtEl>
                                          <p:spTgt spid="42"/>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slide(fromLeft)">
                                      <p:cBhvr>
                                        <p:cTn id="22" dur="500"/>
                                        <p:tgtEl>
                                          <p:spTgt spid="35"/>
                                        </p:tgtEl>
                                      </p:cBhvr>
                                    </p:animEffec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9" grpId="0" animBg="1"/>
      <p:bldP spid="42"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8"/>
          <p:cNvGrpSpPr>
            <a:grpSpLocks/>
          </p:cNvGrpSpPr>
          <p:nvPr/>
        </p:nvGrpSpPr>
        <p:grpSpPr bwMode="auto">
          <a:xfrm>
            <a:off x="568325" y="2305050"/>
            <a:ext cx="8320088" cy="4289425"/>
            <a:chOff x="567921" y="2305738"/>
            <a:chExt cx="8320492" cy="4289206"/>
          </a:xfrm>
        </p:grpSpPr>
        <p:pic>
          <p:nvPicPr>
            <p:cNvPr id="101394" name="Picture 18"/>
            <p:cNvPicPr>
              <a:picLocks noChangeAspect="1" noChangeArrowheads="1"/>
            </p:cNvPicPr>
            <p:nvPr/>
          </p:nvPicPr>
          <p:blipFill>
            <a:blip r:embed="rId3" cstate="print">
              <a:lum bright="34000" contrast="32000"/>
            </a:blip>
            <a:srcRect/>
            <a:stretch>
              <a:fillRect/>
            </a:stretch>
          </p:blipFill>
          <p:spPr bwMode="auto">
            <a:xfrm>
              <a:off x="2074532" y="2940706"/>
              <a:ext cx="2589338" cy="1723937"/>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1397" name="Picture 21"/>
            <p:cNvPicPr>
              <a:picLocks noChangeAspect="1" noChangeArrowheads="1"/>
            </p:cNvPicPr>
            <p:nvPr/>
          </p:nvPicPr>
          <p:blipFill>
            <a:blip r:embed="rId4" cstate="print">
              <a:lum bright="28000" contrast="40000"/>
            </a:blip>
            <a:srcRect/>
            <a:stretch>
              <a:fillRect/>
            </a:stretch>
          </p:blipFill>
          <p:spPr bwMode="auto">
            <a:xfrm>
              <a:off x="4103456" y="4724964"/>
              <a:ext cx="4745267" cy="1855693"/>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1398" name="Picture 22"/>
            <p:cNvPicPr>
              <a:picLocks noChangeAspect="1" noChangeArrowheads="1"/>
            </p:cNvPicPr>
            <p:nvPr/>
          </p:nvPicPr>
          <p:blipFill>
            <a:blip r:embed="rId5" cstate="print"/>
            <a:srcRect/>
            <a:stretch>
              <a:fillRect/>
            </a:stretch>
          </p:blipFill>
          <p:spPr bwMode="auto">
            <a:xfrm>
              <a:off x="567921" y="4709090"/>
              <a:ext cx="3438692" cy="1885854"/>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1402" name="Picture 26"/>
            <p:cNvPicPr>
              <a:picLocks noChangeAspect="1" noChangeArrowheads="1"/>
            </p:cNvPicPr>
            <p:nvPr/>
          </p:nvPicPr>
          <p:blipFill>
            <a:blip r:embed="rId6" cstate="print">
              <a:lum bright="30000" contrast="26000"/>
            </a:blip>
            <a:srcRect/>
            <a:stretch>
              <a:fillRect/>
            </a:stretch>
          </p:blipFill>
          <p:spPr bwMode="auto">
            <a:xfrm>
              <a:off x="4801990" y="2305738"/>
              <a:ext cx="4086423" cy="2377954"/>
            </a:xfrm>
            <a:prstGeom prst="rect">
              <a:avLst/>
            </a:prstGeom>
            <a:noFill/>
            <a:ln w="9525" algn="ctr">
              <a:noFill/>
              <a:miter lim="800000"/>
              <a:headEnd/>
              <a:tailEnd/>
            </a:ln>
            <a:effectLst>
              <a:outerShdw dist="38100" dir="2700000" algn="tl" rotWithShape="0">
                <a:srgbClr val="000000">
                  <a:alpha val="39999"/>
                </a:srgbClr>
              </a:outerShdw>
            </a:effectLst>
          </p:spPr>
        </p:pic>
      </p:grpSp>
      <p:pic>
        <p:nvPicPr>
          <p:cNvPr id="26" name="Picture 44"/>
          <p:cNvPicPr>
            <a:picLocks noChangeAspect="1" noChangeArrowheads="1"/>
          </p:cNvPicPr>
          <p:nvPr/>
        </p:nvPicPr>
        <p:blipFill>
          <a:blip r:embed="rId7"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32" name="Rectangle 7"/>
          <p:cNvSpPr>
            <a:spLocks noChangeArrowheads="1"/>
          </p:cNvSpPr>
          <p:nvPr/>
        </p:nvSpPr>
        <p:spPr bwMode="auto">
          <a:xfrm>
            <a:off x="709613" y="2119313"/>
            <a:ext cx="8178800" cy="430887"/>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 typeface="Wingdings" pitchFamily="2" charset="2"/>
              <a:buChar char="ü"/>
            </a:pPr>
            <a:r>
              <a:rPr lang="en-GB" sz="2000" dirty="0">
                <a:solidFill>
                  <a:srgbClr val="0D0D0D"/>
                </a:solidFill>
              </a:rPr>
              <a:t>       - </a:t>
            </a:r>
            <a:r>
              <a:rPr lang="fr-FR" sz="2000" dirty="0">
                <a:solidFill>
                  <a:srgbClr val="0D0D0D"/>
                </a:solidFill>
              </a:rPr>
              <a:t>2 </a:t>
            </a:r>
            <a:r>
              <a:rPr lang="fr-FR" sz="2000" dirty="0" smtClean="0">
                <a:solidFill>
                  <a:srgbClr val="0D0D0D"/>
                </a:solidFill>
              </a:rPr>
              <a:t>Front Offices </a:t>
            </a:r>
            <a:r>
              <a:rPr lang="fr-FR" sz="2000" dirty="0">
                <a:solidFill>
                  <a:srgbClr val="0D0D0D"/>
                </a:solidFill>
              </a:rPr>
              <a:t>in Europe (France &amp; Germany)</a:t>
            </a:r>
            <a:endParaRPr lang="en-GB" sz="2000" dirty="0">
              <a:solidFill>
                <a:srgbClr val="0D0D0D"/>
              </a:solidFill>
            </a:endParaRPr>
          </a:p>
        </p:txBody>
      </p:sp>
      <p:sp>
        <p:nvSpPr>
          <p:cNvPr id="7173" name="Titre 20"/>
          <p:cNvSpPr>
            <a:spLocks noGrp="1"/>
          </p:cNvSpPr>
          <p:nvPr>
            <p:ph type="title"/>
          </p:nvPr>
        </p:nvSpPr>
        <p:spPr>
          <a:xfrm>
            <a:off x="1120775" y="817563"/>
            <a:ext cx="7283450" cy="1143000"/>
          </a:xfrm>
        </p:spPr>
        <p:txBody>
          <a:bodyPr/>
          <a:lstStyle/>
          <a:p>
            <a:pPr algn="r"/>
            <a:r>
              <a:rPr lang="fr-FR" dirty="0" smtClean="0">
                <a:latin typeface="Rockwell Extra Bold" pitchFamily="18" charset="0"/>
              </a:rPr>
              <a:t>TELNET  GROUP OVERVIEW</a:t>
            </a:r>
            <a:endParaRPr lang="en-US" b="1" dirty="0" smtClean="0">
              <a:latin typeface="Rockwell Extra Bold" pitchFamily="18" charset="0"/>
            </a:endParaRPr>
          </a:p>
        </p:txBody>
      </p:sp>
      <p:sp>
        <p:nvSpPr>
          <p:cNvPr id="36" name="Rectangle 7"/>
          <p:cNvSpPr>
            <a:spLocks noChangeArrowheads="1"/>
          </p:cNvSpPr>
          <p:nvPr/>
        </p:nvSpPr>
        <p:spPr bwMode="auto">
          <a:xfrm>
            <a:off x="1557338" y="2576513"/>
            <a:ext cx="8027987" cy="326564"/>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500" dirty="0">
                <a:solidFill>
                  <a:srgbClr val="0D0D0D"/>
                </a:solidFill>
              </a:rPr>
              <a:t>      - 1 </a:t>
            </a:r>
            <a:r>
              <a:rPr lang="fr-FR" sz="1500" dirty="0" err="1" smtClean="0">
                <a:solidFill>
                  <a:srgbClr val="0D0D0D"/>
                </a:solidFill>
              </a:rPr>
              <a:t>Branch</a:t>
            </a:r>
            <a:r>
              <a:rPr lang="fr-FR" sz="1500" dirty="0" smtClean="0">
                <a:solidFill>
                  <a:srgbClr val="0D0D0D"/>
                </a:solidFill>
              </a:rPr>
              <a:t> office in </a:t>
            </a:r>
            <a:r>
              <a:rPr lang="fr-FR" sz="1500" dirty="0">
                <a:solidFill>
                  <a:srgbClr val="0D0D0D"/>
                </a:solidFill>
              </a:rPr>
              <a:t>USA (Houston)</a:t>
            </a:r>
            <a:endParaRPr lang="en-GB" sz="1500" dirty="0">
              <a:solidFill>
                <a:srgbClr val="0D0D0D"/>
              </a:solidFill>
            </a:endParaRPr>
          </a:p>
        </p:txBody>
      </p:sp>
      <p:sp>
        <p:nvSpPr>
          <p:cNvPr id="45" name="Rectangle 7"/>
          <p:cNvSpPr>
            <a:spLocks noChangeArrowheads="1"/>
          </p:cNvSpPr>
          <p:nvPr/>
        </p:nvSpPr>
        <p:spPr bwMode="auto">
          <a:xfrm>
            <a:off x="1152525" y="2966176"/>
            <a:ext cx="8029575" cy="327025"/>
          </a:xfrm>
          <a:prstGeom prst="rect">
            <a:avLst/>
          </a:prstGeom>
          <a:gradFill rotWithShape="0">
            <a:gsLst>
              <a:gs pos="0">
                <a:srgbClr val="FFC000"/>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buFont typeface="Wingdings" pitchFamily="2" charset="2"/>
              <a:buChar char="ü"/>
            </a:pPr>
            <a:r>
              <a:rPr lang="en-GB" sz="1500" dirty="0">
                <a:solidFill>
                  <a:srgbClr val="0D0D0D"/>
                </a:solidFill>
              </a:rPr>
              <a:t>                  - </a:t>
            </a:r>
            <a:r>
              <a:rPr lang="fr-FR" sz="1500" dirty="0">
                <a:solidFill>
                  <a:srgbClr val="0D0D0D"/>
                </a:solidFill>
              </a:rPr>
              <a:t>1 </a:t>
            </a:r>
            <a:r>
              <a:rPr lang="fr-FR" sz="1500" dirty="0" err="1" smtClean="0">
                <a:solidFill>
                  <a:srgbClr val="0D0D0D"/>
                </a:solidFill>
              </a:rPr>
              <a:t>Branch</a:t>
            </a:r>
            <a:r>
              <a:rPr lang="fr-FR" sz="1500" dirty="0" smtClean="0">
                <a:solidFill>
                  <a:srgbClr val="0D0D0D"/>
                </a:solidFill>
              </a:rPr>
              <a:t> Office </a:t>
            </a:r>
            <a:r>
              <a:rPr lang="fr-FR" sz="1500" dirty="0">
                <a:solidFill>
                  <a:srgbClr val="0D0D0D"/>
                </a:solidFill>
              </a:rPr>
              <a:t>in UAE (Dubaï)</a:t>
            </a:r>
            <a:endParaRPr lang="en-GB" sz="1500" dirty="0">
              <a:solidFill>
                <a:srgbClr val="0D0D0D"/>
              </a:solidFill>
            </a:endParaRPr>
          </a:p>
        </p:txBody>
      </p:sp>
      <p:sp>
        <p:nvSpPr>
          <p:cNvPr id="47" name="Rectangle 7"/>
          <p:cNvSpPr>
            <a:spLocks noChangeArrowheads="1"/>
          </p:cNvSpPr>
          <p:nvPr/>
        </p:nvSpPr>
        <p:spPr bwMode="auto">
          <a:xfrm>
            <a:off x="1200150" y="3743324"/>
            <a:ext cx="8027988" cy="322652"/>
          </a:xfrm>
          <a:prstGeom prst="rect">
            <a:avLst/>
          </a:prstGeom>
          <a:gradFill rotWithShape="0">
            <a:gsLst>
              <a:gs pos="0">
                <a:srgbClr val="FFC000"/>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GB" sz="1500" dirty="0">
                <a:solidFill>
                  <a:srgbClr val="0D0D0D"/>
                </a:solidFill>
              </a:rPr>
              <a:t>                   </a:t>
            </a:r>
            <a:r>
              <a:rPr lang="en-GB" sz="1500" dirty="0" smtClean="0">
                <a:solidFill>
                  <a:srgbClr val="0D0D0D"/>
                </a:solidFill>
              </a:rPr>
              <a:t> -  </a:t>
            </a:r>
            <a:r>
              <a:rPr lang="en-GB" sz="1500" dirty="0">
                <a:solidFill>
                  <a:srgbClr val="0D0D0D"/>
                </a:solidFill>
              </a:rPr>
              <a:t>4 </a:t>
            </a:r>
            <a:r>
              <a:rPr lang="en-GB" sz="1500" dirty="0" smtClean="0">
                <a:solidFill>
                  <a:srgbClr val="0D0D0D"/>
                </a:solidFill>
              </a:rPr>
              <a:t>R&amp;D back office facilities </a:t>
            </a:r>
            <a:r>
              <a:rPr lang="en-GB" sz="1500" dirty="0">
                <a:solidFill>
                  <a:srgbClr val="0D0D0D"/>
                </a:solidFill>
              </a:rPr>
              <a:t>in </a:t>
            </a:r>
            <a:r>
              <a:rPr lang="en-GB" sz="1500" dirty="0" smtClean="0">
                <a:solidFill>
                  <a:srgbClr val="0D0D0D"/>
                </a:solidFill>
              </a:rPr>
              <a:t>Tunisia </a:t>
            </a:r>
            <a:endParaRPr lang="en-GB" sz="1500" dirty="0">
              <a:solidFill>
                <a:srgbClr val="0D0D0D"/>
              </a:solidFill>
            </a:endParaRPr>
          </a:p>
        </p:txBody>
      </p:sp>
      <p:grpSp>
        <p:nvGrpSpPr>
          <p:cNvPr id="3" name="Groupe 76"/>
          <p:cNvGrpSpPr>
            <a:grpSpLocks/>
          </p:cNvGrpSpPr>
          <p:nvPr/>
        </p:nvGrpSpPr>
        <p:grpSpPr bwMode="auto">
          <a:xfrm>
            <a:off x="706438" y="2493963"/>
            <a:ext cx="8181975" cy="4029075"/>
            <a:chOff x="706843" y="2494724"/>
            <a:chExt cx="8181570" cy="4028558"/>
          </a:xfrm>
        </p:grpSpPr>
        <p:pic>
          <p:nvPicPr>
            <p:cNvPr id="101406" name="Picture 30"/>
            <p:cNvPicPr>
              <a:picLocks noChangeAspect="1" noChangeArrowheads="1"/>
            </p:cNvPicPr>
            <p:nvPr/>
          </p:nvPicPr>
          <p:blipFill>
            <a:blip r:embed="rId8" cstate="print">
              <a:lum bright="24000" contrast="26000"/>
            </a:blip>
            <a:srcRect/>
            <a:stretch>
              <a:fillRect/>
            </a:stretch>
          </p:blipFill>
          <p:spPr bwMode="auto">
            <a:xfrm>
              <a:off x="706843" y="4435987"/>
              <a:ext cx="3311361" cy="2087295"/>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1407" name="Picture 31"/>
            <p:cNvPicPr>
              <a:picLocks noChangeAspect="1" noChangeArrowheads="1"/>
            </p:cNvPicPr>
            <p:nvPr/>
          </p:nvPicPr>
          <p:blipFill>
            <a:blip r:embed="rId9" cstate="print">
              <a:lum bright="24000" contrast="26000"/>
            </a:blip>
            <a:srcRect/>
            <a:stretch>
              <a:fillRect/>
            </a:stretch>
          </p:blipFill>
          <p:spPr bwMode="auto">
            <a:xfrm>
              <a:off x="4100750" y="4435987"/>
              <a:ext cx="2676393" cy="2087295"/>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1408" name="Picture 32"/>
            <p:cNvPicPr>
              <a:picLocks noChangeAspect="1" noChangeArrowheads="1"/>
            </p:cNvPicPr>
            <p:nvPr/>
          </p:nvPicPr>
          <p:blipFill>
            <a:blip r:embed="rId10" cstate="print">
              <a:lum bright="24000" contrast="26000"/>
            </a:blip>
            <a:srcRect/>
            <a:stretch>
              <a:fillRect/>
            </a:stretch>
          </p:blipFill>
          <p:spPr bwMode="auto">
            <a:xfrm>
              <a:off x="6881912" y="4435987"/>
              <a:ext cx="2006501" cy="2087295"/>
            </a:xfrm>
            <a:prstGeom prst="rect">
              <a:avLst/>
            </a:prstGeom>
            <a:noFill/>
            <a:ln w="9525" algn="ctr">
              <a:noFill/>
              <a:miter lim="800000"/>
              <a:headEnd/>
              <a:tailEnd/>
            </a:ln>
            <a:effectLst>
              <a:outerShdw dist="38100" dir="2700000" algn="tl" rotWithShape="0">
                <a:srgbClr val="000000">
                  <a:alpha val="39999"/>
                </a:srgbClr>
              </a:outerShdw>
            </a:effectLst>
          </p:spPr>
        </p:pic>
        <p:pic>
          <p:nvPicPr>
            <p:cNvPr id="101409" name="Picture 33"/>
            <p:cNvPicPr>
              <a:picLocks noChangeAspect="1" noChangeArrowheads="1"/>
            </p:cNvPicPr>
            <p:nvPr/>
          </p:nvPicPr>
          <p:blipFill>
            <a:blip r:embed="rId11" cstate="print">
              <a:lum bright="24000" contrast="26000"/>
            </a:blip>
            <a:srcRect/>
            <a:stretch>
              <a:fillRect/>
            </a:stretch>
          </p:blipFill>
          <p:spPr bwMode="auto">
            <a:xfrm>
              <a:off x="6553316" y="2494724"/>
              <a:ext cx="2335097" cy="1857137"/>
            </a:xfrm>
            <a:prstGeom prst="rect">
              <a:avLst/>
            </a:prstGeom>
            <a:noFill/>
            <a:ln w="9525" algn="ctr">
              <a:noFill/>
              <a:miter lim="800000"/>
              <a:headEnd/>
              <a:tailEnd/>
            </a:ln>
            <a:effectLst>
              <a:outerShdw dist="38100" dir="2700000" algn="tl" rotWithShape="0">
                <a:srgbClr val="000000">
                  <a:alpha val="39999"/>
                </a:srgbClr>
              </a:outerShdw>
            </a:effectLst>
          </p:spPr>
        </p:pic>
      </p:grpSp>
      <p:sp>
        <p:nvSpPr>
          <p:cNvPr id="19" name="Rectangle 7"/>
          <p:cNvSpPr>
            <a:spLocks noChangeArrowheads="1"/>
          </p:cNvSpPr>
          <p:nvPr/>
        </p:nvSpPr>
        <p:spPr bwMode="auto">
          <a:xfrm>
            <a:off x="1352550" y="3338512"/>
            <a:ext cx="8027988" cy="346249"/>
          </a:xfrm>
          <a:prstGeom prst="rect">
            <a:avLst/>
          </a:prstGeom>
          <a:gradFill rotWithShape="0">
            <a:gsLst>
              <a:gs pos="0">
                <a:srgbClr val="FFC000"/>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GB" sz="1500" dirty="0">
                <a:solidFill>
                  <a:srgbClr val="0D0D0D"/>
                </a:solidFill>
              </a:rPr>
              <a:t>                </a:t>
            </a:r>
            <a:r>
              <a:rPr lang="en-GB" sz="1500" dirty="0" smtClean="0">
                <a:solidFill>
                  <a:srgbClr val="0D0D0D"/>
                </a:solidFill>
              </a:rPr>
              <a:t>-  1 Branch Office in Algeria </a:t>
            </a:r>
            <a:endParaRPr lang="en-GB" sz="1500" dirty="0">
              <a:solidFill>
                <a:srgbClr val="0D0D0D"/>
              </a:solidFill>
            </a:endParaRPr>
          </a:p>
        </p:txBody>
      </p:sp>
      <p:pic>
        <p:nvPicPr>
          <p:cNvPr id="7178" name="Picture 2"/>
          <p:cNvPicPr>
            <a:picLocks noChangeAspect="1" noChangeArrowheads="1"/>
          </p:cNvPicPr>
          <p:nvPr/>
        </p:nvPicPr>
        <p:blipFill>
          <a:blip r:embed="rId12" cstate="print"/>
          <a:srcRect/>
          <a:stretch>
            <a:fillRect/>
          </a:stretch>
        </p:blipFill>
        <p:spPr bwMode="auto">
          <a:xfrm>
            <a:off x="-3254375" y="1960563"/>
            <a:ext cx="6318250" cy="4249738"/>
          </a:xfrm>
          <a:prstGeom prst="rect">
            <a:avLst/>
          </a:prstGeom>
          <a:noFill/>
          <a:ln w="9525" algn="ctr">
            <a:noFill/>
            <a:miter lim="800000"/>
            <a:headEnd/>
            <a:tailEnd/>
          </a:ln>
        </p:spPr>
      </p:pic>
      <p:pic>
        <p:nvPicPr>
          <p:cNvPr id="20" name="Picture 16" descr="ITUseries"/>
          <p:cNvPicPr>
            <a:picLocks noChangeAspect="1" noChangeArrowheads="1"/>
          </p:cNvPicPr>
          <p:nvPr/>
        </p:nvPicPr>
        <p:blipFill>
          <a:blip r:embed="rId13" cstate="print"/>
          <a:srcRect t="17264" b="69327"/>
          <a:stretch>
            <a:fillRect/>
          </a:stretch>
        </p:blipFill>
        <p:spPr bwMode="auto">
          <a:xfrm>
            <a:off x="7020272" y="260648"/>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500"/>
                                        <p:tgtEl>
                                          <p:spTgt spid="32"/>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lide(fromLeft)">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slide(fromLeft)">
                                      <p:cBhvr>
                                        <p:cTn id="20" dur="500"/>
                                        <p:tgtEl>
                                          <p:spTgt spid="45"/>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slide(fromLeft)">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000"/>
                                        <p:tgtEl>
                                          <p:spTgt spid="3"/>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lide(fromLef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5" grpId="0" animBg="1"/>
      <p:bldP spid="4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8195" name="Titre 20"/>
          <p:cNvSpPr>
            <a:spLocks noGrp="1"/>
          </p:cNvSpPr>
          <p:nvPr>
            <p:ph type="title"/>
          </p:nvPr>
        </p:nvSpPr>
        <p:spPr>
          <a:xfrm>
            <a:off x="1681038" y="817563"/>
            <a:ext cx="7283450" cy="1143000"/>
          </a:xfrm>
        </p:spPr>
        <p:txBody>
          <a:bodyPr/>
          <a:lstStyle/>
          <a:p>
            <a:pPr algn="r"/>
            <a:r>
              <a:rPr lang="fr-FR" b="1" dirty="0" smtClean="0">
                <a:latin typeface="Rockwell Extra Bold" pitchFamily="18" charset="0"/>
              </a:rPr>
              <a:t>TELNET GROUP </a:t>
            </a:r>
            <a:r>
              <a:rPr lang="en-US" b="1" dirty="0" smtClean="0">
                <a:latin typeface="Rockwell Extra Bold" pitchFamily="18" charset="0"/>
              </a:rPr>
              <a:t>POSITIONING</a:t>
            </a:r>
          </a:p>
        </p:txBody>
      </p:sp>
      <p:sp>
        <p:nvSpPr>
          <p:cNvPr id="25" name="Rectangle 7"/>
          <p:cNvSpPr>
            <a:spLocks noChangeArrowheads="1"/>
          </p:cNvSpPr>
          <p:nvPr/>
        </p:nvSpPr>
        <p:spPr bwMode="auto">
          <a:xfrm>
            <a:off x="2337296" y="2176988"/>
            <a:ext cx="7707312" cy="1107996"/>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GB" sz="2000" dirty="0">
                <a:solidFill>
                  <a:srgbClr val="0D0D0D"/>
                </a:solidFill>
              </a:rPr>
              <a:t>        - </a:t>
            </a:r>
            <a:r>
              <a:rPr lang="fr-FR" sz="2000" dirty="0">
                <a:solidFill>
                  <a:schemeClr val="tx1"/>
                </a:solidFill>
              </a:rPr>
              <a:t>Global provider in </a:t>
            </a:r>
            <a:r>
              <a:rPr lang="fr-FR" sz="2000" dirty="0" err="1">
                <a:solidFill>
                  <a:schemeClr val="tx1"/>
                </a:solidFill>
              </a:rPr>
              <a:t>product</a:t>
            </a:r>
            <a:r>
              <a:rPr lang="fr-FR" sz="2000" dirty="0">
                <a:solidFill>
                  <a:schemeClr val="tx1"/>
                </a:solidFill>
              </a:rPr>
              <a:t> </a:t>
            </a:r>
            <a:r>
              <a:rPr lang="fr-FR" sz="2000" dirty="0" smtClean="0">
                <a:solidFill>
                  <a:schemeClr val="tx1"/>
                </a:solidFill>
              </a:rPr>
              <a:t>engineering </a:t>
            </a:r>
            <a:r>
              <a:rPr lang="fr-FR" sz="2000" dirty="0" err="1" smtClean="0">
                <a:solidFill>
                  <a:schemeClr val="tx1"/>
                </a:solidFill>
              </a:rPr>
              <a:t>development</a:t>
            </a:r>
            <a:r>
              <a:rPr lang="fr-FR" sz="2000" dirty="0"/>
              <a:t> </a:t>
            </a:r>
            <a:r>
              <a:rPr lang="fr-FR" sz="2000" dirty="0" err="1" smtClean="0">
                <a:solidFill>
                  <a:schemeClr val="tx1"/>
                </a:solidFill>
              </a:rPr>
              <a:t>based</a:t>
            </a:r>
            <a:r>
              <a:rPr lang="fr-FR" sz="2000" dirty="0" smtClean="0">
                <a:solidFill>
                  <a:schemeClr val="tx1"/>
                </a:solidFill>
              </a:rPr>
              <a:t> on Offshore/</a:t>
            </a:r>
            <a:r>
              <a:rPr lang="fr-FR" sz="2000" dirty="0" err="1" smtClean="0">
                <a:solidFill>
                  <a:schemeClr val="tx1"/>
                </a:solidFill>
              </a:rPr>
              <a:t>Nearshore</a:t>
            </a:r>
            <a:r>
              <a:rPr lang="fr-FR" sz="2000" dirty="0" smtClean="0">
                <a:solidFill>
                  <a:schemeClr val="tx1"/>
                </a:solidFill>
              </a:rPr>
              <a:t> business model</a:t>
            </a:r>
            <a:endParaRPr lang="en-GB" sz="2000" dirty="0">
              <a:solidFill>
                <a:srgbClr val="0D0D0D"/>
              </a:solidFill>
            </a:endParaRPr>
          </a:p>
        </p:txBody>
      </p:sp>
      <p:sp>
        <p:nvSpPr>
          <p:cNvPr id="34" name="Rectangle 7"/>
          <p:cNvSpPr>
            <a:spLocks noChangeArrowheads="1"/>
          </p:cNvSpPr>
          <p:nvPr/>
        </p:nvSpPr>
        <p:spPr bwMode="auto">
          <a:xfrm>
            <a:off x="2667000" y="3344863"/>
            <a:ext cx="6610350" cy="831850"/>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GB" sz="2000" dirty="0">
                <a:solidFill>
                  <a:srgbClr val="0D0D0D"/>
                </a:solidFill>
              </a:rPr>
              <a:t>    - </a:t>
            </a:r>
            <a:r>
              <a:rPr lang="fr-FR" sz="2000" dirty="0" err="1">
                <a:solidFill>
                  <a:schemeClr val="tx1"/>
                </a:solidFill>
              </a:rPr>
              <a:t>Front-Office</a:t>
            </a:r>
            <a:r>
              <a:rPr lang="fr-FR" sz="2000" dirty="0">
                <a:solidFill>
                  <a:schemeClr val="tx1"/>
                </a:solidFill>
              </a:rPr>
              <a:t> </a:t>
            </a:r>
            <a:r>
              <a:rPr lang="en-US" sz="2000" dirty="0" smtClean="0">
                <a:solidFill>
                  <a:schemeClr val="tx1"/>
                </a:solidFill>
              </a:rPr>
              <a:t>Approach(Europe</a:t>
            </a:r>
            <a:r>
              <a:rPr lang="fr-FR" sz="2000" dirty="0" smtClean="0">
                <a:solidFill>
                  <a:schemeClr val="tx1"/>
                </a:solidFill>
              </a:rPr>
              <a:t>) </a:t>
            </a:r>
            <a:r>
              <a:rPr lang="fr-FR" sz="2000" dirty="0">
                <a:solidFill>
                  <a:schemeClr val="tx1"/>
                </a:solidFill>
              </a:rPr>
              <a:t>/ </a:t>
            </a:r>
            <a:r>
              <a:rPr lang="fr-FR" sz="2000" dirty="0" err="1">
                <a:solidFill>
                  <a:schemeClr val="tx1"/>
                </a:solidFill>
              </a:rPr>
              <a:t>Back-Office</a:t>
            </a:r>
            <a:r>
              <a:rPr lang="fr-FR" sz="2000" dirty="0">
                <a:solidFill>
                  <a:schemeClr val="tx1"/>
                </a:solidFill>
              </a:rPr>
              <a:t> </a:t>
            </a:r>
          </a:p>
          <a:p>
            <a:pPr>
              <a:lnSpc>
                <a:spcPct val="110000"/>
              </a:lnSpc>
              <a:spcBef>
                <a:spcPct val="20000"/>
              </a:spcBef>
            </a:pPr>
            <a:r>
              <a:rPr lang="fr-FR" sz="2000" dirty="0">
                <a:solidFill>
                  <a:schemeClr val="tx1"/>
                </a:solidFill>
              </a:rPr>
              <a:t>     (</a:t>
            </a:r>
            <a:r>
              <a:rPr lang="fr-FR" sz="2000" dirty="0" err="1">
                <a:solidFill>
                  <a:schemeClr val="tx1"/>
                </a:solidFill>
              </a:rPr>
              <a:t>Tunisia</a:t>
            </a:r>
            <a:r>
              <a:rPr lang="fr-FR" sz="2000" dirty="0">
                <a:solidFill>
                  <a:schemeClr val="tx1"/>
                </a:solidFill>
              </a:rPr>
              <a:t>) for a </a:t>
            </a:r>
            <a:r>
              <a:rPr lang="fr-FR" sz="2000" dirty="0" err="1">
                <a:solidFill>
                  <a:schemeClr val="tx1"/>
                </a:solidFill>
              </a:rPr>
              <a:t>better</a:t>
            </a:r>
            <a:r>
              <a:rPr lang="fr-FR" sz="2000" dirty="0">
                <a:solidFill>
                  <a:schemeClr val="tx1"/>
                </a:solidFill>
              </a:rPr>
              <a:t> </a:t>
            </a:r>
            <a:r>
              <a:rPr lang="fr-FR" sz="2000" dirty="0" err="1">
                <a:solidFill>
                  <a:schemeClr val="tx1"/>
                </a:solidFill>
              </a:rPr>
              <a:t>customer</a:t>
            </a:r>
            <a:r>
              <a:rPr lang="fr-FR" sz="2000" dirty="0">
                <a:solidFill>
                  <a:schemeClr val="tx1"/>
                </a:solidFill>
              </a:rPr>
              <a:t> </a:t>
            </a:r>
            <a:r>
              <a:rPr lang="fr-FR" sz="2000" dirty="0" smtClean="0">
                <a:solidFill>
                  <a:schemeClr val="tx1"/>
                </a:solidFill>
              </a:rPr>
              <a:t>service support.</a:t>
            </a:r>
            <a:endParaRPr lang="fr-FR" sz="2000" dirty="0">
              <a:solidFill>
                <a:srgbClr val="FF0000"/>
              </a:solidFill>
            </a:endParaRPr>
          </a:p>
        </p:txBody>
      </p:sp>
      <p:sp>
        <p:nvSpPr>
          <p:cNvPr id="50" name="Rectangle 7"/>
          <p:cNvSpPr>
            <a:spLocks noChangeArrowheads="1"/>
          </p:cNvSpPr>
          <p:nvPr/>
        </p:nvSpPr>
        <p:spPr bwMode="auto">
          <a:xfrm>
            <a:off x="1906463" y="4630266"/>
            <a:ext cx="7058025" cy="742950"/>
          </a:xfrm>
          <a:prstGeom prst="rect">
            <a:avLst/>
          </a:prstGeom>
          <a:gradFill>
            <a:gsLst>
              <a:gs pos="0">
                <a:srgbClr val="FFC000"/>
              </a:gs>
              <a:gs pos="100000">
                <a:srgbClr val="FFFFFF">
                  <a:alpha val="12000"/>
                </a:srgbClr>
              </a:gs>
            </a:gsLst>
            <a:lin ang="0" scaled="1"/>
          </a:gradFill>
          <a:ln w="9525">
            <a:noFill/>
            <a:miter lim="800000"/>
            <a:headEnd/>
            <a:tailEnd/>
          </a:ln>
        </p:spPr>
        <p:txBody>
          <a:bodyPr>
            <a:spAutoFit/>
          </a:bodyPr>
          <a:lstStyle/>
          <a:p>
            <a:pPr algn="ctr">
              <a:lnSpc>
                <a:spcPct val="110000"/>
              </a:lnSpc>
              <a:spcBef>
                <a:spcPct val="20000"/>
              </a:spcBef>
              <a:defRPr/>
            </a:pPr>
            <a:r>
              <a:rPr lang="en-GB" sz="2000" dirty="0">
                <a:solidFill>
                  <a:schemeClr val="tx1">
                    <a:lumMod val="95000"/>
                    <a:lumOff val="5000"/>
                  </a:schemeClr>
                </a:solidFill>
                <a:latin typeface="Arial" charset="0"/>
                <a:cs typeface="Arial" charset="0"/>
              </a:rPr>
              <a:t>            - </a:t>
            </a:r>
            <a:r>
              <a:rPr lang="fr-FR" sz="2000" dirty="0">
                <a:solidFill>
                  <a:schemeClr val="tx1"/>
                </a:solidFill>
                <a:latin typeface="Arial" charset="0"/>
                <a:cs typeface="Arial" charset="0"/>
              </a:rPr>
              <a:t>TELNET </a:t>
            </a:r>
            <a:r>
              <a:rPr lang="fr-FR" sz="2000" dirty="0" err="1">
                <a:solidFill>
                  <a:schemeClr val="tx1"/>
                </a:solidFill>
                <a:latin typeface="Arial" charset="0"/>
                <a:cs typeface="Arial" charset="0"/>
              </a:rPr>
              <a:t>is</a:t>
            </a:r>
            <a:r>
              <a:rPr lang="fr-FR" sz="2000" dirty="0">
                <a:solidFill>
                  <a:schemeClr val="tx1"/>
                </a:solidFill>
                <a:latin typeface="Arial" charset="0"/>
                <a:cs typeface="Arial" charset="0"/>
              </a:rPr>
              <a:t> </a:t>
            </a:r>
            <a:r>
              <a:rPr lang="fr-FR" sz="2000" dirty="0" err="1">
                <a:solidFill>
                  <a:schemeClr val="tx1"/>
                </a:solidFill>
                <a:latin typeface="Arial" charset="0"/>
                <a:cs typeface="Arial" charset="0"/>
              </a:rPr>
              <a:t>known</a:t>
            </a:r>
            <a:r>
              <a:rPr lang="fr-FR" sz="2000" dirty="0">
                <a:solidFill>
                  <a:schemeClr val="tx1"/>
                </a:solidFill>
                <a:latin typeface="Arial" charset="0"/>
                <a:cs typeface="Arial" charset="0"/>
              </a:rPr>
              <a:t> for </a:t>
            </a:r>
            <a:r>
              <a:rPr lang="fr-FR" sz="2000" dirty="0" err="1">
                <a:solidFill>
                  <a:schemeClr val="tx1"/>
                </a:solidFill>
                <a:latin typeface="Arial" charset="0"/>
                <a:cs typeface="Arial" charset="0"/>
              </a:rPr>
              <a:t>its</a:t>
            </a:r>
            <a:r>
              <a:rPr lang="fr-FR" sz="2000" dirty="0">
                <a:solidFill>
                  <a:schemeClr val="tx1"/>
                </a:solidFill>
                <a:latin typeface="Arial" charset="0"/>
                <a:cs typeface="Arial" charset="0"/>
              </a:rPr>
              <a:t> </a:t>
            </a:r>
            <a:r>
              <a:rPr lang="fr-FR" sz="2000" dirty="0" err="1">
                <a:solidFill>
                  <a:schemeClr val="tx1"/>
                </a:solidFill>
                <a:latin typeface="Arial" charset="0"/>
                <a:cs typeface="Arial" charset="0"/>
              </a:rPr>
              <a:t>stability</a:t>
            </a:r>
            <a:r>
              <a:rPr lang="fr-FR" sz="2000" dirty="0">
                <a:solidFill>
                  <a:schemeClr val="tx1"/>
                </a:solidFill>
                <a:latin typeface="Arial" charset="0"/>
                <a:cs typeface="Arial" charset="0"/>
              </a:rPr>
              <a:t>, </a:t>
            </a:r>
            <a:r>
              <a:rPr lang="fr-FR" sz="2000" dirty="0" err="1">
                <a:solidFill>
                  <a:schemeClr val="tx1"/>
                </a:solidFill>
                <a:latin typeface="Arial" charset="0"/>
                <a:cs typeface="Arial" charset="0"/>
              </a:rPr>
              <a:t>ethics</a:t>
            </a:r>
            <a:r>
              <a:rPr lang="fr-FR" sz="2000" dirty="0">
                <a:solidFill>
                  <a:schemeClr val="tx1"/>
                </a:solidFill>
                <a:latin typeface="Arial" charset="0"/>
                <a:cs typeface="Arial" charset="0"/>
              </a:rPr>
              <a:t> and </a:t>
            </a:r>
            <a:r>
              <a:rPr lang="fr-FR" sz="2000" dirty="0" err="1">
                <a:solidFill>
                  <a:schemeClr val="tx1"/>
                </a:solidFill>
                <a:latin typeface="Arial" charset="0"/>
                <a:cs typeface="Arial" charset="0"/>
              </a:rPr>
              <a:t>its</a:t>
            </a:r>
            <a:r>
              <a:rPr lang="fr-FR" sz="2000" dirty="0">
                <a:solidFill>
                  <a:schemeClr val="tx1"/>
                </a:solidFill>
                <a:latin typeface="Arial" charset="0"/>
                <a:cs typeface="Arial" charset="0"/>
              </a:rPr>
              <a:t>      </a:t>
            </a:r>
            <a:r>
              <a:rPr lang="fr-FR" sz="2000" dirty="0" err="1">
                <a:solidFill>
                  <a:schemeClr val="tx1"/>
                </a:solidFill>
                <a:latin typeface="Arial" charset="0"/>
                <a:cs typeface="Arial" charset="0"/>
              </a:rPr>
              <a:t>Shareholder</a:t>
            </a:r>
            <a:r>
              <a:rPr lang="fr-FR" sz="2000" dirty="0">
                <a:solidFill>
                  <a:schemeClr val="tx1"/>
                </a:solidFill>
                <a:latin typeface="Arial" charset="0"/>
                <a:cs typeface="Arial" charset="0"/>
              </a:rPr>
              <a:t> value.</a:t>
            </a:r>
            <a:endParaRPr lang="fr-FR" sz="2000" dirty="0">
              <a:solidFill>
                <a:schemeClr val="tx1"/>
              </a:solidFill>
              <a:latin typeface="Arial" charset="0"/>
              <a:cs typeface="+mn-cs"/>
            </a:endParaRPr>
          </a:p>
        </p:txBody>
      </p:sp>
      <p:sp>
        <p:nvSpPr>
          <p:cNvPr id="51" name="Rectangle 7"/>
          <p:cNvSpPr>
            <a:spLocks noChangeArrowheads="1"/>
          </p:cNvSpPr>
          <p:nvPr/>
        </p:nvSpPr>
        <p:spPr bwMode="auto">
          <a:xfrm>
            <a:off x="1900238" y="5105400"/>
            <a:ext cx="7377112" cy="404813"/>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endParaRPr lang="fr-FR" sz="2000" dirty="0">
              <a:solidFill>
                <a:schemeClr val="tx1"/>
              </a:solidFill>
              <a:latin typeface="Arial" charset="0"/>
              <a:cs typeface="+mn-cs"/>
            </a:endParaRPr>
          </a:p>
        </p:txBody>
      </p:sp>
      <p:pic>
        <p:nvPicPr>
          <p:cNvPr id="8200" name="Picture 3"/>
          <p:cNvPicPr>
            <a:picLocks noChangeAspect="1" noChangeArrowheads="1"/>
          </p:cNvPicPr>
          <p:nvPr/>
        </p:nvPicPr>
        <p:blipFill>
          <a:blip r:embed="rId4" cstate="print"/>
          <a:srcRect/>
          <a:stretch>
            <a:fillRect/>
          </a:stretch>
        </p:blipFill>
        <p:spPr bwMode="auto">
          <a:xfrm>
            <a:off x="-1548680" y="1904132"/>
            <a:ext cx="4622800" cy="4621212"/>
          </a:xfrm>
          <a:prstGeom prst="rect">
            <a:avLst/>
          </a:prstGeom>
          <a:noFill/>
          <a:ln w="9525" algn="ctr">
            <a:noFill/>
            <a:miter lim="800000"/>
            <a:headEnd/>
            <a:tailEnd/>
          </a:ln>
        </p:spPr>
      </p:pic>
      <p:pic>
        <p:nvPicPr>
          <p:cNvPr id="9" name="Picture 16" descr="ITUseries"/>
          <p:cNvPicPr>
            <a:picLocks noChangeAspect="1" noChangeArrowheads="1"/>
          </p:cNvPicPr>
          <p:nvPr/>
        </p:nvPicPr>
        <p:blipFill>
          <a:blip r:embed="rId5" cstate="print"/>
          <a:srcRect t="17264" b="69327"/>
          <a:stretch>
            <a:fillRect/>
          </a:stretch>
        </p:blipFill>
        <p:spPr bwMode="auto">
          <a:xfrm>
            <a:off x="6948264" y="260648"/>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Left)">
                                      <p:cBhvr>
                                        <p:cTn id="7" dur="500"/>
                                        <p:tgtEl>
                                          <p:spTgt spid="2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lide(fromLeft)">
                                      <p:cBhvr>
                                        <p:cTn id="10" dur="500"/>
                                        <p:tgtEl>
                                          <p:spTgt spid="34"/>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slide(fromLeft)">
                                      <p:cBhvr>
                                        <p:cTn id="13" dur="500"/>
                                        <p:tgtEl>
                                          <p:spTgt spid="5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slide(from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9219" name="Titre 20"/>
          <p:cNvSpPr>
            <a:spLocks noGrp="1"/>
          </p:cNvSpPr>
          <p:nvPr>
            <p:ph type="title"/>
          </p:nvPr>
        </p:nvSpPr>
        <p:spPr>
          <a:xfrm>
            <a:off x="1753046" y="817563"/>
            <a:ext cx="7283450" cy="1143000"/>
          </a:xfrm>
        </p:spPr>
        <p:txBody>
          <a:bodyPr/>
          <a:lstStyle/>
          <a:p>
            <a:pPr algn="r"/>
            <a:r>
              <a:rPr lang="fr-FR" b="1" dirty="0" smtClean="0">
                <a:latin typeface="Rockwell Extra Bold" pitchFamily="18" charset="0"/>
              </a:rPr>
              <a:t>TELNET </a:t>
            </a:r>
            <a:r>
              <a:rPr lang="en-US" b="1" dirty="0" smtClean="0">
                <a:latin typeface="Rockwell Extra Bold" pitchFamily="18" charset="0"/>
              </a:rPr>
              <a:t>Quality Management Systems </a:t>
            </a:r>
          </a:p>
        </p:txBody>
      </p:sp>
      <p:sp>
        <p:nvSpPr>
          <p:cNvPr id="25" name="Rectangle 7"/>
          <p:cNvSpPr>
            <a:spLocks noChangeArrowheads="1"/>
          </p:cNvSpPr>
          <p:nvPr/>
        </p:nvSpPr>
        <p:spPr bwMode="auto">
          <a:xfrm>
            <a:off x="1570038" y="2252663"/>
            <a:ext cx="7707312" cy="1231106"/>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GB" sz="2000" dirty="0">
                <a:solidFill>
                  <a:schemeClr val="tx1">
                    <a:lumMod val="95000"/>
                    <a:lumOff val="5000"/>
                  </a:schemeClr>
                </a:solidFill>
                <a:latin typeface="Arial" charset="0"/>
                <a:cs typeface="Arial" charset="0"/>
              </a:rPr>
              <a:t>          - </a:t>
            </a:r>
            <a:r>
              <a:rPr lang="fr-FR" sz="2000" dirty="0" err="1" smtClean="0">
                <a:solidFill>
                  <a:schemeClr val="tx1"/>
                </a:solidFill>
                <a:latin typeface="Arial" charset="0"/>
                <a:cs typeface="Arial" charset="0"/>
              </a:rPr>
              <a:t>Certified</a:t>
            </a:r>
            <a:r>
              <a:rPr lang="fr-FR" sz="2000" dirty="0" smtClean="0">
                <a:solidFill>
                  <a:schemeClr val="tx1"/>
                </a:solidFill>
                <a:latin typeface="Arial" charset="0"/>
                <a:cs typeface="Arial" charset="0"/>
              </a:rPr>
              <a:t> </a:t>
            </a:r>
            <a:r>
              <a:rPr lang="en-US" sz="2000" dirty="0" smtClean="0">
                <a:latin typeface="Arial" charset="0"/>
                <a:cs typeface="Arial" charset="0"/>
              </a:rPr>
              <a:t>D</a:t>
            </a:r>
            <a:r>
              <a:rPr lang="en-US" sz="2000" dirty="0" smtClean="0">
                <a:solidFill>
                  <a:schemeClr val="tx1"/>
                </a:solidFill>
                <a:latin typeface="Arial" charset="0"/>
                <a:cs typeface="Arial" charset="0"/>
              </a:rPr>
              <a:t>evelopment</a:t>
            </a:r>
            <a:r>
              <a:rPr lang="fr-FR" sz="2000" dirty="0" smtClean="0">
                <a:solidFill>
                  <a:schemeClr val="tx1"/>
                </a:solidFill>
                <a:latin typeface="Arial" charset="0"/>
                <a:cs typeface="Arial" charset="0"/>
              </a:rPr>
              <a:t> </a:t>
            </a:r>
            <a:r>
              <a:rPr lang="fr-FR" sz="2000" dirty="0" err="1" smtClean="0">
                <a:latin typeface="Arial" charset="0"/>
                <a:cs typeface="Arial" charset="0"/>
              </a:rPr>
              <a:t>C</a:t>
            </a:r>
            <a:r>
              <a:rPr lang="fr-FR" sz="2000" dirty="0" err="1" smtClean="0">
                <a:solidFill>
                  <a:schemeClr val="tx1"/>
                </a:solidFill>
                <a:latin typeface="Arial" charset="0"/>
                <a:cs typeface="Arial" charset="0"/>
              </a:rPr>
              <a:t>enters</a:t>
            </a:r>
            <a:r>
              <a:rPr lang="fr-FR" sz="2000" dirty="0" smtClean="0">
                <a:solidFill>
                  <a:schemeClr val="tx1"/>
                </a:solidFill>
                <a:latin typeface="Arial" charset="0"/>
                <a:cs typeface="Arial" charset="0"/>
              </a:rPr>
              <a:t> </a:t>
            </a:r>
            <a:r>
              <a:rPr lang="fr-FR" sz="2000" dirty="0">
                <a:solidFill>
                  <a:schemeClr val="tx1"/>
                </a:solidFill>
                <a:latin typeface="Arial" charset="0"/>
                <a:cs typeface="Arial" charset="0"/>
              </a:rPr>
              <a:t>: </a:t>
            </a:r>
            <a:r>
              <a:rPr lang="fr-FR" sz="2000" dirty="0" err="1">
                <a:solidFill>
                  <a:schemeClr val="tx1"/>
                </a:solidFill>
                <a:latin typeface="Arial" charset="0"/>
                <a:cs typeface="Arial" charset="0"/>
              </a:rPr>
              <a:t>CMMi</a:t>
            </a:r>
            <a:r>
              <a:rPr lang="fr-FR" sz="2000" dirty="0">
                <a:solidFill>
                  <a:schemeClr val="tx1"/>
                </a:solidFill>
                <a:latin typeface="Arial" charset="0"/>
                <a:cs typeface="Arial" charset="0"/>
              </a:rPr>
              <a:t> L5 in 2006</a:t>
            </a:r>
          </a:p>
          <a:p>
            <a:pPr algn="ctr">
              <a:lnSpc>
                <a:spcPct val="110000"/>
              </a:lnSpc>
              <a:spcBef>
                <a:spcPct val="20000"/>
              </a:spcBef>
              <a:defRPr/>
            </a:pPr>
            <a:r>
              <a:rPr lang="fr-FR" sz="2000" dirty="0">
                <a:solidFill>
                  <a:schemeClr val="tx1"/>
                </a:solidFill>
                <a:latin typeface="Arial" charset="0"/>
                <a:cs typeface="Arial" charset="0"/>
              </a:rPr>
              <a:t>           &amp; ISO 9001 version 2008 – </a:t>
            </a:r>
            <a:r>
              <a:rPr lang="fr-FR" sz="2000" dirty="0" smtClean="0">
                <a:solidFill>
                  <a:schemeClr val="tx1"/>
                </a:solidFill>
                <a:latin typeface="Arial" charset="0"/>
                <a:cs typeface="Arial" charset="0"/>
              </a:rPr>
              <a:t>New Certification </a:t>
            </a:r>
            <a:r>
              <a:rPr lang="fr-FR" sz="2000" dirty="0">
                <a:solidFill>
                  <a:schemeClr val="tx1"/>
                </a:solidFill>
                <a:latin typeface="Arial" charset="0"/>
                <a:cs typeface="Arial" charset="0"/>
              </a:rPr>
              <a:t>by </a:t>
            </a:r>
            <a:endParaRPr lang="fr-FR" sz="2000" dirty="0" smtClean="0">
              <a:solidFill>
                <a:schemeClr val="tx1"/>
              </a:solidFill>
              <a:latin typeface="Arial" charset="0"/>
              <a:cs typeface="Arial" charset="0"/>
            </a:endParaRPr>
          </a:p>
          <a:p>
            <a:pPr algn="ctr">
              <a:lnSpc>
                <a:spcPct val="110000"/>
              </a:lnSpc>
              <a:spcBef>
                <a:spcPct val="20000"/>
              </a:spcBef>
              <a:defRPr/>
            </a:pPr>
            <a:r>
              <a:rPr lang="fr-FR" sz="2000" dirty="0" smtClean="0">
                <a:solidFill>
                  <a:schemeClr val="tx1"/>
                </a:solidFill>
                <a:latin typeface="Arial" charset="0"/>
                <a:cs typeface="Arial" charset="0"/>
              </a:rPr>
              <a:t>     Application </a:t>
            </a:r>
            <a:r>
              <a:rPr lang="fr-FR" sz="2000" dirty="0" err="1" smtClean="0">
                <a:solidFill>
                  <a:schemeClr val="tx1"/>
                </a:solidFill>
                <a:latin typeface="Arial" charset="0"/>
                <a:cs typeface="Arial" charset="0"/>
              </a:rPr>
              <a:t>domain</a:t>
            </a:r>
            <a:r>
              <a:rPr lang="fr-FR" sz="2000" dirty="0" smtClean="0">
                <a:solidFill>
                  <a:schemeClr val="tx1"/>
                </a:solidFill>
                <a:latin typeface="Arial" charset="0"/>
                <a:cs typeface="Arial" charset="0"/>
              </a:rPr>
              <a:t> </a:t>
            </a:r>
            <a:r>
              <a:rPr lang="fr-FR" sz="2000" dirty="0" err="1" smtClean="0">
                <a:solidFill>
                  <a:schemeClr val="tx1"/>
                </a:solidFill>
                <a:latin typeface="Arial" charset="0"/>
                <a:cs typeface="Arial" charset="0"/>
              </a:rPr>
              <a:t>is</a:t>
            </a:r>
            <a:r>
              <a:rPr lang="fr-FR" sz="2000" dirty="0" smtClean="0">
                <a:solidFill>
                  <a:schemeClr val="tx1"/>
                </a:solidFill>
                <a:latin typeface="Arial" charset="0"/>
                <a:cs typeface="Arial" charset="0"/>
              </a:rPr>
              <a:t> </a:t>
            </a:r>
            <a:r>
              <a:rPr lang="fr-FR" sz="2000" dirty="0" err="1" smtClean="0">
                <a:solidFill>
                  <a:schemeClr val="tx1"/>
                </a:solidFill>
                <a:latin typeface="Arial" charset="0"/>
                <a:cs typeface="Arial" charset="0"/>
              </a:rPr>
              <a:t>currently</a:t>
            </a:r>
            <a:r>
              <a:rPr lang="fr-FR" sz="2000" dirty="0" smtClean="0">
                <a:solidFill>
                  <a:schemeClr val="tx1"/>
                </a:solidFill>
                <a:latin typeface="Arial" charset="0"/>
                <a:cs typeface="Arial" charset="0"/>
              </a:rPr>
              <a:t> in </a:t>
            </a:r>
            <a:r>
              <a:rPr lang="fr-FR" sz="2000" dirty="0" err="1" smtClean="0">
                <a:solidFill>
                  <a:schemeClr val="tx1"/>
                </a:solidFill>
                <a:latin typeface="Arial" charset="0"/>
                <a:cs typeface="Arial" charset="0"/>
              </a:rPr>
              <a:t>process</a:t>
            </a:r>
            <a:r>
              <a:rPr lang="fr-FR" sz="2000" dirty="0" smtClean="0">
                <a:solidFill>
                  <a:schemeClr val="tx1"/>
                </a:solidFill>
                <a:latin typeface="Arial" charset="0"/>
                <a:cs typeface="Arial" charset="0"/>
              </a:rPr>
              <a:t>.</a:t>
            </a:r>
            <a:endParaRPr lang="en-GB" sz="2000" dirty="0">
              <a:solidFill>
                <a:srgbClr val="0D0D0D"/>
              </a:solidFill>
              <a:latin typeface="Arial" charset="0"/>
              <a:cs typeface="Arial" charset="0"/>
            </a:endParaRPr>
          </a:p>
        </p:txBody>
      </p:sp>
      <p:sp>
        <p:nvSpPr>
          <p:cNvPr id="34" name="Rectangle 7"/>
          <p:cNvSpPr>
            <a:spLocks noChangeArrowheads="1"/>
          </p:cNvSpPr>
          <p:nvPr/>
        </p:nvSpPr>
        <p:spPr bwMode="auto">
          <a:xfrm>
            <a:off x="2642170" y="3594100"/>
            <a:ext cx="6610350" cy="404813"/>
          </a:xfrm>
          <a:prstGeom prst="rect">
            <a:avLst/>
          </a:prstGeom>
          <a:gradFill rotWithShape="0">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en-US" sz="2000" dirty="0"/>
              <a:t>    -  Certification EN9100 </a:t>
            </a:r>
            <a:r>
              <a:rPr lang="en-US" sz="2000" dirty="0" smtClean="0"/>
              <a:t>(Aerospace) </a:t>
            </a:r>
            <a:r>
              <a:rPr lang="en-US" sz="2000" dirty="0"/>
              <a:t>in progress</a:t>
            </a:r>
            <a:endParaRPr lang="en-US" sz="2000" dirty="0">
              <a:solidFill>
                <a:srgbClr val="FF0000"/>
              </a:solidFill>
            </a:endParaRPr>
          </a:p>
        </p:txBody>
      </p:sp>
      <p:sp>
        <p:nvSpPr>
          <p:cNvPr id="50" name="Rectangle 7"/>
          <p:cNvSpPr>
            <a:spLocks noChangeArrowheads="1"/>
          </p:cNvSpPr>
          <p:nvPr/>
        </p:nvSpPr>
        <p:spPr bwMode="auto">
          <a:xfrm>
            <a:off x="1835696" y="4152900"/>
            <a:ext cx="7058025" cy="430887"/>
          </a:xfrm>
          <a:prstGeom prst="rect">
            <a:avLst/>
          </a:prstGeom>
          <a:gradFill>
            <a:gsLst>
              <a:gs pos="0">
                <a:srgbClr val="FFC000"/>
              </a:gs>
              <a:gs pos="100000">
                <a:srgbClr val="FFFFFF">
                  <a:alpha val="12000"/>
                </a:srgbClr>
              </a:gs>
            </a:gsLst>
            <a:lin ang="0" scaled="1"/>
          </a:gradFill>
          <a:ln w="9525">
            <a:noFill/>
            <a:miter lim="800000"/>
            <a:headEnd/>
            <a:tailEnd/>
          </a:ln>
        </p:spPr>
        <p:txBody>
          <a:bodyPr>
            <a:spAutoFit/>
          </a:bodyPr>
          <a:lstStyle/>
          <a:p>
            <a:pPr algn="ctr">
              <a:lnSpc>
                <a:spcPct val="110000"/>
              </a:lnSpc>
              <a:spcBef>
                <a:spcPct val="20000"/>
              </a:spcBef>
              <a:defRPr/>
            </a:pPr>
            <a:r>
              <a:rPr lang="en-US" sz="2000" dirty="0">
                <a:latin typeface="Arial" charset="0"/>
                <a:cs typeface="Arial" charset="0"/>
              </a:rPr>
              <a:t>            -  Certification SPICE </a:t>
            </a:r>
            <a:r>
              <a:rPr lang="en-US" sz="2000" dirty="0" smtClean="0">
                <a:latin typeface="Arial" charset="0"/>
                <a:cs typeface="Arial" charset="0"/>
              </a:rPr>
              <a:t>(Automotive</a:t>
            </a:r>
            <a:r>
              <a:rPr lang="en-US" sz="2000" dirty="0">
                <a:latin typeface="Arial" charset="0"/>
                <a:cs typeface="Arial" charset="0"/>
              </a:rPr>
              <a:t>) in progress</a:t>
            </a:r>
            <a:endParaRPr lang="fr-FR" sz="2000" dirty="0">
              <a:solidFill>
                <a:schemeClr val="tx1"/>
              </a:solidFill>
              <a:latin typeface="Arial" charset="0"/>
              <a:cs typeface="+mn-cs"/>
            </a:endParaRPr>
          </a:p>
        </p:txBody>
      </p:sp>
      <p:sp>
        <p:nvSpPr>
          <p:cNvPr id="51" name="Rectangle 7"/>
          <p:cNvSpPr>
            <a:spLocks noChangeArrowheads="1"/>
          </p:cNvSpPr>
          <p:nvPr/>
        </p:nvSpPr>
        <p:spPr bwMode="auto">
          <a:xfrm>
            <a:off x="2019424" y="4787900"/>
            <a:ext cx="7377112" cy="404663"/>
          </a:xfrm>
          <a:prstGeom prst="rect">
            <a:avLst/>
          </a:prstGeom>
          <a:gradFill>
            <a:gsLst>
              <a:gs pos="0">
                <a:srgbClr val="009CDA">
                  <a:alpha val="14000"/>
                </a:srgbClr>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defRPr/>
            </a:pPr>
            <a:r>
              <a:rPr lang="en-US" sz="2000" dirty="0">
                <a:latin typeface="Arial" charset="0"/>
                <a:cs typeface="Arial" charset="0"/>
              </a:rPr>
              <a:t>            -  Certification TL9000 </a:t>
            </a:r>
            <a:r>
              <a:rPr lang="en-US" sz="2000" dirty="0" smtClean="0">
                <a:latin typeface="Arial" charset="0"/>
                <a:cs typeface="Arial" charset="0"/>
              </a:rPr>
              <a:t>(Telecom) </a:t>
            </a:r>
            <a:r>
              <a:rPr lang="en-US" sz="2000" dirty="0">
                <a:latin typeface="Arial" charset="0"/>
                <a:cs typeface="Arial" charset="0"/>
              </a:rPr>
              <a:t>in progress</a:t>
            </a:r>
            <a:endParaRPr lang="fr-FR" sz="2000" dirty="0">
              <a:solidFill>
                <a:schemeClr val="tx1"/>
              </a:solidFill>
              <a:latin typeface="Arial" charset="0"/>
              <a:cs typeface="+mn-cs"/>
            </a:endParaRPr>
          </a:p>
        </p:txBody>
      </p:sp>
      <p:pic>
        <p:nvPicPr>
          <p:cNvPr id="9224" name="Picture 3"/>
          <p:cNvPicPr>
            <a:picLocks noChangeAspect="1" noChangeArrowheads="1"/>
          </p:cNvPicPr>
          <p:nvPr/>
        </p:nvPicPr>
        <p:blipFill>
          <a:blip r:embed="rId4" cstate="print"/>
          <a:srcRect/>
          <a:stretch>
            <a:fillRect/>
          </a:stretch>
        </p:blipFill>
        <p:spPr bwMode="auto">
          <a:xfrm>
            <a:off x="-1177925" y="2008188"/>
            <a:ext cx="4622800" cy="4621212"/>
          </a:xfrm>
          <a:prstGeom prst="rect">
            <a:avLst/>
          </a:prstGeom>
          <a:noFill/>
          <a:ln w="9525" algn="ctr">
            <a:noFill/>
            <a:miter lim="800000"/>
            <a:headEnd/>
            <a:tailEnd/>
          </a:ln>
        </p:spPr>
      </p:pic>
      <p:pic>
        <p:nvPicPr>
          <p:cNvPr id="9" name="Picture 16" descr="ITUseries"/>
          <p:cNvPicPr>
            <a:picLocks noChangeAspect="1" noChangeArrowheads="1"/>
          </p:cNvPicPr>
          <p:nvPr/>
        </p:nvPicPr>
        <p:blipFill>
          <a:blip r:embed="rId5"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Left)">
                                      <p:cBhvr>
                                        <p:cTn id="7" dur="500"/>
                                        <p:tgtEl>
                                          <p:spTgt spid="2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lide(fromLeft)">
                                      <p:cBhvr>
                                        <p:cTn id="10" dur="500"/>
                                        <p:tgtEl>
                                          <p:spTgt spid="34"/>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slide(fromLeft)">
                                      <p:cBhvr>
                                        <p:cTn id="13" dur="500"/>
                                        <p:tgtEl>
                                          <p:spTgt spid="50"/>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slide(fromLeft)">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3" cstate="print"/>
          <a:srcRect/>
          <a:stretch>
            <a:fillRect/>
          </a:stretch>
        </p:blipFill>
        <p:spPr bwMode="auto">
          <a:xfrm>
            <a:off x="195263" y="2019300"/>
            <a:ext cx="8677275" cy="4800600"/>
          </a:xfrm>
          <a:prstGeom prst="rect">
            <a:avLst/>
          </a:prstGeom>
          <a:noFill/>
          <a:ln w="9525" algn="ctr">
            <a:noFill/>
            <a:miter lim="800000"/>
            <a:headEnd/>
            <a:tailEnd/>
          </a:ln>
        </p:spPr>
      </p:pic>
      <p:pic>
        <p:nvPicPr>
          <p:cNvPr id="9" name="Picture 44"/>
          <p:cNvPicPr>
            <a:picLocks noChangeAspect="1" noChangeArrowheads="1"/>
          </p:cNvPicPr>
          <p:nvPr/>
        </p:nvPicPr>
        <p:blipFill>
          <a:blip r:embed="rId4"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sp>
        <p:nvSpPr>
          <p:cNvPr id="10244" name="Titre 20"/>
          <p:cNvSpPr>
            <a:spLocks noGrp="1"/>
          </p:cNvSpPr>
          <p:nvPr>
            <p:ph type="title"/>
          </p:nvPr>
        </p:nvSpPr>
        <p:spPr>
          <a:xfrm>
            <a:off x="323528" y="620688"/>
            <a:ext cx="7751763" cy="1143000"/>
          </a:xfrm>
        </p:spPr>
        <p:txBody>
          <a:bodyPr/>
          <a:lstStyle/>
          <a:p>
            <a:pPr algn="r"/>
            <a:r>
              <a:rPr lang="en-US" b="1" dirty="0" smtClean="0"/>
              <a:t>TELNET Global Foot Print </a:t>
            </a:r>
          </a:p>
        </p:txBody>
      </p:sp>
      <p:sp>
        <p:nvSpPr>
          <p:cNvPr id="11" name="Rectangle 7"/>
          <p:cNvSpPr>
            <a:spLocks noChangeArrowheads="1"/>
          </p:cNvSpPr>
          <p:nvPr/>
        </p:nvSpPr>
        <p:spPr bwMode="auto">
          <a:xfrm>
            <a:off x="228600" y="6305550"/>
            <a:ext cx="8029575" cy="346075"/>
          </a:xfrm>
          <a:prstGeom prst="rect">
            <a:avLst/>
          </a:prstGeom>
          <a:gradFill rotWithShape="0">
            <a:gsLst>
              <a:gs pos="0">
                <a:srgbClr val="064BBE"/>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500">
                <a:solidFill>
                  <a:srgbClr val="0D0D0D"/>
                </a:solidFill>
              </a:rPr>
              <a:t>- 3 sites inTunis and 1 site in Sfax (Presence through projects)</a:t>
            </a:r>
            <a:endParaRPr lang="en-GB" sz="1500">
              <a:solidFill>
                <a:srgbClr val="0D0D0D"/>
              </a:solidFill>
            </a:endParaRPr>
          </a:p>
        </p:txBody>
      </p:sp>
      <p:sp>
        <p:nvSpPr>
          <p:cNvPr id="12" name="Rectangle 7"/>
          <p:cNvSpPr>
            <a:spLocks noChangeArrowheads="1"/>
          </p:cNvSpPr>
          <p:nvPr/>
        </p:nvSpPr>
        <p:spPr bwMode="auto">
          <a:xfrm>
            <a:off x="228600" y="5902325"/>
            <a:ext cx="8029575" cy="327025"/>
          </a:xfrm>
          <a:prstGeom prst="rect">
            <a:avLst/>
          </a:prstGeom>
          <a:gradFill rotWithShape="0">
            <a:gsLst>
              <a:gs pos="0">
                <a:srgbClr val="F86106"/>
              </a:gs>
              <a:gs pos="100000">
                <a:srgbClr val="FFFFFF">
                  <a:alpha val="12000"/>
                </a:srgbClr>
              </a:gs>
            </a:gsLst>
            <a:lin ang="0" scaled="1"/>
          </a:gradFill>
          <a:ln w="9525">
            <a:noFill/>
            <a:miter lim="800000"/>
            <a:headEnd/>
            <a:tailEnd/>
          </a:ln>
        </p:spPr>
        <p:txBody>
          <a:bodyPr>
            <a:spAutoFit/>
          </a:bodyPr>
          <a:lstStyle/>
          <a:p>
            <a:pPr>
              <a:lnSpc>
                <a:spcPct val="110000"/>
              </a:lnSpc>
              <a:spcBef>
                <a:spcPct val="20000"/>
              </a:spcBef>
            </a:pPr>
            <a:r>
              <a:rPr lang="fr-FR" sz="1500" dirty="0">
                <a:solidFill>
                  <a:srgbClr val="0D0D0D"/>
                </a:solidFill>
              </a:rPr>
              <a:t>- TELNET </a:t>
            </a:r>
            <a:r>
              <a:rPr lang="fr-FR" sz="1500" dirty="0" err="1">
                <a:solidFill>
                  <a:srgbClr val="0D0D0D"/>
                </a:solidFill>
              </a:rPr>
              <a:t>legal</a:t>
            </a:r>
            <a:r>
              <a:rPr lang="fr-FR" sz="1500" dirty="0">
                <a:solidFill>
                  <a:srgbClr val="0D0D0D"/>
                </a:solidFill>
              </a:rPr>
              <a:t> </a:t>
            </a:r>
            <a:r>
              <a:rPr lang="fr-FR" sz="1500" dirty="0" err="1">
                <a:solidFill>
                  <a:srgbClr val="0D0D0D"/>
                </a:solidFill>
              </a:rPr>
              <a:t>presence</a:t>
            </a:r>
            <a:r>
              <a:rPr lang="fr-FR" sz="1500" dirty="0">
                <a:solidFill>
                  <a:srgbClr val="0D0D0D"/>
                </a:solidFill>
              </a:rPr>
              <a:t> </a:t>
            </a:r>
            <a:r>
              <a:rPr lang="fr-FR" sz="1500" dirty="0" smtClean="0">
                <a:solidFill>
                  <a:srgbClr val="0D0D0D"/>
                </a:solidFill>
              </a:rPr>
              <a:t>(</a:t>
            </a:r>
            <a:r>
              <a:rPr lang="fr-FR" sz="1500" dirty="0" err="1" smtClean="0">
                <a:solidFill>
                  <a:srgbClr val="0D0D0D"/>
                </a:solidFill>
              </a:rPr>
              <a:t>Branch</a:t>
            </a:r>
            <a:r>
              <a:rPr lang="fr-FR" sz="1500" dirty="0" smtClean="0">
                <a:solidFill>
                  <a:srgbClr val="0D0D0D"/>
                </a:solidFill>
              </a:rPr>
              <a:t> Offices &amp; </a:t>
            </a:r>
            <a:r>
              <a:rPr lang="fr-FR" sz="1500" dirty="0" err="1" smtClean="0">
                <a:solidFill>
                  <a:srgbClr val="0D0D0D"/>
                </a:solidFill>
              </a:rPr>
              <a:t>Affiliated</a:t>
            </a:r>
            <a:r>
              <a:rPr lang="fr-FR" sz="1500" dirty="0" smtClean="0">
                <a:solidFill>
                  <a:srgbClr val="0D0D0D"/>
                </a:solidFill>
              </a:rPr>
              <a:t> </a:t>
            </a:r>
            <a:r>
              <a:rPr lang="fr-FR" sz="1500" dirty="0" err="1" smtClean="0">
                <a:solidFill>
                  <a:srgbClr val="0D0D0D"/>
                </a:solidFill>
              </a:rPr>
              <a:t>Companies</a:t>
            </a:r>
            <a:r>
              <a:rPr lang="fr-FR" sz="1500" dirty="0" smtClean="0">
                <a:solidFill>
                  <a:srgbClr val="0D0D0D"/>
                </a:solidFill>
              </a:rPr>
              <a:t>)</a:t>
            </a:r>
            <a:endParaRPr lang="en-GB" sz="1500" dirty="0">
              <a:solidFill>
                <a:srgbClr val="0D0D0D"/>
              </a:solidFill>
            </a:endParaRPr>
          </a:p>
        </p:txBody>
      </p:sp>
      <p:pic>
        <p:nvPicPr>
          <p:cNvPr id="10247" name="Picture 8"/>
          <p:cNvPicPr>
            <a:picLocks noChangeAspect="1" noChangeArrowheads="1"/>
          </p:cNvPicPr>
          <p:nvPr/>
        </p:nvPicPr>
        <p:blipFill>
          <a:blip r:embed="rId5" cstate="print"/>
          <a:srcRect/>
          <a:stretch>
            <a:fillRect/>
          </a:stretch>
        </p:blipFill>
        <p:spPr bwMode="auto">
          <a:xfrm>
            <a:off x="4849813" y="1782763"/>
            <a:ext cx="1098550" cy="279400"/>
          </a:xfrm>
          <a:prstGeom prst="rect">
            <a:avLst/>
          </a:prstGeom>
          <a:noFill/>
          <a:ln w="9525" algn="ctr">
            <a:noFill/>
            <a:miter lim="800000"/>
            <a:headEnd/>
            <a:tailEnd/>
          </a:ln>
        </p:spPr>
      </p:pic>
      <p:pic>
        <p:nvPicPr>
          <p:cNvPr id="10248" name="Picture 9"/>
          <p:cNvPicPr>
            <a:picLocks noChangeAspect="1" noChangeArrowheads="1"/>
          </p:cNvPicPr>
          <p:nvPr/>
        </p:nvPicPr>
        <p:blipFill>
          <a:blip r:embed="rId6" cstate="print"/>
          <a:srcRect/>
          <a:stretch>
            <a:fillRect/>
          </a:stretch>
        </p:blipFill>
        <p:spPr bwMode="auto">
          <a:xfrm>
            <a:off x="3211513" y="1782763"/>
            <a:ext cx="1116012" cy="331787"/>
          </a:xfrm>
          <a:prstGeom prst="rect">
            <a:avLst/>
          </a:prstGeom>
          <a:noFill/>
          <a:ln w="9525" algn="ctr">
            <a:noFill/>
            <a:miter lim="800000"/>
            <a:headEnd/>
            <a:tailEnd/>
          </a:ln>
        </p:spPr>
      </p:pic>
      <p:pic>
        <p:nvPicPr>
          <p:cNvPr id="10249" name="Picture 10"/>
          <p:cNvPicPr>
            <a:picLocks noChangeAspect="1" noChangeArrowheads="1"/>
          </p:cNvPicPr>
          <p:nvPr/>
        </p:nvPicPr>
        <p:blipFill>
          <a:blip r:embed="rId7" cstate="print"/>
          <a:srcRect/>
          <a:stretch>
            <a:fillRect/>
          </a:stretch>
        </p:blipFill>
        <p:spPr bwMode="auto">
          <a:xfrm>
            <a:off x="2528888" y="4005263"/>
            <a:ext cx="885825" cy="255587"/>
          </a:xfrm>
          <a:prstGeom prst="rect">
            <a:avLst/>
          </a:prstGeom>
          <a:noFill/>
          <a:ln w="9525" algn="ctr">
            <a:noFill/>
            <a:miter lim="800000"/>
            <a:headEnd/>
            <a:tailEnd/>
          </a:ln>
        </p:spPr>
      </p:pic>
      <p:pic>
        <p:nvPicPr>
          <p:cNvPr id="10250" name="Picture 11"/>
          <p:cNvPicPr>
            <a:picLocks noChangeAspect="1" noChangeArrowheads="1"/>
          </p:cNvPicPr>
          <p:nvPr/>
        </p:nvPicPr>
        <p:blipFill>
          <a:blip r:embed="rId8" cstate="print"/>
          <a:srcRect/>
          <a:stretch>
            <a:fillRect/>
          </a:stretch>
        </p:blipFill>
        <p:spPr bwMode="auto">
          <a:xfrm>
            <a:off x="2528888" y="3757613"/>
            <a:ext cx="885825" cy="247650"/>
          </a:xfrm>
          <a:prstGeom prst="rect">
            <a:avLst/>
          </a:prstGeom>
          <a:noFill/>
          <a:ln w="9525" algn="ctr">
            <a:noFill/>
            <a:miter lim="800000"/>
            <a:headEnd/>
            <a:tailEnd/>
          </a:ln>
        </p:spPr>
      </p:pic>
      <p:pic>
        <p:nvPicPr>
          <p:cNvPr id="10251" name="Picture 12"/>
          <p:cNvPicPr>
            <a:picLocks noChangeAspect="1" noChangeArrowheads="1"/>
          </p:cNvPicPr>
          <p:nvPr/>
        </p:nvPicPr>
        <p:blipFill>
          <a:blip r:embed="rId9" cstate="print"/>
          <a:srcRect/>
          <a:stretch>
            <a:fillRect/>
          </a:stretch>
        </p:blipFill>
        <p:spPr bwMode="auto">
          <a:xfrm>
            <a:off x="2528888" y="3503613"/>
            <a:ext cx="885825" cy="254000"/>
          </a:xfrm>
          <a:prstGeom prst="rect">
            <a:avLst/>
          </a:prstGeom>
          <a:noFill/>
          <a:ln w="9525" algn="ctr">
            <a:noFill/>
            <a:miter lim="800000"/>
            <a:headEnd/>
            <a:tailEnd/>
          </a:ln>
        </p:spPr>
      </p:pic>
      <p:pic>
        <p:nvPicPr>
          <p:cNvPr id="10252" name="Picture 13"/>
          <p:cNvPicPr>
            <a:picLocks noChangeAspect="1" noChangeArrowheads="1"/>
          </p:cNvPicPr>
          <p:nvPr/>
        </p:nvPicPr>
        <p:blipFill>
          <a:blip r:embed="rId10" cstate="print"/>
          <a:srcRect/>
          <a:stretch>
            <a:fillRect/>
          </a:stretch>
        </p:blipFill>
        <p:spPr bwMode="auto">
          <a:xfrm>
            <a:off x="2857500" y="4279900"/>
            <a:ext cx="615950" cy="477838"/>
          </a:xfrm>
          <a:prstGeom prst="rect">
            <a:avLst/>
          </a:prstGeom>
          <a:noFill/>
          <a:ln w="9525" algn="ctr">
            <a:noFill/>
            <a:miter lim="800000"/>
            <a:headEnd/>
            <a:tailEnd/>
          </a:ln>
        </p:spPr>
      </p:pic>
      <p:pic>
        <p:nvPicPr>
          <p:cNvPr id="10253" name="Picture 14"/>
          <p:cNvPicPr>
            <a:picLocks noChangeAspect="1" noChangeArrowheads="1"/>
          </p:cNvPicPr>
          <p:nvPr/>
        </p:nvPicPr>
        <p:blipFill>
          <a:blip r:embed="rId11" cstate="print"/>
          <a:srcRect/>
          <a:stretch>
            <a:fillRect/>
          </a:stretch>
        </p:blipFill>
        <p:spPr bwMode="auto">
          <a:xfrm>
            <a:off x="2576513" y="3219450"/>
            <a:ext cx="866775" cy="307975"/>
          </a:xfrm>
          <a:prstGeom prst="rect">
            <a:avLst/>
          </a:prstGeom>
          <a:noFill/>
          <a:ln w="9525" algn="ctr">
            <a:noFill/>
            <a:miter lim="800000"/>
            <a:headEnd/>
            <a:tailEnd/>
          </a:ln>
        </p:spPr>
      </p:pic>
      <p:pic>
        <p:nvPicPr>
          <p:cNvPr id="10254" name="Picture 15"/>
          <p:cNvPicPr>
            <a:picLocks noChangeAspect="1" noChangeArrowheads="1"/>
          </p:cNvPicPr>
          <p:nvPr/>
        </p:nvPicPr>
        <p:blipFill>
          <a:blip r:embed="rId12" cstate="print"/>
          <a:srcRect/>
          <a:stretch>
            <a:fillRect/>
          </a:stretch>
        </p:blipFill>
        <p:spPr bwMode="auto">
          <a:xfrm>
            <a:off x="195263" y="4451350"/>
            <a:ext cx="1104900" cy="280988"/>
          </a:xfrm>
          <a:prstGeom prst="rect">
            <a:avLst/>
          </a:prstGeom>
          <a:noFill/>
          <a:ln w="9525" algn="ctr">
            <a:noFill/>
            <a:miter lim="800000"/>
            <a:headEnd/>
            <a:tailEnd/>
          </a:ln>
        </p:spPr>
      </p:pic>
      <p:pic>
        <p:nvPicPr>
          <p:cNvPr id="10255" name="Picture 16"/>
          <p:cNvPicPr>
            <a:picLocks noChangeAspect="1" noChangeArrowheads="1"/>
          </p:cNvPicPr>
          <p:nvPr/>
        </p:nvPicPr>
        <p:blipFill>
          <a:blip r:embed="rId13" cstate="print"/>
          <a:srcRect/>
          <a:stretch>
            <a:fillRect/>
          </a:stretch>
        </p:blipFill>
        <p:spPr bwMode="auto">
          <a:xfrm>
            <a:off x="5448300" y="4684713"/>
            <a:ext cx="993775" cy="252412"/>
          </a:xfrm>
          <a:prstGeom prst="rect">
            <a:avLst/>
          </a:prstGeom>
          <a:noFill/>
          <a:ln w="9525" algn="ctr">
            <a:noFill/>
            <a:miter lim="800000"/>
            <a:headEnd/>
            <a:tailEnd/>
          </a:ln>
        </p:spPr>
      </p:pic>
      <p:cxnSp>
        <p:nvCxnSpPr>
          <p:cNvPr id="10256" name="Connecteur droit avec flèche 22"/>
          <p:cNvCxnSpPr>
            <a:cxnSpLocks noChangeShapeType="1"/>
          </p:cNvCxnSpPr>
          <p:nvPr/>
        </p:nvCxnSpPr>
        <p:spPr bwMode="auto">
          <a:xfrm>
            <a:off x="4043363" y="2114550"/>
            <a:ext cx="0" cy="977900"/>
          </a:xfrm>
          <a:prstGeom prst="straightConnector1">
            <a:avLst/>
          </a:prstGeom>
          <a:noFill/>
          <a:ln w="9525" algn="ctr">
            <a:solidFill>
              <a:srgbClr val="064BBE"/>
            </a:solidFill>
            <a:round/>
            <a:headEnd/>
            <a:tailEnd type="oval" w="med" len="med"/>
          </a:ln>
        </p:spPr>
      </p:cxnSp>
      <p:cxnSp>
        <p:nvCxnSpPr>
          <p:cNvPr id="10257" name="Connecteur droit avec flèche 25"/>
          <p:cNvCxnSpPr>
            <a:cxnSpLocks noChangeShapeType="1"/>
          </p:cNvCxnSpPr>
          <p:nvPr/>
        </p:nvCxnSpPr>
        <p:spPr bwMode="auto">
          <a:xfrm>
            <a:off x="4267200" y="2298700"/>
            <a:ext cx="0" cy="733425"/>
          </a:xfrm>
          <a:prstGeom prst="straightConnector1">
            <a:avLst/>
          </a:prstGeom>
          <a:noFill/>
          <a:ln w="9525" algn="ctr">
            <a:solidFill>
              <a:srgbClr val="064BBE"/>
            </a:solidFill>
            <a:round/>
            <a:headEnd/>
            <a:tailEnd type="oval" w="med" len="med"/>
          </a:ln>
        </p:spPr>
      </p:cxnSp>
      <p:cxnSp>
        <p:nvCxnSpPr>
          <p:cNvPr id="10258" name="Connecteur droit avec flèche 29"/>
          <p:cNvCxnSpPr>
            <a:cxnSpLocks noChangeShapeType="1"/>
          </p:cNvCxnSpPr>
          <p:nvPr/>
        </p:nvCxnSpPr>
        <p:spPr bwMode="auto">
          <a:xfrm flipV="1">
            <a:off x="5545138" y="3956050"/>
            <a:ext cx="0" cy="681038"/>
          </a:xfrm>
          <a:prstGeom prst="straightConnector1">
            <a:avLst/>
          </a:prstGeom>
          <a:noFill/>
          <a:ln w="9525" algn="ctr">
            <a:solidFill>
              <a:srgbClr val="064BBE"/>
            </a:solidFill>
            <a:round/>
            <a:headEnd/>
            <a:tailEnd type="oval" w="med" len="med"/>
          </a:ln>
        </p:spPr>
      </p:cxnSp>
      <p:cxnSp>
        <p:nvCxnSpPr>
          <p:cNvPr id="10259" name="Connecteur droit avec flèche 32"/>
          <p:cNvCxnSpPr>
            <a:cxnSpLocks noChangeShapeType="1"/>
          </p:cNvCxnSpPr>
          <p:nvPr/>
        </p:nvCxnSpPr>
        <p:spPr bwMode="auto">
          <a:xfrm>
            <a:off x="3460750" y="3590925"/>
            <a:ext cx="806450" cy="0"/>
          </a:xfrm>
          <a:prstGeom prst="straightConnector1">
            <a:avLst/>
          </a:prstGeom>
          <a:noFill/>
          <a:ln w="9525" algn="ctr">
            <a:solidFill>
              <a:srgbClr val="064BBE"/>
            </a:solidFill>
            <a:round/>
            <a:headEnd/>
            <a:tailEnd type="oval" w="med" len="med"/>
          </a:ln>
        </p:spPr>
      </p:cxnSp>
      <p:cxnSp>
        <p:nvCxnSpPr>
          <p:cNvPr id="10260" name="Connecteur droit avec flèche 34"/>
          <p:cNvCxnSpPr>
            <a:cxnSpLocks noChangeShapeType="1"/>
          </p:cNvCxnSpPr>
          <p:nvPr/>
        </p:nvCxnSpPr>
        <p:spPr bwMode="auto">
          <a:xfrm flipV="1">
            <a:off x="901700" y="3579813"/>
            <a:ext cx="0" cy="871537"/>
          </a:xfrm>
          <a:prstGeom prst="straightConnector1">
            <a:avLst/>
          </a:prstGeom>
          <a:noFill/>
          <a:ln w="9525" algn="ctr">
            <a:solidFill>
              <a:srgbClr val="064BBE"/>
            </a:solidFill>
            <a:round/>
            <a:headEnd/>
            <a:tailEnd type="oval" w="med" len="med"/>
          </a:ln>
        </p:spPr>
      </p:cxnSp>
      <p:cxnSp>
        <p:nvCxnSpPr>
          <p:cNvPr id="10261" name="Connecteur droit 43"/>
          <p:cNvCxnSpPr>
            <a:cxnSpLocks noChangeShapeType="1"/>
          </p:cNvCxnSpPr>
          <p:nvPr/>
        </p:nvCxnSpPr>
        <p:spPr bwMode="auto">
          <a:xfrm>
            <a:off x="4267200" y="2298700"/>
            <a:ext cx="1181100" cy="0"/>
          </a:xfrm>
          <a:prstGeom prst="line">
            <a:avLst/>
          </a:prstGeom>
          <a:noFill/>
          <a:ln w="9525" algn="ctr">
            <a:solidFill>
              <a:srgbClr val="064BBE"/>
            </a:solidFill>
            <a:round/>
            <a:headEnd/>
            <a:tailEnd/>
          </a:ln>
        </p:spPr>
      </p:cxnSp>
      <p:cxnSp>
        <p:nvCxnSpPr>
          <p:cNvPr id="10262" name="Connecteur droit 44"/>
          <p:cNvCxnSpPr>
            <a:cxnSpLocks noChangeShapeType="1"/>
          </p:cNvCxnSpPr>
          <p:nvPr/>
        </p:nvCxnSpPr>
        <p:spPr bwMode="auto">
          <a:xfrm>
            <a:off x="5448300" y="2101850"/>
            <a:ext cx="0" cy="184150"/>
          </a:xfrm>
          <a:prstGeom prst="line">
            <a:avLst/>
          </a:prstGeom>
          <a:noFill/>
          <a:ln w="9525" algn="ctr">
            <a:solidFill>
              <a:srgbClr val="064BBE"/>
            </a:solidFill>
            <a:round/>
            <a:headEnd/>
            <a:tailEnd/>
          </a:ln>
        </p:spPr>
      </p:cxnSp>
      <p:pic>
        <p:nvPicPr>
          <p:cNvPr id="23" name="Picture 16" descr="ITUseries"/>
          <p:cNvPicPr>
            <a:picLocks noChangeAspect="1" noChangeArrowheads="1"/>
          </p:cNvPicPr>
          <p:nvPr/>
        </p:nvPicPr>
        <p:blipFill>
          <a:blip r:embed="rId14"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20675" y="2430213"/>
            <a:ext cx="8593138" cy="1717177"/>
          </a:xfrm>
          <a:prstGeom prst="rect">
            <a:avLst/>
          </a:prstGeom>
          <a:noFill/>
          <a:ln w="9525">
            <a:noFill/>
            <a:miter lim="800000"/>
            <a:headEnd/>
            <a:tailEnd/>
          </a:ln>
        </p:spPr>
        <p:txBody>
          <a:bodyPr lIns="91230" tIns="45613" rIns="91230" bIns="45613">
            <a:spAutoFit/>
          </a:bodyPr>
          <a:lstStyle/>
          <a:p>
            <a:pPr algn="ctr">
              <a:lnSpc>
                <a:spcPct val="120000"/>
              </a:lnSpc>
              <a:defRPr/>
            </a:pPr>
            <a:r>
              <a:rPr lang="fr-FR" sz="4400" dirty="0">
                <a:solidFill>
                  <a:srgbClr val="009CDA"/>
                </a:solidFill>
                <a:latin typeface="Rockwell Extra Bold" pitchFamily="18" charset="0"/>
                <a:ea typeface="+mj-ea"/>
                <a:cs typeface="+mj-cs"/>
              </a:rPr>
              <a:t>Expertise in P</a:t>
            </a:r>
            <a:r>
              <a:rPr lang="fr-FR" sz="4400" dirty="0" smtClean="0">
                <a:solidFill>
                  <a:srgbClr val="009CDA"/>
                </a:solidFill>
                <a:latin typeface="Rockwell Extra Bold" pitchFamily="18" charset="0"/>
                <a:ea typeface="+mj-ea"/>
                <a:cs typeface="+mj-cs"/>
              </a:rPr>
              <a:t>roduct </a:t>
            </a:r>
            <a:r>
              <a:rPr lang="fr-FR" sz="4400" dirty="0">
                <a:solidFill>
                  <a:srgbClr val="009CDA"/>
                </a:solidFill>
                <a:latin typeface="Rockwell Extra Bold" pitchFamily="18" charset="0"/>
                <a:ea typeface="+mj-ea"/>
                <a:cs typeface="+mj-cs"/>
              </a:rPr>
              <a:t>E</a:t>
            </a:r>
            <a:r>
              <a:rPr lang="fr-FR" sz="4400" dirty="0" smtClean="0">
                <a:solidFill>
                  <a:srgbClr val="009CDA"/>
                </a:solidFill>
                <a:latin typeface="Rockwell Extra Bold" pitchFamily="18" charset="0"/>
                <a:ea typeface="+mj-ea"/>
                <a:cs typeface="+mj-cs"/>
              </a:rPr>
              <a:t>ngineering</a:t>
            </a:r>
            <a:endParaRPr lang="fr-FR" sz="4400" dirty="0">
              <a:solidFill>
                <a:srgbClr val="009CDA"/>
              </a:solidFill>
              <a:latin typeface="Rockwell Extra Bold" pitchFamily="18" charset="0"/>
              <a:ea typeface="+mj-ea"/>
              <a:cs typeface="+mj-cs"/>
            </a:endParaRPr>
          </a:p>
        </p:txBody>
      </p:sp>
      <p:pic>
        <p:nvPicPr>
          <p:cNvPr id="3" name="Picture 44"/>
          <p:cNvPicPr>
            <a:picLocks noChangeAspect="1" noChangeArrowheads="1"/>
          </p:cNvPicPr>
          <p:nvPr/>
        </p:nvPicPr>
        <p:blipFill>
          <a:blip r:embed="rId3" cstate="email">
            <a:lum/>
          </a:blip>
          <a:srcRect/>
          <a:stretch>
            <a:fillRect/>
          </a:stretch>
        </p:blipFill>
        <p:spPr bwMode="auto">
          <a:xfrm>
            <a:off x="217488" y="201613"/>
            <a:ext cx="1524226" cy="1501014"/>
          </a:xfrm>
          <a:prstGeom prst="rect">
            <a:avLst/>
          </a:prstGeom>
          <a:noFill/>
          <a:ln w="9525" cap="flat" cmpd="sng" algn="ctr">
            <a:noFill/>
            <a:prstDash val="solid"/>
            <a:miter lim="800000"/>
            <a:headEnd/>
            <a:tailEnd/>
          </a:ln>
          <a:effectLst>
            <a:glow rad="101600">
              <a:schemeClr val="accent5">
                <a:satMod val="175000"/>
                <a:alpha val="40000"/>
              </a:schemeClr>
            </a:glow>
            <a:outerShdw blurRad="50800" dist="38100" algn="l" rotWithShape="0">
              <a:prstClr val="black">
                <a:alpha val="40000"/>
              </a:prstClr>
            </a:outerShdw>
          </a:effectLst>
        </p:spPr>
      </p:pic>
      <p:pic>
        <p:nvPicPr>
          <p:cNvPr id="4" name="Picture 16" descr="ITUseries"/>
          <p:cNvPicPr>
            <a:picLocks noChangeAspect="1" noChangeArrowheads="1"/>
          </p:cNvPicPr>
          <p:nvPr/>
        </p:nvPicPr>
        <p:blipFill>
          <a:blip r:embed="rId4" cstate="print"/>
          <a:srcRect t="17264" b="69327"/>
          <a:stretch>
            <a:fillRect/>
          </a:stretch>
        </p:blipFill>
        <p:spPr bwMode="auto">
          <a:xfrm>
            <a:off x="6948264" y="188640"/>
            <a:ext cx="1727200" cy="652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714A8851139441A05482C1F1FF7A11" ma:contentTypeVersion="3" ma:contentTypeDescription="Create a new document." ma:contentTypeScope="" ma:versionID="c994c492a03019fa369b4215cac54fcd">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E7736E0-2196-45D6-BCA3-92F3A1C0A238}"/>
</file>

<file path=customXml/itemProps2.xml><?xml version="1.0" encoding="utf-8"?>
<ds:datastoreItem xmlns:ds="http://schemas.openxmlformats.org/officeDocument/2006/customXml" ds:itemID="{ADD0D39B-8334-4D8E-BE1B-4DE3402678D5}"/>
</file>

<file path=customXml/itemProps3.xml><?xml version="1.0" encoding="utf-8"?>
<ds:datastoreItem xmlns:ds="http://schemas.openxmlformats.org/officeDocument/2006/customXml" ds:itemID="{545D7D49-A465-4ED1-9631-8D41F8AF1067}"/>
</file>

<file path=docProps/app.xml><?xml version="1.0" encoding="utf-8"?>
<Properties xmlns="http://schemas.openxmlformats.org/officeDocument/2006/extended-properties" xmlns:vt="http://schemas.openxmlformats.org/officeDocument/2006/docPropsVTypes">
  <Template>ITU-e</Template>
  <TotalTime>4866</TotalTime>
  <Words>2203</Words>
  <Application>Microsoft Office PowerPoint</Application>
  <PresentationFormat>Affichage à l'écran (4:3)</PresentationFormat>
  <Paragraphs>280</Paragraphs>
  <Slides>29</Slides>
  <Notes>29</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ITU-e</vt:lpstr>
      <vt:lpstr>The Role of Standards in Bridging  The ICT Gap</vt:lpstr>
      <vt:lpstr>TELNET GROUP OVERVIEW</vt:lpstr>
      <vt:lpstr>TELNET  GROUP OVERVIEW</vt:lpstr>
      <vt:lpstr>TELNET  GROUP OVERVIEW</vt:lpstr>
      <vt:lpstr>TELNET  GROUP OVERVIEW</vt:lpstr>
      <vt:lpstr>TELNET GROUP POSITIONING</vt:lpstr>
      <vt:lpstr>TELNET Quality Management Systems </vt:lpstr>
      <vt:lpstr>TELNET Global Foot Print </vt:lpstr>
      <vt:lpstr>Diapositive 9</vt:lpstr>
      <vt:lpstr>    Expertise - Services</vt:lpstr>
      <vt:lpstr>Application Domains</vt:lpstr>
      <vt:lpstr>Automotive &amp; Transportation</vt:lpstr>
      <vt:lpstr>Defense &amp; Avionics</vt:lpstr>
      <vt:lpstr>Telecommunications  Network Testing, Validation  &amp; Deployment </vt:lpstr>
      <vt:lpstr>Worldwide Telecom Projects  </vt:lpstr>
      <vt:lpstr>Telecom Carriers References </vt:lpstr>
      <vt:lpstr>MultiMedia R&amp;D and Validation</vt:lpstr>
      <vt:lpstr>Biometrics &amp; Security</vt:lpstr>
      <vt:lpstr>Payment &amp; Smart Cards Solutions </vt:lpstr>
      <vt:lpstr>Smart Energy Metering  </vt:lpstr>
      <vt:lpstr>Product Life-Cycle Management</vt:lpstr>
      <vt:lpstr>Diapositive 22</vt:lpstr>
      <vt:lpstr>Telnet Activity Within ITU-T</vt:lpstr>
      <vt:lpstr>   Global Economy Requires New Standards   and Creates New Opportunities</vt:lpstr>
      <vt:lpstr>   Communication, Mobility and M2M  </vt:lpstr>
      <vt:lpstr>   Smart Grid, Environment &amp;  Energy </vt:lpstr>
      <vt:lpstr>   ICT &amp; Standards: Ingredients for Innovation &amp; Business Opportunities </vt:lpstr>
      <vt:lpstr>Interoperability &amp; Standard Compliance.  New Business Opportunities    </vt:lpstr>
      <vt:lpstr>Thank You for Your Attention</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mondher.makni</cp:lastModifiedBy>
  <cp:revision>412</cp:revision>
  <cp:lastPrinted>2001-11-25T13:41:09Z</cp:lastPrinted>
  <dcterms:created xsi:type="dcterms:W3CDTF">2007-02-20T15:47:31Z</dcterms:created>
  <dcterms:modified xsi:type="dcterms:W3CDTF">2012-11-18T22:41:35Z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0x01010058714A8851139441A05482C1F1FF7A11</vt:lpwstr>
  </property>
</Properties>
</file>