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charts/chart3.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0"/>
  </p:notesMasterIdLst>
  <p:handoutMasterIdLst>
    <p:handoutMasterId r:id="rId21"/>
  </p:handoutMasterIdLst>
  <p:sldIdLst>
    <p:sldId id="285" r:id="rId2"/>
    <p:sldId id="283" r:id="rId3"/>
    <p:sldId id="284" r:id="rId4"/>
    <p:sldId id="289" r:id="rId5"/>
    <p:sldId id="290" r:id="rId6"/>
    <p:sldId id="295" r:id="rId7"/>
    <p:sldId id="263" r:id="rId8"/>
    <p:sldId id="291" r:id="rId9"/>
    <p:sldId id="292" r:id="rId10"/>
    <p:sldId id="293" r:id="rId11"/>
    <p:sldId id="294" r:id="rId12"/>
    <p:sldId id="286" r:id="rId13"/>
    <p:sldId id="288" r:id="rId14"/>
    <p:sldId id="298" r:id="rId15"/>
    <p:sldId id="297" r:id="rId16"/>
    <p:sldId id="287" r:id="rId17"/>
    <p:sldId id="299" r:id="rId18"/>
    <p:sldId id="268"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894D"/>
    <a:srgbClr val="F789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1" autoAdjust="0"/>
    <p:restoredTop sz="64692" autoAdjust="0"/>
  </p:normalViewPr>
  <p:slideViewPr>
    <p:cSldViewPr>
      <p:cViewPr varScale="1">
        <p:scale>
          <a:sx n="67" d="100"/>
          <a:sy n="67" d="100"/>
        </p:scale>
        <p:origin x="-1992"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2532" y="-114"/>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hqfile2\opc\OPCC\e_Agriculture_&amp;_ICT4AG\Presentations\WSIS+10%20Presentations%20-%20June%202014\Statistics_june2014_e-ag_socialmedi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rodriguezis\AppData\Local\Microsoft\Windows\Temporary%20Internet%20Files\Content.Outlook\44R02A3Y\repartition.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rodriguezis\AppData\Local\Microsoft\Windows\Temporary%20Internet%20Files\Content.Outlook\44R02A3Y\repartition.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3580205647648"/>
          <c:y val="0.0810870707820797"/>
          <c:w val="0.56804575145707"/>
          <c:h val="0.806105997116447"/>
        </c:manualLayout>
      </c:layout>
      <c:lineChart>
        <c:grouping val="standard"/>
        <c:varyColors val="0"/>
        <c:ser>
          <c:idx val="0"/>
          <c:order val="0"/>
          <c:tx>
            <c:strRef>
              <c:f>Sheet3!$C$1</c:f>
              <c:strCache>
                <c:ptCount val="1"/>
                <c:pt idx="0">
                  <c:v>Twitter Followers</c:v>
                </c:pt>
              </c:strCache>
            </c:strRef>
          </c:tx>
          <c:spPr>
            <a:ln>
              <a:solidFill>
                <a:srgbClr val="55ACEE"/>
              </a:solidFill>
            </a:ln>
          </c:spPr>
          <c:marker>
            <c:symbol val="x"/>
            <c:size val="7"/>
            <c:spPr>
              <a:ln>
                <a:solidFill>
                  <a:srgbClr val="55ACEE"/>
                </a:solidFill>
              </a:ln>
            </c:spPr>
          </c:marker>
          <c:dLbls>
            <c:dLbl>
              <c:idx val="8"/>
              <c:layout/>
              <c:tx>
                <c:rich>
                  <a:bodyPr/>
                  <a:lstStyle/>
                  <a:p>
                    <a:r>
                      <a:rPr lang="en-US" sz="1600" dirty="0" smtClean="0"/>
                      <a:t>2</a:t>
                    </a:r>
                    <a:r>
                      <a:rPr lang="en-US" dirty="0" smtClean="0"/>
                      <a:t>3 580</a:t>
                    </a:r>
                    <a:endParaRPr lang="en-US" dirty="0"/>
                  </a:p>
                </c:rich>
              </c:tx>
              <c:showLegendKey val="0"/>
              <c:showVal val="1"/>
              <c:showCatName val="0"/>
              <c:showSerName val="0"/>
              <c:showPercent val="0"/>
              <c:showBubbleSize val="0"/>
            </c:dLbl>
            <c:txPr>
              <a:bodyPr/>
              <a:lstStyle/>
              <a:p>
                <a:pPr>
                  <a:defRPr sz="1600" b="1">
                    <a:solidFill>
                      <a:srgbClr val="0070C0"/>
                    </a:solidFill>
                  </a:defRPr>
                </a:pPr>
                <a:endParaRPr lang="en-US"/>
              </a:p>
            </c:txPr>
            <c:showLegendKey val="0"/>
            <c:showVal val="0"/>
            <c:showCatName val="0"/>
            <c:showSerName val="0"/>
            <c:showPercent val="0"/>
            <c:showBubbleSize val="0"/>
          </c:dLbls>
          <c:cat>
            <c:numRef>
              <c:f>Sheet4!$B$2:$B$10</c:f>
              <c:numCache>
                <c:formatCode>General</c:formatCode>
                <c:ptCount val="9"/>
                <c:pt idx="0">
                  <c:v>2007.0</c:v>
                </c:pt>
                <c:pt idx="1">
                  <c:v>2008.0</c:v>
                </c:pt>
                <c:pt idx="2">
                  <c:v>2009.0</c:v>
                </c:pt>
                <c:pt idx="3">
                  <c:v>2010.0</c:v>
                </c:pt>
                <c:pt idx="4">
                  <c:v>2011.0</c:v>
                </c:pt>
                <c:pt idx="5">
                  <c:v>2012.0</c:v>
                </c:pt>
                <c:pt idx="6">
                  <c:v>2013.0</c:v>
                </c:pt>
                <c:pt idx="7">
                  <c:v>2013.0</c:v>
                </c:pt>
                <c:pt idx="8">
                  <c:v>2014.0</c:v>
                </c:pt>
              </c:numCache>
            </c:numRef>
          </c:cat>
          <c:val>
            <c:numRef>
              <c:f>Sheet4!$C$2:$C$10</c:f>
              <c:numCache>
                <c:formatCode>General</c:formatCode>
                <c:ptCount val="9"/>
                <c:pt idx="0">
                  <c:v>0.0</c:v>
                </c:pt>
                <c:pt idx="1">
                  <c:v>0.0</c:v>
                </c:pt>
                <c:pt idx="2">
                  <c:v>100.0</c:v>
                </c:pt>
                <c:pt idx="3">
                  <c:v>700.0</c:v>
                </c:pt>
                <c:pt idx="4">
                  <c:v>2858.0</c:v>
                </c:pt>
                <c:pt idx="5">
                  <c:v>7604.0</c:v>
                </c:pt>
                <c:pt idx="6">
                  <c:v>12850.0</c:v>
                </c:pt>
                <c:pt idx="7">
                  <c:v>20100.0</c:v>
                </c:pt>
                <c:pt idx="8">
                  <c:v>23580.0</c:v>
                </c:pt>
              </c:numCache>
            </c:numRef>
          </c:val>
          <c:smooth val="0"/>
        </c:ser>
        <c:ser>
          <c:idx val="1"/>
          <c:order val="1"/>
          <c:tx>
            <c:strRef>
              <c:f>Sheet3!$D$1</c:f>
              <c:strCache>
                <c:ptCount val="1"/>
                <c:pt idx="0">
                  <c:v>e-Agriculture Registered Members</c:v>
                </c:pt>
              </c:strCache>
            </c:strRef>
          </c:tx>
          <c:spPr>
            <a:ln>
              <a:solidFill>
                <a:srgbClr val="F79821"/>
              </a:solidFill>
            </a:ln>
          </c:spPr>
          <c:marker>
            <c:symbol val="x"/>
            <c:size val="7"/>
            <c:spPr>
              <a:ln>
                <a:solidFill>
                  <a:srgbClr val="F79821"/>
                </a:solidFill>
              </a:ln>
            </c:spPr>
          </c:marker>
          <c:dLbls>
            <c:dLbl>
              <c:idx val="8"/>
              <c:layout/>
              <c:tx>
                <c:rich>
                  <a:bodyPr/>
                  <a:lstStyle/>
                  <a:p>
                    <a:r>
                      <a:rPr lang="en-US" sz="1600" b="1" dirty="0" smtClean="0">
                        <a:solidFill>
                          <a:schemeClr val="accent6"/>
                        </a:solidFill>
                      </a:rPr>
                      <a:t>1</a:t>
                    </a:r>
                    <a:r>
                      <a:rPr lang="en-US" dirty="0" smtClean="0"/>
                      <a:t>2 139</a:t>
                    </a:r>
                    <a:endParaRPr lang="en-US" dirty="0"/>
                  </a:p>
                </c:rich>
              </c:tx>
              <c:showLegendKey val="0"/>
              <c:showVal val="1"/>
              <c:showCatName val="0"/>
              <c:showSerName val="0"/>
              <c:showPercent val="0"/>
              <c:showBubbleSize val="0"/>
            </c:dLbl>
            <c:txPr>
              <a:bodyPr/>
              <a:lstStyle/>
              <a:p>
                <a:pPr>
                  <a:defRPr sz="1600" b="1">
                    <a:solidFill>
                      <a:schemeClr val="accent6"/>
                    </a:solidFill>
                  </a:defRPr>
                </a:pPr>
                <a:endParaRPr lang="en-US"/>
              </a:p>
            </c:txPr>
            <c:showLegendKey val="0"/>
            <c:showVal val="0"/>
            <c:showCatName val="0"/>
            <c:showSerName val="0"/>
            <c:showPercent val="0"/>
            <c:showBubbleSize val="0"/>
          </c:dLbls>
          <c:cat>
            <c:numRef>
              <c:f>Sheet4!$B$2:$B$10</c:f>
              <c:numCache>
                <c:formatCode>General</c:formatCode>
                <c:ptCount val="9"/>
                <c:pt idx="0">
                  <c:v>2007.0</c:v>
                </c:pt>
                <c:pt idx="1">
                  <c:v>2008.0</c:v>
                </c:pt>
                <c:pt idx="2">
                  <c:v>2009.0</c:v>
                </c:pt>
                <c:pt idx="3">
                  <c:v>2010.0</c:v>
                </c:pt>
                <c:pt idx="4">
                  <c:v>2011.0</c:v>
                </c:pt>
                <c:pt idx="5">
                  <c:v>2012.0</c:v>
                </c:pt>
                <c:pt idx="6">
                  <c:v>2013.0</c:v>
                </c:pt>
                <c:pt idx="7">
                  <c:v>2013.0</c:v>
                </c:pt>
                <c:pt idx="8">
                  <c:v>2014.0</c:v>
                </c:pt>
              </c:numCache>
            </c:numRef>
          </c:cat>
          <c:val>
            <c:numRef>
              <c:f>Sheet4!$D$2:$D$10</c:f>
              <c:numCache>
                <c:formatCode>General</c:formatCode>
                <c:ptCount val="9"/>
                <c:pt idx="0">
                  <c:v>0.0</c:v>
                </c:pt>
                <c:pt idx="1">
                  <c:v>1800.0</c:v>
                </c:pt>
                <c:pt idx="2">
                  <c:v>3800.0</c:v>
                </c:pt>
                <c:pt idx="3">
                  <c:v>5100.0</c:v>
                </c:pt>
                <c:pt idx="4">
                  <c:v>6250.0</c:v>
                </c:pt>
                <c:pt idx="5">
                  <c:v>8700.0</c:v>
                </c:pt>
                <c:pt idx="6">
                  <c:v>10096.0</c:v>
                </c:pt>
                <c:pt idx="7">
                  <c:v>11800.0</c:v>
                </c:pt>
                <c:pt idx="8">
                  <c:v>12139.0</c:v>
                </c:pt>
              </c:numCache>
            </c:numRef>
          </c:val>
          <c:smooth val="0"/>
        </c:ser>
        <c:ser>
          <c:idx val="2"/>
          <c:order val="2"/>
          <c:tx>
            <c:v>LinkedIn group members</c:v>
          </c:tx>
          <c:spPr>
            <a:ln>
              <a:solidFill>
                <a:schemeClr val="accent3"/>
              </a:solidFill>
            </a:ln>
          </c:spPr>
          <c:marker>
            <c:symbol val="x"/>
            <c:size val="7"/>
            <c:spPr>
              <a:ln>
                <a:solidFill>
                  <a:schemeClr val="accent3"/>
                </a:solidFill>
              </a:ln>
            </c:spPr>
          </c:marker>
          <c:dLbls>
            <c:dLbl>
              <c:idx val="8"/>
              <c:layout>
                <c:manualLayout>
                  <c:x val="0.0130756936098009"/>
                  <c:y val="-0.0394813238646122"/>
                </c:manualLayout>
              </c:layout>
              <c:tx>
                <c:rich>
                  <a:bodyPr/>
                  <a:lstStyle/>
                  <a:p>
                    <a:r>
                      <a:rPr lang="en-US" sz="1600" b="1" dirty="0" smtClean="0">
                        <a:solidFill>
                          <a:schemeClr val="accent3">
                            <a:lumMod val="75000"/>
                          </a:schemeClr>
                        </a:solidFill>
                      </a:rPr>
                      <a:t>5</a:t>
                    </a:r>
                    <a:r>
                      <a:rPr lang="en-US" dirty="0" smtClean="0"/>
                      <a:t> 728</a:t>
                    </a:r>
                    <a:endParaRPr lang="en-US" dirty="0"/>
                  </a:p>
                </c:rich>
              </c:tx>
              <c:showLegendKey val="0"/>
              <c:showVal val="1"/>
              <c:showCatName val="0"/>
              <c:showSerName val="0"/>
              <c:showPercent val="0"/>
              <c:showBubbleSize val="0"/>
            </c:dLbl>
            <c:txPr>
              <a:bodyPr/>
              <a:lstStyle/>
              <a:p>
                <a:pPr>
                  <a:defRPr sz="1600" b="1">
                    <a:solidFill>
                      <a:schemeClr val="accent3">
                        <a:lumMod val="75000"/>
                      </a:schemeClr>
                    </a:solidFill>
                  </a:defRPr>
                </a:pPr>
                <a:endParaRPr lang="en-US"/>
              </a:p>
            </c:txPr>
            <c:showLegendKey val="0"/>
            <c:showVal val="0"/>
            <c:showCatName val="0"/>
            <c:showSerName val="0"/>
            <c:showPercent val="0"/>
            <c:showBubbleSize val="0"/>
          </c:dLbls>
          <c:cat>
            <c:numRef>
              <c:f>Sheet4!$B$2:$B$10</c:f>
              <c:numCache>
                <c:formatCode>General</c:formatCode>
                <c:ptCount val="9"/>
                <c:pt idx="0">
                  <c:v>2007.0</c:v>
                </c:pt>
                <c:pt idx="1">
                  <c:v>2008.0</c:v>
                </c:pt>
                <c:pt idx="2">
                  <c:v>2009.0</c:v>
                </c:pt>
                <c:pt idx="3">
                  <c:v>2010.0</c:v>
                </c:pt>
                <c:pt idx="4">
                  <c:v>2011.0</c:v>
                </c:pt>
                <c:pt idx="5">
                  <c:v>2012.0</c:v>
                </c:pt>
                <c:pt idx="6">
                  <c:v>2013.0</c:v>
                </c:pt>
                <c:pt idx="7">
                  <c:v>2013.0</c:v>
                </c:pt>
                <c:pt idx="8">
                  <c:v>2014.0</c:v>
                </c:pt>
              </c:numCache>
            </c:numRef>
          </c:cat>
          <c:val>
            <c:numRef>
              <c:f>Sheet4!$E$2:$E$10</c:f>
              <c:numCache>
                <c:formatCode>General</c:formatCode>
                <c:ptCount val="9"/>
                <c:pt idx="0">
                  <c:v>0.0</c:v>
                </c:pt>
                <c:pt idx="1">
                  <c:v>0.0</c:v>
                </c:pt>
                <c:pt idx="2">
                  <c:v>0.0</c:v>
                </c:pt>
                <c:pt idx="3">
                  <c:v>0.0</c:v>
                </c:pt>
                <c:pt idx="4">
                  <c:v>193.0</c:v>
                </c:pt>
                <c:pt idx="5">
                  <c:v>899.0</c:v>
                </c:pt>
                <c:pt idx="6">
                  <c:v>1684.0</c:v>
                </c:pt>
                <c:pt idx="7">
                  <c:v>4178.0</c:v>
                </c:pt>
                <c:pt idx="8">
                  <c:v>5728.0</c:v>
                </c:pt>
              </c:numCache>
            </c:numRef>
          </c:val>
          <c:smooth val="0"/>
        </c:ser>
        <c:ser>
          <c:idx val="3"/>
          <c:order val="3"/>
          <c:tx>
            <c:v>Facebook page likes</c:v>
          </c:tx>
          <c:spPr>
            <a:ln>
              <a:solidFill>
                <a:schemeClr val="accent4">
                  <a:lumMod val="60000"/>
                  <a:lumOff val="40000"/>
                </a:schemeClr>
              </a:solidFill>
            </a:ln>
          </c:spPr>
          <c:marker>
            <c:symbol val="x"/>
            <c:size val="7"/>
            <c:spPr>
              <a:ln>
                <a:solidFill>
                  <a:schemeClr val="accent4">
                    <a:lumMod val="60000"/>
                    <a:lumOff val="40000"/>
                  </a:schemeClr>
                </a:solidFill>
              </a:ln>
            </c:spPr>
          </c:marker>
          <c:dLbls>
            <c:dLbl>
              <c:idx val="8"/>
              <c:layout>
                <c:manualLayout>
                  <c:x val="0.00505890759612568"/>
                  <c:y val="0.0652740106642585"/>
                </c:manualLayout>
              </c:layout>
              <c:tx>
                <c:rich>
                  <a:bodyPr/>
                  <a:lstStyle/>
                  <a:p>
                    <a:r>
                      <a:rPr lang="en-US" sz="1600" b="1" dirty="0" smtClean="0">
                        <a:solidFill>
                          <a:schemeClr val="accent4"/>
                        </a:solidFill>
                      </a:rPr>
                      <a:t> </a:t>
                    </a:r>
                    <a:r>
                      <a:rPr lang="en-US" dirty="0" smtClean="0"/>
                      <a:t>5 386</a:t>
                    </a:r>
                    <a:endParaRPr lang="en-US" dirty="0"/>
                  </a:p>
                </c:rich>
              </c:tx>
              <c:showLegendKey val="0"/>
              <c:showVal val="1"/>
              <c:showCatName val="0"/>
              <c:showSerName val="0"/>
              <c:showPercent val="0"/>
              <c:showBubbleSize val="0"/>
            </c:dLbl>
            <c:txPr>
              <a:bodyPr/>
              <a:lstStyle/>
              <a:p>
                <a:pPr>
                  <a:defRPr sz="1600" b="1">
                    <a:solidFill>
                      <a:schemeClr val="accent4"/>
                    </a:solidFill>
                  </a:defRPr>
                </a:pPr>
                <a:endParaRPr lang="en-US"/>
              </a:p>
            </c:txPr>
            <c:showLegendKey val="0"/>
            <c:showVal val="0"/>
            <c:showCatName val="0"/>
            <c:showSerName val="0"/>
            <c:showPercent val="0"/>
            <c:showBubbleSize val="0"/>
          </c:dLbls>
          <c:cat>
            <c:numRef>
              <c:f>Sheet4!$B$2:$B$10</c:f>
              <c:numCache>
                <c:formatCode>General</c:formatCode>
                <c:ptCount val="9"/>
                <c:pt idx="0">
                  <c:v>2007.0</c:v>
                </c:pt>
                <c:pt idx="1">
                  <c:v>2008.0</c:v>
                </c:pt>
                <c:pt idx="2">
                  <c:v>2009.0</c:v>
                </c:pt>
                <c:pt idx="3">
                  <c:v>2010.0</c:v>
                </c:pt>
                <c:pt idx="4">
                  <c:v>2011.0</c:v>
                </c:pt>
                <c:pt idx="5">
                  <c:v>2012.0</c:v>
                </c:pt>
                <c:pt idx="6">
                  <c:v>2013.0</c:v>
                </c:pt>
                <c:pt idx="7">
                  <c:v>2013.0</c:v>
                </c:pt>
                <c:pt idx="8">
                  <c:v>2014.0</c:v>
                </c:pt>
              </c:numCache>
            </c:numRef>
          </c:cat>
          <c:val>
            <c:numRef>
              <c:f>Sheet4!$F$2:$F$10</c:f>
              <c:numCache>
                <c:formatCode>General</c:formatCode>
                <c:ptCount val="9"/>
                <c:pt idx="0">
                  <c:v>0.0</c:v>
                </c:pt>
                <c:pt idx="1">
                  <c:v>0.0</c:v>
                </c:pt>
                <c:pt idx="2">
                  <c:v>0.0</c:v>
                </c:pt>
                <c:pt idx="3">
                  <c:v>0.0</c:v>
                </c:pt>
                <c:pt idx="4">
                  <c:v>652.0</c:v>
                </c:pt>
                <c:pt idx="5">
                  <c:v>1061.0</c:v>
                </c:pt>
                <c:pt idx="6">
                  <c:v>2071.0</c:v>
                </c:pt>
                <c:pt idx="7">
                  <c:v>4058.0</c:v>
                </c:pt>
                <c:pt idx="8">
                  <c:v>5386.0</c:v>
                </c:pt>
              </c:numCache>
            </c:numRef>
          </c:val>
          <c:smooth val="0"/>
        </c:ser>
        <c:dLbls>
          <c:showLegendKey val="0"/>
          <c:showVal val="0"/>
          <c:showCatName val="0"/>
          <c:showSerName val="0"/>
          <c:showPercent val="0"/>
          <c:showBubbleSize val="0"/>
        </c:dLbls>
        <c:marker val="1"/>
        <c:smooth val="0"/>
        <c:axId val="-2134933928"/>
        <c:axId val="2135977224"/>
      </c:lineChart>
      <c:catAx>
        <c:axId val="-2134933928"/>
        <c:scaling>
          <c:orientation val="minMax"/>
        </c:scaling>
        <c:delete val="0"/>
        <c:axPos val="b"/>
        <c:numFmt formatCode="General" sourceLinked="1"/>
        <c:majorTickMark val="out"/>
        <c:minorTickMark val="none"/>
        <c:tickLblPos val="nextTo"/>
        <c:txPr>
          <a:bodyPr/>
          <a:lstStyle/>
          <a:p>
            <a:pPr>
              <a:defRPr sz="1400"/>
            </a:pPr>
            <a:endParaRPr lang="en-US"/>
          </a:p>
        </c:txPr>
        <c:crossAx val="2135977224"/>
        <c:crosses val="autoZero"/>
        <c:auto val="1"/>
        <c:lblAlgn val="ctr"/>
        <c:lblOffset val="100"/>
        <c:noMultiLvlLbl val="0"/>
      </c:catAx>
      <c:valAx>
        <c:axId val="2135977224"/>
        <c:scaling>
          <c:orientation val="minMax"/>
        </c:scaling>
        <c:delete val="0"/>
        <c:axPos val="l"/>
        <c:majorGridlines>
          <c:spPr>
            <a:ln>
              <a:solidFill>
                <a:schemeClr val="tx1">
                  <a:alpha val="20000"/>
                </a:schemeClr>
              </a:solidFill>
            </a:ln>
          </c:spPr>
        </c:majorGridlines>
        <c:numFmt formatCode="General" sourceLinked="1"/>
        <c:majorTickMark val="out"/>
        <c:minorTickMark val="none"/>
        <c:tickLblPos val="nextTo"/>
        <c:txPr>
          <a:bodyPr/>
          <a:lstStyle/>
          <a:p>
            <a:pPr>
              <a:defRPr sz="1400"/>
            </a:pPr>
            <a:endParaRPr lang="en-US"/>
          </a:p>
        </c:txPr>
        <c:crossAx val="-2134933928"/>
        <c:crosses val="autoZero"/>
        <c:crossBetween val="between"/>
      </c:valAx>
    </c:plotArea>
    <c:legend>
      <c:legendPos val="r"/>
      <c:layout>
        <c:manualLayout>
          <c:xMode val="edge"/>
          <c:yMode val="edge"/>
          <c:x val="0.737567235076861"/>
          <c:y val="0.0735984550733038"/>
          <c:w val="0.262432802761655"/>
          <c:h val="0.886837713872828"/>
        </c:manualLayout>
      </c:layout>
      <c:overlay val="0"/>
      <c:txPr>
        <a:bodyPr/>
        <a:lstStyle/>
        <a:p>
          <a:pPr>
            <a:defRPr sz="1600">
              <a:latin typeface="Century Gothic" pitchFamily="34"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40"/>
      <c:rotY val="40"/>
      <c:rAngAx val="0"/>
      <c:perspective val="30"/>
    </c:view3D>
    <c:floor>
      <c:thickness val="0"/>
    </c:floor>
    <c:sideWall>
      <c:thickness val="0"/>
    </c:sideWall>
    <c:backWall>
      <c:thickness val="0"/>
    </c:backWall>
    <c:plotArea>
      <c:layout>
        <c:manualLayout>
          <c:layoutTarget val="inner"/>
          <c:xMode val="edge"/>
          <c:yMode val="edge"/>
          <c:x val="0.0416172821239978"/>
          <c:y val="0.161413860761503"/>
          <c:w val="0.51447245724672"/>
          <c:h val="0.718347018982018"/>
        </c:manualLayout>
      </c:layout>
      <c:pie3DChart>
        <c:varyColors val="1"/>
        <c:ser>
          <c:idx val="0"/>
          <c:order val="0"/>
          <c:spPr>
            <a:ln w="9525">
              <a:solidFill>
                <a:schemeClr val="tx1"/>
              </a:solidFill>
            </a:ln>
          </c:spPr>
          <c:dPt>
            <c:idx val="0"/>
            <c:bubble3D val="0"/>
            <c:spPr>
              <a:solidFill>
                <a:srgbClr val="FFC000"/>
              </a:solidFill>
              <a:ln w="9525">
                <a:solidFill>
                  <a:schemeClr val="tx1"/>
                </a:solidFill>
              </a:ln>
            </c:spPr>
          </c:dPt>
          <c:dPt>
            <c:idx val="1"/>
            <c:bubble3D val="0"/>
            <c:spPr>
              <a:solidFill>
                <a:srgbClr val="92D050"/>
              </a:solidFill>
              <a:ln w="9525">
                <a:solidFill>
                  <a:schemeClr val="tx1"/>
                </a:solidFill>
              </a:ln>
            </c:spPr>
          </c:dPt>
          <c:dPt>
            <c:idx val="2"/>
            <c:bubble3D val="0"/>
            <c:spPr>
              <a:solidFill>
                <a:schemeClr val="accent4">
                  <a:lumMod val="60000"/>
                  <a:lumOff val="40000"/>
                </a:schemeClr>
              </a:solidFill>
              <a:ln w="9525">
                <a:solidFill>
                  <a:schemeClr val="tx1"/>
                </a:solidFill>
              </a:ln>
            </c:spPr>
          </c:dPt>
          <c:dPt>
            <c:idx val="3"/>
            <c:bubble3D val="0"/>
            <c:spPr>
              <a:solidFill>
                <a:srgbClr val="00B0F0"/>
              </a:solidFill>
              <a:ln w="9525">
                <a:solidFill>
                  <a:schemeClr val="tx1"/>
                </a:solidFill>
              </a:ln>
            </c:spPr>
          </c:dPt>
          <c:dPt>
            <c:idx val="4"/>
            <c:bubble3D val="0"/>
            <c:spPr>
              <a:solidFill>
                <a:schemeClr val="accent6">
                  <a:lumMod val="40000"/>
                  <a:lumOff val="60000"/>
                </a:schemeClr>
              </a:solidFill>
              <a:ln w="9525">
                <a:solidFill>
                  <a:schemeClr val="tx1"/>
                </a:solidFill>
              </a:ln>
            </c:spPr>
          </c:dPt>
          <c:dPt>
            <c:idx val="5"/>
            <c:bubble3D val="0"/>
            <c:spPr>
              <a:solidFill>
                <a:schemeClr val="accent6">
                  <a:lumMod val="75000"/>
                </a:schemeClr>
              </a:solidFill>
              <a:ln w="9525">
                <a:solidFill>
                  <a:schemeClr val="tx1"/>
                </a:solidFill>
              </a:ln>
            </c:spPr>
          </c:dPt>
          <c:dPt>
            <c:idx val="6"/>
            <c:bubble3D val="0"/>
            <c:spPr>
              <a:solidFill>
                <a:srgbClr val="0070C0"/>
              </a:solidFill>
              <a:ln w="9525">
                <a:solidFill>
                  <a:schemeClr val="tx1"/>
                </a:solidFill>
              </a:ln>
            </c:spPr>
          </c:dPt>
          <c:dLbls>
            <c:dLbl>
              <c:idx val="0"/>
              <c:layout>
                <c:manualLayout>
                  <c:x val="-0.135471463257049"/>
                  <c:y val="0.0140830086339613"/>
                </c:manualLayout>
              </c:layout>
              <c:dLblPos val="bestFit"/>
              <c:showLegendKey val="0"/>
              <c:showVal val="1"/>
              <c:showCatName val="0"/>
              <c:showSerName val="0"/>
              <c:showPercent val="0"/>
              <c:showBubbleSize val="0"/>
            </c:dLbl>
            <c:dLbl>
              <c:idx val="1"/>
              <c:layout>
                <c:manualLayout>
                  <c:x val="-0.010754064003676"/>
                  <c:y val="-0.234163465964099"/>
                </c:manualLayout>
              </c:layout>
              <c:dLblPos val="bestFit"/>
              <c:showLegendKey val="0"/>
              <c:showVal val="1"/>
              <c:showCatName val="0"/>
              <c:showSerName val="0"/>
              <c:showPercent val="0"/>
              <c:showBubbleSize val="0"/>
            </c:dLbl>
            <c:dLbl>
              <c:idx val="2"/>
              <c:layout>
                <c:manualLayout>
                  <c:x val="0.0483174469287664"/>
                  <c:y val="-0.142728436919707"/>
                </c:manualLayout>
              </c:layout>
              <c:dLblPos val="bestFit"/>
              <c:showLegendKey val="0"/>
              <c:showVal val="1"/>
              <c:showCatName val="0"/>
              <c:showSerName val="0"/>
              <c:showPercent val="0"/>
              <c:showBubbleSize val="0"/>
            </c:dLbl>
            <c:dLbl>
              <c:idx val="3"/>
              <c:layout>
                <c:manualLayout>
                  <c:x val="0.102767303093615"/>
                  <c:y val="0.113898058945831"/>
                </c:manualLayout>
              </c:layout>
              <c:dLblPos val="bestFit"/>
              <c:showLegendKey val="0"/>
              <c:showVal val="1"/>
              <c:showCatName val="0"/>
              <c:showSerName val="0"/>
              <c:showPercent val="0"/>
              <c:showBubbleSize val="0"/>
            </c:dLbl>
            <c:dLbl>
              <c:idx val="5"/>
              <c:layout>
                <c:manualLayout>
                  <c:x val="-0.0573085595667364"/>
                  <c:y val="0.115495103718635"/>
                </c:manualLayout>
              </c:layout>
              <c:dLblPos val="bestFit"/>
              <c:showLegendKey val="0"/>
              <c:showVal val="1"/>
              <c:showCatName val="0"/>
              <c:showSerName val="0"/>
              <c:showPercent val="0"/>
              <c:showBubbleSize val="0"/>
            </c:dLbl>
            <c:txPr>
              <a:bodyPr/>
              <a:lstStyle/>
              <a:p>
                <a:pPr>
                  <a:defRPr sz="2000"/>
                </a:pPr>
                <a:endParaRPr lang="en-US"/>
              </a:p>
            </c:txPr>
            <c:dLblPos val="bestFit"/>
            <c:showLegendKey val="0"/>
            <c:showVal val="1"/>
            <c:showCatName val="0"/>
            <c:showSerName val="0"/>
            <c:showPercent val="0"/>
            <c:showBubbleSize val="0"/>
            <c:showLeaderLines val="1"/>
          </c:dLbls>
          <c:cat>
            <c:strRef>
              <c:f>geo!$B$1:$H$1</c:f>
              <c:strCache>
                <c:ptCount val="7"/>
                <c:pt idx="0">
                  <c:v>Africa</c:v>
                </c:pt>
                <c:pt idx="1">
                  <c:v>Asia</c:v>
                </c:pt>
                <c:pt idx="2">
                  <c:v>Europe</c:v>
                </c:pt>
                <c:pt idx="3">
                  <c:v>Latin America Carribean</c:v>
                </c:pt>
                <c:pt idx="4">
                  <c:v>Near East</c:v>
                </c:pt>
                <c:pt idx="5">
                  <c:v>North America </c:v>
                </c:pt>
                <c:pt idx="6">
                  <c:v>Southwest Pacific</c:v>
                </c:pt>
              </c:strCache>
            </c:strRef>
          </c:cat>
          <c:val>
            <c:numRef>
              <c:f>geo!$B$2:$H$2</c:f>
              <c:numCache>
                <c:formatCode>0%</c:formatCode>
                <c:ptCount val="7"/>
                <c:pt idx="0">
                  <c:v>0.25</c:v>
                </c:pt>
                <c:pt idx="1">
                  <c:v>0.29</c:v>
                </c:pt>
                <c:pt idx="2">
                  <c:v>0.13</c:v>
                </c:pt>
                <c:pt idx="3">
                  <c:v>0.23</c:v>
                </c:pt>
                <c:pt idx="4">
                  <c:v>0.03</c:v>
                </c:pt>
                <c:pt idx="5">
                  <c:v>0.07</c:v>
                </c:pt>
                <c:pt idx="6">
                  <c:v>0.02</c:v>
                </c:pt>
              </c:numCache>
            </c:numRef>
          </c:val>
        </c:ser>
        <c:dLbls>
          <c:showLegendKey val="0"/>
          <c:showVal val="0"/>
          <c:showCatName val="0"/>
          <c:showSerName val="0"/>
          <c:showPercent val="0"/>
          <c:showBubbleSize val="0"/>
          <c:showLeaderLines val="1"/>
        </c:dLbls>
      </c:pie3DChart>
      <c:spPr>
        <a:noFill/>
        <a:ln w="25400">
          <a:noFill/>
        </a:ln>
      </c:spPr>
    </c:plotArea>
    <c:legend>
      <c:legendPos val="r"/>
      <c:layout>
        <c:manualLayout>
          <c:xMode val="edge"/>
          <c:yMode val="edge"/>
          <c:x val="0.665809354516165"/>
          <c:y val="0.0544108690304252"/>
          <c:w val="0.331304127583709"/>
          <c:h val="0.927493317069079"/>
        </c:manualLayout>
      </c:layout>
      <c:overlay val="0"/>
      <c:txPr>
        <a:bodyPr/>
        <a:lstStyle/>
        <a:p>
          <a:pPr>
            <a:defRPr sz="1600">
              <a:latin typeface="Helvetica" pitchFamily="34" charset="0"/>
            </a:defRPr>
          </a:pPr>
          <a:endParaRPr lang="en-US"/>
        </a:p>
      </c:txPr>
    </c:legend>
    <c:plotVisOnly val="1"/>
    <c:dispBlanksAs val="zero"/>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40"/>
      <c:rotY val="0"/>
      <c:depthPercent val="100"/>
      <c:rAngAx val="0"/>
      <c:perspective val="30"/>
    </c:view3D>
    <c:floor>
      <c:thickness val="0"/>
    </c:floor>
    <c:sideWall>
      <c:thickness val="0"/>
    </c:sideWall>
    <c:backWall>
      <c:thickness val="0"/>
    </c:backWall>
    <c:plotArea>
      <c:layout>
        <c:manualLayout>
          <c:layoutTarget val="inner"/>
          <c:xMode val="edge"/>
          <c:yMode val="edge"/>
          <c:x val="0.000494111765359405"/>
          <c:y val="0.157169318351601"/>
          <c:w val="0.603560715476058"/>
          <c:h val="0.698029960272613"/>
        </c:manualLayout>
      </c:layout>
      <c:pie3DChart>
        <c:varyColors val="1"/>
        <c:ser>
          <c:idx val="0"/>
          <c:order val="0"/>
          <c:spPr>
            <a:ln w="6350">
              <a:solidFill>
                <a:schemeClr val="tx1"/>
              </a:solidFill>
            </a:ln>
          </c:spPr>
          <c:dPt>
            <c:idx val="0"/>
            <c:bubble3D val="0"/>
            <c:spPr>
              <a:solidFill>
                <a:srgbClr val="92D050"/>
              </a:solidFill>
              <a:ln w="6350">
                <a:solidFill>
                  <a:schemeClr val="tx1"/>
                </a:solidFill>
              </a:ln>
            </c:spPr>
          </c:dPt>
          <c:dPt>
            <c:idx val="1"/>
            <c:bubble3D val="0"/>
            <c:spPr>
              <a:solidFill>
                <a:srgbClr val="C00000"/>
              </a:solidFill>
              <a:ln w="6350">
                <a:solidFill>
                  <a:schemeClr val="tx1"/>
                </a:solidFill>
              </a:ln>
            </c:spPr>
          </c:dPt>
          <c:dPt>
            <c:idx val="2"/>
            <c:bubble3D val="0"/>
            <c:spPr>
              <a:solidFill>
                <a:srgbClr val="FFC000"/>
              </a:solidFill>
              <a:ln w="6350">
                <a:solidFill>
                  <a:schemeClr val="tx1"/>
                </a:solidFill>
              </a:ln>
            </c:spPr>
          </c:dPt>
          <c:dPt>
            <c:idx val="3"/>
            <c:bubble3D val="0"/>
            <c:spPr>
              <a:solidFill>
                <a:srgbClr val="00B0F0"/>
              </a:solidFill>
              <a:ln w="6350">
                <a:solidFill>
                  <a:schemeClr val="tx1"/>
                </a:solidFill>
              </a:ln>
            </c:spPr>
          </c:dPt>
          <c:dPt>
            <c:idx val="4"/>
            <c:bubble3D val="0"/>
            <c:spPr>
              <a:solidFill>
                <a:schemeClr val="accent5">
                  <a:lumMod val="40000"/>
                  <a:lumOff val="60000"/>
                </a:schemeClr>
              </a:solidFill>
              <a:ln w="6350">
                <a:solidFill>
                  <a:schemeClr val="tx1"/>
                </a:solidFill>
              </a:ln>
            </c:spPr>
          </c:dPt>
          <c:dPt>
            <c:idx val="5"/>
            <c:bubble3D val="0"/>
            <c:spPr>
              <a:solidFill>
                <a:schemeClr val="accent6">
                  <a:lumMod val="75000"/>
                </a:schemeClr>
              </a:solidFill>
              <a:ln w="6350">
                <a:solidFill>
                  <a:schemeClr val="tx1"/>
                </a:solidFill>
              </a:ln>
            </c:spPr>
          </c:dPt>
          <c:dPt>
            <c:idx val="6"/>
            <c:bubble3D val="0"/>
            <c:spPr>
              <a:solidFill>
                <a:schemeClr val="accent2">
                  <a:lumMod val="40000"/>
                  <a:lumOff val="60000"/>
                </a:schemeClr>
              </a:solidFill>
              <a:ln w="6350">
                <a:solidFill>
                  <a:schemeClr val="tx1"/>
                </a:solidFill>
              </a:ln>
            </c:spPr>
          </c:dPt>
          <c:dLbls>
            <c:dLbl>
              <c:idx val="0"/>
              <c:layout>
                <c:manualLayout>
                  <c:x val="-0.0631553538724792"/>
                  <c:y val="0.124474473596501"/>
                </c:manualLayout>
              </c:layout>
              <c:dLblPos val="bestFit"/>
              <c:showLegendKey val="0"/>
              <c:showVal val="1"/>
              <c:showCatName val="0"/>
              <c:showSerName val="0"/>
              <c:showPercent val="0"/>
              <c:showBubbleSize val="0"/>
            </c:dLbl>
            <c:dLbl>
              <c:idx val="1"/>
              <c:layout>
                <c:manualLayout>
                  <c:x val="-0.119023287217801"/>
                  <c:y val="0.0434279232132103"/>
                </c:manualLayout>
              </c:layout>
              <c:dLblPos val="bestFit"/>
              <c:showLegendKey val="0"/>
              <c:showVal val="1"/>
              <c:showCatName val="0"/>
              <c:showSerName val="0"/>
              <c:showPercent val="0"/>
              <c:showBubbleSize val="0"/>
            </c:dLbl>
            <c:dLbl>
              <c:idx val="2"/>
              <c:layout>
                <c:manualLayout>
                  <c:x val="-0.118469439821692"/>
                  <c:y val="-0.198441157610168"/>
                </c:manualLayout>
              </c:layout>
              <c:dLblPos val="bestFit"/>
              <c:showLegendKey val="0"/>
              <c:showVal val="1"/>
              <c:showCatName val="0"/>
              <c:showSerName val="0"/>
              <c:showPercent val="0"/>
              <c:showBubbleSize val="0"/>
            </c:dLbl>
            <c:dLbl>
              <c:idx val="3"/>
              <c:layout>
                <c:manualLayout>
                  <c:x val="0.0864437170211325"/>
                  <c:y val="-0.270388816447296"/>
                </c:manualLayout>
              </c:layout>
              <c:dLblPos val="bestFit"/>
              <c:showLegendKey val="0"/>
              <c:showVal val="1"/>
              <c:showCatName val="0"/>
              <c:showSerName val="0"/>
              <c:showPercent val="0"/>
              <c:showBubbleSize val="0"/>
            </c:dLbl>
            <c:dLbl>
              <c:idx val="4"/>
              <c:layout>
                <c:manualLayout>
                  <c:x val="0.133536136305588"/>
                  <c:y val="-0.177385017649111"/>
                </c:manualLayout>
              </c:layout>
              <c:dLblPos val="bestFit"/>
              <c:showLegendKey val="0"/>
              <c:showVal val="1"/>
              <c:showCatName val="0"/>
              <c:showSerName val="0"/>
              <c:showPercent val="0"/>
              <c:showBubbleSize val="0"/>
            </c:dLbl>
            <c:dLbl>
              <c:idx val="5"/>
              <c:layout>
                <c:manualLayout>
                  <c:x val="0.122207856057231"/>
                  <c:y val="0.0708118201291475"/>
                </c:manualLayout>
              </c:layout>
              <c:dLblPos val="bestFit"/>
              <c:showLegendKey val="0"/>
              <c:showVal val="1"/>
              <c:showCatName val="0"/>
              <c:showSerName val="0"/>
              <c:showPercent val="0"/>
              <c:showBubbleSize val="0"/>
            </c:dLbl>
            <c:txPr>
              <a:bodyPr/>
              <a:lstStyle/>
              <a:p>
                <a:pPr>
                  <a:defRPr sz="2000"/>
                </a:pPr>
                <a:endParaRPr lang="en-US"/>
              </a:p>
            </c:txPr>
            <c:dLblPos val="bestFit"/>
            <c:showLegendKey val="0"/>
            <c:showVal val="1"/>
            <c:showCatName val="0"/>
            <c:showSerName val="0"/>
            <c:showPercent val="0"/>
            <c:showBubbleSize val="0"/>
            <c:showLeaderLines val="1"/>
          </c:dLbls>
          <c:cat>
            <c:strRef>
              <c:f>sector!$A$1:$G$1</c:f>
              <c:strCache>
                <c:ptCount val="7"/>
                <c:pt idx="0">
                  <c:v>Government</c:v>
                </c:pt>
                <c:pt idx="1">
                  <c:v>Private sector</c:v>
                </c:pt>
                <c:pt idx="2">
                  <c:v>NGO/CSO</c:v>
                </c:pt>
                <c:pt idx="3">
                  <c:v>UN</c:v>
                </c:pt>
                <c:pt idx="4">
                  <c:v>Research</c:v>
                </c:pt>
                <c:pt idx="5">
                  <c:v>University</c:v>
                </c:pt>
                <c:pt idx="6">
                  <c:v>Media</c:v>
                </c:pt>
              </c:strCache>
            </c:strRef>
          </c:cat>
          <c:val>
            <c:numRef>
              <c:f>sector!$A$2:$G$2</c:f>
              <c:numCache>
                <c:formatCode>0%</c:formatCode>
                <c:ptCount val="7"/>
                <c:pt idx="0">
                  <c:v>0.11</c:v>
                </c:pt>
                <c:pt idx="1">
                  <c:v>0.15</c:v>
                </c:pt>
                <c:pt idx="2">
                  <c:v>0.21</c:v>
                </c:pt>
                <c:pt idx="3">
                  <c:v>0.16</c:v>
                </c:pt>
                <c:pt idx="4">
                  <c:v>0.11</c:v>
                </c:pt>
                <c:pt idx="5">
                  <c:v>0.23</c:v>
                </c:pt>
                <c:pt idx="6">
                  <c:v>0.03</c:v>
                </c:pt>
              </c:numCache>
            </c:numRef>
          </c:val>
        </c:ser>
        <c:dLbls>
          <c:showLegendKey val="0"/>
          <c:showVal val="0"/>
          <c:showCatName val="0"/>
          <c:showSerName val="0"/>
          <c:showPercent val="0"/>
          <c:showBubbleSize val="0"/>
          <c:showLeaderLines val="1"/>
        </c:dLbls>
      </c:pie3DChart>
      <c:spPr>
        <a:noFill/>
        <a:ln w="25400">
          <a:noFill/>
        </a:ln>
      </c:spPr>
    </c:plotArea>
    <c:legend>
      <c:legendPos val="r"/>
      <c:layout>
        <c:manualLayout>
          <c:xMode val="edge"/>
          <c:yMode val="edge"/>
          <c:x val="0.690008610154427"/>
          <c:y val="0.0372237906105671"/>
          <c:w val="0.230879087106264"/>
          <c:h val="0.911982480873773"/>
        </c:manualLayout>
      </c:layout>
      <c:overlay val="0"/>
      <c:spPr>
        <a:ln>
          <a:noFill/>
        </a:ln>
      </c:spPr>
      <c:txPr>
        <a:bodyPr/>
        <a:lstStyle/>
        <a:p>
          <a:pPr>
            <a:defRPr sz="1600">
              <a:latin typeface="Helvetica" pitchFamily="34" charset="0"/>
            </a:defRPr>
          </a:pPr>
          <a:endParaRPr lang="en-US"/>
        </a:p>
      </c:txPr>
    </c:legend>
    <c:plotVisOnly val="1"/>
    <c:dispBlanksAs val="zero"/>
    <c:showDLblsOverMax val="0"/>
  </c:chart>
  <c:spPr>
    <a:scene3d>
      <a:camera prst="orthographicFront"/>
      <a:lightRig rig="threePt" dir="t"/>
    </a:scene3d>
    <a:sp3d prstMaterial="legacyWireframe"/>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1440" tIns="45720" rIns="91440" bIns="45720" rtlCol="0"/>
          <a:lstStyle>
            <a:lvl1pPr algn="r">
              <a:defRPr sz="1200"/>
            </a:lvl1pPr>
          </a:lstStyle>
          <a:p>
            <a:fld id="{822131C1-DB6D-4F35-B3E7-36DF108DDC23}" type="datetimeFigureOut">
              <a:rPr lang="en-US" smtClean="0"/>
              <a:pPr/>
              <a:t>28/05/15</a:t>
            </a:fld>
            <a:endParaRPr lang="en-US"/>
          </a:p>
        </p:txBody>
      </p:sp>
      <p:sp>
        <p:nvSpPr>
          <p:cNvPr id="4" name="Footer Placeholder 3"/>
          <p:cNvSpPr>
            <a:spLocks noGrp="1"/>
          </p:cNvSpPr>
          <p:nvPr>
            <p:ph type="ftr" sz="quarter" idx="2"/>
          </p:nvPr>
        </p:nvSpPr>
        <p:spPr>
          <a:xfrm>
            <a:off x="0" y="8829966"/>
            <a:ext cx="303784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6"/>
            <a:ext cx="3037840" cy="464820"/>
          </a:xfrm>
          <a:prstGeom prst="rect">
            <a:avLst/>
          </a:prstGeom>
        </p:spPr>
        <p:txBody>
          <a:bodyPr vert="horz" lIns="91440" tIns="45720" rIns="91440" bIns="45720" rtlCol="0" anchor="b"/>
          <a:lstStyle>
            <a:lvl1pPr algn="r">
              <a:defRPr sz="1200"/>
            </a:lvl1pPr>
          </a:lstStyle>
          <a:p>
            <a:fld id="{BD791A3A-FAAC-406B-A8AC-1265E9753075}" type="slidenum">
              <a:rPr lang="en-US" smtClean="0"/>
              <a:pPr/>
              <a:t>‹#›</a:t>
            </a:fld>
            <a:endParaRPr lang="en-US"/>
          </a:p>
        </p:txBody>
      </p:sp>
    </p:spTree>
    <p:extLst>
      <p:ext uri="{BB962C8B-B14F-4D97-AF65-F5344CB8AC3E}">
        <p14:creationId xmlns:p14="http://schemas.microsoft.com/office/powerpoint/2010/main" val="37841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1440" tIns="45720" rIns="91440" bIns="45720" rtlCol="0"/>
          <a:lstStyle>
            <a:lvl1pPr algn="r">
              <a:defRPr sz="1200"/>
            </a:lvl1pPr>
          </a:lstStyle>
          <a:p>
            <a:fld id="{D79A3467-4CEA-45C3-ABB8-0684B4D48A27}" type="datetimeFigureOut">
              <a:rPr lang="en-US" smtClean="0"/>
              <a:pPr/>
              <a:t>28/05/15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303784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6"/>
            <a:ext cx="3037840" cy="464820"/>
          </a:xfrm>
          <a:prstGeom prst="rect">
            <a:avLst/>
          </a:prstGeom>
        </p:spPr>
        <p:txBody>
          <a:bodyPr vert="horz" lIns="91440" tIns="45720" rIns="91440" bIns="45720" rtlCol="0" anchor="b"/>
          <a:lstStyle>
            <a:lvl1pPr algn="r">
              <a:defRPr sz="1200"/>
            </a:lvl1pPr>
          </a:lstStyle>
          <a:p>
            <a:fld id="{8A33DF1B-DF92-483D-BD2E-3CFD432A156F}" type="slidenum">
              <a:rPr lang="en-US" smtClean="0"/>
              <a:pPr/>
              <a:t>‹#›</a:t>
            </a:fld>
            <a:endParaRPr lang="en-US"/>
          </a:p>
        </p:txBody>
      </p:sp>
    </p:spTree>
    <p:extLst>
      <p:ext uri="{BB962C8B-B14F-4D97-AF65-F5344CB8AC3E}">
        <p14:creationId xmlns:p14="http://schemas.microsoft.com/office/powerpoint/2010/main" val="884303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kern="1200" dirty="0" smtClean="0">
                <a:solidFill>
                  <a:schemeClr val="tx1"/>
                </a:solidFill>
                <a:effectLst/>
                <a:latin typeface="+mn-lt"/>
                <a:ea typeface="+mn-ea"/>
                <a:cs typeface="+mn-cs"/>
              </a:rPr>
              <a:t>Title: Mainstreaming ICT in the agricultural sector</a:t>
            </a:r>
            <a:endParaRPr lang="en-US" sz="1200" b="1"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Organizer: FAO</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DD9BCB2-2968-4211-8D7B-25F1BF3B5DC2}"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A33DF1B-DF92-483D-BD2E-3CFD432A156F}"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A33DF1B-DF92-483D-BD2E-3CFD432A156F}"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DD9BCB2-2968-4211-8D7B-25F1BF3B5DC2}"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Report p 12 </a:t>
            </a:r>
          </a:p>
          <a:p>
            <a:r>
              <a:rPr lang="en-GB" sz="1200" b="1" kern="1200" dirty="0" smtClean="0">
                <a:solidFill>
                  <a:schemeClr val="tx1"/>
                </a:solidFill>
                <a:effectLst/>
                <a:latin typeface="+mn-lt"/>
                <a:ea typeface="+mn-ea"/>
                <a:cs typeface="+mn-cs"/>
              </a:rPr>
              <a:t>WSIS+10 Vision for WSIS Beyond 2015 </a:t>
            </a:r>
            <a:endParaRPr lang="en-US"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C7 ICT applications: benefits in all aspects of life - </a:t>
            </a:r>
            <a:r>
              <a:rPr lang="en-GB" sz="1200" b="1" kern="1200" dirty="0" err="1" smtClean="0">
                <a:solidFill>
                  <a:schemeClr val="tx1"/>
                </a:solidFill>
                <a:effectLst/>
                <a:latin typeface="+mn-lt"/>
                <a:ea typeface="+mn-ea"/>
                <a:cs typeface="+mn-cs"/>
              </a:rPr>
              <a:t>e-agriculture</a:t>
            </a:r>
            <a:r>
              <a:rPr lang="en-GB"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 As part of national ICT strategies, foster the development and implementation of national  </a:t>
            </a:r>
            <a:r>
              <a:rPr lang="en-GB" sz="1200" kern="1200" dirty="0" err="1" smtClean="0">
                <a:solidFill>
                  <a:schemeClr val="tx1"/>
                </a:solidFill>
                <a:effectLst/>
                <a:latin typeface="+mn-lt"/>
                <a:ea typeface="+mn-ea"/>
                <a:cs typeface="+mn-cs"/>
              </a:rPr>
              <a:t>e-agriculture</a:t>
            </a:r>
            <a:r>
              <a:rPr lang="en-GB" sz="1200" kern="1200" dirty="0" smtClean="0">
                <a:solidFill>
                  <a:schemeClr val="tx1"/>
                </a:solidFill>
                <a:effectLst/>
                <a:latin typeface="+mn-lt"/>
                <a:ea typeface="+mn-ea"/>
                <a:cs typeface="+mn-cs"/>
              </a:rPr>
              <a:t> strategies focusing on providing reliable and affordable connectivity and integrating ICTs in rural development to support food security and hunger eradication.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b. Foster collaboration and knowledge sharing in agriculture via electronic communities of practice, including the e-Agriculture Community, in order to showcase and promote models, methodologies, good practices and the adoption of Open Access and interoperability standards, for effective and equitable use of ICTs for sustainable agriculture and rural development.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c. Promote the creation and adaptation of content including in local languages and contexts from reliable and trusted sources, including, to ensure equitable and timely access to agricultural knowledge by resource-poor men and women farmers, foresters and fisher folk in rural areas.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d. Foster digital literacy of institutions and communities in rural and remote areas taking into consideration local needs and constraints by providing appropriate learning opportunities for all which will enhance individual and collective decision making skills.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e. Promote the use of ICTs to reinforce the resilience capacity of states, communities and individuals to mitigate and adapt to natural and man-made disasters, food chain challenges, socio-economic and other crises, conflicts and </a:t>
            </a:r>
            <a:r>
              <a:rPr lang="en-GB" sz="1200" kern="1200" dirty="0" err="1" smtClean="0">
                <a:solidFill>
                  <a:schemeClr val="tx1"/>
                </a:solidFill>
                <a:effectLst/>
                <a:latin typeface="+mn-lt"/>
                <a:ea typeface="+mn-ea"/>
                <a:cs typeface="+mn-cs"/>
              </a:rPr>
              <a:t>transboundary</a:t>
            </a:r>
            <a:r>
              <a:rPr lang="en-GB" sz="1200" kern="1200" dirty="0" smtClean="0">
                <a:solidFill>
                  <a:schemeClr val="tx1"/>
                </a:solidFill>
                <a:effectLst/>
                <a:latin typeface="+mn-lt"/>
                <a:ea typeface="+mn-ea"/>
                <a:cs typeface="+mn-cs"/>
              </a:rPr>
              <a:t> threats, diseases, and environmental damages.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f. Promote Public-private partnerships in cooperation with relevant CSOs/NGOs, cooperatives, farmer organizations, academia, research institutions in the agricultural sector (which also includes forestry and fishery) for inclusive, efficient, affordable and sustainable ICT services and initiatives in agriculture and rural development which will promote the wide scale use of ICT and foster sustainable agri-business models.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ADD9BCB2-2968-4211-8D7B-25F1BF3B5DC2}" type="slidenum">
              <a:rPr lang="en-US" smtClean="0"/>
              <a:pPr>
                <a:defRPr/>
              </a:pPr>
              <a:t>13</a:t>
            </a:fld>
            <a:endParaRPr lang="en-US"/>
          </a:p>
        </p:txBody>
      </p:sp>
    </p:spTree>
    <p:extLst>
      <p:ext uri="{BB962C8B-B14F-4D97-AF65-F5344CB8AC3E}">
        <p14:creationId xmlns:p14="http://schemas.microsoft.com/office/powerpoint/2010/main" val="1153732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DD9BCB2-2968-4211-8D7B-25F1BF3B5DC2}" type="slidenum">
              <a:rPr lang="en-US" smtClean="0"/>
              <a:pPr>
                <a:defRPr/>
              </a:pPr>
              <a:t>16</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DD9BCB2-2968-4211-8D7B-25F1BF3B5DC2}" type="slidenum">
              <a:rPr lang="en-US" smtClean="0"/>
              <a:pPr>
                <a:defRPr/>
              </a:pPr>
              <a:t>18</a:t>
            </a:fld>
            <a:endParaRPr lang="en-US"/>
          </a:p>
        </p:txBody>
      </p:sp>
    </p:spTree>
    <p:extLst>
      <p:ext uri="{BB962C8B-B14F-4D97-AF65-F5344CB8AC3E}">
        <p14:creationId xmlns:p14="http://schemas.microsoft.com/office/powerpoint/2010/main" val="344165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a:t>
            </a:r>
            <a:r>
              <a:rPr lang="en-US" baseline="0" dirty="0" smtClean="0"/>
              <a:t> to people on line and present</a:t>
            </a:r>
          </a:p>
          <a:p>
            <a:r>
              <a:rPr lang="en-US" baseline="0" dirty="0" smtClean="0"/>
              <a:t>Happy to share the 10 Year Review Report</a:t>
            </a:r>
          </a:p>
          <a:p>
            <a:r>
              <a:rPr lang="en-US" baseline="0" dirty="0" smtClean="0"/>
              <a:t>Congratulation CTA as winner of WSIS Project Prize 2015 for the Agriculture Rural Development and youth in the </a:t>
            </a:r>
            <a:endParaRPr lang="en-US" dirty="0"/>
          </a:p>
        </p:txBody>
      </p:sp>
      <p:sp>
        <p:nvSpPr>
          <p:cNvPr id="4" name="Slide Number Placeholder 3"/>
          <p:cNvSpPr>
            <a:spLocks noGrp="1"/>
          </p:cNvSpPr>
          <p:nvPr>
            <p:ph type="sldNum" sz="quarter" idx="10"/>
          </p:nvPr>
        </p:nvSpPr>
        <p:spPr/>
        <p:txBody>
          <a:bodyPr/>
          <a:lstStyle/>
          <a:p>
            <a:fld id="{8A33DF1B-DF92-483D-BD2E-3CFD432A156F}" type="slidenum">
              <a:rPr lang="en-US" smtClean="0"/>
              <a:pPr/>
              <a:t>2</a:t>
            </a:fld>
            <a:endParaRPr lang="en-US"/>
          </a:p>
        </p:txBody>
      </p:sp>
    </p:spTree>
    <p:extLst>
      <p:ext uri="{BB962C8B-B14F-4D97-AF65-F5344CB8AC3E}">
        <p14:creationId xmlns:p14="http://schemas.microsoft.com/office/powerpoint/2010/main" val="1794837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DD9BCB2-2968-4211-8D7B-25F1BF3B5DC2}"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err="1" smtClean="0"/>
              <a:t>See</a:t>
            </a:r>
            <a:r>
              <a:rPr lang="it-IT" baseline="0" dirty="0" smtClean="0"/>
              <a:t> </a:t>
            </a:r>
            <a:r>
              <a:rPr lang="en-GB" sz="1200" b="1" kern="1200" dirty="0" smtClean="0">
                <a:solidFill>
                  <a:schemeClr val="tx1"/>
                </a:solidFill>
                <a:effectLst/>
                <a:latin typeface="+mn-lt"/>
                <a:ea typeface="+mn-ea"/>
                <a:cs typeface="+mn-cs"/>
              </a:rPr>
              <a:t>Achievements with a thematic and geographical focus</a:t>
            </a:r>
            <a:endParaRPr lang="en-US" sz="1200" b="1" kern="1200" dirty="0" smtClean="0">
              <a:solidFill>
                <a:schemeClr val="tx1"/>
              </a:solidFill>
              <a:effectLst/>
              <a:latin typeface="+mn-lt"/>
              <a:ea typeface="+mn-ea"/>
              <a:cs typeface="+mn-cs"/>
            </a:endParaRPr>
          </a:p>
          <a:p>
            <a:r>
              <a:rPr lang="fr-FR" dirty="0" smtClean="0"/>
              <a:t>In the report on p 31</a:t>
            </a:r>
            <a:endParaRPr lang="en-US" dirty="0"/>
          </a:p>
        </p:txBody>
      </p:sp>
      <p:sp>
        <p:nvSpPr>
          <p:cNvPr id="4" name="Slide Number Placeholder 3"/>
          <p:cNvSpPr>
            <a:spLocks noGrp="1"/>
          </p:cNvSpPr>
          <p:nvPr>
            <p:ph type="sldNum" sz="quarter" idx="10"/>
          </p:nvPr>
        </p:nvSpPr>
        <p:spPr/>
        <p:txBody>
          <a:bodyPr/>
          <a:lstStyle/>
          <a:p>
            <a:pPr>
              <a:defRPr/>
            </a:pPr>
            <a:fld id="{ADD9BCB2-2968-4211-8D7B-25F1BF3B5DC2}" type="slidenum">
              <a:rPr lang="en-US" smtClean="0"/>
              <a:pPr>
                <a:defRPr/>
              </a:pPr>
              <a:t>4</a:t>
            </a:fld>
            <a:endParaRPr lang="en-US"/>
          </a:p>
        </p:txBody>
      </p:sp>
    </p:spTree>
    <p:extLst>
      <p:ext uri="{BB962C8B-B14F-4D97-AF65-F5344CB8AC3E}">
        <p14:creationId xmlns:p14="http://schemas.microsoft.com/office/powerpoint/2010/main" val="4133780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kern="1200" dirty="0" smtClean="0">
                <a:solidFill>
                  <a:schemeClr val="tx1"/>
                </a:solidFill>
                <a:effectLst/>
                <a:latin typeface="+mn-lt"/>
                <a:ea typeface="+mn-ea"/>
                <a:cs typeface="+mn-cs"/>
              </a:rPr>
              <a:t>Recent developments and emerging trends</a:t>
            </a:r>
          </a:p>
          <a:p>
            <a:pPr lvl="0"/>
            <a:r>
              <a:rPr lang="en-GB" sz="1200" b="1" kern="1200" dirty="0" smtClean="0">
                <a:solidFill>
                  <a:schemeClr val="tx1"/>
                </a:solidFill>
                <a:effectLst/>
                <a:latin typeface="+mn-lt"/>
                <a:ea typeface="+mn-ea"/>
                <a:cs typeface="+mn-cs"/>
              </a:rPr>
              <a:t>See p 47 in the report</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A33DF1B-DF92-483D-BD2E-3CFD432A156F}" type="slidenum">
              <a:rPr lang="en-US" smtClean="0"/>
              <a:pPr/>
              <a:t>5</a:t>
            </a:fld>
            <a:endParaRPr lang="en-US"/>
          </a:p>
        </p:txBody>
      </p:sp>
    </p:spTree>
    <p:extLst>
      <p:ext uri="{BB962C8B-B14F-4D97-AF65-F5344CB8AC3E}">
        <p14:creationId xmlns:p14="http://schemas.microsoft.com/office/powerpoint/2010/main" val="179085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kern="1200" dirty="0" smtClean="0">
                <a:solidFill>
                  <a:schemeClr val="tx1"/>
                </a:solidFill>
                <a:effectLst/>
                <a:latin typeface="+mn-lt"/>
                <a:ea typeface="+mn-ea"/>
                <a:cs typeface="+mn-cs"/>
              </a:rPr>
              <a:t>Current and future challenges</a:t>
            </a:r>
          </a:p>
          <a:p>
            <a:pPr lvl="0"/>
            <a:r>
              <a:rPr lang="en-GB" sz="1200" b="1" kern="1200" dirty="0" smtClean="0">
                <a:solidFill>
                  <a:schemeClr val="tx1"/>
                </a:solidFill>
                <a:effectLst/>
                <a:latin typeface="+mn-lt"/>
                <a:ea typeface="+mn-ea"/>
                <a:cs typeface="+mn-cs"/>
              </a:rPr>
              <a:t>P 49 - 54  of the report </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A33DF1B-DF92-483D-BD2E-3CFD432A156F}" type="slidenum">
              <a:rPr lang="en-US" smtClean="0"/>
              <a:pPr/>
              <a:t>6</a:t>
            </a:fld>
            <a:endParaRPr lang="en-US"/>
          </a:p>
        </p:txBody>
      </p:sp>
    </p:spTree>
    <p:extLst>
      <p:ext uri="{BB962C8B-B14F-4D97-AF65-F5344CB8AC3E}">
        <p14:creationId xmlns:p14="http://schemas.microsoft.com/office/powerpoint/2010/main" val="179085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DD9BCB2-2968-4211-8D7B-25F1BF3B5DC2}"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t-IT" dirty="0" err="1" smtClean="0"/>
              <a:t>Option</a:t>
            </a:r>
            <a:r>
              <a:rPr lang="it-IT" dirty="0" smtClean="0"/>
              <a:t> 2</a:t>
            </a:r>
            <a:endParaRPr lang="en-US" dirty="0"/>
          </a:p>
        </p:txBody>
      </p:sp>
      <p:sp>
        <p:nvSpPr>
          <p:cNvPr id="4" name="Slide Number Placeholder 3"/>
          <p:cNvSpPr>
            <a:spLocks noGrp="1"/>
          </p:cNvSpPr>
          <p:nvPr>
            <p:ph type="sldNum" sz="quarter" idx="10"/>
          </p:nvPr>
        </p:nvSpPr>
        <p:spPr/>
        <p:txBody>
          <a:bodyPr/>
          <a:lstStyle/>
          <a:p>
            <a:pPr>
              <a:defRPr/>
            </a:pPr>
            <a:fld id="{ADD9BCB2-2968-4211-8D7B-25F1BF3B5DC2}" type="slidenum">
              <a:rPr lang="en-US" smtClean="0"/>
              <a:pPr>
                <a:defRPr/>
              </a:pPr>
              <a:t>8</a:t>
            </a:fld>
            <a:endParaRPr lang="en-US"/>
          </a:p>
        </p:txBody>
      </p:sp>
    </p:spTree>
    <p:extLst>
      <p:ext uri="{BB962C8B-B14F-4D97-AF65-F5344CB8AC3E}">
        <p14:creationId xmlns:p14="http://schemas.microsoft.com/office/powerpoint/2010/main" val="764981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is no space for labels</a:t>
            </a:r>
            <a:endParaRPr lang="en-US" dirty="0"/>
          </a:p>
        </p:txBody>
      </p:sp>
      <p:sp>
        <p:nvSpPr>
          <p:cNvPr id="4" name="Slide Number Placeholder 3"/>
          <p:cNvSpPr>
            <a:spLocks noGrp="1"/>
          </p:cNvSpPr>
          <p:nvPr>
            <p:ph type="sldNum" sz="quarter" idx="10"/>
          </p:nvPr>
        </p:nvSpPr>
        <p:spPr/>
        <p:txBody>
          <a:bodyPr/>
          <a:lstStyle/>
          <a:p>
            <a:pPr>
              <a:defRPr/>
            </a:pPr>
            <a:fld id="{ADD9BCB2-2968-4211-8D7B-25F1BF3B5DC2}"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679055"/>
            <a:ext cx="7772400" cy="1470025"/>
          </a:xfrm>
        </p:spPr>
        <p:txBody>
          <a:bodyPr>
            <a:normAutofit/>
          </a:bodyPr>
          <a:lstStyle>
            <a:lvl1pPr marL="0" algn="ctr" defTabSz="914400" rtl="0" eaLnBrk="1" latinLnBrk="0" hangingPunct="1">
              <a:spcBef>
                <a:spcPct val="0"/>
              </a:spcBef>
              <a:buNone/>
              <a:defRPr lang="en-US" sz="4400" u="none" kern="1200" dirty="0">
                <a:solidFill>
                  <a:srgbClr val="36894D"/>
                </a:solidFill>
                <a:latin typeface="Century Gothic" pitchFamily="34" charset="0"/>
                <a:ea typeface="+mn-ea"/>
                <a:cs typeface="+mn-cs"/>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340696"/>
            <a:ext cx="6400800" cy="1752600"/>
          </a:xfrm>
        </p:spPr>
        <p:txBody>
          <a:bodyPr/>
          <a:lstStyle>
            <a:lvl1pPr marL="0" indent="0" algn="ctr">
              <a:buNone/>
              <a:defRPr>
                <a:solidFill>
                  <a:schemeClr val="tx1">
                    <a:tint val="75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6" descr="e-Agriculture-Logo_Big_cropped.jpg"/>
          <p:cNvPicPr>
            <a:picLocks noChangeAspect="1"/>
          </p:cNvPicPr>
          <p:nvPr userDrawn="1"/>
        </p:nvPicPr>
        <p:blipFill>
          <a:blip r:embed="rId2" cstate="print"/>
          <a:stretch>
            <a:fillRect/>
          </a:stretch>
        </p:blipFill>
        <p:spPr>
          <a:xfrm>
            <a:off x="1763688" y="1120629"/>
            <a:ext cx="5616624" cy="1444275"/>
          </a:xfrm>
          <a:prstGeom prst="rect">
            <a:avLst/>
          </a:prstGeom>
        </p:spPr>
      </p:pic>
      <p:pic>
        <p:nvPicPr>
          <p:cNvPr id="10" name="Picture 9" descr="e-Ag ppt banner.png"/>
          <p:cNvPicPr>
            <a:picLocks noChangeAspect="1"/>
          </p:cNvPicPr>
          <p:nvPr userDrawn="1"/>
        </p:nvPicPr>
        <p:blipFill>
          <a:blip r:embed="rId3" cstate="print"/>
          <a:srcRect l="1176" r="1176"/>
          <a:stretch>
            <a:fillRect/>
          </a:stretch>
        </p:blipFill>
        <p:spPr>
          <a:xfrm>
            <a:off x="0" y="0"/>
            <a:ext cx="9144000" cy="134076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2014: A successful year, a growing community</a:t>
            </a:r>
            <a:endParaRPr lang="en-US"/>
          </a:p>
        </p:txBody>
      </p:sp>
      <p:sp>
        <p:nvSpPr>
          <p:cNvPr id="6" name="Slide Number Placeholder 5"/>
          <p:cNvSpPr>
            <a:spLocks noGrp="1"/>
          </p:cNvSpPr>
          <p:nvPr>
            <p:ph type="sldNum" sz="quarter" idx="12"/>
          </p:nvPr>
        </p:nvSpPr>
        <p:spPr/>
        <p:txBody>
          <a:bodyPr/>
          <a:lstStyle/>
          <a:p>
            <a:fld id="{241BBAF0-A5B4-4AF3-8177-9DD66658C03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2014: A successful year, a growing community</a:t>
            </a:r>
            <a:endParaRPr lang="en-US"/>
          </a:p>
        </p:txBody>
      </p:sp>
      <p:sp>
        <p:nvSpPr>
          <p:cNvPr id="6" name="Slide Number Placeholder 5"/>
          <p:cNvSpPr>
            <a:spLocks noGrp="1"/>
          </p:cNvSpPr>
          <p:nvPr>
            <p:ph type="sldNum" sz="quarter" idx="12"/>
          </p:nvPr>
        </p:nvSpPr>
        <p:spPr/>
        <p:txBody>
          <a:bodyPr/>
          <a:lstStyle/>
          <a:p>
            <a:fld id="{241BBAF0-A5B4-4AF3-8177-9DD66658C03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87384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marL="0" algn="ctr" defTabSz="914400" rtl="0" eaLnBrk="1" latinLnBrk="0" hangingPunct="1">
              <a:defRPr lang="en-US" sz="3600" u="none" kern="1200" dirty="0">
                <a:solidFill>
                  <a:srgbClr val="36894D"/>
                </a:solidFill>
                <a:latin typeface="Century Gothic" pitchFamily="34" charset="0"/>
                <a:ea typeface="+mn-ea"/>
                <a:cs typeface="+mn-cs"/>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entury Gothic" pitchFamily="34" charset="0"/>
              </a:defRPr>
            </a:lvl1pPr>
            <a:lvl2pPr>
              <a:defRPr>
                <a:latin typeface="Century Gothic" pitchFamily="34" charset="0"/>
              </a:defRPr>
            </a:lvl2pPr>
            <a:lvl3pPr>
              <a:defRPr>
                <a:latin typeface="Century Gothic" pitchFamily="34" charset="0"/>
              </a:defRPr>
            </a:lvl3pPr>
            <a:lvl4pPr>
              <a:defRPr>
                <a:latin typeface="Century Gothic" pitchFamily="34" charset="0"/>
              </a:defRPr>
            </a:lvl4pPr>
            <a:lvl5pPr>
              <a:defRPr>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smtClean="0"/>
              <a:t>2014: A successful year, a growing community</a:t>
            </a:r>
            <a:endParaRPr lang="en-US"/>
          </a:p>
        </p:txBody>
      </p:sp>
      <p:sp>
        <p:nvSpPr>
          <p:cNvPr id="6" name="Slide Number Placeholder 5"/>
          <p:cNvSpPr>
            <a:spLocks noGrp="1"/>
          </p:cNvSpPr>
          <p:nvPr>
            <p:ph type="sldNum" sz="quarter" idx="12"/>
          </p:nvPr>
        </p:nvSpPr>
        <p:spPr/>
        <p:txBody>
          <a:bodyPr/>
          <a:lstStyle/>
          <a:p>
            <a:fld id="{241BBAF0-A5B4-4AF3-8177-9DD66658C03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smtClean="0"/>
              <a:t>2014: A successful year, a growing community</a:t>
            </a:r>
            <a:endParaRPr lang="en-US"/>
          </a:p>
        </p:txBody>
      </p:sp>
      <p:sp>
        <p:nvSpPr>
          <p:cNvPr id="6" name="Slide Number Placeholder 5"/>
          <p:cNvSpPr>
            <a:spLocks noGrp="1"/>
          </p:cNvSpPr>
          <p:nvPr>
            <p:ph type="sldNum" sz="quarter" idx="12"/>
          </p:nvPr>
        </p:nvSpPr>
        <p:spPr/>
        <p:txBody>
          <a:bodyPr/>
          <a:lstStyle/>
          <a:p>
            <a:fld id="{241BBAF0-A5B4-4AF3-8177-9DD66658C03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r>
              <a:rPr lang="en-US" smtClean="0"/>
              <a:t>2014: A successful year, a growing community</a:t>
            </a:r>
            <a:endParaRPr lang="en-US"/>
          </a:p>
        </p:txBody>
      </p:sp>
      <p:sp>
        <p:nvSpPr>
          <p:cNvPr id="7" name="Slide Number Placeholder 6"/>
          <p:cNvSpPr>
            <a:spLocks noGrp="1"/>
          </p:cNvSpPr>
          <p:nvPr>
            <p:ph type="sldNum" sz="quarter" idx="12"/>
          </p:nvPr>
        </p:nvSpPr>
        <p:spPr/>
        <p:txBody>
          <a:bodyPr/>
          <a:lstStyle/>
          <a:p>
            <a:fld id="{241BBAF0-A5B4-4AF3-8177-9DD66658C03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r>
              <a:rPr lang="en-US" smtClean="0"/>
              <a:t>2014: A successful year, a growing community</a:t>
            </a:r>
            <a:endParaRPr lang="en-US"/>
          </a:p>
        </p:txBody>
      </p:sp>
      <p:sp>
        <p:nvSpPr>
          <p:cNvPr id="9" name="Slide Number Placeholder 8"/>
          <p:cNvSpPr>
            <a:spLocks noGrp="1"/>
          </p:cNvSpPr>
          <p:nvPr>
            <p:ph type="sldNum" sz="quarter" idx="12"/>
          </p:nvPr>
        </p:nvSpPr>
        <p:spPr/>
        <p:txBody>
          <a:bodyPr/>
          <a:lstStyle/>
          <a:p>
            <a:fld id="{241BBAF0-A5B4-4AF3-8177-9DD66658C03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smtClean="0"/>
              <a:t>2014: A successful year, a growing community</a:t>
            </a:r>
            <a:endParaRPr lang="en-US"/>
          </a:p>
        </p:txBody>
      </p:sp>
      <p:sp>
        <p:nvSpPr>
          <p:cNvPr id="5" name="Slide Number Placeholder 4"/>
          <p:cNvSpPr>
            <a:spLocks noGrp="1"/>
          </p:cNvSpPr>
          <p:nvPr>
            <p:ph type="sldNum" sz="quarter" idx="12"/>
          </p:nvPr>
        </p:nvSpPr>
        <p:spPr/>
        <p:txBody>
          <a:bodyPr/>
          <a:lstStyle/>
          <a:p>
            <a:fld id="{241BBAF0-A5B4-4AF3-8177-9DD66658C03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545886" y="6414790"/>
            <a:ext cx="2052228" cy="365125"/>
          </a:xfrm>
        </p:spPr>
        <p:txBody>
          <a:bodyPr/>
          <a:lstStyle/>
          <a:p>
            <a:r>
              <a:rPr lang="en-US" dirty="0" smtClean="0"/>
              <a:t>2014: A successful year, a growing community</a:t>
            </a:r>
            <a:endParaRPr lang="en-US" dirty="0"/>
          </a:p>
        </p:txBody>
      </p:sp>
      <p:sp>
        <p:nvSpPr>
          <p:cNvPr id="4" name="Slide Number Placeholder 3"/>
          <p:cNvSpPr>
            <a:spLocks noGrp="1"/>
          </p:cNvSpPr>
          <p:nvPr>
            <p:ph type="sldNum" sz="quarter" idx="12"/>
          </p:nvPr>
        </p:nvSpPr>
        <p:spPr/>
        <p:txBody>
          <a:bodyPr/>
          <a:lstStyle/>
          <a:p>
            <a:fld id="{241BBAF0-A5B4-4AF3-8177-9DD66658C03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t>2014: A successful year, a growing community</a:t>
            </a:r>
            <a:endParaRPr lang="en-US"/>
          </a:p>
        </p:txBody>
      </p:sp>
      <p:sp>
        <p:nvSpPr>
          <p:cNvPr id="7" name="Slide Number Placeholder 6"/>
          <p:cNvSpPr>
            <a:spLocks noGrp="1"/>
          </p:cNvSpPr>
          <p:nvPr>
            <p:ph type="sldNum" sz="quarter" idx="12"/>
          </p:nvPr>
        </p:nvSpPr>
        <p:spPr/>
        <p:txBody>
          <a:bodyPr/>
          <a:lstStyle/>
          <a:p>
            <a:fld id="{241BBAF0-A5B4-4AF3-8177-9DD66658C03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t>2014: A successful year, a growing community</a:t>
            </a:r>
            <a:endParaRPr lang="en-US"/>
          </a:p>
        </p:txBody>
      </p:sp>
      <p:sp>
        <p:nvSpPr>
          <p:cNvPr id="7" name="Slide Number Placeholder 6"/>
          <p:cNvSpPr>
            <a:spLocks noGrp="1"/>
          </p:cNvSpPr>
          <p:nvPr>
            <p:ph type="sldNum" sz="quarter" idx="12"/>
          </p:nvPr>
        </p:nvSpPr>
        <p:spPr/>
        <p:txBody>
          <a:bodyPr/>
          <a:lstStyle/>
          <a:p>
            <a:fld id="{241BBAF0-A5B4-4AF3-8177-9DD66658C03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jpeg"/><Relationship Id="rId1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773832"/>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67544" y="1988839"/>
            <a:ext cx="8229600" cy="403244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descr="e-Ag ppt banner.png"/>
          <p:cNvPicPr>
            <a:picLocks noChangeAspect="1"/>
          </p:cNvPicPr>
          <p:nvPr userDrawn="1"/>
        </p:nvPicPr>
        <p:blipFill>
          <a:blip r:embed="rId14" cstate="print"/>
          <a:srcRect l="1176" r="1176"/>
          <a:stretch>
            <a:fillRect/>
          </a:stretch>
        </p:blipFill>
        <p:spPr>
          <a:xfrm rot="16200000">
            <a:off x="-2475148" y="2475148"/>
            <a:ext cx="6209929" cy="1259634"/>
          </a:xfrm>
          <a:prstGeom prst="rect">
            <a:avLst/>
          </a:prstGeom>
        </p:spPr>
      </p:pic>
      <p:cxnSp>
        <p:nvCxnSpPr>
          <p:cNvPr id="14" name="Straight Connector 13"/>
          <p:cNvCxnSpPr/>
          <p:nvPr/>
        </p:nvCxnSpPr>
        <p:spPr>
          <a:xfrm>
            <a:off x="0" y="6189560"/>
            <a:ext cx="9144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1" name="Picture 6" descr="eAg_logo.jpg"/>
          <p:cNvPicPr>
            <a:picLocks noChangeAspect="1"/>
          </p:cNvPicPr>
          <p:nvPr userDrawn="1"/>
        </p:nvPicPr>
        <p:blipFill>
          <a:blip r:embed="rId15" cstate="print"/>
          <a:srcRect/>
          <a:stretch>
            <a:fillRect/>
          </a:stretch>
        </p:blipFill>
        <p:spPr bwMode="auto">
          <a:xfrm>
            <a:off x="6948264" y="5973536"/>
            <a:ext cx="1719808" cy="479800"/>
          </a:xfrm>
          <a:prstGeom prst="rect">
            <a:avLst/>
          </a:prstGeom>
          <a:noFill/>
          <a:ln w="9525">
            <a:noFill/>
            <a:miter lim="800000"/>
            <a:headEnd/>
            <a:tailEnd/>
          </a:ln>
        </p:spPr>
      </p:pic>
      <p:sp>
        <p:nvSpPr>
          <p:cNvPr id="5" name="Footer Placeholder 4"/>
          <p:cNvSpPr>
            <a:spLocks noGrp="1"/>
          </p:cNvSpPr>
          <p:nvPr>
            <p:ph type="ftr" sz="quarter" idx="3"/>
          </p:nvPr>
        </p:nvSpPr>
        <p:spPr>
          <a:xfrm>
            <a:off x="3581890" y="6414790"/>
            <a:ext cx="1980220" cy="365125"/>
          </a:xfrm>
          <a:prstGeom prst="rect">
            <a:avLst/>
          </a:prstGeom>
        </p:spPr>
        <p:txBody>
          <a:bodyPr vert="horz" lIns="91440" tIns="45720" rIns="91440" bIns="45720" rtlCol="0" anchor="ctr"/>
          <a:lstStyle>
            <a:lvl1pPr algn="ctr">
              <a:defRPr sz="1200">
                <a:solidFill>
                  <a:schemeClr val="tx1">
                    <a:tint val="75000"/>
                  </a:schemeClr>
                </a:solidFill>
                <a:latin typeface="Century Gothic" pitchFamily="34" charset="0"/>
              </a:defRPr>
            </a:lvl1pPr>
          </a:lstStyle>
          <a:p>
            <a:r>
              <a:rPr lang="en-US" dirty="0" smtClean="0"/>
              <a:t>2014: A successful year, a growing community</a:t>
            </a:r>
            <a:endParaRPr lang="en-US" dirty="0"/>
          </a:p>
        </p:txBody>
      </p:sp>
      <p:sp>
        <p:nvSpPr>
          <p:cNvPr id="6" name="Slide Number Placeholder 5"/>
          <p:cNvSpPr>
            <a:spLocks noGrp="1"/>
          </p:cNvSpPr>
          <p:nvPr>
            <p:ph type="sldNum" sz="quarter" idx="4"/>
          </p:nvPr>
        </p:nvSpPr>
        <p:spPr>
          <a:xfrm>
            <a:off x="6588224" y="6414790"/>
            <a:ext cx="2133600" cy="365125"/>
          </a:xfrm>
          <a:prstGeom prst="rect">
            <a:avLst/>
          </a:prstGeom>
        </p:spPr>
        <p:txBody>
          <a:bodyPr vert="horz" lIns="91440" tIns="45720" rIns="91440" bIns="45720" rtlCol="0" anchor="ctr"/>
          <a:lstStyle>
            <a:lvl1pPr algn="r">
              <a:defRPr sz="1200">
                <a:solidFill>
                  <a:schemeClr val="tx1">
                    <a:tint val="75000"/>
                  </a:schemeClr>
                </a:solidFill>
                <a:latin typeface="Century Gothic" pitchFamily="34" charset="0"/>
              </a:defRPr>
            </a:lvl1pPr>
          </a:lstStyle>
          <a:p>
            <a:fld id="{241BBAF0-A5B4-4AF3-8177-9DD66658C03A}" type="slidenum">
              <a:rPr lang="en-US" smtClean="0"/>
              <a:pPr/>
              <a:t>‹#›</a:t>
            </a:fld>
            <a:endParaRPr lang="en-US" dirty="0"/>
          </a:p>
        </p:txBody>
      </p:sp>
      <p:pic>
        <p:nvPicPr>
          <p:cNvPr id="2051" name="Picture 3" descr="C:\Users\rodriguezis\Pictures\Logos\FAO_logo_Blue_2lines_en.png"/>
          <p:cNvPicPr>
            <a:picLocks noChangeAspect="1" noChangeArrowheads="1"/>
          </p:cNvPicPr>
          <p:nvPr userDrawn="1"/>
        </p:nvPicPr>
        <p:blipFill>
          <a:blip r:embed="rId16" cstate="print"/>
          <a:srcRect/>
          <a:stretch>
            <a:fillRect/>
          </a:stretch>
        </p:blipFill>
        <p:spPr bwMode="auto">
          <a:xfrm>
            <a:off x="0" y="6237313"/>
            <a:ext cx="2088326" cy="620688"/>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marL="0" algn="ctr" defTabSz="914400" rtl="0" eaLnBrk="1" latinLnBrk="0" hangingPunct="1">
        <a:spcBef>
          <a:spcPct val="0"/>
        </a:spcBef>
        <a:buNone/>
        <a:defRPr lang="en-US" sz="3600" u="none" kern="1200" dirty="0">
          <a:solidFill>
            <a:srgbClr val="36894D"/>
          </a:solidFill>
          <a:latin typeface="Century Gothic" pitchFamily="34" charset="0"/>
          <a:ea typeface="+mn-ea"/>
          <a:cs typeface="+mn-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chart" Target="../charts/char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chart" Target="../charts/char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36512" y="5013176"/>
            <a:ext cx="9144000" cy="576064"/>
          </a:xfrm>
          <a:prstGeom prst="rect">
            <a:avLst/>
          </a:prstGeom>
        </p:spPr>
        <p:txBody>
          <a:bodyPr anchor="ctr">
            <a:noAutofit/>
          </a:bodyPr>
          <a:lstStyle/>
          <a:p>
            <a:pPr algn="ctr" fontAlgn="auto">
              <a:spcBef>
                <a:spcPts val="700"/>
              </a:spcBef>
              <a:spcAft>
                <a:spcPts val="0"/>
              </a:spcAft>
              <a:buClr>
                <a:schemeClr val="accent2"/>
              </a:buClr>
              <a:buSzPct val="60000"/>
              <a:defRPr/>
            </a:pPr>
            <a:r>
              <a:rPr lang="en-GB" dirty="0" smtClean="0">
                <a:latin typeface="Calibri" panose="020F0502020204030204" pitchFamily="34" charset="0"/>
              </a:rPr>
              <a:t>Geneva, </a:t>
            </a:r>
            <a:r>
              <a:rPr lang="en-GB" dirty="0" smtClean="0">
                <a:latin typeface="Calibri" panose="020F0502020204030204" pitchFamily="34" charset="0"/>
              </a:rPr>
              <a:t>28 May 2015</a:t>
            </a:r>
            <a:endParaRPr lang="en-GB" dirty="0" smtClean="0">
              <a:latin typeface="Calibri" panose="020F0502020204030204" pitchFamily="34" charset="0"/>
            </a:endParaRPr>
          </a:p>
        </p:txBody>
      </p:sp>
      <p:sp>
        <p:nvSpPr>
          <p:cNvPr id="8" name="TextBox 7"/>
          <p:cNvSpPr txBox="1"/>
          <p:nvPr/>
        </p:nvSpPr>
        <p:spPr>
          <a:xfrm>
            <a:off x="1115616" y="2914659"/>
            <a:ext cx="6912768" cy="1200329"/>
          </a:xfrm>
          <a:prstGeom prst="rect">
            <a:avLst/>
          </a:prstGeom>
          <a:noFill/>
        </p:spPr>
        <p:txBody>
          <a:bodyPr wrap="square" rtlCol="0">
            <a:spAutoFit/>
          </a:bodyPr>
          <a:lstStyle/>
          <a:p>
            <a:pPr algn="ctr"/>
            <a:r>
              <a:rPr lang="en-US" sz="3600" dirty="0" smtClean="0">
                <a:solidFill>
                  <a:srgbClr val="36894D"/>
                </a:solidFill>
                <a:latin typeface="Century Gothic" pitchFamily="34" charset="0"/>
              </a:rPr>
              <a:t>Mainstreaming ICT </a:t>
            </a:r>
            <a:br>
              <a:rPr lang="en-US" sz="3600" dirty="0" smtClean="0">
                <a:solidFill>
                  <a:srgbClr val="36894D"/>
                </a:solidFill>
                <a:latin typeface="Century Gothic" pitchFamily="34" charset="0"/>
              </a:rPr>
            </a:br>
            <a:r>
              <a:rPr lang="en-US" sz="3600" dirty="0" smtClean="0">
                <a:solidFill>
                  <a:srgbClr val="36894D"/>
                </a:solidFill>
                <a:latin typeface="Century Gothic" pitchFamily="34" charset="0"/>
              </a:rPr>
              <a:t>in the Agricultural Sector</a:t>
            </a:r>
          </a:p>
        </p:txBody>
      </p:sp>
      <p:pic>
        <p:nvPicPr>
          <p:cNvPr id="1026" name="Picture 2" descr="C:\Users\rodriguezis\Pictures\Logos\FAO_logo_Blue_2lines_en.png"/>
          <p:cNvPicPr>
            <a:picLocks noChangeAspect="1" noChangeArrowheads="1"/>
          </p:cNvPicPr>
          <p:nvPr/>
        </p:nvPicPr>
        <p:blipFill>
          <a:blip r:embed="rId3" cstate="print"/>
          <a:srcRect/>
          <a:stretch>
            <a:fillRect/>
          </a:stretch>
        </p:blipFill>
        <p:spPr bwMode="auto">
          <a:xfrm>
            <a:off x="3779912" y="5630565"/>
            <a:ext cx="4221880" cy="1254819"/>
          </a:xfrm>
          <a:prstGeom prst="rect">
            <a:avLst/>
          </a:prstGeom>
          <a:noFill/>
        </p:spPr>
      </p:pic>
      <p:sp>
        <p:nvSpPr>
          <p:cNvPr id="5" name="Rectangle 4"/>
          <p:cNvSpPr/>
          <p:nvPr/>
        </p:nvSpPr>
        <p:spPr>
          <a:xfrm>
            <a:off x="2188903" y="6021288"/>
            <a:ext cx="1423403" cy="369332"/>
          </a:xfrm>
          <a:prstGeom prst="rect">
            <a:avLst/>
          </a:prstGeom>
        </p:spPr>
        <p:txBody>
          <a:bodyPr wrap="none">
            <a:spAutoFit/>
          </a:bodyPr>
          <a:lstStyle/>
          <a:p>
            <a:r>
              <a:rPr lang="en-GB" dirty="0" smtClean="0">
                <a:latin typeface="Calibri" panose="020F0502020204030204" pitchFamily="34" charset="0"/>
              </a:rPr>
              <a:t>Facilitated by</a:t>
            </a:r>
            <a:endParaRPr lang="en-US" dirty="0" smtClean="0">
              <a:latin typeface="Calibri" panose="020F0502020204030204" pitchFamily="34" charset="0"/>
            </a:endParaRPr>
          </a:p>
        </p:txBody>
      </p:sp>
      <p:sp>
        <p:nvSpPr>
          <p:cNvPr id="4" name="TextBox 3"/>
          <p:cNvSpPr txBox="1"/>
          <p:nvPr/>
        </p:nvSpPr>
        <p:spPr>
          <a:xfrm>
            <a:off x="634954" y="4365104"/>
            <a:ext cx="7840618" cy="830997"/>
          </a:xfrm>
          <a:prstGeom prst="rect">
            <a:avLst/>
          </a:prstGeom>
          <a:noFill/>
        </p:spPr>
        <p:txBody>
          <a:bodyPr wrap="square" rtlCol="0">
            <a:spAutoFit/>
          </a:bodyPr>
          <a:lstStyle/>
          <a:p>
            <a:pPr algn="ctr"/>
            <a:r>
              <a:rPr lang="fr-FR" sz="2400" dirty="0"/>
              <a:t>Sophie </a:t>
            </a:r>
            <a:r>
              <a:rPr lang="fr-FR" sz="2400" dirty="0" smtClean="0"/>
              <a:t>Treinen and Alice Van der </a:t>
            </a:r>
            <a:r>
              <a:rPr lang="fr-FR" sz="2400" dirty="0" err="1" smtClean="0"/>
              <a:t>Elstraeten</a:t>
            </a:r>
            <a:r>
              <a:rPr lang="fr-FR" sz="2400" dirty="0" smtClean="0"/>
              <a:t>, </a:t>
            </a:r>
            <a:r>
              <a:rPr lang="fr-FR" sz="2400" dirty="0"/>
              <a:t>FAO </a:t>
            </a:r>
          </a:p>
          <a:p>
            <a:pPr algn="ctr"/>
            <a:endParaRPr lang="en-US" sz="2400" dirty="0"/>
          </a:p>
        </p:txBody>
      </p:sp>
    </p:spTree>
    <p:extLst>
      <p:ext uri="{BB962C8B-B14F-4D97-AF65-F5344CB8AC3E}">
        <p14:creationId xmlns:p14="http://schemas.microsoft.com/office/powerpoint/2010/main" val="184519084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nvGraphicFramePr>
        <p:xfrm>
          <a:off x="1367644" y="1916832"/>
          <a:ext cx="7596844" cy="403244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2159732" y="1412776"/>
            <a:ext cx="4824536" cy="523220"/>
          </a:xfrm>
          <a:prstGeom prst="rect">
            <a:avLst/>
          </a:prstGeom>
          <a:noFill/>
          <a:ln>
            <a:solidFill>
              <a:srgbClr val="36894D"/>
            </a:solidFill>
          </a:ln>
        </p:spPr>
        <p:txBody>
          <a:bodyPr wrap="square" rtlCol="0">
            <a:spAutoFit/>
          </a:bodyPr>
          <a:lstStyle/>
          <a:p>
            <a:pPr algn="ctr"/>
            <a:r>
              <a:rPr lang="en-US" sz="2800" dirty="0" smtClean="0">
                <a:solidFill>
                  <a:srgbClr val="36894D"/>
                </a:solidFill>
                <a:latin typeface="Century Gothic" pitchFamily="34" charset="0"/>
              </a:rPr>
              <a:t>Geographical </a:t>
            </a:r>
            <a:r>
              <a:rPr lang="en-US" sz="2400" dirty="0" smtClean="0">
                <a:solidFill>
                  <a:srgbClr val="36894D"/>
                </a:solidFill>
                <a:latin typeface="Century Gothic" pitchFamily="34" charset="0"/>
              </a:rPr>
              <a:t>distribution</a:t>
            </a:r>
            <a:endParaRPr lang="en-US" sz="2800" dirty="0" smtClean="0">
              <a:solidFill>
                <a:srgbClr val="36894D"/>
              </a:solidFill>
              <a:latin typeface="Century Gothic" pitchFamily="34" charset="0"/>
            </a:endParaRPr>
          </a:p>
        </p:txBody>
      </p:sp>
      <p:sp>
        <p:nvSpPr>
          <p:cNvPr id="5" name="Slide Number Placeholder 4"/>
          <p:cNvSpPr>
            <a:spLocks noGrp="1"/>
          </p:cNvSpPr>
          <p:nvPr>
            <p:ph type="sldNum" sz="quarter" idx="12"/>
          </p:nvPr>
        </p:nvSpPr>
        <p:spPr/>
        <p:txBody>
          <a:bodyPr/>
          <a:lstStyle/>
          <a:p>
            <a:fld id="{241BBAF0-A5B4-4AF3-8177-9DD66658C03A}" type="slidenum">
              <a:rPr lang="en-US" smtClean="0"/>
              <a:pPr/>
              <a:t>10</a:t>
            </a:fld>
            <a:endParaRPr lang="en-US"/>
          </a:p>
        </p:txBody>
      </p:sp>
      <p:sp>
        <p:nvSpPr>
          <p:cNvPr id="9" name="Footer Placeholder 8"/>
          <p:cNvSpPr>
            <a:spLocks noGrp="1"/>
          </p:cNvSpPr>
          <p:nvPr>
            <p:ph type="ftr" sz="quarter" idx="11"/>
          </p:nvPr>
        </p:nvSpPr>
        <p:spPr/>
        <p:txBody>
          <a:bodyPr/>
          <a:lstStyle/>
          <a:p>
            <a:r>
              <a:rPr lang="en-US" smtClean="0"/>
              <a:t>2014: A successful year, a growing community</a:t>
            </a:r>
            <a:endParaRPr lang="en-US"/>
          </a:p>
        </p:txBody>
      </p:sp>
      <p:sp>
        <p:nvSpPr>
          <p:cNvPr id="11" name="Title 1"/>
          <p:cNvSpPr>
            <a:spLocks noGrp="1"/>
          </p:cNvSpPr>
          <p:nvPr>
            <p:ph type="title"/>
          </p:nvPr>
        </p:nvSpPr>
        <p:spPr>
          <a:xfrm>
            <a:off x="539552" y="134144"/>
            <a:ext cx="8153400" cy="990600"/>
          </a:xfrm>
          <a:noFill/>
          <a:ln w="9525">
            <a:noFill/>
            <a:miter lim="800000"/>
            <a:headEnd/>
            <a:tailEnd/>
          </a:ln>
        </p:spPr>
        <p:txBody>
          <a:bodyPr vert="horz" wrap="square" lIns="91440" tIns="45720" rIns="91440" bIns="45720" numCol="1" anchor="ctr" anchorCtr="0" compatLnSpc="1">
            <a:prstTxWarp prst="textNoShape">
              <a:avLst/>
            </a:prstTxWarp>
            <a:normAutofit/>
          </a:bodyPr>
          <a:lstStyle/>
          <a:p>
            <a:pPr>
              <a:spcBef>
                <a:spcPts val="600"/>
              </a:spcBef>
            </a:pPr>
            <a:r>
              <a:rPr lang="en-US" sz="3200" b="1" dirty="0" smtClean="0">
                <a:solidFill>
                  <a:srgbClr val="36894D"/>
                </a:solidFill>
              </a:rPr>
              <a:t>e-Agricultur</a:t>
            </a:r>
            <a:r>
              <a:rPr lang="en-US" sz="3200" b="1" dirty="0" smtClean="0"/>
              <a:t>e registered members</a:t>
            </a:r>
            <a:r>
              <a:rPr lang="en-US" sz="3200" b="1" dirty="0" smtClean="0">
                <a:solidFill>
                  <a:srgbClr val="36894D"/>
                </a:solidFill>
              </a:rPr>
              <a:t/>
            </a:r>
            <a:br>
              <a:rPr lang="en-US" sz="3200" b="1" dirty="0" smtClean="0">
                <a:solidFill>
                  <a:srgbClr val="36894D"/>
                </a:solidFill>
              </a:rPr>
            </a:br>
            <a:r>
              <a:rPr lang="fr-FR" sz="2000" i="1" dirty="0" err="1" smtClean="0"/>
              <a:t>Statistics</a:t>
            </a:r>
            <a:r>
              <a:rPr lang="fr-FR" sz="2000" i="1" dirty="0" smtClean="0"/>
              <a:t> as of 31 </a:t>
            </a:r>
            <a:r>
              <a:rPr lang="fr-FR" sz="2000" i="1" dirty="0" err="1" smtClean="0"/>
              <a:t>December</a:t>
            </a:r>
            <a:r>
              <a:rPr lang="fr-FR" sz="2000" i="1" dirty="0" smtClean="0"/>
              <a:t> 2014</a:t>
            </a:r>
            <a:endParaRPr lang="en-US" sz="3200" b="1" i="1" dirty="0">
              <a:solidFill>
                <a:srgbClr val="36894D"/>
              </a:solidFill>
            </a:endParaRPr>
          </a:p>
        </p:txBody>
      </p:sp>
    </p:spTree>
    <p:extLst>
      <p:ext uri="{BB962C8B-B14F-4D97-AF65-F5344CB8AC3E}">
        <p14:creationId xmlns:p14="http://schemas.microsoft.com/office/powerpoint/2010/main" val="26306250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nvGraphicFramePr>
        <p:xfrm>
          <a:off x="1475656" y="1988840"/>
          <a:ext cx="7200800" cy="4032448"/>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2"/>
          </p:nvPr>
        </p:nvSpPr>
        <p:spPr/>
        <p:txBody>
          <a:bodyPr/>
          <a:lstStyle/>
          <a:p>
            <a:fld id="{241BBAF0-A5B4-4AF3-8177-9DD66658C03A}" type="slidenum">
              <a:rPr lang="en-US" smtClean="0"/>
              <a:pPr/>
              <a:t>11</a:t>
            </a:fld>
            <a:endParaRPr lang="en-US"/>
          </a:p>
        </p:txBody>
      </p:sp>
      <p:sp>
        <p:nvSpPr>
          <p:cNvPr id="8" name="Footer Placeholder 7"/>
          <p:cNvSpPr>
            <a:spLocks noGrp="1"/>
          </p:cNvSpPr>
          <p:nvPr>
            <p:ph type="ftr" sz="quarter" idx="11"/>
          </p:nvPr>
        </p:nvSpPr>
        <p:spPr/>
        <p:txBody>
          <a:bodyPr/>
          <a:lstStyle/>
          <a:p>
            <a:r>
              <a:rPr lang="en-US" smtClean="0"/>
              <a:t>2014: A successful year, a growing community</a:t>
            </a:r>
            <a:endParaRPr lang="en-US"/>
          </a:p>
        </p:txBody>
      </p:sp>
      <p:sp>
        <p:nvSpPr>
          <p:cNvPr id="14" name="TextBox 13"/>
          <p:cNvSpPr txBox="1"/>
          <p:nvPr/>
        </p:nvSpPr>
        <p:spPr>
          <a:xfrm>
            <a:off x="2627784" y="1393612"/>
            <a:ext cx="3960440" cy="523220"/>
          </a:xfrm>
          <a:prstGeom prst="rect">
            <a:avLst/>
          </a:prstGeom>
          <a:noFill/>
          <a:ln>
            <a:solidFill>
              <a:srgbClr val="36894D"/>
            </a:solidFill>
          </a:ln>
        </p:spPr>
        <p:txBody>
          <a:bodyPr wrap="square" rtlCol="0">
            <a:spAutoFit/>
          </a:bodyPr>
          <a:lstStyle/>
          <a:p>
            <a:pPr algn="ctr"/>
            <a:r>
              <a:rPr lang="en-US" sz="2800" dirty="0" err="1" smtClean="0">
                <a:solidFill>
                  <a:srgbClr val="36894D"/>
                </a:solidFill>
                <a:latin typeface="Century Gothic" pitchFamily="34" charset="0"/>
              </a:rPr>
              <a:t>Sectoral</a:t>
            </a:r>
            <a:r>
              <a:rPr lang="en-US" sz="2800" dirty="0" smtClean="0">
                <a:solidFill>
                  <a:srgbClr val="36894D"/>
                </a:solidFill>
                <a:latin typeface="Century Gothic" pitchFamily="34" charset="0"/>
              </a:rPr>
              <a:t> distribution</a:t>
            </a:r>
          </a:p>
        </p:txBody>
      </p:sp>
      <p:sp>
        <p:nvSpPr>
          <p:cNvPr id="10" name="Title 1"/>
          <p:cNvSpPr>
            <a:spLocks noGrp="1"/>
          </p:cNvSpPr>
          <p:nvPr>
            <p:ph type="title"/>
          </p:nvPr>
        </p:nvSpPr>
        <p:spPr>
          <a:xfrm>
            <a:off x="539552" y="134144"/>
            <a:ext cx="8153400" cy="990600"/>
          </a:xfrm>
          <a:noFill/>
          <a:ln w="9525">
            <a:noFill/>
            <a:miter lim="800000"/>
            <a:headEnd/>
            <a:tailEnd/>
          </a:ln>
        </p:spPr>
        <p:txBody>
          <a:bodyPr vert="horz" wrap="square" lIns="91440" tIns="45720" rIns="91440" bIns="45720" numCol="1" anchor="ctr" anchorCtr="0" compatLnSpc="1">
            <a:prstTxWarp prst="textNoShape">
              <a:avLst/>
            </a:prstTxWarp>
            <a:normAutofit/>
          </a:bodyPr>
          <a:lstStyle/>
          <a:p>
            <a:pPr>
              <a:spcBef>
                <a:spcPts val="600"/>
              </a:spcBef>
            </a:pPr>
            <a:r>
              <a:rPr lang="en-US" sz="3200" b="1" dirty="0" smtClean="0"/>
              <a:t>e-Agric</a:t>
            </a:r>
            <a:r>
              <a:rPr lang="en-US" sz="3200" b="1" dirty="0" smtClean="0">
                <a:solidFill>
                  <a:srgbClr val="36894D"/>
                </a:solidFill>
              </a:rPr>
              <a:t>ultur</a:t>
            </a:r>
            <a:r>
              <a:rPr lang="en-US" sz="3200" b="1" dirty="0" smtClean="0"/>
              <a:t>e registered members</a:t>
            </a:r>
            <a:r>
              <a:rPr lang="en-US" sz="3200" b="1" dirty="0" smtClean="0">
                <a:solidFill>
                  <a:srgbClr val="36894D"/>
                </a:solidFill>
              </a:rPr>
              <a:t/>
            </a:r>
            <a:br>
              <a:rPr lang="en-US" sz="3200" b="1" dirty="0" smtClean="0">
                <a:solidFill>
                  <a:srgbClr val="36894D"/>
                </a:solidFill>
              </a:rPr>
            </a:br>
            <a:r>
              <a:rPr lang="fr-FR" sz="2000" i="1" dirty="0" err="1" smtClean="0"/>
              <a:t>Statistics</a:t>
            </a:r>
            <a:r>
              <a:rPr lang="fr-FR" sz="2000" i="1" dirty="0" smtClean="0"/>
              <a:t> as of 31 </a:t>
            </a:r>
            <a:r>
              <a:rPr lang="fr-FR" sz="2000" i="1" dirty="0" err="1" smtClean="0"/>
              <a:t>December</a:t>
            </a:r>
            <a:r>
              <a:rPr lang="fr-FR" sz="2000" i="1" dirty="0" smtClean="0"/>
              <a:t> 2014</a:t>
            </a:r>
            <a:endParaRPr lang="en-US" sz="3200" b="1" i="1" dirty="0">
              <a:solidFill>
                <a:srgbClr val="36894D"/>
              </a:solidFill>
            </a:endParaRPr>
          </a:p>
        </p:txBody>
      </p:sp>
    </p:spTree>
    <p:extLst>
      <p:ext uri="{BB962C8B-B14F-4D97-AF65-F5344CB8AC3E}">
        <p14:creationId xmlns:p14="http://schemas.microsoft.com/office/powerpoint/2010/main" val="20407890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83568" y="2924944"/>
            <a:ext cx="7776864" cy="1200329"/>
          </a:xfrm>
          <a:prstGeom prst="rect">
            <a:avLst/>
          </a:prstGeom>
          <a:noFill/>
        </p:spPr>
        <p:txBody>
          <a:bodyPr wrap="square" rtlCol="0">
            <a:spAutoFit/>
          </a:bodyPr>
          <a:lstStyle/>
          <a:p>
            <a:pPr algn="ctr"/>
            <a:r>
              <a:rPr lang="en-US" sz="3600" dirty="0" smtClean="0">
                <a:solidFill>
                  <a:srgbClr val="36894D"/>
                </a:solidFill>
                <a:latin typeface="Century Gothic" pitchFamily="34" charset="0"/>
              </a:rPr>
              <a:t>Post 2015 Agenda:</a:t>
            </a:r>
          </a:p>
          <a:p>
            <a:pPr algn="ctr"/>
            <a:r>
              <a:rPr lang="en-US" sz="3600" dirty="0" smtClean="0">
                <a:solidFill>
                  <a:srgbClr val="36894D"/>
                </a:solidFill>
                <a:latin typeface="Century Gothic" pitchFamily="34" charset="0"/>
              </a:rPr>
              <a:t>Sustainable Development Goals</a:t>
            </a:r>
            <a:endParaRPr lang="en-US" sz="3600" dirty="0" smtClean="0">
              <a:solidFill>
                <a:srgbClr val="36894D"/>
              </a:solidFill>
              <a:latin typeface="Century Gothic" pitchFamily="34" charset="0"/>
            </a:endParaRPr>
          </a:p>
        </p:txBody>
      </p:sp>
      <p:pic>
        <p:nvPicPr>
          <p:cNvPr id="1026" name="Picture 2" descr="C:\Users\rodriguezis\Pictures\Logos\FAO_logo_Blue_2lines_en.png"/>
          <p:cNvPicPr>
            <a:picLocks noChangeAspect="1" noChangeArrowheads="1"/>
          </p:cNvPicPr>
          <p:nvPr/>
        </p:nvPicPr>
        <p:blipFill>
          <a:blip r:embed="rId3" cstate="print"/>
          <a:srcRect/>
          <a:stretch>
            <a:fillRect/>
          </a:stretch>
        </p:blipFill>
        <p:spPr bwMode="auto">
          <a:xfrm>
            <a:off x="3779912" y="5630565"/>
            <a:ext cx="4221880" cy="1254819"/>
          </a:xfrm>
          <a:prstGeom prst="rect">
            <a:avLst/>
          </a:prstGeom>
          <a:noFill/>
        </p:spPr>
      </p:pic>
      <p:sp>
        <p:nvSpPr>
          <p:cNvPr id="5" name="Rectangle 4"/>
          <p:cNvSpPr/>
          <p:nvPr/>
        </p:nvSpPr>
        <p:spPr>
          <a:xfrm>
            <a:off x="2188903" y="6021288"/>
            <a:ext cx="1423403" cy="369332"/>
          </a:xfrm>
          <a:prstGeom prst="rect">
            <a:avLst/>
          </a:prstGeom>
        </p:spPr>
        <p:txBody>
          <a:bodyPr wrap="none">
            <a:spAutoFit/>
          </a:bodyPr>
          <a:lstStyle/>
          <a:p>
            <a:r>
              <a:rPr lang="en-GB" dirty="0" smtClean="0">
                <a:latin typeface="Calibri" panose="020F0502020204030204" pitchFamily="34" charset="0"/>
              </a:rPr>
              <a:t>Facilitated by</a:t>
            </a:r>
            <a:endParaRPr lang="en-US" dirty="0" smtClean="0">
              <a:latin typeface="Calibri" panose="020F0502020204030204" pitchFamily="34" charset="0"/>
            </a:endParaRPr>
          </a:p>
        </p:txBody>
      </p:sp>
    </p:spTree>
    <p:extLst>
      <p:ext uri="{BB962C8B-B14F-4D97-AF65-F5344CB8AC3E}">
        <p14:creationId xmlns:p14="http://schemas.microsoft.com/office/powerpoint/2010/main" val="417908762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p:cNvSpPr txBox="1">
            <a:spLocks/>
          </p:cNvSpPr>
          <p:nvPr/>
        </p:nvSpPr>
        <p:spPr>
          <a:xfrm>
            <a:off x="899592" y="0"/>
            <a:ext cx="7344817" cy="9906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i="0" u="none" strike="noStrike" kern="1200" cap="none" spc="0" normalizeH="0" baseline="0" noProof="1" smtClean="0">
                <a:ln>
                  <a:noFill/>
                </a:ln>
                <a:solidFill>
                  <a:srgbClr val="36894D"/>
                </a:solidFill>
                <a:effectLst/>
                <a:uLnTx/>
                <a:uFillTx/>
                <a:latin typeface="Century Gothic" pitchFamily="34" charset="0"/>
                <a:ea typeface="+mn-ea"/>
                <a:cs typeface="+mn-cs"/>
              </a:rPr>
              <a:t>WSIS+10 Vision </a:t>
            </a:r>
            <a:br>
              <a:rPr kumimoji="0" lang="en-US" sz="3600" i="0" u="none" strike="noStrike" kern="1200" cap="none" spc="0" normalizeH="0" baseline="0" noProof="1" smtClean="0">
                <a:ln>
                  <a:noFill/>
                </a:ln>
                <a:solidFill>
                  <a:srgbClr val="36894D"/>
                </a:solidFill>
                <a:effectLst/>
                <a:uLnTx/>
                <a:uFillTx/>
                <a:latin typeface="Century Gothic" pitchFamily="34" charset="0"/>
                <a:ea typeface="+mn-ea"/>
                <a:cs typeface="+mn-cs"/>
              </a:rPr>
            </a:br>
            <a:r>
              <a:rPr kumimoji="0" lang="en-US" sz="3600" i="0" u="none" strike="noStrike" kern="1200" cap="none" spc="0" normalizeH="0" baseline="0" noProof="1" smtClean="0">
                <a:ln>
                  <a:noFill/>
                </a:ln>
                <a:solidFill>
                  <a:srgbClr val="36894D"/>
                </a:solidFill>
                <a:effectLst/>
                <a:uLnTx/>
                <a:uFillTx/>
                <a:latin typeface="Century Gothic" pitchFamily="34" charset="0"/>
                <a:ea typeface="+mn-ea"/>
                <a:cs typeface="+mn-cs"/>
              </a:rPr>
              <a:t>for WSIS beyond 2015</a:t>
            </a:r>
          </a:p>
        </p:txBody>
      </p:sp>
      <p:sp>
        <p:nvSpPr>
          <p:cNvPr id="2" name="Rectangle 1"/>
          <p:cNvSpPr/>
          <p:nvPr/>
        </p:nvSpPr>
        <p:spPr>
          <a:xfrm>
            <a:off x="827584" y="1196752"/>
            <a:ext cx="8316416" cy="4893648"/>
          </a:xfrm>
          <a:prstGeom prst="rect">
            <a:avLst/>
          </a:prstGeom>
        </p:spPr>
        <p:txBody>
          <a:bodyPr wrap="square">
            <a:spAutoFit/>
          </a:bodyPr>
          <a:lstStyle/>
          <a:p>
            <a:r>
              <a:rPr lang="en-GB" sz="2600" dirty="0"/>
              <a:t>The mandate for the </a:t>
            </a:r>
            <a:r>
              <a:rPr lang="en-GB" sz="2600" dirty="0" err="1"/>
              <a:t>e-agriculture</a:t>
            </a:r>
            <a:r>
              <a:rPr lang="en-GB" sz="2600" dirty="0"/>
              <a:t> Action Line was extended in the WSIS+10 </a:t>
            </a:r>
            <a:r>
              <a:rPr lang="en-GB" sz="2600" dirty="0" smtClean="0"/>
              <a:t>Vision through:</a:t>
            </a:r>
          </a:p>
          <a:p>
            <a:r>
              <a:rPr lang="en-GB" sz="2600" dirty="0" smtClean="0"/>
              <a:t> </a:t>
            </a:r>
          </a:p>
          <a:p>
            <a:pPr marL="342900" indent="-342900">
              <a:buFont typeface="Arial" panose="020B0604020202020204" pitchFamily="34" charset="0"/>
              <a:buChar char="•"/>
            </a:pPr>
            <a:r>
              <a:rPr lang="en-GB" sz="2600" dirty="0" smtClean="0"/>
              <a:t>development </a:t>
            </a:r>
            <a:r>
              <a:rPr lang="en-GB" sz="2600" dirty="0"/>
              <a:t>and implementation of national </a:t>
            </a:r>
            <a:r>
              <a:rPr lang="en-GB" sz="2600" dirty="0" smtClean="0"/>
              <a:t/>
            </a:r>
            <a:br>
              <a:rPr lang="en-GB" sz="2600" dirty="0" smtClean="0"/>
            </a:br>
            <a:r>
              <a:rPr lang="en-GB" sz="2600" dirty="0" err="1" smtClean="0"/>
              <a:t>e-agriculture</a:t>
            </a:r>
            <a:r>
              <a:rPr lang="en-GB" sz="2600" dirty="0" smtClean="0"/>
              <a:t> </a:t>
            </a:r>
            <a:r>
              <a:rPr lang="en-GB" sz="2600" dirty="0"/>
              <a:t>strategies </a:t>
            </a:r>
            <a:endParaRPr lang="en-GB" sz="2600" dirty="0" smtClean="0"/>
          </a:p>
          <a:p>
            <a:pPr marL="342900" indent="-342900">
              <a:buFont typeface="Arial" panose="020B0604020202020204" pitchFamily="34" charset="0"/>
              <a:buChar char="•"/>
            </a:pPr>
            <a:r>
              <a:rPr lang="en-GB" sz="2600" dirty="0" smtClean="0"/>
              <a:t>collaboration and knowledge sharing </a:t>
            </a:r>
          </a:p>
          <a:p>
            <a:pPr marL="342900" indent="-342900">
              <a:buFont typeface="Arial" panose="020B0604020202020204" pitchFamily="34" charset="0"/>
              <a:buChar char="•"/>
            </a:pPr>
            <a:r>
              <a:rPr lang="en-GB" sz="2600" dirty="0" smtClean="0"/>
              <a:t>creation </a:t>
            </a:r>
            <a:r>
              <a:rPr lang="en-GB" sz="2600" dirty="0"/>
              <a:t>and adaptation of content in local languages and for local contexts, </a:t>
            </a:r>
            <a:endParaRPr lang="en-GB" sz="2600" dirty="0" smtClean="0"/>
          </a:p>
          <a:p>
            <a:pPr marL="342900" indent="-342900">
              <a:buFont typeface="Arial" panose="020B0604020202020204" pitchFamily="34" charset="0"/>
              <a:buChar char="•"/>
            </a:pPr>
            <a:r>
              <a:rPr lang="en-GB" sz="2600" dirty="0" smtClean="0"/>
              <a:t>support </a:t>
            </a:r>
            <a:r>
              <a:rPr lang="en-GB" sz="2600" dirty="0"/>
              <a:t>for digital </a:t>
            </a:r>
            <a:r>
              <a:rPr lang="en-GB" sz="2600" dirty="0" smtClean="0"/>
              <a:t>literacy</a:t>
            </a:r>
          </a:p>
          <a:p>
            <a:pPr marL="342900" indent="-342900">
              <a:buFont typeface="Arial" panose="020B0604020202020204" pitchFamily="34" charset="0"/>
              <a:buChar char="•"/>
            </a:pPr>
            <a:r>
              <a:rPr lang="en-GB" sz="2600" dirty="0" smtClean="0"/>
              <a:t>use </a:t>
            </a:r>
            <a:r>
              <a:rPr lang="en-GB" sz="2600" dirty="0"/>
              <a:t>of ICTs to reinforce the resilience of </a:t>
            </a:r>
            <a:r>
              <a:rPr lang="en-GB" sz="2600" dirty="0" smtClean="0"/>
              <a:t>communities</a:t>
            </a:r>
          </a:p>
          <a:p>
            <a:pPr marL="342900" indent="-342900">
              <a:buFont typeface="Arial" panose="020B0604020202020204" pitchFamily="34" charset="0"/>
              <a:buChar char="•"/>
            </a:pPr>
            <a:r>
              <a:rPr lang="en-GB" sz="2600" dirty="0" smtClean="0"/>
              <a:t>P</a:t>
            </a:r>
            <a:r>
              <a:rPr lang="en-GB" sz="2600" dirty="0" smtClean="0"/>
              <a:t>romotion of </a:t>
            </a:r>
            <a:r>
              <a:rPr lang="en-GB" sz="2600" dirty="0" smtClean="0"/>
              <a:t>Public-private </a:t>
            </a:r>
            <a:r>
              <a:rPr lang="en-GB" sz="2600" dirty="0" smtClean="0"/>
              <a:t>and </a:t>
            </a:r>
            <a:r>
              <a:rPr lang="en-GB" sz="2600" dirty="0"/>
              <a:t>c</a:t>
            </a:r>
            <a:r>
              <a:rPr lang="en-GB" sz="2600" dirty="0" smtClean="0"/>
              <a:t>ivil society partnerships</a:t>
            </a:r>
            <a:endParaRPr lang="en-GB" sz="2600" dirty="0" smtClean="0"/>
          </a:p>
          <a:p>
            <a:endParaRPr lang="en-US" sz="2600" dirty="0"/>
          </a:p>
        </p:txBody>
      </p:sp>
    </p:spTree>
    <p:extLst>
      <p:ext uri="{BB962C8B-B14F-4D97-AF65-F5344CB8AC3E}">
        <p14:creationId xmlns:p14="http://schemas.microsoft.com/office/powerpoint/2010/main" val="18880325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0" y="1447800"/>
            <a:ext cx="9144000" cy="3954162"/>
          </a:xfrm>
          <a:prstGeom prst="rect">
            <a:avLst/>
          </a:prstGeom>
        </p:spPr>
      </p:pic>
    </p:spTree>
    <p:extLst>
      <p:ext uri="{BB962C8B-B14F-4D97-AF65-F5344CB8AC3E}">
        <p14:creationId xmlns:p14="http://schemas.microsoft.com/office/powerpoint/2010/main" val="2870499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0" y="1034822"/>
            <a:ext cx="9144000" cy="4338394"/>
          </a:xfrm>
          <a:prstGeom prst="rect">
            <a:avLst/>
          </a:prstGeom>
        </p:spPr>
      </p:pic>
    </p:spTree>
    <p:extLst>
      <p:ext uri="{BB962C8B-B14F-4D97-AF65-F5344CB8AC3E}">
        <p14:creationId xmlns:p14="http://schemas.microsoft.com/office/powerpoint/2010/main" val="1254838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15616" y="3070701"/>
            <a:ext cx="6912768" cy="646331"/>
          </a:xfrm>
          <a:prstGeom prst="rect">
            <a:avLst/>
          </a:prstGeom>
          <a:noFill/>
        </p:spPr>
        <p:txBody>
          <a:bodyPr wrap="square" rtlCol="0">
            <a:spAutoFit/>
          </a:bodyPr>
          <a:lstStyle/>
          <a:p>
            <a:pPr algn="ctr"/>
            <a:r>
              <a:rPr lang="en-US" sz="3600" dirty="0" smtClean="0">
                <a:solidFill>
                  <a:srgbClr val="36894D"/>
                </a:solidFill>
                <a:latin typeface="Century Gothic" pitchFamily="34" charset="0"/>
              </a:rPr>
              <a:t>E-agriculture in Action</a:t>
            </a:r>
          </a:p>
        </p:txBody>
      </p:sp>
      <p:pic>
        <p:nvPicPr>
          <p:cNvPr id="1026" name="Picture 2" descr="C:\Users\rodriguezis\Pictures\Logos\FAO_logo_Blue_2lines_en.png"/>
          <p:cNvPicPr>
            <a:picLocks noChangeAspect="1" noChangeArrowheads="1"/>
          </p:cNvPicPr>
          <p:nvPr/>
        </p:nvPicPr>
        <p:blipFill>
          <a:blip r:embed="rId3" cstate="print"/>
          <a:srcRect/>
          <a:stretch>
            <a:fillRect/>
          </a:stretch>
        </p:blipFill>
        <p:spPr bwMode="auto">
          <a:xfrm>
            <a:off x="3779912" y="5630565"/>
            <a:ext cx="4221880" cy="1254819"/>
          </a:xfrm>
          <a:prstGeom prst="rect">
            <a:avLst/>
          </a:prstGeom>
          <a:noFill/>
        </p:spPr>
      </p:pic>
      <p:sp>
        <p:nvSpPr>
          <p:cNvPr id="5" name="Rectangle 4"/>
          <p:cNvSpPr/>
          <p:nvPr/>
        </p:nvSpPr>
        <p:spPr>
          <a:xfrm>
            <a:off x="2188903" y="6021288"/>
            <a:ext cx="1423403" cy="369332"/>
          </a:xfrm>
          <a:prstGeom prst="rect">
            <a:avLst/>
          </a:prstGeom>
        </p:spPr>
        <p:txBody>
          <a:bodyPr wrap="none">
            <a:spAutoFit/>
          </a:bodyPr>
          <a:lstStyle/>
          <a:p>
            <a:r>
              <a:rPr lang="en-GB" dirty="0" smtClean="0">
                <a:latin typeface="Calibri" panose="020F0502020204030204" pitchFamily="34" charset="0"/>
              </a:rPr>
              <a:t>Facilitated by</a:t>
            </a:r>
            <a:endParaRPr lang="en-US" dirty="0" smtClean="0">
              <a:latin typeface="Calibri" panose="020F0502020204030204" pitchFamily="34" charset="0"/>
            </a:endParaRPr>
          </a:p>
        </p:txBody>
      </p:sp>
    </p:spTree>
    <p:extLst>
      <p:ext uri="{BB962C8B-B14F-4D97-AF65-F5344CB8AC3E}">
        <p14:creationId xmlns:p14="http://schemas.microsoft.com/office/powerpoint/2010/main" val="342036753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24"/>
            <a:ext cx="8229600" cy="1143000"/>
          </a:xfrm>
        </p:spPr>
        <p:txBody>
          <a:bodyPr/>
          <a:lstStyle/>
          <a:p>
            <a:r>
              <a:rPr lang="en-US" dirty="0" err="1" smtClean="0"/>
              <a:t>Panellists</a:t>
            </a:r>
            <a:endParaRPr lang="en-US" dirty="0"/>
          </a:p>
        </p:txBody>
      </p:sp>
      <p:sp>
        <p:nvSpPr>
          <p:cNvPr id="4" name="Footer Placeholder 3"/>
          <p:cNvSpPr>
            <a:spLocks noGrp="1"/>
          </p:cNvSpPr>
          <p:nvPr>
            <p:ph type="ftr" sz="quarter" idx="11"/>
          </p:nvPr>
        </p:nvSpPr>
        <p:spPr/>
        <p:txBody>
          <a:bodyPr/>
          <a:lstStyle/>
          <a:p>
            <a:r>
              <a:rPr lang="en-US" smtClean="0"/>
              <a:t>2014: A successful year, a growing community</a:t>
            </a:r>
            <a:endParaRPr lang="en-US"/>
          </a:p>
        </p:txBody>
      </p:sp>
      <p:sp>
        <p:nvSpPr>
          <p:cNvPr id="5" name="Slide Number Placeholder 4"/>
          <p:cNvSpPr>
            <a:spLocks noGrp="1"/>
          </p:cNvSpPr>
          <p:nvPr>
            <p:ph type="sldNum" sz="quarter" idx="12"/>
          </p:nvPr>
        </p:nvSpPr>
        <p:spPr/>
        <p:txBody>
          <a:bodyPr/>
          <a:lstStyle/>
          <a:p>
            <a:fld id="{241BBAF0-A5B4-4AF3-8177-9DD66658C03A}" type="slidenum">
              <a:rPr lang="en-US" smtClean="0"/>
              <a:pPr/>
              <a:t>17</a:t>
            </a:fld>
            <a:endParaRPr lang="en-US"/>
          </a:p>
        </p:txBody>
      </p:sp>
      <p:sp>
        <p:nvSpPr>
          <p:cNvPr id="6" name="Espace réservé du contenu 2"/>
          <p:cNvSpPr>
            <a:spLocks noGrp="1"/>
          </p:cNvSpPr>
          <p:nvPr>
            <p:ph idx="1"/>
          </p:nvPr>
        </p:nvSpPr>
        <p:spPr>
          <a:xfrm>
            <a:off x="827584" y="1052737"/>
            <a:ext cx="8280920" cy="4968552"/>
          </a:xfrm>
        </p:spPr>
        <p:txBody>
          <a:bodyPr>
            <a:normAutofit fontScale="85000" lnSpcReduction="20000"/>
          </a:bodyPr>
          <a:lstStyle/>
          <a:p>
            <a:r>
              <a:rPr lang="fr-FR" dirty="0" smtClean="0">
                <a:latin typeface="+mn-lt"/>
              </a:rPr>
              <a:t>Hani </a:t>
            </a:r>
            <a:r>
              <a:rPr lang="fr-FR" dirty="0" err="1">
                <a:latin typeface="+mn-lt"/>
              </a:rPr>
              <a:t>Eskandar</a:t>
            </a:r>
            <a:r>
              <a:rPr lang="fr-FR" dirty="0">
                <a:latin typeface="+mn-lt"/>
              </a:rPr>
              <a:t>, </a:t>
            </a:r>
            <a:r>
              <a:rPr lang="fr-FR" dirty="0" smtClean="0">
                <a:latin typeface="+mn-lt"/>
              </a:rPr>
              <a:t>ITU</a:t>
            </a:r>
            <a:br>
              <a:rPr lang="fr-FR" dirty="0" smtClean="0">
                <a:latin typeface="+mn-lt"/>
              </a:rPr>
            </a:br>
            <a:r>
              <a:rPr lang="fr-FR" dirty="0" err="1" smtClean="0">
                <a:latin typeface="+mn-lt"/>
              </a:rPr>
              <a:t>Development</a:t>
            </a:r>
            <a:r>
              <a:rPr lang="fr-FR" dirty="0" smtClean="0">
                <a:latin typeface="+mn-lt"/>
              </a:rPr>
              <a:t> </a:t>
            </a:r>
            <a:r>
              <a:rPr lang="fr-FR" dirty="0">
                <a:latin typeface="+mn-lt"/>
              </a:rPr>
              <a:t>of a National e-agriculture </a:t>
            </a:r>
            <a:r>
              <a:rPr lang="fr-FR" dirty="0" err="1">
                <a:latin typeface="+mn-lt"/>
              </a:rPr>
              <a:t>strategy</a:t>
            </a:r>
            <a:r>
              <a:rPr lang="fr-FR" dirty="0">
                <a:latin typeface="+mn-lt"/>
              </a:rPr>
              <a:t> guide</a:t>
            </a:r>
          </a:p>
          <a:p>
            <a:r>
              <a:rPr lang="fr-FR" dirty="0">
                <a:latin typeface="+mn-lt"/>
              </a:rPr>
              <a:t>Ken </a:t>
            </a:r>
            <a:r>
              <a:rPr lang="fr-FR" dirty="0" err="1">
                <a:latin typeface="+mn-lt"/>
              </a:rPr>
              <a:t>Lohento</a:t>
            </a:r>
            <a:r>
              <a:rPr lang="fr-FR" dirty="0">
                <a:latin typeface="+mn-lt"/>
              </a:rPr>
              <a:t>, </a:t>
            </a:r>
            <a:r>
              <a:rPr lang="fr-FR" dirty="0" smtClean="0">
                <a:latin typeface="+mn-lt"/>
              </a:rPr>
              <a:t>CTA</a:t>
            </a:r>
            <a:br>
              <a:rPr lang="fr-FR" dirty="0" smtClean="0">
                <a:latin typeface="+mn-lt"/>
              </a:rPr>
            </a:br>
            <a:r>
              <a:rPr lang="fr-FR" dirty="0" smtClean="0">
                <a:latin typeface="+mn-lt"/>
              </a:rPr>
              <a:t>Open </a:t>
            </a:r>
            <a:r>
              <a:rPr lang="fr-FR" dirty="0" smtClean="0">
                <a:latin typeface="+mn-lt"/>
              </a:rPr>
              <a:t>Data</a:t>
            </a:r>
          </a:p>
          <a:p>
            <a:r>
              <a:rPr lang="fr-FR" dirty="0" smtClean="0">
                <a:latin typeface="+mn-lt"/>
              </a:rPr>
              <a:t>David </a:t>
            </a:r>
            <a:r>
              <a:rPr lang="fr-FR" dirty="0" err="1">
                <a:latin typeface="+mn-lt"/>
              </a:rPr>
              <a:t>Soutar</a:t>
            </a:r>
            <a:r>
              <a:rPr lang="fr-FR" dirty="0">
                <a:latin typeface="+mn-lt"/>
              </a:rPr>
              <a:t>, </a:t>
            </a:r>
            <a:r>
              <a:rPr lang="fr-FR" dirty="0" err="1">
                <a:latin typeface="+mn-lt"/>
              </a:rPr>
              <a:t>SlashRoots</a:t>
            </a:r>
            <a:r>
              <a:rPr lang="fr-FR" dirty="0">
                <a:latin typeface="+mn-lt"/>
              </a:rPr>
              <a:t> </a:t>
            </a:r>
            <a:r>
              <a:rPr lang="fr-FR" dirty="0" err="1" smtClean="0">
                <a:latin typeface="+mn-lt"/>
              </a:rPr>
              <a:t>Foundation</a:t>
            </a:r>
            <a:r>
              <a:rPr lang="fr-FR" dirty="0" smtClean="0">
                <a:latin typeface="+mn-lt"/>
              </a:rPr>
              <a:t/>
            </a:r>
            <a:br>
              <a:rPr lang="fr-FR" dirty="0" smtClean="0">
                <a:latin typeface="+mn-lt"/>
              </a:rPr>
            </a:br>
            <a:r>
              <a:rPr lang="en" dirty="0" smtClean="0">
                <a:latin typeface="+mn-lt"/>
                <a:sym typeface="PT Sans"/>
              </a:rPr>
              <a:t>Towards </a:t>
            </a:r>
            <a:r>
              <a:rPr lang="en" dirty="0">
                <a:latin typeface="+mn-lt"/>
                <a:sym typeface="PT Sans"/>
              </a:rPr>
              <a:t>a Data-driven</a:t>
            </a:r>
            <a:r>
              <a:rPr lang="nl-BE" dirty="0">
                <a:latin typeface="+mn-lt"/>
                <a:sym typeface="PT Sans"/>
              </a:rPr>
              <a:t> </a:t>
            </a:r>
            <a:r>
              <a:rPr lang="nl-BE" dirty="0" smtClean="0">
                <a:latin typeface="+mn-lt"/>
                <a:sym typeface="PT Sans"/>
              </a:rPr>
              <a:t>agriculture</a:t>
            </a:r>
            <a:r>
              <a:rPr lang="en" dirty="0" smtClean="0">
                <a:latin typeface="+mn-lt"/>
                <a:sym typeface="PT Sans"/>
              </a:rPr>
              <a:t> </a:t>
            </a:r>
            <a:r>
              <a:rPr lang="en" b="1" dirty="0">
                <a:solidFill>
                  <a:srgbClr val="FFFFFF"/>
                </a:solidFill>
                <a:latin typeface="+mn-lt"/>
                <a:ea typeface="PT Sans"/>
                <a:cs typeface="PT Sans"/>
                <a:sym typeface="PT Sans"/>
              </a:rPr>
              <a:t>Sector</a:t>
            </a:r>
          </a:p>
          <a:p>
            <a:r>
              <a:rPr lang="fr-FR" dirty="0" smtClean="0">
                <a:latin typeface="+mn-lt"/>
              </a:rPr>
              <a:t>François </a:t>
            </a:r>
            <a:r>
              <a:rPr lang="fr-FR" dirty="0" err="1">
                <a:latin typeface="+mn-lt"/>
              </a:rPr>
              <a:t>Laureys</a:t>
            </a:r>
            <a:r>
              <a:rPr lang="fr-FR" dirty="0">
                <a:latin typeface="+mn-lt"/>
              </a:rPr>
              <a:t>, </a:t>
            </a:r>
            <a:r>
              <a:rPr lang="fr-FR" dirty="0" smtClean="0">
                <a:latin typeface="+mn-lt"/>
              </a:rPr>
              <a:t>IICD</a:t>
            </a:r>
            <a:br>
              <a:rPr lang="fr-FR" dirty="0" smtClean="0">
                <a:latin typeface="+mn-lt"/>
              </a:rPr>
            </a:br>
            <a:r>
              <a:rPr lang="fr-FR" dirty="0" err="1" smtClean="0">
                <a:latin typeface="+mn-lt"/>
              </a:rPr>
              <a:t>Farmer</a:t>
            </a:r>
            <a:r>
              <a:rPr lang="fr-FR" dirty="0" err="1">
                <a:latin typeface="+mn-lt"/>
              </a:rPr>
              <a:t>-centric</a:t>
            </a:r>
            <a:r>
              <a:rPr lang="fr-FR" dirty="0">
                <a:latin typeface="+mn-lt"/>
              </a:rPr>
              <a:t> Data for Agriculture </a:t>
            </a:r>
          </a:p>
          <a:p>
            <a:r>
              <a:rPr lang="fr-FR" dirty="0">
                <a:latin typeface="+mn-lt"/>
              </a:rPr>
              <a:t>Mireille N’</a:t>
            </a:r>
            <a:r>
              <a:rPr lang="fr-FR" dirty="0" err="1">
                <a:latin typeface="+mn-lt"/>
              </a:rPr>
              <a:t>simire</a:t>
            </a:r>
            <a:r>
              <a:rPr lang="fr-FR" dirty="0">
                <a:latin typeface="+mn-lt"/>
              </a:rPr>
              <a:t>, </a:t>
            </a:r>
            <a:r>
              <a:rPr lang="fr-FR" dirty="0" smtClean="0">
                <a:latin typeface="+mn-lt"/>
              </a:rPr>
              <a:t>IITA</a:t>
            </a:r>
            <a:br>
              <a:rPr lang="fr-FR" dirty="0" smtClean="0">
                <a:latin typeface="+mn-lt"/>
              </a:rPr>
            </a:br>
            <a:r>
              <a:rPr lang="fr-FR" dirty="0" smtClean="0">
                <a:latin typeface="+mn-lt"/>
              </a:rPr>
              <a:t>Mobile </a:t>
            </a:r>
            <a:r>
              <a:rPr lang="fr-FR" dirty="0">
                <a:latin typeface="+mn-lt"/>
              </a:rPr>
              <a:t>Finance for Agriculture</a:t>
            </a:r>
          </a:p>
          <a:p>
            <a:r>
              <a:rPr lang="fr-FR" dirty="0">
                <a:latin typeface="+mn-lt"/>
              </a:rPr>
              <a:t>Julien Gonnet, </a:t>
            </a:r>
            <a:r>
              <a:rPr lang="fr-FR" dirty="0" smtClean="0">
                <a:latin typeface="+mn-lt"/>
              </a:rPr>
              <a:t>RONGEAD</a:t>
            </a:r>
            <a:br>
              <a:rPr lang="fr-FR" dirty="0" smtClean="0">
                <a:latin typeface="+mn-lt"/>
              </a:rPr>
            </a:br>
            <a:r>
              <a:rPr lang="fr-FR" dirty="0" smtClean="0">
                <a:latin typeface="+mn-lt"/>
              </a:rPr>
              <a:t>N’</a:t>
            </a:r>
            <a:r>
              <a:rPr lang="fr-FR" dirty="0" err="1" smtClean="0">
                <a:latin typeface="+mn-lt"/>
              </a:rPr>
              <a:t>Kalo</a:t>
            </a:r>
            <a:r>
              <a:rPr lang="fr-FR" dirty="0">
                <a:latin typeface="+mn-lt"/>
              </a:rPr>
              <a:t>: an information service for </a:t>
            </a:r>
            <a:r>
              <a:rPr lang="fr-FR" dirty="0" err="1">
                <a:latin typeface="+mn-lt"/>
              </a:rPr>
              <a:t>improved</a:t>
            </a:r>
            <a:r>
              <a:rPr lang="fr-FR" dirty="0">
                <a:latin typeface="+mn-lt"/>
              </a:rPr>
              <a:t> agro-value </a:t>
            </a:r>
            <a:r>
              <a:rPr lang="fr-FR" dirty="0" err="1">
                <a:latin typeface="+mn-lt"/>
              </a:rPr>
              <a:t>chains</a:t>
            </a:r>
            <a:endParaRPr lang="fr-FR" dirty="0">
              <a:latin typeface="+mn-lt"/>
            </a:endParaRPr>
          </a:p>
        </p:txBody>
      </p:sp>
    </p:spTree>
    <p:extLst>
      <p:ext uri="{BB962C8B-B14F-4D97-AF65-F5344CB8AC3E}">
        <p14:creationId xmlns:p14="http://schemas.microsoft.com/office/powerpoint/2010/main" val="1096722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67544" y="-171400"/>
            <a:ext cx="8229600" cy="11430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sz="3600" dirty="0" smtClean="0"/>
              <a:t>Contacts</a:t>
            </a:r>
          </a:p>
        </p:txBody>
      </p:sp>
      <p:graphicFrame>
        <p:nvGraphicFramePr>
          <p:cNvPr id="7" name="Table 6"/>
          <p:cNvGraphicFramePr>
            <a:graphicFrameLocks noGrp="1"/>
          </p:cNvGraphicFramePr>
          <p:nvPr>
            <p:extLst>
              <p:ext uri="{D42A27DB-BD31-4B8C-83A1-F6EECF244321}">
                <p14:modId xmlns:p14="http://schemas.microsoft.com/office/powerpoint/2010/main" val="1620324695"/>
              </p:ext>
            </p:extLst>
          </p:nvPr>
        </p:nvGraphicFramePr>
        <p:xfrm>
          <a:off x="1115616" y="836712"/>
          <a:ext cx="8064896" cy="5308362"/>
        </p:xfrm>
        <a:graphic>
          <a:graphicData uri="http://schemas.openxmlformats.org/drawingml/2006/table">
            <a:tbl>
              <a:tblPr firstRow="1" bandRow="1">
                <a:tableStyleId>{2D5ABB26-0587-4C30-8999-92F81FD0307C}</a:tableStyleId>
              </a:tblPr>
              <a:tblGrid>
                <a:gridCol w="1991334"/>
                <a:gridCol w="6073562"/>
              </a:tblGrid>
              <a:tr h="582807">
                <a:tc>
                  <a:txBody>
                    <a:bodyPr/>
                    <a:lstStyle/>
                    <a:p>
                      <a:pPr>
                        <a:spcBef>
                          <a:spcPts val="600"/>
                        </a:spcBef>
                        <a:spcAft>
                          <a:spcPts val="600"/>
                        </a:spcAft>
                      </a:pPr>
                      <a:r>
                        <a:rPr lang="it-IT" sz="2800" dirty="0" smtClean="0">
                          <a:solidFill>
                            <a:srgbClr val="36894D"/>
                          </a:solidFill>
                        </a:rPr>
                        <a:t>Website</a:t>
                      </a:r>
                      <a:endParaRPr lang="en-US" sz="2800" dirty="0">
                        <a:solidFill>
                          <a:srgbClr val="36894D"/>
                        </a:solidFill>
                      </a:endParaRPr>
                    </a:p>
                  </a:txBody>
                  <a:tcPr/>
                </a:tc>
                <a:tc>
                  <a:txBody>
                    <a:bodyPr/>
                    <a:lstStyle/>
                    <a:p>
                      <a:pPr>
                        <a:spcBef>
                          <a:spcPts val="600"/>
                        </a:spcBef>
                        <a:spcAft>
                          <a:spcPts val="600"/>
                        </a:spcAft>
                      </a:pPr>
                      <a:r>
                        <a:rPr lang="it-IT" sz="2800" dirty="0" smtClean="0"/>
                        <a:t>www.e-agriculture.org</a:t>
                      </a:r>
                      <a:endParaRPr lang="en-US" sz="2800" dirty="0"/>
                    </a:p>
                  </a:txBody>
                  <a:tcPr/>
                </a:tc>
              </a:tr>
              <a:tr h="582807">
                <a:tc>
                  <a:txBody>
                    <a:bodyPr/>
                    <a:lstStyle/>
                    <a:p>
                      <a:pPr>
                        <a:spcBef>
                          <a:spcPts val="600"/>
                        </a:spcBef>
                        <a:spcAft>
                          <a:spcPts val="600"/>
                        </a:spcAft>
                      </a:pPr>
                      <a:r>
                        <a:rPr lang="it-IT" sz="2800" dirty="0" err="1" smtClean="0">
                          <a:solidFill>
                            <a:srgbClr val="36894D"/>
                          </a:solidFill>
                        </a:rPr>
                        <a:t>Email</a:t>
                      </a:r>
                      <a:endParaRPr lang="en-US" sz="2800" dirty="0">
                        <a:solidFill>
                          <a:srgbClr val="36894D"/>
                        </a:solidFill>
                      </a:endParaRPr>
                    </a:p>
                  </a:txBody>
                  <a:tcPr/>
                </a:tc>
                <a:tc>
                  <a:txBody>
                    <a:bodyPr/>
                    <a:lstStyle/>
                    <a:p>
                      <a:pPr>
                        <a:spcBef>
                          <a:spcPts val="600"/>
                        </a:spcBef>
                        <a:spcAft>
                          <a:spcPts val="600"/>
                        </a:spcAft>
                      </a:pPr>
                      <a:r>
                        <a:rPr lang="it-IT" sz="2800" dirty="0" smtClean="0"/>
                        <a:t>info@e-agriculture</a:t>
                      </a:r>
                      <a:r>
                        <a:rPr lang="it-IT" sz="2800" baseline="0" dirty="0" smtClean="0"/>
                        <a:t>.org</a:t>
                      </a:r>
                      <a:endParaRPr lang="en-US" sz="2800" dirty="0"/>
                    </a:p>
                  </a:txBody>
                  <a:tcPr/>
                </a:tc>
              </a:tr>
              <a:tr h="634586">
                <a:tc>
                  <a:txBody>
                    <a:bodyPr/>
                    <a:lstStyle/>
                    <a:p>
                      <a:pPr>
                        <a:spcBef>
                          <a:spcPts val="600"/>
                        </a:spcBef>
                        <a:spcAft>
                          <a:spcPts val="600"/>
                        </a:spcAft>
                      </a:pPr>
                      <a:endParaRPr lang="en-US" sz="2800" dirty="0">
                        <a:solidFill>
                          <a:srgbClr val="36894D"/>
                        </a:solidFill>
                      </a:endParaRPr>
                    </a:p>
                  </a:txBody>
                  <a:tcPr/>
                </a:tc>
                <a:tc>
                  <a:txBody>
                    <a:bodyPr/>
                    <a:lstStyle/>
                    <a:p>
                      <a:pPr>
                        <a:spcBef>
                          <a:spcPts val="600"/>
                        </a:spcBef>
                        <a:spcAft>
                          <a:spcPts val="600"/>
                        </a:spcAft>
                      </a:pPr>
                      <a:endParaRPr lang="en-US" sz="2800" dirty="0"/>
                    </a:p>
                  </a:txBody>
                  <a:tcPr/>
                </a:tc>
              </a:tr>
              <a:tr h="582807">
                <a:tc>
                  <a:txBody>
                    <a:bodyPr/>
                    <a:lstStyle/>
                    <a:p>
                      <a:pPr>
                        <a:spcBef>
                          <a:spcPts val="600"/>
                        </a:spcBef>
                        <a:spcAft>
                          <a:spcPts val="600"/>
                        </a:spcAft>
                      </a:pPr>
                      <a:r>
                        <a:rPr lang="it-IT" sz="2800" dirty="0" err="1" smtClean="0">
                          <a:solidFill>
                            <a:srgbClr val="36894D"/>
                          </a:solidFill>
                        </a:rPr>
                        <a:t>Facebook</a:t>
                      </a:r>
                      <a:endParaRPr lang="en-US" sz="2800" dirty="0">
                        <a:solidFill>
                          <a:srgbClr val="36894D"/>
                        </a:solidFill>
                      </a:endParaRPr>
                    </a:p>
                  </a:txBody>
                  <a:tcPr/>
                </a:tc>
                <a:tc>
                  <a:txBody>
                    <a:bodyPr/>
                    <a:lstStyle/>
                    <a:p>
                      <a:pPr>
                        <a:spcBef>
                          <a:spcPts val="600"/>
                        </a:spcBef>
                        <a:spcAft>
                          <a:spcPts val="600"/>
                        </a:spcAft>
                      </a:pPr>
                      <a:r>
                        <a:rPr lang="it-IT" sz="2800" dirty="0" err="1" smtClean="0"/>
                        <a:t>e-Agriculture.org</a:t>
                      </a:r>
                      <a:endParaRPr lang="en-US" sz="2800" dirty="0"/>
                    </a:p>
                  </a:txBody>
                  <a:tcPr/>
                </a:tc>
              </a:tr>
              <a:tr h="582807">
                <a:tc>
                  <a:txBody>
                    <a:bodyPr/>
                    <a:lstStyle/>
                    <a:p>
                      <a:pPr>
                        <a:spcBef>
                          <a:spcPts val="600"/>
                        </a:spcBef>
                        <a:spcAft>
                          <a:spcPts val="600"/>
                        </a:spcAft>
                      </a:pPr>
                      <a:r>
                        <a:rPr lang="it-IT" sz="2800" dirty="0" err="1" smtClean="0">
                          <a:solidFill>
                            <a:srgbClr val="36894D"/>
                          </a:solidFill>
                        </a:rPr>
                        <a:t>Twitter</a:t>
                      </a:r>
                      <a:endParaRPr lang="en-US" sz="2800" dirty="0">
                        <a:solidFill>
                          <a:srgbClr val="36894D"/>
                        </a:solidFill>
                      </a:endParaRPr>
                    </a:p>
                  </a:txBody>
                  <a:tcPr/>
                </a:tc>
                <a:tc>
                  <a:txBody>
                    <a:bodyPr/>
                    <a:lstStyle/>
                    <a:p>
                      <a:pPr>
                        <a:spcBef>
                          <a:spcPts val="600"/>
                        </a:spcBef>
                        <a:spcAft>
                          <a:spcPts val="600"/>
                        </a:spcAft>
                      </a:pPr>
                      <a:r>
                        <a:rPr lang="it-IT" sz="2800" dirty="0" smtClean="0"/>
                        <a:t>@e_agriculture</a:t>
                      </a:r>
                      <a:endParaRPr lang="en-US" sz="2800" dirty="0"/>
                    </a:p>
                  </a:txBody>
                  <a:tcPr/>
                </a:tc>
              </a:tr>
              <a:tr h="582807">
                <a:tc>
                  <a:txBody>
                    <a:bodyPr/>
                    <a:lstStyle/>
                    <a:p>
                      <a:pPr>
                        <a:spcBef>
                          <a:spcPts val="600"/>
                        </a:spcBef>
                        <a:spcAft>
                          <a:spcPts val="600"/>
                        </a:spcAft>
                      </a:pPr>
                      <a:r>
                        <a:rPr lang="it-IT" sz="2800" dirty="0" err="1" smtClean="0">
                          <a:solidFill>
                            <a:srgbClr val="36894D"/>
                          </a:solidFill>
                        </a:rPr>
                        <a:t>LinkedIn</a:t>
                      </a:r>
                      <a:endParaRPr lang="en-US" sz="2800" dirty="0">
                        <a:solidFill>
                          <a:srgbClr val="36894D"/>
                        </a:solidFill>
                      </a:endParaRPr>
                    </a:p>
                  </a:txBody>
                  <a:tcPr/>
                </a:tc>
                <a:tc>
                  <a:txBody>
                    <a:bodyPr/>
                    <a:lstStyle/>
                    <a:p>
                      <a:pPr>
                        <a:spcBef>
                          <a:spcPts val="600"/>
                        </a:spcBef>
                        <a:spcAft>
                          <a:spcPts val="600"/>
                        </a:spcAft>
                      </a:pPr>
                      <a:r>
                        <a:rPr lang="it-IT" sz="2800" dirty="0" err="1" smtClean="0"/>
                        <a:t>e-Agriculture</a:t>
                      </a:r>
                      <a:endParaRPr lang="en-US" sz="2800" dirty="0"/>
                    </a:p>
                  </a:txBody>
                  <a:tcPr/>
                </a:tc>
              </a:tr>
              <a:tr h="582807">
                <a:tc>
                  <a:txBody>
                    <a:bodyPr/>
                    <a:lstStyle/>
                    <a:p>
                      <a:pPr>
                        <a:spcBef>
                          <a:spcPts val="600"/>
                        </a:spcBef>
                        <a:spcAft>
                          <a:spcPts val="600"/>
                        </a:spcAft>
                      </a:pPr>
                      <a:r>
                        <a:rPr lang="it-IT" sz="2800" dirty="0" err="1" smtClean="0">
                          <a:solidFill>
                            <a:srgbClr val="36894D"/>
                          </a:solidFill>
                        </a:rPr>
                        <a:t>Google+</a:t>
                      </a:r>
                      <a:endParaRPr lang="en-US" sz="2800" dirty="0">
                        <a:solidFill>
                          <a:srgbClr val="36894D"/>
                        </a:solidFill>
                      </a:endParaRPr>
                    </a:p>
                  </a:txBody>
                  <a:tcPr/>
                </a:tc>
                <a:tc>
                  <a:txBody>
                    <a:bodyPr/>
                    <a:lstStyle/>
                    <a:p>
                      <a:pPr>
                        <a:spcBef>
                          <a:spcPts val="600"/>
                        </a:spcBef>
                        <a:spcAft>
                          <a:spcPts val="600"/>
                        </a:spcAft>
                      </a:pPr>
                      <a:r>
                        <a:rPr kumimoji="0" lang="en-US" sz="2800" b="0" i="0" kern="1200" dirty="0" smtClean="0">
                          <a:solidFill>
                            <a:schemeClr val="tx1"/>
                          </a:solidFill>
                          <a:latin typeface="+mn-lt"/>
                          <a:ea typeface="+mn-ea"/>
                          <a:cs typeface="+mn-cs"/>
                        </a:rPr>
                        <a:t>e-Agriculture</a:t>
                      </a:r>
                      <a:endParaRPr lang="en-US" sz="2800" dirty="0"/>
                    </a:p>
                  </a:txBody>
                  <a:tcPr/>
                </a:tc>
              </a:tr>
              <a:tr h="594127">
                <a:tc>
                  <a:txBody>
                    <a:bodyPr/>
                    <a:lstStyle/>
                    <a:p>
                      <a:pPr>
                        <a:spcBef>
                          <a:spcPts val="600"/>
                        </a:spcBef>
                        <a:spcAft>
                          <a:spcPts val="600"/>
                        </a:spcAft>
                      </a:pPr>
                      <a:r>
                        <a:rPr lang="it-IT" sz="2800" dirty="0" err="1" smtClean="0">
                          <a:solidFill>
                            <a:srgbClr val="36894D"/>
                          </a:solidFill>
                        </a:rPr>
                        <a:t>SlideShare</a:t>
                      </a:r>
                      <a:endParaRPr lang="en-US" sz="2800" dirty="0">
                        <a:solidFill>
                          <a:srgbClr val="36894D"/>
                        </a:solidFill>
                      </a:endParaRPr>
                    </a:p>
                  </a:txBody>
                  <a:tcPr/>
                </a:tc>
                <a:tc>
                  <a:txBody>
                    <a:bodyPr/>
                    <a:lstStyle/>
                    <a:p>
                      <a:pPr>
                        <a:spcBef>
                          <a:spcPts val="600"/>
                        </a:spcBef>
                        <a:spcAft>
                          <a:spcPts val="600"/>
                        </a:spcAft>
                      </a:pPr>
                      <a:r>
                        <a:rPr lang="en-US" sz="2800" dirty="0" smtClean="0"/>
                        <a:t>e-Agriculture Community of Practice</a:t>
                      </a:r>
                    </a:p>
                  </a:txBody>
                  <a:tcPr/>
                </a:tc>
              </a:tr>
              <a:tr h="582807">
                <a:tc>
                  <a:txBody>
                    <a:bodyPr/>
                    <a:lstStyle/>
                    <a:p>
                      <a:pPr>
                        <a:spcBef>
                          <a:spcPts val="600"/>
                        </a:spcBef>
                        <a:spcAft>
                          <a:spcPts val="600"/>
                        </a:spcAft>
                      </a:pPr>
                      <a:r>
                        <a:rPr lang="it-IT" sz="2800" dirty="0" err="1" smtClean="0">
                          <a:solidFill>
                            <a:srgbClr val="36894D"/>
                          </a:solidFill>
                        </a:rPr>
                        <a:t>YouTube</a:t>
                      </a:r>
                      <a:endParaRPr lang="en-US" sz="2800" dirty="0">
                        <a:solidFill>
                          <a:srgbClr val="36894D"/>
                        </a:solidFill>
                      </a:endParaRPr>
                    </a:p>
                  </a:txBody>
                  <a:tcPr/>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2800" dirty="0" smtClean="0"/>
                        <a:t>e-agriculture.org</a:t>
                      </a:r>
                    </a:p>
                  </a:txBody>
                  <a:tcPr/>
                </a:tc>
              </a:tr>
            </a:tbl>
          </a:graphicData>
        </a:graphic>
      </p:graphicFrame>
      <p:sp>
        <p:nvSpPr>
          <p:cNvPr id="51210" name="AutoShape 10" descr="data:image/jpeg;base64,/9j/4AAQSkZJRgABAQAAAQABAAD/2wCEAAkGBxMHEhUUExQUFhMWGBoYFxcXGB0VFxsaHxcYGRUhGx0aHCggGhomHBkXITEhJikrLjAuGB8zODMsNygtLiwBCgoKBQUFDgUFDisZExkrKysrKysrKysrKysrKysrKysrKysrKysrKysrKysrKysrKysrKysrKysrKysrKysrK//AABEIAOEA4QMBIgACEQEDEQH/xAAcAAEAAgMBAQEAAAAAAAAAAAAABwgEBQYDAgH/xABJEAABAwICBgUHCQUHBAMAAAABAAIDBBEFBgcSITFBURMiYXGBCCMycoKRoRQVQlJikqKxwRYzsrPCJENTc5Oj0lRjg/BE0dP/xAAUAQEAAAAAAAAAAAAAAAAAAAAA/8QAFBEBAAAAAAAAAAAAAAAAAAAAAP/aAAwDAQACEQMRAD8AnFERAREQEREBERARF5zzNp2lz3BrRtJcQAO8ncg9EXA4/pfwvB7hsrqh4+jANcffJDCO4lR9jGn2eW4pqWOMcHSuMh9zdUA+9BP6Kp2J6UsWxK4NW9gPCINit3OaA74rnqvHqqt/e1M8nryvf+ZQXPdK1m8gd5RszXbnA+IVIHOLt6A2QXiRUppcXqKP93PMz1JHN/Ire4dpHxXDvQrZj/mETfzQ5BblFXfB9PNZTm1RBDM3m28T+3b1m/hCkLL2mbDcWs2Rz6Z54SjqX7HtuAO12qgkZF5U1SyraHxua9h2hzSHNPcRsK9UBERAREQEREBERAREQEREBERAWNiOIRYXGZZpGRxt3ue4NaOW08excTpD0o02UQ6KO09X/hg9VnbI4bueqNp2br3Vds0Zqq81SdJUyl31WDZGzsa3cO/eeJKCXc36dmRXZh8Wuf8AGlBDPZZsce91u4qHsfzPWZidrVU8kvIE2YO5jbNb4BahEBFkUNDLiLwyGN8jzubG0vd7mglSBgehXE8SsZGx07T/AIjrut2NZf3EhBG6KfcN0AQM/f1crz/2mNj+Lte66Ck0KYVAAHMmkPN8pBP3NUfBBWJFakaIcG/6T/em/wD0XnNocwiTdTvb6s0n9Tigq0isVXaBaGW/RT1MZO7WLJGjw1QfiuSxfQLV0+2nqIZhycDC7w9IfEIIiRbrHsqVuXT/AGmnljH1iNZncHtu0nsutKg2+X8zVeW369LO+M3uQDdjvWYbtd4hTVkvThDW6sdewQvOzpmAmI+sNrmd+0dyr8iC79NUMqmtfG5r2OF2uaQ5pB3EEbCF6Ko+R8/1eTX+adrwk9eB5JYeer9R32h2XBtZWWyXnOlzjFrwOs9tukidskYe0cW8nDYe+4QdEiIgIiICIiAiIgIiIChDSnpe6PWpcOft3SVDeHNsR/r93NY2mXSf05fQ0T+ptbPM0+lzYwj6PBx47t17wog+nvMhJJJJNyTtJPG6+UXa6PdHNTnN+sLxUoNnzEb+bWD6TvgOPAEOWwrC5sYkEUEb5JHbmsFz3nkOZOwKasm6CmstJiMmsd/QRGw7nv3nubbvKlLKuVKXKkXR00Ybe2s87ZHnm9288dm4X2ALdoMHCMHp8FZ0dPDHEzkxobftJ3uPaVnIiAiIgIiICIiD5kYJAQ4Ag7CCLgjtCjrN+h2hx0F0I+Szc4x5sn7Uewfdt4qR0QVCzjkasyg608d4ybNmZ1o3eNuqex1iuZV3aulZWsdHIxr43CzmuAc0jkQdhUC6TNDrsP1qnDwXxC5fBtc9nMx8Xt+zvHbwCHFnYLi82BTNmp5HRyt3OHxBG4g8QdiwUQWq0ZaRIs6R6rrR1bB5yPg4bteO+0t5je29jfYT3KpLhuIS4VKyaF5ZLGdZrm7wf1HAg7CCQVavRrnePOtNrbG1EdhNGOB4Ob9h1jbltHC5Dr0REBERAREQFEWm/SF80MNDTPtUPHnntO2NhHog8HuHiGntBHcaQs1syfRvnNjIepCw/SkI6vsja49g5kKpFdWPxCR8sri+R7i5zjvJJuSg8ERd5onyC7OU5fICKSIjpHDZru3iNp5kbSRuHaQgy9FGjV+bXiecOZRMPc6Yg7WsPBt9jneA23LbLUdKyhY2ONrWRsAa1rRZoA3AAL9padlGxscbWsYwBrWtFmgAWAAG4L1QEREBERARavHMxUuAN1qmeOIEXAc7rHnqtHWd4ArgMU06YfSm0TJ5u0NEbfxnW/CglNFBk3lBm/VoBbmZ/wBBF+qyKHygY3Hz1E9o5xyh57djmN/NBNaLlcq6QsPzSQ2GYCU/3Ug6OTwB2O9kldUgIiICIiCF9MGiwVYfW0LPObXTQNHp83xgfT4lv0t42+lAivGq+6dMgjC3Gvpm2hkd59oGxjydjhya47DycR9bYEPLd5NzJLlOqjqYturse3cHsNtdp77bORAPBaREF18HxOPGYI54Xa0crQ5p7DwPIg3BHMFZigbyeM19E9+HyO6r7yQXO5wHnGjvA1gB9V3NTygIiICIuF0yZm/ZvDn6htNP5mO28XHnHeDb7eBLUEIaYM3ftTXODHXp4LxxW3Hb5x/tEbOxrVwqIg2+VcAlzPVR00XpPO11rhjRtc49gHv2DirdZdwWLL1PHTwi0cbbdrj9Jzubibk964DQPlH5lpPlUjfP1IBbfe2Hewe16Z7NXkpRQEREBEWszFjsGXIH1FQ/Vjb95x4NaOLjy/RBk4liEWFRulmkbHEwXc9xsBy8SdgHElQRnrTdNWF0WHjoo9xmcLyu9QHYwb993bR6JXE6QM91GdJdZ51IGnzUIPVb2u+s+3H3WC5NB61VS+seXyPc97trnPJc4ntJ2leS9qOkkrntjiY58jjZrWgucT2AbSpVy1oKqq4B9XKynabHUaOlk7QbENb73dyCJEVjYdA2HtHWmq3HnrMA8B0a1WN6AYy0mkqnhw3NnAc0nhdzAC3v1SggljzGQQSCDcEbCDwsp40P6U3VzmUVc+8h6sMzt7zwY88XcA7juO3fD+aMrVWVZOjqYiwn0XDax45tcNh7t4vtAWma4sIINiNoI2FBd2qnbSsc95s1jS5x5AC5+AVQsWzlW188soqahgkke8MbM8Boc4kNADrAAG3gpPxrSOcVy4S539qe4UknM7NZ7+50YPi4hQeg237T1v8A1dV/rSf8lNPk9CoxBtTUzzzSNBEMYfI54BsHyGzja9jHt7SoAVu9GeCfs/htNCRZ+prvvv13nXcD3X1fZQdQsfEKJmIxPilaHRyNLXNPEEWKyEQU3znl5+Vqyamfc6juo76zDtY7xBF7biCOC0in7yjcvieGGtaOtG7opCPqOuWE9gfcf+RQCgzcFxN+DTxTxnrxPa9vbY3sew7j2FXNw2tZiUMc0ZuyVjXtPY4Aj4FUlVntA+LfOWFMYTd0D3xG/LY9nhZ4HsoJFREQFWfT5j/zriPQtPm6Vup2a7rOkP8AC3vYVZDEKttBFJK/YyNjnu7mgk/AKluI1jsRlkmf6cr3SO9Zzi53xKDGXRZAy8c0V8FPbqOdrSdkbes/bwuBYHm4LnVOfk24MLVNWQL3EDDxFgHye+8fuQTdGwRgAAAAWAGwADdZfSIgIiIPCurGYfG+WVwZGxpc5x3AAXJVUtJGeJc61GttbTsJEMfIfWdbZrnjy3cLnu/KCzkZnjDoXdRln1BHF2wxs7gLOPaW8lCqAtjgGCTZhnZT07NaR52cgOJceDQN5WvaNY2G0lWj0Q5GGUqUPlb/AGuYAyE7Sxu9sY5W3nmeYAQbHIGQqfJcQDAH1Dh5ycjrHmG/VZ2cbC911yIgIiINbmHAoMxwPgqGB0bh7TTwc0/RcOBVSM4ZekytVy00m0sPVdwcw7WO8RvHA3HBXJUDeUtQNZLRzgdZ7JI3HsYWOZ/Megha6/ERB0Oj/BP2hxGmgtdrpA5/LUb15Pe1pHeQrhblA/k3YL0klTVuGxoELD2us+TxADPvFTwgIiINBn3C/nnDqqGwJdE4tB+u0a8f4mtVO1eJw1hZUmxKD5LNIwbmPc33OI/RBjKbvJprbOrISdhEUjR3F7Xn4s9wUIqU/Jzfq4nKOdM/+bCUFkEREHE6ZcROHYRUkb5A2Ie24Nd+HWVUlYfykKnUoaeO/p1Gt4NjePdd4+CrwgK2Gh7DfmzCKUcZGmU8L67i5v4S0eCqerq4FSiipoIxYBkUbNm7YwD9EGciIgLWZnxhuX6SapfuiYXW3XduY3xcQPFbNRH5RuL/ACWjgpwds8hc7tZGAbfecw+CCv8AX1j8QkfLIdaSRxe4ni4m5+JXgiIJK0FZWGO13TyNvDS2ft3GQnzQ8LF3sjmrMqP9B+C/NOFROIs+oJmd3Hqx+Go1p8SpAQEREBERAUFeUvUXdRR8hM4+JjA/hKnVVp8oSuFVigYD+5gYw95LpPye33IIyRFusl4N+0FdT09riSQB3qDrSfgDkFmNEmCfMWF07CLPkb0z9ljeTrC45hmo32V2K/Gt1RYbgv1AREQFS7MrtasqTznl/mOVzaiYU7HPO5oLj3AXKpLUzGoe553ucXHvJuUHkpT8nRmtich5Urz/ALsI/VRYpr8mmj1pKya3otjjB9Yvc4A+w33hBPCIiCDPKZk20Df88/yQP1UHqb/KZbZ1AeYnHuMP/wBqEEH3C3WcAdxI/NXejFgO5UgY7UIPI3V3oH9I1p5gH4IPtERAVc/KNrDLiEMf0Y6cH2nPfrfBrFYxVi0+uLsWffhFEB92/wCZKCOURZeEtD54gdxkYDfd6QQXMweiGG08MI3RRsjHc1oaPyWYiICIiAiIgHYqb51xb58r6mcG7ZJXFp+wDqx/hDVZvSpj37PYZUSA2ke3oo+B139W47Wt1neyqkoCmLyccE+UVM9W4bImCNnrv2uI7Q1tvbUOq1WhjBfmbCoLjrz3nd269uj/ANsMQdyiIgIiIOQ0tYv8zYVVOv1ns6Fu2xvJ1DbtDS53sqpamTyisyCqmiomG4h85L67h1B3hhJ/8ihtAVm9AeE/N2FiQjrVEjpPZFmN8OoT7Srhg2GvxieKCMXfK9rG95Nrm3AbyeQKubhdCzC4Y4YxZkTGsb3NAA8diDKREQQ55SlPrU1JJ9WV7fvMv/Qq/q0WnXDvl+EyuAuYXxyjwdqOPg17lV1AVyMk1vzjh9JLxdBGT36gDviCqbqy3k/Yv8vwwwk9ankcy17nUd5xp7Nrnj2UEmoiICrZ5Q9MYcTa62x9Ow37Q6Rp8dg94Vk1DflIYMZ6enqmj9090b/VeAWk9gc23toIAX1G8xEOBsQQQe0bl8ogu3h1W2vijlYbtkY17TzDmhw+BWQox0DZpbjFCKV7vP0vVsd5iJ82R2N9Dss3mpOQEREBEXC6V89NydTWYQauYERN36o3GRw5DhzNuF7BFen3NYxerbSRuvFTX17bjMfS+6Or3lyipfUjzISXEkk3JJuSTvJPEr5QbTK+EHH6uCmF/OyNaSN4be7z4NBPgrmRRiFoa0Wa0AADcANgVbPJ7o21OKlx3xQSPb3lzI/ykKssgIiIC0ec8yxZTpJKiS2zZG29i+Qg6jR7iTyAJ4La19ZHh0bpZXtZGwFznONgAFVfShnp+dKm7btpY7iFh+L3fad8BYcyQ5TEq6TE5ZJpXa0kji9x5km57h2LGRbzJmWpc2VcdPFsvte/eGRi2u4++wHEkDigk7yeMp9K9+ISN6rLxwXG9xHnXDuB1QR9Z44KeVh4RhseDwxwQt1Y42hrR2DnzJ3k8SSsxAREQYWNYe3FqeaB3oyxvjPtNI/VUvq6Z1HI+N4s9jixw5OaSHD3hXdVZtPOW/mbEOnaLRVQ19m4SCwlHeTZ/e8oI1UkaCMxjBcRETzaOqAj7BIDeL3m7e94Ubr6jkMRDmkhwIIINiCNoIPAoLwouW0bZrbm+ijmuOmb1Jm7rSAC5tydscO+3ArqUBazMuCx5hpZqaT0ZWFt9+qd7HDta4AjuWzRBSnGcLkwWeSCZurJE4tcOHYRzBFiDyIWErKaZdHZzOz5TTN/tcTbFo/vWDbb1xttz3crVtewxkgggg2IOwgjeCOBQbDLuOT5cqGVFO7VkYe9rh9JrhxaRw/I2Ks7kPSRSZvaGhwiqbdaF52346hOx47to4gKqC/WnV2jegvEiqFh+kDE8ObqsrZ7cnO6S3DZr3sOwLHxXOmIYuNWarnc0ixbrlrCO1rbA+IQWEz9pVpMrtcyJzaiq3CNpuxh5yOG631Rt7t6rZjuMzY/O+eoeXyPO08AOAA4NA2ALAXe6M9G02cXiSS8dG09aTcX2O1sfM8C7cNu87EHBIpn0+ZPZhcdJPTRhkMbPk7g3c0XL4ie8mS7jtJte91DCDrdGGaW5Qr2TvBMTmmOW20hjiDcDjZzWm3YVa7D66PEo2ywvbJG4Xa5puD7lSRbHCcdqcFN6eeaG+/o3uaD3gGx8UF0lzua87UWVGk1Ezde1xEyzpXcrNvs7zYdqq9W54xKt2PrakjkJXMB7w0gFaBzi43O0neUHaaQ9I1RnR2qfNUzTdkIN7ng6Q/Sd8Bw4k8UizsFwefHZWw08bpJHbmt5cSSdjWjmdiDxw+ikxKRkUTC+R5DWtbvJP8A7vVq9GeSWZLpQ02dUSWdO8cTwa0/Ubcgc9p42GHox0cRZMZ0j9WSseOvJ9Fg4tjvttzdvPZuXeICIiAiIgLktJ+VBm6hfE0eeZ5yE/bAOzucCW+IPBdaiCj0jDGSCCCDYg7CCN4I4FfKmLTxkX5BIcQgb5qQjp2gejITsf6rza/2vWUOoOt0aZzfkyrEm10ElmzsHFt9jh9ptyR4jZdWvoatlfGyWJwfG8BzXDaCDuIVI1JOiTSS7Kb/AJPUEuonm/Fxhcd7mjeWHi3xG24cFmkXlTVDKtjXxua9jwHNc03aQRcEEbCCF6oCj3SFoqps2kzRkQVR3vAux/8AmN5/aG3newCkJEFRsx6O8Ry6T0tO9zB/eRAyxkc7tF2j1gFyxFleJYlThkFWbyQxPPNzGu/MIKTrd4FlGuzAR8nppZAfpaurH991mj3q3MGC01Obsp4GkcWxtB+AWeBZBDWSNB8dGWy4g8SuG0Qsv0YP23bC/uFh3hTFBC2naGsaGtaAGtaAAANwAGwBfaIMLGcLixqGSCZofFI3VcPyI5EGxB4EBVkz5ovq8qvc5jHT0t7tlYNYtH/caNrSPreiefAWoRBRxFcbFMm4fixLpqSB7jvdqAOPe4WPxWkfokwd5v8AJB4SzAe4SWQVUWTQYfNiTtSGKSV/1Y2F7vc0Eq2NJo6wqk9GigPrt6T+MldHS0sdG3VjYxjeTGho9wQV5yloQq8RIfWOFNH9UWfMfAdVveST2Kcsr5Vpcqx9HTRBl/Scdsjzzc47T3bhfYAt0iAiIgIiICIiAiIg8aylZWsdHI0Pje0tc1wuCCLEFVa0pZCfkye7A51JIT0T9+qd+o8/WA3cxt4EC1aw8XwuHGoXwTsEkUgs5p+BHEEHaCNoIBCClCLu9JWjebJrzIy8tI49SS21t9zZLbjwDtx7DsHCIO90baTJ8mkRvBlpCbmO/WZc9Z0ZO48dU7D2E3VlMv49T5ihE1NI2Rh323tPJw3td2FUuWzy9mCpy5KJaaV0bxvt6Lhyc07HDsKC6CKI8m6cKfENWOub8nk3dI0F0Ljs373R7e8cyFK1HVx1zA+J7JGO2hzHBzT3EbCg9kREBERAREQEREBEXxJK2O2sQLmwubXJ3AdqD7REQEREBERAREQEREBERAREQeVTTsq2OZI1r2OBa5rgHNIO8EHYQoJ0i6F30xdPhoL2b3U+97efRk+mPsnbyvuE9ogo9JGYiWuBDgSCCLEEbCCDuK+VbXOujqizeC6RnRz22TR2D+zW4PHft5EKB836Jq/Ll3NZ8ohH95ECXAfaj9JvhcdqDglssFx+qwF2tTTyRHjqOIB9Zu53iCtaiCWcD071tIAKmKKoAt1h5l55k2Bb7mhdvhmnXD6mwljqITxJaJG+9p1vwqt6ILZUelLCKz0axg9dr4/42gLYx53w2TdX0njOxv5uVPEQXEfnbDWb6+j8J4z+Tlr6zSdhNH6VbEfUD5f4GlVLRBZfENOGF0vodPN6keqP9wt/JcviflAE3FPRgcnSyX/C0f1KEEQd7i+l/FcS2CZsLTwhYG/idrPHgVyL8ZqJZmTvmkfKxwe173l7g4EOBu4niAsBEFz8r4yzMNJDUs3SsDiOTtz2+Dg4eC2ihXycMddLHPRuDi1h6WM2JABs2Rt9w26pA43dyU1ICIiAiIgIiICIiAiIgIiICIiAiIg5nMuQsPzLcz07ekP94zzcni5vpe1dRjjugEi5o6oEcGTtsfvsH9CnREFUMW0V4rhdyaV0jR9KEiW/c1p1/guVrsNmw42mikiPKRjmH8QCuyvxw1th3IKOorpVWAUlX+8pqd/rRMd+YWA7JGGu/wDg0n+iz/igp4iuI3JOGs3UNJ/oM/4rPpsCpaT93TQM9WJjfyCCmtDh82IG0MUkh5RsLz7mgrp8L0Y4riVtWkkYDxltDbweQ74K2QGruX6gr9g+gOpmsampiiHKNpld7zqgH3qQMB0O4ZhNi6N1Q8cZnXH3G2aR3gqQUQeVLTMo2hkbGsYNzWgNaO4DYF6oiAiIgIiICIiAiIgIiICIiAiIgIiICIiAiIgIiICIiAiIgIiICIiAiIgIiICIiAiIg//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12" name="AutoShape 12" descr="data:image/jpeg;base64,/9j/4AAQSkZJRgABAQAAAQABAAD/2wCEAAkGBxMHEhUUExQUFhMWGBoYFxcXGB0VFxsaHxcYGRUhGx0aHCggGhomHBkXITEhJikrLjAuGB8zODMsNygtLiwBCgoKBQUFDgUFDisZExkrKysrKysrKysrKysrKysrKysrKysrKysrKysrKysrKysrKysrKysrKysrKysrKysrK//AABEIAOEA4QMBIgACEQEDEQH/xAAcAAEAAgMBAQEAAAAAAAAAAAAABwgEBQYDAgH/xABJEAABAwICBgUHCQUHBAMAAAABAAIDBBEFBgcSITFBURMiYXGBCCMycoKRoRQVQlJikqKxwRYzsrPCJENTc5Oj0lRjg/BE0dP/xAAUAQEAAAAAAAAAAAAAAAAAAAAA/8QAFBEBAAAAAAAAAAAAAAAAAAAAAP/aAAwDAQACEQMRAD8AnFERAREQEREBERARF5zzNp2lz3BrRtJcQAO8ncg9EXA4/pfwvB7hsrqh4+jANcffJDCO4lR9jGn2eW4pqWOMcHSuMh9zdUA+9BP6Kp2J6UsWxK4NW9gPCINit3OaA74rnqvHqqt/e1M8nryvf+ZQXPdK1m8gd5RszXbnA+IVIHOLt6A2QXiRUppcXqKP93PMz1JHN/Ire4dpHxXDvQrZj/mETfzQ5BblFXfB9PNZTm1RBDM3m28T+3b1m/hCkLL2mbDcWs2Rz6Z54SjqX7HtuAO12qgkZF5U1SyraHxua9h2hzSHNPcRsK9UBERAREQEREBERAREQEREBERAWNiOIRYXGZZpGRxt3ue4NaOW08excTpD0o02UQ6KO09X/hg9VnbI4bueqNp2br3Vds0Zqq81SdJUyl31WDZGzsa3cO/eeJKCXc36dmRXZh8Wuf8AGlBDPZZsce91u4qHsfzPWZidrVU8kvIE2YO5jbNb4BahEBFkUNDLiLwyGN8jzubG0vd7mglSBgehXE8SsZGx07T/AIjrut2NZf3EhBG6KfcN0AQM/f1crz/2mNj+Lte66Ck0KYVAAHMmkPN8pBP3NUfBBWJFakaIcG/6T/em/wD0XnNocwiTdTvb6s0n9Tigq0isVXaBaGW/RT1MZO7WLJGjw1QfiuSxfQLV0+2nqIZhycDC7w9IfEIIiRbrHsqVuXT/AGmnljH1iNZncHtu0nsutKg2+X8zVeW369LO+M3uQDdjvWYbtd4hTVkvThDW6sdewQvOzpmAmI+sNrmd+0dyr8iC79NUMqmtfG5r2OF2uaQ5pB3EEbCF6Ko+R8/1eTX+adrwk9eB5JYeer9R32h2XBtZWWyXnOlzjFrwOs9tukidskYe0cW8nDYe+4QdEiIgIiICIiAiIgIiIChDSnpe6PWpcOft3SVDeHNsR/r93NY2mXSf05fQ0T+ptbPM0+lzYwj6PBx47t17wog+nvMhJJJJNyTtJPG6+UXa6PdHNTnN+sLxUoNnzEb+bWD6TvgOPAEOWwrC5sYkEUEb5JHbmsFz3nkOZOwKasm6CmstJiMmsd/QRGw7nv3nubbvKlLKuVKXKkXR00Ybe2s87ZHnm9288dm4X2ALdoMHCMHp8FZ0dPDHEzkxobftJ3uPaVnIiAiIgIiICIiD5kYJAQ4Ag7CCLgjtCjrN+h2hx0F0I+Szc4x5sn7Uewfdt4qR0QVCzjkasyg608d4ybNmZ1o3eNuqex1iuZV3aulZWsdHIxr43CzmuAc0jkQdhUC6TNDrsP1qnDwXxC5fBtc9nMx8Xt+zvHbwCHFnYLi82BTNmp5HRyt3OHxBG4g8QdiwUQWq0ZaRIs6R6rrR1bB5yPg4bteO+0t5je29jfYT3KpLhuIS4VKyaF5ZLGdZrm7wf1HAg7CCQVavRrnePOtNrbG1EdhNGOB4Ob9h1jbltHC5Dr0REBERAREQFEWm/SF80MNDTPtUPHnntO2NhHog8HuHiGntBHcaQs1syfRvnNjIepCw/SkI6vsja49g5kKpFdWPxCR8sri+R7i5zjvJJuSg8ERd5onyC7OU5fICKSIjpHDZru3iNp5kbSRuHaQgy9FGjV+bXiecOZRMPc6Yg7WsPBt9jneA23LbLUdKyhY2ONrWRsAa1rRZoA3AAL9padlGxscbWsYwBrWtFmgAWAAG4L1QEREBERARavHMxUuAN1qmeOIEXAc7rHnqtHWd4ArgMU06YfSm0TJ5u0NEbfxnW/CglNFBk3lBm/VoBbmZ/wBBF+qyKHygY3Hz1E9o5xyh57djmN/NBNaLlcq6QsPzSQ2GYCU/3Ug6OTwB2O9kldUgIiICIiCF9MGiwVYfW0LPObXTQNHp83xgfT4lv0t42+lAivGq+6dMgjC3Gvpm2hkd59oGxjydjhya47DycR9bYEPLd5NzJLlOqjqYturse3cHsNtdp77bORAPBaREF18HxOPGYI54Xa0crQ5p7DwPIg3BHMFZigbyeM19E9+HyO6r7yQXO5wHnGjvA1gB9V3NTygIiICIuF0yZm/ZvDn6htNP5mO28XHnHeDb7eBLUEIaYM3ftTXODHXp4LxxW3Hb5x/tEbOxrVwqIg2+VcAlzPVR00XpPO11rhjRtc49gHv2DirdZdwWLL1PHTwi0cbbdrj9Jzubibk964DQPlH5lpPlUjfP1IBbfe2Hewe16Z7NXkpRQEREBEWszFjsGXIH1FQ/Vjb95x4NaOLjy/RBk4liEWFRulmkbHEwXc9xsBy8SdgHElQRnrTdNWF0WHjoo9xmcLyu9QHYwb993bR6JXE6QM91GdJdZ51IGnzUIPVb2u+s+3H3WC5NB61VS+seXyPc97trnPJc4ntJ2leS9qOkkrntjiY58jjZrWgucT2AbSpVy1oKqq4B9XKynabHUaOlk7QbENb73dyCJEVjYdA2HtHWmq3HnrMA8B0a1WN6AYy0mkqnhw3NnAc0nhdzAC3v1SggljzGQQSCDcEbCDwsp40P6U3VzmUVc+8h6sMzt7zwY88XcA7juO3fD+aMrVWVZOjqYiwn0XDax45tcNh7t4vtAWma4sIINiNoI2FBd2qnbSsc95s1jS5x5AC5+AVQsWzlW188soqahgkke8MbM8Boc4kNADrAAG3gpPxrSOcVy4S539qe4UknM7NZ7+50YPi4hQeg237T1v8A1dV/rSf8lNPk9CoxBtTUzzzSNBEMYfI54BsHyGzja9jHt7SoAVu9GeCfs/htNCRZ+prvvv13nXcD3X1fZQdQsfEKJmIxPilaHRyNLXNPEEWKyEQU3znl5+Vqyamfc6juo76zDtY7xBF7biCOC0in7yjcvieGGtaOtG7opCPqOuWE9gfcf+RQCgzcFxN+DTxTxnrxPa9vbY3sew7j2FXNw2tZiUMc0ZuyVjXtPY4Aj4FUlVntA+LfOWFMYTd0D3xG/LY9nhZ4HsoJFREQFWfT5j/zriPQtPm6Vup2a7rOkP8AC3vYVZDEKttBFJK/YyNjnu7mgk/AKluI1jsRlkmf6cr3SO9Zzi53xKDGXRZAy8c0V8FPbqOdrSdkbes/bwuBYHm4LnVOfk24MLVNWQL3EDDxFgHye+8fuQTdGwRgAAAAWAGwADdZfSIgIiIPCurGYfG+WVwZGxpc5x3AAXJVUtJGeJc61GttbTsJEMfIfWdbZrnjy3cLnu/KCzkZnjDoXdRln1BHF2wxs7gLOPaW8lCqAtjgGCTZhnZT07NaR52cgOJceDQN5WvaNY2G0lWj0Q5GGUqUPlb/AGuYAyE7Sxu9sY5W3nmeYAQbHIGQqfJcQDAH1Dh5ycjrHmG/VZ2cbC911yIgIiINbmHAoMxwPgqGB0bh7TTwc0/RcOBVSM4ZekytVy00m0sPVdwcw7WO8RvHA3HBXJUDeUtQNZLRzgdZ7JI3HsYWOZ/Megha6/ERB0Oj/BP2hxGmgtdrpA5/LUb15Pe1pHeQrhblA/k3YL0klTVuGxoELD2us+TxADPvFTwgIiINBn3C/nnDqqGwJdE4tB+u0a8f4mtVO1eJw1hZUmxKD5LNIwbmPc33OI/RBjKbvJprbOrISdhEUjR3F7Xn4s9wUIqU/Jzfq4nKOdM/+bCUFkEREHE6ZcROHYRUkb5A2Ie24Nd+HWVUlYfykKnUoaeO/p1Gt4NjePdd4+CrwgK2Gh7DfmzCKUcZGmU8L67i5v4S0eCqerq4FSiipoIxYBkUbNm7YwD9EGciIgLWZnxhuX6SapfuiYXW3XduY3xcQPFbNRH5RuL/ACWjgpwds8hc7tZGAbfecw+CCv8AX1j8QkfLIdaSRxe4ni4m5+JXgiIJK0FZWGO13TyNvDS2ft3GQnzQ8LF3sjmrMqP9B+C/NOFROIs+oJmd3Hqx+Go1p8SpAQEREBERAUFeUvUXdRR8hM4+JjA/hKnVVp8oSuFVigYD+5gYw95LpPye33IIyRFusl4N+0FdT09riSQB3qDrSfgDkFmNEmCfMWF07CLPkb0z9ljeTrC45hmo32V2K/Gt1RYbgv1AREQFS7MrtasqTznl/mOVzaiYU7HPO5oLj3AXKpLUzGoe553ucXHvJuUHkpT8nRmtich5Urz/ALsI/VRYpr8mmj1pKya3otjjB9Yvc4A+w33hBPCIiCDPKZk20Df88/yQP1UHqb/KZbZ1AeYnHuMP/wBqEEH3C3WcAdxI/NXejFgO5UgY7UIPI3V3oH9I1p5gH4IPtERAVc/KNrDLiEMf0Y6cH2nPfrfBrFYxVi0+uLsWffhFEB92/wCZKCOURZeEtD54gdxkYDfd6QQXMweiGG08MI3RRsjHc1oaPyWYiICIiAiIgHYqb51xb58r6mcG7ZJXFp+wDqx/hDVZvSpj37PYZUSA2ke3oo+B139W47Wt1neyqkoCmLyccE+UVM9W4bImCNnrv2uI7Q1tvbUOq1WhjBfmbCoLjrz3nd269uj/ANsMQdyiIgIiIOQ0tYv8zYVVOv1ns6Fu2xvJ1DbtDS53sqpamTyisyCqmiomG4h85L67h1B3hhJ/8ihtAVm9AeE/N2FiQjrVEjpPZFmN8OoT7Srhg2GvxieKCMXfK9rG95Nrm3AbyeQKubhdCzC4Y4YxZkTGsb3NAA8diDKREQQ55SlPrU1JJ9WV7fvMv/Qq/q0WnXDvl+EyuAuYXxyjwdqOPg17lV1AVyMk1vzjh9JLxdBGT36gDviCqbqy3k/Yv8vwwwk9ankcy17nUd5xp7Nrnj2UEmoiICrZ5Q9MYcTa62x9Ow37Q6Rp8dg94Vk1DflIYMZ6enqmj9090b/VeAWk9gc23toIAX1G8xEOBsQQQe0bl8ogu3h1W2vijlYbtkY17TzDmhw+BWQox0DZpbjFCKV7vP0vVsd5iJ82R2N9Dss3mpOQEREBEXC6V89NydTWYQauYERN36o3GRw5DhzNuF7BFen3NYxerbSRuvFTX17bjMfS+6Or3lyipfUjzISXEkk3JJuSTvJPEr5QbTK+EHH6uCmF/OyNaSN4be7z4NBPgrmRRiFoa0Wa0AADcANgVbPJ7o21OKlx3xQSPb3lzI/ykKssgIiIC0ec8yxZTpJKiS2zZG29i+Qg6jR7iTyAJ4La19ZHh0bpZXtZGwFznONgAFVfShnp+dKm7btpY7iFh+L3fad8BYcyQ5TEq6TE5ZJpXa0kji9x5km57h2LGRbzJmWpc2VcdPFsvte/eGRi2u4++wHEkDigk7yeMp9K9+ISN6rLxwXG9xHnXDuB1QR9Z44KeVh4RhseDwxwQt1Y42hrR2DnzJ3k8SSsxAREQYWNYe3FqeaB3oyxvjPtNI/VUvq6Z1HI+N4s9jixw5OaSHD3hXdVZtPOW/mbEOnaLRVQ19m4SCwlHeTZ/e8oI1UkaCMxjBcRETzaOqAj7BIDeL3m7e94Ubr6jkMRDmkhwIIINiCNoIPAoLwouW0bZrbm+ijmuOmb1Jm7rSAC5tydscO+3ArqUBazMuCx5hpZqaT0ZWFt9+qd7HDta4AjuWzRBSnGcLkwWeSCZurJE4tcOHYRzBFiDyIWErKaZdHZzOz5TTN/tcTbFo/vWDbb1xttz3crVtewxkgggg2IOwgjeCOBQbDLuOT5cqGVFO7VkYe9rh9JrhxaRw/I2Ks7kPSRSZvaGhwiqbdaF52346hOx47to4gKqC/WnV2jegvEiqFh+kDE8ObqsrZ7cnO6S3DZr3sOwLHxXOmIYuNWarnc0ixbrlrCO1rbA+IQWEz9pVpMrtcyJzaiq3CNpuxh5yOG631Rt7t6rZjuMzY/O+eoeXyPO08AOAA4NA2ALAXe6M9G02cXiSS8dG09aTcX2O1sfM8C7cNu87EHBIpn0+ZPZhcdJPTRhkMbPk7g3c0XL4ie8mS7jtJte91DCDrdGGaW5Qr2TvBMTmmOW20hjiDcDjZzWm3YVa7D66PEo2ywvbJG4Xa5puD7lSRbHCcdqcFN6eeaG+/o3uaD3gGx8UF0lzua87UWVGk1Ezde1xEyzpXcrNvs7zYdqq9W54xKt2PrakjkJXMB7w0gFaBzi43O0neUHaaQ9I1RnR2qfNUzTdkIN7ng6Q/Sd8Bw4k8UizsFwefHZWw08bpJHbmt5cSSdjWjmdiDxw+ikxKRkUTC+R5DWtbvJP8A7vVq9GeSWZLpQ02dUSWdO8cTwa0/Ubcgc9p42GHox0cRZMZ0j9WSseOvJ9Fg4tjvttzdvPZuXeICIiAiIgLktJ+VBm6hfE0eeZ5yE/bAOzucCW+IPBdaiCj0jDGSCCCDYg7CCN4I4FfKmLTxkX5BIcQgb5qQjp2gejITsf6rza/2vWUOoOt0aZzfkyrEm10ElmzsHFt9jh9ptyR4jZdWvoatlfGyWJwfG8BzXDaCDuIVI1JOiTSS7Kb/AJPUEuonm/Fxhcd7mjeWHi3xG24cFmkXlTVDKtjXxua9jwHNc03aQRcEEbCCF6oCj3SFoqps2kzRkQVR3vAux/8AmN5/aG3newCkJEFRsx6O8Ry6T0tO9zB/eRAyxkc7tF2j1gFyxFleJYlThkFWbyQxPPNzGu/MIKTrd4FlGuzAR8nppZAfpaurH991mj3q3MGC01Obsp4GkcWxtB+AWeBZBDWSNB8dGWy4g8SuG0Qsv0YP23bC/uFh3hTFBC2naGsaGtaAGtaAAANwAGwBfaIMLGcLixqGSCZofFI3VcPyI5EGxB4EBVkz5ovq8qvc5jHT0t7tlYNYtH/caNrSPreiefAWoRBRxFcbFMm4fixLpqSB7jvdqAOPe4WPxWkfokwd5v8AJB4SzAe4SWQVUWTQYfNiTtSGKSV/1Y2F7vc0Eq2NJo6wqk9GigPrt6T+MldHS0sdG3VjYxjeTGho9wQV5yloQq8RIfWOFNH9UWfMfAdVveST2Kcsr5Vpcqx9HTRBl/Scdsjzzc47T3bhfYAt0iAiIgIiICIiAiIg8aylZWsdHI0Pje0tc1wuCCLEFVa0pZCfkye7A51JIT0T9+qd+o8/WA3cxt4EC1aw8XwuHGoXwTsEkUgs5p+BHEEHaCNoIBCClCLu9JWjebJrzIy8tI49SS21t9zZLbjwDtx7DsHCIO90baTJ8mkRvBlpCbmO/WZc9Z0ZO48dU7D2E3VlMv49T5ihE1NI2Rh323tPJw3td2FUuWzy9mCpy5KJaaV0bxvt6Lhyc07HDsKC6CKI8m6cKfENWOub8nk3dI0F0Ljs373R7e8cyFK1HVx1zA+J7JGO2hzHBzT3EbCg9kREBERAREQEREBEXxJK2O2sQLmwubXJ3AdqD7REQEREBERAREQEREBERAREQeVTTsq2OZI1r2OBa5rgHNIO8EHYQoJ0i6F30xdPhoL2b3U+97efRk+mPsnbyvuE9ogo9JGYiWuBDgSCCLEEbCCDuK+VbXOujqizeC6RnRz22TR2D+zW4PHft5EKB836Jq/Ll3NZ8ohH95ECXAfaj9JvhcdqDglssFx+qwF2tTTyRHjqOIB9Zu53iCtaiCWcD071tIAKmKKoAt1h5l55k2Bb7mhdvhmnXD6mwljqITxJaJG+9p1vwqt6ILZUelLCKz0axg9dr4/42gLYx53w2TdX0njOxv5uVPEQXEfnbDWb6+j8J4z+Tlr6zSdhNH6VbEfUD5f4GlVLRBZfENOGF0vodPN6keqP9wt/JcviflAE3FPRgcnSyX/C0f1KEEQd7i+l/FcS2CZsLTwhYG/idrPHgVyL8ZqJZmTvmkfKxwe173l7g4EOBu4niAsBEFz8r4yzMNJDUs3SsDiOTtz2+Dg4eC2ihXycMddLHPRuDi1h6WM2JABs2Rt9w26pA43dyU1ICIiAiIgIiICIiAiIgIiICIiAiIg5nMuQsPzLcz07ekP94zzcni5vpe1dRjjugEi5o6oEcGTtsfvsH9CnREFUMW0V4rhdyaV0jR9KEiW/c1p1/guVrsNmw42mikiPKRjmH8QCuyvxw1th3IKOorpVWAUlX+8pqd/rRMd+YWA7JGGu/wDg0n+iz/igp4iuI3JOGs3UNJ/oM/4rPpsCpaT93TQM9WJjfyCCmtDh82IG0MUkh5RsLz7mgrp8L0Y4riVtWkkYDxltDbweQ74K2QGruX6gr9g+gOpmsampiiHKNpld7zqgH3qQMB0O4ZhNi6N1Q8cZnXH3G2aR3gqQUQeVLTMo2hkbGsYNzWgNaO4DYF6oiAiIgIiICIiAiIgIiICIiAiIgIiICIiAiIgIiICIiAiIgIiICIiAiIgIiICIiAiIg//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14" name="AutoShape 14" descr="data:image/jpeg;base64,/9j/4AAQSkZJRgABAQAAAQABAAD/2wCEAAkGBxMHEhUUExQUFhMWGBoYFxcXGB0VFxsaHxcYGRUhGx0aHCggGhomHBkXITEhJikrLjAuGB8zODMsNygtLiwBCgoKBQUFDgUFDisZExkrKysrKysrKysrKysrKysrKysrKysrKysrKysrKysrKysrKysrKysrKysrKysrKysrK//AABEIAOEA4QMBIgACEQEDEQH/xAAcAAEAAgMBAQEAAAAAAAAAAAAABwgEBQYDAgH/xABJEAABAwICBgUHCQUHBAMAAAABAAIDBBEFBgcSITFBURMiYXGBCCMycoKRoRQVQlJikqKxwRYzsrPCJENTc5Oj0lRjg/BE0dP/xAAUAQEAAAAAAAAAAAAAAAAAAAAA/8QAFBEBAAAAAAAAAAAAAAAAAAAAAP/aAAwDAQACEQMRAD8AnFERAREQEREBERARF5zzNp2lz3BrRtJcQAO8ncg9EXA4/pfwvB7hsrqh4+jANcffJDCO4lR9jGn2eW4pqWOMcHSuMh9zdUA+9BP6Kp2J6UsWxK4NW9gPCINit3OaA74rnqvHqqt/e1M8nryvf+ZQXPdK1m8gd5RszXbnA+IVIHOLt6A2QXiRUppcXqKP93PMz1JHN/Ire4dpHxXDvQrZj/mETfzQ5BblFXfB9PNZTm1RBDM3m28T+3b1m/hCkLL2mbDcWs2Rz6Z54SjqX7HtuAO12qgkZF5U1SyraHxua9h2hzSHNPcRsK9UBERAREQEREBERAREQEREBERAWNiOIRYXGZZpGRxt3ue4NaOW08excTpD0o02UQ6KO09X/hg9VnbI4bueqNp2br3Vds0Zqq81SdJUyl31WDZGzsa3cO/eeJKCXc36dmRXZh8Wuf8AGlBDPZZsce91u4qHsfzPWZidrVU8kvIE2YO5jbNb4BahEBFkUNDLiLwyGN8jzubG0vd7mglSBgehXE8SsZGx07T/AIjrut2NZf3EhBG6KfcN0AQM/f1crz/2mNj+Lte66Ck0KYVAAHMmkPN8pBP3NUfBBWJFakaIcG/6T/em/wD0XnNocwiTdTvb6s0n9Tigq0isVXaBaGW/RT1MZO7WLJGjw1QfiuSxfQLV0+2nqIZhycDC7w9IfEIIiRbrHsqVuXT/AGmnljH1iNZncHtu0nsutKg2+X8zVeW369LO+M3uQDdjvWYbtd4hTVkvThDW6sdewQvOzpmAmI+sNrmd+0dyr8iC79NUMqmtfG5r2OF2uaQ5pB3EEbCF6Ko+R8/1eTX+adrwk9eB5JYeer9R32h2XBtZWWyXnOlzjFrwOs9tukidskYe0cW8nDYe+4QdEiIgIiICIiAiIgIiIChDSnpe6PWpcOft3SVDeHNsR/r93NY2mXSf05fQ0T+ptbPM0+lzYwj6PBx47t17wog+nvMhJJJJNyTtJPG6+UXa6PdHNTnN+sLxUoNnzEb+bWD6TvgOPAEOWwrC5sYkEUEb5JHbmsFz3nkOZOwKasm6CmstJiMmsd/QRGw7nv3nubbvKlLKuVKXKkXR00Ybe2s87ZHnm9288dm4X2ALdoMHCMHp8FZ0dPDHEzkxobftJ3uPaVnIiAiIgIiICIiD5kYJAQ4Ag7CCLgjtCjrN+h2hx0F0I+Szc4x5sn7Uewfdt4qR0QVCzjkasyg608d4ybNmZ1o3eNuqex1iuZV3aulZWsdHIxr43CzmuAc0jkQdhUC6TNDrsP1qnDwXxC5fBtc9nMx8Xt+zvHbwCHFnYLi82BTNmp5HRyt3OHxBG4g8QdiwUQWq0ZaRIs6R6rrR1bB5yPg4bteO+0t5je29jfYT3KpLhuIS4VKyaF5ZLGdZrm7wf1HAg7CCQVavRrnePOtNrbG1EdhNGOB4Ob9h1jbltHC5Dr0REBERAREQFEWm/SF80MNDTPtUPHnntO2NhHog8HuHiGntBHcaQs1syfRvnNjIepCw/SkI6vsja49g5kKpFdWPxCR8sri+R7i5zjvJJuSg8ERd5onyC7OU5fICKSIjpHDZru3iNp5kbSRuHaQgy9FGjV+bXiecOZRMPc6Yg7WsPBt9jneA23LbLUdKyhY2ONrWRsAa1rRZoA3AAL9padlGxscbWsYwBrWtFmgAWAAG4L1QEREBERARavHMxUuAN1qmeOIEXAc7rHnqtHWd4ArgMU06YfSm0TJ5u0NEbfxnW/CglNFBk3lBm/VoBbmZ/wBBF+qyKHygY3Hz1E9o5xyh57djmN/NBNaLlcq6QsPzSQ2GYCU/3Ug6OTwB2O9kldUgIiICIiCF9MGiwVYfW0LPObXTQNHp83xgfT4lv0t42+lAivGq+6dMgjC3Gvpm2hkd59oGxjydjhya47DycR9bYEPLd5NzJLlOqjqYturse3cHsNtdp77bORAPBaREF18HxOPGYI54Xa0crQ5p7DwPIg3BHMFZigbyeM19E9+HyO6r7yQXO5wHnGjvA1gB9V3NTygIiICIuF0yZm/ZvDn6htNP5mO28XHnHeDb7eBLUEIaYM3ftTXODHXp4LxxW3Hb5x/tEbOxrVwqIg2+VcAlzPVR00XpPO11rhjRtc49gHv2DirdZdwWLL1PHTwi0cbbdrj9Jzubibk964DQPlH5lpPlUjfP1IBbfe2Hewe16Z7NXkpRQEREBEWszFjsGXIH1FQ/Vjb95x4NaOLjy/RBk4liEWFRulmkbHEwXc9xsBy8SdgHElQRnrTdNWF0WHjoo9xmcLyu9QHYwb993bR6JXE6QM91GdJdZ51IGnzUIPVb2u+s+3H3WC5NB61VS+seXyPc97trnPJc4ntJ2leS9qOkkrntjiY58jjZrWgucT2AbSpVy1oKqq4B9XKynabHUaOlk7QbENb73dyCJEVjYdA2HtHWmq3HnrMA8B0a1WN6AYy0mkqnhw3NnAc0nhdzAC3v1SggljzGQQSCDcEbCDwsp40P6U3VzmUVc+8h6sMzt7zwY88XcA7juO3fD+aMrVWVZOjqYiwn0XDax45tcNh7t4vtAWma4sIINiNoI2FBd2qnbSsc95s1jS5x5AC5+AVQsWzlW188soqahgkke8MbM8Boc4kNADrAAG3gpPxrSOcVy4S539qe4UknM7NZ7+50YPi4hQeg237T1v8A1dV/rSf8lNPk9CoxBtTUzzzSNBEMYfI54BsHyGzja9jHt7SoAVu9GeCfs/htNCRZ+prvvv13nXcD3X1fZQdQsfEKJmIxPilaHRyNLXNPEEWKyEQU3znl5+Vqyamfc6juo76zDtY7xBF7biCOC0in7yjcvieGGtaOtG7opCPqOuWE9gfcf+RQCgzcFxN+DTxTxnrxPa9vbY3sew7j2FXNw2tZiUMc0ZuyVjXtPY4Aj4FUlVntA+LfOWFMYTd0D3xG/LY9nhZ4HsoJFREQFWfT5j/zriPQtPm6Vup2a7rOkP8AC3vYVZDEKttBFJK/YyNjnu7mgk/AKluI1jsRlkmf6cr3SO9Zzi53xKDGXRZAy8c0V8FPbqOdrSdkbes/bwuBYHm4LnVOfk24MLVNWQL3EDDxFgHye+8fuQTdGwRgAAAAWAGwADdZfSIgIiIPCurGYfG+WVwZGxpc5x3AAXJVUtJGeJc61GttbTsJEMfIfWdbZrnjy3cLnu/KCzkZnjDoXdRln1BHF2wxs7gLOPaW8lCqAtjgGCTZhnZT07NaR52cgOJceDQN5WvaNY2G0lWj0Q5GGUqUPlb/AGuYAyE7Sxu9sY5W3nmeYAQbHIGQqfJcQDAH1Dh5ycjrHmG/VZ2cbC911yIgIiINbmHAoMxwPgqGB0bh7TTwc0/RcOBVSM4ZekytVy00m0sPVdwcw7WO8RvHA3HBXJUDeUtQNZLRzgdZ7JI3HsYWOZ/Megha6/ERB0Oj/BP2hxGmgtdrpA5/LUb15Pe1pHeQrhblA/k3YL0klTVuGxoELD2us+TxADPvFTwgIiINBn3C/nnDqqGwJdE4tB+u0a8f4mtVO1eJw1hZUmxKD5LNIwbmPc33OI/RBjKbvJprbOrISdhEUjR3F7Xn4s9wUIqU/Jzfq4nKOdM/+bCUFkEREHE6ZcROHYRUkb5A2Ie24Nd+HWVUlYfykKnUoaeO/p1Gt4NjePdd4+CrwgK2Gh7DfmzCKUcZGmU8L67i5v4S0eCqerq4FSiipoIxYBkUbNm7YwD9EGciIgLWZnxhuX6SapfuiYXW3XduY3xcQPFbNRH5RuL/ACWjgpwds8hc7tZGAbfecw+CCv8AX1j8QkfLIdaSRxe4ni4m5+JXgiIJK0FZWGO13TyNvDS2ft3GQnzQ8LF3sjmrMqP9B+C/NOFROIs+oJmd3Hqx+Go1p8SpAQEREBERAUFeUvUXdRR8hM4+JjA/hKnVVp8oSuFVigYD+5gYw95LpPye33IIyRFusl4N+0FdT09riSQB3qDrSfgDkFmNEmCfMWF07CLPkb0z9ljeTrC45hmo32V2K/Gt1RYbgv1AREQFS7MrtasqTznl/mOVzaiYU7HPO5oLj3AXKpLUzGoe553ucXHvJuUHkpT8nRmtich5Urz/ALsI/VRYpr8mmj1pKya3otjjB9Yvc4A+w33hBPCIiCDPKZk20Df88/yQP1UHqb/KZbZ1AeYnHuMP/wBqEEH3C3WcAdxI/NXejFgO5UgY7UIPI3V3oH9I1p5gH4IPtERAVc/KNrDLiEMf0Y6cH2nPfrfBrFYxVi0+uLsWffhFEB92/wCZKCOURZeEtD54gdxkYDfd6QQXMweiGG08MI3RRsjHc1oaPyWYiICIiAiIgHYqb51xb58r6mcG7ZJXFp+wDqx/hDVZvSpj37PYZUSA2ke3oo+B139W47Wt1neyqkoCmLyccE+UVM9W4bImCNnrv2uI7Q1tvbUOq1WhjBfmbCoLjrz3nd269uj/ANsMQdyiIgIiIOQ0tYv8zYVVOv1ns6Fu2xvJ1DbtDS53sqpamTyisyCqmiomG4h85L67h1B3hhJ/8ihtAVm9AeE/N2FiQjrVEjpPZFmN8OoT7Srhg2GvxieKCMXfK9rG95Nrm3AbyeQKubhdCzC4Y4YxZkTGsb3NAA8diDKREQQ55SlPrU1JJ9WV7fvMv/Qq/q0WnXDvl+EyuAuYXxyjwdqOPg17lV1AVyMk1vzjh9JLxdBGT36gDviCqbqy3k/Yv8vwwwk9ankcy17nUd5xp7Nrnj2UEmoiICrZ5Q9MYcTa62x9Ow37Q6Rp8dg94Vk1DflIYMZ6enqmj9090b/VeAWk9gc23toIAX1G8xEOBsQQQe0bl8ogu3h1W2vijlYbtkY17TzDmhw+BWQox0DZpbjFCKV7vP0vVsd5iJ82R2N9Dss3mpOQEREBEXC6V89NydTWYQauYERN36o3GRw5DhzNuF7BFen3NYxerbSRuvFTX17bjMfS+6Or3lyipfUjzISXEkk3JJuSTvJPEr5QbTK+EHH6uCmF/OyNaSN4be7z4NBPgrmRRiFoa0Wa0AADcANgVbPJ7o21OKlx3xQSPb3lzI/ykKssgIiIC0ec8yxZTpJKiS2zZG29i+Qg6jR7iTyAJ4La19ZHh0bpZXtZGwFznONgAFVfShnp+dKm7btpY7iFh+L3fad8BYcyQ5TEq6TE5ZJpXa0kji9x5km57h2LGRbzJmWpc2VcdPFsvte/eGRi2u4++wHEkDigk7yeMp9K9+ISN6rLxwXG9xHnXDuB1QR9Z44KeVh4RhseDwxwQt1Y42hrR2DnzJ3k8SSsxAREQYWNYe3FqeaB3oyxvjPtNI/VUvq6Z1HI+N4s9jixw5OaSHD3hXdVZtPOW/mbEOnaLRVQ19m4SCwlHeTZ/e8oI1UkaCMxjBcRETzaOqAj7BIDeL3m7e94Ubr6jkMRDmkhwIIINiCNoIPAoLwouW0bZrbm+ijmuOmb1Jm7rSAC5tydscO+3ArqUBazMuCx5hpZqaT0ZWFt9+qd7HDta4AjuWzRBSnGcLkwWeSCZurJE4tcOHYRzBFiDyIWErKaZdHZzOz5TTN/tcTbFo/vWDbb1xttz3crVtewxkgggg2IOwgjeCOBQbDLuOT5cqGVFO7VkYe9rh9JrhxaRw/I2Ks7kPSRSZvaGhwiqbdaF52346hOx47to4gKqC/WnV2jegvEiqFh+kDE8ObqsrZ7cnO6S3DZr3sOwLHxXOmIYuNWarnc0ixbrlrCO1rbA+IQWEz9pVpMrtcyJzaiq3CNpuxh5yOG631Rt7t6rZjuMzY/O+eoeXyPO08AOAA4NA2ALAXe6M9G02cXiSS8dG09aTcX2O1sfM8C7cNu87EHBIpn0+ZPZhcdJPTRhkMbPk7g3c0XL4ie8mS7jtJte91DCDrdGGaW5Qr2TvBMTmmOW20hjiDcDjZzWm3YVa7D66PEo2ywvbJG4Xa5puD7lSRbHCcdqcFN6eeaG+/o3uaD3gGx8UF0lzua87UWVGk1Ezde1xEyzpXcrNvs7zYdqq9W54xKt2PrakjkJXMB7w0gFaBzi43O0neUHaaQ9I1RnR2qfNUzTdkIN7ng6Q/Sd8Bw4k8UizsFwefHZWw08bpJHbmt5cSSdjWjmdiDxw+ikxKRkUTC+R5DWtbvJP8A7vVq9GeSWZLpQ02dUSWdO8cTwa0/Ubcgc9p42GHox0cRZMZ0j9WSseOvJ9Fg4tjvttzdvPZuXeICIiAiIgLktJ+VBm6hfE0eeZ5yE/bAOzucCW+IPBdaiCj0jDGSCCCDYg7CCN4I4FfKmLTxkX5BIcQgb5qQjp2gejITsf6rza/2vWUOoOt0aZzfkyrEm10ElmzsHFt9jh9ptyR4jZdWvoatlfGyWJwfG8BzXDaCDuIVI1JOiTSS7Kb/AJPUEuonm/Fxhcd7mjeWHi3xG24cFmkXlTVDKtjXxua9jwHNc03aQRcEEbCCF6oCj3SFoqps2kzRkQVR3vAux/8AmN5/aG3newCkJEFRsx6O8Ry6T0tO9zB/eRAyxkc7tF2j1gFyxFleJYlThkFWbyQxPPNzGu/MIKTrd4FlGuzAR8nppZAfpaurH991mj3q3MGC01Obsp4GkcWxtB+AWeBZBDWSNB8dGWy4g8SuG0Qsv0YP23bC/uFh3hTFBC2naGsaGtaAGtaAAANwAGwBfaIMLGcLixqGSCZofFI3VcPyI5EGxB4EBVkz5ovq8qvc5jHT0t7tlYNYtH/caNrSPreiefAWoRBRxFcbFMm4fixLpqSB7jvdqAOPe4WPxWkfokwd5v8AJB4SzAe4SWQVUWTQYfNiTtSGKSV/1Y2F7vc0Eq2NJo6wqk9GigPrt6T+MldHS0sdG3VjYxjeTGho9wQV5yloQq8RIfWOFNH9UWfMfAdVveST2Kcsr5Vpcqx9HTRBl/Scdsjzzc47T3bhfYAt0iAiIgIiICIiAiIg8aylZWsdHI0Pje0tc1wuCCLEFVa0pZCfkye7A51JIT0T9+qd+o8/WA3cxt4EC1aw8XwuHGoXwTsEkUgs5p+BHEEHaCNoIBCClCLu9JWjebJrzIy8tI49SS21t9zZLbjwDtx7DsHCIO90baTJ8mkRvBlpCbmO/WZc9Z0ZO48dU7D2E3VlMv49T5ihE1NI2Rh323tPJw3td2FUuWzy9mCpy5KJaaV0bxvt6Lhyc07HDsKC6CKI8m6cKfENWOub8nk3dI0F0Ljs373R7e8cyFK1HVx1zA+J7JGO2hzHBzT3EbCg9kREBERAREQEREBEXxJK2O2sQLmwubXJ3AdqD7REQEREBERAREQEREBERAREQeVTTsq2OZI1r2OBa5rgHNIO8EHYQoJ0i6F30xdPhoL2b3U+97efRk+mPsnbyvuE9ogo9JGYiWuBDgSCCLEEbCCDuK+VbXOujqizeC6RnRz22TR2D+zW4PHft5EKB836Jq/Ll3NZ8ohH95ECXAfaj9JvhcdqDglssFx+qwF2tTTyRHjqOIB9Zu53iCtaiCWcD071tIAKmKKoAt1h5l55k2Bb7mhdvhmnXD6mwljqITxJaJG+9p1vwqt6ILZUelLCKz0axg9dr4/42gLYx53w2TdX0njOxv5uVPEQXEfnbDWb6+j8J4z+Tlr6zSdhNH6VbEfUD5f4GlVLRBZfENOGF0vodPN6keqP9wt/JcviflAE3FPRgcnSyX/C0f1KEEQd7i+l/FcS2CZsLTwhYG/idrPHgVyL8ZqJZmTvmkfKxwe173l7g4EOBu4niAsBEFz8r4yzMNJDUs3SsDiOTtz2+Dg4eC2ihXycMddLHPRuDi1h6WM2JABs2Rt9w26pA43dyU1ICIiAiIgIiICIiAiIgIiICIiAiIg5nMuQsPzLcz07ekP94zzcni5vpe1dRjjugEi5o6oEcGTtsfvsH9CnREFUMW0V4rhdyaV0jR9KEiW/c1p1/guVrsNmw42mikiPKRjmH8QCuyvxw1th3IKOorpVWAUlX+8pqd/rRMd+YWA7JGGu/wDg0n+iz/igp4iuI3JOGs3UNJ/oM/4rPpsCpaT93TQM9WJjfyCCmtDh82IG0MUkh5RsLz7mgrp8L0Y4riVtWkkYDxltDbweQ74K2QGruX6gr9g+gOpmsampiiHKNpld7zqgH3qQMB0O4ZhNi6N1Q8cZnXH3G2aR3gqQUQeVLTMo2hkbGsYNzWgNaO4DYF6oiAiIgIiICIiAiIgIiICIiAiIgIiICIiAiIgIiICIiAiIgIiICIiAiIgIiICIiAiIg//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16" name="AutoShape 16" descr="data:image/jpeg;base64,/9j/4AAQSkZJRgABAQAAAQABAAD/2wCEAAkGBxQHBhQSBxIVEhQWFyEaFBgYGBsfGRoiGSYgHyAeGiAkJi4lIhwxJx4fJjEjJSkrOi8xHB8zODU4NygvLiwBCgoKBQUFDgUFDisZExkrKysrKysrKysrKysrKysrKysrKysrKysrKysrKysrKysrKysrKysrKysrKysrKysrK//AABEIAIAAgAMBIgACEQEDEQH/xAAcAAEBAQADAQEBAAAAAAAAAAAABwYEBQgDAQL/xABCEAABAgQCBwQGBwUJAAAAAAABAAIDBAURBiEHEhMxQVFhInGBkQgUFSMyQjNSgqGxwdEWcpKi4SQlNENzg5Oyw//EABQBAQAAAAAAAAAAAAAAAAAAAAD/xAAUEQEAAAAAAAAAAAAAAAAAAAAA/9oADAMBAAIRAxEAPwC4oiICIiAiIgIiICIiAiIgIiICIiAiIgIiICIsbjzSNK4OhlsY7aYIu2C059Nc56o8D0CDZLq6niKVpRtUpmDCPJz2g+W9TeXpFZx8zXrkc0yVdmIUMERXA8HZgj7R4/CtLRdFNMpTM5fbu4ujHWJPO27yCDlO0l0sH/HQvv8A0XLkcdU6fdaVnYBPIvAP32XNZhuThtsyUlwP9Jn6LhVDA1PqLbTUlAPUMDT5iyDQMeIjAYZBB3Ebl/SmMfRtHw88xdH07EgHeZeKS6C/pnu7yDv3hdpg3SB7TqJkcSQfU55vyOPZidYZ59M+hPAN0iIgIiICIiAiLp8W15mGcPRpqZzENvZF7azjk1viUGO0t6RDhiCJWjdubijK2eyByBtxeeA8eh+Wi/Rt7H/tuJffTsTtDXz2V8953xOZ4bhxJyuhTD78TYhjVevdsh/u7jJ0Q5lw6NFgO/orwgIi6bE+KJbC0ltKzFDAfhbve63Brd5QdyimslpBqFbh7XD1Ge+AfgfFjBheOYFvwJHVdrRdI0Gdp8y6pwokrHlG60xAfm4Dmw5aw65bxzCDarJaRcGMxbS/de7moXal4oyc1wztccCR4HNdBhrS9DxPiSFKUmTiWeTrPiPa3UAFydUB1+643qmIMhoyxS7E9APr41ZmA7ZTLdxDm8bcL28wRwWvUzc39mtNLdnlDqME6w4bSHx78v5uqpiAiIgIiIChnpFVh0xOSshKZ3949o3uc7ssH/bzHJXNefpxnt/0hA2ILthRR5Qm6w/mQWrCdFbh7DsCWhW92wBxHF29x87rt0XzmY7ZWXc+YIa1oLnE7gBmSgzGkTG0LBVH2kYB8Z9xAh3+IjeTyaLi57hxUr0ZYXi6Qa6+p4uJiwmusxrh2Yjh8oG4Q28hvJ71jMQVSNpKx23YAjavEOA0/Iy/Hwu4+K9SUSlsotJhS8kLMhtDR1txPU70HNa0NbZosBuCg3pGH1Osyz5U6rosF7ItvmaC2wd0zKvS80ekBVRPY32TDcQIYae93aP4hB3no3Ufa1GZm4gyY0Q2Hq/N1u4AfxBXtYnQ5R/Y+AYAIs6KDFfzu/dfwsFtkEw0tP8AV8XUOJDyd60WeD3QgVT1LtIo9p6T6PLNz2bnRnDlYtIJ/wCP71UUBERAREQFBsDtvp9m78435K8qFwf7k9Ig6+Qjk2/3Gfq1BdFN9PNdNJwUYUI2fMv2f2Rm4/cB9pUhQv0mSdrIcrRv/L+iDrvRzowm6/HmogygMDW/vRL7vBp8wvQqjXo1zbDR5uECNoIrXkcdVzbA9c2nuuOasE1Msk5Z0SacGMaLuc42AA4koOHiGsQ6BRoszOmzIbSe88AOpOS8jSsOLi7FjRFN4kzH7R5a5zPcBw5BVTSRUomNcPx5sF0KnS2UvcWMxEcdXX6MHDv8s7oBpgnsdbR4uIEJzx3mzR+JQelYEIQILWQRZrQA0cgMgF/RNhmv1TPStix7iKThr3s3M9h+qfo2nffkSL9wueSDiaPYn7W6SJ6pgXgwgIEuefMjwF/thVddJg3DzMLYdhSsub6g7bvrOObj5ru0BERAREQFGNPlNiU6oSdVpw7UJwa88i06zCenxA+HNWdddiCjw6/RostPDsRG2PMciOoOaD60eosq9KhR5U3ZFYHt8Ru/JZbStgv9ssPBkrYR4R14JO433tJ4A5eICx+iytRMH12JRMSkN7V5V53HW+UdHbx1uO6yoPINOptTw5Wr0+BNQY7DbsQ3knpkCHNy6gqsUHAtSxdFZE0iTEQQGm4l7gF/7wbYAeZ7lZkQZbH2GPbuCIsnTQ1h1RsmjJt2EEN6DKyguCotS0f4gdEbT48S7dSIww32cLg9lwBG8bxdeo0QSd1Zr2MIQZTJQUuGfiiRCdfP6twCP4fFanAWAYGD4LnNcY8zE+ljO+I8SG77C/XPiVr1xqjPQ6ZIvjTzxDhsF3OO4AIM5pNxSMKYViRWH3r/AHcAcS53HwGfgufgenxaZhaBDqsR8WNq60Rz3FzruzIuc8t3gp7heXiaTMYCp1NhZJSxLZOG753A/EfIE9Q0cFX0BERAREQEREGT0g4Gg40pwbGOzjs+higZtPI829PJY+i4/mcGzTZLSNDdbdCmm3c14H1ufeM+Y4quLjVCQh1KVMOoQ2xWO3tcAQUH5TalCqkqIlNisisO5zHAhcpTGoaHoUCa22EpuPT4l79klzD0tcG3S5HRBSsR00WlpyVmhziNsfwCCnIpkBiZ+R9Rb1zyX5FwRV63lX6vsoZ3sl2EX6a3Z/NBp8W49ksKQT7Rih0QboTLGIfDh3myxMvQp7SfNsj4raZOQadaFLAnXidXnI+JHcBvWuwro3kMMuD5WFtIo/zIvadfmOA8Ateg+UrLMk5ZsOVaGMaLNaBYADgF9URAREQEREBERAREQEREBERAREQEREBERB//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09092319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lstStyle/>
          <a:p>
            <a:r>
              <a:rPr lang="fr-FR" dirty="0" err="1" smtClean="0"/>
              <a:t>Overview</a:t>
            </a:r>
            <a:endParaRPr lang="en-US" dirty="0"/>
          </a:p>
        </p:txBody>
      </p:sp>
      <p:sp>
        <p:nvSpPr>
          <p:cNvPr id="3" name="Content Placeholder 2"/>
          <p:cNvSpPr>
            <a:spLocks noGrp="1"/>
          </p:cNvSpPr>
          <p:nvPr>
            <p:ph idx="1"/>
          </p:nvPr>
        </p:nvSpPr>
        <p:spPr>
          <a:xfrm>
            <a:off x="806896" y="1340769"/>
            <a:ext cx="8229600" cy="4680520"/>
          </a:xfrm>
        </p:spPr>
        <p:txBody>
          <a:bodyPr>
            <a:normAutofit/>
          </a:bodyPr>
          <a:lstStyle/>
          <a:p>
            <a:pPr lvl="0"/>
            <a:r>
              <a:rPr lang="en-US" dirty="0" smtClean="0">
                <a:latin typeface="+mn-lt"/>
              </a:rPr>
              <a:t>Welcome and congratulations</a:t>
            </a:r>
          </a:p>
          <a:p>
            <a:pPr lvl="0"/>
            <a:r>
              <a:rPr lang="en-US" dirty="0" smtClean="0">
                <a:latin typeface="+mn-lt"/>
              </a:rPr>
              <a:t>10 Year Review Report</a:t>
            </a:r>
          </a:p>
          <a:p>
            <a:pPr lvl="0"/>
            <a:r>
              <a:rPr lang="en-US" dirty="0" smtClean="0">
                <a:latin typeface="+mn-lt"/>
              </a:rPr>
              <a:t>e-Agriculture Community of Practice</a:t>
            </a:r>
          </a:p>
          <a:p>
            <a:pPr lvl="0"/>
            <a:r>
              <a:rPr lang="en-US" dirty="0" smtClean="0">
                <a:latin typeface="+mn-lt"/>
              </a:rPr>
              <a:t>Post 2015 agenda: </a:t>
            </a:r>
            <a:br>
              <a:rPr lang="en-US" dirty="0" smtClean="0">
                <a:latin typeface="+mn-lt"/>
              </a:rPr>
            </a:br>
            <a:r>
              <a:rPr lang="en-US" dirty="0" smtClean="0">
                <a:latin typeface="+mn-lt"/>
              </a:rPr>
              <a:t>Sustainable </a:t>
            </a:r>
            <a:r>
              <a:rPr lang="en-US" dirty="0">
                <a:latin typeface="+mn-lt"/>
              </a:rPr>
              <a:t>D</a:t>
            </a:r>
            <a:r>
              <a:rPr lang="en-US" dirty="0" smtClean="0">
                <a:latin typeface="+mn-lt"/>
              </a:rPr>
              <a:t>evelopment Goals</a:t>
            </a:r>
          </a:p>
          <a:p>
            <a:pPr lvl="0"/>
            <a:r>
              <a:rPr lang="en-US" dirty="0" smtClean="0">
                <a:latin typeface="+mn-lt"/>
              </a:rPr>
              <a:t>E-agriculture in action</a:t>
            </a:r>
          </a:p>
          <a:p>
            <a:pPr lvl="0"/>
            <a:r>
              <a:rPr lang="en-US" dirty="0" smtClean="0">
                <a:latin typeface="+mn-lt"/>
              </a:rPr>
              <a:t>Conclusions</a:t>
            </a:r>
          </a:p>
          <a:p>
            <a:endParaRPr lang="en-US" dirty="0"/>
          </a:p>
        </p:txBody>
      </p:sp>
      <p:sp>
        <p:nvSpPr>
          <p:cNvPr id="4" name="Footer Placeholder 3"/>
          <p:cNvSpPr>
            <a:spLocks noGrp="1"/>
          </p:cNvSpPr>
          <p:nvPr>
            <p:ph type="ftr" sz="quarter" idx="11"/>
          </p:nvPr>
        </p:nvSpPr>
        <p:spPr/>
        <p:txBody>
          <a:bodyPr/>
          <a:lstStyle/>
          <a:p>
            <a:r>
              <a:rPr lang="en-US" smtClean="0"/>
              <a:t>2014: A successful year, a growing community</a:t>
            </a:r>
            <a:endParaRPr lang="en-US"/>
          </a:p>
        </p:txBody>
      </p:sp>
      <p:sp>
        <p:nvSpPr>
          <p:cNvPr id="5" name="Slide Number Placeholder 4"/>
          <p:cNvSpPr>
            <a:spLocks noGrp="1"/>
          </p:cNvSpPr>
          <p:nvPr>
            <p:ph type="sldNum" sz="quarter" idx="12"/>
          </p:nvPr>
        </p:nvSpPr>
        <p:spPr/>
        <p:txBody>
          <a:bodyPr/>
          <a:lstStyle/>
          <a:p>
            <a:fld id="{241BBAF0-A5B4-4AF3-8177-9DD66658C03A}" type="slidenum">
              <a:rPr lang="en-US" smtClean="0"/>
              <a:pPr/>
              <a:t>2</a:t>
            </a:fld>
            <a:endParaRPr lang="en-US"/>
          </a:p>
        </p:txBody>
      </p:sp>
    </p:spTree>
    <p:extLst>
      <p:ext uri="{BB962C8B-B14F-4D97-AF65-F5344CB8AC3E}">
        <p14:creationId xmlns:p14="http://schemas.microsoft.com/office/powerpoint/2010/main" val="2537005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15616" y="2708920"/>
            <a:ext cx="6912768" cy="646331"/>
          </a:xfrm>
          <a:prstGeom prst="rect">
            <a:avLst/>
          </a:prstGeom>
          <a:noFill/>
        </p:spPr>
        <p:txBody>
          <a:bodyPr wrap="square" rtlCol="0">
            <a:spAutoFit/>
          </a:bodyPr>
          <a:lstStyle/>
          <a:p>
            <a:pPr algn="ctr"/>
            <a:r>
              <a:rPr lang="en-US" sz="3600" dirty="0" smtClean="0">
                <a:solidFill>
                  <a:srgbClr val="36894D"/>
                </a:solidFill>
                <a:latin typeface="Century Gothic" pitchFamily="34" charset="0"/>
              </a:rPr>
              <a:t>10 </a:t>
            </a:r>
            <a:r>
              <a:rPr lang="en-US" sz="3600" dirty="0" smtClean="0">
                <a:solidFill>
                  <a:srgbClr val="36894D"/>
                </a:solidFill>
                <a:latin typeface="Century Gothic" pitchFamily="34" charset="0"/>
              </a:rPr>
              <a:t>Year </a:t>
            </a:r>
            <a:r>
              <a:rPr lang="en-US" sz="3600" dirty="0">
                <a:solidFill>
                  <a:srgbClr val="36894D"/>
                </a:solidFill>
                <a:latin typeface="Century Gothic" pitchFamily="34" charset="0"/>
              </a:rPr>
              <a:t>R</a:t>
            </a:r>
            <a:r>
              <a:rPr lang="en-US" sz="3600" dirty="0" smtClean="0">
                <a:solidFill>
                  <a:srgbClr val="36894D"/>
                </a:solidFill>
                <a:latin typeface="Century Gothic" pitchFamily="34" charset="0"/>
              </a:rPr>
              <a:t>eview </a:t>
            </a:r>
            <a:r>
              <a:rPr lang="en-US" sz="3600" dirty="0">
                <a:solidFill>
                  <a:srgbClr val="36894D"/>
                </a:solidFill>
                <a:latin typeface="Century Gothic" pitchFamily="34" charset="0"/>
              </a:rPr>
              <a:t>R</a:t>
            </a:r>
            <a:r>
              <a:rPr lang="en-US" sz="3600" dirty="0" smtClean="0">
                <a:solidFill>
                  <a:srgbClr val="36894D"/>
                </a:solidFill>
                <a:latin typeface="Century Gothic" pitchFamily="34" charset="0"/>
              </a:rPr>
              <a:t>eport</a:t>
            </a:r>
            <a:endParaRPr lang="en-US" sz="3600" dirty="0" smtClean="0">
              <a:solidFill>
                <a:srgbClr val="36894D"/>
              </a:solidFill>
              <a:latin typeface="Century Gothic" pitchFamily="34" charset="0"/>
            </a:endParaRPr>
          </a:p>
        </p:txBody>
      </p:sp>
      <p:pic>
        <p:nvPicPr>
          <p:cNvPr id="1026" name="Picture 2" descr="C:\Users\rodriguezis\Pictures\Logos\FAO_logo_Blue_2lines_en.png"/>
          <p:cNvPicPr>
            <a:picLocks noChangeAspect="1" noChangeArrowheads="1"/>
          </p:cNvPicPr>
          <p:nvPr/>
        </p:nvPicPr>
        <p:blipFill>
          <a:blip r:embed="rId3" cstate="print"/>
          <a:srcRect/>
          <a:stretch>
            <a:fillRect/>
          </a:stretch>
        </p:blipFill>
        <p:spPr bwMode="auto">
          <a:xfrm>
            <a:off x="4958632" y="5630565"/>
            <a:ext cx="4221880" cy="1254819"/>
          </a:xfrm>
          <a:prstGeom prst="rect">
            <a:avLst/>
          </a:prstGeom>
          <a:noFill/>
        </p:spPr>
      </p:pic>
      <p:sp>
        <p:nvSpPr>
          <p:cNvPr id="5" name="Rectangle 4"/>
          <p:cNvSpPr/>
          <p:nvPr/>
        </p:nvSpPr>
        <p:spPr>
          <a:xfrm>
            <a:off x="3652653" y="6021288"/>
            <a:ext cx="1423403" cy="369332"/>
          </a:xfrm>
          <a:prstGeom prst="rect">
            <a:avLst/>
          </a:prstGeom>
        </p:spPr>
        <p:txBody>
          <a:bodyPr wrap="none">
            <a:spAutoFit/>
          </a:bodyPr>
          <a:lstStyle/>
          <a:p>
            <a:r>
              <a:rPr lang="en-GB" dirty="0" smtClean="0">
                <a:latin typeface="Calibri" panose="020F0502020204030204" pitchFamily="34" charset="0"/>
              </a:rPr>
              <a:t>Facilitated by</a:t>
            </a:r>
            <a:endParaRPr lang="en-US" dirty="0" smtClean="0">
              <a:latin typeface="Calibri" panose="020F0502020204030204" pitchFamily="34" charset="0"/>
            </a:endParaRPr>
          </a:p>
        </p:txBody>
      </p:sp>
      <p:sp>
        <p:nvSpPr>
          <p:cNvPr id="2" name="Rectangle 1"/>
          <p:cNvSpPr/>
          <p:nvPr/>
        </p:nvSpPr>
        <p:spPr>
          <a:xfrm>
            <a:off x="251520" y="3501008"/>
            <a:ext cx="8712968" cy="1938992"/>
          </a:xfrm>
          <a:prstGeom prst="rect">
            <a:avLst/>
          </a:prstGeom>
        </p:spPr>
        <p:txBody>
          <a:bodyPr wrap="square">
            <a:spAutoFit/>
          </a:bodyPr>
          <a:lstStyle/>
          <a:p>
            <a:pPr algn="ctr"/>
            <a:r>
              <a:rPr lang="en-GB" sz="2400" b="1" dirty="0"/>
              <a:t>Implementation of the World Summit on Information Society (WSIS) </a:t>
            </a:r>
            <a:endParaRPr lang="en-GB" sz="2400" b="1" dirty="0" smtClean="0"/>
          </a:p>
          <a:p>
            <a:pPr algn="ctr"/>
            <a:endParaRPr lang="en-GB" sz="2400" b="1" dirty="0"/>
          </a:p>
          <a:p>
            <a:pPr algn="ctr"/>
            <a:endParaRPr lang="en-US" sz="2400" dirty="0"/>
          </a:p>
          <a:p>
            <a:pPr algn="ctr"/>
            <a:r>
              <a:rPr lang="en-GB" sz="2400" b="1" dirty="0"/>
              <a:t>Action Line C7 - ICT Applications: </a:t>
            </a:r>
            <a:r>
              <a:rPr lang="en-GB" sz="2400" b="1" dirty="0" err="1"/>
              <a:t>e-agriculture</a:t>
            </a:r>
            <a:endParaRPr lang="en-US" sz="2400" dirty="0"/>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0375" y="4365104"/>
            <a:ext cx="603250"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519084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384"/>
            <a:ext cx="8229600" cy="1143000"/>
          </a:xfrm>
          <a:noFill/>
          <a:ln w="9525">
            <a:noFill/>
            <a:miter lim="800000"/>
            <a:headEnd/>
            <a:tailEnd/>
          </a:ln>
        </p:spPr>
        <p:txBody>
          <a:bodyPr vert="horz" wrap="square" lIns="91440" tIns="45720" rIns="91440" bIns="45720" numCol="1" anchor="ctr" anchorCtr="0" compatLnSpc="1">
            <a:prstTxWarp prst="textNoShape">
              <a:avLst/>
            </a:prstTxWarp>
            <a:normAutofit/>
          </a:bodyPr>
          <a:lstStyle/>
          <a:p>
            <a:r>
              <a:rPr lang="it-IT" dirty="0" err="1" smtClean="0"/>
              <a:t>Thematic</a:t>
            </a:r>
            <a:r>
              <a:rPr lang="it-IT" dirty="0" smtClean="0"/>
              <a:t> focus</a:t>
            </a:r>
            <a:endParaRPr lang="en-US" dirty="0" smtClean="0"/>
          </a:p>
        </p:txBody>
      </p:sp>
      <p:sp>
        <p:nvSpPr>
          <p:cNvPr id="3" name="Rectangle 3"/>
          <p:cNvSpPr>
            <a:spLocks noChangeArrowheads="1"/>
          </p:cNvSpPr>
          <p:nvPr/>
        </p:nvSpPr>
        <p:spPr bwMode="auto">
          <a:xfrm>
            <a:off x="1187624" y="908720"/>
            <a:ext cx="6912768" cy="5375830"/>
          </a:xfrm>
          <a:prstGeom prst="rect">
            <a:avLst/>
          </a:prstGeom>
          <a:noFill/>
          <a:ln w="9525">
            <a:noFill/>
            <a:miter lim="800000"/>
            <a:headEnd/>
            <a:tailEnd/>
          </a:ln>
        </p:spPr>
        <p:txBody>
          <a:bodyPr wrap="square">
            <a:spAutoFit/>
          </a:bodyPr>
          <a:lstStyle/>
          <a:p>
            <a:pPr marL="342900" indent="-342900">
              <a:lnSpc>
                <a:spcPct val="120000"/>
              </a:lnSpc>
              <a:spcAft>
                <a:spcPts val="1200"/>
              </a:spcAft>
              <a:buFont typeface="+mj-lt"/>
              <a:buAutoNum type="arabicPeriod"/>
            </a:pPr>
            <a:r>
              <a:rPr lang="en-US" sz="2000" dirty="0" smtClean="0"/>
              <a:t>Agriculture value chains</a:t>
            </a:r>
          </a:p>
          <a:p>
            <a:pPr marL="342900" indent="-342900">
              <a:lnSpc>
                <a:spcPct val="120000"/>
              </a:lnSpc>
              <a:spcAft>
                <a:spcPts val="1200"/>
              </a:spcAft>
              <a:buFont typeface="+mj-lt"/>
              <a:buAutoNum type="arabicPeriod"/>
            </a:pPr>
            <a:r>
              <a:rPr lang="en-US" sz="2000" dirty="0" smtClean="0"/>
              <a:t>Risk management</a:t>
            </a:r>
          </a:p>
          <a:p>
            <a:pPr marL="342900" indent="-342900">
              <a:lnSpc>
                <a:spcPct val="120000"/>
              </a:lnSpc>
              <a:spcAft>
                <a:spcPts val="1200"/>
              </a:spcAft>
              <a:buFont typeface="+mj-lt"/>
              <a:buAutoNum type="arabicPeriod"/>
            </a:pPr>
            <a:r>
              <a:rPr lang="en-US" sz="2000" dirty="0" smtClean="0"/>
              <a:t>Market price information</a:t>
            </a:r>
          </a:p>
          <a:p>
            <a:pPr marL="342900" indent="-342900">
              <a:lnSpc>
                <a:spcPct val="120000"/>
              </a:lnSpc>
              <a:spcAft>
                <a:spcPts val="1200"/>
              </a:spcAft>
              <a:buFont typeface="+mj-lt"/>
              <a:buAutoNum type="arabicPeriod"/>
            </a:pPr>
            <a:r>
              <a:rPr lang="en-US" sz="2000" dirty="0" smtClean="0"/>
              <a:t>Agriculture advisory services</a:t>
            </a:r>
          </a:p>
          <a:p>
            <a:pPr marL="342900" indent="-342900">
              <a:lnSpc>
                <a:spcPct val="120000"/>
              </a:lnSpc>
              <a:spcAft>
                <a:spcPts val="1200"/>
              </a:spcAft>
              <a:buFont typeface="+mj-lt"/>
              <a:buAutoNum type="arabicPeriod"/>
            </a:pPr>
            <a:r>
              <a:rPr lang="en-US" sz="2000" dirty="0" err="1" smtClean="0"/>
              <a:t>E-agriculture</a:t>
            </a:r>
            <a:r>
              <a:rPr lang="en-US" sz="2000" dirty="0" smtClean="0"/>
              <a:t> policies</a:t>
            </a:r>
          </a:p>
          <a:p>
            <a:pPr marL="342900" indent="-342900">
              <a:lnSpc>
                <a:spcPct val="120000"/>
              </a:lnSpc>
              <a:spcAft>
                <a:spcPts val="1200"/>
              </a:spcAft>
              <a:buFont typeface="+mj-lt"/>
              <a:buAutoNum type="arabicPeriod"/>
            </a:pPr>
            <a:r>
              <a:rPr lang="en-US" sz="2000" dirty="0" smtClean="0"/>
              <a:t>Capacity development </a:t>
            </a:r>
          </a:p>
          <a:p>
            <a:pPr marL="342900" indent="-342900">
              <a:lnSpc>
                <a:spcPct val="120000"/>
              </a:lnSpc>
              <a:spcAft>
                <a:spcPts val="1200"/>
              </a:spcAft>
              <a:buFont typeface="+mj-lt"/>
              <a:buAutoNum type="arabicPeriod"/>
            </a:pPr>
            <a:r>
              <a:rPr lang="en-US" sz="2000" dirty="0" smtClean="0"/>
              <a:t>Participatory communications</a:t>
            </a:r>
          </a:p>
          <a:p>
            <a:pPr marL="342900" indent="-342900">
              <a:lnSpc>
                <a:spcPct val="120000"/>
              </a:lnSpc>
              <a:spcAft>
                <a:spcPts val="1200"/>
              </a:spcAft>
              <a:buFont typeface="+mj-lt"/>
              <a:buAutoNum type="arabicPeriod"/>
            </a:pPr>
            <a:r>
              <a:rPr lang="en-US" sz="2000" dirty="0" smtClean="0"/>
              <a:t>Information management and knowledge exchange </a:t>
            </a:r>
            <a:br>
              <a:rPr lang="en-US" sz="2000" dirty="0" smtClean="0"/>
            </a:br>
            <a:r>
              <a:rPr lang="en-US" sz="2000" dirty="0" smtClean="0"/>
              <a:t>for agricultural innovation systems</a:t>
            </a:r>
          </a:p>
          <a:p>
            <a:pPr marL="342900" indent="-342900">
              <a:lnSpc>
                <a:spcPct val="120000"/>
              </a:lnSpc>
              <a:spcAft>
                <a:spcPts val="1200"/>
              </a:spcAft>
              <a:buFont typeface="+mj-lt"/>
              <a:buAutoNum type="arabicPeriod"/>
            </a:pPr>
            <a:r>
              <a:rPr lang="en-US" sz="2000" dirty="0" smtClean="0"/>
              <a:t>Knowledge sharing and good practices </a:t>
            </a:r>
            <a:br>
              <a:rPr lang="en-US" sz="2000" dirty="0" smtClean="0"/>
            </a:br>
            <a:r>
              <a:rPr lang="en-US" sz="2000" dirty="0" smtClean="0"/>
              <a:t>in online community</a:t>
            </a:r>
            <a:endParaRPr lang="en-US" sz="2000" dirty="0">
              <a:solidFill>
                <a:schemeClr val="accent1"/>
              </a:solidFill>
            </a:endParaRPr>
          </a:p>
        </p:txBody>
      </p:sp>
    </p:spTree>
    <p:extLst>
      <p:ext uri="{BB962C8B-B14F-4D97-AF65-F5344CB8AC3E}">
        <p14:creationId xmlns:p14="http://schemas.microsoft.com/office/powerpoint/2010/main" val="269137949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2014: A successful year, a growing community</a:t>
            </a:r>
            <a:endParaRPr lang="en-US"/>
          </a:p>
        </p:txBody>
      </p:sp>
      <p:sp>
        <p:nvSpPr>
          <p:cNvPr id="5" name="Slide Number Placeholder 4"/>
          <p:cNvSpPr>
            <a:spLocks noGrp="1"/>
          </p:cNvSpPr>
          <p:nvPr>
            <p:ph type="sldNum" sz="quarter" idx="12"/>
          </p:nvPr>
        </p:nvSpPr>
        <p:spPr/>
        <p:txBody>
          <a:bodyPr/>
          <a:lstStyle/>
          <a:p>
            <a:fld id="{241BBAF0-A5B4-4AF3-8177-9DD66658C03A}" type="slidenum">
              <a:rPr lang="en-US" smtClean="0"/>
              <a:pPr/>
              <a:t>5</a:t>
            </a:fld>
            <a:endParaRPr lang="en-US"/>
          </a:p>
        </p:txBody>
      </p:sp>
      <p:sp>
        <p:nvSpPr>
          <p:cNvPr id="14" name="Title 1"/>
          <p:cNvSpPr txBox="1">
            <a:spLocks/>
          </p:cNvSpPr>
          <p:nvPr/>
        </p:nvSpPr>
        <p:spPr>
          <a:xfrm>
            <a:off x="971600" y="44624"/>
            <a:ext cx="7272808" cy="1008112"/>
          </a:xfrm>
          <a:prstGeom prst="rect">
            <a:avLst/>
          </a:prstGeom>
        </p:spPr>
        <p:txBody>
          <a:bodyPr>
            <a:normAutofit lnSpcReduction="10000"/>
          </a:bodyPr>
          <a:lstStyle/>
          <a:p>
            <a:pPr lvl="0" algn="ctr">
              <a:spcBef>
                <a:spcPct val="0"/>
              </a:spcBef>
            </a:pPr>
            <a:r>
              <a:rPr kumimoji="0" lang="en-US" sz="3200" i="0" u="none" strike="noStrike" kern="1200" cap="none" spc="0" normalizeH="0" baseline="0" noProof="0" dirty="0" smtClean="0">
                <a:ln>
                  <a:noFill/>
                </a:ln>
                <a:solidFill>
                  <a:srgbClr val="36894D"/>
                </a:solidFill>
                <a:effectLst/>
                <a:uLnTx/>
                <a:uFillTx/>
                <a:latin typeface="Century Gothic" pitchFamily="34" charset="0"/>
                <a:ea typeface="+mn-ea"/>
                <a:cs typeface="+mn-cs"/>
              </a:rPr>
              <a:t>Recent</a:t>
            </a:r>
            <a:r>
              <a:rPr kumimoji="0" lang="en-US" sz="3200" i="0" u="none" strike="noStrike" kern="1200" cap="none" spc="0" normalizeH="0" noProof="0" dirty="0" smtClean="0">
                <a:ln>
                  <a:noFill/>
                </a:ln>
                <a:solidFill>
                  <a:srgbClr val="36894D"/>
                </a:solidFill>
                <a:effectLst/>
                <a:uLnTx/>
                <a:uFillTx/>
                <a:latin typeface="Century Gothic" pitchFamily="34" charset="0"/>
                <a:ea typeface="+mn-ea"/>
                <a:cs typeface="+mn-cs"/>
              </a:rPr>
              <a:t> developments and emerging trends</a:t>
            </a:r>
            <a:endParaRPr kumimoji="0" lang="en-US" sz="2000" i="1" u="none" strike="noStrike" kern="1200" cap="none" spc="0" normalizeH="0" baseline="0" noProof="0" dirty="0">
              <a:ln>
                <a:noFill/>
              </a:ln>
              <a:solidFill>
                <a:srgbClr val="36894D"/>
              </a:solidFill>
              <a:effectLst/>
              <a:uLnTx/>
              <a:uFillTx/>
              <a:latin typeface="Century Gothic" pitchFamily="34" charset="0"/>
              <a:ea typeface="+mn-ea"/>
              <a:cs typeface="+mn-cs"/>
            </a:endParaRPr>
          </a:p>
        </p:txBody>
      </p:sp>
      <p:sp>
        <p:nvSpPr>
          <p:cNvPr id="11" name="Rectangle 3"/>
          <p:cNvSpPr>
            <a:spLocks noChangeArrowheads="1"/>
          </p:cNvSpPr>
          <p:nvPr/>
        </p:nvSpPr>
        <p:spPr bwMode="auto">
          <a:xfrm>
            <a:off x="1187624" y="1105487"/>
            <a:ext cx="7776864" cy="5137817"/>
          </a:xfrm>
          <a:prstGeom prst="rect">
            <a:avLst/>
          </a:prstGeom>
          <a:noFill/>
          <a:ln w="9525">
            <a:noFill/>
            <a:miter lim="800000"/>
            <a:headEnd/>
            <a:tailEnd/>
          </a:ln>
        </p:spPr>
        <p:txBody>
          <a:bodyPr wrap="square">
            <a:spAutoFit/>
          </a:bodyPr>
          <a:lstStyle/>
          <a:p>
            <a:pPr marL="285750" indent="-285750">
              <a:lnSpc>
                <a:spcPct val="120000"/>
              </a:lnSpc>
              <a:spcAft>
                <a:spcPts val="1200"/>
              </a:spcAft>
              <a:buFont typeface="Arial" panose="020B0604020202020204" pitchFamily="34" charset="0"/>
              <a:buChar char="•"/>
            </a:pPr>
            <a:r>
              <a:rPr lang="en-US" sz="2800" dirty="0" smtClean="0"/>
              <a:t>Mobile telephony</a:t>
            </a:r>
          </a:p>
          <a:p>
            <a:pPr marL="285750" indent="-285750">
              <a:lnSpc>
                <a:spcPct val="120000"/>
              </a:lnSpc>
              <a:spcAft>
                <a:spcPts val="1200"/>
              </a:spcAft>
              <a:buFont typeface="Arial" panose="020B0604020202020204" pitchFamily="34" charset="0"/>
              <a:buChar char="•"/>
            </a:pPr>
            <a:r>
              <a:rPr lang="fr-FR" sz="2800" dirty="0" err="1" smtClean="0"/>
              <a:t>From</a:t>
            </a:r>
            <a:r>
              <a:rPr lang="fr-FR" sz="2800" dirty="0" smtClean="0"/>
              <a:t> mobile phones to smartphones</a:t>
            </a:r>
          </a:p>
          <a:p>
            <a:pPr marL="285750" indent="-285750">
              <a:lnSpc>
                <a:spcPct val="120000"/>
              </a:lnSpc>
              <a:spcAft>
                <a:spcPts val="1200"/>
              </a:spcAft>
              <a:buFont typeface="Arial" panose="020B0604020202020204" pitchFamily="34" charset="0"/>
              <a:buChar char="•"/>
            </a:pPr>
            <a:r>
              <a:rPr lang="fr-FR" sz="2800" dirty="0" smtClean="0"/>
              <a:t>Mobile finance services</a:t>
            </a:r>
          </a:p>
          <a:p>
            <a:pPr marL="285750" indent="-285750">
              <a:lnSpc>
                <a:spcPct val="120000"/>
              </a:lnSpc>
              <a:spcAft>
                <a:spcPts val="1200"/>
              </a:spcAft>
              <a:buFont typeface="Arial" panose="020B0604020202020204" pitchFamily="34" charset="0"/>
              <a:buChar char="•"/>
            </a:pPr>
            <a:r>
              <a:rPr lang="fr-FR" sz="2800" dirty="0" smtClean="0"/>
              <a:t>Use of ICT in agriculture</a:t>
            </a:r>
          </a:p>
          <a:p>
            <a:pPr marL="285750" indent="-285750">
              <a:lnSpc>
                <a:spcPct val="120000"/>
              </a:lnSpc>
              <a:spcAft>
                <a:spcPts val="1200"/>
              </a:spcAft>
              <a:buFont typeface="Arial" panose="020B0604020202020204" pitchFamily="34" charset="0"/>
              <a:buChar char="•"/>
            </a:pPr>
            <a:r>
              <a:rPr lang="fr-FR" sz="2800" dirty="0" smtClean="0"/>
              <a:t>e-Agriculture </a:t>
            </a:r>
            <a:r>
              <a:rPr lang="fr-FR" sz="2800" dirty="0" err="1"/>
              <a:t>strategies</a:t>
            </a:r>
            <a:r>
              <a:rPr lang="fr-FR" sz="2800" dirty="0"/>
              <a:t> in ICT </a:t>
            </a:r>
            <a:r>
              <a:rPr lang="fr-FR" sz="2800" dirty="0" err="1"/>
              <a:t>policies</a:t>
            </a:r>
            <a:endParaRPr lang="fr-FR" sz="2800" dirty="0"/>
          </a:p>
          <a:p>
            <a:pPr marL="285750" indent="-285750">
              <a:lnSpc>
                <a:spcPct val="120000"/>
              </a:lnSpc>
              <a:spcAft>
                <a:spcPts val="1200"/>
              </a:spcAft>
              <a:buFont typeface="Arial" panose="020B0604020202020204" pitchFamily="34" charset="0"/>
              <a:buChar char="•"/>
            </a:pPr>
            <a:r>
              <a:rPr lang="en-GB" sz="2800" dirty="0"/>
              <a:t>Online </a:t>
            </a:r>
            <a:r>
              <a:rPr lang="en-GB" sz="2800" dirty="0" smtClean="0"/>
              <a:t>learning</a:t>
            </a:r>
          </a:p>
          <a:p>
            <a:pPr marL="285750" indent="-285750">
              <a:lnSpc>
                <a:spcPct val="120000"/>
              </a:lnSpc>
              <a:spcAft>
                <a:spcPts val="1200"/>
              </a:spcAft>
              <a:buFont typeface="Arial" panose="020B0604020202020204" pitchFamily="34" charset="0"/>
              <a:buChar char="•"/>
            </a:pPr>
            <a:r>
              <a:rPr lang="en-GB" sz="2800" dirty="0" smtClean="0"/>
              <a:t>Growing </a:t>
            </a:r>
            <a:r>
              <a:rPr lang="en-GB" sz="2800" dirty="0"/>
              <a:t>use of big/open/real-time data collection and </a:t>
            </a:r>
            <a:r>
              <a:rPr lang="en-GB" sz="2800" dirty="0" smtClean="0"/>
              <a:t>analysis</a:t>
            </a:r>
            <a:endParaRPr lang="en-US" sz="2800" dirty="0" smtClean="0"/>
          </a:p>
        </p:txBody>
      </p:sp>
    </p:spTree>
    <p:extLst>
      <p:ext uri="{BB962C8B-B14F-4D97-AF65-F5344CB8AC3E}">
        <p14:creationId xmlns:p14="http://schemas.microsoft.com/office/powerpoint/2010/main" val="125458753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2014: A successful year, a growing community</a:t>
            </a:r>
            <a:endParaRPr lang="en-US"/>
          </a:p>
        </p:txBody>
      </p:sp>
      <p:sp>
        <p:nvSpPr>
          <p:cNvPr id="5" name="Slide Number Placeholder 4"/>
          <p:cNvSpPr>
            <a:spLocks noGrp="1"/>
          </p:cNvSpPr>
          <p:nvPr>
            <p:ph type="sldNum" sz="quarter" idx="12"/>
          </p:nvPr>
        </p:nvSpPr>
        <p:spPr/>
        <p:txBody>
          <a:bodyPr/>
          <a:lstStyle/>
          <a:p>
            <a:fld id="{241BBAF0-A5B4-4AF3-8177-9DD66658C03A}" type="slidenum">
              <a:rPr lang="en-US" smtClean="0"/>
              <a:pPr/>
              <a:t>6</a:t>
            </a:fld>
            <a:endParaRPr lang="en-US"/>
          </a:p>
        </p:txBody>
      </p:sp>
      <p:sp>
        <p:nvSpPr>
          <p:cNvPr id="14" name="Title 1"/>
          <p:cNvSpPr txBox="1">
            <a:spLocks/>
          </p:cNvSpPr>
          <p:nvPr/>
        </p:nvSpPr>
        <p:spPr>
          <a:xfrm>
            <a:off x="971600" y="44624"/>
            <a:ext cx="7272808" cy="1008112"/>
          </a:xfrm>
          <a:prstGeom prst="rect">
            <a:avLst/>
          </a:prstGeom>
        </p:spPr>
        <p:txBody>
          <a:bodyPr>
            <a:normAutofit/>
          </a:bodyPr>
          <a:lstStyle/>
          <a:p>
            <a:pPr lvl="0" algn="ctr">
              <a:spcBef>
                <a:spcPct val="0"/>
              </a:spcBef>
            </a:pPr>
            <a:r>
              <a:rPr kumimoji="0" lang="en-US" sz="3200" b="1" i="0" u="none" strike="noStrike" kern="1200" cap="none" spc="0" normalizeH="0" baseline="0" noProof="0" dirty="0" smtClean="0">
                <a:ln>
                  <a:noFill/>
                </a:ln>
                <a:solidFill>
                  <a:srgbClr val="36894D"/>
                </a:solidFill>
                <a:effectLst/>
                <a:uLnTx/>
                <a:uFillTx/>
                <a:latin typeface="Century Gothic" pitchFamily="34" charset="0"/>
                <a:ea typeface="+mn-ea"/>
                <a:cs typeface="+mn-cs"/>
              </a:rPr>
              <a:t>Current and future challenges</a:t>
            </a:r>
            <a:endParaRPr kumimoji="0" lang="en-US" sz="2000" b="0" i="1" u="none" strike="noStrike" kern="1200" cap="none" spc="0" normalizeH="0" baseline="0" noProof="0" dirty="0">
              <a:ln>
                <a:noFill/>
              </a:ln>
              <a:solidFill>
                <a:srgbClr val="36894D"/>
              </a:solidFill>
              <a:effectLst/>
              <a:uLnTx/>
              <a:uFillTx/>
              <a:latin typeface="Century Gothic" pitchFamily="34" charset="0"/>
              <a:ea typeface="+mn-ea"/>
              <a:cs typeface="+mn-cs"/>
            </a:endParaRPr>
          </a:p>
        </p:txBody>
      </p:sp>
      <p:sp>
        <p:nvSpPr>
          <p:cNvPr id="11" name="Rectangle 3"/>
          <p:cNvSpPr>
            <a:spLocks noChangeArrowheads="1"/>
          </p:cNvSpPr>
          <p:nvPr/>
        </p:nvSpPr>
        <p:spPr bwMode="auto">
          <a:xfrm>
            <a:off x="1187624" y="1105487"/>
            <a:ext cx="6912768" cy="6633611"/>
          </a:xfrm>
          <a:prstGeom prst="rect">
            <a:avLst/>
          </a:prstGeom>
          <a:noFill/>
          <a:ln w="9525">
            <a:noFill/>
            <a:miter lim="800000"/>
            <a:headEnd/>
            <a:tailEnd/>
          </a:ln>
        </p:spPr>
        <p:txBody>
          <a:bodyPr wrap="square">
            <a:spAutoFit/>
          </a:bodyPr>
          <a:lstStyle/>
          <a:p>
            <a:pPr marL="457200" indent="-457200">
              <a:lnSpc>
                <a:spcPct val="120000"/>
              </a:lnSpc>
              <a:spcAft>
                <a:spcPts val="1200"/>
              </a:spcAft>
              <a:buFont typeface="+mj-lt"/>
              <a:buAutoNum type="arabicPeriod"/>
            </a:pPr>
            <a:r>
              <a:rPr lang="en-US" sz="2800" dirty="0" smtClean="0"/>
              <a:t>Content</a:t>
            </a:r>
          </a:p>
          <a:p>
            <a:pPr marL="457200" indent="-457200">
              <a:lnSpc>
                <a:spcPct val="120000"/>
              </a:lnSpc>
              <a:spcAft>
                <a:spcPts val="1200"/>
              </a:spcAft>
              <a:buFont typeface="+mj-lt"/>
              <a:buAutoNum type="arabicPeriod"/>
            </a:pPr>
            <a:r>
              <a:rPr lang="fr-FR" sz="2800" dirty="0" err="1" smtClean="0"/>
              <a:t>Capacity</a:t>
            </a:r>
            <a:r>
              <a:rPr lang="fr-FR" sz="2800" dirty="0" smtClean="0"/>
              <a:t> </a:t>
            </a:r>
            <a:r>
              <a:rPr lang="fr-FR" sz="2800" dirty="0" err="1" smtClean="0"/>
              <a:t>development</a:t>
            </a:r>
            <a:r>
              <a:rPr lang="fr-FR" sz="2800" dirty="0" smtClean="0"/>
              <a:t> </a:t>
            </a:r>
            <a:endParaRPr lang="fr-FR" sz="2800" dirty="0" smtClean="0"/>
          </a:p>
          <a:p>
            <a:pPr marL="457200" indent="-457200">
              <a:lnSpc>
                <a:spcPct val="120000"/>
              </a:lnSpc>
              <a:spcAft>
                <a:spcPts val="1200"/>
              </a:spcAft>
              <a:buFont typeface="+mj-lt"/>
              <a:buAutoNum type="arabicPeriod"/>
            </a:pPr>
            <a:r>
              <a:rPr lang="fr-FR" sz="2800" dirty="0" err="1" smtClean="0"/>
              <a:t>Gender</a:t>
            </a:r>
            <a:r>
              <a:rPr lang="fr-FR" sz="2800" dirty="0" smtClean="0"/>
              <a:t> and </a:t>
            </a:r>
            <a:r>
              <a:rPr lang="fr-FR" sz="2800" dirty="0" err="1" smtClean="0"/>
              <a:t>diversity</a:t>
            </a:r>
            <a:endParaRPr lang="fr-FR" sz="2800" dirty="0" smtClean="0"/>
          </a:p>
          <a:p>
            <a:pPr marL="457200" indent="-457200">
              <a:lnSpc>
                <a:spcPct val="120000"/>
              </a:lnSpc>
              <a:spcAft>
                <a:spcPts val="1200"/>
              </a:spcAft>
              <a:buFont typeface="+mj-lt"/>
              <a:buAutoNum type="arabicPeriod"/>
            </a:pPr>
            <a:r>
              <a:rPr lang="fr-FR" sz="2800" dirty="0" smtClean="0"/>
              <a:t>Access and participation</a:t>
            </a:r>
          </a:p>
          <a:p>
            <a:pPr marL="457200" indent="-457200">
              <a:lnSpc>
                <a:spcPct val="120000"/>
              </a:lnSpc>
              <a:spcAft>
                <a:spcPts val="1200"/>
              </a:spcAft>
              <a:buFont typeface="+mj-lt"/>
              <a:buAutoNum type="arabicPeriod"/>
            </a:pPr>
            <a:r>
              <a:rPr lang="fr-FR" sz="2800" dirty="0" err="1" smtClean="0"/>
              <a:t>Partnerships</a:t>
            </a:r>
            <a:endParaRPr lang="fr-FR" sz="2800" dirty="0" smtClean="0"/>
          </a:p>
          <a:p>
            <a:pPr marL="457200" indent="-457200">
              <a:lnSpc>
                <a:spcPct val="120000"/>
              </a:lnSpc>
              <a:spcAft>
                <a:spcPts val="1200"/>
              </a:spcAft>
              <a:buFont typeface="+mj-lt"/>
              <a:buAutoNum type="arabicPeriod"/>
            </a:pPr>
            <a:r>
              <a:rPr lang="fr-FR" sz="2800" dirty="0" smtClean="0"/>
              <a:t>Technologies</a:t>
            </a:r>
          </a:p>
          <a:p>
            <a:pPr marL="457200" indent="-457200">
              <a:lnSpc>
                <a:spcPct val="120000"/>
              </a:lnSpc>
              <a:spcAft>
                <a:spcPts val="1200"/>
              </a:spcAft>
              <a:buFont typeface="+mj-lt"/>
              <a:buAutoNum type="arabicPeriod"/>
            </a:pPr>
            <a:r>
              <a:rPr lang="en-GB" sz="2800" dirty="0" smtClean="0"/>
              <a:t>Economic and environmental sustainability</a:t>
            </a:r>
            <a:endParaRPr lang="en-GB" sz="2800" dirty="0"/>
          </a:p>
          <a:p>
            <a:pPr marL="285750" indent="-285750">
              <a:lnSpc>
                <a:spcPct val="120000"/>
              </a:lnSpc>
              <a:spcAft>
                <a:spcPts val="1200"/>
              </a:spcAft>
              <a:buFont typeface="Arial" panose="020B0604020202020204" pitchFamily="34" charset="0"/>
              <a:buChar char="•"/>
            </a:pPr>
            <a:endParaRPr lang="fr-FR" sz="2800" dirty="0" smtClean="0">
              <a:latin typeface="Century Gothic" pitchFamily="34" charset="0"/>
            </a:endParaRPr>
          </a:p>
          <a:p>
            <a:pPr marL="285750" indent="-285750">
              <a:lnSpc>
                <a:spcPct val="120000"/>
              </a:lnSpc>
              <a:spcAft>
                <a:spcPts val="1200"/>
              </a:spcAft>
              <a:buFont typeface="Arial" panose="020B0604020202020204" pitchFamily="34" charset="0"/>
              <a:buChar char="•"/>
            </a:pPr>
            <a:endParaRPr lang="fr-FR" sz="2800" dirty="0" smtClean="0">
              <a:latin typeface="Century Gothic" pitchFamily="34" charset="0"/>
            </a:endParaRPr>
          </a:p>
          <a:p>
            <a:pPr marL="285750" indent="-285750">
              <a:lnSpc>
                <a:spcPct val="120000"/>
              </a:lnSpc>
              <a:spcAft>
                <a:spcPts val="1200"/>
              </a:spcAft>
              <a:buFont typeface="Arial" panose="020B0604020202020204" pitchFamily="34" charset="0"/>
              <a:buChar char="•"/>
            </a:pPr>
            <a:endParaRPr lang="en-US" sz="2800" dirty="0" smtClean="0">
              <a:latin typeface="Century Gothic" pitchFamily="34" charset="0"/>
            </a:endParaRPr>
          </a:p>
        </p:txBody>
      </p:sp>
    </p:spTree>
    <p:extLst>
      <p:ext uri="{BB962C8B-B14F-4D97-AF65-F5344CB8AC3E}">
        <p14:creationId xmlns:p14="http://schemas.microsoft.com/office/powerpoint/2010/main" val="15131304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15616" y="3070701"/>
            <a:ext cx="6912768" cy="646331"/>
          </a:xfrm>
          <a:prstGeom prst="rect">
            <a:avLst/>
          </a:prstGeom>
          <a:noFill/>
        </p:spPr>
        <p:txBody>
          <a:bodyPr wrap="square" rtlCol="0">
            <a:spAutoFit/>
          </a:bodyPr>
          <a:lstStyle/>
          <a:p>
            <a:pPr algn="ctr"/>
            <a:r>
              <a:rPr lang="en-US" sz="3600" dirty="0" smtClean="0">
                <a:solidFill>
                  <a:srgbClr val="36894D"/>
                </a:solidFill>
                <a:latin typeface="Century Gothic" pitchFamily="34" charset="0"/>
              </a:rPr>
              <a:t>Community of Practice</a:t>
            </a:r>
            <a:endParaRPr lang="en-US" sz="3600" dirty="0" smtClean="0">
              <a:solidFill>
                <a:srgbClr val="36894D"/>
              </a:solidFill>
              <a:latin typeface="Century Gothic" pitchFamily="34" charset="0"/>
            </a:endParaRPr>
          </a:p>
        </p:txBody>
      </p:sp>
      <p:pic>
        <p:nvPicPr>
          <p:cNvPr id="1026" name="Picture 2" descr="C:\Users\rodriguezis\Pictures\Logos\FAO_logo_Blue_2lines_en.png"/>
          <p:cNvPicPr>
            <a:picLocks noChangeAspect="1" noChangeArrowheads="1"/>
          </p:cNvPicPr>
          <p:nvPr/>
        </p:nvPicPr>
        <p:blipFill>
          <a:blip r:embed="rId3" cstate="print"/>
          <a:srcRect/>
          <a:stretch>
            <a:fillRect/>
          </a:stretch>
        </p:blipFill>
        <p:spPr bwMode="auto">
          <a:xfrm>
            <a:off x="4886624" y="5630565"/>
            <a:ext cx="4221880" cy="1254819"/>
          </a:xfrm>
          <a:prstGeom prst="rect">
            <a:avLst/>
          </a:prstGeom>
          <a:noFill/>
        </p:spPr>
      </p:pic>
      <p:sp>
        <p:nvSpPr>
          <p:cNvPr id="5" name="Rectangle 4"/>
          <p:cNvSpPr/>
          <p:nvPr/>
        </p:nvSpPr>
        <p:spPr>
          <a:xfrm>
            <a:off x="3580645" y="6021288"/>
            <a:ext cx="1423403" cy="369332"/>
          </a:xfrm>
          <a:prstGeom prst="rect">
            <a:avLst/>
          </a:prstGeom>
        </p:spPr>
        <p:txBody>
          <a:bodyPr wrap="none">
            <a:spAutoFit/>
          </a:bodyPr>
          <a:lstStyle/>
          <a:p>
            <a:r>
              <a:rPr lang="en-GB" dirty="0" smtClean="0">
                <a:latin typeface="Calibri" panose="020F0502020204030204" pitchFamily="34" charset="0"/>
              </a:rPr>
              <a:t>Facilitated by</a:t>
            </a:r>
            <a:endParaRPr lang="en-US" dirty="0" smtClean="0">
              <a:latin typeface="Calibri" panose="020F0502020204030204" pitchFamily="34" charset="0"/>
            </a:endParaRPr>
          </a:p>
        </p:txBody>
      </p:sp>
      <p:sp>
        <p:nvSpPr>
          <p:cNvPr id="4" name="TextBox 3"/>
          <p:cNvSpPr txBox="1"/>
          <p:nvPr/>
        </p:nvSpPr>
        <p:spPr>
          <a:xfrm>
            <a:off x="2123728" y="4293096"/>
            <a:ext cx="4910018" cy="707886"/>
          </a:xfrm>
          <a:prstGeom prst="rect">
            <a:avLst/>
          </a:prstGeom>
          <a:noFill/>
        </p:spPr>
        <p:txBody>
          <a:bodyPr wrap="none" rtlCol="0">
            <a:spAutoFit/>
          </a:bodyPr>
          <a:lstStyle/>
          <a:p>
            <a:r>
              <a:rPr lang="en-US" sz="4000" dirty="0" err="1" smtClean="0"/>
              <a:t>www.e-agriculture.org</a:t>
            </a:r>
            <a:endParaRPr lang="en-US" sz="4000"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eAg_logo.jpg"/>
          <p:cNvPicPr>
            <a:picLocks noChangeAspect="1"/>
          </p:cNvPicPr>
          <p:nvPr/>
        </p:nvPicPr>
        <p:blipFill>
          <a:blip r:embed="rId3" cstate="screen"/>
          <a:srcRect/>
          <a:stretch>
            <a:fillRect/>
          </a:stretch>
        </p:blipFill>
        <p:spPr bwMode="auto">
          <a:xfrm>
            <a:off x="1763688" y="3286725"/>
            <a:ext cx="5580620" cy="1556906"/>
          </a:xfrm>
          <a:prstGeom prst="roundRect">
            <a:avLst>
              <a:gd name="adj" fmla="val 12600"/>
            </a:avLst>
          </a:prstGeom>
          <a:solidFill>
            <a:srgbClr val="FFFFFF"/>
          </a:solidFill>
          <a:ln w="76200" cap="sq">
            <a:solidFill>
              <a:srgbClr val="36894D"/>
            </a:solidFill>
            <a:miter lim="800000"/>
          </a:ln>
          <a:effectLst>
            <a:reflection blurRad="6350" stA="52000" endA="300" endPos="35000" dir="5400000" sy="-100000" algn="bl" rotWithShape="0"/>
          </a:effectLst>
          <a:scene3d>
            <a:camera prst="orthographicFront"/>
            <a:lightRig rig="threePt" dir="t">
              <a:rot lat="0" lon="0" rev="2700000"/>
            </a:lightRig>
          </a:scene3d>
          <a:sp3d>
            <a:bevelT h="38100"/>
            <a:contourClr>
              <a:srgbClr val="C0C0C0"/>
            </a:contourClr>
          </a:sp3d>
        </p:spPr>
      </p:pic>
      <p:sp>
        <p:nvSpPr>
          <p:cNvPr id="6" name="Title 4"/>
          <p:cNvSpPr>
            <a:spLocks noGrp="1"/>
          </p:cNvSpPr>
          <p:nvPr>
            <p:ph type="title"/>
          </p:nvPr>
        </p:nvSpPr>
        <p:spPr>
          <a:xfrm>
            <a:off x="467544" y="0"/>
            <a:ext cx="8229600" cy="90872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sz="3600" b="1" noProof="1" smtClean="0"/>
              <a:t>About e-Agriculture CoP</a:t>
            </a:r>
          </a:p>
        </p:txBody>
      </p:sp>
      <p:sp>
        <p:nvSpPr>
          <p:cNvPr id="5" name="Content Placeholder 2"/>
          <p:cNvSpPr>
            <a:spLocks noGrp="1"/>
          </p:cNvSpPr>
          <p:nvPr>
            <p:ph idx="1"/>
          </p:nvPr>
        </p:nvSpPr>
        <p:spPr>
          <a:xfrm>
            <a:off x="251520" y="908720"/>
            <a:ext cx="8640960" cy="2232248"/>
          </a:xfrm>
        </p:spPr>
        <p:txBody>
          <a:bodyPr/>
          <a:lstStyle/>
          <a:p>
            <a:pPr algn="ctr" eaLnBrk="1" hangingPunct="1">
              <a:lnSpc>
                <a:spcPts val="3600"/>
              </a:lnSpc>
              <a:buFont typeface="Wingdings" pitchFamily="2" charset="2"/>
              <a:buNone/>
            </a:pPr>
            <a:r>
              <a:rPr lang="es-ES" sz="2400" dirty="0" smtClean="0">
                <a:cs typeface="Arial" pitchFamily="34" charset="0"/>
              </a:rPr>
              <a:t>e-</a:t>
            </a:r>
            <a:r>
              <a:rPr lang="es-ES" sz="2400" dirty="0" err="1" smtClean="0">
                <a:cs typeface="Arial" pitchFamily="34" charset="0"/>
              </a:rPr>
              <a:t>Agriculture</a:t>
            </a:r>
            <a:r>
              <a:rPr lang="es-ES" sz="2400" dirty="0" smtClean="0">
                <a:cs typeface="Arial" pitchFamily="34" charset="0"/>
              </a:rPr>
              <a:t>  </a:t>
            </a:r>
            <a:r>
              <a:rPr lang="es-ES" sz="2400" dirty="0" err="1" smtClean="0">
                <a:cs typeface="Arial" pitchFamily="34" charset="0"/>
              </a:rPr>
              <a:t>is</a:t>
            </a:r>
            <a:r>
              <a:rPr lang="es-ES" sz="2400" dirty="0" smtClean="0">
                <a:cs typeface="Arial" pitchFamily="34" charset="0"/>
              </a:rPr>
              <a:t> a global </a:t>
            </a:r>
            <a:r>
              <a:rPr lang="es-ES" sz="2400" dirty="0" err="1" smtClean="0">
                <a:cs typeface="Arial" pitchFamily="34" charset="0"/>
              </a:rPr>
              <a:t>Community</a:t>
            </a:r>
            <a:r>
              <a:rPr lang="es-ES" sz="2400" dirty="0" smtClean="0">
                <a:cs typeface="Arial" pitchFamily="34" charset="0"/>
              </a:rPr>
              <a:t> of </a:t>
            </a:r>
            <a:r>
              <a:rPr lang="es-ES" sz="2400" dirty="0" err="1" smtClean="0">
                <a:cs typeface="Arial" pitchFamily="34" charset="0"/>
              </a:rPr>
              <a:t>Practice</a:t>
            </a:r>
            <a:endParaRPr lang="es-ES" sz="2400" dirty="0" smtClean="0">
              <a:cs typeface="Arial" pitchFamily="34" charset="0"/>
            </a:endParaRPr>
          </a:p>
          <a:p>
            <a:pPr algn="ctr" eaLnBrk="1" hangingPunct="1">
              <a:lnSpc>
                <a:spcPts val="3600"/>
              </a:lnSpc>
              <a:buFont typeface="Wingdings" pitchFamily="2" charset="2"/>
              <a:buNone/>
            </a:pPr>
            <a:r>
              <a:rPr lang="es-ES" sz="2400" dirty="0" err="1" smtClean="0">
                <a:cs typeface="Arial" pitchFamily="34" charset="0"/>
              </a:rPr>
              <a:t>for</a:t>
            </a:r>
            <a:r>
              <a:rPr lang="es-ES" sz="2400" dirty="0" smtClean="0">
                <a:cs typeface="Arial" pitchFamily="34" charset="0"/>
              </a:rPr>
              <a:t> </a:t>
            </a:r>
            <a:r>
              <a:rPr lang="es-ES" sz="2400" dirty="0" err="1" smtClean="0">
                <a:cs typeface="Arial" pitchFamily="34" charset="0"/>
              </a:rPr>
              <a:t>the</a:t>
            </a:r>
            <a:r>
              <a:rPr lang="es-ES" sz="2400" dirty="0" smtClean="0">
                <a:cs typeface="Arial" pitchFamily="34" charset="0"/>
              </a:rPr>
              <a:t> </a:t>
            </a:r>
            <a:r>
              <a:rPr lang="es-ES" sz="2400" dirty="0" err="1" smtClean="0">
                <a:cs typeface="Arial" pitchFamily="34" charset="0"/>
              </a:rPr>
              <a:t>exchange</a:t>
            </a:r>
            <a:r>
              <a:rPr lang="es-ES" sz="2400" dirty="0" smtClean="0">
                <a:cs typeface="Arial" pitchFamily="34" charset="0"/>
              </a:rPr>
              <a:t> of </a:t>
            </a:r>
            <a:r>
              <a:rPr lang="es-ES" sz="2400" dirty="0" err="1" smtClean="0">
                <a:cs typeface="Arial" pitchFamily="34" charset="0"/>
              </a:rPr>
              <a:t>knowledge</a:t>
            </a:r>
            <a:r>
              <a:rPr lang="es-ES" sz="2400" dirty="0" smtClean="0">
                <a:cs typeface="Arial" pitchFamily="34" charset="0"/>
              </a:rPr>
              <a:t> </a:t>
            </a:r>
            <a:r>
              <a:rPr lang="es-ES" sz="2400" dirty="0" err="1" smtClean="0">
                <a:cs typeface="Arial" pitchFamily="34" charset="0"/>
              </a:rPr>
              <a:t>about</a:t>
            </a:r>
            <a:r>
              <a:rPr lang="es-ES" sz="2400" dirty="0" smtClean="0">
                <a:cs typeface="Arial" pitchFamily="34" charset="0"/>
              </a:rPr>
              <a:t> </a:t>
            </a:r>
            <a:r>
              <a:rPr lang="es-ES" sz="2400" dirty="0" err="1" smtClean="0">
                <a:cs typeface="Arial" pitchFamily="34" charset="0"/>
              </a:rPr>
              <a:t>the</a:t>
            </a:r>
            <a:r>
              <a:rPr lang="es-ES" sz="2400" dirty="0" smtClean="0">
                <a:cs typeface="Arial" pitchFamily="34" charset="0"/>
              </a:rPr>
              <a:t> use of</a:t>
            </a:r>
          </a:p>
          <a:p>
            <a:pPr algn="ctr" eaLnBrk="1" hangingPunct="1">
              <a:lnSpc>
                <a:spcPts val="3600"/>
              </a:lnSpc>
              <a:buFont typeface="Wingdings" pitchFamily="2" charset="2"/>
              <a:buNone/>
            </a:pPr>
            <a:r>
              <a:rPr lang="es-ES" sz="2400" b="1" dirty="0" err="1" smtClean="0">
                <a:solidFill>
                  <a:srgbClr val="36894D"/>
                </a:solidFill>
                <a:cs typeface="Arial" pitchFamily="34" charset="0"/>
              </a:rPr>
              <a:t>Information</a:t>
            </a:r>
            <a:r>
              <a:rPr lang="es-ES" sz="2400" b="1" dirty="0" smtClean="0">
                <a:solidFill>
                  <a:srgbClr val="36894D"/>
                </a:solidFill>
                <a:cs typeface="Arial" pitchFamily="34" charset="0"/>
              </a:rPr>
              <a:t> and </a:t>
            </a:r>
            <a:r>
              <a:rPr lang="es-ES" sz="2400" b="1" dirty="0" err="1" smtClean="0">
                <a:solidFill>
                  <a:srgbClr val="36894D"/>
                </a:solidFill>
                <a:cs typeface="Arial" pitchFamily="34" charset="0"/>
              </a:rPr>
              <a:t>Communication</a:t>
            </a:r>
            <a:r>
              <a:rPr lang="es-ES" sz="2400" b="1" dirty="0" smtClean="0">
                <a:solidFill>
                  <a:srgbClr val="36894D"/>
                </a:solidFill>
                <a:cs typeface="Arial" pitchFamily="34" charset="0"/>
              </a:rPr>
              <a:t> </a:t>
            </a:r>
            <a:r>
              <a:rPr lang="es-ES" sz="2400" b="1" dirty="0" err="1" smtClean="0">
                <a:solidFill>
                  <a:srgbClr val="36894D"/>
                </a:solidFill>
                <a:cs typeface="Arial" pitchFamily="34" charset="0"/>
              </a:rPr>
              <a:t>Technolgies</a:t>
            </a:r>
            <a:r>
              <a:rPr lang="es-ES" sz="2400" b="1" dirty="0" smtClean="0">
                <a:solidFill>
                  <a:srgbClr val="36894D"/>
                </a:solidFill>
                <a:cs typeface="Arial" pitchFamily="34" charset="0"/>
              </a:rPr>
              <a:t> (</a:t>
            </a:r>
            <a:r>
              <a:rPr lang="es-ES" sz="2400" b="1" dirty="0" err="1" smtClean="0">
                <a:solidFill>
                  <a:srgbClr val="36894D"/>
                </a:solidFill>
                <a:cs typeface="Arial" pitchFamily="34" charset="0"/>
              </a:rPr>
              <a:t>ICTs</a:t>
            </a:r>
            <a:r>
              <a:rPr lang="es-ES" sz="2400" b="1" dirty="0" smtClean="0">
                <a:solidFill>
                  <a:srgbClr val="36894D"/>
                </a:solidFill>
                <a:cs typeface="Arial" pitchFamily="34" charset="0"/>
              </a:rPr>
              <a:t>)</a:t>
            </a:r>
          </a:p>
          <a:p>
            <a:pPr algn="ctr" eaLnBrk="1" hangingPunct="1">
              <a:lnSpc>
                <a:spcPts val="3600"/>
              </a:lnSpc>
              <a:buFont typeface="Wingdings" pitchFamily="2" charset="2"/>
              <a:buNone/>
            </a:pPr>
            <a:r>
              <a:rPr lang="es-ES" sz="2400" dirty="0" err="1" smtClean="0">
                <a:cs typeface="Arial" pitchFamily="34" charset="0"/>
              </a:rPr>
              <a:t>for</a:t>
            </a:r>
            <a:r>
              <a:rPr lang="es-ES" sz="2400" dirty="0" smtClean="0">
                <a:cs typeface="Arial" pitchFamily="34" charset="0"/>
              </a:rPr>
              <a:t> </a:t>
            </a:r>
            <a:r>
              <a:rPr lang="es-ES" sz="2400" dirty="0" err="1" smtClean="0">
                <a:cs typeface="Arial" pitchFamily="34" charset="0"/>
              </a:rPr>
              <a:t>sustainable</a:t>
            </a:r>
            <a:r>
              <a:rPr lang="es-ES" sz="2400" dirty="0" smtClean="0">
                <a:cs typeface="Arial" pitchFamily="34" charset="0"/>
              </a:rPr>
              <a:t> </a:t>
            </a:r>
            <a:r>
              <a:rPr lang="es-ES" sz="2400" dirty="0" err="1" smtClean="0">
                <a:cs typeface="Arial" pitchFamily="34" charset="0"/>
              </a:rPr>
              <a:t>agriculture</a:t>
            </a:r>
            <a:r>
              <a:rPr lang="es-ES" sz="2400" dirty="0" smtClean="0">
                <a:cs typeface="Arial" pitchFamily="34" charset="0"/>
              </a:rPr>
              <a:t> and rural </a:t>
            </a:r>
            <a:r>
              <a:rPr lang="es-ES" sz="2400" dirty="0" err="1" smtClean="0">
                <a:cs typeface="Arial" pitchFamily="34" charset="0"/>
              </a:rPr>
              <a:t>development</a:t>
            </a:r>
            <a:endParaRPr lang="en-US" sz="2400" dirty="0" smtClean="0">
              <a:cs typeface="Arial" pitchFamily="34" charset="0"/>
            </a:endParaRPr>
          </a:p>
        </p:txBody>
      </p:sp>
      <p:sp>
        <p:nvSpPr>
          <p:cNvPr id="7" name="Rectangle 6"/>
          <p:cNvSpPr/>
          <p:nvPr/>
        </p:nvSpPr>
        <p:spPr>
          <a:xfrm>
            <a:off x="2228637" y="5445224"/>
            <a:ext cx="4647619" cy="646331"/>
          </a:xfrm>
          <a:prstGeom prst="rect">
            <a:avLst/>
          </a:prstGeom>
        </p:spPr>
        <p:txBody>
          <a:bodyPr wrap="none">
            <a:spAutoFit/>
          </a:bodyPr>
          <a:lstStyle/>
          <a:p>
            <a:pPr algn="ctr">
              <a:buNone/>
            </a:pPr>
            <a:r>
              <a:rPr lang="en-US" sz="3600" u="sng" dirty="0" smtClean="0">
                <a:solidFill>
                  <a:srgbClr val="006600"/>
                </a:solidFill>
                <a:latin typeface="+mn-lt"/>
              </a:rPr>
              <a:t>www.e-agriculture.org</a:t>
            </a:r>
          </a:p>
        </p:txBody>
      </p:sp>
    </p:spTree>
    <p:extLst>
      <p:ext uri="{BB962C8B-B14F-4D97-AF65-F5344CB8AC3E}">
        <p14:creationId xmlns:p14="http://schemas.microsoft.com/office/powerpoint/2010/main" val="384579599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539552" y="134144"/>
            <a:ext cx="8153400" cy="990600"/>
          </a:xfrm>
          <a:noFill/>
          <a:ln w="9525">
            <a:noFill/>
            <a:miter lim="800000"/>
            <a:headEnd/>
            <a:tailEnd/>
          </a:ln>
        </p:spPr>
        <p:txBody>
          <a:bodyPr vert="horz" wrap="square" lIns="91440" tIns="45720" rIns="91440" bIns="45720" numCol="1" anchor="ctr" anchorCtr="0" compatLnSpc="1">
            <a:prstTxWarp prst="textNoShape">
              <a:avLst/>
            </a:prstTxWarp>
            <a:normAutofit/>
          </a:bodyPr>
          <a:lstStyle/>
          <a:p>
            <a:pPr>
              <a:spcBef>
                <a:spcPts val="600"/>
              </a:spcBef>
            </a:pPr>
            <a:r>
              <a:rPr lang="en-US" sz="3200" b="1" dirty="0">
                <a:solidFill>
                  <a:srgbClr val="36894D"/>
                </a:solidFill>
              </a:rPr>
              <a:t>Growth of the </a:t>
            </a:r>
            <a:r>
              <a:rPr lang="en-US" sz="3200" b="1" dirty="0" smtClean="0">
                <a:solidFill>
                  <a:srgbClr val="36894D"/>
                </a:solidFill>
              </a:rPr>
              <a:t>Community</a:t>
            </a:r>
            <a:br>
              <a:rPr lang="en-US" sz="3200" b="1" dirty="0" smtClean="0">
                <a:solidFill>
                  <a:srgbClr val="36894D"/>
                </a:solidFill>
              </a:rPr>
            </a:br>
            <a:r>
              <a:rPr lang="fr-FR" sz="2000" i="1" dirty="0" err="1" smtClean="0"/>
              <a:t>Statistics</a:t>
            </a:r>
            <a:r>
              <a:rPr lang="fr-FR" sz="2000" i="1" dirty="0" smtClean="0"/>
              <a:t> as of 31 </a:t>
            </a:r>
            <a:r>
              <a:rPr lang="fr-FR" sz="2000" i="1" dirty="0" err="1" smtClean="0"/>
              <a:t>December</a:t>
            </a:r>
            <a:r>
              <a:rPr lang="fr-FR" sz="2000" i="1" dirty="0" smtClean="0"/>
              <a:t> 2014</a:t>
            </a:r>
            <a:endParaRPr lang="en-US" sz="3200" b="1" i="1" dirty="0">
              <a:solidFill>
                <a:srgbClr val="36894D"/>
              </a:solidFill>
            </a:endParaRPr>
          </a:p>
        </p:txBody>
      </p:sp>
      <p:graphicFrame>
        <p:nvGraphicFramePr>
          <p:cNvPr id="6" name="Chart 5"/>
          <p:cNvGraphicFramePr/>
          <p:nvPr/>
        </p:nvGraphicFramePr>
        <p:xfrm>
          <a:off x="899592" y="1196752"/>
          <a:ext cx="7920880" cy="4896543"/>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241BBAF0-A5B4-4AF3-8177-9DD66658C03A}" type="slidenum">
              <a:rPr lang="en-US" smtClean="0"/>
              <a:pPr/>
              <a:t>9</a:t>
            </a:fld>
            <a:endParaRPr lang="en-US" dirty="0"/>
          </a:p>
        </p:txBody>
      </p:sp>
      <p:sp>
        <p:nvSpPr>
          <p:cNvPr id="8" name="Footer Placeholder 7"/>
          <p:cNvSpPr>
            <a:spLocks noGrp="1"/>
          </p:cNvSpPr>
          <p:nvPr>
            <p:ph type="ftr" sz="quarter" idx="11"/>
          </p:nvPr>
        </p:nvSpPr>
        <p:spPr/>
        <p:txBody>
          <a:bodyPr/>
          <a:lstStyle/>
          <a:p>
            <a:r>
              <a:rPr lang="en-US" smtClean="0"/>
              <a:t>2014: A successful year, a growing community</a:t>
            </a:r>
            <a:endParaRPr lang="en-US"/>
          </a:p>
        </p:txBody>
      </p:sp>
    </p:spTree>
    <p:extLst>
      <p:ext uri="{BB962C8B-B14F-4D97-AF65-F5344CB8AC3E}">
        <p14:creationId xmlns:p14="http://schemas.microsoft.com/office/powerpoint/2010/main" val="329400912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e-Ag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e-Ag Theme</Template>
  <TotalTime>994</TotalTime>
  <Words>842</Words>
  <Application>Microsoft Macintosh PowerPoint</Application>
  <PresentationFormat>On-screen Show (4:3)</PresentationFormat>
  <Paragraphs>164</Paragraphs>
  <Slides>18</Slides>
  <Notes>15</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e-Ag Theme</vt:lpstr>
      <vt:lpstr>PowerPoint Presentation</vt:lpstr>
      <vt:lpstr>Overview</vt:lpstr>
      <vt:lpstr>PowerPoint Presentation</vt:lpstr>
      <vt:lpstr>Thematic focus</vt:lpstr>
      <vt:lpstr>PowerPoint Presentation</vt:lpstr>
      <vt:lpstr>PowerPoint Presentation</vt:lpstr>
      <vt:lpstr>PowerPoint Presentation</vt:lpstr>
      <vt:lpstr>About e-Agriculture CoP</vt:lpstr>
      <vt:lpstr>Growth of the Community Statistics as of 31 December 2014</vt:lpstr>
      <vt:lpstr>e-Agriculture registered members Statistics as of 31 December 2014</vt:lpstr>
      <vt:lpstr>e-Agriculture registered members Statistics as of 31 December 2014</vt:lpstr>
      <vt:lpstr>PowerPoint Presentation</vt:lpstr>
      <vt:lpstr>PowerPoint Presentation</vt:lpstr>
      <vt:lpstr>PowerPoint Presentation</vt:lpstr>
      <vt:lpstr>PowerPoint Presentation</vt:lpstr>
      <vt:lpstr>PowerPoint Presentation</vt:lpstr>
      <vt:lpstr>Panellists</vt:lpstr>
      <vt:lpstr>Contacts</vt:lpstr>
    </vt:vector>
  </TitlesOfParts>
  <Company>FAO of the UN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Isabella RodriguezyBaena (OPCC)</dc:creator>
  <cp:lastModifiedBy>Sophie Treinen</cp:lastModifiedBy>
  <cp:revision>89</cp:revision>
  <dcterms:created xsi:type="dcterms:W3CDTF">2014-07-17T17:04:02Z</dcterms:created>
  <dcterms:modified xsi:type="dcterms:W3CDTF">2015-05-28T08:36:39Z</dcterms:modified>
</cp:coreProperties>
</file>