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" r:id="rId2"/>
    <p:sldId id="343" r:id="rId3"/>
    <p:sldId id="321" r:id="rId4"/>
    <p:sldId id="322" r:id="rId5"/>
    <p:sldId id="342" r:id="rId6"/>
    <p:sldId id="340" r:id="rId7"/>
    <p:sldId id="341" r:id="rId8"/>
    <p:sldId id="33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6" autoAdjust="0"/>
    <p:restoredTop sz="91442" autoAdjust="0"/>
  </p:normalViewPr>
  <p:slideViewPr>
    <p:cSldViewPr>
      <p:cViewPr varScale="1">
        <p:scale>
          <a:sx n="105" d="100"/>
          <a:sy n="105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59442-F969-445E-9783-78E3A3FA15D1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209144-7E8A-44ED-AF41-4B1E2C0D43D5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latin typeface="Calibri" panose="020F0502020204030204" pitchFamily="34" charset="0"/>
            </a:rPr>
            <a:t>Pre Production</a:t>
          </a:r>
          <a:endParaRPr lang="en-US" sz="1400" dirty="0">
            <a:latin typeface="Calibri" panose="020F0502020204030204" pitchFamily="34" charset="0"/>
          </a:endParaRPr>
        </a:p>
      </dgm:t>
    </dgm:pt>
    <dgm:pt modelId="{E770337F-C3E1-4B49-9EDB-986517FCE982}" type="parTrans" cxnId="{33D7BC47-4C3D-4F0B-9496-7E1AF98905CD}">
      <dgm:prSet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5D88310A-6C81-403A-98EB-7D0DEB4DDFE0}" type="sibTrans" cxnId="{33D7BC47-4C3D-4F0B-9496-7E1AF98905CD}">
      <dgm:prSet custT="1"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718944E5-28A1-497F-B4BC-97B4BB07B75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latin typeface="Calibri" panose="020F0502020204030204" pitchFamily="34" charset="0"/>
            </a:rPr>
            <a:t>Production stage</a:t>
          </a:r>
          <a:endParaRPr lang="en-US" sz="1400" dirty="0">
            <a:latin typeface="Calibri" panose="020F0502020204030204" pitchFamily="34" charset="0"/>
          </a:endParaRPr>
        </a:p>
      </dgm:t>
    </dgm:pt>
    <dgm:pt modelId="{3A635755-49F4-48A4-8DF3-88739F1F13C8}" type="parTrans" cxnId="{A8F2EF0A-C47B-4829-BE6B-0CD41C6D8376}">
      <dgm:prSet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46081B4C-CD95-430C-8C69-E9CA45E01C5B}" type="sibTrans" cxnId="{A8F2EF0A-C47B-4829-BE6B-0CD41C6D8376}">
      <dgm:prSet custT="1"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9B883B54-EF2C-40C4-A5B7-09EF0A9936F9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400" dirty="0" smtClean="0">
              <a:latin typeface="Calibri" panose="020F0502020204030204" pitchFamily="34" charset="0"/>
            </a:rPr>
            <a:t>Post Production</a:t>
          </a:r>
          <a:endParaRPr lang="en-US" sz="1400" dirty="0">
            <a:latin typeface="Calibri" panose="020F0502020204030204" pitchFamily="34" charset="0"/>
          </a:endParaRPr>
        </a:p>
      </dgm:t>
    </dgm:pt>
    <dgm:pt modelId="{0AF22730-EDD9-46A8-9C55-85BBF4EEC944}" type="parTrans" cxnId="{E3A70EEE-B7DC-4A5A-BE9E-ABCC340FA1E1}">
      <dgm:prSet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DA40399A-A143-45EF-AD99-1F25339F80F6}" type="sibTrans" cxnId="{E3A70EEE-B7DC-4A5A-BE9E-ABCC340FA1E1}">
      <dgm:prSet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5AC206E2-F469-4BC0-8A53-AED0ED376F72}" type="pres">
      <dgm:prSet presAssocID="{43B59442-F969-445E-9783-78E3A3FA15D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31F0B-A0F2-4718-A8E4-048AD339F3AA}" type="pres">
      <dgm:prSet presAssocID="{4A209144-7E8A-44ED-AF41-4B1E2C0D43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C3D47-738E-4739-91CE-390A9E842D89}" type="pres">
      <dgm:prSet presAssocID="{5D88310A-6C81-403A-98EB-7D0DEB4DDFE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8E1B732-FBA2-453D-8739-5227F0A9FF59}" type="pres">
      <dgm:prSet presAssocID="{5D88310A-6C81-403A-98EB-7D0DEB4DDFE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BB24AD2-0817-4B16-929A-D238DC678D52}" type="pres">
      <dgm:prSet presAssocID="{718944E5-28A1-497F-B4BC-97B4BB07B7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3A2D5-CD31-4F78-8033-523FC49E1292}" type="pres">
      <dgm:prSet presAssocID="{46081B4C-CD95-430C-8C69-E9CA45E01C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98122C4-1BCE-4643-9F43-9DC135D48B04}" type="pres">
      <dgm:prSet presAssocID="{46081B4C-CD95-430C-8C69-E9CA45E01C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AEE1EFB-1E3D-42CE-B56C-5B4174316790}" type="pres">
      <dgm:prSet presAssocID="{9B883B54-EF2C-40C4-A5B7-09EF0A9936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C3AA8-D339-4458-84E4-800E6F9DD774}" type="presOf" srcId="{5D88310A-6C81-403A-98EB-7D0DEB4DDFE0}" destId="{DB4C3D47-738E-4739-91CE-390A9E842D89}" srcOrd="0" destOrd="0" presId="urn:microsoft.com/office/officeart/2005/8/layout/process2"/>
    <dgm:cxn modelId="{763D92DE-E21F-4D48-BBF7-F0CED8F5EEF1}" type="presOf" srcId="{4A209144-7E8A-44ED-AF41-4B1E2C0D43D5}" destId="{9DB31F0B-A0F2-4718-A8E4-048AD339F3AA}" srcOrd="0" destOrd="0" presId="urn:microsoft.com/office/officeart/2005/8/layout/process2"/>
    <dgm:cxn modelId="{A389467F-C1CB-4D9F-AC25-3DD7F1973318}" type="presOf" srcId="{46081B4C-CD95-430C-8C69-E9CA45E01C5B}" destId="{B293A2D5-CD31-4F78-8033-523FC49E1292}" srcOrd="0" destOrd="0" presId="urn:microsoft.com/office/officeart/2005/8/layout/process2"/>
    <dgm:cxn modelId="{E3A70EEE-B7DC-4A5A-BE9E-ABCC340FA1E1}" srcId="{43B59442-F969-445E-9783-78E3A3FA15D1}" destId="{9B883B54-EF2C-40C4-A5B7-09EF0A9936F9}" srcOrd="2" destOrd="0" parTransId="{0AF22730-EDD9-46A8-9C55-85BBF4EEC944}" sibTransId="{DA40399A-A143-45EF-AD99-1F25339F80F6}"/>
    <dgm:cxn modelId="{A8F2EF0A-C47B-4829-BE6B-0CD41C6D8376}" srcId="{43B59442-F969-445E-9783-78E3A3FA15D1}" destId="{718944E5-28A1-497F-B4BC-97B4BB07B758}" srcOrd="1" destOrd="0" parTransId="{3A635755-49F4-48A4-8DF3-88739F1F13C8}" sibTransId="{46081B4C-CD95-430C-8C69-E9CA45E01C5B}"/>
    <dgm:cxn modelId="{DAE8808F-1658-4FDA-A560-6469208ACF5F}" type="presOf" srcId="{9B883B54-EF2C-40C4-A5B7-09EF0A9936F9}" destId="{CAEE1EFB-1E3D-42CE-B56C-5B4174316790}" srcOrd="0" destOrd="0" presId="urn:microsoft.com/office/officeart/2005/8/layout/process2"/>
    <dgm:cxn modelId="{33D7BC47-4C3D-4F0B-9496-7E1AF98905CD}" srcId="{43B59442-F969-445E-9783-78E3A3FA15D1}" destId="{4A209144-7E8A-44ED-AF41-4B1E2C0D43D5}" srcOrd="0" destOrd="0" parTransId="{E770337F-C3E1-4B49-9EDB-986517FCE982}" sibTransId="{5D88310A-6C81-403A-98EB-7D0DEB4DDFE0}"/>
    <dgm:cxn modelId="{4AA464FA-D1BF-4CA8-BEE9-BCDCDBC2E929}" type="presOf" srcId="{718944E5-28A1-497F-B4BC-97B4BB07B758}" destId="{1BB24AD2-0817-4B16-929A-D238DC678D52}" srcOrd="0" destOrd="0" presId="urn:microsoft.com/office/officeart/2005/8/layout/process2"/>
    <dgm:cxn modelId="{CAF5E32D-7D35-420D-AC67-452AC07AFA44}" type="presOf" srcId="{46081B4C-CD95-430C-8C69-E9CA45E01C5B}" destId="{D98122C4-1BCE-4643-9F43-9DC135D48B04}" srcOrd="1" destOrd="0" presId="urn:microsoft.com/office/officeart/2005/8/layout/process2"/>
    <dgm:cxn modelId="{E1C3189D-468C-472B-A729-B51228F09AD8}" type="presOf" srcId="{43B59442-F969-445E-9783-78E3A3FA15D1}" destId="{5AC206E2-F469-4BC0-8A53-AED0ED376F72}" srcOrd="0" destOrd="0" presId="urn:microsoft.com/office/officeart/2005/8/layout/process2"/>
    <dgm:cxn modelId="{53C54E4A-ADB7-4752-A315-A62DC7D2C2E1}" type="presOf" srcId="{5D88310A-6C81-403A-98EB-7D0DEB4DDFE0}" destId="{38E1B732-FBA2-453D-8739-5227F0A9FF59}" srcOrd="1" destOrd="0" presId="urn:microsoft.com/office/officeart/2005/8/layout/process2"/>
    <dgm:cxn modelId="{6B39EF79-2C8C-4D2E-9477-55DE478D4144}" type="presParOf" srcId="{5AC206E2-F469-4BC0-8A53-AED0ED376F72}" destId="{9DB31F0B-A0F2-4718-A8E4-048AD339F3AA}" srcOrd="0" destOrd="0" presId="urn:microsoft.com/office/officeart/2005/8/layout/process2"/>
    <dgm:cxn modelId="{20C39799-B0B5-4BF4-A2FD-A720AEA1E773}" type="presParOf" srcId="{5AC206E2-F469-4BC0-8A53-AED0ED376F72}" destId="{DB4C3D47-738E-4739-91CE-390A9E842D89}" srcOrd="1" destOrd="0" presId="urn:microsoft.com/office/officeart/2005/8/layout/process2"/>
    <dgm:cxn modelId="{26ECC20D-51AB-47E1-B866-90E4F0D90BFA}" type="presParOf" srcId="{DB4C3D47-738E-4739-91CE-390A9E842D89}" destId="{38E1B732-FBA2-453D-8739-5227F0A9FF59}" srcOrd="0" destOrd="0" presId="urn:microsoft.com/office/officeart/2005/8/layout/process2"/>
    <dgm:cxn modelId="{74A7D863-2FB4-44E8-8F01-75E930C5AB68}" type="presParOf" srcId="{5AC206E2-F469-4BC0-8A53-AED0ED376F72}" destId="{1BB24AD2-0817-4B16-929A-D238DC678D52}" srcOrd="2" destOrd="0" presId="urn:microsoft.com/office/officeart/2005/8/layout/process2"/>
    <dgm:cxn modelId="{206BDD44-EDAE-4738-9258-ED4930BE38BF}" type="presParOf" srcId="{5AC206E2-F469-4BC0-8A53-AED0ED376F72}" destId="{B293A2D5-CD31-4F78-8033-523FC49E1292}" srcOrd="3" destOrd="0" presId="urn:microsoft.com/office/officeart/2005/8/layout/process2"/>
    <dgm:cxn modelId="{1EACFC97-F054-4EBE-A907-AA1F0D82449B}" type="presParOf" srcId="{B293A2D5-CD31-4F78-8033-523FC49E1292}" destId="{D98122C4-1BCE-4643-9F43-9DC135D48B04}" srcOrd="0" destOrd="0" presId="urn:microsoft.com/office/officeart/2005/8/layout/process2"/>
    <dgm:cxn modelId="{040D8481-5E6B-4786-ABC5-22CC08E8626B}" type="presParOf" srcId="{5AC206E2-F469-4BC0-8A53-AED0ED376F72}" destId="{CAEE1EFB-1E3D-42CE-B56C-5B4174316790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59442-F969-445E-9783-78E3A3FA15D1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209144-7E8A-44ED-AF41-4B1E2C0D43D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dirty="0" smtClean="0">
              <a:latin typeface="Calibri" panose="020F0502020204030204" pitchFamily="34" charset="0"/>
            </a:rPr>
            <a:t>Financial Services</a:t>
          </a:r>
          <a:endParaRPr lang="en-US" sz="1400" dirty="0">
            <a:latin typeface="Calibri" panose="020F0502020204030204" pitchFamily="34" charset="0"/>
          </a:endParaRPr>
        </a:p>
      </dgm:t>
    </dgm:pt>
    <dgm:pt modelId="{E770337F-C3E1-4B49-9EDB-986517FCE982}" type="parTrans" cxnId="{33D7BC47-4C3D-4F0B-9496-7E1AF98905CD}">
      <dgm:prSet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5D88310A-6C81-403A-98EB-7D0DEB4DDFE0}" type="sibTrans" cxnId="{33D7BC47-4C3D-4F0B-9496-7E1AF98905CD}">
      <dgm:prSet custT="1"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718944E5-28A1-497F-B4BC-97B4BB07B75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latin typeface="Calibri" panose="020F0502020204030204" pitchFamily="34" charset="0"/>
            </a:rPr>
            <a:t>Data Collection &amp; </a:t>
          </a:r>
        </a:p>
        <a:p>
          <a:r>
            <a:rPr lang="en-US" sz="1400" dirty="0" smtClean="0">
              <a:latin typeface="Calibri" panose="020F0502020204030204" pitchFamily="34" charset="0"/>
            </a:rPr>
            <a:t>Analysis Services</a:t>
          </a:r>
          <a:endParaRPr lang="en-US" sz="1400" dirty="0">
            <a:latin typeface="Calibri" panose="020F0502020204030204" pitchFamily="34" charset="0"/>
          </a:endParaRPr>
        </a:p>
      </dgm:t>
    </dgm:pt>
    <dgm:pt modelId="{3A635755-49F4-48A4-8DF3-88739F1F13C8}" type="parTrans" cxnId="{A8F2EF0A-C47B-4829-BE6B-0CD41C6D8376}">
      <dgm:prSet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46081B4C-CD95-430C-8C69-E9CA45E01C5B}" type="sibTrans" cxnId="{A8F2EF0A-C47B-4829-BE6B-0CD41C6D8376}">
      <dgm:prSet custT="1"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9B883B54-EF2C-40C4-A5B7-09EF0A9936F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smtClean="0">
              <a:latin typeface="Calibri" panose="020F0502020204030204" pitchFamily="34" charset="0"/>
            </a:rPr>
            <a:t>Agriculture</a:t>
          </a:r>
          <a:br>
            <a:rPr lang="en-US" sz="1400" dirty="0" smtClean="0">
              <a:latin typeface="Calibri" panose="020F0502020204030204" pitchFamily="34" charset="0"/>
            </a:rPr>
          </a:br>
          <a:r>
            <a:rPr lang="en-US" sz="1400" dirty="0" smtClean="0">
              <a:latin typeface="Calibri" panose="020F0502020204030204" pitchFamily="34" charset="0"/>
            </a:rPr>
            <a:t>Knowledge Management</a:t>
          </a:r>
          <a:endParaRPr lang="en-US" sz="1400" dirty="0">
            <a:latin typeface="Calibri" panose="020F0502020204030204" pitchFamily="34" charset="0"/>
          </a:endParaRPr>
        </a:p>
      </dgm:t>
    </dgm:pt>
    <dgm:pt modelId="{0AF22730-EDD9-46A8-9C55-85BBF4EEC944}" type="parTrans" cxnId="{E3A70EEE-B7DC-4A5A-BE9E-ABCC340FA1E1}">
      <dgm:prSet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DA40399A-A143-45EF-AD99-1F25339F80F6}" type="sibTrans" cxnId="{E3A70EEE-B7DC-4A5A-BE9E-ABCC340FA1E1}">
      <dgm:prSet/>
      <dgm:spPr/>
      <dgm:t>
        <a:bodyPr/>
        <a:lstStyle/>
        <a:p>
          <a:endParaRPr lang="en-US" sz="1400">
            <a:latin typeface="Calibri" panose="020F0502020204030204" pitchFamily="34" charset="0"/>
          </a:endParaRPr>
        </a:p>
      </dgm:t>
    </dgm:pt>
    <dgm:pt modelId="{C48DB6A3-296B-44EE-A32F-EE87D1C461F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latin typeface="Calibri" panose="020F0502020204030204" pitchFamily="34" charset="0"/>
            </a:rPr>
            <a:t>Supply Chain Management Services</a:t>
          </a:r>
          <a:endParaRPr lang="en-US" sz="1400" dirty="0">
            <a:latin typeface="Calibri" panose="020F0502020204030204" pitchFamily="34" charset="0"/>
          </a:endParaRPr>
        </a:p>
      </dgm:t>
    </dgm:pt>
    <dgm:pt modelId="{BE26924F-9AE0-48AF-A7E9-EB68738B84EC}" type="parTrans" cxnId="{CD4B6318-9E14-4174-BC5B-FD678DEC6BD2}">
      <dgm:prSet/>
      <dgm:spPr/>
      <dgm:t>
        <a:bodyPr/>
        <a:lstStyle/>
        <a:p>
          <a:endParaRPr lang="en-US"/>
        </a:p>
      </dgm:t>
    </dgm:pt>
    <dgm:pt modelId="{56BCF753-ECEC-4D5F-94FA-AA4E1AD6D674}" type="sibTrans" cxnId="{CD4B6318-9E14-4174-BC5B-FD678DEC6BD2}">
      <dgm:prSet/>
      <dgm:spPr/>
      <dgm:t>
        <a:bodyPr/>
        <a:lstStyle/>
        <a:p>
          <a:endParaRPr lang="en-US"/>
        </a:p>
      </dgm:t>
    </dgm:pt>
    <dgm:pt modelId="{5AC206E2-F469-4BC0-8A53-AED0ED376F72}" type="pres">
      <dgm:prSet presAssocID="{43B59442-F969-445E-9783-78E3A3FA15D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85236-20C0-4770-A3AB-3396D5E94C83}" type="pres">
      <dgm:prSet presAssocID="{C48DB6A3-296B-44EE-A32F-EE87D1C461F2}" presName="node" presStyleLbl="node1" presStyleIdx="0" presStyleCnt="4" custLinFactNeighborY="21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676BD-9C31-4D04-BEFC-202351AD81DF}" type="pres">
      <dgm:prSet presAssocID="{56BCF753-ECEC-4D5F-94FA-AA4E1AD6D674}" presName="sibTrans" presStyleLbl="sibTrans2D1" presStyleIdx="0" presStyleCnt="3" custScaleX="63422"/>
      <dgm:spPr/>
      <dgm:t>
        <a:bodyPr/>
        <a:lstStyle/>
        <a:p>
          <a:endParaRPr lang="en-US"/>
        </a:p>
      </dgm:t>
    </dgm:pt>
    <dgm:pt modelId="{6ACF1E48-EC46-46D9-ADF4-26A5730A8758}" type="pres">
      <dgm:prSet presAssocID="{56BCF753-ECEC-4D5F-94FA-AA4E1AD6D6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DB31F0B-A0F2-4718-A8E4-048AD339F3AA}" type="pres">
      <dgm:prSet presAssocID="{4A209144-7E8A-44ED-AF41-4B1E2C0D43D5}" presName="node" presStyleLbl="node1" presStyleIdx="1" presStyleCnt="4" custLinFactNeighborY="-4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C3D47-738E-4739-91CE-390A9E842D89}" type="pres">
      <dgm:prSet presAssocID="{5D88310A-6C81-403A-98EB-7D0DEB4DDFE0}" presName="sibTrans" presStyleLbl="sibTrans2D1" presStyleIdx="1" presStyleCnt="3" custScaleX="63974"/>
      <dgm:spPr/>
      <dgm:t>
        <a:bodyPr/>
        <a:lstStyle/>
        <a:p>
          <a:endParaRPr lang="en-US"/>
        </a:p>
      </dgm:t>
    </dgm:pt>
    <dgm:pt modelId="{38E1B732-FBA2-453D-8739-5227F0A9FF59}" type="pres">
      <dgm:prSet presAssocID="{5D88310A-6C81-403A-98EB-7D0DEB4DDFE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BB24AD2-0817-4B16-929A-D238DC678D52}" type="pres">
      <dgm:prSet presAssocID="{718944E5-28A1-497F-B4BC-97B4BB07B758}" presName="node" presStyleLbl="node1" presStyleIdx="2" presStyleCnt="4" custLinFactNeighborY="-12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3A2D5-CD31-4F78-8033-523FC49E1292}" type="pres">
      <dgm:prSet presAssocID="{46081B4C-CD95-430C-8C69-E9CA45E01C5B}" presName="sibTrans" presStyleLbl="sibTrans2D1" presStyleIdx="2" presStyleCnt="3" custScaleX="59500"/>
      <dgm:spPr/>
      <dgm:t>
        <a:bodyPr/>
        <a:lstStyle/>
        <a:p>
          <a:endParaRPr lang="en-US"/>
        </a:p>
      </dgm:t>
    </dgm:pt>
    <dgm:pt modelId="{D98122C4-1BCE-4643-9F43-9DC135D48B04}" type="pres">
      <dgm:prSet presAssocID="{46081B4C-CD95-430C-8C69-E9CA45E01C5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AEE1EFB-1E3D-42CE-B56C-5B4174316790}" type="pres">
      <dgm:prSet presAssocID="{9B883B54-EF2C-40C4-A5B7-09EF0A9936F9}" presName="node" presStyleLbl="node1" presStyleIdx="3" presStyleCnt="4" custLinFactNeighborY="-3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8B908-A196-4741-9558-F6B5FD7CCC15}" type="presOf" srcId="{C48DB6A3-296B-44EE-A32F-EE87D1C461F2}" destId="{B1C85236-20C0-4770-A3AB-3396D5E94C83}" srcOrd="0" destOrd="0" presId="urn:microsoft.com/office/officeart/2005/8/layout/process2"/>
    <dgm:cxn modelId="{2233745A-7262-45F2-88B9-0EABC1781669}" type="presOf" srcId="{56BCF753-ECEC-4D5F-94FA-AA4E1AD6D674}" destId="{6ACF1E48-EC46-46D9-ADF4-26A5730A8758}" srcOrd="1" destOrd="0" presId="urn:microsoft.com/office/officeart/2005/8/layout/process2"/>
    <dgm:cxn modelId="{2A5FD501-8EA4-46A5-94E2-4335B2283155}" type="presOf" srcId="{46081B4C-CD95-430C-8C69-E9CA45E01C5B}" destId="{D98122C4-1BCE-4643-9F43-9DC135D48B04}" srcOrd="1" destOrd="0" presId="urn:microsoft.com/office/officeart/2005/8/layout/process2"/>
    <dgm:cxn modelId="{E3A70EEE-B7DC-4A5A-BE9E-ABCC340FA1E1}" srcId="{43B59442-F969-445E-9783-78E3A3FA15D1}" destId="{9B883B54-EF2C-40C4-A5B7-09EF0A9936F9}" srcOrd="3" destOrd="0" parTransId="{0AF22730-EDD9-46A8-9C55-85BBF4EEC944}" sibTransId="{DA40399A-A143-45EF-AD99-1F25339F80F6}"/>
    <dgm:cxn modelId="{B941F224-83A1-4748-B795-069125F63BEF}" type="presOf" srcId="{9B883B54-EF2C-40C4-A5B7-09EF0A9936F9}" destId="{CAEE1EFB-1E3D-42CE-B56C-5B4174316790}" srcOrd="0" destOrd="0" presId="urn:microsoft.com/office/officeart/2005/8/layout/process2"/>
    <dgm:cxn modelId="{2C8B2B19-91A3-4A3D-94CB-A7EF0E583781}" type="presOf" srcId="{56BCF753-ECEC-4D5F-94FA-AA4E1AD6D674}" destId="{531676BD-9C31-4D04-BEFC-202351AD81DF}" srcOrd="0" destOrd="0" presId="urn:microsoft.com/office/officeart/2005/8/layout/process2"/>
    <dgm:cxn modelId="{A8F2EF0A-C47B-4829-BE6B-0CD41C6D8376}" srcId="{43B59442-F969-445E-9783-78E3A3FA15D1}" destId="{718944E5-28A1-497F-B4BC-97B4BB07B758}" srcOrd="2" destOrd="0" parTransId="{3A635755-49F4-48A4-8DF3-88739F1F13C8}" sibTransId="{46081B4C-CD95-430C-8C69-E9CA45E01C5B}"/>
    <dgm:cxn modelId="{33D7BC47-4C3D-4F0B-9496-7E1AF98905CD}" srcId="{43B59442-F969-445E-9783-78E3A3FA15D1}" destId="{4A209144-7E8A-44ED-AF41-4B1E2C0D43D5}" srcOrd="1" destOrd="0" parTransId="{E770337F-C3E1-4B49-9EDB-986517FCE982}" sibTransId="{5D88310A-6C81-403A-98EB-7D0DEB4DDFE0}"/>
    <dgm:cxn modelId="{C54B11FF-4A8F-4CE0-BD91-CF4053BAFDBB}" type="presOf" srcId="{5D88310A-6C81-403A-98EB-7D0DEB4DDFE0}" destId="{DB4C3D47-738E-4739-91CE-390A9E842D89}" srcOrd="0" destOrd="0" presId="urn:microsoft.com/office/officeart/2005/8/layout/process2"/>
    <dgm:cxn modelId="{1FDE159C-D1E2-4867-85BD-BCF1F0EB3018}" type="presOf" srcId="{5D88310A-6C81-403A-98EB-7D0DEB4DDFE0}" destId="{38E1B732-FBA2-453D-8739-5227F0A9FF59}" srcOrd="1" destOrd="0" presId="urn:microsoft.com/office/officeart/2005/8/layout/process2"/>
    <dgm:cxn modelId="{A6453DA7-D9DB-4FF1-AA85-B6D89E38058D}" type="presOf" srcId="{4A209144-7E8A-44ED-AF41-4B1E2C0D43D5}" destId="{9DB31F0B-A0F2-4718-A8E4-048AD339F3AA}" srcOrd="0" destOrd="0" presId="urn:microsoft.com/office/officeart/2005/8/layout/process2"/>
    <dgm:cxn modelId="{0317B99E-772C-47C7-9E06-B54068ACEB88}" type="presOf" srcId="{43B59442-F969-445E-9783-78E3A3FA15D1}" destId="{5AC206E2-F469-4BC0-8A53-AED0ED376F72}" srcOrd="0" destOrd="0" presId="urn:microsoft.com/office/officeart/2005/8/layout/process2"/>
    <dgm:cxn modelId="{0ACBADCF-A024-40B9-9E26-D79F604D45D4}" type="presOf" srcId="{718944E5-28A1-497F-B4BC-97B4BB07B758}" destId="{1BB24AD2-0817-4B16-929A-D238DC678D52}" srcOrd="0" destOrd="0" presId="urn:microsoft.com/office/officeart/2005/8/layout/process2"/>
    <dgm:cxn modelId="{CD4B6318-9E14-4174-BC5B-FD678DEC6BD2}" srcId="{43B59442-F969-445E-9783-78E3A3FA15D1}" destId="{C48DB6A3-296B-44EE-A32F-EE87D1C461F2}" srcOrd="0" destOrd="0" parTransId="{BE26924F-9AE0-48AF-A7E9-EB68738B84EC}" sibTransId="{56BCF753-ECEC-4D5F-94FA-AA4E1AD6D674}"/>
    <dgm:cxn modelId="{8AA7458C-68CC-456F-9B5B-37B0389472AC}" type="presOf" srcId="{46081B4C-CD95-430C-8C69-E9CA45E01C5B}" destId="{B293A2D5-CD31-4F78-8033-523FC49E1292}" srcOrd="0" destOrd="0" presId="urn:microsoft.com/office/officeart/2005/8/layout/process2"/>
    <dgm:cxn modelId="{EDCC7300-B07F-47C0-BD4B-6A0A57347432}" type="presParOf" srcId="{5AC206E2-F469-4BC0-8A53-AED0ED376F72}" destId="{B1C85236-20C0-4770-A3AB-3396D5E94C83}" srcOrd="0" destOrd="0" presId="urn:microsoft.com/office/officeart/2005/8/layout/process2"/>
    <dgm:cxn modelId="{9DFAD43A-9173-430E-85A2-D77E4A7D88F6}" type="presParOf" srcId="{5AC206E2-F469-4BC0-8A53-AED0ED376F72}" destId="{531676BD-9C31-4D04-BEFC-202351AD81DF}" srcOrd="1" destOrd="0" presId="urn:microsoft.com/office/officeart/2005/8/layout/process2"/>
    <dgm:cxn modelId="{25ADD9CD-5267-480C-9AFB-19F47137519B}" type="presParOf" srcId="{531676BD-9C31-4D04-BEFC-202351AD81DF}" destId="{6ACF1E48-EC46-46D9-ADF4-26A5730A8758}" srcOrd="0" destOrd="0" presId="urn:microsoft.com/office/officeart/2005/8/layout/process2"/>
    <dgm:cxn modelId="{A2B36A32-785B-48EF-837E-28DB3B946202}" type="presParOf" srcId="{5AC206E2-F469-4BC0-8A53-AED0ED376F72}" destId="{9DB31F0B-A0F2-4718-A8E4-048AD339F3AA}" srcOrd="2" destOrd="0" presId="urn:microsoft.com/office/officeart/2005/8/layout/process2"/>
    <dgm:cxn modelId="{B050D64D-783A-40B4-B1A6-2D23B485FD84}" type="presParOf" srcId="{5AC206E2-F469-4BC0-8A53-AED0ED376F72}" destId="{DB4C3D47-738E-4739-91CE-390A9E842D89}" srcOrd="3" destOrd="0" presId="urn:microsoft.com/office/officeart/2005/8/layout/process2"/>
    <dgm:cxn modelId="{49C10F4A-FDD6-4142-8573-1FA55E6CFF29}" type="presParOf" srcId="{DB4C3D47-738E-4739-91CE-390A9E842D89}" destId="{38E1B732-FBA2-453D-8739-5227F0A9FF59}" srcOrd="0" destOrd="0" presId="urn:microsoft.com/office/officeart/2005/8/layout/process2"/>
    <dgm:cxn modelId="{B4EC2928-6366-47DF-A776-3531CAFC9572}" type="presParOf" srcId="{5AC206E2-F469-4BC0-8A53-AED0ED376F72}" destId="{1BB24AD2-0817-4B16-929A-D238DC678D52}" srcOrd="4" destOrd="0" presId="urn:microsoft.com/office/officeart/2005/8/layout/process2"/>
    <dgm:cxn modelId="{B29CE717-012F-4337-BEA1-8CE34A3123CD}" type="presParOf" srcId="{5AC206E2-F469-4BC0-8A53-AED0ED376F72}" destId="{B293A2D5-CD31-4F78-8033-523FC49E1292}" srcOrd="5" destOrd="0" presId="urn:microsoft.com/office/officeart/2005/8/layout/process2"/>
    <dgm:cxn modelId="{A3A17A43-BE24-4CF5-A7A6-C4CAA40DC48A}" type="presParOf" srcId="{B293A2D5-CD31-4F78-8033-523FC49E1292}" destId="{D98122C4-1BCE-4643-9F43-9DC135D48B04}" srcOrd="0" destOrd="0" presId="urn:microsoft.com/office/officeart/2005/8/layout/process2"/>
    <dgm:cxn modelId="{22BDB432-46A2-42E0-AAB1-3FC9D6EA9E2F}" type="presParOf" srcId="{5AC206E2-F469-4BC0-8A53-AED0ED376F72}" destId="{CAEE1EFB-1E3D-42CE-B56C-5B4174316790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45F0B-9CD4-4079-AE7B-38CC4217CBA5}" type="doc">
      <dgm:prSet loTypeId="urn:microsoft.com/office/officeart/2005/8/layout/process1" loCatId="process" qsTypeId="urn:microsoft.com/office/officeart/2005/8/quickstyle/simple2" qsCatId="simple" csTypeId="urn:microsoft.com/office/officeart/2005/8/colors/accent4_1" csCatId="accent4" phldr="1"/>
      <dgm:spPr/>
    </dgm:pt>
    <dgm:pt modelId="{0A7CC165-BBE7-4C39-852C-47E57D085540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e-Agriculture</a:t>
          </a:r>
        </a:p>
        <a:p>
          <a:r>
            <a:rPr lang="en-US" sz="1600" b="1" dirty="0" smtClean="0">
              <a:latin typeface="Calibri" panose="020F0502020204030204" pitchFamily="34" charset="0"/>
            </a:rPr>
            <a:t>Vision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903DDE58-2A29-4EAF-A668-7AB09323A309}" type="parTrans" cxnId="{440AEBDD-0E07-422A-9689-9E9D6E6D848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75D3F68-6CDD-4AAF-B9E3-8E32190EB5D7}" type="sibTrans" cxnId="{440AEBDD-0E07-422A-9689-9E9D6E6D848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A127A77-EB3E-481F-88B0-AB843796358F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Action Plan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8A39D1A6-1BD5-48D4-B1FB-EB465904ABF7}" type="parTrans" cxnId="{E0A897FA-35DC-4B23-AD50-43754A90076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983C347-D324-4D12-B0EE-660E07ECBCE4}" type="sibTrans" cxnId="{E0A897FA-35DC-4B23-AD50-43754A90076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E9FA464-1E30-4BB3-AAB6-0F0FFF3E1A7E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M</a:t>
          </a:r>
          <a:r>
            <a:rPr lang="en-US" sz="1300" b="0" i="1" dirty="0" smtClean="0">
              <a:latin typeface="Calibri" panose="020F0502020204030204" pitchFamily="34" charset="0"/>
            </a:rPr>
            <a:t>onitoring</a:t>
          </a:r>
          <a:r>
            <a:rPr lang="en-US" sz="1300" b="1" dirty="0" smtClean="0">
              <a:latin typeface="Calibri" panose="020F0502020204030204" pitchFamily="34" charset="0"/>
            </a:rPr>
            <a:t> &amp; </a:t>
          </a:r>
          <a:r>
            <a:rPr lang="en-US" sz="1600" b="1" dirty="0" smtClean="0">
              <a:latin typeface="Calibri" panose="020F0502020204030204" pitchFamily="34" charset="0"/>
            </a:rPr>
            <a:t>E</a:t>
          </a:r>
          <a:r>
            <a:rPr lang="en-US" sz="1300" b="0" i="1" dirty="0" smtClean="0">
              <a:latin typeface="Calibri" panose="020F0502020204030204" pitchFamily="34" charset="0"/>
            </a:rPr>
            <a:t>valuation</a:t>
          </a:r>
          <a:endParaRPr lang="en-US" sz="1300" b="0" i="1" dirty="0">
            <a:latin typeface="Calibri" panose="020F0502020204030204" pitchFamily="34" charset="0"/>
          </a:endParaRPr>
        </a:p>
      </dgm:t>
    </dgm:pt>
    <dgm:pt modelId="{1CD1BBE0-E85A-4B6A-97B3-BD00E1E2BBBB}" type="parTrans" cxnId="{8CE9E6CB-B197-467A-BFE3-074B27285B7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F5ABD4F-3DA0-48EF-B386-70F6A6AE44A5}" type="sibTrans" cxnId="{8CE9E6CB-B197-467A-BFE3-074B27285B7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6788AE0-B8EF-42E7-960F-8AED19703AA6}" type="pres">
      <dgm:prSet presAssocID="{5C145F0B-9CD4-4079-AE7B-38CC4217CBA5}" presName="Name0" presStyleCnt="0">
        <dgm:presLayoutVars>
          <dgm:dir/>
          <dgm:resizeHandles val="exact"/>
        </dgm:presLayoutVars>
      </dgm:prSet>
      <dgm:spPr/>
    </dgm:pt>
    <dgm:pt modelId="{4E16D72E-A2AB-4999-B434-E6145F67A9AB}" type="pres">
      <dgm:prSet presAssocID="{0A7CC165-BBE7-4C39-852C-47E57D085540}" presName="node" presStyleLbl="node1" presStyleIdx="0" presStyleCnt="3" custScaleX="140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5562A-914C-4AA7-A9E7-7644F404612D}" type="pres">
      <dgm:prSet presAssocID="{D75D3F68-6CDD-4AAF-B9E3-8E32190EB5D7}" presName="sibTrans" presStyleLbl="sibTrans2D1" presStyleIdx="0" presStyleCnt="2" custLinFactNeighborX="-11965" custLinFactNeighborY="-21395"/>
      <dgm:spPr/>
      <dgm:t>
        <a:bodyPr/>
        <a:lstStyle/>
        <a:p>
          <a:endParaRPr lang="en-US"/>
        </a:p>
      </dgm:t>
    </dgm:pt>
    <dgm:pt modelId="{3ACD9980-1CF3-41D5-9110-17E7D2CE6E61}" type="pres">
      <dgm:prSet presAssocID="{D75D3F68-6CDD-4AAF-B9E3-8E32190EB5D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7197DD6-BD0E-4239-A2BB-8C7141E6DDEA}" type="pres">
      <dgm:prSet presAssocID="{BA127A77-EB3E-481F-88B0-AB843796358F}" presName="node" presStyleLbl="node1" presStyleIdx="1" presStyleCnt="3" custScaleX="117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75490-924B-4177-8E8F-6C090BCF50E7}" type="pres">
      <dgm:prSet presAssocID="{0983C347-D324-4D12-B0EE-660E07ECBCE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F4B1AD-4C40-4D72-94A4-B311B615FFC7}" type="pres">
      <dgm:prSet presAssocID="{0983C347-D324-4D12-B0EE-660E07ECBCE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334640C-0DD4-45D6-A5B2-13DAB72CF089}" type="pres">
      <dgm:prSet presAssocID="{5E9FA464-1E30-4BB3-AAB6-0F0FFF3E1A7E}" presName="node" presStyleLbl="node1" presStyleIdx="2" presStyleCnt="3" custScaleX="113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7DF97-CE97-4222-ADBC-F1484DAA7CF1}" type="presOf" srcId="{BA127A77-EB3E-481F-88B0-AB843796358F}" destId="{C7197DD6-BD0E-4239-A2BB-8C7141E6DDEA}" srcOrd="0" destOrd="0" presId="urn:microsoft.com/office/officeart/2005/8/layout/process1"/>
    <dgm:cxn modelId="{3779CFF2-B8E4-49DE-826B-A9DA9F13530A}" type="presOf" srcId="{0983C347-D324-4D12-B0EE-660E07ECBCE4}" destId="{F3F75490-924B-4177-8E8F-6C090BCF50E7}" srcOrd="0" destOrd="0" presId="urn:microsoft.com/office/officeart/2005/8/layout/process1"/>
    <dgm:cxn modelId="{B8ADABB1-8634-450D-8B1A-755C55751350}" type="presOf" srcId="{0A7CC165-BBE7-4C39-852C-47E57D085540}" destId="{4E16D72E-A2AB-4999-B434-E6145F67A9AB}" srcOrd="0" destOrd="0" presId="urn:microsoft.com/office/officeart/2005/8/layout/process1"/>
    <dgm:cxn modelId="{60647BC0-C2ED-43C4-B1BA-6F1FC6AD254C}" type="presOf" srcId="{D75D3F68-6CDD-4AAF-B9E3-8E32190EB5D7}" destId="{3ACD9980-1CF3-41D5-9110-17E7D2CE6E61}" srcOrd="1" destOrd="0" presId="urn:microsoft.com/office/officeart/2005/8/layout/process1"/>
    <dgm:cxn modelId="{440AEBDD-0E07-422A-9689-9E9D6E6D848E}" srcId="{5C145F0B-9CD4-4079-AE7B-38CC4217CBA5}" destId="{0A7CC165-BBE7-4C39-852C-47E57D085540}" srcOrd="0" destOrd="0" parTransId="{903DDE58-2A29-4EAF-A668-7AB09323A309}" sibTransId="{D75D3F68-6CDD-4AAF-B9E3-8E32190EB5D7}"/>
    <dgm:cxn modelId="{8CE9E6CB-B197-467A-BFE3-074B27285B79}" srcId="{5C145F0B-9CD4-4079-AE7B-38CC4217CBA5}" destId="{5E9FA464-1E30-4BB3-AAB6-0F0FFF3E1A7E}" srcOrd="2" destOrd="0" parTransId="{1CD1BBE0-E85A-4B6A-97B3-BD00E1E2BBBB}" sibTransId="{8F5ABD4F-3DA0-48EF-B386-70F6A6AE44A5}"/>
    <dgm:cxn modelId="{EB5204AA-A83A-4F0E-94F3-B048A5EEEEFA}" type="presOf" srcId="{5E9FA464-1E30-4BB3-AAB6-0F0FFF3E1A7E}" destId="{F334640C-0DD4-45D6-A5B2-13DAB72CF089}" srcOrd="0" destOrd="0" presId="urn:microsoft.com/office/officeart/2005/8/layout/process1"/>
    <dgm:cxn modelId="{F360FC1E-A1C8-418D-B483-CC9979586F18}" type="presOf" srcId="{D75D3F68-6CDD-4AAF-B9E3-8E32190EB5D7}" destId="{8765562A-914C-4AA7-A9E7-7644F404612D}" srcOrd="0" destOrd="0" presId="urn:microsoft.com/office/officeart/2005/8/layout/process1"/>
    <dgm:cxn modelId="{E0A897FA-35DC-4B23-AD50-43754A90076F}" srcId="{5C145F0B-9CD4-4079-AE7B-38CC4217CBA5}" destId="{BA127A77-EB3E-481F-88B0-AB843796358F}" srcOrd="1" destOrd="0" parTransId="{8A39D1A6-1BD5-48D4-B1FB-EB465904ABF7}" sibTransId="{0983C347-D324-4D12-B0EE-660E07ECBCE4}"/>
    <dgm:cxn modelId="{F192D7AC-797A-4011-96F7-5381D1E780EA}" type="presOf" srcId="{5C145F0B-9CD4-4079-AE7B-38CC4217CBA5}" destId="{46788AE0-B8EF-42E7-960F-8AED19703AA6}" srcOrd="0" destOrd="0" presId="urn:microsoft.com/office/officeart/2005/8/layout/process1"/>
    <dgm:cxn modelId="{BCA79F20-AFD6-4D82-94A1-380DBBDA41F4}" type="presOf" srcId="{0983C347-D324-4D12-B0EE-660E07ECBCE4}" destId="{0DF4B1AD-4C40-4D72-94A4-B311B615FFC7}" srcOrd="1" destOrd="0" presId="urn:microsoft.com/office/officeart/2005/8/layout/process1"/>
    <dgm:cxn modelId="{30848813-D8E8-462B-AB9B-EA2CA7BE8A83}" type="presParOf" srcId="{46788AE0-B8EF-42E7-960F-8AED19703AA6}" destId="{4E16D72E-A2AB-4999-B434-E6145F67A9AB}" srcOrd="0" destOrd="0" presId="urn:microsoft.com/office/officeart/2005/8/layout/process1"/>
    <dgm:cxn modelId="{FACC4EAE-F617-4AE4-94E2-AFFFA96F2960}" type="presParOf" srcId="{46788AE0-B8EF-42E7-960F-8AED19703AA6}" destId="{8765562A-914C-4AA7-A9E7-7644F404612D}" srcOrd="1" destOrd="0" presId="urn:microsoft.com/office/officeart/2005/8/layout/process1"/>
    <dgm:cxn modelId="{78580C85-07C3-4072-98D0-2D239179F374}" type="presParOf" srcId="{8765562A-914C-4AA7-A9E7-7644F404612D}" destId="{3ACD9980-1CF3-41D5-9110-17E7D2CE6E61}" srcOrd="0" destOrd="0" presId="urn:microsoft.com/office/officeart/2005/8/layout/process1"/>
    <dgm:cxn modelId="{0A84E535-509C-4EA9-A455-C8B3A67E822B}" type="presParOf" srcId="{46788AE0-B8EF-42E7-960F-8AED19703AA6}" destId="{C7197DD6-BD0E-4239-A2BB-8C7141E6DDEA}" srcOrd="2" destOrd="0" presId="urn:microsoft.com/office/officeart/2005/8/layout/process1"/>
    <dgm:cxn modelId="{A9F0A852-E41F-49EC-AE0B-3E7EF04A4D0A}" type="presParOf" srcId="{46788AE0-B8EF-42E7-960F-8AED19703AA6}" destId="{F3F75490-924B-4177-8E8F-6C090BCF50E7}" srcOrd="3" destOrd="0" presId="urn:microsoft.com/office/officeart/2005/8/layout/process1"/>
    <dgm:cxn modelId="{027DE23A-8256-4B0D-A726-DA458CC04CCD}" type="presParOf" srcId="{F3F75490-924B-4177-8E8F-6C090BCF50E7}" destId="{0DF4B1AD-4C40-4D72-94A4-B311B615FFC7}" srcOrd="0" destOrd="0" presId="urn:microsoft.com/office/officeart/2005/8/layout/process1"/>
    <dgm:cxn modelId="{896E20D1-20ED-41D1-A4D7-057ADED2533E}" type="presParOf" srcId="{46788AE0-B8EF-42E7-960F-8AED19703AA6}" destId="{F334640C-0DD4-45D6-A5B2-13DAB72CF08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31F0B-A0F2-4718-A8E4-048AD339F3AA}">
      <dsp:nvSpPr>
        <dsp:cNvPr id="0" name=""/>
        <dsp:cNvSpPr/>
      </dsp:nvSpPr>
      <dsp:spPr>
        <a:xfrm>
          <a:off x="0" y="0"/>
          <a:ext cx="1368153" cy="151739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</a:rPr>
            <a:t>Pre Production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40072" y="40072"/>
        <a:ext cx="1288009" cy="1437249"/>
      </dsp:txXfrm>
    </dsp:sp>
    <dsp:sp modelId="{DB4C3D47-738E-4739-91CE-390A9E842D89}">
      <dsp:nvSpPr>
        <dsp:cNvPr id="0" name=""/>
        <dsp:cNvSpPr/>
      </dsp:nvSpPr>
      <dsp:spPr>
        <a:xfrm rot="5400000">
          <a:off x="399565" y="1555328"/>
          <a:ext cx="569022" cy="682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libri" panose="020F0502020204030204" pitchFamily="34" charset="0"/>
          </a:endParaRPr>
        </a:p>
      </dsp:txBody>
      <dsp:txXfrm rot="-5400000">
        <a:off x="479228" y="1612231"/>
        <a:ext cx="409697" cy="398315"/>
      </dsp:txXfrm>
    </dsp:sp>
    <dsp:sp modelId="{1BB24AD2-0817-4B16-929A-D238DC678D52}">
      <dsp:nvSpPr>
        <dsp:cNvPr id="0" name=""/>
        <dsp:cNvSpPr/>
      </dsp:nvSpPr>
      <dsp:spPr>
        <a:xfrm>
          <a:off x="0" y="2276091"/>
          <a:ext cx="1368153" cy="15173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</a:rPr>
            <a:t>Production stage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40072" y="2316163"/>
        <a:ext cx="1288009" cy="1437249"/>
      </dsp:txXfrm>
    </dsp:sp>
    <dsp:sp modelId="{B293A2D5-CD31-4F78-8033-523FC49E1292}">
      <dsp:nvSpPr>
        <dsp:cNvPr id="0" name=""/>
        <dsp:cNvSpPr/>
      </dsp:nvSpPr>
      <dsp:spPr>
        <a:xfrm rot="5400000">
          <a:off x="399565" y="3831419"/>
          <a:ext cx="569022" cy="682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libri" panose="020F0502020204030204" pitchFamily="34" charset="0"/>
          </a:endParaRPr>
        </a:p>
      </dsp:txBody>
      <dsp:txXfrm rot="-5400000">
        <a:off x="479228" y="3888322"/>
        <a:ext cx="409697" cy="398315"/>
      </dsp:txXfrm>
    </dsp:sp>
    <dsp:sp modelId="{CAEE1EFB-1E3D-42CE-B56C-5B4174316790}">
      <dsp:nvSpPr>
        <dsp:cNvPr id="0" name=""/>
        <dsp:cNvSpPr/>
      </dsp:nvSpPr>
      <dsp:spPr>
        <a:xfrm>
          <a:off x="0" y="4552181"/>
          <a:ext cx="1368153" cy="15173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</a:rPr>
            <a:t>Post Production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40072" y="4592253"/>
        <a:ext cx="1288009" cy="1437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85236-20C0-4770-A3AB-3396D5E94C83}">
      <dsp:nvSpPr>
        <dsp:cNvPr id="0" name=""/>
        <dsp:cNvSpPr/>
      </dsp:nvSpPr>
      <dsp:spPr>
        <a:xfrm>
          <a:off x="0" y="121656"/>
          <a:ext cx="1368153" cy="110248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</a:rPr>
            <a:t>Supply Chain Management Services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32291" y="153947"/>
        <a:ext cx="1303571" cy="1037899"/>
      </dsp:txXfrm>
    </dsp:sp>
    <dsp:sp modelId="{531676BD-9C31-4D04-BEFC-202351AD81DF}">
      <dsp:nvSpPr>
        <dsp:cNvPr id="0" name=""/>
        <dsp:cNvSpPr/>
      </dsp:nvSpPr>
      <dsp:spPr>
        <a:xfrm rot="5400000">
          <a:off x="586708" y="1180777"/>
          <a:ext cx="194735" cy="496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535241" y="1331467"/>
        <a:ext cx="297670" cy="136315"/>
      </dsp:txXfrm>
    </dsp:sp>
    <dsp:sp modelId="{9DB31F0B-A0F2-4718-A8E4-048AD339F3AA}">
      <dsp:nvSpPr>
        <dsp:cNvPr id="0" name=""/>
        <dsp:cNvSpPr/>
      </dsp:nvSpPr>
      <dsp:spPr>
        <a:xfrm>
          <a:off x="0" y="1633533"/>
          <a:ext cx="1368153" cy="11024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</a:rPr>
            <a:t>Financial Services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32291" y="1665824"/>
        <a:ext cx="1303571" cy="1037899"/>
      </dsp:txXfrm>
    </dsp:sp>
    <dsp:sp modelId="{DB4C3D47-738E-4739-91CE-390A9E842D89}">
      <dsp:nvSpPr>
        <dsp:cNvPr id="0" name=""/>
        <dsp:cNvSpPr/>
      </dsp:nvSpPr>
      <dsp:spPr>
        <a:xfrm rot="5400000">
          <a:off x="563082" y="2740130"/>
          <a:ext cx="241988" cy="496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libri" panose="020F0502020204030204" pitchFamily="34" charset="0"/>
          </a:endParaRPr>
        </a:p>
      </dsp:txBody>
      <dsp:txXfrm rot="-5400000">
        <a:off x="535241" y="2867194"/>
        <a:ext cx="297670" cy="169392"/>
      </dsp:txXfrm>
    </dsp:sp>
    <dsp:sp modelId="{1BB24AD2-0817-4B16-929A-D238DC678D52}">
      <dsp:nvSpPr>
        <dsp:cNvPr id="0" name=""/>
        <dsp:cNvSpPr/>
      </dsp:nvSpPr>
      <dsp:spPr>
        <a:xfrm>
          <a:off x="0" y="3240362"/>
          <a:ext cx="1368153" cy="110248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</a:rPr>
            <a:t>Data Collection &amp;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</a:rPr>
            <a:t>Analysis Services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32291" y="3272653"/>
        <a:ext cx="1303571" cy="1037899"/>
      </dsp:txXfrm>
    </dsp:sp>
    <dsp:sp modelId="{B293A2D5-CD31-4F78-8033-523FC49E1292}">
      <dsp:nvSpPr>
        <dsp:cNvPr id="0" name=""/>
        <dsp:cNvSpPr/>
      </dsp:nvSpPr>
      <dsp:spPr>
        <a:xfrm rot="5400000">
          <a:off x="592666" y="4299626"/>
          <a:ext cx="182820" cy="496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libri" panose="020F0502020204030204" pitchFamily="34" charset="0"/>
          </a:endParaRPr>
        </a:p>
      </dsp:txBody>
      <dsp:txXfrm rot="-5400000">
        <a:off x="535241" y="4456274"/>
        <a:ext cx="297670" cy="127974"/>
      </dsp:txXfrm>
    </dsp:sp>
    <dsp:sp modelId="{CAEE1EFB-1E3D-42CE-B56C-5B4174316790}">
      <dsp:nvSpPr>
        <dsp:cNvPr id="0" name=""/>
        <dsp:cNvSpPr/>
      </dsp:nvSpPr>
      <dsp:spPr>
        <a:xfrm>
          <a:off x="0" y="4752525"/>
          <a:ext cx="1368153" cy="11024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</a:rPr>
            <a:t>Agriculture</a:t>
          </a:r>
          <a:br>
            <a:rPr lang="en-US" sz="1400" kern="1200" dirty="0" smtClean="0">
              <a:latin typeface="Calibri" panose="020F0502020204030204" pitchFamily="34" charset="0"/>
            </a:rPr>
          </a:br>
          <a:r>
            <a:rPr lang="en-US" sz="1400" kern="1200" dirty="0" smtClean="0">
              <a:latin typeface="Calibri" panose="020F0502020204030204" pitchFamily="34" charset="0"/>
            </a:rPr>
            <a:t>Knowledge Management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32291" y="4784816"/>
        <a:ext cx="1303571" cy="1037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6D72E-A2AB-4999-B434-E6145F67A9AB}">
      <dsp:nvSpPr>
        <dsp:cNvPr id="0" name=""/>
        <dsp:cNvSpPr/>
      </dsp:nvSpPr>
      <dsp:spPr>
        <a:xfrm>
          <a:off x="2909" y="689245"/>
          <a:ext cx="1375939" cy="7097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e-Agriculture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Vision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23697" y="710033"/>
        <a:ext cx="1334363" cy="668164"/>
      </dsp:txXfrm>
    </dsp:sp>
    <dsp:sp modelId="{8765562A-914C-4AA7-A9E7-7644F404612D}">
      <dsp:nvSpPr>
        <dsp:cNvPr id="0" name=""/>
        <dsp:cNvSpPr/>
      </dsp:nvSpPr>
      <dsp:spPr>
        <a:xfrm>
          <a:off x="1452189" y="870124"/>
          <a:ext cx="208325" cy="243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Calibri" panose="020F0502020204030204" pitchFamily="34" charset="0"/>
          </a:endParaRPr>
        </a:p>
      </dsp:txBody>
      <dsp:txXfrm>
        <a:off x="1452189" y="918864"/>
        <a:ext cx="145828" cy="146221"/>
      </dsp:txXfrm>
    </dsp:sp>
    <dsp:sp modelId="{C7197DD6-BD0E-4239-A2BB-8C7141E6DDEA}">
      <dsp:nvSpPr>
        <dsp:cNvPr id="0" name=""/>
        <dsp:cNvSpPr/>
      </dsp:nvSpPr>
      <dsp:spPr>
        <a:xfrm>
          <a:off x="1771915" y="689245"/>
          <a:ext cx="1159006" cy="7097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Action Plan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1792703" y="710033"/>
        <a:ext cx="1117430" cy="668164"/>
      </dsp:txXfrm>
    </dsp:sp>
    <dsp:sp modelId="{F3F75490-924B-4177-8E8F-6C090BCF50E7}">
      <dsp:nvSpPr>
        <dsp:cNvPr id="0" name=""/>
        <dsp:cNvSpPr/>
      </dsp:nvSpPr>
      <dsp:spPr>
        <a:xfrm>
          <a:off x="3029188" y="922264"/>
          <a:ext cx="208325" cy="243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Calibri" panose="020F0502020204030204" pitchFamily="34" charset="0"/>
          </a:endParaRPr>
        </a:p>
      </dsp:txBody>
      <dsp:txXfrm>
        <a:off x="3029188" y="971004"/>
        <a:ext cx="145828" cy="146221"/>
      </dsp:txXfrm>
    </dsp:sp>
    <dsp:sp modelId="{F334640C-0DD4-45D6-A5B2-13DAB72CF089}">
      <dsp:nvSpPr>
        <dsp:cNvPr id="0" name=""/>
        <dsp:cNvSpPr/>
      </dsp:nvSpPr>
      <dsp:spPr>
        <a:xfrm>
          <a:off x="3323988" y="689245"/>
          <a:ext cx="1115149" cy="7097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M</a:t>
          </a:r>
          <a:r>
            <a:rPr lang="en-US" sz="1300" b="0" i="1" kern="1200" dirty="0" smtClean="0">
              <a:latin typeface="Calibri" panose="020F0502020204030204" pitchFamily="34" charset="0"/>
            </a:rPr>
            <a:t>onitoring</a:t>
          </a:r>
          <a:r>
            <a:rPr lang="en-US" sz="1300" b="1" kern="1200" dirty="0" smtClean="0">
              <a:latin typeface="Calibri" panose="020F0502020204030204" pitchFamily="34" charset="0"/>
            </a:rPr>
            <a:t> &amp; </a:t>
          </a:r>
          <a:r>
            <a:rPr lang="en-US" sz="1600" b="1" kern="1200" dirty="0" smtClean="0">
              <a:latin typeface="Calibri" panose="020F0502020204030204" pitchFamily="34" charset="0"/>
            </a:rPr>
            <a:t>E</a:t>
          </a:r>
          <a:r>
            <a:rPr lang="en-US" sz="1300" b="0" i="1" kern="1200" dirty="0" smtClean="0">
              <a:latin typeface="Calibri" panose="020F0502020204030204" pitchFamily="34" charset="0"/>
            </a:rPr>
            <a:t>valuation</a:t>
          </a:r>
          <a:endParaRPr lang="en-US" sz="1300" b="0" i="1" kern="1200" dirty="0">
            <a:latin typeface="Calibri" panose="020F0502020204030204" pitchFamily="34" charset="0"/>
          </a:endParaRPr>
        </a:p>
      </dsp:txBody>
      <dsp:txXfrm>
        <a:off x="3344776" y="710033"/>
        <a:ext cx="1073573" cy="668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B493-2126-4F6F-99FD-7F5D6AC3BE72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C39F-9F44-4A69-A1DB-85FD76C8B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800" b="1" smtClean="0">
              <a:solidFill>
                <a:srgbClr val="36894D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9172556-EA9F-4D23-9F1A-A1539AB5B6D8}" type="slidenum">
              <a:rPr lang="es-CL" altLang="en-US"/>
              <a:pPr/>
              <a:t>1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66046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29300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175E-192E-483A-B8AF-EBD18A739179}" type="datetimeFigureOut">
              <a:rPr lang="en-US" smtClean="0"/>
              <a:pPr/>
              <a:t>26/05/15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50E9-F7D6-4339-9D86-8F986296473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1066800"/>
            <a:ext cx="79248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Green Grass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988" y="6579297"/>
            <a:ext cx="9096500" cy="26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462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6"/>
          <p:cNvGrpSpPr>
            <a:grpSpLocks/>
          </p:cNvGrpSpPr>
          <p:nvPr/>
        </p:nvGrpSpPr>
        <p:grpSpPr bwMode="auto">
          <a:xfrm>
            <a:off x="-442" y="0"/>
            <a:ext cx="9144000" cy="6858000"/>
            <a:chOff x="0" y="0"/>
            <a:chExt cx="9144000" cy="6858000"/>
          </a:xfrm>
        </p:grpSpPr>
        <p:pic>
          <p:nvPicPr>
            <p:cNvPr id="4099" name="Picture 23" descr="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450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Kombinationstegning 7"/>
            <p:cNvSpPr/>
            <p:nvPr/>
          </p:nvSpPr>
          <p:spPr bwMode="auto">
            <a:xfrm>
              <a:off x="7938" y="3810000"/>
              <a:ext cx="9136062" cy="2563813"/>
            </a:xfrm>
            <a:custGeom>
              <a:avLst/>
              <a:gdLst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403600"/>
                <a:gd name="connsiteX1" fmla="*/ 5702300 w 9182100"/>
                <a:gd name="connsiteY1" fmla="*/ 1016000 h 3403600"/>
                <a:gd name="connsiteX2" fmla="*/ 9182100 w 9182100"/>
                <a:gd name="connsiteY2" fmla="*/ 609600 h 3403600"/>
                <a:gd name="connsiteX3" fmla="*/ 9182100 w 9182100"/>
                <a:gd name="connsiteY3" fmla="*/ 3403600 h 3403600"/>
                <a:gd name="connsiteX4" fmla="*/ 0 w 9182100"/>
                <a:gd name="connsiteY4" fmla="*/ 3136900 h 3403600"/>
                <a:gd name="connsiteX5" fmla="*/ 12700 w 9182100"/>
                <a:gd name="connsiteY5" fmla="*/ 0 h 34036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100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2100" h="3429000">
                  <a:moveTo>
                    <a:pt x="12700" y="0"/>
                  </a:moveTo>
                  <a:cubicBezTo>
                    <a:pt x="1909233" y="338667"/>
                    <a:pt x="3894667" y="1011767"/>
                    <a:pt x="5702300" y="1016000"/>
                  </a:cubicBezTo>
                  <a:cubicBezTo>
                    <a:pt x="7509933" y="1020233"/>
                    <a:pt x="8022167" y="745067"/>
                    <a:pt x="9182100" y="609600"/>
                  </a:cubicBezTo>
                  <a:lnTo>
                    <a:pt x="9182100" y="3403600"/>
                  </a:lnTo>
                  <a:lnTo>
                    <a:pt x="0" y="3429000"/>
                  </a:lnTo>
                  <a:cubicBezTo>
                    <a:pt x="4233" y="2383367"/>
                    <a:pt x="8467" y="1045633"/>
                    <a:pt x="12700" y="0"/>
                  </a:cubicBezTo>
                  <a:close/>
                </a:path>
              </a:pathLst>
            </a:custGeom>
            <a:solidFill>
              <a:srgbClr val="F79821"/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  <a:cs typeface="Arial" panose="020B0604020202020204" pitchFamily="34" charset="0"/>
              </a:endParaRPr>
            </a:p>
          </p:txBody>
        </p:sp>
        <p:sp>
          <p:nvSpPr>
            <p:cNvPr id="424" name="Kombinationstegning 423"/>
            <p:cNvSpPr/>
            <p:nvPr/>
          </p:nvSpPr>
          <p:spPr>
            <a:xfrm>
              <a:off x="0" y="3922713"/>
              <a:ext cx="9144000" cy="2935287"/>
            </a:xfrm>
            <a:custGeom>
              <a:avLst/>
              <a:gdLst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403600"/>
                <a:gd name="connsiteX1" fmla="*/ 5702300 w 9182100"/>
                <a:gd name="connsiteY1" fmla="*/ 1016000 h 3403600"/>
                <a:gd name="connsiteX2" fmla="*/ 9182100 w 9182100"/>
                <a:gd name="connsiteY2" fmla="*/ 609600 h 3403600"/>
                <a:gd name="connsiteX3" fmla="*/ 9182100 w 9182100"/>
                <a:gd name="connsiteY3" fmla="*/ 3403600 h 3403600"/>
                <a:gd name="connsiteX4" fmla="*/ 0 w 9182100"/>
                <a:gd name="connsiteY4" fmla="*/ 3136900 h 3403600"/>
                <a:gd name="connsiteX5" fmla="*/ 12700 w 9182100"/>
                <a:gd name="connsiteY5" fmla="*/ 0 h 34036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100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2100" h="3429000">
                  <a:moveTo>
                    <a:pt x="12700" y="0"/>
                  </a:moveTo>
                  <a:cubicBezTo>
                    <a:pt x="1909233" y="338667"/>
                    <a:pt x="3894667" y="1011767"/>
                    <a:pt x="5702300" y="1016000"/>
                  </a:cubicBezTo>
                  <a:cubicBezTo>
                    <a:pt x="7509933" y="1020233"/>
                    <a:pt x="8022167" y="745067"/>
                    <a:pt x="9182100" y="609600"/>
                  </a:cubicBezTo>
                  <a:lnTo>
                    <a:pt x="9182100" y="3403600"/>
                  </a:lnTo>
                  <a:lnTo>
                    <a:pt x="0" y="3429000"/>
                  </a:lnTo>
                  <a:cubicBezTo>
                    <a:pt x="4233" y="2383367"/>
                    <a:pt x="8467" y="1045633"/>
                    <a:pt x="127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400" b="1" kern="0" noProof="1" smtClean="0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  <a:cs typeface="Arial" panose="020B0604020202020204" pitchFamily="34" charset="0"/>
                </a:rPr>
                <a:t>With </a:t>
              </a: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  <a:cs typeface="Arial" panose="020B0604020202020204" pitchFamily="34" charset="0"/>
              </a:endParaRPr>
            </a:p>
          </p:txBody>
        </p:sp>
        <p:sp>
          <p:nvSpPr>
            <p:cNvPr id="4102" name="Rectangle 5"/>
            <p:cNvSpPr txBox="1">
              <a:spLocks noChangeArrowheads="1"/>
            </p:cNvSpPr>
            <p:nvPr/>
          </p:nvSpPr>
          <p:spPr bwMode="gray">
            <a:xfrm>
              <a:off x="205418" y="4999831"/>
              <a:ext cx="8136458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rgbClr val="36894D"/>
                  </a:solidFill>
                  <a:latin typeface="Calibri" pitchFamily="34" charset="0"/>
                </a:rPr>
                <a:t>   </a:t>
              </a:r>
              <a:r>
                <a:rPr lang="en-US" altLang="en-US" sz="2400" b="1" dirty="0" smtClean="0">
                  <a:solidFill>
                    <a:srgbClr val="004620"/>
                  </a:solidFill>
                  <a:latin typeface="Cambria" pitchFamily="18" charset="0"/>
                  <a:cs typeface="Times New Roman" pitchFamily="18" charset="0"/>
                </a:rPr>
                <a:t>Development of National e-Agriculture Strategy</a:t>
              </a:r>
              <a:r>
                <a:rPr lang="en-US" altLang="en-US" sz="2800" b="1" dirty="0">
                  <a:solidFill>
                    <a:srgbClr val="004620"/>
                  </a:solidFill>
                  <a:latin typeface="Calibri" pitchFamily="34" charset="0"/>
                </a:rPr>
                <a:t/>
              </a:r>
              <a:br>
                <a:rPr lang="en-US" altLang="en-US" sz="2800" b="1" dirty="0">
                  <a:solidFill>
                    <a:srgbClr val="004620"/>
                  </a:solidFill>
                  <a:latin typeface="Calibri" pitchFamily="34" charset="0"/>
                </a:rPr>
              </a:br>
              <a:endParaRPr lang="en-US" altLang="en-US" sz="2800" b="1" dirty="0">
                <a:solidFill>
                  <a:srgbClr val="004620"/>
                </a:solidFill>
                <a:latin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02886" y="5502869"/>
              <a:ext cx="7941522" cy="29914"/>
            </a:xfrm>
            <a:prstGeom prst="line">
              <a:avLst/>
            </a:prstGeom>
            <a:ln w="19050">
              <a:solidFill>
                <a:srgbClr val="F79821"/>
              </a:solidFill>
            </a:ln>
            <a:scene3d>
              <a:camera prst="orthographicFront"/>
              <a:lightRig rig="threePt" dir="t"/>
            </a:scene3d>
            <a:sp3d>
              <a:bevelT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4" name="Rectangle 5"/>
            <p:cNvSpPr txBox="1">
              <a:spLocks noChangeArrowheads="1"/>
            </p:cNvSpPr>
            <p:nvPr/>
          </p:nvSpPr>
          <p:spPr bwMode="gray">
            <a:xfrm>
              <a:off x="755650" y="6470650"/>
              <a:ext cx="424815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solidFill>
                  <a:srgbClr val="36894D"/>
                </a:solidFill>
                <a:latin typeface="Calibri" pitchFamily="34" charset="0"/>
              </a:endParaRPr>
            </a:p>
          </p:txBody>
        </p:sp>
        <p:pic>
          <p:nvPicPr>
            <p:cNvPr id="4107" name="Picture 27" descr="FAO_logo_Blue_3lines_e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42" y="5602221"/>
              <a:ext cx="2576997" cy="104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00"/>
            <a:stretch>
              <a:fillRect/>
            </a:stretch>
          </p:blipFill>
          <p:spPr bwMode="auto">
            <a:xfrm>
              <a:off x="3887627" y="5583441"/>
              <a:ext cx="159067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1314895" y="5717460"/>
              <a:ext cx="0" cy="914400"/>
            </a:xfrm>
            <a:prstGeom prst="line">
              <a:avLst/>
            </a:prstGeom>
            <a:ln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737577" y="5717460"/>
              <a:ext cx="0" cy="914400"/>
            </a:xfrm>
            <a:prstGeom prst="line">
              <a:avLst/>
            </a:prstGeom>
            <a:ln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30565" y="5702712"/>
              <a:ext cx="0" cy="914400"/>
            </a:xfrm>
            <a:prstGeom prst="line">
              <a:avLst/>
            </a:prstGeom>
            <a:ln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utoShape 22" descr="Image result for MoAF Bhuta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3" descr="logo"/>
          <p:cNvPicPr>
            <a:picLocks noChangeAspect="1" noChangeArrowheads="1"/>
          </p:cNvPicPr>
          <p:nvPr/>
        </p:nvPicPr>
        <p:blipFill>
          <a:blip r:embed="rId6" cstate="print"/>
          <a:srcRect r="49565"/>
          <a:stretch>
            <a:fillRect/>
          </a:stretch>
        </p:blipFill>
        <p:spPr bwMode="auto">
          <a:xfrm>
            <a:off x="6854371" y="5793764"/>
            <a:ext cx="980938" cy="76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 bwMode="auto">
          <a:xfrm>
            <a:off x="6858000" y="5702712"/>
            <a:ext cx="0" cy="91440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61121" y="6340113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>
                <a:latin typeface="Calibri" panose="020F0502020204030204" pitchFamily="34" charset="0"/>
              </a:rPr>
              <a:t>In collaboration </a:t>
            </a:r>
            <a:r>
              <a:rPr lang="fr-CH" sz="1000" dirty="0" err="1" smtClean="0">
                <a:latin typeface="Calibri" panose="020F0502020204030204" pitchFamily="34" charset="0"/>
              </a:rPr>
              <a:t>with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6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49943" y="914400"/>
            <a:ext cx="8153400" cy="563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45343" y="16002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mbria" panose="02040503050406030204" pitchFamily="18" charset="0"/>
              <a:buChar char="-"/>
            </a:pP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What are the priorities and what is the roadmap?</a:t>
            </a:r>
          </a:p>
          <a:p>
            <a:pPr marL="342900" lvl="0" indent="-342900">
              <a:buFont typeface="Cambria" panose="02040503050406030204" pitchFamily="18" charset="0"/>
              <a:buChar char="-"/>
            </a:pPr>
            <a:endParaRPr lang="en-US" sz="1400" b="1" dirty="0" smtClean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Who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is supposed to adopt e-agriculture</a:t>
            </a: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Who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should pay for it? </a:t>
            </a:r>
            <a:endParaRPr lang="en-US" sz="1400" b="1" dirty="0" smtClean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endParaRPr lang="en-US" sz="1400" b="1" dirty="0" smtClean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Who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should decide on investments? </a:t>
            </a:r>
            <a:endParaRPr lang="en-US" sz="1400" b="1" dirty="0" smtClean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How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can we evaluate its impact? </a:t>
            </a:r>
            <a:endParaRPr lang="en-US" sz="1400" b="1" dirty="0" smtClean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How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can we ensure consistency and consolidation of efforts, rather than competing or duplicating? </a:t>
            </a:r>
            <a:endParaRPr lang="en-US" sz="1400" b="1" dirty="0" smtClean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What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overall policies are required? </a:t>
            </a:r>
            <a:endParaRPr lang="en-US" sz="1400" b="1" dirty="0" smtClean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Who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should steer and govern? </a:t>
            </a:r>
            <a:endParaRPr lang="en-US" sz="1400" b="1" dirty="0" smtClean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How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to make sure that the solutions respond to the problems? </a:t>
            </a:r>
            <a:endParaRPr lang="en-US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943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62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dirty="0" smtClean="0"/>
              <a:t>Unavoidable upscaling questions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5133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448" y="6246416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43A21A10-B562-4A09-8721-F3062F0B4BD7}" type="slidenum">
              <a:rPr lang="en-US" altLang="en-US" sz="1000">
                <a:solidFill>
                  <a:schemeClr val="bg1"/>
                </a:solidFill>
                <a:latin typeface="Zurich BT"/>
              </a:rPr>
              <a:pPr/>
              <a:t>3</a:t>
            </a:fld>
            <a:endParaRPr lang="en-US" altLang="en-US" sz="1000">
              <a:solidFill>
                <a:schemeClr val="bg1"/>
              </a:solidFill>
              <a:latin typeface="Zurich B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1533680"/>
              </p:ext>
            </p:extLst>
          </p:nvPr>
        </p:nvGraphicFramePr>
        <p:xfrm>
          <a:off x="155448" y="557784"/>
          <a:ext cx="1368153" cy="606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1663011" y="363130"/>
            <a:ext cx="7112451" cy="6120680"/>
            <a:chOff x="1663011" y="363130"/>
            <a:chExt cx="7112451" cy="6120680"/>
          </a:xfrm>
        </p:grpSpPr>
        <p:sp>
          <p:nvSpPr>
            <p:cNvPr id="7" name="TextBox 6"/>
            <p:cNvSpPr txBox="1"/>
            <p:nvPr/>
          </p:nvSpPr>
          <p:spPr>
            <a:xfrm>
              <a:off x="7119351" y="3045752"/>
              <a:ext cx="1655987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ICT facilitated Services</a:t>
              </a:r>
              <a:endParaRPr lang="en-US" sz="12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18876" y="363130"/>
              <a:ext cx="1498582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Land Acquisition</a:t>
              </a:r>
              <a:endParaRPr lang="en-US" sz="12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4889" y="363130"/>
              <a:ext cx="1552266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Investment</a:t>
              </a:r>
              <a:endParaRPr lang="en-US" sz="12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5440" y="369967"/>
              <a:ext cx="1677240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Farm Inputs </a:t>
              </a:r>
              <a:endParaRPr lang="en-US" sz="10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381000"/>
              <a:ext cx="1617478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Social Safety Nets</a:t>
              </a:r>
              <a:endParaRPr lang="en-US" sz="12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8875" y="692973"/>
              <a:ext cx="1498583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Access to Credits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18875" y="981005"/>
              <a:ext cx="1498583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Social safety nets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18875" y="1269037"/>
              <a:ext cx="1498583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Land authority information &amp; approvals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04889" y="723170"/>
              <a:ext cx="1554350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Access to Credits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04889" y="1011202"/>
              <a:ext cx="1554350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T</a:t>
              </a:r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ransaction facilities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4889" y="1299234"/>
              <a:ext cx="1554350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Insurance facilities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8875" y="1701085"/>
              <a:ext cx="1498583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3052" y="1587266"/>
              <a:ext cx="1554350" cy="24622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Investing Partners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03052" y="1875298"/>
              <a:ext cx="1554350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Risk Management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97084" y="723170"/>
              <a:ext cx="1675275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Access to Seeds, Fertilizers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97084" y="1011202"/>
              <a:ext cx="1675275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Farm Machinery 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83096" y="1299234"/>
              <a:ext cx="1689792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Labour, </a:t>
              </a:r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Workforce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95247" y="1587266"/>
              <a:ext cx="1675275" cy="24622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Natural resources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1800" y="692973"/>
              <a:ext cx="1617478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Government Policies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73629" y="982800"/>
              <a:ext cx="1617478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Insurance Subsidy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73629" y="1270832"/>
              <a:ext cx="1617478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Disaster Risk Mitigation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18875" y="2538016"/>
              <a:ext cx="1498583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Farm inputs</a:t>
              </a:r>
              <a:endParaRPr lang="en-US" sz="12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03052" y="2523370"/>
              <a:ext cx="1582339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Monitoring &amp; Analysis</a:t>
              </a:r>
              <a:endParaRPr lang="en-US" sz="12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9575" y="2530207"/>
              <a:ext cx="1717853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Capacity Development</a:t>
              </a:r>
              <a:endParaRPr lang="en-US" sz="10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67607" y="4509843"/>
              <a:ext cx="1631671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Disaster Management</a:t>
              </a:r>
              <a:endParaRPr lang="en-US" sz="12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03052" y="2133133"/>
              <a:ext cx="1555286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18877" y="2859761"/>
              <a:ext cx="1498581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Access to </a:t>
              </a:r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Fertilizers, Pesticides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18877" y="3282894"/>
              <a:ext cx="1498581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Farm Machinery 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18875" y="3570926"/>
              <a:ext cx="1498583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Labour &amp; Workforce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18878" y="3858958"/>
              <a:ext cx="1498580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Natural resources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05289" y="4149357"/>
              <a:ext cx="1527591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1719" y="2859761"/>
              <a:ext cx="1607379" cy="4001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Monitoring and Information Gathering 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69543" y="2859761"/>
              <a:ext cx="1703822" cy="4001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Knowledge Transfer and Information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03052" y="3573293"/>
              <a:ext cx="1595925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Disaster Risk Mitigation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92731" y="3292009"/>
              <a:ext cx="1606246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Access to Data &amp; Analysis</a:t>
              </a:r>
              <a:endParaRPr lang="en-US" sz="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90698" y="3291809"/>
              <a:ext cx="1681921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3052" y="3851452"/>
              <a:ext cx="1595925" cy="4001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Knowledge, Advisory and Information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63011" y="4517652"/>
              <a:ext cx="1568034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Access to Markets</a:t>
              </a:r>
              <a:endParaRPr lang="en-US" sz="12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16638" y="4503006"/>
              <a:ext cx="1582460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Sales and Financing</a:t>
              </a:r>
              <a:endParaRPr lang="en-US" sz="12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9155" y="4509843"/>
              <a:ext cx="1708273" cy="276999"/>
            </a:xfrm>
            <a:prstGeom prst="rect">
              <a:avLst/>
            </a:prstGeom>
            <a:solidFill>
              <a:srgbClr val="C6E6A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11111"/>
                  </a:solidFill>
                  <a:latin typeface="Calibri" panose="020F0502020204030204" pitchFamily="34" charset="0"/>
                </a:rPr>
                <a:t>Livelihood Development</a:t>
              </a:r>
              <a:endParaRPr lang="en-US" sz="1000" dirty="0">
                <a:solidFill>
                  <a:srgbClr val="11111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77095" y="4827626"/>
              <a:ext cx="1569372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T</a:t>
              </a:r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ransportation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7095" y="5109110"/>
              <a:ext cx="1569371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Storage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7094" y="5397142"/>
              <a:ext cx="1569373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Pricing information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7095" y="5661525"/>
              <a:ext cx="1569372" cy="24622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Good Agriculture Practices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77094" y="5949557"/>
              <a:ext cx="1569373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05" y="4827626"/>
              <a:ext cx="1585883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Credit Management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95248" y="4827626"/>
              <a:ext cx="1692028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Investment Management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91000" y="5404316"/>
              <a:ext cx="1696428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05306" y="5695236"/>
              <a:ext cx="1593671" cy="4001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Knowledge, Advisory and Information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11012" y="5119172"/>
              <a:ext cx="1574379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Transaction </a:t>
              </a:r>
              <a:r>
                <a:rPr lang="en-US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F</a:t>
              </a:r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acilities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16638" y="5403690"/>
              <a:ext cx="1582049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Insurance facilities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91000" y="5117310"/>
              <a:ext cx="1696428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Risk Management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67607" y="4827626"/>
              <a:ext cx="1634940" cy="24622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Disaster Risk Management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73628" y="5387721"/>
              <a:ext cx="1628661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Subsidy Transaction </a:t>
              </a:r>
              <a:r>
                <a:rPr lang="en-US" sz="1000" dirty="0">
                  <a:solidFill>
                    <a:schemeClr val="tx2"/>
                  </a:solidFill>
                  <a:latin typeface="Calibri" panose="020F0502020204030204" pitchFamily="34" charset="0"/>
                </a:rPr>
                <a:t>F</a:t>
              </a:r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acilities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70617" y="5115658"/>
              <a:ext cx="1628661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Monitoring &amp; Assessment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73629" y="5819769"/>
              <a:ext cx="1625650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97084" y="2133133"/>
              <a:ext cx="1675275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66666" y="1557069"/>
              <a:ext cx="1630461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Advisory services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05307" y="6123770"/>
              <a:ext cx="1593000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Traceability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85262" y="1866872"/>
              <a:ext cx="1679853" cy="246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Access to Data </a:t>
              </a:r>
              <a:r>
                <a:rPr lang="en-US" sz="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(Traceability)</a:t>
              </a:r>
              <a:endParaRPr lang="en-US" sz="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7094" y="6237589"/>
              <a:ext cx="1553949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E-Markets</a:t>
              </a:r>
              <a:endParaRPr lang="en-US" sz="1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19475" y="3394784"/>
              <a:ext cx="1655987" cy="2769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ICT driven Services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92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 sector cluster – demand driven approach</a:t>
            </a:r>
            <a:endParaRPr lang="en-US" sz="2400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9512" y="6237312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43A21A10-B562-4A09-8721-F3062F0B4BD7}" type="slidenum">
              <a:rPr lang="en-US" altLang="en-US" sz="1000">
                <a:solidFill>
                  <a:schemeClr val="bg1"/>
                </a:solidFill>
                <a:latin typeface="Zurich BT"/>
              </a:rPr>
              <a:pPr/>
              <a:t>4</a:t>
            </a:fld>
            <a:endParaRPr lang="en-US" altLang="en-US" sz="1000">
              <a:solidFill>
                <a:schemeClr val="bg1"/>
              </a:solidFill>
              <a:latin typeface="Zurich B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8718" y="730223"/>
            <a:ext cx="1914131" cy="1592744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Service Type A (Services requiring no support)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Beneficiary: ……..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Service Provider ………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Lead Agency ……….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Business Opportunity (Unconditional) … (Yes / No)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Action required (with timeline)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a) ………..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72392754"/>
              </p:ext>
            </p:extLst>
          </p:nvPr>
        </p:nvGraphicFramePr>
        <p:xfrm>
          <a:off x="179512" y="620688"/>
          <a:ext cx="1368153" cy="606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27725" y="2399982"/>
            <a:ext cx="3026132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Access to Credits &amp; Credit Management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590" y="774346"/>
            <a:ext cx="1398042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Land Info &amp; Acquisition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187" y="3017956"/>
            <a:ext cx="1412653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ransaction Facilities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9187" y="2708920"/>
            <a:ext cx="1404701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Insurance Facilities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396" y="5631051"/>
            <a:ext cx="1297616" cy="246221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Advisory services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9589" y="1670611"/>
            <a:ext cx="2879591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</a:rPr>
              <a:t>Access to Seeds, </a:t>
            </a:r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Fertilizers, Pesticides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9736" y="1382579"/>
            <a:ext cx="1399444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Farm Machinery 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9736" y="774345"/>
            <a:ext cx="1395809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</a:rPr>
              <a:t>Labour, </a:t>
            </a:r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Workforce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9736" y="1093174"/>
            <a:ext cx="1395809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Natural Resources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7835" y="4005064"/>
            <a:ext cx="1350177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Monitoring and Information Gathering 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9841" y="5949280"/>
            <a:ext cx="2959429" cy="246221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Knowledge Transfer and Information services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2708920"/>
            <a:ext cx="1550009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Disaster Risk Mitigation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4082008"/>
            <a:ext cx="1538670" cy="246221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Access to Data &amp; Analysis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9590" y="1064350"/>
            <a:ext cx="1405994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ransportation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9589" y="1352382"/>
            <a:ext cx="1405995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Storage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3503" y="5625999"/>
            <a:ext cx="1585768" cy="251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Market information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3017955"/>
            <a:ext cx="1535423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Investment Management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4498653"/>
            <a:ext cx="153867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Monitoring &amp; Assessment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9187" y="4498653"/>
            <a:ext cx="1338825" cy="246221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Traceability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5342" y="764704"/>
            <a:ext cx="81433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E-Markets</a:t>
            </a:r>
            <a:endParaRPr lang="en-US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619672" y="668564"/>
            <a:ext cx="4176464" cy="1392284"/>
          </a:xfrm>
          <a:prstGeom prst="roundRect">
            <a:avLst/>
          </a:prstGeom>
          <a:noFill/>
          <a:ln w="19050" cap="flat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31256" y="2258999"/>
            <a:ext cx="3236197" cy="1170001"/>
          </a:xfrm>
          <a:prstGeom prst="roundRect">
            <a:avLst/>
          </a:prstGeom>
          <a:noFill/>
          <a:ln w="19050" cap="flat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586734" y="3877827"/>
            <a:ext cx="3236197" cy="1063341"/>
          </a:xfrm>
          <a:prstGeom prst="roundRect">
            <a:avLst/>
          </a:prstGeom>
          <a:noFill/>
          <a:ln w="19050" cap="flat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631256" y="5363925"/>
            <a:ext cx="3236197" cy="1161420"/>
          </a:xfrm>
          <a:prstGeom prst="roundRect">
            <a:avLst/>
          </a:prstGeom>
          <a:noFill/>
          <a:ln w="19050" cap="flat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2567926"/>
            <a:ext cx="1656184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Service Classification and Prioritization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Service Provider ………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Lead Facilitating Sector … (Agriculture, Telecom, Finance…)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Lead Agency(</a:t>
            </a:r>
            <a:r>
              <a:rPr lang="en-US" sz="1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ies</a:t>
            </a:r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) ……….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Facilitating Agency……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85052" y="4674679"/>
            <a:ext cx="1872208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Service Type C (Services requiring 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g</a:t>
            </a:r>
            <a:r>
              <a:rPr lang="en-US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overnment direct support / delivery)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Beneficiary: ……..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Service Provider ………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Lead Agency ……….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Action Required (with timeline)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a) ………..</a:t>
            </a:r>
          </a:p>
        </p:txBody>
      </p:sp>
      <p:sp>
        <p:nvSpPr>
          <p:cNvPr id="33" name="Bent Arrow 32"/>
          <p:cNvSpPr/>
          <p:nvPr/>
        </p:nvSpPr>
        <p:spPr bwMode="auto">
          <a:xfrm>
            <a:off x="6444208" y="1821334"/>
            <a:ext cx="432048" cy="606261"/>
          </a:xfrm>
          <a:prstGeom prst="bentArrow">
            <a:avLst>
              <a:gd name="adj1" fmla="val 37955"/>
              <a:gd name="adj2" fmla="val 42207"/>
              <a:gd name="adj3" fmla="val 21558"/>
              <a:gd name="adj4" fmla="val 43750"/>
            </a:avLst>
          </a:prstGeom>
          <a:solidFill>
            <a:srgbClr val="87BBE0"/>
          </a:solidFill>
          <a:ln w="317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4" name="Bent Arrow 33"/>
          <p:cNvSpPr/>
          <p:nvPr/>
        </p:nvSpPr>
        <p:spPr bwMode="auto">
          <a:xfrm flipV="1">
            <a:off x="6394704" y="4953000"/>
            <a:ext cx="432048" cy="633192"/>
          </a:xfrm>
          <a:prstGeom prst="bentArrow">
            <a:avLst>
              <a:gd name="adj1" fmla="val 37955"/>
              <a:gd name="adj2" fmla="val 42207"/>
              <a:gd name="adj3" fmla="val 21558"/>
              <a:gd name="adj4" fmla="val 43750"/>
            </a:avLst>
          </a:prstGeom>
          <a:solidFill>
            <a:srgbClr val="87BBE0"/>
          </a:solidFill>
          <a:ln w="317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2891" y="2682771"/>
            <a:ext cx="1884369" cy="1592744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Service Type B (Services requiring indirect support)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Beneficiary: ……..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Service Provider ………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Lead Agency ……….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Business Opportunity with policy &amp; regulatory facilitation. 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Action required (with timeline)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a) ………..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19949" y="5905115"/>
            <a:ext cx="1512414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ICT facilitated Services</a:t>
            </a:r>
            <a:endParaRPr lang="en-US" sz="10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0072" y="6254147"/>
            <a:ext cx="1512291" cy="253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ICT driven Services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4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e-Agriculture\Fig 2.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38250"/>
            <a:ext cx="6477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5848350"/>
            <a:ext cx="1841210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200" i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BerkeleyStd-Book"/>
              </a:rPr>
              <a:t>Source: World Bank (2011)</a:t>
            </a:r>
            <a:endParaRPr lang="en-US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2600" y="120650"/>
            <a:ext cx="8229600" cy="1143000"/>
          </a:xfrm>
        </p:spPr>
        <p:txBody>
          <a:bodyPr>
            <a:normAutofit/>
          </a:bodyPr>
          <a:lstStyle/>
          <a:p>
            <a:r>
              <a:rPr lang="fr-CH" altLang="en-US" dirty="0" smtClean="0"/>
              <a:t>Information </a:t>
            </a:r>
            <a:r>
              <a:rPr lang="fr-CH" altLang="en-US" dirty="0" err="1" smtClean="0"/>
              <a:t>Flows</a:t>
            </a:r>
            <a:r>
              <a:rPr lang="fr-CH" altLang="en-US" dirty="0" smtClean="0"/>
              <a:t> in Agriculture </a:t>
            </a:r>
            <a:r>
              <a:rPr lang="fr-CH" altLang="en-US" dirty="0" err="1" smtClean="0"/>
              <a:t>sector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73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82600" y="12065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Why a national strategy</a:t>
            </a:r>
            <a:endParaRPr lang="en-GB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r>
              <a:rPr lang="en-GB" altLang="en-US" sz="2800" smtClean="0"/>
              <a:t>Force to consider ICT as a strategic tool to transform/reform the Agriculture sector </a:t>
            </a:r>
          </a:p>
          <a:p>
            <a:r>
              <a:rPr lang="en-GB" altLang="en-US" sz="2800" smtClean="0"/>
              <a:t>Set the vision of what changes should be achieved by e-Agriculture</a:t>
            </a:r>
          </a:p>
          <a:p>
            <a:r>
              <a:rPr lang="en-GB" altLang="en-US" sz="2800" smtClean="0"/>
              <a:t>Used as an overarching framework to guide all e-Agriculture efforts in the country and align stakeholders</a:t>
            </a:r>
          </a:p>
          <a:p>
            <a:r>
              <a:rPr lang="en-GB" altLang="en-US" sz="2800" smtClean="0"/>
              <a:t>Build country enabling environment</a:t>
            </a:r>
          </a:p>
          <a:p>
            <a:r>
              <a:rPr lang="en-GB" altLang="en-US" sz="2800" smtClean="0"/>
              <a:t>Ensure government leadership and ownership</a:t>
            </a:r>
          </a:p>
        </p:txBody>
      </p:sp>
    </p:spTree>
    <p:extLst>
      <p:ext uri="{BB962C8B-B14F-4D97-AF65-F5344CB8AC3E}">
        <p14:creationId xmlns:p14="http://schemas.microsoft.com/office/powerpoint/2010/main" val="54485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82600" y="120650"/>
            <a:ext cx="8229600" cy="1143000"/>
          </a:xfrm>
        </p:spPr>
        <p:txBody>
          <a:bodyPr/>
          <a:lstStyle/>
          <a:p>
            <a:r>
              <a:rPr lang="en-US" altLang="en-US" smtClean="0"/>
              <a:t>Why a national strategy</a:t>
            </a:r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8788" y="1557338"/>
            <a:ext cx="8229600" cy="4525962"/>
          </a:xfrm>
        </p:spPr>
        <p:txBody>
          <a:bodyPr/>
          <a:lstStyle/>
          <a:p>
            <a:r>
              <a:rPr lang="en-GB" altLang="en-US" sz="2800" dirty="0" smtClean="0"/>
              <a:t>Ensure short versus long term balance</a:t>
            </a:r>
          </a:p>
          <a:p>
            <a:r>
              <a:rPr lang="en-GB" altLang="en-US" sz="2800" dirty="0" smtClean="0"/>
              <a:t>Communication tool for stakeholders, funding agencies, partners, etc.</a:t>
            </a:r>
          </a:p>
          <a:p>
            <a:r>
              <a:rPr lang="en-GB" altLang="en-US" sz="2800" dirty="0" smtClean="0"/>
              <a:t>Prioritize and maximize return on (limited) investments</a:t>
            </a:r>
          </a:p>
          <a:p>
            <a:r>
              <a:rPr lang="en-GB" altLang="en-US" sz="2800" dirty="0" smtClean="0"/>
              <a:t>Move to national deployments rather than pilots</a:t>
            </a:r>
          </a:p>
          <a:p>
            <a:r>
              <a:rPr lang="en-GB" altLang="en-US" sz="2800" dirty="0" smtClean="0"/>
              <a:t>Many issues (standards, Legislations, evidence, infrastructure, capacity building, etc.) can be better dealt with at national level</a:t>
            </a:r>
          </a:p>
        </p:txBody>
      </p:sp>
    </p:spTree>
    <p:extLst>
      <p:ext uri="{BB962C8B-B14F-4D97-AF65-F5344CB8AC3E}">
        <p14:creationId xmlns:p14="http://schemas.microsoft.com/office/powerpoint/2010/main" val="135254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Approach to Develop a National e-Agriculture Strategy 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9624" y="1828800"/>
            <a:ext cx="8667568" cy="3200400"/>
            <a:chOff x="299624" y="1828800"/>
            <a:chExt cx="8667568" cy="32004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786563441"/>
                </p:ext>
              </p:extLst>
            </p:nvPr>
          </p:nvGraphicFramePr>
          <p:xfrm>
            <a:off x="2339752" y="2401456"/>
            <a:ext cx="4442048" cy="20882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391400" y="2514600"/>
              <a:ext cx="1575792" cy="21688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1800" b="1" dirty="0" smtClean="0">
                <a:solidFill>
                  <a:srgbClr val="004620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800" b="1" dirty="0" smtClean="0">
                <a:solidFill>
                  <a:srgbClr val="00462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1800" b="1" dirty="0" smtClean="0">
                  <a:solidFill>
                    <a:srgbClr val="004620"/>
                  </a:solidFill>
                  <a:latin typeface="Calibri" panose="020F0502020204030204" pitchFamily="34" charset="0"/>
                </a:rPr>
                <a:t>National</a:t>
              </a:r>
            </a:p>
            <a:p>
              <a:pPr algn="ctr"/>
              <a:r>
                <a:rPr lang="en-US" sz="1800" b="1" dirty="0" smtClean="0">
                  <a:solidFill>
                    <a:srgbClr val="004620"/>
                  </a:solidFill>
                  <a:latin typeface="Calibri" panose="020F0502020204030204" pitchFamily="34" charset="0"/>
                </a:rPr>
                <a:t>e-Agriculture</a:t>
              </a:r>
            </a:p>
            <a:p>
              <a:pPr algn="ctr"/>
              <a:r>
                <a:rPr lang="en-US" sz="1800" b="1" dirty="0" smtClean="0">
                  <a:solidFill>
                    <a:srgbClr val="004620"/>
                  </a:solidFill>
                  <a:latin typeface="Calibri" panose="020F0502020204030204" pitchFamily="34" charset="0"/>
                </a:rPr>
                <a:t>Strategy</a:t>
              </a:r>
            </a:p>
            <a:p>
              <a:pPr algn="ctr"/>
              <a:endParaRPr lang="en-US" sz="1800" b="1" dirty="0" smtClean="0">
                <a:solidFill>
                  <a:srgbClr val="004620"/>
                </a:solidFill>
                <a:latin typeface="Calibri" panose="020F0502020204030204" pitchFamily="34" charset="0"/>
              </a:endParaRPr>
            </a:p>
            <a:p>
              <a:endParaRPr lang="en-US" sz="1800" b="1" dirty="0">
                <a:solidFill>
                  <a:srgbClr val="00462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6879458" y="2442246"/>
              <a:ext cx="396553" cy="208823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Arial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9624" y="1866540"/>
              <a:ext cx="1371600" cy="86177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National</a:t>
              </a:r>
            </a:p>
            <a:p>
              <a:pPr algn="ctr"/>
              <a:r>
                <a:rPr lang="en-US" sz="1600" b="1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Agriculture </a:t>
              </a:r>
            </a:p>
            <a:p>
              <a:pPr algn="ctr"/>
              <a:r>
                <a:rPr lang="en-US" sz="1600" b="1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Master plan</a:t>
              </a:r>
              <a:endParaRPr lang="en-US" sz="1600" b="1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124200"/>
              <a:ext cx="419477" cy="646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9624" y="3009540"/>
              <a:ext cx="1371600" cy="8309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ICT sector leverage opportunity</a:t>
              </a:r>
              <a:endParaRPr lang="en-US" sz="1600" b="1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624" y="4152540"/>
              <a:ext cx="1371600" cy="8309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Leveraging inter-sector developments</a:t>
              </a:r>
              <a:endParaRPr lang="en-US" sz="1600" b="1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1752600" y="1828800"/>
              <a:ext cx="152400" cy="320040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31008" y="2640208"/>
            <a:ext cx="1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 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618161"/>
            <a:ext cx="1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 2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81169" y="2605099"/>
            <a:ext cx="1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 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2210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final outcome is a National Strategy on e-Agriculture comprising of three parts.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586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720</Words>
  <Application>Microsoft Macintosh PowerPoint</Application>
  <PresentationFormat>Présentation à l'écran (4:3)</PresentationFormat>
  <Paragraphs>175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Office Theme</vt:lpstr>
      <vt:lpstr>Présentation PowerPoint</vt:lpstr>
      <vt:lpstr>Présentation PowerPoint</vt:lpstr>
      <vt:lpstr>Présentation PowerPoint</vt:lpstr>
      <vt:lpstr>Ag sector cluster – demand driven approach</vt:lpstr>
      <vt:lpstr>Information Flows in Agriculture sector</vt:lpstr>
      <vt:lpstr>Why a national strategy</vt:lpstr>
      <vt:lpstr>Why a national strategy</vt:lpstr>
      <vt:lpstr>Approach to Develop a National e-Agriculture Strategy 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Sylvester</dc:creator>
  <cp:lastModifiedBy>Alice Van der Elstraeten</cp:lastModifiedBy>
  <cp:revision>141</cp:revision>
  <dcterms:created xsi:type="dcterms:W3CDTF">2014-11-25T04:35:45Z</dcterms:created>
  <dcterms:modified xsi:type="dcterms:W3CDTF">2015-05-26T16:56:58Z</dcterms:modified>
</cp:coreProperties>
</file>