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8" r:id="rId3"/>
    <p:sldId id="277" r:id="rId4"/>
    <p:sldId id="279" r:id="rId5"/>
    <p:sldId id="280" r:id="rId6"/>
    <p:sldId id="281" r:id="rId7"/>
    <p:sldId id="288" r:id="rId8"/>
    <p:sldId id="300" r:id="rId9"/>
    <p:sldId id="301" r:id="rId10"/>
    <p:sldId id="302" r:id="rId11"/>
    <p:sldId id="282" r:id="rId12"/>
    <p:sldId id="284" r:id="rId13"/>
    <p:sldId id="289" r:id="rId14"/>
    <p:sldId id="305" r:id="rId15"/>
    <p:sldId id="306" r:id="rId16"/>
    <p:sldId id="304" r:id="rId17"/>
    <p:sldId id="290" r:id="rId18"/>
    <p:sldId id="257" r:id="rId19"/>
    <p:sldId id="283" r:id="rId20"/>
    <p:sldId id="293" r:id="rId21"/>
    <p:sldId id="308" r:id="rId22"/>
    <p:sldId id="285" r:id="rId23"/>
    <p:sldId id="286" r:id="rId24"/>
    <p:sldId id="287" r:id="rId25"/>
    <p:sldId id="260" r:id="rId26"/>
    <p:sldId id="267" r:id="rId27"/>
    <p:sldId id="296" r:id="rId28"/>
    <p:sldId id="259" r:id="rId29"/>
    <p:sldId id="265" r:id="rId30"/>
    <p:sldId id="264" r:id="rId31"/>
    <p:sldId id="298" r:id="rId32"/>
    <p:sldId id="297" r:id="rId33"/>
    <p:sldId id="271" r:id="rId34"/>
    <p:sldId id="261" r:id="rId35"/>
    <p:sldId id="263" r:id="rId36"/>
    <p:sldId id="295" r:id="rId37"/>
    <p:sldId id="307" r:id="rId38"/>
    <p:sldId id="274" r:id="rId3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CC0099"/>
    <a:srgbClr val="FF5050"/>
    <a:srgbClr val="3366CC"/>
    <a:srgbClr val="FDF9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993" autoAdjust="0"/>
  </p:normalViewPr>
  <p:slideViewPr>
    <p:cSldViewPr>
      <p:cViewPr varScale="1">
        <p:scale>
          <a:sx n="101" d="100"/>
          <a:sy n="101" d="100"/>
        </p:scale>
        <p:origin x="-26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Fixed</c:v>
                </c:pt>
              </c:strCache>
            </c:strRef>
          </c:tx>
          <c:cat>
            <c:strRef>
              <c:f>Sheet3!$A$2:$A$15</c:f>
              <c:strCache>
                <c:ptCount val="14"/>
                <c:pt idx="0">
                  <c:v>Cook Islands</c:v>
                </c:pt>
                <c:pt idx="1">
                  <c:v>Niue</c:v>
                </c:pt>
                <c:pt idx="2">
                  <c:v>Tuvalu</c:v>
                </c:pt>
                <c:pt idx="3">
                  <c:v>Tonga</c:v>
                </c:pt>
                <c:pt idx="4">
                  <c:v>Samoa</c:v>
                </c:pt>
                <c:pt idx="5">
                  <c:v>Vanuatu</c:v>
                </c:pt>
                <c:pt idx="6">
                  <c:v>PNG</c:v>
                </c:pt>
                <c:pt idx="7">
                  <c:v>Solomon Isl</c:v>
                </c:pt>
                <c:pt idx="8">
                  <c:v>Nauru</c:v>
                </c:pt>
                <c:pt idx="9">
                  <c:v>Kiribati</c:v>
                </c:pt>
                <c:pt idx="10">
                  <c:v>Marshall Isls</c:v>
                </c:pt>
                <c:pt idx="11">
                  <c:v>FSM</c:v>
                </c:pt>
                <c:pt idx="12">
                  <c:v>Palau</c:v>
                </c:pt>
                <c:pt idx="13">
                  <c:v>Fiji</c:v>
                </c:pt>
              </c:strCache>
            </c:strRef>
          </c:cat>
          <c:val>
            <c:numRef>
              <c:f>Sheet3!$B$2:$B$15</c:f>
              <c:numCache>
                <c:formatCode>General</c:formatCode>
                <c:ptCount val="14"/>
                <c:pt idx="0">
                  <c:v>36</c:v>
                </c:pt>
                <c:pt idx="1">
                  <c:v>62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  <c:pt idx="7">
                  <c:v>1.7000000000000015</c:v>
                </c:pt>
                <c:pt idx="8">
                  <c:v>1.5</c:v>
                </c:pt>
                <c:pt idx="9">
                  <c:v>5</c:v>
                </c:pt>
                <c:pt idx="10">
                  <c:v>10</c:v>
                </c:pt>
                <c:pt idx="11">
                  <c:v>9</c:v>
                </c:pt>
                <c:pt idx="12">
                  <c:v>37</c:v>
                </c:pt>
                <c:pt idx="1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Mobile</c:v>
                </c:pt>
              </c:strCache>
            </c:strRef>
          </c:tx>
          <c:cat>
            <c:strRef>
              <c:f>Sheet3!$A$2:$A$15</c:f>
              <c:strCache>
                <c:ptCount val="14"/>
                <c:pt idx="0">
                  <c:v>Cook Islands</c:v>
                </c:pt>
                <c:pt idx="1">
                  <c:v>Niue</c:v>
                </c:pt>
                <c:pt idx="2">
                  <c:v>Tuvalu</c:v>
                </c:pt>
                <c:pt idx="3">
                  <c:v>Tonga</c:v>
                </c:pt>
                <c:pt idx="4">
                  <c:v>Samoa</c:v>
                </c:pt>
                <c:pt idx="5">
                  <c:v>Vanuatu</c:v>
                </c:pt>
                <c:pt idx="6">
                  <c:v>PNG</c:v>
                </c:pt>
                <c:pt idx="7">
                  <c:v>Solomon Isl</c:v>
                </c:pt>
                <c:pt idx="8">
                  <c:v>Nauru</c:v>
                </c:pt>
                <c:pt idx="9">
                  <c:v>Kiribati</c:v>
                </c:pt>
                <c:pt idx="10">
                  <c:v>Marshall Isls</c:v>
                </c:pt>
                <c:pt idx="11">
                  <c:v>FSM</c:v>
                </c:pt>
                <c:pt idx="12">
                  <c:v>Palau</c:v>
                </c:pt>
                <c:pt idx="13">
                  <c:v>Fiji</c:v>
                </c:pt>
              </c:strCache>
            </c:strRef>
          </c:cat>
          <c:val>
            <c:numRef>
              <c:f>Sheet3!$C$2:$C$15</c:f>
              <c:numCache>
                <c:formatCode>General</c:formatCode>
                <c:ptCount val="14"/>
                <c:pt idx="0">
                  <c:v>22</c:v>
                </c:pt>
                <c:pt idx="1">
                  <c:v>38</c:v>
                </c:pt>
                <c:pt idx="2">
                  <c:v>0</c:v>
                </c:pt>
                <c:pt idx="3">
                  <c:v>59</c:v>
                </c:pt>
                <c:pt idx="4">
                  <c:v>51</c:v>
                </c:pt>
                <c:pt idx="5">
                  <c:v>15</c:v>
                </c:pt>
                <c:pt idx="6">
                  <c:v>12</c:v>
                </c:pt>
                <c:pt idx="7">
                  <c:v>4.4000000000000004</c:v>
                </c:pt>
                <c:pt idx="8">
                  <c:v>0</c:v>
                </c:pt>
                <c:pt idx="9">
                  <c:v>10</c:v>
                </c:pt>
                <c:pt idx="10">
                  <c:v>19</c:v>
                </c:pt>
                <c:pt idx="11">
                  <c:v>26</c:v>
                </c:pt>
                <c:pt idx="12">
                  <c:v>53</c:v>
                </c:pt>
                <c:pt idx="13">
                  <c:v>60</c:v>
                </c:pt>
              </c:numCache>
            </c:numRef>
          </c:val>
        </c:ser>
        <c:axId val="37551104"/>
        <c:axId val="37593856"/>
      </c:barChart>
      <c:catAx>
        <c:axId val="37551104"/>
        <c:scaling>
          <c:orientation val="minMax"/>
        </c:scaling>
        <c:axPos val="l"/>
        <c:tickLblPos val="nextTo"/>
        <c:crossAx val="37593856"/>
        <c:crosses val="autoZero"/>
        <c:auto val="1"/>
        <c:lblAlgn val="ctr"/>
        <c:lblOffset val="100"/>
      </c:catAx>
      <c:valAx>
        <c:axId val="37593856"/>
        <c:scaling>
          <c:orientation val="minMax"/>
        </c:scaling>
        <c:axPos val="b"/>
        <c:majorGridlines/>
        <c:numFmt formatCode="General" sourceLinked="1"/>
        <c:tickLblPos val="nextTo"/>
        <c:crossAx val="37551104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F9B38B7-5737-4751-AB78-58ADB52066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1892374-3460-4061-8C35-18D1FD1ABD7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97D0A-F629-42A3-ACBE-898FA280AD55}" type="slidenum">
              <a:rPr lang="en-AU" smtClean="0">
                <a:latin typeface="Arial" charset="0"/>
                <a:cs typeface="Arial" charset="0"/>
              </a:rPr>
              <a:pPr/>
              <a:t>1</a:t>
            </a:fld>
            <a:endParaRPr lang="en-AU" smtClean="0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1589F-F26F-4C70-AAB5-45EC0AFF4C15}" type="slidenum">
              <a:rPr lang="ko-KR" altLang="en-US" smtClean="0">
                <a:latin typeface="Arial" charset="0"/>
                <a:cs typeface="맑은 고딕"/>
              </a:rPr>
              <a:pPr/>
              <a:t>14</a:t>
            </a:fld>
            <a:endParaRPr lang="en-US" altLang="ko-KR" smtClean="0">
              <a:latin typeface="Arial" charset="0"/>
              <a:cs typeface="맑은 고딕"/>
            </a:endParaRP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1" rIns="93722" bIns="46861" anchor="b"/>
          <a:lstStyle/>
          <a:p>
            <a:pPr algn="r" defTabSz="936625"/>
            <a:fld id="{14A1C749-3A2D-4172-8A8A-07332C668BE3}" type="slidenum">
              <a:rPr lang="en-US" altLang="ko-KR" sz="1200">
                <a:ea typeface="Gulim" pitchFamily="34" charset="-127"/>
              </a:rPr>
              <a:pPr algn="r" defTabSz="936625"/>
              <a:t>14</a:t>
            </a:fld>
            <a:endParaRPr lang="en-US" altLang="ko-KR" sz="1200">
              <a:ea typeface="Gulim" pitchFamily="34" charset="-127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1813"/>
            <a:ext cx="5480050" cy="4116387"/>
          </a:xfrm>
          <a:noFill/>
          <a:ln/>
        </p:spPr>
        <p:txBody>
          <a:bodyPr lIns="93722" tIns="46861" rIns="93722" bIns="46861"/>
          <a:lstStyle/>
          <a:p>
            <a:endParaRPr lang="ko-KR" altLang="en-US" smtClean="0">
              <a:latin typeface="Arial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F0AC5-13AB-46EC-8368-2389A4BFFB62}" type="slidenum">
              <a:rPr lang="ko-KR" altLang="en-US" smtClean="0">
                <a:latin typeface="Arial" charset="0"/>
                <a:cs typeface="맑은 고딕"/>
              </a:rPr>
              <a:pPr/>
              <a:t>15</a:t>
            </a:fld>
            <a:endParaRPr lang="en-US" altLang="ko-KR" smtClean="0">
              <a:latin typeface="Arial" charset="0"/>
              <a:cs typeface="맑은 고딕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Arial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0F1F0-5D42-4A12-A266-0D4A9B770C64}" type="slidenum">
              <a:rPr lang="ko-KR" altLang="en-US" smtClean="0">
                <a:latin typeface="Arial" charset="0"/>
                <a:cs typeface="맑은 고딕"/>
              </a:rPr>
              <a:pPr/>
              <a:t>16</a:t>
            </a:fld>
            <a:endParaRPr lang="en-US" altLang="ko-KR" smtClean="0">
              <a:latin typeface="Arial" charset="0"/>
              <a:cs typeface="맑은 고딕"/>
            </a:endParaRPr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1" rIns="93722" bIns="46861" anchor="b"/>
          <a:lstStyle/>
          <a:p>
            <a:pPr algn="r" defTabSz="936625"/>
            <a:fld id="{7AF96650-5E4A-4620-86DC-D69E148B89C1}" type="slidenum">
              <a:rPr lang="en-US" altLang="ko-KR" sz="1200">
                <a:ea typeface="Gulim" pitchFamily="34" charset="-127"/>
              </a:rPr>
              <a:pPr algn="r" defTabSz="936625"/>
              <a:t>16</a:t>
            </a:fld>
            <a:endParaRPr lang="en-US" altLang="ko-KR" sz="1200">
              <a:ea typeface="Gulim" pitchFamily="34" charset="-127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1813"/>
            <a:ext cx="5480050" cy="4116387"/>
          </a:xfrm>
          <a:noFill/>
          <a:ln/>
        </p:spPr>
        <p:txBody>
          <a:bodyPr lIns="93722" tIns="46861" rIns="93722" bIns="46861"/>
          <a:lstStyle/>
          <a:p>
            <a:endParaRPr lang="ko-KR" altLang="en-US" smtClean="0">
              <a:latin typeface="Arial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1C7D1-1ACB-4588-9EF6-71B25CC6609B}" type="slidenum">
              <a:rPr lang="ko-KR" altLang="en-US" smtClean="0">
                <a:latin typeface="Arial" charset="0"/>
                <a:ea typeface="Gulim" pitchFamily="34" charset="-127"/>
                <a:cs typeface="Arial" charset="0"/>
              </a:rPr>
              <a:pPr/>
              <a:t>20</a:t>
            </a:fld>
            <a:endParaRPr lang="en-US" altLang="ko-KR" smtClean="0"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1" rIns="93722" bIns="46861" anchor="b"/>
          <a:lstStyle/>
          <a:p>
            <a:pPr algn="r" defTabSz="936625"/>
            <a:fld id="{A1B873DC-822E-4F7C-9581-F74F7610D7B8}" type="slidenum">
              <a:rPr lang="en-US" altLang="ko-KR" sz="1200">
                <a:ea typeface="Gulim" pitchFamily="34" charset="-127"/>
              </a:rPr>
              <a:pPr algn="r" defTabSz="936625"/>
              <a:t>20</a:t>
            </a:fld>
            <a:endParaRPr lang="en-US" altLang="ko-KR" sz="1200">
              <a:ea typeface="Gulim" pitchFamily="34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1813"/>
            <a:ext cx="5480050" cy="4116387"/>
          </a:xfrm>
          <a:noFill/>
          <a:ln/>
        </p:spPr>
        <p:txBody>
          <a:bodyPr lIns="93722" tIns="46861" rIns="93722" bIns="46861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755650" y="2781300"/>
            <a:ext cx="7704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1484313"/>
            <a:ext cx="8059738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724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6453188"/>
            <a:ext cx="5040312" cy="2794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AU"/>
              <a:t>ICT@SOPAC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100D-C8FA-48C1-A0B2-35E72505D3B9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60350"/>
            <a:ext cx="200025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849937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59A7-A9FB-43D5-AF02-7FF6DFC1D17D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02587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7A0A-4D32-484A-BC06-A15EDB4FE73E}" type="slidenum">
              <a:rPr lang="en-AU"/>
              <a:pPr>
                <a:defRPr/>
              </a:pPr>
              <a:t>‹#›</a:t>
            </a:fld>
            <a:r>
              <a:rPr lang="en-AU" dirty="0"/>
              <a:t> -ICT@SOPAC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18CE-546D-4C18-BB3F-BC56434DAC3D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19D6-7F4E-467F-B8BA-1E6CEC8F5515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4034-DCFE-4DFE-9B06-73667C4038AA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9FF6-17C9-42DD-955E-8CF153FF2419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62E5-6464-4C50-905E-DF809ED95CA2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8985-EB47-4E78-8DEC-218D5F004192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6D21-1E98-4C8B-A7DE-669738D4A252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2508-07D8-492B-8BCF-AACD5D66D205}" type="slidenum">
              <a:rPr lang="en-AU"/>
              <a:pPr>
                <a:defRPr/>
              </a:pPr>
              <a:t>‹#›</a:t>
            </a:fld>
            <a:r>
              <a:rPr lang="en-AU" dirty="0"/>
              <a:t> - ICT@SOPAC</a:t>
            </a:r>
            <a:endParaRPr lang="en-AU" i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Template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8002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73825"/>
            <a:ext cx="85693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3366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99CED9-D091-48A8-BD11-0C78634709F1}" type="slidenum">
              <a:rPr lang="en-AU"/>
              <a:pPr>
                <a:defRPr/>
              </a:pPr>
              <a:t>‹#›</a:t>
            </a:fld>
            <a:r>
              <a:rPr lang="en-AU" dirty="0"/>
              <a:t> - ICT@SOPAC                                                                 		</a:t>
            </a:r>
            <a:r>
              <a:rPr lang="en-AU" i="1" dirty="0"/>
              <a:t>SOPAC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34925" y="6453188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opac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ificpla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254125"/>
          </a:xfrm>
        </p:spPr>
        <p:txBody>
          <a:bodyPr/>
          <a:lstStyle/>
          <a:p>
            <a:pPr eaLnBrk="1" hangingPunct="1"/>
            <a:r>
              <a:rPr lang="en-US" sz="3200" smtClean="0"/>
              <a:t>ICT@SOPAC</a:t>
            </a:r>
            <a:endParaRPr lang="en-AU" sz="30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97425"/>
            <a:ext cx="6800850" cy="1752600"/>
          </a:xfrm>
        </p:spPr>
        <p:txBody>
          <a:bodyPr/>
          <a:lstStyle/>
          <a:p>
            <a:pPr algn="l" eaLnBrk="1" hangingPunct="1"/>
            <a:r>
              <a:rPr lang="en-US" sz="2100" smtClean="0"/>
              <a:t>By: 	Siaosi Sovaleni</a:t>
            </a:r>
          </a:p>
          <a:p>
            <a:pPr algn="l" eaLnBrk="1" hangingPunct="1"/>
            <a:r>
              <a:rPr lang="en-US" sz="2100" smtClean="0"/>
              <a:t>	SOPAC ICT Adviser – Outreach</a:t>
            </a:r>
          </a:p>
          <a:p>
            <a:pPr algn="l" eaLnBrk="1" hangingPunct="1"/>
            <a:r>
              <a:rPr lang="en-AU" sz="2100" smtClean="0"/>
              <a:t>      	siaosi@sopac.org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E-Government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900113" y="1357313"/>
            <a:ext cx="7786687" cy="4768850"/>
          </a:xfrm>
        </p:spPr>
        <p:txBody>
          <a:bodyPr/>
          <a:lstStyle/>
          <a:p>
            <a:r>
              <a:rPr lang="en-US" smtClean="0"/>
              <a:t>E-Readiness Assessment of: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E-Government activities:</a:t>
            </a:r>
          </a:p>
          <a:p>
            <a:pPr lvl="1"/>
            <a:r>
              <a:rPr lang="en-US" smtClean="0"/>
              <a:t>SIDS: Kiribati, Tuvalu, 1 (2?) North PICs</a:t>
            </a:r>
          </a:p>
          <a:p>
            <a:pPr lvl="1"/>
            <a:r>
              <a:rPr lang="en-US" smtClean="0"/>
              <a:t>Portal and web development</a:t>
            </a:r>
          </a:p>
          <a:p>
            <a:pPr lvl="1"/>
            <a:r>
              <a:rPr lang="en-US" smtClean="0"/>
              <a:t>Partners: Korean Government/PIFS</a:t>
            </a:r>
          </a:p>
          <a:p>
            <a:pPr lvl="1"/>
            <a:endParaRPr lang="en-US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81841EEA-5742-433E-BE9B-91A7699A9112}" type="slidenum">
              <a:rPr lang="en-AU" smtClean="0">
                <a:latin typeface="Arial" charset="0"/>
                <a:cs typeface="Arial" charset="0"/>
              </a:rPr>
              <a:pPr/>
              <a:t>10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750" y="2071688"/>
          <a:ext cx="6096000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Kiribati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Tuvalu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Palau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Cook Islands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smtClean="0"/>
              <a:t>Capacity Building-Strategic Direction</a:t>
            </a: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083300" y="2851150"/>
            <a:ext cx="230505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Policy Makers/</a:t>
            </a:r>
          </a:p>
          <a:p>
            <a:pPr algn="ctr"/>
            <a:r>
              <a:rPr lang="en-AU"/>
              <a:t>Government Leaders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083300" y="3862388"/>
            <a:ext cx="230505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Legislators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6083300" y="4868863"/>
            <a:ext cx="230505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Users</a:t>
            </a:r>
          </a:p>
        </p:txBody>
      </p:sp>
      <p:sp>
        <p:nvSpPr>
          <p:cNvPr id="27653" name="AutoShape 8"/>
          <p:cNvSpPr>
            <a:spLocks noChangeArrowheads="1"/>
          </p:cNvSpPr>
          <p:nvPr/>
        </p:nvSpPr>
        <p:spPr bwMode="auto">
          <a:xfrm>
            <a:off x="3059113" y="2852738"/>
            <a:ext cx="2663825" cy="3024187"/>
          </a:xfrm>
          <a:prstGeom prst="rightArrowCallout">
            <a:avLst>
              <a:gd name="adj1" fmla="val 28382"/>
              <a:gd name="adj2" fmla="val 2838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Technical and </a:t>
            </a:r>
          </a:p>
          <a:p>
            <a:pPr algn="ctr"/>
            <a:r>
              <a:rPr lang="en-AU"/>
              <a:t>Policy Advice</a:t>
            </a:r>
          </a:p>
          <a:p>
            <a:pPr algn="ctr"/>
            <a:endParaRPr lang="en-AU"/>
          </a:p>
          <a:p>
            <a:pPr algn="ctr"/>
            <a:r>
              <a:rPr lang="en-AU"/>
              <a:t>Online/Accessible </a:t>
            </a:r>
          </a:p>
          <a:p>
            <a:pPr algn="ctr"/>
            <a:r>
              <a:rPr lang="en-AU"/>
              <a:t>Resources</a:t>
            </a:r>
          </a:p>
          <a:p>
            <a:pPr algn="ctr"/>
            <a:endParaRPr lang="en-AU"/>
          </a:p>
          <a:p>
            <a:pPr algn="ctr"/>
            <a:r>
              <a:rPr lang="en-AU"/>
              <a:t>Establishing</a:t>
            </a:r>
          </a:p>
          <a:p>
            <a:pPr algn="ctr"/>
            <a:r>
              <a:rPr lang="en-AU"/>
              <a:t>Networks</a:t>
            </a:r>
          </a:p>
          <a:p>
            <a:pPr algn="ctr"/>
            <a:endParaRPr lang="en-AU"/>
          </a:p>
          <a:p>
            <a:pPr algn="ctr"/>
            <a:r>
              <a:rPr lang="en-AU"/>
              <a:t>Training</a:t>
            </a:r>
          </a:p>
          <a:p>
            <a:pPr algn="ctr"/>
            <a:r>
              <a:rPr lang="en-AU"/>
              <a:t>Workshops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11188" y="1268413"/>
            <a:ext cx="79930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AU" sz="2200" b="1"/>
              <a:t>Policy/law makers and government leaders</a:t>
            </a:r>
            <a:r>
              <a:rPr lang="en-AU" sz="2200"/>
              <a:t> need to be educated and be more informed about ICT to regulate and legislate more effectively;</a:t>
            </a:r>
          </a:p>
          <a:p>
            <a:pPr marL="342900" indent="-342900">
              <a:buFontTx/>
              <a:buAutoNum type="arabicPeriod"/>
            </a:pPr>
            <a:r>
              <a:rPr lang="en-AU" sz="2200" b="1"/>
              <a:t>Users</a:t>
            </a:r>
            <a:r>
              <a:rPr lang="en-AU" sz="2200"/>
              <a:t> need to understand the benefits and costs of ICT  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684213" y="2708275"/>
            <a:ext cx="18732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ICT Access for </a:t>
            </a:r>
          </a:p>
          <a:p>
            <a:pPr algn="ctr"/>
            <a:r>
              <a:rPr lang="en-AU"/>
              <a:t>the Poor/</a:t>
            </a:r>
          </a:p>
          <a:p>
            <a:pPr algn="ctr"/>
            <a:r>
              <a:rPr lang="en-AU"/>
              <a:t>e-Parliament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684213" y="4867275"/>
            <a:ext cx="1873250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Academy of ICT </a:t>
            </a:r>
          </a:p>
          <a:p>
            <a:pPr algn="ctr"/>
            <a:r>
              <a:rPr lang="en-AU"/>
              <a:t>Essentials for </a:t>
            </a:r>
          </a:p>
          <a:p>
            <a:pPr algn="ctr"/>
            <a:r>
              <a:rPr lang="en-AU"/>
              <a:t>Gov Leaders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684213" y="3789363"/>
            <a:ext cx="18732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ICT Awareness</a:t>
            </a:r>
          </a:p>
        </p:txBody>
      </p:sp>
      <p:sp>
        <p:nvSpPr>
          <p:cNvPr id="27658" name="AutoShape 14"/>
          <p:cNvSpPr>
            <a:spLocks/>
          </p:cNvSpPr>
          <p:nvPr/>
        </p:nvSpPr>
        <p:spPr bwMode="auto">
          <a:xfrm>
            <a:off x="2627313" y="2997200"/>
            <a:ext cx="361950" cy="2808288"/>
          </a:xfrm>
          <a:prstGeom prst="rightBrace">
            <a:avLst>
              <a:gd name="adj1" fmla="val 646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smtClean="0"/>
              <a:t>Capacity Building-Strategic Direction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083300" y="2997200"/>
            <a:ext cx="23050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ICT Professional and</a:t>
            </a:r>
          </a:p>
          <a:p>
            <a:pPr algn="ctr"/>
            <a:r>
              <a:rPr lang="en-AU"/>
              <a:t>Support officers incl.</a:t>
            </a:r>
          </a:p>
          <a:p>
            <a:pPr algn="ctr"/>
            <a:r>
              <a:rPr lang="en-AU"/>
              <a:t>Web and Database</a:t>
            </a:r>
          </a:p>
          <a:p>
            <a:pPr algn="ctr"/>
            <a:r>
              <a:rPr lang="en-AU"/>
              <a:t>Developers, System</a:t>
            </a:r>
          </a:p>
          <a:p>
            <a:pPr algn="ctr"/>
            <a:r>
              <a:rPr lang="en-AU"/>
              <a:t>Administrators and</a:t>
            </a:r>
          </a:p>
          <a:p>
            <a:pPr algn="ctr"/>
            <a:r>
              <a:rPr lang="en-AU"/>
              <a:t>Engineers</a:t>
            </a:r>
          </a:p>
        </p:txBody>
      </p:sp>
      <p:sp>
        <p:nvSpPr>
          <p:cNvPr id="28675" name="AutoShape 6"/>
          <p:cNvSpPr>
            <a:spLocks noChangeArrowheads="1"/>
          </p:cNvSpPr>
          <p:nvPr/>
        </p:nvSpPr>
        <p:spPr bwMode="auto">
          <a:xfrm>
            <a:off x="3201988" y="2428875"/>
            <a:ext cx="2663825" cy="3016250"/>
          </a:xfrm>
          <a:prstGeom prst="rightArrowCallout">
            <a:avLst>
              <a:gd name="adj1" fmla="val 28308"/>
              <a:gd name="adj2" fmla="val 2830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Open Source-</a:t>
            </a:r>
          </a:p>
          <a:p>
            <a:pPr algn="ctr"/>
            <a:r>
              <a:rPr lang="en-AU"/>
              <a:t>Linux, CMS</a:t>
            </a:r>
          </a:p>
          <a:p>
            <a:pPr algn="ctr"/>
            <a:endParaRPr lang="en-AU"/>
          </a:p>
          <a:p>
            <a:pPr algn="ctr"/>
            <a:r>
              <a:rPr lang="en-AU"/>
              <a:t>Cyber security</a:t>
            </a:r>
          </a:p>
          <a:p>
            <a:pPr algn="ctr"/>
            <a:endParaRPr lang="en-AU"/>
          </a:p>
          <a:p>
            <a:pPr algn="ctr"/>
            <a:r>
              <a:rPr lang="en-AU"/>
              <a:t>Establishing</a:t>
            </a:r>
          </a:p>
          <a:p>
            <a:pPr algn="ctr"/>
            <a:r>
              <a:rPr lang="en-AU"/>
              <a:t>Networks </a:t>
            </a:r>
          </a:p>
          <a:p>
            <a:pPr algn="ctr"/>
            <a:endParaRPr lang="en-AU"/>
          </a:p>
          <a:p>
            <a:pPr algn="ctr"/>
            <a:r>
              <a:rPr lang="en-AU"/>
              <a:t>ToT</a:t>
            </a:r>
          </a:p>
          <a:p>
            <a:pPr algn="ctr"/>
            <a:r>
              <a:rPr lang="en-AU"/>
              <a:t>Workshops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11188" y="1268413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en-AU" sz="2200" b="1"/>
              <a:t>ICT Professional – </a:t>
            </a:r>
            <a:r>
              <a:rPr lang="en-AU" sz="2200"/>
              <a:t>up-skilling and keeping up to date with ICT development  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825500" y="2278063"/>
            <a:ext cx="18732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International Open</a:t>
            </a:r>
          </a:p>
          <a:p>
            <a:pPr algn="ctr"/>
            <a:r>
              <a:rPr lang="en-AU"/>
              <a:t>Source Network</a:t>
            </a:r>
          </a:p>
          <a:p>
            <a:pPr algn="ctr"/>
            <a:r>
              <a:rPr lang="en-AU"/>
              <a:t>(IOSN)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825500" y="4437063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PICISOC/</a:t>
            </a:r>
          </a:p>
          <a:p>
            <a:pPr algn="ctr"/>
            <a:r>
              <a:rPr lang="en-AU"/>
              <a:t>PacINET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825500" y="3359150"/>
            <a:ext cx="187325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UN APCICT’s </a:t>
            </a:r>
          </a:p>
          <a:p>
            <a:pPr algn="ctr"/>
            <a:r>
              <a:rPr lang="en-AU"/>
              <a:t>Academy</a:t>
            </a:r>
          </a:p>
        </p:txBody>
      </p:sp>
      <p:sp>
        <p:nvSpPr>
          <p:cNvPr id="28680" name="AutoShape 11"/>
          <p:cNvSpPr>
            <a:spLocks/>
          </p:cNvSpPr>
          <p:nvPr/>
        </p:nvSpPr>
        <p:spPr bwMode="auto">
          <a:xfrm>
            <a:off x="2770188" y="2571750"/>
            <a:ext cx="360362" cy="2801938"/>
          </a:xfrm>
          <a:prstGeom prst="rightBrace">
            <a:avLst>
              <a:gd name="adj1" fmla="val 647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827088" y="5230813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PITA/PacNOG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Capacity Building-Academy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C9EF9B7A-4433-456A-A094-CA83D1FA1858}" type="slidenum">
              <a:rPr lang="en-AU" smtClean="0">
                <a:latin typeface="Arial" charset="0"/>
                <a:cs typeface="Arial" charset="0"/>
              </a:rPr>
              <a:pPr/>
              <a:t>13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900113" y="1214438"/>
            <a:ext cx="7786687" cy="5097462"/>
          </a:xfrm>
        </p:spPr>
        <p:txBody>
          <a:bodyPr>
            <a:spAutoFit/>
          </a:bodyPr>
          <a:lstStyle/>
          <a:p>
            <a:r>
              <a:rPr lang="en-US" smtClean="0"/>
              <a:t>Developed by UN APCICT (ESCAP Institute)</a:t>
            </a:r>
          </a:p>
          <a:p>
            <a:r>
              <a:rPr lang="en-US" smtClean="0"/>
              <a:t>The </a:t>
            </a:r>
            <a:r>
              <a:rPr lang="en-US" i="1" smtClean="0"/>
              <a:t>Academy consists of a core ICT4D curriculum with eight modules: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The Linkage between ICT Applications and Development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ICT for Development Policy, Process and Governance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e-Government Applications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ICT Trends for Government Leaders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Internet Governance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Network and Information Security and Privacy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ICT Project Management in Theory and Practice</a:t>
            </a:r>
          </a:p>
          <a:p>
            <a:pPr marL="800100" lvl="1" indent="-342900">
              <a:buFontTx/>
              <a:buAutoNum type="arabicPeriod"/>
            </a:pPr>
            <a:r>
              <a:rPr lang="en-US" sz="1800" smtClean="0"/>
              <a:t>Developing Diverse Funding Structures or Options for funding ICT4D</a:t>
            </a:r>
          </a:p>
        </p:txBody>
      </p:sp>
      <p:pic>
        <p:nvPicPr>
          <p:cNvPr id="29700" name="Picture 2" descr="D:\Workdirectory\eGov\APICIT\ESCAP APCICT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138" y="-11113"/>
            <a:ext cx="3471862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 txBox="1">
            <a:spLocks noGrp="1"/>
          </p:cNvSpPr>
          <p:nvPr/>
        </p:nvSpPr>
        <p:spPr bwMode="auto">
          <a:xfrm>
            <a:off x="214313" y="6500813"/>
            <a:ext cx="3714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9A3CE1F-9841-4662-850E-FE8BD12F36CD}" type="slidenum">
              <a:rPr lang="ko-KR" altLang="en-US" sz="1400">
                <a:ea typeface="Gulim" pitchFamily="34" charset="-127"/>
              </a:rPr>
              <a:pPr/>
              <a:t>14</a:t>
            </a:fld>
            <a:r>
              <a:rPr lang="en-US" altLang="ko-KR" sz="1400">
                <a:ea typeface="Gulim" pitchFamily="34" charset="-127"/>
              </a:rPr>
              <a:t>  </a:t>
            </a:r>
            <a:r>
              <a:rPr lang="en-AU" sz="1400"/>
              <a:t>ICT@SOPAC</a:t>
            </a:r>
            <a:endParaRPr lang="en-AU" sz="1400" i="1"/>
          </a:p>
          <a:p>
            <a:endParaRPr lang="en-US" altLang="ko-KR" sz="1400">
              <a:ea typeface="Gulim" pitchFamily="34" charset="-127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95275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indent="-444500" algn="ctr"/>
            <a:r>
              <a:rPr lang="en-US" altLang="ko-KR" sz="4000" b="1">
                <a:solidFill>
                  <a:schemeClr val="accent2"/>
                </a:solidFill>
                <a:ea typeface="Gulim" pitchFamily="34" charset="-127"/>
              </a:rPr>
              <a:t>Brief on APCICT </a:t>
            </a:r>
            <a:endParaRPr lang="ko-KR" altLang="en-US" sz="4000" b="1">
              <a:solidFill>
                <a:schemeClr val="accent2"/>
              </a:solidFill>
              <a:ea typeface="Gulim" pitchFamily="34" charset="-127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2057400"/>
            <a:ext cx="8475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5700" lvl="1" indent="-533400">
              <a:spcBef>
                <a:spcPct val="20000"/>
              </a:spcBef>
              <a:buFontTx/>
              <a:buAutoNum type="arabicPeriod"/>
            </a:pPr>
            <a:endParaRPr lang="ko-KR" altLang="en-US" sz="2800" b="1" i="1">
              <a:latin typeface="Century Gothic" pitchFamily="34" charset="0"/>
              <a:ea typeface="Gulim" pitchFamily="34" charset="-127"/>
            </a:endParaRP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0" y="1143000"/>
            <a:ext cx="9144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lvl="1" indent="-14288">
              <a:lnSpc>
                <a:spcPct val="70000"/>
              </a:lnSpc>
              <a:buClr>
                <a:schemeClr val="tx1"/>
              </a:buClr>
              <a:buFont typeface="Arial" charset="0"/>
              <a:buChar char="•"/>
            </a:pPr>
            <a:endParaRPr lang="en-US" altLang="ko-KR" sz="2400">
              <a:ea typeface="Gulim" pitchFamily="34" charset="-127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2400" b="1">
                <a:ea typeface="Gulim" pitchFamily="34" charset="-127"/>
              </a:rPr>
              <a:t>APCICT</a:t>
            </a:r>
          </a:p>
          <a:p>
            <a:pPr marL="536575" lvl="1" indent="-14288">
              <a:lnSpc>
                <a:spcPct val="30000"/>
              </a:lnSpc>
              <a:buClr>
                <a:schemeClr val="tx1"/>
              </a:buClr>
              <a:buFont typeface="Arial" charset="0"/>
              <a:buChar char="•"/>
            </a:pPr>
            <a:endParaRPr lang="en-US" altLang="ko-KR" sz="2200" b="1">
              <a:ea typeface="Gulim" pitchFamily="34" charset="-127"/>
            </a:endParaRPr>
          </a:p>
          <a:p>
            <a:pPr marL="536575" lvl="1" indent="-14288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2200">
                <a:ea typeface="Gulim" pitchFamily="34" charset="-127"/>
              </a:rPr>
              <a:t> </a:t>
            </a:r>
            <a:r>
              <a:rPr lang="en-US" altLang="ko-KR" sz="2400">
                <a:ea typeface="Gulim" pitchFamily="34" charset="-127"/>
              </a:rPr>
              <a:t>a regional Institute of UN-ESCAP (established in June 2006) </a:t>
            </a:r>
          </a:p>
          <a:p>
            <a:pPr marL="536575" lvl="1" indent="-14288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2400">
                <a:ea typeface="Gulim" pitchFamily="34" charset="-127"/>
              </a:rPr>
              <a:t> Located in Incheon, Republic of Korea</a:t>
            </a:r>
          </a:p>
          <a:p>
            <a:pPr marL="536575" lvl="1" indent="-14288">
              <a:lnSpc>
                <a:spcPct val="60000"/>
              </a:lnSpc>
              <a:buClr>
                <a:schemeClr val="tx1"/>
              </a:buClr>
              <a:buFont typeface="Arial" charset="0"/>
              <a:buNone/>
            </a:pPr>
            <a:endParaRPr lang="en-US" altLang="ko-KR" sz="2400" b="1">
              <a:ea typeface="Gulim" pitchFamily="34" charset="-127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2400" b="1">
                <a:ea typeface="Gulim" pitchFamily="34" charset="-127"/>
              </a:rPr>
              <a:t>Mission</a:t>
            </a:r>
          </a:p>
          <a:p>
            <a:pPr marL="536575" lvl="1" indent="-142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2400">
                <a:ea typeface="Gulim" pitchFamily="34" charset="-127"/>
              </a:rPr>
              <a:t>Strengthening ICT Human and Institutional Capacity of ESCAP member and associate members to use ICT for their socio-economic development</a:t>
            </a:r>
          </a:p>
          <a:p>
            <a:pPr marL="536575" lvl="1" indent="-142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sz="2400">
              <a:ea typeface="Gulim" pitchFamily="34" charset="-127"/>
            </a:endParaRPr>
          </a:p>
          <a:p>
            <a:pPr marL="536575" lvl="1" indent="-142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sz="2400">
              <a:ea typeface="Gulim" pitchFamily="34" charset="-127"/>
            </a:endParaRPr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5257800" y="5638800"/>
            <a:ext cx="3886200" cy="914400"/>
            <a:chOff x="340" y="3061"/>
            <a:chExt cx="5035" cy="1259"/>
          </a:xfrm>
        </p:grpSpPr>
        <p:pic>
          <p:nvPicPr>
            <p:cNvPr id="30726" name="Picture 4" descr="APCICT(105267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3061"/>
              <a:ext cx="167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5" descr="APCICT(105262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3061"/>
              <a:ext cx="167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6" descr="APCICT(105264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" y="3061"/>
              <a:ext cx="167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indent="-444500" algn="ctr"/>
            <a:r>
              <a:rPr lang="en-US" altLang="ko-KR" sz="3400" b="1">
                <a:solidFill>
                  <a:schemeClr val="accent2"/>
                </a:solidFill>
                <a:ea typeface="Gulim" pitchFamily="34" charset="-127"/>
              </a:rPr>
              <a:t>Underlying Principles of Work Programme</a:t>
            </a:r>
            <a:endParaRPr lang="ko-KR" altLang="en-US" sz="3400" b="1">
              <a:solidFill>
                <a:schemeClr val="accent2"/>
              </a:solidFill>
              <a:ea typeface="Gulim" pitchFamily="34" charset="-127"/>
            </a:endParaRPr>
          </a:p>
        </p:txBody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80963" y="657225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2304CC-BE39-4AFE-B61A-8D1A4BC53EAE}" type="slidenum">
              <a:rPr lang="ko-KR" altLang="en-US" sz="1400">
                <a:ea typeface="Gulim" pitchFamily="34" charset="-127"/>
              </a:rPr>
              <a:pPr algn="ctr"/>
              <a:t>15</a:t>
            </a:fld>
            <a:r>
              <a:rPr lang="en-US" altLang="ko-KR" sz="1400">
                <a:ea typeface="Gulim" pitchFamily="34" charset="-127"/>
              </a:rPr>
              <a:t> </a:t>
            </a:r>
            <a:r>
              <a:rPr lang="en-AU" sz="1400"/>
              <a:t>ICT@SOPAC</a:t>
            </a:r>
            <a:endParaRPr lang="en-AU" sz="1400" i="1"/>
          </a:p>
          <a:p>
            <a:pPr algn="ctr"/>
            <a:endParaRPr lang="en-US" altLang="ko-KR" sz="1400">
              <a:ea typeface="Gulim" pitchFamily="34" charset="-127"/>
            </a:endParaRPr>
          </a:p>
        </p:txBody>
      </p:sp>
      <p:sp>
        <p:nvSpPr>
          <p:cNvPr id="32771" name="AutoShape 7"/>
          <p:cNvSpPr>
            <a:spLocks noChangeArrowheads="1"/>
          </p:cNvSpPr>
          <p:nvPr/>
        </p:nvSpPr>
        <p:spPr bwMode="gray">
          <a:xfrm>
            <a:off x="1727200" y="2590800"/>
            <a:ext cx="5688013" cy="1439863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rgbClr val="C0C0C0">
                  <a:alpha val="89998"/>
                </a:srgbClr>
              </a:gs>
              <a:gs pos="100000">
                <a:srgbClr val="C4C4C4">
                  <a:alpha val="37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200" b="1">
                <a:solidFill>
                  <a:srgbClr val="008000"/>
                </a:solidFill>
                <a:latin typeface="Verdana" pitchFamily="34" charset="0"/>
                <a:ea typeface="Gulim" pitchFamily="34" charset="-127"/>
              </a:rPr>
              <a:t>Build Human and Institutional Capacity </a:t>
            </a:r>
          </a:p>
          <a:p>
            <a:pPr algn="ctr"/>
            <a:r>
              <a:rPr lang="en-US" altLang="ko-KR" sz="2200" b="1">
                <a:solidFill>
                  <a:srgbClr val="008000"/>
                </a:solidFill>
                <a:latin typeface="Verdana" pitchFamily="34" charset="0"/>
                <a:ea typeface="Gulim" pitchFamily="34" charset="-127"/>
              </a:rPr>
              <a:t>of members and associate</a:t>
            </a:r>
          </a:p>
          <a:p>
            <a:pPr algn="ctr"/>
            <a:r>
              <a:rPr lang="en-US" altLang="ko-KR" sz="2200" b="1">
                <a:solidFill>
                  <a:srgbClr val="008000"/>
                </a:solidFill>
                <a:latin typeface="Verdana" pitchFamily="34" charset="0"/>
                <a:ea typeface="Gulim" pitchFamily="34" charset="-127"/>
              </a:rPr>
              <a:t> member states of ESCAP in the use of ICT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838200" y="1524000"/>
            <a:ext cx="7467600" cy="765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200" b="1">
                <a:solidFill>
                  <a:srgbClr val="1308F6"/>
                </a:solidFill>
                <a:latin typeface="Verdana" pitchFamily="34" charset="0"/>
                <a:ea typeface="Gulim" pitchFamily="50" charset="-127"/>
                <a:cs typeface="+mn-cs"/>
              </a:rPr>
              <a:t>Foster socio-economic</a:t>
            </a:r>
          </a:p>
          <a:p>
            <a:pPr algn="ctr">
              <a:defRPr/>
            </a:pPr>
            <a:r>
              <a:rPr lang="en-US" altLang="ko-KR" sz="2200" b="1">
                <a:solidFill>
                  <a:srgbClr val="1308F6"/>
                </a:solidFill>
                <a:latin typeface="Verdana" pitchFamily="34" charset="0"/>
                <a:ea typeface="Gulim" pitchFamily="50" charset="-127"/>
                <a:cs typeface="+mn-cs"/>
              </a:rPr>
              <a:t>development and help achieve the MDGs</a:t>
            </a:r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1441450" y="4419600"/>
            <a:ext cx="1530350" cy="1454150"/>
            <a:chOff x="2200" y="1570"/>
            <a:chExt cx="1496" cy="1496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363" y="1733"/>
              <a:ext cx="1170" cy="116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sp>
        <p:nvSpPr>
          <p:cNvPr id="32774" name="Text Box 27"/>
          <p:cNvSpPr txBox="1">
            <a:spLocks noChangeArrowheads="1"/>
          </p:cNvSpPr>
          <p:nvPr/>
        </p:nvSpPr>
        <p:spPr bwMode="gray">
          <a:xfrm>
            <a:off x="1593850" y="4951413"/>
            <a:ext cx="1185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2000" b="1">
                <a:ea typeface="Gulim" pitchFamily="34" charset="-127"/>
              </a:rPr>
              <a:t>Training</a:t>
            </a:r>
          </a:p>
        </p:txBody>
      </p:sp>
      <p:grpSp>
        <p:nvGrpSpPr>
          <p:cNvPr id="32775" name="Group 31"/>
          <p:cNvGrpSpPr>
            <a:grpSpLocks/>
          </p:cNvGrpSpPr>
          <p:nvPr/>
        </p:nvGrpSpPr>
        <p:grpSpPr bwMode="auto">
          <a:xfrm>
            <a:off x="3844925" y="4419600"/>
            <a:ext cx="1530350" cy="1454150"/>
            <a:chOff x="2398" y="2880"/>
            <a:chExt cx="964" cy="916"/>
          </a:xfrm>
        </p:grpSpPr>
        <p:grpSp>
          <p:nvGrpSpPr>
            <p:cNvPr id="32784" name="Group 9"/>
            <p:cNvGrpSpPr>
              <a:grpSpLocks/>
            </p:cNvGrpSpPr>
            <p:nvPr/>
          </p:nvGrpSpPr>
          <p:grpSpPr bwMode="auto">
            <a:xfrm>
              <a:off x="2398" y="2880"/>
              <a:ext cx="964" cy="916"/>
              <a:chOff x="2200" y="1570"/>
              <a:chExt cx="1496" cy="1496"/>
            </a:xfrm>
          </p:grpSpPr>
          <p:sp>
            <p:nvSpPr>
              <p:cNvPr id="6154" name="Oval 10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5" name="Oval 11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6" name="Oval 12"/>
              <p:cNvSpPr>
                <a:spLocks noChangeArrowheads="1"/>
              </p:cNvSpPr>
              <p:nvPr/>
            </p:nvSpPr>
            <p:spPr bwMode="gray">
              <a:xfrm>
                <a:off x="2298" y="1668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7" name="Oval 13"/>
              <p:cNvSpPr>
                <a:spLocks noChangeArrowheads="1"/>
              </p:cNvSpPr>
              <p:nvPr/>
            </p:nvSpPr>
            <p:spPr bwMode="gray">
              <a:xfrm>
                <a:off x="2298" y="1668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8" name="Oval 14"/>
              <p:cNvSpPr>
                <a:spLocks noChangeArrowheads="1"/>
              </p:cNvSpPr>
              <p:nvPr/>
            </p:nvSpPr>
            <p:spPr bwMode="gray">
              <a:xfrm>
                <a:off x="2363" y="1733"/>
                <a:ext cx="1170" cy="11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32785" name="Text Box 28"/>
            <p:cNvSpPr txBox="1">
              <a:spLocks noChangeArrowheads="1"/>
            </p:cNvSpPr>
            <p:nvPr/>
          </p:nvSpPr>
          <p:spPr bwMode="gray">
            <a:xfrm>
              <a:off x="2479" y="3120"/>
              <a:ext cx="801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000" b="1">
                  <a:ea typeface="Gulim" pitchFamily="34" charset="-127"/>
                </a:rPr>
                <a:t>Advisory</a:t>
              </a:r>
            </a:p>
            <a:p>
              <a:pPr algn="r"/>
              <a:r>
                <a:rPr lang="en-US" altLang="ko-KR" sz="2000" b="1">
                  <a:ea typeface="Gulim" pitchFamily="34" charset="-127"/>
                </a:rPr>
                <a:t>Services</a:t>
              </a:r>
            </a:p>
          </p:txBody>
        </p:sp>
      </p:grpSp>
      <p:grpSp>
        <p:nvGrpSpPr>
          <p:cNvPr id="32776" name="Group 30"/>
          <p:cNvGrpSpPr>
            <a:grpSpLocks/>
          </p:cNvGrpSpPr>
          <p:nvPr/>
        </p:nvGrpSpPr>
        <p:grpSpPr bwMode="auto">
          <a:xfrm>
            <a:off x="6248400" y="4419600"/>
            <a:ext cx="1616075" cy="1495425"/>
            <a:chOff x="4416" y="2832"/>
            <a:chExt cx="1018" cy="942"/>
          </a:xfrm>
        </p:grpSpPr>
        <p:grpSp>
          <p:nvGrpSpPr>
            <p:cNvPr id="32777" name="Group 21"/>
            <p:cNvGrpSpPr>
              <a:grpSpLocks/>
            </p:cNvGrpSpPr>
            <p:nvPr/>
          </p:nvGrpSpPr>
          <p:grpSpPr bwMode="auto">
            <a:xfrm>
              <a:off x="4416" y="2832"/>
              <a:ext cx="1018" cy="942"/>
              <a:chOff x="2200" y="1570"/>
              <a:chExt cx="1496" cy="1496"/>
            </a:xfrm>
          </p:grpSpPr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gray">
              <a:xfrm>
                <a:off x="2298" y="1668"/>
                <a:ext cx="1299" cy="129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gray">
              <a:xfrm>
                <a:off x="2298" y="1668"/>
                <a:ext cx="1299" cy="129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70" name="Oval 26"/>
              <p:cNvSpPr>
                <a:spLocks noChangeArrowheads="1"/>
              </p:cNvSpPr>
              <p:nvPr/>
            </p:nvSpPr>
            <p:spPr bwMode="gray">
              <a:xfrm>
                <a:off x="2363" y="1734"/>
                <a:ext cx="1170" cy="116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32778" name="Text Box 29"/>
            <p:cNvSpPr txBox="1">
              <a:spLocks noChangeArrowheads="1"/>
            </p:cNvSpPr>
            <p:nvPr/>
          </p:nvSpPr>
          <p:spPr bwMode="gray">
            <a:xfrm>
              <a:off x="4472" y="3189"/>
              <a:ext cx="91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ko-KR" sz="2000" b="1">
                  <a:ea typeface="Gulim" pitchFamily="34" charset="-127"/>
                </a:rPr>
                <a:t>Research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685800"/>
          </a:xfrm>
          <a:prstGeom prst="rect">
            <a:avLst/>
          </a:prstGeom>
          <a:solidFill>
            <a:srgbClr val="99CC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Century Gothic" pitchFamily="34" charset="0"/>
              <a:ea typeface="Gulim" pitchFamily="34" charset="-127"/>
            </a:endParaRPr>
          </a:p>
        </p:txBody>
      </p:sp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solidFill>
            <a:srgbClr val="99CC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Century Gothic" pitchFamily="34" charset="0"/>
              <a:ea typeface="Gulim" pitchFamily="34" charset="-127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57200" y="3810000"/>
            <a:ext cx="8229600" cy="457200"/>
          </a:xfrm>
          <a:prstGeom prst="rect">
            <a:avLst/>
          </a:prstGeom>
          <a:solidFill>
            <a:srgbClr val="99CC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Century Gothic" pitchFamily="34" charset="0"/>
              <a:ea typeface="Gulim" pitchFamily="34" charset="-127"/>
            </a:endParaRP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457200" y="5029200"/>
            <a:ext cx="8229600" cy="457200"/>
          </a:xfrm>
          <a:prstGeom prst="rect">
            <a:avLst/>
          </a:prstGeom>
          <a:solidFill>
            <a:srgbClr val="99CC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latin typeface="Century Gothic" pitchFamily="34" charset="0"/>
              <a:ea typeface="Gulim" pitchFamily="34" charset="-127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9600" y="1143000"/>
            <a:ext cx="8763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>
                <a:solidFill>
                  <a:schemeClr val="bg2"/>
                </a:solidFill>
                <a:ea typeface="Gulim" pitchFamily="34" charset="-127"/>
              </a:rPr>
              <a:t> M1- The Linkage between ICT Applications and Meaningful  </a:t>
            </a: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solidFill>
                  <a:schemeClr val="bg2"/>
                </a:solidFill>
                <a:ea typeface="Gulim" pitchFamily="34" charset="-127"/>
              </a:rPr>
              <a:t>        Development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solidFill>
                <a:schemeClr val="bg2"/>
              </a:solidFill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ea typeface="Gulim" pitchFamily="34" charset="-127"/>
              </a:rPr>
              <a:t> M2- ICT for Development Policy, Process and Governance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ea typeface="Gulim" pitchFamily="34" charset="-127"/>
              </a:rPr>
              <a:t> </a:t>
            </a:r>
            <a:r>
              <a:rPr lang="en-US" altLang="ko-KR" sz="2000" b="1">
                <a:solidFill>
                  <a:schemeClr val="bg2"/>
                </a:solidFill>
                <a:ea typeface="Gulim" pitchFamily="34" charset="-127"/>
              </a:rPr>
              <a:t>M3- e-Government Applications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ea typeface="Gulim" pitchFamily="34" charset="-127"/>
              </a:rPr>
              <a:t> M4- ICT Trends for Government Leaders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solidFill>
                  <a:schemeClr val="bg2"/>
                </a:solidFill>
                <a:ea typeface="Gulim" pitchFamily="34" charset="-127"/>
              </a:rPr>
              <a:t> M5- Internet Governance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ea typeface="Gulim" pitchFamily="34" charset="-127"/>
              </a:rPr>
              <a:t> M6- Network and Information Security and Privacy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ea typeface="Gulim" pitchFamily="34" charset="-127"/>
              </a:rPr>
              <a:t> </a:t>
            </a:r>
            <a:r>
              <a:rPr lang="en-US" altLang="ko-KR" sz="2000" b="1">
                <a:solidFill>
                  <a:schemeClr val="bg2"/>
                </a:solidFill>
                <a:ea typeface="Gulim" pitchFamily="34" charset="-127"/>
              </a:rPr>
              <a:t>M7- ICT Project Management in Theory and Practice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solidFill>
                <a:schemeClr val="bg2"/>
              </a:solidFill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ea typeface="Gulim" pitchFamily="34" charset="-127"/>
              </a:rPr>
              <a:t> M8- Options for Funding ICT for Development</a:t>
            </a:r>
          </a:p>
        </p:txBody>
      </p:sp>
      <p:sp>
        <p:nvSpPr>
          <p:cNvPr id="34822" name="Slide Number Placeholder 3"/>
          <p:cNvSpPr txBox="1">
            <a:spLocks noGrp="1"/>
          </p:cNvSpPr>
          <p:nvPr/>
        </p:nvSpPr>
        <p:spPr bwMode="auto">
          <a:xfrm>
            <a:off x="71438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511CB61-322D-4513-AC65-FBEAB9250330}" type="slidenum">
              <a:rPr lang="ko-KR" altLang="en-US" sz="1400">
                <a:ea typeface="Gulim" pitchFamily="34" charset="-127"/>
              </a:rPr>
              <a:pPr algn="ctr"/>
              <a:t>16</a:t>
            </a:fld>
            <a:r>
              <a:rPr lang="en-US" altLang="ko-KR" sz="1400">
                <a:ea typeface="Gulim" pitchFamily="34" charset="-127"/>
              </a:rPr>
              <a:t>  </a:t>
            </a:r>
            <a:r>
              <a:rPr lang="en-AU" sz="1400"/>
              <a:t>ICT@SOPAC</a:t>
            </a:r>
            <a:endParaRPr lang="en-AU" sz="1400" i="1"/>
          </a:p>
          <a:p>
            <a:pPr algn="ctr"/>
            <a:endParaRPr lang="en-US" altLang="ko-KR" sz="1400">
              <a:ea typeface="Gulim" pitchFamily="34" charset="-127"/>
            </a:endParaRPr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>
              <a:lnSpc>
                <a:spcPct val="80000"/>
              </a:lnSpc>
            </a:pPr>
            <a:r>
              <a:rPr lang="en-US" sz="3600"/>
              <a:t>Capacity Building-Academy</a:t>
            </a:r>
            <a:endParaRPr kumimoji="1" lang="en-US" altLang="ko-KR" sz="3600" b="1">
              <a:solidFill>
                <a:srgbClr val="0070C0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Capacity Building-Academy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E43BC49-5772-4730-AC89-03BD5F3FC2D4}" type="slidenum">
              <a:rPr lang="en-AU" smtClean="0">
                <a:latin typeface="Arial" charset="0"/>
                <a:cs typeface="Arial" charset="0"/>
              </a:rPr>
              <a:pPr/>
              <a:t>17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900113" y="1214438"/>
            <a:ext cx="7786687" cy="5167312"/>
          </a:xfrm>
        </p:spPr>
        <p:txBody>
          <a:bodyPr>
            <a:spAutoFit/>
          </a:bodyPr>
          <a:lstStyle/>
          <a:p>
            <a:pPr marL="400050"/>
            <a:r>
              <a:rPr lang="en-US" i="1" smtClean="0"/>
              <a:t>New modules under development</a:t>
            </a:r>
          </a:p>
          <a:p>
            <a:pPr marL="857250" lvl="1" indent="-342900">
              <a:buFontTx/>
              <a:buAutoNum type="arabicPeriod"/>
            </a:pPr>
            <a:r>
              <a:rPr lang="en-US" sz="1800" smtClean="0"/>
              <a:t>ICT for Effective Disaster Management</a:t>
            </a:r>
          </a:p>
          <a:p>
            <a:pPr marL="857250" lvl="1" indent="-342900">
              <a:buFontTx/>
              <a:buAutoNum type="arabicPeriod"/>
            </a:pPr>
            <a:r>
              <a:rPr lang="en-US" sz="1800" smtClean="0"/>
              <a:t>ICT and Climate Change</a:t>
            </a:r>
          </a:p>
          <a:p>
            <a:pPr marL="400050" eaLnBrk="1" hangingPunct="1">
              <a:lnSpc>
                <a:spcPct val="110000"/>
              </a:lnSpc>
              <a:buClr>
                <a:schemeClr val="tx1"/>
              </a:buClr>
            </a:pPr>
            <a:r>
              <a:rPr lang="en-US" altLang="ko-KR" i="1" smtClean="0">
                <a:ea typeface="Gulim" pitchFamily="34" charset="-127"/>
                <a:sym typeface="Wingdings" pitchFamily="2" charset="2"/>
              </a:rPr>
              <a:t>Milestones</a:t>
            </a:r>
          </a:p>
          <a:p>
            <a:pPr marL="857250" lvl="1" indent="-342900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ko-KR" sz="1800" smtClean="0">
                <a:ea typeface="Gulim" pitchFamily="34" charset="-127"/>
                <a:sym typeface="Wingdings" pitchFamily="2" charset="2"/>
              </a:rPr>
              <a:t>Letter of Exchange (LoE) between SOPAC and UN-APCICT (September, ‘08)</a:t>
            </a:r>
          </a:p>
          <a:p>
            <a:pPr marL="857250" lvl="1" indent="-342900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ko-KR" sz="1800" smtClean="0">
                <a:ea typeface="Gulim" pitchFamily="34" charset="-127"/>
                <a:sym typeface="Wingdings" pitchFamily="2" charset="2"/>
              </a:rPr>
              <a:t>Regional Academy Workshop in Cook Islands (September, ‘08)</a:t>
            </a:r>
          </a:p>
          <a:p>
            <a:pPr marL="857250" lvl="1" indent="-342900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ko-KR" sz="1800" smtClean="0">
                <a:ea typeface="Gulim" pitchFamily="34" charset="-127"/>
                <a:sym typeface="Wingdings" pitchFamily="2" charset="2"/>
              </a:rPr>
              <a:t>National Academy Workshop in Tonga (February, ’09)</a:t>
            </a:r>
          </a:p>
          <a:p>
            <a:pPr marL="857250" lvl="1" indent="-342900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ko-KR" sz="1800" smtClean="0">
                <a:ea typeface="Gulim" pitchFamily="34" charset="-127"/>
                <a:sym typeface="Wingdings" pitchFamily="2" charset="2"/>
              </a:rPr>
              <a:t>National Academy Workshop in Tuvalu ( June 2009)</a:t>
            </a:r>
          </a:p>
          <a:p>
            <a:pPr marL="857250" lvl="1" indent="-342900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ko-KR" sz="1800" smtClean="0">
                <a:ea typeface="Gulim" pitchFamily="34" charset="-127"/>
                <a:sym typeface="Wingdings" pitchFamily="2" charset="2"/>
              </a:rPr>
              <a:t>Sub-Regional workshop in Samoa (July 2009)</a:t>
            </a:r>
          </a:p>
          <a:p>
            <a:pPr marL="857250" lvl="1" indent="-342900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ko-KR" sz="1800" smtClean="0">
                <a:ea typeface="Gulim" pitchFamily="34" charset="-127"/>
                <a:sym typeface="Wingdings" pitchFamily="2" charset="2"/>
              </a:rPr>
              <a:t>National Academy Workshop in Kiribati ( September 2009)</a:t>
            </a:r>
          </a:p>
          <a:p>
            <a:pPr marL="400050">
              <a:buFontTx/>
              <a:buAutoNum type="arabicPeriod"/>
            </a:pPr>
            <a:endParaRPr lang="en-US" sz="2200" smtClean="0"/>
          </a:p>
          <a:p>
            <a:pPr marL="400050">
              <a:buFontTx/>
              <a:buAutoNum type="arabicPeriod"/>
            </a:pPr>
            <a:endParaRPr lang="en-US" sz="22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ko-KR" sz="2000" u="sng" dirty="0" smtClean="0">
              <a:ea typeface="굴림" pitchFamily="50" charset="-127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000" u="sng" dirty="0" smtClean="0">
                <a:ea typeface="굴림" pitchFamily="50" charset="-127"/>
              </a:rPr>
              <a:t>Academy in the Pacific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ko-KR" sz="2000" u="sng" dirty="0" smtClean="0">
                <a:ea typeface="굴림" pitchFamily="50" charset="-127"/>
              </a:rPr>
              <a:t>SOPAC’s </a:t>
            </a:r>
            <a:r>
              <a:rPr lang="en-US" altLang="ko-KR" sz="2000" u="sng" dirty="0">
                <a:ea typeface="굴림" pitchFamily="50" charset="-127"/>
              </a:rPr>
              <a:t>Approach </a:t>
            </a:r>
            <a:r>
              <a:rPr lang="en-US" altLang="ko-KR" sz="2000" u="sng" dirty="0">
                <a:ea typeface="굴림" pitchFamily="50" charset="-127"/>
                <a:sym typeface="Wingdings" pitchFamily="2" charset="2"/>
              </a:rPr>
              <a:t> </a:t>
            </a:r>
            <a:r>
              <a:rPr lang="en-US" altLang="ko-KR" sz="2000" u="sng" dirty="0">
                <a:ea typeface="굴림" pitchFamily="50" charset="-127"/>
              </a:rPr>
              <a:t>In-country Workshops</a:t>
            </a:r>
            <a:r>
              <a:rPr lang="en-US" altLang="ko-KR" sz="2000" dirty="0">
                <a:ea typeface="굴림" pitchFamily="50" charset="-127"/>
              </a:rPr>
              <a:t>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 dirty="0">
                <a:ea typeface="+mn-ea"/>
                <a:cs typeface="맑은 고딕"/>
              </a:rPr>
              <a:t>More effective in reaching wider audience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 dirty="0">
                <a:ea typeface="+mn-ea"/>
                <a:cs typeface="맑은 고딕"/>
                <a:sym typeface="Wingdings" pitchFamily="2" charset="2"/>
              </a:rPr>
              <a:t>More flexible in setting target participants and duration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 dirty="0">
                <a:ea typeface="+mn-ea"/>
                <a:cs typeface="맑은 고딕"/>
              </a:rPr>
              <a:t>More room for customization according to the national </a:t>
            </a:r>
            <a:r>
              <a:rPr lang="en-US" altLang="ko-KR" sz="2400" dirty="0" smtClean="0">
                <a:ea typeface="+mn-ea"/>
                <a:cs typeface="맑은 고딕"/>
              </a:rPr>
              <a:t>priorities </a:t>
            </a:r>
            <a:r>
              <a:rPr lang="en-US" altLang="ko-KR" sz="2400" dirty="0" err="1" smtClean="0">
                <a:ea typeface="+mn-ea"/>
                <a:cs typeface="맑은 고딕"/>
              </a:rPr>
              <a:t>e.g</a:t>
            </a:r>
            <a:r>
              <a:rPr lang="en-US" altLang="ko-KR" sz="2400" dirty="0" smtClean="0">
                <a:ea typeface="+mn-ea"/>
                <a:cs typeface="맑은 고딕"/>
              </a:rPr>
              <a:t> national ICT Policies, </a:t>
            </a:r>
            <a:r>
              <a:rPr lang="en-US" altLang="ko-KR" sz="2400" dirty="0" err="1" smtClean="0">
                <a:ea typeface="+mn-ea"/>
                <a:cs typeface="맑은 고딕"/>
              </a:rPr>
              <a:t>tele</a:t>
            </a:r>
            <a:r>
              <a:rPr lang="en-US" altLang="ko-KR" sz="2400" dirty="0" smtClean="0">
                <a:ea typeface="+mn-ea"/>
                <a:cs typeface="맑은 고딕"/>
              </a:rPr>
              <a:t>-centre/           e-Centre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 dirty="0" smtClean="0">
                <a:ea typeface="+mn-ea"/>
                <a:cs typeface="맑은 고딕"/>
              </a:rPr>
              <a:t>More focus localization to fit environment, languages, and cultures </a:t>
            </a:r>
            <a:r>
              <a:rPr lang="en-US" altLang="ko-KR" sz="2400" dirty="0" err="1" smtClean="0">
                <a:ea typeface="+mn-ea"/>
                <a:cs typeface="맑은 고딕"/>
              </a:rPr>
              <a:t>e.g</a:t>
            </a:r>
            <a:r>
              <a:rPr lang="en-US" altLang="ko-KR" sz="2400" dirty="0" smtClean="0">
                <a:ea typeface="+mn-ea"/>
                <a:cs typeface="맑은 고딕"/>
              </a:rPr>
              <a:t> case studies</a:t>
            </a:r>
            <a:endParaRPr lang="en-US" altLang="ko-KR" sz="2400" dirty="0">
              <a:ea typeface="+mn-ea"/>
              <a:cs typeface="맑은 고딕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8613" y="138113"/>
            <a:ext cx="84978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3600">
                <a:ea typeface="Gulim" pitchFamily="34" charset="-127"/>
              </a:rPr>
              <a:t>Academy in the Pacific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7C59338-F745-4D7D-A755-9AC02E8F60A5}" type="slidenum">
              <a:rPr lang="en-AU" smtClean="0">
                <a:latin typeface="Arial" charset="0"/>
                <a:cs typeface="Arial" charset="0"/>
              </a:rPr>
              <a:pPr/>
              <a:t>18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smtClean="0"/>
              <a:t>Educating Policy Makers and Government Leaders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Picture 4" descr="Group Photos"/>
          <p:cNvPicPr>
            <a:picLocks noChangeAspect="1" noChangeArrowheads="1"/>
          </p:cNvPicPr>
          <p:nvPr/>
        </p:nvPicPr>
        <p:blipFill>
          <a:blip r:embed="rId2"/>
          <a:srcRect l="9183" t="17596" r="4572" b="9467"/>
          <a:stretch>
            <a:fillRect/>
          </a:stretch>
        </p:blipFill>
        <p:spPr bwMode="auto">
          <a:xfrm>
            <a:off x="576263" y="1341438"/>
            <a:ext cx="80994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6186488" cy="720725"/>
          </a:xfrm>
        </p:spPr>
        <p:txBody>
          <a:bodyPr/>
          <a:lstStyle/>
          <a:p>
            <a:r>
              <a:rPr lang="en-US" smtClean="0"/>
              <a:t>About SOPAC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42875" y="1000125"/>
            <a:ext cx="6429375" cy="5126038"/>
          </a:xfrm>
        </p:spPr>
        <p:txBody>
          <a:bodyPr/>
          <a:lstStyle/>
          <a:p>
            <a:r>
              <a:rPr lang="en-US" sz="2800" smtClean="0"/>
              <a:t>Pacific Islands Applied Geoscience Commission (SOPAC)</a:t>
            </a:r>
          </a:p>
          <a:p>
            <a:r>
              <a:rPr lang="en-US" sz="2800" smtClean="0"/>
              <a:t>Inter-governmental regional organisation</a:t>
            </a:r>
          </a:p>
          <a:p>
            <a:r>
              <a:rPr lang="en-US" sz="2800" smtClean="0"/>
              <a:t>Membership: 21 Pacific Islands countries and territories</a:t>
            </a:r>
          </a:p>
          <a:p>
            <a:r>
              <a:rPr lang="en-US" sz="2800" smtClean="0"/>
              <a:t>Three technical programme:</a:t>
            </a:r>
          </a:p>
          <a:p>
            <a:pPr lvl="1"/>
            <a:r>
              <a:rPr lang="en-US" sz="2000" b="1" smtClean="0"/>
              <a:t>Community Lifelines</a:t>
            </a:r>
            <a:r>
              <a:rPr lang="en-US" sz="2000" smtClean="0"/>
              <a:t>: Energy, water, ICT;</a:t>
            </a:r>
          </a:p>
          <a:p>
            <a:pPr lvl="1"/>
            <a:r>
              <a:rPr lang="en-US" sz="2000" b="1" smtClean="0"/>
              <a:t>Community Risk</a:t>
            </a:r>
            <a:r>
              <a:rPr lang="en-US" sz="2000" smtClean="0"/>
              <a:t>: Disaster risk reduction and management</a:t>
            </a:r>
          </a:p>
          <a:p>
            <a:pPr lvl="1"/>
            <a:r>
              <a:rPr lang="en-US" sz="2000" b="1" smtClean="0"/>
              <a:t>Oceans and Islands</a:t>
            </a:r>
            <a:r>
              <a:rPr lang="en-US" sz="2000" smtClean="0"/>
              <a:t>: Management of non-living resources in oceans and island systems</a:t>
            </a:r>
          </a:p>
          <a:p>
            <a:r>
              <a:rPr lang="en-US" sz="2400" smtClean="0"/>
              <a:t>Based in Fiji (</a:t>
            </a:r>
            <a:r>
              <a:rPr lang="en-US" sz="2400" smtClean="0">
                <a:hlinkClick r:id="rId2"/>
              </a:rPr>
              <a:t>www.sopac.org</a:t>
            </a:r>
            <a:r>
              <a:rPr lang="en-US" sz="2400" smtClean="0"/>
              <a:t> )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46ED56BB-035D-4FB9-88AE-96BE2A9EA579}" type="slidenum">
              <a:rPr lang="en-AU" smtClean="0">
                <a:latin typeface="Arial" charset="0"/>
                <a:cs typeface="Arial" charset="0"/>
              </a:rPr>
              <a:pPr/>
              <a:t>2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 descr="Group 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371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Slide Number Placeholder 3"/>
          <p:cNvSpPr txBox="1">
            <a:spLocks noGrp="1"/>
          </p:cNvSpPr>
          <p:nvPr/>
        </p:nvSpPr>
        <p:spPr bwMode="auto">
          <a:xfrm>
            <a:off x="3581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2EF30F2-2E4D-4D60-9790-06CDFBBDC547}" type="slidenum">
              <a:rPr lang="ko-KR" altLang="en-US" sz="1400">
                <a:ea typeface="Gulim" pitchFamily="34" charset="-127"/>
              </a:rPr>
              <a:pPr algn="ctr"/>
              <a:t>20</a:t>
            </a:fld>
            <a:endParaRPr lang="en-US" altLang="ko-KR" sz="1400">
              <a:ea typeface="Gulim" pitchFamily="34" charset="-127"/>
            </a:endParaRPr>
          </a:p>
        </p:txBody>
      </p:sp>
      <p:pic>
        <p:nvPicPr>
          <p:cNvPr id="39939" name="Picture 12" descr="D:\Workdirectory\eGov\APICIT\Kiribati\Workshop\Kiribati Worksho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D:\Workdirectory\eGov\APICIT\Samoa\samoa academy grp photo small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group photo Tong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94113"/>
            <a:ext cx="500062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17681" y="0"/>
            <a:ext cx="2141292" cy="750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28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+mn-cs"/>
              </a:rPr>
              <a:t>Tuvalu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00056" y="5867400"/>
            <a:ext cx="2380781" cy="750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28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+mn-cs"/>
              </a:rPr>
              <a:t>Kiribati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969" y="2220825"/>
            <a:ext cx="4057521" cy="750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28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+mn-cs"/>
              </a:rPr>
              <a:t>Cook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4375" y="1285875"/>
            <a:ext cx="771525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7EA63C61-F4F4-44B3-A800-4DC53A6ABFCE}" type="slidenum">
              <a:rPr lang="en-AU" smtClean="0">
                <a:latin typeface="Arial" charset="0"/>
                <a:cs typeface="Arial" charset="0"/>
              </a:rPr>
              <a:pPr/>
              <a:t>21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3" y="260350"/>
            <a:ext cx="8002587" cy="7207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AU" sz="3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Future of Academy in Pacific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786" y="1428737"/>
            <a:ext cx="7358114" cy="22713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 h="107950"/>
            <a:bevelB w="25400" h="88900"/>
          </a:sp3d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>
                <a:solidFill>
                  <a:schemeClr val="accent2"/>
                </a:solidFill>
                <a:ea typeface="맑은 고딕"/>
                <a:cs typeface="맑은 고딕"/>
              </a:rPr>
              <a:t>Workshops in ICT4D for 5 PICs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>
                <a:solidFill>
                  <a:schemeClr val="accent2"/>
                </a:solidFill>
                <a:ea typeface="맑은 고딕"/>
                <a:cs typeface="맑은 고딕"/>
              </a:rPr>
              <a:t>Workshops on Module 6 (Cyber security) &amp; 7 (Project Management)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ko-KR" sz="240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To partner with regional and local institutes to improve delivery capacity and localisation </a:t>
            </a:r>
            <a:endParaRPr lang="en-US" altLang="ko-KR" sz="2400">
              <a:solidFill>
                <a:schemeClr val="accent2"/>
              </a:solidFill>
              <a:ea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1916113"/>
            <a:ext cx="4103688" cy="1873250"/>
          </a:xfrm>
        </p:spPr>
        <p:txBody>
          <a:bodyPr/>
          <a:lstStyle/>
          <a:p>
            <a:r>
              <a:rPr lang="en-AU" sz="2400" smtClean="0"/>
              <a:t>Internet Awareness – Users need to be aware of the benefits and also the threats posed by the Internet.</a:t>
            </a:r>
          </a:p>
        </p:txBody>
      </p:sp>
      <p:graphicFrame>
        <p:nvGraphicFramePr>
          <p:cNvPr id="53250" name="Rectangle 2"/>
          <p:cNvGraphicFramePr>
            <a:graphicFrameLocks/>
          </p:cNvGraphicFramePr>
          <p:nvPr>
            <p:ph idx="1"/>
          </p:nvPr>
        </p:nvGraphicFramePr>
        <p:xfrm>
          <a:off x="2897188" y="2573338"/>
          <a:ext cx="3429000" cy="2286000"/>
        </p:xfrm>
        <a:graphic>
          <a:graphicData uri="http://schemas.openxmlformats.org/presentationml/2006/ole">
            <p:oleObj spid="_x0000_s53250" name="Acrobat Document" r:id="rId3" imgW="0" imgH="0" progId="AcroExch.Document.7">
              <p:embed/>
            </p:oleObj>
          </a:graphicData>
        </a:graphic>
      </p:graphicFrame>
      <p:pic>
        <p:nvPicPr>
          <p:cNvPr id="53252" name="Picture 7" descr="Poster-Internet Awaren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1488" y="0"/>
            <a:ext cx="489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smtClean="0"/>
              <a:t>Open Source &amp; Capacity Building</a:t>
            </a:r>
          </a:p>
        </p:txBody>
      </p:sp>
      <p:sp>
        <p:nvSpPr>
          <p:cNvPr id="54274" name="AutoShape 4"/>
          <p:cNvSpPr>
            <a:spLocks noChangeArrowheads="1"/>
          </p:cNvSpPr>
          <p:nvPr/>
        </p:nvSpPr>
        <p:spPr bwMode="auto">
          <a:xfrm>
            <a:off x="755650" y="2565400"/>
            <a:ext cx="2592388" cy="115093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International Open </a:t>
            </a:r>
          </a:p>
          <a:p>
            <a:pPr algn="ctr"/>
            <a:r>
              <a:rPr lang="en-AU"/>
              <a:t>Source </a:t>
            </a:r>
          </a:p>
          <a:p>
            <a:pPr algn="ctr"/>
            <a:r>
              <a:rPr lang="en-AU"/>
              <a:t>Network (IOSN)-PIC </a:t>
            </a:r>
          </a:p>
          <a:p>
            <a:pPr algn="ctr"/>
            <a:r>
              <a:rPr lang="en-AU"/>
              <a:t>&amp; SOPAC</a:t>
            </a:r>
          </a:p>
        </p:txBody>
      </p:sp>
      <p:sp>
        <p:nvSpPr>
          <p:cNvPr id="54275" name="AutoShape 5"/>
          <p:cNvSpPr>
            <a:spLocks noChangeArrowheads="1"/>
          </p:cNvSpPr>
          <p:nvPr/>
        </p:nvSpPr>
        <p:spPr bwMode="auto">
          <a:xfrm>
            <a:off x="4500563" y="1700213"/>
            <a:ext cx="2089150" cy="8651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Regional Workshops</a:t>
            </a:r>
          </a:p>
          <a:p>
            <a:pPr algn="ctr"/>
            <a:r>
              <a:rPr lang="en-AU"/>
              <a:t>Tonga &amp; Kiribati</a:t>
            </a:r>
          </a:p>
        </p:txBody>
      </p:sp>
      <p:sp>
        <p:nvSpPr>
          <p:cNvPr id="54276" name="AutoShape 6"/>
          <p:cNvSpPr>
            <a:spLocks noChangeArrowheads="1"/>
          </p:cNvSpPr>
          <p:nvPr/>
        </p:nvSpPr>
        <p:spPr bwMode="auto">
          <a:xfrm>
            <a:off x="4500563" y="2708275"/>
            <a:ext cx="2159000" cy="7921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FOSS Awareness</a:t>
            </a:r>
          </a:p>
          <a:p>
            <a:pPr algn="ctr"/>
            <a:r>
              <a:rPr lang="en-AU"/>
              <a:t>Workshops in PICs</a:t>
            </a:r>
          </a:p>
        </p:txBody>
      </p:sp>
      <p:cxnSp>
        <p:nvCxnSpPr>
          <p:cNvPr id="54277" name="AutoShape 7"/>
          <p:cNvCxnSpPr>
            <a:cxnSpLocks noChangeShapeType="1"/>
            <a:stCxn id="54274" idx="3"/>
            <a:endCxn id="54275" idx="1"/>
          </p:cNvCxnSpPr>
          <p:nvPr/>
        </p:nvCxnSpPr>
        <p:spPr bwMode="auto">
          <a:xfrm flipV="1">
            <a:off x="3348038" y="2133600"/>
            <a:ext cx="1152525" cy="1008063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4278" name="AutoShape 8"/>
          <p:cNvCxnSpPr>
            <a:cxnSpLocks noChangeShapeType="1"/>
            <a:stCxn id="54274" idx="3"/>
            <a:endCxn id="54276" idx="1"/>
          </p:cNvCxnSpPr>
          <p:nvPr/>
        </p:nvCxnSpPr>
        <p:spPr bwMode="auto">
          <a:xfrm flipV="1">
            <a:off x="3348038" y="3105150"/>
            <a:ext cx="1152525" cy="36513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4279" name="AutoShape 9"/>
          <p:cNvSpPr>
            <a:spLocks noChangeArrowheads="1"/>
          </p:cNvSpPr>
          <p:nvPr/>
        </p:nvSpPr>
        <p:spPr bwMode="auto">
          <a:xfrm>
            <a:off x="755650" y="4941888"/>
            <a:ext cx="2592388" cy="11509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GeoCMS (Mapserver)</a:t>
            </a:r>
          </a:p>
          <a:p>
            <a:pPr algn="ctr"/>
            <a:r>
              <a:rPr lang="en-AU"/>
              <a:t>EDF8 &amp; EDF9</a:t>
            </a:r>
          </a:p>
          <a:p>
            <a:pPr algn="ctr"/>
            <a:r>
              <a:rPr lang="en-AU"/>
              <a:t>&amp; SOPAC</a:t>
            </a:r>
          </a:p>
        </p:txBody>
      </p:sp>
      <p:sp>
        <p:nvSpPr>
          <p:cNvPr id="54280" name="AutoShape 10"/>
          <p:cNvSpPr>
            <a:spLocks noChangeArrowheads="1"/>
          </p:cNvSpPr>
          <p:nvPr/>
        </p:nvSpPr>
        <p:spPr bwMode="auto">
          <a:xfrm>
            <a:off x="4500563" y="5589588"/>
            <a:ext cx="2230437" cy="7921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Linux &amp; CMS</a:t>
            </a:r>
          </a:p>
          <a:p>
            <a:pPr algn="ctr"/>
            <a:r>
              <a:rPr lang="en-AU"/>
              <a:t>Workshops in 14 PICs</a:t>
            </a:r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4500563" y="4652963"/>
            <a:ext cx="2230437" cy="7921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PacINET</a:t>
            </a:r>
          </a:p>
          <a:p>
            <a:pPr algn="ctr"/>
            <a:r>
              <a:rPr lang="en-AU"/>
              <a:t>(with PICISOC)</a:t>
            </a:r>
          </a:p>
        </p:txBody>
      </p:sp>
      <p:cxnSp>
        <p:nvCxnSpPr>
          <p:cNvPr id="54282" name="AutoShape 12"/>
          <p:cNvCxnSpPr>
            <a:cxnSpLocks noChangeShapeType="1"/>
            <a:stCxn id="54279" idx="3"/>
            <a:endCxn id="54280" idx="1"/>
          </p:cNvCxnSpPr>
          <p:nvPr/>
        </p:nvCxnSpPr>
        <p:spPr bwMode="auto">
          <a:xfrm>
            <a:off x="3348038" y="5518150"/>
            <a:ext cx="1152525" cy="468313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4283" name="AutoShape 13"/>
          <p:cNvCxnSpPr>
            <a:cxnSpLocks noChangeShapeType="1"/>
            <a:stCxn id="54279" idx="3"/>
            <a:endCxn id="54281" idx="1"/>
          </p:cNvCxnSpPr>
          <p:nvPr/>
        </p:nvCxnSpPr>
        <p:spPr bwMode="auto">
          <a:xfrm flipV="1">
            <a:off x="3348038" y="5049838"/>
            <a:ext cx="1152525" cy="468312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4284" name="AutoShape 15"/>
          <p:cNvSpPr>
            <a:spLocks noChangeArrowheads="1"/>
          </p:cNvSpPr>
          <p:nvPr/>
        </p:nvSpPr>
        <p:spPr bwMode="auto">
          <a:xfrm>
            <a:off x="4500563" y="3644900"/>
            <a:ext cx="2159000" cy="7921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FOSS Application</a:t>
            </a:r>
          </a:p>
          <a:p>
            <a:pPr algn="ctr"/>
            <a:r>
              <a:rPr lang="en-AU"/>
              <a:t>Development</a:t>
            </a:r>
          </a:p>
        </p:txBody>
      </p:sp>
      <p:cxnSp>
        <p:nvCxnSpPr>
          <p:cNvPr id="54285" name="AutoShape 16"/>
          <p:cNvCxnSpPr>
            <a:cxnSpLocks noChangeShapeType="1"/>
            <a:stCxn id="54274" idx="3"/>
            <a:endCxn id="54284" idx="1"/>
          </p:cNvCxnSpPr>
          <p:nvPr/>
        </p:nvCxnSpPr>
        <p:spPr bwMode="auto">
          <a:xfrm>
            <a:off x="3348038" y="3141663"/>
            <a:ext cx="1152525" cy="900112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4286" name="AutoShape 17"/>
          <p:cNvCxnSpPr>
            <a:cxnSpLocks noChangeShapeType="1"/>
            <a:stCxn id="54279" idx="3"/>
            <a:endCxn id="54284" idx="1"/>
          </p:cNvCxnSpPr>
          <p:nvPr/>
        </p:nvCxnSpPr>
        <p:spPr bwMode="auto">
          <a:xfrm flipV="1">
            <a:off x="3348038" y="4041775"/>
            <a:ext cx="1152525" cy="1476375"/>
          </a:xfrm>
          <a:prstGeom prst="bentConnector3">
            <a:avLst>
              <a:gd name="adj1" fmla="val 49861"/>
            </a:avLst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Linux Workshop-Kiribati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299" name="Picture 5" descr="linux-training1"/>
          <p:cNvPicPr>
            <a:picLocks noChangeAspect="1" noChangeArrowheads="1"/>
          </p:cNvPicPr>
          <p:nvPr/>
        </p:nvPicPr>
        <p:blipFill>
          <a:blip r:embed="rId2"/>
          <a:srcRect l="16962"/>
          <a:stretch>
            <a:fillRect/>
          </a:stretch>
        </p:blipFill>
        <p:spPr bwMode="auto">
          <a:xfrm>
            <a:off x="4859338" y="1674813"/>
            <a:ext cx="410368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linux-training"/>
          <p:cNvPicPr>
            <a:picLocks noChangeAspect="1" noChangeArrowheads="1"/>
          </p:cNvPicPr>
          <p:nvPr/>
        </p:nvPicPr>
        <p:blipFill>
          <a:blip r:embed="rId3"/>
          <a:srcRect r="7253"/>
          <a:stretch>
            <a:fillRect/>
          </a:stretch>
        </p:blipFill>
        <p:spPr bwMode="auto">
          <a:xfrm>
            <a:off x="179388" y="1671638"/>
            <a:ext cx="46085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smtClean="0"/>
              <a:t>Pacific Regulatory Environment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" name="Group 132"/>
          <p:cNvGraphicFramePr>
            <a:graphicFrameLocks noGrp="1"/>
          </p:cNvGraphicFramePr>
          <p:nvPr/>
        </p:nvGraphicFramePr>
        <p:xfrm>
          <a:off x="250825" y="981075"/>
          <a:ext cx="8569325" cy="5211763"/>
        </p:xfrm>
        <a:graphic>
          <a:graphicData uri="http://schemas.openxmlformats.org/drawingml/2006/table">
            <a:tbl>
              <a:tblPr/>
              <a:tblGrid>
                <a:gridCol w="1427163"/>
                <a:gridCol w="1454150"/>
                <a:gridCol w="1871662"/>
                <a:gridCol w="1800225"/>
                <a:gridCol w="2016125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National ICT 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Policy/Plan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Open Telecom 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Market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Cybercrime 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Legislation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e-Government Plan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Cook Islands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Niue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Tuvalu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Tonga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Samoa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Vanuatu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PNG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Solomon Isl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Nauru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Kiribati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Marshall Isls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FSM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Palau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Fiji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CABA452D-F89A-462A-B151-6E170D968EEA}" type="slidenum">
              <a:rPr lang="en-AU" smtClean="0">
                <a:latin typeface="Arial" charset="0"/>
                <a:cs typeface="Arial" charset="0"/>
              </a:rPr>
              <a:pPr/>
              <a:t>25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Pacific Connectivity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5" name="Group 132"/>
          <p:cNvGraphicFramePr>
            <a:graphicFrameLocks noGrp="1"/>
          </p:cNvGraphicFramePr>
          <p:nvPr/>
        </p:nvGraphicFramePr>
        <p:xfrm>
          <a:off x="250825" y="1101725"/>
          <a:ext cx="8569325" cy="5113338"/>
        </p:xfrm>
        <a:graphic>
          <a:graphicData uri="http://schemas.openxmlformats.org/drawingml/2006/table">
            <a:tbl>
              <a:tblPr/>
              <a:tblGrid>
                <a:gridCol w="1892300"/>
                <a:gridCol w="1143000"/>
                <a:gridCol w="1717675"/>
                <a:gridCol w="1800225"/>
                <a:gridCol w="2016125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/>
                        <a:cs typeface="Gulim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Fixed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Mobile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Dial-up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Broadband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Cook Islands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27.5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Niue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Tuvalu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Tonga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Samoa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Vanuatu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PNG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Solomon Isl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4.4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Nauru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Kiribati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Marshall Isls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FSM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Palau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5.8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Arial" pitchFamily="34" charset="0"/>
                        </a:rPr>
                        <a:t>Fiji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0.2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/>
                          <a:cs typeface="Gulim"/>
                        </a:rPr>
                        <a:t>2.9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71C0DB9D-50F8-49F7-870B-79D18C308320}" type="slidenum">
              <a:rPr lang="en-AU" smtClean="0">
                <a:latin typeface="Arial" charset="0"/>
                <a:cs typeface="Arial" charset="0"/>
              </a:rPr>
              <a:pPr/>
              <a:t>26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Mobile vs Fixed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714348" y="785794"/>
          <a:ext cx="7358114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Relevancy and Impact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idx="1"/>
          </p:nvPr>
        </p:nvSpPr>
        <p:spPr>
          <a:xfrm>
            <a:off x="900113" y="1143000"/>
            <a:ext cx="8029575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Use the Academy to: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</a:rPr>
              <a:t>Educate policy makers – “</a:t>
            </a:r>
            <a:r>
              <a:rPr lang="en-GB" altLang="ko-KR" sz="2400" smtClean="0">
                <a:solidFill>
                  <a:schemeClr val="accent2"/>
                </a:solidFill>
                <a:ea typeface="맑은 고딕"/>
                <a:cs typeface="맑은 고딕"/>
              </a:rPr>
              <a:t>hard to effectively regulate what one does not understand”</a:t>
            </a:r>
            <a:endParaRPr lang="en-US" altLang="ko-KR" sz="2400" smtClean="0">
              <a:solidFill>
                <a:schemeClr val="accent2"/>
              </a:solidFill>
              <a:ea typeface="맑은 고딕"/>
              <a:cs typeface="맑은 고딕"/>
            </a:endParaRP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</a:rPr>
              <a:t>Engage participants on the need for ICT Policies and for bridging the Digital Divide;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</a:rPr>
              <a:t>Raised awareness and needs for Cyber crimes/legislation; and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</a:rPr>
              <a:t>Provide the platform for e-Government discussions.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4AA74D3-694E-4B4D-AB02-3DF00D2EB88B}" type="slidenum">
              <a:rPr lang="en-AU" smtClean="0">
                <a:latin typeface="Arial" charset="0"/>
                <a:cs typeface="Arial" charset="0"/>
              </a:rPr>
              <a:pPr/>
              <a:t>28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ICT Access for the Poor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767513" cy="5410200"/>
          </a:xfrm>
        </p:spPr>
        <p:txBody>
          <a:bodyPr/>
          <a:lstStyle/>
          <a:p>
            <a:pPr eaLnBrk="1" hangingPunct="1"/>
            <a:r>
              <a:rPr lang="en-US" altLang="ko-KR" sz="2800" b="1" smtClean="0">
                <a:ea typeface="맑은 고딕"/>
                <a:cs typeface="맑은 고딕"/>
              </a:rPr>
              <a:t>Secured funding from EU-ACP @CP- ICT Programme</a:t>
            </a:r>
          </a:p>
          <a:p>
            <a:pPr eaLnBrk="1" hangingPunct="1"/>
            <a:r>
              <a:rPr lang="en-US" altLang="ko-KR" sz="2800" b="1" smtClean="0">
                <a:ea typeface="맑은 고딕"/>
                <a:cs typeface="맑은 고딕"/>
              </a:rPr>
              <a:t>Duration: 2 Years</a:t>
            </a:r>
          </a:p>
          <a:p>
            <a:pPr eaLnBrk="1" hangingPunct="1"/>
            <a:r>
              <a:rPr lang="en-US" altLang="ko-KR" sz="2800" b="1" smtClean="0">
                <a:ea typeface="맑은 고딕"/>
                <a:cs typeface="맑은 고딕"/>
              </a:rPr>
              <a:t>Implementing agency: SOPAC</a:t>
            </a:r>
          </a:p>
          <a:p>
            <a:pPr eaLnBrk="1" hangingPunct="1"/>
            <a:r>
              <a:rPr lang="en-US" altLang="ko-KR" sz="2800" b="1" smtClean="0">
                <a:ea typeface="맑은 고딕"/>
                <a:cs typeface="맑은 고딕"/>
              </a:rPr>
              <a:t>Objective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</a:rPr>
              <a:t>Improve access to ICT services for the poor by improving and adopting relevant government policy and legislation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</a:rPr>
              <a:t>Facilitate and enable members of Pacific ACP parliaments to be better informed about ICT access issues. </a:t>
            </a:r>
          </a:p>
          <a:p>
            <a:pPr lvl="1" eaLnBrk="1" hangingPunct="1"/>
            <a:r>
              <a:rPr lang="en-GB" altLang="ko-KR" sz="2000" smtClean="0">
                <a:ea typeface="맑은 고딕"/>
                <a:cs typeface="맑은 고딕"/>
              </a:rPr>
              <a:t>Inform and enable parliamentarians to learn about successful legislation and interventions. </a:t>
            </a:r>
            <a:endParaRPr lang="en-US" altLang="ko-KR" sz="2000" smtClean="0">
              <a:ea typeface="맑은 고딕"/>
              <a:cs typeface="맑은 고딕"/>
            </a:endParaRPr>
          </a:p>
        </p:txBody>
      </p:sp>
      <p:pic>
        <p:nvPicPr>
          <p:cNvPr id="60419" name="Picture 3" descr="ec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541463"/>
            <a:ext cx="19367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logo_AC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714750"/>
            <a:ext cx="19558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BD1E398-1649-4E9F-80E4-F84858807CD2}" type="slidenum">
              <a:rPr lang="en-AU" smtClean="0">
                <a:latin typeface="Arial" charset="0"/>
                <a:cs typeface="Arial" charset="0"/>
              </a:rPr>
              <a:pPr/>
              <a:t>29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8002587" cy="500063"/>
          </a:xfrm>
        </p:spPr>
        <p:txBody>
          <a:bodyPr/>
          <a:lstStyle/>
          <a:p>
            <a:r>
              <a:rPr lang="en-US" smtClean="0"/>
              <a:t>The Pacific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18A7691E-65DA-40A9-A4FE-055BF291459E}" type="slidenum">
              <a:rPr lang="en-AU" smtClean="0">
                <a:latin typeface="Arial" charset="0"/>
                <a:cs typeface="Arial" charset="0"/>
              </a:rPr>
              <a:pPr/>
              <a:t>3</a:t>
            </a:fld>
            <a:r>
              <a:rPr lang="en-AU" smtClean="0">
                <a:latin typeface="Arial" charset="0"/>
                <a:cs typeface="Arial" charset="0"/>
              </a:rPr>
              <a:t> - Academy in the Pacific		                                                                   </a:t>
            </a:r>
            <a:r>
              <a:rPr lang="en-AU" i="1" smtClean="0">
                <a:latin typeface="Arial" charset="0"/>
                <a:cs typeface="Arial" charset="0"/>
              </a:rPr>
              <a:t>SOPAC</a:t>
            </a:r>
          </a:p>
        </p:txBody>
      </p:sp>
      <p:pic>
        <p:nvPicPr>
          <p:cNvPr id="19460" name="Picture 4" descr="oceania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ICT Access for the Poor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4638" cy="5410200"/>
          </a:xfrm>
        </p:spPr>
        <p:txBody>
          <a:bodyPr/>
          <a:lstStyle/>
          <a:p>
            <a:pPr eaLnBrk="1" hangingPunct="1"/>
            <a:r>
              <a:rPr lang="en-US" altLang="ko-KR" sz="2800" b="1" smtClean="0">
                <a:ea typeface="맑은 고딕"/>
                <a:cs typeface="맑은 고딕"/>
              </a:rPr>
              <a:t>Activities</a:t>
            </a:r>
          </a:p>
          <a:p>
            <a:pPr marL="914400" lvl="1" indent="-457200" algn="just" eaLnBrk="1" hangingPunct="1">
              <a:buFontTx/>
              <a:buAutoNum type="arabicPeriod"/>
            </a:pPr>
            <a:r>
              <a:rPr lang="en-US" altLang="ko-KR" sz="2400" smtClean="0">
                <a:ea typeface="맑은 고딕"/>
                <a:cs typeface="맑은 고딕"/>
              </a:rPr>
              <a:t>Conduct a survey and evaluation of Parliaments in Pacific ACP countries;</a:t>
            </a:r>
          </a:p>
          <a:p>
            <a:pPr marL="914400" lvl="1" indent="-457200" algn="just" eaLnBrk="1" hangingPunct="1">
              <a:buFontTx/>
              <a:buAutoNum type="arabicPeriod"/>
            </a:pPr>
            <a:r>
              <a:rPr lang="en-US" altLang="ko-KR" sz="2400" smtClean="0">
                <a:ea typeface="맑은 고딕"/>
                <a:cs typeface="맑은 고딕"/>
              </a:rPr>
              <a:t>Capacity building interventions to all Pacific ACP Parliaments (14) based on </a:t>
            </a:r>
            <a:r>
              <a:rPr lang="en-US" altLang="ko-KR" sz="2400" i="1" smtClean="0">
                <a:ea typeface="맑은 고딕"/>
                <a:cs typeface="맑은 고딕"/>
              </a:rPr>
              <a:t>Academy of ICT Essentials for Government Leaders</a:t>
            </a:r>
            <a:r>
              <a:rPr lang="en-US" altLang="ko-KR" sz="2400" smtClean="0">
                <a:ea typeface="맑은 고딕"/>
                <a:cs typeface="맑은 고딕"/>
              </a:rPr>
              <a:t>; </a:t>
            </a:r>
          </a:p>
          <a:p>
            <a:pPr marL="914400" lvl="1" indent="-457200" algn="just" eaLnBrk="1" hangingPunct="1">
              <a:buFontTx/>
              <a:buAutoNum type="arabicPeriod"/>
            </a:pPr>
            <a:r>
              <a:rPr lang="en-US" altLang="ko-KR" sz="2400" smtClean="0">
                <a:ea typeface="맑은 고딕"/>
                <a:cs typeface="맑은 고딕"/>
              </a:rPr>
              <a:t>Establish database and network of Pacific ACP parliamentarians;</a:t>
            </a:r>
          </a:p>
        </p:txBody>
      </p:sp>
      <p:pic>
        <p:nvPicPr>
          <p:cNvPr id="61443" name="Picture 3" descr="ec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541463"/>
            <a:ext cx="19367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logo_AC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714750"/>
            <a:ext cx="19558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58C4B2C-9065-49FF-A197-BA1117EB5515}" type="slidenum">
              <a:rPr lang="en-AU" smtClean="0">
                <a:latin typeface="Arial" charset="0"/>
                <a:cs typeface="Arial" charset="0"/>
              </a:rPr>
              <a:pPr/>
              <a:t>30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ICT Access for the Poor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838950" cy="5410200"/>
          </a:xfrm>
        </p:spPr>
        <p:txBody>
          <a:bodyPr/>
          <a:lstStyle/>
          <a:p>
            <a:pPr eaLnBrk="1" hangingPunct="1"/>
            <a:r>
              <a:rPr lang="en-US" altLang="ko-KR" sz="2800" b="1" smtClean="0">
                <a:ea typeface="맑은 고딕"/>
                <a:cs typeface="맑은 고딕"/>
              </a:rPr>
              <a:t>Activities cont.</a:t>
            </a:r>
          </a:p>
          <a:p>
            <a:pPr marL="914400" lvl="1" indent="-457200" algn="just" eaLnBrk="1" hangingPunct="1">
              <a:buFontTx/>
              <a:buAutoNum type="arabicPeriod" startAt="4"/>
            </a:pPr>
            <a:r>
              <a:rPr lang="en-GB" altLang="ko-KR" sz="2400" smtClean="0">
                <a:ea typeface="맑은 고딕"/>
                <a:cs typeface="맑은 고딕"/>
              </a:rPr>
              <a:t>Develop an online resource centre and legislative toolkit for the Pacific ACP parliamentarians.</a:t>
            </a:r>
            <a:endParaRPr lang="en-US" altLang="ko-KR" sz="2400" smtClean="0">
              <a:ea typeface="맑은 고딕"/>
              <a:cs typeface="맑은 고딕"/>
            </a:endParaRPr>
          </a:p>
          <a:p>
            <a:pPr marL="914400" lvl="1" indent="-457200" algn="just" eaLnBrk="1" hangingPunct="1">
              <a:buFontTx/>
              <a:buAutoNum type="arabicPeriod" startAt="4"/>
            </a:pPr>
            <a:r>
              <a:rPr lang="en-US" altLang="ko-KR" sz="2400" smtClean="0">
                <a:ea typeface="맑은 고딕"/>
                <a:cs typeface="맑은 고딕"/>
              </a:rPr>
              <a:t>Provide Technical and Policy advice to Parliaments in Pacific ACP countries.</a:t>
            </a:r>
          </a:p>
          <a:p>
            <a:pPr marL="914400" lvl="1" indent="-457200" algn="just" eaLnBrk="1" hangingPunct="1">
              <a:buFontTx/>
              <a:buAutoNum type="arabicPeriod" startAt="4"/>
            </a:pPr>
            <a:r>
              <a:rPr lang="en-US" altLang="ko-KR" sz="2400" smtClean="0">
                <a:ea typeface="맑은 고딕"/>
                <a:cs typeface="맑은 고딕"/>
              </a:rPr>
              <a:t>Convene regional hearings to share experience, learn from </a:t>
            </a:r>
            <a:r>
              <a:rPr lang="en-GB" altLang="ko-KR" sz="2400" smtClean="0">
                <a:ea typeface="맑은 고딕"/>
                <a:cs typeface="맑은 고딕"/>
              </a:rPr>
              <a:t>successful legislation and interventions, have access to experts and establish networks.</a:t>
            </a:r>
            <a:endParaRPr lang="en-US" altLang="ko-KR" sz="2400" smtClean="0">
              <a:ea typeface="맑은 고딕"/>
              <a:cs typeface="맑은 고딕"/>
            </a:endParaRPr>
          </a:p>
        </p:txBody>
      </p:sp>
      <p:pic>
        <p:nvPicPr>
          <p:cNvPr id="62467" name="Picture 3" descr="ec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541463"/>
            <a:ext cx="19367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logo_AC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714750"/>
            <a:ext cx="19558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C53A697-C8F9-4009-8E6F-F1A3EDE67CC8}" type="slidenum">
              <a:rPr lang="en-AU" smtClean="0">
                <a:latin typeface="Arial" charset="0"/>
                <a:cs typeface="Arial" charset="0"/>
              </a:rPr>
              <a:pPr/>
              <a:t>31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4"/>
          <p:cNvSpPr>
            <a:spLocks noChangeArrowheads="1"/>
          </p:cNvSpPr>
          <p:nvPr/>
        </p:nvSpPr>
        <p:spPr bwMode="auto">
          <a:xfrm>
            <a:off x="250825" y="5516563"/>
            <a:ext cx="18002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Online and offline </a:t>
            </a:r>
          </a:p>
          <a:p>
            <a:pPr algn="ctr"/>
            <a:r>
              <a:rPr lang="en-AU"/>
              <a:t>resources</a:t>
            </a:r>
          </a:p>
        </p:txBody>
      </p:sp>
      <p:sp>
        <p:nvSpPr>
          <p:cNvPr id="63490" name="AutoShape 5"/>
          <p:cNvSpPr>
            <a:spLocks noChangeArrowheads="1"/>
          </p:cNvSpPr>
          <p:nvPr/>
        </p:nvSpPr>
        <p:spPr bwMode="auto">
          <a:xfrm>
            <a:off x="2124075" y="5516563"/>
            <a:ext cx="158273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Networking and</a:t>
            </a:r>
          </a:p>
          <a:p>
            <a:pPr algn="ctr"/>
            <a:r>
              <a:rPr lang="en-AU"/>
              <a:t>Knowledge </a:t>
            </a:r>
          </a:p>
          <a:p>
            <a:pPr algn="ctr"/>
            <a:r>
              <a:rPr lang="en-AU"/>
              <a:t>Sharing</a:t>
            </a:r>
          </a:p>
        </p:txBody>
      </p:sp>
      <p:sp>
        <p:nvSpPr>
          <p:cNvPr id="63491" name="AutoShape 6"/>
          <p:cNvSpPr>
            <a:spLocks noChangeArrowheads="1"/>
          </p:cNvSpPr>
          <p:nvPr/>
        </p:nvSpPr>
        <p:spPr bwMode="auto">
          <a:xfrm>
            <a:off x="3779838" y="5516563"/>
            <a:ext cx="18002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ICT Assistance</a:t>
            </a:r>
          </a:p>
        </p:txBody>
      </p:sp>
      <p:sp>
        <p:nvSpPr>
          <p:cNvPr id="63492" name="AutoShape 7"/>
          <p:cNvSpPr>
            <a:spLocks noChangeArrowheads="1"/>
          </p:cNvSpPr>
          <p:nvPr/>
        </p:nvSpPr>
        <p:spPr bwMode="auto">
          <a:xfrm>
            <a:off x="5651500" y="5516563"/>
            <a:ext cx="1655763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Capacity</a:t>
            </a:r>
          </a:p>
          <a:p>
            <a:pPr algn="ctr"/>
            <a:r>
              <a:rPr lang="en-AU"/>
              <a:t>Building</a:t>
            </a:r>
          </a:p>
        </p:txBody>
      </p:sp>
      <p:sp>
        <p:nvSpPr>
          <p:cNvPr id="63493" name="AutoShape 8"/>
          <p:cNvSpPr>
            <a:spLocks noChangeArrowheads="1"/>
          </p:cNvSpPr>
          <p:nvPr/>
        </p:nvSpPr>
        <p:spPr bwMode="auto">
          <a:xfrm>
            <a:off x="7380288" y="5516563"/>
            <a:ext cx="1511300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Advisory </a:t>
            </a:r>
          </a:p>
          <a:p>
            <a:pPr algn="ctr"/>
            <a:r>
              <a:rPr lang="en-AU"/>
              <a:t>Services</a:t>
            </a:r>
          </a:p>
        </p:txBody>
      </p:sp>
      <p:sp>
        <p:nvSpPr>
          <p:cNvPr id="63494" name="AutoShape 9"/>
          <p:cNvSpPr>
            <a:spLocks noChangeArrowheads="1"/>
          </p:cNvSpPr>
          <p:nvPr/>
        </p:nvSpPr>
        <p:spPr bwMode="auto">
          <a:xfrm>
            <a:off x="107950" y="5300663"/>
            <a:ext cx="8928100" cy="1081087"/>
          </a:xfrm>
          <a:prstGeom prst="bracketPair">
            <a:avLst>
              <a:gd name="adj" fmla="val 16667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5" name="AutoShape 13"/>
          <p:cNvSpPr>
            <a:spLocks noChangeArrowheads="1"/>
          </p:cNvSpPr>
          <p:nvPr/>
        </p:nvSpPr>
        <p:spPr bwMode="auto">
          <a:xfrm>
            <a:off x="1258888" y="2420938"/>
            <a:ext cx="6840537" cy="2520950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AU"/>
          </a:p>
          <a:p>
            <a:pPr algn="ctr"/>
            <a:endParaRPr lang="en-A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065213" y="1052513"/>
            <a:ext cx="7467600" cy="12239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200" b="1" dirty="0">
                <a:solidFill>
                  <a:srgbClr val="1308F6"/>
                </a:solidFill>
                <a:latin typeface="Verdana" pitchFamily="34" charset="0"/>
                <a:ea typeface="굴림" charset="-127"/>
                <a:cs typeface="+mn-cs"/>
              </a:rPr>
              <a:t>Foster socio-economic development</a:t>
            </a:r>
          </a:p>
          <a:p>
            <a:pPr algn="ctr" eaLnBrk="0" hangingPunct="0">
              <a:defRPr/>
            </a:pPr>
            <a:r>
              <a:rPr lang="en-US" altLang="ko-KR" sz="2200" b="1" dirty="0">
                <a:solidFill>
                  <a:srgbClr val="1308F6"/>
                </a:solidFill>
                <a:latin typeface="Verdana" pitchFamily="34" charset="0"/>
                <a:ea typeface="굴림" charset="-127"/>
                <a:cs typeface="+mn-cs"/>
              </a:rPr>
              <a:t>through better access to ICT</a:t>
            </a:r>
          </a:p>
        </p:txBody>
      </p:sp>
      <p:sp>
        <p:nvSpPr>
          <p:cNvPr id="63497" name="Text Box 16"/>
          <p:cNvSpPr txBox="1">
            <a:spLocks noChangeArrowheads="1"/>
          </p:cNvSpPr>
          <p:nvPr/>
        </p:nvSpPr>
        <p:spPr bwMode="auto">
          <a:xfrm>
            <a:off x="1762125" y="3157538"/>
            <a:ext cx="5997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400" b="1">
                <a:solidFill>
                  <a:srgbClr val="2A962D"/>
                </a:solidFill>
                <a:latin typeface="Arial Narrow" pitchFamily="34" charset="0"/>
              </a:rPr>
              <a:t>Appropriate ICT (Cyber) Policies and Legislation</a:t>
            </a:r>
          </a:p>
          <a:p>
            <a:pPr algn="ctr"/>
            <a:r>
              <a:rPr lang="en-AU" sz="2400" b="1">
                <a:solidFill>
                  <a:srgbClr val="2A962D"/>
                </a:solidFill>
                <a:latin typeface="Arial Narrow" pitchFamily="34" charset="0"/>
              </a:rPr>
              <a:t>Better informed Legislators</a:t>
            </a:r>
          </a:p>
          <a:p>
            <a:pPr algn="ctr"/>
            <a:r>
              <a:rPr lang="en-AU" sz="2400" b="1">
                <a:solidFill>
                  <a:srgbClr val="2A962D"/>
                </a:solidFill>
                <a:latin typeface="Arial Narrow" pitchFamily="34" charset="0"/>
              </a:rPr>
              <a:t>Appropriate ICT Infrastructure</a:t>
            </a:r>
          </a:p>
          <a:p>
            <a:pPr algn="ctr"/>
            <a:r>
              <a:rPr lang="en-AU" sz="2400" b="1">
                <a:solidFill>
                  <a:srgbClr val="2A962D"/>
                </a:solidFill>
                <a:latin typeface="Arial Narrow" pitchFamily="34" charset="0"/>
              </a:rPr>
              <a:t>Better equity access especially for the Poor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785938" y="142875"/>
            <a:ext cx="6072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Narrow" pitchFamily="34" charset="0"/>
              </a:rPr>
              <a:t>ICT Access for the Poor (ICT4P)</a:t>
            </a:r>
            <a:endParaRPr lang="en-US" sz="3600"/>
          </a:p>
        </p:txBody>
      </p:sp>
      <p:sp>
        <p:nvSpPr>
          <p:cNvPr id="12" name="Rectangle 11"/>
          <p:cNvSpPr/>
          <p:nvPr/>
        </p:nvSpPr>
        <p:spPr>
          <a:xfrm>
            <a:off x="3898881" y="4925809"/>
            <a:ext cx="149271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ICT4P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Regional Communication/ICT Programme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571500" y="1214438"/>
            <a:ext cx="8358188" cy="5143500"/>
          </a:xfrm>
        </p:spPr>
        <p:txBody>
          <a:bodyPr/>
          <a:lstStyle/>
          <a:p>
            <a:pPr eaLnBrk="1" hangingPunct="1"/>
            <a:r>
              <a:rPr lang="en-US" smtClean="0"/>
              <a:t>Secretariat of Pacific Community (SPC)</a:t>
            </a:r>
          </a:p>
          <a:p>
            <a:pPr lvl="1" eaLnBrk="1" hangingPunct="1"/>
            <a:r>
              <a:rPr lang="en-US" smtClean="0"/>
              <a:t>Members:22 Pacific countries and territories.</a:t>
            </a:r>
          </a:p>
          <a:p>
            <a:pPr lvl="1" eaLnBrk="1" hangingPunct="1"/>
            <a:r>
              <a:rPr lang="en-US" smtClean="0"/>
              <a:t>Largest technical Pacific regional organisation.</a:t>
            </a:r>
          </a:p>
          <a:p>
            <a:pPr eaLnBrk="1" hangingPunct="1"/>
            <a:r>
              <a:rPr lang="en-US" smtClean="0"/>
              <a:t>SOPAC to merge with SPC</a:t>
            </a:r>
          </a:p>
          <a:p>
            <a:pPr lvl="1" eaLnBrk="1" hangingPunct="1"/>
            <a:r>
              <a:rPr lang="en-US" smtClean="0"/>
              <a:t>ICT Outreach activities merge to form the Pacific Regional ICT Programme;</a:t>
            </a:r>
          </a:p>
          <a:p>
            <a:pPr lvl="1" eaLnBrk="1" hangingPunct="1"/>
            <a:r>
              <a:rPr lang="en-US" smtClean="0"/>
              <a:t>Strengthen outreach activities by pooling resources;</a:t>
            </a:r>
          </a:p>
          <a:p>
            <a:pPr lvl="1" eaLnBrk="1" hangingPunct="1"/>
            <a:r>
              <a:rPr lang="en-US" smtClean="0"/>
              <a:t>Greater coordination and less duplication.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3DB4A31F-9CB3-43E1-8748-213568703B7E}" type="slidenum">
              <a:rPr lang="en-AU" smtClean="0">
                <a:latin typeface="Arial" charset="0"/>
                <a:cs typeface="Arial" charset="0"/>
              </a:rPr>
              <a:pPr/>
              <a:t>33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Regional Communication/ICT Programme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8000" y="1492250"/>
          <a:ext cx="8178800" cy="5137150"/>
        </p:xfrm>
        <a:graphic>
          <a:graphicData uri="http://schemas.openxmlformats.org/presentationml/2006/ole">
            <p:oleObj spid="_x0000_s1026" name="Visio" r:id="rId3" imgW="6231648" imgH="3916142" progId="">
              <p:embed/>
            </p:oleObj>
          </a:graphicData>
        </a:graphic>
      </p:graphicFrame>
      <p:sp>
        <p:nvSpPr>
          <p:cNvPr id="10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7041D27D-6734-456F-A168-E9E0DB28694F}" type="slidenum">
              <a:rPr lang="en-AU" smtClean="0">
                <a:latin typeface="Arial" charset="0"/>
                <a:cs typeface="Arial" charset="0"/>
              </a:rPr>
              <a:pPr/>
              <a:t>34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371600" y="928688"/>
          <a:ext cx="5867400" cy="5683250"/>
        </p:xfrm>
        <a:graphic>
          <a:graphicData uri="http://schemas.openxmlformats.org/presentationml/2006/ole">
            <p:oleObj spid="_x0000_s2050" name="Visio" r:id="rId3" imgW="3860975" imgH="3744310" progId="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600200" y="152400"/>
            <a:ext cx="571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Tentative area of responsibilities and partners</a:t>
            </a:r>
          </a:p>
        </p:txBody>
      </p:sp>
      <p:sp>
        <p:nvSpPr>
          <p:cNvPr id="205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850" y="6518275"/>
            <a:ext cx="8569325" cy="268288"/>
          </a:xfrm>
          <a:noFill/>
        </p:spPr>
        <p:txBody>
          <a:bodyPr/>
          <a:lstStyle/>
          <a:p>
            <a:fld id="{7212B89C-D283-4EC1-BA62-6B8881D982D3}" type="slidenum">
              <a:rPr lang="en-AU" smtClean="0">
                <a:latin typeface="Arial" charset="0"/>
                <a:cs typeface="Arial" charset="0"/>
              </a:rPr>
              <a:pPr/>
              <a:t>35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571500" y="1214438"/>
            <a:ext cx="8358188" cy="5143500"/>
          </a:xfrm>
        </p:spPr>
        <p:txBody>
          <a:bodyPr/>
          <a:lstStyle/>
          <a:p>
            <a:pPr eaLnBrk="1" hangingPunct="1"/>
            <a:r>
              <a:rPr lang="en-US" smtClean="0"/>
              <a:t>Planned Capacity Building Activities 2010</a:t>
            </a:r>
          </a:p>
          <a:p>
            <a:pPr lvl="1" eaLnBrk="1" hangingPunct="1"/>
            <a:r>
              <a:rPr lang="en-US" smtClean="0"/>
              <a:t>ICT Interventions (including seminar/ workshop) to Parliaments in 7 Pacific ACP Countries;</a:t>
            </a:r>
          </a:p>
          <a:p>
            <a:pPr lvl="1" eaLnBrk="1" hangingPunct="1"/>
            <a:r>
              <a:rPr lang="en-US" smtClean="0"/>
              <a:t>Regional Hearing (Meeting) for Pacific ACP Parliamentarians</a:t>
            </a:r>
          </a:p>
          <a:p>
            <a:pPr lvl="1" eaLnBrk="1" hangingPunct="1"/>
            <a:r>
              <a:rPr lang="en-US" smtClean="0"/>
              <a:t>Web development in 3 PICs assisting e-Government efforts</a:t>
            </a:r>
          </a:p>
          <a:p>
            <a:pPr lvl="1" eaLnBrk="1" hangingPunct="1"/>
            <a:r>
              <a:rPr lang="en-US" smtClean="0"/>
              <a:t>Academy (ICT4D) workshops in 5 PICs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AA1DA930-1D13-4B3E-A15D-CD8798BD8177}" type="slidenum">
              <a:rPr lang="en-AU" smtClean="0">
                <a:latin typeface="Arial" charset="0"/>
                <a:cs typeface="Arial" charset="0"/>
              </a:rPr>
              <a:pPr/>
              <a:t>36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Potential joint activities with ICB4PAC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500063" y="928688"/>
            <a:ext cx="8429625" cy="5429250"/>
          </a:xfrm>
        </p:spPr>
        <p:txBody>
          <a:bodyPr/>
          <a:lstStyle/>
          <a:p>
            <a:r>
              <a:rPr lang="en-US" sz="3000" smtClean="0"/>
              <a:t>National workshops </a:t>
            </a:r>
          </a:p>
          <a:p>
            <a:pPr lvl="1"/>
            <a:r>
              <a:rPr lang="en-US" sz="2400" smtClean="0"/>
              <a:t>Legislators and Policymakers in 7 PICs: Awareness and ICT4D</a:t>
            </a:r>
          </a:p>
          <a:p>
            <a:pPr lvl="1"/>
            <a:r>
              <a:rPr lang="en-US" sz="2400" smtClean="0"/>
              <a:t>Web Development in 3 PICs</a:t>
            </a:r>
          </a:p>
          <a:p>
            <a:pPr lvl="1"/>
            <a:r>
              <a:rPr lang="en-US" sz="2400" smtClean="0"/>
              <a:t>ICT4D in 5 PICs</a:t>
            </a:r>
          </a:p>
          <a:p>
            <a:r>
              <a:rPr lang="en-US" sz="3000" smtClean="0"/>
              <a:t>Official and Ministerial meetings (mid 2010)</a:t>
            </a:r>
          </a:p>
          <a:p>
            <a:pPr lvl="1"/>
            <a:r>
              <a:rPr lang="en-US" sz="2400" smtClean="0"/>
              <a:t>Harmonization of cyber legislation</a:t>
            </a:r>
          </a:p>
          <a:p>
            <a:pPr lvl="1"/>
            <a:r>
              <a:rPr lang="en-US" sz="2400" smtClean="0"/>
              <a:t>Review and adoption of Digital Strategy II</a:t>
            </a:r>
          </a:p>
          <a:p>
            <a:pPr lvl="1"/>
            <a:r>
              <a:rPr lang="en-US" sz="2400" smtClean="0"/>
              <a:t>Potential Partners: ITU/EC, European Council</a:t>
            </a:r>
          </a:p>
          <a:p>
            <a:r>
              <a:rPr lang="en-US" sz="3000" smtClean="0"/>
              <a:t>Database of experts/point of contacts</a:t>
            </a:r>
          </a:p>
          <a:p>
            <a:pPr lvl="1"/>
            <a:r>
              <a:rPr lang="en-US" sz="2400" smtClean="0"/>
              <a:t>Cyber Security Point of Contacts (PacCERT)</a:t>
            </a:r>
          </a:p>
          <a:p>
            <a:pPr lvl="1"/>
            <a:r>
              <a:rPr lang="en-US" sz="2400" smtClean="0"/>
              <a:t>Legislators/ICT Champions (ICT4Poor)</a:t>
            </a:r>
          </a:p>
          <a:p>
            <a:endParaRPr lang="en-US" smtClean="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45A7B7D1-4B5A-4842-952A-060BA29743E6}" type="slidenum">
              <a:rPr lang="en-AU" smtClean="0">
                <a:latin typeface="Arial" charset="0"/>
                <a:cs typeface="Arial" charset="0"/>
              </a:rPr>
              <a:pPr/>
              <a:t>37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Thank you</a:t>
            </a:r>
          </a:p>
        </p:txBody>
      </p:sp>
      <p:sp>
        <p:nvSpPr>
          <p:cNvPr id="7168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Vinaka Vakalevu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00063" y="6453188"/>
            <a:ext cx="8215312" cy="279400"/>
          </a:xfrm>
          <a:noFill/>
        </p:spPr>
        <p:txBody>
          <a:bodyPr/>
          <a:lstStyle/>
          <a:p>
            <a:fld id="{6A939FC6-F5E3-45F9-94CF-8409A920F5E9}" type="slidenum">
              <a:rPr lang="en-AU" smtClean="0">
                <a:latin typeface="Arial" charset="0"/>
                <a:cs typeface="Arial" charset="0"/>
              </a:rPr>
              <a:pPr/>
              <a:t>38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357563" y="3244850"/>
            <a:ext cx="2428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>
                <a:ea typeface="Gulim" pitchFamily="34" charset="-127"/>
              </a:rPr>
              <a:t>감사합니다</a:t>
            </a:r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Pacific Plan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71500" y="1143000"/>
            <a:ext cx="8115300" cy="4983163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The Pacific Plan endorsed by Forum Leaders in 2005.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The Objectives of the Pacific Plan: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Promote economic growth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Sustainable Development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Good governance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Security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ICT, while not an end in themselves, are essential for social development, </a:t>
            </a:r>
            <a:r>
              <a:rPr lang="en-AU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economic</a:t>
            </a:r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 growth, as well as good governance.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Pacific Regional Digital Strategy (PPDS) is an integral component of the Pacific Plan.</a:t>
            </a:r>
          </a:p>
          <a:p>
            <a:pPr eaLnBrk="1" hangingPunct="1"/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  <a:hlinkClick r:id="rId2"/>
              </a:rPr>
              <a:t>www.pacificplan.org</a:t>
            </a:r>
            <a:r>
              <a:rPr lang="en-US" altLang="ko-KR" sz="2400" smtClean="0">
                <a:solidFill>
                  <a:schemeClr val="accent2"/>
                </a:solidFill>
                <a:ea typeface="맑은 고딕"/>
                <a:cs typeface="맑은 고딕"/>
                <a:sym typeface="Wingdings" pitchFamily="2" charset="2"/>
              </a:rPr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26E6DC-4CFB-4393-97A9-0E57C400F660}" type="slidenum">
              <a:rPr lang="en-AU" smtClean="0">
                <a:latin typeface="Arial" charset="0"/>
                <a:cs typeface="Arial" charset="0"/>
              </a:rPr>
              <a:pPr/>
              <a:t>4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Pacific Plan Digital Strategy (PPDS)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00113" y="1071563"/>
            <a:ext cx="8101012" cy="5054600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The PPDS establishes the following priorities: 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Improving access to communications technology;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Reducing costs;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Establishing higher bandwidth to the global ICT ‘backbone’;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Removing inappropriate regulatory environments in order to foster higher levels of investment; and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Strengthening ICT skills/Capacity building.</a:t>
            </a:r>
          </a:p>
          <a:p>
            <a:pPr eaLnBrk="1" hangingPunct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Communication Ministers: Wellington Declaration 2006: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Indicators/e-Readiness;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E-Government;</a:t>
            </a:r>
          </a:p>
          <a:p>
            <a:pPr lvl="1" eaLnBrk="1" hangingPunct="1"/>
            <a:r>
              <a:rPr lang="en-US" altLang="ko-KR" sz="2000" smtClean="0">
                <a:ea typeface="맑은 고딕"/>
                <a:cs typeface="맑은 고딕"/>
                <a:sym typeface="Wingdings" pitchFamily="2" charset="2"/>
              </a:rPr>
              <a:t>ICT Policy;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Capacity Building;</a:t>
            </a:r>
          </a:p>
          <a:p>
            <a:pPr eaLnBrk="1" hangingPunct="1"/>
            <a:endParaRPr lang="en-US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7AF1DEB-B505-4E2B-A2C4-EB463DF315B6}" type="slidenum">
              <a:rPr lang="en-AU" smtClean="0">
                <a:latin typeface="Arial" charset="0"/>
                <a:cs typeface="Arial" charset="0"/>
              </a:rPr>
              <a:pPr/>
              <a:t>5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Pacific Plan Digital Strategy (PPDS)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00113" y="1071563"/>
            <a:ext cx="8101012" cy="5054600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ITU Pacific ICT Ministerial Forum – Tonga, Feb 2009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Affordable access – domestic and international connectivity;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Enabling environment; 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Cyber security;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Emergency communications; and </a:t>
            </a:r>
          </a:p>
          <a:p>
            <a:pPr lvl="1"/>
            <a:r>
              <a:rPr lang="en-US" altLang="ko-KR" sz="2400" smtClean="0">
                <a:ea typeface="맑은 고딕"/>
                <a:cs typeface="맑은 고딕"/>
                <a:sym typeface="Wingdings" pitchFamily="2" charset="2"/>
              </a:rPr>
              <a:t>Human capacity building.</a:t>
            </a:r>
          </a:p>
          <a:p>
            <a:r>
              <a:rPr lang="en-US" altLang="ko-KR" smtClean="0">
                <a:ea typeface="맑은 고딕"/>
                <a:cs typeface="맑은 고딕"/>
                <a:sym typeface="Wingdings" pitchFamily="2" charset="2"/>
              </a:rPr>
              <a:t>Review of the PPDS</a:t>
            </a:r>
          </a:p>
          <a:p>
            <a:pPr lvl="1"/>
            <a:r>
              <a:rPr lang="en-US" altLang="ko-KR" smtClean="0">
                <a:ea typeface="맑은 고딕"/>
                <a:cs typeface="맑은 고딕"/>
                <a:sym typeface="Wingdings" pitchFamily="2" charset="2"/>
              </a:rPr>
              <a:t>Identifying gaps</a:t>
            </a:r>
          </a:p>
          <a:p>
            <a:pPr lvl="1"/>
            <a:r>
              <a:rPr lang="en-US" altLang="ko-KR" smtClean="0">
                <a:ea typeface="맑은 고딕"/>
                <a:cs typeface="맑은 고딕"/>
                <a:sym typeface="Wingdings" pitchFamily="2" charset="2"/>
              </a:rPr>
              <a:t>Draft PPDS II</a:t>
            </a:r>
          </a:p>
          <a:p>
            <a:pPr eaLnBrk="1" hangingPunct="1"/>
            <a:endParaRPr lang="en-US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8E3CA241-FD79-4DA5-9008-8270ADAA79F9}" type="slidenum">
              <a:rPr lang="en-AU" smtClean="0">
                <a:latin typeface="Arial" charset="0"/>
                <a:cs typeface="Arial" charset="0"/>
              </a:rPr>
              <a:pPr/>
              <a:t>6</a:t>
            </a:fld>
            <a:r>
              <a:rPr lang="en-AU" smtClean="0">
                <a:latin typeface="Arial" charset="0"/>
                <a:cs typeface="Arial" charset="0"/>
              </a:rPr>
              <a:t> –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ICT@SOPAC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ICT Policy</a:t>
            </a:r>
          </a:p>
          <a:p>
            <a:r>
              <a:rPr lang="en-US" smtClean="0"/>
              <a:t>E-Government</a:t>
            </a:r>
          </a:p>
          <a:p>
            <a:r>
              <a:rPr lang="en-US" smtClean="0"/>
              <a:t>Capacity Building</a:t>
            </a:r>
          </a:p>
          <a:p>
            <a:r>
              <a:rPr lang="en-US" smtClean="0"/>
              <a:t>Awareness Programme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6F94B19-7DB5-47E4-91DE-125C67DF6420}" type="slidenum">
              <a:rPr lang="en-AU" smtClean="0">
                <a:latin typeface="Arial" charset="0"/>
                <a:cs typeface="Arial" charset="0"/>
              </a:rPr>
              <a:pPr/>
              <a:t>7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ICT@SOPAC and PPDS</a:t>
            </a:r>
            <a:endParaRPr lang="en-AU" smtClean="0"/>
          </a:p>
        </p:txBody>
      </p:sp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539750" y="2779713"/>
            <a:ext cx="1871663" cy="1728787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Pacific Plan’s</a:t>
            </a:r>
          </a:p>
          <a:p>
            <a:pPr algn="ctr"/>
            <a:r>
              <a:rPr lang="en-AU"/>
              <a:t>Digital Strategy</a:t>
            </a:r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4787900" y="2203450"/>
            <a:ext cx="3744913" cy="8651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E-Readiness Assessment of PICs</a:t>
            </a:r>
          </a:p>
          <a:p>
            <a:pPr algn="ctr"/>
            <a:r>
              <a:rPr lang="en-AU"/>
              <a:t>(UNDP, CROP ICT WG. </a:t>
            </a:r>
          </a:p>
          <a:p>
            <a:pPr algn="ctr"/>
            <a:r>
              <a:rPr lang="en-AU"/>
              <a:t>SOPAC 9 PICs)</a:t>
            </a: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787900" y="4508500"/>
            <a:ext cx="3744913" cy="7778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E-Government</a:t>
            </a:r>
          </a:p>
          <a:p>
            <a:pPr algn="ctr"/>
            <a:r>
              <a:rPr lang="en-AU"/>
              <a:t>(SOPAC, UN-APCICT, </a:t>
            </a:r>
          </a:p>
          <a:p>
            <a:pPr algn="ctr"/>
            <a:r>
              <a:rPr lang="en-AU"/>
              <a:t>Korean Government)</a:t>
            </a: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4716463" y="3357563"/>
            <a:ext cx="3746500" cy="863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ICT Policy</a:t>
            </a:r>
          </a:p>
          <a:p>
            <a:pPr algn="ctr"/>
            <a:r>
              <a:rPr lang="en-AU"/>
              <a:t>(Review &amp; Assist Development, </a:t>
            </a:r>
          </a:p>
          <a:p>
            <a:pPr algn="ctr"/>
            <a:r>
              <a:rPr lang="en-AU"/>
              <a:t>ROC)</a:t>
            </a:r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3132138" y="2205038"/>
            <a:ext cx="936625" cy="3095625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Focus </a:t>
            </a:r>
          </a:p>
          <a:p>
            <a:pPr algn="ctr"/>
            <a:r>
              <a:rPr lang="en-AU"/>
              <a:t>Areas:</a:t>
            </a:r>
          </a:p>
          <a:p>
            <a:pPr algn="ctr"/>
            <a:endParaRPr lang="en-AU"/>
          </a:p>
          <a:p>
            <a:pPr algn="ctr"/>
            <a:r>
              <a:rPr lang="en-AU"/>
              <a:t>b)</a:t>
            </a:r>
          </a:p>
          <a:p>
            <a:pPr algn="ctr"/>
            <a:endParaRPr lang="en-AU"/>
          </a:p>
          <a:p>
            <a:pPr algn="ctr"/>
            <a:r>
              <a:rPr lang="en-AU"/>
              <a:t>c)</a:t>
            </a:r>
          </a:p>
          <a:p>
            <a:pPr algn="ctr"/>
            <a:endParaRPr lang="en-AU"/>
          </a:p>
          <a:p>
            <a:pPr algn="ctr"/>
            <a:r>
              <a:rPr lang="en-AU"/>
              <a:t>d)</a:t>
            </a:r>
          </a:p>
          <a:p>
            <a:pPr algn="ctr"/>
            <a:endParaRPr lang="en-AU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2944813" y="1484313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Wellington</a:t>
            </a:r>
          </a:p>
          <a:p>
            <a:r>
              <a:rPr lang="en-AU"/>
              <a:t>Declaration</a:t>
            </a:r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V="1">
            <a:off x="4068763" y="2492375"/>
            <a:ext cx="7191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4068763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4068763" y="4365625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AutoShape 14"/>
          <p:cNvSpPr>
            <a:spLocks noChangeArrowheads="1"/>
          </p:cNvSpPr>
          <p:nvPr/>
        </p:nvSpPr>
        <p:spPr bwMode="auto">
          <a:xfrm>
            <a:off x="2557463" y="3213100"/>
            <a:ext cx="501650" cy="431800"/>
          </a:xfrm>
          <a:prstGeom prst="rightArrow">
            <a:avLst>
              <a:gd name="adj1" fmla="val 50000"/>
              <a:gd name="adj2" fmla="val 29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5148263" y="15494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SOPAC Supporting Activities</a:t>
            </a:r>
          </a:p>
        </p:txBody>
      </p:sp>
      <p:sp>
        <p:nvSpPr>
          <p:cNvPr id="24589" name="AutoShape 16"/>
          <p:cNvSpPr>
            <a:spLocks noChangeArrowheads="1"/>
          </p:cNvSpPr>
          <p:nvPr/>
        </p:nvSpPr>
        <p:spPr bwMode="auto">
          <a:xfrm>
            <a:off x="4787900" y="5516563"/>
            <a:ext cx="3744913" cy="8651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Telecenter Support</a:t>
            </a:r>
          </a:p>
          <a:p>
            <a:pPr algn="ctr"/>
            <a:r>
              <a:rPr lang="en-AU"/>
              <a:t>Pacific Telecenter Online Community</a:t>
            </a:r>
          </a:p>
          <a:p>
            <a:pPr algn="ctr"/>
            <a:r>
              <a:rPr lang="en-AU"/>
              <a:t>(PACTOC), </a:t>
            </a:r>
          </a:p>
        </p:txBody>
      </p:sp>
      <p:cxnSp>
        <p:nvCxnSpPr>
          <p:cNvPr id="24590" name="AutoShape 17"/>
          <p:cNvCxnSpPr>
            <a:cxnSpLocks noChangeShapeType="1"/>
            <a:stCxn id="24578" idx="2"/>
            <a:endCxn id="24589" idx="1"/>
          </p:cNvCxnSpPr>
          <p:nvPr/>
        </p:nvCxnSpPr>
        <p:spPr bwMode="auto">
          <a:xfrm rot="16200000" flipH="1">
            <a:off x="2363788" y="3525837"/>
            <a:ext cx="1536700" cy="33115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1979613" y="5654675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(FDC, telecenter.org)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ICT Policy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Technical assistance to:</a:t>
            </a:r>
          </a:p>
          <a:p>
            <a:pPr lvl="1"/>
            <a:r>
              <a:rPr lang="en-US" smtClean="0"/>
              <a:t>FSM</a:t>
            </a:r>
          </a:p>
          <a:p>
            <a:pPr lvl="1"/>
            <a:r>
              <a:rPr lang="en-US" smtClean="0"/>
              <a:t>Tuvalu</a:t>
            </a:r>
          </a:p>
          <a:p>
            <a:pPr lvl="1"/>
            <a:r>
              <a:rPr lang="en-US" smtClean="0"/>
              <a:t>Kiribati</a:t>
            </a:r>
          </a:p>
          <a:p>
            <a:pPr lvl="1"/>
            <a:r>
              <a:rPr lang="en-US" smtClean="0"/>
              <a:t>Cook Islands</a:t>
            </a:r>
          </a:p>
          <a:p>
            <a:endParaRPr lang="en-US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CBBAA06-C4BB-4D3C-94AD-BAB3D4FBA2CD}" type="slidenum">
              <a:rPr lang="en-AU" smtClean="0">
                <a:latin typeface="Arial" charset="0"/>
                <a:cs typeface="Arial" charset="0"/>
              </a:rPr>
              <a:pPr/>
              <a:t>9</a:t>
            </a:fld>
            <a:r>
              <a:rPr lang="en-AU" smtClean="0">
                <a:latin typeface="Arial" charset="0"/>
                <a:cs typeface="Arial" charset="0"/>
              </a:rPr>
              <a:t> - ICT@SOPAC</a:t>
            </a:r>
            <a:endParaRPr lang="en-AU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1464</Words>
  <Application>Microsoft Office PowerPoint</Application>
  <PresentationFormat>On-screen Show (4:3)</PresentationFormat>
  <Paragraphs>505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61" baseType="lpstr">
      <vt:lpstr>Arial</vt:lpstr>
      <vt:lpstr>맑은 고딕</vt:lpstr>
      <vt:lpstr>Wingdings</vt:lpstr>
      <vt:lpstr>Gulim</vt:lpstr>
      <vt:lpstr>Century Gothic</vt:lpstr>
      <vt:lpstr>Verdana</vt:lpstr>
      <vt:lpstr>Arial Narrow</vt:lpstr>
      <vt:lpstr>Calibri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Acrobat Document</vt:lpstr>
      <vt:lpstr>Visio</vt:lpstr>
      <vt:lpstr>ICT@SOPAC</vt:lpstr>
      <vt:lpstr>About SOPAC</vt:lpstr>
      <vt:lpstr>The Pacific</vt:lpstr>
      <vt:lpstr>Pacific Plan</vt:lpstr>
      <vt:lpstr>Pacific Plan Digital Strategy (PPDS)</vt:lpstr>
      <vt:lpstr>Pacific Plan Digital Strategy (PPDS)</vt:lpstr>
      <vt:lpstr>ICT@SOPAC</vt:lpstr>
      <vt:lpstr>ICT@SOPAC and PPDS</vt:lpstr>
      <vt:lpstr>ICT Policy</vt:lpstr>
      <vt:lpstr>E-Government</vt:lpstr>
      <vt:lpstr>Capacity Building-Strategic Direction</vt:lpstr>
      <vt:lpstr>Capacity Building-Strategic Direction</vt:lpstr>
      <vt:lpstr>Capacity Building-Academy</vt:lpstr>
      <vt:lpstr>Slide 14</vt:lpstr>
      <vt:lpstr>Slide 15</vt:lpstr>
      <vt:lpstr>Slide 16</vt:lpstr>
      <vt:lpstr>Capacity Building-Academy</vt:lpstr>
      <vt:lpstr>Slide 18</vt:lpstr>
      <vt:lpstr>Educating Policy Makers and Government Leaders</vt:lpstr>
      <vt:lpstr>Slide 20</vt:lpstr>
      <vt:lpstr>Slide 21</vt:lpstr>
      <vt:lpstr>Internet Awareness – Users need to be aware of the benefits and also the threats posed by the Internet.</vt:lpstr>
      <vt:lpstr>Open Source &amp; Capacity Building</vt:lpstr>
      <vt:lpstr>Linux Workshop-Kiribati</vt:lpstr>
      <vt:lpstr>Pacific Regulatory Environment</vt:lpstr>
      <vt:lpstr>Pacific Connectivity</vt:lpstr>
      <vt:lpstr>Mobile vs Fixed</vt:lpstr>
      <vt:lpstr>Relevancy and Impact</vt:lpstr>
      <vt:lpstr>ICT Access for the Poor</vt:lpstr>
      <vt:lpstr>ICT Access for the Poor</vt:lpstr>
      <vt:lpstr>ICT Access for the Poor</vt:lpstr>
      <vt:lpstr>Slide 32</vt:lpstr>
      <vt:lpstr>Regional Communication/ICT Programme</vt:lpstr>
      <vt:lpstr>Regional Communication/ICT Programme</vt:lpstr>
      <vt:lpstr>Slide 35</vt:lpstr>
      <vt:lpstr>Summary</vt:lpstr>
      <vt:lpstr>Potential joint activities with ICB4PAC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eReadiness Assessment of Pacific Islands</dc:title>
  <dc:creator>Siaosi</dc:creator>
  <cp:lastModifiedBy>Silvia Villar Cabrera</cp:lastModifiedBy>
  <cp:revision>108</cp:revision>
  <dcterms:created xsi:type="dcterms:W3CDTF">2008-06-03T00:38:59Z</dcterms:created>
  <dcterms:modified xsi:type="dcterms:W3CDTF">2010-02-03T15:07:47Z</dcterms:modified>
</cp:coreProperties>
</file>