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03" r:id="rId7"/>
    <p:sldId id="1005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4292" autoAdjust="0"/>
  </p:normalViewPr>
  <p:slideViewPr>
    <p:cSldViewPr>
      <p:cViewPr varScale="1">
        <p:scale>
          <a:sx n="108" d="100"/>
          <a:sy n="108" d="100"/>
        </p:scale>
        <p:origin x="8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2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378823"/>
            <a:ext cx="2945659" cy="49371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Tx/>
              <a:buChar char="-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 2017 initiated the process for the preparation of the new draft Strategic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establishing the </a:t>
            </a:r>
            <a:r>
              <a:rPr lang="en-US" baseline="0" dirty="0" smtClean="0"/>
              <a:t>CWG for the elaboration of the Strategic and Financial Plans 2020-2023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process is similar to the process followed for the elaboration of the current (2016-2019) plans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CWG is open to Member States and Sector Members as well –and will receive inputs also from the Sector Advisory Groups and WTDC-17, as well as open and public consultation (as per the previous cycle)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The First Public Consultation and a Staff Survey have already taken place.</a:t>
            </a:r>
          </a:p>
          <a:p>
            <a:pPr marL="171450" lvl="0" indent="-171450" rtl="0">
              <a:buFontTx/>
              <a:buChar char="-"/>
            </a:pPr>
            <a:r>
              <a:rPr lang="en-US" baseline="0" dirty="0" smtClean="0"/>
              <a:t>Following the work of the CWG, the Draft Strategic Plan will be submitted to the 2018 Session of Council, which will review and forward to PP-18</a:t>
            </a:r>
          </a:p>
          <a:p>
            <a:pPr marL="171450" lvl="0" indent="-171450" rtl="0">
              <a:buFontTx/>
              <a:buChar char="-"/>
            </a:pPr>
            <a:r>
              <a:rPr lang="en-US" b="0" baseline="0" dirty="0" smtClean="0"/>
              <a:t>It is a membership driven, open and transparent process to which </a:t>
            </a:r>
            <a:r>
              <a:rPr lang="en-US" b="0" dirty="0" smtClean="0"/>
              <a:t>Member States, Sector Members, regional organizations,</a:t>
            </a:r>
            <a:r>
              <a:rPr lang="en-US" b="0" baseline="0" dirty="0" smtClean="0"/>
              <a:t> etc. are invited to contribute at all stages.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89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7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48000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8000"/>
            <a:ext cx="678484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50267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1/9/2018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1/9/2018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1/9/2018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602288" cy="49685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 smtClean="0"/>
              <a:t>Process and timetable for The elaboration of the </a:t>
            </a:r>
            <a:r>
              <a:rPr lang="en-US" sz="2800" b="1" dirty="0" smtClean="0"/>
              <a:t>ITU STRATEGIC and financial PLANs for 2020-2023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400" i="1" cap="none" dirty="0" smtClean="0"/>
              <a:t>3</a:t>
            </a:r>
            <a:r>
              <a:rPr lang="en-US" sz="2400" i="1" cap="none" baseline="30000" dirty="0" smtClean="0"/>
              <a:t>rd</a:t>
            </a:r>
            <a:r>
              <a:rPr lang="en-US" sz="2400" i="1" cap="none" dirty="0" smtClean="0"/>
              <a:t> Meeting of the Council Working Group for Strategic and Financial Plans for 2020-2023</a:t>
            </a:r>
            <a:endParaRPr lang="en-US" sz="3600" i="1" cap="non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2800" b="1" dirty="0" smtClean="0"/>
              <a:t> </a:t>
            </a:r>
            <a:r>
              <a:rPr lang="en-US" sz="1300" b="1" dirty="0" smtClean="0"/>
              <a:t>15-16 January 2018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7167985" y="0"/>
            <a:ext cx="18257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CH" sz="1200" b="1" spc="-2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 Bold" panose="02020803070505020304" pitchFamily="18" charset="0"/>
            </a:endParaRPr>
          </a:p>
          <a:p>
            <a:r>
              <a:rPr lang="de-CH" sz="1200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Document</a:t>
            </a:r>
            <a:r>
              <a:rPr lang="de-CH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 </a:t>
            </a:r>
            <a:r>
              <a:rPr lang="de-CH" sz="1200" b="1" spc="-2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CWG-SFP-3/8-E</a:t>
            </a: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/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5 December 2017</a:t>
            </a:r>
            <a:b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</a:br>
            <a:r>
              <a:rPr lang="de-CH" sz="1200" b="1" spc="-2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 Bold" panose="02020803070505020304" pitchFamily="18" charset="0"/>
              </a:rPr>
              <a:t>Original: English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Process </a:t>
            </a:r>
            <a:r>
              <a:rPr lang="en-US" sz="4000" dirty="0"/>
              <a:t>for the 2020-2023 strategic plan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9" name="직선 화살표 연결선 26"/>
          <p:cNvCxnSpPr>
            <a:cxnSpLocks noChangeShapeType="1"/>
          </p:cNvCxnSpPr>
          <p:nvPr/>
        </p:nvCxnSpPr>
        <p:spPr bwMode="auto">
          <a:xfrm>
            <a:off x="8076915" y="2779986"/>
            <a:ext cx="0" cy="303212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직선 화살표 연결선 14"/>
          <p:cNvCxnSpPr>
            <a:cxnSpLocks noChangeShapeType="1"/>
          </p:cNvCxnSpPr>
          <p:nvPr/>
        </p:nvCxnSpPr>
        <p:spPr bwMode="auto">
          <a:xfrm flipV="1">
            <a:off x="4955890" y="3735661"/>
            <a:ext cx="0" cy="509587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모서리가 둥근 직사각형 4"/>
          <p:cNvSpPr/>
          <p:nvPr/>
        </p:nvSpPr>
        <p:spPr>
          <a:xfrm>
            <a:off x="2592449" y="4076973"/>
            <a:ext cx="2592288" cy="3746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bg1"/>
                </a:solidFill>
              </a:rPr>
              <a:t>CWG-SFP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2" name="타원 5"/>
          <p:cNvSpPr/>
          <p:nvPr/>
        </p:nvSpPr>
        <p:spPr>
          <a:xfrm>
            <a:off x="2398427" y="210847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C17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타원 6"/>
          <p:cNvSpPr/>
          <p:nvPr/>
        </p:nvSpPr>
        <p:spPr>
          <a:xfrm>
            <a:off x="4614948" y="2199943"/>
            <a:ext cx="785813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C18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타원 7"/>
          <p:cNvSpPr/>
          <p:nvPr/>
        </p:nvSpPr>
        <p:spPr>
          <a:xfrm>
            <a:off x="6273414" y="2086125"/>
            <a:ext cx="1071563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</a:rPr>
              <a:t>PP18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15" name="직선 화살표 연결선 8"/>
          <p:cNvCxnSpPr/>
          <p:nvPr/>
        </p:nvCxnSpPr>
        <p:spPr>
          <a:xfrm>
            <a:off x="1547527" y="2383111"/>
            <a:ext cx="785813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144177" y="2562498"/>
            <a:ext cx="2286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/>
            <a:r>
              <a:rPr kumimoji="1" lang="en-US" altLang="ko-KR" sz="1400" b="1" dirty="0">
                <a:ea typeface="굴림" charset="0"/>
                <a:cs typeface="굴림" charset="0"/>
              </a:rPr>
              <a:t>SG provides input to Council</a:t>
            </a:r>
          </a:p>
          <a:p>
            <a:pPr latinLnBrk="1"/>
            <a:r>
              <a:rPr kumimoji="1" lang="en-US" altLang="ko-KR" sz="1200" dirty="0">
                <a:ea typeface="굴림" charset="0"/>
                <a:cs typeface="굴림" charset="0"/>
              </a:rPr>
              <a:t>(No.74A</a:t>
            </a:r>
            <a:r>
              <a:rPr kumimoji="1" lang="en-US" altLang="ko-KR" sz="1200">
                <a:ea typeface="굴림" charset="0"/>
                <a:cs typeface="굴림" charset="0"/>
              </a:rPr>
              <a:t>, </a:t>
            </a:r>
            <a:r>
              <a:rPr kumimoji="1" lang="en-US" altLang="ko-KR" sz="1200" smtClean="0">
                <a:ea typeface="굴림" charset="0"/>
                <a:cs typeface="굴림" charset="0"/>
              </a:rPr>
              <a:t>Constitution)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733140" y="3140348"/>
            <a:ext cx="2006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Council shall initiate the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400" b="1" dirty="0">
                <a:ea typeface="굴림" charset="0"/>
                <a:cs typeface="굴림" charset="0"/>
              </a:rPr>
              <a:t>preparation of a draft SP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(e.g. by creating a CWG)</a:t>
            </a:r>
          </a:p>
          <a:p>
            <a:pPr latinLnBrk="1">
              <a:lnSpc>
                <a:spcPts val="1500"/>
              </a:lnSpc>
            </a:pPr>
            <a:r>
              <a:rPr kumimoji="1" lang="en-US" altLang="ko-KR" sz="12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200" dirty="0">
              <a:ea typeface="굴림" charset="0"/>
              <a:cs typeface="굴림" charset="0"/>
            </a:endParaRPr>
          </a:p>
        </p:txBody>
      </p:sp>
      <p:sp>
        <p:nvSpPr>
          <p:cNvPr id="18" name="다이아몬드 12"/>
          <p:cNvSpPr/>
          <p:nvPr/>
        </p:nvSpPr>
        <p:spPr>
          <a:xfrm>
            <a:off x="4419315" y="3156223"/>
            <a:ext cx="1071562" cy="534988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985036" y="4093036"/>
            <a:ext cx="2126232" cy="810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CWG coordinates </a:t>
            </a:r>
            <a:r>
              <a:rPr kumimoji="1" lang="en-US" altLang="ko-KR" sz="1300" b="1" dirty="0" smtClean="0">
                <a:ea typeface="굴림" charset="0"/>
                <a:cs typeface="굴림" charset="0"/>
              </a:rPr>
              <a:t>the elaboration </a:t>
            </a:r>
            <a:r>
              <a:rPr kumimoji="1" lang="en-US" altLang="ko-KR" sz="1300" b="1" dirty="0">
                <a:ea typeface="굴림" charset="0"/>
                <a:cs typeface="굴림" charset="0"/>
              </a:rPr>
              <a:t>of the 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300" b="1" dirty="0">
                <a:ea typeface="굴림" charset="0"/>
                <a:cs typeface="굴림" charset="0"/>
              </a:rPr>
              <a:t>draft SP</a:t>
            </a:r>
          </a:p>
          <a:p>
            <a:pPr latinLnBrk="1">
              <a:lnSpc>
                <a:spcPts val="14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(Res.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1384 </a:t>
            </a:r>
            <a:r>
              <a:rPr kumimoji="1" lang="en-US" altLang="ko-KR" sz="1100" dirty="0">
                <a:ea typeface="굴림" charset="0"/>
                <a:cs typeface="굴림" charset="0"/>
              </a:rPr>
              <a:t>/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C17)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0" name="직선 화살표 연결선 15"/>
          <p:cNvCxnSpPr>
            <a:cxnSpLocks noChangeShapeType="1"/>
            <a:stCxn id="13" idx="5"/>
          </p:cNvCxnSpPr>
          <p:nvPr/>
        </p:nvCxnSpPr>
        <p:spPr bwMode="auto">
          <a:xfrm>
            <a:off x="5285681" y="2657938"/>
            <a:ext cx="763152" cy="582596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다이아몬드 17"/>
          <p:cNvSpPr/>
          <p:nvPr/>
        </p:nvSpPr>
        <p:spPr>
          <a:xfrm>
            <a:off x="5940627" y="3096518"/>
            <a:ext cx="1190625" cy="655638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Final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Draft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rgbClr val="FFFFFF"/>
                </a:solidFill>
              </a:rPr>
              <a:t>SP</a:t>
            </a: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22" name="직사각형 19"/>
          <p:cNvSpPr/>
          <p:nvPr/>
        </p:nvSpPr>
        <p:spPr>
          <a:xfrm>
            <a:off x="3811964" y="4752000"/>
            <a:ext cx="1401865" cy="50400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Member States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Sector Members</a:t>
            </a:r>
          </a:p>
          <a:p>
            <a:pPr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kumimoji="1" lang="en-US" altLang="ko-KR" sz="1200" b="1" dirty="0">
                <a:solidFill>
                  <a:srgbClr val="000000"/>
                </a:solidFill>
                <a:latin typeface="Calibri" pitchFamily="34" charset="0"/>
                <a:ea typeface="굴림" pitchFamily="34" charset="-127"/>
              </a:rPr>
              <a:t> Advisory Groups</a:t>
            </a:r>
            <a:endParaRPr kumimoji="1" lang="ko-KR" altLang="en-US" sz="1200" b="1" dirty="0">
              <a:solidFill>
                <a:srgbClr val="000000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628722" y="5262482"/>
            <a:ext cx="1768351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ct val="800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Provide input for the preparation of a draft SP </a:t>
            </a:r>
          </a:p>
          <a:p>
            <a:pPr latinLnBrk="1">
              <a:lnSpc>
                <a:spcPct val="800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 62A, Convention)</a:t>
            </a:r>
            <a:endParaRPr kumimoji="1" lang="ko-KR" altLang="en-US" sz="1100" dirty="0">
              <a:ea typeface="굴림" charset="0"/>
              <a:cs typeface="굴림" charset="0"/>
            </a:endParaRPr>
          </a:p>
        </p:txBody>
      </p:sp>
      <p:cxnSp>
        <p:nvCxnSpPr>
          <p:cNvPr id="24" name="직선 화살표 연결선 23"/>
          <p:cNvCxnSpPr>
            <a:cxnSpLocks noChangeShapeType="1"/>
          </p:cNvCxnSpPr>
          <p:nvPr/>
        </p:nvCxnSpPr>
        <p:spPr bwMode="auto">
          <a:xfrm flipH="1" flipV="1">
            <a:off x="6534353" y="2743473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직선 화살표 연결선 25"/>
          <p:cNvCxnSpPr>
            <a:cxnSpLocks noChangeShapeType="1"/>
            <a:stCxn id="14" idx="6"/>
            <a:endCxn id="30" idx="1"/>
          </p:cNvCxnSpPr>
          <p:nvPr/>
        </p:nvCxnSpPr>
        <p:spPr bwMode="auto">
          <a:xfrm flipV="1">
            <a:off x="7344977" y="2430624"/>
            <a:ext cx="211691" cy="872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직선 화살표 연결선 26"/>
          <p:cNvCxnSpPr>
            <a:cxnSpLocks noChangeShapeType="1"/>
          </p:cNvCxnSpPr>
          <p:nvPr/>
        </p:nvCxnSpPr>
        <p:spPr bwMode="auto">
          <a:xfrm>
            <a:off x="8076915" y="3992836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056945" y="5112742"/>
            <a:ext cx="194287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en-US" altLang="ko-KR" sz="1400" b="1" dirty="0">
                <a:ea typeface="굴림" charset="0"/>
                <a:cs typeface="굴림" charset="0"/>
              </a:rPr>
              <a:t>SG </a:t>
            </a:r>
            <a:r>
              <a:rPr kumimoji="1" lang="en-US" altLang="ko-KR" sz="1400" b="1" dirty="0" smtClean="0">
                <a:ea typeface="굴림" charset="0"/>
                <a:cs typeface="굴림" charset="0"/>
              </a:rPr>
              <a:t>coordinates the Implementation of </a:t>
            </a:r>
            <a:r>
              <a:rPr kumimoji="1" lang="en-US" altLang="ko-KR" sz="1400" b="1" dirty="0">
                <a:ea typeface="굴림" charset="0"/>
                <a:cs typeface="굴림" charset="0"/>
              </a:rPr>
              <a:t>the SP</a:t>
            </a:r>
          </a:p>
          <a:p>
            <a:pPr algn="ctr" latinLnBrk="1"/>
            <a:r>
              <a:rPr kumimoji="1" lang="en-US" altLang="ko-KR" sz="1200" dirty="0">
                <a:ea typeface="굴림" charset="0"/>
                <a:cs typeface="굴림" charset="0"/>
              </a:rPr>
              <a:t>(No.86A c) </a:t>
            </a:r>
            <a:r>
              <a:rPr kumimoji="1" lang="en-US" altLang="ko-KR" sz="1200" dirty="0" err="1">
                <a:ea typeface="굴림" charset="0"/>
                <a:cs typeface="굴림" charset="0"/>
              </a:rPr>
              <a:t>bis</a:t>
            </a:r>
            <a:r>
              <a:rPr kumimoji="1" lang="en-US" altLang="ko-KR" sz="1200" dirty="0">
                <a:ea typeface="굴림" charset="0"/>
                <a:cs typeface="굴림" charset="0"/>
              </a:rPr>
              <a:t>, </a:t>
            </a:r>
            <a:r>
              <a:rPr kumimoji="1" lang="en-US" altLang="ko-KR" sz="1200" dirty="0" smtClean="0">
                <a:ea typeface="굴림" charset="0"/>
                <a:cs typeface="굴림" charset="0"/>
              </a:rPr>
              <a:t>Convention)</a:t>
            </a:r>
            <a:endParaRPr kumimoji="1" lang="en-US" altLang="ko-KR" sz="1200" dirty="0">
              <a:ea typeface="굴림" charset="0"/>
              <a:cs typeface="굴림" charset="0"/>
            </a:endParaRPr>
          </a:p>
        </p:txBody>
      </p:sp>
      <p:cxnSp>
        <p:nvCxnSpPr>
          <p:cNvPr id="28" name="직선 화살표 연결선 15"/>
          <p:cNvCxnSpPr>
            <a:cxnSpLocks noChangeShapeType="1"/>
            <a:stCxn id="12" idx="4"/>
          </p:cNvCxnSpPr>
          <p:nvPr/>
        </p:nvCxnSpPr>
        <p:spPr bwMode="auto">
          <a:xfrm>
            <a:off x="2791334" y="2645047"/>
            <a:ext cx="0" cy="13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다이아몬드 33"/>
          <p:cNvSpPr/>
          <p:nvPr/>
        </p:nvSpPr>
        <p:spPr>
          <a:xfrm>
            <a:off x="7230777" y="3087961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Strategic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400" b="1" dirty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Plan</a:t>
            </a:r>
          </a:p>
          <a:p>
            <a:pPr algn="ctr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dirty="0" smtClean="0">
                <a:solidFill>
                  <a:srgbClr val="FFFFFF"/>
                </a:solidFill>
                <a:latin typeface="Calibri" pitchFamily="34" charset="0"/>
                <a:ea typeface="맑은 고딕" pitchFamily="50" charset="-127"/>
              </a:rPr>
              <a:t>2020-2023</a:t>
            </a:r>
            <a:endParaRPr kumimoji="1" lang="en-US" altLang="ko-KR" sz="1000" dirty="0">
              <a:solidFill>
                <a:srgbClr val="FFFFFF"/>
              </a:solidFill>
              <a:latin typeface="Calibri" pitchFamily="34" charset="0"/>
              <a:ea typeface="맑은 고딕" pitchFamily="50" charset="-127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56668" y="2060848"/>
            <a:ext cx="1273353" cy="739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Adopts the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Strategic Plan for 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200" b="1" dirty="0">
                <a:ea typeface="굴림" charset="0"/>
                <a:cs typeface="굴림" charset="0"/>
              </a:rPr>
              <a:t>the Union</a:t>
            </a:r>
          </a:p>
          <a:p>
            <a:pPr latinLnBrk="1">
              <a:lnSpc>
                <a:spcPts val="1300"/>
              </a:lnSpc>
            </a:pPr>
            <a:r>
              <a:rPr kumimoji="1" lang="en-US" altLang="ko-KR" sz="1100" dirty="0">
                <a:ea typeface="굴림" charset="0"/>
                <a:cs typeface="굴림" charset="0"/>
              </a:rPr>
              <a:t>(No.51, </a:t>
            </a:r>
            <a:r>
              <a:rPr kumimoji="1" lang="en-US" altLang="ko-KR" sz="1100" dirty="0" smtClean="0">
                <a:ea typeface="굴림" charset="0"/>
                <a:cs typeface="굴림" charset="0"/>
              </a:rPr>
              <a:t>Constitution)</a:t>
            </a:r>
            <a:endParaRPr kumimoji="1" lang="en-US" altLang="ko-KR" sz="1100" dirty="0">
              <a:ea typeface="굴림" charset="0"/>
              <a:cs typeface="굴림" charset="0"/>
            </a:endParaRPr>
          </a:p>
        </p:txBody>
      </p:sp>
      <p:cxnSp>
        <p:nvCxnSpPr>
          <p:cNvPr id="31" name="직선 화살표 연결선 14"/>
          <p:cNvCxnSpPr>
            <a:cxnSpLocks noChangeShapeType="1"/>
            <a:endCxn id="13" idx="4"/>
          </p:cNvCxnSpPr>
          <p:nvPr/>
        </p:nvCxnSpPr>
        <p:spPr bwMode="auto">
          <a:xfrm flipV="1">
            <a:off x="5007854" y="2736518"/>
            <a:ext cx="1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Rounded Rectangle 31"/>
          <p:cNvSpPr/>
          <p:nvPr/>
        </p:nvSpPr>
        <p:spPr>
          <a:xfrm>
            <a:off x="250540" y="2195786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419690" y="4332561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Secretariat</a:t>
            </a:r>
          </a:p>
        </p:txBody>
      </p:sp>
      <p:cxnSp>
        <p:nvCxnSpPr>
          <p:cNvPr id="34" name="직선 화살표 연결선 26"/>
          <p:cNvCxnSpPr>
            <a:cxnSpLocks noChangeShapeType="1"/>
          </p:cNvCxnSpPr>
          <p:nvPr/>
        </p:nvCxnSpPr>
        <p:spPr bwMode="auto">
          <a:xfrm>
            <a:off x="8065057" y="4752702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직사각형 19"/>
          <p:cNvSpPr/>
          <p:nvPr/>
        </p:nvSpPr>
        <p:spPr>
          <a:xfrm>
            <a:off x="3360907" y="2762114"/>
            <a:ext cx="873748" cy="504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auto" latinLnBrk="1" hangingPunct="1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 contribution</a:t>
            </a:r>
            <a:endParaRPr kumimoji="1" lang="ko-KR" altLang="en-US" sz="12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99792" y="4752000"/>
            <a:ext cx="1032772" cy="50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200" b="1" dirty="0" smtClean="0">
                <a:solidFill>
                  <a:schemeClr val="accent1"/>
                </a:solidFill>
              </a:rPr>
              <a:t>Open and public consultations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41081" y="5970507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화살표 연결선 20"/>
          <p:cNvCxnSpPr>
            <a:cxnSpLocks noChangeShapeType="1"/>
            <a:endCxn id="11" idx="0"/>
          </p:cNvCxnSpPr>
          <p:nvPr/>
        </p:nvCxnSpPr>
        <p:spPr bwMode="auto">
          <a:xfrm>
            <a:off x="3797782" y="3274095"/>
            <a:ext cx="0" cy="802878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직선 화살표 연결선 20"/>
          <p:cNvCxnSpPr>
            <a:cxnSpLocks noChangeShapeType="1"/>
          </p:cNvCxnSpPr>
          <p:nvPr/>
        </p:nvCxnSpPr>
        <p:spPr bwMode="auto">
          <a:xfrm flipV="1">
            <a:off x="3245374" y="4410347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직선 화살표 연결선 20"/>
          <p:cNvCxnSpPr>
            <a:cxnSpLocks noChangeShapeType="1"/>
          </p:cNvCxnSpPr>
          <p:nvPr/>
        </p:nvCxnSpPr>
        <p:spPr bwMode="auto">
          <a:xfrm flipV="1">
            <a:off x="4451672" y="4398988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37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Timetable for the elaboration of the </a:t>
            </a:r>
            <a:r>
              <a:rPr lang="en-US" sz="3600" dirty="0" smtClean="0"/>
              <a:t>2020-2023 strategic and financial plans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DD2957A-38BF-4766-88FD-46AF2F4ED65D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316135"/>
              </p:ext>
            </p:extLst>
          </p:nvPr>
        </p:nvGraphicFramePr>
        <p:xfrm>
          <a:off x="611560" y="1394460"/>
          <a:ext cx="7920880" cy="5356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7606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Date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 smtClean="0"/>
                        <a:t>Milestone</a:t>
                      </a:r>
                      <a:endParaRPr lang="en-US" sz="14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20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17 Session of Council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Establishment of the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23 May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r>
                        <a:rPr lang="en-US" sz="1400" baseline="30000" noProof="0" dirty="0" smtClean="0">
                          <a:solidFill>
                            <a:schemeClr val="accent3"/>
                          </a:solidFill>
                        </a:rPr>
                        <a:t>st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meeting of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Jun – Aug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Preparation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of the secretariat’s input, including:</a:t>
                      </a:r>
                      <a:b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</a:b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Public consultation of the CWG-SFP on the strategic priorities</a:t>
                      </a:r>
                    </a:p>
                    <a:p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 Strategic planning workshops within the ITU secretariat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11-12 Sep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r>
                        <a:rPr lang="en-US" sz="1400" baseline="30000" noProof="0" dirty="0" smtClean="0">
                          <a:solidFill>
                            <a:schemeClr val="accent3"/>
                          </a:solidFill>
                        </a:rPr>
                        <a:t>nd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 meeting of CWG-SFP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9-20 October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WTDC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-17 contribution to the ITU Strategic Plan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October</a:t>
                      </a:r>
                      <a:r>
                        <a:rPr lang="en-US" sz="1400" baseline="0" noProof="0" dirty="0" smtClean="0">
                          <a:solidFill>
                            <a:schemeClr val="accent3"/>
                          </a:solidFill>
                        </a:rPr>
                        <a:t> - </a:t>
                      </a:r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December 2017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>
                          <a:solidFill>
                            <a:schemeClr val="accent3"/>
                          </a:solidFill>
                        </a:rPr>
                        <a:t>Drafting the text of the Strategic Plan</a:t>
                      </a:r>
                      <a:endParaRPr lang="en-US" sz="1400" noProof="0" dirty="0">
                        <a:solidFill>
                          <a:schemeClr val="accent3"/>
                        </a:solidFill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15-16 Jan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3</a:t>
                      </a:r>
                      <a:r>
                        <a:rPr lang="en-US" sz="1400" baseline="30000" noProof="0" dirty="0" smtClean="0"/>
                        <a:t>rd</a:t>
                      </a:r>
                      <a:r>
                        <a:rPr lang="en-US" sz="1400" noProof="0" dirty="0" smtClean="0"/>
                        <a:t> meeting of CWG-SFP</a:t>
                      </a:r>
                    </a:p>
                    <a:p>
                      <a:r>
                        <a:rPr lang="en-US" sz="1400" noProof="0" dirty="0" smtClean="0"/>
                        <a:t>- Draft Strategic</a:t>
                      </a:r>
                      <a:r>
                        <a:rPr lang="en-US" sz="1400" baseline="0" noProof="0" dirty="0" smtClean="0"/>
                        <a:t> Plan discussed</a:t>
                      </a:r>
                    </a:p>
                    <a:p>
                      <a:r>
                        <a:rPr lang="en-US" sz="1400" baseline="0" noProof="0" dirty="0" smtClean="0"/>
                        <a:t>- Draft </a:t>
                      </a:r>
                      <a:r>
                        <a:rPr lang="en-US" sz="1400" baseline="0" noProof="0" smtClean="0"/>
                        <a:t>proposals for revised </a:t>
                      </a:r>
                      <a:r>
                        <a:rPr lang="en-US" sz="1400" baseline="0" noProof="0" dirty="0" smtClean="0"/>
                        <a:t>Resolutions discussed</a:t>
                      </a:r>
                    </a:p>
                    <a:p>
                      <a:r>
                        <a:rPr lang="en-US" sz="1400" noProof="0" dirty="0" smtClean="0"/>
                        <a:t>- Draft Financial Plan discussed at CWG-FHR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February – March</a:t>
                      </a:r>
                      <a:r>
                        <a:rPr lang="en-US" sz="1400" baseline="0" noProof="0" dirty="0" smtClean="0"/>
                        <a:t> </a:t>
                      </a:r>
                      <a:r>
                        <a:rPr lang="en-US" sz="1400" noProof="0" dirty="0" smtClean="0"/>
                        <a:t>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Public</a:t>
                      </a:r>
                      <a:r>
                        <a:rPr lang="en-US" sz="1400" baseline="0" noProof="0" dirty="0" smtClean="0"/>
                        <a:t> consultation on the draft strategic plan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Q1-Q2 2018 (tbc)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Input from RAG / TSAG / TDAG meetings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16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4</a:t>
                      </a:r>
                      <a:r>
                        <a:rPr lang="en-US" sz="1400" baseline="30000" noProof="0" dirty="0" smtClean="0"/>
                        <a:t>th</a:t>
                      </a:r>
                      <a:r>
                        <a:rPr lang="en-US" sz="1400" noProof="0" dirty="0" smtClean="0"/>
                        <a:t> meeting (before the 2018 Session of Council)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17-27</a:t>
                      </a:r>
                      <a:r>
                        <a:rPr lang="en-US" sz="1400" baseline="0" noProof="0" dirty="0" smtClean="0"/>
                        <a:t> April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Council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End</a:t>
                      </a:r>
                      <a:r>
                        <a:rPr lang="en-US" sz="1400" baseline="0" noProof="0" dirty="0" smtClean="0"/>
                        <a:t> of June 20</a:t>
                      </a:r>
                      <a:r>
                        <a:rPr lang="en-US" sz="1400" noProof="0" dirty="0" smtClean="0"/>
                        <a:t>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Final</a:t>
                      </a:r>
                      <a:r>
                        <a:rPr lang="en-US" sz="1400" baseline="0" noProof="0" dirty="0" smtClean="0"/>
                        <a:t> draft Strategic and Financial Plans submitted to PP-18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29 Oct – 16 Nov 2018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Adoption of the Strategic</a:t>
                      </a:r>
                      <a:r>
                        <a:rPr lang="en-US" sz="1400" baseline="0" noProof="0" dirty="0" smtClean="0"/>
                        <a:t> and Financial Plans </a:t>
                      </a:r>
                      <a:r>
                        <a:rPr lang="en-US" sz="1400" noProof="0" dirty="0" smtClean="0"/>
                        <a:t>by PP-18</a:t>
                      </a:r>
                      <a:endParaRPr lang="en-US" sz="1400" noProof="0" dirty="0"/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45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BA9A0B1-5F54-45EF-A28F-0B2FAC4CADC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36240</TotalTime>
  <Words>472</Words>
  <Application>Microsoft Office PowerPoint</Application>
  <PresentationFormat>On-screen Show (4:3)</PresentationFormat>
  <Paragraphs>85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굴림</vt:lpstr>
      <vt:lpstr>맑은 고딕</vt:lpstr>
      <vt:lpstr>SimSun</vt:lpstr>
      <vt:lpstr>Arial</vt:lpstr>
      <vt:lpstr>Calibri</vt:lpstr>
      <vt:lpstr>Times New Roman Bold</vt:lpstr>
      <vt:lpstr>Wingdings</vt:lpstr>
      <vt:lpstr>Wingdings 2</vt:lpstr>
      <vt:lpstr>Median</vt:lpstr>
      <vt:lpstr>Upper-median</vt:lpstr>
      <vt:lpstr>Process and timetable for The elaboration of the ITU STRATEGIC and financial PLANs for 2020-2023  3rd Meeting of the Council Working Group for Strategic and Financial Plans for 2020-2023</vt:lpstr>
      <vt:lpstr>Process for the 2020-2023 strategic plan</vt:lpstr>
      <vt:lpstr>Timetable for the elaboration of the 2020-2023 strategic and financial plans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Brouard, Ricarda</cp:lastModifiedBy>
  <cp:revision>1987</cp:revision>
  <cp:lastPrinted>2017-05-04T13:37:24Z</cp:lastPrinted>
  <dcterms:created xsi:type="dcterms:W3CDTF">2011-09-07T08:28:06Z</dcterms:created>
  <dcterms:modified xsi:type="dcterms:W3CDTF">2018-01-09T13:45:06Z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