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500" r:id="rId2"/>
    <p:sldId id="579" r:id="rId3"/>
    <p:sldId id="563" r:id="rId4"/>
    <p:sldId id="564" r:id="rId5"/>
    <p:sldId id="565" r:id="rId6"/>
    <p:sldId id="566" r:id="rId7"/>
    <p:sldId id="567" r:id="rId8"/>
    <p:sldId id="568" r:id="rId9"/>
    <p:sldId id="569" r:id="rId10"/>
    <p:sldId id="570" r:id="rId11"/>
    <p:sldId id="571" r:id="rId12"/>
    <p:sldId id="572" r:id="rId13"/>
    <p:sldId id="573" r:id="rId14"/>
    <p:sldId id="574" r:id="rId15"/>
    <p:sldId id="575" r:id="rId16"/>
    <p:sldId id="578" r:id="rId17"/>
    <p:sldId id="581" r:id="rId18"/>
    <p:sldId id="582" r:id="rId19"/>
    <p:sldId id="583" r:id="rId20"/>
    <p:sldId id="584" r:id="rId21"/>
    <p:sldId id="585" r:id="rId22"/>
    <p:sldId id="586" r:id="rId23"/>
    <p:sldId id="587" r:id="rId24"/>
    <p:sldId id="589" r:id="rId25"/>
    <p:sldId id="588" r:id="rId26"/>
    <p:sldId id="590" r:id="rId27"/>
    <p:sldId id="591" r:id="rId28"/>
    <p:sldId id="592" r:id="rId29"/>
    <p:sldId id="593" r:id="rId30"/>
    <p:sldId id="594" r:id="rId31"/>
    <p:sldId id="595" r:id="rId32"/>
    <p:sldId id="596" r:id="rId33"/>
    <p:sldId id="597" r:id="rId34"/>
    <p:sldId id="598" r:id="rId35"/>
    <p:sldId id="599" r:id="rId36"/>
    <p:sldId id="600" r:id="rId37"/>
    <p:sldId id="601" r:id="rId38"/>
    <p:sldId id="602" r:id="rId39"/>
    <p:sldId id="603" r:id="rId40"/>
    <p:sldId id="604" r:id="rId41"/>
    <p:sldId id="605" r:id="rId42"/>
    <p:sldId id="606" r:id="rId43"/>
    <p:sldId id="425" r:id="rId44"/>
  </p:sldIdLst>
  <p:sldSz cx="9144000" cy="5143500" type="screen16x9"/>
  <p:notesSz cx="9931400" cy="6794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A5AB2"/>
    <a:srgbClr val="5984C6"/>
    <a:srgbClr val="93D04A"/>
    <a:srgbClr val="FDBC24"/>
    <a:srgbClr val="6599D9"/>
    <a:srgbClr val="3E8EDE"/>
    <a:srgbClr val="72A2DC"/>
    <a:srgbClr val="5F95D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5035" autoAdjust="0"/>
  </p:normalViewPr>
  <p:slideViewPr>
    <p:cSldViewPr snapToGrid="0" snapToObjects="1" showGuides="1">
      <p:cViewPr varScale="1">
        <p:scale>
          <a:sx n="99" d="100"/>
          <a:sy n="99" d="100"/>
        </p:scale>
        <p:origin x="78" y="438"/>
      </p:cViewPr>
      <p:guideLst>
        <p:guide orient="horz" pos="1644"/>
        <p:guide pos="2876"/>
      </p:guideLst>
    </p:cSldViewPr>
  </p:slideViewPr>
  <p:notesTextViewPr>
    <p:cViewPr>
      <p:scale>
        <a:sx n="100" d="100"/>
        <a:sy n="100" d="100"/>
      </p:scale>
      <p:origin x="0" y="0"/>
    </p:cViewPr>
  </p:notesTextViewPr>
  <p:sorterViewPr>
    <p:cViewPr>
      <p:scale>
        <a:sx n="66" d="100"/>
        <a:sy n="66" d="100"/>
      </p:scale>
      <p:origin x="0" y="6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en-US" dirty="0" smtClean="0"/>
              <a:t>Countries with Strategy</a:t>
            </a:r>
            <a:endParaRPr lang="en-US" dirty="0"/>
          </a:p>
        </c:rich>
      </c:tx>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Yes</c:v>
                </c:pt>
              </c:strCache>
            </c:strRef>
          </c:tx>
          <c:spPr>
            <a:solidFill>
              <a:schemeClr val="accent1"/>
            </a:solidFill>
            <a:ln>
              <a:noFill/>
            </a:ln>
            <a:effectLst/>
          </c:spPr>
          <c:cat>
            <c:numRef>
              <c:f>Sheet1!$A$2:$A$3</c:f>
              <c:numCache>
                <c:formatCode>0</c:formatCode>
                <c:ptCount val="2"/>
                <c:pt idx="0">
                  <c:v>2015</c:v>
                </c:pt>
                <c:pt idx="1">
                  <c:v>2016</c:v>
                </c:pt>
              </c:numCache>
            </c:numRef>
          </c:cat>
          <c:val>
            <c:numRef>
              <c:f>Sheet1!$B$2:$B$3</c:f>
              <c:numCache>
                <c:formatCode>General</c:formatCode>
                <c:ptCount val="2"/>
                <c:pt idx="0">
                  <c:v>40</c:v>
                </c:pt>
                <c:pt idx="1">
                  <c:v>48</c:v>
                </c:pt>
              </c:numCache>
            </c:numRef>
          </c:val>
        </c:ser>
        <c:ser>
          <c:idx val="1"/>
          <c:order val="1"/>
          <c:tx>
            <c:strRef>
              <c:f>Sheet1!$C$1</c:f>
              <c:strCache>
                <c:ptCount val="1"/>
                <c:pt idx="0">
                  <c:v>No</c:v>
                </c:pt>
              </c:strCache>
            </c:strRef>
          </c:tx>
          <c:spPr>
            <a:solidFill>
              <a:schemeClr val="bg1">
                <a:lumMod val="95000"/>
              </a:schemeClr>
            </a:solidFill>
            <a:ln>
              <a:noFill/>
            </a:ln>
            <a:effectLst/>
          </c:spPr>
          <c:cat>
            <c:numRef>
              <c:f>Sheet1!$A$2:$A$3</c:f>
              <c:numCache>
                <c:formatCode>0</c:formatCode>
                <c:ptCount val="2"/>
                <c:pt idx="0">
                  <c:v>2015</c:v>
                </c:pt>
                <c:pt idx="1">
                  <c:v>2016</c:v>
                </c:pt>
              </c:numCache>
            </c:numRef>
          </c:cat>
          <c:val>
            <c:numRef>
              <c:f>Sheet1!$C$2:$C$3</c:f>
              <c:numCache>
                <c:formatCode>General</c:formatCode>
                <c:ptCount val="2"/>
                <c:pt idx="0">
                  <c:v>58</c:v>
                </c:pt>
                <c:pt idx="1">
                  <c:v>18</c:v>
                </c:pt>
              </c:numCache>
            </c:numRef>
          </c:val>
        </c:ser>
        <c:ser>
          <c:idx val="2"/>
          <c:order val="2"/>
          <c:tx>
            <c:strRef>
              <c:f>Sheet1!#REF!</c:f>
              <c:strCache>
                <c:ptCount val="1"/>
                <c:pt idx="0">
                  <c:v>#REF!</c:v>
                </c:pt>
              </c:strCache>
            </c:strRef>
          </c:tx>
          <c:spPr>
            <a:solidFill>
              <a:schemeClr val="bg1">
                <a:lumMod val="95000"/>
              </a:schemeClr>
            </a:solidFill>
            <a:ln w="25400">
              <a:noFill/>
            </a:ln>
            <a:effectLst/>
          </c:spPr>
          <c:cat>
            <c:numRef>
              <c:f>Sheet1!$A$2:$A$3</c:f>
              <c:numCache>
                <c:formatCode>0</c:formatCode>
                <c:ptCount val="2"/>
                <c:pt idx="0">
                  <c:v>2015</c:v>
                </c:pt>
                <c:pt idx="1">
                  <c:v>2016</c:v>
                </c:pt>
              </c:numCache>
            </c:numRef>
          </c:cat>
          <c:val>
            <c:numRef>
              <c:f>Sheet1!#REF!</c:f>
              <c:numCache>
                <c:formatCode>General</c:formatCode>
                <c:ptCount val="1"/>
                <c:pt idx="0">
                  <c:v>1</c:v>
                </c:pt>
              </c:numCache>
            </c:numRef>
          </c:val>
        </c:ser>
        <c:dLbls>
          <c:showLegendKey val="0"/>
          <c:showVal val="0"/>
          <c:showCatName val="0"/>
          <c:showSerName val="0"/>
          <c:showPercent val="0"/>
          <c:showBubbleSize val="0"/>
        </c:dLbls>
        <c:axId val="452988120"/>
        <c:axId val="449144696"/>
      </c:areaChart>
      <c:catAx>
        <c:axId val="452988120"/>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449144696"/>
        <c:crosses val="autoZero"/>
        <c:auto val="1"/>
        <c:lblAlgn val="ctr"/>
        <c:lblOffset val="100"/>
        <c:noMultiLvlLbl val="0"/>
      </c:catAx>
      <c:valAx>
        <c:axId val="449144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crossAx val="452988120"/>
        <c:crosses val="autoZero"/>
        <c:crossBetween val="midCat"/>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lang="en-US"/>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5495" y="0"/>
            <a:ext cx="4303607" cy="339725"/>
          </a:xfrm>
          <a:prstGeom prst="rect">
            <a:avLst/>
          </a:prstGeom>
        </p:spPr>
        <p:txBody>
          <a:bodyPr vert="horz" lIns="91440" tIns="45720" rIns="91440" bIns="45720" rtlCol="0"/>
          <a:lstStyle>
            <a:lvl1pPr algn="r">
              <a:defRPr sz="1200"/>
            </a:lvl1pPr>
          </a:lstStyle>
          <a:p>
            <a:fld id="{6F6B6B15-EC3D-2A44-88A7-472868158B8D}" type="datetimeFigureOut">
              <a:rPr lang="en-US" smtClean="0"/>
              <a:t>12/18/2017</a:t>
            </a:fld>
            <a:endParaRPr lang="en-US"/>
          </a:p>
        </p:txBody>
      </p:sp>
      <p:sp>
        <p:nvSpPr>
          <p:cNvPr id="4" name="Footer Placeholder 3"/>
          <p:cNvSpPr>
            <a:spLocks noGrp="1"/>
          </p:cNvSpPr>
          <p:nvPr>
            <p:ph type="ftr" sz="quarter" idx="2"/>
          </p:nvPr>
        </p:nvSpPr>
        <p:spPr>
          <a:xfrm>
            <a:off x="0" y="6453596"/>
            <a:ext cx="4303607" cy="339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5495" y="6453596"/>
            <a:ext cx="4303607" cy="339725"/>
          </a:xfrm>
          <a:prstGeom prst="rect">
            <a:avLst/>
          </a:prstGeom>
        </p:spPr>
        <p:txBody>
          <a:bodyPr vert="horz" lIns="91440" tIns="45720" rIns="91440" bIns="45720" rtlCol="0" anchor="b"/>
          <a:lstStyle>
            <a:lvl1pPr algn="r">
              <a:defRPr sz="1200"/>
            </a:lvl1pPr>
          </a:lstStyle>
          <a:p>
            <a:fld id="{E700C28A-7341-BF44-9F49-2129EF711D92}" type="slidenum">
              <a:rPr lang="en-US" smtClean="0"/>
              <a:t>‹#›</a:t>
            </a:fld>
            <a:endParaRPr lang="en-US"/>
          </a:p>
        </p:txBody>
      </p:sp>
    </p:spTree>
    <p:extLst>
      <p:ext uri="{BB962C8B-B14F-4D97-AF65-F5344CB8AC3E}">
        <p14:creationId xmlns:p14="http://schemas.microsoft.com/office/powerpoint/2010/main" val="506928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5495" y="0"/>
            <a:ext cx="4303607" cy="339725"/>
          </a:xfrm>
          <a:prstGeom prst="rect">
            <a:avLst/>
          </a:prstGeom>
        </p:spPr>
        <p:txBody>
          <a:bodyPr vert="horz" lIns="91440" tIns="45720" rIns="91440" bIns="45720" rtlCol="0"/>
          <a:lstStyle>
            <a:lvl1pPr algn="r">
              <a:defRPr sz="1200"/>
            </a:lvl1pPr>
          </a:lstStyle>
          <a:p>
            <a:fld id="{25349958-55D8-4043-94CE-D5729994DB89}" type="datetimeFigureOut">
              <a:rPr lang="en-US" smtClean="0"/>
              <a:t>12/18/2017</a:t>
            </a:fld>
            <a:endParaRPr lang="en-US"/>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6" name="Footer Placeholder 5"/>
          <p:cNvSpPr>
            <a:spLocks noGrp="1"/>
          </p:cNvSpPr>
          <p:nvPr>
            <p:ph type="ftr" sz="quarter" idx="4"/>
          </p:nvPr>
        </p:nvSpPr>
        <p:spPr>
          <a:xfrm>
            <a:off x="0" y="6453596"/>
            <a:ext cx="4303607"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5495" y="6453596"/>
            <a:ext cx="4303607" cy="339725"/>
          </a:xfrm>
          <a:prstGeom prst="rect">
            <a:avLst/>
          </a:prstGeom>
        </p:spPr>
        <p:txBody>
          <a:bodyPr vert="horz" lIns="91440" tIns="45720" rIns="91440" bIns="45720" rtlCol="0" anchor="b"/>
          <a:lstStyle>
            <a:lvl1pPr algn="r">
              <a:defRPr sz="1200"/>
            </a:lvl1pPr>
          </a:lstStyle>
          <a:p>
            <a:fld id="{F37715CE-D539-844B-BDCF-B6468A81E6F7}" type="slidenum">
              <a:rPr lang="en-US" smtClean="0"/>
              <a:t>‹#›</a:t>
            </a:fld>
            <a:endParaRPr lang="en-US"/>
          </a:p>
        </p:txBody>
      </p:sp>
    </p:spTree>
    <p:extLst>
      <p:ext uri="{BB962C8B-B14F-4D97-AF65-F5344CB8AC3E}">
        <p14:creationId xmlns:p14="http://schemas.microsoft.com/office/powerpoint/2010/main" val="37529251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noProof="0" dirty="0"/>
          </a:p>
        </p:txBody>
      </p:sp>
      <p:sp>
        <p:nvSpPr>
          <p:cNvPr id="4" name="Slide Number Placeholder 3"/>
          <p:cNvSpPr>
            <a:spLocks noGrp="1"/>
          </p:cNvSpPr>
          <p:nvPr>
            <p:ph type="sldNum" sz="quarter" idx="10"/>
          </p:nvPr>
        </p:nvSpPr>
        <p:spPr/>
        <p:txBody>
          <a:bodyPr/>
          <a:lstStyle/>
          <a:p>
            <a:fld id="{F37715CE-D539-844B-BDCF-B6468A81E6F7}" type="slidenum">
              <a:rPr lang="en-US" smtClean="0"/>
              <a:t>1</a:t>
            </a:fld>
            <a:endParaRPr lang="en-US"/>
          </a:p>
        </p:txBody>
      </p:sp>
    </p:spTree>
    <p:extLst>
      <p:ext uri="{BB962C8B-B14F-4D97-AF65-F5344CB8AC3E}">
        <p14:creationId xmlns:p14="http://schemas.microsoft.com/office/powerpoint/2010/main" val="270590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64" name="Shape 164"/>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354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73" name="Shape 173"/>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48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80" name="Shape 180"/>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89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88" name="Shape 188"/>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05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95" name="Shape 195"/>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1152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202" name="Shape 202"/>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561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16</a:t>
            </a:fld>
            <a:endParaRPr lang="en-US"/>
          </a:p>
        </p:txBody>
      </p:sp>
    </p:spTree>
    <p:extLst>
      <p:ext uri="{BB962C8B-B14F-4D97-AF65-F5344CB8AC3E}">
        <p14:creationId xmlns:p14="http://schemas.microsoft.com/office/powerpoint/2010/main" val="108489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715CE-D539-844B-BDCF-B6468A81E6F7}" type="slidenum">
              <a:rPr lang="en-US" smtClean="0"/>
              <a:t>43</a:t>
            </a:fld>
            <a:endParaRPr lang="en-US"/>
          </a:p>
        </p:txBody>
      </p:sp>
    </p:spTree>
    <p:extLst>
      <p:ext uri="{BB962C8B-B14F-4D97-AF65-F5344CB8AC3E}">
        <p14:creationId xmlns:p14="http://schemas.microsoft.com/office/powerpoint/2010/main" val="280306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0" y="555625"/>
            <a:ext cx="4935538" cy="2776538"/>
          </a:xfrm>
        </p:spPr>
      </p:sp>
      <p:sp>
        <p:nvSpPr>
          <p:cNvPr id="3" name="Notes Placeholder 2"/>
          <p:cNvSpPr>
            <a:spLocks noGrp="1"/>
          </p:cNvSpPr>
          <p:nvPr>
            <p:ph type="body" idx="1"/>
          </p:nvPr>
        </p:nvSpPr>
        <p:spPr/>
        <p:txBody>
          <a:bodyPr/>
          <a:lstStyle/>
          <a:p>
            <a:pPr marL="0" lvl="0" indent="0" rtl="0">
              <a:buFont typeface="Arial" panose="020B0604020202020204" pitchFamily="34" charset="0"/>
              <a:buNone/>
            </a:pPr>
            <a:endParaRPr lang="es-419" altLang="en-US" noProof="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71103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00" name="Shape 100"/>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003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09" name="Shape 109"/>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60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17" name="Shape 117"/>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84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28" name="Shape 128"/>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82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37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44" name="Shape 144"/>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0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38303" y="4646841"/>
            <a:ext cx="5906381" cy="4402157"/>
          </a:xfrm>
          <a:prstGeom prst="rect">
            <a:avLst/>
          </a:prstGeom>
        </p:spPr>
        <p:txBody>
          <a:bodyPr lIns="91425" tIns="91425" rIns="91425" bIns="91425" anchor="t" anchorCtr="0">
            <a:noAutofit/>
          </a:bodyPr>
          <a:lstStyle/>
          <a:p>
            <a:pPr lvl="0" rtl="0">
              <a:spcBef>
                <a:spcPts val="0"/>
              </a:spcBef>
              <a:buNone/>
            </a:pPr>
            <a:endParaRPr/>
          </a:p>
        </p:txBody>
      </p:sp>
      <p:sp>
        <p:nvSpPr>
          <p:cNvPr id="154" name="Shape 154"/>
          <p:cNvSpPr>
            <a:spLocks noGrp="1" noRot="1" noChangeAspect="1"/>
          </p:cNvSpPr>
          <p:nvPr>
            <p:ph type="sldImg" idx="2"/>
          </p:nvPr>
        </p:nvSpPr>
        <p:spPr>
          <a:xfrm>
            <a:off x="431800" y="735013"/>
            <a:ext cx="6519863" cy="3667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556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DFB290D-5411-4E26-9BFF-2B5D962D5630}"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3DA1B33-6E74-4872-95A0-CB179DC79FA4}"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333179722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E7FE71C-A716-4D9F-A6D5-1DFDB06DB3E3}"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CA1EF98-E951-4C9A-B6C4-A86A2CBD4AEB}"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102545473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7B470EA5-900E-4C80-B6E0-2E00B80D1A6A}"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C435E3E-F75F-41D5-B51E-74ECC556B878}"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41816100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C085537-A272-407F-8FA6-5BC178A916CB}"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A14FCF27-27D8-4D59-8801-30AAB98F7254}"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303431414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111E0955-4D58-4AD4-B9C3-CDBE13BB6388}"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5" name="Footer Placeholder 4"/>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6" name="Slide Number Placeholder 5"/>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E78C668-0B0A-476F-B393-482AA2387B74}"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42065233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5B9DF90-A1DA-4366-8D1D-37F766D79EBB}"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7" name="Slide Number Placeholder 6"/>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59ADC7B-A262-4872-AFA7-6252A8432131}"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1764288545"/>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15623F6-08C5-4049-B9E8-F2B97B973F8F}"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8" name="Footer Placeholder 7"/>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9" name="Slide Number Placeholder 8"/>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B32C321F-3483-4B97-BBB2-509326478FF1}"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3827929955"/>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59A8BAAD-E8D5-4FDA-AE4B-99A51E36CA89}"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4" name="Footer Placeholder 3"/>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5" name="Slide Number Placeholder 4"/>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9A8ED3F1-9E73-4E60-A9DC-EBB4DF96C6F5}"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333236176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88727770-8DDC-4092-A73F-F906CFCABACF}"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3" name="Footer Placeholder 2"/>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4" name="Slide Number Placeholder 3"/>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4F680727-0A0D-4CA9-A952-289CE8CF7D4A}"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61266990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8C62D7B7-1411-464D-888F-25239BB33297}"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7" name="Slide Number Placeholder 6"/>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FD54CF21-7F4F-439F-B984-4213265D11DC}"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2974529750"/>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10"/>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E6A63554-4BA9-4192-AB30-CD1245875F30}" type="datetimeFigureOut">
              <a:rPr lang="en-US">
                <a:solidFill>
                  <a:prstClr val="black"/>
                </a:solidFill>
                <a:latin typeface="Calibri" pitchFamily="34" charset="0"/>
                <a:ea typeface="MS PGothic" pitchFamily="34" charset="-128"/>
              </a:rPr>
              <a:pPr fontAlgn="base">
                <a:spcBef>
                  <a:spcPct val="0"/>
                </a:spcBef>
                <a:spcAft>
                  <a:spcPct val="0"/>
                </a:spcAft>
                <a:defRPr/>
              </a:pPr>
              <a:t>12/18/2017</a:t>
            </a:fld>
            <a:endParaRPr lang="en-US">
              <a:solidFill>
                <a:prstClr val="black"/>
              </a:solidFill>
              <a:latin typeface="Calibri" pitchFamily="34" charset="0"/>
              <a:ea typeface="MS PGothic" pitchFamily="34" charset="-128"/>
            </a:endParaRPr>
          </a:p>
        </p:txBody>
      </p:sp>
      <p:sp>
        <p:nvSpPr>
          <p:cNvPr id="6" name="Footer Placeholder 5"/>
          <p:cNvSpPr>
            <a:spLocks noGrp="1"/>
          </p:cNvSpPr>
          <p:nvPr>
            <p:ph type="ftr" sz="quarter" idx="11"/>
          </p:nvPr>
        </p:nvSpPr>
        <p:spPr>
          <a:xfrm>
            <a:off x="3124200" y="4767270"/>
            <a:ext cx="2895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endParaRPr lang="en-US">
              <a:solidFill>
                <a:prstClr val="black"/>
              </a:solidFill>
              <a:latin typeface="Calibri" pitchFamily="34" charset="0"/>
              <a:ea typeface="MS PGothic" pitchFamily="34" charset="-128"/>
            </a:endParaRPr>
          </a:p>
        </p:txBody>
      </p:sp>
      <p:sp>
        <p:nvSpPr>
          <p:cNvPr id="7" name="Slide Number Placeholder 6"/>
          <p:cNvSpPr>
            <a:spLocks noGrp="1"/>
          </p:cNvSpPr>
          <p:nvPr>
            <p:ph type="sldNum" sz="quarter" idx="12"/>
          </p:nvPr>
        </p:nvSpPr>
        <p:spPr>
          <a:xfrm>
            <a:off x="6553200" y="4767270"/>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defRPr/>
            </a:pPr>
            <a:fld id="{088E725D-CA5B-4D06-9572-ADD855E6C324}" type="slidenum">
              <a:rPr lang="en-US">
                <a:solidFill>
                  <a:prstClr val="black"/>
                </a:solidFill>
                <a:latin typeface="Calibri" pitchFamily="34" charset="0"/>
                <a:ea typeface="MS PGothic" pitchFamily="34" charset="-128"/>
              </a:rPr>
              <a:pPr fontAlgn="base">
                <a:spcBef>
                  <a:spcPct val="0"/>
                </a:spcBef>
                <a:spcAft>
                  <a:spcPct val="0"/>
                </a:spcAft>
                <a:defRPr/>
              </a:pPr>
              <a:t>‹#›</a:t>
            </a:fld>
            <a:endParaRPr lang="en-US">
              <a:solidFill>
                <a:prstClr val="black"/>
              </a:solidFill>
              <a:latin typeface="Calibri" pitchFamily="34" charset="0"/>
              <a:ea typeface="MS PGothic" pitchFamily="34" charset="-128"/>
            </a:endParaRPr>
          </a:p>
        </p:txBody>
      </p:sp>
    </p:spTree>
    <p:extLst>
      <p:ext uri="{BB962C8B-B14F-4D97-AF65-F5344CB8AC3E}">
        <p14:creationId xmlns:p14="http://schemas.microsoft.com/office/powerpoint/2010/main" val="13190610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681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p:fade/>
      </p:transition>
    </mc:Choice>
    <mc:Fallback xmlns="">
      <p:transition xmlns:p14="http://schemas.microsoft.com/office/powerpoint/2010/main" spd="slow" advClick="0" advTm="2000">
        <p:fade/>
      </p:transition>
    </mc:Fallback>
  </mc:AlternateConten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1.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905" y="0"/>
            <a:ext cx="10460863" cy="5286617"/>
          </a:xfrm>
          <a:prstGeom prst="rect">
            <a:avLst/>
          </a:prstGeom>
        </p:spPr>
      </p:pic>
      <p:sp>
        <p:nvSpPr>
          <p:cNvPr id="4" name="Rectangle 3"/>
          <p:cNvSpPr/>
          <p:nvPr/>
        </p:nvSpPr>
        <p:spPr>
          <a:xfrm>
            <a:off x="-894905" y="0"/>
            <a:ext cx="10460863" cy="5489283"/>
          </a:xfrm>
          <a:prstGeom prst="rect">
            <a:avLst/>
          </a:prstGeom>
          <a:gradFill>
            <a:gsLst>
              <a:gs pos="0">
                <a:schemeClr val="accent1">
                  <a:lumMod val="50000"/>
                  <a:alpha val="89000"/>
                </a:schemeClr>
              </a:gs>
              <a:gs pos="100000">
                <a:schemeClr val="tx2">
                  <a:alpha val="89000"/>
                </a:schemeClr>
              </a:gs>
              <a:gs pos="51000">
                <a:srgbClr val="5984C6">
                  <a:alpha val="36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Triangle 3"/>
          <p:cNvSpPr/>
          <p:nvPr/>
        </p:nvSpPr>
        <p:spPr>
          <a:xfrm rot="5400000">
            <a:off x="3496360" y="-2671830"/>
            <a:ext cx="2068872" cy="8275661"/>
          </a:xfrm>
          <a:custGeom>
            <a:avLst/>
            <a:gdLst/>
            <a:ahLst/>
            <a:cxnLst/>
            <a:rect l="l" t="t" r="r" b="b"/>
            <a:pathLst>
              <a:path w="3298317" h="6478154">
                <a:moveTo>
                  <a:pt x="0" y="6478154"/>
                </a:moveTo>
                <a:lnTo>
                  <a:pt x="0" y="0"/>
                </a:lnTo>
                <a:lnTo>
                  <a:pt x="2727291" y="0"/>
                </a:lnTo>
                <a:lnTo>
                  <a:pt x="2727291" y="1196539"/>
                </a:lnTo>
                <a:lnTo>
                  <a:pt x="3298317" y="1767565"/>
                </a:lnTo>
                <a:lnTo>
                  <a:pt x="2727291" y="1767565"/>
                </a:lnTo>
                <a:lnTo>
                  <a:pt x="2727291" y="6478154"/>
                </a:lnTo>
                <a:close/>
              </a:path>
            </a:pathLst>
          </a:custGeom>
          <a:solidFill>
            <a:srgbClr val="6599D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97723" y="664748"/>
            <a:ext cx="7949990" cy="1323439"/>
          </a:xfrm>
          <a:prstGeom prst="rect">
            <a:avLst/>
          </a:prstGeom>
          <a:noFill/>
        </p:spPr>
        <p:txBody>
          <a:bodyPr wrap="square" rtlCol="0">
            <a:spAutoFit/>
          </a:bodyPr>
          <a:lstStyle/>
          <a:p>
            <a:r>
              <a:rPr lang="en-GB" sz="3200" spc="-150" dirty="0">
                <a:solidFill>
                  <a:schemeClr val="bg1"/>
                </a:solidFill>
                <a:latin typeface="Arial Black" panose="020B0A04020102020204" pitchFamily="34" charset="0"/>
                <a:cs typeface="Myriad Pro Cond"/>
              </a:rPr>
              <a:t>CWG on Strategic and Financial </a:t>
            </a:r>
            <a:r>
              <a:rPr lang="en-GB" sz="3200" spc="-150" dirty="0" smtClean="0">
                <a:solidFill>
                  <a:schemeClr val="bg1"/>
                </a:solidFill>
                <a:latin typeface="Arial Black" panose="020B0A04020102020204" pitchFamily="34" charset="0"/>
                <a:cs typeface="Myriad Pro Cond"/>
              </a:rPr>
              <a:t>Plans</a:t>
            </a:r>
          </a:p>
          <a:p>
            <a:r>
              <a:rPr lang="en-GB" sz="2400" spc="-150" dirty="0" smtClean="0">
                <a:solidFill>
                  <a:schemeClr val="bg1"/>
                </a:solidFill>
                <a:latin typeface="Arial Black" panose="020B0A04020102020204" pitchFamily="34" charset="0"/>
                <a:cs typeface="Myriad Pro Cond"/>
              </a:rPr>
              <a:t> </a:t>
            </a:r>
            <a:r>
              <a:rPr lang="en-GB" sz="2400" spc="-150" dirty="0">
                <a:solidFill>
                  <a:schemeClr val="bg1"/>
                </a:solidFill>
                <a:latin typeface="Arial Black" panose="020B0A04020102020204" pitchFamily="34" charset="0"/>
                <a:cs typeface="Myriad Pro Cond"/>
              </a:rPr>
              <a:t>- Review of Strategic </a:t>
            </a:r>
            <a:r>
              <a:rPr lang="en-GB" sz="2400" spc="-150" dirty="0" smtClean="0">
                <a:solidFill>
                  <a:schemeClr val="bg1"/>
                </a:solidFill>
                <a:latin typeface="Arial Black" panose="020B0A04020102020204" pitchFamily="34" charset="0"/>
                <a:cs typeface="Myriad Pro Cond"/>
              </a:rPr>
              <a:t>Targets</a:t>
            </a:r>
          </a:p>
          <a:p>
            <a:r>
              <a:rPr lang="en-US" sz="2400" spc="-150" dirty="0" smtClean="0">
                <a:solidFill>
                  <a:schemeClr val="bg1"/>
                </a:solidFill>
                <a:latin typeface="Arial Black" panose="020B0A04020102020204" pitchFamily="34" charset="0"/>
                <a:cs typeface="Myriad Pro Cond"/>
              </a:rPr>
              <a:t> - Proposed Strategic Targets</a:t>
            </a:r>
            <a:endParaRPr lang="en-GB" sz="2400" spc="-150" dirty="0">
              <a:solidFill>
                <a:schemeClr val="bg1"/>
              </a:solidFill>
              <a:latin typeface="Arial Black" panose="020B0A04020102020204" pitchFamily="34" charset="0"/>
              <a:cs typeface="Myriad Pro Cond"/>
            </a:endParaRPr>
          </a:p>
        </p:txBody>
      </p:sp>
      <p:sp>
        <p:nvSpPr>
          <p:cNvPr id="6" name="TextBox 5"/>
          <p:cNvSpPr txBox="1"/>
          <p:nvPr/>
        </p:nvSpPr>
        <p:spPr>
          <a:xfrm>
            <a:off x="791087" y="4120685"/>
            <a:ext cx="7479418" cy="523220"/>
          </a:xfrm>
          <a:prstGeom prst="rect">
            <a:avLst/>
          </a:prstGeom>
          <a:noFill/>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INFO-DOC: Review of the status and background </a:t>
            </a:r>
            <a:r>
              <a:rPr lang="en-GB" sz="1400" dirty="0" smtClean="0">
                <a:solidFill>
                  <a:schemeClr val="bg1"/>
                </a:solidFill>
                <a:latin typeface="Arial" panose="020B0604020202020204" pitchFamily="34" charset="0"/>
                <a:cs typeface="Arial" panose="020B0604020202020204" pitchFamily="34" charset="0"/>
              </a:rPr>
              <a:t>information</a:t>
            </a:r>
            <a:br>
              <a:rPr lang="en-GB" sz="1400" dirty="0" smtClean="0">
                <a:solidFill>
                  <a:schemeClr val="bg1"/>
                </a:solidFill>
                <a:latin typeface="Arial" panose="020B0604020202020204" pitchFamily="34" charset="0"/>
                <a:cs typeface="Arial" panose="020B0604020202020204" pitchFamily="34" charset="0"/>
              </a:rPr>
            </a:br>
            <a:r>
              <a:rPr lang="en-GB" sz="1400" dirty="0" smtClean="0">
                <a:solidFill>
                  <a:schemeClr val="bg1"/>
                </a:solidFill>
                <a:latin typeface="Arial" panose="020B0604020202020204" pitchFamily="34" charset="0"/>
                <a:cs typeface="Arial" panose="020B0604020202020204" pitchFamily="34" charset="0"/>
              </a:rPr>
              <a:t>on </a:t>
            </a:r>
            <a:r>
              <a:rPr lang="en-GB" sz="1400" dirty="0">
                <a:solidFill>
                  <a:schemeClr val="bg1"/>
                </a:solidFill>
                <a:latin typeface="Arial" panose="020B0604020202020204" pitchFamily="34" charset="0"/>
                <a:cs typeface="Arial" panose="020B0604020202020204" pitchFamily="34" charset="0"/>
              </a:rPr>
              <a:t>the proposed Strategic </a:t>
            </a:r>
            <a:r>
              <a:rPr lang="en-GB" sz="1400" dirty="0" smtClean="0">
                <a:solidFill>
                  <a:schemeClr val="bg1"/>
                </a:solidFill>
                <a:latin typeface="Arial" panose="020B0604020202020204" pitchFamily="34" charset="0"/>
                <a:cs typeface="Arial" panose="020B0604020202020204" pitchFamily="34" charset="0"/>
              </a:rPr>
              <a:t>Targets 							CWG-SFP-3/INF-1</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02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9" name="TextBox 8"/>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2.5.A</a:t>
            </a:r>
            <a:endParaRPr lang="en-US" sz="2000" b="1" dirty="0">
              <a:solidFill>
                <a:schemeClr val="bg1"/>
              </a:solidFill>
              <a:latin typeface="Arial Narrow" panose="020B0606020202030204" pitchFamily="34" charset="0"/>
              <a:cs typeface="Myriad Pro Cond"/>
            </a:endParaRPr>
          </a:p>
        </p:txBody>
      </p:sp>
      <p:sp>
        <p:nvSpPr>
          <p:cNvPr id="167" name="Shape 167"/>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10</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920" y="2452687"/>
            <a:ext cx="4488962" cy="1491398"/>
          </a:xfrm>
          <a:prstGeom prst="rect">
            <a:avLst/>
          </a:prstGeom>
        </p:spPr>
      </p:pic>
      <p:sp>
        <p:nvSpPr>
          <p:cNvPr id="2" name="TextBox 1"/>
          <p:cNvSpPr txBox="1"/>
          <p:nvPr/>
        </p:nvSpPr>
        <p:spPr>
          <a:xfrm>
            <a:off x="5448080" y="2551897"/>
            <a:ext cx="3063240" cy="276999"/>
          </a:xfrm>
          <a:prstGeom prst="rect">
            <a:avLst/>
          </a:prstGeom>
          <a:noFill/>
        </p:spPr>
        <p:txBody>
          <a:bodyPr wrap="square" rtlCol="0">
            <a:spAutoFit/>
          </a:bodyPr>
          <a:lstStyle/>
          <a:p>
            <a:r>
              <a:rPr lang="en-US" sz="1200" b="1" dirty="0"/>
              <a:t>Gender gaps by region and classification</a:t>
            </a:r>
          </a:p>
        </p:txBody>
      </p:sp>
      <p:sp>
        <p:nvSpPr>
          <p:cNvPr id="10" name="Shape 106"/>
          <p:cNvSpPr txBox="1"/>
          <p:nvPr/>
        </p:nvSpPr>
        <p:spPr>
          <a:xfrm>
            <a:off x="5117645" y="4557328"/>
            <a:ext cx="3393675" cy="396000"/>
          </a:xfrm>
          <a:prstGeom prst="rect">
            <a:avLst/>
          </a:prstGeom>
          <a:noFill/>
          <a:ln>
            <a:noFill/>
          </a:ln>
        </p:spPr>
        <p:txBody>
          <a:bodyPr lIns="68569" tIns="68569" rIns="68569" bIns="68569" anchor="t" anchorCtr="0">
            <a:noAutofit/>
          </a:bodyPr>
          <a:lstStyle/>
          <a:p>
            <a:r>
              <a:rPr lang="en-US" sz="1350" dirty="0"/>
              <a:t>Source: ITU ICT </a:t>
            </a:r>
            <a:r>
              <a:rPr lang="en-US" sz="1350" dirty="0" smtClean="0"/>
              <a:t>Statistics | Household Survey</a:t>
            </a:r>
            <a:endParaRPr lang="en-US" sz="1350" dirty="0"/>
          </a:p>
        </p:txBody>
      </p:sp>
      <p:sp>
        <p:nvSpPr>
          <p:cNvPr id="168" name="Shape 168"/>
          <p:cNvSpPr txBox="1">
            <a:spLocks noGrp="1"/>
          </p:cNvSpPr>
          <p:nvPr>
            <p:ph type="body" idx="1"/>
          </p:nvPr>
        </p:nvSpPr>
        <p:spPr>
          <a:xfrm>
            <a:off x="904875" y="1200150"/>
            <a:ext cx="3962400" cy="2505075"/>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a:solidFill>
                  <a:srgbClr val="000000"/>
                </a:solidFill>
              </a:rPr>
              <a:t>Achieving gender equality in access to broadband by </a:t>
            </a:r>
            <a:r>
              <a:rPr lang="en-US" sz="1600" dirty="0" smtClean="0">
                <a:solidFill>
                  <a:srgbClr val="000000"/>
                </a:solidFill>
              </a:rPr>
              <a:t>2020</a:t>
            </a:r>
            <a:endParaRPr lang="en-US" sz="1600" dirty="0">
              <a:solidFill>
                <a:srgbClr val="000000"/>
              </a:solidFill>
            </a:endParaRPr>
          </a:p>
          <a:p>
            <a:pPr indent="-257651">
              <a:lnSpc>
                <a:spcPct val="80000"/>
              </a:lnSpc>
              <a:spcBef>
                <a:spcPts val="0"/>
              </a:spcBef>
              <a:buClr>
                <a:srgbClr val="498BC9"/>
              </a:buClr>
              <a:buSzPct val="101000"/>
            </a:pPr>
            <a:endParaRPr sz="1600" dirty="0">
              <a:solidFill>
                <a:srgbClr val="000000"/>
              </a:solidFill>
            </a:endParaRPr>
          </a:p>
          <a:p>
            <a:pPr lvl="1" indent="-257651">
              <a:lnSpc>
                <a:spcPct val="80000"/>
              </a:lnSpc>
              <a:spcBef>
                <a:spcPts val="0"/>
              </a:spcBef>
              <a:buClr>
                <a:srgbClr val="498BC9"/>
              </a:buClr>
              <a:buSzPct val="101000"/>
            </a:pPr>
            <a:r>
              <a:rPr lang="en-US" sz="1400" dirty="0">
                <a:solidFill>
                  <a:srgbClr val="000000"/>
                </a:solidFill>
              </a:rPr>
              <a:t>Internet usage growing faster among men, to be expected considering fast growth in developing countries and particular in LDCs, where the data shows first adopters are likely men.</a:t>
            </a:r>
          </a:p>
          <a:p>
            <a:pPr lvl="1" indent="-257651">
              <a:lnSpc>
                <a:spcPct val="80000"/>
              </a:lnSpc>
              <a:spcBef>
                <a:spcPts val="0"/>
              </a:spcBef>
              <a:buClr>
                <a:srgbClr val="498BC9"/>
              </a:buClr>
              <a:buSzPct val="101000"/>
            </a:pPr>
            <a:endParaRPr lang="en-US" sz="1400" dirty="0" smtClean="0">
              <a:solidFill>
                <a:srgbClr val="000000"/>
              </a:solidFill>
            </a:endParaRPr>
          </a:p>
          <a:p>
            <a:pPr lvl="1" indent="-257651">
              <a:lnSpc>
                <a:spcPct val="80000"/>
              </a:lnSpc>
              <a:spcBef>
                <a:spcPts val="0"/>
              </a:spcBef>
              <a:buClr>
                <a:srgbClr val="498BC9"/>
              </a:buClr>
              <a:buSzPct val="101000"/>
            </a:pPr>
            <a:r>
              <a:rPr lang="en-US" sz="1400" dirty="0" smtClean="0">
                <a:solidFill>
                  <a:srgbClr val="000000"/>
                </a:solidFill>
              </a:rPr>
              <a:t>Latest </a:t>
            </a:r>
            <a:r>
              <a:rPr lang="en-US" sz="1400" dirty="0">
                <a:solidFill>
                  <a:srgbClr val="000000"/>
                </a:solidFill>
              </a:rPr>
              <a:t>data (2016) show that the divergence is slowing down, i.e. the difference between male and female adoption is still increasing, but at a decelerating pace</a:t>
            </a:r>
          </a:p>
          <a:p>
            <a:pPr marL="0" indent="0">
              <a:lnSpc>
                <a:spcPct val="80000"/>
              </a:lnSpc>
              <a:spcBef>
                <a:spcPts val="0"/>
              </a:spcBef>
              <a:buNone/>
            </a:pPr>
            <a:endParaRPr sz="1358" dirty="0"/>
          </a:p>
          <a:p>
            <a:pPr marL="0" indent="0">
              <a:lnSpc>
                <a:spcPct val="80000"/>
              </a:lnSpc>
              <a:spcBef>
                <a:spcPts val="0"/>
              </a:spcBef>
              <a:buNone/>
            </a:pPr>
            <a:endParaRPr sz="1358" dirty="0"/>
          </a:p>
          <a:p>
            <a:pPr marL="0" indent="0">
              <a:lnSpc>
                <a:spcPct val="80000"/>
              </a:lnSpc>
              <a:spcBef>
                <a:spcPts val="0"/>
              </a:spcBef>
              <a:buNone/>
            </a:pPr>
            <a:endParaRPr sz="1358" dirty="0"/>
          </a:p>
        </p:txBody>
      </p:sp>
    </p:spTree>
    <p:extLst>
      <p:ext uri="{BB962C8B-B14F-4D97-AF65-F5344CB8AC3E}">
        <p14:creationId xmlns:p14="http://schemas.microsoft.com/office/powerpoint/2010/main" val="307127763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8" name="TextBox 7"/>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2.5.B</a:t>
            </a:r>
            <a:endParaRPr lang="en-US" sz="2000" b="1" dirty="0">
              <a:solidFill>
                <a:schemeClr val="bg1"/>
              </a:solidFill>
              <a:latin typeface="Arial Narrow" panose="020B0606020202030204" pitchFamily="34" charset="0"/>
              <a:cs typeface="Myriad Pro Cond"/>
            </a:endParaRPr>
          </a:p>
        </p:txBody>
      </p:sp>
      <p:sp>
        <p:nvSpPr>
          <p:cNvPr id="176" name="Shape 176"/>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11</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77" name="Shape 177"/>
          <p:cNvSpPr txBox="1">
            <a:spLocks noGrp="1"/>
          </p:cNvSpPr>
          <p:nvPr>
            <p:ph type="body" idx="1"/>
          </p:nvPr>
        </p:nvSpPr>
        <p:spPr>
          <a:xfrm>
            <a:off x="847726" y="1200151"/>
            <a:ext cx="3905250" cy="2819400"/>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a:solidFill>
                  <a:srgbClr val="000000"/>
                </a:solidFill>
              </a:rPr>
              <a:t>Enabling environments ensuring accessible telecommunications/ICTs for persons with disabilities should be established in all countries by 2020</a:t>
            </a:r>
          </a:p>
          <a:p>
            <a:pPr indent="-257651">
              <a:lnSpc>
                <a:spcPct val="80000"/>
              </a:lnSpc>
              <a:spcBef>
                <a:spcPts val="0"/>
              </a:spcBef>
              <a:buClr>
                <a:srgbClr val="498BC9"/>
              </a:buClr>
              <a:buSzPct val="101000"/>
            </a:pPr>
            <a:endParaRPr sz="1600" dirty="0">
              <a:solidFill>
                <a:srgbClr val="000000"/>
              </a:solidFill>
            </a:endParaRPr>
          </a:p>
          <a:p>
            <a:pPr lvl="1" indent="-257651">
              <a:lnSpc>
                <a:spcPct val="80000"/>
              </a:lnSpc>
              <a:spcBef>
                <a:spcPts val="0"/>
              </a:spcBef>
              <a:buClr>
                <a:srgbClr val="498BC9"/>
              </a:buClr>
              <a:buSzPct val="101000"/>
            </a:pPr>
            <a:r>
              <a:rPr lang="en-US" sz="1400" dirty="0">
                <a:solidFill>
                  <a:srgbClr val="000000"/>
                </a:solidFill>
              </a:rPr>
              <a:t>Question introduced to survey in 2015</a:t>
            </a:r>
          </a:p>
          <a:p>
            <a:pPr lvl="1" indent="-257651">
              <a:lnSpc>
                <a:spcPct val="80000"/>
              </a:lnSpc>
              <a:spcBef>
                <a:spcPts val="0"/>
              </a:spcBef>
              <a:buClr>
                <a:srgbClr val="498BC9"/>
              </a:buClr>
              <a:buSzPct val="101000"/>
            </a:pPr>
            <a:r>
              <a:rPr lang="en-US" sz="1400" dirty="0">
                <a:solidFill>
                  <a:srgbClr val="000000"/>
                </a:solidFill>
              </a:rPr>
              <a:t>48 out of 64 reporting countries have an accessibility strategy (2016 data), or 75% percent of the reporting countries</a:t>
            </a:r>
          </a:p>
          <a:p>
            <a:pPr lvl="1" indent="-257651">
              <a:lnSpc>
                <a:spcPct val="80000"/>
              </a:lnSpc>
              <a:spcBef>
                <a:spcPts val="0"/>
              </a:spcBef>
              <a:buClr>
                <a:srgbClr val="498BC9"/>
              </a:buClr>
              <a:buSzPct val="101000"/>
            </a:pPr>
            <a:r>
              <a:rPr lang="en-US" sz="1400" dirty="0">
                <a:solidFill>
                  <a:srgbClr val="000000"/>
                </a:solidFill>
              </a:rPr>
              <a:t>Increased from 40 out of 98 reporting countries in 2015 (41% of reporting countries)</a:t>
            </a:r>
          </a:p>
          <a:p>
            <a:pPr marL="0" indent="0">
              <a:lnSpc>
                <a:spcPct val="80000"/>
              </a:lnSpc>
              <a:spcBef>
                <a:spcPts val="0"/>
              </a:spcBef>
              <a:buNone/>
            </a:pPr>
            <a:endParaRPr sz="1358" dirty="0"/>
          </a:p>
          <a:p>
            <a:pPr marL="0" indent="0">
              <a:lnSpc>
                <a:spcPct val="80000"/>
              </a:lnSpc>
              <a:spcBef>
                <a:spcPts val="0"/>
              </a:spcBef>
              <a:buNone/>
            </a:pPr>
            <a:endParaRPr sz="1358" dirty="0"/>
          </a:p>
          <a:p>
            <a:pPr marL="0" indent="0">
              <a:lnSpc>
                <a:spcPct val="80000"/>
              </a:lnSpc>
              <a:spcBef>
                <a:spcPts val="0"/>
              </a:spcBef>
              <a:buNone/>
            </a:pPr>
            <a:endParaRPr sz="1358" dirty="0"/>
          </a:p>
          <a:p>
            <a:pPr marL="0" indent="0">
              <a:lnSpc>
                <a:spcPct val="80000"/>
              </a:lnSpc>
              <a:spcBef>
                <a:spcPts val="0"/>
              </a:spcBef>
              <a:buNone/>
            </a:pPr>
            <a:endParaRPr sz="1358" dirty="0"/>
          </a:p>
        </p:txBody>
      </p:sp>
      <p:graphicFrame>
        <p:nvGraphicFramePr>
          <p:cNvPr id="7" name="Chart 6"/>
          <p:cNvGraphicFramePr/>
          <p:nvPr>
            <p:extLst>
              <p:ext uri="{D42A27DB-BD31-4B8C-83A1-F6EECF244321}">
                <p14:modId xmlns:p14="http://schemas.microsoft.com/office/powerpoint/2010/main" val="4107860912"/>
              </p:ext>
            </p:extLst>
          </p:nvPr>
        </p:nvGraphicFramePr>
        <p:xfrm>
          <a:off x="4908233" y="1200150"/>
          <a:ext cx="4080510" cy="2446020"/>
        </p:xfrm>
        <a:graphic>
          <a:graphicData uri="http://schemas.openxmlformats.org/drawingml/2006/chart">
            <c:chart xmlns:c="http://schemas.openxmlformats.org/drawingml/2006/chart" xmlns:r="http://schemas.openxmlformats.org/officeDocument/2006/relationships" r:id="rId4"/>
          </a:graphicData>
        </a:graphic>
      </p:graphicFrame>
      <p:sp>
        <p:nvSpPr>
          <p:cNvPr id="9" name="Shape 124"/>
          <p:cNvSpPr txBox="1"/>
          <p:nvPr/>
        </p:nvSpPr>
        <p:spPr>
          <a:xfrm>
            <a:off x="5762627" y="4548361"/>
            <a:ext cx="2714051" cy="438633"/>
          </a:xfrm>
          <a:prstGeom prst="rect">
            <a:avLst/>
          </a:prstGeom>
          <a:noFill/>
          <a:ln>
            <a:noFill/>
          </a:ln>
        </p:spPr>
        <p:txBody>
          <a:bodyPr lIns="68569" tIns="68569" rIns="68569" bIns="68569" anchor="t" anchorCtr="0">
            <a:noAutofit/>
          </a:bodyPr>
          <a:lstStyle/>
          <a:p>
            <a:r>
              <a:rPr lang="en-US" sz="1350" dirty="0" smtClean="0"/>
              <a:t>Source: ITU Stats | Regulator Survey</a:t>
            </a:r>
            <a:endParaRPr lang="en-US" sz="1350" dirty="0"/>
          </a:p>
        </p:txBody>
      </p:sp>
    </p:spTree>
    <p:extLst>
      <p:ext uri="{BB962C8B-B14F-4D97-AF65-F5344CB8AC3E}">
        <p14:creationId xmlns:p14="http://schemas.microsoft.com/office/powerpoint/2010/main" val="33555266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9" name="TextBox 8"/>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3.1</a:t>
            </a:r>
            <a:endParaRPr lang="en-US" sz="2000" b="1" dirty="0">
              <a:solidFill>
                <a:schemeClr val="bg1"/>
              </a:solidFill>
              <a:latin typeface="Arial Narrow" panose="020B0606020202030204" pitchFamily="34" charset="0"/>
              <a:cs typeface="Myriad Pro Cond"/>
            </a:endParaRPr>
          </a:p>
        </p:txBody>
      </p:sp>
      <p:sp>
        <p:nvSpPr>
          <p:cNvPr id="183" name="Shape 183"/>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12</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84" name="Shape 184"/>
          <p:cNvSpPr txBox="1">
            <a:spLocks noGrp="1"/>
          </p:cNvSpPr>
          <p:nvPr>
            <p:ph type="body" idx="1"/>
          </p:nvPr>
        </p:nvSpPr>
        <p:spPr>
          <a:xfrm>
            <a:off x="885826" y="1296188"/>
            <a:ext cx="5129590" cy="3364200"/>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a:solidFill>
                  <a:srgbClr val="000000"/>
                </a:solidFill>
              </a:rPr>
              <a:t>Cybersecurity readiness should be improved by 40% by 2020</a:t>
            </a:r>
          </a:p>
          <a:p>
            <a:pPr indent="-257651">
              <a:lnSpc>
                <a:spcPct val="80000"/>
              </a:lnSpc>
              <a:spcBef>
                <a:spcPts val="0"/>
              </a:spcBef>
              <a:buClr>
                <a:srgbClr val="498BC9"/>
              </a:buClr>
              <a:buSzPct val="101000"/>
            </a:pPr>
            <a:endParaRPr sz="1600" dirty="0">
              <a:solidFill>
                <a:srgbClr val="000000"/>
              </a:solidFill>
            </a:endParaRPr>
          </a:p>
          <a:p>
            <a:pPr indent="-257651">
              <a:lnSpc>
                <a:spcPct val="80000"/>
              </a:lnSpc>
              <a:spcBef>
                <a:spcPts val="0"/>
              </a:spcBef>
              <a:buClr>
                <a:srgbClr val="498BC9"/>
              </a:buClr>
              <a:buSzPct val="101000"/>
            </a:pPr>
            <a:r>
              <a:rPr lang="en-US" sz="1400" dirty="0">
                <a:solidFill>
                  <a:srgbClr val="000000"/>
                </a:solidFill>
              </a:rPr>
              <a:t>To measure improvement in cybersecurity within the context of the Connect 2020 Agenda, ITU proposes to combine the Global Cybersecurity Index (GCI) results with key indicators of cybersecurity vision and capabilities at the country level: the existence of a national cybersecurity strategy and a national Computer Incident Response Team (CIRT).</a:t>
            </a:r>
          </a:p>
          <a:p>
            <a:pPr indent="-257651">
              <a:lnSpc>
                <a:spcPct val="80000"/>
              </a:lnSpc>
              <a:spcBef>
                <a:spcPts val="0"/>
              </a:spcBef>
              <a:buClr>
                <a:srgbClr val="498BC9"/>
              </a:buClr>
              <a:buSzPct val="101000"/>
            </a:pPr>
            <a:endParaRPr lang="en-US" sz="1400" dirty="0" smtClean="0">
              <a:solidFill>
                <a:srgbClr val="000000"/>
              </a:solidFill>
            </a:endParaRPr>
          </a:p>
          <a:p>
            <a:pPr indent="-257651">
              <a:lnSpc>
                <a:spcPct val="80000"/>
              </a:lnSpc>
              <a:spcBef>
                <a:spcPts val="0"/>
              </a:spcBef>
              <a:buClr>
                <a:srgbClr val="498BC9"/>
              </a:buClr>
              <a:buSzPct val="101000"/>
            </a:pPr>
            <a:r>
              <a:rPr lang="en-US" sz="1400" dirty="0" smtClean="0">
                <a:solidFill>
                  <a:srgbClr val="000000"/>
                </a:solidFill>
              </a:rPr>
              <a:t>By </a:t>
            </a:r>
            <a:r>
              <a:rPr lang="en-US" sz="1400" dirty="0">
                <a:solidFill>
                  <a:srgbClr val="000000"/>
                </a:solidFill>
              </a:rPr>
              <a:t>combining the growth in the average GCI scores with the growth in the number of national cybersecurity strategies and national CIRTs, it will be possible to determine if the 40% improvement target in cybersecurity between 2014 and 2020 has been achieved.</a:t>
            </a:r>
          </a:p>
          <a:p>
            <a:pPr marL="0" indent="0">
              <a:lnSpc>
                <a:spcPct val="80000"/>
              </a:lnSpc>
              <a:spcBef>
                <a:spcPts val="0"/>
              </a:spcBef>
              <a:spcAft>
                <a:spcPts val="0"/>
              </a:spcAft>
              <a:buNone/>
            </a:pPr>
            <a:endParaRPr lang="en-US" sz="1358" dirty="0" smtClean="0"/>
          </a:p>
          <a:p>
            <a:pPr marL="0" indent="0">
              <a:lnSpc>
                <a:spcPct val="80000"/>
              </a:lnSpc>
              <a:spcBef>
                <a:spcPts val="0"/>
              </a:spcBef>
              <a:spcAft>
                <a:spcPts val="0"/>
              </a:spcAft>
              <a:buNone/>
            </a:pPr>
            <a:r>
              <a:rPr lang="en-US" sz="1358" dirty="0"/>
              <a:t>	</a:t>
            </a:r>
            <a:r>
              <a:rPr lang="en-US" sz="1358" dirty="0" smtClean="0"/>
              <a:t>						(</a:t>
            </a:r>
            <a:r>
              <a:rPr lang="en-US" sz="1358" dirty="0"/>
              <a:t>ITU Annual Report 2016)</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0405" y="2197289"/>
            <a:ext cx="2686206" cy="1467390"/>
          </a:xfrm>
          <a:prstGeom prst="rect">
            <a:avLst/>
          </a:prstGeom>
        </p:spPr>
      </p:pic>
      <p:sp>
        <p:nvSpPr>
          <p:cNvPr id="3" name="TextBox 2"/>
          <p:cNvSpPr txBox="1"/>
          <p:nvPr/>
        </p:nvSpPr>
        <p:spPr>
          <a:xfrm>
            <a:off x="6861446" y="1920290"/>
            <a:ext cx="1644457" cy="276999"/>
          </a:xfrm>
          <a:prstGeom prst="rect">
            <a:avLst/>
          </a:prstGeom>
          <a:noFill/>
        </p:spPr>
        <p:txBody>
          <a:bodyPr wrap="square" rtlCol="0">
            <a:spAutoFit/>
          </a:bodyPr>
          <a:lstStyle/>
          <a:p>
            <a:r>
              <a:rPr lang="en-US" sz="1200" b="1" dirty="0"/>
              <a:t>GCI </a:t>
            </a:r>
            <a:r>
              <a:rPr lang="en-US" sz="1200" b="1" dirty="0" err="1"/>
              <a:t>heatmap</a:t>
            </a:r>
            <a:r>
              <a:rPr lang="en-US" sz="1200" b="1" dirty="0"/>
              <a:t> 2017</a:t>
            </a:r>
          </a:p>
        </p:txBody>
      </p:sp>
    </p:spTree>
    <p:extLst>
      <p:ext uri="{BB962C8B-B14F-4D97-AF65-F5344CB8AC3E}">
        <p14:creationId xmlns:p14="http://schemas.microsoft.com/office/powerpoint/2010/main" val="149021591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6" name="TextBox 5"/>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3.2</a:t>
            </a:r>
            <a:endParaRPr lang="en-US" sz="2000" b="1" dirty="0">
              <a:solidFill>
                <a:schemeClr val="bg1"/>
              </a:solidFill>
              <a:latin typeface="Arial Narrow" panose="020B0606020202030204" pitchFamily="34" charset="0"/>
              <a:cs typeface="Myriad Pro Cond"/>
            </a:endParaRPr>
          </a:p>
        </p:txBody>
      </p:sp>
      <p:sp>
        <p:nvSpPr>
          <p:cNvPr id="191" name="Shape 191"/>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13</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2" name="Shape 192"/>
          <p:cNvSpPr txBox="1">
            <a:spLocks noGrp="1"/>
          </p:cNvSpPr>
          <p:nvPr>
            <p:ph type="body" idx="1"/>
          </p:nvPr>
        </p:nvSpPr>
        <p:spPr>
          <a:xfrm>
            <a:off x="885826" y="1178344"/>
            <a:ext cx="4050656" cy="2982176"/>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smtClean="0">
                <a:solidFill>
                  <a:srgbClr val="000000"/>
                </a:solidFill>
              </a:rPr>
              <a:t>Volume </a:t>
            </a:r>
            <a:r>
              <a:rPr lang="en-US" sz="1600" dirty="0">
                <a:solidFill>
                  <a:srgbClr val="000000"/>
                </a:solidFill>
              </a:rPr>
              <a:t>of redundant e-waste to be reduced by 50% by 2020</a:t>
            </a:r>
          </a:p>
          <a:p>
            <a:pPr indent="-257651">
              <a:lnSpc>
                <a:spcPct val="80000"/>
              </a:lnSpc>
              <a:spcBef>
                <a:spcPts val="0"/>
              </a:spcBef>
              <a:buClr>
                <a:srgbClr val="498BC9"/>
              </a:buClr>
              <a:buSzPct val="101000"/>
            </a:pPr>
            <a:endParaRPr sz="1600" dirty="0">
              <a:solidFill>
                <a:srgbClr val="000000"/>
              </a:solidFill>
            </a:endParaRPr>
          </a:p>
          <a:p>
            <a:pPr lvl="1" indent="-257651">
              <a:lnSpc>
                <a:spcPct val="80000"/>
              </a:lnSpc>
              <a:spcBef>
                <a:spcPts val="0"/>
              </a:spcBef>
              <a:buClr>
                <a:srgbClr val="498BC9"/>
              </a:buClr>
              <a:buSzPct val="101000"/>
            </a:pPr>
            <a:r>
              <a:rPr lang="de-DE" sz="1400" dirty="0" smtClean="0">
                <a:solidFill>
                  <a:srgbClr val="000000"/>
                </a:solidFill>
              </a:rPr>
              <a:t>In </a:t>
            </a:r>
            <a:r>
              <a:rPr lang="de-DE" sz="1400" dirty="0">
                <a:solidFill>
                  <a:srgbClr val="000000"/>
                </a:solidFill>
              </a:rPr>
              <a:t>2016, 44.7 million metric </a:t>
            </a:r>
            <a:r>
              <a:rPr lang="de-DE" sz="1400" dirty="0" smtClean="0">
                <a:solidFill>
                  <a:srgbClr val="000000"/>
                </a:solidFill>
              </a:rPr>
              <a:t>tonnes of </a:t>
            </a:r>
            <a:r>
              <a:rPr lang="de-DE" sz="1400" dirty="0">
                <a:solidFill>
                  <a:srgbClr val="000000"/>
                </a:solidFill>
              </a:rPr>
              <a:t>e-waste were generated</a:t>
            </a:r>
            <a:r>
              <a:rPr lang="de-DE" sz="1400" dirty="0" smtClean="0">
                <a:solidFill>
                  <a:srgbClr val="000000"/>
                </a:solidFill>
              </a:rPr>
              <a:t>.</a:t>
            </a:r>
          </a:p>
          <a:p>
            <a:pPr lvl="1" indent="-257651">
              <a:lnSpc>
                <a:spcPct val="80000"/>
              </a:lnSpc>
              <a:spcBef>
                <a:spcPts val="0"/>
              </a:spcBef>
              <a:buClr>
                <a:srgbClr val="498BC9"/>
              </a:buClr>
              <a:buSzPct val="101000"/>
            </a:pPr>
            <a:r>
              <a:rPr lang="en-GB" sz="1400" dirty="0">
                <a:solidFill>
                  <a:srgbClr val="000000"/>
                </a:solidFill>
              </a:rPr>
              <a:t>20% (8.9 Mt) of e-waste is </a:t>
            </a:r>
            <a:r>
              <a:rPr lang="en-GB" sz="1400" dirty="0" smtClean="0">
                <a:solidFill>
                  <a:srgbClr val="000000"/>
                </a:solidFill>
              </a:rPr>
              <a:t>documented </a:t>
            </a:r>
            <a:r>
              <a:rPr lang="en-GB" sz="1400" dirty="0">
                <a:solidFill>
                  <a:srgbClr val="000000"/>
                </a:solidFill>
              </a:rPr>
              <a:t>to be </a:t>
            </a:r>
            <a:r>
              <a:rPr lang="en-GB" sz="1400" dirty="0" smtClean="0">
                <a:solidFill>
                  <a:srgbClr val="000000"/>
                </a:solidFill>
              </a:rPr>
              <a:t>collected </a:t>
            </a:r>
            <a:r>
              <a:rPr lang="en-GB" sz="1400" dirty="0">
                <a:solidFill>
                  <a:srgbClr val="000000"/>
                </a:solidFill>
              </a:rPr>
              <a:t>and properly </a:t>
            </a:r>
            <a:r>
              <a:rPr lang="en-GB" sz="1400" dirty="0" smtClean="0">
                <a:solidFill>
                  <a:srgbClr val="000000"/>
                </a:solidFill>
              </a:rPr>
              <a:t>recycled</a:t>
            </a:r>
            <a:endParaRPr lang="en-US" sz="1400" dirty="0" smtClean="0">
              <a:solidFill>
                <a:srgbClr val="000000"/>
              </a:solidFill>
            </a:endParaRPr>
          </a:p>
          <a:p>
            <a:pPr lvl="1" indent="-257651">
              <a:lnSpc>
                <a:spcPct val="80000"/>
              </a:lnSpc>
              <a:spcBef>
                <a:spcPts val="0"/>
              </a:spcBef>
              <a:buClr>
                <a:srgbClr val="498BC9"/>
              </a:buClr>
              <a:buSzPct val="101000"/>
            </a:pPr>
            <a:endParaRPr lang="en-US" sz="1400" dirty="0">
              <a:solidFill>
                <a:srgbClr val="000000"/>
              </a:solidFill>
            </a:endParaRPr>
          </a:p>
          <a:p>
            <a:pPr lvl="1" indent="-257651">
              <a:lnSpc>
                <a:spcPct val="80000"/>
              </a:lnSpc>
              <a:spcBef>
                <a:spcPts val="0"/>
              </a:spcBef>
              <a:buClr>
                <a:srgbClr val="498BC9"/>
              </a:buClr>
              <a:buSzPct val="101000"/>
            </a:pPr>
            <a:r>
              <a:rPr lang="en-US" sz="1400" dirty="0" smtClean="0">
                <a:solidFill>
                  <a:srgbClr val="000000"/>
                </a:solidFill>
              </a:rPr>
              <a:t>target </a:t>
            </a:r>
            <a:r>
              <a:rPr lang="en-US" sz="1400" dirty="0">
                <a:solidFill>
                  <a:srgbClr val="000000"/>
                </a:solidFill>
              </a:rPr>
              <a:t>can be rephrased in terms of growth in recycling: e.g.:</a:t>
            </a:r>
            <a:br>
              <a:rPr lang="en-US" sz="1400" dirty="0">
                <a:solidFill>
                  <a:srgbClr val="000000"/>
                </a:solidFill>
              </a:rPr>
            </a:br>
            <a:r>
              <a:rPr lang="en-US" sz="1400" dirty="0">
                <a:solidFill>
                  <a:srgbClr val="000000"/>
                </a:solidFill>
              </a:rPr>
              <a:t>“50% increase in recycled </a:t>
            </a:r>
            <a:r>
              <a:rPr lang="en-US" sz="1400" dirty="0" smtClean="0">
                <a:solidFill>
                  <a:srgbClr val="000000"/>
                </a:solidFill>
              </a:rPr>
              <a:t>e-waste”</a:t>
            </a:r>
          </a:p>
          <a:p>
            <a:pPr lvl="1" indent="-257651">
              <a:lnSpc>
                <a:spcPct val="80000"/>
              </a:lnSpc>
              <a:spcBef>
                <a:spcPts val="0"/>
              </a:spcBef>
              <a:buClr>
                <a:srgbClr val="498BC9"/>
              </a:buClr>
              <a:buSzPct val="101000"/>
            </a:pPr>
            <a:endParaRPr lang="en-US" sz="1400" dirty="0">
              <a:solidFill>
                <a:srgbClr val="000000"/>
              </a:solidFill>
              <a:cs typeface="ＭＳ Ｐゴシック" charset="0"/>
            </a:endParaRPr>
          </a:p>
          <a:p>
            <a:pPr lvl="1" indent="-257651">
              <a:lnSpc>
                <a:spcPct val="80000"/>
              </a:lnSpc>
              <a:spcBef>
                <a:spcPts val="0"/>
              </a:spcBef>
              <a:buClr>
                <a:srgbClr val="498BC9"/>
              </a:buClr>
              <a:buSzPct val="101000"/>
            </a:pPr>
            <a:r>
              <a:rPr lang="en-US" sz="1400" dirty="0" smtClean="0">
                <a:solidFill>
                  <a:srgbClr val="000000"/>
                </a:solidFill>
                <a:cs typeface="ＭＳ Ｐゴシック" charset="0"/>
              </a:rPr>
              <a:t>the </a:t>
            </a:r>
            <a:r>
              <a:rPr lang="en-US" sz="1400" dirty="0">
                <a:solidFill>
                  <a:srgbClr val="000000"/>
                </a:solidFill>
                <a:cs typeface="ＭＳ Ｐゴシック" charset="0"/>
              </a:rPr>
              <a:t>advantage of rephrasing is that, statistics on e-waste recycling generally start being collected around the time that countries actively pursue e-waste recycling, looking at the increase therefore is more convenient from a data point of view</a:t>
            </a:r>
            <a:endParaRPr sz="1400" dirty="0">
              <a:solidFill>
                <a:srgbClr val="000000"/>
              </a:solidFill>
              <a:cs typeface="ＭＳ Ｐゴシック" charset="0"/>
            </a:endParaRPr>
          </a:p>
        </p:txBody>
      </p:sp>
      <p:sp>
        <p:nvSpPr>
          <p:cNvPr id="8" name="TextBox 7"/>
          <p:cNvSpPr txBox="1"/>
          <p:nvPr/>
        </p:nvSpPr>
        <p:spPr>
          <a:xfrm>
            <a:off x="3209992" y="4545527"/>
            <a:ext cx="5245072" cy="369332"/>
          </a:xfrm>
          <a:prstGeom prst="rect">
            <a:avLst/>
          </a:prstGeom>
          <a:noFill/>
        </p:spPr>
        <p:txBody>
          <a:bodyPr wrap="square" rtlCol="0">
            <a:spAutoFit/>
          </a:bodyPr>
          <a:lstStyle/>
          <a:p>
            <a:r>
              <a:rPr lang="en-US" dirty="0" smtClean="0"/>
              <a:t>Source: Global E-waste monitor 2017 (UNU/ITU/ISWA)</a:t>
            </a: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628" y="1935821"/>
            <a:ext cx="3692171" cy="1713328"/>
          </a:xfrm>
          <a:prstGeom prst="rect">
            <a:avLst/>
          </a:prstGeom>
        </p:spPr>
      </p:pic>
    </p:spTree>
    <p:extLst>
      <p:ext uri="{BB962C8B-B14F-4D97-AF65-F5344CB8AC3E}">
        <p14:creationId xmlns:p14="http://schemas.microsoft.com/office/powerpoint/2010/main" val="207921965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7" name="TextBox 6"/>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3.3</a:t>
            </a:r>
            <a:endParaRPr lang="en-US" sz="2000" b="1" dirty="0">
              <a:solidFill>
                <a:schemeClr val="bg1"/>
              </a:solidFill>
              <a:latin typeface="Arial Narrow" panose="020B0606020202030204" pitchFamily="34" charset="0"/>
              <a:cs typeface="Myriad Pro Cond"/>
            </a:endParaRPr>
          </a:p>
        </p:txBody>
      </p:sp>
      <p:sp>
        <p:nvSpPr>
          <p:cNvPr id="198" name="Shape 198"/>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14</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99" name="Shape 199"/>
          <p:cNvSpPr txBox="1">
            <a:spLocks noGrp="1"/>
          </p:cNvSpPr>
          <p:nvPr>
            <p:ph type="body" idx="1"/>
          </p:nvPr>
        </p:nvSpPr>
        <p:spPr>
          <a:xfrm>
            <a:off x="904876" y="1266731"/>
            <a:ext cx="4581524" cy="2314669"/>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smtClean="0">
                <a:solidFill>
                  <a:srgbClr val="000000"/>
                </a:solidFill>
              </a:rPr>
              <a:t>Greenhouse </a:t>
            </a:r>
            <a:r>
              <a:rPr lang="en-US" sz="1600" dirty="0">
                <a:solidFill>
                  <a:srgbClr val="000000"/>
                </a:solidFill>
              </a:rPr>
              <a:t>Gas emissions generated by the telecommunication/ICT sector to be decreased per device by 30% by 2020</a:t>
            </a:r>
          </a:p>
          <a:p>
            <a:pPr indent="-257651">
              <a:lnSpc>
                <a:spcPct val="80000"/>
              </a:lnSpc>
              <a:spcBef>
                <a:spcPts val="0"/>
              </a:spcBef>
              <a:buClr>
                <a:srgbClr val="498BC9"/>
              </a:buClr>
              <a:buSzPct val="101000"/>
            </a:pPr>
            <a:endParaRPr sz="1600" dirty="0">
              <a:solidFill>
                <a:srgbClr val="000000"/>
              </a:solidFill>
            </a:endParaRPr>
          </a:p>
          <a:p>
            <a:pPr lvl="1" indent="-257651">
              <a:lnSpc>
                <a:spcPct val="80000"/>
              </a:lnSpc>
              <a:spcBef>
                <a:spcPts val="0"/>
              </a:spcBef>
              <a:buClr>
                <a:srgbClr val="498BC9"/>
              </a:buClr>
              <a:buSzPct val="101000"/>
            </a:pPr>
            <a:r>
              <a:rPr lang="en-US" sz="1400" dirty="0">
                <a:solidFill>
                  <a:srgbClr val="000000"/>
                </a:solidFill>
              </a:rPr>
              <a:t>Due to the increased share of mobile devices, target most likely well achieved</a:t>
            </a:r>
          </a:p>
          <a:p>
            <a:pPr marL="0" indent="0">
              <a:lnSpc>
                <a:spcPct val="80000"/>
              </a:lnSpc>
              <a:spcBef>
                <a:spcPts val="0"/>
              </a:spcBef>
              <a:buNone/>
            </a:pPr>
            <a:endParaRPr sz="1358"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5310"/>
          <a:stretch/>
        </p:blipFill>
        <p:spPr>
          <a:xfrm>
            <a:off x="5650848" y="1225094"/>
            <a:ext cx="3154662" cy="2868082"/>
          </a:xfrm>
          <a:prstGeom prst="rect">
            <a:avLst/>
          </a:prstGeom>
        </p:spPr>
      </p:pic>
    </p:spTree>
    <p:extLst>
      <p:ext uri="{BB962C8B-B14F-4D97-AF65-F5344CB8AC3E}">
        <p14:creationId xmlns:p14="http://schemas.microsoft.com/office/powerpoint/2010/main" val="20287532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7" name="TextBox 6"/>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4.1 &amp; 4.2</a:t>
            </a:r>
            <a:endParaRPr lang="en-US" sz="2000" b="1" dirty="0">
              <a:solidFill>
                <a:schemeClr val="bg1"/>
              </a:solidFill>
              <a:latin typeface="Arial Narrow" panose="020B0606020202030204" pitchFamily="34" charset="0"/>
              <a:cs typeface="Myriad Pro Cond"/>
            </a:endParaRPr>
          </a:p>
        </p:txBody>
      </p:sp>
      <p:sp>
        <p:nvSpPr>
          <p:cNvPr id="205" name="Shape 205"/>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15</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6" name="Shape 206"/>
          <p:cNvSpPr txBox="1">
            <a:spLocks noGrp="1"/>
          </p:cNvSpPr>
          <p:nvPr>
            <p:ph type="body" idx="1"/>
          </p:nvPr>
        </p:nvSpPr>
        <p:spPr>
          <a:xfrm>
            <a:off x="923925" y="1245807"/>
            <a:ext cx="7551157" cy="2011744"/>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a:solidFill>
                  <a:srgbClr val="000000"/>
                </a:solidFill>
              </a:rPr>
              <a:t>4.1: Telecommunication/ICT environment conducive to innovation</a:t>
            </a:r>
          </a:p>
          <a:p>
            <a:pPr indent="-257651">
              <a:lnSpc>
                <a:spcPct val="80000"/>
              </a:lnSpc>
              <a:spcBef>
                <a:spcPts val="0"/>
              </a:spcBef>
              <a:buClr>
                <a:srgbClr val="498BC9"/>
              </a:buClr>
              <a:buSzPct val="101000"/>
            </a:pPr>
            <a:endParaRPr sz="1600" dirty="0">
              <a:solidFill>
                <a:srgbClr val="000000"/>
              </a:solidFill>
            </a:endParaRPr>
          </a:p>
          <a:p>
            <a:pPr lvl="1" indent="-257651">
              <a:lnSpc>
                <a:spcPct val="80000"/>
              </a:lnSpc>
              <a:spcBef>
                <a:spcPts val="0"/>
              </a:spcBef>
              <a:buClr>
                <a:srgbClr val="498BC9"/>
              </a:buClr>
              <a:buSzPct val="101000"/>
            </a:pPr>
            <a:r>
              <a:rPr lang="en-US" sz="1300" dirty="0" smtClean="0">
                <a:solidFill>
                  <a:srgbClr val="000000"/>
                </a:solidFill>
              </a:rPr>
              <a:t>"</a:t>
            </a:r>
            <a:r>
              <a:rPr lang="en-US" sz="1300" dirty="0">
                <a:solidFill>
                  <a:srgbClr val="000000"/>
                </a:solidFill>
              </a:rPr>
              <a:t>Today OECD countries are no longer alone in developing national strategies for science, technology and innovation. Brazil, the People's Republic of China and India have developed national innovation strategies as part of their longer-term economic development strategies. More recently, middle-income and developing countries such as Argentina, Colombia and Vietnam are developing strategies to diversify their economies and </a:t>
            </a:r>
            <a:r>
              <a:rPr lang="en-US" sz="1300" dirty="0" err="1">
                <a:solidFill>
                  <a:srgbClr val="000000"/>
                </a:solidFill>
              </a:rPr>
              <a:t>mobilise</a:t>
            </a:r>
            <a:r>
              <a:rPr lang="en-US" sz="1300" dirty="0">
                <a:solidFill>
                  <a:srgbClr val="000000"/>
                </a:solidFill>
              </a:rPr>
              <a:t> innovation to improve their competitiveness. Several policy trends </a:t>
            </a:r>
            <a:r>
              <a:rPr lang="en-US" sz="1300" dirty="0" err="1">
                <a:solidFill>
                  <a:srgbClr val="000000"/>
                </a:solidFill>
              </a:rPr>
              <a:t>emphasised</a:t>
            </a:r>
            <a:r>
              <a:rPr lang="en-US" sz="1300" dirty="0">
                <a:solidFill>
                  <a:srgbClr val="000000"/>
                </a:solidFill>
              </a:rPr>
              <a:t> since 2010 are discussed below." (OECD)</a:t>
            </a:r>
          </a:p>
          <a:p>
            <a:pPr lvl="1" indent="-257651">
              <a:lnSpc>
                <a:spcPct val="80000"/>
              </a:lnSpc>
              <a:spcBef>
                <a:spcPts val="0"/>
              </a:spcBef>
              <a:buClr>
                <a:srgbClr val="498BC9"/>
              </a:buClr>
              <a:buSzPct val="101000"/>
            </a:pPr>
            <a:endParaRPr lang="en-US" sz="1300" dirty="0">
              <a:solidFill>
                <a:srgbClr val="000000"/>
              </a:solidFill>
            </a:endParaRPr>
          </a:p>
          <a:p>
            <a:pPr lvl="1" indent="-257651">
              <a:lnSpc>
                <a:spcPct val="80000"/>
              </a:lnSpc>
              <a:spcBef>
                <a:spcPts val="0"/>
              </a:spcBef>
              <a:buClr>
                <a:srgbClr val="498BC9"/>
              </a:buClr>
              <a:buSzPct val="101000"/>
            </a:pPr>
            <a:r>
              <a:rPr lang="en-US" sz="1300" dirty="0">
                <a:solidFill>
                  <a:srgbClr val="000000"/>
                </a:solidFill>
              </a:rPr>
              <a:t>In Sub-Saharan Africa, the number of innovation/tech hubs has increased about 15% since 2014 (World Development Report 2016: Digital Dividends</a:t>
            </a:r>
            <a:r>
              <a:rPr lang="en-US" sz="1300" dirty="0" smtClean="0">
                <a:solidFill>
                  <a:srgbClr val="000000"/>
                </a:solidFill>
              </a:rPr>
              <a:t>)</a:t>
            </a:r>
            <a:endParaRPr lang="en-US" sz="1600" dirty="0">
              <a:solidFill>
                <a:srgbClr val="000000"/>
              </a:solidFill>
            </a:endParaRPr>
          </a:p>
          <a:p>
            <a:pPr indent="-257651">
              <a:lnSpc>
                <a:spcPct val="80000"/>
              </a:lnSpc>
              <a:spcBef>
                <a:spcPts val="0"/>
              </a:spcBef>
              <a:buClr>
                <a:srgbClr val="498BC9"/>
              </a:buClr>
              <a:buSzPct val="101000"/>
            </a:pPr>
            <a:endParaRPr lang="en-US" sz="1600" dirty="0">
              <a:solidFill>
                <a:srgbClr val="000000"/>
              </a:solidFill>
            </a:endParaRPr>
          </a:p>
          <a:p>
            <a:pPr indent="-257651">
              <a:lnSpc>
                <a:spcPct val="80000"/>
              </a:lnSpc>
              <a:spcBef>
                <a:spcPts val="0"/>
              </a:spcBef>
              <a:buClr>
                <a:srgbClr val="498BC9"/>
              </a:buClr>
              <a:buSzPct val="101000"/>
            </a:pPr>
            <a:endParaRPr sz="1600" dirty="0">
              <a:solidFill>
                <a:srgbClr val="000000"/>
              </a:solidFill>
            </a:endParaRPr>
          </a:p>
        </p:txBody>
      </p:sp>
      <p:sp>
        <p:nvSpPr>
          <p:cNvPr id="5" name="Shape 213"/>
          <p:cNvSpPr txBox="1"/>
          <p:nvPr/>
        </p:nvSpPr>
        <p:spPr>
          <a:xfrm>
            <a:off x="923925" y="3433085"/>
            <a:ext cx="7551158" cy="697466"/>
          </a:xfrm>
          <a:prstGeom prst="rect">
            <a:avLst/>
          </a:prstGeom>
          <a:noFill/>
          <a:ln>
            <a:noFill/>
          </a:ln>
        </p:spPr>
        <p:txBody>
          <a:bodyPr lIns="68569" tIns="34275" rIns="68569" bIns="34275" anchor="t" anchorCtr="0">
            <a:noAutofit/>
          </a:bodyPr>
          <a:lstStyle>
            <a:defPPr marR="0" lvl="0" algn="l" rtl="0">
              <a:lnSpc>
                <a:spcPct val="100000"/>
              </a:lnSpc>
              <a:spcBef>
                <a:spcPts val="0"/>
              </a:spcBef>
              <a:spcAft>
                <a:spcPts val="0"/>
              </a:spcAft>
            </a:defPPr>
            <a:lvl1pPr marL="320040" marR="0" lvl="0" indent="-209550" algn="l" rtl="0">
              <a:lnSpc>
                <a:spcPct val="100000"/>
              </a:lnSpc>
              <a:spcBef>
                <a:spcPts val="700"/>
              </a:spcBef>
              <a:spcAft>
                <a:spcPts val="0"/>
              </a:spcAft>
              <a:buClr>
                <a:schemeClr val="accent2"/>
              </a:buClr>
              <a:buSzPct val="60000"/>
              <a:buFont typeface="Noto Sans Symbols"/>
              <a:buChar char="◻"/>
              <a:defRPr sz="2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640080" marR="0" lvl="1" indent="-168910" algn="l" rtl="0">
              <a:lnSpc>
                <a:spcPct val="100000"/>
              </a:lnSpc>
              <a:spcBef>
                <a:spcPts val="550"/>
              </a:spcBef>
              <a:spcAft>
                <a:spcPts val="0"/>
              </a:spcAft>
              <a:buClr>
                <a:schemeClr val="accent1"/>
              </a:buClr>
              <a:buSzPct val="70000"/>
              <a:buFont typeface="Noto Sans Symbols"/>
              <a:buChar char="⬜"/>
              <a:defRPr sz="2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914400" marR="0" lvl="2" indent="-118745" algn="l" rtl="0">
              <a:lnSpc>
                <a:spcPct val="100000"/>
              </a:lnSpc>
              <a:spcBef>
                <a:spcPts val="500"/>
              </a:spcBef>
              <a:spcAft>
                <a:spcPts val="0"/>
              </a:spcAft>
              <a:buClr>
                <a:schemeClr val="accent2"/>
              </a:buClr>
              <a:buSzPct val="75000"/>
              <a:buFont typeface="Noto Sans Symbols"/>
              <a:buChar char="■"/>
              <a:defRPr sz="23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371600" marR="0" lvl="3" indent="-133350" algn="l" rtl="0">
              <a:lnSpc>
                <a:spcPct val="100000"/>
              </a:lnSpc>
              <a:spcBef>
                <a:spcPts val="400"/>
              </a:spcBef>
              <a:spcAft>
                <a:spcPts val="0"/>
              </a:spcAft>
              <a:buClr>
                <a:schemeClr val="accent3"/>
              </a:buClr>
              <a:buSzPct val="75000"/>
              <a:buFont typeface="Noto Sans Symbols"/>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828800" marR="0" lvl="4" indent="-146050" algn="l" rtl="0">
              <a:lnSpc>
                <a:spcPct val="100000"/>
              </a:lnSpc>
              <a:spcBef>
                <a:spcPts val="400"/>
              </a:spcBef>
              <a:spcAft>
                <a:spcPts val="0"/>
              </a:spcAft>
              <a:buClr>
                <a:schemeClr val="accent4"/>
              </a:buClr>
              <a:buSzPct val="65000"/>
              <a:buFont typeface="Noto Sans Symbols"/>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103120" marR="0" lvl="5" indent="-12192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377440" marR="0" lvl="6" indent="-116840"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651760" marR="0" lvl="7" indent="-124460"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926080" marR="0" lvl="8" indent="-119380" algn="l" rtl="0">
              <a:lnSpc>
                <a:spcPct val="100000"/>
              </a:lnSpc>
              <a:spcBef>
                <a:spcPts val="360"/>
              </a:spcBef>
              <a:spcAft>
                <a:spcPts val="0"/>
              </a:spcAft>
              <a:buClr>
                <a:schemeClr val="accent4"/>
              </a:buClr>
              <a:buSzPct val="100000"/>
              <a:buFont typeface="Noto Sans Symbols"/>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342900" indent="-257651" fontAlgn="base">
              <a:lnSpc>
                <a:spcPct val="80000"/>
              </a:lnSpc>
              <a:spcBef>
                <a:spcPts val="0"/>
              </a:spcBef>
              <a:spcAft>
                <a:spcPct val="0"/>
              </a:spcAft>
              <a:buClr>
                <a:srgbClr val="498BC9"/>
              </a:buClr>
              <a:buSzPct val="101000"/>
              <a:buFont typeface="Arial" charset="0"/>
              <a:buChar char="•"/>
            </a:pPr>
            <a:r>
              <a:rPr lang="en-US" sz="1600" dirty="0">
                <a:solidFill>
                  <a:srgbClr val="000000"/>
                </a:solidFill>
                <a:latin typeface="+mn-lt"/>
                <a:ea typeface="MS PGothic" pitchFamily="34" charset="-128"/>
                <a:cs typeface="ＭＳ Ｐゴシック" charset="0"/>
              </a:rPr>
              <a:t>4.2: Effective partnerships of stakeholders in telecommunication/ICT environment</a:t>
            </a:r>
          </a:p>
          <a:p>
            <a:pPr marL="342900" indent="-257651" fontAlgn="base">
              <a:lnSpc>
                <a:spcPct val="80000"/>
              </a:lnSpc>
              <a:spcBef>
                <a:spcPts val="0"/>
              </a:spcBef>
              <a:spcAft>
                <a:spcPct val="0"/>
              </a:spcAft>
              <a:buClr>
                <a:srgbClr val="498BC9"/>
              </a:buClr>
              <a:buSzPct val="101000"/>
              <a:buFont typeface="Arial" charset="0"/>
              <a:buChar char="•"/>
            </a:pPr>
            <a:endParaRPr lang="en-US" sz="1600" dirty="0">
              <a:solidFill>
                <a:srgbClr val="000000"/>
              </a:solidFill>
              <a:latin typeface="+mn-lt"/>
              <a:ea typeface="MS PGothic" pitchFamily="34" charset="-128"/>
              <a:cs typeface="ＭＳ Ｐゴシック" charset="0"/>
            </a:endParaRPr>
          </a:p>
          <a:p>
            <a:pPr marL="342900" indent="-257651" fontAlgn="base">
              <a:lnSpc>
                <a:spcPct val="80000"/>
              </a:lnSpc>
              <a:spcBef>
                <a:spcPts val="0"/>
              </a:spcBef>
              <a:spcAft>
                <a:spcPct val="0"/>
              </a:spcAft>
              <a:buClr>
                <a:srgbClr val="498BC9"/>
              </a:buClr>
              <a:buSzPct val="101000"/>
              <a:buFont typeface="Arial" charset="0"/>
              <a:buChar char="•"/>
            </a:pPr>
            <a:endParaRPr lang="en-US" sz="1600" dirty="0">
              <a:solidFill>
                <a:srgbClr val="000000"/>
              </a:solidFill>
              <a:latin typeface="+mn-lt"/>
              <a:ea typeface="MS PGothic" pitchFamily="34" charset="-128"/>
              <a:cs typeface="ＭＳ Ｐゴシック" charset="0"/>
            </a:endParaRPr>
          </a:p>
          <a:p>
            <a:pPr marL="742950" lvl="1" indent="-257651" fontAlgn="base">
              <a:lnSpc>
                <a:spcPct val="80000"/>
              </a:lnSpc>
              <a:spcBef>
                <a:spcPts val="0"/>
              </a:spcBef>
              <a:spcAft>
                <a:spcPct val="0"/>
              </a:spcAft>
              <a:buClr>
                <a:srgbClr val="498BC9"/>
              </a:buClr>
              <a:buSzPct val="101000"/>
              <a:buFont typeface="Arial" charset="0"/>
              <a:buChar char="–"/>
            </a:pPr>
            <a:r>
              <a:rPr lang="en-US" sz="1300" dirty="0">
                <a:solidFill>
                  <a:srgbClr val="000000"/>
                </a:solidFill>
                <a:latin typeface="+mn-lt"/>
                <a:ea typeface="MS PGothic" pitchFamily="34" charset="-128"/>
                <a:cs typeface="ＭＳ Ｐゴシック" charset="0"/>
              </a:rPr>
              <a:t>U</a:t>
            </a:r>
            <a:r>
              <a:rPr lang="en-US" sz="1300" dirty="0">
                <a:solidFill>
                  <a:srgbClr val="000000"/>
                </a:solidFill>
                <a:latin typeface="+mn-lt"/>
                <a:ea typeface="MS PGothic" pitchFamily="34" charset="-128"/>
                <a:cs typeface="+mn-cs"/>
              </a:rPr>
              <a:t>nder the current formulation, there is no quantitative indicator to measure this.</a:t>
            </a:r>
          </a:p>
          <a:p>
            <a:pPr marL="0" indent="0">
              <a:lnSpc>
                <a:spcPct val="80000"/>
              </a:lnSpc>
              <a:spcBef>
                <a:spcPts val="0"/>
              </a:spcBef>
              <a:buNone/>
            </a:pPr>
            <a:endParaRPr lang="en-US" sz="1358" dirty="0"/>
          </a:p>
        </p:txBody>
      </p:sp>
      <p:sp>
        <p:nvSpPr>
          <p:cNvPr id="8" name="Shape 124"/>
          <p:cNvSpPr txBox="1"/>
          <p:nvPr/>
        </p:nvSpPr>
        <p:spPr>
          <a:xfrm>
            <a:off x="7448743" y="4546423"/>
            <a:ext cx="1026339" cy="438633"/>
          </a:xfrm>
          <a:prstGeom prst="rect">
            <a:avLst/>
          </a:prstGeom>
          <a:noFill/>
          <a:ln>
            <a:noFill/>
          </a:ln>
        </p:spPr>
        <p:txBody>
          <a:bodyPr lIns="68569" tIns="68569" rIns="68569" bIns="68569" anchor="t" anchorCtr="0">
            <a:noAutofit/>
          </a:bodyPr>
          <a:lstStyle/>
          <a:p>
            <a:r>
              <a:rPr lang="en-US" sz="1350" dirty="0" smtClean="0"/>
              <a:t>Source: ITU</a:t>
            </a:r>
            <a:endParaRPr lang="en-US" sz="1350" dirty="0"/>
          </a:p>
        </p:txBody>
      </p:sp>
    </p:spTree>
    <p:extLst>
      <p:ext uri="{BB962C8B-B14F-4D97-AF65-F5344CB8AC3E}">
        <p14:creationId xmlns:p14="http://schemas.microsoft.com/office/powerpoint/2010/main" val="279451722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3"/>
          <p:cNvSpPr/>
          <p:nvPr/>
        </p:nvSpPr>
        <p:spPr>
          <a:xfrm rot="5400000">
            <a:off x="2688384" y="-1121166"/>
            <a:ext cx="3298317" cy="6478154"/>
          </a:xfrm>
          <a:custGeom>
            <a:avLst/>
            <a:gdLst/>
            <a:ahLst/>
            <a:cxnLst/>
            <a:rect l="l" t="t" r="r" b="b"/>
            <a:pathLst>
              <a:path w="3298317" h="6478154">
                <a:moveTo>
                  <a:pt x="0" y="6478154"/>
                </a:moveTo>
                <a:lnTo>
                  <a:pt x="0" y="0"/>
                </a:lnTo>
                <a:lnTo>
                  <a:pt x="2727291" y="0"/>
                </a:lnTo>
                <a:lnTo>
                  <a:pt x="2727291" y="1196539"/>
                </a:lnTo>
                <a:lnTo>
                  <a:pt x="3298317" y="1767565"/>
                </a:lnTo>
                <a:lnTo>
                  <a:pt x="2727291" y="1767565"/>
                </a:lnTo>
                <a:lnTo>
                  <a:pt x="2727291" y="6478154"/>
                </a:lnTo>
                <a:close/>
              </a:path>
            </a:pathLst>
          </a:custGeom>
          <a:solidFill>
            <a:srgbClr val="6599D9">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TextBox 9"/>
          <p:cNvSpPr txBox="1"/>
          <p:nvPr/>
        </p:nvSpPr>
        <p:spPr>
          <a:xfrm>
            <a:off x="1767726" y="597393"/>
            <a:ext cx="3046514" cy="477054"/>
          </a:xfrm>
          <a:prstGeom prst="rect">
            <a:avLst/>
          </a:prstGeom>
          <a:noFill/>
        </p:spPr>
        <p:txBody>
          <a:bodyPr wrap="square" rtlCol="0">
            <a:spAutoFit/>
          </a:bodyPr>
          <a:lstStyle/>
          <a:p>
            <a:r>
              <a:rPr lang="en-US" sz="2500" b="1" i="1" dirty="0" smtClean="0">
                <a:solidFill>
                  <a:srgbClr val="BCD0F2"/>
                </a:solidFill>
                <a:latin typeface="Times"/>
                <a:cs typeface="Times"/>
              </a:rPr>
              <a:t>ITU Strategy</a:t>
            </a:r>
            <a:endParaRPr lang="en-US" sz="2500" b="1" i="1" dirty="0">
              <a:solidFill>
                <a:srgbClr val="BCD0F2"/>
              </a:solidFill>
              <a:latin typeface="Times"/>
              <a:cs typeface="Times"/>
            </a:endParaRPr>
          </a:p>
        </p:txBody>
      </p:sp>
      <p:cxnSp>
        <p:nvCxnSpPr>
          <p:cNvPr id="11" name="Straight Connector 10"/>
          <p:cNvCxnSpPr>
            <a:cxnSpLocks noChangeAspect="1"/>
          </p:cNvCxnSpPr>
          <p:nvPr/>
        </p:nvCxnSpPr>
        <p:spPr>
          <a:xfrm>
            <a:off x="1710646" y="726671"/>
            <a:ext cx="0" cy="287998"/>
          </a:xfrm>
          <a:prstGeom prst="line">
            <a:avLst/>
          </a:prstGeom>
          <a:ln w="19050" cmpd="sng">
            <a:solidFill>
              <a:srgbClr val="B2C3EE"/>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300286" y="1287271"/>
            <a:ext cx="5920068" cy="1077218"/>
          </a:xfrm>
          <a:prstGeom prst="rect">
            <a:avLst/>
          </a:prstGeom>
          <a:noFill/>
        </p:spPr>
        <p:txBody>
          <a:bodyPr wrap="square" rtlCol="0">
            <a:spAutoFit/>
          </a:bodyPr>
          <a:lstStyle/>
          <a:p>
            <a:pPr>
              <a:lnSpc>
                <a:spcPct val="80000"/>
              </a:lnSpc>
            </a:pPr>
            <a:r>
              <a:rPr lang="en-US" sz="4000" spc="-150" dirty="0" smtClean="0">
                <a:solidFill>
                  <a:schemeClr val="bg1"/>
                </a:solidFill>
                <a:latin typeface="Arial Black" panose="020B0A04020102020204" pitchFamily="34" charset="0"/>
                <a:cs typeface="Myriad Pro Cond"/>
              </a:rPr>
              <a:t>ITU proposed strategic targets</a:t>
            </a:r>
            <a:endParaRPr lang="en-US" sz="2800" spc="-150" dirty="0">
              <a:solidFill>
                <a:schemeClr val="bg1"/>
              </a:solidFill>
              <a:latin typeface="Arial Narrow"/>
              <a:cs typeface="Arial Narrow"/>
            </a:endParaRPr>
          </a:p>
        </p:txBody>
      </p:sp>
    </p:spTree>
    <p:extLst>
      <p:ext uri="{BB962C8B-B14F-4D97-AF65-F5344CB8AC3E}">
        <p14:creationId xmlns:p14="http://schemas.microsoft.com/office/powerpoint/2010/main" val="3301322884"/>
      </p:ext>
    </p:extLst>
  </p:cSld>
  <p:clrMapOvr>
    <a:masterClrMapping/>
  </p:clrMapOvr>
  <mc:AlternateContent xmlns:mc="http://schemas.openxmlformats.org/markup-compatibility/2006" xmlns:p14="http://schemas.microsoft.com/office/powerpoint/2010/main">
    <mc:Choice Requires="p14">
      <p:transition p14:dur="0" advClick="0" advTm="2500"/>
    </mc:Choice>
    <mc:Fallback xmlns="">
      <p:transition advClick="0" advTm="25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200151"/>
            <a:ext cx="4251976" cy="3394472"/>
          </a:xfrm>
        </p:spPr>
        <p:txBody>
          <a:bodyPr/>
          <a:lstStyle/>
          <a:p>
            <a:pPr marL="0" indent="0">
              <a:buNone/>
            </a:pPr>
            <a:r>
              <a:rPr lang="en-GB" sz="2400" dirty="0"/>
              <a:t>by 2025, </a:t>
            </a:r>
            <a:r>
              <a:rPr lang="en-GB" sz="2400" dirty="0">
                <a:solidFill>
                  <a:srgbClr val="FF3300"/>
                </a:solidFill>
              </a:rPr>
              <a:t>70%</a:t>
            </a:r>
            <a:r>
              <a:rPr lang="en-GB" sz="2400" dirty="0"/>
              <a:t> of households worldwide should have access to the </a:t>
            </a:r>
            <a:r>
              <a:rPr lang="en-GB" sz="2400" dirty="0" smtClean="0"/>
              <a:t>Internet</a:t>
            </a:r>
          </a:p>
          <a:p>
            <a:r>
              <a:rPr lang="en-US" sz="2400" dirty="0" smtClean="0"/>
              <a:t>Much growth expected in developing countries</a:t>
            </a:r>
          </a:p>
          <a:p>
            <a:endParaRPr lang="en-US" sz="2400" dirty="0" smtClean="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1.1</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2839611" cy="353943"/>
          </a:xfrm>
          <a:prstGeom prst="rect">
            <a:avLst/>
          </a:prstGeom>
          <a:noFill/>
        </p:spPr>
        <p:txBody>
          <a:bodyPr wrap="square" rtlCol="0">
            <a:spAutoFit/>
          </a:bodyPr>
          <a:lstStyle/>
          <a:p>
            <a:r>
              <a:rPr lang="en-US" sz="1700" i="1" dirty="0" smtClean="0">
                <a:solidFill>
                  <a:srgbClr val="B3C3EE"/>
                </a:solidFill>
                <a:latin typeface="Times"/>
                <a:cs typeface="Times"/>
              </a:rPr>
              <a:t>Connected Households</a:t>
            </a:r>
            <a:endParaRPr lang="en-US" sz="1700" i="1" dirty="0">
              <a:solidFill>
                <a:srgbClr val="B3C3EE"/>
              </a:solidFill>
              <a:latin typeface="Times"/>
              <a:cs typeface="Times"/>
            </a:endParaRPr>
          </a:p>
        </p:txBody>
      </p:sp>
      <p:sp>
        <p:nvSpPr>
          <p:cNvPr id="9" name="TextBox 8"/>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348" y="1200151"/>
            <a:ext cx="3302735" cy="2969068"/>
          </a:xfrm>
          <a:prstGeom prst="rect">
            <a:avLst/>
          </a:prstGeom>
        </p:spPr>
      </p:pic>
      <p:sp>
        <p:nvSpPr>
          <p:cNvPr id="8" name="TextBox 7"/>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185143266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3" y="1250063"/>
            <a:ext cx="4127878" cy="2017012"/>
          </a:xfrm>
        </p:spPr>
        <p:txBody>
          <a:bodyPr/>
          <a:lstStyle/>
          <a:p>
            <a:pPr marL="0" indent="0">
              <a:buNone/>
            </a:pPr>
            <a:r>
              <a:rPr lang="en-GB" sz="2400" dirty="0"/>
              <a:t>by 2025, </a:t>
            </a:r>
            <a:r>
              <a:rPr lang="en-GB" sz="2400" dirty="0">
                <a:solidFill>
                  <a:srgbClr val="FF3300"/>
                </a:solidFill>
              </a:rPr>
              <a:t>75%</a:t>
            </a:r>
            <a:r>
              <a:rPr lang="en-GB" sz="2400" dirty="0"/>
              <a:t> of individuals worldwide should have access to the Internet</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1.2</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2839611" cy="353943"/>
          </a:xfrm>
          <a:prstGeom prst="rect">
            <a:avLst/>
          </a:prstGeom>
          <a:noFill/>
        </p:spPr>
        <p:txBody>
          <a:bodyPr wrap="square" rtlCol="0">
            <a:spAutoFit/>
          </a:bodyPr>
          <a:lstStyle/>
          <a:p>
            <a:r>
              <a:rPr lang="en-US" sz="1700" i="1" dirty="0" smtClean="0">
                <a:solidFill>
                  <a:srgbClr val="B3C3EE"/>
                </a:solidFill>
                <a:latin typeface="Times"/>
                <a:cs typeface="Times"/>
              </a:rPr>
              <a:t>Connected Individuals</a:t>
            </a:r>
            <a:endParaRPr lang="en-US" sz="1700" i="1" dirty="0">
              <a:solidFill>
                <a:srgbClr val="B3C3EE"/>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040" y="993355"/>
            <a:ext cx="3925942" cy="3152216"/>
          </a:xfrm>
          <a:prstGeom prst="rect">
            <a:avLst/>
          </a:prstGeom>
        </p:spPr>
      </p:pic>
      <p:sp>
        <p:nvSpPr>
          <p:cNvPr id="8" name="TextBox 7"/>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9" name="TextBox 8"/>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352762430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1.3</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2839611" cy="353943"/>
          </a:xfrm>
          <a:prstGeom prst="rect">
            <a:avLst/>
          </a:prstGeom>
          <a:noFill/>
        </p:spPr>
        <p:txBody>
          <a:bodyPr wrap="square" rtlCol="0">
            <a:spAutoFit/>
          </a:bodyPr>
          <a:lstStyle/>
          <a:p>
            <a:r>
              <a:rPr lang="en-US" sz="1700" i="1" dirty="0" smtClean="0">
                <a:solidFill>
                  <a:srgbClr val="B3C3EE"/>
                </a:solidFill>
                <a:latin typeface="Times"/>
                <a:cs typeface="Times"/>
              </a:rPr>
              <a:t>ICT affordability</a:t>
            </a:r>
            <a:endParaRPr lang="en-US" sz="1700" i="1" dirty="0">
              <a:solidFill>
                <a:srgbClr val="B3C3EE"/>
              </a:solidFill>
              <a:latin typeface="Times"/>
              <a:cs typeface="Times"/>
            </a:endParaRPr>
          </a:p>
        </p:txBody>
      </p:sp>
      <p:sp>
        <p:nvSpPr>
          <p:cNvPr id="8" name="Content Placeholder 2"/>
          <p:cNvSpPr txBox="1">
            <a:spLocks/>
          </p:cNvSpPr>
          <p:nvPr/>
        </p:nvSpPr>
        <p:spPr>
          <a:xfrm>
            <a:off x="920372" y="1473619"/>
            <a:ext cx="3810326" cy="312100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t>by 2025, internet access should </a:t>
            </a:r>
            <a:r>
              <a:rPr lang="en-GB" sz="2400" dirty="0">
                <a:solidFill>
                  <a:srgbClr val="FF3300"/>
                </a:solidFill>
              </a:rPr>
              <a:t>30%</a:t>
            </a:r>
            <a:r>
              <a:rPr lang="en-GB" sz="2400" dirty="0"/>
              <a:t> more affordable compared to </a:t>
            </a:r>
            <a:r>
              <a:rPr lang="en-GB" sz="2400" dirty="0" smtClean="0"/>
              <a:t>2016</a:t>
            </a:r>
          </a:p>
          <a:p>
            <a:endParaRPr lang="en-GB" sz="24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429" y="1278026"/>
            <a:ext cx="3686102" cy="2762715"/>
          </a:xfrm>
          <a:prstGeom prst="rect">
            <a:avLst/>
          </a:prstGeom>
        </p:spPr>
      </p:pic>
      <p:sp>
        <p:nvSpPr>
          <p:cNvPr id="10" name="TextBox 9"/>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9" name="TextBox 8"/>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267530597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8" name="Rectangle 7"/>
          <p:cNvSpPr/>
          <p:nvPr/>
        </p:nvSpPr>
        <p:spPr>
          <a:xfrm>
            <a:off x="-1" y="1821808"/>
            <a:ext cx="9144001" cy="276759"/>
          </a:xfrm>
          <a:prstGeom prst="rect">
            <a:avLst/>
          </a:prstGeom>
          <a:solidFill>
            <a:srgbClr val="5984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TextBox 23"/>
          <p:cNvSpPr txBox="1"/>
          <p:nvPr/>
        </p:nvSpPr>
        <p:spPr>
          <a:xfrm>
            <a:off x="920372" y="499456"/>
            <a:ext cx="2839611" cy="353943"/>
          </a:xfrm>
          <a:prstGeom prst="rect">
            <a:avLst/>
          </a:prstGeom>
          <a:noFill/>
        </p:spPr>
        <p:txBody>
          <a:bodyPr wrap="square" rtlCol="0">
            <a:spAutoFit/>
          </a:bodyPr>
          <a:lstStyle/>
          <a:p>
            <a:r>
              <a:rPr lang="en-US" sz="1700" i="1" dirty="0">
                <a:solidFill>
                  <a:srgbClr val="B3C3EE"/>
                </a:solidFill>
                <a:latin typeface="Times"/>
                <a:cs typeface="Times"/>
              </a:rPr>
              <a:t>Our Strategy</a:t>
            </a:r>
          </a:p>
        </p:txBody>
      </p:sp>
      <p:sp>
        <p:nvSpPr>
          <p:cNvPr id="26" name="TextBox 25"/>
          <p:cNvSpPr txBox="1"/>
          <p:nvPr/>
        </p:nvSpPr>
        <p:spPr>
          <a:xfrm>
            <a:off x="6487987" y="41361"/>
            <a:ext cx="1987096" cy="400110"/>
          </a:xfrm>
          <a:prstGeom prst="rect">
            <a:avLst/>
          </a:prstGeom>
          <a:noFill/>
        </p:spPr>
        <p:txBody>
          <a:bodyPr wrap="square" rtlCol="0">
            <a:spAutoFit/>
          </a:bodyPr>
          <a:lstStyle/>
          <a:p>
            <a:r>
              <a:rPr lang="en-US" sz="2000" b="1" dirty="0">
                <a:solidFill>
                  <a:prstClr val="white"/>
                </a:solidFill>
                <a:latin typeface="Arial Narrow" panose="020B0606020202030204" pitchFamily="34" charset="0"/>
                <a:cs typeface="Myriad Pro Cond"/>
              </a:rPr>
              <a:t>ITU at a glance</a:t>
            </a:r>
          </a:p>
        </p:txBody>
      </p:sp>
      <p:cxnSp>
        <p:nvCxnSpPr>
          <p:cNvPr id="32" name="Straight Connector 31"/>
          <p:cNvCxnSpPr/>
          <p:nvPr/>
        </p:nvCxnSpPr>
        <p:spPr>
          <a:xfrm>
            <a:off x="2245559" y="1418404"/>
            <a:ext cx="0" cy="2955125"/>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989970" y="938645"/>
            <a:ext cx="4281687" cy="310341"/>
          </a:xfrm>
          <a:prstGeom prst="rect">
            <a:avLst/>
          </a:prstGeom>
        </p:spPr>
        <p:txBody>
          <a:bodyPr wrap="square">
            <a:spAutoFit/>
          </a:bodyPr>
          <a:lstStyle/>
          <a:p>
            <a:pPr>
              <a:lnSpc>
                <a:spcPct val="80000"/>
              </a:lnSpc>
            </a:pPr>
            <a:r>
              <a:rPr lang="en-US" sz="1700" b="1" dirty="0">
                <a:solidFill>
                  <a:srgbClr val="2C5A97"/>
                </a:solidFill>
                <a:latin typeface="Calibri"/>
                <a:cs typeface="Calibri"/>
              </a:rPr>
              <a:t>Goals &amp; Targets</a:t>
            </a: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2029" y="1160374"/>
            <a:ext cx="658576" cy="718378"/>
          </a:xfrm>
          <a:prstGeom prst="rect">
            <a:avLst/>
          </a:prstGeom>
        </p:spPr>
      </p:pic>
      <p:sp>
        <p:nvSpPr>
          <p:cNvPr id="36" name="TextBox 35"/>
          <p:cNvSpPr txBox="1"/>
          <p:nvPr/>
        </p:nvSpPr>
        <p:spPr>
          <a:xfrm>
            <a:off x="700004" y="1825089"/>
            <a:ext cx="814125" cy="261610"/>
          </a:xfrm>
          <a:prstGeom prst="rect">
            <a:avLst/>
          </a:prstGeom>
          <a:noFill/>
        </p:spPr>
        <p:txBody>
          <a:bodyPr wrap="square" rtlCol="0">
            <a:spAutoFit/>
          </a:bodyPr>
          <a:lstStyle/>
          <a:p>
            <a:pPr algn="ctr">
              <a:lnSpc>
                <a:spcPct val="90000"/>
              </a:lnSpc>
            </a:pPr>
            <a:r>
              <a:rPr lang="en-US" sz="1200" b="1" dirty="0">
                <a:solidFill>
                  <a:prstClr val="white"/>
                </a:solidFill>
                <a:latin typeface="Arial Narrow"/>
                <a:cs typeface="Arial Narrow"/>
              </a:rPr>
              <a:t>GROWTH</a:t>
            </a:r>
          </a:p>
        </p:txBody>
      </p:sp>
      <p:sp>
        <p:nvSpPr>
          <p:cNvPr id="38" name="TextBox 37"/>
          <p:cNvSpPr txBox="1"/>
          <p:nvPr/>
        </p:nvSpPr>
        <p:spPr>
          <a:xfrm>
            <a:off x="2796217" y="1825089"/>
            <a:ext cx="1305430" cy="261610"/>
          </a:xfrm>
          <a:prstGeom prst="rect">
            <a:avLst/>
          </a:prstGeom>
          <a:noFill/>
        </p:spPr>
        <p:txBody>
          <a:bodyPr wrap="square" rtlCol="0">
            <a:spAutoFit/>
          </a:bodyPr>
          <a:lstStyle/>
          <a:p>
            <a:pPr algn="ctr">
              <a:lnSpc>
                <a:spcPct val="90000"/>
              </a:lnSpc>
            </a:pPr>
            <a:r>
              <a:rPr lang="en-US" sz="1200" b="1" dirty="0">
                <a:solidFill>
                  <a:prstClr val="white"/>
                </a:solidFill>
                <a:latin typeface="Arial Narrow"/>
                <a:cs typeface="Arial Narrow"/>
              </a:rPr>
              <a:t>INCLUSIVENESS</a:t>
            </a:r>
          </a:p>
        </p:txBody>
      </p:sp>
      <p:sp>
        <p:nvSpPr>
          <p:cNvPr id="41" name="TextBox 40"/>
          <p:cNvSpPr txBox="1"/>
          <p:nvPr/>
        </p:nvSpPr>
        <p:spPr>
          <a:xfrm>
            <a:off x="5130915" y="1816693"/>
            <a:ext cx="1305430" cy="261610"/>
          </a:xfrm>
          <a:prstGeom prst="rect">
            <a:avLst/>
          </a:prstGeom>
          <a:noFill/>
        </p:spPr>
        <p:txBody>
          <a:bodyPr wrap="square" rtlCol="0">
            <a:spAutoFit/>
          </a:bodyPr>
          <a:lstStyle/>
          <a:p>
            <a:pPr algn="ctr">
              <a:lnSpc>
                <a:spcPct val="90000"/>
              </a:lnSpc>
            </a:pPr>
            <a:r>
              <a:rPr lang="en-US" sz="1200" b="1" dirty="0">
                <a:solidFill>
                  <a:prstClr val="white"/>
                </a:solidFill>
                <a:latin typeface="Arial Narrow"/>
                <a:cs typeface="Arial Narrow"/>
              </a:rPr>
              <a:t>SUSTAINABILITY</a:t>
            </a:r>
          </a:p>
        </p:txBody>
      </p:sp>
      <p:sp>
        <p:nvSpPr>
          <p:cNvPr id="42" name="TextBox 41"/>
          <p:cNvSpPr txBox="1"/>
          <p:nvPr/>
        </p:nvSpPr>
        <p:spPr>
          <a:xfrm>
            <a:off x="6927870" y="1825089"/>
            <a:ext cx="2158265" cy="261610"/>
          </a:xfrm>
          <a:prstGeom prst="rect">
            <a:avLst/>
          </a:prstGeom>
          <a:noFill/>
        </p:spPr>
        <p:txBody>
          <a:bodyPr wrap="square" rtlCol="0">
            <a:spAutoFit/>
          </a:bodyPr>
          <a:lstStyle/>
          <a:p>
            <a:pPr algn="ctr">
              <a:lnSpc>
                <a:spcPct val="90000"/>
              </a:lnSpc>
            </a:pPr>
            <a:r>
              <a:rPr lang="en-US" sz="1200" b="1" dirty="0">
                <a:solidFill>
                  <a:prstClr val="white"/>
                </a:solidFill>
                <a:latin typeface="Arial Narrow"/>
                <a:cs typeface="Arial Narrow"/>
              </a:rPr>
              <a:t>INNOVATION &amp; PARTNERSHIP</a:t>
            </a:r>
          </a:p>
        </p:txBody>
      </p:sp>
      <p:cxnSp>
        <p:nvCxnSpPr>
          <p:cNvPr id="43" name="Straight Connector 42"/>
          <p:cNvCxnSpPr/>
          <p:nvPr/>
        </p:nvCxnSpPr>
        <p:spPr>
          <a:xfrm>
            <a:off x="4704497" y="1418403"/>
            <a:ext cx="0" cy="2955125"/>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927870" y="1376113"/>
            <a:ext cx="0" cy="2955125"/>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3413" y="2114499"/>
            <a:ext cx="2227755" cy="579133"/>
          </a:xfrm>
          <a:prstGeom prst="rect">
            <a:avLst/>
          </a:prstGeom>
          <a:noFill/>
        </p:spPr>
        <p:txBody>
          <a:bodyPr wrap="square" rtlCol="0">
            <a:spAutoFit/>
          </a:bodyPr>
          <a:lstStyle/>
          <a:p>
            <a:pPr algn="ctr">
              <a:lnSpc>
                <a:spcPct val="80000"/>
              </a:lnSpc>
            </a:pPr>
            <a:r>
              <a:rPr lang="en-US" sz="1300" i="1" dirty="0">
                <a:solidFill>
                  <a:srgbClr val="6599D9"/>
                </a:solidFill>
                <a:latin typeface="Calibri"/>
                <a:cs typeface="Calibri"/>
              </a:rPr>
              <a:t>Enable and foster access to and increased use of telecommunications/ICTs</a:t>
            </a:r>
          </a:p>
        </p:txBody>
      </p:sp>
      <p:sp>
        <p:nvSpPr>
          <p:cNvPr id="48" name="TextBox 47"/>
          <p:cNvSpPr txBox="1"/>
          <p:nvPr/>
        </p:nvSpPr>
        <p:spPr>
          <a:xfrm>
            <a:off x="2281168" y="2114499"/>
            <a:ext cx="2351336" cy="419089"/>
          </a:xfrm>
          <a:prstGeom prst="rect">
            <a:avLst/>
          </a:prstGeom>
          <a:noFill/>
        </p:spPr>
        <p:txBody>
          <a:bodyPr wrap="square" rtlCol="0">
            <a:spAutoFit/>
          </a:bodyPr>
          <a:lstStyle/>
          <a:p>
            <a:pPr algn="ctr">
              <a:lnSpc>
                <a:spcPct val="80000"/>
              </a:lnSpc>
            </a:pPr>
            <a:r>
              <a:rPr lang="en-US" sz="1300" i="1" dirty="0">
                <a:solidFill>
                  <a:srgbClr val="6599D9"/>
                </a:solidFill>
                <a:latin typeface="Calibri"/>
                <a:cs typeface="Calibri"/>
              </a:rPr>
              <a:t>Bridge the digital divide and provide broadband for all</a:t>
            </a:r>
          </a:p>
        </p:txBody>
      </p:sp>
      <p:sp>
        <p:nvSpPr>
          <p:cNvPr id="49" name="TextBox 48"/>
          <p:cNvSpPr txBox="1"/>
          <p:nvPr/>
        </p:nvSpPr>
        <p:spPr>
          <a:xfrm>
            <a:off x="4624479" y="2098784"/>
            <a:ext cx="2375385" cy="579133"/>
          </a:xfrm>
          <a:prstGeom prst="rect">
            <a:avLst/>
          </a:prstGeom>
          <a:noFill/>
        </p:spPr>
        <p:txBody>
          <a:bodyPr wrap="square" rtlCol="0">
            <a:spAutoFit/>
          </a:bodyPr>
          <a:lstStyle/>
          <a:p>
            <a:pPr algn="ctr">
              <a:lnSpc>
                <a:spcPct val="80000"/>
              </a:lnSpc>
            </a:pPr>
            <a:r>
              <a:rPr lang="en-US" sz="1300" i="1" dirty="0">
                <a:solidFill>
                  <a:srgbClr val="6599D9"/>
                </a:solidFill>
                <a:latin typeface="Calibri"/>
                <a:cs typeface="Calibri"/>
              </a:rPr>
              <a:t>Manage challenges resulting from telecommunication/ICT development</a:t>
            </a:r>
          </a:p>
        </p:txBody>
      </p:sp>
      <p:sp>
        <p:nvSpPr>
          <p:cNvPr id="50" name="TextBox 49"/>
          <p:cNvSpPr txBox="1"/>
          <p:nvPr/>
        </p:nvSpPr>
        <p:spPr>
          <a:xfrm>
            <a:off x="6967860" y="2114499"/>
            <a:ext cx="2021810" cy="739177"/>
          </a:xfrm>
          <a:prstGeom prst="rect">
            <a:avLst/>
          </a:prstGeom>
          <a:noFill/>
        </p:spPr>
        <p:txBody>
          <a:bodyPr wrap="square" rtlCol="0">
            <a:spAutoFit/>
          </a:bodyPr>
          <a:lstStyle/>
          <a:p>
            <a:pPr algn="ctr">
              <a:lnSpc>
                <a:spcPct val="80000"/>
              </a:lnSpc>
            </a:pPr>
            <a:r>
              <a:rPr lang="en-US" sz="1300" i="1" dirty="0">
                <a:solidFill>
                  <a:srgbClr val="6599D9"/>
                </a:solidFill>
                <a:latin typeface="Calibri"/>
                <a:cs typeface="Calibri"/>
              </a:rPr>
              <a:t>Lead, improve and adapt </a:t>
            </a:r>
            <a:br>
              <a:rPr lang="en-US" sz="1300" i="1" dirty="0">
                <a:solidFill>
                  <a:srgbClr val="6599D9"/>
                </a:solidFill>
                <a:latin typeface="Calibri"/>
                <a:cs typeface="Calibri"/>
              </a:rPr>
            </a:br>
            <a:r>
              <a:rPr lang="en-US" sz="1300" i="1" dirty="0">
                <a:solidFill>
                  <a:srgbClr val="6599D9"/>
                </a:solidFill>
                <a:latin typeface="Calibri"/>
                <a:cs typeface="Calibri"/>
              </a:rPr>
              <a:t>to the changing telecommunication/ICT environment</a:t>
            </a:r>
          </a:p>
        </p:txBody>
      </p:sp>
      <p:pic>
        <p:nvPicPr>
          <p:cNvPr id="51" name="Picture 5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14509" y="1160374"/>
            <a:ext cx="468846" cy="718378"/>
          </a:xfrm>
          <a:prstGeom prst="rect">
            <a:avLst/>
          </a:prstGeom>
        </p:spPr>
      </p:pic>
      <p:pic>
        <p:nvPicPr>
          <p:cNvPr id="52" name="Picture 5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16072" y="1160374"/>
            <a:ext cx="563802" cy="718378"/>
          </a:xfrm>
          <a:prstGeom prst="rect">
            <a:avLst/>
          </a:prstGeom>
        </p:spPr>
      </p:pic>
      <p:pic>
        <p:nvPicPr>
          <p:cNvPr id="53" name="Picture 5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84866" y="1160374"/>
            <a:ext cx="486423" cy="718378"/>
          </a:xfrm>
          <a:prstGeom prst="rect">
            <a:avLst/>
          </a:prstGeom>
        </p:spPr>
      </p:pic>
      <p:sp>
        <p:nvSpPr>
          <p:cNvPr id="58" name="TextBox 57"/>
          <p:cNvSpPr txBox="1"/>
          <p:nvPr/>
        </p:nvSpPr>
        <p:spPr>
          <a:xfrm>
            <a:off x="166174" y="2815739"/>
            <a:ext cx="1964409" cy="301621"/>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55% </a:t>
            </a:r>
            <a:r>
              <a:rPr lang="en-US" sz="1200" dirty="0">
                <a:solidFill>
                  <a:prstClr val="black"/>
                </a:solidFill>
                <a:latin typeface="Calibri"/>
              </a:rPr>
              <a:t>of </a:t>
            </a:r>
            <a:r>
              <a:rPr lang="en-US" sz="1200" b="1" dirty="0">
                <a:solidFill>
                  <a:prstClr val="black"/>
                </a:solidFill>
                <a:latin typeface="Calibri"/>
              </a:rPr>
              <a:t>households</a:t>
            </a:r>
            <a:r>
              <a:rPr lang="en-US" sz="1200" dirty="0">
                <a:solidFill>
                  <a:prstClr val="black"/>
                </a:solidFill>
                <a:latin typeface="Calibri"/>
              </a:rPr>
              <a:t> should </a:t>
            </a:r>
            <a:r>
              <a:rPr lang="en-US" sz="1200" b="1" dirty="0">
                <a:solidFill>
                  <a:prstClr val="black"/>
                </a:solidFill>
                <a:latin typeface="Calibri"/>
              </a:rPr>
              <a:t>have access </a:t>
            </a:r>
            <a:r>
              <a:rPr lang="en-US" sz="1200" dirty="0">
                <a:solidFill>
                  <a:prstClr val="black"/>
                </a:solidFill>
                <a:latin typeface="Calibri"/>
              </a:rPr>
              <a:t>to the Internet</a:t>
            </a:r>
          </a:p>
        </p:txBody>
      </p:sp>
      <p:sp>
        <p:nvSpPr>
          <p:cNvPr id="59" name="TextBox 58"/>
          <p:cNvSpPr txBox="1"/>
          <p:nvPr/>
        </p:nvSpPr>
        <p:spPr>
          <a:xfrm>
            <a:off x="215214" y="3319411"/>
            <a:ext cx="1829972" cy="301621"/>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60% </a:t>
            </a:r>
            <a:r>
              <a:rPr lang="en-US" sz="1200" dirty="0">
                <a:solidFill>
                  <a:prstClr val="black"/>
                </a:solidFill>
                <a:latin typeface="Calibri"/>
              </a:rPr>
              <a:t>of </a:t>
            </a:r>
            <a:r>
              <a:rPr lang="en-US" sz="1200" b="1" dirty="0">
                <a:solidFill>
                  <a:prstClr val="black"/>
                </a:solidFill>
                <a:latin typeface="Calibri"/>
              </a:rPr>
              <a:t>individuals</a:t>
            </a:r>
            <a:r>
              <a:rPr lang="en-US" sz="1200" dirty="0">
                <a:solidFill>
                  <a:prstClr val="black"/>
                </a:solidFill>
                <a:latin typeface="Calibri"/>
              </a:rPr>
              <a:t> should be </a:t>
            </a:r>
            <a:r>
              <a:rPr lang="en-US" sz="1200" b="1" dirty="0">
                <a:solidFill>
                  <a:prstClr val="black"/>
                </a:solidFill>
                <a:latin typeface="Calibri"/>
              </a:rPr>
              <a:t>using the Internet</a:t>
            </a:r>
          </a:p>
        </p:txBody>
      </p:sp>
      <p:sp>
        <p:nvSpPr>
          <p:cNvPr id="60" name="TextBox 59"/>
          <p:cNvSpPr txBox="1"/>
          <p:nvPr/>
        </p:nvSpPr>
        <p:spPr>
          <a:xfrm>
            <a:off x="153943" y="3818378"/>
            <a:ext cx="1925054" cy="443198"/>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40% </a:t>
            </a:r>
            <a:r>
              <a:rPr lang="en-US" sz="1200" dirty="0">
                <a:solidFill>
                  <a:prstClr val="black"/>
                </a:solidFill>
                <a:latin typeface="Calibri"/>
              </a:rPr>
              <a:t>Telecommunications/ICTs should be </a:t>
            </a:r>
            <a:r>
              <a:rPr lang="en-US" sz="1200" b="1" dirty="0">
                <a:solidFill>
                  <a:srgbClr val="4F81BD"/>
                </a:solidFill>
                <a:latin typeface="Calibri"/>
              </a:rPr>
              <a:t>40%</a:t>
            </a:r>
            <a:r>
              <a:rPr lang="en-US" sz="1200" dirty="0">
                <a:solidFill>
                  <a:prstClr val="black"/>
                </a:solidFill>
                <a:latin typeface="Calibri"/>
              </a:rPr>
              <a:t> </a:t>
            </a:r>
            <a:r>
              <a:rPr lang="en-US" sz="1200" b="1" dirty="0">
                <a:solidFill>
                  <a:prstClr val="black"/>
                </a:solidFill>
                <a:latin typeface="Calibri"/>
              </a:rPr>
              <a:t>more affordable</a:t>
            </a:r>
            <a:endParaRPr lang="en-US" sz="1200" b="1" dirty="0">
              <a:solidFill>
                <a:srgbClr val="8064A2">
                  <a:lumMod val="75000"/>
                </a:srgbClr>
              </a:solidFill>
              <a:latin typeface="Calibri"/>
            </a:endParaRPr>
          </a:p>
        </p:txBody>
      </p:sp>
      <p:sp>
        <p:nvSpPr>
          <p:cNvPr id="65" name="TextBox 64"/>
          <p:cNvSpPr txBox="1"/>
          <p:nvPr/>
        </p:nvSpPr>
        <p:spPr>
          <a:xfrm>
            <a:off x="6858380" y="3532731"/>
            <a:ext cx="2227755" cy="597087"/>
          </a:xfrm>
          <a:prstGeom prst="rect">
            <a:avLst/>
          </a:prstGeom>
          <a:noFill/>
        </p:spPr>
        <p:txBody>
          <a:bodyPr wrap="square" lIns="0" tIns="0" rIns="0" bIns="0">
            <a:spAutoFit/>
          </a:bodyPr>
          <a:lstStyle/>
          <a:p>
            <a:pPr algn="ctr">
              <a:lnSpc>
                <a:spcPct val="80000"/>
              </a:lnSpc>
              <a:spcBef>
                <a:spcPct val="0"/>
              </a:spcBef>
            </a:pPr>
            <a:r>
              <a:rPr lang="en-US" altLang="en-US" sz="1200" dirty="0">
                <a:solidFill>
                  <a:prstClr val="black"/>
                </a:solidFill>
                <a:latin typeface="Calibri"/>
              </a:rPr>
              <a:t>Effective </a:t>
            </a:r>
            <a:r>
              <a:rPr lang="en-US" altLang="en-US" sz="1200" b="1" dirty="0">
                <a:solidFill>
                  <a:prstClr val="black"/>
                </a:solidFill>
                <a:latin typeface="Calibri"/>
              </a:rPr>
              <a:t>partnerships</a:t>
            </a:r>
            <a:r>
              <a:rPr lang="en-US" altLang="en-US" sz="1200" dirty="0">
                <a:solidFill>
                  <a:prstClr val="black"/>
                </a:solidFill>
                <a:latin typeface="Calibri"/>
              </a:rPr>
              <a:t> of stakeholders in telecommunication/ICT environment</a:t>
            </a:r>
          </a:p>
        </p:txBody>
      </p:sp>
      <p:sp>
        <p:nvSpPr>
          <p:cNvPr id="66" name="TextBox 65"/>
          <p:cNvSpPr txBox="1"/>
          <p:nvPr/>
        </p:nvSpPr>
        <p:spPr>
          <a:xfrm>
            <a:off x="6841934" y="2959182"/>
            <a:ext cx="2227755" cy="449354"/>
          </a:xfrm>
          <a:prstGeom prst="rect">
            <a:avLst/>
          </a:prstGeom>
          <a:noFill/>
        </p:spPr>
        <p:txBody>
          <a:bodyPr wrap="square" lIns="0" tIns="0" rIns="0" bIns="0">
            <a:spAutoFit/>
          </a:bodyPr>
          <a:lstStyle/>
          <a:p>
            <a:pPr algn="ctr">
              <a:lnSpc>
                <a:spcPct val="80000"/>
              </a:lnSpc>
              <a:spcBef>
                <a:spcPct val="0"/>
              </a:spcBef>
            </a:pPr>
            <a:r>
              <a:rPr lang="en-US" altLang="en-US" sz="1200" dirty="0">
                <a:solidFill>
                  <a:prstClr val="black"/>
                </a:solidFill>
                <a:latin typeface="Calibri"/>
              </a:rPr>
              <a:t>Telecommunication/ICT environment </a:t>
            </a:r>
            <a:r>
              <a:rPr lang="en-US" altLang="en-US" sz="1200" b="1" dirty="0">
                <a:solidFill>
                  <a:prstClr val="black"/>
                </a:solidFill>
                <a:latin typeface="Calibri"/>
              </a:rPr>
              <a:t>conducive </a:t>
            </a:r>
            <a:br>
              <a:rPr lang="en-US" altLang="en-US" sz="1200" b="1" dirty="0">
                <a:solidFill>
                  <a:prstClr val="black"/>
                </a:solidFill>
                <a:latin typeface="Calibri"/>
              </a:rPr>
            </a:br>
            <a:r>
              <a:rPr lang="en-US" altLang="en-US" sz="1200" b="1" dirty="0">
                <a:solidFill>
                  <a:prstClr val="black"/>
                </a:solidFill>
                <a:latin typeface="Calibri"/>
              </a:rPr>
              <a:t>to innovation</a:t>
            </a:r>
          </a:p>
        </p:txBody>
      </p:sp>
      <p:sp>
        <p:nvSpPr>
          <p:cNvPr id="67" name="TextBox 66"/>
          <p:cNvSpPr txBox="1"/>
          <p:nvPr/>
        </p:nvSpPr>
        <p:spPr>
          <a:xfrm>
            <a:off x="4669752" y="2752923"/>
            <a:ext cx="2227755" cy="301621"/>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40% </a:t>
            </a:r>
            <a:r>
              <a:rPr lang="en-US" sz="1200" dirty="0">
                <a:solidFill>
                  <a:prstClr val="black"/>
                </a:solidFill>
                <a:latin typeface="Calibri"/>
              </a:rPr>
              <a:t>improvement </a:t>
            </a:r>
            <a:br>
              <a:rPr lang="en-US" sz="1200" dirty="0">
                <a:solidFill>
                  <a:prstClr val="black"/>
                </a:solidFill>
                <a:latin typeface="Calibri"/>
              </a:rPr>
            </a:br>
            <a:r>
              <a:rPr lang="en-US" sz="1200" dirty="0">
                <a:solidFill>
                  <a:prstClr val="black"/>
                </a:solidFill>
                <a:latin typeface="Calibri"/>
              </a:rPr>
              <a:t>in </a:t>
            </a:r>
            <a:r>
              <a:rPr lang="en-US" sz="1200" b="1" dirty="0" err="1">
                <a:solidFill>
                  <a:prstClr val="black"/>
                </a:solidFill>
                <a:latin typeface="Calibri"/>
              </a:rPr>
              <a:t>cybersecurity</a:t>
            </a:r>
            <a:r>
              <a:rPr lang="en-US" sz="1200" b="1" dirty="0">
                <a:solidFill>
                  <a:prstClr val="black"/>
                </a:solidFill>
                <a:latin typeface="Calibri"/>
              </a:rPr>
              <a:t> readiness</a:t>
            </a:r>
          </a:p>
        </p:txBody>
      </p:sp>
      <p:sp>
        <p:nvSpPr>
          <p:cNvPr id="68" name="TextBox 67"/>
          <p:cNvSpPr txBox="1"/>
          <p:nvPr/>
        </p:nvSpPr>
        <p:spPr>
          <a:xfrm>
            <a:off x="4740105" y="3704648"/>
            <a:ext cx="2227755" cy="597087"/>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30% </a:t>
            </a:r>
            <a:r>
              <a:rPr lang="en-US" sz="1200" dirty="0">
                <a:solidFill>
                  <a:prstClr val="black"/>
                </a:solidFill>
                <a:latin typeface="Calibri"/>
              </a:rPr>
              <a:t>decrease in </a:t>
            </a:r>
            <a:r>
              <a:rPr lang="en-US" sz="1200" b="1" dirty="0">
                <a:solidFill>
                  <a:prstClr val="black"/>
                </a:solidFill>
                <a:latin typeface="Calibri"/>
              </a:rPr>
              <a:t>Green House </a:t>
            </a:r>
            <a:br>
              <a:rPr lang="en-US" sz="1200" b="1" dirty="0">
                <a:solidFill>
                  <a:prstClr val="black"/>
                </a:solidFill>
                <a:latin typeface="Calibri"/>
              </a:rPr>
            </a:br>
            <a:r>
              <a:rPr lang="en-US" sz="1200" b="1" dirty="0">
                <a:solidFill>
                  <a:prstClr val="black"/>
                </a:solidFill>
                <a:latin typeface="Calibri"/>
              </a:rPr>
              <a:t>Gas emissions per device </a:t>
            </a:r>
            <a:r>
              <a:rPr lang="en-US" sz="1200" dirty="0">
                <a:solidFill>
                  <a:prstClr val="black"/>
                </a:solidFill>
                <a:latin typeface="Calibri"/>
              </a:rPr>
              <a:t>generated by the telecommunication/ICT sector</a:t>
            </a:r>
          </a:p>
        </p:txBody>
      </p:sp>
      <p:sp>
        <p:nvSpPr>
          <p:cNvPr id="69" name="TextBox 68"/>
          <p:cNvSpPr txBox="1"/>
          <p:nvPr/>
        </p:nvSpPr>
        <p:spPr>
          <a:xfrm>
            <a:off x="4726766" y="3245532"/>
            <a:ext cx="2227755" cy="301621"/>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50% </a:t>
            </a:r>
            <a:r>
              <a:rPr lang="en-US" sz="1200" dirty="0">
                <a:solidFill>
                  <a:prstClr val="black"/>
                </a:solidFill>
                <a:latin typeface="Calibri"/>
              </a:rPr>
              <a:t>reduction in volume of redundant </a:t>
            </a:r>
            <a:r>
              <a:rPr lang="en-US" sz="1200" b="1" dirty="0">
                <a:solidFill>
                  <a:prstClr val="black"/>
                </a:solidFill>
                <a:latin typeface="Calibri"/>
              </a:rPr>
              <a:t>e-waste</a:t>
            </a:r>
          </a:p>
        </p:txBody>
      </p:sp>
      <p:sp>
        <p:nvSpPr>
          <p:cNvPr id="70" name="TextBox 69"/>
          <p:cNvSpPr txBox="1"/>
          <p:nvPr/>
        </p:nvSpPr>
        <p:spPr>
          <a:xfrm>
            <a:off x="2275923" y="2527901"/>
            <a:ext cx="2384164" cy="299184"/>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50% </a:t>
            </a:r>
            <a:r>
              <a:rPr lang="en-US" sz="1200" dirty="0">
                <a:solidFill>
                  <a:prstClr val="black"/>
                </a:solidFill>
                <a:latin typeface="Calibri"/>
              </a:rPr>
              <a:t>of </a:t>
            </a:r>
            <a:r>
              <a:rPr lang="en-US" sz="1200" dirty="0" smtClean="0">
                <a:solidFill>
                  <a:prstClr val="black"/>
                </a:solidFill>
                <a:latin typeface="Calibri"/>
              </a:rPr>
              <a:t>households with Internet access in </a:t>
            </a:r>
            <a:r>
              <a:rPr lang="en-US" sz="1200" b="1" dirty="0" smtClean="0">
                <a:solidFill>
                  <a:prstClr val="black"/>
                </a:solidFill>
                <a:latin typeface="Calibri"/>
              </a:rPr>
              <a:t>developing</a:t>
            </a:r>
            <a:r>
              <a:rPr lang="en-US" sz="1200" dirty="0" smtClean="0">
                <a:solidFill>
                  <a:prstClr val="black"/>
                </a:solidFill>
                <a:latin typeface="Calibri"/>
              </a:rPr>
              <a:t>, </a:t>
            </a:r>
            <a:r>
              <a:rPr lang="en-US" sz="1200" b="1" dirty="0" smtClean="0">
                <a:solidFill>
                  <a:srgbClr val="4F81BD"/>
                </a:solidFill>
                <a:latin typeface="Calibri"/>
              </a:rPr>
              <a:t>15</a:t>
            </a:r>
            <a:r>
              <a:rPr lang="en-US" sz="1200" b="1" dirty="0">
                <a:solidFill>
                  <a:srgbClr val="4F81BD"/>
                </a:solidFill>
                <a:latin typeface="Calibri"/>
              </a:rPr>
              <a:t>%</a:t>
            </a:r>
            <a:r>
              <a:rPr lang="en-US" sz="1200" dirty="0">
                <a:solidFill>
                  <a:srgbClr val="4F81BD"/>
                </a:solidFill>
                <a:latin typeface="Calibri"/>
              </a:rPr>
              <a:t> </a:t>
            </a:r>
            <a:r>
              <a:rPr lang="en-US" sz="1200" dirty="0">
                <a:solidFill>
                  <a:prstClr val="black"/>
                </a:solidFill>
                <a:latin typeface="Calibri"/>
              </a:rPr>
              <a:t>in </a:t>
            </a:r>
            <a:r>
              <a:rPr lang="en-US" sz="1200" b="1" dirty="0">
                <a:solidFill>
                  <a:prstClr val="black"/>
                </a:solidFill>
                <a:latin typeface="Calibri"/>
              </a:rPr>
              <a:t>LDCs</a:t>
            </a:r>
          </a:p>
        </p:txBody>
      </p:sp>
      <p:sp>
        <p:nvSpPr>
          <p:cNvPr id="73" name="TextBox 72"/>
          <p:cNvSpPr txBox="1"/>
          <p:nvPr/>
        </p:nvSpPr>
        <p:spPr>
          <a:xfrm>
            <a:off x="2303437" y="2869188"/>
            <a:ext cx="2335952" cy="299184"/>
          </a:xfrm>
          <a:prstGeom prst="rect">
            <a:avLst/>
          </a:prstGeom>
          <a:noFill/>
        </p:spPr>
        <p:txBody>
          <a:bodyPr wrap="square" lIns="0" tIns="0" rIns="0" bIns="0">
            <a:spAutoFit/>
          </a:bodyPr>
          <a:lstStyle/>
          <a:p>
            <a:pPr algn="ctr">
              <a:lnSpc>
                <a:spcPct val="80000"/>
              </a:lnSpc>
              <a:defRPr/>
            </a:pPr>
            <a:r>
              <a:rPr lang="en-US" sz="1200" b="1" dirty="0">
                <a:solidFill>
                  <a:srgbClr val="4F81BD"/>
                </a:solidFill>
                <a:latin typeface="Calibri"/>
              </a:rPr>
              <a:t>50% </a:t>
            </a:r>
            <a:r>
              <a:rPr lang="en-US" sz="1200" dirty="0">
                <a:solidFill>
                  <a:prstClr val="black"/>
                </a:solidFill>
                <a:latin typeface="Calibri"/>
              </a:rPr>
              <a:t>of individuals </a:t>
            </a:r>
            <a:r>
              <a:rPr lang="en-US" sz="1200" dirty="0" smtClean="0">
                <a:solidFill>
                  <a:prstClr val="black"/>
                </a:solidFill>
                <a:latin typeface="Calibri"/>
              </a:rPr>
              <a:t>using </a:t>
            </a:r>
            <a:r>
              <a:rPr lang="en-US" sz="1200" dirty="0">
                <a:solidFill>
                  <a:prstClr val="black"/>
                </a:solidFill>
                <a:latin typeface="Calibri"/>
              </a:rPr>
              <a:t>the Internet in </a:t>
            </a:r>
            <a:r>
              <a:rPr lang="en-US" sz="1200" b="1" dirty="0" smtClean="0">
                <a:solidFill>
                  <a:prstClr val="black"/>
                </a:solidFill>
                <a:latin typeface="Calibri"/>
              </a:rPr>
              <a:t>developing</a:t>
            </a:r>
            <a:r>
              <a:rPr lang="en-US" sz="1200" dirty="0" smtClean="0">
                <a:solidFill>
                  <a:prstClr val="black"/>
                </a:solidFill>
                <a:latin typeface="Calibri"/>
              </a:rPr>
              <a:t>, </a:t>
            </a:r>
            <a:r>
              <a:rPr lang="en-US" sz="1200" b="1" dirty="0">
                <a:solidFill>
                  <a:srgbClr val="4F81BD"/>
                </a:solidFill>
                <a:latin typeface="Calibri"/>
              </a:rPr>
              <a:t>20%</a:t>
            </a:r>
            <a:r>
              <a:rPr lang="en-US" sz="1200" dirty="0">
                <a:solidFill>
                  <a:prstClr val="black"/>
                </a:solidFill>
                <a:latin typeface="Calibri"/>
              </a:rPr>
              <a:t> in the </a:t>
            </a:r>
            <a:r>
              <a:rPr lang="en-US" sz="1200" b="1" dirty="0">
                <a:solidFill>
                  <a:prstClr val="black"/>
                </a:solidFill>
                <a:latin typeface="Calibri"/>
              </a:rPr>
              <a:t>LDCs</a:t>
            </a:r>
          </a:p>
        </p:txBody>
      </p:sp>
      <p:sp>
        <p:nvSpPr>
          <p:cNvPr id="74" name="TextBox 73"/>
          <p:cNvSpPr txBox="1"/>
          <p:nvPr/>
        </p:nvSpPr>
        <p:spPr>
          <a:xfrm>
            <a:off x="2325578" y="3219653"/>
            <a:ext cx="2298901" cy="147733"/>
          </a:xfrm>
          <a:prstGeom prst="rect">
            <a:avLst/>
          </a:prstGeom>
          <a:noFill/>
        </p:spPr>
        <p:txBody>
          <a:bodyPr wrap="square" lIns="0" tIns="0" rIns="0" bIns="0">
            <a:spAutoFit/>
          </a:bodyPr>
          <a:lstStyle/>
          <a:p>
            <a:pPr algn="ctr">
              <a:lnSpc>
                <a:spcPct val="80000"/>
              </a:lnSpc>
              <a:defRPr/>
            </a:pPr>
            <a:r>
              <a:rPr lang="en-US" sz="1200" b="1" dirty="0">
                <a:solidFill>
                  <a:prstClr val="black"/>
                </a:solidFill>
                <a:latin typeface="Calibri"/>
              </a:rPr>
              <a:t>Affordability gap </a:t>
            </a:r>
            <a:r>
              <a:rPr lang="en-US" sz="1200" dirty="0" smtClean="0">
                <a:solidFill>
                  <a:prstClr val="black"/>
                </a:solidFill>
                <a:latin typeface="Calibri"/>
              </a:rPr>
              <a:t>reduced </a:t>
            </a:r>
            <a:r>
              <a:rPr lang="en-US" sz="1200" dirty="0">
                <a:solidFill>
                  <a:prstClr val="black"/>
                </a:solidFill>
                <a:latin typeface="Calibri"/>
              </a:rPr>
              <a:t>by </a:t>
            </a:r>
            <a:r>
              <a:rPr lang="en-US" sz="1200" b="1" dirty="0">
                <a:solidFill>
                  <a:srgbClr val="4F81BD"/>
                </a:solidFill>
                <a:latin typeface="Calibri"/>
              </a:rPr>
              <a:t>40%</a:t>
            </a:r>
            <a:r>
              <a:rPr lang="en-US" sz="1200" dirty="0">
                <a:solidFill>
                  <a:prstClr val="black"/>
                </a:solidFill>
                <a:latin typeface="Calibri"/>
              </a:rPr>
              <a:t> </a:t>
            </a:r>
            <a:endParaRPr lang="en-US" sz="1200" b="1" dirty="0">
              <a:solidFill>
                <a:srgbClr val="4F81BD"/>
              </a:solidFill>
              <a:latin typeface="Calibri"/>
            </a:endParaRPr>
          </a:p>
        </p:txBody>
      </p:sp>
      <p:sp>
        <p:nvSpPr>
          <p:cNvPr id="75" name="TextBox 74"/>
          <p:cNvSpPr txBox="1"/>
          <p:nvPr/>
        </p:nvSpPr>
        <p:spPr>
          <a:xfrm>
            <a:off x="2303437" y="3431138"/>
            <a:ext cx="2342534" cy="443198"/>
          </a:xfrm>
          <a:prstGeom prst="rect">
            <a:avLst/>
          </a:prstGeom>
          <a:noFill/>
        </p:spPr>
        <p:txBody>
          <a:bodyPr wrap="square" lIns="0" tIns="0" rIns="0" bIns="0">
            <a:spAutoFit/>
          </a:bodyPr>
          <a:lstStyle/>
          <a:p>
            <a:pPr algn="ctr">
              <a:lnSpc>
                <a:spcPct val="80000"/>
              </a:lnSpc>
              <a:defRPr/>
            </a:pPr>
            <a:r>
              <a:rPr lang="en-US" sz="1200" b="1" dirty="0">
                <a:solidFill>
                  <a:prstClr val="black"/>
                </a:solidFill>
                <a:latin typeface="Calibri"/>
              </a:rPr>
              <a:t>Broadband services </a:t>
            </a:r>
            <a:r>
              <a:rPr lang="en-US" sz="1200" dirty="0" smtClean="0">
                <a:solidFill>
                  <a:prstClr val="black"/>
                </a:solidFill>
                <a:latin typeface="Calibri"/>
              </a:rPr>
              <a:t>cost </a:t>
            </a:r>
            <a:r>
              <a:rPr lang="en-US" sz="1200" dirty="0">
                <a:solidFill>
                  <a:prstClr val="black"/>
                </a:solidFill>
                <a:latin typeface="Calibri"/>
              </a:rPr>
              <a:t>max </a:t>
            </a:r>
            <a:r>
              <a:rPr lang="en-US" sz="1200" b="1" dirty="0">
                <a:solidFill>
                  <a:srgbClr val="4F81BD"/>
                </a:solidFill>
                <a:latin typeface="Calibri"/>
              </a:rPr>
              <a:t>5%</a:t>
            </a:r>
            <a:r>
              <a:rPr lang="en-US" sz="1200" dirty="0">
                <a:solidFill>
                  <a:prstClr val="black"/>
                </a:solidFill>
                <a:latin typeface="Calibri"/>
              </a:rPr>
              <a:t> of </a:t>
            </a:r>
            <a:r>
              <a:rPr lang="en-US" sz="1200" dirty="0" smtClean="0">
                <a:solidFill>
                  <a:prstClr val="black"/>
                </a:solidFill>
                <a:latin typeface="Calibri"/>
              </a:rPr>
              <a:t>monthly </a:t>
            </a:r>
            <a:r>
              <a:rPr lang="en-US" sz="1200" dirty="0">
                <a:solidFill>
                  <a:prstClr val="black"/>
                </a:solidFill>
                <a:latin typeface="Calibri"/>
              </a:rPr>
              <a:t>income in </a:t>
            </a:r>
            <a:r>
              <a:rPr lang="en-US" sz="1200" dirty="0" smtClean="0">
                <a:solidFill>
                  <a:prstClr val="black"/>
                </a:solidFill>
                <a:latin typeface="Calibri"/>
              </a:rPr>
              <a:t>developing world; </a:t>
            </a:r>
            <a:r>
              <a:rPr lang="en-US" sz="1200" b="1" dirty="0" smtClean="0">
                <a:solidFill>
                  <a:srgbClr val="4F81BD"/>
                </a:solidFill>
                <a:latin typeface="Calibri"/>
              </a:rPr>
              <a:t>90</a:t>
            </a:r>
            <a:r>
              <a:rPr lang="en-US" sz="1200" b="1" dirty="0">
                <a:solidFill>
                  <a:srgbClr val="4F81BD"/>
                </a:solidFill>
                <a:latin typeface="Calibri"/>
              </a:rPr>
              <a:t>%</a:t>
            </a:r>
            <a:r>
              <a:rPr lang="en-US" sz="1200" dirty="0">
                <a:solidFill>
                  <a:prstClr val="black"/>
                </a:solidFill>
                <a:latin typeface="Calibri"/>
              </a:rPr>
              <a:t> of </a:t>
            </a:r>
            <a:r>
              <a:rPr lang="en-US" sz="1200" b="1" dirty="0">
                <a:solidFill>
                  <a:prstClr val="black"/>
                </a:solidFill>
                <a:latin typeface="Calibri"/>
              </a:rPr>
              <a:t>rural population </a:t>
            </a:r>
            <a:r>
              <a:rPr lang="en-US" sz="1200" dirty="0" smtClean="0">
                <a:solidFill>
                  <a:prstClr val="black"/>
                </a:solidFill>
                <a:latin typeface="Calibri"/>
              </a:rPr>
              <a:t>covered</a:t>
            </a:r>
            <a:endParaRPr lang="en-US" sz="1200" b="1" dirty="0">
              <a:solidFill>
                <a:srgbClr val="4F81BD"/>
              </a:solidFill>
              <a:latin typeface="Calibri"/>
            </a:endParaRPr>
          </a:p>
        </p:txBody>
      </p:sp>
      <p:sp>
        <p:nvSpPr>
          <p:cNvPr id="39" name="TextBox 38"/>
          <p:cNvSpPr txBox="1"/>
          <p:nvPr/>
        </p:nvSpPr>
        <p:spPr>
          <a:xfrm>
            <a:off x="2297872" y="3918357"/>
            <a:ext cx="2298901" cy="147733"/>
          </a:xfrm>
          <a:prstGeom prst="rect">
            <a:avLst/>
          </a:prstGeom>
          <a:noFill/>
        </p:spPr>
        <p:txBody>
          <a:bodyPr wrap="square" lIns="0" tIns="0" rIns="0" bIns="0">
            <a:spAutoFit/>
          </a:bodyPr>
          <a:lstStyle/>
          <a:p>
            <a:pPr algn="ctr">
              <a:lnSpc>
                <a:spcPct val="80000"/>
              </a:lnSpc>
              <a:defRPr/>
            </a:pPr>
            <a:r>
              <a:rPr lang="en-US" sz="1200" b="1" dirty="0" smtClean="0">
                <a:solidFill>
                  <a:prstClr val="black"/>
                </a:solidFill>
                <a:latin typeface="Calibri"/>
              </a:rPr>
              <a:t>Gender equality </a:t>
            </a:r>
            <a:r>
              <a:rPr lang="en-US" sz="1200" dirty="0" smtClean="0">
                <a:solidFill>
                  <a:prstClr val="black"/>
                </a:solidFill>
                <a:latin typeface="Calibri"/>
              </a:rPr>
              <a:t>online</a:t>
            </a:r>
            <a:endParaRPr lang="en-US" sz="1200" dirty="0">
              <a:solidFill>
                <a:srgbClr val="4F81BD"/>
              </a:solidFill>
              <a:latin typeface="Calibri"/>
            </a:endParaRPr>
          </a:p>
        </p:txBody>
      </p:sp>
      <p:sp>
        <p:nvSpPr>
          <p:cNvPr id="40" name="TextBox 39"/>
          <p:cNvSpPr txBox="1"/>
          <p:nvPr/>
        </p:nvSpPr>
        <p:spPr>
          <a:xfrm>
            <a:off x="2311725" y="4113270"/>
            <a:ext cx="2298901" cy="299184"/>
          </a:xfrm>
          <a:prstGeom prst="rect">
            <a:avLst/>
          </a:prstGeom>
          <a:noFill/>
        </p:spPr>
        <p:txBody>
          <a:bodyPr wrap="square" lIns="0" tIns="0" rIns="0" bIns="0">
            <a:spAutoFit/>
          </a:bodyPr>
          <a:lstStyle/>
          <a:p>
            <a:pPr algn="ctr">
              <a:lnSpc>
                <a:spcPct val="80000"/>
              </a:lnSpc>
              <a:defRPr/>
            </a:pPr>
            <a:r>
              <a:rPr lang="en-US" sz="1200" b="1" dirty="0" smtClean="0">
                <a:solidFill>
                  <a:prstClr val="black"/>
                </a:solidFill>
                <a:latin typeface="Calibri"/>
              </a:rPr>
              <a:t>Accessible ICTs </a:t>
            </a:r>
            <a:r>
              <a:rPr lang="en-US" sz="1200" dirty="0" smtClean="0">
                <a:solidFill>
                  <a:prstClr val="black"/>
                </a:solidFill>
                <a:latin typeface="Calibri"/>
              </a:rPr>
              <a:t>for persons </a:t>
            </a:r>
            <a:br>
              <a:rPr lang="en-US" sz="1200" dirty="0" smtClean="0">
                <a:solidFill>
                  <a:prstClr val="black"/>
                </a:solidFill>
                <a:latin typeface="Calibri"/>
              </a:rPr>
            </a:br>
            <a:r>
              <a:rPr lang="en-US" sz="1200" dirty="0" smtClean="0">
                <a:solidFill>
                  <a:prstClr val="black"/>
                </a:solidFill>
                <a:latin typeface="Calibri"/>
              </a:rPr>
              <a:t>with </a:t>
            </a:r>
            <a:r>
              <a:rPr lang="en-US" sz="1200" b="1" dirty="0" smtClean="0">
                <a:solidFill>
                  <a:prstClr val="black"/>
                </a:solidFill>
                <a:latin typeface="Calibri"/>
              </a:rPr>
              <a:t>disabilities</a:t>
            </a:r>
            <a:endParaRPr lang="en-US" sz="1200" b="1" dirty="0">
              <a:solidFill>
                <a:srgbClr val="4F81BD"/>
              </a:solidFill>
              <a:latin typeface="Calibri"/>
            </a:endParaRPr>
          </a:p>
        </p:txBody>
      </p:sp>
    </p:spTree>
    <p:extLst>
      <p:ext uri="{BB962C8B-B14F-4D97-AF65-F5344CB8AC3E}">
        <p14:creationId xmlns:p14="http://schemas.microsoft.com/office/powerpoint/2010/main" val="1034210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7766428" cy="3237196"/>
          </a:xfrm>
        </p:spPr>
        <p:txBody>
          <a:bodyPr/>
          <a:lstStyle/>
          <a:p>
            <a:pPr marL="0" indent="0">
              <a:buNone/>
            </a:pPr>
            <a:r>
              <a:rPr lang="en-GB" sz="2400" dirty="0"/>
              <a:t>by 2025, all countries should adopt a digital </a:t>
            </a:r>
            <a:r>
              <a:rPr lang="en-GB" sz="2400" dirty="0" smtClean="0"/>
              <a:t>agenda/strategy</a:t>
            </a:r>
          </a:p>
          <a:p>
            <a:pPr marL="0" indent="0">
              <a:buNone/>
            </a:pPr>
            <a:endParaRPr lang="en-GB" sz="2400"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1.4</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2839611" cy="353943"/>
          </a:xfrm>
          <a:prstGeom prst="rect">
            <a:avLst/>
          </a:prstGeom>
          <a:noFill/>
        </p:spPr>
        <p:txBody>
          <a:bodyPr wrap="square" rtlCol="0">
            <a:spAutoFit/>
          </a:bodyPr>
          <a:lstStyle/>
          <a:p>
            <a:r>
              <a:rPr lang="en-US" sz="1700" i="1" dirty="0" smtClean="0">
                <a:solidFill>
                  <a:srgbClr val="B3C3EE"/>
                </a:solidFill>
                <a:latin typeface="Times"/>
                <a:cs typeface="Times"/>
              </a:rPr>
              <a:t>Digital Agenda</a:t>
            </a:r>
            <a:endParaRPr lang="en-US" sz="1700" i="1" dirty="0">
              <a:solidFill>
                <a:srgbClr val="B3C3EE"/>
              </a:solidFill>
              <a:latin typeface="Times"/>
              <a:cs typeface="Times"/>
            </a:endParaRPr>
          </a:p>
        </p:txBody>
      </p:sp>
      <p:sp>
        <p:nvSpPr>
          <p:cNvPr id="8" name="TextBox 7"/>
          <p:cNvSpPr txBox="1"/>
          <p:nvPr/>
        </p:nvSpPr>
        <p:spPr>
          <a:xfrm>
            <a:off x="5214348" y="4496430"/>
            <a:ext cx="3419408" cy="369332"/>
          </a:xfrm>
          <a:prstGeom prst="rect">
            <a:avLst/>
          </a:prstGeom>
          <a:noFill/>
        </p:spPr>
        <p:txBody>
          <a:bodyPr wrap="square" rtlCol="0">
            <a:spAutoFit/>
          </a:bodyPr>
          <a:lstStyle/>
          <a:p>
            <a:r>
              <a:rPr lang="en-US" dirty="0" smtClean="0"/>
              <a:t>Source: ITU | Regulator Survey</a:t>
            </a:r>
            <a:endParaRPr lang="en-GB" dirty="0"/>
          </a:p>
        </p:txBody>
      </p:sp>
      <p:sp>
        <p:nvSpPr>
          <p:cNvPr id="2" name="TextBox 1"/>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177554253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224077"/>
            <a:ext cx="6893592" cy="3350598"/>
          </a:xfrm>
        </p:spPr>
        <p:txBody>
          <a:bodyPr/>
          <a:lstStyle/>
          <a:p>
            <a:pPr marL="0" indent="0">
              <a:buNone/>
            </a:pPr>
            <a:r>
              <a:rPr lang="en-GB" sz="2400" dirty="0"/>
              <a:t>by 2025, x% percent of SMEs should be selling products or services </a:t>
            </a:r>
            <a:r>
              <a:rPr lang="en-GB" sz="2400" dirty="0" smtClean="0"/>
              <a:t>online</a:t>
            </a:r>
          </a:p>
          <a:p>
            <a:r>
              <a:rPr lang="en-GB" sz="2400" dirty="0" smtClean="0"/>
              <a:t>Potentially breakdown by sector and country</a:t>
            </a:r>
          </a:p>
          <a:p>
            <a:endParaRPr lang="en-GB" sz="2400" dirty="0" smtClean="0"/>
          </a:p>
          <a:p>
            <a:r>
              <a:rPr lang="en-GB" sz="2400" dirty="0" smtClean="0"/>
              <a:t>Alternative:</a:t>
            </a:r>
            <a:br>
              <a:rPr lang="en-GB" sz="2400" dirty="0" smtClean="0"/>
            </a:br>
            <a:r>
              <a:rPr lang="en-GB" sz="2400" dirty="0" smtClean="0"/>
              <a:t>  overcome the connectivity in MSMEs by half</a:t>
            </a:r>
            <a:br>
              <a:rPr lang="en-GB" sz="2400" dirty="0" smtClean="0"/>
            </a:br>
            <a:r>
              <a:rPr lang="en-GB" sz="2400" dirty="0" smtClean="0"/>
              <a:t>  (by sector)</a:t>
            </a:r>
            <a:r>
              <a:rPr lang="en-GB" sz="2400" dirty="0"/>
              <a:t/>
            </a:r>
            <a:br>
              <a:rPr lang="en-GB" sz="2400" dirty="0"/>
            </a:br>
            <a:endParaRPr lang="en-GB" sz="2400"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1.5</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39840" cy="353943"/>
          </a:xfrm>
          <a:prstGeom prst="rect">
            <a:avLst/>
          </a:prstGeom>
          <a:noFill/>
        </p:spPr>
        <p:txBody>
          <a:bodyPr wrap="square" rtlCol="0">
            <a:spAutoFit/>
          </a:bodyPr>
          <a:lstStyle/>
          <a:p>
            <a:r>
              <a:rPr lang="en-US" sz="1700" i="1" dirty="0" smtClean="0">
                <a:solidFill>
                  <a:srgbClr val="B3C3EE"/>
                </a:solidFill>
                <a:latin typeface="Times"/>
                <a:cs typeface="Times"/>
              </a:rPr>
              <a:t>Small- &amp; Medium-sized Enterprises online</a:t>
            </a:r>
            <a:endParaRPr lang="en-US" sz="1700" i="1" dirty="0">
              <a:solidFill>
                <a:srgbClr val="B3C3EE"/>
              </a:solidFill>
              <a:latin typeface="Times"/>
              <a:cs typeface="Times"/>
            </a:endParaRPr>
          </a:p>
        </p:txBody>
      </p:sp>
      <p:sp>
        <p:nvSpPr>
          <p:cNvPr id="7" name="TextBox 6"/>
          <p:cNvSpPr txBox="1"/>
          <p:nvPr/>
        </p:nvSpPr>
        <p:spPr>
          <a:xfrm>
            <a:off x="6616266" y="4496430"/>
            <a:ext cx="1730538" cy="369332"/>
          </a:xfrm>
          <a:prstGeom prst="rect">
            <a:avLst/>
          </a:prstGeom>
          <a:noFill/>
        </p:spPr>
        <p:txBody>
          <a:bodyPr wrap="none" rtlCol="0">
            <a:spAutoFit/>
          </a:bodyPr>
          <a:lstStyle/>
          <a:p>
            <a:r>
              <a:rPr lang="en-US" dirty="0" smtClean="0"/>
              <a:t>Source: UNCTAD</a:t>
            </a:r>
            <a:endParaRPr lang="en-GB" dirty="0"/>
          </a:p>
        </p:txBody>
      </p:sp>
      <p:sp>
        <p:nvSpPr>
          <p:cNvPr id="9" name="TextBox 8"/>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343398551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7766428" cy="3237196"/>
          </a:xfrm>
        </p:spPr>
        <p:txBody>
          <a:bodyPr/>
          <a:lstStyle/>
          <a:p>
            <a:pPr marL="0" indent="0">
              <a:buNone/>
            </a:pPr>
            <a:r>
              <a:rPr lang="en-GB" sz="2400" dirty="0"/>
              <a:t>by 2025, increase by x% the number fixed broadband </a:t>
            </a:r>
            <a:r>
              <a:rPr lang="en-GB" sz="2400" dirty="0" smtClean="0"/>
              <a:t>subscriptions</a:t>
            </a:r>
          </a:p>
          <a:p>
            <a:r>
              <a:rPr lang="en-US" sz="2400" dirty="0" smtClean="0">
                <a:ea typeface="Calibri" panose="020F0502020204030204"/>
                <a:cs typeface="Calibri" panose="020F0502020204030204"/>
                <a:sym typeface="Calibri" panose="020F0502020204030204"/>
              </a:rPr>
              <a:t>Related to SDG </a:t>
            </a:r>
            <a:r>
              <a:rPr lang="en-US" sz="2400" dirty="0">
                <a:ea typeface="Calibri" panose="020F0502020204030204"/>
                <a:cs typeface="Calibri" panose="020F0502020204030204"/>
                <a:sym typeface="Calibri" panose="020F0502020204030204"/>
              </a:rPr>
              <a:t>17.6.2: Fixed broadband, by speed</a:t>
            </a:r>
          </a:p>
          <a:p>
            <a:endParaRPr lang="en-GB"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1.6</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3508045" cy="353943"/>
          </a:xfrm>
          <a:prstGeom prst="rect">
            <a:avLst/>
          </a:prstGeom>
          <a:noFill/>
        </p:spPr>
        <p:txBody>
          <a:bodyPr wrap="square" rtlCol="0">
            <a:spAutoFit/>
          </a:bodyPr>
          <a:lstStyle/>
          <a:p>
            <a:r>
              <a:rPr lang="en-US" sz="1700" i="1" dirty="0" smtClean="0">
                <a:solidFill>
                  <a:srgbClr val="B3C3EE"/>
                </a:solidFill>
                <a:latin typeface="Times"/>
                <a:cs typeface="Times"/>
              </a:rPr>
              <a:t>Fixed broadband: subscriptions</a:t>
            </a:r>
            <a:endParaRPr lang="en-US" sz="1700" i="1" dirty="0">
              <a:solidFill>
                <a:srgbClr val="B3C3EE"/>
              </a:solidFill>
              <a:latin typeface="Times"/>
              <a:cs typeface="Times"/>
            </a:endParaRPr>
          </a:p>
        </p:txBody>
      </p:sp>
      <p:sp>
        <p:nvSpPr>
          <p:cNvPr id="8" name="TextBox 7"/>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10" name="TextBox 9"/>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13283343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7766428" cy="3237196"/>
          </a:xfrm>
        </p:spPr>
        <p:txBody>
          <a:bodyPr/>
          <a:lstStyle/>
          <a:p>
            <a:pPr marL="0" indent="0">
              <a:buNone/>
            </a:pPr>
            <a:r>
              <a:rPr lang="en-GB" sz="2400" dirty="0"/>
              <a:t>by 2025, x% of countries to have 50% of the fixed broadband subscriptions more than 10 </a:t>
            </a:r>
            <a:r>
              <a:rPr lang="en-GB" sz="2400" dirty="0" smtClean="0"/>
              <a:t>Mbit</a:t>
            </a:r>
          </a:p>
          <a:p>
            <a:r>
              <a:rPr lang="en-US" sz="2400" dirty="0" smtClean="0"/>
              <a:t>Related to </a:t>
            </a:r>
            <a:r>
              <a:rPr lang="en-US" sz="2400" dirty="0" smtClean="0">
                <a:ea typeface="Calibri" panose="020F0502020204030204"/>
                <a:cs typeface="Calibri" panose="020F0502020204030204"/>
                <a:sym typeface="Calibri" panose="020F0502020204030204"/>
              </a:rPr>
              <a:t>SDG </a:t>
            </a:r>
            <a:r>
              <a:rPr lang="en-US" sz="2400" dirty="0">
                <a:ea typeface="Calibri" panose="020F0502020204030204"/>
                <a:cs typeface="Calibri" panose="020F0502020204030204"/>
                <a:sym typeface="Calibri" panose="020F0502020204030204"/>
              </a:rPr>
              <a:t>17.6.2: Fixed broadband, by speed</a:t>
            </a:r>
          </a:p>
          <a:p>
            <a:endParaRPr lang="en-GB"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1.7</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2839611" cy="353943"/>
          </a:xfrm>
          <a:prstGeom prst="rect">
            <a:avLst/>
          </a:prstGeom>
          <a:noFill/>
        </p:spPr>
        <p:txBody>
          <a:bodyPr wrap="square" rtlCol="0">
            <a:spAutoFit/>
          </a:bodyPr>
          <a:lstStyle/>
          <a:p>
            <a:r>
              <a:rPr lang="en-US" sz="1700" i="1" dirty="0" smtClean="0">
                <a:solidFill>
                  <a:srgbClr val="B3C3EE"/>
                </a:solidFill>
                <a:latin typeface="Times"/>
                <a:cs typeface="Times"/>
              </a:rPr>
              <a:t>Fixed broadband: 10Mb/s</a:t>
            </a:r>
            <a:endParaRPr lang="en-US" sz="1700" i="1" dirty="0">
              <a:solidFill>
                <a:srgbClr val="B3C3EE"/>
              </a:solidFill>
              <a:latin typeface="Times"/>
              <a:cs typeface="Times"/>
            </a:endParaRPr>
          </a:p>
        </p:txBody>
      </p:sp>
      <p:sp>
        <p:nvSpPr>
          <p:cNvPr id="8" name="TextBox 7"/>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10" name="TextBox 9"/>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261040094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7766428" cy="3237196"/>
          </a:xfrm>
        </p:spPr>
        <p:txBody>
          <a:bodyPr/>
          <a:lstStyle/>
          <a:p>
            <a:pPr marL="0" indent="0">
              <a:buNone/>
            </a:pPr>
            <a:r>
              <a:rPr lang="en-GB" sz="2400" dirty="0"/>
              <a:t>by 2025, x% of the population should be interacting with government services </a:t>
            </a:r>
            <a:r>
              <a:rPr lang="en-GB" sz="2400" dirty="0" smtClean="0"/>
              <a:t>online</a:t>
            </a:r>
          </a:p>
          <a:p>
            <a:r>
              <a:rPr lang="en-US" sz="2400" dirty="0" smtClean="0"/>
              <a:t>Requires two-way communication</a:t>
            </a:r>
          </a:p>
          <a:p>
            <a:r>
              <a:rPr lang="en-US" sz="2400" dirty="0" smtClean="0"/>
              <a:t>E.g. filing taxes, properties transfers, etc.</a:t>
            </a:r>
            <a:endParaRPr lang="en-GB" sz="2400"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1.8</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210848" cy="353943"/>
          </a:xfrm>
          <a:prstGeom prst="rect">
            <a:avLst/>
          </a:prstGeom>
          <a:noFill/>
        </p:spPr>
        <p:txBody>
          <a:bodyPr wrap="square" rtlCol="0">
            <a:spAutoFit/>
          </a:bodyPr>
          <a:lstStyle/>
          <a:p>
            <a:r>
              <a:rPr lang="en-US" sz="1700" i="1" dirty="0" smtClean="0">
                <a:solidFill>
                  <a:srgbClr val="B3C3EE"/>
                </a:solidFill>
                <a:latin typeface="Times"/>
                <a:cs typeface="Times"/>
              </a:rPr>
              <a:t>Interacting with government services online</a:t>
            </a:r>
            <a:endParaRPr lang="en-US" sz="1700" i="1" dirty="0">
              <a:solidFill>
                <a:srgbClr val="B3C3EE"/>
              </a:solidFill>
              <a:latin typeface="Times"/>
              <a:cs typeface="Times"/>
            </a:endParaRPr>
          </a:p>
        </p:txBody>
      </p:sp>
      <p:sp>
        <p:nvSpPr>
          <p:cNvPr id="8" name="TextBox 7"/>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10" name="TextBox 9"/>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315340616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847724" y="1200151"/>
            <a:ext cx="7839075" cy="3394472"/>
          </a:xfrm>
        </p:spPr>
        <p:txBody>
          <a:bodyPr/>
          <a:lstStyle/>
          <a:p>
            <a:pPr marL="0" indent="0">
              <a:buNone/>
            </a:pPr>
            <a:r>
              <a:rPr lang="en-GB" sz="2000" dirty="0"/>
              <a:t>by 2025, x% of the population should be using </a:t>
            </a:r>
            <a:r>
              <a:rPr lang="en-GB" sz="2000" dirty="0" smtClean="0"/>
              <a:t>digital financial services</a:t>
            </a:r>
          </a:p>
          <a:p>
            <a:r>
              <a:rPr lang="en-GB" sz="2000" dirty="0"/>
              <a:t>Related to SDG 8.10.2 “Proportion of adults (15 years and older) with an account at a bank or other financial institution or with a mobile-money-service provider</a:t>
            </a:r>
          </a:p>
          <a:p>
            <a:r>
              <a:rPr lang="en-GB" sz="2000" dirty="0"/>
              <a:t>e-Banking or mobile banking is an effective and scalable method of including persons in the formal sector</a:t>
            </a:r>
          </a:p>
          <a:p>
            <a:r>
              <a:rPr lang="en-GB" sz="2000" dirty="0"/>
              <a:t>Having a means of digital payment is a key enabler of participation in </a:t>
            </a:r>
            <a:r>
              <a:rPr lang="en-GB" sz="2000" dirty="0" smtClean="0"/>
              <a:t>e-commerce</a:t>
            </a:r>
            <a:endParaRPr lang="en-GB" sz="2000"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1.9</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3953909" cy="353943"/>
          </a:xfrm>
          <a:prstGeom prst="rect">
            <a:avLst/>
          </a:prstGeom>
          <a:noFill/>
        </p:spPr>
        <p:txBody>
          <a:bodyPr wrap="square" rtlCol="0">
            <a:spAutoFit/>
          </a:bodyPr>
          <a:lstStyle/>
          <a:p>
            <a:r>
              <a:rPr lang="en-US" sz="1700" i="1" dirty="0" smtClean="0">
                <a:solidFill>
                  <a:srgbClr val="B3C3EE"/>
                </a:solidFill>
                <a:latin typeface="Times"/>
                <a:cs typeface="Times"/>
              </a:rPr>
              <a:t>e-Banking mobile financial services</a:t>
            </a:r>
            <a:endParaRPr lang="en-US" sz="1700" i="1" dirty="0">
              <a:solidFill>
                <a:srgbClr val="B3C3EE"/>
              </a:solidFill>
              <a:latin typeface="Times"/>
              <a:cs typeface="Times"/>
            </a:endParaRPr>
          </a:p>
        </p:txBody>
      </p:sp>
      <p:sp>
        <p:nvSpPr>
          <p:cNvPr id="7" name="TextBox 6"/>
          <p:cNvSpPr txBox="1"/>
          <p:nvPr/>
        </p:nvSpPr>
        <p:spPr>
          <a:xfrm>
            <a:off x="5577084" y="4496430"/>
            <a:ext cx="2026260" cy="369332"/>
          </a:xfrm>
          <a:prstGeom prst="rect">
            <a:avLst/>
          </a:prstGeom>
          <a:noFill/>
        </p:spPr>
        <p:txBody>
          <a:bodyPr wrap="none" rtlCol="0">
            <a:spAutoFit/>
          </a:bodyPr>
          <a:lstStyle/>
          <a:p>
            <a:r>
              <a:rPr lang="en-US" dirty="0" smtClean="0"/>
              <a:t>Source: World Bank</a:t>
            </a:r>
            <a:endParaRPr lang="en-GB" dirty="0"/>
          </a:p>
        </p:txBody>
      </p:sp>
      <p:sp>
        <p:nvSpPr>
          <p:cNvPr id="9" name="TextBox 8"/>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173725684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200151"/>
            <a:ext cx="3424917" cy="3394472"/>
          </a:xfrm>
        </p:spPr>
        <p:txBody>
          <a:bodyPr/>
          <a:lstStyle/>
          <a:p>
            <a:pPr marL="0" indent="0">
              <a:buNone/>
            </a:pPr>
            <a:r>
              <a:rPr lang="en-GB" sz="2400" dirty="0"/>
              <a:t>by 2025, in the developing world, </a:t>
            </a:r>
            <a:r>
              <a:rPr lang="en-GB" sz="2400" dirty="0">
                <a:solidFill>
                  <a:srgbClr val="FF3300"/>
                </a:solidFill>
              </a:rPr>
              <a:t>60%</a:t>
            </a:r>
            <a:r>
              <a:rPr lang="en-GB" sz="2400" dirty="0"/>
              <a:t> of households should have access to the Internet</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2.1</a:t>
            </a:r>
            <a:endParaRPr lang="en-US" sz="2000" b="1" dirty="0">
              <a:solidFill>
                <a:prstClr val="white"/>
              </a:solidFill>
              <a:latin typeface="Arial Narrow" panose="020B0606020202030204" pitchFamily="34" charset="0"/>
              <a:cs typeface="Myriad Pro Cond"/>
            </a:endParaRPr>
          </a:p>
        </p:txBody>
      </p:sp>
      <p:sp>
        <p:nvSpPr>
          <p:cNvPr id="7" name="TextBox 6"/>
          <p:cNvSpPr txBox="1"/>
          <p:nvPr/>
        </p:nvSpPr>
        <p:spPr>
          <a:xfrm>
            <a:off x="920372" y="499456"/>
            <a:ext cx="4709611" cy="353943"/>
          </a:xfrm>
          <a:prstGeom prst="rect">
            <a:avLst/>
          </a:prstGeom>
          <a:noFill/>
        </p:spPr>
        <p:txBody>
          <a:bodyPr wrap="square" rtlCol="0">
            <a:spAutoFit/>
          </a:bodyPr>
          <a:lstStyle/>
          <a:p>
            <a:r>
              <a:rPr lang="en-US" sz="1700" i="1" dirty="0" smtClean="0">
                <a:solidFill>
                  <a:srgbClr val="B3C3EE"/>
                </a:solidFill>
                <a:latin typeface="Times"/>
                <a:cs typeface="Times"/>
              </a:rPr>
              <a:t>Connected households in the developing world</a:t>
            </a:r>
            <a:endParaRPr lang="en-US" sz="1700" i="1" dirty="0">
              <a:solidFill>
                <a:srgbClr val="B3C3EE"/>
              </a:solidFill>
              <a:latin typeface="Times"/>
              <a:cs typeface="Times"/>
            </a:endParaRPr>
          </a:p>
        </p:txBody>
      </p:sp>
      <p:sp>
        <p:nvSpPr>
          <p:cNvPr id="9" name="TextBox 8"/>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648" y="1200151"/>
            <a:ext cx="3618536" cy="3123492"/>
          </a:xfrm>
          <a:prstGeom prst="rect">
            <a:avLst/>
          </a:prstGeom>
        </p:spPr>
      </p:pic>
      <p:sp>
        <p:nvSpPr>
          <p:cNvPr id="8" name="TextBox 7"/>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401192292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1" y="1200151"/>
            <a:ext cx="6309103" cy="3394472"/>
          </a:xfrm>
        </p:spPr>
        <p:txBody>
          <a:bodyPr/>
          <a:lstStyle/>
          <a:p>
            <a:pPr marL="0" indent="0">
              <a:buNone/>
            </a:pPr>
            <a:r>
              <a:rPr lang="en-GB" sz="2400" dirty="0"/>
              <a:t>by 2025, in </a:t>
            </a:r>
            <a:r>
              <a:rPr lang="en-GB" sz="2400" dirty="0" smtClean="0"/>
              <a:t>least </a:t>
            </a:r>
            <a:r>
              <a:rPr lang="en-GB" sz="2400" dirty="0"/>
              <a:t>developed countries, </a:t>
            </a:r>
            <a:r>
              <a:rPr lang="en-GB" sz="2400" dirty="0">
                <a:solidFill>
                  <a:srgbClr val="FF3300"/>
                </a:solidFill>
              </a:rPr>
              <a:t>35%</a:t>
            </a:r>
            <a:r>
              <a:rPr lang="en-GB" sz="2400" dirty="0"/>
              <a:t> of households should have access to the Internet</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2.2</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853195" cy="353943"/>
          </a:xfrm>
          <a:prstGeom prst="rect">
            <a:avLst/>
          </a:prstGeom>
          <a:noFill/>
        </p:spPr>
        <p:txBody>
          <a:bodyPr wrap="square" rtlCol="0">
            <a:spAutoFit/>
          </a:bodyPr>
          <a:lstStyle/>
          <a:p>
            <a:r>
              <a:rPr lang="en-US" sz="1700" i="1" dirty="0" smtClean="0">
                <a:solidFill>
                  <a:srgbClr val="B3C3EE"/>
                </a:solidFill>
                <a:latin typeface="Times"/>
                <a:cs typeface="Times"/>
              </a:rPr>
              <a:t>Connected households in Least Developed Countries</a:t>
            </a:r>
            <a:endParaRPr lang="en-US" sz="1700" i="1" dirty="0">
              <a:solidFill>
                <a:srgbClr val="B3C3EE"/>
              </a:solidFill>
              <a:latin typeface="Times"/>
              <a:cs typeface="Times"/>
            </a:endParaRPr>
          </a:p>
        </p:txBody>
      </p:sp>
      <p:sp>
        <p:nvSpPr>
          <p:cNvPr id="8" name="TextBox 7"/>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7" name="TextBox 6"/>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140631775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8071"/>
          </a:xfrm>
          <a:prstGeom prst="rect">
            <a:avLst/>
          </a:prstGeom>
        </p:spPr>
      </p:pic>
      <p:sp>
        <p:nvSpPr>
          <p:cNvPr id="3" name="Content Placeholder 2"/>
          <p:cNvSpPr>
            <a:spLocks noGrp="1"/>
          </p:cNvSpPr>
          <p:nvPr>
            <p:ph idx="1"/>
          </p:nvPr>
        </p:nvSpPr>
        <p:spPr>
          <a:xfrm>
            <a:off x="920372" y="1200151"/>
            <a:ext cx="4156453" cy="3394472"/>
          </a:xfrm>
        </p:spPr>
        <p:txBody>
          <a:bodyPr/>
          <a:lstStyle/>
          <a:p>
            <a:pPr marL="0" indent="0">
              <a:buNone/>
            </a:pPr>
            <a:r>
              <a:rPr lang="en-GB" sz="2400" dirty="0"/>
              <a:t>by 2025, in the developing world, </a:t>
            </a:r>
            <a:r>
              <a:rPr lang="en-GB" sz="2400" dirty="0">
                <a:solidFill>
                  <a:srgbClr val="FF3300"/>
                </a:solidFill>
              </a:rPr>
              <a:t>65% </a:t>
            </a:r>
            <a:r>
              <a:rPr lang="en-GB" sz="2400" dirty="0"/>
              <a:t>of individuals should be using the Internet</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2.3</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Connected individuals in the developing world</a:t>
            </a:r>
            <a:endParaRPr lang="en-US" sz="1700" i="1" dirty="0">
              <a:solidFill>
                <a:srgbClr val="B3C3EE"/>
              </a:solidFill>
              <a:latin typeface="Times"/>
              <a:cs typeface="Time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835" y="940927"/>
            <a:ext cx="4187190" cy="3361977"/>
          </a:xfrm>
          <a:prstGeom prst="rect">
            <a:avLst/>
          </a:prstGeom>
        </p:spPr>
      </p:pic>
      <p:sp>
        <p:nvSpPr>
          <p:cNvPr id="9" name="TextBox 8"/>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10" name="TextBox 9"/>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238511818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819150" y="1200151"/>
            <a:ext cx="3981450" cy="3394472"/>
          </a:xfrm>
        </p:spPr>
        <p:txBody>
          <a:bodyPr/>
          <a:lstStyle/>
          <a:p>
            <a:pPr marL="0" indent="0">
              <a:buNone/>
            </a:pPr>
            <a:r>
              <a:rPr lang="en-GB" sz="2400" dirty="0"/>
              <a:t>by 2025, in the least developed countries, </a:t>
            </a:r>
            <a:r>
              <a:rPr lang="en-GB" sz="2400" dirty="0">
                <a:solidFill>
                  <a:srgbClr val="FF3300"/>
                </a:solidFill>
              </a:rPr>
              <a:t>35%</a:t>
            </a:r>
            <a:r>
              <a:rPr lang="en-GB" sz="2400" dirty="0"/>
              <a:t> of individuals should be using the Internet</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2.4</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5079906" cy="353943"/>
          </a:xfrm>
          <a:prstGeom prst="rect">
            <a:avLst/>
          </a:prstGeom>
          <a:noFill/>
        </p:spPr>
        <p:txBody>
          <a:bodyPr wrap="square" rtlCol="0">
            <a:spAutoFit/>
          </a:bodyPr>
          <a:lstStyle/>
          <a:p>
            <a:r>
              <a:rPr lang="en-US" sz="1700" i="1" dirty="0" smtClean="0">
                <a:solidFill>
                  <a:srgbClr val="B3C3EE"/>
                </a:solidFill>
                <a:latin typeface="Times"/>
                <a:cs typeface="Times"/>
              </a:rPr>
              <a:t>Connected individuals in the Least Developed Countries</a:t>
            </a:r>
            <a:endParaRPr lang="en-US" sz="1700" i="1" dirty="0">
              <a:solidFill>
                <a:srgbClr val="B3C3EE"/>
              </a:solidFill>
              <a:latin typeface="Times"/>
              <a:cs typeface="Time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352" y="968621"/>
            <a:ext cx="4187190" cy="3361977"/>
          </a:xfrm>
          <a:prstGeom prst="rect">
            <a:avLst/>
          </a:prstGeom>
        </p:spPr>
      </p:pic>
      <p:sp>
        <p:nvSpPr>
          <p:cNvPr id="9" name="TextBox 8"/>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10" name="TextBox 9"/>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38016070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103" name="Shape 103"/>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3</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04" name="Shape 104"/>
          <p:cNvSpPr txBox="1">
            <a:spLocks noGrp="1"/>
          </p:cNvSpPr>
          <p:nvPr>
            <p:ph type="body" idx="1"/>
          </p:nvPr>
        </p:nvSpPr>
        <p:spPr>
          <a:xfrm>
            <a:off x="982413" y="1084089"/>
            <a:ext cx="3831144" cy="3748406"/>
          </a:xfrm>
          <a:prstGeom prst="rect">
            <a:avLst/>
          </a:prstGeom>
          <a:noFill/>
          <a:ln>
            <a:noFill/>
          </a:ln>
        </p:spPr>
        <p:txBody>
          <a:bodyPr lIns="68569" tIns="34275" rIns="68569" bIns="34275" anchor="t" anchorCtr="0">
            <a:noAutofit/>
          </a:bodyPr>
          <a:lstStyle/>
          <a:p>
            <a:pPr marL="370999" indent="-285750">
              <a:lnSpc>
                <a:spcPct val="80000"/>
              </a:lnSpc>
              <a:spcBef>
                <a:spcPts val="0"/>
              </a:spcBef>
              <a:buClr>
                <a:srgbClr val="498BC9"/>
              </a:buClr>
              <a:buSzPct val="101000"/>
            </a:pPr>
            <a:r>
              <a:rPr lang="en-US" sz="1600" dirty="0" smtClean="0">
                <a:solidFill>
                  <a:srgbClr val="000000"/>
                </a:solidFill>
              </a:rPr>
              <a:t>Worldwide</a:t>
            </a:r>
            <a:r>
              <a:rPr lang="en-US" sz="1600" dirty="0">
                <a:solidFill>
                  <a:srgbClr val="000000"/>
                </a:solidFill>
              </a:rPr>
              <a:t>, 55% of households should have access to the Internet by </a:t>
            </a:r>
            <a:r>
              <a:rPr lang="en-US" sz="1600" dirty="0" smtClean="0">
                <a:solidFill>
                  <a:srgbClr val="000000"/>
                </a:solidFill>
              </a:rPr>
              <a:t>2020</a:t>
            </a:r>
          </a:p>
          <a:p>
            <a:pPr marL="370999" indent="-285750">
              <a:lnSpc>
                <a:spcPct val="80000"/>
              </a:lnSpc>
              <a:spcBef>
                <a:spcPts val="0"/>
              </a:spcBef>
              <a:buClr>
                <a:srgbClr val="498BC9"/>
              </a:buClr>
              <a:buSzPct val="101000"/>
            </a:pPr>
            <a:endParaRPr lang="en-US" sz="1600" dirty="0" smtClean="0">
              <a:solidFill>
                <a:srgbClr val="000000"/>
              </a:solidFill>
            </a:endParaRPr>
          </a:p>
          <a:p>
            <a:pPr marL="370999" indent="-285750">
              <a:lnSpc>
                <a:spcPct val="80000"/>
              </a:lnSpc>
              <a:spcBef>
                <a:spcPts val="0"/>
              </a:spcBef>
              <a:buClr>
                <a:srgbClr val="498BC9"/>
              </a:buClr>
              <a:buSzPct val="101000"/>
            </a:pPr>
            <a:r>
              <a:rPr lang="en-US" sz="1600" dirty="0"/>
              <a:t>Target is expected to be achieved</a:t>
            </a:r>
          </a:p>
          <a:p>
            <a:pPr marL="0" indent="0">
              <a:lnSpc>
                <a:spcPct val="80000"/>
              </a:lnSpc>
              <a:spcBef>
                <a:spcPts val="0"/>
              </a:spcBef>
              <a:buNone/>
            </a:pPr>
            <a:endParaRPr sz="1358" dirty="0"/>
          </a:p>
          <a:p>
            <a:pPr marL="0" indent="0">
              <a:lnSpc>
                <a:spcPct val="80000"/>
              </a:lnSpc>
              <a:spcBef>
                <a:spcPts val="0"/>
              </a:spcBef>
              <a:buNone/>
            </a:pPr>
            <a:r>
              <a:rPr lang="en-US" sz="1358" dirty="0"/>
              <a:t>The worldwide number of households connected to the internet benefits in particular from a strong rise in the number of connected households in developing countries and LDCs (included as separate targets 2.1.A &amp; 2.1.B respectively)</a:t>
            </a:r>
          </a:p>
        </p:txBody>
      </p:sp>
      <p:sp>
        <p:nvSpPr>
          <p:cNvPr id="106" name="Shape 106"/>
          <p:cNvSpPr txBox="1"/>
          <p:nvPr/>
        </p:nvSpPr>
        <p:spPr>
          <a:xfrm>
            <a:off x="5081408" y="4534254"/>
            <a:ext cx="3393675" cy="396000"/>
          </a:xfrm>
          <a:prstGeom prst="rect">
            <a:avLst/>
          </a:prstGeom>
          <a:noFill/>
          <a:ln>
            <a:noFill/>
          </a:ln>
        </p:spPr>
        <p:txBody>
          <a:bodyPr lIns="68569" tIns="68569" rIns="68569" bIns="68569" anchor="t" anchorCtr="0">
            <a:noAutofit/>
          </a:bodyPr>
          <a:lstStyle/>
          <a:p>
            <a:r>
              <a:rPr lang="en-US" sz="1350" dirty="0"/>
              <a:t>Source: ITU ICT </a:t>
            </a:r>
            <a:r>
              <a:rPr lang="en-US" sz="1350" dirty="0" smtClean="0"/>
              <a:t>Statistics | Household Survey</a:t>
            </a:r>
            <a:endParaRPr lang="en-US" sz="135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557" y="1137541"/>
            <a:ext cx="2902403" cy="2609181"/>
          </a:xfrm>
          <a:prstGeom prst="rect">
            <a:avLst/>
          </a:prstGeom>
        </p:spPr>
      </p:pic>
      <p:sp>
        <p:nvSpPr>
          <p:cNvPr id="9" name="TextBox 8"/>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1.1</a:t>
            </a:r>
            <a:endParaRPr lang="en-US" sz="2000" b="1" dirty="0">
              <a:solidFill>
                <a:schemeClr val="bg1"/>
              </a:solidFill>
              <a:latin typeface="Arial Narrow" panose="020B0606020202030204" pitchFamily="34" charset="0"/>
              <a:cs typeface="Myriad Pro Cond"/>
            </a:endParaRPr>
          </a:p>
        </p:txBody>
      </p:sp>
    </p:spTree>
    <p:extLst>
      <p:ext uri="{BB962C8B-B14F-4D97-AF65-F5344CB8AC3E}">
        <p14:creationId xmlns:p14="http://schemas.microsoft.com/office/powerpoint/2010/main" val="313421888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200151"/>
            <a:ext cx="3764983" cy="3394472"/>
          </a:xfrm>
        </p:spPr>
        <p:txBody>
          <a:bodyPr/>
          <a:lstStyle/>
          <a:p>
            <a:pPr marL="0" indent="0">
              <a:buNone/>
            </a:pPr>
            <a:r>
              <a:rPr lang="en-GB" sz="2000" dirty="0"/>
              <a:t>by 2025, the affordability gap between developed and developing countries should be reduced by </a:t>
            </a:r>
            <a:r>
              <a:rPr lang="en-GB" sz="2000" dirty="0">
                <a:solidFill>
                  <a:srgbClr val="FF3300"/>
                </a:solidFill>
              </a:rPr>
              <a:t>30% </a:t>
            </a:r>
            <a:r>
              <a:rPr lang="en-GB" sz="2000" dirty="0"/>
              <a:t>(baseline year 2020)</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2.5</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Affordability gap – developed / developing</a:t>
            </a:r>
            <a:endParaRPr lang="en-US" sz="1700" i="1" dirty="0">
              <a:solidFill>
                <a:srgbClr val="B3C3EE"/>
              </a:solidFill>
              <a:latin typeface="Times"/>
              <a:cs typeface="Time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003" y="1041877"/>
            <a:ext cx="4343997" cy="3255804"/>
          </a:xfrm>
          <a:prstGeom prst="rect">
            <a:avLst/>
          </a:prstGeom>
        </p:spPr>
      </p:pic>
      <p:sp>
        <p:nvSpPr>
          <p:cNvPr id="9" name="TextBox 8"/>
          <p:cNvSpPr txBox="1"/>
          <p:nvPr/>
        </p:nvSpPr>
        <p:spPr>
          <a:xfrm>
            <a:off x="5214348" y="4496430"/>
            <a:ext cx="3419408" cy="369332"/>
          </a:xfrm>
          <a:prstGeom prst="rect">
            <a:avLst/>
          </a:prstGeom>
          <a:noFill/>
        </p:spPr>
        <p:txBody>
          <a:bodyPr wrap="square" rtlCol="0">
            <a:spAutoFit/>
          </a:bodyPr>
          <a:lstStyle/>
          <a:p>
            <a:r>
              <a:rPr lang="en-US" dirty="0" smtClean="0"/>
              <a:t>Source: ITU | Regulator Survey</a:t>
            </a:r>
            <a:endParaRPr lang="en-GB" dirty="0"/>
          </a:p>
        </p:txBody>
      </p:sp>
      <p:sp>
        <p:nvSpPr>
          <p:cNvPr id="8" name="TextBox 7"/>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67824688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4247048" y="1411089"/>
            <a:ext cx="4439752" cy="3183533"/>
          </a:xfrm>
        </p:spPr>
        <p:txBody>
          <a:bodyPr/>
          <a:lstStyle/>
          <a:p>
            <a:pPr marL="0" indent="0">
              <a:buNone/>
            </a:pPr>
            <a:r>
              <a:rPr lang="en-GB" sz="2000" dirty="0"/>
              <a:t>by 2025, broadband services should cost no more than </a:t>
            </a:r>
            <a:r>
              <a:rPr lang="en-GB" sz="2000" dirty="0">
                <a:solidFill>
                  <a:srgbClr val="FF3300"/>
                </a:solidFill>
              </a:rPr>
              <a:t>2%</a:t>
            </a:r>
            <a:r>
              <a:rPr lang="en-GB" sz="2000" dirty="0"/>
              <a:t> of average monthly income in developing countries</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2.6</a:t>
            </a:r>
            <a:endParaRPr lang="en-US" sz="2000" b="1" dirty="0">
              <a:solidFill>
                <a:prstClr val="white"/>
              </a:solidFill>
              <a:latin typeface="Arial Narrow" panose="020B0606020202030204" pitchFamily="34" charset="0"/>
              <a:cs typeface="Myriad Pro Cond"/>
            </a:endParaRPr>
          </a:p>
        </p:txBody>
      </p:sp>
      <p:sp>
        <p:nvSpPr>
          <p:cNvPr id="7" name="TextBox 6"/>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ICT / GNI per capita</a:t>
            </a:r>
            <a:endParaRPr lang="en-US" sz="1700" i="1" dirty="0">
              <a:solidFill>
                <a:srgbClr val="B3C3EE"/>
              </a:solidFill>
              <a:latin typeface="Times"/>
              <a:cs typeface="Times"/>
            </a:endParaRPr>
          </a:p>
        </p:txBody>
      </p:sp>
      <p:sp>
        <p:nvSpPr>
          <p:cNvPr id="9" name="TextBox 8"/>
          <p:cNvSpPr txBox="1"/>
          <p:nvPr/>
        </p:nvSpPr>
        <p:spPr>
          <a:xfrm>
            <a:off x="5214348" y="4496430"/>
            <a:ext cx="3419408" cy="369332"/>
          </a:xfrm>
          <a:prstGeom prst="rect">
            <a:avLst/>
          </a:prstGeom>
          <a:noFill/>
        </p:spPr>
        <p:txBody>
          <a:bodyPr wrap="square" rtlCol="0">
            <a:spAutoFit/>
          </a:bodyPr>
          <a:lstStyle/>
          <a:p>
            <a:r>
              <a:rPr lang="en-US" dirty="0" smtClean="0"/>
              <a:t>Source: ITU | Regulator Survey</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86" y="1411090"/>
            <a:ext cx="3038095" cy="2714286"/>
          </a:xfrm>
          <a:prstGeom prst="rect">
            <a:avLst/>
          </a:prstGeom>
        </p:spPr>
      </p:pic>
      <p:sp>
        <p:nvSpPr>
          <p:cNvPr id="8" name="TextBox 7"/>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61175282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858"/>
            <a:ext cx="9144000" cy="5148071"/>
          </a:xfrm>
          <a:prstGeom prst="rect">
            <a:avLst/>
          </a:prstGeom>
        </p:spPr>
      </p:pic>
      <p:sp>
        <p:nvSpPr>
          <p:cNvPr id="3" name="Content Placeholder 2"/>
          <p:cNvSpPr>
            <a:spLocks noGrp="1"/>
          </p:cNvSpPr>
          <p:nvPr>
            <p:ph idx="1"/>
          </p:nvPr>
        </p:nvSpPr>
        <p:spPr>
          <a:xfrm>
            <a:off x="857393" y="1200151"/>
            <a:ext cx="4194810" cy="3394472"/>
          </a:xfrm>
        </p:spPr>
        <p:txBody>
          <a:bodyPr/>
          <a:lstStyle/>
          <a:p>
            <a:pPr marL="0" indent="0">
              <a:buNone/>
            </a:pPr>
            <a:r>
              <a:rPr lang="en-GB" sz="2400" dirty="0"/>
              <a:t>by 2025, </a:t>
            </a:r>
            <a:r>
              <a:rPr lang="en-GB" sz="2400" dirty="0">
                <a:solidFill>
                  <a:srgbClr val="FF3300"/>
                </a:solidFill>
              </a:rPr>
              <a:t>98%</a:t>
            </a:r>
            <a:r>
              <a:rPr lang="en-GB" sz="2400" dirty="0"/>
              <a:t> of </a:t>
            </a:r>
            <a:r>
              <a:rPr lang="en-GB" sz="2400" dirty="0">
                <a:solidFill>
                  <a:srgbClr val="FF3300"/>
                </a:solidFill>
              </a:rPr>
              <a:t>world population</a:t>
            </a:r>
            <a:r>
              <a:rPr lang="en-GB" sz="2400" dirty="0"/>
              <a:t> </a:t>
            </a:r>
            <a:r>
              <a:rPr lang="en-GB" sz="2400" dirty="0" smtClean="0"/>
              <a:t>should be covered </a:t>
            </a:r>
            <a:r>
              <a:rPr lang="en-GB" sz="2400" dirty="0"/>
              <a:t>by broadband services</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2.7</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Population covered by broadband services</a:t>
            </a:r>
            <a:endParaRPr lang="en-US" sz="1700" i="1" dirty="0">
              <a:solidFill>
                <a:srgbClr val="B3C3EE"/>
              </a:solidFill>
              <a:latin typeface="Times"/>
              <a:cs typeface="Time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90" y="1357427"/>
            <a:ext cx="4141030" cy="2548889"/>
          </a:xfrm>
          <a:prstGeom prst="rect">
            <a:avLst/>
          </a:prstGeom>
        </p:spPr>
      </p:pic>
      <p:sp>
        <p:nvSpPr>
          <p:cNvPr id="9" name="TextBox 8"/>
          <p:cNvSpPr txBox="1"/>
          <p:nvPr/>
        </p:nvSpPr>
        <p:spPr>
          <a:xfrm>
            <a:off x="5214348" y="4496430"/>
            <a:ext cx="3419408" cy="369332"/>
          </a:xfrm>
          <a:prstGeom prst="rect">
            <a:avLst/>
          </a:prstGeom>
          <a:noFill/>
        </p:spPr>
        <p:txBody>
          <a:bodyPr wrap="square" rtlCol="0">
            <a:spAutoFit/>
          </a:bodyPr>
          <a:lstStyle/>
          <a:p>
            <a:r>
              <a:rPr lang="en-US" dirty="0" smtClean="0"/>
              <a:t>Source: ITU | Regulator Survey</a:t>
            </a:r>
            <a:endParaRPr lang="en-GB"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363" y="2481568"/>
            <a:ext cx="2923245" cy="1840420"/>
          </a:xfrm>
          <a:prstGeom prst="rect">
            <a:avLst/>
          </a:prstGeom>
        </p:spPr>
      </p:pic>
      <p:sp>
        <p:nvSpPr>
          <p:cNvPr id="2" name="TextBox 1"/>
          <p:cNvSpPr txBox="1"/>
          <p:nvPr/>
        </p:nvSpPr>
        <p:spPr>
          <a:xfrm>
            <a:off x="3553075" y="3996421"/>
            <a:ext cx="540533" cy="307777"/>
          </a:xfrm>
          <a:prstGeom prst="rect">
            <a:avLst/>
          </a:prstGeom>
          <a:noFill/>
        </p:spPr>
        <p:txBody>
          <a:bodyPr wrap="none" rtlCol="0">
            <a:spAutoFit/>
          </a:bodyPr>
          <a:lstStyle/>
          <a:p>
            <a:r>
              <a:rPr lang="en-US" sz="1400" b="1" dirty="0" smtClean="0"/>
              <a:t>LDCs</a:t>
            </a:r>
            <a:endParaRPr lang="en-GB" sz="1400" b="1" dirty="0"/>
          </a:p>
        </p:txBody>
      </p:sp>
      <p:sp>
        <p:nvSpPr>
          <p:cNvPr id="11" name="TextBox 10"/>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267962018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1" y="1200151"/>
            <a:ext cx="3651629" cy="1676399"/>
          </a:xfrm>
        </p:spPr>
        <p:txBody>
          <a:bodyPr/>
          <a:lstStyle/>
          <a:p>
            <a:pPr marL="0" indent="0">
              <a:buNone/>
            </a:pPr>
            <a:r>
              <a:rPr lang="en-GB" sz="2400" dirty="0"/>
              <a:t>by 2025, gender equality in broadband access should be achieved</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2.8</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Gender equality</a:t>
            </a:r>
            <a:endParaRPr lang="en-US" sz="1700" i="1" dirty="0">
              <a:solidFill>
                <a:srgbClr val="B3C3EE"/>
              </a:solidFill>
              <a:latin typeface="Times"/>
              <a:cs typeface="Time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57427"/>
            <a:ext cx="4243887" cy="2624137"/>
          </a:xfrm>
          <a:prstGeom prst="rect">
            <a:avLst/>
          </a:prstGeom>
        </p:spPr>
      </p:pic>
      <p:sp>
        <p:nvSpPr>
          <p:cNvPr id="8" name="TextBox 7"/>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9" name="TextBox 8"/>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87680607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7766428" cy="3237196"/>
          </a:xfrm>
        </p:spPr>
        <p:txBody>
          <a:bodyPr/>
          <a:lstStyle/>
          <a:p>
            <a:pPr marL="0" indent="0">
              <a:buNone/>
            </a:pPr>
            <a:r>
              <a:rPr lang="en-GB" sz="2400" dirty="0"/>
              <a:t>by 2025, enabling environments ensuring accessible telecommunications/ICTs for persons with disabilities should be established in all countries</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2.9</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Strategy accessibility persons with disabilities</a:t>
            </a:r>
            <a:endParaRPr lang="en-US" sz="1700" i="1" dirty="0">
              <a:solidFill>
                <a:srgbClr val="B3C3EE"/>
              </a:solidFill>
              <a:latin typeface="Times"/>
              <a:cs typeface="Times"/>
            </a:endParaRPr>
          </a:p>
        </p:txBody>
      </p:sp>
      <p:sp>
        <p:nvSpPr>
          <p:cNvPr id="7" name="TextBox 6"/>
          <p:cNvSpPr txBox="1"/>
          <p:nvPr/>
        </p:nvSpPr>
        <p:spPr>
          <a:xfrm>
            <a:off x="5214348" y="4496430"/>
            <a:ext cx="3419408" cy="369332"/>
          </a:xfrm>
          <a:prstGeom prst="rect">
            <a:avLst/>
          </a:prstGeom>
          <a:noFill/>
        </p:spPr>
        <p:txBody>
          <a:bodyPr wrap="square" rtlCol="0">
            <a:spAutoFit/>
          </a:bodyPr>
          <a:lstStyle/>
          <a:p>
            <a:r>
              <a:rPr lang="en-US" dirty="0" smtClean="0"/>
              <a:t>Source: ITU | Regulator Survey</a:t>
            </a:r>
            <a:endParaRPr lang="en-GB" dirty="0"/>
          </a:p>
        </p:txBody>
      </p:sp>
      <p:sp>
        <p:nvSpPr>
          <p:cNvPr id="8" name="TextBox 7"/>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Tree>
    <p:extLst>
      <p:ext uri="{BB962C8B-B14F-4D97-AF65-F5344CB8AC3E}">
        <p14:creationId xmlns:p14="http://schemas.microsoft.com/office/powerpoint/2010/main" val="161170250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1" y="1200151"/>
            <a:ext cx="7318753" cy="3018542"/>
          </a:xfrm>
        </p:spPr>
        <p:txBody>
          <a:bodyPr/>
          <a:lstStyle/>
          <a:p>
            <a:pPr marL="0" indent="0">
              <a:buNone/>
            </a:pPr>
            <a:r>
              <a:rPr lang="en-GB" sz="2400" dirty="0"/>
              <a:t>by 2025, improve by x% the proportion of youth/adults with ICT </a:t>
            </a:r>
            <a:r>
              <a:rPr lang="en-GB" sz="2400" dirty="0" smtClean="0"/>
              <a:t>skills</a:t>
            </a:r>
          </a:p>
          <a:p>
            <a:r>
              <a:rPr lang="en-US" sz="2400" dirty="0"/>
              <a:t>Related to SDG 4.4.1</a:t>
            </a:r>
          </a:p>
          <a:p>
            <a:r>
              <a:rPr lang="en-US" sz="2400" dirty="0"/>
              <a:t>Addresses need for </a:t>
            </a:r>
            <a:r>
              <a:rPr lang="en-US" sz="2400" dirty="0" smtClean="0"/>
              <a:t>capacity building</a:t>
            </a:r>
            <a:endParaRPr lang="en-US" sz="2400" dirty="0"/>
          </a:p>
          <a:p>
            <a:r>
              <a:rPr lang="en-US" sz="2400" dirty="0"/>
              <a:t>Provides a ground-up perspective on innovation (in particular in developing countries)</a:t>
            </a:r>
            <a:endParaRPr lang="en-US" sz="1400" dirty="0"/>
          </a:p>
          <a:p>
            <a:pPr marL="0" indent="0">
              <a:buNone/>
            </a:pPr>
            <a:endParaRPr lang="en-GB" sz="2800"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2.10</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Youth/adults with ICT skills</a:t>
            </a:r>
            <a:endParaRPr lang="en-US" sz="1700" i="1" dirty="0">
              <a:solidFill>
                <a:srgbClr val="B3C3EE"/>
              </a:solidFill>
              <a:latin typeface="Times"/>
              <a:cs typeface="Times"/>
            </a:endParaRPr>
          </a:p>
        </p:txBody>
      </p:sp>
      <p:sp>
        <p:nvSpPr>
          <p:cNvPr id="8" name="TextBox 7"/>
          <p:cNvSpPr txBox="1"/>
          <p:nvPr/>
        </p:nvSpPr>
        <p:spPr>
          <a:xfrm>
            <a:off x="4451088" y="4496430"/>
            <a:ext cx="4023995" cy="369332"/>
          </a:xfrm>
          <a:prstGeom prst="rect">
            <a:avLst/>
          </a:prstGeom>
          <a:noFill/>
        </p:spPr>
        <p:txBody>
          <a:bodyPr wrap="square" rtlCol="0">
            <a:spAutoFit/>
          </a:bodyPr>
          <a:lstStyle/>
          <a:p>
            <a:r>
              <a:rPr lang="en-US" dirty="0" smtClean="0"/>
              <a:t>Source: ITU Statistics | Household Survey</a:t>
            </a:r>
            <a:endParaRPr lang="en-GB" dirty="0"/>
          </a:p>
        </p:txBody>
      </p:sp>
      <p:sp>
        <p:nvSpPr>
          <p:cNvPr id="10" name="TextBox 9"/>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265485412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3.1</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Cybersecurity preparedness</a:t>
            </a:r>
            <a:endParaRPr lang="en-US" sz="1700" i="1" dirty="0">
              <a:solidFill>
                <a:srgbClr val="B3C3EE"/>
              </a:solidFill>
              <a:latin typeface="Times"/>
              <a:cs typeface="Times"/>
            </a:endParaRPr>
          </a:p>
        </p:txBody>
      </p:sp>
      <p:sp>
        <p:nvSpPr>
          <p:cNvPr id="7" name="TextBox 6"/>
          <p:cNvSpPr txBox="1"/>
          <p:nvPr/>
        </p:nvSpPr>
        <p:spPr>
          <a:xfrm>
            <a:off x="7218200" y="4499729"/>
            <a:ext cx="1256883" cy="369332"/>
          </a:xfrm>
          <a:prstGeom prst="rect">
            <a:avLst/>
          </a:prstGeom>
          <a:noFill/>
        </p:spPr>
        <p:txBody>
          <a:bodyPr wrap="none" rtlCol="0">
            <a:spAutoFit/>
          </a:bodyPr>
          <a:lstStyle/>
          <a:p>
            <a:r>
              <a:rPr lang="en-US" dirty="0" smtClean="0"/>
              <a:t>Source: ITU</a:t>
            </a:r>
            <a:endParaRPr lang="en-GB" dirty="0"/>
          </a:p>
        </p:txBody>
      </p:sp>
      <p:pic>
        <p:nvPicPr>
          <p:cNvPr id="8" name="Shape 185" descr="target3-1-G.JPG"/>
          <p:cNvPicPr preferRelativeResize="0">
            <a:picLocks noChangeAspect="1"/>
          </p:cNvPicPr>
          <p:nvPr/>
        </p:nvPicPr>
        <p:blipFill rotWithShape="1">
          <a:blip r:embed="rId3"/>
          <a:srcRect r="13921"/>
          <a:stretch/>
        </p:blipFill>
        <p:spPr>
          <a:xfrm>
            <a:off x="5324938" y="2025180"/>
            <a:ext cx="3753849" cy="2278313"/>
          </a:xfrm>
          <a:prstGeom prst="rect">
            <a:avLst/>
          </a:prstGeom>
          <a:noFill/>
          <a:ln>
            <a:noFill/>
          </a:ln>
        </p:spPr>
      </p:pic>
      <p:sp>
        <p:nvSpPr>
          <p:cNvPr id="9" name="TextBox 8"/>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sp>
        <p:nvSpPr>
          <p:cNvPr id="3" name="Content Placeholder 2"/>
          <p:cNvSpPr>
            <a:spLocks noGrp="1"/>
          </p:cNvSpPr>
          <p:nvPr>
            <p:ph idx="1"/>
          </p:nvPr>
        </p:nvSpPr>
        <p:spPr>
          <a:xfrm>
            <a:off x="920372" y="1245870"/>
            <a:ext cx="4918453" cy="3348753"/>
          </a:xfrm>
        </p:spPr>
        <p:txBody>
          <a:bodyPr/>
          <a:lstStyle/>
          <a:p>
            <a:pPr marL="0" indent="0">
              <a:buNone/>
            </a:pPr>
            <a:r>
              <a:rPr lang="en-GB" sz="2400" dirty="0"/>
              <a:t>by 2025, improve cybersecurity </a:t>
            </a:r>
            <a:r>
              <a:rPr lang="en-GB" sz="2400" dirty="0">
                <a:solidFill>
                  <a:srgbClr val="FF3300"/>
                </a:solidFill>
              </a:rPr>
              <a:t>preparedness</a:t>
            </a:r>
            <a:r>
              <a:rPr lang="en-GB" sz="2400" dirty="0"/>
              <a:t> of countries (with key capabilities: presence of strategy, national computer incident/emergency response teams and legislation)</a:t>
            </a:r>
          </a:p>
        </p:txBody>
      </p:sp>
    </p:spTree>
    <p:extLst>
      <p:ext uri="{BB962C8B-B14F-4D97-AF65-F5344CB8AC3E}">
        <p14:creationId xmlns:p14="http://schemas.microsoft.com/office/powerpoint/2010/main" val="407363144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5710627" cy="3237196"/>
          </a:xfrm>
        </p:spPr>
        <p:txBody>
          <a:bodyPr/>
          <a:lstStyle/>
          <a:p>
            <a:pPr marL="0" indent="0">
              <a:buNone/>
            </a:pPr>
            <a:r>
              <a:rPr lang="en-GB" sz="2400" dirty="0"/>
              <a:t>by 2025</a:t>
            </a:r>
            <a:r>
              <a:rPr lang="en-GB" sz="2400" dirty="0">
                <a:solidFill>
                  <a:srgbClr val="FF3300"/>
                </a:solidFill>
              </a:rPr>
              <a:t>, increase</a:t>
            </a:r>
            <a:r>
              <a:rPr lang="en-GB" sz="2400" dirty="0"/>
              <a:t> the global e-waste recycling rate should have increased to </a:t>
            </a:r>
            <a:r>
              <a:rPr lang="en-GB" sz="2400" dirty="0">
                <a:solidFill>
                  <a:srgbClr val="FF3300"/>
                </a:solidFill>
              </a:rPr>
              <a:t>50%</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3.2</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Recycled e-waste</a:t>
            </a:r>
            <a:endParaRPr lang="en-US" sz="1700" i="1" dirty="0">
              <a:solidFill>
                <a:srgbClr val="B3C3EE"/>
              </a:solidFill>
              <a:latin typeface="Times"/>
              <a:cs typeface="Times"/>
            </a:endParaRPr>
          </a:p>
        </p:txBody>
      </p:sp>
      <p:sp>
        <p:nvSpPr>
          <p:cNvPr id="7" name="TextBox 6"/>
          <p:cNvSpPr txBox="1"/>
          <p:nvPr/>
        </p:nvSpPr>
        <p:spPr>
          <a:xfrm>
            <a:off x="3209992" y="4545527"/>
            <a:ext cx="5245072" cy="369332"/>
          </a:xfrm>
          <a:prstGeom prst="rect">
            <a:avLst/>
          </a:prstGeom>
          <a:noFill/>
        </p:spPr>
        <p:txBody>
          <a:bodyPr wrap="square" rtlCol="0">
            <a:spAutoFit/>
          </a:bodyPr>
          <a:lstStyle/>
          <a:p>
            <a:r>
              <a:rPr lang="en-US" dirty="0" smtClean="0"/>
              <a:t>Source: Global E-waste monitor 2017 (UNU/ITU/ISWA)</a:t>
            </a:r>
            <a:endParaRPr lang="en-GB" dirty="0"/>
          </a:p>
        </p:txBody>
      </p:sp>
      <p:sp>
        <p:nvSpPr>
          <p:cNvPr id="8" name="TextBox 7"/>
          <p:cNvSpPr txBox="1"/>
          <p:nvPr/>
        </p:nvSpPr>
        <p:spPr>
          <a:xfrm>
            <a:off x="920372" y="4496430"/>
            <a:ext cx="1817229" cy="369332"/>
          </a:xfrm>
          <a:prstGeom prst="rect">
            <a:avLst/>
          </a:prstGeom>
          <a:noFill/>
          <a:ln>
            <a:solidFill>
              <a:schemeClr val="accent3"/>
            </a:solidFill>
          </a:ln>
        </p:spPr>
        <p:txBody>
          <a:bodyPr wrap="none" rtlCol="0">
            <a:spAutoFit/>
          </a:bodyPr>
          <a:lstStyle/>
          <a:p>
            <a:r>
              <a:rPr lang="en-US" dirty="0" smtClean="0">
                <a:solidFill>
                  <a:schemeClr val="accent3"/>
                </a:solidFill>
              </a:rPr>
              <a:t>EXISTING TARGET</a:t>
            </a:r>
            <a:endParaRPr lang="en-GB" dirty="0">
              <a:solidFill>
                <a:schemeClr val="accent3"/>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149" y="2331972"/>
            <a:ext cx="3874934" cy="1798138"/>
          </a:xfrm>
          <a:prstGeom prst="rect">
            <a:avLst/>
          </a:prstGeom>
        </p:spPr>
      </p:pic>
    </p:spTree>
    <p:extLst>
      <p:ext uri="{BB962C8B-B14F-4D97-AF65-F5344CB8AC3E}">
        <p14:creationId xmlns:p14="http://schemas.microsoft.com/office/powerpoint/2010/main" val="360736860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7782414" cy="1366590"/>
          </a:xfrm>
        </p:spPr>
        <p:txBody>
          <a:bodyPr/>
          <a:lstStyle/>
          <a:p>
            <a:pPr marL="0" indent="0">
              <a:buNone/>
            </a:pPr>
            <a:r>
              <a:rPr lang="en-GB" sz="2800" dirty="0"/>
              <a:t>by 2025, raise the number of countries with an e-waste legislation to 50%</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3.3</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a:solidFill>
                  <a:srgbClr val="B3C3EE"/>
                </a:solidFill>
                <a:latin typeface="Times"/>
                <a:cs typeface="Times"/>
              </a:rPr>
              <a:t>e</a:t>
            </a:r>
            <a:r>
              <a:rPr lang="en-US" sz="1700" i="1" dirty="0" smtClean="0">
                <a:solidFill>
                  <a:srgbClr val="B3C3EE"/>
                </a:solidFill>
                <a:latin typeface="Times"/>
                <a:cs typeface="Times"/>
              </a:rPr>
              <a:t>-waste legislation</a:t>
            </a:r>
            <a:endParaRPr lang="en-US" sz="1700" i="1" dirty="0">
              <a:solidFill>
                <a:srgbClr val="B3C3EE"/>
              </a:solidFill>
              <a:latin typeface="Times"/>
              <a:cs typeface="Times"/>
            </a:endParaRPr>
          </a:p>
        </p:txBody>
      </p:sp>
      <p:sp>
        <p:nvSpPr>
          <p:cNvPr id="9" name="TextBox 8"/>
          <p:cNvSpPr txBox="1"/>
          <p:nvPr/>
        </p:nvSpPr>
        <p:spPr>
          <a:xfrm>
            <a:off x="920372" y="4500359"/>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
        <p:nvSpPr>
          <p:cNvPr id="10" name="TextBox 9"/>
          <p:cNvSpPr txBox="1"/>
          <p:nvPr/>
        </p:nvSpPr>
        <p:spPr>
          <a:xfrm>
            <a:off x="3209992" y="4545527"/>
            <a:ext cx="5245072" cy="369332"/>
          </a:xfrm>
          <a:prstGeom prst="rect">
            <a:avLst/>
          </a:prstGeom>
          <a:noFill/>
        </p:spPr>
        <p:txBody>
          <a:bodyPr wrap="square" rtlCol="0">
            <a:spAutoFit/>
          </a:bodyPr>
          <a:lstStyle/>
          <a:p>
            <a:r>
              <a:rPr lang="en-US" dirty="0" smtClean="0"/>
              <a:t>Source: Global E-waste monitor 2017 (UNU/ITU/ISWA)</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583" y="2364420"/>
            <a:ext cx="5146833" cy="1952467"/>
          </a:xfrm>
          <a:prstGeom prst="rect">
            <a:avLst/>
          </a:prstGeom>
        </p:spPr>
      </p:pic>
    </p:spTree>
    <p:extLst>
      <p:ext uri="{BB962C8B-B14F-4D97-AF65-F5344CB8AC3E}">
        <p14:creationId xmlns:p14="http://schemas.microsoft.com/office/powerpoint/2010/main" val="390996960"/>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847725" y="1200151"/>
            <a:ext cx="3789848" cy="3394472"/>
          </a:xfrm>
        </p:spPr>
        <p:txBody>
          <a:bodyPr/>
          <a:lstStyle/>
          <a:p>
            <a:pPr marL="0" indent="0">
              <a:buNone/>
            </a:pPr>
            <a:r>
              <a:rPr lang="en-GB" sz="2000" dirty="0"/>
              <a:t>by 2025, </a:t>
            </a:r>
            <a:r>
              <a:rPr lang="en-GB" sz="2000" dirty="0">
                <a:solidFill>
                  <a:srgbClr val="FF3300"/>
                </a:solidFill>
              </a:rPr>
              <a:t>net ICT-enabled Greenhouse Gas abatement </a:t>
            </a:r>
            <a:r>
              <a:rPr lang="en-GB" sz="2000" dirty="0"/>
              <a:t>should have increased by </a:t>
            </a:r>
            <a:r>
              <a:rPr lang="en-GB" sz="2000" dirty="0">
                <a:solidFill>
                  <a:srgbClr val="FF3300"/>
                </a:solidFill>
              </a:rPr>
              <a:t>X%</a:t>
            </a:r>
            <a:r>
              <a:rPr lang="en-GB" sz="2000" dirty="0"/>
              <a:t> compared to the 2015 </a:t>
            </a:r>
            <a:r>
              <a:rPr lang="en-GB" sz="2000" dirty="0" smtClean="0"/>
              <a:t>baseline</a:t>
            </a:r>
            <a:endParaRPr lang="en-GB" sz="2000" dirty="0"/>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3.4</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Net Greenhouse gas abatement</a:t>
            </a:r>
            <a:endParaRPr lang="en-US" sz="1700" i="1" dirty="0">
              <a:solidFill>
                <a:srgbClr val="B3C3EE"/>
              </a:solidFill>
              <a:latin typeface="Times"/>
              <a:cs typeface="Times"/>
            </a:endParaRPr>
          </a:p>
        </p:txBody>
      </p:sp>
      <p:sp>
        <p:nvSpPr>
          <p:cNvPr id="7" name="TextBox 6"/>
          <p:cNvSpPr txBox="1"/>
          <p:nvPr/>
        </p:nvSpPr>
        <p:spPr>
          <a:xfrm>
            <a:off x="7112402" y="4496429"/>
            <a:ext cx="1362681" cy="369332"/>
          </a:xfrm>
          <a:prstGeom prst="rect">
            <a:avLst/>
          </a:prstGeom>
          <a:noFill/>
        </p:spPr>
        <p:txBody>
          <a:bodyPr wrap="none" rtlCol="0">
            <a:spAutoFit/>
          </a:bodyPr>
          <a:lstStyle/>
          <a:p>
            <a:r>
              <a:rPr lang="en-US" dirty="0" smtClean="0"/>
              <a:t>Source: IPCC</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878" y="2699331"/>
            <a:ext cx="3495541" cy="133163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214" y="1357427"/>
            <a:ext cx="4031145" cy="2473450"/>
          </a:xfrm>
          <a:prstGeom prst="rect">
            <a:avLst/>
          </a:prstGeom>
        </p:spPr>
      </p:pic>
      <p:sp>
        <p:nvSpPr>
          <p:cNvPr id="9" name="TextBox 8"/>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349212706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7" name="TextBox 6"/>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1.2</a:t>
            </a:r>
            <a:endParaRPr lang="en-US" sz="2000" b="1" dirty="0">
              <a:solidFill>
                <a:schemeClr val="bg1"/>
              </a:solidFill>
              <a:latin typeface="Arial Narrow" panose="020B0606020202030204" pitchFamily="34" charset="0"/>
              <a:cs typeface="Myriad Pro Cond"/>
            </a:endParaRPr>
          </a:p>
        </p:txBody>
      </p:sp>
      <p:sp>
        <p:nvSpPr>
          <p:cNvPr id="112" name="Shape 112"/>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4</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13" name="Shape 113"/>
          <p:cNvSpPr txBox="1">
            <a:spLocks noGrp="1"/>
          </p:cNvSpPr>
          <p:nvPr>
            <p:ph type="body" idx="1"/>
          </p:nvPr>
        </p:nvSpPr>
        <p:spPr>
          <a:xfrm>
            <a:off x="895350" y="1200150"/>
            <a:ext cx="3700387" cy="3855825"/>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smtClean="0">
                <a:solidFill>
                  <a:srgbClr val="000000"/>
                </a:solidFill>
              </a:rPr>
              <a:t>Worldwide</a:t>
            </a:r>
            <a:r>
              <a:rPr lang="en-US" sz="1600" dirty="0">
                <a:solidFill>
                  <a:srgbClr val="000000"/>
                </a:solidFill>
              </a:rPr>
              <a:t>, 60% of individuals should be using the Internet by 2020</a:t>
            </a:r>
          </a:p>
          <a:p>
            <a:pPr marL="0" indent="0">
              <a:lnSpc>
                <a:spcPct val="80000"/>
              </a:lnSpc>
              <a:spcBef>
                <a:spcPts val="0"/>
              </a:spcBef>
              <a:buNone/>
            </a:pPr>
            <a:endParaRPr sz="1600" dirty="0"/>
          </a:p>
          <a:p>
            <a:pPr indent="-257651">
              <a:lnSpc>
                <a:spcPct val="80000"/>
              </a:lnSpc>
              <a:spcBef>
                <a:spcPts val="0"/>
              </a:spcBef>
              <a:buClr>
                <a:srgbClr val="498BC9"/>
              </a:buClr>
              <a:buSzPct val="101000"/>
            </a:pPr>
            <a:r>
              <a:rPr lang="en-US" sz="1600" dirty="0"/>
              <a:t>Target expected to be achieved</a:t>
            </a:r>
          </a:p>
          <a:p>
            <a:pPr marL="0" indent="0">
              <a:lnSpc>
                <a:spcPct val="80000"/>
              </a:lnSpc>
              <a:spcBef>
                <a:spcPts val="0"/>
              </a:spcBef>
              <a:buNone/>
            </a:pPr>
            <a:endParaRPr sz="1358" dirty="0"/>
          </a:p>
          <a:p>
            <a:pPr marL="0" indent="0">
              <a:lnSpc>
                <a:spcPct val="80000"/>
              </a:lnSpc>
              <a:spcBef>
                <a:spcPts val="0"/>
              </a:spcBef>
              <a:buNone/>
            </a:pPr>
            <a:r>
              <a:rPr lang="en-US" sz="1358" dirty="0"/>
              <a:t>The target may be achieved before 2020, this is in particular due to the strong growth in developing countries and LDC (included as separate targets 2.2.A &amp; 2.2.B respectively).</a:t>
            </a:r>
          </a:p>
          <a:p>
            <a:pPr marL="0" indent="0">
              <a:lnSpc>
                <a:spcPct val="80000"/>
              </a:lnSpc>
              <a:spcBef>
                <a:spcPts val="0"/>
              </a:spcBef>
              <a:buNone/>
            </a:pPr>
            <a:endParaRPr sz="1358" dirty="0"/>
          </a:p>
          <a:p>
            <a:pPr marL="0" indent="0">
              <a:lnSpc>
                <a:spcPct val="80000"/>
              </a:lnSpc>
              <a:spcBef>
                <a:spcPts val="0"/>
              </a:spcBef>
              <a:buNone/>
            </a:pPr>
            <a:r>
              <a:rPr lang="en-US" sz="1358" dirty="0"/>
              <a:t>Relatively slow growth (well below saturation) in developed countries suggests that socio-economic factors inhibit further growth.</a:t>
            </a:r>
          </a:p>
          <a:p>
            <a:pPr marL="0" indent="0">
              <a:lnSpc>
                <a:spcPct val="80000"/>
              </a:lnSpc>
              <a:spcBef>
                <a:spcPts val="0"/>
              </a:spcBef>
              <a:spcAft>
                <a:spcPts val="0"/>
              </a:spcAft>
              <a:buNone/>
            </a:pPr>
            <a:endParaRPr sz="1358"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987" y="1200151"/>
            <a:ext cx="3529013" cy="2793206"/>
          </a:xfrm>
          <a:prstGeom prst="rect">
            <a:avLst/>
          </a:prstGeom>
        </p:spPr>
      </p:pic>
      <p:sp>
        <p:nvSpPr>
          <p:cNvPr id="8" name="Shape 106"/>
          <p:cNvSpPr txBox="1"/>
          <p:nvPr/>
        </p:nvSpPr>
        <p:spPr>
          <a:xfrm>
            <a:off x="5081408" y="4554037"/>
            <a:ext cx="3393675" cy="396000"/>
          </a:xfrm>
          <a:prstGeom prst="rect">
            <a:avLst/>
          </a:prstGeom>
          <a:noFill/>
          <a:ln>
            <a:noFill/>
          </a:ln>
        </p:spPr>
        <p:txBody>
          <a:bodyPr lIns="68569" tIns="68569" rIns="68569" bIns="68569" anchor="t" anchorCtr="0">
            <a:noAutofit/>
          </a:bodyPr>
          <a:lstStyle/>
          <a:p>
            <a:r>
              <a:rPr lang="en-US" sz="1350" dirty="0"/>
              <a:t>Source: ITU ICT </a:t>
            </a:r>
            <a:r>
              <a:rPr lang="en-US" sz="1350" dirty="0" smtClean="0"/>
              <a:t>Statistics | Household Survey</a:t>
            </a:r>
            <a:endParaRPr lang="en-US" sz="1350" dirty="0"/>
          </a:p>
        </p:txBody>
      </p:sp>
    </p:spTree>
    <p:extLst>
      <p:ext uri="{BB962C8B-B14F-4D97-AF65-F5344CB8AC3E}">
        <p14:creationId xmlns:p14="http://schemas.microsoft.com/office/powerpoint/2010/main" val="2165482816"/>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838830" y="1428277"/>
            <a:ext cx="7847970" cy="3166345"/>
          </a:xfrm>
        </p:spPr>
        <p:txBody>
          <a:bodyPr/>
          <a:lstStyle/>
          <a:p>
            <a:pPr marL="0" indent="0">
              <a:buNone/>
            </a:pPr>
            <a:r>
              <a:rPr lang="en-GB" sz="2400" dirty="0"/>
              <a:t>by </a:t>
            </a:r>
            <a:r>
              <a:rPr lang="en-GB" sz="2400" dirty="0" smtClean="0"/>
              <a:t>2025</a:t>
            </a:r>
            <a:r>
              <a:rPr lang="en-GB" sz="2400" dirty="0"/>
              <a:t>, all countries should have a National Emergency Telecommunication Plan as part of their national and local disaster risk reduction strategies</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3.5</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smtClean="0">
                <a:solidFill>
                  <a:srgbClr val="B3C3EE"/>
                </a:solidFill>
                <a:latin typeface="Times"/>
                <a:cs typeface="Times"/>
              </a:rPr>
              <a:t>National Emergency Telecommunications strategy</a:t>
            </a:r>
            <a:endParaRPr lang="en-US" sz="1700" i="1" dirty="0">
              <a:solidFill>
                <a:srgbClr val="B3C3EE"/>
              </a:solidFill>
              <a:latin typeface="Times"/>
              <a:cs typeface="Times"/>
            </a:endParaRPr>
          </a:p>
        </p:txBody>
      </p:sp>
      <p:sp>
        <p:nvSpPr>
          <p:cNvPr id="7" name="TextBox 6"/>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850321693"/>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357427"/>
            <a:ext cx="7766427" cy="3237196"/>
          </a:xfrm>
        </p:spPr>
        <p:txBody>
          <a:bodyPr/>
          <a:lstStyle/>
          <a:p>
            <a:pPr marL="0" indent="0">
              <a:buNone/>
            </a:pPr>
            <a:r>
              <a:rPr lang="en-GB" sz="2400" dirty="0"/>
              <a:t>by 2025, increase by x % the proportion of countries that have a policy/strategy fostering ICT centric innovation</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4.1</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a:solidFill>
                  <a:srgbClr val="B3C3EE"/>
                </a:solidFill>
                <a:latin typeface="Times"/>
                <a:cs typeface="Times"/>
              </a:rPr>
              <a:t>I</a:t>
            </a:r>
            <a:r>
              <a:rPr lang="en-US" sz="1700" i="1" dirty="0" smtClean="0">
                <a:solidFill>
                  <a:srgbClr val="B3C3EE"/>
                </a:solidFill>
                <a:latin typeface="Times"/>
                <a:cs typeface="Times"/>
              </a:rPr>
              <a:t>nnovation</a:t>
            </a:r>
            <a:endParaRPr lang="en-US" sz="1700" i="1" dirty="0">
              <a:solidFill>
                <a:srgbClr val="B3C3EE"/>
              </a:solidFill>
              <a:latin typeface="Times"/>
              <a:cs typeface="Times"/>
            </a:endParaRPr>
          </a:p>
        </p:txBody>
      </p:sp>
      <p:sp>
        <p:nvSpPr>
          <p:cNvPr id="7" name="TextBox 6"/>
          <p:cNvSpPr txBox="1"/>
          <p:nvPr/>
        </p:nvSpPr>
        <p:spPr>
          <a:xfrm>
            <a:off x="7218200" y="4503987"/>
            <a:ext cx="1256883" cy="369332"/>
          </a:xfrm>
          <a:prstGeom prst="rect">
            <a:avLst/>
          </a:prstGeom>
          <a:noFill/>
        </p:spPr>
        <p:txBody>
          <a:bodyPr wrap="none" rtlCol="0">
            <a:spAutoFit/>
          </a:bodyPr>
          <a:lstStyle/>
          <a:p>
            <a:r>
              <a:rPr lang="en-US" dirty="0" smtClean="0"/>
              <a:t>Source: ITU</a:t>
            </a:r>
            <a:endParaRPr lang="en-GB" dirty="0"/>
          </a:p>
        </p:txBody>
      </p:sp>
      <p:sp>
        <p:nvSpPr>
          <p:cNvPr id="10" name="TextBox 9"/>
          <p:cNvSpPr txBox="1"/>
          <p:nvPr/>
        </p:nvSpPr>
        <p:spPr>
          <a:xfrm>
            <a:off x="920372" y="4500359"/>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2404982064"/>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3" name="Content Placeholder 2"/>
          <p:cNvSpPr>
            <a:spLocks noGrp="1"/>
          </p:cNvSpPr>
          <p:nvPr>
            <p:ph idx="1"/>
          </p:nvPr>
        </p:nvSpPr>
        <p:spPr>
          <a:xfrm>
            <a:off x="920372" y="1200151"/>
            <a:ext cx="7766428" cy="3394472"/>
          </a:xfrm>
        </p:spPr>
        <p:txBody>
          <a:bodyPr/>
          <a:lstStyle/>
          <a:p>
            <a:pPr marL="0" indent="0">
              <a:buNone/>
            </a:pPr>
            <a:r>
              <a:rPr lang="en-GB" sz="2800" dirty="0"/>
              <a:t>by 2025, </a:t>
            </a:r>
            <a:r>
              <a:rPr lang="en-GB" sz="2800" dirty="0" smtClean="0"/>
              <a:t>increased </a:t>
            </a:r>
            <a:r>
              <a:rPr lang="en-GB" sz="2800" dirty="0"/>
              <a:t>ICT-related funding/development programmes, projects and initiatives </a:t>
            </a:r>
          </a:p>
        </p:txBody>
      </p:sp>
      <p:sp>
        <p:nvSpPr>
          <p:cNvPr id="5" name="TextBox 4"/>
          <p:cNvSpPr txBox="1"/>
          <p:nvPr/>
        </p:nvSpPr>
        <p:spPr>
          <a:xfrm>
            <a:off x="6487987" y="41361"/>
            <a:ext cx="1987096" cy="400110"/>
          </a:xfrm>
          <a:prstGeom prst="rect">
            <a:avLst/>
          </a:prstGeom>
          <a:noFill/>
        </p:spPr>
        <p:txBody>
          <a:bodyPr wrap="square" rtlCol="0">
            <a:spAutoFit/>
          </a:bodyPr>
          <a:lstStyle/>
          <a:p>
            <a:r>
              <a:rPr lang="en-US" sz="2000" b="1" dirty="0" smtClean="0">
                <a:solidFill>
                  <a:prstClr val="white"/>
                </a:solidFill>
                <a:latin typeface="Arial Narrow" panose="020B0606020202030204" pitchFamily="34" charset="0"/>
                <a:cs typeface="Myriad Pro Cond"/>
              </a:rPr>
              <a:t>Target 5.1</a:t>
            </a:r>
            <a:endParaRPr lang="en-US" sz="2000" b="1" dirty="0">
              <a:solidFill>
                <a:prstClr val="white"/>
              </a:solidFill>
              <a:latin typeface="Arial Narrow" panose="020B0606020202030204" pitchFamily="34" charset="0"/>
              <a:cs typeface="Myriad Pro Cond"/>
            </a:endParaRPr>
          </a:p>
        </p:txBody>
      </p:sp>
      <p:sp>
        <p:nvSpPr>
          <p:cNvPr id="6" name="TextBox 5"/>
          <p:cNvSpPr txBox="1"/>
          <p:nvPr/>
        </p:nvSpPr>
        <p:spPr>
          <a:xfrm>
            <a:off x="920372" y="499456"/>
            <a:ext cx="4777625" cy="353943"/>
          </a:xfrm>
          <a:prstGeom prst="rect">
            <a:avLst/>
          </a:prstGeom>
          <a:noFill/>
        </p:spPr>
        <p:txBody>
          <a:bodyPr wrap="square" rtlCol="0">
            <a:spAutoFit/>
          </a:bodyPr>
          <a:lstStyle/>
          <a:p>
            <a:r>
              <a:rPr lang="en-US" sz="1700" i="1" dirty="0">
                <a:solidFill>
                  <a:srgbClr val="B3C3EE"/>
                </a:solidFill>
                <a:latin typeface="Times"/>
                <a:cs typeface="Times"/>
              </a:rPr>
              <a:t>P</a:t>
            </a:r>
            <a:r>
              <a:rPr lang="en-US" sz="1700" i="1" dirty="0" smtClean="0">
                <a:solidFill>
                  <a:srgbClr val="B3C3EE"/>
                </a:solidFill>
                <a:latin typeface="Times"/>
                <a:cs typeface="Times"/>
              </a:rPr>
              <a:t>artnership</a:t>
            </a:r>
            <a:endParaRPr lang="en-US" sz="1700" i="1" dirty="0">
              <a:solidFill>
                <a:srgbClr val="B3C3EE"/>
              </a:solidFill>
              <a:latin typeface="Times"/>
              <a:cs typeface="Times"/>
            </a:endParaRPr>
          </a:p>
        </p:txBody>
      </p:sp>
      <p:sp>
        <p:nvSpPr>
          <p:cNvPr id="7" name="TextBox 6"/>
          <p:cNvSpPr txBox="1"/>
          <p:nvPr/>
        </p:nvSpPr>
        <p:spPr>
          <a:xfrm>
            <a:off x="7113973" y="4545527"/>
            <a:ext cx="1256883" cy="369332"/>
          </a:xfrm>
          <a:prstGeom prst="rect">
            <a:avLst/>
          </a:prstGeom>
          <a:noFill/>
        </p:spPr>
        <p:txBody>
          <a:bodyPr wrap="none" rtlCol="0">
            <a:spAutoFit/>
          </a:bodyPr>
          <a:lstStyle/>
          <a:p>
            <a:r>
              <a:rPr lang="en-US" dirty="0" smtClean="0"/>
              <a:t>Source: ITU</a:t>
            </a:r>
            <a:endParaRPr lang="en-GB" dirty="0"/>
          </a:p>
        </p:txBody>
      </p:sp>
      <p:sp>
        <p:nvSpPr>
          <p:cNvPr id="8" name="TextBox 7"/>
          <p:cNvSpPr txBox="1"/>
          <p:nvPr/>
        </p:nvSpPr>
        <p:spPr>
          <a:xfrm>
            <a:off x="920372" y="4496430"/>
            <a:ext cx="1983300" cy="369332"/>
          </a:xfrm>
          <a:prstGeom prst="rect">
            <a:avLst/>
          </a:prstGeom>
          <a:noFill/>
          <a:ln>
            <a:solidFill>
              <a:schemeClr val="accent2">
                <a:lumMod val="50000"/>
              </a:schemeClr>
            </a:solidFill>
          </a:ln>
        </p:spPr>
        <p:txBody>
          <a:bodyPr wrap="none" rtlCol="0">
            <a:spAutoFit/>
          </a:bodyPr>
          <a:lstStyle/>
          <a:p>
            <a:r>
              <a:rPr lang="en-US" dirty="0" smtClean="0">
                <a:solidFill>
                  <a:schemeClr val="accent2">
                    <a:lumMod val="50000"/>
                  </a:schemeClr>
                </a:solidFill>
              </a:rPr>
              <a:t>PROPOSED TARGET</a:t>
            </a:r>
            <a:endParaRPr lang="en-GB" dirty="0">
              <a:solidFill>
                <a:schemeClr val="accent2">
                  <a:lumMod val="50000"/>
                </a:schemeClr>
              </a:solidFill>
            </a:endParaRPr>
          </a:p>
        </p:txBody>
      </p:sp>
    </p:spTree>
    <p:extLst>
      <p:ext uri="{BB962C8B-B14F-4D97-AF65-F5344CB8AC3E}">
        <p14:creationId xmlns:p14="http://schemas.microsoft.com/office/powerpoint/2010/main" val="2281914627"/>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955" y="-76357"/>
            <a:ext cx="10460863" cy="5286617"/>
          </a:xfrm>
          <a:prstGeom prst="rect">
            <a:avLst/>
          </a:prstGeom>
        </p:spPr>
      </p:pic>
      <p:sp>
        <p:nvSpPr>
          <p:cNvPr id="6" name="Rectangle 5"/>
          <p:cNvSpPr/>
          <p:nvPr/>
        </p:nvSpPr>
        <p:spPr>
          <a:xfrm>
            <a:off x="-961433" y="-124619"/>
            <a:ext cx="10552025" cy="5382353"/>
          </a:xfrm>
          <a:prstGeom prst="rect">
            <a:avLst/>
          </a:prstGeom>
          <a:gradFill>
            <a:gsLst>
              <a:gs pos="0">
                <a:schemeClr val="accent1">
                  <a:lumMod val="50000"/>
                  <a:alpha val="89000"/>
                </a:schemeClr>
              </a:gs>
              <a:gs pos="100000">
                <a:schemeClr val="tx2">
                  <a:alpha val="89000"/>
                </a:schemeClr>
              </a:gs>
              <a:gs pos="51000">
                <a:srgbClr val="5984C6">
                  <a:alpha val="36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961433" y="-311008"/>
            <a:ext cx="10860052" cy="5770915"/>
          </a:xfrm>
          <a:prstGeom prst="rect">
            <a:avLst/>
          </a:prstGeom>
          <a:gradFill>
            <a:gsLst>
              <a:gs pos="0">
                <a:schemeClr val="tx2">
                  <a:lumMod val="60000"/>
                  <a:lumOff val="40000"/>
                </a:schemeClr>
              </a:gs>
              <a:gs pos="100000">
                <a:schemeClr val="tx2">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264125" y="3897324"/>
            <a:ext cx="2433260" cy="707886"/>
          </a:xfrm>
          <a:prstGeom prst="rect">
            <a:avLst/>
          </a:prstGeom>
          <a:noFill/>
        </p:spPr>
        <p:txBody>
          <a:bodyPr wrap="square" rtlCol="0">
            <a:spAutoFit/>
          </a:bodyPr>
          <a:lstStyle/>
          <a:p>
            <a:pPr algn="ctr"/>
            <a:r>
              <a:rPr lang="en-US" sz="4000" b="1" dirty="0" smtClean="0">
                <a:solidFill>
                  <a:schemeClr val="bg1"/>
                </a:solidFill>
                <a:latin typeface="Arial Narrow" panose="020B0606020202030204" pitchFamily="34" charset="0"/>
                <a:cs typeface="Myriad Pro Cond"/>
              </a:rPr>
              <a:t>Thank You</a:t>
            </a:r>
            <a:endParaRPr lang="en-US" sz="4000" b="1" dirty="0">
              <a:solidFill>
                <a:schemeClr val="bg1"/>
              </a:solidFill>
              <a:latin typeface="Arial Narrow" panose="020B0606020202030204" pitchFamily="34" charset="0"/>
              <a:cs typeface="Myriad Pro Cond"/>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46926" y="1247773"/>
            <a:ext cx="2044502" cy="2044502"/>
          </a:xfrm>
          <a:prstGeom prst="rect">
            <a:avLst/>
          </a:prstGeom>
        </p:spPr>
      </p:pic>
    </p:spTree>
    <p:custDataLst>
      <p:tags r:id="rId1"/>
    </p:custDataLst>
    <p:extLst>
      <p:ext uri="{BB962C8B-B14F-4D97-AF65-F5344CB8AC3E}">
        <p14:creationId xmlns:p14="http://schemas.microsoft.com/office/powerpoint/2010/main" val="4109856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9"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fmla="#ppt_w*sin(2.5*pi*$)">
                                          <p:val>
                                            <p:fltVal val="0"/>
                                          </p:val>
                                        </p:tav>
                                        <p:tav tm="100000">
                                          <p:val>
                                            <p:fltVal val="1"/>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2500"/>
                            </p:stCondLst>
                            <p:childTnLst>
                              <p:par>
                                <p:cTn id="17" presetID="10" presetClass="exit" presetSubtype="0" fill="hold" grpId="1" nodeType="afterEffect">
                                  <p:stCondLst>
                                    <p:cond delay="200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9" name="TextBox 8"/>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1.3</a:t>
            </a:r>
            <a:endParaRPr lang="en-US" sz="2000" b="1" dirty="0">
              <a:solidFill>
                <a:schemeClr val="bg1"/>
              </a:solidFill>
              <a:latin typeface="Arial Narrow" panose="020B0606020202030204" pitchFamily="34" charset="0"/>
              <a:cs typeface="Myriad Pro Cond"/>
            </a:endParaRPr>
          </a:p>
        </p:txBody>
      </p:sp>
      <p:sp>
        <p:nvSpPr>
          <p:cNvPr id="120" name="Shape 120"/>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5</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21" name="Shape 121"/>
          <p:cNvSpPr txBox="1">
            <a:spLocks noGrp="1"/>
          </p:cNvSpPr>
          <p:nvPr>
            <p:ph type="body" idx="1"/>
          </p:nvPr>
        </p:nvSpPr>
        <p:spPr>
          <a:xfrm>
            <a:off x="885825" y="1200150"/>
            <a:ext cx="4000499" cy="3855825"/>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smtClean="0">
                <a:solidFill>
                  <a:srgbClr val="000000"/>
                </a:solidFill>
              </a:rPr>
              <a:t>Worldwide</a:t>
            </a:r>
            <a:r>
              <a:rPr lang="en-US" sz="1600" dirty="0">
                <a:solidFill>
                  <a:srgbClr val="000000"/>
                </a:solidFill>
              </a:rPr>
              <a:t>, telecommunication / ICT should be 40% more affordable by 2020</a:t>
            </a:r>
          </a:p>
          <a:p>
            <a:pPr marL="0" indent="0">
              <a:lnSpc>
                <a:spcPct val="80000"/>
              </a:lnSpc>
              <a:spcBef>
                <a:spcPts val="0"/>
              </a:spcBef>
              <a:buNone/>
            </a:pPr>
            <a:endParaRPr sz="1358" dirty="0">
              <a:solidFill>
                <a:srgbClr val="000000"/>
              </a:solidFill>
            </a:endParaRPr>
          </a:p>
          <a:p>
            <a:pPr marL="685800" lvl="1" indent="-257651">
              <a:lnSpc>
                <a:spcPct val="80000"/>
              </a:lnSpc>
              <a:spcBef>
                <a:spcPts val="0"/>
              </a:spcBef>
              <a:buClr>
                <a:srgbClr val="5B9BD5"/>
              </a:buClr>
              <a:buSzPct val="101000"/>
            </a:pPr>
            <a:r>
              <a:rPr lang="en-US" sz="1400" dirty="0">
                <a:solidFill>
                  <a:srgbClr val="000000"/>
                </a:solidFill>
              </a:rPr>
              <a:t>developed countries trend suggests mobile to be around 32.52% more affordable by 2020</a:t>
            </a:r>
          </a:p>
          <a:p>
            <a:pPr marL="0" indent="0">
              <a:lnSpc>
                <a:spcPct val="80000"/>
              </a:lnSpc>
              <a:spcBef>
                <a:spcPts val="0"/>
              </a:spcBef>
              <a:buNone/>
            </a:pPr>
            <a:endParaRPr sz="1400" dirty="0">
              <a:solidFill>
                <a:srgbClr val="000000"/>
              </a:solidFill>
            </a:endParaRPr>
          </a:p>
          <a:p>
            <a:pPr marL="685800" lvl="1" indent="-257651">
              <a:lnSpc>
                <a:spcPct val="80000"/>
              </a:lnSpc>
              <a:spcBef>
                <a:spcPts val="0"/>
              </a:spcBef>
              <a:buClr>
                <a:srgbClr val="5B9BD5"/>
              </a:buClr>
              <a:buSzPct val="101000"/>
            </a:pPr>
            <a:r>
              <a:rPr lang="en-US" sz="1400" dirty="0"/>
              <a:t>developing countries trend suggests mobile to be around 33.01% more affordable by 2020</a:t>
            </a:r>
          </a:p>
          <a:p>
            <a:pPr marL="0" indent="0">
              <a:lnSpc>
                <a:spcPct val="80000"/>
              </a:lnSpc>
              <a:spcBef>
                <a:spcPts val="0"/>
              </a:spcBef>
              <a:buNone/>
            </a:pPr>
            <a:endParaRPr sz="1358" dirty="0"/>
          </a:p>
          <a:p>
            <a:pPr marL="0" indent="0">
              <a:lnSpc>
                <a:spcPct val="80000"/>
              </a:lnSpc>
              <a:spcBef>
                <a:spcPts val="0"/>
              </a:spcBef>
              <a:spcAft>
                <a:spcPts val="0"/>
              </a:spcAft>
              <a:buNone/>
            </a:pPr>
            <a:endParaRPr sz="1358" dirty="0"/>
          </a:p>
        </p:txBody>
      </p:sp>
      <p:pic>
        <p:nvPicPr>
          <p:cNvPr id="123" name="Shape 123" descr="MobileBroadbandPrices.png"/>
          <p:cNvPicPr preferRelativeResize="0"/>
          <p:nvPr/>
        </p:nvPicPr>
        <p:blipFill>
          <a:blip r:embed="rId4"/>
          <a:stretch>
            <a:fillRect/>
          </a:stretch>
        </p:blipFill>
        <p:spPr>
          <a:xfrm>
            <a:off x="5042948" y="2325252"/>
            <a:ext cx="3882326" cy="1907827"/>
          </a:xfrm>
          <a:prstGeom prst="rect">
            <a:avLst/>
          </a:prstGeom>
          <a:noFill/>
          <a:ln>
            <a:noFill/>
          </a:ln>
        </p:spPr>
      </p:pic>
      <p:sp>
        <p:nvSpPr>
          <p:cNvPr id="124" name="Shape 124"/>
          <p:cNvSpPr txBox="1"/>
          <p:nvPr/>
        </p:nvSpPr>
        <p:spPr>
          <a:xfrm>
            <a:off x="1143000" y="3241093"/>
            <a:ext cx="3400425" cy="1451594"/>
          </a:xfrm>
          <a:prstGeom prst="rect">
            <a:avLst/>
          </a:prstGeom>
          <a:noFill/>
          <a:ln>
            <a:noFill/>
          </a:ln>
        </p:spPr>
        <p:txBody>
          <a:bodyPr lIns="68569" tIns="68569" rIns="68569" bIns="68569" anchor="t" anchorCtr="0">
            <a:noAutofit/>
          </a:bodyPr>
          <a:lstStyle/>
          <a:p>
            <a:r>
              <a:rPr lang="en-US" sz="1350" dirty="0"/>
              <a:t>Mobile Broadband Prices at % of </a:t>
            </a:r>
            <a:r>
              <a:rPr lang="en-US" sz="1350" dirty="0" err="1" smtClean="0"/>
              <a:t>GNIpc</a:t>
            </a:r>
            <a:endParaRPr lang="en-US" sz="1350" dirty="0" smtClean="0"/>
          </a:p>
        </p:txBody>
      </p:sp>
      <p:sp>
        <p:nvSpPr>
          <p:cNvPr id="2" name="TextBox 1"/>
          <p:cNvSpPr txBox="1"/>
          <p:nvPr/>
        </p:nvSpPr>
        <p:spPr>
          <a:xfrm>
            <a:off x="5262374" y="1590676"/>
            <a:ext cx="3443475" cy="923330"/>
          </a:xfrm>
          <a:prstGeom prst="rect">
            <a:avLst/>
          </a:prstGeom>
          <a:noFill/>
        </p:spPr>
        <p:txBody>
          <a:bodyPr wrap="square" rtlCol="0">
            <a:spAutoFit/>
          </a:bodyPr>
          <a:lstStyle/>
          <a:p>
            <a:r>
              <a:rPr lang="en-US" sz="1350" dirty="0"/>
              <a:t>Costs of internet access are falling, however relatively slow growth in GNI per capita makes this target difficult to achieve</a:t>
            </a:r>
          </a:p>
          <a:p>
            <a:endParaRPr lang="en-US" sz="1350" dirty="0"/>
          </a:p>
        </p:txBody>
      </p:sp>
      <p:sp>
        <p:nvSpPr>
          <p:cNvPr id="10" name="Shape 124"/>
          <p:cNvSpPr txBox="1"/>
          <p:nvPr/>
        </p:nvSpPr>
        <p:spPr>
          <a:xfrm>
            <a:off x="5743576" y="4528667"/>
            <a:ext cx="2731508" cy="319244"/>
          </a:xfrm>
          <a:prstGeom prst="rect">
            <a:avLst/>
          </a:prstGeom>
          <a:noFill/>
          <a:ln>
            <a:noFill/>
          </a:ln>
        </p:spPr>
        <p:txBody>
          <a:bodyPr lIns="68569" tIns="68569" rIns="68569" bIns="68569" anchor="t" anchorCtr="0">
            <a:noAutofit/>
          </a:bodyPr>
          <a:lstStyle/>
          <a:p>
            <a:r>
              <a:rPr lang="en-US" sz="1350" dirty="0" smtClean="0"/>
              <a:t>Source: ITU Stats | Regulator Survey</a:t>
            </a:r>
            <a:endParaRPr lang="en-US" sz="1350" dirty="0"/>
          </a:p>
        </p:txBody>
      </p:sp>
    </p:spTree>
    <p:extLst>
      <p:ext uri="{BB962C8B-B14F-4D97-AF65-F5344CB8AC3E}">
        <p14:creationId xmlns:p14="http://schemas.microsoft.com/office/powerpoint/2010/main" val="3421144902"/>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8" name="TextBox 7"/>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2.1</a:t>
            </a:r>
            <a:endParaRPr lang="en-US" sz="2000" b="1" dirty="0">
              <a:solidFill>
                <a:schemeClr val="bg1"/>
              </a:solidFill>
              <a:latin typeface="Arial Narrow" panose="020B0606020202030204" pitchFamily="34" charset="0"/>
              <a:cs typeface="Myriad Pro Cond"/>
            </a:endParaRPr>
          </a:p>
        </p:txBody>
      </p:sp>
      <p:sp>
        <p:nvSpPr>
          <p:cNvPr id="131" name="Shape 131"/>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6</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32" name="Shape 132"/>
          <p:cNvSpPr txBox="1">
            <a:spLocks noGrp="1"/>
          </p:cNvSpPr>
          <p:nvPr>
            <p:ph type="body" idx="1"/>
          </p:nvPr>
        </p:nvSpPr>
        <p:spPr>
          <a:xfrm>
            <a:off x="904875" y="1084088"/>
            <a:ext cx="3690844" cy="4035825"/>
          </a:xfrm>
          <a:prstGeom prst="rect">
            <a:avLst/>
          </a:prstGeom>
          <a:noFill/>
          <a:ln>
            <a:noFill/>
          </a:ln>
        </p:spPr>
        <p:txBody>
          <a:bodyPr lIns="68569" tIns="34275" rIns="68569" bIns="34275" anchor="t" anchorCtr="0">
            <a:noAutofit/>
          </a:bodyPr>
          <a:lstStyle/>
          <a:p>
            <a:pPr marL="342424" indent="-257175">
              <a:lnSpc>
                <a:spcPct val="80000"/>
              </a:lnSpc>
              <a:spcBef>
                <a:spcPts val="0"/>
              </a:spcBef>
              <a:buClr>
                <a:srgbClr val="498BC9"/>
              </a:buClr>
              <a:buSzPct val="101000"/>
            </a:pPr>
            <a:r>
              <a:rPr lang="en-US" sz="1600" dirty="0">
                <a:solidFill>
                  <a:srgbClr val="000000"/>
                </a:solidFill>
              </a:rPr>
              <a:t>2.1.A: In the developing world, 50% of households should have access to the Internet by </a:t>
            </a:r>
            <a:r>
              <a:rPr lang="en-US" sz="1600" dirty="0" smtClean="0">
                <a:solidFill>
                  <a:srgbClr val="000000"/>
                </a:solidFill>
              </a:rPr>
              <a:t>2020</a:t>
            </a:r>
          </a:p>
          <a:p>
            <a:pPr marL="342424" indent="-257175">
              <a:lnSpc>
                <a:spcPct val="80000"/>
              </a:lnSpc>
              <a:spcBef>
                <a:spcPts val="0"/>
              </a:spcBef>
              <a:buClr>
                <a:srgbClr val="498BC9"/>
              </a:buClr>
              <a:buSzPct val="101000"/>
            </a:pPr>
            <a:r>
              <a:rPr lang="en-US" sz="1600" dirty="0" smtClean="0">
                <a:solidFill>
                  <a:srgbClr val="000000"/>
                </a:solidFill>
              </a:rPr>
              <a:t>Target </a:t>
            </a:r>
            <a:r>
              <a:rPr lang="en-US" sz="1600" dirty="0">
                <a:solidFill>
                  <a:srgbClr val="000000"/>
                </a:solidFill>
              </a:rPr>
              <a:t>expected to be achieved</a:t>
            </a:r>
          </a:p>
        </p:txBody>
      </p:sp>
      <p:sp>
        <p:nvSpPr>
          <p:cNvPr id="2" name="TextBox 1"/>
          <p:cNvSpPr txBox="1"/>
          <p:nvPr/>
        </p:nvSpPr>
        <p:spPr>
          <a:xfrm>
            <a:off x="4688662" y="1084088"/>
            <a:ext cx="3864788" cy="2148280"/>
          </a:xfrm>
          <a:prstGeom prst="rect">
            <a:avLst/>
          </a:prstGeom>
          <a:noFill/>
        </p:spPr>
        <p:txBody>
          <a:bodyPr wrap="square" rtlCol="0">
            <a:spAutoFit/>
          </a:bodyPr>
          <a:lstStyle/>
          <a:p>
            <a:pPr marL="342900" indent="-257651">
              <a:lnSpc>
                <a:spcPct val="80000"/>
              </a:lnSpc>
              <a:buClr>
                <a:srgbClr val="498BC9"/>
              </a:buClr>
              <a:buSzPct val="101000"/>
              <a:buFont typeface="Arial" panose="020B0604020202020204" pitchFamily="34" charset="0"/>
              <a:buChar char="•"/>
            </a:pPr>
            <a:r>
              <a:rPr lang="en-US" sz="1600" dirty="0">
                <a:latin typeface="Calibri" panose="020F0502020204030204" pitchFamily="34" charset="0"/>
              </a:rPr>
              <a:t>2.1.B: In the least developed countries (LDCs), 15% of households should have access to the Internet by 2020</a:t>
            </a:r>
          </a:p>
          <a:p>
            <a:pPr marL="685800" lvl="1" indent="-257651">
              <a:lnSpc>
                <a:spcPct val="80000"/>
              </a:lnSpc>
              <a:buClr>
                <a:srgbClr val="5B9BD5"/>
              </a:buClr>
              <a:buSzPct val="101000"/>
              <a:buFont typeface="Arial" panose="020B0604020202020204" pitchFamily="34" charset="0"/>
              <a:buChar char="•"/>
            </a:pPr>
            <a:r>
              <a:rPr lang="en-US" sz="1600" dirty="0">
                <a:latin typeface="Calibri" panose="020F0502020204030204" pitchFamily="34" charset="0"/>
              </a:rPr>
              <a:t>Target expected to be achieved</a:t>
            </a:r>
          </a:p>
          <a:p>
            <a:pPr marL="685800" lvl="1" indent="-257651">
              <a:lnSpc>
                <a:spcPct val="80000"/>
              </a:lnSpc>
              <a:buClr>
                <a:srgbClr val="5B9BD5"/>
              </a:buClr>
              <a:buSzPct val="101000"/>
              <a:buFont typeface="Arial" panose="020B0604020202020204" pitchFamily="34" charset="0"/>
              <a:buChar char="•"/>
            </a:pPr>
            <a:r>
              <a:rPr lang="en-US" sz="1600" dirty="0">
                <a:latin typeface="Calibri" panose="020F0502020204030204" pitchFamily="34" charset="0"/>
              </a:rPr>
              <a:t>Good indications since 2015 that LDC adoption is accelerating</a:t>
            </a:r>
          </a:p>
          <a:p>
            <a:pPr marL="342900">
              <a:lnSpc>
                <a:spcPct val="80000"/>
              </a:lnSpc>
            </a:pPr>
            <a:endParaRPr lang="en-US" sz="1500" dirty="0">
              <a:latin typeface="Calibri" panose="020F0502020204030204" pitchFamily="34" charset="0"/>
            </a:endParaRPr>
          </a:p>
          <a:p>
            <a:pPr lvl="0">
              <a:lnSpc>
                <a:spcPct val="80000"/>
              </a:lnSpc>
            </a:pPr>
            <a:r>
              <a:rPr lang="en-US" sz="1400" dirty="0">
                <a:latin typeface="Calibri" panose="020F0502020204030204" pitchFamily="34" charset="0"/>
              </a:rPr>
              <a:t>Strong growth in all developing countries, the target for developing countries is more ambitious than the worldwide target and is expected to be achieved a bit later (but still before 2020)</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050" y="1931536"/>
            <a:ext cx="2773868" cy="2394381"/>
          </a:xfrm>
          <a:prstGeom prst="rect">
            <a:avLst/>
          </a:prstGeom>
        </p:spPr>
      </p:pic>
      <p:sp>
        <p:nvSpPr>
          <p:cNvPr id="9" name="Shape 106"/>
          <p:cNvSpPr txBox="1"/>
          <p:nvPr/>
        </p:nvSpPr>
        <p:spPr>
          <a:xfrm>
            <a:off x="5081408" y="4535886"/>
            <a:ext cx="3393675" cy="396000"/>
          </a:xfrm>
          <a:prstGeom prst="rect">
            <a:avLst/>
          </a:prstGeom>
          <a:noFill/>
          <a:ln>
            <a:noFill/>
          </a:ln>
        </p:spPr>
        <p:txBody>
          <a:bodyPr lIns="68569" tIns="68569" rIns="68569" bIns="68569" anchor="t" anchorCtr="0">
            <a:noAutofit/>
          </a:bodyPr>
          <a:lstStyle/>
          <a:p>
            <a:r>
              <a:rPr lang="en-US" sz="1350" dirty="0"/>
              <a:t>Source: ITU ICT </a:t>
            </a:r>
            <a:r>
              <a:rPr lang="en-US" sz="1350" dirty="0" smtClean="0"/>
              <a:t>Statistics | Household Survey</a:t>
            </a:r>
            <a:endParaRPr lang="en-US" sz="1350" dirty="0"/>
          </a:p>
        </p:txBody>
      </p:sp>
    </p:spTree>
    <p:extLst>
      <p:ext uri="{BB962C8B-B14F-4D97-AF65-F5344CB8AC3E}">
        <p14:creationId xmlns:p14="http://schemas.microsoft.com/office/powerpoint/2010/main" val="1148857405"/>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7" name="TextBox 6"/>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2.2</a:t>
            </a:r>
            <a:endParaRPr lang="en-US" sz="2000" b="1" dirty="0">
              <a:solidFill>
                <a:schemeClr val="bg1"/>
              </a:solidFill>
              <a:latin typeface="Arial Narrow" panose="020B0606020202030204" pitchFamily="34" charset="0"/>
              <a:cs typeface="Myriad Pro Cond"/>
            </a:endParaRPr>
          </a:p>
        </p:txBody>
      </p:sp>
      <p:sp>
        <p:nvSpPr>
          <p:cNvPr id="139" name="Shape 139"/>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7</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40" name="Shape 140"/>
          <p:cNvSpPr txBox="1">
            <a:spLocks noGrp="1"/>
          </p:cNvSpPr>
          <p:nvPr>
            <p:ph type="body" idx="1"/>
          </p:nvPr>
        </p:nvSpPr>
        <p:spPr>
          <a:xfrm>
            <a:off x="847726" y="1200150"/>
            <a:ext cx="4043888" cy="3855825"/>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a:solidFill>
                  <a:srgbClr val="000000"/>
                </a:solidFill>
              </a:rPr>
              <a:t>2.2.A: In the developing world, 50% of individuals should be using the Internet by 2020</a:t>
            </a:r>
          </a:p>
          <a:p>
            <a:pPr marL="685800" lvl="1" indent="-257651">
              <a:lnSpc>
                <a:spcPct val="80000"/>
              </a:lnSpc>
              <a:spcBef>
                <a:spcPts val="0"/>
              </a:spcBef>
              <a:buClr>
                <a:srgbClr val="5B9BD5"/>
              </a:buClr>
              <a:buSzPct val="101000"/>
            </a:pPr>
            <a:r>
              <a:rPr lang="en-US" sz="1600" dirty="0">
                <a:solidFill>
                  <a:srgbClr val="000000"/>
                </a:solidFill>
              </a:rPr>
              <a:t>Target expected to be achieved</a:t>
            </a:r>
          </a:p>
          <a:p>
            <a:pPr indent="-257651">
              <a:lnSpc>
                <a:spcPct val="80000"/>
              </a:lnSpc>
              <a:spcBef>
                <a:spcPts val="0"/>
              </a:spcBef>
              <a:buClr>
                <a:srgbClr val="498BC9"/>
              </a:buClr>
              <a:buSzPct val="101000"/>
            </a:pPr>
            <a:endParaRPr lang="en-US" sz="1600" dirty="0" smtClean="0">
              <a:solidFill>
                <a:srgbClr val="000000"/>
              </a:solidFill>
            </a:endParaRPr>
          </a:p>
          <a:p>
            <a:pPr indent="-257651">
              <a:lnSpc>
                <a:spcPct val="80000"/>
              </a:lnSpc>
              <a:spcBef>
                <a:spcPts val="0"/>
              </a:spcBef>
              <a:buClr>
                <a:srgbClr val="498BC9"/>
              </a:buClr>
              <a:buSzPct val="101000"/>
            </a:pPr>
            <a:r>
              <a:rPr lang="en-US" sz="1600" dirty="0" smtClean="0">
                <a:solidFill>
                  <a:srgbClr val="000000"/>
                </a:solidFill>
              </a:rPr>
              <a:t>2.2.B</a:t>
            </a:r>
            <a:r>
              <a:rPr lang="en-US" sz="1600" dirty="0">
                <a:solidFill>
                  <a:srgbClr val="000000"/>
                </a:solidFill>
              </a:rPr>
              <a:t>: In the least developed countries (LDCs), 20% of individuals should be using the Internet by 2020</a:t>
            </a:r>
          </a:p>
          <a:p>
            <a:pPr marL="685800" lvl="1" indent="-257651">
              <a:lnSpc>
                <a:spcPct val="80000"/>
              </a:lnSpc>
              <a:spcBef>
                <a:spcPts val="0"/>
              </a:spcBef>
              <a:buClr>
                <a:srgbClr val="5B9BD5"/>
              </a:buClr>
              <a:buSzPct val="101000"/>
            </a:pPr>
            <a:r>
              <a:rPr lang="en-US" sz="1600" dirty="0"/>
              <a:t>Target expected to be achieved</a:t>
            </a:r>
          </a:p>
          <a:p>
            <a:pPr marL="0" indent="0">
              <a:lnSpc>
                <a:spcPct val="80000"/>
              </a:lnSpc>
              <a:spcBef>
                <a:spcPts val="0"/>
              </a:spcBef>
              <a:buNone/>
            </a:pPr>
            <a:endParaRPr sz="1358" dirty="0"/>
          </a:p>
          <a:p>
            <a:pPr marL="0" indent="0">
              <a:lnSpc>
                <a:spcPct val="80000"/>
              </a:lnSpc>
              <a:spcBef>
                <a:spcPts val="0"/>
              </a:spcBef>
              <a:buNone/>
            </a:pPr>
            <a:r>
              <a:rPr lang="en-US" sz="1358" dirty="0"/>
              <a:t>Of the targets focused on connecting individuals, LDCs target looks to be achieved first, followed by the developing countries targets, followed by the worldwide target.</a:t>
            </a:r>
          </a:p>
          <a:p>
            <a:pPr indent="0">
              <a:lnSpc>
                <a:spcPct val="80000"/>
              </a:lnSpc>
              <a:spcBef>
                <a:spcPts val="0"/>
              </a:spcBef>
              <a:buNone/>
            </a:pPr>
            <a:endParaRPr sz="1358"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614" y="1137541"/>
            <a:ext cx="3583469" cy="2877237"/>
          </a:xfrm>
          <a:prstGeom prst="rect">
            <a:avLst/>
          </a:prstGeom>
        </p:spPr>
      </p:pic>
      <p:sp>
        <p:nvSpPr>
          <p:cNvPr id="8" name="Shape 106"/>
          <p:cNvSpPr txBox="1"/>
          <p:nvPr/>
        </p:nvSpPr>
        <p:spPr>
          <a:xfrm>
            <a:off x="5081408" y="4541423"/>
            <a:ext cx="3393675" cy="396000"/>
          </a:xfrm>
          <a:prstGeom prst="rect">
            <a:avLst/>
          </a:prstGeom>
          <a:noFill/>
          <a:ln>
            <a:noFill/>
          </a:ln>
        </p:spPr>
        <p:txBody>
          <a:bodyPr lIns="68569" tIns="68569" rIns="68569" bIns="68569" anchor="t" anchorCtr="0">
            <a:noAutofit/>
          </a:bodyPr>
          <a:lstStyle/>
          <a:p>
            <a:r>
              <a:rPr lang="en-US" sz="1350" dirty="0"/>
              <a:t>Source: ITU ICT </a:t>
            </a:r>
            <a:r>
              <a:rPr lang="en-US" sz="1350" dirty="0" smtClean="0"/>
              <a:t>Statistics | Household Survey</a:t>
            </a:r>
            <a:endParaRPr lang="en-US" sz="1350" dirty="0"/>
          </a:p>
        </p:txBody>
      </p:sp>
    </p:spTree>
    <p:extLst>
      <p:ext uri="{BB962C8B-B14F-4D97-AF65-F5344CB8AC3E}">
        <p14:creationId xmlns:p14="http://schemas.microsoft.com/office/powerpoint/2010/main" val="3587963409"/>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sp>
        <p:nvSpPr>
          <p:cNvPr id="10" name="TextBox 9"/>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2.3</a:t>
            </a:r>
            <a:endParaRPr lang="en-US" sz="2000" b="1" dirty="0">
              <a:solidFill>
                <a:schemeClr val="bg1"/>
              </a:solidFill>
              <a:latin typeface="Arial Narrow" panose="020B0606020202030204" pitchFamily="34" charset="0"/>
              <a:cs typeface="Myriad Pro Cond"/>
            </a:endParaRPr>
          </a:p>
        </p:txBody>
      </p:sp>
      <p:sp>
        <p:nvSpPr>
          <p:cNvPr id="147" name="Shape 147"/>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8</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48" name="Shape 148"/>
          <p:cNvSpPr txBox="1">
            <a:spLocks noGrp="1"/>
          </p:cNvSpPr>
          <p:nvPr>
            <p:ph type="body" idx="1"/>
          </p:nvPr>
        </p:nvSpPr>
        <p:spPr>
          <a:xfrm>
            <a:off x="876300" y="1200151"/>
            <a:ext cx="4217788" cy="3105150"/>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a:solidFill>
                  <a:srgbClr val="000000"/>
                </a:solidFill>
              </a:rPr>
              <a:t>2.3.A: The affordability gap between developed and developing countries should be reduced by 40% by 2020</a:t>
            </a:r>
          </a:p>
          <a:p>
            <a:pPr marL="685800" lvl="1" indent="-257651">
              <a:lnSpc>
                <a:spcPct val="80000"/>
              </a:lnSpc>
              <a:spcBef>
                <a:spcPts val="0"/>
              </a:spcBef>
              <a:buClr>
                <a:srgbClr val="5B9BD5"/>
              </a:buClr>
              <a:buSzPct val="101000"/>
            </a:pPr>
            <a:r>
              <a:rPr lang="en-US" sz="1600" dirty="0">
                <a:solidFill>
                  <a:srgbClr val="000000"/>
                </a:solidFill>
              </a:rPr>
              <a:t>mobile broadband affordability gap expected reduction around 32.37%</a:t>
            </a:r>
          </a:p>
          <a:p>
            <a:pPr indent="-257651">
              <a:lnSpc>
                <a:spcPct val="80000"/>
              </a:lnSpc>
              <a:spcBef>
                <a:spcPts val="0"/>
              </a:spcBef>
              <a:buClr>
                <a:srgbClr val="498BC9"/>
              </a:buClr>
              <a:buSzPct val="101000"/>
            </a:pPr>
            <a:endParaRPr lang="en-US" sz="1600" dirty="0" smtClean="0">
              <a:solidFill>
                <a:srgbClr val="000000"/>
              </a:solidFill>
            </a:endParaRPr>
          </a:p>
          <a:p>
            <a:pPr indent="-257651">
              <a:lnSpc>
                <a:spcPct val="80000"/>
              </a:lnSpc>
              <a:spcBef>
                <a:spcPts val="0"/>
              </a:spcBef>
              <a:buClr>
                <a:srgbClr val="498BC9"/>
              </a:buClr>
              <a:buSzPct val="101000"/>
            </a:pPr>
            <a:r>
              <a:rPr lang="en-US" sz="1600" dirty="0" smtClean="0">
                <a:solidFill>
                  <a:srgbClr val="000000"/>
                </a:solidFill>
              </a:rPr>
              <a:t>2.3.B</a:t>
            </a:r>
            <a:r>
              <a:rPr lang="en-US" sz="1600" dirty="0">
                <a:solidFill>
                  <a:srgbClr val="000000"/>
                </a:solidFill>
              </a:rPr>
              <a:t>: Broadband services should cost no more than 5% of average monthly income in developing countries by 2020</a:t>
            </a:r>
          </a:p>
          <a:p>
            <a:pPr marL="685800" lvl="1" indent="-257651">
              <a:lnSpc>
                <a:spcPct val="80000"/>
              </a:lnSpc>
              <a:spcBef>
                <a:spcPts val="0"/>
              </a:spcBef>
              <a:buClr>
                <a:srgbClr val="5B9BD5"/>
              </a:buClr>
              <a:buSzPct val="101000"/>
            </a:pPr>
            <a:r>
              <a:rPr lang="en-US" sz="1600" dirty="0">
                <a:solidFill>
                  <a:srgbClr val="000000"/>
                </a:solidFill>
              </a:rPr>
              <a:t>currently achieved by 120/160 countries or 75% (2016)</a:t>
            </a:r>
          </a:p>
          <a:p>
            <a:pPr marL="0" indent="0">
              <a:lnSpc>
                <a:spcPct val="80000"/>
              </a:lnSpc>
              <a:spcBef>
                <a:spcPts val="0"/>
              </a:spcBef>
              <a:buNone/>
            </a:pPr>
            <a:endParaRPr sz="1358" dirty="0">
              <a:solidFill>
                <a:srgbClr val="000000"/>
              </a:solidFill>
            </a:endParaRPr>
          </a:p>
          <a:p>
            <a:pPr marL="0" indent="0">
              <a:lnSpc>
                <a:spcPct val="80000"/>
              </a:lnSpc>
              <a:spcBef>
                <a:spcPts val="0"/>
              </a:spcBef>
              <a:buNone/>
            </a:pPr>
            <a:r>
              <a:rPr lang="en-US" sz="1358" dirty="0">
                <a:solidFill>
                  <a:srgbClr val="000000"/>
                </a:solidFill>
              </a:rPr>
              <a:t>The fall in prices in developing countries continues at the pace observed since around 2012, reducing the gap. GNIpc growth was limited in all countries, therefore having a limited effect on the gap.</a:t>
            </a:r>
          </a:p>
          <a:p>
            <a:pPr indent="0">
              <a:lnSpc>
                <a:spcPct val="80000"/>
              </a:lnSpc>
              <a:spcBef>
                <a:spcPts val="0"/>
              </a:spcBef>
              <a:buNone/>
            </a:pPr>
            <a:endParaRPr sz="1358" dirty="0"/>
          </a:p>
        </p:txBody>
      </p:sp>
      <p:pic>
        <p:nvPicPr>
          <p:cNvPr id="150" name="Shape 150" descr="BroadbandPrices.png"/>
          <p:cNvPicPr preferRelativeResize="0"/>
          <p:nvPr/>
        </p:nvPicPr>
        <p:blipFill>
          <a:blip r:embed="rId4"/>
          <a:stretch>
            <a:fillRect/>
          </a:stretch>
        </p:blipFill>
        <p:spPr>
          <a:xfrm>
            <a:off x="5113138" y="3125918"/>
            <a:ext cx="2975401" cy="1272375"/>
          </a:xfrm>
          <a:prstGeom prst="rect">
            <a:avLst/>
          </a:prstGeom>
          <a:noFill/>
          <a:ln>
            <a:noFill/>
          </a:ln>
        </p:spPr>
      </p:pic>
      <p:sp>
        <p:nvSpPr>
          <p:cNvPr id="151" name="Shape 151"/>
          <p:cNvSpPr txBox="1"/>
          <p:nvPr/>
        </p:nvSpPr>
        <p:spPr>
          <a:xfrm>
            <a:off x="4870202" y="2945381"/>
            <a:ext cx="3595500" cy="419400"/>
          </a:xfrm>
          <a:prstGeom prst="rect">
            <a:avLst/>
          </a:prstGeom>
          <a:noFill/>
          <a:ln>
            <a:noFill/>
          </a:ln>
        </p:spPr>
        <p:txBody>
          <a:bodyPr lIns="68569" tIns="68569" rIns="68569" bIns="68569" anchor="t" anchorCtr="0">
            <a:noAutofit/>
          </a:bodyPr>
          <a:lstStyle/>
          <a:p>
            <a:pPr algn="ctr"/>
            <a:r>
              <a:rPr lang="en-US" sz="1200" b="1" dirty="0"/>
              <a:t>Meeting Target of 5% of GNIpc</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9721" y="954166"/>
            <a:ext cx="3220295" cy="1991215"/>
          </a:xfrm>
          <a:prstGeom prst="rect">
            <a:avLst/>
          </a:prstGeom>
        </p:spPr>
      </p:pic>
      <p:sp>
        <p:nvSpPr>
          <p:cNvPr id="11" name="Shape 124"/>
          <p:cNvSpPr txBox="1"/>
          <p:nvPr/>
        </p:nvSpPr>
        <p:spPr>
          <a:xfrm>
            <a:off x="5765965" y="4550255"/>
            <a:ext cx="2714051" cy="438633"/>
          </a:xfrm>
          <a:prstGeom prst="rect">
            <a:avLst/>
          </a:prstGeom>
          <a:noFill/>
          <a:ln>
            <a:noFill/>
          </a:ln>
        </p:spPr>
        <p:txBody>
          <a:bodyPr lIns="68569" tIns="68569" rIns="68569" bIns="68569" anchor="t" anchorCtr="0">
            <a:noAutofit/>
          </a:bodyPr>
          <a:lstStyle/>
          <a:p>
            <a:r>
              <a:rPr lang="en-US" sz="1350" dirty="0" smtClean="0"/>
              <a:t>Source: ITU Stats | Regulator Survey</a:t>
            </a:r>
            <a:endParaRPr lang="en-US" sz="1350" dirty="0"/>
          </a:p>
        </p:txBody>
      </p:sp>
    </p:spTree>
    <p:extLst>
      <p:ext uri="{BB962C8B-B14F-4D97-AF65-F5344CB8AC3E}">
        <p14:creationId xmlns:p14="http://schemas.microsoft.com/office/powerpoint/2010/main" val="611546041"/>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72"/>
            <a:ext cx="9144000" cy="514807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078" y="3034517"/>
            <a:ext cx="3237719" cy="1992883"/>
          </a:xfrm>
          <a:prstGeom prst="rect">
            <a:avLst/>
          </a:prstGeom>
        </p:spPr>
      </p:pic>
      <p:sp>
        <p:nvSpPr>
          <p:cNvPr id="10" name="TextBox 9"/>
          <p:cNvSpPr txBox="1"/>
          <p:nvPr/>
        </p:nvSpPr>
        <p:spPr>
          <a:xfrm>
            <a:off x="6487987" y="41361"/>
            <a:ext cx="1987096" cy="400110"/>
          </a:xfrm>
          <a:prstGeom prst="rect">
            <a:avLst/>
          </a:prstGeom>
          <a:noFill/>
        </p:spPr>
        <p:txBody>
          <a:bodyPr wrap="square" rtlCol="0">
            <a:spAutoFit/>
          </a:bodyPr>
          <a:lstStyle/>
          <a:p>
            <a:r>
              <a:rPr lang="en-US" sz="2000" b="1" dirty="0" smtClean="0">
                <a:solidFill>
                  <a:schemeClr val="bg1"/>
                </a:solidFill>
                <a:latin typeface="Arial Narrow" panose="020B0606020202030204" pitchFamily="34" charset="0"/>
                <a:cs typeface="Myriad Pro Cond"/>
              </a:rPr>
              <a:t>Target 2.4</a:t>
            </a:r>
            <a:endParaRPr lang="en-US" sz="2000" b="1" dirty="0">
              <a:solidFill>
                <a:schemeClr val="bg1"/>
              </a:solidFill>
              <a:latin typeface="Arial Narrow" panose="020B0606020202030204" pitchFamily="34" charset="0"/>
              <a:cs typeface="Myriad Pro Cond"/>
            </a:endParaRPr>
          </a:p>
        </p:txBody>
      </p:sp>
      <p:sp>
        <p:nvSpPr>
          <p:cNvPr id="157" name="Shape 157"/>
          <p:cNvSpPr txBox="1">
            <a:spLocks noGrp="1"/>
          </p:cNvSpPr>
          <p:nvPr>
            <p:ph type="sldNum" idx="12"/>
          </p:nvPr>
        </p:nvSpPr>
        <p:spPr>
          <a:xfrm>
            <a:off x="1143000" y="954166"/>
            <a:ext cx="400050" cy="183375"/>
          </a:xfrm>
          <a:prstGeom prst="rect">
            <a:avLst/>
          </a:prstGeom>
          <a:noFill/>
          <a:ln>
            <a:noFill/>
          </a:ln>
        </p:spPr>
        <p:txBody>
          <a:bodyPr vert="horz" wrap="square" lIns="68569" tIns="34275" rIns="68569" bIns="34275" numCol="1" anchor="ctr" anchorCtr="0" compatLnSpc="1">
            <a:prstTxWarp prst="textNoShape">
              <a:avLst/>
            </a:prstTxWarp>
            <a:noAutofit/>
          </a:bodyPr>
          <a:lstStyle/>
          <a:p>
            <a:pPr algn="ctr">
              <a:lnSpc>
                <a:spcPct val="80000"/>
              </a:lnSpc>
              <a:buSzPct val="25000"/>
            </a:pPr>
            <a:fld id="{00000000-1234-1234-1234-123412341234}" type="slidenum">
              <a:rPr lang="en-US" sz="893" b="1">
                <a:solidFill>
                  <a:srgbClr val="FFFFFF"/>
                </a:solidFill>
                <a:latin typeface="Calibri" panose="020F0502020204030204"/>
                <a:ea typeface="Calibri" panose="020F0502020204030204"/>
                <a:cs typeface="Calibri" panose="020F0502020204030204"/>
                <a:sym typeface="Calibri" panose="020F0502020204030204"/>
              </a:rPr>
              <a:pPr algn="ctr">
                <a:lnSpc>
                  <a:spcPct val="80000"/>
                </a:lnSpc>
                <a:buSzPct val="25000"/>
              </a:pPr>
              <a:t>9</a:t>
            </a:fld>
            <a:endParaRPr lang="en-US" sz="893" b="1">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58" name="Shape 158"/>
          <p:cNvSpPr txBox="1">
            <a:spLocks noGrp="1"/>
          </p:cNvSpPr>
          <p:nvPr>
            <p:ph type="body" idx="1"/>
          </p:nvPr>
        </p:nvSpPr>
        <p:spPr>
          <a:xfrm>
            <a:off x="885825" y="1200150"/>
            <a:ext cx="4048125" cy="3855825"/>
          </a:xfrm>
          <a:prstGeom prst="rect">
            <a:avLst/>
          </a:prstGeom>
          <a:noFill/>
          <a:ln>
            <a:noFill/>
          </a:ln>
        </p:spPr>
        <p:txBody>
          <a:bodyPr lIns="68569" tIns="34275" rIns="68569" bIns="34275" anchor="t" anchorCtr="0">
            <a:noAutofit/>
          </a:bodyPr>
          <a:lstStyle/>
          <a:p>
            <a:pPr indent="-257651">
              <a:lnSpc>
                <a:spcPct val="80000"/>
              </a:lnSpc>
              <a:spcBef>
                <a:spcPts val="0"/>
              </a:spcBef>
              <a:buClr>
                <a:srgbClr val="498BC9"/>
              </a:buClr>
              <a:buSzPct val="101000"/>
            </a:pPr>
            <a:r>
              <a:rPr lang="en-US" sz="1600" dirty="0">
                <a:solidFill>
                  <a:srgbClr val="000000"/>
                </a:solidFill>
              </a:rPr>
              <a:t>2.4: Worldwide, 90% of the rural population should be covered by broadband services by 2020</a:t>
            </a:r>
          </a:p>
          <a:p>
            <a:pPr lvl="1" indent="-257651">
              <a:lnSpc>
                <a:spcPct val="80000"/>
              </a:lnSpc>
              <a:spcBef>
                <a:spcPts val="0"/>
              </a:spcBef>
              <a:spcAft>
                <a:spcPts val="0"/>
              </a:spcAft>
              <a:buClr>
                <a:srgbClr val="498BC9"/>
              </a:buClr>
              <a:buSzPct val="101000"/>
              <a:buFont typeface="Noto Sans Symbols"/>
            </a:pPr>
            <a:r>
              <a:rPr lang="en-US" sz="1600" dirty="0"/>
              <a:t>Mobile Coverage of the rural population is high</a:t>
            </a:r>
          </a:p>
          <a:p>
            <a:pPr lvl="1" indent="-257651">
              <a:lnSpc>
                <a:spcPct val="80000"/>
              </a:lnSpc>
              <a:spcBef>
                <a:spcPts val="0"/>
              </a:spcBef>
              <a:buClr>
                <a:srgbClr val="498BC9"/>
              </a:buClr>
              <a:buSzPct val="101000"/>
            </a:pPr>
            <a:r>
              <a:rPr lang="en-US" sz="1600" dirty="0"/>
              <a:t>Latest data (2015) show low rural 3G coverage</a:t>
            </a:r>
          </a:p>
          <a:p>
            <a:pPr lvl="1" indent="-257651">
              <a:lnSpc>
                <a:spcPct val="80000"/>
              </a:lnSpc>
              <a:spcBef>
                <a:spcPts val="0"/>
              </a:spcBef>
              <a:spcAft>
                <a:spcPts val="0"/>
              </a:spcAft>
              <a:buClr>
                <a:srgbClr val="498BC9"/>
              </a:buClr>
              <a:buSzPct val="101000"/>
            </a:pPr>
            <a:r>
              <a:rPr lang="en-US" sz="1600" dirty="0"/>
              <a:t>2G to LTE upgrade will increase coverage</a:t>
            </a:r>
          </a:p>
        </p:txBody>
      </p:sp>
      <p:pic>
        <p:nvPicPr>
          <p:cNvPr id="159" name="Shape 159" descr="Internet-Rural-Urban.png"/>
          <p:cNvPicPr preferRelativeResize="0">
            <a:picLocks noChangeAspect="1"/>
          </p:cNvPicPr>
          <p:nvPr/>
        </p:nvPicPr>
        <p:blipFill>
          <a:blip r:embed="rId5"/>
          <a:stretch>
            <a:fillRect/>
          </a:stretch>
        </p:blipFill>
        <p:spPr>
          <a:xfrm>
            <a:off x="4857750" y="1539377"/>
            <a:ext cx="4105275" cy="2007424"/>
          </a:xfrm>
          <a:prstGeom prst="rect">
            <a:avLst/>
          </a:prstGeom>
          <a:noFill/>
          <a:ln>
            <a:noFill/>
          </a:ln>
        </p:spPr>
      </p:pic>
      <p:sp>
        <p:nvSpPr>
          <p:cNvPr id="11" name="Shape 106"/>
          <p:cNvSpPr txBox="1"/>
          <p:nvPr/>
        </p:nvSpPr>
        <p:spPr>
          <a:xfrm>
            <a:off x="5099249" y="4543274"/>
            <a:ext cx="3393675" cy="396000"/>
          </a:xfrm>
          <a:prstGeom prst="rect">
            <a:avLst/>
          </a:prstGeom>
          <a:noFill/>
          <a:ln>
            <a:noFill/>
          </a:ln>
        </p:spPr>
        <p:txBody>
          <a:bodyPr lIns="68569" tIns="68569" rIns="68569" bIns="68569" anchor="t" anchorCtr="0">
            <a:noAutofit/>
          </a:bodyPr>
          <a:lstStyle/>
          <a:p>
            <a:r>
              <a:rPr lang="en-US" sz="1350" dirty="0"/>
              <a:t>Source: ITU ICT </a:t>
            </a:r>
            <a:r>
              <a:rPr lang="en-US" sz="1350" dirty="0" smtClean="0"/>
              <a:t>Statistics | Household Survey</a:t>
            </a:r>
            <a:endParaRPr lang="en-US" sz="1350" dirty="0"/>
          </a:p>
        </p:txBody>
      </p:sp>
    </p:spTree>
    <p:extLst>
      <p:ext uri="{BB962C8B-B14F-4D97-AF65-F5344CB8AC3E}">
        <p14:creationId xmlns:p14="http://schemas.microsoft.com/office/powerpoint/2010/main" val="3974470378"/>
      </p:ext>
    </p:extLst>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6|6.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ITU-structure-rev01_2017-11-21.pptx" id="{E5AE405B-1161-4CD2-BE67-30ABEAAA5DBD}" vid="{9B709AD2-78BF-4BC2-88EB-DB1DDF0030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Presentation-ITU-structure-rev01_2017-11-21</Template>
  <TotalTime>3765</TotalTime>
  <Words>2219</Words>
  <Application>Microsoft Office PowerPoint</Application>
  <PresentationFormat>On-screen Show (16:9)</PresentationFormat>
  <Paragraphs>305</Paragraphs>
  <Slides>43</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MS PGothic</vt:lpstr>
      <vt:lpstr>MS PGothic</vt:lpstr>
      <vt:lpstr>Myriad Pro Cond</vt:lpstr>
      <vt:lpstr>Noto Sans Symbols</vt:lpstr>
      <vt:lpstr>Arial</vt:lpstr>
      <vt:lpstr>Arial Black</vt:lpstr>
      <vt:lpstr>Arial Narrow</vt:lpstr>
      <vt:lpstr>Calibri</vt:lpstr>
      <vt:lpstr>Times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Bastiaan Quast</dc:creator>
  <cp:lastModifiedBy>Janin</cp:lastModifiedBy>
  <cp:revision>55</cp:revision>
  <cp:lastPrinted>2017-12-06T15:01:51Z</cp:lastPrinted>
  <dcterms:created xsi:type="dcterms:W3CDTF">2017-11-27T12:26:25Z</dcterms:created>
  <dcterms:modified xsi:type="dcterms:W3CDTF">2017-12-18T10:08:18Z</dcterms:modified>
</cp:coreProperties>
</file>