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2" r:id="rId2"/>
    <p:sldId id="256" r:id="rId3"/>
    <p:sldId id="257" r:id="rId4"/>
    <p:sldId id="294" r:id="rId5"/>
    <p:sldId id="296" r:id="rId6"/>
    <p:sldId id="297" r:id="rId7"/>
    <p:sldId id="298" r:id="rId8"/>
    <p:sldId id="261" r:id="rId9"/>
    <p:sldId id="300" r:id="rId10"/>
    <p:sldId id="299" r:id="rId11"/>
    <p:sldId id="301" r:id="rId12"/>
    <p:sldId id="277" r:id="rId13"/>
    <p:sldId id="279" r:id="rId14"/>
    <p:sldId id="280" r:id="rId15"/>
    <p:sldId id="284" r:id="rId16"/>
    <p:sldId id="285" r:id="rId17"/>
    <p:sldId id="286" r:id="rId18"/>
    <p:sldId id="288"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412" autoAdjust="0"/>
    <p:restoredTop sz="94660"/>
  </p:normalViewPr>
  <p:slideViewPr>
    <p:cSldViewPr snapToGrid="0">
      <p:cViewPr varScale="1">
        <p:scale>
          <a:sx n="93" d="100"/>
          <a:sy n="93" d="100"/>
        </p:scale>
        <p:origin x="120"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8C97A-2DC9-4C4B-B6C2-D4B7F1649E6B}" type="datetimeFigureOut">
              <a:rPr lang="en-US" smtClean="0"/>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A6C6-EF57-4AB4-ACAC-7EBC9F9E9253}" type="slidenum">
              <a:rPr lang="en-US" smtClean="0"/>
              <a:t>‹#›</a:t>
            </a:fld>
            <a:endParaRPr lang="en-US"/>
          </a:p>
        </p:txBody>
      </p:sp>
    </p:spTree>
    <p:extLst>
      <p:ext uri="{BB962C8B-B14F-4D97-AF65-F5344CB8AC3E}">
        <p14:creationId xmlns:p14="http://schemas.microsoft.com/office/powerpoint/2010/main" val="40683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0FF8-6549-4A2E-A987-CFA78E58D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AC5E6-C67F-4DFE-ABB8-F5929A597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4C223-A711-48BE-A7DA-6804346F011B}"/>
              </a:ext>
            </a:extLst>
          </p:cNvPr>
          <p:cNvSpPr>
            <a:spLocks noGrp="1"/>
          </p:cNvSpPr>
          <p:nvPr>
            <p:ph type="dt" sz="half" idx="10"/>
          </p:nvPr>
        </p:nvSpPr>
        <p:spPr/>
        <p:txBody>
          <a:bodyPr/>
          <a:lstStyle/>
          <a:p>
            <a:fld id="{FD38AC4B-C64F-4E1A-BE07-1D16DAF8FDC7}" type="datetimeFigureOut">
              <a:rPr lang="en-US" smtClean="0"/>
              <a:t>5/5/2020</a:t>
            </a:fld>
            <a:endParaRPr lang="en-US"/>
          </a:p>
        </p:txBody>
      </p:sp>
      <p:sp>
        <p:nvSpPr>
          <p:cNvPr id="5" name="Footer Placeholder 4">
            <a:extLst>
              <a:ext uri="{FF2B5EF4-FFF2-40B4-BE49-F238E27FC236}">
                <a16:creationId xmlns:a16="http://schemas.microsoft.com/office/drawing/2014/main" id="{B3E3106D-7042-4E73-8250-78B944741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18B6A-3248-4681-8B82-967A8F7BD44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446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9CD9-741F-4E57-832E-152BA337A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4A46-F2AB-4141-AB80-D340D0DF7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539FD-9F11-42D5-B233-47C000C87C65}"/>
              </a:ext>
            </a:extLst>
          </p:cNvPr>
          <p:cNvSpPr>
            <a:spLocks noGrp="1"/>
          </p:cNvSpPr>
          <p:nvPr>
            <p:ph type="dt" sz="half" idx="10"/>
          </p:nvPr>
        </p:nvSpPr>
        <p:spPr/>
        <p:txBody>
          <a:bodyPr/>
          <a:lstStyle/>
          <a:p>
            <a:fld id="{FD38AC4B-C64F-4E1A-BE07-1D16DAF8FDC7}" type="datetimeFigureOut">
              <a:rPr lang="en-US" smtClean="0"/>
              <a:t>5/5/2020</a:t>
            </a:fld>
            <a:endParaRPr lang="en-US"/>
          </a:p>
        </p:txBody>
      </p:sp>
      <p:sp>
        <p:nvSpPr>
          <p:cNvPr id="5" name="Footer Placeholder 4">
            <a:extLst>
              <a:ext uri="{FF2B5EF4-FFF2-40B4-BE49-F238E27FC236}">
                <a16:creationId xmlns:a16="http://schemas.microsoft.com/office/drawing/2014/main" id="{4ED048A1-F70D-4644-AE95-833B68B33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DAABE-F0A4-4AB0-AA9D-9A2DC49C6C5E}"/>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36556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5CA2D-1F70-4FDE-ABA5-5EB10FB3D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85293-7D5F-4F0F-AFDC-FBDA30279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EAD95-2BE2-44A5-8F4F-36DEBFF12B03}"/>
              </a:ext>
            </a:extLst>
          </p:cNvPr>
          <p:cNvSpPr>
            <a:spLocks noGrp="1"/>
          </p:cNvSpPr>
          <p:nvPr>
            <p:ph type="dt" sz="half" idx="10"/>
          </p:nvPr>
        </p:nvSpPr>
        <p:spPr/>
        <p:txBody>
          <a:bodyPr/>
          <a:lstStyle/>
          <a:p>
            <a:fld id="{FD38AC4B-C64F-4E1A-BE07-1D16DAF8FDC7}" type="datetimeFigureOut">
              <a:rPr lang="en-US" smtClean="0"/>
              <a:t>5/5/2020</a:t>
            </a:fld>
            <a:endParaRPr lang="en-US"/>
          </a:p>
        </p:txBody>
      </p:sp>
      <p:sp>
        <p:nvSpPr>
          <p:cNvPr id="5" name="Footer Placeholder 4">
            <a:extLst>
              <a:ext uri="{FF2B5EF4-FFF2-40B4-BE49-F238E27FC236}">
                <a16:creationId xmlns:a16="http://schemas.microsoft.com/office/drawing/2014/main" id="{0EF5A9C6-E5F6-4B8A-B757-73ED1DF8B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FC20A-7977-46FE-AD5B-6D2FA2F23AD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333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E40-9AAD-4DD4-A9BA-FEB499F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ABB2E-AC05-4E73-8FDC-687CB53EF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F12B-0CD3-4F3E-8A33-F8AD69457427}"/>
              </a:ext>
            </a:extLst>
          </p:cNvPr>
          <p:cNvSpPr>
            <a:spLocks noGrp="1"/>
          </p:cNvSpPr>
          <p:nvPr>
            <p:ph type="dt" sz="half" idx="10"/>
          </p:nvPr>
        </p:nvSpPr>
        <p:spPr/>
        <p:txBody>
          <a:bodyPr/>
          <a:lstStyle/>
          <a:p>
            <a:fld id="{FD38AC4B-C64F-4E1A-BE07-1D16DAF8FDC7}" type="datetimeFigureOut">
              <a:rPr lang="en-US" smtClean="0"/>
              <a:t>5/5/2020</a:t>
            </a:fld>
            <a:endParaRPr lang="en-US"/>
          </a:p>
        </p:txBody>
      </p:sp>
      <p:sp>
        <p:nvSpPr>
          <p:cNvPr id="5" name="Footer Placeholder 4">
            <a:extLst>
              <a:ext uri="{FF2B5EF4-FFF2-40B4-BE49-F238E27FC236}">
                <a16:creationId xmlns:a16="http://schemas.microsoft.com/office/drawing/2014/main" id="{8E277F0E-CD74-4684-A016-01778FF42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AAE96-C742-4A0B-85CA-D994D65D3FD5}"/>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69144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547-7207-452D-B248-1741C73E7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286B3-6F6B-43E9-AC39-A897A77DF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93502-C60A-40A3-B5AB-856B4859F49F}"/>
              </a:ext>
            </a:extLst>
          </p:cNvPr>
          <p:cNvSpPr>
            <a:spLocks noGrp="1"/>
          </p:cNvSpPr>
          <p:nvPr>
            <p:ph type="dt" sz="half" idx="10"/>
          </p:nvPr>
        </p:nvSpPr>
        <p:spPr/>
        <p:txBody>
          <a:bodyPr/>
          <a:lstStyle/>
          <a:p>
            <a:fld id="{FD38AC4B-C64F-4E1A-BE07-1D16DAF8FDC7}" type="datetimeFigureOut">
              <a:rPr lang="en-US" smtClean="0"/>
              <a:t>5/5/2020</a:t>
            </a:fld>
            <a:endParaRPr lang="en-US"/>
          </a:p>
        </p:txBody>
      </p:sp>
      <p:sp>
        <p:nvSpPr>
          <p:cNvPr id="5" name="Footer Placeholder 4">
            <a:extLst>
              <a:ext uri="{FF2B5EF4-FFF2-40B4-BE49-F238E27FC236}">
                <a16:creationId xmlns:a16="http://schemas.microsoft.com/office/drawing/2014/main" id="{DA8A4F00-424E-4BF1-BADC-9D0AD9E3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802A2-E67C-4A43-9C0F-BE0F0B5485BC}"/>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882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0C0-5434-4C4B-842D-D676E35F3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50C16-066B-4F3C-ABA1-082C94911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B7F04-6F2A-4A2B-9809-06A1F784B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2BE7A-8C3B-456E-B1A1-6BE0D9880626}"/>
              </a:ext>
            </a:extLst>
          </p:cNvPr>
          <p:cNvSpPr>
            <a:spLocks noGrp="1"/>
          </p:cNvSpPr>
          <p:nvPr>
            <p:ph type="dt" sz="half" idx="10"/>
          </p:nvPr>
        </p:nvSpPr>
        <p:spPr/>
        <p:txBody>
          <a:bodyPr/>
          <a:lstStyle/>
          <a:p>
            <a:fld id="{FD38AC4B-C64F-4E1A-BE07-1D16DAF8FDC7}" type="datetimeFigureOut">
              <a:rPr lang="en-US" smtClean="0"/>
              <a:t>5/5/2020</a:t>
            </a:fld>
            <a:endParaRPr lang="en-US"/>
          </a:p>
        </p:txBody>
      </p:sp>
      <p:sp>
        <p:nvSpPr>
          <p:cNvPr id="6" name="Footer Placeholder 5">
            <a:extLst>
              <a:ext uri="{FF2B5EF4-FFF2-40B4-BE49-F238E27FC236}">
                <a16:creationId xmlns:a16="http://schemas.microsoft.com/office/drawing/2014/main" id="{DD14B151-21C6-41B8-9449-A033DFB7F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BEABB-C6A1-42EC-833A-E956D1BA99A3}"/>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6791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D7B2-BA27-4581-B8F5-824E60C8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F8C3A-71C6-440D-AF87-45359CB8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2A85C-F48E-4D47-92D0-4F32010FA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B7B24-714E-46F2-B4A1-169858E9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8B11-2803-4164-987C-096D1CBA0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9C498-6D96-46FB-9CDB-5367BC9D2962}"/>
              </a:ext>
            </a:extLst>
          </p:cNvPr>
          <p:cNvSpPr>
            <a:spLocks noGrp="1"/>
          </p:cNvSpPr>
          <p:nvPr>
            <p:ph type="dt" sz="half" idx="10"/>
          </p:nvPr>
        </p:nvSpPr>
        <p:spPr/>
        <p:txBody>
          <a:bodyPr/>
          <a:lstStyle/>
          <a:p>
            <a:fld id="{FD38AC4B-C64F-4E1A-BE07-1D16DAF8FDC7}" type="datetimeFigureOut">
              <a:rPr lang="en-US" smtClean="0"/>
              <a:t>5/5/2020</a:t>
            </a:fld>
            <a:endParaRPr lang="en-US"/>
          </a:p>
        </p:txBody>
      </p:sp>
      <p:sp>
        <p:nvSpPr>
          <p:cNvPr id="8" name="Footer Placeholder 7">
            <a:extLst>
              <a:ext uri="{FF2B5EF4-FFF2-40B4-BE49-F238E27FC236}">
                <a16:creationId xmlns:a16="http://schemas.microsoft.com/office/drawing/2014/main" id="{0493FA78-896D-4150-95C1-021EB16C53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9074-FDC6-416A-B159-7DBB82CBB2A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1039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444-F30E-467F-B067-476CA9939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A6C15-26A4-4900-A248-FE0799456180}"/>
              </a:ext>
            </a:extLst>
          </p:cNvPr>
          <p:cNvSpPr>
            <a:spLocks noGrp="1"/>
          </p:cNvSpPr>
          <p:nvPr>
            <p:ph type="dt" sz="half" idx="10"/>
          </p:nvPr>
        </p:nvSpPr>
        <p:spPr/>
        <p:txBody>
          <a:bodyPr/>
          <a:lstStyle/>
          <a:p>
            <a:fld id="{FD38AC4B-C64F-4E1A-BE07-1D16DAF8FDC7}" type="datetimeFigureOut">
              <a:rPr lang="en-US" smtClean="0"/>
              <a:t>5/5/2020</a:t>
            </a:fld>
            <a:endParaRPr lang="en-US"/>
          </a:p>
        </p:txBody>
      </p:sp>
      <p:sp>
        <p:nvSpPr>
          <p:cNvPr id="4" name="Footer Placeholder 3">
            <a:extLst>
              <a:ext uri="{FF2B5EF4-FFF2-40B4-BE49-F238E27FC236}">
                <a16:creationId xmlns:a16="http://schemas.microsoft.com/office/drawing/2014/main" id="{AB20CD31-C848-42FD-91AF-B53B2784F2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3A40D-3AD6-436E-AF46-0E774ED9C0B2}"/>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75756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EB194-A7E5-4BC2-B76C-E771E6570A92}"/>
              </a:ext>
            </a:extLst>
          </p:cNvPr>
          <p:cNvSpPr>
            <a:spLocks noGrp="1"/>
          </p:cNvSpPr>
          <p:nvPr>
            <p:ph type="dt" sz="half" idx="10"/>
          </p:nvPr>
        </p:nvSpPr>
        <p:spPr/>
        <p:txBody>
          <a:bodyPr/>
          <a:lstStyle/>
          <a:p>
            <a:fld id="{FD38AC4B-C64F-4E1A-BE07-1D16DAF8FDC7}" type="datetimeFigureOut">
              <a:rPr lang="en-US" smtClean="0"/>
              <a:t>5/5/2020</a:t>
            </a:fld>
            <a:endParaRPr lang="en-US"/>
          </a:p>
        </p:txBody>
      </p:sp>
      <p:sp>
        <p:nvSpPr>
          <p:cNvPr id="3" name="Footer Placeholder 2">
            <a:extLst>
              <a:ext uri="{FF2B5EF4-FFF2-40B4-BE49-F238E27FC236}">
                <a16:creationId xmlns:a16="http://schemas.microsoft.com/office/drawing/2014/main" id="{259652F7-A1DA-450F-9978-F0DA2C1A4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B32445-20BF-4700-ACFD-D4D65BCCC0A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06900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3188-7F37-452D-A928-EB902C777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617E6-5A95-4F08-9E0C-6BBF697F8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B6558-69B6-49BD-B135-D01E1F4C8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47D48-3E09-4C77-B04F-D52F7790319F}"/>
              </a:ext>
            </a:extLst>
          </p:cNvPr>
          <p:cNvSpPr>
            <a:spLocks noGrp="1"/>
          </p:cNvSpPr>
          <p:nvPr>
            <p:ph type="dt" sz="half" idx="10"/>
          </p:nvPr>
        </p:nvSpPr>
        <p:spPr/>
        <p:txBody>
          <a:bodyPr/>
          <a:lstStyle/>
          <a:p>
            <a:fld id="{FD38AC4B-C64F-4E1A-BE07-1D16DAF8FDC7}" type="datetimeFigureOut">
              <a:rPr lang="en-US" smtClean="0"/>
              <a:t>5/5/2020</a:t>
            </a:fld>
            <a:endParaRPr lang="en-US"/>
          </a:p>
        </p:txBody>
      </p:sp>
      <p:sp>
        <p:nvSpPr>
          <p:cNvPr id="6" name="Footer Placeholder 5">
            <a:extLst>
              <a:ext uri="{FF2B5EF4-FFF2-40B4-BE49-F238E27FC236}">
                <a16:creationId xmlns:a16="http://schemas.microsoft.com/office/drawing/2014/main" id="{EE74E24B-6680-4FA7-BD6C-A21068D7B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0DF24-4AA1-40DB-8B27-3A004E6FCFD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7812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642-58D8-4537-B371-63F446F76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378E8-75C5-48EF-BABB-4BAFFED2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DCA65-E346-4C11-A927-0A379E8B6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12283-C408-4CDF-B6D1-A9AE2F96ED6B}"/>
              </a:ext>
            </a:extLst>
          </p:cNvPr>
          <p:cNvSpPr>
            <a:spLocks noGrp="1"/>
          </p:cNvSpPr>
          <p:nvPr>
            <p:ph type="dt" sz="half" idx="10"/>
          </p:nvPr>
        </p:nvSpPr>
        <p:spPr/>
        <p:txBody>
          <a:bodyPr/>
          <a:lstStyle/>
          <a:p>
            <a:fld id="{FD38AC4B-C64F-4E1A-BE07-1D16DAF8FDC7}" type="datetimeFigureOut">
              <a:rPr lang="en-US" smtClean="0"/>
              <a:t>5/5/2020</a:t>
            </a:fld>
            <a:endParaRPr lang="en-US"/>
          </a:p>
        </p:txBody>
      </p:sp>
      <p:sp>
        <p:nvSpPr>
          <p:cNvPr id="6" name="Footer Placeholder 5">
            <a:extLst>
              <a:ext uri="{FF2B5EF4-FFF2-40B4-BE49-F238E27FC236}">
                <a16:creationId xmlns:a16="http://schemas.microsoft.com/office/drawing/2014/main" id="{47ECEEDD-5ECF-4E57-BD60-FB13EC9EE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56C17-BB32-43D5-B76E-250A8FA69E94}"/>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564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16047-CD75-4718-954C-6B6371C54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1DCA6-5A49-4279-A314-CE943064E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255AB-48BF-4D23-B685-BBDB5F3F4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AC4B-C64F-4E1A-BE07-1D16DAF8FDC7}" type="datetimeFigureOut">
              <a:rPr lang="en-US" smtClean="0"/>
              <a:t>5/5/2020</a:t>
            </a:fld>
            <a:endParaRPr lang="en-US"/>
          </a:p>
        </p:txBody>
      </p:sp>
      <p:sp>
        <p:nvSpPr>
          <p:cNvPr id="5" name="Footer Placeholder 4">
            <a:extLst>
              <a:ext uri="{FF2B5EF4-FFF2-40B4-BE49-F238E27FC236}">
                <a16:creationId xmlns:a16="http://schemas.microsoft.com/office/drawing/2014/main" id="{A0DA07BF-634C-4DFB-A2D6-AF1AC9073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0F1D7-9016-4E96-A912-C1C57550F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CC31B-BB4A-4322-BA83-5CE6CCA0F555}" type="slidenum">
              <a:rPr lang="en-US" smtClean="0"/>
              <a:t>‹#›</a:t>
            </a:fld>
            <a:endParaRPr lang="en-US"/>
          </a:p>
        </p:txBody>
      </p:sp>
    </p:spTree>
    <p:extLst>
      <p:ext uri="{BB962C8B-B14F-4D97-AF65-F5344CB8AC3E}">
        <p14:creationId xmlns:p14="http://schemas.microsoft.com/office/powerpoint/2010/main" val="171009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tu.int/md/S18-CL-C-0022/en"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itu.int/dms_ties/itu-s/md/20/cwgfhr11/inf/S20-CWGFHR11-INF-0005!!PDF-E.pdf" TargetMode="External"/><Relationship Id="rId5" Type="http://schemas.openxmlformats.org/officeDocument/2006/relationships/hyperlink" Target="https://www.itu.int/md/S19-CL-C-0044/en" TargetMode="External"/><Relationship Id="rId4" Type="http://schemas.openxmlformats.org/officeDocument/2006/relationships/hyperlink" Target="https://www.itu.int/md/S18-CL-C-0040/e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md/S18-CL-C-0040/en" TargetMode="External"/><Relationship Id="rId2" Type="http://schemas.openxmlformats.org/officeDocument/2006/relationships/hyperlink" Target="https://www.itu.int/md/S18-CL-C-0022/en" TargetMode="External"/><Relationship Id="rId1" Type="http://schemas.openxmlformats.org/officeDocument/2006/relationships/slideLayout" Target="../slideLayouts/slideLayout1.xml"/><Relationship Id="rId5" Type="http://schemas.openxmlformats.org/officeDocument/2006/relationships/hyperlink" Target="https://www.itu.int/dms_ties/itu-s/md/20/cwgfhr11/inf/S20-CWGFHR11-INF-0005!!PDF-E.pdf" TargetMode="External"/><Relationship Id="rId4" Type="http://schemas.openxmlformats.org/officeDocument/2006/relationships/hyperlink" Target="https://www.itu.int/md/S19-CL-C-0044/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CAF3B2-A869-47FF-BD23-08C2F7DBA0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50944" y="148866"/>
            <a:ext cx="681990" cy="719455"/>
          </a:xfrm>
          <a:prstGeom prst="rect">
            <a:avLst/>
          </a:prstGeom>
        </p:spPr>
      </p:pic>
      <p:graphicFrame>
        <p:nvGraphicFramePr>
          <p:cNvPr id="5" name="Table 4">
            <a:extLst>
              <a:ext uri="{FF2B5EF4-FFF2-40B4-BE49-F238E27FC236}">
                <a16:creationId xmlns:a16="http://schemas.microsoft.com/office/drawing/2014/main" id="{90A7671D-C733-4877-8FEF-21D1C7C5FEAE}"/>
              </a:ext>
            </a:extLst>
          </p:cNvPr>
          <p:cNvGraphicFramePr>
            <a:graphicFrameLocks noGrp="1"/>
          </p:cNvGraphicFramePr>
          <p:nvPr>
            <p:extLst>
              <p:ext uri="{D42A27DB-BD31-4B8C-83A1-F6EECF244321}">
                <p14:modId xmlns:p14="http://schemas.microsoft.com/office/powerpoint/2010/main" val="3770072023"/>
              </p:ext>
            </p:extLst>
          </p:nvPr>
        </p:nvGraphicFramePr>
        <p:xfrm>
          <a:off x="414663" y="100741"/>
          <a:ext cx="10600364" cy="2587716"/>
        </p:xfrm>
        <a:graphic>
          <a:graphicData uri="http://schemas.openxmlformats.org/drawingml/2006/table">
            <a:tbl>
              <a:tblPr>
                <a:tableStyleId>{5C22544A-7EE6-4342-B048-85BDC9FD1C3A}</a:tableStyleId>
              </a:tblPr>
              <a:tblGrid>
                <a:gridCol w="7303271">
                  <a:extLst>
                    <a:ext uri="{9D8B030D-6E8A-4147-A177-3AD203B41FA5}">
                      <a16:colId xmlns:a16="http://schemas.microsoft.com/office/drawing/2014/main" val="849091602"/>
                    </a:ext>
                  </a:extLst>
                </a:gridCol>
                <a:gridCol w="3297093">
                  <a:extLst>
                    <a:ext uri="{9D8B030D-6E8A-4147-A177-3AD203B41FA5}">
                      <a16:colId xmlns:a16="http://schemas.microsoft.com/office/drawing/2014/main" val="3572390780"/>
                    </a:ext>
                  </a:extLst>
                </a:gridCol>
              </a:tblGrid>
              <a:tr h="703907">
                <a:tc>
                  <a:txBody>
                    <a:bodyPr/>
                    <a:lstStyle/>
                    <a:p>
                      <a:pPr marL="0" marR="0" algn="l" hangingPunct="0">
                        <a:spcBef>
                          <a:spcPts val="1800"/>
                        </a:spcBef>
                        <a:spcAft>
                          <a:spcPts val="240"/>
                        </a:spcAft>
                        <a:tabLst>
                          <a:tab pos="360045" algn="l"/>
                          <a:tab pos="720090" algn="l"/>
                          <a:tab pos="1080135" algn="l"/>
                          <a:tab pos="1440180" algn="l"/>
                          <a:tab pos="1800225" algn="l"/>
                        </a:tabLst>
                      </a:pPr>
                      <a:br>
                        <a:rPr lang="fr-CH" sz="1600" b="1" dirty="0">
                          <a:effectLst/>
                        </a:rPr>
                      </a:br>
                      <a:r>
                        <a:rPr lang="fr-CH" sz="1600" b="1" dirty="0">
                          <a:effectLst/>
                        </a:rPr>
                        <a:t>Council 2020</a:t>
                      </a:r>
                      <a:br>
                        <a:rPr lang="en-US" sz="1400" b="1" dirty="0">
                          <a:effectLst/>
                        </a:rPr>
                      </a:br>
                      <a:r>
                        <a:rPr lang="fr-CH" sz="1400" b="1" dirty="0">
                          <a:effectLst/>
                        </a:rPr>
                        <a:t>Geneva, 9-19 June 2020</a:t>
                      </a:r>
                    </a:p>
                    <a:p>
                      <a:pPr marL="0" marR="0" algn="l" hangingPunct="0">
                        <a:spcBef>
                          <a:spcPts val="1800"/>
                        </a:spcBef>
                        <a:spcAft>
                          <a:spcPts val="240"/>
                        </a:spcAft>
                        <a:tabLst>
                          <a:tab pos="360045" algn="l"/>
                          <a:tab pos="720090" algn="l"/>
                          <a:tab pos="1080135" algn="l"/>
                          <a:tab pos="1440180" algn="l"/>
                          <a:tab pos="1800225" algn="l"/>
                        </a:tabLst>
                      </a:pPr>
                      <a:r>
                        <a:rPr lang="fr-CH" sz="1400" b="1" dirty="0">
                          <a:effectLst/>
                          <a:latin typeface="Calibri" panose="020F0502020204030204" pitchFamily="34" charset="0"/>
                          <a:ea typeface="Times New Roman" panose="02020603050405020304" pitchFamily="18" charset="0"/>
                          <a:cs typeface="Times New Roman" panose="02020603050405020304" pitchFamily="18" charset="0"/>
                        </a:rPr>
                        <a:t>Agenda item: ADM 4</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07774042"/>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n-GB" sz="1200" cap="small"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5956797"/>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n-GB" sz="1200" cap="small"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18567952"/>
                  </a:ext>
                </a:extLst>
              </a:tr>
              <a:tr h="896838">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n-GB" sz="1400" b="1" u="none" cap="all" baseline="0" dirty="0">
                          <a:effectLst/>
                        </a:rPr>
                        <a:t>R</a:t>
                      </a:r>
                      <a:r>
                        <a:rPr lang="en-GB" sz="1400" b="1" u="none" cap="none" baseline="0" dirty="0">
                          <a:effectLst/>
                        </a:rPr>
                        <a:t>eport by the Secretary-General</a:t>
                      </a:r>
                      <a:br>
                        <a:rPr lang="en-GB" sz="1400" b="0" u="none" cap="all" baseline="0" dirty="0">
                          <a:effectLst/>
                        </a:rPr>
                      </a:br>
                      <a:br>
                        <a:rPr lang="en-GB" sz="1400" b="0" u="none" cap="all" baseline="0" dirty="0">
                          <a:effectLst/>
                        </a:rPr>
                      </a:br>
                      <a:r>
                        <a:rPr lang="en-GB" sz="1400" b="0" u="none" cap="all" baseline="0" dirty="0">
                          <a:effectLst/>
                        </a:rPr>
                        <a:t>REPORT By THE Working Group on Internal Controls</a:t>
                      </a:r>
                      <a:br>
                        <a:rPr lang="en-GB" sz="1400" b="0" u="none" cap="all" baseline="0" dirty="0">
                          <a:effectLst/>
                        </a:rPr>
                      </a:br>
                      <a:r>
                        <a:rPr lang="en-GB" sz="1400" b="0" u="none" cap="all" baseline="0" dirty="0">
                          <a:effectLst/>
                        </a:rPr>
                        <a:t> </a:t>
                      </a:r>
                      <a:endParaRPr lang="en-US" sz="1400" b="0" u="none" cap="all"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1136416339"/>
                  </a:ext>
                </a:extLst>
              </a:tr>
              <a:tr h="157256">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n-GB" sz="1400" b="1" u="sng" cap="all" dirty="0">
                          <a:effectLst/>
                        </a:rPr>
                        <a:t> </a:t>
                      </a:r>
                      <a:endParaRPr lang="en-US" sz="1400" b="1" cap="all"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3186323956"/>
                  </a:ext>
                </a:extLst>
              </a:tr>
            </a:tbl>
          </a:graphicData>
        </a:graphic>
      </p:graphicFrame>
      <p:graphicFrame>
        <p:nvGraphicFramePr>
          <p:cNvPr id="6" name="Table 5">
            <a:extLst>
              <a:ext uri="{FF2B5EF4-FFF2-40B4-BE49-F238E27FC236}">
                <a16:creationId xmlns:a16="http://schemas.microsoft.com/office/drawing/2014/main" id="{76C21EFE-C0C0-4129-B1C8-40AFD1E429A4}"/>
              </a:ext>
            </a:extLst>
          </p:cNvPr>
          <p:cNvGraphicFramePr>
            <a:graphicFrameLocks noGrp="1"/>
          </p:cNvGraphicFramePr>
          <p:nvPr>
            <p:extLst>
              <p:ext uri="{D42A27DB-BD31-4B8C-83A1-F6EECF244321}">
                <p14:modId xmlns:p14="http://schemas.microsoft.com/office/powerpoint/2010/main" val="635149189"/>
              </p:ext>
            </p:extLst>
          </p:nvPr>
        </p:nvGraphicFramePr>
        <p:xfrm>
          <a:off x="313401" y="2632356"/>
          <a:ext cx="11496782" cy="4074160"/>
        </p:xfrm>
        <a:graphic>
          <a:graphicData uri="http://schemas.openxmlformats.org/drawingml/2006/table">
            <a:tbl>
              <a:tblPr>
                <a:tableStyleId>{5C22544A-7EE6-4342-B048-85BDC9FD1C3A}</a:tableStyleId>
              </a:tblPr>
              <a:tblGrid>
                <a:gridCol w="11496782">
                  <a:extLst>
                    <a:ext uri="{9D8B030D-6E8A-4147-A177-3AD203B41FA5}">
                      <a16:colId xmlns:a16="http://schemas.microsoft.com/office/drawing/2014/main" val="2393441020"/>
                    </a:ext>
                  </a:extLst>
                </a:gridCol>
              </a:tblGrid>
              <a:tr h="3903835">
                <a:tc>
                  <a:txBody>
                    <a:bodyPr/>
                    <a:lstStyle/>
                    <a:p>
                      <a:pPr marL="360045" marR="0" indent="-360045" hangingPunct="0">
                        <a:spcBef>
                          <a:spcPts val="800"/>
                        </a:spcBef>
                        <a:spcAft>
                          <a:spcPts val="600"/>
                        </a:spcAft>
                        <a:tabLst>
                          <a:tab pos="360045" algn="l"/>
                          <a:tab pos="720090" algn="l"/>
                          <a:tab pos="1080135" algn="l"/>
                          <a:tab pos="1440180" algn="l"/>
                          <a:tab pos="1800225" algn="l"/>
                        </a:tabLst>
                      </a:pPr>
                      <a:r>
                        <a:rPr lang="en-GB" sz="1200" b="1" u="none" dirty="0">
                          <a:effectLst/>
                        </a:rPr>
                        <a:t>Summary</a:t>
                      </a:r>
                      <a:endParaRPr lang="en-US" sz="1200" b="1" u="none" dirty="0">
                        <a:effectLst/>
                      </a:endParaRPr>
                    </a:p>
                    <a:p>
                      <a:pPr lvl="0" algn="just"/>
                      <a:r>
                        <a:rPr lang="en-GB" sz="1200" dirty="0">
                          <a:effectLst/>
                          <a:latin typeface="+mn-lt"/>
                          <a:cs typeface="Arial" panose="020B0604020202020204" pitchFamily="34" charset="0"/>
                        </a:rPr>
                        <a:t>A fraud perpetrated by a staff member in an ITU Regional Office was </a:t>
                      </a:r>
                      <a:r>
                        <a:rPr lang="en-GB" sz="1200" kern="1200" dirty="0">
                          <a:solidFill>
                            <a:schemeClr val="dk1"/>
                          </a:solidFill>
                          <a:effectLst/>
                          <a:latin typeface="+mn-lt"/>
                          <a:ea typeface="+mn-ea"/>
                          <a:cs typeface="Arial" panose="020B0604020202020204" pitchFamily="34" charset="0"/>
                        </a:rPr>
                        <a:t>investigated</a:t>
                      </a:r>
                      <a:r>
                        <a:rPr lang="en-GB" sz="1200" dirty="0">
                          <a:effectLst/>
                          <a:latin typeface="+mn-lt"/>
                          <a:cs typeface="Arial" panose="020B0604020202020204" pitchFamily="34" charset="0"/>
                        </a:rPr>
                        <a:t> in 2018 by ITU Internal Audit Unit (IAU). </a:t>
                      </a:r>
                      <a:r>
                        <a:rPr lang="en-GB" sz="1200" kern="1200" dirty="0">
                          <a:solidFill>
                            <a:schemeClr val="dk1"/>
                          </a:solidFill>
                          <a:effectLst/>
                          <a:latin typeface="+mn-lt"/>
                          <a:ea typeface="+mn-ea"/>
                          <a:cs typeface="Arial" panose="020B0604020202020204" pitchFamily="34" charset="0"/>
                        </a:rPr>
                        <a:t>On 3 May 2019, the BDT Director set up an internal working group. The rationale for this working group is diverse: the fraud case in a regional office, the follow-up work undertaken by the Internal Audit Unit and the External Auditor, and the inspection work in the Regional/Area Office activities. </a:t>
                      </a:r>
                    </a:p>
                    <a:p>
                      <a:pPr lvl="0" algn="just"/>
                      <a:r>
                        <a:rPr lang="en-GB" sz="1200" kern="1200" dirty="0">
                          <a:solidFill>
                            <a:schemeClr val="dk1"/>
                          </a:solidFill>
                          <a:effectLst/>
                          <a:latin typeface="+mn-lt"/>
                          <a:ea typeface="+mn-ea"/>
                          <a:cs typeface="Arial" panose="020B0604020202020204" pitchFamily="34" charset="0"/>
                        </a:rPr>
                        <a:t>The internal working group to strengthen internal controls was tasked:</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Review the weaknesses in the processes exploited during the recent fraud case and the findings of the related Internal Audit and External Audit reports/letters;</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Review the procedures for managerial oversight in the regional and areas offices, and in particular for programmes and projects;</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Conduct a thorough risk assessment regarding the possibilities for fraudulent activity in the ITU regional and area offices;</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Prepare an Action Plan to ensure that any deficiencies and associated risks are mitigated;</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Accelerate the implementation of all related recommendations of the Internal Audit, External Audit and IMAC;</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Promote ethical leadership and a ‘zero tolerance for fraud’ approach throughout the ITU HQ and the Regional and Area Offices;</a:t>
                      </a:r>
                      <a:endParaRPr lang="en-US" sz="1200" kern="1200" dirty="0">
                        <a:solidFill>
                          <a:schemeClr val="dk1"/>
                        </a:solidFill>
                        <a:effectLst/>
                        <a:latin typeface="+mn-lt"/>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mn-lt"/>
                          <a:ea typeface="+mn-ea"/>
                          <a:cs typeface="Arial" panose="020B0604020202020204" pitchFamily="34" charset="0"/>
                        </a:rPr>
                        <a:t>Discuss measures to encourage a “speak-up culture”.</a:t>
                      </a:r>
                      <a:endParaRPr lang="en-US" sz="1200" kern="1200" dirty="0">
                        <a:solidFill>
                          <a:schemeClr val="dk1"/>
                        </a:solidFill>
                        <a:effectLst/>
                        <a:latin typeface="+mn-lt"/>
                        <a:ea typeface="+mn-ea"/>
                        <a:cs typeface="Arial" panose="020B0604020202020204" pitchFamily="34" charset="0"/>
                      </a:endParaRPr>
                    </a:p>
                    <a:p>
                      <a:pPr marL="0" marR="0" algn="just" hangingPunct="0">
                        <a:spcBef>
                          <a:spcPts val="600"/>
                        </a:spcBef>
                        <a:spcAft>
                          <a:spcPts val="0"/>
                        </a:spcAft>
                        <a:tabLst>
                          <a:tab pos="360045" algn="l"/>
                          <a:tab pos="720090" algn="l"/>
                          <a:tab pos="1080135" algn="l"/>
                          <a:tab pos="1440180" algn="l"/>
                          <a:tab pos="1800225" algn="l"/>
                        </a:tabLst>
                      </a:pPr>
                      <a:r>
                        <a:rPr lang="en-GB" sz="1200" kern="1200" dirty="0">
                          <a:solidFill>
                            <a:schemeClr val="dk1"/>
                          </a:solidFill>
                          <a:effectLst/>
                          <a:latin typeface="+mn-lt"/>
                          <a:ea typeface="+mn-ea"/>
                          <a:cs typeface="Arial" panose="020B0604020202020204" pitchFamily="34" charset="0"/>
                        </a:rPr>
                        <a:t>This document contains an overview of actions undertaken by the working group to date.</a:t>
                      </a:r>
                      <a:endParaRPr lang="en-US" sz="1200" kern="1200" dirty="0">
                        <a:solidFill>
                          <a:schemeClr val="dk1"/>
                        </a:solidFill>
                        <a:effectLst/>
                        <a:latin typeface="+mn-lt"/>
                        <a:ea typeface="+mn-ea"/>
                        <a:cs typeface="Arial" panose="020B0604020202020204" pitchFamily="34" charset="0"/>
                      </a:endParaRPr>
                    </a:p>
                    <a:p>
                      <a:pPr marL="360045" marR="0" indent="-360045" hangingPunct="0">
                        <a:spcBef>
                          <a:spcPts val="800"/>
                        </a:spcBef>
                        <a:spcAft>
                          <a:spcPts val="0"/>
                        </a:spcAft>
                        <a:tabLst>
                          <a:tab pos="360045" algn="l"/>
                          <a:tab pos="720090" algn="l"/>
                          <a:tab pos="1080135" algn="l"/>
                          <a:tab pos="1440180" algn="l"/>
                          <a:tab pos="1800225" algn="l"/>
                        </a:tabLst>
                      </a:pPr>
                      <a:r>
                        <a:rPr lang="en-GB" sz="1200" b="1" u="none" dirty="0">
                          <a:effectLst/>
                        </a:rPr>
                        <a:t>Action required</a:t>
                      </a:r>
                      <a:endParaRPr lang="en-US" sz="1200" b="1" u="none" dirty="0">
                        <a:effectLst/>
                      </a:endParaRPr>
                    </a:p>
                    <a:p>
                      <a:pPr marL="0" marR="0" hangingPunct="0">
                        <a:spcBef>
                          <a:spcPts val="600"/>
                        </a:spcBef>
                        <a:spcAft>
                          <a:spcPts val="600"/>
                        </a:spcAft>
                        <a:tabLst>
                          <a:tab pos="360045" algn="l"/>
                          <a:tab pos="720090" algn="l"/>
                          <a:tab pos="1080135" algn="l"/>
                          <a:tab pos="1440180" algn="l"/>
                          <a:tab pos="1800225" algn="l"/>
                        </a:tabLst>
                      </a:pPr>
                      <a:r>
                        <a:rPr lang="en-GB" sz="1200" dirty="0">
                          <a:effectLst/>
                        </a:rPr>
                        <a:t>The Council is invited to </a:t>
                      </a:r>
                      <a:r>
                        <a:rPr lang="en-GB" sz="1200" b="1" dirty="0">
                          <a:effectLst/>
                        </a:rPr>
                        <a:t>note </a:t>
                      </a:r>
                      <a:r>
                        <a:rPr lang="en-GB" sz="1200" b="0" dirty="0">
                          <a:effectLst/>
                        </a:rPr>
                        <a:t>this report.</a:t>
                      </a:r>
                      <a:endParaRPr lang="en-US" sz="1200" b="0" dirty="0">
                        <a:effectLst/>
                      </a:endParaRPr>
                    </a:p>
                    <a:p>
                      <a:pPr marL="0" marR="0" algn="ctr">
                        <a:spcBef>
                          <a:spcPts val="0"/>
                        </a:spcBef>
                        <a:spcAft>
                          <a:spcPts val="0"/>
                        </a:spcAft>
                        <a:tabLst>
                          <a:tab pos="504190" algn="l"/>
                          <a:tab pos="756285" algn="l"/>
                          <a:tab pos="1008380" algn="l"/>
                          <a:tab pos="1260475" algn="l"/>
                        </a:tabLst>
                      </a:pPr>
                      <a:r>
                        <a:rPr lang="en-GB" sz="1100" cap="all" dirty="0">
                          <a:effectLst/>
                        </a:rPr>
                        <a:t>____________</a:t>
                      </a:r>
                      <a:endParaRPr lang="en-US" sz="1200" cap="all" dirty="0">
                        <a:effectLst/>
                      </a:endParaRPr>
                    </a:p>
                    <a:p>
                      <a:pPr marL="360045" marR="0" indent="-360045" hangingPunct="0">
                        <a:spcBef>
                          <a:spcPts val="800"/>
                        </a:spcBef>
                        <a:spcAft>
                          <a:spcPts val="0"/>
                        </a:spcAft>
                        <a:tabLst>
                          <a:tab pos="360045" algn="l"/>
                          <a:tab pos="720090" algn="l"/>
                          <a:tab pos="1080135" algn="l"/>
                          <a:tab pos="1440180" algn="l"/>
                          <a:tab pos="1800225" algn="l"/>
                        </a:tabLst>
                      </a:pPr>
                      <a:r>
                        <a:rPr lang="en-GB" sz="1200" b="1" u="none" dirty="0">
                          <a:effectLst/>
                        </a:rPr>
                        <a:t>References</a:t>
                      </a:r>
                      <a:endParaRPr lang="en-US" sz="1200" b="1" u="none" dirty="0">
                        <a:effectLst/>
                      </a:endParaRPr>
                    </a:p>
                    <a:p>
                      <a:pPr marL="0" marR="0" algn="l" defTabSz="914400" rtl="0" eaLnBrk="1" latinLnBrk="0" hangingPunct="0">
                        <a:spcBef>
                          <a:spcPts val="600"/>
                        </a:spcBef>
                        <a:spcAft>
                          <a:spcPts val="0"/>
                        </a:spcAft>
                        <a:tabLst>
                          <a:tab pos="360045" algn="l"/>
                          <a:tab pos="720090" algn="l"/>
                          <a:tab pos="1080135" algn="l"/>
                          <a:tab pos="1440180" algn="l"/>
                          <a:tab pos="1800225" algn="l"/>
                        </a:tabLst>
                      </a:pPr>
                      <a:r>
                        <a:rPr lang="en-GB" sz="800" dirty="0">
                          <a:effectLst/>
                        </a:rPr>
                        <a:t> </a:t>
                      </a:r>
                      <a:r>
                        <a:rPr lang="en-GB" sz="900" u="sng"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C18/22 (Add.1</a:t>
                      </a:r>
                      <a:r>
                        <a:rPr lang="en-GB" sz="9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GB" sz="900" dirty="0">
                          <a:solidFill>
                            <a:srgbClr val="0070C0"/>
                          </a:solidFill>
                          <a:latin typeface="Arial" panose="020B0604020202020204" pitchFamily="34" charset="0"/>
                          <a:cs typeface="Arial" panose="020B0604020202020204" pitchFamily="34" charset="0"/>
                        </a:rPr>
                        <a:t>, </a:t>
                      </a:r>
                      <a:r>
                        <a:rPr lang="en-GB" sz="900" u="sng" kern="1200" dirty="0">
                          <a:solidFill>
                            <a:srgbClr val="0070C0"/>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C18/40</a:t>
                      </a:r>
                      <a:r>
                        <a:rPr lang="en-GB" sz="900" u="sng" kern="1200" dirty="0">
                          <a:solidFill>
                            <a:srgbClr val="0070C0"/>
                          </a:solidFill>
                          <a:latin typeface="Arial" panose="020B0604020202020204" pitchFamily="34" charset="0"/>
                          <a:ea typeface="+mn-ea"/>
                          <a:cs typeface="Arial" panose="020B0604020202020204" pitchFamily="34" charset="0"/>
                        </a:rPr>
                        <a:t>, </a:t>
                      </a:r>
                      <a:r>
                        <a:rPr lang="en-GB" sz="900" u="sng" kern="1200" dirty="0">
                          <a:solidFill>
                            <a:srgbClr val="0070C0"/>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C19/44</a:t>
                      </a:r>
                      <a:r>
                        <a:rPr lang="en-GB" sz="900" u="none" kern="1200" dirty="0">
                          <a:solidFill>
                            <a:srgbClr val="0070C0"/>
                          </a:solidFill>
                          <a:latin typeface="Arial" panose="020B0604020202020204" pitchFamily="34" charset="0"/>
                          <a:ea typeface="+mn-ea"/>
                          <a:cs typeface="Arial" panose="020B0604020202020204" pitchFamily="34" charset="0"/>
                        </a:rPr>
                        <a:t>, </a:t>
                      </a:r>
                      <a:r>
                        <a:rPr lang="en-GB" sz="900" u="none" kern="1200" dirty="0">
                          <a:solidFill>
                            <a:srgbClr val="0070C0"/>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 </a:t>
                      </a:r>
                      <a:r>
                        <a:rPr lang="en-GB" sz="900" u="sng" kern="1200" dirty="0">
                          <a:solidFill>
                            <a:srgbClr val="0070C0"/>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CWG-FHR-11/INF-5</a:t>
                      </a:r>
                      <a:endParaRPr lang="en-US" sz="800" u="sng" kern="1200" dirty="0">
                        <a:solidFill>
                          <a:srgbClr val="0070C0"/>
                        </a:solidFill>
                        <a:latin typeface="Arial" panose="020B0604020202020204" pitchFamily="34" charset="0"/>
                        <a:ea typeface="+mn-ea"/>
                        <a:cs typeface="Arial" panose="020B0604020202020204" pitchFamily="34" charset="0"/>
                      </a:endParaRPr>
                    </a:p>
                    <a:p>
                      <a:pPr marL="0" marR="0" algn="l" defTabSz="914400" rtl="0" eaLnBrk="1" latinLnBrk="0" hangingPunct="0">
                        <a:spcBef>
                          <a:spcPts val="600"/>
                        </a:spcBef>
                        <a:spcAft>
                          <a:spcPts val="0"/>
                        </a:spcAft>
                        <a:tabLst>
                          <a:tab pos="360045" algn="l"/>
                          <a:tab pos="720090" algn="l"/>
                          <a:tab pos="1080135" algn="l"/>
                          <a:tab pos="1440180" algn="l"/>
                          <a:tab pos="1800225" algn="l"/>
                        </a:tabLst>
                      </a:pPr>
                      <a:endParaRPr lang="en-US" sz="1200" u="sng" kern="1200" dirty="0">
                        <a:solidFill>
                          <a:schemeClr val="dk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184912"/>
                  </a:ext>
                </a:extLst>
              </a:tr>
            </a:tbl>
          </a:graphicData>
        </a:graphic>
      </p:graphicFrame>
      <p:sp>
        <p:nvSpPr>
          <p:cNvPr id="7" name="Rectangle 2">
            <a:extLst>
              <a:ext uri="{FF2B5EF4-FFF2-40B4-BE49-F238E27FC236}">
                <a16:creationId xmlns:a16="http://schemas.microsoft.com/office/drawing/2014/main" id="{C592AC66-3512-4164-B6EE-6B2C4DC0BCFB}"/>
              </a:ext>
            </a:extLst>
          </p:cNvPr>
          <p:cNvSpPr>
            <a:spLocks noChangeArrowheads="1"/>
          </p:cNvSpPr>
          <p:nvPr/>
        </p:nvSpPr>
        <p:spPr bwMode="auto">
          <a:xfrm>
            <a:off x="3529013" y="293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b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8CF02995-0BB1-4359-B9F5-FA09298D2FCC}"/>
              </a:ext>
            </a:extLst>
          </p:cNvPr>
          <p:cNvGraphicFramePr>
            <a:graphicFrameLocks noGrp="1"/>
          </p:cNvGraphicFramePr>
          <p:nvPr>
            <p:extLst>
              <p:ext uri="{D42A27DB-BD31-4B8C-83A1-F6EECF244321}">
                <p14:modId xmlns:p14="http://schemas.microsoft.com/office/powerpoint/2010/main" val="1134060237"/>
              </p:ext>
            </p:extLst>
          </p:nvPr>
        </p:nvGraphicFramePr>
        <p:xfrm>
          <a:off x="6791217" y="1510089"/>
          <a:ext cx="3312751" cy="558185"/>
        </p:xfrm>
        <a:graphic>
          <a:graphicData uri="http://schemas.openxmlformats.org/drawingml/2006/table">
            <a:tbl>
              <a:tblPr>
                <a:tableStyleId>{5C22544A-7EE6-4342-B048-85BDC9FD1C3A}</a:tableStyleId>
              </a:tblPr>
              <a:tblGrid>
                <a:gridCol w="3312751">
                  <a:extLst>
                    <a:ext uri="{9D8B030D-6E8A-4147-A177-3AD203B41FA5}">
                      <a16:colId xmlns:a16="http://schemas.microsoft.com/office/drawing/2014/main" val="3318997568"/>
                    </a:ext>
                  </a:extLst>
                </a:gridCol>
              </a:tblGrid>
              <a:tr h="558185">
                <a:tc>
                  <a:txBody>
                    <a:bodyPr/>
                    <a:lstStyle/>
                    <a:p>
                      <a:pPr marL="0" marR="0" algn="l" hangingPunct="0">
                        <a:lnSpc>
                          <a:spcPts val="1200"/>
                        </a:lnSpc>
                        <a:spcBef>
                          <a:spcPts val="60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en-GB"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06009790"/>
                  </a:ext>
                </a:extLst>
              </a:tr>
            </a:tbl>
          </a:graphicData>
        </a:graphic>
      </p:graphicFrame>
      <p:graphicFrame>
        <p:nvGraphicFramePr>
          <p:cNvPr id="9" name="Table 8">
            <a:extLst>
              <a:ext uri="{FF2B5EF4-FFF2-40B4-BE49-F238E27FC236}">
                <a16:creationId xmlns:a16="http://schemas.microsoft.com/office/drawing/2014/main" id="{528CD213-E10A-45C9-A9A8-BEE488DFBFD8}"/>
              </a:ext>
            </a:extLst>
          </p:cNvPr>
          <p:cNvGraphicFramePr>
            <a:graphicFrameLocks noGrp="1"/>
          </p:cNvGraphicFramePr>
          <p:nvPr>
            <p:extLst>
              <p:ext uri="{D42A27DB-BD31-4B8C-83A1-F6EECF244321}">
                <p14:modId xmlns:p14="http://schemas.microsoft.com/office/powerpoint/2010/main" val="3947558810"/>
              </p:ext>
            </p:extLst>
          </p:nvPr>
        </p:nvGraphicFramePr>
        <p:xfrm>
          <a:off x="9150944" y="1092792"/>
          <a:ext cx="2626393" cy="592527"/>
        </p:xfrm>
        <a:graphic>
          <a:graphicData uri="http://schemas.openxmlformats.org/drawingml/2006/table">
            <a:tbl>
              <a:tblPr>
                <a:tableStyleId>{5C22544A-7EE6-4342-B048-85BDC9FD1C3A}</a:tableStyleId>
              </a:tblPr>
              <a:tblGrid>
                <a:gridCol w="2626393">
                  <a:extLst>
                    <a:ext uri="{9D8B030D-6E8A-4147-A177-3AD203B41FA5}">
                      <a16:colId xmlns:a16="http://schemas.microsoft.com/office/drawing/2014/main" val="2345875258"/>
                    </a:ext>
                  </a:extLst>
                </a:gridCol>
              </a:tblGrid>
              <a:tr h="165807">
                <a:tc>
                  <a:txBody>
                    <a:bodyPr/>
                    <a:lstStyle/>
                    <a:p>
                      <a:pPr marL="0" marR="0" algn="l" hangingPunct="0">
                        <a:lnSpc>
                          <a:spcPts val="1200"/>
                        </a:lnSpc>
                        <a:spcBef>
                          <a:spcPts val="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fr-CH" sz="1400" b="1" u="none">
                          <a:effectLst/>
                        </a:rPr>
                        <a:t>Document C20/63-E</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78444962"/>
                  </a:ext>
                </a:extLst>
              </a:tr>
              <a:tr h="196189">
                <a:tc>
                  <a:txBody>
                    <a:bodyPr/>
                    <a:lstStyle/>
                    <a:p>
                      <a:pPr marL="0" marR="0" algn="l" hangingPunct="0">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n-GB" sz="1400" b="1" u="none" dirty="0">
                          <a:effectLst/>
                        </a:rPr>
                        <a:t>29 April 2020</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93932915"/>
                  </a:ext>
                </a:extLst>
              </a:tr>
              <a:tr h="196189">
                <a:tc>
                  <a:txBody>
                    <a:bodyPr/>
                    <a:lstStyle/>
                    <a:p>
                      <a:pPr marL="0" marR="0" algn="l" hangingPunct="0">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n-GB" sz="1400" b="1" u="none" dirty="0">
                          <a:effectLst/>
                        </a:rPr>
                        <a:t>Original: English</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66921001"/>
                  </a:ext>
                </a:extLst>
              </a:tr>
            </a:tbl>
          </a:graphicData>
        </a:graphic>
      </p:graphicFrame>
    </p:spTree>
    <p:extLst>
      <p:ext uri="{BB962C8B-B14F-4D97-AF65-F5344CB8AC3E}">
        <p14:creationId xmlns:p14="http://schemas.microsoft.com/office/powerpoint/2010/main" val="4338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7165184"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established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a:off x="247650" y="9815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6" name="TextBox 85">
            <a:extLst>
              <a:ext uri="{FF2B5EF4-FFF2-40B4-BE49-F238E27FC236}">
                <a16:creationId xmlns:a16="http://schemas.microsoft.com/office/drawing/2014/main" id="{C5C6375E-BE76-441E-A3B6-8529E67CA871}"/>
              </a:ext>
            </a:extLst>
          </p:cNvPr>
          <p:cNvSpPr txBox="1"/>
          <p:nvPr/>
        </p:nvSpPr>
        <p:spPr>
          <a:xfrm>
            <a:off x="2694143" y="1167288"/>
            <a:ext cx="10715625" cy="2215991"/>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Policy against fraud, corruption and other proscribed practices</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Investigation guidelines </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A clause with respect to due process in case of fraud in project agreements</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Inspection of Regional Offices’ projects </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Strengthen sponsorship policies </a:t>
            </a: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dirty="0"/>
          </a:p>
        </p:txBody>
      </p:sp>
      <p:sp>
        <p:nvSpPr>
          <p:cNvPr id="87" name="TextBox 86">
            <a:extLst>
              <a:ext uri="{FF2B5EF4-FFF2-40B4-BE49-F238E27FC236}">
                <a16:creationId xmlns:a16="http://schemas.microsoft.com/office/drawing/2014/main" id="{C2372A58-E836-4EEB-A58D-62012D65CB15}"/>
              </a:ext>
            </a:extLst>
          </p:cNvPr>
          <p:cNvSpPr txBox="1"/>
          <p:nvPr/>
        </p:nvSpPr>
        <p:spPr>
          <a:xfrm rot="16200000">
            <a:off x="1038107" y="1261973"/>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Governance, Ethics, Fraud detection </a:t>
            </a:r>
          </a:p>
          <a:p>
            <a:pPr algn="ctr"/>
            <a:endParaRPr lang="en-GB" dirty="0">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F012904-3A20-4F2B-853B-D0DBA8ED0358}"/>
              </a:ext>
            </a:extLst>
          </p:cNvPr>
          <p:cNvSpPr txBox="1"/>
          <p:nvPr/>
        </p:nvSpPr>
        <p:spPr>
          <a:xfrm>
            <a:off x="247650" y="29622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9" name="TextBox 88">
            <a:extLst>
              <a:ext uri="{FF2B5EF4-FFF2-40B4-BE49-F238E27FC236}">
                <a16:creationId xmlns:a16="http://schemas.microsoft.com/office/drawing/2014/main" id="{F252B8D0-8591-4CCA-8C3B-5BF89F585DB7}"/>
              </a:ext>
            </a:extLst>
          </p:cNvPr>
          <p:cNvSpPr txBox="1"/>
          <p:nvPr/>
        </p:nvSpPr>
        <p:spPr>
          <a:xfrm>
            <a:off x="2692489" y="3037167"/>
            <a:ext cx="10715625" cy="2154436"/>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New procurement procedures for orders &lt; 20’000 CHF</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Basic rules for procurement for BDT Projects  </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Monitoring of cumulative PO amounts per vendor</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Reinforcement of petty cash control </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Effective management of bank accounts and cash in ITU’s Regional/Area Offices.</a:t>
            </a: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dirty="0"/>
          </a:p>
        </p:txBody>
      </p:sp>
      <p:sp>
        <p:nvSpPr>
          <p:cNvPr id="90" name="TextBox 89">
            <a:extLst>
              <a:ext uri="{FF2B5EF4-FFF2-40B4-BE49-F238E27FC236}">
                <a16:creationId xmlns:a16="http://schemas.microsoft.com/office/drawing/2014/main" id="{6CCDF3A7-9113-410B-9DAA-A117DF9C0F93}"/>
              </a:ext>
            </a:extLst>
          </p:cNvPr>
          <p:cNvSpPr txBox="1"/>
          <p:nvPr/>
        </p:nvSpPr>
        <p:spPr>
          <a:xfrm rot="16200000">
            <a:off x="1038108" y="3233648"/>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Strengthen financial &amp; procurement procedures</a:t>
            </a:r>
          </a:p>
        </p:txBody>
      </p:sp>
      <p:sp>
        <p:nvSpPr>
          <p:cNvPr id="91" name="TextBox 90">
            <a:extLst>
              <a:ext uri="{FF2B5EF4-FFF2-40B4-BE49-F238E27FC236}">
                <a16:creationId xmlns:a16="http://schemas.microsoft.com/office/drawing/2014/main" id="{9F0C73D9-4B37-441D-B00C-15BDA39560E9}"/>
              </a:ext>
            </a:extLst>
          </p:cNvPr>
          <p:cNvSpPr txBox="1"/>
          <p:nvPr/>
        </p:nvSpPr>
        <p:spPr>
          <a:xfrm>
            <a:off x="247651" y="4835049"/>
            <a:ext cx="10767330"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2" name="TextBox 91">
            <a:extLst>
              <a:ext uri="{FF2B5EF4-FFF2-40B4-BE49-F238E27FC236}">
                <a16:creationId xmlns:a16="http://schemas.microsoft.com/office/drawing/2014/main" id="{96E64A9C-BD47-4836-9AC9-B41781DD6D6F}"/>
              </a:ext>
            </a:extLst>
          </p:cNvPr>
          <p:cNvSpPr txBox="1"/>
          <p:nvPr/>
        </p:nvSpPr>
        <p:spPr>
          <a:xfrm>
            <a:off x="2692489" y="4911030"/>
            <a:ext cx="10715625" cy="2123658"/>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Internal working group on strengthening internal controls of BDT</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BDT Annual Travel Plan</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Control of consultants’ work </a:t>
            </a:r>
          </a:p>
          <a:p>
            <a:pPr marL="285750" indent="-285750">
              <a:buClr>
                <a:schemeClr val="accent6">
                  <a:lumMod val="75000"/>
                </a:schemeClr>
              </a:buClr>
              <a:buFont typeface="Wingdings" panose="05000000000000000000" pitchFamily="2" charset="2"/>
              <a:buChar char="ü"/>
            </a:pPr>
            <a:r>
              <a:rPr lang="en-GB" sz="1600" b="1" dirty="0">
                <a:latin typeface="Arial" panose="020B0604020202020204" pitchFamily="34" charset="0"/>
                <a:ea typeface="DengXian" panose="02010600030101010101" pitchFamily="2" charset="-122"/>
                <a:cs typeface="Arial" panose="020B0604020202020204" pitchFamily="34" charset="0"/>
              </a:rPr>
              <a:t>Strengthened travel procedures</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Strengthen the oversight at the project level</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Asset management for projects </a:t>
            </a:r>
          </a:p>
          <a:p>
            <a:endParaRPr lang="en-US" b="1" dirty="0">
              <a:latin typeface="Arial" panose="020B0604020202020204" pitchFamily="34" charset="0"/>
              <a:cs typeface="Arial" panose="020B0604020202020204" pitchFamily="34" charset="0"/>
            </a:endParaRPr>
          </a:p>
          <a:p>
            <a:endParaRPr lang="en-US" dirty="0"/>
          </a:p>
        </p:txBody>
      </p:sp>
      <p:sp>
        <p:nvSpPr>
          <p:cNvPr id="93" name="TextBox 92">
            <a:extLst>
              <a:ext uri="{FF2B5EF4-FFF2-40B4-BE49-F238E27FC236}">
                <a16:creationId xmlns:a16="http://schemas.microsoft.com/office/drawing/2014/main" id="{E94846FC-8112-46CA-8BA1-3C8103F59CFC}"/>
              </a:ext>
            </a:extLst>
          </p:cNvPr>
          <p:cNvSpPr txBox="1"/>
          <p:nvPr/>
        </p:nvSpPr>
        <p:spPr>
          <a:xfrm rot="16200000">
            <a:off x="1038107" y="5106421"/>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Strengthen BDT internal control procedures</a:t>
            </a: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594298" y="3721528"/>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531296" y="1666732"/>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487254" y="1165467"/>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507593" y="2245400"/>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561995" y="3207477"/>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557392" y="4251796"/>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596295" y="5574160"/>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548168" y="4994738"/>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576374" y="6101840"/>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0296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77279" y="2941863"/>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established</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700" b="1" dirty="0">
                  <a:solidFill>
                    <a:schemeClr val="bg1">
                      <a:lumMod val="6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solidFill>
                  <a:schemeClr val="bg1">
                    <a:lumMod val="65000"/>
                  </a:schemeClr>
                </a:solidFill>
              </a:rPr>
              <a:t>Background</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Group Key update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309555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511805"/>
            <a:ext cx="6443809" cy="83099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Staff member acknowledgement of responsibility on Financial Disclosure form. Form will be enhanced to include specific reference to accountability. Form will now be signed annually by all staff.  </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1. </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Enhancement</a:t>
            </a:r>
            <a:r>
              <a:rPr lang="en-US" sz="3200" b="1" dirty="0">
                <a:latin typeface="Arial" panose="020B0604020202020204" pitchFamily="34" charset="0"/>
                <a:ea typeface="DengXian" panose="02010600030101010101" pitchFamily="2" charset="-122"/>
                <a:cs typeface="Arial" panose="020B0604020202020204" pitchFamily="34" charset="0"/>
              </a:rPr>
              <a:t> of the Financial Disclosure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50000"/>
                  </a:schemeClr>
                </a:solidFill>
                <a:latin typeface="Arial" panose="020B060402020202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5084FD2-AD6E-435A-86C3-D95196BCDD46}"/>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sp>
        <p:nvSpPr>
          <p:cNvPr id="4" name="Rectangle 3">
            <a:extLst>
              <a:ext uri="{FF2B5EF4-FFF2-40B4-BE49-F238E27FC236}">
                <a16:creationId xmlns:a16="http://schemas.microsoft.com/office/drawing/2014/main" id="{02EC9D4C-C350-4B85-95D1-4D2163E40623}"/>
              </a:ext>
            </a:extLst>
          </p:cNvPr>
          <p:cNvSpPr/>
          <p:nvPr/>
        </p:nvSpPr>
        <p:spPr>
          <a:xfrm>
            <a:off x="7203196" y="5369355"/>
            <a:ext cx="4348534" cy="338554"/>
          </a:xfrm>
          <a:prstGeom prst="rect">
            <a:avLst/>
          </a:prstGeom>
        </p:spPr>
        <p:txBody>
          <a:bodyPr wrap="square">
            <a:spAutoFit/>
          </a:bodyPr>
          <a:lstStyle/>
          <a:p>
            <a:r>
              <a:rPr lang="en-GB" sz="1600" dirty="0">
                <a:solidFill>
                  <a:srgbClr val="00B0F0"/>
                </a:solidFill>
                <a:latin typeface="Arial" panose="020B0604020202020204" pitchFamily="34" charset="0"/>
                <a:cs typeface="Arial" panose="020B0604020202020204" pitchFamily="34" charset="0"/>
              </a:rPr>
              <a:t>Service</a:t>
            </a:r>
            <a:r>
              <a:rPr lang="en-GB" sz="1400" dirty="0">
                <a:solidFill>
                  <a:srgbClr val="00B0F0"/>
                </a:solidFill>
              </a:rPr>
              <a:t> </a:t>
            </a:r>
            <a:r>
              <a:rPr lang="en-GB" sz="1600" dirty="0">
                <a:solidFill>
                  <a:srgbClr val="00B0F0"/>
                </a:solidFill>
                <a:latin typeface="Arial" panose="020B0604020202020204" pitchFamily="34" charset="0"/>
                <a:cs typeface="Arial" panose="020B0604020202020204" pitchFamily="34" charset="0"/>
              </a:rPr>
              <a:t>Order 11/03 to be amended</a:t>
            </a:r>
            <a:endParaRPr lang="en-US" sz="1600" dirty="0">
              <a:solidFill>
                <a:srgbClr val="00B0F0"/>
              </a:solidFill>
              <a:latin typeface="Arial" panose="020B0604020202020204" pitchFamily="34" charset="0"/>
              <a:cs typeface="Arial" panose="020B0604020202020204" pitchFamily="34" charset="0"/>
            </a:endParaRPr>
          </a:p>
        </p:txBody>
      </p:sp>
      <p:pic>
        <p:nvPicPr>
          <p:cNvPr id="24" name="Picture 23" descr="A close up of a fan&#10;&#10;Description automatically generated">
            <a:extLst>
              <a:ext uri="{FF2B5EF4-FFF2-40B4-BE49-F238E27FC236}">
                <a16:creationId xmlns:a16="http://schemas.microsoft.com/office/drawing/2014/main" id="{1BF22328-96FF-4599-8DD2-18169DCCC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2459407"/>
            <a:ext cx="232055" cy="232055"/>
          </a:xfrm>
          <a:prstGeom prst="rect">
            <a:avLst/>
          </a:prstGeom>
        </p:spPr>
      </p:pic>
      <p:sp>
        <p:nvSpPr>
          <p:cNvPr id="25" name="TextBox 24">
            <a:extLst>
              <a:ext uri="{FF2B5EF4-FFF2-40B4-BE49-F238E27FC236}">
                <a16:creationId xmlns:a16="http://schemas.microsoft.com/office/drawing/2014/main" id="{BE961D16-AD09-4300-B246-929D78BF9780}"/>
              </a:ext>
            </a:extLst>
          </p:cNvPr>
          <p:cNvSpPr txBox="1"/>
          <p:nvPr/>
        </p:nvSpPr>
        <p:spPr>
          <a:xfrm>
            <a:off x="3948786" y="3804692"/>
            <a:ext cx="159530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Ethics Office</a:t>
            </a:r>
          </a:p>
        </p:txBody>
      </p:sp>
      <p:sp>
        <p:nvSpPr>
          <p:cNvPr id="21" name="TextBox 20">
            <a:extLst>
              <a:ext uri="{FF2B5EF4-FFF2-40B4-BE49-F238E27FC236}">
                <a16:creationId xmlns:a16="http://schemas.microsoft.com/office/drawing/2014/main" id="{AEE3ABEF-644A-4460-B7A0-A9A0B1C133CA}"/>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6" name="TextBox 25">
            <a:extLst>
              <a:ext uri="{FF2B5EF4-FFF2-40B4-BE49-F238E27FC236}">
                <a16:creationId xmlns:a16="http://schemas.microsoft.com/office/drawing/2014/main" id="{0BC9477C-7B4E-46F5-968B-422AD4147C64}"/>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23" name="Rectangle: Rounded Corners 22">
            <a:extLst>
              <a:ext uri="{FF2B5EF4-FFF2-40B4-BE49-F238E27FC236}">
                <a16:creationId xmlns:a16="http://schemas.microsoft.com/office/drawing/2014/main" id="{BEA6AB3D-381D-4D51-BE10-62726A12B9A3}"/>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9C3D505A-53EB-4EE2-B9B3-871552D4BB7C}"/>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DEC</a:t>
            </a:r>
            <a:endParaRPr lang="en-US" sz="24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18C9FE2-96F3-4D24-BF46-44F6C0A7DC56}"/>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2" name="Picture 21" descr="A close up of a fan&#10;&#10;Description automatically generated">
            <a:extLst>
              <a:ext uri="{FF2B5EF4-FFF2-40B4-BE49-F238E27FC236}">
                <a16:creationId xmlns:a16="http://schemas.microsoft.com/office/drawing/2014/main" id="{8A78016F-F208-4779-8F4C-E088D7099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8" y="2869711"/>
            <a:ext cx="232055" cy="232055"/>
          </a:xfrm>
          <a:prstGeom prst="rect">
            <a:avLst/>
          </a:prstGeom>
        </p:spPr>
      </p:pic>
    </p:spTree>
    <p:extLst>
      <p:ext uri="{BB962C8B-B14F-4D97-AF65-F5344CB8AC3E}">
        <p14:creationId xmlns:p14="http://schemas.microsoft.com/office/powerpoint/2010/main" val="236763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83099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Introduction of competitive procedures for selection of consultants.</a:t>
            </a:r>
          </a:p>
          <a:p>
            <a:r>
              <a:rPr lang="en-US" sz="1600" dirty="0">
                <a:latin typeface="Arial" panose="020B0604020202020204" pitchFamily="34" charset="0"/>
                <a:cs typeface="Arial" panose="020B0604020202020204" pitchFamily="34" charset="0"/>
              </a:rPr>
              <a:t>A call for bids to procure a new e-recruitment system. </a:t>
            </a:r>
          </a:p>
          <a:p>
            <a:r>
              <a:rPr lang="en-US" sz="1600" dirty="0">
                <a:latin typeface="Arial" panose="020B0604020202020204" pitchFamily="34" charset="0"/>
                <a:cs typeface="Arial" panose="020B0604020202020204" pitchFamily="34" charset="0"/>
              </a:rPr>
              <a:t>Pilot test of advertising for consultants conducted for various cases.</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200329"/>
          </a:xfrm>
          <a:prstGeom prst="rect">
            <a:avLst/>
          </a:prstGeom>
        </p:spPr>
        <p:txBody>
          <a:bodyPr wrap="square">
            <a:spAutoFit/>
          </a:bodyPr>
          <a:lstStyle/>
          <a:p>
            <a:r>
              <a:rPr lang="en-US" sz="3600" b="1" dirty="0">
                <a:latin typeface="Arial" panose="020B0604020202020204" pitchFamily="34" charset="0"/>
                <a:ea typeface="DengXian" panose="02010600030101010101" pitchFamily="2" charset="-122"/>
                <a:cs typeface="Arial" panose="020B0604020202020204" pitchFamily="34" charset="0"/>
              </a:rPr>
              <a:t>2. </a:t>
            </a:r>
            <a:r>
              <a:rPr lang="en-GB" sz="3600" b="1" dirty="0">
                <a:latin typeface="Arial" panose="020B0604020202020204" pitchFamily="34" charset="0"/>
                <a:cs typeface="Arial" panose="020B0604020202020204" pitchFamily="34" charset="0"/>
              </a:rPr>
              <a:t>Competitive procedures for </a:t>
            </a:r>
            <a:r>
              <a:rPr lang="en-GB" sz="3600" b="1" dirty="0">
                <a:solidFill>
                  <a:schemeClr val="bg1"/>
                </a:solidFill>
                <a:latin typeface="Arial" panose="020B0604020202020204" pitchFamily="34" charset="0"/>
                <a:cs typeface="Arial" panose="020B0604020202020204" pitchFamily="34" charset="0"/>
              </a:rPr>
              <a:t>selection of consultants</a:t>
            </a:r>
            <a:endParaRPr lang="en-US" sz="32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Working Group</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01DF805-4BA6-45CC-9E8B-7A3D9A98DEE6}"/>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sp>
        <p:nvSpPr>
          <p:cNvPr id="4" name="Rectangle 3">
            <a:extLst>
              <a:ext uri="{FF2B5EF4-FFF2-40B4-BE49-F238E27FC236}">
                <a16:creationId xmlns:a16="http://schemas.microsoft.com/office/drawing/2014/main" id="{A4A5135F-708E-4834-A930-3D6AF661FD3B}"/>
              </a:ext>
            </a:extLst>
          </p:cNvPr>
          <p:cNvSpPr/>
          <p:nvPr/>
        </p:nvSpPr>
        <p:spPr>
          <a:xfrm>
            <a:off x="7142328" y="5395183"/>
            <a:ext cx="4313580" cy="646331"/>
          </a:xfrm>
          <a:prstGeom prst="rect">
            <a:avLst/>
          </a:prstGeom>
        </p:spPr>
        <p:txBody>
          <a:bodyPr wrap="square">
            <a:spAutoFit/>
          </a:bodyPr>
          <a:lstStyle/>
          <a:p>
            <a:r>
              <a:rPr lang="en-US" dirty="0">
                <a:solidFill>
                  <a:srgbClr val="00B0F0"/>
                </a:solidFill>
                <a:latin typeface="Arial" panose="020B0604020202020204" pitchFamily="34" charset="0"/>
                <a:cs typeface="Arial" panose="020B0604020202020204" pitchFamily="34" charset="0"/>
              </a:rPr>
              <a:t>Procedures to be finalized in time for Council 2020</a:t>
            </a:r>
          </a:p>
        </p:txBody>
      </p:sp>
      <p:sp>
        <p:nvSpPr>
          <p:cNvPr id="22" name="Rectangle: Rounded Corners 21">
            <a:extLst>
              <a:ext uri="{FF2B5EF4-FFF2-40B4-BE49-F238E27FC236}">
                <a16:creationId xmlns:a16="http://schemas.microsoft.com/office/drawing/2014/main" id="{C6E6F661-FCB2-40D6-87AD-6C808A2F0F2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7D6B4EBE-6643-4F4D-8E02-25CD2F136AB9}"/>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DEC</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A808A63-32B8-4467-8508-140EF781BA4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884E584E-FC6D-4909-A43C-685F0F914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1D36B87-A233-4CB3-A02D-397AE5EF1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475056"/>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322D65AD-E87A-4156-AEC0-6A066642E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050" y="3249196"/>
            <a:ext cx="232055" cy="232055"/>
          </a:xfrm>
          <a:prstGeom prst="rect">
            <a:avLst/>
          </a:prstGeom>
        </p:spPr>
      </p:pic>
      <p:sp>
        <p:nvSpPr>
          <p:cNvPr id="28" name="TextBox 27">
            <a:extLst>
              <a:ext uri="{FF2B5EF4-FFF2-40B4-BE49-F238E27FC236}">
                <a16:creationId xmlns:a16="http://schemas.microsoft.com/office/drawing/2014/main" id="{6E6240D6-5F12-4D4E-94A3-97DD1E4ABD85}"/>
              </a:ext>
            </a:extLst>
          </p:cNvPr>
          <p:cNvSpPr txBox="1"/>
          <p:nvPr/>
        </p:nvSpPr>
        <p:spPr>
          <a:xfrm>
            <a:off x="3920632" y="3795119"/>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9" name="TextBox 28">
            <a:extLst>
              <a:ext uri="{FF2B5EF4-FFF2-40B4-BE49-F238E27FC236}">
                <a16:creationId xmlns:a16="http://schemas.microsoft.com/office/drawing/2014/main" id="{B0ACF8B3-0485-4D39-9C20-3A1E76ECCCE1}"/>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3" name="TextBox 32">
            <a:extLst>
              <a:ext uri="{FF2B5EF4-FFF2-40B4-BE49-F238E27FC236}">
                <a16:creationId xmlns:a16="http://schemas.microsoft.com/office/drawing/2014/main" id="{C4F44F09-EE4F-49BC-9110-283D47AB060B}"/>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53692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923330"/>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Introduction of procedures to manage and control the use of consultants.  Annual limits will be established limiting how much any one consultant or entity can receive in a fiscal year.</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200329"/>
          </a:xfrm>
          <a:prstGeom prst="rect">
            <a:avLst/>
          </a:prstGeom>
        </p:spPr>
        <p:txBody>
          <a:bodyPr wrap="square">
            <a:spAutoFit/>
          </a:bodyPr>
          <a:lstStyle/>
          <a:p>
            <a:r>
              <a:rPr lang="en-US" sz="3600" b="1" dirty="0">
                <a:latin typeface="Arial" panose="020B0604020202020204" pitchFamily="34" charset="0"/>
                <a:ea typeface="DengXian" panose="02010600030101010101" pitchFamily="2" charset="-122"/>
                <a:cs typeface="Arial" panose="020B0604020202020204" pitchFamily="34" charset="0"/>
              </a:rPr>
              <a:t>3. </a:t>
            </a:r>
            <a:r>
              <a:rPr lang="en-GB" sz="3600" b="1" dirty="0">
                <a:latin typeface="Arial" panose="020B0604020202020204" pitchFamily="34" charset="0"/>
                <a:ea typeface="DengXian" panose="02010600030101010101" pitchFamily="2" charset="-122"/>
                <a:cs typeface="Arial" panose="020B0604020202020204" pitchFamily="34" charset="0"/>
              </a:rPr>
              <a:t>Manage and control the </a:t>
            </a:r>
            <a:r>
              <a:rPr lang="en-GB" sz="3600" b="1" dirty="0">
                <a:solidFill>
                  <a:schemeClr val="bg1"/>
                </a:solidFill>
                <a:latin typeface="Arial" panose="020B0604020202020204" pitchFamily="34" charset="0"/>
                <a:ea typeface="DengXian" panose="02010600030101010101" pitchFamily="2" charset="-122"/>
                <a:cs typeface="Arial" panose="020B0604020202020204" pitchFamily="34" charset="0"/>
              </a:rPr>
              <a:t>use of consultants</a:t>
            </a:r>
            <a:r>
              <a:rPr lang="en-US" sz="3600" b="1" dirty="0">
                <a:solidFill>
                  <a:schemeClr val="bg1"/>
                </a:solidFill>
                <a:latin typeface="Arial" panose="020B0604020202020204" pitchFamily="34" charset="0"/>
                <a:ea typeface="DengXian" panose="02010600030101010101" pitchFamily="2" charset="-122"/>
                <a:cs typeface="Arial" panose="020B0604020202020204" pitchFamily="34" charset="0"/>
              </a:rPr>
              <a:t> </a:t>
            </a: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C5498F4-D989-4D33-B84E-41694E8959B3}"/>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sp>
        <p:nvSpPr>
          <p:cNvPr id="22" name="Rectangle: Rounded Corners 21">
            <a:extLst>
              <a:ext uri="{FF2B5EF4-FFF2-40B4-BE49-F238E27FC236}">
                <a16:creationId xmlns:a16="http://schemas.microsoft.com/office/drawing/2014/main" id="{DE6014D0-37A9-4586-BD44-299A7AEFB31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59A3572-AE8F-4B76-A12A-600AF74B6B4B}"/>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DEC</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CC11961-0073-4983-9505-D785035CF17D}"/>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201707B7-8D0E-4B5B-B6A3-DB7C9CEB0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2573B1A2-ECF5-41D7-B636-0C58F01F9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494643"/>
            <a:ext cx="232055" cy="232055"/>
          </a:xfrm>
          <a:prstGeom prst="rect">
            <a:avLst/>
          </a:prstGeom>
        </p:spPr>
      </p:pic>
      <p:sp>
        <p:nvSpPr>
          <p:cNvPr id="27" name="TextBox 26">
            <a:extLst>
              <a:ext uri="{FF2B5EF4-FFF2-40B4-BE49-F238E27FC236}">
                <a16:creationId xmlns:a16="http://schemas.microsoft.com/office/drawing/2014/main" id="{7CADFF6D-13E4-4441-8DED-FCE1DD973C0A}"/>
              </a:ext>
            </a:extLst>
          </p:cNvPr>
          <p:cNvSpPr txBox="1"/>
          <p:nvPr/>
        </p:nvSpPr>
        <p:spPr>
          <a:xfrm>
            <a:off x="3920632" y="3795119"/>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8" name="TextBox 27">
            <a:extLst>
              <a:ext uri="{FF2B5EF4-FFF2-40B4-BE49-F238E27FC236}">
                <a16:creationId xmlns:a16="http://schemas.microsoft.com/office/drawing/2014/main" id="{8704F19D-7C03-44FF-926C-D4AE2DCDC0CB}"/>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3200A15B-F997-485C-9AE9-3A6C41FB7F1C}"/>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13826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1077218"/>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Unlike field-based organizations such as UNDP and UNICEF, ITU is not big enough to allow for rotation.  However, a mobility policy to allow reassignment of staff from one duty station to another is needed urgently.</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4. Staff </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Mobility</a:t>
            </a:r>
            <a:r>
              <a:rPr lang="en-US" sz="3200" b="1" dirty="0">
                <a:latin typeface="Arial" panose="020B0604020202020204" pitchFamily="34" charset="0"/>
                <a:ea typeface="DengXian" panose="02010600030101010101" pitchFamily="2" charset="-122"/>
                <a:cs typeface="Arial" panose="020B0604020202020204" pitchFamily="34" charset="0"/>
              </a:rPr>
              <a:t> Policy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Working Group</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42E750-0060-4E70-9D56-E4FA0AE3C1BA}"/>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19</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315717D-689E-4299-A483-8E8C1AA2B2C8}"/>
              </a:ext>
            </a:extLst>
          </p:cNvPr>
          <p:cNvSpPr/>
          <p:nvPr/>
        </p:nvSpPr>
        <p:spPr>
          <a:xfrm>
            <a:off x="3912527" y="3250495"/>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pic>
        <p:nvPicPr>
          <p:cNvPr id="25" name="Picture 24" descr="A close up of a fan&#10;&#10;Description automatically generated">
            <a:extLst>
              <a:ext uri="{FF2B5EF4-FFF2-40B4-BE49-F238E27FC236}">
                <a16:creationId xmlns:a16="http://schemas.microsoft.com/office/drawing/2014/main" id="{8770071A-0384-43CD-9D44-123A5FD5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8" y="2446543"/>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EA3A194A-9F65-4F14-8793-6C26C65D6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249196"/>
            <a:ext cx="232055" cy="232055"/>
          </a:xfrm>
          <a:prstGeom prst="rect">
            <a:avLst/>
          </a:prstGeom>
        </p:spPr>
      </p:pic>
      <p:sp>
        <p:nvSpPr>
          <p:cNvPr id="27" name="TextBox 26">
            <a:extLst>
              <a:ext uri="{FF2B5EF4-FFF2-40B4-BE49-F238E27FC236}">
                <a16:creationId xmlns:a16="http://schemas.microsoft.com/office/drawing/2014/main" id="{1C0BA05A-DE9C-4290-985A-481206F51505}"/>
              </a:ext>
            </a:extLst>
          </p:cNvPr>
          <p:cNvSpPr txBox="1"/>
          <p:nvPr/>
        </p:nvSpPr>
        <p:spPr>
          <a:xfrm>
            <a:off x="3920632" y="3795119"/>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8" name="TextBox 27">
            <a:extLst>
              <a:ext uri="{FF2B5EF4-FFF2-40B4-BE49-F238E27FC236}">
                <a16:creationId xmlns:a16="http://schemas.microsoft.com/office/drawing/2014/main" id="{3543AAFE-47C2-4A09-8BB7-B03F74267D02}"/>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485BF638-1C98-4EBD-AE04-CF45ED28E8E5}"/>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4" name="Rectangle 3">
            <a:extLst>
              <a:ext uri="{FF2B5EF4-FFF2-40B4-BE49-F238E27FC236}">
                <a16:creationId xmlns:a16="http://schemas.microsoft.com/office/drawing/2014/main" id="{E5049277-37EB-4A58-84F3-C10EEFDB3D67}"/>
              </a:ext>
            </a:extLst>
          </p:cNvPr>
          <p:cNvSpPr/>
          <p:nvPr/>
        </p:nvSpPr>
        <p:spPr>
          <a:xfrm>
            <a:off x="150337" y="5419932"/>
            <a:ext cx="6269513"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A benchmark with other UN organization conducted. </a:t>
            </a:r>
          </a:p>
          <a:p>
            <a:r>
              <a:rPr lang="en-US" sz="1600" dirty="0">
                <a:latin typeface="Arial" panose="020B0604020202020204" pitchFamily="34" charset="0"/>
                <a:cs typeface="Arial" panose="020B0604020202020204" pitchFamily="34" charset="0"/>
              </a:rPr>
              <a:t>First draft of the policy drafted and will be submitted for the approval process. </a:t>
            </a:r>
          </a:p>
        </p:txBody>
      </p:sp>
      <p:sp>
        <p:nvSpPr>
          <p:cNvPr id="21" name="Rectangle: Rounded Corners 20">
            <a:extLst>
              <a:ext uri="{FF2B5EF4-FFF2-40B4-BE49-F238E27FC236}">
                <a16:creationId xmlns:a16="http://schemas.microsoft.com/office/drawing/2014/main" id="{2951A992-5415-4B8E-9192-53A5C0B3DDC0}"/>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BE04F98-9DC4-4709-B653-150FC362BA51}"/>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DEC</a:t>
            </a:r>
            <a:endParaRPr lang="en-US" sz="24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6D71CF5-B951-491F-9176-1B6862D12D5C}"/>
              </a:ext>
            </a:extLst>
          </p:cNvPr>
          <p:cNvSpPr txBox="1"/>
          <p:nvPr/>
        </p:nvSpPr>
        <p:spPr>
          <a:xfrm>
            <a:off x="8101131" y="3920076"/>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01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5. Whistleblower </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Protection</a:t>
            </a:r>
            <a:r>
              <a:rPr lang="en-US" sz="3200" b="1" dirty="0">
                <a:latin typeface="Arial" panose="020B0604020202020204" pitchFamily="34" charset="0"/>
                <a:ea typeface="DengXian" panose="02010600030101010101" pitchFamily="2" charset="-122"/>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8512067-7C04-498D-9DCB-2FE151B145B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19</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4FB6EEE-AF71-4E03-9410-7B8E63FAE18A}"/>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pic>
        <p:nvPicPr>
          <p:cNvPr id="25" name="Picture 24" descr="A close up of a fan&#10;&#10;Description automatically generated">
            <a:extLst>
              <a:ext uri="{FF2B5EF4-FFF2-40B4-BE49-F238E27FC236}">
                <a16:creationId xmlns:a16="http://schemas.microsoft.com/office/drawing/2014/main" id="{5FEDA135-C2B5-488A-97E2-0EA496F9C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376" y="2825946"/>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4D0CE1F-C8BD-4656-B535-411C683C0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7078" y="2466913"/>
            <a:ext cx="232055" cy="232055"/>
          </a:xfrm>
          <a:prstGeom prst="rect">
            <a:avLst/>
          </a:prstGeom>
        </p:spPr>
      </p:pic>
      <p:sp>
        <p:nvSpPr>
          <p:cNvPr id="27" name="TextBox 26">
            <a:extLst>
              <a:ext uri="{FF2B5EF4-FFF2-40B4-BE49-F238E27FC236}">
                <a16:creationId xmlns:a16="http://schemas.microsoft.com/office/drawing/2014/main" id="{EAB5A68C-2893-4325-B252-85444717C90C}"/>
              </a:ext>
            </a:extLst>
          </p:cNvPr>
          <p:cNvSpPr txBox="1"/>
          <p:nvPr/>
        </p:nvSpPr>
        <p:spPr>
          <a:xfrm>
            <a:off x="3920632" y="3795119"/>
            <a:ext cx="159530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Ethics Office</a:t>
            </a:r>
          </a:p>
        </p:txBody>
      </p:sp>
      <p:sp>
        <p:nvSpPr>
          <p:cNvPr id="21" name="TextBox 20">
            <a:extLst>
              <a:ext uri="{FF2B5EF4-FFF2-40B4-BE49-F238E27FC236}">
                <a16:creationId xmlns:a16="http://schemas.microsoft.com/office/drawing/2014/main" id="{C552FE45-CA2B-41F4-BE5E-ECC9E9DCA4BC}"/>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8" name="TextBox 27">
            <a:extLst>
              <a:ext uri="{FF2B5EF4-FFF2-40B4-BE49-F238E27FC236}">
                <a16:creationId xmlns:a16="http://schemas.microsoft.com/office/drawing/2014/main" id="{837AD89E-4C96-4D01-B60B-5F861F1DE9DE}"/>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22" name="Rectangle: Rounded Corners 21">
            <a:extLst>
              <a:ext uri="{FF2B5EF4-FFF2-40B4-BE49-F238E27FC236}">
                <a16:creationId xmlns:a16="http://schemas.microsoft.com/office/drawing/2014/main" id="{4028A262-38BC-4B42-8005-98A57DB18CE7}"/>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5BC45414-2E97-4866-A248-15E2A3359CD8}"/>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DEC</a:t>
            </a:r>
            <a:endParaRPr lang="en-US" sz="24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09630C5-1426-4D48-AC04-01C2D2A05755}"/>
              </a:ext>
            </a:extLst>
          </p:cNvPr>
          <p:cNvSpPr txBox="1"/>
          <p:nvPr/>
        </p:nvSpPr>
        <p:spPr>
          <a:xfrm>
            <a:off x="8101131" y="3920076"/>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E6DA3F-D0EC-4676-9B1C-0A5429CB99A8}"/>
              </a:ext>
            </a:extLst>
          </p:cNvPr>
          <p:cNvSpPr/>
          <p:nvPr/>
        </p:nvSpPr>
        <p:spPr>
          <a:xfrm>
            <a:off x="274508" y="4442995"/>
            <a:ext cx="6415050" cy="83099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To supplement existing policies, the status and protections of a </a:t>
            </a:r>
            <a:r>
              <a:rPr lang="en-GB" sz="1600" dirty="0" err="1">
                <a:latin typeface="Arial" panose="020B0604020202020204" pitchFamily="34" charset="0"/>
                <a:cs typeface="Arial" panose="020B0604020202020204" pitchFamily="34" charset="0"/>
              </a:rPr>
              <a:t>Whistleblower</a:t>
            </a:r>
            <a:r>
              <a:rPr lang="en-GB" sz="1600" dirty="0">
                <a:latin typeface="Arial" panose="020B0604020202020204" pitchFamily="34" charset="0"/>
                <a:cs typeface="Arial" panose="020B0604020202020204" pitchFamily="34" charset="0"/>
              </a:rPr>
              <a:t> need to be established in a new and improved </a:t>
            </a:r>
            <a:r>
              <a:rPr lang="en-GB" sz="1600" dirty="0" err="1">
                <a:latin typeface="Arial" panose="020B0604020202020204" pitchFamily="34" charset="0"/>
                <a:cs typeface="Arial" panose="020B0604020202020204" pitchFamily="34" charset="0"/>
              </a:rPr>
              <a:t>Whistleblower</a:t>
            </a:r>
            <a:r>
              <a:rPr lang="en-GB" sz="1600" dirty="0">
                <a:latin typeface="Arial" panose="020B0604020202020204" pitchFamily="34" charset="0"/>
                <a:cs typeface="Arial" panose="020B0604020202020204" pitchFamily="34" charset="0"/>
              </a:rPr>
              <a:t> Policy. </a:t>
            </a:r>
          </a:p>
        </p:txBody>
      </p:sp>
      <p:sp>
        <p:nvSpPr>
          <p:cNvPr id="9" name="Rectangle 8">
            <a:extLst>
              <a:ext uri="{FF2B5EF4-FFF2-40B4-BE49-F238E27FC236}">
                <a16:creationId xmlns:a16="http://schemas.microsoft.com/office/drawing/2014/main" id="{1EE74474-1C0F-46E1-8F52-E93E23393DB0}"/>
              </a:ext>
            </a:extLst>
          </p:cNvPr>
          <p:cNvSpPr/>
          <p:nvPr/>
        </p:nvSpPr>
        <p:spPr>
          <a:xfrm>
            <a:off x="7215109" y="5251419"/>
            <a:ext cx="3899337" cy="369332"/>
          </a:xfrm>
          <a:prstGeom prst="rect">
            <a:avLst/>
          </a:prstGeom>
        </p:spPr>
        <p:txBody>
          <a:bodyPr wrap="none">
            <a:spAutoFit/>
          </a:bodyPr>
          <a:lstStyle/>
          <a:p>
            <a:r>
              <a:rPr lang="en-GB" dirty="0">
                <a:solidFill>
                  <a:srgbClr val="00B0F0"/>
                </a:solidFill>
                <a:latin typeface="Arial" panose="020B0604020202020204" pitchFamily="34" charset="0"/>
                <a:cs typeface="Arial" panose="020B0604020202020204" pitchFamily="34" charset="0"/>
              </a:rPr>
              <a:t>Service</a:t>
            </a:r>
            <a:r>
              <a:rPr lang="en-GB" dirty="0">
                <a:latin typeface="Arial" panose="020B0604020202020204" pitchFamily="34" charset="0"/>
                <a:cs typeface="Arial" panose="020B0604020202020204" pitchFamily="34" charset="0"/>
              </a:rPr>
              <a:t> </a:t>
            </a:r>
            <a:r>
              <a:rPr lang="en-GB" dirty="0">
                <a:solidFill>
                  <a:srgbClr val="00B0F0"/>
                </a:solidFill>
                <a:latin typeface="Arial" panose="020B0604020202020204" pitchFamily="34" charset="0"/>
                <a:cs typeface="Arial" panose="020B0604020202020204" pitchFamily="34" charset="0"/>
              </a:rPr>
              <a:t>Order 11/04 to be amended.</a:t>
            </a:r>
          </a:p>
        </p:txBody>
      </p:sp>
    </p:spTree>
    <p:extLst>
      <p:ext uri="{BB962C8B-B14F-4D97-AF65-F5344CB8AC3E}">
        <p14:creationId xmlns:p14="http://schemas.microsoft.com/office/powerpoint/2010/main" val="394163335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6. Common </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IT Systems </a:t>
            </a:r>
            <a:r>
              <a:rPr lang="en-US" sz="3200" b="1" dirty="0">
                <a:latin typeface="Arial" panose="020B0604020202020204" pitchFamily="34" charset="0"/>
                <a:ea typeface="DengXian" panose="02010600030101010101" pitchFamily="2" charset="-122"/>
                <a:cs typeface="Arial" panose="020B0604020202020204" pitchFamily="34" charset="0"/>
              </a:rPr>
              <a:t>for</a:t>
            </a:r>
          </a:p>
          <a:p>
            <a:r>
              <a:rPr lang="en-US" sz="3200" b="1" dirty="0">
                <a:latin typeface="Arial" panose="020B0604020202020204" pitchFamily="34" charset="0"/>
                <a:ea typeface="DengXian" panose="02010600030101010101" pitchFamily="2" charset="-122"/>
                <a:cs typeface="Arial" panose="020B0604020202020204" pitchFamily="34" charset="0"/>
              </a:rPr>
              <a:t>BDT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Working Group</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9649E1A9-99D1-4CEE-ABE8-E194CB5F0E0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7EEA33D-6712-4E6D-B1A9-801A8B6BBE43}"/>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DEC</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87D534B-7F50-4CE6-941C-4C01274FB802}"/>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5472AA6-0D43-4A89-8F4C-1891C5D6E7AE}"/>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pic>
        <p:nvPicPr>
          <p:cNvPr id="25" name="Picture 24" descr="A close up of a fan&#10;&#10;Description automatically generated">
            <a:extLst>
              <a:ext uri="{FF2B5EF4-FFF2-40B4-BE49-F238E27FC236}">
                <a16:creationId xmlns:a16="http://schemas.microsoft.com/office/drawing/2014/main" id="{C5D0EC2A-C569-411F-BE69-C3209A0B8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281868"/>
            <a:ext cx="232055" cy="232055"/>
          </a:xfrm>
          <a:prstGeom prst="rect">
            <a:avLst/>
          </a:prstGeom>
        </p:spPr>
      </p:pic>
      <p:sp>
        <p:nvSpPr>
          <p:cNvPr id="26" name="TextBox 25">
            <a:extLst>
              <a:ext uri="{FF2B5EF4-FFF2-40B4-BE49-F238E27FC236}">
                <a16:creationId xmlns:a16="http://schemas.microsoft.com/office/drawing/2014/main" id="{1D4A4CED-E49D-439F-BEF0-9DE03C568188}"/>
              </a:ext>
            </a:extLst>
          </p:cNvPr>
          <p:cNvSpPr txBox="1"/>
          <p:nvPr/>
        </p:nvSpPr>
        <p:spPr>
          <a:xfrm>
            <a:off x="3920632" y="3795119"/>
            <a:ext cx="56938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ISD</a:t>
            </a:r>
          </a:p>
        </p:txBody>
      </p:sp>
      <p:sp>
        <p:nvSpPr>
          <p:cNvPr id="27" name="TextBox 26">
            <a:extLst>
              <a:ext uri="{FF2B5EF4-FFF2-40B4-BE49-F238E27FC236}">
                <a16:creationId xmlns:a16="http://schemas.microsoft.com/office/drawing/2014/main" id="{154DFF44-FE70-45AB-ABE6-A64B1F3A0BA8}"/>
              </a:ext>
            </a:extLst>
          </p:cNvPr>
          <p:cNvSpPr txBox="1"/>
          <p:nvPr/>
        </p:nvSpPr>
        <p:spPr>
          <a:xfrm>
            <a:off x="4458526" y="3789682"/>
            <a:ext cx="65915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BDT</a:t>
            </a:r>
          </a:p>
        </p:txBody>
      </p:sp>
      <p:sp>
        <p:nvSpPr>
          <p:cNvPr id="28" name="TextBox 27">
            <a:extLst>
              <a:ext uri="{FF2B5EF4-FFF2-40B4-BE49-F238E27FC236}">
                <a16:creationId xmlns:a16="http://schemas.microsoft.com/office/drawing/2014/main" id="{A486A9E0-C906-4887-82F9-3532A53B8DAB}"/>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3778F4A4-1F2C-4CC7-94A5-CC0D1E5C9C20}"/>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6" name="Rectangle 5">
            <a:extLst>
              <a:ext uri="{FF2B5EF4-FFF2-40B4-BE49-F238E27FC236}">
                <a16:creationId xmlns:a16="http://schemas.microsoft.com/office/drawing/2014/main" id="{7F989245-0DBF-460E-8C04-3EE8F1E77C0F}"/>
              </a:ext>
            </a:extLst>
          </p:cNvPr>
          <p:cNvSpPr/>
          <p:nvPr/>
        </p:nvSpPr>
        <p:spPr>
          <a:xfrm>
            <a:off x="120763" y="4321784"/>
            <a:ext cx="7037823" cy="2246769"/>
          </a:xfrm>
          <a:prstGeom prst="rect">
            <a:avLst/>
          </a:prstGeom>
        </p:spPr>
        <p:txBody>
          <a:bodyPr wrap="square">
            <a:spAutoFit/>
          </a:bodyPr>
          <a:lstStyle/>
          <a:p>
            <a:pPr algn="just"/>
            <a:r>
              <a:rPr lang="en-GB" sz="1400" dirty="0">
                <a:latin typeface="Arial" panose="020B0604020202020204" pitchFamily="34" charset="0"/>
                <a:cs typeface="Arial" panose="020B0604020202020204" pitchFamily="34" charset="0"/>
              </a:rPr>
              <a:t>A joint project team from BDT and ISD has been set up to review all BDT IS Systems</a:t>
            </a:r>
            <a:r>
              <a:rPr lang="en-US"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The Terms of Reference have been established and weekly meetings of the committee are being conducted to monitor and drive progress. </a:t>
            </a:r>
            <a:endParaRPr lang="en-US"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The role of the project team is to:</a:t>
            </a:r>
            <a:endParaRPr lang="en-US"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Develop the list of BDT processes and applications (such as Budget Control, Travel &amp; Expense, and CRM modules) which can be integrated into the ITU’s organizational administrative software applications; to establish resource requirements and a workplan for migration of all applications and processes identified; to prepare an expression of interest and a call for bids for consultants to conduct the migration; and</a:t>
            </a:r>
            <a:r>
              <a:rPr lang="en-US"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to oversee the execution of the migration process. </a:t>
            </a:r>
            <a:endParaRPr lang="en-US"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B4DBF55-EA7C-45EE-9C82-3277BA0DFA9B}"/>
              </a:ext>
            </a:extLst>
          </p:cNvPr>
          <p:cNvSpPr/>
          <p:nvPr/>
        </p:nvSpPr>
        <p:spPr>
          <a:xfrm>
            <a:off x="7247049" y="5546227"/>
            <a:ext cx="3891214" cy="923330"/>
          </a:xfrm>
          <a:prstGeom prst="rect">
            <a:avLst/>
          </a:prstGeom>
        </p:spPr>
        <p:txBody>
          <a:bodyPr wrap="square">
            <a:spAutoFit/>
          </a:bodyPr>
          <a:lstStyle/>
          <a:p>
            <a:r>
              <a:rPr lang="en-GB" dirty="0">
                <a:solidFill>
                  <a:srgbClr val="00B0F0"/>
                </a:solidFill>
                <a:latin typeface="Arial" panose="020B0604020202020204" pitchFamily="34" charset="0"/>
                <a:cs typeface="Arial" panose="020B0604020202020204" pitchFamily="34" charset="0"/>
              </a:rPr>
              <a:t>Implementation is scheduled to take place during 2020 and 2021 as resources allow.</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17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Full review of ITU Accountability Framework. </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7. </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Accountability</a:t>
            </a:r>
            <a:r>
              <a:rPr lang="en-US" sz="3200" b="1" dirty="0">
                <a:latin typeface="Arial" panose="020B0604020202020204" pitchFamily="34" charset="0"/>
                <a:ea typeface="DengXian" panose="02010600030101010101" pitchFamily="2" charset="-122"/>
                <a:cs typeface="Arial" panose="020B0604020202020204" pitchFamily="34" charset="0"/>
              </a:rPr>
              <a:t> Framework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Working Group</a:t>
            </a: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CD75A4B6-EEC6-4AAD-9F01-61453D242DB1}"/>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DEF21DC9-088F-4AA4-BDC6-ABF994CD49DF}"/>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DEC</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83C7E8-7090-4766-89D1-77E44F8A18F7}"/>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F402D19-9CA7-45EC-9705-5E0BE28567B4}"/>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pic>
        <p:nvPicPr>
          <p:cNvPr id="26" name="Picture 25" descr="A close up of a fan&#10;&#10;Description automatically generated">
            <a:extLst>
              <a:ext uri="{FF2B5EF4-FFF2-40B4-BE49-F238E27FC236}">
                <a16:creationId xmlns:a16="http://schemas.microsoft.com/office/drawing/2014/main" id="{774F8778-9F4D-4D5C-A784-62CCAAC25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376" y="2104342"/>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A41825A6-567F-47A1-94A8-E835CB52F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156" y="2869711"/>
            <a:ext cx="232055" cy="232055"/>
          </a:xfrm>
          <a:prstGeom prst="rect">
            <a:avLst/>
          </a:prstGeom>
        </p:spPr>
      </p:pic>
      <p:pic>
        <p:nvPicPr>
          <p:cNvPr id="28" name="Picture 27" descr="A close up of a fan&#10;&#10;Description automatically generated">
            <a:extLst>
              <a:ext uri="{FF2B5EF4-FFF2-40B4-BE49-F238E27FC236}">
                <a16:creationId xmlns:a16="http://schemas.microsoft.com/office/drawing/2014/main" id="{8474EED5-C563-4EBE-9647-4967486D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326312"/>
            <a:ext cx="232055" cy="232055"/>
          </a:xfrm>
          <a:prstGeom prst="rect">
            <a:avLst/>
          </a:prstGeom>
        </p:spPr>
      </p:pic>
      <p:sp>
        <p:nvSpPr>
          <p:cNvPr id="29" name="TextBox 28">
            <a:extLst>
              <a:ext uri="{FF2B5EF4-FFF2-40B4-BE49-F238E27FC236}">
                <a16:creationId xmlns:a16="http://schemas.microsoft.com/office/drawing/2014/main" id="{01A88564-0C6B-4090-B7AE-F6BDD0667E0B}"/>
              </a:ext>
            </a:extLst>
          </p:cNvPr>
          <p:cNvSpPr txBox="1"/>
          <p:nvPr/>
        </p:nvSpPr>
        <p:spPr>
          <a:xfrm>
            <a:off x="3920632" y="3795119"/>
            <a:ext cx="85151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FRMD</a:t>
            </a:r>
          </a:p>
        </p:txBody>
      </p:sp>
      <p:sp>
        <p:nvSpPr>
          <p:cNvPr id="25" name="TextBox 24">
            <a:extLst>
              <a:ext uri="{FF2B5EF4-FFF2-40B4-BE49-F238E27FC236}">
                <a16:creationId xmlns:a16="http://schemas.microsoft.com/office/drawing/2014/main" id="{3A5005DE-07E4-4AC7-A5BE-F6E2950E12F4}"/>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3" name="TextBox 32">
            <a:extLst>
              <a:ext uri="{FF2B5EF4-FFF2-40B4-BE49-F238E27FC236}">
                <a16:creationId xmlns:a16="http://schemas.microsoft.com/office/drawing/2014/main" id="{D06A5C50-1AF2-4BA2-9866-0F53FF24614A}"/>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58641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D5C1D0-23EC-437A-9F5D-E44CBCA79A61}"/>
              </a:ext>
            </a:extLst>
          </p:cNvPr>
          <p:cNvPicPr>
            <a:picLocks noChangeAspect="1"/>
          </p:cNvPicPr>
          <p:nvPr/>
        </p:nvPicPr>
        <p:blipFill>
          <a:blip r:embed="rId2">
            <a:alphaModFix amt="20000"/>
          </a:blip>
          <a:stretch>
            <a:fillRect/>
          </a:stretch>
        </p:blipFill>
        <p:spPr>
          <a:xfrm>
            <a:off x="0" y="0"/>
            <a:ext cx="12192000" cy="6200776"/>
          </a:xfrm>
          <a:prstGeom prst="rect">
            <a:avLst/>
          </a:prstGeom>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2619628" cy="707886"/>
          </a:xfrm>
          <a:prstGeom prst="rect">
            <a:avLst/>
          </a:prstGeom>
        </p:spPr>
        <p:txBody>
          <a:bodyPr wrap="none">
            <a:spAutoFit/>
          </a:bodyPr>
          <a:lstStyle/>
          <a:p>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2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4080" y="167579"/>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200775"/>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175322" cy="338554"/>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June </a:t>
            </a:r>
            <a:r>
              <a:rPr lang="en-US" sz="1600" b="1" dirty="0">
                <a:solidFill>
                  <a:srgbClr val="00B0F0"/>
                </a:solidFill>
                <a:latin typeface="Arial" panose="020B0604020202020204" pitchFamily="34" charset="0"/>
                <a:ea typeface="+mj-ea"/>
                <a:cs typeface="Arial" panose="020B0604020202020204" pitchFamily="34" charset="0"/>
              </a:rPr>
              <a:t>2020</a:t>
            </a:r>
          </a:p>
        </p:txBody>
      </p:sp>
      <p:sp>
        <p:nvSpPr>
          <p:cNvPr id="22" name="Rectangle 21">
            <a:extLst>
              <a:ext uri="{FF2B5EF4-FFF2-40B4-BE49-F238E27FC236}">
                <a16:creationId xmlns:a16="http://schemas.microsoft.com/office/drawing/2014/main" id="{E6A795C6-F36E-4901-89D9-3EAE688B9117}"/>
              </a:ext>
            </a:extLst>
          </p:cNvPr>
          <p:cNvSpPr/>
          <p:nvPr/>
        </p:nvSpPr>
        <p:spPr>
          <a:xfrm>
            <a:off x="6985821" y="4308211"/>
            <a:ext cx="4707542" cy="1569660"/>
          </a:xfrm>
          <a:prstGeom prst="rect">
            <a:avLst/>
          </a:prstGeom>
        </p:spPr>
        <p:txBody>
          <a:bodyPr wrap="square">
            <a:spAutoFit/>
          </a:bodyPr>
          <a:lstStyle/>
          <a:p>
            <a:r>
              <a:rPr lang="en-US" sz="4800" b="1" dirty="0">
                <a:solidFill>
                  <a:srgbClr val="00B0F0"/>
                </a:solidFill>
                <a:latin typeface="Arial" panose="020B0604020202020204" pitchFamily="34" charset="0"/>
                <a:cs typeface="Arial" panose="020B0604020202020204" pitchFamily="34" charset="0"/>
              </a:rPr>
              <a:t>Follow-up </a:t>
            </a:r>
          </a:p>
          <a:p>
            <a:r>
              <a:rPr lang="en-US" sz="4800" b="1" dirty="0">
                <a:solidFill>
                  <a:srgbClr val="00B0F0"/>
                </a:solidFill>
                <a:latin typeface="Arial" panose="020B0604020202020204" pitchFamily="34" charset="0"/>
                <a:cs typeface="Arial" panose="020B0604020202020204" pitchFamily="34" charset="0"/>
              </a:rPr>
              <a:t>to </a:t>
            </a:r>
            <a:r>
              <a:rPr lang="en-US" sz="4800" b="1" dirty="0">
                <a:solidFill>
                  <a:schemeClr val="tx1">
                    <a:lumMod val="95000"/>
                    <a:lumOff val="5000"/>
                  </a:schemeClr>
                </a:solidFill>
                <a:latin typeface="Arial" panose="020B0604020202020204" pitchFamily="34" charset="0"/>
                <a:cs typeface="Arial" panose="020B0604020202020204" pitchFamily="34" charset="0"/>
              </a:rPr>
              <a:t>Council 2020</a:t>
            </a:r>
            <a:r>
              <a:rPr lang="en-US" sz="4800" b="1" dirty="0">
                <a:solidFill>
                  <a:srgbClr val="00B0F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3675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F3F61C0-DD1C-4001-A1E5-0F239345BF6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111611" y="0"/>
            <a:ext cx="9080389" cy="6197524"/>
          </a:xfrm>
          <a:prstGeom prst="rect">
            <a:avLst/>
          </a:prstGeom>
          <a:solidFill>
            <a:schemeClr val="accent1">
              <a:lumMod val="40000"/>
              <a:lumOff val="60000"/>
              <a:alpha val="13000"/>
            </a:schemeClr>
          </a:solidFill>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2619628" cy="707886"/>
          </a:xfrm>
          <a:prstGeom prst="rect">
            <a:avLst/>
          </a:prstGeom>
        </p:spPr>
        <p:txBody>
          <a:bodyPr wrap="none">
            <a:spAutoFit/>
          </a:bodyPr>
          <a:lstStyle/>
          <a:p>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2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0505" y="5070185"/>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197524"/>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175322" cy="338554"/>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June </a:t>
            </a:r>
            <a:r>
              <a:rPr lang="en-US" sz="1600" b="1" dirty="0">
                <a:solidFill>
                  <a:srgbClr val="00B0F0"/>
                </a:solidFill>
                <a:latin typeface="Arial" panose="020B0604020202020204" pitchFamily="34" charset="0"/>
                <a:ea typeface="+mj-ea"/>
                <a:cs typeface="Arial" panose="020B0604020202020204" pitchFamily="34" charset="0"/>
              </a:rPr>
              <a:t>2020</a:t>
            </a:r>
          </a:p>
        </p:txBody>
      </p:sp>
      <p:sp>
        <p:nvSpPr>
          <p:cNvPr id="22" name="Rectangle 21">
            <a:extLst>
              <a:ext uri="{FF2B5EF4-FFF2-40B4-BE49-F238E27FC236}">
                <a16:creationId xmlns:a16="http://schemas.microsoft.com/office/drawing/2014/main" id="{E6A795C6-F36E-4901-89D9-3EAE688B9117}"/>
              </a:ext>
            </a:extLst>
          </p:cNvPr>
          <p:cNvSpPr/>
          <p:nvPr/>
        </p:nvSpPr>
        <p:spPr>
          <a:xfrm>
            <a:off x="3532858" y="2289356"/>
            <a:ext cx="8441428" cy="2123658"/>
          </a:xfrm>
          <a:prstGeom prst="rect">
            <a:avLst/>
          </a:prstGeom>
        </p:spPr>
        <p:txBody>
          <a:bodyPr wrap="square">
            <a:spAutoFit/>
          </a:bodyPr>
          <a:lstStyle/>
          <a:p>
            <a:r>
              <a:rPr lang="en-US" sz="6600" b="1" dirty="0">
                <a:solidFill>
                  <a:srgbClr val="00B0F0"/>
                </a:solidFill>
                <a:latin typeface="Arial" panose="020B0604020202020204" pitchFamily="34" charset="0"/>
                <a:ea typeface="+mj-ea"/>
                <a:cs typeface="Arial" panose="020B0604020202020204" pitchFamily="34" charset="0"/>
              </a:rPr>
              <a:t>Follow-up </a:t>
            </a:r>
          </a:p>
          <a:p>
            <a:r>
              <a:rPr lang="en-US" sz="6600" b="1" dirty="0">
                <a:solidFill>
                  <a:srgbClr val="00B0F0"/>
                </a:solidFill>
                <a:latin typeface="Arial" panose="020B0604020202020204" pitchFamily="34" charset="0"/>
                <a:ea typeface="+mj-ea"/>
                <a:cs typeface="Arial" panose="020B0604020202020204" pitchFamily="34" charset="0"/>
              </a:rPr>
              <a:t>to </a:t>
            </a:r>
            <a:r>
              <a:rPr lang="en-US" sz="6600" b="1" dirty="0">
                <a:solidFill>
                  <a:schemeClr val="tx1">
                    <a:lumMod val="95000"/>
                    <a:lumOff val="5000"/>
                  </a:schemeClr>
                </a:solidFill>
                <a:latin typeface="Arial" panose="020B0604020202020204" pitchFamily="34" charset="0"/>
                <a:ea typeface="+mj-ea"/>
                <a:cs typeface="Arial" panose="020B0604020202020204" pitchFamily="34" charset="0"/>
              </a:rPr>
              <a:t>Council 2020</a:t>
            </a:r>
            <a:r>
              <a:rPr lang="en-US" sz="6600" b="1" dirty="0">
                <a:solidFill>
                  <a:srgbClr val="00B0F0"/>
                </a:solidFill>
                <a:latin typeface="Arial" panose="020B0604020202020204" pitchFamily="34" charset="0"/>
                <a:ea typeface="+mj-ea"/>
                <a:cs typeface="Arial" panose="020B0604020202020204" pitchFamily="34" charset="0"/>
              </a:rPr>
              <a:t> </a:t>
            </a:r>
          </a:p>
        </p:txBody>
      </p:sp>
      <p:cxnSp>
        <p:nvCxnSpPr>
          <p:cNvPr id="24" name="Straight Connector 23">
            <a:extLst>
              <a:ext uri="{FF2B5EF4-FFF2-40B4-BE49-F238E27FC236}">
                <a16:creationId xmlns:a16="http://schemas.microsoft.com/office/drawing/2014/main" id="{1571C638-4D29-4C0B-93CF-F551CF743181}"/>
              </a:ext>
            </a:extLst>
          </p:cNvPr>
          <p:cNvCxnSpPr>
            <a:cxnSpLocks/>
          </p:cNvCxnSpPr>
          <p:nvPr/>
        </p:nvCxnSpPr>
        <p:spPr>
          <a:xfrm>
            <a:off x="3111611" y="0"/>
            <a:ext cx="0" cy="61975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9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1118026"/>
            <a:chOff x="6102442" y="1483456"/>
            <a:chExt cx="5419664" cy="1118026"/>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923330"/>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Summary &amp; action required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a:t>
              </a:r>
              <a:r>
                <a:rPr lang="en-US" sz="2000" b="1" dirty="0">
                  <a:solidFill>
                    <a:schemeClr val="bg1">
                      <a:lumMod val="65000"/>
                    </a:schemeClr>
                  </a:solidFill>
                  <a:latin typeface="Arial"/>
                  <a:ea typeface="Arial Unicode MS"/>
                  <a:cs typeface="Arial" pitchFamily="34" charset="0"/>
                </a:rPr>
                <a:t> </a:t>
              </a:r>
              <a:r>
                <a:rPr lang="en-US" sz="2700" b="1" dirty="0">
                  <a:solidFill>
                    <a:schemeClr val="bg1">
                      <a:lumMod val="65000"/>
                    </a:schemeClr>
                  </a:solidFill>
                  <a:latin typeface="Arial"/>
                  <a:ea typeface="Arial Unicode MS"/>
                  <a:cs typeface="Arial" pitchFamily="34" charset="0"/>
                </a:rPr>
                <a:t>and measures established</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1118384"/>
            <a:chOff x="6036168" y="1483098"/>
            <a:chExt cx="8126346" cy="1118384"/>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923330"/>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under implementation </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r>
              <a:rPr lang="en-US" altLang="ko-KR" dirty="0"/>
              <a:t>Background</a:t>
            </a:r>
            <a:endParaRPr lang="ko-KR" altLang="en-US" dirty="0"/>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Group</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Key update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05060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1118026"/>
            <a:chOff x="6102442" y="1483456"/>
            <a:chExt cx="5419664" cy="1118026"/>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923330"/>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Summary &amp; action required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2492852151"/>
              </p:ext>
            </p:extLst>
          </p:nvPr>
        </p:nvGraphicFramePr>
        <p:xfrm>
          <a:off x="466725" y="1056558"/>
          <a:ext cx="5010150" cy="5339080"/>
        </p:xfrm>
        <a:graphic>
          <a:graphicData uri="http://schemas.openxmlformats.org/drawingml/2006/table">
            <a:tbl>
              <a:tblPr>
                <a:tableStyleId>{5C22544A-7EE6-4342-B048-85BDC9FD1C3A}</a:tableStyleId>
              </a:tblPr>
              <a:tblGrid>
                <a:gridCol w="5010150">
                  <a:extLst>
                    <a:ext uri="{9D8B030D-6E8A-4147-A177-3AD203B41FA5}">
                      <a16:colId xmlns:a16="http://schemas.microsoft.com/office/drawing/2014/main" val="3276842879"/>
                    </a:ext>
                  </a:extLst>
                </a:gridCol>
              </a:tblGrid>
              <a:tr h="2553417">
                <a:tc>
                  <a:txBody>
                    <a:bodyPr/>
                    <a:lstStyle/>
                    <a:p>
                      <a:pPr marL="360045" marR="0" indent="-360045" algn="just" hangingPunct="0">
                        <a:spcBef>
                          <a:spcPts val="800"/>
                        </a:spcBef>
                        <a:spcAft>
                          <a:spcPts val="0"/>
                        </a:spcAft>
                        <a:tabLst>
                          <a:tab pos="360045" algn="l"/>
                          <a:tab pos="720090" algn="l"/>
                          <a:tab pos="1080135" algn="l"/>
                          <a:tab pos="1440180" algn="l"/>
                          <a:tab pos="1800225" algn="l"/>
                        </a:tabLst>
                      </a:pPr>
                      <a:r>
                        <a:rPr lang="en-GB" sz="2000" b="1" dirty="0">
                          <a:solidFill>
                            <a:srgbClr val="00B0F0"/>
                          </a:solidFill>
                          <a:effectLst/>
                          <a:latin typeface="Arial" panose="020B0604020202020204" pitchFamily="34" charset="0"/>
                          <a:cs typeface="Arial" panose="020B0604020202020204" pitchFamily="34" charset="0"/>
                        </a:rPr>
                        <a:t>Summary</a:t>
                      </a: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b="1" dirty="0">
                        <a:effectLst/>
                        <a:latin typeface="Arial" panose="020B0604020202020204" pitchFamily="34" charset="0"/>
                        <a:cs typeface="Arial" panose="020B0604020202020204" pitchFamily="34" charset="0"/>
                      </a:endParaRPr>
                    </a:p>
                    <a:p>
                      <a:pPr lvl="0" algn="just"/>
                      <a:r>
                        <a:rPr lang="en-GB" sz="1200" dirty="0">
                          <a:effectLst/>
                          <a:latin typeface="Arial" panose="020B0604020202020204" pitchFamily="34" charset="0"/>
                          <a:cs typeface="Arial" panose="020B0604020202020204" pitchFamily="34" charset="0"/>
                        </a:rPr>
                        <a:t>A fraud perpetrated by a staff member in an ITU Regional Office was </a:t>
                      </a:r>
                      <a:r>
                        <a:rPr lang="en-GB" sz="1200" kern="1200" dirty="0">
                          <a:solidFill>
                            <a:schemeClr val="dk1"/>
                          </a:solidFill>
                          <a:effectLst/>
                          <a:latin typeface="Arial" panose="020B0604020202020204" pitchFamily="34" charset="0"/>
                          <a:ea typeface="+mn-ea"/>
                          <a:cs typeface="Arial" panose="020B0604020202020204" pitchFamily="34" charset="0"/>
                        </a:rPr>
                        <a:t>investigated</a:t>
                      </a:r>
                      <a:r>
                        <a:rPr lang="en-GB" sz="1200" dirty="0">
                          <a:effectLst/>
                          <a:latin typeface="Arial" panose="020B0604020202020204" pitchFamily="34" charset="0"/>
                          <a:cs typeface="Arial" panose="020B0604020202020204" pitchFamily="34" charset="0"/>
                        </a:rPr>
                        <a:t> in 2018 by ITU Internal Audit Unit (IAU). </a:t>
                      </a:r>
                      <a:r>
                        <a:rPr lang="en-GB" sz="1200" kern="1200" dirty="0">
                          <a:solidFill>
                            <a:schemeClr val="dk1"/>
                          </a:solidFill>
                          <a:effectLst/>
                          <a:latin typeface="Arial" panose="020B0604020202020204" pitchFamily="34" charset="0"/>
                          <a:ea typeface="+mn-ea"/>
                          <a:cs typeface="Arial" panose="020B0604020202020204" pitchFamily="34" charset="0"/>
                        </a:rPr>
                        <a:t>On 3 May 2019, the BDT Director set up an internal working group. The rationale for this working group is diverse: the fraud case in a regional office, the follow-up work undertaken by the Internal Audit Unit and the External Auditor, and the inspection work in the Regional/Area Office activities. </a:t>
                      </a:r>
                    </a:p>
                    <a:p>
                      <a:pPr lvl="0" algn="just"/>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lgn="just"/>
                      <a:r>
                        <a:rPr lang="en-GB" sz="1200" kern="1200" dirty="0">
                          <a:solidFill>
                            <a:schemeClr val="dk1"/>
                          </a:solidFill>
                          <a:effectLst/>
                          <a:latin typeface="Arial" panose="020B0604020202020204" pitchFamily="34" charset="0"/>
                          <a:ea typeface="+mn-ea"/>
                          <a:cs typeface="Arial" panose="020B0604020202020204" pitchFamily="34" charset="0"/>
                        </a:rPr>
                        <a:t>The internal working group to strengthen internal controls was tasked:</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Review the weaknesses in the processes exploited during the recent fraud case and the findings of the related Internal Audit and External Audit reports/letters;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Review the procedures for managerial oversight in the regional and areas offices, and in particular for programmes and projects;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Conduct a thorough risk assessment regarding the possibilities for fraudulent activity in the ITU regional and area offices;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Prepare an Action Plan to ensure that any deficiencies and associated risks are mitigated;</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Accelerate the implementation of all related recommendations of the Internal Audit, External Audit and IMAC;</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Promote ethical leadership and a ‘zero tolerance for fraud’ approach throughout the ITU HQ and the Regional and Area Offices;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Discuss measures to encourage a “speak-up culture”.</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0" marR="0" algn="just" hangingPunct="0">
                        <a:spcBef>
                          <a:spcPts val="600"/>
                        </a:spcBef>
                        <a:spcAft>
                          <a:spcPts val="0"/>
                        </a:spcAft>
                        <a:tabLst>
                          <a:tab pos="360045" algn="l"/>
                          <a:tab pos="720090" algn="l"/>
                          <a:tab pos="1080135" algn="l"/>
                          <a:tab pos="1440180" algn="l"/>
                          <a:tab pos="1800225" algn="l"/>
                        </a:tabLst>
                      </a:pPr>
                      <a:r>
                        <a:rPr lang="en-GB" sz="1200" kern="1200" dirty="0">
                          <a:solidFill>
                            <a:schemeClr val="dk1"/>
                          </a:solidFill>
                          <a:effectLst/>
                          <a:latin typeface="Arial" panose="020B0604020202020204" pitchFamily="34" charset="0"/>
                          <a:ea typeface="+mn-ea"/>
                          <a:cs typeface="Arial" panose="020B0604020202020204" pitchFamily="34" charset="0"/>
                        </a:rPr>
                        <a:t>This document contains an overview of actions undertaken by the working group to date.</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
        <p:nvSpPr>
          <p:cNvPr id="4" name="Rectangle 3">
            <a:extLst>
              <a:ext uri="{FF2B5EF4-FFF2-40B4-BE49-F238E27FC236}">
                <a16:creationId xmlns:a16="http://schemas.microsoft.com/office/drawing/2014/main" id="{460767CE-005D-43BF-8339-7BCD807AD786}"/>
              </a:ext>
            </a:extLst>
          </p:cNvPr>
          <p:cNvSpPr/>
          <p:nvPr/>
        </p:nvSpPr>
        <p:spPr>
          <a:xfrm>
            <a:off x="5762625" y="1056558"/>
            <a:ext cx="5143500" cy="1959511"/>
          </a:xfrm>
          <a:prstGeom prst="rect">
            <a:avLst/>
          </a:prstGeom>
          <a:solidFill>
            <a:schemeClr val="accent1">
              <a:lumMod val="20000"/>
              <a:lumOff val="80000"/>
            </a:schemeClr>
          </a:solidFill>
        </p:spPr>
        <p:txBody>
          <a:bodyPr wrap="square">
            <a:spAutoFit/>
          </a:bodyPr>
          <a:lstStyle/>
          <a:p>
            <a:pPr marL="360045" indent="-360045" algn="just" hangingPunct="0">
              <a:spcBef>
                <a:spcPts val="800"/>
              </a:spcBef>
              <a:tabLst>
                <a:tab pos="360045" algn="l"/>
                <a:tab pos="720090" algn="l"/>
                <a:tab pos="1080135" algn="l"/>
                <a:tab pos="1440180" algn="l"/>
                <a:tab pos="1800225" algn="l"/>
              </a:tabLst>
            </a:pPr>
            <a:r>
              <a:rPr lang="en-GB" sz="2000" b="1" dirty="0">
                <a:solidFill>
                  <a:srgbClr val="00B0F0"/>
                </a:solidFill>
                <a:latin typeface="Arial" panose="020B0604020202020204" pitchFamily="34" charset="0"/>
                <a:cs typeface="Arial" panose="020B0604020202020204" pitchFamily="34" charset="0"/>
              </a:rPr>
              <a:t>Action required</a:t>
            </a:r>
            <a:endParaRPr lang="en-US" sz="2000" b="1" dirty="0">
              <a:solidFill>
                <a:srgbClr val="00B0F0"/>
              </a:solidFill>
              <a:latin typeface="Arial" panose="020B0604020202020204" pitchFamily="34" charset="0"/>
              <a:cs typeface="Arial" panose="020B0604020202020204" pitchFamily="34" charset="0"/>
            </a:endParaRPr>
          </a:p>
          <a:p>
            <a:pPr algn="just" hangingPunct="0">
              <a:spcBef>
                <a:spcPts val="600"/>
              </a:spcBef>
              <a:spcAft>
                <a:spcPts val="600"/>
              </a:spcAft>
              <a:tabLst>
                <a:tab pos="360045" algn="l"/>
                <a:tab pos="720090" algn="l"/>
                <a:tab pos="1080135" algn="l"/>
                <a:tab pos="1440180" algn="l"/>
                <a:tab pos="1800225" algn="l"/>
              </a:tabLst>
            </a:pPr>
            <a:r>
              <a:rPr lang="en-GB" sz="1200" dirty="0">
                <a:solidFill>
                  <a:schemeClr val="dk1"/>
                </a:solidFill>
                <a:latin typeface="Arial" panose="020B0604020202020204" pitchFamily="34" charset="0"/>
                <a:cs typeface="Arial" panose="020B0604020202020204" pitchFamily="34" charset="0"/>
              </a:rPr>
              <a:t>The Council is invited to note this report.</a:t>
            </a:r>
            <a:endParaRPr lang="en-US" sz="1200" dirty="0">
              <a:solidFill>
                <a:schemeClr val="dk1"/>
              </a:solidFill>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GB" sz="1200" dirty="0">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r>
              <a:rPr lang="en-GB" sz="2000" b="1" dirty="0">
                <a:solidFill>
                  <a:srgbClr val="00B0F0"/>
                </a:solidFill>
                <a:latin typeface="Arial" panose="020B0604020202020204" pitchFamily="34" charset="0"/>
                <a:cs typeface="Arial" panose="020B0604020202020204" pitchFamily="34" charset="0"/>
              </a:rPr>
              <a:t>References</a:t>
            </a:r>
            <a:endParaRPr lang="en-US" sz="2000" b="1" dirty="0">
              <a:solidFill>
                <a:srgbClr val="00B0F0"/>
              </a:solidFill>
              <a:latin typeface="Arial" panose="020B0604020202020204" pitchFamily="34" charset="0"/>
              <a:cs typeface="Arial" panose="020B0604020202020204" pitchFamily="34" charset="0"/>
            </a:endParaRPr>
          </a:p>
          <a:p>
            <a:pPr hangingPunct="0">
              <a:spcBef>
                <a:spcPts val="600"/>
              </a:spcBef>
              <a:tabLst>
                <a:tab pos="360045" algn="l"/>
                <a:tab pos="720090" algn="l"/>
                <a:tab pos="1080135" algn="l"/>
                <a:tab pos="1440180" algn="l"/>
                <a:tab pos="1800225" algn="l"/>
              </a:tabLst>
            </a:pPr>
            <a:r>
              <a:rPr lang="en-GB" sz="1200" dirty="0"/>
              <a:t> </a:t>
            </a:r>
            <a:r>
              <a:rPr lang="en-GB" sz="1200" u="sng"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C18/22 (Add.1</a:t>
            </a:r>
            <a:r>
              <a:rPr lang="en-GB" sz="1200" u="sng"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GB" sz="1200" dirty="0">
                <a:solidFill>
                  <a:srgbClr val="0070C0"/>
                </a:solidFill>
                <a:latin typeface="Arial" panose="020B0604020202020204" pitchFamily="34" charset="0"/>
                <a:cs typeface="Arial" panose="020B0604020202020204" pitchFamily="34" charset="0"/>
              </a:rPr>
              <a:t>, </a:t>
            </a:r>
            <a:r>
              <a:rPr lang="en-GB" sz="12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C18/40</a:t>
            </a:r>
            <a:r>
              <a:rPr lang="en-GB" sz="1200" u="sng" dirty="0">
                <a:solidFill>
                  <a:srgbClr val="0070C0"/>
                </a:solidFill>
                <a:latin typeface="Arial" panose="020B0604020202020204" pitchFamily="34" charset="0"/>
                <a:cs typeface="Arial" panose="020B0604020202020204" pitchFamily="34" charset="0"/>
              </a:rPr>
              <a:t>, </a:t>
            </a:r>
            <a:r>
              <a:rPr lang="en-GB" sz="1200"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C19/44</a:t>
            </a:r>
            <a:r>
              <a:rPr lang="en-GB" sz="1200" u="sng" dirty="0">
                <a:solidFill>
                  <a:srgbClr val="0070C0"/>
                </a:solidFill>
                <a:latin typeface="Arial" panose="020B0604020202020204" pitchFamily="34" charset="0"/>
                <a:cs typeface="Arial" panose="020B0604020202020204" pitchFamily="34" charset="0"/>
              </a:rPr>
              <a:t>, </a:t>
            </a:r>
          </a:p>
          <a:p>
            <a:pPr hangingPunct="0">
              <a:spcBef>
                <a:spcPts val="600"/>
              </a:spcBef>
              <a:tabLst>
                <a:tab pos="360045" algn="l"/>
                <a:tab pos="720090" algn="l"/>
                <a:tab pos="1080135" algn="l"/>
                <a:tab pos="1440180" algn="l"/>
                <a:tab pos="1800225" algn="l"/>
              </a:tabLst>
            </a:pPr>
            <a:r>
              <a:rPr lang="en-GB" sz="1200"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CWG-FHR-11/INF-5</a:t>
            </a:r>
            <a:endParaRPr lang="en-US" sz="1200"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8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a:t>
              </a:r>
              <a:r>
                <a:rPr lang="en-US" sz="2000" b="1" dirty="0">
                  <a:solidFill>
                    <a:schemeClr val="bg1">
                      <a:lumMod val="65000"/>
                    </a:schemeClr>
                  </a:solidFill>
                  <a:latin typeface="Arial"/>
                  <a:ea typeface="Arial Unicode MS"/>
                  <a:cs typeface="Arial" pitchFamily="34" charset="0"/>
                </a:rPr>
                <a:t> </a:t>
              </a:r>
              <a:r>
                <a:rPr lang="en-US" sz="2700" b="1" dirty="0">
                  <a:solidFill>
                    <a:schemeClr val="bg1">
                      <a:lumMod val="65000"/>
                    </a:schemeClr>
                  </a:solidFill>
                  <a:latin typeface="Arial"/>
                  <a:ea typeface="Arial Unicode MS"/>
                  <a:cs typeface="Arial" pitchFamily="34" charset="0"/>
                </a:rPr>
                <a:t>and measures established</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1118384"/>
            <a:chOff x="6036168" y="1483098"/>
            <a:chExt cx="8126346" cy="1118384"/>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923330"/>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under implementation </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t>Background</a:t>
            </a:r>
            <a:endParaRPr lang="ko-KR" altLang="en-US" dirty="0"/>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02</a:t>
            </a:r>
            <a:endParaRPr lang="ko-KR" altLang="en-US" dirty="0">
              <a:solidFill>
                <a:srgbClr val="00B0F0"/>
              </a:solidFill>
            </a:endParaRPr>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Group</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Key update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406432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Background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02</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2471317419"/>
              </p:ext>
            </p:extLst>
          </p:nvPr>
        </p:nvGraphicFramePr>
        <p:xfrm>
          <a:off x="466725" y="981575"/>
          <a:ext cx="5086350" cy="574040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r>
                        <a:rPr lang="en-US" sz="1200" kern="1200" dirty="0">
                          <a:solidFill>
                            <a:schemeClr val="dk1"/>
                          </a:solidFill>
                          <a:effectLst/>
                          <a:latin typeface="Arial" panose="020B0604020202020204" pitchFamily="34" charset="0"/>
                          <a:ea typeface="+mn-ea"/>
                          <a:cs typeface="Arial" panose="020B0604020202020204" pitchFamily="34" charset="0"/>
                        </a:rPr>
                        <a:t>In May 2018, the IAU investigation team issued a final investigation report to the SG in relation to a fraud case perpetrated in </a:t>
                      </a:r>
                      <a:r>
                        <a:rPr lang="en-GB" sz="1200" dirty="0">
                          <a:effectLst/>
                          <a:latin typeface="Arial" panose="020B0604020202020204" pitchFamily="34" charset="0"/>
                          <a:cs typeface="Arial" panose="020B0604020202020204" pitchFamily="34" charset="0"/>
                        </a:rPr>
                        <a:t>an ITU Regional Office. The IAU report </a:t>
                      </a:r>
                      <a:r>
                        <a:rPr lang="en-US" sz="1200" kern="1200" dirty="0">
                          <a:solidFill>
                            <a:schemeClr val="dk1"/>
                          </a:solidFill>
                          <a:effectLst/>
                          <a:latin typeface="Arial" panose="020B0604020202020204" pitchFamily="34" charset="0"/>
                          <a:ea typeface="+mn-ea"/>
                          <a:cs typeface="Arial" panose="020B0604020202020204" pitchFamily="34" charset="0"/>
                        </a:rPr>
                        <a:t>confirmed that an ITU staff member: </a:t>
                      </a:r>
                    </a:p>
                    <a:p>
                      <a:pPr lvl="0"/>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Participated in fraudulent procurement activities;</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Failed to disclose his financial or commercial interest in business concerns with which he had occasion to deal in his official capacity;</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Engaged in outside activities without prior authorization; </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Failed to disclose conflicts of interest in connection with the recruitment of individuals with whom he had shared business interests or other close relationship; </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Had improperly sought dependency benefits for his spouse; </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Exposed ITU to reputational harm and improperly directed resources given in trust to.</a:t>
                      </a: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Based on the investigation and with respect to the financial impact of the misconduct, it was established that transactions processed from 2010 to 2018, and amounting to 4.9 MCHF were compromised. From this figure, the net financial damage to ITU and its donors as determined by the IAU investigation team is estimated to be 1.5 MCHF (almost CHF 540,000, proven and admitted by the staff member and about 1 MCHF as a reasoned computation based on the investigation findings). </a:t>
                      </a: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On 3 May 2019, the BDT Director set up an internal working group. The rationale for this working group is diverse: the fraud case in a regional office, the follow-up work undertaken by the Internal Audit Unit and the External Auditor, and the inspection work in the Regional/Area Office activities. The BDT Director considers it of paramount importance for the ITU, and in particular for the BDT and the Regional/Area Offices, to review the internal control mechanisms as soon as possible. </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graphicFrame>
        <p:nvGraphicFramePr>
          <p:cNvPr id="10" name="Table 9">
            <a:extLst>
              <a:ext uri="{FF2B5EF4-FFF2-40B4-BE49-F238E27FC236}">
                <a16:creationId xmlns:a16="http://schemas.microsoft.com/office/drawing/2014/main" id="{E2ADBCBF-CC02-4C81-AE85-E39D0820A844}"/>
              </a:ext>
            </a:extLst>
          </p:cNvPr>
          <p:cNvGraphicFramePr>
            <a:graphicFrameLocks noGrp="1"/>
          </p:cNvGraphicFramePr>
          <p:nvPr>
            <p:extLst>
              <p:ext uri="{D42A27DB-BD31-4B8C-83A1-F6EECF244321}">
                <p14:modId xmlns:p14="http://schemas.microsoft.com/office/powerpoint/2010/main" val="1356191495"/>
              </p:ext>
            </p:extLst>
          </p:nvPr>
        </p:nvGraphicFramePr>
        <p:xfrm>
          <a:off x="5766398" y="981575"/>
          <a:ext cx="5086350" cy="577088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r>
                        <a:rPr lang="en-GB" sz="1200" kern="1200" dirty="0">
                          <a:solidFill>
                            <a:schemeClr val="dk1"/>
                          </a:solidFill>
                          <a:effectLst/>
                          <a:latin typeface="Arial" panose="020B0604020202020204" pitchFamily="34" charset="0"/>
                          <a:ea typeface="+mn-ea"/>
                          <a:cs typeface="Arial" panose="020B0604020202020204" pitchFamily="34" charset="0"/>
                        </a:rPr>
                        <a:t>The internal working group to strengthen internal controls will:</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Review the weaknesses in the processes exploited during the recent fraud case and the findings of the related Internal Audit and External Audit reports/letters;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Review the procedures for managerial oversight in the regional and areas offices, and in particular for programmes and projects;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Conduct a thorough risk assessment regarding the possibilities for fraudulent activity in the ITU regional and area offices;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Prepare an Action Plan to ensure that any deficiencies and associated risks are mitigated;</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Accelerate the implementation of all related recommendations of the Internal Audit, External Audit and IMAC;</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Promote ethical leadership and a ‘zero tolerance for fraud’ approach throughout the ITU HQ and the Regional and Area Offices;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Discuss measures to encourage a “speak-up culture”.</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The group is chaired by the BDT Director and composed further of the (</a:t>
                      </a:r>
                      <a:r>
                        <a:rPr lang="en-GB" sz="1200" kern="1200" dirty="0" err="1">
                          <a:solidFill>
                            <a:schemeClr val="dk1"/>
                          </a:solidFill>
                          <a:effectLst/>
                          <a:latin typeface="Arial" panose="020B0604020202020204" pitchFamily="34" charset="0"/>
                          <a:ea typeface="+mn-ea"/>
                          <a:cs typeface="Arial" panose="020B0604020202020204" pitchFamily="34" charset="0"/>
                        </a:rPr>
                        <a:t>i</a:t>
                      </a:r>
                      <a:r>
                        <a:rPr lang="en-GB" sz="1200" kern="1200" dirty="0">
                          <a:solidFill>
                            <a:schemeClr val="dk1"/>
                          </a:solidFill>
                          <a:effectLst/>
                          <a:latin typeface="Arial" panose="020B0604020202020204" pitchFamily="34" charset="0"/>
                          <a:ea typeface="+mn-ea"/>
                          <a:cs typeface="Arial" panose="020B0604020202020204" pitchFamily="34" charset="0"/>
                        </a:rPr>
                        <a:t>) Deputy to the Director of the BDT, (ii) Financial controller of the BDT, (iii) Internal Audit Unit, (iv) Procurement Division, (v) Financial Resources Management Department, (vi) Human Resources Management Department, (vii) Legal Affairs Unit, (viii) Ethics Officer and (ix) the Information Services Department.</a:t>
                      </a:r>
                    </a:p>
                    <a:p>
                      <a:pPr lvl="0"/>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The group aimed to conclude the initial risk assessment and the development of an Action Plan with clear deliverables and timelines, in order to tackle the major deficiencies and lack of internal controls before the 2019 Session of Council. The group may continue its work following any additional findings from the work of the Internal Audit Unit or the External Auditor. Three meetings of the group were scheduled throughout May 2019. </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Tree>
    <p:extLst>
      <p:ext uri="{BB962C8B-B14F-4D97-AF65-F5344CB8AC3E}">
        <p14:creationId xmlns:p14="http://schemas.microsoft.com/office/powerpoint/2010/main" val="350048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a:t>
              </a:r>
              <a:r>
                <a:rPr lang="en-US" sz="2000" b="1" dirty="0">
                  <a:solidFill>
                    <a:schemeClr val="bg1">
                      <a:lumMod val="65000"/>
                    </a:schemeClr>
                  </a:solidFill>
                  <a:latin typeface="Arial"/>
                  <a:ea typeface="Arial Unicode MS"/>
                  <a:cs typeface="Arial" pitchFamily="34" charset="0"/>
                </a:rPr>
                <a:t> </a:t>
              </a:r>
              <a:r>
                <a:rPr lang="en-US" sz="2700" b="1" dirty="0">
                  <a:solidFill>
                    <a:schemeClr val="bg1">
                      <a:lumMod val="65000"/>
                    </a:schemeClr>
                  </a:solidFill>
                  <a:latin typeface="Arial"/>
                  <a:ea typeface="Arial Unicode MS"/>
                  <a:cs typeface="Arial" pitchFamily="34" charset="0"/>
                </a:rPr>
                <a:t>and measures established</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1118384"/>
            <a:chOff x="6036168" y="1483098"/>
            <a:chExt cx="8126346" cy="1118384"/>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923330"/>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under implementation </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solidFill>
                  <a:schemeClr val="bg1">
                    <a:lumMod val="65000"/>
                  </a:schemeClr>
                </a:solidFill>
              </a:rPr>
              <a:t>Background</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Group Key update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03</a:t>
            </a:r>
            <a:endParaRPr lang="ko-KR" altLang="en-US" dirty="0">
              <a:solidFill>
                <a:srgbClr val="00B0F0"/>
              </a:solidFill>
            </a:endParaRPr>
          </a:p>
        </p:txBody>
      </p:sp>
    </p:spTree>
    <p:extLst>
      <p:ext uri="{BB962C8B-B14F-4D97-AF65-F5344CB8AC3E}">
        <p14:creationId xmlns:p14="http://schemas.microsoft.com/office/powerpoint/2010/main" val="35330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you can Save by Cutting Costs with SIP Trunking | Vision Voice">
            <a:extLst>
              <a:ext uri="{FF2B5EF4-FFF2-40B4-BE49-F238E27FC236}">
                <a16:creationId xmlns:a16="http://schemas.microsoft.com/office/drawing/2014/main" id="{51B60B62-3FAE-49BA-8BFA-42D0EC49C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25" y="3616912"/>
            <a:ext cx="3368552" cy="336855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5419664"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Group Key update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03</a:t>
              </a:r>
              <a:endParaRPr lang="ko-KR" altLang="en-US" sz="4400" b="1" dirty="0">
                <a:solidFill>
                  <a:srgbClr val="00B0F0"/>
                </a:solidFill>
                <a:latin typeface="Arial"/>
                <a:ea typeface="Arial Unicode MS"/>
                <a:cs typeface="Arial" pitchFamily="34" charset="0"/>
              </a:endParaRPr>
            </a:p>
          </p:txBody>
        </p:sp>
      </p:grpSp>
      <p:sp>
        <p:nvSpPr>
          <p:cNvPr id="41" name="TextBox 40">
            <a:extLst>
              <a:ext uri="{FF2B5EF4-FFF2-40B4-BE49-F238E27FC236}">
                <a16:creationId xmlns:a16="http://schemas.microsoft.com/office/drawing/2014/main" id="{F4D00500-AADB-4D1F-BA39-31618AD3F70C}"/>
              </a:ext>
            </a:extLst>
          </p:cNvPr>
          <p:cNvSpPr txBox="1"/>
          <p:nvPr/>
        </p:nvSpPr>
        <p:spPr>
          <a:xfrm>
            <a:off x="1682867" y="5248116"/>
            <a:ext cx="4661840" cy="276999"/>
          </a:xfrm>
          <a:prstGeom prst="rect">
            <a:avLst/>
          </a:prstGeom>
          <a:noFill/>
        </p:spPr>
        <p:txBody>
          <a:bodyPr wrap="square" rtlCol="0">
            <a:spAutoFit/>
          </a:bodyPr>
          <a:lstStyle/>
          <a:p>
            <a:r>
              <a:rPr lang="en-US" altLang="ko-KR" sz="1200" dirty="0">
                <a:solidFill>
                  <a:schemeClr val="tx1">
                    <a:lumMod val="95000"/>
                    <a:lumOff val="5000"/>
                  </a:schemeClr>
                </a:solidFill>
                <a:latin typeface="Arial"/>
                <a:ea typeface="FZShuTi" pitchFamily="2" charset="-122"/>
                <a:cs typeface="Arial" pitchFamily="34" charset="0"/>
              </a:rPr>
              <a:t>.</a:t>
            </a:r>
            <a:endParaRPr lang="en-US" altLang="ko-KR" sz="1200" dirty="0">
              <a:solidFill>
                <a:schemeClr val="tx1">
                  <a:lumMod val="95000"/>
                  <a:lumOff val="5000"/>
                </a:schemeClr>
              </a:solidFill>
              <a:latin typeface="Arial"/>
              <a:ea typeface="Arial Unicode MS"/>
              <a:cs typeface="Arial" pitchFamily="34" charset="0"/>
            </a:endParaRPr>
          </a:p>
        </p:txBody>
      </p:sp>
      <p:sp>
        <p:nvSpPr>
          <p:cNvPr id="37" name="Rectangle 36">
            <a:extLst>
              <a:ext uri="{FF2B5EF4-FFF2-40B4-BE49-F238E27FC236}">
                <a16:creationId xmlns:a16="http://schemas.microsoft.com/office/drawing/2014/main" id="{39537C7F-A041-4EB3-BE99-5564DD321F42}"/>
              </a:ext>
            </a:extLst>
          </p:cNvPr>
          <p:cNvSpPr/>
          <p:nvPr/>
        </p:nvSpPr>
        <p:spPr>
          <a:xfrm>
            <a:off x="7661816" y="1171090"/>
            <a:ext cx="3889914" cy="282598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3800" dirty="0">
                <a:solidFill>
                  <a:schemeClr val="bg1"/>
                </a:solidFill>
                <a:latin typeface="Arial" panose="020B0604020202020204" pitchFamily="34" charset="0"/>
                <a:cs typeface="Arial" panose="020B0604020202020204" pitchFamily="34" charset="0"/>
              </a:rPr>
              <a:t>16</a:t>
            </a:r>
          </a:p>
        </p:txBody>
      </p:sp>
      <p:sp>
        <p:nvSpPr>
          <p:cNvPr id="43" name="Rectangle 42">
            <a:extLst>
              <a:ext uri="{FF2B5EF4-FFF2-40B4-BE49-F238E27FC236}">
                <a16:creationId xmlns:a16="http://schemas.microsoft.com/office/drawing/2014/main" id="{E52BB675-A827-4420-9034-8D61563967FB}"/>
              </a:ext>
            </a:extLst>
          </p:cNvPr>
          <p:cNvSpPr/>
          <p:nvPr/>
        </p:nvSpPr>
        <p:spPr>
          <a:xfrm>
            <a:off x="3902685" y="1168147"/>
            <a:ext cx="3759130" cy="281457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dirty="0">
                <a:solidFill>
                  <a:schemeClr val="tx1">
                    <a:lumMod val="95000"/>
                    <a:lumOff val="5000"/>
                  </a:schemeClr>
                </a:solidFill>
                <a:latin typeface="Arial" panose="020B0604020202020204" pitchFamily="34" charset="0"/>
                <a:cs typeface="Arial" panose="020B0604020202020204" pitchFamily="34" charset="0"/>
              </a:rPr>
              <a:t>23</a:t>
            </a:r>
          </a:p>
        </p:txBody>
      </p:sp>
      <p:sp>
        <p:nvSpPr>
          <p:cNvPr id="44" name="Rectangle 43">
            <a:extLst>
              <a:ext uri="{FF2B5EF4-FFF2-40B4-BE49-F238E27FC236}">
                <a16:creationId xmlns:a16="http://schemas.microsoft.com/office/drawing/2014/main" id="{843DB2CF-B7B9-475F-A55B-B8FFB6C51281}"/>
              </a:ext>
            </a:extLst>
          </p:cNvPr>
          <p:cNvSpPr/>
          <p:nvPr/>
        </p:nvSpPr>
        <p:spPr>
          <a:xfrm>
            <a:off x="-3272" y="1168148"/>
            <a:ext cx="3905956" cy="28289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9900" dirty="0">
                <a:latin typeface="Arial" panose="020B0604020202020204" pitchFamily="34" charset="0"/>
                <a:cs typeface="Arial" panose="020B0604020202020204" pitchFamily="34" charset="0"/>
              </a:rPr>
              <a:t>9</a:t>
            </a:r>
          </a:p>
          <a:p>
            <a:pPr algn="ctr"/>
            <a:endParaRPr lang="en-US" sz="32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E14D1D1-E6BD-479F-A8AA-731393D7372A}"/>
              </a:ext>
            </a:extLst>
          </p:cNvPr>
          <p:cNvSpPr/>
          <p:nvPr/>
        </p:nvSpPr>
        <p:spPr>
          <a:xfrm>
            <a:off x="3886641" y="3982720"/>
            <a:ext cx="3813569" cy="2875280"/>
          </a:xfrm>
          <a:prstGeom prst="rect">
            <a:avLst/>
          </a:prstGeom>
          <a:solidFill>
            <a:srgbClr val="FFC000">
              <a:alpha val="8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600" dirty="0">
                <a:latin typeface="Arial" panose="020B0604020202020204" pitchFamily="34" charset="0"/>
                <a:cs typeface="Arial" panose="020B0604020202020204" pitchFamily="34" charset="0"/>
              </a:rPr>
              <a:t>      07</a:t>
            </a:r>
          </a:p>
        </p:txBody>
      </p:sp>
      <p:sp>
        <p:nvSpPr>
          <p:cNvPr id="46" name="Rectangle 45">
            <a:extLst>
              <a:ext uri="{FF2B5EF4-FFF2-40B4-BE49-F238E27FC236}">
                <a16:creationId xmlns:a16="http://schemas.microsoft.com/office/drawing/2014/main" id="{89D4BD39-787D-4912-9C98-E90CFD1A1559}"/>
              </a:ext>
            </a:extLst>
          </p:cNvPr>
          <p:cNvSpPr/>
          <p:nvPr/>
        </p:nvSpPr>
        <p:spPr>
          <a:xfrm>
            <a:off x="7661814" y="3990354"/>
            <a:ext cx="3889914" cy="288200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Arial" panose="020B0604020202020204" pitchFamily="34" charset="0"/>
                <a:cs typeface="Arial" panose="020B0604020202020204" pitchFamily="34" charset="0"/>
              </a:rPr>
              <a:t> </a:t>
            </a:r>
          </a:p>
        </p:txBody>
      </p:sp>
      <p:sp>
        <p:nvSpPr>
          <p:cNvPr id="47" name="Rectangle 46">
            <a:extLst>
              <a:ext uri="{FF2B5EF4-FFF2-40B4-BE49-F238E27FC236}">
                <a16:creationId xmlns:a16="http://schemas.microsoft.com/office/drawing/2014/main" id="{EE676D8F-2C87-4F80-90D3-B926417FA26A}"/>
              </a:ext>
            </a:extLst>
          </p:cNvPr>
          <p:cNvSpPr/>
          <p:nvPr/>
        </p:nvSpPr>
        <p:spPr>
          <a:xfrm>
            <a:off x="-3272" y="3990354"/>
            <a:ext cx="3889914" cy="2882004"/>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800" dirty="0">
                <a:solidFill>
                  <a:schemeClr val="bg1"/>
                </a:solidFill>
                <a:latin typeface="Arial" panose="020B0604020202020204" pitchFamily="34" charset="0"/>
                <a:cs typeface="Arial" panose="020B0604020202020204" pitchFamily="34" charset="0"/>
              </a:rPr>
              <a:t> </a:t>
            </a:r>
          </a:p>
        </p:txBody>
      </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69" y="1168147"/>
            <a:ext cx="1379427" cy="1379427"/>
          </a:xfrm>
          <a:prstGeom prst="rect">
            <a:avLst/>
          </a:prstGeom>
        </p:spPr>
      </p:pic>
      <p:pic>
        <p:nvPicPr>
          <p:cNvPr id="9" name="Graphic 8" descr="Flowchart">
            <a:extLst>
              <a:ext uri="{FF2B5EF4-FFF2-40B4-BE49-F238E27FC236}">
                <a16:creationId xmlns:a16="http://schemas.microsoft.com/office/drawing/2014/main" id="{10462406-5AC6-40F7-A5C2-CBF628A7C1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3187" y="1168146"/>
            <a:ext cx="1127781" cy="1127781"/>
          </a:xfrm>
          <a:prstGeom prst="rect">
            <a:avLst/>
          </a:prstGeom>
        </p:spPr>
      </p:pic>
      <p:pic>
        <p:nvPicPr>
          <p:cNvPr id="11" name="Picture 10">
            <a:extLst>
              <a:ext uri="{FF2B5EF4-FFF2-40B4-BE49-F238E27FC236}">
                <a16:creationId xmlns:a16="http://schemas.microsoft.com/office/drawing/2014/main" id="{68DB9A83-0714-4804-BDEE-C350C05FE882}"/>
              </a:ext>
            </a:extLst>
          </p:cNvPr>
          <p:cNvPicPr>
            <a:picLocks noChangeAspect="1"/>
          </p:cNvPicPr>
          <p:nvPr/>
        </p:nvPicPr>
        <p:blipFill>
          <a:blip r:embed="rId8"/>
          <a:stretch>
            <a:fillRect/>
          </a:stretch>
        </p:blipFill>
        <p:spPr>
          <a:xfrm>
            <a:off x="9491703" y="2030312"/>
            <a:ext cx="2149525" cy="1414729"/>
          </a:xfrm>
          <a:prstGeom prst="rect">
            <a:avLst/>
          </a:prstGeom>
        </p:spPr>
      </p:pic>
      <p:pic>
        <p:nvPicPr>
          <p:cNvPr id="13" name="Picture 12">
            <a:extLst>
              <a:ext uri="{FF2B5EF4-FFF2-40B4-BE49-F238E27FC236}">
                <a16:creationId xmlns:a16="http://schemas.microsoft.com/office/drawing/2014/main" id="{456990C5-958E-4EC5-8AEE-B9DC26B137A4}"/>
              </a:ext>
            </a:extLst>
          </p:cNvPr>
          <p:cNvPicPr>
            <a:picLocks noChangeAspect="1"/>
          </p:cNvPicPr>
          <p:nvPr/>
        </p:nvPicPr>
        <p:blipFill>
          <a:blip r:embed="rId9"/>
          <a:stretch>
            <a:fillRect/>
          </a:stretch>
        </p:blipFill>
        <p:spPr>
          <a:xfrm>
            <a:off x="1685218" y="3018284"/>
            <a:ext cx="2152075" cy="853514"/>
          </a:xfrm>
          <a:prstGeom prst="rect">
            <a:avLst/>
          </a:prstGeom>
        </p:spPr>
      </p:pic>
      <p:pic>
        <p:nvPicPr>
          <p:cNvPr id="48" name="Picture 47">
            <a:extLst>
              <a:ext uri="{FF2B5EF4-FFF2-40B4-BE49-F238E27FC236}">
                <a16:creationId xmlns:a16="http://schemas.microsoft.com/office/drawing/2014/main" id="{2D5D4D16-B1AF-4A53-BD6B-6EC95A15B856}"/>
              </a:ext>
            </a:extLst>
          </p:cNvPr>
          <p:cNvPicPr>
            <a:picLocks noChangeAspect="1"/>
          </p:cNvPicPr>
          <p:nvPr/>
        </p:nvPicPr>
        <p:blipFill>
          <a:blip r:embed="rId10"/>
          <a:stretch>
            <a:fillRect/>
          </a:stretch>
        </p:blipFill>
        <p:spPr>
          <a:xfrm>
            <a:off x="5617161" y="3229024"/>
            <a:ext cx="2091109" cy="749873"/>
          </a:xfrm>
          <a:prstGeom prst="rect">
            <a:avLst/>
          </a:prstGeom>
        </p:spPr>
      </p:pic>
      <p:pic>
        <p:nvPicPr>
          <p:cNvPr id="52" name="Picture 51">
            <a:extLst>
              <a:ext uri="{FF2B5EF4-FFF2-40B4-BE49-F238E27FC236}">
                <a16:creationId xmlns:a16="http://schemas.microsoft.com/office/drawing/2014/main" id="{68022101-A046-420C-B8CD-8FE2A814A26A}"/>
              </a:ext>
            </a:extLst>
          </p:cNvPr>
          <p:cNvPicPr>
            <a:picLocks noChangeAspect="1"/>
          </p:cNvPicPr>
          <p:nvPr/>
        </p:nvPicPr>
        <p:blipFill>
          <a:blip r:embed="rId11"/>
          <a:stretch>
            <a:fillRect/>
          </a:stretch>
        </p:blipFill>
        <p:spPr>
          <a:xfrm>
            <a:off x="449799" y="5597456"/>
            <a:ext cx="3468925" cy="859611"/>
          </a:xfrm>
          <a:prstGeom prst="rect">
            <a:avLst/>
          </a:prstGeom>
        </p:spPr>
      </p:pic>
      <p:sp>
        <p:nvSpPr>
          <p:cNvPr id="53" name="TextBox 52">
            <a:extLst>
              <a:ext uri="{FF2B5EF4-FFF2-40B4-BE49-F238E27FC236}">
                <a16:creationId xmlns:a16="http://schemas.microsoft.com/office/drawing/2014/main" id="{64351AC9-40D9-4A8E-945F-75D5CC85C915}"/>
              </a:ext>
            </a:extLst>
          </p:cNvPr>
          <p:cNvSpPr txBox="1"/>
          <p:nvPr/>
        </p:nvSpPr>
        <p:spPr>
          <a:xfrm>
            <a:off x="640272" y="6059219"/>
            <a:ext cx="1157689" cy="769441"/>
          </a:xfrm>
          <a:prstGeom prst="rect">
            <a:avLst/>
          </a:prstGeom>
          <a:noFill/>
        </p:spPr>
        <p:txBody>
          <a:bodyPr wrap="none" rtlCol="0">
            <a:spAutoFit/>
          </a:bodyPr>
          <a:lstStyle/>
          <a:p>
            <a:r>
              <a:rPr lang="en-US" sz="4400" dirty="0">
                <a:solidFill>
                  <a:srgbClr val="00B0F0"/>
                </a:solidFill>
                <a:latin typeface="Arial" panose="020B0604020202020204" pitchFamily="34" charset="0"/>
                <a:cs typeface="Arial" panose="020B0604020202020204" pitchFamily="34" charset="0"/>
              </a:rPr>
              <a:t>rate</a:t>
            </a:r>
          </a:p>
        </p:txBody>
      </p:sp>
      <p:pic>
        <p:nvPicPr>
          <p:cNvPr id="56" name="Picture 55">
            <a:extLst>
              <a:ext uri="{FF2B5EF4-FFF2-40B4-BE49-F238E27FC236}">
                <a16:creationId xmlns:a16="http://schemas.microsoft.com/office/drawing/2014/main" id="{4E3631A1-5148-4951-A9A7-DBB2AB36C6BD}"/>
              </a:ext>
            </a:extLst>
          </p:cNvPr>
          <p:cNvPicPr>
            <a:picLocks noChangeAspect="1"/>
          </p:cNvPicPr>
          <p:nvPr/>
        </p:nvPicPr>
        <p:blipFill>
          <a:blip r:embed="rId12"/>
          <a:stretch>
            <a:fillRect/>
          </a:stretch>
        </p:blipFill>
        <p:spPr>
          <a:xfrm>
            <a:off x="3923661" y="5824111"/>
            <a:ext cx="1932599" cy="640135"/>
          </a:xfrm>
          <a:prstGeom prst="rect">
            <a:avLst/>
          </a:prstGeom>
        </p:spPr>
      </p:pic>
      <p:pic>
        <p:nvPicPr>
          <p:cNvPr id="58" name="Graphic 57" descr="Customer review RTL">
            <a:extLst>
              <a:ext uri="{FF2B5EF4-FFF2-40B4-BE49-F238E27FC236}">
                <a16:creationId xmlns:a16="http://schemas.microsoft.com/office/drawing/2014/main" id="{1FCC9F71-C3B8-4D52-8899-69B2B8354B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55582" y="4189686"/>
            <a:ext cx="1454618" cy="1454618"/>
          </a:xfrm>
          <a:prstGeom prst="rect">
            <a:avLst/>
          </a:prstGeom>
        </p:spPr>
      </p:pic>
      <p:sp>
        <p:nvSpPr>
          <p:cNvPr id="59" name="TextBox 58">
            <a:extLst>
              <a:ext uri="{FF2B5EF4-FFF2-40B4-BE49-F238E27FC236}">
                <a16:creationId xmlns:a16="http://schemas.microsoft.com/office/drawing/2014/main" id="{556721C2-6A40-4D85-8AD8-3EAE62B6A558}"/>
              </a:ext>
            </a:extLst>
          </p:cNvPr>
          <p:cNvSpPr txBox="1"/>
          <p:nvPr/>
        </p:nvSpPr>
        <p:spPr>
          <a:xfrm>
            <a:off x="4037062" y="6255711"/>
            <a:ext cx="1109599"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Under </a:t>
            </a:r>
          </a:p>
        </p:txBody>
      </p:sp>
      <p:sp>
        <p:nvSpPr>
          <p:cNvPr id="60" name="TextBox 59">
            <a:extLst>
              <a:ext uri="{FF2B5EF4-FFF2-40B4-BE49-F238E27FC236}">
                <a16:creationId xmlns:a16="http://schemas.microsoft.com/office/drawing/2014/main" id="{461F5027-3114-465D-B157-7723437FE3DB}"/>
              </a:ext>
            </a:extLst>
          </p:cNvPr>
          <p:cNvSpPr txBox="1"/>
          <p:nvPr/>
        </p:nvSpPr>
        <p:spPr>
          <a:xfrm>
            <a:off x="5053816" y="6182329"/>
            <a:ext cx="1364476" cy="523220"/>
          </a:xfrm>
          <a:prstGeom prst="rect">
            <a:avLst/>
          </a:prstGeom>
          <a:noFill/>
        </p:spPr>
        <p:txBody>
          <a:bodyPr wrap="none" rtlCol="0">
            <a:spAutoFit/>
          </a:bodyPr>
          <a:lstStyle/>
          <a:p>
            <a:r>
              <a:rPr lang="en-US" sz="2800" dirty="0">
                <a:solidFill>
                  <a:srgbClr val="00B0F0"/>
                </a:solidFill>
                <a:latin typeface="Arial" panose="020B0604020202020204" pitchFamily="34" charset="0"/>
                <a:cs typeface="Arial" panose="020B0604020202020204" pitchFamily="34" charset="0"/>
              </a:rPr>
              <a:t>Review</a:t>
            </a:r>
          </a:p>
        </p:txBody>
      </p:sp>
      <p:pic>
        <p:nvPicPr>
          <p:cNvPr id="62" name="Picture 61">
            <a:extLst>
              <a:ext uri="{FF2B5EF4-FFF2-40B4-BE49-F238E27FC236}">
                <a16:creationId xmlns:a16="http://schemas.microsoft.com/office/drawing/2014/main" id="{C3FC0B07-AF9C-4F7C-89E0-D4871CF5006A}"/>
              </a:ext>
            </a:extLst>
          </p:cNvPr>
          <p:cNvPicPr>
            <a:picLocks noChangeAspect="1"/>
          </p:cNvPicPr>
          <p:nvPr/>
        </p:nvPicPr>
        <p:blipFill>
          <a:blip r:embed="rId15"/>
          <a:stretch>
            <a:fillRect/>
          </a:stretch>
        </p:blipFill>
        <p:spPr>
          <a:xfrm>
            <a:off x="7675408" y="4058052"/>
            <a:ext cx="1877731" cy="1072989"/>
          </a:xfrm>
          <a:prstGeom prst="rect">
            <a:avLst/>
          </a:prstGeom>
        </p:spPr>
      </p:pic>
      <p:sp>
        <p:nvSpPr>
          <p:cNvPr id="66" name="TextBox 65">
            <a:extLst>
              <a:ext uri="{FF2B5EF4-FFF2-40B4-BE49-F238E27FC236}">
                <a16:creationId xmlns:a16="http://schemas.microsoft.com/office/drawing/2014/main" id="{70CACB42-328D-4FDA-964F-67D242C623A4}"/>
              </a:ext>
            </a:extLst>
          </p:cNvPr>
          <p:cNvSpPr txBox="1"/>
          <p:nvPr/>
        </p:nvSpPr>
        <p:spPr>
          <a:xfrm>
            <a:off x="10087797" y="4457793"/>
            <a:ext cx="1270895" cy="1015663"/>
          </a:xfrm>
          <a:prstGeom prst="rect">
            <a:avLst/>
          </a:prstGeom>
          <a:noFill/>
        </p:spPr>
        <p:txBody>
          <a:bodyPr wrap="square" rtlCol="0">
            <a:spAutoFit/>
          </a:bodyPr>
          <a:lstStyle/>
          <a:p>
            <a:r>
              <a:rPr lang="en-US" sz="6000" dirty="0">
                <a:solidFill>
                  <a:schemeClr val="tx1">
                    <a:lumMod val="95000"/>
                    <a:lumOff val="5000"/>
                  </a:schemeClr>
                </a:solidFill>
              </a:rPr>
              <a:t>JIU</a:t>
            </a:r>
          </a:p>
        </p:txBody>
      </p:sp>
      <p:pic>
        <p:nvPicPr>
          <p:cNvPr id="67" name="Picture 66">
            <a:extLst>
              <a:ext uri="{FF2B5EF4-FFF2-40B4-BE49-F238E27FC236}">
                <a16:creationId xmlns:a16="http://schemas.microsoft.com/office/drawing/2014/main" id="{BF9AE9E7-4BED-4F6C-AE13-F8810F154EAB}"/>
              </a:ext>
            </a:extLst>
          </p:cNvPr>
          <p:cNvPicPr>
            <a:picLocks noChangeAspect="1"/>
          </p:cNvPicPr>
          <p:nvPr/>
        </p:nvPicPr>
        <p:blipFill>
          <a:blip r:embed="rId16"/>
          <a:stretch>
            <a:fillRect/>
          </a:stretch>
        </p:blipFill>
        <p:spPr>
          <a:xfrm>
            <a:off x="7713804" y="4746669"/>
            <a:ext cx="2402032" cy="1280271"/>
          </a:xfrm>
          <a:prstGeom prst="rect">
            <a:avLst/>
          </a:prstGeom>
        </p:spPr>
      </p:pic>
      <p:sp>
        <p:nvSpPr>
          <p:cNvPr id="68" name="TextBox 67">
            <a:extLst>
              <a:ext uri="{FF2B5EF4-FFF2-40B4-BE49-F238E27FC236}">
                <a16:creationId xmlns:a16="http://schemas.microsoft.com/office/drawing/2014/main" id="{A278E411-8D5E-4B96-A1F6-3BCFBFAB9230}"/>
              </a:ext>
            </a:extLst>
          </p:cNvPr>
          <p:cNvSpPr txBox="1"/>
          <p:nvPr/>
        </p:nvSpPr>
        <p:spPr>
          <a:xfrm>
            <a:off x="7875645" y="5987478"/>
            <a:ext cx="3714478" cy="584775"/>
          </a:xfrm>
          <a:prstGeom prst="rect">
            <a:avLst/>
          </a:prstGeom>
          <a:noFill/>
        </p:spPr>
        <p:txBody>
          <a:bodyPr wrap="none" rtlCol="0">
            <a:spAutoFit/>
          </a:bodyPr>
          <a:lstStyle/>
          <a:p>
            <a:r>
              <a:rPr lang="en-US" sz="3200" dirty="0">
                <a:solidFill>
                  <a:schemeClr val="tx1">
                    <a:lumMod val="95000"/>
                    <a:lumOff val="5000"/>
                  </a:schemeClr>
                </a:solidFill>
                <a:latin typeface="Arial" panose="020B0604020202020204" pitchFamily="34" charset="0"/>
                <a:cs typeface="Arial" panose="020B0604020202020204" pitchFamily="34" charset="0"/>
              </a:rPr>
              <a:t>Recommendations</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065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49705" y="2864448"/>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 and measures established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1118384"/>
            <a:chOff x="6036168" y="1483098"/>
            <a:chExt cx="8126346" cy="1118384"/>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923330"/>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under implementation </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solidFill>
                  <a:schemeClr val="bg1">
                    <a:lumMod val="65000"/>
                  </a:schemeClr>
                </a:solidFill>
              </a:rPr>
              <a:t>Background</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Group Key update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777475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7375</TotalTime>
  <Words>2168</Words>
  <Application>Microsoft Office PowerPoint</Application>
  <PresentationFormat>Widescreen</PresentationFormat>
  <Paragraphs>359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Dimassi, Kamel</dc:creator>
  <cp:lastModifiedBy>Janin, Patricia</cp:lastModifiedBy>
  <cp:revision>91</cp:revision>
  <dcterms:created xsi:type="dcterms:W3CDTF">2019-12-11T19:37:20Z</dcterms:created>
  <dcterms:modified xsi:type="dcterms:W3CDTF">2020-05-05T07:16:45Z</dcterms:modified>
</cp:coreProperties>
</file>