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94" r:id="rId4"/>
    <p:sldId id="296" r:id="rId5"/>
    <p:sldId id="297" r:id="rId6"/>
    <p:sldId id="298" r:id="rId7"/>
    <p:sldId id="261" r:id="rId8"/>
    <p:sldId id="300" r:id="rId9"/>
    <p:sldId id="306" r:id="rId10"/>
    <p:sldId id="284" r:id="rId11"/>
    <p:sldId id="304" r:id="rId12"/>
    <p:sldId id="305" r:id="rId13"/>
    <p:sldId id="299" r:id="rId14"/>
    <p:sldId id="301" r:id="rId15"/>
    <p:sldId id="279" r:id="rId16"/>
    <p:sldId id="280" r:id="rId17"/>
    <p:sldId id="286" r:id="rId18"/>
    <p:sldId id="288" r:id="rId19"/>
    <p:sldId id="29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4" autoAdjust="0"/>
    <p:restoredTop sz="94660"/>
  </p:normalViewPr>
  <p:slideViewPr>
    <p:cSldViewPr snapToGrid="0">
      <p:cViewPr varScale="1">
        <p:scale>
          <a:sx n="72" d="100"/>
          <a:sy n="72" d="100"/>
        </p:scale>
        <p:origin x="60" y="924"/>
      </p:cViewPr>
      <p:guideLst/>
    </p:cSldViewPr>
  </p:slideViewPr>
  <p:notesTextViewPr>
    <p:cViewPr>
      <p:scale>
        <a:sx n="1" d="1"/>
        <a:sy n="1" d="1"/>
      </p:scale>
      <p:origin x="0" y="0"/>
    </p:cViewPr>
  </p:notesTextViewPr>
  <p:sorterViewPr>
    <p:cViewPr>
      <p:scale>
        <a:sx n="100" d="100"/>
        <a:sy n="100" d="100"/>
      </p:scale>
      <p:origin x="0" y="-3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8C97A-2DC9-4C4B-B6C2-D4B7F1649E6B}" type="datetimeFigureOut">
              <a:rPr lang="en-US" smtClean="0"/>
              <a:t>1/28/2021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4A6C6-EF57-4AB4-ACAC-7EBC9F9E9253}" type="slidenum">
              <a:rPr lang="en-US" smtClean="0"/>
              <a:t>‹#›</a:t>
            </a:fld>
            <a:endParaRPr lang="en-US"/>
          </a:p>
        </p:txBody>
      </p:sp>
    </p:spTree>
    <p:extLst>
      <p:ext uri="{BB962C8B-B14F-4D97-AF65-F5344CB8AC3E}">
        <p14:creationId xmlns:p14="http://schemas.microsoft.com/office/powerpoint/2010/main" val="4068379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C0FF8-6549-4A2E-A987-CFA78E58D2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5AC5E6-C67F-4DFE-ABB8-F5929A5978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A4C223-A711-48BE-A7DA-6804346F011B}"/>
              </a:ext>
            </a:extLst>
          </p:cNvPr>
          <p:cNvSpPr>
            <a:spLocks noGrp="1"/>
          </p:cNvSpPr>
          <p:nvPr>
            <p:ph type="dt" sz="half" idx="10"/>
          </p:nvPr>
        </p:nvSpPr>
        <p:spPr/>
        <p:txBody>
          <a:bodyPr/>
          <a:lstStyle/>
          <a:p>
            <a:fld id="{FD38AC4B-C64F-4E1A-BE07-1D16DAF8FDC7}" type="datetimeFigureOut">
              <a:rPr lang="en-US" smtClean="0"/>
              <a:t>1/28/2021</a:t>
            </a:fld>
            <a:endParaRPr lang="en-US"/>
          </a:p>
        </p:txBody>
      </p:sp>
      <p:sp>
        <p:nvSpPr>
          <p:cNvPr id="5" name="Footer Placeholder 4">
            <a:extLst>
              <a:ext uri="{FF2B5EF4-FFF2-40B4-BE49-F238E27FC236}">
                <a16:creationId xmlns:a16="http://schemas.microsoft.com/office/drawing/2014/main" id="{B3E3106D-7042-4E73-8250-78B944741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18B6A-3248-4681-8B82-967A8F7BD44B}"/>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34467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69CD9-741F-4E57-832E-152BA337AC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E54A46-F2AB-4141-AB80-D340D0DF7D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539FD-9F11-42D5-B233-47C000C87C65}"/>
              </a:ext>
            </a:extLst>
          </p:cNvPr>
          <p:cNvSpPr>
            <a:spLocks noGrp="1"/>
          </p:cNvSpPr>
          <p:nvPr>
            <p:ph type="dt" sz="half" idx="10"/>
          </p:nvPr>
        </p:nvSpPr>
        <p:spPr/>
        <p:txBody>
          <a:bodyPr/>
          <a:lstStyle/>
          <a:p>
            <a:fld id="{FD38AC4B-C64F-4E1A-BE07-1D16DAF8FDC7}" type="datetimeFigureOut">
              <a:rPr lang="en-US" smtClean="0"/>
              <a:t>1/28/2021</a:t>
            </a:fld>
            <a:endParaRPr lang="en-US"/>
          </a:p>
        </p:txBody>
      </p:sp>
      <p:sp>
        <p:nvSpPr>
          <p:cNvPr id="5" name="Footer Placeholder 4">
            <a:extLst>
              <a:ext uri="{FF2B5EF4-FFF2-40B4-BE49-F238E27FC236}">
                <a16:creationId xmlns:a16="http://schemas.microsoft.com/office/drawing/2014/main" id="{4ED048A1-F70D-4644-AE95-833B68B339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DAABE-F0A4-4AB0-AA9D-9A2DC49C6C5E}"/>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3365560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5CA2D-1F70-4FDE-ABA5-5EB10FB3D3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D85293-7D5F-4F0F-AFDC-FBDA302797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EAD95-2BE2-44A5-8F4F-36DEBFF12B03}"/>
              </a:ext>
            </a:extLst>
          </p:cNvPr>
          <p:cNvSpPr>
            <a:spLocks noGrp="1"/>
          </p:cNvSpPr>
          <p:nvPr>
            <p:ph type="dt" sz="half" idx="10"/>
          </p:nvPr>
        </p:nvSpPr>
        <p:spPr/>
        <p:txBody>
          <a:bodyPr/>
          <a:lstStyle/>
          <a:p>
            <a:fld id="{FD38AC4B-C64F-4E1A-BE07-1D16DAF8FDC7}" type="datetimeFigureOut">
              <a:rPr lang="en-US" smtClean="0"/>
              <a:t>1/28/2021</a:t>
            </a:fld>
            <a:endParaRPr lang="en-US"/>
          </a:p>
        </p:txBody>
      </p:sp>
      <p:sp>
        <p:nvSpPr>
          <p:cNvPr id="5" name="Footer Placeholder 4">
            <a:extLst>
              <a:ext uri="{FF2B5EF4-FFF2-40B4-BE49-F238E27FC236}">
                <a16:creationId xmlns:a16="http://schemas.microsoft.com/office/drawing/2014/main" id="{0EF5A9C6-E5F6-4B8A-B757-73ED1DF8B6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5FC20A-7977-46FE-AD5B-6D2FA2F23ADF}"/>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433318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C3E40-9AAD-4DD4-A9BA-FEB499FFB5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EABB2E-AC05-4E73-8FDC-687CB53EF5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FF12B-0CD3-4F3E-8A33-F8AD69457427}"/>
              </a:ext>
            </a:extLst>
          </p:cNvPr>
          <p:cNvSpPr>
            <a:spLocks noGrp="1"/>
          </p:cNvSpPr>
          <p:nvPr>
            <p:ph type="dt" sz="half" idx="10"/>
          </p:nvPr>
        </p:nvSpPr>
        <p:spPr/>
        <p:txBody>
          <a:bodyPr/>
          <a:lstStyle/>
          <a:p>
            <a:fld id="{FD38AC4B-C64F-4E1A-BE07-1D16DAF8FDC7}" type="datetimeFigureOut">
              <a:rPr lang="en-US" smtClean="0"/>
              <a:t>1/28/2021</a:t>
            </a:fld>
            <a:endParaRPr lang="en-US"/>
          </a:p>
        </p:txBody>
      </p:sp>
      <p:sp>
        <p:nvSpPr>
          <p:cNvPr id="5" name="Footer Placeholder 4">
            <a:extLst>
              <a:ext uri="{FF2B5EF4-FFF2-40B4-BE49-F238E27FC236}">
                <a16:creationId xmlns:a16="http://schemas.microsoft.com/office/drawing/2014/main" id="{8E277F0E-CD74-4684-A016-01778FF42E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EAAE96-C742-4A0B-85CA-D994D65D3FD5}"/>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1691447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2A547-7207-452D-B248-1741C73E7C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1286B3-6F6B-43E9-AC39-A897A77DFE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F93502-C60A-40A3-B5AB-856B4859F49F}"/>
              </a:ext>
            </a:extLst>
          </p:cNvPr>
          <p:cNvSpPr>
            <a:spLocks noGrp="1"/>
          </p:cNvSpPr>
          <p:nvPr>
            <p:ph type="dt" sz="half" idx="10"/>
          </p:nvPr>
        </p:nvSpPr>
        <p:spPr/>
        <p:txBody>
          <a:bodyPr/>
          <a:lstStyle/>
          <a:p>
            <a:fld id="{FD38AC4B-C64F-4E1A-BE07-1D16DAF8FDC7}" type="datetimeFigureOut">
              <a:rPr lang="en-US" smtClean="0"/>
              <a:t>1/28/2021</a:t>
            </a:fld>
            <a:endParaRPr lang="en-US"/>
          </a:p>
        </p:txBody>
      </p:sp>
      <p:sp>
        <p:nvSpPr>
          <p:cNvPr id="5" name="Footer Placeholder 4">
            <a:extLst>
              <a:ext uri="{FF2B5EF4-FFF2-40B4-BE49-F238E27FC236}">
                <a16:creationId xmlns:a16="http://schemas.microsoft.com/office/drawing/2014/main" id="{DA8A4F00-424E-4BF1-BADC-9D0AD9E36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802A2-E67C-4A43-9C0F-BE0F0B5485BC}"/>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1882960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660C0-5434-4C4B-842D-D676E35F3D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D50C16-066B-4F3C-ABA1-082C94911A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6B7F04-6F2A-4A2B-9809-06A1F784B9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52BE7A-8C3B-456E-B1A1-6BE0D9880626}"/>
              </a:ext>
            </a:extLst>
          </p:cNvPr>
          <p:cNvSpPr>
            <a:spLocks noGrp="1"/>
          </p:cNvSpPr>
          <p:nvPr>
            <p:ph type="dt" sz="half" idx="10"/>
          </p:nvPr>
        </p:nvSpPr>
        <p:spPr/>
        <p:txBody>
          <a:bodyPr/>
          <a:lstStyle/>
          <a:p>
            <a:fld id="{FD38AC4B-C64F-4E1A-BE07-1D16DAF8FDC7}" type="datetimeFigureOut">
              <a:rPr lang="en-US" smtClean="0"/>
              <a:t>1/28/2021</a:t>
            </a:fld>
            <a:endParaRPr lang="en-US"/>
          </a:p>
        </p:txBody>
      </p:sp>
      <p:sp>
        <p:nvSpPr>
          <p:cNvPr id="6" name="Footer Placeholder 5">
            <a:extLst>
              <a:ext uri="{FF2B5EF4-FFF2-40B4-BE49-F238E27FC236}">
                <a16:creationId xmlns:a16="http://schemas.microsoft.com/office/drawing/2014/main" id="{DD14B151-21C6-41B8-9449-A033DFB7FA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FBEABB-C6A1-42EC-833A-E956D1BA99A3}"/>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2679178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BD7B2-BA27-4581-B8F5-824E60C898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2F8C3A-71C6-440D-AF87-45359CB8F8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92A85C-F48E-4D47-92D0-4F32010FAF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FB7B24-714E-46F2-B4A1-169858E98E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58B11-2803-4164-987C-096D1CBA02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19C498-6D96-46FB-9CDB-5367BC9D2962}"/>
              </a:ext>
            </a:extLst>
          </p:cNvPr>
          <p:cNvSpPr>
            <a:spLocks noGrp="1"/>
          </p:cNvSpPr>
          <p:nvPr>
            <p:ph type="dt" sz="half" idx="10"/>
          </p:nvPr>
        </p:nvSpPr>
        <p:spPr/>
        <p:txBody>
          <a:bodyPr/>
          <a:lstStyle/>
          <a:p>
            <a:fld id="{FD38AC4B-C64F-4E1A-BE07-1D16DAF8FDC7}" type="datetimeFigureOut">
              <a:rPr lang="en-US" smtClean="0"/>
              <a:t>1/28/2021</a:t>
            </a:fld>
            <a:endParaRPr lang="en-US"/>
          </a:p>
        </p:txBody>
      </p:sp>
      <p:sp>
        <p:nvSpPr>
          <p:cNvPr id="8" name="Footer Placeholder 7">
            <a:extLst>
              <a:ext uri="{FF2B5EF4-FFF2-40B4-BE49-F238E27FC236}">
                <a16:creationId xmlns:a16="http://schemas.microsoft.com/office/drawing/2014/main" id="{0493FA78-896D-4150-95C1-021EB16C53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459074-FDC6-416A-B159-7DBB82CBB2AB}"/>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410393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30444-F30E-467F-B067-476CA9939A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6A6C15-26A4-4900-A248-FE0799456180}"/>
              </a:ext>
            </a:extLst>
          </p:cNvPr>
          <p:cNvSpPr>
            <a:spLocks noGrp="1"/>
          </p:cNvSpPr>
          <p:nvPr>
            <p:ph type="dt" sz="half" idx="10"/>
          </p:nvPr>
        </p:nvSpPr>
        <p:spPr/>
        <p:txBody>
          <a:bodyPr/>
          <a:lstStyle/>
          <a:p>
            <a:fld id="{FD38AC4B-C64F-4E1A-BE07-1D16DAF8FDC7}" type="datetimeFigureOut">
              <a:rPr lang="en-US" smtClean="0"/>
              <a:t>1/28/2021</a:t>
            </a:fld>
            <a:endParaRPr lang="en-US"/>
          </a:p>
        </p:txBody>
      </p:sp>
      <p:sp>
        <p:nvSpPr>
          <p:cNvPr id="4" name="Footer Placeholder 3">
            <a:extLst>
              <a:ext uri="{FF2B5EF4-FFF2-40B4-BE49-F238E27FC236}">
                <a16:creationId xmlns:a16="http://schemas.microsoft.com/office/drawing/2014/main" id="{AB20CD31-C848-42FD-91AF-B53B2784F2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33A40D-3AD6-436E-AF46-0E774ED9C0B2}"/>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2757568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5EB194-A7E5-4BC2-B76C-E771E6570A92}"/>
              </a:ext>
            </a:extLst>
          </p:cNvPr>
          <p:cNvSpPr>
            <a:spLocks noGrp="1"/>
          </p:cNvSpPr>
          <p:nvPr>
            <p:ph type="dt" sz="half" idx="10"/>
          </p:nvPr>
        </p:nvSpPr>
        <p:spPr/>
        <p:txBody>
          <a:bodyPr/>
          <a:lstStyle/>
          <a:p>
            <a:fld id="{FD38AC4B-C64F-4E1A-BE07-1D16DAF8FDC7}" type="datetimeFigureOut">
              <a:rPr lang="en-US" smtClean="0"/>
              <a:t>1/28/2021</a:t>
            </a:fld>
            <a:endParaRPr lang="en-US"/>
          </a:p>
        </p:txBody>
      </p:sp>
      <p:sp>
        <p:nvSpPr>
          <p:cNvPr id="3" name="Footer Placeholder 2">
            <a:extLst>
              <a:ext uri="{FF2B5EF4-FFF2-40B4-BE49-F238E27FC236}">
                <a16:creationId xmlns:a16="http://schemas.microsoft.com/office/drawing/2014/main" id="{259652F7-A1DA-450F-9978-F0DA2C1A4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B32445-20BF-4700-ACFD-D4D65BCCC0AF}"/>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1069006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3188-7F37-452D-A928-EB902C777B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3617E6-5A95-4F08-9E0C-6BBF697F8F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2B6558-69B6-49BD-B135-D01E1F4C82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347D48-3E09-4C77-B04F-D52F7790319F}"/>
              </a:ext>
            </a:extLst>
          </p:cNvPr>
          <p:cNvSpPr>
            <a:spLocks noGrp="1"/>
          </p:cNvSpPr>
          <p:nvPr>
            <p:ph type="dt" sz="half" idx="10"/>
          </p:nvPr>
        </p:nvSpPr>
        <p:spPr/>
        <p:txBody>
          <a:bodyPr/>
          <a:lstStyle/>
          <a:p>
            <a:fld id="{FD38AC4B-C64F-4E1A-BE07-1D16DAF8FDC7}" type="datetimeFigureOut">
              <a:rPr lang="en-US" smtClean="0"/>
              <a:t>1/28/2021</a:t>
            </a:fld>
            <a:endParaRPr lang="en-US"/>
          </a:p>
        </p:txBody>
      </p:sp>
      <p:sp>
        <p:nvSpPr>
          <p:cNvPr id="6" name="Footer Placeholder 5">
            <a:extLst>
              <a:ext uri="{FF2B5EF4-FFF2-40B4-BE49-F238E27FC236}">
                <a16:creationId xmlns:a16="http://schemas.microsoft.com/office/drawing/2014/main" id="{EE74E24B-6680-4FA7-BD6C-A21068D7B7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B0DF24-4AA1-40DB-8B27-3A004E6FCFDB}"/>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3781231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C4642-58D8-4537-B371-63F446F769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E378E8-75C5-48EF-BABB-4BAFFED20D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4DCA65-E346-4C11-A927-0A379E8B68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F12283-C408-4CDF-B6D1-A9AE2F96ED6B}"/>
              </a:ext>
            </a:extLst>
          </p:cNvPr>
          <p:cNvSpPr>
            <a:spLocks noGrp="1"/>
          </p:cNvSpPr>
          <p:nvPr>
            <p:ph type="dt" sz="half" idx="10"/>
          </p:nvPr>
        </p:nvSpPr>
        <p:spPr/>
        <p:txBody>
          <a:bodyPr/>
          <a:lstStyle/>
          <a:p>
            <a:fld id="{FD38AC4B-C64F-4E1A-BE07-1D16DAF8FDC7}" type="datetimeFigureOut">
              <a:rPr lang="en-US" smtClean="0"/>
              <a:t>1/28/2021</a:t>
            </a:fld>
            <a:endParaRPr lang="en-US"/>
          </a:p>
        </p:txBody>
      </p:sp>
      <p:sp>
        <p:nvSpPr>
          <p:cNvPr id="6" name="Footer Placeholder 5">
            <a:extLst>
              <a:ext uri="{FF2B5EF4-FFF2-40B4-BE49-F238E27FC236}">
                <a16:creationId xmlns:a16="http://schemas.microsoft.com/office/drawing/2014/main" id="{47ECEEDD-5ECF-4E57-BD60-FB13EC9EE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356C17-BB32-43D5-B76E-250A8FA69E94}"/>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156401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B16047-CD75-4718-954C-6B6371C54C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C1DCA6-5A49-4279-A314-CE943064ED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D255AB-48BF-4D23-B685-BBDB5F3F4F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8AC4B-C64F-4E1A-BE07-1D16DAF8FDC7}" type="datetimeFigureOut">
              <a:rPr lang="en-US" smtClean="0"/>
              <a:t>1/28/2021</a:t>
            </a:fld>
            <a:endParaRPr lang="en-US"/>
          </a:p>
        </p:txBody>
      </p:sp>
      <p:sp>
        <p:nvSpPr>
          <p:cNvPr id="5" name="Footer Placeholder 4">
            <a:extLst>
              <a:ext uri="{FF2B5EF4-FFF2-40B4-BE49-F238E27FC236}">
                <a16:creationId xmlns:a16="http://schemas.microsoft.com/office/drawing/2014/main" id="{A0DA07BF-634C-4DFB-A2D6-AF1AC90734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80F1D7-9016-4E96-A912-C1C57550F7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CC31B-BB4A-4322-BA83-5CE6CCA0F555}" type="slidenum">
              <a:rPr lang="en-US" smtClean="0"/>
              <a:t>‹#›</a:t>
            </a:fld>
            <a:endParaRPr lang="en-US"/>
          </a:p>
        </p:txBody>
      </p:sp>
    </p:spTree>
    <p:extLst>
      <p:ext uri="{BB962C8B-B14F-4D97-AF65-F5344CB8AC3E}">
        <p14:creationId xmlns:p14="http://schemas.microsoft.com/office/powerpoint/2010/main" val="1710090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4.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5.sv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1.svg"/><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itu.int/md/S18-CL-C-0040/en" TargetMode="External"/><Relationship Id="rId2" Type="http://schemas.openxmlformats.org/officeDocument/2006/relationships/hyperlink" Target="https://www.itu.int/md/S18-CL-C-0022/en" TargetMode="External"/><Relationship Id="rId1" Type="http://schemas.openxmlformats.org/officeDocument/2006/relationships/slideLayout" Target="../slideLayouts/slideLayout1.xml"/><Relationship Id="rId6" Type="http://schemas.openxmlformats.org/officeDocument/2006/relationships/hyperlink" Target="https://www.itu.int/dms_ties/itu-s/md/20/cwgfhr11/inf/S20-CWGFHR11-INF-0005!!PDF-E.pdf" TargetMode="External"/><Relationship Id="rId5" Type="http://schemas.openxmlformats.org/officeDocument/2006/relationships/hyperlink" Target="https://www.itu.int/md/S20-CL-C-0063/en" TargetMode="External"/><Relationship Id="rId4" Type="http://schemas.openxmlformats.org/officeDocument/2006/relationships/hyperlink" Target="https://www.itu.int/md/S19-CL-C-0044/en"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3.png"/><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sv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sv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9F3F61C0-DD1C-4001-A1E5-0F239345BF6C}"/>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279182" y="-123113"/>
            <a:ext cx="9080389" cy="6197524"/>
          </a:xfrm>
          <a:prstGeom prst="rect">
            <a:avLst/>
          </a:prstGeom>
          <a:solidFill>
            <a:schemeClr val="accent1">
              <a:lumMod val="40000"/>
              <a:lumOff val="60000"/>
              <a:alpha val="13000"/>
            </a:schemeClr>
          </a:solidFill>
        </p:spPr>
      </p:pic>
      <p:sp>
        <p:nvSpPr>
          <p:cNvPr id="7" name="Rectangle 6">
            <a:extLst>
              <a:ext uri="{FF2B5EF4-FFF2-40B4-BE49-F238E27FC236}">
                <a16:creationId xmlns:a16="http://schemas.microsoft.com/office/drawing/2014/main" id="{4D8F8DC4-4891-4EFB-86D7-6587200D89DC}"/>
              </a:ext>
            </a:extLst>
          </p:cNvPr>
          <p:cNvSpPr/>
          <p:nvPr/>
        </p:nvSpPr>
        <p:spPr>
          <a:xfrm>
            <a:off x="337837" y="1172764"/>
            <a:ext cx="2619628" cy="707886"/>
          </a:xfrm>
          <a:prstGeom prst="rect">
            <a:avLst/>
          </a:prstGeom>
        </p:spPr>
        <p:txBody>
          <a:bodyPr wrap="none">
            <a:spAutoFit/>
          </a:bodyPr>
          <a:lstStyle/>
          <a:p>
            <a:r>
              <a:rPr lang="en-US" sz="2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2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20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283224" y="-645809"/>
            <a:ext cx="2893902" cy="28130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8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0505" y="5070185"/>
            <a:ext cx="990083" cy="1005185"/>
          </a:xfrm>
          <a:prstGeom prst="rect">
            <a:avLst/>
          </a:prstGeom>
        </p:spPr>
      </p:pic>
      <p:sp>
        <p:nvSpPr>
          <p:cNvPr id="20" name="Rectangle 19">
            <a:extLst>
              <a:ext uri="{FF2B5EF4-FFF2-40B4-BE49-F238E27FC236}">
                <a16:creationId xmlns:a16="http://schemas.microsoft.com/office/drawing/2014/main" id="{DADACC71-7030-4F60-9C8D-D84A51A1B0C2}"/>
              </a:ext>
            </a:extLst>
          </p:cNvPr>
          <p:cNvSpPr/>
          <p:nvPr/>
        </p:nvSpPr>
        <p:spPr>
          <a:xfrm>
            <a:off x="0" y="6197524"/>
            <a:ext cx="12192000" cy="657225"/>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7A221C9-2190-4451-89F8-173EF216DFC6}"/>
              </a:ext>
            </a:extLst>
          </p:cNvPr>
          <p:cNvSpPr/>
          <p:nvPr/>
        </p:nvSpPr>
        <p:spPr>
          <a:xfrm>
            <a:off x="233385" y="6295303"/>
            <a:ext cx="1483098" cy="338554"/>
          </a:xfrm>
          <a:prstGeom prst="rect">
            <a:avLst/>
          </a:prstGeom>
        </p:spPr>
        <p:txBody>
          <a:bodyPr wrap="none">
            <a:spAutoFit/>
          </a:bodyPr>
          <a:lstStyle/>
          <a:p>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January </a:t>
            </a:r>
            <a:r>
              <a:rPr lang="en-US" sz="1600" b="1" dirty="0">
                <a:solidFill>
                  <a:srgbClr val="00B0F0"/>
                </a:solidFill>
                <a:latin typeface="Arial" panose="020B0604020202020204" pitchFamily="34" charset="0"/>
                <a:ea typeface="+mj-ea"/>
                <a:cs typeface="Arial" panose="020B0604020202020204" pitchFamily="34" charset="0"/>
              </a:rPr>
              <a:t>2021</a:t>
            </a:r>
          </a:p>
        </p:txBody>
      </p:sp>
      <p:sp>
        <p:nvSpPr>
          <p:cNvPr id="22" name="Rectangle 21">
            <a:extLst>
              <a:ext uri="{FF2B5EF4-FFF2-40B4-BE49-F238E27FC236}">
                <a16:creationId xmlns:a16="http://schemas.microsoft.com/office/drawing/2014/main" id="{E6A795C6-F36E-4901-89D9-3EAE688B9117}"/>
              </a:ext>
            </a:extLst>
          </p:cNvPr>
          <p:cNvSpPr/>
          <p:nvPr/>
        </p:nvSpPr>
        <p:spPr>
          <a:xfrm>
            <a:off x="3532858" y="2289356"/>
            <a:ext cx="8441428" cy="2031325"/>
          </a:xfrm>
          <a:prstGeom prst="rect">
            <a:avLst/>
          </a:prstGeom>
        </p:spPr>
        <p:txBody>
          <a:bodyPr wrap="square">
            <a:spAutoFit/>
          </a:bodyPr>
          <a:lstStyle/>
          <a:p>
            <a:r>
              <a:rPr lang="en-US" sz="6600" b="1" dirty="0">
                <a:solidFill>
                  <a:srgbClr val="00B0F0"/>
                </a:solidFill>
                <a:latin typeface="Arial" panose="020B0604020202020204" pitchFamily="34" charset="0"/>
                <a:ea typeface="+mj-ea"/>
                <a:cs typeface="Arial" panose="020B0604020202020204" pitchFamily="34" charset="0"/>
              </a:rPr>
              <a:t>Follow-up to </a:t>
            </a:r>
          </a:p>
          <a:p>
            <a:r>
              <a:rPr lang="en-US" sz="6000" b="1" dirty="0">
                <a:latin typeface="Arial" panose="020B0604020202020204" pitchFamily="34" charset="0"/>
                <a:ea typeface="+mj-ea"/>
                <a:cs typeface="Arial" panose="020B0604020202020204" pitchFamily="34" charset="0"/>
              </a:rPr>
              <a:t>CWG-FHR</a:t>
            </a:r>
          </a:p>
        </p:txBody>
      </p:sp>
      <p:cxnSp>
        <p:nvCxnSpPr>
          <p:cNvPr id="24" name="Straight Connector 23">
            <a:extLst>
              <a:ext uri="{FF2B5EF4-FFF2-40B4-BE49-F238E27FC236}">
                <a16:creationId xmlns:a16="http://schemas.microsoft.com/office/drawing/2014/main" id="{1571C638-4D29-4C0B-93CF-F551CF743181}"/>
              </a:ext>
            </a:extLst>
          </p:cNvPr>
          <p:cNvCxnSpPr>
            <a:cxnSpLocks/>
          </p:cNvCxnSpPr>
          <p:nvPr/>
        </p:nvCxnSpPr>
        <p:spPr>
          <a:xfrm>
            <a:off x="3111611" y="0"/>
            <a:ext cx="0" cy="61975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594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140610" y="630362"/>
            <a:ext cx="1401346" cy="400110"/>
          </a:xfrm>
          <a:prstGeom prst="rect">
            <a:avLst/>
          </a:prstGeom>
        </p:spPr>
        <p:txBody>
          <a:bodyPr wrap="none">
            <a:spAutoFit/>
          </a:bodyPr>
          <a:lstStyle/>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0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92333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0" y="3627620"/>
            <a:ext cx="6985060" cy="584775"/>
          </a:xfrm>
          <a:prstGeom prst="rect">
            <a:avLst/>
          </a:prstGeom>
        </p:spPr>
        <p:txBody>
          <a:bodyPr wrap="square">
            <a:spAutoFit/>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Unlike field-based organizations such as UNDP and UNICEF, ITU is not big enough to allow for rotation.  </a:t>
            </a:r>
            <a:endParaRPr lang="en-US" sz="16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584775"/>
          </a:xfrm>
          <a:prstGeom prst="rect">
            <a:avLst/>
          </a:prstGeom>
        </p:spPr>
        <p:txBody>
          <a:bodyPr wrap="square">
            <a:spAutoFit/>
          </a:bodyPr>
          <a:lstStyle/>
          <a:p>
            <a:r>
              <a:rPr lang="en-US" sz="3200" b="1" dirty="0">
                <a:latin typeface="Arial" panose="020B0604020202020204" pitchFamily="34" charset="0"/>
                <a:ea typeface="DengXian" panose="02010600030101010101" pitchFamily="2" charset="-122"/>
                <a:cs typeface="Arial" panose="020B0604020202020204" pitchFamily="34" charset="0"/>
              </a:rPr>
              <a:t>Staff </a:t>
            </a:r>
            <a:r>
              <a:rPr lang="en-US" sz="3200" b="1" dirty="0">
                <a:solidFill>
                  <a:schemeClr val="bg1"/>
                </a:solidFill>
                <a:latin typeface="Arial" panose="020B0604020202020204" pitchFamily="34" charset="0"/>
                <a:ea typeface="DengXian" panose="02010600030101010101" pitchFamily="2" charset="-122"/>
                <a:cs typeface="Arial" panose="020B0604020202020204" pitchFamily="34" charset="0"/>
              </a:rPr>
              <a:t>Mobility</a:t>
            </a:r>
            <a:r>
              <a:rPr lang="en-US" sz="3200" b="1" dirty="0">
                <a:latin typeface="Arial" panose="020B0604020202020204" pitchFamily="34" charset="0"/>
                <a:ea typeface="DengXian" panose="02010600030101010101" pitchFamily="2" charset="-122"/>
                <a:cs typeface="Arial" panose="020B0604020202020204" pitchFamily="34" charset="0"/>
              </a:rPr>
              <a:t> Policy </a:t>
            </a:r>
            <a:endParaRPr lang="en-US" sz="32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851486"/>
          </a:xfrm>
          <a:prstGeom prst="rect">
            <a:avLst/>
          </a:prstGeom>
        </p:spPr>
        <p:txBody>
          <a:bodyPr wrap="square">
            <a:spAutoFit/>
          </a:bodyPr>
          <a:lstStyle/>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Recommended by :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IMAC</a:t>
            </a:r>
          </a:p>
          <a:p>
            <a:pPr marL="228600" marR="0" indent="-228600" algn="just">
              <a:lnSpc>
                <a:spcPct val="130000"/>
              </a:lnSpc>
              <a:spcBef>
                <a:spcPts val="0"/>
              </a:spcBef>
              <a:spcAft>
                <a:spcPts val="0"/>
              </a:spcAft>
            </a:pP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Internal Audit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External Audit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JIU</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Working Group</a:t>
            </a:r>
          </a:p>
          <a:p>
            <a:pPr marL="228600" marR="0" indent="-228600" algn="just">
              <a:lnSpc>
                <a:spcPct val="130000"/>
              </a:lnSpc>
              <a:spcBef>
                <a:spcPts val="0"/>
              </a:spcBef>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542E750-0060-4E70-9D56-E4FA0AE3C1BA}"/>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19</a:t>
            </a:r>
            <a:endParaRPr lang="en-US" b="1"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D315717D-689E-4299-A483-8E8C1AA2B2C8}"/>
              </a:ext>
            </a:extLst>
          </p:cNvPr>
          <p:cNvSpPr/>
          <p:nvPr/>
        </p:nvSpPr>
        <p:spPr>
          <a:xfrm>
            <a:off x="3372566" y="2068451"/>
            <a:ext cx="3298901" cy="532102"/>
          </a:xfrm>
          <a:prstGeom prst="rect">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1"/>
                </a:solidFill>
                <a:latin typeface="Arial" panose="020B0604020202020204" pitchFamily="34" charset="0"/>
                <a:ea typeface="DengXian" panose="02010600030101010101" pitchFamily="2" charset="-122"/>
                <a:cs typeface="Arial" panose="020B0604020202020204" pitchFamily="34" charset="0"/>
              </a:rPr>
              <a:t>Implemented</a:t>
            </a:r>
          </a:p>
        </p:txBody>
      </p:sp>
      <p:pic>
        <p:nvPicPr>
          <p:cNvPr id="25" name="Picture 24" descr="A close up of a fan&#10;&#10;Description automatically generated">
            <a:extLst>
              <a:ext uri="{FF2B5EF4-FFF2-40B4-BE49-F238E27FC236}">
                <a16:creationId xmlns:a16="http://schemas.microsoft.com/office/drawing/2014/main" id="{8770071A-0384-43CD-9D44-123A5FD58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608" y="2446543"/>
            <a:ext cx="232055" cy="232055"/>
          </a:xfrm>
          <a:prstGeom prst="rect">
            <a:avLst/>
          </a:prstGeom>
        </p:spPr>
      </p:pic>
      <p:pic>
        <p:nvPicPr>
          <p:cNvPr id="26" name="Picture 25" descr="A close up of a fan&#10;&#10;Description automatically generated">
            <a:extLst>
              <a:ext uri="{FF2B5EF4-FFF2-40B4-BE49-F238E27FC236}">
                <a16:creationId xmlns:a16="http://schemas.microsoft.com/office/drawing/2014/main" id="{EA3A194A-9F65-4F14-8793-6C26C65D6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609" y="3249196"/>
            <a:ext cx="232055" cy="232055"/>
          </a:xfrm>
          <a:prstGeom prst="rect">
            <a:avLst/>
          </a:prstGeom>
        </p:spPr>
      </p:pic>
      <p:sp>
        <p:nvSpPr>
          <p:cNvPr id="27" name="TextBox 26">
            <a:extLst>
              <a:ext uri="{FF2B5EF4-FFF2-40B4-BE49-F238E27FC236}">
                <a16:creationId xmlns:a16="http://schemas.microsoft.com/office/drawing/2014/main" id="{1C0BA05A-DE9C-4290-985A-481206F51505}"/>
              </a:ext>
            </a:extLst>
          </p:cNvPr>
          <p:cNvSpPr txBox="1"/>
          <p:nvPr/>
        </p:nvSpPr>
        <p:spPr>
          <a:xfrm>
            <a:off x="2416774" y="2161350"/>
            <a:ext cx="877163"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HRMD</a:t>
            </a:r>
          </a:p>
        </p:txBody>
      </p:sp>
      <p:sp>
        <p:nvSpPr>
          <p:cNvPr id="28" name="TextBox 27">
            <a:extLst>
              <a:ext uri="{FF2B5EF4-FFF2-40B4-BE49-F238E27FC236}">
                <a16:creationId xmlns:a16="http://schemas.microsoft.com/office/drawing/2014/main" id="{3543AAFE-47C2-4A09-8BB7-B03F74267D02}"/>
              </a:ext>
            </a:extLst>
          </p:cNvPr>
          <p:cNvSpPr txBox="1"/>
          <p:nvPr/>
        </p:nvSpPr>
        <p:spPr>
          <a:xfrm>
            <a:off x="225786" y="235916"/>
            <a:ext cx="10919292" cy="507831"/>
          </a:xfrm>
          <a:prstGeom prst="rect">
            <a:avLst/>
          </a:prstGeom>
          <a:noFill/>
        </p:spPr>
        <p:txBody>
          <a:bodyPr wrap="square" lIns="108000" rIns="108000" rtlCol="0">
            <a:spAutoFit/>
          </a:bodyPr>
          <a:lstStyle/>
          <a:p>
            <a:r>
              <a:rPr lang="en-US" sz="2700" b="1" dirty="0">
                <a:solidFill>
                  <a:schemeClr val="tx1">
                    <a:lumMod val="95000"/>
                    <a:lumOff val="5000"/>
                  </a:schemeClr>
                </a:solidFill>
                <a:latin typeface="Arial"/>
                <a:ea typeface="Arial Unicode MS"/>
                <a:cs typeface="Arial" pitchFamily="34" charset="0"/>
              </a:rPr>
              <a:t>System</a:t>
            </a:r>
            <a:r>
              <a:rPr lang="en-US" sz="2000" b="1" dirty="0">
                <a:solidFill>
                  <a:schemeClr val="tx1">
                    <a:lumMod val="95000"/>
                    <a:lumOff val="5000"/>
                  </a:schemeClr>
                </a:solidFill>
                <a:latin typeface="Arial"/>
                <a:ea typeface="Arial Unicode MS"/>
                <a:cs typeface="Arial" pitchFamily="34" charset="0"/>
              </a:rPr>
              <a:t> </a:t>
            </a:r>
            <a:r>
              <a:rPr lang="en-US" sz="2700" b="1" dirty="0">
                <a:solidFill>
                  <a:schemeClr val="tx1">
                    <a:lumMod val="95000"/>
                    <a:lumOff val="5000"/>
                  </a:schemeClr>
                </a:solidFill>
                <a:latin typeface="Arial"/>
                <a:ea typeface="Arial Unicode MS"/>
                <a:cs typeface="Arial" pitchFamily="34" charset="0"/>
              </a:rPr>
              <a:t>and measures under implementation </a:t>
            </a:r>
            <a:r>
              <a:rPr lang="en-US" sz="1600" b="1" dirty="0">
                <a:solidFill>
                  <a:schemeClr val="tx1">
                    <a:lumMod val="95000"/>
                    <a:lumOff val="5000"/>
                  </a:schemeClr>
                </a:solidFill>
                <a:latin typeface="Arial"/>
                <a:ea typeface="Arial Unicode MS"/>
                <a:cs typeface="Arial" pitchFamily="34" charset="0"/>
              </a:rPr>
              <a:t>(from Sep 2020-to Dec 2020) </a:t>
            </a:r>
            <a:endParaRPr lang="ko-KR" altLang="en-US" sz="2700" b="1" dirty="0">
              <a:solidFill>
                <a:schemeClr val="tx1">
                  <a:lumMod val="95000"/>
                  <a:lumOff val="5000"/>
                </a:schemeClr>
              </a:solidFill>
              <a:latin typeface="Arial"/>
              <a:ea typeface="Arial Unicode MS"/>
              <a:cs typeface="Arial" pitchFamily="34" charset="0"/>
            </a:endParaRPr>
          </a:p>
        </p:txBody>
      </p:sp>
      <p:sp>
        <p:nvSpPr>
          <p:cNvPr id="4" name="Rectangle 3">
            <a:extLst>
              <a:ext uri="{FF2B5EF4-FFF2-40B4-BE49-F238E27FC236}">
                <a16:creationId xmlns:a16="http://schemas.microsoft.com/office/drawing/2014/main" id="{E5049277-37EB-4A58-84F3-C10EEFDB3D67}"/>
              </a:ext>
            </a:extLst>
          </p:cNvPr>
          <p:cNvSpPr/>
          <p:nvPr/>
        </p:nvSpPr>
        <p:spPr>
          <a:xfrm>
            <a:off x="-3273" y="4596884"/>
            <a:ext cx="6313307" cy="1077218"/>
          </a:xfrm>
          <a:prstGeom prst="rect">
            <a:avLst/>
          </a:prstGeom>
        </p:spPr>
        <p:txBody>
          <a:bodyPr wrap="square">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An ITU Mobility Policy (Service Order 20/14) </a:t>
            </a:r>
            <a:r>
              <a:rPr lang="en-GB" sz="1600" dirty="0">
                <a:latin typeface="Arial" panose="020B0604020202020204" pitchFamily="34" charset="0"/>
                <a:cs typeface="Arial" panose="020B0604020202020204" pitchFamily="34" charset="0"/>
              </a:rPr>
              <a:t>to allow reassignment of staff, both within HQ and from one duty station to another </a:t>
            </a:r>
            <a:r>
              <a:rPr lang="en-US" sz="1600" dirty="0">
                <a:latin typeface="Arial" panose="020B0604020202020204" pitchFamily="34" charset="0"/>
                <a:cs typeface="Arial" panose="020B0604020202020204" pitchFamily="34" charset="0"/>
              </a:rPr>
              <a:t>has been published. The policy will now move </a:t>
            </a:r>
            <a:r>
              <a:rPr lang="en-US" sz="1600">
                <a:latin typeface="Arial" panose="020B0604020202020204" pitchFamily="34" charset="0"/>
                <a:cs typeface="Arial" panose="020B0604020202020204" pitchFamily="34" charset="0"/>
              </a:rPr>
              <a:t>into implementation.</a:t>
            </a:r>
            <a:endParaRPr lang="en-US" sz="16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6D71CF5-B951-491F-9176-1B6862D12D5C}"/>
              </a:ext>
            </a:extLst>
          </p:cNvPr>
          <p:cNvSpPr txBox="1"/>
          <p:nvPr/>
        </p:nvSpPr>
        <p:spPr>
          <a:xfrm>
            <a:off x="8101131" y="3920076"/>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8235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F6D53355-275D-45B9-A19F-4DCE1DB3B28B}"/>
              </a:ext>
            </a:extLst>
          </p:cNvPr>
          <p:cNvSpPr txBox="1"/>
          <p:nvPr/>
        </p:nvSpPr>
        <p:spPr>
          <a:xfrm rot="5400000">
            <a:off x="6806456" y="3058124"/>
            <a:ext cx="3022266" cy="464871"/>
          </a:xfrm>
          <a:prstGeom prst="rect">
            <a:avLst/>
          </a:prstGeom>
          <a:solidFill>
            <a:schemeClr val="bg2">
              <a:lumMod val="90000"/>
            </a:schemeClr>
          </a:solidFill>
        </p:spPr>
        <p:txBody>
          <a:bodyPr wrap="square">
            <a:spAutoFit/>
          </a:bodyPr>
          <a:lstStyle/>
          <a:p>
            <a:pPr marL="0" marR="0" algn="ctr">
              <a:lnSpc>
                <a:spcPct val="150000"/>
              </a:lnSpc>
              <a:spcBef>
                <a:spcPts val="0"/>
              </a:spcBef>
              <a:spcAft>
                <a:spcPts val="0"/>
              </a:spcAft>
            </a:pPr>
            <a:r>
              <a:rPr lang="fr-FR" sz="1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Internal Audit </a:t>
            </a:r>
            <a:endParaRPr lang="en-US" sz="1200" dirty="0">
              <a:solidFill>
                <a:srgbClr val="002060"/>
              </a:solidFill>
              <a:effectLst/>
              <a:latin typeface="Calibri" panose="020F0502020204030204" pitchFamily="34" charset="0"/>
              <a:ea typeface="Calibri" panose="020F0502020204030204" pitchFamily="34" charset="0"/>
            </a:endParaRPr>
          </a:p>
        </p:txBody>
      </p:sp>
      <p:sp>
        <p:nvSpPr>
          <p:cNvPr id="21" name="Arrow: Striped Right 20">
            <a:extLst>
              <a:ext uri="{FF2B5EF4-FFF2-40B4-BE49-F238E27FC236}">
                <a16:creationId xmlns:a16="http://schemas.microsoft.com/office/drawing/2014/main" id="{731A9601-D408-4FE0-869E-C6E6DEE38766}"/>
              </a:ext>
            </a:extLst>
          </p:cNvPr>
          <p:cNvSpPr/>
          <p:nvPr/>
        </p:nvSpPr>
        <p:spPr>
          <a:xfrm>
            <a:off x="1287698" y="4375602"/>
            <a:ext cx="315252" cy="278261"/>
          </a:xfrm>
          <a:prstGeom prst="striped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140610" y="630362"/>
            <a:ext cx="1401346" cy="400110"/>
          </a:xfrm>
          <a:prstGeom prst="rect">
            <a:avLst/>
          </a:prstGeom>
        </p:spPr>
        <p:txBody>
          <a:bodyPr wrap="none">
            <a:spAutoFit/>
          </a:bodyPr>
          <a:lstStyle/>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0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150662" y="84352"/>
            <a:ext cx="8536138" cy="1118026"/>
            <a:chOff x="6102442" y="1483456"/>
            <a:chExt cx="5419664" cy="1118026"/>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923330"/>
            </a:xfrm>
            <a:prstGeom prst="rect">
              <a:avLst/>
            </a:prstGeom>
            <a:noFill/>
          </p:spPr>
          <p:txBody>
            <a:bodyPr wrap="square" lIns="108000" rIns="108000" rtlCol="0">
              <a:spAutoFit/>
            </a:bodyPr>
            <a:lstStyle/>
            <a:p>
              <a:r>
                <a:rPr lang="en-US" altLang="ko-KR" sz="2700" b="1" dirty="0">
                  <a:solidFill>
                    <a:schemeClr val="tx1">
                      <a:lumMod val="95000"/>
                      <a:lumOff val="5000"/>
                    </a:schemeClr>
                  </a:solidFill>
                  <a:latin typeface="Arial"/>
                  <a:ea typeface="Arial Unicode MS"/>
                  <a:cs typeface="Arial" pitchFamily="34" charset="0"/>
                </a:rPr>
                <a:t> ITU Compliance Dashboard </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04</a:t>
              </a:r>
              <a:endParaRPr lang="ko-KR" altLang="en-US" sz="4400" b="1" dirty="0">
                <a:solidFill>
                  <a:srgbClr val="00B0F0"/>
                </a:solidFill>
                <a:latin typeface="Arial"/>
                <a:ea typeface="Arial Unicode MS"/>
                <a:cs typeface="Arial" pitchFamily="34" charset="0"/>
              </a:endParaRPr>
            </a:p>
          </p:txBody>
        </p:sp>
      </p:grpSp>
      <p:pic>
        <p:nvPicPr>
          <p:cNvPr id="5" name="Graphic 4" descr="Users">
            <a:extLst>
              <a:ext uri="{FF2B5EF4-FFF2-40B4-BE49-F238E27FC236}">
                <a16:creationId xmlns:a16="http://schemas.microsoft.com/office/drawing/2014/main" id="{C3DD6FAB-A731-490D-B89D-6AD9EC0F49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69" y="1168147"/>
            <a:ext cx="1379427" cy="1379427"/>
          </a:xfrm>
          <a:prstGeom prst="rect">
            <a:avLst/>
          </a:prstGeom>
        </p:spPr>
      </p:pic>
      <p:sp>
        <p:nvSpPr>
          <p:cNvPr id="33" name="TextBox 32">
            <a:extLst>
              <a:ext uri="{FF2B5EF4-FFF2-40B4-BE49-F238E27FC236}">
                <a16:creationId xmlns:a16="http://schemas.microsoft.com/office/drawing/2014/main" id="{6C2910F3-2812-40CB-88E7-7F5B2DE8ED8A}"/>
              </a:ext>
            </a:extLst>
          </p:cNvPr>
          <p:cNvSpPr txBox="1"/>
          <p:nvPr/>
        </p:nvSpPr>
        <p:spPr>
          <a:xfrm>
            <a:off x="2906712" y="1702030"/>
            <a:ext cx="4574802" cy="4667496"/>
          </a:xfrm>
          <a:prstGeom prst="rect">
            <a:avLst/>
          </a:prstGeom>
          <a:noFill/>
        </p:spPr>
        <p:txBody>
          <a:bodyPr wrap="square">
            <a:spAutoFit/>
          </a:bodyPr>
          <a:lstStyle/>
          <a:p>
            <a:pPr marL="171450" marR="0" indent="-171450">
              <a:lnSpc>
                <a:spcPct val="150000"/>
              </a:lnSpc>
              <a:spcBef>
                <a:spcPts val="0"/>
              </a:spcBef>
              <a:spcAft>
                <a:spcPts val="0"/>
              </a:spcAft>
              <a:buFontTx/>
              <a:buChar char="-"/>
            </a:pPr>
            <a:r>
              <a:rPr lang="en-GB" sz="1050" b="1" dirty="0">
                <a:solidFill>
                  <a:schemeClr val="tx1">
                    <a:lumMod val="95000"/>
                    <a:lumOff val="5000"/>
                  </a:schemeClr>
                </a:solidFill>
                <a:latin typeface="Arial"/>
                <a:ea typeface="Arial Unicode MS"/>
                <a:cs typeface="Arial" pitchFamily="34" charset="0"/>
              </a:rPr>
              <a:t>ITU-</a:t>
            </a:r>
            <a:r>
              <a:rPr lang="en-GB" sz="1050" b="1" dirty="0">
                <a:solidFill>
                  <a:srgbClr val="00B0F0"/>
                </a:solidFill>
                <a:latin typeface="Arial"/>
                <a:ea typeface="Arial Unicode MS"/>
                <a:cs typeface="Arial" pitchFamily="34" charset="0"/>
              </a:rPr>
              <a:t>wide</a:t>
            </a:r>
            <a:r>
              <a:rPr lang="en-GB" sz="1050" b="1" dirty="0">
                <a:solidFill>
                  <a:schemeClr val="tx1">
                    <a:lumMod val="95000"/>
                    <a:lumOff val="5000"/>
                  </a:schemeClr>
                </a:solidFill>
                <a:latin typeface="Arial"/>
                <a:ea typeface="Arial Unicode MS"/>
                <a:cs typeface="Arial" pitchFamily="34" charset="0"/>
              </a:rPr>
              <a:t> Compliance Dashboard </a:t>
            </a:r>
          </a:p>
          <a:p>
            <a:pPr marR="0">
              <a:lnSpc>
                <a:spcPct val="150000"/>
              </a:lnSpc>
              <a:spcBef>
                <a:spcPts val="0"/>
              </a:spcBef>
              <a:spcAft>
                <a:spcPts val="0"/>
              </a:spcAft>
            </a:pPr>
            <a:endParaRPr lang="en-GB" sz="1050" b="1" dirty="0">
              <a:solidFill>
                <a:schemeClr val="tx1">
                  <a:lumMod val="95000"/>
                  <a:lumOff val="5000"/>
                </a:schemeClr>
              </a:solidFill>
              <a:latin typeface="Arial"/>
              <a:ea typeface="Arial Unicode MS"/>
              <a:cs typeface="Arial" pitchFamily="34" charset="0"/>
            </a:endParaRPr>
          </a:p>
          <a:p>
            <a:pPr marL="171450" marR="0" indent="-171450">
              <a:lnSpc>
                <a:spcPct val="150000"/>
              </a:lnSpc>
              <a:spcBef>
                <a:spcPts val="0"/>
              </a:spcBef>
              <a:spcAft>
                <a:spcPts val="0"/>
              </a:spcAft>
              <a:buFontTx/>
              <a:buChar char="-"/>
            </a:pPr>
            <a:endParaRPr lang="en-GB" sz="1050" b="1" dirty="0">
              <a:solidFill>
                <a:schemeClr val="tx1">
                  <a:lumMod val="95000"/>
                  <a:lumOff val="5000"/>
                </a:schemeClr>
              </a:solidFill>
              <a:latin typeface="Arial"/>
              <a:ea typeface="Arial Unicode MS"/>
              <a:cs typeface="Arial" pitchFamily="34" charset="0"/>
            </a:endParaRPr>
          </a:p>
          <a:p>
            <a:pPr marR="0">
              <a:lnSpc>
                <a:spcPct val="150000"/>
              </a:lnSpc>
              <a:spcBef>
                <a:spcPts val="0"/>
              </a:spcBef>
              <a:spcAft>
                <a:spcPts val="0"/>
              </a:spcAft>
            </a:pPr>
            <a:endParaRPr lang="en-GB" sz="1050" b="1" dirty="0">
              <a:solidFill>
                <a:schemeClr val="tx1">
                  <a:lumMod val="95000"/>
                  <a:lumOff val="5000"/>
                </a:schemeClr>
              </a:solidFill>
              <a:latin typeface="Arial"/>
              <a:ea typeface="Arial Unicode MS"/>
              <a:cs typeface="Arial" pitchFamily="34" charset="0"/>
            </a:endParaRPr>
          </a:p>
          <a:p>
            <a:pPr marL="171450" marR="0" indent="-171450">
              <a:lnSpc>
                <a:spcPct val="150000"/>
              </a:lnSpc>
              <a:spcBef>
                <a:spcPts val="0"/>
              </a:spcBef>
              <a:spcAft>
                <a:spcPts val="0"/>
              </a:spcAft>
              <a:buFontTx/>
              <a:buChar char="-"/>
            </a:pPr>
            <a:r>
              <a:rPr lang="en-GB" sz="1050" b="1" dirty="0">
                <a:solidFill>
                  <a:schemeClr val="tx1">
                    <a:lumMod val="95000"/>
                    <a:lumOff val="5000"/>
                  </a:schemeClr>
                </a:solidFill>
                <a:latin typeface="Arial"/>
                <a:ea typeface="Arial Unicode MS"/>
                <a:cs typeface="Arial" pitchFamily="34" charset="0"/>
              </a:rPr>
              <a:t>Central repository for </a:t>
            </a:r>
            <a:r>
              <a:rPr lang="en-GB" sz="1050" b="1" dirty="0">
                <a:solidFill>
                  <a:srgbClr val="00B0F0"/>
                </a:solidFill>
                <a:latin typeface="Arial"/>
                <a:ea typeface="Arial Unicode MS"/>
                <a:cs typeface="Arial" pitchFamily="34" charset="0"/>
              </a:rPr>
              <a:t>all recommendations </a:t>
            </a:r>
            <a:r>
              <a:rPr lang="en-GB" sz="1050" b="1" dirty="0">
                <a:solidFill>
                  <a:schemeClr val="tx1">
                    <a:lumMod val="95000"/>
                    <a:lumOff val="5000"/>
                  </a:schemeClr>
                </a:solidFill>
                <a:latin typeface="Arial"/>
                <a:ea typeface="Arial Unicode MS"/>
                <a:cs typeface="Arial" pitchFamily="34" charset="0"/>
              </a:rPr>
              <a:t>addressed to ITU management by internal and external oversight bodies and track responses. </a:t>
            </a:r>
          </a:p>
          <a:p>
            <a:pPr marR="0">
              <a:lnSpc>
                <a:spcPct val="150000"/>
              </a:lnSpc>
              <a:spcBef>
                <a:spcPts val="0"/>
              </a:spcBef>
              <a:spcAft>
                <a:spcPts val="0"/>
              </a:spcAft>
            </a:pPr>
            <a:endParaRPr lang="en-US" sz="1050" b="1" dirty="0">
              <a:solidFill>
                <a:schemeClr val="tx1">
                  <a:lumMod val="95000"/>
                  <a:lumOff val="5000"/>
                </a:schemeClr>
              </a:solidFill>
              <a:latin typeface="Arial"/>
              <a:ea typeface="Arial Unicode MS"/>
              <a:cs typeface="Arial" pitchFamily="34" charset="0"/>
            </a:endParaRPr>
          </a:p>
          <a:p>
            <a:pPr marL="171450" marR="0" indent="-171450">
              <a:lnSpc>
                <a:spcPct val="150000"/>
              </a:lnSpc>
              <a:spcBef>
                <a:spcPts val="0"/>
              </a:spcBef>
              <a:spcAft>
                <a:spcPts val="0"/>
              </a:spcAft>
              <a:buFontTx/>
              <a:buChar char="-"/>
            </a:pPr>
            <a:endParaRPr lang="en-GB" sz="1050" b="1" dirty="0">
              <a:solidFill>
                <a:schemeClr val="tx1">
                  <a:lumMod val="95000"/>
                  <a:lumOff val="5000"/>
                </a:schemeClr>
              </a:solidFill>
              <a:latin typeface="Arial"/>
              <a:ea typeface="Arial Unicode MS"/>
              <a:cs typeface="Arial" pitchFamily="34" charset="0"/>
            </a:endParaRPr>
          </a:p>
          <a:p>
            <a:pPr marL="171450" marR="0" indent="-171450">
              <a:lnSpc>
                <a:spcPct val="150000"/>
              </a:lnSpc>
              <a:spcBef>
                <a:spcPts val="0"/>
              </a:spcBef>
              <a:spcAft>
                <a:spcPts val="0"/>
              </a:spcAft>
              <a:buFontTx/>
              <a:buChar char="-"/>
            </a:pPr>
            <a:r>
              <a:rPr lang="en-GB" sz="1050" b="1" dirty="0">
                <a:solidFill>
                  <a:schemeClr val="tx1">
                    <a:lumMod val="95000"/>
                    <a:lumOff val="5000"/>
                  </a:schemeClr>
                </a:solidFill>
                <a:latin typeface="Arial"/>
                <a:ea typeface="Arial Unicode MS"/>
                <a:cs typeface="Arial" pitchFamily="34" charset="0"/>
              </a:rPr>
              <a:t>The tool will be integrated with the </a:t>
            </a:r>
            <a:r>
              <a:rPr lang="en-GB" sz="1050" b="1" dirty="0">
                <a:solidFill>
                  <a:srgbClr val="00B0F0"/>
                </a:solidFill>
                <a:latin typeface="Arial"/>
                <a:ea typeface="Arial Unicode MS"/>
                <a:cs typeface="Arial" pitchFamily="34" charset="0"/>
              </a:rPr>
              <a:t>ITU Risk Register</a:t>
            </a:r>
            <a:r>
              <a:rPr lang="en-GB" sz="1050" b="1" dirty="0">
                <a:solidFill>
                  <a:schemeClr val="tx1">
                    <a:lumMod val="95000"/>
                    <a:lumOff val="5000"/>
                  </a:schemeClr>
                </a:solidFill>
                <a:latin typeface="Arial"/>
                <a:ea typeface="Arial Unicode MS"/>
                <a:cs typeface="Arial" pitchFamily="34" charset="0"/>
              </a:rPr>
              <a:t>, in order to enable the assessment of all the risks related to the recommendations still under implementation, and the assessment of the residual risks after their implementation.  </a:t>
            </a:r>
          </a:p>
          <a:p>
            <a:pPr marR="0">
              <a:lnSpc>
                <a:spcPct val="150000"/>
              </a:lnSpc>
              <a:spcBef>
                <a:spcPts val="0"/>
              </a:spcBef>
              <a:spcAft>
                <a:spcPts val="0"/>
              </a:spcAft>
            </a:pPr>
            <a:endParaRPr lang="en-GB" sz="1050" b="1" dirty="0">
              <a:solidFill>
                <a:schemeClr val="tx1">
                  <a:lumMod val="95000"/>
                  <a:lumOff val="5000"/>
                </a:schemeClr>
              </a:solidFill>
              <a:latin typeface="Arial"/>
              <a:ea typeface="Arial Unicode MS"/>
              <a:cs typeface="Arial" pitchFamily="34" charset="0"/>
            </a:endParaRPr>
          </a:p>
          <a:p>
            <a:pPr marL="171450" marR="0" indent="-171450">
              <a:lnSpc>
                <a:spcPct val="150000"/>
              </a:lnSpc>
              <a:spcBef>
                <a:spcPts val="0"/>
              </a:spcBef>
              <a:spcAft>
                <a:spcPts val="0"/>
              </a:spcAft>
              <a:buFontTx/>
              <a:buChar char="-"/>
            </a:pPr>
            <a:endParaRPr lang="en-GB" sz="1050" b="1" dirty="0">
              <a:solidFill>
                <a:schemeClr val="tx1">
                  <a:lumMod val="95000"/>
                  <a:lumOff val="5000"/>
                </a:schemeClr>
              </a:solidFill>
              <a:latin typeface="Arial"/>
              <a:ea typeface="Arial Unicode MS"/>
              <a:cs typeface="Arial" pitchFamily="34" charset="0"/>
            </a:endParaRPr>
          </a:p>
          <a:p>
            <a:pPr marL="171450" marR="0" indent="-171450">
              <a:lnSpc>
                <a:spcPct val="150000"/>
              </a:lnSpc>
              <a:spcBef>
                <a:spcPts val="0"/>
              </a:spcBef>
              <a:spcAft>
                <a:spcPts val="0"/>
              </a:spcAft>
              <a:buFontTx/>
              <a:buChar char="-"/>
            </a:pPr>
            <a:r>
              <a:rPr lang="en-GB" sz="1050" b="1" dirty="0">
                <a:solidFill>
                  <a:schemeClr val="tx1">
                    <a:lumMod val="95000"/>
                    <a:lumOff val="5000"/>
                  </a:schemeClr>
                </a:solidFill>
                <a:latin typeface="Arial"/>
                <a:ea typeface="Arial Unicode MS"/>
                <a:cs typeface="Arial" pitchFamily="34" charset="0"/>
              </a:rPr>
              <a:t>Through this secure system, managers can </a:t>
            </a:r>
            <a:r>
              <a:rPr lang="en-GB" sz="1050" b="1" dirty="0">
                <a:solidFill>
                  <a:srgbClr val="00B0F0"/>
                </a:solidFill>
                <a:latin typeface="Arial"/>
                <a:ea typeface="Arial Unicode MS"/>
                <a:cs typeface="Arial" pitchFamily="34" charset="0"/>
              </a:rPr>
              <a:t>assign staff members responsibility</a:t>
            </a:r>
            <a:r>
              <a:rPr lang="en-GB" sz="1050" b="1" dirty="0">
                <a:solidFill>
                  <a:schemeClr val="tx1">
                    <a:lumMod val="95000"/>
                    <a:lumOff val="5000"/>
                  </a:schemeClr>
                </a:solidFill>
                <a:latin typeface="Arial"/>
                <a:ea typeface="Arial Unicode MS"/>
                <a:cs typeface="Arial" pitchFamily="34" charset="0"/>
              </a:rPr>
              <a:t> for follow-up, </a:t>
            </a:r>
            <a:r>
              <a:rPr lang="en-GB" sz="1050" b="1" dirty="0">
                <a:solidFill>
                  <a:srgbClr val="00B0F0"/>
                </a:solidFill>
                <a:latin typeface="Arial"/>
                <a:ea typeface="Arial Unicode MS"/>
                <a:cs typeface="Arial" pitchFamily="34" charset="0"/>
              </a:rPr>
              <a:t>track </a:t>
            </a:r>
            <a:r>
              <a:rPr lang="en-GB" sz="1050" b="1" dirty="0">
                <a:solidFill>
                  <a:schemeClr val="tx1">
                    <a:lumMod val="95000"/>
                    <a:lumOff val="5000"/>
                  </a:schemeClr>
                </a:solidFill>
                <a:latin typeface="Arial"/>
                <a:ea typeface="Arial Unicode MS"/>
                <a:cs typeface="Arial" pitchFamily="34" charset="0"/>
              </a:rPr>
              <a:t>actions taken and validate when each issue is sufficiently resolved. </a:t>
            </a:r>
          </a:p>
          <a:p>
            <a:pPr marR="0" algn="just">
              <a:lnSpc>
                <a:spcPct val="150000"/>
              </a:lnSpc>
              <a:spcBef>
                <a:spcPts val="0"/>
              </a:spcBef>
              <a:spcAft>
                <a:spcPts val="0"/>
              </a:spcAft>
            </a:pPr>
            <a:endParaRPr lang="en-US" sz="1050" b="1" dirty="0">
              <a:solidFill>
                <a:schemeClr val="tx1">
                  <a:lumMod val="95000"/>
                  <a:lumOff val="5000"/>
                </a:schemeClr>
              </a:solidFill>
              <a:latin typeface="Arial"/>
              <a:ea typeface="Arial Unicode MS"/>
              <a:cs typeface="Arial" pitchFamily="34" charset="0"/>
            </a:endParaRPr>
          </a:p>
        </p:txBody>
      </p:sp>
      <p:sp>
        <p:nvSpPr>
          <p:cNvPr id="34" name="TextBox 33">
            <a:extLst>
              <a:ext uri="{FF2B5EF4-FFF2-40B4-BE49-F238E27FC236}">
                <a16:creationId xmlns:a16="http://schemas.microsoft.com/office/drawing/2014/main" id="{E4172483-D8CD-4E69-95AF-FF0DEDC27646}"/>
              </a:ext>
            </a:extLst>
          </p:cNvPr>
          <p:cNvSpPr txBox="1"/>
          <p:nvPr/>
        </p:nvSpPr>
        <p:spPr>
          <a:xfrm>
            <a:off x="7825476" y="1168147"/>
            <a:ext cx="3022266" cy="464871"/>
          </a:xfrm>
          <a:prstGeom prst="rect">
            <a:avLst/>
          </a:prstGeom>
          <a:solidFill>
            <a:srgbClr val="00B0F0"/>
          </a:solidFill>
        </p:spPr>
        <p:txBody>
          <a:bodyPr wrap="square">
            <a:spAutoFit/>
          </a:bodyPr>
          <a:lstStyle/>
          <a:p>
            <a:pPr marL="0" marR="0" algn="ctr">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Recommendations</a:t>
            </a:r>
            <a:r>
              <a:rPr lang="fr-FR" sz="18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p:txBody>
      </p:sp>
      <p:sp>
        <p:nvSpPr>
          <p:cNvPr id="36" name="TextBox 35">
            <a:extLst>
              <a:ext uri="{FF2B5EF4-FFF2-40B4-BE49-F238E27FC236}">
                <a16:creationId xmlns:a16="http://schemas.microsoft.com/office/drawing/2014/main" id="{DE2E14A5-80B8-4912-A051-01729DEBADBD}"/>
              </a:ext>
            </a:extLst>
          </p:cNvPr>
          <p:cNvSpPr txBox="1"/>
          <p:nvPr/>
        </p:nvSpPr>
        <p:spPr>
          <a:xfrm rot="5400000">
            <a:off x="7569553" y="3058123"/>
            <a:ext cx="3022266" cy="464871"/>
          </a:xfrm>
          <a:prstGeom prst="rect">
            <a:avLst/>
          </a:prstGeom>
          <a:solidFill>
            <a:schemeClr val="bg2">
              <a:lumMod val="75000"/>
              <a:alpha val="57000"/>
            </a:schemeClr>
          </a:solidFill>
        </p:spPr>
        <p:txBody>
          <a:bodyPr wrap="square">
            <a:spAutoFit/>
          </a:bodyPr>
          <a:lstStyle/>
          <a:p>
            <a:pPr marL="0" marR="0" algn="ctr">
              <a:lnSpc>
                <a:spcPct val="150000"/>
              </a:lnSpc>
              <a:spcBef>
                <a:spcPts val="0"/>
              </a:spcBef>
              <a:spcAft>
                <a:spcPts val="0"/>
              </a:spcAft>
            </a:pPr>
            <a:r>
              <a:rPr lang="fr-FR" sz="1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External</a:t>
            </a:r>
            <a:r>
              <a:rPr lang="fr-FR" sz="1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Audit </a:t>
            </a:r>
            <a:endParaRPr lang="en-US" sz="1200" dirty="0">
              <a:solidFill>
                <a:srgbClr val="002060"/>
              </a:solidFill>
              <a:effectLst/>
              <a:latin typeface="Calibri" panose="020F0502020204030204" pitchFamily="34" charset="0"/>
              <a:ea typeface="Calibri" panose="020F0502020204030204" pitchFamily="34" charset="0"/>
            </a:endParaRPr>
          </a:p>
        </p:txBody>
      </p:sp>
      <p:sp>
        <p:nvSpPr>
          <p:cNvPr id="38" name="TextBox 37">
            <a:extLst>
              <a:ext uri="{FF2B5EF4-FFF2-40B4-BE49-F238E27FC236}">
                <a16:creationId xmlns:a16="http://schemas.microsoft.com/office/drawing/2014/main" id="{8611783A-B940-4B39-86A5-C5EF80E17126}"/>
              </a:ext>
            </a:extLst>
          </p:cNvPr>
          <p:cNvSpPr txBox="1"/>
          <p:nvPr/>
        </p:nvSpPr>
        <p:spPr>
          <a:xfrm rot="5400000">
            <a:off x="8278496" y="3058124"/>
            <a:ext cx="3022266" cy="464871"/>
          </a:xfrm>
          <a:prstGeom prst="rect">
            <a:avLst/>
          </a:prstGeom>
          <a:solidFill>
            <a:schemeClr val="bg2">
              <a:lumMod val="50000"/>
              <a:alpha val="42000"/>
            </a:schemeClr>
          </a:solidFill>
        </p:spPr>
        <p:txBody>
          <a:bodyPr wrap="square">
            <a:spAutoFit/>
          </a:bodyPr>
          <a:lstStyle/>
          <a:p>
            <a:pPr marL="0" marR="0" algn="ctr">
              <a:lnSpc>
                <a:spcPct val="150000"/>
              </a:lnSpc>
              <a:spcBef>
                <a:spcPts val="0"/>
              </a:spcBef>
              <a:spcAft>
                <a:spcPts val="0"/>
              </a:spcAft>
            </a:pPr>
            <a:r>
              <a:rPr lang="en-US" dirty="0">
                <a:solidFill>
                  <a:srgbClr val="002060"/>
                </a:solidFill>
                <a:effectLst/>
                <a:latin typeface="Calibri" panose="020F0502020204030204" pitchFamily="34" charset="0"/>
                <a:ea typeface="Calibri" panose="020F0502020204030204" pitchFamily="34" charset="0"/>
              </a:rPr>
              <a:t>IMAC</a:t>
            </a:r>
          </a:p>
        </p:txBody>
      </p:sp>
      <p:sp>
        <p:nvSpPr>
          <p:cNvPr id="39" name="TextBox 38">
            <a:extLst>
              <a:ext uri="{FF2B5EF4-FFF2-40B4-BE49-F238E27FC236}">
                <a16:creationId xmlns:a16="http://schemas.microsoft.com/office/drawing/2014/main" id="{A2A332CB-99F8-4FCF-AD12-ED908BE39718}"/>
              </a:ext>
            </a:extLst>
          </p:cNvPr>
          <p:cNvSpPr txBox="1"/>
          <p:nvPr/>
        </p:nvSpPr>
        <p:spPr>
          <a:xfrm rot="5400000">
            <a:off x="8926353" y="3058125"/>
            <a:ext cx="3022266" cy="464871"/>
          </a:xfrm>
          <a:prstGeom prst="rect">
            <a:avLst/>
          </a:prstGeom>
          <a:solidFill>
            <a:schemeClr val="bg2">
              <a:lumMod val="25000"/>
              <a:alpha val="56000"/>
            </a:schemeClr>
          </a:solidFill>
        </p:spPr>
        <p:txBody>
          <a:bodyPr wrap="square">
            <a:spAutoFit/>
          </a:bodyPr>
          <a:lstStyle/>
          <a:p>
            <a:pPr marL="0" marR="0" algn="ctr">
              <a:lnSpc>
                <a:spcPct val="150000"/>
              </a:lnSpc>
              <a:spcBef>
                <a:spcPts val="0"/>
              </a:spcBef>
              <a:spcAft>
                <a:spcPts val="0"/>
              </a:spcAft>
            </a:pPr>
            <a:r>
              <a:rPr lang="fr-FR" sz="1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JIU</a:t>
            </a:r>
            <a:endParaRPr lang="en-US" sz="1200" dirty="0">
              <a:solidFill>
                <a:srgbClr val="002060"/>
              </a:solidFill>
              <a:effectLst/>
              <a:latin typeface="Calibri" panose="020F0502020204030204" pitchFamily="34" charset="0"/>
              <a:ea typeface="Calibri" panose="020F0502020204030204" pitchFamily="34" charset="0"/>
            </a:endParaRPr>
          </a:p>
        </p:txBody>
      </p:sp>
      <p:pic>
        <p:nvPicPr>
          <p:cNvPr id="10" name="Graphic 9" descr="Gauge with solid fill">
            <a:extLst>
              <a:ext uri="{FF2B5EF4-FFF2-40B4-BE49-F238E27FC236}">
                <a16:creationId xmlns:a16="http://schemas.microsoft.com/office/drawing/2014/main" id="{73DEBE88-6008-4C4C-896E-9047FE06A4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16966" y="4801692"/>
            <a:ext cx="2239286" cy="1016301"/>
          </a:xfrm>
          <a:prstGeom prst="rect">
            <a:avLst/>
          </a:prstGeom>
        </p:spPr>
      </p:pic>
      <p:pic>
        <p:nvPicPr>
          <p:cNvPr id="42" name="Picture 41" descr="A close up of a logo&#10;&#10;Description automatically generated">
            <a:extLst>
              <a:ext uri="{FF2B5EF4-FFF2-40B4-BE49-F238E27FC236}">
                <a16:creationId xmlns:a16="http://schemas.microsoft.com/office/drawing/2014/main" id="{780FC6F9-C939-4EF4-AF15-8A20046665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101" y="1473241"/>
            <a:ext cx="603169" cy="612369"/>
          </a:xfrm>
          <a:prstGeom prst="rect">
            <a:avLst/>
          </a:prstGeom>
        </p:spPr>
      </p:pic>
      <p:pic>
        <p:nvPicPr>
          <p:cNvPr id="14" name="Graphic 13" descr="Database outline">
            <a:extLst>
              <a:ext uri="{FF2B5EF4-FFF2-40B4-BE49-F238E27FC236}">
                <a16:creationId xmlns:a16="http://schemas.microsoft.com/office/drawing/2014/main" id="{06BE50EB-9135-4BB6-B484-C9242F7EA6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7851" y="2575435"/>
            <a:ext cx="914400" cy="914400"/>
          </a:xfrm>
          <a:prstGeom prst="rect">
            <a:avLst/>
          </a:prstGeom>
        </p:spPr>
      </p:pic>
      <p:pic>
        <p:nvPicPr>
          <p:cNvPr id="16" name="Graphic 15" descr="Database with solid fill">
            <a:extLst>
              <a:ext uri="{FF2B5EF4-FFF2-40B4-BE49-F238E27FC236}">
                <a16:creationId xmlns:a16="http://schemas.microsoft.com/office/drawing/2014/main" id="{CE95662C-9532-423C-B470-6CA6B56BD0C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6482" y="3887293"/>
            <a:ext cx="914400" cy="914400"/>
          </a:xfrm>
          <a:prstGeom prst="rect">
            <a:avLst/>
          </a:prstGeom>
        </p:spPr>
      </p:pic>
      <p:pic>
        <p:nvPicPr>
          <p:cNvPr id="18" name="Graphic 17" descr="Database outline">
            <a:extLst>
              <a:ext uri="{FF2B5EF4-FFF2-40B4-BE49-F238E27FC236}">
                <a16:creationId xmlns:a16="http://schemas.microsoft.com/office/drawing/2014/main" id="{D6AAF595-14CA-433C-BA80-419745EC7D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74579" y="3887293"/>
            <a:ext cx="914400" cy="914400"/>
          </a:xfrm>
          <a:prstGeom prst="rect">
            <a:avLst/>
          </a:prstGeom>
        </p:spPr>
      </p:pic>
      <p:sp>
        <p:nvSpPr>
          <p:cNvPr id="50" name="Arrow: Striped Right 49">
            <a:extLst>
              <a:ext uri="{FF2B5EF4-FFF2-40B4-BE49-F238E27FC236}">
                <a16:creationId xmlns:a16="http://schemas.microsoft.com/office/drawing/2014/main" id="{E6337CAD-C269-4119-86AB-658683DBF062}"/>
              </a:ext>
            </a:extLst>
          </p:cNvPr>
          <p:cNvSpPr/>
          <p:nvPr/>
        </p:nvSpPr>
        <p:spPr>
          <a:xfrm rot="10800000">
            <a:off x="1259844" y="4097341"/>
            <a:ext cx="315252" cy="278261"/>
          </a:xfrm>
          <a:prstGeom prst="striped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Hierarchy with solid fill">
            <a:extLst>
              <a:ext uri="{FF2B5EF4-FFF2-40B4-BE49-F238E27FC236}">
                <a16:creationId xmlns:a16="http://schemas.microsoft.com/office/drawing/2014/main" id="{5B3822F9-AC48-45B3-A118-D1E02FF5754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28089" y="5261687"/>
            <a:ext cx="914400" cy="914400"/>
          </a:xfrm>
          <a:prstGeom prst="rect">
            <a:avLst/>
          </a:prstGeom>
        </p:spPr>
      </p:pic>
      <p:sp>
        <p:nvSpPr>
          <p:cNvPr id="24" name="TextBox 23">
            <a:extLst>
              <a:ext uri="{FF2B5EF4-FFF2-40B4-BE49-F238E27FC236}">
                <a16:creationId xmlns:a16="http://schemas.microsoft.com/office/drawing/2014/main" id="{A3CDC075-36BD-4814-90D4-721917A54A5F}"/>
              </a:ext>
            </a:extLst>
          </p:cNvPr>
          <p:cNvSpPr txBox="1"/>
          <p:nvPr/>
        </p:nvSpPr>
        <p:spPr>
          <a:xfrm rot="16200000">
            <a:off x="1924852" y="4229076"/>
            <a:ext cx="780983" cy="230832"/>
          </a:xfrm>
          <a:prstGeom prst="rect">
            <a:avLst/>
          </a:prstGeom>
          <a:noFill/>
        </p:spPr>
        <p:txBody>
          <a:bodyPr wrap="none" rtlCol="0">
            <a:spAutoFit/>
          </a:bodyPr>
          <a:lstStyle/>
          <a:p>
            <a:r>
              <a:rPr lang="en-US" sz="900" dirty="0">
                <a:solidFill>
                  <a:srgbClr val="00B0F0"/>
                </a:solidFill>
              </a:rPr>
              <a:t>Risk Register</a:t>
            </a:r>
          </a:p>
        </p:txBody>
      </p:sp>
      <p:sp>
        <p:nvSpPr>
          <p:cNvPr id="26" name="Rectangle: Rounded Corners 25">
            <a:extLst>
              <a:ext uri="{FF2B5EF4-FFF2-40B4-BE49-F238E27FC236}">
                <a16:creationId xmlns:a16="http://schemas.microsoft.com/office/drawing/2014/main" id="{6F276413-4B39-49BB-9C26-73F506A9962D}"/>
              </a:ext>
            </a:extLst>
          </p:cNvPr>
          <p:cNvSpPr/>
          <p:nvPr/>
        </p:nvSpPr>
        <p:spPr>
          <a:xfrm>
            <a:off x="655608" y="1458449"/>
            <a:ext cx="7012609" cy="872728"/>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B823434B-85E8-4128-BDDC-F5BC646B78F2}"/>
              </a:ext>
            </a:extLst>
          </p:cNvPr>
          <p:cNvSpPr/>
          <p:nvPr/>
        </p:nvSpPr>
        <p:spPr>
          <a:xfrm>
            <a:off x="661391" y="2551818"/>
            <a:ext cx="7012609" cy="1057214"/>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AA5D55AF-98B8-44E6-90C1-DAD1107B1FA3}"/>
              </a:ext>
            </a:extLst>
          </p:cNvPr>
          <p:cNvSpPr/>
          <p:nvPr/>
        </p:nvSpPr>
        <p:spPr>
          <a:xfrm>
            <a:off x="634235" y="3829673"/>
            <a:ext cx="7012609" cy="1229578"/>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DF223610-B18B-4C89-8E55-7159CDB75FD6}"/>
              </a:ext>
            </a:extLst>
          </p:cNvPr>
          <p:cNvSpPr/>
          <p:nvPr/>
        </p:nvSpPr>
        <p:spPr>
          <a:xfrm>
            <a:off x="612017" y="5188044"/>
            <a:ext cx="7061983" cy="1229578"/>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6817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13B4CC-B964-407A-A8BD-38988DD3A495}"/>
              </a:ext>
            </a:extLst>
          </p:cNvPr>
          <p:cNvPicPr>
            <a:picLocks noChangeAspect="1"/>
          </p:cNvPicPr>
          <p:nvPr/>
        </p:nvPicPr>
        <p:blipFill>
          <a:blip r:embed="rId2"/>
          <a:stretch>
            <a:fillRect/>
          </a:stretch>
        </p:blipFill>
        <p:spPr>
          <a:xfrm>
            <a:off x="7401464" y="5108521"/>
            <a:ext cx="4048875" cy="1688696"/>
          </a:xfrm>
          <a:prstGeom prst="rect">
            <a:avLst/>
          </a:prstGeom>
        </p:spPr>
      </p:pic>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140610" y="630362"/>
            <a:ext cx="1401346" cy="400110"/>
          </a:xfrm>
          <a:prstGeom prst="rect">
            <a:avLst/>
          </a:prstGeom>
        </p:spPr>
        <p:txBody>
          <a:bodyPr wrap="none">
            <a:spAutoFit/>
          </a:bodyPr>
          <a:lstStyle/>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0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150662" y="84352"/>
            <a:ext cx="8536138" cy="1118026"/>
            <a:chOff x="6102442" y="1483456"/>
            <a:chExt cx="5419664" cy="1118026"/>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923330"/>
            </a:xfrm>
            <a:prstGeom prst="rect">
              <a:avLst/>
            </a:prstGeom>
            <a:noFill/>
          </p:spPr>
          <p:txBody>
            <a:bodyPr wrap="square" lIns="108000" rIns="108000" rtlCol="0">
              <a:spAutoFit/>
            </a:bodyPr>
            <a:lstStyle/>
            <a:p>
              <a:r>
                <a:rPr lang="en-US" altLang="ko-KR" sz="2700" b="1" dirty="0">
                  <a:solidFill>
                    <a:schemeClr val="tx1">
                      <a:lumMod val="95000"/>
                      <a:lumOff val="5000"/>
                    </a:schemeClr>
                  </a:solidFill>
                  <a:latin typeface="Arial"/>
                  <a:ea typeface="Arial Unicode MS"/>
                  <a:cs typeface="Arial" pitchFamily="34" charset="0"/>
                </a:rPr>
                <a:t> ITU Compliance Dashboard </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04</a:t>
              </a:r>
              <a:endParaRPr lang="ko-KR" altLang="en-US" sz="4400" b="1" dirty="0">
                <a:solidFill>
                  <a:srgbClr val="00B0F0"/>
                </a:solidFill>
                <a:latin typeface="Arial"/>
                <a:ea typeface="Arial Unicode MS"/>
                <a:cs typeface="Arial" pitchFamily="34" charset="0"/>
              </a:endParaRPr>
            </a:p>
          </p:txBody>
        </p:sp>
      </p:grpSp>
      <p:pic>
        <p:nvPicPr>
          <p:cNvPr id="5" name="Graphic 4" descr="Users">
            <a:extLst>
              <a:ext uri="{FF2B5EF4-FFF2-40B4-BE49-F238E27FC236}">
                <a16:creationId xmlns:a16="http://schemas.microsoft.com/office/drawing/2014/main" id="{C3DD6FAB-A731-490D-B89D-6AD9EC0F49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69" y="1168147"/>
            <a:ext cx="1379427" cy="1379427"/>
          </a:xfrm>
          <a:prstGeom prst="rect">
            <a:avLst/>
          </a:prstGeom>
        </p:spPr>
      </p:pic>
      <p:sp>
        <p:nvSpPr>
          <p:cNvPr id="26" name="TextBox 25">
            <a:extLst>
              <a:ext uri="{FF2B5EF4-FFF2-40B4-BE49-F238E27FC236}">
                <a16:creationId xmlns:a16="http://schemas.microsoft.com/office/drawing/2014/main" id="{B1F3CACD-D797-44AD-915D-C87FE697D2AD}"/>
              </a:ext>
            </a:extLst>
          </p:cNvPr>
          <p:cNvSpPr txBox="1"/>
          <p:nvPr/>
        </p:nvSpPr>
        <p:spPr>
          <a:xfrm>
            <a:off x="300670" y="1168147"/>
            <a:ext cx="5504907" cy="2970878"/>
          </a:xfrm>
          <a:prstGeom prst="rect">
            <a:avLst/>
          </a:prstGeom>
          <a:noFill/>
        </p:spPr>
        <p:txBody>
          <a:bodyPr wrap="square">
            <a:spAutoFit/>
          </a:bodyPr>
          <a:lstStyle/>
          <a:p>
            <a:pPr marL="0" marR="0" algn="just">
              <a:lnSpc>
                <a:spcPct val="150000"/>
              </a:lnSpc>
              <a:spcBef>
                <a:spcPts val="0"/>
              </a:spcBef>
              <a:spcAft>
                <a:spcPts val="0"/>
              </a:spcAft>
            </a:pPr>
            <a:r>
              <a:rPr lang="en-GB" sz="1050" b="1" dirty="0">
                <a:solidFill>
                  <a:schemeClr val="tx1">
                    <a:lumMod val="95000"/>
                    <a:lumOff val="5000"/>
                  </a:schemeClr>
                </a:solidFill>
                <a:latin typeface="Arial"/>
                <a:ea typeface="Arial Unicode MS"/>
                <a:cs typeface="Arial" pitchFamily="34" charset="0"/>
              </a:rPr>
              <a:t>BDT designed an Audit Recommendations Tracker in June 2020, which was used as a tool to consolidate and follow up on recommendations from various reports. This tool is currently owned by the BDT Deputy Director and used to manage follow-up on recommendations specific to BDT.  ITU management is currently in the process of expanding this tool ITU-wide to become an expanded corporate compliance dashboard.</a:t>
            </a:r>
            <a:endParaRPr lang="en-US" sz="1050" b="1" dirty="0">
              <a:solidFill>
                <a:schemeClr val="tx1">
                  <a:lumMod val="95000"/>
                  <a:lumOff val="5000"/>
                </a:schemeClr>
              </a:solidFill>
              <a:latin typeface="Arial"/>
              <a:ea typeface="Arial Unicode MS"/>
              <a:cs typeface="Arial" pitchFamily="34" charset="0"/>
            </a:endParaRPr>
          </a:p>
          <a:p>
            <a:pPr marL="0" marR="0" algn="just">
              <a:lnSpc>
                <a:spcPct val="150000"/>
              </a:lnSpc>
              <a:spcBef>
                <a:spcPts val="0"/>
              </a:spcBef>
              <a:spcAft>
                <a:spcPts val="0"/>
              </a:spcAft>
            </a:pPr>
            <a:r>
              <a:rPr lang="en-GB" sz="1050" b="1" dirty="0">
                <a:solidFill>
                  <a:schemeClr val="tx1">
                    <a:lumMod val="95000"/>
                    <a:lumOff val="5000"/>
                  </a:schemeClr>
                </a:solidFill>
                <a:latin typeface="Arial"/>
                <a:ea typeface="Arial Unicode MS"/>
                <a:cs typeface="Arial" pitchFamily="34" charset="0"/>
              </a:rPr>
              <a:t> </a:t>
            </a:r>
            <a:endParaRPr lang="en-US" sz="1050" b="1" dirty="0">
              <a:solidFill>
                <a:schemeClr val="tx1">
                  <a:lumMod val="95000"/>
                  <a:lumOff val="5000"/>
                </a:schemeClr>
              </a:solidFill>
              <a:latin typeface="Arial"/>
              <a:ea typeface="Arial Unicode MS"/>
              <a:cs typeface="Arial" pitchFamily="34" charset="0"/>
            </a:endParaRPr>
          </a:p>
          <a:p>
            <a:pPr marL="0" marR="0" algn="just">
              <a:lnSpc>
                <a:spcPct val="150000"/>
              </a:lnSpc>
              <a:spcBef>
                <a:spcPts val="0"/>
              </a:spcBef>
              <a:spcAft>
                <a:spcPts val="0"/>
              </a:spcAft>
            </a:pPr>
            <a:r>
              <a:rPr lang="en-GB" sz="1050" b="1" dirty="0">
                <a:solidFill>
                  <a:schemeClr val="tx1">
                    <a:lumMod val="95000"/>
                    <a:lumOff val="5000"/>
                  </a:schemeClr>
                </a:solidFill>
                <a:latin typeface="Arial"/>
                <a:ea typeface="Arial Unicode MS"/>
                <a:cs typeface="Arial" pitchFamily="34" charset="0"/>
              </a:rPr>
              <a:t>This tool enables ITU management and oversight bodies (internal audit, external audit and IMAC) to have a clear view of the recommendation in progress, the risk related to these recommendations, real time information concerning the progress made to implement the recommendations or to mitigate the residual risk and push out automated email notifications and reminders where necessary. </a:t>
            </a:r>
            <a:endParaRPr lang="en-US" sz="1050" b="1" dirty="0">
              <a:solidFill>
                <a:schemeClr val="tx1">
                  <a:lumMod val="95000"/>
                  <a:lumOff val="5000"/>
                </a:schemeClr>
              </a:solidFill>
              <a:latin typeface="Arial"/>
              <a:ea typeface="Arial Unicode MS"/>
              <a:cs typeface="Arial" pitchFamily="34" charset="0"/>
            </a:endParaRPr>
          </a:p>
        </p:txBody>
      </p:sp>
      <p:pic>
        <p:nvPicPr>
          <p:cNvPr id="1026" name="Picture 2" descr="Screenshot eines Dashboards">
            <a:extLst>
              <a:ext uri="{FF2B5EF4-FFF2-40B4-BE49-F238E27FC236}">
                <a16:creationId xmlns:a16="http://schemas.microsoft.com/office/drawing/2014/main" id="{63E1B2B9-DA98-433E-85CB-0E82B6E80353}"/>
              </a:ext>
            </a:extLst>
          </p:cNvPr>
          <p:cNvPicPr>
            <a:picLocks noChangeAspect="1" noChangeArrowheads="1"/>
          </p:cNvPicPr>
          <p:nvPr/>
        </p:nvPicPr>
        <p:blipFill>
          <a:blip r:embed="rId6">
            <a:alphaModFix amt="40000"/>
            <a:extLst>
              <a:ext uri="{28A0092B-C50C-407E-A947-70E740481C1C}">
                <a14:useLocalDpi xmlns:a14="http://schemas.microsoft.com/office/drawing/2010/main" val="0"/>
              </a:ext>
            </a:extLst>
          </a:blip>
          <a:srcRect/>
          <a:stretch>
            <a:fillRect/>
          </a:stretch>
        </p:blipFill>
        <p:spPr bwMode="auto">
          <a:xfrm>
            <a:off x="6550408" y="14188"/>
            <a:ext cx="3270333" cy="2561247"/>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1D4525B7-0A22-4377-AB45-7DA223C8CF1B}"/>
              </a:ext>
            </a:extLst>
          </p:cNvPr>
          <p:cNvSpPr/>
          <p:nvPr/>
        </p:nvSpPr>
        <p:spPr>
          <a:xfrm>
            <a:off x="2238722" y="6170939"/>
            <a:ext cx="455737" cy="45419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8DCDFD30-4B68-4D93-A424-A35F31967B2B}"/>
              </a:ext>
            </a:extLst>
          </p:cNvPr>
          <p:cNvSpPr/>
          <p:nvPr/>
        </p:nvSpPr>
        <p:spPr>
          <a:xfrm>
            <a:off x="5555428" y="4207479"/>
            <a:ext cx="455737" cy="45419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5523DDD-0881-4C44-A055-E38EEBD4A8BF}"/>
              </a:ext>
            </a:extLst>
          </p:cNvPr>
          <p:cNvSpPr/>
          <p:nvPr/>
        </p:nvSpPr>
        <p:spPr>
          <a:xfrm>
            <a:off x="7912250" y="2745630"/>
            <a:ext cx="455737" cy="45419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84CAEA0-F1AF-4B6B-A2D2-09E2007B7233}"/>
              </a:ext>
            </a:extLst>
          </p:cNvPr>
          <p:cNvSpPr/>
          <p:nvPr/>
        </p:nvSpPr>
        <p:spPr>
          <a:xfrm>
            <a:off x="10415091" y="1309102"/>
            <a:ext cx="455737" cy="45419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AAC74F9-3E5C-4F24-9D9E-FAB24A449DE3}"/>
              </a:ext>
            </a:extLst>
          </p:cNvPr>
          <p:cNvSpPr txBox="1"/>
          <p:nvPr/>
        </p:nvSpPr>
        <p:spPr>
          <a:xfrm>
            <a:off x="2737623" y="6167187"/>
            <a:ext cx="6323162" cy="369332"/>
          </a:xfrm>
          <a:prstGeom prst="rect">
            <a:avLst/>
          </a:prstGeom>
          <a:solidFill>
            <a:schemeClr val="bg1"/>
          </a:solidFill>
        </p:spPr>
        <p:txBody>
          <a:bodyPr wrap="square">
            <a:spAutoFit/>
          </a:bodyPr>
          <a:lstStyle/>
          <a:p>
            <a:r>
              <a:rPr lang="en-GB" sz="1800" b="1" dirty="0">
                <a:solidFill>
                  <a:schemeClr val="tx1">
                    <a:lumMod val="95000"/>
                    <a:lumOff val="5000"/>
                  </a:schemeClr>
                </a:solidFill>
                <a:latin typeface="Arial"/>
                <a:ea typeface="Arial Unicode MS"/>
                <a:cs typeface="Arial" pitchFamily="34" charset="0"/>
              </a:rPr>
              <a:t>Audit Recommendations Centralizing </a:t>
            </a:r>
            <a:endParaRPr lang="en-US" dirty="0"/>
          </a:p>
        </p:txBody>
      </p:sp>
      <p:sp>
        <p:nvSpPr>
          <p:cNvPr id="44" name="TextBox 43">
            <a:extLst>
              <a:ext uri="{FF2B5EF4-FFF2-40B4-BE49-F238E27FC236}">
                <a16:creationId xmlns:a16="http://schemas.microsoft.com/office/drawing/2014/main" id="{7192153F-821A-4E8E-B37A-71868CC40039}"/>
              </a:ext>
            </a:extLst>
          </p:cNvPr>
          <p:cNvSpPr txBox="1"/>
          <p:nvPr/>
        </p:nvSpPr>
        <p:spPr>
          <a:xfrm>
            <a:off x="6011165" y="4475791"/>
            <a:ext cx="3900634" cy="369332"/>
          </a:xfrm>
          <a:prstGeom prst="rect">
            <a:avLst/>
          </a:prstGeom>
          <a:solidFill>
            <a:schemeClr val="bg1"/>
          </a:solidFill>
        </p:spPr>
        <p:txBody>
          <a:bodyPr wrap="square">
            <a:spAutoFit/>
          </a:bodyPr>
          <a:lstStyle/>
          <a:p>
            <a:r>
              <a:rPr lang="en-GB" b="1" dirty="0">
                <a:solidFill>
                  <a:schemeClr val="tx1">
                    <a:lumMod val="95000"/>
                    <a:lumOff val="5000"/>
                  </a:schemeClr>
                </a:solidFill>
                <a:latin typeface="Arial"/>
                <a:ea typeface="Arial Unicode MS"/>
                <a:cs typeface="Arial" pitchFamily="34" charset="0"/>
              </a:rPr>
              <a:t>F</a:t>
            </a:r>
            <a:r>
              <a:rPr lang="en-GB" sz="1800" b="1" dirty="0">
                <a:solidFill>
                  <a:schemeClr val="tx1">
                    <a:lumMod val="95000"/>
                    <a:lumOff val="5000"/>
                  </a:schemeClr>
                </a:solidFill>
                <a:latin typeface="Arial"/>
                <a:ea typeface="Arial Unicode MS"/>
                <a:cs typeface="Arial" pitchFamily="34" charset="0"/>
              </a:rPr>
              <a:t>ollow-up and updates </a:t>
            </a:r>
            <a:endParaRPr lang="en-US" dirty="0"/>
          </a:p>
        </p:txBody>
      </p:sp>
      <p:sp>
        <p:nvSpPr>
          <p:cNvPr id="45" name="TextBox 44">
            <a:extLst>
              <a:ext uri="{FF2B5EF4-FFF2-40B4-BE49-F238E27FC236}">
                <a16:creationId xmlns:a16="http://schemas.microsoft.com/office/drawing/2014/main" id="{0C20C24A-CD0E-4DAA-8351-3DD8327C7A77}"/>
              </a:ext>
            </a:extLst>
          </p:cNvPr>
          <p:cNvSpPr txBox="1"/>
          <p:nvPr/>
        </p:nvSpPr>
        <p:spPr>
          <a:xfrm>
            <a:off x="8328129" y="2739064"/>
            <a:ext cx="2851066" cy="646331"/>
          </a:xfrm>
          <a:prstGeom prst="rect">
            <a:avLst/>
          </a:prstGeom>
          <a:noFill/>
        </p:spPr>
        <p:txBody>
          <a:bodyPr wrap="square">
            <a:spAutoFit/>
          </a:bodyPr>
          <a:lstStyle/>
          <a:p>
            <a:r>
              <a:rPr lang="en-GB" b="1" dirty="0">
                <a:solidFill>
                  <a:schemeClr val="tx1">
                    <a:lumMod val="95000"/>
                    <a:lumOff val="5000"/>
                  </a:schemeClr>
                </a:solidFill>
                <a:latin typeface="Arial"/>
                <a:ea typeface="Arial Unicode MS"/>
                <a:cs typeface="Arial" pitchFamily="34" charset="0"/>
              </a:rPr>
              <a:t>Assess risk and link to ERM</a:t>
            </a:r>
            <a:endParaRPr lang="en-US" dirty="0"/>
          </a:p>
        </p:txBody>
      </p:sp>
      <p:sp>
        <p:nvSpPr>
          <p:cNvPr id="46" name="TextBox 45">
            <a:extLst>
              <a:ext uri="{FF2B5EF4-FFF2-40B4-BE49-F238E27FC236}">
                <a16:creationId xmlns:a16="http://schemas.microsoft.com/office/drawing/2014/main" id="{465C770A-5D2B-455F-9F45-DED3B8907403}"/>
              </a:ext>
            </a:extLst>
          </p:cNvPr>
          <p:cNvSpPr txBox="1"/>
          <p:nvPr/>
        </p:nvSpPr>
        <p:spPr>
          <a:xfrm>
            <a:off x="9924408" y="1612117"/>
            <a:ext cx="1589678" cy="923330"/>
          </a:xfrm>
          <a:prstGeom prst="rect">
            <a:avLst/>
          </a:prstGeom>
          <a:noFill/>
        </p:spPr>
        <p:txBody>
          <a:bodyPr wrap="square">
            <a:spAutoFit/>
          </a:bodyPr>
          <a:lstStyle/>
          <a:p>
            <a:r>
              <a:rPr lang="en-GB" sz="1800" b="1" dirty="0">
                <a:solidFill>
                  <a:schemeClr val="tx1">
                    <a:lumMod val="95000"/>
                    <a:lumOff val="5000"/>
                  </a:schemeClr>
                </a:solidFill>
                <a:latin typeface="Arial"/>
                <a:ea typeface="Arial Unicode MS"/>
                <a:cs typeface="Arial" pitchFamily="34" charset="0"/>
              </a:rPr>
              <a:t>ITU Compliance Dashboard</a:t>
            </a:r>
            <a:endParaRPr lang="en-US" dirty="0"/>
          </a:p>
        </p:txBody>
      </p:sp>
      <p:pic>
        <p:nvPicPr>
          <p:cNvPr id="12" name="Picture 11">
            <a:extLst>
              <a:ext uri="{FF2B5EF4-FFF2-40B4-BE49-F238E27FC236}">
                <a16:creationId xmlns:a16="http://schemas.microsoft.com/office/drawing/2014/main" id="{377DE4AC-6470-4912-BE86-2316FF2FAA21}"/>
              </a:ext>
            </a:extLst>
          </p:cNvPr>
          <p:cNvPicPr>
            <a:picLocks noChangeAspect="1"/>
          </p:cNvPicPr>
          <p:nvPr/>
        </p:nvPicPr>
        <p:blipFill>
          <a:blip r:embed="rId7"/>
          <a:stretch>
            <a:fillRect/>
          </a:stretch>
        </p:blipFill>
        <p:spPr>
          <a:xfrm>
            <a:off x="7243147" y="3510310"/>
            <a:ext cx="3670957" cy="1061622"/>
          </a:xfrm>
          <a:prstGeom prst="rect">
            <a:avLst/>
          </a:prstGeom>
        </p:spPr>
      </p:pic>
      <p:sp>
        <p:nvSpPr>
          <p:cNvPr id="15" name="Arrow: Down 14">
            <a:extLst>
              <a:ext uri="{FF2B5EF4-FFF2-40B4-BE49-F238E27FC236}">
                <a16:creationId xmlns:a16="http://schemas.microsoft.com/office/drawing/2014/main" id="{535A68B0-CA05-41EB-B180-1A8704CAA218}"/>
              </a:ext>
            </a:extLst>
          </p:cNvPr>
          <p:cNvSpPr/>
          <p:nvPr/>
        </p:nvSpPr>
        <p:spPr>
          <a:xfrm rot="14337499">
            <a:off x="6158556" y="-671387"/>
            <a:ext cx="455737" cy="9425016"/>
          </a:xfrm>
          <a:prstGeom prst="downArrow">
            <a:avLst/>
          </a:prstGeom>
          <a:solidFill>
            <a:schemeClr val="accent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22282B9C-063F-4626-91B0-EC5C7B566906}"/>
              </a:ext>
            </a:extLst>
          </p:cNvPr>
          <p:cNvSpPr txBox="1"/>
          <p:nvPr/>
        </p:nvSpPr>
        <p:spPr>
          <a:xfrm>
            <a:off x="223052" y="4261367"/>
            <a:ext cx="3177373" cy="1223412"/>
          </a:xfrm>
          <a:prstGeom prst="rect">
            <a:avLst/>
          </a:prstGeom>
          <a:noFill/>
        </p:spPr>
        <p:txBody>
          <a:bodyPr wrap="square">
            <a:spAutoFit/>
          </a:bodyPr>
          <a:lstStyle/>
          <a:p>
            <a:pPr algn="just"/>
            <a:r>
              <a:rPr lang="en-GB" sz="1050" b="1" dirty="0">
                <a:solidFill>
                  <a:schemeClr val="tx1">
                    <a:lumMod val="95000"/>
                    <a:lumOff val="5000"/>
                  </a:schemeClr>
                </a:solidFill>
                <a:latin typeface="Arial"/>
                <a:ea typeface="Arial Unicode MS"/>
                <a:cs typeface="Arial" pitchFamily="34" charset="0"/>
              </a:rPr>
              <a:t>The dashboard provides a colour coding depending on the level of importance and whether or not the issue has been resolved. Access to the information is controlled centrally by ITU management. A screenshot of the interface for this tool is provided in the image below. </a:t>
            </a:r>
            <a:endParaRPr lang="en-US" sz="1050" b="1" dirty="0">
              <a:solidFill>
                <a:schemeClr val="tx1">
                  <a:lumMod val="95000"/>
                  <a:lumOff val="5000"/>
                </a:schemeClr>
              </a:solidFill>
              <a:latin typeface="Arial"/>
              <a:ea typeface="Arial Unicode MS"/>
              <a:cs typeface="Arial" pitchFamily="34" charset="0"/>
            </a:endParaRPr>
          </a:p>
        </p:txBody>
      </p:sp>
    </p:spTree>
    <p:extLst>
      <p:ext uri="{BB962C8B-B14F-4D97-AF65-F5344CB8AC3E}">
        <p14:creationId xmlns:p14="http://schemas.microsoft.com/office/powerpoint/2010/main" val="3560632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EF012904-3A20-4F2B-853B-D0DBA8ED0358}"/>
              </a:ext>
            </a:extLst>
          </p:cNvPr>
          <p:cNvSpPr txBox="1"/>
          <p:nvPr/>
        </p:nvSpPr>
        <p:spPr>
          <a:xfrm rot="5400000">
            <a:off x="4871860" y="2652232"/>
            <a:ext cx="4235795" cy="1743075"/>
          </a:xfrm>
          <a:prstGeom prst="rect">
            <a:avLst/>
          </a:prstGeom>
          <a:solidFill>
            <a:schemeClr val="accent1">
              <a:lumMod val="20000"/>
              <a:lumOff val="80000"/>
            </a:schemeClr>
          </a:solidFill>
        </p:spPr>
        <p:txBody>
          <a:bodyPr wrap="square" rtlCol="0">
            <a:spAutoFit/>
          </a:bodyPr>
          <a:lstStyle/>
          <a:p>
            <a:endParaRPr lang="en-US" dirty="0"/>
          </a:p>
        </p:txBody>
      </p:sp>
      <p:sp>
        <p:nvSpPr>
          <p:cNvPr id="91" name="TextBox 90">
            <a:extLst>
              <a:ext uri="{FF2B5EF4-FFF2-40B4-BE49-F238E27FC236}">
                <a16:creationId xmlns:a16="http://schemas.microsoft.com/office/drawing/2014/main" id="{9F0C73D9-4B37-441D-B00C-15BDA39560E9}"/>
              </a:ext>
            </a:extLst>
          </p:cNvPr>
          <p:cNvSpPr txBox="1"/>
          <p:nvPr/>
        </p:nvSpPr>
        <p:spPr>
          <a:xfrm rot="5400000">
            <a:off x="2602091" y="2661139"/>
            <a:ext cx="4253607" cy="1743075"/>
          </a:xfrm>
          <a:prstGeom prst="rect">
            <a:avLst/>
          </a:prstGeom>
          <a:solidFill>
            <a:schemeClr val="accent1">
              <a:lumMod val="20000"/>
              <a:lumOff val="80000"/>
            </a:schemeClr>
          </a:solidFill>
        </p:spPr>
        <p:txBody>
          <a:bodyPr wrap="square" rtlCol="0">
            <a:spAutoFit/>
          </a:bodyPr>
          <a:lstStyle/>
          <a:p>
            <a:endParaRPr lang="en-US" dirty="0"/>
          </a:p>
        </p:txBody>
      </p:sp>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140610" y="630362"/>
            <a:ext cx="1401346" cy="400110"/>
          </a:xfrm>
          <a:prstGeom prst="rect">
            <a:avLst/>
          </a:prstGeom>
        </p:spPr>
        <p:txBody>
          <a:bodyPr wrap="none">
            <a:spAutoFit/>
          </a:bodyPr>
          <a:lstStyle/>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0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150662" y="84352"/>
            <a:ext cx="7165184" cy="777510"/>
            <a:chOff x="6102442" y="1483456"/>
            <a:chExt cx="7165184"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5" y="1678152"/>
              <a:ext cx="6407361" cy="507831"/>
            </a:xfrm>
            <a:prstGeom prst="rect">
              <a:avLst/>
            </a:prstGeom>
            <a:noFill/>
          </p:spPr>
          <p:txBody>
            <a:bodyPr wrap="square" lIns="108000" rIns="108000" rtlCol="0">
              <a:spAutoFit/>
            </a:bodyPr>
            <a:lstStyle/>
            <a:p>
              <a:r>
                <a:rPr lang="en-US" sz="2700" b="1" dirty="0">
                  <a:solidFill>
                    <a:schemeClr val="tx1">
                      <a:lumMod val="95000"/>
                      <a:lumOff val="5000"/>
                    </a:schemeClr>
                  </a:solidFill>
                  <a:latin typeface="Arial"/>
                  <a:ea typeface="Arial Unicode MS"/>
                  <a:cs typeface="Arial" pitchFamily="34" charset="0"/>
                </a:rPr>
                <a:t>System</a:t>
              </a:r>
              <a:r>
                <a:rPr lang="en-US" sz="2000" b="1" dirty="0">
                  <a:solidFill>
                    <a:schemeClr val="tx1">
                      <a:lumMod val="95000"/>
                      <a:lumOff val="5000"/>
                    </a:schemeClr>
                  </a:solidFill>
                  <a:latin typeface="Arial"/>
                  <a:ea typeface="Arial Unicode MS"/>
                  <a:cs typeface="Arial" pitchFamily="34" charset="0"/>
                </a:rPr>
                <a:t> </a:t>
              </a:r>
              <a:r>
                <a:rPr lang="en-US" sz="2700" b="1" dirty="0">
                  <a:solidFill>
                    <a:schemeClr val="tx1">
                      <a:lumMod val="95000"/>
                      <a:lumOff val="5000"/>
                    </a:schemeClr>
                  </a:solidFill>
                  <a:latin typeface="Arial"/>
                  <a:ea typeface="Arial Unicode MS"/>
                  <a:cs typeface="Arial" pitchFamily="34" charset="0"/>
                </a:rPr>
                <a:t>and measures established</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04</a:t>
              </a:r>
              <a:endParaRPr lang="ko-KR" altLang="en-US" sz="4400" b="1" dirty="0">
                <a:solidFill>
                  <a:srgbClr val="00B0F0"/>
                </a:solidFill>
                <a:latin typeface="Arial"/>
                <a:ea typeface="Arial Unicode MS"/>
                <a:cs typeface="Arial" pitchFamily="34" charset="0"/>
              </a:endParaRPr>
            </a:p>
          </p:txBody>
        </p:sp>
      </p:grpSp>
      <p:sp>
        <p:nvSpPr>
          <p:cNvPr id="6" name="TextBox 5">
            <a:extLst>
              <a:ext uri="{FF2B5EF4-FFF2-40B4-BE49-F238E27FC236}">
                <a16:creationId xmlns:a16="http://schemas.microsoft.com/office/drawing/2014/main" id="{E7FB9C8E-68A3-4FEB-BBD9-472084D0516A}"/>
              </a:ext>
            </a:extLst>
          </p:cNvPr>
          <p:cNvSpPr txBox="1"/>
          <p:nvPr/>
        </p:nvSpPr>
        <p:spPr>
          <a:xfrm rot="5400000">
            <a:off x="7207155" y="2643328"/>
            <a:ext cx="4253606" cy="1743075"/>
          </a:xfrm>
          <a:prstGeom prst="rect">
            <a:avLst/>
          </a:prstGeom>
          <a:solidFill>
            <a:schemeClr val="accent1">
              <a:lumMod val="20000"/>
              <a:lumOff val="80000"/>
            </a:schemeClr>
          </a:solidFill>
        </p:spPr>
        <p:txBody>
          <a:bodyPr wrap="square" rtlCol="0">
            <a:spAutoFit/>
          </a:bodyPr>
          <a:lstStyle/>
          <a:p>
            <a:endParaRPr lang="en-US" dirty="0"/>
          </a:p>
        </p:txBody>
      </p:sp>
      <p:sp>
        <p:nvSpPr>
          <p:cNvPr id="87" name="TextBox 86">
            <a:extLst>
              <a:ext uri="{FF2B5EF4-FFF2-40B4-BE49-F238E27FC236}">
                <a16:creationId xmlns:a16="http://schemas.microsoft.com/office/drawing/2014/main" id="{C2372A58-E836-4EEB-A58D-62012D65CB15}"/>
              </a:ext>
            </a:extLst>
          </p:cNvPr>
          <p:cNvSpPr txBox="1"/>
          <p:nvPr/>
        </p:nvSpPr>
        <p:spPr>
          <a:xfrm>
            <a:off x="3851095" y="1879167"/>
            <a:ext cx="1743075" cy="1200329"/>
          </a:xfrm>
          <a:prstGeom prst="rect">
            <a:avLst/>
          </a:prstGeom>
          <a:solidFill>
            <a:schemeClr val="accent1">
              <a:lumMod val="60000"/>
              <a:lumOff val="40000"/>
            </a:schemeClr>
          </a:solidFill>
        </p:spPr>
        <p:txBody>
          <a:bodyPr wrap="square" rtlCol="0">
            <a:spAutoFit/>
          </a:bodyPr>
          <a:lstStyle/>
          <a:p>
            <a:pPr algn="ctr"/>
            <a:r>
              <a:rPr lang="en-GB" dirty="0">
                <a:latin typeface="Arial" panose="020B0604020202020204" pitchFamily="34" charset="0"/>
                <a:cs typeface="Arial" panose="020B0604020202020204" pitchFamily="34" charset="0"/>
              </a:rPr>
              <a:t>Governance, Ethics, Fraud detection </a:t>
            </a:r>
          </a:p>
          <a:p>
            <a:pPr algn="ctr"/>
            <a:endParaRPr lang="en-GB" dirty="0">
              <a:latin typeface="Arial" panose="020B0604020202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6CCDF3A7-9113-410B-9DAA-A117DF9C0F93}"/>
              </a:ext>
            </a:extLst>
          </p:cNvPr>
          <p:cNvSpPr txBox="1"/>
          <p:nvPr/>
        </p:nvSpPr>
        <p:spPr>
          <a:xfrm>
            <a:off x="6118220" y="1918325"/>
            <a:ext cx="1743075" cy="1200329"/>
          </a:xfrm>
          <a:prstGeom prst="rect">
            <a:avLst/>
          </a:prstGeom>
          <a:solidFill>
            <a:schemeClr val="accent1">
              <a:lumMod val="60000"/>
              <a:lumOff val="40000"/>
            </a:schemeClr>
          </a:solidFill>
        </p:spPr>
        <p:txBody>
          <a:bodyPr wrap="square" rtlCol="0">
            <a:spAutoFit/>
          </a:bodyPr>
          <a:lstStyle/>
          <a:p>
            <a:pPr algn="ctr"/>
            <a:r>
              <a:rPr lang="en-GB" dirty="0">
                <a:latin typeface="Arial" panose="020B0604020202020204" pitchFamily="34" charset="0"/>
                <a:cs typeface="Arial" panose="020B0604020202020204" pitchFamily="34" charset="0"/>
              </a:rPr>
              <a:t>Strengthen financial &amp; procurement procedures</a:t>
            </a:r>
          </a:p>
        </p:txBody>
      </p:sp>
      <p:sp>
        <p:nvSpPr>
          <p:cNvPr id="93" name="TextBox 92">
            <a:extLst>
              <a:ext uri="{FF2B5EF4-FFF2-40B4-BE49-F238E27FC236}">
                <a16:creationId xmlns:a16="http://schemas.microsoft.com/office/drawing/2014/main" id="{E94846FC-8112-46CA-8BA1-3C8103F59CFC}"/>
              </a:ext>
            </a:extLst>
          </p:cNvPr>
          <p:cNvSpPr txBox="1"/>
          <p:nvPr/>
        </p:nvSpPr>
        <p:spPr>
          <a:xfrm>
            <a:off x="8462421" y="1919801"/>
            <a:ext cx="1743075" cy="1200329"/>
          </a:xfrm>
          <a:prstGeom prst="rect">
            <a:avLst/>
          </a:prstGeom>
          <a:solidFill>
            <a:schemeClr val="accent1">
              <a:lumMod val="60000"/>
              <a:lumOff val="40000"/>
            </a:schemeClr>
          </a:solidFill>
        </p:spPr>
        <p:txBody>
          <a:bodyPr wrap="square" rtlCol="0">
            <a:spAutoFit/>
          </a:bodyPr>
          <a:lstStyle/>
          <a:p>
            <a:pPr algn="ctr"/>
            <a:r>
              <a:rPr lang="en-GB" dirty="0">
                <a:latin typeface="Arial" panose="020B0604020202020204" pitchFamily="34" charset="0"/>
                <a:cs typeface="Arial" panose="020B0604020202020204" pitchFamily="34" charset="0"/>
              </a:rPr>
              <a:t>Strengthen BDT internal control procedures</a:t>
            </a:r>
          </a:p>
        </p:txBody>
      </p:sp>
      <p:grpSp>
        <p:nvGrpSpPr>
          <p:cNvPr id="23" name="Shape 548">
            <a:extLst>
              <a:ext uri="{FF2B5EF4-FFF2-40B4-BE49-F238E27FC236}">
                <a16:creationId xmlns:a16="http://schemas.microsoft.com/office/drawing/2014/main" id="{10609DBA-2840-40CF-8FB2-07695E257266}"/>
              </a:ext>
            </a:extLst>
          </p:cNvPr>
          <p:cNvGrpSpPr/>
          <p:nvPr/>
        </p:nvGrpSpPr>
        <p:grpSpPr>
          <a:xfrm>
            <a:off x="6699617" y="1511578"/>
            <a:ext cx="333699" cy="329076"/>
            <a:chOff x="3292425" y="3664250"/>
            <a:chExt cx="397025" cy="391525"/>
          </a:xfrm>
        </p:grpSpPr>
        <p:sp>
          <p:nvSpPr>
            <p:cNvPr id="24" name="Shape 549">
              <a:extLst>
                <a:ext uri="{FF2B5EF4-FFF2-40B4-BE49-F238E27FC236}">
                  <a16:creationId xmlns:a16="http://schemas.microsoft.com/office/drawing/2014/main" id="{F97B291E-D0C6-43E1-B7E4-13476D765BE0}"/>
                </a:ext>
              </a:extLst>
            </p:cNvPr>
            <p:cNvSpPr/>
            <p:nvPr/>
          </p:nvSpPr>
          <p:spPr>
            <a:xfrm>
              <a:off x="3292425" y="3680675"/>
              <a:ext cx="375100" cy="375100"/>
            </a:xfrm>
            <a:custGeom>
              <a:avLst/>
              <a:gdLst/>
              <a:ahLst/>
              <a:cxnLst/>
              <a:rect l="0" t="0" r="0" b="0"/>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550">
              <a:extLst>
                <a:ext uri="{FF2B5EF4-FFF2-40B4-BE49-F238E27FC236}">
                  <a16:creationId xmlns:a16="http://schemas.microsoft.com/office/drawing/2014/main" id="{DC578FB4-B63C-4BBA-83F8-53D9AABBC905}"/>
                </a:ext>
              </a:extLst>
            </p:cNvPr>
            <p:cNvSpPr/>
            <p:nvPr/>
          </p:nvSpPr>
          <p:spPr>
            <a:xfrm>
              <a:off x="3504325" y="3664250"/>
              <a:ext cx="131525" cy="153450"/>
            </a:xfrm>
            <a:custGeom>
              <a:avLst/>
              <a:gdLst/>
              <a:ahLst/>
              <a:cxnLst/>
              <a:rect l="0" t="0" r="0" b="0"/>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551">
              <a:extLst>
                <a:ext uri="{FF2B5EF4-FFF2-40B4-BE49-F238E27FC236}">
                  <a16:creationId xmlns:a16="http://schemas.microsoft.com/office/drawing/2014/main" id="{75B0C7B5-1485-4F52-B551-633A2D9BE3DC}"/>
                </a:ext>
              </a:extLst>
            </p:cNvPr>
            <p:cNvSpPr/>
            <p:nvPr/>
          </p:nvSpPr>
          <p:spPr>
            <a:xfrm>
              <a:off x="3501875" y="3749500"/>
              <a:ext cx="187575" cy="96825"/>
            </a:xfrm>
            <a:custGeom>
              <a:avLst/>
              <a:gdLst/>
              <a:ahLst/>
              <a:cxnLst/>
              <a:rect l="0" t="0" r="0" b="0"/>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7" name="Shape 517">
            <a:extLst>
              <a:ext uri="{FF2B5EF4-FFF2-40B4-BE49-F238E27FC236}">
                <a16:creationId xmlns:a16="http://schemas.microsoft.com/office/drawing/2014/main" id="{3E3AE20B-B70D-4295-86B0-89934288565A}"/>
              </a:ext>
            </a:extLst>
          </p:cNvPr>
          <p:cNvGrpSpPr/>
          <p:nvPr/>
        </p:nvGrpSpPr>
        <p:grpSpPr>
          <a:xfrm>
            <a:off x="4387946" y="1487065"/>
            <a:ext cx="342881" cy="350068"/>
            <a:chOff x="3951850" y="2985350"/>
            <a:chExt cx="407950" cy="416500"/>
          </a:xfrm>
        </p:grpSpPr>
        <p:sp>
          <p:nvSpPr>
            <p:cNvPr id="28" name="Shape 518">
              <a:extLst>
                <a:ext uri="{FF2B5EF4-FFF2-40B4-BE49-F238E27FC236}">
                  <a16:creationId xmlns:a16="http://schemas.microsoft.com/office/drawing/2014/main" id="{5A52C955-234F-42E0-B992-428D918C9DEB}"/>
                </a:ext>
              </a:extLst>
            </p:cNvPr>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 name="Shape 519">
              <a:extLst>
                <a:ext uri="{FF2B5EF4-FFF2-40B4-BE49-F238E27FC236}">
                  <a16:creationId xmlns:a16="http://schemas.microsoft.com/office/drawing/2014/main" id="{7DCB40AC-378A-4533-A6B0-26A5A52571D7}"/>
                </a:ext>
              </a:extLst>
            </p:cNvPr>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 name="Shape 520">
              <a:extLst>
                <a:ext uri="{FF2B5EF4-FFF2-40B4-BE49-F238E27FC236}">
                  <a16:creationId xmlns:a16="http://schemas.microsoft.com/office/drawing/2014/main" id="{9EC551F7-00F7-491E-9CB3-408D236306BB}"/>
                </a:ext>
              </a:extLst>
            </p:cNvPr>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 name="Shape 521">
              <a:extLst>
                <a:ext uri="{FF2B5EF4-FFF2-40B4-BE49-F238E27FC236}">
                  <a16:creationId xmlns:a16="http://schemas.microsoft.com/office/drawing/2014/main" id="{D2E1C9E8-0171-4DF6-A659-FFF74999111C}"/>
                </a:ext>
              </a:extLst>
            </p:cNvPr>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5" name="Shape 727">
            <a:extLst>
              <a:ext uri="{FF2B5EF4-FFF2-40B4-BE49-F238E27FC236}">
                <a16:creationId xmlns:a16="http://schemas.microsoft.com/office/drawing/2014/main" id="{64F92AF7-BEE2-4265-9BD8-D029617A29A6}"/>
              </a:ext>
            </a:extLst>
          </p:cNvPr>
          <p:cNvGrpSpPr/>
          <p:nvPr/>
        </p:nvGrpSpPr>
        <p:grpSpPr>
          <a:xfrm>
            <a:off x="3876997" y="1528971"/>
            <a:ext cx="363369" cy="221114"/>
            <a:chOff x="3269900" y="3064500"/>
            <a:chExt cx="432325" cy="263075"/>
          </a:xfrm>
        </p:grpSpPr>
        <p:sp>
          <p:nvSpPr>
            <p:cNvPr id="36" name="Shape 728">
              <a:extLst>
                <a:ext uri="{FF2B5EF4-FFF2-40B4-BE49-F238E27FC236}">
                  <a16:creationId xmlns:a16="http://schemas.microsoft.com/office/drawing/2014/main" id="{520FD899-BA1B-4C2A-B7F8-3A557D7DCEB9}"/>
                </a:ext>
              </a:extLst>
            </p:cNvPr>
            <p:cNvSpPr/>
            <p:nvPr/>
          </p:nvSpPr>
          <p:spPr>
            <a:xfrm>
              <a:off x="3269900" y="3064500"/>
              <a:ext cx="432325" cy="263075"/>
            </a:xfrm>
            <a:custGeom>
              <a:avLst/>
              <a:gdLst/>
              <a:ahLst/>
              <a:cxnLst/>
              <a:rect l="0" t="0" r="0" b="0"/>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729">
              <a:extLst>
                <a:ext uri="{FF2B5EF4-FFF2-40B4-BE49-F238E27FC236}">
                  <a16:creationId xmlns:a16="http://schemas.microsoft.com/office/drawing/2014/main" id="{9489BAB8-7369-48CA-A0DB-5D570942843C}"/>
                </a:ext>
              </a:extLst>
            </p:cNvPr>
            <p:cNvSpPr/>
            <p:nvPr/>
          </p:nvSpPr>
          <p:spPr>
            <a:xfrm>
              <a:off x="3445875" y="3155825"/>
              <a:ext cx="80400" cy="80400"/>
            </a:xfrm>
            <a:custGeom>
              <a:avLst/>
              <a:gdLst/>
              <a:ahLst/>
              <a:cxnLst/>
              <a:rect l="0" t="0" r="0" b="0"/>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730">
              <a:extLst>
                <a:ext uri="{FF2B5EF4-FFF2-40B4-BE49-F238E27FC236}">
                  <a16:creationId xmlns:a16="http://schemas.microsoft.com/office/drawing/2014/main" id="{DC78FF58-C210-4D7E-912A-E58F668E76C6}"/>
                </a:ext>
              </a:extLst>
            </p:cNvPr>
            <p:cNvSpPr/>
            <p:nvPr/>
          </p:nvSpPr>
          <p:spPr>
            <a:xfrm>
              <a:off x="3381925" y="3091900"/>
              <a:ext cx="208275" cy="208275"/>
            </a:xfrm>
            <a:custGeom>
              <a:avLst/>
              <a:gdLst/>
              <a:ahLst/>
              <a:cxnLst/>
              <a:rect l="0" t="0" r="0" b="0"/>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9" name="Shape 382">
            <a:extLst>
              <a:ext uri="{FF2B5EF4-FFF2-40B4-BE49-F238E27FC236}">
                <a16:creationId xmlns:a16="http://schemas.microsoft.com/office/drawing/2014/main" id="{75BCDE7D-E900-4890-84E2-40261D7FA87F}"/>
              </a:ext>
            </a:extLst>
          </p:cNvPr>
          <p:cNvGrpSpPr/>
          <p:nvPr/>
        </p:nvGrpSpPr>
        <p:grpSpPr>
          <a:xfrm>
            <a:off x="5029839" y="1468332"/>
            <a:ext cx="336767" cy="383835"/>
            <a:chOff x="4630125" y="278900"/>
            <a:chExt cx="400675" cy="456675"/>
          </a:xfrm>
        </p:grpSpPr>
        <p:sp>
          <p:nvSpPr>
            <p:cNvPr id="40" name="Shape 383">
              <a:extLst>
                <a:ext uri="{FF2B5EF4-FFF2-40B4-BE49-F238E27FC236}">
                  <a16:creationId xmlns:a16="http://schemas.microsoft.com/office/drawing/2014/main" id="{19296F6A-C677-45FA-9C0A-C7E37CB6BE62}"/>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 name="Shape 384">
              <a:extLst>
                <a:ext uri="{FF2B5EF4-FFF2-40B4-BE49-F238E27FC236}">
                  <a16:creationId xmlns:a16="http://schemas.microsoft.com/office/drawing/2014/main" id="{6700C3D1-BEFC-4D0F-AE9E-4FBCD84A480E}"/>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 name="Shape 385">
              <a:extLst>
                <a:ext uri="{FF2B5EF4-FFF2-40B4-BE49-F238E27FC236}">
                  <a16:creationId xmlns:a16="http://schemas.microsoft.com/office/drawing/2014/main" id="{3AC2308A-4957-4CAB-8D0E-FA3EF3E56C1E}"/>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 name="Shape 386">
              <a:extLst>
                <a:ext uri="{FF2B5EF4-FFF2-40B4-BE49-F238E27FC236}">
                  <a16:creationId xmlns:a16="http://schemas.microsoft.com/office/drawing/2014/main" id="{2EEB7C93-08CA-4098-82D2-3154E1BE44BC}"/>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4" name="Shape 552">
            <a:extLst>
              <a:ext uri="{FF2B5EF4-FFF2-40B4-BE49-F238E27FC236}">
                <a16:creationId xmlns:a16="http://schemas.microsoft.com/office/drawing/2014/main" id="{211D63D5-F386-4CFF-A5DA-E748F12D8AF7}"/>
              </a:ext>
            </a:extLst>
          </p:cNvPr>
          <p:cNvGrpSpPr/>
          <p:nvPr/>
        </p:nvGrpSpPr>
        <p:grpSpPr>
          <a:xfrm>
            <a:off x="6195779" y="1551743"/>
            <a:ext cx="369525" cy="268182"/>
            <a:chOff x="3932350" y="3714775"/>
            <a:chExt cx="439650" cy="319075"/>
          </a:xfrm>
        </p:grpSpPr>
        <p:sp>
          <p:nvSpPr>
            <p:cNvPr id="45" name="Shape 553">
              <a:extLst>
                <a:ext uri="{FF2B5EF4-FFF2-40B4-BE49-F238E27FC236}">
                  <a16:creationId xmlns:a16="http://schemas.microsoft.com/office/drawing/2014/main" id="{BC29EDD5-ECF0-4BF4-A13B-2EE6317BF598}"/>
                </a:ext>
              </a:extLst>
            </p:cNvPr>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 name="Shape 554">
              <a:extLst>
                <a:ext uri="{FF2B5EF4-FFF2-40B4-BE49-F238E27FC236}">
                  <a16:creationId xmlns:a16="http://schemas.microsoft.com/office/drawing/2014/main" id="{D7CF0F04-16ED-4E40-9603-8A420DB18D21}"/>
                </a:ext>
              </a:extLst>
            </p:cNvPr>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 name="Shape 555">
              <a:extLst>
                <a:ext uri="{FF2B5EF4-FFF2-40B4-BE49-F238E27FC236}">
                  <a16:creationId xmlns:a16="http://schemas.microsoft.com/office/drawing/2014/main" id="{CC0C639D-8E1B-44F7-B821-9250D2574D4E}"/>
                </a:ext>
              </a:extLst>
            </p:cNvPr>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 name="Shape 556">
              <a:extLst>
                <a:ext uri="{FF2B5EF4-FFF2-40B4-BE49-F238E27FC236}">
                  <a16:creationId xmlns:a16="http://schemas.microsoft.com/office/drawing/2014/main" id="{AF43CC2D-2364-4CF6-B77E-8022CDDA2131}"/>
                </a:ext>
              </a:extLst>
            </p:cNvPr>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 name="Shape 557">
              <a:extLst>
                <a:ext uri="{FF2B5EF4-FFF2-40B4-BE49-F238E27FC236}">
                  <a16:creationId xmlns:a16="http://schemas.microsoft.com/office/drawing/2014/main" id="{10EA38D5-7684-47E8-AD68-85E263439CB2}"/>
                </a:ext>
              </a:extLst>
            </p:cNvPr>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0" name="Shape 558">
            <a:extLst>
              <a:ext uri="{FF2B5EF4-FFF2-40B4-BE49-F238E27FC236}">
                <a16:creationId xmlns:a16="http://schemas.microsoft.com/office/drawing/2014/main" id="{C63FC6EB-BAA6-46D3-8C75-D3A684D25AEF}"/>
              </a:ext>
            </a:extLst>
          </p:cNvPr>
          <p:cNvGrpSpPr/>
          <p:nvPr/>
        </p:nvGrpSpPr>
        <p:grpSpPr>
          <a:xfrm>
            <a:off x="7178411" y="1510456"/>
            <a:ext cx="369504" cy="268182"/>
            <a:chOff x="4604550" y="3714775"/>
            <a:chExt cx="439625" cy="319075"/>
          </a:xfrm>
        </p:grpSpPr>
        <p:sp>
          <p:nvSpPr>
            <p:cNvPr id="51" name="Shape 559">
              <a:extLst>
                <a:ext uri="{FF2B5EF4-FFF2-40B4-BE49-F238E27FC236}">
                  <a16:creationId xmlns:a16="http://schemas.microsoft.com/office/drawing/2014/main" id="{2CF43D98-0B08-4492-8229-66EA1F98FCD3}"/>
                </a:ext>
              </a:extLst>
            </p:cNvPr>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 name="Shape 560">
              <a:extLst>
                <a:ext uri="{FF2B5EF4-FFF2-40B4-BE49-F238E27FC236}">
                  <a16:creationId xmlns:a16="http://schemas.microsoft.com/office/drawing/2014/main" id="{0C939177-5100-4CEF-B295-6185DEF6E5E1}"/>
                </a:ext>
              </a:extLst>
            </p:cNvPr>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3" name="Shape 561">
            <a:extLst>
              <a:ext uri="{FF2B5EF4-FFF2-40B4-BE49-F238E27FC236}">
                <a16:creationId xmlns:a16="http://schemas.microsoft.com/office/drawing/2014/main" id="{BCBEADF4-98E8-42FD-8D44-D9C6D16F1C7F}"/>
              </a:ext>
            </a:extLst>
          </p:cNvPr>
          <p:cNvGrpSpPr/>
          <p:nvPr/>
        </p:nvGrpSpPr>
        <p:grpSpPr>
          <a:xfrm>
            <a:off x="9079690" y="1495039"/>
            <a:ext cx="353136" cy="313737"/>
            <a:chOff x="5292575" y="3681900"/>
            <a:chExt cx="420150" cy="373275"/>
          </a:xfrm>
        </p:grpSpPr>
        <p:sp>
          <p:nvSpPr>
            <p:cNvPr id="54" name="Shape 562">
              <a:extLst>
                <a:ext uri="{FF2B5EF4-FFF2-40B4-BE49-F238E27FC236}">
                  <a16:creationId xmlns:a16="http://schemas.microsoft.com/office/drawing/2014/main" id="{721B7AE4-80B5-4705-8A76-5DAA67A42F79}"/>
                </a:ext>
              </a:extLst>
            </p:cNvPr>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 name="Shape 563">
              <a:extLst>
                <a:ext uri="{FF2B5EF4-FFF2-40B4-BE49-F238E27FC236}">
                  <a16:creationId xmlns:a16="http://schemas.microsoft.com/office/drawing/2014/main" id="{ACF57559-775F-478B-85F2-B3633CEA35E6}"/>
                </a:ext>
              </a:extLst>
            </p:cNvPr>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 name="Shape 564">
              <a:extLst>
                <a:ext uri="{FF2B5EF4-FFF2-40B4-BE49-F238E27FC236}">
                  <a16:creationId xmlns:a16="http://schemas.microsoft.com/office/drawing/2014/main" id="{75AE6C6A-434E-4C91-8B66-E13254608296}"/>
                </a:ext>
              </a:extLst>
            </p:cNvPr>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 name="Shape 565">
              <a:extLst>
                <a:ext uri="{FF2B5EF4-FFF2-40B4-BE49-F238E27FC236}">
                  <a16:creationId xmlns:a16="http://schemas.microsoft.com/office/drawing/2014/main" id="{102DAB37-E495-43ED-968E-782B383A75A8}"/>
                </a:ext>
              </a:extLst>
            </p:cNvPr>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 name="Shape 566">
              <a:extLst>
                <a:ext uri="{FF2B5EF4-FFF2-40B4-BE49-F238E27FC236}">
                  <a16:creationId xmlns:a16="http://schemas.microsoft.com/office/drawing/2014/main" id="{C2A72211-8B8F-4AA6-9B91-1601BA7B4305}"/>
                </a:ext>
              </a:extLst>
            </p:cNvPr>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 name="Shape 567">
              <a:extLst>
                <a:ext uri="{FF2B5EF4-FFF2-40B4-BE49-F238E27FC236}">
                  <a16:creationId xmlns:a16="http://schemas.microsoft.com/office/drawing/2014/main" id="{563E5E0A-A58D-475C-BA38-ABC96E63F6FB}"/>
                </a:ext>
              </a:extLst>
            </p:cNvPr>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 name="Shape 568">
              <a:extLst>
                <a:ext uri="{FF2B5EF4-FFF2-40B4-BE49-F238E27FC236}">
                  <a16:creationId xmlns:a16="http://schemas.microsoft.com/office/drawing/2014/main" id="{829FF033-03B4-4B2D-9CDE-00F01220161A}"/>
                </a:ext>
              </a:extLst>
            </p:cNvPr>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1" name="Shape 569">
            <a:extLst>
              <a:ext uri="{FF2B5EF4-FFF2-40B4-BE49-F238E27FC236}">
                <a16:creationId xmlns:a16="http://schemas.microsoft.com/office/drawing/2014/main" id="{C06057D6-FDB8-41DB-9E74-6F19479DDEDD}"/>
              </a:ext>
            </a:extLst>
          </p:cNvPr>
          <p:cNvGrpSpPr/>
          <p:nvPr/>
        </p:nvGrpSpPr>
        <p:grpSpPr>
          <a:xfrm>
            <a:off x="8556283" y="1461776"/>
            <a:ext cx="393059" cy="393059"/>
            <a:chOff x="5941025" y="3634400"/>
            <a:chExt cx="467650" cy="467650"/>
          </a:xfrm>
        </p:grpSpPr>
        <p:sp>
          <p:nvSpPr>
            <p:cNvPr id="62" name="Shape 570">
              <a:extLst>
                <a:ext uri="{FF2B5EF4-FFF2-40B4-BE49-F238E27FC236}">
                  <a16:creationId xmlns:a16="http://schemas.microsoft.com/office/drawing/2014/main" id="{42130AFA-4858-4896-84F8-DB9A1B380ECE}"/>
                </a:ext>
              </a:extLst>
            </p:cNvPr>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 name="Shape 571">
              <a:extLst>
                <a:ext uri="{FF2B5EF4-FFF2-40B4-BE49-F238E27FC236}">
                  <a16:creationId xmlns:a16="http://schemas.microsoft.com/office/drawing/2014/main" id="{805CCAD9-B80D-4EAA-B9A2-1C3F2F428DA3}"/>
                </a:ext>
              </a:extLst>
            </p:cNvPr>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572">
              <a:extLst>
                <a:ext uri="{FF2B5EF4-FFF2-40B4-BE49-F238E27FC236}">
                  <a16:creationId xmlns:a16="http://schemas.microsoft.com/office/drawing/2014/main" id="{C7ABC32E-71BF-4CB9-8845-61A41C2D7565}"/>
                </a:ext>
              </a:extLst>
            </p:cNvPr>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 name="Shape 573">
              <a:extLst>
                <a:ext uri="{FF2B5EF4-FFF2-40B4-BE49-F238E27FC236}">
                  <a16:creationId xmlns:a16="http://schemas.microsoft.com/office/drawing/2014/main" id="{83B6CC41-DBF5-4228-AC13-8233A7A057AC}"/>
                </a:ext>
              </a:extLst>
            </p:cNvPr>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 name="Shape 574">
              <a:extLst>
                <a:ext uri="{FF2B5EF4-FFF2-40B4-BE49-F238E27FC236}">
                  <a16:creationId xmlns:a16="http://schemas.microsoft.com/office/drawing/2014/main" id="{C96AA17C-FB7D-42FC-8F5C-B252078F4CCA}"/>
                </a:ext>
              </a:extLst>
            </p:cNvPr>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575">
              <a:extLst>
                <a:ext uri="{FF2B5EF4-FFF2-40B4-BE49-F238E27FC236}">
                  <a16:creationId xmlns:a16="http://schemas.microsoft.com/office/drawing/2014/main" id="{39A244AC-5A92-4949-88FD-C88CACCD9D93}"/>
                </a:ext>
              </a:extLst>
            </p:cNvPr>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8" name="Shape 640">
            <a:extLst>
              <a:ext uri="{FF2B5EF4-FFF2-40B4-BE49-F238E27FC236}">
                <a16:creationId xmlns:a16="http://schemas.microsoft.com/office/drawing/2014/main" id="{20974255-E5B1-40A7-93E5-EE14CBDD9812}"/>
              </a:ext>
            </a:extLst>
          </p:cNvPr>
          <p:cNvGrpSpPr/>
          <p:nvPr/>
        </p:nvGrpSpPr>
        <p:grpSpPr>
          <a:xfrm>
            <a:off x="9524031" y="1476874"/>
            <a:ext cx="387932" cy="345970"/>
            <a:chOff x="3927500" y="301425"/>
            <a:chExt cx="461550" cy="411625"/>
          </a:xfrm>
        </p:grpSpPr>
        <p:sp>
          <p:nvSpPr>
            <p:cNvPr id="69" name="Shape 641">
              <a:extLst>
                <a:ext uri="{FF2B5EF4-FFF2-40B4-BE49-F238E27FC236}">
                  <a16:creationId xmlns:a16="http://schemas.microsoft.com/office/drawing/2014/main" id="{12079E97-1FCF-4652-B8CD-372E5AA2C22A}"/>
                </a:ext>
              </a:extLst>
            </p:cNvPr>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642">
              <a:extLst>
                <a:ext uri="{FF2B5EF4-FFF2-40B4-BE49-F238E27FC236}">
                  <a16:creationId xmlns:a16="http://schemas.microsoft.com/office/drawing/2014/main" id="{80027511-37E2-4CEF-B2C8-A534056BDFCC}"/>
                </a:ext>
              </a:extLst>
            </p:cNvPr>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643">
              <a:extLst>
                <a:ext uri="{FF2B5EF4-FFF2-40B4-BE49-F238E27FC236}">
                  <a16:creationId xmlns:a16="http://schemas.microsoft.com/office/drawing/2014/main" id="{777CA00D-070C-4ED4-9F2A-224F16366E4F}"/>
                </a:ext>
              </a:extLst>
            </p:cNvPr>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 name="Shape 644">
              <a:extLst>
                <a:ext uri="{FF2B5EF4-FFF2-40B4-BE49-F238E27FC236}">
                  <a16:creationId xmlns:a16="http://schemas.microsoft.com/office/drawing/2014/main" id="{039A58C9-AADF-4F09-88EB-CC9AB0AE8871}"/>
                </a:ext>
              </a:extLst>
            </p:cNvPr>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 name="Shape 645">
              <a:extLst>
                <a:ext uri="{FF2B5EF4-FFF2-40B4-BE49-F238E27FC236}">
                  <a16:creationId xmlns:a16="http://schemas.microsoft.com/office/drawing/2014/main" id="{FCFE11AE-F255-4E1E-A590-3E1E56F6E630}"/>
                </a:ext>
              </a:extLst>
            </p:cNvPr>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 name="Shape 646">
              <a:extLst>
                <a:ext uri="{FF2B5EF4-FFF2-40B4-BE49-F238E27FC236}">
                  <a16:creationId xmlns:a16="http://schemas.microsoft.com/office/drawing/2014/main" id="{88A9ADB4-1ED0-43F8-81A0-4438EF8C800D}"/>
                </a:ext>
              </a:extLst>
            </p:cNvPr>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647">
              <a:extLst>
                <a:ext uri="{FF2B5EF4-FFF2-40B4-BE49-F238E27FC236}">
                  <a16:creationId xmlns:a16="http://schemas.microsoft.com/office/drawing/2014/main" id="{6A9698F2-77FB-4579-A360-C14A7DD512E9}"/>
                </a:ext>
              </a:extLst>
            </p:cNvPr>
            <p:cNvSpPr/>
            <p:nvPr/>
          </p:nvSpPr>
          <p:spPr>
            <a:xfrm>
              <a:off x="3970725" y="558375"/>
              <a:ext cx="1850" cy="12200"/>
            </a:xfrm>
            <a:custGeom>
              <a:avLst/>
              <a:gdLst/>
              <a:ahLst/>
              <a:cxnLst/>
              <a:rect l="0" t="0" r="0" b="0"/>
              <a:pathLst>
                <a:path w="74" h="488" fill="none" extrusionOk="0">
                  <a:moveTo>
                    <a:pt x="0" y="488"/>
                  </a:moveTo>
                  <a:lnTo>
                    <a:pt x="7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 name="Shape 648">
              <a:extLst>
                <a:ext uri="{FF2B5EF4-FFF2-40B4-BE49-F238E27FC236}">
                  <a16:creationId xmlns:a16="http://schemas.microsoft.com/office/drawing/2014/main" id="{F3DB7671-5A8D-4628-877D-FF9D8D3A0B8C}"/>
                </a:ext>
              </a:extLst>
            </p:cNvPr>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 name="Shape 649">
              <a:extLst>
                <a:ext uri="{FF2B5EF4-FFF2-40B4-BE49-F238E27FC236}">
                  <a16:creationId xmlns:a16="http://schemas.microsoft.com/office/drawing/2014/main" id="{7319EE74-B39E-4776-8640-4F0995DD8AD0}"/>
                </a:ext>
              </a:extLst>
            </p:cNvPr>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 name="Shape 650">
              <a:extLst>
                <a:ext uri="{FF2B5EF4-FFF2-40B4-BE49-F238E27FC236}">
                  <a16:creationId xmlns:a16="http://schemas.microsoft.com/office/drawing/2014/main" id="{989FDB33-BF79-4518-BD7B-A856B19EBAE6}"/>
                </a:ext>
              </a:extLst>
            </p:cNvPr>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 name="Shape 651">
              <a:extLst>
                <a:ext uri="{FF2B5EF4-FFF2-40B4-BE49-F238E27FC236}">
                  <a16:creationId xmlns:a16="http://schemas.microsoft.com/office/drawing/2014/main" id="{8FEDDA4B-D8FD-43E8-A650-19E2B54AB65F}"/>
                </a:ext>
              </a:extLst>
            </p:cNvPr>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 name="Shape 652">
              <a:extLst>
                <a:ext uri="{FF2B5EF4-FFF2-40B4-BE49-F238E27FC236}">
                  <a16:creationId xmlns:a16="http://schemas.microsoft.com/office/drawing/2014/main" id="{4415B6E6-5B35-432D-9A51-AF7EB5BC8585}"/>
                </a:ext>
              </a:extLst>
            </p:cNvPr>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653">
              <a:extLst>
                <a:ext uri="{FF2B5EF4-FFF2-40B4-BE49-F238E27FC236}">
                  <a16:creationId xmlns:a16="http://schemas.microsoft.com/office/drawing/2014/main" id="{E6BC89E0-2C1E-448B-8EBC-A72A462ECAE3}"/>
                </a:ext>
              </a:extLst>
            </p:cNvPr>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 name="Shape 654">
              <a:extLst>
                <a:ext uri="{FF2B5EF4-FFF2-40B4-BE49-F238E27FC236}">
                  <a16:creationId xmlns:a16="http://schemas.microsoft.com/office/drawing/2014/main" id="{A0C02BB5-1719-441D-BB54-A512528A5A48}"/>
                </a:ext>
              </a:extLst>
            </p:cNvPr>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 name="Shape 655">
              <a:extLst>
                <a:ext uri="{FF2B5EF4-FFF2-40B4-BE49-F238E27FC236}">
                  <a16:creationId xmlns:a16="http://schemas.microsoft.com/office/drawing/2014/main" id="{C00A20B5-C082-4F4D-A78C-FD3AA87B185E}"/>
                </a:ext>
              </a:extLst>
            </p:cNvPr>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 name="Shape 656">
              <a:extLst>
                <a:ext uri="{FF2B5EF4-FFF2-40B4-BE49-F238E27FC236}">
                  <a16:creationId xmlns:a16="http://schemas.microsoft.com/office/drawing/2014/main" id="{C6D33D7E-C665-4AC1-9350-DBB7D51D6B10}"/>
                </a:ext>
              </a:extLst>
            </p:cNvPr>
            <p:cNvSpPr/>
            <p:nvPr/>
          </p:nvSpPr>
          <p:spPr>
            <a:xfrm>
              <a:off x="4141800" y="502975"/>
              <a:ext cx="3700" cy="11600"/>
            </a:xfrm>
            <a:custGeom>
              <a:avLst/>
              <a:gdLst/>
              <a:ahLst/>
              <a:cxnLst/>
              <a:rect l="0" t="0" r="0" b="0"/>
              <a:pathLst>
                <a:path w="148" h="464" fill="none" extrusionOk="0">
                  <a:moveTo>
                    <a:pt x="1" y="0"/>
                  </a:moveTo>
                  <a:lnTo>
                    <a:pt x="147" y="4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 name="Shape 657">
              <a:extLst>
                <a:ext uri="{FF2B5EF4-FFF2-40B4-BE49-F238E27FC236}">
                  <a16:creationId xmlns:a16="http://schemas.microsoft.com/office/drawing/2014/main" id="{75697A51-02A5-48AD-AFC1-ED917481FC42}"/>
                </a:ext>
              </a:extLst>
            </p:cNvPr>
            <p:cNvSpPr/>
            <p:nvPr/>
          </p:nvSpPr>
          <p:spPr>
            <a:xfrm>
              <a:off x="4150950" y="533425"/>
              <a:ext cx="3675" cy="11575"/>
            </a:xfrm>
            <a:custGeom>
              <a:avLst/>
              <a:gdLst/>
              <a:ahLst/>
              <a:cxnLst/>
              <a:rect l="0" t="0" r="0" b="0"/>
              <a:pathLst>
                <a:path w="147" h="463" fill="none" extrusionOk="0">
                  <a:moveTo>
                    <a:pt x="0" y="0"/>
                  </a:moveTo>
                  <a:lnTo>
                    <a:pt x="146" y="4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 name="Shape 658">
              <a:extLst>
                <a:ext uri="{FF2B5EF4-FFF2-40B4-BE49-F238E27FC236}">
                  <a16:creationId xmlns:a16="http://schemas.microsoft.com/office/drawing/2014/main" id="{D96456DB-1723-42F6-A7E2-3DA918312B9D}"/>
                </a:ext>
              </a:extLst>
            </p:cNvPr>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5" name="Shape 659">
              <a:extLst>
                <a:ext uri="{FF2B5EF4-FFF2-40B4-BE49-F238E27FC236}">
                  <a16:creationId xmlns:a16="http://schemas.microsoft.com/office/drawing/2014/main" id="{8BF5A526-4B33-4305-AAB8-8ABF40772B4C}"/>
                </a:ext>
              </a:extLst>
            </p:cNvPr>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6" name="Shape 660">
              <a:extLst>
                <a:ext uri="{FF2B5EF4-FFF2-40B4-BE49-F238E27FC236}">
                  <a16:creationId xmlns:a16="http://schemas.microsoft.com/office/drawing/2014/main" id="{1EE0D227-DC3F-4D73-B8B7-93724738C363}"/>
                </a:ext>
              </a:extLst>
            </p:cNvPr>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7" name="Shape 661">
              <a:extLst>
                <a:ext uri="{FF2B5EF4-FFF2-40B4-BE49-F238E27FC236}">
                  <a16:creationId xmlns:a16="http://schemas.microsoft.com/office/drawing/2014/main" id="{F568C2CC-7F5F-46E3-BD97-D3F2518D0B07}"/>
                </a:ext>
              </a:extLst>
            </p:cNvPr>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8" name="Shape 662">
              <a:extLst>
                <a:ext uri="{FF2B5EF4-FFF2-40B4-BE49-F238E27FC236}">
                  <a16:creationId xmlns:a16="http://schemas.microsoft.com/office/drawing/2014/main" id="{C7893D37-10E0-488D-9C3C-8F5A76F14744}"/>
                </a:ext>
              </a:extLst>
            </p:cNvPr>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9" name="Shape 663">
              <a:extLst>
                <a:ext uri="{FF2B5EF4-FFF2-40B4-BE49-F238E27FC236}">
                  <a16:creationId xmlns:a16="http://schemas.microsoft.com/office/drawing/2014/main" id="{F54FD955-2C90-415D-B775-CDC4D15886CD}"/>
                </a:ext>
              </a:extLst>
            </p:cNvPr>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0" name="Shape 664">
              <a:extLst>
                <a:ext uri="{FF2B5EF4-FFF2-40B4-BE49-F238E27FC236}">
                  <a16:creationId xmlns:a16="http://schemas.microsoft.com/office/drawing/2014/main" id="{76DD4782-A25C-4664-8D0E-F54A078B5DF5}"/>
                </a:ext>
              </a:extLst>
            </p:cNvPr>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1" name="Shape 665">
              <a:extLst>
                <a:ext uri="{FF2B5EF4-FFF2-40B4-BE49-F238E27FC236}">
                  <a16:creationId xmlns:a16="http://schemas.microsoft.com/office/drawing/2014/main" id="{E021FAFC-43CA-44BA-A264-BF5F00E5069D}"/>
                </a:ext>
              </a:extLst>
            </p:cNvPr>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 name="Shape 666">
              <a:extLst>
                <a:ext uri="{FF2B5EF4-FFF2-40B4-BE49-F238E27FC236}">
                  <a16:creationId xmlns:a16="http://schemas.microsoft.com/office/drawing/2014/main" id="{C5479BA4-DE5A-4531-A48D-1208767C6EBA}"/>
                </a:ext>
              </a:extLst>
            </p:cNvPr>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 name="Shape 667">
              <a:extLst>
                <a:ext uri="{FF2B5EF4-FFF2-40B4-BE49-F238E27FC236}">
                  <a16:creationId xmlns:a16="http://schemas.microsoft.com/office/drawing/2014/main" id="{924B7FE7-EDB1-4FDF-AB4E-9E0B5E0B1E00}"/>
                </a:ext>
              </a:extLst>
            </p:cNvPr>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 name="Rectangle 1">
            <a:extLst>
              <a:ext uri="{FF2B5EF4-FFF2-40B4-BE49-F238E27FC236}">
                <a16:creationId xmlns:a16="http://schemas.microsoft.com/office/drawing/2014/main" id="{966003BC-CC2E-49B3-991C-3BF014D577BC}"/>
              </a:ext>
            </a:extLst>
          </p:cNvPr>
          <p:cNvSpPr/>
          <p:nvPr/>
        </p:nvSpPr>
        <p:spPr>
          <a:xfrm>
            <a:off x="295703" y="3258341"/>
            <a:ext cx="10875364" cy="507831"/>
          </a:xfrm>
          <a:prstGeom prst="rect">
            <a:avLst/>
          </a:prstGeom>
          <a:solidFill>
            <a:srgbClr val="00B0F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2060"/>
                </a:solidFill>
              </a:rPr>
              <a:t>1st Line of </a:t>
            </a:r>
            <a:r>
              <a:rPr lang="en-GB" dirty="0" err="1">
                <a:solidFill>
                  <a:srgbClr val="002060"/>
                </a:solidFill>
              </a:rPr>
              <a:t>Defense</a:t>
            </a:r>
            <a:r>
              <a:rPr lang="en-GB" dirty="0">
                <a:solidFill>
                  <a:srgbClr val="002060"/>
                </a:solidFill>
              </a:rPr>
              <a:t> </a:t>
            </a:r>
          </a:p>
        </p:txBody>
      </p:sp>
      <p:sp>
        <p:nvSpPr>
          <p:cNvPr id="3" name="Rectangle 2">
            <a:extLst>
              <a:ext uri="{FF2B5EF4-FFF2-40B4-BE49-F238E27FC236}">
                <a16:creationId xmlns:a16="http://schemas.microsoft.com/office/drawing/2014/main" id="{C844157B-7563-4727-8E76-659C10185B92}"/>
              </a:ext>
            </a:extLst>
          </p:cNvPr>
          <p:cNvSpPr/>
          <p:nvPr/>
        </p:nvSpPr>
        <p:spPr>
          <a:xfrm>
            <a:off x="295703" y="4025943"/>
            <a:ext cx="10875364" cy="507831"/>
          </a:xfrm>
          <a:prstGeom prst="rect">
            <a:avLst/>
          </a:prstGeom>
          <a:solidFill>
            <a:srgbClr val="00B0F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2060"/>
                </a:solidFill>
              </a:rPr>
              <a:t>2nd Line of </a:t>
            </a:r>
            <a:r>
              <a:rPr lang="en-GB" dirty="0" err="1">
                <a:solidFill>
                  <a:srgbClr val="002060"/>
                </a:solidFill>
              </a:rPr>
              <a:t>Defense</a:t>
            </a:r>
            <a:r>
              <a:rPr lang="en-GB" dirty="0">
                <a:solidFill>
                  <a:srgbClr val="002060"/>
                </a:solidFill>
              </a:rPr>
              <a:t> </a:t>
            </a:r>
          </a:p>
        </p:txBody>
      </p:sp>
      <p:sp>
        <p:nvSpPr>
          <p:cNvPr id="4" name="Rectangle 3">
            <a:extLst>
              <a:ext uri="{FF2B5EF4-FFF2-40B4-BE49-F238E27FC236}">
                <a16:creationId xmlns:a16="http://schemas.microsoft.com/office/drawing/2014/main" id="{B3A3D2E8-2BD7-464A-99CB-ECB53FE7F57F}"/>
              </a:ext>
            </a:extLst>
          </p:cNvPr>
          <p:cNvSpPr/>
          <p:nvPr/>
        </p:nvSpPr>
        <p:spPr>
          <a:xfrm>
            <a:off x="295703" y="4851442"/>
            <a:ext cx="10875364" cy="507831"/>
          </a:xfrm>
          <a:prstGeom prst="rect">
            <a:avLst/>
          </a:prstGeom>
          <a:solidFill>
            <a:srgbClr val="00B0F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rgbClr val="002060"/>
                </a:solidFill>
              </a:rPr>
              <a:t>3rd line of </a:t>
            </a:r>
            <a:r>
              <a:rPr lang="en-GB" dirty="0" err="1">
                <a:solidFill>
                  <a:srgbClr val="002060"/>
                </a:solidFill>
              </a:rPr>
              <a:t>Defense</a:t>
            </a:r>
            <a:r>
              <a:rPr lang="fr-FR" dirty="0">
                <a:solidFill>
                  <a:srgbClr val="002060"/>
                </a:solidFill>
              </a:rPr>
              <a:t> </a:t>
            </a:r>
            <a:endParaRPr lang="en-US" dirty="0">
              <a:solidFill>
                <a:srgbClr val="002060"/>
              </a:solidFill>
            </a:endParaRPr>
          </a:p>
        </p:txBody>
      </p:sp>
      <p:pic>
        <p:nvPicPr>
          <p:cNvPr id="11" name="Graphic 10" descr="Checkmark">
            <a:extLst>
              <a:ext uri="{FF2B5EF4-FFF2-40B4-BE49-F238E27FC236}">
                <a16:creationId xmlns:a16="http://schemas.microsoft.com/office/drawing/2014/main" id="{F4B2BD88-31DC-4193-8AC5-42840D7251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25920" y="4051258"/>
            <a:ext cx="457200" cy="457200"/>
          </a:xfrm>
          <a:prstGeom prst="rect">
            <a:avLst/>
          </a:prstGeom>
        </p:spPr>
      </p:pic>
      <p:pic>
        <p:nvPicPr>
          <p:cNvPr id="12" name="Graphic 11" descr="Checkmark">
            <a:extLst>
              <a:ext uri="{FF2B5EF4-FFF2-40B4-BE49-F238E27FC236}">
                <a16:creationId xmlns:a16="http://schemas.microsoft.com/office/drawing/2014/main" id="{3067F929-80A8-48A5-B38A-AC2501FB8F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53381" y="3296838"/>
            <a:ext cx="457200" cy="457200"/>
          </a:xfrm>
          <a:prstGeom prst="rect">
            <a:avLst/>
          </a:prstGeom>
        </p:spPr>
      </p:pic>
      <p:pic>
        <p:nvPicPr>
          <p:cNvPr id="13" name="Graphic 12" descr="Checkmark">
            <a:extLst>
              <a:ext uri="{FF2B5EF4-FFF2-40B4-BE49-F238E27FC236}">
                <a16:creationId xmlns:a16="http://schemas.microsoft.com/office/drawing/2014/main" id="{967ED093-E4EA-44F1-85CF-97688859F8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59666" y="3308972"/>
            <a:ext cx="457200" cy="457200"/>
          </a:xfrm>
          <a:prstGeom prst="rect">
            <a:avLst/>
          </a:prstGeom>
        </p:spPr>
      </p:pic>
      <p:pic>
        <p:nvPicPr>
          <p:cNvPr id="14" name="Graphic 13" descr="Checkmark">
            <a:extLst>
              <a:ext uri="{FF2B5EF4-FFF2-40B4-BE49-F238E27FC236}">
                <a16:creationId xmlns:a16="http://schemas.microsoft.com/office/drawing/2014/main" id="{C8E2D7E8-0A29-428F-B6A8-68F2D3AACD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8014" y="4893904"/>
            <a:ext cx="457200" cy="457200"/>
          </a:xfrm>
          <a:prstGeom prst="rect">
            <a:avLst/>
          </a:prstGeom>
        </p:spPr>
      </p:pic>
      <p:sp>
        <p:nvSpPr>
          <p:cNvPr id="109" name="Title 2">
            <a:extLst>
              <a:ext uri="{FF2B5EF4-FFF2-40B4-BE49-F238E27FC236}">
                <a16:creationId xmlns:a16="http://schemas.microsoft.com/office/drawing/2014/main" id="{1F3B386C-D4A6-4D0E-A3C7-8D141EB7628A}"/>
              </a:ext>
            </a:extLst>
          </p:cNvPr>
          <p:cNvSpPr txBox="1">
            <a:spLocks/>
          </p:cNvSpPr>
          <p:nvPr/>
        </p:nvSpPr>
        <p:spPr>
          <a:xfrm rot="5400000">
            <a:off x="-1359376" y="3836916"/>
            <a:ext cx="3784058" cy="10170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u="sng" dirty="0"/>
              <a:t>ITU’s 3 lines of Defense</a:t>
            </a:r>
            <a:endParaRPr lang="en-GB" sz="1600" u="sng" dirty="0"/>
          </a:p>
        </p:txBody>
      </p:sp>
      <p:pic>
        <p:nvPicPr>
          <p:cNvPr id="15" name="Graphic 14" descr="Checkmark">
            <a:extLst>
              <a:ext uri="{FF2B5EF4-FFF2-40B4-BE49-F238E27FC236}">
                <a16:creationId xmlns:a16="http://schemas.microsoft.com/office/drawing/2014/main" id="{24B5A6F9-95D1-4802-AD05-D7D902D059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86288" y="4051258"/>
            <a:ext cx="457200" cy="457200"/>
          </a:xfrm>
          <a:prstGeom prst="rect">
            <a:avLst/>
          </a:prstGeom>
        </p:spPr>
      </p:pic>
      <p:pic>
        <p:nvPicPr>
          <p:cNvPr id="16" name="Graphic 15" descr="Checkmark">
            <a:extLst>
              <a:ext uri="{FF2B5EF4-FFF2-40B4-BE49-F238E27FC236}">
                <a16:creationId xmlns:a16="http://schemas.microsoft.com/office/drawing/2014/main" id="{30513358-0E0B-4A56-8A6D-6ED52B7798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5544" y="4067231"/>
            <a:ext cx="457200" cy="457200"/>
          </a:xfrm>
          <a:prstGeom prst="rect">
            <a:avLst/>
          </a:prstGeom>
        </p:spPr>
      </p:pic>
    </p:spTree>
    <p:extLst>
      <p:ext uri="{BB962C8B-B14F-4D97-AF65-F5344CB8AC3E}">
        <p14:creationId xmlns:p14="http://schemas.microsoft.com/office/powerpoint/2010/main" val="102968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a:off x="1155982" y="6369020"/>
            <a:ext cx="2135521" cy="584775"/>
          </a:xfrm>
          <a:prstGeom prst="rect">
            <a:avLst/>
          </a:prstGeom>
        </p:spPr>
        <p:txBody>
          <a:bodyPr wrap="none">
            <a:spAutoFit/>
          </a:bodyPr>
          <a:lstStyle/>
          <a:p>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6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0" y="62117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769441"/>
            <a:chOff x="6102442" y="1483456"/>
            <a:chExt cx="5419664"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dirty="0">
                  <a:solidFill>
                    <a:schemeClr val="bg1">
                      <a:lumMod val="65000"/>
                    </a:schemeClr>
                  </a:solidFill>
                  <a:latin typeface="Arial"/>
                  <a:ea typeface="Arial Unicode MS"/>
                  <a:cs typeface="Arial" pitchFamily="34" charset="0"/>
                </a:rPr>
                <a:t>Summary</a:t>
              </a:r>
              <a:r>
                <a:rPr lang="en-US" altLang="ko-KR" sz="2700" b="1" dirty="0">
                  <a:solidFill>
                    <a:schemeClr val="tx1">
                      <a:lumMod val="95000"/>
                      <a:lumOff val="5000"/>
                    </a:schemeClr>
                  </a:solidFill>
                  <a:latin typeface="Arial"/>
                  <a:ea typeface="Arial Unicode MS"/>
                  <a:cs typeface="Arial" pitchFamily="34" charset="0"/>
                </a:rPr>
                <a:t> </a:t>
              </a:r>
              <a:r>
                <a:rPr lang="en-US" altLang="ko-KR" sz="2700" b="1" dirty="0">
                  <a:solidFill>
                    <a:schemeClr val="bg1">
                      <a:lumMod val="65000"/>
                    </a:schemeClr>
                  </a:solidFill>
                  <a:latin typeface="Arial"/>
                  <a:ea typeface="Arial Unicode MS"/>
                  <a:cs typeface="Arial" pitchFamily="34" charset="0"/>
                </a:rPr>
                <a:t>&amp; action required</a:t>
              </a:r>
              <a:endParaRPr lang="ko-KR" altLang="en-US" sz="2700" b="1" dirty="0">
                <a:solidFill>
                  <a:schemeClr val="bg1">
                    <a:lumMod val="6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01</a:t>
              </a:r>
              <a:endParaRPr lang="ko-KR" altLang="en-US" dirty="0"/>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77279" y="2941863"/>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r>
                <a:rPr lang="en-US" sz="2700" b="1" dirty="0">
                  <a:solidFill>
                    <a:schemeClr val="bg1">
                      <a:lumMod val="65000"/>
                    </a:schemeClr>
                  </a:solidFill>
                  <a:latin typeface="Arial"/>
                  <a:ea typeface="Arial Unicode MS"/>
                  <a:cs typeface="Arial" pitchFamily="34" charset="0"/>
                </a:rPr>
                <a:t>System and measures established</a:t>
              </a:r>
              <a:endParaRPr lang="ko-KR" altLang="en-US" sz="2700" b="1" dirty="0">
                <a:solidFill>
                  <a:schemeClr val="bg1">
                    <a:lumMod val="65000"/>
                  </a:schemeClr>
                </a:solidFill>
                <a:latin typeface="Arial"/>
                <a:ea typeface="Arial Unicode MS"/>
                <a:cs typeface="Arial" pitchFamily="34" charset="0"/>
              </a:endParaRP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04</a:t>
              </a:r>
              <a:endParaRPr lang="ko-KR" altLang="en-US" sz="4400" b="1" dirty="0">
                <a:solidFill>
                  <a:schemeClr val="bg1">
                    <a:lumMod val="65000"/>
                  </a:schemeClr>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777510"/>
            <a:chOff x="6036168" y="1483098"/>
            <a:chExt cx="8126346" cy="777510"/>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507831"/>
            </a:xfrm>
            <a:prstGeom prst="rect">
              <a:avLst/>
            </a:prstGeom>
            <a:noFill/>
          </p:spPr>
          <p:txBody>
            <a:bodyPr wrap="square" lIns="108000" rIns="108000" rtlCol="0">
              <a:spAutoFit/>
            </a:bodyPr>
            <a:lstStyle/>
            <a:p>
              <a:r>
                <a:rPr lang="en-US" sz="2700" b="1" dirty="0">
                  <a:solidFill>
                    <a:schemeClr val="tx1">
                      <a:lumMod val="95000"/>
                      <a:lumOff val="5000"/>
                    </a:schemeClr>
                  </a:solidFill>
                  <a:latin typeface="Arial"/>
                  <a:ea typeface="Arial Unicode MS"/>
                  <a:cs typeface="Arial" pitchFamily="34" charset="0"/>
                </a:rPr>
                <a:t>System</a:t>
              </a:r>
              <a:r>
                <a:rPr lang="en-US" sz="2700" b="1" dirty="0">
                  <a:solidFill>
                    <a:schemeClr val="bg1">
                      <a:lumMod val="65000"/>
                    </a:schemeClr>
                  </a:solidFill>
                  <a:latin typeface="Arial"/>
                  <a:ea typeface="Arial Unicode MS"/>
                  <a:cs typeface="Arial" pitchFamily="34" charset="0"/>
                </a:rPr>
                <a:t> </a:t>
              </a:r>
              <a:r>
                <a:rPr lang="en-US" sz="2700" b="1" dirty="0">
                  <a:solidFill>
                    <a:schemeClr val="tx1">
                      <a:lumMod val="95000"/>
                      <a:lumOff val="5000"/>
                    </a:schemeClr>
                  </a:solidFill>
                  <a:latin typeface="Arial"/>
                  <a:ea typeface="Arial Unicode MS"/>
                  <a:cs typeface="Arial" pitchFamily="34" charset="0"/>
                </a:rPr>
                <a:t>and measures under implementation </a:t>
              </a:r>
              <a:endParaRPr lang="ko-KR" altLang="en-US" sz="2700" b="1" dirty="0">
                <a:solidFill>
                  <a:schemeClr val="tx1">
                    <a:lumMod val="95000"/>
                    <a:lumOff val="5000"/>
                  </a:schemeClr>
                </a:solidFill>
                <a:latin typeface="Arial"/>
                <a:ea typeface="Arial Unicode MS"/>
                <a:cs typeface="Arial" pitchFamily="34" charset="0"/>
              </a:endParaRP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tx1">
                    <a:lumMod val="95000"/>
                    <a:lumOff val="5000"/>
                  </a:schemeClr>
                </a:solidFill>
                <a:latin typeface="Arial"/>
                <a:ea typeface="Arial Unicode MS"/>
                <a:cs typeface="Arial" pitchFamily="34" charset="0"/>
              </a:defRPr>
            </a:lvl1pPr>
          </a:lstStyle>
          <a:p>
            <a:r>
              <a:rPr lang="en-US" altLang="ko-KR" dirty="0">
                <a:solidFill>
                  <a:schemeClr val="bg1">
                    <a:lumMod val="65000"/>
                  </a:schemeClr>
                </a:solidFill>
              </a:rPr>
              <a:t>Background</a:t>
            </a:r>
            <a:endParaRPr lang="ko-KR" altLang="en-US" dirty="0">
              <a:solidFill>
                <a:schemeClr val="bg1">
                  <a:lumMod val="65000"/>
                </a:schemeClr>
              </a:solidFill>
            </a:endParaRPr>
          </a:p>
        </p:txBody>
      </p:sp>
      <p:sp>
        <p:nvSpPr>
          <p:cNvPr id="16" name="TextBox 15">
            <a:extLst>
              <a:ext uri="{FF2B5EF4-FFF2-40B4-BE49-F238E27FC236}">
                <a16:creationId xmlns:a16="http://schemas.microsoft.com/office/drawing/2014/main" id="{22710F50-6230-444F-AEC2-AC6B1005660E}"/>
              </a:ext>
            </a:extLst>
          </p:cNvPr>
          <p:cNvSpPr txBox="1"/>
          <p:nvPr/>
        </p:nvSpPr>
        <p:spPr>
          <a:xfrm>
            <a:off x="870168" y="1183845"/>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02</a:t>
            </a:r>
            <a:endParaRPr lang="ko-KR" altLang="en-US" dirty="0"/>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4" y="2227421"/>
            <a:ext cx="4661840" cy="507831"/>
          </a:xfrm>
          <a:prstGeom prst="rect">
            <a:avLst/>
          </a:prstGeom>
          <a:noFill/>
        </p:spPr>
        <p:txBody>
          <a:bodyPr wrap="square" lIns="108000" rIns="108000" rtlCol="0">
            <a:spAutoFit/>
          </a:bodyPr>
          <a:lstStyle/>
          <a:p>
            <a:r>
              <a:rPr lang="en-US" altLang="ko-KR" sz="2700" b="1" dirty="0">
                <a:solidFill>
                  <a:schemeClr val="bg1">
                    <a:lumMod val="65000"/>
                  </a:schemeClr>
                </a:solidFill>
                <a:latin typeface="Arial"/>
                <a:ea typeface="Arial Unicode MS"/>
                <a:cs typeface="Arial" pitchFamily="34" charset="0"/>
              </a:rPr>
              <a:t>Group Key update </a:t>
            </a:r>
            <a:endParaRPr lang="ko-KR" altLang="en-US" sz="2700" b="1" dirty="0">
              <a:solidFill>
                <a:schemeClr val="bg1">
                  <a:lumMod val="65000"/>
                </a:schemeClr>
              </a:solidFill>
              <a:latin typeface="Arial"/>
              <a:ea typeface="Arial Unicode MS"/>
              <a:cs typeface="Arial" pitchFamily="34" charset="0"/>
            </a:endParaRP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03</a:t>
            </a:r>
            <a:endParaRPr lang="ko-KR" altLang="en-US" dirty="0"/>
          </a:p>
        </p:txBody>
      </p:sp>
    </p:spTree>
    <p:extLst>
      <p:ext uri="{BB962C8B-B14F-4D97-AF65-F5344CB8AC3E}">
        <p14:creationId xmlns:p14="http://schemas.microsoft.com/office/powerpoint/2010/main" val="3095553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140610" y="630362"/>
            <a:ext cx="1401346" cy="400110"/>
          </a:xfrm>
          <a:prstGeom prst="rect">
            <a:avLst/>
          </a:prstGeom>
        </p:spPr>
        <p:txBody>
          <a:bodyPr wrap="none">
            <a:spAutoFit/>
          </a:bodyPr>
          <a:lstStyle/>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0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1931022"/>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150662" y="4292605"/>
            <a:ext cx="7007925" cy="1077218"/>
          </a:xfrm>
          <a:prstGeom prst="rect">
            <a:avLst/>
          </a:prstGeom>
        </p:spPr>
        <p:txBody>
          <a:bodyPr wrap="square">
            <a:spAutoFit/>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RFP to </a:t>
            </a:r>
            <a:r>
              <a:rPr lang="en-US" sz="1600" dirty="0">
                <a:latin typeface="Arial" panose="020B0604020202020204" pitchFamily="34" charset="0"/>
                <a:cs typeface="Arial" panose="020B0604020202020204" pitchFamily="34" charset="0"/>
              </a:rPr>
              <a:t>procure a new e-recruitment system </a:t>
            </a:r>
            <a:r>
              <a:rPr lang="en-GB" sz="1600" dirty="0">
                <a:latin typeface="Arial" panose="020B0604020202020204" pitchFamily="34" charset="0"/>
                <a:cs typeface="Arial" panose="020B0604020202020204" pitchFamily="34" charset="0"/>
              </a:rPr>
              <a:t>launched</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Submission period closed and proposals </a:t>
            </a:r>
            <a:r>
              <a:rPr lang="en-GB" sz="1600">
                <a:latin typeface="Arial" panose="020B0604020202020204" pitchFamily="34" charset="0"/>
                <a:cs typeface="Arial" panose="020B0604020202020204" pitchFamily="34" charset="0"/>
              </a:rPr>
              <a:t>being evaluated</a:t>
            </a: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Pilot test of advertising for consultants conducted for various cases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Pilot introduction of competitive procedures for selection of consultants</a:t>
            </a: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1754326"/>
          </a:xfrm>
          <a:prstGeom prst="rect">
            <a:avLst/>
          </a:prstGeom>
        </p:spPr>
        <p:txBody>
          <a:bodyPr wrap="square">
            <a:spAutoFit/>
          </a:bodyPr>
          <a:lstStyle/>
          <a:p>
            <a:r>
              <a:rPr lang="en-GB" sz="3600" b="1" dirty="0">
                <a:latin typeface="Arial" panose="020B0604020202020204" pitchFamily="34" charset="0"/>
                <a:cs typeface="Arial" panose="020B0604020202020204" pitchFamily="34" charset="0"/>
              </a:rPr>
              <a:t>New e-recruitment system&amp; Competitive procedures for </a:t>
            </a:r>
            <a:r>
              <a:rPr lang="en-GB" sz="3600" b="1" dirty="0">
                <a:solidFill>
                  <a:schemeClr val="bg1"/>
                </a:solidFill>
                <a:latin typeface="Arial" panose="020B0604020202020204" pitchFamily="34" charset="0"/>
                <a:cs typeface="Arial" panose="020B0604020202020204" pitchFamily="34" charset="0"/>
              </a:rPr>
              <a:t>selection of consultants</a:t>
            </a:r>
            <a:endParaRPr lang="en-US" sz="3200" b="1"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851486"/>
          </a:xfrm>
          <a:prstGeom prst="rect">
            <a:avLst/>
          </a:prstGeom>
        </p:spPr>
        <p:txBody>
          <a:bodyPr wrap="square">
            <a:spAutoFit/>
          </a:bodyPr>
          <a:lstStyle/>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Recommended by :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IMAC</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Internal Audit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External Audit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JIU</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Working Group</a:t>
            </a:r>
          </a:p>
          <a:p>
            <a:pPr marL="228600" marR="0" indent="-228600" algn="just">
              <a:lnSpc>
                <a:spcPct val="130000"/>
              </a:lnSpc>
              <a:spcBef>
                <a:spcPts val="0"/>
              </a:spcBef>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601DF805-4BA6-45CC-9E8B-7A3D9A98DEE6}"/>
              </a:ext>
            </a:extLst>
          </p:cNvPr>
          <p:cNvSpPr/>
          <p:nvPr/>
        </p:nvSpPr>
        <p:spPr>
          <a:xfrm>
            <a:off x="3388294" y="3099172"/>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1"/>
                </a:solidFill>
                <a:latin typeface="Arial" panose="020B0604020202020204" pitchFamily="34" charset="0"/>
                <a:ea typeface="DengXian" panose="02010600030101010101" pitchFamily="2" charset="-122"/>
                <a:cs typeface="Arial" panose="020B0604020202020204" pitchFamily="34" charset="0"/>
              </a:rPr>
              <a:t>In Progress</a:t>
            </a:r>
          </a:p>
        </p:txBody>
      </p:sp>
      <p:sp>
        <p:nvSpPr>
          <p:cNvPr id="23" name="Rectangle: Rounded Corners 22">
            <a:extLst>
              <a:ext uri="{FF2B5EF4-FFF2-40B4-BE49-F238E27FC236}">
                <a16:creationId xmlns:a16="http://schemas.microsoft.com/office/drawing/2014/main" id="{7D6B4EBE-6643-4F4D-8E02-25CD2F136AB9}"/>
              </a:ext>
            </a:extLst>
          </p:cNvPr>
          <p:cNvSpPr/>
          <p:nvPr/>
        </p:nvSpPr>
        <p:spPr>
          <a:xfrm>
            <a:off x="7369931" y="3921417"/>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Arial" panose="020B0604020202020204" pitchFamily="34" charset="0"/>
                <a:cs typeface="Arial" panose="020B0604020202020204" pitchFamily="34" charset="0"/>
              </a:rPr>
              <a:t>JAN</a:t>
            </a:r>
            <a:endParaRPr lang="en-US" sz="24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1A808A63-32B8-4467-8508-140EF781BA49}"/>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22</a:t>
            </a:r>
            <a:endParaRPr lang="en-US" b="1" dirty="0">
              <a:solidFill>
                <a:schemeClr val="bg1"/>
              </a:solidFill>
              <a:latin typeface="Arial" panose="020B0604020202020204" pitchFamily="34" charset="0"/>
              <a:cs typeface="Arial" panose="020B0604020202020204" pitchFamily="34" charset="0"/>
            </a:endParaRPr>
          </a:p>
        </p:txBody>
      </p:sp>
      <p:pic>
        <p:nvPicPr>
          <p:cNvPr id="25" name="Picture 24" descr="A close up of a fan&#10;&#10;Description automatically generated">
            <a:extLst>
              <a:ext uri="{FF2B5EF4-FFF2-40B4-BE49-F238E27FC236}">
                <a16:creationId xmlns:a16="http://schemas.microsoft.com/office/drawing/2014/main" id="{884E584E-FC6D-4909-A43C-685F0F914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462" y="2104341"/>
            <a:ext cx="232055" cy="232055"/>
          </a:xfrm>
          <a:prstGeom prst="rect">
            <a:avLst/>
          </a:prstGeom>
        </p:spPr>
      </p:pic>
      <p:pic>
        <p:nvPicPr>
          <p:cNvPr id="26" name="Picture 25" descr="A close up of a fan&#10;&#10;Description automatically generated">
            <a:extLst>
              <a:ext uri="{FF2B5EF4-FFF2-40B4-BE49-F238E27FC236}">
                <a16:creationId xmlns:a16="http://schemas.microsoft.com/office/drawing/2014/main" id="{51D36B87-A233-4CB3-A02D-397AE5EF1B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462" y="2475056"/>
            <a:ext cx="232055" cy="232055"/>
          </a:xfrm>
          <a:prstGeom prst="rect">
            <a:avLst/>
          </a:prstGeom>
        </p:spPr>
      </p:pic>
      <p:pic>
        <p:nvPicPr>
          <p:cNvPr id="27" name="Picture 26" descr="A close up of a fan&#10;&#10;Description automatically generated">
            <a:extLst>
              <a:ext uri="{FF2B5EF4-FFF2-40B4-BE49-F238E27FC236}">
                <a16:creationId xmlns:a16="http://schemas.microsoft.com/office/drawing/2014/main" id="{322D65AD-E87A-4156-AEC0-6A066642E9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1050" y="3249196"/>
            <a:ext cx="232055" cy="232055"/>
          </a:xfrm>
          <a:prstGeom prst="rect">
            <a:avLst/>
          </a:prstGeom>
        </p:spPr>
      </p:pic>
      <p:sp>
        <p:nvSpPr>
          <p:cNvPr id="28" name="TextBox 27">
            <a:extLst>
              <a:ext uri="{FF2B5EF4-FFF2-40B4-BE49-F238E27FC236}">
                <a16:creationId xmlns:a16="http://schemas.microsoft.com/office/drawing/2014/main" id="{6E6240D6-5F12-4D4E-94A3-97DD1E4ABD85}"/>
              </a:ext>
            </a:extLst>
          </p:cNvPr>
          <p:cNvSpPr txBox="1"/>
          <p:nvPr/>
        </p:nvSpPr>
        <p:spPr>
          <a:xfrm>
            <a:off x="2508768" y="3190667"/>
            <a:ext cx="877163"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HRMD</a:t>
            </a:r>
          </a:p>
        </p:txBody>
      </p:sp>
      <p:sp>
        <p:nvSpPr>
          <p:cNvPr id="29" name="TextBox 28">
            <a:extLst>
              <a:ext uri="{FF2B5EF4-FFF2-40B4-BE49-F238E27FC236}">
                <a16:creationId xmlns:a16="http://schemas.microsoft.com/office/drawing/2014/main" id="{B0ACF8B3-0485-4D39-9C20-3A1E76ECCCE1}"/>
              </a:ext>
            </a:extLst>
          </p:cNvPr>
          <p:cNvSpPr txBox="1"/>
          <p:nvPr/>
        </p:nvSpPr>
        <p:spPr>
          <a:xfrm>
            <a:off x="1064309" y="279048"/>
            <a:ext cx="7724849" cy="923330"/>
          </a:xfrm>
          <a:prstGeom prst="rect">
            <a:avLst/>
          </a:prstGeom>
          <a:noFill/>
        </p:spPr>
        <p:txBody>
          <a:bodyPr wrap="square" lIns="108000" rIns="108000" rtlCol="0">
            <a:spAutoFit/>
          </a:bodyPr>
          <a:lstStyle/>
          <a:p>
            <a:r>
              <a:rPr lang="en-US" sz="2700" b="1" dirty="0">
                <a:solidFill>
                  <a:schemeClr val="tx1">
                    <a:lumMod val="95000"/>
                    <a:lumOff val="5000"/>
                  </a:schemeClr>
                </a:solidFill>
                <a:latin typeface="Arial"/>
                <a:ea typeface="Arial Unicode MS"/>
                <a:cs typeface="Arial" pitchFamily="34" charset="0"/>
              </a:rPr>
              <a:t>System</a:t>
            </a:r>
            <a:r>
              <a:rPr lang="en-US" sz="2000" b="1" dirty="0">
                <a:solidFill>
                  <a:schemeClr val="tx1">
                    <a:lumMod val="95000"/>
                    <a:lumOff val="5000"/>
                  </a:schemeClr>
                </a:solidFill>
                <a:latin typeface="Arial"/>
                <a:ea typeface="Arial Unicode MS"/>
                <a:cs typeface="Arial" pitchFamily="34" charset="0"/>
              </a:rPr>
              <a:t> </a:t>
            </a:r>
            <a:r>
              <a:rPr lang="en-US" sz="2700" b="1" dirty="0">
                <a:solidFill>
                  <a:schemeClr val="tx1">
                    <a:lumMod val="95000"/>
                    <a:lumOff val="5000"/>
                  </a:schemeClr>
                </a:solidFill>
                <a:latin typeface="Arial"/>
                <a:ea typeface="Arial Unicode MS"/>
                <a:cs typeface="Arial" pitchFamily="34" charset="0"/>
              </a:rPr>
              <a:t>and measures under implementation </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3" name="TextBox 32">
            <a:extLst>
              <a:ext uri="{FF2B5EF4-FFF2-40B4-BE49-F238E27FC236}">
                <a16:creationId xmlns:a16="http://schemas.microsoft.com/office/drawing/2014/main" id="{C4F44F09-EE4F-49BC-9110-283D47AB060B}"/>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Tree>
    <p:extLst>
      <p:ext uri="{BB962C8B-B14F-4D97-AF65-F5344CB8AC3E}">
        <p14:creationId xmlns:p14="http://schemas.microsoft.com/office/powerpoint/2010/main" val="3536927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140610" y="630362"/>
            <a:ext cx="1401346" cy="400110"/>
          </a:xfrm>
          <a:prstGeom prst="rect">
            <a:avLst/>
          </a:prstGeom>
        </p:spPr>
        <p:txBody>
          <a:bodyPr wrap="none">
            <a:spAutoFit/>
          </a:bodyPr>
          <a:lstStyle/>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0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1420922"/>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150662" y="3478174"/>
            <a:ext cx="6726460" cy="2893100"/>
          </a:xfrm>
          <a:prstGeom prst="rect">
            <a:avLst/>
          </a:prstGeom>
        </p:spPr>
        <p:txBody>
          <a:bodyPr wrap="square">
            <a:spAutoFit/>
          </a:bodyPr>
          <a:lstStyle/>
          <a:p>
            <a:pPr marL="342900" indent="-342900">
              <a:buFont typeface="Arial" panose="020B0604020202020204" pitchFamily="34" charset="0"/>
              <a:buChar char="•"/>
            </a:pPr>
            <a:r>
              <a:rPr lang="en-GB" sz="1000" dirty="0">
                <a:latin typeface="Arial" panose="020B0604020202020204" pitchFamily="34" charset="0"/>
                <a:cs typeface="Arial" panose="020B0604020202020204" pitchFamily="34" charset="0"/>
              </a:rPr>
              <a:t>Introduction of procedures to manage and control the use of consultants  </a:t>
            </a:r>
          </a:p>
          <a:p>
            <a:pPr marL="342900" indent="-342900">
              <a:buFont typeface="Arial" panose="020B0604020202020204" pitchFamily="34" charset="0"/>
              <a:buChar char="•"/>
            </a:pPr>
            <a:r>
              <a:rPr lang="en-GB" sz="1000" dirty="0">
                <a:latin typeface="Arial" panose="020B0604020202020204" pitchFamily="34" charset="0"/>
                <a:cs typeface="Arial" panose="020B0604020202020204" pitchFamily="34" charset="0"/>
              </a:rPr>
              <a:t>Strengthen the monitoring of the quality of work delivered by consultant </a:t>
            </a:r>
          </a:p>
          <a:p>
            <a:pPr marL="342900" indent="-342900">
              <a:buFont typeface="Arial" panose="020B0604020202020204" pitchFamily="34" charset="0"/>
              <a:buChar char="•"/>
            </a:pPr>
            <a:r>
              <a:rPr lang="en-GB" sz="1000" dirty="0">
                <a:latin typeface="Arial" panose="020B0604020202020204" pitchFamily="34" charset="0"/>
                <a:cs typeface="Arial" panose="020B0604020202020204" pitchFamily="34" charset="0"/>
              </a:rPr>
              <a:t>Annual limits will be established on how much any one consultant or entity can receive in a fiscal year</a:t>
            </a:r>
          </a:p>
          <a:p>
            <a:pPr marL="342900" indent="-342900">
              <a:buFont typeface="Arial" panose="020B0604020202020204" pitchFamily="34" charset="0"/>
              <a:buChar char="•"/>
            </a:pPr>
            <a:r>
              <a:rPr lang="en-GB" sz="1000" dirty="0">
                <a:latin typeface="Arial" panose="020B0604020202020204" pitchFamily="34" charset="0"/>
                <a:cs typeface="Arial" panose="020B0604020202020204" pitchFamily="34" charset="0"/>
              </a:rPr>
              <a:t>Long term improvements will be implemented with introduction of a new Expert Recruitment System under the IT System Project under Slide 17, scheduled for implementation by July 2021, however as interim measures:</a:t>
            </a:r>
            <a:endParaRPr lang="en-US" sz="1000" dirty="0">
              <a:latin typeface="Arial" panose="020B0604020202020204" pitchFamily="34" charset="0"/>
              <a:cs typeface="Arial" panose="020B0604020202020204" pitchFamily="34" charset="0"/>
            </a:endParaRPr>
          </a:p>
          <a:p>
            <a:pPr marL="742950" marR="0" lvl="1" indent="-285750" algn="just">
              <a:spcBef>
                <a:spcPts val="0"/>
              </a:spcBef>
              <a:spcAft>
                <a:spcPts val="0"/>
              </a:spcAft>
              <a:buFont typeface="Courier New" panose="02070309020205020404" pitchFamily="49" charset="0"/>
              <a:buChar char="o"/>
            </a:pPr>
            <a:r>
              <a:rPr lang="en-GB" sz="1000" dirty="0">
                <a:latin typeface="Arial" panose="020B0604020202020204" pitchFamily="34" charset="0"/>
                <a:cs typeface="Arial" panose="020B0604020202020204" pitchFamily="34" charset="0"/>
              </a:rPr>
              <a:t>BDT has conducted a comprehensive </a:t>
            </a:r>
            <a:r>
              <a:rPr lang="en-GB" sz="1000" b="1" u="sng" dirty="0">
                <a:solidFill>
                  <a:srgbClr val="002060"/>
                </a:solidFill>
                <a:latin typeface="Arial" panose="020B0604020202020204" pitchFamily="34" charset="0"/>
                <a:cs typeface="Arial" panose="020B0604020202020204" pitchFamily="34" charset="0"/>
              </a:rPr>
              <a:t>clean up of its Expert Roster to [100% Complete]:</a:t>
            </a:r>
            <a:endParaRPr lang="en-US" sz="1000" b="1" u="sng" dirty="0">
              <a:solidFill>
                <a:srgbClr val="002060"/>
              </a:solidFill>
              <a:latin typeface="Arial" panose="020B0604020202020204" pitchFamily="34" charset="0"/>
              <a:cs typeface="Arial" panose="020B0604020202020204" pitchFamily="34" charset="0"/>
            </a:endParaRPr>
          </a:p>
          <a:p>
            <a:pPr marL="1143000" marR="0" lvl="2" indent="-228600" algn="just">
              <a:spcBef>
                <a:spcPts val="0"/>
              </a:spcBef>
              <a:spcAft>
                <a:spcPts val="0"/>
              </a:spcAft>
              <a:buFont typeface="Wingdings" panose="05000000000000000000" pitchFamily="2" charset="2"/>
              <a:buChar char=""/>
            </a:pPr>
            <a:r>
              <a:rPr lang="en-GB" sz="1000" dirty="0">
                <a:latin typeface="Arial" panose="020B0604020202020204" pitchFamily="34" charset="0"/>
                <a:cs typeface="Arial" panose="020B0604020202020204" pitchFamily="34" charset="0"/>
              </a:rPr>
              <a:t>Delete any Consultant that BDT has not used in the last 24 months;</a:t>
            </a:r>
            <a:endParaRPr lang="en-US" sz="1000" dirty="0">
              <a:latin typeface="Arial" panose="020B0604020202020204" pitchFamily="34" charset="0"/>
              <a:cs typeface="Arial" panose="020B0604020202020204" pitchFamily="34" charset="0"/>
            </a:endParaRPr>
          </a:p>
          <a:p>
            <a:pPr marL="1143000" marR="0" lvl="2" indent="-228600" algn="just">
              <a:spcBef>
                <a:spcPts val="0"/>
              </a:spcBef>
              <a:spcAft>
                <a:spcPts val="0"/>
              </a:spcAft>
              <a:buFont typeface="Wingdings" panose="05000000000000000000" pitchFamily="2" charset="2"/>
              <a:buChar char=""/>
            </a:pPr>
            <a:r>
              <a:rPr lang="en-GB" sz="1000" dirty="0">
                <a:latin typeface="Arial" panose="020B0604020202020204" pitchFamily="34" charset="0"/>
                <a:cs typeface="Arial" panose="020B0604020202020204" pitchFamily="34" charset="0"/>
              </a:rPr>
              <a:t>Remove any blacklisted consultants;</a:t>
            </a:r>
            <a:endParaRPr lang="en-US" sz="1000" dirty="0">
              <a:latin typeface="Arial" panose="020B0604020202020204" pitchFamily="34" charset="0"/>
              <a:cs typeface="Arial" panose="020B0604020202020204" pitchFamily="34" charset="0"/>
            </a:endParaRPr>
          </a:p>
          <a:p>
            <a:pPr marL="1143000" marR="0" lvl="2" indent="-228600" algn="just">
              <a:spcBef>
                <a:spcPts val="0"/>
              </a:spcBef>
              <a:spcAft>
                <a:spcPts val="0"/>
              </a:spcAft>
              <a:buFont typeface="Wingdings" panose="05000000000000000000" pitchFamily="2" charset="2"/>
              <a:buChar char=""/>
            </a:pPr>
            <a:r>
              <a:rPr lang="en-GB" sz="1000" dirty="0">
                <a:latin typeface="Arial" panose="020B0604020202020204" pitchFamily="34" charset="0"/>
                <a:cs typeface="Arial" panose="020B0604020202020204" pitchFamily="34" charset="0"/>
              </a:rPr>
              <a:t>Remove any consultants that </a:t>
            </a:r>
            <a:r>
              <a:rPr lang="en-GB" sz="1000" b="1" u="sng" dirty="0">
                <a:solidFill>
                  <a:srgbClr val="002060"/>
                </a:solidFill>
                <a:latin typeface="Arial" panose="020B0604020202020204" pitchFamily="34" charset="0"/>
                <a:cs typeface="Arial" panose="020B0604020202020204" pitchFamily="34" charset="0"/>
              </a:rPr>
              <a:t>did not receive positive evaluations </a:t>
            </a:r>
            <a:r>
              <a:rPr lang="en-GB" sz="1000" dirty="0">
                <a:latin typeface="Arial" panose="020B0604020202020204" pitchFamily="34" charset="0"/>
                <a:cs typeface="Arial" panose="020B0604020202020204" pitchFamily="34" charset="0"/>
              </a:rPr>
              <a:t>in their last BDT engagement;</a:t>
            </a:r>
            <a:endParaRPr lang="en-US" sz="1000" dirty="0">
              <a:latin typeface="Arial" panose="020B0604020202020204" pitchFamily="34" charset="0"/>
              <a:cs typeface="Arial" panose="020B0604020202020204" pitchFamily="34" charset="0"/>
            </a:endParaRPr>
          </a:p>
          <a:p>
            <a:pPr marL="1143000" marR="0" lvl="2" indent="-228600" algn="just">
              <a:spcBef>
                <a:spcPts val="0"/>
              </a:spcBef>
              <a:spcAft>
                <a:spcPts val="0"/>
              </a:spcAft>
              <a:buFont typeface="Wingdings" panose="05000000000000000000" pitchFamily="2" charset="2"/>
              <a:buChar char=""/>
            </a:pPr>
            <a:r>
              <a:rPr lang="en-GB" sz="1000" dirty="0">
                <a:latin typeface="Arial" panose="020B0604020202020204" pitchFamily="34" charset="0"/>
                <a:cs typeface="Arial" panose="020B0604020202020204" pitchFamily="34" charset="0"/>
              </a:rPr>
              <a:t>Approximately 340 consultants remain.</a:t>
            </a:r>
            <a:endParaRPr lang="en-US" sz="1000" dirty="0">
              <a:latin typeface="Arial" panose="020B0604020202020204" pitchFamily="34" charset="0"/>
              <a:cs typeface="Arial" panose="020B0604020202020204" pitchFamily="34" charset="0"/>
            </a:endParaRPr>
          </a:p>
          <a:p>
            <a:pPr marL="742950" marR="0" lvl="1" indent="-285750" algn="just">
              <a:spcBef>
                <a:spcPts val="0"/>
              </a:spcBef>
              <a:spcAft>
                <a:spcPts val="0"/>
              </a:spcAft>
              <a:buFont typeface="Courier New" panose="02070309020205020404" pitchFamily="49" charset="0"/>
              <a:buChar char="o"/>
            </a:pPr>
            <a:r>
              <a:rPr lang="en-GB" sz="1000" dirty="0">
                <a:latin typeface="Arial" panose="020B0604020202020204" pitchFamily="34" charset="0"/>
                <a:cs typeface="Arial" panose="020B0604020202020204" pitchFamily="34" charset="0"/>
              </a:rPr>
              <a:t>BDT is revising the existing expert recruitment system to [system changes are </a:t>
            </a:r>
            <a:r>
              <a:rPr lang="en-GB" sz="1000" b="1" u="sng" dirty="0">
                <a:solidFill>
                  <a:srgbClr val="002060"/>
                </a:solidFill>
                <a:latin typeface="Arial" panose="020B0604020202020204" pitchFamily="34" charset="0"/>
                <a:cs typeface="Arial" panose="020B0604020202020204" pitchFamily="34" charset="0"/>
              </a:rPr>
              <a:t>80% complete</a:t>
            </a:r>
            <a:r>
              <a:rPr lang="en-GB" sz="1000" dirty="0">
                <a:latin typeface="Arial" panose="020B0604020202020204" pitchFamily="34" charset="0"/>
                <a:cs typeface="Arial" panose="020B0604020202020204" pitchFamily="34" charset="0"/>
              </a:rPr>
              <a:t>, implementation in Q1 2021]:</a:t>
            </a:r>
            <a:endParaRPr lang="en-US" sz="1000" dirty="0">
              <a:latin typeface="Arial" panose="020B0604020202020204" pitchFamily="34" charset="0"/>
              <a:cs typeface="Arial" panose="020B0604020202020204" pitchFamily="34" charset="0"/>
            </a:endParaRPr>
          </a:p>
          <a:p>
            <a:pPr marL="1143000" marR="0" lvl="2" indent="-228600" algn="just">
              <a:spcBef>
                <a:spcPts val="0"/>
              </a:spcBef>
              <a:spcAft>
                <a:spcPts val="0"/>
              </a:spcAft>
              <a:buFont typeface="Wingdings" panose="05000000000000000000" pitchFamily="2" charset="2"/>
              <a:buChar char=""/>
            </a:pPr>
            <a:r>
              <a:rPr lang="en-GB" sz="1000" dirty="0">
                <a:latin typeface="Arial" panose="020B0604020202020204" pitchFamily="34" charset="0"/>
                <a:cs typeface="Arial" panose="020B0604020202020204" pitchFamily="34" charset="0"/>
              </a:rPr>
              <a:t>Include delegation of authority for recruitment under </a:t>
            </a:r>
            <a:r>
              <a:rPr lang="en-GB" sz="1000" u="sng" dirty="0">
                <a:latin typeface="Arial" panose="020B0604020202020204" pitchFamily="34" charset="0"/>
                <a:cs typeface="Arial" panose="020B0604020202020204" pitchFamily="34" charset="0"/>
              </a:rPr>
              <a:t>CHF15,000 to Regional Directors</a:t>
            </a:r>
            <a:r>
              <a:rPr lang="en-GB" sz="1000" dirty="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a:p>
            <a:pPr marL="1143000" marR="0" lvl="2" indent="-228600" algn="just">
              <a:spcBef>
                <a:spcPts val="0"/>
              </a:spcBef>
              <a:spcAft>
                <a:spcPts val="0"/>
              </a:spcAft>
              <a:buFont typeface="Wingdings" panose="05000000000000000000" pitchFamily="2" charset="2"/>
              <a:buChar char=""/>
            </a:pPr>
            <a:r>
              <a:rPr lang="en-GB" sz="1000" dirty="0">
                <a:latin typeface="Arial" panose="020B0604020202020204" pitchFamily="34" charset="0"/>
                <a:cs typeface="Arial" panose="020B0604020202020204" pitchFamily="34" charset="0"/>
              </a:rPr>
              <a:t>Include triggers for recruitments exceeding CHF15,000, or more than four engagements in any one year to require Director or Deputy Director Approval;</a:t>
            </a:r>
            <a:endParaRPr lang="en-US" sz="1000" dirty="0">
              <a:latin typeface="Arial" panose="020B0604020202020204" pitchFamily="34" charset="0"/>
              <a:cs typeface="Arial" panose="020B0604020202020204" pitchFamily="34" charset="0"/>
            </a:endParaRPr>
          </a:p>
          <a:p>
            <a:pPr marL="1143000" marR="0" lvl="2" indent="-228600" algn="just">
              <a:spcBef>
                <a:spcPts val="0"/>
              </a:spcBef>
              <a:spcAft>
                <a:spcPts val="0"/>
              </a:spcAft>
              <a:buFont typeface="Wingdings" panose="05000000000000000000" pitchFamily="2" charset="2"/>
              <a:buChar char=""/>
            </a:pPr>
            <a:r>
              <a:rPr lang="en-GB" sz="1000" dirty="0">
                <a:latin typeface="Arial" panose="020B0604020202020204" pitchFamily="34" charset="0"/>
                <a:cs typeface="Arial" panose="020B0604020202020204" pitchFamily="34" charset="0"/>
              </a:rPr>
              <a:t>Include previous rating/evaluation checks;</a:t>
            </a:r>
            <a:endParaRPr lang="en-US" sz="1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1200329"/>
          </a:xfrm>
          <a:prstGeom prst="rect">
            <a:avLst/>
          </a:prstGeom>
        </p:spPr>
        <p:txBody>
          <a:bodyPr wrap="square">
            <a:spAutoFit/>
          </a:bodyPr>
          <a:lstStyle/>
          <a:p>
            <a:r>
              <a:rPr lang="en-GB" sz="3600" b="1" dirty="0">
                <a:latin typeface="Arial" panose="020B0604020202020204" pitchFamily="34" charset="0"/>
                <a:ea typeface="DengXian" panose="02010600030101010101" pitchFamily="2" charset="-122"/>
                <a:cs typeface="Arial" panose="020B0604020202020204" pitchFamily="34" charset="0"/>
              </a:rPr>
              <a:t>Manage and control the </a:t>
            </a:r>
            <a:r>
              <a:rPr lang="en-GB" sz="3600" b="1" dirty="0">
                <a:solidFill>
                  <a:schemeClr val="bg1"/>
                </a:solidFill>
                <a:latin typeface="Arial" panose="020B0604020202020204" pitchFamily="34" charset="0"/>
                <a:ea typeface="DengXian" panose="02010600030101010101" pitchFamily="2" charset="-122"/>
                <a:cs typeface="Arial" panose="020B0604020202020204" pitchFamily="34" charset="0"/>
              </a:rPr>
              <a:t>use of consultants</a:t>
            </a:r>
            <a:r>
              <a:rPr lang="en-US" sz="3600" b="1" dirty="0">
                <a:solidFill>
                  <a:schemeClr val="bg1"/>
                </a:solidFill>
                <a:latin typeface="Arial" panose="020B0604020202020204" pitchFamily="34" charset="0"/>
                <a:ea typeface="DengXian" panose="02010600030101010101" pitchFamily="2" charset="-122"/>
                <a:cs typeface="Arial" panose="020B0604020202020204" pitchFamily="34" charset="0"/>
              </a:rPr>
              <a:t> </a:t>
            </a: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451377"/>
          </a:xfrm>
          <a:prstGeom prst="rect">
            <a:avLst/>
          </a:prstGeom>
        </p:spPr>
        <p:txBody>
          <a:bodyPr wrap="square">
            <a:spAutoFit/>
          </a:bodyPr>
          <a:lstStyle/>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Recommended by :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IMAC</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Internal Audit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External Audit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JIU</a:t>
            </a:r>
          </a:p>
          <a:p>
            <a:pPr marL="228600" marR="0" indent="-228600" algn="just">
              <a:lnSpc>
                <a:spcPct val="130000"/>
              </a:lnSpc>
              <a:spcBef>
                <a:spcPts val="0"/>
              </a:spcBef>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6C5498F4-D989-4D33-B84E-41694E8959B3}"/>
              </a:ext>
            </a:extLst>
          </p:cNvPr>
          <p:cNvSpPr/>
          <p:nvPr/>
        </p:nvSpPr>
        <p:spPr>
          <a:xfrm>
            <a:off x="3372566" y="2585234"/>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1"/>
                </a:solidFill>
                <a:latin typeface="Arial" panose="020B0604020202020204" pitchFamily="34" charset="0"/>
                <a:ea typeface="DengXian" panose="02010600030101010101" pitchFamily="2" charset="-122"/>
                <a:cs typeface="Arial" panose="020B0604020202020204" pitchFamily="34" charset="0"/>
              </a:rPr>
              <a:t>In Progress</a:t>
            </a:r>
          </a:p>
        </p:txBody>
      </p:sp>
      <p:sp>
        <p:nvSpPr>
          <p:cNvPr id="22" name="Rectangle: Rounded Corners 21">
            <a:extLst>
              <a:ext uri="{FF2B5EF4-FFF2-40B4-BE49-F238E27FC236}">
                <a16:creationId xmlns:a16="http://schemas.microsoft.com/office/drawing/2014/main" id="{DE6014D0-37A9-4586-BD44-299A7AEFB31F}"/>
              </a:ext>
            </a:extLst>
          </p:cNvPr>
          <p:cNvSpPr/>
          <p:nvPr/>
        </p:nvSpPr>
        <p:spPr>
          <a:xfrm>
            <a:off x="10285985" y="3035951"/>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30</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B59A3572-AE8F-4B76-A12A-600AF74B6B4B}"/>
              </a:ext>
            </a:extLst>
          </p:cNvPr>
          <p:cNvSpPr/>
          <p:nvPr/>
        </p:nvSpPr>
        <p:spPr>
          <a:xfrm>
            <a:off x="10290833" y="3004682"/>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Arial" panose="020B0604020202020204" pitchFamily="34" charset="0"/>
                <a:cs typeface="Arial" panose="020B0604020202020204" pitchFamily="34" charset="0"/>
              </a:rPr>
              <a:t>JUN</a:t>
            </a:r>
            <a:endParaRPr lang="en-US" sz="24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DCC11961-0073-4983-9505-D785035CF17D}"/>
              </a:ext>
            </a:extLst>
          </p:cNvPr>
          <p:cNvSpPr txBox="1"/>
          <p:nvPr/>
        </p:nvSpPr>
        <p:spPr>
          <a:xfrm>
            <a:off x="11036803" y="2946883"/>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21</a:t>
            </a:r>
            <a:endParaRPr lang="en-US" b="1" dirty="0">
              <a:solidFill>
                <a:schemeClr val="bg1"/>
              </a:solidFill>
              <a:latin typeface="Arial" panose="020B0604020202020204" pitchFamily="34" charset="0"/>
              <a:cs typeface="Arial" panose="020B0604020202020204" pitchFamily="34" charset="0"/>
            </a:endParaRPr>
          </a:p>
        </p:txBody>
      </p:sp>
      <p:pic>
        <p:nvPicPr>
          <p:cNvPr id="25" name="Picture 24" descr="A close up of a fan&#10;&#10;Description automatically generated">
            <a:extLst>
              <a:ext uri="{FF2B5EF4-FFF2-40B4-BE49-F238E27FC236}">
                <a16:creationId xmlns:a16="http://schemas.microsoft.com/office/drawing/2014/main" id="{201707B7-8D0E-4B5B-B6A3-DB7C9CEB02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462" y="2104341"/>
            <a:ext cx="232055" cy="232055"/>
          </a:xfrm>
          <a:prstGeom prst="rect">
            <a:avLst/>
          </a:prstGeom>
        </p:spPr>
      </p:pic>
      <p:pic>
        <p:nvPicPr>
          <p:cNvPr id="26" name="Picture 25" descr="A close up of a fan&#10;&#10;Description automatically generated">
            <a:extLst>
              <a:ext uri="{FF2B5EF4-FFF2-40B4-BE49-F238E27FC236}">
                <a16:creationId xmlns:a16="http://schemas.microsoft.com/office/drawing/2014/main" id="{2573B1A2-ECF5-41D7-B636-0C58F01F97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462" y="2494643"/>
            <a:ext cx="232055" cy="232055"/>
          </a:xfrm>
          <a:prstGeom prst="rect">
            <a:avLst/>
          </a:prstGeom>
        </p:spPr>
      </p:pic>
      <p:sp>
        <p:nvSpPr>
          <p:cNvPr id="27" name="TextBox 26">
            <a:extLst>
              <a:ext uri="{FF2B5EF4-FFF2-40B4-BE49-F238E27FC236}">
                <a16:creationId xmlns:a16="http://schemas.microsoft.com/office/drawing/2014/main" id="{7CADFF6D-13E4-4441-8DED-FCE1DD973C0A}"/>
              </a:ext>
            </a:extLst>
          </p:cNvPr>
          <p:cNvSpPr txBox="1"/>
          <p:nvPr/>
        </p:nvSpPr>
        <p:spPr>
          <a:xfrm>
            <a:off x="2495403" y="2666619"/>
            <a:ext cx="877163"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HRMD</a:t>
            </a:r>
          </a:p>
        </p:txBody>
      </p:sp>
      <p:sp>
        <p:nvSpPr>
          <p:cNvPr id="28" name="TextBox 27">
            <a:extLst>
              <a:ext uri="{FF2B5EF4-FFF2-40B4-BE49-F238E27FC236}">
                <a16:creationId xmlns:a16="http://schemas.microsoft.com/office/drawing/2014/main" id="{8704F19D-7C03-44FF-926C-D4AE2DCDC0CB}"/>
              </a:ext>
            </a:extLst>
          </p:cNvPr>
          <p:cNvSpPr txBox="1"/>
          <p:nvPr/>
        </p:nvSpPr>
        <p:spPr>
          <a:xfrm>
            <a:off x="1064309" y="279048"/>
            <a:ext cx="7724849" cy="923330"/>
          </a:xfrm>
          <a:prstGeom prst="rect">
            <a:avLst/>
          </a:prstGeom>
          <a:noFill/>
        </p:spPr>
        <p:txBody>
          <a:bodyPr wrap="square" lIns="108000" rIns="108000" rtlCol="0">
            <a:spAutoFit/>
          </a:bodyPr>
          <a:lstStyle/>
          <a:p>
            <a:r>
              <a:rPr lang="en-US" sz="2700" b="1" dirty="0">
                <a:solidFill>
                  <a:schemeClr val="tx1">
                    <a:lumMod val="95000"/>
                    <a:lumOff val="5000"/>
                  </a:schemeClr>
                </a:solidFill>
                <a:latin typeface="Arial"/>
                <a:ea typeface="Arial Unicode MS"/>
                <a:cs typeface="Arial" pitchFamily="34" charset="0"/>
              </a:rPr>
              <a:t>System</a:t>
            </a:r>
            <a:r>
              <a:rPr lang="en-US" sz="2000" b="1" dirty="0">
                <a:solidFill>
                  <a:schemeClr val="tx1">
                    <a:lumMod val="95000"/>
                    <a:lumOff val="5000"/>
                  </a:schemeClr>
                </a:solidFill>
                <a:latin typeface="Arial"/>
                <a:ea typeface="Arial Unicode MS"/>
                <a:cs typeface="Arial" pitchFamily="34" charset="0"/>
              </a:rPr>
              <a:t> </a:t>
            </a:r>
            <a:r>
              <a:rPr lang="en-US" sz="2700" b="1" dirty="0">
                <a:solidFill>
                  <a:schemeClr val="tx1">
                    <a:lumMod val="95000"/>
                    <a:lumOff val="5000"/>
                  </a:schemeClr>
                </a:solidFill>
                <a:latin typeface="Arial"/>
                <a:ea typeface="Arial Unicode MS"/>
                <a:cs typeface="Arial" pitchFamily="34" charset="0"/>
              </a:rPr>
              <a:t>and measures under implementation </a:t>
            </a:r>
            <a:endParaRPr lang="ko-KR" altLang="en-US" sz="2700" b="1" dirty="0">
              <a:solidFill>
                <a:schemeClr val="tx1">
                  <a:lumMod val="95000"/>
                  <a:lumOff val="5000"/>
                </a:schemeClr>
              </a:solidFill>
              <a:latin typeface="Arial"/>
              <a:ea typeface="Arial Unicode MS"/>
              <a:cs typeface="Arial" pitchFamily="34" charset="0"/>
            </a:endParaRPr>
          </a:p>
        </p:txBody>
      </p:sp>
      <p:sp>
        <p:nvSpPr>
          <p:cNvPr id="29" name="TextBox 28">
            <a:extLst>
              <a:ext uri="{FF2B5EF4-FFF2-40B4-BE49-F238E27FC236}">
                <a16:creationId xmlns:a16="http://schemas.microsoft.com/office/drawing/2014/main" id="{3200A15B-F997-485C-9AE9-3A6C41FB7F1C}"/>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
        <p:nvSpPr>
          <p:cNvPr id="21" name="TextBox 20">
            <a:extLst>
              <a:ext uri="{FF2B5EF4-FFF2-40B4-BE49-F238E27FC236}">
                <a16:creationId xmlns:a16="http://schemas.microsoft.com/office/drawing/2014/main" id="{0AA1F0CD-EAB1-43EB-B0C8-206ABC148C68}"/>
              </a:ext>
            </a:extLst>
          </p:cNvPr>
          <p:cNvSpPr txBox="1"/>
          <p:nvPr/>
        </p:nvSpPr>
        <p:spPr>
          <a:xfrm>
            <a:off x="6460761" y="4309774"/>
            <a:ext cx="4669437" cy="1477328"/>
          </a:xfrm>
          <a:prstGeom prst="rect">
            <a:avLst/>
          </a:prstGeom>
          <a:noFill/>
        </p:spPr>
        <p:txBody>
          <a:bodyPr wrap="square">
            <a:spAutoFit/>
          </a:bodyPr>
          <a:lstStyle/>
          <a:p>
            <a:pPr marL="742950" marR="0" lvl="1" indent="-285750">
              <a:spcBef>
                <a:spcPts val="0"/>
              </a:spcBef>
              <a:spcAft>
                <a:spcPts val="0"/>
              </a:spcAft>
              <a:buFont typeface="Courier New" panose="02070309020205020404" pitchFamily="49" charset="0"/>
              <a:buChar char="o"/>
            </a:pPr>
            <a:r>
              <a:rPr lang="en-GB" sz="1000" dirty="0">
                <a:latin typeface="Arial" panose="020B0604020202020204" pitchFamily="34" charset="0"/>
                <a:cs typeface="Arial" panose="020B0604020202020204" pitchFamily="34" charset="0"/>
              </a:rPr>
              <a:t>BDT will conduct a process beginning Q1 2021 to invite new experts for inclusion in the roster;</a:t>
            </a:r>
            <a:endParaRPr lang="en-US" sz="1000" dirty="0">
              <a:latin typeface="Arial" panose="020B0604020202020204" pitchFamily="34" charset="0"/>
              <a:cs typeface="Arial" panose="020B0604020202020204" pitchFamily="34" charset="0"/>
            </a:endParaRPr>
          </a:p>
          <a:p>
            <a:pPr marL="1143000" marR="0" lvl="2" indent="-228600">
              <a:spcBef>
                <a:spcPts val="0"/>
              </a:spcBef>
              <a:spcAft>
                <a:spcPts val="0"/>
              </a:spcAft>
              <a:buFont typeface="Wingdings" panose="05000000000000000000" pitchFamily="2" charset="2"/>
              <a:buChar char=""/>
            </a:pPr>
            <a:r>
              <a:rPr lang="en-GB" sz="1000" u="sng" dirty="0">
                <a:latin typeface="Arial" panose="020B0604020202020204" pitchFamily="34" charset="0"/>
                <a:cs typeface="Arial" panose="020B0604020202020204" pitchFamily="34" charset="0"/>
              </a:rPr>
              <a:t>Revised submission </a:t>
            </a:r>
            <a:r>
              <a:rPr lang="en-GB" sz="1000" dirty="0">
                <a:latin typeface="Arial" panose="020B0604020202020204" pitchFamily="34" charset="0"/>
                <a:cs typeface="Arial" panose="020B0604020202020204" pitchFamily="34" charset="0"/>
              </a:rPr>
              <a:t>requirements for CVs for new experts;</a:t>
            </a:r>
            <a:endParaRPr lang="en-US" sz="1000" dirty="0">
              <a:latin typeface="Arial" panose="020B0604020202020204" pitchFamily="34" charset="0"/>
              <a:cs typeface="Arial" panose="020B0604020202020204" pitchFamily="34" charset="0"/>
            </a:endParaRPr>
          </a:p>
          <a:p>
            <a:pPr marL="1143000" marR="0" lvl="2" indent="-228600">
              <a:spcBef>
                <a:spcPts val="0"/>
              </a:spcBef>
              <a:spcAft>
                <a:spcPts val="0"/>
              </a:spcAft>
              <a:buFont typeface="Wingdings" panose="05000000000000000000" pitchFamily="2" charset="2"/>
              <a:buChar char=""/>
            </a:pPr>
            <a:r>
              <a:rPr lang="en-GB" sz="1000" dirty="0">
                <a:latin typeface="Arial" panose="020B0604020202020204" pitchFamily="34" charset="0"/>
                <a:cs typeface="Arial" panose="020B0604020202020204" pitchFamily="34" charset="0"/>
              </a:rPr>
              <a:t>Circular Letter and </a:t>
            </a:r>
            <a:r>
              <a:rPr lang="en-GB" sz="1000" u="sng" dirty="0">
                <a:latin typeface="Arial" panose="020B0604020202020204" pitchFamily="34" charset="0"/>
                <a:cs typeface="Arial" panose="020B0604020202020204" pitchFamily="34" charset="0"/>
              </a:rPr>
              <a:t>Advertisements</a:t>
            </a:r>
            <a:r>
              <a:rPr lang="en-GB" sz="1000" dirty="0">
                <a:latin typeface="Arial" panose="020B0604020202020204" pitchFamily="34" charset="0"/>
                <a:cs typeface="Arial" panose="020B0604020202020204" pitchFamily="34" charset="0"/>
              </a:rPr>
              <a:t> to be issued;</a:t>
            </a:r>
            <a:endParaRPr lang="en-US" sz="1000" dirty="0">
              <a:latin typeface="Arial" panose="020B0604020202020204" pitchFamily="34" charset="0"/>
              <a:cs typeface="Arial" panose="020B0604020202020204" pitchFamily="34" charset="0"/>
            </a:endParaRPr>
          </a:p>
          <a:p>
            <a:pPr marL="1143000" marR="0" lvl="2" indent="-228600">
              <a:spcBef>
                <a:spcPts val="0"/>
              </a:spcBef>
              <a:spcAft>
                <a:spcPts val="0"/>
              </a:spcAft>
              <a:buFont typeface="Wingdings" panose="05000000000000000000" pitchFamily="2" charset="2"/>
              <a:buChar char=""/>
            </a:pPr>
            <a:r>
              <a:rPr lang="en-GB" sz="1000" dirty="0">
                <a:latin typeface="Arial" panose="020B0604020202020204" pitchFamily="34" charset="0"/>
                <a:cs typeface="Arial" panose="020B0604020202020204" pitchFamily="34" charset="0"/>
              </a:rPr>
              <a:t>Process will include </a:t>
            </a:r>
            <a:r>
              <a:rPr lang="en-GB" sz="1000" u="sng" dirty="0">
                <a:latin typeface="Arial" panose="020B0604020202020204" pitchFamily="34" charset="0"/>
                <a:cs typeface="Arial" panose="020B0604020202020204" pitchFamily="34" charset="0"/>
              </a:rPr>
              <a:t>vetting of experts</a:t>
            </a:r>
            <a:r>
              <a:rPr lang="en-GB" sz="1000" dirty="0">
                <a:latin typeface="Arial" panose="020B0604020202020204" pitchFamily="34" charset="0"/>
                <a:cs typeface="Arial" panose="020B0604020202020204" pitchFamily="34" charset="0"/>
              </a:rPr>
              <a:t> before inclusion in roster;</a:t>
            </a:r>
            <a:endParaRPr lang="en-US" sz="1000" dirty="0">
              <a:latin typeface="Arial" panose="020B0604020202020204" pitchFamily="34" charset="0"/>
              <a:cs typeface="Arial" panose="020B0604020202020204" pitchFamily="34" charset="0"/>
            </a:endParaRPr>
          </a:p>
          <a:p>
            <a:pPr marL="1143000" marR="0" lvl="2" indent="-228600">
              <a:spcBef>
                <a:spcPts val="0"/>
              </a:spcBef>
              <a:spcAft>
                <a:spcPts val="0"/>
              </a:spcAft>
              <a:buFont typeface="Wingdings" panose="05000000000000000000" pitchFamily="2" charset="2"/>
              <a:buChar char=""/>
            </a:pPr>
            <a:r>
              <a:rPr lang="en-GB" sz="1000" dirty="0">
                <a:latin typeface="Arial" panose="020B0604020202020204" pitchFamily="34" charset="0"/>
                <a:cs typeface="Arial" panose="020B0604020202020204" pitchFamily="34" charset="0"/>
              </a:rPr>
              <a:t>New roster will include </a:t>
            </a:r>
            <a:r>
              <a:rPr lang="en-GB" sz="1000" u="sng" dirty="0">
                <a:latin typeface="Arial" panose="020B0604020202020204" pitchFamily="34" charset="0"/>
                <a:cs typeface="Arial" panose="020B0604020202020204" pitchFamily="34" charset="0"/>
              </a:rPr>
              <a:t>blacklisting capability</a:t>
            </a:r>
            <a:r>
              <a:rPr lang="en-GB" sz="1000" dirty="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a:p>
            <a:pPr marL="1143000" marR="0" lvl="2" indent="-228600">
              <a:spcBef>
                <a:spcPts val="0"/>
              </a:spcBef>
              <a:spcAft>
                <a:spcPts val="0"/>
              </a:spcAft>
              <a:buFont typeface="Wingdings" panose="05000000000000000000" pitchFamily="2" charset="2"/>
              <a:buChar char=""/>
            </a:pPr>
            <a:r>
              <a:rPr lang="en-GB" sz="1000" dirty="0">
                <a:latin typeface="Arial" panose="020B0604020202020204" pitchFamily="34" charset="0"/>
                <a:cs typeface="Arial" panose="020B0604020202020204" pitchFamily="34" charset="0"/>
              </a:rPr>
              <a:t>New roster will be periodically </a:t>
            </a:r>
            <a:r>
              <a:rPr lang="en-GB" sz="1000" u="sng" dirty="0">
                <a:latin typeface="Arial" panose="020B0604020202020204" pitchFamily="34" charset="0"/>
                <a:cs typeface="Arial" panose="020B0604020202020204" pitchFamily="34" charset="0"/>
              </a:rPr>
              <a:t>reviewed and maintained </a:t>
            </a:r>
            <a:r>
              <a:rPr lang="en-GB" sz="1000" dirty="0">
                <a:latin typeface="Arial" panose="020B0604020202020204" pitchFamily="34" charset="0"/>
                <a:cs typeface="Arial" panose="020B0604020202020204" pitchFamily="34" charset="0"/>
              </a:rPr>
              <a:t>based on key criteria;</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8262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140610" y="630362"/>
            <a:ext cx="1401346" cy="400110"/>
          </a:xfrm>
          <a:prstGeom prst="rect">
            <a:avLst/>
          </a:prstGeom>
        </p:spPr>
        <p:txBody>
          <a:bodyPr wrap="none">
            <a:spAutoFit/>
          </a:bodyPr>
          <a:lstStyle/>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0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1274134"/>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1077218"/>
          </a:xfrm>
          <a:prstGeom prst="rect">
            <a:avLst/>
          </a:prstGeom>
        </p:spPr>
        <p:txBody>
          <a:bodyPr wrap="square">
            <a:spAutoFit/>
          </a:bodyPr>
          <a:lstStyle/>
          <a:p>
            <a:r>
              <a:rPr lang="en-US" sz="3200" b="1" dirty="0">
                <a:latin typeface="Arial" panose="020B0604020202020204" pitchFamily="34" charset="0"/>
                <a:ea typeface="DengXian" panose="02010600030101010101" pitchFamily="2" charset="-122"/>
                <a:cs typeface="Arial" panose="020B0604020202020204" pitchFamily="34" charset="0"/>
              </a:rPr>
              <a:t>Common </a:t>
            </a:r>
            <a:r>
              <a:rPr lang="en-US" sz="3200" b="1" dirty="0">
                <a:solidFill>
                  <a:schemeClr val="bg1"/>
                </a:solidFill>
                <a:latin typeface="Arial" panose="020B0604020202020204" pitchFamily="34" charset="0"/>
                <a:ea typeface="DengXian" panose="02010600030101010101" pitchFamily="2" charset="-122"/>
                <a:cs typeface="Arial" panose="020B0604020202020204" pitchFamily="34" charset="0"/>
              </a:rPr>
              <a:t>IT Systems </a:t>
            </a:r>
            <a:r>
              <a:rPr lang="en-US" sz="3200" b="1" dirty="0">
                <a:latin typeface="Arial" panose="020B0604020202020204" pitchFamily="34" charset="0"/>
                <a:ea typeface="DengXian" panose="02010600030101010101" pitchFamily="2" charset="-122"/>
                <a:cs typeface="Arial" panose="020B0604020202020204" pitchFamily="34" charset="0"/>
              </a:rPr>
              <a:t>for</a:t>
            </a:r>
          </a:p>
          <a:p>
            <a:r>
              <a:rPr lang="en-US" sz="3200" b="1" dirty="0">
                <a:latin typeface="Arial" panose="020B0604020202020204" pitchFamily="34" charset="0"/>
                <a:ea typeface="DengXian" panose="02010600030101010101" pitchFamily="2" charset="-122"/>
                <a:cs typeface="Arial" panose="020B0604020202020204" pitchFamily="34" charset="0"/>
              </a:rPr>
              <a:t>BDT </a:t>
            </a:r>
            <a:endParaRPr lang="en-US" sz="32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851486"/>
          </a:xfrm>
          <a:prstGeom prst="rect">
            <a:avLst/>
          </a:prstGeom>
        </p:spPr>
        <p:txBody>
          <a:bodyPr wrap="square">
            <a:spAutoFit/>
          </a:bodyPr>
          <a:lstStyle/>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Recommended by : </a:t>
            </a:r>
          </a:p>
          <a:p>
            <a:pPr marL="228600" marR="0" indent="-228600" algn="just">
              <a:lnSpc>
                <a:spcPct val="130000"/>
              </a:lnSpc>
              <a:spcBef>
                <a:spcPts val="0"/>
              </a:spcBef>
              <a:spcAft>
                <a:spcPts val="0"/>
              </a:spcAft>
            </a:pP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IMAC</a:t>
            </a:r>
          </a:p>
          <a:p>
            <a:pPr marL="228600" marR="0" indent="-228600" algn="just">
              <a:lnSpc>
                <a:spcPct val="130000"/>
              </a:lnSpc>
              <a:spcBef>
                <a:spcPts val="0"/>
              </a:spcBef>
              <a:spcAft>
                <a:spcPts val="0"/>
              </a:spcAft>
            </a:pP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Internal Audit </a:t>
            </a:r>
          </a:p>
          <a:p>
            <a:pPr marL="228600" marR="0" indent="-228600" algn="just">
              <a:lnSpc>
                <a:spcPct val="130000"/>
              </a:lnSpc>
              <a:spcBef>
                <a:spcPts val="0"/>
              </a:spcBef>
              <a:spcAft>
                <a:spcPts val="0"/>
              </a:spcAft>
            </a:pP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External Audit </a:t>
            </a:r>
          </a:p>
          <a:p>
            <a:pPr marL="228600" marR="0" indent="-228600" algn="just">
              <a:lnSpc>
                <a:spcPct val="130000"/>
              </a:lnSpc>
              <a:spcBef>
                <a:spcPts val="0"/>
              </a:spcBef>
              <a:spcAft>
                <a:spcPts val="0"/>
              </a:spcAft>
            </a:pP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JIU</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Working Group</a:t>
            </a:r>
          </a:p>
          <a:p>
            <a:pPr marL="228600" marR="0" indent="-228600" algn="just">
              <a:lnSpc>
                <a:spcPct val="130000"/>
              </a:lnSpc>
              <a:spcBef>
                <a:spcPts val="0"/>
              </a:spcBef>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9649E1A9-99D1-4CEE-ABE8-E194CB5F0E0F}"/>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C7EEA33D-6712-4E6D-B1A9-801A8B6BBE43}"/>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Arial" panose="020B0604020202020204" pitchFamily="34" charset="0"/>
                <a:cs typeface="Arial" panose="020B0604020202020204" pitchFamily="34" charset="0"/>
              </a:rPr>
              <a:t>DEC</a:t>
            </a:r>
            <a:endParaRPr lang="en-US" sz="2400" b="1"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787D534B-7F50-4CE6-941C-4C01274FB802}"/>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21</a:t>
            </a:r>
            <a:endParaRPr lang="en-US" b="1"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15472AA6-0D43-4A89-8F4C-1891C5D6E7AE}"/>
              </a:ext>
            </a:extLst>
          </p:cNvPr>
          <p:cNvSpPr/>
          <p:nvPr/>
        </p:nvSpPr>
        <p:spPr>
          <a:xfrm>
            <a:off x="3390657" y="2442284"/>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1"/>
                </a:solidFill>
                <a:latin typeface="Arial" panose="020B0604020202020204" pitchFamily="34" charset="0"/>
                <a:ea typeface="DengXian" panose="02010600030101010101" pitchFamily="2" charset="-122"/>
                <a:cs typeface="Arial" panose="020B0604020202020204" pitchFamily="34" charset="0"/>
              </a:rPr>
              <a:t>In Progress</a:t>
            </a:r>
          </a:p>
        </p:txBody>
      </p:sp>
      <p:pic>
        <p:nvPicPr>
          <p:cNvPr id="25" name="Picture 24" descr="A close up of a fan&#10;&#10;Description automatically generated">
            <a:extLst>
              <a:ext uri="{FF2B5EF4-FFF2-40B4-BE49-F238E27FC236}">
                <a16:creationId xmlns:a16="http://schemas.microsoft.com/office/drawing/2014/main" id="{C5D0EC2A-C569-411F-BE69-C3209A0B8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609" y="3281868"/>
            <a:ext cx="232055" cy="232055"/>
          </a:xfrm>
          <a:prstGeom prst="rect">
            <a:avLst/>
          </a:prstGeom>
        </p:spPr>
      </p:pic>
      <p:sp>
        <p:nvSpPr>
          <p:cNvPr id="26" name="TextBox 25">
            <a:extLst>
              <a:ext uri="{FF2B5EF4-FFF2-40B4-BE49-F238E27FC236}">
                <a16:creationId xmlns:a16="http://schemas.microsoft.com/office/drawing/2014/main" id="{1D4A4CED-E49D-439F-BEF0-9DE03C568188}"/>
              </a:ext>
            </a:extLst>
          </p:cNvPr>
          <p:cNvSpPr txBox="1"/>
          <p:nvPr/>
        </p:nvSpPr>
        <p:spPr>
          <a:xfrm>
            <a:off x="2837808" y="2523669"/>
            <a:ext cx="569387"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ISD</a:t>
            </a:r>
          </a:p>
        </p:txBody>
      </p:sp>
      <p:sp>
        <p:nvSpPr>
          <p:cNvPr id="27" name="TextBox 26">
            <a:extLst>
              <a:ext uri="{FF2B5EF4-FFF2-40B4-BE49-F238E27FC236}">
                <a16:creationId xmlns:a16="http://schemas.microsoft.com/office/drawing/2014/main" id="{154DFF44-FE70-45AB-ABE6-A64B1F3A0BA8}"/>
              </a:ext>
            </a:extLst>
          </p:cNvPr>
          <p:cNvSpPr txBox="1"/>
          <p:nvPr/>
        </p:nvSpPr>
        <p:spPr>
          <a:xfrm>
            <a:off x="2195191" y="2523669"/>
            <a:ext cx="659155"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BDT</a:t>
            </a:r>
          </a:p>
        </p:txBody>
      </p:sp>
      <p:sp>
        <p:nvSpPr>
          <p:cNvPr id="28" name="TextBox 27">
            <a:extLst>
              <a:ext uri="{FF2B5EF4-FFF2-40B4-BE49-F238E27FC236}">
                <a16:creationId xmlns:a16="http://schemas.microsoft.com/office/drawing/2014/main" id="{A486A9E0-C906-4887-82F9-3532A53B8DAB}"/>
              </a:ext>
            </a:extLst>
          </p:cNvPr>
          <p:cNvSpPr txBox="1"/>
          <p:nvPr/>
        </p:nvSpPr>
        <p:spPr>
          <a:xfrm>
            <a:off x="1064309" y="279048"/>
            <a:ext cx="7724849" cy="923330"/>
          </a:xfrm>
          <a:prstGeom prst="rect">
            <a:avLst/>
          </a:prstGeom>
          <a:noFill/>
        </p:spPr>
        <p:txBody>
          <a:bodyPr wrap="square" lIns="108000" rIns="108000" rtlCol="0">
            <a:spAutoFit/>
          </a:bodyPr>
          <a:lstStyle/>
          <a:p>
            <a:r>
              <a:rPr lang="en-US" sz="2700" b="1" dirty="0">
                <a:solidFill>
                  <a:schemeClr val="tx1">
                    <a:lumMod val="95000"/>
                    <a:lumOff val="5000"/>
                  </a:schemeClr>
                </a:solidFill>
                <a:latin typeface="Arial"/>
                <a:ea typeface="Arial Unicode MS"/>
                <a:cs typeface="Arial" pitchFamily="34" charset="0"/>
              </a:rPr>
              <a:t>System</a:t>
            </a:r>
            <a:r>
              <a:rPr lang="en-US" sz="2000" b="1" dirty="0">
                <a:solidFill>
                  <a:schemeClr val="tx1">
                    <a:lumMod val="95000"/>
                    <a:lumOff val="5000"/>
                  </a:schemeClr>
                </a:solidFill>
                <a:latin typeface="Arial"/>
                <a:ea typeface="Arial Unicode MS"/>
                <a:cs typeface="Arial" pitchFamily="34" charset="0"/>
              </a:rPr>
              <a:t> </a:t>
            </a:r>
            <a:r>
              <a:rPr lang="en-US" sz="2700" b="1" dirty="0">
                <a:solidFill>
                  <a:schemeClr val="tx1">
                    <a:lumMod val="95000"/>
                    <a:lumOff val="5000"/>
                  </a:schemeClr>
                </a:solidFill>
                <a:latin typeface="Arial"/>
                <a:ea typeface="Arial Unicode MS"/>
                <a:cs typeface="Arial" pitchFamily="34" charset="0"/>
              </a:rPr>
              <a:t>and measures under implementation </a:t>
            </a:r>
            <a:endParaRPr lang="ko-KR" altLang="en-US" sz="2700" b="1" dirty="0">
              <a:solidFill>
                <a:schemeClr val="tx1">
                  <a:lumMod val="95000"/>
                  <a:lumOff val="5000"/>
                </a:schemeClr>
              </a:solidFill>
              <a:latin typeface="Arial"/>
              <a:ea typeface="Arial Unicode MS"/>
              <a:cs typeface="Arial" pitchFamily="34" charset="0"/>
            </a:endParaRPr>
          </a:p>
        </p:txBody>
      </p:sp>
      <p:sp>
        <p:nvSpPr>
          <p:cNvPr id="29" name="TextBox 28">
            <a:extLst>
              <a:ext uri="{FF2B5EF4-FFF2-40B4-BE49-F238E27FC236}">
                <a16:creationId xmlns:a16="http://schemas.microsoft.com/office/drawing/2014/main" id="{3778F4A4-1F2C-4CC7-94A5-CC0D1E5C9C20}"/>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
        <p:nvSpPr>
          <p:cNvPr id="6" name="Rectangle 5">
            <a:extLst>
              <a:ext uri="{FF2B5EF4-FFF2-40B4-BE49-F238E27FC236}">
                <a16:creationId xmlns:a16="http://schemas.microsoft.com/office/drawing/2014/main" id="{7F989245-0DBF-460E-8C04-3EE8F1E77C0F}"/>
              </a:ext>
            </a:extLst>
          </p:cNvPr>
          <p:cNvSpPr/>
          <p:nvPr/>
        </p:nvSpPr>
        <p:spPr>
          <a:xfrm>
            <a:off x="103350" y="3808014"/>
            <a:ext cx="7037823" cy="1815882"/>
          </a:xfrm>
          <a:prstGeom prst="rect">
            <a:avLst/>
          </a:prstGeom>
        </p:spPr>
        <p:txBody>
          <a:bodyPr wrap="square">
            <a:spAutoFit/>
          </a:bodyPr>
          <a:lstStyle/>
          <a:p>
            <a:pPr algn="just"/>
            <a:r>
              <a:rPr lang="en-GB" sz="1400" dirty="0">
                <a:latin typeface="Arial" panose="020B0604020202020204" pitchFamily="34" charset="0"/>
                <a:cs typeface="Arial" panose="020B0604020202020204" pitchFamily="34" charset="0"/>
              </a:rPr>
              <a:t>The formal project Process has been launched</a:t>
            </a:r>
            <a:r>
              <a:rPr lang="en-US" sz="1400" dirty="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a:t>
            </a:r>
          </a:p>
          <a:p>
            <a:pPr marL="342900" indent="-342900" algn="just">
              <a:buAutoNum type="arabicPeriod"/>
            </a:pPr>
            <a:r>
              <a:rPr lang="en-GB" sz="1400" dirty="0">
                <a:latin typeface="Arial" panose="020B0604020202020204" pitchFamily="34" charset="0"/>
                <a:cs typeface="Arial" panose="020B0604020202020204" pitchFamily="34" charset="0"/>
              </a:rPr>
              <a:t>Four key BDT processes and applications (Expense Tracking, Travel Procedures, Operational Planning) have been identified for integration into the ITU’s organizational administrative software applications (SAP);</a:t>
            </a:r>
          </a:p>
          <a:p>
            <a:pPr marL="342900" indent="-342900" algn="just">
              <a:buAutoNum type="arabicPeriod"/>
            </a:pPr>
            <a:r>
              <a:rPr lang="en-GB" sz="1400" dirty="0">
                <a:latin typeface="Arial" panose="020B0604020202020204" pitchFamily="34" charset="0"/>
                <a:cs typeface="Arial" panose="020B0604020202020204" pitchFamily="34" charset="0"/>
              </a:rPr>
              <a:t>Recruitment and management of BDT consultants to be integrated in a new software application.  </a:t>
            </a:r>
          </a:p>
          <a:p>
            <a:pPr marL="342900" indent="-342900" algn="just">
              <a:buAutoNum type="arabicPeriod"/>
            </a:pPr>
            <a:r>
              <a:rPr lang="en-GB" sz="1400" dirty="0">
                <a:latin typeface="Arial" panose="020B0604020202020204" pitchFamily="34" charset="0"/>
                <a:cs typeface="Arial" panose="020B0604020202020204" pitchFamily="34" charset="0"/>
              </a:rPr>
              <a:t>A workplan for migration of all applications and processes has been agreed based on available resources.</a:t>
            </a:r>
          </a:p>
        </p:txBody>
      </p:sp>
      <p:sp>
        <p:nvSpPr>
          <p:cNvPr id="9" name="Rectangle 8">
            <a:extLst>
              <a:ext uri="{FF2B5EF4-FFF2-40B4-BE49-F238E27FC236}">
                <a16:creationId xmlns:a16="http://schemas.microsoft.com/office/drawing/2014/main" id="{6B4DBF55-EA7C-45EE-9C82-3277BA0DFA9B}"/>
              </a:ext>
            </a:extLst>
          </p:cNvPr>
          <p:cNvSpPr/>
          <p:nvPr/>
        </p:nvSpPr>
        <p:spPr>
          <a:xfrm>
            <a:off x="7247049" y="5546227"/>
            <a:ext cx="3484211" cy="1077218"/>
          </a:xfrm>
          <a:prstGeom prst="rect">
            <a:avLst/>
          </a:prstGeom>
        </p:spPr>
        <p:txBody>
          <a:bodyPr wrap="square">
            <a:spAutoFit/>
          </a:bodyPr>
          <a:lstStyle/>
          <a:p>
            <a:r>
              <a:rPr lang="en-GB" sz="1600" dirty="0">
                <a:solidFill>
                  <a:srgbClr val="00B0F0"/>
                </a:solidFill>
                <a:latin typeface="Arial" panose="020B0604020202020204" pitchFamily="34" charset="0"/>
                <a:cs typeface="Arial" panose="020B0604020202020204" pitchFamily="34" charset="0"/>
              </a:rPr>
              <a:t>Project Kick-off meeting held on 25 September 2020, with full implementation scheduled December 2021</a:t>
            </a:r>
            <a:endParaRPr lang="en-US" sz="16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8175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140610" y="630362"/>
            <a:ext cx="1401346" cy="400110"/>
          </a:xfrm>
          <a:prstGeom prst="rect">
            <a:avLst/>
          </a:prstGeom>
        </p:spPr>
        <p:txBody>
          <a:bodyPr wrap="none">
            <a:spAutoFit/>
          </a:bodyPr>
          <a:lstStyle/>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0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1016461"/>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150662" y="4292605"/>
            <a:ext cx="6443809" cy="830997"/>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Full review of ITU Accountability Framework. </a:t>
            </a:r>
          </a:p>
          <a:p>
            <a:r>
              <a:rPr lang="en-GB" sz="1600" dirty="0">
                <a:latin typeface="Arial" panose="020B0604020202020204" pitchFamily="34" charset="0"/>
                <a:cs typeface="Arial" panose="020B0604020202020204" pitchFamily="34" charset="0"/>
              </a:rPr>
              <a:t>The review will take into account PWC report on regional presence, external audit report (2019 financial statements)  </a:t>
            </a: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584775"/>
          </a:xfrm>
          <a:prstGeom prst="rect">
            <a:avLst/>
          </a:prstGeom>
        </p:spPr>
        <p:txBody>
          <a:bodyPr wrap="square">
            <a:spAutoFit/>
          </a:bodyPr>
          <a:lstStyle/>
          <a:p>
            <a:r>
              <a:rPr lang="en-US" sz="3200" b="1" dirty="0">
                <a:solidFill>
                  <a:schemeClr val="bg1"/>
                </a:solidFill>
                <a:latin typeface="Arial" panose="020B0604020202020204" pitchFamily="34" charset="0"/>
                <a:ea typeface="DengXian" panose="02010600030101010101" pitchFamily="2" charset="-122"/>
                <a:cs typeface="Arial" panose="020B0604020202020204" pitchFamily="34" charset="0"/>
              </a:rPr>
              <a:t>Accountability</a:t>
            </a:r>
            <a:r>
              <a:rPr lang="en-US" sz="3200" b="1" dirty="0">
                <a:latin typeface="Arial" panose="020B0604020202020204" pitchFamily="34" charset="0"/>
                <a:ea typeface="DengXian" panose="02010600030101010101" pitchFamily="2" charset="-122"/>
                <a:cs typeface="Arial" panose="020B0604020202020204" pitchFamily="34" charset="0"/>
              </a:rPr>
              <a:t> Framework </a:t>
            </a:r>
            <a:endParaRPr lang="en-US" sz="32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451377"/>
          </a:xfrm>
          <a:prstGeom prst="rect">
            <a:avLst/>
          </a:prstGeom>
        </p:spPr>
        <p:txBody>
          <a:bodyPr wrap="square">
            <a:spAutoFit/>
          </a:bodyPr>
          <a:lstStyle/>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Recommended by : </a:t>
            </a:r>
          </a:p>
          <a:p>
            <a:pPr marL="228600" marR="0" indent="-228600" algn="just">
              <a:lnSpc>
                <a:spcPct val="130000"/>
              </a:lnSpc>
              <a:spcBef>
                <a:spcPts val="0"/>
              </a:spcBef>
              <a:spcAft>
                <a:spcPts val="0"/>
              </a:spcAft>
            </a:pP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IMAC</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Internal Audit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External Audit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JIU</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Working Group</a:t>
            </a: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CD75A4B6-EEC6-4AAD-9F01-61453D242DB1}"/>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30</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DEF21DC9-088F-4AA4-BDC6-ABF994CD49DF}"/>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Arial" panose="020B0604020202020204" pitchFamily="34" charset="0"/>
                <a:cs typeface="Arial" panose="020B0604020202020204" pitchFamily="34" charset="0"/>
              </a:rPr>
              <a:t>JUN</a:t>
            </a:r>
            <a:endParaRPr lang="en-US" sz="2400" b="1"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7C83C7E8-7090-4766-89D1-77E44F8A18F7}"/>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21</a:t>
            </a:r>
            <a:endParaRPr lang="en-US" b="1"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5F402D19-9CA7-45EC-9705-5E0BE28567B4}"/>
              </a:ext>
            </a:extLst>
          </p:cNvPr>
          <p:cNvSpPr/>
          <p:nvPr/>
        </p:nvSpPr>
        <p:spPr>
          <a:xfrm>
            <a:off x="3390657" y="2184107"/>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1"/>
                </a:solidFill>
                <a:latin typeface="Arial" panose="020B0604020202020204" pitchFamily="34" charset="0"/>
                <a:ea typeface="DengXian" panose="02010600030101010101" pitchFamily="2" charset="-122"/>
                <a:cs typeface="Arial" panose="020B0604020202020204" pitchFamily="34" charset="0"/>
              </a:rPr>
              <a:t>In Progress</a:t>
            </a:r>
          </a:p>
        </p:txBody>
      </p:sp>
      <p:pic>
        <p:nvPicPr>
          <p:cNvPr id="26" name="Picture 25" descr="A close up of a fan&#10;&#10;Description automatically generated">
            <a:extLst>
              <a:ext uri="{FF2B5EF4-FFF2-40B4-BE49-F238E27FC236}">
                <a16:creationId xmlns:a16="http://schemas.microsoft.com/office/drawing/2014/main" id="{774F8778-9F4D-4D5C-A784-62CCAAC25F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376" y="2104342"/>
            <a:ext cx="232055" cy="232055"/>
          </a:xfrm>
          <a:prstGeom prst="rect">
            <a:avLst/>
          </a:prstGeom>
        </p:spPr>
      </p:pic>
      <p:pic>
        <p:nvPicPr>
          <p:cNvPr id="27" name="Picture 26" descr="A close up of a fan&#10;&#10;Description automatically generated">
            <a:extLst>
              <a:ext uri="{FF2B5EF4-FFF2-40B4-BE49-F238E27FC236}">
                <a16:creationId xmlns:a16="http://schemas.microsoft.com/office/drawing/2014/main" id="{A41825A6-567F-47A1-94A8-E835CB52F7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5156" y="2869711"/>
            <a:ext cx="232055" cy="232055"/>
          </a:xfrm>
          <a:prstGeom prst="rect">
            <a:avLst/>
          </a:prstGeom>
        </p:spPr>
      </p:pic>
      <p:pic>
        <p:nvPicPr>
          <p:cNvPr id="28" name="Picture 27" descr="A close up of a fan&#10;&#10;Description automatically generated">
            <a:extLst>
              <a:ext uri="{FF2B5EF4-FFF2-40B4-BE49-F238E27FC236}">
                <a16:creationId xmlns:a16="http://schemas.microsoft.com/office/drawing/2014/main" id="{8474EED5-C563-4EBE-9647-4967486D8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609" y="3326312"/>
            <a:ext cx="232055" cy="232055"/>
          </a:xfrm>
          <a:prstGeom prst="rect">
            <a:avLst/>
          </a:prstGeom>
        </p:spPr>
      </p:pic>
      <p:sp>
        <p:nvSpPr>
          <p:cNvPr id="29" name="TextBox 28">
            <a:extLst>
              <a:ext uri="{FF2B5EF4-FFF2-40B4-BE49-F238E27FC236}">
                <a16:creationId xmlns:a16="http://schemas.microsoft.com/office/drawing/2014/main" id="{01A88564-0C6B-4090-B7AE-F6BDD0667E0B}"/>
              </a:ext>
            </a:extLst>
          </p:cNvPr>
          <p:cNvSpPr txBox="1"/>
          <p:nvPr/>
        </p:nvSpPr>
        <p:spPr>
          <a:xfrm>
            <a:off x="2521051" y="2265744"/>
            <a:ext cx="851515"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FRMD</a:t>
            </a:r>
          </a:p>
        </p:txBody>
      </p:sp>
      <p:sp>
        <p:nvSpPr>
          <p:cNvPr id="25" name="TextBox 24">
            <a:extLst>
              <a:ext uri="{FF2B5EF4-FFF2-40B4-BE49-F238E27FC236}">
                <a16:creationId xmlns:a16="http://schemas.microsoft.com/office/drawing/2014/main" id="{3A5005DE-07E4-4AC7-A5BE-F6E2950E12F4}"/>
              </a:ext>
            </a:extLst>
          </p:cNvPr>
          <p:cNvSpPr txBox="1"/>
          <p:nvPr/>
        </p:nvSpPr>
        <p:spPr>
          <a:xfrm>
            <a:off x="1064309" y="279048"/>
            <a:ext cx="7724849" cy="923330"/>
          </a:xfrm>
          <a:prstGeom prst="rect">
            <a:avLst/>
          </a:prstGeom>
          <a:noFill/>
        </p:spPr>
        <p:txBody>
          <a:bodyPr wrap="square" lIns="108000" rIns="108000" rtlCol="0">
            <a:spAutoFit/>
          </a:bodyPr>
          <a:lstStyle/>
          <a:p>
            <a:r>
              <a:rPr lang="en-US" sz="2700" b="1" dirty="0">
                <a:solidFill>
                  <a:schemeClr val="tx1">
                    <a:lumMod val="95000"/>
                    <a:lumOff val="5000"/>
                  </a:schemeClr>
                </a:solidFill>
                <a:latin typeface="Arial"/>
                <a:ea typeface="Arial Unicode MS"/>
                <a:cs typeface="Arial" pitchFamily="34" charset="0"/>
              </a:rPr>
              <a:t>System</a:t>
            </a:r>
            <a:r>
              <a:rPr lang="en-US" sz="2000" b="1" dirty="0">
                <a:solidFill>
                  <a:schemeClr val="tx1">
                    <a:lumMod val="95000"/>
                    <a:lumOff val="5000"/>
                  </a:schemeClr>
                </a:solidFill>
                <a:latin typeface="Arial"/>
                <a:ea typeface="Arial Unicode MS"/>
                <a:cs typeface="Arial" pitchFamily="34" charset="0"/>
              </a:rPr>
              <a:t> </a:t>
            </a:r>
            <a:r>
              <a:rPr lang="en-US" sz="2700" b="1" dirty="0">
                <a:solidFill>
                  <a:schemeClr val="tx1">
                    <a:lumMod val="95000"/>
                    <a:lumOff val="5000"/>
                  </a:schemeClr>
                </a:solidFill>
                <a:latin typeface="Arial"/>
                <a:ea typeface="Arial Unicode MS"/>
                <a:cs typeface="Arial" pitchFamily="34" charset="0"/>
              </a:rPr>
              <a:t>and measures under implementation </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3" name="TextBox 32">
            <a:extLst>
              <a:ext uri="{FF2B5EF4-FFF2-40B4-BE49-F238E27FC236}">
                <a16:creationId xmlns:a16="http://schemas.microsoft.com/office/drawing/2014/main" id="{D06A5C50-1AF2-4BA2-9866-0F53FF24614A}"/>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Tree>
    <p:extLst>
      <p:ext uri="{BB962C8B-B14F-4D97-AF65-F5344CB8AC3E}">
        <p14:creationId xmlns:p14="http://schemas.microsoft.com/office/powerpoint/2010/main" val="586410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D5C1D0-23EC-437A-9F5D-E44CBCA79A61}"/>
              </a:ext>
            </a:extLst>
          </p:cNvPr>
          <p:cNvPicPr>
            <a:picLocks noChangeAspect="1"/>
          </p:cNvPicPr>
          <p:nvPr/>
        </p:nvPicPr>
        <p:blipFill>
          <a:blip r:embed="rId2">
            <a:alphaModFix amt="20000"/>
          </a:blip>
          <a:stretch>
            <a:fillRect/>
          </a:stretch>
        </p:blipFill>
        <p:spPr>
          <a:xfrm>
            <a:off x="0" y="0"/>
            <a:ext cx="12192000" cy="6200776"/>
          </a:xfrm>
          <a:prstGeom prst="rect">
            <a:avLst/>
          </a:prstGeom>
        </p:spPr>
      </p:pic>
      <p:sp>
        <p:nvSpPr>
          <p:cNvPr id="7" name="Rectangle 6">
            <a:extLst>
              <a:ext uri="{FF2B5EF4-FFF2-40B4-BE49-F238E27FC236}">
                <a16:creationId xmlns:a16="http://schemas.microsoft.com/office/drawing/2014/main" id="{4D8F8DC4-4891-4EFB-86D7-6587200D89DC}"/>
              </a:ext>
            </a:extLst>
          </p:cNvPr>
          <p:cNvSpPr/>
          <p:nvPr/>
        </p:nvSpPr>
        <p:spPr>
          <a:xfrm>
            <a:off x="337837" y="1172764"/>
            <a:ext cx="2619628" cy="707886"/>
          </a:xfrm>
          <a:prstGeom prst="rect">
            <a:avLst/>
          </a:prstGeom>
        </p:spPr>
        <p:txBody>
          <a:bodyPr wrap="none">
            <a:spAutoFit/>
          </a:bodyPr>
          <a:lstStyle/>
          <a:p>
            <a:r>
              <a:rPr lang="en-US" sz="2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2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20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283224" y="-645809"/>
            <a:ext cx="2893902" cy="28130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8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4080" y="167579"/>
            <a:ext cx="990083" cy="1005185"/>
          </a:xfrm>
          <a:prstGeom prst="rect">
            <a:avLst/>
          </a:prstGeom>
        </p:spPr>
      </p:pic>
      <p:sp>
        <p:nvSpPr>
          <p:cNvPr id="20" name="Rectangle 19">
            <a:extLst>
              <a:ext uri="{FF2B5EF4-FFF2-40B4-BE49-F238E27FC236}">
                <a16:creationId xmlns:a16="http://schemas.microsoft.com/office/drawing/2014/main" id="{DADACC71-7030-4F60-9C8D-D84A51A1B0C2}"/>
              </a:ext>
            </a:extLst>
          </p:cNvPr>
          <p:cNvSpPr/>
          <p:nvPr/>
        </p:nvSpPr>
        <p:spPr>
          <a:xfrm>
            <a:off x="0" y="6200775"/>
            <a:ext cx="12192000" cy="657225"/>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7A221C9-2190-4451-89F8-173EF216DFC6}"/>
              </a:ext>
            </a:extLst>
          </p:cNvPr>
          <p:cNvSpPr/>
          <p:nvPr/>
        </p:nvSpPr>
        <p:spPr>
          <a:xfrm>
            <a:off x="233385" y="6295303"/>
            <a:ext cx="1483098" cy="338554"/>
          </a:xfrm>
          <a:prstGeom prst="rect">
            <a:avLst/>
          </a:prstGeom>
        </p:spPr>
        <p:txBody>
          <a:bodyPr wrap="none">
            <a:spAutoFit/>
          </a:bodyPr>
          <a:lstStyle/>
          <a:p>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January </a:t>
            </a:r>
            <a:r>
              <a:rPr lang="en-US" sz="1600" b="1" dirty="0">
                <a:solidFill>
                  <a:srgbClr val="00B0F0"/>
                </a:solidFill>
                <a:latin typeface="Arial" panose="020B0604020202020204" pitchFamily="34" charset="0"/>
                <a:ea typeface="+mj-ea"/>
                <a:cs typeface="Arial" panose="020B0604020202020204" pitchFamily="34" charset="0"/>
              </a:rPr>
              <a:t>2021</a:t>
            </a:r>
          </a:p>
        </p:txBody>
      </p:sp>
      <p:sp>
        <p:nvSpPr>
          <p:cNvPr id="22" name="Rectangle 21">
            <a:extLst>
              <a:ext uri="{FF2B5EF4-FFF2-40B4-BE49-F238E27FC236}">
                <a16:creationId xmlns:a16="http://schemas.microsoft.com/office/drawing/2014/main" id="{E6A795C6-F36E-4901-89D9-3EAE688B9117}"/>
              </a:ext>
            </a:extLst>
          </p:cNvPr>
          <p:cNvSpPr/>
          <p:nvPr/>
        </p:nvSpPr>
        <p:spPr>
          <a:xfrm>
            <a:off x="6985821" y="4308211"/>
            <a:ext cx="4707542" cy="1569660"/>
          </a:xfrm>
          <a:prstGeom prst="rect">
            <a:avLst/>
          </a:prstGeom>
        </p:spPr>
        <p:txBody>
          <a:bodyPr wrap="square">
            <a:spAutoFit/>
          </a:bodyPr>
          <a:lstStyle/>
          <a:p>
            <a:r>
              <a:rPr lang="en-US" sz="4800" b="1" dirty="0">
                <a:solidFill>
                  <a:srgbClr val="00B0F0"/>
                </a:solidFill>
                <a:latin typeface="Arial" panose="020B0604020202020204" pitchFamily="34" charset="0"/>
                <a:cs typeface="Arial" panose="020B0604020202020204" pitchFamily="34" charset="0"/>
              </a:rPr>
              <a:t>Follow-up </a:t>
            </a:r>
          </a:p>
          <a:p>
            <a:r>
              <a:rPr lang="en-US" sz="4800" b="1" dirty="0">
                <a:solidFill>
                  <a:srgbClr val="00B0F0"/>
                </a:solidFill>
                <a:latin typeface="Arial" panose="020B0604020202020204" pitchFamily="34" charset="0"/>
                <a:cs typeface="Arial" panose="020B0604020202020204" pitchFamily="34" charset="0"/>
              </a:rPr>
              <a:t>to </a:t>
            </a:r>
            <a:r>
              <a:rPr lang="en-US" sz="4800" b="1" dirty="0">
                <a:solidFill>
                  <a:schemeClr val="tx1">
                    <a:lumMod val="95000"/>
                    <a:lumOff val="5000"/>
                  </a:schemeClr>
                </a:solidFill>
                <a:latin typeface="Arial" panose="020B0604020202020204" pitchFamily="34" charset="0"/>
                <a:cs typeface="Arial" panose="020B0604020202020204" pitchFamily="34" charset="0"/>
              </a:rPr>
              <a:t>Council 2020</a:t>
            </a:r>
            <a:r>
              <a:rPr lang="en-US" sz="4800" b="1" dirty="0">
                <a:solidFill>
                  <a:srgbClr val="00B0F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36756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a:off x="1155982" y="6369020"/>
            <a:ext cx="2135521" cy="584775"/>
          </a:xfrm>
          <a:prstGeom prst="rect">
            <a:avLst/>
          </a:prstGeom>
        </p:spPr>
        <p:txBody>
          <a:bodyPr wrap="none">
            <a:spAutoFit/>
          </a:bodyPr>
          <a:lstStyle/>
          <a:p>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6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0" y="62117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1118026"/>
            <a:chOff x="6102442" y="1483456"/>
            <a:chExt cx="5419664" cy="1118026"/>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923330"/>
            </a:xfrm>
            <a:prstGeom prst="rect">
              <a:avLst/>
            </a:prstGeom>
            <a:noFill/>
          </p:spPr>
          <p:txBody>
            <a:bodyPr wrap="square" lIns="108000" rIns="108000" rtlCol="0">
              <a:spAutoFit/>
            </a:bodyPr>
            <a:lstStyle/>
            <a:p>
              <a:r>
                <a:rPr lang="en-US" altLang="ko-KR" sz="2700" b="1" dirty="0">
                  <a:solidFill>
                    <a:schemeClr val="tx1">
                      <a:lumMod val="95000"/>
                      <a:lumOff val="5000"/>
                    </a:schemeClr>
                  </a:solidFill>
                  <a:latin typeface="Arial"/>
                  <a:ea typeface="Arial Unicode MS"/>
                  <a:cs typeface="Arial" pitchFamily="34" charset="0"/>
                </a:rPr>
                <a:t>Summary &amp; action required</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01</a:t>
              </a:r>
              <a:endParaRPr lang="ko-KR" altLang="en-US" sz="4400" b="1" dirty="0">
                <a:solidFill>
                  <a:srgbClr val="00B0F0"/>
                </a:solidFill>
                <a:latin typeface="Arial"/>
                <a:ea typeface="Arial Unicode MS"/>
                <a:cs typeface="Arial" pitchFamily="34" charset="0"/>
              </a:endParaRPr>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69074" y="2872820"/>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r>
                <a:rPr lang="en-US" sz="2700" b="1" dirty="0">
                  <a:solidFill>
                    <a:schemeClr val="bg1">
                      <a:lumMod val="65000"/>
                    </a:schemeClr>
                  </a:solidFill>
                  <a:latin typeface="Arial"/>
                  <a:ea typeface="Arial Unicode MS"/>
                  <a:cs typeface="Arial" pitchFamily="34" charset="0"/>
                </a:rPr>
                <a:t>System</a:t>
              </a:r>
              <a:r>
                <a:rPr lang="en-US" sz="2000" b="1" dirty="0">
                  <a:solidFill>
                    <a:schemeClr val="bg1">
                      <a:lumMod val="65000"/>
                    </a:schemeClr>
                  </a:solidFill>
                  <a:latin typeface="Arial"/>
                  <a:ea typeface="Arial Unicode MS"/>
                  <a:cs typeface="Arial" pitchFamily="34" charset="0"/>
                </a:rPr>
                <a:t> </a:t>
              </a:r>
              <a:r>
                <a:rPr lang="en-US" sz="2700" b="1" dirty="0">
                  <a:solidFill>
                    <a:schemeClr val="bg1">
                      <a:lumMod val="65000"/>
                    </a:schemeClr>
                  </a:solidFill>
                  <a:latin typeface="Arial"/>
                  <a:ea typeface="Arial Unicode MS"/>
                  <a:cs typeface="Arial" pitchFamily="34" charset="0"/>
                </a:rPr>
                <a:t>and measures established</a:t>
              </a:r>
              <a:endParaRPr lang="ko-KR" altLang="en-US" sz="2700" b="1" dirty="0">
                <a:solidFill>
                  <a:schemeClr val="bg1">
                    <a:lumMod val="65000"/>
                  </a:schemeClr>
                </a:solidFill>
                <a:latin typeface="Arial"/>
                <a:ea typeface="Arial Unicode MS"/>
                <a:cs typeface="Arial" pitchFamily="34" charset="0"/>
              </a:endParaRP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04</a:t>
              </a:r>
              <a:endParaRPr lang="ko-KR" altLang="en-US" sz="4400" b="1" dirty="0">
                <a:solidFill>
                  <a:schemeClr val="bg1">
                    <a:lumMod val="65000"/>
                  </a:schemeClr>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1118384"/>
            <a:chOff x="6036168" y="1483098"/>
            <a:chExt cx="8126346" cy="1118384"/>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923330"/>
            </a:xfrm>
            <a:prstGeom prst="rect">
              <a:avLst/>
            </a:prstGeom>
            <a:noFill/>
          </p:spPr>
          <p:txBody>
            <a:bodyPr wrap="square" lIns="108000" rIns="108000" rtlCol="0">
              <a:spAutoFit/>
            </a:bodyPr>
            <a:lstStyle/>
            <a:p>
              <a:r>
                <a:rPr lang="en-US" sz="2700" b="1" dirty="0">
                  <a:solidFill>
                    <a:schemeClr val="bg1">
                      <a:lumMod val="65000"/>
                    </a:schemeClr>
                  </a:solidFill>
                  <a:latin typeface="Arial"/>
                  <a:ea typeface="Arial Unicode MS"/>
                  <a:cs typeface="Arial" pitchFamily="34" charset="0"/>
                </a:rPr>
                <a:t>System and measures under implementation </a:t>
              </a:r>
              <a:endParaRPr lang="ko-KR" altLang="en-US" sz="2700" b="1" dirty="0">
                <a:solidFill>
                  <a:schemeClr val="bg1">
                    <a:lumMod val="65000"/>
                  </a:schemeClr>
                </a:solidFill>
                <a:latin typeface="Arial"/>
                <a:ea typeface="Arial Unicode MS"/>
                <a:cs typeface="Arial" pitchFamily="34" charset="0"/>
              </a:endParaRP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05</a:t>
              </a:r>
              <a:endParaRPr lang="ko-KR" altLang="en-US" sz="4400" b="1" dirty="0">
                <a:solidFill>
                  <a:schemeClr val="bg1">
                    <a:lumMod val="65000"/>
                  </a:schemeClr>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bg1">
                    <a:lumMod val="65000"/>
                  </a:schemeClr>
                </a:solidFill>
                <a:latin typeface="Arial"/>
                <a:ea typeface="Arial Unicode MS"/>
                <a:cs typeface="Arial" pitchFamily="34" charset="0"/>
              </a:defRPr>
            </a:lvl1pPr>
          </a:lstStyle>
          <a:p>
            <a:r>
              <a:rPr lang="en-US" altLang="ko-KR" dirty="0"/>
              <a:t>Background</a:t>
            </a:r>
            <a:endParaRPr lang="ko-KR" altLang="en-US" dirty="0"/>
          </a:p>
        </p:txBody>
      </p:sp>
      <p:sp>
        <p:nvSpPr>
          <p:cNvPr id="16" name="TextBox 15">
            <a:extLst>
              <a:ext uri="{FF2B5EF4-FFF2-40B4-BE49-F238E27FC236}">
                <a16:creationId xmlns:a16="http://schemas.microsoft.com/office/drawing/2014/main" id="{22710F50-6230-444F-AEC2-AC6B1005660E}"/>
              </a:ext>
            </a:extLst>
          </p:cNvPr>
          <p:cNvSpPr txBox="1"/>
          <p:nvPr/>
        </p:nvSpPr>
        <p:spPr>
          <a:xfrm>
            <a:off x="870168" y="1183845"/>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02</a:t>
            </a:r>
            <a:endParaRPr lang="ko-KR" altLang="en-US" dirty="0"/>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4" y="2227421"/>
            <a:ext cx="4661840" cy="507831"/>
          </a:xfrm>
          <a:prstGeom prst="rect">
            <a:avLst/>
          </a:prstGeom>
          <a:noFill/>
        </p:spPr>
        <p:txBody>
          <a:bodyPr wrap="square" lIns="108000" rIns="108000" rtlCol="0">
            <a:spAutoFit/>
          </a:bodyPr>
          <a:lstStyle/>
          <a:p>
            <a:r>
              <a:rPr lang="en-US" altLang="ko-KR" sz="2700" b="1" dirty="0">
                <a:solidFill>
                  <a:schemeClr val="bg1">
                    <a:lumMod val="65000"/>
                  </a:schemeClr>
                </a:solidFill>
                <a:latin typeface="Arial"/>
                <a:ea typeface="Arial Unicode MS"/>
                <a:cs typeface="Arial" pitchFamily="34" charset="0"/>
              </a:rPr>
              <a:t>Group</a:t>
            </a:r>
            <a:r>
              <a:rPr lang="en-US" altLang="ko-KR" sz="2700" b="1" dirty="0">
                <a:solidFill>
                  <a:schemeClr val="tx1">
                    <a:lumMod val="95000"/>
                    <a:lumOff val="5000"/>
                  </a:schemeClr>
                </a:solidFill>
                <a:latin typeface="Arial"/>
                <a:ea typeface="Arial Unicode MS"/>
                <a:cs typeface="Arial" pitchFamily="34" charset="0"/>
              </a:rPr>
              <a:t> </a:t>
            </a:r>
            <a:r>
              <a:rPr lang="en-US" altLang="ko-KR" sz="2700" b="1" dirty="0">
                <a:solidFill>
                  <a:schemeClr val="bg1">
                    <a:lumMod val="65000"/>
                  </a:schemeClr>
                </a:solidFill>
                <a:latin typeface="Arial"/>
                <a:ea typeface="Arial Unicode MS"/>
                <a:cs typeface="Arial" pitchFamily="34" charset="0"/>
              </a:rPr>
              <a:t>Key update </a:t>
            </a:r>
            <a:endParaRPr lang="ko-KR" altLang="en-US" sz="2700" b="1" dirty="0">
              <a:solidFill>
                <a:schemeClr val="bg1">
                  <a:lumMod val="65000"/>
                </a:schemeClr>
              </a:solidFill>
              <a:latin typeface="Arial"/>
              <a:ea typeface="Arial Unicode MS"/>
              <a:cs typeface="Arial" pitchFamily="34" charset="0"/>
            </a:endParaRP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03</a:t>
            </a:r>
            <a:endParaRPr lang="ko-KR" altLang="en-US" dirty="0"/>
          </a:p>
        </p:txBody>
      </p:sp>
    </p:spTree>
    <p:extLst>
      <p:ext uri="{BB962C8B-B14F-4D97-AF65-F5344CB8AC3E}">
        <p14:creationId xmlns:p14="http://schemas.microsoft.com/office/powerpoint/2010/main" val="1050601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140610" y="630362"/>
            <a:ext cx="1401346" cy="400110"/>
          </a:xfrm>
          <a:prstGeom prst="rect">
            <a:avLst/>
          </a:prstGeom>
        </p:spPr>
        <p:txBody>
          <a:bodyPr wrap="none">
            <a:spAutoFit/>
          </a:bodyPr>
          <a:lstStyle/>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000" b="1" dirty="0">
                <a:solidFill>
                  <a:srgbClr val="00B0F0"/>
                </a:solidFill>
                <a:latin typeface="Arial" panose="020B0604020202020204" pitchFamily="34" charset="0"/>
                <a:ea typeface="+mj-ea"/>
                <a:cs typeface="Arial" panose="020B0604020202020204" pitchFamily="34" charset="0"/>
              </a:rPr>
              <a:t>Internal Controls</a:t>
            </a:r>
          </a:p>
        </p:txBody>
      </p:sp>
      <p:grpSp>
        <p:nvGrpSpPr>
          <p:cNvPr id="30" name="Group 29">
            <a:extLst>
              <a:ext uri="{FF2B5EF4-FFF2-40B4-BE49-F238E27FC236}">
                <a16:creationId xmlns:a16="http://schemas.microsoft.com/office/drawing/2014/main" id="{11B89268-AE9B-4445-A2A4-3DBCD0872346}"/>
              </a:ext>
            </a:extLst>
          </p:cNvPr>
          <p:cNvGrpSpPr/>
          <p:nvPr/>
        </p:nvGrpSpPr>
        <p:grpSpPr>
          <a:xfrm>
            <a:off x="150662" y="84352"/>
            <a:ext cx="6528812" cy="1118026"/>
            <a:chOff x="6102442" y="1483456"/>
            <a:chExt cx="5419664" cy="1118026"/>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923330"/>
            </a:xfrm>
            <a:prstGeom prst="rect">
              <a:avLst/>
            </a:prstGeom>
            <a:noFill/>
          </p:spPr>
          <p:txBody>
            <a:bodyPr wrap="square" lIns="108000" rIns="108000" rtlCol="0">
              <a:spAutoFit/>
            </a:bodyPr>
            <a:lstStyle/>
            <a:p>
              <a:r>
                <a:rPr lang="en-US" altLang="ko-KR" sz="2700" b="1" dirty="0">
                  <a:solidFill>
                    <a:schemeClr val="tx1">
                      <a:lumMod val="95000"/>
                      <a:lumOff val="5000"/>
                    </a:schemeClr>
                  </a:solidFill>
                  <a:latin typeface="Arial"/>
                  <a:ea typeface="Arial Unicode MS"/>
                  <a:cs typeface="Arial" pitchFamily="34" charset="0"/>
                </a:rPr>
                <a:t> Summary &amp; action required</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01</a:t>
              </a:r>
              <a:endParaRPr lang="ko-KR" altLang="en-US" sz="4400" b="1" dirty="0">
                <a:solidFill>
                  <a:srgbClr val="00B0F0"/>
                </a:solidFill>
                <a:latin typeface="Arial"/>
                <a:ea typeface="Arial Unicode MS"/>
                <a:cs typeface="Arial" pitchFamily="34" charset="0"/>
              </a:endParaRPr>
            </a:p>
          </p:txBody>
        </p:sp>
      </p:grpSp>
      <p:graphicFrame>
        <p:nvGraphicFramePr>
          <p:cNvPr id="2" name="Table 1">
            <a:extLst>
              <a:ext uri="{FF2B5EF4-FFF2-40B4-BE49-F238E27FC236}">
                <a16:creationId xmlns:a16="http://schemas.microsoft.com/office/drawing/2014/main" id="{E6254B25-AF75-46C9-B8C9-2FE93A16FAFE}"/>
              </a:ext>
            </a:extLst>
          </p:cNvPr>
          <p:cNvGraphicFramePr>
            <a:graphicFrameLocks noGrp="1"/>
          </p:cNvGraphicFramePr>
          <p:nvPr>
            <p:extLst>
              <p:ext uri="{D42A27DB-BD31-4B8C-83A1-F6EECF244321}">
                <p14:modId xmlns:p14="http://schemas.microsoft.com/office/powerpoint/2010/main" val="2492852151"/>
              </p:ext>
            </p:extLst>
          </p:nvPr>
        </p:nvGraphicFramePr>
        <p:xfrm>
          <a:off x="466725" y="1056558"/>
          <a:ext cx="5010150" cy="5339080"/>
        </p:xfrm>
        <a:graphic>
          <a:graphicData uri="http://schemas.openxmlformats.org/drawingml/2006/table">
            <a:tbl>
              <a:tblPr>
                <a:tableStyleId>{5C22544A-7EE6-4342-B048-85BDC9FD1C3A}</a:tableStyleId>
              </a:tblPr>
              <a:tblGrid>
                <a:gridCol w="5010150">
                  <a:extLst>
                    <a:ext uri="{9D8B030D-6E8A-4147-A177-3AD203B41FA5}">
                      <a16:colId xmlns:a16="http://schemas.microsoft.com/office/drawing/2014/main" val="3276842879"/>
                    </a:ext>
                  </a:extLst>
                </a:gridCol>
              </a:tblGrid>
              <a:tr h="2553417">
                <a:tc>
                  <a:txBody>
                    <a:bodyPr/>
                    <a:lstStyle/>
                    <a:p>
                      <a:pPr marL="360045" marR="0" indent="-360045" algn="just" hangingPunct="0">
                        <a:spcBef>
                          <a:spcPts val="800"/>
                        </a:spcBef>
                        <a:spcAft>
                          <a:spcPts val="0"/>
                        </a:spcAft>
                        <a:tabLst>
                          <a:tab pos="360045" algn="l"/>
                          <a:tab pos="720090" algn="l"/>
                          <a:tab pos="1080135" algn="l"/>
                          <a:tab pos="1440180" algn="l"/>
                          <a:tab pos="1800225" algn="l"/>
                        </a:tabLst>
                      </a:pPr>
                      <a:r>
                        <a:rPr lang="en-GB" sz="2000" b="1" dirty="0">
                          <a:solidFill>
                            <a:srgbClr val="00B0F0"/>
                          </a:solidFill>
                          <a:effectLst/>
                          <a:latin typeface="Arial" panose="020B0604020202020204" pitchFamily="34" charset="0"/>
                          <a:cs typeface="Arial" panose="020B0604020202020204" pitchFamily="34" charset="0"/>
                        </a:rPr>
                        <a:t>Summary</a:t>
                      </a:r>
                    </a:p>
                    <a:p>
                      <a:pPr marL="360045" marR="0" indent="-360045" algn="just" hangingPunct="0">
                        <a:spcBef>
                          <a:spcPts val="800"/>
                        </a:spcBef>
                        <a:spcAft>
                          <a:spcPts val="0"/>
                        </a:spcAft>
                        <a:tabLst>
                          <a:tab pos="360045" algn="l"/>
                          <a:tab pos="720090" algn="l"/>
                          <a:tab pos="1080135" algn="l"/>
                          <a:tab pos="1440180" algn="l"/>
                          <a:tab pos="1800225" algn="l"/>
                        </a:tabLst>
                      </a:pPr>
                      <a:endParaRPr lang="en-US" sz="1200" b="1" dirty="0">
                        <a:effectLst/>
                        <a:latin typeface="Arial" panose="020B0604020202020204" pitchFamily="34" charset="0"/>
                        <a:cs typeface="Arial" panose="020B0604020202020204" pitchFamily="34" charset="0"/>
                      </a:endParaRPr>
                    </a:p>
                    <a:p>
                      <a:pPr lvl="0" algn="just"/>
                      <a:r>
                        <a:rPr lang="en-GB" sz="1200" dirty="0">
                          <a:effectLst/>
                          <a:latin typeface="Arial" panose="020B0604020202020204" pitchFamily="34" charset="0"/>
                          <a:cs typeface="Arial" panose="020B0604020202020204" pitchFamily="34" charset="0"/>
                        </a:rPr>
                        <a:t>A fraud perpetrated by a staff member in an ITU Regional Office was </a:t>
                      </a:r>
                      <a:r>
                        <a:rPr lang="en-GB" sz="1200" kern="1200" dirty="0">
                          <a:solidFill>
                            <a:schemeClr val="dk1"/>
                          </a:solidFill>
                          <a:effectLst/>
                          <a:latin typeface="Arial" panose="020B0604020202020204" pitchFamily="34" charset="0"/>
                          <a:ea typeface="+mn-ea"/>
                          <a:cs typeface="Arial" panose="020B0604020202020204" pitchFamily="34" charset="0"/>
                        </a:rPr>
                        <a:t>investigated</a:t>
                      </a:r>
                      <a:r>
                        <a:rPr lang="en-GB" sz="1200" dirty="0">
                          <a:effectLst/>
                          <a:latin typeface="Arial" panose="020B0604020202020204" pitchFamily="34" charset="0"/>
                          <a:cs typeface="Arial" panose="020B0604020202020204" pitchFamily="34" charset="0"/>
                        </a:rPr>
                        <a:t> in 2018 by ITU Internal Audit Unit (IAU). </a:t>
                      </a:r>
                      <a:r>
                        <a:rPr lang="en-GB" sz="1200" kern="1200" dirty="0">
                          <a:solidFill>
                            <a:schemeClr val="dk1"/>
                          </a:solidFill>
                          <a:effectLst/>
                          <a:latin typeface="Arial" panose="020B0604020202020204" pitchFamily="34" charset="0"/>
                          <a:ea typeface="+mn-ea"/>
                          <a:cs typeface="Arial" panose="020B0604020202020204" pitchFamily="34" charset="0"/>
                        </a:rPr>
                        <a:t>On 3 May 2019, the BDT Director set up an internal working group. The rationale for this working group is diverse: the fraud case in a regional office, the follow-up work undertaken by the Internal Audit Unit and the External Auditor, and the inspection work in the Regional/Area Office activities. </a:t>
                      </a:r>
                    </a:p>
                    <a:p>
                      <a:pPr lvl="0" algn="just"/>
                      <a:endParaRPr lang="en-GB" sz="1200" kern="1200" dirty="0">
                        <a:solidFill>
                          <a:schemeClr val="dk1"/>
                        </a:solidFill>
                        <a:effectLst/>
                        <a:latin typeface="Arial" panose="020B0604020202020204" pitchFamily="34" charset="0"/>
                        <a:ea typeface="+mn-ea"/>
                        <a:cs typeface="Arial" panose="020B0604020202020204" pitchFamily="34" charset="0"/>
                      </a:endParaRPr>
                    </a:p>
                    <a:p>
                      <a:pPr lvl="0" algn="just"/>
                      <a:r>
                        <a:rPr lang="en-GB" sz="1200" kern="1200" dirty="0">
                          <a:solidFill>
                            <a:schemeClr val="dk1"/>
                          </a:solidFill>
                          <a:effectLst/>
                          <a:latin typeface="Arial" panose="020B0604020202020204" pitchFamily="34" charset="0"/>
                          <a:ea typeface="+mn-ea"/>
                          <a:cs typeface="Arial" panose="020B0604020202020204" pitchFamily="34" charset="0"/>
                        </a:rPr>
                        <a:t>The internal working group to strengthen internal controls was tasked:</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algn="just"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Review the weaknesses in the processes exploited during the recent fraud case and the findings of the related Internal Audit and External Audit reports/letters;</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algn="just"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Review the procedures for managerial oversight in the regional and areas offices, and in particular for programmes and projects;</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algn="just"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Conduct a thorough risk assessment regarding the possibilities for fraudulent activity in the ITU regional and area offices;</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algn="just"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Prepare an Action Plan to ensure that any deficiencies and associated risks are mitigated;</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algn="just"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Accelerate the implementation of all related recommendations of the Internal Audit, External Audit and IMAC;</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algn="just"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Promote ethical leadership and a ‘zero tolerance for fraud’ approach throughout the ITU HQ and the Regional and Area Offices;</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algn="just"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Discuss measures to encourage a “speak-up culture”.</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0" marR="0" algn="just" hangingPunct="0">
                        <a:spcBef>
                          <a:spcPts val="600"/>
                        </a:spcBef>
                        <a:spcAft>
                          <a:spcPts val="0"/>
                        </a:spcAft>
                        <a:tabLst>
                          <a:tab pos="360045" algn="l"/>
                          <a:tab pos="720090" algn="l"/>
                          <a:tab pos="1080135" algn="l"/>
                          <a:tab pos="1440180" algn="l"/>
                          <a:tab pos="1800225" algn="l"/>
                        </a:tabLst>
                      </a:pPr>
                      <a:r>
                        <a:rPr lang="en-GB" sz="1200" kern="1200" dirty="0">
                          <a:solidFill>
                            <a:schemeClr val="dk1"/>
                          </a:solidFill>
                          <a:effectLst/>
                          <a:latin typeface="Arial" panose="020B0604020202020204" pitchFamily="34" charset="0"/>
                          <a:ea typeface="+mn-ea"/>
                          <a:cs typeface="Arial" panose="020B0604020202020204" pitchFamily="34" charset="0"/>
                        </a:rPr>
                        <a:t>This document contains an overview of actions undertaken by the working group to date.</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360045" marR="0" indent="-360045" algn="just" hangingPunct="0">
                        <a:spcBef>
                          <a:spcPts val="800"/>
                        </a:spcBef>
                        <a:spcAft>
                          <a:spcPts val="0"/>
                        </a:spcAft>
                        <a:tabLst>
                          <a:tab pos="360045" algn="l"/>
                          <a:tab pos="720090" algn="l"/>
                          <a:tab pos="1080135" algn="l"/>
                          <a:tab pos="1440180" algn="l"/>
                          <a:tab pos="1800225" algn="l"/>
                        </a:tabLst>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98548941"/>
                  </a:ext>
                </a:extLst>
              </a:tr>
            </a:tbl>
          </a:graphicData>
        </a:graphic>
      </p:graphicFrame>
      <p:sp>
        <p:nvSpPr>
          <p:cNvPr id="4" name="Rectangle 3">
            <a:extLst>
              <a:ext uri="{FF2B5EF4-FFF2-40B4-BE49-F238E27FC236}">
                <a16:creationId xmlns:a16="http://schemas.microsoft.com/office/drawing/2014/main" id="{460767CE-005D-43BF-8339-7BCD807AD786}"/>
              </a:ext>
            </a:extLst>
          </p:cNvPr>
          <p:cNvSpPr/>
          <p:nvPr/>
        </p:nvSpPr>
        <p:spPr>
          <a:xfrm>
            <a:off x="5762625" y="1056558"/>
            <a:ext cx="5143500" cy="1959511"/>
          </a:xfrm>
          <a:prstGeom prst="rect">
            <a:avLst/>
          </a:prstGeom>
          <a:solidFill>
            <a:schemeClr val="accent1">
              <a:lumMod val="20000"/>
              <a:lumOff val="80000"/>
            </a:schemeClr>
          </a:solidFill>
        </p:spPr>
        <p:txBody>
          <a:bodyPr wrap="square">
            <a:spAutoFit/>
          </a:bodyPr>
          <a:lstStyle/>
          <a:p>
            <a:pPr marL="360045" indent="-360045" algn="just" hangingPunct="0">
              <a:spcBef>
                <a:spcPts val="800"/>
              </a:spcBef>
              <a:tabLst>
                <a:tab pos="360045" algn="l"/>
                <a:tab pos="720090" algn="l"/>
                <a:tab pos="1080135" algn="l"/>
                <a:tab pos="1440180" algn="l"/>
                <a:tab pos="1800225" algn="l"/>
              </a:tabLst>
            </a:pPr>
            <a:r>
              <a:rPr lang="en-GB" sz="2000" b="1" dirty="0">
                <a:solidFill>
                  <a:srgbClr val="00B0F0"/>
                </a:solidFill>
                <a:latin typeface="Arial" panose="020B0604020202020204" pitchFamily="34" charset="0"/>
                <a:cs typeface="Arial" panose="020B0604020202020204" pitchFamily="34" charset="0"/>
              </a:rPr>
              <a:t>Action required</a:t>
            </a:r>
            <a:endParaRPr lang="en-US" sz="2000" b="1" dirty="0">
              <a:solidFill>
                <a:srgbClr val="00B0F0"/>
              </a:solidFill>
              <a:latin typeface="Arial" panose="020B0604020202020204" pitchFamily="34" charset="0"/>
              <a:cs typeface="Arial" panose="020B0604020202020204" pitchFamily="34" charset="0"/>
            </a:endParaRPr>
          </a:p>
          <a:p>
            <a:pPr algn="just" hangingPunct="0">
              <a:spcBef>
                <a:spcPts val="600"/>
              </a:spcBef>
              <a:spcAft>
                <a:spcPts val="600"/>
              </a:spcAft>
              <a:tabLst>
                <a:tab pos="360045" algn="l"/>
                <a:tab pos="720090" algn="l"/>
                <a:tab pos="1080135" algn="l"/>
                <a:tab pos="1440180" algn="l"/>
                <a:tab pos="1800225" algn="l"/>
              </a:tabLst>
            </a:pPr>
            <a:r>
              <a:rPr lang="en-GB" sz="1200" dirty="0">
                <a:solidFill>
                  <a:schemeClr val="dk1"/>
                </a:solidFill>
                <a:latin typeface="Arial" panose="020B0604020202020204" pitchFamily="34" charset="0"/>
                <a:cs typeface="Arial" panose="020B0604020202020204" pitchFamily="34" charset="0"/>
              </a:rPr>
              <a:t>The WG is invited to note this report.</a:t>
            </a:r>
            <a:endParaRPr lang="en-US" sz="1200" dirty="0">
              <a:solidFill>
                <a:schemeClr val="dk1"/>
              </a:solidFill>
              <a:latin typeface="Arial" panose="020B0604020202020204" pitchFamily="34" charset="0"/>
              <a:cs typeface="Arial" panose="020B0604020202020204" pitchFamily="34" charset="0"/>
            </a:endParaRPr>
          </a:p>
          <a:p>
            <a:pPr marL="360045" marR="0" indent="-360045" algn="just" hangingPunct="0">
              <a:spcBef>
                <a:spcPts val="800"/>
              </a:spcBef>
              <a:spcAft>
                <a:spcPts val="0"/>
              </a:spcAft>
              <a:tabLst>
                <a:tab pos="360045" algn="l"/>
                <a:tab pos="720090" algn="l"/>
                <a:tab pos="1080135" algn="l"/>
                <a:tab pos="1440180" algn="l"/>
                <a:tab pos="1800225" algn="l"/>
              </a:tabLst>
            </a:pPr>
            <a:endParaRPr lang="en-GB" sz="1200" dirty="0">
              <a:latin typeface="Arial" panose="020B0604020202020204" pitchFamily="34" charset="0"/>
              <a:cs typeface="Arial" panose="020B0604020202020204" pitchFamily="34" charset="0"/>
            </a:endParaRPr>
          </a:p>
          <a:p>
            <a:pPr marL="360045" marR="0" indent="-360045" algn="just" hangingPunct="0">
              <a:spcBef>
                <a:spcPts val="800"/>
              </a:spcBef>
              <a:spcAft>
                <a:spcPts val="0"/>
              </a:spcAft>
              <a:tabLst>
                <a:tab pos="360045" algn="l"/>
                <a:tab pos="720090" algn="l"/>
                <a:tab pos="1080135" algn="l"/>
                <a:tab pos="1440180" algn="l"/>
                <a:tab pos="1800225" algn="l"/>
              </a:tabLst>
            </a:pPr>
            <a:r>
              <a:rPr lang="en-GB" sz="2000" b="1" dirty="0">
                <a:solidFill>
                  <a:srgbClr val="00B0F0"/>
                </a:solidFill>
                <a:latin typeface="Arial" panose="020B0604020202020204" pitchFamily="34" charset="0"/>
                <a:cs typeface="Arial" panose="020B0604020202020204" pitchFamily="34" charset="0"/>
              </a:rPr>
              <a:t>References</a:t>
            </a:r>
            <a:endParaRPr lang="en-US" sz="2000" b="1" dirty="0">
              <a:solidFill>
                <a:srgbClr val="00B0F0"/>
              </a:solidFill>
              <a:latin typeface="Arial" panose="020B0604020202020204" pitchFamily="34" charset="0"/>
              <a:cs typeface="Arial" panose="020B0604020202020204" pitchFamily="34" charset="0"/>
            </a:endParaRPr>
          </a:p>
          <a:p>
            <a:pPr hangingPunct="0">
              <a:spcBef>
                <a:spcPts val="600"/>
              </a:spcBef>
              <a:tabLst>
                <a:tab pos="360045" algn="l"/>
                <a:tab pos="720090" algn="l"/>
                <a:tab pos="1080135" algn="l"/>
                <a:tab pos="1440180" algn="l"/>
                <a:tab pos="1800225" algn="l"/>
              </a:tabLst>
            </a:pPr>
            <a:r>
              <a:rPr lang="en-GB" sz="1200" dirty="0"/>
              <a:t> </a:t>
            </a:r>
            <a:r>
              <a:rPr lang="en-GB" sz="1200" u="sng" dirty="0">
                <a:solidFill>
                  <a:srgbClr val="0563C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C18/22 (Add.1</a:t>
            </a:r>
            <a:r>
              <a:rPr lang="en-GB" sz="1200" u="sng"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lang="en-GB" sz="1200" dirty="0">
                <a:solidFill>
                  <a:srgbClr val="0070C0"/>
                </a:solidFill>
                <a:latin typeface="Arial" panose="020B0604020202020204" pitchFamily="34" charset="0"/>
                <a:cs typeface="Arial" panose="020B0604020202020204" pitchFamily="34" charset="0"/>
              </a:rPr>
              <a:t>, </a:t>
            </a:r>
            <a:r>
              <a:rPr lang="en-GB" sz="1200" u="sng"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C18/40</a:t>
            </a:r>
            <a:r>
              <a:rPr lang="en-GB" sz="1200" u="sng" dirty="0">
                <a:solidFill>
                  <a:srgbClr val="0070C0"/>
                </a:solidFill>
                <a:latin typeface="Arial" panose="020B0604020202020204" pitchFamily="34" charset="0"/>
                <a:cs typeface="Arial" panose="020B0604020202020204" pitchFamily="34" charset="0"/>
              </a:rPr>
              <a:t>, </a:t>
            </a:r>
            <a:r>
              <a:rPr lang="en-GB" sz="1200" u="sng"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C19/44</a:t>
            </a:r>
            <a:r>
              <a:rPr lang="en-GB" sz="1200" u="sng" dirty="0">
                <a:solidFill>
                  <a:srgbClr val="0070C0"/>
                </a:solidFill>
                <a:latin typeface="Arial" panose="020B0604020202020204" pitchFamily="34" charset="0"/>
                <a:cs typeface="Arial" panose="020B0604020202020204" pitchFamily="34" charset="0"/>
              </a:rPr>
              <a:t>, </a:t>
            </a:r>
            <a:r>
              <a:rPr lang="fr-CH" sz="1200" u="sng"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C20/63-E</a:t>
            </a:r>
            <a:r>
              <a:rPr lang="fr-CH" sz="1200" u="sng" dirty="0">
                <a:solidFill>
                  <a:srgbClr val="0070C0"/>
                </a:solidFill>
                <a:latin typeface="Arial" panose="020B0604020202020204" pitchFamily="34" charset="0"/>
                <a:cs typeface="Arial" panose="020B0604020202020204" pitchFamily="34" charset="0"/>
              </a:rPr>
              <a:t> </a:t>
            </a:r>
            <a:endParaRPr lang="en-GB" sz="1200" u="sng" dirty="0">
              <a:solidFill>
                <a:srgbClr val="0070C0"/>
              </a:solidFill>
              <a:latin typeface="Arial" panose="020B0604020202020204" pitchFamily="34" charset="0"/>
              <a:cs typeface="Arial" panose="020B0604020202020204" pitchFamily="34" charset="0"/>
            </a:endParaRPr>
          </a:p>
          <a:p>
            <a:pPr hangingPunct="0">
              <a:spcBef>
                <a:spcPts val="600"/>
              </a:spcBef>
              <a:tabLst>
                <a:tab pos="360045" algn="l"/>
                <a:tab pos="720090" algn="l"/>
                <a:tab pos="1080135" algn="l"/>
                <a:tab pos="1440180" algn="l"/>
                <a:tab pos="1800225" algn="l"/>
              </a:tabLst>
            </a:pPr>
            <a:r>
              <a:rPr lang="en-GB" sz="1200" u="sng" dirty="0">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 CWG-FHR-11/INF-5</a:t>
            </a:r>
            <a:endParaRPr lang="en-US" sz="1200" u="sng"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4857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a:off x="1155982" y="6369020"/>
            <a:ext cx="2135521" cy="584775"/>
          </a:xfrm>
          <a:prstGeom prst="rect">
            <a:avLst/>
          </a:prstGeom>
        </p:spPr>
        <p:txBody>
          <a:bodyPr wrap="none">
            <a:spAutoFit/>
          </a:bodyPr>
          <a:lstStyle/>
          <a:p>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6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0" y="62117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769441"/>
            <a:chOff x="6102442" y="1483456"/>
            <a:chExt cx="5419664"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dirty="0">
                  <a:solidFill>
                    <a:schemeClr val="bg1">
                      <a:lumMod val="65000"/>
                    </a:schemeClr>
                  </a:solidFill>
                  <a:latin typeface="Arial"/>
                  <a:ea typeface="Arial Unicode MS"/>
                  <a:cs typeface="Arial" pitchFamily="34" charset="0"/>
                </a:rPr>
                <a:t>Summary</a:t>
              </a:r>
              <a:r>
                <a:rPr lang="en-US" altLang="ko-KR" sz="2700" b="1" dirty="0">
                  <a:solidFill>
                    <a:schemeClr val="tx1">
                      <a:lumMod val="95000"/>
                      <a:lumOff val="5000"/>
                    </a:schemeClr>
                  </a:solidFill>
                  <a:latin typeface="Arial"/>
                  <a:ea typeface="Arial Unicode MS"/>
                  <a:cs typeface="Arial" pitchFamily="34" charset="0"/>
                </a:rPr>
                <a:t> </a:t>
              </a:r>
              <a:r>
                <a:rPr lang="en-US" altLang="ko-KR" sz="2700" b="1" dirty="0">
                  <a:solidFill>
                    <a:schemeClr val="bg1">
                      <a:lumMod val="65000"/>
                    </a:schemeClr>
                  </a:solidFill>
                  <a:latin typeface="Arial"/>
                  <a:ea typeface="Arial Unicode MS"/>
                  <a:cs typeface="Arial" pitchFamily="34" charset="0"/>
                </a:rPr>
                <a:t>&amp; action required</a:t>
              </a:r>
              <a:endParaRPr lang="ko-KR" altLang="en-US" sz="2700" b="1" dirty="0">
                <a:solidFill>
                  <a:schemeClr val="bg1">
                    <a:lumMod val="6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01</a:t>
              </a:r>
              <a:endParaRPr lang="ko-KR" altLang="en-US" dirty="0"/>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69074" y="2872820"/>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r>
                <a:rPr lang="en-US" sz="2700" b="1" dirty="0">
                  <a:solidFill>
                    <a:schemeClr val="bg1">
                      <a:lumMod val="65000"/>
                    </a:schemeClr>
                  </a:solidFill>
                  <a:latin typeface="Arial"/>
                  <a:ea typeface="Arial Unicode MS"/>
                  <a:cs typeface="Arial" pitchFamily="34" charset="0"/>
                </a:rPr>
                <a:t>System</a:t>
              </a:r>
              <a:r>
                <a:rPr lang="en-US" sz="2000" b="1" dirty="0">
                  <a:solidFill>
                    <a:schemeClr val="bg1">
                      <a:lumMod val="65000"/>
                    </a:schemeClr>
                  </a:solidFill>
                  <a:latin typeface="Arial"/>
                  <a:ea typeface="Arial Unicode MS"/>
                  <a:cs typeface="Arial" pitchFamily="34" charset="0"/>
                </a:rPr>
                <a:t> </a:t>
              </a:r>
              <a:r>
                <a:rPr lang="en-US" sz="2700" b="1" dirty="0">
                  <a:solidFill>
                    <a:schemeClr val="bg1">
                      <a:lumMod val="65000"/>
                    </a:schemeClr>
                  </a:solidFill>
                  <a:latin typeface="Arial"/>
                  <a:ea typeface="Arial Unicode MS"/>
                  <a:cs typeface="Arial" pitchFamily="34" charset="0"/>
                </a:rPr>
                <a:t>and measures established</a:t>
              </a:r>
              <a:endParaRPr lang="ko-KR" altLang="en-US" sz="2700" b="1" dirty="0">
                <a:solidFill>
                  <a:schemeClr val="bg1">
                    <a:lumMod val="65000"/>
                  </a:schemeClr>
                </a:solidFill>
                <a:latin typeface="Arial"/>
                <a:ea typeface="Arial Unicode MS"/>
                <a:cs typeface="Arial" pitchFamily="34" charset="0"/>
              </a:endParaRP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04</a:t>
              </a:r>
              <a:endParaRPr lang="ko-KR" altLang="en-US" sz="4400" b="1" dirty="0">
                <a:solidFill>
                  <a:schemeClr val="bg1">
                    <a:lumMod val="65000"/>
                  </a:schemeClr>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1118384"/>
            <a:chOff x="6036168" y="1483098"/>
            <a:chExt cx="8126346" cy="1118384"/>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923330"/>
            </a:xfrm>
            <a:prstGeom prst="rect">
              <a:avLst/>
            </a:prstGeom>
            <a:noFill/>
          </p:spPr>
          <p:txBody>
            <a:bodyPr wrap="square" lIns="108000" rIns="108000" rtlCol="0">
              <a:spAutoFit/>
            </a:bodyPr>
            <a:lstStyle/>
            <a:p>
              <a:r>
                <a:rPr lang="en-US" sz="2700" b="1" dirty="0">
                  <a:solidFill>
                    <a:schemeClr val="bg1">
                      <a:lumMod val="65000"/>
                    </a:schemeClr>
                  </a:solidFill>
                  <a:latin typeface="Arial"/>
                  <a:ea typeface="Arial Unicode MS"/>
                  <a:cs typeface="Arial" pitchFamily="34" charset="0"/>
                </a:rPr>
                <a:t>System and measures under implementation </a:t>
              </a:r>
              <a:endParaRPr lang="ko-KR" altLang="en-US" sz="2700" b="1" dirty="0">
                <a:solidFill>
                  <a:schemeClr val="bg1">
                    <a:lumMod val="65000"/>
                  </a:schemeClr>
                </a:solidFill>
                <a:latin typeface="Arial"/>
                <a:ea typeface="Arial Unicode MS"/>
                <a:cs typeface="Arial" pitchFamily="34" charset="0"/>
              </a:endParaRP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05</a:t>
              </a:r>
              <a:endParaRPr lang="ko-KR" altLang="en-US" sz="4400" b="1" dirty="0">
                <a:solidFill>
                  <a:schemeClr val="bg1">
                    <a:lumMod val="65000"/>
                  </a:schemeClr>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tx1">
                    <a:lumMod val="95000"/>
                    <a:lumOff val="5000"/>
                  </a:schemeClr>
                </a:solidFill>
                <a:latin typeface="Arial"/>
                <a:ea typeface="Arial Unicode MS"/>
                <a:cs typeface="Arial" pitchFamily="34" charset="0"/>
              </a:defRPr>
            </a:lvl1pPr>
          </a:lstStyle>
          <a:p>
            <a:r>
              <a:rPr lang="en-US" altLang="ko-KR" dirty="0"/>
              <a:t>Background</a:t>
            </a:r>
            <a:endParaRPr lang="ko-KR" altLang="en-US" dirty="0"/>
          </a:p>
        </p:txBody>
      </p:sp>
      <p:sp>
        <p:nvSpPr>
          <p:cNvPr id="16" name="TextBox 15">
            <a:extLst>
              <a:ext uri="{FF2B5EF4-FFF2-40B4-BE49-F238E27FC236}">
                <a16:creationId xmlns:a16="http://schemas.microsoft.com/office/drawing/2014/main" id="{22710F50-6230-444F-AEC2-AC6B1005660E}"/>
              </a:ext>
            </a:extLst>
          </p:cNvPr>
          <p:cNvSpPr txBox="1"/>
          <p:nvPr/>
        </p:nvSpPr>
        <p:spPr>
          <a:xfrm>
            <a:off x="870168" y="1183845"/>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solidFill>
                  <a:srgbClr val="00B0F0"/>
                </a:solidFill>
              </a:rPr>
              <a:t>02</a:t>
            </a:r>
            <a:endParaRPr lang="ko-KR" altLang="en-US" dirty="0">
              <a:solidFill>
                <a:srgbClr val="00B0F0"/>
              </a:solidFill>
            </a:endParaRPr>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4" y="2227421"/>
            <a:ext cx="4661840" cy="507831"/>
          </a:xfrm>
          <a:prstGeom prst="rect">
            <a:avLst/>
          </a:prstGeom>
          <a:noFill/>
        </p:spPr>
        <p:txBody>
          <a:bodyPr wrap="square" lIns="108000" rIns="108000" rtlCol="0">
            <a:spAutoFit/>
          </a:bodyPr>
          <a:lstStyle/>
          <a:p>
            <a:r>
              <a:rPr lang="en-US" altLang="ko-KR" sz="2700" b="1" dirty="0">
                <a:solidFill>
                  <a:schemeClr val="bg1">
                    <a:lumMod val="65000"/>
                  </a:schemeClr>
                </a:solidFill>
                <a:latin typeface="Arial"/>
                <a:ea typeface="Arial Unicode MS"/>
                <a:cs typeface="Arial" pitchFamily="34" charset="0"/>
              </a:rPr>
              <a:t>Group</a:t>
            </a:r>
            <a:r>
              <a:rPr lang="en-US" altLang="ko-KR" sz="2700" b="1" dirty="0">
                <a:solidFill>
                  <a:schemeClr val="tx1">
                    <a:lumMod val="95000"/>
                    <a:lumOff val="5000"/>
                  </a:schemeClr>
                </a:solidFill>
                <a:latin typeface="Arial"/>
                <a:ea typeface="Arial Unicode MS"/>
                <a:cs typeface="Arial" pitchFamily="34" charset="0"/>
              </a:rPr>
              <a:t> </a:t>
            </a:r>
            <a:r>
              <a:rPr lang="en-US" altLang="ko-KR" sz="2700" b="1" dirty="0">
                <a:solidFill>
                  <a:schemeClr val="bg1">
                    <a:lumMod val="65000"/>
                  </a:schemeClr>
                </a:solidFill>
                <a:latin typeface="Arial"/>
                <a:ea typeface="Arial Unicode MS"/>
                <a:cs typeface="Arial" pitchFamily="34" charset="0"/>
              </a:rPr>
              <a:t>Key update </a:t>
            </a:r>
            <a:endParaRPr lang="ko-KR" altLang="en-US" sz="2700" b="1" dirty="0">
              <a:solidFill>
                <a:schemeClr val="bg1">
                  <a:lumMod val="65000"/>
                </a:schemeClr>
              </a:solidFill>
              <a:latin typeface="Arial"/>
              <a:ea typeface="Arial Unicode MS"/>
              <a:cs typeface="Arial" pitchFamily="34" charset="0"/>
            </a:endParaRP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03</a:t>
            </a:r>
            <a:endParaRPr lang="ko-KR" altLang="en-US" dirty="0"/>
          </a:p>
        </p:txBody>
      </p:sp>
    </p:spTree>
    <p:extLst>
      <p:ext uri="{BB962C8B-B14F-4D97-AF65-F5344CB8AC3E}">
        <p14:creationId xmlns:p14="http://schemas.microsoft.com/office/powerpoint/2010/main" val="4064327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140610" y="630362"/>
            <a:ext cx="1401346" cy="400110"/>
          </a:xfrm>
          <a:prstGeom prst="rect">
            <a:avLst/>
          </a:prstGeom>
        </p:spPr>
        <p:txBody>
          <a:bodyPr wrap="none">
            <a:spAutoFit/>
          </a:bodyPr>
          <a:lstStyle/>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000" b="1" dirty="0">
                <a:solidFill>
                  <a:srgbClr val="00B0F0"/>
                </a:solidFill>
                <a:latin typeface="Arial" panose="020B0604020202020204" pitchFamily="34" charset="0"/>
                <a:ea typeface="+mj-ea"/>
                <a:cs typeface="Arial" panose="020B0604020202020204" pitchFamily="34" charset="0"/>
              </a:rPr>
              <a:t>Internal Controls</a:t>
            </a:r>
          </a:p>
        </p:txBody>
      </p:sp>
      <p:grpSp>
        <p:nvGrpSpPr>
          <p:cNvPr id="30" name="Group 29">
            <a:extLst>
              <a:ext uri="{FF2B5EF4-FFF2-40B4-BE49-F238E27FC236}">
                <a16:creationId xmlns:a16="http://schemas.microsoft.com/office/drawing/2014/main" id="{11B89268-AE9B-4445-A2A4-3DBCD0872346}"/>
              </a:ext>
            </a:extLst>
          </p:cNvPr>
          <p:cNvGrpSpPr/>
          <p:nvPr/>
        </p:nvGrpSpPr>
        <p:grpSpPr>
          <a:xfrm>
            <a:off x="150662" y="84352"/>
            <a:ext cx="6528812" cy="777510"/>
            <a:chOff x="6102442" y="1483456"/>
            <a:chExt cx="5419664"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dirty="0">
                  <a:solidFill>
                    <a:schemeClr val="tx1">
                      <a:lumMod val="95000"/>
                      <a:lumOff val="5000"/>
                    </a:schemeClr>
                  </a:solidFill>
                  <a:latin typeface="Arial"/>
                  <a:ea typeface="Arial Unicode MS"/>
                  <a:cs typeface="Arial" pitchFamily="34" charset="0"/>
                </a:rPr>
                <a:t> Background</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02</a:t>
              </a:r>
              <a:endParaRPr lang="ko-KR" altLang="en-US" sz="4400" b="1" dirty="0">
                <a:solidFill>
                  <a:srgbClr val="00B0F0"/>
                </a:solidFill>
                <a:latin typeface="Arial"/>
                <a:ea typeface="Arial Unicode MS"/>
                <a:cs typeface="Arial" pitchFamily="34" charset="0"/>
              </a:endParaRPr>
            </a:p>
          </p:txBody>
        </p:sp>
      </p:grpSp>
      <p:graphicFrame>
        <p:nvGraphicFramePr>
          <p:cNvPr id="2" name="Table 1">
            <a:extLst>
              <a:ext uri="{FF2B5EF4-FFF2-40B4-BE49-F238E27FC236}">
                <a16:creationId xmlns:a16="http://schemas.microsoft.com/office/drawing/2014/main" id="{E6254B25-AF75-46C9-B8C9-2FE93A16FAFE}"/>
              </a:ext>
            </a:extLst>
          </p:cNvPr>
          <p:cNvGraphicFramePr>
            <a:graphicFrameLocks noGrp="1"/>
          </p:cNvGraphicFramePr>
          <p:nvPr>
            <p:extLst>
              <p:ext uri="{D42A27DB-BD31-4B8C-83A1-F6EECF244321}">
                <p14:modId xmlns:p14="http://schemas.microsoft.com/office/powerpoint/2010/main" val="2471317419"/>
              </p:ext>
            </p:extLst>
          </p:nvPr>
        </p:nvGraphicFramePr>
        <p:xfrm>
          <a:off x="466725" y="981575"/>
          <a:ext cx="5086350" cy="5740400"/>
        </p:xfrm>
        <a:graphic>
          <a:graphicData uri="http://schemas.openxmlformats.org/drawingml/2006/table">
            <a:tbl>
              <a:tblPr>
                <a:tableStyleId>{5C22544A-7EE6-4342-B048-85BDC9FD1C3A}</a:tableStyleId>
              </a:tblPr>
              <a:tblGrid>
                <a:gridCol w="5086350">
                  <a:extLst>
                    <a:ext uri="{9D8B030D-6E8A-4147-A177-3AD203B41FA5}">
                      <a16:colId xmlns:a16="http://schemas.microsoft.com/office/drawing/2014/main" val="3276842879"/>
                    </a:ext>
                  </a:extLst>
                </a:gridCol>
              </a:tblGrid>
              <a:tr h="5200150">
                <a:tc>
                  <a:txBody>
                    <a:bodyPr/>
                    <a:lstStyle/>
                    <a:p>
                      <a:pPr lvl="0"/>
                      <a:r>
                        <a:rPr lang="en-US" sz="1200" kern="1200" dirty="0">
                          <a:solidFill>
                            <a:schemeClr val="dk1"/>
                          </a:solidFill>
                          <a:effectLst/>
                          <a:latin typeface="Arial" panose="020B0604020202020204" pitchFamily="34" charset="0"/>
                          <a:ea typeface="+mn-ea"/>
                          <a:cs typeface="Arial" panose="020B0604020202020204" pitchFamily="34" charset="0"/>
                        </a:rPr>
                        <a:t>In May 2018, the IAU investigation team issued a final investigation report to the SG in relation to a fraud case perpetrated in </a:t>
                      </a:r>
                      <a:r>
                        <a:rPr lang="en-GB" sz="1200" dirty="0">
                          <a:effectLst/>
                          <a:latin typeface="Arial" panose="020B0604020202020204" pitchFamily="34" charset="0"/>
                          <a:cs typeface="Arial" panose="020B0604020202020204" pitchFamily="34" charset="0"/>
                        </a:rPr>
                        <a:t>an ITU Regional Office. The IAU report </a:t>
                      </a:r>
                      <a:r>
                        <a:rPr lang="en-US" sz="1200" kern="1200" dirty="0">
                          <a:solidFill>
                            <a:schemeClr val="dk1"/>
                          </a:solidFill>
                          <a:effectLst/>
                          <a:latin typeface="Arial" panose="020B0604020202020204" pitchFamily="34" charset="0"/>
                          <a:ea typeface="+mn-ea"/>
                          <a:cs typeface="Arial" panose="020B0604020202020204" pitchFamily="34" charset="0"/>
                        </a:rPr>
                        <a:t>confirmed that an ITU staff member: </a:t>
                      </a:r>
                    </a:p>
                    <a:p>
                      <a:pPr lvl="0"/>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dk1"/>
                          </a:solidFill>
                          <a:effectLst/>
                          <a:latin typeface="Arial" panose="020B0604020202020204" pitchFamily="34" charset="0"/>
                          <a:ea typeface="+mn-ea"/>
                          <a:cs typeface="Arial" panose="020B0604020202020204" pitchFamily="34" charset="0"/>
                        </a:rPr>
                        <a:t>Participated in fraudulent procurement activities;</a:t>
                      </a:r>
                    </a:p>
                    <a:p>
                      <a:pPr marL="171450" lvl="0" indent="-171450">
                        <a:buFont typeface="Arial" panose="020B0604020202020204" pitchFamily="34" charset="0"/>
                        <a:buChar char="•"/>
                      </a:pPr>
                      <a:r>
                        <a:rPr lang="en-US" sz="1200" kern="1200" dirty="0">
                          <a:solidFill>
                            <a:schemeClr val="dk1"/>
                          </a:solidFill>
                          <a:effectLst/>
                          <a:latin typeface="Arial" panose="020B0604020202020204" pitchFamily="34" charset="0"/>
                          <a:ea typeface="+mn-ea"/>
                          <a:cs typeface="Arial" panose="020B0604020202020204" pitchFamily="34" charset="0"/>
                        </a:rPr>
                        <a:t>Failed to disclose his financial or commercial interest in business concerns with which he had occasion to deal in his official capacity;</a:t>
                      </a:r>
                    </a:p>
                    <a:p>
                      <a:pPr marL="171450" lvl="0" indent="-171450">
                        <a:buFont typeface="Arial" panose="020B0604020202020204" pitchFamily="34" charset="0"/>
                        <a:buChar char="•"/>
                      </a:pPr>
                      <a:r>
                        <a:rPr lang="en-US" sz="1200" kern="1200" dirty="0">
                          <a:solidFill>
                            <a:schemeClr val="dk1"/>
                          </a:solidFill>
                          <a:effectLst/>
                          <a:latin typeface="Arial" panose="020B0604020202020204" pitchFamily="34" charset="0"/>
                          <a:ea typeface="+mn-ea"/>
                          <a:cs typeface="Arial" panose="020B0604020202020204" pitchFamily="34" charset="0"/>
                        </a:rPr>
                        <a:t>Engaged in outside activities without prior authorization; </a:t>
                      </a:r>
                    </a:p>
                    <a:p>
                      <a:pPr marL="171450" lvl="0" indent="-171450">
                        <a:buFont typeface="Arial" panose="020B0604020202020204" pitchFamily="34" charset="0"/>
                        <a:buChar char="•"/>
                      </a:pPr>
                      <a:r>
                        <a:rPr lang="en-US" sz="1200" kern="1200" dirty="0">
                          <a:solidFill>
                            <a:schemeClr val="dk1"/>
                          </a:solidFill>
                          <a:effectLst/>
                          <a:latin typeface="Arial" panose="020B0604020202020204" pitchFamily="34" charset="0"/>
                          <a:ea typeface="+mn-ea"/>
                          <a:cs typeface="Arial" panose="020B0604020202020204" pitchFamily="34" charset="0"/>
                        </a:rPr>
                        <a:t>Failed to disclose conflicts of interest in connection with the recruitment of individuals with whom he had shared business interests or other close relationship; </a:t>
                      </a:r>
                    </a:p>
                    <a:p>
                      <a:pPr marL="171450" lvl="0" indent="-171450">
                        <a:buFont typeface="Arial" panose="020B0604020202020204" pitchFamily="34" charset="0"/>
                        <a:buChar char="•"/>
                      </a:pPr>
                      <a:r>
                        <a:rPr lang="en-US" sz="1200" kern="1200" dirty="0">
                          <a:solidFill>
                            <a:schemeClr val="dk1"/>
                          </a:solidFill>
                          <a:effectLst/>
                          <a:latin typeface="Arial" panose="020B0604020202020204" pitchFamily="34" charset="0"/>
                          <a:ea typeface="+mn-ea"/>
                          <a:cs typeface="Arial" panose="020B0604020202020204" pitchFamily="34" charset="0"/>
                        </a:rPr>
                        <a:t>Had improperly sought dependency benefits for his spouse; </a:t>
                      </a:r>
                    </a:p>
                    <a:p>
                      <a:pPr marL="171450" lvl="0" indent="-171450">
                        <a:buFont typeface="Arial" panose="020B0604020202020204" pitchFamily="34" charset="0"/>
                        <a:buChar char="•"/>
                      </a:pPr>
                      <a:r>
                        <a:rPr lang="en-US" sz="1200" kern="1200" dirty="0">
                          <a:solidFill>
                            <a:schemeClr val="dk1"/>
                          </a:solidFill>
                          <a:effectLst/>
                          <a:latin typeface="Arial" panose="020B0604020202020204" pitchFamily="34" charset="0"/>
                          <a:ea typeface="+mn-ea"/>
                          <a:cs typeface="Arial" panose="020B0604020202020204" pitchFamily="34" charset="0"/>
                        </a:rPr>
                        <a:t>Exposed ITU to reputational harm and improperly directed resources given in trust to.</a:t>
                      </a:r>
                    </a:p>
                    <a:p>
                      <a:pPr lvl="0"/>
                      <a:endParaRPr lang="en-GB" sz="1200" kern="1200" dirty="0">
                        <a:solidFill>
                          <a:schemeClr val="dk1"/>
                        </a:solidFill>
                        <a:effectLst/>
                        <a:latin typeface="Arial" panose="020B0604020202020204" pitchFamily="34" charset="0"/>
                        <a:ea typeface="+mn-ea"/>
                        <a:cs typeface="Arial" panose="020B0604020202020204" pitchFamily="34" charset="0"/>
                      </a:endParaRPr>
                    </a:p>
                    <a:p>
                      <a:pPr lvl="0"/>
                      <a:r>
                        <a:rPr lang="en-GB" sz="1200" kern="1200" dirty="0">
                          <a:solidFill>
                            <a:schemeClr val="dk1"/>
                          </a:solidFill>
                          <a:effectLst/>
                          <a:latin typeface="Arial" panose="020B0604020202020204" pitchFamily="34" charset="0"/>
                          <a:ea typeface="+mn-ea"/>
                          <a:cs typeface="Arial" panose="020B0604020202020204" pitchFamily="34" charset="0"/>
                        </a:rPr>
                        <a:t>Based on the investigation and with respect to the financial impact of the misconduct, it was established that transactions processed from 2010 to 2018, and amounting to 4.9 MCHF were compromised. From this figure, the net financial damage to ITU and its donors as determined by the IAU investigation team is estimated to be 1.5 MCHF (almost CHF 540,000, proven and admitted by the staff member and about 1 MCHF as a reasoned computation based on the investigation findings). </a:t>
                      </a:r>
                    </a:p>
                    <a:p>
                      <a:pPr lvl="0"/>
                      <a:endParaRPr lang="en-GB" sz="1200" kern="1200" dirty="0">
                        <a:solidFill>
                          <a:schemeClr val="dk1"/>
                        </a:solidFill>
                        <a:effectLst/>
                        <a:latin typeface="Arial" panose="020B0604020202020204" pitchFamily="34" charset="0"/>
                        <a:ea typeface="+mn-ea"/>
                        <a:cs typeface="Arial" panose="020B0604020202020204" pitchFamily="34" charset="0"/>
                      </a:endParaRPr>
                    </a:p>
                    <a:p>
                      <a:pPr lvl="0"/>
                      <a:r>
                        <a:rPr lang="en-GB" sz="1200" kern="1200" dirty="0">
                          <a:solidFill>
                            <a:schemeClr val="dk1"/>
                          </a:solidFill>
                          <a:effectLst/>
                          <a:latin typeface="Arial" panose="020B0604020202020204" pitchFamily="34" charset="0"/>
                          <a:ea typeface="+mn-ea"/>
                          <a:cs typeface="Arial" panose="020B0604020202020204" pitchFamily="34" charset="0"/>
                        </a:rPr>
                        <a:t>On 3 May 2019, the BDT Director set up an internal working group. The rationale for this working group is diverse: the fraud case in a regional office, the follow-up work undertaken by the Internal Audit Unit and the External Auditor, and the inspection work in the Regional/Area Office activities. The BDT Director considers it of paramount importance for the ITU, and in particular for the BDT and the Regional/Area Offices, to review the internal control mechanisms as soon as possible. </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360045" marR="0" indent="-360045" algn="just" hangingPunct="0">
                        <a:spcBef>
                          <a:spcPts val="800"/>
                        </a:spcBef>
                        <a:spcAft>
                          <a:spcPts val="0"/>
                        </a:spcAft>
                        <a:tabLst>
                          <a:tab pos="360045" algn="l"/>
                          <a:tab pos="720090" algn="l"/>
                          <a:tab pos="1080135" algn="l"/>
                          <a:tab pos="1440180" algn="l"/>
                          <a:tab pos="1800225" algn="l"/>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98548941"/>
                  </a:ext>
                </a:extLst>
              </a:tr>
            </a:tbl>
          </a:graphicData>
        </a:graphic>
      </p:graphicFrame>
      <p:graphicFrame>
        <p:nvGraphicFramePr>
          <p:cNvPr id="10" name="Table 9">
            <a:extLst>
              <a:ext uri="{FF2B5EF4-FFF2-40B4-BE49-F238E27FC236}">
                <a16:creationId xmlns:a16="http://schemas.microsoft.com/office/drawing/2014/main" id="{E2ADBCBF-CC02-4C81-AE85-E39D0820A844}"/>
              </a:ext>
            </a:extLst>
          </p:cNvPr>
          <p:cNvGraphicFramePr>
            <a:graphicFrameLocks noGrp="1"/>
          </p:cNvGraphicFramePr>
          <p:nvPr>
            <p:extLst>
              <p:ext uri="{D42A27DB-BD31-4B8C-83A1-F6EECF244321}">
                <p14:modId xmlns:p14="http://schemas.microsoft.com/office/powerpoint/2010/main" val="1141616204"/>
              </p:ext>
            </p:extLst>
          </p:nvPr>
        </p:nvGraphicFramePr>
        <p:xfrm>
          <a:off x="5766398" y="981575"/>
          <a:ext cx="5086350" cy="5303520"/>
        </p:xfrm>
        <a:graphic>
          <a:graphicData uri="http://schemas.openxmlformats.org/drawingml/2006/table">
            <a:tbl>
              <a:tblPr>
                <a:tableStyleId>{5C22544A-7EE6-4342-B048-85BDC9FD1C3A}</a:tableStyleId>
              </a:tblPr>
              <a:tblGrid>
                <a:gridCol w="5086350">
                  <a:extLst>
                    <a:ext uri="{9D8B030D-6E8A-4147-A177-3AD203B41FA5}">
                      <a16:colId xmlns:a16="http://schemas.microsoft.com/office/drawing/2014/main" val="3276842879"/>
                    </a:ext>
                  </a:extLst>
                </a:gridCol>
              </a:tblGrid>
              <a:tr h="5200150">
                <a:tc>
                  <a:txBody>
                    <a:bodyPr/>
                    <a:lstStyle/>
                    <a:p>
                      <a:pPr lvl="0"/>
                      <a:r>
                        <a:rPr lang="en-GB" sz="1200" kern="1200" dirty="0">
                          <a:solidFill>
                            <a:schemeClr val="dk1"/>
                          </a:solidFill>
                          <a:effectLst/>
                          <a:latin typeface="Arial" panose="020B0604020202020204" pitchFamily="34" charset="0"/>
                          <a:ea typeface="+mn-ea"/>
                          <a:cs typeface="Arial" panose="020B0604020202020204" pitchFamily="34" charset="0"/>
                        </a:rPr>
                        <a:t>The internal working group to strengthen internal controls will:</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Review the weaknesses in the processes exploited during the recent fraud case and the findings of the related Internal Audit and External Audit reports/letters;</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Review the procedures for managerial oversight in the regional and areas offices, and in particular for programmes and projects;</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Conduct a thorough risk assessment regarding the possibilities for fraudulent activity in the ITU regional and area offices;</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Prepare an Action Plan to ensure that any deficiencies and associated risks are mitigated;</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Accelerate the implementation of all related recommendations of the Internal Audit, External Audit and IMAC;</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Promote ethical leadership and a ‘zero tolerance for fraud’ approach throughout the ITU HQ and the Regional and Area Offices;</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Discuss measures to encourage a “speak-up culture”.</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lvl="0"/>
                      <a:endParaRPr lang="en-GB" sz="1200" kern="1200" dirty="0">
                        <a:solidFill>
                          <a:schemeClr val="dk1"/>
                        </a:solidFill>
                        <a:effectLst/>
                        <a:latin typeface="Arial" panose="020B0604020202020204" pitchFamily="34" charset="0"/>
                        <a:ea typeface="+mn-ea"/>
                        <a:cs typeface="Arial" panose="020B0604020202020204" pitchFamily="34" charset="0"/>
                      </a:endParaRPr>
                    </a:p>
                    <a:p>
                      <a:pPr lvl="0"/>
                      <a:r>
                        <a:rPr lang="en-GB" sz="1200" kern="1200" dirty="0">
                          <a:solidFill>
                            <a:schemeClr val="dk1"/>
                          </a:solidFill>
                          <a:effectLst/>
                          <a:latin typeface="Arial" panose="020B0604020202020204" pitchFamily="34" charset="0"/>
                          <a:ea typeface="+mn-ea"/>
                          <a:cs typeface="Arial" panose="020B0604020202020204" pitchFamily="34" charset="0"/>
                        </a:rPr>
                        <a:t>The group is chaired by the BDT Director and composed further of the (</a:t>
                      </a:r>
                      <a:r>
                        <a:rPr lang="en-GB" sz="1200" kern="1200" dirty="0" err="1">
                          <a:solidFill>
                            <a:schemeClr val="dk1"/>
                          </a:solidFill>
                          <a:effectLst/>
                          <a:latin typeface="Arial" panose="020B0604020202020204" pitchFamily="34" charset="0"/>
                          <a:ea typeface="+mn-ea"/>
                          <a:cs typeface="Arial" panose="020B0604020202020204" pitchFamily="34" charset="0"/>
                        </a:rPr>
                        <a:t>i</a:t>
                      </a:r>
                      <a:r>
                        <a:rPr lang="en-GB" sz="1200" kern="1200" dirty="0">
                          <a:solidFill>
                            <a:schemeClr val="dk1"/>
                          </a:solidFill>
                          <a:effectLst/>
                          <a:latin typeface="Arial" panose="020B0604020202020204" pitchFamily="34" charset="0"/>
                          <a:ea typeface="+mn-ea"/>
                          <a:cs typeface="Arial" panose="020B0604020202020204" pitchFamily="34" charset="0"/>
                        </a:rPr>
                        <a:t>) Deputy to the Director of the BDT, (ii) Financial controller of the BDT, (iii) Internal Audit Unit, (iv) Procurement Division, (v) Financial Resources Management Department, (vi) Human Resources Management Department, (vii) Legal Affairs Unit, (viii) Ethics Officer and (ix) the Information Services Department.</a:t>
                      </a:r>
                    </a:p>
                    <a:p>
                      <a:pPr lvl="0"/>
                      <a:endParaRPr lang="en-US" sz="1200" kern="1200" dirty="0">
                        <a:solidFill>
                          <a:schemeClr val="dk1"/>
                        </a:solidFill>
                        <a:effectLst/>
                        <a:latin typeface="Arial" panose="020B0604020202020204" pitchFamily="34" charset="0"/>
                        <a:ea typeface="+mn-ea"/>
                        <a:cs typeface="Arial" panose="020B0604020202020204" pitchFamily="34" charset="0"/>
                      </a:endParaRPr>
                    </a:p>
                    <a:p>
                      <a:pPr lvl="0"/>
                      <a:r>
                        <a:rPr lang="en-GB" sz="1200" kern="1200" dirty="0">
                          <a:solidFill>
                            <a:schemeClr val="dk1"/>
                          </a:solidFill>
                          <a:effectLst/>
                          <a:latin typeface="Arial" panose="020B0604020202020204" pitchFamily="34" charset="0"/>
                          <a:ea typeface="+mn-ea"/>
                          <a:cs typeface="Arial" panose="020B0604020202020204" pitchFamily="34" charset="0"/>
                        </a:rPr>
                        <a:t>The group aimed to conclude the initial risk assessment and the development of an Action Plan with clear deliverables and timelines, in order to tackle the major deficiencies and lack of internal controls before the 2019 Session of Council. The group may continue its work following any additional findings from the work of the Internal Audit Unit or the External Auditor.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98548941"/>
                  </a:ext>
                </a:extLst>
              </a:tr>
            </a:tbl>
          </a:graphicData>
        </a:graphic>
      </p:graphicFrame>
    </p:spTree>
    <p:extLst>
      <p:ext uri="{BB962C8B-B14F-4D97-AF65-F5344CB8AC3E}">
        <p14:creationId xmlns:p14="http://schemas.microsoft.com/office/powerpoint/2010/main" val="3500489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a:off x="1155982" y="6369020"/>
            <a:ext cx="2135521" cy="584775"/>
          </a:xfrm>
          <a:prstGeom prst="rect">
            <a:avLst/>
          </a:prstGeom>
        </p:spPr>
        <p:txBody>
          <a:bodyPr wrap="none">
            <a:spAutoFit/>
          </a:bodyPr>
          <a:lstStyle/>
          <a:p>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6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0" y="62117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769441"/>
            <a:chOff x="6102442" y="1483456"/>
            <a:chExt cx="5419664"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dirty="0">
                  <a:solidFill>
                    <a:schemeClr val="bg1">
                      <a:lumMod val="65000"/>
                    </a:schemeClr>
                  </a:solidFill>
                  <a:latin typeface="Arial"/>
                  <a:ea typeface="Arial Unicode MS"/>
                  <a:cs typeface="Arial" pitchFamily="34" charset="0"/>
                </a:rPr>
                <a:t>Summary</a:t>
              </a:r>
              <a:r>
                <a:rPr lang="en-US" altLang="ko-KR" sz="2700" b="1" dirty="0">
                  <a:solidFill>
                    <a:schemeClr val="tx1">
                      <a:lumMod val="95000"/>
                      <a:lumOff val="5000"/>
                    </a:schemeClr>
                  </a:solidFill>
                  <a:latin typeface="Arial"/>
                  <a:ea typeface="Arial Unicode MS"/>
                  <a:cs typeface="Arial" pitchFamily="34" charset="0"/>
                </a:rPr>
                <a:t> </a:t>
              </a:r>
              <a:r>
                <a:rPr lang="en-US" altLang="ko-KR" sz="2700" b="1" dirty="0">
                  <a:solidFill>
                    <a:schemeClr val="bg1">
                      <a:lumMod val="65000"/>
                    </a:schemeClr>
                  </a:solidFill>
                  <a:latin typeface="Arial"/>
                  <a:ea typeface="Arial Unicode MS"/>
                  <a:cs typeface="Arial" pitchFamily="34" charset="0"/>
                </a:rPr>
                <a:t>&amp; action required</a:t>
              </a:r>
              <a:endParaRPr lang="ko-KR" altLang="en-US" sz="2700" b="1" dirty="0">
                <a:solidFill>
                  <a:schemeClr val="bg1">
                    <a:lumMod val="6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01</a:t>
              </a:r>
              <a:endParaRPr lang="ko-KR" altLang="en-US" dirty="0"/>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69074" y="2872820"/>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r>
                <a:rPr lang="en-US" sz="2700" b="1" dirty="0">
                  <a:solidFill>
                    <a:schemeClr val="bg1">
                      <a:lumMod val="65000"/>
                    </a:schemeClr>
                  </a:solidFill>
                  <a:latin typeface="Arial"/>
                  <a:ea typeface="Arial Unicode MS"/>
                  <a:cs typeface="Arial" pitchFamily="34" charset="0"/>
                </a:rPr>
                <a:t>System</a:t>
              </a:r>
              <a:r>
                <a:rPr lang="en-US" sz="2000" b="1" dirty="0">
                  <a:solidFill>
                    <a:schemeClr val="bg1">
                      <a:lumMod val="65000"/>
                    </a:schemeClr>
                  </a:solidFill>
                  <a:latin typeface="Arial"/>
                  <a:ea typeface="Arial Unicode MS"/>
                  <a:cs typeface="Arial" pitchFamily="34" charset="0"/>
                </a:rPr>
                <a:t> </a:t>
              </a:r>
              <a:r>
                <a:rPr lang="en-US" sz="2700" b="1" dirty="0">
                  <a:solidFill>
                    <a:schemeClr val="bg1">
                      <a:lumMod val="65000"/>
                    </a:schemeClr>
                  </a:solidFill>
                  <a:latin typeface="Arial"/>
                  <a:ea typeface="Arial Unicode MS"/>
                  <a:cs typeface="Arial" pitchFamily="34" charset="0"/>
                </a:rPr>
                <a:t>and measures established</a:t>
              </a:r>
              <a:endParaRPr lang="ko-KR" altLang="en-US" sz="2700" b="1" dirty="0">
                <a:solidFill>
                  <a:schemeClr val="bg1">
                    <a:lumMod val="65000"/>
                  </a:schemeClr>
                </a:solidFill>
                <a:latin typeface="Arial"/>
                <a:ea typeface="Arial Unicode MS"/>
                <a:cs typeface="Arial" pitchFamily="34" charset="0"/>
              </a:endParaRP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04</a:t>
              </a:r>
              <a:endParaRPr lang="ko-KR" altLang="en-US" sz="4400" b="1" dirty="0">
                <a:solidFill>
                  <a:schemeClr val="bg1">
                    <a:lumMod val="65000"/>
                  </a:schemeClr>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1118384"/>
            <a:chOff x="6036168" y="1483098"/>
            <a:chExt cx="8126346" cy="1118384"/>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923330"/>
            </a:xfrm>
            <a:prstGeom prst="rect">
              <a:avLst/>
            </a:prstGeom>
            <a:noFill/>
          </p:spPr>
          <p:txBody>
            <a:bodyPr wrap="square" lIns="108000" rIns="108000" rtlCol="0">
              <a:spAutoFit/>
            </a:bodyPr>
            <a:lstStyle/>
            <a:p>
              <a:r>
                <a:rPr lang="en-US" sz="2700" b="1" dirty="0">
                  <a:solidFill>
                    <a:schemeClr val="bg1">
                      <a:lumMod val="65000"/>
                    </a:schemeClr>
                  </a:solidFill>
                  <a:latin typeface="Arial"/>
                  <a:ea typeface="Arial Unicode MS"/>
                  <a:cs typeface="Arial" pitchFamily="34" charset="0"/>
                </a:rPr>
                <a:t>System and measures under implementation </a:t>
              </a:r>
              <a:endParaRPr lang="ko-KR" altLang="en-US" sz="2700" b="1" dirty="0">
                <a:solidFill>
                  <a:schemeClr val="bg1">
                    <a:lumMod val="65000"/>
                  </a:schemeClr>
                </a:solidFill>
                <a:latin typeface="Arial"/>
                <a:ea typeface="Arial Unicode MS"/>
                <a:cs typeface="Arial" pitchFamily="34" charset="0"/>
              </a:endParaRP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05</a:t>
              </a:r>
              <a:endParaRPr lang="ko-KR" altLang="en-US" sz="4400" b="1" dirty="0">
                <a:solidFill>
                  <a:schemeClr val="bg1">
                    <a:lumMod val="65000"/>
                  </a:schemeClr>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tx1">
                    <a:lumMod val="95000"/>
                    <a:lumOff val="5000"/>
                  </a:schemeClr>
                </a:solidFill>
                <a:latin typeface="Arial"/>
                <a:ea typeface="Arial Unicode MS"/>
                <a:cs typeface="Arial" pitchFamily="34" charset="0"/>
              </a:defRPr>
            </a:lvl1pPr>
          </a:lstStyle>
          <a:p>
            <a:r>
              <a:rPr lang="en-US" altLang="ko-KR" dirty="0">
                <a:solidFill>
                  <a:schemeClr val="bg1">
                    <a:lumMod val="65000"/>
                  </a:schemeClr>
                </a:solidFill>
              </a:rPr>
              <a:t>Background</a:t>
            </a:r>
            <a:endParaRPr lang="ko-KR" altLang="en-US" dirty="0">
              <a:solidFill>
                <a:schemeClr val="bg1">
                  <a:lumMod val="65000"/>
                </a:schemeClr>
              </a:solidFill>
            </a:endParaRPr>
          </a:p>
        </p:txBody>
      </p:sp>
      <p:sp>
        <p:nvSpPr>
          <p:cNvPr id="16" name="TextBox 15">
            <a:extLst>
              <a:ext uri="{FF2B5EF4-FFF2-40B4-BE49-F238E27FC236}">
                <a16:creationId xmlns:a16="http://schemas.microsoft.com/office/drawing/2014/main" id="{22710F50-6230-444F-AEC2-AC6B1005660E}"/>
              </a:ext>
            </a:extLst>
          </p:cNvPr>
          <p:cNvSpPr txBox="1"/>
          <p:nvPr/>
        </p:nvSpPr>
        <p:spPr>
          <a:xfrm>
            <a:off x="870168" y="1183845"/>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02</a:t>
            </a:r>
            <a:endParaRPr lang="ko-KR" altLang="en-US" dirty="0"/>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4" y="2227421"/>
            <a:ext cx="4661840" cy="507831"/>
          </a:xfrm>
          <a:prstGeom prst="rect">
            <a:avLst/>
          </a:prstGeom>
          <a:noFill/>
        </p:spPr>
        <p:txBody>
          <a:bodyPr wrap="square" lIns="108000" rIns="108000" rtlCol="0">
            <a:spAutoFit/>
          </a:bodyPr>
          <a:lstStyle/>
          <a:p>
            <a:r>
              <a:rPr lang="en-US" altLang="ko-KR" sz="2700" b="1" dirty="0">
                <a:solidFill>
                  <a:schemeClr val="tx1">
                    <a:lumMod val="95000"/>
                    <a:lumOff val="5000"/>
                  </a:schemeClr>
                </a:solidFill>
                <a:latin typeface="Arial"/>
                <a:ea typeface="Arial Unicode MS"/>
                <a:cs typeface="Arial" pitchFamily="34" charset="0"/>
              </a:rPr>
              <a:t>Group Key update </a:t>
            </a:r>
            <a:endParaRPr lang="ko-KR" altLang="en-US" sz="2700" b="1" dirty="0">
              <a:solidFill>
                <a:schemeClr val="tx1">
                  <a:lumMod val="95000"/>
                  <a:lumOff val="5000"/>
                </a:schemeClr>
              </a:solidFill>
              <a:latin typeface="Arial"/>
              <a:ea typeface="Arial Unicode MS"/>
              <a:cs typeface="Arial" pitchFamily="34" charset="0"/>
            </a:endParaRP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solidFill>
                  <a:srgbClr val="00B0F0"/>
                </a:solidFill>
              </a:rPr>
              <a:t>03</a:t>
            </a:r>
            <a:endParaRPr lang="ko-KR" altLang="en-US" dirty="0">
              <a:solidFill>
                <a:srgbClr val="00B0F0"/>
              </a:solidFill>
            </a:endParaRPr>
          </a:p>
        </p:txBody>
      </p:sp>
    </p:spTree>
    <p:extLst>
      <p:ext uri="{BB962C8B-B14F-4D97-AF65-F5344CB8AC3E}">
        <p14:creationId xmlns:p14="http://schemas.microsoft.com/office/powerpoint/2010/main" val="3533072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BBE228D2-7152-4B4E-A937-075FFA5429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821" y="4307653"/>
            <a:ext cx="2480432" cy="2331606"/>
          </a:xfrm>
          <a:prstGeom prst="rect">
            <a:avLst/>
          </a:prstGeom>
        </p:spPr>
      </p:pic>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140610" y="630362"/>
            <a:ext cx="1401346" cy="400110"/>
          </a:xfrm>
          <a:prstGeom prst="rect">
            <a:avLst/>
          </a:prstGeom>
        </p:spPr>
        <p:txBody>
          <a:bodyPr wrap="none">
            <a:spAutoFit/>
          </a:bodyPr>
          <a:lstStyle/>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0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150662" y="84352"/>
            <a:ext cx="5419664" cy="777510"/>
            <a:chOff x="6102442" y="1483456"/>
            <a:chExt cx="5419664"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dirty="0">
                  <a:solidFill>
                    <a:schemeClr val="tx1">
                      <a:lumMod val="95000"/>
                      <a:lumOff val="5000"/>
                    </a:schemeClr>
                  </a:solidFill>
                  <a:latin typeface="Arial"/>
                  <a:ea typeface="Arial Unicode MS"/>
                  <a:cs typeface="Arial" pitchFamily="34" charset="0"/>
                </a:rPr>
                <a:t> Group Key update </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03</a:t>
              </a:r>
              <a:endParaRPr lang="ko-KR" altLang="en-US" sz="4400" b="1" dirty="0">
                <a:solidFill>
                  <a:srgbClr val="00B0F0"/>
                </a:solidFill>
                <a:latin typeface="Arial"/>
                <a:ea typeface="Arial Unicode MS"/>
                <a:cs typeface="Arial" pitchFamily="34" charset="0"/>
              </a:endParaRPr>
            </a:p>
          </p:txBody>
        </p:sp>
      </p:grpSp>
      <p:sp>
        <p:nvSpPr>
          <p:cNvPr id="41" name="TextBox 40">
            <a:extLst>
              <a:ext uri="{FF2B5EF4-FFF2-40B4-BE49-F238E27FC236}">
                <a16:creationId xmlns:a16="http://schemas.microsoft.com/office/drawing/2014/main" id="{F4D00500-AADB-4D1F-BA39-31618AD3F70C}"/>
              </a:ext>
            </a:extLst>
          </p:cNvPr>
          <p:cNvSpPr txBox="1"/>
          <p:nvPr/>
        </p:nvSpPr>
        <p:spPr>
          <a:xfrm>
            <a:off x="1682867" y="5248116"/>
            <a:ext cx="4661840" cy="276999"/>
          </a:xfrm>
          <a:prstGeom prst="rect">
            <a:avLst/>
          </a:prstGeom>
          <a:noFill/>
        </p:spPr>
        <p:txBody>
          <a:bodyPr wrap="square" rtlCol="0">
            <a:spAutoFit/>
          </a:bodyPr>
          <a:lstStyle/>
          <a:p>
            <a:r>
              <a:rPr lang="en-US" altLang="ko-KR" sz="1200" dirty="0">
                <a:solidFill>
                  <a:schemeClr val="tx1">
                    <a:lumMod val="95000"/>
                    <a:lumOff val="5000"/>
                  </a:schemeClr>
                </a:solidFill>
                <a:latin typeface="Arial"/>
                <a:ea typeface="FZShuTi" pitchFamily="2" charset="-122"/>
                <a:cs typeface="Arial" pitchFamily="34" charset="0"/>
              </a:rPr>
              <a:t>.</a:t>
            </a:r>
            <a:endParaRPr lang="en-US" altLang="ko-KR" sz="1200" dirty="0">
              <a:solidFill>
                <a:schemeClr val="tx1">
                  <a:lumMod val="95000"/>
                  <a:lumOff val="5000"/>
                </a:schemeClr>
              </a:solidFill>
              <a:latin typeface="Arial"/>
              <a:ea typeface="Arial Unicode MS"/>
              <a:cs typeface="Arial" pitchFamily="34" charset="0"/>
            </a:endParaRPr>
          </a:p>
        </p:txBody>
      </p:sp>
      <p:sp>
        <p:nvSpPr>
          <p:cNvPr id="37" name="Rectangle 36">
            <a:extLst>
              <a:ext uri="{FF2B5EF4-FFF2-40B4-BE49-F238E27FC236}">
                <a16:creationId xmlns:a16="http://schemas.microsoft.com/office/drawing/2014/main" id="{39537C7F-A041-4EB3-BE99-5564DD321F42}"/>
              </a:ext>
            </a:extLst>
          </p:cNvPr>
          <p:cNvSpPr/>
          <p:nvPr/>
        </p:nvSpPr>
        <p:spPr>
          <a:xfrm>
            <a:off x="7661816" y="1171090"/>
            <a:ext cx="3889914" cy="282598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3800" dirty="0">
                <a:solidFill>
                  <a:schemeClr val="bg1"/>
                </a:solidFill>
                <a:latin typeface="Arial" panose="020B0604020202020204" pitchFamily="34" charset="0"/>
                <a:cs typeface="Arial" panose="020B0604020202020204" pitchFamily="34" charset="0"/>
              </a:rPr>
              <a:t>19</a:t>
            </a:r>
          </a:p>
        </p:txBody>
      </p:sp>
      <p:sp>
        <p:nvSpPr>
          <p:cNvPr id="43" name="Rectangle 42">
            <a:extLst>
              <a:ext uri="{FF2B5EF4-FFF2-40B4-BE49-F238E27FC236}">
                <a16:creationId xmlns:a16="http://schemas.microsoft.com/office/drawing/2014/main" id="{E52BB675-A827-4420-9034-8D61563967FB}"/>
              </a:ext>
            </a:extLst>
          </p:cNvPr>
          <p:cNvSpPr/>
          <p:nvPr/>
        </p:nvSpPr>
        <p:spPr>
          <a:xfrm>
            <a:off x="3902685" y="1168147"/>
            <a:ext cx="3759130" cy="2814573"/>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3800" dirty="0">
                <a:solidFill>
                  <a:schemeClr val="tx1">
                    <a:lumMod val="95000"/>
                    <a:lumOff val="5000"/>
                  </a:schemeClr>
                </a:solidFill>
                <a:latin typeface="Arial" panose="020B0604020202020204" pitchFamily="34" charset="0"/>
                <a:cs typeface="Arial" panose="020B0604020202020204" pitchFamily="34" charset="0"/>
              </a:rPr>
              <a:t>23</a:t>
            </a:r>
          </a:p>
        </p:txBody>
      </p:sp>
      <p:sp>
        <p:nvSpPr>
          <p:cNvPr id="44" name="Rectangle 43">
            <a:extLst>
              <a:ext uri="{FF2B5EF4-FFF2-40B4-BE49-F238E27FC236}">
                <a16:creationId xmlns:a16="http://schemas.microsoft.com/office/drawing/2014/main" id="{843DB2CF-B7B9-475F-A55B-B8FFB6C51281}"/>
              </a:ext>
            </a:extLst>
          </p:cNvPr>
          <p:cNvSpPr/>
          <p:nvPr/>
        </p:nvSpPr>
        <p:spPr>
          <a:xfrm>
            <a:off x="-3272" y="1168148"/>
            <a:ext cx="3905956" cy="282893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500" dirty="0">
                <a:latin typeface="Arial" panose="020B0604020202020204" pitchFamily="34" charset="0"/>
                <a:cs typeface="Arial" panose="020B0604020202020204" pitchFamily="34" charset="0"/>
              </a:rPr>
              <a:t>10</a:t>
            </a:r>
          </a:p>
          <a:p>
            <a:pPr algn="ctr"/>
            <a:endParaRPr lang="en-US" sz="3200"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4E14D1D1-E6BD-479F-A8AA-731393D7372A}"/>
              </a:ext>
            </a:extLst>
          </p:cNvPr>
          <p:cNvSpPr/>
          <p:nvPr/>
        </p:nvSpPr>
        <p:spPr>
          <a:xfrm>
            <a:off x="3886641" y="3982720"/>
            <a:ext cx="3813569" cy="2875280"/>
          </a:xfrm>
          <a:prstGeom prst="rect">
            <a:avLst/>
          </a:prstGeom>
          <a:solidFill>
            <a:srgbClr val="FFC000">
              <a:alpha val="84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9600" dirty="0">
                <a:latin typeface="Arial" panose="020B0604020202020204" pitchFamily="34" charset="0"/>
                <a:cs typeface="Arial" panose="020B0604020202020204" pitchFamily="34" charset="0"/>
              </a:rPr>
              <a:t>      04</a:t>
            </a:r>
          </a:p>
        </p:txBody>
      </p:sp>
      <p:sp>
        <p:nvSpPr>
          <p:cNvPr id="46" name="Rectangle 45">
            <a:extLst>
              <a:ext uri="{FF2B5EF4-FFF2-40B4-BE49-F238E27FC236}">
                <a16:creationId xmlns:a16="http://schemas.microsoft.com/office/drawing/2014/main" id="{89D4BD39-787D-4912-9C98-E90CFD1A1559}"/>
              </a:ext>
            </a:extLst>
          </p:cNvPr>
          <p:cNvSpPr/>
          <p:nvPr/>
        </p:nvSpPr>
        <p:spPr>
          <a:xfrm>
            <a:off x="7661814" y="3990354"/>
            <a:ext cx="3889914" cy="2882004"/>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latin typeface="Arial" panose="020B0604020202020204" pitchFamily="34" charset="0"/>
                <a:cs typeface="Arial" panose="020B0604020202020204" pitchFamily="34" charset="0"/>
              </a:rPr>
              <a:t> </a:t>
            </a:r>
          </a:p>
        </p:txBody>
      </p:sp>
      <p:pic>
        <p:nvPicPr>
          <p:cNvPr id="5" name="Graphic 4" descr="Users">
            <a:extLst>
              <a:ext uri="{FF2B5EF4-FFF2-40B4-BE49-F238E27FC236}">
                <a16:creationId xmlns:a16="http://schemas.microsoft.com/office/drawing/2014/main" id="{C3DD6FAB-A731-490D-B89D-6AD9EC0F49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69" y="1168147"/>
            <a:ext cx="1379427" cy="1379427"/>
          </a:xfrm>
          <a:prstGeom prst="rect">
            <a:avLst/>
          </a:prstGeom>
        </p:spPr>
      </p:pic>
      <p:pic>
        <p:nvPicPr>
          <p:cNvPr id="9" name="Graphic 8" descr="Flowchart">
            <a:extLst>
              <a:ext uri="{FF2B5EF4-FFF2-40B4-BE49-F238E27FC236}">
                <a16:creationId xmlns:a16="http://schemas.microsoft.com/office/drawing/2014/main" id="{10462406-5AC6-40F7-A5C2-CBF628A7C1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13187" y="1168146"/>
            <a:ext cx="1127781" cy="1127781"/>
          </a:xfrm>
          <a:prstGeom prst="rect">
            <a:avLst/>
          </a:prstGeom>
        </p:spPr>
      </p:pic>
      <p:pic>
        <p:nvPicPr>
          <p:cNvPr id="11" name="Picture 10">
            <a:extLst>
              <a:ext uri="{FF2B5EF4-FFF2-40B4-BE49-F238E27FC236}">
                <a16:creationId xmlns:a16="http://schemas.microsoft.com/office/drawing/2014/main" id="{68DB9A83-0714-4804-BDEE-C350C05FE882}"/>
              </a:ext>
            </a:extLst>
          </p:cNvPr>
          <p:cNvPicPr>
            <a:picLocks noChangeAspect="1"/>
          </p:cNvPicPr>
          <p:nvPr/>
        </p:nvPicPr>
        <p:blipFill>
          <a:blip r:embed="rId8"/>
          <a:stretch>
            <a:fillRect/>
          </a:stretch>
        </p:blipFill>
        <p:spPr>
          <a:xfrm>
            <a:off x="9491703" y="2030312"/>
            <a:ext cx="2149525" cy="1414729"/>
          </a:xfrm>
          <a:prstGeom prst="rect">
            <a:avLst/>
          </a:prstGeom>
        </p:spPr>
      </p:pic>
      <p:pic>
        <p:nvPicPr>
          <p:cNvPr id="13" name="Picture 12">
            <a:extLst>
              <a:ext uri="{FF2B5EF4-FFF2-40B4-BE49-F238E27FC236}">
                <a16:creationId xmlns:a16="http://schemas.microsoft.com/office/drawing/2014/main" id="{456990C5-958E-4EC5-8AEE-B9DC26B137A4}"/>
              </a:ext>
            </a:extLst>
          </p:cNvPr>
          <p:cNvPicPr>
            <a:picLocks noChangeAspect="1"/>
          </p:cNvPicPr>
          <p:nvPr/>
        </p:nvPicPr>
        <p:blipFill>
          <a:blip r:embed="rId9"/>
          <a:stretch>
            <a:fillRect/>
          </a:stretch>
        </p:blipFill>
        <p:spPr>
          <a:xfrm>
            <a:off x="1685218" y="3018284"/>
            <a:ext cx="2152075" cy="853514"/>
          </a:xfrm>
          <a:prstGeom prst="rect">
            <a:avLst/>
          </a:prstGeom>
        </p:spPr>
      </p:pic>
      <p:pic>
        <p:nvPicPr>
          <p:cNvPr id="48" name="Picture 47">
            <a:extLst>
              <a:ext uri="{FF2B5EF4-FFF2-40B4-BE49-F238E27FC236}">
                <a16:creationId xmlns:a16="http://schemas.microsoft.com/office/drawing/2014/main" id="{2D5D4D16-B1AF-4A53-BD6B-6EC95A15B856}"/>
              </a:ext>
            </a:extLst>
          </p:cNvPr>
          <p:cNvPicPr>
            <a:picLocks noChangeAspect="1"/>
          </p:cNvPicPr>
          <p:nvPr/>
        </p:nvPicPr>
        <p:blipFill>
          <a:blip r:embed="rId10"/>
          <a:stretch>
            <a:fillRect/>
          </a:stretch>
        </p:blipFill>
        <p:spPr>
          <a:xfrm>
            <a:off x="5617161" y="3229024"/>
            <a:ext cx="2091109" cy="749873"/>
          </a:xfrm>
          <a:prstGeom prst="rect">
            <a:avLst/>
          </a:prstGeom>
        </p:spPr>
      </p:pic>
      <p:pic>
        <p:nvPicPr>
          <p:cNvPr id="52" name="Picture 51">
            <a:extLst>
              <a:ext uri="{FF2B5EF4-FFF2-40B4-BE49-F238E27FC236}">
                <a16:creationId xmlns:a16="http://schemas.microsoft.com/office/drawing/2014/main" id="{68022101-A046-420C-B8CD-8FE2A814A26A}"/>
              </a:ext>
            </a:extLst>
          </p:cNvPr>
          <p:cNvPicPr>
            <a:picLocks noChangeAspect="1"/>
          </p:cNvPicPr>
          <p:nvPr/>
        </p:nvPicPr>
        <p:blipFill>
          <a:blip r:embed="rId11"/>
          <a:stretch>
            <a:fillRect/>
          </a:stretch>
        </p:blipFill>
        <p:spPr>
          <a:xfrm rot="16200000">
            <a:off x="-433063" y="4791414"/>
            <a:ext cx="2326335" cy="859611"/>
          </a:xfrm>
          <a:prstGeom prst="rect">
            <a:avLst/>
          </a:prstGeom>
        </p:spPr>
      </p:pic>
      <p:sp>
        <p:nvSpPr>
          <p:cNvPr id="53" name="TextBox 52">
            <a:extLst>
              <a:ext uri="{FF2B5EF4-FFF2-40B4-BE49-F238E27FC236}">
                <a16:creationId xmlns:a16="http://schemas.microsoft.com/office/drawing/2014/main" id="{64351AC9-40D9-4A8E-945F-75D5CC85C915}"/>
              </a:ext>
            </a:extLst>
          </p:cNvPr>
          <p:cNvSpPr txBox="1"/>
          <p:nvPr/>
        </p:nvSpPr>
        <p:spPr>
          <a:xfrm>
            <a:off x="396127" y="6035486"/>
            <a:ext cx="1157689" cy="769441"/>
          </a:xfrm>
          <a:prstGeom prst="rect">
            <a:avLst/>
          </a:prstGeom>
          <a:noFill/>
        </p:spPr>
        <p:txBody>
          <a:bodyPr wrap="none" rtlCol="0">
            <a:spAutoFit/>
          </a:bodyPr>
          <a:lstStyle/>
          <a:p>
            <a:r>
              <a:rPr lang="en-US" sz="4400" dirty="0">
                <a:solidFill>
                  <a:srgbClr val="00B0F0"/>
                </a:solidFill>
                <a:latin typeface="Arial" panose="020B0604020202020204" pitchFamily="34" charset="0"/>
                <a:cs typeface="Arial" panose="020B0604020202020204" pitchFamily="34" charset="0"/>
              </a:rPr>
              <a:t>rate</a:t>
            </a:r>
          </a:p>
        </p:txBody>
      </p:sp>
      <p:pic>
        <p:nvPicPr>
          <p:cNvPr id="56" name="Picture 55">
            <a:extLst>
              <a:ext uri="{FF2B5EF4-FFF2-40B4-BE49-F238E27FC236}">
                <a16:creationId xmlns:a16="http://schemas.microsoft.com/office/drawing/2014/main" id="{4E3631A1-5148-4951-A9A7-DBB2AB36C6BD}"/>
              </a:ext>
            </a:extLst>
          </p:cNvPr>
          <p:cNvPicPr>
            <a:picLocks noChangeAspect="1"/>
          </p:cNvPicPr>
          <p:nvPr/>
        </p:nvPicPr>
        <p:blipFill>
          <a:blip r:embed="rId12"/>
          <a:stretch>
            <a:fillRect/>
          </a:stretch>
        </p:blipFill>
        <p:spPr>
          <a:xfrm>
            <a:off x="3923661" y="5824111"/>
            <a:ext cx="1932599" cy="640135"/>
          </a:xfrm>
          <a:prstGeom prst="rect">
            <a:avLst/>
          </a:prstGeom>
        </p:spPr>
      </p:pic>
      <p:pic>
        <p:nvPicPr>
          <p:cNvPr id="58" name="Graphic 57" descr="Customer review RTL">
            <a:extLst>
              <a:ext uri="{FF2B5EF4-FFF2-40B4-BE49-F238E27FC236}">
                <a16:creationId xmlns:a16="http://schemas.microsoft.com/office/drawing/2014/main" id="{1FCC9F71-C3B8-4D52-8899-69B2B8354BB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955582" y="4189686"/>
            <a:ext cx="1454618" cy="1454618"/>
          </a:xfrm>
          <a:prstGeom prst="rect">
            <a:avLst/>
          </a:prstGeom>
        </p:spPr>
      </p:pic>
      <p:sp>
        <p:nvSpPr>
          <p:cNvPr id="59" name="TextBox 58">
            <a:extLst>
              <a:ext uri="{FF2B5EF4-FFF2-40B4-BE49-F238E27FC236}">
                <a16:creationId xmlns:a16="http://schemas.microsoft.com/office/drawing/2014/main" id="{556721C2-6A40-4D85-8AD8-3EAE62B6A558}"/>
              </a:ext>
            </a:extLst>
          </p:cNvPr>
          <p:cNvSpPr txBox="1"/>
          <p:nvPr/>
        </p:nvSpPr>
        <p:spPr>
          <a:xfrm>
            <a:off x="4037062" y="6255711"/>
            <a:ext cx="1109599" cy="461665"/>
          </a:xfrm>
          <a:prstGeom prst="rect">
            <a:avLst/>
          </a:prstGeom>
          <a:noFill/>
        </p:spPr>
        <p:txBody>
          <a:bodyPr wrap="none" rtlCol="0">
            <a:spAutoFit/>
          </a:bodyPr>
          <a:lstStyle/>
          <a:p>
            <a:r>
              <a:rPr lang="en-US" sz="2400" dirty="0">
                <a:solidFill>
                  <a:schemeClr val="bg1"/>
                </a:solidFill>
                <a:latin typeface="Arial" panose="020B0604020202020204" pitchFamily="34" charset="0"/>
                <a:cs typeface="Arial" panose="020B0604020202020204" pitchFamily="34" charset="0"/>
              </a:rPr>
              <a:t>Under </a:t>
            </a:r>
          </a:p>
        </p:txBody>
      </p:sp>
      <p:sp>
        <p:nvSpPr>
          <p:cNvPr id="60" name="TextBox 59">
            <a:extLst>
              <a:ext uri="{FF2B5EF4-FFF2-40B4-BE49-F238E27FC236}">
                <a16:creationId xmlns:a16="http://schemas.microsoft.com/office/drawing/2014/main" id="{461F5027-3114-465D-B157-7723437FE3DB}"/>
              </a:ext>
            </a:extLst>
          </p:cNvPr>
          <p:cNvSpPr txBox="1"/>
          <p:nvPr/>
        </p:nvSpPr>
        <p:spPr>
          <a:xfrm>
            <a:off x="5053816" y="6182329"/>
            <a:ext cx="1364476" cy="523220"/>
          </a:xfrm>
          <a:prstGeom prst="rect">
            <a:avLst/>
          </a:prstGeom>
          <a:noFill/>
        </p:spPr>
        <p:txBody>
          <a:bodyPr wrap="none" rtlCol="0">
            <a:spAutoFit/>
          </a:bodyPr>
          <a:lstStyle/>
          <a:p>
            <a:r>
              <a:rPr lang="en-US" sz="2800" dirty="0">
                <a:solidFill>
                  <a:srgbClr val="00B0F0"/>
                </a:solidFill>
                <a:latin typeface="Arial" panose="020B0604020202020204" pitchFamily="34" charset="0"/>
                <a:cs typeface="Arial" panose="020B0604020202020204" pitchFamily="34" charset="0"/>
              </a:rPr>
              <a:t>Review</a:t>
            </a:r>
          </a:p>
        </p:txBody>
      </p:sp>
      <p:pic>
        <p:nvPicPr>
          <p:cNvPr id="62" name="Picture 61">
            <a:extLst>
              <a:ext uri="{FF2B5EF4-FFF2-40B4-BE49-F238E27FC236}">
                <a16:creationId xmlns:a16="http://schemas.microsoft.com/office/drawing/2014/main" id="{C3FC0B07-AF9C-4F7C-89E0-D4871CF5006A}"/>
              </a:ext>
            </a:extLst>
          </p:cNvPr>
          <p:cNvPicPr>
            <a:picLocks noChangeAspect="1"/>
          </p:cNvPicPr>
          <p:nvPr/>
        </p:nvPicPr>
        <p:blipFill>
          <a:blip r:embed="rId15"/>
          <a:stretch>
            <a:fillRect/>
          </a:stretch>
        </p:blipFill>
        <p:spPr>
          <a:xfrm>
            <a:off x="7675408" y="4058052"/>
            <a:ext cx="1877731" cy="1072989"/>
          </a:xfrm>
          <a:prstGeom prst="rect">
            <a:avLst/>
          </a:prstGeom>
        </p:spPr>
      </p:pic>
      <p:sp>
        <p:nvSpPr>
          <p:cNvPr id="66" name="TextBox 65">
            <a:extLst>
              <a:ext uri="{FF2B5EF4-FFF2-40B4-BE49-F238E27FC236}">
                <a16:creationId xmlns:a16="http://schemas.microsoft.com/office/drawing/2014/main" id="{70CACB42-328D-4FDA-964F-67D242C623A4}"/>
              </a:ext>
            </a:extLst>
          </p:cNvPr>
          <p:cNvSpPr txBox="1"/>
          <p:nvPr/>
        </p:nvSpPr>
        <p:spPr>
          <a:xfrm>
            <a:off x="10087797" y="4457793"/>
            <a:ext cx="1270895" cy="1015663"/>
          </a:xfrm>
          <a:prstGeom prst="rect">
            <a:avLst/>
          </a:prstGeom>
          <a:noFill/>
        </p:spPr>
        <p:txBody>
          <a:bodyPr wrap="square" rtlCol="0">
            <a:spAutoFit/>
          </a:bodyPr>
          <a:lstStyle/>
          <a:p>
            <a:r>
              <a:rPr lang="en-US" sz="6000" dirty="0">
                <a:solidFill>
                  <a:schemeClr val="tx1">
                    <a:lumMod val="95000"/>
                    <a:lumOff val="5000"/>
                  </a:schemeClr>
                </a:solidFill>
              </a:rPr>
              <a:t>JIU</a:t>
            </a:r>
          </a:p>
        </p:txBody>
      </p:sp>
      <p:pic>
        <p:nvPicPr>
          <p:cNvPr id="67" name="Picture 66">
            <a:extLst>
              <a:ext uri="{FF2B5EF4-FFF2-40B4-BE49-F238E27FC236}">
                <a16:creationId xmlns:a16="http://schemas.microsoft.com/office/drawing/2014/main" id="{BF9AE9E7-4BED-4F6C-AE13-F8810F154EAB}"/>
              </a:ext>
            </a:extLst>
          </p:cNvPr>
          <p:cNvPicPr>
            <a:picLocks noChangeAspect="1"/>
          </p:cNvPicPr>
          <p:nvPr/>
        </p:nvPicPr>
        <p:blipFill>
          <a:blip r:embed="rId16"/>
          <a:stretch>
            <a:fillRect/>
          </a:stretch>
        </p:blipFill>
        <p:spPr>
          <a:xfrm>
            <a:off x="7713804" y="4746669"/>
            <a:ext cx="2402032" cy="1280271"/>
          </a:xfrm>
          <a:prstGeom prst="rect">
            <a:avLst/>
          </a:prstGeom>
        </p:spPr>
      </p:pic>
      <p:sp>
        <p:nvSpPr>
          <p:cNvPr id="68" name="TextBox 67">
            <a:extLst>
              <a:ext uri="{FF2B5EF4-FFF2-40B4-BE49-F238E27FC236}">
                <a16:creationId xmlns:a16="http://schemas.microsoft.com/office/drawing/2014/main" id="{A278E411-8D5E-4B96-A1F6-3BCFBFAB9230}"/>
              </a:ext>
            </a:extLst>
          </p:cNvPr>
          <p:cNvSpPr txBox="1"/>
          <p:nvPr/>
        </p:nvSpPr>
        <p:spPr>
          <a:xfrm>
            <a:off x="7875645" y="5987478"/>
            <a:ext cx="3714478" cy="584775"/>
          </a:xfrm>
          <a:prstGeom prst="rect">
            <a:avLst/>
          </a:prstGeom>
          <a:noFill/>
        </p:spPr>
        <p:txBody>
          <a:bodyPr wrap="none" rtlCol="0">
            <a:spAutoFit/>
          </a:bodyPr>
          <a:lstStyle/>
          <a:p>
            <a:r>
              <a:rPr lang="en-US" sz="3200" dirty="0">
                <a:solidFill>
                  <a:schemeClr val="tx1">
                    <a:lumMod val="95000"/>
                    <a:lumOff val="5000"/>
                  </a:schemeClr>
                </a:solidFill>
                <a:latin typeface="Arial" panose="020B0604020202020204" pitchFamily="34" charset="0"/>
                <a:cs typeface="Arial" panose="020B0604020202020204" pitchFamily="34" charset="0"/>
              </a:rPr>
              <a:t>Recommendations</a:t>
            </a:r>
            <a:r>
              <a:rPr lang="en-US" sz="3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0650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a:off x="1155982" y="6369020"/>
            <a:ext cx="2135521" cy="584775"/>
          </a:xfrm>
          <a:prstGeom prst="rect">
            <a:avLst/>
          </a:prstGeom>
        </p:spPr>
        <p:txBody>
          <a:bodyPr wrap="none">
            <a:spAutoFit/>
          </a:bodyPr>
          <a:lstStyle/>
          <a:p>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6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0" y="62117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769441"/>
            <a:chOff x="6102442" y="1483456"/>
            <a:chExt cx="5419664"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dirty="0">
                  <a:solidFill>
                    <a:schemeClr val="bg1">
                      <a:lumMod val="65000"/>
                    </a:schemeClr>
                  </a:solidFill>
                  <a:latin typeface="Arial"/>
                  <a:ea typeface="Arial Unicode MS"/>
                  <a:cs typeface="Arial" pitchFamily="34" charset="0"/>
                </a:rPr>
                <a:t>Summary</a:t>
              </a:r>
              <a:r>
                <a:rPr lang="en-US" altLang="ko-KR" sz="2700" b="1" dirty="0">
                  <a:solidFill>
                    <a:schemeClr val="tx1">
                      <a:lumMod val="95000"/>
                      <a:lumOff val="5000"/>
                    </a:schemeClr>
                  </a:solidFill>
                  <a:latin typeface="Arial"/>
                  <a:ea typeface="Arial Unicode MS"/>
                  <a:cs typeface="Arial" pitchFamily="34" charset="0"/>
                </a:rPr>
                <a:t> </a:t>
              </a:r>
              <a:r>
                <a:rPr lang="en-US" altLang="ko-KR" sz="2700" b="1" dirty="0">
                  <a:solidFill>
                    <a:schemeClr val="bg1">
                      <a:lumMod val="65000"/>
                    </a:schemeClr>
                  </a:solidFill>
                  <a:latin typeface="Arial"/>
                  <a:ea typeface="Arial Unicode MS"/>
                  <a:cs typeface="Arial" pitchFamily="34" charset="0"/>
                </a:rPr>
                <a:t>&amp; action required</a:t>
              </a:r>
              <a:endParaRPr lang="ko-KR" altLang="en-US" sz="2700" b="1" dirty="0">
                <a:solidFill>
                  <a:schemeClr val="bg1">
                    <a:lumMod val="6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01</a:t>
              </a:r>
              <a:endParaRPr lang="ko-KR" altLang="en-US" dirty="0"/>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49705" y="2864448"/>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r>
                <a:rPr lang="en-US" sz="2700" b="1" dirty="0">
                  <a:solidFill>
                    <a:schemeClr val="tx1">
                      <a:lumMod val="95000"/>
                      <a:lumOff val="5000"/>
                    </a:schemeClr>
                  </a:solidFill>
                  <a:latin typeface="Arial"/>
                  <a:ea typeface="Arial Unicode MS"/>
                  <a:cs typeface="Arial" pitchFamily="34" charset="0"/>
                </a:rPr>
                <a:t>System and measures established</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04</a:t>
              </a:r>
              <a:endParaRPr lang="ko-KR" altLang="en-US" sz="4400" b="1" dirty="0">
                <a:solidFill>
                  <a:srgbClr val="00B0F0"/>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1118384"/>
            <a:chOff x="6036168" y="1483098"/>
            <a:chExt cx="8126346" cy="1118384"/>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923330"/>
            </a:xfrm>
            <a:prstGeom prst="rect">
              <a:avLst/>
            </a:prstGeom>
            <a:noFill/>
          </p:spPr>
          <p:txBody>
            <a:bodyPr wrap="square" lIns="108000" rIns="108000" rtlCol="0">
              <a:spAutoFit/>
            </a:bodyPr>
            <a:lstStyle/>
            <a:p>
              <a:r>
                <a:rPr lang="en-US" sz="2700" b="1" dirty="0">
                  <a:solidFill>
                    <a:schemeClr val="bg1">
                      <a:lumMod val="65000"/>
                    </a:schemeClr>
                  </a:solidFill>
                  <a:latin typeface="Arial"/>
                  <a:ea typeface="Arial Unicode MS"/>
                  <a:cs typeface="Arial" pitchFamily="34" charset="0"/>
                </a:rPr>
                <a:t>System and measures under implementation </a:t>
              </a:r>
              <a:endParaRPr lang="ko-KR" altLang="en-US" sz="2700" b="1" dirty="0">
                <a:solidFill>
                  <a:schemeClr val="bg1">
                    <a:lumMod val="65000"/>
                  </a:schemeClr>
                </a:solidFill>
                <a:latin typeface="Arial"/>
                <a:ea typeface="Arial Unicode MS"/>
                <a:cs typeface="Arial" pitchFamily="34" charset="0"/>
              </a:endParaRP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05</a:t>
              </a:r>
              <a:endParaRPr lang="ko-KR" altLang="en-US" sz="4400" b="1" dirty="0">
                <a:solidFill>
                  <a:schemeClr val="bg1">
                    <a:lumMod val="65000"/>
                  </a:schemeClr>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tx1">
                    <a:lumMod val="95000"/>
                    <a:lumOff val="5000"/>
                  </a:schemeClr>
                </a:solidFill>
                <a:latin typeface="Arial"/>
                <a:ea typeface="Arial Unicode MS"/>
                <a:cs typeface="Arial" pitchFamily="34" charset="0"/>
              </a:defRPr>
            </a:lvl1pPr>
          </a:lstStyle>
          <a:p>
            <a:r>
              <a:rPr lang="en-US" altLang="ko-KR" dirty="0">
                <a:solidFill>
                  <a:schemeClr val="bg1">
                    <a:lumMod val="65000"/>
                  </a:schemeClr>
                </a:solidFill>
              </a:rPr>
              <a:t>Background</a:t>
            </a:r>
            <a:endParaRPr lang="ko-KR" altLang="en-US" dirty="0">
              <a:solidFill>
                <a:schemeClr val="bg1">
                  <a:lumMod val="65000"/>
                </a:schemeClr>
              </a:solidFill>
            </a:endParaRPr>
          </a:p>
        </p:txBody>
      </p:sp>
      <p:sp>
        <p:nvSpPr>
          <p:cNvPr id="16" name="TextBox 15">
            <a:extLst>
              <a:ext uri="{FF2B5EF4-FFF2-40B4-BE49-F238E27FC236}">
                <a16:creationId xmlns:a16="http://schemas.microsoft.com/office/drawing/2014/main" id="{22710F50-6230-444F-AEC2-AC6B1005660E}"/>
              </a:ext>
            </a:extLst>
          </p:cNvPr>
          <p:cNvSpPr txBox="1"/>
          <p:nvPr/>
        </p:nvSpPr>
        <p:spPr>
          <a:xfrm>
            <a:off x="870168" y="1183845"/>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02</a:t>
            </a:r>
            <a:endParaRPr lang="ko-KR" altLang="en-US" dirty="0"/>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4" y="2227421"/>
            <a:ext cx="4661840" cy="507831"/>
          </a:xfrm>
          <a:prstGeom prst="rect">
            <a:avLst/>
          </a:prstGeom>
          <a:noFill/>
        </p:spPr>
        <p:txBody>
          <a:bodyPr wrap="square" lIns="108000" rIns="108000" rtlCol="0">
            <a:spAutoFit/>
          </a:bodyPr>
          <a:lstStyle/>
          <a:p>
            <a:r>
              <a:rPr lang="en-US" altLang="ko-KR" sz="2700" b="1" dirty="0">
                <a:solidFill>
                  <a:schemeClr val="bg1">
                    <a:lumMod val="65000"/>
                  </a:schemeClr>
                </a:solidFill>
                <a:latin typeface="Arial"/>
                <a:ea typeface="Arial Unicode MS"/>
                <a:cs typeface="Arial" pitchFamily="34" charset="0"/>
              </a:rPr>
              <a:t>Group Key update </a:t>
            </a:r>
            <a:endParaRPr lang="ko-KR" altLang="en-US" sz="2700" b="1" dirty="0">
              <a:solidFill>
                <a:schemeClr val="bg1">
                  <a:lumMod val="65000"/>
                </a:schemeClr>
              </a:solidFill>
              <a:latin typeface="Arial"/>
              <a:ea typeface="Arial Unicode MS"/>
              <a:cs typeface="Arial" pitchFamily="34" charset="0"/>
            </a:endParaRP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03</a:t>
            </a:r>
            <a:endParaRPr lang="ko-KR" altLang="en-US" dirty="0"/>
          </a:p>
        </p:txBody>
      </p:sp>
    </p:spTree>
    <p:extLst>
      <p:ext uri="{BB962C8B-B14F-4D97-AF65-F5344CB8AC3E}">
        <p14:creationId xmlns:p14="http://schemas.microsoft.com/office/powerpoint/2010/main" val="1777475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140610" y="630362"/>
            <a:ext cx="1401346" cy="400110"/>
          </a:xfrm>
          <a:prstGeom prst="rect">
            <a:avLst/>
          </a:prstGeom>
        </p:spPr>
        <p:txBody>
          <a:bodyPr wrap="none">
            <a:spAutoFit/>
          </a:bodyPr>
          <a:lstStyle/>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Working Group </a:t>
            </a:r>
          </a:p>
          <a:p>
            <a:r>
              <a:rPr lang="en-US" sz="1000" b="1" dirty="0">
                <a:solidFill>
                  <a:schemeClr val="tx1">
                    <a:lumMod val="95000"/>
                    <a:lumOff val="5000"/>
                  </a:schemeClr>
                </a:solidFill>
                <a:latin typeface="Arial" panose="020B0604020202020204" pitchFamily="34" charset="0"/>
                <a:ea typeface="+mj-ea"/>
                <a:cs typeface="Arial" panose="020B0604020202020204" pitchFamily="34" charset="0"/>
              </a:rPr>
              <a:t>on </a:t>
            </a:r>
            <a:r>
              <a:rPr lang="en-US" sz="1000" b="1" dirty="0">
                <a:solidFill>
                  <a:srgbClr val="00B0F0"/>
                </a:solidFill>
                <a:latin typeface="Arial" panose="020B0604020202020204" pitchFamily="34" charset="0"/>
                <a:ea typeface="+mj-ea"/>
                <a:cs typeface="Arial" panose="020B0604020202020204" pitchFamily="34" charset="0"/>
              </a:rPr>
              <a:t>Internal Controls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150661" y="84352"/>
            <a:ext cx="10623356" cy="777510"/>
            <a:chOff x="6102442" y="1483456"/>
            <a:chExt cx="7165184"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5" y="1678152"/>
              <a:ext cx="6407361" cy="507831"/>
            </a:xfrm>
            <a:prstGeom prst="rect">
              <a:avLst/>
            </a:prstGeom>
            <a:noFill/>
          </p:spPr>
          <p:txBody>
            <a:bodyPr wrap="square" lIns="108000" rIns="108000" rtlCol="0">
              <a:spAutoFit/>
            </a:bodyPr>
            <a:lstStyle/>
            <a:p>
              <a:r>
                <a:rPr lang="en-US" sz="2700" b="1" dirty="0">
                  <a:solidFill>
                    <a:schemeClr val="tx1">
                      <a:lumMod val="95000"/>
                      <a:lumOff val="5000"/>
                    </a:schemeClr>
                  </a:solidFill>
                  <a:latin typeface="Arial"/>
                  <a:ea typeface="Arial Unicode MS"/>
                  <a:cs typeface="Arial" pitchFamily="34" charset="0"/>
                </a:rPr>
                <a:t>System</a:t>
              </a:r>
              <a:r>
                <a:rPr lang="en-US" sz="2000" b="1" dirty="0">
                  <a:solidFill>
                    <a:schemeClr val="tx1">
                      <a:lumMod val="95000"/>
                      <a:lumOff val="5000"/>
                    </a:schemeClr>
                  </a:solidFill>
                  <a:latin typeface="Arial"/>
                  <a:ea typeface="Arial Unicode MS"/>
                  <a:cs typeface="Arial" pitchFamily="34" charset="0"/>
                </a:rPr>
                <a:t> </a:t>
              </a:r>
              <a:r>
                <a:rPr lang="en-US" sz="2700" b="1" dirty="0">
                  <a:solidFill>
                    <a:schemeClr val="tx1">
                      <a:lumMod val="95000"/>
                      <a:lumOff val="5000"/>
                    </a:schemeClr>
                  </a:solidFill>
                  <a:latin typeface="Arial"/>
                  <a:ea typeface="Arial Unicode MS"/>
                  <a:cs typeface="Arial" pitchFamily="34" charset="0"/>
                </a:rPr>
                <a:t>and measures established as of January 2021</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04</a:t>
              </a:r>
              <a:endParaRPr lang="ko-KR" altLang="en-US" sz="4400" b="1" dirty="0">
                <a:solidFill>
                  <a:srgbClr val="00B0F0"/>
                </a:solidFill>
                <a:latin typeface="Arial"/>
                <a:ea typeface="Arial Unicode MS"/>
                <a:cs typeface="Arial" pitchFamily="34" charset="0"/>
              </a:endParaRPr>
            </a:p>
          </p:txBody>
        </p:sp>
      </p:grpSp>
      <p:sp>
        <p:nvSpPr>
          <p:cNvPr id="6" name="TextBox 5">
            <a:extLst>
              <a:ext uri="{FF2B5EF4-FFF2-40B4-BE49-F238E27FC236}">
                <a16:creationId xmlns:a16="http://schemas.microsoft.com/office/drawing/2014/main" id="{E7FB9C8E-68A3-4FEB-BBD9-472084D0516A}"/>
              </a:ext>
            </a:extLst>
          </p:cNvPr>
          <p:cNvSpPr txBox="1"/>
          <p:nvPr/>
        </p:nvSpPr>
        <p:spPr>
          <a:xfrm>
            <a:off x="247648" y="761467"/>
            <a:ext cx="10767330" cy="2164754"/>
          </a:xfrm>
          <a:prstGeom prst="rect">
            <a:avLst/>
          </a:prstGeom>
          <a:solidFill>
            <a:schemeClr val="accent1">
              <a:lumMod val="20000"/>
              <a:lumOff val="80000"/>
            </a:schemeClr>
          </a:solidFill>
        </p:spPr>
        <p:txBody>
          <a:bodyPr wrap="square" rtlCol="0">
            <a:spAutoFit/>
          </a:bodyPr>
          <a:lstStyle/>
          <a:p>
            <a:endParaRPr lang="en-US" dirty="0"/>
          </a:p>
        </p:txBody>
      </p:sp>
      <p:sp>
        <p:nvSpPr>
          <p:cNvPr id="86" name="TextBox 85">
            <a:extLst>
              <a:ext uri="{FF2B5EF4-FFF2-40B4-BE49-F238E27FC236}">
                <a16:creationId xmlns:a16="http://schemas.microsoft.com/office/drawing/2014/main" id="{C5C6375E-BE76-441E-A3B6-8529E67CA871}"/>
              </a:ext>
            </a:extLst>
          </p:cNvPr>
          <p:cNvSpPr txBox="1"/>
          <p:nvPr/>
        </p:nvSpPr>
        <p:spPr>
          <a:xfrm>
            <a:off x="2692489" y="1003334"/>
            <a:ext cx="10715625" cy="3385542"/>
          </a:xfrm>
          <a:prstGeom prst="rect">
            <a:avLst/>
          </a:prstGeom>
          <a:no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Policy against fraud, corruption and other proscribed practices</a:t>
            </a:r>
          </a:p>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Investigation guidelines </a:t>
            </a:r>
          </a:p>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A clause with respect to due process in case of fraud in project agreements</a:t>
            </a:r>
          </a:p>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Inspection of Regional Offices’ projects </a:t>
            </a:r>
          </a:p>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Strengthen sponsorship policies </a:t>
            </a:r>
          </a:p>
          <a:p>
            <a:pPr marL="285750" indent="-285750">
              <a:buClr>
                <a:schemeClr val="accent6">
                  <a:lumMod val="75000"/>
                </a:schemeClr>
              </a:buClr>
              <a:buFont typeface="Wingdings" panose="05000000000000000000" pitchFamily="2" charset="2"/>
              <a:buChar char="ü"/>
            </a:pPr>
            <a:r>
              <a:rPr lang="en-US" sz="1600" b="1" dirty="0">
                <a:solidFill>
                  <a:srgbClr val="00B050"/>
                </a:solidFill>
                <a:latin typeface="Arial" panose="020B0604020202020204" pitchFamily="34" charset="0"/>
                <a:ea typeface="DengXian" panose="02010600030101010101" pitchFamily="2" charset="-122"/>
                <a:cs typeface="Arial" panose="020B0604020202020204" pitchFamily="34" charset="0"/>
              </a:rPr>
              <a:t>Whistleblower Protection SO (SO-2020)</a:t>
            </a:r>
          </a:p>
          <a:p>
            <a:pPr marL="285750" indent="-285750">
              <a:buClr>
                <a:schemeClr val="accent6">
                  <a:lumMod val="75000"/>
                </a:schemeClr>
              </a:buClr>
              <a:buFont typeface="Wingdings" panose="05000000000000000000" pitchFamily="2" charset="2"/>
              <a:buChar char="ü"/>
            </a:pPr>
            <a:r>
              <a:rPr lang="en-US" sz="1600" b="1" dirty="0">
                <a:solidFill>
                  <a:srgbClr val="00B050"/>
                </a:solidFill>
                <a:latin typeface="Arial" panose="020B0604020202020204" pitchFamily="34" charset="0"/>
                <a:ea typeface="DengXian" panose="02010600030101010101" pitchFamily="2" charset="-122"/>
                <a:cs typeface="Arial" panose="020B0604020202020204" pitchFamily="34" charset="0"/>
              </a:rPr>
              <a:t>Enhancement of the Financial Disclosure (SO-2020) </a:t>
            </a:r>
          </a:p>
          <a:p>
            <a:pPr marL="285750" indent="-285750">
              <a:buClr>
                <a:schemeClr val="accent6">
                  <a:lumMod val="75000"/>
                </a:schemeClr>
              </a:buClr>
              <a:buFont typeface="Wingdings" panose="05000000000000000000" pitchFamily="2" charset="2"/>
              <a:buChar char="ü"/>
            </a:pPr>
            <a:endParaRPr lang="en-US" sz="1600" b="1" dirty="0">
              <a:latin typeface="Arial" panose="020B0604020202020204" pitchFamily="34" charset="0"/>
              <a:ea typeface="DengXian" panose="02010600030101010101" pitchFamily="2" charset="-122"/>
              <a:cs typeface="Arial" panose="020B0604020202020204" pitchFamily="34" charset="0"/>
            </a:endParaRPr>
          </a:p>
          <a:p>
            <a:pPr marL="285750" indent="-285750">
              <a:buClr>
                <a:schemeClr val="accent6">
                  <a:lumMod val="75000"/>
                </a:schemeClr>
              </a:buClr>
              <a:buFont typeface="Wingdings" panose="05000000000000000000" pitchFamily="2" charset="2"/>
              <a:buChar char="ü"/>
            </a:pPr>
            <a:endParaRPr lang="en-US" sz="1600" b="1" dirty="0">
              <a:latin typeface="Arial" panose="020B0604020202020204" pitchFamily="34" charset="0"/>
              <a:ea typeface="DengXian" panose="02010600030101010101" pitchFamily="2" charset="-122"/>
              <a:cs typeface="Arial" panose="020B0604020202020204" pitchFamily="34" charset="0"/>
            </a:endParaRPr>
          </a:p>
          <a:p>
            <a:pPr marL="285750" indent="-285750">
              <a:buClr>
                <a:schemeClr val="accent6">
                  <a:lumMod val="75000"/>
                </a:schemeClr>
              </a:buClr>
              <a:buFont typeface="Wingdings" panose="05000000000000000000" pitchFamily="2" charset="2"/>
              <a:buChar char="ü"/>
            </a:pPr>
            <a:endParaRPr lang="en-US" sz="1600" b="1" dirty="0">
              <a:latin typeface="Arial" panose="020B0604020202020204" pitchFamily="34" charset="0"/>
              <a:ea typeface="DengXian" panose="02010600030101010101" pitchFamily="2" charset="-122"/>
              <a:cs typeface="Arial" panose="020B0604020202020204" pitchFamily="34" charset="0"/>
            </a:endParaRPr>
          </a:p>
          <a:p>
            <a:endParaRPr lang="en-US" b="1" dirty="0">
              <a:solidFill>
                <a:schemeClr val="bg1"/>
              </a:solidFill>
              <a:latin typeface="Arial" panose="020B0604020202020204" pitchFamily="34" charset="0"/>
              <a:cs typeface="Arial" panose="020B0604020202020204" pitchFamily="34" charset="0"/>
            </a:endParaRPr>
          </a:p>
          <a:p>
            <a:endParaRPr lang="en-US" b="1" dirty="0">
              <a:solidFill>
                <a:schemeClr val="bg1"/>
              </a:solidFill>
              <a:latin typeface="Arial" panose="020B0604020202020204" pitchFamily="34" charset="0"/>
              <a:cs typeface="Arial" panose="020B0604020202020204" pitchFamily="34" charset="0"/>
            </a:endParaRPr>
          </a:p>
          <a:p>
            <a:endParaRPr lang="en-US" dirty="0"/>
          </a:p>
        </p:txBody>
      </p:sp>
      <p:sp>
        <p:nvSpPr>
          <p:cNvPr id="87" name="TextBox 86">
            <a:extLst>
              <a:ext uri="{FF2B5EF4-FFF2-40B4-BE49-F238E27FC236}">
                <a16:creationId xmlns:a16="http://schemas.microsoft.com/office/drawing/2014/main" id="{C2372A58-E836-4EEB-A58D-62012D65CB15}"/>
              </a:ext>
            </a:extLst>
          </p:cNvPr>
          <p:cNvSpPr txBox="1"/>
          <p:nvPr/>
        </p:nvSpPr>
        <p:spPr>
          <a:xfrm rot="16200000">
            <a:off x="827851" y="1244262"/>
            <a:ext cx="2163586" cy="1200329"/>
          </a:xfrm>
          <a:prstGeom prst="rect">
            <a:avLst/>
          </a:prstGeom>
          <a:solidFill>
            <a:schemeClr val="accent1">
              <a:lumMod val="60000"/>
              <a:lumOff val="40000"/>
            </a:schemeClr>
          </a:solidFill>
        </p:spPr>
        <p:txBody>
          <a:bodyPr wrap="square" rtlCol="0">
            <a:spAutoFit/>
          </a:bodyPr>
          <a:lstStyle/>
          <a:p>
            <a:pPr algn="ctr"/>
            <a:r>
              <a:rPr lang="en-GB" dirty="0">
                <a:latin typeface="Arial" panose="020B0604020202020204" pitchFamily="34" charset="0"/>
                <a:cs typeface="Arial" panose="020B0604020202020204" pitchFamily="34" charset="0"/>
              </a:rPr>
              <a:t>Governance, Ethics, Fraud detection </a:t>
            </a:r>
          </a:p>
          <a:p>
            <a:pPr algn="ctr"/>
            <a:endParaRPr lang="en-GB" dirty="0">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EF012904-3A20-4F2B-853B-D0DBA8ED0358}"/>
              </a:ext>
            </a:extLst>
          </p:cNvPr>
          <p:cNvSpPr txBox="1"/>
          <p:nvPr/>
        </p:nvSpPr>
        <p:spPr>
          <a:xfrm>
            <a:off x="247650" y="2962275"/>
            <a:ext cx="10767331" cy="1743075"/>
          </a:xfrm>
          <a:prstGeom prst="rect">
            <a:avLst/>
          </a:prstGeom>
          <a:solidFill>
            <a:schemeClr val="accent1">
              <a:lumMod val="20000"/>
              <a:lumOff val="80000"/>
            </a:schemeClr>
          </a:solidFill>
        </p:spPr>
        <p:txBody>
          <a:bodyPr wrap="square" rtlCol="0">
            <a:spAutoFit/>
          </a:bodyPr>
          <a:lstStyle/>
          <a:p>
            <a:endParaRPr lang="en-US" dirty="0"/>
          </a:p>
        </p:txBody>
      </p:sp>
      <p:sp>
        <p:nvSpPr>
          <p:cNvPr id="89" name="TextBox 88">
            <a:extLst>
              <a:ext uri="{FF2B5EF4-FFF2-40B4-BE49-F238E27FC236}">
                <a16:creationId xmlns:a16="http://schemas.microsoft.com/office/drawing/2014/main" id="{F252B8D0-8591-4CCA-8C3B-5BF89F585DB7}"/>
              </a:ext>
            </a:extLst>
          </p:cNvPr>
          <p:cNvSpPr txBox="1"/>
          <p:nvPr/>
        </p:nvSpPr>
        <p:spPr>
          <a:xfrm>
            <a:off x="2692489" y="3037167"/>
            <a:ext cx="10715625" cy="2154436"/>
          </a:xfrm>
          <a:prstGeom prst="rect">
            <a:avLst/>
          </a:prstGeom>
          <a:no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New procurement procedures for orders &lt; 20’000 CHF</a:t>
            </a:r>
          </a:p>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Basic rules for procurement for BDT Projects  </a:t>
            </a:r>
          </a:p>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Monitoring of cumulative PO amounts per vendor</a:t>
            </a:r>
          </a:p>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Reinforcement of petty cash control </a:t>
            </a:r>
          </a:p>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Effective management of bank accounts and cash in ITU’s Regional/Area Offices.</a:t>
            </a:r>
          </a:p>
          <a:p>
            <a:endParaRPr lang="en-US" b="1" dirty="0">
              <a:solidFill>
                <a:schemeClr val="bg1"/>
              </a:solidFill>
              <a:latin typeface="Arial" panose="020B0604020202020204" pitchFamily="34" charset="0"/>
              <a:cs typeface="Arial" panose="020B0604020202020204" pitchFamily="34" charset="0"/>
            </a:endParaRPr>
          </a:p>
          <a:p>
            <a:endParaRPr lang="en-US" b="1" dirty="0">
              <a:solidFill>
                <a:schemeClr val="bg1"/>
              </a:solidFill>
              <a:latin typeface="Arial" panose="020B0604020202020204" pitchFamily="34" charset="0"/>
              <a:cs typeface="Arial" panose="020B0604020202020204" pitchFamily="34" charset="0"/>
            </a:endParaRPr>
          </a:p>
          <a:p>
            <a:endParaRPr lang="en-US" dirty="0"/>
          </a:p>
        </p:txBody>
      </p:sp>
      <p:sp>
        <p:nvSpPr>
          <p:cNvPr id="90" name="TextBox 89">
            <a:extLst>
              <a:ext uri="{FF2B5EF4-FFF2-40B4-BE49-F238E27FC236}">
                <a16:creationId xmlns:a16="http://schemas.microsoft.com/office/drawing/2014/main" id="{6CCDF3A7-9113-410B-9DAA-A117DF9C0F93}"/>
              </a:ext>
            </a:extLst>
          </p:cNvPr>
          <p:cNvSpPr txBox="1"/>
          <p:nvPr/>
        </p:nvSpPr>
        <p:spPr>
          <a:xfrm rot="16200000">
            <a:off x="1038108" y="3233648"/>
            <a:ext cx="1743075" cy="1200329"/>
          </a:xfrm>
          <a:prstGeom prst="rect">
            <a:avLst/>
          </a:prstGeom>
          <a:solidFill>
            <a:schemeClr val="accent1">
              <a:lumMod val="60000"/>
              <a:lumOff val="40000"/>
            </a:schemeClr>
          </a:solidFill>
        </p:spPr>
        <p:txBody>
          <a:bodyPr wrap="square" rtlCol="0">
            <a:spAutoFit/>
          </a:bodyPr>
          <a:lstStyle/>
          <a:p>
            <a:pPr algn="ctr"/>
            <a:r>
              <a:rPr lang="en-GB" dirty="0">
                <a:latin typeface="Arial" panose="020B0604020202020204" pitchFamily="34" charset="0"/>
                <a:cs typeface="Arial" panose="020B0604020202020204" pitchFamily="34" charset="0"/>
              </a:rPr>
              <a:t>Strengthen financial &amp; procurement procedures</a:t>
            </a:r>
          </a:p>
        </p:txBody>
      </p:sp>
      <p:sp>
        <p:nvSpPr>
          <p:cNvPr id="91" name="TextBox 90">
            <a:extLst>
              <a:ext uri="{FF2B5EF4-FFF2-40B4-BE49-F238E27FC236}">
                <a16:creationId xmlns:a16="http://schemas.microsoft.com/office/drawing/2014/main" id="{9F0C73D9-4B37-441D-B00C-15BDA39560E9}"/>
              </a:ext>
            </a:extLst>
          </p:cNvPr>
          <p:cNvSpPr txBox="1"/>
          <p:nvPr/>
        </p:nvSpPr>
        <p:spPr>
          <a:xfrm>
            <a:off x="247651" y="4835049"/>
            <a:ext cx="10767330" cy="1743075"/>
          </a:xfrm>
          <a:prstGeom prst="rect">
            <a:avLst/>
          </a:prstGeom>
          <a:solidFill>
            <a:schemeClr val="accent1">
              <a:lumMod val="20000"/>
              <a:lumOff val="80000"/>
            </a:schemeClr>
          </a:solidFill>
        </p:spPr>
        <p:txBody>
          <a:bodyPr wrap="square" rtlCol="0">
            <a:spAutoFit/>
          </a:bodyPr>
          <a:lstStyle/>
          <a:p>
            <a:endParaRPr lang="en-US" dirty="0"/>
          </a:p>
        </p:txBody>
      </p:sp>
      <p:sp>
        <p:nvSpPr>
          <p:cNvPr id="92" name="TextBox 91">
            <a:extLst>
              <a:ext uri="{FF2B5EF4-FFF2-40B4-BE49-F238E27FC236}">
                <a16:creationId xmlns:a16="http://schemas.microsoft.com/office/drawing/2014/main" id="{96E64A9C-BD47-4836-9AC9-B41781DD6D6F}"/>
              </a:ext>
            </a:extLst>
          </p:cNvPr>
          <p:cNvSpPr txBox="1"/>
          <p:nvPr/>
        </p:nvSpPr>
        <p:spPr>
          <a:xfrm>
            <a:off x="2692489" y="4911030"/>
            <a:ext cx="10715625" cy="2123658"/>
          </a:xfrm>
          <a:prstGeom prst="rect">
            <a:avLst/>
          </a:prstGeom>
          <a:noFill/>
        </p:spPr>
        <p:txBody>
          <a:bodyPr wrap="square" rtlCol="0">
            <a:spAutoFit/>
          </a:bodyPr>
          <a:lstStyle/>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Internal working group on strengthening internal controls of BDT</a:t>
            </a:r>
          </a:p>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BDT Annual Travel Plan</a:t>
            </a:r>
          </a:p>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Control of consultants’ work </a:t>
            </a:r>
          </a:p>
          <a:p>
            <a:pPr marL="285750" indent="-285750">
              <a:buClr>
                <a:schemeClr val="accent6">
                  <a:lumMod val="75000"/>
                </a:schemeClr>
              </a:buClr>
              <a:buFont typeface="Wingdings" panose="05000000000000000000" pitchFamily="2" charset="2"/>
              <a:buChar char="ü"/>
            </a:pPr>
            <a:r>
              <a:rPr lang="en-GB" sz="1600" b="1" dirty="0">
                <a:latin typeface="Arial" panose="020B0604020202020204" pitchFamily="34" charset="0"/>
                <a:ea typeface="DengXian" panose="02010600030101010101" pitchFamily="2" charset="-122"/>
                <a:cs typeface="Arial" panose="020B0604020202020204" pitchFamily="34" charset="0"/>
              </a:rPr>
              <a:t>Strengthened travel procedures</a:t>
            </a:r>
          </a:p>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Strengthen the oversight at the project level – Creation of a BDT Project Board</a:t>
            </a:r>
          </a:p>
          <a:p>
            <a:pPr marL="285750" indent="-285750">
              <a:buClr>
                <a:schemeClr val="accent6">
                  <a:lumMod val="75000"/>
                </a:schemeClr>
              </a:buClr>
              <a:buFont typeface="Wingdings" panose="05000000000000000000" pitchFamily="2" charset="2"/>
              <a:buChar char="ü"/>
            </a:pPr>
            <a:r>
              <a:rPr lang="en-US" sz="1600" b="1" dirty="0">
                <a:latin typeface="Arial" panose="020B0604020202020204" pitchFamily="34" charset="0"/>
                <a:ea typeface="DengXian" panose="02010600030101010101" pitchFamily="2" charset="-122"/>
                <a:cs typeface="Arial" panose="020B0604020202020204" pitchFamily="34" charset="0"/>
              </a:rPr>
              <a:t>Asset management for projects </a:t>
            </a:r>
          </a:p>
          <a:p>
            <a:endParaRPr lang="en-US" b="1" dirty="0">
              <a:latin typeface="Arial" panose="020B0604020202020204" pitchFamily="34" charset="0"/>
              <a:cs typeface="Arial" panose="020B0604020202020204" pitchFamily="34" charset="0"/>
            </a:endParaRPr>
          </a:p>
          <a:p>
            <a:endParaRPr lang="en-US" dirty="0"/>
          </a:p>
        </p:txBody>
      </p:sp>
      <p:sp>
        <p:nvSpPr>
          <p:cNvPr id="93" name="TextBox 92">
            <a:extLst>
              <a:ext uri="{FF2B5EF4-FFF2-40B4-BE49-F238E27FC236}">
                <a16:creationId xmlns:a16="http://schemas.microsoft.com/office/drawing/2014/main" id="{E94846FC-8112-46CA-8BA1-3C8103F59CFC}"/>
              </a:ext>
            </a:extLst>
          </p:cNvPr>
          <p:cNvSpPr txBox="1"/>
          <p:nvPr/>
        </p:nvSpPr>
        <p:spPr>
          <a:xfrm rot="16200000">
            <a:off x="1038107" y="5106421"/>
            <a:ext cx="1743075" cy="1200329"/>
          </a:xfrm>
          <a:prstGeom prst="rect">
            <a:avLst/>
          </a:prstGeom>
          <a:solidFill>
            <a:schemeClr val="accent1">
              <a:lumMod val="60000"/>
              <a:lumOff val="40000"/>
            </a:schemeClr>
          </a:solidFill>
        </p:spPr>
        <p:txBody>
          <a:bodyPr wrap="square" rtlCol="0">
            <a:spAutoFit/>
          </a:bodyPr>
          <a:lstStyle/>
          <a:p>
            <a:pPr algn="ctr"/>
            <a:r>
              <a:rPr lang="en-GB" dirty="0">
                <a:latin typeface="Arial" panose="020B0604020202020204" pitchFamily="34" charset="0"/>
                <a:cs typeface="Arial" panose="020B0604020202020204" pitchFamily="34" charset="0"/>
              </a:rPr>
              <a:t>Strengthen BDT internal control procedures</a:t>
            </a:r>
          </a:p>
        </p:txBody>
      </p:sp>
      <p:grpSp>
        <p:nvGrpSpPr>
          <p:cNvPr id="23" name="Shape 548">
            <a:extLst>
              <a:ext uri="{FF2B5EF4-FFF2-40B4-BE49-F238E27FC236}">
                <a16:creationId xmlns:a16="http://schemas.microsoft.com/office/drawing/2014/main" id="{10609DBA-2840-40CF-8FB2-07695E257266}"/>
              </a:ext>
            </a:extLst>
          </p:cNvPr>
          <p:cNvGrpSpPr/>
          <p:nvPr/>
        </p:nvGrpSpPr>
        <p:grpSpPr>
          <a:xfrm>
            <a:off x="594298" y="3721528"/>
            <a:ext cx="333699" cy="329076"/>
            <a:chOff x="3292425" y="3664250"/>
            <a:chExt cx="397025" cy="391525"/>
          </a:xfrm>
        </p:grpSpPr>
        <p:sp>
          <p:nvSpPr>
            <p:cNvPr id="24" name="Shape 549">
              <a:extLst>
                <a:ext uri="{FF2B5EF4-FFF2-40B4-BE49-F238E27FC236}">
                  <a16:creationId xmlns:a16="http://schemas.microsoft.com/office/drawing/2014/main" id="{F97B291E-D0C6-43E1-B7E4-13476D765BE0}"/>
                </a:ext>
              </a:extLst>
            </p:cNvPr>
            <p:cNvSpPr/>
            <p:nvPr/>
          </p:nvSpPr>
          <p:spPr>
            <a:xfrm>
              <a:off x="3292425" y="3680675"/>
              <a:ext cx="375100" cy="375100"/>
            </a:xfrm>
            <a:custGeom>
              <a:avLst/>
              <a:gdLst/>
              <a:ahLst/>
              <a:cxnLst/>
              <a:rect l="0" t="0" r="0" b="0"/>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550">
              <a:extLst>
                <a:ext uri="{FF2B5EF4-FFF2-40B4-BE49-F238E27FC236}">
                  <a16:creationId xmlns:a16="http://schemas.microsoft.com/office/drawing/2014/main" id="{DC578FB4-B63C-4BBA-83F8-53D9AABBC905}"/>
                </a:ext>
              </a:extLst>
            </p:cNvPr>
            <p:cNvSpPr/>
            <p:nvPr/>
          </p:nvSpPr>
          <p:spPr>
            <a:xfrm>
              <a:off x="3504325" y="3664250"/>
              <a:ext cx="131525" cy="153450"/>
            </a:xfrm>
            <a:custGeom>
              <a:avLst/>
              <a:gdLst/>
              <a:ahLst/>
              <a:cxnLst/>
              <a:rect l="0" t="0" r="0" b="0"/>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551">
              <a:extLst>
                <a:ext uri="{FF2B5EF4-FFF2-40B4-BE49-F238E27FC236}">
                  <a16:creationId xmlns:a16="http://schemas.microsoft.com/office/drawing/2014/main" id="{75B0C7B5-1485-4F52-B551-633A2D9BE3DC}"/>
                </a:ext>
              </a:extLst>
            </p:cNvPr>
            <p:cNvSpPr/>
            <p:nvPr/>
          </p:nvSpPr>
          <p:spPr>
            <a:xfrm>
              <a:off x="3501875" y="3749500"/>
              <a:ext cx="187575" cy="96825"/>
            </a:xfrm>
            <a:custGeom>
              <a:avLst/>
              <a:gdLst/>
              <a:ahLst/>
              <a:cxnLst/>
              <a:rect l="0" t="0" r="0" b="0"/>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7" name="Shape 517">
            <a:extLst>
              <a:ext uri="{FF2B5EF4-FFF2-40B4-BE49-F238E27FC236}">
                <a16:creationId xmlns:a16="http://schemas.microsoft.com/office/drawing/2014/main" id="{3E3AE20B-B70D-4295-86B0-89934288565A}"/>
              </a:ext>
            </a:extLst>
          </p:cNvPr>
          <p:cNvGrpSpPr/>
          <p:nvPr/>
        </p:nvGrpSpPr>
        <p:grpSpPr>
          <a:xfrm>
            <a:off x="531296" y="1666732"/>
            <a:ext cx="342881" cy="350068"/>
            <a:chOff x="3951850" y="2985350"/>
            <a:chExt cx="407950" cy="416500"/>
          </a:xfrm>
        </p:grpSpPr>
        <p:sp>
          <p:nvSpPr>
            <p:cNvPr id="28" name="Shape 518">
              <a:extLst>
                <a:ext uri="{FF2B5EF4-FFF2-40B4-BE49-F238E27FC236}">
                  <a16:creationId xmlns:a16="http://schemas.microsoft.com/office/drawing/2014/main" id="{5A52C955-234F-42E0-B992-428D918C9DEB}"/>
                </a:ext>
              </a:extLst>
            </p:cNvPr>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 name="Shape 519">
              <a:extLst>
                <a:ext uri="{FF2B5EF4-FFF2-40B4-BE49-F238E27FC236}">
                  <a16:creationId xmlns:a16="http://schemas.microsoft.com/office/drawing/2014/main" id="{7DCB40AC-378A-4533-A6B0-26A5A52571D7}"/>
                </a:ext>
              </a:extLst>
            </p:cNvPr>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 name="Shape 520">
              <a:extLst>
                <a:ext uri="{FF2B5EF4-FFF2-40B4-BE49-F238E27FC236}">
                  <a16:creationId xmlns:a16="http://schemas.microsoft.com/office/drawing/2014/main" id="{9EC551F7-00F7-491E-9CB3-408D236306BB}"/>
                </a:ext>
              </a:extLst>
            </p:cNvPr>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 name="Shape 521">
              <a:extLst>
                <a:ext uri="{FF2B5EF4-FFF2-40B4-BE49-F238E27FC236}">
                  <a16:creationId xmlns:a16="http://schemas.microsoft.com/office/drawing/2014/main" id="{D2E1C9E8-0171-4DF6-A659-FFF74999111C}"/>
                </a:ext>
              </a:extLst>
            </p:cNvPr>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5" name="Shape 727">
            <a:extLst>
              <a:ext uri="{FF2B5EF4-FFF2-40B4-BE49-F238E27FC236}">
                <a16:creationId xmlns:a16="http://schemas.microsoft.com/office/drawing/2014/main" id="{64F92AF7-BEE2-4265-9BD8-D029617A29A6}"/>
              </a:ext>
            </a:extLst>
          </p:cNvPr>
          <p:cNvGrpSpPr/>
          <p:nvPr/>
        </p:nvGrpSpPr>
        <p:grpSpPr>
          <a:xfrm>
            <a:off x="487254" y="1165467"/>
            <a:ext cx="363369" cy="221114"/>
            <a:chOff x="3269900" y="3064500"/>
            <a:chExt cx="432325" cy="263075"/>
          </a:xfrm>
        </p:grpSpPr>
        <p:sp>
          <p:nvSpPr>
            <p:cNvPr id="36" name="Shape 728">
              <a:extLst>
                <a:ext uri="{FF2B5EF4-FFF2-40B4-BE49-F238E27FC236}">
                  <a16:creationId xmlns:a16="http://schemas.microsoft.com/office/drawing/2014/main" id="{520FD899-BA1B-4C2A-B7F8-3A557D7DCEB9}"/>
                </a:ext>
              </a:extLst>
            </p:cNvPr>
            <p:cNvSpPr/>
            <p:nvPr/>
          </p:nvSpPr>
          <p:spPr>
            <a:xfrm>
              <a:off x="3269900" y="3064500"/>
              <a:ext cx="432325" cy="263075"/>
            </a:xfrm>
            <a:custGeom>
              <a:avLst/>
              <a:gdLst/>
              <a:ahLst/>
              <a:cxnLst/>
              <a:rect l="0" t="0" r="0" b="0"/>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729">
              <a:extLst>
                <a:ext uri="{FF2B5EF4-FFF2-40B4-BE49-F238E27FC236}">
                  <a16:creationId xmlns:a16="http://schemas.microsoft.com/office/drawing/2014/main" id="{9489BAB8-7369-48CA-A0DB-5D570942843C}"/>
                </a:ext>
              </a:extLst>
            </p:cNvPr>
            <p:cNvSpPr/>
            <p:nvPr/>
          </p:nvSpPr>
          <p:spPr>
            <a:xfrm>
              <a:off x="3445875" y="3155825"/>
              <a:ext cx="80400" cy="80400"/>
            </a:xfrm>
            <a:custGeom>
              <a:avLst/>
              <a:gdLst/>
              <a:ahLst/>
              <a:cxnLst/>
              <a:rect l="0" t="0" r="0" b="0"/>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730">
              <a:extLst>
                <a:ext uri="{FF2B5EF4-FFF2-40B4-BE49-F238E27FC236}">
                  <a16:creationId xmlns:a16="http://schemas.microsoft.com/office/drawing/2014/main" id="{DC78FF58-C210-4D7E-912A-E58F668E76C6}"/>
                </a:ext>
              </a:extLst>
            </p:cNvPr>
            <p:cNvSpPr/>
            <p:nvPr/>
          </p:nvSpPr>
          <p:spPr>
            <a:xfrm>
              <a:off x="3381925" y="3091900"/>
              <a:ext cx="208275" cy="208275"/>
            </a:xfrm>
            <a:custGeom>
              <a:avLst/>
              <a:gdLst/>
              <a:ahLst/>
              <a:cxnLst/>
              <a:rect l="0" t="0" r="0" b="0"/>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9" name="Shape 382">
            <a:extLst>
              <a:ext uri="{FF2B5EF4-FFF2-40B4-BE49-F238E27FC236}">
                <a16:creationId xmlns:a16="http://schemas.microsoft.com/office/drawing/2014/main" id="{75BCDE7D-E900-4890-84E2-40261D7FA87F}"/>
              </a:ext>
            </a:extLst>
          </p:cNvPr>
          <p:cNvGrpSpPr/>
          <p:nvPr/>
        </p:nvGrpSpPr>
        <p:grpSpPr>
          <a:xfrm>
            <a:off x="507593" y="2245400"/>
            <a:ext cx="336767" cy="383835"/>
            <a:chOff x="4630125" y="278900"/>
            <a:chExt cx="400675" cy="456675"/>
          </a:xfrm>
        </p:grpSpPr>
        <p:sp>
          <p:nvSpPr>
            <p:cNvPr id="40" name="Shape 383">
              <a:extLst>
                <a:ext uri="{FF2B5EF4-FFF2-40B4-BE49-F238E27FC236}">
                  <a16:creationId xmlns:a16="http://schemas.microsoft.com/office/drawing/2014/main" id="{19296F6A-C677-45FA-9C0A-C7E37CB6BE62}"/>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 name="Shape 384">
              <a:extLst>
                <a:ext uri="{FF2B5EF4-FFF2-40B4-BE49-F238E27FC236}">
                  <a16:creationId xmlns:a16="http://schemas.microsoft.com/office/drawing/2014/main" id="{6700C3D1-BEFC-4D0F-AE9E-4FBCD84A480E}"/>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 name="Shape 385">
              <a:extLst>
                <a:ext uri="{FF2B5EF4-FFF2-40B4-BE49-F238E27FC236}">
                  <a16:creationId xmlns:a16="http://schemas.microsoft.com/office/drawing/2014/main" id="{3AC2308A-4957-4CAB-8D0E-FA3EF3E56C1E}"/>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 name="Shape 386">
              <a:extLst>
                <a:ext uri="{FF2B5EF4-FFF2-40B4-BE49-F238E27FC236}">
                  <a16:creationId xmlns:a16="http://schemas.microsoft.com/office/drawing/2014/main" id="{2EEB7C93-08CA-4098-82D2-3154E1BE44BC}"/>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4" name="Shape 552">
            <a:extLst>
              <a:ext uri="{FF2B5EF4-FFF2-40B4-BE49-F238E27FC236}">
                <a16:creationId xmlns:a16="http://schemas.microsoft.com/office/drawing/2014/main" id="{211D63D5-F386-4CFF-A5DA-E748F12D8AF7}"/>
              </a:ext>
            </a:extLst>
          </p:cNvPr>
          <p:cNvGrpSpPr/>
          <p:nvPr/>
        </p:nvGrpSpPr>
        <p:grpSpPr>
          <a:xfrm>
            <a:off x="561995" y="3207477"/>
            <a:ext cx="369525" cy="268182"/>
            <a:chOff x="3932350" y="3714775"/>
            <a:chExt cx="439650" cy="319075"/>
          </a:xfrm>
        </p:grpSpPr>
        <p:sp>
          <p:nvSpPr>
            <p:cNvPr id="45" name="Shape 553">
              <a:extLst>
                <a:ext uri="{FF2B5EF4-FFF2-40B4-BE49-F238E27FC236}">
                  <a16:creationId xmlns:a16="http://schemas.microsoft.com/office/drawing/2014/main" id="{BC29EDD5-ECF0-4BF4-A13B-2EE6317BF598}"/>
                </a:ext>
              </a:extLst>
            </p:cNvPr>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 name="Shape 554">
              <a:extLst>
                <a:ext uri="{FF2B5EF4-FFF2-40B4-BE49-F238E27FC236}">
                  <a16:creationId xmlns:a16="http://schemas.microsoft.com/office/drawing/2014/main" id="{D7CF0F04-16ED-4E40-9603-8A420DB18D21}"/>
                </a:ext>
              </a:extLst>
            </p:cNvPr>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 name="Shape 555">
              <a:extLst>
                <a:ext uri="{FF2B5EF4-FFF2-40B4-BE49-F238E27FC236}">
                  <a16:creationId xmlns:a16="http://schemas.microsoft.com/office/drawing/2014/main" id="{CC0C639D-8E1B-44F7-B821-9250D2574D4E}"/>
                </a:ext>
              </a:extLst>
            </p:cNvPr>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 name="Shape 556">
              <a:extLst>
                <a:ext uri="{FF2B5EF4-FFF2-40B4-BE49-F238E27FC236}">
                  <a16:creationId xmlns:a16="http://schemas.microsoft.com/office/drawing/2014/main" id="{AF43CC2D-2364-4CF6-B77E-8022CDDA2131}"/>
                </a:ext>
              </a:extLst>
            </p:cNvPr>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 name="Shape 557">
              <a:extLst>
                <a:ext uri="{FF2B5EF4-FFF2-40B4-BE49-F238E27FC236}">
                  <a16:creationId xmlns:a16="http://schemas.microsoft.com/office/drawing/2014/main" id="{10EA38D5-7684-47E8-AD68-85E263439CB2}"/>
                </a:ext>
              </a:extLst>
            </p:cNvPr>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0" name="Shape 558">
            <a:extLst>
              <a:ext uri="{FF2B5EF4-FFF2-40B4-BE49-F238E27FC236}">
                <a16:creationId xmlns:a16="http://schemas.microsoft.com/office/drawing/2014/main" id="{C63FC6EB-BAA6-46D3-8C75-D3A684D25AEF}"/>
              </a:ext>
            </a:extLst>
          </p:cNvPr>
          <p:cNvGrpSpPr/>
          <p:nvPr/>
        </p:nvGrpSpPr>
        <p:grpSpPr>
          <a:xfrm>
            <a:off x="557392" y="4251796"/>
            <a:ext cx="369504" cy="268182"/>
            <a:chOff x="4604550" y="3714775"/>
            <a:chExt cx="439625" cy="319075"/>
          </a:xfrm>
        </p:grpSpPr>
        <p:sp>
          <p:nvSpPr>
            <p:cNvPr id="51" name="Shape 559">
              <a:extLst>
                <a:ext uri="{FF2B5EF4-FFF2-40B4-BE49-F238E27FC236}">
                  <a16:creationId xmlns:a16="http://schemas.microsoft.com/office/drawing/2014/main" id="{2CF43D98-0B08-4492-8229-66EA1F98FCD3}"/>
                </a:ext>
              </a:extLst>
            </p:cNvPr>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 name="Shape 560">
              <a:extLst>
                <a:ext uri="{FF2B5EF4-FFF2-40B4-BE49-F238E27FC236}">
                  <a16:creationId xmlns:a16="http://schemas.microsoft.com/office/drawing/2014/main" id="{0C939177-5100-4CEF-B295-6185DEF6E5E1}"/>
                </a:ext>
              </a:extLst>
            </p:cNvPr>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3" name="Shape 561">
            <a:extLst>
              <a:ext uri="{FF2B5EF4-FFF2-40B4-BE49-F238E27FC236}">
                <a16:creationId xmlns:a16="http://schemas.microsoft.com/office/drawing/2014/main" id="{BCBEADF4-98E8-42FD-8D44-D9C6D16F1C7F}"/>
              </a:ext>
            </a:extLst>
          </p:cNvPr>
          <p:cNvGrpSpPr/>
          <p:nvPr/>
        </p:nvGrpSpPr>
        <p:grpSpPr>
          <a:xfrm>
            <a:off x="596295" y="5574160"/>
            <a:ext cx="353136" cy="313737"/>
            <a:chOff x="5292575" y="3681900"/>
            <a:chExt cx="420150" cy="373275"/>
          </a:xfrm>
        </p:grpSpPr>
        <p:sp>
          <p:nvSpPr>
            <p:cNvPr id="54" name="Shape 562">
              <a:extLst>
                <a:ext uri="{FF2B5EF4-FFF2-40B4-BE49-F238E27FC236}">
                  <a16:creationId xmlns:a16="http://schemas.microsoft.com/office/drawing/2014/main" id="{721B7AE4-80B5-4705-8A76-5DAA67A42F79}"/>
                </a:ext>
              </a:extLst>
            </p:cNvPr>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 name="Shape 563">
              <a:extLst>
                <a:ext uri="{FF2B5EF4-FFF2-40B4-BE49-F238E27FC236}">
                  <a16:creationId xmlns:a16="http://schemas.microsoft.com/office/drawing/2014/main" id="{ACF57559-775F-478B-85F2-B3633CEA35E6}"/>
                </a:ext>
              </a:extLst>
            </p:cNvPr>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 name="Shape 564">
              <a:extLst>
                <a:ext uri="{FF2B5EF4-FFF2-40B4-BE49-F238E27FC236}">
                  <a16:creationId xmlns:a16="http://schemas.microsoft.com/office/drawing/2014/main" id="{75AE6C6A-434E-4C91-8B66-E13254608296}"/>
                </a:ext>
              </a:extLst>
            </p:cNvPr>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 name="Shape 565">
              <a:extLst>
                <a:ext uri="{FF2B5EF4-FFF2-40B4-BE49-F238E27FC236}">
                  <a16:creationId xmlns:a16="http://schemas.microsoft.com/office/drawing/2014/main" id="{102DAB37-E495-43ED-968E-782B383A75A8}"/>
                </a:ext>
              </a:extLst>
            </p:cNvPr>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 name="Shape 566">
              <a:extLst>
                <a:ext uri="{FF2B5EF4-FFF2-40B4-BE49-F238E27FC236}">
                  <a16:creationId xmlns:a16="http://schemas.microsoft.com/office/drawing/2014/main" id="{C2A72211-8B8F-4AA6-9B91-1601BA7B4305}"/>
                </a:ext>
              </a:extLst>
            </p:cNvPr>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 name="Shape 567">
              <a:extLst>
                <a:ext uri="{FF2B5EF4-FFF2-40B4-BE49-F238E27FC236}">
                  <a16:creationId xmlns:a16="http://schemas.microsoft.com/office/drawing/2014/main" id="{563E5E0A-A58D-475C-BA38-ABC96E63F6FB}"/>
                </a:ext>
              </a:extLst>
            </p:cNvPr>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 name="Shape 568">
              <a:extLst>
                <a:ext uri="{FF2B5EF4-FFF2-40B4-BE49-F238E27FC236}">
                  <a16:creationId xmlns:a16="http://schemas.microsoft.com/office/drawing/2014/main" id="{829FF033-03B4-4B2D-9CDE-00F01220161A}"/>
                </a:ext>
              </a:extLst>
            </p:cNvPr>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1" name="Shape 569">
            <a:extLst>
              <a:ext uri="{FF2B5EF4-FFF2-40B4-BE49-F238E27FC236}">
                <a16:creationId xmlns:a16="http://schemas.microsoft.com/office/drawing/2014/main" id="{C06057D6-FDB8-41DB-9E74-6F19479DDEDD}"/>
              </a:ext>
            </a:extLst>
          </p:cNvPr>
          <p:cNvGrpSpPr/>
          <p:nvPr/>
        </p:nvGrpSpPr>
        <p:grpSpPr>
          <a:xfrm>
            <a:off x="548168" y="4994738"/>
            <a:ext cx="393059" cy="393059"/>
            <a:chOff x="5941025" y="3634400"/>
            <a:chExt cx="467650" cy="467650"/>
          </a:xfrm>
        </p:grpSpPr>
        <p:sp>
          <p:nvSpPr>
            <p:cNvPr id="62" name="Shape 570">
              <a:extLst>
                <a:ext uri="{FF2B5EF4-FFF2-40B4-BE49-F238E27FC236}">
                  <a16:creationId xmlns:a16="http://schemas.microsoft.com/office/drawing/2014/main" id="{42130AFA-4858-4896-84F8-DB9A1B380ECE}"/>
                </a:ext>
              </a:extLst>
            </p:cNvPr>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 name="Shape 571">
              <a:extLst>
                <a:ext uri="{FF2B5EF4-FFF2-40B4-BE49-F238E27FC236}">
                  <a16:creationId xmlns:a16="http://schemas.microsoft.com/office/drawing/2014/main" id="{805CCAD9-B80D-4EAA-B9A2-1C3F2F428DA3}"/>
                </a:ext>
              </a:extLst>
            </p:cNvPr>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572">
              <a:extLst>
                <a:ext uri="{FF2B5EF4-FFF2-40B4-BE49-F238E27FC236}">
                  <a16:creationId xmlns:a16="http://schemas.microsoft.com/office/drawing/2014/main" id="{C7ABC32E-71BF-4CB9-8845-61A41C2D7565}"/>
                </a:ext>
              </a:extLst>
            </p:cNvPr>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 name="Shape 573">
              <a:extLst>
                <a:ext uri="{FF2B5EF4-FFF2-40B4-BE49-F238E27FC236}">
                  <a16:creationId xmlns:a16="http://schemas.microsoft.com/office/drawing/2014/main" id="{83B6CC41-DBF5-4228-AC13-8233A7A057AC}"/>
                </a:ext>
              </a:extLst>
            </p:cNvPr>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 name="Shape 574">
              <a:extLst>
                <a:ext uri="{FF2B5EF4-FFF2-40B4-BE49-F238E27FC236}">
                  <a16:creationId xmlns:a16="http://schemas.microsoft.com/office/drawing/2014/main" id="{C96AA17C-FB7D-42FC-8F5C-B252078F4CCA}"/>
                </a:ext>
              </a:extLst>
            </p:cNvPr>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575">
              <a:extLst>
                <a:ext uri="{FF2B5EF4-FFF2-40B4-BE49-F238E27FC236}">
                  <a16:creationId xmlns:a16="http://schemas.microsoft.com/office/drawing/2014/main" id="{39A244AC-5A92-4949-88FD-C88CACCD9D93}"/>
                </a:ext>
              </a:extLst>
            </p:cNvPr>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8" name="Shape 640">
            <a:extLst>
              <a:ext uri="{FF2B5EF4-FFF2-40B4-BE49-F238E27FC236}">
                <a16:creationId xmlns:a16="http://schemas.microsoft.com/office/drawing/2014/main" id="{20974255-E5B1-40A7-93E5-EE14CBDD9812}"/>
              </a:ext>
            </a:extLst>
          </p:cNvPr>
          <p:cNvGrpSpPr/>
          <p:nvPr/>
        </p:nvGrpSpPr>
        <p:grpSpPr>
          <a:xfrm>
            <a:off x="576374" y="6101840"/>
            <a:ext cx="387932" cy="345970"/>
            <a:chOff x="3927500" y="301425"/>
            <a:chExt cx="461550" cy="411625"/>
          </a:xfrm>
        </p:grpSpPr>
        <p:sp>
          <p:nvSpPr>
            <p:cNvPr id="69" name="Shape 641">
              <a:extLst>
                <a:ext uri="{FF2B5EF4-FFF2-40B4-BE49-F238E27FC236}">
                  <a16:creationId xmlns:a16="http://schemas.microsoft.com/office/drawing/2014/main" id="{12079E97-1FCF-4652-B8CD-372E5AA2C22A}"/>
                </a:ext>
              </a:extLst>
            </p:cNvPr>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642">
              <a:extLst>
                <a:ext uri="{FF2B5EF4-FFF2-40B4-BE49-F238E27FC236}">
                  <a16:creationId xmlns:a16="http://schemas.microsoft.com/office/drawing/2014/main" id="{80027511-37E2-4CEF-B2C8-A534056BDFCC}"/>
                </a:ext>
              </a:extLst>
            </p:cNvPr>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643">
              <a:extLst>
                <a:ext uri="{FF2B5EF4-FFF2-40B4-BE49-F238E27FC236}">
                  <a16:creationId xmlns:a16="http://schemas.microsoft.com/office/drawing/2014/main" id="{777CA00D-070C-4ED4-9F2A-224F16366E4F}"/>
                </a:ext>
              </a:extLst>
            </p:cNvPr>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 name="Shape 644">
              <a:extLst>
                <a:ext uri="{FF2B5EF4-FFF2-40B4-BE49-F238E27FC236}">
                  <a16:creationId xmlns:a16="http://schemas.microsoft.com/office/drawing/2014/main" id="{039A58C9-AADF-4F09-88EB-CC9AB0AE8871}"/>
                </a:ext>
              </a:extLst>
            </p:cNvPr>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 name="Shape 645">
              <a:extLst>
                <a:ext uri="{FF2B5EF4-FFF2-40B4-BE49-F238E27FC236}">
                  <a16:creationId xmlns:a16="http://schemas.microsoft.com/office/drawing/2014/main" id="{FCFE11AE-F255-4E1E-A590-3E1E56F6E630}"/>
                </a:ext>
              </a:extLst>
            </p:cNvPr>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 name="Shape 646">
              <a:extLst>
                <a:ext uri="{FF2B5EF4-FFF2-40B4-BE49-F238E27FC236}">
                  <a16:creationId xmlns:a16="http://schemas.microsoft.com/office/drawing/2014/main" id="{88A9ADB4-1ED0-43F8-81A0-4438EF8C800D}"/>
                </a:ext>
              </a:extLst>
            </p:cNvPr>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647">
              <a:extLst>
                <a:ext uri="{FF2B5EF4-FFF2-40B4-BE49-F238E27FC236}">
                  <a16:creationId xmlns:a16="http://schemas.microsoft.com/office/drawing/2014/main" id="{6A9698F2-77FB-4579-A360-C14A7DD512E9}"/>
                </a:ext>
              </a:extLst>
            </p:cNvPr>
            <p:cNvSpPr/>
            <p:nvPr/>
          </p:nvSpPr>
          <p:spPr>
            <a:xfrm>
              <a:off x="3970725" y="558375"/>
              <a:ext cx="1850" cy="12200"/>
            </a:xfrm>
            <a:custGeom>
              <a:avLst/>
              <a:gdLst/>
              <a:ahLst/>
              <a:cxnLst/>
              <a:rect l="0" t="0" r="0" b="0"/>
              <a:pathLst>
                <a:path w="74" h="488" fill="none" extrusionOk="0">
                  <a:moveTo>
                    <a:pt x="0" y="488"/>
                  </a:moveTo>
                  <a:lnTo>
                    <a:pt x="7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 name="Shape 648">
              <a:extLst>
                <a:ext uri="{FF2B5EF4-FFF2-40B4-BE49-F238E27FC236}">
                  <a16:creationId xmlns:a16="http://schemas.microsoft.com/office/drawing/2014/main" id="{F3DB7671-5A8D-4628-877D-FF9D8D3A0B8C}"/>
                </a:ext>
              </a:extLst>
            </p:cNvPr>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 name="Shape 649">
              <a:extLst>
                <a:ext uri="{FF2B5EF4-FFF2-40B4-BE49-F238E27FC236}">
                  <a16:creationId xmlns:a16="http://schemas.microsoft.com/office/drawing/2014/main" id="{7319EE74-B39E-4776-8640-4F0995DD8AD0}"/>
                </a:ext>
              </a:extLst>
            </p:cNvPr>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 name="Shape 650">
              <a:extLst>
                <a:ext uri="{FF2B5EF4-FFF2-40B4-BE49-F238E27FC236}">
                  <a16:creationId xmlns:a16="http://schemas.microsoft.com/office/drawing/2014/main" id="{989FDB33-BF79-4518-BD7B-A856B19EBAE6}"/>
                </a:ext>
              </a:extLst>
            </p:cNvPr>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 name="Shape 651">
              <a:extLst>
                <a:ext uri="{FF2B5EF4-FFF2-40B4-BE49-F238E27FC236}">
                  <a16:creationId xmlns:a16="http://schemas.microsoft.com/office/drawing/2014/main" id="{8FEDDA4B-D8FD-43E8-A650-19E2B54AB65F}"/>
                </a:ext>
              </a:extLst>
            </p:cNvPr>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 name="Shape 652">
              <a:extLst>
                <a:ext uri="{FF2B5EF4-FFF2-40B4-BE49-F238E27FC236}">
                  <a16:creationId xmlns:a16="http://schemas.microsoft.com/office/drawing/2014/main" id="{4415B6E6-5B35-432D-9A51-AF7EB5BC8585}"/>
                </a:ext>
              </a:extLst>
            </p:cNvPr>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653">
              <a:extLst>
                <a:ext uri="{FF2B5EF4-FFF2-40B4-BE49-F238E27FC236}">
                  <a16:creationId xmlns:a16="http://schemas.microsoft.com/office/drawing/2014/main" id="{E6BC89E0-2C1E-448B-8EBC-A72A462ECAE3}"/>
                </a:ext>
              </a:extLst>
            </p:cNvPr>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 name="Shape 654">
              <a:extLst>
                <a:ext uri="{FF2B5EF4-FFF2-40B4-BE49-F238E27FC236}">
                  <a16:creationId xmlns:a16="http://schemas.microsoft.com/office/drawing/2014/main" id="{A0C02BB5-1719-441D-BB54-A512528A5A48}"/>
                </a:ext>
              </a:extLst>
            </p:cNvPr>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 name="Shape 655">
              <a:extLst>
                <a:ext uri="{FF2B5EF4-FFF2-40B4-BE49-F238E27FC236}">
                  <a16:creationId xmlns:a16="http://schemas.microsoft.com/office/drawing/2014/main" id="{C00A20B5-C082-4F4D-A78C-FD3AA87B185E}"/>
                </a:ext>
              </a:extLst>
            </p:cNvPr>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 name="Shape 656">
              <a:extLst>
                <a:ext uri="{FF2B5EF4-FFF2-40B4-BE49-F238E27FC236}">
                  <a16:creationId xmlns:a16="http://schemas.microsoft.com/office/drawing/2014/main" id="{C6D33D7E-C665-4AC1-9350-DBB7D51D6B10}"/>
                </a:ext>
              </a:extLst>
            </p:cNvPr>
            <p:cNvSpPr/>
            <p:nvPr/>
          </p:nvSpPr>
          <p:spPr>
            <a:xfrm>
              <a:off x="4141800" y="502975"/>
              <a:ext cx="3700" cy="11600"/>
            </a:xfrm>
            <a:custGeom>
              <a:avLst/>
              <a:gdLst/>
              <a:ahLst/>
              <a:cxnLst/>
              <a:rect l="0" t="0" r="0" b="0"/>
              <a:pathLst>
                <a:path w="148" h="464" fill="none" extrusionOk="0">
                  <a:moveTo>
                    <a:pt x="1" y="0"/>
                  </a:moveTo>
                  <a:lnTo>
                    <a:pt x="147" y="4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 name="Shape 657">
              <a:extLst>
                <a:ext uri="{FF2B5EF4-FFF2-40B4-BE49-F238E27FC236}">
                  <a16:creationId xmlns:a16="http://schemas.microsoft.com/office/drawing/2014/main" id="{75697A51-02A5-48AD-AFC1-ED917481FC42}"/>
                </a:ext>
              </a:extLst>
            </p:cNvPr>
            <p:cNvSpPr/>
            <p:nvPr/>
          </p:nvSpPr>
          <p:spPr>
            <a:xfrm>
              <a:off x="4150950" y="533425"/>
              <a:ext cx="3675" cy="11575"/>
            </a:xfrm>
            <a:custGeom>
              <a:avLst/>
              <a:gdLst/>
              <a:ahLst/>
              <a:cxnLst/>
              <a:rect l="0" t="0" r="0" b="0"/>
              <a:pathLst>
                <a:path w="147" h="463" fill="none" extrusionOk="0">
                  <a:moveTo>
                    <a:pt x="0" y="0"/>
                  </a:moveTo>
                  <a:lnTo>
                    <a:pt x="146" y="4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 name="Shape 658">
              <a:extLst>
                <a:ext uri="{FF2B5EF4-FFF2-40B4-BE49-F238E27FC236}">
                  <a16:creationId xmlns:a16="http://schemas.microsoft.com/office/drawing/2014/main" id="{D96456DB-1723-42F6-A7E2-3DA918312B9D}"/>
                </a:ext>
              </a:extLst>
            </p:cNvPr>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5" name="Shape 659">
              <a:extLst>
                <a:ext uri="{FF2B5EF4-FFF2-40B4-BE49-F238E27FC236}">
                  <a16:creationId xmlns:a16="http://schemas.microsoft.com/office/drawing/2014/main" id="{8BF5A526-4B33-4305-AAB8-8ABF40772B4C}"/>
                </a:ext>
              </a:extLst>
            </p:cNvPr>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6" name="Shape 660">
              <a:extLst>
                <a:ext uri="{FF2B5EF4-FFF2-40B4-BE49-F238E27FC236}">
                  <a16:creationId xmlns:a16="http://schemas.microsoft.com/office/drawing/2014/main" id="{1EE0D227-DC3F-4D73-B8B7-93724738C363}"/>
                </a:ext>
              </a:extLst>
            </p:cNvPr>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7" name="Shape 661">
              <a:extLst>
                <a:ext uri="{FF2B5EF4-FFF2-40B4-BE49-F238E27FC236}">
                  <a16:creationId xmlns:a16="http://schemas.microsoft.com/office/drawing/2014/main" id="{F568C2CC-7F5F-46E3-BD97-D3F2518D0B07}"/>
                </a:ext>
              </a:extLst>
            </p:cNvPr>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8" name="Shape 662">
              <a:extLst>
                <a:ext uri="{FF2B5EF4-FFF2-40B4-BE49-F238E27FC236}">
                  <a16:creationId xmlns:a16="http://schemas.microsoft.com/office/drawing/2014/main" id="{C7893D37-10E0-488D-9C3C-8F5A76F14744}"/>
                </a:ext>
              </a:extLst>
            </p:cNvPr>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9" name="Shape 663">
              <a:extLst>
                <a:ext uri="{FF2B5EF4-FFF2-40B4-BE49-F238E27FC236}">
                  <a16:creationId xmlns:a16="http://schemas.microsoft.com/office/drawing/2014/main" id="{F54FD955-2C90-415D-B775-CDC4D15886CD}"/>
                </a:ext>
              </a:extLst>
            </p:cNvPr>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0" name="Shape 664">
              <a:extLst>
                <a:ext uri="{FF2B5EF4-FFF2-40B4-BE49-F238E27FC236}">
                  <a16:creationId xmlns:a16="http://schemas.microsoft.com/office/drawing/2014/main" id="{76DD4782-A25C-4664-8D0E-F54A078B5DF5}"/>
                </a:ext>
              </a:extLst>
            </p:cNvPr>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1" name="Shape 665">
              <a:extLst>
                <a:ext uri="{FF2B5EF4-FFF2-40B4-BE49-F238E27FC236}">
                  <a16:creationId xmlns:a16="http://schemas.microsoft.com/office/drawing/2014/main" id="{E021FAFC-43CA-44BA-A264-BF5F00E5069D}"/>
                </a:ext>
              </a:extLst>
            </p:cNvPr>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 name="Shape 666">
              <a:extLst>
                <a:ext uri="{FF2B5EF4-FFF2-40B4-BE49-F238E27FC236}">
                  <a16:creationId xmlns:a16="http://schemas.microsoft.com/office/drawing/2014/main" id="{C5479BA4-DE5A-4531-A48D-1208767C6EBA}"/>
                </a:ext>
              </a:extLst>
            </p:cNvPr>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 name="Shape 667">
              <a:extLst>
                <a:ext uri="{FF2B5EF4-FFF2-40B4-BE49-F238E27FC236}">
                  <a16:creationId xmlns:a16="http://schemas.microsoft.com/office/drawing/2014/main" id="{924B7FE7-EDB1-4FDF-AB4E-9E0B5E0B1E00}"/>
                </a:ext>
              </a:extLst>
            </p:cNvPr>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783560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7808</TotalTime>
  <Words>2257</Words>
  <Application>Microsoft Office PowerPoint</Application>
  <PresentationFormat>Widescreen</PresentationFormat>
  <Paragraphs>350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Dimassi, Kamel</dc:creator>
  <cp:lastModifiedBy>Janin, Patricia</cp:lastModifiedBy>
  <cp:revision>107</cp:revision>
  <dcterms:created xsi:type="dcterms:W3CDTF">2019-12-11T19:37:20Z</dcterms:created>
  <dcterms:modified xsi:type="dcterms:W3CDTF">2021-01-28T14:25:55Z</dcterms:modified>
</cp:coreProperties>
</file>