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13" r:id="rId3"/>
  </p:sldMasterIdLst>
  <p:notesMasterIdLst>
    <p:notesMasterId r:id="rId11"/>
  </p:notesMasterIdLst>
  <p:handoutMasterIdLst>
    <p:handoutMasterId r:id="rId12"/>
  </p:handoutMasterIdLst>
  <p:sldIdLst>
    <p:sldId id="2685" r:id="rId4"/>
    <p:sldId id="2668" r:id="rId5"/>
    <p:sldId id="2691" r:id="rId6"/>
    <p:sldId id="2702" r:id="rId7"/>
    <p:sldId id="2703" r:id="rId8"/>
    <p:sldId id="305" r:id="rId9"/>
    <p:sldId id="27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6"/>
    <a:srgbClr val="F7F7F7"/>
    <a:srgbClr val="F4F4F4"/>
    <a:srgbClr val="005EB8"/>
    <a:srgbClr val="00CD00"/>
    <a:srgbClr val="5B9BD5"/>
    <a:srgbClr val="363871"/>
    <a:srgbClr val="FF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4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188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92EA-4FB5-417A-96F6-B3058A54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D5479-0008-4BFD-BE18-7442B1691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114D-3A05-4B20-822E-8261653B33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4BE7-9FD8-4D10-87DD-2B2BC23B4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42B2-B657-4BF5-B0C4-8D3FD65073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079B-D1F0-49DB-8DFB-E06CD09E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8D2-43B4-45EB-8E80-36DCF9CD046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591F-50F3-4C40-9DA2-D793276C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argin-Content with Caption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691" y="1959151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0F6D26-4165-4298-B9DF-69A0CA57C65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18432" y="1959150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91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37B9-0614-41D6-8AFE-EB91B451A9F5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E8CDBB-5A4D-4444-85CC-7578EF050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71817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7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957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86411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-L (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4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4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60144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44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27806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ooter (white bg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55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622E0-A137-429D-BE75-779E322CE694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08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2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ue bg) 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0C4E-2699-4875-A1A1-D48FAD3E3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209" y="1708146"/>
            <a:ext cx="8586483" cy="824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9C4F3D-DA29-4A61-8DF0-B7C2509CF7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209" y="309023"/>
            <a:ext cx="4531421" cy="317500"/>
          </a:xfrm>
        </p:spPr>
        <p:txBody>
          <a:bodyPr/>
          <a:lstStyle>
            <a:lvl1pPr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| Section name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3B6150-4BAF-46BD-B2C3-48BD62516F63}"/>
              </a:ext>
            </a:extLst>
          </p:cNvPr>
          <p:cNvCxnSpPr/>
          <p:nvPr userDrawn="1"/>
        </p:nvCxnSpPr>
        <p:spPr>
          <a:xfrm>
            <a:off x="391209" y="280669"/>
            <a:ext cx="0" cy="3742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790040C-84F8-4B8F-ABEA-564A0EF9447A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8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35E03-ED1F-4BA6-A9DB-BAA193266DF0}"/>
              </a:ext>
            </a:extLst>
          </p:cNvPr>
          <p:cNvSpPr txBox="1"/>
          <p:nvPr userDrawn="1"/>
        </p:nvSpPr>
        <p:spPr>
          <a:xfrm>
            <a:off x="3457462" y="2905780"/>
            <a:ext cx="524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BEDD7-9550-46FC-AAD4-3BCDC60161D9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0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D000AF-B921-43E9-B432-355A07B6E46E}"/>
              </a:ext>
            </a:extLst>
          </p:cNvPr>
          <p:cNvSpPr/>
          <p:nvPr userDrawn="1"/>
        </p:nvSpPr>
        <p:spPr>
          <a:xfrm>
            <a:off x="0" y="6115986"/>
            <a:ext cx="10028420" cy="74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3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412364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8999926" cy="4067251"/>
          </a:xfrm>
        </p:spPr>
        <p:txBody>
          <a:bodyPr numCol="2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/>
            </a:pPr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50670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it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A0DE-A965-4E02-8A8B-981E2FDE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87" y="1994663"/>
            <a:ext cx="4860830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20F59-7539-405E-B005-C5C92782E9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8687" y="2490758"/>
            <a:ext cx="4860830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E6D208-1F00-412A-86E9-1A7081F565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92510" y="1994663"/>
            <a:ext cx="4751106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8B83478-806A-4C07-A7A7-0CDF7E621EB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892510" y="2490758"/>
            <a:ext cx="4751106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A48B77-BCF1-4349-8EF0-B33A17893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7" y="1238515"/>
            <a:ext cx="9914929" cy="6359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4054A-3251-41A6-8BA5-67C64EF3E610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1AD81-2712-4CFB-B585-60CDC561D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880388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56407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aligned right + 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section name</a:t>
            </a:r>
            <a:endParaRPr lang="en-US" dirty="0"/>
          </a:p>
        </p:txBody>
      </p:sp>
      <p:sp>
        <p:nvSpPr>
          <p:cNvPr id="6" name="Shape 610" hidden="1">
            <a:extLst>
              <a:ext uri="{FF2B5EF4-FFF2-40B4-BE49-F238E27FC236}">
                <a16:creationId xmlns:a16="http://schemas.microsoft.com/office/drawing/2014/main" id="{C5B068B2-AEB9-41E6-AB3C-EA87FFB0FE76}"/>
              </a:ext>
            </a:extLst>
          </p:cNvPr>
          <p:cNvSpPr/>
          <p:nvPr userDrawn="1"/>
        </p:nvSpPr>
        <p:spPr>
          <a:xfrm>
            <a:off x="510238" y="2132869"/>
            <a:ext cx="6303518" cy="3103212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lang="en-GB" sz="2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A4620858-2872-44F6-B072-7E678A260322}"/>
              </a:ext>
            </a:extLst>
          </p:cNvPr>
          <p:cNvSpPr txBox="1">
            <a:spLocks/>
          </p:cNvSpPr>
          <p:nvPr userDrawn="1"/>
        </p:nvSpPr>
        <p:spPr>
          <a:xfrm>
            <a:off x="7295839" y="2132869"/>
            <a:ext cx="4663323" cy="43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E510D-A28B-40D0-90A9-897A15E93F85}"/>
              </a:ext>
            </a:extLst>
          </p:cNvPr>
          <p:cNvCxnSpPr>
            <a:cxnSpLocks/>
          </p:cNvCxnSpPr>
          <p:nvPr userDrawn="1"/>
        </p:nvCxnSpPr>
        <p:spPr>
          <a:xfrm>
            <a:off x="7069545" y="2248302"/>
            <a:ext cx="0" cy="3133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5EC5-B7E9-4FBB-A4AE-A260C8DCB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133600"/>
            <a:ext cx="6297612" cy="307975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C6EC8-B366-4C1C-9E18-04E70FF72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150" y="2133600"/>
            <a:ext cx="4683125" cy="38560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Multiple RBM workshops for</a:t>
            </a:r>
            <a:b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all HQ-based teams and Regional Offices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Project Management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Communication for Development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Procurement training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big quote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336800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8795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658534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mus.”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0DB947-B9BF-4F5D-BCB3-A4E551A7C9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73700" y="1215232"/>
            <a:ext cx="1244600" cy="1244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1400" b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683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1372" y="2040524"/>
            <a:ext cx="4393315" cy="4125355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60255" y="2040523"/>
            <a:ext cx="4393316" cy="4126191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73" y="1251017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157FF2-E1F2-41A6-A3CB-3DE59785DD4D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78C8E-6713-4582-84CE-8C8A0FE57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5137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226" y="1975104"/>
            <a:ext cx="6256106" cy="421054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1D386-9240-4F38-9F1C-4325351B0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225" y="1261501"/>
            <a:ext cx="7177821" cy="542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B0268-1877-4B50-85FE-85F64126C828}"/>
              </a:ext>
            </a:extLst>
          </p:cNvPr>
          <p:cNvCxnSpPr/>
          <p:nvPr userDrawn="1"/>
        </p:nvCxnSpPr>
        <p:spPr>
          <a:xfrm>
            <a:off x="607468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6C6763-4EEE-47FB-A7AD-A329AC038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468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14434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3" y="1234865"/>
            <a:ext cx="10313024" cy="635902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313" y="1927476"/>
            <a:ext cx="10700345" cy="4218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B0405-4014-43E6-B303-902A4F998E13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9F8470-F06D-4D52-9A69-30EBD8DA6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13910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557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500046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046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93546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F94B500-469C-416C-A8B3-A2428BB7D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9" y="5993015"/>
            <a:ext cx="1807177" cy="101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70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73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46823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23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6173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5C72B8-3F76-4E19-B312-1B780D4EB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9" y="5993015"/>
            <a:ext cx="1807177" cy="101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0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457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57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73533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337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2BD88AC-1FD1-43FF-BF2A-C461715FE9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9" y="5993015"/>
            <a:ext cx="1807177" cy="101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373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98862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62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2362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8231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0D68D-F0B1-48B5-BDBB-1D8A87D1A559}"/>
              </a:ext>
            </a:extLst>
          </p:cNvPr>
          <p:cNvSpPr txBox="1"/>
          <p:nvPr userDrawn="1"/>
        </p:nvSpPr>
        <p:spPr>
          <a:xfrm>
            <a:off x="9182937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E61A6-DADE-4C12-9DFF-41158A45AC76}"/>
              </a:ext>
            </a:extLst>
          </p:cNvPr>
          <p:cNvSpPr txBox="1"/>
          <p:nvPr userDrawn="1"/>
        </p:nvSpPr>
        <p:spPr>
          <a:xfrm>
            <a:off x="11420070" y="636408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D73A71E-0C25-4236-96D6-321707CA625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9" y="5993015"/>
            <a:ext cx="1807177" cy="101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  <p:sldLayoutId id="2147483652" r:id="rId3"/>
    <p:sldLayoutId id="2147483675" r:id="rId4"/>
    <p:sldLayoutId id="2147483676" r:id="rId5"/>
    <p:sldLayoutId id="2147483674" r:id="rId6"/>
    <p:sldLayoutId id="2147483672" r:id="rId7"/>
    <p:sldLayoutId id="2147483657" r:id="rId8"/>
    <p:sldLayoutId id="2147483717" r:id="rId9"/>
    <p:sldLayoutId id="2147483718" r:id="rId10"/>
    <p:sldLayoutId id="2147483719" r:id="rId11"/>
    <p:sldLayoutId id="2147483670" r:id="rId12"/>
    <p:sldLayoutId id="2147483660" r:id="rId13"/>
    <p:sldLayoutId id="2147483687" r:id="rId14"/>
    <p:sldLayoutId id="2147483679" r:id="rId15"/>
    <p:sldLayoutId id="2147483707" r:id="rId16"/>
    <p:sldLayoutId id="2147483712" r:id="rId17"/>
    <p:sldLayoutId id="214748372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113E3-404B-4EF3-BFD2-F288B0F815A7}"/>
              </a:ext>
            </a:extLst>
          </p:cNvPr>
          <p:cNvSpPr txBox="1"/>
          <p:nvPr userDrawn="1"/>
        </p:nvSpPr>
        <p:spPr>
          <a:xfrm>
            <a:off x="9182937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C116A-0CBE-48B7-8EB9-3117CFB0CBA9}"/>
              </a:ext>
            </a:extLst>
          </p:cNvPr>
          <p:cNvSpPr txBox="1"/>
          <p:nvPr userDrawn="1"/>
        </p:nvSpPr>
        <p:spPr>
          <a:xfrm>
            <a:off x="11420070" y="636408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D8B6FB8-AC2F-4237-861B-5E19090FCC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9" y="5993015"/>
            <a:ext cx="1807177" cy="101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6313" y="2209801"/>
            <a:ext cx="8559373" cy="379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We grew up with the internet. </a:t>
            </a:r>
            <a:br>
              <a:rPr lang="en-US" sz="2800" i="1" dirty="0">
                <a:latin typeface="Georgia" panose="02040502050405020303" pitchFamily="18" charset="0"/>
              </a:rPr>
            </a:br>
            <a:r>
              <a:rPr lang="en-US" sz="2800" i="1" dirty="0">
                <a:latin typeface="Georgia" panose="02040502050405020303" pitchFamily="18" charset="0"/>
              </a:rPr>
              <a:t>I mean, the internet has always been here with us. The grown-ups are like ‘Wow the internet appeared’, while it is perfectly normal for us.”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B8933-3AE5-487A-8B03-0B68C8923CB0}"/>
              </a:ext>
            </a:extLst>
          </p:cNvPr>
          <p:cNvSpPr txBox="1"/>
          <p:nvPr userDrawn="1"/>
        </p:nvSpPr>
        <p:spPr>
          <a:xfrm>
            <a:off x="9182937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BF5BD-2163-4157-A2AF-C24DDF31C8DA}"/>
              </a:ext>
            </a:extLst>
          </p:cNvPr>
          <p:cNvSpPr txBox="1"/>
          <p:nvPr userDrawn="1"/>
        </p:nvSpPr>
        <p:spPr>
          <a:xfrm>
            <a:off x="11420070" y="636408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C7911A9-0DCC-4E67-A08C-B29353BE96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9" y="5993015"/>
            <a:ext cx="1807177" cy="101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0" algn="ctr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Tx/>
        <a:buNone/>
        <a:defRPr sz="3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630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check.admin.ch/home" TargetMode="External"/><Relationship Id="rId2" Type="http://schemas.openxmlformats.org/officeDocument/2006/relationships/hyperlink" Target="https://www.eda.admin.ch/content/dam/mission-onu-omc-aele-geneve/en/documents/COVID-19-Information-Sheet-on-health-measures-and-border-controls_EN.pdf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smc02.hug.ch/surveys/?s=WA39AEN9T3CYMK9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53D30F-8798-45FB-BE1C-62326591A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93" y="5759284"/>
            <a:ext cx="748040" cy="824258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4BBDCD9-D578-4620-86EB-EE3592F8E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26" y="1203061"/>
            <a:ext cx="3756947" cy="37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4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7D2139C2-A6B3-46FB-BC41-2C72C980C53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2" b="22131"/>
          <a:stretch/>
        </p:blipFill>
        <p:spPr>
          <a:xfrm>
            <a:off x="-87066" y="-48985"/>
            <a:ext cx="12279066" cy="69069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DC9F49D-EA6E-46DD-B7BE-F5ADC456CF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9983" y="2940526"/>
            <a:ext cx="8492033" cy="1025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400" b="1" dirty="0"/>
              <a:t>WTPF – 19 ~ COVID-19 Protection Plan</a:t>
            </a:r>
            <a:endParaRPr lang="en-US" sz="34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7436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D8029-39EC-42B4-8793-8CFE58A2F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14" y="1345151"/>
            <a:ext cx="11278518" cy="436984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en-GB" sz="2000" dirty="0">
              <a:latin typeface="+mn-lt"/>
              <a:ea typeface="Times New Roman" panose="02020603050405020304" pitchFamily="18" charset="0"/>
            </a:endParaRPr>
          </a:p>
          <a:p>
            <a:pPr marL="434340" indent="-34290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dirty="0">
                <a:latin typeface="+mn-lt"/>
                <a:ea typeface="Times New Roman" panose="02020603050405020304" pitchFamily="18" charset="0"/>
              </a:rPr>
              <a:t>Dedicated Protection Plan to be Prepared;</a:t>
            </a:r>
          </a:p>
          <a:p>
            <a:pPr marL="434340" indent="-34290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dirty="0">
                <a:latin typeface="+mn-lt"/>
                <a:ea typeface="Times New Roman" panose="02020603050405020304" pitchFamily="18" charset="0"/>
              </a:rPr>
              <a:t>Strongly encourage participants to request a Swiss COVID certificate (i.e., available to those participants who have been vaccinated with Swiss &amp; EU or WHO-EUL approved vaccines);</a:t>
            </a:r>
          </a:p>
          <a:p>
            <a:pPr marL="434340" indent="-34290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dirty="0">
                <a:latin typeface="+mn-lt"/>
                <a:ea typeface="Times New Roman" panose="02020603050405020304" pitchFamily="18" charset="0"/>
              </a:rPr>
              <a:t>Virtual queuing for event badge distribution/pick-up;</a:t>
            </a:r>
          </a:p>
          <a:p>
            <a:pPr marL="434340" indent="-34290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dirty="0">
                <a:latin typeface="+mn-lt"/>
                <a:ea typeface="Times New Roman" panose="02020603050405020304" pitchFamily="18" charset="0"/>
              </a:rPr>
              <a:t>COVID-19 Airborne Risk Assessment (CARA App Tool) of CICG venue meeting room facilities;</a:t>
            </a:r>
          </a:p>
          <a:p>
            <a:pPr marL="434340" indent="-34290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dirty="0">
                <a:latin typeface="+mn-lt"/>
                <a:ea typeface="Times New Roman" panose="02020603050405020304" pitchFamily="18" charset="0"/>
              </a:rPr>
              <a:t>Sanitary and hygiene measures provision (e.g., hand sanitizing solutions, wipes, waste bins…)…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91165D-664B-44E8-9D3C-EFA8C437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58" y="771524"/>
            <a:ext cx="8999926" cy="857251"/>
          </a:xfrm>
        </p:spPr>
        <p:txBody>
          <a:bodyPr/>
          <a:lstStyle/>
          <a:p>
            <a:r>
              <a:rPr lang="en-GB" sz="2800" b="1" dirty="0">
                <a:latin typeface="+mn-lt"/>
                <a:ea typeface="Times New Roman" panose="02020603050405020304" pitchFamily="18" charset="0"/>
              </a:rPr>
              <a:t>Mitigation Measures Prior to Event:</a:t>
            </a:r>
            <a:br>
              <a:rPr lang="en-GB" sz="2800" b="1" dirty="0">
                <a:latin typeface="+mn-lt"/>
                <a:ea typeface="Times New Roman" panose="02020603050405020304" pitchFamily="18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D67F80-9E3A-4BD0-83CD-51DB7DBD5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5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E80A47-FD10-43C6-ADC9-5D52871D8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14" y="1114024"/>
            <a:ext cx="11295136" cy="5235262"/>
          </a:xfrm>
        </p:spPr>
        <p:txBody>
          <a:bodyPr/>
          <a:lstStyle/>
          <a:p>
            <a:pPr marL="377190" indent="-28575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Badging and registration to be undertaken at CICG CCV =&gt; contact tracing in place;</a:t>
            </a:r>
          </a:p>
          <a:p>
            <a:pPr marL="377190" indent="-28575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1800" dirty="0">
                <a:effectLst/>
                <a:latin typeface="+mn-lt"/>
                <a:ea typeface="Times New Roman" panose="02020603050405020304" pitchFamily="18" charset="0"/>
              </a:rPr>
              <a:t>Queuing path outside CICG venue; </a:t>
            </a:r>
          </a:p>
          <a:p>
            <a:pPr marL="377190" indent="-28575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1800" dirty="0">
                <a:latin typeface="+mn-lt"/>
                <a:ea typeface="Times New Roman" panose="02020603050405020304" pitchFamily="18" charset="0"/>
              </a:rPr>
              <a:t>(Swiss &amp; EU or WHO-EUL) recognized and valid Covid Certificates or COVID-19 Negative Tests – </a:t>
            </a:r>
            <a:r>
              <a:rPr lang="en-GB" sz="1800" i="1" dirty="0">
                <a:latin typeface="+mn-lt"/>
                <a:ea typeface="Times New Roman" panose="02020603050405020304" pitchFamily="18" charset="0"/>
              </a:rPr>
              <a:t>i.e., PCR 72-hours, Antigen 48-hours,</a:t>
            </a:r>
            <a:r>
              <a:rPr lang="en-GB" sz="1800" dirty="0">
                <a:latin typeface="+mn-lt"/>
                <a:ea typeface="Times New Roman" panose="02020603050405020304" pitchFamily="18" charset="0"/>
              </a:rPr>
              <a:t> which will be checked with QR-code readers, or if required manually, at the CICG access point;</a:t>
            </a:r>
            <a:endParaRPr lang="en-GB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77190" indent="-28575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1800" dirty="0">
                <a:latin typeface="+mn-lt"/>
                <a:ea typeface="Times New Roman" panose="02020603050405020304" pitchFamily="18" charset="0"/>
              </a:rPr>
              <a:t>Sanitary </a:t>
            </a:r>
            <a:r>
              <a:rPr lang="en-GB" sz="1800">
                <a:latin typeface="+mn-lt"/>
                <a:ea typeface="Times New Roman" panose="02020603050405020304" pitchFamily="18" charset="0"/>
              </a:rPr>
              <a:t>medical facility </a:t>
            </a:r>
            <a:r>
              <a:rPr lang="en-GB" sz="1800" dirty="0">
                <a:latin typeface="+mn-lt"/>
                <a:ea typeface="Times New Roman" panose="02020603050405020304" pitchFamily="18" charset="0"/>
              </a:rPr>
              <a:t>at CICG venue (Rapid antigen testing &amp; Covid Certificate delivery capacity valid for 48 hours);</a:t>
            </a:r>
            <a:endParaRPr lang="en-GB" sz="1800" dirty="0">
              <a:latin typeface="+mn-lt"/>
              <a:ea typeface="Calibri" panose="020F0502020204030204" pitchFamily="34" charset="0"/>
            </a:endParaRPr>
          </a:p>
          <a:p>
            <a:pPr marL="377190" indent="-28575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1800" dirty="0">
                <a:effectLst/>
                <a:latin typeface="+mn-lt"/>
                <a:ea typeface="Times New Roman" panose="02020603050405020304" pitchFamily="18" charset="0"/>
              </a:rPr>
              <a:t>Temperature control of all participants at the entrance access point to the CICG (ITU’s Thermal Imaging Camera System);</a:t>
            </a:r>
          </a:p>
          <a:p>
            <a:pPr marL="377190" indent="-28575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1800" dirty="0">
                <a:latin typeface="+mn-lt"/>
                <a:ea typeface="Times New Roman" panose="02020603050405020304" pitchFamily="18" charset="0"/>
              </a:rPr>
              <a:t>Social distancing (seating minimum of 1.5 meter separation); </a:t>
            </a:r>
            <a:endParaRPr lang="en-GB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77190" indent="-28575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1800" dirty="0">
                <a:latin typeface="+mn-lt"/>
              </a:rPr>
              <a:t>Wearing of face mask mandatory inside the CICG;</a:t>
            </a:r>
          </a:p>
          <a:p>
            <a:pPr marL="377190" indent="-285750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Both cocktail and seated meals, coffee breaks and receptions will be held…</a:t>
            </a:r>
            <a:endParaRPr lang="en-GB" sz="18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710CB-2222-401B-B2D1-1B4DF43C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latin typeface="+mn-lt"/>
                <a:ea typeface="Times New Roman" panose="02020603050405020304" pitchFamily="18" charset="0"/>
              </a:rPr>
              <a:t>Mitigation Measures During the Event:</a:t>
            </a:r>
            <a:b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1647F-55EC-41C9-A2E9-39BA520455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9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5B36A-FEDF-4411-978D-7917FD4F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13" y="1282169"/>
            <a:ext cx="11200697" cy="4509031"/>
          </a:xfrm>
        </p:spPr>
        <p:txBody>
          <a:bodyPr/>
          <a:lstStyle/>
          <a:p>
            <a:endParaRPr lang="fr-FR" sz="2000" dirty="0">
              <a:latin typeface="+mn-lt"/>
            </a:endParaRPr>
          </a:p>
          <a:p>
            <a:pPr marL="434340" indent="-342900">
              <a:buFont typeface="Wingdings" panose="05000000000000000000" pitchFamily="2" charset="2"/>
              <a:buChar char="§"/>
            </a:pPr>
            <a:r>
              <a:rPr lang="fr-FR" sz="2000" dirty="0">
                <a:latin typeface="+mn-lt"/>
              </a:rPr>
              <a:t>Participants can check their entry requirements by consulting the </a:t>
            </a:r>
            <a:r>
              <a:rPr lang="fr-FR" sz="2000" dirty="0" err="1">
                <a:latin typeface="+mn-lt"/>
              </a:rPr>
              <a:t>three</a:t>
            </a:r>
            <a:r>
              <a:rPr lang="fr-FR" sz="2000" dirty="0">
                <a:latin typeface="+mn-lt"/>
              </a:rPr>
              <a:t> following information links:</a:t>
            </a:r>
          </a:p>
          <a:p>
            <a:pPr marL="434340" indent="-342900">
              <a:buFont typeface="Wingdings" panose="05000000000000000000" pitchFamily="2" charset="2"/>
              <a:buChar char="§"/>
            </a:pPr>
            <a:r>
              <a:rPr lang="fr-FR" sz="2000" dirty="0">
                <a:latin typeface="+mn-lt"/>
                <a:hlinkClick r:id="rId2"/>
              </a:rPr>
              <a:t>https://www.eda.admin.ch/content/dam/mission-onu-omc-aele-geneve/en/documents/COVID-19-Information-for-people-travelling-to-Switzerland_EN.pdf;</a:t>
            </a:r>
          </a:p>
          <a:p>
            <a:pPr marL="434340" indent="-342900">
              <a:buFont typeface="Wingdings" panose="05000000000000000000" pitchFamily="2" charset="2"/>
              <a:buChar char="§"/>
            </a:pPr>
            <a:r>
              <a:rPr lang="fr-FR" sz="2000" dirty="0">
                <a:latin typeface="+mn-lt"/>
                <a:hlinkClick r:id="rId2"/>
              </a:rPr>
              <a:t>https://www.eda.admin.ch/content/dam/mission-onu-omc-aele-geneve/en/documents/COVID-19-Information-Sheet-on-health-measures-and-border-controls_EN.pdf</a:t>
            </a:r>
            <a:r>
              <a:rPr lang="fr-FR" sz="2000" dirty="0">
                <a:latin typeface="+mn-lt"/>
              </a:rPr>
              <a:t>;</a:t>
            </a:r>
          </a:p>
          <a:p>
            <a:pPr marL="434340" indent="-342900">
              <a:buFont typeface="Wingdings" panose="05000000000000000000" pitchFamily="2" charset="2"/>
              <a:buChar char="§"/>
            </a:pPr>
            <a:r>
              <a:rPr lang="fr-FR" sz="2000" dirty="0">
                <a:latin typeface="+mn-lt"/>
                <a:hlinkClick r:id="rId3"/>
              </a:rPr>
              <a:t>https://travelcheck.admin.ch/home</a:t>
            </a:r>
            <a:r>
              <a:rPr lang="fr-FR" sz="2000" dirty="0">
                <a:latin typeface="+mn-lt"/>
              </a:rPr>
              <a:t> </a:t>
            </a:r>
          </a:p>
          <a:p>
            <a:pPr marL="434340" indent="-342900">
              <a:buFont typeface="Wingdings" panose="05000000000000000000" pitchFamily="2" charset="2"/>
              <a:buChar char="§"/>
            </a:pPr>
            <a:r>
              <a:rPr lang="en-GB" sz="2000" b="0" i="0" dirty="0">
                <a:solidFill>
                  <a:srgbClr val="454545"/>
                </a:solidFill>
                <a:effectLst/>
                <a:latin typeface="+mn-lt"/>
              </a:rPr>
              <a:t>As of 20</a:t>
            </a:r>
            <a:r>
              <a:rPr lang="en-GB" sz="2000" b="0" i="0" baseline="30000" dirty="0">
                <a:solidFill>
                  <a:srgbClr val="454545"/>
                </a:solidFill>
                <a:effectLst/>
                <a:latin typeface="+mn-lt"/>
              </a:rPr>
              <a:t>th</a:t>
            </a:r>
            <a:r>
              <a:rPr lang="en-GB" sz="2000" b="0" i="0" dirty="0">
                <a:solidFill>
                  <a:srgbClr val="454545"/>
                </a:solidFill>
                <a:effectLst/>
                <a:latin typeface="+mn-lt"/>
              </a:rPr>
              <a:t> September, a foreign participant vaccinated with one of the Swiss approved vaccines can obtain a </a:t>
            </a:r>
            <a:r>
              <a:rPr lang="en-GB" sz="2000" b="0" i="0" dirty="0">
                <a:solidFill>
                  <a:srgbClr val="454545"/>
                </a:solidFill>
                <a:effectLst/>
                <a:latin typeface="+mn-lt"/>
                <a:hlinkClick r:id="rId4"/>
              </a:rPr>
              <a:t>Swiss COVID Certificate</a:t>
            </a:r>
            <a:r>
              <a:rPr lang="en-GB" sz="2000" b="0" i="0" dirty="0">
                <a:solidFill>
                  <a:srgbClr val="454545"/>
                </a:solidFill>
                <a:effectLst/>
                <a:latin typeface="+mn-lt"/>
              </a:rPr>
              <a:t> from the Republic and Canton of Geneva…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A34B3-8F2C-4BC3-AD6B-031E6CFF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Access to Switzerland: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B7500-8800-4866-A6DF-BBFFCBFC1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7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1336FA-1F19-48B6-A579-3476B3468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4699" y="5914419"/>
            <a:ext cx="639990" cy="70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4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D8029-39EC-42B4-8793-8CFE58A2F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14" y="1247775"/>
            <a:ext cx="11278518" cy="4467225"/>
          </a:xfrm>
        </p:spPr>
        <p:txBody>
          <a:bodyPr/>
          <a:lstStyle/>
          <a:p>
            <a:r>
              <a:rPr lang="en-US" sz="1800" dirty="0"/>
              <a:t>Swiss &amp; EU </a:t>
            </a:r>
          </a:p>
          <a:p>
            <a:pPr marL="434340" indent="-342900">
              <a:buFont typeface="Wingdings" panose="05000000000000000000" pitchFamily="2" charset="2"/>
              <a:buChar char="q"/>
            </a:pPr>
            <a:r>
              <a:rPr lang="en-US" sz="1800" dirty="0"/>
              <a:t>Pfizer/BioNTech (BNT162b2 / Comirnaty® / Tozinameran)</a:t>
            </a:r>
          </a:p>
          <a:p>
            <a:pPr marL="434340" indent="-342900">
              <a:buFont typeface="Wingdings" panose="05000000000000000000" pitchFamily="2" charset="2"/>
              <a:buChar char="q"/>
            </a:pPr>
            <a:r>
              <a:rPr lang="en-US" sz="1800" dirty="0"/>
              <a:t>Moderna (mRNA-1273 / Spikevax / COVID-19 vaccine Moderna)</a:t>
            </a:r>
          </a:p>
          <a:p>
            <a:pPr marL="434340" indent="-342900">
              <a:buFont typeface="Wingdings" panose="05000000000000000000" pitchFamily="2" charset="2"/>
              <a:buChar char="q"/>
            </a:pPr>
            <a:r>
              <a:rPr lang="en-US" sz="1800" dirty="0"/>
              <a:t>AstraZeneca (AZD1222 Vaxzevria®/ Covishield™)</a:t>
            </a:r>
          </a:p>
          <a:p>
            <a:pPr marL="434340" indent="-342900">
              <a:buFont typeface="Wingdings" panose="05000000000000000000" pitchFamily="2" charset="2"/>
              <a:buChar char="q"/>
            </a:pPr>
            <a:r>
              <a:rPr lang="en-US" sz="1800" dirty="0"/>
              <a:t>Janssen / Johnson &amp; Johnson (Ad26.COV2.S) 6</a:t>
            </a:r>
          </a:p>
          <a:p>
            <a:pPr marL="434340" indent="-342900">
              <a:buFont typeface="Wingdings" panose="05000000000000000000" pitchFamily="2" charset="2"/>
              <a:buChar char="q"/>
            </a:pPr>
            <a:r>
              <a:rPr lang="en-US" sz="1800" dirty="0"/>
              <a:t>Sinopharm / BIBP (SARS-CoV-2 Vaccine (Vero Cell))</a:t>
            </a:r>
          </a:p>
          <a:p>
            <a:pPr marL="434340" indent="-342900">
              <a:buFont typeface="Wingdings" panose="05000000000000000000" pitchFamily="2" charset="2"/>
              <a:buChar char="q"/>
            </a:pPr>
            <a:r>
              <a:rPr lang="en-US" sz="1800" dirty="0"/>
              <a:t>Sinovac (CoronaVac)</a:t>
            </a:r>
          </a:p>
          <a:p>
            <a:pPr marL="434340" indent="-342900">
              <a:buFont typeface="Wingdings" panose="05000000000000000000" pitchFamily="2" charset="2"/>
              <a:buChar char="q"/>
            </a:pPr>
            <a:endParaRPr lang="en-US" sz="1800" dirty="0"/>
          </a:p>
          <a:p>
            <a:r>
              <a:rPr lang="en-US" sz="1800" b="1" dirty="0"/>
              <a:t>WHO Emergency Use List: </a:t>
            </a:r>
          </a:p>
          <a:p>
            <a:pPr marL="434340" indent="-342900">
              <a:buFont typeface="Wingdings" panose="05000000000000000000" pitchFamily="2" charset="2"/>
              <a:buChar char="q"/>
            </a:pPr>
            <a:r>
              <a:rPr lang="en-US" sz="1800" dirty="0"/>
              <a:t>	SARS-CoV-2 vaccine (Vero Cell) (Sinopharm/BIBP)</a:t>
            </a:r>
          </a:p>
          <a:p>
            <a:pPr marL="434340" indent="-342900">
              <a:buFont typeface="Wingdings" panose="05000000000000000000" pitchFamily="2" charset="2"/>
              <a:buChar char="q"/>
            </a:pPr>
            <a:r>
              <a:rPr lang="en-US" sz="1800" dirty="0"/>
              <a:t>	CoronaVac (Sinovac)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91165D-664B-44E8-9D3C-EFA8C437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58" y="771524"/>
            <a:ext cx="8999926" cy="476251"/>
          </a:xfrm>
        </p:spPr>
        <p:txBody>
          <a:bodyPr/>
          <a:lstStyle/>
          <a:p>
            <a:r>
              <a:rPr lang="en-GB" sz="2800" b="1" dirty="0">
                <a:latin typeface="+mn-lt"/>
                <a:ea typeface="Times New Roman" panose="02020603050405020304" pitchFamily="18" charset="0"/>
              </a:rPr>
              <a:t>Swiss &amp; EU or WHO-EUL Approved Vaccines:</a:t>
            </a:r>
            <a:br>
              <a:rPr lang="en-GB" sz="2800" b="1" dirty="0">
                <a:latin typeface="+mn-lt"/>
                <a:ea typeface="Times New Roman" panose="02020603050405020304" pitchFamily="18" charset="0"/>
              </a:rPr>
            </a:br>
            <a:br>
              <a:rPr lang="en-GB" sz="2800" b="1" dirty="0">
                <a:latin typeface="+mn-lt"/>
                <a:ea typeface="Times New Roman" panose="02020603050405020304" pitchFamily="18" charset="0"/>
              </a:rPr>
            </a:br>
            <a:br>
              <a:rPr lang="en-GB" sz="2800" b="1" dirty="0">
                <a:latin typeface="+mn-lt"/>
                <a:ea typeface="Times New Roman" panose="02020603050405020304" pitchFamily="18" charset="0"/>
              </a:rPr>
            </a:br>
            <a:br>
              <a:rPr lang="en-GB" sz="2800" b="1" dirty="0">
                <a:latin typeface="+mn-lt"/>
                <a:ea typeface="Times New Roman" panose="02020603050405020304" pitchFamily="18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D67F80-9E3A-4BD0-83CD-51DB7DBD5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02134"/>
      </p:ext>
    </p:extLst>
  </p:cSld>
  <p:clrMapOvr>
    <a:masterClrMapping/>
  </p:clrMapOvr>
</p:sld>
</file>

<file path=ppt/theme/theme1.xml><?xml version="1.0" encoding="utf-8"?>
<a:theme xmlns:a="http://schemas.openxmlformats.org/drawingml/2006/main" name="ITU Theme - White bg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g text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e Slid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447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Wingdings</vt:lpstr>
      <vt:lpstr>ITU Theme - White bg</vt:lpstr>
      <vt:lpstr>Big text</vt:lpstr>
      <vt:lpstr>Quote Slide</vt:lpstr>
      <vt:lpstr>PowerPoint Presentation</vt:lpstr>
      <vt:lpstr>WTPF – 19 ~ COVID-19 Protection Plan</vt:lpstr>
      <vt:lpstr>Mitigation Measures Prior to Event: </vt:lpstr>
      <vt:lpstr>Mitigation Measures During the Event: </vt:lpstr>
      <vt:lpstr>Access to Switzerland:</vt:lpstr>
      <vt:lpstr>PowerPoint Presentation</vt:lpstr>
      <vt:lpstr>Swiss &amp; EU or WHO-EUL Approved Vaccines: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Njume Ebong-Barry, Ahone</dc:creator>
  <cp:lastModifiedBy>Brouard, Ricarda</cp:lastModifiedBy>
  <cp:revision>119</cp:revision>
  <dcterms:created xsi:type="dcterms:W3CDTF">2021-03-09T10:44:20Z</dcterms:created>
  <dcterms:modified xsi:type="dcterms:W3CDTF">2021-09-24T15:13:03Z</dcterms:modified>
</cp:coreProperties>
</file>