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13" r:id="rId3"/>
  </p:sldMasterIdLst>
  <p:notesMasterIdLst>
    <p:notesMasterId r:id="rId11"/>
  </p:notesMasterIdLst>
  <p:handoutMasterIdLst>
    <p:handoutMasterId r:id="rId12"/>
  </p:handoutMasterIdLst>
  <p:sldIdLst>
    <p:sldId id="2685" r:id="rId4"/>
    <p:sldId id="2750" r:id="rId5"/>
    <p:sldId id="307" r:id="rId6"/>
    <p:sldId id="2751" r:id="rId7"/>
    <p:sldId id="2735" r:id="rId8"/>
    <p:sldId id="2736" r:id="rId9"/>
    <p:sldId id="27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CEDAC-B0D4-BC9D-C3BA-F40BE51ED363}" name="Christine Vanoli" initials="CV" userId="S::Christine.Vanoli@itu.int::43d6b481-a3ca-493d-8e58-4ab904bcf10f" providerId="AD"/>
  <p188:author id="{834B36DF-B923-E2A2-B4DB-032A4D57D43B}" name="Clark, Christopher" initials="CC" userId="S::christopher.clark@itu.int::c3421bc4-7500-4d44-946a-6e096f0fe479" providerId="AD"/>
  <p188:author id="{780DEEF6-FD08-3545-6FF2-38EC81A7325E}" name="MacDonald, Neil" initials="MN" userId="S::neil.macdonald@itu.int::56835a05-0e0d-4c54-8500-276c99f917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CD6"/>
    <a:srgbClr val="F4F4F4"/>
    <a:srgbClr val="F7F7F7"/>
    <a:srgbClr val="005EB8"/>
    <a:srgbClr val="00CD00"/>
    <a:srgbClr val="5B9BD5"/>
    <a:srgbClr val="363871"/>
    <a:srgbClr val="FF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BEFB3-4D49-4646-82CB-263431FEF08C}" v="5" dt="2022-03-14T10:28:55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1578"/>
      </p:cViewPr>
      <p:guideLst>
        <p:guide orient="horz" pos="164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0D68D-F0B1-48B5-BDBB-1D8A87D1A559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E61A6-DADE-4C12-9DFF-41158A45AC76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  <p:sldLayoutId id="2147483712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113E3-404B-4EF3-BFD2-F288B0F815A7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116A-0CBE-48B7-8EB9-3117CFB0CBA9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gss.itu.int/" TargetMode="External"/><Relationship Id="rId7" Type="http://schemas.openxmlformats.org/officeDocument/2006/relationships/hyperlink" Target="https://www.itu.int/hub/" TargetMode="External"/><Relationship Id="rId2" Type="http://schemas.openxmlformats.org/officeDocument/2006/relationships/hyperlink" Target="https://www.itu.int/wtpf21/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tu.int/wrc-23/" TargetMode="External"/><Relationship Id="rId5" Type="http://schemas.openxmlformats.org/officeDocument/2006/relationships/hyperlink" Target="https://www.itu.int/pp22/en/" TargetMode="External"/><Relationship Id="rId4" Type="http://schemas.openxmlformats.org/officeDocument/2006/relationships/hyperlink" Target="https://www.itu.int/itu-d/sites/partner2connec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849228" y="4942673"/>
            <a:ext cx="4493751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de-DE" sz="2800" dirty="0">
              <a:latin typeface="Varela Round" pitchFamily="2" charset="-79"/>
              <a:cs typeface="Varela Round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122F9856-ABF7-4797-98C9-74C4BD7B847C}"/>
              </a:ext>
            </a:extLst>
          </p:cNvPr>
          <p:cNvSpPr txBox="1">
            <a:spLocks/>
          </p:cNvSpPr>
          <p:nvPr/>
        </p:nvSpPr>
        <p:spPr>
          <a:xfrm>
            <a:off x="849228" y="6162675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March 2022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6AD926CB-FBC8-415D-BCD6-6A34AB1C74DD}"/>
              </a:ext>
            </a:extLst>
          </p:cNvPr>
          <p:cNvSpPr txBox="1">
            <a:spLocks/>
          </p:cNvSpPr>
          <p:nvPr/>
        </p:nvSpPr>
        <p:spPr>
          <a:xfrm>
            <a:off x="849226" y="2310896"/>
            <a:ext cx="12064134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>
                <a:latin typeface="+mj-lt"/>
                <a:cs typeface="Varela Round"/>
              </a:rPr>
              <a:t>Monika Gehner, Head, Strategic/Corporate Communication Division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85AAF91-5EF1-4DEB-B4DB-DB9AED9665C0}"/>
              </a:ext>
            </a:extLst>
          </p:cNvPr>
          <p:cNvCxnSpPr>
            <a:cxnSpLocks/>
          </p:cNvCxnSpPr>
          <p:nvPr/>
        </p:nvCxnSpPr>
        <p:spPr>
          <a:xfrm>
            <a:off x="937797" y="1940224"/>
            <a:ext cx="60201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>
            <a:extLst>
              <a:ext uri="{FF2B5EF4-FFF2-40B4-BE49-F238E27FC236}">
                <a16:creationId xmlns:a16="http://schemas.microsoft.com/office/drawing/2014/main" id="{8871F916-72C5-4E54-B9A7-3452D66EB8E5}"/>
              </a:ext>
            </a:extLst>
          </p:cNvPr>
          <p:cNvSpPr txBox="1">
            <a:spLocks/>
          </p:cNvSpPr>
          <p:nvPr/>
        </p:nvSpPr>
        <p:spPr>
          <a:xfrm>
            <a:off x="802510" y="509457"/>
            <a:ext cx="11572370" cy="12188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/>
              <a:t>Council 2022 information session on the new </a:t>
            </a:r>
            <a:r>
              <a:rPr lang="en-US" sz="3600" b="1" dirty="0" err="1"/>
              <a:t>OneITU</a:t>
            </a:r>
            <a:r>
              <a:rPr lang="en-US" sz="3600" b="1" dirty="0"/>
              <a:t> website, 24 March, 14:00</a:t>
            </a:r>
          </a:p>
        </p:txBody>
      </p: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5C423-15B2-4373-A4FE-EFF4877FD107}"/>
              </a:ext>
            </a:extLst>
          </p:cNvPr>
          <p:cNvGrpSpPr/>
          <p:nvPr/>
        </p:nvGrpSpPr>
        <p:grpSpPr>
          <a:xfrm>
            <a:off x="7026350" y="0"/>
            <a:ext cx="5165650" cy="6858000"/>
            <a:chOff x="7028673" y="0"/>
            <a:chExt cx="516565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BE5BC5-88DA-4FD7-8F1B-231E2ABBFB7C}"/>
                </a:ext>
              </a:extLst>
            </p:cNvPr>
            <p:cNvSpPr/>
            <p:nvPr/>
          </p:nvSpPr>
          <p:spPr>
            <a:xfrm>
              <a:off x="7028673" y="0"/>
              <a:ext cx="5165650" cy="6858000"/>
            </a:xfrm>
            <a:prstGeom prst="rect">
              <a:avLst/>
            </a:prstGeom>
            <a:solidFill>
              <a:srgbClr val="009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AF78E8A-1199-422A-BB59-FC488A32B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7002" y="1754689"/>
              <a:ext cx="3848992" cy="334862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ED36-7F3F-4FB2-BCD2-5B4B08F5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132579"/>
            <a:ext cx="6000749" cy="4383251"/>
          </a:xfrm>
        </p:spPr>
        <p:txBody>
          <a:bodyPr>
            <a:spAutoFit/>
          </a:bodyPr>
          <a:lstStyle/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All agree for business continuity, business security, cybersecurity (International Committee of the Red Cross hacked in January 2022).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Council/Council Working Group mandates, user/member-centric.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Multilingual, on-the-fly translation technology.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Uniform access to common information and services across corporate and Sectoral websites, where common ground.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Green/faster download in countries with slow connectivity; accessible for people with disability/special needs (new ITU policy); mobile-friendly.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Integration with ITU social media platforms for two-way communication and engagement.</a:t>
            </a:r>
            <a:endParaRPr lang="en-GB" sz="1600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 new website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993B9DD-FF0C-4BCF-AF7C-63BFBAF5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3" y="1241625"/>
            <a:ext cx="6000749" cy="480131"/>
          </a:xfrm>
        </p:spPr>
        <p:txBody>
          <a:bodyPr/>
          <a:lstStyle/>
          <a:p>
            <a:r>
              <a:rPr lang="en-GB" dirty="0"/>
              <a:t>Why a new website?</a:t>
            </a:r>
          </a:p>
        </p:txBody>
      </p:sp>
    </p:spTree>
    <p:extLst>
      <p:ext uri="{BB962C8B-B14F-4D97-AF65-F5344CB8AC3E}">
        <p14:creationId xmlns:p14="http://schemas.microsoft.com/office/powerpoint/2010/main" val="35951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841" y="1575180"/>
            <a:ext cx="6114319" cy="4249112"/>
          </a:xfrm>
        </p:spPr>
        <p:txBody>
          <a:bodyPr wrap="square">
            <a:spAutoFit/>
          </a:bodyPr>
          <a:lstStyle/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Selected t</a:t>
            </a:r>
            <a:r>
              <a:rPr lang="en-US" dirty="0">
                <a:effectLst/>
                <a:latin typeface="+mj-lt"/>
              </a:rPr>
              <a:t>echnology platform, hosting vendor identified through ITU procuremen</a:t>
            </a:r>
            <a:r>
              <a:rPr lang="en-US" dirty="0">
                <a:latin typeface="+mj-lt"/>
              </a:rPr>
              <a:t>t.</a:t>
            </a:r>
            <a:endParaRPr lang="en-US" dirty="0">
              <a:effectLst/>
              <a:latin typeface="+mj-lt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Developed web templates with green and accessible programming code as well as design based on industry best practices.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Stepped up from prototype to live websites: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WTPF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GSS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Partner to Connect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PP-22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WRC-23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example, have been developed on the new platform.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Migrated 1000+ of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ITU News blogs and magazines and key publications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the new platform. 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Trained content owners on multilingual and accessibility, Google search and reporting, as well as search engine optimization.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2" y="962756"/>
            <a:ext cx="4255850" cy="480131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en-GB" dirty="0" err="1"/>
              <a:t>rogress</a:t>
            </a:r>
            <a:r>
              <a:rPr lang="en-GB" dirty="0"/>
              <a:t> to date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E097A-020C-4EEE-A0C4-A21F44217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65" y="313371"/>
            <a:ext cx="4307054" cy="308803"/>
          </a:xfrm>
        </p:spPr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7FBF3-EA46-4608-8411-A862EC89F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8602" y="0"/>
            <a:ext cx="5153398" cy="6857999"/>
          </a:xfrm>
        </p:spPr>
      </p:sp>
      <p:pic>
        <p:nvPicPr>
          <p:cNvPr id="8" name="Picture 7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06F7D597-A798-42DA-A0C6-FF7E11EA75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28650"/>
          <a:stretch/>
        </p:blipFill>
        <p:spPr>
          <a:xfrm>
            <a:off x="7038602" y="0"/>
            <a:ext cx="5153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21" y="1707047"/>
            <a:ext cx="5718079" cy="4685129"/>
          </a:xfrm>
        </p:spPr>
        <p:txBody>
          <a:bodyPr wrap="square">
            <a:spAutoFit/>
          </a:bodyPr>
          <a:lstStyle/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dentified the top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asks ITU members, delegates and staff come to the website for. A big thank you to the close to 200 members that have participated in the survey 3 months ago.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Events are the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Top Task #1.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onfusing menus and links and poor search results are by far the most frustrating issues for ITU members. These are symptoms of a badly designed information architecture.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There is no quick fix.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Crucially, the top tasks of the ITU Sectors are very similar. Hence, it is possible, and we will, design a common classification, navigation and information architecture for Level 0 and 1 of the website for the entire ITU, where there is common ground. </a:t>
            </a:r>
            <a:r>
              <a:rPr lang="en-GB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Again, with the engagement of about 200 members.</a:t>
            </a:r>
            <a:endParaRPr lang="en-GB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4" y="924545"/>
            <a:ext cx="5839995" cy="480131"/>
          </a:xfr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GB" dirty="0" err="1"/>
              <a:t>rogress</a:t>
            </a:r>
            <a:r>
              <a:rPr lang="en-GB" dirty="0"/>
              <a:t> to date and next step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E097A-020C-4EEE-A0C4-A21F44217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and next step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455906-0971-47D3-B64D-F2A0A2402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13200" y="0"/>
            <a:ext cx="5178800" cy="6857999"/>
          </a:xfrm>
        </p:spPr>
      </p:sp>
      <p:pic>
        <p:nvPicPr>
          <p:cNvPr id="8" name="Picture 7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AE0CA3CB-87C8-479E-BC0C-A07B1A0E0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6"/>
          <a:stretch/>
        </p:blipFill>
        <p:spPr>
          <a:xfrm>
            <a:off x="7038601" y="0"/>
            <a:ext cx="517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on the floor with a computer&#10;&#10;Description automatically generated with low confidence">
            <a:extLst>
              <a:ext uri="{FF2B5EF4-FFF2-40B4-BE49-F238E27FC236}">
                <a16:creationId xmlns:a16="http://schemas.microsoft.com/office/drawing/2014/main" id="{F6FB4A02-2CCA-47C6-9E28-562A7CE6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40741"/>
          <a:stretch/>
        </p:blipFill>
        <p:spPr>
          <a:xfrm>
            <a:off x="7026350" y="0"/>
            <a:ext cx="51656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Barrier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2E5CB-822B-48D3-B572-B9E7A604B5AB}"/>
              </a:ext>
            </a:extLst>
          </p:cNvPr>
          <p:cNvSpPr txBox="1">
            <a:spLocks/>
          </p:cNvSpPr>
          <p:nvPr/>
        </p:nvSpPr>
        <p:spPr>
          <a:xfrm>
            <a:off x="598862" y="2657527"/>
            <a:ext cx="6000749" cy="28641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lang="en-US" sz="1800" kern="12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4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2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0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0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Council did not approve of the CHF 2 million required and requested by the ITU Secretariat (over 5 years, 2022-25)  WHO has invested CHF 5 million + in their new website.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+mn-lt"/>
              </a:rPr>
              <a:t>The ITU Secretariat spent travel savings (due to COVID-19) on the progress to date. It also used the communication budget at the expense of other communication activities such as media partnerships.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lack of funding slows down, if not prevents, the scaling-up of the technology to corporate and Sectoral web pages.</a:t>
            </a:r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D3CA66-BAA4-47FD-B40D-D6CE1CF0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1" y="1226916"/>
            <a:ext cx="6000749" cy="1255728"/>
          </a:xfrm>
        </p:spPr>
        <p:txBody>
          <a:bodyPr wrap="square">
            <a:spAutoFit/>
          </a:bodyPr>
          <a:lstStyle/>
          <a:p>
            <a:r>
              <a:rPr lang="en-US" dirty="0"/>
              <a:t>Barrier to faster, comprehensive implementation across the entire website</a:t>
            </a:r>
          </a:p>
        </p:txBody>
      </p:sp>
    </p:spTree>
    <p:extLst>
      <p:ext uri="{BB962C8B-B14F-4D97-AF65-F5344CB8AC3E}">
        <p14:creationId xmlns:p14="http://schemas.microsoft.com/office/powerpoint/2010/main" val="192167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ED36-7F3F-4FB2-BCD2-5B4B08F5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132578"/>
            <a:ext cx="6000749" cy="3838167"/>
          </a:xfr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GB" sz="1600" b="0" dirty="0"/>
              <a:t>As the United Nations specialized agency for ICT, ITU works to bring</a:t>
            </a:r>
            <a:r>
              <a:rPr lang="en-GB" sz="1600" dirty="0"/>
              <a:t> </a:t>
            </a:r>
            <a:r>
              <a:rPr lang="en-GB" sz="1600" b="0" dirty="0"/>
              <a:t>digital connectivity to everyone.</a:t>
            </a:r>
          </a:p>
          <a:p>
            <a:pPr>
              <a:spcBef>
                <a:spcPts val="1800"/>
              </a:spcBef>
            </a:pPr>
            <a:r>
              <a:rPr lang="en-US" sz="1600" dirty="0"/>
              <a:t>To close the digital divide between ITU website and other UN agency and ITU member websites,</a:t>
            </a:r>
            <a:endParaRPr lang="en-GB" sz="1600" dirty="0"/>
          </a:p>
          <a:p>
            <a:pPr>
              <a:spcBef>
                <a:spcPts val="1800"/>
              </a:spcBef>
            </a:pPr>
            <a:r>
              <a:rPr lang="en-US" sz="1600" dirty="0"/>
              <a:t>in the information session and beyond</a:t>
            </a:r>
            <a:r>
              <a:rPr lang="en-US" sz="1600" b="1" dirty="0"/>
              <a:t>, the ITU Secretariat calls for voluntary, extra-budgetary donations, up to CHF 2 million total.</a:t>
            </a:r>
          </a:p>
          <a:p>
            <a:pPr>
              <a:spcBef>
                <a:spcPts val="1800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  <a:t>The requested budget in the order of CHF 2 million is included under Unfunded Mandatory Activities in the 2024-2027 Strategic and Financial Plan.</a:t>
            </a:r>
            <a:endParaRPr lang="en-US" sz="1600" b="1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32" name="Picture 8" descr="Text&#10;&#10;Description automatically generated">
            <a:extLst>
              <a:ext uri="{FF2B5EF4-FFF2-40B4-BE49-F238E27FC236}">
                <a16:creationId xmlns:a16="http://schemas.microsoft.com/office/drawing/2014/main" id="{8B3842C6-AE0A-4670-BDE4-6973E0084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4" r="13087"/>
          <a:stretch/>
        </p:blipFill>
        <p:spPr>
          <a:xfrm>
            <a:off x="7026350" y="0"/>
            <a:ext cx="516565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38575D-1044-40DE-9CC2-076CE11DCF6B}"/>
              </a:ext>
            </a:extLst>
          </p:cNvPr>
          <p:cNvSpPr txBox="1">
            <a:spLocks/>
          </p:cNvSpPr>
          <p:nvPr/>
        </p:nvSpPr>
        <p:spPr>
          <a:xfrm>
            <a:off x="692362" y="1276821"/>
            <a:ext cx="6000749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58906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849228" y="4942673"/>
            <a:ext cx="4493751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de-DE" sz="2800" dirty="0">
              <a:latin typeface="Varela Round" pitchFamily="2" charset="-79"/>
              <a:cs typeface="Varela Round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122F9856-ABF7-4797-98C9-74C4BD7B847C}"/>
              </a:ext>
            </a:extLst>
          </p:cNvPr>
          <p:cNvSpPr txBox="1">
            <a:spLocks/>
          </p:cNvSpPr>
          <p:nvPr/>
        </p:nvSpPr>
        <p:spPr>
          <a:xfrm>
            <a:off x="849228" y="6162675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March 2022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85AAF91-5EF1-4DEB-B4DB-DB9AED9665C0}"/>
              </a:ext>
            </a:extLst>
          </p:cNvPr>
          <p:cNvCxnSpPr>
            <a:cxnSpLocks/>
          </p:cNvCxnSpPr>
          <p:nvPr/>
        </p:nvCxnSpPr>
        <p:spPr>
          <a:xfrm>
            <a:off x="937797" y="1940224"/>
            <a:ext cx="60201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>
            <a:extLst>
              <a:ext uri="{FF2B5EF4-FFF2-40B4-BE49-F238E27FC236}">
                <a16:creationId xmlns:a16="http://schemas.microsoft.com/office/drawing/2014/main" id="{8871F916-72C5-4E54-B9A7-3452D66EB8E5}"/>
              </a:ext>
            </a:extLst>
          </p:cNvPr>
          <p:cNvSpPr txBox="1">
            <a:spLocks/>
          </p:cNvSpPr>
          <p:nvPr/>
        </p:nvSpPr>
        <p:spPr>
          <a:xfrm>
            <a:off x="802510" y="509457"/>
            <a:ext cx="10805290" cy="12188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/>
              <a:t>Thank you for your attention and support!</a:t>
            </a:r>
          </a:p>
        </p:txBody>
      </p:sp>
    </p:spTree>
    <p:extLst>
      <p:ext uri="{BB962C8B-B14F-4D97-AF65-F5344CB8AC3E}">
        <p14:creationId xmlns:p14="http://schemas.microsoft.com/office/powerpoint/2010/main" val="3323506525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583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Varela Round</vt:lpstr>
      <vt:lpstr>ITU Theme - White bg</vt:lpstr>
      <vt:lpstr>Big text</vt:lpstr>
      <vt:lpstr>Quote Slide</vt:lpstr>
      <vt:lpstr>PowerPoint Presentation</vt:lpstr>
      <vt:lpstr>Why a new website?</vt:lpstr>
      <vt:lpstr>Progress to date</vt:lpstr>
      <vt:lpstr>Progress to date and next step</vt:lpstr>
      <vt:lpstr>Barrier to faster, comprehensive implementation across the entire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Brouard, Ricarda</cp:lastModifiedBy>
  <cp:revision>128</cp:revision>
  <dcterms:created xsi:type="dcterms:W3CDTF">2021-03-09T10:44:20Z</dcterms:created>
  <dcterms:modified xsi:type="dcterms:W3CDTF">2022-03-15T14:30:32Z</dcterms:modified>
</cp:coreProperties>
</file>