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9" r:id="rId5"/>
    <p:sldMasterId id="2147483713" r:id="rId6"/>
  </p:sldMasterIdLst>
  <p:notesMasterIdLst>
    <p:notesMasterId r:id="rId26"/>
  </p:notesMasterIdLst>
  <p:handoutMasterIdLst>
    <p:handoutMasterId r:id="rId27"/>
  </p:handoutMasterIdLst>
  <p:sldIdLst>
    <p:sldId id="2690" r:id="rId7"/>
    <p:sldId id="266" r:id="rId8"/>
    <p:sldId id="271" r:id="rId9"/>
    <p:sldId id="298" r:id="rId10"/>
    <p:sldId id="2687" r:id="rId11"/>
    <p:sldId id="2689" r:id="rId12"/>
    <p:sldId id="2688" r:id="rId13"/>
    <p:sldId id="256" r:id="rId14"/>
    <p:sldId id="291" r:id="rId15"/>
    <p:sldId id="731" r:id="rId16"/>
    <p:sldId id="292" r:id="rId17"/>
    <p:sldId id="259" r:id="rId18"/>
    <p:sldId id="293" r:id="rId19"/>
    <p:sldId id="294" r:id="rId20"/>
    <p:sldId id="262" r:id="rId21"/>
    <p:sldId id="263" r:id="rId22"/>
    <p:sldId id="295" r:id="rId23"/>
    <p:sldId id="265" r:id="rId24"/>
    <p:sldId id="29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0083B3"/>
    <a:srgbClr val="9D26FF"/>
    <a:srgbClr val="0076A1"/>
    <a:srgbClr val="FFFFFF"/>
    <a:srgbClr val="009CD6"/>
    <a:srgbClr val="A5A5A5"/>
    <a:srgbClr val="757070"/>
    <a:srgbClr val="6F6F6E"/>
    <a:srgbClr val="F5FA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p:scale>
          <a:sx n="90" d="100"/>
          <a:sy n="90" d="100"/>
        </p:scale>
        <p:origin x="1020" y="696"/>
      </p:cViewPr>
      <p:guideLst>
        <p:guide orient="horz" pos="2160"/>
        <p:guide pos="3840"/>
      </p:guideLst>
    </p:cSldViewPr>
  </p:slideViewPr>
  <p:notesTextViewPr>
    <p:cViewPr>
      <p:scale>
        <a:sx n="1" d="1"/>
        <a:sy n="1" d="1"/>
      </p:scale>
      <p:origin x="0" y="0"/>
    </p:cViewPr>
  </p:notesTextViewPr>
  <p:notesViewPr>
    <p:cSldViewPr snapToGrid="0">
      <p:cViewPr varScale="1">
        <p:scale>
          <a:sx n="124" d="100"/>
          <a:sy n="124" d="100"/>
        </p:scale>
        <p:origin x="4188" y="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E192EA-4FB5-417A-96F6-B3058A54AB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75D5479-0008-4BFD-BE18-7442B16913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72114D-3A05-4B20-822E-8261653B33D2}" type="datetimeFigureOut">
              <a:rPr lang="en-US" smtClean="0"/>
              <a:t>1/17/2024</a:t>
            </a:fld>
            <a:endParaRPr lang="en-US"/>
          </a:p>
        </p:txBody>
      </p:sp>
      <p:sp>
        <p:nvSpPr>
          <p:cNvPr id="4" name="Footer Placeholder 3">
            <a:extLst>
              <a:ext uri="{FF2B5EF4-FFF2-40B4-BE49-F238E27FC236}">
                <a16:creationId xmlns:a16="http://schemas.microsoft.com/office/drawing/2014/main" id="{EABD4BE7-9FD8-4D10-87DD-2B2BC23B46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10342B2-B657-4BF5-B0C4-8D3FD65073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E5079B-D1F0-49DB-8DFB-E06CD09EC17E}" type="slidenum">
              <a:rPr lang="en-US" smtClean="0"/>
              <a:t>‹#›</a:t>
            </a:fld>
            <a:endParaRPr lang="en-US"/>
          </a:p>
        </p:txBody>
      </p:sp>
    </p:spTree>
    <p:extLst>
      <p:ext uri="{BB962C8B-B14F-4D97-AF65-F5344CB8AC3E}">
        <p14:creationId xmlns:p14="http://schemas.microsoft.com/office/powerpoint/2010/main" val="4200547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008D2-43B4-45EB-8E80-36DCF9CD046D}"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A8591F-50F3-4C40-9DA2-D793276CC051}" type="slidenum">
              <a:rPr lang="en-US" smtClean="0"/>
              <a:t>‹#›</a:t>
            </a:fld>
            <a:endParaRPr lang="en-US"/>
          </a:p>
        </p:txBody>
      </p:sp>
    </p:spTree>
    <p:extLst>
      <p:ext uri="{BB962C8B-B14F-4D97-AF65-F5344CB8AC3E}">
        <p14:creationId xmlns:p14="http://schemas.microsoft.com/office/powerpoint/2010/main" val="779994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Ladies and gentlemen,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Good morning, good afternoon, and good evening</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t>
            </a:r>
          </a:p>
          <a:p>
            <a:pPr marL="0" marR="0" algn="just">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I am deeply honored to participate in the Group work for Child Online Protection, a promising platform that drives innovation, while ensuring “Online Safety” for all, including our kids, the potential drivers of sustainability.</a:t>
            </a:r>
          </a:p>
          <a:p>
            <a:pPr marL="0" marR="0" algn="just">
              <a:lnSpc>
                <a:spcPct val="107000"/>
              </a:lnSpc>
              <a:spcBef>
                <a:spcPts val="0"/>
              </a:spcBef>
              <a:spcAft>
                <a:spcPts val="800"/>
              </a:spcAft>
            </a:pPr>
            <a:endParaRPr lang="en-US" sz="1800" kern="100" dirty="0">
              <a:effectLst/>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While the digital age brings us incredible opportunities, it poses risks, particularly when it comes to protecting our children.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t>
            </a:r>
          </a:p>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As an ICT sector, we are entrusted with the responsibility of fostering e-citizenship while addressing its challenges head-on.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t>
            </a:r>
          </a:p>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Before we delve into the details of our initiative on Childe Online Protection and Digital Citizenship, let us, first, take a moment to briefly review Egypt's ICT strategy.</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8FBC03E-D695-4CBE-965D-EF386E694CE2}" type="slidenum">
              <a:rPr lang="en-US" smtClean="0"/>
              <a:t>2</a:t>
            </a:fld>
            <a:endParaRPr lang="en-US"/>
          </a:p>
        </p:txBody>
      </p:sp>
    </p:spTree>
    <p:extLst>
      <p:ext uri="{BB962C8B-B14F-4D97-AF65-F5344CB8AC3E}">
        <p14:creationId xmlns:p14="http://schemas.microsoft.com/office/powerpoint/2010/main" val="1563504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8" name="Google Shape;17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Wa3i portal provides a diverse collection of Arabic content, encompassing various formats such as interactive short content, infographics, videos, creative posters, and short movies.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This content covers essential topics related to Digital Citizenship, while also offering specialized training modules and guidelines.  </a:t>
            </a:r>
          </a:p>
          <a:p>
            <a:pPr marL="0" lvl="0" indent="0" algn="l" rtl="0">
              <a:spcBef>
                <a:spcPts val="0"/>
              </a:spcBef>
              <a:spcAft>
                <a:spcPts val="0"/>
              </a:spcAft>
              <a:buNone/>
            </a:pPr>
            <a:r>
              <a:rPr lang="en-US" dirty="0"/>
              <a:t> </a:t>
            </a:r>
          </a:p>
          <a:p>
            <a:pPr marL="0" lvl="0" indent="0" algn="l" rtl="0">
              <a:spcBef>
                <a:spcPts val="0"/>
              </a:spcBef>
              <a:spcAft>
                <a:spcPts val="0"/>
              </a:spcAft>
              <a:buNone/>
            </a:pPr>
            <a:r>
              <a:rPr lang="en-US" dirty="0"/>
              <a:t>Furthermore, the platform offers access to valuable resources such as case studies, best practices, statistics, and research studies on the latest updates of Cyber Security. </a:t>
            </a:r>
            <a:endParaRPr dirty="0"/>
          </a:p>
        </p:txBody>
      </p:sp>
      <p:sp>
        <p:nvSpPr>
          <p:cNvPr id="219" name="Google Shape;21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On the "Wa3i" platform, content creation follows a two-step process. Initially, we scan content from both international and national channels to gather best practices in Internet Safety. After a thorough filtering process, we generate our own content that combines these best practices with content specifically tailored to the cultural setting of Egypt.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 ensure awareness of internet hazards among children aged 9-15, we establish collaborations with local and international organizations. Through these partnerships, we develop content specifically designed for this age group. Additionally, we work alongside Non-Governmental Organizations and Youth Centers to disseminate the content effectively by reaching targeted points and locations.</a:t>
            </a:r>
            <a:endParaRPr dirty="0"/>
          </a:p>
        </p:txBody>
      </p:sp>
      <p:sp>
        <p:nvSpPr>
          <p:cNvPr id="253" name="Google Shape;2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 Tailored to address the unique requirements of the intended audience, the monthly awareness sessions and webinars offer two distinct tracks.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The first track focuses on introducing the fundamental principles and skills associated with Digital Citizenship.  </a:t>
            </a:r>
          </a:p>
          <a:p>
            <a:pPr marL="0" lvl="0" indent="0" algn="l" rtl="0">
              <a:spcBef>
                <a:spcPts val="0"/>
              </a:spcBef>
              <a:spcAft>
                <a:spcPts val="0"/>
              </a:spcAft>
              <a:buNone/>
            </a:pPr>
            <a:r>
              <a:rPr lang="en-US" dirty="0"/>
              <a:t> </a:t>
            </a:r>
          </a:p>
          <a:p>
            <a:pPr marL="0" lvl="0" indent="0" algn="l" rtl="0">
              <a:spcBef>
                <a:spcPts val="0"/>
              </a:spcBef>
              <a:spcAft>
                <a:spcPts val="0"/>
              </a:spcAft>
              <a:buNone/>
            </a:pPr>
            <a:r>
              <a:rPr lang="en-US" dirty="0"/>
              <a:t>The second track is designed to enhance participants' abilities in dealing with cybercrimes by providing them with essential skills and knowledge regarding relevant legislations and laws. </a:t>
            </a:r>
          </a:p>
          <a:p>
            <a:pPr marL="0" lvl="0" indent="0" algn="l" rtl="0">
              <a:spcBef>
                <a:spcPts val="0"/>
              </a:spcBef>
              <a:spcAft>
                <a:spcPts val="0"/>
              </a:spcAft>
              <a:buNone/>
            </a:pPr>
            <a:r>
              <a:rPr lang="en-US" dirty="0"/>
              <a:t> </a:t>
            </a:r>
          </a:p>
          <a:p>
            <a:pPr marL="0" lvl="0" indent="0" algn="l" rtl="0">
              <a:spcBef>
                <a:spcPts val="0"/>
              </a:spcBef>
              <a:spcAft>
                <a:spcPts val="0"/>
              </a:spcAft>
              <a:buNone/>
            </a:pPr>
            <a:r>
              <a:rPr lang="en-US" dirty="0"/>
              <a:t> Additionally, participants are educated on the utilization of protection features such as "Google Family Control," enabling parents to effectively supervise their children's online accounts. </a:t>
            </a:r>
            <a:endParaRPr dirty="0"/>
          </a:p>
        </p:txBody>
      </p:sp>
      <p:sp>
        <p:nvSpPr>
          <p:cNvPr id="281" name="Google Shape;28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Capacity building is a crucial component of the services offered by our portal.  </a:t>
            </a:r>
          </a:p>
          <a:p>
            <a:pPr marL="0" lvl="0" indent="0" algn="l" rtl="0">
              <a:spcBef>
                <a:spcPts val="0"/>
              </a:spcBef>
              <a:spcAft>
                <a:spcPts val="0"/>
              </a:spcAft>
              <a:buNone/>
            </a:pPr>
            <a:r>
              <a:rPr lang="en-US" dirty="0"/>
              <a:t> </a:t>
            </a:r>
          </a:p>
          <a:p>
            <a:pPr marL="0" lvl="0" indent="0" algn="l" rtl="0">
              <a:spcBef>
                <a:spcPts val="0"/>
              </a:spcBef>
              <a:spcAft>
                <a:spcPts val="0"/>
              </a:spcAft>
              <a:buNone/>
            </a:pPr>
            <a:r>
              <a:rPr lang="en-US" dirty="0"/>
              <a:t>We offer a diverse range of capacity building programs that align with the ongoing digital transformations.  </a:t>
            </a:r>
          </a:p>
          <a:p>
            <a:pPr marL="0" lvl="0" indent="0" algn="l" rtl="0">
              <a:spcBef>
                <a:spcPts val="0"/>
              </a:spcBef>
              <a:spcAft>
                <a:spcPts val="0"/>
              </a:spcAft>
              <a:buNone/>
            </a:pPr>
            <a:r>
              <a:rPr lang="en-US" dirty="0"/>
              <a:t> </a:t>
            </a:r>
          </a:p>
          <a:p>
            <a:pPr marL="0" lvl="0" indent="0" algn="l" rtl="0">
              <a:spcBef>
                <a:spcPts val="0"/>
              </a:spcBef>
              <a:spcAft>
                <a:spcPts val="0"/>
              </a:spcAft>
              <a:buNone/>
            </a:pPr>
            <a:r>
              <a:rPr lang="en-US" dirty="0"/>
              <a:t>These programs cater to the specific needs of teachers, parents, and educators, providing them with specialized training and knowledge. As we promote e-learning, all modules are conveniently accessible online, facilitating interactive learning and self-paced study. </a:t>
            </a:r>
            <a:endParaRPr dirty="0"/>
          </a:p>
        </p:txBody>
      </p:sp>
      <p:sp>
        <p:nvSpPr>
          <p:cNvPr id="288" name="Google Shape;28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FFFFFF"/>
                </a:solidFill>
                <a:effectLst/>
                <a:latin typeface="Montserrat" panose="00000500000000000000" pitchFamily="2" charset="0"/>
              </a:rPr>
              <a:t>To ensure inclusivity, we have engaged various stakeholders who represent diverse sectors of society. </a:t>
            </a:r>
          </a:p>
          <a:p>
            <a:pPr marL="0" lvl="0" indent="0" algn="l" rtl="0">
              <a:spcBef>
                <a:spcPts val="0"/>
              </a:spcBef>
              <a:spcAft>
                <a:spcPts val="0"/>
              </a:spcAft>
              <a:buNone/>
            </a:pPr>
            <a:endParaRPr lang="en-US" b="0" i="0" dirty="0">
              <a:solidFill>
                <a:srgbClr val="FFFFFF"/>
              </a:solidFill>
              <a:effectLst/>
              <a:latin typeface="Montserrat" panose="00000500000000000000" pitchFamily="2" charset="0"/>
            </a:endParaRPr>
          </a:p>
          <a:p>
            <a:pPr marL="0" lvl="0" indent="0" algn="l" rtl="0">
              <a:spcBef>
                <a:spcPts val="0"/>
              </a:spcBef>
              <a:spcAft>
                <a:spcPts val="0"/>
              </a:spcAft>
              <a:buNone/>
            </a:pPr>
            <a:r>
              <a:rPr lang="en-US" b="0" i="0" dirty="0">
                <a:solidFill>
                  <a:srgbClr val="FFFFFF"/>
                </a:solidFill>
                <a:effectLst/>
                <a:latin typeface="Montserrat" panose="00000500000000000000" pitchFamily="2" charset="0"/>
              </a:rPr>
              <a:t>  In relation to children, we have established partnerships with the National Council for Children and Motherhood.  </a:t>
            </a:r>
          </a:p>
          <a:p>
            <a:pPr marL="0" lvl="0" indent="0" algn="l" rtl="0">
              <a:spcBef>
                <a:spcPts val="0"/>
              </a:spcBef>
              <a:spcAft>
                <a:spcPts val="0"/>
              </a:spcAft>
              <a:buNone/>
            </a:pPr>
            <a:r>
              <a:rPr lang="en-US" b="0" i="0" dirty="0">
                <a:solidFill>
                  <a:srgbClr val="FFFFFF"/>
                </a:solidFill>
                <a:effectLst/>
                <a:latin typeface="Montserrat" panose="00000500000000000000" pitchFamily="2" charset="0"/>
              </a:rPr>
              <a:t> </a:t>
            </a:r>
          </a:p>
          <a:p>
            <a:pPr marL="0" lvl="0" indent="0" algn="l" rtl="0">
              <a:spcBef>
                <a:spcPts val="0"/>
              </a:spcBef>
              <a:spcAft>
                <a:spcPts val="0"/>
              </a:spcAft>
              <a:buNone/>
            </a:pPr>
            <a:r>
              <a:rPr lang="en-US" b="0" i="0" dirty="0">
                <a:solidFill>
                  <a:srgbClr val="FFFFFF"/>
                </a:solidFill>
                <a:effectLst/>
                <a:latin typeface="Montserrat" panose="00000500000000000000" pitchFamily="2" charset="0"/>
              </a:rPr>
              <a:t>To cater to the needs of youth, we collaborate with the Ministry of Youth &amp; Supports.  </a:t>
            </a:r>
          </a:p>
          <a:p>
            <a:pPr marL="0" lvl="0" indent="0" algn="l" rtl="0">
              <a:spcBef>
                <a:spcPts val="0"/>
              </a:spcBef>
              <a:spcAft>
                <a:spcPts val="0"/>
              </a:spcAft>
              <a:buNone/>
            </a:pPr>
            <a:r>
              <a:rPr lang="en-US" b="0" i="0" dirty="0">
                <a:solidFill>
                  <a:srgbClr val="FFFFFF"/>
                </a:solidFill>
                <a:effectLst/>
                <a:latin typeface="Montserrat" panose="00000500000000000000" pitchFamily="2" charset="0"/>
              </a:rPr>
              <a:t> </a:t>
            </a:r>
          </a:p>
          <a:p>
            <a:pPr marL="0" lvl="0" indent="0" algn="l" rtl="0">
              <a:spcBef>
                <a:spcPts val="0"/>
              </a:spcBef>
              <a:spcAft>
                <a:spcPts val="0"/>
              </a:spcAft>
              <a:buNone/>
            </a:pPr>
            <a:r>
              <a:rPr lang="en-US" b="0" i="0" dirty="0">
                <a:solidFill>
                  <a:srgbClr val="FFFFFF"/>
                </a:solidFill>
                <a:effectLst/>
                <a:latin typeface="Montserrat" panose="00000500000000000000" pitchFamily="2" charset="0"/>
              </a:rPr>
              <a:t>In addressing the concerns of women, we have formed partnerships with the National Council for Women.  </a:t>
            </a:r>
          </a:p>
          <a:p>
            <a:pPr marL="0" lvl="0" indent="0" algn="l" rtl="0">
              <a:spcBef>
                <a:spcPts val="0"/>
              </a:spcBef>
              <a:spcAft>
                <a:spcPts val="0"/>
              </a:spcAft>
              <a:buNone/>
            </a:pPr>
            <a:r>
              <a:rPr lang="en-US" b="0" i="0" dirty="0">
                <a:solidFill>
                  <a:srgbClr val="FFFFFF"/>
                </a:solidFill>
                <a:effectLst/>
                <a:latin typeface="Montserrat" panose="00000500000000000000" pitchFamily="2" charset="0"/>
              </a:rPr>
              <a:t> </a:t>
            </a:r>
          </a:p>
          <a:p>
            <a:pPr marL="0" lvl="0" indent="0" algn="l" rtl="0">
              <a:spcBef>
                <a:spcPts val="0"/>
              </a:spcBef>
              <a:spcAft>
                <a:spcPts val="0"/>
              </a:spcAft>
              <a:buNone/>
            </a:pPr>
            <a:r>
              <a:rPr lang="en-US" b="0" i="0" dirty="0">
                <a:solidFill>
                  <a:srgbClr val="FFFFFF"/>
                </a:solidFill>
                <a:effectLst/>
                <a:latin typeface="Montserrat" panose="00000500000000000000" pitchFamily="2" charset="0"/>
              </a:rPr>
              <a:t>Additionally, we work together with the Ministry of Education to support teachers, and with the Ministry of Social Solidarity to serve the public.</a:t>
            </a:r>
            <a:endParaRPr dirty="0"/>
          </a:p>
        </p:txBody>
      </p:sp>
      <p:sp>
        <p:nvSpPr>
          <p:cNvPr id="295" name="Google Shape;29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Ladies and gentlemen,</a:t>
            </a:r>
          </a:p>
          <a:p>
            <a:endParaRPr lang="en-US" dirty="0"/>
          </a:p>
          <a:p>
            <a:r>
              <a:rPr lang="en-US" dirty="0"/>
              <a:t>As I bring this lengthy, yet hopefully useful presentation to a close,  it is important to highlight that our children hold the key to unlocking promising future. </a:t>
            </a:r>
          </a:p>
          <a:p>
            <a:endParaRPr lang="en-US" dirty="0"/>
          </a:p>
          <a:p>
            <a:r>
              <a:rPr lang="en-US" dirty="0"/>
              <a:t>It is our shared responsibility to nurture their growth and protect them from an increasingly dangerous digital world.  </a:t>
            </a:r>
          </a:p>
          <a:p>
            <a:r>
              <a:rPr lang="en-US" dirty="0"/>
              <a:t> </a:t>
            </a:r>
          </a:p>
          <a:p>
            <a:r>
              <a:rPr lang="en-US" dirty="0"/>
              <a:t>Today, we have witnessed Egypt's unwavering dedication in creating a secure and empowering digital environment for our young ones. However, we should not stop there, we have a long journey ahead! let us march forward with a shared vision, ensuring that every child can develop and flourish in the digital landscape that lies ahead.</a:t>
            </a:r>
          </a:p>
          <a:p>
            <a:endParaRPr lang="en-US" dirty="0"/>
          </a:p>
          <a:p>
            <a:r>
              <a:rPr lang="en-US" dirty="0"/>
              <a:t> </a:t>
            </a:r>
          </a:p>
          <a:p>
            <a:r>
              <a:rPr lang="en-US" dirty="0"/>
              <a:t>Thank you for listening!  </a:t>
            </a:r>
          </a:p>
        </p:txBody>
      </p:sp>
      <p:sp>
        <p:nvSpPr>
          <p:cNvPr id="4" name="Slide Number Placeholder 3"/>
          <p:cNvSpPr>
            <a:spLocks noGrp="1"/>
          </p:cNvSpPr>
          <p:nvPr>
            <p:ph type="sldNum" sz="quarter" idx="5"/>
          </p:nvPr>
        </p:nvSpPr>
        <p:spPr/>
        <p:txBody>
          <a:bodyPr/>
          <a:lstStyle/>
          <a:p>
            <a:fld id="{F8FBC03E-D695-4CBE-965D-EF386E694CE2}" type="slidenum">
              <a:rPr lang="en-US" smtClean="0"/>
              <a:t>19</a:t>
            </a:fld>
            <a:endParaRPr lang="en-US"/>
          </a:p>
        </p:txBody>
      </p:sp>
    </p:spTree>
    <p:extLst>
      <p:ext uri="{BB962C8B-B14F-4D97-AF65-F5344CB8AC3E}">
        <p14:creationId xmlns:p14="http://schemas.microsoft.com/office/powerpoint/2010/main" val="3708247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With unwavering determination, Egypt has been fully embracing the United Nations' Sustainable Development Goals (SDGs).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t>
            </a:r>
          </a:p>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Such commitment was reflected in its “2030 Vision” – a visionary blueprint that transcends dreams and transforms them into concrete actions. This comprehensive strategy is not limited to just political and economic dimensions; it delves into the very fabric of Egyptian society, ensuring progress and inclusivity for all.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t>
            </a:r>
          </a:p>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At the very core of this transformative journey lies the Digital Egypt initiative, a powerful force propelling the nation towards unparalleled innovation. Leading this charge to the future is the Ministry of Communications and Information Technology, with its 3 cross-cutting goals.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t>
            </a:r>
          </a:p>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On an economic front, the ministry’s goal is not confined to boosting the ICT’s contribution to the GDP, but also attract an influx of hard currencies.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t>
            </a:r>
          </a:p>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Yet, the ministry's vision goes beyond mere economic gains. It seeks to swiftly introduce and integrate cutting-edge technologies across diverse sectors, ranging from digitizing governmental services to empowering and uplifting the most vulnerable strata of society.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Strategically, the ministry aspires to solidify Egypt's position on the global stage of interconnectivity in an ever-evolving landscape of AI and digital transformation.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lvl="0"/>
            <a:endParaRPr lang="en-US" sz="1200" dirty="0">
              <a:solidFill>
                <a:prstClr val="black"/>
              </a:solidFill>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But before we delve into the details of our initiatives related to child online protection, let’s take a quick moment to highlight the main pillars and enablers of the </a:t>
            </a:r>
            <a:r>
              <a:rPr lang="en-US" sz="1800" kern="100">
                <a:effectLst/>
                <a:latin typeface="Times New Roman" panose="02020603050405020304" pitchFamily="18" charset="0"/>
                <a:ea typeface="Calibri" panose="020F0502020204030204" pitchFamily="34" charset="0"/>
                <a:cs typeface="Arial" panose="020B0604020202020204" pitchFamily="34" charset="0"/>
              </a:rPr>
              <a:t>MCIT strategy.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lvl="0"/>
            <a:endParaRPr lang="en-US" sz="1200" dirty="0">
              <a:solidFill>
                <a:prstClr val="black"/>
              </a:solidFill>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FBC03E-D695-4CBE-965D-EF386E694C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367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 </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At the heart of such strategy, lies three main pillars: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en-US" dirty="0"/>
          </a:p>
          <a:p>
            <a:pPr algn="just"/>
            <a:r>
              <a:rPr lang="en-US" dirty="0"/>
              <a:t>-First.. Digital Transformation.. by digitizing the governmental operations, … all</a:t>
            </a:r>
          </a:p>
          <a:p>
            <a:pPr algn="just"/>
            <a:r>
              <a:rPr lang="en-US" dirty="0"/>
              <a:t>of them, … to better serve our citizens</a:t>
            </a:r>
          </a:p>
          <a:p>
            <a:pPr algn="just"/>
            <a:r>
              <a:rPr lang="en-US" dirty="0"/>
              <a:t> </a:t>
            </a:r>
          </a:p>
          <a:p>
            <a:pPr algn="just"/>
            <a:r>
              <a:rPr lang="en-US" dirty="0"/>
              <a:t>-Second ..Capacity Building of all society segments.. from women and Persons</a:t>
            </a:r>
          </a:p>
          <a:p>
            <a:pPr algn="just"/>
            <a:r>
              <a:rPr lang="en-US" dirty="0"/>
              <a:t>with Disabilities.. to those living in underserved communities…</a:t>
            </a:r>
          </a:p>
          <a:p>
            <a:pPr algn="just"/>
            <a:r>
              <a:rPr lang="en-US" dirty="0"/>
              <a:t> </a:t>
            </a:r>
          </a:p>
          <a:p>
            <a:pPr algn="just"/>
            <a:r>
              <a:rPr lang="en-US" dirty="0"/>
              <a:t>-The third and most important… is Digital Innovation.. MCIT seeks to build and</a:t>
            </a:r>
          </a:p>
          <a:p>
            <a:pPr algn="just"/>
            <a:r>
              <a:rPr lang="en-US" dirty="0"/>
              <a:t>foster an ecosystem that encourages entrepreneurship and spurs creativity..</a:t>
            </a:r>
          </a:p>
          <a:p>
            <a:pPr algn="just"/>
            <a:r>
              <a:rPr lang="en-US" dirty="0"/>
              <a:t> </a:t>
            </a:r>
          </a:p>
          <a:p>
            <a:pPr algn="just"/>
            <a:r>
              <a:rPr lang="en-US" dirty="0"/>
              <a:t>These three pillars are based on two enablers.. first and foremost is our increasing</a:t>
            </a:r>
          </a:p>
          <a:p>
            <a:pPr algn="just"/>
            <a:r>
              <a:rPr lang="en-US" dirty="0"/>
              <a:t>investment in the ICT infrastructure… second is our efforts to ensure that Egyptian</a:t>
            </a:r>
          </a:p>
          <a:p>
            <a:pPr algn="just"/>
            <a:r>
              <a:rPr lang="en-US" dirty="0"/>
              <a:t>legislation are conductive to digitization and innovation.   </a:t>
            </a:r>
          </a:p>
          <a:p>
            <a:pPr algn="just"/>
            <a:endParaRPr lang="en-US" dirty="0"/>
          </a:p>
        </p:txBody>
      </p:sp>
      <p:sp>
        <p:nvSpPr>
          <p:cNvPr id="4" name="Slide Number Placeholder 3"/>
          <p:cNvSpPr>
            <a:spLocks noGrp="1"/>
          </p:cNvSpPr>
          <p:nvPr>
            <p:ph type="sldNum" sz="quarter" idx="5"/>
          </p:nvPr>
        </p:nvSpPr>
        <p:spPr/>
        <p:txBody>
          <a:bodyPr/>
          <a:lstStyle/>
          <a:p>
            <a:fld id="{F8FBC03E-D695-4CBE-965D-EF386E694CE2}" type="slidenum">
              <a:rPr lang="en-US" smtClean="0"/>
              <a:t>4</a:t>
            </a:fld>
            <a:endParaRPr lang="en-US"/>
          </a:p>
        </p:txBody>
      </p:sp>
    </p:spTree>
    <p:extLst>
      <p:ext uri="{BB962C8B-B14F-4D97-AF65-F5344CB8AC3E}">
        <p14:creationId xmlns:p14="http://schemas.microsoft.com/office/powerpoint/2010/main" val="3661464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from: The </a:t>
            </a:r>
            <a:r>
              <a:rPr lang="en-US" dirty="0" err="1"/>
              <a:t>CabinetTHE</a:t>
            </a:r>
            <a:r>
              <a:rPr lang="en-US" dirty="0"/>
              <a:t> NATIONAL COUNCIL FOR CHILDHOOD AND MOTHERHOODLAW NO. 12 OF 1996 PROMULGATING THE CHILD LAWAMENDED BYLAW NO. 126 OF 2008</a:t>
            </a:r>
          </a:p>
          <a:p>
            <a:endParaRPr lang="en-US" dirty="0"/>
          </a:p>
        </p:txBody>
      </p:sp>
      <p:sp>
        <p:nvSpPr>
          <p:cNvPr id="4" name="Slide Number Placeholder 3"/>
          <p:cNvSpPr>
            <a:spLocks noGrp="1"/>
          </p:cNvSpPr>
          <p:nvPr>
            <p:ph type="sldNum" sz="quarter" idx="5"/>
          </p:nvPr>
        </p:nvSpPr>
        <p:spPr/>
        <p:txBody>
          <a:bodyPr/>
          <a:lstStyle/>
          <a:p>
            <a:fld id="{46A8591F-50F3-4C40-9DA2-D793276CC051}" type="slidenum">
              <a:rPr lang="en-US" smtClean="0"/>
              <a:t>6</a:t>
            </a:fld>
            <a:endParaRPr lang="en-US"/>
          </a:p>
        </p:txBody>
      </p:sp>
    </p:spTree>
    <p:extLst>
      <p:ext uri="{BB962C8B-B14F-4D97-AF65-F5344CB8AC3E}">
        <p14:creationId xmlns:p14="http://schemas.microsoft.com/office/powerpoint/2010/main" val="1710559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The protection of children online is a significant matter in Egypt, addressed through an initiative known as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Nabtet</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Masr". This innovative project, overseen by the National Council of Childhood and Motherhood, not only encourages us to report and address child abuse through an innovative application, but also demonstrates a firm dedication to safeguarding the well-being of our children.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t>
            </a:r>
          </a:p>
          <a:p>
            <a:pPr marL="0" marR="0" algn="just">
              <a:lnSpc>
                <a:spcPct val="107000"/>
              </a:lnSpc>
              <a:spcBef>
                <a:spcPts val="0"/>
              </a:spcBef>
              <a:spcAft>
                <a:spcPts val="800"/>
              </a:spcAft>
            </a:pPr>
            <a:endParaRPr lang="en-US" sz="1800" kern="100" dirty="0">
              <a:effectLst/>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But the dedication doesn't stop there. The Ministry of Communications and Information Technology (MCIT) understands the immense importance of this cause and has been on a transformative journey to create an environment where our children can thrive and feel secure. Since 2007, MCIT has been at the forefront of implementing impactful programs that address the challenges of the modern era. </a:t>
            </a:r>
          </a:p>
          <a:p>
            <a:pPr marL="0" marR="0" algn="just">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This e-Citizenship initiative acts as a guiding light, equipping citizens with the essential skills and tools needed to excel in the rapidly evolving digital age. However, at its core, this initiative places children as a top priority. Through engaging programs and interactive workshops, they are introduced to the limitless potential of technology. They learn to harness it as a catalyst for their personal growth and development, becoming the digital pioneers of the future, all while maintaining ethical and legal practices.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br>
              <a:rPr lang="en-US" dirty="0"/>
            </a:b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fontAlgn="base"/>
            <a:r>
              <a:rPr lang="en-US" b="0" i="0" dirty="0">
                <a:solidFill>
                  <a:srgbClr val="FFFFFF"/>
                </a:solidFill>
                <a:effectLst/>
                <a:latin typeface="Montserrat" panose="00000500000000000000" pitchFamily="2" charset="0"/>
              </a:rPr>
              <a:t>The initiative tackles its mission head-on, with a set of four mighty goals that will shape the future of digital citizenship.  </a:t>
            </a:r>
          </a:p>
          <a:p>
            <a:pPr algn="l" fontAlgn="base"/>
            <a:r>
              <a:rPr lang="en-US" b="0" i="0" dirty="0">
                <a:solidFill>
                  <a:srgbClr val="FFFFFF"/>
                </a:solidFill>
                <a:effectLst/>
                <a:latin typeface="Montserrat" panose="00000500000000000000" pitchFamily="2" charset="0"/>
              </a:rPr>
              <a:t> </a:t>
            </a:r>
          </a:p>
          <a:p>
            <a:pPr algn="l" fontAlgn="base"/>
            <a:r>
              <a:rPr lang="en-US" b="0" i="0" dirty="0">
                <a:solidFill>
                  <a:srgbClr val="FFFFFF"/>
                </a:solidFill>
                <a:effectLst/>
                <a:latin typeface="Montserrat" panose="00000500000000000000" pitchFamily="2" charset="0"/>
              </a:rPr>
              <a:t>First, it seeks to increase access to specialized information in the realm of e-citizenship, as well as the best practices of our neighboring countries, all in Arabic.  </a:t>
            </a:r>
          </a:p>
          <a:p>
            <a:pPr algn="l" fontAlgn="base"/>
            <a:endParaRPr lang="en-US" b="0" i="0" dirty="0">
              <a:solidFill>
                <a:srgbClr val="FFFFFF"/>
              </a:solidFill>
              <a:effectLst/>
              <a:latin typeface="Montserrat" panose="00000500000000000000" pitchFamily="2" charset="0"/>
            </a:endParaRPr>
          </a:p>
          <a:p>
            <a:pPr algn="l" fontAlgn="base"/>
            <a:r>
              <a:rPr lang="en-US" b="0" i="0" dirty="0">
                <a:solidFill>
                  <a:srgbClr val="FFFFFF"/>
                </a:solidFill>
                <a:effectLst/>
                <a:latin typeface="Montserrat" panose="00000500000000000000" pitchFamily="2" charset="0"/>
              </a:rPr>
              <a:t>But knowledge without the right tools is not enough. Hence, the second goal of the initiative takes center stage, focusing on building the capacities of tutors and trainers. To ensure that such knowledge is transferred to future generations, the initiative employs its networking prowess, collaborating with local organizations and youth centers. Together, they form an unstoppable force, paving the way for long-term success. </a:t>
            </a:r>
          </a:p>
          <a:p>
            <a:pPr algn="l" fontAlgn="base"/>
            <a:endParaRPr lang="en-US" b="0" i="0" dirty="0">
              <a:solidFill>
                <a:srgbClr val="FFFFFF"/>
              </a:solidFill>
              <a:effectLst/>
              <a:latin typeface="Montserrat" panose="00000500000000000000" pitchFamily="2" charset="0"/>
            </a:endParaRPr>
          </a:p>
          <a:p>
            <a:pPr algn="l" fontAlgn="base"/>
            <a:r>
              <a:rPr lang="en-US" b="0" i="0" dirty="0">
                <a:solidFill>
                  <a:srgbClr val="FFFFFF"/>
                </a:solidFill>
                <a:effectLst/>
                <a:latin typeface="Montserrat" panose="00000500000000000000" pitchFamily="2" charset="0"/>
              </a:rPr>
              <a:t>Of course, embracing the digital realm comes with its set of challenges. This is where the third goal stands. It is determined to keep everyone safe online, ensuring a secure digital future.  </a:t>
            </a:r>
          </a:p>
          <a:p>
            <a:pPr algn="l" fontAlgn="base"/>
            <a:r>
              <a:rPr lang="en-US" b="0" i="0" dirty="0">
                <a:solidFill>
                  <a:srgbClr val="FFFFFF"/>
                </a:solidFill>
                <a:effectLst/>
                <a:latin typeface="Montserrat" panose="00000500000000000000" pitchFamily="2" charset="0"/>
              </a:rPr>
              <a:t>  </a:t>
            </a:r>
          </a:p>
          <a:p>
            <a:pPr algn="l" fontAlgn="base"/>
            <a:r>
              <a:rPr lang="en-US" b="0" i="0" dirty="0">
                <a:solidFill>
                  <a:srgbClr val="FFFFFF"/>
                </a:solidFill>
                <a:effectLst/>
                <a:latin typeface="Montserrat" panose="00000500000000000000" pitchFamily="2" charset="0"/>
              </a:rPr>
              <a:t>But achieving these goals require more partnerships. It recognizes the power of partnerships. From teaming up with UNICEF to develop a curriculum on online safety for children, to cooperating with the ministries of social solidarity, education, and youth and sports – the initiative knows that true success lies in collaboration.</a:t>
            </a:r>
          </a:p>
          <a:p>
            <a:pPr marL="0" lvl="0" indent="0" algn="l" rtl="0">
              <a:spcBef>
                <a:spcPts val="0"/>
              </a:spcBef>
              <a:spcAft>
                <a:spcPts val="0"/>
              </a:spcAft>
              <a:buNone/>
            </a:pPr>
            <a:endParaRPr dirty="0"/>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Realizing the centrality of dialogue in the success of initiatives, we invite children to share their dreams and aspirations, their concerns and uncertainties. We lend our ears to parents, seeking their wisdom and guidance. We collaborate with tutors, drawing upon their expertise to shape educational initiatives that cultivate digital citizenship.</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t>
            </a:r>
          </a:p>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To ensure accessibility, all our interactives are conducted in Arabic. We start with general training to make sure everyone understands the basics and feels like they're part of the group. Then, we go deeper into more specialized content.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t>
            </a:r>
          </a:p>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Our interactive activities and training sessions are a mix of giving guidance and letting people discover things on their own. We give them the tools they need, share our knowledge, and provide a structure to follow. We empower them to take charge of their learning journey.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0A20015-0A45-42B4-9D50-F6F0DCA2314A}" type="slidenum">
              <a:rPr lang="en-US" smtClean="0"/>
              <a:t>10</a:t>
            </a:fld>
            <a:endParaRPr lang="en-US"/>
          </a:p>
        </p:txBody>
      </p:sp>
    </p:spTree>
    <p:extLst>
      <p:ext uri="{BB962C8B-B14F-4D97-AF65-F5344CB8AC3E}">
        <p14:creationId xmlns:p14="http://schemas.microsoft.com/office/powerpoint/2010/main" val="2220593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dirty="0">
                <a:effectLst/>
                <a:latin typeface="Times New Roman" panose="02020603050405020304" pitchFamily="18" charset="0"/>
                <a:ea typeface="Calibri" panose="020F0502020204030204" pitchFamily="34" charset="0"/>
              </a:rPr>
              <a:t>The Digital Citizenship Initiative is built upon five fundamental pillars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The first pillar of this transformative vision is the "Wa3i” portal. This portal serves as a gateway for Egyptian citizens to enhance their understanding of the principles of e-citizenship. It provides accessible and comprehensive resources that enable individuals to develop a holistic vision of the skills required to thrive in the digital age.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Through the "Wa3i.net" portal, citizens have access to a wealth of specialized Arabic content, including articles, interactive sessions, and relevant circulars. This ensures that the information shared is tailored to the unique needs and cultural context of the Egyptian population, fostering a sense of inclusivity and relevance.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Recognizing the importance of continuous learning and capacity building, the third pillar of these initiatives focuses on providing regular training sessions. These sessions, conducted every three months, equip individuals with the necessary skills and knowledge to navigate the digital realm safely and responsibly. </a:t>
            </a:r>
          </a:p>
          <a:p>
            <a:pPr marL="0" lvl="0" indent="0" algn="l" rtl="0">
              <a:spcBef>
                <a:spcPts val="0"/>
              </a:spcBef>
              <a:spcAft>
                <a:spcPts val="0"/>
              </a:spcAft>
              <a:buNone/>
            </a:pPr>
            <a:r>
              <a:rPr lang="en-US" dirty="0"/>
              <a:t> </a:t>
            </a:r>
          </a:p>
          <a:p>
            <a:pPr marL="0" lvl="0" indent="0" algn="l" rtl="0">
              <a:spcBef>
                <a:spcPts val="0"/>
              </a:spcBef>
              <a:spcAft>
                <a:spcPts val="0"/>
              </a:spcAft>
              <a:buNone/>
            </a:pPr>
            <a:r>
              <a:rPr lang="en-US" dirty="0"/>
              <a:t>The fourth pillar revolves around raising awareness about cyber threats and digital hazards. Through the "Wa3i" website, citizens can access valuable information, register for awareness campaigns, and stay up-to-date with the latest trends and best practices in digital security. By fostering a culture of preparedness, we empower individuals to protect themselves and their communities from the risks that come with our increasingly interconnected world.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Lastly, but certainly not least, the realization of this vision lies on the establishment of both local and international networks. Locally, strategic partnerships have been forged with the National Council for Childhood and Motherhood and the National Council for Women. Internationally, we are member in the Child Protection Committee in the ITU,  where we contribute to the global decision-making process.  </a:t>
            </a:r>
          </a:p>
          <a:p>
            <a:pPr marL="0" lvl="0" indent="0" algn="l" rtl="0">
              <a:spcBef>
                <a:spcPts val="0"/>
              </a:spcBef>
              <a:spcAft>
                <a:spcPts val="0"/>
              </a:spcAft>
              <a:buNone/>
            </a:pPr>
            <a:endParaRPr lang="en-US" dirty="0"/>
          </a:p>
        </p:txBody>
      </p:sp>
      <p:sp>
        <p:nvSpPr>
          <p:cNvPr id="144" name="Google Shape;14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Our portal offers rich and culturally relevant content. We scan the best practices locally an internationally, with careful selection to fit our context.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Through our portal, you can explore upcoming awareness sessions and webinar on our monthly calendar. </a:t>
            </a:r>
          </a:p>
          <a:p>
            <a:pPr marL="0" lvl="0" indent="0" algn="l" rtl="0">
              <a:spcBef>
                <a:spcPts val="0"/>
              </a:spcBef>
              <a:spcAft>
                <a:spcPts val="0"/>
              </a:spcAft>
              <a:buNone/>
            </a:pPr>
            <a:r>
              <a:rPr lang="en-US" dirty="0"/>
              <a:t> </a:t>
            </a:r>
          </a:p>
          <a:p>
            <a:pPr marL="0" lvl="0" indent="0" algn="l" rtl="0">
              <a:spcBef>
                <a:spcPts val="0"/>
              </a:spcBef>
              <a:spcAft>
                <a:spcPts val="0"/>
              </a:spcAft>
              <a:buNone/>
            </a:pPr>
            <a:r>
              <a:rPr lang="en-US" dirty="0"/>
              <a:t>Besides the support lines and guidance, we organize interactive competitions at schools to further engage our children in our initiatives. These competitions will be regularly published on our website to ensure it reaches everyone.</a:t>
            </a:r>
            <a:endParaRPr dirty="0"/>
          </a:p>
        </p:txBody>
      </p:sp>
      <p:sp>
        <p:nvSpPr>
          <p:cNvPr id="165" name="Google Shape;16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ey margin-Content with Caption (White 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F752D4-D41F-48C8-BC93-770A10B9CEFC}"/>
              </a:ext>
            </a:extLst>
          </p:cNvPr>
          <p:cNvSpPr>
            <a:spLocks noGrp="1"/>
          </p:cNvSpPr>
          <p:nvPr>
            <p:ph type="body" sz="half" idx="2" hasCustomPrompt="1"/>
          </p:nvPr>
        </p:nvSpPr>
        <p:spPr>
          <a:xfrm>
            <a:off x="728691" y="1959151"/>
            <a:ext cx="4090872" cy="4200245"/>
          </a:xfrm>
        </p:spPr>
        <p:txBody>
          <a:bodyPr>
            <a:noAutofit/>
          </a:bodyPr>
          <a:lstStyle>
            <a:lvl1pPr marL="0" indent="0">
              <a:lnSpc>
                <a:spcPts val="2400"/>
              </a:lnSpc>
              <a:buNone/>
              <a:defRPr sz="1800" spc="2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13" name="Text Placeholder 3">
            <a:extLst>
              <a:ext uri="{FF2B5EF4-FFF2-40B4-BE49-F238E27FC236}">
                <a16:creationId xmlns:a16="http://schemas.microsoft.com/office/drawing/2014/main" id="{3E0F6D26-4165-4298-B9DF-69A0CA57C654}"/>
              </a:ext>
            </a:extLst>
          </p:cNvPr>
          <p:cNvSpPr>
            <a:spLocks noGrp="1"/>
          </p:cNvSpPr>
          <p:nvPr>
            <p:ph type="body" sz="half" idx="14" hasCustomPrompt="1"/>
          </p:nvPr>
        </p:nvSpPr>
        <p:spPr>
          <a:xfrm>
            <a:off x="5018432" y="1959150"/>
            <a:ext cx="4090872" cy="4200245"/>
          </a:xfrm>
        </p:spPr>
        <p:txBody>
          <a:bodyPr>
            <a:noAutofit/>
          </a:bodyPr>
          <a:lstStyle>
            <a:lvl1pPr marL="0" indent="0">
              <a:lnSpc>
                <a:spcPts val="2400"/>
              </a:lnSpc>
              <a:buNone/>
              <a:defRPr sz="1800" spc="2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17" name="Title 1">
            <a:extLst>
              <a:ext uri="{FF2B5EF4-FFF2-40B4-BE49-F238E27FC236}">
                <a16:creationId xmlns:a16="http://schemas.microsoft.com/office/drawing/2014/main" id="{CED336FC-6E45-4A2D-A5AB-BE24E693E093}"/>
              </a:ext>
            </a:extLst>
          </p:cNvPr>
          <p:cNvSpPr>
            <a:spLocks noGrp="1"/>
          </p:cNvSpPr>
          <p:nvPr>
            <p:ph type="title" hasCustomPrompt="1"/>
          </p:nvPr>
        </p:nvSpPr>
        <p:spPr>
          <a:xfrm>
            <a:off x="728691" y="1265849"/>
            <a:ext cx="9051731" cy="502882"/>
          </a:xfrm>
          <a:prstGeom prst="rect">
            <a:avLst/>
          </a:prstGeom>
        </p:spPr>
        <p:txBody>
          <a:bodyPr>
            <a:noAutofit/>
          </a:bodyPr>
          <a:lstStyle>
            <a:lvl1pPr>
              <a:defRPr sz="2800"/>
            </a:lvl1pPr>
          </a:lstStyle>
          <a:p>
            <a:pPr lvl="0"/>
            <a:r>
              <a:rPr lang="en-US" dirty="0"/>
              <a:t>Click to edit Master text styles</a:t>
            </a:r>
          </a:p>
        </p:txBody>
      </p:sp>
      <p:cxnSp>
        <p:nvCxnSpPr>
          <p:cNvPr id="8" name="Straight Connector 7">
            <a:extLst>
              <a:ext uri="{FF2B5EF4-FFF2-40B4-BE49-F238E27FC236}">
                <a16:creationId xmlns:a16="http://schemas.microsoft.com/office/drawing/2014/main" id="{20EB37B9-0614-41D6-8AFE-EB91B451A9F5}"/>
              </a:ext>
            </a:extLst>
          </p:cNvPr>
          <p:cNvCxnSpPr/>
          <p:nvPr userDrawn="1"/>
        </p:nvCxnSpPr>
        <p:spPr>
          <a:xfrm>
            <a:off x="614783"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CFE8CDBB-5A4D-4444-85CC-7578EF050F69}"/>
              </a:ext>
            </a:extLst>
          </p:cNvPr>
          <p:cNvSpPr>
            <a:spLocks noGrp="1"/>
          </p:cNvSpPr>
          <p:nvPr>
            <p:ph type="body" sz="quarter" idx="12" hasCustomPrompt="1"/>
          </p:nvPr>
        </p:nvSpPr>
        <p:spPr>
          <a:xfrm>
            <a:off x="614783"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7181760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ight image - M">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E364E913-4A6A-4F3B-B209-831A75170B72}"/>
              </a:ext>
            </a:extLst>
          </p:cNvPr>
          <p:cNvSpPr>
            <a:spLocks noGrp="1"/>
          </p:cNvSpPr>
          <p:nvPr>
            <p:ph type="pic" idx="1" hasCustomPrompt="1"/>
          </p:nvPr>
        </p:nvSpPr>
        <p:spPr>
          <a:xfrm>
            <a:off x="6096000" y="-1"/>
            <a:ext cx="6092751" cy="6858000"/>
          </a:xfrm>
          <a:solidFill>
            <a:srgbClr val="F4F4F4"/>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8" name="Title 1">
            <a:extLst>
              <a:ext uri="{FF2B5EF4-FFF2-40B4-BE49-F238E27FC236}">
                <a16:creationId xmlns:a16="http://schemas.microsoft.com/office/drawing/2014/main" id="{E30453B6-BE94-4D10-99CD-4F6557992EA0}"/>
              </a:ext>
            </a:extLst>
          </p:cNvPr>
          <p:cNvSpPr>
            <a:spLocks noGrp="1"/>
          </p:cNvSpPr>
          <p:nvPr>
            <p:ph type="title" hasCustomPrompt="1"/>
          </p:nvPr>
        </p:nvSpPr>
        <p:spPr>
          <a:xfrm>
            <a:off x="709575" y="1241625"/>
            <a:ext cx="5018228" cy="867930"/>
          </a:xfrm>
          <a:prstGeom prst="rect">
            <a:avLst/>
          </a:prstGeom>
        </p:spPr>
        <p:txBody>
          <a:bodyPr wrap="square">
            <a:spAutoFit/>
          </a:bodyPr>
          <a:lstStyle>
            <a:lvl1pPr>
              <a:defRPr sz="2800"/>
            </a:lvl1pPr>
          </a:lstStyle>
          <a:p>
            <a:pPr lvl="0"/>
            <a:r>
              <a:rPr lang="en-US" dirty="0"/>
              <a:t>Click to edit Master text styles  </a:t>
            </a:r>
          </a:p>
        </p:txBody>
      </p:sp>
      <p:cxnSp>
        <p:nvCxnSpPr>
          <p:cNvPr id="11" name="Straight Connector 10">
            <a:extLst>
              <a:ext uri="{FF2B5EF4-FFF2-40B4-BE49-F238E27FC236}">
                <a16:creationId xmlns:a16="http://schemas.microsoft.com/office/drawing/2014/main" id="{076CAFA7-68AE-4EAD-BE3A-A5B16D9D3552}"/>
              </a:ext>
            </a:extLst>
          </p:cNvPr>
          <p:cNvCxnSpPr/>
          <p:nvPr userDrawn="1"/>
        </p:nvCxnSpPr>
        <p:spPr>
          <a:xfrm>
            <a:off x="61607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A8F2FE0A-3A4C-445D-8290-44FCEA3F5955}"/>
              </a:ext>
            </a:extLst>
          </p:cNvPr>
          <p:cNvSpPr>
            <a:spLocks noGrp="1"/>
          </p:cNvSpPr>
          <p:nvPr>
            <p:ph type="body" sz="quarter" idx="10" hasCustomPrompt="1"/>
          </p:nvPr>
        </p:nvSpPr>
        <p:spPr>
          <a:xfrm>
            <a:off x="616074"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
        <p:nvSpPr>
          <p:cNvPr id="15" name="Text Placeholder 3">
            <a:extLst>
              <a:ext uri="{FF2B5EF4-FFF2-40B4-BE49-F238E27FC236}">
                <a16:creationId xmlns:a16="http://schemas.microsoft.com/office/drawing/2014/main" id="{C9AD2564-EF06-46B2-95AF-0FC81EEDCC98}"/>
              </a:ext>
            </a:extLst>
          </p:cNvPr>
          <p:cNvSpPr>
            <a:spLocks noGrp="1"/>
          </p:cNvSpPr>
          <p:nvPr>
            <p:ph type="body" sz="half" idx="2" hasCustomPrompt="1"/>
          </p:nvPr>
        </p:nvSpPr>
        <p:spPr>
          <a:xfrm>
            <a:off x="709574" y="2245766"/>
            <a:ext cx="5018229" cy="3920948"/>
          </a:xfr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Tree>
    <p:extLst>
      <p:ext uri="{BB962C8B-B14F-4D97-AF65-F5344CB8AC3E}">
        <p14:creationId xmlns:p14="http://schemas.microsoft.com/office/powerpoint/2010/main" val="38641133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eft image-L (White bg)">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CB99501-2A5A-45F8-BACF-23701FE68337}"/>
              </a:ext>
            </a:extLst>
          </p:cNvPr>
          <p:cNvSpPr>
            <a:spLocks noGrp="1"/>
          </p:cNvSpPr>
          <p:nvPr>
            <p:ph type="pic" idx="1" hasCustomPrompt="1"/>
          </p:nvPr>
        </p:nvSpPr>
        <p:spPr>
          <a:xfrm>
            <a:off x="5194302" y="0"/>
            <a:ext cx="6997698" cy="6857999"/>
          </a:xfrm>
          <a:solidFill>
            <a:srgbClr val="F4F4F4"/>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picture here</a:t>
            </a:r>
          </a:p>
        </p:txBody>
      </p:sp>
      <p:sp>
        <p:nvSpPr>
          <p:cNvPr id="4" name="Text Placeholder 3">
            <a:extLst>
              <a:ext uri="{FF2B5EF4-FFF2-40B4-BE49-F238E27FC236}">
                <a16:creationId xmlns:a16="http://schemas.microsoft.com/office/drawing/2014/main" id="{4CE260B5-3078-4CFA-A43A-D57EA4E988F4}"/>
              </a:ext>
            </a:extLst>
          </p:cNvPr>
          <p:cNvSpPr>
            <a:spLocks noGrp="1"/>
          </p:cNvSpPr>
          <p:nvPr>
            <p:ph type="body" sz="half" idx="2"/>
          </p:nvPr>
        </p:nvSpPr>
        <p:spPr>
          <a:xfrm>
            <a:off x="652649" y="2228472"/>
            <a:ext cx="4204643" cy="3936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itle 1">
            <a:extLst>
              <a:ext uri="{FF2B5EF4-FFF2-40B4-BE49-F238E27FC236}">
                <a16:creationId xmlns:a16="http://schemas.microsoft.com/office/drawing/2014/main" id="{6147FA91-C242-46DD-BE23-48F41CC2970C}"/>
              </a:ext>
            </a:extLst>
          </p:cNvPr>
          <p:cNvSpPr>
            <a:spLocks noGrp="1"/>
          </p:cNvSpPr>
          <p:nvPr>
            <p:ph type="title" hasCustomPrompt="1"/>
          </p:nvPr>
        </p:nvSpPr>
        <p:spPr>
          <a:xfrm>
            <a:off x="652649" y="1218965"/>
            <a:ext cx="4255850" cy="933507"/>
          </a:xfrm>
          <a:prstGeom prst="rect">
            <a:avLst/>
          </a:prstGeom>
        </p:spPr>
        <p:txBody>
          <a:bodyPr anchor="t">
            <a:noAutofit/>
          </a:bodyPr>
          <a:lstStyle>
            <a:lvl1pPr>
              <a:defRPr sz="2800"/>
            </a:lvl1pPr>
          </a:lstStyle>
          <a:p>
            <a:pPr lvl="0"/>
            <a:r>
              <a:rPr lang="en-US" dirty="0"/>
              <a:t>Click to edit Master text styles</a:t>
            </a:r>
          </a:p>
        </p:txBody>
      </p:sp>
      <p:cxnSp>
        <p:nvCxnSpPr>
          <p:cNvPr id="7" name="Straight Connector 6">
            <a:extLst>
              <a:ext uri="{FF2B5EF4-FFF2-40B4-BE49-F238E27FC236}">
                <a16:creationId xmlns:a16="http://schemas.microsoft.com/office/drawing/2014/main" id="{20EEAF69-B649-4DD9-BE4A-CC1FC2864BDE}"/>
              </a:ext>
            </a:extLst>
          </p:cNvPr>
          <p:cNvCxnSpPr/>
          <p:nvPr userDrawn="1"/>
        </p:nvCxnSpPr>
        <p:spPr>
          <a:xfrm>
            <a:off x="60144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822686E3-ED91-4402-ABE9-E10A74CBDBB8}"/>
              </a:ext>
            </a:extLst>
          </p:cNvPr>
          <p:cNvSpPr>
            <a:spLocks noGrp="1"/>
          </p:cNvSpPr>
          <p:nvPr>
            <p:ph type="body" sz="quarter" idx="10" hasCustomPrompt="1"/>
          </p:nvPr>
        </p:nvSpPr>
        <p:spPr>
          <a:xfrm>
            <a:off x="601445" y="313371"/>
            <a:ext cx="4307054"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1278066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 Footer (white bg) ">
    <p:spTree>
      <p:nvGrpSpPr>
        <p:cNvPr id="1" name=""/>
        <p:cNvGrpSpPr/>
        <p:nvPr/>
      </p:nvGrpSpPr>
      <p:grpSpPr>
        <a:xfrm>
          <a:off x="0" y="0"/>
          <a:ext cx="0" cy="0"/>
          <a:chOff x="0" y="0"/>
          <a:chExt cx="0" cy="0"/>
        </a:xfrm>
      </p:grpSpPr>
    </p:spTree>
    <p:extLst>
      <p:ext uri="{BB962C8B-B14F-4D97-AF65-F5344CB8AC3E}">
        <p14:creationId xmlns:p14="http://schemas.microsoft.com/office/powerpoint/2010/main" val="943554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white bg) ">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6622E0-A137-429D-BE75-779E322CE694}"/>
              </a:ext>
            </a:extLst>
          </p:cNvPr>
          <p:cNvSpPr/>
          <p:nvPr userDrawn="1"/>
        </p:nvSpPr>
        <p:spPr>
          <a:xfrm>
            <a:off x="-30161" y="0"/>
            <a:ext cx="1222216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216082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blue bg) ">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0641AD-3AD5-4F67-A775-821CB3080BD2}"/>
              </a:ext>
            </a:extLst>
          </p:cNvPr>
          <p:cNvSpPr/>
          <p:nvPr userDrawn="1"/>
        </p:nvSpPr>
        <p:spPr>
          <a:xfrm>
            <a:off x="-30161" y="0"/>
            <a:ext cx="1222216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418022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hank you Slide">
    <p:bg>
      <p:bgPr>
        <a:solidFill>
          <a:srgbClr val="F5FAFC"/>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3F35E03-ED1F-4BA6-A9DB-BAA193266DF0}"/>
              </a:ext>
            </a:extLst>
          </p:cNvPr>
          <p:cNvSpPr txBox="1"/>
          <p:nvPr userDrawn="1"/>
        </p:nvSpPr>
        <p:spPr>
          <a:xfrm>
            <a:off x="3457462" y="3252763"/>
            <a:ext cx="5246914" cy="584775"/>
          </a:xfrm>
          <a:prstGeom prst="rect">
            <a:avLst/>
          </a:prstGeom>
          <a:noFill/>
        </p:spPr>
        <p:txBody>
          <a:bodyPr wrap="square" rtlCol="0">
            <a:spAutoFit/>
          </a:bodyPr>
          <a:lstStyle/>
          <a:p>
            <a:pPr algn="ctr"/>
            <a:r>
              <a:rPr lang="en-US" sz="3200" b="1" dirty="0">
                <a:solidFill>
                  <a:schemeClr val="tx1"/>
                </a:solidFill>
                <a:cs typeface="Arial" panose="020B0604020202020204" pitchFamily="34" charset="0"/>
              </a:rPr>
              <a:t>Thank you!</a:t>
            </a:r>
          </a:p>
        </p:txBody>
      </p:sp>
      <p:sp>
        <p:nvSpPr>
          <p:cNvPr id="7" name="Rectangle 6">
            <a:extLst>
              <a:ext uri="{FF2B5EF4-FFF2-40B4-BE49-F238E27FC236}">
                <a16:creationId xmlns:a16="http://schemas.microsoft.com/office/drawing/2014/main" id="{D95BEDD7-9550-46FC-AAD4-3BCDC60161D9}"/>
              </a:ext>
            </a:extLst>
          </p:cNvPr>
          <p:cNvSpPr/>
          <p:nvPr userDrawn="1"/>
        </p:nvSpPr>
        <p:spPr>
          <a:xfrm>
            <a:off x="0" y="6115986"/>
            <a:ext cx="12192000" cy="742013"/>
          </a:xfrm>
          <a:prstGeom prst="rect">
            <a:avLst/>
          </a:prstGeom>
          <a:solidFill>
            <a:srgbClr val="F5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CD6"/>
              </a:solidFill>
            </a:endParaRPr>
          </a:p>
        </p:txBody>
      </p:sp>
    </p:spTree>
    <p:extLst>
      <p:ext uri="{BB962C8B-B14F-4D97-AF65-F5344CB8AC3E}">
        <p14:creationId xmlns:p14="http://schemas.microsoft.com/office/powerpoint/2010/main" val="697607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D000AF-B921-43E9-B432-355A07B6E46E}"/>
              </a:ext>
            </a:extLst>
          </p:cNvPr>
          <p:cNvSpPr/>
          <p:nvPr userDrawn="1"/>
        </p:nvSpPr>
        <p:spPr>
          <a:xfrm>
            <a:off x="0" y="6115986"/>
            <a:ext cx="10028420" cy="742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9536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44EF4-0755-484F-A23F-68C55B6135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4E9A16-89F3-4B8A-AF43-1881CBA3E2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E7B218-7DE4-4AE7-A063-B85E7A947DC1}"/>
              </a:ext>
            </a:extLst>
          </p:cNvPr>
          <p:cNvSpPr>
            <a:spLocks noGrp="1"/>
          </p:cNvSpPr>
          <p:nvPr>
            <p:ph type="dt" sz="half" idx="10"/>
          </p:nvPr>
        </p:nvSpPr>
        <p:spPr/>
        <p:txBody>
          <a:bodyPr/>
          <a:lstStyle/>
          <a:p>
            <a:fld id="{6C97F466-55C7-49E1-923B-8A58C3D3DD07}" type="datetimeFigureOut">
              <a:rPr lang="en-US" smtClean="0"/>
              <a:t>1/17/2024</a:t>
            </a:fld>
            <a:endParaRPr lang="en-US"/>
          </a:p>
        </p:txBody>
      </p:sp>
      <p:sp>
        <p:nvSpPr>
          <p:cNvPr id="5" name="Footer Placeholder 4">
            <a:extLst>
              <a:ext uri="{FF2B5EF4-FFF2-40B4-BE49-F238E27FC236}">
                <a16:creationId xmlns:a16="http://schemas.microsoft.com/office/drawing/2014/main" id="{FDADC417-0037-4785-B08A-504707AF82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16912F-4371-40A3-A6C9-7FD1F5EAB8D8}"/>
              </a:ext>
            </a:extLst>
          </p:cNvPr>
          <p:cNvSpPr>
            <a:spLocks noGrp="1"/>
          </p:cNvSpPr>
          <p:nvPr>
            <p:ph type="sldNum" sz="quarter" idx="12"/>
          </p:nvPr>
        </p:nvSpPr>
        <p:spPr/>
        <p:txBody>
          <a:bodyPr/>
          <a:lstStyle/>
          <a:p>
            <a:fld id="{CF2836E8-20BD-4E7A-9265-CE77F6505B6F}" type="slidenum">
              <a:rPr lang="en-US" smtClean="0"/>
              <a:t>‹#›</a:t>
            </a:fld>
            <a:endParaRPr lang="en-US"/>
          </a:p>
        </p:txBody>
      </p:sp>
    </p:spTree>
    <p:extLst>
      <p:ext uri="{BB962C8B-B14F-4D97-AF65-F5344CB8AC3E}">
        <p14:creationId xmlns:p14="http://schemas.microsoft.com/office/powerpoint/2010/main" val="820370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6B383-3B6F-40BE-AE79-CCA0940126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3294AC-4675-4C29-849D-FA59475AA7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899617-46BC-4710-A412-FB03049859C4}"/>
              </a:ext>
            </a:extLst>
          </p:cNvPr>
          <p:cNvSpPr>
            <a:spLocks noGrp="1"/>
          </p:cNvSpPr>
          <p:nvPr>
            <p:ph type="dt" sz="half" idx="10"/>
          </p:nvPr>
        </p:nvSpPr>
        <p:spPr/>
        <p:txBody>
          <a:bodyPr/>
          <a:lstStyle/>
          <a:p>
            <a:fld id="{6C97F466-55C7-49E1-923B-8A58C3D3DD07}" type="datetimeFigureOut">
              <a:rPr lang="en-US" smtClean="0"/>
              <a:t>1/17/2024</a:t>
            </a:fld>
            <a:endParaRPr lang="en-US"/>
          </a:p>
        </p:txBody>
      </p:sp>
      <p:sp>
        <p:nvSpPr>
          <p:cNvPr id="5" name="Footer Placeholder 4">
            <a:extLst>
              <a:ext uri="{FF2B5EF4-FFF2-40B4-BE49-F238E27FC236}">
                <a16:creationId xmlns:a16="http://schemas.microsoft.com/office/drawing/2014/main" id="{99AE0F24-7676-4029-A923-B14DEB919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2CBD0C-B415-465F-B9BF-C34FB155F330}"/>
              </a:ext>
            </a:extLst>
          </p:cNvPr>
          <p:cNvSpPr>
            <a:spLocks noGrp="1"/>
          </p:cNvSpPr>
          <p:nvPr>
            <p:ph type="sldNum" sz="quarter" idx="12"/>
          </p:nvPr>
        </p:nvSpPr>
        <p:spPr/>
        <p:txBody>
          <a:bodyPr/>
          <a:lstStyle/>
          <a:p>
            <a:fld id="{CF2836E8-20BD-4E7A-9265-CE77F6505B6F}" type="slidenum">
              <a:rPr lang="en-US" smtClean="0"/>
              <a:t>‹#›</a:t>
            </a:fld>
            <a:endParaRPr lang="en-US"/>
          </a:p>
        </p:txBody>
      </p:sp>
    </p:spTree>
    <p:extLst>
      <p:ext uri="{BB962C8B-B14F-4D97-AF65-F5344CB8AC3E}">
        <p14:creationId xmlns:p14="http://schemas.microsoft.com/office/powerpoint/2010/main" val="145737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34C04-949C-466D-9BC5-2AFF8BF5F3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239746-BAD6-499F-88FD-E20F42CFEB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C1ADA-CBF6-4C2B-9EAF-AE1550A1162F}"/>
              </a:ext>
            </a:extLst>
          </p:cNvPr>
          <p:cNvSpPr>
            <a:spLocks noGrp="1"/>
          </p:cNvSpPr>
          <p:nvPr>
            <p:ph type="dt" sz="half" idx="10"/>
          </p:nvPr>
        </p:nvSpPr>
        <p:spPr/>
        <p:txBody>
          <a:bodyPr/>
          <a:lstStyle/>
          <a:p>
            <a:fld id="{6C97F466-55C7-49E1-923B-8A58C3D3DD07}" type="datetimeFigureOut">
              <a:rPr lang="en-US" smtClean="0"/>
              <a:t>1/17/2024</a:t>
            </a:fld>
            <a:endParaRPr lang="en-US"/>
          </a:p>
        </p:txBody>
      </p:sp>
      <p:sp>
        <p:nvSpPr>
          <p:cNvPr id="5" name="Footer Placeholder 4">
            <a:extLst>
              <a:ext uri="{FF2B5EF4-FFF2-40B4-BE49-F238E27FC236}">
                <a16:creationId xmlns:a16="http://schemas.microsoft.com/office/drawing/2014/main" id="{5F44C67B-15F3-4472-8387-A6D875C169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04D38F-F9A7-4EAC-BF2E-145A4F36D3DD}"/>
              </a:ext>
            </a:extLst>
          </p:cNvPr>
          <p:cNvSpPr>
            <a:spLocks noGrp="1"/>
          </p:cNvSpPr>
          <p:nvPr>
            <p:ph type="sldNum" sz="quarter" idx="12"/>
          </p:nvPr>
        </p:nvSpPr>
        <p:spPr/>
        <p:txBody>
          <a:bodyPr/>
          <a:lstStyle/>
          <a:p>
            <a:fld id="{CF2836E8-20BD-4E7A-9265-CE77F6505B6F}" type="slidenum">
              <a:rPr lang="en-US" smtClean="0"/>
              <a:t>‹#›</a:t>
            </a:fld>
            <a:endParaRPr lang="en-US"/>
          </a:p>
        </p:txBody>
      </p:sp>
    </p:spTree>
    <p:extLst>
      <p:ext uri="{BB962C8B-B14F-4D97-AF65-F5344CB8AC3E}">
        <p14:creationId xmlns:p14="http://schemas.microsoft.com/office/powerpoint/2010/main" val="1988949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 Titl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D6A0DE-A965-4E02-8A8B-981E2FDE590E}"/>
              </a:ext>
            </a:extLst>
          </p:cNvPr>
          <p:cNvSpPr>
            <a:spLocks noGrp="1"/>
          </p:cNvSpPr>
          <p:nvPr>
            <p:ph type="body" idx="1"/>
          </p:nvPr>
        </p:nvSpPr>
        <p:spPr>
          <a:xfrm>
            <a:off x="728687" y="1994663"/>
            <a:ext cx="4860830" cy="496095"/>
          </a:xfrm>
        </p:spPr>
        <p:txBody>
          <a:bodyPr anchor="t">
            <a:noAutofit/>
          </a:bodyPr>
          <a:lstStyle>
            <a:lvl1pPr marL="0" indent="0">
              <a:lnSpc>
                <a:spcPts val="2400"/>
              </a:lnSpc>
              <a:buNone/>
              <a:defRPr sz="1800" b="0" spc="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B820F59-7539-405E-B005-C5C92782E908}"/>
              </a:ext>
            </a:extLst>
          </p:cNvPr>
          <p:cNvSpPr>
            <a:spLocks noGrp="1"/>
          </p:cNvSpPr>
          <p:nvPr>
            <p:ph sz="half" idx="2" hasCustomPrompt="1"/>
          </p:nvPr>
        </p:nvSpPr>
        <p:spPr>
          <a:xfrm>
            <a:off x="728687" y="2490758"/>
            <a:ext cx="4860830" cy="3445987"/>
          </a:xfrm>
        </p:spPr>
        <p:txBody>
          <a:bodyPr>
            <a:noAutofit/>
          </a:bodyPr>
          <a:lstStyle>
            <a:lvl1pPr marL="228600" indent="-137160">
              <a:lnSpc>
                <a:spcPts val="2400"/>
              </a:lnSpc>
              <a:buClr>
                <a:srgbClr val="009CD6"/>
              </a:buClr>
              <a:buSzPct val="104000"/>
              <a:buFont typeface="Arial" panose="020B0604020202020204" pitchFamily="34" charset="0"/>
              <a:buChar char="•"/>
              <a:defRPr sz="1800" spc="30" baseline="0"/>
            </a:lvl1pPr>
            <a:lvl2pPr marL="685800" indent="-137160">
              <a:lnSpc>
                <a:spcPts val="2400"/>
              </a:lnSpc>
              <a:buClr>
                <a:srgbClr val="009CD6"/>
              </a:buClr>
              <a:buFont typeface="Arial" panose="020B0604020202020204" pitchFamily="34" charset="0"/>
              <a:buChar char="•"/>
              <a:defRPr sz="1800" spc="30" baseline="0"/>
            </a:lvl2pPr>
          </a:lstStyle>
          <a:p>
            <a:pPr lvl="0"/>
            <a:r>
              <a:rPr lang="en-US" dirty="0"/>
              <a:t>Second level</a:t>
            </a:r>
          </a:p>
          <a:p>
            <a:pPr lvl="1"/>
            <a:r>
              <a:rPr lang="en-US" dirty="0"/>
              <a:t>Third level</a:t>
            </a:r>
          </a:p>
        </p:txBody>
      </p:sp>
      <p:sp>
        <p:nvSpPr>
          <p:cNvPr id="17" name="Text Placeholder 2">
            <a:extLst>
              <a:ext uri="{FF2B5EF4-FFF2-40B4-BE49-F238E27FC236}">
                <a16:creationId xmlns:a16="http://schemas.microsoft.com/office/drawing/2014/main" id="{9AE6D208-1F00-412A-86E9-1A7081F56572}"/>
              </a:ext>
            </a:extLst>
          </p:cNvPr>
          <p:cNvSpPr>
            <a:spLocks noGrp="1"/>
          </p:cNvSpPr>
          <p:nvPr>
            <p:ph type="body" idx="10"/>
          </p:nvPr>
        </p:nvSpPr>
        <p:spPr>
          <a:xfrm>
            <a:off x="5892510" y="1994663"/>
            <a:ext cx="4751106" cy="496095"/>
          </a:xfrm>
        </p:spPr>
        <p:txBody>
          <a:bodyPr anchor="t">
            <a:noAutofit/>
          </a:bodyPr>
          <a:lstStyle>
            <a:lvl1pPr marL="0" indent="0">
              <a:lnSpc>
                <a:spcPts val="2400"/>
              </a:lnSpc>
              <a:buNone/>
              <a:defRPr sz="1800" b="0" spc="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Content Placeholder 3">
            <a:extLst>
              <a:ext uri="{FF2B5EF4-FFF2-40B4-BE49-F238E27FC236}">
                <a16:creationId xmlns:a16="http://schemas.microsoft.com/office/drawing/2014/main" id="{B8B83478-806A-4C07-A7A7-0CDF7E621EB5}"/>
              </a:ext>
            </a:extLst>
          </p:cNvPr>
          <p:cNvSpPr>
            <a:spLocks noGrp="1"/>
          </p:cNvSpPr>
          <p:nvPr>
            <p:ph sz="half" idx="11" hasCustomPrompt="1"/>
          </p:nvPr>
        </p:nvSpPr>
        <p:spPr>
          <a:xfrm>
            <a:off x="5892510" y="2490758"/>
            <a:ext cx="4751106" cy="3445987"/>
          </a:xfrm>
        </p:spPr>
        <p:txBody>
          <a:bodyPr>
            <a:noAutofit/>
          </a:bodyPr>
          <a:lstStyle>
            <a:lvl1pPr marL="228600" indent="-137160">
              <a:lnSpc>
                <a:spcPts val="2400"/>
              </a:lnSpc>
              <a:buClr>
                <a:srgbClr val="009CD6"/>
              </a:buClr>
              <a:buSzPct val="104000"/>
              <a:buFont typeface="Arial" panose="020B0604020202020204" pitchFamily="34" charset="0"/>
              <a:buChar char="•"/>
              <a:defRPr sz="1800" spc="30" baseline="0"/>
            </a:lvl1pPr>
            <a:lvl2pPr marL="685800" indent="-137160">
              <a:lnSpc>
                <a:spcPts val="2400"/>
              </a:lnSpc>
              <a:buClr>
                <a:srgbClr val="009CD6"/>
              </a:buClr>
              <a:buFont typeface="Arial" panose="020B0604020202020204" pitchFamily="34" charset="0"/>
              <a:buChar char="•"/>
              <a:defRPr sz="1800" spc="30" baseline="0"/>
            </a:lvl2pPr>
          </a:lstStyle>
          <a:p>
            <a:pPr lvl="0"/>
            <a:r>
              <a:rPr lang="en-US" dirty="0"/>
              <a:t>Second level</a:t>
            </a:r>
          </a:p>
          <a:p>
            <a:pPr lvl="1"/>
            <a:r>
              <a:rPr lang="en-US" dirty="0"/>
              <a:t>Third level</a:t>
            </a:r>
          </a:p>
        </p:txBody>
      </p:sp>
      <p:sp>
        <p:nvSpPr>
          <p:cNvPr id="13" name="Title 1">
            <a:extLst>
              <a:ext uri="{FF2B5EF4-FFF2-40B4-BE49-F238E27FC236}">
                <a16:creationId xmlns:a16="http://schemas.microsoft.com/office/drawing/2014/main" id="{20A48B77-BCF1-4349-8EF0-B33A1789375A}"/>
              </a:ext>
            </a:extLst>
          </p:cNvPr>
          <p:cNvSpPr>
            <a:spLocks noGrp="1"/>
          </p:cNvSpPr>
          <p:nvPr>
            <p:ph type="title" hasCustomPrompt="1"/>
          </p:nvPr>
        </p:nvSpPr>
        <p:spPr>
          <a:xfrm>
            <a:off x="728687" y="1238515"/>
            <a:ext cx="9914929" cy="635902"/>
          </a:xfrm>
          <a:prstGeom prst="rect">
            <a:avLst/>
          </a:prstGeom>
        </p:spPr>
        <p:txBody>
          <a:bodyPr>
            <a:noAutofit/>
          </a:bodyPr>
          <a:lstStyle>
            <a:lvl1pPr>
              <a:defRPr sz="2800"/>
            </a:lvl1pPr>
          </a:lstStyle>
          <a:p>
            <a:pPr lvl="0"/>
            <a:r>
              <a:rPr lang="en-US" dirty="0"/>
              <a:t>Click to edit Master text styles</a:t>
            </a:r>
          </a:p>
        </p:txBody>
      </p:sp>
      <p:cxnSp>
        <p:nvCxnSpPr>
          <p:cNvPr id="11" name="Straight Connector 10">
            <a:extLst>
              <a:ext uri="{FF2B5EF4-FFF2-40B4-BE49-F238E27FC236}">
                <a16:creationId xmlns:a16="http://schemas.microsoft.com/office/drawing/2014/main" id="{CCE4054A-3251-41A6-8BA5-67C64EF3E610}"/>
              </a:ext>
            </a:extLst>
          </p:cNvPr>
          <p:cNvCxnSpPr/>
          <p:nvPr userDrawn="1"/>
        </p:nvCxnSpPr>
        <p:spPr>
          <a:xfrm>
            <a:off x="614780"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F8E1AD81-2712-4CFB-B585-60CDC561D6F4}"/>
              </a:ext>
            </a:extLst>
          </p:cNvPr>
          <p:cNvSpPr>
            <a:spLocks noGrp="1"/>
          </p:cNvSpPr>
          <p:nvPr>
            <p:ph type="body" sz="quarter" idx="12" hasCustomPrompt="1"/>
          </p:nvPr>
        </p:nvSpPr>
        <p:spPr>
          <a:xfrm>
            <a:off x="614780"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1880388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text two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A647C-A7BD-47C9-962C-55289EF4CD84}"/>
              </a:ext>
            </a:extLst>
          </p:cNvPr>
          <p:cNvSpPr>
            <a:spLocks noGrp="1"/>
          </p:cNvSpPr>
          <p:nvPr>
            <p:ph idx="1" hasCustomPrompt="1"/>
          </p:nvPr>
        </p:nvSpPr>
        <p:spPr>
          <a:xfrm>
            <a:off x="725414" y="2033625"/>
            <a:ext cx="8999926" cy="4067251"/>
          </a:xfrm>
        </p:spPr>
        <p:txBody>
          <a:bodyPr numCol="2" spcCol="274320">
            <a:noAutofit/>
          </a:bodyPr>
          <a:lstStyle>
            <a:lvl1pPr marL="91440" marR="0" indent="0" algn="l" defTabSz="914400" rtl="0" eaLnBrk="1" fontAlgn="auto" latinLnBrk="0" hangingPunct="1">
              <a:lnSpc>
                <a:spcPct val="100000"/>
              </a:lnSpc>
              <a:spcBef>
                <a:spcPts val="1000"/>
              </a:spcBef>
              <a:spcAft>
                <a:spcPts val="0"/>
              </a:spcAft>
              <a:buClr>
                <a:srgbClr val="009CD6"/>
              </a:buClr>
              <a:buSzPct val="110000"/>
              <a:buFontTx/>
              <a:buNone/>
              <a:tabLst/>
              <a:defRPr sz="2400" spc="20"/>
            </a:lvl1pPr>
            <a:lvl2pPr marL="548640" indent="0">
              <a:lnSpc>
                <a:spcPts val="2400"/>
              </a:lnSpc>
              <a:buClr>
                <a:srgbClr val="009CD6"/>
              </a:buClr>
              <a:buFontTx/>
              <a:buNone/>
              <a:defRPr sz="1800" spc="20"/>
            </a:lvl2pPr>
            <a:lvl3pPr marL="1005840" indent="0">
              <a:lnSpc>
                <a:spcPts val="2400"/>
              </a:lnSpc>
              <a:buClr>
                <a:srgbClr val="009CD6"/>
              </a:buClr>
              <a:buFontTx/>
              <a:buNone/>
              <a:defRPr sz="1800" spc="20"/>
            </a:lvl3pPr>
            <a:lvl4pPr marL="1463040" indent="0">
              <a:lnSpc>
                <a:spcPts val="2400"/>
              </a:lnSpc>
              <a:buClr>
                <a:srgbClr val="009CD6"/>
              </a:buClr>
              <a:buFontTx/>
              <a:buNone/>
              <a:defRPr sz="1800" spc="20"/>
            </a:lvl4pPr>
            <a:lvl5pPr>
              <a:buClr>
                <a:srgbClr val="5B9BD5"/>
              </a:buClr>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a:t>
            </a:r>
            <a:r>
              <a:rPr lang="en-US" dirty="0" err="1"/>
              <a:t>quam</a:t>
            </a:r>
            <a:r>
              <a:rPr lang="en-US" dirty="0"/>
              <a:t> </a:t>
            </a:r>
            <a:r>
              <a:rPr lang="en-US" dirty="0" err="1"/>
              <a:t>felis</a:t>
            </a:r>
            <a:r>
              <a:rPr lang="en-US" dirty="0"/>
              <a:t>, </a:t>
            </a:r>
            <a:r>
              <a:rPr lang="en-US" dirty="0" err="1"/>
              <a:t>ultricies</a:t>
            </a:r>
            <a:r>
              <a:rPr lang="en-US" dirty="0"/>
              <a:t> </a:t>
            </a:r>
            <a:r>
              <a:rPr lang="en-US" dirty="0" err="1"/>
              <a:t>nec</a:t>
            </a:r>
            <a:r>
              <a:rPr lang="en-US" dirty="0"/>
              <a:t>,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 </a:t>
            </a:r>
          </a:p>
          <a:p>
            <a:pPr lvl="0"/>
            <a:r>
              <a:rPr lang="en-US" dirty="0" err="1"/>
              <a:t>Nulla</a:t>
            </a:r>
            <a:r>
              <a:rPr lang="en-US" dirty="0"/>
              <a:t> </a:t>
            </a:r>
            <a:r>
              <a:rPr lang="en-US" dirty="0" err="1"/>
              <a:t>consequat</a:t>
            </a:r>
            <a:r>
              <a:rPr lang="en-US" dirty="0"/>
              <a:t> </a:t>
            </a:r>
            <a:r>
              <a:rPr lang="en-US" dirty="0" err="1"/>
              <a:t>massa</a:t>
            </a:r>
            <a:r>
              <a:rPr lang="en-US" dirty="0"/>
              <a:t> </a:t>
            </a:r>
            <a:r>
              <a:rPr lang="en-US" dirty="0" err="1"/>
              <a:t>quis</a:t>
            </a:r>
            <a:r>
              <a:rPr lang="en-US" dirty="0"/>
              <a:t> </a:t>
            </a:r>
            <a:r>
              <a:rPr lang="en-US" dirty="0" err="1"/>
              <a:t>enim</a:t>
            </a:r>
            <a:r>
              <a:rPr lang="en-US" dirty="0"/>
              <a:t>. Donec </a:t>
            </a:r>
            <a:r>
              <a:rPr lang="en-US" dirty="0" err="1"/>
              <a:t>pede</a:t>
            </a:r>
            <a:r>
              <a:rPr lang="en-US" dirty="0"/>
              <a:t> </a:t>
            </a:r>
            <a:r>
              <a:rPr lang="en-US" dirty="0" err="1"/>
              <a:t>justo</a:t>
            </a:r>
            <a:r>
              <a:rPr lang="en-US" dirty="0"/>
              <a:t>, </a:t>
            </a:r>
            <a:r>
              <a:rPr lang="en-US" dirty="0" err="1"/>
              <a:t>fringilla</a:t>
            </a:r>
            <a:r>
              <a:rPr lang="en-US" dirty="0"/>
              <a:t> vel, </a:t>
            </a:r>
            <a:r>
              <a:rPr lang="en-US" dirty="0" err="1"/>
              <a:t>aliquet</a:t>
            </a:r>
            <a:r>
              <a:rPr lang="en-US" dirty="0"/>
              <a:t> </a:t>
            </a:r>
            <a:r>
              <a:rPr lang="en-US" dirty="0" err="1"/>
              <a:t>nec</a:t>
            </a:r>
            <a:r>
              <a:rPr lang="en-US" dirty="0"/>
              <a:t>.</a:t>
            </a:r>
          </a:p>
          <a:p>
            <a:pPr marL="91440" marR="0" lvl="0" indent="0" algn="l" defTabSz="914400" rtl="0" eaLnBrk="1" fontAlgn="auto" latinLnBrk="0" hangingPunct="1">
              <a:lnSpc>
                <a:spcPct val="100000"/>
              </a:lnSpc>
              <a:spcBef>
                <a:spcPts val="1000"/>
              </a:spcBef>
              <a:spcAft>
                <a:spcPts val="0"/>
              </a:spcAft>
              <a:buClr>
                <a:srgbClr val="009CD6"/>
              </a:buClr>
              <a:buSzPct val="110000"/>
              <a:buFontTx/>
              <a:buNone/>
              <a:tabLst/>
              <a:defRPr/>
            </a:pPr>
            <a:r>
              <a:rPr lang="en-US" dirty="0"/>
              <a:t>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a:t>
            </a:r>
            <a:r>
              <a:rPr lang="en-US" dirty="0" err="1"/>
              <a:t>quam</a:t>
            </a:r>
            <a:r>
              <a:rPr lang="en-US" dirty="0"/>
              <a:t> </a:t>
            </a:r>
            <a:r>
              <a:rPr lang="en-US" dirty="0" err="1"/>
              <a:t>felis</a:t>
            </a:r>
            <a:r>
              <a:rPr lang="en-US" dirty="0"/>
              <a:t>, </a:t>
            </a:r>
            <a:r>
              <a:rPr lang="en-US" dirty="0" err="1"/>
              <a:t>ultricies</a:t>
            </a:r>
            <a:r>
              <a:rPr lang="en-US" dirty="0"/>
              <a:t> </a:t>
            </a:r>
            <a:r>
              <a:rPr lang="en-US" dirty="0" err="1"/>
              <a:t>nec</a:t>
            </a:r>
            <a:r>
              <a:rPr lang="en-US" dirty="0"/>
              <a:t>,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a:t>
            </a:r>
          </a:p>
        </p:txBody>
      </p:sp>
      <p:sp>
        <p:nvSpPr>
          <p:cNvPr id="8" name="Title 1">
            <a:extLst>
              <a:ext uri="{FF2B5EF4-FFF2-40B4-BE49-F238E27FC236}">
                <a16:creationId xmlns:a16="http://schemas.microsoft.com/office/drawing/2014/main" id="{2068AA50-AAA8-4842-ABF3-40CA7CFE97D8}"/>
              </a:ext>
            </a:extLst>
          </p:cNvPr>
          <p:cNvSpPr>
            <a:spLocks noGrp="1"/>
          </p:cNvSpPr>
          <p:nvPr>
            <p:ph type="title" hasCustomPrompt="1"/>
          </p:nvPr>
        </p:nvSpPr>
        <p:spPr>
          <a:xfrm>
            <a:off x="719358" y="685156"/>
            <a:ext cx="8999926" cy="597012"/>
          </a:xfrm>
          <a:prstGeom prst="rect">
            <a:avLst/>
          </a:prstGeom>
        </p:spPr>
        <p:txBody>
          <a:bodyPr>
            <a:noAutofit/>
          </a:bodyPr>
          <a:lstStyle>
            <a:lvl1pPr>
              <a:defRPr sz="2800"/>
            </a:lvl1pPr>
          </a:lstStyle>
          <a:p>
            <a:pPr lvl="0"/>
            <a:r>
              <a:rPr lang="en-US" dirty="0"/>
              <a:t>Click to edit Master text styles</a:t>
            </a:r>
          </a:p>
        </p:txBody>
      </p:sp>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5067026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text 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A647C-A7BD-47C9-962C-55289EF4CD84}"/>
              </a:ext>
            </a:extLst>
          </p:cNvPr>
          <p:cNvSpPr>
            <a:spLocks noGrp="1"/>
          </p:cNvSpPr>
          <p:nvPr>
            <p:ph idx="1" hasCustomPrompt="1"/>
          </p:nvPr>
        </p:nvSpPr>
        <p:spPr>
          <a:xfrm>
            <a:off x="725414" y="2033625"/>
            <a:ext cx="6297178" cy="4067251"/>
          </a:xfrm>
        </p:spPr>
        <p:txBody>
          <a:bodyPr numCol="1" spcCol="274320">
            <a:noAutofit/>
          </a:bodyPr>
          <a:lstStyle>
            <a:lvl1pPr marL="91440" marR="0" indent="0" algn="l" defTabSz="914400" rtl="0" eaLnBrk="1" fontAlgn="auto" latinLnBrk="0" hangingPunct="1">
              <a:lnSpc>
                <a:spcPct val="100000"/>
              </a:lnSpc>
              <a:spcBef>
                <a:spcPts val="1000"/>
              </a:spcBef>
              <a:spcAft>
                <a:spcPts val="0"/>
              </a:spcAft>
              <a:buClr>
                <a:srgbClr val="009CD6"/>
              </a:buClr>
              <a:buSzPct val="110000"/>
              <a:buFontTx/>
              <a:buNone/>
              <a:tabLst/>
              <a:defRPr sz="2400" spc="20"/>
            </a:lvl1pPr>
            <a:lvl2pPr marL="548640" indent="0">
              <a:lnSpc>
                <a:spcPts val="2400"/>
              </a:lnSpc>
              <a:buClr>
                <a:srgbClr val="009CD6"/>
              </a:buClr>
              <a:buFontTx/>
              <a:buNone/>
              <a:defRPr sz="1800" spc="20"/>
            </a:lvl2pPr>
            <a:lvl3pPr marL="1005840" indent="0">
              <a:lnSpc>
                <a:spcPts val="2400"/>
              </a:lnSpc>
              <a:buClr>
                <a:srgbClr val="009CD6"/>
              </a:buClr>
              <a:buFontTx/>
              <a:buNone/>
              <a:defRPr sz="1800" spc="20"/>
            </a:lvl3pPr>
            <a:lvl4pPr marL="1463040" indent="0">
              <a:lnSpc>
                <a:spcPts val="2400"/>
              </a:lnSpc>
              <a:buClr>
                <a:srgbClr val="009CD6"/>
              </a:buClr>
              <a:buFontTx/>
              <a:buNone/>
              <a:defRPr sz="1800" spc="20"/>
            </a:lvl4pPr>
            <a:lvl5pPr>
              <a:buClr>
                <a:srgbClr val="5B9BD5"/>
              </a:buClr>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a:t>
            </a:r>
            <a:r>
              <a:rPr lang="en-US" dirty="0" err="1"/>
              <a:t>quam</a:t>
            </a:r>
            <a:r>
              <a:rPr lang="en-US" dirty="0"/>
              <a:t> </a:t>
            </a:r>
            <a:r>
              <a:rPr lang="en-US" dirty="0" err="1"/>
              <a:t>felis</a:t>
            </a:r>
            <a:r>
              <a:rPr lang="en-US" dirty="0"/>
              <a:t>, </a:t>
            </a:r>
            <a:r>
              <a:rPr lang="en-US" dirty="0" err="1"/>
              <a:t>ultricies</a:t>
            </a:r>
            <a:r>
              <a:rPr lang="en-US" dirty="0"/>
              <a:t> </a:t>
            </a:r>
            <a:r>
              <a:rPr lang="en-US" dirty="0" err="1"/>
              <a:t>nec</a:t>
            </a:r>
            <a:r>
              <a:rPr lang="en-US" dirty="0"/>
              <a:t>,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 </a:t>
            </a:r>
          </a:p>
        </p:txBody>
      </p:sp>
      <p:sp>
        <p:nvSpPr>
          <p:cNvPr id="8" name="Title 1">
            <a:extLst>
              <a:ext uri="{FF2B5EF4-FFF2-40B4-BE49-F238E27FC236}">
                <a16:creationId xmlns:a16="http://schemas.microsoft.com/office/drawing/2014/main" id="{2068AA50-AAA8-4842-ABF3-40CA7CFE97D8}"/>
              </a:ext>
            </a:extLst>
          </p:cNvPr>
          <p:cNvSpPr>
            <a:spLocks noGrp="1"/>
          </p:cNvSpPr>
          <p:nvPr>
            <p:ph type="title" hasCustomPrompt="1"/>
          </p:nvPr>
        </p:nvSpPr>
        <p:spPr>
          <a:xfrm>
            <a:off x="719358" y="685156"/>
            <a:ext cx="8999926" cy="597012"/>
          </a:xfrm>
          <a:prstGeom prst="rect">
            <a:avLst/>
          </a:prstGeom>
        </p:spPr>
        <p:txBody>
          <a:bodyPr>
            <a:noAutofit/>
          </a:bodyPr>
          <a:lstStyle>
            <a:lvl1pPr>
              <a:defRPr sz="2800"/>
            </a:lvl1pPr>
          </a:lstStyle>
          <a:p>
            <a:pPr lvl="0"/>
            <a:r>
              <a:rPr lang="en-US" dirty="0"/>
              <a:t>Click to edit Master text styles</a:t>
            </a:r>
          </a:p>
        </p:txBody>
      </p:sp>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15640743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g text aligned right + Italic">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buNone/>
              <a:defRPr sz="1600">
                <a:solidFill>
                  <a:schemeClr val="accent2"/>
                </a:solidFill>
              </a:defRPr>
            </a:lvl1pPr>
          </a:lstStyle>
          <a:p>
            <a:pPr lvl="0"/>
            <a:r>
              <a:rPr lang="en-US"/>
              <a:t>Click to edit section name</a:t>
            </a:r>
            <a:endParaRPr lang="en-US" dirty="0"/>
          </a:p>
        </p:txBody>
      </p:sp>
      <p:sp>
        <p:nvSpPr>
          <p:cNvPr id="6" name="Shape 610" hidden="1">
            <a:extLst>
              <a:ext uri="{FF2B5EF4-FFF2-40B4-BE49-F238E27FC236}">
                <a16:creationId xmlns:a16="http://schemas.microsoft.com/office/drawing/2014/main" id="{C5B068B2-AEB9-41E6-AB3C-EA87FFB0FE76}"/>
              </a:ext>
            </a:extLst>
          </p:cNvPr>
          <p:cNvSpPr/>
          <p:nvPr userDrawn="1"/>
        </p:nvSpPr>
        <p:spPr>
          <a:xfrm>
            <a:off x="510238" y="2132869"/>
            <a:ext cx="6303518" cy="3103212"/>
          </a:xfrm>
          <a:prstGeom prst="rect">
            <a:avLst/>
          </a:prstGeom>
          <a:noFill/>
          <a:ln>
            <a:noFill/>
          </a:ln>
        </p:spPr>
        <p:txBody>
          <a:bodyPr lIns="91412" tIns="45700" rIns="91412" bIns="45700" anchor="t" anchorCtr="0">
            <a:noAutofit/>
          </a:bodyPr>
          <a:lstStyle/>
          <a:p>
            <a:pPr algn="r">
              <a:buSzPct val="25000"/>
            </a:pPr>
            <a:r>
              <a:rPr lang="en-GB" sz="2800" dirty="0">
                <a:latin typeface="Arial" panose="020B0604020202020204" pitchFamily="34" charset="0"/>
                <a:ea typeface="Roboto"/>
                <a:cs typeface="Arial" panose="020B0604020202020204" pitchFamily="34" charset="0"/>
                <a:sym typeface="Roboto"/>
              </a:rPr>
              <a:t>We have focused on </a:t>
            </a:r>
            <a:r>
              <a:rPr lang="en-GB" sz="2800" b="1" dirty="0">
                <a:latin typeface="Arial" panose="020B0604020202020204" pitchFamily="34" charset="0"/>
                <a:ea typeface="Roboto"/>
                <a:cs typeface="Arial" panose="020B0604020202020204" pitchFamily="34" charset="0"/>
                <a:sym typeface="Roboto"/>
              </a:rPr>
              <a:t>preparing and empowering BDT staff</a:t>
            </a:r>
            <a:r>
              <a:rPr lang="en-GB" sz="2800" dirty="0">
                <a:latin typeface="Arial" panose="020B0604020202020204" pitchFamily="34" charset="0"/>
                <a:ea typeface="Roboto"/>
                <a:cs typeface="Arial" panose="020B0604020202020204" pitchFamily="34" charset="0"/>
                <a:sym typeface="Roboto"/>
              </a:rPr>
              <a:t> with the tools and resources to deliver value and impact, with performance management related objectives being adjusted accordingly</a:t>
            </a:r>
          </a:p>
        </p:txBody>
      </p:sp>
      <p:sp>
        <p:nvSpPr>
          <p:cNvPr id="7" name="Subtitle 8">
            <a:extLst>
              <a:ext uri="{FF2B5EF4-FFF2-40B4-BE49-F238E27FC236}">
                <a16:creationId xmlns:a16="http://schemas.microsoft.com/office/drawing/2014/main" id="{A4620858-2872-44F6-B072-7E678A260322}"/>
              </a:ext>
            </a:extLst>
          </p:cNvPr>
          <p:cNvSpPr txBox="1">
            <a:spLocks/>
          </p:cNvSpPr>
          <p:nvPr userDrawn="1"/>
        </p:nvSpPr>
        <p:spPr>
          <a:xfrm>
            <a:off x="7295839" y="2132869"/>
            <a:ext cx="4663323" cy="4303496"/>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800"/>
              </a:spcBef>
            </a:pPr>
            <a:endParaRPr lang="en-US" i="1" dirty="0">
              <a:solidFill>
                <a:schemeClr val="bg2">
                  <a:lumMod val="25000"/>
                </a:schemeClr>
              </a:solidFill>
              <a:latin typeface="Georgia" panose="02040502050405020303" pitchFamily="18" charset="0"/>
            </a:endParaRPr>
          </a:p>
        </p:txBody>
      </p:sp>
      <p:cxnSp>
        <p:nvCxnSpPr>
          <p:cNvPr id="11" name="Straight Connector 10">
            <a:extLst>
              <a:ext uri="{FF2B5EF4-FFF2-40B4-BE49-F238E27FC236}">
                <a16:creationId xmlns:a16="http://schemas.microsoft.com/office/drawing/2014/main" id="{BE0E510D-A28B-40D0-90A9-897A15E93F85}"/>
              </a:ext>
            </a:extLst>
          </p:cNvPr>
          <p:cNvCxnSpPr>
            <a:cxnSpLocks/>
          </p:cNvCxnSpPr>
          <p:nvPr userDrawn="1"/>
        </p:nvCxnSpPr>
        <p:spPr>
          <a:xfrm>
            <a:off x="7069545" y="2248302"/>
            <a:ext cx="0" cy="31337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5B885EC5-B7E9-4FBB-A4AE-A260C8DCB031}"/>
              </a:ext>
            </a:extLst>
          </p:cNvPr>
          <p:cNvSpPr>
            <a:spLocks noGrp="1"/>
          </p:cNvSpPr>
          <p:nvPr>
            <p:ph type="body" sz="quarter" idx="11" hasCustomPrompt="1"/>
          </p:nvPr>
        </p:nvSpPr>
        <p:spPr>
          <a:xfrm>
            <a:off x="503238" y="2133600"/>
            <a:ext cx="6297612" cy="3079750"/>
          </a:xfrm>
        </p:spPr>
        <p:txBody>
          <a:bodyPr/>
          <a:lstStyle>
            <a:lvl1pPr marL="0" marR="0" indent="0" algn="r" defTabSz="914400" rtl="0" eaLnBrk="1" fontAlgn="auto" latinLnBrk="0" hangingPunct="1">
              <a:lnSpc>
                <a:spcPct val="100000"/>
              </a:lnSpc>
              <a:spcBef>
                <a:spcPts val="0"/>
              </a:spcBef>
              <a:spcAft>
                <a:spcPts val="0"/>
              </a:spcAft>
              <a:buClrTx/>
              <a:buSzPct val="25000"/>
              <a:buFontTx/>
              <a:buNone/>
              <a:tabLst/>
              <a:defRPr/>
            </a:lvl1pPr>
          </a:lstStyle>
          <a:p>
            <a:pPr marL="0" marR="0" lvl="0" indent="0" algn="r" defTabSz="914400" rtl="0" eaLnBrk="1" fontAlgn="auto" latinLnBrk="0" hangingPunct="1">
              <a:lnSpc>
                <a:spcPct val="100000"/>
              </a:lnSpc>
              <a:spcBef>
                <a:spcPts val="0"/>
              </a:spcBef>
              <a:spcAft>
                <a:spcPts val="0"/>
              </a:spcAft>
              <a:buClrTx/>
              <a:buSzPct val="25000"/>
              <a:buFontTx/>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rPr>
              <a:t>We have focused on </a:t>
            </a: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rPr>
              <a:t>preparing and empowering BDT staff</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rPr>
              <a:t> with the tools and resources to deliver value and impact, with performance management related objectives being adjusted accordingly</a:t>
            </a:r>
          </a:p>
          <a:p>
            <a:pPr lvl="0"/>
            <a:endParaRPr lang="en-US" dirty="0"/>
          </a:p>
        </p:txBody>
      </p:sp>
      <p:sp>
        <p:nvSpPr>
          <p:cNvPr id="12" name="Text Placeholder 11">
            <a:extLst>
              <a:ext uri="{FF2B5EF4-FFF2-40B4-BE49-F238E27FC236}">
                <a16:creationId xmlns:a16="http://schemas.microsoft.com/office/drawing/2014/main" id="{2EFC6EC8-B366-4C1C-9E18-04E70FF727B4}"/>
              </a:ext>
            </a:extLst>
          </p:cNvPr>
          <p:cNvSpPr>
            <a:spLocks noGrp="1"/>
          </p:cNvSpPr>
          <p:nvPr>
            <p:ph type="body" sz="quarter" idx="12" hasCustomPrompt="1"/>
          </p:nvPr>
        </p:nvSpPr>
        <p:spPr>
          <a:xfrm>
            <a:off x="7296150" y="2133600"/>
            <a:ext cx="4683125" cy="3856038"/>
          </a:xfrm>
        </p:spPr>
        <p:txBody>
          <a:bodyPr/>
          <a:lstStyle>
            <a:lvl1pPr marL="0" marR="0" indent="0" algn="l" defTabSz="914400" rtl="0" eaLnBrk="1" fontAlgn="auto" latinLnBrk="0" hangingPunct="1">
              <a:lnSpc>
                <a:spcPct val="100000"/>
              </a:lnSpc>
              <a:spcBef>
                <a:spcPts val="1800"/>
              </a:spcBef>
              <a:spcAft>
                <a:spcPts val="0"/>
              </a:spcAft>
              <a:buClrTx/>
              <a:buSzTx/>
              <a:buFontTx/>
              <a:buNone/>
              <a:tabLst/>
              <a:defRPr sz="2400">
                <a:solidFill>
                  <a:schemeClr val="bg2">
                    <a:lumMod val="25000"/>
                  </a:schemeClr>
                </a:solidFill>
              </a:defRPr>
            </a:lvl1pPr>
          </a:lstStyle>
          <a:p>
            <a:pPr algn="l">
              <a:lnSpc>
                <a:spcPct val="100000"/>
              </a:lnSpc>
              <a:spcBef>
                <a:spcPts val="1800"/>
              </a:spcBef>
            </a:pPr>
            <a:r>
              <a:rPr lang="en-GB" i="1" dirty="0">
                <a:solidFill>
                  <a:schemeClr val="bg2">
                    <a:lumMod val="25000"/>
                  </a:schemeClr>
                </a:solidFill>
                <a:latin typeface="Georgia" panose="02040502050405020303" pitchFamily="18" charset="0"/>
              </a:rPr>
              <a:t>Multiple RBM workshops for</a:t>
            </a:r>
            <a:br>
              <a:rPr lang="en-GB" i="1" dirty="0">
                <a:solidFill>
                  <a:schemeClr val="bg2">
                    <a:lumMod val="25000"/>
                  </a:schemeClr>
                </a:solidFill>
                <a:latin typeface="Georgia" panose="02040502050405020303" pitchFamily="18" charset="0"/>
              </a:rPr>
            </a:br>
            <a:r>
              <a:rPr lang="en-GB" i="1" dirty="0">
                <a:solidFill>
                  <a:schemeClr val="bg2">
                    <a:lumMod val="25000"/>
                  </a:schemeClr>
                </a:solidFill>
                <a:latin typeface="Georgia" panose="02040502050405020303" pitchFamily="18" charset="0"/>
              </a:rPr>
              <a:t>all HQ-based teams and Regional Offices </a:t>
            </a:r>
          </a:p>
          <a:p>
            <a:pPr algn="l">
              <a:lnSpc>
                <a:spcPct val="100000"/>
              </a:lnSpc>
              <a:spcBef>
                <a:spcPts val="1800"/>
              </a:spcBef>
            </a:pPr>
            <a:r>
              <a:rPr lang="en-GB" i="1" dirty="0">
                <a:solidFill>
                  <a:schemeClr val="bg2">
                    <a:lumMod val="25000"/>
                  </a:schemeClr>
                </a:solidFill>
                <a:latin typeface="Georgia" panose="02040502050405020303" pitchFamily="18" charset="0"/>
              </a:rPr>
              <a:t>Project Management training</a:t>
            </a:r>
          </a:p>
          <a:p>
            <a:pPr algn="l">
              <a:lnSpc>
                <a:spcPct val="100000"/>
              </a:lnSpc>
              <a:spcBef>
                <a:spcPts val="1800"/>
              </a:spcBef>
            </a:pPr>
            <a:r>
              <a:rPr lang="en-GB" i="1" dirty="0">
                <a:solidFill>
                  <a:schemeClr val="bg2">
                    <a:lumMod val="25000"/>
                  </a:schemeClr>
                </a:solidFill>
                <a:latin typeface="Georgia" panose="02040502050405020303" pitchFamily="18" charset="0"/>
              </a:rPr>
              <a:t>Communication for Development training</a:t>
            </a:r>
          </a:p>
          <a:p>
            <a:pPr algn="l">
              <a:lnSpc>
                <a:spcPct val="100000"/>
              </a:lnSpc>
              <a:spcBef>
                <a:spcPts val="1800"/>
              </a:spcBef>
            </a:pPr>
            <a:r>
              <a:rPr lang="en-GB" i="1" dirty="0">
                <a:solidFill>
                  <a:schemeClr val="bg2">
                    <a:lumMod val="25000"/>
                  </a:schemeClr>
                </a:solidFill>
                <a:latin typeface="Georgia" panose="02040502050405020303" pitchFamily="18" charset="0"/>
              </a:rPr>
              <a:t>Procurement training</a:t>
            </a:r>
            <a:endParaRPr lang="en-US" i="1" dirty="0">
              <a:solidFill>
                <a:schemeClr val="bg2">
                  <a:lumMod val="25000"/>
                </a:schemeClr>
              </a:solidFill>
              <a:latin typeface="Georgia" panose="02040502050405020303" pitchFamily="18" charset="0"/>
            </a:endParaRPr>
          </a:p>
          <a:p>
            <a:pPr lvl="0"/>
            <a:endParaRPr lang="en-US" dirty="0"/>
          </a:p>
        </p:txBody>
      </p:sp>
    </p:spTree>
    <p:extLst>
      <p:ext uri="{BB962C8B-B14F-4D97-AF65-F5344CB8AC3E}">
        <p14:creationId xmlns:p14="http://schemas.microsoft.com/office/powerpoint/2010/main" val="346337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big quote mark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A647C-A7BD-47C9-962C-55289EF4CD84}"/>
              </a:ext>
            </a:extLst>
          </p:cNvPr>
          <p:cNvSpPr>
            <a:spLocks noGrp="1"/>
          </p:cNvSpPr>
          <p:nvPr>
            <p:ph idx="1" hasCustomPrompt="1"/>
          </p:nvPr>
        </p:nvSpPr>
        <p:spPr>
          <a:xfrm>
            <a:off x="1520946" y="2336800"/>
            <a:ext cx="9150108" cy="3764076"/>
          </a:xfrm>
        </p:spPr>
        <p:txBody>
          <a:bodyPr numCol="1" spcCol="274320">
            <a:noAutofit/>
          </a:bodyPr>
          <a:lstStyle>
            <a:lvl1pPr marL="91440" indent="0">
              <a:lnSpc>
                <a:spcPct val="100000"/>
              </a:lnSpc>
              <a:buClr>
                <a:srgbClr val="009CD6"/>
              </a:buClr>
              <a:buFontTx/>
              <a:buNone/>
              <a:defRPr sz="3200" i="1" spc="20">
                <a:latin typeface="Georgia" panose="02040502050405020303" pitchFamily="18" charset="0"/>
              </a:defRPr>
            </a:lvl1pPr>
            <a:lvl2pPr marL="548640" indent="0">
              <a:lnSpc>
                <a:spcPts val="2400"/>
              </a:lnSpc>
              <a:buClr>
                <a:srgbClr val="009CD6"/>
              </a:buClr>
              <a:buFontTx/>
              <a:buNone/>
              <a:defRPr sz="1800" spc="20"/>
            </a:lvl2pPr>
            <a:lvl3pPr marL="1005840" indent="0">
              <a:lnSpc>
                <a:spcPts val="2400"/>
              </a:lnSpc>
              <a:buClr>
                <a:srgbClr val="009CD6"/>
              </a:buClr>
              <a:buFontTx/>
              <a:buNone/>
              <a:defRPr sz="1800" spc="20"/>
            </a:lvl3pPr>
            <a:lvl4pPr marL="1463040" indent="0">
              <a:lnSpc>
                <a:spcPts val="2400"/>
              </a:lnSpc>
              <a:buClr>
                <a:srgbClr val="009CD6"/>
              </a:buClr>
              <a:buFontTx/>
              <a:buNone/>
              <a:defRPr sz="1800" spc="20"/>
            </a:lvl4pPr>
            <a:lvl5pPr>
              <a:buClr>
                <a:srgbClr val="5B9BD5"/>
              </a:buClr>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p>
        </p:txBody>
      </p:sp>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lgn="l">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19879591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A647C-A7BD-47C9-962C-55289EF4CD84}"/>
              </a:ext>
            </a:extLst>
          </p:cNvPr>
          <p:cNvSpPr>
            <a:spLocks noGrp="1"/>
          </p:cNvSpPr>
          <p:nvPr>
            <p:ph idx="1" hasCustomPrompt="1"/>
          </p:nvPr>
        </p:nvSpPr>
        <p:spPr>
          <a:xfrm>
            <a:off x="1520946" y="2658534"/>
            <a:ext cx="9150108" cy="3764076"/>
          </a:xfrm>
        </p:spPr>
        <p:txBody>
          <a:bodyPr numCol="1" spcCol="274320">
            <a:noAutofit/>
          </a:bodyPr>
          <a:lstStyle>
            <a:lvl1pPr marL="91440" indent="0">
              <a:lnSpc>
                <a:spcPct val="100000"/>
              </a:lnSpc>
              <a:buClr>
                <a:srgbClr val="009CD6"/>
              </a:buClr>
              <a:buFontTx/>
              <a:buNone/>
              <a:defRPr sz="3200" i="1" spc="20">
                <a:latin typeface="Georgia" panose="02040502050405020303" pitchFamily="18" charset="0"/>
              </a:defRPr>
            </a:lvl1pPr>
            <a:lvl2pPr marL="548640" indent="0">
              <a:lnSpc>
                <a:spcPts val="2400"/>
              </a:lnSpc>
              <a:buClr>
                <a:srgbClr val="009CD6"/>
              </a:buClr>
              <a:buFontTx/>
              <a:buNone/>
              <a:defRPr sz="1800" spc="20"/>
            </a:lvl2pPr>
            <a:lvl3pPr marL="1005840" indent="0">
              <a:lnSpc>
                <a:spcPts val="2400"/>
              </a:lnSpc>
              <a:buClr>
                <a:srgbClr val="009CD6"/>
              </a:buClr>
              <a:buFontTx/>
              <a:buNone/>
              <a:defRPr sz="1800" spc="20"/>
            </a:lvl3pPr>
            <a:lvl4pPr marL="1463040" indent="0">
              <a:lnSpc>
                <a:spcPts val="2400"/>
              </a:lnSpc>
              <a:buClr>
                <a:srgbClr val="009CD6"/>
              </a:buClr>
              <a:buFontTx/>
              <a:buNone/>
              <a:defRPr sz="1800" spc="20"/>
            </a:lvl4pPr>
            <a:lvl5pPr>
              <a:buClr>
                <a:srgbClr val="5B9BD5"/>
              </a:buClr>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p>
        </p:txBody>
      </p:sp>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lgn="l">
              <a:buNone/>
              <a:defRPr sz="1600">
                <a:solidFill>
                  <a:schemeClr val="accent2"/>
                </a:solidFill>
              </a:defRPr>
            </a:lvl1pPr>
          </a:lstStyle>
          <a:p>
            <a:pPr lvl="0"/>
            <a:r>
              <a:rPr lang="en-US" dirty="0"/>
              <a:t>Click to edit section name</a:t>
            </a:r>
          </a:p>
        </p:txBody>
      </p:sp>
      <p:sp>
        <p:nvSpPr>
          <p:cNvPr id="6" name="Picture Placeholder 5">
            <a:extLst>
              <a:ext uri="{FF2B5EF4-FFF2-40B4-BE49-F238E27FC236}">
                <a16:creationId xmlns:a16="http://schemas.microsoft.com/office/drawing/2014/main" id="{BE0DB947-B9BF-4F5D-BCB3-A4E551A7C958}"/>
              </a:ext>
            </a:extLst>
          </p:cNvPr>
          <p:cNvSpPr>
            <a:spLocks noGrp="1"/>
          </p:cNvSpPr>
          <p:nvPr>
            <p:ph type="pic" sz="quarter" idx="11" hasCustomPrompt="1"/>
          </p:nvPr>
        </p:nvSpPr>
        <p:spPr>
          <a:xfrm>
            <a:off x="5473700" y="1215232"/>
            <a:ext cx="1244600" cy="1244600"/>
          </a:xfrm>
          <a:prstGeom prst="flowChartConnector">
            <a:avLst/>
          </a:prstGeom>
          <a:solidFill>
            <a:schemeClr val="bg1">
              <a:lumMod val="85000"/>
            </a:schemeClr>
          </a:solidFill>
        </p:spPr>
        <p:txBody>
          <a:bodyPr anchor="ctr"/>
          <a:lstStyle>
            <a:lvl1pPr>
              <a:defRPr sz="1400" b="0"/>
            </a:lvl1pPr>
          </a:lstStyle>
          <a:p>
            <a:r>
              <a:rPr lang="en-US" dirty="0"/>
              <a:t>Insert</a:t>
            </a:r>
            <a:br>
              <a:rPr lang="en-US" dirty="0"/>
            </a:br>
            <a:r>
              <a:rPr lang="en-US" dirty="0"/>
              <a:t>Photo</a:t>
            </a:r>
          </a:p>
        </p:txBody>
      </p:sp>
    </p:spTree>
    <p:extLst>
      <p:ext uri="{BB962C8B-B14F-4D97-AF65-F5344CB8AC3E}">
        <p14:creationId xmlns:p14="http://schemas.microsoft.com/office/powerpoint/2010/main" val="1068319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bullet li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078E5A-AB76-4634-8AD9-64C991C6FC02}"/>
              </a:ext>
            </a:extLst>
          </p:cNvPr>
          <p:cNvSpPr>
            <a:spLocks noGrp="1"/>
          </p:cNvSpPr>
          <p:nvPr>
            <p:ph sz="half" idx="1" hasCustomPrompt="1"/>
          </p:nvPr>
        </p:nvSpPr>
        <p:spPr>
          <a:xfrm>
            <a:off x="721372" y="2040524"/>
            <a:ext cx="4393315" cy="4125355"/>
          </a:xfrm>
        </p:spPr>
        <p:txBody>
          <a:bodyPr>
            <a:noAutofit/>
          </a:bodyPr>
          <a:lstStyle>
            <a:lvl1pPr marL="228600" indent="-137160">
              <a:buClr>
                <a:srgbClr val="009CD6"/>
              </a:buClr>
              <a:buFont typeface="Arial" panose="020B0604020202020204" pitchFamily="34" charset="0"/>
              <a:buChar char="•"/>
              <a:defRPr lang="en-US" spc="20" dirty="0"/>
            </a:lvl1pPr>
            <a:lvl2pPr marL="685800" indent="-137160">
              <a:buClr>
                <a:srgbClr val="009CD6"/>
              </a:buClr>
              <a:buFont typeface="Arial" panose="020B0604020202020204" pitchFamily="34" charset="0"/>
              <a:buChar char="•"/>
              <a:defRPr lang="en-US" spc="20" dirty="0"/>
            </a:lvl2pPr>
            <a:lvl3pPr marL="1143000" indent="-137160">
              <a:buClr>
                <a:srgbClr val="009CD6"/>
              </a:buClr>
              <a:buFont typeface="Arial" panose="020B0604020202020204" pitchFamily="34" charset="0"/>
              <a:buChar char="•"/>
              <a:defRPr lang="en-US" spc="20" dirty="0"/>
            </a:lvl3pPr>
            <a:lvl4pPr marL="1600200" indent="-137160">
              <a:buClr>
                <a:srgbClr val="009CD6"/>
              </a:buClr>
              <a:buFont typeface="Arial" panose="020B0604020202020204" pitchFamily="34" charset="0"/>
              <a:buChar char="•"/>
              <a:defRPr lang="en-US" spc="20" dirty="0"/>
            </a:lvl4pPr>
            <a:lvl5pPr>
              <a:buClr>
                <a:srgbClr val="5B9BD5"/>
              </a:buClr>
              <a:defRPr spc="0"/>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4" name="Content Placeholder 3">
            <a:extLst>
              <a:ext uri="{FF2B5EF4-FFF2-40B4-BE49-F238E27FC236}">
                <a16:creationId xmlns:a16="http://schemas.microsoft.com/office/drawing/2014/main" id="{4198F227-A22B-432C-84DE-6E0A3BE38D63}"/>
              </a:ext>
            </a:extLst>
          </p:cNvPr>
          <p:cNvSpPr>
            <a:spLocks noGrp="1"/>
          </p:cNvSpPr>
          <p:nvPr>
            <p:ph sz="half" idx="2" hasCustomPrompt="1"/>
          </p:nvPr>
        </p:nvSpPr>
        <p:spPr>
          <a:xfrm>
            <a:off x="5460255" y="2040523"/>
            <a:ext cx="4393316" cy="4126191"/>
          </a:xfrm>
        </p:spPr>
        <p:txBody>
          <a:bodyPr>
            <a:noAutofit/>
          </a:bodyPr>
          <a:lstStyle>
            <a:lvl1pPr marL="228600" indent="-137160">
              <a:buClr>
                <a:srgbClr val="009CD6"/>
              </a:buClr>
              <a:buFont typeface="Arial" panose="020B0604020202020204" pitchFamily="34" charset="0"/>
              <a:buChar char="•"/>
              <a:defRPr lang="en-US" spc="20" dirty="0"/>
            </a:lvl1pPr>
            <a:lvl2pPr marL="685800" indent="-137160">
              <a:buClr>
                <a:srgbClr val="009CD6"/>
              </a:buClr>
              <a:buFont typeface="Arial" panose="020B0604020202020204" pitchFamily="34" charset="0"/>
              <a:buChar char="•"/>
              <a:defRPr lang="en-US" spc="20" dirty="0"/>
            </a:lvl2pPr>
            <a:lvl3pPr marL="1143000" indent="-137160">
              <a:buClr>
                <a:srgbClr val="009CD6"/>
              </a:buClr>
              <a:buFont typeface="Arial" panose="020B0604020202020204" pitchFamily="34" charset="0"/>
              <a:buChar char="•"/>
              <a:defRPr lang="en-US" spc="20" dirty="0"/>
            </a:lvl3pPr>
            <a:lvl4pPr marL="1600200" indent="-137160">
              <a:buClr>
                <a:srgbClr val="009CD6"/>
              </a:buClr>
              <a:buFont typeface="Arial" panose="020B0604020202020204" pitchFamily="34" charset="0"/>
              <a:buChar char="•"/>
              <a:defRPr lang="en-US" spc="20" dirty="0"/>
            </a:lvl4pPr>
            <a:lvl5pPr>
              <a:buClr>
                <a:srgbClr val="5B9BD5"/>
              </a:buClr>
              <a:defRPr spc="0"/>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10" name="Title 1">
            <a:extLst>
              <a:ext uri="{FF2B5EF4-FFF2-40B4-BE49-F238E27FC236}">
                <a16:creationId xmlns:a16="http://schemas.microsoft.com/office/drawing/2014/main" id="{D346557F-F9B0-433A-9FC1-56C38B19DE9B}"/>
              </a:ext>
            </a:extLst>
          </p:cNvPr>
          <p:cNvSpPr>
            <a:spLocks noGrp="1"/>
          </p:cNvSpPr>
          <p:nvPr>
            <p:ph type="title" hasCustomPrompt="1"/>
          </p:nvPr>
        </p:nvSpPr>
        <p:spPr>
          <a:xfrm>
            <a:off x="721373" y="1251017"/>
            <a:ext cx="9132198" cy="565079"/>
          </a:xfrm>
          <a:prstGeom prst="rect">
            <a:avLst/>
          </a:prstGeom>
        </p:spPr>
        <p:txBody>
          <a:bodyPr>
            <a:noAutofit/>
          </a:bodyPr>
          <a:lstStyle>
            <a:lvl1pPr>
              <a:defRPr sz="2800"/>
            </a:lvl1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56157FF2-E1F2-41A6-A3CB-3DE59785DD4D}"/>
              </a:ext>
            </a:extLst>
          </p:cNvPr>
          <p:cNvCxnSpPr/>
          <p:nvPr userDrawn="1"/>
        </p:nvCxnSpPr>
        <p:spPr>
          <a:xfrm>
            <a:off x="614780"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E8A78C8E-6713-4582-84CE-8C8A0FE572A4}"/>
              </a:ext>
            </a:extLst>
          </p:cNvPr>
          <p:cNvSpPr>
            <a:spLocks noGrp="1"/>
          </p:cNvSpPr>
          <p:nvPr>
            <p:ph type="body" sz="quarter" idx="12" hasCustomPrompt="1"/>
          </p:nvPr>
        </p:nvSpPr>
        <p:spPr>
          <a:xfrm>
            <a:off x="614780"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1951374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F752D4-D41F-48C8-BC93-770A10B9CEFC}"/>
              </a:ext>
            </a:extLst>
          </p:cNvPr>
          <p:cNvSpPr>
            <a:spLocks noGrp="1"/>
          </p:cNvSpPr>
          <p:nvPr>
            <p:ph type="body" sz="half" idx="2" hasCustomPrompt="1"/>
          </p:nvPr>
        </p:nvSpPr>
        <p:spPr>
          <a:xfrm>
            <a:off x="737226" y="1975104"/>
            <a:ext cx="6256106" cy="4210543"/>
          </a:xfrm>
        </p:spPr>
        <p:txBody>
          <a:bodyPr>
            <a:noAutofit/>
          </a:bodyPr>
          <a:lstStyle>
            <a:lvl1pPr marL="0" indent="0">
              <a:lnSpc>
                <a:spcPts val="2400"/>
              </a:lnSpc>
              <a:buNone/>
              <a:defRPr sz="1800" spc="2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10" name="Title 1">
            <a:extLst>
              <a:ext uri="{FF2B5EF4-FFF2-40B4-BE49-F238E27FC236}">
                <a16:creationId xmlns:a16="http://schemas.microsoft.com/office/drawing/2014/main" id="{3F01D386-9240-4F38-9F1C-4325351B05E1}"/>
              </a:ext>
            </a:extLst>
          </p:cNvPr>
          <p:cNvSpPr>
            <a:spLocks noGrp="1"/>
          </p:cNvSpPr>
          <p:nvPr>
            <p:ph type="title" hasCustomPrompt="1"/>
          </p:nvPr>
        </p:nvSpPr>
        <p:spPr>
          <a:xfrm>
            <a:off x="737225" y="1261501"/>
            <a:ext cx="7177821" cy="542146"/>
          </a:xfrm>
          <a:prstGeom prst="rect">
            <a:avLst/>
          </a:prstGeom>
        </p:spPr>
        <p:txBody>
          <a:bodyPr>
            <a:noAutofit/>
          </a:bodyPr>
          <a:lstStyle>
            <a:lvl1pPr>
              <a:defRPr sz="2800"/>
            </a:lvl1pPr>
          </a:lstStyle>
          <a:p>
            <a:pPr lvl="0"/>
            <a:r>
              <a:rPr lang="en-US" dirty="0"/>
              <a:t>Click to edit Master text styles</a:t>
            </a:r>
          </a:p>
        </p:txBody>
      </p:sp>
      <p:cxnSp>
        <p:nvCxnSpPr>
          <p:cNvPr id="8" name="Straight Connector 7">
            <a:extLst>
              <a:ext uri="{FF2B5EF4-FFF2-40B4-BE49-F238E27FC236}">
                <a16:creationId xmlns:a16="http://schemas.microsoft.com/office/drawing/2014/main" id="{015B0268-1877-4B50-85FE-85F64126C828}"/>
              </a:ext>
            </a:extLst>
          </p:cNvPr>
          <p:cNvCxnSpPr/>
          <p:nvPr userDrawn="1"/>
        </p:nvCxnSpPr>
        <p:spPr>
          <a:xfrm>
            <a:off x="607468"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716C6763-4EEE-47FB-A7AD-A329AC03860D}"/>
              </a:ext>
            </a:extLst>
          </p:cNvPr>
          <p:cNvSpPr>
            <a:spLocks noGrp="1"/>
          </p:cNvSpPr>
          <p:nvPr>
            <p:ph type="body" sz="quarter" idx="10" hasCustomPrompt="1"/>
          </p:nvPr>
        </p:nvSpPr>
        <p:spPr>
          <a:xfrm>
            <a:off x="607468"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11443472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Large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A9A3B-CF71-48AC-B4B0-550E5EC772C1}"/>
              </a:ext>
            </a:extLst>
          </p:cNvPr>
          <p:cNvSpPr>
            <a:spLocks noGrp="1"/>
          </p:cNvSpPr>
          <p:nvPr>
            <p:ph type="title"/>
          </p:nvPr>
        </p:nvSpPr>
        <p:spPr>
          <a:xfrm>
            <a:off x="716483" y="1234865"/>
            <a:ext cx="10313024" cy="635902"/>
          </a:xfrm>
          <a:prstGeom prst="rect">
            <a:avLst/>
          </a:prstGeom>
        </p:spPr>
        <p:txBody>
          <a:bodyPr anchor="t"/>
          <a:lstStyle>
            <a:lvl1pPr>
              <a:defRPr sz="2800"/>
            </a:lvl1pPr>
          </a:lstStyle>
          <a:p>
            <a:r>
              <a:rPr lang="en-US" dirty="0"/>
              <a:t>Click to edit Master title style</a:t>
            </a:r>
          </a:p>
        </p:txBody>
      </p:sp>
      <p:sp>
        <p:nvSpPr>
          <p:cNvPr id="14" name="Picture Placeholder 2">
            <a:extLst>
              <a:ext uri="{FF2B5EF4-FFF2-40B4-BE49-F238E27FC236}">
                <a16:creationId xmlns:a16="http://schemas.microsoft.com/office/drawing/2014/main" id="{5ED55E9E-BFC6-411F-90A8-B7CC917CD1B5}"/>
              </a:ext>
            </a:extLst>
          </p:cNvPr>
          <p:cNvSpPr>
            <a:spLocks noGrp="1"/>
          </p:cNvSpPr>
          <p:nvPr>
            <p:ph type="pic" idx="1" hasCustomPrompt="1"/>
          </p:nvPr>
        </p:nvSpPr>
        <p:spPr>
          <a:xfrm>
            <a:off x="733313" y="1927476"/>
            <a:ext cx="10700345" cy="4218130"/>
          </a:xfrm>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cxnSp>
        <p:nvCxnSpPr>
          <p:cNvPr id="6" name="Straight Connector 5">
            <a:extLst>
              <a:ext uri="{FF2B5EF4-FFF2-40B4-BE49-F238E27FC236}">
                <a16:creationId xmlns:a16="http://schemas.microsoft.com/office/drawing/2014/main" id="{9B8B0405-4014-43E6-B303-902A4F998E13}"/>
              </a:ext>
            </a:extLst>
          </p:cNvPr>
          <p:cNvCxnSpPr/>
          <p:nvPr userDrawn="1"/>
        </p:nvCxnSpPr>
        <p:spPr>
          <a:xfrm>
            <a:off x="614783"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B69F8470-F06D-4D52-9A69-30EBD8DA6096}"/>
              </a:ext>
            </a:extLst>
          </p:cNvPr>
          <p:cNvSpPr>
            <a:spLocks noGrp="1"/>
          </p:cNvSpPr>
          <p:nvPr>
            <p:ph type="body" sz="quarter" idx="10" hasCustomPrompt="1"/>
          </p:nvPr>
        </p:nvSpPr>
        <p:spPr>
          <a:xfrm>
            <a:off x="614783"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41391014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image - S">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5ED55E9E-BFC6-411F-90A8-B7CC917CD1B5}"/>
              </a:ext>
            </a:extLst>
          </p:cNvPr>
          <p:cNvSpPr>
            <a:spLocks noGrp="1"/>
          </p:cNvSpPr>
          <p:nvPr>
            <p:ph type="pic" idx="1" hasCustomPrompt="1"/>
          </p:nvPr>
        </p:nvSpPr>
        <p:spPr>
          <a:xfrm>
            <a:off x="0" y="-1"/>
            <a:ext cx="5165650" cy="6858000"/>
          </a:xfrm>
          <a:solidFill>
            <a:srgbClr val="F7F7F7"/>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11" name="Title 1">
            <a:extLst>
              <a:ext uri="{FF2B5EF4-FFF2-40B4-BE49-F238E27FC236}">
                <a16:creationId xmlns:a16="http://schemas.microsoft.com/office/drawing/2014/main" id="{A421150D-F679-4DFA-93CF-0E5480CC490F}"/>
              </a:ext>
            </a:extLst>
          </p:cNvPr>
          <p:cNvSpPr>
            <a:spLocks noGrp="1"/>
          </p:cNvSpPr>
          <p:nvPr>
            <p:ph type="title" hasCustomPrompt="1"/>
          </p:nvPr>
        </p:nvSpPr>
        <p:spPr>
          <a:xfrm>
            <a:off x="5593557" y="1241625"/>
            <a:ext cx="6000749" cy="480131"/>
          </a:xfrm>
          <a:prstGeom prst="rect">
            <a:avLst/>
          </a:prstGeom>
        </p:spPr>
        <p:txBody>
          <a:bodyPr wrap="square">
            <a:spAutoFit/>
          </a:bodyPr>
          <a:lstStyle>
            <a:lvl1pPr>
              <a:defRPr sz="2800"/>
            </a:lvl1pPr>
          </a:lstStyle>
          <a:p>
            <a:pPr lvl="0"/>
            <a:r>
              <a:rPr lang="en-US" dirty="0"/>
              <a:t>Click to edit Master text styles</a:t>
            </a:r>
          </a:p>
        </p:txBody>
      </p:sp>
      <p:cxnSp>
        <p:nvCxnSpPr>
          <p:cNvPr id="17" name="Straight Connector 16">
            <a:extLst>
              <a:ext uri="{FF2B5EF4-FFF2-40B4-BE49-F238E27FC236}">
                <a16:creationId xmlns:a16="http://schemas.microsoft.com/office/drawing/2014/main" id="{7F1DE310-EEBE-4571-9348-190C69629E15}"/>
              </a:ext>
            </a:extLst>
          </p:cNvPr>
          <p:cNvCxnSpPr/>
          <p:nvPr userDrawn="1"/>
        </p:nvCxnSpPr>
        <p:spPr>
          <a:xfrm>
            <a:off x="5500046"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4C777EF-FC93-4970-9186-9F729BE94473}"/>
              </a:ext>
            </a:extLst>
          </p:cNvPr>
          <p:cNvSpPr>
            <a:spLocks noGrp="1"/>
          </p:cNvSpPr>
          <p:nvPr>
            <p:ph type="body" sz="quarter" idx="10" hasCustomPrompt="1"/>
          </p:nvPr>
        </p:nvSpPr>
        <p:spPr>
          <a:xfrm>
            <a:off x="5500046"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
        <p:nvSpPr>
          <p:cNvPr id="13" name="Text Placeholder 3">
            <a:extLst>
              <a:ext uri="{FF2B5EF4-FFF2-40B4-BE49-F238E27FC236}">
                <a16:creationId xmlns:a16="http://schemas.microsoft.com/office/drawing/2014/main" id="{BD03799A-7C35-4CAA-BE06-C4A99AE98261}"/>
              </a:ext>
            </a:extLst>
          </p:cNvPr>
          <p:cNvSpPr>
            <a:spLocks noGrp="1"/>
          </p:cNvSpPr>
          <p:nvPr>
            <p:ph type="body" sz="half" idx="2" hasCustomPrompt="1"/>
          </p:nvPr>
        </p:nvSpPr>
        <p:spPr>
          <a:xfrm>
            <a:off x="5593546" y="1796208"/>
            <a:ext cx="6000749" cy="3820167"/>
          </a:xfr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Tree>
    <p:extLst>
      <p:ext uri="{BB962C8B-B14F-4D97-AF65-F5344CB8AC3E}">
        <p14:creationId xmlns:p14="http://schemas.microsoft.com/office/powerpoint/2010/main" val="26527703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image - M">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E364E913-4A6A-4F3B-B209-831A75170B72}"/>
              </a:ext>
            </a:extLst>
          </p:cNvPr>
          <p:cNvSpPr>
            <a:spLocks noGrp="1"/>
          </p:cNvSpPr>
          <p:nvPr>
            <p:ph type="pic" idx="1" hasCustomPrompt="1"/>
          </p:nvPr>
        </p:nvSpPr>
        <p:spPr>
          <a:xfrm>
            <a:off x="0" y="-1"/>
            <a:ext cx="6092751" cy="6858000"/>
          </a:xfrm>
          <a:solidFill>
            <a:srgbClr val="F4F4F4"/>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8" name="Title 1">
            <a:extLst>
              <a:ext uri="{FF2B5EF4-FFF2-40B4-BE49-F238E27FC236}">
                <a16:creationId xmlns:a16="http://schemas.microsoft.com/office/drawing/2014/main" id="{E30453B6-BE94-4D10-99CD-4F6557992EA0}"/>
              </a:ext>
            </a:extLst>
          </p:cNvPr>
          <p:cNvSpPr>
            <a:spLocks noGrp="1"/>
          </p:cNvSpPr>
          <p:nvPr>
            <p:ph type="title" hasCustomPrompt="1"/>
          </p:nvPr>
        </p:nvSpPr>
        <p:spPr>
          <a:xfrm>
            <a:off x="6561735" y="1241625"/>
            <a:ext cx="5018228" cy="867930"/>
          </a:xfrm>
          <a:prstGeom prst="rect">
            <a:avLst/>
          </a:prstGeom>
        </p:spPr>
        <p:txBody>
          <a:bodyPr wrap="square">
            <a:spAutoFit/>
          </a:bodyPr>
          <a:lstStyle>
            <a:lvl1pPr>
              <a:defRPr sz="2800"/>
            </a:lvl1pPr>
          </a:lstStyle>
          <a:p>
            <a:pPr lvl="0"/>
            <a:r>
              <a:rPr lang="en-US" dirty="0"/>
              <a:t>Click to edit Master text styles  </a:t>
            </a:r>
          </a:p>
        </p:txBody>
      </p:sp>
      <p:cxnSp>
        <p:nvCxnSpPr>
          <p:cNvPr id="11" name="Straight Connector 10">
            <a:extLst>
              <a:ext uri="{FF2B5EF4-FFF2-40B4-BE49-F238E27FC236}">
                <a16:creationId xmlns:a16="http://schemas.microsoft.com/office/drawing/2014/main" id="{076CAFA7-68AE-4EAD-BE3A-A5B16D9D3552}"/>
              </a:ext>
            </a:extLst>
          </p:cNvPr>
          <p:cNvCxnSpPr/>
          <p:nvPr userDrawn="1"/>
        </p:nvCxnSpPr>
        <p:spPr>
          <a:xfrm>
            <a:off x="646823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A8F2FE0A-3A4C-445D-8290-44FCEA3F5955}"/>
              </a:ext>
            </a:extLst>
          </p:cNvPr>
          <p:cNvSpPr>
            <a:spLocks noGrp="1"/>
          </p:cNvSpPr>
          <p:nvPr>
            <p:ph type="body" sz="quarter" idx="10" hasCustomPrompt="1"/>
          </p:nvPr>
        </p:nvSpPr>
        <p:spPr>
          <a:xfrm>
            <a:off x="6468234"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
        <p:nvSpPr>
          <p:cNvPr id="15" name="Text Placeholder 3">
            <a:extLst>
              <a:ext uri="{FF2B5EF4-FFF2-40B4-BE49-F238E27FC236}">
                <a16:creationId xmlns:a16="http://schemas.microsoft.com/office/drawing/2014/main" id="{C9AD2564-EF06-46B2-95AF-0FC81EEDCC98}"/>
              </a:ext>
            </a:extLst>
          </p:cNvPr>
          <p:cNvSpPr>
            <a:spLocks noGrp="1"/>
          </p:cNvSpPr>
          <p:nvPr>
            <p:ph type="body" sz="half" idx="2" hasCustomPrompt="1"/>
          </p:nvPr>
        </p:nvSpPr>
        <p:spPr>
          <a:xfrm>
            <a:off x="6561734" y="2245766"/>
            <a:ext cx="5018229" cy="3920948"/>
          </a:xfr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Tree>
    <p:extLst>
      <p:ext uri="{BB962C8B-B14F-4D97-AF65-F5344CB8AC3E}">
        <p14:creationId xmlns:p14="http://schemas.microsoft.com/office/powerpoint/2010/main" val="32550041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image - L">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CB99501-2A5A-45F8-BACF-23701FE68337}"/>
              </a:ext>
            </a:extLst>
          </p:cNvPr>
          <p:cNvSpPr>
            <a:spLocks noGrp="1"/>
          </p:cNvSpPr>
          <p:nvPr>
            <p:ph type="pic" idx="1" hasCustomPrompt="1"/>
          </p:nvPr>
        </p:nvSpPr>
        <p:spPr>
          <a:xfrm>
            <a:off x="0" y="0"/>
            <a:ext cx="6997698" cy="6857999"/>
          </a:xfrm>
          <a:solidFill>
            <a:srgbClr val="F4F4F4"/>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picture here</a:t>
            </a:r>
          </a:p>
        </p:txBody>
      </p:sp>
      <p:sp>
        <p:nvSpPr>
          <p:cNvPr id="4" name="Text Placeholder 3">
            <a:extLst>
              <a:ext uri="{FF2B5EF4-FFF2-40B4-BE49-F238E27FC236}">
                <a16:creationId xmlns:a16="http://schemas.microsoft.com/office/drawing/2014/main" id="{4CE260B5-3078-4CFA-A43A-D57EA4E988F4}"/>
              </a:ext>
            </a:extLst>
          </p:cNvPr>
          <p:cNvSpPr>
            <a:spLocks noGrp="1"/>
          </p:cNvSpPr>
          <p:nvPr>
            <p:ph type="body" sz="half" idx="2"/>
          </p:nvPr>
        </p:nvSpPr>
        <p:spPr>
          <a:xfrm>
            <a:off x="7404579" y="2228472"/>
            <a:ext cx="4204643" cy="3936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itle 1">
            <a:extLst>
              <a:ext uri="{FF2B5EF4-FFF2-40B4-BE49-F238E27FC236}">
                <a16:creationId xmlns:a16="http://schemas.microsoft.com/office/drawing/2014/main" id="{6147FA91-C242-46DD-BE23-48F41CC2970C}"/>
              </a:ext>
            </a:extLst>
          </p:cNvPr>
          <p:cNvSpPr>
            <a:spLocks noGrp="1"/>
          </p:cNvSpPr>
          <p:nvPr>
            <p:ph type="title" hasCustomPrompt="1"/>
          </p:nvPr>
        </p:nvSpPr>
        <p:spPr>
          <a:xfrm>
            <a:off x="7404579" y="1218965"/>
            <a:ext cx="4255850" cy="933507"/>
          </a:xfrm>
          <a:prstGeom prst="rect">
            <a:avLst/>
          </a:prstGeom>
        </p:spPr>
        <p:txBody>
          <a:bodyPr anchor="t">
            <a:noAutofit/>
          </a:bodyPr>
          <a:lstStyle>
            <a:lvl1pPr>
              <a:defRPr sz="2800"/>
            </a:lvl1pPr>
          </a:lstStyle>
          <a:p>
            <a:pPr lvl="0"/>
            <a:r>
              <a:rPr lang="en-US" dirty="0"/>
              <a:t>Click to edit Master text styles</a:t>
            </a:r>
          </a:p>
        </p:txBody>
      </p:sp>
      <p:cxnSp>
        <p:nvCxnSpPr>
          <p:cNvPr id="7" name="Straight Connector 6">
            <a:extLst>
              <a:ext uri="{FF2B5EF4-FFF2-40B4-BE49-F238E27FC236}">
                <a16:creationId xmlns:a16="http://schemas.microsoft.com/office/drawing/2014/main" id="{20EEAF69-B649-4DD9-BE4A-CC1FC2864BDE}"/>
              </a:ext>
            </a:extLst>
          </p:cNvPr>
          <p:cNvCxnSpPr/>
          <p:nvPr userDrawn="1"/>
        </p:nvCxnSpPr>
        <p:spPr>
          <a:xfrm>
            <a:off x="735337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822686E3-ED91-4402-ABE9-E10A74CBDBB8}"/>
              </a:ext>
            </a:extLst>
          </p:cNvPr>
          <p:cNvSpPr>
            <a:spLocks noGrp="1"/>
          </p:cNvSpPr>
          <p:nvPr>
            <p:ph type="body" sz="quarter" idx="10" hasCustomPrompt="1"/>
          </p:nvPr>
        </p:nvSpPr>
        <p:spPr>
          <a:xfrm>
            <a:off x="7353375" y="313371"/>
            <a:ext cx="4307054"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4253639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image - S ">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5ED55E9E-BFC6-411F-90A8-B7CC917CD1B5}"/>
              </a:ext>
            </a:extLst>
          </p:cNvPr>
          <p:cNvSpPr>
            <a:spLocks noGrp="1"/>
          </p:cNvSpPr>
          <p:nvPr>
            <p:ph type="pic" idx="1" hasCustomPrompt="1"/>
          </p:nvPr>
        </p:nvSpPr>
        <p:spPr>
          <a:xfrm>
            <a:off x="7026350" y="-1"/>
            <a:ext cx="5165650" cy="6858000"/>
          </a:xfrm>
          <a:solidFill>
            <a:srgbClr val="F7F7F7"/>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11" name="Title 1">
            <a:extLst>
              <a:ext uri="{FF2B5EF4-FFF2-40B4-BE49-F238E27FC236}">
                <a16:creationId xmlns:a16="http://schemas.microsoft.com/office/drawing/2014/main" id="{A421150D-F679-4DFA-93CF-0E5480CC490F}"/>
              </a:ext>
            </a:extLst>
          </p:cNvPr>
          <p:cNvSpPr>
            <a:spLocks noGrp="1"/>
          </p:cNvSpPr>
          <p:nvPr>
            <p:ph type="title" hasCustomPrompt="1"/>
          </p:nvPr>
        </p:nvSpPr>
        <p:spPr>
          <a:xfrm>
            <a:off x="692373" y="1241625"/>
            <a:ext cx="6000749" cy="480131"/>
          </a:xfrm>
          <a:prstGeom prst="rect">
            <a:avLst/>
          </a:prstGeom>
        </p:spPr>
        <p:txBody>
          <a:bodyPr wrap="square">
            <a:spAutoFit/>
          </a:bodyPr>
          <a:lstStyle>
            <a:lvl1pPr>
              <a:defRPr sz="2800"/>
            </a:lvl1pPr>
          </a:lstStyle>
          <a:p>
            <a:pPr lvl="0"/>
            <a:r>
              <a:rPr lang="en-US" dirty="0"/>
              <a:t>Click to edit Master text styles</a:t>
            </a:r>
          </a:p>
        </p:txBody>
      </p:sp>
      <p:cxnSp>
        <p:nvCxnSpPr>
          <p:cNvPr id="17" name="Straight Connector 16">
            <a:extLst>
              <a:ext uri="{FF2B5EF4-FFF2-40B4-BE49-F238E27FC236}">
                <a16:creationId xmlns:a16="http://schemas.microsoft.com/office/drawing/2014/main" id="{7F1DE310-EEBE-4571-9348-190C69629E15}"/>
              </a:ext>
            </a:extLst>
          </p:cNvPr>
          <p:cNvCxnSpPr/>
          <p:nvPr userDrawn="1"/>
        </p:nvCxnSpPr>
        <p:spPr>
          <a:xfrm>
            <a:off x="598862"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4C777EF-FC93-4970-9186-9F729BE94473}"/>
              </a:ext>
            </a:extLst>
          </p:cNvPr>
          <p:cNvSpPr>
            <a:spLocks noGrp="1"/>
          </p:cNvSpPr>
          <p:nvPr>
            <p:ph type="body" sz="quarter" idx="10" hasCustomPrompt="1"/>
          </p:nvPr>
        </p:nvSpPr>
        <p:spPr>
          <a:xfrm>
            <a:off x="598862"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
        <p:nvSpPr>
          <p:cNvPr id="13" name="Text Placeholder 3">
            <a:extLst>
              <a:ext uri="{FF2B5EF4-FFF2-40B4-BE49-F238E27FC236}">
                <a16:creationId xmlns:a16="http://schemas.microsoft.com/office/drawing/2014/main" id="{BD03799A-7C35-4CAA-BE06-C4A99AE98261}"/>
              </a:ext>
            </a:extLst>
          </p:cNvPr>
          <p:cNvSpPr>
            <a:spLocks noGrp="1"/>
          </p:cNvSpPr>
          <p:nvPr>
            <p:ph type="body" sz="half" idx="2" hasCustomPrompt="1"/>
          </p:nvPr>
        </p:nvSpPr>
        <p:spPr>
          <a:xfrm>
            <a:off x="692362" y="1796208"/>
            <a:ext cx="6000749" cy="3820167"/>
          </a:xfr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Tree>
    <p:extLst>
      <p:ext uri="{BB962C8B-B14F-4D97-AF65-F5344CB8AC3E}">
        <p14:creationId xmlns:p14="http://schemas.microsoft.com/office/powerpoint/2010/main" val="26823145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C4518C-C369-4BCE-93F6-ACF7A0A4563A}"/>
              </a:ext>
            </a:extLst>
          </p:cNvPr>
          <p:cNvSpPr>
            <a:spLocks noGrp="1"/>
          </p:cNvSpPr>
          <p:nvPr>
            <p:ph type="title"/>
          </p:nvPr>
        </p:nvSpPr>
        <p:spPr>
          <a:xfrm>
            <a:off x="688392" y="879975"/>
            <a:ext cx="10515600" cy="746442"/>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6328A0EE-5A32-42C1-8C1D-EA2BEF099C17}"/>
              </a:ext>
            </a:extLst>
          </p:cNvPr>
          <p:cNvSpPr>
            <a:spLocks noGrp="1"/>
          </p:cNvSpPr>
          <p:nvPr>
            <p:ph type="body" idx="1"/>
          </p:nvPr>
        </p:nvSpPr>
        <p:spPr>
          <a:xfrm>
            <a:off x="688392" y="1804342"/>
            <a:ext cx="10515600" cy="4351338"/>
          </a:xfrm>
          <a:prstGeom prst="rect">
            <a:avLst/>
          </a:prstGeom>
        </p:spPr>
        <p:txBody>
          <a:bodyPr vert="horz" lIns="91440" tIns="45720" rIns="91440" bIns="45720" rtlCol="0">
            <a:noAutofit/>
          </a:body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TextBox 7">
            <a:extLst>
              <a:ext uri="{FF2B5EF4-FFF2-40B4-BE49-F238E27FC236}">
                <a16:creationId xmlns:a16="http://schemas.microsoft.com/office/drawing/2014/main" id="{69A5A063-7EAA-4705-81BD-73270FF5BA28}"/>
              </a:ext>
            </a:extLst>
          </p:cNvPr>
          <p:cNvSpPr txBox="1"/>
          <p:nvPr userDrawn="1"/>
        </p:nvSpPr>
        <p:spPr>
          <a:xfrm>
            <a:off x="9182937" y="6343130"/>
            <a:ext cx="249936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spc="50" baseline="0" dirty="0">
                <a:solidFill>
                  <a:schemeClr val="accent2"/>
                </a:solidFill>
                <a:latin typeface="Arial" panose="020B0604020202020204" pitchFamily="34" charset="0"/>
                <a:cs typeface="Arial" panose="020B0604020202020204" pitchFamily="34" charset="0"/>
              </a:rPr>
              <a:t>www.itu.int</a:t>
            </a:r>
          </a:p>
        </p:txBody>
      </p:sp>
      <p:sp>
        <p:nvSpPr>
          <p:cNvPr id="9" name="TextBox 8">
            <a:extLst>
              <a:ext uri="{FF2B5EF4-FFF2-40B4-BE49-F238E27FC236}">
                <a16:creationId xmlns:a16="http://schemas.microsoft.com/office/drawing/2014/main" id="{F4ED357C-3FA0-42D4-850C-879BB0BE1875}"/>
              </a:ext>
            </a:extLst>
          </p:cNvPr>
          <p:cNvSpPr txBox="1"/>
          <p:nvPr userDrawn="1"/>
        </p:nvSpPr>
        <p:spPr>
          <a:xfrm>
            <a:off x="11420070" y="6345034"/>
            <a:ext cx="553720" cy="292388"/>
          </a:xfrm>
          <a:prstGeom prst="rect">
            <a:avLst/>
          </a:prstGeom>
          <a:noFill/>
        </p:spPr>
        <p:txBody>
          <a:bodyPr wrap="square" rtlCol="0">
            <a:spAutoFit/>
          </a:bodyPr>
          <a:lstStyle/>
          <a:p>
            <a:pPr algn="r"/>
            <a:fld id="{D88FE18D-1554-4525-B2E9-CBAFE9755A5A}" type="slidenum">
              <a:rPr lang="en-US" sz="1300" smtClean="0">
                <a:solidFill>
                  <a:schemeClr val="tx1"/>
                </a:solidFill>
              </a:rPr>
              <a:t>‹#›</a:t>
            </a:fld>
            <a:endParaRPr lang="en-US" sz="1300" dirty="0">
              <a:solidFill>
                <a:schemeClr val="tx1"/>
              </a:solidFill>
            </a:endParaRPr>
          </a:p>
        </p:txBody>
      </p:sp>
    </p:spTree>
    <p:extLst>
      <p:ext uri="{BB962C8B-B14F-4D97-AF65-F5344CB8AC3E}">
        <p14:creationId xmlns:p14="http://schemas.microsoft.com/office/powerpoint/2010/main" val="3452108936"/>
      </p:ext>
    </p:extLst>
  </p:cSld>
  <p:clrMap bg1="lt1" tx1="dk1" bg2="lt2" tx2="dk2" accent1="accent1" accent2="accent2" accent3="accent3" accent4="accent4" accent5="accent5" accent6="accent6" hlink="hlink" folHlink="folHlink"/>
  <p:sldLayoutIdLst>
    <p:sldLayoutId id="2147483656" r:id="rId1"/>
    <p:sldLayoutId id="2147483653" r:id="rId2"/>
    <p:sldLayoutId id="2147483652" r:id="rId3"/>
    <p:sldLayoutId id="2147483675" r:id="rId4"/>
    <p:sldLayoutId id="2147483676" r:id="rId5"/>
    <p:sldLayoutId id="2147483674" r:id="rId6"/>
    <p:sldLayoutId id="2147483672" r:id="rId7"/>
    <p:sldLayoutId id="2147483657" r:id="rId8"/>
    <p:sldLayoutId id="2147483717" r:id="rId9"/>
    <p:sldLayoutId id="2147483718" r:id="rId10"/>
    <p:sldLayoutId id="2147483719" r:id="rId11"/>
    <p:sldLayoutId id="2147483670" r:id="rId12"/>
    <p:sldLayoutId id="2147483660" r:id="rId13"/>
    <p:sldLayoutId id="2147483687" r:id="rId14"/>
    <p:sldLayoutId id="2147483707" r:id="rId15"/>
    <p:sldLayoutId id="2147483712" r:id="rId16"/>
    <p:sldLayoutId id="2147483720" r:id="rId17"/>
    <p:sldLayoutId id="2147483721" r:id="rId18"/>
    <p:sldLayoutId id="2147483722" r:id="rId19"/>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137160" algn="l" defTabSz="914400" rtl="0" eaLnBrk="1" latinLnBrk="0" hangingPunct="1">
        <a:lnSpc>
          <a:spcPts val="2200"/>
        </a:lnSpc>
        <a:spcBef>
          <a:spcPts val="1000"/>
        </a:spcBef>
        <a:buClr>
          <a:srgbClr val="009CD6"/>
        </a:buClr>
        <a:buSzPct val="110000"/>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C4518C-C369-4BCE-93F6-ACF7A0A4563A}"/>
              </a:ext>
            </a:extLst>
          </p:cNvPr>
          <p:cNvSpPr>
            <a:spLocks noGrp="1"/>
          </p:cNvSpPr>
          <p:nvPr>
            <p:ph type="title"/>
          </p:nvPr>
        </p:nvSpPr>
        <p:spPr>
          <a:xfrm>
            <a:off x="688392" y="879975"/>
            <a:ext cx="10515600" cy="746442"/>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6328A0EE-5A32-42C1-8C1D-EA2BEF099C17}"/>
              </a:ext>
            </a:extLst>
          </p:cNvPr>
          <p:cNvSpPr>
            <a:spLocks noGrp="1"/>
          </p:cNvSpPr>
          <p:nvPr>
            <p:ph type="body" idx="1"/>
          </p:nvPr>
        </p:nvSpPr>
        <p:spPr>
          <a:xfrm>
            <a:off x="688392" y="1804342"/>
            <a:ext cx="10515600" cy="4351338"/>
          </a:xfrm>
          <a:prstGeom prst="rect">
            <a:avLst/>
          </a:prstGeom>
        </p:spPr>
        <p:txBody>
          <a:bodyPr vert="horz" lIns="91440" tIns="45720" rIns="91440" bIns="45720" rtlCol="0">
            <a:noAutofit/>
          </a:body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6" name="TextBox 5">
            <a:extLst>
              <a:ext uri="{FF2B5EF4-FFF2-40B4-BE49-F238E27FC236}">
                <a16:creationId xmlns:a16="http://schemas.microsoft.com/office/drawing/2014/main" id="{693ABCAB-1B02-4C7B-89B1-A5BB0E479D06}"/>
              </a:ext>
            </a:extLst>
          </p:cNvPr>
          <p:cNvSpPr txBox="1"/>
          <p:nvPr userDrawn="1"/>
        </p:nvSpPr>
        <p:spPr>
          <a:xfrm>
            <a:off x="9182937" y="6343130"/>
            <a:ext cx="249936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spc="50" baseline="0" dirty="0">
                <a:solidFill>
                  <a:schemeClr val="accent2"/>
                </a:solidFill>
                <a:latin typeface="Arial" panose="020B0604020202020204" pitchFamily="34" charset="0"/>
                <a:cs typeface="Arial" panose="020B0604020202020204" pitchFamily="34" charset="0"/>
              </a:rPr>
              <a:t>www.itu.int</a:t>
            </a:r>
          </a:p>
        </p:txBody>
      </p:sp>
      <p:sp>
        <p:nvSpPr>
          <p:cNvPr id="7" name="TextBox 6">
            <a:extLst>
              <a:ext uri="{FF2B5EF4-FFF2-40B4-BE49-F238E27FC236}">
                <a16:creationId xmlns:a16="http://schemas.microsoft.com/office/drawing/2014/main" id="{77662A7B-D8AC-460A-9C3E-1872390023D8}"/>
              </a:ext>
            </a:extLst>
          </p:cNvPr>
          <p:cNvSpPr txBox="1"/>
          <p:nvPr userDrawn="1"/>
        </p:nvSpPr>
        <p:spPr>
          <a:xfrm>
            <a:off x="11420070" y="6345034"/>
            <a:ext cx="553720" cy="292388"/>
          </a:xfrm>
          <a:prstGeom prst="rect">
            <a:avLst/>
          </a:prstGeom>
          <a:noFill/>
        </p:spPr>
        <p:txBody>
          <a:bodyPr wrap="square" rtlCol="0">
            <a:spAutoFit/>
          </a:bodyPr>
          <a:lstStyle/>
          <a:p>
            <a:pPr algn="r"/>
            <a:fld id="{D88FE18D-1554-4525-B2E9-CBAFE9755A5A}" type="slidenum">
              <a:rPr lang="en-US" sz="1300" smtClean="0">
                <a:solidFill>
                  <a:schemeClr val="tx1"/>
                </a:solidFill>
              </a:rPr>
              <a:t>‹#›</a:t>
            </a:fld>
            <a:endParaRPr lang="en-US" sz="1300" dirty="0">
              <a:solidFill>
                <a:schemeClr val="tx1"/>
              </a:solidFill>
            </a:endParaRPr>
          </a:p>
        </p:txBody>
      </p:sp>
    </p:spTree>
    <p:extLst>
      <p:ext uri="{BB962C8B-B14F-4D97-AF65-F5344CB8AC3E}">
        <p14:creationId xmlns:p14="http://schemas.microsoft.com/office/powerpoint/2010/main" val="1497039940"/>
      </p:ext>
    </p:extLst>
  </p:cSld>
  <p:clrMap bg1="lt1" tx1="dk1" bg2="lt2" tx2="dk2" accent1="accent1" accent2="accent2" accent3="accent3" accent4="accent4" accent5="accent5" accent6="accent6" hlink="hlink" folHlink="folHlink"/>
  <p:sldLayoutIdLst>
    <p:sldLayoutId id="2147483710" r:id="rId1"/>
    <p:sldLayoutId id="2147483716" r:id="rId2"/>
    <p:sldLayoutId id="2147483711" r:id="rId3"/>
  </p:sldLayoutIdLst>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137160" algn="l" defTabSz="914400" rtl="0" eaLnBrk="1" latinLnBrk="0" hangingPunct="1">
        <a:lnSpc>
          <a:spcPct val="100000"/>
        </a:lnSpc>
        <a:spcBef>
          <a:spcPts val="1000"/>
        </a:spcBef>
        <a:buClr>
          <a:srgbClr val="009CD6"/>
        </a:buClr>
        <a:buSzPct val="110000"/>
        <a:buFont typeface="Arial" panose="020B0604020202020204" pitchFamily="34" charset="0"/>
        <a:buChar char="•"/>
        <a:defRPr sz="2800" kern="1200" spc="0">
          <a:solidFill>
            <a:schemeClr val="tx1"/>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ct val="100000"/>
        </a:lnSpc>
        <a:spcBef>
          <a:spcPts val="500"/>
        </a:spcBef>
        <a:buClr>
          <a:srgbClr val="009CD6"/>
        </a:buClr>
        <a:buSzPct val="110000"/>
        <a:buFont typeface="Arial" panose="020B0604020202020204" pitchFamily="34" charset="0"/>
        <a:buChar char="•"/>
        <a:defRPr sz="2800" kern="1200" spc="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ct val="100000"/>
        </a:lnSpc>
        <a:spcBef>
          <a:spcPts val="500"/>
        </a:spcBef>
        <a:buClr>
          <a:srgbClr val="009CD6"/>
        </a:buClr>
        <a:buSzPct val="110000"/>
        <a:buFont typeface="Arial" panose="020B0604020202020204" pitchFamily="34" charset="0"/>
        <a:buChar char="•"/>
        <a:defRPr sz="2800" kern="1200" spc="0" baseline="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ct val="100000"/>
        </a:lnSpc>
        <a:spcBef>
          <a:spcPts val="500"/>
        </a:spcBef>
        <a:buClr>
          <a:srgbClr val="009CD6"/>
        </a:buClr>
        <a:buSzPct val="110000"/>
        <a:buFont typeface="Arial" panose="020B0604020202020204" pitchFamily="34" charset="0"/>
        <a:buChar char="•"/>
        <a:defRPr sz="2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28A0EE-5A32-42C1-8C1D-EA2BEF099C17}"/>
              </a:ext>
            </a:extLst>
          </p:cNvPr>
          <p:cNvSpPr>
            <a:spLocks noGrp="1"/>
          </p:cNvSpPr>
          <p:nvPr>
            <p:ph type="body" idx="1"/>
          </p:nvPr>
        </p:nvSpPr>
        <p:spPr>
          <a:xfrm>
            <a:off x="1816313" y="2209801"/>
            <a:ext cx="8559373" cy="3793066"/>
          </a:xfrm>
          <a:prstGeom prst="rect">
            <a:avLst/>
          </a:prstGeom>
        </p:spPr>
        <p:txBody>
          <a:bodyPr vert="horz" lIns="91440" tIns="45720" rIns="91440" bIns="45720" rtlCol="0">
            <a:noAutofit/>
          </a:bodyPr>
          <a:lstStyle/>
          <a:p>
            <a:pPr algn="ctr"/>
            <a:r>
              <a:rPr lang="en-US" sz="2800" i="1" dirty="0">
                <a:latin typeface="Georgia" panose="02040502050405020303" pitchFamily="18" charset="0"/>
              </a:rPr>
              <a:t>We grew up with the internet. </a:t>
            </a:r>
            <a:br>
              <a:rPr lang="en-US" sz="2800" i="1" dirty="0">
                <a:latin typeface="Georgia" panose="02040502050405020303" pitchFamily="18" charset="0"/>
              </a:rPr>
            </a:br>
            <a:r>
              <a:rPr lang="en-US" sz="2800" i="1" dirty="0">
                <a:latin typeface="Georgia" panose="02040502050405020303" pitchFamily="18" charset="0"/>
              </a:rPr>
              <a:t>I mean, the internet has always been here with us. The grown-ups are like ‘Wow the internet appeared’, while it is perfectly normal for us.” </a:t>
            </a:r>
          </a:p>
        </p:txBody>
      </p:sp>
      <p:sp>
        <p:nvSpPr>
          <p:cNvPr id="8" name="TextBox 7">
            <a:extLst>
              <a:ext uri="{FF2B5EF4-FFF2-40B4-BE49-F238E27FC236}">
                <a16:creationId xmlns:a16="http://schemas.microsoft.com/office/drawing/2014/main" id="{43FB8933-3AE5-487A-8B03-0B68C8923CB0}"/>
              </a:ext>
            </a:extLst>
          </p:cNvPr>
          <p:cNvSpPr txBox="1"/>
          <p:nvPr userDrawn="1"/>
        </p:nvSpPr>
        <p:spPr>
          <a:xfrm>
            <a:off x="9182937" y="6343130"/>
            <a:ext cx="249936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spc="50" baseline="0" dirty="0">
                <a:solidFill>
                  <a:schemeClr val="accent2"/>
                </a:solidFill>
                <a:latin typeface="Arial" panose="020B0604020202020204" pitchFamily="34" charset="0"/>
                <a:cs typeface="Arial" panose="020B0604020202020204" pitchFamily="34" charset="0"/>
              </a:rPr>
              <a:t>www.itu.int</a:t>
            </a:r>
          </a:p>
        </p:txBody>
      </p:sp>
      <p:sp>
        <p:nvSpPr>
          <p:cNvPr id="9" name="TextBox 8">
            <a:extLst>
              <a:ext uri="{FF2B5EF4-FFF2-40B4-BE49-F238E27FC236}">
                <a16:creationId xmlns:a16="http://schemas.microsoft.com/office/drawing/2014/main" id="{CD9BF5BD-2163-4157-A2AF-C24DDF31C8DA}"/>
              </a:ext>
            </a:extLst>
          </p:cNvPr>
          <p:cNvSpPr txBox="1"/>
          <p:nvPr userDrawn="1"/>
        </p:nvSpPr>
        <p:spPr>
          <a:xfrm>
            <a:off x="11420070" y="6345034"/>
            <a:ext cx="553720" cy="292388"/>
          </a:xfrm>
          <a:prstGeom prst="rect">
            <a:avLst/>
          </a:prstGeom>
          <a:noFill/>
        </p:spPr>
        <p:txBody>
          <a:bodyPr wrap="square" rtlCol="0">
            <a:spAutoFit/>
          </a:bodyPr>
          <a:lstStyle/>
          <a:p>
            <a:pPr algn="r"/>
            <a:fld id="{D88FE18D-1554-4525-B2E9-CBAFE9755A5A}" type="slidenum">
              <a:rPr lang="en-US" sz="1300" smtClean="0">
                <a:solidFill>
                  <a:schemeClr val="tx1"/>
                </a:solidFill>
              </a:rPr>
              <a:t>‹#›</a:t>
            </a:fld>
            <a:endParaRPr lang="en-US" sz="1300" dirty="0">
              <a:solidFill>
                <a:schemeClr val="tx1"/>
              </a:solidFill>
            </a:endParaRPr>
          </a:p>
        </p:txBody>
      </p:sp>
    </p:spTree>
    <p:extLst>
      <p:ext uri="{BB962C8B-B14F-4D97-AF65-F5344CB8AC3E}">
        <p14:creationId xmlns:p14="http://schemas.microsoft.com/office/powerpoint/2010/main" val="157613210"/>
      </p:ext>
    </p:extLst>
  </p:cSld>
  <p:clrMap bg1="lt1" tx1="dk1" bg2="lt2" tx2="dk2" accent1="accent1" accent2="accent2" accent3="accent3" accent4="accent4" accent5="accent5" accent6="accent6" hlink="hlink" folHlink="folHlink"/>
  <p:sldLayoutIdLst>
    <p:sldLayoutId id="2147483714" r:id="rId1"/>
    <p:sldLayoutId id="2147483715" r:id="rId2"/>
  </p:sldLayoutIdLst>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91440" indent="0" algn="ctr" defTabSz="914400" rtl="0" eaLnBrk="1" latinLnBrk="0" hangingPunct="1">
        <a:lnSpc>
          <a:spcPct val="100000"/>
        </a:lnSpc>
        <a:spcBef>
          <a:spcPts val="1000"/>
        </a:spcBef>
        <a:buClr>
          <a:srgbClr val="009CD6"/>
        </a:buClr>
        <a:buSzPct val="110000"/>
        <a:buFontTx/>
        <a:buNone/>
        <a:defRPr sz="3600" kern="1200" spc="0">
          <a:solidFill>
            <a:schemeClr val="tx1"/>
          </a:solidFill>
          <a:latin typeface="Arial" panose="020B0604020202020204" pitchFamily="34" charset="0"/>
          <a:ea typeface="+mn-ea"/>
          <a:cs typeface="Arial" panose="020B0604020202020204" pitchFamily="34" charset="0"/>
        </a:defRPr>
      </a:lvl1pPr>
      <a:lvl2pPr marL="548640" indent="0" algn="l" defTabSz="914400" rtl="0" eaLnBrk="1" latinLnBrk="0" hangingPunct="1">
        <a:lnSpc>
          <a:spcPct val="100000"/>
        </a:lnSpc>
        <a:spcBef>
          <a:spcPts val="500"/>
        </a:spcBef>
        <a:buClr>
          <a:srgbClr val="009CD6"/>
        </a:buClr>
        <a:buSzPct val="110000"/>
        <a:buFontTx/>
        <a:buNone/>
        <a:defRPr sz="2800" kern="1200" spc="0">
          <a:solidFill>
            <a:schemeClr val="tx1"/>
          </a:solidFill>
          <a:latin typeface="Arial" panose="020B0604020202020204" pitchFamily="34" charset="0"/>
          <a:ea typeface="+mn-ea"/>
          <a:cs typeface="Arial" panose="020B0604020202020204" pitchFamily="34" charset="0"/>
        </a:defRPr>
      </a:lvl2pPr>
      <a:lvl3pPr marL="1005840" indent="0" algn="l" defTabSz="914400" rtl="0" eaLnBrk="1" latinLnBrk="0" hangingPunct="1">
        <a:lnSpc>
          <a:spcPct val="100000"/>
        </a:lnSpc>
        <a:spcBef>
          <a:spcPts val="500"/>
        </a:spcBef>
        <a:buClr>
          <a:srgbClr val="009CD6"/>
        </a:buClr>
        <a:buSzPct val="110000"/>
        <a:buFontTx/>
        <a:buNone/>
        <a:defRPr sz="2800" kern="1200" spc="0" baseline="0">
          <a:solidFill>
            <a:schemeClr val="tx1"/>
          </a:solidFill>
          <a:latin typeface="Arial" panose="020B0604020202020204" pitchFamily="34" charset="0"/>
          <a:ea typeface="+mn-ea"/>
          <a:cs typeface="Arial" panose="020B0604020202020204" pitchFamily="34" charset="0"/>
        </a:defRPr>
      </a:lvl3pPr>
      <a:lvl4pPr marL="1463040" indent="0" algn="l" defTabSz="914400" rtl="0" eaLnBrk="1" latinLnBrk="0" hangingPunct="1">
        <a:lnSpc>
          <a:spcPct val="100000"/>
        </a:lnSpc>
        <a:spcBef>
          <a:spcPts val="500"/>
        </a:spcBef>
        <a:buClr>
          <a:srgbClr val="009CD6"/>
        </a:buClr>
        <a:buSzPct val="110000"/>
        <a:buFontTx/>
        <a:buNone/>
        <a:defRPr sz="2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mailto:hdahroug@mcit.gov.g"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9F30285-D598-437F-82DD-E03C393D63FF}"/>
              </a:ext>
            </a:extLst>
          </p:cNvPr>
          <p:cNvSpPr txBox="1">
            <a:spLocks/>
          </p:cNvSpPr>
          <p:nvPr/>
        </p:nvSpPr>
        <p:spPr>
          <a:xfrm>
            <a:off x="1458832" y="3456457"/>
            <a:ext cx="9644596" cy="504754"/>
          </a:xfrm>
          <a:prstGeom prst="rect">
            <a:avLst/>
          </a:prstGeom>
        </p:spPr>
        <p:txBody>
          <a:bodyPr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rtl="0">
              <a:spcBef>
                <a:spcPts val="600"/>
              </a:spcBef>
              <a:spcAft>
                <a:spcPts val="0"/>
              </a:spcAft>
              <a:buNone/>
            </a:pPr>
            <a:r>
              <a:rPr lang="en-GB" sz="2500" dirty="0">
                <a:solidFill>
                  <a:schemeClr val="tx1"/>
                </a:solidFill>
                <a:latin typeface="+mj-lt"/>
                <a:cs typeface="Varela Round"/>
              </a:rPr>
              <a:t>ROLE OF THE DIGITAL CITIZENSHIP INITIATIVE IN ENHANCING COMMUNITY AWARENESS WITH EXISTING NATIONAL LEGAL PROTECTION FRAMEWORK FOR PROTECTING CHILDREN ONLINE </a:t>
            </a:r>
          </a:p>
        </p:txBody>
      </p:sp>
      <p:cxnSp>
        <p:nvCxnSpPr>
          <p:cNvPr id="11" name="Straight Connector 10">
            <a:extLst>
              <a:ext uri="{FF2B5EF4-FFF2-40B4-BE49-F238E27FC236}">
                <a16:creationId xmlns:a16="http://schemas.microsoft.com/office/drawing/2014/main" id="{D9AD66F2-F7C0-4D03-9150-D28F17AC561D}"/>
              </a:ext>
            </a:extLst>
          </p:cNvPr>
          <p:cNvCxnSpPr>
            <a:cxnSpLocks/>
          </p:cNvCxnSpPr>
          <p:nvPr/>
        </p:nvCxnSpPr>
        <p:spPr>
          <a:xfrm>
            <a:off x="1547403" y="3961474"/>
            <a:ext cx="6020121" cy="0"/>
          </a:xfrm>
          <a:prstGeom prst="line">
            <a:avLst/>
          </a:prstGeom>
          <a:ln w="12700">
            <a:solidFill>
              <a:srgbClr val="009CD6"/>
            </a:solidFill>
          </a:ln>
        </p:spPr>
        <p:style>
          <a:lnRef idx="1">
            <a:schemeClr val="accent1"/>
          </a:lnRef>
          <a:fillRef idx="0">
            <a:schemeClr val="accent1"/>
          </a:fillRef>
          <a:effectRef idx="0">
            <a:schemeClr val="accent1"/>
          </a:effectRef>
          <a:fontRef idx="minor">
            <a:schemeClr val="tx1"/>
          </a:fontRef>
        </p:style>
      </p:cxnSp>
      <p:sp>
        <p:nvSpPr>
          <p:cNvPr id="12" name="Title 9">
            <a:extLst>
              <a:ext uri="{FF2B5EF4-FFF2-40B4-BE49-F238E27FC236}">
                <a16:creationId xmlns:a16="http://schemas.microsoft.com/office/drawing/2014/main" id="{EEB08032-CE0E-4986-AEDF-A41026C0E8B9}"/>
              </a:ext>
            </a:extLst>
          </p:cNvPr>
          <p:cNvSpPr txBox="1">
            <a:spLocks/>
          </p:cNvSpPr>
          <p:nvPr/>
        </p:nvSpPr>
        <p:spPr>
          <a:xfrm>
            <a:off x="1441141" y="1189923"/>
            <a:ext cx="9604229" cy="1267468"/>
          </a:xfrm>
          <a:prstGeom prst="rect">
            <a:avLst/>
          </a:prstGeom>
        </p:spPr>
        <p:txBody>
          <a:bodyPr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r>
              <a:rPr lang="fr-CH" sz="2600" b="1" dirty="0">
                <a:solidFill>
                  <a:schemeClr val="tx1"/>
                </a:solidFill>
              </a:rPr>
              <a:t>Contribution </a:t>
            </a:r>
            <a:r>
              <a:rPr lang="fr-CH" sz="2600" b="1" dirty="0" err="1">
                <a:solidFill>
                  <a:schemeClr val="tx1"/>
                </a:solidFill>
              </a:rPr>
              <a:t>from</a:t>
            </a:r>
            <a:r>
              <a:rPr lang="fr-CH" sz="2600" b="1" dirty="0">
                <a:solidFill>
                  <a:schemeClr val="tx1"/>
                </a:solidFill>
              </a:rPr>
              <a:t> </a:t>
            </a:r>
            <a:r>
              <a:rPr lang="fr-CH" sz="2600" b="1" dirty="0" err="1">
                <a:solidFill>
                  <a:schemeClr val="tx1"/>
                </a:solidFill>
              </a:rPr>
              <a:t>Egypt</a:t>
            </a:r>
            <a:r>
              <a:rPr lang="fr-CH" sz="2600" b="1" dirty="0">
                <a:solidFill>
                  <a:schemeClr val="tx1"/>
                </a:solidFill>
              </a:rPr>
              <a:t> (Arab Republic of)</a:t>
            </a:r>
            <a:endParaRPr lang="en-US" sz="2600" b="1" dirty="0">
              <a:solidFill>
                <a:schemeClr val="tx1"/>
              </a:solidFill>
            </a:endParaRPr>
          </a:p>
        </p:txBody>
      </p:sp>
      <p:grpSp>
        <p:nvGrpSpPr>
          <p:cNvPr id="7" name="Group 6">
            <a:extLst>
              <a:ext uri="{FF2B5EF4-FFF2-40B4-BE49-F238E27FC236}">
                <a16:creationId xmlns:a16="http://schemas.microsoft.com/office/drawing/2014/main" id="{20901632-D897-07FD-664E-854DC7E4900D}"/>
              </a:ext>
            </a:extLst>
          </p:cNvPr>
          <p:cNvGrpSpPr/>
          <p:nvPr/>
        </p:nvGrpSpPr>
        <p:grpSpPr>
          <a:xfrm>
            <a:off x="469900" y="70624"/>
            <a:ext cx="7854950" cy="1490418"/>
            <a:chOff x="438150" y="870724"/>
            <a:chExt cx="7854950" cy="1490418"/>
          </a:xfrm>
        </p:grpSpPr>
        <p:pic>
          <p:nvPicPr>
            <p:cNvPr id="2" name="Picture 1">
              <a:extLst>
                <a:ext uri="{FF2B5EF4-FFF2-40B4-BE49-F238E27FC236}">
                  <a16:creationId xmlns:a16="http://schemas.microsoft.com/office/drawing/2014/main" id="{DFF89F95-81F5-8D40-FFB5-5338D2957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 y="870724"/>
              <a:ext cx="1053203" cy="1490418"/>
            </a:xfrm>
            <a:prstGeom prst="rect">
              <a:avLst/>
            </a:prstGeom>
          </p:spPr>
        </p:pic>
        <p:cxnSp>
          <p:nvCxnSpPr>
            <p:cNvPr id="4" name="Straight Connector 3">
              <a:extLst>
                <a:ext uri="{FF2B5EF4-FFF2-40B4-BE49-F238E27FC236}">
                  <a16:creationId xmlns:a16="http://schemas.microsoft.com/office/drawing/2014/main" id="{AC5318FF-51E5-4FC0-0682-A9359B3F0378}"/>
                </a:ext>
              </a:extLst>
            </p:cNvPr>
            <p:cNvCxnSpPr/>
            <p:nvPr/>
          </p:nvCxnSpPr>
          <p:spPr>
            <a:xfrm>
              <a:off x="1397000" y="1282949"/>
              <a:ext cx="0" cy="716767"/>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9DF700BC-A5EF-39BA-9B80-5768E8028081}"/>
                </a:ext>
              </a:extLst>
            </p:cNvPr>
            <p:cNvSpPr txBox="1"/>
            <p:nvPr/>
          </p:nvSpPr>
          <p:spPr>
            <a:xfrm>
              <a:off x="1416050" y="1282949"/>
              <a:ext cx="6877050" cy="769441"/>
            </a:xfrm>
            <a:prstGeom prst="rect">
              <a:avLst/>
            </a:prstGeom>
            <a:noFill/>
          </p:spPr>
          <p:txBody>
            <a:bodyPr wrap="square" rtlCol="0">
              <a:spAutoFit/>
            </a:bodyPr>
            <a:lstStyle/>
            <a:p>
              <a:r>
                <a:rPr lang="fr-CH" sz="1500" b="1" dirty="0">
                  <a:solidFill>
                    <a:schemeClr val="tx1">
                      <a:lumMod val="65000"/>
                      <a:lumOff val="35000"/>
                    </a:schemeClr>
                  </a:solidFill>
                  <a:latin typeface="Calibri" panose="020F0502020204030204" pitchFamily="34" charset="0"/>
                  <a:cs typeface="Calibri" panose="020F0502020204030204" pitchFamily="34" charset="0"/>
                </a:rPr>
                <a:t>Council </a:t>
              </a:r>
              <a:r>
                <a:rPr lang="fr-CH" sz="1500" b="1" dirty="0" err="1">
                  <a:solidFill>
                    <a:schemeClr val="tx1">
                      <a:lumMod val="65000"/>
                      <a:lumOff val="35000"/>
                    </a:schemeClr>
                  </a:solidFill>
                  <a:latin typeface="Calibri" panose="020F0502020204030204" pitchFamily="34" charset="0"/>
                  <a:cs typeface="Calibri" panose="020F0502020204030204" pitchFamily="34" charset="0"/>
                </a:rPr>
                <a:t>Working</a:t>
              </a:r>
              <a:r>
                <a:rPr lang="fr-CH" sz="1500" b="1" dirty="0">
                  <a:solidFill>
                    <a:schemeClr val="tx1">
                      <a:lumMod val="65000"/>
                      <a:lumOff val="35000"/>
                    </a:schemeClr>
                  </a:solidFill>
                  <a:latin typeface="Calibri" panose="020F0502020204030204" pitchFamily="34" charset="0"/>
                  <a:cs typeface="Calibri" panose="020F0502020204030204" pitchFamily="34" charset="0"/>
                </a:rPr>
                <a:t> Group </a:t>
              </a:r>
              <a:br>
                <a:rPr lang="fr-CH" sz="1500" b="1" dirty="0">
                  <a:solidFill>
                    <a:schemeClr val="tx1">
                      <a:lumMod val="65000"/>
                      <a:lumOff val="35000"/>
                    </a:schemeClr>
                  </a:solidFill>
                  <a:latin typeface="Calibri" panose="020F0502020204030204" pitchFamily="34" charset="0"/>
                  <a:cs typeface="Calibri" panose="020F0502020204030204" pitchFamily="34" charset="0"/>
                </a:rPr>
              </a:br>
              <a:r>
                <a:rPr lang="fr-CH" sz="1500" b="1" dirty="0">
                  <a:solidFill>
                    <a:schemeClr val="tx1">
                      <a:lumMod val="65000"/>
                      <a:lumOff val="35000"/>
                    </a:schemeClr>
                  </a:solidFill>
                  <a:latin typeface="Calibri" panose="020F0502020204030204" pitchFamily="34" charset="0"/>
                  <a:cs typeface="Calibri" panose="020F0502020204030204" pitchFamily="34" charset="0"/>
                </a:rPr>
                <a:t>on Child Online Protection</a:t>
              </a:r>
            </a:p>
            <a:p>
              <a:r>
                <a:rPr lang="en-GB" sz="140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Twentieth meeting - From 22 to 23 January 2024</a:t>
              </a:r>
              <a:endParaRPr lang="en-GB" sz="1400" b="1" dirty="0">
                <a:solidFill>
                  <a:schemeClr val="tx1">
                    <a:lumMod val="65000"/>
                    <a:lumOff val="35000"/>
                  </a:schemeClr>
                </a:solidFill>
                <a:latin typeface="Calibri" panose="020F0502020204030204" pitchFamily="34" charset="0"/>
                <a:cs typeface="Calibri" panose="020F0502020204030204" pitchFamily="34" charset="0"/>
              </a:endParaRPr>
            </a:p>
          </p:txBody>
        </p:sp>
      </p:grpSp>
      <p:sp>
        <p:nvSpPr>
          <p:cNvPr id="8" name="Rectangle 7">
            <a:extLst>
              <a:ext uri="{FF2B5EF4-FFF2-40B4-BE49-F238E27FC236}">
                <a16:creationId xmlns:a16="http://schemas.microsoft.com/office/drawing/2014/main" id="{411D60CC-DF2C-E4F6-46E1-82CEAB240335}"/>
              </a:ext>
            </a:extLst>
          </p:cNvPr>
          <p:cNvSpPr/>
          <p:nvPr/>
        </p:nvSpPr>
        <p:spPr>
          <a:xfrm>
            <a:off x="-28575" y="490106"/>
            <a:ext cx="144000" cy="648000"/>
          </a:xfrm>
          <a:prstGeom prst="rect">
            <a:avLst/>
          </a:prstGeom>
          <a:solidFill>
            <a:schemeClr val="accent1">
              <a:alpha val="83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A3BEA86D-7088-345A-C585-1AAB9168CBC9}"/>
              </a:ext>
            </a:extLst>
          </p:cNvPr>
          <p:cNvSpPr txBox="1"/>
          <p:nvPr/>
        </p:nvSpPr>
        <p:spPr>
          <a:xfrm>
            <a:off x="7170058" y="946601"/>
            <a:ext cx="3875315" cy="738664"/>
          </a:xfrm>
          <a:prstGeom prst="rect">
            <a:avLst/>
          </a:prstGeom>
          <a:noFill/>
        </p:spPr>
        <p:txBody>
          <a:bodyPr wrap="square" rtlCol="0">
            <a:spAutoFit/>
          </a:bodyPr>
          <a:lstStyle/>
          <a:p>
            <a:pPr algn="r"/>
            <a:r>
              <a:rPr lang="fr-CH" sz="1400" dirty="0">
                <a:latin typeface="Calibri" panose="020F0502020204030204" pitchFamily="34" charset="0"/>
                <a:cs typeface="Calibri" panose="020F0502020204030204" pitchFamily="34" charset="0"/>
              </a:rPr>
              <a:t>Document CWG-COP-20/INF/19</a:t>
            </a:r>
          </a:p>
          <a:p>
            <a:pPr algn="r"/>
            <a:r>
              <a:rPr lang="fr-CH" sz="1400" dirty="0">
                <a:latin typeface="Calibri" panose="020F0502020204030204" pitchFamily="34" charset="0"/>
                <a:cs typeface="Calibri" panose="020F0502020204030204" pitchFamily="34" charset="0"/>
              </a:rPr>
              <a:t>16 </a:t>
            </a:r>
            <a:r>
              <a:rPr lang="fr-CH" sz="1400" dirty="0" err="1">
                <a:latin typeface="Calibri" panose="020F0502020204030204" pitchFamily="34" charset="0"/>
                <a:cs typeface="Calibri" panose="020F0502020204030204" pitchFamily="34" charset="0"/>
              </a:rPr>
              <a:t>January</a:t>
            </a:r>
            <a:r>
              <a:rPr lang="fr-CH" sz="1400" dirty="0">
                <a:latin typeface="Calibri" panose="020F0502020204030204" pitchFamily="34" charset="0"/>
                <a:cs typeface="Calibri" panose="020F0502020204030204" pitchFamily="34" charset="0"/>
              </a:rPr>
              <a:t> 2024</a:t>
            </a:r>
          </a:p>
          <a:p>
            <a:pPr algn="r"/>
            <a:r>
              <a:rPr lang="fr-CH" sz="1400" dirty="0">
                <a:latin typeface="Calibri" panose="020F0502020204030204" pitchFamily="34" charset="0"/>
                <a:cs typeface="Calibri" panose="020F0502020204030204" pitchFamily="34" charset="0"/>
              </a:rPr>
              <a:t>English </a:t>
            </a:r>
            <a:r>
              <a:rPr lang="fr-CH" sz="1400" dirty="0" err="1">
                <a:latin typeface="Calibri" panose="020F0502020204030204" pitchFamily="34" charset="0"/>
                <a:cs typeface="Calibri" panose="020F0502020204030204" pitchFamily="34" charset="0"/>
              </a:rPr>
              <a:t>Only</a:t>
            </a:r>
            <a:endParaRPr lang="en-GB" sz="14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D2A1DD03-53AF-BB0D-B0A3-CD2A20F6C4CD}"/>
              </a:ext>
            </a:extLst>
          </p:cNvPr>
          <p:cNvSpPr txBox="1"/>
          <p:nvPr/>
        </p:nvSpPr>
        <p:spPr>
          <a:xfrm>
            <a:off x="1444887" y="4360853"/>
            <a:ext cx="9644596" cy="1231106"/>
          </a:xfrm>
          <a:prstGeom prst="rect">
            <a:avLst/>
          </a:prstGeom>
          <a:noFill/>
        </p:spPr>
        <p:txBody>
          <a:bodyPr wrap="square" rtlCol="0">
            <a:spAutoFit/>
          </a:bodyPr>
          <a:lstStyle/>
          <a:p>
            <a:pPr>
              <a:spcBef>
                <a:spcPts val="600"/>
              </a:spcBef>
            </a:pPr>
            <a:r>
              <a:rPr lang="fr-CH" sz="1600" b="1" dirty="0" err="1"/>
              <a:t>Purpose</a:t>
            </a:r>
            <a:endParaRPr lang="fr-CH" sz="1600" b="1" dirty="0"/>
          </a:p>
          <a:p>
            <a:pPr>
              <a:spcBef>
                <a:spcPts val="600"/>
              </a:spcBef>
            </a:pPr>
            <a:r>
              <a:rPr lang="en-GB" sz="1300" dirty="0"/>
              <a:t>A case Study of National Efforts of MCIT for enhancing E-safety for children online</a:t>
            </a:r>
          </a:p>
          <a:p>
            <a:pPr>
              <a:spcBef>
                <a:spcPts val="600"/>
              </a:spcBef>
            </a:pPr>
            <a:r>
              <a:rPr lang="fr-CH" sz="1600" b="1" dirty="0"/>
              <a:t>Action </a:t>
            </a:r>
            <a:r>
              <a:rPr lang="fr-CH" sz="1600" b="1" dirty="0" err="1"/>
              <a:t>required</a:t>
            </a:r>
            <a:endParaRPr lang="fr-CH" sz="1600" b="1" dirty="0"/>
          </a:p>
          <a:p>
            <a:pPr>
              <a:spcBef>
                <a:spcPts val="600"/>
              </a:spcBef>
            </a:pPr>
            <a:r>
              <a:rPr lang="en-GB" sz="1400" dirty="0"/>
              <a:t>This report is transmitted to the Council Working Group on Child Online Protection </a:t>
            </a:r>
            <a:r>
              <a:rPr lang="en-GB" sz="1400" b="1" dirty="0"/>
              <a:t>for information.</a:t>
            </a:r>
            <a:endParaRPr lang="en-GB" sz="1400" dirty="0"/>
          </a:p>
        </p:txBody>
      </p:sp>
    </p:spTree>
    <p:extLst>
      <p:ext uri="{BB962C8B-B14F-4D97-AF65-F5344CB8AC3E}">
        <p14:creationId xmlns:p14="http://schemas.microsoft.com/office/powerpoint/2010/main" val="2737162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268DB-7281-D3E1-DCA1-5706391FF323}"/>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Foundational Enablers </a:t>
            </a:r>
          </a:p>
        </p:txBody>
      </p:sp>
      <p:grpSp>
        <p:nvGrpSpPr>
          <p:cNvPr id="4" name="Group 3">
            <a:extLst>
              <a:ext uri="{FF2B5EF4-FFF2-40B4-BE49-F238E27FC236}">
                <a16:creationId xmlns:a16="http://schemas.microsoft.com/office/drawing/2014/main" id="{FE205A2D-BA87-8B6B-2165-6318B451E595}"/>
              </a:ext>
            </a:extLst>
          </p:cNvPr>
          <p:cNvGrpSpPr/>
          <p:nvPr/>
        </p:nvGrpSpPr>
        <p:grpSpPr>
          <a:xfrm>
            <a:off x="320040" y="2743188"/>
            <a:ext cx="11548873" cy="3366924"/>
            <a:chOff x="867972" y="2115332"/>
            <a:chExt cx="10830849" cy="3157593"/>
          </a:xfrm>
        </p:grpSpPr>
        <p:grpSp>
          <p:nvGrpSpPr>
            <p:cNvPr id="13" name="Group 12">
              <a:extLst>
                <a:ext uri="{FF2B5EF4-FFF2-40B4-BE49-F238E27FC236}">
                  <a16:creationId xmlns:a16="http://schemas.microsoft.com/office/drawing/2014/main" id="{8EB1AE7E-46D3-F416-832C-854BEA010572}"/>
                </a:ext>
              </a:extLst>
            </p:cNvPr>
            <p:cNvGrpSpPr/>
            <p:nvPr/>
          </p:nvGrpSpPr>
          <p:grpSpPr>
            <a:xfrm>
              <a:off x="867972" y="2243105"/>
              <a:ext cx="3559686" cy="2788507"/>
              <a:chOff x="931034" y="2157687"/>
              <a:chExt cx="3559686" cy="2788507"/>
            </a:xfrm>
          </p:grpSpPr>
          <p:pic>
            <p:nvPicPr>
              <p:cNvPr id="6" name="Picture 5">
                <a:extLst>
                  <a:ext uri="{FF2B5EF4-FFF2-40B4-BE49-F238E27FC236}">
                    <a16:creationId xmlns:a16="http://schemas.microsoft.com/office/drawing/2014/main" id="{315507CE-8E03-714B-050D-D2467D8BE58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31034" y="2157687"/>
                <a:ext cx="3273279" cy="2180443"/>
              </a:xfrm>
              <a:prstGeom prst="rect">
                <a:avLst/>
              </a:prstGeom>
            </p:spPr>
          </p:pic>
          <p:sp>
            <p:nvSpPr>
              <p:cNvPr id="7" name="TextBox 6">
                <a:extLst>
                  <a:ext uri="{FF2B5EF4-FFF2-40B4-BE49-F238E27FC236}">
                    <a16:creationId xmlns:a16="http://schemas.microsoft.com/office/drawing/2014/main" id="{D783EA19-8C18-0C38-A5E7-6B5B0325D2CA}"/>
                  </a:ext>
                </a:extLst>
              </p:cNvPr>
              <p:cNvSpPr txBox="1"/>
              <p:nvPr/>
            </p:nvSpPr>
            <p:spPr>
              <a:xfrm>
                <a:off x="1084723" y="4576862"/>
                <a:ext cx="3405997" cy="369332"/>
              </a:xfrm>
              <a:prstGeom prst="rect">
                <a:avLst/>
              </a:prstGeom>
              <a:noFill/>
            </p:spPr>
            <p:txBody>
              <a:bodyPr wrap="none" rtlCol="0">
                <a:spAutoFit/>
              </a:bodyPr>
              <a:lstStyle/>
              <a:p>
                <a:pPr algn="ctr" defTabSz="969264">
                  <a:spcAft>
                    <a:spcPts val="600"/>
                  </a:spcAft>
                </a:pPr>
                <a:r>
                  <a:rPr lang="en-US" sz="1908" b="1" kern="1200">
                    <a:solidFill>
                      <a:schemeClr val="tx1"/>
                    </a:solidFill>
                    <a:latin typeface="+mn-lt"/>
                    <a:ea typeface="+mn-ea"/>
                    <a:cs typeface="+mn-cs"/>
                  </a:rPr>
                  <a:t>Child – Parent – Tutor Preceptive</a:t>
                </a:r>
                <a:endParaRPr lang="en-US" b="1"/>
              </a:p>
            </p:txBody>
          </p:sp>
        </p:grpSp>
        <p:sp>
          <p:nvSpPr>
            <p:cNvPr id="9" name="TextBox 8">
              <a:extLst>
                <a:ext uri="{FF2B5EF4-FFF2-40B4-BE49-F238E27FC236}">
                  <a16:creationId xmlns:a16="http://schemas.microsoft.com/office/drawing/2014/main" id="{7427D5D6-E9C2-C4A4-6DFC-8054038CE571}"/>
                </a:ext>
              </a:extLst>
            </p:cNvPr>
            <p:cNvSpPr txBox="1"/>
            <p:nvPr/>
          </p:nvSpPr>
          <p:spPr>
            <a:xfrm>
              <a:off x="8569460" y="4618382"/>
              <a:ext cx="3064237" cy="369332"/>
            </a:xfrm>
            <a:prstGeom prst="rect">
              <a:avLst/>
            </a:prstGeom>
            <a:noFill/>
          </p:spPr>
          <p:txBody>
            <a:bodyPr wrap="square" rtlCol="0">
              <a:spAutoFit/>
            </a:bodyPr>
            <a:lstStyle/>
            <a:p>
              <a:pPr algn="ctr" defTabSz="969264">
                <a:spcAft>
                  <a:spcPts val="600"/>
                </a:spcAft>
              </a:pPr>
              <a:r>
                <a:rPr lang="en-US" sz="1908" b="1" kern="1200">
                  <a:solidFill>
                    <a:schemeClr val="tx1"/>
                  </a:solidFill>
                  <a:latin typeface="+mn-lt"/>
                  <a:ea typeface="+mn-ea"/>
                  <a:cs typeface="+mn-cs"/>
                </a:rPr>
                <a:t>Continuous Improvements</a:t>
              </a:r>
              <a:endParaRPr lang="en-US" b="1"/>
            </a:p>
          </p:txBody>
        </p:sp>
        <p:sp>
          <p:nvSpPr>
            <p:cNvPr id="11" name="TextBox 10">
              <a:extLst>
                <a:ext uri="{FF2B5EF4-FFF2-40B4-BE49-F238E27FC236}">
                  <a16:creationId xmlns:a16="http://schemas.microsoft.com/office/drawing/2014/main" id="{27674D57-D465-E57E-1C16-C629A8CEB566}"/>
                </a:ext>
              </a:extLst>
            </p:cNvPr>
            <p:cNvSpPr txBox="1"/>
            <p:nvPr/>
          </p:nvSpPr>
          <p:spPr>
            <a:xfrm>
              <a:off x="5039440" y="4626594"/>
              <a:ext cx="3051098" cy="646331"/>
            </a:xfrm>
            <a:prstGeom prst="rect">
              <a:avLst/>
            </a:prstGeom>
            <a:noFill/>
          </p:spPr>
          <p:txBody>
            <a:bodyPr wrap="square">
              <a:spAutoFit/>
            </a:bodyPr>
            <a:lstStyle/>
            <a:p>
              <a:pPr algn="ctr" defTabSz="969264">
                <a:spcAft>
                  <a:spcPts val="600"/>
                </a:spcAft>
              </a:pPr>
              <a:r>
                <a:rPr lang="en-US" sz="1908" b="1" kern="1200">
                  <a:solidFill>
                    <a:schemeClr val="tx1"/>
                  </a:solidFill>
                  <a:latin typeface="+mn-lt"/>
                  <a:ea typeface="+mn-ea"/>
                  <a:cs typeface="+mn-cs"/>
                </a:rPr>
                <a:t>Arabic Specialized and Holistic Interventions</a:t>
              </a:r>
              <a:endParaRPr lang="en-US" b="1"/>
            </a:p>
          </p:txBody>
        </p:sp>
        <p:pic>
          <p:nvPicPr>
            <p:cNvPr id="12" name="Picture 11">
              <a:extLst>
                <a:ext uri="{FF2B5EF4-FFF2-40B4-BE49-F238E27FC236}">
                  <a16:creationId xmlns:a16="http://schemas.microsoft.com/office/drawing/2014/main" id="{A201600F-3CD2-ACD3-894F-FD153549DBC1}"/>
                </a:ext>
              </a:extLst>
            </p:cNvPr>
            <p:cNvPicPr>
              <a:picLocks noChangeAspect="1"/>
            </p:cNvPicPr>
            <p:nvPr/>
          </p:nvPicPr>
          <p:blipFill>
            <a:blip r:embed="rId5"/>
            <a:stretch>
              <a:fillRect/>
            </a:stretch>
          </p:blipFill>
          <p:spPr>
            <a:xfrm>
              <a:off x="4771952" y="2115332"/>
              <a:ext cx="3318586" cy="2180443"/>
            </a:xfrm>
            <a:prstGeom prst="rect">
              <a:avLst/>
            </a:prstGeom>
          </p:spPr>
        </p:pic>
        <p:pic>
          <p:nvPicPr>
            <p:cNvPr id="3" name="Picture 2">
              <a:extLst>
                <a:ext uri="{FF2B5EF4-FFF2-40B4-BE49-F238E27FC236}">
                  <a16:creationId xmlns:a16="http://schemas.microsoft.com/office/drawing/2014/main" id="{EF020812-F633-F2E4-0906-32B22E4A1336}"/>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793" b="91537" l="462" r="98154">
                          <a14:foregroundMark x1="1769" y1="47327" x2="42538" y2="44878"/>
                          <a14:foregroundMark x1="42538" y1="44878" x2="90769" y2="46993"/>
                          <a14:foregroundMark x1="7077" y1="45768" x2="15692" y2="77840"/>
                          <a14:foregroundMark x1="15692" y1="77840" x2="16769" y2="80290"/>
                          <a14:foregroundMark x1="15615" y1="61359" x2="21923" y2="31403"/>
                          <a14:foregroundMark x1="21923" y1="31403" x2="5769" y2="37416"/>
                          <a14:foregroundMark x1="5769" y1="37416" x2="77" y2="47550"/>
                          <a14:foregroundMark x1="77" y1="47550" x2="7385" y2="71604"/>
                          <a14:foregroundMark x1="7385" y1="71604" x2="8000" y2="80512"/>
                          <a14:foregroundMark x1="8000" y1="80512" x2="3231" y2="89755"/>
                          <a14:foregroundMark x1="3231" y1="89755" x2="462" y2="91648"/>
                          <a14:foregroundMark x1="4462" y1="38085" x2="9923" y2="37416"/>
                          <a14:foregroundMark x1="9923" y1="37416" x2="7000" y2="28285"/>
                          <a14:foregroundMark x1="7000" y1="28285" x2="10231" y2="21938"/>
                          <a14:foregroundMark x1="10231" y1="21938" x2="15308" y2="19042"/>
                          <a14:foregroundMark x1="15308" y1="19042" x2="28308" y2="18820"/>
                          <a14:foregroundMark x1="28308" y1="18820" x2="35231" y2="19265"/>
                          <a14:foregroundMark x1="35231" y1="19265" x2="53154" y2="16927"/>
                          <a14:foregroundMark x1="53154" y1="16927" x2="69846" y2="6013"/>
                          <a14:foregroundMark x1="69846" y1="6013" x2="84769" y2="12138"/>
                          <a14:foregroundMark x1="84769" y1="12138" x2="94615" y2="11024"/>
                          <a14:foregroundMark x1="94615" y1="11024" x2="98154" y2="13029"/>
                          <a14:foregroundMark x1="96462" y1="7127" x2="88462" y2="6793"/>
                          <a14:foregroundMark x1="88462" y1="6793" x2="79769" y2="7461"/>
                        </a14:backgroundRemoval>
                      </a14:imgEffect>
                    </a14:imgLayer>
                  </a14:imgProps>
                </a:ext>
              </a:extLst>
            </a:blip>
            <a:srcRect l="600" b="10909"/>
            <a:stretch/>
          </p:blipFill>
          <p:spPr>
            <a:xfrm>
              <a:off x="8655213" y="2486814"/>
              <a:ext cx="3043608" cy="1884372"/>
            </a:xfrm>
            <a:prstGeom prst="rect">
              <a:avLst/>
            </a:prstGeom>
          </p:spPr>
        </p:pic>
      </p:grpSp>
    </p:spTree>
    <p:extLst>
      <p:ext uri="{BB962C8B-B14F-4D97-AF65-F5344CB8AC3E}">
        <p14:creationId xmlns:p14="http://schemas.microsoft.com/office/powerpoint/2010/main" val="2165635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3"/>
          <p:cNvPicPr preferRelativeResize="0">
            <a:picLocks noGrp="1"/>
          </p:cNvPicPr>
          <p:nvPr>
            <p:ph type="body" idx="1"/>
          </p:nvPr>
        </p:nvPicPr>
        <p:blipFill rotWithShape="1">
          <a:blip r:embed="rId3">
            <a:alphaModFix/>
          </a:blip>
          <a:srcRect/>
          <a:stretch/>
        </p:blipFill>
        <p:spPr>
          <a:xfrm>
            <a:off x="20" y="20957"/>
            <a:ext cx="12191980" cy="6857990"/>
          </a:xfrm>
          <a:prstGeom prst="rect">
            <a:avLst/>
          </a:prstGeom>
          <a:noFill/>
          <a:ln>
            <a:noFill/>
          </a:ln>
        </p:spPr>
      </p:pic>
      <p:sp>
        <p:nvSpPr>
          <p:cNvPr id="147" name="Google Shape;147;p3"/>
          <p:cNvSpPr/>
          <p:nvPr/>
        </p:nvSpPr>
        <p:spPr>
          <a:xfrm>
            <a:off x="0" y="5320142"/>
            <a:ext cx="12192000" cy="7365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48" name="Google Shape;148;p3"/>
          <p:cNvCxnSpPr/>
          <p:nvPr/>
        </p:nvCxnSpPr>
        <p:spPr>
          <a:xfrm>
            <a:off x="0" y="5241983"/>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cxnSp>
        <p:nvCxnSpPr>
          <p:cNvPr id="149" name="Google Shape;149;p3"/>
          <p:cNvCxnSpPr/>
          <p:nvPr/>
        </p:nvCxnSpPr>
        <p:spPr>
          <a:xfrm>
            <a:off x="0" y="6134852"/>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sp>
        <p:nvSpPr>
          <p:cNvPr id="150" name="Google Shape;150;p3"/>
          <p:cNvSpPr txBox="1"/>
          <p:nvPr/>
        </p:nvSpPr>
        <p:spPr>
          <a:xfrm>
            <a:off x="228654" y="112118"/>
            <a:ext cx="6337516" cy="120032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a:solidFill>
                  <a:srgbClr val="3F3F3F"/>
                </a:solidFill>
                <a:latin typeface="Calibri"/>
                <a:ea typeface="Calibri"/>
                <a:cs typeface="Calibri"/>
                <a:sym typeface="Calibri"/>
              </a:rPr>
              <a:t>Digital Citizenship Initiative Pillars </a:t>
            </a:r>
            <a:endParaRPr/>
          </a:p>
        </p:txBody>
      </p:sp>
      <p:sp>
        <p:nvSpPr>
          <p:cNvPr id="151" name="Google Shape;151;p3"/>
          <p:cNvSpPr txBox="1"/>
          <p:nvPr/>
        </p:nvSpPr>
        <p:spPr>
          <a:xfrm>
            <a:off x="2632318" y="2655118"/>
            <a:ext cx="1636889" cy="1015663"/>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rgbClr val="595959"/>
                </a:solidFill>
                <a:latin typeface="Calibri"/>
                <a:ea typeface="Calibri"/>
                <a:cs typeface="Calibri"/>
                <a:sym typeface="Calibri"/>
              </a:rPr>
              <a:t>Specialized Arabic  Content </a:t>
            </a:r>
            <a:endParaRPr dirty="0"/>
          </a:p>
        </p:txBody>
      </p:sp>
      <p:sp>
        <p:nvSpPr>
          <p:cNvPr id="152" name="Google Shape;152;p3"/>
          <p:cNvSpPr txBox="1"/>
          <p:nvPr/>
        </p:nvSpPr>
        <p:spPr>
          <a:xfrm>
            <a:off x="7016861" y="1947232"/>
            <a:ext cx="1811868" cy="1015663"/>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595959"/>
                </a:solidFill>
                <a:latin typeface="Calibri"/>
                <a:ea typeface="Calibri"/>
                <a:cs typeface="Calibri"/>
                <a:sym typeface="Calibri"/>
              </a:rPr>
              <a:t>Awareness Campaigns and Competitions</a:t>
            </a:r>
            <a:endParaRPr/>
          </a:p>
        </p:txBody>
      </p:sp>
      <p:sp>
        <p:nvSpPr>
          <p:cNvPr id="153" name="Google Shape;153;p3"/>
          <p:cNvSpPr txBox="1"/>
          <p:nvPr/>
        </p:nvSpPr>
        <p:spPr>
          <a:xfrm>
            <a:off x="4565783" y="4773231"/>
            <a:ext cx="1811868" cy="1015663"/>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rgbClr val="595959"/>
                </a:solidFill>
                <a:latin typeface="Calibri"/>
                <a:ea typeface="Calibri"/>
                <a:cs typeface="Calibri"/>
                <a:sym typeface="Calibri"/>
              </a:rPr>
              <a:t>Customized Capacity Trainings </a:t>
            </a:r>
            <a:endParaRPr dirty="0"/>
          </a:p>
        </p:txBody>
      </p:sp>
      <p:sp>
        <p:nvSpPr>
          <p:cNvPr id="154" name="Google Shape;154;p3"/>
          <p:cNvSpPr txBox="1"/>
          <p:nvPr/>
        </p:nvSpPr>
        <p:spPr>
          <a:xfrm>
            <a:off x="410235" y="3402677"/>
            <a:ext cx="1811868" cy="707886"/>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595959"/>
                </a:solidFill>
                <a:latin typeface="Calibri"/>
                <a:ea typeface="Calibri"/>
                <a:cs typeface="Calibri"/>
                <a:sym typeface="Calibri"/>
              </a:rPr>
              <a:t>Single Access Point Portal </a:t>
            </a:r>
            <a:endParaRPr/>
          </a:p>
        </p:txBody>
      </p:sp>
      <p:sp>
        <p:nvSpPr>
          <p:cNvPr id="155" name="Google Shape;155;p3"/>
          <p:cNvSpPr txBox="1"/>
          <p:nvPr/>
        </p:nvSpPr>
        <p:spPr>
          <a:xfrm>
            <a:off x="9313312" y="3956461"/>
            <a:ext cx="1811868" cy="707886"/>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595959"/>
                </a:solidFill>
                <a:latin typeface="Calibri"/>
                <a:ea typeface="Calibri"/>
                <a:cs typeface="Calibri"/>
                <a:sym typeface="Calibri"/>
              </a:rPr>
              <a:t>Networking &amp; Cooperation </a:t>
            </a:r>
            <a:endParaRPr/>
          </a:p>
        </p:txBody>
      </p:sp>
      <p:pic>
        <p:nvPicPr>
          <p:cNvPr id="156" name="Google Shape;156;p3"/>
          <p:cNvPicPr preferRelativeResize="0"/>
          <p:nvPr/>
        </p:nvPicPr>
        <p:blipFill rotWithShape="1">
          <a:blip r:embed="rId4">
            <a:alphaModFix/>
          </a:blip>
          <a:srcRect/>
          <a:stretch/>
        </p:blipFill>
        <p:spPr>
          <a:xfrm>
            <a:off x="1028874" y="5510924"/>
            <a:ext cx="698808" cy="521418"/>
          </a:xfrm>
          <a:prstGeom prst="rect">
            <a:avLst/>
          </a:prstGeom>
          <a:noFill/>
          <a:ln>
            <a:noFill/>
          </a:ln>
        </p:spPr>
      </p:pic>
      <p:pic>
        <p:nvPicPr>
          <p:cNvPr id="157" name="Google Shape;157;p3"/>
          <p:cNvPicPr preferRelativeResize="0"/>
          <p:nvPr/>
        </p:nvPicPr>
        <p:blipFill rotWithShape="1">
          <a:blip r:embed="rId5">
            <a:alphaModFix/>
          </a:blip>
          <a:srcRect l="14646" t="4903" r="13892" b="5163"/>
          <a:stretch/>
        </p:blipFill>
        <p:spPr>
          <a:xfrm>
            <a:off x="9433498" y="2195836"/>
            <a:ext cx="1042591" cy="1037477"/>
          </a:xfrm>
          <a:prstGeom prst="rect">
            <a:avLst/>
          </a:prstGeom>
          <a:noFill/>
          <a:ln>
            <a:noFill/>
          </a:ln>
        </p:spPr>
      </p:pic>
      <p:sp>
        <p:nvSpPr>
          <p:cNvPr id="158" name="Google Shape;158;p3"/>
          <p:cNvSpPr/>
          <p:nvPr/>
        </p:nvSpPr>
        <p:spPr>
          <a:xfrm>
            <a:off x="5010348" y="1312447"/>
            <a:ext cx="2171303" cy="54454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 name="Google Shape;159;p3"/>
          <p:cNvSpPr/>
          <p:nvPr/>
        </p:nvSpPr>
        <p:spPr>
          <a:xfrm>
            <a:off x="472344" y="6403793"/>
            <a:ext cx="1811868" cy="21448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0" name="Google Shape;160;p3"/>
          <p:cNvPicPr preferRelativeResize="0"/>
          <p:nvPr/>
        </p:nvPicPr>
        <p:blipFill rotWithShape="1">
          <a:blip r:embed="rId6">
            <a:alphaModFix/>
          </a:blip>
          <a:srcRect/>
          <a:stretch/>
        </p:blipFill>
        <p:spPr>
          <a:xfrm>
            <a:off x="3077320" y="4551504"/>
            <a:ext cx="768638" cy="768638"/>
          </a:xfrm>
          <a:prstGeom prst="rect">
            <a:avLst/>
          </a:prstGeom>
          <a:noFill/>
          <a:ln>
            <a:noFill/>
          </a:ln>
        </p:spPr>
      </p:pic>
      <p:sp>
        <p:nvSpPr>
          <p:cNvPr id="161" name="Google Shape;161;p3"/>
          <p:cNvSpPr/>
          <p:nvPr/>
        </p:nvSpPr>
        <p:spPr>
          <a:xfrm>
            <a:off x="2222103" y="6109255"/>
            <a:ext cx="9275991" cy="736551"/>
          </a:xfrm>
          <a:prstGeom prst="rightArrow">
            <a:avLst>
              <a:gd name="adj1" fmla="val 39434"/>
              <a:gd name="adj2" fmla="val 64528"/>
            </a:avLst>
          </a:prstGeom>
          <a:solidFill>
            <a:srgbClr val="8DA9DB"/>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Calibri"/>
                <a:ea typeface="Calibri"/>
                <a:cs typeface="Calibri"/>
                <a:sym typeface="Calibri"/>
              </a:rPr>
              <a:t>Towards Enabled Digital Citizens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4"/>
          <p:cNvPicPr preferRelativeResize="0">
            <a:picLocks noGrp="1"/>
          </p:cNvPicPr>
          <p:nvPr>
            <p:ph type="body" idx="1"/>
          </p:nvPr>
        </p:nvPicPr>
        <p:blipFill rotWithShape="1">
          <a:blip r:embed="rId3">
            <a:alphaModFix/>
          </a:blip>
          <a:srcRect/>
          <a:stretch/>
        </p:blipFill>
        <p:spPr>
          <a:xfrm>
            <a:off x="-44856" y="0"/>
            <a:ext cx="12174704" cy="7072008"/>
          </a:xfrm>
          <a:prstGeom prst="rect">
            <a:avLst/>
          </a:prstGeom>
          <a:noFill/>
          <a:ln>
            <a:noFill/>
          </a:ln>
        </p:spPr>
      </p:pic>
      <p:sp>
        <p:nvSpPr>
          <p:cNvPr id="168" name="Google Shape;168;p4"/>
          <p:cNvSpPr txBox="1"/>
          <p:nvPr/>
        </p:nvSpPr>
        <p:spPr>
          <a:xfrm>
            <a:off x="4031844" y="1566155"/>
            <a:ext cx="2198450"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lt1"/>
                </a:solidFill>
                <a:latin typeface="Calibri"/>
                <a:ea typeface="Calibri"/>
                <a:cs typeface="Calibri"/>
                <a:sym typeface="Calibri"/>
              </a:rPr>
              <a:t>Monthly Awareness Calendar and  Webinar for teachers &amp; parents </a:t>
            </a:r>
            <a:endParaRPr dirty="0"/>
          </a:p>
        </p:txBody>
      </p:sp>
      <p:sp>
        <p:nvSpPr>
          <p:cNvPr id="169" name="Google Shape;169;p4"/>
          <p:cNvSpPr txBox="1"/>
          <p:nvPr/>
        </p:nvSpPr>
        <p:spPr>
          <a:xfrm>
            <a:off x="6702357" y="4875073"/>
            <a:ext cx="2016872"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lt1"/>
                </a:solidFill>
                <a:latin typeface="Calibri"/>
                <a:ea typeface="Calibri"/>
                <a:cs typeface="Calibri"/>
                <a:sym typeface="Calibri"/>
              </a:rPr>
              <a:t>Children-friendly and interactive content (videos, infographics, games</a:t>
            </a:r>
            <a:r>
              <a:rPr lang="en-US" sz="1800" b="1" dirty="0">
                <a:solidFill>
                  <a:srgbClr val="FFF2CC"/>
                </a:solidFill>
                <a:latin typeface="Calibri"/>
                <a:ea typeface="Calibri"/>
                <a:cs typeface="Calibri"/>
                <a:sym typeface="Calibri"/>
              </a:rPr>
              <a:t>) </a:t>
            </a:r>
            <a:endParaRPr dirty="0"/>
          </a:p>
        </p:txBody>
      </p:sp>
      <p:sp>
        <p:nvSpPr>
          <p:cNvPr id="170" name="Google Shape;170;p4"/>
          <p:cNvSpPr txBox="1"/>
          <p:nvPr/>
        </p:nvSpPr>
        <p:spPr>
          <a:xfrm>
            <a:off x="6972567" y="875251"/>
            <a:ext cx="1922835"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lt1"/>
                </a:solidFill>
                <a:latin typeface="Calibri"/>
                <a:ea typeface="Calibri"/>
                <a:cs typeface="Calibri"/>
                <a:sym typeface="Calibri"/>
              </a:rPr>
              <a:t>Guidelines Customized by subjects &amp; Age group targets pressing issues </a:t>
            </a:r>
            <a:endParaRPr sz="2000" b="1" i="1" dirty="0">
              <a:solidFill>
                <a:schemeClr val="lt1"/>
              </a:solidFill>
              <a:latin typeface="Calibri"/>
              <a:ea typeface="Calibri"/>
              <a:cs typeface="Calibri"/>
              <a:sym typeface="Calibri"/>
            </a:endParaRPr>
          </a:p>
        </p:txBody>
      </p:sp>
      <p:sp>
        <p:nvSpPr>
          <p:cNvPr id="171" name="Google Shape;171;p4"/>
          <p:cNvSpPr txBox="1"/>
          <p:nvPr/>
        </p:nvSpPr>
        <p:spPr>
          <a:xfrm>
            <a:off x="3421972" y="4549303"/>
            <a:ext cx="1922835"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lt1"/>
                </a:solidFill>
                <a:latin typeface="Calibri"/>
                <a:ea typeface="Calibri"/>
                <a:cs typeface="Calibri"/>
                <a:sym typeface="Calibri"/>
              </a:rPr>
              <a:t>Direct access for available support channels and help lines</a:t>
            </a:r>
            <a:endParaRPr dirty="0"/>
          </a:p>
        </p:txBody>
      </p:sp>
      <p:sp>
        <p:nvSpPr>
          <p:cNvPr id="172" name="Google Shape;172;p4"/>
          <p:cNvSpPr/>
          <p:nvPr/>
        </p:nvSpPr>
        <p:spPr>
          <a:xfrm>
            <a:off x="9450673" y="1077725"/>
            <a:ext cx="2186055" cy="1668806"/>
          </a:xfrm>
          <a:prstGeom prst="teardrop">
            <a:avLst>
              <a:gd name="adj" fmla="val 138953"/>
            </a:avLst>
          </a:prstGeom>
          <a:solidFill>
            <a:srgbClr val="D8E2F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7F7F7F"/>
                </a:solidFill>
                <a:latin typeface="Calibri"/>
                <a:ea typeface="Calibri"/>
                <a:cs typeface="Calibri"/>
                <a:sym typeface="Calibri"/>
              </a:rPr>
              <a:t>Interactive Competitions &amp; challenges at schools </a:t>
            </a:r>
            <a:endParaRPr dirty="0"/>
          </a:p>
        </p:txBody>
      </p:sp>
      <p:sp>
        <p:nvSpPr>
          <p:cNvPr id="173" name="Google Shape;173;p4"/>
          <p:cNvSpPr txBox="1"/>
          <p:nvPr/>
        </p:nvSpPr>
        <p:spPr>
          <a:xfrm>
            <a:off x="0" y="0"/>
            <a:ext cx="3040976"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Digital Citizenship </a:t>
            </a:r>
            <a:endParaRPr/>
          </a:p>
          <a:p>
            <a:pPr marL="0" marR="0" lvl="0" indent="0" algn="l" rtl="0">
              <a:spcBef>
                <a:spcPts val="0"/>
              </a:spcBef>
              <a:spcAft>
                <a:spcPts val="0"/>
              </a:spcAft>
              <a:buNone/>
            </a:pPr>
            <a:r>
              <a:rPr lang="en-US" sz="3600">
                <a:solidFill>
                  <a:schemeClr val="dk1"/>
                </a:solidFill>
                <a:latin typeface="Calibri"/>
                <a:ea typeface="Calibri"/>
                <a:cs typeface="Calibri"/>
                <a:sym typeface="Calibri"/>
              </a:rPr>
              <a:t>Portal </a:t>
            </a:r>
            <a:endParaRPr/>
          </a:p>
        </p:txBody>
      </p:sp>
      <p:sp>
        <p:nvSpPr>
          <p:cNvPr id="174" name="Google Shape;174;p4"/>
          <p:cNvSpPr/>
          <p:nvPr/>
        </p:nvSpPr>
        <p:spPr>
          <a:xfrm>
            <a:off x="555272" y="2227634"/>
            <a:ext cx="1973919" cy="1302418"/>
          </a:xfrm>
          <a:prstGeom prst="teardrop">
            <a:avLst>
              <a:gd name="adj" fmla="val 88225"/>
            </a:avLst>
          </a:prstGeom>
          <a:solidFill>
            <a:srgbClr val="FFF2CC"/>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7F7F7F"/>
                </a:solidFill>
                <a:latin typeface="Calibri"/>
                <a:ea typeface="Calibri"/>
                <a:cs typeface="Calibri"/>
                <a:sym typeface="Calibri"/>
              </a:rPr>
              <a:t>Best Practices &amp; Statistics </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Digital Citizenship Portal </a:t>
            </a:r>
            <a:endParaRPr/>
          </a:p>
        </p:txBody>
      </p:sp>
      <p:sp>
        <p:nvSpPr>
          <p:cNvPr id="181" name="Google Shape;181;p5"/>
          <p:cNvSpPr txBox="1">
            <a:spLocks noGrp="1"/>
          </p:cNvSpPr>
          <p:nvPr>
            <p:ph type="body" idx="1"/>
          </p:nvPr>
        </p:nvSpPr>
        <p:spPr>
          <a:xfrm>
            <a:off x="838200" y="1893359"/>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single online portal on through which all available online safety resources  and content can be accessed– and updated regularly with emerging trends. </a:t>
            </a:r>
            <a:endParaRPr/>
          </a:p>
        </p:txBody>
      </p:sp>
      <p:pic>
        <p:nvPicPr>
          <p:cNvPr id="182" name="Google Shape;182;p5"/>
          <p:cNvPicPr preferRelativeResize="0"/>
          <p:nvPr/>
        </p:nvPicPr>
        <p:blipFill rotWithShape="1">
          <a:blip r:embed="rId3">
            <a:alphaModFix/>
          </a:blip>
          <a:srcRect/>
          <a:stretch/>
        </p:blipFill>
        <p:spPr>
          <a:xfrm>
            <a:off x="204281" y="180521"/>
            <a:ext cx="11783438" cy="6496957"/>
          </a:xfrm>
          <a:prstGeom prst="rect">
            <a:avLst/>
          </a:prstGeom>
          <a:noFill/>
          <a:ln>
            <a:noFill/>
          </a:ln>
        </p:spPr>
      </p:pic>
      <p:cxnSp>
        <p:nvCxnSpPr>
          <p:cNvPr id="183" name="Google Shape;183;p5"/>
          <p:cNvCxnSpPr/>
          <p:nvPr/>
        </p:nvCxnSpPr>
        <p:spPr>
          <a:xfrm>
            <a:off x="1324386" y="3785753"/>
            <a:ext cx="0" cy="1794076"/>
          </a:xfrm>
          <a:prstGeom prst="straightConnector1">
            <a:avLst/>
          </a:prstGeom>
          <a:noFill/>
          <a:ln w="19050" cap="flat" cmpd="sng">
            <a:solidFill>
              <a:srgbClr val="AEABAB"/>
            </a:solidFill>
            <a:prstDash val="dash"/>
            <a:round/>
            <a:headEnd type="none" w="sm" len="sm"/>
            <a:tailEnd type="none" w="sm" len="sm"/>
          </a:ln>
        </p:spPr>
      </p:cxnSp>
      <p:cxnSp>
        <p:nvCxnSpPr>
          <p:cNvPr id="184" name="Google Shape;184;p5"/>
          <p:cNvCxnSpPr/>
          <p:nvPr/>
        </p:nvCxnSpPr>
        <p:spPr>
          <a:xfrm>
            <a:off x="4307416" y="1296057"/>
            <a:ext cx="0" cy="1722822"/>
          </a:xfrm>
          <a:prstGeom prst="straightConnector1">
            <a:avLst/>
          </a:prstGeom>
          <a:noFill/>
          <a:ln w="19050" cap="flat" cmpd="sng">
            <a:solidFill>
              <a:srgbClr val="AEABAB"/>
            </a:solidFill>
            <a:prstDash val="dash"/>
            <a:round/>
            <a:headEnd type="none" w="sm" len="sm"/>
            <a:tailEnd type="none" w="sm" len="sm"/>
          </a:ln>
        </p:spPr>
      </p:cxnSp>
      <p:cxnSp>
        <p:nvCxnSpPr>
          <p:cNvPr id="185" name="Google Shape;185;p5"/>
          <p:cNvCxnSpPr/>
          <p:nvPr/>
        </p:nvCxnSpPr>
        <p:spPr>
          <a:xfrm>
            <a:off x="6095999" y="3769418"/>
            <a:ext cx="0" cy="1794076"/>
          </a:xfrm>
          <a:prstGeom prst="straightConnector1">
            <a:avLst/>
          </a:prstGeom>
          <a:noFill/>
          <a:ln w="19050" cap="flat" cmpd="sng">
            <a:solidFill>
              <a:srgbClr val="AEABAB"/>
            </a:solidFill>
            <a:prstDash val="dash"/>
            <a:round/>
            <a:headEnd type="none" w="sm" len="sm"/>
            <a:tailEnd type="none" w="sm" len="sm"/>
          </a:ln>
        </p:spPr>
      </p:cxnSp>
      <p:cxnSp>
        <p:nvCxnSpPr>
          <p:cNvPr id="186" name="Google Shape;186;p5"/>
          <p:cNvCxnSpPr/>
          <p:nvPr/>
        </p:nvCxnSpPr>
        <p:spPr>
          <a:xfrm>
            <a:off x="9218472" y="1215075"/>
            <a:ext cx="0" cy="1794076"/>
          </a:xfrm>
          <a:prstGeom prst="straightConnector1">
            <a:avLst/>
          </a:prstGeom>
          <a:noFill/>
          <a:ln w="19050" cap="flat" cmpd="sng">
            <a:solidFill>
              <a:srgbClr val="AEABAB"/>
            </a:solidFill>
            <a:prstDash val="dash"/>
            <a:round/>
            <a:headEnd type="none" w="sm" len="sm"/>
            <a:tailEnd type="none" w="sm" len="sm"/>
          </a:ln>
        </p:spPr>
      </p:cxnSp>
      <p:cxnSp>
        <p:nvCxnSpPr>
          <p:cNvPr id="187" name="Google Shape;187;p5"/>
          <p:cNvCxnSpPr/>
          <p:nvPr/>
        </p:nvCxnSpPr>
        <p:spPr>
          <a:xfrm>
            <a:off x="10827830" y="3769418"/>
            <a:ext cx="0" cy="1794076"/>
          </a:xfrm>
          <a:prstGeom prst="straightConnector1">
            <a:avLst/>
          </a:prstGeom>
          <a:noFill/>
          <a:ln w="19050" cap="flat" cmpd="sng">
            <a:solidFill>
              <a:srgbClr val="AEABAB"/>
            </a:solidFill>
            <a:prstDash val="dash"/>
            <a:round/>
            <a:headEnd type="none" w="sm" len="sm"/>
            <a:tailEnd type="none" w="sm" len="sm"/>
          </a:ln>
        </p:spPr>
      </p:cxnSp>
      <p:sp>
        <p:nvSpPr>
          <p:cNvPr id="188" name="Google Shape;188;p5"/>
          <p:cNvSpPr txBox="1"/>
          <p:nvPr/>
        </p:nvSpPr>
        <p:spPr>
          <a:xfrm>
            <a:off x="917600" y="5659449"/>
            <a:ext cx="1069616"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7F7F7F"/>
                </a:solidFill>
                <a:latin typeface="Calibri"/>
                <a:ea typeface="Calibri"/>
                <a:cs typeface="Calibri"/>
                <a:sym typeface="Calibri"/>
              </a:rPr>
              <a:t>Children</a:t>
            </a:r>
            <a:endParaRPr/>
          </a:p>
        </p:txBody>
      </p:sp>
      <p:sp>
        <p:nvSpPr>
          <p:cNvPr id="189" name="Google Shape;189;p5"/>
          <p:cNvSpPr txBox="1"/>
          <p:nvPr/>
        </p:nvSpPr>
        <p:spPr>
          <a:xfrm>
            <a:off x="5609543" y="5659449"/>
            <a:ext cx="11309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7F7F7F"/>
                </a:solidFill>
                <a:latin typeface="Calibri"/>
                <a:ea typeface="Calibri"/>
                <a:cs typeface="Calibri"/>
                <a:sym typeface="Calibri"/>
              </a:rPr>
              <a:t>Teachers </a:t>
            </a:r>
            <a:r>
              <a:rPr lang="en-US" sz="2000">
                <a:solidFill>
                  <a:srgbClr val="7F7F7F"/>
                </a:solidFill>
                <a:latin typeface="Calibri"/>
                <a:ea typeface="Calibri"/>
                <a:cs typeface="Calibri"/>
                <a:sym typeface="Calibri"/>
              </a:rPr>
              <a:t> </a:t>
            </a:r>
            <a:endParaRPr/>
          </a:p>
        </p:txBody>
      </p:sp>
      <p:sp>
        <p:nvSpPr>
          <p:cNvPr id="190" name="Google Shape;190;p5"/>
          <p:cNvSpPr txBox="1"/>
          <p:nvPr/>
        </p:nvSpPr>
        <p:spPr>
          <a:xfrm>
            <a:off x="3772608" y="859816"/>
            <a:ext cx="1069616"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7F7F7F"/>
                </a:solidFill>
                <a:latin typeface="Calibri"/>
                <a:ea typeface="Calibri"/>
                <a:cs typeface="Calibri"/>
                <a:sym typeface="Calibri"/>
              </a:rPr>
              <a:t>Youth </a:t>
            </a:r>
            <a:r>
              <a:rPr lang="en-US" sz="2000">
                <a:solidFill>
                  <a:srgbClr val="7F7F7F"/>
                </a:solidFill>
                <a:latin typeface="Calibri"/>
                <a:ea typeface="Calibri"/>
                <a:cs typeface="Calibri"/>
                <a:sym typeface="Calibri"/>
              </a:rPr>
              <a:t> </a:t>
            </a:r>
            <a:endParaRPr/>
          </a:p>
        </p:txBody>
      </p:sp>
      <p:sp>
        <p:nvSpPr>
          <p:cNvPr id="191" name="Google Shape;191;p5"/>
          <p:cNvSpPr txBox="1"/>
          <p:nvPr/>
        </p:nvSpPr>
        <p:spPr>
          <a:xfrm>
            <a:off x="8673936" y="756597"/>
            <a:ext cx="1069616"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7F7F7F"/>
                </a:solidFill>
                <a:latin typeface="Calibri"/>
                <a:ea typeface="Calibri"/>
                <a:cs typeface="Calibri"/>
                <a:sym typeface="Calibri"/>
              </a:rPr>
              <a:t>Women  </a:t>
            </a:r>
            <a:r>
              <a:rPr lang="en-US" sz="2000">
                <a:solidFill>
                  <a:srgbClr val="7F7F7F"/>
                </a:solidFill>
                <a:latin typeface="Calibri"/>
                <a:ea typeface="Calibri"/>
                <a:cs typeface="Calibri"/>
                <a:sym typeface="Calibri"/>
              </a:rPr>
              <a:t> </a:t>
            </a:r>
            <a:endParaRPr/>
          </a:p>
        </p:txBody>
      </p:sp>
      <p:sp>
        <p:nvSpPr>
          <p:cNvPr id="192" name="Google Shape;192;p5"/>
          <p:cNvSpPr txBox="1"/>
          <p:nvPr/>
        </p:nvSpPr>
        <p:spPr>
          <a:xfrm>
            <a:off x="10284184" y="5579829"/>
            <a:ext cx="106961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7F7F7F"/>
                </a:solidFill>
                <a:latin typeface="Calibri"/>
                <a:ea typeface="Calibri"/>
                <a:cs typeface="Calibri"/>
                <a:sym typeface="Calibri"/>
              </a:rPr>
              <a:t>Senior Citizen </a:t>
            </a:r>
            <a:r>
              <a:rPr lang="en-US" sz="2000">
                <a:solidFill>
                  <a:srgbClr val="7F7F7F"/>
                </a:solidFill>
                <a:latin typeface="Calibri"/>
                <a:ea typeface="Calibri"/>
                <a:cs typeface="Calibri"/>
                <a:sym typeface="Calibri"/>
              </a:rPr>
              <a:t> </a:t>
            </a:r>
            <a:endParaRPr/>
          </a:p>
        </p:txBody>
      </p:sp>
      <p:cxnSp>
        <p:nvCxnSpPr>
          <p:cNvPr id="193" name="Google Shape;193;p5"/>
          <p:cNvCxnSpPr/>
          <p:nvPr/>
        </p:nvCxnSpPr>
        <p:spPr>
          <a:xfrm>
            <a:off x="6195760" y="1893359"/>
            <a:ext cx="0" cy="1794076"/>
          </a:xfrm>
          <a:prstGeom prst="straightConnector1">
            <a:avLst/>
          </a:prstGeom>
          <a:noFill/>
          <a:ln w="19050" cap="flat" cmpd="sng">
            <a:solidFill>
              <a:srgbClr val="AEABAB"/>
            </a:solidFill>
            <a:prstDash val="dash"/>
            <a:round/>
            <a:headEnd type="none" w="sm" len="sm"/>
            <a:tailEnd type="none" w="sm" len="sm"/>
          </a:ln>
        </p:spPr>
      </p:cxnSp>
      <p:sp>
        <p:nvSpPr>
          <p:cNvPr id="194" name="Google Shape;194;p5"/>
          <p:cNvSpPr txBox="1"/>
          <p:nvPr/>
        </p:nvSpPr>
        <p:spPr>
          <a:xfrm>
            <a:off x="5562045" y="1414540"/>
            <a:ext cx="154657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7F7F7F"/>
                </a:solidFill>
                <a:latin typeface="Calibri"/>
                <a:ea typeface="Calibri"/>
                <a:cs typeface="Calibri"/>
                <a:sym typeface="Calibri"/>
              </a:rPr>
              <a:t>Caregivers</a:t>
            </a:r>
            <a:endParaRPr sz="2000">
              <a:solidFill>
                <a:srgbClr val="7F7F7F"/>
              </a:solidFill>
              <a:latin typeface="Calibri"/>
              <a:ea typeface="Calibri"/>
              <a:cs typeface="Calibri"/>
              <a:sym typeface="Calibri"/>
            </a:endParaRPr>
          </a:p>
        </p:txBody>
      </p:sp>
      <p:sp>
        <p:nvSpPr>
          <p:cNvPr id="195" name="Google Shape;195;p5"/>
          <p:cNvSpPr txBox="1"/>
          <p:nvPr/>
        </p:nvSpPr>
        <p:spPr>
          <a:xfrm>
            <a:off x="1531796" y="3897015"/>
            <a:ext cx="988994" cy="769441"/>
          </a:xfrm>
          <a:prstGeom prst="rect">
            <a:avLst/>
          </a:prstGeom>
          <a:solidFill>
            <a:srgbClr val="7F6000"/>
          </a:solidFill>
          <a:ln>
            <a:noFill/>
          </a:ln>
          <a:effectLst>
            <a:outerShdw blurRad="57150" dist="19050" dir="5400000" algn="ctr" rotWithShape="0">
              <a:srgbClr val="000000">
                <a:alpha val="62745"/>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1"/>
                </a:solidFill>
                <a:latin typeface="Calibri"/>
                <a:ea typeface="Calibri"/>
                <a:cs typeface="Calibri"/>
                <a:sym typeface="Calibri"/>
              </a:rPr>
              <a:t>	</a:t>
            </a:r>
            <a:r>
              <a:rPr lang="en-US" sz="1400" b="1">
                <a:solidFill>
                  <a:schemeClr val="lt1"/>
                </a:solidFill>
                <a:latin typeface="Calibri"/>
                <a:ea typeface="Calibri"/>
                <a:cs typeface="Calibri"/>
                <a:sym typeface="Calibri"/>
              </a:rPr>
              <a:t>Arabic  Content </a:t>
            </a:r>
            <a:endParaRPr sz="1600" b="1">
              <a:solidFill>
                <a:schemeClr val="lt1"/>
              </a:solidFill>
              <a:latin typeface="Calibri"/>
              <a:ea typeface="Calibri"/>
              <a:cs typeface="Calibri"/>
              <a:sym typeface="Calibri"/>
            </a:endParaRPr>
          </a:p>
        </p:txBody>
      </p:sp>
      <p:sp>
        <p:nvSpPr>
          <p:cNvPr id="196" name="Google Shape;196;p5"/>
          <p:cNvSpPr txBox="1"/>
          <p:nvPr/>
        </p:nvSpPr>
        <p:spPr>
          <a:xfrm>
            <a:off x="3158951" y="3417466"/>
            <a:ext cx="988994" cy="523220"/>
          </a:xfrm>
          <a:prstGeom prst="rect">
            <a:avLst/>
          </a:prstGeom>
          <a:solidFill>
            <a:srgbClr val="C00000"/>
          </a:solidFill>
          <a:ln>
            <a:noFill/>
          </a:ln>
          <a:effectLst>
            <a:outerShdw blurRad="57150" dist="19050" dir="5400000" algn="ctr" rotWithShape="0">
              <a:srgbClr val="000000">
                <a:alpha val="62745"/>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Awareness Calendar </a:t>
            </a:r>
            <a:endParaRPr/>
          </a:p>
        </p:txBody>
      </p:sp>
      <p:sp>
        <p:nvSpPr>
          <p:cNvPr id="197" name="Google Shape;197;p5"/>
          <p:cNvSpPr txBox="1"/>
          <p:nvPr/>
        </p:nvSpPr>
        <p:spPr>
          <a:xfrm>
            <a:off x="-86422" y="1671445"/>
            <a:ext cx="127243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rgbClr val="7F7F7F"/>
                </a:solidFill>
                <a:latin typeface="Calibri"/>
                <a:ea typeface="Calibri"/>
                <a:cs typeface="Calibri"/>
                <a:sym typeface="Calibri"/>
              </a:rPr>
              <a:t>Policy Makers </a:t>
            </a:r>
            <a:r>
              <a:rPr lang="en-US" sz="2000" dirty="0">
                <a:solidFill>
                  <a:srgbClr val="7F7F7F"/>
                </a:solidFill>
                <a:latin typeface="Calibri"/>
                <a:ea typeface="Calibri"/>
                <a:cs typeface="Calibri"/>
                <a:sym typeface="Calibri"/>
              </a:rPr>
              <a:t> </a:t>
            </a:r>
            <a:endParaRPr dirty="0"/>
          </a:p>
        </p:txBody>
      </p:sp>
      <p:cxnSp>
        <p:nvCxnSpPr>
          <p:cNvPr id="198" name="Google Shape;198;p5"/>
          <p:cNvCxnSpPr/>
          <p:nvPr/>
        </p:nvCxnSpPr>
        <p:spPr>
          <a:xfrm flipH="1">
            <a:off x="10827831" y="2995492"/>
            <a:ext cx="826777" cy="663130"/>
          </a:xfrm>
          <a:prstGeom prst="straightConnector1">
            <a:avLst/>
          </a:prstGeom>
          <a:noFill/>
          <a:ln w="9525" cap="flat" cmpd="sng">
            <a:solidFill>
              <a:schemeClr val="accent6"/>
            </a:solidFill>
            <a:prstDash val="solid"/>
            <a:round/>
            <a:headEnd type="none" w="sm" len="sm"/>
            <a:tailEnd type="stealth" w="med" len="med"/>
          </a:ln>
        </p:spPr>
      </p:cxnSp>
      <p:cxnSp>
        <p:nvCxnSpPr>
          <p:cNvPr id="199" name="Google Shape;199;p5"/>
          <p:cNvCxnSpPr/>
          <p:nvPr/>
        </p:nvCxnSpPr>
        <p:spPr>
          <a:xfrm rot="10800000">
            <a:off x="11654608" y="2358490"/>
            <a:ext cx="0" cy="637002"/>
          </a:xfrm>
          <a:prstGeom prst="straightConnector1">
            <a:avLst/>
          </a:prstGeom>
          <a:noFill/>
          <a:ln w="19050" cap="flat" cmpd="sng">
            <a:solidFill>
              <a:srgbClr val="AEABAB"/>
            </a:solidFill>
            <a:prstDash val="dash"/>
            <a:round/>
            <a:headEnd type="none" w="sm" len="sm"/>
            <a:tailEnd type="none" w="sm" len="sm"/>
          </a:ln>
        </p:spPr>
      </p:cxnSp>
      <p:sp>
        <p:nvSpPr>
          <p:cNvPr id="200" name="Google Shape;200;p5"/>
          <p:cNvSpPr txBox="1"/>
          <p:nvPr/>
        </p:nvSpPr>
        <p:spPr>
          <a:xfrm>
            <a:off x="10717583" y="1580462"/>
            <a:ext cx="127243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7F7F7F"/>
                </a:solidFill>
                <a:latin typeface="Calibri"/>
                <a:ea typeface="Calibri"/>
                <a:cs typeface="Calibri"/>
                <a:sym typeface="Calibri"/>
              </a:rPr>
              <a:t>Services Providers </a:t>
            </a:r>
            <a:endParaRPr sz="2000">
              <a:solidFill>
                <a:srgbClr val="7F7F7F"/>
              </a:solidFill>
              <a:latin typeface="Calibri"/>
              <a:ea typeface="Calibri"/>
              <a:cs typeface="Calibri"/>
              <a:sym typeface="Calibri"/>
            </a:endParaRPr>
          </a:p>
        </p:txBody>
      </p:sp>
      <p:sp>
        <p:nvSpPr>
          <p:cNvPr id="201" name="Google Shape;201;p5"/>
          <p:cNvSpPr txBox="1"/>
          <p:nvPr/>
        </p:nvSpPr>
        <p:spPr>
          <a:xfrm>
            <a:off x="4808692" y="3942967"/>
            <a:ext cx="988994" cy="738664"/>
          </a:xfrm>
          <a:prstGeom prst="rect">
            <a:avLst/>
          </a:prstGeom>
          <a:solidFill>
            <a:srgbClr val="833C0B"/>
          </a:solidFill>
          <a:ln>
            <a:noFill/>
          </a:ln>
          <a:effectLst>
            <a:outerShdw blurRad="57150" dist="19050" dir="5400000" algn="ctr" rotWithShape="0">
              <a:srgbClr val="000000">
                <a:alpha val="62745"/>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Helplines &amp; support  Resources </a:t>
            </a:r>
            <a:endParaRPr/>
          </a:p>
        </p:txBody>
      </p:sp>
      <p:sp>
        <p:nvSpPr>
          <p:cNvPr id="202" name="Google Shape;202;p5"/>
          <p:cNvSpPr txBox="1"/>
          <p:nvPr/>
        </p:nvSpPr>
        <p:spPr>
          <a:xfrm>
            <a:off x="6448104" y="3818681"/>
            <a:ext cx="988994" cy="738664"/>
          </a:xfrm>
          <a:prstGeom prst="rect">
            <a:avLst/>
          </a:prstGeom>
          <a:solidFill>
            <a:srgbClr val="7030A0"/>
          </a:solidFill>
          <a:ln>
            <a:noFill/>
          </a:ln>
          <a:effectLst>
            <a:outerShdw blurRad="57150" dist="19050" dir="5400000" algn="ctr" rotWithShape="0">
              <a:srgbClr val="000000">
                <a:alpha val="62745"/>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Capacity Trainings &amp; Webinar</a:t>
            </a:r>
            <a:endParaRPr/>
          </a:p>
        </p:txBody>
      </p:sp>
      <p:cxnSp>
        <p:nvCxnSpPr>
          <p:cNvPr id="203" name="Google Shape;203;p5"/>
          <p:cNvCxnSpPr/>
          <p:nvPr/>
        </p:nvCxnSpPr>
        <p:spPr>
          <a:xfrm>
            <a:off x="323046" y="3015574"/>
            <a:ext cx="925575" cy="663502"/>
          </a:xfrm>
          <a:prstGeom prst="straightConnector1">
            <a:avLst/>
          </a:prstGeom>
          <a:noFill/>
          <a:ln w="9525" cap="flat" cmpd="sng">
            <a:solidFill>
              <a:schemeClr val="accent6"/>
            </a:solidFill>
            <a:prstDash val="solid"/>
            <a:round/>
            <a:headEnd type="none" w="sm" len="sm"/>
            <a:tailEnd type="stealth" w="med" len="med"/>
          </a:ln>
        </p:spPr>
      </p:cxnSp>
      <p:cxnSp>
        <p:nvCxnSpPr>
          <p:cNvPr id="204" name="Google Shape;204;p5"/>
          <p:cNvCxnSpPr/>
          <p:nvPr/>
        </p:nvCxnSpPr>
        <p:spPr>
          <a:xfrm rot="10800000">
            <a:off x="323046" y="2395959"/>
            <a:ext cx="0" cy="637002"/>
          </a:xfrm>
          <a:prstGeom prst="straightConnector1">
            <a:avLst/>
          </a:prstGeom>
          <a:noFill/>
          <a:ln w="19050" cap="flat" cmpd="sng">
            <a:solidFill>
              <a:srgbClr val="AEABAB"/>
            </a:solidFill>
            <a:prstDash val="dash"/>
            <a:round/>
            <a:headEnd type="none" w="sm" len="sm"/>
            <a:tailEnd type="none" w="sm" len="sm"/>
          </a:ln>
        </p:spPr>
      </p:cxnSp>
      <p:sp>
        <p:nvSpPr>
          <p:cNvPr id="205" name="Google Shape;205;p5"/>
          <p:cNvSpPr txBox="1"/>
          <p:nvPr/>
        </p:nvSpPr>
        <p:spPr>
          <a:xfrm>
            <a:off x="8090695" y="3381371"/>
            <a:ext cx="988994" cy="523220"/>
          </a:xfrm>
          <a:prstGeom prst="rect">
            <a:avLst/>
          </a:prstGeom>
          <a:solidFill>
            <a:srgbClr val="833C0B"/>
          </a:solidFill>
          <a:ln>
            <a:noFill/>
          </a:ln>
          <a:effectLst>
            <a:outerShdw blurRad="57150" dist="19050" dir="5400000" algn="ctr" rotWithShape="0">
              <a:srgbClr val="000000">
                <a:alpha val="62745"/>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Best Practices</a:t>
            </a:r>
            <a:endParaRPr/>
          </a:p>
        </p:txBody>
      </p:sp>
      <p:cxnSp>
        <p:nvCxnSpPr>
          <p:cNvPr id="206" name="Google Shape;206;p5"/>
          <p:cNvCxnSpPr/>
          <p:nvPr/>
        </p:nvCxnSpPr>
        <p:spPr>
          <a:xfrm>
            <a:off x="2916480" y="3171990"/>
            <a:ext cx="0" cy="1794076"/>
          </a:xfrm>
          <a:prstGeom prst="straightConnector1">
            <a:avLst/>
          </a:prstGeom>
          <a:noFill/>
          <a:ln w="19050" cap="flat" cmpd="sng">
            <a:solidFill>
              <a:srgbClr val="AEABAB"/>
            </a:solidFill>
            <a:prstDash val="dash"/>
            <a:round/>
            <a:headEnd type="none" w="sm" len="sm"/>
            <a:tailEnd type="none" w="sm" len="sm"/>
          </a:ln>
        </p:spPr>
      </p:cxnSp>
      <p:sp>
        <p:nvSpPr>
          <p:cNvPr id="207" name="Google Shape;207;p5"/>
          <p:cNvSpPr txBox="1"/>
          <p:nvPr/>
        </p:nvSpPr>
        <p:spPr>
          <a:xfrm>
            <a:off x="2381672" y="4976944"/>
            <a:ext cx="1069616"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7F7F7F"/>
                </a:solidFill>
                <a:latin typeface="Calibri"/>
                <a:ea typeface="Calibri"/>
                <a:cs typeface="Calibri"/>
                <a:sym typeface="Calibri"/>
              </a:rPr>
              <a:t>Teens</a:t>
            </a:r>
            <a:endParaRPr/>
          </a:p>
        </p:txBody>
      </p:sp>
      <p:sp>
        <p:nvSpPr>
          <p:cNvPr id="208" name="Google Shape;208;p5"/>
          <p:cNvSpPr/>
          <p:nvPr/>
        </p:nvSpPr>
        <p:spPr>
          <a:xfrm>
            <a:off x="204281" y="247797"/>
            <a:ext cx="456932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3F3F3F"/>
                </a:solidFill>
                <a:latin typeface="Calibri"/>
                <a:ea typeface="Calibri"/>
                <a:cs typeface="Calibri"/>
                <a:sym typeface="Calibri"/>
              </a:rPr>
              <a:t>Audience Representation </a:t>
            </a:r>
            <a:endParaRPr/>
          </a:p>
        </p:txBody>
      </p:sp>
      <p:sp>
        <p:nvSpPr>
          <p:cNvPr id="209" name="Google Shape;209;p5"/>
          <p:cNvSpPr txBox="1"/>
          <p:nvPr/>
        </p:nvSpPr>
        <p:spPr>
          <a:xfrm>
            <a:off x="9724576" y="4020125"/>
            <a:ext cx="988994" cy="523220"/>
          </a:xfrm>
          <a:prstGeom prst="rect">
            <a:avLst/>
          </a:prstGeom>
          <a:solidFill>
            <a:srgbClr val="A8D08C"/>
          </a:solidFill>
          <a:ln>
            <a:noFill/>
          </a:ln>
          <a:effectLst>
            <a:outerShdw blurRad="57150" dist="19050" dir="5400000" algn="ctr" rotWithShape="0">
              <a:srgbClr val="000000">
                <a:alpha val="62745"/>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Statistics &amp; Figures </a:t>
            </a:r>
            <a:endParaRPr/>
          </a:p>
        </p:txBody>
      </p:sp>
      <p:pic>
        <p:nvPicPr>
          <p:cNvPr id="210" name="Google Shape;210;p5"/>
          <p:cNvPicPr preferRelativeResize="0"/>
          <p:nvPr/>
        </p:nvPicPr>
        <p:blipFill rotWithShape="1">
          <a:blip r:embed="rId4">
            <a:alphaModFix/>
          </a:blip>
          <a:srcRect/>
          <a:stretch/>
        </p:blipFill>
        <p:spPr>
          <a:xfrm>
            <a:off x="1731147" y="2611828"/>
            <a:ext cx="590001" cy="590001"/>
          </a:xfrm>
          <a:prstGeom prst="rect">
            <a:avLst/>
          </a:prstGeom>
          <a:noFill/>
          <a:ln>
            <a:noFill/>
          </a:ln>
        </p:spPr>
      </p:pic>
      <p:pic>
        <p:nvPicPr>
          <p:cNvPr id="211" name="Google Shape;211;p5"/>
          <p:cNvPicPr preferRelativeResize="0"/>
          <p:nvPr/>
        </p:nvPicPr>
        <p:blipFill rotWithShape="1">
          <a:blip r:embed="rId5">
            <a:alphaModFix/>
          </a:blip>
          <a:srcRect l="14646" t="4903" r="13892" b="5163"/>
          <a:stretch/>
        </p:blipFill>
        <p:spPr>
          <a:xfrm>
            <a:off x="6691422" y="2654023"/>
            <a:ext cx="526224" cy="523643"/>
          </a:xfrm>
          <a:prstGeom prst="rect">
            <a:avLst/>
          </a:prstGeom>
          <a:noFill/>
          <a:ln>
            <a:noFill/>
          </a:ln>
        </p:spPr>
      </p:pic>
      <p:pic>
        <p:nvPicPr>
          <p:cNvPr id="212" name="Google Shape;212;p5"/>
          <p:cNvPicPr preferRelativeResize="0"/>
          <p:nvPr/>
        </p:nvPicPr>
        <p:blipFill rotWithShape="1">
          <a:blip r:embed="rId6">
            <a:alphaModFix/>
          </a:blip>
          <a:srcRect/>
          <a:stretch/>
        </p:blipFill>
        <p:spPr>
          <a:xfrm>
            <a:off x="5145210" y="2819013"/>
            <a:ext cx="352958" cy="352958"/>
          </a:xfrm>
          <a:prstGeom prst="rect">
            <a:avLst/>
          </a:prstGeom>
          <a:noFill/>
          <a:ln>
            <a:noFill/>
          </a:ln>
        </p:spPr>
      </p:pic>
      <p:pic>
        <p:nvPicPr>
          <p:cNvPr id="213" name="Google Shape;213;p5"/>
          <p:cNvPicPr preferRelativeResize="0"/>
          <p:nvPr/>
        </p:nvPicPr>
        <p:blipFill rotWithShape="1">
          <a:blip r:embed="rId7">
            <a:alphaModFix/>
          </a:blip>
          <a:srcRect/>
          <a:stretch/>
        </p:blipFill>
        <p:spPr>
          <a:xfrm>
            <a:off x="3409669" y="2179923"/>
            <a:ext cx="527656" cy="357133"/>
          </a:xfrm>
          <a:prstGeom prst="rect">
            <a:avLst/>
          </a:prstGeom>
          <a:noFill/>
          <a:ln>
            <a:noFill/>
          </a:ln>
        </p:spPr>
      </p:pic>
      <p:pic>
        <p:nvPicPr>
          <p:cNvPr id="214" name="Google Shape;214;p5"/>
          <p:cNvPicPr preferRelativeResize="0"/>
          <p:nvPr/>
        </p:nvPicPr>
        <p:blipFill rotWithShape="1">
          <a:blip r:embed="rId8">
            <a:alphaModFix/>
          </a:blip>
          <a:srcRect/>
          <a:stretch/>
        </p:blipFill>
        <p:spPr>
          <a:xfrm>
            <a:off x="9884860" y="2510775"/>
            <a:ext cx="768480" cy="768480"/>
          </a:xfrm>
          <a:prstGeom prst="rect">
            <a:avLst/>
          </a:prstGeom>
          <a:noFill/>
          <a:ln>
            <a:noFill/>
          </a:ln>
        </p:spPr>
      </p:pic>
      <p:pic>
        <p:nvPicPr>
          <p:cNvPr id="215" name="Google Shape;215;p5"/>
          <p:cNvPicPr preferRelativeResize="0"/>
          <p:nvPr/>
        </p:nvPicPr>
        <p:blipFill rotWithShape="1">
          <a:blip r:embed="rId9">
            <a:alphaModFix/>
          </a:blip>
          <a:srcRect/>
          <a:stretch/>
        </p:blipFill>
        <p:spPr>
          <a:xfrm rot="10800000" flipH="1">
            <a:off x="8284688" y="2009580"/>
            <a:ext cx="580273" cy="58027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2" name="Google Shape;222;p6"/>
          <p:cNvSpPr txBox="1">
            <a:spLocks noGrp="1"/>
          </p:cNvSpPr>
          <p:nvPr>
            <p:ph type="title"/>
          </p:nvPr>
        </p:nvSpPr>
        <p:spPr>
          <a:xfrm>
            <a:off x="676544" y="526123"/>
            <a:ext cx="4613919" cy="81444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b="1"/>
              <a:t>Arabic Content </a:t>
            </a:r>
            <a:endParaRPr/>
          </a:p>
        </p:txBody>
      </p:sp>
      <p:sp>
        <p:nvSpPr>
          <p:cNvPr id="223" name="Google Shape;223;p6"/>
          <p:cNvSpPr/>
          <p:nvPr/>
        </p:nvSpPr>
        <p:spPr>
          <a:xfrm>
            <a:off x="-1" y="1"/>
            <a:ext cx="606972" cy="3233984"/>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224" name="Google Shape;224;p6"/>
          <p:cNvGrpSpPr/>
          <p:nvPr/>
        </p:nvGrpSpPr>
        <p:grpSpPr>
          <a:xfrm>
            <a:off x="1188720" y="73152"/>
            <a:ext cx="1178966" cy="232963"/>
            <a:chOff x="7763256" y="73152"/>
            <a:chExt cx="1178966" cy="232963"/>
          </a:xfrm>
        </p:grpSpPr>
        <p:sp>
          <p:nvSpPr>
            <p:cNvPr id="225" name="Google Shape;225;p6"/>
            <p:cNvSpPr/>
            <p:nvPr/>
          </p:nvSpPr>
          <p:spPr>
            <a:xfrm>
              <a:off x="8263077"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6" name="Google Shape;226;p6"/>
            <p:cNvSpPr/>
            <p:nvPr/>
          </p:nvSpPr>
          <p:spPr>
            <a:xfrm>
              <a:off x="8263077"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7" name="Google Shape;227;p6"/>
            <p:cNvSpPr/>
            <p:nvPr/>
          </p:nvSpPr>
          <p:spPr>
            <a:xfrm>
              <a:off x="8138122"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8" name="Google Shape;228;p6"/>
            <p:cNvSpPr/>
            <p:nvPr/>
          </p:nvSpPr>
          <p:spPr>
            <a:xfrm>
              <a:off x="8138122"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9" name="Google Shape;229;p6"/>
            <p:cNvSpPr/>
            <p:nvPr/>
          </p:nvSpPr>
          <p:spPr>
            <a:xfrm>
              <a:off x="8013167"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0" name="Google Shape;230;p6"/>
            <p:cNvSpPr/>
            <p:nvPr/>
          </p:nvSpPr>
          <p:spPr>
            <a:xfrm>
              <a:off x="8013167"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1" name="Google Shape;231;p6"/>
            <p:cNvSpPr/>
            <p:nvPr/>
          </p:nvSpPr>
          <p:spPr>
            <a:xfrm>
              <a:off x="7888211"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2" name="Google Shape;232;p6"/>
            <p:cNvSpPr/>
            <p:nvPr/>
          </p:nvSpPr>
          <p:spPr>
            <a:xfrm>
              <a:off x="7888211"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3" name="Google Shape;233;p6"/>
            <p:cNvSpPr/>
            <p:nvPr/>
          </p:nvSpPr>
          <p:spPr>
            <a:xfrm>
              <a:off x="7763256"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4" name="Google Shape;234;p6"/>
            <p:cNvSpPr/>
            <p:nvPr/>
          </p:nvSpPr>
          <p:spPr>
            <a:xfrm>
              <a:off x="7763256"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5" name="Google Shape;235;p6"/>
            <p:cNvSpPr/>
            <p:nvPr/>
          </p:nvSpPr>
          <p:spPr>
            <a:xfrm>
              <a:off x="8887854"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6" name="Google Shape;236;p6"/>
            <p:cNvSpPr/>
            <p:nvPr/>
          </p:nvSpPr>
          <p:spPr>
            <a:xfrm>
              <a:off x="8887854"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7" name="Google Shape;237;p6"/>
            <p:cNvSpPr/>
            <p:nvPr/>
          </p:nvSpPr>
          <p:spPr>
            <a:xfrm>
              <a:off x="8762899"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8" name="Google Shape;238;p6"/>
            <p:cNvSpPr/>
            <p:nvPr/>
          </p:nvSpPr>
          <p:spPr>
            <a:xfrm>
              <a:off x="8762899"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9" name="Google Shape;239;p6"/>
            <p:cNvSpPr/>
            <p:nvPr/>
          </p:nvSpPr>
          <p:spPr>
            <a:xfrm>
              <a:off x="8637944"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0" name="Google Shape;240;p6"/>
            <p:cNvSpPr/>
            <p:nvPr/>
          </p:nvSpPr>
          <p:spPr>
            <a:xfrm>
              <a:off x="8637944"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1" name="Google Shape;241;p6"/>
            <p:cNvSpPr/>
            <p:nvPr/>
          </p:nvSpPr>
          <p:spPr>
            <a:xfrm>
              <a:off x="8512988"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2" name="Google Shape;242;p6"/>
            <p:cNvSpPr/>
            <p:nvPr/>
          </p:nvSpPr>
          <p:spPr>
            <a:xfrm>
              <a:off x="8512988"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3" name="Google Shape;243;p6"/>
            <p:cNvSpPr/>
            <p:nvPr/>
          </p:nvSpPr>
          <p:spPr>
            <a:xfrm>
              <a:off x="8388033"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4" name="Google Shape;244;p6"/>
            <p:cNvSpPr/>
            <p:nvPr/>
          </p:nvSpPr>
          <p:spPr>
            <a:xfrm>
              <a:off x="8388033"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45" name="Google Shape;245;p6"/>
          <p:cNvSpPr/>
          <p:nvPr/>
        </p:nvSpPr>
        <p:spPr>
          <a:xfrm>
            <a:off x="-1" y="3233984"/>
            <a:ext cx="606972" cy="362401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6" name="Google Shape;246;p6"/>
          <p:cNvSpPr txBox="1">
            <a:spLocks noGrp="1"/>
          </p:cNvSpPr>
          <p:nvPr>
            <p:ph type="body" idx="1"/>
          </p:nvPr>
        </p:nvSpPr>
        <p:spPr>
          <a:xfrm>
            <a:off x="680935" y="1779238"/>
            <a:ext cx="4947799" cy="329951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dirty="0"/>
              <a:t>Interactive short Content, infographic, videos, creative Posters and short movies</a:t>
            </a:r>
            <a:endParaRPr dirty="0"/>
          </a:p>
          <a:p>
            <a:pPr marL="228600" lvl="0" indent="-228600" algn="l" rtl="0">
              <a:lnSpc>
                <a:spcPct val="90000"/>
              </a:lnSpc>
              <a:spcBef>
                <a:spcPts val="1000"/>
              </a:spcBef>
              <a:spcAft>
                <a:spcPts val="0"/>
              </a:spcAft>
              <a:buClr>
                <a:schemeClr val="dk1"/>
              </a:buClr>
              <a:buSzPts val="2400"/>
              <a:buChar char="•"/>
            </a:pPr>
            <a:r>
              <a:rPr lang="en-US" sz="2400" dirty="0"/>
              <a:t>Specialized Content, guidelines and training modules.</a:t>
            </a:r>
            <a:endParaRPr dirty="0"/>
          </a:p>
          <a:p>
            <a:pPr marL="228600" lvl="0" indent="-228600" algn="l" rtl="0">
              <a:lnSpc>
                <a:spcPct val="90000"/>
              </a:lnSpc>
              <a:spcBef>
                <a:spcPts val="1000"/>
              </a:spcBef>
              <a:spcAft>
                <a:spcPts val="0"/>
              </a:spcAft>
              <a:buClr>
                <a:schemeClr val="dk1"/>
              </a:buClr>
              <a:buSzPts val="2400"/>
              <a:buChar char="•"/>
            </a:pPr>
            <a:r>
              <a:rPr lang="en-US" sz="2400" dirty="0"/>
              <a:t>Case Studies and best Practices</a:t>
            </a:r>
            <a:endParaRPr dirty="0"/>
          </a:p>
          <a:p>
            <a:pPr marL="228600" lvl="0" indent="-228600" algn="l" rtl="0">
              <a:lnSpc>
                <a:spcPct val="90000"/>
              </a:lnSpc>
              <a:spcBef>
                <a:spcPts val="1000"/>
              </a:spcBef>
              <a:spcAft>
                <a:spcPts val="0"/>
              </a:spcAft>
              <a:buClr>
                <a:schemeClr val="dk1"/>
              </a:buClr>
              <a:buSzPts val="2400"/>
              <a:buChar char="•"/>
            </a:pPr>
            <a:r>
              <a:rPr lang="en-US" sz="2400" dirty="0"/>
              <a:t>Statistics and research studies </a:t>
            </a:r>
            <a:endParaRPr dirty="0"/>
          </a:p>
          <a:p>
            <a:pPr marL="0" lvl="0" indent="0" algn="l" rtl="0">
              <a:lnSpc>
                <a:spcPct val="90000"/>
              </a:lnSpc>
              <a:spcBef>
                <a:spcPts val="1000"/>
              </a:spcBef>
              <a:spcAft>
                <a:spcPts val="0"/>
              </a:spcAft>
              <a:buClr>
                <a:schemeClr val="dk1"/>
              </a:buClr>
              <a:buSzPts val="2400"/>
              <a:buNone/>
            </a:pPr>
            <a:endParaRPr sz="2400" dirty="0"/>
          </a:p>
        </p:txBody>
      </p:sp>
      <p:pic>
        <p:nvPicPr>
          <p:cNvPr id="247" name="Google Shape;247;p6" descr="A close up of text on a white background&#10;&#10;Description automatically generated"/>
          <p:cNvPicPr preferRelativeResize="0"/>
          <p:nvPr/>
        </p:nvPicPr>
        <p:blipFill rotWithShape="1">
          <a:blip r:embed="rId3">
            <a:alphaModFix/>
          </a:blip>
          <a:srcRect t="308" r="1" b="10557"/>
          <a:stretch/>
        </p:blipFill>
        <p:spPr>
          <a:xfrm>
            <a:off x="8278604" y="-1"/>
            <a:ext cx="3913396" cy="6857999"/>
          </a:xfrm>
          <a:custGeom>
            <a:avLst/>
            <a:gdLst/>
            <a:ahLst/>
            <a:cxnLst/>
            <a:rect l="l" t="t" r="r" b="b"/>
            <a:pathLst>
              <a:path w="4827922" h="6858000" extrusionOk="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a:noFill/>
          <a:ln>
            <a:noFill/>
          </a:ln>
        </p:spPr>
      </p:pic>
      <p:pic>
        <p:nvPicPr>
          <p:cNvPr id="248" name="Google Shape;248;p6" descr="A picture containing text&#10;&#10;Description automatically generated"/>
          <p:cNvPicPr preferRelativeResize="0"/>
          <p:nvPr/>
        </p:nvPicPr>
        <p:blipFill rotWithShape="1">
          <a:blip r:embed="rId4">
            <a:alphaModFix/>
          </a:blip>
          <a:srcRect t="10214" r="-1" b="17632"/>
          <a:stretch/>
        </p:blipFill>
        <p:spPr>
          <a:xfrm>
            <a:off x="5967007" y="9328"/>
            <a:ext cx="2947714" cy="6857999"/>
          </a:xfrm>
          <a:custGeom>
            <a:avLst/>
            <a:gdLst/>
            <a:ahLst/>
            <a:cxnLst/>
            <a:rect l="l" t="t" r="r" b="b"/>
            <a:pathLst>
              <a:path w="4966290" h="6857999" extrusionOk="0">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a:noFill/>
          <a:ln>
            <a:noFill/>
          </a:ln>
        </p:spPr>
      </p:pic>
      <p:sp>
        <p:nvSpPr>
          <p:cNvPr id="249" name="Google Shape;249;p6"/>
          <p:cNvSpPr/>
          <p:nvPr/>
        </p:nvSpPr>
        <p:spPr>
          <a:xfrm>
            <a:off x="-20157" y="4"/>
            <a:ext cx="628607" cy="6857996"/>
          </a:xfrm>
          <a:prstGeom prst="rect">
            <a:avLst/>
          </a:prstGeom>
          <a:gradFill>
            <a:gsLst>
              <a:gs pos="0">
                <a:srgbClr val="F08B54"/>
              </a:gs>
              <a:gs pos="50000">
                <a:srgbClr val="F67A26"/>
              </a:gs>
              <a:gs pos="100000">
                <a:srgbClr val="E36A18"/>
              </a:gs>
            </a:gsLst>
            <a:lin ang="5400000" scaled="0"/>
          </a:gra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0" name="Google Shape;250;p6"/>
          <p:cNvPicPr preferRelativeResize="0"/>
          <p:nvPr/>
        </p:nvPicPr>
        <p:blipFill rotWithShape="1">
          <a:blip r:embed="rId5">
            <a:alphaModFix/>
          </a:blip>
          <a:srcRect/>
          <a:stretch/>
        </p:blipFill>
        <p:spPr>
          <a:xfrm>
            <a:off x="817123" y="5013223"/>
            <a:ext cx="5446010" cy="1844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7"/>
          <p:cNvPicPr preferRelativeResize="0">
            <a:picLocks noGrp="1"/>
          </p:cNvPicPr>
          <p:nvPr>
            <p:ph type="body" idx="1"/>
          </p:nvPr>
        </p:nvPicPr>
        <p:blipFill rotWithShape="1">
          <a:blip r:embed="rId3">
            <a:alphaModFix/>
          </a:blip>
          <a:srcRect/>
          <a:stretch/>
        </p:blipFill>
        <p:spPr>
          <a:xfrm>
            <a:off x="277272" y="350329"/>
            <a:ext cx="11637456" cy="6157341"/>
          </a:xfrm>
          <a:prstGeom prst="rect">
            <a:avLst/>
          </a:prstGeom>
          <a:noFill/>
          <a:ln>
            <a:noFill/>
          </a:ln>
        </p:spPr>
      </p:pic>
      <p:sp>
        <p:nvSpPr>
          <p:cNvPr id="256" name="Google Shape;256;p7"/>
          <p:cNvSpPr txBox="1"/>
          <p:nvPr/>
        </p:nvSpPr>
        <p:spPr>
          <a:xfrm>
            <a:off x="5157280" y="1823673"/>
            <a:ext cx="1877440" cy="1200329"/>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rgbClr val="2F5496"/>
                </a:solidFill>
                <a:latin typeface="Calibri"/>
                <a:ea typeface="Calibri"/>
                <a:cs typeface="Calibri"/>
                <a:sym typeface="Calibri"/>
              </a:rPr>
              <a:t>Produce   new content &amp; Materials </a:t>
            </a:r>
            <a:endParaRPr dirty="0"/>
          </a:p>
        </p:txBody>
      </p:sp>
      <p:sp>
        <p:nvSpPr>
          <p:cNvPr id="257" name="Google Shape;257;p7"/>
          <p:cNvSpPr txBox="1"/>
          <p:nvPr/>
        </p:nvSpPr>
        <p:spPr>
          <a:xfrm>
            <a:off x="8004516" y="3506987"/>
            <a:ext cx="1684230" cy="1200329"/>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rgbClr val="525252"/>
                </a:solidFill>
                <a:latin typeface="Calibri"/>
                <a:ea typeface="Calibri"/>
                <a:cs typeface="Calibri"/>
                <a:sym typeface="Calibri"/>
              </a:rPr>
              <a:t>Promote    resources of partners </a:t>
            </a:r>
            <a:endParaRPr dirty="0"/>
          </a:p>
        </p:txBody>
      </p:sp>
      <p:pic>
        <p:nvPicPr>
          <p:cNvPr id="258" name="Google Shape;258;p7"/>
          <p:cNvPicPr preferRelativeResize="0"/>
          <p:nvPr/>
        </p:nvPicPr>
        <p:blipFill rotWithShape="1">
          <a:blip r:embed="rId4">
            <a:alphaModFix/>
          </a:blip>
          <a:srcRect/>
          <a:stretch/>
        </p:blipFill>
        <p:spPr>
          <a:xfrm>
            <a:off x="5815017" y="3107547"/>
            <a:ext cx="561966" cy="590192"/>
          </a:xfrm>
          <a:prstGeom prst="rect">
            <a:avLst/>
          </a:prstGeom>
          <a:noFill/>
          <a:ln>
            <a:noFill/>
          </a:ln>
        </p:spPr>
      </p:pic>
      <p:pic>
        <p:nvPicPr>
          <p:cNvPr id="259" name="Google Shape;259;p7"/>
          <p:cNvPicPr preferRelativeResize="0"/>
          <p:nvPr/>
        </p:nvPicPr>
        <p:blipFill rotWithShape="1">
          <a:blip r:embed="rId5">
            <a:alphaModFix/>
          </a:blip>
          <a:srcRect/>
          <a:stretch/>
        </p:blipFill>
        <p:spPr>
          <a:xfrm>
            <a:off x="8684154" y="3000703"/>
            <a:ext cx="455966" cy="455966"/>
          </a:xfrm>
          <a:prstGeom prst="rect">
            <a:avLst/>
          </a:prstGeom>
          <a:noFill/>
          <a:ln>
            <a:noFill/>
          </a:ln>
        </p:spPr>
      </p:pic>
      <p:sp>
        <p:nvSpPr>
          <p:cNvPr id="260" name="Google Shape;260;p7"/>
          <p:cNvSpPr/>
          <p:nvPr/>
        </p:nvSpPr>
        <p:spPr>
          <a:xfrm>
            <a:off x="2402732" y="5402597"/>
            <a:ext cx="7898859" cy="7044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7F7F7F"/>
                </a:solidFill>
                <a:latin typeface="Calibri"/>
                <a:ea typeface="Calibri"/>
                <a:cs typeface="Calibri"/>
                <a:sym typeface="Calibri"/>
              </a:rPr>
              <a:t>Integrated Arabic Knowledge Resources on Digital Citizenship and Online Safety</a:t>
            </a:r>
            <a:endParaRPr/>
          </a:p>
        </p:txBody>
      </p:sp>
      <p:sp>
        <p:nvSpPr>
          <p:cNvPr id="261" name="Google Shape;261;p7"/>
          <p:cNvSpPr txBox="1"/>
          <p:nvPr/>
        </p:nvSpPr>
        <p:spPr>
          <a:xfrm>
            <a:off x="2483798" y="3519377"/>
            <a:ext cx="1796372" cy="1200329"/>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rgbClr val="525252"/>
                </a:solidFill>
                <a:latin typeface="Calibri"/>
                <a:ea typeface="Calibri"/>
                <a:cs typeface="Calibri"/>
                <a:sym typeface="Calibri"/>
              </a:rPr>
              <a:t>Mapping available resources  </a:t>
            </a:r>
            <a:endParaRPr dirty="0"/>
          </a:p>
        </p:txBody>
      </p:sp>
      <p:sp>
        <p:nvSpPr>
          <p:cNvPr id="262" name="Google Shape;262;p7"/>
          <p:cNvSpPr txBox="1"/>
          <p:nvPr/>
        </p:nvSpPr>
        <p:spPr>
          <a:xfrm>
            <a:off x="428017" y="134360"/>
            <a:ext cx="461091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dk1"/>
                </a:solidFill>
                <a:latin typeface="Calibri"/>
                <a:ea typeface="Calibri"/>
                <a:cs typeface="Calibri"/>
                <a:sym typeface="Calibri"/>
              </a:rPr>
              <a:t>Content Creation Mechanisms </a:t>
            </a:r>
            <a:endParaRPr dirty="0"/>
          </a:p>
        </p:txBody>
      </p:sp>
      <p:sp>
        <p:nvSpPr>
          <p:cNvPr id="263" name="Google Shape;263;p7"/>
          <p:cNvSpPr txBox="1"/>
          <p:nvPr/>
        </p:nvSpPr>
        <p:spPr>
          <a:xfrm>
            <a:off x="10229139" y="3191704"/>
            <a:ext cx="175699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rgbClr val="7F7F7F"/>
                </a:solidFill>
                <a:latin typeface="Calibri"/>
                <a:ea typeface="Calibri"/>
                <a:cs typeface="Calibri"/>
                <a:sym typeface="Calibri"/>
              </a:rPr>
              <a:t>Stakeholders </a:t>
            </a:r>
            <a:endParaRPr dirty="0"/>
          </a:p>
        </p:txBody>
      </p:sp>
      <p:sp>
        <p:nvSpPr>
          <p:cNvPr id="264" name="Google Shape;264;p7"/>
          <p:cNvSpPr txBox="1"/>
          <p:nvPr/>
        </p:nvSpPr>
        <p:spPr>
          <a:xfrm>
            <a:off x="5189672" y="1002806"/>
            <a:ext cx="175699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7F7F7F"/>
                </a:solidFill>
                <a:latin typeface="Calibri"/>
                <a:ea typeface="Calibri"/>
                <a:cs typeface="Calibri"/>
                <a:sym typeface="Calibri"/>
              </a:rPr>
              <a:t>Content Experts</a:t>
            </a:r>
            <a:endParaRPr/>
          </a:p>
        </p:txBody>
      </p:sp>
      <p:sp>
        <p:nvSpPr>
          <p:cNvPr id="265" name="Google Shape;265;p7"/>
          <p:cNvSpPr txBox="1"/>
          <p:nvPr/>
        </p:nvSpPr>
        <p:spPr>
          <a:xfrm>
            <a:off x="438935" y="2967334"/>
            <a:ext cx="175699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7F7F7F"/>
                </a:solidFill>
                <a:latin typeface="Calibri"/>
                <a:ea typeface="Calibri"/>
                <a:cs typeface="Calibri"/>
                <a:sym typeface="Calibri"/>
              </a:rPr>
              <a:t>National &amp; International channels  </a:t>
            </a:r>
            <a:endParaRPr/>
          </a:p>
        </p:txBody>
      </p:sp>
      <p:grpSp>
        <p:nvGrpSpPr>
          <p:cNvPr id="266" name="Google Shape;266;p7"/>
          <p:cNvGrpSpPr/>
          <p:nvPr/>
        </p:nvGrpSpPr>
        <p:grpSpPr>
          <a:xfrm>
            <a:off x="5987142" y="1371120"/>
            <a:ext cx="205274" cy="290267"/>
            <a:chOff x="5987142" y="1371120"/>
            <a:chExt cx="205274" cy="290267"/>
          </a:xfrm>
        </p:grpSpPr>
        <p:cxnSp>
          <p:nvCxnSpPr>
            <p:cNvPr id="267" name="Google Shape;267;p7"/>
            <p:cNvCxnSpPr/>
            <p:nvPr/>
          </p:nvCxnSpPr>
          <p:spPr>
            <a:xfrm>
              <a:off x="6096000" y="1372138"/>
              <a:ext cx="0" cy="289249"/>
            </a:xfrm>
            <a:prstGeom prst="straightConnector1">
              <a:avLst/>
            </a:prstGeom>
            <a:noFill/>
            <a:ln w="9525" cap="flat" cmpd="sng">
              <a:solidFill>
                <a:schemeClr val="accent4"/>
              </a:solidFill>
              <a:prstDash val="solid"/>
              <a:miter lim="800000"/>
              <a:headEnd type="none" w="sm" len="sm"/>
              <a:tailEnd type="triangle" w="med" len="med"/>
            </a:ln>
          </p:spPr>
        </p:cxnSp>
        <p:cxnSp>
          <p:nvCxnSpPr>
            <p:cNvPr id="268" name="Google Shape;268;p7"/>
            <p:cNvCxnSpPr/>
            <p:nvPr/>
          </p:nvCxnSpPr>
          <p:spPr>
            <a:xfrm>
              <a:off x="6192416" y="1372138"/>
              <a:ext cx="0" cy="289249"/>
            </a:xfrm>
            <a:prstGeom prst="straightConnector1">
              <a:avLst/>
            </a:prstGeom>
            <a:noFill/>
            <a:ln w="9525" cap="flat" cmpd="sng">
              <a:solidFill>
                <a:schemeClr val="accent4"/>
              </a:solidFill>
              <a:prstDash val="solid"/>
              <a:miter lim="800000"/>
              <a:headEnd type="none" w="sm" len="sm"/>
              <a:tailEnd type="triangle" w="med" len="med"/>
            </a:ln>
          </p:spPr>
        </p:cxnSp>
        <p:cxnSp>
          <p:nvCxnSpPr>
            <p:cNvPr id="269" name="Google Shape;269;p7"/>
            <p:cNvCxnSpPr/>
            <p:nvPr/>
          </p:nvCxnSpPr>
          <p:spPr>
            <a:xfrm>
              <a:off x="5987142" y="1371120"/>
              <a:ext cx="0" cy="289249"/>
            </a:xfrm>
            <a:prstGeom prst="straightConnector1">
              <a:avLst/>
            </a:prstGeom>
            <a:noFill/>
            <a:ln w="9525" cap="flat" cmpd="sng">
              <a:solidFill>
                <a:schemeClr val="accent4"/>
              </a:solidFill>
              <a:prstDash val="solid"/>
              <a:miter lim="800000"/>
              <a:headEnd type="none" w="sm" len="sm"/>
              <a:tailEnd type="triangle" w="med" len="med"/>
            </a:ln>
          </p:spPr>
        </p:cxnSp>
      </p:grpSp>
      <p:grpSp>
        <p:nvGrpSpPr>
          <p:cNvPr id="270" name="Google Shape;270;p7"/>
          <p:cNvGrpSpPr/>
          <p:nvPr/>
        </p:nvGrpSpPr>
        <p:grpSpPr>
          <a:xfrm rot="-5400000">
            <a:off x="2128997" y="3149207"/>
            <a:ext cx="205274" cy="290267"/>
            <a:chOff x="5987142" y="1371120"/>
            <a:chExt cx="205274" cy="290267"/>
          </a:xfrm>
        </p:grpSpPr>
        <p:cxnSp>
          <p:nvCxnSpPr>
            <p:cNvPr id="271" name="Google Shape;271;p7"/>
            <p:cNvCxnSpPr/>
            <p:nvPr/>
          </p:nvCxnSpPr>
          <p:spPr>
            <a:xfrm>
              <a:off x="6096000" y="1372138"/>
              <a:ext cx="0" cy="289249"/>
            </a:xfrm>
            <a:prstGeom prst="straightConnector1">
              <a:avLst/>
            </a:prstGeom>
            <a:noFill/>
            <a:ln w="9525" cap="flat" cmpd="sng">
              <a:solidFill>
                <a:schemeClr val="accent4"/>
              </a:solidFill>
              <a:prstDash val="solid"/>
              <a:miter lim="800000"/>
              <a:headEnd type="none" w="sm" len="sm"/>
              <a:tailEnd type="triangle" w="med" len="med"/>
            </a:ln>
          </p:spPr>
        </p:cxnSp>
        <p:cxnSp>
          <p:nvCxnSpPr>
            <p:cNvPr id="272" name="Google Shape;272;p7"/>
            <p:cNvCxnSpPr/>
            <p:nvPr/>
          </p:nvCxnSpPr>
          <p:spPr>
            <a:xfrm>
              <a:off x="6192416" y="1372138"/>
              <a:ext cx="0" cy="289249"/>
            </a:xfrm>
            <a:prstGeom prst="straightConnector1">
              <a:avLst/>
            </a:prstGeom>
            <a:noFill/>
            <a:ln w="9525" cap="flat" cmpd="sng">
              <a:solidFill>
                <a:schemeClr val="accent4"/>
              </a:solidFill>
              <a:prstDash val="solid"/>
              <a:miter lim="800000"/>
              <a:headEnd type="none" w="sm" len="sm"/>
              <a:tailEnd type="triangle" w="med" len="med"/>
            </a:ln>
          </p:spPr>
        </p:cxnSp>
        <p:cxnSp>
          <p:nvCxnSpPr>
            <p:cNvPr id="273" name="Google Shape;273;p7"/>
            <p:cNvCxnSpPr/>
            <p:nvPr/>
          </p:nvCxnSpPr>
          <p:spPr>
            <a:xfrm>
              <a:off x="5987142" y="1371120"/>
              <a:ext cx="0" cy="289249"/>
            </a:xfrm>
            <a:prstGeom prst="straightConnector1">
              <a:avLst/>
            </a:prstGeom>
            <a:noFill/>
            <a:ln w="9525" cap="flat" cmpd="sng">
              <a:solidFill>
                <a:schemeClr val="accent4"/>
              </a:solidFill>
              <a:prstDash val="solid"/>
              <a:miter lim="800000"/>
              <a:headEnd type="none" w="sm" len="sm"/>
              <a:tailEnd type="triangle" w="med" len="med"/>
            </a:ln>
          </p:spPr>
        </p:cxnSp>
      </p:grpSp>
      <p:grpSp>
        <p:nvGrpSpPr>
          <p:cNvPr id="274" name="Google Shape;274;p7"/>
          <p:cNvGrpSpPr/>
          <p:nvPr/>
        </p:nvGrpSpPr>
        <p:grpSpPr>
          <a:xfrm rot="5400000">
            <a:off x="10134519" y="3267224"/>
            <a:ext cx="205274" cy="290267"/>
            <a:chOff x="5987142" y="1371120"/>
            <a:chExt cx="205274" cy="290267"/>
          </a:xfrm>
        </p:grpSpPr>
        <p:cxnSp>
          <p:nvCxnSpPr>
            <p:cNvPr id="275" name="Google Shape;275;p7"/>
            <p:cNvCxnSpPr/>
            <p:nvPr/>
          </p:nvCxnSpPr>
          <p:spPr>
            <a:xfrm>
              <a:off x="6096000" y="1372138"/>
              <a:ext cx="0" cy="289249"/>
            </a:xfrm>
            <a:prstGeom prst="straightConnector1">
              <a:avLst/>
            </a:prstGeom>
            <a:noFill/>
            <a:ln w="9525" cap="flat" cmpd="sng">
              <a:solidFill>
                <a:schemeClr val="accent4"/>
              </a:solidFill>
              <a:prstDash val="solid"/>
              <a:miter lim="800000"/>
              <a:headEnd type="none" w="sm" len="sm"/>
              <a:tailEnd type="triangle" w="med" len="med"/>
            </a:ln>
          </p:spPr>
        </p:cxnSp>
        <p:cxnSp>
          <p:nvCxnSpPr>
            <p:cNvPr id="276" name="Google Shape;276;p7"/>
            <p:cNvCxnSpPr/>
            <p:nvPr/>
          </p:nvCxnSpPr>
          <p:spPr>
            <a:xfrm>
              <a:off x="6192416" y="1372138"/>
              <a:ext cx="0" cy="289249"/>
            </a:xfrm>
            <a:prstGeom prst="straightConnector1">
              <a:avLst/>
            </a:prstGeom>
            <a:noFill/>
            <a:ln w="9525" cap="flat" cmpd="sng">
              <a:solidFill>
                <a:schemeClr val="accent4"/>
              </a:solidFill>
              <a:prstDash val="solid"/>
              <a:miter lim="800000"/>
              <a:headEnd type="none" w="sm" len="sm"/>
              <a:tailEnd type="triangle" w="med" len="med"/>
            </a:ln>
          </p:spPr>
        </p:cxnSp>
        <p:cxnSp>
          <p:nvCxnSpPr>
            <p:cNvPr id="277" name="Google Shape;277;p7"/>
            <p:cNvCxnSpPr/>
            <p:nvPr/>
          </p:nvCxnSpPr>
          <p:spPr>
            <a:xfrm>
              <a:off x="5987142" y="1371120"/>
              <a:ext cx="0" cy="289249"/>
            </a:xfrm>
            <a:prstGeom prst="straightConnector1">
              <a:avLst/>
            </a:prstGeom>
            <a:noFill/>
            <a:ln w="9525" cap="flat" cmpd="sng">
              <a:solidFill>
                <a:schemeClr val="accent4"/>
              </a:solidFill>
              <a:prstDash val="solid"/>
              <a:miter lim="800000"/>
              <a:headEnd type="none" w="sm" len="sm"/>
              <a:tailEnd type="triangle" w="med" len="med"/>
            </a:ln>
          </p:spPr>
        </p:cxn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8"/>
          <p:cNvPicPr preferRelativeResize="0"/>
          <p:nvPr/>
        </p:nvPicPr>
        <p:blipFill rotWithShape="1">
          <a:blip r:embed="rId3">
            <a:alphaModFix/>
          </a:blip>
          <a:srcRect/>
          <a:stretch/>
        </p:blipFill>
        <p:spPr>
          <a:xfrm>
            <a:off x="2947480" y="-9727"/>
            <a:ext cx="9244519" cy="6867727"/>
          </a:xfrm>
          <a:prstGeom prst="rect">
            <a:avLst/>
          </a:prstGeom>
          <a:noFill/>
          <a:ln>
            <a:noFill/>
          </a:ln>
        </p:spPr>
      </p:pic>
      <p:sp>
        <p:nvSpPr>
          <p:cNvPr id="284" name="Google Shape;284;p8"/>
          <p:cNvSpPr txBox="1"/>
          <p:nvPr/>
        </p:nvSpPr>
        <p:spPr>
          <a:xfrm>
            <a:off x="155642" y="576434"/>
            <a:ext cx="461091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Awareness Calendar</a:t>
            </a:r>
            <a:endParaRPr/>
          </a:p>
        </p:txBody>
      </p:sp>
      <p:sp>
        <p:nvSpPr>
          <p:cNvPr id="285" name="Google Shape;285;p8"/>
          <p:cNvSpPr txBox="1">
            <a:spLocks noGrp="1"/>
          </p:cNvSpPr>
          <p:nvPr>
            <p:ph type="body" idx="1"/>
          </p:nvPr>
        </p:nvSpPr>
        <p:spPr>
          <a:xfrm>
            <a:off x="155642" y="1607062"/>
            <a:ext cx="4309354"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000"/>
              <a:buNone/>
            </a:pPr>
            <a:r>
              <a:rPr lang="en-US" sz="2000" dirty="0"/>
              <a:t>Monthly Awareness Sessions and Webinar based on target audience needs. </a:t>
            </a:r>
            <a:endParaRPr dirty="0"/>
          </a:p>
          <a:p>
            <a:pPr marL="0" lvl="0" indent="0" algn="l" rtl="0">
              <a:lnSpc>
                <a:spcPct val="90000"/>
              </a:lnSpc>
              <a:spcBef>
                <a:spcPts val="1000"/>
              </a:spcBef>
              <a:spcAft>
                <a:spcPts val="0"/>
              </a:spcAft>
              <a:buClr>
                <a:schemeClr val="dk1"/>
              </a:buClr>
              <a:buSzPts val="2000"/>
              <a:buNone/>
            </a:pPr>
            <a:r>
              <a:rPr lang="en-US" sz="2000" dirty="0"/>
              <a:t>Awareness main pillars include: </a:t>
            </a:r>
            <a:endParaRPr dirty="0"/>
          </a:p>
          <a:p>
            <a:pPr marL="0" lvl="0" indent="0" algn="l" rtl="0">
              <a:lnSpc>
                <a:spcPct val="90000"/>
              </a:lnSpc>
              <a:spcBef>
                <a:spcPts val="1000"/>
              </a:spcBef>
              <a:spcAft>
                <a:spcPts val="0"/>
              </a:spcAft>
              <a:buClr>
                <a:schemeClr val="dk1"/>
              </a:buClr>
              <a:buSzPts val="2000"/>
              <a:buNone/>
            </a:pPr>
            <a:endParaRPr sz="2000" dirty="0"/>
          </a:p>
          <a:p>
            <a:pPr marL="228600" lvl="0" indent="-228600" algn="l" rtl="0">
              <a:lnSpc>
                <a:spcPct val="90000"/>
              </a:lnSpc>
              <a:spcBef>
                <a:spcPts val="1000"/>
              </a:spcBef>
              <a:spcAft>
                <a:spcPts val="0"/>
              </a:spcAft>
              <a:buClr>
                <a:schemeClr val="dk1"/>
              </a:buClr>
              <a:buSzPts val="2000"/>
              <a:buChar char="•"/>
            </a:pPr>
            <a:r>
              <a:rPr lang="en-US" sz="2000" dirty="0"/>
              <a:t>Digital Citizenship Concept and Skills </a:t>
            </a:r>
            <a:endParaRPr dirty="0"/>
          </a:p>
          <a:p>
            <a:pPr marL="228600" lvl="0" indent="-228600" algn="l" rtl="0">
              <a:lnSpc>
                <a:spcPct val="90000"/>
              </a:lnSpc>
              <a:spcBef>
                <a:spcPts val="1000"/>
              </a:spcBef>
              <a:spcAft>
                <a:spcPts val="0"/>
              </a:spcAft>
              <a:buClr>
                <a:schemeClr val="dk1"/>
              </a:buClr>
              <a:buSzPts val="2000"/>
              <a:buChar char="•"/>
            </a:pPr>
            <a:r>
              <a:rPr lang="en-US" sz="2000" dirty="0"/>
              <a:t>Online threats and internet safety mechanisms and available support channels  </a:t>
            </a:r>
            <a:endParaRPr dirty="0"/>
          </a:p>
          <a:p>
            <a:pPr marL="228600" lvl="0" indent="-228600" algn="l" rtl="0">
              <a:lnSpc>
                <a:spcPct val="90000"/>
              </a:lnSpc>
              <a:spcBef>
                <a:spcPts val="1000"/>
              </a:spcBef>
              <a:spcAft>
                <a:spcPts val="0"/>
              </a:spcAft>
              <a:buClr>
                <a:schemeClr val="dk1"/>
              </a:buClr>
              <a:buSzPts val="2000"/>
              <a:buChar char="•"/>
            </a:pPr>
            <a:r>
              <a:rPr lang="en-US" sz="2000" dirty="0"/>
              <a:t>Laws against cybercrimes and legal support procedures </a:t>
            </a:r>
            <a:endParaRPr dirty="0"/>
          </a:p>
          <a:p>
            <a:pPr marL="228600" lvl="0" indent="-228600" algn="l" rtl="0">
              <a:lnSpc>
                <a:spcPct val="90000"/>
              </a:lnSpc>
              <a:spcBef>
                <a:spcPts val="1000"/>
              </a:spcBef>
              <a:spcAft>
                <a:spcPts val="0"/>
              </a:spcAft>
              <a:buClr>
                <a:schemeClr val="dk1"/>
              </a:buClr>
              <a:buSzPts val="2000"/>
              <a:buChar char="•"/>
            </a:pPr>
            <a:r>
              <a:rPr lang="en-US" sz="2000" dirty="0"/>
              <a:t>Available protection apps and features “google family control” </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9"/>
          <p:cNvPicPr preferRelativeResize="0"/>
          <p:nvPr/>
        </p:nvPicPr>
        <p:blipFill rotWithShape="1">
          <a:blip r:embed="rId3">
            <a:alphaModFix/>
          </a:blip>
          <a:srcRect/>
          <a:stretch/>
        </p:blipFill>
        <p:spPr>
          <a:xfrm>
            <a:off x="158619" y="274449"/>
            <a:ext cx="6456783" cy="6456783"/>
          </a:xfrm>
          <a:prstGeom prst="rect">
            <a:avLst/>
          </a:prstGeom>
          <a:noFill/>
          <a:ln>
            <a:noFill/>
          </a:ln>
        </p:spPr>
      </p:pic>
      <p:sp>
        <p:nvSpPr>
          <p:cNvPr id="291" name="Google Shape;291;p9"/>
          <p:cNvSpPr txBox="1"/>
          <p:nvPr/>
        </p:nvSpPr>
        <p:spPr>
          <a:xfrm>
            <a:off x="6744444" y="442423"/>
            <a:ext cx="4610911"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dk1"/>
                </a:solidFill>
                <a:latin typeface="Calibri"/>
                <a:ea typeface="Calibri"/>
                <a:cs typeface="Calibri"/>
                <a:sym typeface="Calibri"/>
              </a:rPr>
              <a:t>Capacity </a:t>
            </a:r>
            <a:r>
              <a:rPr lang="en-US" sz="3600" dirty="0">
                <a:solidFill>
                  <a:srgbClr val="FF0000"/>
                </a:solidFill>
                <a:latin typeface="Calibri"/>
                <a:ea typeface="Calibri"/>
                <a:cs typeface="Calibri"/>
                <a:sym typeface="Calibri"/>
              </a:rPr>
              <a:t>Building</a:t>
            </a:r>
            <a:r>
              <a:rPr lang="en-US" sz="3600" dirty="0">
                <a:solidFill>
                  <a:schemeClr val="dk1"/>
                </a:solidFill>
                <a:latin typeface="Calibri"/>
                <a:ea typeface="Calibri"/>
                <a:cs typeface="Calibri"/>
                <a:sym typeface="Calibri"/>
              </a:rPr>
              <a:t> Programs </a:t>
            </a:r>
            <a:endParaRPr dirty="0"/>
          </a:p>
        </p:txBody>
      </p:sp>
      <p:sp>
        <p:nvSpPr>
          <p:cNvPr id="292" name="Google Shape;292;p9"/>
          <p:cNvSpPr txBox="1">
            <a:spLocks noGrp="1"/>
          </p:cNvSpPr>
          <p:nvPr>
            <p:ph type="body" idx="1"/>
          </p:nvPr>
        </p:nvSpPr>
        <p:spPr>
          <a:xfrm>
            <a:off x="6615402" y="1830997"/>
            <a:ext cx="4739953"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dirty="0"/>
              <a:t>Specialized Knowledge for Teachers, Parents and educators. </a:t>
            </a:r>
            <a:endParaRPr dirty="0"/>
          </a:p>
          <a:p>
            <a:pPr marL="228600" lvl="0" indent="-228600" algn="l" rtl="0">
              <a:lnSpc>
                <a:spcPct val="90000"/>
              </a:lnSpc>
              <a:spcBef>
                <a:spcPts val="1000"/>
              </a:spcBef>
              <a:spcAft>
                <a:spcPts val="0"/>
              </a:spcAft>
              <a:buClr>
                <a:schemeClr val="dk1"/>
              </a:buClr>
              <a:buSzPts val="2000"/>
              <a:buChar char="•"/>
            </a:pPr>
            <a:r>
              <a:rPr lang="en-US" sz="2000" dirty="0"/>
              <a:t>Learning Management System for interactive learning and delivering content in various forms  </a:t>
            </a:r>
            <a:endParaRPr dirty="0"/>
          </a:p>
          <a:p>
            <a:pPr marL="228600" lvl="0" indent="-228600" algn="l" rtl="0">
              <a:lnSpc>
                <a:spcPct val="90000"/>
              </a:lnSpc>
              <a:spcBef>
                <a:spcPts val="1000"/>
              </a:spcBef>
              <a:spcAft>
                <a:spcPts val="0"/>
              </a:spcAft>
              <a:buClr>
                <a:schemeClr val="dk1"/>
              </a:buClr>
              <a:buSzPts val="2000"/>
              <a:buChar char="•"/>
            </a:pPr>
            <a:r>
              <a:rPr lang="en-US" sz="2000" dirty="0"/>
              <a:t>Accessible and downloadable modules and resources including games, videos, .</a:t>
            </a:r>
            <a:r>
              <a:rPr lang="en-US" sz="2000" dirty="0" err="1"/>
              <a:t>etc</a:t>
            </a:r>
            <a:endParaRPr sz="2000" dirty="0"/>
          </a:p>
          <a:p>
            <a:pPr marL="228600" lvl="0" indent="-228600" algn="l" rtl="0">
              <a:lnSpc>
                <a:spcPct val="90000"/>
              </a:lnSpc>
              <a:spcBef>
                <a:spcPts val="1000"/>
              </a:spcBef>
              <a:spcAft>
                <a:spcPts val="0"/>
              </a:spcAft>
              <a:buClr>
                <a:schemeClr val="dk1"/>
              </a:buClr>
              <a:buSzPts val="2000"/>
              <a:buChar char="•"/>
            </a:pPr>
            <a:r>
              <a:rPr lang="en-US" sz="2000" dirty="0"/>
              <a:t>Self-Learning materials and class room activities </a:t>
            </a:r>
            <a:endParaRPr dirty="0"/>
          </a:p>
          <a:p>
            <a:pPr marL="228600" lvl="0" indent="-228600" algn="l" rtl="0">
              <a:lnSpc>
                <a:spcPct val="90000"/>
              </a:lnSpc>
              <a:spcBef>
                <a:spcPts val="1000"/>
              </a:spcBef>
              <a:spcAft>
                <a:spcPts val="0"/>
              </a:spcAft>
              <a:buClr>
                <a:schemeClr val="dk1"/>
              </a:buClr>
              <a:buSzPts val="2000"/>
              <a:buChar char="•"/>
            </a:pPr>
            <a:r>
              <a:rPr lang="en-US" sz="2000" dirty="0"/>
              <a:t>Webinar with experts based on customized needs. </a:t>
            </a:r>
            <a:endParaRPr dirty="0"/>
          </a:p>
          <a:p>
            <a:pPr marL="228600" lvl="0" indent="-101600" algn="l" rtl="0">
              <a:lnSpc>
                <a:spcPct val="90000"/>
              </a:lnSpc>
              <a:spcBef>
                <a:spcPts val="1000"/>
              </a:spcBef>
              <a:spcAft>
                <a:spcPts val="0"/>
              </a:spcAft>
              <a:buClr>
                <a:schemeClr val="dk1"/>
              </a:buClr>
              <a:buSzPts val="2000"/>
              <a:buNone/>
            </a:pPr>
            <a:endParaRPr sz="2000" dirty="0"/>
          </a:p>
          <a:p>
            <a:pPr marL="228600" lvl="0" indent="-101600" algn="l" rtl="0">
              <a:lnSpc>
                <a:spcPct val="90000"/>
              </a:lnSpc>
              <a:spcBef>
                <a:spcPts val="1000"/>
              </a:spcBef>
              <a:spcAft>
                <a:spcPts val="0"/>
              </a:spcAft>
              <a:buClr>
                <a:schemeClr val="dk1"/>
              </a:buClr>
              <a:buSzPts val="2000"/>
              <a:buNone/>
            </a:pPr>
            <a:endParaRPr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0"/>
          <p:cNvSpPr/>
          <p:nvPr/>
        </p:nvSpPr>
        <p:spPr>
          <a:xfrm>
            <a:off x="1268963" y="1898487"/>
            <a:ext cx="1446245" cy="124592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8" name="Google Shape;298;p10"/>
          <p:cNvPicPr preferRelativeResize="0">
            <a:picLocks noGrp="1"/>
          </p:cNvPicPr>
          <p:nvPr>
            <p:ph type="body" idx="1"/>
          </p:nvPr>
        </p:nvPicPr>
        <p:blipFill rotWithShape="1">
          <a:blip r:embed="rId3">
            <a:alphaModFix/>
          </a:blip>
          <a:srcRect r="10135"/>
          <a:stretch/>
        </p:blipFill>
        <p:spPr>
          <a:xfrm>
            <a:off x="79203" y="45674"/>
            <a:ext cx="12050593" cy="6766651"/>
          </a:xfrm>
          <a:prstGeom prst="rect">
            <a:avLst/>
          </a:prstGeom>
          <a:noFill/>
          <a:ln>
            <a:noFill/>
          </a:ln>
        </p:spPr>
      </p:pic>
      <p:sp>
        <p:nvSpPr>
          <p:cNvPr id="299" name="Google Shape;299;p10"/>
          <p:cNvSpPr txBox="1"/>
          <p:nvPr/>
        </p:nvSpPr>
        <p:spPr>
          <a:xfrm>
            <a:off x="1152330" y="2155370"/>
            <a:ext cx="1679510" cy="830997"/>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UNICEF </a:t>
            </a:r>
            <a:endParaRPr/>
          </a:p>
          <a:p>
            <a:pPr marL="0" marR="0" lvl="0" indent="0" algn="ctr" rtl="0">
              <a:spcBef>
                <a:spcPts val="0"/>
              </a:spcBef>
              <a:spcAft>
                <a:spcPts val="0"/>
              </a:spcAft>
              <a:buNone/>
            </a:pPr>
            <a:r>
              <a:rPr lang="en-US" sz="2400">
                <a:solidFill>
                  <a:schemeClr val="dk1"/>
                </a:solidFill>
                <a:latin typeface="Calibri"/>
                <a:ea typeface="Calibri"/>
                <a:cs typeface="Calibri"/>
                <a:sym typeface="Calibri"/>
              </a:rPr>
              <a:t>Egypt  </a:t>
            </a:r>
            <a:endParaRPr sz="2000">
              <a:solidFill>
                <a:schemeClr val="dk1"/>
              </a:solidFill>
              <a:latin typeface="Calibri"/>
              <a:ea typeface="Calibri"/>
              <a:cs typeface="Calibri"/>
              <a:sym typeface="Calibri"/>
            </a:endParaRPr>
          </a:p>
        </p:txBody>
      </p:sp>
      <p:sp>
        <p:nvSpPr>
          <p:cNvPr id="300" name="Google Shape;300;p10"/>
          <p:cNvSpPr txBox="1"/>
          <p:nvPr/>
        </p:nvSpPr>
        <p:spPr>
          <a:xfrm>
            <a:off x="5086853" y="4527292"/>
            <a:ext cx="1679510" cy="1015663"/>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National Council For Women </a:t>
            </a:r>
            <a:endParaRPr/>
          </a:p>
        </p:txBody>
      </p:sp>
      <p:sp>
        <p:nvSpPr>
          <p:cNvPr id="301" name="Google Shape;301;p10"/>
          <p:cNvSpPr txBox="1"/>
          <p:nvPr/>
        </p:nvSpPr>
        <p:spPr>
          <a:xfrm>
            <a:off x="1184988" y="4702630"/>
            <a:ext cx="1679511" cy="1323439"/>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National Council for Children and Motherhood </a:t>
            </a:r>
            <a:endParaRPr/>
          </a:p>
        </p:txBody>
      </p:sp>
      <p:sp>
        <p:nvSpPr>
          <p:cNvPr id="302" name="Google Shape;302;p10"/>
          <p:cNvSpPr txBox="1"/>
          <p:nvPr/>
        </p:nvSpPr>
        <p:spPr>
          <a:xfrm>
            <a:off x="7202513" y="4534885"/>
            <a:ext cx="1883171" cy="1015663"/>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Ministry</a:t>
            </a:r>
            <a:endParaRPr/>
          </a:p>
          <a:p>
            <a:pPr marL="0" marR="0" lvl="0" indent="0" algn="ctr" rtl="0">
              <a:spcBef>
                <a:spcPts val="0"/>
              </a:spcBef>
              <a:spcAft>
                <a:spcPts val="0"/>
              </a:spcAft>
              <a:buNone/>
            </a:pPr>
            <a:r>
              <a:rPr lang="en-US" sz="2000">
                <a:solidFill>
                  <a:schemeClr val="dk1"/>
                </a:solidFill>
                <a:latin typeface="Calibri"/>
                <a:ea typeface="Calibri"/>
                <a:cs typeface="Calibri"/>
                <a:sym typeface="Calibri"/>
              </a:rPr>
              <a:t> of </a:t>
            </a:r>
            <a:endParaRPr/>
          </a:p>
          <a:p>
            <a:pPr marL="0" marR="0" lvl="0" indent="0" algn="ctr" rtl="0">
              <a:spcBef>
                <a:spcPts val="0"/>
              </a:spcBef>
              <a:spcAft>
                <a:spcPts val="0"/>
              </a:spcAft>
              <a:buNone/>
            </a:pPr>
            <a:r>
              <a:rPr lang="en-US" sz="2000">
                <a:solidFill>
                  <a:schemeClr val="dk1"/>
                </a:solidFill>
                <a:latin typeface="Calibri"/>
                <a:ea typeface="Calibri"/>
                <a:cs typeface="Calibri"/>
                <a:sym typeface="Calibri"/>
              </a:rPr>
              <a:t>Education </a:t>
            </a:r>
            <a:endParaRPr/>
          </a:p>
        </p:txBody>
      </p:sp>
      <p:sp>
        <p:nvSpPr>
          <p:cNvPr id="303" name="Google Shape;303;p10"/>
          <p:cNvSpPr txBox="1"/>
          <p:nvPr/>
        </p:nvSpPr>
        <p:spPr>
          <a:xfrm>
            <a:off x="2990574" y="4534885"/>
            <a:ext cx="2013747" cy="1015663"/>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Ministry</a:t>
            </a:r>
            <a:endParaRPr/>
          </a:p>
          <a:p>
            <a:pPr marL="0" marR="0" lvl="0" indent="0" algn="ctr" rtl="0">
              <a:spcBef>
                <a:spcPts val="0"/>
              </a:spcBef>
              <a:spcAft>
                <a:spcPts val="0"/>
              </a:spcAft>
              <a:buNone/>
            </a:pPr>
            <a:r>
              <a:rPr lang="en-US" sz="2000">
                <a:solidFill>
                  <a:schemeClr val="dk1"/>
                </a:solidFill>
                <a:latin typeface="Calibri"/>
                <a:ea typeface="Calibri"/>
                <a:cs typeface="Calibri"/>
                <a:sym typeface="Calibri"/>
              </a:rPr>
              <a:t> of Youth</a:t>
            </a:r>
            <a:endParaRPr/>
          </a:p>
          <a:p>
            <a:pPr marL="0" marR="0" lvl="0" indent="0" algn="ctr" rtl="0">
              <a:spcBef>
                <a:spcPts val="0"/>
              </a:spcBef>
              <a:spcAft>
                <a:spcPts val="0"/>
              </a:spcAft>
              <a:buNone/>
            </a:pPr>
            <a:r>
              <a:rPr lang="en-US" sz="2000">
                <a:solidFill>
                  <a:schemeClr val="dk1"/>
                </a:solidFill>
                <a:latin typeface="Calibri"/>
                <a:ea typeface="Calibri"/>
                <a:cs typeface="Calibri"/>
                <a:sym typeface="Calibri"/>
              </a:rPr>
              <a:t> &amp;Sports</a:t>
            </a:r>
            <a:endParaRPr/>
          </a:p>
        </p:txBody>
      </p:sp>
      <p:sp>
        <p:nvSpPr>
          <p:cNvPr id="304" name="Google Shape;304;p10"/>
          <p:cNvSpPr txBox="1"/>
          <p:nvPr/>
        </p:nvSpPr>
        <p:spPr>
          <a:xfrm>
            <a:off x="1184988" y="3331600"/>
            <a:ext cx="1446245" cy="461665"/>
          </a:xfrm>
          <a:prstGeom prst="rect">
            <a:avLst/>
          </a:prstGeom>
          <a:solidFill>
            <a:schemeClr val="accen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Children</a:t>
            </a:r>
            <a:r>
              <a:rPr lang="en-US" sz="2400">
                <a:solidFill>
                  <a:schemeClr val="dk1"/>
                </a:solidFill>
                <a:latin typeface="Calibri"/>
                <a:ea typeface="Calibri"/>
                <a:cs typeface="Calibri"/>
                <a:sym typeface="Calibri"/>
              </a:rPr>
              <a:t> </a:t>
            </a:r>
            <a:endParaRPr/>
          </a:p>
        </p:txBody>
      </p:sp>
      <p:sp>
        <p:nvSpPr>
          <p:cNvPr id="305" name="Google Shape;305;p10"/>
          <p:cNvSpPr txBox="1"/>
          <p:nvPr/>
        </p:nvSpPr>
        <p:spPr>
          <a:xfrm>
            <a:off x="3259494" y="3659907"/>
            <a:ext cx="1446245" cy="461665"/>
          </a:xfrm>
          <a:prstGeom prst="rect">
            <a:avLst/>
          </a:prstGeom>
          <a:solidFill>
            <a:srgbClr val="FFC0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Youth</a:t>
            </a:r>
            <a:r>
              <a:rPr lang="en-US" sz="2400">
                <a:solidFill>
                  <a:schemeClr val="dk1"/>
                </a:solidFill>
                <a:latin typeface="Calibri"/>
                <a:ea typeface="Calibri"/>
                <a:cs typeface="Calibri"/>
                <a:sym typeface="Calibri"/>
              </a:rPr>
              <a:t> </a:t>
            </a:r>
            <a:endParaRPr/>
          </a:p>
        </p:txBody>
      </p:sp>
      <p:sp>
        <p:nvSpPr>
          <p:cNvPr id="306" name="Google Shape;306;p10"/>
          <p:cNvSpPr txBox="1"/>
          <p:nvPr/>
        </p:nvSpPr>
        <p:spPr>
          <a:xfrm>
            <a:off x="5214256" y="3331600"/>
            <a:ext cx="1446245" cy="461665"/>
          </a:xfrm>
          <a:prstGeom prst="rect">
            <a:avLst/>
          </a:prstGeom>
          <a:solidFill>
            <a:srgbClr val="A8D08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Women</a:t>
            </a:r>
            <a:r>
              <a:rPr lang="en-US" sz="2400">
                <a:solidFill>
                  <a:schemeClr val="dk1"/>
                </a:solidFill>
                <a:latin typeface="Calibri"/>
                <a:ea typeface="Calibri"/>
                <a:cs typeface="Calibri"/>
                <a:sym typeface="Calibri"/>
              </a:rPr>
              <a:t> </a:t>
            </a:r>
            <a:endParaRPr/>
          </a:p>
        </p:txBody>
      </p:sp>
      <p:sp>
        <p:nvSpPr>
          <p:cNvPr id="307" name="Google Shape;307;p10"/>
          <p:cNvSpPr txBox="1"/>
          <p:nvPr/>
        </p:nvSpPr>
        <p:spPr>
          <a:xfrm>
            <a:off x="7310534" y="3629129"/>
            <a:ext cx="1446245" cy="523220"/>
          </a:xfrm>
          <a:prstGeom prst="rect">
            <a:avLst/>
          </a:prstGeom>
          <a:solidFill>
            <a:srgbClr val="0DF3F3"/>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Teachers</a:t>
            </a:r>
            <a:r>
              <a:rPr lang="en-US" sz="2800">
                <a:solidFill>
                  <a:schemeClr val="lt1"/>
                </a:solidFill>
                <a:latin typeface="Calibri"/>
                <a:ea typeface="Calibri"/>
                <a:cs typeface="Calibri"/>
                <a:sym typeface="Calibri"/>
              </a:rPr>
              <a:t> </a:t>
            </a:r>
            <a:r>
              <a:rPr lang="en-US" sz="2400">
                <a:solidFill>
                  <a:schemeClr val="dk1"/>
                </a:solidFill>
                <a:latin typeface="Calibri"/>
                <a:ea typeface="Calibri"/>
                <a:cs typeface="Calibri"/>
                <a:sym typeface="Calibri"/>
              </a:rPr>
              <a:t> </a:t>
            </a:r>
            <a:endParaRPr/>
          </a:p>
        </p:txBody>
      </p:sp>
      <p:sp>
        <p:nvSpPr>
          <p:cNvPr id="308" name="Google Shape;308;p10"/>
          <p:cNvSpPr txBox="1"/>
          <p:nvPr/>
        </p:nvSpPr>
        <p:spPr>
          <a:xfrm>
            <a:off x="9265296" y="3331600"/>
            <a:ext cx="1883171" cy="400110"/>
          </a:xfrm>
          <a:prstGeom prst="rect">
            <a:avLst/>
          </a:prstGeom>
          <a:solidFill>
            <a:srgbClr val="00B0F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Senior Citizen</a:t>
            </a:r>
            <a:r>
              <a:rPr lang="en-US" sz="1800">
                <a:solidFill>
                  <a:schemeClr val="dk1"/>
                </a:solidFill>
                <a:latin typeface="Calibri"/>
                <a:ea typeface="Calibri"/>
                <a:cs typeface="Calibri"/>
                <a:sym typeface="Calibri"/>
              </a:rPr>
              <a:t> </a:t>
            </a:r>
            <a:endParaRPr/>
          </a:p>
        </p:txBody>
      </p:sp>
      <p:sp>
        <p:nvSpPr>
          <p:cNvPr id="309" name="Google Shape;309;p10"/>
          <p:cNvSpPr txBox="1"/>
          <p:nvPr/>
        </p:nvSpPr>
        <p:spPr>
          <a:xfrm>
            <a:off x="9237254" y="4510576"/>
            <a:ext cx="1883171" cy="1015663"/>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Ministry</a:t>
            </a:r>
            <a:endParaRPr/>
          </a:p>
          <a:p>
            <a:pPr marL="0" marR="0" lvl="0" indent="0" algn="ctr" rtl="0">
              <a:spcBef>
                <a:spcPts val="0"/>
              </a:spcBef>
              <a:spcAft>
                <a:spcPts val="0"/>
              </a:spcAft>
              <a:buNone/>
            </a:pPr>
            <a:r>
              <a:rPr lang="en-US" sz="2000">
                <a:solidFill>
                  <a:schemeClr val="dk1"/>
                </a:solidFill>
                <a:latin typeface="Calibri"/>
                <a:ea typeface="Calibri"/>
                <a:cs typeface="Calibri"/>
                <a:sym typeface="Calibri"/>
              </a:rPr>
              <a:t> of social Solidarity  </a:t>
            </a:r>
            <a:endParaRPr/>
          </a:p>
        </p:txBody>
      </p:sp>
      <p:cxnSp>
        <p:nvCxnSpPr>
          <p:cNvPr id="310" name="Google Shape;310;p10"/>
          <p:cNvCxnSpPr/>
          <p:nvPr/>
        </p:nvCxnSpPr>
        <p:spPr>
          <a:xfrm>
            <a:off x="3982615" y="4292082"/>
            <a:ext cx="0" cy="228014"/>
          </a:xfrm>
          <a:prstGeom prst="straightConnector1">
            <a:avLst/>
          </a:prstGeom>
          <a:noFill/>
          <a:ln w="9525" cap="flat" cmpd="sng">
            <a:solidFill>
              <a:schemeClr val="accent6"/>
            </a:solidFill>
            <a:prstDash val="dash"/>
            <a:round/>
            <a:headEnd type="none" w="sm" len="sm"/>
            <a:tailEnd type="none" w="sm" len="sm"/>
          </a:ln>
        </p:spPr>
      </p:cxnSp>
      <p:cxnSp>
        <p:nvCxnSpPr>
          <p:cNvPr id="311" name="Google Shape;311;p10"/>
          <p:cNvCxnSpPr/>
          <p:nvPr/>
        </p:nvCxnSpPr>
        <p:spPr>
          <a:xfrm>
            <a:off x="8144098" y="4292082"/>
            <a:ext cx="0" cy="228014"/>
          </a:xfrm>
          <a:prstGeom prst="straightConnector1">
            <a:avLst/>
          </a:prstGeom>
          <a:noFill/>
          <a:ln w="9525" cap="flat" cmpd="sng">
            <a:solidFill>
              <a:schemeClr val="accent6"/>
            </a:solidFill>
            <a:prstDash val="dash"/>
            <a:round/>
            <a:headEnd type="none" w="sm" len="sm"/>
            <a:tailEnd type="none" w="sm" len="sm"/>
          </a:ln>
        </p:spPr>
      </p:cxnSp>
      <p:cxnSp>
        <p:nvCxnSpPr>
          <p:cNvPr id="312" name="Google Shape;312;p10"/>
          <p:cNvCxnSpPr/>
          <p:nvPr/>
        </p:nvCxnSpPr>
        <p:spPr>
          <a:xfrm>
            <a:off x="2024743" y="3007567"/>
            <a:ext cx="0" cy="228014"/>
          </a:xfrm>
          <a:prstGeom prst="straightConnector1">
            <a:avLst/>
          </a:prstGeom>
          <a:noFill/>
          <a:ln w="9525" cap="flat" cmpd="sng">
            <a:solidFill>
              <a:schemeClr val="accent6"/>
            </a:solidFill>
            <a:prstDash val="dash"/>
            <a:round/>
            <a:headEnd type="none" w="sm" len="sm"/>
            <a:tailEnd type="none" w="sm" len="sm"/>
          </a:ln>
        </p:spPr>
      </p:cxnSp>
      <p:sp>
        <p:nvSpPr>
          <p:cNvPr id="313" name="Google Shape;313;p10"/>
          <p:cNvSpPr txBox="1"/>
          <p:nvPr/>
        </p:nvSpPr>
        <p:spPr>
          <a:xfrm>
            <a:off x="3063777" y="1739948"/>
            <a:ext cx="7405172" cy="1384995"/>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ITU, COP,NGOS, Industry and Service Providers </a:t>
            </a:r>
            <a:endParaRPr/>
          </a:p>
          <a:p>
            <a:pPr marL="0" marR="0" lvl="0" indent="0" algn="ctr" rtl="0">
              <a:spcBef>
                <a:spcPts val="0"/>
              </a:spcBef>
              <a:spcAft>
                <a:spcPts val="0"/>
              </a:spcAft>
              <a:buNone/>
            </a:pPr>
            <a:endParaRPr sz="2000">
              <a:solidFill>
                <a:schemeClr val="dk1"/>
              </a:solidFill>
              <a:latin typeface="Calibri"/>
              <a:ea typeface="Calibri"/>
              <a:cs typeface="Calibri"/>
              <a:sym typeface="Calibri"/>
            </a:endParaRPr>
          </a:p>
        </p:txBody>
      </p:sp>
      <p:sp>
        <p:nvSpPr>
          <p:cNvPr id="314" name="Google Shape;314;p10"/>
          <p:cNvSpPr txBox="1"/>
          <p:nvPr/>
        </p:nvSpPr>
        <p:spPr>
          <a:xfrm>
            <a:off x="3018564" y="527876"/>
            <a:ext cx="5837627" cy="707886"/>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chemeClr val="dk1"/>
                </a:solidFill>
                <a:latin typeface="Calibri"/>
                <a:ea typeface="Calibri"/>
                <a:cs typeface="Calibri"/>
                <a:sym typeface="Calibri"/>
              </a:rPr>
              <a:t>Initiative Stakeholders </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71D72B-C286-47A3-97EE-F5F0FF9E497F}"/>
              </a:ext>
            </a:extLst>
          </p:cNvPr>
          <p:cNvSpPr>
            <a:spLocks noGrp="1"/>
          </p:cNvSpPr>
          <p:nvPr>
            <p:ph type="title"/>
          </p:nvPr>
        </p:nvSpPr>
        <p:spPr>
          <a:xfrm>
            <a:off x="4022636" y="559085"/>
            <a:ext cx="6235520" cy="3309685"/>
          </a:xfrm>
        </p:spPr>
        <p:txBody>
          <a:bodyPr vert="horz" lIns="91440" tIns="45720" rIns="91440" bIns="45720" rtlCol="0" anchor="ctr">
            <a:normAutofit/>
          </a:bodyPr>
          <a:lstStyle/>
          <a:p>
            <a:r>
              <a:rPr lang="en-US" sz="7200" b="1" kern="1200" dirty="0">
                <a:solidFill>
                  <a:schemeClr val="tx2"/>
                </a:solidFill>
                <a:latin typeface="+mj-lt"/>
                <a:ea typeface="+mj-ea"/>
                <a:cs typeface="+mj-cs"/>
              </a:rPr>
              <a:t>Thank You</a:t>
            </a:r>
          </a:p>
        </p:txBody>
      </p:sp>
      <p:sp>
        <p:nvSpPr>
          <p:cNvPr id="5" name="Text Placeholder 4">
            <a:extLst>
              <a:ext uri="{FF2B5EF4-FFF2-40B4-BE49-F238E27FC236}">
                <a16:creationId xmlns:a16="http://schemas.microsoft.com/office/drawing/2014/main" id="{A3B33D1E-722E-470C-8068-3731B4EFE8AD}"/>
              </a:ext>
            </a:extLst>
          </p:cNvPr>
          <p:cNvSpPr>
            <a:spLocks noGrp="1"/>
          </p:cNvSpPr>
          <p:nvPr>
            <p:ph type="body" idx="1"/>
          </p:nvPr>
        </p:nvSpPr>
        <p:spPr>
          <a:xfrm>
            <a:off x="4015675" y="4644072"/>
            <a:ext cx="7960358" cy="1992255"/>
          </a:xfrm>
        </p:spPr>
        <p:txBody>
          <a:bodyPr vert="horz" lIns="91440" tIns="45720" rIns="91440" bIns="45720" rtlCol="0" anchor="ctr">
            <a:noAutofit/>
          </a:bodyPr>
          <a:lstStyle/>
          <a:p>
            <a:r>
              <a:rPr lang="en-US" b="1" kern="1200" dirty="0">
                <a:solidFill>
                  <a:schemeClr val="tx2"/>
                </a:solidFill>
                <a:latin typeface="+mn-lt"/>
                <a:ea typeface="+mn-ea"/>
                <a:cs typeface="+mn-cs"/>
              </a:rPr>
              <a:t>Eng. Hoda </a:t>
            </a:r>
            <a:r>
              <a:rPr lang="en-US" b="1" kern="1200" dirty="0" err="1">
                <a:solidFill>
                  <a:schemeClr val="tx2"/>
                </a:solidFill>
                <a:latin typeface="+mn-lt"/>
                <a:ea typeface="+mn-ea"/>
                <a:cs typeface="+mn-cs"/>
              </a:rPr>
              <a:t>Dahroug</a:t>
            </a:r>
            <a:endParaRPr lang="en-US" b="1" kern="1200" dirty="0">
              <a:solidFill>
                <a:schemeClr val="tx2"/>
              </a:solidFill>
              <a:latin typeface="+mn-lt"/>
              <a:ea typeface="+mn-ea"/>
              <a:cs typeface="+mn-cs"/>
            </a:endParaRPr>
          </a:p>
          <a:p>
            <a:pPr marL="342900" indent="-342900">
              <a:buFont typeface="Arial" panose="020B0604020202020204" pitchFamily="34" charset="0"/>
              <a:buChar char="•"/>
            </a:pPr>
            <a:r>
              <a:rPr lang="en-US" kern="1200" dirty="0">
                <a:solidFill>
                  <a:schemeClr val="tx2"/>
                </a:solidFill>
                <a:latin typeface="+mn-lt"/>
                <a:ea typeface="+mn-ea"/>
                <a:cs typeface="+mn-cs"/>
              </a:rPr>
              <a:t>Advisor to the CIT Minister for Digital Community Development</a:t>
            </a:r>
          </a:p>
          <a:p>
            <a:pPr marL="342900" indent="-342900">
              <a:buFont typeface="Arial" panose="020B0604020202020204" pitchFamily="34" charset="0"/>
              <a:buChar char="•"/>
            </a:pPr>
            <a:r>
              <a:rPr lang="en-US" kern="1200" dirty="0">
                <a:solidFill>
                  <a:schemeClr val="tx2"/>
                </a:solidFill>
                <a:latin typeface="+mn-lt"/>
                <a:ea typeface="+mn-ea"/>
                <a:cs typeface="+mn-cs"/>
              </a:rPr>
              <a:t>Regional Manager of the Digital Transformation for Sustainable Development in Egypt project (UNDP-MCIT)</a:t>
            </a:r>
          </a:p>
          <a:p>
            <a:r>
              <a:rPr lang="en-US" kern="1200" dirty="0" err="1">
                <a:solidFill>
                  <a:schemeClr val="tx2"/>
                </a:solidFill>
                <a:latin typeface="+mn-lt"/>
                <a:ea typeface="+mn-ea"/>
                <a:cs typeface="+mn-cs"/>
                <a:hlinkClick r:id="rId3">
                  <a:extLst>
                    <a:ext uri="{A12FA001-AC4F-418D-AE19-62706E023703}">
                      <ahyp:hlinkClr xmlns:ahyp="http://schemas.microsoft.com/office/drawing/2018/hyperlinkcolor" val="tx"/>
                    </a:ext>
                  </a:extLst>
                </a:hlinkClick>
              </a:rPr>
              <a:t>hdahroug@mcit.gov.g</a:t>
            </a:r>
            <a:r>
              <a:rPr lang="en-US" kern="1200" dirty="0">
                <a:solidFill>
                  <a:schemeClr val="tx2"/>
                </a:solidFill>
                <a:latin typeface="+mn-lt"/>
                <a:ea typeface="+mn-ea"/>
                <a:cs typeface="+mn-cs"/>
              </a:rPr>
              <a:t>  </a:t>
            </a:r>
          </a:p>
          <a:p>
            <a:endParaRPr lang="en-US" kern="1200" dirty="0">
              <a:solidFill>
                <a:schemeClr val="tx2"/>
              </a:solidFill>
              <a:latin typeface="+mn-lt"/>
              <a:ea typeface="+mn-ea"/>
              <a:cs typeface="+mn-cs"/>
            </a:endParaRPr>
          </a:p>
        </p:txBody>
      </p:sp>
    </p:spTree>
    <p:extLst>
      <p:ext uri="{BB962C8B-B14F-4D97-AF65-F5344CB8AC3E}">
        <p14:creationId xmlns:p14="http://schemas.microsoft.com/office/powerpoint/2010/main" val="4080554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DA3F60-3195-44FD-877B-40565449C2CF}"/>
              </a:ext>
            </a:extLst>
          </p:cNvPr>
          <p:cNvSpPr>
            <a:spLocks noGrp="1"/>
          </p:cNvSpPr>
          <p:nvPr>
            <p:ph type="ctrTitle"/>
          </p:nvPr>
        </p:nvSpPr>
        <p:spPr>
          <a:xfrm>
            <a:off x="6096000" y="1676401"/>
            <a:ext cx="5114925" cy="2286002"/>
          </a:xfrm>
        </p:spPr>
        <p:txBody>
          <a:bodyPr anchor="t">
            <a:noAutofit/>
          </a:bodyPr>
          <a:lstStyle/>
          <a:p>
            <a:pPr lvl="0">
              <a:spcBef>
                <a:spcPts val="600"/>
              </a:spcBef>
            </a:pPr>
            <a:r>
              <a:rPr lang="de-DE" sz="2400" dirty="0">
                <a:cs typeface="Varela Round"/>
              </a:rPr>
              <a:t>Role of the Digital Citizenship Initiative in Enghancing Community Awareness with Existing National Legal Protection Framwork for Protecting Children Online </a:t>
            </a:r>
          </a:p>
        </p:txBody>
      </p:sp>
      <p:sp>
        <p:nvSpPr>
          <p:cNvPr id="5" name="Subtitle 4">
            <a:extLst>
              <a:ext uri="{FF2B5EF4-FFF2-40B4-BE49-F238E27FC236}">
                <a16:creationId xmlns:a16="http://schemas.microsoft.com/office/drawing/2014/main" id="{037AEDF5-505B-4CE6-BE39-82C4D4837915}"/>
              </a:ext>
            </a:extLst>
          </p:cNvPr>
          <p:cNvSpPr>
            <a:spLocks noGrp="1"/>
          </p:cNvSpPr>
          <p:nvPr>
            <p:ph type="subTitle" idx="1"/>
          </p:nvPr>
        </p:nvSpPr>
        <p:spPr>
          <a:xfrm>
            <a:off x="6715124" y="4267200"/>
            <a:ext cx="4495801" cy="914400"/>
          </a:xfrm>
        </p:spPr>
        <p:txBody>
          <a:bodyPr>
            <a:normAutofit fontScale="70000" lnSpcReduction="20000"/>
          </a:bodyPr>
          <a:lstStyle/>
          <a:p>
            <a:pPr algn="l"/>
            <a:r>
              <a:rPr lang="en-US" i="1" dirty="0">
                <a:solidFill>
                  <a:schemeClr val="tx1">
                    <a:alpha val="55000"/>
                  </a:schemeClr>
                </a:solidFill>
              </a:rPr>
              <a:t>A case Study of National Efforts of MCIT for enhancing E-safety for children online</a:t>
            </a:r>
          </a:p>
        </p:txBody>
      </p:sp>
      <p:pic>
        <p:nvPicPr>
          <p:cNvPr id="2" name="Picture 1" descr="A person touching a child's face&#10;&#10;Description automatically generated">
            <a:extLst>
              <a:ext uri="{FF2B5EF4-FFF2-40B4-BE49-F238E27FC236}">
                <a16:creationId xmlns:a16="http://schemas.microsoft.com/office/drawing/2014/main" id="{1EAA1B19-09CD-BE69-A8F3-86B4877A9069}"/>
              </a:ext>
            </a:extLst>
          </p:cNvPr>
          <p:cNvPicPr>
            <a:picLocks noChangeAspect="1"/>
          </p:cNvPicPr>
          <p:nvPr/>
        </p:nvPicPr>
        <p:blipFill rotWithShape="1">
          <a:blip r:embed="rId3"/>
          <a:srcRect r="1935" b="24289"/>
          <a:stretch/>
        </p:blipFill>
        <p:spPr>
          <a:xfrm>
            <a:off x="648565" y="990597"/>
            <a:ext cx="5542682" cy="4648201"/>
          </a:xfrm>
          <a:prstGeom prst="rect">
            <a:avLst/>
          </a:prstGeom>
        </p:spPr>
      </p:pic>
      <p:sp>
        <p:nvSpPr>
          <p:cNvPr id="3" name="TextBox 2">
            <a:extLst>
              <a:ext uri="{FF2B5EF4-FFF2-40B4-BE49-F238E27FC236}">
                <a16:creationId xmlns:a16="http://schemas.microsoft.com/office/drawing/2014/main" id="{173BB91E-D926-7C54-6F41-6AF3A2B2153F}"/>
              </a:ext>
            </a:extLst>
          </p:cNvPr>
          <p:cNvSpPr txBox="1"/>
          <p:nvPr/>
        </p:nvSpPr>
        <p:spPr>
          <a:xfrm>
            <a:off x="8065791" y="5269467"/>
            <a:ext cx="1479892" cy="369332"/>
          </a:xfrm>
          <a:prstGeom prst="rect">
            <a:avLst/>
          </a:prstGeom>
          <a:noFill/>
        </p:spPr>
        <p:txBody>
          <a:bodyPr wrap="none" rtlCol="0">
            <a:spAutoFit/>
          </a:bodyPr>
          <a:lstStyle/>
          <a:p>
            <a:r>
              <a:rPr lang="en-US" b="1" dirty="0"/>
              <a:t>16 Jan 2024</a:t>
            </a:r>
          </a:p>
        </p:txBody>
      </p:sp>
    </p:spTree>
    <p:extLst>
      <p:ext uri="{BB962C8B-B14F-4D97-AF65-F5344CB8AC3E}">
        <p14:creationId xmlns:p14="http://schemas.microsoft.com/office/powerpoint/2010/main" val="325716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0B6E4-FD8F-435B-AE22-2FD63C690943}"/>
              </a:ext>
            </a:extLst>
          </p:cNvPr>
          <p:cNvSpPr>
            <a:spLocks noGrp="1"/>
          </p:cNvSpPr>
          <p:nvPr>
            <p:ph type="title"/>
          </p:nvPr>
        </p:nvSpPr>
        <p:spPr/>
        <p:txBody>
          <a:bodyPr anchor="t">
            <a:normAutofit/>
          </a:bodyPr>
          <a:lstStyle/>
          <a:p>
            <a:r>
              <a:rPr lang="en-US" sz="4000" b="1" dirty="0"/>
              <a:t>Egypt ICT Strategy</a:t>
            </a:r>
          </a:p>
        </p:txBody>
      </p:sp>
      <p:pic>
        <p:nvPicPr>
          <p:cNvPr id="8" name="Picture 7">
            <a:extLst>
              <a:ext uri="{FF2B5EF4-FFF2-40B4-BE49-F238E27FC236}">
                <a16:creationId xmlns:a16="http://schemas.microsoft.com/office/drawing/2014/main" id="{51E10A9B-E85C-4C0A-AB08-12DE24EF755B}"/>
              </a:ext>
            </a:extLst>
          </p:cNvPr>
          <p:cNvPicPr>
            <a:picLocks noChangeAspect="1"/>
          </p:cNvPicPr>
          <p:nvPr/>
        </p:nvPicPr>
        <p:blipFill rotWithShape="1">
          <a:blip r:embed="rId3"/>
          <a:srcRect l="-1" t="12951" r="-1400"/>
          <a:stretch/>
        </p:blipFill>
        <p:spPr>
          <a:xfrm>
            <a:off x="0" y="1328928"/>
            <a:ext cx="12362688" cy="4590461"/>
          </a:xfrm>
          <a:prstGeom prst="rect">
            <a:avLst/>
          </a:prstGeom>
        </p:spPr>
      </p:pic>
    </p:spTree>
    <p:extLst>
      <p:ext uri="{BB962C8B-B14F-4D97-AF65-F5344CB8AC3E}">
        <p14:creationId xmlns:p14="http://schemas.microsoft.com/office/powerpoint/2010/main" val="2996997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41FCE-9863-4738-89C7-D9997FD0199E}"/>
              </a:ext>
            </a:extLst>
          </p:cNvPr>
          <p:cNvSpPr>
            <a:spLocks noGrp="1"/>
          </p:cNvSpPr>
          <p:nvPr>
            <p:ph type="title"/>
          </p:nvPr>
        </p:nvSpPr>
        <p:spPr>
          <a:xfrm>
            <a:off x="914399" y="706582"/>
            <a:ext cx="4953000" cy="1216153"/>
          </a:xfrm>
        </p:spPr>
        <p:txBody>
          <a:bodyPr anchor="t">
            <a:normAutofit/>
          </a:bodyPr>
          <a:lstStyle/>
          <a:p>
            <a:r>
              <a:rPr lang="en-US" sz="4000" b="1" dirty="0"/>
              <a:t>Egypt ICT Strategy</a:t>
            </a:r>
            <a:endParaRPr lang="en-US" sz="4000" dirty="0"/>
          </a:p>
        </p:txBody>
      </p:sp>
      <p:pic>
        <p:nvPicPr>
          <p:cNvPr id="5" name="Picture 4">
            <a:extLst>
              <a:ext uri="{FF2B5EF4-FFF2-40B4-BE49-F238E27FC236}">
                <a16:creationId xmlns:a16="http://schemas.microsoft.com/office/drawing/2014/main" id="{A53A5DB4-4863-4FD1-B04C-0AF75E92DF6A}"/>
              </a:ext>
            </a:extLst>
          </p:cNvPr>
          <p:cNvPicPr>
            <a:picLocks noChangeAspect="1"/>
          </p:cNvPicPr>
          <p:nvPr/>
        </p:nvPicPr>
        <p:blipFill>
          <a:blip r:embed="rId3"/>
          <a:stretch>
            <a:fillRect/>
          </a:stretch>
        </p:blipFill>
        <p:spPr>
          <a:xfrm>
            <a:off x="755072" y="1769136"/>
            <a:ext cx="11139056" cy="4037908"/>
          </a:xfrm>
          <a:prstGeom prst="rect">
            <a:avLst/>
          </a:prstGeom>
        </p:spPr>
      </p:pic>
    </p:spTree>
    <p:extLst>
      <p:ext uri="{BB962C8B-B14F-4D97-AF65-F5344CB8AC3E}">
        <p14:creationId xmlns:p14="http://schemas.microsoft.com/office/powerpoint/2010/main" val="4232188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4FF5-86B5-4ED9-A127-DCA15B58C29E}"/>
              </a:ext>
            </a:extLst>
          </p:cNvPr>
          <p:cNvSpPr>
            <a:spLocks noGrp="1"/>
          </p:cNvSpPr>
          <p:nvPr>
            <p:ph type="title"/>
          </p:nvPr>
        </p:nvSpPr>
        <p:spPr/>
        <p:txBody>
          <a:bodyPr/>
          <a:lstStyle/>
          <a:p>
            <a:r>
              <a:rPr lang="en-US" dirty="0"/>
              <a:t>Legal Framework For protecting children online in Egypt </a:t>
            </a:r>
          </a:p>
        </p:txBody>
      </p:sp>
      <p:sp>
        <p:nvSpPr>
          <p:cNvPr id="3" name="Content Placeholder 2">
            <a:extLst>
              <a:ext uri="{FF2B5EF4-FFF2-40B4-BE49-F238E27FC236}">
                <a16:creationId xmlns:a16="http://schemas.microsoft.com/office/drawing/2014/main" id="{3D321656-5C3C-4043-AF81-2A27A9C0CA82}"/>
              </a:ext>
            </a:extLst>
          </p:cNvPr>
          <p:cNvSpPr>
            <a:spLocks noGrp="1"/>
          </p:cNvSpPr>
          <p:nvPr>
            <p:ph idx="1"/>
          </p:nvPr>
        </p:nvSpPr>
        <p:spPr/>
        <p:txBody>
          <a:bodyPr/>
          <a:lstStyle/>
          <a:p>
            <a:r>
              <a:rPr lang="en-US" dirty="0"/>
              <a:t>1- Article 116-bis (a)(46) "Shall be imprisoned for a period of not less than two (2) years and a fine of not less than ten thousand (10,000) Egyptian pounds, and not exceeding fifty thousand (50,000) Egyptian pounds any one importing, or exporting, or producing, or preparing, or viewing, or printing, or promoting, or possessing, or broadcasting pornographic material using children, or related to the sexual exploitation of children. Tools and other instrumentalities used to commit these </a:t>
            </a:r>
          </a:p>
          <a:p>
            <a:r>
              <a:rPr lang="en-US" dirty="0"/>
              <a:t>2- crimes and proceeds derived from such offences shall be seized, and the premises used to commit such offences shall be closed for a period not less than six (6) months. </a:t>
            </a:r>
          </a:p>
        </p:txBody>
      </p:sp>
      <p:sp>
        <p:nvSpPr>
          <p:cNvPr id="4" name="Slide Number Placeholder 3">
            <a:extLst>
              <a:ext uri="{FF2B5EF4-FFF2-40B4-BE49-F238E27FC236}">
                <a16:creationId xmlns:a16="http://schemas.microsoft.com/office/drawing/2014/main" id="{14D713AA-1D17-4718-8A15-93C0F6C292C7}"/>
              </a:ext>
            </a:extLst>
          </p:cNvPr>
          <p:cNvSpPr>
            <a:spLocks noGrp="1"/>
          </p:cNvSpPr>
          <p:nvPr>
            <p:ph type="sldNum" sz="quarter" idx="12"/>
          </p:nvPr>
        </p:nvSpPr>
        <p:spPr/>
        <p:txBody>
          <a:bodyPr/>
          <a:lstStyle/>
          <a:p>
            <a:fld id="{CF2836E8-20BD-4E7A-9265-CE77F6505B6F}" type="slidenum">
              <a:rPr lang="en-US" smtClean="0"/>
              <a:t>5</a:t>
            </a:fld>
            <a:endParaRPr lang="en-US"/>
          </a:p>
        </p:txBody>
      </p:sp>
    </p:spTree>
    <p:extLst>
      <p:ext uri="{BB962C8B-B14F-4D97-AF65-F5344CB8AC3E}">
        <p14:creationId xmlns:p14="http://schemas.microsoft.com/office/powerpoint/2010/main" val="1548190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4FF5-86B5-4ED9-A127-DCA15B58C29E}"/>
              </a:ext>
            </a:extLst>
          </p:cNvPr>
          <p:cNvSpPr>
            <a:spLocks noGrp="1"/>
          </p:cNvSpPr>
          <p:nvPr>
            <p:ph type="title"/>
          </p:nvPr>
        </p:nvSpPr>
        <p:spPr/>
        <p:txBody>
          <a:bodyPr/>
          <a:lstStyle/>
          <a:p>
            <a:r>
              <a:rPr lang="en-US" dirty="0"/>
              <a:t>Legal Framework For protecting children online in Egypt </a:t>
            </a:r>
          </a:p>
        </p:txBody>
      </p:sp>
      <p:sp>
        <p:nvSpPr>
          <p:cNvPr id="3" name="Content Placeholder 2">
            <a:extLst>
              <a:ext uri="{FF2B5EF4-FFF2-40B4-BE49-F238E27FC236}">
                <a16:creationId xmlns:a16="http://schemas.microsoft.com/office/drawing/2014/main" id="{3D321656-5C3C-4043-AF81-2A27A9C0CA82}"/>
              </a:ext>
            </a:extLst>
          </p:cNvPr>
          <p:cNvSpPr>
            <a:spLocks noGrp="1"/>
          </p:cNvSpPr>
          <p:nvPr>
            <p:ph idx="1"/>
          </p:nvPr>
        </p:nvSpPr>
        <p:spPr/>
        <p:txBody>
          <a:bodyPr/>
          <a:lstStyle/>
          <a:p>
            <a:r>
              <a:rPr lang="en-US" dirty="0"/>
              <a:t>2- All the above shall be undertaken without violating the rights of those with good intentions, or publish or promote pornographic activities, or induce or exploit children to engage in prostitution or pornographic activities or defame them, or sell them. </a:t>
            </a:r>
          </a:p>
          <a:p>
            <a:r>
              <a:rPr lang="en-US" dirty="0"/>
              <a:t>b) anyone using a computer or internet Without prejudice to any stronger penalty prescribed in any other law, each of the following shall be subject to the same penalty: </a:t>
            </a:r>
          </a:p>
          <a:p>
            <a:r>
              <a:rPr lang="en-US" dirty="0"/>
              <a:t>a) anyone using a computer or internet or information networks or cartoons to prepare, or save, or process, or display, or print r information networks or cartoons to induce children to delinquency or use them in committing crimes or engage them in illegitimate activities or immoral acts, even if the crime did not occur</a:t>
            </a:r>
          </a:p>
          <a:p>
            <a:r>
              <a:rPr lang="en-US" sz="1600" b="1" i="1" dirty="0"/>
              <a:t>References :The Cabinet THE NATIONAL COUNCIL FOR CHILDHOOD AND MOTHERHOODLAW NO. 12 OF 1996 PROMULGATING THE CHILD LAWAMENDED BYLAW NO. 126 OF 2008</a:t>
            </a:r>
          </a:p>
          <a:p>
            <a:r>
              <a:rPr lang="en-US" b="1" i="1" dirty="0"/>
              <a:t>International Centre for Missing &amp; Exploited Children (ICMEC) Education Portal October 2018 - Egypt</a:t>
            </a:r>
          </a:p>
        </p:txBody>
      </p:sp>
      <p:sp>
        <p:nvSpPr>
          <p:cNvPr id="4" name="Slide Number Placeholder 3">
            <a:extLst>
              <a:ext uri="{FF2B5EF4-FFF2-40B4-BE49-F238E27FC236}">
                <a16:creationId xmlns:a16="http://schemas.microsoft.com/office/drawing/2014/main" id="{14D713AA-1D17-4718-8A15-93C0F6C292C7}"/>
              </a:ext>
            </a:extLst>
          </p:cNvPr>
          <p:cNvSpPr>
            <a:spLocks noGrp="1"/>
          </p:cNvSpPr>
          <p:nvPr>
            <p:ph type="sldNum" sz="quarter" idx="12"/>
          </p:nvPr>
        </p:nvSpPr>
        <p:spPr/>
        <p:txBody>
          <a:bodyPr/>
          <a:lstStyle/>
          <a:p>
            <a:fld id="{CF2836E8-20BD-4E7A-9265-CE77F6505B6F}" type="slidenum">
              <a:rPr lang="en-US" smtClean="0"/>
              <a:t>6</a:t>
            </a:fld>
            <a:endParaRPr lang="en-US"/>
          </a:p>
        </p:txBody>
      </p:sp>
    </p:spTree>
    <p:extLst>
      <p:ext uri="{BB962C8B-B14F-4D97-AF65-F5344CB8AC3E}">
        <p14:creationId xmlns:p14="http://schemas.microsoft.com/office/powerpoint/2010/main" val="3569375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4FF5-86B5-4ED9-A127-DCA15B58C29E}"/>
              </a:ext>
            </a:extLst>
          </p:cNvPr>
          <p:cNvSpPr>
            <a:spLocks noGrp="1"/>
          </p:cNvSpPr>
          <p:nvPr>
            <p:ph type="title"/>
          </p:nvPr>
        </p:nvSpPr>
        <p:spPr/>
        <p:txBody>
          <a:bodyPr/>
          <a:lstStyle/>
          <a:p>
            <a:r>
              <a:rPr lang="en-US" dirty="0"/>
              <a:t>National Efforts for protecting children online in Egypt </a:t>
            </a:r>
          </a:p>
        </p:txBody>
      </p:sp>
      <p:sp>
        <p:nvSpPr>
          <p:cNvPr id="3" name="Content Placeholder 2">
            <a:extLst>
              <a:ext uri="{FF2B5EF4-FFF2-40B4-BE49-F238E27FC236}">
                <a16:creationId xmlns:a16="http://schemas.microsoft.com/office/drawing/2014/main" id="{3D321656-5C3C-4043-AF81-2A27A9C0CA82}"/>
              </a:ext>
            </a:extLst>
          </p:cNvPr>
          <p:cNvSpPr>
            <a:spLocks noGrp="1"/>
          </p:cNvSpPr>
          <p:nvPr>
            <p:ph idx="1"/>
          </p:nvPr>
        </p:nvSpPr>
        <p:spPr>
          <a:xfrm>
            <a:off x="688392" y="1804342"/>
            <a:ext cx="10515600" cy="4351338"/>
          </a:xfrm>
        </p:spPr>
        <p:txBody>
          <a:bodyPr/>
          <a:lstStyle/>
          <a:p>
            <a:pPr marL="539496" indent="-457200"/>
            <a:r>
              <a:rPr lang="en-US" dirty="0"/>
              <a:t>Supporting introducing legislative amendments to laws and regulations  related to Child online protection </a:t>
            </a:r>
          </a:p>
          <a:p>
            <a:pPr marL="539496" indent="-457200"/>
            <a:r>
              <a:rPr lang="en-US" dirty="0"/>
              <a:t>Mapping existing laws and legislation regarding protection of children online and disseminate it for more community awareness</a:t>
            </a:r>
          </a:p>
          <a:p>
            <a:pPr marL="539496" indent="-457200"/>
            <a:r>
              <a:rPr lang="en-US" dirty="0"/>
              <a:t>Networking with protection system representatives for improving supporting channels and reporting mechanisms   </a:t>
            </a:r>
          </a:p>
          <a:p>
            <a:pPr marL="539496" indent="-457200"/>
            <a:r>
              <a:rPr lang="en-US" dirty="0"/>
              <a:t>Hold multisectoral forum to enhance child protection stakeholder coordination and to engage decision and policy makers  in strengthening the capacities of national protection systems and services to all forms of online violence against children. </a:t>
            </a:r>
          </a:p>
          <a:p>
            <a:pPr marL="539496" indent="-457200"/>
            <a:endParaRPr lang="en-US" dirty="0"/>
          </a:p>
          <a:p>
            <a:endParaRPr lang="en-US" dirty="0"/>
          </a:p>
        </p:txBody>
      </p:sp>
      <p:sp>
        <p:nvSpPr>
          <p:cNvPr id="4" name="Slide Number Placeholder 3">
            <a:extLst>
              <a:ext uri="{FF2B5EF4-FFF2-40B4-BE49-F238E27FC236}">
                <a16:creationId xmlns:a16="http://schemas.microsoft.com/office/drawing/2014/main" id="{14D713AA-1D17-4718-8A15-93C0F6C292C7}"/>
              </a:ext>
            </a:extLst>
          </p:cNvPr>
          <p:cNvSpPr>
            <a:spLocks noGrp="1"/>
          </p:cNvSpPr>
          <p:nvPr>
            <p:ph type="sldNum" sz="quarter" idx="12"/>
          </p:nvPr>
        </p:nvSpPr>
        <p:spPr/>
        <p:txBody>
          <a:bodyPr/>
          <a:lstStyle/>
          <a:p>
            <a:fld id="{CF2836E8-20BD-4E7A-9265-CE77F6505B6F}" type="slidenum">
              <a:rPr lang="en-US" smtClean="0"/>
              <a:t>7</a:t>
            </a:fld>
            <a:endParaRPr lang="en-US"/>
          </a:p>
        </p:txBody>
      </p:sp>
    </p:spTree>
    <p:extLst>
      <p:ext uri="{BB962C8B-B14F-4D97-AF65-F5344CB8AC3E}">
        <p14:creationId xmlns:p14="http://schemas.microsoft.com/office/powerpoint/2010/main" val="1032620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l="18504" r="22989" b="1"/>
          <a:stretch/>
        </p:blipFill>
        <p:spPr>
          <a:xfrm>
            <a:off x="5797843" y="10"/>
            <a:ext cx="6394152" cy="6857990"/>
          </a:xfrm>
          <a:prstGeom prst="rect">
            <a:avLst/>
          </a:prstGeom>
          <a:noFill/>
          <a:ln>
            <a:noFill/>
          </a:ln>
        </p:spPr>
      </p:pic>
      <p:pic>
        <p:nvPicPr>
          <p:cNvPr id="89" name="Google Shape;89;p1"/>
          <p:cNvPicPr preferRelativeResize="0"/>
          <p:nvPr/>
        </p:nvPicPr>
        <p:blipFill rotWithShape="1">
          <a:blip r:embed="rId4">
            <a:alphaModFix/>
          </a:blip>
          <a:srcRect/>
          <a:stretch/>
        </p:blipFill>
        <p:spPr>
          <a:xfrm rot="10800000">
            <a:off x="0" y="32132"/>
            <a:ext cx="12192000" cy="6858000"/>
          </a:xfrm>
          <a:prstGeom prst="rect">
            <a:avLst/>
          </a:prstGeom>
          <a:noFill/>
          <a:ln>
            <a:noFill/>
          </a:ln>
        </p:spPr>
      </p:pic>
      <p:sp>
        <p:nvSpPr>
          <p:cNvPr id="90" name="Google Shape;90;p1"/>
          <p:cNvSpPr txBox="1">
            <a:spLocks noGrp="1"/>
          </p:cNvSpPr>
          <p:nvPr>
            <p:ph type="title"/>
          </p:nvPr>
        </p:nvSpPr>
        <p:spPr>
          <a:xfrm>
            <a:off x="1118847" y="1103189"/>
            <a:ext cx="4803600" cy="131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400"/>
              <a:buFont typeface="Calibri"/>
              <a:buNone/>
            </a:pPr>
            <a:r>
              <a:rPr lang="en-US" dirty="0">
                <a:solidFill>
                  <a:srgbClr val="000000"/>
                </a:solidFill>
              </a:rPr>
              <a:t>Digital Citizenship and Internet Safety Initiative </a:t>
            </a:r>
            <a:br>
              <a:rPr lang="en-US" dirty="0">
                <a:solidFill>
                  <a:srgbClr val="000000"/>
                </a:solidFill>
              </a:rPr>
            </a:br>
            <a:r>
              <a:rPr lang="en-US" sz="2400" i="1" dirty="0">
                <a:solidFill>
                  <a:srgbClr val="000000"/>
                </a:solidFill>
              </a:rPr>
              <a:t>National Case Study </a:t>
            </a:r>
            <a:endParaRPr i="1" dirty="0"/>
          </a:p>
        </p:txBody>
      </p:sp>
      <p:sp>
        <p:nvSpPr>
          <p:cNvPr id="91" name="Google Shape;91;p1"/>
          <p:cNvSpPr txBox="1">
            <a:spLocks noGrp="1"/>
          </p:cNvSpPr>
          <p:nvPr>
            <p:ph type="body" idx="1"/>
          </p:nvPr>
        </p:nvSpPr>
        <p:spPr>
          <a:xfrm>
            <a:off x="804997" y="2272143"/>
            <a:ext cx="4706803" cy="37888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000"/>
              <a:buNone/>
            </a:pPr>
            <a:r>
              <a:rPr lang="en-US" sz="2000" dirty="0">
                <a:solidFill>
                  <a:srgbClr val="000000"/>
                </a:solidFill>
              </a:rPr>
              <a:t> </a:t>
            </a:r>
            <a:endParaRPr dirty="0"/>
          </a:p>
          <a:p>
            <a:pPr marL="0" lvl="0" indent="0" algn="l" rtl="0">
              <a:lnSpc>
                <a:spcPct val="90000"/>
              </a:lnSpc>
              <a:spcBef>
                <a:spcPts val="1000"/>
              </a:spcBef>
              <a:spcAft>
                <a:spcPts val="0"/>
              </a:spcAft>
              <a:buClr>
                <a:srgbClr val="000000"/>
              </a:buClr>
              <a:buSzPts val="2000"/>
              <a:buNone/>
            </a:pPr>
            <a:r>
              <a:rPr lang="en-US" sz="2000" dirty="0">
                <a:solidFill>
                  <a:srgbClr val="000000"/>
                </a:solidFill>
              </a:rPr>
              <a:t>Citizens recognize the rights, responsibilities and opportunities of living, learning, and working in an interconnected digital world, and they </a:t>
            </a:r>
            <a:r>
              <a:rPr lang="en-US" sz="2000" b="1" dirty="0">
                <a:solidFill>
                  <a:srgbClr val="000000"/>
                </a:solidFill>
              </a:rPr>
              <a:t>Vision</a:t>
            </a:r>
            <a:r>
              <a:rPr lang="en-US" sz="2000" dirty="0">
                <a:solidFill>
                  <a:srgbClr val="000000"/>
                </a:solidFill>
              </a:rPr>
              <a:t> act and model in ways that are safe, legal and ethical.</a:t>
            </a:r>
            <a:endParaRPr dirty="0"/>
          </a:p>
          <a:p>
            <a:pPr marL="0" lvl="0" indent="0" algn="l" rtl="0">
              <a:lnSpc>
                <a:spcPct val="90000"/>
              </a:lnSpc>
              <a:spcBef>
                <a:spcPts val="1000"/>
              </a:spcBef>
              <a:spcAft>
                <a:spcPts val="0"/>
              </a:spcAft>
              <a:buClr>
                <a:schemeClr val="dk1"/>
              </a:buClr>
              <a:buSzPts val="2000"/>
              <a:buNone/>
            </a:pPr>
            <a:endParaRPr sz="2000" b="1" dirty="0">
              <a:solidFill>
                <a:srgbClr val="000000"/>
              </a:solidFill>
            </a:endParaRPr>
          </a:p>
          <a:p>
            <a:pPr marL="0" lvl="0" indent="0" algn="l" rtl="0">
              <a:lnSpc>
                <a:spcPct val="90000"/>
              </a:lnSpc>
              <a:spcBef>
                <a:spcPts val="1000"/>
              </a:spcBef>
              <a:spcAft>
                <a:spcPts val="0"/>
              </a:spcAft>
              <a:buClr>
                <a:schemeClr val="dk1"/>
              </a:buClr>
              <a:buSzPts val="2000"/>
              <a:buNone/>
            </a:pPr>
            <a:endParaRPr sz="2000"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8" name="Google Shape;98;p2"/>
          <p:cNvSpPr/>
          <p:nvPr/>
        </p:nvSpPr>
        <p:spPr>
          <a:xfrm>
            <a:off x="0" y="0"/>
            <a:ext cx="5646960" cy="385466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2"/>
          <p:cNvSpPr txBox="1">
            <a:spLocks noGrp="1"/>
          </p:cNvSpPr>
          <p:nvPr>
            <p:ph type="title"/>
          </p:nvPr>
        </p:nvSpPr>
        <p:spPr>
          <a:xfrm>
            <a:off x="701344" y="710273"/>
            <a:ext cx="4352315" cy="28133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Goals &amp; Objectives</a:t>
            </a:r>
            <a:br>
              <a:rPr lang="en-US" b="1"/>
            </a:br>
            <a:endParaRPr/>
          </a:p>
        </p:txBody>
      </p:sp>
      <p:sp>
        <p:nvSpPr>
          <p:cNvPr id="100" name="Google Shape;100;p2"/>
          <p:cNvSpPr/>
          <p:nvPr/>
        </p:nvSpPr>
        <p:spPr>
          <a:xfrm>
            <a:off x="0" y="0"/>
            <a:ext cx="236484" cy="385466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01" name="Google Shape;101;p2"/>
          <p:cNvGrpSpPr/>
          <p:nvPr/>
        </p:nvGrpSpPr>
        <p:grpSpPr>
          <a:xfrm>
            <a:off x="795528" y="73152"/>
            <a:ext cx="1178966" cy="232963"/>
            <a:chOff x="7763256" y="73152"/>
            <a:chExt cx="1178966" cy="232963"/>
          </a:xfrm>
        </p:grpSpPr>
        <p:sp>
          <p:nvSpPr>
            <p:cNvPr id="102" name="Google Shape;102;p2"/>
            <p:cNvSpPr/>
            <p:nvPr/>
          </p:nvSpPr>
          <p:spPr>
            <a:xfrm>
              <a:off x="8263077"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2"/>
            <p:cNvSpPr/>
            <p:nvPr/>
          </p:nvSpPr>
          <p:spPr>
            <a:xfrm>
              <a:off x="8263077"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2"/>
            <p:cNvSpPr/>
            <p:nvPr/>
          </p:nvSpPr>
          <p:spPr>
            <a:xfrm>
              <a:off x="8138122"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2"/>
            <p:cNvSpPr/>
            <p:nvPr/>
          </p:nvSpPr>
          <p:spPr>
            <a:xfrm>
              <a:off x="8138122"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2"/>
            <p:cNvSpPr/>
            <p:nvPr/>
          </p:nvSpPr>
          <p:spPr>
            <a:xfrm>
              <a:off x="8013167"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2"/>
            <p:cNvSpPr/>
            <p:nvPr/>
          </p:nvSpPr>
          <p:spPr>
            <a:xfrm>
              <a:off x="8013167"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2"/>
            <p:cNvSpPr/>
            <p:nvPr/>
          </p:nvSpPr>
          <p:spPr>
            <a:xfrm>
              <a:off x="7888211"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2"/>
            <p:cNvSpPr/>
            <p:nvPr/>
          </p:nvSpPr>
          <p:spPr>
            <a:xfrm>
              <a:off x="7888211"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2"/>
            <p:cNvSpPr/>
            <p:nvPr/>
          </p:nvSpPr>
          <p:spPr>
            <a:xfrm>
              <a:off x="7763256"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2"/>
            <p:cNvSpPr/>
            <p:nvPr/>
          </p:nvSpPr>
          <p:spPr>
            <a:xfrm>
              <a:off x="7763256"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2"/>
            <p:cNvSpPr/>
            <p:nvPr/>
          </p:nvSpPr>
          <p:spPr>
            <a:xfrm>
              <a:off x="8887854"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2"/>
            <p:cNvSpPr/>
            <p:nvPr/>
          </p:nvSpPr>
          <p:spPr>
            <a:xfrm>
              <a:off x="8887854"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2"/>
            <p:cNvSpPr/>
            <p:nvPr/>
          </p:nvSpPr>
          <p:spPr>
            <a:xfrm>
              <a:off x="8762899"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2"/>
            <p:cNvSpPr/>
            <p:nvPr/>
          </p:nvSpPr>
          <p:spPr>
            <a:xfrm>
              <a:off x="8762899"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6" name="Google Shape;116;p2"/>
            <p:cNvSpPr/>
            <p:nvPr/>
          </p:nvSpPr>
          <p:spPr>
            <a:xfrm>
              <a:off x="8637944"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7" name="Google Shape;117;p2"/>
            <p:cNvSpPr/>
            <p:nvPr/>
          </p:nvSpPr>
          <p:spPr>
            <a:xfrm>
              <a:off x="8637944"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8" name="Google Shape;118;p2"/>
            <p:cNvSpPr/>
            <p:nvPr/>
          </p:nvSpPr>
          <p:spPr>
            <a:xfrm>
              <a:off x="8512988"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p2"/>
            <p:cNvSpPr/>
            <p:nvPr/>
          </p:nvSpPr>
          <p:spPr>
            <a:xfrm>
              <a:off x="8512988"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0" name="Google Shape;120;p2"/>
            <p:cNvSpPr/>
            <p:nvPr/>
          </p:nvSpPr>
          <p:spPr>
            <a:xfrm>
              <a:off x="8388033"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1" name="Google Shape;121;p2"/>
            <p:cNvSpPr/>
            <p:nvPr/>
          </p:nvSpPr>
          <p:spPr>
            <a:xfrm>
              <a:off x="8388033"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22" name="Google Shape;122;p2"/>
          <p:cNvPicPr preferRelativeResize="0"/>
          <p:nvPr/>
        </p:nvPicPr>
        <p:blipFill rotWithShape="1">
          <a:blip r:embed="rId3">
            <a:alphaModFix/>
          </a:blip>
          <a:srcRect t="13201" b="11799"/>
          <a:stretch/>
        </p:blipFill>
        <p:spPr>
          <a:xfrm>
            <a:off x="5942569" y="282232"/>
            <a:ext cx="5977881" cy="3362558"/>
          </a:xfrm>
          <a:prstGeom prst="rect">
            <a:avLst/>
          </a:prstGeom>
          <a:noFill/>
          <a:ln>
            <a:noFill/>
          </a:ln>
        </p:spPr>
      </p:pic>
      <p:sp>
        <p:nvSpPr>
          <p:cNvPr id="123" name="Google Shape;123;p2"/>
          <p:cNvSpPr/>
          <p:nvPr/>
        </p:nvSpPr>
        <p:spPr>
          <a:xfrm rot="10800000" flipH="1">
            <a:off x="0" y="6492875"/>
            <a:ext cx="12191999" cy="365124"/>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24" name="Google Shape;124;p2"/>
          <p:cNvGrpSpPr/>
          <p:nvPr/>
        </p:nvGrpSpPr>
        <p:grpSpPr>
          <a:xfrm>
            <a:off x="735573" y="4142559"/>
            <a:ext cx="10777081" cy="2109720"/>
            <a:chOff x="4054" y="43525"/>
            <a:chExt cx="10777081" cy="2109720"/>
          </a:xfrm>
        </p:grpSpPr>
        <p:sp>
          <p:nvSpPr>
            <p:cNvPr id="125" name="Google Shape;125;p2"/>
            <p:cNvSpPr/>
            <p:nvPr/>
          </p:nvSpPr>
          <p:spPr>
            <a:xfrm>
              <a:off x="4054" y="43525"/>
              <a:ext cx="2438253" cy="4320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txBox="1"/>
            <p:nvPr/>
          </p:nvSpPr>
          <p:spPr>
            <a:xfrm>
              <a:off x="4054" y="43525"/>
              <a:ext cx="2438253" cy="432000"/>
            </a:xfrm>
            <a:prstGeom prst="rect">
              <a:avLst/>
            </a:prstGeom>
            <a:noFill/>
            <a:ln>
              <a:noFill/>
            </a:ln>
          </p:spPr>
          <p:txBody>
            <a:bodyPr spcFirstLastPara="1" wrap="square" lIns="106675" tIns="60950" rIns="106675" bIns="609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Increase</a:t>
              </a:r>
              <a:endParaRPr/>
            </a:p>
          </p:txBody>
        </p:sp>
        <p:sp>
          <p:nvSpPr>
            <p:cNvPr id="127" name="Google Shape;127;p2"/>
            <p:cNvSpPr/>
            <p:nvPr/>
          </p:nvSpPr>
          <p:spPr>
            <a:xfrm>
              <a:off x="4054" y="475525"/>
              <a:ext cx="2438253" cy="1677720"/>
            </a:xfrm>
            <a:prstGeom prst="rect">
              <a:avLst/>
            </a:prstGeom>
            <a:solidFill>
              <a:srgbClr val="CDCFD3">
                <a:alpha val="89803"/>
              </a:srgbClr>
            </a:solidFill>
            <a:ln w="12700" cap="flat" cmpd="sng">
              <a:solidFill>
                <a:srgbClr val="CDCFD3">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txBox="1"/>
            <p:nvPr/>
          </p:nvSpPr>
          <p:spPr>
            <a:xfrm>
              <a:off x="4054" y="475525"/>
              <a:ext cx="2438253" cy="1677720"/>
            </a:xfrm>
            <a:prstGeom prst="rect">
              <a:avLst/>
            </a:prstGeom>
            <a:noFill/>
            <a:ln>
              <a:noFill/>
            </a:ln>
          </p:spPr>
          <p:txBody>
            <a:bodyPr spcFirstLastPara="1" wrap="square" lIns="80000" tIns="80000" rIns="106675" bIns="120000" anchor="t" anchorCtr="0">
              <a:noAutofit/>
            </a:bodyPr>
            <a:lstStyle/>
            <a:p>
              <a:pPr marL="114300" marR="0" lvl="1" indent="-114300" algn="l" rtl="0">
                <a:lnSpc>
                  <a:spcPct val="90000"/>
                </a:lnSpc>
                <a:spcBef>
                  <a:spcPts val="0"/>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Access to specialized knowledge and valid content on digital citizenship concepts, skills and successful models. </a:t>
              </a:r>
              <a:endParaRPr/>
            </a:p>
          </p:txBody>
        </p:sp>
        <p:sp>
          <p:nvSpPr>
            <p:cNvPr id="129" name="Google Shape;129;p2"/>
            <p:cNvSpPr/>
            <p:nvPr/>
          </p:nvSpPr>
          <p:spPr>
            <a:xfrm>
              <a:off x="2783664" y="43525"/>
              <a:ext cx="2438253" cy="4320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txBox="1"/>
            <p:nvPr/>
          </p:nvSpPr>
          <p:spPr>
            <a:xfrm>
              <a:off x="2783664" y="43525"/>
              <a:ext cx="2438253" cy="432000"/>
            </a:xfrm>
            <a:prstGeom prst="rect">
              <a:avLst/>
            </a:prstGeom>
            <a:noFill/>
            <a:ln>
              <a:noFill/>
            </a:ln>
          </p:spPr>
          <p:txBody>
            <a:bodyPr spcFirstLastPara="1" wrap="square" lIns="106675" tIns="60950" rIns="106675" bIns="609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Build</a:t>
              </a:r>
              <a:endParaRPr/>
            </a:p>
          </p:txBody>
        </p:sp>
        <p:sp>
          <p:nvSpPr>
            <p:cNvPr id="131" name="Google Shape;131;p2"/>
            <p:cNvSpPr/>
            <p:nvPr/>
          </p:nvSpPr>
          <p:spPr>
            <a:xfrm>
              <a:off x="2783664" y="475525"/>
              <a:ext cx="2438253" cy="1677720"/>
            </a:xfrm>
            <a:prstGeom prst="rect">
              <a:avLst/>
            </a:prstGeom>
            <a:solidFill>
              <a:srgbClr val="CDCFD3">
                <a:alpha val="89803"/>
              </a:srgbClr>
            </a:solidFill>
            <a:ln w="12700" cap="flat" cmpd="sng">
              <a:solidFill>
                <a:srgbClr val="CDCFD3">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txBox="1"/>
            <p:nvPr/>
          </p:nvSpPr>
          <p:spPr>
            <a:xfrm>
              <a:off x="2783664" y="475525"/>
              <a:ext cx="2438253" cy="1677720"/>
            </a:xfrm>
            <a:prstGeom prst="rect">
              <a:avLst/>
            </a:prstGeom>
            <a:noFill/>
            <a:ln>
              <a:noFill/>
            </a:ln>
          </p:spPr>
          <p:txBody>
            <a:bodyPr spcFirstLastPara="1" wrap="square" lIns="80000" tIns="80000" rIns="106675" bIns="120000" anchor="t" anchorCtr="0">
              <a:noAutofit/>
            </a:bodyPr>
            <a:lstStyle/>
            <a:p>
              <a:pPr marL="114300" marR="0" lvl="1" indent="-114300" algn="l" rtl="0">
                <a:lnSpc>
                  <a:spcPct val="90000"/>
                </a:lnSpc>
                <a:spcBef>
                  <a:spcPts val="0"/>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capacity of Egyptian citizens to use digital citizenship skills through specialized training and online counseling support services.</a:t>
              </a:r>
              <a:endParaRPr/>
            </a:p>
          </p:txBody>
        </p:sp>
        <p:sp>
          <p:nvSpPr>
            <p:cNvPr id="133" name="Google Shape;133;p2"/>
            <p:cNvSpPr/>
            <p:nvPr/>
          </p:nvSpPr>
          <p:spPr>
            <a:xfrm>
              <a:off x="5563273" y="43525"/>
              <a:ext cx="2438253" cy="4320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txBox="1"/>
            <p:nvPr/>
          </p:nvSpPr>
          <p:spPr>
            <a:xfrm>
              <a:off x="5563273" y="43525"/>
              <a:ext cx="2438253" cy="432000"/>
            </a:xfrm>
            <a:prstGeom prst="rect">
              <a:avLst/>
            </a:prstGeom>
            <a:noFill/>
            <a:ln>
              <a:noFill/>
            </a:ln>
          </p:spPr>
          <p:txBody>
            <a:bodyPr spcFirstLastPara="1" wrap="square" lIns="106675" tIns="60950" rIns="106675" bIns="609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Enhance</a:t>
              </a:r>
              <a:endParaRPr/>
            </a:p>
          </p:txBody>
        </p:sp>
        <p:sp>
          <p:nvSpPr>
            <p:cNvPr id="135" name="Google Shape;135;p2"/>
            <p:cNvSpPr/>
            <p:nvPr/>
          </p:nvSpPr>
          <p:spPr>
            <a:xfrm>
              <a:off x="5563273" y="475525"/>
              <a:ext cx="2438253" cy="1677720"/>
            </a:xfrm>
            <a:prstGeom prst="rect">
              <a:avLst/>
            </a:prstGeom>
            <a:solidFill>
              <a:srgbClr val="CDCFD3">
                <a:alpha val="89803"/>
              </a:srgbClr>
            </a:solidFill>
            <a:ln w="12700" cap="flat" cmpd="sng">
              <a:solidFill>
                <a:srgbClr val="CDCFD3">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txBox="1"/>
            <p:nvPr/>
          </p:nvSpPr>
          <p:spPr>
            <a:xfrm>
              <a:off x="5563273" y="475525"/>
              <a:ext cx="2438253" cy="1677720"/>
            </a:xfrm>
            <a:prstGeom prst="rect">
              <a:avLst/>
            </a:prstGeom>
            <a:noFill/>
            <a:ln>
              <a:noFill/>
            </a:ln>
          </p:spPr>
          <p:txBody>
            <a:bodyPr spcFirstLastPara="1" wrap="square" lIns="80000" tIns="80000" rIns="106675" bIns="120000" anchor="t" anchorCtr="0">
              <a:noAutofit/>
            </a:bodyPr>
            <a:lstStyle/>
            <a:p>
              <a:pPr marL="114300" marR="0" lvl="1" indent="-114300" algn="l" rtl="0">
                <a:lnSpc>
                  <a:spcPct val="90000"/>
                </a:lnSpc>
                <a:spcBef>
                  <a:spcPts val="0"/>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awareness of local communities with digital hazards and increase citizen knowledge with cyber security techniques, and available channels of protection and support.</a:t>
              </a:r>
              <a:endParaRPr/>
            </a:p>
          </p:txBody>
        </p:sp>
        <p:sp>
          <p:nvSpPr>
            <p:cNvPr id="137" name="Google Shape;137;p2"/>
            <p:cNvSpPr/>
            <p:nvPr/>
          </p:nvSpPr>
          <p:spPr>
            <a:xfrm>
              <a:off x="8342882" y="43525"/>
              <a:ext cx="2438253" cy="4320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txBox="1"/>
            <p:nvPr/>
          </p:nvSpPr>
          <p:spPr>
            <a:xfrm>
              <a:off x="8342882" y="43525"/>
              <a:ext cx="2438253" cy="432000"/>
            </a:xfrm>
            <a:prstGeom prst="rect">
              <a:avLst/>
            </a:prstGeom>
            <a:noFill/>
            <a:ln>
              <a:noFill/>
            </a:ln>
          </p:spPr>
          <p:txBody>
            <a:bodyPr spcFirstLastPara="1" wrap="square" lIns="106675" tIns="60950" rIns="106675" bIns="609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0" i="0" u="none" strike="noStrike" cap="none" dirty="0">
                  <a:solidFill>
                    <a:srgbClr val="FF0000"/>
                  </a:solidFill>
                  <a:latin typeface="Calibri"/>
                  <a:ea typeface="Calibri"/>
                  <a:cs typeface="Calibri"/>
                  <a:sym typeface="Calibri"/>
                </a:rPr>
                <a:t>Strengthen</a:t>
              </a:r>
              <a:endParaRPr dirty="0">
                <a:solidFill>
                  <a:srgbClr val="FF0000"/>
                </a:solidFill>
              </a:endParaRPr>
            </a:p>
          </p:txBody>
        </p:sp>
        <p:sp>
          <p:nvSpPr>
            <p:cNvPr id="139" name="Google Shape;139;p2"/>
            <p:cNvSpPr/>
            <p:nvPr/>
          </p:nvSpPr>
          <p:spPr>
            <a:xfrm>
              <a:off x="8342882" y="475525"/>
              <a:ext cx="2438253" cy="1677720"/>
            </a:xfrm>
            <a:prstGeom prst="rect">
              <a:avLst/>
            </a:prstGeom>
            <a:solidFill>
              <a:srgbClr val="CDCFD3">
                <a:alpha val="89803"/>
              </a:srgbClr>
            </a:solidFill>
            <a:ln w="12700" cap="flat" cmpd="sng">
              <a:solidFill>
                <a:srgbClr val="CDCFD3">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txBox="1"/>
            <p:nvPr/>
          </p:nvSpPr>
          <p:spPr>
            <a:xfrm>
              <a:off x="8342882" y="475525"/>
              <a:ext cx="2438253" cy="1677720"/>
            </a:xfrm>
            <a:prstGeom prst="rect">
              <a:avLst/>
            </a:prstGeom>
            <a:noFill/>
            <a:ln>
              <a:noFill/>
            </a:ln>
          </p:spPr>
          <p:txBody>
            <a:bodyPr spcFirstLastPara="1" wrap="square" lIns="80000" tIns="80000" rIns="106675" bIns="120000" anchor="t" anchorCtr="0">
              <a:noAutofit/>
            </a:bodyPr>
            <a:lstStyle/>
            <a:p>
              <a:pPr marL="114300" marR="0" lvl="1" indent="-114300" algn="l" rtl="0">
                <a:lnSpc>
                  <a:spcPct val="90000"/>
                </a:lnSpc>
                <a:spcBef>
                  <a:spcPts val="0"/>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local and international partnerships to exchange experiences and build successful experiences</a:t>
              </a:r>
              <a:endParaRPr/>
            </a:p>
          </p:txBody>
        </p:sp>
      </p:grpSp>
    </p:spTree>
  </p:cSld>
  <p:clrMapOvr>
    <a:masterClrMapping/>
  </p:clrMapOvr>
</p:sld>
</file>

<file path=ppt/theme/theme1.xml><?xml version="1.0" encoding="utf-8"?>
<a:theme xmlns:a="http://schemas.openxmlformats.org/drawingml/2006/main" name="ITU Theme - White bg">
  <a:themeElements>
    <a:clrScheme name="ITU Template">
      <a:dk1>
        <a:sysClr val="windowText" lastClr="000000"/>
      </a:dk1>
      <a:lt1>
        <a:sysClr val="window" lastClr="FFFFFF"/>
      </a:lt1>
      <a:dk2>
        <a:srgbClr val="3A3838"/>
      </a:dk2>
      <a:lt2>
        <a:srgbClr val="F5FAFC"/>
      </a:lt2>
      <a:accent1>
        <a:srgbClr val="009CD6"/>
      </a:accent1>
      <a:accent2>
        <a:srgbClr val="757070"/>
      </a:accent2>
      <a:accent3>
        <a:srgbClr val="A5A5A5"/>
      </a:accent3>
      <a:accent4>
        <a:srgbClr val="595959"/>
      </a:accent4>
      <a:accent5>
        <a:srgbClr val="005EB8"/>
      </a:accent5>
      <a:accent6>
        <a:srgbClr val="E5F5FB"/>
      </a:accent6>
      <a:hlink>
        <a:srgbClr val="000000"/>
      </a:hlink>
      <a:folHlink>
        <a:srgbClr val="757070"/>
      </a:folHlink>
    </a:clrScheme>
    <a:fontScheme name="ITU Powerpoint Tempo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g text">
  <a:themeElements>
    <a:clrScheme name="ITU Template">
      <a:dk1>
        <a:sysClr val="windowText" lastClr="000000"/>
      </a:dk1>
      <a:lt1>
        <a:sysClr val="window" lastClr="FFFFFF"/>
      </a:lt1>
      <a:dk2>
        <a:srgbClr val="3A3838"/>
      </a:dk2>
      <a:lt2>
        <a:srgbClr val="F5FAFC"/>
      </a:lt2>
      <a:accent1>
        <a:srgbClr val="009CD6"/>
      </a:accent1>
      <a:accent2>
        <a:srgbClr val="757070"/>
      </a:accent2>
      <a:accent3>
        <a:srgbClr val="A5A5A5"/>
      </a:accent3>
      <a:accent4>
        <a:srgbClr val="595959"/>
      </a:accent4>
      <a:accent5>
        <a:srgbClr val="005EB8"/>
      </a:accent5>
      <a:accent6>
        <a:srgbClr val="E5F5FB"/>
      </a:accent6>
      <a:hlink>
        <a:srgbClr val="009CD6"/>
      </a:hlink>
      <a:folHlink>
        <a:srgbClr val="009CD6"/>
      </a:folHlink>
    </a:clrScheme>
    <a:fontScheme name="ITU Powerpoint Tempo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Quote Slide">
  <a:themeElements>
    <a:clrScheme name="ITU Template">
      <a:dk1>
        <a:sysClr val="windowText" lastClr="000000"/>
      </a:dk1>
      <a:lt1>
        <a:sysClr val="window" lastClr="FFFFFF"/>
      </a:lt1>
      <a:dk2>
        <a:srgbClr val="3A3838"/>
      </a:dk2>
      <a:lt2>
        <a:srgbClr val="F5FAFC"/>
      </a:lt2>
      <a:accent1>
        <a:srgbClr val="009CD6"/>
      </a:accent1>
      <a:accent2>
        <a:srgbClr val="757070"/>
      </a:accent2>
      <a:accent3>
        <a:srgbClr val="A5A5A5"/>
      </a:accent3>
      <a:accent4>
        <a:srgbClr val="595959"/>
      </a:accent4>
      <a:accent5>
        <a:srgbClr val="005EB8"/>
      </a:accent5>
      <a:accent6>
        <a:srgbClr val="E5F5FB"/>
      </a:accent6>
      <a:hlink>
        <a:srgbClr val="009CD6"/>
      </a:hlink>
      <a:folHlink>
        <a:srgbClr val="009CD6"/>
      </a:folHlink>
    </a:clrScheme>
    <a:fontScheme name="ITU Powerpoint Tempo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EECAE29023890144BE4DD87AB8BD51F0" ma:contentTypeVersion="1" ma:contentTypeDescription="Upload an image." ma:contentTypeScope="" ma:versionID="89f40a3192a885a9d5b8c09830eb8378">
  <xsd:schema xmlns:xsd="http://www.w3.org/2001/XMLSchema" xmlns:xs="http://www.w3.org/2001/XMLSchema" xmlns:p="http://schemas.microsoft.com/office/2006/metadata/properties" xmlns:ns1="http://schemas.microsoft.com/sharepoint/v3" xmlns:ns2="D435448A-5097-4FD2-AEC0-A54654080A4D" xmlns:ns3="http://schemas.microsoft.com/sharepoint/v3/fields" targetNamespace="http://schemas.microsoft.com/office/2006/metadata/properties" ma:root="true" ma:fieldsID="c4107c846143fb89670ce3fb5dfd9482" ns1:_="" ns2:_="" ns3:_="">
    <xsd:import namespace="http://schemas.microsoft.com/sharepoint/v3"/>
    <xsd:import namespace="D435448A-5097-4FD2-AEC0-A54654080A4D"/>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435448A-5097-4FD2-AEC0-A54654080A4D"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wic_System_Copyright xmlns="http://schemas.microsoft.com/sharepoint/v3/fields" xsi:nil="true"/>
    <ImageCreateDate xmlns="D435448A-5097-4FD2-AEC0-A54654080A4D" xsi:nil="true"/>
  </documentManagement>
</p:properties>
</file>

<file path=customXml/itemProps1.xml><?xml version="1.0" encoding="utf-8"?>
<ds:datastoreItem xmlns:ds="http://schemas.openxmlformats.org/officeDocument/2006/customXml" ds:itemID="{D1574941-9E55-401B-B23E-DA0872A1A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435448A-5097-4FD2-AEC0-A54654080A4D"/>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AB0D17-C154-4CFB-BABB-4E8F8C1C3C94}">
  <ds:schemaRefs>
    <ds:schemaRef ds:uri="http://schemas.microsoft.com/sharepoint/v3/contenttype/forms"/>
  </ds:schemaRefs>
</ds:datastoreItem>
</file>

<file path=customXml/itemProps3.xml><?xml version="1.0" encoding="utf-8"?>
<ds:datastoreItem xmlns:ds="http://schemas.openxmlformats.org/officeDocument/2006/customXml" ds:itemID="{F5000C81-4B5A-4F62-86E7-1C317F10723B}">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www.w3.org/XML/1998/namespace"/>
    <ds:schemaRef ds:uri="http://schemas.openxmlformats.org/package/2006/metadata/core-properties"/>
    <ds:schemaRef ds:uri="http://schemas.microsoft.com/sharepoint/v3/fields"/>
    <ds:schemaRef ds:uri="D435448A-5097-4FD2-AEC0-A54654080A4D"/>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7051</TotalTime>
  <Words>3206</Words>
  <Application>Microsoft Office PowerPoint</Application>
  <PresentationFormat>Widescreen</PresentationFormat>
  <Paragraphs>258</Paragraphs>
  <Slides>19</Slides>
  <Notes>16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Arial</vt:lpstr>
      <vt:lpstr>Calibri</vt:lpstr>
      <vt:lpstr>Georgia</vt:lpstr>
      <vt:lpstr>Montserrat</vt:lpstr>
      <vt:lpstr>Times New Roman</vt:lpstr>
      <vt:lpstr>ITU Theme - White bg</vt:lpstr>
      <vt:lpstr>Big text</vt:lpstr>
      <vt:lpstr>Quote Slide</vt:lpstr>
      <vt:lpstr>PowerPoint Presentation</vt:lpstr>
      <vt:lpstr>Role of the Digital Citizenship Initiative in Enghancing Community Awareness with Existing National Legal Protection Framwork for Protecting Children Online </vt:lpstr>
      <vt:lpstr>Egypt ICT Strategy</vt:lpstr>
      <vt:lpstr>Egypt ICT Strategy</vt:lpstr>
      <vt:lpstr>Legal Framework For protecting children online in Egypt </vt:lpstr>
      <vt:lpstr>Legal Framework For protecting children online in Egypt </vt:lpstr>
      <vt:lpstr>National Efforts for protecting children online in Egypt </vt:lpstr>
      <vt:lpstr>Digital Citizenship and Internet Safety Initiative  National Case Study </vt:lpstr>
      <vt:lpstr>Goals &amp; Objectives </vt:lpstr>
      <vt:lpstr>Foundational Enablers </vt:lpstr>
      <vt:lpstr>PowerPoint Presentation</vt:lpstr>
      <vt:lpstr>PowerPoint Presentation</vt:lpstr>
      <vt:lpstr>Digital Citizenship Portal </vt:lpstr>
      <vt:lpstr>Arabic Content </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aaa</dc:creator>
  <cp:keywords/>
  <dc:description/>
  <cp:lastModifiedBy>Brouard, Ricarda</cp:lastModifiedBy>
  <cp:revision>152</cp:revision>
  <dcterms:created xsi:type="dcterms:W3CDTF">2021-03-09T10:44:20Z</dcterms:created>
  <dcterms:modified xsi:type="dcterms:W3CDTF">2024-01-17T14:46:28Z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0x0101009148F5A04DDD49CBA7127AADA5FB792B00AADE34325A8B49CDA8BB4DB53328F21400EECAE29023890144BE4DD87AB8BD51F0</vt:lpwstr>
  </property>
</Properties>
</file>