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476" r:id="rId2"/>
    <p:sldId id="488" r:id="rId3"/>
    <p:sldId id="496" r:id="rId4"/>
    <p:sldId id="510" r:id="rId5"/>
    <p:sldId id="493" r:id="rId6"/>
    <p:sldId id="512" r:id="rId7"/>
    <p:sldId id="513" r:id="rId8"/>
    <p:sldId id="515" r:id="rId9"/>
    <p:sldId id="518" r:id="rId10"/>
    <p:sldId id="519" r:id="rId11"/>
    <p:sldId id="520" r:id="rId12"/>
    <p:sldId id="521" r:id="rId13"/>
    <p:sldId id="455" r:id="rId14"/>
    <p:sldId id="461" r:id="rId15"/>
    <p:sldId id="503" r:id="rId16"/>
    <p:sldId id="502" r:id="rId17"/>
    <p:sldId id="490" r:id="rId18"/>
    <p:sldId id="482" r:id="rId19"/>
    <p:sldId id="501" r:id="rId20"/>
    <p:sldId id="498" r:id="rId21"/>
    <p:sldId id="522" r:id="rId22"/>
    <p:sldId id="523" r:id="rId23"/>
    <p:sldId id="507" r:id="rId24"/>
    <p:sldId id="509" r:id="rId25"/>
    <p:sldId id="478" r:id="rId26"/>
  </p:sldIdLst>
  <p:sldSz cx="9144000" cy="5143500" type="screen16x9"/>
  <p:notesSz cx="67945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6BE"/>
    <a:srgbClr val="2C5A97"/>
    <a:srgbClr val="B2C5E7"/>
    <a:srgbClr val="94C74C"/>
    <a:srgbClr val="FCBA24"/>
    <a:srgbClr val="E73030"/>
    <a:srgbClr val="5984C6"/>
    <a:srgbClr val="BCD0F2"/>
    <a:srgbClr val="B6C4E6"/>
    <a:srgbClr val="385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47" d="100"/>
          <a:sy n="147" d="100"/>
        </p:scale>
        <p:origin x="564" y="120"/>
      </p:cViewPr>
      <p:guideLst>
        <p:guide orient="horz" pos="164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22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lue\dfs\tsb\EDH\Remote%20Participation\2017\Statistics\Emeeting%20Stats%20yearly%202017-complet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Remote Participation (2015 - 2017)</a:t>
            </a:r>
          </a:p>
        </c:rich>
      </c:tx>
      <c:layout>
        <c:manualLayout>
          <c:xMode val="edge"/>
          <c:yMode val="edge"/>
          <c:x val="0.26016351404350319"/>
          <c:y val="6.48148267180888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'[Emeeting Stats yearly 2017-completed.xlsx]Sheet1'!$B$4</c:f>
              <c:strCache>
                <c:ptCount val="1"/>
                <c:pt idx="0">
                  <c:v>Number of e-meetings provided for physical meetings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'[Emeeting Stats yearly 2017-completed.xlsx]Sheet1'!$A$5:$A$7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'[Emeeting Stats yearly 2017-completed.xlsx]Sheet1'!$B$5:$B$7</c:f>
              <c:numCache>
                <c:formatCode>General</c:formatCode>
                <c:ptCount val="3"/>
                <c:pt idx="0">
                  <c:v>319</c:v>
                </c:pt>
                <c:pt idx="1">
                  <c:v>232</c:v>
                </c:pt>
                <c:pt idx="2">
                  <c:v>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AD-41EE-85DC-1553058920F4}"/>
            </c:ext>
          </c:extLst>
        </c:ser>
        <c:ser>
          <c:idx val="1"/>
          <c:order val="1"/>
          <c:tx>
            <c:strRef>
              <c:f>'[Emeeting Stats yearly 2017-completed.xlsx]Sheet1'!$C$4</c:f>
              <c:strCache>
                <c:ptCount val="1"/>
                <c:pt idx="0">
                  <c:v>Online attendees to physical meetings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'[Emeeting Stats yearly 2017-completed.xlsx]Sheet1'!$A$5:$A$7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'[Emeeting Stats yearly 2017-completed.xlsx]Sheet1'!$C$5:$C$7</c:f>
              <c:numCache>
                <c:formatCode>General</c:formatCode>
                <c:ptCount val="3"/>
                <c:pt idx="0">
                  <c:v>951</c:v>
                </c:pt>
                <c:pt idx="1">
                  <c:v>1067</c:v>
                </c:pt>
                <c:pt idx="2">
                  <c:v>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AD-41EE-85DC-1553058920F4}"/>
            </c:ext>
          </c:extLst>
        </c:ser>
        <c:ser>
          <c:idx val="2"/>
          <c:order val="2"/>
          <c:tx>
            <c:strRef>
              <c:f>'[Emeeting Stats yearly 2017-completed.xlsx]Sheet1'!$D$4</c:f>
              <c:strCache>
                <c:ptCount val="1"/>
                <c:pt idx="0">
                  <c:v>Number of fully online e-meetings provided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'[Emeeting Stats yearly 2017-completed.xlsx]Sheet1'!$A$5:$A$7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'[Emeeting Stats yearly 2017-completed.xlsx]Sheet1'!$D$5:$D$7</c:f>
              <c:numCache>
                <c:formatCode>General</c:formatCode>
                <c:ptCount val="3"/>
                <c:pt idx="0">
                  <c:v>806</c:v>
                </c:pt>
                <c:pt idx="1">
                  <c:v>853</c:v>
                </c:pt>
                <c:pt idx="2">
                  <c:v>819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AD-41EE-85DC-1553058920F4}"/>
            </c:ext>
          </c:extLst>
        </c:ser>
        <c:ser>
          <c:idx val="3"/>
          <c:order val="3"/>
          <c:tx>
            <c:strRef>
              <c:f>'[Emeeting Stats yearly 2017-completed.xlsx]Sheet1'!$E$4</c:f>
              <c:strCache>
                <c:ptCount val="1"/>
                <c:pt idx="0">
                  <c:v>Fully online attendees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cat>
            <c:numRef>
              <c:f>'[Emeeting Stats yearly 2017-completed.xlsx]Sheet1'!$A$5:$A$7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'[Emeeting Stats yearly 2017-completed.xlsx]Sheet1'!$E$5:$E$7</c:f>
              <c:numCache>
                <c:formatCode>General</c:formatCode>
                <c:ptCount val="3"/>
                <c:pt idx="0">
                  <c:v>4460</c:v>
                </c:pt>
                <c:pt idx="1">
                  <c:v>4910</c:v>
                </c:pt>
                <c:pt idx="2">
                  <c:v>4247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2AD-41EE-85DC-155305892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2093128"/>
        <c:axId val="402819568"/>
        <c:axId val="0"/>
      </c:bar3DChart>
      <c:catAx>
        <c:axId val="402093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19568"/>
        <c:crosses val="autoZero"/>
        <c:auto val="0"/>
        <c:lblAlgn val="ctr"/>
        <c:lblOffset val="100"/>
        <c:noMultiLvlLbl val="0"/>
      </c:catAx>
      <c:valAx>
        <c:axId val="40281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09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B30A-F300-4882-B91E-6118557522AF}" type="datetimeFigureOut">
              <a:rPr lang="en-US" smtClean="0"/>
              <a:t>23/02/2018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6E01-177C-4343-8733-7DFCF38D5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9958-55D8-4043-94CE-D5729994DB89}" type="datetimeFigureOut">
              <a:rPr lang="en-US" smtClean="0"/>
              <a:t>23/02/2018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15CE-D539-844B-BDCF-B6468A81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5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77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2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5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23/02/2018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39075.77995FF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net4/ITU-T/myworkspace/" TargetMode="External"/><Relationship Id="rId7" Type="http://schemas.openxmlformats.org/officeDocument/2006/relationships/hyperlink" Target="http://tsbtech.itu.in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itu.int/net4/ITU-T/search/Landing" TargetMode="External"/><Relationship Id="rId4" Type="http://schemas.openxmlformats.org/officeDocument/2006/relationships/hyperlink" Target="mailto:tsbitdev@itu.in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d/meetingdoc.asp?lang=en&amp;parent=T17-TSAG-170501-TD-GEN-0025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4572"/>
            <a:ext cx="9143998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525" y="1835927"/>
            <a:ext cx="584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TSAG, </a:t>
            </a: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26 February – 2 March 2018</a:t>
            </a:r>
            <a:endParaRPr lang="en-US" sz="2000" i="1" dirty="0" smtClean="0">
              <a:solidFill>
                <a:srgbClr val="BCD0F2"/>
              </a:solidFill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sz="2000" i="1" dirty="0" smtClean="0">
                <a:solidFill>
                  <a:srgbClr val="BCD0F2"/>
                </a:solidFill>
                <a:latin typeface="Times"/>
                <a:cs typeface="Times"/>
              </a:rPr>
              <a:t>~ Chaesub Lee, TSB Director </a:t>
            </a:r>
            <a:endParaRPr lang="en-US" sz="2000" i="1" dirty="0">
              <a:solidFill>
                <a:srgbClr val="BCD0F2"/>
              </a:solidFill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049" y="1002742"/>
            <a:ext cx="77459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spc="-150" dirty="0" smtClean="0">
                <a:solidFill>
                  <a:prstClr val="white"/>
                </a:solidFill>
                <a:latin typeface="Arial Black" panose="020B0A04020102020204" pitchFamily="34" charset="0"/>
                <a:cs typeface="Myriad Pro Cond"/>
              </a:rPr>
              <a:t>Director’s report</a:t>
            </a:r>
            <a:endParaRPr lang="en-US" sz="5500" spc="-150" dirty="0">
              <a:solidFill>
                <a:prstClr val="white"/>
              </a:solidFill>
              <a:latin typeface="Arial Black" panose="020B0A0402010202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337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e-Health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439" y="1157143"/>
            <a:ext cx="68205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Eight new ITU-T standards have resulted from latest edition of Continua Design Guidelines (CDG)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contributed to ITU by PCHA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CDG adopted by countries including Norway, Denmark and Sweden following adoption of CDG as ITU-T standards (ITU-T H.810 series)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standard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Communication platform for multimedia brain information</a:t>
            </a:r>
          </a:p>
          <a:p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Technical Paper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Specification for trial implementation of new observation upload technology ‘FHIR’ being prototyped by HL7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7" y="1545045"/>
            <a:ext cx="3174937" cy="2116625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59524811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ViLTE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540" y="1345546"/>
            <a:ext cx="5706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work on </a:t>
            </a:r>
            <a:r>
              <a:rPr lang="en-US" b="1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b="1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ViLTE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includes the deployment of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signalling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protocols for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interconnection, relevant numbering issues,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QoSconsiderations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and emergency calls on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-based networks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.</a:t>
            </a:r>
          </a:p>
          <a:p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standards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Framework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of interconnection of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ViLTE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-based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networks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VoLTE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ViLTE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interconnection testing for interworking and roaming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scenarios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86" y="1114208"/>
            <a:ext cx="2629117" cy="2629117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2399779756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Focus Groups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176332"/>
            <a:ext cx="5371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Machine learning for future networks including 5G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Next meeting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: Xi’an,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China, 24-27 April 2018</a:t>
            </a: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Data processing and management for </a:t>
            </a:r>
            <a:r>
              <a:rPr lang="en-US" b="1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IoT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and smart cities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Next meeting: Cairo, Egypt, 1-3 May 2018 (TBC)</a:t>
            </a:r>
          </a:p>
          <a:p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Digital currency including digital fiat currency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Next meeting in July 2018, venue TBC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Application of distributed ledger technology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Next meeting TBC</a:t>
            </a:r>
          </a:p>
          <a:p>
            <a:endParaRPr lang="en-US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61" y="960387"/>
            <a:ext cx="3491470" cy="2327647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9169360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55914"/>
            <a:ext cx="518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Conformity and interoperability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192" y="1426242"/>
            <a:ext cx="70866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ITU-T 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</a:rPr>
              <a:t>Conformity Assessment Steering 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Committee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continues to collaborate with existing Conformity Assessment Systems and Schemes such as IEC and ILAC</a:t>
            </a:r>
          </a:p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New “ITU Requirements” Task Force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set up by IECEE Certification Management Committee </a:t>
            </a:r>
          </a:p>
          <a:p>
            <a:pPr>
              <a:spcBef>
                <a:spcPts val="600"/>
              </a:spcBef>
            </a:pP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 ‘ICT product conformity database’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contains more than 500 entries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covering e-health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devices, mobile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phones,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Ethernet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services and accessible IPTV products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3" y="1189897"/>
            <a:ext cx="1660799" cy="1954714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54781496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773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11316"/>
            <a:ext cx="5187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Academia 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164" y="1011007"/>
            <a:ext cx="63304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Kaleidoscope 2017: </a:t>
            </a:r>
            <a:r>
              <a:rPr lang="en-GB" b="1" i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Challenges for a data-driven society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Nanjing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</a:rPr>
              <a:t>University of Posts and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Telecommunications,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</a:rPr>
              <a:t>Nanjing, China, 27-29 November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2017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First prize to e-health research from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</a:rPr>
              <a:t>Yonsei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University, Korea</a:t>
            </a:r>
          </a:p>
          <a:p>
            <a:endParaRPr lang="en-US" b="1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Kaleidoscope 2018: </a:t>
            </a:r>
            <a:r>
              <a:rPr lang="en-US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Machine learning for a 5G future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Universidad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Tecnológica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Nacional, Santa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Fé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de la Vera Cruz, Argentina, 26-28 November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2018</a:t>
            </a:r>
          </a:p>
          <a:p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 Journal: </a:t>
            </a:r>
            <a:r>
              <a:rPr lang="en-US" b="1" i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ICT Discoveries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First special issue: “The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impact of Artificial Intelligence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on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communication networks and services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Second special issue will focus on “Data for Good”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86" y="919855"/>
            <a:ext cx="2579160" cy="3154814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76794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96212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Collaboration 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75" y="1114800"/>
            <a:ext cx="7508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United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for Smart Sustainable Cities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Initiative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Advocates for ICT standards to play a definitive role in smart cities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S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upported by 17 UN bodies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Financial Inclusion Global Initiative 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Led by ITU, World Bank and CPMI, supported by Bill &amp; Melinda Gates Foundation 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3 working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groups; 3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country case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studies;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3 annual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symposia (first FIGI symposium in Bangalore, India, 29 Nov - 1 Dec 2017)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98" y="913454"/>
            <a:ext cx="3009900" cy="170561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4" name="TextBox 3"/>
          <p:cNvSpPr txBox="1"/>
          <p:nvPr/>
        </p:nvSpPr>
        <p:spPr>
          <a:xfrm>
            <a:off x="295275" y="3524537"/>
            <a:ext cx="8553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AI for Good Global Summit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</a:rPr>
              <a:t>Identifies practical applications of AI with the potential to accelerate progress towards the SDGs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</a:rPr>
              <a:t>2</a:t>
            </a:r>
            <a:r>
              <a:rPr lang="en-US" baseline="30000" dirty="0">
                <a:solidFill>
                  <a:srgbClr val="3976BE"/>
                </a:solidFill>
                <a:latin typeface="Arial Narrow" panose="020B0606020202030204" pitchFamily="34" charset="0"/>
              </a:rPr>
              <a:t>nd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</a:rPr>
              <a:t> AI for Good Global Summit: ITU Headquarters, 15-17 May 2017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10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11171"/>
            <a:ext cx="777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CTO consultation meetings 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9" y="1195828"/>
            <a:ext cx="8028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CTO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consultation meetings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bring together industry executives to highlight their business priorities and supporting standardization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strategies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9</a:t>
            </a:r>
            <a:r>
              <a:rPr lang="en-GB" b="1" baseline="30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th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CTO meeting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Busan,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Korea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24 September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2017, at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 Telecom World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2017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Highlighted importance of standardization in supporting evolution of ICT networks and contribution of Artificial Intelligence to ICT networking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CxO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meeting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in Dubai, UAE, 7 December 2017, at Telecom Review Summit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Discussed security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and privacy by design, open APIs, network virtualization, identity and authorization, analytics and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accessibility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5G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systems and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Artificial Intelligence highlighted as key to a smarter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society</a:t>
            </a:r>
            <a:endParaRPr lang="en-US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2206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757" y="381400"/>
            <a:ext cx="5859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5 strategic pillars of BSG (WTSA Res 44)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25" y="904620"/>
            <a:ext cx="8795183" cy="42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" y="-1093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86" y="395082"/>
            <a:ext cx="8047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BSG ‘hands-on’ 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raining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2561" y="4098091"/>
            <a:ext cx="812915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TSB has held 24 BSG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hands-on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training sessions: 431 delegates trained, representing 73 countries and 89 organizations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50376" y="847487"/>
            <a:ext cx="857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training programme (Res 44) for delegates from developing countries</a:t>
            </a:r>
          </a:p>
        </p:txBody>
      </p:sp>
      <p:pic>
        <p:nvPicPr>
          <p:cNvPr id="82" name="Picture 81" descr="Developing the right skills 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r="4162"/>
          <a:stretch/>
        </p:blipFill>
        <p:spPr bwMode="auto">
          <a:xfrm>
            <a:off x="386476" y="1457480"/>
            <a:ext cx="8566324" cy="2430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76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73297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Regional Groups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9" y="1187711"/>
            <a:ext cx="8508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Regional Groups within ITU-T Study Groups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 have proven effective mechanisms to assist in bridging the standardization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gap.</a:t>
            </a:r>
          </a:p>
          <a:p>
            <a:pPr hangingPunct="0"/>
            <a:endParaRPr lang="en-GB" b="1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hangingPunct="0"/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ITU-T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now has 23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Regional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G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roups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: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x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8 Africa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(Study Groups 2, 3, 5, 12, 11, 13,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17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and 20)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x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4 Americas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(Study Groups 2, 3,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5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and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20)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x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5 Arab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States (Study Groups 2, 3, 5,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17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and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20)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x2 Asia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and the Pacific (Study Groups 3 and 5)</a:t>
            </a: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x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1 Europe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and the Mediterranean Basin (Study Group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3)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x1 Eastern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Europe, Central Asia and Transcaucasia (Study Group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20)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x2 Regional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Commonwealth in the field of Communications /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Commonwealth of Independent States (RCC/CIS in Study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Group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3 and RCC in Study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Group 11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)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68"/>
            <a:ext cx="9143992" cy="514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2693" y="386962"/>
            <a:ext cx="4801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membership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b="1" dirty="0">
              <a:solidFill>
                <a:srgbClr val="6A98D0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5179" y="2128399"/>
            <a:ext cx="1904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260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624" y="3332083"/>
            <a:ext cx="208331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SECTOR MEMBERS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1146" y="2128399"/>
            <a:ext cx="2313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 142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246" y="3332083"/>
            <a:ext cx="215109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ASSOCIATES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48953" y="2128399"/>
            <a:ext cx="2265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b="1" dirty="0" smtClean="0">
                <a:solidFill>
                  <a:srgbClr val="3E8EDE"/>
                </a:solidFill>
                <a:latin typeface="Arial Narrow" panose="020B0606020202030204" pitchFamily="34" charset="0"/>
                <a:cs typeface="Myriad Pro Cond"/>
              </a:rPr>
              <a:t>134</a:t>
            </a:r>
            <a:endParaRPr lang="en-US" sz="8800" b="1" dirty="0">
              <a:solidFill>
                <a:srgbClr val="3E8ED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7386" y="3332083"/>
            <a:ext cx="155865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latin typeface="Arial Narrow" panose="020B0606020202030204" pitchFamily="34" charset="0"/>
                <a:cs typeface="Myriad Pro Cond"/>
              </a:rPr>
              <a:t>ACADEMIA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6451" y="3787136"/>
            <a:ext cx="749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memberships taken up by the automotive and insurance industries, as well as emerging market segments in </a:t>
            </a:r>
            <a:r>
              <a:rPr lang="en-US" sz="20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IoT</a:t>
            </a:r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and M2M</a:t>
            </a:r>
            <a:endParaRPr lang="en-US" sz="2000" i="1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398" y="1291212"/>
            <a:ext cx="749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</a:t>
            </a:r>
            <a:r>
              <a:rPr lang="en-US" sz="20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achieved a net increase of 14 new memberships in 2017, including 9 new Sector Members and 21 new Associates.</a:t>
            </a:r>
            <a:endParaRPr lang="en-US" sz="2000" i="1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33129"/>
      </p:ext>
    </p:extLst>
  </p:cSld>
  <p:clrMapOvr>
    <a:masterClrMapping/>
  </p:clrMapOvr>
  <p:transition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07" y="374586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Publications 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90" y="1209250"/>
            <a:ext cx="4438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Over 10,800 </a:t>
            </a:r>
            <a:r>
              <a:rPr lang="en-GB" sz="1600" b="1" dirty="0">
                <a:solidFill>
                  <a:srgbClr val="3976BE"/>
                </a:solidFill>
                <a:latin typeface="Arial Narrow" panose="020B0606020202030204" pitchFamily="34" charset="0"/>
              </a:rPr>
              <a:t>pages </a:t>
            </a:r>
            <a:r>
              <a:rPr lang="en-GB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of ITU-T Recommendations 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and</a:t>
            </a:r>
            <a:b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</a:b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Supplements </a:t>
            </a:r>
            <a:r>
              <a:rPr lang="en-GB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were published between 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May 2017 and January 2018</a:t>
            </a:r>
          </a:p>
          <a:p>
            <a:endParaRPr lang="en-GB" sz="1600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r>
              <a:rPr lang="en-GB" sz="1600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Over 270 new and revised </a:t>
            </a:r>
            <a:r>
              <a:rPr lang="en-GB" sz="1600" b="1" dirty="0">
                <a:solidFill>
                  <a:srgbClr val="3976BE"/>
                </a:solidFill>
                <a:latin typeface="Arial Narrow" panose="020B0606020202030204" pitchFamily="34" charset="0"/>
              </a:rPr>
              <a:t>ITU-T </a:t>
            </a:r>
            <a:r>
              <a:rPr lang="en-GB" sz="1600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Recommendations approved</a:t>
            </a:r>
            <a:endParaRPr lang="en-GB" sz="1600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The </a:t>
            </a:r>
            <a:r>
              <a:rPr lang="en-GB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ITU 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database of </a:t>
            </a:r>
            <a:r>
              <a:rPr lang="en-GB" sz="1600" b="1" dirty="0">
                <a:solidFill>
                  <a:srgbClr val="3976BE"/>
                </a:solidFill>
                <a:latin typeface="Arial Narrow" panose="020B0606020202030204" pitchFamily="34" charset="0"/>
              </a:rPr>
              <a:t>"ITU-T Recommendations and </a:t>
            </a:r>
            <a:r>
              <a:rPr lang="en-GB" sz="1600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selected Handbooks</a:t>
            </a:r>
            <a:r>
              <a:rPr lang="en-GB" sz="1600" b="1" dirty="0">
                <a:solidFill>
                  <a:srgbClr val="3976BE"/>
                </a:solidFill>
                <a:latin typeface="Arial Narrow" panose="020B0606020202030204" pitchFamily="34" charset="0"/>
              </a:rPr>
              <a:t>"</a:t>
            </a:r>
            <a:r>
              <a:rPr lang="en-GB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 continues to be distributed on a 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quarterly basis as a USB key</a:t>
            </a:r>
          </a:p>
        </p:txBody>
      </p:sp>
      <p:pic>
        <p:nvPicPr>
          <p:cNvPr id="12" name="Picture 11" descr="cid:image001.png@01D39075.77995FF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49" y="959926"/>
            <a:ext cx="397827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2290" y="3897287"/>
            <a:ext cx="791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TSB continues to translate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all Recommendations approved under TAP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, as well as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all TSAG reports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in all 6 official languages of the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Union. TSB translated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60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AAP Recommendations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 in the reporting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2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07" y="374586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ITU-T web areas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107" y="1381738"/>
            <a:ext cx="4438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  <a:hlinkClick r:id="rId3"/>
              </a:rPr>
              <a:t>MyWorkspace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is a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personalized webpage for TIES users that provides easy access to the information and services most valued by ITU-T delegates, including: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Meeting documents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Mailing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list 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subscriptions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Calendar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of current and future 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events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Advanced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search features (including TIES-protected content, and keyword-based 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resources)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Personalized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profile and 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links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Provide feedback to 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  <a:hlinkClick r:id="rId4"/>
              </a:rPr>
              <a:t>tsbitdev@itu.int</a:t>
            </a:r>
            <a:r>
              <a:rPr lang="en-GB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</a:t>
            </a:r>
            <a:endParaRPr lang="en-GB" sz="1600" dirty="0">
              <a:solidFill>
                <a:srgbClr val="3976BE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7805" y="2316129"/>
            <a:ext cx="374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  <a:hlinkClick r:id="rId5"/>
              </a:rPr>
              <a:t>New search engine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continues to be enriched </a:t>
            </a:r>
            <a:r>
              <a:rPr lang="en-US" sz="1600" dirty="0" err="1" smtClean="0">
                <a:solidFill>
                  <a:srgbClr val="3976BE"/>
                </a:solidFill>
                <a:latin typeface="Arial Narrow" panose="020B0606020202030204" pitchFamily="34" charset="0"/>
              </a:rPr>
              <a:t>enriched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</a:rPr>
              <a:t>with the full collections of ITU documents, publications and web pages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13" name="Picture 12"/>
          <p:cNvPicPr/>
          <p:nvPr/>
        </p:nvPicPr>
        <p:blipFill>
          <a:blip r:embed="rId6"/>
          <a:stretch>
            <a:fillRect/>
          </a:stretch>
        </p:blipFill>
        <p:spPr>
          <a:xfrm>
            <a:off x="4699447" y="1111963"/>
            <a:ext cx="4210050" cy="1134110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4" name="TextBox 13"/>
          <p:cNvSpPr txBox="1"/>
          <p:nvPr/>
        </p:nvSpPr>
        <p:spPr>
          <a:xfrm>
            <a:off x="4687804" y="3287239"/>
            <a:ext cx="3741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976BE"/>
                </a:solidFill>
                <a:latin typeface="Arial Narrow" panose="020B0606020202030204" pitchFamily="34" charset="0"/>
                <a:hlinkClick r:id="rId7"/>
              </a:rPr>
              <a:t>http://tsbtech.itu.int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  <a:hlinkClick r:id="rId7"/>
              </a:rPr>
              <a:t>/</a:t>
            </a:r>
            <a:r>
              <a:rPr lang="en-US" sz="16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 is a new service announcements platform that updates the ITU-T community on the latest tools and service enhancements</a:t>
            </a:r>
          </a:p>
        </p:txBody>
      </p:sp>
    </p:spTree>
    <p:extLst>
      <p:ext uri="{BB962C8B-B14F-4D97-AF65-F5344CB8AC3E}">
        <p14:creationId xmlns:p14="http://schemas.microsoft.com/office/powerpoint/2010/main" val="3923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9307" y="374586"/>
            <a:ext cx="537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Remote participation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54054328"/>
              </p:ext>
            </p:extLst>
          </p:nvPr>
        </p:nvGraphicFramePr>
        <p:xfrm>
          <a:off x="1152630" y="742632"/>
          <a:ext cx="6120765" cy="365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4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70779"/>
            <a:ext cx="6548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Implementation of WTSA-16 Resolutions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9" y="1447428"/>
            <a:ext cx="8508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WTSA Resolution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22 instructs the TSB Director to provide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each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TSAG meeting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with a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report on the implementation of WTSA resolutions and actions to be undertaken pursuant to their operative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paragraphs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The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WTSA-16 Action Plan (</a:t>
            </a:r>
            <a:r>
              <a:rPr lang="en-GB" sz="2000" u="sng" dirty="0">
                <a:solidFill>
                  <a:srgbClr val="3976BE"/>
                </a:solidFill>
                <a:latin typeface="Arial Narrow" panose="020B0606020202030204" pitchFamily="34" charset="0"/>
                <a:hlinkClick r:id="rId3"/>
              </a:rPr>
              <a:t>TSAG TD 025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) assigns action items to the operational provisions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of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the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Resolutions and reports on progress of these </a:t>
            </a:r>
            <a:r>
              <a:rPr lang="en-GB" sz="2000" dirty="0">
                <a:solidFill>
                  <a:srgbClr val="3976BE"/>
                </a:solidFill>
                <a:latin typeface="Arial Narrow" panose="020B0606020202030204" pitchFamily="34" charset="0"/>
              </a:rPr>
              <a:t>action </a:t>
            </a:r>
            <a:r>
              <a:rPr lang="en-GB" sz="2000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items</a:t>
            </a:r>
            <a:endParaRPr lang="en-GB" sz="1600" dirty="0">
              <a:solidFill>
                <a:srgbClr val="3976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2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4865"/>
            <a:ext cx="7754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Implementation of ITU-T A-series Recommendations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5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290" y="1447428"/>
            <a:ext cx="5406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endParaRPr lang="en-US" sz="20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89" y="1447428"/>
            <a:ext cx="85082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WTSA-16 Resolution 22 instructs the TSB Director to report to TSAG on the experience in the implementation of the A-series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Recommendations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Regarding the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liaison template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in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ITU-T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A.1, TSB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has noted that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the "For Comment" field of liaison statements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 should be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discontinued, as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was agreed by TSAG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2016. However, this issue was not brought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to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WTSA-16, hence the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need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to correct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ITU-T A.1 accordingly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The conclusion of two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Focus Groups (DFS and IMT-2020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) was accompanied by positive experiences with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the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implementation of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ITU-T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A.7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, in particular with the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</a:rPr>
              <a:t>streamlined transfer of deliverables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from FGs to parent SGs,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evidencing the value of ITU-T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</a:rPr>
              <a:t>A.7 Appendix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</a:rPr>
              <a:t>I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72"/>
            <a:ext cx="9143987" cy="514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8337" y="3606517"/>
            <a:ext cx="18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www.itu.int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3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97501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Video coding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" y="1176332"/>
            <a:ext cx="58386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receives another Primetime Emmy Award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HEVC (ITU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H.265 | ISO/IEC 23008-2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)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honoured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by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Primetime Emmy Award in October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2017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Follows 2008 Primetime Emmy Award for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HEVC’s predecessor, ITU-T H.264 | MPEG-4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AVC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The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</a:t>
            </a:r>
            <a:r>
              <a:rPr lang="en-US" baseline="30000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th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edition of HEVC was completed in October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2017</a:t>
            </a:r>
          </a:p>
          <a:p>
            <a:endParaRPr lang="en-CA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CA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Future video coding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collaboration has been formalized after an exploratory phase: the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“Joint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Video Experts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Group”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aims to deliver a new standard by 2020 with significant performance gains over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HEVC</a:t>
            </a: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621" y="1216415"/>
            <a:ext cx="1992152" cy="31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558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397501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Broadband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89" y="1162288"/>
            <a:ext cx="56591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G.fast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to go faster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G.fast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is capable of up to 2 </a:t>
            </a:r>
            <a:r>
              <a:rPr lang="en-US" dirty="0" err="1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Gbit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/s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over copper and coax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BBF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G.fast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certification building industry confidence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MGfast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is a project aiming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to achieve 5-10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Gbit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/s by 2020</a:t>
            </a:r>
          </a:p>
          <a:p>
            <a:endParaRPr lang="en-CA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CA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FTTH connections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L.404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fibre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connector enables field technicians to install FTTH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connections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fast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and with great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flexibility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76" y="972000"/>
            <a:ext cx="3387844" cy="2144682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1" name="TextBox 10"/>
          <p:cNvSpPr txBox="1"/>
          <p:nvPr/>
        </p:nvSpPr>
        <p:spPr>
          <a:xfrm>
            <a:off x="195389" y="3300695"/>
            <a:ext cx="7995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CA" b="1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Rural broadband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L.1700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and L.110 aim to bring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broadband to rural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communities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L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ightweight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optical fibre with a focus on ease of deployment,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cost-efficiency 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and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reliability</a:t>
            </a: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12108250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6050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IMT-2020/5G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:  SGs 5, 11, 12, 13, 15 and 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913" y="1053221"/>
            <a:ext cx="50809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Networking aspects of 5G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SG13: New standards address terminology, network management &amp; orchestration, network </a:t>
            </a:r>
            <a:r>
              <a:rPr lang="en-GB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sofwarization</a:t>
            </a: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fixed-mobile convergence 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5G optical transport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SG15: New Technical Report on transport network support of IMT-2020/5G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5G environmental requirements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SG5: Priority assigned to studies of 5G resistibility, EMC, EMF, power feeding and energy efficiency</a:t>
            </a:r>
          </a:p>
          <a:p>
            <a:endParaRPr lang="en-US" sz="16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26354" y="15522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560" y="1572435"/>
            <a:ext cx="3807519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3129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IoT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 and smart cities 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240" y="1182927"/>
            <a:ext cx="57099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SG20 is building collaboration with oneM2M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14 ITU-T standards based on oneM2M specs have achieved consent; one determined; one approved 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ITU, ISO and IEC organize the annual World Smart City Forum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Also collaborating on Smart City Terminology 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213" y="1047787"/>
            <a:ext cx="3048000" cy="2029968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0" name="TextBox 9"/>
          <p:cNvSpPr txBox="1"/>
          <p:nvPr/>
        </p:nvSpPr>
        <p:spPr>
          <a:xfrm>
            <a:off x="142239" y="2804227"/>
            <a:ext cx="82296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case study on Singapore’s ‘Smart Nation’ strategy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case studies evaluate Dubai and Singapore’s progress in meeting smart city objectives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Evaluated using ITU-UNECE Key Performance Indicators for Smart Sustainable Cities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31680080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Intelligent transport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71" y="1192210"/>
            <a:ext cx="4982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SG17 has established 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Q13/17 on security aspects of Intelligent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ransport </a:t>
            </a:r>
            <a:r>
              <a:rPr lang="en-GB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</a:t>
            </a: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ystems</a:t>
            </a:r>
          </a:p>
          <a:p>
            <a:pPr marL="285750" indent="-285750">
              <a:buFontTx/>
              <a:buChar char="-"/>
            </a:pPr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standard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provides for secure over-the-air software updates to connected cars</a:t>
            </a:r>
          </a:p>
          <a:p>
            <a:pPr marL="285750" indent="-285750">
              <a:buFontTx/>
              <a:buChar char="-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117" y="958498"/>
            <a:ext cx="4224642" cy="1833048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12" name="TextBox 11"/>
          <p:cNvSpPr txBox="1"/>
          <p:nvPr/>
        </p:nvSpPr>
        <p:spPr>
          <a:xfrm>
            <a:off x="184471" y="2293467"/>
            <a:ext cx="8119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Strong collaboration with UNECE WP.29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global regulation on vehicle emergency calls,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‘Automatic Emergency Call Systems’, references ITU voice-quality performance standard (ITU-T P.1140)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‘UN Task Force on Over-the-Air Issues’ is developing 18 security threat mitigations, reporting to UNECE WP.29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8 March 2018: ITU-UNECE Symposium on the Future Networked Car, followed by Collaboration on ITS Communication Standards (9 March)</a:t>
            </a:r>
          </a:p>
        </p:txBody>
      </p:sp>
    </p:spTree>
    <p:extLst>
      <p:ext uri="{BB962C8B-B14F-4D97-AF65-F5344CB8AC3E}">
        <p14:creationId xmlns:p14="http://schemas.microsoft.com/office/powerpoint/2010/main" val="152167349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Security and trust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5932" y="1100567"/>
            <a:ext cx="57099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Questions established in SG17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Q13/17: Security aspects of Intelligent Transport Systems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Q14/17: Security aspects of Distributed Ledger Technologies</a:t>
            </a:r>
          </a:p>
          <a:p>
            <a:endParaRPr lang="en-GB" b="1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standards: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rust-centric network domains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Code of practice for protection of PII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Protection of </a:t>
            </a:r>
            <a:r>
              <a:rPr lang="en-GB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telebiometrics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data and e-commerce data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Security for MVNOs</a:t>
            </a:r>
          </a:p>
          <a:p>
            <a:pPr marL="285750" indent="-285750">
              <a:buFontTx/>
              <a:buChar char="-"/>
            </a:pPr>
            <a:r>
              <a:rPr lang="en-GB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IoT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encryption procedure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Countering IM spam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Countering SMS phishing and </a:t>
            </a:r>
            <a:r>
              <a:rPr lang="en-GB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smishing</a:t>
            </a:r>
            <a:endParaRPr lang="en-GB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156" y="901229"/>
            <a:ext cx="3387844" cy="1907498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421284065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3451" y="409154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Performance,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 and </a:t>
            </a:r>
            <a:r>
              <a:rPr lang="en-US" sz="2800" b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87986" y="41361"/>
            <a:ext cx="245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TSB Director’s report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015" y="1046694"/>
            <a:ext cx="80805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WTSA-16  Resolution 95: 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initiatives to raise awareness on best practices and policies related to service 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quality</a:t>
            </a: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Strong momentum in SG12 standards work to address </a:t>
            </a:r>
            <a:r>
              <a:rPr lang="en-GB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Res 95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ew questionnaire 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on service quality regulatory 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frameworks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ITU-T standards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Conversational speech quality analysis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Gaming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endParaRPr lang="en-US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New </a:t>
            </a:r>
            <a:r>
              <a:rPr lang="en-US" b="1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b="1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studies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Effect of SIM-boxing on 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endParaRPr lang="en-US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QoS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/</a:t>
            </a:r>
            <a:r>
              <a:rPr lang="en-US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QoE</a:t>
            </a:r>
            <a:r>
              <a:rPr lang="en-US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 of Digital Financial Services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931262" y="40709"/>
            <a:ext cx="8530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 </a:t>
            </a:r>
            <a:endParaRPr lang="en-US" sz="16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217" y="1306849"/>
            <a:ext cx="3298337" cy="2144682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3" name="TextBox 2"/>
          <p:cNvSpPr txBox="1"/>
          <p:nvPr/>
        </p:nvSpPr>
        <p:spPr>
          <a:xfrm>
            <a:off x="4507442" y="3506010"/>
            <a:ext cx="410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ITU-T 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Software Tool Library (ITU-T G.191) </a:t>
            </a:r>
            <a:r>
              <a:rPr lang="en-US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now on </a:t>
            </a:r>
            <a:r>
              <a:rPr lang="en-US" b="1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GitHub</a:t>
            </a:r>
            <a:r>
              <a:rPr lang="en-US" dirty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enabling the wider community to use, improve and contribute to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9864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6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8812</TotalTime>
  <Words>1774</Words>
  <Application>Microsoft Office PowerPoint</Application>
  <PresentationFormat>On-screen Show (16:9)</PresentationFormat>
  <Paragraphs>241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PGothic</vt:lpstr>
      <vt:lpstr>MS PGothic</vt:lpstr>
      <vt:lpstr>Myriad Pro Cond</vt:lpstr>
      <vt:lpstr>Arial</vt:lpstr>
      <vt:lpstr>Arial Black</vt:lpstr>
      <vt:lpstr>Arial Narrow</vt:lpstr>
      <vt:lpstr>Calibri</vt:lpstr>
      <vt:lpstr>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Dalais, Matthew</cp:lastModifiedBy>
  <cp:revision>661</cp:revision>
  <cp:lastPrinted>2016-07-12T11:35:23Z</cp:lastPrinted>
  <dcterms:created xsi:type="dcterms:W3CDTF">2014-05-06T07:25:20Z</dcterms:created>
  <dcterms:modified xsi:type="dcterms:W3CDTF">2018-02-23T21:16:05Z</dcterms:modified>
</cp:coreProperties>
</file>