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27"/>
  </p:notesMasterIdLst>
  <p:handoutMasterIdLst>
    <p:handoutMasterId r:id="rId28"/>
  </p:handoutMasterIdLst>
  <p:sldIdLst>
    <p:sldId id="412" r:id="rId2"/>
    <p:sldId id="501" r:id="rId3"/>
    <p:sldId id="484" r:id="rId4"/>
    <p:sldId id="498" r:id="rId5"/>
    <p:sldId id="508" r:id="rId6"/>
    <p:sldId id="510" r:id="rId7"/>
    <p:sldId id="483" r:id="rId8"/>
    <p:sldId id="495" r:id="rId9"/>
    <p:sldId id="512" r:id="rId10"/>
    <p:sldId id="509" r:id="rId11"/>
    <p:sldId id="514" r:id="rId12"/>
    <p:sldId id="515" r:id="rId13"/>
    <p:sldId id="516" r:id="rId14"/>
    <p:sldId id="517" r:id="rId15"/>
    <p:sldId id="518" r:id="rId16"/>
    <p:sldId id="521" r:id="rId17"/>
    <p:sldId id="524" r:id="rId18"/>
    <p:sldId id="519" r:id="rId19"/>
    <p:sldId id="520" r:id="rId20"/>
    <p:sldId id="522" r:id="rId21"/>
    <p:sldId id="523" r:id="rId22"/>
    <p:sldId id="500" r:id="rId23"/>
    <p:sldId id="507" r:id="rId24"/>
    <p:sldId id="511" r:id="rId25"/>
    <p:sldId id="513" r:id="rId26"/>
  </p:sldIdLst>
  <p:sldSz cx="9144000" cy="6858000" type="screen4x3"/>
  <p:notesSz cx="6797675" cy="9926638"/>
  <p:defaultTextStyle>
    <a:defPPr>
      <a:defRPr lang="en-CA"/>
    </a:defPPr>
    <a:lvl1pPr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FFFF99"/>
    <a:srgbClr val="FF3399"/>
    <a:srgbClr val="FF0000"/>
    <a:srgbClr val="000066"/>
    <a:srgbClr val="FF33CC"/>
    <a:srgbClr val="FF66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66" autoAdjust="0"/>
    <p:restoredTop sz="92752" autoAdjust="0"/>
  </p:normalViewPr>
  <p:slideViewPr>
    <p:cSldViewPr>
      <p:cViewPr varScale="1">
        <p:scale>
          <a:sx n="78" d="100"/>
          <a:sy n="78" d="100"/>
        </p:scale>
        <p:origin x="1518" y="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382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CA"/>
          </a:p>
        </p:txBody>
      </p:sp>
      <p:sp>
        <p:nvSpPr>
          <p:cNvPr id="286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CA"/>
          </a:p>
        </p:txBody>
      </p:sp>
      <p:sp>
        <p:nvSpPr>
          <p:cNvPr id="286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CA"/>
          </a:p>
        </p:txBody>
      </p:sp>
      <p:sp>
        <p:nvSpPr>
          <p:cNvPr id="286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98F5698-2AD0-48CE-AE5F-7276882E7712}"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CA"/>
          </a:p>
        </p:txBody>
      </p:sp>
      <p:sp>
        <p:nvSpPr>
          <p:cNvPr id="4813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CA"/>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4813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CA"/>
          </a:p>
        </p:txBody>
      </p:sp>
      <p:sp>
        <p:nvSpPr>
          <p:cNvPr id="4813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BDCA596-BD46-47B0-8863-7145B681E7CB}"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itu.int/pub/publications.aspx?lang=en&amp;parent=T-RES-T.1-2016"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itu.int/pub/publications.aspx?lang=en&amp;parent=T-RES-T.22-201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itu.int/pub/publications.aspx?lang=en&amp;parent=T-RES-T.22-2016"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fld id="{48130456-417C-4AA9-A8EE-0D0BA533C946}" type="slidenum">
              <a:rPr lang="en-CA" altLang="en-US" sz="1200" smtClean="0"/>
              <a:pPr/>
              <a:t>1</a:t>
            </a:fld>
            <a:endParaRPr lang="en-CA" altLang="en-US" sz="1200"/>
          </a:p>
        </p:txBody>
      </p:sp>
      <p:sp>
        <p:nvSpPr>
          <p:cNvPr id="16387" name="Rectangle 2"/>
          <p:cNvSpPr>
            <a:spLocks noGrp="1" noRot="1" noChangeAspect="1" noChangeArrowheads="1" noTextEdit="1"/>
          </p:cNvSpPr>
          <p:nvPr>
            <p:ph type="sldImg"/>
          </p:nvPr>
        </p:nvSpPr>
        <p:spPr>
          <a:xfrm>
            <a:off x="917575" y="744538"/>
            <a:ext cx="4962525" cy="3722687"/>
          </a:xfrm>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917575" y="744538"/>
            <a:ext cx="4962525" cy="3722687"/>
          </a:xfrm>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917575" y="744538"/>
            <a:ext cx="4962525" cy="3722687"/>
          </a:xfrm>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hlinkClick r:id="rId3"/>
              </a:rPr>
              <a:t>Resolution 1 (Rev. Hammamet, 2016) - Rules of procedure of the ITU Telecommunication Standardization Sector</a:t>
            </a:r>
            <a:endParaRPr lang="en-US" altLang="en-US">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7575" y="744538"/>
            <a:ext cx="4962525" cy="3722687"/>
          </a:xfrm>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800">
                <a:cs typeface="Arial" panose="020B0604020202020204" pitchFamily="34" charset="0"/>
                <a:hlinkClick r:id="rId3"/>
              </a:rPr>
              <a:t>Resolution 22 (Rev. Hammamet, 2016) - Authorization for the Telecommunication Standardization Advisory Group to act between world telecommunication standardization assemblies</a:t>
            </a:r>
            <a:endParaRPr lang="en-US" altLang="en-US" sz="80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917575" y="744538"/>
            <a:ext cx="4962525" cy="3722687"/>
          </a:xfrm>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en-US" altLang="en-US" sz="80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7575" y="744538"/>
            <a:ext cx="4962525" cy="3722687"/>
          </a:xfrm>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800">
                <a:cs typeface="Arial" panose="020B0604020202020204" pitchFamily="34" charset="0"/>
                <a:hlinkClick r:id="rId3"/>
              </a:rPr>
              <a:t>Resolution 22 (Rev. Hammamet, 2016) - Authorization for the Telecommunication Standardization Advisory Group to act between world telecommunication standardization assemblies</a:t>
            </a:r>
            <a:endParaRPr lang="en-US" altLang="en-US" sz="800">
              <a:cs typeface="Arial" panose="020B0604020202020204" pitchFamily="34" charset="0"/>
            </a:endParaRPr>
          </a:p>
        </p:txBody>
      </p:sp>
    </p:spTree>
    <p:extLst>
      <p:ext uri="{BB962C8B-B14F-4D97-AF65-F5344CB8AC3E}">
        <p14:creationId xmlns:p14="http://schemas.microsoft.com/office/powerpoint/2010/main" val="7270901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17644" b="12590"/>
          <a:stretch>
            <a:fillRect/>
          </a:stretch>
        </p:blipFill>
        <p:spPr bwMode="auto">
          <a:xfrm>
            <a:off x="0" y="809625"/>
            <a:ext cx="5710238" cy="606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defRPr/>
            </a:pPr>
            <a:r>
              <a:rPr lang="en-US" altLang="en-US" sz="1000">
                <a:solidFill>
                  <a:srgbClr val="000000"/>
                </a:solidFill>
              </a:rPr>
              <a:t> </a:t>
            </a:r>
            <a:endParaRPr lang="en-US" altLang="en-US"/>
          </a:p>
        </p:txBody>
      </p:sp>
      <p:pic>
        <p:nvPicPr>
          <p:cNvPr id="6"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white">
          <a:xfrm>
            <a:off x="5508625" y="5229225"/>
            <a:ext cx="3635375" cy="152558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76200" algn="ctr">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3498" name="Rectangle 10"/>
          <p:cNvSpPr>
            <a:spLocks noGrp="1" noChangeArrowheads="1"/>
          </p:cNvSpPr>
          <p:nvPr>
            <p:ph type="ctrTitle"/>
          </p:nvPr>
        </p:nvSpPr>
        <p:spPr>
          <a:xfrm>
            <a:off x="0" y="2349500"/>
            <a:ext cx="9144000" cy="1470025"/>
          </a:xfrm>
        </p:spPr>
        <p:txBody>
          <a:bodyPr/>
          <a:lstStyle>
            <a:lvl1pPr>
              <a:defRPr sz="3200">
                <a:solidFill>
                  <a:srgbClr val="000000"/>
                </a:solidFill>
              </a:defRPr>
            </a:lvl1pPr>
          </a:lstStyle>
          <a:p>
            <a:pPr lvl="0"/>
            <a:r>
              <a:rPr lang="en-US" altLang="en-US" noProof="0"/>
              <a:t>Title</a:t>
            </a:r>
          </a:p>
        </p:txBody>
      </p:sp>
      <p:sp>
        <p:nvSpPr>
          <p:cNvPr id="63500" name="Rectangle 12"/>
          <p:cNvSpPr>
            <a:spLocks noGrp="1" noChangeArrowheads="1"/>
          </p:cNvSpPr>
          <p:nvPr>
            <p:ph type="subTitle" idx="1"/>
          </p:nvPr>
        </p:nvSpPr>
        <p:spPr>
          <a:xfrm>
            <a:off x="1371600" y="3860800"/>
            <a:ext cx="6400800" cy="1752600"/>
          </a:xfrm>
        </p:spPr>
        <p:txBody>
          <a:bodyPr/>
          <a:lstStyle>
            <a:lvl1pPr marL="0" indent="0" algn="ctr">
              <a:buFontTx/>
              <a:buNone/>
              <a:defRPr/>
            </a:lvl1pPr>
          </a:lstStyle>
          <a:p>
            <a:pPr lvl="0"/>
            <a:r>
              <a:rPr lang="en-US" altLang="en-US" noProof="0"/>
              <a:t>Presenter</a:t>
            </a:r>
          </a:p>
        </p:txBody>
      </p:sp>
    </p:spTree>
    <p:extLst>
      <p:ext uri="{BB962C8B-B14F-4D97-AF65-F5344CB8AC3E}">
        <p14:creationId xmlns:p14="http://schemas.microsoft.com/office/powerpoint/2010/main" val="130934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99EBDE83-7D2D-498C-B5D9-57426F367B6A}" type="slidenum">
              <a:rPr lang="en-US" altLang="en-US"/>
              <a:pPr>
                <a:defRPr/>
              </a:pPr>
              <a:t>‹#›</a:t>
            </a:fld>
            <a:endParaRPr lang="en-US" altLang="en-US"/>
          </a:p>
        </p:txBody>
      </p:sp>
      <p:sp>
        <p:nvSpPr>
          <p:cNvPr id="5" name="Date Placeholder 4"/>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226011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2903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6705600" cy="2903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D552B72D-0B14-4F83-9409-9B84537CC9C6}" type="slidenum">
              <a:rPr lang="en-US" altLang="en-US"/>
              <a:pPr>
                <a:defRPr/>
              </a:pPr>
              <a:t>‹#›</a:t>
            </a:fld>
            <a:endParaRPr lang="en-US" altLang="en-US"/>
          </a:p>
        </p:txBody>
      </p:sp>
      <p:sp>
        <p:nvSpPr>
          <p:cNvPr id="5" name="Date Placeholder 4"/>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4279413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B1018E3F-BF57-49C2-B88E-54B5E997D8B5}" type="slidenum">
              <a:rPr lang="en-US" altLang="en-US"/>
              <a:pPr>
                <a:defRPr/>
              </a:pPr>
              <a:t>‹#›</a:t>
            </a:fld>
            <a:endParaRPr lang="en-US" altLang="en-US"/>
          </a:p>
        </p:txBody>
      </p:sp>
      <p:sp>
        <p:nvSpPr>
          <p:cNvPr id="5" name="Date Placeholder 4"/>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373971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DB16E09A-B4F3-44D9-8838-EBF7987F41BA}" type="slidenum">
              <a:rPr lang="en-US" altLang="en-US"/>
              <a:pPr>
                <a:defRPr/>
              </a:pPr>
              <a:t>‹#›</a:t>
            </a:fld>
            <a:endParaRPr lang="en-US" altLang="en-US"/>
          </a:p>
        </p:txBody>
      </p:sp>
      <p:sp>
        <p:nvSpPr>
          <p:cNvPr id="5" name="Date Placeholder 4"/>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103799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0825" y="1163638"/>
            <a:ext cx="4244975" cy="1739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163638"/>
            <a:ext cx="4244975" cy="1739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4FFF61B2-C9FF-445C-80E2-8732E4CB5830}" type="slidenum">
              <a:rPr lang="en-US" altLang="en-US"/>
              <a:pPr>
                <a:defRPr/>
              </a:pPr>
              <a:t>‹#›</a:t>
            </a:fld>
            <a:endParaRPr lang="en-US" altLang="en-US"/>
          </a:p>
        </p:txBody>
      </p:sp>
      <p:sp>
        <p:nvSpPr>
          <p:cNvPr id="6" name="Date Placeholder 5"/>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792618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F66D4B66-8B7C-43BB-87B2-9A1F6DFD8A95}" type="slidenum">
              <a:rPr lang="en-US" altLang="en-US"/>
              <a:pPr>
                <a:defRPr/>
              </a:pPr>
              <a:t>‹#›</a:t>
            </a:fld>
            <a:endParaRPr lang="en-US" altLang="en-US"/>
          </a:p>
        </p:txBody>
      </p:sp>
      <p:sp>
        <p:nvSpPr>
          <p:cNvPr id="8" name="Date Placeholder 7"/>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3866250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FBDE5E38-08C5-4451-ADCC-CB090A8D0879}" type="slidenum">
              <a:rPr lang="en-US" altLang="en-US"/>
              <a:pPr>
                <a:defRPr/>
              </a:pPr>
              <a:t>‹#›</a:t>
            </a:fld>
            <a:endParaRPr lang="en-US" altLang="en-US"/>
          </a:p>
        </p:txBody>
      </p:sp>
      <p:sp>
        <p:nvSpPr>
          <p:cNvPr id="4" name="Date Placeholder 3"/>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707781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11345CB2-33C7-4053-9553-AAB846A964FA}" type="slidenum">
              <a:rPr lang="en-US" altLang="en-US"/>
              <a:pPr>
                <a:defRPr/>
              </a:pPr>
              <a:t>‹#›</a:t>
            </a:fld>
            <a:endParaRPr lang="en-US" altLang="en-US"/>
          </a:p>
        </p:txBody>
      </p:sp>
      <p:sp>
        <p:nvSpPr>
          <p:cNvPr id="3" name="Date Placeholder 2"/>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57587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F809F7D0-C555-40C2-8E0B-3F7C413CAC38}" type="slidenum">
              <a:rPr lang="en-US" altLang="en-US"/>
              <a:pPr>
                <a:defRPr/>
              </a:pPr>
              <a:t>‹#›</a:t>
            </a:fld>
            <a:endParaRPr lang="en-US" altLang="en-US"/>
          </a:p>
        </p:txBody>
      </p:sp>
      <p:sp>
        <p:nvSpPr>
          <p:cNvPr id="6" name="Date Placeholder 5"/>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4126403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29F4B81E-D166-4841-BC5E-DCCA8A6CBDB0}" type="slidenum">
              <a:rPr lang="en-US" altLang="en-US"/>
              <a:pPr>
                <a:defRPr/>
              </a:pPr>
              <a:t>‹#›</a:t>
            </a:fld>
            <a:endParaRPr lang="en-US" altLang="en-US"/>
          </a:p>
        </p:txBody>
      </p:sp>
      <p:sp>
        <p:nvSpPr>
          <p:cNvPr id="6" name="Date Placeholder 5"/>
          <p:cNvSpPr>
            <a:spLocks noGrp="1"/>
          </p:cNvSpPr>
          <p:nvPr>
            <p:ph type="dt" sz="half" idx="11"/>
          </p:nvPr>
        </p:nvSpPr>
        <p:spPr/>
        <p:txBody>
          <a:bodyPr/>
          <a:lstStyle>
            <a:lvl1pPr>
              <a:defRPr>
                <a:ea typeface="SimSun" panose="02010600030101010101" pitchFamily="2" charset="-122"/>
              </a:defRPr>
            </a:lvl1pPr>
          </a:lstStyle>
          <a:p>
            <a:pPr>
              <a:defRPr/>
            </a:pPr>
            <a:r>
              <a:rPr lang="en-GB" altLang="en-US"/>
              <a:t>Tutorial for SG &amp; TSAG leadership teams</a:t>
            </a:r>
            <a:endParaRPr lang="en-US" altLang="en-US"/>
          </a:p>
          <a:p>
            <a:pPr>
              <a:defRPr/>
            </a:pPr>
            <a:r>
              <a:rPr lang="en-US" altLang="en-US"/>
              <a:t>Geneva, 15-16 December 2008</a:t>
            </a:r>
          </a:p>
          <a:p>
            <a:pPr>
              <a:defRPr/>
            </a:pPr>
            <a:endParaRPr lang="en-US" altLang="en-US"/>
          </a:p>
        </p:txBody>
      </p:sp>
    </p:spTree>
    <p:extLst>
      <p:ext uri="{BB962C8B-B14F-4D97-AF65-F5344CB8AC3E}">
        <p14:creationId xmlns:p14="http://schemas.microsoft.com/office/powerpoint/2010/main" val="991327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3">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0" y="0"/>
            <a:ext cx="9144000"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250825" y="1163638"/>
            <a:ext cx="86423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8"/>
          <p:cNvSpPr>
            <a:spLocks noChangeArrowheads="1"/>
          </p:cNvSpPr>
          <p:nvPr userDrawn="1"/>
        </p:nvSpPr>
        <p:spPr bwMode="auto">
          <a:xfrm>
            <a:off x="0" y="3062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defRPr/>
            </a:pPr>
            <a:endParaRPr lang="en-GB" altLang="en-US"/>
          </a:p>
        </p:txBody>
      </p:sp>
      <p:pic>
        <p:nvPicPr>
          <p:cNvPr id="1030"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white">
          <a:xfrm>
            <a:off x="6877050" y="5997575"/>
            <a:ext cx="2051050" cy="86042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76200" algn="ctr">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470" name="Rectangle 6"/>
          <p:cNvSpPr>
            <a:spLocks noGrp="1" noChangeArrowheads="1"/>
          </p:cNvSpPr>
          <p:nvPr>
            <p:ph type="sldNum" sz="quarter" idx="4"/>
          </p:nvPr>
        </p:nvSpPr>
        <p:spPr bwMode="auto">
          <a:xfrm>
            <a:off x="7099300" y="6559550"/>
            <a:ext cx="21336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003FE54B-7F3A-47A9-A308-43EDA89C1B37}" type="slidenum">
              <a:rPr lang="en-US" altLang="en-US"/>
              <a:pPr>
                <a:defRPr/>
              </a:pPr>
              <a:t>‹#›</a:t>
            </a:fld>
            <a:endParaRPr lang="en-US" altLang="en-US"/>
          </a:p>
        </p:txBody>
      </p:sp>
      <p:sp>
        <p:nvSpPr>
          <p:cNvPr id="62474" name="Rectangle 10"/>
          <p:cNvSpPr>
            <a:spLocks noGrp="1" noChangeArrowheads="1"/>
          </p:cNvSpPr>
          <p:nvPr>
            <p:ph type="dt" sz="half" idx="2"/>
          </p:nvPr>
        </p:nvSpPr>
        <p:spPr bwMode="auto">
          <a:xfrm>
            <a:off x="107950" y="6308725"/>
            <a:ext cx="61928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E438A"/>
                </a:solidFill>
                <a:latin typeface="Univers" pitchFamily="34" charset="0"/>
                <a:ea typeface="+mn-ea"/>
              </a:defRPr>
            </a:lvl1pPr>
          </a:lstStyle>
          <a:p>
            <a:pPr>
              <a:defRPr/>
            </a:pPr>
            <a:r>
              <a:rPr lang="en-GB" altLang="en-US">
                <a:ea typeface="SimSun" panose="02010600030101010101" pitchFamily="2" charset="-122"/>
              </a:rPr>
              <a:t>Tutorial for SG &amp; TSAG leadership teams</a:t>
            </a:r>
            <a:endParaRPr lang="en-US" altLang="en-US"/>
          </a:p>
          <a:p>
            <a:pPr>
              <a:defRPr/>
            </a:pPr>
            <a:r>
              <a:rPr lang="en-US" altLang="en-US"/>
              <a:t>Geneva, 15-16 December 2008</a:t>
            </a:r>
          </a:p>
          <a:p>
            <a:pPr>
              <a:defRPr/>
            </a:pPr>
            <a:endParaRPr lang="en-US" alt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p:txStyles>
    <p:titleStyle>
      <a:lvl1pPr algn="ctr" rtl="0" eaLnBrk="0" fontAlgn="base" hangingPunct="0">
        <a:spcBef>
          <a:spcPct val="0"/>
        </a:spcBef>
        <a:spcAft>
          <a:spcPct val="0"/>
        </a:spcAft>
        <a:defRPr sz="3600" b="1" kern="1200">
          <a:solidFill>
            <a:schemeClr val="bg2"/>
          </a:solidFill>
          <a:latin typeface="+mj-lt"/>
          <a:ea typeface="+mj-ea"/>
          <a:cs typeface="+mj-cs"/>
        </a:defRPr>
      </a:lvl1pPr>
      <a:lvl2pPr algn="ctr" rtl="0" eaLnBrk="0" fontAlgn="base" hangingPunct="0">
        <a:spcBef>
          <a:spcPct val="0"/>
        </a:spcBef>
        <a:spcAft>
          <a:spcPct val="0"/>
        </a:spcAft>
        <a:defRPr sz="3600" b="1">
          <a:solidFill>
            <a:schemeClr val="bg2"/>
          </a:solidFill>
          <a:latin typeface="Verdana" panose="020B0604030504040204" pitchFamily="34" charset="0"/>
        </a:defRPr>
      </a:lvl2pPr>
      <a:lvl3pPr algn="ctr" rtl="0" eaLnBrk="0" fontAlgn="base" hangingPunct="0">
        <a:spcBef>
          <a:spcPct val="0"/>
        </a:spcBef>
        <a:spcAft>
          <a:spcPct val="0"/>
        </a:spcAft>
        <a:defRPr sz="3600" b="1">
          <a:solidFill>
            <a:schemeClr val="bg2"/>
          </a:solidFill>
          <a:latin typeface="Verdana" panose="020B0604030504040204" pitchFamily="34" charset="0"/>
        </a:defRPr>
      </a:lvl3pPr>
      <a:lvl4pPr algn="ctr" rtl="0" eaLnBrk="0" fontAlgn="base" hangingPunct="0">
        <a:spcBef>
          <a:spcPct val="0"/>
        </a:spcBef>
        <a:spcAft>
          <a:spcPct val="0"/>
        </a:spcAft>
        <a:defRPr sz="3600" b="1">
          <a:solidFill>
            <a:schemeClr val="bg2"/>
          </a:solidFill>
          <a:latin typeface="Verdana" panose="020B0604030504040204" pitchFamily="34" charset="0"/>
        </a:defRPr>
      </a:lvl4pPr>
      <a:lvl5pPr algn="ctr" rtl="0" eaLnBrk="0" fontAlgn="base" hangingPunct="0">
        <a:spcBef>
          <a:spcPct val="0"/>
        </a:spcBef>
        <a:spcAft>
          <a:spcPct val="0"/>
        </a:spcAft>
        <a:defRPr sz="3600" b="1">
          <a:solidFill>
            <a:schemeClr val="bg2"/>
          </a:solidFill>
          <a:latin typeface="Verdana" panose="020B0604030504040204" pitchFamily="34" charset="0"/>
        </a:defRPr>
      </a:lvl5pPr>
      <a:lvl6pPr marL="457200" algn="ctr" rtl="0" eaLnBrk="0" fontAlgn="base" hangingPunct="0">
        <a:spcBef>
          <a:spcPct val="0"/>
        </a:spcBef>
        <a:spcAft>
          <a:spcPct val="0"/>
        </a:spcAft>
        <a:defRPr sz="3600" b="1">
          <a:solidFill>
            <a:schemeClr val="bg2"/>
          </a:solidFill>
          <a:latin typeface="Verdana" panose="020B0604030504040204" pitchFamily="34" charset="0"/>
        </a:defRPr>
      </a:lvl6pPr>
      <a:lvl7pPr marL="914400" algn="ctr" rtl="0" eaLnBrk="0" fontAlgn="base" hangingPunct="0">
        <a:spcBef>
          <a:spcPct val="0"/>
        </a:spcBef>
        <a:spcAft>
          <a:spcPct val="0"/>
        </a:spcAft>
        <a:defRPr sz="3600" b="1">
          <a:solidFill>
            <a:schemeClr val="bg2"/>
          </a:solidFill>
          <a:latin typeface="Verdana" panose="020B0604030504040204" pitchFamily="34" charset="0"/>
        </a:defRPr>
      </a:lvl7pPr>
      <a:lvl8pPr marL="1371600" algn="ctr" rtl="0" eaLnBrk="0" fontAlgn="base" hangingPunct="0">
        <a:spcBef>
          <a:spcPct val="0"/>
        </a:spcBef>
        <a:spcAft>
          <a:spcPct val="0"/>
        </a:spcAft>
        <a:defRPr sz="3600" b="1">
          <a:solidFill>
            <a:schemeClr val="bg2"/>
          </a:solidFill>
          <a:latin typeface="Verdana" panose="020B0604030504040204" pitchFamily="34" charset="0"/>
        </a:defRPr>
      </a:lvl8pPr>
      <a:lvl9pPr marL="1828800" algn="ctr" rtl="0" eaLnBrk="0" fontAlgn="base" hangingPunct="0">
        <a:spcBef>
          <a:spcPct val="0"/>
        </a:spcBef>
        <a:spcAft>
          <a:spcPct val="0"/>
        </a:spcAft>
        <a:defRPr sz="3600" b="1">
          <a:solidFill>
            <a:schemeClr val="bg2"/>
          </a:solidFill>
          <a:latin typeface="Verdana" panose="020B0604030504040204" pitchFamily="34" charset="0"/>
        </a:defRPr>
      </a:lvl9pPr>
    </p:titleStyle>
    <p:bodyStyle>
      <a:lvl1pPr marL="342900" indent="-342900" algn="l" rtl="0" eaLnBrk="0" fontAlgn="base" hangingPunct="0">
        <a:spcBef>
          <a:spcPct val="20000"/>
        </a:spcBef>
        <a:spcAft>
          <a:spcPct val="0"/>
        </a:spcAft>
        <a:buSzPct val="75000"/>
        <a:buBlip>
          <a:blip r:embed="rId15"/>
        </a:buBlip>
        <a:defRPr sz="2400" kern="1200">
          <a:solidFill>
            <a:schemeClr val="bg2"/>
          </a:solidFill>
          <a:latin typeface="+mn-lt"/>
          <a:ea typeface="+mn-ea"/>
          <a:cs typeface="+mn-cs"/>
        </a:defRPr>
      </a:lvl1pPr>
      <a:lvl2pPr marL="742950" indent="-285750" algn="l" rtl="0" eaLnBrk="0" fontAlgn="base" hangingPunct="0">
        <a:spcBef>
          <a:spcPct val="20000"/>
        </a:spcBef>
        <a:spcAft>
          <a:spcPct val="0"/>
        </a:spcAft>
        <a:buClr>
          <a:srgbClr val="FF0000"/>
        </a:buClr>
        <a:buSzPct val="70000"/>
        <a:buFont typeface="Verdana" panose="020B0604030504040204" pitchFamily="34" charset="0"/>
        <a:buChar char="–"/>
        <a:defRPr sz="2000" kern="1200">
          <a:solidFill>
            <a:schemeClr val="bg2"/>
          </a:solidFill>
          <a:latin typeface="+mn-lt"/>
          <a:ea typeface="+mn-ea"/>
          <a:cs typeface="+mn-cs"/>
        </a:defRPr>
      </a:lvl2pPr>
      <a:lvl3pPr marL="1143000" indent="-228600" algn="l" rtl="0" eaLnBrk="0" fontAlgn="base" hangingPunct="0">
        <a:spcBef>
          <a:spcPct val="20000"/>
        </a:spcBef>
        <a:spcAft>
          <a:spcPct val="0"/>
        </a:spcAft>
        <a:buSzPct val="60000"/>
        <a:buBlip>
          <a:blip r:embed="rId16"/>
        </a:buBlip>
        <a:defRPr kern="1200">
          <a:solidFill>
            <a:schemeClr val="bg2"/>
          </a:solidFill>
          <a:latin typeface="+mn-lt"/>
          <a:ea typeface="+mn-ea"/>
          <a:cs typeface="+mn-cs"/>
        </a:defRPr>
      </a:lvl3pPr>
      <a:lvl4pPr marL="1600200" indent="-228600" algn="l" rtl="0" eaLnBrk="0" fontAlgn="base" hangingPunct="0">
        <a:spcBef>
          <a:spcPct val="20000"/>
        </a:spcBef>
        <a:spcAft>
          <a:spcPct val="0"/>
        </a:spcAft>
        <a:buSzPct val="75000"/>
        <a:buBlip>
          <a:blip r:embed="rId17"/>
        </a:buBlip>
        <a:defRPr sz="1600" kern="1200">
          <a:solidFill>
            <a:schemeClr val="bg2"/>
          </a:solidFill>
          <a:latin typeface="+mn-lt"/>
          <a:ea typeface="+mn-ea"/>
          <a:cs typeface="+mn-cs"/>
        </a:defRPr>
      </a:lvl4pPr>
      <a:lvl5pPr marL="2057400" indent="-228600" algn="l" rtl="0" eaLnBrk="0" fontAlgn="base" hangingPunct="0">
        <a:spcBef>
          <a:spcPct val="20000"/>
        </a:spcBef>
        <a:spcAft>
          <a:spcPct val="0"/>
        </a:spcAft>
        <a:buSzPct val="60000"/>
        <a:buFont typeface="ZapfDingbats BT" pitchFamily="18" charset="2"/>
        <a:buBlip>
          <a:blip r:embed="rId18"/>
        </a:buBlip>
        <a:defRPr sz="16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ITU-T/recommendations/rec.aspx?id=13165" TargetMode="External"/><Relationship Id="rId3" Type="http://schemas.openxmlformats.org/officeDocument/2006/relationships/image" Target="../media/image4.png"/><Relationship Id="rId7" Type="http://schemas.openxmlformats.org/officeDocument/2006/relationships/hyperlink" Target="https://www.itu.int/ITU-T/recommendations/rec.aspx?id=13851"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pub/T-RES-T.1-2016" TargetMode="External"/><Relationship Id="rId5" Type="http://schemas.openxmlformats.org/officeDocument/2006/relationships/image" Target="../media/image6.png"/><Relationship Id="rId10" Type="http://schemas.openxmlformats.org/officeDocument/2006/relationships/hyperlink" Target="https://www.itu.int/ITU-T/recommendations/rec.aspx?id=13853" TargetMode="External"/><Relationship Id="rId4" Type="http://schemas.openxmlformats.org/officeDocument/2006/relationships/image" Target="../media/image5.png"/><Relationship Id="rId9" Type="http://schemas.openxmlformats.org/officeDocument/2006/relationships/hyperlink" Target="https://www.itu.int/ITU-T/recommendations/rec.aspx?id=964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pub/publications.aspx?lang=en&amp;parent=T-RES-T.2-2016"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rec/T-REC-A.5" TargetMode="External"/><Relationship Id="rId13" Type="http://schemas.openxmlformats.org/officeDocument/2006/relationships/hyperlink" Target="https://www.itu.int/ITU-T/recommendations/rec.aspx?rec=12598" TargetMode="External"/><Relationship Id="rId3" Type="http://schemas.openxmlformats.org/officeDocument/2006/relationships/image" Target="../media/image4.png"/><Relationship Id="rId7" Type="http://schemas.openxmlformats.org/officeDocument/2006/relationships/hyperlink" Target="https://www.itu.int/rec/T-REC-A.4" TargetMode="External"/><Relationship Id="rId12" Type="http://schemas.openxmlformats.org/officeDocument/2006/relationships/hyperlink" Target="https://www.itu.int/ITU-T/recommendations/rec.aspx?rec=11724"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ITU-T/recommendations/rec.aspx?id=13851" TargetMode="External"/><Relationship Id="rId11" Type="http://schemas.openxmlformats.org/officeDocument/2006/relationships/hyperlink" Target="https://www.itu.int/rec/T-REC-A.25" TargetMode="External"/><Relationship Id="rId5" Type="http://schemas.openxmlformats.org/officeDocument/2006/relationships/image" Target="../media/image6.png"/><Relationship Id="rId15" Type="http://schemas.openxmlformats.org/officeDocument/2006/relationships/hyperlink" Target="https://www.itu.int/pub/T-RES-T.11-2016" TargetMode="External"/><Relationship Id="rId10" Type="http://schemas.openxmlformats.org/officeDocument/2006/relationships/hyperlink" Target="https://www.itu.int/rec/T-REC-A.23" TargetMode="External"/><Relationship Id="rId4" Type="http://schemas.openxmlformats.org/officeDocument/2006/relationships/image" Target="../media/image5.png"/><Relationship Id="rId9" Type="http://schemas.openxmlformats.org/officeDocument/2006/relationships/hyperlink" Target="https://www.itu.int/rec/T-REC-A.6" TargetMode="External"/><Relationship Id="rId14" Type="http://schemas.openxmlformats.org/officeDocument/2006/relationships/hyperlink" Target="https://www.itu.int/pub/T-RES-T.7-2016"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itu.int/pub/publications.aspx?lang=en&amp;parent=T-RES-T.68-2016"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pub/publications.aspx?lang=en&amp;parent=T-RES-T.66-2016"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hyperlink" Target="https://www.itu.int/pub/publications.aspx?lang=en&amp;parent=T-RES-T.22-2016" TargetMode="External"/><Relationship Id="rId3" Type="http://schemas.openxmlformats.org/officeDocument/2006/relationships/image" Target="../media/image4.png"/><Relationship Id="rId7" Type="http://schemas.openxmlformats.org/officeDocument/2006/relationships/hyperlink" Target="https://www.itu.int/pub/publications.aspx?lang=en&amp;parent=T-RES-T.2-2016"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pub/T-RES-T.1-2016" TargetMode="External"/><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hyperlink" Target="https://www.itu.int/pub/publications.aspx?lang=en&amp;parent=T-RES-T.54-2016"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itu.int/en/ITU-T/extcoop/cits/Pages/default.aspx"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en/ITU-T/jca/ahf/Pages/default.aspx"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itu.int/en/ITU-T/focusgroups/qit4n/Pages/default.aspx"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itu.int/pub/publications.aspx?lang=en&amp;parent=T-RES-T.1-201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itu.int/pub/publications.aspx?lang=en&amp;parent=T-RES-T.22-201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itu.int/pub/publications.aspx?lang=en&amp;parent=T-RES-T.45-201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ctrTitle"/>
          </p:nvPr>
        </p:nvSpPr>
        <p:spPr>
          <a:xfrm>
            <a:off x="0" y="596900"/>
            <a:ext cx="9144000" cy="1757363"/>
          </a:xfrm>
          <a:noFill/>
        </p:spPr>
        <p:txBody>
          <a:bodyPr/>
          <a:lstStyle/>
          <a:p>
            <a:pPr eaLnBrk="1" hangingPunct="1"/>
            <a:r>
              <a:rPr lang="en-US" altLang="en-US">
                <a:solidFill>
                  <a:srgbClr val="151ECD"/>
                </a:solidFill>
                <a:ea typeface="Gulim" pitchFamily="34" charset="-127"/>
              </a:rPr>
              <a:t>Overview of</a:t>
            </a:r>
            <a:br>
              <a:rPr lang="en-US" altLang="en-US">
                <a:solidFill>
                  <a:srgbClr val="151ECD"/>
                </a:solidFill>
                <a:ea typeface="Gulim" pitchFamily="34" charset="-127"/>
              </a:rPr>
            </a:br>
            <a:r>
              <a:rPr lang="en-US" altLang="en-US">
                <a:solidFill>
                  <a:srgbClr val="151ECD"/>
                </a:solidFill>
                <a:ea typeface="Gulim" pitchFamily="34" charset="-127"/>
              </a:rPr>
              <a:t>Telecommunication Standardization Advisory Group (TSAG)</a:t>
            </a:r>
            <a:endParaRPr lang="en-CA" altLang="en-US">
              <a:solidFill>
                <a:srgbClr val="151ECD"/>
              </a:solidFill>
              <a:ea typeface="Gulim" pitchFamily="34" charset="-127"/>
            </a:endParaRPr>
          </a:p>
        </p:txBody>
      </p:sp>
      <p:sp>
        <p:nvSpPr>
          <p:cNvPr id="15363" name="Rectangle 4"/>
          <p:cNvSpPr>
            <a:spLocks noChangeArrowheads="1"/>
          </p:cNvSpPr>
          <p:nvPr/>
        </p:nvSpPr>
        <p:spPr bwMode="auto">
          <a:xfrm>
            <a:off x="901700" y="23463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eaLnBrk="1" hangingPunct="1">
              <a:spcBef>
                <a:spcPct val="0"/>
              </a:spcBef>
              <a:buSzTx/>
              <a:buFontTx/>
              <a:buNone/>
            </a:pPr>
            <a:endParaRPr lang="en-US" altLang="en-US" sz="3200" b="1">
              <a:solidFill>
                <a:srgbClr val="000066"/>
              </a:solidFill>
            </a:endParaRPr>
          </a:p>
        </p:txBody>
      </p:sp>
      <p:sp>
        <p:nvSpPr>
          <p:cNvPr id="4" name="Rectangle 5"/>
          <p:cNvSpPr>
            <a:spLocks noGrp="1"/>
          </p:cNvSpPr>
          <p:nvPr>
            <p:ph type="subTitle" idx="4294967295"/>
          </p:nvPr>
        </p:nvSpPr>
        <p:spPr>
          <a:xfrm>
            <a:off x="682625" y="2578100"/>
            <a:ext cx="7777163" cy="646331"/>
          </a:xfrm>
        </p:spPr>
        <p:txBody>
          <a:bodyPr/>
          <a:lstStyle/>
          <a:p>
            <a:pPr marL="0" indent="0" algn="ctr">
              <a:lnSpc>
                <a:spcPct val="80000"/>
              </a:lnSpc>
              <a:buFontTx/>
              <a:buNone/>
              <a:defRPr/>
            </a:pPr>
            <a:r>
              <a:rPr lang="en-US" altLang="ko-KR" sz="2000" b="1" dirty="0">
                <a:solidFill>
                  <a:srgbClr val="151ECD"/>
                </a:solidFill>
                <a:latin typeface="+mj-lt"/>
                <a:ea typeface="Gulim" panose="020B0600000101010101" pitchFamily="34" charset="-127"/>
                <a:cs typeface="+mj-cs"/>
              </a:rPr>
              <a:t>Martin </a:t>
            </a:r>
            <a:r>
              <a:rPr lang="en-US" altLang="ko-KR" sz="2000" b="1" dirty="0" err="1">
                <a:solidFill>
                  <a:srgbClr val="151ECD"/>
                </a:solidFill>
                <a:latin typeface="+mj-lt"/>
                <a:ea typeface="Gulim" panose="020B0600000101010101" pitchFamily="34" charset="-127"/>
                <a:cs typeface="+mj-cs"/>
              </a:rPr>
              <a:t>Euchner</a:t>
            </a:r>
            <a:endParaRPr lang="en-US" altLang="ko-KR" sz="2000" b="1" dirty="0">
              <a:solidFill>
                <a:srgbClr val="151ECD"/>
              </a:solidFill>
              <a:latin typeface="+mj-lt"/>
              <a:ea typeface="Gulim" panose="020B0600000101010101" pitchFamily="34" charset="-127"/>
              <a:cs typeface="+mj-cs"/>
            </a:endParaRPr>
          </a:p>
          <a:p>
            <a:pPr marL="0" indent="0" algn="ctr">
              <a:lnSpc>
                <a:spcPct val="80000"/>
              </a:lnSpc>
              <a:buFontTx/>
              <a:buNone/>
              <a:defRPr/>
            </a:pPr>
            <a:r>
              <a:rPr lang="en-US" altLang="ko-KR" sz="2000" b="1" dirty="0">
                <a:solidFill>
                  <a:srgbClr val="151ECD"/>
                </a:solidFill>
                <a:latin typeface="+mj-lt"/>
                <a:ea typeface="Gulim" panose="020B0600000101010101" pitchFamily="34" charset="-127"/>
                <a:cs typeface="+mj-cs"/>
              </a:rPr>
              <a:t>TSB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3A79AAC8-88B0-4C30-8CA7-7162D2808246}" type="slidenum">
              <a:rPr lang="en-US" altLang="en-US" sz="1000" smtClean="0">
                <a:solidFill>
                  <a:schemeClr val="tx1"/>
                </a:solidFill>
              </a:rPr>
              <a:pPr>
                <a:spcBef>
                  <a:spcPct val="0"/>
                </a:spcBef>
                <a:buSzTx/>
                <a:buFontTx/>
                <a:buNone/>
              </a:pPr>
              <a:t>10</a:t>
            </a:fld>
            <a:endParaRPr lang="en-US" altLang="en-US" sz="1000">
              <a:solidFill>
                <a:schemeClr val="tx1"/>
              </a:solidFill>
            </a:endParaRPr>
          </a:p>
        </p:txBody>
      </p:sp>
      <p:sp>
        <p:nvSpPr>
          <p:cNvPr id="28675" name="Rectangle 4"/>
          <p:cNvSpPr>
            <a:spLocks noGrp="1" noChangeArrowheads="1"/>
          </p:cNvSpPr>
          <p:nvPr>
            <p:ph type="title"/>
          </p:nvPr>
        </p:nvSpPr>
        <p:spPr/>
        <p:txBody>
          <a:bodyPr/>
          <a:lstStyle/>
          <a:p>
            <a:r>
              <a:rPr lang="en-CA" altLang="en-US" dirty="0"/>
              <a:t>TSAG operation mode</a:t>
            </a:r>
          </a:p>
        </p:txBody>
      </p:sp>
      <p:sp>
        <p:nvSpPr>
          <p:cNvPr id="28676" name="Rectangle 5"/>
          <p:cNvSpPr>
            <a:spLocks noGrp="1" noChangeArrowheads="1"/>
          </p:cNvSpPr>
          <p:nvPr>
            <p:ph type="body" idx="1"/>
          </p:nvPr>
        </p:nvSpPr>
        <p:spPr>
          <a:xfrm>
            <a:off x="250825" y="1557338"/>
            <a:ext cx="8642350" cy="4278094"/>
          </a:xfrm>
        </p:spPr>
        <p:txBody>
          <a:bodyPr/>
          <a:lstStyle/>
          <a:p>
            <a:r>
              <a:rPr lang="en-US" altLang="en-US" sz="2000" dirty="0"/>
              <a:t>TSAG meets at least once every 9 months.</a:t>
            </a:r>
          </a:p>
          <a:p>
            <a:endParaRPr lang="en-US" altLang="en-US" sz="2000" dirty="0"/>
          </a:p>
          <a:p>
            <a:r>
              <a:rPr lang="en-US" altLang="en-US" sz="2000" dirty="0"/>
              <a:t>TSAG meetings are open to the entire ITU-T membership;</a:t>
            </a:r>
            <a:br>
              <a:rPr lang="en-US" altLang="en-US" sz="2000" dirty="0"/>
            </a:br>
            <a:r>
              <a:rPr lang="en-US" altLang="en-US" sz="2000" dirty="0"/>
              <a:t>some 140-175 delegates participate on the average;</a:t>
            </a:r>
            <a:br>
              <a:rPr lang="en-US" altLang="en-US" sz="2000" dirty="0"/>
            </a:br>
            <a:r>
              <a:rPr lang="en-US" altLang="en-US" sz="2000" dirty="0"/>
              <a:t>some 20-40 contributions and 170-190 TDs are processed per TSAG meeting.</a:t>
            </a:r>
          </a:p>
          <a:p>
            <a:endParaRPr lang="en-US" altLang="en-US" sz="2000" dirty="0"/>
          </a:p>
          <a:p>
            <a:r>
              <a:rPr lang="en-US" altLang="en-US" sz="2000" dirty="0"/>
              <a:t>TSAG is contribution driven and works by consensus.</a:t>
            </a:r>
          </a:p>
          <a:p>
            <a:endParaRPr lang="en-US" altLang="en-US" sz="2000" dirty="0"/>
          </a:p>
          <a:p>
            <a:r>
              <a:rPr lang="en-US" altLang="en-US" sz="2000" dirty="0"/>
              <a:t>Next TSAG meetings:</a:t>
            </a:r>
          </a:p>
          <a:p>
            <a:pPr lvl="1"/>
            <a:r>
              <a:rPr lang="en-US" altLang="en-US" sz="1600" dirty="0"/>
              <a:t>10 – 14 February 2020</a:t>
            </a:r>
          </a:p>
          <a:p>
            <a:pPr lvl="1"/>
            <a:r>
              <a:rPr lang="en-US" altLang="en-US" sz="1600" dirty="0"/>
              <a:t>21 – 25 September 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11</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Working Methods</a:t>
            </a:r>
            <a:br>
              <a:rPr lang="en-CA" altLang="en-US" sz="2400" dirty="0"/>
            </a:br>
            <a:r>
              <a:rPr lang="en-CA" altLang="en-US" sz="2400" dirty="0"/>
              <a:t>(RG-WM)</a:t>
            </a:r>
          </a:p>
        </p:txBody>
      </p:sp>
      <p:sp>
        <p:nvSpPr>
          <p:cNvPr id="29700" name="Rectangle 3"/>
          <p:cNvSpPr>
            <a:spLocks noGrp="1" noChangeArrowheads="1"/>
          </p:cNvSpPr>
          <p:nvPr>
            <p:ph type="body" idx="1"/>
          </p:nvPr>
        </p:nvSpPr>
        <p:spPr>
          <a:xfrm>
            <a:off x="250825" y="1163638"/>
            <a:ext cx="8642350" cy="5607689"/>
          </a:xfrm>
        </p:spPr>
        <p:txBody>
          <a:bodyPr/>
          <a:lstStyle/>
          <a:p>
            <a:r>
              <a:rPr lang="en-GB" altLang="en-US" sz="2000" dirty="0"/>
              <a:t>Rapporteur:</a:t>
            </a:r>
          </a:p>
          <a:p>
            <a:pPr lvl="1"/>
            <a:r>
              <a:rPr lang="en-GB" altLang="en-US" sz="1800" dirty="0"/>
              <a:t>Mr Steven Trowbridge (Nokia (USA), United States).</a:t>
            </a:r>
          </a:p>
          <a:p>
            <a:r>
              <a:rPr lang="en-GB" altLang="en-US" sz="2000" dirty="0"/>
              <a:t>Tasks:</a:t>
            </a:r>
          </a:p>
          <a:p>
            <a:pPr lvl="1"/>
            <a:r>
              <a:rPr lang="en-GB" altLang="en-US" sz="1800" dirty="0"/>
              <a:t>E</a:t>
            </a:r>
            <a:r>
              <a:rPr lang="en-GB" sz="1800" dirty="0"/>
              <a:t>xamines the existing and future working methods, including electronic working methods and practices, processes and procedures for the ITU-T Sector.</a:t>
            </a:r>
          </a:p>
          <a:p>
            <a:r>
              <a:rPr lang="en-GB" sz="2000" dirty="0"/>
              <a:t>In scope:</a:t>
            </a:r>
          </a:p>
          <a:p>
            <a:pPr lvl="1"/>
            <a:r>
              <a:rPr lang="en-GB" altLang="en-US" sz="1600" dirty="0">
                <a:hlinkClick r:id="rId6"/>
              </a:rPr>
              <a:t>WTSA Resolution 1</a:t>
            </a:r>
            <a:r>
              <a:rPr lang="en-GB" altLang="en-US" sz="1600" dirty="0"/>
              <a:t> “Rules of procedure of the ITU Telecommunication Standardization Sector and in the relevant ITU-T A-series Recommendations (Organization of the work of ITU-T)”.</a:t>
            </a:r>
          </a:p>
          <a:p>
            <a:pPr lvl="1"/>
            <a:r>
              <a:rPr lang="en-GB" altLang="en-US" sz="1600" dirty="0">
                <a:hlinkClick r:id="rId7"/>
              </a:rPr>
              <a:t>Recommendation ITU-T A.1</a:t>
            </a:r>
            <a:r>
              <a:rPr lang="en-GB" altLang="en-US" sz="1600" dirty="0"/>
              <a:t> “Working methods for study groups of the ITU Telecommunication Standardization Sector”, </a:t>
            </a:r>
          </a:p>
          <a:p>
            <a:pPr lvl="1"/>
            <a:r>
              <a:rPr lang="en-GB" altLang="en-US" sz="1600" dirty="0">
                <a:hlinkClick r:id="rId8"/>
              </a:rPr>
              <a:t>Recommendation ITU-T A.7</a:t>
            </a:r>
            <a:r>
              <a:rPr lang="en-GB" altLang="en-US" sz="1600" dirty="0"/>
              <a:t> “Focus groups: Establishment and working procedures”, </a:t>
            </a:r>
          </a:p>
          <a:p>
            <a:pPr lvl="1"/>
            <a:r>
              <a:rPr lang="en-GB" altLang="en-US" sz="1600" dirty="0">
                <a:hlinkClick r:id="rId9"/>
              </a:rPr>
              <a:t>Recommendation ITU-T A.8</a:t>
            </a:r>
            <a:r>
              <a:rPr lang="en-GB" altLang="en-US" sz="1600" dirty="0"/>
              <a:t> “</a:t>
            </a:r>
            <a:r>
              <a:rPr lang="en-GB" sz="1600" dirty="0"/>
              <a:t>Alternative approval process for new and revised ITU-T Recommendations</a:t>
            </a:r>
            <a:r>
              <a:rPr lang="en-GB" altLang="en-US" sz="1600" dirty="0"/>
              <a:t>”, </a:t>
            </a:r>
          </a:p>
          <a:p>
            <a:pPr lvl="1"/>
            <a:r>
              <a:rPr lang="en-GB" altLang="en-US" sz="1600" dirty="0">
                <a:hlinkClick r:id="rId10"/>
              </a:rPr>
              <a:t>Recommendation ITU-T A.13</a:t>
            </a:r>
            <a:r>
              <a:rPr lang="en-GB" altLang="en-US" sz="1600" dirty="0"/>
              <a:t> “Non-normative ITU-T publications, including Supplements to ITU-T Recommendations”.</a:t>
            </a:r>
          </a:p>
          <a:p>
            <a:pPr lvl="1"/>
            <a:r>
              <a:rPr lang="en-US" altLang="en-US" sz="1600" dirty="0"/>
              <a:t>Rapporteurs &amp; Editor’s Manual.</a:t>
            </a:r>
            <a:endParaRPr lang="en-GB" altLang="en-US" sz="16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414029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12</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a:t>
            </a:r>
            <a:r>
              <a:rPr lang="en-GB" altLang="en-US" sz="2400" dirty="0"/>
              <a:t>Rapporteur Group on Work Programme and Study Group Structure​ (RG-WP)</a:t>
            </a:r>
          </a:p>
        </p:txBody>
      </p:sp>
      <p:sp>
        <p:nvSpPr>
          <p:cNvPr id="29700" name="Rectangle 3"/>
          <p:cNvSpPr>
            <a:spLocks noGrp="1" noChangeArrowheads="1"/>
          </p:cNvSpPr>
          <p:nvPr>
            <p:ph type="body" idx="1"/>
          </p:nvPr>
        </p:nvSpPr>
        <p:spPr>
          <a:xfrm>
            <a:off x="250825" y="1163638"/>
            <a:ext cx="8642350" cy="5687711"/>
          </a:xfrm>
        </p:spPr>
        <p:txBody>
          <a:bodyPr/>
          <a:lstStyle/>
          <a:p>
            <a:r>
              <a:rPr lang="en-GB" altLang="en-US" dirty="0"/>
              <a:t>Rapporteur:</a:t>
            </a:r>
          </a:p>
          <a:p>
            <a:pPr lvl="1"/>
            <a:r>
              <a:rPr lang="en-GB" altLang="en-US" sz="1800" dirty="0"/>
              <a:t>Mr Reiner Liebler (TSAG Vice-chair, Germany).</a:t>
            </a:r>
            <a:endParaRPr lang="en-GB" altLang="en-US" dirty="0"/>
          </a:p>
          <a:p>
            <a:r>
              <a:rPr lang="en-GB" altLang="en-US" sz="2000" dirty="0"/>
              <a:t>Tasks:</a:t>
            </a:r>
          </a:p>
          <a:p>
            <a:pPr lvl="1"/>
            <a:r>
              <a:rPr lang="en-GB" altLang="en-US" sz="1800" dirty="0"/>
              <a:t>Consider issues related to work programme and study group structure for 2017-2020 study period</a:t>
            </a:r>
            <a:r>
              <a:rPr lang="en-GB" sz="1800" dirty="0"/>
              <a:t>.</a:t>
            </a:r>
          </a:p>
          <a:p>
            <a:pPr lvl="1"/>
            <a:r>
              <a:rPr lang="en-GB" sz="1800" dirty="0"/>
              <a:t>Develop the detailed study group structure for the 2021-2024 study period.</a:t>
            </a:r>
          </a:p>
          <a:p>
            <a:pPr lvl="1"/>
            <a:r>
              <a:rPr lang="en-GB" sz="1800" dirty="0"/>
              <a:t>Develop a report and proposal(s) to be submitted by TSAG to WTSA-20 on study group responsibilities, mandates and allocation of work to be defined in WTSA Resolution 2.</a:t>
            </a:r>
          </a:p>
          <a:p>
            <a:pPr lvl="1"/>
            <a:r>
              <a:rPr lang="en-US" sz="1800" dirty="0"/>
              <a:t>Review of the Lead Study Group reports.</a:t>
            </a:r>
          </a:p>
          <a:p>
            <a:pPr lvl="1"/>
            <a:r>
              <a:rPr lang="en-US" sz="1800" dirty="0"/>
              <a:t>Review of proposed new or modified ITU-T study group Questions.</a:t>
            </a:r>
          </a:p>
          <a:p>
            <a:pPr lvl="1"/>
            <a:r>
              <a:rPr lang="en-US" sz="1800" dirty="0"/>
              <a:t>Coordination of matters crossing ITU-T study groups.</a:t>
            </a:r>
            <a:endParaRPr lang="en-GB" sz="1800" dirty="0"/>
          </a:p>
          <a:p>
            <a:pPr marL="0" indent="0">
              <a:buNone/>
            </a:pPr>
            <a:endParaRPr lang="en-GB" dirty="0"/>
          </a:p>
          <a:p>
            <a:r>
              <a:rPr lang="en-GB" sz="2000" dirty="0"/>
              <a:t>In scope:</a:t>
            </a:r>
          </a:p>
          <a:p>
            <a:pPr lvl="1"/>
            <a:r>
              <a:rPr lang="en-GB" altLang="en-US" sz="1800" dirty="0">
                <a:hlinkClick r:id="rId6"/>
              </a:rPr>
              <a:t>WTSA Resolution 2</a:t>
            </a:r>
            <a:r>
              <a:rPr lang="en-GB" altLang="en-US" sz="1800" dirty="0"/>
              <a:t> “ITU Telecommunication Standardization Sector study group responsibility and mandates”.</a:t>
            </a:r>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2880158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13</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Strengthening Collaboration​ </a:t>
            </a:r>
            <a:r>
              <a:rPr lang="en-CA" altLang="en-US" sz="2400" dirty="0"/>
              <a:t>(RG-SC)</a:t>
            </a:r>
          </a:p>
        </p:txBody>
      </p:sp>
      <p:sp>
        <p:nvSpPr>
          <p:cNvPr id="29700" name="Rectangle 3"/>
          <p:cNvSpPr>
            <a:spLocks noGrp="1" noChangeArrowheads="1"/>
          </p:cNvSpPr>
          <p:nvPr>
            <p:ph type="body" idx="1"/>
          </p:nvPr>
        </p:nvSpPr>
        <p:spPr>
          <a:xfrm>
            <a:off x="250825" y="1163638"/>
            <a:ext cx="8642350" cy="4518160"/>
          </a:xfrm>
        </p:spPr>
        <p:txBody>
          <a:bodyPr/>
          <a:lstStyle/>
          <a:p>
            <a:r>
              <a:rPr lang="en-GB" altLang="en-US" sz="2000" dirty="0"/>
              <a:t>Rapporteur:</a:t>
            </a:r>
          </a:p>
          <a:p>
            <a:pPr lvl="1"/>
            <a:r>
              <a:rPr lang="en-GB" altLang="en-US" sz="1800" dirty="0"/>
              <a:t>Mr Glenn Parsons (Ericsson Canada).</a:t>
            </a:r>
            <a:endParaRPr lang="en-GB" altLang="en-US" dirty="0"/>
          </a:p>
          <a:p>
            <a:endParaRPr lang="en-GB" altLang="en-US" sz="2000" dirty="0"/>
          </a:p>
          <a:p>
            <a:r>
              <a:rPr lang="en-GB" altLang="en-US" sz="2000" dirty="0"/>
              <a:t>Tasks:</a:t>
            </a:r>
          </a:p>
          <a:p>
            <a:pPr lvl="1"/>
            <a:r>
              <a:rPr lang="en-GB" sz="1800" dirty="0"/>
              <a:t>Examine existing methods and approaches to collaboration and/or cooperation with other standards organizations</a:t>
            </a:r>
            <a:r>
              <a:rPr lang="en-US" sz="1800" dirty="0"/>
              <a:t>.</a:t>
            </a:r>
          </a:p>
          <a:p>
            <a:pPr lvl="1"/>
            <a:r>
              <a:rPr lang="en-GB" sz="1800" dirty="0"/>
              <a:t>Develop synergies with the objective of strengthening collaboration between ITU-T and other standards bodies.</a:t>
            </a:r>
          </a:p>
          <a:p>
            <a:pPr lvl="1"/>
            <a:r>
              <a:rPr lang="en-GB" sz="1800" dirty="0"/>
              <a:t>Review existing in place models for collaboration between ITU-T and other standards bodies and propose improvements to TSAG.</a:t>
            </a:r>
          </a:p>
          <a:p>
            <a:pPr lvl="1"/>
            <a:r>
              <a:rPr lang="en-US" sz="1800" dirty="0"/>
              <a:t>Cooperation with WSC, ISO/IEC JTC 1, ISO/IEC/ITU-T SPCG, UPU, and other SDOs and Fora, Consortia etc.</a:t>
            </a:r>
            <a:endParaRPr lang="en-GB" sz="1800" dirty="0"/>
          </a:p>
          <a:p>
            <a:pPr lvl="1"/>
            <a:r>
              <a:rPr lang="en-US" sz="1800" dirty="0"/>
              <a:t>Inter-Sector coordination with other ITU Sectors (ITU-D/TDAG, ITU-R/RAG, ISCG, ISC-TF) on matters of mutual interest.</a:t>
            </a:r>
            <a:endParaRPr lang="en-GB"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3658180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14</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Strengthening Collaboration​ </a:t>
            </a:r>
            <a:r>
              <a:rPr lang="en-CA" altLang="en-US" sz="2400" dirty="0"/>
              <a:t>(RG-SC)</a:t>
            </a:r>
          </a:p>
        </p:txBody>
      </p:sp>
      <p:sp>
        <p:nvSpPr>
          <p:cNvPr id="29700" name="Rectangle 3"/>
          <p:cNvSpPr>
            <a:spLocks noGrp="1" noChangeArrowheads="1"/>
          </p:cNvSpPr>
          <p:nvPr>
            <p:ph type="body" idx="1"/>
          </p:nvPr>
        </p:nvSpPr>
        <p:spPr>
          <a:xfrm>
            <a:off x="250825" y="1163638"/>
            <a:ext cx="8642350" cy="4924425"/>
          </a:xfrm>
        </p:spPr>
        <p:txBody>
          <a:bodyPr/>
          <a:lstStyle/>
          <a:p>
            <a:r>
              <a:rPr lang="en-GB" sz="2000" dirty="0"/>
              <a:t>In scope:</a:t>
            </a:r>
          </a:p>
          <a:p>
            <a:pPr lvl="1"/>
            <a:r>
              <a:rPr lang="en-GB" altLang="en-US" sz="1400" dirty="0">
                <a:hlinkClick r:id="rId6"/>
              </a:rPr>
              <a:t>Recommendation ITU-T A.1</a:t>
            </a:r>
            <a:r>
              <a:rPr lang="en-GB" altLang="en-US" sz="1400" dirty="0"/>
              <a:t> “Working methods for study groups of the ITU Telecommunication Standardization Sector”, </a:t>
            </a:r>
          </a:p>
          <a:p>
            <a:pPr lvl="1"/>
            <a:r>
              <a:rPr lang="en-GB" sz="1400" dirty="0">
                <a:hlinkClick r:id="rId7"/>
              </a:rPr>
              <a:t>Recommendation ITU-T A.4</a:t>
            </a:r>
            <a:r>
              <a:rPr lang="en-GB" sz="1400" dirty="0"/>
              <a:t> ”</a:t>
            </a:r>
            <a:r>
              <a:rPr lang="en-GB" sz="1400" i="1" dirty="0"/>
              <a:t>Communication process between ITU-T and Forums and Consortia”</a:t>
            </a:r>
            <a:endParaRPr lang="en-GB" sz="1400" dirty="0"/>
          </a:p>
          <a:p>
            <a:pPr lvl="1"/>
            <a:r>
              <a:rPr lang="en-GB" sz="1400" dirty="0">
                <a:hlinkClick r:id="rId8"/>
              </a:rPr>
              <a:t>Recommendation ITU-T A.5</a:t>
            </a:r>
            <a:r>
              <a:rPr lang="en-GB" sz="1400" dirty="0"/>
              <a:t> ”</a:t>
            </a:r>
            <a:r>
              <a:rPr lang="en-GB" sz="1400" i="1" dirty="0"/>
              <a:t>Generic procedures for including references to documents of other organizations in ITU-T Recommendations”;</a:t>
            </a:r>
            <a:endParaRPr lang="en-GB" sz="1400" dirty="0"/>
          </a:p>
          <a:p>
            <a:pPr lvl="1"/>
            <a:r>
              <a:rPr lang="en-GB" sz="1400" dirty="0">
                <a:hlinkClick r:id="rId9"/>
              </a:rPr>
              <a:t>Recommendation ITU-T A.6</a:t>
            </a:r>
            <a:r>
              <a:rPr lang="en-GB" sz="1400" dirty="0"/>
              <a:t> ”</a:t>
            </a:r>
            <a:r>
              <a:rPr lang="en-GB" sz="1400" i="1" dirty="0"/>
              <a:t>Cooperation and exchange of information between ITU-T and national and regional standards development organizations”.</a:t>
            </a:r>
            <a:endParaRPr lang="en-GB" sz="1400" dirty="0"/>
          </a:p>
          <a:p>
            <a:pPr lvl="1"/>
            <a:r>
              <a:rPr lang="en-GB" sz="1400" dirty="0">
                <a:hlinkClick r:id="rId10"/>
              </a:rPr>
              <a:t>Recommendation ITU-T A.23</a:t>
            </a:r>
            <a:r>
              <a:rPr lang="en-GB" sz="1400" dirty="0"/>
              <a:t> ”</a:t>
            </a:r>
            <a:r>
              <a:rPr lang="en-GB" sz="1400" i="1" dirty="0"/>
              <a:t>Guide for ITU-T and ISO/IEC JTC1 cooperation”;</a:t>
            </a:r>
            <a:endParaRPr lang="en-GB" sz="1400" dirty="0"/>
          </a:p>
          <a:p>
            <a:pPr lvl="1"/>
            <a:r>
              <a:rPr lang="en-GB" sz="1400" dirty="0">
                <a:hlinkClick r:id="rId11"/>
              </a:rPr>
              <a:t>Recommendation ITU-T A.25</a:t>
            </a:r>
            <a:r>
              <a:rPr lang="en-GB" sz="1400" dirty="0"/>
              <a:t> “</a:t>
            </a:r>
            <a:r>
              <a:rPr lang="en-GB" sz="1400" i="1" dirty="0"/>
              <a:t>Generic procedures for incorporating text between ITU-T and other organisations”;</a:t>
            </a:r>
            <a:r>
              <a:rPr lang="en-GB" sz="1400" dirty="0"/>
              <a:t> </a:t>
            </a:r>
          </a:p>
          <a:p>
            <a:pPr lvl="1"/>
            <a:r>
              <a:rPr lang="en-GB" sz="1400" dirty="0">
                <a:hlinkClick r:id="rId12"/>
              </a:rPr>
              <a:t>ITU-T A Suppl. 3</a:t>
            </a:r>
            <a:r>
              <a:rPr lang="en-GB" sz="1400" dirty="0"/>
              <a:t> ”</a:t>
            </a:r>
            <a:r>
              <a:rPr lang="en-GB" sz="1400" i="1" dirty="0"/>
              <a:t>IETF and ITU-T collaboration guidelines”;</a:t>
            </a:r>
            <a:r>
              <a:rPr lang="en-GB" sz="1400" dirty="0"/>
              <a:t> </a:t>
            </a:r>
          </a:p>
          <a:p>
            <a:pPr lvl="1"/>
            <a:r>
              <a:rPr lang="en-GB" sz="1400" dirty="0">
                <a:hlinkClick r:id="rId13"/>
              </a:rPr>
              <a:t>ITU-T A. Suppl. 5</a:t>
            </a:r>
            <a:r>
              <a:rPr lang="en-GB" sz="1400" dirty="0"/>
              <a:t> “</a:t>
            </a:r>
            <a:r>
              <a:rPr lang="en-GB" sz="1400" i="1" dirty="0"/>
              <a:t>Generic procedures for including references to documents of other organisations in ITU-T Recommendations”;</a:t>
            </a:r>
            <a:endParaRPr lang="en-GB" sz="1400" dirty="0"/>
          </a:p>
          <a:p>
            <a:pPr lvl="1"/>
            <a:r>
              <a:rPr lang="en-GB" sz="1400" dirty="0">
                <a:hlinkClick r:id="rId14"/>
              </a:rPr>
              <a:t>WTSA-16 Resolution 7</a:t>
            </a:r>
            <a:r>
              <a:rPr lang="en-GB" sz="1400" dirty="0"/>
              <a:t> “</a:t>
            </a:r>
            <a:r>
              <a:rPr lang="en-GB" sz="1400" i="1" dirty="0"/>
              <a:t>Collaboration with the International Organization for Standardization and the International </a:t>
            </a:r>
            <a:r>
              <a:rPr lang="en-GB" sz="1400" i="1" dirty="0" err="1"/>
              <a:t>Electrotechnical</a:t>
            </a:r>
            <a:r>
              <a:rPr lang="en-GB" sz="1400" i="1" dirty="0"/>
              <a:t> Commission”; and</a:t>
            </a:r>
            <a:endParaRPr lang="en-GB" sz="1400" dirty="0"/>
          </a:p>
          <a:p>
            <a:pPr lvl="1"/>
            <a:r>
              <a:rPr lang="en-GB" sz="1400" dirty="0">
                <a:hlinkClick r:id="rId15"/>
              </a:rPr>
              <a:t>WTSA-16 Resolution 11 </a:t>
            </a:r>
            <a:r>
              <a:rPr lang="en-GB" sz="1400" dirty="0"/>
              <a:t>“</a:t>
            </a:r>
            <a:r>
              <a:rPr lang="en-GB" sz="1400" i="1" dirty="0"/>
              <a:t>Collaboration with the Postal Operations Council of the Universal Postal Union in the study of services concerning both the postal and the telecommunication sectors”.</a:t>
            </a:r>
            <a:endParaRPr lang="en-GB" sz="14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1887913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15</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Standardization Strategy​​ </a:t>
            </a:r>
            <a:r>
              <a:rPr lang="en-CA" altLang="en-US" sz="2400" dirty="0"/>
              <a:t>(RG-</a:t>
            </a:r>
            <a:r>
              <a:rPr lang="en-CA" altLang="en-US" sz="2400" dirty="0" err="1"/>
              <a:t>StdsStrat</a:t>
            </a:r>
            <a:r>
              <a:rPr lang="en-CA" altLang="en-US" sz="2400" dirty="0"/>
              <a:t>)</a:t>
            </a:r>
          </a:p>
        </p:txBody>
      </p:sp>
      <p:sp>
        <p:nvSpPr>
          <p:cNvPr id="29700" name="Rectangle 3"/>
          <p:cNvSpPr>
            <a:spLocks noGrp="1" noChangeArrowheads="1"/>
          </p:cNvSpPr>
          <p:nvPr>
            <p:ph type="body" idx="1"/>
          </p:nvPr>
        </p:nvSpPr>
        <p:spPr>
          <a:xfrm>
            <a:off x="250825" y="1163638"/>
            <a:ext cx="8642350" cy="3170099"/>
          </a:xfrm>
        </p:spPr>
        <p:txBody>
          <a:bodyPr/>
          <a:lstStyle/>
          <a:p>
            <a:r>
              <a:rPr lang="en-GB" altLang="en-US" sz="2000" dirty="0"/>
              <a:t>Rapporteur (rotating):</a:t>
            </a:r>
          </a:p>
          <a:p>
            <a:pPr lvl="1"/>
            <a:r>
              <a:rPr lang="en-GB" altLang="en-US" sz="1800" dirty="0"/>
              <a:t>Ms Rim </a:t>
            </a:r>
            <a:r>
              <a:rPr lang="en-GB" altLang="en-US" sz="1800" dirty="0" err="1"/>
              <a:t>Belhassine-Cherif</a:t>
            </a:r>
            <a:r>
              <a:rPr lang="en-GB" altLang="en-US" sz="1800" dirty="0"/>
              <a:t> (</a:t>
            </a:r>
            <a:r>
              <a:rPr lang="en-GB" altLang="en-US" sz="1800" dirty="0" err="1"/>
              <a:t>Tunisie</a:t>
            </a:r>
            <a:r>
              <a:rPr lang="en-GB" altLang="en-US" sz="1800" dirty="0"/>
              <a:t> Telecom, Tunisia).</a:t>
            </a:r>
            <a:endParaRPr lang="en-GB" altLang="en-US" sz="2000" dirty="0"/>
          </a:p>
          <a:p>
            <a:endParaRPr lang="en-US" altLang="en-US" sz="2000" dirty="0"/>
          </a:p>
          <a:p>
            <a:r>
              <a:rPr lang="en-US" altLang="en-US" sz="2000" dirty="0"/>
              <a:t>Co-Rapporteurs:</a:t>
            </a:r>
          </a:p>
          <a:p>
            <a:pPr lvl="1"/>
            <a:r>
              <a:rPr lang="en-GB" altLang="en-US" sz="1800" dirty="0"/>
              <a:t>Ms Judy Zhu (Alibaba Group, China (P.R))</a:t>
            </a:r>
          </a:p>
          <a:p>
            <a:pPr lvl="1"/>
            <a:r>
              <a:rPr lang="en-GB" altLang="en-US" sz="1800" dirty="0"/>
              <a:t>Mr Yoichi Maeda (Japan)</a:t>
            </a:r>
          </a:p>
          <a:p>
            <a:pPr lvl="1"/>
            <a:r>
              <a:rPr lang="en-GB" altLang="en-US" sz="1800" dirty="0"/>
              <a:t>Mr Didier Berthoumieux (Nokia Bell Labs, France)</a:t>
            </a:r>
          </a:p>
          <a:p>
            <a:pPr lvl="1"/>
            <a:r>
              <a:rPr lang="en-GB" altLang="en-US" sz="1800" dirty="0"/>
              <a:t>Mr Stephen Hayes (Ericsson, USA)</a:t>
            </a:r>
          </a:p>
          <a:p>
            <a:pPr lvl="1"/>
            <a:r>
              <a:rPr lang="en-GB" altLang="en-US" sz="1800" dirty="0"/>
              <a:t>Mr Arnaud Taddei (Broadcom, USA)</a:t>
            </a:r>
            <a:r>
              <a:rPr lang="en-GB" altLang="en-US" dirty="0"/>
              <a:t>.</a:t>
            </a:r>
            <a:endParaRPr lang="en-GB" altLang="en-US" sz="18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654034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16</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Standardization Strategy​​ </a:t>
            </a:r>
            <a:r>
              <a:rPr lang="en-CA" altLang="en-US" sz="2400" dirty="0"/>
              <a:t>(RG-</a:t>
            </a:r>
            <a:r>
              <a:rPr lang="en-CA" altLang="en-US" sz="2400" dirty="0" err="1"/>
              <a:t>StdsStrat</a:t>
            </a:r>
            <a:r>
              <a:rPr lang="en-CA" altLang="en-US" sz="2400" dirty="0"/>
              <a:t>)</a:t>
            </a:r>
          </a:p>
        </p:txBody>
      </p:sp>
      <p:sp>
        <p:nvSpPr>
          <p:cNvPr id="29700" name="Rectangle 3"/>
          <p:cNvSpPr>
            <a:spLocks noGrp="1" noChangeArrowheads="1"/>
          </p:cNvSpPr>
          <p:nvPr>
            <p:ph type="body" idx="1"/>
          </p:nvPr>
        </p:nvSpPr>
        <p:spPr>
          <a:xfrm>
            <a:off x="250825" y="1163638"/>
            <a:ext cx="8642350" cy="5484578"/>
          </a:xfrm>
        </p:spPr>
        <p:txBody>
          <a:bodyPr/>
          <a:lstStyle/>
          <a:p>
            <a:r>
              <a:rPr lang="en-GB" altLang="en-US" sz="2000" dirty="0"/>
              <a:t>Tasks:</a:t>
            </a:r>
          </a:p>
          <a:p>
            <a:pPr lvl="1"/>
            <a:r>
              <a:rPr lang="en-GB" sz="1400" dirty="0"/>
              <a:t>Provide TSAG with strategic information, for TSAG’s consideration in advising the sector on strategic actions.​​​</a:t>
            </a:r>
          </a:p>
          <a:p>
            <a:pPr lvl="1"/>
            <a:r>
              <a:rPr lang="en-GB" sz="1400" dirty="0"/>
              <a:t>Attract intensive industry participation in order to take account of latest technical trends and market needs</a:t>
            </a:r>
            <a:r>
              <a:rPr lang="en-US" sz="1400" dirty="0"/>
              <a:t>.</a:t>
            </a:r>
          </a:p>
          <a:p>
            <a:pPr lvl="1"/>
            <a:r>
              <a:rPr lang="en-US" sz="1400" dirty="0"/>
              <a:t>Review Communiqués of </a:t>
            </a:r>
            <a:r>
              <a:rPr lang="en-US" sz="1400" dirty="0" err="1"/>
              <a:t>TSBDir’s</a:t>
            </a:r>
            <a:r>
              <a:rPr lang="en-US" sz="1400" dirty="0"/>
              <a:t> CTO/</a:t>
            </a:r>
            <a:r>
              <a:rPr lang="en-US" sz="1400" dirty="0" err="1"/>
              <a:t>CxO</a:t>
            </a:r>
            <a:r>
              <a:rPr lang="en-US" sz="1400" dirty="0"/>
              <a:t> consultation meetings.</a:t>
            </a:r>
          </a:p>
          <a:p>
            <a:pPr lvl="1"/>
            <a:r>
              <a:rPr lang="en-GB" sz="1400" dirty="0"/>
              <a:t>Analyse the industry, markets and main technological trends,</a:t>
            </a:r>
            <a:br>
              <a:rPr lang="en-GB" sz="1400" dirty="0"/>
            </a:br>
            <a:r>
              <a:rPr lang="en-GB" sz="1400" dirty="0"/>
              <a:t>identify market, economic and policy needs in ITU-T’s domain of activity,</a:t>
            </a:r>
            <a:br>
              <a:rPr lang="en-GB" sz="1400" dirty="0"/>
            </a:br>
            <a:r>
              <a:rPr lang="en-GB" sz="1400" dirty="0"/>
              <a:t>identify future standardization directions and, </a:t>
            </a:r>
            <a:r>
              <a:rPr lang="en-GB" sz="1400"/>
              <a:t>accordingly,</a:t>
            </a:r>
            <a:br>
              <a:rPr lang="en-GB" sz="1400"/>
            </a:br>
            <a:r>
              <a:rPr lang="en-GB" sz="1400"/>
              <a:t>suggest </a:t>
            </a:r>
            <a:r>
              <a:rPr lang="en-GB" sz="1400" dirty="0"/>
              <a:t>new topics for TSAG to consider on behalf of the ITU-T.</a:t>
            </a:r>
          </a:p>
          <a:p>
            <a:pPr lvl="1"/>
            <a:r>
              <a:rPr lang="en-US" sz="1400" dirty="0"/>
              <a:t>Identification of hot topics within ITU-T.</a:t>
            </a:r>
            <a:endParaRPr lang="en-GB" sz="1400" dirty="0"/>
          </a:p>
          <a:p>
            <a:pPr lvl="1"/>
            <a:r>
              <a:rPr lang="en-GB" sz="1400" dirty="0"/>
              <a:t>Focus on the substance of standardization topics of potential interest to ITU-T.</a:t>
            </a:r>
          </a:p>
          <a:p>
            <a:pPr lvl="1"/>
            <a:r>
              <a:rPr lang="en-GB" sz="1400" dirty="0"/>
              <a:t>Identify potential standardization strategies to take account of the main technical trends, and market, economic and policy needs, for consideration by TSAG.</a:t>
            </a:r>
          </a:p>
          <a:p>
            <a:pPr lvl="1"/>
            <a:r>
              <a:rPr lang="en-GB" sz="1400" dirty="0"/>
              <a:t>Identify possible topics and issues for consideration by TSAG from a strategic standardisation perspective.</a:t>
            </a:r>
          </a:p>
          <a:p>
            <a:pPr lvl="1"/>
            <a:r>
              <a:rPr lang="en-GB" sz="1400" dirty="0"/>
              <a:t>Provide input to TSAG, in the development of long-term strategic plans for the Sector.</a:t>
            </a:r>
          </a:p>
          <a:p>
            <a:pPr lvl="1"/>
            <a:r>
              <a:rPr lang="en-US" sz="1400" dirty="0"/>
              <a:t>Development of the concept for an Architectural Advisory Board (AAB) in ITU-T study groups.</a:t>
            </a:r>
          </a:p>
          <a:p>
            <a:pPr lvl="1"/>
            <a:r>
              <a:rPr lang="en-US" sz="1400" dirty="0"/>
              <a:t>Development of metrics for automated generation of statistics of ITU-T SG activities.</a:t>
            </a:r>
          </a:p>
          <a:p>
            <a:pPr lvl="1"/>
            <a:r>
              <a:rPr lang="en-US" sz="1400" dirty="0"/>
              <a:t>Addressing Sustainable Development Goals (SGDs) in SG activities.</a:t>
            </a:r>
          </a:p>
          <a:p>
            <a:pPr lvl="1"/>
            <a:endParaRPr lang="en-GB" sz="14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3438289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17</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Standardization Strategy​​ </a:t>
            </a:r>
            <a:r>
              <a:rPr lang="en-CA" altLang="en-US" sz="2400" dirty="0"/>
              <a:t>(RG-</a:t>
            </a:r>
            <a:r>
              <a:rPr lang="en-CA" altLang="en-US" sz="2400" dirty="0" err="1"/>
              <a:t>StdsStrat</a:t>
            </a:r>
            <a:r>
              <a:rPr lang="en-CA" altLang="en-US" sz="2400" dirty="0"/>
              <a:t>)</a:t>
            </a:r>
          </a:p>
        </p:txBody>
      </p:sp>
      <p:sp>
        <p:nvSpPr>
          <p:cNvPr id="29700" name="Rectangle 3"/>
          <p:cNvSpPr>
            <a:spLocks noGrp="1" noChangeArrowheads="1"/>
          </p:cNvSpPr>
          <p:nvPr>
            <p:ph type="body" idx="1"/>
          </p:nvPr>
        </p:nvSpPr>
        <p:spPr>
          <a:xfrm>
            <a:off x="250825" y="1163638"/>
            <a:ext cx="8642350" cy="1618905"/>
          </a:xfrm>
        </p:spPr>
        <p:txBody>
          <a:bodyPr/>
          <a:lstStyle/>
          <a:p>
            <a:pPr marL="342900" lvl="1" indent="-342900">
              <a:buSzPct val="75000"/>
              <a:buBlip>
                <a:blip r:embed="rId2"/>
              </a:buBlip>
            </a:pPr>
            <a:r>
              <a:rPr lang="en-US" dirty="0"/>
              <a:t>In scope:</a:t>
            </a:r>
          </a:p>
          <a:p>
            <a:pPr lvl="1"/>
            <a:r>
              <a:rPr lang="en-US" sz="1800" dirty="0">
                <a:hlinkClick r:id="rId6"/>
              </a:rPr>
              <a:t>WTSA Resolution 66</a:t>
            </a:r>
            <a:r>
              <a:rPr lang="en-US" sz="1800" dirty="0"/>
              <a:t> “</a:t>
            </a:r>
            <a:r>
              <a:rPr lang="en-GB" sz="1800" dirty="0"/>
              <a:t>Technology Watch in the Telecommunication Standardization Bureau</a:t>
            </a:r>
            <a:r>
              <a:rPr lang="en-US" sz="1800" dirty="0"/>
              <a:t>”</a:t>
            </a:r>
          </a:p>
          <a:p>
            <a:pPr lvl="1"/>
            <a:r>
              <a:rPr lang="en-US" sz="1800" dirty="0">
                <a:hlinkClick r:id="rId7"/>
              </a:rPr>
              <a:t>WTSA Resolution 68</a:t>
            </a:r>
            <a:r>
              <a:rPr lang="en-US" sz="1800" dirty="0"/>
              <a:t> “</a:t>
            </a:r>
            <a:r>
              <a:rPr lang="en-GB" sz="1800" dirty="0"/>
              <a:t>Evolving role of industry in the ITU Telecommunication Standardization Sector</a:t>
            </a:r>
            <a:r>
              <a:rPr lang="en-US" sz="1800" dirty="0"/>
              <a:t>”.</a:t>
            </a:r>
            <a:endParaRPr lang="en-GB" sz="18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3792344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18</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the review of WTSA Resolutions​​ </a:t>
            </a:r>
            <a:r>
              <a:rPr lang="en-CA" altLang="en-US" sz="2400" dirty="0"/>
              <a:t>(RG-</a:t>
            </a:r>
            <a:r>
              <a:rPr lang="en-CA" altLang="en-US" sz="2400" dirty="0" err="1"/>
              <a:t>ResReview</a:t>
            </a:r>
            <a:r>
              <a:rPr lang="en-CA" altLang="en-US" sz="2400" dirty="0"/>
              <a:t>)</a:t>
            </a:r>
          </a:p>
        </p:txBody>
      </p:sp>
      <p:sp>
        <p:nvSpPr>
          <p:cNvPr id="29700" name="Rectangle 3"/>
          <p:cNvSpPr>
            <a:spLocks noGrp="1" noChangeArrowheads="1"/>
          </p:cNvSpPr>
          <p:nvPr>
            <p:ph type="body" idx="1"/>
          </p:nvPr>
        </p:nvSpPr>
        <p:spPr>
          <a:xfrm>
            <a:off x="250825" y="1163638"/>
            <a:ext cx="8642350" cy="4592026"/>
          </a:xfrm>
        </p:spPr>
        <p:txBody>
          <a:bodyPr/>
          <a:lstStyle/>
          <a:p>
            <a:r>
              <a:rPr lang="en-GB" altLang="en-US" sz="2000" dirty="0"/>
              <a:t>Rapporteur:</a:t>
            </a:r>
          </a:p>
          <a:p>
            <a:pPr lvl="1"/>
            <a:r>
              <a:rPr lang="en-GB" altLang="en-US" sz="1800" dirty="0"/>
              <a:t>Mr Vladimir </a:t>
            </a:r>
            <a:r>
              <a:rPr lang="en-GB" altLang="en-US" sz="1800" dirty="0" err="1"/>
              <a:t>Minkin</a:t>
            </a:r>
            <a:r>
              <a:rPr lang="en-GB" altLang="en-US" sz="1800" dirty="0"/>
              <a:t> (TSAG Vice Chairman, Russian Federation).</a:t>
            </a:r>
            <a:endParaRPr lang="en-GB" altLang="en-US" sz="2000" dirty="0"/>
          </a:p>
          <a:p>
            <a:endParaRPr lang="en-GB" altLang="en-US" sz="2000" dirty="0"/>
          </a:p>
          <a:p>
            <a:r>
              <a:rPr lang="en-GB" altLang="en-US" sz="2000" dirty="0"/>
              <a:t>Tasks:</a:t>
            </a:r>
          </a:p>
          <a:p>
            <a:pPr lvl="1"/>
            <a:r>
              <a:rPr lang="en-GB" sz="1800" dirty="0"/>
              <a:t>Review existing World Telecommunication Standardization Assembly (WTSA) Resolutions with a view to streamlining them, taking into account the Resolutions in Plenipotentiary Conference and other Sectors as appropriate.</a:t>
            </a:r>
          </a:p>
          <a:p>
            <a:pPr lvl="1"/>
            <a:r>
              <a:rPr lang="en-GB" sz="1800" dirty="0"/>
              <a:t>Examine the WTSA Resolutions with a view to avoid repetitions and duplication with the Resolutions in Plenipotentiary Conference.</a:t>
            </a:r>
          </a:p>
          <a:p>
            <a:pPr marL="342900" lvl="1" indent="-342900">
              <a:buSzPct val="75000"/>
              <a:buBlip>
                <a:blip r:embed="rId2"/>
              </a:buBlip>
            </a:pPr>
            <a:endParaRPr lang="en-GB" dirty="0"/>
          </a:p>
          <a:p>
            <a:pPr marL="342900" lvl="1" indent="-342900">
              <a:buSzPct val="75000"/>
              <a:buBlip>
                <a:blip r:embed="rId2"/>
              </a:buBlip>
            </a:pPr>
            <a:r>
              <a:rPr lang="en-GB" dirty="0"/>
              <a:t>In scope:</a:t>
            </a:r>
          </a:p>
          <a:p>
            <a:pPr lvl="1"/>
            <a:r>
              <a:rPr lang="en-US" sz="1800" dirty="0"/>
              <a:t>All WTSA Resolutions, including consideration of WTDC, RA, PP, and Council Resolutions.</a:t>
            </a:r>
            <a:endParaRPr lang="en-GB" sz="18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3900112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19</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Regional Groups​​</a:t>
            </a:r>
            <a:br>
              <a:rPr lang="en-GB" altLang="en-US" sz="2400" dirty="0"/>
            </a:br>
            <a:r>
              <a:rPr lang="en-CA" altLang="en-US" sz="2400" dirty="0"/>
              <a:t>(RG-CPTRG)</a:t>
            </a:r>
          </a:p>
        </p:txBody>
      </p:sp>
      <p:sp>
        <p:nvSpPr>
          <p:cNvPr id="29700" name="Rectangle 3"/>
          <p:cNvSpPr>
            <a:spLocks noGrp="1" noChangeArrowheads="1"/>
          </p:cNvSpPr>
          <p:nvPr>
            <p:ph type="body" idx="1"/>
          </p:nvPr>
        </p:nvSpPr>
        <p:spPr>
          <a:xfrm>
            <a:off x="250825" y="1163638"/>
            <a:ext cx="8642350" cy="3336298"/>
          </a:xfrm>
        </p:spPr>
        <p:txBody>
          <a:bodyPr/>
          <a:lstStyle/>
          <a:p>
            <a:r>
              <a:rPr lang="en-GB" altLang="en-US" sz="2000" dirty="0"/>
              <a:t>Rapporteur:</a:t>
            </a:r>
          </a:p>
          <a:p>
            <a:pPr lvl="1"/>
            <a:r>
              <a:rPr lang="en-GB" altLang="en-US" sz="1800" dirty="0"/>
              <a:t>Mr Kwame </a:t>
            </a:r>
            <a:r>
              <a:rPr lang="en-GB" altLang="en-US" sz="1800" dirty="0" err="1"/>
              <a:t>Baah-Acheamfuor</a:t>
            </a:r>
            <a:r>
              <a:rPr lang="en-GB" altLang="en-US" sz="1800" dirty="0"/>
              <a:t> (Ghana).</a:t>
            </a:r>
            <a:endParaRPr lang="en-GB" altLang="en-US" sz="2000" dirty="0"/>
          </a:p>
          <a:p>
            <a:r>
              <a:rPr lang="en-US" altLang="en-US" sz="2000" dirty="0"/>
              <a:t>Associate Rapporteur:</a:t>
            </a:r>
          </a:p>
          <a:p>
            <a:pPr lvl="1"/>
            <a:r>
              <a:rPr lang="en-US" altLang="en-US" sz="1800" dirty="0" err="1"/>
              <a:t>Ms</a:t>
            </a:r>
            <a:r>
              <a:rPr lang="en-US" altLang="en-US" sz="1800" dirty="0"/>
              <a:t> </a:t>
            </a:r>
            <a:r>
              <a:rPr lang="en-US" altLang="en-US" sz="1800" dirty="0" err="1"/>
              <a:t>Ena</a:t>
            </a:r>
            <a:r>
              <a:rPr lang="en-US" altLang="en-US" sz="1800" dirty="0"/>
              <a:t> </a:t>
            </a:r>
            <a:r>
              <a:rPr lang="en-US" altLang="en-US" sz="1800" dirty="0" err="1"/>
              <a:t>Dekanic</a:t>
            </a:r>
            <a:r>
              <a:rPr lang="en-US" altLang="en-US" sz="1800" dirty="0"/>
              <a:t> (United States)</a:t>
            </a:r>
          </a:p>
          <a:p>
            <a:endParaRPr lang="en-GB" altLang="en-US" sz="2000" dirty="0"/>
          </a:p>
          <a:p>
            <a:r>
              <a:rPr lang="en-GB" altLang="en-US" sz="2000" dirty="0"/>
              <a:t>Tasks:</a:t>
            </a:r>
          </a:p>
          <a:p>
            <a:pPr lvl="1"/>
            <a:r>
              <a:rPr lang="en-GB" sz="1800" dirty="0"/>
              <a:t>WTSA Resolution 1, WTSA Resolution 2, WTSA Resolution 22 and WTSA Resolution 54 to clarify the criteria for creation, participation and termination of regional groups of Study Groups, and the role of TSAG in this regard.</a:t>
            </a:r>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223258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94AB3DB4-C827-48DA-A02D-A8F8921E0FC7}" type="slidenum">
              <a:rPr lang="en-US" altLang="en-US" sz="1000" smtClean="0">
                <a:solidFill>
                  <a:schemeClr val="tx1"/>
                </a:solidFill>
              </a:rPr>
              <a:pPr>
                <a:spcBef>
                  <a:spcPct val="0"/>
                </a:spcBef>
                <a:buSzTx/>
                <a:buFontTx/>
                <a:buNone/>
              </a:pPr>
              <a:t>2</a:t>
            </a:fld>
            <a:endParaRPr lang="en-US" altLang="en-US" sz="1000">
              <a:solidFill>
                <a:schemeClr val="tx1"/>
              </a:solidFill>
            </a:endParaRPr>
          </a:p>
        </p:txBody>
      </p:sp>
      <p:sp>
        <p:nvSpPr>
          <p:cNvPr id="17411" name="Rectangle 2"/>
          <p:cNvSpPr>
            <a:spLocks noGrp="1" noChangeArrowheads="1"/>
          </p:cNvSpPr>
          <p:nvPr>
            <p:ph type="title"/>
          </p:nvPr>
        </p:nvSpPr>
        <p:spPr/>
        <p:txBody>
          <a:bodyPr/>
          <a:lstStyle/>
          <a:p>
            <a:r>
              <a:rPr lang="en-CA" altLang="en-US"/>
              <a:t>Outline</a:t>
            </a:r>
          </a:p>
        </p:txBody>
      </p:sp>
      <p:sp>
        <p:nvSpPr>
          <p:cNvPr id="17412" name="Rectangle 3"/>
          <p:cNvSpPr>
            <a:spLocks noGrp="1" noChangeArrowheads="1"/>
          </p:cNvSpPr>
          <p:nvPr>
            <p:ph type="body" idx="1"/>
          </p:nvPr>
        </p:nvSpPr>
        <p:spPr>
          <a:xfrm>
            <a:off x="250825" y="1163638"/>
            <a:ext cx="8642350" cy="4007251"/>
          </a:xfrm>
        </p:spPr>
        <p:txBody>
          <a:bodyPr/>
          <a:lstStyle/>
          <a:p>
            <a:r>
              <a:rPr lang="en-CA" altLang="en-US" dirty="0"/>
              <a:t>Where TSAG Fits into ITU</a:t>
            </a:r>
          </a:p>
          <a:p>
            <a:endParaRPr lang="en-CA" altLang="en-US" dirty="0"/>
          </a:p>
          <a:p>
            <a:r>
              <a:rPr lang="en-CA" altLang="en-US" dirty="0"/>
              <a:t>TSAG Overview</a:t>
            </a:r>
          </a:p>
          <a:p>
            <a:endParaRPr lang="en-CA" altLang="en-US" dirty="0"/>
          </a:p>
          <a:p>
            <a:r>
              <a:rPr lang="en-CA" altLang="en-US" dirty="0"/>
              <a:t>WTSA-16 Resolutions 1, 22, 45</a:t>
            </a:r>
          </a:p>
          <a:p>
            <a:endParaRPr lang="en-CA" altLang="en-US" dirty="0"/>
          </a:p>
          <a:p>
            <a:r>
              <a:rPr lang="en-CA" altLang="en-US" dirty="0"/>
              <a:t>JCAs, Focus Groups and other groups under TSAG</a:t>
            </a:r>
          </a:p>
          <a:p>
            <a:endParaRPr lang="en-CA" altLang="en-US" dirty="0"/>
          </a:p>
          <a:p>
            <a:r>
              <a:rPr lang="en-CA" altLang="en-US" dirty="0"/>
              <a:t>TSAG Meeting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20</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a:t>
            </a:r>
            <a:r>
              <a:rPr lang="en-GB" altLang="en-US" sz="2400" dirty="0"/>
              <a:t>Regional Groups​​</a:t>
            </a:r>
            <a:br>
              <a:rPr lang="en-GB" altLang="en-US" sz="2400" dirty="0"/>
            </a:br>
            <a:r>
              <a:rPr lang="en-CA" altLang="en-US" sz="2400" dirty="0"/>
              <a:t>(RG-CPTRG)</a:t>
            </a:r>
          </a:p>
        </p:txBody>
      </p:sp>
      <p:sp>
        <p:nvSpPr>
          <p:cNvPr id="29700" name="Rectangle 3"/>
          <p:cNvSpPr>
            <a:spLocks noGrp="1" noChangeArrowheads="1"/>
          </p:cNvSpPr>
          <p:nvPr>
            <p:ph type="body" idx="1"/>
          </p:nvPr>
        </p:nvSpPr>
        <p:spPr>
          <a:xfrm>
            <a:off x="250825" y="1163638"/>
            <a:ext cx="8642350" cy="3668697"/>
          </a:xfrm>
        </p:spPr>
        <p:txBody>
          <a:bodyPr/>
          <a:lstStyle/>
          <a:p>
            <a:pPr marL="342900" lvl="1" indent="-342900">
              <a:buSzPct val="75000"/>
              <a:buBlip>
                <a:blip r:embed="rId2"/>
              </a:buBlip>
            </a:pPr>
            <a:r>
              <a:rPr lang="en-GB" dirty="0"/>
              <a:t>In scope:</a:t>
            </a:r>
          </a:p>
          <a:p>
            <a:pPr lvl="1"/>
            <a:r>
              <a:rPr lang="en-GB" altLang="en-US" sz="1800" dirty="0">
                <a:hlinkClick r:id="rId6"/>
              </a:rPr>
              <a:t>WTSA Resolution 1</a:t>
            </a:r>
            <a:r>
              <a:rPr lang="en-GB" altLang="en-US" sz="1800" dirty="0"/>
              <a:t> “Rules of procedure of the ITU Telecommunication Standardization Sector and in the relevant ITU-T A-series Recommendations (Organization of the work of ITU-T)”.</a:t>
            </a:r>
          </a:p>
          <a:p>
            <a:pPr lvl="1"/>
            <a:r>
              <a:rPr lang="en-GB" altLang="en-US" sz="1800" dirty="0">
                <a:hlinkClick r:id="rId7"/>
              </a:rPr>
              <a:t>WTSA Resolution 2</a:t>
            </a:r>
            <a:r>
              <a:rPr lang="en-GB" altLang="en-US" sz="1800" dirty="0"/>
              <a:t> “ITU Telecommunication Standardization Sector study group responsibility and mandates”</a:t>
            </a:r>
            <a:r>
              <a:rPr lang="en-GB" sz="1800" dirty="0"/>
              <a:t>,</a:t>
            </a:r>
          </a:p>
          <a:p>
            <a:pPr lvl="1"/>
            <a:r>
              <a:rPr lang="en-GB" sz="1800" dirty="0">
                <a:hlinkClick r:id="rId8"/>
              </a:rPr>
              <a:t>WTSA Resolution 22</a:t>
            </a:r>
            <a:r>
              <a:rPr lang="en-GB" sz="1800" dirty="0"/>
              <a:t> “Authorization for the Telecommunication Standardization Advisory Group to act between world telecommunication standardization assemblies”</a:t>
            </a:r>
          </a:p>
          <a:p>
            <a:pPr lvl="1"/>
            <a:r>
              <a:rPr lang="en-GB" sz="1800" dirty="0">
                <a:hlinkClick r:id="rId9"/>
              </a:rPr>
              <a:t>WTSA Resolution 54</a:t>
            </a:r>
            <a:r>
              <a:rPr lang="en-GB" sz="1800" dirty="0"/>
              <a:t> “Creation of, and assistance to, regional groups”</a:t>
            </a:r>
            <a:r>
              <a:rPr lang="en-US" sz="1800" dirty="0"/>
              <a:t>.</a:t>
            </a:r>
            <a:endParaRPr lang="en-GB" sz="1800" dirty="0"/>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1497428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21</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sz="2400" dirty="0"/>
              <a:t>TSAG Rapporteur Group on Strategic and Operational Plan (RG-SOP)</a:t>
            </a:r>
          </a:p>
        </p:txBody>
      </p:sp>
      <p:sp>
        <p:nvSpPr>
          <p:cNvPr id="29700" name="Rectangle 3"/>
          <p:cNvSpPr>
            <a:spLocks noGrp="1" noChangeArrowheads="1"/>
          </p:cNvSpPr>
          <p:nvPr>
            <p:ph type="body" idx="1"/>
          </p:nvPr>
        </p:nvSpPr>
        <p:spPr>
          <a:xfrm>
            <a:off x="250825" y="1163638"/>
            <a:ext cx="8642350" cy="2689967"/>
          </a:xfrm>
        </p:spPr>
        <p:txBody>
          <a:bodyPr/>
          <a:lstStyle/>
          <a:p>
            <a:r>
              <a:rPr lang="en-GB" altLang="en-US" sz="2000" dirty="0"/>
              <a:t>Rapporteur:</a:t>
            </a:r>
          </a:p>
          <a:p>
            <a:pPr lvl="1"/>
            <a:r>
              <a:rPr lang="en-GB" altLang="en-US" sz="1800" dirty="0"/>
              <a:t>Mr Victor Martinez Vanegas (TSAG Vice-chair, Mexico)</a:t>
            </a:r>
          </a:p>
          <a:p>
            <a:endParaRPr lang="en-GB" altLang="en-US" sz="2000" dirty="0"/>
          </a:p>
          <a:p>
            <a:r>
              <a:rPr lang="en-GB" altLang="en-US" sz="2000" dirty="0"/>
              <a:t>Tasks:</a:t>
            </a:r>
          </a:p>
          <a:p>
            <a:pPr lvl="1"/>
            <a:r>
              <a:rPr lang="en-GB" sz="1800" dirty="0"/>
              <a:t>Provide appropriate input for consideration of the Council Working Group for the elaboration of the draft strategic plan.</a:t>
            </a:r>
          </a:p>
          <a:p>
            <a:pPr lvl="1"/>
            <a:r>
              <a:rPr lang="en-GB" sz="1800" dirty="0"/>
              <a:t>Review of the annual ITU-T operational plans for approval by Council.</a:t>
            </a:r>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extLst>
      <p:ext uri="{BB962C8B-B14F-4D97-AF65-F5344CB8AC3E}">
        <p14:creationId xmlns:p14="http://schemas.microsoft.com/office/powerpoint/2010/main" val="3675246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C35D47E-9261-49AF-AE48-3543536365EE}" type="slidenum">
              <a:rPr lang="en-US" altLang="en-US" sz="1000" smtClean="0">
                <a:solidFill>
                  <a:schemeClr val="tx1"/>
                </a:solidFill>
              </a:rPr>
              <a:pPr>
                <a:spcBef>
                  <a:spcPct val="0"/>
                </a:spcBef>
                <a:buSzTx/>
                <a:buFontTx/>
                <a:buNone/>
              </a:pPr>
              <a:t>22</a:t>
            </a:fld>
            <a:endParaRPr lang="en-US" altLang="en-US" sz="1000">
              <a:solidFill>
                <a:schemeClr val="tx1"/>
              </a:solidFill>
            </a:endParaRPr>
          </a:p>
        </p:txBody>
      </p:sp>
      <p:sp>
        <p:nvSpPr>
          <p:cNvPr id="29699" name="Rectangle 2"/>
          <p:cNvSpPr>
            <a:spLocks noGrp="1" noChangeArrowheads="1"/>
          </p:cNvSpPr>
          <p:nvPr>
            <p:ph type="title"/>
          </p:nvPr>
        </p:nvSpPr>
        <p:spPr/>
        <p:txBody>
          <a:bodyPr/>
          <a:lstStyle/>
          <a:p>
            <a:r>
              <a:rPr lang="en-CA" altLang="en-US"/>
              <a:t>Joint Coordination Activities</a:t>
            </a:r>
            <a:br>
              <a:rPr lang="en-CA" altLang="en-US"/>
            </a:br>
            <a:r>
              <a:rPr lang="en-CA" altLang="en-US" sz="2400"/>
              <a:t>(under the parent-ship of TSAG)</a:t>
            </a:r>
          </a:p>
        </p:txBody>
      </p:sp>
      <p:sp>
        <p:nvSpPr>
          <p:cNvPr id="29700" name="Rectangle 3"/>
          <p:cNvSpPr>
            <a:spLocks noGrp="1" noChangeArrowheads="1"/>
          </p:cNvSpPr>
          <p:nvPr>
            <p:ph type="body" idx="1"/>
          </p:nvPr>
        </p:nvSpPr>
        <p:spPr>
          <a:xfrm>
            <a:off x="250825" y="1163638"/>
            <a:ext cx="8642350" cy="1865126"/>
          </a:xfrm>
        </p:spPr>
        <p:txBody>
          <a:bodyPr/>
          <a:lstStyle/>
          <a:p>
            <a:r>
              <a:rPr lang="en-US" altLang="en-US" dirty="0"/>
              <a:t>TSAG is parent of:</a:t>
            </a:r>
          </a:p>
          <a:p>
            <a:pPr lvl="1"/>
            <a:r>
              <a:rPr lang="en-US" altLang="en-US" dirty="0">
                <a:hlinkClick r:id="rId6"/>
              </a:rPr>
              <a:t>ITU-T JCA on Accessibility and Human factors (JCA-AHF)</a:t>
            </a:r>
            <a:endParaRPr lang="en-US" altLang="en-US" dirty="0"/>
          </a:p>
          <a:p>
            <a:pPr marL="857250" lvl="2" indent="0">
              <a:buFontTx/>
              <a:buNone/>
            </a:pPr>
            <a:r>
              <a:rPr lang="en-US" altLang="en-US" dirty="0"/>
              <a:t>Note – There are other JCAs which report to a Study Group.</a:t>
            </a:r>
          </a:p>
          <a:p>
            <a:pPr marL="857250" lvl="2" indent="0">
              <a:buFontTx/>
              <a:buNone/>
            </a:pPr>
            <a:endParaRPr lang="en-US" altLang="en-US" dirty="0"/>
          </a:p>
          <a:p>
            <a:pPr lvl="1"/>
            <a:r>
              <a:rPr lang="en-GB" altLang="en-US" dirty="0">
                <a:hlinkClick r:id="rId7"/>
              </a:rPr>
              <a:t>Collaboration on ITS Communication Standards (CITS)</a:t>
            </a:r>
            <a:r>
              <a:rPr lang="en-US" altLang="en-US" dirty="0"/>
              <a:t>.</a:t>
            </a:r>
          </a:p>
        </p:txBody>
      </p:sp>
      <p:sp>
        <p:nvSpPr>
          <p:cNvPr id="29701" name="Rectangle 1"/>
          <p:cNvSpPr>
            <a:spLocks noChangeArrowheads="1"/>
          </p:cNvSpPr>
          <p:nvPr/>
        </p:nvSpPr>
        <p:spPr bwMode="auto">
          <a:xfrm>
            <a:off x="684213" y="3271838"/>
            <a:ext cx="7775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r>
              <a:rPr lang="en-GB" altLang="en-US">
                <a:solidFill>
                  <a:srgbClr val="000000"/>
                </a:solidFill>
              </a:rPr>
              <a:t> </a:t>
            </a:r>
            <a:endParaRPr lang="en-GB" altLang="en-US">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63089B76-C827-4807-B4FB-3261B23F8EEB}" type="slidenum">
              <a:rPr lang="en-US" altLang="en-US" sz="1000" smtClean="0">
                <a:solidFill>
                  <a:schemeClr val="tx1"/>
                </a:solidFill>
              </a:rPr>
              <a:pPr>
                <a:spcBef>
                  <a:spcPct val="0"/>
                </a:spcBef>
                <a:buSzTx/>
                <a:buFontTx/>
                <a:buNone/>
              </a:pPr>
              <a:t>23</a:t>
            </a:fld>
            <a:endParaRPr lang="en-US" altLang="en-US" sz="1000">
              <a:solidFill>
                <a:schemeClr val="tx1"/>
              </a:solidFill>
            </a:endParaRPr>
          </a:p>
        </p:txBody>
      </p:sp>
      <p:sp>
        <p:nvSpPr>
          <p:cNvPr id="30723" name="Rectangle 2"/>
          <p:cNvSpPr>
            <a:spLocks noGrp="1" noChangeArrowheads="1"/>
          </p:cNvSpPr>
          <p:nvPr>
            <p:ph type="title"/>
          </p:nvPr>
        </p:nvSpPr>
        <p:spPr/>
        <p:txBody>
          <a:bodyPr/>
          <a:lstStyle/>
          <a:p>
            <a:r>
              <a:rPr lang="en-CA" altLang="en-US" dirty="0"/>
              <a:t>Focus Groups Activities</a:t>
            </a:r>
            <a:br>
              <a:rPr lang="en-CA" altLang="en-US" dirty="0"/>
            </a:br>
            <a:r>
              <a:rPr lang="en-CA" altLang="en-US" sz="2400" dirty="0"/>
              <a:t>(under the parent-ship of TSAG)</a:t>
            </a:r>
          </a:p>
        </p:txBody>
      </p:sp>
      <p:sp>
        <p:nvSpPr>
          <p:cNvPr id="30724" name="Rectangle 3"/>
          <p:cNvSpPr>
            <a:spLocks noGrp="1" noChangeArrowheads="1"/>
          </p:cNvSpPr>
          <p:nvPr>
            <p:ph type="body" idx="1"/>
          </p:nvPr>
        </p:nvSpPr>
        <p:spPr>
          <a:xfrm>
            <a:off x="250825" y="1163638"/>
            <a:ext cx="8642350" cy="1508105"/>
          </a:xfrm>
        </p:spPr>
        <p:txBody>
          <a:bodyPr/>
          <a:lstStyle/>
          <a:p>
            <a:r>
              <a:rPr lang="en-US" altLang="en-US" dirty="0"/>
              <a:t>TSAG is parent of one ITU-T Focus Group:</a:t>
            </a:r>
          </a:p>
          <a:p>
            <a:pPr lvl="1"/>
            <a:r>
              <a:rPr lang="en-US" altLang="en-US" dirty="0"/>
              <a:t>​</a:t>
            </a:r>
            <a:r>
              <a:rPr lang="en-GB" dirty="0">
                <a:hlinkClick r:id="rId6"/>
              </a:rPr>
              <a:t>ITU-T Focus Group on Quantum Information Technology for Networks (FG-QIT4N)</a:t>
            </a:r>
            <a:endParaRPr lang="en-US" dirty="0"/>
          </a:p>
          <a:p>
            <a:pPr marL="457200" lvl="1" indent="0">
              <a:buNone/>
            </a:pPr>
            <a:r>
              <a:rPr lang="en-US" altLang="en-US" dirty="0"/>
              <a:t>Note – There are six other FGs which report to Study Groups.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63089B76-C827-4807-B4FB-3261B23F8EEB}" type="slidenum">
              <a:rPr lang="en-US" altLang="en-US" sz="1000" smtClean="0">
                <a:solidFill>
                  <a:schemeClr val="tx1"/>
                </a:solidFill>
              </a:rPr>
              <a:pPr>
                <a:spcBef>
                  <a:spcPct val="0"/>
                </a:spcBef>
                <a:buSzTx/>
                <a:buFontTx/>
                <a:buNone/>
              </a:pPr>
              <a:t>24</a:t>
            </a:fld>
            <a:endParaRPr lang="en-US" altLang="en-US" sz="1000">
              <a:solidFill>
                <a:schemeClr val="tx1"/>
              </a:solidFill>
            </a:endParaRPr>
          </a:p>
        </p:txBody>
      </p:sp>
      <p:sp>
        <p:nvSpPr>
          <p:cNvPr id="30723" name="Rectangle 2"/>
          <p:cNvSpPr>
            <a:spLocks noGrp="1" noChangeArrowheads="1"/>
          </p:cNvSpPr>
          <p:nvPr>
            <p:ph type="title"/>
          </p:nvPr>
        </p:nvSpPr>
        <p:spPr/>
        <p:txBody>
          <a:bodyPr/>
          <a:lstStyle/>
          <a:p>
            <a:r>
              <a:rPr lang="en-CA" altLang="en-US" dirty="0"/>
              <a:t>TSAG Meeting</a:t>
            </a:r>
            <a:endParaRPr lang="en-CA" altLang="en-US" sz="2400" dirty="0"/>
          </a:p>
        </p:txBody>
      </p:sp>
      <p:sp>
        <p:nvSpPr>
          <p:cNvPr id="3" name="Rectangle 2"/>
          <p:cNvSpPr/>
          <p:nvPr/>
        </p:nvSpPr>
        <p:spPr bwMode="auto">
          <a:xfrm>
            <a:off x="2885545" y="2246802"/>
            <a:ext cx="3384376" cy="1968994"/>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TSAG meeting</a:t>
            </a:r>
            <a:br>
              <a:rPr kumimoji="0" lang="en-US" sz="24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br>
            <a:r>
              <a:rPr kumimoji="0" lang="en-US" sz="24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(5 days)</a:t>
            </a:r>
          </a:p>
          <a:p>
            <a:pPr algn="ctr"/>
            <a:br>
              <a:rPr lang="en-US" sz="1100" dirty="0"/>
            </a:br>
            <a:r>
              <a:rPr lang="en-US" sz="1100" dirty="0"/>
              <a:t>TSAG Rapporteur Groups</a:t>
            </a:r>
            <a:br>
              <a:rPr lang="en-US" sz="1100" dirty="0"/>
            </a:br>
            <a:r>
              <a:rPr lang="en-US" sz="1100" dirty="0"/>
              <a:t>(+ AHGs, drafting groups,</a:t>
            </a:r>
            <a:br>
              <a:rPr lang="en-US" sz="1100" dirty="0"/>
            </a:br>
            <a:r>
              <a:rPr lang="en-US" sz="1100" dirty="0"/>
              <a:t>consultations)</a:t>
            </a:r>
            <a:endParaRPr lang="en-GB" sz="11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8" name="TextBox 7"/>
          <p:cNvSpPr txBox="1"/>
          <p:nvPr/>
        </p:nvSpPr>
        <p:spPr>
          <a:xfrm>
            <a:off x="1638864" y="3375975"/>
            <a:ext cx="1282685" cy="246221"/>
          </a:xfrm>
          <a:prstGeom prst="rect">
            <a:avLst/>
          </a:prstGeom>
          <a:noFill/>
        </p:spPr>
        <p:txBody>
          <a:bodyPr wrap="square" rtlCol="0">
            <a:spAutoFit/>
          </a:bodyPr>
          <a:lstStyle/>
          <a:p>
            <a:pPr algn="ctr"/>
            <a:r>
              <a:rPr lang="en-US" sz="1000" dirty="0"/>
              <a:t>12 calendar days</a:t>
            </a:r>
            <a:endParaRPr lang="en-GB" sz="1000" dirty="0"/>
          </a:p>
        </p:txBody>
      </p:sp>
      <p:cxnSp>
        <p:nvCxnSpPr>
          <p:cNvPr id="11" name="Straight Connector 10"/>
          <p:cNvCxnSpPr/>
          <p:nvPr/>
        </p:nvCxnSpPr>
        <p:spPr bwMode="auto">
          <a:xfrm>
            <a:off x="1691680" y="3284984"/>
            <a:ext cx="0" cy="750277"/>
          </a:xfrm>
          <a:prstGeom prst="line">
            <a:avLst/>
          </a:prstGeom>
          <a:solidFill>
            <a:schemeClr val="accent1"/>
          </a:solidFill>
          <a:ln w="95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795239" y="4000049"/>
            <a:ext cx="1728192" cy="584775"/>
          </a:xfrm>
          <a:prstGeom prst="rect">
            <a:avLst/>
          </a:prstGeom>
          <a:noFill/>
        </p:spPr>
        <p:txBody>
          <a:bodyPr wrap="square" rtlCol="0">
            <a:spAutoFit/>
          </a:bodyPr>
          <a:lstStyle/>
          <a:p>
            <a:pPr algn="ctr"/>
            <a:r>
              <a:rPr lang="en-US" sz="1600" dirty="0"/>
              <a:t>Contribution deadline</a:t>
            </a:r>
            <a:endParaRPr lang="en-GB" sz="1600" dirty="0"/>
          </a:p>
        </p:txBody>
      </p:sp>
      <p:sp>
        <p:nvSpPr>
          <p:cNvPr id="14" name="Rectangle 13"/>
          <p:cNvSpPr/>
          <p:nvPr/>
        </p:nvSpPr>
        <p:spPr bwMode="auto">
          <a:xfrm>
            <a:off x="2885545" y="2365882"/>
            <a:ext cx="360040" cy="1849913"/>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PLEN</a:t>
            </a:r>
            <a:endParaRPr kumimoji="0" lang="en-GB"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19" name="Rectangle 18"/>
          <p:cNvSpPr/>
          <p:nvPr/>
        </p:nvSpPr>
        <p:spPr bwMode="auto">
          <a:xfrm>
            <a:off x="5909881" y="2365882"/>
            <a:ext cx="360040" cy="1849913"/>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a:p>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PLEN</a:t>
            </a:r>
            <a:endParaRPr kumimoji="0" lang="en-GB" sz="14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18" name="Vertical Scroll 17"/>
          <p:cNvSpPr/>
          <p:nvPr/>
        </p:nvSpPr>
        <p:spPr bwMode="auto">
          <a:xfrm>
            <a:off x="225162" y="2621960"/>
            <a:ext cx="504056" cy="440759"/>
          </a:xfrm>
          <a:prstGeom prst="verticalScroll">
            <a:avLst/>
          </a:prstGeom>
          <a:solidFill>
            <a:srgbClr val="CC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C1</a:t>
            </a:r>
            <a:endParaRPr kumimoji="0" lang="en-GB"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23" name="Vertical Scroll 22"/>
          <p:cNvSpPr/>
          <p:nvPr/>
        </p:nvSpPr>
        <p:spPr bwMode="auto">
          <a:xfrm>
            <a:off x="1204689" y="2935962"/>
            <a:ext cx="504056" cy="440759"/>
          </a:xfrm>
          <a:prstGeom prst="verticalScroll">
            <a:avLst/>
          </a:prstGeom>
          <a:solidFill>
            <a:srgbClr val="CC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C2</a:t>
            </a:r>
            <a:endParaRPr kumimoji="0" lang="en-GB"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21" name="32-Point Star 20"/>
          <p:cNvSpPr/>
          <p:nvPr/>
        </p:nvSpPr>
        <p:spPr bwMode="auto">
          <a:xfrm>
            <a:off x="4586566" y="4891660"/>
            <a:ext cx="288032" cy="296743"/>
          </a:xfrm>
          <a:prstGeom prst="star32">
            <a:avLst/>
          </a:prstGeom>
          <a:solidFill>
            <a:schemeClr val="tx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Verdana" panose="020B0604030504040204" pitchFamily="34" charset="0"/>
              <a:cs typeface="Arial" panose="020B0604020202020204" pitchFamily="34" charset="0"/>
            </a:endParaRPr>
          </a:p>
        </p:txBody>
      </p:sp>
      <p:cxnSp>
        <p:nvCxnSpPr>
          <p:cNvPr id="25" name="Straight Arrow Connector 24"/>
          <p:cNvCxnSpPr>
            <a:stCxn id="14" idx="2"/>
          </p:cNvCxnSpPr>
          <p:nvPr/>
        </p:nvCxnSpPr>
        <p:spPr bwMode="auto">
          <a:xfrm>
            <a:off x="3065565" y="4215795"/>
            <a:ext cx="1506435" cy="67586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a:stCxn id="19" idx="2"/>
          </p:cNvCxnSpPr>
          <p:nvPr/>
        </p:nvCxnSpPr>
        <p:spPr bwMode="auto">
          <a:xfrm flipH="1">
            <a:off x="4867315" y="4215795"/>
            <a:ext cx="1222586" cy="67586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p:cNvSpPr txBox="1"/>
          <p:nvPr/>
        </p:nvSpPr>
        <p:spPr>
          <a:xfrm>
            <a:off x="3617842" y="4891660"/>
            <a:ext cx="1020381" cy="553998"/>
          </a:xfrm>
          <a:prstGeom prst="rect">
            <a:avLst/>
          </a:prstGeom>
          <a:noFill/>
        </p:spPr>
        <p:txBody>
          <a:bodyPr wrap="square" rtlCol="0">
            <a:spAutoFit/>
          </a:bodyPr>
          <a:lstStyle/>
          <a:p>
            <a:pPr algn="ctr"/>
            <a:r>
              <a:rPr lang="en-US" sz="1000" dirty="0"/>
              <a:t>Decision(s) and meeting outputs</a:t>
            </a:r>
            <a:endParaRPr lang="en-GB" sz="1000" dirty="0"/>
          </a:p>
        </p:txBody>
      </p:sp>
      <p:sp>
        <p:nvSpPr>
          <p:cNvPr id="32" name="Vertical Scroll 31"/>
          <p:cNvSpPr/>
          <p:nvPr/>
        </p:nvSpPr>
        <p:spPr bwMode="auto">
          <a:xfrm>
            <a:off x="7884368" y="2541666"/>
            <a:ext cx="858361" cy="614676"/>
          </a:xfrm>
          <a:prstGeom prst="verticalScroll">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TSAG</a:t>
            </a:r>
            <a:r>
              <a:rPr kumimoji="0" lang="en-US" sz="800" b="0" i="0" u="none" strike="noStrike" cap="none" normalizeH="0" dirty="0">
                <a:ln>
                  <a:noFill/>
                </a:ln>
                <a:solidFill>
                  <a:schemeClr val="tx1"/>
                </a:solidFill>
                <a:effectLst/>
                <a:latin typeface="Verdana" panose="020B0604030504040204" pitchFamily="34" charset="0"/>
                <a:cs typeface="Arial" panose="020B0604020202020204" pitchFamily="34" charset="0"/>
              </a:rPr>
              <a:t> meeting </a:t>
            </a:r>
            <a:r>
              <a:rPr kumimoji="0" lang="en-US"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Report</a:t>
            </a:r>
            <a:endParaRPr kumimoji="0" lang="en-GB"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44" name="TextBox 43"/>
          <p:cNvSpPr txBox="1"/>
          <p:nvPr/>
        </p:nvSpPr>
        <p:spPr>
          <a:xfrm>
            <a:off x="6956378" y="3284984"/>
            <a:ext cx="736355" cy="400110"/>
          </a:xfrm>
          <a:prstGeom prst="rect">
            <a:avLst/>
          </a:prstGeom>
          <a:noFill/>
        </p:spPr>
        <p:txBody>
          <a:bodyPr wrap="square" rtlCol="0">
            <a:spAutoFit/>
          </a:bodyPr>
          <a:lstStyle/>
          <a:p>
            <a:pPr algn="ctr"/>
            <a:r>
              <a:rPr lang="en-US" sz="1000" dirty="0"/>
              <a:t>2 weeks review</a:t>
            </a:r>
            <a:endParaRPr lang="en-GB" sz="1000" dirty="0"/>
          </a:p>
        </p:txBody>
      </p:sp>
      <p:cxnSp>
        <p:nvCxnSpPr>
          <p:cNvPr id="45" name="Straight Connector 44"/>
          <p:cNvCxnSpPr/>
          <p:nvPr/>
        </p:nvCxnSpPr>
        <p:spPr bwMode="auto">
          <a:xfrm>
            <a:off x="6940655" y="3267238"/>
            <a:ext cx="0" cy="750277"/>
          </a:xfrm>
          <a:prstGeom prst="line">
            <a:avLst/>
          </a:prstGeom>
          <a:solidFill>
            <a:schemeClr val="accent1"/>
          </a:solidFill>
          <a:ln w="95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a:off x="7642077" y="3267238"/>
            <a:ext cx="0" cy="750277"/>
          </a:xfrm>
          <a:prstGeom prst="line">
            <a:avLst/>
          </a:prstGeom>
          <a:solidFill>
            <a:schemeClr val="accent1"/>
          </a:solidFill>
          <a:ln w="95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Vertical Scroll 46"/>
          <p:cNvSpPr/>
          <p:nvPr/>
        </p:nvSpPr>
        <p:spPr bwMode="auto">
          <a:xfrm>
            <a:off x="6940655" y="2479831"/>
            <a:ext cx="701422" cy="725019"/>
          </a:xfrm>
          <a:prstGeom prst="verticalScroll">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Draft TSAG</a:t>
            </a:r>
            <a:r>
              <a:rPr kumimoji="0" lang="en-US" sz="800" b="0" i="0" u="none" strike="noStrike" cap="none" normalizeH="0" dirty="0">
                <a:ln>
                  <a:noFill/>
                </a:ln>
                <a:solidFill>
                  <a:schemeClr val="tx1"/>
                </a:solidFill>
                <a:effectLst/>
                <a:latin typeface="Verdana" panose="020B0604030504040204" pitchFamily="34" charset="0"/>
                <a:cs typeface="Arial" panose="020B0604020202020204" pitchFamily="34" charset="0"/>
              </a:rPr>
              <a:t> meeting </a:t>
            </a:r>
            <a:r>
              <a:rPr kumimoji="0" lang="en-US"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Report</a:t>
            </a:r>
            <a:endParaRPr kumimoji="0" lang="en-GB" sz="800" b="0" i="0"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sp>
        <p:nvSpPr>
          <p:cNvPr id="48" name="Vertical Scroll 47"/>
          <p:cNvSpPr/>
          <p:nvPr/>
        </p:nvSpPr>
        <p:spPr bwMode="auto">
          <a:xfrm>
            <a:off x="4586566" y="1461854"/>
            <a:ext cx="561498" cy="440759"/>
          </a:xfrm>
          <a:prstGeom prst="verticalScroll">
            <a:avLst/>
          </a:prstGeom>
          <a:solidFill>
            <a:srgbClr val="CCFF66"/>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1" u="none" strike="noStrike" cap="none" normalizeH="0" baseline="0" dirty="0">
                <a:ln>
                  <a:noFill/>
                </a:ln>
                <a:solidFill>
                  <a:schemeClr val="tx1"/>
                </a:solidFill>
                <a:effectLst/>
                <a:latin typeface="Verdana" panose="020B0604030504040204" pitchFamily="34" charset="0"/>
                <a:cs typeface="Arial" panose="020B0604020202020204" pitchFamily="34" charset="0"/>
              </a:rPr>
              <a:t>(Cn)</a:t>
            </a:r>
            <a:endParaRPr kumimoji="0" lang="en-GB" sz="1200" b="0" i="1" u="none" strike="noStrike" cap="none" normalizeH="0" baseline="0" dirty="0">
              <a:ln>
                <a:noFill/>
              </a:ln>
              <a:solidFill>
                <a:schemeClr val="tx1"/>
              </a:solidFill>
              <a:effectLst/>
              <a:latin typeface="Verdana" panose="020B0604030504040204" pitchFamily="34" charset="0"/>
              <a:cs typeface="Arial" panose="020B0604020202020204" pitchFamily="34" charset="0"/>
            </a:endParaRPr>
          </a:p>
        </p:txBody>
      </p:sp>
      <p:cxnSp>
        <p:nvCxnSpPr>
          <p:cNvPr id="30732" name="Straight Arrow Connector 30731"/>
          <p:cNvCxnSpPr/>
          <p:nvPr/>
        </p:nvCxnSpPr>
        <p:spPr bwMode="auto">
          <a:xfrm>
            <a:off x="179033" y="3642376"/>
            <a:ext cx="2698347"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Arrow Connector 53"/>
          <p:cNvCxnSpPr/>
          <p:nvPr/>
        </p:nvCxnSpPr>
        <p:spPr bwMode="auto">
          <a:xfrm>
            <a:off x="6269921" y="3660122"/>
            <a:ext cx="2698347"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36" name="Straight Arrow Connector 30735"/>
          <p:cNvCxnSpPr/>
          <p:nvPr/>
        </p:nvCxnSpPr>
        <p:spPr bwMode="auto">
          <a:xfrm flipH="1">
            <a:off x="4860032" y="1902613"/>
            <a:ext cx="1" cy="344189"/>
          </a:xfrm>
          <a:prstGeom prst="straightConnector1">
            <a:avLst/>
          </a:prstGeom>
          <a:solidFill>
            <a:schemeClr val="accent1"/>
          </a:solidFill>
          <a:ln w="9525" cap="flat" cmpd="sng" algn="ctr">
            <a:solidFill>
              <a:schemeClr val="tx1"/>
            </a:solidFill>
            <a:prstDash val="dashDot"/>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40" name="Straight Arrow Connector 30739"/>
          <p:cNvCxnSpPr/>
          <p:nvPr/>
        </p:nvCxnSpPr>
        <p:spPr bwMode="auto">
          <a:xfrm flipV="1">
            <a:off x="664723" y="2830641"/>
            <a:ext cx="2264452" cy="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Vertical Scroll 68"/>
          <p:cNvSpPr/>
          <p:nvPr/>
        </p:nvSpPr>
        <p:spPr bwMode="auto">
          <a:xfrm>
            <a:off x="738782" y="1854050"/>
            <a:ext cx="664884" cy="796685"/>
          </a:xfrm>
          <a:prstGeom prst="verticalScroll">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i="1" dirty="0"/>
              <a:t>Meeting inputs TDs, ILS, reports</a:t>
            </a:r>
            <a:endParaRPr kumimoji="0" lang="en-GB" sz="800" b="0" i="1" u="none" strike="noStrike" cap="none" normalizeH="0" baseline="0" dirty="0">
              <a:ln>
                <a:noFill/>
              </a:ln>
              <a:solidFill>
                <a:schemeClr val="tx1"/>
              </a:solidFill>
              <a:effectLst/>
            </a:endParaRPr>
          </a:p>
        </p:txBody>
      </p:sp>
      <p:sp>
        <p:nvSpPr>
          <p:cNvPr id="70" name="Vertical Scroll 69"/>
          <p:cNvSpPr/>
          <p:nvPr/>
        </p:nvSpPr>
        <p:spPr bwMode="auto">
          <a:xfrm>
            <a:off x="4900255" y="4953906"/>
            <a:ext cx="692586" cy="779350"/>
          </a:xfrm>
          <a:prstGeom prst="verticalScroll">
            <a:avLst/>
          </a:prstGeom>
          <a:solidFill>
            <a:schemeClr val="tx1">
              <a:lumMod val="40000"/>
              <a:lumOff val="60000"/>
            </a:schemeClr>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i="1" dirty="0"/>
              <a:t>Meeting outputs TDs, OLS, reports</a:t>
            </a:r>
            <a:endParaRPr kumimoji="0" lang="en-GB" sz="800" b="0" i="1" u="none" strike="noStrike" cap="none" normalizeH="0" baseline="0" dirty="0">
              <a:ln>
                <a:noFill/>
              </a:ln>
              <a:solidFill>
                <a:schemeClr val="tx1"/>
              </a:solidFill>
              <a:effectLst/>
            </a:endParaRPr>
          </a:p>
        </p:txBody>
      </p:sp>
      <p:cxnSp>
        <p:nvCxnSpPr>
          <p:cNvPr id="71" name="Straight Arrow Connector 70"/>
          <p:cNvCxnSpPr/>
          <p:nvPr/>
        </p:nvCxnSpPr>
        <p:spPr bwMode="auto">
          <a:xfrm flipV="1">
            <a:off x="1336403" y="2575406"/>
            <a:ext cx="1561024" cy="2615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p:cNvCxnSpPr>
            <a:stCxn id="23" idx="3"/>
          </p:cNvCxnSpPr>
          <p:nvPr/>
        </p:nvCxnSpPr>
        <p:spPr bwMode="auto">
          <a:xfrm>
            <a:off x="1653650" y="3156342"/>
            <a:ext cx="1223730"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TextBox 84"/>
          <p:cNvSpPr txBox="1"/>
          <p:nvPr/>
        </p:nvSpPr>
        <p:spPr>
          <a:xfrm>
            <a:off x="7611390" y="4013189"/>
            <a:ext cx="1065066" cy="707886"/>
          </a:xfrm>
          <a:prstGeom prst="rect">
            <a:avLst/>
          </a:prstGeom>
          <a:noFill/>
        </p:spPr>
        <p:txBody>
          <a:bodyPr wrap="square" rtlCol="0">
            <a:spAutoFit/>
          </a:bodyPr>
          <a:lstStyle/>
          <a:p>
            <a:pPr algn="ctr"/>
            <a:r>
              <a:rPr lang="en-US" sz="1000" dirty="0"/>
              <a:t>&lt;= 6 weeks after end of TSAG meeting</a:t>
            </a:r>
            <a:endParaRPr lang="en-GB" sz="1000" dirty="0"/>
          </a:p>
        </p:txBody>
      </p:sp>
      <p:cxnSp>
        <p:nvCxnSpPr>
          <p:cNvPr id="86" name="Straight Connector 85"/>
          <p:cNvCxnSpPr/>
          <p:nvPr/>
        </p:nvCxnSpPr>
        <p:spPr bwMode="auto">
          <a:xfrm>
            <a:off x="7884368" y="3249772"/>
            <a:ext cx="0" cy="750277"/>
          </a:xfrm>
          <a:prstGeom prst="line">
            <a:avLst/>
          </a:prstGeom>
          <a:solidFill>
            <a:schemeClr val="accent1"/>
          </a:solidFill>
          <a:ln w="95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V="1">
            <a:off x="2270477" y="2437361"/>
            <a:ext cx="626950" cy="649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p:nvPr/>
        </p:nvCxnSpPr>
        <p:spPr bwMode="auto">
          <a:xfrm>
            <a:off x="3575741" y="1941762"/>
            <a:ext cx="0" cy="31144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Vertical Scroll 95"/>
          <p:cNvSpPr/>
          <p:nvPr/>
        </p:nvSpPr>
        <p:spPr bwMode="auto">
          <a:xfrm>
            <a:off x="1681066" y="1733225"/>
            <a:ext cx="664884" cy="796685"/>
          </a:xfrm>
          <a:prstGeom prst="verticalScroll">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i="1" dirty="0"/>
              <a:t>Meeting inputs TDs, ILS, reports</a:t>
            </a:r>
            <a:endParaRPr kumimoji="0" lang="en-GB" sz="800" b="0" i="1" u="none" strike="noStrike" cap="none" normalizeH="0" baseline="0" dirty="0">
              <a:ln>
                <a:noFill/>
              </a:ln>
              <a:solidFill>
                <a:schemeClr val="tx1"/>
              </a:solidFill>
              <a:effectLst/>
            </a:endParaRPr>
          </a:p>
        </p:txBody>
      </p:sp>
      <p:sp>
        <p:nvSpPr>
          <p:cNvPr id="97" name="Vertical Scroll 96"/>
          <p:cNvSpPr/>
          <p:nvPr/>
        </p:nvSpPr>
        <p:spPr bwMode="auto">
          <a:xfrm>
            <a:off x="3252864" y="1122736"/>
            <a:ext cx="664884" cy="796685"/>
          </a:xfrm>
          <a:prstGeom prst="verticalScroll">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i="1" dirty="0"/>
              <a:t>Meeting inputs TDs, ILS, reports</a:t>
            </a:r>
            <a:endParaRPr kumimoji="0" lang="en-GB" sz="800" b="0" i="1"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69489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63089B76-C827-4807-B4FB-3261B23F8EEB}" type="slidenum">
              <a:rPr lang="en-US" altLang="en-US" sz="1000" smtClean="0">
                <a:solidFill>
                  <a:schemeClr val="tx1"/>
                </a:solidFill>
              </a:rPr>
              <a:pPr>
                <a:spcBef>
                  <a:spcPct val="0"/>
                </a:spcBef>
                <a:buSzTx/>
                <a:buFontTx/>
                <a:buNone/>
              </a:pPr>
              <a:t>25</a:t>
            </a:fld>
            <a:endParaRPr lang="en-US" altLang="en-US" sz="1000">
              <a:solidFill>
                <a:schemeClr val="tx1"/>
              </a:solidFill>
            </a:endParaRPr>
          </a:p>
        </p:txBody>
      </p:sp>
      <p:sp>
        <p:nvSpPr>
          <p:cNvPr id="30723" name="Rectangle 2"/>
          <p:cNvSpPr>
            <a:spLocks noGrp="1" noChangeArrowheads="1"/>
          </p:cNvSpPr>
          <p:nvPr>
            <p:ph type="title"/>
          </p:nvPr>
        </p:nvSpPr>
        <p:spPr/>
        <p:txBody>
          <a:bodyPr/>
          <a:lstStyle/>
          <a:p>
            <a:r>
              <a:rPr lang="en-CA" altLang="en-US" dirty="0"/>
              <a:t>TSAG Interactions</a:t>
            </a:r>
            <a:endParaRPr lang="en-CA" altLang="en-US" sz="2400" dirty="0"/>
          </a:p>
        </p:txBody>
      </p:sp>
      <p:sp>
        <p:nvSpPr>
          <p:cNvPr id="2" name="TextBox 1"/>
          <p:cNvSpPr txBox="1"/>
          <p:nvPr/>
        </p:nvSpPr>
        <p:spPr>
          <a:xfrm>
            <a:off x="2566761" y="3619038"/>
            <a:ext cx="1512168" cy="461665"/>
          </a:xfrm>
          <a:prstGeom prst="rect">
            <a:avLst/>
          </a:prstGeom>
          <a:noFill/>
          <a:ln>
            <a:solidFill>
              <a:schemeClr val="tx1"/>
            </a:solidFill>
          </a:ln>
        </p:spPr>
        <p:txBody>
          <a:bodyPr wrap="square" rtlCol="0">
            <a:spAutoFit/>
          </a:bodyPr>
          <a:lstStyle/>
          <a:p>
            <a:pPr algn="ctr"/>
            <a:r>
              <a:rPr lang="en-US" dirty="0"/>
              <a:t>TSAG</a:t>
            </a:r>
            <a:endParaRPr lang="en-GB" dirty="0"/>
          </a:p>
        </p:txBody>
      </p:sp>
      <p:sp>
        <p:nvSpPr>
          <p:cNvPr id="37" name="TextBox 36"/>
          <p:cNvSpPr txBox="1"/>
          <p:nvPr/>
        </p:nvSpPr>
        <p:spPr>
          <a:xfrm>
            <a:off x="6345391" y="3676738"/>
            <a:ext cx="648072" cy="246221"/>
          </a:xfrm>
          <a:prstGeom prst="rect">
            <a:avLst/>
          </a:prstGeom>
          <a:noFill/>
          <a:ln>
            <a:solidFill>
              <a:schemeClr val="tx1"/>
            </a:solidFill>
          </a:ln>
        </p:spPr>
        <p:txBody>
          <a:bodyPr wrap="square" rtlCol="0">
            <a:spAutoFit/>
          </a:bodyPr>
          <a:lstStyle/>
          <a:p>
            <a:pPr algn="ctr"/>
            <a:r>
              <a:rPr lang="en-US" sz="1000" dirty="0"/>
              <a:t>RAG</a:t>
            </a:r>
            <a:endParaRPr lang="en-GB" sz="1000" dirty="0"/>
          </a:p>
        </p:txBody>
      </p:sp>
      <p:sp>
        <p:nvSpPr>
          <p:cNvPr id="38" name="TextBox 37"/>
          <p:cNvSpPr txBox="1"/>
          <p:nvPr/>
        </p:nvSpPr>
        <p:spPr>
          <a:xfrm>
            <a:off x="6315304" y="4937390"/>
            <a:ext cx="718265" cy="246221"/>
          </a:xfrm>
          <a:prstGeom prst="rect">
            <a:avLst/>
          </a:prstGeom>
          <a:noFill/>
          <a:ln>
            <a:solidFill>
              <a:schemeClr val="tx1"/>
            </a:solidFill>
          </a:ln>
        </p:spPr>
        <p:txBody>
          <a:bodyPr wrap="square" rtlCol="0">
            <a:spAutoFit/>
          </a:bodyPr>
          <a:lstStyle/>
          <a:p>
            <a:pPr algn="ctr"/>
            <a:r>
              <a:rPr lang="en-US" sz="1000" dirty="0"/>
              <a:t>TDAG</a:t>
            </a:r>
            <a:endParaRPr lang="en-GB" sz="1000" dirty="0"/>
          </a:p>
        </p:txBody>
      </p:sp>
      <p:sp>
        <p:nvSpPr>
          <p:cNvPr id="39" name="TextBox 38"/>
          <p:cNvSpPr txBox="1"/>
          <p:nvPr/>
        </p:nvSpPr>
        <p:spPr>
          <a:xfrm>
            <a:off x="2599160" y="4483543"/>
            <a:ext cx="1152128" cy="246221"/>
          </a:xfrm>
          <a:prstGeom prst="rect">
            <a:avLst/>
          </a:prstGeom>
          <a:noFill/>
          <a:ln>
            <a:solidFill>
              <a:schemeClr val="tx1"/>
            </a:solidFill>
          </a:ln>
        </p:spPr>
        <p:txBody>
          <a:bodyPr wrap="square" rtlCol="0">
            <a:spAutoFit/>
          </a:bodyPr>
          <a:lstStyle/>
          <a:p>
            <a:pPr algn="ctr"/>
            <a:r>
              <a:rPr lang="en-US" sz="1000" dirty="0"/>
              <a:t>ITU-T SGs</a:t>
            </a:r>
            <a:endParaRPr lang="en-GB" sz="1000" dirty="0"/>
          </a:p>
        </p:txBody>
      </p:sp>
      <p:sp>
        <p:nvSpPr>
          <p:cNvPr id="41" name="TextBox 40"/>
          <p:cNvSpPr txBox="1"/>
          <p:nvPr/>
        </p:nvSpPr>
        <p:spPr>
          <a:xfrm>
            <a:off x="2599160" y="4812941"/>
            <a:ext cx="1152128" cy="246221"/>
          </a:xfrm>
          <a:prstGeom prst="rect">
            <a:avLst/>
          </a:prstGeom>
          <a:noFill/>
          <a:ln>
            <a:solidFill>
              <a:schemeClr val="tx1"/>
            </a:solidFill>
          </a:ln>
        </p:spPr>
        <p:txBody>
          <a:bodyPr wrap="square" rtlCol="0">
            <a:spAutoFit/>
          </a:bodyPr>
          <a:lstStyle/>
          <a:p>
            <a:pPr algn="ctr"/>
            <a:r>
              <a:rPr lang="en-US" sz="1000" dirty="0"/>
              <a:t>ITU-T FGs</a:t>
            </a:r>
            <a:endParaRPr lang="en-GB" sz="1000" dirty="0"/>
          </a:p>
        </p:txBody>
      </p:sp>
      <p:sp>
        <p:nvSpPr>
          <p:cNvPr id="42" name="TextBox 41"/>
          <p:cNvSpPr txBox="1"/>
          <p:nvPr/>
        </p:nvSpPr>
        <p:spPr>
          <a:xfrm>
            <a:off x="2599160" y="5205930"/>
            <a:ext cx="1152128" cy="246221"/>
          </a:xfrm>
          <a:prstGeom prst="rect">
            <a:avLst/>
          </a:prstGeom>
          <a:noFill/>
          <a:ln>
            <a:solidFill>
              <a:schemeClr val="tx1"/>
            </a:solidFill>
          </a:ln>
        </p:spPr>
        <p:txBody>
          <a:bodyPr wrap="square" rtlCol="0">
            <a:spAutoFit/>
          </a:bodyPr>
          <a:lstStyle/>
          <a:p>
            <a:pPr algn="ctr"/>
            <a:r>
              <a:rPr lang="en-US" sz="1000" dirty="0"/>
              <a:t>ITU-T JCAs</a:t>
            </a:r>
            <a:endParaRPr lang="en-GB" sz="1000" dirty="0"/>
          </a:p>
        </p:txBody>
      </p:sp>
      <p:sp>
        <p:nvSpPr>
          <p:cNvPr id="43" name="TextBox 42"/>
          <p:cNvSpPr txBox="1"/>
          <p:nvPr/>
        </p:nvSpPr>
        <p:spPr>
          <a:xfrm>
            <a:off x="3923928" y="2132856"/>
            <a:ext cx="1560996" cy="276999"/>
          </a:xfrm>
          <a:prstGeom prst="rect">
            <a:avLst/>
          </a:prstGeom>
          <a:noFill/>
          <a:ln>
            <a:solidFill>
              <a:schemeClr val="tx1"/>
            </a:solidFill>
          </a:ln>
        </p:spPr>
        <p:txBody>
          <a:bodyPr wrap="square" rtlCol="0">
            <a:spAutoFit/>
          </a:bodyPr>
          <a:lstStyle/>
          <a:p>
            <a:pPr algn="ctr"/>
            <a:r>
              <a:rPr lang="en-US" sz="1200" dirty="0"/>
              <a:t>TSB Director</a:t>
            </a:r>
            <a:endParaRPr lang="en-GB" sz="1200" dirty="0"/>
          </a:p>
        </p:txBody>
      </p:sp>
      <p:sp>
        <p:nvSpPr>
          <p:cNvPr id="50" name="TextBox 49"/>
          <p:cNvSpPr txBox="1"/>
          <p:nvPr/>
        </p:nvSpPr>
        <p:spPr>
          <a:xfrm>
            <a:off x="5941846" y="2132423"/>
            <a:ext cx="1560996" cy="246221"/>
          </a:xfrm>
          <a:prstGeom prst="rect">
            <a:avLst/>
          </a:prstGeom>
          <a:noFill/>
          <a:ln>
            <a:solidFill>
              <a:schemeClr val="tx1"/>
            </a:solidFill>
          </a:ln>
        </p:spPr>
        <p:txBody>
          <a:bodyPr wrap="square" rtlCol="0">
            <a:spAutoFit/>
          </a:bodyPr>
          <a:lstStyle/>
          <a:p>
            <a:pPr algn="ctr"/>
            <a:r>
              <a:rPr lang="en-US" sz="1000" dirty="0"/>
              <a:t>TSBDir AHG IPR</a:t>
            </a:r>
            <a:endParaRPr lang="en-GB" sz="1000" dirty="0"/>
          </a:p>
        </p:txBody>
      </p:sp>
      <p:sp>
        <p:nvSpPr>
          <p:cNvPr id="51" name="TextBox 50"/>
          <p:cNvSpPr txBox="1"/>
          <p:nvPr/>
        </p:nvSpPr>
        <p:spPr>
          <a:xfrm>
            <a:off x="392741" y="4202695"/>
            <a:ext cx="1152128" cy="246221"/>
          </a:xfrm>
          <a:prstGeom prst="rect">
            <a:avLst/>
          </a:prstGeom>
          <a:noFill/>
          <a:ln>
            <a:solidFill>
              <a:schemeClr val="tx1"/>
            </a:solidFill>
          </a:ln>
        </p:spPr>
        <p:txBody>
          <a:bodyPr wrap="square" rtlCol="0">
            <a:spAutoFit/>
          </a:bodyPr>
          <a:lstStyle/>
          <a:p>
            <a:pPr algn="ctr"/>
            <a:r>
              <a:rPr lang="en-US" sz="1000" dirty="0"/>
              <a:t>SPCG</a:t>
            </a:r>
            <a:endParaRPr lang="en-GB" sz="1000" dirty="0"/>
          </a:p>
        </p:txBody>
      </p:sp>
      <p:sp>
        <p:nvSpPr>
          <p:cNvPr id="52" name="TextBox 51"/>
          <p:cNvSpPr txBox="1"/>
          <p:nvPr/>
        </p:nvSpPr>
        <p:spPr>
          <a:xfrm>
            <a:off x="5079832" y="4069723"/>
            <a:ext cx="576064" cy="246221"/>
          </a:xfrm>
          <a:prstGeom prst="rect">
            <a:avLst/>
          </a:prstGeom>
          <a:noFill/>
          <a:ln>
            <a:solidFill>
              <a:schemeClr val="tx1"/>
            </a:solidFill>
          </a:ln>
        </p:spPr>
        <p:txBody>
          <a:bodyPr wrap="square" rtlCol="0">
            <a:spAutoFit/>
          </a:bodyPr>
          <a:lstStyle/>
          <a:p>
            <a:pPr algn="ctr"/>
            <a:r>
              <a:rPr lang="en-US" sz="1000" dirty="0"/>
              <a:t>ISCG</a:t>
            </a:r>
            <a:endParaRPr lang="en-GB" sz="1000" dirty="0"/>
          </a:p>
        </p:txBody>
      </p:sp>
      <p:sp>
        <p:nvSpPr>
          <p:cNvPr id="53" name="TextBox 52"/>
          <p:cNvSpPr txBox="1"/>
          <p:nvPr/>
        </p:nvSpPr>
        <p:spPr>
          <a:xfrm>
            <a:off x="5941846" y="2532478"/>
            <a:ext cx="1576626" cy="553998"/>
          </a:xfrm>
          <a:prstGeom prst="rect">
            <a:avLst/>
          </a:prstGeom>
          <a:noFill/>
          <a:ln>
            <a:solidFill>
              <a:schemeClr val="tx1"/>
            </a:solidFill>
          </a:ln>
        </p:spPr>
        <p:txBody>
          <a:bodyPr wrap="square" rtlCol="0">
            <a:spAutoFit/>
          </a:bodyPr>
          <a:lstStyle/>
          <a:p>
            <a:pPr algn="ctr"/>
            <a:r>
              <a:rPr lang="en-US" sz="1000" dirty="0"/>
              <a:t>TSBDir AHG Education about Standardization</a:t>
            </a:r>
            <a:endParaRPr lang="en-GB" sz="1000" dirty="0"/>
          </a:p>
        </p:txBody>
      </p:sp>
      <p:sp>
        <p:nvSpPr>
          <p:cNvPr id="55" name="TextBox 54"/>
          <p:cNvSpPr txBox="1"/>
          <p:nvPr/>
        </p:nvSpPr>
        <p:spPr>
          <a:xfrm>
            <a:off x="314709" y="4888609"/>
            <a:ext cx="1584176" cy="400110"/>
          </a:xfrm>
          <a:prstGeom prst="rect">
            <a:avLst/>
          </a:prstGeom>
          <a:noFill/>
          <a:ln>
            <a:solidFill>
              <a:schemeClr val="tx1"/>
            </a:solidFill>
          </a:ln>
        </p:spPr>
        <p:txBody>
          <a:bodyPr wrap="square" rtlCol="0">
            <a:spAutoFit/>
          </a:bodyPr>
          <a:lstStyle/>
          <a:p>
            <a:pPr algn="ctr"/>
            <a:r>
              <a:rPr lang="en-US" sz="1000" dirty="0"/>
              <a:t>Other external groups</a:t>
            </a:r>
            <a:endParaRPr lang="en-GB" sz="1000" dirty="0"/>
          </a:p>
        </p:txBody>
      </p:sp>
      <p:sp>
        <p:nvSpPr>
          <p:cNvPr id="56" name="TextBox 55"/>
          <p:cNvSpPr txBox="1"/>
          <p:nvPr/>
        </p:nvSpPr>
        <p:spPr>
          <a:xfrm>
            <a:off x="2599160" y="5647233"/>
            <a:ext cx="1152128" cy="246221"/>
          </a:xfrm>
          <a:prstGeom prst="rect">
            <a:avLst/>
          </a:prstGeom>
          <a:noFill/>
          <a:ln>
            <a:solidFill>
              <a:schemeClr val="tx1"/>
            </a:solidFill>
          </a:ln>
        </p:spPr>
        <p:txBody>
          <a:bodyPr wrap="square" rtlCol="0">
            <a:spAutoFit/>
          </a:bodyPr>
          <a:lstStyle/>
          <a:p>
            <a:pPr algn="ctr"/>
            <a:r>
              <a:rPr lang="en-US" sz="1000" dirty="0"/>
              <a:t>CTO group</a:t>
            </a:r>
            <a:endParaRPr lang="en-GB" sz="1000" dirty="0"/>
          </a:p>
        </p:txBody>
      </p:sp>
      <p:sp>
        <p:nvSpPr>
          <p:cNvPr id="57" name="TextBox 56"/>
          <p:cNvSpPr txBox="1"/>
          <p:nvPr/>
        </p:nvSpPr>
        <p:spPr>
          <a:xfrm>
            <a:off x="2595894" y="6088536"/>
            <a:ext cx="1152128" cy="246221"/>
          </a:xfrm>
          <a:prstGeom prst="rect">
            <a:avLst/>
          </a:prstGeom>
          <a:noFill/>
          <a:ln>
            <a:solidFill>
              <a:schemeClr val="tx1"/>
            </a:solidFill>
          </a:ln>
        </p:spPr>
        <p:txBody>
          <a:bodyPr wrap="square" rtlCol="0">
            <a:spAutoFit/>
          </a:bodyPr>
          <a:lstStyle/>
          <a:p>
            <a:pPr algn="ctr"/>
            <a:r>
              <a:rPr lang="en-US" sz="1000" dirty="0"/>
              <a:t>SCV</a:t>
            </a:r>
            <a:endParaRPr lang="en-GB" sz="1000" dirty="0"/>
          </a:p>
        </p:txBody>
      </p:sp>
      <p:sp>
        <p:nvSpPr>
          <p:cNvPr id="58" name="TextBox 57"/>
          <p:cNvSpPr txBox="1"/>
          <p:nvPr/>
        </p:nvSpPr>
        <p:spPr>
          <a:xfrm>
            <a:off x="2480502" y="956986"/>
            <a:ext cx="1152128" cy="246221"/>
          </a:xfrm>
          <a:prstGeom prst="rect">
            <a:avLst/>
          </a:prstGeom>
          <a:noFill/>
          <a:ln>
            <a:solidFill>
              <a:schemeClr val="tx1"/>
            </a:solidFill>
          </a:ln>
        </p:spPr>
        <p:txBody>
          <a:bodyPr wrap="square" rtlCol="0">
            <a:spAutoFit/>
          </a:bodyPr>
          <a:lstStyle/>
          <a:p>
            <a:pPr algn="ctr"/>
            <a:r>
              <a:rPr lang="en-US" sz="1000" dirty="0"/>
              <a:t>WTSA</a:t>
            </a:r>
            <a:endParaRPr lang="en-GB" sz="1000" dirty="0"/>
          </a:p>
        </p:txBody>
      </p:sp>
      <p:cxnSp>
        <p:nvCxnSpPr>
          <p:cNvPr id="5" name="Straight Connector 4"/>
          <p:cNvCxnSpPr>
            <a:stCxn id="2" idx="0"/>
          </p:cNvCxnSpPr>
          <p:nvPr/>
        </p:nvCxnSpPr>
        <p:spPr bwMode="auto">
          <a:xfrm flipV="1">
            <a:off x="3322845" y="1203208"/>
            <a:ext cx="25019" cy="2415830"/>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a:endCxn id="43" idx="2"/>
          </p:cNvCxnSpPr>
          <p:nvPr/>
        </p:nvCxnSpPr>
        <p:spPr bwMode="auto">
          <a:xfrm flipV="1">
            <a:off x="3391248" y="2409855"/>
            <a:ext cx="1313178" cy="1221154"/>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a:stCxn id="2" idx="3"/>
            <a:endCxn id="37" idx="1"/>
          </p:cNvCxnSpPr>
          <p:nvPr/>
        </p:nvCxnSpPr>
        <p:spPr bwMode="auto">
          <a:xfrm flipV="1">
            <a:off x="4078929" y="3799849"/>
            <a:ext cx="2266462" cy="50022"/>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p:cNvCxnSpPr>
            <a:endCxn id="38" idx="1"/>
          </p:cNvCxnSpPr>
          <p:nvPr/>
        </p:nvCxnSpPr>
        <p:spPr bwMode="auto">
          <a:xfrm>
            <a:off x="4048842" y="3972982"/>
            <a:ext cx="2266462" cy="1087519"/>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p:cNvCxnSpPr>
            <a:endCxn id="52" idx="1"/>
          </p:cNvCxnSpPr>
          <p:nvPr/>
        </p:nvCxnSpPr>
        <p:spPr bwMode="auto">
          <a:xfrm>
            <a:off x="4120850" y="3970777"/>
            <a:ext cx="958982" cy="222057"/>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p:cNvCxnSpPr>
            <a:stCxn id="43" idx="3"/>
            <a:endCxn id="50" idx="1"/>
          </p:cNvCxnSpPr>
          <p:nvPr/>
        </p:nvCxnSpPr>
        <p:spPr bwMode="auto">
          <a:xfrm flipV="1">
            <a:off x="5484924" y="2255534"/>
            <a:ext cx="456922" cy="15822"/>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a:endCxn id="53" idx="1"/>
          </p:cNvCxnSpPr>
          <p:nvPr/>
        </p:nvCxnSpPr>
        <p:spPr bwMode="auto">
          <a:xfrm>
            <a:off x="5484924" y="2359706"/>
            <a:ext cx="456922" cy="449771"/>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a:stCxn id="51" idx="3"/>
            <a:endCxn id="2" idx="1"/>
          </p:cNvCxnSpPr>
          <p:nvPr/>
        </p:nvCxnSpPr>
        <p:spPr bwMode="auto">
          <a:xfrm flipV="1">
            <a:off x="1544869" y="3849871"/>
            <a:ext cx="1021892" cy="475935"/>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a:stCxn id="55" idx="3"/>
          </p:cNvCxnSpPr>
          <p:nvPr/>
        </p:nvCxnSpPr>
        <p:spPr bwMode="auto">
          <a:xfrm flipV="1">
            <a:off x="1898885" y="3933056"/>
            <a:ext cx="637789" cy="1155608"/>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V="1">
            <a:off x="3967312" y="4080703"/>
            <a:ext cx="0" cy="2588657"/>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a:stCxn id="39" idx="3"/>
          </p:cNvCxnSpPr>
          <p:nvPr/>
        </p:nvCxnSpPr>
        <p:spPr bwMode="auto">
          <a:xfrm>
            <a:off x="3751288" y="4606654"/>
            <a:ext cx="216024" cy="0"/>
          </a:xfrm>
          <a:prstGeom prst="line">
            <a:avLst/>
          </a:prstGeom>
          <a:solidFill>
            <a:schemeClr val="accent1"/>
          </a:solidFill>
          <a:ln w="9525"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flipV="1">
            <a:off x="3736255" y="4924846"/>
            <a:ext cx="216024" cy="2"/>
          </a:xfrm>
          <a:prstGeom prst="line">
            <a:avLst/>
          </a:prstGeom>
          <a:solidFill>
            <a:schemeClr val="accent1"/>
          </a:solidFill>
          <a:ln w="9525"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flipV="1">
            <a:off x="3751288" y="5313544"/>
            <a:ext cx="216024" cy="2"/>
          </a:xfrm>
          <a:prstGeom prst="line">
            <a:avLst/>
          </a:prstGeom>
          <a:solidFill>
            <a:schemeClr val="accent1"/>
          </a:solidFill>
          <a:ln w="9525"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flipV="1">
            <a:off x="3753925" y="5763238"/>
            <a:ext cx="216024" cy="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Connector 78"/>
          <p:cNvCxnSpPr/>
          <p:nvPr/>
        </p:nvCxnSpPr>
        <p:spPr bwMode="auto">
          <a:xfrm flipV="1">
            <a:off x="3751679" y="6162141"/>
            <a:ext cx="216024" cy="2"/>
          </a:xfrm>
          <a:prstGeom prst="line">
            <a:avLst/>
          </a:prstGeom>
          <a:solidFill>
            <a:schemeClr val="accent1"/>
          </a:solidFill>
          <a:ln w="9525"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a:stCxn id="37" idx="1"/>
            <a:endCxn id="52" idx="3"/>
          </p:cNvCxnSpPr>
          <p:nvPr/>
        </p:nvCxnSpPr>
        <p:spPr bwMode="auto">
          <a:xfrm flipH="1">
            <a:off x="5655896" y="3799849"/>
            <a:ext cx="689495" cy="392985"/>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a:endCxn id="52" idx="3"/>
          </p:cNvCxnSpPr>
          <p:nvPr/>
        </p:nvCxnSpPr>
        <p:spPr bwMode="auto">
          <a:xfrm flipH="1" flipV="1">
            <a:off x="5655896" y="4192834"/>
            <a:ext cx="612051" cy="732012"/>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TextBox 92"/>
          <p:cNvSpPr txBox="1"/>
          <p:nvPr/>
        </p:nvSpPr>
        <p:spPr>
          <a:xfrm>
            <a:off x="4078929" y="1476088"/>
            <a:ext cx="1152128" cy="246221"/>
          </a:xfrm>
          <a:prstGeom prst="rect">
            <a:avLst/>
          </a:prstGeom>
          <a:noFill/>
          <a:ln>
            <a:solidFill>
              <a:schemeClr val="tx1"/>
            </a:solidFill>
          </a:ln>
        </p:spPr>
        <p:txBody>
          <a:bodyPr wrap="square" rtlCol="0">
            <a:spAutoFit/>
          </a:bodyPr>
          <a:lstStyle/>
          <a:p>
            <a:pPr algn="ctr"/>
            <a:r>
              <a:rPr lang="en-US" sz="1000" dirty="0"/>
              <a:t>ITU Council</a:t>
            </a:r>
            <a:endParaRPr lang="en-GB" sz="1000" dirty="0"/>
          </a:p>
        </p:txBody>
      </p:sp>
      <p:cxnSp>
        <p:nvCxnSpPr>
          <p:cNvPr id="101" name="Straight Connector 100"/>
          <p:cNvCxnSpPr/>
          <p:nvPr/>
        </p:nvCxnSpPr>
        <p:spPr bwMode="auto">
          <a:xfrm flipV="1">
            <a:off x="4572000" y="1742724"/>
            <a:ext cx="0" cy="388449"/>
          </a:xfrm>
          <a:prstGeom prst="line">
            <a:avLst/>
          </a:prstGeom>
          <a:solidFill>
            <a:schemeClr val="accent1"/>
          </a:solidFill>
          <a:ln w="9525" cap="flat" cmpd="sng" algn="ctr">
            <a:solidFill>
              <a:schemeClr val="tx1"/>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2585665" y="6447277"/>
            <a:ext cx="1152128" cy="400110"/>
          </a:xfrm>
          <a:prstGeom prst="rect">
            <a:avLst/>
          </a:prstGeom>
          <a:noFill/>
          <a:ln>
            <a:solidFill>
              <a:schemeClr val="tx1"/>
            </a:solidFill>
          </a:ln>
        </p:spPr>
        <p:txBody>
          <a:bodyPr wrap="square" rtlCol="0">
            <a:spAutoFit/>
          </a:bodyPr>
          <a:lstStyle/>
          <a:p>
            <a:pPr algn="ctr"/>
            <a:r>
              <a:rPr lang="en-US" sz="1000" dirty="0"/>
              <a:t>Regional Organizations</a:t>
            </a:r>
            <a:endParaRPr lang="en-GB" sz="1000" dirty="0"/>
          </a:p>
        </p:txBody>
      </p:sp>
      <p:cxnSp>
        <p:nvCxnSpPr>
          <p:cNvPr id="107" name="Straight Connector 106"/>
          <p:cNvCxnSpPr/>
          <p:nvPr/>
        </p:nvCxnSpPr>
        <p:spPr bwMode="auto">
          <a:xfrm flipV="1">
            <a:off x="3744540" y="6647332"/>
            <a:ext cx="216024" cy="2"/>
          </a:xfrm>
          <a:prstGeom prst="line">
            <a:avLst/>
          </a:prstGeom>
          <a:solidFill>
            <a:schemeClr val="accent1"/>
          </a:solidFill>
          <a:ln w="9525"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2231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E815ED3E-B139-4B3C-B552-58762E5BAB44}" type="slidenum">
              <a:rPr lang="en-US" altLang="en-US" sz="1000" smtClean="0">
                <a:solidFill>
                  <a:schemeClr val="tx1"/>
                </a:solidFill>
              </a:rPr>
              <a:pPr>
                <a:spcBef>
                  <a:spcPct val="0"/>
                </a:spcBef>
                <a:buSzTx/>
                <a:buFontTx/>
                <a:buNone/>
              </a:pPr>
              <a:t>3</a:t>
            </a:fld>
            <a:endParaRPr lang="en-US" altLang="en-US" sz="1000">
              <a:solidFill>
                <a:schemeClr val="tx1"/>
              </a:solidFill>
            </a:endParaRPr>
          </a:p>
        </p:txBody>
      </p:sp>
      <p:sp>
        <p:nvSpPr>
          <p:cNvPr id="18435" name="Rectangle 4"/>
          <p:cNvSpPr>
            <a:spLocks noGrp="1" noChangeArrowheads="1"/>
          </p:cNvSpPr>
          <p:nvPr>
            <p:ph type="title"/>
          </p:nvPr>
        </p:nvSpPr>
        <p:spPr/>
        <p:txBody>
          <a:bodyPr/>
          <a:lstStyle/>
          <a:p>
            <a:r>
              <a:rPr lang="en-CA" altLang="en-US"/>
              <a:t>TSAG Aim</a:t>
            </a:r>
          </a:p>
        </p:txBody>
      </p:sp>
      <p:sp>
        <p:nvSpPr>
          <p:cNvPr id="18436" name="Rectangle 5"/>
          <p:cNvSpPr>
            <a:spLocks noGrp="1" noChangeArrowheads="1"/>
          </p:cNvSpPr>
          <p:nvPr>
            <p:ph type="body" idx="1"/>
          </p:nvPr>
        </p:nvSpPr>
        <p:spPr>
          <a:xfrm>
            <a:off x="250825" y="908050"/>
            <a:ext cx="8642350" cy="4351338"/>
          </a:xfrm>
        </p:spPr>
        <p:txBody>
          <a:bodyPr/>
          <a:lstStyle/>
          <a:p>
            <a:pPr>
              <a:defRPr/>
            </a:pPr>
            <a:r>
              <a:rPr lang="en-US" altLang="en-US" sz="2000" b="1" dirty="0"/>
              <a:t>TSAG’s aim is to help make ITU-T the most attractive place to come to do standards work.</a:t>
            </a:r>
          </a:p>
          <a:p>
            <a:pPr>
              <a:defRPr/>
            </a:pPr>
            <a:endParaRPr lang="en-US" altLang="en-US" sz="2000" b="1" dirty="0"/>
          </a:p>
          <a:p>
            <a:pPr>
              <a:defRPr/>
            </a:pPr>
            <a:r>
              <a:rPr lang="en-US" altLang="en-US" sz="2000" b="1" dirty="0"/>
              <a:t>TSAG is an advisory body to the ITU-T Study Groups,</a:t>
            </a:r>
            <a:br>
              <a:rPr lang="en-US" altLang="en-US" sz="2000" b="1" dirty="0"/>
            </a:br>
            <a:r>
              <a:rPr lang="en-US" altLang="en-US" sz="2000" b="1" dirty="0"/>
              <a:t>the membership, the TSB Director and staff.</a:t>
            </a:r>
          </a:p>
          <a:p>
            <a:pPr>
              <a:defRPr/>
            </a:pPr>
            <a:endParaRPr lang="en-US" altLang="en-US" dirty="0"/>
          </a:p>
          <a:p>
            <a:pPr>
              <a:defRPr/>
            </a:pPr>
            <a:r>
              <a:rPr lang="en-US" altLang="en-US" sz="2000" dirty="0"/>
              <a:t>TSAG is covered in the Constitution and Convention:</a:t>
            </a:r>
          </a:p>
          <a:p>
            <a:pPr lvl="1">
              <a:defRPr/>
            </a:pPr>
            <a:r>
              <a:rPr lang="en-US" altLang="en-US" dirty="0"/>
              <a:t>CS/Article 17 108A; Article 19 116</a:t>
            </a:r>
          </a:p>
          <a:p>
            <a:pPr lvl="1">
              <a:defRPr/>
            </a:pPr>
            <a:r>
              <a:rPr lang="en-US" altLang="en-US" dirty="0"/>
              <a:t>CV/Article 14A 197A-197I; Article 15 205A.</a:t>
            </a:r>
          </a:p>
          <a:p>
            <a:pPr marL="457200" lvl="1" indent="0">
              <a:buFont typeface="Verdana" panose="020B0604030504040204" pitchFamily="34" charset="0"/>
              <a:buNone/>
              <a:defRPr/>
            </a:pPr>
            <a:endParaRPr lang="en-US" altLang="en-US" dirty="0"/>
          </a:p>
          <a:p>
            <a:pPr marL="457200" lvl="1" indent="0">
              <a:buFont typeface="Verdana" panose="020B0604030504040204" pitchFamily="34" charset="0"/>
              <a:buNone/>
              <a:defRPr/>
            </a:pPr>
            <a:r>
              <a:rPr lang="en-US" altLang="en-US" dirty="0"/>
              <a:t>and further in WTSA-16 Resolution 1 Section 4,</a:t>
            </a:r>
            <a:br>
              <a:rPr lang="en-US" altLang="en-US" dirty="0"/>
            </a:br>
            <a:r>
              <a:rPr lang="en-US" altLang="en-US" dirty="0"/>
              <a:t>WTSA-16 Resolution 22, and WTSA-16 Resolution 45.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spcBef>
                <a:spcPct val="20000"/>
              </a:spcBef>
              <a:buSzPct val="75000"/>
              <a:buBlip>
                <a:blip r:embed="rId2"/>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3"/>
              </a:buBlip>
              <a:defRPr>
                <a:solidFill>
                  <a:schemeClr val="bg2"/>
                </a:solidFill>
                <a:latin typeface="Verdana" panose="020B0604030504040204" pitchFamily="34" charset="0"/>
              </a:defRPr>
            </a:lvl3pPr>
            <a:lvl4pPr marL="1600200" indent="-228600">
              <a:spcBef>
                <a:spcPct val="20000"/>
              </a:spcBef>
              <a:buSzPct val="75000"/>
              <a:buBlip>
                <a:blip r:embed="rId4"/>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5"/>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5"/>
              </a:buBlip>
              <a:defRPr sz="1600">
                <a:solidFill>
                  <a:schemeClr val="bg2"/>
                </a:solidFill>
                <a:latin typeface="Verdana" panose="020B0604030504040204" pitchFamily="34" charset="0"/>
              </a:defRPr>
            </a:lvl9pPr>
          </a:lstStyle>
          <a:p>
            <a:pPr>
              <a:spcBef>
                <a:spcPct val="0"/>
              </a:spcBef>
              <a:buSzTx/>
              <a:buFontTx/>
              <a:buNone/>
            </a:pPr>
            <a:fld id="{36E68165-285C-401A-967A-357E80F93B32}" type="slidenum">
              <a:rPr lang="en-US" altLang="en-US" sz="1000" smtClean="0">
                <a:solidFill>
                  <a:schemeClr val="tx1"/>
                </a:solidFill>
              </a:rPr>
              <a:pPr>
                <a:spcBef>
                  <a:spcPct val="0"/>
                </a:spcBef>
                <a:buSzTx/>
                <a:buFontTx/>
                <a:buNone/>
              </a:pPr>
              <a:t>4</a:t>
            </a:fld>
            <a:endParaRPr lang="en-US" altLang="en-US" sz="1000">
              <a:solidFill>
                <a:schemeClr val="tx1"/>
              </a:solidFill>
            </a:endParaRPr>
          </a:p>
        </p:txBody>
      </p:sp>
      <p:sp>
        <p:nvSpPr>
          <p:cNvPr id="19459" name="Rectangle 14"/>
          <p:cNvSpPr>
            <a:spLocks noGrp="1" noChangeArrowheads="1"/>
          </p:cNvSpPr>
          <p:nvPr>
            <p:ph type="title"/>
          </p:nvPr>
        </p:nvSpPr>
        <p:spPr/>
        <p:txBody>
          <a:bodyPr/>
          <a:lstStyle/>
          <a:p>
            <a:pPr algn="l"/>
            <a:br>
              <a:rPr lang="en-US" altLang="en-US"/>
            </a:br>
            <a:r>
              <a:rPr lang="en-US" altLang="en-US"/>
              <a:t>Where TSAG </a:t>
            </a:r>
            <a:br>
              <a:rPr lang="en-US" altLang="en-US"/>
            </a:br>
            <a:r>
              <a:rPr lang="en-US" altLang="en-US"/>
              <a:t>Fits into ITU</a:t>
            </a:r>
            <a:endParaRPr lang="en-CA" altLang="en-US"/>
          </a:p>
        </p:txBody>
      </p:sp>
      <p:sp>
        <p:nvSpPr>
          <p:cNvPr id="19460" name="Rectangle 15"/>
          <p:cNvSpPr>
            <a:spLocks noGrp="1" noChangeArrowheads="1"/>
          </p:cNvSpPr>
          <p:nvPr>
            <p:ph type="body" idx="1"/>
          </p:nvPr>
        </p:nvSpPr>
        <p:spPr>
          <a:xfrm>
            <a:off x="250825" y="1163638"/>
            <a:ext cx="8642350" cy="2209800"/>
          </a:xfrm>
        </p:spPr>
        <p:txBody>
          <a:bodyPr/>
          <a:lstStyle/>
          <a:p>
            <a:endParaRPr lang="en-CA" altLang="en-US"/>
          </a:p>
          <a:p>
            <a:endParaRPr lang="en-CA" altLang="en-US"/>
          </a:p>
          <a:p>
            <a:r>
              <a:rPr lang="en-CA" altLang="en-US"/>
              <a:t>RAG</a:t>
            </a:r>
          </a:p>
          <a:p>
            <a:r>
              <a:rPr lang="en-CA" altLang="en-US" b="1"/>
              <a:t>TSAG</a:t>
            </a:r>
          </a:p>
          <a:p>
            <a:r>
              <a:rPr lang="en-CA" altLang="en-US"/>
              <a:t>TDAG</a:t>
            </a:r>
          </a:p>
        </p:txBody>
      </p:sp>
      <p:pic>
        <p:nvPicPr>
          <p:cNvPr id="19461" name="Picture 5" descr="structur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68725" y="0"/>
            <a:ext cx="5375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Freeform 10"/>
          <p:cNvSpPr>
            <a:spLocks/>
          </p:cNvSpPr>
          <p:nvPr/>
        </p:nvSpPr>
        <p:spPr bwMode="auto">
          <a:xfrm>
            <a:off x="1879600" y="2239963"/>
            <a:ext cx="2332038" cy="1195387"/>
          </a:xfrm>
          <a:custGeom>
            <a:avLst/>
            <a:gdLst>
              <a:gd name="T0" fmla="*/ 0 w 1469"/>
              <a:gd name="T1" fmla="*/ 2147483646 h 753"/>
              <a:gd name="T2" fmla="*/ 2147483646 w 1469"/>
              <a:gd name="T3" fmla="*/ 2147483646 h 753"/>
              <a:gd name="T4" fmla="*/ 2147483646 w 1469"/>
              <a:gd name="T5" fmla="*/ 2147483646 h 753"/>
              <a:gd name="T6" fmla="*/ 2147483646 w 1469"/>
              <a:gd name="T7" fmla="*/ 2147483646 h 7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69" h="753">
                <a:moveTo>
                  <a:pt x="0" y="37"/>
                </a:moveTo>
                <a:cubicBezTo>
                  <a:pt x="125" y="48"/>
                  <a:pt x="568" y="0"/>
                  <a:pt x="752" y="101"/>
                </a:cubicBezTo>
                <a:cubicBezTo>
                  <a:pt x="936" y="202"/>
                  <a:pt x="984" y="537"/>
                  <a:pt x="1104" y="645"/>
                </a:cubicBezTo>
                <a:cubicBezTo>
                  <a:pt x="1224" y="753"/>
                  <a:pt x="1393" y="727"/>
                  <a:pt x="1469" y="749"/>
                </a:cubicBezTo>
              </a:path>
            </a:pathLst>
          </a:custGeom>
          <a:noFill/>
          <a:ln w="38100" cmpd="sng">
            <a:solidFill>
              <a:srgbClr val="008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63" name="Freeform 11"/>
          <p:cNvSpPr>
            <a:spLocks/>
          </p:cNvSpPr>
          <p:nvPr/>
        </p:nvSpPr>
        <p:spPr bwMode="auto">
          <a:xfrm>
            <a:off x="1866900" y="2730500"/>
            <a:ext cx="3886200" cy="1277938"/>
          </a:xfrm>
          <a:custGeom>
            <a:avLst/>
            <a:gdLst>
              <a:gd name="T0" fmla="*/ 0 w 2448"/>
              <a:gd name="T1" fmla="*/ 0 h 805"/>
              <a:gd name="T2" fmla="*/ 2147483646 w 2448"/>
              <a:gd name="T3" fmla="*/ 2147483646 h 805"/>
              <a:gd name="T4" fmla="*/ 2147483646 w 2448"/>
              <a:gd name="T5" fmla="*/ 2147483646 h 805"/>
              <a:gd name="T6" fmla="*/ 2147483646 w 2448"/>
              <a:gd name="T7" fmla="*/ 2147483646 h 805"/>
              <a:gd name="T8" fmla="*/ 2147483646 w 2448"/>
              <a:gd name="T9" fmla="*/ 2147483646 h 805"/>
              <a:gd name="T10" fmla="*/ 2147483646 w 2448"/>
              <a:gd name="T11" fmla="*/ 2147483646 h 805"/>
              <a:gd name="T12" fmla="*/ 2147483646 w 2448"/>
              <a:gd name="T13" fmla="*/ 2147483646 h 80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48" h="805">
                <a:moveTo>
                  <a:pt x="0" y="0"/>
                </a:moveTo>
                <a:cubicBezTo>
                  <a:pt x="124" y="49"/>
                  <a:pt x="560" y="173"/>
                  <a:pt x="744" y="296"/>
                </a:cubicBezTo>
                <a:cubicBezTo>
                  <a:pt x="928" y="419"/>
                  <a:pt x="957" y="667"/>
                  <a:pt x="1104" y="736"/>
                </a:cubicBezTo>
                <a:cubicBezTo>
                  <a:pt x="1251" y="805"/>
                  <a:pt x="1481" y="719"/>
                  <a:pt x="1624" y="712"/>
                </a:cubicBezTo>
                <a:cubicBezTo>
                  <a:pt x="1767" y="705"/>
                  <a:pt x="1845" y="713"/>
                  <a:pt x="1960" y="696"/>
                </a:cubicBezTo>
                <a:cubicBezTo>
                  <a:pt x="2075" y="679"/>
                  <a:pt x="2231" y="644"/>
                  <a:pt x="2312" y="608"/>
                </a:cubicBezTo>
                <a:cubicBezTo>
                  <a:pt x="2393" y="572"/>
                  <a:pt x="2420" y="507"/>
                  <a:pt x="2448" y="480"/>
                </a:cubicBezTo>
              </a:path>
            </a:pathLst>
          </a:custGeom>
          <a:noFill/>
          <a:ln w="38100" cmpd="sng">
            <a:solidFill>
              <a:srgbClr val="FF33CC"/>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64" name="Freeform 12"/>
          <p:cNvSpPr>
            <a:spLocks/>
          </p:cNvSpPr>
          <p:nvPr/>
        </p:nvSpPr>
        <p:spPr bwMode="auto">
          <a:xfrm>
            <a:off x="1866900" y="3187700"/>
            <a:ext cx="5584825" cy="1314450"/>
          </a:xfrm>
          <a:custGeom>
            <a:avLst/>
            <a:gdLst>
              <a:gd name="T0" fmla="*/ 0 w 3518"/>
              <a:gd name="T1" fmla="*/ 0 h 828"/>
              <a:gd name="T2" fmla="*/ 2147483646 w 3518"/>
              <a:gd name="T3" fmla="*/ 2147483646 h 828"/>
              <a:gd name="T4" fmla="*/ 2147483646 w 3518"/>
              <a:gd name="T5" fmla="*/ 2147483646 h 828"/>
              <a:gd name="T6" fmla="*/ 2147483646 w 3518"/>
              <a:gd name="T7" fmla="*/ 2147483646 h 828"/>
              <a:gd name="T8" fmla="*/ 2147483646 w 3518"/>
              <a:gd name="T9" fmla="*/ 2147483646 h 828"/>
              <a:gd name="T10" fmla="*/ 2147483646 w 3518"/>
              <a:gd name="T11" fmla="*/ 2147483646 h 828"/>
              <a:gd name="T12" fmla="*/ 2147483646 w 3518"/>
              <a:gd name="T13" fmla="*/ 2147483646 h 828"/>
              <a:gd name="T14" fmla="*/ 2147483646 w 3518"/>
              <a:gd name="T15" fmla="*/ 2147483646 h 82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518" h="828">
                <a:moveTo>
                  <a:pt x="0" y="0"/>
                </a:moveTo>
                <a:cubicBezTo>
                  <a:pt x="67" y="44"/>
                  <a:pt x="269" y="152"/>
                  <a:pt x="400" y="264"/>
                </a:cubicBezTo>
                <a:cubicBezTo>
                  <a:pt x="531" y="376"/>
                  <a:pt x="556" y="585"/>
                  <a:pt x="784" y="672"/>
                </a:cubicBezTo>
                <a:cubicBezTo>
                  <a:pt x="1012" y="759"/>
                  <a:pt x="1482" y="828"/>
                  <a:pt x="1768" y="787"/>
                </a:cubicBezTo>
                <a:cubicBezTo>
                  <a:pt x="2054" y="746"/>
                  <a:pt x="2280" y="500"/>
                  <a:pt x="2502" y="424"/>
                </a:cubicBezTo>
                <a:cubicBezTo>
                  <a:pt x="2723" y="348"/>
                  <a:pt x="2955" y="344"/>
                  <a:pt x="3098" y="333"/>
                </a:cubicBezTo>
                <a:cubicBezTo>
                  <a:pt x="3242" y="322"/>
                  <a:pt x="3295" y="385"/>
                  <a:pt x="3364" y="360"/>
                </a:cubicBezTo>
                <a:cubicBezTo>
                  <a:pt x="3434" y="335"/>
                  <a:pt x="3486" y="221"/>
                  <a:pt x="3518" y="184"/>
                </a:cubicBezTo>
              </a:path>
            </a:pathLst>
          </a:custGeom>
          <a:noFill/>
          <a:ln w="38100" cmpd="sng">
            <a:solidFill>
              <a:srgbClr val="33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2"/>
          <p:cNvSpPr>
            <a:spLocks noChangeArrowheads="1"/>
          </p:cNvSpPr>
          <p:nvPr/>
        </p:nvSpPr>
        <p:spPr bwMode="auto">
          <a:xfrm>
            <a:off x="107504" y="887413"/>
            <a:ext cx="8928100" cy="424858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sp>
        <p:nvSpPr>
          <p:cNvPr id="20484" name="Rectangle 7"/>
          <p:cNvSpPr>
            <a:spLocks noGrp="1" noChangeArrowheads="1"/>
          </p:cNvSpPr>
          <p:nvPr>
            <p:ph type="title"/>
          </p:nvPr>
        </p:nvSpPr>
        <p:spPr/>
        <p:txBody>
          <a:bodyPr/>
          <a:lstStyle/>
          <a:p>
            <a:r>
              <a:rPr lang="en-US" altLang="en-US"/>
              <a:t>Structure of TSAG</a:t>
            </a:r>
          </a:p>
        </p:txBody>
      </p:sp>
      <p:sp>
        <p:nvSpPr>
          <p:cNvPr id="20485" name="Rectangle 2"/>
          <p:cNvSpPr>
            <a:spLocks noChangeArrowheads="1"/>
          </p:cNvSpPr>
          <p:nvPr/>
        </p:nvSpPr>
        <p:spPr bwMode="auto">
          <a:xfrm>
            <a:off x="3276154" y="1100137"/>
            <a:ext cx="2879725" cy="8636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a:solidFill>
                  <a:schemeClr val="tx1"/>
                </a:solidFill>
              </a:rPr>
              <a:t>Chairman</a:t>
            </a:r>
          </a:p>
          <a:p>
            <a:pPr algn="ctr">
              <a:spcBef>
                <a:spcPct val="0"/>
              </a:spcBef>
              <a:buSzTx/>
              <a:buFontTx/>
              <a:buNone/>
            </a:pPr>
            <a:r>
              <a:rPr lang="en-US" altLang="en-US">
                <a:solidFill>
                  <a:schemeClr val="tx1"/>
                </a:solidFill>
              </a:rPr>
              <a:t>Mr. Bruce Gracie</a:t>
            </a:r>
            <a:endParaRPr lang="en-GB" altLang="en-US">
              <a:solidFill>
                <a:schemeClr val="tx1"/>
              </a:solidFill>
            </a:endParaRPr>
          </a:p>
        </p:txBody>
      </p:sp>
      <p:sp>
        <p:nvSpPr>
          <p:cNvPr id="20486" name="Rectangle 6"/>
          <p:cNvSpPr>
            <a:spLocks noChangeArrowheads="1"/>
          </p:cNvSpPr>
          <p:nvPr/>
        </p:nvSpPr>
        <p:spPr bwMode="auto">
          <a:xfrm>
            <a:off x="3276154" y="2036762"/>
            <a:ext cx="2879725"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a:solidFill>
                  <a:schemeClr val="tx1"/>
                </a:solidFill>
              </a:rPr>
              <a:t>8 Vice Chairmen</a:t>
            </a:r>
          </a:p>
        </p:txBody>
      </p:sp>
      <p:grpSp>
        <p:nvGrpSpPr>
          <p:cNvPr id="2" name="Group 1"/>
          <p:cNvGrpSpPr/>
          <p:nvPr/>
        </p:nvGrpSpPr>
        <p:grpSpPr>
          <a:xfrm>
            <a:off x="173599" y="2772503"/>
            <a:ext cx="1316459" cy="1884363"/>
            <a:chOff x="303213" y="3057525"/>
            <a:chExt cx="1584325" cy="1884363"/>
          </a:xfrm>
        </p:grpSpPr>
        <p:sp>
          <p:nvSpPr>
            <p:cNvPr id="5" name="Rectangle 4"/>
            <p:cNvSpPr/>
            <p:nvPr/>
          </p:nvSpPr>
          <p:spPr bwMode="auto">
            <a:xfrm>
              <a:off x="303213" y="3490913"/>
              <a:ext cx="1584325" cy="1450975"/>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RG-SC</a:t>
              </a:r>
            </a:p>
            <a:p>
              <a:pPr algn="ctr">
                <a:defRPr/>
              </a:pPr>
              <a:endParaRPr lang="en-US" sz="1200" b="1" dirty="0"/>
            </a:p>
            <a:p>
              <a:pPr algn="ctr">
                <a:defRPr/>
              </a:pPr>
              <a:r>
                <a:rPr lang="en-GB" sz="1200" dirty="0"/>
                <a:t>Strengthening cooperation/ collaboration</a:t>
              </a:r>
            </a:p>
          </p:txBody>
        </p:sp>
        <p:sp>
          <p:nvSpPr>
            <p:cNvPr id="20496" name="Rectangle 17"/>
            <p:cNvSpPr>
              <a:spLocks noChangeArrowheads="1"/>
            </p:cNvSpPr>
            <p:nvPr/>
          </p:nvSpPr>
          <p:spPr bwMode="auto">
            <a:xfrm>
              <a:off x="303213" y="3057525"/>
              <a:ext cx="1584325"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3" name="Group 2"/>
          <p:cNvGrpSpPr/>
          <p:nvPr/>
        </p:nvGrpSpPr>
        <p:grpSpPr>
          <a:xfrm>
            <a:off x="1553870" y="2772503"/>
            <a:ext cx="1172990" cy="1884363"/>
            <a:chOff x="2174874" y="3057525"/>
            <a:chExt cx="1570039" cy="1884363"/>
          </a:xfrm>
        </p:grpSpPr>
        <p:sp>
          <p:nvSpPr>
            <p:cNvPr id="9" name="Rectangle 8"/>
            <p:cNvSpPr/>
            <p:nvPr/>
          </p:nvSpPr>
          <p:spPr bwMode="auto">
            <a:xfrm>
              <a:off x="2174875" y="3490913"/>
              <a:ext cx="1570038" cy="1450975"/>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RG-SOP</a:t>
              </a:r>
            </a:p>
            <a:p>
              <a:pPr algn="ctr">
                <a:defRPr/>
              </a:pPr>
              <a:endParaRPr lang="en-GB" sz="1200" dirty="0"/>
            </a:p>
            <a:p>
              <a:pPr algn="ctr">
                <a:defRPr/>
              </a:pPr>
              <a:r>
                <a:rPr lang="en-GB" sz="1200" dirty="0"/>
                <a:t>Strategic and operational plan</a:t>
              </a:r>
              <a:r>
                <a:rPr lang="en-GB" sz="1400" dirty="0"/>
                <a:t> </a:t>
              </a:r>
            </a:p>
          </p:txBody>
        </p:sp>
        <p:sp>
          <p:nvSpPr>
            <p:cNvPr id="20497" name="Rectangle 18"/>
            <p:cNvSpPr>
              <a:spLocks noChangeArrowheads="1"/>
            </p:cNvSpPr>
            <p:nvPr/>
          </p:nvSpPr>
          <p:spPr bwMode="auto">
            <a:xfrm>
              <a:off x="2174874" y="3057525"/>
              <a:ext cx="1570038"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4" name="Group 3"/>
          <p:cNvGrpSpPr/>
          <p:nvPr/>
        </p:nvGrpSpPr>
        <p:grpSpPr>
          <a:xfrm>
            <a:off x="2790671" y="2772503"/>
            <a:ext cx="1453054" cy="1884363"/>
            <a:chOff x="4033838" y="3057525"/>
            <a:chExt cx="1617662" cy="1884363"/>
          </a:xfrm>
        </p:grpSpPr>
        <p:sp>
          <p:nvSpPr>
            <p:cNvPr id="10" name="Rectangle 9"/>
            <p:cNvSpPr/>
            <p:nvPr/>
          </p:nvSpPr>
          <p:spPr bwMode="auto">
            <a:xfrm>
              <a:off x="4033838" y="3500438"/>
              <a:ext cx="1617662" cy="1441450"/>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a:t>
              </a:r>
              <a:r>
                <a:rPr lang="en-US" sz="1200" b="1" dirty="0" err="1"/>
                <a:t>StdsStrat</a:t>
              </a:r>
              <a:endParaRPr lang="en-US" sz="1200" b="1" dirty="0"/>
            </a:p>
            <a:p>
              <a:pPr algn="ctr">
                <a:defRPr/>
              </a:pPr>
              <a:endParaRPr lang="en-GB" sz="1200" dirty="0"/>
            </a:p>
            <a:p>
              <a:pPr algn="ctr">
                <a:defRPr/>
              </a:pPr>
              <a:r>
                <a:rPr lang="en-GB" sz="1200" dirty="0"/>
                <a:t>Standardization Strategy </a:t>
              </a:r>
            </a:p>
          </p:txBody>
        </p:sp>
        <p:sp>
          <p:nvSpPr>
            <p:cNvPr id="20498" name="Rectangle 19"/>
            <p:cNvSpPr>
              <a:spLocks noChangeArrowheads="1"/>
            </p:cNvSpPr>
            <p:nvPr/>
          </p:nvSpPr>
          <p:spPr bwMode="auto">
            <a:xfrm>
              <a:off x="4035425" y="3057525"/>
              <a:ext cx="1616075"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6" name="Group 5"/>
          <p:cNvGrpSpPr/>
          <p:nvPr/>
        </p:nvGrpSpPr>
        <p:grpSpPr>
          <a:xfrm>
            <a:off x="4341761" y="2780440"/>
            <a:ext cx="1069616" cy="1884363"/>
            <a:chOff x="5867400" y="3057525"/>
            <a:chExt cx="1441451" cy="1884363"/>
          </a:xfrm>
        </p:grpSpPr>
        <p:sp>
          <p:nvSpPr>
            <p:cNvPr id="11" name="Rectangle 10"/>
            <p:cNvSpPr/>
            <p:nvPr/>
          </p:nvSpPr>
          <p:spPr bwMode="auto">
            <a:xfrm>
              <a:off x="5867400" y="3500438"/>
              <a:ext cx="1441450" cy="1441450"/>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RG-WM</a:t>
              </a:r>
            </a:p>
            <a:p>
              <a:pPr algn="ctr">
                <a:defRPr/>
              </a:pPr>
              <a:endParaRPr lang="en-GB" sz="1200" dirty="0"/>
            </a:p>
            <a:p>
              <a:pPr algn="ctr">
                <a:defRPr/>
              </a:pPr>
              <a:r>
                <a:rPr lang="en-GB" sz="1200" dirty="0"/>
                <a:t>Working methods </a:t>
              </a:r>
            </a:p>
          </p:txBody>
        </p:sp>
        <p:sp>
          <p:nvSpPr>
            <p:cNvPr id="20499" name="Rectangle 20"/>
            <p:cNvSpPr>
              <a:spLocks noChangeArrowheads="1"/>
            </p:cNvSpPr>
            <p:nvPr/>
          </p:nvSpPr>
          <p:spPr bwMode="auto">
            <a:xfrm>
              <a:off x="5867401" y="3057525"/>
              <a:ext cx="1441450"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7" name="Group 6"/>
          <p:cNvGrpSpPr/>
          <p:nvPr/>
        </p:nvGrpSpPr>
        <p:grpSpPr>
          <a:xfrm>
            <a:off x="5509412" y="2778483"/>
            <a:ext cx="1094941" cy="1884363"/>
            <a:chOff x="7524750" y="3057525"/>
            <a:chExt cx="1439863" cy="1884363"/>
          </a:xfrm>
        </p:grpSpPr>
        <p:sp>
          <p:nvSpPr>
            <p:cNvPr id="12" name="Rectangle 11"/>
            <p:cNvSpPr/>
            <p:nvPr/>
          </p:nvSpPr>
          <p:spPr bwMode="auto">
            <a:xfrm>
              <a:off x="7524750" y="3500438"/>
              <a:ext cx="1439863" cy="1441450"/>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RG-WP</a:t>
              </a:r>
            </a:p>
            <a:p>
              <a:pPr algn="ctr">
                <a:defRPr/>
              </a:pPr>
              <a:endParaRPr lang="en-US" sz="1200" dirty="0"/>
            </a:p>
            <a:p>
              <a:pPr algn="ctr">
                <a:defRPr/>
              </a:pPr>
              <a:r>
                <a:rPr lang="en-US" sz="1200" dirty="0"/>
                <a:t>Work </a:t>
              </a:r>
              <a:r>
                <a:rPr lang="en-US" sz="1200" dirty="0" err="1"/>
                <a:t>programme</a:t>
              </a:r>
              <a:r>
                <a:rPr lang="en-US" sz="1200" dirty="0"/>
                <a:t> and study group structure</a:t>
              </a:r>
              <a:endParaRPr lang="en-GB" sz="1200" dirty="0"/>
            </a:p>
          </p:txBody>
        </p:sp>
        <p:sp>
          <p:nvSpPr>
            <p:cNvPr id="20500" name="Rectangle 21"/>
            <p:cNvSpPr>
              <a:spLocks noChangeArrowheads="1"/>
            </p:cNvSpPr>
            <p:nvPr/>
          </p:nvSpPr>
          <p:spPr bwMode="auto">
            <a:xfrm>
              <a:off x="7524750" y="3057525"/>
              <a:ext cx="1439863"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30" name="Group 29"/>
          <p:cNvGrpSpPr/>
          <p:nvPr/>
        </p:nvGrpSpPr>
        <p:grpSpPr>
          <a:xfrm>
            <a:off x="6654294" y="2780440"/>
            <a:ext cx="1094942" cy="1884363"/>
            <a:chOff x="7524750" y="3057525"/>
            <a:chExt cx="1439864" cy="1884363"/>
          </a:xfrm>
        </p:grpSpPr>
        <p:sp>
          <p:nvSpPr>
            <p:cNvPr id="31" name="Rectangle 30"/>
            <p:cNvSpPr/>
            <p:nvPr/>
          </p:nvSpPr>
          <p:spPr bwMode="auto">
            <a:xfrm>
              <a:off x="7524751" y="3500438"/>
              <a:ext cx="1439863" cy="1441450"/>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RG-CPTRG</a:t>
              </a:r>
            </a:p>
            <a:p>
              <a:pPr algn="ctr">
                <a:defRPr/>
              </a:pPr>
              <a:endParaRPr lang="en-US" sz="1200" dirty="0"/>
            </a:p>
            <a:p>
              <a:pPr algn="ctr">
                <a:defRPr/>
              </a:pPr>
              <a:r>
                <a:rPr lang="en-US" sz="1000" dirty="0"/>
                <a:t>Continuation, Participation, Termination of Regional Groups</a:t>
              </a:r>
              <a:endParaRPr lang="en-GB" sz="1000" dirty="0"/>
            </a:p>
          </p:txBody>
        </p:sp>
        <p:sp>
          <p:nvSpPr>
            <p:cNvPr id="32" name="Rectangle 21"/>
            <p:cNvSpPr>
              <a:spLocks noChangeArrowheads="1"/>
            </p:cNvSpPr>
            <p:nvPr/>
          </p:nvSpPr>
          <p:spPr bwMode="auto">
            <a:xfrm>
              <a:off x="7524750" y="3057525"/>
              <a:ext cx="1439863"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grpSp>
        <p:nvGrpSpPr>
          <p:cNvPr id="34" name="Group 33"/>
          <p:cNvGrpSpPr/>
          <p:nvPr/>
        </p:nvGrpSpPr>
        <p:grpSpPr>
          <a:xfrm>
            <a:off x="7809287" y="2780440"/>
            <a:ext cx="1182865" cy="1884363"/>
            <a:chOff x="7524750" y="3057525"/>
            <a:chExt cx="1439864" cy="1884363"/>
          </a:xfrm>
        </p:grpSpPr>
        <p:sp>
          <p:nvSpPr>
            <p:cNvPr id="35" name="Rectangle 34"/>
            <p:cNvSpPr/>
            <p:nvPr/>
          </p:nvSpPr>
          <p:spPr bwMode="auto">
            <a:xfrm>
              <a:off x="7524751" y="3500438"/>
              <a:ext cx="1439863" cy="1441450"/>
            </a:xfrm>
            <a:prstGeom prst="rect">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200" b="1" dirty="0"/>
                <a:t>RG-</a:t>
              </a:r>
              <a:r>
                <a:rPr lang="en-US" sz="1200" b="1" dirty="0" err="1"/>
                <a:t>ResReview</a:t>
              </a:r>
              <a:endParaRPr lang="en-US" sz="1200" b="1" dirty="0"/>
            </a:p>
            <a:p>
              <a:pPr algn="ctr">
                <a:defRPr/>
              </a:pPr>
              <a:endParaRPr lang="en-US" sz="1200" dirty="0"/>
            </a:p>
            <a:p>
              <a:pPr algn="ctr">
                <a:defRPr/>
              </a:pPr>
              <a:r>
                <a:rPr lang="en-US" sz="1200" dirty="0"/>
                <a:t>Review of Resolutions</a:t>
              </a:r>
              <a:endParaRPr lang="en-GB" sz="1200" dirty="0"/>
            </a:p>
          </p:txBody>
        </p:sp>
        <p:sp>
          <p:nvSpPr>
            <p:cNvPr id="36" name="Rectangle 21"/>
            <p:cNvSpPr>
              <a:spLocks noChangeArrowheads="1"/>
            </p:cNvSpPr>
            <p:nvPr/>
          </p:nvSpPr>
          <p:spPr bwMode="auto">
            <a:xfrm>
              <a:off x="7524750" y="3057525"/>
              <a:ext cx="1439863" cy="4318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200" dirty="0">
                  <a:solidFill>
                    <a:schemeClr val="tx1"/>
                  </a:solidFill>
                </a:rPr>
                <a:t>Rapporteur</a:t>
              </a:r>
            </a:p>
          </p:txBody>
        </p:sp>
      </p:grpSp>
      <p:sp>
        <p:nvSpPr>
          <p:cNvPr id="38" name="Rectangle 6"/>
          <p:cNvSpPr>
            <a:spLocks noChangeArrowheads="1"/>
          </p:cNvSpPr>
          <p:nvPr/>
        </p:nvSpPr>
        <p:spPr bwMode="auto">
          <a:xfrm>
            <a:off x="173599" y="4723035"/>
            <a:ext cx="8818552" cy="392321"/>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dirty="0">
                <a:solidFill>
                  <a:schemeClr val="tx1"/>
                </a:solidFill>
              </a:rPr>
              <a:t>TSAG Secretariat (TSB)</a:t>
            </a:r>
          </a:p>
        </p:txBody>
      </p:sp>
      <p:sp>
        <p:nvSpPr>
          <p:cNvPr id="39" name="Rectangle 2"/>
          <p:cNvSpPr>
            <a:spLocks noChangeArrowheads="1"/>
          </p:cNvSpPr>
          <p:nvPr/>
        </p:nvSpPr>
        <p:spPr bwMode="auto">
          <a:xfrm>
            <a:off x="7380312" y="1133228"/>
            <a:ext cx="1574342" cy="1176022"/>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lgn="ctr">
              <a:spcBef>
                <a:spcPct val="0"/>
              </a:spcBef>
              <a:buSzTx/>
              <a:buFontTx/>
              <a:buNone/>
            </a:pPr>
            <a:r>
              <a:rPr lang="en-US" altLang="en-US" sz="1600" dirty="0">
                <a:solidFill>
                  <a:schemeClr val="tx1"/>
                </a:solidFill>
              </a:rPr>
              <a:t>TSAG Management Team</a:t>
            </a:r>
            <a:endParaRPr lang="en-GB" altLang="en-US" sz="16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spcBef>
                <a:spcPct val="0"/>
              </a:spcBef>
              <a:buSzTx/>
              <a:buFontTx/>
              <a:buNone/>
            </a:pPr>
            <a:fld id="{02EFCBC4-5A64-45D2-9826-A011B89144E9}" type="slidenum">
              <a:rPr lang="en-US" altLang="en-US" sz="1000" smtClean="0">
                <a:solidFill>
                  <a:schemeClr val="tx1"/>
                </a:solidFill>
              </a:rPr>
              <a:pPr>
                <a:spcBef>
                  <a:spcPct val="0"/>
                </a:spcBef>
                <a:buSzTx/>
                <a:buFontTx/>
                <a:buNone/>
              </a:pPr>
              <a:t>6</a:t>
            </a:fld>
            <a:endParaRPr lang="en-US" altLang="en-US" sz="1000">
              <a:solidFill>
                <a:schemeClr val="tx1"/>
              </a:solidFill>
            </a:endParaRPr>
          </a:p>
        </p:txBody>
      </p:sp>
      <p:sp>
        <p:nvSpPr>
          <p:cNvPr id="22531" name="Rectangle 7"/>
          <p:cNvSpPr>
            <a:spLocks noGrp="1" noChangeArrowheads="1"/>
          </p:cNvSpPr>
          <p:nvPr>
            <p:ph type="title"/>
          </p:nvPr>
        </p:nvSpPr>
        <p:spPr/>
        <p:txBody>
          <a:bodyPr/>
          <a:lstStyle/>
          <a:p>
            <a:r>
              <a:rPr lang="en-US" altLang="en-US"/>
              <a:t>Duties of TSAG - Resolution 1</a:t>
            </a:r>
          </a:p>
        </p:txBody>
      </p:sp>
      <p:sp>
        <p:nvSpPr>
          <p:cNvPr id="22532" name="Rectangle 8"/>
          <p:cNvSpPr>
            <a:spLocks noGrp="1" noChangeArrowheads="1"/>
          </p:cNvSpPr>
          <p:nvPr>
            <p:ph type="body" idx="1"/>
          </p:nvPr>
        </p:nvSpPr>
        <p:spPr>
          <a:xfrm>
            <a:off x="250825" y="908050"/>
            <a:ext cx="8642350" cy="5140325"/>
          </a:xfrm>
        </p:spPr>
        <p:txBody>
          <a:bodyPr/>
          <a:lstStyle/>
          <a:p>
            <a:r>
              <a:rPr lang="en-GB" altLang="en-US">
                <a:hlinkClick r:id="rId7"/>
              </a:rPr>
              <a:t>WTSA-16 Resolution 1 </a:t>
            </a:r>
            <a:r>
              <a:rPr lang="en-GB" altLang="en-US"/>
              <a:t>§4.3</a:t>
            </a:r>
          </a:p>
          <a:p>
            <a:pPr lvl="1"/>
            <a:r>
              <a:rPr lang="en-GB" altLang="en-US"/>
              <a:t>Adapt ITU-T to changing requirements. </a:t>
            </a:r>
          </a:p>
          <a:p>
            <a:pPr lvl="1"/>
            <a:endParaRPr lang="en-GB" altLang="en-US"/>
          </a:p>
          <a:p>
            <a:pPr lvl="1"/>
            <a:r>
              <a:rPr lang="en-GB" altLang="en-US"/>
              <a:t>Monitor the activities of any joint coordination activities</a:t>
            </a:r>
            <a:br>
              <a:rPr lang="en-GB" altLang="en-US"/>
            </a:br>
            <a:r>
              <a:rPr lang="en-GB" altLang="en-US"/>
              <a:t>or terminate them, or establish new coordination activities. </a:t>
            </a:r>
          </a:p>
          <a:p>
            <a:pPr lvl="1"/>
            <a:endParaRPr lang="en-GB" altLang="en-US"/>
          </a:p>
          <a:p>
            <a:pPr lvl="1"/>
            <a:r>
              <a:rPr lang="en-GB" altLang="en-US"/>
              <a:t>Review/improve ITU‑T working methods. </a:t>
            </a:r>
          </a:p>
          <a:p>
            <a:pPr lvl="1"/>
            <a:endParaRPr lang="en-GB" altLang="en-US"/>
          </a:p>
          <a:p>
            <a:pPr lvl="1"/>
            <a:r>
              <a:rPr lang="en-GB" altLang="en-US"/>
              <a:t>Monitor the activities of the lead study groups</a:t>
            </a:r>
          </a:p>
          <a:p>
            <a:pPr lvl="1"/>
            <a:endParaRPr lang="en-GB" altLang="en-US"/>
          </a:p>
          <a:p>
            <a:pPr lvl="1"/>
            <a:r>
              <a:rPr lang="en-GB" altLang="en-US"/>
              <a:t>Monitor programmes of work across the study groups.</a:t>
            </a:r>
          </a:p>
          <a:p>
            <a:pPr lvl="1"/>
            <a:endParaRPr lang="en-US" altLang="en-US"/>
          </a:p>
          <a:p>
            <a:pPr lvl="1"/>
            <a:r>
              <a:rPr lang="en-US" altLang="en-US"/>
              <a:t>Follow-up on items identified by WTSA (see WTSA-16 Res.22)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spcBef>
                <a:spcPct val="0"/>
              </a:spcBef>
              <a:buSzTx/>
              <a:buFontTx/>
              <a:buNone/>
            </a:pPr>
            <a:fld id="{13724BDE-A2BF-402A-9100-84A90BB7FA04}" type="slidenum">
              <a:rPr lang="en-US" altLang="en-US" sz="1000" smtClean="0">
                <a:solidFill>
                  <a:schemeClr val="tx1"/>
                </a:solidFill>
              </a:rPr>
              <a:pPr>
                <a:spcBef>
                  <a:spcPct val="0"/>
                </a:spcBef>
                <a:buSzTx/>
                <a:buFontTx/>
                <a:buNone/>
              </a:pPr>
              <a:t>7</a:t>
            </a:fld>
            <a:endParaRPr lang="en-US" altLang="en-US" sz="1000">
              <a:solidFill>
                <a:schemeClr val="tx1"/>
              </a:solidFill>
            </a:endParaRPr>
          </a:p>
        </p:txBody>
      </p:sp>
      <p:sp>
        <p:nvSpPr>
          <p:cNvPr id="24579" name="Rectangle 6"/>
          <p:cNvSpPr>
            <a:spLocks noGrp="1" noChangeArrowheads="1"/>
          </p:cNvSpPr>
          <p:nvPr>
            <p:ph type="title"/>
          </p:nvPr>
        </p:nvSpPr>
        <p:spPr/>
        <p:txBody>
          <a:bodyPr/>
          <a:lstStyle/>
          <a:p>
            <a:r>
              <a:rPr lang="en-US" altLang="en-US"/>
              <a:t>WTSA-2016 Resolution 22</a:t>
            </a:r>
          </a:p>
        </p:txBody>
      </p:sp>
      <p:sp>
        <p:nvSpPr>
          <p:cNvPr id="24580" name="Rectangle 7"/>
          <p:cNvSpPr>
            <a:spLocks noGrp="1" noChangeArrowheads="1"/>
          </p:cNvSpPr>
          <p:nvPr>
            <p:ph type="body" idx="1"/>
          </p:nvPr>
        </p:nvSpPr>
        <p:spPr>
          <a:xfrm>
            <a:off x="250825" y="1163638"/>
            <a:ext cx="8642350" cy="5102935"/>
          </a:xfrm>
        </p:spPr>
        <p:txBody>
          <a:bodyPr/>
          <a:lstStyle/>
          <a:p>
            <a:r>
              <a:rPr lang="en-GB" altLang="en-US" sz="2200" dirty="0">
                <a:hlinkClick r:id="rId7"/>
              </a:rPr>
              <a:t>WTSA-16 Resolution 22 </a:t>
            </a:r>
            <a:r>
              <a:rPr lang="en-GB" altLang="en-US" sz="2200" dirty="0"/>
              <a:t>authorizes TSAG of act in-between WTSAs</a:t>
            </a:r>
          </a:p>
          <a:p>
            <a:endParaRPr lang="en-GB" altLang="en-US" sz="2200" dirty="0"/>
          </a:p>
          <a:p>
            <a:r>
              <a:rPr lang="en-GB" altLang="en-US" sz="2200" dirty="0"/>
              <a:t>Maintain up-to-date, efficient and flexible working guidelines</a:t>
            </a:r>
          </a:p>
          <a:p>
            <a:r>
              <a:rPr lang="en-GB" altLang="en-US" sz="2200" dirty="0"/>
              <a:t>Maintain/develop the ITU-T A-series Recommendations (Organization of the work of ITU-T)</a:t>
            </a:r>
          </a:p>
          <a:p>
            <a:r>
              <a:rPr lang="en-GB" altLang="en-US" sz="2200" dirty="0"/>
              <a:t>Advise the Director of TSB on financial and other matters</a:t>
            </a:r>
          </a:p>
          <a:p>
            <a:r>
              <a:rPr lang="en-GB" altLang="en-US" sz="2200" dirty="0"/>
              <a:t>Enhance and improve the effectiveness of ITU-T's work</a:t>
            </a:r>
          </a:p>
          <a:p>
            <a:r>
              <a:rPr lang="en-GB" altLang="en-US" sz="2200" dirty="0"/>
              <a:t>Restructure and establish ITU-T study groups,</a:t>
            </a:r>
          </a:p>
          <a:p>
            <a:r>
              <a:rPr lang="en-GB" altLang="en-US" sz="2200" dirty="0"/>
              <a:t>Consider study group schedules</a:t>
            </a:r>
          </a:p>
          <a:p>
            <a:r>
              <a:rPr lang="en-GB" altLang="en-US" sz="2200" dirty="0"/>
              <a:t>Review existing and new study Questions</a:t>
            </a:r>
          </a:p>
          <a:p>
            <a:r>
              <a:rPr lang="en-GB" altLang="en-US" sz="2200" dirty="0"/>
              <a:t>To group Questions of interest to developing countries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spcBef>
                <a:spcPct val="0"/>
              </a:spcBef>
              <a:buSzTx/>
              <a:buFontTx/>
              <a:buNone/>
            </a:pPr>
            <a:fld id="{77E9E19F-3B28-4370-A5C5-70259D13087C}" type="slidenum">
              <a:rPr lang="en-US" altLang="en-US" sz="1000" smtClean="0">
                <a:solidFill>
                  <a:schemeClr val="tx1"/>
                </a:solidFill>
              </a:rPr>
              <a:pPr>
                <a:spcBef>
                  <a:spcPct val="0"/>
                </a:spcBef>
                <a:buSzTx/>
                <a:buFontTx/>
                <a:buNone/>
              </a:pPr>
              <a:t>8</a:t>
            </a:fld>
            <a:endParaRPr lang="en-US" altLang="en-US" sz="1000">
              <a:solidFill>
                <a:schemeClr val="tx1"/>
              </a:solidFill>
            </a:endParaRPr>
          </a:p>
        </p:txBody>
      </p:sp>
      <p:sp>
        <p:nvSpPr>
          <p:cNvPr id="26627" name="Rectangle 4"/>
          <p:cNvSpPr>
            <a:spLocks noGrp="1" noChangeArrowheads="1"/>
          </p:cNvSpPr>
          <p:nvPr>
            <p:ph type="title"/>
          </p:nvPr>
        </p:nvSpPr>
        <p:spPr/>
        <p:txBody>
          <a:bodyPr/>
          <a:lstStyle/>
          <a:p>
            <a:r>
              <a:rPr lang="en-US" altLang="en-US"/>
              <a:t>WTSA-2016 Resolution 22 (cnt’d)</a:t>
            </a:r>
          </a:p>
        </p:txBody>
      </p:sp>
      <p:sp>
        <p:nvSpPr>
          <p:cNvPr id="26628" name="Rectangle 5"/>
          <p:cNvSpPr>
            <a:spLocks noGrp="1" noChangeArrowheads="1"/>
          </p:cNvSpPr>
          <p:nvPr>
            <p:ph type="body" idx="1"/>
          </p:nvPr>
        </p:nvSpPr>
        <p:spPr>
          <a:xfrm>
            <a:off x="250825" y="1163638"/>
            <a:ext cx="8642350" cy="5539978"/>
          </a:xfrm>
        </p:spPr>
        <p:txBody>
          <a:bodyPr/>
          <a:lstStyle/>
          <a:p>
            <a:r>
              <a:rPr lang="en-GB" altLang="en-US" sz="2000" dirty="0"/>
              <a:t>Create, terminate or maintain other groups, including focus groups to respond rapidly to high-priority issues, market needs and new emerging technologies</a:t>
            </a:r>
          </a:p>
          <a:p>
            <a:endParaRPr lang="en-GB" altLang="en-US" sz="2000" dirty="0"/>
          </a:p>
          <a:p>
            <a:r>
              <a:rPr lang="en-GB" altLang="en-US" sz="2000" dirty="0"/>
              <a:t>Review reports of </a:t>
            </a:r>
            <a:r>
              <a:rPr lang="en-GB" altLang="en-US" sz="2000" u="sng" dirty="0"/>
              <a:t>coordination groups </a:t>
            </a:r>
            <a:r>
              <a:rPr lang="en-GB" altLang="en-US" sz="2000" dirty="0"/>
              <a:t>and other groups,</a:t>
            </a:r>
          </a:p>
          <a:p>
            <a:r>
              <a:rPr lang="en-GB" altLang="en-US" sz="2000" dirty="0"/>
              <a:t>Establish the appropriate mechanism (e.g. </a:t>
            </a:r>
            <a:r>
              <a:rPr lang="en-GB" altLang="en-US" sz="2000" u="sng" dirty="0"/>
              <a:t>coordination groups </a:t>
            </a:r>
            <a:r>
              <a:rPr lang="en-GB" altLang="en-US" sz="2000" dirty="0"/>
              <a:t>or other groups) for cross-cutting topics, </a:t>
            </a:r>
            <a:r>
              <a:rPr lang="en-GB" altLang="en-US" sz="2000" u="sng" dirty="0"/>
              <a:t>to ensuring effective coordination of standardization topics</a:t>
            </a:r>
          </a:p>
          <a:p>
            <a:endParaRPr lang="en-GB" altLang="en-US" sz="2000" u="sng" dirty="0"/>
          </a:p>
          <a:p>
            <a:r>
              <a:rPr lang="en-GB" altLang="en-US" sz="2000" u="sng" dirty="0"/>
              <a:t>Provide liaison on its activities to organizations outside ITU</a:t>
            </a:r>
          </a:p>
          <a:p>
            <a:r>
              <a:rPr lang="en-GB" altLang="en-US" sz="2000" u="sng" dirty="0"/>
              <a:t>Review and coordinate standardization strategies for ITU‑T</a:t>
            </a:r>
          </a:p>
          <a:p>
            <a:pPr lvl="2"/>
            <a:r>
              <a:rPr lang="en-GB" altLang="en-US" sz="1600" dirty="0"/>
              <a:t>identify the main technological trends and market, economic and policy needs in scope of the mandate of ITU‑T,</a:t>
            </a:r>
          </a:p>
          <a:p>
            <a:pPr lvl="2"/>
            <a:r>
              <a:rPr lang="en-GB" altLang="en-US" sz="1600" dirty="0"/>
              <a:t>identify possible topics and issues for consideration in ITU‑T's standardization strategies;</a:t>
            </a:r>
          </a:p>
          <a:p>
            <a:pPr lvl="2"/>
            <a:r>
              <a:rPr lang="en-GB" altLang="en-US" sz="1600" dirty="0"/>
              <a:t>establish an appropriate mechanism to facilitate standardization strategies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spcBef>
                <a:spcPct val="20000"/>
              </a:spcBef>
              <a:buSzPct val="75000"/>
              <a:buBlip>
                <a:blip r:embed="rId3"/>
              </a:buBlip>
              <a:defRPr sz="2400">
                <a:solidFill>
                  <a:schemeClr val="bg2"/>
                </a:solidFill>
                <a:latin typeface="Verdana" panose="020B0604030504040204" pitchFamily="34" charset="0"/>
              </a:defRPr>
            </a:lvl1pPr>
            <a:lvl2pPr marL="742950" indent="-285750">
              <a:spcBef>
                <a:spcPct val="20000"/>
              </a:spcBef>
              <a:buClr>
                <a:srgbClr val="FF0000"/>
              </a:buClr>
              <a:buSzPct val="70000"/>
              <a:buFont typeface="Verdana" panose="020B0604030504040204" pitchFamily="34" charset="0"/>
              <a:buChar char="–"/>
              <a:defRPr sz="2000">
                <a:solidFill>
                  <a:schemeClr val="bg2"/>
                </a:solidFill>
                <a:latin typeface="Verdana" panose="020B0604030504040204" pitchFamily="34" charset="0"/>
              </a:defRPr>
            </a:lvl2pPr>
            <a:lvl3pPr marL="1143000" indent="-228600">
              <a:spcBef>
                <a:spcPct val="20000"/>
              </a:spcBef>
              <a:buSzPct val="60000"/>
              <a:buBlip>
                <a:blip r:embed="rId4"/>
              </a:buBlip>
              <a:defRPr>
                <a:solidFill>
                  <a:schemeClr val="bg2"/>
                </a:solidFill>
                <a:latin typeface="Verdana" panose="020B0604030504040204" pitchFamily="34" charset="0"/>
              </a:defRPr>
            </a:lvl3pPr>
            <a:lvl4pPr marL="1600200" indent="-228600">
              <a:spcBef>
                <a:spcPct val="20000"/>
              </a:spcBef>
              <a:buSzPct val="75000"/>
              <a:buBlip>
                <a:blip r:embed="rId5"/>
              </a:buBlip>
              <a:defRPr sz="1600">
                <a:solidFill>
                  <a:schemeClr val="bg2"/>
                </a:solidFill>
                <a:latin typeface="Verdana" panose="020B0604030504040204" pitchFamily="34" charset="0"/>
              </a:defRPr>
            </a:lvl4pPr>
            <a:lvl5pPr marL="2057400" indent="-228600">
              <a:spcBef>
                <a:spcPct val="20000"/>
              </a:spcBef>
              <a:buSzPct val="60000"/>
              <a:buFont typeface="ZapfDingbats BT" pitchFamily="18" charset="2"/>
              <a:buBlip>
                <a:blip r:embed="rId6"/>
              </a:buBlip>
              <a:defRPr sz="16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Font typeface="ZapfDingbats BT" pitchFamily="18" charset="2"/>
              <a:buBlip>
                <a:blip r:embed="rId6"/>
              </a:buBlip>
              <a:defRPr sz="1600">
                <a:solidFill>
                  <a:schemeClr val="bg2"/>
                </a:solidFill>
                <a:latin typeface="Verdana" panose="020B0604030504040204" pitchFamily="34" charset="0"/>
              </a:defRPr>
            </a:lvl9pPr>
          </a:lstStyle>
          <a:p>
            <a:pPr>
              <a:spcBef>
                <a:spcPct val="0"/>
              </a:spcBef>
              <a:buSzTx/>
              <a:buFontTx/>
              <a:buNone/>
            </a:pPr>
            <a:fld id="{13724BDE-A2BF-402A-9100-84A90BB7FA04}" type="slidenum">
              <a:rPr lang="en-US" altLang="en-US" sz="1000" smtClean="0">
                <a:solidFill>
                  <a:schemeClr val="tx1"/>
                </a:solidFill>
              </a:rPr>
              <a:pPr>
                <a:spcBef>
                  <a:spcPct val="0"/>
                </a:spcBef>
                <a:buSzTx/>
                <a:buFontTx/>
                <a:buNone/>
              </a:pPr>
              <a:t>9</a:t>
            </a:fld>
            <a:endParaRPr lang="en-US" altLang="en-US" sz="1000">
              <a:solidFill>
                <a:schemeClr val="tx1"/>
              </a:solidFill>
            </a:endParaRPr>
          </a:p>
        </p:txBody>
      </p:sp>
      <p:sp>
        <p:nvSpPr>
          <p:cNvPr id="24579" name="Rectangle 6"/>
          <p:cNvSpPr>
            <a:spLocks noGrp="1" noChangeArrowheads="1"/>
          </p:cNvSpPr>
          <p:nvPr>
            <p:ph type="title"/>
          </p:nvPr>
        </p:nvSpPr>
        <p:spPr/>
        <p:txBody>
          <a:bodyPr/>
          <a:lstStyle/>
          <a:p>
            <a:r>
              <a:rPr lang="en-US" altLang="en-US" dirty="0"/>
              <a:t>WTSA-2016 Resolution 45</a:t>
            </a:r>
          </a:p>
        </p:txBody>
      </p:sp>
      <p:sp>
        <p:nvSpPr>
          <p:cNvPr id="24580" name="Rectangle 7"/>
          <p:cNvSpPr>
            <a:spLocks noGrp="1" noChangeArrowheads="1"/>
          </p:cNvSpPr>
          <p:nvPr>
            <p:ph type="body" idx="1"/>
          </p:nvPr>
        </p:nvSpPr>
        <p:spPr>
          <a:xfrm>
            <a:off x="250825" y="1163638"/>
            <a:ext cx="8642350" cy="3410164"/>
          </a:xfrm>
        </p:spPr>
        <p:txBody>
          <a:bodyPr/>
          <a:lstStyle/>
          <a:p>
            <a:r>
              <a:rPr lang="en-GB" altLang="en-US" sz="2200" dirty="0">
                <a:hlinkClick r:id="rId7"/>
              </a:rPr>
              <a:t>WTSA-16 Resolution 45</a:t>
            </a:r>
            <a:r>
              <a:rPr lang="en-GB" altLang="en-US" sz="2200" dirty="0"/>
              <a:t> for TSAG to take an active role in ensuring coordination among ITU-T study groups,</a:t>
            </a:r>
            <a:br>
              <a:rPr lang="en-GB" altLang="en-US" sz="2200" dirty="0"/>
            </a:br>
            <a:r>
              <a:rPr lang="en-GB" altLang="en-US" sz="2200" dirty="0"/>
              <a:t>particularly on high-priority standardization issues</a:t>
            </a:r>
          </a:p>
          <a:p>
            <a:endParaRPr lang="en-US" altLang="en-US" sz="2200" dirty="0"/>
          </a:p>
          <a:p>
            <a:r>
              <a:rPr lang="en-US" altLang="en-US" sz="2200" dirty="0"/>
              <a:t>TSAG to ensure cross-study group coordination and cooperation between study groups</a:t>
            </a:r>
          </a:p>
          <a:p>
            <a:endParaRPr lang="en-US" altLang="en-US" sz="2200" dirty="0"/>
          </a:p>
          <a:p>
            <a:r>
              <a:rPr lang="en-US" altLang="en-US" sz="2200" dirty="0"/>
              <a:t>TSAG to take into account advice given by other groups established.</a:t>
            </a:r>
            <a:endParaRPr lang="en-GB" altLang="en-US" sz="2200" dirty="0"/>
          </a:p>
        </p:txBody>
      </p:sp>
    </p:spTree>
    <p:extLst>
      <p:ext uri="{BB962C8B-B14F-4D97-AF65-F5344CB8AC3E}">
        <p14:creationId xmlns:p14="http://schemas.microsoft.com/office/powerpoint/2010/main" val="3953524140"/>
      </p:ext>
    </p:extLst>
  </p:cSld>
  <p:clrMapOvr>
    <a:masterClrMapping/>
  </p:clrMapOvr>
</p:sld>
</file>

<file path=ppt/theme/theme1.xml><?xml version="1.0" encoding="utf-8"?>
<a:theme xmlns:a="http://schemas.openxmlformats.org/drawingml/2006/main" name="ITU-official-template-SC">
  <a:themeElements>
    <a:clrScheme name="ITU-official-template-SC 5">
      <a:dk1>
        <a:srgbClr val="3333CC"/>
      </a:dk1>
      <a:lt1>
        <a:srgbClr val="FFFFFF"/>
      </a:lt1>
      <a:dk2>
        <a:srgbClr val="000000"/>
      </a:dk2>
      <a:lt2>
        <a:srgbClr val="3333CC"/>
      </a:lt2>
      <a:accent1>
        <a:srgbClr val="DDDDDD"/>
      </a:accent1>
      <a:accent2>
        <a:srgbClr val="3333CC"/>
      </a:accent2>
      <a:accent3>
        <a:srgbClr val="FFFFFF"/>
      </a:accent3>
      <a:accent4>
        <a:srgbClr val="2A2AAE"/>
      </a:accent4>
      <a:accent5>
        <a:srgbClr val="EBEBEB"/>
      </a:accent5>
      <a:accent6>
        <a:srgbClr val="2D2DB9"/>
      </a:accent6>
      <a:hlink>
        <a:srgbClr val="3366FF"/>
      </a:hlink>
      <a:folHlink>
        <a:srgbClr val="B2B2B2"/>
      </a:folHlink>
    </a:clrScheme>
    <a:fontScheme name="ITU-official-template-SC">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lnDef>
  </a:objectDefaults>
  <a:extraClrSchemeLst>
    <a:extraClrScheme>
      <a:clrScheme name="ITU-official-template-S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2">
        <a:dk1>
          <a:srgbClr val="3333CC"/>
        </a:dk1>
        <a:lt1>
          <a:srgbClr val="FFFFFF"/>
        </a:lt1>
        <a:dk2>
          <a:srgbClr val="000000"/>
        </a:dk2>
        <a:lt2>
          <a:srgbClr val="808080"/>
        </a:lt2>
        <a:accent1>
          <a:srgbClr val="00CC99"/>
        </a:accent1>
        <a:accent2>
          <a:srgbClr val="3333CC"/>
        </a:accent2>
        <a:accent3>
          <a:srgbClr val="FFFFFF"/>
        </a:accent3>
        <a:accent4>
          <a:srgbClr val="2A2AAE"/>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3">
        <a:dk1>
          <a:srgbClr val="3333CC"/>
        </a:dk1>
        <a:lt1>
          <a:srgbClr val="FFFFFF"/>
        </a:lt1>
        <a:dk2>
          <a:srgbClr val="000000"/>
        </a:dk2>
        <a:lt2>
          <a:srgbClr val="3333CC"/>
        </a:lt2>
        <a:accent1>
          <a:srgbClr val="00CC99"/>
        </a:accent1>
        <a:accent2>
          <a:srgbClr val="3333CC"/>
        </a:accent2>
        <a:accent3>
          <a:srgbClr val="FFFFFF"/>
        </a:accent3>
        <a:accent4>
          <a:srgbClr val="2A2AAE"/>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4">
        <a:dk1>
          <a:srgbClr val="3333CC"/>
        </a:dk1>
        <a:lt1>
          <a:srgbClr val="FFFFFF"/>
        </a:lt1>
        <a:dk2>
          <a:srgbClr val="000000"/>
        </a:dk2>
        <a:lt2>
          <a:srgbClr val="3333CC"/>
        </a:lt2>
        <a:accent1>
          <a:srgbClr val="B2B2B2"/>
        </a:accent1>
        <a:accent2>
          <a:srgbClr val="3333CC"/>
        </a:accent2>
        <a:accent3>
          <a:srgbClr val="FFFFFF"/>
        </a:accent3>
        <a:accent4>
          <a:srgbClr val="2A2AAE"/>
        </a:accent4>
        <a:accent5>
          <a:srgbClr val="D5D5D5"/>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5">
        <a:dk1>
          <a:srgbClr val="3333CC"/>
        </a:dk1>
        <a:lt1>
          <a:srgbClr val="FFFFFF"/>
        </a:lt1>
        <a:dk2>
          <a:srgbClr val="000000"/>
        </a:dk2>
        <a:lt2>
          <a:srgbClr val="3333CC"/>
        </a:lt2>
        <a:accent1>
          <a:srgbClr val="DDDDDD"/>
        </a:accent1>
        <a:accent2>
          <a:srgbClr val="3333CC"/>
        </a:accent2>
        <a:accent3>
          <a:srgbClr val="FFFFFF"/>
        </a:accent3>
        <a:accent4>
          <a:srgbClr val="2A2AAE"/>
        </a:accent4>
        <a:accent5>
          <a:srgbClr val="EBEBEB"/>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Kigali Template</Template>
  <TotalTime>8095</TotalTime>
  <Words>1592</Words>
  <Application>Microsoft Office PowerPoint</Application>
  <PresentationFormat>On-screen Show (4:3)</PresentationFormat>
  <Paragraphs>310</Paragraphs>
  <Slides>25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Univers</vt:lpstr>
      <vt:lpstr>Verdana</vt:lpstr>
      <vt:lpstr>ZapfDingbats BT</vt:lpstr>
      <vt:lpstr>ITU-official-template-SC</vt:lpstr>
      <vt:lpstr>Overview of Telecommunication Standardization Advisory Group (TSAG)</vt:lpstr>
      <vt:lpstr>Outline</vt:lpstr>
      <vt:lpstr>TSAG Aim</vt:lpstr>
      <vt:lpstr> Where TSAG  Fits into ITU</vt:lpstr>
      <vt:lpstr>Structure of TSAG</vt:lpstr>
      <vt:lpstr>Duties of TSAG - Resolution 1</vt:lpstr>
      <vt:lpstr>WTSA-2016 Resolution 22</vt:lpstr>
      <vt:lpstr>WTSA-2016 Resolution 22 (cnt’d)</vt:lpstr>
      <vt:lpstr>WTSA-2016 Resolution 45</vt:lpstr>
      <vt:lpstr>TSAG operation mode</vt:lpstr>
      <vt:lpstr>TSAG Rapporteur Group on Working Methods (RG-WM)</vt:lpstr>
      <vt:lpstr>TSAG Rapporteur Group on Work Programme and Study Group Structure​ (RG-WP)</vt:lpstr>
      <vt:lpstr>TSAG Rapporteur Group on Strengthening Collaboration​ (RG-SC)</vt:lpstr>
      <vt:lpstr>TSAG Rapporteur Group on Strengthening Collaboration​ (RG-SC)</vt:lpstr>
      <vt:lpstr>TSAG Rapporteur Group on Standardization Strategy​​ (RG-StdsStrat)</vt:lpstr>
      <vt:lpstr>TSAG Rapporteur Group on Standardization Strategy​​ (RG-StdsStrat)</vt:lpstr>
      <vt:lpstr>TSAG Rapporteur Group on Standardization Strategy​​ (RG-StdsStrat)</vt:lpstr>
      <vt:lpstr>TSAG Rapporteur Group on the review of WTSA Resolutions​​ (RG-ResReview)</vt:lpstr>
      <vt:lpstr>TSAG Rapporteur Group on Regional Groups​​ (RG-CPTRG)</vt:lpstr>
      <vt:lpstr>TSAG Rapporteur Group on Regional Groups​​ (RG-CPTRG)</vt:lpstr>
      <vt:lpstr>TSAG Rapporteur Group on Strategic and Operational Plan (RG-SOP)</vt:lpstr>
      <vt:lpstr>Joint Coordination Activities (under the parent-ship of TSAG)</vt:lpstr>
      <vt:lpstr>Focus Groups Activities (under the parent-ship of TSAG)</vt:lpstr>
      <vt:lpstr>TSAG Meeting</vt:lpstr>
      <vt:lpstr>TSAG Interactions</vt:lpstr>
    </vt:vector>
  </TitlesOfParts>
  <Company>PROBST ICT CONSULTING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 Standardization: Multimedia</dc:title>
  <dc:creator>Probst</dc:creator>
  <cp:lastModifiedBy>Al-Mnini, Lara</cp:lastModifiedBy>
  <cp:revision>267</cp:revision>
  <cp:lastPrinted>2001-11-25T13:41:09Z</cp:lastPrinted>
  <dcterms:created xsi:type="dcterms:W3CDTF">2007-09-19T08:27:50Z</dcterms:created>
  <dcterms:modified xsi:type="dcterms:W3CDTF">2020-02-03T12:26:42Z</dcterms:modified>
</cp:coreProperties>
</file>