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sldIdLst>
    <p:sldId id="270" r:id="rId3"/>
    <p:sldId id="285" r:id="rId4"/>
    <p:sldId id="300" r:id="rId5"/>
    <p:sldId id="286" r:id="rId6"/>
    <p:sldId id="298" r:id="rId7"/>
    <p:sldId id="271" r:id="rId8"/>
    <p:sldId id="301" r:id="rId9"/>
    <p:sldId id="302" r:id="rId10"/>
    <p:sldId id="30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8ED5"/>
    <a:srgbClr val="6481A4"/>
    <a:srgbClr val="04AC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38" y="7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199F88A-EDD6-4756-8B2E-C1144C7E25D0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C15B675-3C07-4E12-8427-FAA2FBAC18E7}">
      <dgm:prSet phldrT="[Text]" custT="1"/>
      <dgm:spPr/>
      <dgm:t>
        <a:bodyPr/>
        <a:lstStyle/>
        <a:p>
          <a:r>
            <a:rPr lang="en-US" altLang="zh-CN" sz="1600" b="1" dirty="0" smtClean="0"/>
            <a:t>WG0: Coordination Committee</a:t>
          </a:r>
          <a:endParaRPr lang="en-US" sz="1600" b="1" dirty="0"/>
        </a:p>
      </dgm:t>
    </dgm:pt>
    <dgm:pt modelId="{A167AC4E-F81C-4CA5-8F49-8A2AE34F6DD1}" type="parTrans" cxnId="{2C95D67F-C937-4BD0-9281-003E85AC31A2}">
      <dgm:prSet/>
      <dgm:spPr/>
      <dgm:t>
        <a:bodyPr/>
        <a:lstStyle/>
        <a:p>
          <a:endParaRPr lang="en-US"/>
        </a:p>
      </dgm:t>
    </dgm:pt>
    <dgm:pt modelId="{F157F22D-B89C-4B22-A38A-FDC01BB8705B}" type="sibTrans" cxnId="{2C95D67F-C937-4BD0-9281-003E85AC31A2}">
      <dgm:prSet/>
      <dgm:spPr>
        <a:noFill/>
      </dgm:spPr>
      <dgm:t>
        <a:bodyPr/>
        <a:lstStyle/>
        <a:p>
          <a:endParaRPr lang="en-US"/>
        </a:p>
      </dgm:t>
    </dgm:pt>
    <dgm:pt modelId="{D344D751-4E79-48A1-B50D-37028A6B5011}">
      <dgm:prSet/>
      <dgm:spPr/>
      <dgm:t>
        <a:bodyPr/>
        <a:lstStyle/>
        <a:p>
          <a:r>
            <a:rPr lang="en-US" altLang="zh-CN" b="1" dirty="0" smtClean="0">
              <a:cs typeface="Browallia New" panose="020B0604020202020204" pitchFamily="34" charset="-34"/>
            </a:rPr>
            <a:t>WG0 Chairs: </a:t>
          </a:r>
          <a:endParaRPr lang="en-US" altLang="zh-CN" dirty="0">
            <a:cs typeface="Browallia New" panose="020B0604020202020204" pitchFamily="34" charset="-34"/>
          </a:endParaRPr>
        </a:p>
      </dgm:t>
    </dgm:pt>
    <dgm:pt modelId="{1D4886C1-556F-421B-B547-9446DF03EC19}" type="parTrans" cxnId="{98297B5A-C083-4E05-A55B-903D634AA684}">
      <dgm:prSet/>
      <dgm:spPr/>
      <dgm:t>
        <a:bodyPr/>
        <a:lstStyle/>
        <a:p>
          <a:endParaRPr lang="en-US"/>
        </a:p>
      </dgm:t>
    </dgm:pt>
    <dgm:pt modelId="{10854237-CDB1-4B82-9315-1C713D02A5CD}" type="sibTrans" cxnId="{98297B5A-C083-4E05-A55B-903D634AA684}">
      <dgm:prSet/>
      <dgm:spPr/>
      <dgm:t>
        <a:bodyPr/>
        <a:lstStyle/>
        <a:p>
          <a:endParaRPr lang="en-US"/>
        </a:p>
      </dgm:t>
    </dgm:pt>
    <dgm:pt modelId="{77A7B039-B952-4881-AD34-9FAF4D092F8E}">
      <dgm:prSet custT="1"/>
      <dgm:spPr/>
      <dgm:t>
        <a:bodyPr/>
        <a:lstStyle/>
        <a:p>
          <a:r>
            <a:rPr lang="en-US" altLang="zh-CN" sz="1600" b="1" dirty="0" smtClean="0"/>
            <a:t>WG1: Network aspects of QIT</a:t>
          </a:r>
          <a:endParaRPr lang="en-US" altLang="zh-CN" sz="1600" b="1" dirty="0">
            <a:cs typeface="Browallia New" panose="020B0604020202020204" pitchFamily="34" charset="-34"/>
          </a:endParaRPr>
        </a:p>
      </dgm:t>
    </dgm:pt>
    <dgm:pt modelId="{1E600E1D-3CEE-47E2-8A45-D5EEAA5C5597}" type="parTrans" cxnId="{B5853466-3A16-4F06-8FEB-5366A8F90CAB}">
      <dgm:prSet/>
      <dgm:spPr/>
      <dgm:t>
        <a:bodyPr/>
        <a:lstStyle/>
        <a:p>
          <a:endParaRPr lang="en-US"/>
        </a:p>
      </dgm:t>
    </dgm:pt>
    <dgm:pt modelId="{E531E1A9-DB94-4653-BBAD-EA0A454110BC}" type="sibTrans" cxnId="{B5853466-3A16-4F06-8FEB-5366A8F90CAB}">
      <dgm:prSet/>
      <dgm:spPr>
        <a:noFill/>
      </dgm:spPr>
      <dgm:t>
        <a:bodyPr/>
        <a:lstStyle/>
        <a:p>
          <a:endParaRPr lang="en-US"/>
        </a:p>
      </dgm:t>
    </dgm:pt>
    <dgm:pt modelId="{A0D158FB-9700-46DD-9277-F0F0A1396268}">
      <dgm:prSet/>
      <dgm:spPr/>
      <dgm:t>
        <a:bodyPr/>
        <a:lstStyle/>
        <a:p>
          <a:r>
            <a:rPr lang="en-US" altLang="zh-CN" b="1" dirty="0" smtClean="0">
              <a:cs typeface="Browallia New" panose="020B0604020202020204" pitchFamily="34" charset="-34"/>
            </a:rPr>
            <a:t>WG1 Chair: </a:t>
          </a:r>
          <a:endParaRPr lang="en-GB" dirty="0">
            <a:cs typeface="Browallia New" panose="020B0604020202020204" pitchFamily="34" charset="-34"/>
          </a:endParaRPr>
        </a:p>
      </dgm:t>
    </dgm:pt>
    <dgm:pt modelId="{50A1B2A7-8D3B-4887-B0BD-E5429E8184F8}" type="parTrans" cxnId="{F27E9CB0-3E2E-4E20-9A25-8657870A4DBF}">
      <dgm:prSet/>
      <dgm:spPr/>
      <dgm:t>
        <a:bodyPr/>
        <a:lstStyle/>
        <a:p>
          <a:endParaRPr lang="en-US"/>
        </a:p>
      </dgm:t>
    </dgm:pt>
    <dgm:pt modelId="{C0B44B6E-3A8C-4D6A-968C-2B2BA729D3AC}" type="sibTrans" cxnId="{F27E9CB0-3E2E-4E20-9A25-8657870A4DBF}">
      <dgm:prSet/>
      <dgm:spPr/>
      <dgm:t>
        <a:bodyPr/>
        <a:lstStyle/>
        <a:p>
          <a:endParaRPr lang="en-US"/>
        </a:p>
      </dgm:t>
    </dgm:pt>
    <dgm:pt modelId="{ED116E73-2E59-43B7-9F61-6B63C62ECAEE}">
      <dgm:prSet phldrT="[Text]" custT="1"/>
      <dgm:spPr/>
      <dgm:t>
        <a:bodyPr/>
        <a:lstStyle/>
        <a:p>
          <a:r>
            <a:rPr lang="en-US" altLang="zh-CN" sz="1600" b="1" dirty="0" smtClean="0"/>
            <a:t>WG2: QKDN</a:t>
          </a:r>
          <a:endParaRPr lang="en-US" sz="1600" b="1" dirty="0"/>
        </a:p>
      </dgm:t>
    </dgm:pt>
    <dgm:pt modelId="{1FF562ED-3EDE-490C-BBFE-92D8BCF74A07}" type="parTrans" cxnId="{605E7C17-ECC5-48DA-845B-38CA1DA7DE93}">
      <dgm:prSet/>
      <dgm:spPr/>
      <dgm:t>
        <a:bodyPr/>
        <a:lstStyle/>
        <a:p>
          <a:endParaRPr lang="en-US"/>
        </a:p>
      </dgm:t>
    </dgm:pt>
    <dgm:pt modelId="{3D4FBCC3-91D6-481F-B683-FF9946AB33F8}" type="sibTrans" cxnId="{605E7C17-ECC5-48DA-845B-38CA1DA7DE93}">
      <dgm:prSet/>
      <dgm:spPr/>
      <dgm:t>
        <a:bodyPr/>
        <a:lstStyle/>
        <a:p>
          <a:endParaRPr lang="en-US"/>
        </a:p>
      </dgm:t>
    </dgm:pt>
    <dgm:pt modelId="{C4B1B3CE-7A48-450E-B980-2CD75F683FE3}">
      <dgm:prSet/>
      <dgm:spPr/>
      <dgm:t>
        <a:bodyPr/>
        <a:lstStyle/>
        <a:p>
          <a:r>
            <a:rPr lang="en-US" altLang="zh-CN" b="1" dirty="0" smtClean="0">
              <a:cs typeface="Browallia New" panose="020B0604020202020204" pitchFamily="34" charset="-34"/>
            </a:rPr>
            <a:t>WG2 Chair: </a:t>
          </a:r>
          <a:endParaRPr lang="en-US" altLang="zh-CN" dirty="0">
            <a:cs typeface="Browallia New" panose="020B0604020202020204" pitchFamily="34" charset="-34"/>
          </a:endParaRPr>
        </a:p>
      </dgm:t>
    </dgm:pt>
    <dgm:pt modelId="{F7DB6D3E-7129-45D9-808D-E4A5C3BFED3D}" type="parTrans" cxnId="{B211BFE1-528E-476F-9D06-ACE2909CF39E}">
      <dgm:prSet/>
      <dgm:spPr/>
      <dgm:t>
        <a:bodyPr/>
        <a:lstStyle/>
        <a:p>
          <a:endParaRPr lang="en-US"/>
        </a:p>
      </dgm:t>
    </dgm:pt>
    <dgm:pt modelId="{58A5F74B-B016-4B59-9982-BB667D40BF87}" type="sibTrans" cxnId="{B211BFE1-528E-476F-9D06-ACE2909CF39E}">
      <dgm:prSet/>
      <dgm:spPr/>
      <dgm:t>
        <a:bodyPr/>
        <a:lstStyle/>
        <a:p>
          <a:endParaRPr lang="en-US"/>
        </a:p>
      </dgm:t>
    </dgm:pt>
    <dgm:pt modelId="{5B2F91F7-C541-479E-A9AD-DE48EAA934F5}">
      <dgm:prSet/>
      <dgm:spPr/>
      <dgm:t>
        <a:bodyPr/>
        <a:lstStyle/>
        <a:p>
          <a:r>
            <a:rPr lang="en-US" altLang="zh-CN" dirty="0" smtClean="0">
              <a:cs typeface="Browallia New" panose="020B0604020202020204" pitchFamily="34" charset="-34"/>
            </a:rPr>
            <a:t>Mr </a:t>
          </a:r>
          <a:r>
            <a:rPr lang="en-US" altLang="zh-CN" dirty="0" err="1" smtClean="0">
              <a:cs typeface="Browallia New" panose="020B0604020202020204" pitchFamily="34" charset="-34"/>
            </a:rPr>
            <a:t>Zhangchao</a:t>
          </a:r>
          <a:r>
            <a:rPr lang="en-US" altLang="zh-CN" dirty="0" smtClean="0">
              <a:cs typeface="Browallia New" panose="020B0604020202020204" pitchFamily="34" charset="-34"/>
            </a:rPr>
            <a:t> Ma, </a:t>
          </a:r>
          <a:r>
            <a:rPr lang="en-GB" dirty="0" smtClean="0">
              <a:cs typeface="Browallia New" panose="020B0604020202020204" pitchFamily="34" charset="-34"/>
            </a:rPr>
            <a:t>CAS Quantum Network</a:t>
          </a:r>
          <a:endParaRPr lang="en-US" altLang="zh-CN" dirty="0">
            <a:cs typeface="Browallia New" panose="020B0604020202020204" pitchFamily="34" charset="-34"/>
          </a:endParaRPr>
        </a:p>
      </dgm:t>
    </dgm:pt>
    <dgm:pt modelId="{EDF75ADE-140C-4A74-86F8-05E1CC2144BD}" type="parTrans" cxnId="{8594BDDD-17E3-41D1-9B96-598372C63360}">
      <dgm:prSet/>
      <dgm:spPr/>
      <dgm:t>
        <a:bodyPr/>
        <a:lstStyle/>
        <a:p>
          <a:endParaRPr lang="en-US"/>
        </a:p>
      </dgm:t>
    </dgm:pt>
    <dgm:pt modelId="{9E15DB88-71C3-4DA0-BF17-66302FE7AF57}" type="sibTrans" cxnId="{8594BDDD-17E3-41D1-9B96-598372C63360}">
      <dgm:prSet/>
      <dgm:spPr/>
      <dgm:t>
        <a:bodyPr/>
        <a:lstStyle/>
        <a:p>
          <a:endParaRPr lang="en-US"/>
        </a:p>
      </dgm:t>
    </dgm:pt>
    <dgm:pt modelId="{26021A97-23A5-4B0A-AB45-FA65F187AA40}">
      <dgm:prSet/>
      <dgm:spPr/>
      <dgm:t>
        <a:bodyPr/>
        <a:lstStyle/>
        <a:p>
          <a:r>
            <a:rPr lang="en-US" altLang="zh-CN" b="1" smtClean="0">
              <a:cs typeface="Browallia New" panose="020B0604020202020204" pitchFamily="34" charset="-34"/>
            </a:rPr>
            <a:t>Expected deliverables (5):</a:t>
          </a:r>
          <a:endParaRPr lang="en-US" altLang="zh-CN" b="1" dirty="0">
            <a:cs typeface="Browallia New" panose="020B0604020202020204" pitchFamily="34" charset="-34"/>
          </a:endParaRPr>
        </a:p>
      </dgm:t>
    </dgm:pt>
    <dgm:pt modelId="{726E591F-7DBE-492E-B719-CD187D39DE4D}" type="parTrans" cxnId="{150A3488-B83A-4773-A67F-7D640C164080}">
      <dgm:prSet/>
      <dgm:spPr/>
      <dgm:t>
        <a:bodyPr/>
        <a:lstStyle/>
        <a:p>
          <a:endParaRPr lang="en-US"/>
        </a:p>
      </dgm:t>
    </dgm:pt>
    <dgm:pt modelId="{6B10A7B1-693B-44C1-BE8E-D9A5DA274261}" type="sibTrans" cxnId="{150A3488-B83A-4773-A67F-7D640C164080}">
      <dgm:prSet/>
      <dgm:spPr/>
      <dgm:t>
        <a:bodyPr/>
        <a:lstStyle/>
        <a:p>
          <a:endParaRPr lang="en-US"/>
        </a:p>
      </dgm:t>
    </dgm:pt>
    <dgm:pt modelId="{BDD64945-6568-4D1D-994B-0D9388E4486C}">
      <dgm:prSet/>
      <dgm:spPr/>
      <dgm:t>
        <a:bodyPr/>
        <a:lstStyle/>
        <a:p>
          <a:r>
            <a:rPr lang="en-GB" smtClean="0">
              <a:cs typeface="Browallia New" panose="020B0604020202020204" pitchFamily="34" charset="-34"/>
            </a:rPr>
            <a:t>Terminology</a:t>
          </a:r>
          <a:endParaRPr lang="en-GB" dirty="0">
            <a:cs typeface="Browallia New" panose="020B0604020202020204" pitchFamily="34" charset="-34"/>
          </a:endParaRPr>
        </a:p>
      </dgm:t>
    </dgm:pt>
    <dgm:pt modelId="{283DD06A-B1C4-4CA2-AF9A-1691162E9998}" type="parTrans" cxnId="{EB4467F0-9B08-4F7C-A93F-0427FA057C79}">
      <dgm:prSet/>
      <dgm:spPr/>
      <dgm:t>
        <a:bodyPr/>
        <a:lstStyle/>
        <a:p>
          <a:endParaRPr lang="en-US"/>
        </a:p>
      </dgm:t>
    </dgm:pt>
    <dgm:pt modelId="{C8D29603-CCAB-4F54-81E8-FB872BA7E19F}" type="sibTrans" cxnId="{EB4467F0-9B08-4F7C-A93F-0427FA057C79}">
      <dgm:prSet/>
      <dgm:spPr/>
      <dgm:t>
        <a:bodyPr/>
        <a:lstStyle/>
        <a:p>
          <a:endParaRPr lang="en-US"/>
        </a:p>
      </dgm:t>
    </dgm:pt>
    <dgm:pt modelId="{3ABD1D66-BBEF-495C-BEFC-0288520EE156}">
      <dgm:prSet/>
      <dgm:spPr/>
      <dgm:t>
        <a:bodyPr/>
        <a:lstStyle/>
        <a:p>
          <a:r>
            <a:rPr lang="en-GB" smtClean="0">
              <a:cs typeface="Browallia New" panose="020B0604020202020204" pitchFamily="34" charset="-34"/>
            </a:rPr>
            <a:t>Use cases</a:t>
          </a:r>
          <a:endParaRPr lang="en-GB" dirty="0">
            <a:cs typeface="Browallia New" panose="020B0604020202020204" pitchFamily="34" charset="-34"/>
          </a:endParaRPr>
        </a:p>
      </dgm:t>
    </dgm:pt>
    <dgm:pt modelId="{A6964486-417A-4B2A-8DA1-754A52CFF551}" type="parTrans" cxnId="{F018C9CA-D93D-4A16-BEC2-1C558BAC9622}">
      <dgm:prSet/>
      <dgm:spPr/>
      <dgm:t>
        <a:bodyPr/>
        <a:lstStyle/>
        <a:p>
          <a:endParaRPr lang="en-US"/>
        </a:p>
      </dgm:t>
    </dgm:pt>
    <dgm:pt modelId="{3D730DF1-FC41-47BF-8B62-92C3C52F9257}" type="sibTrans" cxnId="{F018C9CA-D93D-4A16-BEC2-1C558BAC9622}">
      <dgm:prSet/>
      <dgm:spPr/>
      <dgm:t>
        <a:bodyPr/>
        <a:lstStyle/>
        <a:p>
          <a:endParaRPr lang="en-US"/>
        </a:p>
      </dgm:t>
    </dgm:pt>
    <dgm:pt modelId="{FCA6AE11-71FF-407A-8F15-DEDDA4BDBCF9}">
      <dgm:prSet/>
      <dgm:spPr/>
      <dgm:t>
        <a:bodyPr/>
        <a:lstStyle/>
        <a:p>
          <a:r>
            <a:rPr lang="en-GB" smtClean="0">
              <a:cs typeface="Browallia New" panose="020B0604020202020204" pitchFamily="34" charset="-34"/>
            </a:rPr>
            <a:t>QKDN protocols</a:t>
          </a:r>
          <a:endParaRPr lang="en-GB" dirty="0">
            <a:cs typeface="Browallia New" panose="020B0604020202020204" pitchFamily="34" charset="-34"/>
          </a:endParaRPr>
        </a:p>
      </dgm:t>
    </dgm:pt>
    <dgm:pt modelId="{9727B40E-01E0-4B5C-A074-C45085B72EF6}" type="parTrans" cxnId="{C75D2701-25D2-4A47-875C-53BC7FDB182F}">
      <dgm:prSet/>
      <dgm:spPr/>
      <dgm:t>
        <a:bodyPr/>
        <a:lstStyle/>
        <a:p>
          <a:endParaRPr lang="en-US"/>
        </a:p>
      </dgm:t>
    </dgm:pt>
    <dgm:pt modelId="{423284D5-AC04-474E-AEB3-A6F1A5801447}" type="sibTrans" cxnId="{C75D2701-25D2-4A47-875C-53BC7FDB182F}">
      <dgm:prSet/>
      <dgm:spPr/>
      <dgm:t>
        <a:bodyPr/>
        <a:lstStyle/>
        <a:p>
          <a:endParaRPr lang="en-US"/>
        </a:p>
      </dgm:t>
    </dgm:pt>
    <dgm:pt modelId="{B805EEF9-733F-4E7C-92D0-A14FA0460315}">
      <dgm:prSet/>
      <dgm:spPr/>
      <dgm:t>
        <a:bodyPr/>
        <a:lstStyle/>
        <a:p>
          <a:r>
            <a:rPr lang="en-US" smtClean="0">
              <a:cs typeface="Browallia New" panose="020B0604020202020204" pitchFamily="34" charset="-34"/>
            </a:rPr>
            <a:t>QKDN transport</a:t>
          </a:r>
          <a:endParaRPr lang="en-GB" dirty="0">
            <a:cs typeface="Browallia New" panose="020B0604020202020204" pitchFamily="34" charset="-34"/>
          </a:endParaRPr>
        </a:p>
      </dgm:t>
    </dgm:pt>
    <dgm:pt modelId="{E6E68B25-83A6-4C77-947A-72D0F02DA179}" type="parTrans" cxnId="{81811764-7883-4B57-89D7-AF8BDAE28DFE}">
      <dgm:prSet/>
      <dgm:spPr/>
      <dgm:t>
        <a:bodyPr/>
        <a:lstStyle/>
        <a:p>
          <a:endParaRPr lang="en-US"/>
        </a:p>
      </dgm:t>
    </dgm:pt>
    <dgm:pt modelId="{C20A361B-6372-46C2-A10E-7A5680481C01}" type="sibTrans" cxnId="{81811764-7883-4B57-89D7-AF8BDAE28DFE}">
      <dgm:prSet/>
      <dgm:spPr/>
      <dgm:t>
        <a:bodyPr/>
        <a:lstStyle/>
        <a:p>
          <a:endParaRPr lang="en-US"/>
        </a:p>
      </dgm:t>
    </dgm:pt>
    <dgm:pt modelId="{64617B50-DFF0-48E2-9C84-D7CFC324E63B}">
      <dgm:prSet/>
      <dgm:spPr/>
      <dgm:t>
        <a:bodyPr/>
        <a:lstStyle/>
        <a:p>
          <a:r>
            <a:rPr lang="en-GB" dirty="0" smtClean="0">
              <a:cs typeface="Browallia New" panose="020B0604020202020204" pitchFamily="34" charset="-34"/>
            </a:rPr>
            <a:t>Standardization landscape and technology maturity</a:t>
          </a:r>
          <a:endParaRPr lang="en-US" altLang="zh-CN" dirty="0">
            <a:cs typeface="Browallia New" panose="020B0604020202020204" pitchFamily="34" charset="-34"/>
          </a:endParaRPr>
        </a:p>
      </dgm:t>
    </dgm:pt>
    <dgm:pt modelId="{8FA6EEDE-DC36-462A-B9FF-BAFA0764E33D}" type="parTrans" cxnId="{E523FEFF-0F53-41EA-AA0F-2455DA001353}">
      <dgm:prSet/>
      <dgm:spPr/>
      <dgm:t>
        <a:bodyPr/>
        <a:lstStyle/>
        <a:p>
          <a:endParaRPr lang="en-US"/>
        </a:p>
      </dgm:t>
    </dgm:pt>
    <dgm:pt modelId="{732B3EC8-31E5-40D7-9C85-4EF682C49B0F}" type="sibTrans" cxnId="{E523FEFF-0F53-41EA-AA0F-2455DA001353}">
      <dgm:prSet/>
      <dgm:spPr/>
      <dgm:t>
        <a:bodyPr/>
        <a:lstStyle/>
        <a:p>
          <a:endParaRPr lang="en-US"/>
        </a:p>
      </dgm:t>
    </dgm:pt>
    <dgm:pt modelId="{6FF52F71-A984-4C34-9507-845567103D65}">
      <dgm:prSet/>
      <dgm:spPr/>
      <dgm:t>
        <a:bodyPr/>
        <a:lstStyle/>
        <a:p>
          <a:r>
            <a:rPr lang="en-US" altLang="zh-CN" dirty="0" err="1" smtClean="0">
              <a:cs typeface="Browallia New" panose="020B0604020202020204" pitchFamily="34" charset="-34"/>
            </a:rPr>
            <a:t>Mr</a:t>
          </a:r>
          <a:r>
            <a:rPr lang="en-US" altLang="zh-CN" dirty="0" smtClean="0">
              <a:cs typeface="Browallia New" panose="020B0604020202020204" pitchFamily="34" charset="-34"/>
            </a:rPr>
            <a:t> Helmut </a:t>
          </a:r>
          <a:r>
            <a:rPr lang="en-US" altLang="zh-CN" dirty="0" err="1" smtClean="0">
              <a:cs typeface="Browallia New" panose="020B0604020202020204" pitchFamily="34" charset="-34"/>
            </a:rPr>
            <a:t>Griesser</a:t>
          </a:r>
          <a:r>
            <a:rPr lang="en-US" altLang="zh-CN" dirty="0" smtClean="0">
              <a:cs typeface="Browallia New" panose="020B0604020202020204" pitchFamily="34" charset="-34"/>
            </a:rPr>
            <a:t>, </a:t>
          </a:r>
          <a:r>
            <a:rPr lang="en-US" altLang="zh-CN" dirty="0" err="1" smtClean="0">
              <a:cs typeface="Browallia New" panose="020B0604020202020204" pitchFamily="34" charset="-34"/>
            </a:rPr>
            <a:t>Adva</a:t>
          </a:r>
          <a:r>
            <a:rPr lang="en-US" altLang="zh-CN" dirty="0" smtClean="0">
              <a:cs typeface="Browallia New" panose="020B0604020202020204" pitchFamily="34" charset="-34"/>
            </a:rPr>
            <a:t> Optical Networking</a:t>
          </a:r>
          <a:endParaRPr lang="en-US" altLang="zh-CN" dirty="0">
            <a:cs typeface="Browallia New" panose="020B0604020202020204" pitchFamily="34" charset="-34"/>
          </a:endParaRPr>
        </a:p>
      </dgm:t>
    </dgm:pt>
    <dgm:pt modelId="{0F2C6BA1-9377-4058-9602-7C1FF7BE4E38}" type="parTrans" cxnId="{2B5BFA70-276E-46F3-813C-2ED1D21ABFEB}">
      <dgm:prSet/>
      <dgm:spPr/>
      <dgm:t>
        <a:bodyPr/>
        <a:lstStyle/>
        <a:p>
          <a:endParaRPr lang="en-US"/>
        </a:p>
      </dgm:t>
    </dgm:pt>
    <dgm:pt modelId="{2B6A1BE2-D9E2-4859-9E9D-8B3BC91CB8F0}" type="sibTrans" cxnId="{2B5BFA70-276E-46F3-813C-2ED1D21ABFEB}">
      <dgm:prSet/>
      <dgm:spPr/>
      <dgm:t>
        <a:bodyPr/>
        <a:lstStyle/>
        <a:p>
          <a:endParaRPr lang="en-US"/>
        </a:p>
      </dgm:t>
    </dgm:pt>
    <dgm:pt modelId="{E7AD469D-01CF-49F1-98A9-710E3E0863DF}">
      <dgm:prSet/>
      <dgm:spPr/>
      <dgm:t>
        <a:bodyPr/>
        <a:lstStyle/>
        <a:p>
          <a:r>
            <a:rPr lang="en-US" altLang="zh-CN" b="1" dirty="0" smtClean="0">
              <a:cs typeface="Browallia New" panose="020B0604020202020204" pitchFamily="34" charset="-34"/>
            </a:rPr>
            <a:t>Expected deliverables (4):</a:t>
          </a:r>
          <a:endParaRPr lang="en-US" altLang="zh-CN" b="1" dirty="0">
            <a:cs typeface="Browallia New" panose="020B0604020202020204" pitchFamily="34" charset="-34"/>
          </a:endParaRPr>
        </a:p>
      </dgm:t>
    </dgm:pt>
    <dgm:pt modelId="{DEA12403-3E1F-4975-815B-BE9D9952B42A}" type="parTrans" cxnId="{3680721B-8578-4547-870B-CA0149D0D984}">
      <dgm:prSet/>
      <dgm:spPr/>
      <dgm:t>
        <a:bodyPr/>
        <a:lstStyle/>
        <a:p>
          <a:endParaRPr lang="en-US"/>
        </a:p>
      </dgm:t>
    </dgm:pt>
    <dgm:pt modelId="{28D9E12D-B0E0-434A-A979-A952BDD66D8C}" type="sibTrans" cxnId="{3680721B-8578-4547-870B-CA0149D0D984}">
      <dgm:prSet/>
      <dgm:spPr/>
      <dgm:t>
        <a:bodyPr/>
        <a:lstStyle/>
        <a:p>
          <a:endParaRPr lang="en-US"/>
        </a:p>
      </dgm:t>
    </dgm:pt>
    <dgm:pt modelId="{F7097E70-96E7-44BD-B840-08795A15EEF1}">
      <dgm:prSet/>
      <dgm:spPr/>
      <dgm:t>
        <a:bodyPr/>
        <a:lstStyle/>
        <a:p>
          <a:r>
            <a:rPr lang="en-GB" smtClean="0">
              <a:cs typeface="Browallia New" panose="020B0604020202020204" pitchFamily="34" charset="-34"/>
            </a:rPr>
            <a:t>Terminology</a:t>
          </a:r>
          <a:endParaRPr lang="en-GB" dirty="0">
            <a:cs typeface="Browallia New" panose="020B0604020202020204" pitchFamily="34" charset="-34"/>
          </a:endParaRPr>
        </a:p>
      </dgm:t>
    </dgm:pt>
    <dgm:pt modelId="{C4259903-EC2A-4A70-B4AB-A38F3617DB32}" type="parTrans" cxnId="{8F835FBC-0261-497D-8E95-24401668971A}">
      <dgm:prSet/>
      <dgm:spPr/>
      <dgm:t>
        <a:bodyPr/>
        <a:lstStyle/>
        <a:p>
          <a:endParaRPr lang="en-US"/>
        </a:p>
      </dgm:t>
    </dgm:pt>
    <dgm:pt modelId="{E2160957-9B38-4071-8ABB-02E727B95598}" type="sibTrans" cxnId="{8F835FBC-0261-497D-8E95-24401668971A}">
      <dgm:prSet/>
      <dgm:spPr/>
      <dgm:t>
        <a:bodyPr/>
        <a:lstStyle/>
        <a:p>
          <a:endParaRPr lang="en-US"/>
        </a:p>
      </dgm:t>
    </dgm:pt>
    <dgm:pt modelId="{ED6C4869-5914-45E1-99D8-5D33A362B6CE}">
      <dgm:prSet/>
      <dgm:spPr/>
      <dgm:t>
        <a:bodyPr/>
        <a:lstStyle/>
        <a:p>
          <a:r>
            <a:rPr lang="en-GB" smtClean="0">
              <a:cs typeface="Browallia New" panose="020B0604020202020204" pitchFamily="34" charset="-34"/>
            </a:rPr>
            <a:t>Use case</a:t>
          </a:r>
          <a:endParaRPr lang="en-GB" dirty="0">
            <a:cs typeface="Browallia New" panose="020B0604020202020204" pitchFamily="34" charset="-34"/>
          </a:endParaRPr>
        </a:p>
      </dgm:t>
    </dgm:pt>
    <dgm:pt modelId="{70D8824E-729A-438F-8C47-74D3FD5EAA91}" type="parTrans" cxnId="{0E630B4F-FF79-49F5-921D-D942CDDDCB77}">
      <dgm:prSet/>
      <dgm:spPr/>
      <dgm:t>
        <a:bodyPr/>
        <a:lstStyle/>
        <a:p>
          <a:endParaRPr lang="en-US"/>
        </a:p>
      </dgm:t>
    </dgm:pt>
    <dgm:pt modelId="{FB554A2B-9EE9-4954-9CFD-E00ACFC0BAA4}" type="sibTrans" cxnId="{0E630B4F-FF79-49F5-921D-D942CDDDCB77}">
      <dgm:prSet/>
      <dgm:spPr/>
      <dgm:t>
        <a:bodyPr/>
        <a:lstStyle/>
        <a:p>
          <a:endParaRPr lang="en-US"/>
        </a:p>
      </dgm:t>
    </dgm:pt>
    <dgm:pt modelId="{8856C808-4BA9-40C0-920F-311752FF3F01}">
      <dgm:prSet/>
      <dgm:spPr/>
      <dgm:t>
        <a:bodyPr/>
        <a:lstStyle/>
        <a:p>
          <a:r>
            <a:rPr lang="en-GB" smtClean="0">
              <a:cs typeface="Browallia New" panose="020B0604020202020204" pitchFamily="34" charset="-34"/>
            </a:rPr>
            <a:t>Implications on QIT on networks</a:t>
          </a:r>
          <a:endParaRPr lang="en-GB" dirty="0">
            <a:cs typeface="Browallia New" panose="020B0604020202020204" pitchFamily="34" charset="-34"/>
          </a:endParaRPr>
        </a:p>
      </dgm:t>
    </dgm:pt>
    <dgm:pt modelId="{770B13DE-52EB-46E5-8D84-32D3B41ECBBF}" type="parTrans" cxnId="{DD53F811-19ED-4D85-8487-9B50DDFD0568}">
      <dgm:prSet/>
      <dgm:spPr/>
      <dgm:t>
        <a:bodyPr/>
        <a:lstStyle/>
        <a:p>
          <a:endParaRPr lang="en-US"/>
        </a:p>
      </dgm:t>
    </dgm:pt>
    <dgm:pt modelId="{C57483E6-8B88-4632-83B7-B0F2FDBD7408}" type="sibTrans" cxnId="{DD53F811-19ED-4D85-8487-9B50DDFD0568}">
      <dgm:prSet/>
      <dgm:spPr/>
      <dgm:t>
        <a:bodyPr/>
        <a:lstStyle/>
        <a:p>
          <a:endParaRPr lang="en-US"/>
        </a:p>
      </dgm:t>
    </dgm:pt>
    <dgm:pt modelId="{D233EBF7-3FB2-406B-BE89-1003CC58633B}">
      <dgm:prSet/>
      <dgm:spPr/>
      <dgm:t>
        <a:bodyPr/>
        <a:lstStyle/>
        <a:p>
          <a:r>
            <a:rPr lang="en-GB" dirty="0" smtClean="0">
              <a:cs typeface="Browallia New" panose="020B0604020202020204" pitchFamily="34" charset="-34"/>
            </a:rPr>
            <a:t>Standardization landscape and technology maturity</a:t>
          </a:r>
          <a:endParaRPr lang="en-US" altLang="zh-CN" dirty="0">
            <a:cs typeface="Browallia New" panose="020B0604020202020204" pitchFamily="34" charset="-34"/>
          </a:endParaRPr>
        </a:p>
      </dgm:t>
    </dgm:pt>
    <dgm:pt modelId="{793EBB8C-06E3-4478-ACF6-932383DD3025}" type="parTrans" cxnId="{CC960694-6807-486B-A40F-970942502134}">
      <dgm:prSet/>
      <dgm:spPr/>
      <dgm:t>
        <a:bodyPr/>
        <a:lstStyle/>
        <a:p>
          <a:endParaRPr lang="en-US"/>
        </a:p>
      </dgm:t>
    </dgm:pt>
    <dgm:pt modelId="{97C5F4E3-0A27-4C8A-9699-8B35F8E662BD}" type="sibTrans" cxnId="{CC960694-6807-486B-A40F-970942502134}">
      <dgm:prSet/>
      <dgm:spPr/>
      <dgm:t>
        <a:bodyPr/>
        <a:lstStyle/>
        <a:p>
          <a:endParaRPr lang="en-US"/>
        </a:p>
      </dgm:t>
    </dgm:pt>
    <dgm:pt modelId="{C0D9BC2B-F2D4-464F-8466-0B8B42B90D1B}">
      <dgm:prSet/>
      <dgm:spPr/>
      <dgm:t>
        <a:bodyPr/>
        <a:lstStyle/>
        <a:p>
          <a:r>
            <a:rPr lang="en-US" altLang="zh-CN" smtClean="0">
              <a:cs typeface="Browallia New" panose="020B0604020202020204" pitchFamily="34" charset="-34"/>
            </a:rPr>
            <a:t>FG-QIT4N Co-chairmen</a:t>
          </a:r>
          <a:endParaRPr lang="en-US" altLang="zh-CN" dirty="0" smtClean="0">
            <a:cs typeface="Browallia New" panose="020B0604020202020204" pitchFamily="34" charset="-34"/>
          </a:endParaRPr>
        </a:p>
      </dgm:t>
    </dgm:pt>
    <dgm:pt modelId="{FA3CCC11-03F0-45F6-8216-B465CD0BFF8F}" type="parTrans" cxnId="{984BA79F-A913-4B4D-9DF9-EAA482455BBA}">
      <dgm:prSet/>
      <dgm:spPr/>
      <dgm:t>
        <a:bodyPr/>
        <a:lstStyle/>
        <a:p>
          <a:endParaRPr lang="en-US"/>
        </a:p>
      </dgm:t>
    </dgm:pt>
    <dgm:pt modelId="{7E395865-4AC1-4C79-9B61-6167BFB2C0CB}" type="sibTrans" cxnId="{984BA79F-A913-4B4D-9DF9-EAA482455BBA}">
      <dgm:prSet/>
      <dgm:spPr/>
      <dgm:t>
        <a:bodyPr/>
        <a:lstStyle/>
        <a:p>
          <a:endParaRPr lang="en-US"/>
        </a:p>
      </dgm:t>
    </dgm:pt>
    <dgm:pt modelId="{A3E63214-B036-4E86-A87B-F4BCA8B61874}">
      <dgm:prSet/>
      <dgm:spPr/>
      <dgm:t>
        <a:bodyPr/>
        <a:lstStyle/>
        <a:p>
          <a:r>
            <a:rPr lang="en-US" altLang="zh-CN" b="1" dirty="0" smtClean="0">
              <a:cs typeface="Browallia New" panose="020B0604020202020204" pitchFamily="34" charset="-34"/>
            </a:rPr>
            <a:t>Expected deliverable (1):</a:t>
          </a:r>
          <a:endParaRPr lang="en-US" altLang="zh-CN" b="1" dirty="0">
            <a:cs typeface="Browallia New" panose="020B0604020202020204" pitchFamily="34" charset="-34"/>
          </a:endParaRPr>
        </a:p>
      </dgm:t>
    </dgm:pt>
    <dgm:pt modelId="{AA9C743C-C818-4B6C-BBBB-815C160AA072}" type="parTrans" cxnId="{00AB9CB7-5F3D-451D-967E-B24A684F80EB}">
      <dgm:prSet/>
      <dgm:spPr/>
      <dgm:t>
        <a:bodyPr/>
        <a:lstStyle/>
        <a:p>
          <a:endParaRPr lang="en-US"/>
        </a:p>
      </dgm:t>
    </dgm:pt>
    <dgm:pt modelId="{636F49A1-3C99-4626-B882-4B7F11E89CF9}" type="sibTrans" cxnId="{00AB9CB7-5F3D-451D-967E-B24A684F80EB}">
      <dgm:prSet/>
      <dgm:spPr/>
      <dgm:t>
        <a:bodyPr/>
        <a:lstStyle/>
        <a:p>
          <a:endParaRPr lang="en-US"/>
        </a:p>
      </dgm:t>
    </dgm:pt>
    <dgm:pt modelId="{7FB5438C-8190-49AD-ACEF-8792FC6E8E7D}">
      <dgm:prSet/>
      <dgm:spPr/>
      <dgm:t>
        <a:bodyPr/>
        <a:lstStyle/>
        <a:p>
          <a:r>
            <a:rPr lang="en-GB" dirty="0" smtClean="0">
              <a:cs typeface="Browallia New" panose="020B0604020202020204" pitchFamily="34" charset="-34"/>
            </a:rPr>
            <a:t>Standardization landscape and outlook</a:t>
          </a:r>
          <a:endParaRPr lang="en-US" altLang="zh-CN" dirty="0">
            <a:cs typeface="Browallia New" panose="020B0604020202020204" pitchFamily="34" charset="-34"/>
          </a:endParaRPr>
        </a:p>
      </dgm:t>
    </dgm:pt>
    <dgm:pt modelId="{6CE1A503-44ED-4E39-8BBE-838CFE4918D2}" type="sibTrans" cxnId="{79CFDDA8-6F17-4DF5-A308-CEFCE5AE499C}">
      <dgm:prSet/>
      <dgm:spPr/>
      <dgm:t>
        <a:bodyPr/>
        <a:lstStyle/>
        <a:p>
          <a:endParaRPr lang="en-US"/>
        </a:p>
      </dgm:t>
    </dgm:pt>
    <dgm:pt modelId="{96B188B0-9F91-421F-88D0-F0572D68CA15}" type="parTrans" cxnId="{79CFDDA8-6F17-4DF5-A308-CEFCE5AE499C}">
      <dgm:prSet/>
      <dgm:spPr/>
      <dgm:t>
        <a:bodyPr/>
        <a:lstStyle/>
        <a:p>
          <a:endParaRPr lang="en-US"/>
        </a:p>
      </dgm:t>
    </dgm:pt>
    <dgm:pt modelId="{0F922DF1-6A8C-4C3A-817F-038526332383}" type="pres">
      <dgm:prSet presAssocID="{7199F88A-EDD6-4756-8B2E-C1144C7E25D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B00B894-CF89-4243-9407-D1FF3EE70C4B}" type="pres">
      <dgm:prSet presAssocID="{BC15B675-3C07-4E12-8427-FAA2FBAC18E7}" presName="composite" presStyleCnt="0"/>
      <dgm:spPr/>
    </dgm:pt>
    <dgm:pt modelId="{7BBF0414-616A-4987-8D24-4E2C08BDE8E9}" type="pres">
      <dgm:prSet presAssocID="{BC15B675-3C07-4E12-8427-FAA2FBAC18E7}" presName="parTx" presStyleLbl="node1" presStyleIdx="0" presStyleCnt="3" custScaleX="124665" custScaleY="67911" custLinFactNeighborX="-4125" custLinFactNeighborY="-177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5B8C52-FBCE-4549-93B0-32CCBCD32F33}" type="pres">
      <dgm:prSet presAssocID="{BC15B675-3C07-4E12-8427-FAA2FBAC18E7}" presName="parSh" presStyleLbl="node1" presStyleIdx="0" presStyleCnt="3"/>
      <dgm:spPr/>
      <dgm:t>
        <a:bodyPr/>
        <a:lstStyle/>
        <a:p>
          <a:endParaRPr lang="en-US"/>
        </a:p>
      </dgm:t>
    </dgm:pt>
    <dgm:pt modelId="{C70D3076-D940-4F14-BCA4-B3BC9BA8CF33}" type="pres">
      <dgm:prSet presAssocID="{BC15B675-3C07-4E12-8427-FAA2FBAC18E7}" presName="desTx" presStyleLbl="fgAcc1" presStyleIdx="0" presStyleCnt="3" custScaleX="124665" custScaleY="67911" custLinFactNeighborX="-4125" custLinFactNeighborY="-1770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4E8F29-D04C-41B8-AF3A-739AF29F5AF7}" type="pres">
      <dgm:prSet presAssocID="{F157F22D-B89C-4B22-A38A-FDC01BB8705B}" presName="sibTrans" presStyleLbl="sibTrans2D1" presStyleIdx="0" presStyleCnt="2"/>
      <dgm:spPr/>
      <dgm:t>
        <a:bodyPr/>
        <a:lstStyle/>
        <a:p>
          <a:endParaRPr lang="en-US"/>
        </a:p>
      </dgm:t>
    </dgm:pt>
    <dgm:pt modelId="{889FFD7E-0547-4A23-9351-0EA73B74D872}" type="pres">
      <dgm:prSet presAssocID="{F157F22D-B89C-4B22-A38A-FDC01BB8705B}" presName="connTx" presStyleLbl="sibTrans2D1" presStyleIdx="0" presStyleCnt="2"/>
      <dgm:spPr/>
      <dgm:t>
        <a:bodyPr/>
        <a:lstStyle/>
        <a:p>
          <a:endParaRPr lang="en-US"/>
        </a:p>
      </dgm:t>
    </dgm:pt>
    <dgm:pt modelId="{86FBBD25-CD7B-44B3-98D1-E3B01D058FB1}" type="pres">
      <dgm:prSet presAssocID="{77A7B039-B952-4881-AD34-9FAF4D092F8E}" presName="composite" presStyleCnt="0"/>
      <dgm:spPr/>
    </dgm:pt>
    <dgm:pt modelId="{4A58D24D-EC51-4D2F-9DC6-345C1D3487A2}" type="pres">
      <dgm:prSet presAssocID="{77A7B039-B952-4881-AD34-9FAF4D092F8E}" presName="parTx" presStyleLbl="node1" presStyleIdx="0" presStyleCnt="3" custScaleX="124665" custScaleY="67911" custLinFactNeighborX="-4125" custLinFactNeighborY="-177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D6914E4-8E51-4414-98CE-B93389F77B31}" type="pres">
      <dgm:prSet presAssocID="{77A7B039-B952-4881-AD34-9FAF4D092F8E}" presName="parSh" presStyleLbl="node1" presStyleIdx="1" presStyleCnt="3"/>
      <dgm:spPr/>
      <dgm:t>
        <a:bodyPr/>
        <a:lstStyle/>
        <a:p>
          <a:endParaRPr lang="en-US"/>
        </a:p>
      </dgm:t>
    </dgm:pt>
    <dgm:pt modelId="{7B70E91B-C4A3-4143-AB10-F38A30100365}" type="pres">
      <dgm:prSet presAssocID="{77A7B039-B952-4881-AD34-9FAF4D092F8E}" presName="desTx" presStyleLbl="fgAcc1" presStyleIdx="1" presStyleCnt="3" custScaleX="124665" custScaleY="67911" custLinFactNeighborX="-4125" custLinFactNeighborY="-1770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28417A-B4F1-44B6-8738-031E4C6B01AE}" type="pres">
      <dgm:prSet presAssocID="{E531E1A9-DB94-4653-BBAD-EA0A454110BC}" presName="sibTrans" presStyleLbl="sibTrans2D1" presStyleIdx="1" presStyleCnt="2"/>
      <dgm:spPr/>
      <dgm:t>
        <a:bodyPr/>
        <a:lstStyle/>
        <a:p>
          <a:endParaRPr lang="en-US"/>
        </a:p>
      </dgm:t>
    </dgm:pt>
    <dgm:pt modelId="{C327FEAA-8199-4391-9302-B8745885F9AD}" type="pres">
      <dgm:prSet presAssocID="{E531E1A9-DB94-4653-BBAD-EA0A454110BC}" presName="connTx" presStyleLbl="sibTrans2D1" presStyleIdx="1" presStyleCnt="2"/>
      <dgm:spPr/>
      <dgm:t>
        <a:bodyPr/>
        <a:lstStyle/>
        <a:p>
          <a:endParaRPr lang="en-US"/>
        </a:p>
      </dgm:t>
    </dgm:pt>
    <dgm:pt modelId="{15E6AF5C-1FBE-4BB6-B35E-5A9481DC957A}" type="pres">
      <dgm:prSet presAssocID="{ED116E73-2E59-43B7-9F61-6B63C62ECAEE}" presName="composite" presStyleCnt="0"/>
      <dgm:spPr/>
    </dgm:pt>
    <dgm:pt modelId="{BCBD799F-6109-4A80-B7ED-67733E64A6D2}" type="pres">
      <dgm:prSet presAssocID="{ED116E73-2E59-43B7-9F61-6B63C62ECAEE}" presName="par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E24DA7-1990-4C6C-AB2F-D1ED2237B009}" type="pres">
      <dgm:prSet presAssocID="{ED116E73-2E59-43B7-9F61-6B63C62ECAEE}" presName="parSh" presStyleLbl="node1" presStyleIdx="2" presStyleCnt="3"/>
      <dgm:spPr/>
      <dgm:t>
        <a:bodyPr/>
        <a:lstStyle/>
        <a:p>
          <a:endParaRPr lang="en-US"/>
        </a:p>
      </dgm:t>
    </dgm:pt>
    <dgm:pt modelId="{BE0BDC01-3E9E-4ADE-8951-7FCA177025CF}" type="pres">
      <dgm:prSet presAssocID="{ED116E73-2E59-43B7-9F61-6B63C62ECAEE}" presName="desTx" presStyleLbl="fgAcc1" presStyleIdx="2" presStyleCnt="3" custScaleX="124665" custScaleY="67911" custLinFactNeighborX="-4125" custLinFactNeighborY="-1770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889F50A-A343-4B19-9839-7210B502AEF8}" type="presOf" srcId="{BC15B675-3C07-4E12-8427-FAA2FBAC18E7}" destId="{7BBF0414-616A-4987-8D24-4E2C08BDE8E9}" srcOrd="0" destOrd="0" presId="urn:microsoft.com/office/officeart/2005/8/layout/process3"/>
    <dgm:cxn modelId="{00AB9CB7-5F3D-451D-967E-B24A684F80EB}" srcId="{BC15B675-3C07-4E12-8427-FAA2FBAC18E7}" destId="{A3E63214-B036-4E86-A87B-F4BCA8B61874}" srcOrd="1" destOrd="0" parTransId="{AA9C743C-C818-4B6C-BBBB-815C160AA072}" sibTransId="{636F49A1-3C99-4626-B882-4B7F11E89CF9}"/>
    <dgm:cxn modelId="{605E7C17-ECC5-48DA-845B-38CA1DA7DE93}" srcId="{7199F88A-EDD6-4756-8B2E-C1144C7E25D0}" destId="{ED116E73-2E59-43B7-9F61-6B63C62ECAEE}" srcOrd="2" destOrd="0" parTransId="{1FF562ED-3EDE-490C-BBFE-92D8BCF74A07}" sibTransId="{3D4FBCC3-91D6-481F-B683-FF9946AB33F8}"/>
    <dgm:cxn modelId="{2B5BFA70-276E-46F3-813C-2ED1D21ABFEB}" srcId="{A0D158FB-9700-46DD-9277-F0F0A1396268}" destId="{6FF52F71-A984-4C34-9507-845567103D65}" srcOrd="0" destOrd="0" parTransId="{0F2C6BA1-9377-4058-9602-7C1FF7BE4E38}" sibTransId="{2B6A1BE2-D9E2-4859-9E9D-8B3BC91CB8F0}"/>
    <dgm:cxn modelId="{81C99B38-5370-4435-B06D-6E72ED94C2E1}" type="presOf" srcId="{5B2F91F7-C541-479E-A9AD-DE48EAA934F5}" destId="{BE0BDC01-3E9E-4ADE-8951-7FCA177025CF}" srcOrd="0" destOrd="1" presId="urn:microsoft.com/office/officeart/2005/8/layout/process3"/>
    <dgm:cxn modelId="{F018C9CA-D93D-4A16-BEC2-1C558BAC9622}" srcId="{26021A97-23A5-4B0A-AB45-FA65F187AA40}" destId="{3ABD1D66-BBEF-495C-BEFC-0288520EE156}" srcOrd="1" destOrd="0" parTransId="{A6964486-417A-4B2A-8DA1-754A52CFF551}" sibTransId="{3D730DF1-FC41-47BF-8B62-92C3C52F9257}"/>
    <dgm:cxn modelId="{150A3488-B83A-4773-A67F-7D640C164080}" srcId="{C4B1B3CE-7A48-450E-B980-2CD75F683FE3}" destId="{26021A97-23A5-4B0A-AB45-FA65F187AA40}" srcOrd="1" destOrd="0" parTransId="{726E591F-7DBE-492E-B719-CD187D39DE4D}" sibTransId="{6B10A7B1-693B-44C1-BE8E-D9A5DA274261}"/>
    <dgm:cxn modelId="{B08FFA1A-DFAE-4ED9-9737-6DABFB01D696}" type="presOf" srcId="{E531E1A9-DB94-4653-BBAD-EA0A454110BC}" destId="{C327FEAA-8199-4391-9302-B8745885F9AD}" srcOrd="1" destOrd="0" presId="urn:microsoft.com/office/officeart/2005/8/layout/process3"/>
    <dgm:cxn modelId="{10913C47-9DA5-43BB-B716-425685CB541C}" type="presOf" srcId="{C4B1B3CE-7A48-450E-B980-2CD75F683FE3}" destId="{BE0BDC01-3E9E-4ADE-8951-7FCA177025CF}" srcOrd="0" destOrd="0" presId="urn:microsoft.com/office/officeart/2005/8/layout/process3"/>
    <dgm:cxn modelId="{E523FEFF-0F53-41EA-AA0F-2455DA001353}" srcId="{26021A97-23A5-4B0A-AB45-FA65F187AA40}" destId="{64617B50-DFF0-48E2-9C84-D7CFC324E63B}" srcOrd="4" destOrd="0" parTransId="{8FA6EEDE-DC36-462A-B9FF-BAFA0764E33D}" sibTransId="{732B3EC8-31E5-40D7-9C85-4EF682C49B0F}"/>
    <dgm:cxn modelId="{C75D2701-25D2-4A47-875C-53BC7FDB182F}" srcId="{26021A97-23A5-4B0A-AB45-FA65F187AA40}" destId="{FCA6AE11-71FF-407A-8F15-DEDDA4BDBCF9}" srcOrd="2" destOrd="0" parTransId="{9727B40E-01E0-4B5C-A074-C45085B72EF6}" sibTransId="{423284D5-AC04-474E-AEB3-A6F1A5801447}"/>
    <dgm:cxn modelId="{7312FAE9-8183-4E26-BE75-E9EE96ACA287}" type="presOf" srcId="{7199F88A-EDD6-4756-8B2E-C1144C7E25D0}" destId="{0F922DF1-6A8C-4C3A-817F-038526332383}" srcOrd="0" destOrd="0" presId="urn:microsoft.com/office/officeart/2005/8/layout/process3"/>
    <dgm:cxn modelId="{C20483EC-30A6-475A-A0C3-74376C97DBAC}" type="presOf" srcId="{F157F22D-B89C-4B22-A38A-FDC01BB8705B}" destId="{A84E8F29-D04C-41B8-AF3A-739AF29F5AF7}" srcOrd="0" destOrd="0" presId="urn:microsoft.com/office/officeart/2005/8/layout/process3"/>
    <dgm:cxn modelId="{EB4467F0-9B08-4F7C-A93F-0427FA057C79}" srcId="{26021A97-23A5-4B0A-AB45-FA65F187AA40}" destId="{BDD64945-6568-4D1D-994B-0D9388E4486C}" srcOrd="0" destOrd="0" parTransId="{283DD06A-B1C4-4CA2-AF9A-1691162E9998}" sibTransId="{C8D29603-CCAB-4F54-81E8-FB872BA7E19F}"/>
    <dgm:cxn modelId="{D6865BA5-0BD7-45DA-8449-EDF1BC74E1C6}" type="presOf" srcId="{F157F22D-B89C-4B22-A38A-FDC01BB8705B}" destId="{889FFD7E-0547-4A23-9351-0EA73B74D872}" srcOrd="1" destOrd="0" presId="urn:microsoft.com/office/officeart/2005/8/layout/process3"/>
    <dgm:cxn modelId="{FFC57ACD-29B2-43CB-9452-45F762129452}" type="presOf" srcId="{BC15B675-3C07-4E12-8427-FAA2FBAC18E7}" destId="{E55B8C52-FBCE-4549-93B0-32CCBCD32F33}" srcOrd="1" destOrd="0" presId="urn:microsoft.com/office/officeart/2005/8/layout/process3"/>
    <dgm:cxn modelId="{34F3295A-B68C-4452-BB84-19B9353675E5}" type="presOf" srcId="{FCA6AE11-71FF-407A-8F15-DEDDA4BDBCF9}" destId="{BE0BDC01-3E9E-4ADE-8951-7FCA177025CF}" srcOrd="0" destOrd="5" presId="urn:microsoft.com/office/officeart/2005/8/layout/process3"/>
    <dgm:cxn modelId="{3680721B-8578-4547-870B-CA0149D0D984}" srcId="{77A7B039-B952-4881-AD34-9FAF4D092F8E}" destId="{E7AD469D-01CF-49F1-98A9-710E3E0863DF}" srcOrd="1" destOrd="0" parTransId="{DEA12403-3E1F-4975-815B-BE9D9952B42A}" sibTransId="{28D9E12D-B0E0-434A-A979-A952BDD66D8C}"/>
    <dgm:cxn modelId="{B5853466-3A16-4F06-8FEB-5366A8F90CAB}" srcId="{7199F88A-EDD6-4756-8B2E-C1144C7E25D0}" destId="{77A7B039-B952-4881-AD34-9FAF4D092F8E}" srcOrd="1" destOrd="0" parTransId="{1E600E1D-3CEE-47E2-8A45-D5EEAA5C5597}" sibTransId="{E531E1A9-DB94-4653-BBAD-EA0A454110BC}"/>
    <dgm:cxn modelId="{B800D0E5-A570-4C20-BCBA-361E8D33D8AA}" type="presOf" srcId="{E531E1A9-DB94-4653-BBAD-EA0A454110BC}" destId="{B428417A-B4F1-44B6-8738-031E4C6B01AE}" srcOrd="0" destOrd="0" presId="urn:microsoft.com/office/officeart/2005/8/layout/process3"/>
    <dgm:cxn modelId="{F0B0381E-C6D0-4F78-B6FE-806BD1F881AD}" type="presOf" srcId="{7FB5438C-8190-49AD-ACEF-8792FC6E8E7D}" destId="{C70D3076-D940-4F14-BCA4-B3BC9BA8CF33}" srcOrd="0" destOrd="3" presId="urn:microsoft.com/office/officeart/2005/8/layout/process3"/>
    <dgm:cxn modelId="{8F835FBC-0261-497D-8E95-24401668971A}" srcId="{E7AD469D-01CF-49F1-98A9-710E3E0863DF}" destId="{F7097E70-96E7-44BD-B840-08795A15EEF1}" srcOrd="0" destOrd="0" parTransId="{C4259903-EC2A-4A70-B4AB-A38F3617DB32}" sibTransId="{E2160957-9B38-4071-8ABB-02E727B95598}"/>
    <dgm:cxn modelId="{CC960694-6807-486B-A40F-970942502134}" srcId="{E7AD469D-01CF-49F1-98A9-710E3E0863DF}" destId="{D233EBF7-3FB2-406B-BE89-1003CC58633B}" srcOrd="3" destOrd="0" parTransId="{793EBB8C-06E3-4478-ACF6-932383DD3025}" sibTransId="{97C5F4E3-0A27-4C8A-9699-8B35F8E662BD}"/>
    <dgm:cxn modelId="{A718BD6C-00F6-4DB9-9989-ABAE20F3124B}" type="presOf" srcId="{F7097E70-96E7-44BD-B840-08795A15EEF1}" destId="{7B70E91B-C4A3-4143-AB10-F38A30100365}" srcOrd="0" destOrd="3" presId="urn:microsoft.com/office/officeart/2005/8/layout/process3"/>
    <dgm:cxn modelId="{B211BFE1-528E-476F-9D06-ACE2909CF39E}" srcId="{ED116E73-2E59-43B7-9F61-6B63C62ECAEE}" destId="{C4B1B3CE-7A48-450E-B980-2CD75F683FE3}" srcOrd="0" destOrd="0" parTransId="{F7DB6D3E-7129-45D9-808D-E4A5C3BFED3D}" sibTransId="{58A5F74B-B016-4B59-9982-BB667D40BF87}"/>
    <dgm:cxn modelId="{98297B5A-C083-4E05-A55B-903D634AA684}" srcId="{BC15B675-3C07-4E12-8427-FAA2FBAC18E7}" destId="{D344D751-4E79-48A1-B50D-37028A6B5011}" srcOrd="0" destOrd="0" parTransId="{1D4886C1-556F-421B-B547-9446DF03EC19}" sibTransId="{10854237-CDB1-4B82-9315-1C713D02A5CD}"/>
    <dgm:cxn modelId="{B0FDBE47-8AA5-4299-ABED-B0B4F9DB543B}" type="presOf" srcId="{C0D9BC2B-F2D4-464F-8466-0B8B42B90D1B}" destId="{C70D3076-D940-4F14-BCA4-B3BC9BA8CF33}" srcOrd="0" destOrd="1" presId="urn:microsoft.com/office/officeart/2005/8/layout/process3"/>
    <dgm:cxn modelId="{AC65439D-3764-4813-B104-26C4EC9888D6}" type="presOf" srcId="{6FF52F71-A984-4C34-9507-845567103D65}" destId="{7B70E91B-C4A3-4143-AB10-F38A30100365}" srcOrd="0" destOrd="1" presId="urn:microsoft.com/office/officeart/2005/8/layout/process3"/>
    <dgm:cxn modelId="{5A80BBD5-31E4-42AB-AB62-D90843C2D7B2}" type="presOf" srcId="{D344D751-4E79-48A1-B50D-37028A6B5011}" destId="{C70D3076-D940-4F14-BCA4-B3BC9BA8CF33}" srcOrd="0" destOrd="0" presId="urn:microsoft.com/office/officeart/2005/8/layout/process3"/>
    <dgm:cxn modelId="{B410FFB8-6349-4F03-9DA4-23DD5EFF525F}" type="presOf" srcId="{A0D158FB-9700-46DD-9277-F0F0A1396268}" destId="{7B70E91B-C4A3-4143-AB10-F38A30100365}" srcOrd="0" destOrd="0" presId="urn:microsoft.com/office/officeart/2005/8/layout/process3"/>
    <dgm:cxn modelId="{CA815108-3EB6-44ED-B955-9C33B332ACE6}" type="presOf" srcId="{ED116E73-2E59-43B7-9F61-6B63C62ECAEE}" destId="{62E24DA7-1990-4C6C-AB2F-D1ED2237B009}" srcOrd="1" destOrd="0" presId="urn:microsoft.com/office/officeart/2005/8/layout/process3"/>
    <dgm:cxn modelId="{F27E9CB0-3E2E-4E20-9A25-8657870A4DBF}" srcId="{77A7B039-B952-4881-AD34-9FAF4D092F8E}" destId="{A0D158FB-9700-46DD-9277-F0F0A1396268}" srcOrd="0" destOrd="0" parTransId="{50A1B2A7-8D3B-4887-B0BD-E5429E8184F8}" sibTransId="{C0B44B6E-3A8C-4D6A-968C-2B2BA729D3AC}"/>
    <dgm:cxn modelId="{79CFDDA8-6F17-4DF5-A308-CEFCE5AE499C}" srcId="{A3E63214-B036-4E86-A87B-F4BCA8B61874}" destId="{7FB5438C-8190-49AD-ACEF-8792FC6E8E7D}" srcOrd="0" destOrd="0" parTransId="{96B188B0-9F91-421F-88D0-F0572D68CA15}" sibTransId="{6CE1A503-44ED-4E39-8BBE-838CFE4918D2}"/>
    <dgm:cxn modelId="{2C95D67F-C937-4BD0-9281-003E85AC31A2}" srcId="{7199F88A-EDD6-4756-8B2E-C1144C7E25D0}" destId="{BC15B675-3C07-4E12-8427-FAA2FBAC18E7}" srcOrd="0" destOrd="0" parTransId="{A167AC4E-F81C-4CA5-8F49-8A2AE34F6DD1}" sibTransId="{F157F22D-B89C-4B22-A38A-FDC01BB8705B}"/>
    <dgm:cxn modelId="{81811764-7883-4B57-89D7-AF8BDAE28DFE}" srcId="{26021A97-23A5-4B0A-AB45-FA65F187AA40}" destId="{B805EEF9-733F-4E7C-92D0-A14FA0460315}" srcOrd="3" destOrd="0" parTransId="{E6E68B25-83A6-4C77-947A-72D0F02DA179}" sibTransId="{C20A361B-6372-46C2-A10E-7A5680481C01}"/>
    <dgm:cxn modelId="{471AC3FA-AA62-421F-AD42-53EB6B04A183}" type="presOf" srcId="{E7AD469D-01CF-49F1-98A9-710E3E0863DF}" destId="{7B70E91B-C4A3-4143-AB10-F38A30100365}" srcOrd="0" destOrd="2" presId="urn:microsoft.com/office/officeart/2005/8/layout/process3"/>
    <dgm:cxn modelId="{DD53F811-19ED-4D85-8487-9B50DDFD0568}" srcId="{E7AD469D-01CF-49F1-98A9-710E3E0863DF}" destId="{8856C808-4BA9-40C0-920F-311752FF3F01}" srcOrd="2" destOrd="0" parTransId="{770B13DE-52EB-46E5-8D84-32D3B41ECBBF}" sibTransId="{C57483E6-8B88-4632-83B7-B0F2FDBD7408}"/>
    <dgm:cxn modelId="{DB82A4E2-4890-4D45-B257-B47ED38119A2}" type="presOf" srcId="{3ABD1D66-BBEF-495C-BEFC-0288520EE156}" destId="{BE0BDC01-3E9E-4ADE-8951-7FCA177025CF}" srcOrd="0" destOrd="4" presId="urn:microsoft.com/office/officeart/2005/8/layout/process3"/>
    <dgm:cxn modelId="{3FB3DC34-1886-4CFF-AB92-CA3704FB1ACD}" type="presOf" srcId="{ED6C4869-5914-45E1-99D8-5D33A362B6CE}" destId="{7B70E91B-C4A3-4143-AB10-F38A30100365}" srcOrd="0" destOrd="4" presId="urn:microsoft.com/office/officeart/2005/8/layout/process3"/>
    <dgm:cxn modelId="{713CB8D0-1F03-41A7-A731-5B953BC60401}" type="presOf" srcId="{BDD64945-6568-4D1D-994B-0D9388E4486C}" destId="{BE0BDC01-3E9E-4ADE-8951-7FCA177025CF}" srcOrd="0" destOrd="3" presId="urn:microsoft.com/office/officeart/2005/8/layout/process3"/>
    <dgm:cxn modelId="{AAF2534D-0B49-4F1B-8911-11C8DAB5F699}" type="presOf" srcId="{64617B50-DFF0-48E2-9C84-D7CFC324E63B}" destId="{BE0BDC01-3E9E-4ADE-8951-7FCA177025CF}" srcOrd="0" destOrd="7" presId="urn:microsoft.com/office/officeart/2005/8/layout/process3"/>
    <dgm:cxn modelId="{FA76A7E7-6F0E-4403-9F41-C427396FACB3}" type="presOf" srcId="{A3E63214-B036-4E86-A87B-F4BCA8B61874}" destId="{C70D3076-D940-4F14-BCA4-B3BC9BA8CF33}" srcOrd="0" destOrd="2" presId="urn:microsoft.com/office/officeart/2005/8/layout/process3"/>
    <dgm:cxn modelId="{CC53613C-9CE0-49A1-B384-A5247103174B}" type="presOf" srcId="{77A7B039-B952-4881-AD34-9FAF4D092F8E}" destId="{4A58D24D-EC51-4D2F-9DC6-345C1D3487A2}" srcOrd="0" destOrd="0" presId="urn:microsoft.com/office/officeart/2005/8/layout/process3"/>
    <dgm:cxn modelId="{8594BDDD-17E3-41D1-9B96-598372C63360}" srcId="{C4B1B3CE-7A48-450E-B980-2CD75F683FE3}" destId="{5B2F91F7-C541-479E-A9AD-DE48EAA934F5}" srcOrd="0" destOrd="0" parTransId="{EDF75ADE-140C-4A74-86F8-05E1CC2144BD}" sibTransId="{9E15DB88-71C3-4DA0-BF17-66302FE7AF57}"/>
    <dgm:cxn modelId="{0E630B4F-FF79-49F5-921D-D942CDDDCB77}" srcId="{E7AD469D-01CF-49F1-98A9-710E3E0863DF}" destId="{ED6C4869-5914-45E1-99D8-5D33A362B6CE}" srcOrd="1" destOrd="0" parTransId="{70D8824E-729A-438F-8C47-74D3FD5EAA91}" sibTransId="{FB554A2B-9EE9-4954-9CFD-E00ACFC0BAA4}"/>
    <dgm:cxn modelId="{E6EEE415-DE8C-42E6-A785-9D50114A1115}" type="presOf" srcId="{D233EBF7-3FB2-406B-BE89-1003CC58633B}" destId="{7B70E91B-C4A3-4143-AB10-F38A30100365}" srcOrd="0" destOrd="6" presId="urn:microsoft.com/office/officeart/2005/8/layout/process3"/>
    <dgm:cxn modelId="{A7C2CDA3-BF94-4564-9EDD-32E44CCBBD0B}" type="presOf" srcId="{8856C808-4BA9-40C0-920F-311752FF3F01}" destId="{7B70E91B-C4A3-4143-AB10-F38A30100365}" srcOrd="0" destOrd="5" presId="urn:microsoft.com/office/officeart/2005/8/layout/process3"/>
    <dgm:cxn modelId="{6A2BF3DE-F591-4ABE-BCE6-5D0E4AE92DE4}" type="presOf" srcId="{26021A97-23A5-4B0A-AB45-FA65F187AA40}" destId="{BE0BDC01-3E9E-4ADE-8951-7FCA177025CF}" srcOrd="0" destOrd="2" presId="urn:microsoft.com/office/officeart/2005/8/layout/process3"/>
    <dgm:cxn modelId="{D0E411D2-6A15-43EF-B3B0-58DB8B8C2E94}" type="presOf" srcId="{ED116E73-2E59-43B7-9F61-6B63C62ECAEE}" destId="{BCBD799F-6109-4A80-B7ED-67733E64A6D2}" srcOrd="0" destOrd="0" presId="urn:microsoft.com/office/officeart/2005/8/layout/process3"/>
    <dgm:cxn modelId="{30241536-9935-46AC-B17F-9E9E595FDAD6}" type="presOf" srcId="{77A7B039-B952-4881-AD34-9FAF4D092F8E}" destId="{8D6914E4-8E51-4414-98CE-B93389F77B31}" srcOrd="1" destOrd="0" presId="urn:microsoft.com/office/officeart/2005/8/layout/process3"/>
    <dgm:cxn modelId="{984BA79F-A913-4B4D-9DF9-EAA482455BBA}" srcId="{D344D751-4E79-48A1-B50D-37028A6B5011}" destId="{C0D9BC2B-F2D4-464F-8466-0B8B42B90D1B}" srcOrd="0" destOrd="0" parTransId="{FA3CCC11-03F0-45F6-8216-B465CD0BFF8F}" sibTransId="{7E395865-4AC1-4C79-9B61-6167BFB2C0CB}"/>
    <dgm:cxn modelId="{90AF0E19-D6FC-4DE4-BAAF-6F08DAD5EA2B}" type="presOf" srcId="{B805EEF9-733F-4E7C-92D0-A14FA0460315}" destId="{BE0BDC01-3E9E-4ADE-8951-7FCA177025CF}" srcOrd="0" destOrd="6" presId="urn:microsoft.com/office/officeart/2005/8/layout/process3"/>
    <dgm:cxn modelId="{C67E19E8-592A-4D57-94FC-182755550743}" type="presParOf" srcId="{0F922DF1-6A8C-4C3A-817F-038526332383}" destId="{DB00B894-CF89-4243-9407-D1FF3EE70C4B}" srcOrd="0" destOrd="0" presId="urn:microsoft.com/office/officeart/2005/8/layout/process3"/>
    <dgm:cxn modelId="{B2CF5401-B89E-4B70-B605-48A711B03CD1}" type="presParOf" srcId="{DB00B894-CF89-4243-9407-D1FF3EE70C4B}" destId="{7BBF0414-616A-4987-8D24-4E2C08BDE8E9}" srcOrd="0" destOrd="0" presId="urn:microsoft.com/office/officeart/2005/8/layout/process3"/>
    <dgm:cxn modelId="{0293B441-0A24-4A30-B7AE-D652C0D77DDD}" type="presParOf" srcId="{DB00B894-CF89-4243-9407-D1FF3EE70C4B}" destId="{E55B8C52-FBCE-4549-93B0-32CCBCD32F33}" srcOrd="1" destOrd="0" presId="urn:microsoft.com/office/officeart/2005/8/layout/process3"/>
    <dgm:cxn modelId="{E71B25B8-DC2F-498B-81AE-1213F7FA3A72}" type="presParOf" srcId="{DB00B894-CF89-4243-9407-D1FF3EE70C4B}" destId="{C70D3076-D940-4F14-BCA4-B3BC9BA8CF33}" srcOrd="2" destOrd="0" presId="urn:microsoft.com/office/officeart/2005/8/layout/process3"/>
    <dgm:cxn modelId="{9FB71945-EE9B-4FD6-9F36-C6C1711D656B}" type="presParOf" srcId="{0F922DF1-6A8C-4C3A-817F-038526332383}" destId="{A84E8F29-D04C-41B8-AF3A-739AF29F5AF7}" srcOrd="1" destOrd="0" presId="urn:microsoft.com/office/officeart/2005/8/layout/process3"/>
    <dgm:cxn modelId="{8B066C03-467A-49D2-8B61-CB86348FF1E7}" type="presParOf" srcId="{A84E8F29-D04C-41B8-AF3A-739AF29F5AF7}" destId="{889FFD7E-0547-4A23-9351-0EA73B74D872}" srcOrd="0" destOrd="0" presId="urn:microsoft.com/office/officeart/2005/8/layout/process3"/>
    <dgm:cxn modelId="{A20AA297-1E3E-44ED-994B-9D0128079168}" type="presParOf" srcId="{0F922DF1-6A8C-4C3A-817F-038526332383}" destId="{86FBBD25-CD7B-44B3-98D1-E3B01D058FB1}" srcOrd="2" destOrd="0" presId="urn:microsoft.com/office/officeart/2005/8/layout/process3"/>
    <dgm:cxn modelId="{E05EEA1E-46F1-4BFD-BAA9-210E04440D61}" type="presParOf" srcId="{86FBBD25-CD7B-44B3-98D1-E3B01D058FB1}" destId="{4A58D24D-EC51-4D2F-9DC6-345C1D3487A2}" srcOrd="0" destOrd="0" presId="urn:microsoft.com/office/officeart/2005/8/layout/process3"/>
    <dgm:cxn modelId="{80A006E7-E574-4A69-BDDE-F15189D835E6}" type="presParOf" srcId="{86FBBD25-CD7B-44B3-98D1-E3B01D058FB1}" destId="{8D6914E4-8E51-4414-98CE-B93389F77B31}" srcOrd="1" destOrd="0" presId="urn:microsoft.com/office/officeart/2005/8/layout/process3"/>
    <dgm:cxn modelId="{E75CB55C-E2C6-4628-937F-F4357CB66D90}" type="presParOf" srcId="{86FBBD25-CD7B-44B3-98D1-E3B01D058FB1}" destId="{7B70E91B-C4A3-4143-AB10-F38A30100365}" srcOrd="2" destOrd="0" presId="urn:microsoft.com/office/officeart/2005/8/layout/process3"/>
    <dgm:cxn modelId="{F8BB6A7E-AB6E-49A1-A178-6065F3FF0389}" type="presParOf" srcId="{0F922DF1-6A8C-4C3A-817F-038526332383}" destId="{B428417A-B4F1-44B6-8738-031E4C6B01AE}" srcOrd="3" destOrd="0" presId="urn:microsoft.com/office/officeart/2005/8/layout/process3"/>
    <dgm:cxn modelId="{CF7E5E5D-80D0-4C60-8121-F3705DF8722B}" type="presParOf" srcId="{B428417A-B4F1-44B6-8738-031E4C6B01AE}" destId="{C327FEAA-8199-4391-9302-B8745885F9AD}" srcOrd="0" destOrd="0" presId="urn:microsoft.com/office/officeart/2005/8/layout/process3"/>
    <dgm:cxn modelId="{76CBCD64-EE7F-432B-87E1-245CABE02350}" type="presParOf" srcId="{0F922DF1-6A8C-4C3A-817F-038526332383}" destId="{15E6AF5C-1FBE-4BB6-B35E-5A9481DC957A}" srcOrd="4" destOrd="0" presId="urn:microsoft.com/office/officeart/2005/8/layout/process3"/>
    <dgm:cxn modelId="{13CC51B4-B511-4A8D-92D2-F829E4B363F5}" type="presParOf" srcId="{15E6AF5C-1FBE-4BB6-B35E-5A9481DC957A}" destId="{BCBD799F-6109-4A80-B7ED-67733E64A6D2}" srcOrd="0" destOrd="0" presId="urn:microsoft.com/office/officeart/2005/8/layout/process3"/>
    <dgm:cxn modelId="{E4441BA6-F3DA-49BF-B9A0-AEEA39877772}" type="presParOf" srcId="{15E6AF5C-1FBE-4BB6-B35E-5A9481DC957A}" destId="{62E24DA7-1990-4C6C-AB2F-D1ED2237B009}" srcOrd="1" destOrd="0" presId="urn:microsoft.com/office/officeart/2005/8/layout/process3"/>
    <dgm:cxn modelId="{BD7EE462-626D-4869-B1D6-A961931EC739}" type="presParOf" srcId="{15E6AF5C-1FBE-4BB6-B35E-5A9481DC957A}" destId="{BE0BDC01-3E9E-4ADE-8951-7FCA177025CF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5B8C52-FBCE-4549-93B0-32CCBCD32F33}">
      <dsp:nvSpPr>
        <dsp:cNvPr id="0" name=""/>
        <dsp:cNvSpPr/>
      </dsp:nvSpPr>
      <dsp:spPr>
        <a:xfrm>
          <a:off x="4166" y="882117"/>
          <a:ext cx="2290196" cy="9343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/>
            <a:t>WG0: Coordination Committee</a:t>
          </a:r>
          <a:endParaRPr lang="en-US" sz="1600" b="1" kern="1200" dirty="0"/>
        </a:p>
      </dsp:txBody>
      <dsp:txXfrm>
        <a:off x="4166" y="882117"/>
        <a:ext cx="2290196" cy="622874"/>
      </dsp:txXfrm>
    </dsp:sp>
    <dsp:sp modelId="{C70D3076-D940-4F14-BCA4-B3BC9BA8CF33}">
      <dsp:nvSpPr>
        <dsp:cNvPr id="0" name=""/>
        <dsp:cNvSpPr/>
      </dsp:nvSpPr>
      <dsp:spPr>
        <a:xfrm>
          <a:off x="96333" y="1432986"/>
          <a:ext cx="2855074" cy="29466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500" b="1" kern="1200" dirty="0" smtClean="0">
              <a:cs typeface="Browallia New" panose="020B0604020202020204" pitchFamily="34" charset="-34"/>
            </a:rPr>
            <a:t>WG0 Chairs: </a:t>
          </a:r>
          <a:endParaRPr lang="en-US" altLang="zh-CN" sz="1500" kern="1200" dirty="0">
            <a:cs typeface="Browallia New" panose="020B0604020202020204" pitchFamily="34" charset="-34"/>
          </a:endParaRPr>
        </a:p>
        <a:p>
          <a:pPr marL="228600" lvl="2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500" kern="1200" smtClean="0">
              <a:cs typeface="Browallia New" panose="020B0604020202020204" pitchFamily="34" charset="-34"/>
            </a:rPr>
            <a:t>FG-QIT4N Co-chairmen</a:t>
          </a:r>
          <a:endParaRPr lang="en-US" altLang="zh-CN" sz="1500" kern="1200" dirty="0" smtClean="0">
            <a:cs typeface="Browallia New" panose="020B0604020202020204" pitchFamily="34" charset="-34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500" b="1" kern="1200" dirty="0" smtClean="0">
              <a:cs typeface="Browallia New" panose="020B0604020202020204" pitchFamily="34" charset="-34"/>
            </a:rPr>
            <a:t>Expected deliverable (1):</a:t>
          </a:r>
          <a:endParaRPr lang="en-US" altLang="zh-CN" sz="1500" b="1" kern="1200" dirty="0">
            <a:cs typeface="Browallia New" panose="020B0604020202020204" pitchFamily="34" charset="-34"/>
          </a:endParaRPr>
        </a:p>
        <a:p>
          <a:pPr marL="228600" lvl="2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500" kern="1200" dirty="0" smtClean="0">
              <a:cs typeface="Browallia New" panose="020B0604020202020204" pitchFamily="34" charset="-34"/>
            </a:rPr>
            <a:t>Standardization landscape and outlook</a:t>
          </a:r>
          <a:endParaRPr lang="en-US" altLang="zh-CN" sz="1500" kern="1200" dirty="0">
            <a:cs typeface="Browallia New" panose="020B0604020202020204" pitchFamily="34" charset="-34"/>
          </a:endParaRPr>
        </a:p>
      </dsp:txBody>
      <dsp:txXfrm>
        <a:off x="179955" y="1516608"/>
        <a:ext cx="2687830" cy="2779403"/>
      </dsp:txXfrm>
    </dsp:sp>
    <dsp:sp modelId="{A84E8F29-D04C-41B8-AF3A-739AF29F5AF7}">
      <dsp:nvSpPr>
        <dsp:cNvPr id="0" name=""/>
        <dsp:cNvSpPr/>
      </dsp:nvSpPr>
      <dsp:spPr>
        <a:xfrm>
          <a:off x="2712158" y="908458"/>
          <a:ext cx="885725" cy="570192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2712158" y="1022496"/>
        <a:ext cx="714667" cy="342116"/>
      </dsp:txXfrm>
    </dsp:sp>
    <dsp:sp modelId="{8D6914E4-8E51-4414-98CE-B93389F77B31}">
      <dsp:nvSpPr>
        <dsp:cNvPr id="0" name=""/>
        <dsp:cNvSpPr/>
      </dsp:nvSpPr>
      <dsp:spPr>
        <a:xfrm>
          <a:off x="3965544" y="882117"/>
          <a:ext cx="2290196" cy="9343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/>
            <a:t>WG1: Network aspects of QIT</a:t>
          </a:r>
          <a:endParaRPr lang="en-US" altLang="zh-CN" sz="1600" b="1" kern="1200" dirty="0">
            <a:cs typeface="Browallia New" panose="020B0604020202020204" pitchFamily="34" charset="-34"/>
          </a:endParaRPr>
        </a:p>
      </dsp:txBody>
      <dsp:txXfrm>
        <a:off x="3965544" y="882117"/>
        <a:ext cx="2290196" cy="622874"/>
      </dsp:txXfrm>
    </dsp:sp>
    <dsp:sp modelId="{7B70E91B-C4A3-4143-AB10-F38A30100365}">
      <dsp:nvSpPr>
        <dsp:cNvPr id="0" name=""/>
        <dsp:cNvSpPr/>
      </dsp:nvSpPr>
      <dsp:spPr>
        <a:xfrm>
          <a:off x="4057711" y="1432986"/>
          <a:ext cx="2855074" cy="29466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500" b="1" kern="1200" dirty="0" smtClean="0">
              <a:cs typeface="Browallia New" panose="020B0604020202020204" pitchFamily="34" charset="-34"/>
            </a:rPr>
            <a:t>WG1 Chair: </a:t>
          </a:r>
          <a:endParaRPr lang="en-GB" sz="1500" kern="1200" dirty="0">
            <a:cs typeface="Browallia New" panose="020B0604020202020204" pitchFamily="34" charset="-34"/>
          </a:endParaRPr>
        </a:p>
        <a:p>
          <a:pPr marL="228600" lvl="2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500" kern="1200" dirty="0" err="1" smtClean="0">
              <a:cs typeface="Browallia New" panose="020B0604020202020204" pitchFamily="34" charset="-34"/>
            </a:rPr>
            <a:t>Mr</a:t>
          </a:r>
          <a:r>
            <a:rPr lang="en-US" altLang="zh-CN" sz="1500" kern="1200" dirty="0" smtClean="0">
              <a:cs typeface="Browallia New" panose="020B0604020202020204" pitchFamily="34" charset="-34"/>
            </a:rPr>
            <a:t> Helmut </a:t>
          </a:r>
          <a:r>
            <a:rPr lang="en-US" altLang="zh-CN" sz="1500" kern="1200" dirty="0" err="1" smtClean="0">
              <a:cs typeface="Browallia New" panose="020B0604020202020204" pitchFamily="34" charset="-34"/>
            </a:rPr>
            <a:t>Griesser</a:t>
          </a:r>
          <a:r>
            <a:rPr lang="en-US" altLang="zh-CN" sz="1500" kern="1200" dirty="0" smtClean="0">
              <a:cs typeface="Browallia New" panose="020B0604020202020204" pitchFamily="34" charset="-34"/>
            </a:rPr>
            <a:t>, </a:t>
          </a:r>
          <a:r>
            <a:rPr lang="en-US" altLang="zh-CN" sz="1500" kern="1200" dirty="0" err="1" smtClean="0">
              <a:cs typeface="Browallia New" panose="020B0604020202020204" pitchFamily="34" charset="-34"/>
            </a:rPr>
            <a:t>Adva</a:t>
          </a:r>
          <a:r>
            <a:rPr lang="en-US" altLang="zh-CN" sz="1500" kern="1200" dirty="0" smtClean="0">
              <a:cs typeface="Browallia New" panose="020B0604020202020204" pitchFamily="34" charset="-34"/>
            </a:rPr>
            <a:t> Optical Networking</a:t>
          </a:r>
          <a:endParaRPr lang="en-US" altLang="zh-CN" sz="1500" kern="1200" dirty="0">
            <a:cs typeface="Browallia New" panose="020B0604020202020204" pitchFamily="34" charset="-34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500" b="1" kern="1200" dirty="0" smtClean="0">
              <a:cs typeface="Browallia New" panose="020B0604020202020204" pitchFamily="34" charset="-34"/>
            </a:rPr>
            <a:t>Expected deliverables (4):</a:t>
          </a:r>
          <a:endParaRPr lang="en-US" altLang="zh-CN" sz="1500" b="1" kern="1200" dirty="0">
            <a:cs typeface="Browallia New" panose="020B0604020202020204" pitchFamily="34" charset="-34"/>
          </a:endParaRPr>
        </a:p>
        <a:p>
          <a:pPr marL="228600" lvl="2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500" kern="1200" smtClean="0">
              <a:cs typeface="Browallia New" panose="020B0604020202020204" pitchFamily="34" charset="-34"/>
            </a:rPr>
            <a:t>Terminology</a:t>
          </a:r>
          <a:endParaRPr lang="en-GB" sz="1500" kern="1200" dirty="0">
            <a:cs typeface="Browallia New" panose="020B0604020202020204" pitchFamily="34" charset="-34"/>
          </a:endParaRPr>
        </a:p>
        <a:p>
          <a:pPr marL="228600" lvl="2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500" kern="1200" smtClean="0">
              <a:cs typeface="Browallia New" panose="020B0604020202020204" pitchFamily="34" charset="-34"/>
            </a:rPr>
            <a:t>Use case</a:t>
          </a:r>
          <a:endParaRPr lang="en-GB" sz="1500" kern="1200" dirty="0">
            <a:cs typeface="Browallia New" panose="020B0604020202020204" pitchFamily="34" charset="-34"/>
          </a:endParaRPr>
        </a:p>
        <a:p>
          <a:pPr marL="228600" lvl="2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500" kern="1200" smtClean="0">
              <a:cs typeface="Browallia New" panose="020B0604020202020204" pitchFamily="34" charset="-34"/>
            </a:rPr>
            <a:t>Implications on QIT on networks</a:t>
          </a:r>
          <a:endParaRPr lang="en-GB" sz="1500" kern="1200" dirty="0">
            <a:cs typeface="Browallia New" panose="020B0604020202020204" pitchFamily="34" charset="-34"/>
          </a:endParaRPr>
        </a:p>
        <a:p>
          <a:pPr marL="228600" lvl="2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500" kern="1200" dirty="0" smtClean="0">
              <a:cs typeface="Browallia New" panose="020B0604020202020204" pitchFamily="34" charset="-34"/>
            </a:rPr>
            <a:t>Standardization landscape and technology maturity</a:t>
          </a:r>
          <a:endParaRPr lang="en-US" altLang="zh-CN" sz="1500" kern="1200" dirty="0">
            <a:cs typeface="Browallia New" panose="020B0604020202020204" pitchFamily="34" charset="-34"/>
          </a:endParaRPr>
        </a:p>
      </dsp:txBody>
      <dsp:txXfrm>
        <a:off x="4141333" y="1516608"/>
        <a:ext cx="2687830" cy="2779403"/>
      </dsp:txXfrm>
    </dsp:sp>
    <dsp:sp modelId="{B428417A-B4F1-44B6-8738-031E4C6B01AE}">
      <dsp:nvSpPr>
        <dsp:cNvPr id="0" name=""/>
        <dsp:cNvSpPr/>
      </dsp:nvSpPr>
      <dsp:spPr>
        <a:xfrm>
          <a:off x="6673536" y="908458"/>
          <a:ext cx="885725" cy="570192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/>
        </a:p>
      </dsp:txBody>
      <dsp:txXfrm>
        <a:off x="6673536" y="1022496"/>
        <a:ext cx="714667" cy="342116"/>
      </dsp:txXfrm>
    </dsp:sp>
    <dsp:sp modelId="{62E24DA7-1990-4C6C-AB2F-D1ED2237B009}">
      <dsp:nvSpPr>
        <dsp:cNvPr id="0" name=""/>
        <dsp:cNvSpPr/>
      </dsp:nvSpPr>
      <dsp:spPr>
        <a:xfrm>
          <a:off x="7926921" y="882117"/>
          <a:ext cx="2290196" cy="9343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6096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 smtClean="0"/>
            <a:t>WG2: QKDN</a:t>
          </a:r>
          <a:endParaRPr lang="en-US" sz="1600" b="1" kern="1200" dirty="0"/>
        </a:p>
      </dsp:txBody>
      <dsp:txXfrm>
        <a:off x="7926921" y="882117"/>
        <a:ext cx="2290196" cy="622874"/>
      </dsp:txXfrm>
    </dsp:sp>
    <dsp:sp modelId="{BE0BDC01-3E9E-4ADE-8951-7FCA177025CF}">
      <dsp:nvSpPr>
        <dsp:cNvPr id="0" name=""/>
        <dsp:cNvSpPr/>
      </dsp:nvSpPr>
      <dsp:spPr>
        <a:xfrm>
          <a:off x="8019089" y="1432986"/>
          <a:ext cx="2855074" cy="29466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500" b="1" kern="1200" dirty="0" smtClean="0">
              <a:cs typeface="Browallia New" panose="020B0604020202020204" pitchFamily="34" charset="-34"/>
            </a:rPr>
            <a:t>WG2 Chair: </a:t>
          </a:r>
          <a:endParaRPr lang="en-US" altLang="zh-CN" sz="1500" kern="1200" dirty="0">
            <a:cs typeface="Browallia New" panose="020B0604020202020204" pitchFamily="34" charset="-34"/>
          </a:endParaRPr>
        </a:p>
        <a:p>
          <a:pPr marL="228600" lvl="2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500" kern="1200" dirty="0" smtClean="0">
              <a:cs typeface="Browallia New" panose="020B0604020202020204" pitchFamily="34" charset="-34"/>
            </a:rPr>
            <a:t>Mr </a:t>
          </a:r>
          <a:r>
            <a:rPr lang="en-US" altLang="zh-CN" sz="1500" kern="1200" dirty="0" err="1" smtClean="0">
              <a:cs typeface="Browallia New" panose="020B0604020202020204" pitchFamily="34" charset="-34"/>
            </a:rPr>
            <a:t>Zhangchao</a:t>
          </a:r>
          <a:r>
            <a:rPr lang="en-US" altLang="zh-CN" sz="1500" kern="1200" dirty="0" smtClean="0">
              <a:cs typeface="Browallia New" panose="020B0604020202020204" pitchFamily="34" charset="-34"/>
            </a:rPr>
            <a:t> Ma, </a:t>
          </a:r>
          <a:r>
            <a:rPr lang="en-GB" sz="1500" kern="1200" dirty="0" smtClean="0">
              <a:cs typeface="Browallia New" panose="020B0604020202020204" pitchFamily="34" charset="-34"/>
            </a:rPr>
            <a:t>CAS Quantum Network</a:t>
          </a:r>
          <a:endParaRPr lang="en-US" altLang="zh-CN" sz="1500" kern="1200" dirty="0">
            <a:cs typeface="Browallia New" panose="020B0604020202020204" pitchFamily="34" charset="-34"/>
          </a:endParaRPr>
        </a:p>
        <a:p>
          <a:pPr marL="228600" lvl="2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500" b="1" kern="1200" smtClean="0">
              <a:cs typeface="Browallia New" panose="020B0604020202020204" pitchFamily="34" charset="-34"/>
            </a:rPr>
            <a:t>Expected deliverables (5):</a:t>
          </a:r>
          <a:endParaRPr lang="en-US" altLang="zh-CN" sz="1500" b="1" kern="1200" dirty="0">
            <a:cs typeface="Browallia New" panose="020B0604020202020204" pitchFamily="34" charset="-34"/>
          </a:endParaRPr>
        </a:p>
        <a:p>
          <a:pPr marL="342900" lvl="3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500" kern="1200" smtClean="0">
              <a:cs typeface="Browallia New" panose="020B0604020202020204" pitchFamily="34" charset="-34"/>
            </a:rPr>
            <a:t>Terminology</a:t>
          </a:r>
          <a:endParaRPr lang="en-GB" sz="1500" kern="1200" dirty="0">
            <a:cs typeface="Browallia New" panose="020B0604020202020204" pitchFamily="34" charset="-34"/>
          </a:endParaRPr>
        </a:p>
        <a:p>
          <a:pPr marL="342900" lvl="3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500" kern="1200" smtClean="0">
              <a:cs typeface="Browallia New" panose="020B0604020202020204" pitchFamily="34" charset="-34"/>
            </a:rPr>
            <a:t>Use cases</a:t>
          </a:r>
          <a:endParaRPr lang="en-GB" sz="1500" kern="1200" dirty="0">
            <a:cs typeface="Browallia New" panose="020B0604020202020204" pitchFamily="34" charset="-34"/>
          </a:endParaRPr>
        </a:p>
        <a:p>
          <a:pPr marL="342900" lvl="3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500" kern="1200" smtClean="0">
              <a:cs typeface="Browallia New" panose="020B0604020202020204" pitchFamily="34" charset="-34"/>
            </a:rPr>
            <a:t>QKDN protocols</a:t>
          </a:r>
          <a:endParaRPr lang="en-GB" sz="1500" kern="1200" dirty="0">
            <a:cs typeface="Browallia New" panose="020B0604020202020204" pitchFamily="34" charset="-34"/>
          </a:endParaRPr>
        </a:p>
        <a:p>
          <a:pPr marL="342900" lvl="3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smtClean="0">
              <a:cs typeface="Browallia New" panose="020B0604020202020204" pitchFamily="34" charset="-34"/>
            </a:rPr>
            <a:t>QKDN transport</a:t>
          </a:r>
          <a:endParaRPr lang="en-GB" sz="1500" kern="1200" dirty="0">
            <a:cs typeface="Browallia New" panose="020B0604020202020204" pitchFamily="34" charset="-34"/>
          </a:endParaRPr>
        </a:p>
        <a:p>
          <a:pPr marL="342900" lvl="3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500" kern="1200" dirty="0" smtClean="0">
              <a:cs typeface="Browallia New" panose="020B0604020202020204" pitchFamily="34" charset="-34"/>
            </a:rPr>
            <a:t>Standardization landscape and technology maturity</a:t>
          </a:r>
          <a:endParaRPr lang="en-US" altLang="zh-CN" sz="1500" kern="1200" dirty="0">
            <a:cs typeface="Browallia New" panose="020B0604020202020204" pitchFamily="34" charset="-34"/>
          </a:endParaRPr>
        </a:p>
      </dsp:txBody>
      <dsp:txXfrm>
        <a:off x="8102711" y="1516608"/>
        <a:ext cx="2687830" cy="27794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1017A-F7FA-4154-B658-0349266F3568}" type="datetimeFigureOut">
              <a:rPr lang="en-GB" smtClean="0"/>
              <a:t>05/02/2020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062B9-8A4A-438D-9AFE-826E18BA7A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4616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1017A-F7FA-4154-B658-0349266F3568}" type="datetimeFigureOut">
              <a:rPr lang="en-GB" smtClean="0"/>
              <a:t>05/02/2020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062B9-8A4A-438D-9AFE-826E18BA7A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26359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1017A-F7FA-4154-B658-0349266F3568}" type="datetimeFigureOut">
              <a:rPr lang="en-GB" smtClean="0"/>
              <a:t>05/02/2020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062B9-8A4A-438D-9AFE-826E18BA7A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60454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"/>
            <a:ext cx="12192576" cy="6857678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58000">
                <a:schemeClr val="bg1">
                  <a:alpha val="11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文本框 6"/>
          <p:cNvSpPr txBox="1"/>
          <p:nvPr userDrawn="1"/>
        </p:nvSpPr>
        <p:spPr>
          <a:xfrm>
            <a:off x="11499926" y="6411558"/>
            <a:ext cx="58091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810A429-61D2-4593-AE58-E9318A0D2A9D}" type="slidenum">
              <a:rPr lang="zh-CN" altLang="en-US" sz="900" smtClean="0">
                <a:latin typeface="+mn-lt"/>
              </a:rPr>
              <a:pPr algn="ctr"/>
              <a:t>‹#›</a:t>
            </a:fld>
            <a:endParaRPr lang="zh-CN" altLang="en-US" sz="9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182129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84315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ne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75507" y="6309519"/>
            <a:ext cx="3350419" cy="206104"/>
          </a:xfrm>
        </p:spPr>
        <p:txBody>
          <a:bodyPr/>
          <a:lstStyle/>
          <a:p>
            <a:r>
              <a:rPr lang="en-US"/>
              <a:t>ITU QIT4N Workshop 2019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E44B85-AA80-9149-A94E-287E1FF2C29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2"/>
          </p:nvPr>
        </p:nvSpPr>
        <p:spPr>
          <a:xfrm>
            <a:off x="875507" y="1754981"/>
            <a:ext cx="10801351" cy="4374356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50053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页脚占位符 14">
            <a:extLst>
              <a:ext uri="{FF2B5EF4-FFF2-40B4-BE49-F238E27FC236}">
                <a16:creationId xmlns:a16="http://schemas.microsoft.com/office/drawing/2014/main" id="{7E3EDDFB-EE26-4482-A6EC-5CC4F8C2A7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-11220" y="64928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CAS </a:t>
            </a:r>
            <a:r>
              <a:rPr lang="en-US" altLang="zh-CN" dirty="0" err="1"/>
              <a:t>QuantumNet</a:t>
            </a:r>
            <a:r>
              <a:rPr lang="en-US" altLang="zh-CN" dirty="0"/>
              <a:t> 2017</a:t>
            </a:r>
          </a:p>
        </p:txBody>
      </p:sp>
      <p:sp>
        <p:nvSpPr>
          <p:cNvPr id="13" name="灯片编号占位符 15">
            <a:extLst>
              <a:ext uri="{FF2B5EF4-FFF2-40B4-BE49-F238E27FC236}">
                <a16:creationId xmlns:a16="http://schemas.microsoft.com/office/drawing/2014/main" id="{6A9EDAFA-C6BF-4FE5-BA89-406AD11619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06544" y="619804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238F0A-7A9E-4E58-9675-B3023598692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7B46A470-517E-4467-9AC3-5CDCFF5592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271" y="0"/>
            <a:ext cx="10515600" cy="1080445"/>
          </a:xfrm>
        </p:spPr>
        <p:txBody>
          <a:bodyPr/>
          <a:lstStyle>
            <a:lvl1pPr algn="l">
              <a:defRPr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4" name="内容占位符 13">
            <a:extLst>
              <a:ext uri="{FF2B5EF4-FFF2-40B4-BE49-F238E27FC236}">
                <a16:creationId xmlns:a16="http://schemas.microsoft.com/office/drawing/2014/main" id="{C414266F-EB9F-467E-BD0F-9E16358E737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27382" y="1484785"/>
            <a:ext cx="11137237" cy="1769715"/>
          </a:xfrm>
        </p:spPr>
        <p:txBody>
          <a:bodyPr/>
          <a:lstStyle>
            <a:lvl1pPr marL="342900" marR="0" indent="-34290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3C8D"/>
              </a:buClr>
              <a:buSzPct val="90000"/>
              <a:buFont typeface="Wingdings" panose="05000000000000000000" pitchFamily="2" charset="2"/>
              <a:buChar char="l"/>
              <a:tabLst/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marR="0" indent="-2857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3C8D"/>
              </a:buClr>
              <a:buSzPct val="90000"/>
              <a:buFont typeface="Wingdings" panose="05000000000000000000" pitchFamily="2" charset="2"/>
              <a:buChar char="l"/>
              <a:tabLst/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marR="0" indent="-22860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3C8D"/>
              </a:buClr>
              <a:buSzPct val="100000"/>
              <a:buFont typeface="Wingdings" panose="05000000000000000000" pitchFamily="2" charset="2"/>
              <a:buChar char="l"/>
              <a:tabLst/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3C8D"/>
              </a:buClr>
              <a:buFont typeface="Wingdings" panose="05000000000000000000" pitchFamily="2" charset="2"/>
              <a:buChar char="l"/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3C8D"/>
              </a:buClr>
              <a:buFont typeface="Wingdings" panose="05000000000000000000" pitchFamily="2" charset="2"/>
              <a:buChar char="l"/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24190"/>
              </a:buClr>
              <a:buSzPct val="90000"/>
              <a:buFont typeface="Wingdings" pitchFamily="2" charset="2"/>
              <a:buChar char="n"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/>
                <a:ea typeface="黑体"/>
                <a:cs typeface="+mn-cs"/>
              </a:rPr>
              <a:t>编辑母版文本样式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24190"/>
              </a:buClr>
              <a:buSzPct val="90000"/>
              <a:buFont typeface="Wingdings" pitchFamily="2" charset="2"/>
              <a:buChar char="l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/>
                <a:ea typeface="黑体"/>
                <a:cs typeface="+mn-cs"/>
              </a:rPr>
              <a:t>第二级</a:t>
            </a:r>
          </a:p>
          <a:p>
            <a:pPr marL="1143000" marR="0" lvl="2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24190"/>
              </a:buClr>
              <a:buSzPct val="100000"/>
              <a:buFont typeface="华文细黑" pitchFamily="2" charset="-122"/>
              <a:buChar char="–"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/>
                <a:ea typeface="黑体"/>
                <a:cs typeface="+mn-cs"/>
              </a:rPr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555515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87430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658CDD9-904F-4ACA-964F-3FA0190C81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B36D0A7-F788-418E-B5AB-5429BB9DEC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191633D-12C0-4031-B034-45C1C962FB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029F3-89DC-48CA-A154-D3786988AEC3}" type="datetimeFigureOut">
              <a:rPr lang="zh-CN" altLang="en-US" smtClean="0"/>
              <a:t>2020/2/5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64B9391-67F9-4F61-9BE9-07EEEA4A0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39228FC-5E66-4F44-9724-BD5161FEC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C382A-5AEE-49B8-B87F-A98C87377E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0696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ally blank no logo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7196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1017A-F7FA-4154-B658-0349266F3568}" type="datetimeFigureOut">
              <a:rPr lang="en-GB" smtClean="0"/>
              <a:t>05/02/2020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062B9-8A4A-438D-9AFE-826E18BA7A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7224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1017A-F7FA-4154-B658-0349266F3568}" type="datetimeFigureOut">
              <a:rPr lang="en-GB" smtClean="0"/>
              <a:t>05/02/2020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062B9-8A4A-438D-9AFE-826E18BA7A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3918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1017A-F7FA-4154-B658-0349266F3568}" type="datetimeFigureOut">
              <a:rPr lang="en-GB" smtClean="0"/>
              <a:t>05/02/2020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062B9-8A4A-438D-9AFE-826E18BA7A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4733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1017A-F7FA-4154-B658-0349266F3568}" type="datetimeFigureOut">
              <a:rPr lang="en-GB" smtClean="0"/>
              <a:t>05/02/2020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062B9-8A4A-438D-9AFE-826E18BA7A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2798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1017A-F7FA-4154-B658-0349266F3568}" type="datetimeFigureOut">
              <a:rPr lang="en-GB" smtClean="0"/>
              <a:t>05/02/2020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062B9-8A4A-438D-9AFE-826E18BA7A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92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1017A-F7FA-4154-B658-0349266F3568}" type="datetimeFigureOut">
              <a:rPr lang="en-GB" smtClean="0"/>
              <a:t>05/02/2020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062B9-8A4A-438D-9AFE-826E18BA7A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31875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1017A-F7FA-4154-B658-0349266F3568}" type="datetimeFigureOut">
              <a:rPr lang="en-GB" smtClean="0"/>
              <a:t>05/02/2020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062B9-8A4A-438D-9AFE-826E18BA7A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6960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1017A-F7FA-4154-B658-0349266F3568}" type="datetimeFigureOut">
              <a:rPr lang="en-GB" smtClean="0"/>
              <a:t>05/02/2020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062B9-8A4A-438D-9AFE-826E18BA7A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0840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1017A-F7FA-4154-B658-0349266F3568}" type="datetimeFigureOut">
              <a:rPr lang="en-GB" smtClean="0"/>
              <a:t>05/02/2020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D062B9-8A4A-438D-9AFE-826E18BA7A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4772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08041AB3-F2CE-49BB-B279-BA416BDE42D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69" b="14371"/>
          <a:stretch/>
        </p:blipFill>
        <p:spPr>
          <a:xfrm>
            <a:off x="820057" y="406400"/>
            <a:ext cx="10636786" cy="613954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ITU QIT4N Workshop 2019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2C27456-E725-4A06-8D75-D118DA72DB23}"/>
              </a:ext>
            </a:extLst>
          </p:cNvPr>
          <p:cNvSpPr txBox="1"/>
          <p:nvPr userDrawn="1"/>
        </p:nvSpPr>
        <p:spPr>
          <a:xfrm>
            <a:off x="4318000" y="2971800"/>
            <a:ext cx="3556000" cy="196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5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225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225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45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B2A619A-1578-43EC-B953-CBC4D815D5F2}"/>
              </a:ext>
            </a:extLst>
          </p:cNvPr>
          <p:cNvSpPr txBox="1"/>
          <p:nvPr userDrawn="1"/>
        </p:nvSpPr>
        <p:spPr>
          <a:xfrm>
            <a:off x="11499926" y="6411558"/>
            <a:ext cx="58091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A810A429-61D2-4593-AE58-E9318A0D2A9D}" type="slidenum">
              <a:rPr lang="zh-CN" altLang="en-US" sz="900" smtClean="0">
                <a:latin typeface="+mn-lt"/>
              </a:rPr>
              <a:pPr algn="ctr"/>
              <a:t>‹#›</a:t>
            </a:fld>
            <a:endParaRPr lang="zh-CN" altLang="en-US" sz="900" dirty="0">
              <a:latin typeface="+mn-lt"/>
            </a:endParaRPr>
          </a:p>
        </p:txBody>
      </p:sp>
      <p:sp>
        <p:nvSpPr>
          <p:cNvPr id="13" name="CustomShape 2">
            <a:extLst>
              <a:ext uri="{FF2B5EF4-FFF2-40B4-BE49-F238E27FC236}">
                <a16:creationId xmlns:a16="http://schemas.microsoft.com/office/drawing/2014/main" id="{493C6A73-19CE-4D08-9059-DEF02D152C00}"/>
              </a:ext>
            </a:extLst>
          </p:cNvPr>
          <p:cNvSpPr/>
          <p:nvPr userDrawn="1"/>
        </p:nvSpPr>
        <p:spPr>
          <a:xfrm>
            <a:off x="759240" y="289800"/>
            <a:ext cx="253260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n-GB" sz="1800" b="0" strike="noStrike" spc="-1" dirty="0">
                <a:solidFill>
                  <a:srgbClr val="3E8EDE"/>
                </a:solidFill>
                <a:latin typeface="AvenirNext LT Pro Regular"/>
                <a:ea typeface="DejaVu Sans"/>
              </a:rPr>
              <a:t>Setting the standard</a:t>
            </a:r>
            <a:endParaRPr lang="en-GB" sz="1800" b="0" strike="noStrike" spc="-1" dirty="0">
              <a:latin typeface="Arial"/>
            </a:endParaRPr>
          </a:p>
        </p:txBody>
      </p:sp>
      <p:pic>
        <p:nvPicPr>
          <p:cNvPr id="14" name="Picture 2">
            <a:extLst>
              <a:ext uri="{FF2B5EF4-FFF2-40B4-BE49-F238E27FC236}">
                <a16:creationId xmlns:a16="http://schemas.microsoft.com/office/drawing/2014/main" id="{114655D6-846B-4F67-A6B1-118DB279C625}"/>
              </a:ext>
            </a:extLst>
          </p:cNvPr>
          <p:cNvPicPr/>
          <p:nvPr userDrawn="1"/>
        </p:nvPicPr>
        <p:blipFill>
          <a:blip r:embed="rId10"/>
          <a:stretch/>
        </p:blipFill>
        <p:spPr>
          <a:xfrm>
            <a:off x="142200" y="102960"/>
            <a:ext cx="699120" cy="70956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01235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D1B042E-F399-4DC6-B797-C9B5FBB98C3A}"/>
              </a:ext>
            </a:extLst>
          </p:cNvPr>
          <p:cNvSpPr txBox="1">
            <a:spLocks/>
          </p:cNvSpPr>
          <p:nvPr/>
        </p:nvSpPr>
        <p:spPr>
          <a:xfrm>
            <a:off x="689262" y="2327564"/>
            <a:ext cx="10546773" cy="19151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b="1" i="0" kern="120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ea typeface="+mj-ea"/>
                <a:cs typeface="Calibri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/>
                <a:cs typeface="Calibri"/>
              </a:rPr>
              <a:t>Outcome of the 1</a:t>
            </a:r>
            <a:r>
              <a:rPr kumimoji="0" lang="en-US" altLang="zh-CN" sz="4400" b="1" i="0" u="none" strike="noStrike" kern="1200" cap="none" spc="0" normalizeH="0" baseline="30000" noProof="0" dirty="0" smtClean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/>
                <a:cs typeface="Calibri"/>
              </a:rPr>
              <a:t>st</a:t>
            </a: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/>
                <a:cs typeface="Calibri"/>
              </a:rPr>
              <a:t> meeting of </a:t>
            </a:r>
            <a:endParaRPr kumimoji="0" lang="en-US" altLang="zh-CN" sz="4400" b="1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60000"/>
                  <a:lumOff val="40000"/>
                </a:srgbClr>
              </a:solidFill>
              <a:effectLst/>
              <a:uLnTx/>
              <a:uFillTx/>
              <a:latin typeface="Calibri"/>
              <a:cs typeface="Calibri"/>
            </a:endParaRPr>
          </a:p>
          <a:p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/>
                <a:cs typeface="Calibri"/>
              </a:rPr>
              <a:t>ITU-T </a:t>
            </a:r>
            <a:r>
              <a:rPr lang="en-US" altLang="en-US" dirty="0">
                <a:solidFill>
                  <a:srgbClr val="1F497D">
                    <a:lumMod val="60000"/>
                    <a:lumOff val="40000"/>
                  </a:srgbClr>
                </a:solidFill>
              </a:rPr>
              <a:t>Focus Group on </a:t>
            </a:r>
            <a:r>
              <a:rPr lang="en-US" altLang="zh-CN" dirty="0">
                <a:solidFill>
                  <a:srgbClr val="1F497D">
                    <a:lumMod val="60000"/>
                    <a:lumOff val="40000"/>
                  </a:srgbClr>
                </a:solidFill>
              </a:rPr>
              <a:t>Quantum Information Technology for Networks (</a:t>
            </a:r>
            <a:r>
              <a:rPr lang="en-US" altLang="zh-CN" dirty="0" smtClean="0">
                <a:solidFill>
                  <a:srgbClr val="1F497D">
                    <a:lumMod val="60000"/>
                    <a:lumOff val="40000"/>
                  </a:srgbClr>
                </a:solidFill>
              </a:rPr>
              <a:t>FG-QIT4N)</a:t>
            </a:r>
            <a:endParaRPr lang="zh-CN" altLang="en-US" sz="2400" dirty="0"/>
          </a:p>
        </p:txBody>
      </p:sp>
      <p:sp>
        <p:nvSpPr>
          <p:cNvPr id="4" name="Subtitle 5">
            <a:extLst>
              <a:ext uri="{FF2B5EF4-FFF2-40B4-BE49-F238E27FC236}">
                <a16:creationId xmlns:a16="http://schemas.microsoft.com/office/drawing/2014/main" id="{30365C91-8E4F-4983-A862-0BC53596D20C}"/>
              </a:ext>
            </a:extLst>
          </p:cNvPr>
          <p:cNvSpPr>
            <a:spLocks noGrp="1"/>
          </p:cNvSpPr>
          <p:nvPr/>
        </p:nvSpPr>
        <p:spPr>
          <a:xfrm>
            <a:off x="2895600" y="25527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44546A">
                  <a:lumMod val="60000"/>
                  <a:lumOff val="4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30365C91-8E4F-4983-A862-0BC53596D20C}"/>
              </a:ext>
            </a:extLst>
          </p:cNvPr>
          <p:cNvSpPr>
            <a:spLocks noGrp="1"/>
          </p:cNvSpPr>
          <p:nvPr/>
        </p:nvSpPr>
        <p:spPr>
          <a:xfrm>
            <a:off x="2895600" y="4755572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44546A">
                  <a:lumMod val="60000"/>
                  <a:lumOff val="40000"/>
                </a:srgbClr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E413BCF-636A-497D-84C1-13E6DC1D5D76}"/>
              </a:ext>
            </a:extLst>
          </p:cNvPr>
          <p:cNvSpPr/>
          <p:nvPr/>
        </p:nvSpPr>
        <p:spPr>
          <a:xfrm>
            <a:off x="3048000" y="4467802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2400" b="1" dirty="0">
                <a:solidFill>
                  <a:srgbClr val="1F497D">
                    <a:lumMod val="60000"/>
                    <a:lumOff val="40000"/>
                  </a:srgbClr>
                </a:solidFill>
                <a:latin typeface="Calibri" panose="020F0502020204030204"/>
              </a:rPr>
              <a:t> Jinan, China, </a:t>
            </a:r>
            <a:r>
              <a:rPr kumimoji="0" lang="en-US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</a:rPr>
              <a:t>9 - 10 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Calibri" panose="020F0502020204030204"/>
              </a:rPr>
              <a:t>December 2019</a:t>
            </a:r>
          </a:p>
        </p:txBody>
      </p:sp>
      <p:sp>
        <p:nvSpPr>
          <p:cNvPr id="3" name="Rectangle 2"/>
          <p:cNvSpPr/>
          <p:nvPr/>
        </p:nvSpPr>
        <p:spPr>
          <a:xfrm>
            <a:off x="849086" y="261257"/>
            <a:ext cx="2046514" cy="4049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539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Calibri"/>
                <a:cs typeface="Calibri"/>
              </a:rPr>
              <a:t>Participation </a:t>
            </a:r>
            <a:endParaRPr lang="en-GB" b="1" dirty="0">
              <a:solidFill>
                <a:srgbClr val="1F497D">
                  <a:lumMod val="60000"/>
                  <a:lumOff val="40000"/>
                </a:srgbClr>
              </a:solidFill>
              <a:latin typeface="Calibri"/>
              <a:cs typeface="Calibri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/>
          <a:lstStyle/>
          <a:p>
            <a:pPr lvl="0"/>
            <a:r>
              <a:rPr lang="en-US" dirty="0"/>
              <a:t>Mailing list subscriptions: </a:t>
            </a:r>
            <a:r>
              <a:rPr lang="en-US" b="1" dirty="0" smtClean="0"/>
              <a:t>80</a:t>
            </a:r>
            <a:endParaRPr lang="en-GB" dirty="0"/>
          </a:p>
          <a:p>
            <a:pPr lvl="0"/>
            <a:r>
              <a:rPr lang="en-US" dirty="0" smtClean="0"/>
              <a:t>Number of registered participants</a:t>
            </a:r>
          </a:p>
          <a:p>
            <a:pPr lvl="1"/>
            <a:r>
              <a:rPr lang="en-US" dirty="0" smtClean="0"/>
              <a:t>Registered through ITU: </a:t>
            </a:r>
            <a:r>
              <a:rPr lang="en-US" b="1" dirty="0" smtClean="0"/>
              <a:t>163</a:t>
            </a:r>
          </a:p>
          <a:p>
            <a:pPr lvl="1"/>
            <a:r>
              <a:rPr lang="en-US" dirty="0" smtClean="0"/>
              <a:t>Registered through the host in China: </a:t>
            </a:r>
            <a:r>
              <a:rPr lang="en-US" b="1" dirty="0" smtClean="0"/>
              <a:t>38</a:t>
            </a:r>
            <a:endParaRPr lang="en-GB" b="1" dirty="0" smtClean="0"/>
          </a:p>
          <a:p>
            <a:pPr lvl="0"/>
            <a:r>
              <a:rPr lang="en-US" dirty="0" smtClean="0"/>
              <a:t>Anticipated first meeting attendance</a:t>
            </a:r>
            <a:r>
              <a:rPr lang="en-US" dirty="0"/>
              <a:t>: </a:t>
            </a:r>
            <a:r>
              <a:rPr lang="en-US" b="1" dirty="0" smtClean="0"/>
              <a:t>96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Total attendance</a:t>
            </a:r>
            <a:r>
              <a:rPr lang="en-US" b="1" dirty="0" smtClean="0"/>
              <a:t>: </a:t>
            </a:r>
            <a:r>
              <a:rPr lang="en-US" b="1" dirty="0" smtClean="0">
                <a:solidFill>
                  <a:srgbClr val="FF0000"/>
                </a:solidFill>
              </a:rPr>
              <a:t>113</a:t>
            </a:r>
          </a:p>
          <a:p>
            <a:pPr lvl="2"/>
            <a:r>
              <a:rPr lang="en-US" dirty="0" smtClean="0"/>
              <a:t>Remote participants: </a:t>
            </a:r>
            <a:r>
              <a:rPr lang="en-US" b="1" dirty="0" smtClean="0"/>
              <a:t>9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70898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Calibri"/>
                <a:cs typeface="Calibri"/>
              </a:rPr>
              <a:t>FG-QIT4N Structure </a:t>
            </a:r>
            <a:endParaRPr lang="en-GB" b="1" dirty="0">
              <a:solidFill>
                <a:srgbClr val="1F497D">
                  <a:lumMod val="60000"/>
                  <a:lumOff val="40000"/>
                </a:srgbClr>
              </a:solidFill>
              <a:latin typeface="Calibri"/>
              <a:cs typeface="Calibri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609600" y="1477100"/>
            <a:ext cx="10972800" cy="6073770"/>
            <a:chOff x="609600" y="1477100"/>
            <a:chExt cx="10972800" cy="6073770"/>
          </a:xfrm>
        </p:grpSpPr>
        <p:grpSp>
          <p:nvGrpSpPr>
            <p:cNvPr id="5" name="Group 4"/>
            <p:cNvGrpSpPr/>
            <p:nvPr/>
          </p:nvGrpSpPr>
          <p:grpSpPr>
            <a:xfrm>
              <a:off x="609600" y="1477100"/>
              <a:ext cx="10972800" cy="6073770"/>
              <a:chOff x="609600" y="1477100"/>
              <a:chExt cx="10972800" cy="6073770"/>
            </a:xfrm>
          </p:grpSpPr>
          <p:graphicFrame>
            <p:nvGraphicFramePr>
              <p:cNvPr id="2" name="Diagram 1"/>
              <p:cNvGraphicFramePr/>
              <p:nvPr>
                <p:extLst>
                  <p:ext uri="{D42A27DB-BD31-4B8C-83A1-F6EECF244321}">
                    <p14:modId xmlns:p14="http://schemas.microsoft.com/office/powerpoint/2010/main" val="1622158546"/>
                  </p:ext>
                </p:extLst>
              </p:nvPr>
            </p:nvGraphicFramePr>
            <p:xfrm>
              <a:off x="609600" y="1520944"/>
              <a:ext cx="10972800" cy="6029926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  <p:sp>
            <p:nvSpPr>
              <p:cNvPr id="4" name="TextBox 3"/>
              <p:cNvSpPr txBox="1"/>
              <p:nvPr/>
            </p:nvSpPr>
            <p:spPr>
              <a:xfrm>
                <a:off x="5005633" y="1477100"/>
                <a:ext cx="1808124" cy="584775"/>
              </a:xfrm>
              <a:prstGeom prst="rect">
                <a:avLst/>
              </a:prstGeom>
              <a:solidFill>
                <a:schemeClr val="accent6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sz="3200" dirty="0" smtClean="0">
                    <a:solidFill>
                      <a:schemeClr val="bg1"/>
                    </a:solidFill>
                  </a:rPr>
                  <a:t>FG-QIT4N</a:t>
                </a:r>
                <a:endParaRPr lang="en-GB" sz="32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1602557" y="2215299"/>
              <a:ext cx="8361575" cy="235670"/>
              <a:chOff x="1602557" y="2215299"/>
              <a:chExt cx="8361575" cy="235670"/>
            </a:xfrm>
          </p:grpSpPr>
          <p:cxnSp>
            <p:nvCxnSpPr>
              <p:cNvPr id="7" name="Straight Connector 6"/>
              <p:cNvCxnSpPr/>
              <p:nvPr/>
            </p:nvCxnSpPr>
            <p:spPr>
              <a:xfrm>
                <a:off x="1611984" y="2215299"/>
                <a:ext cx="8352148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>
                <a:off x="1602557" y="2215299"/>
                <a:ext cx="0" cy="23567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5909695" y="2215299"/>
                <a:ext cx="0" cy="23567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9964132" y="2215299"/>
                <a:ext cx="0" cy="23567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264948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Calibri"/>
                <a:cs typeface="Calibri"/>
              </a:rPr>
              <a:t>FG-QIT4N Management Team (1) </a:t>
            </a:r>
            <a:endParaRPr lang="en-GB" b="1" dirty="0">
              <a:solidFill>
                <a:srgbClr val="1F497D">
                  <a:lumMod val="60000"/>
                  <a:lumOff val="40000"/>
                </a:srgbClr>
              </a:solidFill>
              <a:latin typeface="Calibri"/>
              <a:cs typeface="Calibri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42900" indent="-342900"/>
            <a:r>
              <a:rPr lang="en-US" altLang="zh-CN" sz="2400" b="1" kern="0" dirty="0">
                <a:solidFill>
                  <a:srgbClr val="1F497D">
                    <a:lumMod val="60000"/>
                    <a:lumOff val="40000"/>
                  </a:srgbClr>
                </a:solidFill>
                <a:cs typeface="Browallia New" panose="020B0604020202020204" pitchFamily="34" charset="-34"/>
              </a:rPr>
              <a:t>Co-Chairmen: </a:t>
            </a:r>
          </a:p>
          <a:p>
            <a:pPr marL="800100" lvl="1" indent="-342900"/>
            <a:r>
              <a:rPr lang="en-US" altLang="zh-CN" sz="2000" kern="0" dirty="0">
                <a:cs typeface="Browallia New" panose="020B0604020202020204" pitchFamily="34" charset="-34"/>
              </a:rPr>
              <a:t>Qiang Zhang​, University of Science and Technology of China (USTC), China</a:t>
            </a:r>
          </a:p>
          <a:p>
            <a:pPr marL="800100" lvl="1" indent="-342900"/>
            <a:r>
              <a:rPr lang="en-US" altLang="zh-CN" sz="2000" kern="0" dirty="0">
                <a:cs typeface="Browallia New" panose="020B0604020202020204" pitchFamily="34" charset="-34"/>
              </a:rPr>
              <a:t>Alexey Borodin, </a:t>
            </a:r>
            <a:r>
              <a:rPr lang="en-US" altLang="zh-CN" sz="2000" kern="0" dirty="0" err="1">
                <a:cs typeface="Browallia New" panose="020B0604020202020204" pitchFamily="34" charset="-34"/>
              </a:rPr>
              <a:t>Rostelecom</a:t>
            </a:r>
            <a:r>
              <a:rPr lang="en-US" altLang="zh-CN" sz="2000" kern="0" dirty="0">
                <a:cs typeface="Browallia New" panose="020B0604020202020204" pitchFamily="34" charset="-34"/>
              </a:rPr>
              <a:t>, Russian Federation</a:t>
            </a:r>
          </a:p>
          <a:p>
            <a:pPr marL="800100" lvl="1" indent="-342900"/>
            <a:r>
              <a:rPr lang="en-US" altLang="zh-CN" sz="2100" kern="0" dirty="0">
                <a:cs typeface="Browallia New" panose="020B0604020202020204" pitchFamily="34" charset="-34"/>
              </a:rPr>
              <a:t>James</a:t>
            </a:r>
            <a:r>
              <a:rPr lang="en-US" altLang="zh-CN" sz="2000" kern="0" dirty="0">
                <a:cs typeface="Browallia New" panose="020B0604020202020204" pitchFamily="34" charset="-34"/>
              </a:rPr>
              <a:t> Nagel, L3Harris Technologies, United States of America</a:t>
            </a:r>
          </a:p>
          <a:p>
            <a:pPr marL="342900" indent="-342900"/>
            <a:r>
              <a:rPr lang="en-US" altLang="zh-CN" sz="2400" b="1" kern="0" dirty="0">
                <a:solidFill>
                  <a:srgbClr val="1F497D">
                    <a:lumMod val="60000"/>
                    <a:lumOff val="40000"/>
                  </a:srgbClr>
                </a:solidFill>
                <a:cs typeface="Browallia New" panose="020B0604020202020204" pitchFamily="34" charset="-34"/>
              </a:rPr>
              <a:t>Vice-chairmen</a:t>
            </a:r>
            <a:r>
              <a:rPr lang="en-US" altLang="zh-CN" sz="2000" b="1" kern="0" dirty="0">
                <a:solidFill>
                  <a:srgbClr val="1F497D">
                    <a:lumMod val="60000"/>
                    <a:lumOff val="40000"/>
                  </a:srgbClr>
                </a:solidFill>
                <a:cs typeface="Browallia New" panose="020B0604020202020204" pitchFamily="34" charset="-34"/>
              </a:rPr>
              <a:t>: </a:t>
            </a:r>
            <a:endParaRPr lang="en-GB" sz="3200" dirty="0"/>
          </a:p>
          <a:p>
            <a:pPr marL="800100" lvl="1" indent="-342900" fontAlgn="ctr"/>
            <a:r>
              <a:rPr lang="en-GB" sz="2100" kern="0" dirty="0">
                <a:cs typeface="Browallia New" panose="020B0604020202020204" pitchFamily="34" charset="-34"/>
              </a:rPr>
              <a:t>Fahad </a:t>
            </a:r>
            <a:r>
              <a:rPr lang="en-GB" sz="2100" kern="0" dirty="0" err="1">
                <a:cs typeface="Browallia New" panose="020B0604020202020204" pitchFamily="34" charset="-34"/>
              </a:rPr>
              <a:t>Alduraibi</a:t>
            </a:r>
            <a:r>
              <a:rPr lang="en-GB" sz="2100" kern="0" dirty="0">
                <a:cs typeface="Browallia New" panose="020B0604020202020204" pitchFamily="34" charset="-34"/>
              </a:rPr>
              <a:t>, CITC, Saudi Arabia</a:t>
            </a:r>
          </a:p>
          <a:p>
            <a:pPr marL="800100" lvl="1" indent="-342900" fontAlgn="ctr"/>
            <a:r>
              <a:rPr lang="en-GB" sz="2100" kern="0" dirty="0">
                <a:cs typeface="Browallia New" panose="020B0604020202020204" pitchFamily="34" charset="-34"/>
              </a:rPr>
              <a:t>Helmut </a:t>
            </a:r>
            <a:r>
              <a:rPr lang="en-GB" sz="2100" kern="0" dirty="0" err="1">
                <a:cs typeface="Browallia New" panose="020B0604020202020204" pitchFamily="34" charset="-34"/>
              </a:rPr>
              <a:t>Griesser</a:t>
            </a:r>
            <a:r>
              <a:rPr lang="en-GB" sz="2100" kern="0" dirty="0">
                <a:cs typeface="Browallia New" panose="020B0604020202020204" pitchFamily="34" charset="-34"/>
              </a:rPr>
              <a:t>, ADVA Optical </a:t>
            </a:r>
            <a:r>
              <a:rPr lang="en-GB" sz="2100" kern="0" dirty="0" smtClean="0">
                <a:cs typeface="Browallia New" panose="020B0604020202020204" pitchFamily="34" charset="-34"/>
              </a:rPr>
              <a:t>Networking, Germany</a:t>
            </a:r>
            <a:endParaRPr lang="en-GB" sz="2100" kern="0" dirty="0">
              <a:cs typeface="Browallia New" panose="020B0604020202020204" pitchFamily="34" charset="-34"/>
            </a:endParaRPr>
          </a:p>
          <a:p>
            <a:pPr marL="800100" lvl="1" indent="-342900" fontAlgn="ctr"/>
            <a:r>
              <a:rPr lang="en-GB" sz="2100" kern="0" dirty="0" smtClean="0">
                <a:cs typeface="Browallia New" panose="020B0604020202020204" pitchFamily="34" charset="-34"/>
              </a:rPr>
              <a:t>Kaoru </a:t>
            </a:r>
            <a:r>
              <a:rPr lang="en-GB" sz="2100" kern="0" dirty="0">
                <a:cs typeface="Browallia New" panose="020B0604020202020204" pitchFamily="34" charset="-34"/>
              </a:rPr>
              <a:t>Kenyoshi, NICT, Japan</a:t>
            </a:r>
          </a:p>
          <a:p>
            <a:pPr marL="800100" lvl="1" indent="-342900" fontAlgn="ctr"/>
            <a:r>
              <a:rPr lang="en-GB" sz="2100" kern="0" dirty="0">
                <a:cs typeface="Browallia New" panose="020B0604020202020204" pitchFamily="34" charset="-34"/>
              </a:rPr>
              <a:t>Hyungsoo (Hans) Kim, </a:t>
            </a:r>
            <a:r>
              <a:rPr lang="en-GB" sz="2100" kern="0" dirty="0" smtClean="0">
                <a:cs typeface="Browallia New" panose="020B0604020202020204" pitchFamily="34" charset="-34"/>
              </a:rPr>
              <a:t>KT, Korea</a:t>
            </a:r>
          </a:p>
          <a:p>
            <a:pPr marL="800100" lvl="1" indent="-342900" fontAlgn="ctr"/>
            <a:r>
              <a:rPr lang="en-GB" sz="2100" kern="0" dirty="0" err="1" smtClean="0">
                <a:cs typeface="Browallia New" panose="020B0604020202020204" pitchFamily="34" charset="-34"/>
              </a:rPr>
              <a:t>Junsen</a:t>
            </a:r>
            <a:r>
              <a:rPr lang="en-GB" sz="2100" kern="0" dirty="0" smtClean="0">
                <a:cs typeface="Browallia New" panose="020B0604020202020204" pitchFamily="34" charset="-34"/>
              </a:rPr>
              <a:t> </a:t>
            </a:r>
            <a:r>
              <a:rPr lang="en-GB" sz="2100" kern="0" dirty="0">
                <a:cs typeface="Browallia New" panose="020B0604020202020204" pitchFamily="34" charset="-34"/>
              </a:rPr>
              <a:t>Lai, CAICT, </a:t>
            </a:r>
            <a:r>
              <a:rPr lang="en-GB" sz="2100" kern="0" dirty="0" smtClean="0">
                <a:cs typeface="Browallia New" panose="020B0604020202020204" pitchFamily="34" charset="-34"/>
              </a:rPr>
              <a:t>China</a:t>
            </a:r>
            <a:endParaRPr lang="en-GB" sz="2100" kern="0" dirty="0">
              <a:cs typeface="Browallia New" panose="020B0604020202020204" pitchFamily="34" charset="-34"/>
            </a:endParaRPr>
          </a:p>
          <a:p>
            <a:pPr marL="800100" lvl="1" indent="-342900" fontAlgn="ctr"/>
            <a:r>
              <a:rPr lang="en-GB" sz="2100" kern="0" dirty="0" err="1">
                <a:cs typeface="Browallia New" panose="020B0604020202020204" pitchFamily="34" charset="-34"/>
              </a:rPr>
              <a:t>Jiajun</a:t>
            </a:r>
            <a:r>
              <a:rPr lang="en-GB" sz="2100" kern="0" dirty="0">
                <a:cs typeface="Browallia New" panose="020B0604020202020204" pitchFamily="34" charset="-34"/>
              </a:rPr>
              <a:t> Ma, </a:t>
            </a:r>
            <a:r>
              <a:rPr lang="en-GB" sz="2100" kern="0" dirty="0" err="1" smtClean="0">
                <a:cs typeface="Browallia New" panose="020B0604020202020204" pitchFamily="34" charset="-34"/>
              </a:rPr>
              <a:t>QuantumCTek</a:t>
            </a:r>
            <a:r>
              <a:rPr lang="en-GB" sz="2100" kern="0" dirty="0" smtClean="0">
                <a:cs typeface="Browallia New" panose="020B0604020202020204" pitchFamily="34" charset="-34"/>
              </a:rPr>
              <a:t>, China</a:t>
            </a:r>
            <a:endParaRPr lang="en-GB" sz="2100" kern="0" dirty="0">
              <a:cs typeface="Browallia New" panose="020B0604020202020204" pitchFamily="34" charset="-34"/>
            </a:endParaRPr>
          </a:p>
          <a:p>
            <a:pPr marL="800100" lvl="1" indent="-342900" fontAlgn="ctr"/>
            <a:r>
              <a:rPr lang="en-GB" sz="2100" kern="0" dirty="0" smtClean="0">
                <a:cs typeface="Browallia New" panose="020B0604020202020204" pitchFamily="34" charset="-34"/>
              </a:rPr>
              <a:t>Momtchil Peev, Huawei Technologies, Germany</a:t>
            </a:r>
          </a:p>
          <a:p>
            <a:pPr marL="800100" lvl="1" indent="-342900" fontAlgn="ctr"/>
            <a:r>
              <a:rPr lang="en-GB" sz="2100" kern="0" dirty="0" smtClean="0">
                <a:cs typeface="Browallia New" panose="020B0604020202020204" pitchFamily="34" charset="-34"/>
              </a:rPr>
              <a:t>Dong-Hi </a:t>
            </a:r>
            <a:r>
              <a:rPr lang="en-GB" sz="2100" kern="0" dirty="0">
                <a:cs typeface="Browallia New" panose="020B0604020202020204" pitchFamily="34" charset="-34"/>
              </a:rPr>
              <a:t>Sim, SK </a:t>
            </a:r>
            <a:r>
              <a:rPr lang="en-GB" sz="2100" kern="0" dirty="0" smtClean="0">
                <a:cs typeface="Browallia New" panose="020B0604020202020204" pitchFamily="34" charset="-34"/>
              </a:rPr>
              <a:t>Telecom, Korea</a:t>
            </a:r>
            <a:endParaRPr lang="en-GB" sz="2100" kern="0" dirty="0">
              <a:cs typeface="Browallia New" panose="020B0604020202020204" pitchFamily="34" charset="-34"/>
            </a:endParaRPr>
          </a:p>
          <a:p>
            <a:pPr marL="1257300" lvl="2" indent="-342900"/>
            <a:endParaRPr lang="en-US" altLang="zh-CN" sz="1200" b="1" kern="0" dirty="0">
              <a:solidFill>
                <a:srgbClr val="1F497D">
                  <a:lumMod val="60000"/>
                  <a:lumOff val="40000"/>
                </a:srgbClr>
              </a:solidFill>
              <a:cs typeface="Browallia New" panose="020B0604020202020204" pitchFamily="34" charset="-34"/>
            </a:endParaRPr>
          </a:p>
          <a:p>
            <a:pPr lvl="1"/>
            <a:endParaRPr lang="en-US" altLang="zh-CN" sz="2000" kern="0" dirty="0">
              <a:cs typeface="Browallia New" panose="020B0604020202020204" pitchFamily="34" charset="-34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42972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Calibri"/>
                <a:cs typeface="Calibri"/>
              </a:rPr>
              <a:t>FG-QIT4N </a:t>
            </a:r>
            <a:r>
              <a:rPr lang="en-US" b="1" dirty="0">
                <a:solidFill>
                  <a:srgbClr val="1F497D">
                    <a:lumMod val="60000"/>
                    <a:lumOff val="40000"/>
                  </a:srgbClr>
                </a:solidFill>
                <a:latin typeface="Calibri"/>
                <a:cs typeface="Calibri"/>
              </a:rPr>
              <a:t>Management Team </a:t>
            </a:r>
            <a:r>
              <a:rPr lang="en-US" b="1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Calibri"/>
                <a:cs typeface="Calibri"/>
              </a:rPr>
              <a:t>(2)</a:t>
            </a:r>
            <a:endParaRPr lang="en-GB" b="1" dirty="0">
              <a:solidFill>
                <a:srgbClr val="1F497D">
                  <a:lumMod val="60000"/>
                  <a:lumOff val="40000"/>
                </a:srgbClr>
              </a:solidFill>
              <a:latin typeface="Calibri"/>
              <a:cs typeface="Calibri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1907389"/>
          </a:xfrm>
        </p:spPr>
        <p:txBody>
          <a:bodyPr>
            <a:normAutofit/>
          </a:bodyPr>
          <a:lstStyle/>
          <a:p>
            <a:pPr marL="342900" indent="-342900"/>
            <a:r>
              <a:rPr lang="en-US" altLang="zh-CN" sz="2400" b="1" kern="0" dirty="0" smtClean="0">
                <a:solidFill>
                  <a:srgbClr val="1F497D">
                    <a:lumMod val="60000"/>
                    <a:lumOff val="40000"/>
                  </a:srgbClr>
                </a:solidFill>
                <a:cs typeface="Browallia New" panose="020B0604020202020204" pitchFamily="34" charset="-34"/>
              </a:rPr>
              <a:t>Liaison officers were agreed on as follows</a:t>
            </a:r>
            <a:r>
              <a:rPr lang="en-US" altLang="zh-CN" sz="2000" b="1" kern="0" dirty="0" smtClean="0">
                <a:solidFill>
                  <a:srgbClr val="1F497D">
                    <a:lumMod val="60000"/>
                    <a:lumOff val="40000"/>
                  </a:srgbClr>
                </a:solidFill>
                <a:cs typeface="Browallia New" panose="020B0604020202020204" pitchFamily="34" charset="-34"/>
              </a:rPr>
              <a:t>: </a:t>
            </a:r>
            <a:endParaRPr lang="en-GB" sz="3200" dirty="0"/>
          </a:p>
          <a:p>
            <a:pPr marL="1257300" lvl="2" indent="-342900"/>
            <a:endParaRPr lang="en-US" altLang="zh-CN" sz="1200" b="1" kern="0" dirty="0">
              <a:solidFill>
                <a:srgbClr val="1F497D">
                  <a:lumMod val="60000"/>
                  <a:lumOff val="40000"/>
                </a:srgbClr>
              </a:solidFill>
              <a:cs typeface="Browallia New" panose="020B0604020202020204" pitchFamily="34" charset="-34"/>
            </a:endParaRPr>
          </a:p>
          <a:p>
            <a:pPr lvl="1"/>
            <a:endParaRPr lang="en-US" altLang="zh-CN" sz="2000" kern="0" dirty="0">
              <a:cs typeface="Browallia New" panose="020B0604020202020204" pitchFamily="34" charset="-34"/>
            </a:endParaRPr>
          </a:p>
          <a:p>
            <a:endParaRPr lang="en-GB" dirty="0"/>
          </a:p>
        </p:txBody>
      </p:sp>
      <p:graphicFrame>
        <p:nvGraphicFramePr>
          <p:cNvPr id="4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98132684"/>
              </p:ext>
            </p:extLst>
          </p:nvPr>
        </p:nvGraphicFramePr>
        <p:xfrm>
          <a:off x="3015820" y="2180553"/>
          <a:ext cx="6160360" cy="301693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736975">
                  <a:extLst>
                    <a:ext uri="{9D8B030D-6E8A-4147-A177-3AD203B41FA5}">
                      <a16:colId xmlns:a16="http://schemas.microsoft.com/office/drawing/2014/main" val="785103697"/>
                    </a:ext>
                  </a:extLst>
                </a:gridCol>
                <a:gridCol w="2423385">
                  <a:extLst>
                    <a:ext uri="{9D8B030D-6E8A-4147-A177-3AD203B41FA5}">
                      <a16:colId xmlns:a16="http://schemas.microsoft.com/office/drawing/2014/main" val="3652744259"/>
                    </a:ext>
                  </a:extLst>
                </a:gridCol>
              </a:tblGrid>
              <a:tr h="407718"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effectLst/>
                        </a:rPr>
                        <a:t> </a:t>
                      </a:r>
                      <a:r>
                        <a:rPr lang="en-GB" sz="2000" b="1" kern="0" dirty="0" smtClean="0">
                          <a:solidFill>
                            <a:srgbClr val="1F497D">
                              <a:lumMod val="60000"/>
                              <a:lumOff val="40000"/>
                            </a:srgbClr>
                          </a:solidFill>
                          <a:latin typeface="+mn-lt"/>
                          <a:ea typeface="+mn-ea"/>
                          <a:cs typeface="Browallia New" panose="020B0604020202020204" pitchFamily="34" charset="-34"/>
                        </a:rPr>
                        <a:t>Liaison officer</a:t>
                      </a:r>
                      <a:endParaRPr lang="en-GB" sz="2000" b="1" kern="0" dirty="0">
                        <a:solidFill>
                          <a:srgbClr val="1F497D">
                            <a:lumMod val="60000"/>
                            <a:lumOff val="40000"/>
                          </a:srgbClr>
                        </a:solidFill>
                        <a:latin typeface="+mn-lt"/>
                        <a:ea typeface="+mn-ea"/>
                        <a:cs typeface="Browallia New" panose="020B0604020202020204" pitchFamily="34" charset="-3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effectLst/>
                        </a:rPr>
                        <a:t> </a:t>
                      </a:r>
                      <a:r>
                        <a:rPr lang="en-GB" sz="2000" b="1" kern="0" dirty="0" smtClean="0">
                          <a:solidFill>
                            <a:srgbClr val="1F497D">
                              <a:lumMod val="60000"/>
                              <a:lumOff val="40000"/>
                            </a:srgbClr>
                          </a:solidFill>
                          <a:latin typeface="+mn-lt"/>
                          <a:ea typeface="+mn-ea"/>
                          <a:cs typeface="Browallia New" panose="020B0604020202020204" pitchFamily="34" charset="-34"/>
                        </a:rPr>
                        <a:t>Responsibility</a:t>
                      </a:r>
                      <a:r>
                        <a:rPr lang="en-GB" sz="1800" b="1" dirty="0" smtClean="0">
                          <a:effectLst/>
                        </a:rPr>
                        <a:t>  </a:t>
                      </a:r>
                      <a:endParaRPr lang="en-GB" sz="1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52211727"/>
                  </a:ext>
                </a:extLst>
              </a:tr>
              <a:tr h="521843"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 </a:t>
                      </a:r>
                      <a:r>
                        <a:rPr lang="it-IT" sz="1800" kern="0" dirty="0" smtClean="0"/>
                        <a:t>Jiajun Ma, QuantumCTek Co. Ltd.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1" indent="-342900" algn="l" defTabSz="914400" rtl="0" eaLnBrk="1" fontAlgn="base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kern="0" dirty="0" smtClean="0"/>
                        <a:t> ISO JTC 1/SC 27 </a:t>
                      </a:r>
                      <a:endParaRPr lang="en-GB" sz="1800" kern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rowallia New" panose="020B0604020202020204" pitchFamily="34" charset="-34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247471914"/>
                  </a:ext>
                </a:extLst>
              </a:tr>
              <a:tr h="521843"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kern="0" dirty="0" smtClean="0"/>
                        <a:t> Momtchil Peev, Huawei Technologies 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1" indent="-342900" algn="l" defTabSz="914400" rtl="0" eaLnBrk="1" fontAlgn="base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kern="0" dirty="0" smtClean="0"/>
                        <a:t> ETSI ISG QKD</a:t>
                      </a:r>
                      <a:endParaRPr lang="en-GB" sz="1800" kern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rowallia New" panose="020B0604020202020204" pitchFamily="34" charset="-34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686779303"/>
                  </a:ext>
                </a:extLst>
              </a:tr>
              <a:tr h="521843"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800" kern="0" dirty="0" smtClean="0"/>
                        <a:t> Dong-Hi Sim, SK Telecom 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1" indent="-342900" algn="l" defTabSz="914400" rtl="0" eaLnBrk="1" fontAlgn="base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kern="0" dirty="0" smtClean="0"/>
                        <a:t> </a:t>
                      </a:r>
                      <a:r>
                        <a:rPr lang="en-GB" sz="1800" kern="0" dirty="0" smtClean="0"/>
                        <a:t>ITU-T Study Group 17</a:t>
                      </a:r>
                      <a:endParaRPr lang="en-GB" sz="1800" kern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rowallia New" panose="020B0604020202020204" pitchFamily="34" charset="-34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113946857"/>
                  </a:ext>
                </a:extLst>
              </a:tr>
              <a:tr h="521843"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 </a:t>
                      </a:r>
                      <a:r>
                        <a:rPr lang="en-GB" sz="1800" kern="0" dirty="0" err="1" smtClean="0"/>
                        <a:t>Zhangchao</a:t>
                      </a:r>
                      <a:r>
                        <a:rPr lang="en-GB" sz="1800" kern="0" dirty="0" smtClean="0"/>
                        <a:t> Ma, CAS Quantum Network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1" indent="-342900" algn="l" defTabSz="914400" rtl="0" eaLnBrk="1" fontAlgn="base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kern="0" dirty="0" smtClean="0"/>
                        <a:t> </a:t>
                      </a:r>
                      <a:r>
                        <a:rPr lang="en-GB" sz="1800" kern="0" dirty="0" smtClean="0"/>
                        <a:t>ITU-T Study Group 13</a:t>
                      </a:r>
                      <a:endParaRPr lang="en-GB" sz="1800" kern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rowallia New" panose="020B0604020202020204" pitchFamily="34" charset="-34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09594109"/>
                  </a:ext>
                </a:extLst>
              </a:tr>
              <a:tr h="521843"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Kaoru </a:t>
                      </a:r>
                      <a:r>
                        <a:rPr lang="en-US" sz="180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Kenyoshi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NICT, Japan</a:t>
                      </a:r>
                      <a:endParaRPr lang="en-GB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1" indent="-342900" algn="l" defTabSz="914400" rtl="0" eaLnBrk="1" fontAlgn="base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kern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rowallia New" panose="020B0604020202020204" pitchFamily="34" charset="-34"/>
                        </a:rPr>
                        <a:t> ITU-T Study Group 11</a:t>
                      </a:r>
                      <a:endParaRPr lang="en-GB" sz="1800" kern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rowallia New" panose="020B0604020202020204" pitchFamily="34" charset="-34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196920288"/>
                  </a:ext>
                </a:extLst>
              </a:tr>
            </a:tbl>
          </a:graphicData>
        </a:graphic>
      </p:graphicFrame>
      <p:sp>
        <p:nvSpPr>
          <p:cNvPr id="6" name="Content Placeholder 4"/>
          <p:cNvSpPr txBox="1">
            <a:spLocks/>
          </p:cNvSpPr>
          <p:nvPr/>
        </p:nvSpPr>
        <p:spPr>
          <a:xfrm>
            <a:off x="838200" y="5338039"/>
            <a:ext cx="10145598" cy="114623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/>
            <a:r>
              <a:rPr lang="en-GB" sz="2400" b="1" kern="0" dirty="0" smtClean="0">
                <a:solidFill>
                  <a:srgbClr val="1F497D">
                    <a:lumMod val="60000"/>
                    <a:lumOff val="40000"/>
                  </a:srgbClr>
                </a:solidFill>
                <a:cs typeface="Browallia New" panose="020B0604020202020204" pitchFamily="34" charset="-34"/>
              </a:rPr>
              <a:t>Call for volunteers launched for: </a:t>
            </a:r>
          </a:p>
          <a:p>
            <a:pPr marL="800100" lvl="1" indent="-342900">
              <a:lnSpc>
                <a:spcPct val="120000"/>
              </a:lnSpc>
            </a:pPr>
            <a:r>
              <a:rPr lang="en-GB" sz="1800" b="1" kern="0" dirty="0" smtClean="0">
                <a:cs typeface="Browallia New" panose="020B0604020202020204" pitchFamily="34" charset="-34"/>
              </a:rPr>
              <a:t>WG1 chair and Leaders for all proposed deliverables</a:t>
            </a:r>
          </a:p>
          <a:p>
            <a:pPr marL="800100" lvl="1" indent="-342900">
              <a:lnSpc>
                <a:spcPct val="120000"/>
              </a:lnSpc>
            </a:pPr>
            <a:r>
              <a:rPr lang="en-GB" sz="1800" b="1" kern="0" dirty="0" smtClean="0">
                <a:cs typeface="Browallia New" panose="020B0604020202020204" pitchFamily="34" charset="-34"/>
              </a:rPr>
              <a:t>by </a:t>
            </a:r>
            <a:r>
              <a:rPr lang="en-GB" sz="1800" b="1" kern="0" dirty="0" smtClean="0">
                <a:solidFill>
                  <a:srgbClr val="FF0000"/>
                </a:solidFill>
                <a:cs typeface="Browallia New" panose="020B0604020202020204" pitchFamily="34" charset="-34"/>
              </a:rPr>
              <a:t>mid Jan 2020 </a:t>
            </a:r>
          </a:p>
        </p:txBody>
      </p:sp>
    </p:spTree>
    <p:extLst>
      <p:ext uri="{BB962C8B-B14F-4D97-AF65-F5344CB8AC3E}">
        <p14:creationId xmlns:p14="http://schemas.microsoft.com/office/powerpoint/2010/main" val="1084987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1F497D">
                    <a:lumMod val="60000"/>
                    <a:lumOff val="40000"/>
                  </a:srgbClr>
                </a:solidFill>
                <a:latin typeface="Calibri"/>
                <a:cs typeface="Calibri"/>
              </a:rPr>
              <a:t>Proposals for future meetings</a:t>
            </a:r>
            <a:endParaRPr lang="en-GB" b="1" dirty="0">
              <a:solidFill>
                <a:srgbClr val="1F497D">
                  <a:lumMod val="60000"/>
                  <a:lumOff val="40000"/>
                </a:srgbClr>
              </a:solidFill>
              <a:latin typeface="Calibri"/>
              <a:cs typeface="Calibri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35428796"/>
              </p:ext>
            </p:extLst>
          </p:nvPr>
        </p:nvGraphicFramePr>
        <p:xfrm>
          <a:off x="381000" y="1619044"/>
          <a:ext cx="11430000" cy="313014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02771">
                  <a:extLst>
                    <a:ext uri="{9D8B030D-6E8A-4147-A177-3AD203B41FA5}">
                      <a16:colId xmlns:a16="http://schemas.microsoft.com/office/drawing/2014/main" val="3067694280"/>
                    </a:ext>
                  </a:extLst>
                </a:gridCol>
                <a:gridCol w="1763486">
                  <a:extLst>
                    <a:ext uri="{9D8B030D-6E8A-4147-A177-3AD203B41FA5}">
                      <a16:colId xmlns:a16="http://schemas.microsoft.com/office/drawing/2014/main" val="785103697"/>
                    </a:ext>
                  </a:extLst>
                </a:gridCol>
                <a:gridCol w="2137865">
                  <a:extLst>
                    <a:ext uri="{9D8B030D-6E8A-4147-A177-3AD203B41FA5}">
                      <a16:colId xmlns:a16="http://schemas.microsoft.com/office/drawing/2014/main" val="3652744259"/>
                    </a:ext>
                  </a:extLst>
                </a:gridCol>
                <a:gridCol w="7125878">
                  <a:extLst>
                    <a:ext uri="{9D8B030D-6E8A-4147-A177-3AD203B41FA5}">
                      <a16:colId xmlns:a16="http://schemas.microsoft.com/office/drawing/2014/main" val="3659142714"/>
                    </a:ext>
                  </a:extLst>
                </a:gridCol>
              </a:tblGrid>
              <a:tr h="37351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chemeClr val="tx1"/>
                          </a:solidFill>
                          <a:effectLst/>
                        </a:rPr>
                        <a:t>#</a:t>
                      </a:r>
                      <a:endParaRPr lang="en-GB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 smtClean="0">
                          <a:solidFill>
                            <a:schemeClr val="tx1"/>
                          </a:solidFill>
                          <a:effectLst/>
                        </a:rPr>
                        <a:t> Tentative </a:t>
                      </a:r>
                      <a:r>
                        <a:rPr lang="en-GB" sz="1600" b="1" dirty="0">
                          <a:solidFill>
                            <a:schemeClr val="tx1"/>
                          </a:solidFill>
                          <a:effectLst/>
                        </a:rPr>
                        <a:t>Date </a:t>
                      </a:r>
                      <a:endParaRPr lang="en-GB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 smtClean="0">
                          <a:solidFill>
                            <a:schemeClr val="tx1"/>
                          </a:solidFill>
                          <a:effectLst/>
                        </a:rPr>
                        <a:t> Tentative Location  </a:t>
                      </a:r>
                      <a:endParaRPr lang="en-GB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 smtClean="0">
                          <a:solidFill>
                            <a:schemeClr val="tx1"/>
                          </a:solidFill>
                          <a:effectLst/>
                        </a:rPr>
                        <a:t> Proposal</a:t>
                      </a:r>
                      <a:r>
                        <a:rPr lang="en-GB" sz="16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6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2211727"/>
                  </a:ext>
                </a:extLst>
              </a:tr>
              <a:tr h="37351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 9-10 Dec.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2019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 Jinan, China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 Concluded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7471914"/>
                  </a:ext>
                </a:extLst>
              </a:tr>
              <a:tr h="310081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 17-20 Feb. 2020 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E-meeting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Confirmed</a:t>
                      </a:r>
                      <a:endParaRPr lang="en-GB" sz="1600" dirty="0" smtClean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6420551"/>
                  </a:ext>
                </a:extLst>
              </a:tr>
              <a:tr h="358219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 20-23 April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2020 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 St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. Petersburg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, Russia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just" fontAlgn="base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1600" baseline="0" dirty="0" smtClean="0">
                          <a:solidFill>
                            <a:schemeClr val="tx1"/>
                          </a:solidFill>
                          <a:effectLst/>
                        </a:rPr>
                        <a:t> Confirmed,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for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co-location with ISO SC 2</a:t>
                      </a:r>
                      <a:r>
                        <a:rPr lang="en-GB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7/WG meeting (21-24</a:t>
                      </a:r>
                      <a:r>
                        <a:rPr lang="en-GB" sz="16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April</a:t>
                      </a:r>
                      <a:r>
                        <a:rPr lang="en-GB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2020</a:t>
                      </a:r>
                      <a:r>
                        <a:rPr lang="en-GB" sz="16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GB" sz="1600" b="0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6969062"/>
                  </a:ext>
                </a:extLst>
              </a:tr>
              <a:tr h="374468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 June 10 – 12, 2020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 London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, UK 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lvl="0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 Confirmed, for co-location with ETSI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ISG QKD 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(8-9 June 2020)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6187780"/>
                  </a:ext>
                </a:extLst>
              </a:tr>
              <a:tr h="224103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 August,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2020 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 US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 Interest from US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to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hold </a:t>
                      </a: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the FG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meeting in US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1774762"/>
                  </a:ext>
                </a:extLst>
              </a:tr>
              <a:tr h="0">
                <a:tc gridSpan="4"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solidFill>
                            <a:srgbClr val="FF0000"/>
                          </a:solidFill>
                          <a:effectLst/>
                        </a:rPr>
                        <a:t>21 - 25,</a:t>
                      </a:r>
                      <a:r>
                        <a:rPr lang="en-GB" sz="1600" baseline="0" dirty="0" smtClean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en-GB" sz="1600" dirty="0" smtClean="0">
                          <a:solidFill>
                            <a:srgbClr val="FF0000"/>
                          </a:solidFill>
                          <a:effectLst/>
                        </a:rPr>
                        <a:t>September </a:t>
                      </a: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</a:rPr>
                        <a:t>2020 - TSAG </a:t>
                      </a:r>
                      <a:r>
                        <a:rPr lang="en-GB" sz="1600" dirty="0" smtClean="0">
                          <a:solidFill>
                            <a:srgbClr val="FF0000"/>
                          </a:solidFill>
                          <a:effectLst/>
                        </a:rPr>
                        <a:t>Meeting (Geneva, Switzerland)</a:t>
                      </a:r>
                      <a:endParaRPr lang="en-GB" sz="16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500300"/>
                  </a:ext>
                </a:extLst>
              </a:tr>
              <a:tr h="0">
                <a:tc gridSpan="4"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17-27,</a:t>
                      </a:r>
                      <a:r>
                        <a:rPr lang="en-US" sz="1600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November 2020 - WTSA-2020 (Hyderabad, India)</a:t>
                      </a:r>
                      <a:endParaRPr lang="en-GB" sz="16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8943680"/>
                  </a:ext>
                </a:extLst>
              </a:tr>
              <a:tr h="0">
                <a:tc gridSpan="4"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Dec 2020 – 1 year after 1</a:t>
                      </a:r>
                      <a:r>
                        <a:rPr lang="en-US" sz="1600" baseline="300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FG-QIT4N meeting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96301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Dec.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2020 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 Riyadh, Saudi Arabia </a:t>
                      </a:r>
                      <a:endParaRPr lang="en-GB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 fontAlgn="base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</a:rPr>
                        <a:t>Originally planned to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effectLst/>
                        </a:rPr>
                        <a:t> be held as the 2</a:t>
                      </a:r>
                      <a:r>
                        <a:rPr lang="en-US" sz="1600" baseline="30000" dirty="0" smtClean="0">
                          <a:solidFill>
                            <a:schemeClr val="tx1"/>
                          </a:solidFill>
                          <a:effectLst/>
                        </a:rPr>
                        <a:t>nd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effectLst/>
                        </a:rPr>
                        <a:t> meeting but was p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</a:rPr>
                        <a:t>ostponed to December due to </a:t>
                      </a:r>
                      <a:r>
                        <a:rPr lang="en-GB" sz="1600" dirty="0" smtClean="0">
                          <a:solidFill>
                            <a:schemeClr val="tx1"/>
                          </a:solidFill>
                          <a:effectLst/>
                        </a:rPr>
                        <a:t>coronavirus and its impact on travel limitations. </a:t>
                      </a:r>
                      <a:endParaRPr lang="en-GB" sz="1600" dirty="0" smtClean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58E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40277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972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0298357"/>
              </p:ext>
            </p:extLst>
          </p:nvPr>
        </p:nvGraphicFramePr>
        <p:xfrm>
          <a:off x="838200" y="1532708"/>
          <a:ext cx="9852150" cy="5105397"/>
        </p:xfrm>
        <a:graphic>
          <a:graphicData uri="http://schemas.openxmlformats.org/drawingml/2006/table">
            <a:tbl>
              <a:tblPr firstRow="1" firstCol="1" bandRow="1"/>
              <a:tblGrid>
                <a:gridCol w="1909129">
                  <a:extLst>
                    <a:ext uri="{9D8B030D-6E8A-4147-A177-3AD203B41FA5}">
                      <a16:colId xmlns:a16="http://schemas.microsoft.com/office/drawing/2014/main" val="3760433148"/>
                    </a:ext>
                  </a:extLst>
                </a:gridCol>
                <a:gridCol w="3226821">
                  <a:extLst>
                    <a:ext uri="{9D8B030D-6E8A-4147-A177-3AD203B41FA5}">
                      <a16:colId xmlns:a16="http://schemas.microsoft.com/office/drawing/2014/main" val="717093325"/>
                    </a:ext>
                  </a:extLst>
                </a:gridCol>
                <a:gridCol w="4716200">
                  <a:extLst>
                    <a:ext uri="{9D8B030D-6E8A-4147-A177-3AD203B41FA5}">
                      <a16:colId xmlns:a16="http://schemas.microsoft.com/office/drawing/2014/main" val="1265524840"/>
                    </a:ext>
                  </a:extLst>
                </a:gridCol>
              </a:tblGrid>
              <a:tr h="4963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Working Group (WG)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54665" marR="546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US" sz="1400" b="1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Sub-groups/deliverables 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54665" marR="546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Responsible/Leader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54665" marR="546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5478664"/>
                  </a:ext>
                </a:extLst>
              </a:tr>
              <a:tr h="456907">
                <a:tc row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QIT4N WG1: </a:t>
                      </a:r>
                      <a:endParaRPr lang="en-GB" sz="1400" b="1" dirty="0" smtClean="0">
                        <a:effectLst/>
                        <a:latin typeface="Times New Roman" panose="02020603050405020304" pitchFamily="18" charset="0"/>
                        <a:ea typeface="DengXian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400" b="1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Network </a:t>
                      </a:r>
                      <a:r>
                        <a:rPr lang="en-GB" sz="1400" b="1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aspects of quantum information  technology </a:t>
                      </a:r>
                      <a:endParaRPr lang="en-GB" sz="1400" b="1" dirty="0" smtClean="0">
                        <a:effectLst/>
                        <a:latin typeface="Times New Roman" panose="02020603050405020304" pitchFamily="18" charset="0"/>
                        <a:ea typeface="DengXian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endParaRPr lang="en-GB" sz="1400" b="1" dirty="0" smtClean="0">
                        <a:effectLst/>
                        <a:latin typeface="Times New Roman" panose="02020603050405020304" pitchFamily="18" charset="0"/>
                        <a:ea typeface="DengXian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WG1 Chair: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Mr Helmut </a:t>
                      </a:r>
                      <a:r>
                        <a:rPr lang="en-US" sz="1400" b="1" dirty="0" err="1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Griesser</a:t>
                      </a:r>
                      <a:r>
                        <a:rPr lang="en-US" sz="1400" b="1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0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400" b="0" dirty="0" err="1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Adva</a:t>
                      </a:r>
                      <a:r>
                        <a:rPr lang="en-US" sz="1400" b="0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 Optical Networking, Germany)</a:t>
                      </a:r>
                      <a:endParaRPr lang="en-GB" sz="1400" b="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457200"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</a:pPr>
                      <a:endParaRPr lang="en-US" sz="1400" b="1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665" marR="54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D1.1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QIT4N terminology </a:t>
                      </a:r>
                      <a:r>
                        <a:rPr lang="en-US" sz="1400" b="0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- Part </a:t>
                      </a:r>
                      <a:r>
                        <a:rPr lang="en-US" sz="1400" b="0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: quantum information network (QIN)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54665" marR="54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Leader &amp; Chief Editor: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Mr </a:t>
                      </a:r>
                      <a:r>
                        <a:rPr lang="en-US" sz="1400" b="1" dirty="0" err="1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Minghan</a:t>
                      </a:r>
                      <a:r>
                        <a:rPr lang="en-US" sz="1400" b="1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Li 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(Jinan Institute of Quantum Technology, China)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54665" marR="54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789452"/>
                  </a:ext>
                </a:extLst>
              </a:tr>
              <a:tr h="86151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D1.2 Technical report on the QIT4N use cases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- Part 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1: quantum information network (QIN)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54665" marR="54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Leader &amp; Chief Editor: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Mr </a:t>
                      </a:r>
                      <a:r>
                        <a:rPr lang="en-GB" sz="1400" b="1" dirty="0" err="1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JiDong</a:t>
                      </a:r>
                      <a:r>
                        <a:rPr lang="en-GB" sz="1400" b="1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 Xu 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(ZTE </a:t>
                      </a:r>
                      <a:r>
                        <a:rPr lang="en-GB" sz="1400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China)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Co-editor: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Mr </a:t>
                      </a:r>
                      <a:r>
                        <a:rPr lang="en-GB" sz="1400" b="1" dirty="0" err="1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Meng</a:t>
                      </a:r>
                      <a:r>
                        <a:rPr lang="en-GB" sz="1400" b="1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400" b="1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Zhang </a:t>
                      </a:r>
                      <a:r>
                        <a:rPr lang="en-GB" sz="1400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(CAICT​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, China) </a:t>
                      </a:r>
                    </a:p>
                  </a:txBody>
                  <a:tcPr marL="54665" marR="54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3882665"/>
                  </a:ext>
                </a:extLst>
              </a:tr>
              <a:tr h="210812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D1.3 Technical report on implications of quantum information technology on network</a:t>
                      </a:r>
                      <a:endParaRPr lang="en-GB" sz="1400" b="1" dirty="0">
                        <a:effectLst/>
                        <a:latin typeface="Times New Roman" panose="02020603050405020304" pitchFamily="18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54665" marR="54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400" b="1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Leader &amp; Chief Editor:</a:t>
                      </a:r>
                      <a:r>
                        <a:rPr lang="en-GB" sz="1400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 Mr </a:t>
                      </a:r>
                      <a:r>
                        <a:rPr lang="en-GB" sz="1400" b="1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Fred Baker  </a:t>
                      </a:r>
                      <a:r>
                        <a:rPr lang="en-GB" sz="1400" b="0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(Internet Systems Consortium, USA)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Co-editors</a:t>
                      </a:r>
                      <a:r>
                        <a:rPr lang="en-GB" sz="1400" b="1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Mr </a:t>
                      </a:r>
                      <a:r>
                        <a:rPr lang="en-US" sz="1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Man-Hong </a:t>
                      </a: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Yung 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Huawei, 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China)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Mr </a:t>
                      </a:r>
                      <a:r>
                        <a:rPr lang="en-US" sz="1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Bo </a:t>
                      </a:r>
                      <a:r>
                        <a:rPr lang="en-US" sz="14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Lv</a:t>
                      </a: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(CAICT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)​, China) 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10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Mr </a:t>
                      </a:r>
                      <a:r>
                        <a:rPr lang="en-US" sz="1400" b="1" dirty="0" err="1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Minghan</a:t>
                      </a:r>
                      <a:r>
                        <a:rPr lang="en-US" sz="1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Li 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(Jinan Institute of Quantum Technology, China)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665" marR="54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270734"/>
                  </a:ext>
                </a:extLst>
              </a:tr>
              <a:tr h="118245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D1.4 Technical report on QIT4N standardization outlook and technology maturity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- Part 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1: quantum information network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54665" marR="54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400" b="1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Leader &amp; Chief Editor: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 Ms. </a:t>
                      </a:r>
                      <a:r>
                        <a:rPr lang="en-GB" sz="1400" b="1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Barbara Goldstein 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(National Institute of Standards and Technology (NIST), </a:t>
                      </a:r>
                      <a:r>
                        <a:rPr lang="en-GB" sz="1400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USA)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DengXian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Co-editor: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Mr </a:t>
                      </a:r>
                      <a:r>
                        <a:rPr lang="en-US" sz="1400" b="1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Bo </a:t>
                      </a:r>
                      <a:r>
                        <a:rPr lang="en-US" sz="1400" b="1" dirty="0" err="1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Lv</a:t>
                      </a: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(CAICT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), China)</a:t>
                      </a:r>
                      <a:endParaRPr lang="en-GB" sz="1400" dirty="0">
                        <a:effectLst/>
                        <a:latin typeface="Times New Roman" panose="02020603050405020304" pitchFamily="18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54665" marR="546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7055201"/>
                  </a:ext>
                </a:extLst>
              </a:tr>
            </a:tbl>
          </a:graphicData>
        </a:graphic>
      </p:graphicFrame>
      <p:sp>
        <p:nvSpPr>
          <p:cNvPr id="5" name="Title 8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54075"/>
          </a:xfrm>
        </p:spPr>
        <p:txBody>
          <a:bodyPr/>
          <a:lstStyle/>
          <a:p>
            <a:r>
              <a:rPr lang="en-US" b="1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Calibri"/>
                <a:cs typeface="Calibri"/>
              </a:rPr>
              <a:t>Working group &amp; Subgroup leadership</a:t>
            </a:r>
            <a:endParaRPr lang="en-GB" b="1" dirty="0">
              <a:solidFill>
                <a:srgbClr val="1F497D">
                  <a:lumMod val="60000"/>
                  <a:lumOff val="40000"/>
                </a:srgbClr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552987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30732221"/>
              </p:ext>
            </p:extLst>
          </p:nvPr>
        </p:nvGraphicFramePr>
        <p:xfrm>
          <a:off x="838201" y="365126"/>
          <a:ext cx="10500359" cy="5665968"/>
        </p:xfrm>
        <a:graphic>
          <a:graphicData uri="http://schemas.openxmlformats.org/drawingml/2006/table">
            <a:tbl>
              <a:tblPr firstRow="1" firstCol="1" bandRow="1"/>
              <a:tblGrid>
                <a:gridCol w="1434736">
                  <a:extLst>
                    <a:ext uri="{9D8B030D-6E8A-4147-A177-3AD203B41FA5}">
                      <a16:colId xmlns:a16="http://schemas.microsoft.com/office/drawing/2014/main" val="1401868557"/>
                    </a:ext>
                  </a:extLst>
                </a:gridCol>
                <a:gridCol w="2515192">
                  <a:extLst>
                    <a:ext uri="{9D8B030D-6E8A-4147-A177-3AD203B41FA5}">
                      <a16:colId xmlns:a16="http://schemas.microsoft.com/office/drawing/2014/main" val="3747010875"/>
                    </a:ext>
                  </a:extLst>
                </a:gridCol>
                <a:gridCol w="6550431">
                  <a:extLst>
                    <a:ext uri="{9D8B030D-6E8A-4147-A177-3AD203B41FA5}">
                      <a16:colId xmlns:a16="http://schemas.microsoft.com/office/drawing/2014/main" val="2144749450"/>
                    </a:ext>
                  </a:extLst>
                </a:gridCol>
              </a:tblGrid>
              <a:tr h="4447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Working </a:t>
                      </a: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Group (WG</a:t>
                      </a: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)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30937" marR="309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Sub-groups/deliverables 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30937" marR="309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Responsible/Leader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30937" marR="3093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986047"/>
                  </a:ext>
                </a:extLst>
              </a:tr>
              <a:tr h="489493">
                <a:tc rowSpan="5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QIT4N WG2: </a:t>
                      </a:r>
                      <a:endParaRPr lang="en-GB" sz="1200" b="1" dirty="0" smtClean="0">
                        <a:effectLst/>
                        <a:latin typeface="Times New Roman" panose="02020603050405020304" pitchFamily="18" charset="0"/>
                        <a:ea typeface="DengXian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200" b="1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Quantum </a:t>
                      </a:r>
                      <a:r>
                        <a:rPr lang="en-GB" sz="1200" b="1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Key Distribution Network (QKDN</a:t>
                      </a:r>
                      <a:r>
                        <a:rPr lang="en-GB" sz="1200" b="1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endParaRPr lang="en-GB" sz="1200" dirty="0">
                        <a:effectLst/>
                        <a:latin typeface="Times New Roman" panose="02020603050405020304" pitchFamily="18" charset="0"/>
                        <a:ea typeface="DengXian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WG2 Chair: </a:t>
                      </a:r>
                      <a:endParaRPr lang="en-GB" sz="1200" b="1" dirty="0" smtClean="0">
                        <a:effectLst/>
                        <a:latin typeface="Times New Roman" panose="02020603050405020304" pitchFamily="18" charset="0"/>
                        <a:ea typeface="DengXian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200" b="1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Mr </a:t>
                      </a:r>
                      <a:r>
                        <a:rPr lang="en-GB" sz="1200" b="1" dirty="0" err="1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Zhangchao</a:t>
                      </a:r>
                      <a:r>
                        <a:rPr lang="en-GB" sz="1200" b="1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b="1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Ma </a:t>
                      </a:r>
                      <a:r>
                        <a:rPr lang="en-GB" sz="1200" b="0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(CAS Quantum Network, China​​​)</a:t>
                      </a:r>
                    </a:p>
                  </a:txBody>
                  <a:tcPr marL="30937" marR="309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D2.1 </a:t>
                      </a: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QIT4N terminology 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- Part 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2: quantum key distribution network 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30937" marR="309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Leader &amp; Chief editor:</a:t>
                      </a: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Mr </a:t>
                      </a:r>
                      <a:r>
                        <a:rPr lang="en-GB" sz="1200" b="1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K </a:t>
                      </a:r>
                      <a:r>
                        <a:rPr lang="en-GB" sz="1200" b="1" dirty="0" err="1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Karunaratne</a:t>
                      </a:r>
                      <a:r>
                        <a:rPr lang="en-GB" sz="1200" b="1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1200" dirty="0" err="1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Qubitekk</a:t>
                      </a:r>
                      <a:r>
                        <a:rPr lang="en-GB" sz="1200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, USA)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DengXian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Co-editor:</a:t>
                      </a: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 Ms. </a:t>
                      </a:r>
                      <a:r>
                        <a:rPr lang="en-GB" sz="1200" b="1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Yan Jiang </a:t>
                      </a: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1200" dirty="0" err="1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QuantumCTek</a:t>
                      </a:r>
                      <a:r>
                        <a:rPr lang="en-GB" sz="1200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China)</a:t>
                      </a:r>
                    </a:p>
                  </a:txBody>
                  <a:tcPr marL="30937" marR="309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3416625"/>
                  </a:ext>
                </a:extLst>
              </a:tr>
              <a:tr h="119715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D2.2 </a:t>
                      </a: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Technical report on the QIT4N use </a:t>
                      </a: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cases 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 P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art 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2: quantum key distribution network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30937" marR="309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Leader &amp; Chief editor: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Mr Andreas </a:t>
                      </a:r>
                      <a:r>
                        <a:rPr lang="en-US" sz="1200" dirty="0" err="1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Poppe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 (Austrian Institute of Technology (AIT), 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Austria)</a:t>
                      </a: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Co-editors</a:t>
                      </a: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 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DengXian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Mr </a:t>
                      </a: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Thomas </a:t>
                      </a:r>
                      <a:r>
                        <a:rPr lang="en-US" sz="1200" b="1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Laenger</a:t>
                      </a: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(AIT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), Austria)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Mr </a:t>
                      </a:r>
                      <a:r>
                        <a:rPr lang="en-US" sz="1200" b="1" dirty="0" err="1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Zhangchao</a:t>
                      </a: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 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(CAS Quantum 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Network, China)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Mr </a:t>
                      </a: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Dong-Hi </a:t>
                      </a: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Sim 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(SK Telecom, 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Korea)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0937" marR="309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9939062"/>
                  </a:ext>
                </a:extLst>
              </a:tr>
              <a:tr h="1154902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200" b="1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D2.3 </a:t>
                      </a:r>
                      <a:r>
                        <a:rPr lang="en-GB" sz="1200" b="1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Technical report on QKDN protocols</a:t>
                      </a:r>
                    </a:p>
                  </a:txBody>
                  <a:tcPr marL="30937" marR="309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Leader &amp; Chief editor:</a:t>
                      </a: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Mr </a:t>
                      </a: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Kaoru </a:t>
                      </a:r>
                      <a:r>
                        <a:rPr lang="en-US" sz="1200" b="1" dirty="0" err="1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Kenyoshi</a:t>
                      </a: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(NICT, Japan)</a:t>
                      </a:r>
                      <a:endParaRPr lang="en-GB" sz="12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Co-editors</a:t>
                      </a:r>
                      <a:r>
                        <a:rPr lang="en-GB" sz="1200" b="1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Mr </a:t>
                      </a: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Peng </a:t>
                      </a: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Huang 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(XT </a:t>
                      </a:r>
                      <a:r>
                        <a:rPr lang="en-US" sz="1200" dirty="0" err="1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Quantech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; 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Shanghai Jiao Tong University, 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China)</a:t>
                      </a:r>
                      <a:endParaRPr lang="en-GB" sz="12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200" dirty="0" err="1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Mr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b="1" dirty="0" err="1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Hao</a:t>
                      </a:r>
                      <a:r>
                        <a:rPr lang="en-GB" sz="1200" b="1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 Qin </a:t>
                      </a:r>
                      <a:r>
                        <a:rPr lang="en-GB" sz="1200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(CAS Quantum Network, China)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200" dirty="0" err="1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Mr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1" dirty="0" err="1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Hongyu</a:t>
                      </a: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Wu 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200" dirty="0" err="1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QuantumCTek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China) 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0937" marR="309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8051257"/>
                  </a:ext>
                </a:extLst>
              </a:tr>
              <a:tr h="110043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200" b="1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D2.4 </a:t>
                      </a:r>
                      <a:r>
                        <a:rPr lang="en-GB" sz="1200" b="1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Technical report on QKDN transport technologies</a:t>
                      </a:r>
                    </a:p>
                  </a:txBody>
                  <a:tcPr marL="30937" marR="309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Leader &amp; Chief editor:</a:t>
                      </a: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Mr </a:t>
                      </a:r>
                      <a:r>
                        <a:rPr lang="en-GB" sz="1200" b="1" dirty="0" err="1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Yalin</a:t>
                      </a:r>
                      <a:r>
                        <a:rPr lang="en-GB" sz="1200" b="1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b="1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Li </a:t>
                      </a: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1200" dirty="0" err="1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QuantumCTek</a:t>
                      </a:r>
                      <a:r>
                        <a:rPr lang="en-GB" sz="1200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China)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Co-editors:</a:t>
                      </a: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Mr </a:t>
                      </a: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Ming </a:t>
                      </a: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Cheng 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(China Telecom, China)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Mr </a:t>
                      </a:r>
                      <a:r>
                        <a:rPr lang="en-US" sz="1200" b="1" dirty="0" err="1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Junsen</a:t>
                      </a: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Lai 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(CAICT, 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China)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Mr </a:t>
                      </a:r>
                      <a:r>
                        <a:rPr lang="en-US" sz="1200" b="1" dirty="0" err="1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Chunxu</a:t>
                      </a: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Zhao 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(China Unicom, China)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Mr </a:t>
                      </a:r>
                      <a:r>
                        <a:rPr lang="en-US" sz="1200" b="1" dirty="0" err="1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Yingming</a:t>
                      </a: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Zhou 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(XT </a:t>
                      </a:r>
                      <a:r>
                        <a:rPr lang="en-US" sz="1200" dirty="0" err="1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Quantech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China)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0937" marR="309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64474"/>
                  </a:ext>
                </a:extLst>
              </a:tr>
              <a:tr h="81582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200" b="1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D2.5</a:t>
                      </a:r>
                      <a:r>
                        <a:rPr lang="en-GB" sz="1200" b="1" baseline="0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Technical </a:t>
                      </a: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report on QIT4N standardization outlook and technology maturity 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- Part 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2: quantum key distribution network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DengXian"/>
                        <a:cs typeface="Times New Roman" panose="02020603050405020304" pitchFamily="18" charset="0"/>
                      </a:endParaRPr>
                    </a:p>
                  </a:txBody>
                  <a:tcPr marL="30937" marR="309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Leader &amp; Chief editor:</a:t>
                      </a: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Mr </a:t>
                      </a:r>
                      <a:r>
                        <a:rPr lang="en-GB" sz="1200" b="1" dirty="0" err="1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Junsen</a:t>
                      </a:r>
                      <a:r>
                        <a:rPr lang="en-GB" sz="1200" b="1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b="1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Lai </a:t>
                      </a:r>
                      <a:r>
                        <a:rPr lang="en-GB" sz="1200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(CAICT​</a:t>
                      </a: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, China)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Co-editor:</a:t>
                      </a: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Mr </a:t>
                      </a:r>
                      <a:r>
                        <a:rPr lang="en-GB" sz="1200" b="1" dirty="0" err="1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Zhangchao</a:t>
                      </a:r>
                      <a:r>
                        <a:rPr lang="en-GB" sz="1200" b="1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b="1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Ma </a:t>
                      </a: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(CAS Quantum </a:t>
                      </a:r>
                      <a:r>
                        <a:rPr lang="en-GB" sz="1200" dirty="0" smtClean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Network, </a:t>
                      </a: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DengXian"/>
                          <a:cs typeface="Times New Roman" panose="02020603050405020304" pitchFamily="18" charset="0"/>
                        </a:rPr>
                        <a:t>China)</a:t>
                      </a:r>
                    </a:p>
                  </a:txBody>
                  <a:tcPr marL="30937" marR="309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14008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29893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Calibri"/>
                <a:cs typeface="Calibri"/>
              </a:rPr>
              <a:t>Preparation </a:t>
            </a:r>
            <a:r>
              <a:rPr lang="en-US" b="1" dirty="0">
                <a:solidFill>
                  <a:srgbClr val="1F497D">
                    <a:lumMod val="60000"/>
                    <a:lumOff val="40000"/>
                  </a:srgbClr>
                </a:solidFill>
                <a:latin typeface="Calibri"/>
                <a:cs typeface="Calibri"/>
              </a:rPr>
              <a:t>for </a:t>
            </a:r>
            <a:r>
              <a:rPr lang="en-US" b="1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Calibri"/>
                <a:cs typeface="Calibri"/>
              </a:rPr>
              <a:t>the 2</a:t>
            </a:r>
            <a:r>
              <a:rPr lang="en-US" b="1" baseline="30000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Calibri"/>
                <a:cs typeface="Calibri"/>
              </a:rPr>
              <a:t>nd</a:t>
            </a:r>
            <a:r>
              <a:rPr lang="en-US" b="1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Calibri"/>
                <a:cs typeface="Calibri"/>
              </a:rPr>
              <a:t> meeting</a:t>
            </a:r>
            <a:endParaRPr lang="en-GB" b="1" dirty="0">
              <a:solidFill>
                <a:srgbClr val="1F497D">
                  <a:lumMod val="60000"/>
                  <a:lumOff val="40000"/>
                </a:srgbClr>
              </a:solidFill>
              <a:latin typeface="Calibri"/>
              <a:cs typeface="Calibri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558ED5"/>
                </a:solidFill>
              </a:rPr>
              <a:t>Plans for the 2</a:t>
            </a:r>
            <a:r>
              <a:rPr lang="en-US" baseline="30000" dirty="0" smtClean="0">
                <a:solidFill>
                  <a:srgbClr val="558ED5"/>
                </a:solidFill>
              </a:rPr>
              <a:t>nd</a:t>
            </a:r>
            <a:r>
              <a:rPr lang="en-US" dirty="0" smtClean="0">
                <a:solidFill>
                  <a:srgbClr val="558ED5"/>
                </a:solidFill>
              </a:rPr>
              <a:t> meeting to be finalized on </a:t>
            </a:r>
            <a:r>
              <a:rPr lang="en-US" dirty="0" smtClean="0">
                <a:solidFill>
                  <a:srgbClr val="FF0000"/>
                </a:solidFill>
              </a:rPr>
              <a:t>11 February 2020 </a:t>
            </a:r>
          </a:p>
          <a:p>
            <a:r>
              <a:rPr lang="en-GB" dirty="0">
                <a:solidFill>
                  <a:srgbClr val="558ED5"/>
                </a:solidFill>
              </a:rPr>
              <a:t>Working group and subgroup </a:t>
            </a:r>
            <a:r>
              <a:rPr lang="en-GB" dirty="0" err="1">
                <a:solidFill>
                  <a:srgbClr val="558ED5"/>
                </a:solidFill>
              </a:rPr>
              <a:t>e-meetings</a:t>
            </a:r>
            <a:r>
              <a:rPr lang="en-GB" dirty="0">
                <a:solidFill>
                  <a:srgbClr val="558ED5"/>
                </a:solidFill>
              </a:rPr>
              <a:t>: as necessary</a:t>
            </a:r>
          </a:p>
          <a:p>
            <a:pPr marL="0" indent="0">
              <a:buNone/>
            </a:pPr>
            <a:endParaRPr lang="en-GB" dirty="0">
              <a:solidFill>
                <a:srgbClr val="FF0000"/>
              </a:solidFill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9440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包图主题2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1450</TotalTime>
  <Words>1055</Words>
  <Application>Microsoft Office PowerPoint</Application>
  <PresentationFormat>Widescreen</PresentationFormat>
  <Paragraphs>159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26" baseType="lpstr">
      <vt:lpstr>微软雅黑</vt:lpstr>
      <vt:lpstr>Arial</vt:lpstr>
      <vt:lpstr>AvenirNext LT Pro Regular</vt:lpstr>
      <vt:lpstr>Browallia New</vt:lpstr>
      <vt:lpstr>Calibri</vt:lpstr>
      <vt:lpstr>Calibri Light</vt:lpstr>
      <vt:lpstr>DejaVu Sans</vt:lpstr>
      <vt:lpstr>等线</vt:lpstr>
      <vt:lpstr>等线</vt:lpstr>
      <vt:lpstr>等线 Light</vt:lpstr>
      <vt:lpstr>黑体</vt:lpstr>
      <vt:lpstr>华文细黑</vt:lpstr>
      <vt:lpstr>Symbol</vt:lpstr>
      <vt:lpstr>Times New Roman</vt:lpstr>
      <vt:lpstr>Wingdings</vt:lpstr>
      <vt:lpstr>Office Theme</vt:lpstr>
      <vt:lpstr>包图主题2</vt:lpstr>
      <vt:lpstr>PowerPoint Presentation</vt:lpstr>
      <vt:lpstr>Participation </vt:lpstr>
      <vt:lpstr>FG-QIT4N Structure </vt:lpstr>
      <vt:lpstr>FG-QIT4N Management Team (1) </vt:lpstr>
      <vt:lpstr>FG-QIT4N Management Team (2)</vt:lpstr>
      <vt:lpstr>Proposals for future meetings</vt:lpstr>
      <vt:lpstr>Working group &amp; Subgroup leadership</vt:lpstr>
      <vt:lpstr>PowerPoint Presentation</vt:lpstr>
      <vt:lpstr>Preparation for the 2nd meeting</vt:lpstr>
    </vt:vector>
  </TitlesOfParts>
  <Company>ITU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Makamara, Gillian</dc:creator>
  <cp:lastModifiedBy>Makamara, Gillian</cp:lastModifiedBy>
  <cp:revision>97</cp:revision>
  <dcterms:created xsi:type="dcterms:W3CDTF">2019-12-01T11:25:12Z</dcterms:created>
  <dcterms:modified xsi:type="dcterms:W3CDTF">2020-02-05T12:47:18Z</dcterms:modified>
</cp:coreProperties>
</file>