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44" r:id="rId3"/>
    <p:sldMasterId id="2147483756" r:id="rId4"/>
    <p:sldMasterId id="2147483806" r:id="rId5"/>
    <p:sldMasterId id="2147483824" r:id="rId6"/>
    <p:sldMasterId id="2147483848" r:id="rId7"/>
    <p:sldMasterId id="2147483860" r:id="rId8"/>
    <p:sldMasterId id="2147483878" r:id="rId9"/>
  </p:sldMasterIdLst>
  <p:notesMasterIdLst>
    <p:notesMasterId r:id="rId46"/>
  </p:notesMasterIdLst>
  <p:handoutMasterIdLst>
    <p:handoutMasterId r:id="rId47"/>
  </p:handoutMasterIdLst>
  <p:sldIdLst>
    <p:sldId id="547" r:id="rId10"/>
    <p:sldId id="704" r:id="rId11"/>
    <p:sldId id="662" r:id="rId12"/>
    <p:sldId id="733" r:id="rId13"/>
    <p:sldId id="710" r:id="rId14"/>
    <p:sldId id="731" r:id="rId15"/>
    <p:sldId id="730" r:id="rId16"/>
    <p:sldId id="732" r:id="rId17"/>
    <p:sldId id="735" r:id="rId18"/>
    <p:sldId id="736" r:id="rId19"/>
    <p:sldId id="685" r:id="rId20"/>
    <p:sldId id="728" r:id="rId21"/>
    <p:sldId id="687" r:id="rId22"/>
    <p:sldId id="729" r:id="rId23"/>
    <p:sldId id="711" r:id="rId24"/>
    <p:sldId id="562" r:id="rId25"/>
    <p:sldId id="707" r:id="rId26"/>
    <p:sldId id="563" r:id="rId27"/>
    <p:sldId id="712" r:id="rId28"/>
    <p:sldId id="725" r:id="rId29"/>
    <p:sldId id="726" r:id="rId30"/>
    <p:sldId id="714" r:id="rId31"/>
    <p:sldId id="672" r:id="rId32"/>
    <p:sldId id="632" r:id="rId33"/>
    <p:sldId id="713" r:id="rId34"/>
    <p:sldId id="727" r:id="rId35"/>
    <p:sldId id="717" r:id="rId36"/>
    <p:sldId id="623" r:id="rId37"/>
    <p:sldId id="716" r:id="rId38"/>
    <p:sldId id="629" r:id="rId39"/>
    <p:sldId id="630" r:id="rId40"/>
    <p:sldId id="718" r:id="rId41"/>
    <p:sldId id="719" r:id="rId42"/>
    <p:sldId id="720" r:id="rId43"/>
    <p:sldId id="734" r:id="rId44"/>
    <p:sldId id="53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, Frederic" initials="WF" lastIdx="47" clrIdx="0">
    <p:extLst>
      <p:ext uri="{19B8F6BF-5375-455C-9EA6-DF929625EA0E}">
        <p15:presenceInfo xmlns:p15="http://schemas.microsoft.com/office/powerpoint/2012/main" userId="S-1-5-21-8740799-900759487-1415713722-53685" providerId="AD"/>
      </p:ext>
    </p:extLst>
  </p:cmAuthor>
  <p:cmAuthor id="2" name="Peter Scarks Design" initials="PSD" lastIdx="13" clrIdx="1">
    <p:extLst>
      <p:ext uri="{19B8F6BF-5375-455C-9EA6-DF929625EA0E}">
        <p15:presenceInfo xmlns:p15="http://schemas.microsoft.com/office/powerpoint/2012/main" userId="Peter Scarks Desig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6374" autoAdjust="0"/>
  </p:normalViewPr>
  <p:slideViewPr>
    <p:cSldViewPr snapToGrid="0">
      <p:cViewPr varScale="1">
        <p:scale>
          <a:sx n="66" d="100"/>
          <a:sy n="66" d="100"/>
        </p:scale>
        <p:origin x="80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2B67-544C-496A-BE40-E798BCCE0EE5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D7AE8-984A-41E0-B76E-54965504B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4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B17-8813-44BD-8368-FDD36B4D2D3F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668F-8B1A-4BF9-B9C6-F41489473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07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1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36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576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24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32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6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1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99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29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1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4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8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093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519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47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017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09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835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38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01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47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848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520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2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668F-8B1A-4BF9-B9C6-F414894733B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4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25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74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2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59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71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8D668F-8B1A-4BF9-B9C6-F414894733B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72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2.w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226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75762"/>
      </p:ext>
    </p:extLst>
  </p:cSld>
  <p:clrMapOvr>
    <a:masterClrMapping/>
  </p:clrMapOvr>
  <p:transition spd="slow">
    <p:push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61696"/>
      </p:ext>
    </p:extLst>
  </p:cSld>
  <p:clrMapOvr>
    <a:masterClrMapping/>
  </p:clrMapOvr>
  <p:transition spd="slow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21528"/>
      </p:ext>
    </p:extLst>
  </p:cSld>
  <p:clrMapOvr>
    <a:masterClrMapping/>
  </p:clrMapOvr>
  <p:transition spd="slow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4143"/>
      </p:ext>
    </p:extLst>
  </p:cSld>
  <p:clrMapOvr>
    <a:masterClrMapping/>
  </p:clrMapOvr>
  <p:transition spd="slow">
    <p:push dir="u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97822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88060"/>
      </p:ext>
    </p:extLst>
  </p:cSld>
  <p:clrMapOvr>
    <a:masterClrMapping/>
  </p:clrMapOvr>
  <p:transition spd="slow">
    <p:push dir="u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02332"/>
      </p:ext>
    </p:extLst>
  </p:cSld>
  <p:clrMapOvr>
    <a:masterClrMapping/>
  </p:clrMapOvr>
  <p:transition spd="slow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28146"/>
      </p:ext>
    </p:extLst>
  </p:cSld>
  <p:clrMapOvr>
    <a:masterClrMapping/>
  </p:clrMapOvr>
  <p:transition spd="slow">
    <p:push dir="u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605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90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574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426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5099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469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64140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25102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381" y="6356350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4245" y="6356351"/>
            <a:ext cx="2743200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8067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6257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5010663"/>
              </p:ext>
            </p:extLst>
          </p:nvPr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26" name="Image" r:id="rId3" imgW="7619040" imgH="5079240" progId="Photoshop.Image.17">
                  <p:embed/>
                </p:oleObj>
              </mc:Choice>
              <mc:Fallback>
                <p:oleObj name="Image" r:id="rId3" imgW="7619040" imgH="5079240" progId="Photoshop.Image.1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venirNext LT Pro Regular" panose="020B0504020202020204" pitchFamily="34" charset="0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2536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1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557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8149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428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94898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614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pPr defTabSz="914400"/>
            <a:fld id="{4E654E92-054F-446F-BB7C-E189635FB474}" type="datetimeFigureOut">
              <a:rPr lang="en-US" smtClean="0">
                <a:solidFill>
                  <a:prstClr val="black"/>
                </a:solidFill>
              </a:rPr>
              <a:pPr defTabSz="914400"/>
              <a:t>9/21/2020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892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917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690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0317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78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9964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882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4114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DC87-2E1B-4195-831D-178A07B12BF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758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599"/>
          </a:xfrm>
          <a:prstGeom prst="rect">
            <a:avLst/>
          </a:prstGeo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17"/>
            </a:lvl1pPr>
            <a:lvl2pPr marL="441381" indent="0" algn="ctr">
              <a:buNone/>
              <a:defRPr sz="1931"/>
            </a:lvl2pPr>
            <a:lvl3pPr marL="882762" indent="0" algn="ctr">
              <a:buNone/>
              <a:defRPr sz="1738"/>
            </a:lvl3pPr>
            <a:lvl4pPr marL="1324143" indent="0" algn="ctr">
              <a:buNone/>
              <a:defRPr sz="1545"/>
            </a:lvl4pPr>
            <a:lvl5pPr marL="1765524" indent="0" algn="ctr">
              <a:buNone/>
              <a:defRPr sz="1545"/>
            </a:lvl5pPr>
            <a:lvl6pPr marL="2206904" indent="0" algn="ctr">
              <a:buNone/>
              <a:defRPr sz="1545"/>
            </a:lvl6pPr>
            <a:lvl7pPr marL="2648285" indent="0" algn="ctr">
              <a:buNone/>
              <a:defRPr sz="1545"/>
            </a:lvl7pPr>
            <a:lvl8pPr marL="3089666" indent="0" algn="ctr">
              <a:buNone/>
              <a:defRPr sz="1545"/>
            </a:lvl8pPr>
            <a:lvl9pPr marL="3531047" indent="0" algn="ctr">
              <a:buNone/>
              <a:defRPr sz="154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118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3585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2823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7">
                <a:solidFill>
                  <a:schemeClr val="tx1">
                    <a:tint val="75000"/>
                  </a:schemeClr>
                </a:solidFill>
              </a:defRPr>
            </a:lvl1pPr>
            <a:lvl2pPr marL="441381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2762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3pPr>
            <a:lvl4pPr marL="1324143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4pPr>
            <a:lvl5pPr marL="176552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5pPr>
            <a:lvl6pPr marL="2206904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6pPr>
            <a:lvl7pPr marL="2648285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7pPr>
            <a:lvl8pPr marL="3089666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8pPr>
            <a:lvl9pPr marL="3531047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9142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882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17" b="1"/>
            </a:lvl1pPr>
            <a:lvl2pPr marL="441381" indent="0">
              <a:buNone/>
              <a:defRPr sz="1931" b="1"/>
            </a:lvl2pPr>
            <a:lvl3pPr marL="882762" indent="0">
              <a:buNone/>
              <a:defRPr sz="1738" b="1"/>
            </a:lvl3pPr>
            <a:lvl4pPr marL="1324143" indent="0">
              <a:buNone/>
              <a:defRPr sz="1545" b="1"/>
            </a:lvl4pPr>
            <a:lvl5pPr marL="1765524" indent="0">
              <a:buNone/>
              <a:defRPr sz="1545" b="1"/>
            </a:lvl5pPr>
            <a:lvl6pPr marL="2206904" indent="0">
              <a:buNone/>
              <a:defRPr sz="1545" b="1"/>
            </a:lvl6pPr>
            <a:lvl7pPr marL="2648285" indent="0">
              <a:buNone/>
              <a:defRPr sz="1545" b="1"/>
            </a:lvl7pPr>
            <a:lvl8pPr marL="3089666" indent="0">
              <a:buNone/>
              <a:defRPr sz="1545" b="1"/>
            </a:lvl8pPr>
            <a:lvl9pPr marL="3531047" indent="0">
              <a:buNone/>
              <a:defRPr sz="15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1419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4529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703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/>
          <a:lstStyle>
            <a:lvl1pPr>
              <a:defRPr sz="3089"/>
            </a:lvl1pPr>
            <a:lvl2pPr>
              <a:defRPr sz="2703"/>
            </a:lvl2pPr>
            <a:lvl3pPr>
              <a:defRPr sz="2317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7913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0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89"/>
            </a:lvl1pPr>
            <a:lvl2pPr marL="441381" indent="0">
              <a:buNone/>
              <a:defRPr sz="2703"/>
            </a:lvl2pPr>
            <a:lvl3pPr marL="882762" indent="0">
              <a:buNone/>
              <a:defRPr sz="2317"/>
            </a:lvl3pPr>
            <a:lvl4pPr marL="1324143" indent="0">
              <a:buNone/>
              <a:defRPr sz="1931"/>
            </a:lvl4pPr>
            <a:lvl5pPr marL="1765524" indent="0">
              <a:buNone/>
              <a:defRPr sz="1931"/>
            </a:lvl5pPr>
            <a:lvl6pPr marL="2206904" indent="0">
              <a:buNone/>
              <a:defRPr sz="1931"/>
            </a:lvl6pPr>
            <a:lvl7pPr marL="2648285" indent="0">
              <a:buNone/>
              <a:defRPr sz="1931"/>
            </a:lvl7pPr>
            <a:lvl8pPr marL="3089666" indent="0">
              <a:buNone/>
              <a:defRPr sz="1931"/>
            </a:lvl8pPr>
            <a:lvl9pPr marL="3531047" indent="0">
              <a:buNone/>
              <a:defRPr sz="1931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5"/>
            </a:lvl1pPr>
            <a:lvl2pPr marL="441381" indent="0">
              <a:buNone/>
              <a:defRPr sz="1352"/>
            </a:lvl2pPr>
            <a:lvl3pPr marL="882762" indent="0">
              <a:buNone/>
              <a:defRPr sz="1158"/>
            </a:lvl3pPr>
            <a:lvl4pPr marL="1324143" indent="0">
              <a:buNone/>
              <a:defRPr sz="965"/>
            </a:lvl4pPr>
            <a:lvl5pPr marL="1765524" indent="0">
              <a:buNone/>
              <a:defRPr sz="965"/>
            </a:lvl5pPr>
            <a:lvl6pPr marL="2206904" indent="0">
              <a:buNone/>
              <a:defRPr sz="965"/>
            </a:lvl6pPr>
            <a:lvl7pPr marL="2648285" indent="0">
              <a:buNone/>
              <a:defRPr sz="965"/>
            </a:lvl7pPr>
            <a:lvl8pPr marL="3089666" indent="0">
              <a:buNone/>
              <a:defRPr sz="965"/>
            </a:lvl8pPr>
            <a:lvl9pPr marL="3531047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754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9860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6ECB9D89-99F8-49E5-8219-8B45174A291B}" type="datetimeFigureOut">
              <a:rPr lang="en-GB" sz="1807" smtClean="0">
                <a:solidFill>
                  <a:prstClr val="black"/>
                </a:solidFill>
              </a:rPr>
              <a:pPr defTabSz="918072"/>
              <a:t>21/09/2020</a:t>
            </a:fld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8072"/>
            <a:endParaRPr lang="en-GB" sz="1807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8072"/>
            <a:fld id="{89A4E49E-DA55-4E22-98CB-E264EF04F6CE}" type="slidenum">
              <a:rPr lang="en-GB" sz="1807" smtClean="0">
                <a:solidFill>
                  <a:prstClr val="black"/>
                </a:solidFill>
              </a:rPr>
              <a:pPr defTabSz="918072"/>
              <a:t>‹#›</a:t>
            </a:fld>
            <a:endParaRPr lang="en-GB" sz="180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078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271649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941475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918A-4FDA-F24F-A584-2B48D22D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621A7-3454-0641-B65E-6170ED01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F85100-AC54-714B-AEAF-DB2E33CE9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69081-9649-0842-A911-00B9148E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3FC1-5F7B-4C4D-8964-36836219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073BB0-167B-E942-B838-C4F389D1B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>
                <a:solidFill>
                  <a:srgbClr val="01A0E1"/>
                </a:solidFill>
              </a:rPr>
              <a:pPr/>
              <a:t>9/21/2020</a:t>
            </a:fld>
            <a:endParaRPr lang="en-US" dirty="0">
              <a:solidFill>
                <a:srgbClr val="01A0E1"/>
              </a:solidFill>
            </a:endParaRPr>
          </a:p>
          <a:p>
            <a:fld id="{01602FD8-3363-FC46-AD6A-21F557A297E0}" type="slidenum">
              <a:rPr lang="en-US" smtClean="0">
                <a:solidFill>
                  <a:srgbClr val="01A0E1"/>
                </a:solidFill>
              </a:rPr>
              <a:pPr/>
              <a:t>‹#›</a:t>
            </a:fld>
            <a:endParaRPr lang="en-US" dirty="0">
              <a:solidFill>
                <a:srgbClr val="01A0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F827-5645-774F-A39F-F360152B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9111-B4D9-4C41-B7F5-6B04E210B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9ED055-30DB-544C-B36B-A63F38B4A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59EA-3E62-F84D-8E55-8DAFFEA3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8B36-4347-A847-AD51-37746D5FF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74752-F692-EC4C-8BFD-B90084B6F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2972CA-A004-3F48-A209-79212867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2A40-8F7E-3D48-9D2B-B6A7BDC7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6F611-F11A-D844-A518-0085FFCE1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19E01-EFAA-044F-A94F-172F852B0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407D6-888C-4245-BE82-84709BB8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57588-7494-0149-A1C0-99DADCC15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BDEC124-06EE-7045-B7B4-BC83AE4C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7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BA97-C64C-D34D-8C8E-51DD2905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BA68-202C-3346-B7C7-40B9B805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03289A-0268-1447-A644-19120AAA5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111D-0211-614F-96B2-3E0D0ADB2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3D629-BC5D-A648-AC85-A661E40C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06732-3C18-4C48-9303-5057B9B26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94E36B-0D4E-DD42-8D35-E0E760D59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856D-8F4A-FD4D-B11F-8FCAF495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57AA6-E03F-8647-A3F2-78543235A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BC20C-161F-754C-A3B0-D0B88870B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E645AB-AA25-BD49-8B61-ADFF97F25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507107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C93-45E9-054B-AF25-B2F5BC49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94F07-BC66-704C-842A-F0F2CD403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D8952B-E4F0-C648-ADF0-A2209A6A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B3A54-6A7C-8F40-AD19-23FB3500D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EFCE2-1EDC-D94F-8782-FF9E607D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FFA31E-DC24-8A47-A8DC-DD1DDCFFA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fld id="{3261368A-19F4-814B-90C1-348F74BFA722}" type="datetimeFigureOut">
              <a:rPr lang="en-US" smtClean="0"/>
              <a:pPr/>
              <a:t>9/21/2020</a:t>
            </a:fld>
            <a:endParaRPr lang="en-US" dirty="0"/>
          </a:p>
          <a:p>
            <a:fld id="{01602FD8-3363-FC46-AD6A-21F557A29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>
                <a:solidFill>
                  <a:srgbClr val="000000"/>
                </a:solidFill>
              </a:rPr>
              <a:pPr defTabSz="914400"/>
              <a:t>9/21/2020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8412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1712624" y="6460575"/>
            <a:ext cx="335360" cy="37265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defTabSz="914400"/>
            <a:fld id="{87513532-305C-3548-881D-1A2506E83218}" type="slidenum">
              <a:rPr lang="en-US" sz="1000">
                <a:solidFill>
                  <a:srgbClr val="000000">
                    <a:lumMod val="75000"/>
                    <a:lumOff val="25000"/>
                  </a:srgbClr>
                </a:solidFill>
              </a:rPr>
              <a:pPr defTabSz="914400"/>
              <a:t>‹#›</a:t>
            </a:fld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03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196752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404" y="6302781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204" y="6302781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7DA6352-6BBE-493C-AAD7-E8B8568084C5}" type="datetime3">
              <a:rPr lang="en-US" smtClean="0">
                <a:solidFill>
                  <a:prstClr val="black"/>
                </a:solidFill>
                <a:latin typeface="Calibri" panose="020F050202020403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 September 2020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66078"/>
            <a:ext cx="77724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278969"/>
            <a:ext cx="10515600" cy="1017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8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5675"/>
            <a:ext cx="12192000" cy="783579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89" y="854579"/>
            <a:ext cx="3519488" cy="385566"/>
          </a:xfrm>
        </p:spPr>
        <p:txBody>
          <a:bodyPr/>
          <a:lstStyle>
            <a:lvl5pPr marL="0" marR="0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350" i="1"/>
            </a:lvl5pPr>
          </a:lstStyle>
          <a:p>
            <a:pPr marL="0" marR="0" lvl="4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500" b="1" kern="120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Click</a:t>
            </a:r>
            <a:r>
              <a:rPr lang="en-US" sz="1500" b="1" kern="1200" baseline="0" dirty="0">
                <a:solidFill>
                  <a:srgbClr val="6A98D0"/>
                </a:solidFill>
                <a:latin typeface="Arial Narrow" panose="020B0606020202030204" pitchFamily="34" charset="0"/>
                <a:ea typeface="+mn-ea"/>
                <a:cs typeface="Myriad Pro Cond"/>
              </a:rPr>
              <a:t> here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66078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F790A60-0E36-4AC2-A951-DFDC64B60354}" type="datetime3">
              <a:rPr lang="en-US" smtClean="0">
                <a:solidFill>
                  <a:srgbClr val="000000"/>
                </a:solidFill>
              </a:rPr>
              <a:pPr defTabSz="914400"/>
              <a:t>21 September 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4487" y="6381329"/>
            <a:ext cx="7228111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4932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A002F74-4481-4B78-9D77-8250420367F8}" type="datetimeFigureOut">
              <a:rPr lang="en-US" smtClean="0">
                <a:solidFill>
                  <a:srgbClr val="000000"/>
                </a:solidFill>
              </a:rPr>
              <a:pPr defTabSz="914400"/>
              <a:t>9/21/2020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4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21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8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161001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9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8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8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3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6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9/21/2020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 smtClean="0">
                <a:solidFill>
                  <a:prstClr val="black"/>
                </a:solidFill>
                <a:ea typeface="MS PGothic" pitchFamily="34" charset="-128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6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60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044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05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14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01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69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09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55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516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152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04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8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090574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676400" y="12747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68087" y="1958889"/>
            <a:ext cx="9141229" cy="1655762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 LT Std 45 Book" panose="020B0502020203020204" pitchFamily="34" charset="0"/>
              <a:ea typeface="+mj-ea"/>
              <a:cs typeface="+mj-cs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867593" y="289742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Setting the standard</a:t>
            </a:r>
          </a:p>
        </p:txBody>
      </p:sp>
      <p:pic>
        <p:nvPicPr>
          <p:cNvPr id="14" name="Picture 2" descr="Image result for it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102784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76170"/>
      </p:ext>
    </p:extLst>
  </p:cSld>
  <p:clrMapOvr>
    <a:masterClrMapping/>
  </p:clrMapOvr>
  <p:transition spd="slow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 userDrawn="1"/>
        </p:nvSpPr>
        <p:spPr>
          <a:xfrm>
            <a:off x="1181100" y="541338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spc="0" baseline="0">
                <a:solidFill>
                  <a:schemeClr val="bg1"/>
                </a:solidFill>
                <a:latin typeface="Avenir LT Std 45 Book" panose="020B05020202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 LT Std 45 Book" panose="020B0502020203020204" pitchFamily="34" charset="0"/>
              <a:ea typeface="+mj-ea"/>
              <a:cs typeface="+mj-cs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 userDrawn="1"/>
        </p:nvGraphicFramePr>
        <p:xfrm>
          <a:off x="963151" y="-76200"/>
          <a:ext cx="53995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9" name="Image" r:id="rId3" imgW="7619040" imgH="5079240" progId="Photoshop.Image.17">
                  <p:embed/>
                </p:oleObj>
              </mc:Choice>
              <mc:Fallback>
                <p:oleObj name="Image" r:id="rId3" imgW="7619040" imgH="5079240" progId="Photoshop.Image.17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3151" y="-76200"/>
                        <a:ext cx="539955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 userDrawn="1"/>
        </p:nvSpPr>
        <p:spPr>
          <a:xfrm>
            <a:off x="838097" y="274994"/>
            <a:ext cx="2316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Setting the standard</a:t>
            </a:r>
          </a:p>
        </p:txBody>
      </p:sp>
      <p:pic>
        <p:nvPicPr>
          <p:cNvPr id="13" name="Picture 2" descr="Image result for itu 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0" y="61840"/>
            <a:ext cx="700088" cy="7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26195"/>
      </p:ext>
    </p:extLst>
  </p:cSld>
  <p:clrMapOvr>
    <a:masterClrMapping/>
  </p:clrMapOvr>
  <p:transition spd="slow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87193" y="3148702"/>
            <a:ext cx="8085632" cy="1079778"/>
          </a:xfrm>
        </p:spPr>
        <p:txBody>
          <a:bodyPr>
            <a:normAutofit fontScale="92500"/>
          </a:bodyPr>
          <a:lstStyle>
            <a:lvl1pPr marL="0" indent="0">
              <a:buNone/>
              <a:defRPr>
                <a:solidFill>
                  <a:schemeClr val="tx2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sz="3600" dirty="0" err="1">
                <a:latin typeface="AvenirNext LT Pro Bold" panose="020B0804020202020204" pitchFamily="34" charset="0"/>
              </a:rPr>
              <a:t>Chaesub</a:t>
            </a:r>
            <a:r>
              <a:rPr lang="en-US" sz="3600" dirty="0">
                <a:latin typeface="AvenirNext LT Pro Bold" panose="020B0804020202020204" pitchFamily="34" charset="0"/>
              </a:rPr>
              <a:t> Lee</a:t>
            </a:r>
          </a:p>
          <a:p>
            <a:r>
              <a:rPr lang="en-US" dirty="0"/>
              <a:t>Director, Telecommunication Standardization Bureau, 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747264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-15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107436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ctrTitle" hasCustomPrompt="1"/>
          </p:nvPr>
        </p:nvSpPr>
        <p:spPr>
          <a:xfrm>
            <a:off x="1181100" y="541338"/>
            <a:ext cx="9144000" cy="548495"/>
          </a:xfrm>
        </p:spPr>
        <p:txBody>
          <a:bodyPr anchor="t">
            <a:noAutofit/>
          </a:bodyPr>
          <a:lstStyle>
            <a:lvl1pPr algn="l">
              <a:defRPr sz="20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446088" y="387352"/>
            <a:ext cx="554037" cy="609632"/>
            <a:chOff x="369888" y="835026"/>
            <a:chExt cx="917575" cy="1009649"/>
          </a:xfrm>
        </p:grpSpPr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4299280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548495"/>
          </a:xfrm>
        </p:spPr>
        <p:txBody>
          <a:bodyPr anchor="t">
            <a:normAutofit/>
          </a:bodyPr>
          <a:lstStyle>
            <a:lvl1pPr algn="l">
              <a:defRPr sz="4400" spc="-15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5687" y="1806489"/>
            <a:ext cx="9141229" cy="397215"/>
          </a:xfrm>
        </p:spPr>
        <p:txBody>
          <a:bodyPr/>
          <a:lstStyle>
            <a:lvl1pPr marL="0" indent="0" algn="l">
              <a:buNone/>
              <a:defRPr sz="2400" spc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287060" y="148816"/>
            <a:ext cx="554037" cy="609632"/>
            <a:chOff x="369888" y="835026"/>
            <a:chExt cx="917575" cy="1009649"/>
          </a:xfrm>
        </p:grpSpPr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>
              <a:off x="461963" y="1289050"/>
              <a:ext cx="90488" cy="239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3250" y="1289050"/>
              <a:ext cx="260350" cy="239712"/>
            </a:xfrm>
            <a:custGeom>
              <a:avLst/>
              <a:gdLst>
                <a:gd name="T0" fmla="*/ 0 w 164"/>
                <a:gd name="T1" fmla="*/ 30 h 151"/>
                <a:gd name="T2" fmla="*/ 0 w 164"/>
                <a:gd name="T3" fmla="*/ 0 h 151"/>
                <a:gd name="T4" fmla="*/ 164 w 164"/>
                <a:gd name="T5" fmla="*/ 0 h 151"/>
                <a:gd name="T6" fmla="*/ 164 w 164"/>
                <a:gd name="T7" fmla="*/ 30 h 151"/>
                <a:gd name="T8" fmla="*/ 111 w 164"/>
                <a:gd name="T9" fmla="*/ 30 h 151"/>
                <a:gd name="T10" fmla="*/ 111 w 164"/>
                <a:gd name="T11" fmla="*/ 151 h 151"/>
                <a:gd name="T12" fmla="*/ 52 w 164"/>
                <a:gd name="T13" fmla="*/ 151 h 151"/>
                <a:gd name="T14" fmla="*/ 52 w 164"/>
                <a:gd name="T15" fmla="*/ 30 h 151"/>
                <a:gd name="T16" fmla="*/ 0 w 164"/>
                <a:gd name="T17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1">
                  <a:moveTo>
                    <a:pt x="0" y="30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30"/>
                  </a:lnTo>
                  <a:lnTo>
                    <a:pt x="111" y="30"/>
                  </a:lnTo>
                  <a:lnTo>
                    <a:pt x="111" y="151"/>
                  </a:lnTo>
                  <a:lnTo>
                    <a:pt x="52" y="151"/>
                  </a:lnTo>
                  <a:lnTo>
                    <a:pt x="5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914400" y="1289050"/>
              <a:ext cx="288925" cy="246062"/>
            </a:xfrm>
            <a:custGeom>
              <a:avLst/>
              <a:gdLst>
                <a:gd name="T0" fmla="*/ 50 w 161"/>
                <a:gd name="T1" fmla="*/ 0 h 138"/>
                <a:gd name="T2" fmla="*/ 50 w 161"/>
                <a:gd name="T3" fmla="*/ 78 h 138"/>
                <a:gd name="T4" fmla="*/ 81 w 161"/>
                <a:gd name="T5" fmla="*/ 113 h 138"/>
                <a:gd name="T6" fmla="*/ 112 w 161"/>
                <a:gd name="T7" fmla="*/ 78 h 138"/>
                <a:gd name="T8" fmla="*/ 112 w 161"/>
                <a:gd name="T9" fmla="*/ 0 h 138"/>
                <a:gd name="T10" fmla="*/ 161 w 161"/>
                <a:gd name="T11" fmla="*/ 0 h 138"/>
                <a:gd name="T12" fmla="*/ 161 w 161"/>
                <a:gd name="T13" fmla="*/ 75 h 138"/>
                <a:gd name="T14" fmla="*/ 150 w 161"/>
                <a:gd name="T15" fmla="*/ 116 h 138"/>
                <a:gd name="T16" fmla="*/ 80 w 161"/>
                <a:gd name="T17" fmla="*/ 138 h 138"/>
                <a:gd name="T18" fmla="*/ 11 w 161"/>
                <a:gd name="T19" fmla="*/ 116 h 138"/>
                <a:gd name="T20" fmla="*/ 0 w 161"/>
                <a:gd name="T21" fmla="*/ 75 h 138"/>
                <a:gd name="T22" fmla="*/ 0 w 161"/>
                <a:gd name="T23" fmla="*/ 0 h 138"/>
                <a:gd name="T24" fmla="*/ 50 w 161"/>
                <a:gd name="T2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38">
                  <a:moveTo>
                    <a:pt x="50" y="0"/>
                  </a:moveTo>
                  <a:cubicBezTo>
                    <a:pt x="50" y="78"/>
                    <a:pt x="50" y="78"/>
                    <a:pt x="50" y="78"/>
                  </a:cubicBezTo>
                  <a:cubicBezTo>
                    <a:pt x="50" y="104"/>
                    <a:pt x="63" y="113"/>
                    <a:pt x="81" y="113"/>
                  </a:cubicBezTo>
                  <a:cubicBezTo>
                    <a:pt x="98" y="113"/>
                    <a:pt x="112" y="104"/>
                    <a:pt x="112" y="7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75"/>
                    <a:pt x="161" y="75"/>
                    <a:pt x="161" y="75"/>
                  </a:cubicBezTo>
                  <a:cubicBezTo>
                    <a:pt x="161" y="97"/>
                    <a:pt x="159" y="108"/>
                    <a:pt x="150" y="116"/>
                  </a:cubicBezTo>
                  <a:cubicBezTo>
                    <a:pt x="136" y="130"/>
                    <a:pt x="112" y="138"/>
                    <a:pt x="80" y="138"/>
                  </a:cubicBezTo>
                  <a:cubicBezTo>
                    <a:pt x="48" y="138"/>
                    <a:pt x="25" y="130"/>
                    <a:pt x="11" y="116"/>
                  </a:cubicBezTo>
                  <a:cubicBezTo>
                    <a:pt x="2" y="108"/>
                    <a:pt x="0" y="97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 userDrawn="1"/>
          </p:nvSpPr>
          <p:spPr bwMode="auto">
            <a:xfrm>
              <a:off x="369888" y="835026"/>
              <a:ext cx="917575" cy="1009649"/>
            </a:xfrm>
            <a:custGeom>
              <a:avLst/>
              <a:gdLst>
                <a:gd name="T0" fmla="*/ 120 w 511"/>
                <a:gd name="T1" fmla="*/ 95 h 565"/>
                <a:gd name="T2" fmla="*/ 254 w 511"/>
                <a:gd name="T3" fmla="*/ 564 h 565"/>
                <a:gd name="T4" fmla="*/ 484 w 511"/>
                <a:gd name="T5" fmla="*/ 259 h 565"/>
                <a:gd name="T6" fmla="*/ 402 w 511"/>
                <a:gd name="T7" fmla="*/ 127 h 565"/>
                <a:gd name="T8" fmla="*/ 327 w 511"/>
                <a:gd name="T9" fmla="*/ 97 h 565"/>
                <a:gd name="T10" fmla="*/ 150 w 511"/>
                <a:gd name="T11" fmla="*/ 117 h 565"/>
                <a:gd name="T12" fmla="*/ 266 w 511"/>
                <a:gd name="T13" fmla="*/ 115 h 565"/>
                <a:gd name="T14" fmla="*/ 146 w 511"/>
                <a:gd name="T15" fmla="*/ 129 h 565"/>
                <a:gd name="T16" fmla="*/ 147 w 511"/>
                <a:gd name="T17" fmla="*/ 170 h 565"/>
                <a:gd name="T18" fmla="*/ 275 w 511"/>
                <a:gd name="T19" fmla="*/ 113 h 565"/>
                <a:gd name="T20" fmla="*/ 337 w 511"/>
                <a:gd name="T21" fmla="*/ 128 h 565"/>
                <a:gd name="T22" fmla="*/ 323 w 511"/>
                <a:gd name="T23" fmla="*/ 103 h 565"/>
                <a:gd name="T24" fmla="*/ 376 w 511"/>
                <a:gd name="T25" fmla="*/ 128 h 565"/>
                <a:gd name="T26" fmla="*/ 342 w 511"/>
                <a:gd name="T27" fmla="*/ 140 h 565"/>
                <a:gd name="T28" fmla="*/ 342 w 511"/>
                <a:gd name="T29" fmla="*/ 140 h 565"/>
                <a:gd name="T30" fmla="*/ 381 w 511"/>
                <a:gd name="T31" fmla="*/ 196 h 565"/>
                <a:gd name="T32" fmla="*/ 382 w 511"/>
                <a:gd name="T33" fmla="*/ 134 h 565"/>
                <a:gd name="T34" fmla="*/ 254 w 511"/>
                <a:gd name="T35" fmla="*/ 75 h 565"/>
                <a:gd name="T36" fmla="*/ 273 w 511"/>
                <a:gd name="T37" fmla="*/ 106 h 565"/>
                <a:gd name="T38" fmla="*/ 161 w 511"/>
                <a:gd name="T39" fmla="*/ 94 h 565"/>
                <a:gd name="T40" fmla="*/ 161 w 511"/>
                <a:gd name="T41" fmla="*/ 94 h 565"/>
                <a:gd name="T42" fmla="*/ 136 w 511"/>
                <a:gd name="T43" fmla="*/ 116 h 565"/>
                <a:gd name="T44" fmla="*/ 40 w 511"/>
                <a:gd name="T45" fmla="*/ 372 h 565"/>
                <a:gd name="T46" fmla="*/ 65 w 511"/>
                <a:gd name="T47" fmla="*/ 243 h 565"/>
                <a:gd name="T48" fmla="*/ 118 w 511"/>
                <a:gd name="T49" fmla="*/ 123 h 565"/>
                <a:gd name="T50" fmla="*/ 115 w 511"/>
                <a:gd name="T51" fmla="*/ 188 h 565"/>
                <a:gd name="T52" fmla="*/ 276 w 511"/>
                <a:gd name="T53" fmla="*/ 161 h 565"/>
                <a:gd name="T54" fmla="*/ 364 w 511"/>
                <a:gd name="T55" fmla="*/ 205 h 565"/>
                <a:gd name="T56" fmla="*/ 369 w 511"/>
                <a:gd name="T57" fmla="*/ 328 h 565"/>
                <a:gd name="T58" fmla="*/ 380 w 511"/>
                <a:gd name="T59" fmla="*/ 328 h 565"/>
                <a:gd name="T60" fmla="*/ 370 w 511"/>
                <a:gd name="T61" fmla="*/ 204 h 565"/>
                <a:gd name="T62" fmla="*/ 461 w 511"/>
                <a:gd name="T63" fmla="*/ 243 h 565"/>
                <a:gd name="T64" fmla="*/ 398 w 511"/>
                <a:gd name="T65" fmla="*/ 133 h 565"/>
                <a:gd name="T66" fmla="*/ 474 w 511"/>
                <a:gd name="T67" fmla="*/ 255 h 565"/>
                <a:gd name="T68" fmla="*/ 474 w 511"/>
                <a:gd name="T69" fmla="*/ 287 h 565"/>
                <a:gd name="T70" fmla="*/ 481 w 511"/>
                <a:gd name="T71" fmla="*/ 374 h 565"/>
                <a:gd name="T72" fmla="*/ 361 w 511"/>
                <a:gd name="T73" fmla="*/ 401 h 565"/>
                <a:gd name="T74" fmla="*/ 239 w 511"/>
                <a:gd name="T75" fmla="*/ 346 h 565"/>
                <a:gd name="T76" fmla="*/ 208 w 511"/>
                <a:gd name="T77" fmla="*/ 399 h 565"/>
                <a:gd name="T78" fmla="*/ 301 w 511"/>
                <a:gd name="T79" fmla="*/ 476 h 565"/>
                <a:gd name="T80" fmla="*/ 92 w 511"/>
                <a:gd name="T81" fmla="*/ 399 h 565"/>
                <a:gd name="T82" fmla="*/ 51 w 511"/>
                <a:gd name="T83" fmla="*/ 399 h 565"/>
                <a:gd name="T84" fmla="*/ 92 w 511"/>
                <a:gd name="T85" fmla="*/ 481 h 565"/>
                <a:gd name="T86" fmla="*/ 265 w 511"/>
                <a:gd name="T87" fmla="*/ 516 h 565"/>
                <a:gd name="T88" fmla="*/ 92 w 511"/>
                <a:gd name="T89" fmla="*/ 441 h 565"/>
                <a:gd name="T90" fmla="*/ 102 w 511"/>
                <a:gd name="T91" fmla="*/ 490 h 565"/>
                <a:gd name="T92" fmla="*/ 257 w 511"/>
                <a:gd name="T93" fmla="*/ 521 h 565"/>
                <a:gd name="T94" fmla="*/ 373 w 511"/>
                <a:gd name="T95" fmla="*/ 513 h 565"/>
                <a:gd name="T96" fmla="*/ 411 w 511"/>
                <a:gd name="T97" fmla="*/ 433 h 565"/>
                <a:gd name="T98" fmla="*/ 391 w 511"/>
                <a:gd name="T99" fmla="*/ 50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1" h="565">
                  <a:moveTo>
                    <a:pt x="409" y="511"/>
                  </a:moveTo>
                  <a:cubicBezTo>
                    <a:pt x="469" y="465"/>
                    <a:pt x="508" y="392"/>
                    <a:pt x="508" y="310"/>
                  </a:cubicBezTo>
                  <a:cubicBezTo>
                    <a:pt x="508" y="170"/>
                    <a:pt x="394" y="56"/>
                    <a:pt x="254" y="56"/>
                  </a:cubicBezTo>
                  <a:cubicBezTo>
                    <a:pt x="205" y="56"/>
                    <a:pt x="159" y="70"/>
                    <a:pt x="120" y="95"/>
                  </a:cubicBezTo>
                  <a:cubicBezTo>
                    <a:pt x="98" y="65"/>
                    <a:pt x="77" y="33"/>
                    <a:pt x="55" y="0"/>
                  </a:cubicBezTo>
                  <a:cubicBezTo>
                    <a:pt x="62" y="14"/>
                    <a:pt x="83" y="58"/>
                    <a:pt x="107" y="103"/>
                  </a:cubicBezTo>
                  <a:cubicBezTo>
                    <a:pt x="42" y="149"/>
                    <a:pt x="0" y="225"/>
                    <a:pt x="0" y="310"/>
                  </a:cubicBezTo>
                  <a:cubicBezTo>
                    <a:pt x="0" y="450"/>
                    <a:pt x="114" y="564"/>
                    <a:pt x="254" y="564"/>
                  </a:cubicBezTo>
                  <a:cubicBezTo>
                    <a:pt x="306" y="564"/>
                    <a:pt x="354" y="549"/>
                    <a:pt x="394" y="522"/>
                  </a:cubicBezTo>
                  <a:cubicBezTo>
                    <a:pt x="433" y="538"/>
                    <a:pt x="473" y="552"/>
                    <a:pt x="511" y="565"/>
                  </a:cubicBezTo>
                  <a:cubicBezTo>
                    <a:pt x="479" y="549"/>
                    <a:pt x="443" y="531"/>
                    <a:pt x="409" y="511"/>
                  </a:cubicBezTo>
                  <a:close/>
                  <a:moveTo>
                    <a:pt x="484" y="259"/>
                  </a:moveTo>
                  <a:cubicBezTo>
                    <a:pt x="486" y="270"/>
                    <a:pt x="488" y="280"/>
                    <a:pt x="489" y="291"/>
                  </a:cubicBezTo>
                  <a:cubicBezTo>
                    <a:pt x="487" y="284"/>
                    <a:pt x="485" y="277"/>
                    <a:pt x="482" y="271"/>
                  </a:cubicBezTo>
                  <a:cubicBezTo>
                    <a:pt x="483" y="267"/>
                    <a:pt x="484" y="263"/>
                    <a:pt x="484" y="259"/>
                  </a:cubicBezTo>
                  <a:close/>
                  <a:moveTo>
                    <a:pt x="402" y="127"/>
                  </a:moveTo>
                  <a:cubicBezTo>
                    <a:pt x="401" y="127"/>
                    <a:pt x="400" y="127"/>
                    <a:pt x="398" y="127"/>
                  </a:cubicBezTo>
                  <a:cubicBezTo>
                    <a:pt x="394" y="127"/>
                    <a:pt x="389" y="127"/>
                    <a:pt x="384" y="127"/>
                  </a:cubicBezTo>
                  <a:cubicBezTo>
                    <a:pt x="376" y="120"/>
                    <a:pt x="367" y="113"/>
                    <a:pt x="356" y="107"/>
                  </a:cubicBezTo>
                  <a:cubicBezTo>
                    <a:pt x="346" y="103"/>
                    <a:pt x="336" y="99"/>
                    <a:pt x="327" y="97"/>
                  </a:cubicBezTo>
                  <a:cubicBezTo>
                    <a:pt x="323" y="92"/>
                    <a:pt x="320" y="87"/>
                    <a:pt x="317" y="83"/>
                  </a:cubicBezTo>
                  <a:cubicBezTo>
                    <a:pt x="348" y="92"/>
                    <a:pt x="377" y="107"/>
                    <a:pt x="402" y="127"/>
                  </a:cubicBezTo>
                  <a:close/>
                  <a:moveTo>
                    <a:pt x="146" y="129"/>
                  </a:moveTo>
                  <a:cubicBezTo>
                    <a:pt x="147" y="125"/>
                    <a:pt x="148" y="121"/>
                    <a:pt x="150" y="117"/>
                  </a:cubicBezTo>
                  <a:cubicBezTo>
                    <a:pt x="152" y="115"/>
                    <a:pt x="153" y="113"/>
                    <a:pt x="154" y="111"/>
                  </a:cubicBezTo>
                  <a:cubicBezTo>
                    <a:pt x="171" y="107"/>
                    <a:pt x="189" y="105"/>
                    <a:pt x="208" y="105"/>
                  </a:cubicBezTo>
                  <a:cubicBezTo>
                    <a:pt x="228" y="105"/>
                    <a:pt x="248" y="107"/>
                    <a:pt x="269" y="111"/>
                  </a:cubicBezTo>
                  <a:cubicBezTo>
                    <a:pt x="268" y="113"/>
                    <a:pt x="267" y="114"/>
                    <a:pt x="266" y="115"/>
                  </a:cubicBezTo>
                  <a:cubicBezTo>
                    <a:pt x="262" y="123"/>
                    <a:pt x="262" y="132"/>
                    <a:pt x="265" y="142"/>
                  </a:cubicBezTo>
                  <a:cubicBezTo>
                    <a:pt x="267" y="147"/>
                    <a:pt x="269" y="151"/>
                    <a:pt x="272" y="156"/>
                  </a:cubicBezTo>
                  <a:cubicBezTo>
                    <a:pt x="248" y="166"/>
                    <a:pt x="225" y="180"/>
                    <a:pt x="204" y="195"/>
                  </a:cubicBezTo>
                  <a:cubicBezTo>
                    <a:pt x="184" y="176"/>
                    <a:pt x="165" y="153"/>
                    <a:pt x="146" y="129"/>
                  </a:cubicBezTo>
                  <a:close/>
                  <a:moveTo>
                    <a:pt x="161" y="189"/>
                  </a:moveTo>
                  <a:cubicBezTo>
                    <a:pt x="158" y="189"/>
                    <a:pt x="156" y="189"/>
                    <a:pt x="154" y="189"/>
                  </a:cubicBezTo>
                  <a:cubicBezTo>
                    <a:pt x="152" y="184"/>
                    <a:pt x="150" y="180"/>
                    <a:pt x="148" y="175"/>
                  </a:cubicBezTo>
                  <a:cubicBezTo>
                    <a:pt x="148" y="173"/>
                    <a:pt x="147" y="172"/>
                    <a:pt x="147" y="170"/>
                  </a:cubicBezTo>
                  <a:cubicBezTo>
                    <a:pt x="152" y="177"/>
                    <a:pt x="156" y="183"/>
                    <a:pt x="161" y="189"/>
                  </a:cubicBezTo>
                  <a:close/>
                  <a:moveTo>
                    <a:pt x="271" y="140"/>
                  </a:moveTo>
                  <a:cubicBezTo>
                    <a:pt x="268" y="132"/>
                    <a:pt x="269" y="124"/>
                    <a:pt x="272" y="118"/>
                  </a:cubicBezTo>
                  <a:cubicBezTo>
                    <a:pt x="273" y="116"/>
                    <a:pt x="274" y="115"/>
                    <a:pt x="275" y="113"/>
                  </a:cubicBezTo>
                  <a:cubicBezTo>
                    <a:pt x="296" y="118"/>
                    <a:pt x="316" y="125"/>
                    <a:pt x="336" y="135"/>
                  </a:cubicBezTo>
                  <a:cubicBezTo>
                    <a:pt x="316" y="139"/>
                    <a:pt x="296" y="146"/>
                    <a:pt x="278" y="153"/>
                  </a:cubicBezTo>
                  <a:cubicBezTo>
                    <a:pt x="275" y="149"/>
                    <a:pt x="273" y="145"/>
                    <a:pt x="271" y="140"/>
                  </a:cubicBezTo>
                  <a:close/>
                  <a:moveTo>
                    <a:pt x="337" y="128"/>
                  </a:moveTo>
                  <a:cubicBezTo>
                    <a:pt x="318" y="120"/>
                    <a:pt x="300" y="113"/>
                    <a:pt x="281" y="108"/>
                  </a:cubicBezTo>
                  <a:cubicBezTo>
                    <a:pt x="283" y="106"/>
                    <a:pt x="286" y="105"/>
                    <a:pt x="289" y="104"/>
                  </a:cubicBezTo>
                  <a:cubicBezTo>
                    <a:pt x="295" y="102"/>
                    <a:pt x="301" y="101"/>
                    <a:pt x="308" y="101"/>
                  </a:cubicBezTo>
                  <a:cubicBezTo>
                    <a:pt x="312" y="101"/>
                    <a:pt x="318" y="102"/>
                    <a:pt x="323" y="103"/>
                  </a:cubicBezTo>
                  <a:cubicBezTo>
                    <a:pt x="328" y="111"/>
                    <a:pt x="333" y="120"/>
                    <a:pt x="337" y="128"/>
                  </a:cubicBezTo>
                  <a:close/>
                  <a:moveTo>
                    <a:pt x="331" y="105"/>
                  </a:moveTo>
                  <a:cubicBezTo>
                    <a:pt x="339" y="107"/>
                    <a:pt x="346" y="109"/>
                    <a:pt x="353" y="113"/>
                  </a:cubicBezTo>
                  <a:cubicBezTo>
                    <a:pt x="362" y="117"/>
                    <a:pt x="369" y="122"/>
                    <a:pt x="376" y="128"/>
                  </a:cubicBezTo>
                  <a:cubicBezTo>
                    <a:pt x="364" y="129"/>
                    <a:pt x="353" y="131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1" y="124"/>
                    <a:pt x="337" y="114"/>
                    <a:pt x="331" y="105"/>
                  </a:cubicBezTo>
                  <a:close/>
                  <a:moveTo>
                    <a:pt x="342" y="140"/>
                  </a:moveTo>
                  <a:cubicBezTo>
                    <a:pt x="350" y="159"/>
                    <a:pt x="357" y="179"/>
                    <a:pt x="362" y="199"/>
                  </a:cubicBezTo>
                  <a:cubicBezTo>
                    <a:pt x="348" y="198"/>
                    <a:pt x="332" y="194"/>
                    <a:pt x="317" y="186"/>
                  </a:cubicBezTo>
                  <a:cubicBezTo>
                    <a:pt x="303" y="179"/>
                    <a:pt x="290" y="169"/>
                    <a:pt x="282" y="159"/>
                  </a:cubicBezTo>
                  <a:cubicBezTo>
                    <a:pt x="301" y="151"/>
                    <a:pt x="321" y="144"/>
                    <a:pt x="342" y="140"/>
                  </a:cubicBezTo>
                  <a:close/>
                  <a:moveTo>
                    <a:pt x="349" y="142"/>
                  </a:moveTo>
                  <a:cubicBezTo>
                    <a:pt x="368" y="152"/>
                    <a:pt x="385" y="163"/>
                    <a:pt x="401" y="176"/>
                  </a:cubicBezTo>
                  <a:cubicBezTo>
                    <a:pt x="400" y="178"/>
                    <a:pt x="400" y="180"/>
                    <a:pt x="399" y="182"/>
                  </a:cubicBezTo>
                  <a:cubicBezTo>
                    <a:pt x="396" y="189"/>
                    <a:pt x="389" y="193"/>
                    <a:pt x="381" y="196"/>
                  </a:cubicBezTo>
                  <a:cubicBezTo>
                    <a:pt x="377" y="197"/>
                    <a:pt x="373" y="198"/>
                    <a:pt x="369" y="198"/>
                  </a:cubicBezTo>
                  <a:cubicBezTo>
                    <a:pt x="364" y="179"/>
                    <a:pt x="357" y="160"/>
                    <a:pt x="349" y="142"/>
                  </a:cubicBezTo>
                  <a:close/>
                  <a:moveTo>
                    <a:pt x="354" y="137"/>
                  </a:moveTo>
                  <a:cubicBezTo>
                    <a:pt x="362" y="136"/>
                    <a:pt x="372" y="135"/>
                    <a:pt x="382" y="134"/>
                  </a:cubicBezTo>
                  <a:cubicBezTo>
                    <a:pt x="393" y="145"/>
                    <a:pt x="400" y="157"/>
                    <a:pt x="401" y="168"/>
                  </a:cubicBezTo>
                  <a:cubicBezTo>
                    <a:pt x="387" y="157"/>
                    <a:pt x="371" y="147"/>
                    <a:pt x="354" y="137"/>
                  </a:cubicBezTo>
                  <a:close/>
                  <a:moveTo>
                    <a:pt x="188" y="84"/>
                  </a:moveTo>
                  <a:cubicBezTo>
                    <a:pt x="209" y="78"/>
                    <a:pt x="231" y="75"/>
                    <a:pt x="254" y="75"/>
                  </a:cubicBezTo>
                  <a:cubicBezTo>
                    <a:pt x="272" y="75"/>
                    <a:pt x="289" y="77"/>
                    <a:pt x="306" y="80"/>
                  </a:cubicBezTo>
                  <a:cubicBezTo>
                    <a:pt x="310" y="84"/>
                    <a:pt x="314" y="90"/>
                    <a:pt x="318" y="96"/>
                  </a:cubicBezTo>
                  <a:cubicBezTo>
                    <a:pt x="307" y="94"/>
                    <a:pt x="296" y="95"/>
                    <a:pt x="287" y="98"/>
                  </a:cubicBezTo>
                  <a:cubicBezTo>
                    <a:pt x="282" y="100"/>
                    <a:pt x="277" y="103"/>
                    <a:pt x="273" y="106"/>
                  </a:cubicBezTo>
                  <a:cubicBezTo>
                    <a:pt x="252" y="101"/>
                    <a:pt x="230" y="98"/>
                    <a:pt x="208" y="98"/>
                  </a:cubicBezTo>
                  <a:cubicBezTo>
                    <a:pt x="191" y="98"/>
                    <a:pt x="175" y="100"/>
                    <a:pt x="160" y="103"/>
                  </a:cubicBezTo>
                  <a:cubicBezTo>
                    <a:pt x="167" y="95"/>
                    <a:pt x="177" y="89"/>
                    <a:pt x="188" y="84"/>
                  </a:cubicBezTo>
                  <a:close/>
                  <a:moveTo>
                    <a:pt x="161" y="94"/>
                  </a:moveTo>
                  <a:cubicBezTo>
                    <a:pt x="157" y="97"/>
                    <a:pt x="153" y="101"/>
                    <a:pt x="150" y="105"/>
                  </a:cubicBezTo>
                  <a:cubicBezTo>
                    <a:pt x="144" y="107"/>
                    <a:pt x="138" y="109"/>
                    <a:pt x="132" y="111"/>
                  </a:cubicBezTo>
                  <a:cubicBezTo>
                    <a:pt x="131" y="111"/>
                    <a:pt x="131" y="110"/>
                    <a:pt x="131" y="109"/>
                  </a:cubicBezTo>
                  <a:cubicBezTo>
                    <a:pt x="140" y="104"/>
                    <a:pt x="150" y="98"/>
                    <a:pt x="161" y="94"/>
                  </a:cubicBezTo>
                  <a:close/>
                  <a:moveTo>
                    <a:pt x="146" y="113"/>
                  </a:moveTo>
                  <a:cubicBezTo>
                    <a:pt x="145" y="113"/>
                    <a:pt x="145" y="114"/>
                    <a:pt x="145" y="114"/>
                  </a:cubicBezTo>
                  <a:cubicBezTo>
                    <a:pt x="143" y="117"/>
                    <a:pt x="142" y="120"/>
                    <a:pt x="141" y="123"/>
                  </a:cubicBezTo>
                  <a:cubicBezTo>
                    <a:pt x="139" y="121"/>
                    <a:pt x="138" y="119"/>
                    <a:pt x="136" y="116"/>
                  </a:cubicBezTo>
                  <a:cubicBezTo>
                    <a:pt x="139" y="115"/>
                    <a:pt x="142" y="114"/>
                    <a:pt x="146" y="113"/>
                  </a:cubicBezTo>
                  <a:close/>
                  <a:moveTo>
                    <a:pt x="21" y="348"/>
                  </a:moveTo>
                  <a:cubicBezTo>
                    <a:pt x="26" y="360"/>
                    <a:pt x="32" y="372"/>
                    <a:pt x="40" y="384"/>
                  </a:cubicBezTo>
                  <a:cubicBezTo>
                    <a:pt x="40" y="372"/>
                    <a:pt x="40" y="372"/>
                    <a:pt x="40" y="372"/>
                  </a:cubicBezTo>
                  <a:cubicBezTo>
                    <a:pt x="27" y="350"/>
                    <a:pt x="20" y="329"/>
                    <a:pt x="18" y="310"/>
                  </a:cubicBezTo>
                  <a:cubicBezTo>
                    <a:pt x="18" y="263"/>
                    <a:pt x="32" y="219"/>
                    <a:pt x="56" y="182"/>
                  </a:cubicBezTo>
                  <a:cubicBezTo>
                    <a:pt x="51" y="201"/>
                    <a:pt x="52" y="222"/>
                    <a:pt x="59" y="243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56" y="216"/>
                    <a:pt x="57" y="190"/>
                    <a:pt x="68" y="169"/>
                  </a:cubicBezTo>
                  <a:cubicBezTo>
                    <a:pt x="70" y="165"/>
                    <a:pt x="73" y="160"/>
                    <a:pt x="77" y="155"/>
                  </a:cubicBezTo>
                  <a:cubicBezTo>
                    <a:pt x="80" y="151"/>
                    <a:pt x="83" y="148"/>
                    <a:pt x="87" y="145"/>
                  </a:cubicBezTo>
                  <a:cubicBezTo>
                    <a:pt x="96" y="136"/>
                    <a:pt x="107" y="129"/>
                    <a:pt x="118" y="123"/>
                  </a:cubicBezTo>
                  <a:cubicBezTo>
                    <a:pt x="125" y="135"/>
                    <a:pt x="131" y="146"/>
                    <a:pt x="138" y="156"/>
                  </a:cubicBezTo>
                  <a:cubicBezTo>
                    <a:pt x="139" y="163"/>
                    <a:pt x="140" y="170"/>
                    <a:pt x="143" y="177"/>
                  </a:cubicBezTo>
                  <a:cubicBezTo>
                    <a:pt x="144" y="181"/>
                    <a:pt x="146" y="185"/>
                    <a:pt x="147" y="189"/>
                  </a:cubicBezTo>
                  <a:cubicBezTo>
                    <a:pt x="137" y="190"/>
                    <a:pt x="128" y="189"/>
                    <a:pt x="115" y="188"/>
                  </a:cubicBezTo>
                  <a:cubicBezTo>
                    <a:pt x="125" y="207"/>
                    <a:pt x="136" y="226"/>
                    <a:pt x="148" y="243"/>
                  </a:cubicBezTo>
                  <a:cubicBezTo>
                    <a:pt x="264" y="243"/>
                    <a:pt x="264" y="243"/>
                    <a:pt x="264" y="243"/>
                  </a:cubicBezTo>
                  <a:cubicBezTo>
                    <a:pt x="245" y="231"/>
                    <a:pt x="226" y="216"/>
                    <a:pt x="209" y="199"/>
                  </a:cubicBezTo>
                  <a:cubicBezTo>
                    <a:pt x="229" y="184"/>
                    <a:pt x="252" y="171"/>
                    <a:pt x="276" y="161"/>
                  </a:cubicBezTo>
                  <a:cubicBezTo>
                    <a:pt x="285" y="173"/>
                    <a:pt x="298" y="184"/>
                    <a:pt x="314" y="192"/>
                  </a:cubicBezTo>
                  <a:cubicBezTo>
                    <a:pt x="330" y="200"/>
                    <a:pt x="348" y="205"/>
                    <a:pt x="363" y="205"/>
                  </a:cubicBezTo>
                  <a:cubicBezTo>
                    <a:pt x="363" y="205"/>
                    <a:pt x="363" y="205"/>
                    <a:pt x="363" y="205"/>
                  </a:cubicBezTo>
                  <a:cubicBezTo>
                    <a:pt x="364" y="205"/>
                    <a:pt x="364" y="205"/>
                    <a:pt x="364" y="205"/>
                  </a:cubicBezTo>
                  <a:cubicBezTo>
                    <a:pt x="373" y="244"/>
                    <a:pt x="375" y="283"/>
                    <a:pt x="370" y="322"/>
                  </a:cubicBezTo>
                  <a:cubicBezTo>
                    <a:pt x="368" y="322"/>
                    <a:pt x="366" y="321"/>
                    <a:pt x="363" y="321"/>
                  </a:cubicBezTo>
                  <a:cubicBezTo>
                    <a:pt x="363" y="327"/>
                    <a:pt x="363" y="327"/>
                    <a:pt x="363" y="327"/>
                  </a:cubicBezTo>
                  <a:cubicBezTo>
                    <a:pt x="365" y="328"/>
                    <a:pt x="367" y="328"/>
                    <a:pt x="369" y="328"/>
                  </a:cubicBezTo>
                  <a:cubicBezTo>
                    <a:pt x="368" y="334"/>
                    <a:pt x="367" y="341"/>
                    <a:pt x="366" y="347"/>
                  </a:cubicBezTo>
                  <a:cubicBezTo>
                    <a:pt x="367" y="350"/>
                    <a:pt x="369" y="352"/>
                    <a:pt x="371" y="353"/>
                  </a:cubicBezTo>
                  <a:cubicBezTo>
                    <a:pt x="373" y="345"/>
                    <a:pt x="374" y="337"/>
                    <a:pt x="376" y="328"/>
                  </a:cubicBezTo>
                  <a:cubicBezTo>
                    <a:pt x="377" y="328"/>
                    <a:pt x="379" y="328"/>
                    <a:pt x="380" y="328"/>
                  </a:cubicBezTo>
                  <a:cubicBezTo>
                    <a:pt x="388" y="328"/>
                    <a:pt x="397" y="328"/>
                    <a:pt x="404" y="327"/>
                  </a:cubicBezTo>
                  <a:cubicBezTo>
                    <a:pt x="404" y="320"/>
                    <a:pt x="404" y="320"/>
                    <a:pt x="404" y="320"/>
                  </a:cubicBezTo>
                  <a:cubicBezTo>
                    <a:pt x="396" y="322"/>
                    <a:pt x="386" y="322"/>
                    <a:pt x="376" y="322"/>
                  </a:cubicBezTo>
                  <a:cubicBezTo>
                    <a:pt x="381" y="283"/>
                    <a:pt x="379" y="243"/>
                    <a:pt x="370" y="204"/>
                  </a:cubicBezTo>
                  <a:cubicBezTo>
                    <a:pt x="375" y="204"/>
                    <a:pt x="379" y="203"/>
                    <a:pt x="383" y="202"/>
                  </a:cubicBezTo>
                  <a:cubicBezTo>
                    <a:pt x="393" y="199"/>
                    <a:pt x="400" y="193"/>
                    <a:pt x="404" y="185"/>
                  </a:cubicBezTo>
                  <a:cubicBezTo>
                    <a:pt x="405" y="184"/>
                    <a:pt x="406" y="182"/>
                    <a:pt x="406" y="181"/>
                  </a:cubicBezTo>
                  <a:cubicBezTo>
                    <a:pt x="428" y="199"/>
                    <a:pt x="447" y="221"/>
                    <a:pt x="461" y="243"/>
                  </a:cubicBezTo>
                  <a:cubicBezTo>
                    <a:pt x="468" y="243"/>
                    <a:pt x="468" y="243"/>
                    <a:pt x="468" y="243"/>
                  </a:cubicBezTo>
                  <a:cubicBezTo>
                    <a:pt x="453" y="218"/>
                    <a:pt x="432" y="194"/>
                    <a:pt x="407" y="173"/>
                  </a:cubicBezTo>
                  <a:cubicBezTo>
                    <a:pt x="408" y="161"/>
                    <a:pt x="402" y="146"/>
                    <a:pt x="390" y="133"/>
                  </a:cubicBezTo>
                  <a:cubicBezTo>
                    <a:pt x="393" y="133"/>
                    <a:pt x="396" y="133"/>
                    <a:pt x="398" y="133"/>
                  </a:cubicBezTo>
                  <a:cubicBezTo>
                    <a:pt x="403" y="133"/>
                    <a:pt x="406" y="133"/>
                    <a:pt x="410" y="133"/>
                  </a:cubicBezTo>
                  <a:cubicBezTo>
                    <a:pt x="440" y="161"/>
                    <a:pt x="464" y="195"/>
                    <a:pt x="477" y="235"/>
                  </a:cubicBezTo>
                  <a:cubicBezTo>
                    <a:pt x="479" y="244"/>
                    <a:pt x="479" y="253"/>
                    <a:pt x="478" y="261"/>
                  </a:cubicBezTo>
                  <a:cubicBezTo>
                    <a:pt x="477" y="259"/>
                    <a:pt x="476" y="257"/>
                    <a:pt x="474" y="255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5" y="270"/>
                    <a:pt x="475" y="270"/>
                    <a:pt x="475" y="271"/>
                  </a:cubicBezTo>
                  <a:cubicBezTo>
                    <a:pt x="475" y="272"/>
                    <a:pt x="475" y="272"/>
                    <a:pt x="474" y="273"/>
                  </a:cubicBezTo>
                  <a:cubicBezTo>
                    <a:pt x="474" y="287"/>
                    <a:pt x="474" y="287"/>
                    <a:pt x="474" y="287"/>
                  </a:cubicBezTo>
                  <a:cubicBezTo>
                    <a:pt x="476" y="285"/>
                    <a:pt x="477" y="283"/>
                    <a:pt x="477" y="282"/>
                  </a:cubicBezTo>
                  <a:cubicBezTo>
                    <a:pt x="478" y="281"/>
                    <a:pt x="478" y="280"/>
                    <a:pt x="479" y="279"/>
                  </a:cubicBezTo>
                  <a:cubicBezTo>
                    <a:pt x="485" y="296"/>
                    <a:pt x="488" y="313"/>
                    <a:pt x="489" y="329"/>
                  </a:cubicBezTo>
                  <a:cubicBezTo>
                    <a:pt x="488" y="344"/>
                    <a:pt x="485" y="359"/>
                    <a:pt x="481" y="374"/>
                  </a:cubicBezTo>
                  <a:cubicBezTo>
                    <a:pt x="481" y="375"/>
                    <a:pt x="480" y="376"/>
                    <a:pt x="480" y="376"/>
                  </a:cubicBezTo>
                  <a:cubicBezTo>
                    <a:pt x="469" y="398"/>
                    <a:pt x="449" y="414"/>
                    <a:pt x="421" y="423"/>
                  </a:cubicBezTo>
                  <a:cubicBezTo>
                    <a:pt x="417" y="425"/>
                    <a:pt x="413" y="426"/>
                    <a:pt x="409" y="427"/>
                  </a:cubicBezTo>
                  <a:cubicBezTo>
                    <a:pt x="393" y="419"/>
                    <a:pt x="377" y="411"/>
                    <a:pt x="361" y="401"/>
                  </a:cubicBezTo>
                  <a:cubicBezTo>
                    <a:pt x="338" y="398"/>
                    <a:pt x="319" y="391"/>
                    <a:pt x="306" y="378"/>
                  </a:cubicBezTo>
                  <a:cubicBezTo>
                    <a:pt x="299" y="371"/>
                    <a:pt x="296" y="364"/>
                    <a:pt x="294" y="355"/>
                  </a:cubicBezTo>
                  <a:cubicBezTo>
                    <a:pt x="275" y="341"/>
                    <a:pt x="257" y="326"/>
                    <a:pt x="239" y="310"/>
                  </a:cubicBezTo>
                  <a:cubicBezTo>
                    <a:pt x="239" y="346"/>
                    <a:pt x="239" y="346"/>
                    <a:pt x="239" y="346"/>
                  </a:cubicBezTo>
                  <a:cubicBezTo>
                    <a:pt x="262" y="367"/>
                    <a:pt x="285" y="386"/>
                    <a:pt x="306" y="404"/>
                  </a:cubicBezTo>
                  <a:cubicBezTo>
                    <a:pt x="299" y="408"/>
                    <a:pt x="286" y="414"/>
                    <a:pt x="273" y="418"/>
                  </a:cubicBezTo>
                  <a:cubicBezTo>
                    <a:pt x="255" y="413"/>
                    <a:pt x="238" y="407"/>
                    <a:pt x="222" y="399"/>
                  </a:cubicBezTo>
                  <a:cubicBezTo>
                    <a:pt x="208" y="399"/>
                    <a:pt x="208" y="399"/>
                    <a:pt x="208" y="399"/>
                  </a:cubicBezTo>
                  <a:cubicBezTo>
                    <a:pt x="208" y="399"/>
                    <a:pt x="209" y="400"/>
                    <a:pt x="210" y="400"/>
                  </a:cubicBezTo>
                  <a:cubicBezTo>
                    <a:pt x="227" y="409"/>
                    <a:pt x="245" y="416"/>
                    <a:pt x="263" y="422"/>
                  </a:cubicBezTo>
                  <a:cubicBezTo>
                    <a:pt x="250" y="426"/>
                    <a:pt x="238" y="429"/>
                    <a:pt x="233" y="430"/>
                  </a:cubicBezTo>
                  <a:cubicBezTo>
                    <a:pt x="255" y="448"/>
                    <a:pt x="278" y="463"/>
                    <a:pt x="301" y="476"/>
                  </a:cubicBezTo>
                  <a:cubicBezTo>
                    <a:pt x="287" y="491"/>
                    <a:pt x="272" y="504"/>
                    <a:pt x="256" y="515"/>
                  </a:cubicBezTo>
                  <a:cubicBezTo>
                    <a:pt x="227" y="510"/>
                    <a:pt x="197" y="499"/>
                    <a:pt x="167" y="484"/>
                  </a:cubicBezTo>
                  <a:cubicBezTo>
                    <a:pt x="139" y="470"/>
                    <a:pt x="113" y="452"/>
                    <a:pt x="91" y="433"/>
                  </a:cubicBezTo>
                  <a:cubicBezTo>
                    <a:pt x="91" y="421"/>
                    <a:pt x="91" y="410"/>
                    <a:pt x="92" y="399"/>
                  </a:cubicBezTo>
                  <a:cubicBezTo>
                    <a:pt x="86" y="399"/>
                    <a:pt x="86" y="399"/>
                    <a:pt x="86" y="399"/>
                  </a:cubicBezTo>
                  <a:cubicBezTo>
                    <a:pt x="85" y="408"/>
                    <a:pt x="85" y="417"/>
                    <a:pt x="85" y="427"/>
                  </a:cubicBezTo>
                  <a:cubicBezTo>
                    <a:pt x="75" y="418"/>
                    <a:pt x="67" y="408"/>
                    <a:pt x="59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51" y="399"/>
                    <a:pt x="51" y="399"/>
                    <a:pt x="51" y="399"/>
                  </a:cubicBezTo>
                  <a:cubicBezTo>
                    <a:pt x="61" y="412"/>
                    <a:pt x="72" y="424"/>
                    <a:pt x="85" y="436"/>
                  </a:cubicBezTo>
                  <a:cubicBezTo>
                    <a:pt x="85" y="436"/>
                    <a:pt x="85" y="437"/>
                    <a:pt x="85" y="437"/>
                  </a:cubicBezTo>
                  <a:cubicBezTo>
                    <a:pt x="86" y="449"/>
                    <a:pt x="87" y="465"/>
                    <a:pt x="92" y="481"/>
                  </a:cubicBezTo>
                  <a:cubicBezTo>
                    <a:pt x="56" y="447"/>
                    <a:pt x="30" y="400"/>
                    <a:pt x="21" y="348"/>
                  </a:cubicBezTo>
                  <a:close/>
                  <a:moveTo>
                    <a:pt x="365" y="509"/>
                  </a:moveTo>
                  <a:cubicBezTo>
                    <a:pt x="346" y="515"/>
                    <a:pt x="327" y="518"/>
                    <a:pt x="308" y="519"/>
                  </a:cubicBezTo>
                  <a:cubicBezTo>
                    <a:pt x="294" y="519"/>
                    <a:pt x="279" y="518"/>
                    <a:pt x="265" y="516"/>
                  </a:cubicBezTo>
                  <a:cubicBezTo>
                    <a:pt x="280" y="505"/>
                    <a:pt x="294" y="493"/>
                    <a:pt x="306" y="479"/>
                  </a:cubicBezTo>
                  <a:cubicBezTo>
                    <a:pt x="325" y="490"/>
                    <a:pt x="345" y="500"/>
                    <a:pt x="365" y="509"/>
                  </a:cubicBezTo>
                  <a:close/>
                  <a:moveTo>
                    <a:pt x="102" y="490"/>
                  </a:moveTo>
                  <a:cubicBezTo>
                    <a:pt x="95" y="473"/>
                    <a:pt x="93" y="458"/>
                    <a:pt x="92" y="441"/>
                  </a:cubicBezTo>
                  <a:cubicBezTo>
                    <a:pt x="113" y="460"/>
                    <a:pt x="138" y="476"/>
                    <a:pt x="165" y="490"/>
                  </a:cubicBezTo>
                  <a:cubicBezTo>
                    <a:pt x="193" y="504"/>
                    <a:pt x="221" y="514"/>
                    <a:pt x="248" y="520"/>
                  </a:cubicBezTo>
                  <a:cubicBezTo>
                    <a:pt x="237" y="526"/>
                    <a:pt x="221" y="535"/>
                    <a:pt x="202" y="540"/>
                  </a:cubicBezTo>
                  <a:cubicBezTo>
                    <a:pt x="165" y="532"/>
                    <a:pt x="130" y="514"/>
                    <a:pt x="102" y="490"/>
                  </a:cubicBezTo>
                  <a:close/>
                  <a:moveTo>
                    <a:pt x="254" y="546"/>
                  </a:moveTo>
                  <a:cubicBezTo>
                    <a:pt x="241" y="546"/>
                    <a:pt x="228" y="545"/>
                    <a:pt x="215" y="543"/>
                  </a:cubicBezTo>
                  <a:cubicBezTo>
                    <a:pt x="231" y="536"/>
                    <a:pt x="245" y="528"/>
                    <a:pt x="255" y="522"/>
                  </a:cubicBezTo>
                  <a:cubicBezTo>
                    <a:pt x="256" y="522"/>
                    <a:pt x="257" y="522"/>
                    <a:pt x="257" y="521"/>
                  </a:cubicBezTo>
                  <a:cubicBezTo>
                    <a:pt x="271" y="524"/>
                    <a:pt x="286" y="525"/>
                    <a:pt x="300" y="525"/>
                  </a:cubicBezTo>
                  <a:cubicBezTo>
                    <a:pt x="300" y="525"/>
                    <a:pt x="300" y="525"/>
                    <a:pt x="300" y="525"/>
                  </a:cubicBezTo>
                  <a:cubicBezTo>
                    <a:pt x="302" y="525"/>
                    <a:pt x="305" y="525"/>
                    <a:pt x="308" y="525"/>
                  </a:cubicBezTo>
                  <a:cubicBezTo>
                    <a:pt x="330" y="524"/>
                    <a:pt x="352" y="520"/>
                    <a:pt x="373" y="513"/>
                  </a:cubicBezTo>
                  <a:cubicBezTo>
                    <a:pt x="373" y="513"/>
                    <a:pt x="373" y="513"/>
                    <a:pt x="374" y="513"/>
                  </a:cubicBezTo>
                  <a:cubicBezTo>
                    <a:pt x="339" y="534"/>
                    <a:pt x="298" y="546"/>
                    <a:pt x="254" y="546"/>
                  </a:cubicBezTo>
                  <a:close/>
                  <a:moveTo>
                    <a:pt x="340" y="462"/>
                  </a:moveTo>
                  <a:cubicBezTo>
                    <a:pt x="367" y="456"/>
                    <a:pt x="387" y="447"/>
                    <a:pt x="411" y="433"/>
                  </a:cubicBezTo>
                  <a:cubicBezTo>
                    <a:pt x="415" y="432"/>
                    <a:pt x="419" y="430"/>
                    <a:pt x="423" y="429"/>
                  </a:cubicBezTo>
                  <a:cubicBezTo>
                    <a:pt x="444" y="422"/>
                    <a:pt x="461" y="411"/>
                    <a:pt x="473" y="397"/>
                  </a:cubicBezTo>
                  <a:cubicBezTo>
                    <a:pt x="457" y="437"/>
                    <a:pt x="431" y="471"/>
                    <a:pt x="398" y="496"/>
                  </a:cubicBezTo>
                  <a:cubicBezTo>
                    <a:pt x="396" y="498"/>
                    <a:pt x="393" y="499"/>
                    <a:pt x="391" y="500"/>
                  </a:cubicBezTo>
                  <a:cubicBezTo>
                    <a:pt x="372" y="488"/>
                    <a:pt x="355" y="475"/>
                    <a:pt x="340" y="4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573088" y="1408113"/>
              <a:ext cx="93663" cy="93662"/>
            </a:xfrm>
            <a:custGeom>
              <a:avLst/>
              <a:gdLst>
                <a:gd name="T0" fmla="*/ 52 w 52"/>
                <a:gd name="T1" fmla="*/ 45 h 52"/>
                <a:gd name="T2" fmla="*/ 0 w 52"/>
                <a:gd name="T3" fmla="*/ 0 h 52"/>
                <a:gd name="T4" fmla="*/ 0 w 52"/>
                <a:gd name="T5" fmla="*/ 8 h 52"/>
                <a:gd name="T6" fmla="*/ 52 w 52"/>
                <a:gd name="T7" fmla="*/ 52 h 52"/>
                <a:gd name="T8" fmla="*/ 52 w 52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45"/>
                  </a:moveTo>
                  <a:cubicBezTo>
                    <a:pt x="33" y="31"/>
                    <a:pt x="15" y="16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6" y="24"/>
                    <a:pt x="33" y="39"/>
                    <a:pt x="52" y="52"/>
                  </a:cubicBezTo>
                  <a:lnTo>
                    <a:pt x="52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820738" y="1357313"/>
              <a:ext cx="74613" cy="33337"/>
            </a:xfrm>
            <a:custGeom>
              <a:avLst/>
              <a:gdLst>
                <a:gd name="T0" fmla="*/ 13 w 42"/>
                <a:gd name="T1" fmla="*/ 0 h 19"/>
                <a:gd name="T2" fmla="*/ 13 w 42"/>
                <a:gd name="T3" fmla="*/ 0 h 19"/>
                <a:gd name="T4" fmla="*/ 0 w 42"/>
                <a:gd name="T5" fmla="*/ 0 h 19"/>
                <a:gd name="T6" fmla="*/ 10 w 42"/>
                <a:gd name="T7" fmla="*/ 5 h 19"/>
                <a:gd name="T8" fmla="*/ 42 w 42"/>
                <a:gd name="T9" fmla="*/ 19 h 19"/>
                <a:gd name="T10" fmla="*/ 42 w 42"/>
                <a:gd name="T11" fmla="*/ 13 h 19"/>
                <a:gd name="T12" fmla="*/ 13 w 4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9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7" y="4"/>
                    <a:pt x="10" y="5"/>
                  </a:cubicBezTo>
                  <a:cubicBezTo>
                    <a:pt x="20" y="11"/>
                    <a:pt x="31" y="15"/>
                    <a:pt x="42" y="19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2" y="9"/>
                    <a:pt x="22" y="5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auto">
            <a:xfrm>
              <a:off x="573088" y="1357313"/>
              <a:ext cx="23813" cy="44450"/>
            </a:xfrm>
            <a:custGeom>
              <a:avLst/>
              <a:gdLst>
                <a:gd name="T0" fmla="*/ 6 w 13"/>
                <a:gd name="T1" fmla="*/ 0 h 25"/>
                <a:gd name="T2" fmla="*/ 0 w 13"/>
                <a:gd name="T3" fmla="*/ 10 h 25"/>
                <a:gd name="T4" fmla="*/ 0 w 13"/>
                <a:gd name="T5" fmla="*/ 25 h 25"/>
                <a:gd name="T6" fmla="*/ 13 w 13"/>
                <a:gd name="T7" fmla="*/ 0 h 25"/>
                <a:gd name="T8" fmla="*/ 6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cubicBezTo>
                    <a:pt x="4" y="3"/>
                    <a:pt x="2" y="7"/>
                    <a:pt x="0" y="1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16"/>
                    <a:pt x="8" y="8"/>
                    <a:pt x="1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 userDrawn="1"/>
        </p:nvSpPr>
        <p:spPr>
          <a:xfrm>
            <a:off x="802131" y="348114"/>
            <a:ext cx="914400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Setting the standard</a:t>
            </a:r>
          </a:p>
        </p:txBody>
      </p:sp>
    </p:spTree>
    <p:extLst>
      <p:ext uri="{BB962C8B-B14F-4D97-AF65-F5344CB8AC3E}">
        <p14:creationId xmlns:p14="http://schemas.microsoft.com/office/powerpoint/2010/main" val="107162509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891" y="334861"/>
            <a:ext cx="9144000" cy="548495"/>
          </a:xfrm>
        </p:spPr>
        <p:txBody>
          <a:bodyPr anchor="t">
            <a:noAutofit/>
          </a:bodyPr>
          <a:lstStyle>
            <a:lvl1pPr algn="l">
              <a:defRPr sz="1800" spc="0" baseline="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r>
              <a:rPr lang="en-US" dirty="0"/>
              <a:t>Setting the standard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2" y="174213"/>
            <a:ext cx="543567" cy="5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7194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2474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50530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15710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3475"/>
      </p:ext>
    </p:extLst>
  </p:cSld>
  <p:clrMapOvr>
    <a:masterClrMapping/>
  </p:clrMapOvr>
  <p:transition spd="slow">
    <p:push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46941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418893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5031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74901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584454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161420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98532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45587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011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14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E88DB-9A0E-43AA-A1AB-17D75C5BC39E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C0F2-603E-4C2C-B90D-68946D6A9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73" r:id="rId3"/>
    <p:sldLayoutId id="2147483684" r:id="rId4"/>
    <p:sldLayoutId id="2147483688" r:id="rId5"/>
    <p:sldLayoutId id="2147483685" r:id="rId6"/>
    <p:sldLayoutId id="2147483687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Montbrillant</a:t>
            </a:r>
            <a:r>
              <a:rPr lang="en-US" dirty="0"/>
              <a:t> Entrance and Tower building (level-2)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0256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defTabSz="914400"/>
            <a:fld id="{83DFDC87-2E1B-4195-831D-178A07B12BFC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560E8-1B19-4CAC-B9AE-0815927B12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71296" y="4922262"/>
            <a:ext cx="5088256" cy="35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9D20B9-3AC1-40D3-8F18-B51CB28A3A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E8EDE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8072"/>
            <a:endParaRPr lang="en-GB" sz="180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40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ransition spd="slow">
    <p:push dir="u"/>
  </p:transition>
  <p:txStyles>
    <p:titleStyle>
      <a:lvl1pPr algn="l" defTabSz="882762" rtl="0" eaLnBrk="1" latinLnBrk="0" hangingPunct="1">
        <a:lnSpc>
          <a:spcPct val="90000"/>
        </a:lnSpc>
        <a:spcBef>
          <a:spcPct val="0"/>
        </a:spcBef>
        <a:buNone/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0690" indent="-220690" algn="l" defTabSz="882762" rtl="0" eaLnBrk="1" latinLnBrk="0" hangingPunct="1">
        <a:lnSpc>
          <a:spcPct val="90000"/>
        </a:lnSpc>
        <a:spcBef>
          <a:spcPts val="965"/>
        </a:spcBef>
        <a:buFont typeface="Arial" panose="020B0604020202020204" pitchFamily="34" charset="0"/>
        <a:buChar char="•"/>
        <a:defRPr sz="2703" kern="1200">
          <a:solidFill>
            <a:schemeClr val="tx1"/>
          </a:solidFill>
          <a:latin typeface="+mn-lt"/>
          <a:ea typeface="+mn-ea"/>
          <a:cs typeface="+mn-cs"/>
        </a:defRPr>
      </a:lvl1pPr>
      <a:lvl2pPr marL="662071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2317" kern="1200">
          <a:solidFill>
            <a:schemeClr val="tx1"/>
          </a:solidFill>
          <a:latin typeface="+mn-lt"/>
          <a:ea typeface="+mn-ea"/>
          <a:cs typeface="+mn-cs"/>
        </a:defRPr>
      </a:lvl2pPr>
      <a:lvl3pPr marL="1103452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986214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427595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868976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31035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751737" indent="-220690" algn="l" defTabSz="882762" rtl="0" eaLnBrk="1" latinLnBrk="0" hangingPunct="1">
        <a:lnSpc>
          <a:spcPct val="90000"/>
        </a:lnSpc>
        <a:spcBef>
          <a:spcPts val="483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1pPr>
      <a:lvl2pPr marL="441381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82762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3pPr>
      <a:lvl4pPr marL="1324143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4pPr>
      <a:lvl5pPr marL="176552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5pPr>
      <a:lvl6pPr marL="2206904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6pPr>
      <a:lvl7pPr marL="2648285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7pPr>
      <a:lvl8pPr marL="3089666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8pPr>
      <a:lvl9pPr marL="3531047" algn="l" defTabSz="882762" rtl="0" eaLnBrk="1" latinLnBrk="0" hangingPunct="1">
        <a:defRPr sz="17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F30BA-9F76-6246-B532-AFDA3366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90A5-C645-1A49-929A-4A4C08C0D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31415" cy="407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DC644-7A6E-854D-BA8D-7C44512C7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41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1A0E1"/>
                </a:solidFill>
                <a:latin typeface="+mj-lt"/>
              </a:defRPr>
            </a:lvl1pPr>
          </a:lstStyle>
          <a:p>
            <a:pPr defTabSz="914400"/>
            <a:fld id="{3261368A-19F4-814B-90C1-348F74BFA722}" type="datetimeFigureOut">
              <a:rPr lang="en-US" smtClean="0"/>
              <a:pPr defTabSz="914400"/>
              <a:t>9/21/2020</a:t>
            </a:fld>
            <a:endParaRPr lang="en-US" dirty="0"/>
          </a:p>
          <a:p>
            <a:pPr defTabSz="914400"/>
            <a:fld id="{01602FD8-3363-FC46-AD6A-21F557A297E0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2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B26FE-9788-49B9-A573-8C942F1D762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5B76F7-DF29-4770-825D-E9DEFE21360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9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E88DB-9A0E-43AA-A1AB-17D75C5BC39E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21/09/2020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BC0F2-603E-4C2C-B90D-68946D6A9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E8ED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3E8ED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Next LT Pro Regular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7034EC-3329-4B7F-86C8-EC0D04552C4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21/09/2020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5F9FFBD-A5C5-40D2-BE91-E8A74DF4F21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hyperlink" Target="https://www.itu.int/en/ITU-T/wtsa20/candidates/Pages/defaul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Relationship Id="rId6" Type="http://schemas.openxmlformats.org/officeDocument/2006/relationships/hyperlink" Target="https://www.itu.int/md/T17-TSB-CIR-0202/en" TargetMode="External"/><Relationship Id="rId5" Type="http://schemas.openxmlformats.org/officeDocument/2006/relationships/image" Target="../media/image24.emf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emf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hyperlink" Target="https://www.itu.int/en/ITU-T/ssc/united/Pages/default.aspx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4.emf"/><Relationship Id="rId7" Type="http://schemas.openxmlformats.org/officeDocument/2006/relationships/hyperlink" Target="https://www.itu.int/en/ITU-T/extcoop/figisymposium/Pages/default.aspx" TargetMode="External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7.png"/><Relationship Id="rId5" Type="http://schemas.openxmlformats.org/officeDocument/2006/relationships/image" Target="../media/image42.emf"/><Relationship Id="rId10" Type="http://schemas.openxmlformats.org/officeDocument/2006/relationships/image" Target="../media/image46.jpeg"/><Relationship Id="rId4" Type="http://schemas.openxmlformats.org/officeDocument/2006/relationships/hyperlink" Target="https://www.itu.int/en/ITU-T/extcoop/dcgi/Pages/default.aspx" TargetMode="Externa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tu.int/en/journal/j-fet/" TargetMode="Externa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md/meetingdoc.asp?lang=en&amp;parent=T17-TSAG-200921-TD-GEN-0861" TargetMode="External"/><Relationship Id="rId13" Type="http://schemas.openxmlformats.org/officeDocument/2006/relationships/hyperlink" Target="https://www.itu.int/md/meetingdoc.asp?lang=en&amp;parent=T17-TSAG-200921-TD-GEN-0866" TargetMode="External"/><Relationship Id="rId18" Type="http://schemas.openxmlformats.org/officeDocument/2006/relationships/image" Target="../media/image12.emf"/><Relationship Id="rId26" Type="http://schemas.openxmlformats.org/officeDocument/2006/relationships/image" Target="../media/image20.emf"/><Relationship Id="rId3" Type="http://schemas.openxmlformats.org/officeDocument/2006/relationships/hyperlink" Target="https://www.itu.int/md/meetingdoc.asp?lang=en&amp;parent=T17-TSAG-200921-TD-GEN-0856" TargetMode="External"/><Relationship Id="rId21" Type="http://schemas.openxmlformats.org/officeDocument/2006/relationships/image" Target="../media/image15.png"/><Relationship Id="rId7" Type="http://schemas.openxmlformats.org/officeDocument/2006/relationships/hyperlink" Target="https://www.itu.int/md/meetingdoc.asp?lang=en&amp;parent=T17-TSAG-200921-TD-GEN-0860" TargetMode="External"/><Relationship Id="rId12" Type="http://schemas.openxmlformats.org/officeDocument/2006/relationships/hyperlink" Target="https://www.itu.int/md/meetingdoc.asp?lang=en&amp;parent=T17-TSAG-200921-TD-GEN-0865" TargetMode="External"/><Relationship Id="rId17" Type="http://schemas.openxmlformats.org/officeDocument/2006/relationships/image" Target="../media/image11.emf"/><Relationship Id="rId25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www.itu.int/md/meetingdoc.asp?lang=en&amp;parent=T17-TSAG-200921-TD-GEN-0859" TargetMode="External"/><Relationship Id="rId11" Type="http://schemas.openxmlformats.org/officeDocument/2006/relationships/hyperlink" Target="https://www.itu.int/md/meetingdoc.asp?lang=en&amp;parent=T17-TSAG-200921-TD-GEN-0864" TargetMode="External"/><Relationship Id="rId24" Type="http://schemas.openxmlformats.org/officeDocument/2006/relationships/image" Target="../media/image18.emf"/><Relationship Id="rId5" Type="http://schemas.openxmlformats.org/officeDocument/2006/relationships/hyperlink" Target="https://www.itu.int/md/meetingdoc.asp?lang=en&amp;parent=T17-TSAG-200921-TD-GEN-0858" TargetMode="External"/><Relationship Id="rId15" Type="http://schemas.openxmlformats.org/officeDocument/2006/relationships/image" Target="../media/image9.emf"/><Relationship Id="rId23" Type="http://schemas.openxmlformats.org/officeDocument/2006/relationships/image" Target="../media/image17.png"/><Relationship Id="rId10" Type="http://schemas.openxmlformats.org/officeDocument/2006/relationships/hyperlink" Target="https://www.itu.int/md/meetingdoc.asp?lang=en&amp;parent=T17-TSAG-200921-TD-GEN-0863" TargetMode="External"/><Relationship Id="rId19" Type="http://schemas.openxmlformats.org/officeDocument/2006/relationships/image" Target="../media/image13.emf"/><Relationship Id="rId4" Type="http://schemas.openxmlformats.org/officeDocument/2006/relationships/hyperlink" Target="https://www.itu.int/md/meetingdoc.asp?lang=en&amp;parent=T17-TSAG-200921-TD-GEN-0857" TargetMode="External"/><Relationship Id="rId9" Type="http://schemas.openxmlformats.org/officeDocument/2006/relationships/hyperlink" Target="https://www.itu.int/md/meetingdoc.asp?lang=en&amp;parent=T17-TSAG-200921-TD-GEN-0862" TargetMode="External"/><Relationship Id="rId14" Type="http://schemas.openxmlformats.org/officeDocument/2006/relationships/image" Target="../media/image8.emf"/><Relationship Id="rId22" Type="http://schemas.openxmlformats.org/officeDocument/2006/relationships/image" Target="../media/image16.png"/><Relationship Id="rId27" Type="http://schemas.openxmlformats.org/officeDocument/2006/relationships/image" Target="../media/image2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58.emf"/><Relationship Id="rId10" Type="http://schemas.openxmlformats.org/officeDocument/2006/relationships/image" Target="../media/image24.emf"/><Relationship Id="rId4" Type="http://schemas.openxmlformats.org/officeDocument/2006/relationships/image" Target="../media/image52.emf"/><Relationship Id="rId9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0.emf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6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11" Type="http://schemas.openxmlformats.org/officeDocument/2006/relationships/image" Target="../media/image10.emf"/><Relationship Id="rId5" Type="http://schemas.openxmlformats.org/officeDocument/2006/relationships/image" Target="../media/image66.emf"/><Relationship Id="rId10" Type="http://schemas.openxmlformats.org/officeDocument/2006/relationships/image" Target="../media/image24.emf"/><Relationship Id="rId4" Type="http://schemas.openxmlformats.org/officeDocument/2006/relationships/image" Target="../media/image65.emf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11" Type="http://schemas.openxmlformats.org/officeDocument/2006/relationships/image" Target="../media/image10.emf"/><Relationship Id="rId5" Type="http://schemas.openxmlformats.org/officeDocument/2006/relationships/image" Target="../media/image66.emf"/><Relationship Id="rId10" Type="http://schemas.openxmlformats.org/officeDocument/2006/relationships/image" Target="../media/image24.emf"/><Relationship Id="rId4" Type="http://schemas.openxmlformats.org/officeDocument/2006/relationships/image" Target="../media/image65.emf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emf"/><Relationship Id="rId11" Type="http://schemas.openxmlformats.org/officeDocument/2006/relationships/image" Target="../media/image10.emf"/><Relationship Id="rId5" Type="http://schemas.openxmlformats.org/officeDocument/2006/relationships/image" Target="../media/image66.emf"/><Relationship Id="rId10" Type="http://schemas.openxmlformats.org/officeDocument/2006/relationships/image" Target="../media/image24.emf"/><Relationship Id="rId4" Type="http://schemas.openxmlformats.org/officeDocument/2006/relationships/image" Target="../media/image65.emf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myworkspace/#/my-workspace/myevents" TargetMode="External"/><Relationship Id="rId13" Type="http://schemas.openxmlformats.org/officeDocument/2006/relationships/hyperlink" Target="https://www.itu.int/myworkspace/#/my-workspace/community" TargetMode="External"/><Relationship Id="rId18" Type="http://schemas.openxmlformats.org/officeDocument/2006/relationships/hyperlink" Target="https://www.itu.int/search#?target=Media&amp;ex=false&amp;q=TSAG&amp;fl=0" TargetMode="External"/><Relationship Id="rId3" Type="http://schemas.openxmlformats.org/officeDocument/2006/relationships/hyperlink" Target="https://itu.int/net4/itu-t/myworkspace" TargetMode="External"/><Relationship Id="rId7" Type="http://schemas.openxmlformats.org/officeDocument/2006/relationships/hyperlink" Target="https://www.itu.int/myworkspace/#/my-workspace/remote_participation" TargetMode="External"/><Relationship Id="rId12" Type="http://schemas.openxmlformats.org/officeDocument/2006/relationships/hyperlink" Target="https://www.itu.int/myworkspace/#/my-workspace/mails" TargetMode="External"/><Relationship Id="rId17" Type="http://schemas.openxmlformats.org/officeDocument/2006/relationships/hyperlink" Target="https://www.itu.int/search#?target=Social%20media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itu.int/search#?target=All&amp;ex=false&amp;q=TSAG&amp;fl=0" TargetMode="Externa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9.emf"/><Relationship Id="rId11" Type="http://schemas.openxmlformats.org/officeDocument/2006/relationships/hyperlink" Target="http://tsbcloud.itu.int/" TargetMode="External"/><Relationship Id="rId5" Type="http://schemas.openxmlformats.org/officeDocument/2006/relationships/image" Target="../media/image28.emf"/><Relationship Id="rId15" Type="http://schemas.openxmlformats.org/officeDocument/2006/relationships/hyperlink" Target="https://www.itu.int/search" TargetMode="External"/><Relationship Id="rId10" Type="http://schemas.openxmlformats.org/officeDocument/2006/relationships/hyperlink" Target="https://www.itu.int/myworkspace/#/my-workspace/translate" TargetMode="External"/><Relationship Id="rId19" Type="http://schemas.openxmlformats.org/officeDocument/2006/relationships/hyperlink" Target="https://www.itu.int/search#?target=Base%20text&amp;ex=false&amp;q=Resolution%2032&amp;fl=0&amp;sector=t&amp;group=all&amp;collection=General" TargetMode="External"/><Relationship Id="rId4" Type="http://schemas.openxmlformats.org/officeDocument/2006/relationships/image" Target="../media/image19.emf"/><Relationship Id="rId9" Type="http://schemas.openxmlformats.org/officeDocument/2006/relationships/hyperlink" Target="https://www.itu.int/myworkspace/#/my-workspace/allevent" TargetMode="External"/><Relationship Id="rId14" Type="http://schemas.openxmlformats.org/officeDocument/2006/relationships/hyperlink" Target="https://www.itu.int/myworkspace/#/profil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9.emf"/><Relationship Id="rId3" Type="http://schemas.openxmlformats.org/officeDocument/2006/relationships/hyperlink" Target="https://aiforgood.itu.int/programme-2020/" TargetMode="External"/><Relationship Id="rId7" Type="http://schemas.openxmlformats.org/officeDocument/2006/relationships/image" Target="../media/image30.emf"/><Relationship Id="rId12" Type="http://schemas.openxmlformats.org/officeDocument/2006/relationships/hyperlink" Target="https://www.itu.int/en/ITU-T/webinars/Pages/qsdg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Relationship Id="rId6" Type="http://schemas.openxmlformats.org/officeDocument/2006/relationships/hyperlink" Target="https://www.itu.int/en/ITU-T/webinars/20201008/Pages/default.aspx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itu.int/en/ITU-T/climatechange/Pages/202006.aspx" TargetMode="External"/><Relationship Id="rId15" Type="http://schemas.openxmlformats.org/officeDocument/2006/relationships/image" Target="../media/image18.emf"/><Relationship Id="rId10" Type="http://schemas.openxmlformats.org/officeDocument/2006/relationships/hyperlink" Target="https://www.itu.int/en/ITU-T/webinars/20200805/Pages/default.aspx" TargetMode="External"/><Relationship Id="rId4" Type="http://schemas.openxmlformats.org/officeDocument/2006/relationships/hyperlink" Target="https://www.itu.int/en/ITU-T/webinars/Pages/dfs.aspx" TargetMode="External"/><Relationship Id="rId9" Type="http://schemas.openxmlformats.org/officeDocument/2006/relationships/image" Target="../media/image28.emf"/><Relationship Id="rId1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2020.ai4g.ieee-tems.org/" TargetMode="External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9.emf"/><Relationship Id="rId11" Type="http://schemas.openxmlformats.org/officeDocument/2006/relationships/hyperlink" Target="https://www.itu.int/en/ITU-T/academia/kaleidoscope/2020/Pages/default.aspx" TargetMode="External"/><Relationship Id="rId5" Type="http://schemas.openxmlformats.org/officeDocument/2006/relationships/hyperlink" Target="https://www.itu.int/en/ITU-T/webinars/20201008/Pages/default.aspx" TargetMode="External"/><Relationship Id="rId10" Type="http://schemas.openxmlformats.org/officeDocument/2006/relationships/image" Target="../media/image10.emf"/><Relationship Id="rId4" Type="http://schemas.openxmlformats.org/officeDocument/2006/relationships/hyperlink" Target="https://www.itu.int/en/ITU-T/Workshops-and-Seminars/20201019/Pages/default.aspx" TargetMode="External"/><Relationship Id="rId9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33.png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-6095"/>
            <a:ext cx="12191997" cy="6864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2628" y="1297898"/>
            <a:ext cx="880782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7500" spc="-200" dirty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Activity report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628" y="2544393"/>
            <a:ext cx="830181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90000"/>
              </a:lnSpc>
            </a:pPr>
            <a:r>
              <a:rPr lang="en-US" sz="4800" b="1" dirty="0">
                <a:solidFill>
                  <a:srgbClr val="BCD0F2"/>
                </a:solidFill>
                <a:latin typeface="Arial Black" panose="020B0A04020102020204" pitchFamily="34" charset="0"/>
                <a:cs typeface="Times"/>
              </a:rPr>
              <a:t>January-August 2020</a:t>
            </a:r>
            <a:endParaRPr lang="en-US" sz="48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0303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4586514" y="278859"/>
            <a:ext cx="637855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WTSA: 23 Feb - 5 Mar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543B0E-E507-4353-AAE8-96EADD9EF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55" y="975661"/>
            <a:ext cx="9485889" cy="2743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F679D3-0C10-41F0-8D5D-C6EC69841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0" y="975661"/>
            <a:ext cx="566066" cy="56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2BD46A-2059-4A9E-8D5A-38FD8D303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0" y="3978144"/>
            <a:ext cx="566066" cy="564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1AE39F-ADF4-429B-B2BD-D1E2A8CFDEA8}"/>
              </a:ext>
            </a:extLst>
          </p:cNvPr>
          <p:cNvSpPr txBox="1"/>
          <p:nvPr/>
        </p:nvSpPr>
        <p:spPr>
          <a:xfrm>
            <a:off x="1326193" y="3978144"/>
            <a:ext cx="10105679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Deadline for nominations: 22 November 2020 (no later than 8 February 2021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Candidates for leadership positions in ITU-T study groups, TSAG, and SCV </a:t>
            </a:r>
            <a:r>
              <a:rPr lang="en-GB" sz="1400" dirty="0">
                <a:hlinkClick r:id="rId6"/>
              </a:rPr>
              <a:t>https://www.itu.int/md/T17-TSB-CIR-0202/en</a:t>
            </a:r>
            <a:endParaRPr lang="en-GB" sz="14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Status of nominations </a:t>
            </a:r>
            <a:r>
              <a:rPr lang="en-GB" sz="1400" dirty="0">
                <a:hlinkClick r:id="rId7"/>
              </a:rPr>
              <a:t>https://www.itu.int/en/ITU-T/wtsa20/candidates/Pages/default.aspx</a:t>
            </a:r>
            <a:r>
              <a:rPr lang="en-GB" sz="1400" dirty="0"/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C3DF14-FCC1-4C58-A9DB-88E29C1C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0" y="5665401"/>
            <a:ext cx="566066" cy="5647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E22C68-010D-4192-9F87-D617FB067CAD}"/>
              </a:ext>
            </a:extLst>
          </p:cNvPr>
          <p:cNvSpPr txBox="1"/>
          <p:nvPr/>
        </p:nvSpPr>
        <p:spPr>
          <a:xfrm>
            <a:off x="1326193" y="5729448"/>
            <a:ext cx="1067174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Virtual meeting: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Interregional preparatory meeting for WTSA (18 September 2020)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31" y="384111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1774" y="1987964"/>
            <a:ext cx="7793689" cy="1519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Collaboration initiatives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4" y="3301170"/>
            <a:ext cx="5902998" cy="32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46" y="1754417"/>
            <a:ext cx="296106" cy="295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1275116" y="1622289"/>
            <a:ext cx="9973302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ll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year, always online: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Interactive expert talks in variety of formats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9752" y="553399"/>
            <a:ext cx="6588381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AI for Good Global Summit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46" y="2548431"/>
            <a:ext cx="296106" cy="295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1260078" y="2394763"/>
            <a:ext cx="9286534" cy="1280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2020 Breakthrough Tracks: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Gender, Food and Pandemics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Breakthrough Days 21-30 September 2020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AC787-C68D-4E45-85C8-A1B26AC2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362" y="165615"/>
            <a:ext cx="1461284" cy="1470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810E6-C947-4E9F-B6DC-0E3F4DB18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6" y="3629655"/>
            <a:ext cx="296106" cy="295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C27B6-6399-4C2F-8591-8DC9720C0866}"/>
              </a:ext>
            </a:extLst>
          </p:cNvPr>
          <p:cNvSpPr txBox="1"/>
          <p:nvPr/>
        </p:nvSpPr>
        <p:spPr>
          <a:xfrm>
            <a:off x="1260078" y="3513131"/>
            <a:ext cx="9823563" cy="1280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Organized by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in partnership with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37 United Nations agencies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co-convened with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Switzerland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AE210D-6F3A-4618-BA50-6F26D48D6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366" y="4787684"/>
            <a:ext cx="12191999" cy="21489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C26F0A1-4CFF-4A72-B95B-66844001E1A3}"/>
              </a:ext>
            </a:extLst>
          </p:cNvPr>
          <p:cNvSpPr/>
          <p:nvPr/>
        </p:nvSpPr>
        <p:spPr>
          <a:xfrm>
            <a:off x="909897" y="6006375"/>
            <a:ext cx="304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2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applications of AI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E8EDE4-5E35-464F-A4FA-5DE841DF8434}"/>
              </a:ext>
            </a:extLst>
          </p:cNvPr>
          <p:cNvSpPr/>
          <p:nvPr/>
        </p:nvSpPr>
        <p:spPr>
          <a:xfrm>
            <a:off x="4176682" y="6006375"/>
            <a:ext cx="3451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for global impact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5AA7EA-A55C-408B-9C3E-9D558FED1024}"/>
              </a:ext>
            </a:extLst>
          </p:cNvPr>
          <p:cNvSpPr/>
          <p:nvPr/>
        </p:nvSpPr>
        <p:spPr>
          <a:xfrm>
            <a:off x="8062645" y="6038769"/>
            <a:ext cx="3044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progress towards the SDGs</a:t>
            </a:r>
          </a:p>
        </p:txBody>
      </p:sp>
      <p:pic>
        <p:nvPicPr>
          <p:cNvPr id="35" name="Picture 34" descr="A picture containing window, building, clock, tower&#10;&#10;Description automatically generated">
            <a:extLst>
              <a:ext uri="{FF2B5EF4-FFF2-40B4-BE49-F238E27FC236}">
                <a16:creationId xmlns:a16="http://schemas.microsoft.com/office/drawing/2014/main" id="{F3972A30-DADD-4452-931F-A76C8F4E1F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418" y="4873830"/>
            <a:ext cx="978849" cy="978849"/>
          </a:xfrm>
          <a:prstGeom prst="rect">
            <a:avLst/>
          </a:prstGeom>
        </p:spPr>
      </p:pic>
      <p:pic>
        <p:nvPicPr>
          <p:cNvPr id="36" name="Picture 35" descr="A picture containing object, kit, clock, drawing&#10;&#10;Description automatically generated">
            <a:extLst>
              <a:ext uri="{FF2B5EF4-FFF2-40B4-BE49-F238E27FC236}">
                <a16:creationId xmlns:a16="http://schemas.microsoft.com/office/drawing/2014/main" id="{B241B813-30C3-4AED-8663-F08A31B3A64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698" y="4738852"/>
            <a:ext cx="1189732" cy="1189732"/>
          </a:xfrm>
          <a:prstGeom prst="rect">
            <a:avLst/>
          </a:prstGeom>
        </p:spPr>
      </p:pic>
      <p:pic>
        <p:nvPicPr>
          <p:cNvPr id="37" name="Picture 3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CC0408F-959B-4316-A2E3-EA4D37D7E3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683" y="4766187"/>
            <a:ext cx="1306283" cy="13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1" y="1856553"/>
            <a:ext cx="296106" cy="295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805218" y="4424931"/>
            <a:ext cx="1058156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U4SSC reports: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“Guide to Circular Cities”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eight associated case studies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“City Science Application Framework”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eight associated case studies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“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City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Snapshots, Factsheets and Verification Reports”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on latest KPI evaluations f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Ålesund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Bizerte,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Krimpen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Pully, Riyadh, Valencia and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Krimpen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aan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den Ijssel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“City Case Studies”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on KPI evaluations of Dubai, Singapore and Moscow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805218" y="1751327"/>
            <a:ext cx="11524066" cy="80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100+ cities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self-evaluating with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‘KPIs for Smart Sustainable Cities’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based on ITU standards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389" y="710910"/>
            <a:ext cx="9861677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U4SSC Initiative: 17 UN partners for SDG11</a:t>
            </a:r>
            <a:br>
              <a:rPr lang="en-US" b="1" dirty="0">
                <a:latin typeface="AvenirNext LT Pro Regular" panose="020B0504020202020204"/>
              </a:rPr>
            </a:br>
            <a:r>
              <a:rPr lang="en-GB" sz="1400" dirty="0">
                <a:hlinkClick r:id="rId4"/>
              </a:rPr>
              <a:t>https://www.itu.int/en/ITU-T/ssc/united/Pages/default.aspx</a:t>
            </a:r>
            <a:r>
              <a:rPr lang="en-US" sz="1400" dirty="0"/>
              <a:t> </a:t>
            </a:r>
            <a:r>
              <a:rPr lang="en-US" sz="1400" b="1" dirty="0">
                <a:latin typeface="AvenirNext LT Pro Regular" panose="020B0504020202020204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62" y="4517980"/>
            <a:ext cx="296106" cy="295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40D81-6A99-4FB8-8D62-E675949E4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6794" y="350628"/>
            <a:ext cx="1394844" cy="1275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74F7B-6C9C-4944-9A8C-8BE5DAED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1" y="2474553"/>
            <a:ext cx="296106" cy="295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0422B-D09F-4A7F-81B3-1414135AD68D}"/>
              </a:ext>
            </a:extLst>
          </p:cNvPr>
          <p:cNvSpPr txBox="1"/>
          <p:nvPr/>
        </p:nvSpPr>
        <p:spPr>
          <a:xfrm>
            <a:off x="787204" y="3225012"/>
            <a:ext cx="11642298" cy="80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U4SSC 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hematic Groups: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City platforms for integrated management, COVID-19 resilience and recovery, public procurement, smart city financing, AI in cities, low-cost solutions, measuring and monitoring, U4SSC Index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DDDE3-E930-4EB4-BB83-279B8A8852DA}"/>
              </a:ext>
            </a:extLst>
          </p:cNvPr>
          <p:cNvSpPr txBox="1"/>
          <p:nvPr/>
        </p:nvSpPr>
        <p:spPr>
          <a:xfrm>
            <a:off x="787204" y="2354478"/>
            <a:ext cx="10429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U4SSC I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mplementation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Programme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working with national governments and city leaders to connect KPI evaluations with policy innovation towards SDG11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C1D1A-48E5-4A4F-B086-B1493D99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1" y="3330238"/>
            <a:ext cx="296106" cy="2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2" y="1750412"/>
            <a:ext cx="296106" cy="295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750423" y="4466944"/>
            <a:ext cx="10581564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856142" y="1136331"/>
            <a:ext cx="10053862" cy="80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779" y="307966"/>
            <a:ext cx="6631924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Digital financial inclusion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74F7B-6C9C-4944-9A8C-8BE5DAEDB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5" y="2162355"/>
            <a:ext cx="296106" cy="295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0422B-D09F-4A7F-81B3-1414135AD68D}"/>
              </a:ext>
            </a:extLst>
          </p:cNvPr>
          <p:cNvSpPr txBox="1"/>
          <p:nvPr/>
        </p:nvSpPr>
        <p:spPr>
          <a:xfrm>
            <a:off x="840070" y="3564713"/>
            <a:ext cx="11642298" cy="80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DDDE3-E930-4EB4-BB83-279B8A8852DA}"/>
              </a:ext>
            </a:extLst>
          </p:cNvPr>
          <p:cNvSpPr txBox="1"/>
          <p:nvPr/>
        </p:nvSpPr>
        <p:spPr>
          <a:xfrm>
            <a:off x="278780" y="2596819"/>
            <a:ext cx="10693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dirty="0">
                <a:latin typeface="AvenirNext LT Pro Regular" panose="020B0504020202020204" pitchFamily="34" charset="0"/>
              </a:rPr>
              <a:t>New</a:t>
            </a:r>
            <a:r>
              <a:rPr lang="en-GB" sz="2800" b="1" dirty="0">
                <a:latin typeface="AvenirNext LT Pro Regular" panose="020B05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Digital Currency Global Initiative </a:t>
            </a:r>
            <a:r>
              <a:rPr lang="en-GB" sz="1400" dirty="0">
                <a:hlinkClick r:id="rId4"/>
              </a:rPr>
              <a:t>https://www.itu.int/en/ITU-T/extcoop/dcgi/Pages/default.aspx</a:t>
            </a:r>
            <a:r>
              <a:rPr lang="en-GB" sz="1400" dirty="0"/>
              <a:t>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C1D1A-48E5-4A4F-B086-B1493D99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0" y="3131162"/>
            <a:ext cx="296106" cy="295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12BD4-96D1-4402-826C-826AB8E1F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860" y="247367"/>
            <a:ext cx="1023843" cy="997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CACB95-7F44-4B88-91DE-082A787D368C}"/>
              </a:ext>
            </a:extLst>
          </p:cNvPr>
          <p:cNvSpPr txBox="1"/>
          <p:nvPr/>
        </p:nvSpPr>
        <p:spPr>
          <a:xfrm>
            <a:off x="783288" y="1632103"/>
            <a:ext cx="9179735" cy="900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FIGI Symposium rescheduled to June 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Webinar series: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Insights on DFS during COVID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FB1980-48FF-46A9-9F63-41EBC7ACC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71736"/>
            <a:ext cx="12192000" cy="22888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CBE912-A07C-460C-B58B-36658E45996D}"/>
              </a:ext>
            </a:extLst>
          </p:cNvPr>
          <p:cNvSpPr txBox="1"/>
          <p:nvPr/>
        </p:nvSpPr>
        <p:spPr>
          <a:xfrm>
            <a:off x="796995" y="3036495"/>
            <a:ext cx="9440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CBDC,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Stablecoins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e-money, private digital currencies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Specifications and validation towards ITU standards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Continues research initiated by Focus Group DFC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352A55-E862-4FEC-A0C6-9306DEF5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03" y="3551083"/>
            <a:ext cx="296106" cy="2954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5E3616-573F-4B64-B123-C436BD84E960}"/>
              </a:ext>
            </a:extLst>
          </p:cNvPr>
          <p:cNvSpPr txBox="1"/>
          <p:nvPr/>
        </p:nvSpPr>
        <p:spPr>
          <a:xfrm>
            <a:off x="302632" y="912684"/>
            <a:ext cx="10429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Financial Inclusion Global Initiative </a:t>
            </a:r>
          </a:p>
          <a:p>
            <a:r>
              <a:rPr lang="en-GB" sz="1400" dirty="0">
                <a:hlinkClick r:id="rId7"/>
              </a:rPr>
              <a:t>https://www.itu.int/en/ITU-T/extcoop/figisymposium/Pages/default.aspx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363587-A40E-4793-8902-081B7C9FE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0030" y="3196126"/>
            <a:ext cx="2838376" cy="91821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02706E-64F3-4297-9322-8EEC3D7962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0853" y="1912746"/>
            <a:ext cx="716000" cy="672275"/>
          </a:xfrm>
          <a:prstGeom prst="rect">
            <a:avLst/>
          </a:prstGeom>
        </p:spPr>
      </p:pic>
      <p:pic>
        <p:nvPicPr>
          <p:cNvPr id="46084" name="Picture 4">
            <a:extLst>
              <a:ext uri="{FF2B5EF4-FFF2-40B4-BE49-F238E27FC236}">
                <a16:creationId xmlns:a16="http://schemas.microsoft.com/office/drawing/2014/main" id="{E4C7D17D-66CB-4718-B5AC-FC0B92D7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80" y="2029101"/>
            <a:ext cx="1425057" cy="6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76697DC9-5AA5-432D-98C4-E9C5AF93C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98" y="1283301"/>
            <a:ext cx="2707134" cy="6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>
            <a:extLst>
              <a:ext uri="{FF2B5EF4-FFF2-40B4-BE49-F238E27FC236}">
                <a16:creationId xmlns:a16="http://schemas.microsoft.com/office/drawing/2014/main" id="{64D15A84-AA11-4C83-B847-B176820AC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74" y="2194156"/>
            <a:ext cx="1327736" cy="3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6832B5-1D5B-451E-B775-C28E11EC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03" y="3996442"/>
            <a:ext cx="296106" cy="2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741422" y="3991813"/>
            <a:ext cx="11865614" cy="890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Aim and content: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Yet-to-be-published papers in fundamental and applied research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Techniques and concepts, analyses and tutorials, and learnings from experiments and physical and simulated testbeds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mplications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of the latest research results for policy and regulation, legal frameworks, and the economy and society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49154" name="Picture 2">
            <a:extLst>
              <a:ext uri="{FF2B5EF4-FFF2-40B4-BE49-F238E27FC236}">
                <a16:creationId xmlns:a16="http://schemas.microsoft.com/office/drawing/2014/main" id="{30245998-C1FB-45B1-ABE1-6AA38992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20" y="5319"/>
            <a:ext cx="4151516" cy="21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719A5-9335-4253-8B6D-5372A894243B}"/>
              </a:ext>
            </a:extLst>
          </p:cNvPr>
          <p:cNvSpPr txBox="1"/>
          <p:nvPr/>
        </p:nvSpPr>
        <p:spPr>
          <a:xfrm>
            <a:off x="1833018" y="2148037"/>
            <a:ext cx="10774018" cy="1280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omplete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coverage of all communications and networking paradigms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Publishes online, all year round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Free of charge for both readers and authors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Editor-in-Chief: Prof. Ian F. Akyildiz, Georgia Tech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24B998-449C-4283-B763-FFC77121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02" y="2148037"/>
            <a:ext cx="453516" cy="4524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542D80-7E35-4C41-B74E-3CB185CE93D3}"/>
              </a:ext>
            </a:extLst>
          </p:cNvPr>
          <p:cNvSpPr txBox="1"/>
          <p:nvPr/>
        </p:nvSpPr>
        <p:spPr>
          <a:xfrm>
            <a:off x="1992044" y="5319200"/>
            <a:ext cx="8511057" cy="129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 Journal: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50000"/>
                  </a:srgb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ICT Discoveries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published last issue in July 2020: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“Future of video and immersive media”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A70B3F-1C14-4719-8B94-7046AF77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753" y="5319200"/>
            <a:ext cx="453516" cy="4524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BED12C3-4DD5-4EAA-BD89-8FCC1A42372C}"/>
              </a:ext>
            </a:extLst>
          </p:cNvPr>
          <p:cNvSpPr txBox="1"/>
          <p:nvPr/>
        </p:nvSpPr>
        <p:spPr>
          <a:xfrm>
            <a:off x="5785327" y="1507067"/>
            <a:ext cx="420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https://www.itu.int/en/journal/j-fet/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7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31" y="384111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1696" y="1387461"/>
            <a:ext cx="8098096" cy="19137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240+ new and revised </a:t>
            </a:r>
            <a:b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</a:br>
            <a:r>
              <a:rPr lang="en-US" sz="54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ITU standards approved </a:t>
            </a:r>
            <a:endParaRPr lang="en-GB" sz="5400" b="1" dirty="0">
              <a:solidFill>
                <a:prstClr val="white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64" y="3301170"/>
            <a:ext cx="5902998" cy="32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97900" y="1431202"/>
            <a:ext cx="972077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AvenirNext LT Pro Regular" panose="020B0504020202020204" pitchFamily="34" charset="0"/>
              </a:rPr>
              <a:t>State-of-the art compression &amp; unprecedented versatility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Quality</a:t>
            </a:r>
            <a:r>
              <a:rPr lang="en-GB" sz="2800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encoding for UHD and HDR and conventional video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Flexibility</a:t>
            </a:r>
            <a:r>
              <a:rPr lang="en-GB" sz="2800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for 360-degree immersive experience, screen sharing, cloud collaboration, cloud gaming…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b="1" dirty="0">
              <a:solidFill>
                <a:srgbClr val="3E8EDE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8216" y="502282"/>
            <a:ext cx="9533973" cy="548495"/>
          </a:xfrm>
        </p:spPr>
        <p:txBody>
          <a:bodyPr>
            <a:noAutofit/>
          </a:bodyPr>
          <a:lstStyle/>
          <a:p>
            <a:r>
              <a:rPr lang="en-US" b="1" dirty="0"/>
              <a:t>ITU H.266 Versatile Video Coding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749A5-FEFA-4840-976B-C31867EF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6656" y="450243"/>
            <a:ext cx="858130" cy="851426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F390FE4B-F9B1-4897-9D31-106606E970B6}"/>
              </a:ext>
            </a:extLst>
          </p:cNvPr>
          <p:cNvSpPr>
            <a:spLocks noEditPoints="1"/>
          </p:cNvSpPr>
          <p:nvPr/>
        </p:nvSpPr>
        <p:spPr bwMode="auto">
          <a:xfrm>
            <a:off x="3435652" y="3677474"/>
            <a:ext cx="1079038" cy="1587894"/>
          </a:xfrm>
          <a:custGeom>
            <a:avLst/>
            <a:gdLst>
              <a:gd name="T0" fmla="*/ 535 w 1271"/>
              <a:gd name="T1" fmla="*/ 1189 h 2398"/>
              <a:gd name="T2" fmla="*/ 474 w 1271"/>
              <a:gd name="T3" fmla="*/ 943 h 2398"/>
              <a:gd name="T4" fmla="*/ 184 w 1271"/>
              <a:gd name="T5" fmla="*/ 714 h 2398"/>
              <a:gd name="T6" fmla="*/ 654 w 1271"/>
              <a:gd name="T7" fmla="*/ 104 h 2398"/>
              <a:gd name="T8" fmla="*/ 657 w 1271"/>
              <a:gd name="T9" fmla="*/ 682 h 2398"/>
              <a:gd name="T10" fmla="*/ 649 w 1271"/>
              <a:gd name="T11" fmla="*/ 551 h 2398"/>
              <a:gd name="T12" fmla="*/ 709 w 1271"/>
              <a:gd name="T13" fmla="*/ 460 h 2398"/>
              <a:gd name="T14" fmla="*/ 508 w 1271"/>
              <a:gd name="T15" fmla="*/ 342 h 2398"/>
              <a:gd name="T16" fmla="*/ 552 w 1271"/>
              <a:gd name="T17" fmla="*/ 680 h 2398"/>
              <a:gd name="T18" fmla="*/ 745 w 1271"/>
              <a:gd name="T19" fmla="*/ 1023 h 2398"/>
              <a:gd name="T20" fmla="*/ 699 w 1271"/>
              <a:gd name="T21" fmla="*/ 954 h 2398"/>
              <a:gd name="T22" fmla="*/ 885 w 1271"/>
              <a:gd name="T23" fmla="*/ 901 h 2398"/>
              <a:gd name="T24" fmla="*/ 874 w 1271"/>
              <a:gd name="T25" fmla="*/ 936 h 2398"/>
              <a:gd name="T26" fmla="*/ 948 w 1271"/>
              <a:gd name="T27" fmla="*/ 822 h 2398"/>
              <a:gd name="T28" fmla="*/ 1154 w 1271"/>
              <a:gd name="T29" fmla="*/ 242 h 2398"/>
              <a:gd name="T30" fmla="*/ 1039 w 1271"/>
              <a:gd name="T31" fmla="*/ 804 h 2398"/>
              <a:gd name="T32" fmla="*/ 914 w 1271"/>
              <a:gd name="T33" fmla="*/ 1062 h 2398"/>
              <a:gd name="T34" fmla="*/ 1268 w 1271"/>
              <a:gd name="T35" fmla="*/ 276 h 2398"/>
              <a:gd name="T36" fmla="*/ 1007 w 1271"/>
              <a:gd name="T37" fmla="*/ 1109 h 2398"/>
              <a:gd name="T38" fmla="*/ 795 w 1271"/>
              <a:gd name="T39" fmla="*/ 1286 h 2398"/>
              <a:gd name="T40" fmla="*/ 672 w 1271"/>
              <a:gd name="T41" fmla="*/ 1413 h 2398"/>
              <a:gd name="T42" fmla="*/ 859 w 1271"/>
              <a:gd name="T43" fmla="*/ 1822 h 2398"/>
              <a:gd name="T44" fmla="*/ 1081 w 1271"/>
              <a:gd name="T45" fmla="*/ 1985 h 2398"/>
              <a:gd name="T46" fmla="*/ 1107 w 1271"/>
              <a:gd name="T47" fmla="*/ 1982 h 2398"/>
              <a:gd name="T48" fmla="*/ 936 w 1271"/>
              <a:gd name="T49" fmla="*/ 2129 h 2398"/>
              <a:gd name="T50" fmla="*/ 935 w 1271"/>
              <a:gd name="T51" fmla="*/ 2336 h 2398"/>
              <a:gd name="T52" fmla="*/ 836 w 1271"/>
              <a:gd name="T53" fmla="*/ 2387 h 2398"/>
              <a:gd name="T54" fmla="*/ 765 w 1271"/>
              <a:gd name="T55" fmla="*/ 1961 h 2398"/>
              <a:gd name="T56" fmla="*/ 634 w 1271"/>
              <a:gd name="T57" fmla="*/ 1211 h 2398"/>
              <a:gd name="T58" fmla="*/ 357 w 1271"/>
              <a:gd name="T59" fmla="*/ 469 h 2398"/>
              <a:gd name="T60" fmla="*/ 344 w 1271"/>
              <a:gd name="T61" fmla="*/ 507 h 2398"/>
              <a:gd name="T62" fmla="*/ 76 w 1271"/>
              <a:gd name="T63" fmla="*/ 530 h 2398"/>
              <a:gd name="T64" fmla="*/ 372 w 1271"/>
              <a:gd name="T65" fmla="*/ 596 h 2398"/>
              <a:gd name="T66" fmla="*/ 512 w 1271"/>
              <a:gd name="T67" fmla="*/ 554 h 2398"/>
              <a:gd name="T68" fmla="*/ 432 w 1271"/>
              <a:gd name="T69" fmla="*/ 316 h 2398"/>
              <a:gd name="T70" fmla="*/ 249 w 1271"/>
              <a:gd name="T71" fmla="*/ 273 h 2398"/>
              <a:gd name="T72" fmla="*/ 109 w 1271"/>
              <a:gd name="T73" fmla="*/ 347 h 2398"/>
              <a:gd name="T74" fmla="*/ 388 w 1271"/>
              <a:gd name="T75" fmla="*/ 100 h 2398"/>
              <a:gd name="T76" fmla="*/ 699 w 1271"/>
              <a:gd name="T77" fmla="*/ 413 h 2398"/>
              <a:gd name="T78" fmla="*/ 529 w 1271"/>
              <a:gd name="T79" fmla="*/ 182 h 2398"/>
              <a:gd name="T80" fmla="*/ 555 w 1271"/>
              <a:gd name="T81" fmla="*/ 158 h 2398"/>
              <a:gd name="T82" fmla="*/ 262 w 1271"/>
              <a:gd name="T83" fmla="*/ 239 h 2398"/>
              <a:gd name="T84" fmla="*/ 290 w 1271"/>
              <a:gd name="T85" fmla="*/ 80 h 2398"/>
              <a:gd name="T86" fmla="*/ 352 w 1271"/>
              <a:gd name="T87" fmla="*/ 661 h 2398"/>
              <a:gd name="T88" fmla="*/ 395 w 1271"/>
              <a:gd name="T89" fmla="*/ 766 h 2398"/>
              <a:gd name="T90" fmla="*/ 413 w 1271"/>
              <a:gd name="T91" fmla="*/ 696 h 2398"/>
              <a:gd name="T92" fmla="*/ 625 w 1271"/>
              <a:gd name="T93" fmla="*/ 997 h 2398"/>
              <a:gd name="T94" fmla="*/ 245 w 1271"/>
              <a:gd name="T95" fmla="*/ 95 h 2398"/>
              <a:gd name="T96" fmla="*/ 416 w 1271"/>
              <a:gd name="T97" fmla="*/ 636 h 2398"/>
              <a:gd name="T98" fmla="*/ 517 w 1271"/>
              <a:gd name="T99" fmla="*/ 685 h 2398"/>
              <a:gd name="T100" fmla="*/ 726 w 1271"/>
              <a:gd name="T101" fmla="*/ 436 h 2398"/>
              <a:gd name="T102" fmla="*/ 55 w 1271"/>
              <a:gd name="T103" fmla="*/ 417 h 2398"/>
              <a:gd name="T104" fmla="*/ 849 w 1271"/>
              <a:gd name="T105" fmla="*/ 1012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1" h="2398">
                <a:moveTo>
                  <a:pt x="634" y="1211"/>
                </a:moveTo>
                <a:cubicBezTo>
                  <a:pt x="586" y="1238"/>
                  <a:pt x="567" y="1288"/>
                  <a:pt x="541" y="1334"/>
                </a:cubicBezTo>
                <a:cubicBezTo>
                  <a:pt x="541" y="1304"/>
                  <a:pt x="541" y="1274"/>
                  <a:pt x="540" y="1244"/>
                </a:cubicBezTo>
                <a:cubicBezTo>
                  <a:pt x="540" y="1225"/>
                  <a:pt x="534" y="1207"/>
                  <a:pt x="535" y="1189"/>
                </a:cubicBezTo>
                <a:cubicBezTo>
                  <a:pt x="536" y="1176"/>
                  <a:pt x="541" y="1161"/>
                  <a:pt x="550" y="1150"/>
                </a:cubicBezTo>
                <a:cubicBezTo>
                  <a:pt x="562" y="1136"/>
                  <a:pt x="579" y="1125"/>
                  <a:pt x="592" y="1112"/>
                </a:cubicBezTo>
                <a:cubicBezTo>
                  <a:pt x="613" y="1091"/>
                  <a:pt x="611" y="1076"/>
                  <a:pt x="589" y="1056"/>
                </a:cubicBezTo>
                <a:cubicBezTo>
                  <a:pt x="550" y="1020"/>
                  <a:pt x="508" y="984"/>
                  <a:pt x="474" y="943"/>
                </a:cubicBezTo>
                <a:cubicBezTo>
                  <a:pt x="450" y="913"/>
                  <a:pt x="438" y="874"/>
                  <a:pt x="421" y="839"/>
                </a:cubicBezTo>
                <a:cubicBezTo>
                  <a:pt x="417" y="831"/>
                  <a:pt x="412" y="822"/>
                  <a:pt x="411" y="814"/>
                </a:cubicBezTo>
                <a:cubicBezTo>
                  <a:pt x="407" y="783"/>
                  <a:pt x="388" y="783"/>
                  <a:pt x="363" y="781"/>
                </a:cubicBezTo>
                <a:cubicBezTo>
                  <a:pt x="298" y="775"/>
                  <a:pt x="238" y="751"/>
                  <a:pt x="184" y="714"/>
                </a:cubicBezTo>
                <a:cubicBezTo>
                  <a:pt x="115" y="665"/>
                  <a:pt x="66" y="601"/>
                  <a:pt x="40" y="521"/>
                </a:cubicBezTo>
                <a:cubicBezTo>
                  <a:pt x="0" y="391"/>
                  <a:pt x="20" y="272"/>
                  <a:pt x="102" y="163"/>
                </a:cubicBezTo>
                <a:cubicBezTo>
                  <a:pt x="162" y="83"/>
                  <a:pt x="244" y="35"/>
                  <a:pt x="341" y="19"/>
                </a:cubicBezTo>
                <a:cubicBezTo>
                  <a:pt x="457" y="0"/>
                  <a:pt x="562" y="29"/>
                  <a:pt x="654" y="104"/>
                </a:cubicBezTo>
                <a:cubicBezTo>
                  <a:pt x="722" y="160"/>
                  <a:pt x="764" y="232"/>
                  <a:pt x="783" y="317"/>
                </a:cubicBezTo>
                <a:cubicBezTo>
                  <a:pt x="801" y="399"/>
                  <a:pt x="792" y="480"/>
                  <a:pt x="757" y="558"/>
                </a:cubicBezTo>
                <a:cubicBezTo>
                  <a:pt x="734" y="607"/>
                  <a:pt x="703" y="649"/>
                  <a:pt x="663" y="685"/>
                </a:cubicBezTo>
                <a:cubicBezTo>
                  <a:pt x="661" y="684"/>
                  <a:pt x="659" y="683"/>
                  <a:pt x="657" y="682"/>
                </a:cubicBezTo>
                <a:cubicBezTo>
                  <a:pt x="660" y="677"/>
                  <a:pt x="662" y="671"/>
                  <a:pt x="666" y="667"/>
                </a:cubicBezTo>
                <a:cubicBezTo>
                  <a:pt x="701" y="634"/>
                  <a:pt x="722" y="592"/>
                  <a:pt x="739" y="550"/>
                </a:cubicBezTo>
                <a:cubicBezTo>
                  <a:pt x="709" y="553"/>
                  <a:pt x="680" y="557"/>
                  <a:pt x="650" y="560"/>
                </a:cubicBezTo>
                <a:cubicBezTo>
                  <a:pt x="650" y="557"/>
                  <a:pt x="649" y="554"/>
                  <a:pt x="649" y="551"/>
                </a:cubicBezTo>
                <a:cubicBezTo>
                  <a:pt x="658" y="549"/>
                  <a:pt x="668" y="548"/>
                  <a:pt x="678" y="546"/>
                </a:cubicBezTo>
                <a:cubicBezTo>
                  <a:pt x="692" y="543"/>
                  <a:pt x="706" y="541"/>
                  <a:pt x="719" y="536"/>
                </a:cubicBezTo>
                <a:cubicBezTo>
                  <a:pt x="737" y="529"/>
                  <a:pt x="743" y="507"/>
                  <a:pt x="732" y="490"/>
                </a:cubicBezTo>
                <a:cubicBezTo>
                  <a:pt x="725" y="478"/>
                  <a:pt x="716" y="468"/>
                  <a:pt x="709" y="460"/>
                </a:cubicBezTo>
                <a:cubicBezTo>
                  <a:pt x="665" y="497"/>
                  <a:pt x="623" y="532"/>
                  <a:pt x="576" y="572"/>
                </a:cubicBezTo>
                <a:cubicBezTo>
                  <a:pt x="573" y="553"/>
                  <a:pt x="572" y="541"/>
                  <a:pt x="570" y="531"/>
                </a:cubicBezTo>
                <a:cubicBezTo>
                  <a:pt x="607" y="501"/>
                  <a:pt x="642" y="472"/>
                  <a:pt x="682" y="440"/>
                </a:cubicBezTo>
                <a:cubicBezTo>
                  <a:pt x="628" y="395"/>
                  <a:pt x="569" y="370"/>
                  <a:pt x="508" y="342"/>
                </a:cubicBezTo>
                <a:cubicBezTo>
                  <a:pt x="516" y="370"/>
                  <a:pt x="524" y="396"/>
                  <a:pt x="530" y="422"/>
                </a:cubicBezTo>
                <a:cubicBezTo>
                  <a:pt x="541" y="464"/>
                  <a:pt x="554" y="507"/>
                  <a:pt x="562" y="551"/>
                </a:cubicBezTo>
                <a:cubicBezTo>
                  <a:pt x="564" y="565"/>
                  <a:pt x="559" y="583"/>
                  <a:pt x="552" y="597"/>
                </a:cubicBezTo>
                <a:cubicBezTo>
                  <a:pt x="536" y="625"/>
                  <a:pt x="543" y="652"/>
                  <a:pt x="552" y="680"/>
                </a:cubicBezTo>
                <a:cubicBezTo>
                  <a:pt x="563" y="717"/>
                  <a:pt x="577" y="755"/>
                  <a:pt x="588" y="793"/>
                </a:cubicBezTo>
                <a:cubicBezTo>
                  <a:pt x="593" y="810"/>
                  <a:pt x="591" y="828"/>
                  <a:pt x="597" y="845"/>
                </a:cubicBezTo>
                <a:cubicBezTo>
                  <a:pt x="603" y="862"/>
                  <a:pt x="611" y="880"/>
                  <a:pt x="623" y="894"/>
                </a:cubicBezTo>
                <a:cubicBezTo>
                  <a:pt x="662" y="938"/>
                  <a:pt x="703" y="981"/>
                  <a:pt x="745" y="1023"/>
                </a:cubicBezTo>
                <a:cubicBezTo>
                  <a:pt x="775" y="1054"/>
                  <a:pt x="788" y="1087"/>
                  <a:pt x="772" y="1131"/>
                </a:cubicBezTo>
                <a:cubicBezTo>
                  <a:pt x="801" y="1112"/>
                  <a:pt x="810" y="1074"/>
                  <a:pt x="790" y="1047"/>
                </a:cubicBezTo>
                <a:cubicBezTo>
                  <a:pt x="776" y="1027"/>
                  <a:pt x="757" y="1011"/>
                  <a:pt x="740" y="994"/>
                </a:cubicBezTo>
                <a:cubicBezTo>
                  <a:pt x="727" y="980"/>
                  <a:pt x="711" y="968"/>
                  <a:pt x="699" y="954"/>
                </a:cubicBezTo>
                <a:cubicBezTo>
                  <a:pt x="681" y="931"/>
                  <a:pt x="695" y="897"/>
                  <a:pt x="726" y="886"/>
                </a:cubicBezTo>
                <a:cubicBezTo>
                  <a:pt x="726" y="886"/>
                  <a:pt x="727" y="886"/>
                  <a:pt x="728" y="886"/>
                </a:cubicBezTo>
                <a:cubicBezTo>
                  <a:pt x="745" y="856"/>
                  <a:pt x="776" y="881"/>
                  <a:pt x="801" y="869"/>
                </a:cubicBezTo>
                <a:cubicBezTo>
                  <a:pt x="830" y="855"/>
                  <a:pt x="863" y="874"/>
                  <a:pt x="885" y="901"/>
                </a:cubicBezTo>
                <a:cubicBezTo>
                  <a:pt x="905" y="926"/>
                  <a:pt x="905" y="953"/>
                  <a:pt x="894" y="982"/>
                </a:cubicBezTo>
                <a:cubicBezTo>
                  <a:pt x="893" y="983"/>
                  <a:pt x="891" y="983"/>
                  <a:pt x="891" y="983"/>
                </a:cubicBezTo>
                <a:cubicBezTo>
                  <a:pt x="888" y="967"/>
                  <a:pt x="884" y="951"/>
                  <a:pt x="880" y="935"/>
                </a:cubicBezTo>
                <a:cubicBezTo>
                  <a:pt x="878" y="935"/>
                  <a:pt x="876" y="935"/>
                  <a:pt x="874" y="936"/>
                </a:cubicBezTo>
                <a:cubicBezTo>
                  <a:pt x="880" y="963"/>
                  <a:pt x="888" y="991"/>
                  <a:pt x="869" y="1018"/>
                </a:cubicBezTo>
                <a:cubicBezTo>
                  <a:pt x="910" y="994"/>
                  <a:pt x="928" y="943"/>
                  <a:pt x="904" y="907"/>
                </a:cubicBezTo>
                <a:cubicBezTo>
                  <a:pt x="884" y="879"/>
                  <a:pt x="893" y="860"/>
                  <a:pt x="911" y="838"/>
                </a:cubicBezTo>
                <a:cubicBezTo>
                  <a:pt x="932" y="855"/>
                  <a:pt x="941" y="841"/>
                  <a:pt x="948" y="822"/>
                </a:cubicBezTo>
                <a:cubicBezTo>
                  <a:pt x="973" y="760"/>
                  <a:pt x="999" y="698"/>
                  <a:pt x="1021" y="635"/>
                </a:cubicBezTo>
                <a:cubicBezTo>
                  <a:pt x="1053" y="547"/>
                  <a:pt x="1083" y="458"/>
                  <a:pt x="1113" y="369"/>
                </a:cubicBezTo>
                <a:cubicBezTo>
                  <a:pt x="1124" y="334"/>
                  <a:pt x="1135" y="299"/>
                  <a:pt x="1146" y="263"/>
                </a:cubicBezTo>
                <a:cubicBezTo>
                  <a:pt x="1148" y="256"/>
                  <a:pt x="1151" y="249"/>
                  <a:pt x="1154" y="242"/>
                </a:cubicBezTo>
                <a:cubicBezTo>
                  <a:pt x="1156" y="242"/>
                  <a:pt x="1158" y="242"/>
                  <a:pt x="1160" y="243"/>
                </a:cubicBezTo>
                <a:cubicBezTo>
                  <a:pt x="1160" y="264"/>
                  <a:pt x="1163" y="286"/>
                  <a:pt x="1160" y="308"/>
                </a:cubicBezTo>
                <a:cubicBezTo>
                  <a:pt x="1152" y="359"/>
                  <a:pt x="1145" y="411"/>
                  <a:pt x="1132" y="462"/>
                </a:cubicBezTo>
                <a:cubicBezTo>
                  <a:pt x="1103" y="576"/>
                  <a:pt x="1071" y="690"/>
                  <a:pt x="1039" y="804"/>
                </a:cubicBezTo>
                <a:cubicBezTo>
                  <a:pt x="1035" y="821"/>
                  <a:pt x="1028" y="836"/>
                  <a:pt x="1022" y="854"/>
                </a:cubicBezTo>
                <a:cubicBezTo>
                  <a:pt x="1015" y="851"/>
                  <a:pt x="1009" y="848"/>
                  <a:pt x="1002" y="846"/>
                </a:cubicBezTo>
                <a:cubicBezTo>
                  <a:pt x="971" y="917"/>
                  <a:pt x="940" y="989"/>
                  <a:pt x="909" y="1060"/>
                </a:cubicBezTo>
                <a:cubicBezTo>
                  <a:pt x="911" y="1061"/>
                  <a:pt x="912" y="1062"/>
                  <a:pt x="914" y="1062"/>
                </a:cubicBezTo>
                <a:cubicBezTo>
                  <a:pt x="947" y="998"/>
                  <a:pt x="980" y="934"/>
                  <a:pt x="1014" y="869"/>
                </a:cubicBezTo>
                <a:cubicBezTo>
                  <a:pt x="1026" y="874"/>
                  <a:pt x="1036" y="878"/>
                  <a:pt x="1050" y="883"/>
                </a:cubicBezTo>
                <a:cubicBezTo>
                  <a:pt x="1153" y="674"/>
                  <a:pt x="1207" y="451"/>
                  <a:pt x="1248" y="221"/>
                </a:cubicBezTo>
                <a:cubicBezTo>
                  <a:pt x="1269" y="236"/>
                  <a:pt x="1267" y="258"/>
                  <a:pt x="1268" y="276"/>
                </a:cubicBezTo>
                <a:cubicBezTo>
                  <a:pt x="1271" y="346"/>
                  <a:pt x="1263" y="414"/>
                  <a:pt x="1253" y="483"/>
                </a:cubicBezTo>
                <a:cubicBezTo>
                  <a:pt x="1235" y="612"/>
                  <a:pt x="1202" y="737"/>
                  <a:pt x="1159" y="860"/>
                </a:cubicBezTo>
                <a:cubicBezTo>
                  <a:pt x="1131" y="942"/>
                  <a:pt x="1101" y="1023"/>
                  <a:pt x="1053" y="1096"/>
                </a:cubicBezTo>
                <a:cubicBezTo>
                  <a:pt x="1036" y="1122"/>
                  <a:pt x="1032" y="1124"/>
                  <a:pt x="1007" y="1109"/>
                </a:cubicBezTo>
                <a:cubicBezTo>
                  <a:pt x="989" y="1098"/>
                  <a:pt x="979" y="1102"/>
                  <a:pt x="967" y="1120"/>
                </a:cubicBezTo>
                <a:cubicBezTo>
                  <a:pt x="933" y="1173"/>
                  <a:pt x="896" y="1225"/>
                  <a:pt x="861" y="1277"/>
                </a:cubicBezTo>
                <a:cubicBezTo>
                  <a:pt x="860" y="1278"/>
                  <a:pt x="860" y="1280"/>
                  <a:pt x="859" y="1281"/>
                </a:cubicBezTo>
                <a:cubicBezTo>
                  <a:pt x="835" y="1314"/>
                  <a:pt x="824" y="1316"/>
                  <a:pt x="795" y="1286"/>
                </a:cubicBezTo>
                <a:cubicBezTo>
                  <a:pt x="761" y="1252"/>
                  <a:pt x="744" y="1266"/>
                  <a:pt x="717" y="1307"/>
                </a:cubicBezTo>
                <a:cubicBezTo>
                  <a:pt x="692" y="1345"/>
                  <a:pt x="705" y="1384"/>
                  <a:pt x="728" y="1419"/>
                </a:cubicBezTo>
                <a:cubicBezTo>
                  <a:pt x="735" y="1430"/>
                  <a:pt x="744" y="1440"/>
                  <a:pt x="750" y="1455"/>
                </a:cubicBezTo>
                <a:cubicBezTo>
                  <a:pt x="724" y="1441"/>
                  <a:pt x="698" y="1427"/>
                  <a:pt x="672" y="1413"/>
                </a:cubicBezTo>
                <a:cubicBezTo>
                  <a:pt x="712" y="1448"/>
                  <a:pt x="741" y="1490"/>
                  <a:pt x="760" y="1538"/>
                </a:cubicBezTo>
                <a:cubicBezTo>
                  <a:pt x="782" y="1595"/>
                  <a:pt x="801" y="1655"/>
                  <a:pt x="820" y="1713"/>
                </a:cubicBezTo>
                <a:cubicBezTo>
                  <a:pt x="831" y="1745"/>
                  <a:pt x="840" y="1777"/>
                  <a:pt x="850" y="1808"/>
                </a:cubicBezTo>
                <a:cubicBezTo>
                  <a:pt x="851" y="1813"/>
                  <a:pt x="855" y="1817"/>
                  <a:pt x="859" y="1822"/>
                </a:cubicBezTo>
                <a:cubicBezTo>
                  <a:pt x="851" y="1760"/>
                  <a:pt x="844" y="1699"/>
                  <a:pt x="836" y="1639"/>
                </a:cubicBezTo>
                <a:cubicBezTo>
                  <a:pt x="839" y="1638"/>
                  <a:pt x="842" y="1637"/>
                  <a:pt x="845" y="1636"/>
                </a:cubicBezTo>
                <a:cubicBezTo>
                  <a:pt x="908" y="1764"/>
                  <a:pt x="971" y="1893"/>
                  <a:pt x="1033" y="2021"/>
                </a:cubicBezTo>
                <a:cubicBezTo>
                  <a:pt x="1051" y="2008"/>
                  <a:pt x="1065" y="1997"/>
                  <a:pt x="1081" y="1985"/>
                </a:cubicBezTo>
                <a:cubicBezTo>
                  <a:pt x="1050" y="1945"/>
                  <a:pt x="1020" y="1905"/>
                  <a:pt x="989" y="1864"/>
                </a:cubicBezTo>
                <a:cubicBezTo>
                  <a:pt x="990" y="1863"/>
                  <a:pt x="992" y="1862"/>
                  <a:pt x="993" y="1860"/>
                </a:cubicBezTo>
                <a:cubicBezTo>
                  <a:pt x="1006" y="1874"/>
                  <a:pt x="1020" y="1886"/>
                  <a:pt x="1032" y="1900"/>
                </a:cubicBezTo>
                <a:cubicBezTo>
                  <a:pt x="1057" y="1927"/>
                  <a:pt x="1081" y="1955"/>
                  <a:pt x="1107" y="1982"/>
                </a:cubicBezTo>
                <a:cubicBezTo>
                  <a:pt x="1120" y="1995"/>
                  <a:pt x="1118" y="2004"/>
                  <a:pt x="1104" y="2013"/>
                </a:cubicBezTo>
                <a:cubicBezTo>
                  <a:pt x="1083" y="2026"/>
                  <a:pt x="1064" y="2038"/>
                  <a:pt x="1051" y="2060"/>
                </a:cubicBezTo>
                <a:cubicBezTo>
                  <a:pt x="1034" y="2089"/>
                  <a:pt x="1000" y="2086"/>
                  <a:pt x="972" y="2093"/>
                </a:cubicBezTo>
                <a:cubicBezTo>
                  <a:pt x="952" y="2098"/>
                  <a:pt x="937" y="2104"/>
                  <a:pt x="936" y="2129"/>
                </a:cubicBezTo>
                <a:cubicBezTo>
                  <a:pt x="935" y="2151"/>
                  <a:pt x="931" y="2172"/>
                  <a:pt x="929" y="2193"/>
                </a:cubicBezTo>
                <a:cubicBezTo>
                  <a:pt x="928" y="2198"/>
                  <a:pt x="932" y="2208"/>
                  <a:pt x="935" y="2208"/>
                </a:cubicBezTo>
                <a:cubicBezTo>
                  <a:pt x="964" y="2212"/>
                  <a:pt x="958" y="2234"/>
                  <a:pt x="955" y="2251"/>
                </a:cubicBezTo>
                <a:cubicBezTo>
                  <a:pt x="951" y="2280"/>
                  <a:pt x="942" y="2308"/>
                  <a:pt x="935" y="2336"/>
                </a:cubicBezTo>
                <a:cubicBezTo>
                  <a:pt x="935" y="2339"/>
                  <a:pt x="933" y="2341"/>
                  <a:pt x="933" y="2344"/>
                </a:cubicBezTo>
                <a:cubicBezTo>
                  <a:pt x="931" y="2355"/>
                  <a:pt x="935" y="2373"/>
                  <a:pt x="929" y="2377"/>
                </a:cubicBezTo>
                <a:cubicBezTo>
                  <a:pt x="915" y="2388"/>
                  <a:pt x="896" y="2395"/>
                  <a:pt x="879" y="2397"/>
                </a:cubicBezTo>
                <a:cubicBezTo>
                  <a:pt x="865" y="2398"/>
                  <a:pt x="850" y="2392"/>
                  <a:pt x="836" y="2387"/>
                </a:cubicBezTo>
                <a:cubicBezTo>
                  <a:pt x="821" y="2382"/>
                  <a:pt x="819" y="2371"/>
                  <a:pt x="832" y="2365"/>
                </a:cubicBezTo>
                <a:cubicBezTo>
                  <a:pt x="860" y="2351"/>
                  <a:pt x="857" y="2329"/>
                  <a:pt x="853" y="2304"/>
                </a:cubicBezTo>
                <a:cubicBezTo>
                  <a:pt x="844" y="2256"/>
                  <a:pt x="837" y="2206"/>
                  <a:pt x="828" y="2158"/>
                </a:cubicBezTo>
                <a:cubicBezTo>
                  <a:pt x="816" y="2089"/>
                  <a:pt x="796" y="2023"/>
                  <a:pt x="765" y="1961"/>
                </a:cubicBezTo>
                <a:cubicBezTo>
                  <a:pt x="719" y="1868"/>
                  <a:pt x="664" y="1779"/>
                  <a:pt x="620" y="1686"/>
                </a:cubicBezTo>
                <a:cubicBezTo>
                  <a:pt x="597" y="1636"/>
                  <a:pt x="585" y="1581"/>
                  <a:pt x="574" y="1527"/>
                </a:cubicBezTo>
                <a:cubicBezTo>
                  <a:pt x="566" y="1490"/>
                  <a:pt x="565" y="1450"/>
                  <a:pt x="565" y="1411"/>
                </a:cubicBezTo>
                <a:cubicBezTo>
                  <a:pt x="564" y="1336"/>
                  <a:pt x="579" y="1266"/>
                  <a:pt x="634" y="1211"/>
                </a:cubicBezTo>
                <a:close/>
                <a:moveTo>
                  <a:pt x="111" y="353"/>
                </a:moveTo>
                <a:cubicBezTo>
                  <a:pt x="127" y="366"/>
                  <a:pt x="138" y="374"/>
                  <a:pt x="149" y="382"/>
                </a:cubicBezTo>
                <a:cubicBezTo>
                  <a:pt x="204" y="421"/>
                  <a:pt x="264" y="448"/>
                  <a:pt x="326" y="473"/>
                </a:cubicBezTo>
                <a:cubicBezTo>
                  <a:pt x="338" y="478"/>
                  <a:pt x="346" y="482"/>
                  <a:pt x="357" y="469"/>
                </a:cubicBezTo>
                <a:cubicBezTo>
                  <a:pt x="370" y="453"/>
                  <a:pt x="389" y="450"/>
                  <a:pt x="409" y="460"/>
                </a:cubicBezTo>
                <a:cubicBezTo>
                  <a:pt x="427" y="469"/>
                  <a:pt x="434" y="483"/>
                  <a:pt x="433" y="503"/>
                </a:cubicBezTo>
                <a:cubicBezTo>
                  <a:pt x="432" y="523"/>
                  <a:pt x="424" y="537"/>
                  <a:pt x="405" y="544"/>
                </a:cubicBezTo>
                <a:cubicBezTo>
                  <a:pt x="379" y="553"/>
                  <a:pt x="347" y="539"/>
                  <a:pt x="344" y="507"/>
                </a:cubicBezTo>
                <a:cubicBezTo>
                  <a:pt x="344" y="496"/>
                  <a:pt x="341" y="490"/>
                  <a:pt x="328" y="485"/>
                </a:cubicBezTo>
                <a:cubicBezTo>
                  <a:pt x="282" y="467"/>
                  <a:pt x="236" y="447"/>
                  <a:pt x="192" y="425"/>
                </a:cubicBezTo>
                <a:cubicBezTo>
                  <a:pt x="162" y="411"/>
                  <a:pt x="135" y="391"/>
                  <a:pt x="107" y="374"/>
                </a:cubicBezTo>
                <a:cubicBezTo>
                  <a:pt x="71" y="423"/>
                  <a:pt x="53" y="475"/>
                  <a:pt x="76" y="530"/>
                </a:cubicBezTo>
                <a:cubicBezTo>
                  <a:pt x="84" y="548"/>
                  <a:pt x="93" y="563"/>
                  <a:pt x="109" y="574"/>
                </a:cubicBezTo>
                <a:cubicBezTo>
                  <a:pt x="177" y="624"/>
                  <a:pt x="253" y="621"/>
                  <a:pt x="320" y="615"/>
                </a:cubicBezTo>
                <a:cubicBezTo>
                  <a:pt x="339" y="603"/>
                  <a:pt x="312" y="590"/>
                  <a:pt x="334" y="582"/>
                </a:cubicBezTo>
                <a:cubicBezTo>
                  <a:pt x="351" y="576"/>
                  <a:pt x="362" y="583"/>
                  <a:pt x="372" y="596"/>
                </a:cubicBezTo>
                <a:cubicBezTo>
                  <a:pt x="373" y="597"/>
                  <a:pt x="372" y="600"/>
                  <a:pt x="373" y="600"/>
                </a:cubicBezTo>
                <a:cubicBezTo>
                  <a:pt x="378" y="602"/>
                  <a:pt x="383" y="606"/>
                  <a:pt x="387" y="605"/>
                </a:cubicBezTo>
                <a:cubicBezTo>
                  <a:pt x="425" y="592"/>
                  <a:pt x="463" y="578"/>
                  <a:pt x="500" y="564"/>
                </a:cubicBezTo>
                <a:cubicBezTo>
                  <a:pt x="505" y="562"/>
                  <a:pt x="511" y="558"/>
                  <a:pt x="512" y="554"/>
                </a:cubicBezTo>
                <a:cubicBezTo>
                  <a:pt x="514" y="535"/>
                  <a:pt x="519" y="515"/>
                  <a:pt x="515" y="497"/>
                </a:cubicBezTo>
                <a:cubicBezTo>
                  <a:pt x="505" y="449"/>
                  <a:pt x="489" y="401"/>
                  <a:pt x="478" y="352"/>
                </a:cubicBezTo>
                <a:cubicBezTo>
                  <a:pt x="474" y="335"/>
                  <a:pt x="466" y="326"/>
                  <a:pt x="450" y="321"/>
                </a:cubicBezTo>
                <a:cubicBezTo>
                  <a:pt x="444" y="320"/>
                  <a:pt x="438" y="317"/>
                  <a:pt x="432" y="316"/>
                </a:cubicBezTo>
                <a:cubicBezTo>
                  <a:pt x="377" y="300"/>
                  <a:pt x="322" y="285"/>
                  <a:pt x="265" y="269"/>
                </a:cubicBezTo>
                <a:cubicBezTo>
                  <a:pt x="266" y="286"/>
                  <a:pt x="267" y="300"/>
                  <a:pt x="269" y="313"/>
                </a:cubicBezTo>
                <a:cubicBezTo>
                  <a:pt x="266" y="313"/>
                  <a:pt x="264" y="314"/>
                  <a:pt x="262" y="314"/>
                </a:cubicBezTo>
                <a:cubicBezTo>
                  <a:pt x="258" y="300"/>
                  <a:pt x="259" y="280"/>
                  <a:pt x="249" y="273"/>
                </a:cubicBezTo>
                <a:cubicBezTo>
                  <a:pt x="239" y="265"/>
                  <a:pt x="219" y="266"/>
                  <a:pt x="204" y="266"/>
                </a:cubicBezTo>
                <a:cubicBezTo>
                  <a:pt x="174" y="266"/>
                  <a:pt x="143" y="264"/>
                  <a:pt x="115" y="270"/>
                </a:cubicBezTo>
                <a:cubicBezTo>
                  <a:pt x="75" y="279"/>
                  <a:pt x="69" y="308"/>
                  <a:pt x="97" y="337"/>
                </a:cubicBezTo>
                <a:cubicBezTo>
                  <a:pt x="101" y="340"/>
                  <a:pt x="105" y="343"/>
                  <a:pt x="109" y="347"/>
                </a:cubicBezTo>
                <a:cubicBezTo>
                  <a:pt x="139" y="311"/>
                  <a:pt x="163" y="292"/>
                  <a:pt x="175" y="292"/>
                </a:cubicBezTo>
                <a:cubicBezTo>
                  <a:pt x="156" y="310"/>
                  <a:pt x="134" y="331"/>
                  <a:pt x="111" y="353"/>
                </a:cubicBezTo>
                <a:close/>
                <a:moveTo>
                  <a:pt x="351" y="58"/>
                </a:moveTo>
                <a:cubicBezTo>
                  <a:pt x="364" y="73"/>
                  <a:pt x="377" y="86"/>
                  <a:pt x="388" y="100"/>
                </a:cubicBezTo>
                <a:cubicBezTo>
                  <a:pt x="431" y="156"/>
                  <a:pt x="462" y="219"/>
                  <a:pt x="487" y="284"/>
                </a:cubicBezTo>
                <a:cubicBezTo>
                  <a:pt x="494" y="303"/>
                  <a:pt x="506" y="311"/>
                  <a:pt x="521" y="318"/>
                </a:cubicBezTo>
                <a:cubicBezTo>
                  <a:pt x="559" y="336"/>
                  <a:pt x="597" y="354"/>
                  <a:pt x="634" y="373"/>
                </a:cubicBezTo>
                <a:cubicBezTo>
                  <a:pt x="656" y="385"/>
                  <a:pt x="677" y="400"/>
                  <a:pt x="699" y="413"/>
                </a:cubicBezTo>
                <a:cubicBezTo>
                  <a:pt x="708" y="397"/>
                  <a:pt x="717" y="383"/>
                  <a:pt x="723" y="368"/>
                </a:cubicBezTo>
                <a:cubicBezTo>
                  <a:pt x="749" y="314"/>
                  <a:pt x="745" y="258"/>
                  <a:pt x="698" y="217"/>
                </a:cubicBezTo>
                <a:cubicBezTo>
                  <a:pt x="660" y="183"/>
                  <a:pt x="614" y="176"/>
                  <a:pt x="567" y="170"/>
                </a:cubicBezTo>
                <a:cubicBezTo>
                  <a:pt x="554" y="169"/>
                  <a:pt x="540" y="168"/>
                  <a:pt x="529" y="182"/>
                </a:cubicBezTo>
                <a:cubicBezTo>
                  <a:pt x="521" y="192"/>
                  <a:pt x="505" y="189"/>
                  <a:pt x="499" y="177"/>
                </a:cubicBezTo>
                <a:cubicBezTo>
                  <a:pt x="495" y="170"/>
                  <a:pt x="496" y="157"/>
                  <a:pt x="500" y="150"/>
                </a:cubicBezTo>
                <a:cubicBezTo>
                  <a:pt x="507" y="138"/>
                  <a:pt x="521" y="137"/>
                  <a:pt x="530" y="147"/>
                </a:cubicBezTo>
                <a:cubicBezTo>
                  <a:pt x="538" y="155"/>
                  <a:pt x="545" y="158"/>
                  <a:pt x="555" y="158"/>
                </a:cubicBezTo>
                <a:cubicBezTo>
                  <a:pt x="572" y="159"/>
                  <a:pt x="589" y="162"/>
                  <a:pt x="606" y="165"/>
                </a:cubicBezTo>
                <a:cubicBezTo>
                  <a:pt x="630" y="169"/>
                  <a:pt x="654" y="175"/>
                  <a:pt x="681" y="181"/>
                </a:cubicBezTo>
                <a:cubicBezTo>
                  <a:pt x="591" y="80"/>
                  <a:pt x="481" y="41"/>
                  <a:pt x="351" y="58"/>
                </a:cubicBezTo>
                <a:close/>
                <a:moveTo>
                  <a:pt x="262" y="239"/>
                </a:moveTo>
                <a:cubicBezTo>
                  <a:pt x="327" y="256"/>
                  <a:pt x="391" y="272"/>
                  <a:pt x="457" y="289"/>
                </a:cubicBezTo>
                <a:cubicBezTo>
                  <a:pt x="444" y="259"/>
                  <a:pt x="432" y="228"/>
                  <a:pt x="416" y="198"/>
                </a:cubicBezTo>
                <a:cubicBezTo>
                  <a:pt x="396" y="160"/>
                  <a:pt x="374" y="123"/>
                  <a:pt x="341" y="93"/>
                </a:cubicBezTo>
                <a:cubicBezTo>
                  <a:pt x="320" y="73"/>
                  <a:pt x="303" y="68"/>
                  <a:pt x="290" y="80"/>
                </a:cubicBezTo>
                <a:cubicBezTo>
                  <a:pt x="281" y="88"/>
                  <a:pt x="273" y="100"/>
                  <a:pt x="269" y="112"/>
                </a:cubicBezTo>
                <a:cubicBezTo>
                  <a:pt x="256" y="154"/>
                  <a:pt x="252" y="196"/>
                  <a:pt x="262" y="239"/>
                </a:cubicBezTo>
                <a:close/>
                <a:moveTo>
                  <a:pt x="395" y="766"/>
                </a:moveTo>
                <a:cubicBezTo>
                  <a:pt x="380" y="729"/>
                  <a:pt x="367" y="695"/>
                  <a:pt x="352" y="661"/>
                </a:cubicBezTo>
                <a:cubicBezTo>
                  <a:pt x="350" y="656"/>
                  <a:pt x="341" y="651"/>
                  <a:pt x="335" y="651"/>
                </a:cubicBezTo>
                <a:cubicBezTo>
                  <a:pt x="320" y="650"/>
                  <a:pt x="305" y="653"/>
                  <a:pt x="290" y="654"/>
                </a:cubicBezTo>
                <a:cubicBezTo>
                  <a:pt x="235" y="655"/>
                  <a:pt x="182" y="648"/>
                  <a:pt x="127" y="624"/>
                </a:cubicBezTo>
                <a:cubicBezTo>
                  <a:pt x="197" y="711"/>
                  <a:pt x="283" y="758"/>
                  <a:pt x="395" y="766"/>
                </a:cubicBezTo>
                <a:close/>
                <a:moveTo>
                  <a:pt x="637" y="1004"/>
                </a:moveTo>
                <a:cubicBezTo>
                  <a:pt x="608" y="961"/>
                  <a:pt x="574" y="925"/>
                  <a:pt x="555" y="882"/>
                </a:cubicBezTo>
                <a:cubicBezTo>
                  <a:pt x="536" y="840"/>
                  <a:pt x="532" y="790"/>
                  <a:pt x="522" y="746"/>
                </a:cubicBezTo>
                <a:cubicBezTo>
                  <a:pt x="469" y="766"/>
                  <a:pt x="444" y="726"/>
                  <a:pt x="413" y="696"/>
                </a:cubicBezTo>
                <a:cubicBezTo>
                  <a:pt x="414" y="704"/>
                  <a:pt x="415" y="711"/>
                  <a:pt x="419" y="718"/>
                </a:cubicBezTo>
                <a:cubicBezTo>
                  <a:pt x="440" y="760"/>
                  <a:pt x="462" y="802"/>
                  <a:pt x="485" y="843"/>
                </a:cubicBezTo>
                <a:cubicBezTo>
                  <a:pt x="498" y="865"/>
                  <a:pt x="513" y="887"/>
                  <a:pt x="530" y="905"/>
                </a:cubicBezTo>
                <a:cubicBezTo>
                  <a:pt x="561" y="937"/>
                  <a:pt x="593" y="966"/>
                  <a:pt x="625" y="997"/>
                </a:cubicBezTo>
                <a:cubicBezTo>
                  <a:pt x="628" y="999"/>
                  <a:pt x="631" y="1000"/>
                  <a:pt x="637" y="1004"/>
                </a:cubicBezTo>
                <a:close/>
                <a:moveTo>
                  <a:pt x="101" y="238"/>
                </a:moveTo>
                <a:cubicBezTo>
                  <a:pt x="150" y="238"/>
                  <a:pt x="196" y="238"/>
                  <a:pt x="245" y="238"/>
                </a:cubicBezTo>
                <a:cubicBezTo>
                  <a:pt x="245" y="192"/>
                  <a:pt x="245" y="144"/>
                  <a:pt x="245" y="95"/>
                </a:cubicBezTo>
                <a:cubicBezTo>
                  <a:pt x="184" y="129"/>
                  <a:pt x="135" y="177"/>
                  <a:pt x="101" y="238"/>
                </a:cubicBezTo>
                <a:close/>
                <a:moveTo>
                  <a:pt x="506" y="603"/>
                </a:moveTo>
                <a:cubicBezTo>
                  <a:pt x="482" y="611"/>
                  <a:pt x="459" y="618"/>
                  <a:pt x="435" y="626"/>
                </a:cubicBezTo>
                <a:cubicBezTo>
                  <a:pt x="428" y="629"/>
                  <a:pt x="416" y="633"/>
                  <a:pt x="416" y="636"/>
                </a:cubicBezTo>
                <a:cubicBezTo>
                  <a:pt x="415" y="650"/>
                  <a:pt x="414" y="667"/>
                  <a:pt x="421" y="678"/>
                </a:cubicBezTo>
                <a:cubicBezTo>
                  <a:pt x="429" y="693"/>
                  <a:pt x="444" y="707"/>
                  <a:pt x="459" y="717"/>
                </a:cubicBezTo>
                <a:cubicBezTo>
                  <a:pt x="469" y="724"/>
                  <a:pt x="486" y="731"/>
                  <a:pt x="495" y="727"/>
                </a:cubicBezTo>
                <a:cubicBezTo>
                  <a:pt x="510" y="721"/>
                  <a:pt x="520" y="706"/>
                  <a:pt x="517" y="685"/>
                </a:cubicBezTo>
                <a:cubicBezTo>
                  <a:pt x="512" y="658"/>
                  <a:pt x="510" y="631"/>
                  <a:pt x="506" y="603"/>
                </a:cubicBezTo>
                <a:close/>
                <a:moveTo>
                  <a:pt x="762" y="359"/>
                </a:moveTo>
                <a:cubicBezTo>
                  <a:pt x="750" y="382"/>
                  <a:pt x="740" y="402"/>
                  <a:pt x="730" y="423"/>
                </a:cubicBezTo>
                <a:cubicBezTo>
                  <a:pt x="728" y="427"/>
                  <a:pt x="724" y="434"/>
                  <a:pt x="726" y="436"/>
                </a:cubicBezTo>
                <a:cubicBezTo>
                  <a:pt x="736" y="450"/>
                  <a:pt x="748" y="463"/>
                  <a:pt x="762" y="480"/>
                </a:cubicBezTo>
                <a:cubicBezTo>
                  <a:pt x="762" y="437"/>
                  <a:pt x="762" y="399"/>
                  <a:pt x="762" y="359"/>
                </a:cubicBezTo>
                <a:close/>
                <a:moveTo>
                  <a:pt x="63" y="333"/>
                </a:moveTo>
                <a:cubicBezTo>
                  <a:pt x="60" y="362"/>
                  <a:pt x="57" y="389"/>
                  <a:pt x="55" y="417"/>
                </a:cubicBezTo>
                <a:cubicBezTo>
                  <a:pt x="56" y="417"/>
                  <a:pt x="57" y="418"/>
                  <a:pt x="58" y="418"/>
                </a:cubicBezTo>
                <a:cubicBezTo>
                  <a:pt x="70" y="399"/>
                  <a:pt x="82" y="380"/>
                  <a:pt x="95" y="359"/>
                </a:cubicBezTo>
                <a:cubicBezTo>
                  <a:pt x="84" y="350"/>
                  <a:pt x="75" y="343"/>
                  <a:pt x="63" y="333"/>
                </a:cubicBezTo>
                <a:close/>
                <a:moveTo>
                  <a:pt x="849" y="1012"/>
                </a:moveTo>
                <a:cubicBezTo>
                  <a:pt x="848" y="1036"/>
                  <a:pt x="846" y="1060"/>
                  <a:pt x="845" y="1081"/>
                </a:cubicBezTo>
                <a:cubicBezTo>
                  <a:pt x="872" y="1062"/>
                  <a:pt x="874" y="1038"/>
                  <a:pt x="849" y="10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25BD78-5204-4AEB-92E3-047DE41A400B}"/>
              </a:ext>
            </a:extLst>
          </p:cNvPr>
          <p:cNvSpPr txBox="1"/>
          <p:nvPr/>
        </p:nvSpPr>
        <p:spPr>
          <a:xfrm>
            <a:off x="3561019" y="5319415"/>
            <a:ext cx="1202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J</a:t>
            </a:r>
            <a:r>
              <a:rPr lang="en-GB" sz="22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PEG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56BFF8-01E3-4D49-B105-42D67553E5ED}"/>
              </a:ext>
            </a:extLst>
          </p:cNvPr>
          <p:cNvSpPr txBox="1"/>
          <p:nvPr/>
        </p:nvSpPr>
        <p:spPr>
          <a:xfrm>
            <a:off x="5085242" y="5319416"/>
            <a:ext cx="134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H.264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47F0FBD-D41C-4451-94B2-3B5853F1A794}"/>
              </a:ext>
            </a:extLst>
          </p:cNvPr>
          <p:cNvSpPr>
            <a:spLocks noEditPoints="1"/>
          </p:cNvSpPr>
          <p:nvPr/>
        </p:nvSpPr>
        <p:spPr bwMode="auto">
          <a:xfrm>
            <a:off x="5084015" y="3677473"/>
            <a:ext cx="1079038" cy="1587894"/>
          </a:xfrm>
          <a:custGeom>
            <a:avLst/>
            <a:gdLst>
              <a:gd name="T0" fmla="*/ 535 w 1271"/>
              <a:gd name="T1" fmla="*/ 1189 h 2398"/>
              <a:gd name="T2" fmla="*/ 474 w 1271"/>
              <a:gd name="T3" fmla="*/ 943 h 2398"/>
              <a:gd name="T4" fmla="*/ 184 w 1271"/>
              <a:gd name="T5" fmla="*/ 714 h 2398"/>
              <a:gd name="T6" fmla="*/ 654 w 1271"/>
              <a:gd name="T7" fmla="*/ 104 h 2398"/>
              <a:gd name="T8" fmla="*/ 657 w 1271"/>
              <a:gd name="T9" fmla="*/ 682 h 2398"/>
              <a:gd name="T10" fmla="*/ 649 w 1271"/>
              <a:gd name="T11" fmla="*/ 551 h 2398"/>
              <a:gd name="T12" fmla="*/ 709 w 1271"/>
              <a:gd name="T13" fmla="*/ 460 h 2398"/>
              <a:gd name="T14" fmla="*/ 508 w 1271"/>
              <a:gd name="T15" fmla="*/ 342 h 2398"/>
              <a:gd name="T16" fmla="*/ 552 w 1271"/>
              <a:gd name="T17" fmla="*/ 680 h 2398"/>
              <a:gd name="T18" fmla="*/ 745 w 1271"/>
              <a:gd name="T19" fmla="*/ 1023 h 2398"/>
              <a:gd name="T20" fmla="*/ 699 w 1271"/>
              <a:gd name="T21" fmla="*/ 954 h 2398"/>
              <a:gd name="T22" fmla="*/ 885 w 1271"/>
              <a:gd name="T23" fmla="*/ 901 h 2398"/>
              <a:gd name="T24" fmla="*/ 874 w 1271"/>
              <a:gd name="T25" fmla="*/ 936 h 2398"/>
              <a:gd name="T26" fmla="*/ 948 w 1271"/>
              <a:gd name="T27" fmla="*/ 822 h 2398"/>
              <a:gd name="T28" fmla="*/ 1154 w 1271"/>
              <a:gd name="T29" fmla="*/ 242 h 2398"/>
              <a:gd name="T30" fmla="*/ 1039 w 1271"/>
              <a:gd name="T31" fmla="*/ 804 h 2398"/>
              <a:gd name="T32" fmla="*/ 914 w 1271"/>
              <a:gd name="T33" fmla="*/ 1062 h 2398"/>
              <a:gd name="T34" fmla="*/ 1268 w 1271"/>
              <a:gd name="T35" fmla="*/ 276 h 2398"/>
              <a:gd name="T36" fmla="*/ 1007 w 1271"/>
              <a:gd name="T37" fmla="*/ 1109 h 2398"/>
              <a:gd name="T38" fmla="*/ 795 w 1271"/>
              <a:gd name="T39" fmla="*/ 1286 h 2398"/>
              <a:gd name="T40" fmla="*/ 672 w 1271"/>
              <a:gd name="T41" fmla="*/ 1413 h 2398"/>
              <a:gd name="T42" fmla="*/ 859 w 1271"/>
              <a:gd name="T43" fmla="*/ 1822 h 2398"/>
              <a:gd name="T44" fmla="*/ 1081 w 1271"/>
              <a:gd name="T45" fmla="*/ 1985 h 2398"/>
              <a:gd name="T46" fmla="*/ 1107 w 1271"/>
              <a:gd name="T47" fmla="*/ 1982 h 2398"/>
              <a:gd name="T48" fmla="*/ 936 w 1271"/>
              <a:gd name="T49" fmla="*/ 2129 h 2398"/>
              <a:gd name="T50" fmla="*/ 935 w 1271"/>
              <a:gd name="T51" fmla="*/ 2336 h 2398"/>
              <a:gd name="T52" fmla="*/ 836 w 1271"/>
              <a:gd name="T53" fmla="*/ 2387 h 2398"/>
              <a:gd name="T54" fmla="*/ 765 w 1271"/>
              <a:gd name="T55" fmla="*/ 1961 h 2398"/>
              <a:gd name="T56" fmla="*/ 634 w 1271"/>
              <a:gd name="T57" fmla="*/ 1211 h 2398"/>
              <a:gd name="T58" fmla="*/ 357 w 1271"/>
              <a:gd name="T59" fmla="*/ 469 h 2398"/>
              <a:gd name="T60" fmla="*/ 344 w 1271"/>
              <a:gd name="T61" fmla="*/ 507 h 2398"/>
              <a:gd name="T62" fmla="*/ 76 w 1271"/>
              <a:gd name="T63" fmla="*/ 530 h 2398"/>
              <a:gd name="T64" fmla="*/ 372 w 1271"/>
              <a:gd name="T65" fmla="*/ 596 h 2398"/>
              <a:gd name="T66" fmla="*/ 512 w 1271"/>
              <a:gd name="T67" fmla="*/ 554 h 2398"/>
              <a:gd name="T68" fmla="*/ 432 w 1271"/>
              <a:gd name="T69" fmla="*/ 316 h 2398"/>
              <a:gd name="T70" fmla="*/ 249 w 1271"/>
              <a:gd name="T71" fmla="*/ 273 h 2398"/>
              <a:gd name="T72" fmla="*/ 109 w 1271"/>
              <a:gd name="T73" fmla="*/ 347 h 2398"/>
              <a:gd name="T74" fmla="*/ 388 w 1271"/>
              <a:gd name="T75" fmla="*/ 100 h 2398"/>
              <a:gd name="T76" fmla="*/ 699 w 1271"/>
              <a:gd name="T77" fmla="*/ 413 h 2398"/>
              <a:gd name="T78" fmla="*/ 529 w 1271"/>
              <a:gd name="T79" fmla="*/ 182 h 2398"/>
              <a:gd name="T80" fmla="*/ 555 w 1271"/>
              <a:gd name="T81" fmla="*/ 158 h 2398"/>
              <a:gd name="T82" fmla="*/ 262 w 1271"/>
              <a:gd name="T83" fmla="*/ 239 h 2398"/>
              <a:gd name="T84" fmla="*/ 290 w 1271"/>
              <a:gd name="T85" fmla="*/ 80 h 2398"/>
              <a:gd name="T86" fmla="*/ 352 w 1271"/>
              <a:gd name="T87" fmla="*/ 661 h 2398"/>
              <a:gd name="T88" fmla="*/ 395 w 1271"/>
              <a:gd name="T89" fmla="*/ 766 h 2398"/>
              <a:gd name="T90" fmla="*/ 413 w 1271"/>
              <a:gd name="T91" fmla="*/ 696 h 2398"/>
              <a:gd name="T92" fmla="*/ 625 w 1271"/>
              <a:gd name="T93" fmla="*/ 997 h 2398"/>
              <a:gd name="T94" fmla="*/ 245 w 1271"/>
              <a:gd name="T95" fmla="*/ 95 h 2398"/>
              <a:gd name="T96" fmla="*/ 416 w 1271"/>
              <a:gd name="T97" fmla="*/ 636 h 2398"/>
              <a:gd name="T98" fmla="*/ 517 w 1271"/>
              <a:gd name="T99" fmla="*/ 685 h 2398"/>
              <a:gd name="T100" fmla="*/ 726 w 1271"/>
              <a:gd name="T101" fmla="*/ 436 h 2398"/>
              <a:gd name="T102" fmla="*/ 55 w 1271"/>
              <a:gd name="T103" fmla="*/ 417 h 2398"/>
              <a:gd name="T104" fmla="*/ 849 w 1271"/>
              <a:gd name="T105" fmla="*/ 1012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1" h="2398">
                <a:moveTo>
                  <a:pt x="634" y="1211"/>
                </a:moveTo>
                <a:cubicBezTo>
                  <a:pt x="586" y="1238"/>
                  <a:pt x="567" y="1288"/>
                  <a:pt x="541" y="1334"/>
                </a:cubicBezTo>
                <a:cubicBezTo>
                  <a:pt x="541" y="1304"/>
                  <a:pt x="541" y="1274"/>
                  <a:pt x="540" y="1244"/>
                </a:cubicBezTo>
                <a:cubicBezTo>
                  <a:pt x="540" y="1225"/>
                  <a:pt x="534" y="1207"/>
                  <a:pt x="535" y="1189"/>
                </a:cubicBezTo>
                <a:cubicBezTo>
                  <a:pt x="536" y="1176"/>
                  <a:pt x="541" y="1161"/>
                  <a:pt x="550" y="1150"/>
                </a:cubicBezTo>
                <a:cubicBezTo>
                  <a:pt x="562" y="1136"/>
                  <a:pt x="579" y="1125"/>
                  <a:pt x="592" y="1112"/>
                </a:cubicBezTo>
                <a:cubicBezTo>
                  <a:pt x="613" y="1091"/>
                  <a:pt x="611" y="1076"/>
                  <a:pt x="589" y="1056"/>
                </a:cubicBezTo>
                <a:cubicBezTo>
                  <a:pt x="550" y="1020"/>
                  <a:pt x="508" y="984"/>
                  <a:pt x="474" y="943"/>
                </a:cubicBezTo>
                <a:cubicBezTo>
                  <a:pt x="450" y="913"/>
                  <a:pt x="438" y="874"/>
                  <a:pt x="421" y="839"/>
                </a:cubicBezTo>
                <a:cubicBezTo>
                  <a:pt x="417" y="831"/>
                  <a:pt x="412" y="822"/>
                  <a:pt x="411" y="814"/>
                </a:cubicBezTo>
                <a:cubicBezTo>
                  <a:pt x="407" y="783"/>
                  <a:pt x="388" y="783"/>
                  <a:pt x="363" y="781"/>
                </a:cubicBezTo>
                <a:cubicBezTo>
                  <a:pt x="298" y="775"/>
                  <a:pt x="238" y="751"/>
                  <a:pt x="184" y="714"/>
                </a:cubicBezTo>
                <a:cubicBezTo>
                  <a:pt x="115" y="665"/>
                  <a:pt x="66" y="601"/>
                  <a:pt x="40" y="521"/>
                </a:cubicBezTo>
                <a:cubicBezTo>
                  <a:pt x="0" y="391"/>
                  <a:pt x="20" y="272"/>
                  <a:pt x="102" y="163"/>
                </a:cubicBezTo>
                <a:cubicBezTo>
                  <a:pt x="162" y="83"/>
                  <a:pt x="244" y="35"/>
                  <a:pt x="341" y="19"/>
                </a:cubicBezTo>
                <a:cubicBezTo>
                  <a:pt x="457" y="0"/>
                  <a:pt x="562" y="29"/>
                  <a:pt x="654" y="104"/>
                </a:cubicBezTo>
                <a:cubicBezTo>
                  <a:pt x="722" y="160"/>
                  <a:pt x="764" y="232"/>
                  <a:pt x="783" y="317"/>
                </a:cubicBezTo>
                <a:cubicBezTo>
                  <a:pt x="801" y="399"/>
                  <a:pt x="792" y="480"/>
                  <a:pt x="757" y="558"/>
                </a:cubicBezTo>
                <a:cubicBezTo>
                  <a:pt x="734" y="607"/>
                  <a:pt x="703" y="649"/>
                  <a:pt x="663" y="685"/>
                </a:cubicBezTo>
                <a:cubicBezTo>
                  <a:pt x="661" y="684"/>
                  <a:pt x="659" y="683"/>
                  <a:pt x="657" y="682"/>
                </a:cubicBezTo>
                <a:cubicBezTo>
                  <a:pt x="660" y="677"/>
                  <a:pt x="662" y="671"/>
                  <a:pt x="666" y="667"/>
                </a:cubicBezTo>
                <a:cubicBezTo>
                  <a:pt x="701" y="634"/>
                  <a:pt x="722" y="592"/>
                  <a:pt x="739" y="550"/>
                </a:cubicBezTo>
                <a:cubicBezTo>
                  <a:pt x="709" y="553"/>
                  <a:pt x="680" y="557"/>
                  <a:pt x="650" y="560"/>
                </a:cubicBezTo>
                <a:cubicBezTo>
                  <a:pt x="650" y="557"/>
                  <a:pt x="649" y="554"/>
                  <a:pt x="649" y="551"/>
                </a:cubicBezTo>
                <a:cubicBezTo>
                  <a:pt x="658" y="549"/>
                  <a:pt x="668" y="548"/>
                  <a:pt x="678" y="546"/>
                </a:cubicBezTo>
                <a:cubicBezTo>
                  <a:pt x="692" y="543"/>
                  <a:pt x="706" y="541"/>
                  <a:pt x="719" y="536"/>
                </a:cubicBezTo>
                <a:cubicBezTo>
                  <a:pt x="737" y="529"/>
                  <a:pt x="743" y="507"/>
                  <a:pt x="732" y="490"/>
                </a:cubicBezTo>
                <a:cubicBezTo>
                  <a:pt x="725" y="478"/>
                  <a:pt x="716" y="468"/>
                  <a:pt x="709" y="460"/>
                </a:cubicBezTo>
                <a:cubicBezTo>
                  <a:pt x="665" y="497"/>
                  <a:pt x="623" y="532"/>
                  <a:pt x="576" y="572"/>
                </a:cubicBezTo>
                <a:cubicBezTo>
                  <a:pt x="573" y="553"/>
                  <a:pt x="572" y="541"/>
                  <a:pt x="570" y="531"/>
                </a:cubicBezTo>
                <a:cubicBezTo>
                  <a:pt x="607" y="501"/>
                  <a:pt x="642" y="472"/>
                  <a:pt x="682" y="440"/>
                </a:cubicBezTo>
                <a:cubicBezTo>
                  <a:pt x="628" y="395"/>
                  <a:pt x="569" y="370"/>
                  <a:pt x="508" y="342"/>
                </a:cubicBezTo>
                <a:cubicBezTo>
                  <a:pt x="516" y="370"/>
                  <a:pt x="524" y="396"/>
                  <a:pt x="530" y="422"/>
                </a:cubicBezTo>
                <a:cubicBezTo>
                  <a:pt x="541" y="464"/>
                  <a:pt x="554" y="507"/>
                  <a:pt x="562" y="551"/>
                </a:cubicBezTo>
                <a:cubicBezTo>
                  <a:pt x="564" y="565"/>
                  <a:pt x="559" y="583"/>
                  <a:pt x="552" y="597"/>
                </a:cubicBezTo>
                <a:cubicBezTo>
                  <a:pt x="536" y="625"/>
                  <a:pt x="543" y="652"/>
                  <a:pt x="552" y="680"/>
                </a:cubicBezTo>
                <a:cubicBezTo>
                  <a:pt x="563" y="717"/>
                  <a:pt x="577" y="755"/>
                  <a:pt x="588" y="793"/>
                </a:cubicBezTo>
                <a:cubicBezTo>
                  <a:pt x="593" y="810"/>
                  <a:pt x="591" y="828"/>
                  <a:pt x="597" y="845"/>
                </a:cubicBezTo>
                <a:cubicBezTo>
                  <a:pt x="603" y="862"/>
                  <a:pt x="611" y="880"/>
                  <a:pt x="623" y="894"/>
                </a:cubicBezTo>
                <a:cubicBezTo>
                  <a:pt x="662" y="938"/>
                  <a:pt x="703" y="981"/>
                  <a:pt x="745" y="1023"/>
                </a:cubicBezTo>
                <a:cubicBezTo>
                  <a:pt x="775" y="1054"/>
                  <a:pt x="788" y="1087"/>
                  <a:pt x="772" y="1131"/>
                </a:cubicBezTo>
                <a:cubicBezTo>
                  <a:pt x="801" y="1112"/>
                  <a:pt x="810" y="1074"/>
                  <a:pt x="790" y="1047"/>
                </a:cubicBezTo>
                <a:cubicBezTo>
                  <a:pt x="776" y="1027"/>
                  <a:pt x="757" y="1011"/>
                  <a:pt x="740" y="994"/>
                </a:cubicBezTo>
                <a:cubicBezTo>
                  <a:pt x="727" y="980"/>
                  <a:pt x="711" y="968"/>
                  <a:pt x="699" y="954"/>
                </a:cubicBezTo>
                <a:cubicBezTo>
                  <a:pt x="681" y="931"/>
                  <a:pt x="695" y="897"/>
                  <a:pt x="726" y="886"/>
                </a:cubicBezTo>
                <a:cubicBezTo>
                  <a:pt x="726" y="886"/>
                  <a:pt x="727" y="886"/>
                  <a:pt x="728" y="886"/>
                </a:cubicBezTo>
                <a:cubicBezTo>
                  <a:pt x="745" y="856"/>
                  <a:pt x="776" y="881"/>
                  <a:pt x="801" y="869"/>
                </a:cubicBezTo>
                <a:cubicBezTo>
                  <a:pt x="830" y="855"/>
                  <a:pt x="863" y="874"/>
                  <a:pt x="885" y="901"/>
                </a:cubicBezTo>
                <a:cubicBezTo>
                  <a:pt x="905" y="926"/>
                  <a:pt x="905" y="953"/>
                  <a:pt x="894" y="982"/>
                </a:cubicBezTo>
                <a:cubicBezTo>
                  <a:pt x="893" y="983"/>
                  <a:pt x="891" y="983"/>
                  <a:pt x="891" y="983"/>
                </a:cubicBezTo>
                <a:cubicBezTo>
                  <a:pt x="888" y="967"/>
                  <a:pt x="884" y="951"/>
                  <a:pt x="880" y="935"/>
                </a:cubicBezTo>
                <a:cubicBezTo>
                  <a:pt x="878" y="935"/>
                  <a:pt x="876" y="935"/>
                  <a:pt x="874" y="936"/>
                </a:cubicBezTo>
                <a:cubicBezTo>
                  <a:pt x="880" y="963"/>
                  <a:pt x="888" y="991"/>
                  <a:pt x="869" y="1018"/>
                </a:cubicBezTo>
                <a:cubicBezTo>
                  <a:pt x="910" y="994"/>
                  <a:pt x="928" y="943"/>
                  <a:pt x="904" y="907"/>
                </a:cubicBezTo>
                <a:cubicBezTo>
                  <a:pt x="884" y="879"/>
                  <a:pt x="893" y="860"/>
                  <a:pt x="911" y="838"/>
                </a:cubicBezTo>
                <a:cubicBezTo>
                  <a:pt x="932" y="855"/>
                  <a:pt x="941" y="841"/>
                  <a:pt x="948" y="822"/>
                </a:cubicBezTo>
                <a:cubicBezTo>
                  <a:pt x="973" y="760"/>
                  <a:pt x="999" y="698"/>
                  <a:pt x="1021" y="635"/>
                </a:cubicBezTo>
                <a:cubicBezTo>
                  <a:pt x="1053" y="547"/>
                  <a:pt x="1083" y="458"/>
                  <a:pt x="1113" y="369"/>
                </a:cubicBezTo>
                <a:cubicBezTo>
                  <a:pt x="1124" y="334"/>
                  <a:pt x="1135" y="299"/>
                  <a:pt x="1146" y="263"/>
                </a:cubicBezTo>
                <a:cubicBezTo>
                  <a:pt x="1148" y="256"/>
                  <a:pt x="1151" y="249"/>
                  <a:pt x="1154" y="242"/>
                </a:cubicBezTo>
                <a:cubicBezTo>
                  <a:pt x="1156" y="242"/>
                  <a:pt x="1158" y="242"/>
                  <a:pt x="1160" y="243"/>
                </a:cubicBezTo>
                <a:cubicBezTo>
                  <a:pt x="1160" y="264"/>
                  <a:pt x="1163" y="286"/>
                  <a:pt x="1160" y="308"/>
                </a:cubicBezTo>
                <a:cubicBezTo>
                  <a:pt x="1152" y="359"/>
                  <a:pt x="1145" y="411"/>
                  <a:pt x="1132" y="462"/>
                </a:cubicBezTo>
                <a:cubicBezTo>
                  <a:pt x="1103" y="576"/>
                  <a:pt x="1071" y="690"/>
                  <a:pt x="1039" y="804"/>
                </a:cubicBezTo>
                <a:cubicBezTo>
                  <a:pt x="1035" y="821"/>
                  <a:pt x="1028" y="836"/>
                  <a:pt x="1022" y="854"/>
                </a:cubicBezTo>
                <a:cubicBezTo>
                  <a:pt x="1015" y="851"/>
                  <a:pt x="1009" y="848"/>
                  <a:pt x="1002" y="846"/>
                </a:cubicBezTo>
                <a:cubicBezTo>
                  <a:pt x="971" y="917"/>
                  <a:pt x="940" y="989"/>
                  <a:pt x="909" y="1060"/>
                </a:cubicBezTo>
                <a:cubicBezTo>
                  <a:pt x="911" y="1061"/>
                  <a:pt x="912" y="1062"/>
                  <a:pt x="914" y="1062"/>
                </a:cubicBezTo>
                <a:cubicBezTo>
                  <a:pt x="947" y="998"/>
                  <a:pt x="980" y="934"/>
                  <a:pt x="1014" y="869"/>
                </a:cubicBezTo>
                <a:cubicBezTo>
                  <a:pt x="1026" y="874"/>
                  <a:pt x="1036" y="878"/>
                  <a:pt x="1050" y="883"/>
                </a:cubicBezTo>
                <a:cubicBezTo>
                  <a:pt x="1153" y="674"/>
                  <a:pt x="1207" y="451"/>
                  <a:pt x="1248" y="221"/>
                </a:cubicBezTo>
                <a:cubicBezTo>
                  <a:pt x="1269" y="236"/>
                  <a:pt x="1267" y="258"/>
                  <a:pt x="1268" y="276"/>
                </a:cubicBezTo>
                <a:cubicBezTo>
                  <a:pt x="1271" y="346"/>
                  <a:pt x="1263" y="414"/>
                  <a:pt x="1253" y="483"/>
                </a:cubicBezTo>
                <a:cubicBezTo>
                  <a:pt x="1235" y="612"/>
                  <a:pt x="1202" y="737"/>
                  <a:pt x="1159" y="860"/>
                </a:cubicBezTo>
                <a:cubicBezTo>
                  <a:pt x="1131" y="942"/>
                  <a:pt x="1101" y="1023"/>
                  <a:pt x="1053" y="1096"/>
                </a:cubicBezTo>
                <a:cubicBezTo>
                  <a:pt x="1036" y="1122"/>
                  <a:pt x="1032" y="1124"/>
                  <a:pt x="1007" y="1109"/>
                </a:cubicBezTo>
                <a:cubicBezTo>
                  <a:pt x="989" y="1098"/>
                  <a:pt x="979" y="1102"/>
                  <a:pt x="967" y="1120"/>
                </a:cubicBezTo>
                <a:cubicBezTo>
                  <a:pt x="933" y="1173"/>
                  <a:pt x="896" y="1225"/>
                  <a:pt x="861" y="1277"/>
                </a:cubicBezTo>
                <a:cubicBezTo>
                  <a:pt x="860" y="1278"/>
                  <a:pt x="860" y="1280"/>
                  <a:pt x="859" y="1281"/>
                </a:cubicBezTo>
                <a:cubicBezTo>
                  <a:pt x="835" y="1314"/>
                  <a:pt x="824" y="1316"/>
                  <a:pt x="795" y="1286"/>
                </a:cubicBezTo>
                <a:cubicBezTo>
                  <a:pt x="761" y="1252"/>
                  <a:pt x="744" y="1266"/>
                  <a:pt x="717" y="1307"/>
                </a:cubicBezTo>
                <a:cubicBezTo>
                  <a:pt x="692" y="1345"/>
                  <a:pt x="705" y="1384"/>
                  <a:pt x="728" y="1419"/>
                </a:cubicBezTo>
                <a:cubicBezTo>
                  <a:pt x="735" y="1430"/>
                  <a:pt x="744" y="1440"/>
                  <a:pt x="750" y="1455"/>
                </a:cubicBezTo>
                <a:cubicBezTo>
                  <a:pt x="724" y="1441"/>
                  <a:pt x="698" y="1427"/>
                  <a:pt x="672" y="1413"/>
                </a:cubicBezTo>
                <a:cubicBezTo>
                  <a:pt x="712" y="1448"/>
                  <a:pt x="741" y="1490"/>
                  <a:pt x="760" y="1538"/>
                </a:cubicBezTo>
                <a:cubicBezTo>
                  <a:pt x="782" y="1595"/>
                  <a:pt x="801" y="1655"/>
                  <a:pt x="820" y="1713"/>
                </a:cubicBezTo>
                <a:cubicBezTo>
                  <a:pt x="831" y="1745"/>
                  <a:pt x="840" y="1777"/>
                  <a:pt x="850" y="1808"/>
                </a:cubicBezTo>
                <a:cubicBezTo>
                  <a:pt x="851" y="1813"/>
                  <a:pt x="855" y="1817"/>
                  <a:pt x="859" y="1822"/>
                </a:cubicBezTo>
                <a:cubicBezTo>
                  <a:pt x="851" y="1760"/>
                  <a:pt x="844" y="1699"/>
                  <a:pt x="836" y="1639"/>
                </a:cubicBezTo>
                <a:cubicBezTo>
                  <a:pt x="839" y="1638"/>
                  <a:pt x="842" y="1637"/>
                  <a:pt x="845" y="1636"/>
                </a:cubicBezTo>
                <a:cubicBezTo>
                  <a:pt x="908" y="1764"/>
                  <a:pt x="971" y="1893"/>
                  <a:pt x="1033" y="2021"/>
                </a:cubicBezTo>
                <a:cubicBezTo>
                  <a:pt x="1051" y="2008"/>
                  <a:pt x="1065" y="1997"/>
                  <a:pt x="1081" y="1985"/>
                </a:cubicBezTo>
                <a:cubicBezTo>
                  <a:pt x="1050" y="1945"/>
                  <a:pt x="1020" y="1905"/>
                  <a:pt x="989" y="1864"/>
                </a:cubicBezTo>
                <a:cubicBezTo>
                  <a:pt x="990" y="1863"/>
                  <a:pt x="992" y="1862"/>
                  <a:pt x="993" y="1860"/>
                </a:cubicBezTo>
                <a:cubicBezTo>
                  <a:pt x="1006" y="1874"/>
                  <a:pt x="1020" y="1886"/>
                  <a:pt x="1032" y="1900"/>
                </a:cubicBezTo>
                <a:cubicBezTo>
                  <a:pt x="1057" y="1927"/>
                  <a:pt x="1081" y="1955"/>
                  <a:pt x="1107" y="1982"/>
                </a:cubicBezTo>
                <a:cubicBezTo>
                  <a:pt x="1120" y="1995"/>
                  <a:pt x="1118" y="2004"/>
                  <a:pt x="1104" y="2013"/>
                </a:cubicBezTo>
                <a:cubicBezTo>
                  <a:pt x="1083" y="2026"/>
                  <a:pt x="1064" y="2038"/>
                  <a:pt x="1051" y="2060"/>
                </a:cubicBezTo>
                <a:cubicBezTo>
                  <a:pt x="1034" y="2089"/>
                  <a:pt x="1000" y="2086"/>
                  <a:pt x="972" y="2093"/>
                </a:cubicBezTo>
                <a:cubicBezTo>
                  <a:pt x="952" y="2098"/>
                  <a:pt x="937" y="2104"/>
                  <a:pt x="936" y="2129"/>
                </a:cubicBezTo>
                <a:cubicBezTo>
                  <a:pt x="935" y="2151"/>
                  <a:pt x="931" y="2172"/>
                  <a:pt x="929" y="2193"/>
                </a:cubicBezTo>
                <a:cubicBezTo>
                  <a:pt x="928" y="2198"/>
                  <a:pt x="932" y="2208"/>
                  <a:pt x="935" y="2208"/>
                </a:cubicBezTo>
                <a:cubicBezTo>
                  <a:pt x="964" y="2212"/>
                  <a:pt x="958" y="2234"/>
                  <a:pt x="955" y="2251"/>
                </a:cubicBezTo>
                <a:cubicBezTo>
                  <a:pt x="951" y="2280"/>
                  <a:pt x="942" y="2308"/>
                  <a:pt x="935" y="2336"/>
                </a:cubicBezTo>
                <a:cubicBezTo>
                  <a:pt x="935" y="2339"/>
                  <a:pt x="933" y="2341"/>
                  <a:pt x="933" y="2344"/>
                </a:cubicBezTo>
                <a:cubicBezTo>
                  <a:pt x="931" y="2355"/>
                  <a:pt x="935" y="2373"/>
                  <a:pt x="929" y="2377"/>
                </a:cubicBezTo>
                <a:cubicBezTo>
                  <a:pt x="915" y="2388"/>
                  <a:pt x="896" y="2395"/>
                  <a:pt x="879" y="2397"/>
                </a:cubicBezTo>
                <a:cubicBezTo>
                  <a:pt x="865" y="2398"/>
                  <a:pt x="850" y="2392"/>
                  <a:pt x="836" y="2387"/>
                </a:cubicBezTo>
                <a:cubicBezTo>
                  <a:pt x="821" y="2382"/>
                  <a:pt x="819" y="2371"/>
                  <a:pt x="832" y="2365"/>
                </a:cubicBezTo>
                <a:cubicBezTo>
                  <a:pt x="860" y="2351"/>
                  <a:pt x="857" y="2329"/>
                  <a:pt x="853" y="2304"/>
                </a:cubicBezTo>
                <a:cubicBezTo>
                  <a:pt x="844" y="2256"/>
                  <a:pt x="837" y="2206"/>
                  <a:pt x="828" y="2158"/>
                </a:cubicBezTo>
                <a:cubicBezTo>
                  <a:pt x="816" y="2089"/>
                  <a:pt x="796" y="2023"/>
                  <a:pt x="765" y="1961"/>
                </a:cubicBezTo>
                <a:cubicBezTo>
                  <a:pt x="719" y="1868"/>
                  <a:pt x="664" y="1779"/>
                  <a:pt x="620" y="1686"/>
                </a:cubicBezTo>
                <a:cubicBezTo>
                  <a:pt x="597" y="1636"/>
                  <a:pt x="585" y="1581"/>
                  <a:pt x="574" y="1527"/>
                </a:cubicBezTo>
                <a:cubicBezTo>
                  <a:pt x="566" y="1490"/>
                  <a:pt x="565" y="1450"/>
                  <a:pt x="565" y="1411"/>
                </a:cubicBezTo>
                <a:cubicBezTo>
                  <a:pt x="564" y="1336"/>
                  <a:pt x="579" y="1266"/>
                  <a:pt x="634" y="1211"/>
                </a:cubicBezTo>
                <a:close/>
                <a:moveTo>
                  <a:pt x="111" y="353"/>
                </a:moveTo>
                <a:cubicBezTo>
                  <a:pt x="127" y="366"/>
                  <a:pt x="138" y="374"/>
                  <a:pt x="149" y="382"/>
                </a:cubicBezTo>
                <a:cubicBezTo>
                  <a:pt x="204" y="421"/>
                  <a:pt x="264" y="448"/>
                  <a:pt x="326" y="473"/>
                </a:cubicBezTo>
                <a:cubicBezTo>
                  <a:pt x="338" y="478"/>
                  <a:pt x="346" y="482"/>
                  <a:pt x="357" y="469"/>
                </a:cubicBezTo>
                <a:cubicBezTo>
                  <a:pt x="370" y="453"/>
                  <a:pt x="389" y="450"/>
                  <a:pt x="409" y="460"/>
                </a:cubicBezTo>
                <a:cubicBezTo>
                  <a:pt x="427" y="469"/>
                  <a:pt x="434" y="483"/>
                  <a:pt x="433" y="503"/>
                </a:cubicBezTo>
                <a:cubicBezTo>
                  <a:pt x="432" y="523"/>
                  <a:pt x="424" y="537"/>
                  <a:pt x="405" y="544"/>
                </a:cubicBezTo>
                <a:cubicBezTo>
                  <a:pt x="379" y="553"/>
                  <a:pt x="347" y="539"/>
                  <a:pt x="344" y="507"/>
                </a:cubicBezTo>
                <a:cubicBezTo>
                  <a:pt x="344" y="496"/>
                  <a:pt x="341" y="490"/>
                  <a:pt x="328" y="485"/>
                </a:cubicBezTo>
                <a:cubicBezTo>
                  <a:pt x="282" y="467"/>
                  <a:pt x="236" y="447"/>
                  <a:pt x="192" y="425"/>
                </a:cubicBezTo>
                <a:cubicBezTo>
                  <a:pt x="162" y="411"/>
                  <a:pt x="135" y="391"/>
                  <a:pt x="107" y="374"/>
                </a:cubicBezTo>
                <a:cubicBezTo>
                  <a:pt x="71" y="423"/>
                  <a:pt x="53" y="475"/>
                  <a:pt x="76" y="530"/>
                </a:cubicBezTo>
                <a:cubicBezTo>
                  <a:pt x="84" y="548"/>
                  <a:pt x="93" y="563"/>
                  <a:pt x="109" y="574"/>
                </a:cubicBezTo>
                <a:cubicBezTo>
                  <a:pt x="177" y="624"/>
                  <a:pt x="253" y="621"/>
                  <a:pt x="320" y="615"/>
                </a:cubicBezTo>
                <a:cubicBezTo>
                  <a:pt x="339" y="603"/>
                  <a:pt x="312" y="590"/>
                  <a:pt x="334" y="582"/>
                </a:cubicBezTo>
                <a:cubicBezTo>
                  <a:pt x="351" y="576"/>
                  <a:pt x="362" y="583"/>
                  <a:pt x="372" y="596"/>
                </a:cubicBezTo>
                <a:cubicBezTo>
                  <a:pt x="373" y="597"/>
                  <a:pt x="372" y="600"/>
                  <a:pt x="373" y="600"/>
                </a:cubicBezTo>
                <a:cubicBezTo>
                  <a:pt x="378" y="602"/>
                  <a:pt x="383" y="606"/>
                  <a:pt x="387" y="605"/>
                </a:cubicBezTo>
                <a:cubicBezTo>
                  <a:pt x="425" y="592"/>
                  <a:pt x="463" y="578"/>
                  <a:pt x="500" y="564"/>
                </a:cubicBezTo>
                <a:cubicBezTo>
                  <a:pt x="505" y="562"/>
                  <a:pt x="511" y="558"/>
                  <a:pt x="512" y="554"/>
                </a:cubicBezTo>
                <a:cubicBezTo>
                  <a:pt x="514" y="535"/>
                  <a:pt x="519" y="515"/>
                  <a:pt x="515" y="497"/>
                </a:cubicBezTo>
                <a:cubicBezTo>
                  <a:pt x="505" y="449"/>
                  <a:pt x="489" y="401"/>
                  <a:pt x="478" y="352"/>
                </a:cubicBezTo>
                <a:cubicBezTo>
                  <a:pt x="474" y="335"/>
                  <a:pt x="466" y="326"/>
                  <a:pt x="450" y="321"/>
                </a:cubicBezTo>
                <a:cubicBezTo>
                  <a:pt x="444" y="320"/>
                  <a:pt x="438" y="317"/>
                  <a:pt x="432" y="316"/>
                </a:cubicBezTo>
                <a:cubicBezTo>
                  <a:pt x="377" y="300"/>
                  <a:pt x="322" y="285"/>
                  <a:pt x="265" y="269"/>
                </a:cubicBezTo>
                <a:cubicBezTo>
                  <a:pt x="266" y="286"/>
                  <a:pt x="267" y="300"/>
                  <a:pt x="269" y="313"/>
                </a:cubicBezTo>
                <a:cubicBezTo>
                  <a:pt x="266" y="313"/>
                  <a:pt x="264" y="314"/>
                  <a:pt x="262" y="314"/>
                </a:cubicBezTo>
                <a:cubicBezTo>
                  <a:pt x="258" y="300"/>
                  <a:pt x="259" y="280"/>
                  <a:pt x="249" y="273"/>
                </a:cubicBezTo>
                <a:cubicBezTo>
                  <a:pt x="239" y="265"/>
                  <a:pt x="219" y="266"/>
                  <a:pt x="204" y="266"/>
                </a:cubicBezTo>
                <a:cubicBezTo>
                  <a:pt x="174" y="266"/>
                  <a:pt x="143" y="264"/>
                  <a:pt x="115" y="270"/>
                </a:cubicBezTo>
                <a:cubicBezTo>
                  <a:pt x="75" y="279"/>
                  <a:pt x="69" y="308"/>
                  <a:pt x="97" y="337"/>
                </a:cubicBezTo>
                <a:cubicBezTo>
                  <a:pt x="101" y="340"/>
                  <a:pt x="105" y="343"/>
                  <a:pt x="109" y="347"/>
                </a:cubicBezTo>
                <a:cubicBezTo>
                  <a:pt x="139" y="311"/>
                  <a:pt x="163" y="292"/>
                  <a:pt x="175" y="292"/>
                </a:cubicBezTo>
                <a:cubicBezTo>
                  <a:pt x="156" y="310"/>
                  <a:pt x="134" y="331"/>
                  <a:pt x="111" y="353"/>
                </a:cubicBezTo>
                <a:close/>
                <a:moveTo>
                  <a:pt x="351" y="58"/>
                </a:moveTo>
                <a:cubicBezTo>
                  <a:pt x="364" y="73"/>
                  <a:pt x="377" y="86"/>
                  <a:pt x="388" y="100"/>
                </a:cubicBezTo>
                <a:cubicBezTo>
                  <a:pt x="431" y="156"/>
                  <a:pt x="462" y="219"/>
                  <a:pt x="487" y="284"/>
                </a:cubicBezTo>
                <a:cubicBezTo>
                  <a:pt x="494" y="303"/>
                  <a:pt x="506" y="311"/>
                  <a:pt x="521" y="318"/>
                </a:cubicBezTo>
                <a:cubicBezTo>
                  <a:pt x="559" y="336"/>
                  <a:pt x="597" y="354"/>
                  <a:pt x="634" y="373"/>
                </a:cubicBezTo>
                <a:cubicBezTo>
                  <a:pt x="656" y="385"/>
                  <a:pt x="677" y="400"/>
                  <a:pt x="699" y="413"/>
                </a:cubicBezTo>
                <a:cubicBezTo>
                  <a:pt x="708" y="397"/>
                  <a:pt x="717" y="383"/>
                  <a:pt x="723" y="368"/>
                </a:cubicBezTo>
                <a:cubicBezTo>
                  <a:pt x="749" y="314"/>
                  <a:pt x="745" y="258"/>
                  <a:pt x="698" y="217"/>
                </a:cubicBezTo>
                <a:cubicBezTo>
                  <a:pt x="660" y="183"/>
                  <a:pt x="614" y="176"/>
                  <a:pt x="567" y="170"/>
                </a:cubicBezTo>
                <a:cubicBezTo>
                  <a:pt x="554" y="169"/>
                  <a:pt x="540" y="168"/>
                  <a:pt x="529" y="182"/>
                </a:cubicBezTo>
                <a:cubicBezTo>
                  <a:pt x="521" y="192"/>
                  <a:pt x="505" y="189"/>
                  <a:pt x="499" y="177"/>
                </a:cubicBezTo>
                <a:cubicBezTo>
                  <a:pt x="495" y="170"/>
                  <a:pt x="496" y="157"/>
                  <a:pt x="500" y="150"/>
                </a:cubicBezTo>
                <a:cubicBezTo>
                  <a:pt x="507" y="138"/>
                  <a:pt x="521" y="137"/>
                  <a:pt x="530" y="147"/>
                </a:cubicBezTo>
                <a:cubicBezTo>
                  <a:pt x="538" y="155"/>
                  <a:pt x="545" y="158"/>
                  <a:pt x="555" y="158"/>
                </a:cubicBezTo>
                <a:cubicBezTo>
                  <a:pt x="572" y="159"/>
                  <a:pt x="589" y="162"/>
                  <a:pt x="606" y="165"/>
                </a:cubicBezTo>
                <a:cubicBezTo>
                  <a:pt x="630" y="169"/>
                  <a:pt x="654" y="175"/>
                  <a:pt x="681" y="181"/>
                </a:cubicBezTo>
                <a:cubicBezTo>
                  <a:pt x="591" y="80"/>
                  <a:pt x="481" y="41"/>
                  <a:pt x="351" y="58"/>
                </a:cubicBezTo>
                <a:close/>
                <a:moveTo>
                  <a:pt x="262" y="239"/>
                </a:moveTo>
                <a:cubicBezTo>
                  <a:pt x="327" y="256"/>
                  <a:pt x="391" y="272"/>
                  <a:pt x="457" y="289"/>
                </a:cubicBezTo>
                <a:cubicBezTo>
                  <a:pt x="444" y="259"/>
                  <a:pt x="432" y="228"/>
                  <a:pt x="416" y="198"/>
                </a:cubicBezTo>
                <a:cubicBezTo>
                  <a:pt x="396" y="160"/>
                  <a:pt x="374" y="123"/>
                  <a:pt x="341" y="93"/>
                </a:cubicBezTo>
                <a:cubicBezTo>
                  <a:pt x="320" y="73"/>
                  <a:pt x="303" y="68"/>
                  <a:pt x="290" y="80"/>
                </a:cubicBezTo>
                <a:cubicBezTo>
                  <a:pt x="281" y="88"/>
                  <a:pt x="273" y="100"/>
                  <a:pt x="269" y="112"/>
                </a:cubicBezTo>
                <a:cubicBezTo>
                  <a:pt x="256" y="154"/>
                  <a:pt x="252" y="196"/>
                  <a:pt x="262" y="239"/>
                </a:cubicBezTo>
                <a:close/>
                <a:moveTo>
                  <a:pt x="395" y="766"/>
                </a:moveTo>
                <a:cubicBezTo>
                  <a:pt x="380" y="729"/>
                  <a:pt x="367" y="695"/>
                  <a:pt x="352" y="661"/>
                </a:cubicBezTo>
                <a:cubicBezTo>
                  <a:pt x="350" y="656"/>
                  <a:pt x="341" y="651"/>
                  <a:pt x="335" y="651"/>
                </a:cubicBezTo>
                <a:cubicBezTo>
                  <a:pt x="320" y="650"/>
                  <a:pt x="305" y="653"/>
                  <a:pt x="290" y="654"/>
                </a:cubicBezTo>
                <a:cubicBezTo>
                  <a:pt x="235" y="655"/>
                  <a:pt x="182" y="648"/>
                  <a:pt x="127" y="624"/>
                </a:cubicBezTo>
                <a:cubicBezTo>
                  <a:pt x="197" y="711"/>
                  <a:pt x="283" y="758"/>
                  <a:pt x="395" y="766"/>
                </a:cubicBezTo>
                <a:close/>
                <a:moveTo>
                  <a:pt x="637" y="1004"/>
                </a:moveTo>
                <a:cubicBezTo>
                  <a:pt x="608" y="961"/>
                  <a:pt x="574" y="925"/>
                  <a:pt x="555" y="882"/>
                </a:cubicBezTo>
                <a:cubicBezTo>
                  <a:pt x="536" y="840"/>
                  <a:pt x="532" y="790"/>
                  <a:pt x="522" y="746"/>
                </a:cubicBezTo>
                <a:cubicBezTo>
                  <a:pt x="469" y="766"/>
                  <a:pt x="444" y="726"/>
                  <a:pt x="413" y="696"/>
                </a:cubicBezTo>
                <a:cubicBezTo>
                  <a:pt x="414" y="704"/>
                  <a:pt x="415" y="711"/>
                  <a:pt x="419" y="718"/>
                </a:cubicBezTo>
                <a:cubicBezTo>
                  <a:pt x="440" y="760"/>
                  <a:pt x="462" y="802"/>
                  <a:pt x="485" y="843"/>
                </a:cubicBezTo>
                <a:cubicBezTo>
                  <a:pt x="498" y="865"/>
                  <a:pt x="513" y="887"/>
                  <a:pt x="530" y="905"/>
                </a:cubicBezTo>
                <a:cubicBezTo>
                  <a:pt x="561" y="937"/>
                  <a:pt x="593" y="966"/>
                  <a:pt x="625" y="997"/>
                </a:cubicBezTo>
                <a:cubicBezTo>
                  <a:pt x="628" y="999"/>
                  <a:pt x="631" y="1000"/>
                  <a:pt x="637" y="1004"/>
                </a:cubicBezTo>
                <a:close/>
                <a:moveTo>
                  <a:pt x="101" y="238"/>
                </a:moveTo>
                <a:cubicBezTo>
                  <a:pt x="150" y="238"/>
                  <a:pt x="196" y="238"/>
                  <a:pt x="245" y="238"/>
                </a:cubicBezTo>
                <a:cubicBezTo>
                  <a:pt x="245" y="192"/>
                  <a:pt x="245" y="144"/>
                  <a:pt x="245" y="95"/>
                </a:cubicBezTo>
                <a:cubicBezTo>
                  <a:pt x="184" y="129"/>
                  <a:pt x="135" y="177"/>
                  <a:pt x="101" y="238"/>
                </a:cubicBezTo>
                <a:close/>
                <a:moveTo>
                  <a:pt x="506" y="603"/>
                </a:moveTo>
                <a:cubicBezTo>
                  <a:pt x="482" y="611"/>
                  <a:pt x="459" y="618"/>
                  <a:pt x="435" y="626"/>
                </a:cubicBezTo>
                <a:cubicBezTo>
                  <a:pt x="428" y="629"/>
                  <a:pt x="416" y="633"/>
                  <a:pt x="416" y="636"/>
                </a:cubicBezTo>
                <a:cubicBezTo>
                  <a:pt x="415" y="650"/>
                  <a:pt x="414" y="667"/>
                  <a:pt x="421" y="678"/>
                </a:cubicBezTo>
                <a:cubicBezTo>
                  <a:pt x="429" y="693"/>
                  <a:pt x="444" y="707"/>
                  <a:pt x="459" y="717"/>
                </a:cubicBezTo>
                <a:cubicBezTo>
                  <a:pt x="469" y="724"/>
                  <a:pt x="486" y="731"/>
                  <a:pt x="495" y="727"/>
                </a:cubicBezTo>
                <a:cubicBezTo>
                  <a:pt x="510" y="721"/>
                  <a:pt x="520" y="706"/>
                  <a:pt x="517" y="685"/>
                </a:cubicBezTo>
                <a:cubicBezTo>
                  <a:pt x="512" y="658"/>
                  <a:pt x="510" y="631"/>
                  <a:pt x="506" y="603"/>
                </a:cubicBezTo>
                <a:close/>
                <a:moveTo>
                  <a:pt x="762" y="359"/>
                </a:moveTo>
                <a:cubicBezTo>
                  <a:pt x="750" y="382"/>
                  <a:pt x="740" y="402"/>
                  <a:pt x="730" y="423"/>
                </a:cubicBezTo>
                <a:cubicBezTo>
                  <a:pt x="728" y="427"/>
                  <a:pt x="724" y="434"/>
                  <a:pt x="726" y="436"/>
                </a:cubicBezTo>
                <a:cubicBezTo>
                  <a:pt x="736" y="450"/>
                  <a:pt x="748" y="463"/>
                  <a:pt x="762" y="480"/>
                </a:cubicBezTo>
                <a:cubicBezTo>
                  <a:pt x="762" y="437"/>
                  <a:pt x="762" y="399"/>
                  <a:pt x="762" y="359"/>
                </a:cubicBezTo>
                <a:close/>
                <a:moveTo>
                  <a:pt x="63" y="333"/>
                </a:moveTo>
                <a:cubicBezTo>
                  <a:pt x="60" y="362"/>
                  <a:pt x="57" y="389"/>
                  <a:pt x="55" y="417"/>
                </a:cubicBezTo>
                <a:cubicBezTo>
                  <a:pt x="56" y="417"/>
                  <a:pt x="57" y="418"/>
                  <a:pt x="58" y="418"/>
                </a:cubicBezTo>
                <a:cubicBezTo>
                  <a:pt x="70" y="399"/>
                  <a:pt x="82" y="380"/>
                  <a:pt x="95" y="359"/>
                </a:cubicBezTo>
                <a:cubicBezTo>
                  <a:pt x="84" y="350"/>
                  <a:pt x="75" y="343"/>
                  <a:pt x="63" y="333"/>
                </a:cubicBezTo>
                <a:close/>
                <a:moveTo>
                  <a:pt x="849" y="1012"/>
                </a:moveTo>
                <a:cubicBezTo>
                  <a:pt x="848" y="1036"/>
                  <a:pt x="846" y="1060"/>
                  <a:pt x="845" y="1081"/>
                </a:cubicBezTo>
                <a:cubicBezTo>
                  <a:pt x="872" y="1062"/>
                  <a:pt x="874" y="1038"/>
                  <a:pt x="849" y="10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6827C8B-42FE-47AA-A3C7-F511D4902BF0}"/>
              </a:ext>
            </a:extLst>
          </p:cNvPr>
          <p:cNvSpPr>
            <a:spLocks noEditPoints="1"/>
          </p:cNvSpPr>
          <p:nvPr/>
        </p:nvSpPr>
        <p:spPr bwMode="auto">
          <a:xfrm>
            <a:off x="6831974" y="3684810"/>
            <a:ext cx="1079038" cy="1587894"/>
          </a:xfrm>
          <a:custGeom>
            <a:avLst/>
            <a:gdLst>
              <a:gd name="T0" fmla="*/ 535 w 1271"/>
              <a:gd name="T1" fmla="*/ 1189 h 2398"/>
              <a:gd name="T2" fmla="*/ 474 w 1271"/>
              <a:gd name="T3" fmla="*/ 943 h 2398"/>
              <a:gd name="T4" fmla="*/ 184 w 1271"/>
              <a:gd name="T5" fmla="*/ 714 h 2398"/>
              <a:gd name="T6" fmla="*/ 654 w 1271"/>
              <a:gd name="T7" fmla="*/ 104 h 2398"/>
              <a:gd name="T8" fmla="*/ 657 w 1271"/>
              <a:gd name="T9" fmla="*/ 682 h 2398"/>
              <a:gd name="T10" fmla="*/ 649 w 1271"/>
              <a:gd name="T11" fmla="*/ 551 h 2398"/>
              <a:gd name="T12" fmla="*/ 709 w 1271"/>
              <a:gd name="T13" fmla="*/ 460 h 2398"/>
              <a:gd name="T14" fmla="*/ 508 w 1271"/>
              <a:gd name="T15" fmla="*/ 342 h 2398"/>
              <a:gd name="T16" fmla="*/ 552 w 1271"/>
              <a:gd name="T17" fmla="*/ 680 h 2398"/>
              <a:gd name="T18" fmla="*/ 745 w 1271"/>
              <a:gd name="T19" fmla="*/ 1023 h 2398"/>
              <a:gd name="T20" fmla="*/ 699 w 1271"/>
              <a:gd name="T21" fmla="*/ 954 h 2398"/>
              <a:gd name="T22" fmla="*/ 885 w 1271"/>
              <a:gd name="T23" fmla="*/ 901 h 2398"/>
              <a:gd name="T24" fmla="*/ 874 w 1271"/>
              <a:gd name="T25" fmla="*/ 936 h 2398"/>
              <a:gd name="T26" fmla="*/ 948 w 1271"/>
              <a:gd name="T27" fmla="*/ 822 h 2398"/>
              <a:gd name="T28" fmla="*/ 1154 w 1271"/>
              <a:gd name="T29" fmla="*/ 242 h 2398"/>
              <a:gd name="T30" fmla="*/ 1039 w 1271"/>
              <a:gd name="T31" fmla="*/ 804 h 2398"/>
              <a:gd name="T32" fmla="*/ 914 w 1271"/>
              <a:gd name="T33" fmla="*/ 1062 h 2398"/>
              <a:gd name="T34" fmla="*/ 1268 w 1271"/>
              <a:gd name="T35" fmla="*/ 276 h 2398"/>
              <a:gd name="T36" fmla="*/ 1007 w 1271"/>
              <a:gd name="T37" fmla="*/ 1109 h 2398"/>
              <a:gd name="T38" fmla="*/ 795 w 1271"/>
              <a:gd name="T39" fmla="*/ 1286 h 2398"/>
              <a:gd name="T40" fmla="*/ 672 w 1271"/>
              <a:gd name="T41" fmla="*/ 1413 h 2398"/>
              <a:gd name="T42" fmla="*/ 859 w 1271"/>
              <a:gd name="T43" fmla="*/ 1822 h 2398"/>
              <a:gd name="T44" fmla="*/ 1081 w 1271"/>
              <a:gd name="T45" fmla="*/ 1985 h 2398"/>
              <a:gd name="T46" fmla="*/ 1107 w 1271"/>
              <a:gd name="T47" fmla="*/ 1982 h 2398"/>
              <a:gd name="T48" fmla="*/ 936 w 1271"/>
              <a:gd name="T49" fmla="*/ 2129 h 2398"/>
              <a:gd name="T50" fmla="*/ 935 w 1271"/>
              <a:gd name="T51" fmla="*/ 2336 h 2398"/>
              <a:gd name="T52" fmla="*/ 836 w 1271"/>
              <a:gd name="T53" fmla="*/ 2387 h 2398"/>
              <a:gd name="T54" fmla="*/ 765 w 1271"/>
              <a:gd name="T55" fmla="*/ 1961 h 2398"/>
              <a:gd name="T56" fmla="*/ 634 w 1271"/>
              <a:gd name="T57" fmla="*/ 1211 h 2398"/>
              <a:gd name="T58" fmla="*/ 357 w 1271"/>
              <a:gd name="T59" fmla="*/ 469 h 2398"/>
              <a:gd name="T60" fmla="*/ 344 w 1271"/>
              <a:gd name="T61" fmla="*/ 507 h 2398"/>
              <a:gd name="T62" fmla="*/ 76 w 1271"/>
              <a:gd name="T63" fmla="*/ 530 h 2398"/>
              <a:gd name="T64" fmla="*/ 372 w 1271"/>
              <a:gd name="T65" fmla="*/ 596 h 2398"/>
              <a:gd name="T66" fmla="*/ 512 w 1271"/>
              <a:gd name="T67" fmla="*/ 554 h 2398"/>
              <a:gd name="T68" fmla="*/ 432 w 1271"/>
              <a:gd name="T69" fmla="*/ 316 h 2398"/>
              <a:gd name="T70" fmla="*/ 249 w 1271"/>
              <a:gd name="T71" fmla="*/ 273 h 2398"/>
              <a:gd name="T72" fmla="*/ 109 w 1271"/>
              <a:gd name="T73" fmla="*/ 347 h 2398"/>
              <a:gd name="T74" fmla="*/ 388 w 1271"/>
              <a:gd name="T75" fmla="*/ 100 h 2398"/>
              <a:gd name="T76" fmla="*/ 699 w 1271"/>
              <a:gd name="T77" fmla="*/ 413 h 2398"/>
              <a:gd name="T78" fmla="*/ 529 w 1271"/>
              <a:gd name="T79" fmla="*/ 182 h 2398"/>
              <a:gd name="T80" fmla="*/ 555 w 1271"/>
              <a:gd name="T81" fmla="*/ 158 h 2398"/>
              <a:gd name="T82" fmla="*/ 262 w 1271"/>
              <a:gd name="T83" fmla="*/ 239 h 2398"/>
              <a:gd name="T84" fmla="*/ 290 w 1271"/>
              <a:gd name="T85" fmla="*/ 80 h 2398"/>
              <a:gd name="T86" fmla="*/ 352 w 1271"/>
              <a:gd name="T87" fmla="*/ 661 h 2398"/>
              <a:gd name="T88" fmla="*/ 395 w 1271"/>
              <a:gd name="T89" fmla="*/ 766 h 2398"/>
              <a:gd name="T90" fmla="*/ 413 w 1271"/>
              <a:gd name="T91" fmla="*/ 696 h 2398"/>
              <a:gd name="T92" fmla="*/ 625 w 1271"/>
              <a:gd name="T93" fmla="*/ 997 h 2398"/>
              <a:gd name="T94" fmla="*/ 245 w 1271"/>
              <a:gd name="T95" fmla="*/ 95 h 2398"/>
              <a:gd name="T96" fmla="*/ 416 w 1271"/>
              <a:gd name="T97" fmla="*/ 636 h 2398"/>
              <a:gd name="T98" fmla="*/ 517 w 1271"/>
              <a:gd name="T99" fmla="*/ 685 h 2398"/>
              <a:gd name="T100" fmla="*/ 726 w 1271"/>
              <a:gd name="T101" fmla="*/ 436 h 2398"/>
              <a:gd name="T102" fmla="*/ 55 w 1271"/>
              <a:gd name="T103" fmla="*/ 417 h 2398"/>
              <a:gd name="T104" fmla="*/ 849 w 1271"/>
              <a:gd name="T105" fmla="*/ 1012 h 2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1" h="2398">
                <a:moveTo>
                  <a:pt x="634" y="1211"/>
                </a:moveTo>
                <a:cubicBezTo>
                  <a:pt x="586" y="1238"/>
                  <a:pt x="567" y="1288"/>
                  <a:pt x="541" y="1334"/>
                </a:cubicBezTo>
                <a:cubicBezTo>
                  <a:pt x="541" y="1304"/>
                  <a:pt x="541" y="1274"/>
                  <a:pt x="540" y="1244"/>
                </a:cubicBezTo>
                <a:cubicBezTo>
                  <a:pt x="540" y="1225"/>
                  <a:pt x="534" y="1207"/>
                  <a:pt x="535" y="1189"/>
                </a:cubicBezTo>
                <a:cubicBezTo>
                  <a:pt x="536" y="1176"/>
                  <a:pt x="541" y="1161"/>
                  <a:pt x="550" y="1150"/>
                </a:cubicBezTo>
                <a:cubicBezTo>
                  <a:pt x="562" y="1136"/>
                  <a:pt x="579" y="1125"/>
                  <a:pt x="592" y="1112"/>
                </a:cubicBezTo>
                <a:cubicBezTo>
                  <a:pt x="613" y="1091"/>
                  <a:pt x="611" y="1076"/>
                  <a:pt x="589" y="1056"/>
                </a:cubicBezTo>
                <a:cubicBezTo>
                  <a:pt x="550" y="1020"/>
                  <a:pt x="508" y="984"/>
                  <a:pt x="474" y="943"/>
                </a:cubicBezTo>
                <a:cubicBezTo>
                  <a:pt x="450" y="913"/>
                  <a:pt x="438" y="874"/>
                  <a:pt x="421" y="839"/>
                </a:cubicBezTo>
                <a:cubicBezTo>
                  <a:pt x="417" y="831"/>
                  <a:pt x="412" y="822"/>
                  <a:pt x="411" y="814"/>
                </a:cubicBezTo>
                <a:cubicBezTo>
                  <a:pt x="407" y="783"/>
                  <a:pt x="388" y="783"/>
                  <a:pt x="363" y="781"/>
                </a:cubicBezTo>
                <a:cubicBezTo>
                  <a:pt x="298" y="775"/>
                  <a:pt x="238" y="751"/>
                  <a:pt x="184" y="714"/>
                </a:cubicBezTo>
                <a:cubicBezTo>
                  <a:pt x="115" y="665"/>
                  <a:pt x="66" y="601"/>
                  <a:pt x="40" y="521"/>
                </a:cubicBezTo>
                <a:cubicBezTo>
                  <a:pt x="0" y="391"/>
                  <a:pt x="20" y="272"/>
                  <a:pt x="102" y="163"/>
                </a:cubicBezTo>
                <a:cubicBezTo>
                  <a:pt x="162" y="83"/>
                  <a:pt x="244" y="35"/>
                  <a:pt x="341" y="19"/>
                </a:cubicBezTo>
                <a:cubicBezTo>
                  <a:pt x="457" y="0"/>
                  <a:pt x="562" y="29"/>
                  <a:pt x="654" y="104"/>
                </a:cubicBezTo>
                <a:cubicBezTo>
                  <a:pt x="722" y="160"/>
                  <a:pt x="764" y="232"/>
                  <a:pt x="783" y="317"/>
                </a:cubicBezTo>
                <a:cubicBezTo>
                  <a:pt x="801" y="399"/>
                  <a:pt x="792" y="480"/>
                  <a:pt x="757" y="558"/>
                </a:cubicBezTo>
                <a:cubicBezTo>
                  <a:pt x="734" y="607"/>
                  <a:pt x="703" y="649"/>
                  <a:pt x="663" y="685"/>
                </a:cubicBezTo>
                <a:cubicBezTo>
                  <a:pt x="661" y="684"/>
                  <a:pt x="659" y="683"/>
                  <a:pt x="657" y="682"/>
                </a:cubicBezTo>
                <a:cubicBezTo>
                  <a:pt x="660" y="677"/>
                  <a:pt x="662" y="671"/>
                  <a:pt x="666" y="667"/>
                </a:cubicBezTo>
                <a:cubicBezTo>
                  <a:pt x="701" y="634"/>
                  <a:pt x="722" y="592"/>
                  <a:pt x="739" y="550"/>
                </a:cubicBezTo>
                <a:cubicBezTo>
                  <a:pt x="709" y="553"/>
                  <a:pt x="680" y="557"/>
                  <a:pt x="650" y="560"/>
                </a:cubicBezTo>
                <a:cubicBezTo>
                  <a:pt x="650" y="557"/>
                  <a:pt x="649" y="554"/>
                  <a:pt x="649" y="551"/>
                </a:cubicBezTo>
                <a:cubicBezTo>
                  <a:pt x="658" y="549"/>
                  <a:pt x="668" y="548"/>
                  <a:pt x="678" y="546"/>
                </a:cubicBezTo>
                <a:cubicBezTo>
                  <a:pt x="692" y="543"/>
                  <a:pt x="706" y="541"/>
                  <a:pt x="719" y="536"/>
                </a:cubicBezTo>
                <a:cubicBezTo>
                  <a:pt x="737" y="529"/>
                  <a:pt x="743" y="507"/>
                  <a:pt x="732" y="490"/>
                </a:cubicBezTo>
                <a:cubicBezTo>
                  <a:pt x="725" y="478"/>
                  <a:pt x="716" y="468"/>
                  <a:pt x="709" y="460"/>
                </a:cubicBezTo>
                <a:cubicBezTo>
                  <a:pt x="665" y="497"/>
                  <a:pt x="623" y="532"/>
                  <a:pt x="576" y="572"/>
                </a:cubicBezTo>
                <a:cubicBezTo>
                  <a:pt x="573" y="553"/>
                  <a:pt x="572" y="541"/>
                  <a:pt x="570" y="531"/>
                </a:cubicBezTo>
                <a:cubicBezTo>
                  <a:pt x="607" y="501"/>
                  <a:pt x="642" y="472"/>
                  <a:pt x="682" y="440"/>
                </a:cubicBezTo>
                <a:cubicBezTo>
                  <a:pt x="628" y="395"/>
                  <a:pt x="569" y="370"/>
                  <a:pt x="508" y="342"/>
                </a:cubicBezTo>
                <a:cubicBezTo>
                  <a:pt x="516" y="370"/>
                  <a:pt x="524" y="396"/>
                  <a:pt x="530" y="422"/>
                </a:cubicBezTo>
                <a:cubicBezTo>
                  <a:pt x="541" y="464"/>
                  <a:pt x="554" y="507"/>
                  <a:pt x="562" y="551"/>
                </a:cubicBezTo>
                <a:cubicBezTo>
                  <a:pt x="564" y="565"/>
                  <a:pt x="559" y="583"/>
                  <a:pt x="552" y="597"/>
                </a:cubicBezTo>
                <a:cubicBezTo>
                  <a:pt x="536" y="625"/>
                  <a:pt x="543" y="652"/>
                  <a:pt x="552" y="680"/>
                </a:cubicBezTo>
                <a:cubicBezTo>
                  <a:pt x="563" y="717"/>
                  <a:pt x="577" y="755"/>
                  <a:pt x="588" y="793"/>
                </a:cubicBezTo>
                <a:cubicBezTo>
                  <a:pt x="593" y="810"/>
                  <a:pt x="591" y="828"/>
                  <a:pt x="597" y="845"/>
                </a:cubicBezTo>
                <a:cubicBezTo>
                  <a:pt x="603" y="862"/>
                  <a:pt x="611" y="880"/>
                  <a:pt x="623" y="894"/>
                </a:cubicBezTo>
                <a:cubicBezTo>
                  <a:pt x="662" y="938"/>
                  <a:pt x="703" y="981"/>
                  <a:pt x="745" y="1023"/>
                </a:cubicBezTo>
                <a:cubicBezTo>
                  <a:pt x="775" y="1054"/>
                  <a:pt x="788" y="1087"/>
                  <a:pt x="772" y="1131"/>
                </a:cubicBezTo>
                <a:cubicBezTo>
                  <a:pt x="801" y="1112"/>
                  <a:pt x="810" y="1074"/>
                  <a:pt x="790" y="1047"/>
                </a:cubicBezTo>
                <a:cubicBezTo>
                  <a:pt x="776" y="1027"/>
                  <a:pt x="757" y="1011"/>
                  <a:pt x="740" y="994"/>
                </a:cubicBezTo>
                <a:cubicBezTo>
                  <a:pt x="727" y="980"/>
                  <a:pt x="711" y="968"/>
                  <a:pt x="699" y="954"/>
                </a:cubicBezTo>
                <a:cubicBezTo>
                  <a:pt x="681" y="931"/>
                  <a:pt x="695" y="897"/>
                  <a:pt x="726" y="886"/>
                </a:cubicBezTo>
                <a:cubicBezTo>
                  <a:pt x="726" y="886"/>
                  <a:pt x="727" y="886"/>
                  <a:pt x="728" y="886"/>
                </a:cubicBezTo>
                <a:cubicBezTo>
                  <a:pt x="745" y="856"/>
                  <a:pt x="776" y="881"/>
                  <a:pt x="801" y="869"/>
                </a:cubicBezTo>
                <a:cubicBezTo>
                  <a:pt x="830" y="855"/>
                  <a:pt x="863" y="874"/>
                  <a:pt x="885" y="901"/>
                </a:cubicBezTo>
                <a:cubicBezTo>
                  <a:pt x="905" y="926"/>
                  <a:pt x="905" y="953"/>
                  <a:pt x="894" y="982"/>
                </a:cubicBezTo>
                <a:cubicBezTo>
                  <a:pt x="893" y="983"/>
                  <a:pt x="891" y="983"/>
                  <a:pt x="891" y="983"/>
                </a:cubicBezTo>
                <a:cubicBezTo>
                  <a:pt x="888" y="967"/>
                  <a:pt x="884" y="951"/>
                  <a:pt x="880" y="935"/>
                </a:cubicBezTo>
                <a:cubicBezTo>
                  <a:pt x="878" y="935"/>
                  <a:pt x="876" y="935"/>
                  <a:pt x="874" y="936"/>
                </a:cubicBezTo>
                <a:cubicBezTo>
                  <a:pt x="880" y="963"/>
                  <a:pt x="888" y="991"/>
                  <a:pt x="869" y="1018"/>
                </a:cubicBezTo>
                <a:cubicBezTo>
                  <a:pt x="910" y="994"/>
                  <a:pt x="928" y="943"/>
                  <a:pt x="904" y="907"/>
                </a:cubicBezTo>
                <a:cubicBezTo>
                  <a:pt x="884" y="879"/>
                  <a:pt x="893" y="860"/>
                  <a:pt x="911" y="838"/>
                </a:cubicBezTo>
                <a:cubicBezTo>
                  <a:pt x="932" y="855"/>
                  <a:pt x="941" y="841"/>
                  <a:pt x="948" y="822"/>
                </a:cubicBezTo>
                <a:cubicBezTo>
                  <a:pt x="973" y="760"/>
                  <a:pt x="999" y="698"/>
                  <a:pt x="1021" y="635"/>
                </a:cubicBezTo>
                <a:cubicBezTo>
                  <a:pt x="1053" y="547"/>
                  <a:pt x="1083" y="458"/>
                  <a:pt x="1113" y="369"/>
                </a:cubicBezTo>
                <a:cubicBezTo>
                  <a:pt x="1124" y="334"/>
                  <a:pt x="1135" y="299"/>
                  <a:pt x="1146" y="263"/>
                </a:cubicBezTo>
                <a:cubicBezTo>
                  <a:pt x="1148" y="256"/>
                  <a:pt x="1151" y="249"/>
                  <a:pt x="1154" y="242"/>
                </a:cubicBezTo>
                <a:cubicBezTo>
                  <a:pt x="1156" y="242"/>
                  <a:pt x="1158" y="242"/>
                  <a:pt x="1160" y="243"/>
                </a:cubicBezTo>
                <a:cubicBezTo>
                  <a:pt x="1160" y="264"/>
                  <a:pt x="1163" y="286"/>
                  <a:pt x="1160" y="308"/>
                </a:cubicBezTo>
                <a:cubicBezTo>
                  <a:pt x="1152" y="359"/>
                  <a:pt x="1145" y="411"/>
                  <a:pt x="1132" y="462"/>
                </a:cubicBezTo>
                <a:cubicBezTo>
                  <a:pt x="1103" y="576"/>
                  <a:pt x="1071" y="690"/>
                  <a:pt x="1039" y="804"/>
                </a:cubicBezTo>
                <a:cubicBezTo>
                  <a:pt x="1035" y="821"/>
                  <a:pt x="1028" y="836"/>
                  <a:pt x="1022" y="854"/>
                </a:cubicBezTo>
                <a:cubicBezTo>
                  <a:pt x="1015" y="851"/>
                  <a:pt x="1009" y="848"/>
                  <a:pt x="1002" y="846"/>
                </a:cubicBezTo>
                <a:cubicBezTo>
                  <a:pt x="971" y="917"/>
                  <a:pt x="940" y="989"/>
                  <a:pt x="909" y="1060"/>
                </a:cubicBezTo>
                <a:cubicBezTo>
                  <a:pt x="911" y="1061"/>
                  <a:pt x="912" y="1062"/>
                  <a:pt x="914" y="1062"/>
                </a:cubicBezTo>
                <a:cubicBezTo>
                  <a:pt x="947" y="998"/>
                  <a:pt x="980" y="934"/>
                  <a:pt x="1014" y="869"/>
                </a:cubicBezTo>
                <a:cubicBezTo>
                  <a:pt x="1026" y="874"/>
                  <a:pt x="1036" y="878"/>
                  <a:pt x="1050" y="883"/>
                </a:cubicBezTo>
                <a:cubicBezTo>
                  <a:pt x="1153" y="674"/>
                  <a:pt x="1207" y="451"/>
                  <a:pt x="1248" y="221"/>
                </a:cubicBezTo>
                <a:cubicBezTo>
                  <a:pt x="1269" y="236"/>
                  <a:pt x="1267" y="258"/>
                  <a:pt x="1268" y="276"/>
                </a:cubicBezTo>
                <a:cubicBezTo>
                  <a:pt x="1271" y="346"/>
                  <a:pt x="1263" y="414"/>
                  <a:pt x="1253" y="483"/>
                </a:cubicBezTo>
                <a:cubicBezTo>
                  <a:pt x="1235" y="612"/>
                  <a:pt x="1202" y="737"/>
                  <a:pt x="1159" y="860"/>
                </a:cubicBezTo>
                <a:cubicBezTo>
                  <a:pt x="1131" y="942"/>
                  <a:pt x="1101" y="1023"/>
                  <a:pt x="1053" y="1096"/>
                </a:cubicBezTo>
                <a:cubicBezTo>
                  <a:pt x="1036" y="1122"/>
                  <a:pt x="1032" y="1124"/>
                  <a:pt x="1007" y="1109"/>
                </a:cubicBezTo>
                <a:cubicBezTo>
                  <a:pt x="989" y="1098"/>
                  <a:pt x="979" y="1102"/>
                  <a:pt x="967" y="1120"/>
                </a:cubicBezTo>
                <a:cubicBezTo>
                  <a:pt x="933" y="1173"/>
                  <a:pt x="896" y="1225"/>
                  <a:pt x="861" y="1277"/>
                </a:cubicBezTo>
                <a:cubicBezTo>
                  <a:pt x="860" y="1278"/>
                  <a:pt x="860" y="1280"/>
                  <a:pt x="859" y="1281"/>
                </a:cubicBezTo>
                <a:cubicBezTo>
                  <a:pt x="835" y="1314"/>
                  <a:pt x="824" y="1316"/>
                  <a:pt x="795" y="1286"/>
                </a:cubicBezTo>
                <a:cubicBezTo>
                  <a:pt x="761" y="1252"/>
                  <a:pt x="744" y="1266"/>
                  <a:pt x="717" y="1307"/>
                </a:cubicBezTo>
                <a:cubicBezTo>
                  <a:pt x="692" y="1345"/>
                  <a:pt x="705" y="1384"/>
                  <a:pt x="728" y="1419"/>
                </a:cubicBezTo>
                <a:cubicBezTo>
                  <a:pt x="735" y="1430"/>
                  <a:pt x="744" y="1440"/>
                  <a:pt x="750" y="1455"/>
                </a:cubicBezTo>
                <a:cubicBezTo>
                  <a:pt x="724" y="1441"/>
                  <a:pt x="698" y="1427"/>
                  <a:pt x="672" y="1413"/>
                </a:cubicBezTo>
                <a:cubicBezTo>
                  <a:pt x="712" y="1448"/>
                  <a:pt x="741" y="1490"/>
                  <a:pt x="760" y="1538"/>
                </a:cubicBezTo>
                <a:cubicBezTo>
                  <a:pt x="782" y="1595"/>
                  <a:pt x="801" y="1655"/>
                  <a:pt x="820" y="1713"/>
                </a:cubicBezTo>
                <a:cubicBezTo>
                  <a:pt x="831" y="1745"/>
                  <a:pt x="840" y="1777"/>
                  <a:pt x="850" y="1808"/>
                </a:cubicBezTo>
                <a:cubicBezTo>
                  <a:pt x="851" y="1813"/>
                  <a:pt x="855" y="1817"/>
                  <a:pt x="859" y="1822"/>
                </a:cubicBezTo>
                <a:cubicBezTo>
                  <a:pt x="851" y="1760"/>
                  <a:pt x="844" y="1699"/>
                  <a:pt x="836" y="1639"/>
                </a:cubicBezTo>
                <a:cubicBezTo>
                  <a:pt x="839" y="1638"/>
                  <a:pt x="842" y="1637"/>
                  <a:pt x="845" y="1636"/>
                </a:cubicBezTo>
                <a:cubicBezTo>
                  <a:pt x="908" y="1764"/>
                  <a:pt x="971" y="1893"/>
                  <a:pt x="1033" y="2021"/>
                </a:cubicBezTo>
                <a:cubicBezTo>
                  <a:pt x="1051" y="2008"/>
                  <a:pt x="1065" y="1997"/>
                  <a:pt x="1081" y="1985"/>
                </a:cubicBezTo>
                <a:cubicBezTo>
                  <a:pt x="1050" y="1945"/>
                  <a:pt x="1020" y="1905"/>
                  <a:pt x="989" y="1864"/>
                </a:cubicBezTo>
                <a:cubicBezTo>
                  <a:pt x="990" y="1863"/>
                  <a:pt x="992" y="1862"/>
                  <a:pt x="993" y="1860"/>
                </a:cubicBezTo>
                <a:cubicBezTo>
                  <a:pt x="1006" y="1874"/>
                  <a:pt x="1020" y="1886"/>
                  <a:pt x="1032" y="1900"/>
                </a:cubicBezTo>
                <a:cubicBezTo>
                  <a:pt x="1057" y="1927"/>
                  <a:pt x="1081" y="1955"/>
                  <a:pt x="1107" y="1982"/>
                </a:cubicBezTo>
                <a:cubicBezTo>
                  <a:pt x="1120" y="1995"/>
                  <a:pt x="1118" y="2004"/>
                  <a:pt x="1104" y="2013"/>
                </a:cubicBezTo>
                <a:cubicBezTo>
                  <a:pt x="1083" y="2026"/>
                  <a:pt x="1064" y="2038"/>
                  <a:pt x="1051" y="2060"/>
                </a:cubicBezTo>
                <a:cubicBezTo>
                  <a:pt x="1034" y="2089"/>
                  <a:pt x="1000" y="2086"/>
                  <a:pt x="972" y="2093"/>
                </a:cubicBezTo>
                <a:cubicBezTo>
                  <a:pt x="952" y="2098"/>
                  <a:pt x="937" y="2104"/>
                  <a:pt x="936" y="2129"/>
                </a:cubicBezTo>
                <a:cubicBezTo>
                  <a:pt x="935" y="2151"/>
                  <a:pt x="931" y="2172"/>
                  <a:pt x="929" y="2193"/>
                </a:cubicBezTo>
                <a:cubicBezTo>
                  <a:pt x="928" y="2198"/>
                  <a:pt x="932" y="2208"/>
                  <a:pt x="935" y="2208"/>
                </a:cubicBezTo>
                <a:cubicBezTo>
                  <a:pt x="964" y="2212"/>
                  <a:pt x="958" y="2234"/>
                  <a:pt x="955" y="2251"/>
                </a:cubicBezTo>
                <a:cubicBezTo>
                  <a:pt x="951" y="2280"/>
                  <a:pt x="942" y="2308"/>
                  <a:pt x="935" y="2336"/>
                </a:cubicBezTo>
                <a:cubicBezTo>
                  <a:pt x="935" y="2339"/>
                  <a:pt x="933" y="2341"/>
                  <a:pt x="933" y="2344"/>
                </a:cubicBezTo>
                <a:cubicBezTo>
                  <a:pt x="931" y="2355"/>
                  <a:pt x="935" y="2373"/>
                  <a:pt x="929" y="2377"/>
                </a:cubicBezTo>
                <a:cubicBezTo>
                  <a:pt x="915" y="2388"/>
                  <a:pt x="896" y="2395"/>
                  <a:pt x="879" y="2397"/>
                </a:cubicBezTo>
                <a:cubicBezTo>
                  <a:pt x="865" y="2398"/>
                  <a:pt x="850" y="2392"/>
                  <a:pt x="836" y="2387"/>
                </a:cubicBezTo>
                <a:cubicBezTo>
                  <a:pt x="821" y="2382"/>
                  <a:pt x="819" y="2371"/>
                  <a:pt x="832" y="2365"/>
                </a:cubicBezTo>
                <a:cubicBezTo>
                  <a:pt x="860" y="2351"/>
                  <a:pt x="857" y="2329"/>
                  <a:pt x="853" y="2304"/>
                </a:cubicBezTo>
                <a:cubicBezTo>
                  <a:pt x="844" y="2256"/>
                  <a:pt x="837" y="2206"/>
                  <a:pt x="828" y="2158"/>
                </a:cubicBezTo>
                <a:cubicBezTo>
                  <a:pt x="816" y="2089"/>
                  <a:pt x="796" y="2023"/>
                  <a:pt x="765" y="1961"/>
                </a:cubicBezTo>
                <a:cubicBezTo>
                  <a:pt x="719" y="1868"/>
                  <a:pt x="664" y="1779"/>
                  <a:pt x="620" y="1686"/>
                </a:cubicBezTo>
                <a:cubicBezTo>
                  <a:pt x="597" y="1636"/>
                  <a:pt x="585" y="1581"/>
                  <a:pt x="574" y="1527"/>
                </a:cubicBezTo>
                <a:cubicBezTo>
                  <a:pt x="566" y="1490"/>
                  <a:pt x="565" y="1450"/>
                  <a:pt x="565" y="1411"/>
                </a:cubicBezTo>
                <a:cubicBezTo>
                  <a:pt x="564" y="1336"/>
                  <a:pt x="579" y="1266"/>
                  <a:pt x="634" y="1211"/>
                </a:cubicBezTo>
                <a:close/>
                <a:moveTo>
                  <a:pt x="111" y="353"/>
                </a:moveTo>
                <a:cubicBezTo>
                  <a:pt x="127" y="366"/>
                  <a:pt x="138" y="374"/>
                  <a:pt x="149" y="382"/>
                </a:cubicBezTo>
                <a:cubicBezTo>
                  <a:pt x="204" y="421"/>
                  <a:pt x="264" y="448"/>
                  <a:pt x="326" y="473"/>
                </a:cubicBezTo>
                <a:cubicBezTo>
                  <a:pt x="338" y="478"/>
                  <a:pt x="346" y="482"/>
                  <a:pt x="357" y="469"/>
                </a:cubicBezTo>
                <a:cubicBezTo>
                  <a:pt x="370" y="453"/>
                  <a:pt x="389" y="450"/>
                  <a:pt x="409" y="460"/>
                </a:cubicBezTo>
                <a:cubicBezTo>
                  <a:pt x="427" y="469"/>
                  <a:pt x="434" y="483"/>
                  <a:pt x="433" y="503"/>
                </a:cubicBezTo>
                <a:cubicBezTo>
                  <a:pt x="432" y="523"/>
                  <a:pt x="424" y="537"/>
                  <a:pt x="405" y="544"/>
                </a:cubicBezTo>
                <a:cubicBezTo>
                  <a:pt x="379" y="553"/>
                  <a:pt x="347" y="539"/>
                  <a:pt x="344" y="507"/>
                </a:cubicBezTo>
                <a:cubicBezTo>
                  <a:pt x="344" y="496"/>
                  <a:pt x="341" y="490"/>
                  <a:pt x="328" y="485"/>
                </a:cubicBezTo>
                <a:cubicBezTo>
                  <a:pt x="282" y="467"/>
                  <a:pt x="236" y="447"/>
                  <a:pt x="192" y="425"/>
                </a:cubicBezTo>
                <a:cubicBezTo>
                  <a:pt x="162" y="411"/>
                  <a:pt x="135" y="391"/>
                  <a:pt x="107" y="374"/>
                </a:cubicBezTo>
                <a:cubicBezTo>
                  <a:pt x="71" y="423"/>
                  <a:pt x="53" y="475"/>
                  <a:pt x="76" y="530"/>
                </a:cubicBezTo>
                <a:cubicBezTo>
                  <a:pt x="84" y="548"/>
                  <a:pt x="93" y="563"/>
                  <a:pt x="109" y="574"/>
                </a:cubicBezTo>
                <a:cubicBezTo>
                  <a:pt x="177" y="624"/>
                  <a:pt x="253" y="621"/>
                  <a:pt x="320" y="615"/>
                </a:cubicBezTo>
                <a:cubicBezTo>
                  <a:pt x="339" y="603"/>
                  <a:pt x="312" y="590"/>
                  <a:pt x="334" y="582"/>
                </a:cubicBezTo>
                <a:cubicBezTo>
                  <a:pt x="351" y="576"/>
                  <a:pt x="362" y="583"/>
                  <a:pt x="372" y="596"/>
                </a:cubicBezTo>
                <a:cubicBezTo>
                  <a:pt x="373" y="597"/>
                  <a:pt x="372" y="600"/>
                  <a:pt x="373" y="600"/>
                </a:cubicBezTo>
                <a:cubicBezTo>
                  <a:pt x="378" y="602"/>
                  <a:pt x="383" y="606"/>
                  <a:pt x="387" y="605"/>
                </a:cubicBezTo>
                <a:cubicBezTo>
                  <a:pt x="425" y="592"/>
                  <a:pt x="463" y="578"/>
                  <a:pt x="500" y="564"/>
                </a:cubicBezTo>
                <a:cubicBezTo>
                  <a:pt x="505" y="562"/>
                  <a:pt x="511" y="558"/>
                  <a:pt x="512" y="554"/>
                </a:cubicBezTo>
                <a:cubicBezTo>
                  <a:pt x="514" y="535"/>
                  <a:pt x="519" y="515"/>
                  <a:pt x="515" y="497"/>
                </a:cubicBezTo>
                <a:cubicBezTo>
                  <a:pt x="505" y="449"/>
                  <a:pt x="489" y="401"/>
                  <a:pt x="478" y="352"/>
                </a:cubicBezTo>
                <a:cubicBezTo>
                  <a:pt x="474" y="335"/>
                  <a:pt x="466" y="326"/>
                  <a:pt x="450" y="321"/>
                </a:cubicBezTo>
                <a:cubicBezTo>
                  <a:pt x="444" y="320"/>
                  <a:pt x="438" y="317"/>
                  <a:pt x="432" y="316"/>
                </a:cubicBezTo>
                <a:cubicBezTo>
                  <a:pt x="377" y="300"/>
                  <a:pt x="322" y="285"/>
                  <a:pt x="265" y="269"/>
                </a:cubicBezTo>
                <a:cubicBezTo>
                  <a:pt x="266" y="286"/>
                  <a:pt x="267" y="300"/>
                  <a:pt x="269" y="313"/>
                </a:cubicBezTo>
                <a:cubicBezTo>
                  <a:pt x="266" y="313"/>
                  <a:pt x="264" y="314"/>
                  <a:pt x="262" y="314"/>
                </a:cubicBezTo>
                <a:cubicBezTo>
                  <a:pt x="258" y="300"/>
                  <a:pt x="259" y="280"/>
                  <a:pt x="249" y="273"/>
                </a:cubicBezTo>
                <a:cubicBezTo>
                  <a:pt x="239" y="265"/>
                  <a:pt x="219" y="266"/>
                  <a:pt x="204" y="266"/>
                </a:cubicBezTo>
                <a:cubicBezTo>
                  <a:pt x="174" y="266"/>
                  <a:pt x="143" y="264"/>
                  <a:pt x="115" y="270"/>
                </a:cubicBezTo>
                <a:cubicBezTo>
                  <a:pt x="75" y="279"/>
                  <a:pt x="69" y="308"/>
                  <a:pt x="97" y="337"/>
                </a:cubicBezTo>
                <a:cubicBezTo>
                  <a:pt x="101" y="340"/>
                  <a:pt x="105" y="343"/>
                  <a:pt x="109" y="347"/>
                </a:cubicBezTo>
                <a:cubicBezTo>
                  <a:pt x="139" y="311"/>
                  <a:pt x="163" y="292"/>
                  <a:pt x="175" y="292"/>
                </a:cubicBezTo>
                <a:cubicBezTo>
                  <a:pt x="156" y="310"/>
                  <a:pt x="134" y="331"/>
                  <a:pt x="111" y="353"/>
                </a:cubicBezTo>
                <a:close/>
                <a:moveTo>
                  <a:pt x="351" y="58"/>
                </a:moveTo>
                <a:cubicBezTo>
                  <a:pt x="364" y="73"/>
                  <a:pt x="377" y="86"/>
                  <a:pt x="388" y="100"/>
                </a:cubicBezTo>
                <a:cubicBezTo>
                  <a:pt x="431" y="156"/>
                  <a:pt x="462" y="219"/>
                  <a:pt x="487" y="284"/>
                </a:cubicBezTo>
                <a:cubicBezTo>
                  <a:pt x="494" y="303"/>
                  <a:pt x="506" y="311"/>
                  <a:pt x="521" y="318"/>
                </a:cubicBezTo>
                <a:cubicBezTo>
                  <a:pt x="559" y="336"/>
                  <a:pt x="597" y="354"/>
                  <a:pt x="634" y="373"/>
                </a:cubicBezTo>
                <a:cubicBezTo>
                  <a:pt x="656" y="385"/>
                  <a:pt x="677" y="400"/>
                  <a:pt x="699" y="413"/>
                </a:cubicBezTo>
                <a:cubicBezTo>
                  <a:pt x="708" y="397"/>
                  <a:pt x="717" y="383"/>
                  <a:pt x="723" y="368"/>
                </a:cubicBezTo>
                <a:cubicBezTo>
                  <a:pt x="749" y="314"/>
                  <a:pt x="745" y="258"/>
                  <a:pt x="698" y="217"/>
                </a:cubicBezTo>
                <a:cubicBezTo>
                  <a:pt x="660" y="183"/>
                  <a:pt x="614" y="176"/>
                  <a:pt x="567" y="170"/>
                </a:cubicBezTo>
                <a:cubicBezTo>
                  <a:pt x="554" y="169"/>
                  <a:pt x="540" y="168"/>
                  <a:pt x="529" y="182"/>
                </a:cubicBezTo>
                <a:cubicBezTo>
                  <a:pt x="521" y="192"/>
                  <a:pt x="505" y="189"/>
                  <a:pt x="499" y="177"/>
                </a:cubicBezTo>
                <a:cubicBezTo>
                  <a:pt x="495" y="170"/>
                  <a:pt x="496" y="157"/>
                  <a:pt x="500" y="150"/>
                </a:cubicBezTo>
                <a:cubicBezTo>
                  <a:pt x="507" y="138"/>
                  <a:pt x="521" y="137"/>
                  <a:pt x="530" y="147"/>
                </a:cubicBezTo>
                <a:cubicBezTo>
                  <a:pt x="538" y="155"/>
                  <a:pt x="545" y="158"/>
                  <a:pt x="555" y="158"/>
                </a:cubicBezTo>
                <a:cubicBezTo>
                  <a:pt x="572" y="159"/>
                  <a:pt x="589" y="162"/>
                  <a:pt x="606" y="165"/>
                </a:cubicBezTo>
                <a:cubicBezTo>
                  <a:pt x="630" y="169"/>
                  <a:pt x="654" y="175"/>
                  <a:pt x="681" y="181"/>
                </a:cubicBezTo>
                <a:cubicBezTo>
                  <a:pt x="591" y="80"/>
                  <a:pt x="481" y="41"/>
                  <a:pt x="351" y="58"/>
                </a:cubicBezTo>
                <a:close/>
                <a:moveTo>
                  <a:pt x="262" y="239"/>
                </a:moveTo>
                <a:cubicBezTo>
                  <a:pt x="327" y="256"/>
                  <a:pt x="391" y="272"/>
                  <a:pt x="457" y="289"/>
                </a:cubicBezTo>
                <a:cubicBezTo>
                  <a:pt x="444" y="259"/>
                  <a:pt x="432" y="228"/>
                  <a:pt x="416" y="198"/>
                </a:cubicBezTo>
                <a:cubicBezTo>
                  <a:pt x="396" y="160"/>
                  <a:pt x="374" y="123"/>
                  <a:pt x="341" y="93"/>
                </a:cubicBezTo>
                <a:cubicBezTo>
                  <a:pt x="320" y="73"/>
                  <a:pt x="303" y="68"/>
                  <a:pt x="290" y="80"/>
                </a:cubicBezTo>
                <a:cubicBezTo>
                  <a:pt x="281" y="88"/>
                  <a:pt x="273" y="100"/>
                  <a:pt x="269" y="112"/>
                </a:cubicBezTo>
                <a:cubicBezTo>
                  <a:pt x="256" y="154"/>
                  <a:pt x="252" y="196"/>
                  <a:pt x="262" y="239"/>
                </a:cubicBezTo>
                <a:close/>
                <a:moveTo>
                  <a:pt x="395" y="766"/>
                </a:moveTo>
                <a:cubicBezTo>
                  <a:pt x="380" y="729"/>
                  <a:pt x="367" y="695"/>
                  <a:pt x="352" y="661"/>
                </a:cubicBezTo>
                <a:cubicBezTo>
                  <a:pt x="350" y="656"/>
                  <a:pt x="341" y="651"/>
                  <a:pt x="335" y="651"/>
                </a:cubicBezTo>
                <a:cubicBezTo>
                  <a:pt x="320" y="650"/>
                  <a:pt x="305" y="653"/>
                  <a:pt x="290" y="654"/>
                </a:cubicBezTo>
                <a:cubicBezTo>
                  <a:pt x="235" y="655"/>
                  <a:pt x="182" y="648"/>
                  <a:pt x="127" y="624"/>
                </a:cubicBezTo>
                <a:cubicBezTo>
                  <a:pt x="197" y="711"/>
                  <a:pt x="283" y="758"/>
                  <a:pt x="395" y="766"/>
                </a:cubicBezTo>
                <a:close/>
                <a:moveTo>
                  <a:pt x="637" y="1004"/>
                </a:moveTo>
                <a:cubicBezTo>
                  <a:pt x="608" y="961"/>
                  <a:pt x="574" y="925"/>
                  <a:pt x="555" y="882"/>
                </a:cubicBezTo>
                <a:cubicBezTo>
                  <a:pt x="536" y="840"/>
                  <a:pt x="532" y="790"/>
                  <a:pt x="522" y="746"/>
                </a:cubicBezTo>
                <a:cubicBezTo>
                  <a:pt x="469" y="766"/>
                  <a:pt x="444" y="726"/>
                  <a:pt x="413" y="696"/>
                </a:cubicBezTo>
                <a:cubicBezTo>
                  <a:pt x="414" y="704"/>
                  <a:pt x="415" y="711"/>
                  <a:pt x="419" y="718"/>
                </a:cubicBezTo>
                <a:cubicBezTo>
                  <a:pt x="440" y="760"/>
                  <a:pt x="462" y="802"/>
                  <a:pt x="485" y="843"/>
                </a:cubicBezTo>
                <a:cubicBezTo>
                  <a:pt x="498" y="865"/>
                  <a:pt x="513" y="887"/>
                  <a:pt x="530" y="905"/>
                </a:cubicBezTo>
                <a:cubicBezTo>
                  <a:pt x="561" y="937"/>
                  <a:pt x="593" y="966"/>
                  <a:pt x="625" y="997"/>
                </a:cubicBezTo>
                <a:cubicBezTo>
                  <a:pt x="628" y="999"/>
                  <a:pt x="631" y="1000"/>
                  <a:pt x="637" y="1004"/>
                </a:cubicBezTo>
                <a:close/>
                <a:moveTo>
                  <a:pt x="101" y="238"/>
                </a:moveTo>
                <a:cubicBezTo>
                  <a:pt x="150" y="238"/>
                  <a:pt x="196" y="238"/>
                  <a:pt x="245" y="238"/>
                </a:cubicBezTo>
                <a:cubicBezTo>
                  <a:pt x="245" y="192"/>
                  <a:pt x="245" y="144"/>
                  <a:pt x="245" y="95"/>
                </a:cubicBezTo>
                <a:cubicBezTo>
                  <a:pt x="184" y="129"/>
                  <a:pt x="135" y="177"/>
                  <a:pt x="101" y="238"/>
                </a:cubicBezTo>
                <a:close/>
                <a:moveTo>
                  <a:pt x="506" y="603"/>
                </a:moveTo>
                <a:cubicBezTo>
                  <a:pt x="482" y="611"/>
                  <a:pt x="459" y="618"/>
                  <a:pt x="435" y="626"/>
                </a:cubicBezTo>
                <a:cubicBezTo>
                  <a:pt x="428" y="629"/>
                  <a:pt x="416" y="633"/>
                  <a:pt x="416" y="636"/>
                </a:cubicBezTo>
                <a:cubicBezTo>
                  <a:pt x="415" y="650"/>
                  <a:pt x="414" y="667"/>
                  <a:pt x="421" y="678"/>
                </a:cubicBezTo>
                <a:cubicBezTo>
                  <a:pt x="429" y="693"/>
                  <a:pt x="444" y="707"/>
                  <a:pt x="459" y="717"/>
                </a:cubicBezTo>
                <a:cubicBezTo>
                  <a:pt x="469" y="724"/>
                  <a:pt x="486" y="731"/>
                  <a:pt x="495" y="727"/>
                </a:cubicBezTo>
                <a:cubicBezTo>
                  <a:pt x="510" y="721"/>
                  <a:pt x="520" y="706"/>
                  <a:pt x="517" y="685"/>
                </a:cubicBezTo>
                <a:cubicBezTo>
                  <a:pt x="512" y="658"/>
                  <a:pt x="510" y="631"/>
                  <a:pt x="506" y="603"/>
                </a:cubicBezTo>
                <a:close/>
                <a:moveTo>
                  <a:pt x="762" y="359"/>
                </a:moveTo>
                <a:cubicBezTo>
                  <a:pt x="750" y="382"/>
                  <a:pt x="740" y="402"/>
                  <a:pt x="730" y="423"/>
                </a:cubicBezTo>
                <a:cubicBezTo>
                  <a:pt x="728" y="427"/>
                  <a:pt x="724" y="434"/>
                  <a:pt x="726" y="436"/>
                </a:cubicBezTo>
                <a:cubicBezTo>
                  <a:pt x="736" y="450"/>
                  <a:pt x="748" y="463"/>
                  <a:pt x="762" y="480"/>
                </a:cubicBezTo>
                <a:cubicBezTo>
                  <a:pt x="762" y="437"/>
                  <a:pt x="762" y="399"/>
                  <a:pt x="762" y="359"/>
                </a:cubicBezTo>
                <a:close/>
                <a:moveTo>
                  <a:pt x="63" y="333"/>
                </a:moveTo>
                <a:cubicBezTo>
                  <a:pt x="60" y="362"/>
                  <a:pt x="57" y="389"/>
                  <a:pt x="55" y="417"/>
                </a:cubicBezTo>
                <a:cubicBezTo>
                  <a:pt x="56" y="417"/>
                  <a:pt x="57" y="418"/>
                  <a:pt x="58" y="418"/>
                </a:cubicBezTo>
                <a:cubicBezTo>
                  <a:pt x="70" y="399"/>
                  <a:pt x="82" y="380"/>
                  <a:pt x="95" y="359"/>
                </a:cubicBezTo>
                <a:cubicBezTo>
                  <a:pt x="84" y="350"/>
                  <a:pt x="75" y="343"/>
                  <a:pt x="63" y="333"/>
                </a:cubicBezTo>
                <a:close/>
                <a:moveTo>
                  <a:pt x="849" y="1012"/>
                </a:moveTo>
                <a:cubicBezTo>
                  <a:pt x="848" y="1036"/>
                  <a:pt x="846" y="1060"/>
                  <a:pt x="845" y="1081"/>
                </a:cubicBezTo>
                <a:cubicBezTo>
                  <a:pt x="872" y="1062"/>
                  <a:pt x="874" y="1038"/>
                  <a:pt x="849" y="10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5C3EB1-6C34-420A-8A2F-C67BDD88A8A5}"/>
              </a:ext>
            </a:extLst>
          </p:cNvPr>
          <p:cNvSpPr txBox="1"/>
          <p:nvPr/>
        </p:nvSpPr>
        <p:spPr>
          <a:xfrm>
            <a:off x="6831974" y="5319415"/>
            <a:ext cx="134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srgbClr val="3E8EDE"/>
                </a:solidFill>
                <a:latin typeface="AvenirNext LT Pro Regular" panose="020B0504020202020204" pitchFamily="34" charset="0"/>
              </a:rPr>
              <a:t>H.265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E34DC3-689D-4C7D-81AA-BFE377AB3051}"/>
              </a:ext>
            </a:extLst>
          </p:cNvPr>
          <p:cNvSpPr txBox="1"/>
          <p:nvPr/>
        </p:nvSpPr>
        <p:spPr>
          <a:xfrm>
            <a:off x="2583901" y="5657671"/>
            <a:ext cx="7158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Bold" panose="020B0804020202020204" pitchFamily="34" charset="0"/>
                <a:ea typeface="+mn-ea"/>
                <a:cs typeface="+mn-cs"/>
              </a:rPr>
              <a:t>80%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of all Internet traffic is video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venir LT Std 45 Book" panose="020B0502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342520"/>
      </p:ext>
    </p:extLst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598" y="4285270"/>
            <a:ext cx="8110001" cy="1140816"/>
          </a:xfrm>
        </p:spPr>
        <p:txBody>
          <a:bodyPr>
            <a:noAutofit/>
          </a:bodyPr>
          <a:lstStyle/>
          <a:p>
            <a:r>
              <a:rPr lang="en-GB" sz="2800" b="1" spc="0" dirty="0">
                <a:solidFill>
                  <a:schemeClr val="tx1"/>
                </a:solidFill>
              </a:rPr>
              <a:t>New standards for 5G networking: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Resource pooling for scalable 5G slicing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(Y.3154)</a:t>
            </a:r>
            <a:endParaRPr lang="en-US" sz="2800" spc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Energy-efficient device-device 5G comms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(Q.5022)</a:t>
            </a:r>
            <a:endParaRPr lang="en-US" sz="2800" spc="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Awareness on 5G use cases and migration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(Y.Suppl.64)</a:t>
            </a:r>
            <a:endParaRPr lang="en-US" sz="2800" spc="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65075" y="1409774"/>
            <a:ext cx="8426925" cy="7850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>
                <a:solidFill>
                  <a:schemeClr val="tx2"/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spc="0" dirty="0">
                <a:solidFill>
                  <a:schemeClr val="tx1"/>
                </a:solidFill>
              </a:rPr>
              <a:t>New standards for 5G transport: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Optical Transport Network support for 5G 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(G.8300)</a:t>
            </a:r>
            <a:r>
              <a:rPr lang="en-US" sz="2800" spc="0" dirty="0">
                <a:solidFill>
                  <a:schemeClr val="tx1"/>
                </a:solidFill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OTU25 and OTU50 short-reach interfaces 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en-US" sz="1800" dirty="0">
                <a:solidFill>
                  <a:srgbClr val="ED334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.709.4)</a:t>
            </a:r>
            <a:endParaRPr lang="en-US" sz="2800" spc="0" dirty="0">
              <a:solidFill>
                <a:schemeClr val="tx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spc="0" dirty="0">
                <a:solidFill>
                  <a:schemeClr val="bg2">
                    <a:lumMod val="50000"/>
                  </a:schemeClr>
                </a:solidFill>
              </a:rPr>
              <a:t>GNSS timing for synch </a:t>
            </a:r>
            <a:r>
              <a:rPr kumimoji="0" lang="en-US" sz="1800" i="0" u="none" strike="noStrike" kern="1200" cap="none" spc="-15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(Tech Report GSTR-GNSS)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spc="0" dirty="0">
                <a:solidFill>
                  <a:schemeClr val="tx1"/>
                </a:solidFill>
              </a:rPr>
              <a:t>Transport, Access, Home: 50 approvals Jan-Aug 2020</a:t>
            </a:r>
          </a:p>
          <a:p>
            <a:endParaRPr lang="en-GB" sz="2800" spc="0" dirty="0">
              <a:solidFill>
                <a:schemeClr val="tx1"/>
              </a:solidFill>
            </a:endParaRPr>
          </a:p>
          <a:p>
            <a:endParaRPr lang="en-GB" sz="2800" spc="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76" y="1371373"/>
            <a:ext cx="757594" cy="755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816" y="408201"/>
            <a:ext cx="3556099" cy="548495"/>
          </a:xfrm>
        </p:spPr>
        <p:txBody>
          <a:bodyPr>
            <a:noAutofit/>
          </a:bodyPr>
          <a:lstStyle/>
          <a:p>
            <a:r>
              <a:rPr lang="en-US" b="1" dirty="0"/>
              <a:t>IMT-2020/5G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69D52C-9237-4508-BD4F-DE4478D2E0B0}"/>
              </a:ext>
            </a:extLst>
          </p:cNvPr>
          <p:cNvGrpSpPr/>
          <p:nvPr/>
        </p:nvGrpSpPr>
        <p:grpSpPr>
          <a:xfrm>
            <a:off x="1203854" y="4163438"/>
            <a:ext cx="786816" cy="785005"/>
            <a:chOff x="6446409" y="2157873"/>
            <a:chExt cx="736783" cy="7367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A82D9EB-3DB8-42B7-8C5D-F2DBBD07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6354EC-6702-4A4B-B934-827669CEDEC6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2C9D167-471E-4C03-87C1-9F490B3144E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885367" y="249123"/>
            <a:ext cx="873707" cy="866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B460B-4F1A-4562-9A3D-6B6D0190B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" y="1115776"/>
            <a:ext cx="2730811" cy="273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B1D1F88-0D4E-4845-AC0E-A5E1A67C629E}"/>
              </a:ext>
            </a:extLst>
          </p:cNvPr>
          <p:cNvSpPr/>
          <p:nvPr/>
        </p:nvSpPr>
        <p:spPr>
          <a:xfrm>
            <a:off x="0" y="4906528"/>
            <a:ext cx="8038944" cy="701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355" y="584623"/>
            <a:ext cx="7164040" cy="763797"/>
          </a:xfrm>
        </p:spPr>
        <p:txBody>
          <a:bodyPr>
            <a:noAutofit/>
          </a:bodyPr>
          <a:lstStyle/>
          <a:p>
            <a:r>
              <a:rPr lang="en-US" b="1" dirty="0"/>
              <a:t>Machine Learning for 5G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AE3B0-72BF-2848-AC90-55AA0E9F3C7A}"/>
              </a:ext>
            </a:extLst>
          </p:cNvPr>
          <p:cNvSpPr txBox="1"/>
          <p:nvPr/>
        </p:nvSpPr>
        <p:spPr>
          <a:xfrm>
            <a:off x="1254522" y="1257472"/>
            <a:ext cx="10029216" cy="5355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M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achine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learning-based QoS assurance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(Y.3175)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Evaluating intelligence levels across networks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(Y.3173)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Data handling to enable machine learning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(Y.3174)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  <a:endParaRPr lang="en-GB" sz="2800" b="1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indent="-457200" defTabSz="9144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Architectural framework for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machine learning 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(Y.3172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  <a:endParaRPr lang="en-GB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b="1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*Basis provided by Focus Group ML5G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AE3B0-72BF-2848-AC90-55AA0E9F3C7A}"/>
              </a:ext>
            </a:extLst>
          </p:cNvPr>
          <p:cNvSpPr txBox="1"/>
          <p:nvPr/>
        </p:nvSpPr>
        <p:spPr>
          <a:xfrm>
            <a:off x="3136435" y="3841735"/>
            <a:ext cx="7854039" cy="5355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latin typeface="AvenirNext LT Pro Regular" panose="020B0504020202020204" pitchFamily="34" charset="0"/>
              </a:rPr>
              <a:t>ITU Challenge on AI and Machine Learning in 5G: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Over 500 competitors from over 50 countries…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Meeting new partners, accessing new tools and data, competing for global recognition…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Grand Challenge Finale 15-17 December 2020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15B25C-4379-844C-90CD-070DD65AD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96" y="3913959"/>
            <a:ext cx="1338604" cy="1694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1C5BB4-9EAE-6C4D-8FD1-D42038661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0474" y="355129"/>
            <a:ext cx="622870" cy="1170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C1A974-BE51-4CD4-9F07-C0B9DDC7D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33" y="1314156"/>
            <a:ext cx="423134" cy="422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EC3789-9646-4B6C-B372-00DE5A0C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643" y="3842127"/>
            <a:ext cx="423134" cy="422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0C25D-8121-4B0E-9C0C-8F179F691DC9}"/>
              </a:ext>
            </a:extLst>
          </p:cNvPr>
          <p:cNvSpPr txBox="1"/>
          <p:nvPr/>
        </p:nvSpPr>
        <p:spPr>
          <a:xfrm>
            <a:off x="1326651" y="6030857"/>
            <a:ext cx="8622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tx2"/>
                </a:solidFill>
                <a:latin typeface="AvenirNext LT Pro Regular" panose="020B0504020202020204"/>
              </a:rPr>
              <a:t>+Ongoing Focus Groups ML5G, AI4AD, AI4H and AI4EE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97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678" y="366427"/>
            <a:ext cx="3093188" cy="548495"/>
          </a:xfrm>
        </p:spPr>
        <p:txBody>
          <a:bodyPr/>
          <a:lstStyle/>
          <a:p>
            <a:r>
              <a:rPr lang="en-GB" dirty="0"/>
              <a:t>Setting the standard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011678" y="836245"/>
            <a:ext cx="10641902" cy="3578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Study Group .ppt highlights 2017-2020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Hyperlinks </a:t>
            </a:r>
            <a:r>
              <a:rPr lang="en-US" sz="16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  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[SG2]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[SG3]</a:t>
            </a:r>
            <a:r>
              <a:rPr lang="en-GB" sz="18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[SG5]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[SG9]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[SG11]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[SG12]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[SG13]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[SG15]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sz="1800" b="1" u="sng" dirty="0">
                <a:solidFill>
                  <a:schemeClr val="bg1"/>
                </a:solidFill>
                <a:latin typeface="Trebuchet MS" panose="020B0603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[SG16 ]</a:t>
            </a:r>
            <a:r>
              <a:rPr lang="en-GB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[SG17]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GB" sz="1800" b="1" i="0" u="sng" dirty="0">
                <a:solidFill>
                  <a:schemeClr val="bg1"/>
                </a:solidFill>
                <a:effectLst/>
                <a:latin typeface="Trebuchet MS" panose="020B0603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[SG20]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3200" b="1" spc="-150" dirty="0">
                <a:solidFill>
                  <a:prstClr val="white"/>
                </a:solidFill>
                <a:latin typeface="AvenirNext LT Pro Regular" panose="020B0504020202020204" pitchFamily="34" charset="0"/>
              </a:rPr>
              <a:t>Welcoming new 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communities 2017-2020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ECC8D8-8D87-D240-ABE7-EDA8387FCB0C}"/>
              </a:ext>
            </a:extLst>
          </p:cNvPr>
          <p:cNvSpPr/>
          <p:nvPr/>
        </p:nvSpPr>
        <p:spPr>
          <a:xfrm>
            <a:off x="-18615" y="3354764"/>
            <a:ext cx="12210615" cy="358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EF781F-08DA-164D-AE24-C5CDCE9EDD7F}"/>
              </a:ext>
            </a:extLst>
          </p:cNvPr>
          <p:cNvGrpSpPr/>
          <p:nvPr/>
        </p:nvGrpSpPr>
        <p:grpSpPr>
          <a:xfrm>
            <a:off x="976500" y="4000259"/>
            <a:ext cx="991479" cy="957509"/>
            <a:chOff x="3379413" y="2171839"/>
            <a:chExt cx="736783" cy="73678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28929-9E5F-964D-A47D-2B9877A80C97}"/>
                </a:ext>
              </a:extLst>
            </p:cNvPr>
            <p:cNvSpPr/>
            <p:nvPr/>
          </p:nvSpPr>
          <p:spPr>
            <a:xfrm>
              <a:off x="3379413" y="2171839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665AE0-09B4-F345-9CEC-59E7DBE0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3579642" flipH="1">
              <a:off x="3613305" y="2279135"/>
              <a:ext cx="252626" cy="51569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450643-151D-B647-A836-42273319CD95}"/>
              </a:ext>
            </a:extLst>
          </p:cNvPr>
          <p:cNvGrpSpPr/>
          <p:nvPr/>
        </p:nvGrpSpPr>
        <p:grpSpPr>
          <a:xfrm>
            <a:off x="4047608" y="4022496"/>
            <a:ext cx="1056743" cy="973069"/>
            <a:chOff x="4855068" y="2168588"/>
            <a:chExt cx="736783" cy="73678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34D298F-DB73-214A-B5F3-0B0C68E85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97294" y="2327819"/>
              <a:ext cx="452179" cy="443135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BA2921-D9EB-3C4F-805D-FE2911DF9FA7}"/>
                </a:ext>
              </a:extLst>
            </p:cNvPr>
            <p:cNvSpPr/>
            <p:nvPr/>
          </p:nvSpPr>
          <p:spPr>
            <a:xfrm>
              <a:off x="4855068" y="2168588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6A90725-3000-0540-9D8A-DD0EE1F6BCB6}"/>
              </a:ext>
            </a:extLst>
          </p:cNvPr>
          <p:cNvGrpSpPr/>
          <p:nvPr/>
        </p:nvGrpSpPr>
        <p:grpSpPr>
          <a:xfrm>
            <a:off x="5681423" y="4051997"/>
            <a:ext cx="1020617" cy="937015"/>
            <a:chOff x="6446409" y="2157873"/>
            <a:chExt cx="736783" cy="7367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1D2C3DC-95ED-E74E-9164-217EA978E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5CD635B-F678-AC4C-B604-F63D0CA6DBB8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E0856-5BD3-0A4A-9811-E665C30DC693}"/>
              </a:ext>
            </a:extLst>
          </p:cNvPr>
          <p:cNvGrpSpPr/>
          <p:nvPr/>
        </p:nvGrpSpPr>
        <p:grpSpPr>
          <a:xfrm>
            <a:off x="2516739" y="4044883"/>
            <a:ext cx="991673" cy="920367"/>
            <a:chOff x="8037750" y="2144354"/>
            <a:chExt cx="736783" cy="73678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A0288F3-9790-E440-ABAD-E7D03429A43E}"/>
                </a:ext>
              </a:extLst>
            </p:cNvPr>
            <p:cNvSpPr/>
            <p:nvPr/>
          </p:nvSpPr>
          <p:spPr>
            <a:xfrm>
              <a:off x="8037750" y="214435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BF34CA9-6D95-9B46-9147-F332A5663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79383" y="2144354"/>
              <a:ext cx="595150" cy="59210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CC4496-551E-5944-9549-1F59278E0270}"/>
              </a:ext>
            </a:extLst>
          </p:cNvPr>
          <p:cNvGrpSpPr/>
          <p:nvPr/>
        </p:nvGrpSpPr>
        <p:grpSpPr>
          <a:xfrm>
            <a:off x="8769380" y="4065157"/>
            <a:ext cx="1038875" cy="939051"/>
            <a:chOff x="9731083" y="2144354"/>
            <a:chExt cx="736783" cy="73678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121814-8811-874E-8343-990C1F3C261F}"/>
                </a:ext>
              </a:extLst>
            </p:cNvPr>
            <p:cNvSpPr/>
            <p:nvPr/>
          </p:nvSpPr>
          <p:spPr>
            <a:xfrm>
              <a:off x="9731083" y="214435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1850B9-7BED-0843-96FE-F2C0DFD61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924570" y="2320908"/>
              <a:ext cx="370898" cy="370898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19B0B1-3E1C-2243-97CF-B199375E2B8E}"/>
              </a:ext>
            </a:extLst>
          </p:cNvPr>
          <p:cNvGrpSpPr/>
          <p:nvPr/>
        </p:nvGrpSpPr>
        <p:grpSpPr>
          <a:xfrm>
            <a:off x="10278937" y="4080213"/>
            <a:ext cx="946317" cy="920446"/>
            <a:chOff x="3371226" y="3358617"/>
            <a:chExt cx="736783" cy="73678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A02535-5BB1-9B4B-BE3E-CAAEC769E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523437" y="3571199"/>
              <a:ext cx="448733" cy="31162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1D441C7-784A-D348-83E8-EB887D8763CC}"/>
                </a:ext>
              </a:extLst>
            </p:cNvPr>
            <p:cNvSpPr/>
            <p:nvPr/>
          </p:nvSpPr>
          <p:spPr>
            <a:xfrm>
              <a:off x="3371226" y="3358617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26E936FD-A82A-9146-8081-CC6162AB3D7B}"/>
              </a:ext>
            </a:extLst>
          </p:cNvPr>
          <p:cNvSpPr txBox="1">
            <a:spLocks/>
          </p:cNvSpPr>
          <p:nvPr/>
        </p:nvSpPr>
        <p:spPr>
          <a:xfrm>
            <a:off x="695016" y="3660274"/>
            <a:ext cx="1558059" cy="517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Automotive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AD8791C-C9C2-0D43-8395-6E23EE7029FF}"/>
              </a:ext>
            </a:extLst>
          </p:cNvPr>
          <p:cNvSpPr txBox="1">
            <a:spLocks/>
          </p:cNvSpPr>
          <p:nvPr/>
        </p:nvSpPr>
        <p:spPr>
          <a:xfrm>
            <a:off x="3510822" y="3693604"/>
            <a:ext cx="2055560" cy="5723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Fintech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D496018D-8FB3-7443-82DD-81259411172D}"/>
              </a:ext>
            </a:extLst>
          </p:cNvPr>
          <p:cNvSpPr txBox="1">
            <a:spLocks/>
          </p:cNvSpPr>
          <p:nvPr/>
        </p:nvSpPr>
        <p:spPr>
          <a:xfrm>
            <a:off x="5539592" y="3702489"/>
            <a:ext cx="1207422" cy="2451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IoT/M2M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B0F14A1C-5F36-F440-9AA1-B86F8B511FDE}"/>
              </a:ext>
            </a:extLst>
          </p:cNvPr>
          <p:cNvSpPr txBox="1">
            <a:spLocks/>
          </p:cNvSpPr>
          <p:nvPr/>
        </p:nvSpPr>
        <p:spPr>
          <a:xfrm>
            <a:off x="2584615" y="3663037"/>
            <a:ext cx="1012748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Space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8859D8E-63B6-4246-84D4-046AD9720E96}"/>
              </a:ext>
            </a:extLst>
          </p:cNvPr>
          <p:cNvSpPr txBox="1">
            <a:spLocks/>
          </p:cNvSpPr>
          <p:nvPr/>
        </p:nvSpPr>
        <p:spPr>
          <a:xfrm>
            <a:off x="8905181" y="3711911"/>
            <a:ext cx="87431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UAVs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04456C5-305A-2049-9163-2D63F1A1B827}"/>
              </a:ext>
            </a:extLst>
          </p:cNvPr>
          <p:cNvSpPr txBox="1">
            <a:spLocks/>
          </p:cNvSpPr>
          <p:nvPr/>
        </p:nvSpPr>
        <p:spPr>
          <a:xfrm>
            <a:off x="10393644" y="3693285"/>
            <a:ext cx="943273" cy="548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OTTs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86474" y="5568988"/>
            <a:ext cx="978792" cy="929674"/>
            <a:chOff x="9682128" y="4786282"/>
            <a:chExt cx="736783" cy="7367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8F631A-A60F-6444-92A8-0D8044EB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53793" y="4951937"/>
              <a:ext cx="409426" cy="409426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9682128" y="4786282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0753D744-D610-C44D-B4DD-9433092EE89C}"/>
              </a:ext>
            </a:extLst>
          </p:cNvPr>
          <p:cNvSpPr txBox="1">
            <a:spLocks/>
          </p:cNvSpPr>
          <p:nvPr/>
        </p:nvSpPr>
        <p:spPr>
          <a:xfrm>
            <a:off x="4067628" y="5169755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Utilities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264262" y="4066794"/>
            <a:ext cx="1010419" cy="935776"/>
            <a:chOff x="10915628" y="4818044"/>
            <a:chExt cx="736783" cy="736783"/>
          </a:xfrm>
        </p:grpSpPr>
        <p:pic>
          <p:nvPicPr>
            <p:cNvPr id="36868" name="Picture 4" descr="Image result for quantum icon red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0753D744-D610-C44D-B4DD-9433092EE89C}"/>
              </a:ext>
            </a:extLst>
          </p:cNvPr>
          <p:cNvSpPr txBox="1">
            <a:spLocks/>
          </p:cNvSpPr>
          <p:nvPr/>
        </p:nvSpPr>
        <p:spPr>
          <a:xfrm>
            <a:off x="7117641" y="3695328"/>
            <a:ext cx="1327327" cy="458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Quantum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54450" y="5542710"/>
            <a:ext cx="1013529" cy="949235"/>
            <a:chOff x="5767176" y="5916089"/>
            <a:chExt cx="736783" cy="7367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878057" y="6046778"/>
              <a:ext cx="515020" cy="475403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5767176" y="5916089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98859D8E-63B6-4246-84D4-046AD9720E96}"/>
              </a:ext>
            </a:extLst>
          </p:cNvPr>
          <p:cNvSpPr txBox="1">
            <a:spLocks/>
          </p:cNvSpPr>
          <p:nvPr/>
        </p:nvSpPr>
        <p:spPr>
          <a:xfrm>
            <a:off x="421839" y="5147699"/>
            <a:ext cx="1884216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MVNOs/MVNEs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4BCA90-DADC-4BF8-A9A4-13414223712A}"/>
              </a:ext>
            </a:extLst>
          </p:cNvPr>
          <p:cNvSpPr/>
          <p:nvPr/>
        </p:nvSpPr>
        <p:spPr>
          <a:xfrm>
            <a:off x="5684512" y="5560180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0A7810-0200-4848-A2BF-6BE6DA96D0D9}"/>
              </a:ext>
            </a:extLst>
          </p:cNvPr>
          <p:cNvSpPr/>
          <p:nvPr/>
        </p:nvSpPr>
        <p:spPr>
          <a:xfrm>
            <a:off x="7244177" y="5542390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3E7653-9D00-4926-A425-5B31116B0292}"/>
              </a:ext>
            </a:extLst>
          </p:cNvPr>
          <p:cNvSpPr/>
          <p:nvPr/>
        </p:nvSpPr>
        <p:spPr>
          <a:xfrm>
            <a:off x="8749010" y="5553605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C794A45-3BE2-4FB0-9313-D250B66C3547}"/>
              </a:ext>
            </a:extLst>
          </p:cNvPr>
          <p:cNvSpPr txBox="1">
            <a:spLocks/>
          </p:cNvSpPr>
          <p:nvPr/>
        </p:nvSpPr>
        <p:spPr>
          <a:xfrm>
            <a:off x="5642112" y="5154724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Esports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EDF5E2C-9774-447C-B48A-8090B0B6991A}"/>
              </a:ext>
            </a:extLst>
          </p:cNvPr>
          <p:cNvSpPr txBox="1">
            <a:spLocks/>
          </p:cNvSpPr>
          <p:nvPr/>
        </p:nvSpPr>
        <p:spPr>
          <a:xfrm>
            <a:off x="7411993" y="5150573"/>
            <a:ext cx="1033077" cy="274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LiFi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9A52B6-8327-4A28-9E8D-7EDED4D5E1AF}"/>
              </a:ext>
            </a:extLst>
          </p:cNvPr>
          <p:cNvSpPr txBox="1">
            <a:spLocks/>
          </p:cNvSpPr>
          <p:nvPr/>
        </p:nvSpPr>
        <p:spPr>
          <a:xfrm>
            <a:off x="8531755" y="5154726"/>
            <a:ext cx="1426740" cy="28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Blockchain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AE3C46-D950-4216-B309-A20630FF0C8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75" y="5617083"/>
            <a:ext cx="498912" cy="732743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951CA3-73C1-4662-8363-59CB29C6BA3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64992" y="5796535"/>
            <a:ext cx="755951" cy="474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9C3598-4E71-46CD-B353-671354D3526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29678" y="5700018"/>
            <a:ext cx="724105" cy="66761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F68DD27-289C-4D3C-9217-06B0D5490C0F}"/>
              </a:ext>
            </a:extLst>
          </p:cNvPr>
          <p:cNvSpPr/>
          <p:nvPr/>
        </p:nvSpPr>
        <p:spPr>
          <a:xfrm>
            <a:off x="10243629" y="5543338"/>
            <a:ext cx="978793" cy="92967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4F13984-A511-4875-94A0-F698971FCDF2}"/>
              </a:ext>
            </a:extLst>
          </p:cNvPr>
          <p:cNvSpPr txBox="1">
            <a:spLocks/>
          </p:cNvSpPr>
          <p:nvPr/>
        </p:nvSpPr>
        <p:spPr>
          <a:xfrm>
            <a:off x="10151910" y="5147699"/>
            <a:ext cx="1426740" cy="2883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IP speed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404D79-B088-4721-B1F5-89E884AEECE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37285" y="5737975"/>
            <a:ext cx="628015" cy="55870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4B8845B-D46D-4E7E-8495-E9EC6E43391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20818" y="5514523"/>
            <a:ext cx="1038311" cy="1020988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00697F65-CA85-4C69-B7CF-7CFDE5106A92}"/>
              </a:ext>
            </a:extLst>
          </p:cNvPr>
          <p:cNvSpPr txBox="1">
            <a:spLocks/>
          </p:cNvSpPr>
          <p:nvPr/>
        </p:nvSpPr>
        <p:spPr>
          <a:xfrm>
            <a:off x="2318530" y="5146741"/>
            <a:ext cx="1442885" cy="2962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 spc="0" baseline="0">
                <a:solidFill>
                  <a:schemeClr val="bg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3E8EDE"/>
                </a:solidFill>
              </a:rPr>
              <a:t>Smart </a:t>
            </a:r>
            <a:r>
              <a:rPr lang="en-US" sz="2000" b="1" dirty="0" err="1">
                <a:solidFill>
                  <a:srgbClr val="3E8EDE"/>
                </a:solidFill>
              </a:rPr>
              <a:t>citie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63934495"/>
      </p:ext>
    </p:extLst>
  </p:cSld>
  <p:clrMapOvr>
    <a:masterClrMapping/>
  </p:clrMapOvr>
  <p:transition spd="slow" advClick="0" advTm="15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98706" y="1460338"/>
            <a:ext cx="1043793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QoS and QoE aspects of digital financial services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(G.1033)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Methodology to test the QoE of digital financial services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(P.1502)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for FinTech services on open platform architectures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(X.1149)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AAB5BE-4171-4942-BC7A-E259CFEA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811" y="256524"/>
            <a:ext cx="1295128" cy="11709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4797730" y="567746"/>
            <a:ext cx="641554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Digital financial inclusion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5879" y="3851149"/>
            <a:ext cx="9340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Digital Currency Global Initiative: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Partnership of ITU and Stanford University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CBDC,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Stablecoins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e-money, private digital currencies…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Specifications and validation towards ITU standards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Continues research initiated by Focus Group DFC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22" y="1630598"/>
            <a:ext cx="1214152" cy="1183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F48975-06C6-40D4-97A2-500D0FBB0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98" y="3745131"/>
            <a:ext cx="922089" cy="93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99661" y="1360288"/>
            <a:ext cx="89870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Requirements for distributed ledger systems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(F.751.0)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Assessment criteria for DLT platforms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(F.751.1)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Reference framework for DLTs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(F.751.2)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framework for DLT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(X.1402)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guidelines for using DLT for decentralized identity management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(X.1403)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Blockchain as a service in cloud context 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(Y.3530)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Blockchain for smart cities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(See smart cities)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*Basis provided by Focus Group DLT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F97477-F5AE-BE42-BD5A-A783DC4B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050" y="588872"/>
            <a:ext cx="1342624" cy="842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5C73D-0037-4BBC-A46E-CEAFD1E7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1474720"/>
            <a:ext cx="924546" cy="86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879364-C86F-41C5-BBAE-F6C0B4181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3028846"/>
            <a:ext cx="924546" cy="866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D65E-293D-4492-B11E-C66780B2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151" y="4582972"/>
            <a:ext cx="924546" cy="86623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4CA132-E493-4B92-A3B5-5A61788E8471}"/>
              </a:ext>
            </a:extLst>
          </p:cNvPr>
          <p:cNvCxnSpPr>
            <a:cxnSpLocks/>
          </p:cNvCxnSpPr>
          <p:nvPr/>
        </p:nvCxnSpPr>
        <p:spPr>
          <a:xfrm>
            <a:off x="2081729" y="3868667"/>
            <a:ext cx="0" cy="94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FC108-2B9E-445D-877E-ACA9F6546D39}"/>
              </a:ext>
            </a:extLst>
          </p:cNvPr>
          <p:cNvCxnSpPr>
            <a:cxnSpLocks/>
          </p:cNvCxnSpPr>
          <p:nvPr/>
        </p:nvCxnSpPr>
        <p:spPr>
          <a:xfrm>
            <a:off x="2083055" y="2311537"/>
            <a:ext cx="0" cy="94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CC9803-1650-4B2A-B38D-D9D052E98DB4}"/>
              </a:ext>
            </a:extLst>
          </p:cNvPr>
          <p:cNvCxnSpPr>
            <a:cxnSpLocks/>
          </p:cNvCxnSpPr>
          <p:nvPr/>
        </p:nvCxnSpPr>
        <p:spPr>
          <a:xfrm>
            <a:off x="2083243" y="5420307"/>
            <a:ext cx="0" cy="1574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8BBF48-6ACE-F64F-9F32-55FEEEB72040}"/>
              </a:ext>
            </a:extLst>
          </p:cNvPr>
          <p:cNvCxnSpPr>
            <a:cxnSpLocks/>
          </p:cNvCxnSpPr>
          <p:nvPr/>
        </p:nvCxnSpPr>
        <p:spPr>
          <a:xfrm>
            <a:off x="2081729" y="-307703"/>
            <a:ext cx="0" cy="19441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66232" y="561575"/>
            <a:ext cx="476647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j-ea"/>
                <a:cs typeface="+mj-cs"/>
              </a:rPr>
              <a:t>Blockchain and DLT</a:t>
            </a:r>
          </a:p>
        </p:txBody>
      </p:sp>
    </p:spTree>
    <p:extLst>
      <p:ext uri="{BB962C8B-B14F-4D97-AF65-F5344CB8AC3E}">
        <p14:creationId xmlns:p14="http://schemas.microsoft.com/office/powerpoint/2010/main" val="20634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A1AFF6-DBD2-41DE-ADA6-3941BD3386A7}"/>
              </a:ext>
            </a:extLst>
          </p:cNvPr>
          <p:cNvCxnSpPr/>
          <p:nvPr/>
        </p:nvCxnSpPr>
        <p:spPr>
          <a:xfrm>
            <a:off x="0" y="5413676"/>
            <a:ext cx="137280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31B54C-DAC1-4A43-AF17-A823171D4166}"/>
              </a:ext>
            </a:extLst>
          </p:cNvPr>
          <p:cNvCxnSpPr/>
          <p:nvPr/>
        </p:nvCxnSpPr>
        <p:spPr>
          <a:xfrm>
            <a:off x="-926430" y="6164751"/>
            <a:ext cx="13728031" cy="0"/>
          </a:xfrm>
          <a:prstGeom prst="line">
            <a:avLst/>
          </a:prstGeom>
          <a:ln w="57150">
            <a:solidFill>
              <a:schemeClr val="accent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2B9272-D9D7-4EDA-B1B3-10A4EC702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4039000" y="4114025"/>
            <a:ext cx="530205" cy="10215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62701-58A5-3048-A22F-32FEEAA36E4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9933767" y="1337780"/>
            <a:ext cx="566579" cy="562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55D463-4F6A-4E47-8332-DD4BE6BC7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0462" y="1261961"/>
            <a:ext cx="360751" cy="57566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4E36EC7-EE8A-6A4A-974F-BF11E3B91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323" y="392828"/>
            <a:ext cx="692688" cy="689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8C4CB-FA78-6B48-814E-00833517C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4871" y="443055"/>
            <a:ext cx="743200" cy="600734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FAD3D62-1BFB-1240-8A81-64CC06BA4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056" y="718059"/>
            <a:ext cx="6559897" cy="1326091"/>
          </a:xfrm>
        </p:spPr>
        <p:txBody>
          <a:bodyPr wrap="square">
            <a:noAutofit/>
          </a:bodyPr>
          <a:lstStyle/>
          <a:p>
            <a:r>
              <a:rPr lang="en-US" sz="4800" b="1" dirty="0"/>
              <a:t>Smart mobility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A9D465-72C9-2840-A524-D31F3A940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5690938" y="3625214"/>
            <a:ext cx="645859" cy="2060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0F983B-C840-0C48-BC2E-6C5F039CFB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1170" y="562938"/>
            <a:ext cx="561923" cy="557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B0EA5-F40B-334B-97B4-26C15066DE5C}"/>
              </a:ext>
            </a:extLst>
          </p:cNvPr>
          <p:cNvSpPr txBox="1"/>
          <p:nvPr/>
        </p:nvSpPr>
        <p:spPr>
          <a:xfrm>
            <a:off x="903297" y="1587692"/>
            <a:ext cx="11288703" cy="69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standards: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Security threats to connected vehicles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(X.1371)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Security guidelines for V2X (vehicle-to-everything) communication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(X.1372)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QoE metrics for mobile telephony during rail travel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(G.1034)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In-car communication audio specification for travellers’ safety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(P.1150)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Use cases and requirements for vehicular multimedia networks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(F.749.3)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*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*Basis provided by ongoing Focus Group VM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42EB11D-82BA-684D-A24E-21C718E550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708" y="1570948"/>
            <a:ext cx="534589" cy="533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512EE-5093-4101-B9BE-75D2A11FBE3F}"/>
              </a:ext>
            </a:extLst>
          </p:cNvPr>
          <p:cNvSpPr txBox="1"/>
          <p:nvPr/>
        </p:nvSpPr>
        <p:spPr>
          <a:xfrm>
            <a:off x="1009934" y="5527343"/>
            <a:ext cx="644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chemeClr val="tx2"/>
                </a:solidFill>
                <a:latin typeface="AvenirNext LT Pro Regular" panose="020B0504020202020204"/>
              </a:rPr>
              <a:t>+Ongoing Focus Group AI4AD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794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727" y="557283"/>
            <a:ext cx="6798320" cy="548495"/>
          </a:xfrm>
        </p:spPr>
        <p:txBody>
          <a:bodyPr>
            <a:noAutofit/>
          </a:bodyPr>
          <a:lstStyle/>
          <a:p>
            <a:r>
              <a:rPr lang="en-US" b="1" dirty="0"/>
              <a:t>Quantum information tech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3551" y="2174956"/>
            <a:ext cx="993330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ITU standards for Quantum Key Distribution networks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: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Functional requirements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(Y.3801)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Functional architecture 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(Y.3802)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Key management 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(Y.3803)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Control and management 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Y.3804</a:t>
            </a:r>
            <a:r>
              <a:rPr lang="en-GB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Security considerations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(Tech Report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-QKD)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Focus Group QIT proposing year further study to TSAG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63833" y="473826"/>
            <a:ext cx="899913" cy="848140"/>
            <a:chOff x="10915628" y="4818044"/>
            <a:chExt cx="736783" cy="736783"/>
          </a:xfrm>
        </p:grpSpPr>
        <p:pic>
          <p:nvPicPr>
            <p:cNvPr id="8" name="Picture 4" descr="Image result for quantum icon 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092" y="3234869"/>
            <a:ext cx="1521934" cy="1450381"/>
            <a:chOff x="10915628" y="4818044"/>
            <a:chExt cx="736783" cy="736783"/>
          </a:xfrm>
        </p:grpSpPr>
        <p:pic>
          <p:nvPicPr>
            <p:cNvPr id="14" name="Picture 4" descr="Image result for quantum icon r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6812" y="4917507"/>
              <a:ext cx="536448" cy="53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5F4110-2C67-8341-A2E6-622010AFC8EC}"/>
                </a:ext>
              </a:extLst>
            </p:cNvPr>
            <p:cNvSpPr/>
            <p:nvPr/>
          </p:nvSpPr>
          <p:spPr>
            <a:xfrm>
              <a:off x="10915628" y="4818044"/>
              <a:ext cx="736783" cy="73678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93D9FE-7B8C-4FCF-8D90-200420D56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459" y="2248263"/>
            <a:ext cx="423134" cy="4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89" y="414592"/>
            <a:ext cx="890703" cy="84245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514" y="561575"/>
            <a:ext cx="6798320" cy="548495"/>
          </a:xfrm>
        </p:spPr>
        <p:txBody>
          <a:bodyPr>
            <a:noAutofit/>
          </a:bodyPr>
          <a:lstStyle/>
          <a:p>
            <a:r>
              <a:rPr lang="en-US" b="1" dirty="0"/>
              <a:t>Performance, </a:t>
            </a:r>
            <a:r>
              <a:rPr lang="en-US" b="1" dirty="0" err="1"/>
              <a:t>QoS</a:t>
            </a:r>
            <a:r>
              <a:rPr lang="en-US" b="1" dirty="0"/>
              <a:t> &amp; </a:t>
            </a:r>
            <a:r>
              <a:rPr lang="en-US" b="1" dirty="0" err="1"/>
              <a:t>QoE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B7F384-A132-9245-B9AE-C02257B6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4911">
            <a:off x="446466" y="2735938"/>
            <a:ext cx="2084755" cy="2075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B9F3F3-3947-1C4A-92C7-48DF8EB9E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89" y="3135969"/>
            <a:ext cx="942410" cy="838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2604" y="1629070"/>
            <a:ext cx="859368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Crowdsourcing end-to-end QoS assessment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(E.812)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Virtual reality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(G.1035)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cloud gaming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(G.1072)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video in five perceptual dimensions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(P.918)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Digital financial services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(G.1033, P.1502)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in-car audio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(P.1150)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railways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(G.1034)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Machine learning for 4G voice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(P.565)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, intelligent network analytics and diagnostics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(E.475)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IP performance measurement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(Y.Suppl.60)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6A88E-E94C-43F3-B22B-520D0DC10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0856" y="1709393"/>
            <a:ext cx="423134" cy="4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4116" y="1434159"/>
            <a:ext cx="11348512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  <a:defRPr/>
            </a:pPr>
            <a:r>
              <a:rPr lang="en-GB" sz="2800" b="1" dirty="0">
                <a:latin typeface="AvenirNext LT Pro Regular" panose="020B0504020202020204" pitchFamily="34" charset="0"/>
              </a:rPr>
              <a:t>New standards: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Shared uses of telecoms infrastructure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(D.264)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Optimizing use of terrestrial optical infrastructure across countries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(D.265)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Voluntary commercial arrangements between </a:t>
            </a:r>
            <a:r>
              <a:rPr lang="en-GB" sz="2800" dirty="0" err="1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telcos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 and OTTs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(D.266)</a:t>
            </a:r>
          </a:p>
          <a:p>
            <a:pPr marL="342000" lvl="0" indent="-342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Policy principles for digital ID infrastructure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(D.267/X.1261)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342000" lvl="0" indent="-342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Consumer protection in digital finance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(D.Suppl.4)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lvl="0" indent="-4572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lang="en-GB" sz="2800" b="1" dirty="0">
              <a:latin typeface="AvenirNext LT Pro Regular" panose="020B05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0" y="561575"/>
            <a:ext cx="6609343" cy="548495"/>
          </a:xfrm>
        </p:spPr>
        <p:txBody>
          <a:bodyPr>
            <a:noAutofit/>
          </a:bodyPr>
          <a:lstStyle/>
          <a:p>
            <a:r>
              <a:rPr lang="en-US" b="1" dirty="0"/>
              <a:t>Economic and policy issues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4304F-9EF6-41BA-8DA3-249899222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08" y="5203139"/>
            <a:ext cx="1214152" cy="1183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DDD1F-CBD6-40A3-8C03-F4052932A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65" y="5023490"/>
            <a:ext cx="4907692" cy="1549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3D1FD6-F589-44B6-8BAA-375B8C269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912" y="459728"/>
            <a:ext cx="1468791" cy="922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D8EB0B-E832-4CAB-AB34-2AF68DDDE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25" y="1513439"/>
            <a:ext cx="423134" cy="4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28789"/>
      </p:ext>
    </p:extLst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1500" y="735213"/>
            <a:ext cx="8272830" cy="548495"/>
          </a:xfrm>
        </p:spPr>
        <p:txBody>
          <a:bodyPr>
            <a:noAutofit/>
          </a:bodyPr>
          <a:lstStyle/>
          <a:p>
            <a:r>
              <a:rPr lang="en-US" b="1" dirty="0">
                <a:latin typeface="AvenirNext LT Pro Regular" panose="020B0504020202020204"/>
              </a:rPr>
              <a:t>Environment and circular economy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0392" y="1506341"/>
            <a:ext cx="931393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  </a:t>
            </a: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Assessment method for circular scoring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(L.1023)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Scoring sustainability performance of office buildings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(L.1371)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Smart energy management for datacentres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(L.1381)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telecoms rooms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(L.1382)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Guidance to fixed, mobile and datacentre in setting emission-reduction targets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(L.Suppl.37)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</p:txBody>
      </p:sp>
      <p:pic>
        <p:nvPicPr>
          <p:cNvPr id="4" name="Picture 48" descr="Image result for sustainable development goals logo">
            <a:extLst>
              <a:ext uri="{FF2B5EF4-FFF2-40B4-BE49-F238E27FC236}">
                <a16:creationId xmlns:a16="http://schemas.microsoft.com/office/drawing/2014/main" id="{F5A7233F-7834-46D4-86EC-8DF297B30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48" y="5351659"/>
            <a:ext cx="6293317" cy="13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4A185-4A19-4A81-A52A-92708717E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1303" y="496023"/>
            <a:ext cx="1223618" cy="101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18D0A-33B6-4879-9214-64EE0D8A9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46" y="1566952"/>
            <a:ext cx="423134" cy="4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3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B2A6A8A-B615-4569-B506-FF4F600A65A4}"/>
              </a:ext>
            </a:extLst>
          </p:cNvPr>
          <p:cNvGrpSpPr/>
          <p:nvPr/>
        </p:nvGrpSpPr>
        <p:grpSpPr>
          <a:xfrm>
            <a:off x="363912" y="4714532"/>
            <a:ext cx="11320796" cy="1696214"/>
            <a:chOff x="363912" y="4475376"/>
            <a:chExt cx="11320796" cy="1696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D7A7F-CD37-4BCE-998C-A58930F15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353" y="4475376"/>
              <a:ext cx="4026475" cy="168524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F19CBF-A429-417E-92B5-4B8D2386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12" y="4681364"/>
              <a:ext cx="3323230" cy="1486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536A0D-866A-4F7C-B4FD-AA16345DA589}"/>
                </a:ext>
              </a:extLst>
            </p:cNvPr>
            <p:cNvCxnSpPr/>
            <p:nvPr/>
          </p:nvCxnSpPr>
          <p:spPr>
            <a:xfrm>
              <a:off x="7630293" y="6137241"/>
              <a:ext cx="4054415" cy="0"/>
            </a:xfrm>
            <a:prstGeom prst="line">
              <a:avLst/>
            </a:prstGeom>
            <a:ln w="38100">
              <a:solidFill>
                <a:srgbClr val="3E8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0FE0C8-62D1-405D-ACE7-6EAD62A2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7465" y="4896853"/>
              <a:ext cx="4044004" cy="12744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39856C1-6B63-449F-8AB6-285E1C13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4850" y="6045933"/>
              <a:ext cx="607829" cy="125657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860234" y="1595940"/>
            <a:ext cx="10824474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New standards: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IoT and edge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(Y.4208)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 universal IoT comms modules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(Y.4210)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 digital entity architecture for IoT interop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(Y.4459)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 combatting counterfeiting in IoT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(Y.4808)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smart home IoT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(Y.4469)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SensorThings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API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(Y.4473)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lightweight intelligent IoT software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(Y.4475)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,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IoT based on Visible Light Communication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(Y.4465, Y.4474)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94332-9894-44F3-8722-E0138C0683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10709072" y="4804024"/>
            <a:ext cx="477900" cy="347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079643-74D3-4616-98E0-6B5B41458B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2630848" y="5432616"/>
            <a:ext cx="477900" cy="347667"/>
          </a:xfrm>
          <a:prstGeom prst="rect">
            <a:avLst/>
          </a:prstGeom>
        </p:spPr>
      </p:pic>
      <p:sp>
        <p:nvSpPr>
          <p:cNvPr id="31" name="AutoShape 3">
            <a:extLst>
              <a:ext uri="{FF2B5EF4-FFF2-40B4-BE49-F238E27FC236}">
                <a16:creationId xmlns:a16="http://schemas.microsoft.com/office/drawing/2014/main" id="{95F8AF29-F0E1-43A2-B26E-D09C28EF9F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0988" y="4704794"/>
            <a:ext cx="477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D6BE90-DBBE-40DC-802D-87262B74023C}"/>
              </a:ext>
            </a:extLst>
          </p:cNvPr>
          <p:cNvGrpSpPr/>
          <p:nvPr/>
        </p:nvGrpSpPr>
        <p:grpSpPr>
          <a:xfrm>
            <a:off x="5356505" y="4743395"/>
            <a:ext cx="522128" cy="350837"/>
            <a:chOff x="5364163" y="4462463"/>
            <a:chExt cx="474662" cy="35083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5C7DB8-E0B4-4AC1-9005-ECEB69954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4700588"/>
              <a:ext cx="112712" cy="112712"/>
            </a:xfrm>
            <a:custGeom>
              <a:avLst/>
              <a:gdLst>
                <a:gd name="T0" fmla="*/ 18 w 33"/>
                <a:gd name="T1" fmla="*/ 1 h 33"/>
                <a:gd name="T2" fmla="*/ 0 w 33"/>
                <a:gd name="T3" fmla="*/ 15 h 33"/>
                <a:gd name="T4" fmla="*/ 15 w 33"/>
                <a:gd name="T5" fmla="*/ 33 h 33"/>
                <a:gd name="T6" fmla="*/ 32 w 33"/>
                <a:gd name="T7" fmla="*/ 18 h 33"/>
                <a:gd name="T8" fmla="*/ 18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1"/>
                  </a:moveTo>
                  <a:cubicBezTo>
                    <a:pt x="9" y="0"/>
                    <a:pt x="1" y="7"/>
                    <a:pt x="0" y="15"/>
                  </a:cubicBezTo>
                  <a:cubicBezTo>
                    <a:pt x="0" y="24"/>
                    <a:pt x="6" y="32"/>
                    <a:pt x="15" y="33"/>
                  </a:cubicBezTo>
                  <a:cubicBezTo>
                    <a:pt x="24" y="33"/>
                    <a:pt x="32" y="27"/>
                    <a:pt x="32" y="18"/>
                  </a:cubicBezTo>
                  <a:cubicBezTo>
                    <a:pt x="33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F57D1EC-422F-4830-962D-085D0151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578350"/>
              <a:ext cx="315912" cy="125412"/>
            </a:xfrm>
            <a:custGeom>
              <a:avLst/>
              <a:gdLst>
                <a:gd name="T0" fmla="*/ 50 w 93"/>
                <a:gd name="T1" fmla="*/ 1 h 37"/>
                <a:gd name="T2" fmla="*/ 3 w 93"/>
                <a:gd name="T3" fmla="*/ 22 h 37"/>
                <a:gd name="T4" fmla="*/ 4 w 93"/>
                <a:gd name="T5" fmla="*/ 33 h 37"/>
                <a:gd name="T6" fmla="*/ 15 w 93"/>
                <a:gd name="T7" fmla="*/ 31 h 37"/>
                <a:gd name="T8" fmla="*/ 49 w 93"/>
                <a:gd name="T9" fmla="*/ 16 h 37"/>
                <a:gd name="T10" fmla="*/ 78 w 93"/>
                <a:gd name="T11" fmla="*/ 34 h 37"/>
                <a:gd name="T12" fmla="*/ 84 w 93"/>
                <a:gd name="T13" fmla="*/ 37 h 37"/>
                <a:gd name="T14" fmla="*/ 88 w 93"/>
                <a:gd name="T15" fmla="*/ 36 h 37"/>
                <a:gd name="T16" fmla="*/ 91 w 93"/>
                <a:gd name="T17" fmla="*/ 26 h 37"/>
                <a:gd name="T18" fmla="*/ 50 w 93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7">
                  <a:moveTo>
                    <a:pt x="50" y="1"/>
                  </a:moveTo>
                  <a:cubicBezTo>
                    <a:pt x="32" y="0"/>
                    <a:pt x="14" y="8"/>
                    <a:pt x="3" y="22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8" y="35"/>
                    <a:pt x="12" y="35"/>
                    <a:pt x="15" y="31"/>
                  </a:cubicBezTo>
                  <a:cubicBezTo>
                    <a:pt x="23" y="21"/>
                    <a:pt x="36" y="15"/>
                    <a:pt x="49" y="16"/>
                  </a:cubicBezTo>
                  <a:cubicBezTo>
                    <a:pt x="61" y="17"/>
                    <a:pt x="71" y="24"/>
                    <a:pt x="78" y="34"/>
                  </a:cubicBezTo>
                  <a:cubicBezTo>
                    <a:pt x="79" y="36"/>
                    <a:pt x="82" y="37"/>
                    <a:pt x="84" y="37"/>
                  </a:cubicBezTo>
                  <a:cubicBezTo>
                    <a:pt x="86" y="37"/>
                    <a:pt x="87" y="37"/>
                    <a:pt x="88" y="36"/>
                  </a:cubicBezTo>
                  <a:cubicBezTo>
                    <a:pt x="92" y="34"/>
                    <a:pt x="93" y="29"/>
                    <a:pt x="91" y="26"/>
                  </a:cubicBezTo>
                  <a:cubicBezTo>
                    <a:pt x="81" y="11"/>
                    <a:pt x="66" y="2"/>
                    <a:pt x="50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6BB59F-493B-49E5-AD7E-66FA9ED5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462463"/>
              <a:ext cx="474662" cy="163512"/>
            </a:xfrm>
            <a:custGeom>
              <a:avLst/>
              <a:gdLst>
                <a:gd name="T0" fmla="*/ 75 w 140"/>
                <a:gd name="T1" fmla="*/ 2 h 48"/>
                <a:gd name="T2" fmla="*/ 3 w 140"/>
                <a:gd name="T3" fmla="*/ 31 h 48"/>
                <a:gd name="T4" fmla="*/ 3 w 140"/>
                <a:gd name="T5" fmla="*/ 42 h 48"/>
                <a:gd name="T6" fmla="*/ 14 w 140"/>
                <a:gd name="T7" fmla="*/ 42 h 48"/>
                <a:gd name="T8" fmla="*/ 74 w 140"/>
                <a:gd name="T9" fmla="*/ 18 h 48"/>
                <a:gd name="T10" fmla="*/ 125 w 140"/>
                <a:gd name="T11" fmla="*/ 45 h 48"/>
                <a:gd name="T12" fmla="*/ 131 w 140"/>
                <a:gd name="T13" fmla="*/ 48 h 48"/>
                <a:gd name="T14" fmla="*/ 136 w 140"/>
                <a:gd name="T15" fmla="*/ 46 h 48"/>
                <a:gd name="T16" fmla="*/ 137 w 140"/>
                <a:gd name="T17" fmla="*/ 36 h 48"/>
                <a:gd name="T18" fmla="*/ 75 w 140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48">
                  <a:moveTo>
                    <a:pt x="75" y="2"/>
                  </a:moveTo>
                  <a:cubicBezTo>
                    <a:pt x="50" y="0"/>
                    <a:pt x="22" y="12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5"/>
                    <a:pt x="11" y="45"/>
                    <a:pt x="14" y="42"/>
                  </a:cubicBezTo>
                  <a:cubicBezTo>
                    <a:pt x="30" y="26"/>
                    <a:pt x="53" y="16"/>
                    <a:pt x="74" y="18"/>
                  </a:cubicBezTo>
                  <a:cubicBezTo>
                    <a:pt x="96" y="19"/>
                    <a:pt x="113" y="28"/>
                    <a:pt x="125" y="45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3" y="48"/>
                    <a:pt x="134" y="47"/>
                    <a:pt x="136" y="46"/>
                  </a:cubicBezTo>
                  <a:cubicBezTo>
                    <a:pt x="139" y="44"/>
                    <a:pt x="140" y="39"/>
                    <a:pt x="137" y="36"/>
                  </a:cubicBezTo>
                  <a:cubicBezTo>
                    <a:pt x="122" y="15"/>
                    <a:pt x="101" y="4"/>
                    <a:pt x="75" y="2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9C79D85-63FB-4BDE-A8AC-5EB38C54D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362" y="5287506"/>
            <a:ext cx="1085231" cy="1092667"/>
          </a:xfrm>
          <a:prstGeom prst="rect">
            <a:avLst/>
          </a:prstGeom>
        </p:spPr>
      </p:pic>
      <p:pic>
        <p:nvPicPr>
          <p:cNvPr id="45" name="Picture 48" descr="Image result for sustainable development goal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2" y="628081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72" y="1672759"/>
            <a:ext cx="423134" cy="42216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200" y="561575"/>
            <a:ext cx="4333504" cy="548495"/>
          </a:xfrm>
        </p:spPr>
        <p:txBody>
          <a:bodyPr>
            <a:noAutofit/>
          </a:bodyPr>
          <a:lstStyle/>
          <a:p>
            <a:r>
              <a:rPr lang="en-US" b="1" dirty="0"/>
              <a:t>Internet of Things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622363" y="2567386"/>
            <a:ext cx="11685921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78B391B-08DA-43EF-8FE4-1642544AB178}"/>
              </a:ext>
            </a:extLst>
          </p:cNvPr>
          <p:cNvGrpSpPr/>
          <p:nvPr/>
        </p:nvGrpSpPr>
        <p:grpSpPr>
          <a:xfrm>
            <a:off x="10632704" y="481602"/>
            <a:ext cx="872955" cy="787865"/>
            <a:chOff x="6446409" y="2157873"/>
            <a:chExt cx="736783" cy="7367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742A78-78FD-4FB7-B08D-54A791643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AC5311-B317-47E8-AC30-D961221A9FB0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7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B2A6A8A-B615-4569-B506-FF4F600A65A4}"/>
              </a:ext>
            </a:extLst>
          </p:cNvPr>
          <p:cNvGrpSpPr/>
          <p:nvPr/>
        </p:nvGrpSpPr>
        <p:grpSpPr>
          <a:xfrm>
            <a:off x="363912" y="4714532"/>
            <a:ext cx="11320796" cy="1696214"/>
            <a:chOff x="363912" y="4475376"/>
            <a:chExt cx="11320796" cy="1696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D7A7F-CD37-4BCE-998C-A58930F15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353" y="4475376"/>
              <a:ext cx="4026475" cy="168524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F19CBF-A429-417E-92B5-4B8D2386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12" y="4681364"/>
              <a:ext cx="3323230" cy="1486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536A0D-866A-4F7C-B4FD-AA16345DA589}"/>
                </a:ext>
              </a:extLst>
            </p:cNvPr>
            <p:cNvCxnSpPr/>
            <p:nvPr/>
          </p:nvCxnSpPr>
          <p:spPr>
            <a:xfrm>
              <a:off x="7630293" y="6137241"/>
              <a:ext cx="4054415" cy="0"/>
            </a:xfrm>
            <a:prstGeom prst="line">
              <a:avLst/>
            </a:prstGeom>
            <a:ln w="38100">
              <a:solidFill>
                <a:srgbClr val="3E8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0FE0C8-62D1-405D-ACE7-6EAD62A2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7465" y="4896853"/>
              <a:ext cx="4044004" cy="12744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39856C1-6B63-449F-8AB6-285E1C13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4850" y="6045933"/>
              <a:ext cx="607829" cy="125657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620552" y="1489828"/>
            <a:ext cx="11390138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venirNext LT Pro Regular" panose="020B0504020202020204"/>
              </a:rPr>
              <a:t>New standards:</a:t>
            </a:r>
          </a:p>
          <a:p>
            <a:pPr marL="342000" indent="-3420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Agility-by-design IoT security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(Y.4807)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security for narrowband IoT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(X.1364)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security for smart grid metering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(X.1332)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ID-based cryptography for IoT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(X.1365)</a:t>
            </a:r>
            <a:endParaRPr lang="en-US" dirty="0">
              <a:solidFill>
                <a:schemeClr val="tx2"/>
              </a:solidFill>
              <a:latin typeface="AvenirNext LT Pro Regular" panose="020B0504020202020204"/>
            </a:endParaRPr>
          </a:p>
          <a:p>
            <a:pPr marL="342000" indent="-3420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</a:rPr>
              <a:t>Blockchain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 of things</a:t>
            </a:r>
            <a:r>
              <a:rPr lang="en-US" dirty="0">
                <a:solidFill>
                  <a:srgbClr val="3E8EDE"/>
                </a:solidFill>
                <a:latin typeface="AvenirNext LT Pro Regular" panose="020B0504020202020204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(Y.4464)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data exchange, sharing and management with blockchain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(Y.4560, Y.4561)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KPI data management with blockchain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Y.4907)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</a:t>
            </a:r>
            <a:r>
              <a:rPr lang="en-US" dirty="0">
                <a:solidFill>
                  <a:srgbClr val="3E8EDE"/>
                </a:solidFill>
                <a:latin typeface="AvenirNext LT Pro Regular" panose="020B0504020202020204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data processing and management aspects of blockchain for IoT and smart cities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(Y.Suppl.62)</a:t>
            </a:r>
            <a:endParaRPr kumimoji="0" lang="en-GB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94332-9894-44F3-8722-E0138C0683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10709072" y="4804024"/>
            <a:ext cx="477900" cy="347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079643-74D3-4616-98E0-6B5B41458B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2630848" y="5432616"/>
            <a:ext cx="477900" cy="347667"/>
          </a:xfrm>
          <a:prstGeom prst="rect">
            <a:avLst/>
          </a:prstGeom>
        </p:spPr>
      </p:pic>
      <p:sp>
        <p:nvSpPr>
          <p:cNvPr id="31" name="AutoShape 3">
            <a:extLst>
              <a:ext uri="{FF2B5EF4-FFF2-40B4-BE49-F238E27FC236}">
                <a16:creationId xmlns:a16="http://schemas.microsoft.com/office/drawing/2014/main" id="{95F8AF29-F0E1-43A2-B26E-D09C28EF9F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0988" y="4704794"/>
            <a:ext cx="477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D6BE90-DBBE-40DC-802D-87262B74023C}"/>
              </a:ext>
            </a:extLst>
          </p:cNvPr>
          <p:cNvGrpSpPr/>
          <p:nvPr/>
        </p:nvGrpSpPr>
        <p:grpSpPr>
          <a:xfrm>
            <a:off x="5356505" y="4743395"/>
            <a:ext cx="522128" cy="350837"/>
            <a:chOff x="5364163" y="4462463"/>
            <a:chExt cx="474662" cy="35083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5C7DB8-E0B4-4AC1-9005-ECEB69954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4700588"/>
              <a:ext cx="112712" cy="112712"/>
            </a:xfrm>
            <a:custGeom>
              <a:avLst/>
              <a:gdLst>
                <a:gd name="T0" fmla="*/ 18 w 33"/>
                <a:gd name="T1" fmla="*/ 1 h 33"/>
                <a:gd name="T2" fmla="*/ 0 w 33"/>
                <a:gd name="T3" fmla="*/ 15 h 33"/>
                <a:gd name="T4" fmla="*/ 15 w 33"/>
                <a:gd name="T5" fmla="*/ 33 h 33"/>
                <a:gd name="T6" fmla="*/ 32 w 33"/>
                <a:gd name="T7" fmla="*/ 18 h 33"/>
                <a:gd name="T8" fmla="*/ 18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1"/>
                  </a:moveTo>
                  <a:cubicBezTo>
                    <a:pt x="9" y="0"/>
                    <a:pt x="1" y="7"/>
                    <a:pt x="0" y="15"/>
                  </a:cubicBezTo>
                  <a:cubicBezTo>
                    <a:pt x="0" y="24"/>
                    <a:pt x="6" y="32"/>
                    <a:pt x="15" y="33"/>
                  </a:cubicBezTo>
                  <a:cubicBezTo>
                    <a:pt x="24" y="33"/>
                    <a:pt x="32" y="27"/>
                    <a:pt x="32" y="18"/>
                  </a:cubicBezTo>
                  <a:cubicBezTo>
                    <a:pt x="33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F57D1EC-422F-4830-962D-085D0151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578350"/>
              <a:ext cx="315912" cy="125412"/>
            </a:xfrm>
            <a:custGeom>
              <a:avLst/>
              <a:gdLst>
                <a:gd name="T0" fmla="*/ 50 w 93"/>
                <a:gd name="T1" fmla="*/ 1 h 37"/>
                <a:gd name="T2" fmla="*/ 3 w 93"/>
                <a:gd name="T3" fmla="*/ 22 h 37"/>
                <a:gd name="T4" fmla="*/ 4 w 93"/>
                <a:gd name="T5" fmla="*/ 33 h 37"/>
                <a:gd name="T6" fmla="*/ 15 w 93"/>
                <a:gd name="T7" fmla="*/ 31 h 37"/>
                <a:gd name="T8" fmla="*/ 49 w 93"/>
                <a:gd name="T9" fmla="*/ 16 h 37"/>
                <a:gd name="T10" fmla="*/ 78 w 93"/>
                <a:gd name="T11" fmla="*/ 34 h 37"/>
                <a:gd name="T12" fmla="*/ 84 w 93"/>
                <a:gd name="T13" fmla="*/ 37 h 37"/>
                <a:gd name="T14" fmla="*/ 88 w 93"/>
                <a:gd name="T15" fmla="*/ 36 h 37"/>
                <a:gd name="T16" fmla="*/ 91 w 93"/>
                <a:gd name="T17" fmla="*/ 26 h 37"/>
                <a:gd name="T18" fmla="*/ 50 w 93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7">
                  <a:moveTo>
                    <a:pt x="50" y="1"/>
                  </a:moveTo>
                  <a:cubicBezTo>
                    <a:pt x="32" y="0"/>
                    <a:pt x="14" y="8"/>
                    <a:pt x="3" y="22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8" y="35"/>
                    <a:pt x="12" y="35"/>
                    <a:pt x="15" y="31"/>
                  </a:cubicBezTo>
                  <a:cubicBezTo>
                    <a:pt x="23" y="21"/>
                    <a:pt x="36" y="15"/>
                    <a:pt x="49" y="16"/>
                  </a:cubicBezTo>
                  <a:cubicBezTo>
                    <a:pt x="61" y="17"/>
                    <a:pt x="71" y="24"/>
                    <a:pt x="78" y="34"/>
                  </a:cubicBezTo>
                  <a:cubicBezTo>
                    <a:pt x="79" y="36"/>
                    <a:pt x="82" y="37"/>
                    <a:pt x="84" y="37"/>
                  </a:cubicBezTo>
                  <a:cubicBezTo>
                    <a:pt x="86" y="37"/>
                    <a:pt x="87" y="37"/>
                    <a:pt x="88" y="36"/>
                  </a:cubicBezTo>
                  <a:cubicBezTo>
                    <a:pt x="92" y="34"/>
                    <a:pt x="93" y="29"/>
                    <a:pt x="91" y="26"/>
                  </a:cubicBezTo>
                  <a:cubicBezTo>
                    <a:pt x="81" y="11"/>
                    <a:pt x="66" y="2"/>
                    <a:pt x="50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6BB59F-493B-49E5-AD7E-66FA9ED5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462463"/>
              <a:ext cx="474662" cy="163512"/>
            </a:xfrm>
            <a:custGeom>
              <a:avLst/>
              <a:gdLst>
                <a:gd name="T0" fmla="*/ 75 w 140"/>
                <a:gd name="T1" fmla="*/ 2 h 48"/>
                <a:gd name="T2" fmla="*/ 3 w 140"/>
                <a:gd name="T3" fmla="*/ 31 h 48"/>
                <a:gd name="T4" fmla="*/ 3 w 140"/>
                <a:gd name="T5" fmla="*/ 42 h 48"/>
                <a:gd name="T6" fmla="*/ 14 w 140"/>
                <a:gd name="T7" fmla="*/ 42 h 48"/>
                <a:gd name="T8" fmla="*/ 74 w 140"/>
                <a:gd name="T9" fmla="*/ 18 h 48"/>
                <a:gd name="T10" fmla="*/ 125 w 140"/>
                <a:gd name="T11" fmla="*/ 45 h 48"/>
                <a:gd name="T12" fmla="*/ 131 w 140"/>
                <a:gd name="T13" fmla="*/ 48 h 48"/>
                <a:gd name="T14" fmla="*/ 136 w 140"/>
                <a:gd name="T15" fmla="*/ 46 h 48"/>
                <a:gd name="T16" fmla="*/ 137 w 140"/>
                <a:gd name="T17" fmla="*/ 36 h 48"/>
                <a:gd name="T18" fmla="*/ 75 w 140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48">
                  <a:moveTo>
                    <a:pt x="75" y="2"/>
                  </a:moveTo>
                  <a:cubicBezTo>
                    <a:pt x="50" y="0"/>
                    <a:pt x="22" y="12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5"/>
                    <a:pt x="11" y="45"/>
                    <a:pt x="14" y="42"/>
                  </a:cubicBezTo>
                  <a:cubicBezTo>
                    <a:pt x="30" y="26"/>
                    <a:pt x="53" y="16"/>
                    <a:pt x="74" y="18"/>
                  </a:cubicBezTo>
                  <a:cubicBezTo>
                    <a:pt x="96" y="19"/>
                    <a:pt x="113" y="28"/>
                    <a:pt x="125" y="45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3" y="48"/>
                    <a:pt x="134" y="47"/>
                    <a:pt x="136" y="46"/>
                  </a:cubicBezTo>
                  <a:cubicBezTo>
                    <a:pt x="139" y="44"/>
                    <a:pt x="140" y="39"/>
                    <a:pt x="137" y="36"/>
                  </a:cubicBezTo>
                  <a:cubicBezTo>
                    <a:pt x="122" y="15"/>
                    <a:pt x="101" y="4"/>
                    <a:pt x="75" y="2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9C79D85-63FB-4BDE-A8AC-5EB38C54D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362" y="5287506"/>
            <a:ext cx="1085231" cy="1092667"/>
          </a:xfrm>
          <a:prstGeom prst="rect">
            <a:avLst/>
          </a:prstGeom>
        </p:spPr>
      </p:pic>
      <p:pic>
        <p:nvPicPr>
          <p:cNvPr id="45" name="Picture 48" descr="Image result for sustainable development goal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2" y="628081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310" y="1595940"/>
            <a:ext cx="423134" cy="42216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218" y="692930"/>
            <a:ext cx="8382989" cy="548495"/>
          </a:xfrm>
        </p:spPr>
        <p:txBody>
          <a:bodyPr>
            <a:noAutofit/>
          </a:bodyPr>
          <a:lstStyle/>
          <a:p>
            <a:r>
              <a:rPr lang="en-US" b="1" dirty="0"/>
              <a:t>IoT security and blockchain for cities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622363" y="2567386"/>
            <a:ext cx="11685921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B48CBF-F006-4E38-8636-C99E07EEA5CC}"/>
              </a:ext>
            </a:extLst>
          </p:cNvPr>
          <p:cNvGrpSpPr/>
          <p:nvPr/>
        </p:nvGrpSpPr>
        <p:grpSpPr>
          <a:xfrm>
            <a:off x="10793698" y="594138"/>
            <a:ext cx="872955" cy="787865"/>
            <a:chOff x="6446409" y="2157873"/>
            <a:chExt cx="736783" cy="7367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C4D1BB-EA33-415B-A764-70A1FF903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BB62AB9-9671-490D-BC41-0DBC42EA1598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10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6B2A6A8A-B615-4569-B506-FF4F600A65A4}"/>
              </a:ext>
            </a:extLst>
          </p:cNvPr>
          <p:cNvGrpSpPr/>
          <p:nvPr/>
        </p:nvGrpSpPr>
        <p:grpSpPr>
          <a:xfrm>
            <a:off x="363912" y="4714532"/>
            <a:ext cx="11320796" cy="1696214"/>
            <a:chOff x="363912" y="4475376"/>
            <a:chExt cx="11320796" cy="16962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AD7A7F-CD37-4BCE-998C-A58930F15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2353" y="4475376"/>
              <a:ext cx="4026475" cy="168524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F19CBF-A429-417E-92B5-4B8D2386D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912" y="4681364"/>
              <a:ext cx="3323230" cy="1486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536A0D-866A-4F7C-B4FD-AA16345DA589}"/>
                </a:ext>
              </a:extLst>
            </p:cNvPr>
            <p:cNvCxnSpPr/>
            <p:nvPr/>
          </p:nvCxnSpPr>
          <p:spPr>
            <a:xfrm>
              <a:off x="7630293" y="6137241"/>
              <a:ext cx="4054415" cy="0"/>
            </a:xfrm>
            <a:prstGeom prst="line">
              <a:avLst/>
            </a:prstGeom>
            <a:ln w="38100">
              <a:solidFill>
                <a:srgbClr val="3E8E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30FE0C8-62D1-405D-ACE7-6EAD62A2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7465" y="4896853"/>
              <a:ext cx="4044004" cy="1274400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39856C1-6B63-449F-8AB6-285E1C132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4850" y="6045933"/>
              <a:ext cx="607829" cy="125657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972110" y="1638851"/>
            <a:ext cx="10686718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AvenirNext LT Pro Regular" panose="020B0504020202020204"/>
              </a:rPr>
              <a:t>New standards:</a:t>
            </a:r>
          </a:p>
          <a:p>
            <a:pPr marL="342000" indent="-342000" fontAlgn="base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Interoperation of smart ports with smart cities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(Y.4209)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o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</a:rPr>
              <a:t>pen data in smart cities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(Y..4461)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/>
              </a:rPr>
              <a:t>, 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mart greenhouse services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(Y.4466)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data structure and transfer protocol for automotive emergency systems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(Y.4467, Y.4468)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AI service exposure for smart cities</a:t>
            </a:r>
            <a:r>
              <a:rPr lang="en-GB" dirty="0">
                <a:solidFill>
                  <a:srgbClr val="3E8EDE"/>
                </a:solidFill>
                <a:latin typeface="AvenirNext LT Pro Regular" panose="020B0504020202020204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(Y.4470)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/>
              </a:rPr>
              <a:t>, smart fire and smoke detection services</a:t>
            </a:r>
            <a:r>
              <a:rPr lang="en-GB" dirty="0">
                <a:solidFill>
                  <a:srgbClr val="3E8EDE"/>
                </a:solidFill>
                <a:latin typeface="AvenirNext LT Pro Regular" panose="020B0504020202020204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(Y.4558)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94332-9894-44F3-8722-E0138C06839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10709072" y="4804024"/>
            <a:ext cx="477900" cy="347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079643-74D3-4616-98E0-6B5B41458B1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2630848" y="5432616"/>
            <a:ext cx="477900" cy="347667"/>
          </a:xfrm>
          <a:prstGeom prst="rect">
            <a:avLst/>
          </a:prstGeom>
        </p:spPr>
      </p:pic>
      <p:sp>
        <p:nvSpPr>
          <p:cNvPr id="31" name="AutoShape 3">
            <a:extLst>
              <a:ext uri="{FF2B5EF4-FFF2-40B4-BE49-F238E27FC236}">
                <a16:creationId xmlns:a16="http://schemas.microsoft.com/office/drawing/2014/main" id="{95F8AF29-F0E1-43A2-B26E-D09C28EF9F5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60988" y="4704794"/>
            <a:ext cx="4778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D6BE90-DBBE-40DC-802D-87262B74023C}"/>
              </a:ext>
            </a:extLst>
          </p:cNvPr>
          <p:cNvGrpSpPr/>
          <p:nvPr/>
        </p:nvGrpSpPr>
        <p:grpSpPr>
          <a:xfrm>
            <a:off x="5356505" y="4743395"/>
            <a:ext cx="522128" cy="350837"/>
            <a:chOff x="5364163" y="4462463"/>
            <a:chExt cx="474662" cy="350837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5C7DB8-E0B4-4AC1-9005-ECEB69954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4700588"/>
              <a:ext cx="112712" cy="112712"/>
            </a:xfrm>
            <a:custGeom>
              <a:avLst/>
              <a:gdLst>
                <a:gd name="T0" fmla="*/ 18 w 33"/>
                <a:gd name="T1" fmla="*/ 1 h 33"/>
                <a:gd name="T2" fmla="*/ 0 w 33"/>
                <a:gd name="T3" fmla="*/ 15 h 33"/>
                <a:gd name="T4" fmla="*/ 15 w 33"/>
                <a:gd name="T5" fmla="*/ 33 h 33"/>
                <a:gd name="T6" fmla="*/ 32 w 33"/>
                <a:gd name="T7" fmla="*/ 18 h 33"/>
                <a:gd name="T8" fmla="*/ 18 w 33"/>
                <a:gd name="T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8" y="1"/>
                  </a:moveTo>
                  <a:cubicBezTo>
                    <a:pt x="9" y="0"/>
                    <a:pt x="1" y="7"/>
                    <a:pt x="0" y="15"/>
                  </a:cubicBezTo>
                  <a:cubicBezTo>
                    <a:pt x="0" y="24"/>
                    <a:pt x="6" y="32"/>
                    <a:pt x="15" y="33"/>
                  </a:cubicBezTo>
                  <a:cubicBezTo>
                    <a:pt x="24" y="33"/>
                    <a:pt x="32" y="27"/>
                    <a:pt x="32" y="18"/>
                  </a:cubicBezTo>
                  <a:cubicBezTo>
                    <a:pt x="33" y="9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EF57D1EC-422F-4830-962D-085D0151E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4578350"/>
              <a:ext cx="315912" cy="125412"/>
            </a:xfrm>
            <a:custGeom>
              <a:avLst/>
              <a:gdLst>
                <a:gd name="T0" fmla="*/ 50 w 93"/>
                <a:gd name="T1" fmla="*/ 1 h 37"/>
                <a:gd name="T2" fmla="*/ 3 w 93"/>
                <a:gd name="T3" fmla="*/ 22 h 37"/>
                <a:gd name="T4" fmla="*/ 4 w 93"/>
                <a:gd name="T5" fmla="*/ 33 h 37"/>
                <a:gd name="T6" fmla="*/ 15 w 93"/>
                <a:gd name="T7" fmla="*/ 31 h 37"/>
                <a:gd name="T8" fmla="*/ 49 w 93"/>
                <a:gd name="T9" fmla="*/ 16 h 37"/>
                <a:gd name="T10" fmla="*/ 78 w 93"/>
                <a:gd name="T11" fmla="*/ 34 h 37"/>
                <a:gd name="T12" fmla="*/ 84 w 93"/>
                <a:gd name="T13" fmla="*/ 37 h 37"/>
                <a:gd name="T14" fmla="*/ 88 w 93"/>
                <a:gd name="T15" fmla="*/ 36 h 37"/>
                <a:gd name="T16" fmla="*/ 91 w 93"/>
                <a:gd name="T17" fmla="*/ 26 h 37"/>
                <a:gd name="T18" fmla="*/ 50 w 93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37">
                  <a:moveTo>
                    <a:pt x="50" y="1"/>
                  </a:moveTo>
                  <a:cubicBezTo>
                    <a:pt x="32" y="0"/>
                    <a:pt x="14" y="8"/>
                    <a:pt x="3" y="22"/>
                  </a:cubicBezTo>
                  <a:cubicBezTo>
                    <a:pt x="0" y="25"/>
                    <a:pt x="1" y="30"/>
                    <a:pt x="4" y="33"/>
                  </a:cubicBezTo>
                  <a:cubicBezTo>
                    <a:pt x="8" y="35"/>
                    <a:pt x="12" y="35"/>
                    <a:pt x="15" y="31"/>
                  </a:cubicBezTo>
                  <a:cubicBezTo>
                    <a:pt x="23" y="21"/>
                    <a:pt x="36" y="15"/>
                    <a:pt x="49" y="16"/>
                  </a:cubicBezTo>
                  <a:cubicBezTo>
                    <a:pt x="61" y="17"/>
                    <a:pt x="71" y="24"/>
                    <a:pt x="78" y="34"/>
                  </a:cubicBezTo>
                  <a:cubicBezTo>
                    <a:pt x="79" y="36"/>
                    <a:pt x="82" y="37"/>
                    <a:pt x="84" y="37"/>
                  </a:cubicBezTo>
                  <a:cubicBezTo>
                    <a:pt x="86" y="37"/>
                    <a:pt x="87" y="37"/>
                    <a:pt x="88" y="36"/>
                  </a:cubicBezTo>
                  <a:cubicBezTo>
                    <a:pt x="92" y="34"/>
                    <a:pt x="93" y="29"/>
                    <a:pt x="91" y="26"/>
                  </a:cubicBezTo>
                  <a:cubicBezTo>
                    <a:pt x="81" y="11"/>
                    <a:pt x="66" y="2"/>
                    <a:pt x="50" y="1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76BB59F-493B-49E5-AD7E-66FA9ED5D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4462463"/>
              <a:ext cx="474662" cy="163512"/>
            </a:xfrm>
            <a:custGeom>
              <a:avLst/>
              <a:gdLst>
                <a:gd name="T0" fmla="*/ 75 w 140"/>
                <a:gd name="T1" fmla="*/ 2 h 48"/>
                <a:gd name="T2" fmla="*/ 3 w 140"/>
                <a:gd name="T3" fmla="*/ 31 h 48"/>
                <a:gd name="T4" fmla="*/ 3 w 140"/>
                <a:gd name="T5" fmla="*/ 42 h 48"/>
                <a:gd name="T6" fmla="*/ 14 w 140"/>
                <a:gd name="T7" fmla="*/ 42 h 48"/>
                <a:gd name="T8" fmla="*/ 74 w 140"/>
                <a:gd name="T9" fmla="*/ 18 h 48"/>
                <a:gd name="T10" fmla="*/ 125 w 140"/>
                <a:gd name="T11" fmla="*/ 45 h 48"/>
                <a:gd name="T12" fmla="*/ 131 w 140"/>
                <a:gd name="T13" fmla="*/ 48 h 48"/>
                <a:gd name="T14" fmla="*/ 136 w 140"/>
                <a:gd name="T15" fmla="*/ 46 h 48"/>
                <a:gd name="T16" fmla="*/ 137 w 140"/>
                <a:gd name="T17" fmla="*/ 36 h 48"/>
                <a:gd name="T18" fmla="*/ 75 w 140"/>
                <a:gd name="T1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48">
                  <a:moveTo>
                    <a:pt x="75" y="2"/>
                  </a:moveTo>
                  <a:cubicBezTo>
                    <a:pt x="50" y="0"/>
                    <a:pt x="22" y="12"/>
                    <a:pt x="3" y="31"/>
                  </a:cubicBezTo>
                  <a:cubicBezTo>
                    <a:pt x="0" y="34"/>
                    <a:pt x="0" y="39"/>
                    <a:pt x="3" y="42"/>
                  </a:cubicBezTo>
                  <a:cubicBezTo>
                    <a:pt x="6" y="45"/>
                    <a:pt x="11" y="45"/>
                    <a:pt x="14" y="42"/>
                  </a:cubicBezTo>
                  <a:cubicBezTo>
                    <a:pt x="30" y="26"/>
                    <a:pt x="53" y="16"/>
                    <a:pt x="74" y="18"/>
                  </a:cubicBezTo>
                  <a:cubicBezTo>
                    <a:pt x="96" y="19"/>
                    <a:pt x="113" y="28"/>
                    <a:pt x="125" y="45"/>
                  </a:cubicBezTo>
                  <a:cubicBezTo>
                    <a:pt x="126" y="47"/>
                    <a:pt x="129" y="48"/>
                    <a:pt x="131" y="48"/>
                  </a:cubicBezTo>
                  <a:cubicBezTo>
                    <a:pt x="133" y="48"/>
                    <a:pt x="134" y="47"/>
                    <a:pt x="136" y="46"/>
                  </a:cubicBezTo>
                  <a:cubicBezTo>
                    <a:pt x="139" y="44"/>
                    <a:pt x="140" y="39"/>
                    <a:pt x="137" y="36"/>
                  </a:cubicBezTo>
                  <a:cubicBezTo>
                    <a:pt x="122" y="15"/>
                    <a:pt x="101" y="4"/>
                    <a:pt x="75" y="2"/>
                  </a:cubicBezTo>
                  <a:close/>
                </a:path>
              </a:pathLst>
            </a:custGeom>
            <a:solidFill>
              <a:srgbClr val="ED3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9C79D85-63FB-4BDE-A8AC-5EB38C54D8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6362" y="5287506"/>
            <a:ext cx="1085231" cy="1092667"/>
          </a:xfrm>
          <a:prstGeom prst="rect">
            <a:avLst/>
          </a:prstGeom>
        </p:spPr>
      </p:pic>
      <p:pic>
        <p:nvPicPr>
          <p:cNvPr id="45" name="Picture 48" descr="Image result for sustainable development goal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42" y="628081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341" y="1715670"/>
            <a:ext cx="423134" cy="42216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1107" y="561575"/>
            <a:ext cx="3161596" cy="548495"/>
          </a:xfrm>
        </p:spPr>
        <p:txBody>
          <a:bodyPr>
            <a:noAutofit/>
          </a:bodyPr>
          <a:lstStyle/>
          <a:p>
            <a:r>
              <a:rPr lang="en-US" b="1" dirty="0"/>
              <a:t>Smart cities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313098B5-C462-634A-83DB-E9842D3DA1FA}"/>
              </a:ext>
            </a:extLst>
          </p:cNvPr>
          <p:cNvSpPr txBox="1">
            <a:spLocks/>
          </p:cNvSpPr>
          <p:nvPr/>
        </p:nvSpPr>
        <p:spPr>
          <a:xfrm>
            <a:off x="1622363" y="2567386"/>
            <a:ext cx="11685921" cy="5758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4DF5E5-429B-4FAF-9039-D6ED2AA17618}"/>
              </a:ext>
            </a:extLst>
          </p:cNvPr>
          <p:cNvGrpSpPr/>
          <p:nvPr/>
        </p:nvGrpSpPr>
        <p:grpSpPr>
          <a:xfrm>
            <a:off x="10372623" y="554656"/>
            <a:ext cx="872955" cy="787865"/>
            <a:chOff x="6446409" y="2157873"/>
            <a:chExt cx="736783" cy="7367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A2B279-B503-4590-A6BD-B6D1C3D7F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EABE643-D276-44CC-AA39-D5CB558F3CDC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75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324BF1C6-BE5F-9F4E-9839-B660311B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0838" y="1844753"/>
            <a:ext cx="7632540" cy="417127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C969C6E-2CCE-CA4D-950F-745B83ADBCAA}"/>
              </a:ext>
            </a:extLst>
          </p:cNvPr>
          <p:cNvSpPr txBox="1">
            <a:spLocks/>
          </p:cNvSpPr>
          <p:nvPr/>
        </p:nvSpPr>
        <p:spPr>
          <a:xfrm>
            <a:off x="1310830" y="693225"/>
            <a:ext cx="10164388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G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rowth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 of industry membership (Sector Members and Associates) in ITU-T since 2017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6D5AC5-34E7-B14A-81D6-9D34124E9007}"/>
              </a:ext>
            </a:extLst>
          </p:cNvPr>
          <p:cNvSpPr txBox="1">
            <a:spLocks/>
          </p:cNvSpPr>
          <p:nvPr/>
        </p:nvSpPr>
        <p:spPr>
          <a:xfrm>
            <a:off x="1024648" y="2539040"/>
            <a:ext cx="2248929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2017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16DA01-1615-8742-9170-22640B8A099E}"/>
              </a:ext>
            </a:extLst>
          </p:cNvPr>
          <p:cNvSpPr txBox="1">
            <a:spLocks/>
          </p:cNvSpPr>
          <p:nvPr/>
        </p:nvSpPr>
        <p:spPr>
          <a:xfrm>
            <a:off x="3431599" y="2538208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2018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8C7D430D-30CB-9444-9E7E-98BDFACC36A2}"/>
              </a:ext>
            </a:extLst>
          </p:cNvPr>
          <p:cNvSpPr txBox="1">
            <a:spLocks/>
          </p:cNvSpPr>
          <p:nvPr/>
        </p:nvSpPr>
        <p:spPr>
          <a:xfrm>
            <a:off x="7709305" y="2540127"/>
            <a:ext cx="3360307" cy="821927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August 2020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F272D80-3186-044A-B7C6-FC61B5232A64}"/>
              </a:ext>
            </a:extLst>
          </p:cNvPr>
          <p:cNvCxnSpPr>
            <a:cxnSpLocks/>
          </p:cNvCxnSpPr>
          <p:nvPr/>
        </p:nvCxnSpPr>
        <p:spPr>
          <a:xfrm>
            <a:off x="890812" y="3109018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88C0718-E0EC-9D4C-9380-4D84A08A14A4}"/>
              </a:ext>
            </a:extLst>
          </p:cNvPr>
          <p:cNvCxnSpPr/>
          <p:nvPr/>
        </p:nvCxnSpPr>
        <p:spPr>
          <a:xfrm>
            <a:off x="3370109" y="1737682"/>
            <a:ext cx="19778" cy="4264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4762F71-160E-4345-92BB-2D1146EC2ADF}"/>
              </a:ext>
            </a:extLst>
          </p:cNvPr>
          <p:cNvCxnSpPr>
            <a:cxnSpLocks/>
          </p:cNvCxnSpPr>
          <p:nvPr/>
        </p:nvCxnSpPr>
        <p:spPr>
          <a:xfrm>
            <a:off x="5705544" y="1737682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BE44AB-7AE5-0B45-BFEF-718D2E788C3C}"/>
              </a:ext>
            </a:extLst>
          </p:cNvPr>
          <p:cNvGrpSpPr>
            <a:grpSpLocks noChangeAspect="1"/>
          </p:cNvGrpSpPr>
          <p:nvPr/>
        </p:nvGrpSpPr>
        <p:grpSpPr>
          <a:xfrm>
            <a:off x="6278084" y="3772456"/>
            <a:ext cx="1163492" cy="1163492"/>
            <a:chOff x="5863097" y="3311465"/>
            <a:chExt cx="1327140" cy="1327140"/>
          </a:xfrm>
          <a:solidFill>
            <a:schemeClr val="accent1">
              <a:lumMod val="75000"/>
            </a:schemeClr>
          </a:solidFill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AAB7024-1086-724B-8BCB-B1D091A2A6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3097" y="3311465"/>
              <a:ext cx="1327140" cy="1327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2E1CC0AA-84D9-FA4D-9F56-7911CA8C16B6}"/>
                </a:ext>
              </a:extLst>
            </p:cNvPr>
            <p:cNvSpPr txBox="1">
              <a:spLocks/>
            </p:cNvSpPr>
            <p:nvPr/>
          </p:nvSpPr>
          <p:spPr>
            <a:xfrm>
              <a:off x="5991797" y="3685099"/>
              <a:ext cx="1103196" cy="579871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LT Std 45 Book" panose="020B0502020203020204" pitchFamily="34" charset="0"/>
                  <a:ea typeface="+mn-ea"/>
                  <a:cs typeface="+mn-cs"/>
                </a:rPr>
                <a:t>452</a:t>
              </a:r>
              <a:endPara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3913729" y="3823318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3423" y="3686499"/>
              <a:ext cx="1019849" cy="532862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414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2B70E6-A62D-4D47-8176-52CA1FF52405}"/>
              </a:ext>
            </a:extLst>
          </p:cNvPr>
          <p:cNvGrpSpPr/>
          <p:nvPr/>
        </p:nvGrpSpPr>
        <p:grpSpPr>
          <a:xfrm>
            <a:off x="1513684" y="3806130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999FC3-E5B0-F544-9E03-442F596421C7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169CA737-F822-CA46-914C-1B3E2B4FCD81}"/>
                </a:ext>
              </a:extLst>
            </p:cNvPr>
            <p:cNvSpPr txBox="1">
              <a:spLocks/>
            </p:cNvSpPr>
            <p:nvPr/>
          </p:nvSpPr>
          <p:spPr>
            <a:xfrm>
              <a:off x="3332911" y="3686499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Next LT Pro Regular" panose="020B0504020202020204" pitchFamily="34" charset="0"/>
                  <a:ea typeface="+mn-ea"/>
                  <a:cs typeface="+mn-cs"/>
                </a:rPr>
                <a:t>395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B19B0B-00D5-D044-9985-BF79ABBD44ED}"/>
              </a:ext>
            </a:extLst>
          </p:cNvPr>
          <p:cNvCxnSpPr>
            <a:cxnSpLocks/>
            <a:stCxn id="24" idx="6"/>
            <a:endCxn id="3" idx="2"/>
          </p:cNvCxnSpPr>
          <p:nvPr/>
        </p:nvCxnSpPr>
        <p:spPr>
          <a:xfrm flipV="1">
            <a:off x="2257702" y="6043150"/>
            <a:ext cx="2124478" cy="302476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65E704-2863-274F-AA74-16B2B8A414CF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566924" y="5500537"/>
            <a:ext cx="2184315" cy="53983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0EC024B-EC05-7D4F-9712-9F886C89F209}"/>
              </a:ext>
            </a:extLst>
          </p:cNvPr>
          <p:cNvSpPr/>
          <p:nvPr/>
        </p:nvSpPr>
        <p:spPr>
          <a:xfrm>
            <a:off x="2040521" y="6246777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B407ED-F1CC-7548-ADFF-2FF4B0697D0B}"/>
              </a:ext>
            </a:extLst>
          </p:cNvPr>
          <p:cNvCxnSpPr>
            <a:cxnSpLocks/>
          </p:cNvCxnSpPr>
          <p:nvPr/>
        </p:nvCxnSpPr>
        <p:spPr>
          <a:xfrm flipV="1">
            <a:off x="6954808" y="4631722"/>
            <a:ext cx="2040652" cy="819095"/>
          </a:xfrm>
          <a:prstGeom prst="straightConnector1">
            <a:avLst/>
          </a:prstGeom>
          <a:ln w="12700" cmpd="sng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6518AD-4AFB-406C-8F50-3EE8D78D30B9}"/>
              </a:ext>
            </a:extLst>
          </p:cNvPr>
          <p:cNvCxnSpPr>
            <a:cxnSpLocks/>
          </p:cNvCxnSpPr>
          <p:nvPr/>
        </p:nvCxnSpPr>
        <p:spPr>
          <a:xfrm>
            <a:off x="8053429" y="1737682"/>
            <a:ext cx="16114" cy="417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86A0BF4B-B5BC-4CD9-BFA8-8EC09C7DB530}"/>
              </a:ext>
            </a:extLst>
          </p:cNvPr>
          <p:cNvSpPr txBox="1">
            <a:spLocks/>
          </p:cNvSpPr>
          <p:nvPr/>
        </p:nvSpPr>
        <p:spPr>
          <a:xfrm>
            <a:off x="5714766" y="2538208"/>
            <a:ext cx="2320505" cy="499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LT Std 45 Book" panose="020B0502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2019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A950D0-1942-4DFB-8B8D-81CC3F4CF5FB}"/>
              </a:ext>
            </a:extLst>
          </p:cNvPr>
          <p:cNvGrpSpPr/>
          <p:nvPr/>
        </p:nvGrpSpPr>
        <p:grpSpPr>
          <a:xfrm>
            <a:off x="9005739" y="3797049"/>
            <a:ext cx="1134308" cy="1134308"/>
            <a:chOff x="3266305" y="3389019"/>
            <a:chExt cx="1134308" cy="1134308"/>
          </a:xfrm>
          <a:solidFill>
            <a:schemeClr val="accent1">
              <a:lumMod val="75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CA40632-ED34-4032-9DCE-A3C189AA1725}"/>
                </a:ext>
              </a:extLst>
            </p:cNvPr>
            <p:cNvSpPr/>
            <p:nvPr/>
          </p:nvSpPr>
          <p:spPr>
            <a:xfrm>
              <a:off x="3266305" y="3389019"/>
              <a:ext cx="1134308" cy="11343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ubtitle 2">
              <a:extLst>
                <a:ext uri="{FF2B5EF4-FFF2-40B4-BE49-F238E27FC236}">
                  <a16:creationId xmlns:a16="http://schemas.microsoft.com/office/drawing/2014/main" id="{B5104A39-42CD-4545-B2C6-C439FFD116CF}"/>
                </a:ext>
              </a:extLst>
            </p:cNvPr>
            <p:cNvSpPr txBox="1">
              <a:spLocks/>
            </p:cNvSpPr>
            <p:nvPr/>
          </p:nvSpPr>
          <p:spPr>
            <a:xfrm>
              <a:off x="3332911" y="3686499"/>
              <a:ext cx="968288" cy="509266"/>
            </a:xfrm>
            <a:prstGeom prst="rect">
              <a:avLst/>
            </a:prstGeom>
            <a:grpFill/>
          </p:spPr>
          <p:txBody>
            <a:bodyPr vert="horz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 LT Std 45 Book" panose="020B0502020203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3200" b="1" u="sng" dirty="0">
                  <a:solidFill>
                    <a:prstClr val="white"/>
                  </a:solidFill>
                  <a:latin typeface="AvenirNext LT Pro Regular" panose="020B0504020202020204" pitchFamily="34" charset="0"/>
                </a:rPr>
                <a:t>470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319D48A-7241-4589-9856-7C787FCDFD20}"/>
              </a:ext>
            </a:extLst>
          </p:cNvPr>
          <p:cNvSpPr/>
          <p:nvPr/>
        </p:nvSpPr>
        <p:spPr>
          <a:xfrm>
            <a:off x="4382180" y="5944301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2D2A71-7D8C-4061-9E07-C72118FCFD17}"/>
              </a:ext>
            </a:extLst>
          </p:cNvPr>
          <p:cNvSpPr/>
          <p:nvPr/>
        </p:nvSpPr>
        <p:spPr>
          <a:xfrm>
            <a:off x="6751239" y="5401688"/>
            <a:ext cx="217181" cy="1976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553544"/>
      </p:ext>
    </p:extLst>
  </p:cSld>
  <p:clrMapOvr>
    <a:masterClrMapping/>
  </p:clrMapOvr>
  <p:transition spd="slow" advClick="0" advTm="10000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600" y="1471067"/>
            <a:ext cx="12287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marR="0" lvl="0" indent="-34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AvenirNext LT Pro Regular" panose="020B0504020202020204" pitchFamily="34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ew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numbering standards:</a:t>
            </a:r>
          </a:p>
          <a:p>
            <a:pPr marL="342000" indent="-342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Combating misuse of number resources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(Rev E.156)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342000" indent="-342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Temporary allocations of resources for non-commercial trials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(Rev E.164.2, E.212 Amd.2)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342000" indent="-342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Criteria for assigning resources to M2M/IoT services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(E.Suppl.11)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342000" indent="-3420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Call location identification for emergency services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Tech Report TR.CLE)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147" y="687209"/>
            <a:ext cx="8598322" cy="543536"/>
          </a:xfrm>
        </p:spPr>
        <p:txBody>
          <a:bodyPr>
            <a:noAutofit/>
          </a:bodyPr>
          <a:lstStyle/>
          <a:p>
            <a:r>
              <a:rPr lang="en-US" b="1" dirty="0"/>
              <a:t>Numbering and telecoms management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F97477-F5AE-BE42-BD5A-A783DC4B8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897" y="572125"/>
            <a:ext cx="1232423" cy="773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B41834-A019-2C4C-8957-CB1E1258E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071" y="5150336"/>
            <a:ext cx="1214152" cy="1183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4E738-5586-4549-973A-AA5AAFA65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4" y="4192888"/>
            <a:ext cx="4178105" cy="1549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505AB1-2FE2-48E0-8122-C1538C70888C}"/>
              </a:ext>
            </a:extLst>
          </p:cNvPr>
          <p:cNvSpPr txBox="1"/>
          <p:nvPr/>
        </p:nvSpPr>
        <p:spPr>
          <a:xfrm>
            <a:off x="4775200" y="4109660"/>
            <a:ext cx="69289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telecoms management standards: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Anti-fraud management in the TMN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(M.3362)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Data management in the TMN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(M.3363)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Smart operation, management and maintenance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(M.3364, M.3164, M.3041)</a:t>
            </a:r>
            <a:endParaRPr lang="en-GB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73727" y="2106519"/>
            <a:ext cx="91333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latin typeface="AvenirNext LT Pro Regular" panose="020B0504020202020204" pitchFamily="34" charset="0"/>
              </a:rPr>
              <a:t>New standards: 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IP cable modems 4</a:t>
            </a:r>
            <a:r>
              <a:rPr lang="en-GB" sz="2800" baseline="300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th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 and 5</a:t>
            </a:r>
            <a:r>
              <a:rPr lang="en-GB" sz="2800" baseline="300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th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 generation DOCSIS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(J.225, J.224)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Exchangeable solutions for conditional access and digital rights management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(J.112, J.113, J.114, J.115, J.115.1)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Smart TV operating systems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(J.1203, J.1204)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Remote management of set-top boxes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(J.299)</a:t>
            </a:r>
            <a:r>
              <a:rPr lang="en-GB" sz="2800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 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IP video broadcast for CATV networks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(J.1211)</a:t>
            </a:r>
            <a:endParaRPr lang="en-GB" sz="2800" dirty="0">
              <a:solidFill>
                <a:schemeClr val="tx2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F983B-C840-0C48-BC2E-6C5F039C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4" y="2955235"/>
            <a:ext cx="1395511" cy="13846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2" y="567281"/>
            <a:ext cx="5961676" cy="548495"/>
          </a:xfrm>
        </p:spPr>
        <p:txBody>
          <a:bodyPr>
            <a:noAutofit/>
          </a:bodyPr>
          <a:lstStyle/>
          <a:p>
            <a:r>
              <a:rPr lang="en-US" b="1" dirty="0"/>
              <a:t>Broadband cable and TV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0F983B-C840-0C48-BC2E-6C5F039CF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892" y="534177"/>
            <a:ext cx="931515" cy="9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81219" y="990040"/>
            <a:ext cx="113587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A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ccessibility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profiles for IPTV systems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(H.702 V2)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A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nnotation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methods for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biosignal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data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(H.862.2)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V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oice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management interfaces for human-care services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(H.862.3)</a:t>
            </a:r>
            <a:r>
              <a:rPr lang="en-GB" sz="2800" b="1" dirty="0">
                <a:solidFill>
                  <a:srgbClr val="3E8EDE"/>
                </a:solidFill>
                <a:highlight>
                  <a:srgbClr val="FFFF00"/>
                </a:highlight>
                <a:latin typeface="AvenirNext LT Pro Regular" panose="020B0504020202020204" pitchFamily="34" charset="0"/>
              </a:rPr>
              <a:t>	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I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nformation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service systems for visually impaired persons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(F.922)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Updates to personal connected health  Continua guidelines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(H.810-series)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W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eb-based remote sign language interpretation 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(Tech Paper FSTP.ACC-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WebVRI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O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verview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assistive listening systems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(Tech Paper FSTP-ACC-ALD)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Next LT Pro Regular" panose="020B0504020202020204" pitchFamily="34" charset="0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642271" y="500352"/>
            <a:ext cx="5915561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E8EDE"/>
                </a:solidFill>
              </a:rPr>
              <a:t>Acce</a:t>
            </a:r>
            <a:r>
              <a:rPr lang="en-US" b="1" dirty="0"/>
              <a:t>s</a:t>
            </a:r>
            <a:r>
              <a:rPr lang="en-US" b="1" dirty="0">
                <a:solidFill>
                  <a:srgbClr val="3E8EDE"/>
                </a:solidFill>
              </a:rPr>
              <a:t>sibility &amp; health 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18192-0D2B-4A48-9742-52C83AB88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03" y="407685"/>
            <a:ext cx="1037622" cy="802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0AE3B4-1714-4C32-8A98-6D2EECA9A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75" y="1048847"/>
            <a:ext cx="603608" cy="59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32C1F-2F38-4B45-AF95-B408A4F78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47" y="5180383"/>
            <a:ext cx="578071" cy="57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AE5420-B2B7-417F-B4C1-BB72B55A07DE}"/>
              </a:ext>
            </a:extLst>
          </p:cNvPr>
          <p:cNvSpPr txBox="1"/>
          <p:nvPr/>
        </p:nvSpPr>
        <p:spPr>
          <a:xfrm>
            <a:off x="1519175" y="5213486"/>
            <a:ext cx="9629561" cy="724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</a:rPr>
              <a:t>ITU-WHO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Next LT Pro Regular" panose="020B0504020202020204" pitchFamily="34" charset="0"/>
              </a:rPr>
              <a:t>Focu</a:t>
            </a:r>
            <a:r>
              <a:rPr lang="en-US" sz="2800" b="1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s Group AI4H: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</a:rPr>
              <a:t>N</a:t>
            </a: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</a:rPr>
              <a:t>EW Ad</a:t>
            </a:r>
            <a:r>
              <a:rPr lang="en-GB" sz="2800" b="1" u="sng" dirty="0">
                <a:latin typeface="AvenirNext LT Pro Regular" panose="020B0504020202020204" pitchFamily="34" charset="0"/>
              </a:rPr>
              <a:t>-hoc Group</a:t>
            </a:r>
            <a:r>
              <a:rPr lang="en-GB" sz="2800" b="1" dirty="0">
                <a:latin typeface="AvenirNext LT Pro Regular" panose="020B0504020202020204" pitchFamily="34" charset="0"/>
              </a:rPr>
              <a:t> </a:t>
            </a: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aims to establish best practices in the use of AI at each lifecycle of a public health emergencies such as COVID-19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9322" y="1312666"/>
            <a:ext cx="1190330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Framework to combat use of stolen ICT devices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(Q.5051)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Reliability of IMEI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(QTR-RLB-IMEI)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 S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ignalling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distributed infrastructure ENUM networking for IMS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(Q.3643)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S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ignalling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for IMS emergency telecommunications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(Q.Suppl.72)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I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nterconnection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between trustable network entities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(Q.3057)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E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nergy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-efficient device-to-device communication for 5G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(Q.5022)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T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ime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constraint IoT-based applications over SDN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(Q.3745)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M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anaged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P2P communications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(Q.609.5)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ompatibility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testing of SDN-based equipment using OpenFlow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(Q.3963)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4876801" y="567744"/>
            <a:ext cx="6122504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E8EDE"/>
                </a:solidFill>
              </a:rPr>
              <a:t>Protocols and test specs 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C1937-5894-42DA-A1BC-2D73FB71D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8526" y="250254"/>
            <a:ext cx="1214152" cy="11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5314" y="1867333"/>
            <a:ext cx="101745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standards: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Technical framework of handling systems for personally identifiable information in IoT environments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(X.1363)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Cloud security for network as a service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(X.1604)</a:t>
            </a:r>
            <a:r>
              <a:rPr lang="en-GB" sz="2800" dirty="0">
                <a:solidFill>
                  <a:schemeClr val="tx2"/>
                </a:solidFill>
                <a:latin typeface="AvenirNext LT Pro Regular" panose="020B0504020202020204" pitchFamily="34" charset="0"/>
              </a:rPr>
              <a:t>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public infrastructure as a service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(X.1605)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I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dentification mechanism for UAVs using object identifiers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(X.677)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R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equirements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of big data driven networking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(Y.3652)</a:t>
            </a:r>
            <a:r>
              <a:rPr lang="en-GB" sz="2800" dirty="0">
                <a:solidFill>
                  <a:srgbClr val="ED334E"/>
                </a:solidFill>
                <a:latin typeface="AvenirNext LT Pro Regular" panose="020B0504020202020204" pitchFamily="34" charset="0"/>
              </a:rPr>
              <a:t>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and data preservation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(Y.3604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1238133" y="864274"/>
            <a:ext cx="733796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E8EDE"/>
                </a:solidFill>
              </a:rPr>
              <a:t>Security, cloud and big data 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AB55A4-0E6E-419D-8B14-C5779B24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72" y="573720"/>
            <a:ext cx="4525784" cy="16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6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14827" y="1847850"/>
            <a:ext cx="96971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New supplement</a:t>
            </a:r>
            <a:r>
              <a:rPr lang="en-GB" sz="2800" b="1" dirty="0">
                <a:latin typeface="AvenirNext LT Pro Regular" panose="020B0504020202020204" pitchFamily="34" charset="0"/>
              </a:rPr>
              <a:t>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: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Capabilities, performance and design of new communications services for Network 2030 applications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(Y.Suppl.66) 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R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epresentative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use cases and key network requirements for Network 2030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(Y.Suppl.67)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AvenirNext LT Pro Regular" panose="020B0504020202020204" pitchFamily="34" charset="0"/>
              </a:rPr>
              <a:t>Driving forces and vision towards Network 2030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(Tech Report)</a:t>
            </a:r>
            <a:endParaRPr lang="en-GB" sz="2800" b="1" dirty="0">
              <a:solidFill>
                <a:srgbClr val="ED334E"/>
              </a:solidFill>
              <a:latin typeface="AvenirNext LT Pro Regular" panose="020B05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D334E"/>
                </a:solidFill>
                <a:effectLst/>
                <a:uLnTx/>
                <a:uFillTx/>
                <a:latin typeface="AvenirNext LT Pro Regular" panose="020B0504020202020204" pitchFamily="34" charset="0"/>
                <a:ea typeface="Times New Roman" panose="02020603050405020304" pitchFamily="18" charset="0"/>
                <a:cs typeface="+mn-cs"/>
              </a:rPr>
              <a:t>+Ongoing Focus Group N</a:t>
            </a:r>
            <a:r>
              <a:rPr lang="en-GB" sz="2800" b="1" dirty="0">
                <a:solidFill>
                  <a:srgbClr val="ED334E"/>
                </a:solidFill>
                <a:latin typeface="AvenirNext LT Pro Regular" panose="020B0504020202020204" pitchFamily="34" charset="0"/>
                <a:ea typeface="Times New Roman" panose="02020603050405020304" pitchFamily="18" charset="0"/>
              </a:rPr>
              <a:t>ET2030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ED334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6757417" y="625185"/>
            <a:ext cx="456068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3E8EDE"/>
                </a:solidFill>
              </a:rPr>
              <a:t>Network 2030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DA214E-49C6-4361-A1C9-726FA362A2A9}"/>
              </a:ext>
            </a:extLst>
          </p:cNvPr>
          <p:cNvGrpSpPr/>
          <p:nvPr/>
        </p:nvGrpSpPr>
        <p:grpSpPr>
          <a:xfrm>
            <a:off x="10217241" y="443907"/>
            <a:ext cx="1100861" cy="1047880"/>
            <a:chOff x="6446409" y="2157873"/>
            <a:chExt cx="736783" cy="7367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8B55B2B-9A0D-4357-A962-FCA19AA6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B66D57-D80C-4F74-9B9E-5BEDC0FB6370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271" y="6177473"/>
            <a:ext cx="112778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13 Associates are now participating within the new SME fee structure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" y="88844"/>
            <a:ext cx="2322627" cy="717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3F2DC5-5829-42D6-B725-89285CDE0C58}"/>
              </a:ext>
            </a:extLst>
          </p:cNvPr>
          <p:cNvSpPr/>
          <p:nvPr/>
        </p:nvSpPr>
        <p:spPr>
          <a:xfrm>
            <a:off x="3401869" y="446502"/>
            <a:ext cx="9280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8 new Sector Members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928C2A-0C17-4F7C-851C-73904443184E}"/>
              </a:ext>
            </a:extLst>
          </p:cNvPr>
          <p:cNvSpPr/>
          <p:nvPr/>
        </p:nvSpPr>
        <p:spPr>
          <a:xfrm>
            <a:off x="3806304" y="2240770"/>
            <a:ext cx="9280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venirNext LT Pro Regular" panose="020B0504020202020204"/>
                <a:ea typeface="+mn-ea"/>
                <a:cs typeface="+mn-cs"/>
              </a:rPr>
              <a:t>22 new Associates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venirNext LT Pro Regular" panose="020B05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27038-3463-4ABC-B9A0-9F9E9ABF0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70" y="6110334"/>
            <a:ext cx="560299" cy="55900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9C2A57C-1C68-4D30-9782-1B5234C8C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271" y="2740409"/>
            <a:ext cx="9097517" cy="293563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0A53CA-5EBA-4B14-A56A-1D5EABA8E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291" y="1067317"/>
            <a:ext cx="7898896" cy="9127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DA045F-714E-479C-B081-68FC8C495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6653" y="944948"/>
            <a:ext cx="8948904" cy="108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155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4147930" y="278859"/>
            <a:ext cx="681714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V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irtual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 meeting</a:t>
            </a: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s &amp; COVID-19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052" y="128804"/>
            <a:ext cx="1039996" cy="103760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00B8F5-E04A-4A49-B68B-7A361AB43D19}"/>
              </a:ext>
            </a:extLst>
          </p:cNvPr>
          <p:cNvCxnSpPr>
            <a:cxnSpLocks/>
          </p:cNvCxnSpPr>
          <p:nvPr/>
        </p:nvCxnSpPr>
        <p:spPr>
          <a:xfrm>
            <a:off x="785361" y="1555940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A59DF5-8546-46AF-8735-D7A03E26FC98}"/>
              </a:ext>
            </a:extLst>
          </p:cNvPr>
          <p:cNvCxnSpPr>
            <a:cxnSpLocks/>
          </p:cNvCxnSpPr>
          <p:nvPr/>
        </p:nvCxnSpPr>
        <p:spPr>
          <a:xfrm>
            <a:off x="2881996" y="1002136"/>
            <a:ext cx="57036" cy="5231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34E99CF-07A4-4676-BD51-41EC8019EFC4}"/>
              </a:ext>
            </a:extLst>
          </p:cNvPr>
          <p:cNvCxnSpPr>
            <a:cxnSpLocks/>
          </p:cNvCxnSpPr>
          <p:nvPr/>
        </p:nvCxnSpPr>
        <p:spPr>
          <a:xfrm flipH="1">
            <a:off x="5573314" y="1043872"/>
            <a:ext cx="35495" cy="5148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47E98A-C7CD-43EC-9D3A-9D982914C6EE}"/>
              </a:ext>
            </a:extLst>
          </p:cNvPr>
          <p:cNvCxnSpPr>
            <a:cxnSpLocks/>
          </p:cNvCxnSpPr>
          <p:nvPr/>
        </p:nvCxnSpPr>
        <p:spPr>
          <a:xfrm>
            <a:off x="8212801" y="1088687"/>
            <a:ext cx="51311" cy="5148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C656C6-E7D4-4BF6-8A49-E9855A2B286D}"/>
              </a:ext>
            </a:extLst>
          </p:cNvPr>
          <p:cNvCxnSpPr>
            <a:cxnSpLocks/>
          </p:cNvCxnSpPr>
          <p:nvPr/>
        </p:nvCxnSpPr>
        <p:spPr>
          <a:xfrm>
            <a:off x="818545" y="3964289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D01320-6E41-4646-935A-1A75159921A1}"/>
              </a:ext>
            </a:extLst>
          </p:cNvPr>
          <p:cNvCxnSpPr>
            <a:cxnSpLocks/>
          </p:cNvCxnSpPr>
          <p:nvPr/>
        </p:nvCxnSpPr>
        <p:spPr>
          <a:xfrm>
            <a:off x="813116" y="3629514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7BED35-A179-46A9-9F69-E2B75B02B6C1}"/>
              </a:ext>
            </a:extLst>
          </p:cNvPr>
          <p:cNvSpPr txBox="1"/>
          <p:nvPr/>
        </p:nvSpPr>
        <p:spPr>
          <a:xfrm>
            <a:off x="1360156" y="1178253"/>
            <a:ext cx="161048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93879-8744-4B92-92FC-B774CC741171}"/>
              </a:ext>
            </a:extLst>
          </p:cNvPr>
          <p:cNvSpPr txBox="1"/>
          <p:nvPr/>
        </p:nvSpPr>
        <p:spPr>
          <a:xfrm>
            <a:off x="3797965" y="1195774"/>
            <a:ext cx="1610489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EA256-9053-4D08-8632-A515C5364B81}"/>
              </a:ext>
            </a:extLst>
          </p:cNvPr>
          <p:cNvSpPr txBox="1"/>
          <p:nvPr/>
        </p:nvSpPr>
        <p:spPr>
          <a:xfrm>
            <a:off x="6354186" y="1186790"/>
            <a:ext cx="116190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9A644-727A-4C6C-A920-87CF9AD0E472}"/>
              </a:ext>
            </a:extLst>
          </p:cNvPr>
          <p:cNvSpPr txBox="1"/>
          <p:nvPr/>
        </p:nvSpPr>
        <p:spPr>
          <a:xfrm>
            <a:off x="9328919" y="1216168"/>
            <a:ext cx="116190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2013A-0108-4244-BC54-888ABC1A5623}"/>
              </a:ext>
            </a:extLst>
          </p:cNvPr>
          <p:cNvSpPr txBox="1"/>
          <p:nvPr/>
        </p:nvSpPr>
        <p:spPr>
          <a:xfrm>
            <a:off x="1413358" y="3586602"/>
            <a:ext cx="116190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355212-27B0-4BA2-A266-73105A8D96D5}"/>
              </a:ext>
            </a:extLst>
          </p:cNvPr>
          <p:cNvSpPr txBox="1"/>
          <p:nvPr/>
        </p:nvSpPr>
        <p:spPr>
          <a:xfrm>
            <a:off x="3944788" y="3618114"/>
            <a:ext cx="116190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00C17-3118-4D9F-830B-819AD021B79A}"/>
              </a:ext>
            </a:extLst>
          </p:cNvPr>
          <p:cNvSpPr txBox="1"/>
          <p:nvPr/>
        </p:nvSpPr>
        <p:spPr>
          <a:xfrm>
            <a:off x="6534827" y="3631367"/>
            <a:ext cx="116190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F0523C-4BA4-48C0-BE1A-2A587DEFFD25}"/>
              </a:ext>
            </a:extLst>
          </p:cNvPr>
          <p:cNvSpPr txBox="1"/>
          <p:nvPr/>
        </p:nvSpPr>
        <p:spPr>
          <a:xfrm>
            <a:off x="9328919" y="3629514"/>
            <a:ext cx="1161902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August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F80102-8319-4F41-88CD-DA1270D1D62B}"/>
              </a:ext>
            </a:extLst>
          </p:cNvPr>
          <p:cNvSpPr txBox="1"/>
          <p:nvPr/>
        </p:nvSpPr>
        <p:spPr>
          <a:xfrm>
            <a:off x="1482929" y="1985460"/>
            <a:ext cx="20366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SG15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Physical-virtual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C91394-5027-4B9F-AABB-907BFAE5A678}"/>
              </a:ext>
            </a:extLst>
          </p:cNvPr>
          <p:cNvSpPr txBox="1"/>
          <p:nvPr/>
        </p:nvSpPr>
        <p:spPr>
          <a:xfrm>
            <a:off x="2095859" y="2649835"/>
            <a:ext cx="23388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TSAG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Physical-virtual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FED6E2-6462-4280-8478-279616D07104}"/>
              </a:ext>
            </a:extLst>
          </p:cNvPr>
          <p:cNvSpPr txBox="1"/>
          <p:nvPr/>
        </p:nvSpPr>
        <p:spPr>
          <a:xfrm>
            <a:off x="5691459" y="1971000"/>
            <a:ext cx="210678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SG11 &amp; SG13 (x1 day)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Physical-virtual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28A4F-3817-451B-82B9-EB3CD93DDC2F}"/>
              </a:ext>
            </a:extLst>
          </p:cNvPr>
          <p:cNvSpPr txBox="1"/>
          <p:nvPr/>
        </p:nvSpPr>
        <p:spPr>
          <a:xfrm>
            <a:off x="6049025" y="2628006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SG17</a:t>
            </a:r>
          </a:p>
          <a:p>
            <a:pPr algn="ctr"/>
            <a:r>
              <a:rPr lang="en-US" sz="1600" b="1" u="sng" dirty="0">
                <a:solidFill>
                  <a:schemeClr val="bg1"/>
                </a:solidFill>
              </a:rPr>
              <a:t>1</a:t>
            </a:r>
            <a:r>
              <a:rPr lang="en-US" sz="1600" b="1" u="sng" baseline="30000" dirty="0">
                <a:solidFill>
                  <a:schemeClr val="bg1"/>
                </a:solidFill>
              </a:rPr>
              <a:t>st</a:t>
            </a:r>
            <a:r>
              <a:rPr lang="en-US" sz="1600" b="1" u="sng" dirty="0">
                <a:solidFill>
                  <a:schemeClr val="bg1"/>
                </a:solidFill>
              </a:rPr>
              <a:t> VIRTUAL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6BA708-D8BF-44D4-87C0-D3DEA6AE3957}"/>
              </a:ext>
            </a:extLst>
          </p:cNvPr>
          <p:cNvSpPr txBox="1"/>
          <p:nvPr/>
        </p:nvSpPr>
        <p:spPr>
          <a:xfrm>
            <a:off x="8306972" y="1628839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SG3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2D67B3-B689-4C3F-AD17-6B3D6E310E3C}"/>
              </a:ext>
            </a:extLst>
          </p:cNvPr>
          <p:cNvSpPr txBox="1"/>
          <p:nvPr/>
        </p:nvSpPr>
        <p:spPr>
          <a:xfrm>
            <a:off x="8931021" y="2267152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SG12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585E28-65DE-46B2-94F8-2924A0466709}"/>
              </a:ext>
            </a:extLst>
          </p:cNvPr>
          <p:cNvSpPr txBox="1"/>
          <p:nvPr/>
        </p:nvSpPr>
        <p:spPr>
          <a:xfrm>
            <a:off x="8955677" y="2909373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SG9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4588FA-49EE-4DDC-B2CD-819C51943829}"/>
              </a:ext>
            </a:extLst>
          </p:cNvPr>
          <p:cNvSpPr txBox="1"/>
          <p:nvPr/>
        </p:nvSpPr>
        <p:spPr>
          <a:xfrm>
            <a:off x="578051" y="4040464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SG5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957D9D2-6401-437A-A2C8-0DE2546B84D5}"/>
              </a:ext>
            </a:extLst>
          </p:cNvPr>
          <p:cNvSpPr txBox="1"/>
          <p:nvPr/>
        </p:nvSpPr>
        <p:spPr>
          <a:xfrm>
            <a:off x="1194441" y="4660689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SG2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28D389D-6DC0-41B9-91B0-7EF2CB30FFB7}"/>
              </a:ext>
            </a:extLst>
          </p:cNvPr>
          <p:cNvSpPr txBox="1"/>
          <p:nvPr/>
        </p:nvSpPr>
        <p:spPr>
          <a:xfrm>
            <a:off x="4934526" y="4067569"/>
            <a:ext cx="179072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WP1&amp;2/9 (x1 day)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9E2CAC-DF81-4830-9D85-4084011B6A60}"/>
              </a:ext>
            </a:extLst>
          </p:cNvPr>
          <p:cNvSpPr txBox="1"/>
          <p:nvPr/>
        </p:nvSpPr>
        <p:spPr>
          <a:xfrm>
            <a:off x="1454993" y="5301276"/>
            <a:ext cx="142531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SG17 (x1 day)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9F1A1C0-25D2-40BD-A720-82AB14779F13}"/>
              </a:ext>
            </a:extLst>
          </p:cNvPr>
          <p:cNvSpPr txBox="1"/>
          <p:nvPr/>
        </p:nvSpPr>
        <p:spPr>
          <a:xfrm>
            <a:off x="6121110" y="4716501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SG13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8045C0-E915-4D66-8BF5-97FB8248B053}"/>
              </a:ext>
            </a:extLst>
          </p:cNvPr>
          <p:cNvSpPr txBox="1"/>
          <p:nvPr/>
        </p:nvSpPr>
        <p:spPr>
          <a:xfrm>
            <a:off x="6126684" y="5367533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SG11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7C3A28D-239D-45EB-9153-7784BAEDD54B}"/>
              </a:ext>
            </a:extLst>
          </p:cNvPr>
          <p:cNvSpPr txBox="1"/>
          <p:nvPr/>
        </p:nvSpPr>
        <p:spPr>
          <a:xfrm>
            <a:off x="3669116" y="5027274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SG16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C3B89D9-FDEB-46AF-B066-1F7461DE8C41}"/>
              </a:ext>
            </a:extLst>
          </p:cNvPr>
          <p:cNvSpPr txBox="1"/>
          <p:nvPr/>
        </p:nvSpPr>
        <p:spPr>
          <a:xfrm>
            <a:off x="5671855" y="6034348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SG20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06183B-CAC8-4F8B-9E40-21762D9E507D}"/>
              </a:ext>
            </a:extLst>
          </p:cNvPr>
          <p:cNvSpPr txBox="1"/>
          <p:nvPr/>
        </p:nvSpPr>
        <p:spPr>
          <a:xfrm>
            <a:off x="9253430" y="4063013"/>
            <a:ext cx="182748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SG3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FB4907-0152-47E1-ACDF-753C7A85E303}"/>
              </a:ext>
            </a:extLst>
          </p:cNvPr>
          <p:cNvSpPr txBox="1"/>
          <p:nvPr/>
        </p:nvSpPr>
        <p:spPr>
          <a:xfrm>
            <a:off x="8970291" y="4727769"/>
            <a:ext cx="2106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SG17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15514EA-2B24-4A6E-88BC-52DD9970A2A9}"/>
              </a:ext>
            </a:extLst>
          </p:cNvPr>
          <p:cNvSpPr txBox="1"/>
          <p:nvPr/>
        </p:nvSpPr>
        <p:spPr>
          <a:xfrm>
            <a:off x="8524067" y="5413699"/>
            <a:ext cx="3591032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September-October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IRM-WTSA, SG2, SG12, SG15, TSAG, SG5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VIRTUAL</a:t>
            </a:r>
          </a:p>
          <a:p>
            <a:pPr algn="ctr"/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8915DF4-C584-41E5-83FD-F2E03E7DEA4B}"/>
              </a:ext>
            </a:extLst>
          </p:cNvPr>
          <p:cNvCxnSpPr>
            <a:cxnSpLocks/>
          </p:cNvCxnSpPr>
          <p:nvPr/>
        </p:nvCxnSpPr>
        <p:spPr>
          <a:xfrm>
            <a:off x="804169" y="1194584"/>
            <a:ext cx="102302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721458" y="948172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MyWorkspace</a:t>
            </a:r>
            <a:r>
              <a:rPr lang="en-US" sz="36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  <a:r>
              <a:rPr lang="en-GB" sz="1400" dirty="0">
                <a:solidFill>
                  <a:schemeClr val="accent1"/>
                </a:solidFill>
                <a:latin typeface="AvenirNext LT Pro Regular" panose="020B0504020202020204" pitchFamily="34" charset="0"/>
                <a:hlinkClick r:id="rId3"/>
              </a:rPr>
              <a:t>https://itu.int/net4/itu-t/myworkspace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1781693" y="5827296"/>
            <a:ext cx="752802" cy="683022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4147930" y="278859"/>
            <a:ext cx="6817140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V</a:t>
            </a:r>
            <a:r>
              <a:rPr kumimoji="0" lang="en-US" sz="4400" b="1" i="0" u="none" strike="noStrike" kern="1200" cap="none" spc="-15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irtual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 meeting</a:t>
            </a: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s &amp; COVID-19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800" y="5917995"/>
            <a:ext cx="520260" cy="479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052" y="128804"/>
            <a:ext cx="1039996" cy="1037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8A6E56-727C-4BA3-8184-55413DD34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49" y="2061855"/>
            <a:ext cx="1905426" cy="2410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DDFAF-78D5-443D-AF62-5054D78FA186}"/>
              </a:ext>
            </a:extLst>
          </p:cNvPr>
          <p:cNvSpPr txBox="1"/>
          <p:nvPr/>
        </p:nvSpPr>
        <p:spPr>
          <a:xfrm>
            <a:off x="2381457" y="1709840"/>
            <a:ext cx="74290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MyMeetings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remote participation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 err="1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MyEvents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agenda and networking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All Events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calendar view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ITU Translate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trained on ITU documents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ITU-T Cloud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10GB per user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Mailing list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management with search 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Community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user directory</a:t>
            </a:r>
          </a:p>
          <a:p>
            <a:pPr lvl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Profile</a:t>
            </a:r>
            <a:r>
              <a:rPr lang="en-US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for user information and interests</a:t>
            </a:r>
          </a:p>
          <a:p>
            <a:pPr hangingPunct="0">
              <a:lnSpc>
                <a:spcPct val="107000"/>
              </a:lnSpc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b="1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+ Suggested meeting documents 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based on pre-set user interests &amp; option to </a:t>
            </a:r>
            <a:r>
              <a:rPr lang="en-GB" sz="2000" b="1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bookmark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favourites</a:t>
            </a:r>
          </a:p>
          <a:p>
            <a:pPr marL="342900" lvl="0" indent="-34290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endParaRPr lang="en-GB" sz="2000" b="1" dirty="0">
              <a:effectLst/>
              <a:latin typeface="AvenirNext LT Pro Regular" panose="020B0504020202020204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F36BD-1AB0-4C04-BB35-36214079D4C8}"/>
              </a:ext>
            </a:extLst>
          </p:cNvPr>
          <p:cNvSpPr txBox="1"/>
          <p:nvPr/>
        </p:nvSpPr>
        <p:spPr>
          <a:xfrm>
            <a:off x="2626193" y="5935987"/>
            <a:ext cx="7875574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Feedback </a:t>
            </a: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from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ITU-T Study Groups driving TSB development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78B6D-384C-4303-B99A-FD277726C3F5}"/>
              </a:ext>
            </a:extLst>
          </p:cNvPr>
          <p:cNvSpPr txBox="1"/>
          <p:nvPr/>
        </p:nvSpPr>
        <p:spPr>
          <a:xfrm>
            <a:off x="7082065" y="2061855"/>
            <a:ext cx="53591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US" sz="40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ITUSearch</a:t>
            </a:r>
            <a:r>
              <a:rPr lang="en-US" sz="36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  <a:r>
              <a:rPr lang="en-US" sz="1400" dirty="0">
                <a:solidFill>
                  <a:schemeClr val="accent1"/>
                </a:solidFill>
                <a:latin typeface="AvenirNext LT Pro Regular" panose="020B0504020202020204" pitchFamily="34" charset="0"/>
                <a:hlinkClick r:id="rId15"/>
              </a:rPr>
              <a:t>https://www.itu.int/search</a:t>
            </a:r>
            <a:r>
              <a:rPr lang="en-US" sz="1400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Search All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ITU resources by sector and type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Social media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search ITU Facebook and Twitter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Multimedia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search ITU Flickr and YouTube </a:t>
            </a:r>
          </a:p>
          <a:p>
            <a:pPr lvl="0" hangingPunct="0">
              <a:spcBef>
                <a:spcPts val="600"/>
              </a:spcBef>
              <a:spcAft>
                <a:spcPts val="0"/>
              </a:spcAft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n-GB" sz="2000" u="sng" dirty="0">
                <a:solidFill>
                  <a:srgbClr val="0000FF"/>
                </a:solidFill>
                <a:effectLst/>
                <a:latin typeface="AvenirNext LT Pro Regular" panose="020B0504020202020204"/>
                <a:ea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ITU basic texts</a:t>
            </a:r>
            <a:r>
              <a:rPr lang="en-GB" sz="2000" dirty="0">
                <a:effectLst/>
                <a:latin typeface="AvenirNext LT Pro Regular" panose="020B0504020202020204"/>
                <a:ea typeface="Times New Roman" panose="02020603050405020304" pitchFamily="18" charset="0"/>
              </a:rPr>
              <a:t> full text 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8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1604755" y="647605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AI for Good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Breakthrough Days 21-30 September </a:t>
            </a:r>
            <a:r>
              <a:rPr lang="en-US" sz="1400" dirty="0">
                <a:latin typeface="AvenirNext LT Pro Regular" panose="020B0504020202020204" pitchFamily="34" charset="0"/>
                <a:hlinkClick r:id="rId3"/>
              </a:rPr>
              <a:t>https://aiforgood.itu.int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1622798" y="1662754"/>
            <a:ext cx="8538799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Insights in DFS during COVID-19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Series la</a:t>
            </a:r>
            <a:r>
              <a:rPr lang="en-GB" sz="2400" dirty="0" err="1">
                <a:latin typeface="AvenirNext LT Pro Regular" panose="020B0504020202020204" pitchFamily="34" charset="0"/>
              </a:rPr>
              <a:t>unched</a:t>
            </a:r>
            <a:r>
              <a:rPr lang="en-GB" sz="2400" dirty="0">
                <a:latin typeface="AvenirNext LT Pro Regular" panose="020B0504020202020204" pitchFamily="34" charset="0"/>
              </a:rPr>
              <a:t> March </a:t>
            </a:r>
            <a:r>
              <a:rPr lang="en-GB" sz="1400" dirty="0">
                <a:latin typeface="AvenirNext LT Pro Regular" panose="020B0504020202020204" pitchFamily="34" charset="0"/>
                <a:hlinkClick r:id="rId4"/>
              </a:rPr>
              <a:t>https://www.itu.int/en/ITU-T/webinars/Pages/dfs.aspx</a:t>
            </a:r>
            <a:r>
              <a:rPr lang="en-GB" sz="1400" dirty="0">
                <a:latin typeface="AvenirNext LT Pro Regular" panose="020B0504020202020204" pitchFamily="34" charset="0"/>
              </a:rPr>
              <a:t>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0FCEF6-29C6-924F-857F-075C1A4588A0}"/>
              </a:ext>
            </a:extLst>
          </p:cNvPr>
          <p:cNvSpPr/>
          <p:nvPr/>
        </p:nvSpPr>
        <p:spPr>
          <a:xfrm>
            <a:off x="590310" y="647605"/>
            <a:ext cx="849172" cy="756747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590309" y="1697107"/>
            <a:ext cx="872955" cy="785354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1604755" y="4923259"/>
            <a:ext cx="10188275" cy="3993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Standards for Smart Sustainable Cities </a:t>
            </a:r>
            <a:r>
              <a:rPr lang="en-US" sz="2400" dirty="0">
                <a:latin typeface="AvenirNext LT Pro Regular" panose="020B0504020202020204" pitchFamily="34" charset="0"/>
              </a:rPr>
              <a:t>(25 June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2020)</a:t>
            </a: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hlinkClick r:id="rId5"/>
              </a:rPr>
              <a:t>https://www.itu.int/en/ITU-T/climatechange/Pages/202006.aspx</a:t>
            </a:r>
            <a:r>
              <a:rPr lang="en-GB" sz="1400" dirty="0"/>
              <a:t> </a:t>
            </a:r>
            <a:endParaRPr lang="en-US" sz="1400" b="1" dirty="0">
              <a:solidFill>
                <a:schemeClr val="accent1"/>
              </a:solidFill>
              <a:latin typeface="AvenirNext LT Pro Regular" panose="020B05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Upcoming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ITU Smart Incubator and achieving the SDGs </a:t>
            </a:r>
            <a:r>
              <a:rPr lang="en-US" sz="2400" dirty="0">
                <a:latin typeface="AvenirNext LT Pro Regular" panose="020B0504020202020204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8 October 2020) </a:t>
            </a:r>
            <a:r>
              <a:rPr lang="en-GB" sz="1400" dirty="0">
                <a:hlinkClick r:id="rId6"/>
              </a:rPr>
              <a:t>https://www.itu.int/en/ITU-T/webinars/20201008/Pages/default.aspx</a:t>
            </a:r>
            <a:r>
              <a:rPr lang="en-GB" sz="1400" dirty="0"/>
              <a:t>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592417" y="278859"/>
            <a:ext cx="5372652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Webinars &amp; COVID-19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707BB-32EA-44E4-BDFD-5B5E08152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30" y="778412"/>
            <a:ext cx="466662" cy="5906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22D687-7294-429B-8D5F-641D7D16135C}"/>
              </a:ext>
            </a:extLst>
          </p:cNvPr>
          <p:cNvSpPr/>
          <p:nvPr/>
        </p:nvSpPr>
        <p:spPr>
          <a:xfrm>
            <a:off x="625509" y="4991713"/>
            <a:ext cx="849173" cy="787866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159D81A-5CB7-4646-838C-2ACCC3B67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4" y="5093433"/>
            <a:ext cx="436441" cy="584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C8D40DEB-DCD9-43E0-B68F-1A76699D8ED9}"/>
              </a:ext>
            </a:extLst>
          </p:cNvPr>
          <p:cNvSpPr/>
          <p:nvPr/>
        </p:nvSpPr>
        <p:spPr>
          <a:xfrm>
            <a:off x="590309" y="2775216"/>
            <a:ext cx="872955" cy="787865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DB30B-83BA-488A-8D7D-27E1AFCE2F63}"/>
              </a:ext>
            </a:extLst>
          </p:cNvPr>
          <p:cNvSpPr txBox="1"/>
          <p:nvPr/>
        </p:nvSpPr>
        <p:spPr>
          <a:xfrm>
            <a:off x="1622799" y="2732480"/>
            <a:ext cx="9298387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Blockchain and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DLT </a:t>
            </a: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meetups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Series launched August </a:t>
            </a:r>
            <a:r>
              <a:rPr lang="en-US" sz="1400" dirty="0">
                <a:latin typeface="AvenirNext LT Pro Regular" panose="020B0504020202020204" pitchFamily="34" charset="0"/>
                <a:hlinkClick r:id="rId10"/>
              </a:rPr>
              <a:t>https://www.itu.int/en/ITU-T/webinars/20200805/Pages/default.aspx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48" descr="Image result for sustainable development goals logo">
            <a:extLst>
              <a:ext uri="{FF2B5EF4-FFF2-40B4-BE49-F238E27FC236}">
                <a16:creationId xmlns:a16="http://schemas.microsoft.com/office/drawing/2014/main" id="{A586336A-DDEB-495E-A371-34D75428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48" y="6284350"/>
            <a:ext cx="3264565" cy="6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D90E671-9536-42C7-A78E-A29D91B2D65A}"/>
              </a:ext>
            </a:extLst>
          </p:cNvPr>
          <p:cNvSpPr/>
          <p:nvPr/>
        </p:nvSpPr>
        <p:spPr>
          <a:xfrm>
            <a:off x="625509" y="3884720"/>
            <a:ext cx="849173" cy="785354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DFD1F-F217-4DA8-B036-F05F74134765}"/>
              </a:ext>
            </a:extLst>
          </p:cNvPr>
          <p:cNvSpPr txBox="1"/>
          <p:nvPr/>
        </p:nvSpPr>
        <p:spPr>
          <a:xfrm>
            <a:off x="1604755" y="3834190"/>
            <a:ext cx="9298387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defRPr/>
            </a:pPr>
            <a:r>
              <a:rPr lang="en-US" sz="2400" b="1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Quality of Service Development Group</a:t>
            </a:r>
          </a:p>
          <a:p>
            <a:pPr marL="457200" lvl="0" indent="-457200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venirNext LT Pro Regular" panose="020B0504020202020204" pitchFamily="34" charset="0"/>
              </a:rPr>
              <a:t>Series launched August </a:t>
            </a:r>
            <a:r>
              <a:rPr lang="en-US" sz="1400" dirty="0">
                <a:latin typeface="AvenirNext LT Pro Regular" panose="020B0504020202020204" pitchFamily="34" charset="0"/>
                <a:hlinkClick r:id="rId12"/>
              </a:rPr>
              <a:t>https://www.itu.int/en/ITU-T/webinars/Pages/qsdg.aspx</a:t>
            </a:r>
            <a:r>
              <a:rPr lang="en-US" sz="1400" dirty="0">
                <a:latin typeface="AvenirNext LT Pro Regular" panose="020B0504020202020204" pitchFamily="34" charset="0"/>
              </a:rPr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F56DA-6FF6-4671-A34A-97B6B187B8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763" y="1830422"/>
            <a:ext cx="530533" cy="53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3FC5B-8C1F-4E1F-8E4E-1FBF2BE0D7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0942" y="3986398"/>
            <a:ext cx="595237" cy="56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9DD74-C18C-4DA4-8E15-8D13A23DA2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928" y="2955235"/>
            <a:ext cx="754653" cy="4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450019" y="1166406"/>
            <a:ext cx="7170996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International Conference on AI for Good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21 September 2020 </a:t>
            </a:r>
            <a:r>
              <a:rPr lang="en-GB" sz="1400" dirty="0">
                <a:hlinkClick r:id="rId3"/>
              </a:rPr>
              <a:t>https://2020.ai4g.ieee-tems.org/</a:t>
            </a:r>
            <a:r>
              <a:rPr lang="en-GB" sz="1400" dirty="0"/>
              <a:t>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IEEE and ITU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450019" y="2526320"/>
            <a:ext cx="9635964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European Impact Summit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19-20 October 2020 </a:t>
            </a:r>
            <a:r>
              <a:rPr lang="en-GB" sz="1400" dirty="0">
                <a:hlinkClick r:id="rId4"/>
              </a:rPr>
              <a:t>https://www.itu.int/en/ITU-T/Workshops-and-Seminars/20201019/Pages/default.aspx</a:t>
            </a:r>
            <a:r>
              <a:rPr lang="en-GB" sz="1400" dirty="0"/>
              <a:t>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Young Presidents’ Organization and ITU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0FCEF6-29C6-924F-857F-075C1A4588A0}"/>
              </a:ext>
            </a:extLst>
          </p:cNvPr>
          <p:cNvSpPr/>
          <p:nvPr/>
        </p:nvSpPr>
        <p:spPr>
          <a:xfrm>
            <a:off x="1114555" y="1166406"/>
            <a:ext cx="1070869" cy="1006492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1126250" y="2453259"/>
            <a:ext cx="1100861" cy="104454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B0C84-9918-9E41-A94E-6D7FD2597B70}"/>
              </a:ext>
            </a:extLst>
          </p:cNvPr>
          <p:cNvSpPr txBox="1"/>
          <p:nvPr/>
        </p:nvSpPr>
        <p:spPr>
          <a:xfrm>
            <a:off x="2494643" y="3971253"/>
            <a:ext cx="7873265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Webinar: ITU Smart Incubator and achieving the SDGs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8 October 2020 </a:t>
            </a:r>
            <a:r>
              <a:rPr lang="en-GB" sz="1400" dirty="0">
                <a:hlinkClick r:id="rId5"/>
              </a:rPr>
              <a:t>https://www.itu.int/en/ITU-T/webinars/20201008/Pages/default.aspx</a:t>
            </a:r>
            <a:r>
              <a:rPr lang="en-GB" sz="1400" dirty="0"/>
              <a:t> 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261114" y="278859"/>
            <a:ext cx="570395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venirNext LT Pro Regular" panose="020B0504020202020204"/>
                <a:ea typeface="+mj-ea"/>
                <a:cs typeface="+mj-cs"/>
              </a:rPr>
              <a:t>Upcoming virtual events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6278" y="2612263"/>
            <a:ext cx="760803" cy="701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4707BB-32EA-44E4-BDFD-5B5E081523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475" y="1297213"/>
            <a:ext cx="588495" cy="74487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22D687-7294-429B-8D5F-641D7D16135C}"/>
              </a:ext>
            </a:extLst>
          </p:cNvPr>
          <p:cNvSpPr/>
          <p:nvPr/>
        </p:nvSpPr>
        <p:spPr>
          <a:xfrm>
            <a:off x="1126250" y="3778161"/>
            <a:ext cx="1100861" cy="1044540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159D81A-5CB7-4646-838C-2ACCC3B67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81" y="3921609"/>
            <a:ext cx="565798" cy="757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E933DC8A-D1A2-4572-888F-9EA3DA060E0E}"/>
              </a:ext>
            </a:extLst>
          </p:cNvPr>
          <p:cNvGrpSpPr/>
          <p:nvPr/>
        </p:nvGrpSpPr>
        <p:grpSpPr>
          <a:xfrm>
            <a:off x="1126250" y="5112833"/>
            <a:ext cx="1100861" cy="1047880"/>
            <a:chOff x="6446409" y="2157873"/>
            <a:chExt cx="736783" cy="73678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9D4CB3F-DA68-4724-9516-5819C494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84366" y="2313886"/>
              <a:ext cx="460868" cy="424755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8D40DEB-DCD9-43E0-B68F-1A76699D8ED9}"/>
                </a:ext>
              </a:extLst>
            </p:cNvPr>
            <p:cNvSpPr/>
            <p:nvPr/>
          </p:nvSpPr>
          <p:spPr>
            <a:xfrm>
              <a:off x="6446409" y="2157873"/>
              <a:ext cx="736783" cy="736783"/>
            </a:xfrm>
            <a:prstGeom prst="ellipse">
              <a:avLst/>
            </a:prstGeom>
            <a:noFill/>
            <a:ln w="57150" cap="flat" cmpd="sng" algn="ctr">
              <a:solidFill>
                <a:srgbClr val="3E8ED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3DB30B-83BA-488A-8D7D-27E1AFCE2F63}"/>
              </a:ext>
            </a:extLst>
          </p:cNvPr>
          <p:cNvSpPr txBox="1"/>
          <p:nvPr/>
        </p:nvSpPr>
        <p:spPr>
          <a:xfrm>
            <a:off x="2494643" y="5112833"/>
            <a:ext cx="9298387" cy="4366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ITU Kaleidoscope 2020: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Industry-driven digital transformation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7-10 December 2020 </a:t>
            </a:r>
            <a:r>
              <a:rPr lang="en-GB" sz="1400" dirty="0">
                <a:hlinkClick r:id="rId11"/>
              </a:rPr>
              <a:t>https://www.itu.int/en/ITU-T/academia/kaleidoscope/2020/Pages/default.aspx</a:t>
            </a:r>
            <a:r>
              <a:rPr lang="en-GB" sz="1400" dirty="0"/>
              <a:t> 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t>IEEE and ITU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8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3CBA2921-D9EB-3C4F-805D-FE2911DF9FA7}"/>
              </a:ext>
            </a:extLst>
          </p:cNvPr>
          <p:cNvSpPr/>
          <p:nvPr/>
        </p:nvSpPr>
        <p:spPr>
          <a:xfrm>
            <a:off x="155772" y="5846698"/>
            <a:ext cx="491513" cy="502753"/>
          </a:xfrm>
          <a:prstGeom prst="ellipse">
            <a:avLst/>
          </a:prstGeom>
          <a:noFill/>
          <a:ln w="57150" cap="flat" cmpd="sng" algn="ctr">
            <a:solidFill>
              <a:srgbClr val="3E8ED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E56F75A-1F76-B643-A1F8-B39979E63BF9}"/>
              </a:ext>
            </a:extLst>
          </p:cNvPr>
          <p:cNvSpPr txBox="1">
            <a:spLocks/>
          </p:cNvSpPr>
          <p:nvPr/>
        </p:nvSpPr>
        <p:spPr>
          <a:xfrm>
            <a:off x="5817704" y="278859"/>
            <a:ext cx="5147365" cy="548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AvenirNext LT Pro Regular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5B9BD5"/>
                </a:solidFill>
                <a:latin typeface="AvenirNext LT Pro Regular" panose="020B0504020202020204"/>
              </a:rPr>
              <a:t>Broader participation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venirNext LT Pro Regular" panose="020B0504020202020204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01151-731A-4C5D-A2A4-85543CAD3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8" y="5917900"/>
            <a:ext cx="390841" cy="360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4FE3C6-3E91-48E5-9214-AF5FF1578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3034" y="128804"/>
            <a:ext cx="1039996" cy="10376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14FEA9-A5D1-4F78-88BB-C394B3457A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83" y="1203647"/>
            <a:ext cx="8998858" cy="4450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B514120-62CE-46C2-88D0-0A5FEDFD9BFD}"/>
              </a:ext>
            </a:extLst>
          </p:cNvPr>
          <p:cNvSpPr txBox="1"/>
          <p:nvPr/>
        </p:nvSpPr>
        <p:spPr>
          <a:xfrm>
            <a:off x="694062" y="5898020"/>
            <a:ext cx="11360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venirNext LT Pro Regular" panose="020B0504020202020204" pitchFamily="34" charset="0"/>
              </a:rPr>
              <a:t>Virtual ITU-T workshops and symposia </a:t>
            </a:r>
            <a:r>
              <a:rPr lang="en-US" sz="2000" b="1" u="sng" dirty="0">
                <a:solidFill>
                  <a:schemeClr val="accent1"/>
                </a:solidFill>
                <a:latin typeface="AvenirNext LT Pro Regular" panose="020B0504020202020204" pitchFamily="34" charset="0"/>
              </a:rPr>
              <a:t>are attracting broader participation</a:t>
            </a:r>
            <a:r>
              <a:rPr lang="en-US" sz="2000" b="1" dirty="0">
                <a:latin typeface="AvenirNext LT Pro Regular" panose="020B0504020202020204" pitchFamily="34" charset="0"/>
              </a:rPr>
              <a:t> </a:t>
            </a:r>
            <a:r>
              <a:rPr lang="en-US" sz="2000" dirty="0">
                <a:latin typeface="AvenirNext LT Pro Regular" panose="020B0504020202020204" pitchFamily="34" charset="0"/>
              </a:rPr>
              <a:t>than previously (physical-virtual)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789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DD7EE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18 powerpoint template_white" id="{60B3BD31-65B8-9747-8720-1863CC10568E}" vid="{57391263-339D-EE49-BF7F-A0FD5EDDBC0E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ITU">
      <a:dk1>
        <a:srgbClr val="3E8EDE"/>
      </a:dk1>
      <a:lt1>
        <a:sysClr val="window" lastClr="FFFFFF"/>
      </a:lt1>
      <a:dk2>
        <a:srgbClr val="ED334E"/>
      </a:dk2>
      <a:lt2>
        <a:srgbClr val="59595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52107</TotalTime>
  <Words>2785</Words>
  <Application>Microsoft Office PowerPoint</Application>
  <PresentationFormat>Widescreen</PresentationFormat>
  <Paragraphs>352</Paragraphs>
  <Slides>36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Arial</vt:lpstr>
      <vt:lpstr>Arial Black</vt:lpstr>
      <vt:lpstr>Arial Narrow</vt:lpstr>
      <vt:lpstr>Avenir LT Std 45 Book</vt:lpstr>
      <vt:lpstr>AvenirNext LT Pro Bold</vt:lpstr>
      <vt:lpstr>AvenirNext LT Pro Regular</vt:lpstr>
      <vt:lpstr>Calibri</vt:lpstr>
      <vt:lpstr>Calibri Light</vt:lpstr>
      <vt:lpstr>Georgia</vt:lpstr>
      <vt:lpstr>Times</vt:lpstr>
      <vt:lpstr>Times New Roman</vt:lpstr>
      <vt:lpstr>Trebuchet MS</vt:lpstr>
      <vt:lpstr>Wingdings</vt:lpstr>
      <vt:lpstr>Office Theme</vt:lpstr>
      <vt:lpstr>1_Custom Design</vt:lpstr>
      <vt:lpstr>4_Office Theme</vt:lpstr>
      <vt:lpstr>5_Office Theme</vt:lpstr>
      <vt:lpstr>3_Office Theme</vt:lpstr>
      <vt:lpstr>6_Office Theme</vt:lpstr>
      <vt:lpstr>1_Office Theme</vt:lpstr>
      <vt:lpstr>7_Office Theme</vt:lpstr>
      <vt:lpstr>2_Office Theme</vt:lpstr>
      <vt:lpstr>Image</vt:lpstr>
      <vt:lpstr>PowerPoint Presentation</vt:lpstr>
      <vt:lpstr>Setting the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Setting the standard</vt:lpstr>
      <vt:lpstr>AI for Good Global Summit</vt:lpstr>
      <vt:lpstr>U4SSC Initiative: 17 UN partners for SDG11 https://www.itu.int/en/ITU-T/ssc/united/Pages/default.aspx  </vt:lpstr>
      <vt:lpstr>Digital financial inclusion</vt:lpstr>
      <vt:lpstr>PowerPoint Presentation</vt:lpstr>
      <vt:lpstr>Setting the standard</vt:lpstr>
      <vt:lpstr>ITU H.266 Versatile Video Coding </vt:lpstr>
      <vt:lpstr>IMT-2020/5G </vt:lpstr>
      <vt:lpstr>Machine Learning for 5G</vt:lpstr>
      <vt:lpstr>PowerPoint Presentation</vt:lpstr>
      <vt:lpstr>PowerPoint Presentation</vt:lpstr>
      <vt:lpstr>Smart mobility </vt:lpstr>
      <vt:lpstr>Quantum information tech</vt:lpstr>
      <vt:lpstr>Performance, QoS &amp; QoE</vt:lpstr>
      <vt:lpstr>Economic and policy issues</vt:lpstr>
      <vt:lpstr>Environment and circular economy</vt:lpstr>
      <vt:lpstr>Internet of Things </vt:lpstr>
      <vt:lpstr>IoT security and blockchain for cities </vt:lpstr>
      <vt:lpstr>Smart cities</vt:lpstr>
      <vt:lpstr>Numbering and telecoms management </vt:lpstr>
      <vt:lpstr>Broadband cable and TV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Scarks Design</dc:creator>
  <cp:lastModifiedBy>Al-Mnini, Lara</cp:lastModifiedBy>
  <cp:revision>1140</cp:revision>
  <cp:lastPrinted>2018-10-18T14:12:12Z</cp:lastPrinted>
  <dcterms:created xsi:type="dcterms:W3CDTF">2016-10-05T18:54:39Z</dcterms:created>
  <dcterms:modified xsi:type="dcterms:W3CDTF">2020-09-21T07:47:33Z</dcterms:modified>
</cp:coreProperties>
</file>