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  <p:sldMasterId id="2147483667" r:id="rId6"/>
  </p:sldMasterIdLst>
  <p:notesMasterIdLst>
    <p:notesMasterId r:id="rId22"/>
  </p:notesMasterIdLst>
  <p:sldIdLst>
    <p:sldId id="833" r:id="rId7"/>
    <p:sldId id="792" r:id="rId8"/>
    <p:sldId id="793" r:id="rId9"/>
    <p:sldId id="794" r:id="rId10"/>
    <p:sldId id="795" r:id="rId11"/>
    <p:sldId id="760" r:id="rId12"/>
    <p:sldId id="275" r:id="rId13"/>
    <p:sldId id="766" r:id="rId14"/>
    <p:sldId id="835" r:id="rId15"/>
    <p:sldId id="840" r:id="rId16"/>
    <p:sldId id="838" r:id="rId17"/>
    <p:sldId id="288" r:id="rId18"/>
    <p:sldId id="797" r:id="rId19"/>
    <p:sldId id="625" r:id="rId20"/>
    <p:sldId id="80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pari, Alexandra" initials="GA" lastIdx="2" clrIdx="0">
    <p:extLst>
      <p:ext uri="{19B8F6BF-5375-455C-9EA6-DF929625EA0E}">
        <p15:presenceInfo xmlns:p15="http://schemas.microsoft.com/office/powerpoint/2012/main" userId="S::alexandra.gaspari@itu.int::9030d98a-d5b2-454c-970c-c63e7d1728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62" d="100"/>
          <a:sy n="62" d="100"/>
        </p:scale>
        <p:origin x="115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80EA8-104E-435F-8291-A5AF67A0605F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2FED-0C72-41BB-A275-4B72DFF8B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6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4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2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4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9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2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9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9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14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9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6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7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8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83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2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891" y="334861"/>
            <a:ext cx="9144000" cy="548495"/>
          </a:xfrm>
        </p:spPr>
        <p:txBody>
          <a:bodyPr anchor="t">
            <a:noAutofit/>
          </a:bodyPr>
          <a:lstStyle>
            <a:lvl1pPr algn="l">
              <a:defRPr sz="18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174213"/>
            <a:ext cx="543567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982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74421"/>
            <a:ext cx="12192000" cy="783579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72" y="6116634"/>
            <a:ext cx="554990" cy="6142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04202"/>
            <a:ext cx="3830128" cy="3566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89" y="854579"/>
            <a:ext cx="3519488" cy="385566"/>
          </a:xfrm>
        </p:spPr>
        <p:txBody>
          <a:bodyPr/>
          <a:lstStyle>
            <a:lvl5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800" i="1"/>
            </a:lvl5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2000" b="1" kern="120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Click</a:t>
            </a:r>
            <a:r>
              <a:rPr lang="en-US" sz="2000" b="1" kern="1200" baseline="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 here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35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12747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68087" y="1958889"/>
            <a:ext cx="9141229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1257300" y="744626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67593" y="289742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4" name="Picture 2" descr="Image result for it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102784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A8276E-197D-4D1D-8D52-01578428E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31241"/>
            <a:ext cx="25146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8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0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2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6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85B3-8533-405D-804C-D13437D444B4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7607-921A-4373-A756-BD617B00E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1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tu.int/md/T17-TSB-CIR-0202/en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tu.int/md/T17-TSB-CIR-0202/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itu.int/en/ITU-T/studygroups/2017-2020/03/Pages/default.aspx" TargetMode="External"/><Relationship Id="rId7" Type="http://schemas.openxmlformats.org/officeDocument/2006/relationships/hyperlink" Target="https://www.itu.int/en/ITU-T/wtsa20/candidates/Pages/default.aspx" TargetMode="External"/><Relationship Id="rId2" Type="http://schemas.openxmlformats.org/officeDocument/2006/relationships/hyperlink" Target="https://www.itu.int/en/ITU-T/ts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.int/en/ITU-T/studygroups/2017-2020/15/Pages/default.aspx" TargetMode="External"/><Relationship Id="rId5" Type="http://schemas.openxmlformats.org/officeDocument/2006/relationships/hyperlink" Target="https://www.itu.int/en/ITU-T/studygroups/2017-2020/12/Pages/default.aspx" TargetMode="External"/><Relationship Id="rId4" Type="http://schemas.openxmlformats.org/officeDocument/2006/relationships/hyperlink" Target="https://www.itu.int/en/ITU-T/studygroups/2017-2020/05/Pages/default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ote.itu.int/" TargetMode="External"/><Relationship Id="rId2" Type="http://schemas.openxmlformats.org/officeDocument/2006/relationships/hyperlink" Target="https://remote.itu.in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itu.int/en/ITU-T/ewm/Documents/guides/BBB_session_moderator_guide.pdf" TargetMode="External"/><Relationship Id="rId5" Type="http://schemas.openxmlformats.org/officeDocument/2006/relationships/hyperlink" Target="https://www.itu.int/en/ITU-T/ewm/Documents/guides/ITU-T_e-Meetings_tool_User_Guide.pdf" TargetMode="External"/><Relationship Id="rId4" Type="http://schemas.openxmlformats.org/officeDocument/2006/relationships/hyperlink" Target="https://www.itu.int/myworkspace/#/my-workspace/transla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itu.int/international-standardization-virtual-space-covid-1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dms_pub/itu-s/md/20/dm/cir/S20-DM-CIR-01009!!PDF-E.pdf" TargetMode="External"/><Relationship Id="rId2" Type="http://schemas.openxmlformats.org/officeDocument/2006/relationships/hyperlink" Target="https://www.itu.int/md/S20-CLVC-C-0005/e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S20-SG-CIR-0033/en" TargetMode="External"/><Relationship Id="rId2" Type="http://schemas.openxmlformats.org/officeDocument/2006/relationships/hyperlink" Target="https://www.itu.int/dms_pub/itu-s/md/20/dm/cir/S20-DM-CIR-01009!!PDF-E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6628" y="883355"/>
            <a:ext cx="12105372" cy="563978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b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</a:br>
            <a:r>
              <a:rPr lang="en-US" sz="6000" dirty="0">
                <a:solidFill>
                  <a:schemeClr val="bg1"/>
                </a:solidFill>
              </a:rPr>
              <a:t>WTSA-20 preparations </a:t>
            </a:r>
          </a:p>
          <a:p>
            <a:pPr marL="0" indent="0" algn="ctr">
              <a:buNone/>
              <a:defRPr/>
            </a:pPr>
            <a:r>
              <a:rPr lang="en-US" sz="4400" dirty="0">
                <a:solidFill>
                  <a:schemeClr val="bg1"/>
                </a:solidFill>
              </a:rPr>
              <a:t>An update for the </a:t>
            </a:r>
            <a:r>
              <a:rPr lang="en-GB" sz="4400" dirty="0">
                <a:solidFill>
                  <a:schemeClr val="bg1"/>
                </a:solidFill>
              </a:rPr>
              <a:t>Interregional Meeting for Preparation of WTSA-20 </a:t>
            </a:r>
            <a:endParaRPr lang="en-US" sz="4400" b="1" dirty="0">
              <a:solidFill>
                <a:prstClr val="white"/>
              </a:solidFill>
            </a:endParaRPr>
          </a:p>
          <a:p>
            <a:pPr marL="0" lvl="0" indent="0" algn="ctr">
              <a:buNone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0" lvl="0" indent="0" algn="ctr">
              <a:buNone/>
              <a:defRPr/>
            </a:pPr>
            <a:br>
              <a:rPr lang="en-GB" sz="3600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18 September 2020</a:t>
            </a:r>
          </a:p>
          <a:p>
            <a:pPr marL="0" lvl="0" indent="0" algn="ctr"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Virtual Meeting, 1230 – 1500 CEST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122"/>
            <a:ext cx="12076987" cy="10258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WTSA-20 – status of preparations  </a:t>
            </a:r>
            <a: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  <a:t>4/5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3" y="1442813"/>
            <a:ext cx="11961973" cy="5141065"/>
          </a:xfrm>
        </p:spPr>
        <p:txBody>
          <a:bodyPr>
            <a:noAutofit/>
          </a:bodyPr>
          <a:lstStyle/>
          <a:p>
            <a:pPr algn="l"/>
            <a:br>
              <a:rPr lang="en-US" b="1" u="sng" dirty="0">
                <a:solidFill>
                  <a:srgbClr val="558ED5"/>
                </a:solidFill>
                <a:cs typeface="Calibri"/>
              </a:rPr>
            </a:br>
            <a:endParaRPr lang="en-US" sz="3200" b="1" dirty="0">
              <a:solidFill>
                <a:srgbClr val="558ED5"/>
              </a:solidFill>
              <a:cs typeface="Calibri"/>
            </a:endParaRPr>
          </a:p>
          <a:p>
            <a:endParaRPr lang="en-US" sz="2800" b="1" dirty="0">
              <a:solidFill>
                <a:srgbClr val="558ED5"/>
              </a:solidFill>
              <a:cs typeface="Calibri"/>
            </a:endParaRPr>
          </a:p>
          <a:p>
            <a:br>
              <a:rPr lang="en-US" sz="2800" dirty="0">
                <a:solidFill>
                  <a:srgbClr val="FF0000"/>
                </a:solidFill>
                <a:cs typeface="Calibri"/>
              </a:rPr>
            </a:br>
            <a:endParaRPr lang="en-US" sz="2800" dirty="0">
              <a:solidFill>
                <a:srgbClr val="FF0000"/>
              </a:solidFill>
              <a:cs typeface="Calibri"/>
            </a:endParaRPr>
          </a:p>
          <a:p>
            <a:endParaRPr lang="en-US" sz="2800" b="1" dirty="0">
              <a:solidFill>
                <a:srgbClr val="FF0000"/>
              </a:solidFill>
              <a:latin typeface="Calibri"/>
              <a:ea typeface="+mj-ea"/>
              <a:cs typeface="Calibri"/>
            </a:endParaRPr>
          </a:p>
          <a:p>
            <a:endParaRPr lang="en-US" sz="2800" b="1" dirty="0">
              <a:solidFill>
                <a:srgbClr val="FF0000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98"/>
            <a:ext cx="2837447" cy="791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C2E4E-2A98-4735-9ACF-1491ED151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37" y="1393727"/>
            <a:ext cx="9391650" cy="540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51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122"/>
            <a:ext cx="12076987" cy="10258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WTSA-20 – status of preparations  </a:t>
            </a:r>
            <a: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  <a:t>5/5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3" y="1442813"/>
            <a:ext cx="11961973" cy="5141065"/>
          </a:xfrm>
        </p:spPr>
        <p:txBody>
          <a:bodyPr>
            <a:noAutofit/>
          </a:bodyPr>
          <a:lstStyle/>
          <a:p>
            <a:br>
              <a:rPr lang="en-US" b="1" u="sng" dirty="0">
                <a:solidFill>
                  <a:srgbClr val="558ED5"/>
                </a:solidFill>
                <a:cs typeface="Calibri"/>
              </a:rPr>
            </a:br>
            <a:r>
              <a:rPr lang="en-US" sz="2800" dirty="0">
                <a:solidFill>
                  <a:srgbClr val="558ED5"/>
                </a:solidFill>
                <a:cs typeface="Calibri"/>
              </a:rPr>
              <a:t>TSB is working against the clock to update and speed up the overall process and overall information, with the new confirmed dates for WTSA-20.</a:t>
            </a:r>
          </a:p>
          <a:p>
            <a:pPr algn="l"/>
            <a:endParaRPr lang="en-US" sz="2800" dirty="0">
              <a:solidFill>
                <a:srgbClr val="558ED5"/>
              </a:solidFill>
              <a:cs typeface="Calibri"/>
            </a:endParaRPr>
          </a:p>
          <a:p>
            <a:pPr algn="l"/>
            <a:r>
              <a:rPr lang="en-US" sz="2800" dirty="0">
                <a:solidFill>
                  <a:srgbClr val="558ED5"/>
                </a:solidFill>
                <a:cs typeface="Calibri"/>
              </a:rPr>
              <a:t>First update:</a:t>
            </a:r>
          </a:p>
          <a:p>
            <a:pPr algn="l"/>
            <a:r>
              <a:rPr lang="en-US" b="1" dirty="0">
                <a:solidFill>
                  <a:srgbClr val="558ED5"/>
                </a:solidFill>
                <a:cs typeface="Calibri"/>
                <a:hlinkClick r:id="rId2"/>
              </a:rPr>
              <a:t>Corrigendum 1 </a:t>
            </a:r>
            <a:r>
              <a:rPr lang="en-US" dirty="0">
                <a:solidFill>
                  <a:srgbClr val="558ED5"/>
                </a:solidFill>
                <a:cs typeface="Calibri"/>
                <a:hlinkClick r:id="rId2"/>
              </a:rPr>
              <a:t>to Circular 202 - </a:t>
            </a:r>
            <a:r>
              <a:rPr lang="en-GB" dirty="0">
                <a:solidFill>
                  <a:srgbClr val="558ED5"/>
                </a:solidFill>
                <a:cs typeface="Calibri"/>
                <a:hlinkClick r:id="rId2"/>
              </a:rPr>
              <a:t>[202]</a:t>
            </a:r>
            <a:br>
              <a:rPr lang="en-GB" dirty="0">
                <a:solidFill>
                  <a:srgbClr val="558ED5"/>
                </a:solidFill>
                <a:cs typeface="Calibri"/>
                <a:hlinkClick r:id="rId2"/>
              </a:rPr>
            </a:br>
            <a:r>
              <a:rPr lang="en-GB" b="1" dirty="0">
                <a:solidFill>
                  <a:srgbClr val="558ED5"/>
                </a:solidFill>
                <a:cs typeface="Calibri"/>
                <a:hlinkClick r:id="rId2"/>
              </a:rPr>
              <a:t>Candidates for chairmen and vice-chairmen </a:t>
            </a:r>
            <a:r>
              <a:rPr lang="en-GB" dirty="0">
                <a:solidFill>
                  <a:srgbClr val="558ED5"/>
                </a:solidFill>
                <a:cs typeface="Calibri"/>
                <a:hlinkClick r:id="rId2"/>
              </a:rPr>
              <a:t>of ITU-T study groups, the Telecommunication Standardization Advisory Group (TSAG) and the Standardization Committee for Vocabulary (SCV) for 2021-2024</a:t>
            </a:r>
            <a:endParaRPr lang="en-GB" dirty="0">
              <a:solidFill>
                <a:srgbClr val="558ED5"/>
              </a:solidFill>
              <a:cs typeface="Calibri"/>
            </a:endParaRPr>
          </a:p>
          <a:p>
            <a:pPr algn="l"/>
            <a:br>
              <a:rPr lang="en-GB" dirty="0">
                <a:solidFill>
                  <a:srgbClr val="558ED5"/>
                </a:solidFill>
                <a:cs typeface="Calibri"/>
              </a:rPr>
            </a:br>
            <a:r>
              <a:rPr lang="en-GB" b="1" u="sng" dirty="0">
                <a:solidFill>
                  <a:srgbClr val="558ED5"/>
                </a:solidFill>
                <a:cs typeface="Calibri"/>
              </a:rPr>
              <a:t>New deadline:</a:t>
            </a:r>
          </a:p>
          <a:p>
            <a:pPr algn="l"/>
            <a:r>
              <a:rPr lang="en-GB" sz="2800" dirty="0">
                <a:solidFill>
                  <a:srgbClr val="558ED5"/>
                </a:solidFill>
                <a:cs typeface="Calibri"/>
              </a:rPr>
              <a:t>22 November 2020 (but no later than 8 February 2021)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98"/>
            <a:ext cx="2837447" cy="7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1FE038-3F06-4F97-9CDC-7CD3B3AA327D}"/>
              </a:ext>
            </a:extLst>
          </p:cNvPr>
          <p:cNvSpPr/>
          <p:nvPr/>
        </p:nvSpPr>
        <p:spPr>
          <a:xfrm>
            <a:off x="453534" y="1398462"/>
            <a:ext cx="11517750" cy="38472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</a:tabLst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Two actions: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</a:tabLst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lvl="0">
              <a:tabLst>
                <a:tab pos="45021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	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Member States and Sector Members to propose candidatures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"Candidates for Chairmen and Vice-Chairmen of ITU-T Study Groups, TSAG and the Standardization Committee for Vocabulary (SCV) for 2021-2024".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en-US" sz="20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Corrigendum 1 to Circular 202 </a:t>
            </a:r>
            <a:r>
              <a:rPr lang="en-GB" sz="20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[202]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21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tabLst>
                <a:tab pos="45021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	T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 submit nominations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b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 WTSA-20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(in various roles), which  need to be communicated to TSB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New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Deadline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22 November 2020, but no later </a:t>
            </a:r>
            <a:r>
              <a:rPr lang="en-GB" sz="240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than 8 </a:t>
            </a:r>
            <a:r>
              <a:rPr lang="en-GB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February 2021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E81D1-76A3-4B2F-A226-B24D18DD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67" y="255463"/>
            <a:ext cx="8336388" cy="1143000"/>
          </a:xfrm>
        </p:spPr>
        <p:txBody>
          <a:bodyPr>
            <a:normAutofit/>
          </a:bodyPr>
          <a:lstStyle/>
          <a:p>
            <a:r>
              <a:rPr lang="en-US" dirty="0"/>
              <a:t>               Possible actions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4CE5A-BB23-448E-881C-D1B0AE03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37447" cy="7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5BEAB5-1CD5-4124-992D-A729F863BF0F}"/>
              </a:ext>
            </a:extLst>
          </p:cNvPr>
          <p:cNvSpPr/>
          <p:nvPr/>
        </p:nvSpPr>
        <p:spPr>
          <a:xfrm>
            <a:off x="578069" y="1639614"/>
            <a:ext cx="104683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The vacant positions for the ITU-T Study Groups management are for: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Telecommunication Standardization Advisory Group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 (TSAG)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ITU-T SG3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: Tariff and accounting principles and international telecommunication/ICT </a:t>
            </a:r>
            <a:b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</a:b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economic and policy issues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ITU-T SG5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: Environment, climate change and circular economy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ITU-T ​SG12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: Performance, QoS and </a:t>
            </a:r>
            <a:r>
              <a:rPr lang="en-GB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QoE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​ITU-T SG15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: Transport, Access and Home</a:t>
            </a:r>
          </a:p>
          <a:p>
            <a:pPr>
              <a:spcAft>
                <a:spcPts val="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The status of overall nominations can be found </a:t>
            </a:r>
            <a:r>
              <a:rPr lang="en-US" sz="28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</a:rPr>
              <a:t>. 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CC181-CBA9-4F90-B365-D1C0425C6AF6}"/>
              </a:ext>
            </a:extLst>
          </p:cNvPr>
          <p:cNvSpPr/>
          <p:nvPr/>
        </p:nvSpPr>
        <p:spPr>
          <a:xfrm>
            <a:off x="0" y="109670"/>
            <a:ext cx="120343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srgbClr val="1F497D">
                  <a:lumMod val="60000"/>
                  <a:lumOff val="40000"/>
                </a:srgbClr>
              </a:solidFill>
              <a:ea typeface="+mj-ea"/>
              <a:cs typeface="Calibri"/>
            </a:endParaRPr>
          </a:p>
          <a:p>
            <a:pPr algn="ctr"/>
            <a:r>
              <a:rPr lang="en-US" sz="4400" b="1" dirty="0">
                <a:solidFill>
                  <a:srgbClr val="1F497D">
                    <a:lumMod val="60000"/>
                    <a:lumOff val="40000"/>
                  </a:srgbClr>
                </a:solidFill>
                <a:ea typeface="+mj-ea"/>
                <a:cs typeface="Calibri"/>
              </a:rPr>
              <a:t>Vacant positions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F7F8DF-1D2E-4CB1-BEF4-E78748B39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837447" cy="7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0280" y="1623710"/>
            <a:ext cx="12121720" cy="306390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</a:rPr>
              <a:t>Thank you for your attention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Questions?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1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766394"/>
            <a:ext cx="12286593" cy="3325212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Impact of Covid-19 outbreak on ITU-T and TSB work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4000" b="1" dirty="0">
              <a:solidFill>
                <a:prstClr val="white"/>
              </a:solidFill>
            </a:endParaRPr>
          </a:p>
          <a:p>
            <a:pPr marL="0" lvl="0" indent="0" algn="ctr">
              <a:buNone/>
              <a:defRPr/>
            </a:pPr>
            <a:r>
              <a:rPr lang="en-US" sz="4000" b="1" dirty="0">
                <a:solidFill>
                  <a:prstClr val="white"/>
                </a:solidFill>
              </a:rPr>
              <a:t>Going Virtual for necessity:</a:t>
            </a:r>
          </a:p>
          <a:p>
            <a:pPr marL="0" lvl="0" indent="0" algn="ctr">
              <a:buNone/>
              <a:defRPr/>
            </a:pPr>
            <a:r>
              <a:rPr lang="en-US" sz="4000" b="1" dirty="0">
                <a:solidFill>
                  <a:prstClr val="white"/>
                </a:solidFill>
              </a:rPr>
              <a:t>enabling remote/virtual participation for ALL: </a:t>
            </a:r>
            <a:br>
              <a:rPr lang="en-US" sz="4000" b="1" dirty="0">
                <a:solidFill>
                  <a:prstClr val="white"/>
                </a:solidFill>
              </a:rPr>
            </a:br>
            <a:br>
              <a:rPr lang="en-US" sz="4000" b="1" dirty="0">
                <a:solidFill>
                  <a:prstClr val="white"/>
                </a:solidFill>
              </a:rPr>
            </a:br>
            <a:r>
              <a:rPr lang="en-US" sz="3200" b="1" dirty="0">
                <a:solidFill>
                  <a:prstClr val="white"/>
                </a:solidFill>
              </a:rPr>
              <a:t>All ITU-T meetings - All Regions - All Year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FA9A-279F-4D4D-9714-ACF345EE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42" y="12440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 of ITU-T Operations during COVID-19   </a:t>
            </a:r>
            <a:r>
              <a:rPr lang="en-US" sz="3600" b="0" dirty="0"/>
              <a:t>1/2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0ABD-6A89-4E5F-AFF1-8D8BC3ED1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082348"/>
            <a:ext cx="11495315" cy="3831167"/>
          </a:xfrm>
        </p:spPr>
        <p:txBody>
          <a:bodyPr>
            <a:noAutofit/>
          </a:bodyPr>
          <a:lstStyle/>
          <a:p>
            <a:r>
              <a:rPr lang="en-US" sz="2400" dirty="0"/>
              <a:t>ITU-T/TSB adopted mitigation measures since end of January to face the challenge of COVID-19 outbreak.</a:t>
            </a:r>
          </a:p>
          <a:p>
            <a:endParaRPr lang="en-US" sz="2400" dirty="0"/>
          </a:p>
          <a:p>
            <a:r>
              <a:rPr lang="en-US" sz="2400" b="1" u="sng" dirty="0"/>
              <a:t>Study Groups progress towards WTSA-20</a:t>
            </a:r>
            <a:r>
              <a:rPr lang="en-US" sz="2400" b="1" dirty="0"/>
              <a:t>:  </a:t>
            </a:r>
            <a:br>
              <a:rPr lang="en-US" sz="2400" b="1" dirty="0"/>
            </a:br>
            <a:r>
              <a:rPr lang="en-US" sz="2400" dirty="0"/>
              <a:t>ITU-T SG meetings outline for 2020 being carried out with no delays and no meetings were postponed or cancelled because of COVID-19. </a:t>
            </a:r>
          </a:p>
          <a:p>
            <a:r>
              <a:rPr lang="en-US" sz="2400" dirty="0"/>
              <a:t>ITU-T Study Group meetings have </a:t>
            </a:r>
            <a:r>
              <a:rPr lang="en-US" sz="2400" b="1" dirty="0"/>
              <a:t>increasingly adopted remote participation </a:t>
            </a:r>
            <a:r>
              <a:rPr lang="en-US" sz="2400" dirty="0"/>
              <a:t>starting with SG15 meeting on 27 January 2020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Hybrid</a:t>
            </a:r>
            <a:r>
              <a:rPr lang="en-US" sz="2400" dirty="0"/>
              <a:t> </a:t>
            </a:r>
            <a:r>
              <a:rPr lang="en-US" sz="2400" b="1" dirty="0"/>
              <a:t>physical-virtual meetings (</a:t>
            </a:r>
            <a:r>
              <a:rPr lang="en-US" sz="2400" dirty="0"/>
              <a:t>TSAG, SG11 and SG13) </a:t>
            </a:r>
            <a:r>
              <a:rPr lang="en-US" sz="2400" b="1" dirty="0"/>
              <a:t> </a:t>
            </a:r>
            <a:r>
              <a:rPr lang="en-US" sz="2400" dirty="0"/>
              <a:t>including </a:t>
            </a:r>
            <a:r>
              <a:rPr lang="en-US" sz="2400" b="1" dirty="0"/>
              <a:t>decision making remotely</a:t>
            </a:r>
            <a:r>
              <a:rPr lang="en-US" sz="2400" dirty="0"/>
              <a:t>; 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Fully virtual meetings for </a:t>
            </a:r>
            <a:r>
              <a:rPr lang="en-US" sz="2400" dirty="0"/>
              <a:t>all Study Groups.</a:t>
            </a:r>
          </a:p>
        </p:txBody>
      </p:sp>
    </p:spTree>
    <p:extLst>
      <p:ext uri="{BB962C8B-B14F-4D97-AF65-F5344CB8AC3E}">
        <p14:creationId xmlns:p14="http://schemas.microsoft.com/office/powerpoint/2010/main" val="32225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FA9A-279F-4D4D-9714-ACF345EE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044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 of ITU-T Operations during COVID-19     </a:t>
            </a:r>
            <a:r>
              <a:rPr lang="en-US" sz="3100" b="0" dirty="0"/>
              <a:t>2/2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0ABD-6A89-4E5F-AFF1-8D8BC3ED1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7" y="1223444"/>
            <a:ext cx="10972800" cy="3831167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We have adopted a strategy of further strengthening  IT Tools</a:t>
            </a:r>
            <a:r>
              <a:rPr lang="en-US" sz="9600" dirty="0"/>
              <a:t>, </a:t>
            </a:r>
            <a:r>
              <a:rPr lang="en-US" sz="11200" dirty="0"/>
              <a:t>as much as possible: </a:t>
            </a:r>
            <a:br>
              <a:rPr lang="en-US" sz="9600" dirty="0"/>
            </a:br>
            <a:br>
              <a:rPr lang="en-US" sz="9600" dirty="0"/>
            </a:br>
            <a:r>
              <a:rPr lang="en-US" sz="9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MyWorkspace</a:t>
            </a:r>
            <a:r>
              <a:rPr lang="en-US" sz="9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Remote participation tool</a:t>
            </a:r>
            <a:r>
              <a:rPr lang="en-US" sz="9600" dirty="0"/>
              <a:t>; </a:t>
            </a:r>
            <a:r>
              <a:rPr lang="en-US" sz="9600" dirty="0" err="1">
                <a:hlinkClick r:id="rId3"/>
              </a:rPr>
              <a:t>MyMeetings</a:t>
            </a:r>
            <a:br>
              <a:rPr lang="en-US" sz="9600" dirty="0"/>
            </a:br>
            <a:r>
              <a:rPr lang="en-US" sz="9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Machine translation </a:t>
            </a:r>
            <a:r>
              <a:rPr lang="en-US" sz="9600" dirty="0"/>
              <a:t>of documents </a:t>
            </a:r>
          </a:p>
          <a:p>
            <a:endParaRPr lang="en-US" sz="9600" dirty="0">
              <a:solidFill>
                <a:schemeClr val="accent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9600" dirty="0">
                <a:solidFill>
                  <a:schemeClr val="accent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</a:t>
            </a:r>
            <a:r>
              <a:rPr lang="en-US" sz="9600" dirty="0">
                <a:solidFill>
                  <a:schemeClr val="accent1"/>
                </a:solidFill>
              </a:rPr>
              <a:t>, </a:t>
            </a:r>
          </a:p>
          <a:p>
            <a:pPr marL="0" indent="0" fontAlgn="base">
              <a:buNone/>
              <a:tabLst>
                <a:tab pos="357188" algn="l"/>
              </a:tabLst>
            </a:pPr>
            <a:r>
              <a:rPr lang="en-GB" sz="9600" dirty="0">
                <a:solidFill>
                  <a:schemeClr val="accent1"/>
                </a:solidFill>
              </a:rPr>
              <a:t>	</a:t>
            </a:r>
            <a:r>
              <a:rPr lang="en-GB" sz="96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MyWorkspace</a:t>
            </a:r>
            <a:r>
              <a:rPr lang="en-GB" sz="96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Remote Participation guide for delegates​</a:t>
            </a:r>
            <a:endParaRPr lang="en-GB" sz="9600" dirty="0">
              <a:solidFill>
                <a:schemeClr val="accent1"/>
              </a:solidFill>
            </a:endParaRPr>
          </a:p>
          <a:p>
            <a:pPr marL="0" indent="0" fontAlgn="base">
              <a:buNone/>
              <a:tabLst>
                <a:tab pos="357188" algn="l"/>
              </a:tabLst>
            </a:pPr>
            <a:r>
              <a:rPr lang="en-GB" sz="9600" dirty="0">
                <a:solidFill>
                  <a:schemeClr val="accent1"/>
                </a:solidFill>
              </a:rPr>
              <a:t>	</a:t>
            </a:r>
            <a:r>
              <a:rPr lang="en-GB" sz="9600" dirty="0" err="1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MyWorkspace</a:t>
            </a:r>
            <a:r>
              <a:rPr lang="en-GB" sz="96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Remote Participation guide for chairs/moderators</a:t>
            </a:r>
            <a:endParaRPr lang="en-GB" sz="9600" dirty="0">
              <a:solidFill>
                <a:schemeClr val="accent1"/>
              </a:solidFill>
            </a:endParaRPr>
          </a:p>
          <a:p>
            <a:pPr marL="0" indent="0" fontAlgn="base">
              <a:buNone/>
              <a:tabLst>
                <a:tab pos="357188" algn="l"/>
              </a:tabLst>
            </a:pPr>
            <a:endParaRPr lang="en-GB" sz="9600" dirty="0">
              <a:solidFill>
                <a:schemeClr val="accent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en-US" sz="9600" dirty="0">
                <a:solidFill>
                  <a:schemeClr val="accent1"/>
                </a:solidFill>
              </a:rPr>
              <a:t>Training sessions continuously organized, allowing meetings to progress significantly their respective work</a:t>
            </a:r>
            <a:br>
              <a:rPr lang="en-US" sz="11200" dirty="0">
                <a:solidFill>
                  <a:schemeClr val="accent1"/>
                </a:solidFill>
              </a:rPr>
            </a:br>
            <a:endParaRPr lang="en-US" sz="11200" dirty="0">
              <a:solidFill>
                <a:schemeClr val="accent1"/>
              </a:solidFill>
            </a:endParaRPr>
          </a:p>
          <a:p>
            <a:r>
              <a:rPr lang="en-US" sz="11200" dirty="0"/>
              <a:t>The </a:t>
            </a:r>
            <a:r>
              <a:rPr lang="en-US" sz="11200" b="1" dirty="0"/>
              <a:t>overall result </a:t>
            </a:r>
            <a:r>
              <a:rPr lang="en-US" sz="11200" dirty="0"/>
              <a:t>is an increased participation and very positive feedback from delegates and management teams. </a:t>
            </a:r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C45131-0392-4F1C-A00C-5D6802071457}"/>
              </a:ext>
            </a:extLst>
          </p:cNvPr>
          <p:cNvSpPr/>
          <p:nvPr/>
        </p:nvSpPr>
        <p:spPr>
          <a:xfrm>
            <a:off x="2097740" y="5963862"/>
            <a:ext cx="7813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FA9A-279F-4D4D-9714-ACF345EE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044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standardization in virtual space:</a:t>
            </a:r>
            <a:br>
              <a:rPr lang="en-US" dirty="0"/>
            </a:br>
            <a:r>
              <a:rPr lang="en-US" dirty="0"/>
              <a:t>an updates during  COVID-19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0ABD-6A89-4E5F-AFF1-8D8BC3ED1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7" y="1223444"/>
            <a:ext cx="10972800" cy="3831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. </a:t>
            </a:r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C45131-0392-4F1C-A00C-5D6802071457}"/>
              </a:ext>
            </a:extLst>
          </p:cNvPr>
          <p:cNvSpPr/>
          <p:nvPr/>
        </p:nvSpPr>
        <p:spPr>
          <a:xfrm>
            <a:off x="2097740" y="5963862"/>
            <a:ext cx="7813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CAE86-2D57-4839-9C40-764CCF60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00" y="1881984"/>
            <a:ext cx="7699397" cy="33695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057EE-8DA0-4D3D-BC39-C2C6623943D3}"/>
              </a:ext>
            </a:extLst>
          </p:cNvPr>
          <p:cNvSpPr txBox="1"/>
          <p:nvPr/>
        </p:nvSpPr>
        <p:spPr>
          <a:xfrm>
            <a:off x="8194511" y="2366444"/>
            <a:ext cx="3829152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TSB Director article on “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standardization in virtual space: ITU’s decisive response to COVID-19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9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676900"/>
            <a:ext cx="12191999" cy="32433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WTSA-20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updates in the preparatory process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Status as of 18 September 2020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122"/>
            <a:ext cx="12076987" cy="9345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     WTSA-20 – status of preparations    </a:t>
            </a:r>
            <a: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  <a:t>1/5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3" y="1502979"/>
            <a:ext cx="11961973" cy="5080899"/>
          </a:xfrm>
        </p:spPr>
        <p:txBody>
          <a:bodyPr>
            <a:noAutofit/>
          </a:bodyPr>
          <a:lstStyle/>
          <a:p>
            <a:endParaRPr lang="en-US" sz="2800" i="1" dirty="0">
              <a:solidFill>
                <a:schemeClr val="accent1">
                  <a:lumMod val="75000"/>
                </a:schemeClr>
              </a:solidFill>
              <a:latin typeface="Calibri"/>
              <a:ea typeface="+mj-ea"/>
              <a:cs typeface="Calibri"/>
            </a:endParaRPr>
          </a:p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Because of COVID, contingency plans have been studied for the dates of WTSA-20 in November, as originally proposed and planned.</a:t>
            </a:r>
          </a:p>
          <a:p>
            <a:pPr algn="l"/>
            <a:endParaRPr lang="en-US" b="1" dirty="0">
              <a:solidFill>
                <a:srgbClr val="FF0000"/>
              </a:solidFill>
              <a:latin typeface="Calibri"/>
              <a:ea typeface="+mj-ea"/>
              <a:cs typeface="Calibri"/>
            </a:endParaRPr>
          </a:p>
          <a:p>
            <a:r>
              <a:rPr lang="en-US" sz="3200" b="1" dirty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What is the status as of today? </a:t>
            </a:r>
            <a:br>
              <a:rPr lang="en-US" sz="3200" b="1" dirty="0">
                <a:solidFill>
                  <a:srgbClr val="558ED5"/>
                </a:solidFill>
                <a:latin typeface="Calibri"/>
                <a:ea typeface="+mj-ea"/>
                <a:cs typeface="Calibri"/>
              </a:rPr>
            </a:br>
            <a:endParaRPr lang="en-US" sz="3200" b="1" dirty="0">
              <a:solidFill>
                <a:srgbClr val="558ED5"/>
              </a:solidFill>
              <a:latin typeface="Calibri"/>
              <a:ea typeface="+mj-ea"/>
              <a:cs typeface="Calibri"/>
            </a:endParaRPr>
          </a:p>
          <a:p>
            <a:r>
              <a:rPr lang="en-US" sz="3200" b="1" dirty="0">
                <a:solidFill>
                  <a:srgbClr val="558ED5"/>
                </a:solidFill>
                <a:latin typeface="Calibri"/>
                <a:ea typeface="+mj-ea"/>
                <a:cs typeface="Calibri"/>
              </a:rPr>
              <a:t>Step-by-step on where we are with the process  </a:t>
            </a:r>
          </a:p>
          <a:p>
            <a:pPr algn="l"/>
            <a:endParaRPr lang="en-US" sz="3200" b="1" dirty="0">
              <a:solidFill>
                <a:srgbClr val="558ED5"/>
              </a:solidFill>
              <a:latin typeface="Calibri"/>
              <a:ea typeface="+mj-ea"/>
              <a:cs typeface="Calibri"/>
            </a:endParaRPr>
          </a:p>
          <a:p>
            <a:pPr algn="l"/>
            <a:br>
              <a:rPr lang="en-US" b="1" dirty="0"/>
            </a:br>
            <a:endParaRPr lang="en-US" sz="3200" b="1" dirty="0">
              <a:solidFill>
                <a:srgbClr val="558ED5"/>
              </a:solidFill>
              <a:latin typeface="Calibri"/>
              <a:ea typeface="+mj-ea"/>
              <a:cs typeface="Calibri"/>
            </a:endParaRPr>
          </a:p>
          <a:p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dirty="0"/>
              <a:t> 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3" y="131299"/>
            <a:ext cx="2837447" cy="7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122"/>
            <a:ext cx="12076987" cy="10258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 WTSA-20 – status of preparations   </a:t>
            </a:r>
            <a: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  <a:t>2/5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299991"/>
            <a:ext cx="12076986" cy="5283888"/>
          </a:xfrm>
        </p:spPr>
        <p:txBody>
          <a:bodyPr>
            <a:noAutofit/>
          </a:bodyPr>
          <a:lstStyle/>
          <a:p>
            <a:pPr algn="l"/>
            <a:endParaRPr lang="en-US" b="1" dirty="0">
              <a:solidFill>
                <a:srgbClr val="558ED5"/>
              </a:solidFill>
              <a:cs typeface="Calibri"/>
            </a:endParaRPr>
          </a:p>
          <a:p>
            <a:pPr algn="l"/>
            <a:r>
              <a:rPr lang="en-US" b="1" dirty="0">
                <a:solidFill>
                  <a:srgbClr val="558ED5"/>
                </a:solidFill>
                <a:cs typeface="Calibri"/>
              </a:rPr>
              <a:t>1st step</a:t>
            </a:r>
            <a:br>
              <a:rPr lang="en-US" b="1" dirty="0">
                <a:solidFill>
                  <a:srgbClr val="558ED5"/>
                </a:solidFill>
                <a:cs typeface="Calibri"/>
              </a:rPr>
            </a:br>
            <a:r>
              <a:rPr lang="en-US" dirty="0">
                <a:solidFill>
                  <a:srgbClr val="558ED5"/>
                </a:solidFill>
                <a:cs typeface="Calibri"/>
              </a:rPr>
              <a:t> Council virtual consultations of councilors (June 2020)</a:t>
            </a:r>
            <a:br>
              <a:rPr lang="en-US" dirty="0">
                <a:solidFill>
                  <a:srgbClr val="558ED5"/>
                </a:solidFill>
                <a:cs typeface="Calibri"/>
              </a:rPr>
            </a:br>
            <a:r>
              <a:rPr lang="en-US" dirty="0">
                <a:solidFill>
                  <a:srgbClr val="558ED5"/>
                </a:solidFill>
                <a:cs typeface="Calibri"/>
              </a:rPr>
              <a:t>India submitted a new proposal  </a:t>
            </a:r>
            <a:r>
              <a:rPr lang="en-US" dirty="0">
                <a:solidFill>
                  <a:schemeClr val="accent1"/>
                </a:solidFill>
              </a:rPr>
              <a:t>“</a:t>
            </a:r>
            <a:r>
              <a:rPr lang="en-GB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Hosting of ITU-World Telecommunication Standardization Assembly (WTSA) in India</a:t>
            </a:r>
            <a:r>
              <a:rPr lang="en-GB" u="sng" dirty="0">
                <a:solidFill>
                  <a:schemeClr val="accent1"/>
                </a:solidFill>
              </a:rPr>
              <a:t>”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 </a:t>
            </a:r>
          </a:p>
          <a:p>
            <a:pPr algn="l"/>
            <a:endParaRPr lang="en-US" dirty="0">
              <a:solidFill>
                <a:schemeClr val="accent1"/>
              </a:solidFill>
              <a:cs typeface="Calibri"/>
            </a:endParaRPr>
          </a:p>
          <a:p>
            <a:pPr algn="l"/>
            <a:endParaRPr lang="en-US" dirty="0">
              <a:solidFill>
                <a:schemeClr val="accent1"/>
              </a:solidFill>
              <a:cs typeface="Calibri"/>
            </a:endParaRPr>
          </a:p>
          <a:p>
            <a:pPr algn="l"/>
            <a:r>
              <a:rPr lang="en-US" b="1" u="sng" dirty="0">
                <a:solidFill>
                  <a:srgbClr val="558ED5"/>
                </a:solidFill>
                <a:cs typeface="Calibri"/>
              </a:rPr>
              <a:t>2</a:t>
            </a:r>
            <a:r>
              <a:rPr lang="en-US" b="1" u="sng" baseline="30000" dirty="0">
                <a:solidFill>
                  <a:srgbClr val="558ED5"/>
                </a:solidFill>
                <a:cs typeface="Calibri"/>
              </a:rPr>
              <a:t>nd</a:t>
            </a:r>
            <a:r>
              <a:rPr lang="en-US" b="1" u="sng" dirty="0">
                <a:solidFill>
                  <a:srgbClr val="558ED5"/>
                </a:solidFill>
                <a:cs typeface="Calibri"/>
              </a:rPr>
              <a:t> step </a:t>
            </a:r>
            <a:r>
              <a:rPr lang="en-US" b="1" dirty="0">
                <a:solidFill>
                  <a:srgbClr val="558ED5"/>
                </a:solidFill>
                <a:cs typeface="Calibri"/>
              </a:rPr>
              <a:t>	</a:t>
            </a:r>
          </a:p>
          <a:p>
            <a:pPr algn="l"/>
            <a:r>
              <a:rPr lang="en-US" dirty="0">
                <a:solidFill>
                  <a:srgbClr val="558ED5"/>
                </a:solidFill>
                <a:cs typeface="Calibri"/>
              </a:rPr>
              <a:t>ITU launched first round of consultation with Council Members on 26 June</a:t>
            </a:r>
            <a:br>
              <a:rPr lang="en-US" dirty="0">
                <a:solidFill>
                  <a:srgbClr val="558ED5"/>
                </a:solidFill>
                <a:cs typeface="Calibri"/>
              </a:rPr>
            </a:br>
            <a:r>
              <a:rPr lang="en-US" dirty="0">
                <a:solidFill>
                  <a:srgbClr val="558ED5"/>
                </a:solidFill>
                <a:cs typeface="Calibri"/>
              </a:rPr>
              <a:t>2020 - Letter DM - </a:t>
            </a:r>
            <a:r>
              <a:rPr lang="en-US" u="sng" dirty="0"/>
              <a:t>[1009]  Consultations on outcomes of discussions of the Virtual consultation </a:t>
            </a:r>
            <a:r>
              <a:rPr lang="en-US" dirty="0"/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this consultation concluded on 31 July 2020)</a:t>
            </a:r>
          </a:p>
          <a:p>
            <a:pPr algn="l"/>
            <a:br>
              <a:rPr lang="en-US" b="1" u="sng" dirty="0">
                <a:hlinkClick r:id="rId3"/>
              </a:rPr>
            </a:br>
            <a:endParaRPr lang="en-US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b="1" dirty="0"/>
              <a:t>	       						 									</a:t>
            </a:r>
            <a:br>
              <a:rPr lang="en-US" b="1" dirty="0"/>
            </a:br>
            <a:r>
              <a:rPr lang="en-US" b="1" dirty="0"/>
              <a:t>								</a:t>
            </a:r>
            <a:endParaRPr lang="en-US" sz="3200" b="1" dirty="0">
              <a:solidFill>
                <a:srgbClr val="558ED5"/>
              </a:solidFill>
              <a:cs typeface="Calibri"/>
            </a:endParaRPr>
          </a:p>
          <a:p>
            <a:pPr algn="l"/>
            <a:endParaRPr lang="en-US" b="1" dirty="0">
              <a:solidFill>
                <a:srgbClr val="FF0000"/>
              </a:solidFill>
              <a:latin typeface="Calibri"/>
              <a:ea typeface="+mj-ea"/>
              <a:cs typeface="Calibri"/>
            </a:endParaRPr>
          </a:p>
          <a:p>
            <a:pPr algn="l"/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dirty="0"/>
              <a:t> 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3" y="131299"/>
            <a:ext cx="2837447" cy="7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122"/>
            <a:ext cx="12076987" cy="10258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8ED5"/>
                </a:solidFill>
                <a:latin typeface="Calibri"/>
                <a:cs typeface="Calibri"/>
              </a:rPr>
              <a:t>WTSA-20 – status of preparations      </a:t>
            </a:r>
            <a:r>
              <a:rPr lang="en-US" sz="3200" dirty="0">
                <a:solidFill>
                  <a:srgbClr val="558ED5"/>
                </a:solidFill>
                <a:latin typeface="Calibri"/>
                <a:cs typeface="Calibri"/>
              </a:rPr>
              <a:t>3/5</a:t>
            </a:r>
            <a:endParaRPr lang="en-GB" sz="3200" dirty="0">
              <a:solidFill>
                <a:srgbClr val="558ED5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3" y="1442813"/>
            <a:ext cx="11961973" cy="5141065"/>
          </a:xfrm>
        </p:spPr>
        <p:txBody>
          <a:bodyPr>
            <a:noAutofit/>
          </a:bodyPr>
          <a:lstStyle/>
          <a:p>
            <a:pPr algn="l"/>
            <a:br>
              <a:rPr lang="en-US" b="1" u="sng" dirty="0">
                <a:solidFill>
                  <a:srgbClr val="558ED5"/>
                </a:solidFill>
                <a:cs typeface="Calibri"/>
              </a:rPr>
            </a:b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u="sng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step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ITU launched a second consultation of all Member States regarding the change of dates of WTSA-20 and the agenda of WRC-23 ( 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Circular </a:t>
            </a:r>
            <a:r>
              <a:rPr lang="en-GB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letter CL-20/33</a:t>
            </a:r>
            <a:r>
              <a:rPr lang="en-GB" dirty="0"/>
              <a:t>)</a:t>
            </a:r>
            <a:br>
              <a:rPr lang="en-GB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(this consultation concluded on 31 August 2020)</a:t>
            </a:r>
            <a:endParaRPr lang="en-US" dirty="0">
              <a:solidFill>
                <a:schemeClr val="accent1">
                  <a:lumMod val="7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US" sz="2800" b="1" u="sng" dirty="0">
              <a:solidFill>
                <a:srgbClr val="558ED5"/>
              </a:solidFill>
              <a:cs typeface="Calibri"/>
            </a:endParaRPr>
          </a:p>
          <a:p>
            <a:pPr algn="l"/>
            <a:r>
              <a:rPr lang="en-US" sz="2800" dirty="0">
                <a:solidFill>
                  <a:srgbClr val="558ED5"/>
                </a:solidFill>
                <a:cs typeface="Calibri"/>
              </a:rPr>
              <a:t>As a result of the second round of consultations with All ITU Administrations</a:t>
            </a:r>
            <a:endParaRPr lang="en-US" dirty="0">
              <a:solidFill>
                <a:srgbClr val="558ED5"/>
              </a:solidFill>
              <a:cs typeface="Calibri"/>
            </a:endParaRPr>
          </a:p>
          <a:p>
            <a:br>
              <a:rPr lang="en-US" sz="2800" b="1" dirty="0">
                <a:solidFill>
                  <a:srgbClr val="558ED5"/>
                </a:solidFill>
                <a:cs typeface="Calibri"/>
              </a:rPr>
            </a:br>
            <a:r>
              <a:rPr lang="en-US" sz="2800" b="1" dirty="0">
                <a:solidFill>
                  <a:srgbClr val="558ED5"/>
                </a:solidFill>
                <a:cs typeface="Calibri"/>
              </a:rPr>
              <a:t>t</a:t>
            </a:r>
            <a:r>
              <a:rPr lang="en-US" sz="3200" b="1" dirty="0">
                <a:solidFill>
                  <a:srgbClr val="558ED5"/>
                </a:solidFill>
                <a:cs typeface="Calibri"/>
              </a:rPr>
              <a:t>he new WTSA-20 dates are now confirmed for </a:t>
            </a:r>
            <a:br>
              <a:rPr lang="en-US" sz="3200" b="1" dirty="0">
                <a:solidFill>
                  <a:srgbClr val="558ED5"/>
                </a:solidFill>
                <a:cs typeface="Calibri"/>
              </a:rPr>
            </a:br>
            <a:r>
              <a:rPr lang="en-US" sz="3200" b="1" dirty="0">
                <a:solidFill>
                  <a:srgbClr val="558ED5"/>
                </a:solidFill>
                <a:cs typeface="Calibri"/>
              </a:rPr>
              <a:t>23 February – 5 March 2021 </a:t>
            </a:r>
          </a:p>
          <a:p>
            <a:endParaRPr lang="en-US" sz="3200" b="1" dirty="0">
              <a:solidFill>
                <a:srgbClr val="558ED5"/>
              </a:solidFill>
              <a:cs typeface="Calibri"/>
            </a:endParaRPr>
          </a:p>
          <a:p>
            <a:endParaRPr lang="en-US" sz="2800" b="1" dirty="0">
              <a:solidFill>
                <a:srgbClr val="558ED5"/>
              </a:solidFill>
              <a:cs typeface="Calibri"/>
            </a:endParaRPr>
          </a:p>
          <a:p>
            <a:br>
              <a:rPr lang="en-US" sz="2800" dirty="0">
                <a:solidFill>
                  <a:srgbClr val="FF0000"/>
                </a:solidFill>
                <a:cs typeface="Calibri"/>
              </a:rPr>
            </a:br>
            <a:endParaRPr lang="en-US" sz="2800" dirty="0">
              <a:solidFill>
                <a:srgbClr val="FF0000"/>
              </a:solidFill>
              <a:cs typeface="Calibri"/>
            </a:endParaRPr>
          </a:p>
          <a:p>
            <a:endParaRPr lang="en-US" sz="2800" b="1" dirty="0">
              <a:solidFill>
                <a:srgbClr val="FF0000"/>
              </a:solidFill>
              <a:latin typeface="Calibri"/>
              <a:ea typeface="+mj-ea"/>
              <a:cs typeface="Calibri"/>
            </a:endParaRPr>
          </a:p>
          <a:p>
            <a:endParaRPr lang="en-US" sz="2800" b="1" dirty="0">
              <a:solidFill>
                <a:srgbClr val="FF0000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98"/>
            <a:ext cx="2837447" cy="7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41CE3FCF996448956D1D7ACE1A4DB" ma:contentTypeVersion="7" ma:contentTypeDescription="Create a new document." ma:contentTypeScope="" ma:versionID="0b778e9b5a23d1df9c75bcdd43dc94dd">
  <xsd:schema xmlns:xsd="http://www.w3.org/2001/XMLSchema" xmlns:xs="http://www.w3.org/2001/XMLSchema" xmlns:p="http://schemas.microsoft.com/office/2006/metadata/properties" xmlns:ns3="db787c58-c6c7-4092-84ad-14d4686e718a" xmlns:ns4="828c3eb1-47f5-463e-b97c-8f440708d4da" targetNamespace="http://schemas.microsoft.com/office/2006/metadata/properties" ma:root="true" ma:fieldsID="49b2f349c549cb4efc5126fa40203ad7" ns3:_="" ns4:_="">
    <xsd:import namespace="db787c58-c6c7-4092-84ad-14d4686e718a"/>
    <xsd:import namespace="828c3eb1-47f5-463e-b97c-8f440708d4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87c58-c6c7-4092-84ad-14d4686e7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c3eb1-47f5-463e-b97c-8f440708d4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16421C-7D30-4D66-9735-E2BFC0266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E5158B-67D5-49C5-8492-34A41D71B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787c58-c6c7-4092-84ad-14d4686e718a"/>
    <ds:schemaRef ds:uri="828c3eb1-47f5-463e-b97c-8f440708d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F91C86-BC7B-4A61-818A-E33E53919DBC}">
  <ds:schemaRefs>
    <ds:schemaRef ds:uri="http://schemas.microsoft.com/office/2006/metadata/properties"/>
    <ds:schemaRef ds:uri="db787c58-c6c7-4092-84ad-14d4686e718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828c3eb1-47f5-463e-b97c-8f440708d4d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807</Words>
  <Application>Microsoft Office PowerPoint</Application>
  <PresentationFormat>Widescreen</PresentationFormat>
  <Paragraphs>100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Avenir LT Std 45 Book</vt:lpstr>
      <vt:lpstr>AvenirNext LT Pro Regular</vt:lpstr>
      <vt:lpstr>Calibri</vt:lpstr>
      <vt:lpstr>Calibri Light</vt:lpstr>
      <vt:lpstr>Symbol</vt:lpstr>
      <vt:lpstr>Office Theme</vt:lpstr>
      <vt:lpstr>1_Office Theme</vt:lpstr>
      <vt:lpstr>2_Office Theme</vt:lpstr>
      <vt:lpstr>Setting the standard</vt:lpstr>
      <vt:lpstr>Setting the standard</vt:lpstr>
      <vt:lpstr>Update of ITU-T Operations during COVID-19   1/2</vt:lpstr>
      <vt:lpstr>Update of ITU-T Operations during COVID-19     2/2</vt:lpstr>
      <vt:lpstr>International standardization in virtual space: an updates during  COVID-19</vt:lpstr>
      <vt:lpstr>Setting the standard</vt:lpstr>
      <vt:lpstr>     WTSA-20 – status of preparations    1/5</vt:lpstr>
      <vt:lpstr> WTSA-20 – status of preparations   2/5</vt:lpstr>
      <vt:lpstr>WTSA-20 – status of preparations      3/5</vt:lpstr>
      <vt:lpstr>WTSA-20 – status of preparations  4/5</vt:lpstr>
      <vt:lpstr>WTSA-20 – status of preparations  5/5</vt:lpstr>
      <vt:lpstr>               Possible actions</vt:lpstr>
      <vt:lpstr>PowerPoint Presentation</vt:lpstr>
      <vt:lpstr>Setting the standard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Alexandra.Gaspari@itu.int</dc:creator>
  <cp:lastModifiedBy>Al-Mnini, Lara</cp:lastModifiedBy>
  <cp:revision>134</cp:revision>
  <dcterms:created xsi:type="dcterms:W3CDTF">2016-02-05T15:38:40Z</dcterms:created>
  <dcterms:modified xsi:type="dcterms:W3CDTF">2020-09-18T10:03:42Z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0x01010048E41CE3FCF996448956D1D7ACE1A4DB</vt:lpwstr>
  </property>
</Properties>
</file>