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8" r:id="rId5"/>
    <p:sldId id="274" r:id="rId6"/>
    <p:sldId id="285" r:id="rId7"/>
    <p:sldId id="270" r:id="rId8"/>
    <p:sldId id="275" r:id="rId9"/>
    <p:sldId id="276" r:id="rId10"/>
    <p:sldId id="277" r:id="rId11"/>
    <p:sldId id="263" r:id="rId12"/>
    <p:sldId id="265" r:id="rId13"/>
    <p:sldId id="278" r:id="rId14"/>
    <p:sldId id="279" r:id="rId15"/>
    <p:sldId id="280" r:id="rId16"/>
    <p:sldId id="281" r:id="rId17"/>
    <p:sldId id="282" r:id="rId18"/>
    <p:sldId id="283" r:id="rId19"/>
    <p:sldId id="298" r:id="rId20"/>
    <p:sldId id="284" r:id="rId21"/>
    <p:sldId id="299" r:id="rId22"/>
    <p:sldId id="301" r:id="rId23"/>
    <p:sldId id="262"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53" autoAdjust="0"/>
    <p:restoredTop sz="94603"/>
  </p:normalViewPr>
  <p:slideViewPr>
    <p:cSldViewPr snapToGrid="0" snapToObjects="1" showGuides="1">
      <p:cViewPr varScale="1">
        <p:scale>
          <a:sx n="62" d="100"/>
          <a:sy n="62" d="100"/>
        </p:scale>
        <p:origin x="1224" y="72"/>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1357506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274320" y="5615940"/>
            <a:ext cx="1623060" cy="1143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549944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a:xfrm>
            <a:off x="274320" y="5615940"/>
            <a:ext cx="1623060" cy="1143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rgbClr val="558ED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3702459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274320" y="5615940"/>
            <a:ext cx="1623060" cy="1143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0"/>
            <a:ext cx="53848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190456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274320" y="5615940"/>
            <a:ext cx="1623060" cy="1143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6882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6882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3013552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274320" y="5615940"/>
            <a:ext cx="1623060" cy="1143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4215232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Master Slid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3291636"/>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xmlns:p14="http://schemas.microsoft.com/office/powerpoint/2010/main" advClick="0"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570972"/>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968501"/>
            <a:ext cx="10972800" cy="383116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4673600" y="6176434"/>
            <a:ext cx="2844800" cy="365125"/>
          </a:xfrm>
          <a:prstGeom prst="rect">
            <a:avLst/>
          </a:prstGeom>
        </p:spPr>
        <p:txBody>
          <a:bodyPr vert="horz" lIns="91440" tIns="45720" rIns="91440" bIns="45720" rtlCol="0" anchor="ctr"/>
          <a:lstStyle>
            <a:lvl1pPr algn="ctr">
              <a:defRPr sz="1200">
                <a:solidFill>
                  <a:schemeClr val="accent1">
                    <a:lumMod val="60000"/>
                    <a:lumOff val="40000"/>
                  </a:schemeClr>
                </a:solidFill>
              </a:defRPr>
            </a:lvl1pPr>
          </a:lstStyle>
          <a:p>
            <a:fld id="{283C63E4-F9BE-C24A-B4FF-309EB18BA564}" type="slidenum">
              <a:rPr lang="en-US" smtClean="0"/>
              <a:pPr/>
              <a:t>‹#›</a:t>
            </a:fld>
            <a:endParaRPr lang="en-US" dirty="0"/>
          </a:p>
        </p:txBody>
      </p:sp>
      <p:sp>
        <p:nvSpPr>
          <p:cNvPr id="5" name="Rectangle 4">
            <a:extLst>
              <a:ext uri="{FF2B5EF4-FFF2-40B4-BE49-F238E27FC236}">
                <a16:creationId xmlns:a16="http://schemas.microsoft.com/office/drawing/2014/main" id="{6071BFF2-9840-4A11-A8FB-E5F7D535CBE1}"/>
              </a:ext>
            </a:extLst>
          </p:cNvPr>
          <p:cNvSpPr/>
          <p:nvPr userDrawn="1"/>
        </p:nvSpPr>
        <p:spPr>
          <a:xfrm>
            <a:off x="274320" y="5615940"/>
            <a:ext cx="1623060" cy="1143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68638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ctr" defTabSz="457200" rtl="0" eaLnBrk="1" latinLnBrk="0" hangingPunct="1">
        <a:spcBef>
          <a:spcPct val="0"/>
        </a:spcBef>
        <a:buNone/>
        <a:defRPr sz="4400" b="1" i="0" kern="1200">
          <a:solidFill>
            <a:schemeClr val="tx2">
              <a:lumMod val="60000"/>
              <a:lumOff val="40000"/>
            </a:schemeClr>
          </a:solidFill>
          <a:latin typeface="Calibri"/>
          <a:ea typeface="+mj-ea"/>
          <a:cs typeface="Calibri"/>
        </a:defRPr>
      </a:lvl1pPr>
    </p:titleStyle>
    <p:bodyStyle>
      <a:lvl1pPr marL="342900" indent="-342900" algn="l" defTabSz="457200" rtl="0" eaLnBrk="1" latinLnBrk="0" hangingPunct="1">
        <a:spcBef>
          <a:spcPct val="20000"/>
        </a:spcBef>
        <a:buFont typeface="Arial"/>
        <a:buChar char="•"/>
        <a:defRPr sz="3200" kern="1200">
          <a:solidFill>
            <a:schemeClr val="tx2">
              <a:lumMod val="60000"/>
              <a:lumOff val="4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lumMod val="60000"/>
              <a:lumOff val="4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lumMod val="60000"/>
              <a:lumOff val="4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hyperlink" Target="https://www.itu.int/net4/ITU-T/landscape#?topic=0.132&amp;workgroup=1&amp;searchValue=&amp;page=1&amp;sort=Revelance" TargetMode="External"/><Relationship Id="rId2" Type="http://schemas.openxmlformats.org/officeDocument/2006/relationships/hyperlink" Target="https://www.itu.int/net4/ITU-T/landscape#?topic=0.105&amp;workgroup=1&amp;searchValue=&amp;page=1&amp;sort=Revelance" TargetMode="External"/><Relationship Id="rId1" Type="http://schemas.openxmlformats.org/officeDocument/2006/relationships/slideLayout" Target="../slideLayouts/slideLayout2.xml"/><Relationship Id="rId5" Type="http://schemas.openxmlformats.org/officeDocument/2006/relationships/hyperlink" Target="http://handle.itu.int/11.1002/sg15/docs/smartgrid-workplan" TargetMode="External"/><Relationship Id="rId4" Type="http://schemas.openxmlformats.org/officeDocument/2006/relationships/hyperlink" Target="http://handle.itu.int/11.1002/sg15/docs/otn-workplan"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1279451" y="1841128"/>
            <a:ext cx="9633097"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5400" dirty="0">
                <a:solidFill>
                  <a:srgbClr val="558ED5"/>
                </a:solidFill>
              </a:rPr>
              <a:t>ITU-T STUDY GROUP 15</a:t>
            </a:r>
          </a:p>
        </p:txBody>
      </p:sp>
      <p:sp>
        <p:nvSpPr>
          <p:cNvPr id="3" name="Title 1"/>
          <p:cNvSpPr txBox="1">
            <a:spLocks/>
          </p:cNvSpPr>
          <p:nvPr/>
        </p:nvSpPr>
        <p:spPr>
          <a:xfrm>
            <a:off x="1981199" y="3122424"/>
            <a:ext cx="8229600" cy="2066263"/>
          </a:xfrm>
          <a:prstGeom prst="rect">
            <a:avLst/>
          </a:prstGeom>
        </p:spPr>
        <p:txBody>
          <a:bodyPr vert="horz" lIns="91440" tIns="45720" rIns="91440" bIns="45720" rtlCol="0" anchor="ctr">
            <a:normAutofit fontScale="70000" lnSpcReduction="20000"/>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GB" sz="3500" dirty="0">
                <a:solidFill>
                  <a:schemeClr val="tx2">
                    <a:lumMod val="60000"/>
                    <a:lumOff val="40000"/>
                  </a:schemeClr>
                </a:solidFill>
              </a:rPr>
              <a:t>Networks, Technologies and Infrastructures for Transport, </a:t>
            </a:r>
            <a:br>
              <a:rPr lang="en-GB" sz="3500" dirty="0">
                <a:solidFill>
                  <a:schemeClr val="tx2">
                    <a:lumMod val="60000"/>
                    <a:lumOff val="40000"/>
                  </a:schemeClr>
                </a:solidFill>
              </a:rPr>
            </a:br>
            <a:r>
              <a:rPr lang="en-GB" sz="3500" dirty="0">
                <a:solidFill>
                  <a:schemeClr val="tx2">
                    <a:lumMod val="60000"/>
                    <a:lumOff val="40000"/>
                  </a:schemeClr>
                </a:solidFill>
              </a:rPr>
              <a:t>Access and Home</a:t>
            </a:r>
          </a:p>
          <a:p>
            <a:endParaRPr lang="en-GB" sz="3500" dirty="0">
              <a:solidFill>
                <a:schemeClr val="tx2">
                  <a:lumMod val="60000"/>
                  <a:lumOff val="40000"/>
                </a:schemeClr>
              </a:solidFill>
            </a:endParaRPr>
          </a:p>
          <a:p>
            <a:r>
              <a:rPr lang="en-GB" sz="3500" dirty="0">
                <a:solidFill>
                  <a:schemeClr val="tx2">
                    <a:lumMod val="60000"/>
                    <a:lumOff val="40000"/>
                  </a:schemeClr>
                </a:solidFill>
              </a:rPr>
              <a:t>Summary of Results</a:t>
            </a:r>
          </a:p>
          <a:p>
            <a:r>
              <a:rPr lang="en-GB" sz="3500" dirty="0">
                <a:solidFill>
                  <a:schemeClr val="tx2">
                    <a:lumMod val="60000"/>
                    <a:lumOff val="40000"/>
                  </a:schemeClr>
                </a:solidFill>
              </a:rPr>
              <a:t>Study Period 2017-2020</a:t>
            </a:r>
          </a:p>
        </p:txBody>
      </p:sp>
      <p:sp>
        <p:nvSpPr>
          <p:cNvPr id="4" name="Title 1"/>
          <p:cNvSpPr txBox="1">
            <a:spLocks/>
          </p:cNvSpPr>
          <p:nvPr/>
        </p:nvSpPr>
        <p:spPr>
          <a:xfrm>
            <a:off x="1981200" y="5442182"/>
            <a:ext cx="8229600" cy="74372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3000" b="0" i="1" dirty="0">
                <a:solidFill>
                  <a:srgbClr val="558ED5"/>
                </a:solidFill>
              </a:rPr>
              <a:t>Dr. Stephen J. Trowbridge</a:t>
            </a:r>
          </a:p>
        </p:txBody>
      </p:sp>
    </p:spTree>
    <p:extLst>
      <p:ext uri="{BB962C8B-B14F-4D97-AF65-F5344CB8AC3E}">
        <p14:creationId xmlns:p14="http://schemas.microsoft.com/office/powerpoint/2010/main" val="3429411386"/>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733BD-C830-4879-8721-B73EE6DBD74D}"/>
              </a:ext>
            </a:extLst>
          </p:cNvPr>
          <p:cNvSpPr>
            <a:spLocks noGrp="1"/>
          </p:cNvSpPr>
          <p:nvPr>
            <p:ph type="title"/>
          </p:nvPr>
        </p:nvSpPr>
        <p:spPr/>
        <p:txBody>
          <a:bodyPr/>
          <a:lstStyle/>
          <a:p>
            <a:r>
              <a:rPr lang="fr-FR" dirty="0"/>
              <a:t>WP2/15 highlights</a:t>
            </a:r>
            <a:endParaRPr lang="aa-ET" dirty="0"/>
          </a:p>
        </p:txBody>
      </p:sp>
      <p:sp>
        <p:nvSpPr>
          <p:cNvPr id="3" name="Content Placeholder 2">
            <a:extLst>
              <a:ext uri="{FF2B5EF4-FFF2-40B4-BE49-F238E27FC236}">
                <a16:creationId xmlns:a16="http://schemas.microsoft.com/office/drawing/2014/main" id="{94E58B8B-27DD-4B82-9628-E2CC873CC529}"/>
              </a:ext>
            </a:extLst>
          </p:cNvPr>
          <p:cNvSpPr>
            <a:spLocks noGrp="1"/>
          </p:cNvSpPr>
          <p:nvPr>
            <p:ph idx="1"/>
          </p:nvPr>
        </p:nvSpPr>
        <p:spPr/>
        <p:txBody>
          <a:bodyPr>
            <a:normAutofit fontScale="85000" lnSpcReduction="20000"/>
          </a:bodyPr>
          <a:lstStyle/>
          <a:p>
            <a:r>
              <a:rPr lang="fr-FR" dirty="0"/>
              <a:t>Single-mode fibre </a:t>
            </a:r>
            <a:r>
              <a:rPr lang="fr-FR" dirty="0" err="1"/>
              <a:t>Recommendations</a:t>
            </a:r>
            <a:r>
              <a:rPr lang="fr-FR" dirty="0"/>
              <a:t> (G.652, G.654 and G.657)</a:t>
            </a:r>
          </a:p>
          <a:p>
            <a:r>
              <a:rPr lang="fr-FR" dirty="0"/>
              <a:t>Multi-</a:t>
            </a:r>
            <a:r>
              <a:rPr lang="fr-FR" dirty="0" err="1"/>
              <a:t>vendor</a:t>
            </a:r>
            <a:r>
              <a:rPr lang="fr-FR" dirty="0"/>
              <a:t> </a:t>
            </a:r>
            <a:r>
              <a:rPr lang="fr-FR" dirty="0" err="1"/>
              <a:t>optical</a:t>
            </a:r>
            <a:r>
              <a:rPr lang="fr-FR" dirty="0"/>
              <a:t> interface </a:t>
            </a:r>
            <a:r>
              <a:rPr lang="fr-FR" dirty="0" err="1"/>
              <a:t>specifications</a:t>
            </a:r>
            <a:r>
              <a:rPr lang="fr-FR" dirty="0"/>
              <a:t> for a </a:t>
            </a:r>
            <a:r>
              <a:rPr lang="fr-FR" dirty="0" err="1"/>
              <a:t>variety</a:t>
            </a:r>
            <a:r>
              <a:rPr lang="fr-FR" dirty="0"/>
              <a:t> of applications (G.695, G.698.series, G.959.1), </a:t>
            </a:r>
            <a:r>
              <a:rPr lang="fr-FR" dirty="0" err="1"/>
              <a:t>including</a:t>
            </a:r>
            <a:r>
              <a:rPr lang="fr-FR" dirty="0"/>
              <a:t> </a:t>
            </a:r>
            <a:r>
              <a:rPr lang="fr-FR" dirty="0" err="1"/>
              <a:t>conventional</a:t>
            </a:r>
            <a:r>
              <a:rPr lang="fr-FR" dirty="0"/>
              <a:t> single </a:t>
            </a:r>
            <a:r>
              <a:rPr lang="fr-FR" dirty="0" err="1"/>
              <a:t>channel</a:t>
            </a:r>
            <a:r>
              <a:rPr lang="fr-FR" dirty="0"/>
              <a:t>, CWDM, DWDM, port </a:t>
            </a:r>
            <a:r>
              <a:rPr lang="fr-FR" dirty="0" err="1"/>
              <a:t>agnostic</a:t>
            </a:r>
            <a:r>
              <a:rPr lang="fr-FR" dirty="0"/>
              <a:t>, etcetera.</a:t>
            </a:r>
          </a:p>
          <a:p>
            <a:r>
              <a:rPr lang="fr-FR" dirty="0"/>
              <a:t>Transmission </a:t>
            </a:r>
            <a:r>
              <a:rPr lang="fr-FR" dirty="0" err="1"/>
              <a:t>characteristics</a:t>
            </a:r>
            <a:r>
              <a:rPr lang="fr-FR" dirty="0"/>
              <a:t> of </a:t>
            </a:r>
            <a:r>
              <a:rPr lang="fr-FR" dirty="0" err="1"/>
              <a:t>optical</a:t>
            </a:r>
            <a:r>
              <a:rPr lang="fr-FR" dirty="0"/>
              <a:t> components and </a:t>
            </a:r>
            <a:r>
              <a:rPr lang="fr-FR" dirty="0" err="1"/>
              <a:t>subsystems</a:t>
            </a:r>
            <a:r>
              <a:rPr lang="fr-FR" dirty="0"/>
              <a:t> (G.671)</a:t>
            </a:r>
          </a:p>
          <a:p>
            <a:r>
              <a:rPr lang="fr-FR" dirty="0" err="1"/>
              <a:t>Outside</a:t>
            </a:r>
            <a:r>
              <a:rPr lang="fr-FR" dirty="0"/>
              <a:t> plants</a:t>
            </a:r>
          </a:p>
          <a:p>
            <a:r>
              <a:rPr lang="fr-FR" dirty="0"/>
              <a:t>Optical </a:t>
            </a:r>
            <a:r>
              <a:rPr lang="fr-FR" dirty="0" err="1"/>
              <a:t>cable</a:t>
            </a:r>
            <a:r>
              <a:rPr lang="fr-FR" dirty="0"/>
              <a:t> installation </a:t>
            </a:r>
            <a:r>
              <a:rPr lang="fr-FR" dirty="0" err="1"/>
              <a:t>with</a:t>
            </a:r>
            <a:r>
              <a:rPr lang="fr-FR" dirty="0"/>
              <a:t> minimal </a:t>
            </a:r>
            <a:r>
              <a:rPr lang="fr-FR" dirty="0" err="1"/>
              <a:t>existing</a:t>
            </a:r>
            <a:r>
              <a:rPr lang="fr-FR" dirty="0"/>
              <a:t> infrastructure (L.110, L.163)</a:t>
            </a:r>
          </a:p>
          <a:p>
            <a:r>
              <a:rPr lang="fr-FR" dirty="0"/>
              <a:t>New </a:t>
            </a:r>
            <a:r>
              <a:rPr lang="fr-FR" dirty="0" err="1"/>
              <a:t>work</a:t>
            </a:r>
            <a:r>
              <a:rPr lang="fr-FR" dirty="0"/>
              <a:t> item on </a:t>
            </a:r>
            <a:r>
              <a:rPr lang="fr-FR" dirty="0" err="1"/>
              <a:t>field</a:t>
            </a:r>
            <a:r>
              <a:rPr lang="fr-FR" dirty="0"/>
              <a:t> </a:t>
            </a:r>
            <a:r>
              <a:rPr lang="fr-FR" dirty="0" err="1"/>
              <a:t>mountable</a:t>
            </a:r>
            <a:r>
              <a:rPr lang="fr-FR" dirty="0"/>
              <a:t> single-mode </a:t>
            </a:r>
            <a:r>
              <a:rPr lang="fr-FR" dirty="0" err="1"/>
              <a:t>optical</a:t>
            </a:r>
            <a:r>
              <a:rPr lang="fr-FR" dirty="0"/>
              <a:t> fibre </a:t>
            </a:r>
            <a:r>
              <a:rPr lang="fr-FR" dirty="0" err="1"/>
              <a:t>connectors</a:t>
            </a:r>
            <a:r>
              <a:rPr lang="fr-FR" dirty="0"/>
              <a:t> (L.404)</a:t>
            </a:r>
          </a:p>
        </p:txBody>
      </p:sp>
    </p:spTree>
    <p:extLst>
      <p:ext uri="{BB962C8B-B14F-4D97-AF65-F5344CB8AC3E}">
        <p14:creationId xmlns:p14="http://schemas.microsoft.com/office/powerpoint/2010/main" val="2956734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B82B1-8E14-4FCF-8944-57570122DDE2}"/>
              </a:ext>
            </a:extLst>
          </p:cNvPr>
          <p:cNvSpPr>
            <a:spLocks noGrp="1"/>
          </p:cNvSpPr>
          <p:nvPr>
            <p:ph type="title"/>
          </p:nvPr>
        </p:nvSpPr>
        <p:spPr/>
        <p:txBody>
          <a:bodyPr/>
          <a:lstStyle/>
          <a:p>
            <a:r>
              <a:rPr lang="en-US" dirty="0"/>
              <a:t>WP3/15 highlights</a:t>
            </a:r>
            <a:endParaRPr lang="aa-ET" dirty="0"/>
          </a:p>
        </p:txBody>
      </p:sp>
      <p:sp>
        <p:nvSpPr>
          <p:cNvPr id="3" name="Content Placeholder 2">
            <a:extLst>
              <a:ext uri="{FF2B5EF4-FFF2-40B4-BE49-F238E27FC236}">
                <a16:creationId xmlns:a16="http://schemas.microsoft.com/office/drawing/2014/main" id="{260BDFC6-826E-46AF-8E25-2B6F25C7055B}"/>
              </a:ext>
            </a:extLst>
          </p:cNvPr>
          <p:cNvSpPr>
            <a:spLocks noGrp="1"/>
          </p:cNvSpPr>
          <p:nvPr>
            <p:ph idx="1"/>
          </p:nvPr>
        </p:nvSpPr>
        <p:spPr/>
        <p:txBody>
          <a:bodyPr>
            <a:normAutofit fontScale="85000" lnSpcReduction="10000"/>
          </a:bodyPr>
          <a:lstStyle/>
          <a:p>
            <a:r>
              <a:rPr lang="en-GB" dirty="0"/>
              <a:t>Metro Transport Network (MTN) (G.8300-series)</a:t>
            </a:r>
          </a:p>
          <a:p>
            <a:r>
              <a:rPr lang="en-GB" dirty="0"/>
              <a:t>Network restoration and protection for MTN, OTN, Ethernet and MPLS-TP</a:t>
            </a:r>
          </a:p>
          <a:p>
            <a:r>
              <a:rPr lang="en-GB" dirty="0"/>
              <a:t>OAM functions for Ethernet and MPLS-TP</a:t>
            </a:r>
          </a:p>
          <a:p>
            <a:r>
              <a:rPr lang="en-GB" dirty="0"/>
              <a:t>OTN hierarchy and Interfaces (G.709- and G.709.x-series) for beyond 100G bit/s signals (n x 100 Gbit/s)</a:t>
            </a:r>
          </a:p>
          <a:p>
            <a:r>
              <a:rPr lang="en-GB" dirty="0"/>
              <a:t>Architecture of transport networks and architecture of transport SDN</a:t>
            </a:r>
          </a:p>
          <a:p>
            <a:r>
              <a:rPr lang="en-GB" dirty="0"/>
              <a:t>Network synchronization and time distribution (G.82xx series)</a:t>
            </a:r>
          </a:p>
          <a:p>
            <a:r>
              <a:rPr lang="en-GB" dirty="0"/>
              <a:t>Management and control of transport systems and equipment</a:t>
            </a:r>
          </a:p>
          <a:p>
            <a:endParaRPr lang="aa-ET" dirty="0"/>
          </a:p>
        </p:txBody>
      </p:sp>
    </p:spTree>
    <p:extLst>
      <p:ext uri="{BB962C8B-B14F-4D97-AF65-F5344CB8AC3E}">
        <p14:creationId xmlns:p14="http://schemas.microsoft.com/office/powerpoint/2010/main" val="1936875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C35B34-6097-4FD0-BA71-908104DCD4DA}"/>
              </a:ext>
            </a:extLst>
          </p:cNvPr>
          <p:cNvSpPr>
            <a:spLocks noGrp="1"/>
          </p:cNvSpPr>
          <p:nvPr>
            <p:ph type="ctrTitle"/>
          </p:nvPr>
        </p:nvSpPr>
        <p:spPr/>
        <p:txBody>
          <a:bodyPr/>
          <a:lstStyle/>
          <a:p>
            <a:r>
              <a:rPr lang="en-US" dirty="0"/>
              <a:t>Future work</a:t>
            </a:r>
            <a:endParaRPr lang="aa-ET" dirty="0"/>
          </a:p>
        </p:txBody>
      </p:sp>
      <p:sp>
        <p:nvSpPr>
          <p:cNvPr id="5" name="Subtitle 4">
            <a:extLst>
              <a:ext uri="{FF2B5EF4-FFF2-40B4-BE49-F238E27FC236}">
                <a16:creationId xmlns:a16="http://schemas.microsoft.com/office/drawing/2014/main" id="{960F7053-B5E6-4D27-AF41-551046D5EDE1}"/>
              </a:ext>
            </a:extLst>
          </p:cNvPr>
          <p:cNvSpPr>
            <a:spLocks noGrp="1"/>
          </p:cNvSpPr>
          <p:nvPr>
            <p:ph type="subTitle" idx="1"/>
          </p:nvPr>
        </p:nvSpPr>
        <p:spPr/>
        <p:txBody>
          <a:bodyPr/>
          <a:lstStyle/>
          <a:p>
            <a:endParaRPr lang="aa-ET"/>
          </a:p>
        </p:txBody>
      </p:sp>
    </p:spTree>
    <p:extLst>
      <p:ext uri="{BB962C8B-B14F-4D97-AF65-F5344CB8AC3E}">
        <p14:creationId xmlns:p14="http://schemas.microsoft.com/office/powerpoint/2010/main" val="1153437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7B860-3B86-45F4-943B-24C7FB57F85A}"/>
              </a:ext>
            </a:extLst>
          </p:cNvPr>
          <p:cNvSpPr>
            <a:spLocks noGrp="1"/>
          </p:cNvSpPr>
          <p:nvPr>
            <p:ph type="title"/>
          </p:nvPr>
        </p:nvSpPr>
        <p:spPr/>
        <p:txBody>
          <a:bodyPr/>
          <a:lstStyle/>
          <a:p>
            <a:r>
              <a:rPr lang="en-US" dirty="0"/>
              <a:t>WP1/15 future work</a:t>
            </a:r>
            <a:endParaRPr lang="aa-ET" dirty="0"/>
          </a:p>
        </p:txBody>
      </p:sp>
      <p:sp>
        <p:nvSpPr>
          <p:cNvPr id="3" name="Content Placeholder 2">
            <a:extLst>
              <a:ext uri="{FF2B5EF4-FFF2-40B4-BE49-F238E27FC236}">
                <a16:creationId xmlns:a16="http://schemas.microsoft.com/office/drawing/2014/main" id="{F50E8A6B-9D49-4B3F-9AEA-8F1661A10CC0}"/>
              </a:ext>
            </a:extLst>
          </p:cNvPr>
          <p:cNvSpPr>
            <a:spLocks noGrp="1"/>
          </p:cNvSpPr>
          <p:nvPr>
            <p:ph idx="1"/>
          </p:nvPr>
        </p:nvSpPr>
        <p:spPr/>
        <p:txBody>
          <a:bodyPr>
            <a:normAutofit fontScale="70000" lnSpcReduction="20000"/>
          </a:bodyPr>
          <a:lstStyle/>
          <a:p>
            <a:pPr hangingPunct="0"/>
            <a:r>
              <a:rPr lang="en-US" dirty="0"/>
              <a:t>Higher Speed Passive Optical Networks</a:t>
            </a:r>
            <a:endParaRPr lang="aa-ET" dirty="0"/>
          </a:p>
          <a:p>
            <a:pPr hangingPunct="0"/>
            <a:r>
              <a:rPr lang="en-US" dirty="0"/>
              <a:t>Wavelength multiplexed point-to-multipoint 10-Gigabit-capable passive optical network</a:t>
            </a:r>
            <a:endParaRPr lang="aa-ET" dirty="0"/>
          </a:p>
          <a:p>
            <a:pPr hangingPunct="0"/>
            <a:r>
              <a:rPr lang="en-US" dirty="0"/>
              <a:t>10-Gigabit-capable symmetric passive optical network (XGS-PON)</a:t>
            </a:r>
            <a:endParaRPr lang="aa-ET" dirty="0"/>
          </a:p>
          <a:p>
            <a:pPr hangingPunct="0"/>
            <a:r>
              <a:rPr lang="en-GB" dirty="0"/>
              <a:t>40 Gbit/s and higher bit rate optical access (</a:t>
            </a:r>
            <a:r>
              <a:rPr lang="en-GB" dirty="0" err="1"/>
              <a:t>fiber</a:t>
            </a:r>
            <a:r>
              <a:rPr lang="en-GB" dirty="0"/>
              <a:t> to the home) (NG-PON2)</a:t>
            </a:r>
            <a:endParaRPr lang="aa-ET" dirty="0"/>
          </a:p>
          <a:p>
            <a:pPr hangingPunct="0"/>
            <a:r>
              <a:rPr lang="en-GB" dirty="0" err="1"/>
              <a:t>G.fast</a:t>
            </a:r>
            <a:r>
              <a:rPr lang="en-GB" dirty="0"/>
              <a:t>, </a:t>
            </a:r>
            <a:r>
              <a:rPr lang="en-GB" dirty="0" err="1"/>
              <a:t>MGfast</a:t>
            </a:r>
            <a:r>
              <a:rPr lang="en-GB" dirty="0"/>
              <a:t> – optical class broadband access using existing metallic cables</a:t>
            </a:r>
            <a:endParaRPr lang="aa-ET" dirty="0"/>
          </a:p>
          <a:p>
            <a:pPr hangingPunct="0"/>
            <a:r>
              <a:rPr lang="en-US" dirty="0"/>
              <a:t>Evolution of unified high-speed wire-line based home networking transceivers (G.hn2)</a:t>
            </a:r>
            <a:endParaRPr lang="aa-ET" dirty="0"/>
          </a:p>
          <a:p>
            <a:pPr hangingPunct="0"/>
            <a:r>
              <a:rPr lang="en-US" dirty="0"/>
              <a:t>Support UHD video service over G.hn (</a:t>
            </a:r>
            <a:r>
              <a:rPr lang="en-US" dirty="0" err="1"/>
              <a:t>G.uvs</a:t>
            </a:r>
            <a:r>
              <a:rPr lang="en-US" dirty="0"/>
              <a:t>)</a:t>
            </a:r>
            <a:endParaRPr lang="aa-ET" dirty="0"/>
          </a:p>
          <a:p>
            <a:pPr hangingPunct="0"/>
            <a:r>
              <a:rPr lang="en-GB" dirty="0"/>
              <a:t>High speed fibre-based in-premises transceivers (</a:t>
            </a:r>
            <a:r>
              <a:rPr lang="en-GB" dirty="0" err="1"/>
              <a:t>G.fin</a:t>
            </a:r>
            <a:r>
              <a:rPr lang="en-GB" dirty="0"/>
              <a:t>)</a:t>
            </a:r>
            <a:endParaRPr lang="aa-ET" dirty="0"/>
          </a:p>
          <a:p>
            <a:pPr hangingPunct="0"/>
            <a:r>
              <a:rPr lang="en-US" dirty="0"/>
              <a:t>High speed indoor free space optical networking (</a:t>
            </a:r>
            <a:r>
              <a:rPr lang="en-US" dirty="0" err="1"/>
              <a:t>G.vlc</a:t>
            </a:r>
            <a:r>
              <a:rPr lang="en-US" dirty="0"/>
              <a:t>)</a:t>
            </a:r>
            <a:endParaRPr lang="aa-ET" dirty="0"/>
          </a:p>
          <a:p>
            <a:endParaRPr lang="aa-ET" dirty="0"/>
          </a:p>
        </p:txBody>
      </p:sp>
    </p:spTree>
    <p:extLst>
      <p:ext uri="{BB962C8B-B14F-4D97-AF65-F5344CB8AC3E}">
        <p14:creationId xmlns:p14="http://schemas.microsoft.com/office/powerpoint/2010/main" val="2567774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CFFC0-29DB-4B98-8780-37445D8A1B81}"/>
              </a:ext>
            </a:extLst>
          </p:cNvPr>
          <p:cNvSpPr>
            <a:spLocks noGrp="1"/>
          </p:cNvSpPr>
          <p:nvPr>
            <p:ph type="title"/>
          </p:nvPr>
        </p:nvSpPr>
        <p:spPr/>
        <p:txBody>
          <a:bodyPr/>
          <a:lstStyle/>
          <a:p>
            <a:r>
              <a:rPr lang="en-US" dirty="0"/>
              <a:t>WP2/15 future work</a:t>
            </a:r>
            <a:endParaRPr lang="aa-ET" dirty="0"/>
          </a:p>
        </p:txBody>
      </p:sp>
      <p:sp>
        <p:nvSpPr>
          <p:cNvPr id="3" name="Content Placeholder 2">
            <a:extLst>
              <a:ext uri="{FF2B5EF4-FFF2-40B4-BE49-F238E27FC236}">
                <a16:creationId xmlns:a16="http://schemas.microsoft.com/office/drawing/2014/main" id="{93A8DF15-F417-4190-8AD3-AB066CFAAC25}"/>
              </a:ext>
            </a:extLst>
          </p:cNvPr>
          <p:cNvSpPr>
            <a:spLocks noGrp="1"/>
          </p:cNvSpPr>
          <p:nvPr>
            <p:ph idx="1"/>
          </p:nvPr>
        </p:nvSpPr>
        <p:spPr>
          <a:xfrm>
            <a:off x="609600" y="1968501"/>
            <a:ext cx="11200598" cy="3831167"/>
          </a:xfrm>
        </p:spPr>
        <p:txBody>
          <a:bodyPr>
            <a:normAutofit fontScale="62500" lnSpcReduction="20000"/>
          </a:bodyPr>
          <a:lstStyle/>
          <a:p>
            <a:r>
              <a:rPr lang="fr-FR" dirty="0"/>
              <a:t>Optical fibre and </a:t>
            </a:r>
            <a:r>
              <a:rPr lang="fr-FR" dirty="0" err="1"/>
              <a:t>cable</a:t>
            </a:r>
            <a:r>
              <a:rPr lang="fr-FR" dirty="0"/>
              <a:t> for </a:t>
            </a:r>
            <a:r>
              <a:rPr lang="fr-FR" dirty="0" err="1"/>
              <a:t>space</a:t>
            </a:r>
            <a:r>
              <a:rPr lang="fr-FR" dirty="0"/>
              <a:t> division </a:t>
            </a:r>
            <a:r>
              <a:rPr lang="fr-FR" dirty="0" err="1"/>
              <a:t>multiplexing</a:t>
            </a:r>
            <a:r>
              <a:rPr lang="fr-FR" dirty="0"/>
              <a:t> transmission</a:t>
            </a:r>
          </a:p>
          <a:p>
            <a:r>
              <a:rPr lang="fr-FR" dirty="0"/>
              <a:t>Multi-</a:t>
            </a:r>
            <a:r>
              <a:rPr lang="fr-FR" dirty="0" err="1"/>
              <a:t>vendor</a:t>
            </a:r>
            <a:r>
              <a:rPr lang="fr-FR" dirty="0"/>
              <a:t> </a:t>
            </a:r>
            <a:r>
              <a:rPr lang="fr-FR" dirty="0" err="1"/>
              <a:t>interoperable</a:t>
            </a:r>
            <a:r>
              <a:rPr lang="fr-FR" dirty="0"/>
              <a:t> </a:t>
            </a:r>
            <a:r>
              <a:rPr lang="fr-FR" dirty="0" err="1"/>
              <a:t>optical</a:t>
            </a:r>
            <a:r>
              <a:rPr lang="fr-FR" dirty="0"/>
              <a:t> interface </a:t>
            </a:r>
            <a:r>
              <a:rPr lang="fr-FR" dirty="0" err="1"/>
              <a:t>specifications</a:t>
            </a:r>
            <a:r>
              <a:rPr lang="fr-FR" dirty="0"/>
              <a:t> for:</a:t>
            </a:r>
          </a:p>
          <a:p>
            <a:pPr lvl="1"/>
            <a:r>
              <a:rPr lang="fr-FR" dirty="0"/>
              <a:t>mobile </a:t>
            </a:r>
            <a:r>
              <a:rPr lang="fr-FR" dirty="0" err="1"/>
              <a:t>optimized</a:t>
            </a:r>
            <a:r>
              <a:rPr lang="fr-FR" dirty="0"/>
              <a:t> applications at 25 Gbit/s.</a:t>
            </a:r>
          </a:p>
          <a:p>
            <a:pPr lvl="1"/>
            <a:r>
              <a:rPr lang="fr-FR" dirty="0"/>
              <a:t>200G and 400G (and </a:t>
            </a:r>
            <a:r>
              <a:rPr lang="fr-FR" dirty="0" err="1"/>
              <a:t>beyond</a:t>
            </a:r>
            <a:r>
              <a:rPr lang="fr-FR" dirty="0"/>
              <a:t>) </a:t>
            </a:r>
            <a:r>
              <a:rPr lang="fr-FR" dirty="0" err="1"/>
              <a:t>coherent</a:t>
            </a:r>
            <a:r>
              <a:rPr lang="fr-FR" dirty="0"/>
              <a:t> </a:t>
            </a:r>
            <a:r>
              <a:rPr lang="fr-FR" dirty="0" err="1"/>
              <a:t>optically</a:t>
            </a:r>
            <a:r>
              <a:rPr lang="fr-FR" dirty="0"/>
              <a:t> </a:t>
            </a:r>
            <a:r>
              <a:rPr lang="fr-FR" dirty="0" err="1"/>
              <a:t>amplified</a:t>
            </a:r>
            <a:r>
              <a:rPr lang="fr-FR" dirty="0"/>
              <a:t> </a:t>
            </a:r>
            <a:r>
              <a:rPr lang="fr-FR" dirty="0" err="1"/>
              <a:t>multichannel</a:t>
            </a:r>
            <a:r>
              <a:rPr lang="fr-FR" dirty="0"/>
              <a:t> DWDM applications </a:t>
            </a:r>
          </a:p>
          <a:p>
            <a:r>
              <a:rPr lang="fr-FR" dirty="0"/>
              <a:t>Transverse compatible DWDM applications for </a:t>
            </a:r>
            <a:r>
              <a:rPr lang="fr-FR" dirty="0" err="1"/>
              <a:t>repeatered</a:t>
            </a:r>
            <a:r>
              <a:rPr lang="fr-FR" dirty="0"/>
              <a:t> </a:t>
            </a:r>
            <a:r>
              <a:rPr lang="fr-FR" dirty="0" err="1"/>
              <a:t>optical</a:t>
            </a:r>
            <a:r>
              <a:rPr lang="fr-FR" dirty="0"/>
              <a:t> fibre </a:t>
            </a:r>
            <a:r>
              <a:rPr lang="fr-FR" dirty="0" err="1"/>
              <a:t>submarine</a:t>
            </a:r>
            <a:r>
              <a:rPr lang="fr-FR" dirty="0"/>
              <a:t> </a:t>
            </a:r>
            <a:r>
              <a:rPr lang="fr-FR" dirty="0" err="1"/>
              <a:t>cable</a:t>
            </a:r>
            <a:r>
              <a:rPr lang="fr-FR" dirty="0"/>
              <a:t> </a:t>
            </a:r>
            <a:r>
              <a:rPr lang="fr-FR" dirty="0" err="1"/>
              <a:t>systems</a:t>
            </a:r>
            <a:endParaRPr lang="fr-FR" dirty="0"/>
          </a:p>
          <a:p>
            <a:r>
              <a:rPr lang="fr-FR" dirty="0" err="1"/>
              <a:t>Telecommunication</a:t>
            </a:r>
            <a:r>
              <a:rPr lang="fr-FR" dirty="0"/>
              <a:t> Infrastructure </a:t>
            </a:r>
            <a:r>
              <a:rPr lang="fr-FR" dirty="0" err="1"/>
              <a:t>facility</a:t>
            </a:r>
            <a:r>
              <a:rPr lang="fr-FR" dirty="0"/>
              <a:t> management</a:t>
            </a:r>
          </a:p>
          <a:p>
            <a:r>
              <a:rPr lang="fr-FR" dirty="0"/>
              <a:t>Optical/</a:t>
            </a:r>
            <a:r>
              <a:rPr lang="fr-FR" dirty="0" err="1"/>
              <a:t>Electrical</a:t>
            </a:r>
            <a:r>
              <a:rPr lang="fr-FR" dirty="0"/>
              <a:t> </a:t>
            </a:r>
            <a:r>
              <a:rPr lang="fr-FR" dirty="0" err="1"/>
              <a:t>Hybrid</a:t>
            </a:r>
            <a:r>
              <a:rPr lang="fr-FR" dirty="0"/>
              <a:t> </a:t>
            </a:r>
            <a:r>
              <a:rPr lang="fr-FR" dirty="0" err="1"/>
              <a:t>Cables</a:t>
            </a:r>
            <a:r>
              <a:rPr lang="fr-FR" dirty="0"/>
              <a:t> for </a:t>
            </a:r>
            <a:r>
              <a:rPr lang="fr-FR" dirty="0" err="1"/>
              <a:t>access</a:t>
            </a:r>
            <a:r>
              <a:rPr lang="fr-FR" dirty="0"/>
              <a:t> point and </a:t>
            </a:r>
            <a:r>
              <a:rPr lang="fr-FR" dirty="0" err="1"/>
              <a:t>other</a:t>
            </a:r>
            <a:r>
              <a:rPr lang="fr-FR" dirty="0"/>
              <a:t> terminal </a:t>
            </a:r>
            <a:r>
              <a:rPr lang="fr-FR" dirty="0" err="1"/>
              <a:t>equipment</a:t>
            </a:r>
            <a:r>
              <a:rPr lang="fr-FR" dirty="0"/>
              <a:t> (</a:t>
            </a:r>
            <a:r>
              <a:rPr lang="fr-FR" dirty="0" err="1"/>
              <a:t>L.oehc</a:t>
            </a:r>
            <a:r>
              <a:rPr lang="fr-FR" dirty="0"/>
              <a:t>)</a:t>
            </a:r>
          </a:p>
          <a:p>
            <a:r>
              <a:rPr lang="fr-FR" dirty="0" err="1"/>
              <a:t>Combined</a:t>
            </a:r>
            <a:r>
              <a:rPr lang="fr-FR" dirty="0"/>
              <a:t> fibre distribution and terminal </a:t>
            </a:r>
            <a:r>
              <a:rPr lang="fr-FR" dirty="0" err="1"/>
              <a:t>equipment</a:t>
            </a:r>
            <a:r>
              <a:rPr lang="fr-FR" dirty="0"/>
              <a:t> Box (</a:t>
            </a:r>
            <a:r>
              <a:rPr lang="fr-FR" dirty="0" err="1"/>
              <a:t>L.font</a:t>
            </a:r>
            <a:r>
              <a:rPr lang="fr-FR" dirty="0"/>
              <a:t>)</a:t>
            </a:r>
          </a:p>
          <a:p>
            <a:r>
              <a:rPr lang="fr-FR" dirty="0" err="1"/>
              <a:t>Requirements</a:t>
            </a:r>
            <a:r>
              <a:rPr lang="fr-FR" dirty="0"/>
              <a:t> for Passive Optical </a:t>
            </a:r>
            <a:r>
              <a:rPr lang="fr-FR" dirty="0" err="1"/>
              <a:t>Nodes</a:t>
            </a:r>
            <a:r>
              <a:rPr lang="fr-FR" dirty="0"/>
              <a:t>: </a:t>
            </a:r>
            <a:r>
              <a:rPr lang="fr-FR" dirty="0" err="1"/>
              <a:t>nodes</a:t>
            </a:r>
            <a:r>
              <a:rPr lang="fr-FR" dirty="0"/>
              <a:t> for </a:t>
            </a:r>
            <a:r>
              <a:rPr lang="fr-FR" dirty="0" err="1"/>
              <a:t>customer</a:t>
            </a:r>
            <a:r>
              <a:rPr lang="fr-FR" dirty="0"/>
              <a:t> indoor </a:t>
            </a:r>
            <a:r>
              <a:rPr lang="fr-FR" dirty="0" err="1"/>
              <a:t>premises</a:t>
            </a:r>
            <a:r>
              <a:rPr lang="fr-FR" dirty="0"/>
              <a:t> (</a:t>
            </a:r>
            <a:r>
              <a:rPr lang="fr-FR" dirty="0" err="1"/>
              <a:t>L.ncip</a:t>
            </a:r>
            <a:r>
              <a:rPr lang="fr-FR" dirty="0"/>
              <a:t>)</a:t>
            </a:r>
          </a:p>
          <a:p>
            <a:r>
              <a:rPr lang="fr-FR" dirty="0"/>
              <a:t>Cable identification for the construction and maintenance of </a:t>
            </a:r>
            <a:r>
              <a:rPr lang="fr-FR" dirty="0" err="1"/>
              <a:t>optical</a:t>
            </a:r>
            <a:r>
              <a:rPr lang="fr-FR" dirty="0"/>
              <a:t> fibre </a:t>
            </a:r>
            <a:r>
              <a:rPr lang="fr-FR" dirty="0" err="1"/>
              <a:t>cable</a:t>
            </a:r>
            <a:r>
              <a:rPr lang="fr-FR" dirty="0"/>
              <a:t> networks </a:t>
            </a:r>
            <a:r>
              <a:rPr lang="fr-FR" dirty="0" err="1"/>
              <a:t>with</a:t>
            </a:r>
            <a:r>
              <a:rPr lang="fr-FR" dirty="0"/>
              <a:t> </a:t>
            </a:r>
            <a:r>
              <a:rPr lang="fr-FR" dirty="0" err="1"/>
              <a:t>optical</a:t>
            </a:r>
            <a:r>
              <a:rPr lang="fr-FR" dirty="0"/>
              <a:t> </a:t>
            </a:r>
            <a:r>
              <a:rPr lang="fr-FR" dirty="0" err="1"/>
              <a:t>sensing</a:t>
            </a:r>
            <a:r>
              <a:rPr lang="fr-FR" dirty="0"/>
              <a:t> technique (</a:t>
            </a:r>
            <a:r>
              <a:rPr lang="fr-FR" dirty="0" err="1"/>
              <a:t>L.cid</a:t>
            </a:r>
            <a:r>
              <a:rPr lang="fr-FR" dirty="0"/>
              <a:t>)</a:t>
            </a:r>
          </a:p>
          <a:p>
            <a:r>
              <a:rPr lang="fr-FR" dirty="0"/>
              <a:t>Optical fibre </a:t>
            </a:r>
            <a:r>
              <a:rPr lang="fr-FR" dirty="0" err="1"/>
              <a:t>cables</a:t>
            </a:r>
            <a:r>
              <a:rPr lang="fr-FR" dirty="0"/>
              <a:t> for in-home applications (</a:t>
            </a:r>
            <a:r>
              <a:rPr lang="fr-FR" dirty="0" err="1"/>
              <a:t>L.oha</a:t>
            </a:r>
            <a:r>
              <a:rPr lang="fr-FR" dirty="0"/>
              <a:t>)</a:t>
            </a:r>
          </a:p>
        </p:txBody>
      </p:sp>
    </p:spTree>
    <p:extLst>
      <p:ext uri="{BB962C8B-B14F-4D97-AF65-F5344CB8AC3E}">
        <p14:creationId xmlns:p14="http://schemas.microsoft.com/office/powerpoint/2010/main" val="754505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7DD47-F9F7-4ED5-ACDC-EEDAB2EC208D}"/>
              </a:ext>
            </a:extLst>
          </p:cNvPr>
          <p:cNvSpPr>
            <a:spLocks noGrp="1"/>
          </p:cNvSpPr>
          <p:nvPr>
            <p:ph type="title"/>
          </p:nvPr>
        </p:nvSpPr>
        <p:spPr/>
        <p:txBody>
          <a:bodyPr/>
          <a:lstStyle/>
          <a:p>
            <a:r>
              <a:rPr lang="en-GB" dirty="0"/>
              <a:t>WP3/15 future work</a:t>
            </a:r>
          </a:p>
        </p:txBody>
      </p:sp>
      <p:sp>
        <p:nvSpPr>
          <p:cNvPr id="3" name="Content Placeholder 2">
            <a:extLst>
              <a:ext uri="{FF2B5EF4-FFF2-40B4-BE49-F238E27FC236}">
                <a16:creationId xmlns:a16="http://schemas.microsoft.com/office/drawing/2014/main" id="{E8A87C25-2EA5-441D-B603-AB80C72FB9D6}"/>
              </a:ext>
            </a:extLst>
          </p:cNvPr>
          <p:cNvSpPr>
            <a:spLocks noGrp="1"/>
          </p:cNvSpPr>
          <p:nvPr>
            <p:ph idx="1"/>
          </p:nvPr>
        </p:nvSpPr>
        <p:spPr>
          <a:xfrm>
            <a:off x="609600" y="1968501"/>
            <a:ext cx="10972800" cy="4455448"/>
          </a:xfrm>
        </p:spPr>
        <p:txBody>
          <a:bodyPr>
            <a:normAutofit fontScale="62500" lnSpcReduction="20000"/>
          </a:bodyPr>
          <a:lstStyle/>
          <a:p>
            <a:r>
              <a:rPr lang="en-GB" dirty="0"/>
              <a:t>Architecture, interfaces, protection/restoration, network element management for the OTN beyond 400Gb/s</a:t>
            </a:r>
          </a:p>
          <a:p>
            <a:r>
              <a:rPr lang="en-GB" dirty="0"/>
              <a:t>Ethernet UNI and Ethernet NNI</a:t>
            </a:r>
          </a:p>
          <a:p>
            <a:r>
              <a:rPr lang="en-GB" dirty="0"/>
              <a:t>Characteristics of Ethernet transport network equipment functional blocks</a:t>
            </a:r>
          </a:p>
          <a:p>
            <a:r>
              <a:rPr lang="en-GB" dirty="0"/>
              <a:t>Optical Service Unit (OSU) path layer network for sub 1G services</a:t>
            </a:r>
          </a:p>
          <a:p>
            <a:r>
              <a:rPr lang="en-GB" dirty="0"/>
              <a:t>Architecture, interfaces, protection/restoration, network element management for MTN (G.83xx series)</a:t>
            </a:r>
          </a:p>
          <a:p>
            <a:r>
              <a:rPr lang="en-GB" dirty="0"/>
              <a:t>Interfaces for various transport network technologies</a:t>
            </a:r>
          </a:p>
          <a:p>
            <a:r>
              <a:rPr lang="en-GB" dirty="0"/>
              <a:t>Architecture for various transport network technologies</a:t>
            </a:r>
          </a:p>
          <a:p>
            <a:r>
              <a:rPr lang="en-GB" dirty="0"/>
              <a:t>Network synchronization and time distribution</a:t>
            </a:r>
          </a:p>
          <a:p>
            <a:r>
              <a:rPr lang="en-GB" dirty="0"/>
              <a:t>Synchronization of packet networks and future MTN, OTN and other interfaces e.g. beyond 100Gbit/s</a:t>
            </a:r>
          </a:p>
          <a:p>
            <a:r>
              <a:rPr lang="en-GB" dirty="0"/>
              <a:t>Management information model</a:t>
            </a:r>
          </a:p>
          <a:p>
            <a:r>
              <a:rPr lang="en-GB" dirty="0"/>
              <a:t>SDN control of transport networks including the use of AL/ML</a:t>
            </a:r>
          </a:p>
        </p:txBody>
      </p:sp>
    </p:spTree>
    <p:extLst>
      <p:ext uri="{BB962C8B-B14F-4D97-AF65-F5344CB8AC3E}">
        <p14:creationId xmlns:p14="http://schemas.microsoft.com/office/powerpoint/2010/main" val="16461239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01877" y="351052"/>
            <a:ext cx="3479460" cy="723267"/>
          </a:xfrm>
          <a:prstGeom prst="rect">
            <a:avLst/>
          </a:prstGeom>
          <a:noFill/>
        </p:spPr>
        <p:txBody>
          <a:bodyPr wrap="none" lIns="45711" tIns="22856" rIns="45711" bIns="22856" rtlCol="0">
            <a:spAutoFit/>
          </a:bodyPr>
          <a:lstStyle/>
          <a:p>
            <a:pPr algn="ctr"/>
            <a:r>
              <a:rPr lang="en-US" sz="4400" b="1" dirty="0">
                <a:solidFill>
                  <a:schemeClr val="tx2"/>
                </a:solidFill>
                <a:latin typeface="Lato Regular"/>
                <a:cs typeface="Lato Regular"/>
              </a:rPr>
              <a:t>Conclusions</a:t>
            </a:r>
            <a:endParaRPr lang="id-ID" sz="4400" b="1" dirty="0">
              <a:solidFill>
                <a:schemeClr val="tx2"/>
              </a:solidFill>
              <a:latin typeface="Lato Regular"/>
              <a:cs typeface="Lato Regular"/>
            </a:endParaRPr>
          </a:p>
        </p:txBody>
      </p:sp>
      <p:sp>
        <p:nvSpPr>
          <p:cNvPr id="4" name="Rectangle 3"/>
          <p:cNvSpPr/>
          <p:nvPr/>
        </p:nvSpPr>
        <p:spPr>
          <a:xfrm>
            <a:off x="471437" y="1543868"/>
            <a:ext cx="4766048" cy="523220"/>
          </a:xfrm>
          <a:prstGeom prst="rect">
            <a:avLst/>
          </a:prstGeom>
        </p:spPr>
        <p:txBody>
          <a:bodyPr wrap="none">
            <a:spAutoFit/>
          </a:bodyPr>
          <a:lstStyle/>
          <a:p>
            <a:pPr marL="342900" indent="-342900">
              <a:buFont typeface="Wingdings" panose="05000000000000000000" pitchFamily="2" charset="2"/>
              <a:buChar char="ü"/>
            </a:pPr>
            <a:r>
              <a:rPr lang="en-US" sz="2800" b="1" dirty="0">
                <a:solidFill>
                  <a:schemeClr val="tx2"/>
                </a:solidFill>
                <a:latin typeface="Lato Regular"/>
                <a:cs typeface="Lato Regular"/>
              </a:rPr>
              <a:t>Leading development of </a:t>
            </a:r>
          </a:p>
        </p:txBody>
      </p:sp>
      <p:pic>
        <p:nvPicPr>
          <p:cNvPr id="10" name="Picture 9"/>
          <p:cNvPicPr>
            <a:picLocks noChangeAspect="1"/>
          </p:cNvPicPr>
          <p:nvPr/>
        </p:nvPicPr>
        <p:blipFill>
          <a:blip r:embed="rId2"/>
          <a:stretch>
            <a:fillRect/>
          </a:stretch>
        </p:blipFill>
        <p:spPr>
          <a:xfrm>
            <a:off x="609537" y="2138200"/>
            <a:ext cx="914528" cy="743054"/>
          </a:xfrm>
          <a:prstGeom prst="rect">
            <a:avLst/>
          </a:prstGeom>
        </p:spPr>
      </p:pic>
      <p:pic>
        <p:nvPicPr>
          <p:cNvPr id="11" name="Picture 10"/>
          <p:cNvPicPr>
            <a:picLocks noChangeAspect="1"/>
          </p:cNvPicPr>
          <p:nvPr/>
        </p:nvPicPr>
        <p:blipFill>
          <a:blip r:embed="rId3"/>
          <a:stretch>
            <a:fillRect/>
          </a:stretch>
        </p:blipFill>
        <p:spPr>
          <a:xfrm>
            <a:off x="3616467" y="2233464"/>
            <a:ext cx="1257475" cy="533474"/>
          </a:xfrm>
          <a:prstGeom prst="rect">
            <a:avLst/>
          </a:prstGeom>
        </p:spPr>
      </p:pic>
      <p:pic>
        <p:nvPicPr>
          <p:cNvPr id="12" name="Picture 11"/>
          <p:cNvPicPr>
            <a:picLocks noChangeAspect="1"/>
          </p:cNvPicPr>
          <p:nvPr/>
        </p:nvPicPr>
        <p:blipFill>
          <a:blip r:embed="rId4"/>
          <a:stretch>
            <a:fillRect/>
          </a:stretch>
        </p:blipFill>
        <p:spPr>
          <a:xfrm>
            <a:off x="910989" y="3013921"/>
            <a:ext cx="3334215" cy="485843"/>
          </a:xfrm>
          <a:prstGeom prst="rect">
            <a:avLst/>
          </a:prstGeom>
        </p:spPr>
      </p:pic>
      <p:pic>
        <p:nvPicPr>
          <p:cNvPr id="13" name="Picture 12"/>
          <p:cNvPicPr>
            <a:picLocks noChangeAspect="1"/>
          </p:cNvPicPr>
          <p:nvPr/>
        </p:nvPicPr>
        <p:blipFill>
          <a:blip r:embed="rId5"/>
          <a:stretch>
            <a:fillRect/>
          </a:stretch>
        </p:blipFill>
        <p:spPr>
          <a:xfrm>
            <a:off x="1645943" y="2252516"/>
            <a:ext cx="1857634" cy="514422"/>
          </a:xfrm>
          <a:prstGeom prst="rect">
            <a:avLst/>
          </a:prstGeom>
        </p:spPr>
      </p:pic>
      <p:sp>
        <p:nvSpPr>
          <p:cNvPr id="14" name="Rectangle 13"/>
          <p:cNvSpPr/>
          <p:nvPr/>
        </p:nvSpPr>
        <p:spPr>
          <a:xfrm>
            <a:off x="471437" y="3990289"/>
            <a:ext cx="6139822" cy="1815882"/>
          </a:xfrm>
          <a:prstGeom prst="rect">
            <a:avLst/>
          </a:prstGeom>
        </p:spPr>
        <p:txBody>
          <a:bodyPr wrap="none">
            <a:spAutoFit/>
          </a:bodyPr>
          <a:lstStyle/>
          <a:p>
            <a:pPr marL="342900" indent="-342900">
              <a:buFont typeface="Wingdings" panose="05000000000000000000" pitchFamily="2" charset="2"/>
              <a:buChar char="ü"/>
            </a:pPr>
            <a:r>
              <a:rPr lang="en-US" sz="2800" b="1" dirty="0">
                <a:solidFill>
                  <a:schemeClr val="tx2"/>
                </a:solidFill>
                <a:latin typeface="Lato Regular"/>
                <a:cs typeface="Lato Regular"/>
              </a:rPr>
              <a:t>The </a:t>
            </a:r>
            <a:r>
              <a:rPr lang="en-US" sz="2800" b="1" dirty="0">
                <a:solidFill>
                  <a:srgbClr val="0070C0"/>
                </a:solidFill>
                <a:latin typeface="Lato Regular"/>
                <a:cs typeface="Lato Regular"/>
              </a:rPr>
              <a:t>LARGEST </a:t>
            </a:r>
            <a:r>
              <a:rPr lang="en-US" sz="2800" b="1" dirty="0">
                <a:solidFill>
                  <a:schemeClr val="tx2"/>
                </a:solidFill>
                <a:latin typeface="Lato Regular"/>
                <a:cs typeface="Lato Regular"/>
              </a:rPr>
              <a:t>and </a:t>
            </a:r>
            <a:br>
              <a:rPr lang="en-US" sz="2800" b="1" dirty="0">
                <a:solidFill>
                  <a:schemeClr val="tx2"/>
                </a:solidFill>
                <a:latin typeface="Lato Regular"/>
                <a:cs typeface="Lato Regular"/>
              </a:rPr>
            </a:br>
            <a:r>
              <a:rPr lang="en-US" sz="2800" b="1" dirty="0">
                <a:solidFill>
                  <a:srgbClr val="0070C0"/>
                </a:solidFill>
                <a:latin typeface="Lato Regular"/>
                <a:cs typeface="Lato Regular"/>
              </a:rPr>
              <a:t>MOST PRODUCTIVE </a:t>
            </a:r>
            <a:r>
              <a:rPr lang="en-US" sz="2800" b="1" dirty="0">
                <a:solidFill>
                  <a:schemeClr val="tx2"/>
                </a:solidFill>
                <a:latin typeface="Lato Regular"/>
                <a:cs typeface="Lato Regular"/>
              </a:rPr>
              <a:t>group in </a:t>
            </a:r>
            <a:br>
              <a:rPr lang="en-US" sz="2800" b="1" dirty="0">
                <a:solidFill>
                  <a:schemeClr val="tx2"/>
                </a:solidFill>
                <a:latin typeface="Lato Regular"/>
                <a:cs typeface="Lato Regular"/>
              </a:rPr>
            </a:br>
            <a:r>
              <a:rPr lang="en-US" sz="2800" b="1" dirty="0">
                <a:solidFill>
                  <a:schemeClr val="tx2"/>
                </a:solidFill>
                <a:latin typeface="Lato Regular"/>
                <a:cs typeface="Lato Regular"/>
              </a:rPr>
              <a:t>ITU-T with broad, global industry</a:t>
            </a:r>
            <a:br>
              <a:rPr lang="en-US" sz="2800" b="1" dirty="0">
                <a:solidFill>
                  <a:schemeClr val="tx2"/>
                </a:solidFill>
                <a:latin typeface="Lato Regular"/>
                <a:cs typeface="Lato Regular"/>
              </a:rPr>
            </a:br>
            <a:r>
              <a:rPr lang="en-US" sz="2800" b="1" dirty="0">
                <a:solidFill>
                  <a:schemeClr val="tx2"/>
                </a:solidFill>
                <a:latin typeface="Lato Regular"/>
                <a:cs typeface="Lato Regular"/>
              </a:rPr>
              <a:t>participation</a:t>
            </a:r>
          </a:p>
        </p:txBody>
      </p:sp>
      <p:sp>
        <p:nvSpPr>
          <p:cNvPr id="15" name="Rectangle 14"/>
          <p:cNvSpPr/>
          <p:nvPr/>
        </p:nvSpPr>
        <p:spPr>
          <a:xfrm>
            <a:off x="6880259" y="1463658"/>
            <a:ext cx="3765774" cy="523220"/>
          </a:xfrm>
          <a:prstGeom prst="rect">
            <a:avLst/>
          </a:prstGeom>
        </p:spPr>
        <p:txBody>
          <a:bodyPr wrap="none">
            <a:spAutoFit/>
          </a:bodyPr>
          <a:lstStyle/>
          <a:p>
            <a:pPr marL="342900" indent="-342900">
              <a:buFont typeface="Wingdings" panose="05000000000000000000" pitchFamily="2" charset="2"/>
              <a:buChar char="ü"/>
            </a:pPr>
            <a:r>
              <a:rPr lang="en-US" sz="2800" b="1" dirty="0">
                <a:solidFill>
                  <a:schemeClr val="tx2"/>
                </a:solidFill>
                <a:latin typeface="Lato Regular"/>
                <a:cs typeface="Lato Regular"/>
              </a:rPr>
              <a:t>Highlights include:</a:t>
            </a:r>
          </a:p>
        </p:txBody>
      </p:sp>
      <p:pic>
        <p:nvPicPr>
          <p:cNvPr id="16" name="Picture 15"/>
          <p:cNvPicPr>
            <a:picLocks noChangeAspect="1"/>
          </p:cNvPicPr>
          <p:nvPr/>
        </p:nvPicPr>
        <p:blipFill>
          <a:blip r:embed="rId6"/>
          <a:stretch>
            <a:fillRect/>
          </a:stretch>
        </p:blipFill>
        <p:spPr>
          <a:xfrm>
            <a:off x="6783892" y="2048942"/>
            <a:ext cx="2659862" cy="1831601"/>
          </a:xfrm>
          <a:prstGeom prst="rect">
            <a:avLst/>
          </a:prstGeom>
        </p:spPr>
      </p:pic>
      <p:sp>
        <p:nvSpPr>
          <p:cNvPr id="17" name="Rectangle 16"/>
          <p:cNvSpPr/>
          <p:nvPr/>
        </p:nvSpPr>
        <p:spPr>
          <a:xfrm>
            <a:off x="7040452" y="3880543"/>
            <a:ext cx="2146742" cy="369332"/>
          </a:xfrm>
          <a:prstGeom prst="rect">
            <a:avLst/>
          </a:prstGeom>
          <a:ln w="19050">
            <a:solidFill>
              <a:schemeClr val="bg1"/>
            </a:solidFill>
          </a:ln>
        </p:spPr>
        <p:txBody>
          <a:bodyPr wrap="none">
            <a:spAutoFit/>
          </a:bodyPr>
          <a:lstStyle/>
          <a:p>
            <a:r>
              <a:rPr lang="en-US" b="1" dirty="0">
                <a:solidFill>
                  <a:schemeClr val="tx2"/>
                </a:solidFill>
                <a:latin typeface="Lato Regular"/>
                <a:cs typeface="Lato Regular"/>
              </a:rPr>
              <a:t>Home Networking</a:t>
            </a:r>
            <a:endParaRPr lang="en-US" dirty="0"/>
          </a:p>
        </p:txBody>
      </p:sp>
      <p:pic>
        <p:nvPicPr>
          <p:cNvPr id="18" name="Picture 17"/>
          <p:cNvPicPr>
            <a:picLocks noChangeAspect="1"/>
          </p:cNvPicPr>
          <p:nvPr/>
        </p:nvPicPr>
        <p:blipFill>
          <a:blip r:embed="rId7"/>
          <a:stretch>
            <a:fillRect/>
          </a:stretch>
        </p:blipFill>
        <p:spPr>
          <a:xfrm>
            <a:off x="9662250" y="2176567"/>
            <a:ext cx="2325115" cy="1576349"/>
          </a:xfrm>
          <a:prstGeom prst="rect">
            <a:avLst/>
          </a:prstGeom>
        </p:spPr>
      </p:pic>
      <p:sp>
        <p:nvSpPr>
          <p:cNvPr id="19" name="Rectangle 18"/>
          <p:cNvSpPr/>
          <p:nvPr/>
        </p:nvSpPr>
        <p:spPr>
          <a:xfrm>
            <a:off x="10168908" y="3876348"/>
            <a:ext cx="1377300" cy="369332"/>
          </a:xfrm>
          <a:prstGeom prst="rect">
            <a:avLst/>
          </a:prstGeom>
          <a:ln w="19050">
            <a:solidFill>
              <a:schemeClr val="bg1"/>
            </a:solidFill>
          </a:ln>
        </p:spPr>
        <p:txBody>
          <a:bodyPr wrap="none">
            <a:spAutoFit/>
          </a:bodyPr>
          <a:lstStyle/>
          <a:p>
            <a:r>
              <a:rPr lang="en-US" b="1" dirty="0">
                <a:solidFill>
                  <a:schemeClr val="tx2"/>
                </a:solidFill>
                <a:latin typeface="Lato Regular"/>
                <a:cs typeface="Lato Regular"/>
              </a:rPr>
              <a:t>Smart Grid</a:t>
            </a:r>
            <a:endParaRPr lang="en-US" dirty="0"/>
          </a:p>
        </p:txBody>
      </p:sp>
      <p:pic>
        <p:nvPicPr>
          <p:cNvPr id="20" name="Picture 19"/>
          <p:cNvPicPr>
            <a:picLocks noChangeAspect="1"/>
          </p:cNvPicPr>
          <p:nvPr/>
        </p:nvPicPr>
        <p:blipFill>
          <a:blip r:embed="rId8"/>
          <a:stretch>
            <a:fillRect/>
          </a:stretch>
        </p:blipFill>
        <p:spPr>
          <a:xfrm>
            <a:off x="7088473" y="4511722"/>
            <a:ext cx="2429214" cy="1524213"/>
          </a:xfrm>
          <a:prstGeom prst="rect">
            <a:avLst/>
          </a:prstGeom>
        </p:spPr>
      </p:pic>
      <p:pic>
        <p:nvPicPr>
          <p:cNvPr id="21" name="Picture 20"/>
          <p:cNvPicPr>
            <a:picLocks noChangeAspect="1"/>
          </p:cNvPicPr>
          <p:nvPr/>
        </p:nvPicPr>
        <p:blipFill>
          <a:blip r:embed="rId9"/>
          <a:stretch>
            <a:fillRect/>
          </a:stretch>
        </p:blipFill>
        <p:spPr>
          <a:xfrm>
            <a:off x="7088473" y="6217735"/>
            <a:ext cx="3955900" cy="375303"/>
          </a:xfrm>
          <a:prstGeom prst="rect">
            <a:avLst/>
          </a:prstGeom>
        </p:spPr>
      </p:pic>
      <p:sp>
        <p:nvSpPr>
          <p:cNvPr id="23" name="Rectangle 22"/>
          <p:cNvSpPr/>
          <p:nvPr/>
        </p:nvSpPr>
        <p:spPr>
          <a:xfrm>
            <a:off x="10055815" y="5401804"/>
            <a:ext cx="1655133" cy="646331"/>
          </a:xfrm>
          <a:prstGeom prst="rect">
            <a:avLst/>
          </a:prstGeom>
          <a:ln w="19050">
            <a:solidFill>
              <a:schemeClr val="bg1"/>
            </a:solidFill>
          </a:ln>
        </p:spPr>
        <p:txBody>
          <a:bodyPr wrap="none">
            <a:spAutoFit/>
          </a:bodyPr>
          <a:lstStyle/>
          <a:p>
            <a:pPr algn="ctr"/>
            <a:r>
              <a:rPr lang="en-US" b="1" dirty="0">
                <a:solidFill>
                  <a:schemeClr val="tx2"/>
                </a:solidFill>
                <a:latin typeface="Lato Regular"/>
                <a:cs typeface="Lato Regular"/>
              </a:rPr>
              <a:t>Transport </a:t>
            </a:r>
            <a:br>
              <a:rPr lang="en-US" b="1" dirty="0">
                <a:solidFill>
                  <a:schemeClr val="tx2"/>
                </a:solidFill>
                <a:latin typeface="Lato Regular"/>
                <a:cs typeface="Lato Regular"/>
              </a:rPr>
            </a:br>
            <a:r>
              <a:rPr lang="en-US" b="1" dirty="0">
                <a:solidFill>
                  <a:schemeClr val="tx2"/>
                </a:solidFill>
                <a:latin typeface="Lato Regular"/>
                <a:cs typeface="Lato Regular"/>
              </a:rPr>
              <a:t>Technologies</a:t>
            </a:r>
            <a:endParaRPr lang="en-US" dirty="0"/>
          </a:p>
        </p:txBody>
      </p:sp>
      <p:pic>
        <p:nvPicPr>
          <p:cNvPr id="3" name="Picture 2"/>
          <p:cNvPicPr>
            <a:picLocks noChangeAspect="1"/>
          </p:cNvPicPr>
          <p:nvPr/>
        </p:nvPicPr>
        <p:blipFill>
          <a:blip r:embed="rId10"/>
          <a:stretch>
            <a:fillRect/>
          </a:stretch>
        </p:blipFill>
        <p:spPr>
          <a:xfrm>
            <a:off x="10255285" y="4361821"/>
            <a:ext cx="1256191" cy="1039983"/>
          </a:xfrm>
          <a:prstGeom prst="rect">
            <a:avLst/>
          </a:prstGeom>
        </p:spPr>
      </p:pic>
    </p:spTree>
    <p:extLst>
      <p:ext uri="{BB962C8B-B14F-4D97-AF65-F5344CB8AC3E}">
        <p14:creationId xmlns:p14="http://schemas.microsoft.com/office/powerpoint/2010/main" val="1010853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082FBA-BAF0-43C6-AEA6-96622AB079E3}"/>
              </a:ext>
            </a:extLst>
          </p:cNvPr>
          <p:cNvSpPr>
            <a:spLocks noGrp="1"/>
          </p:cNvSpPr>
          <p:nvPr>
            <p:ph type="ctrTitle"/>
          </p:nvPr>
        </p:nvSpPr>
        <p:spPr/>
        <p:txBody>
          <a:bodyPr/>
          <a:lstStyle/>
          <a:p>
            <a:r>
              <a:rPr lang="en-US" dirty="0"/>
              <a:t>Additional slides</a:t>
            </a:r>
            <a:endParaRPr lang="aa-ET" dirty="0"/>
          </a:p>
        </p:txBody>
      </p:sp>
      <p:sp>
        <p:nvSpPr>
          <p:cNvPr id="5" name="Subtitle 4">
            <a:extLst>
              <a:ext uri="{FF2B5EF4-FFF2-40B4-BE49-F238E27FC236}">
                <a16:creationId xmlns:a16="http://schemas.microsoft.com/office/drawing/2014/main" id="{AC98E7BC-5DC8-4BDB-8CB6-A70279DFA6B2}"/>
              </a:ext>
            </a:extLst>
          </p:cNvPr>
          <p:cNvSpPr>
            <a:spLocks noGrp="1"/>
          </p:cNvSpPr>
          <p:nvPr>
            <p:ph type="subTitle" idx="1"/>
          </p:nvPr>
        </p:nvSpPr>
        <p:spPr/>
        <p:txBody>
          <a:bodyPr/>
          <a:lstStyle/>
          <a:p>
            <a:endParaRPr lang="aa-ET"/>
          </a:p>
        </p:txBody>
      </p:sp>
    </p:spTree>
    <p:extLst>
      <p:ext uri="{BB962C8B-B14F-4D97-AF65-F5344CB8AC3E}">
        <p14:creationId xmlns:p14="http://schemas.microsoft.com/office/powerpoint/2010/main" val="27404562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DF014-1286-402E-9657-7F390FE47294}"/>
              </a:ext>
            </a:extLst>
          </p:cNvPr>
          <p:cNvSpPr>
            <a:spLocks noGrp="1"/>
          </p:cNvSpPr>
          <p:nvPr>
            <p:ph type="title"/>
          </p:nvPr>
        </p:nvSpPr>
        <p:spPr/>
        <p:txBody>
          <a:bodyPr/>
          <a:lstStyle/>
          <a:p>
            <a:r>
              <a:rPr lang="fr-FR" dirty="0" err="1"/>
              <a:t>Terms</a:t>
            </a:r>
            <a:r>
              <a:rPr lang="fr-FR" dirty="0"/>
              <a:t> of Reference</a:t>
            </a:r>
            <a:endParaRPr lang="aa-ET" dirty="0"/>
          </a:p>
        </p:txBody>
      </p:sp>
      <p:sp>
        <p:nvSpPr>
          <p:cNvPr id="3" name="Content Placeholder 2">
            <a:extLst>
              <a:ext uri="{FF2B5EF4-FFF2-40B4-BE49-F238E27FC236}">
                <a16:creationId xmlns:a16="http://schemas.microsoft.com/office/drawing/2014/main" id="{1F0AED14-160F-4F7F-A70A-07CF3EC54216}"/>
              </a:ext>
            </a:extLst>
          </p:cNvPr>
          <p:cNvSpPr>
            <a:spLocks noGrp="1"/>
          </p:cNvSpPr>
          <p:nvPr>
            <p:ph idx="1"/>
          </p:nvPr>
        </p:nvSpPr>
        <p:spPr/>
        <p:txBody>
          <a:bodyPr>
            <a:normAutofit fontScale="92500"/>
          </a:bodyPr>
          <a:lstStyle/>
          <a:p>
            <a:r>
              <a:rPr lang="en-GB" dirty="0"/>
              <a:t>ITU T Study Group 15 is responsible in ITU T for the development of standards for the optical transport network, access network, home network and power utility network infrastructures, systems, equipment, optical fibres and cables. This includes related installation, maintenance, management, test, instrumentation and measurement techniques, and control plane technologies to enable the evolution toward intelligent transport networks, including the support of smart-grid applications.</a:t>
            </a:r>
            <a:endParaRPr lang="aa-ET" dirty="0"/>
          </a:p>
        </p:txBody>
      </p:sp>
    </p:spTree>
    <p:extLst>
      <p:ext uri="{BB962C8B-B14F-4D97-AF65-F5344CB8AC3E}">
        <p14:creationId xmlns:p14="http://schemas.microsoft.com/office/powerpoint/2010/main" val="5602889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C81F0-7714-4C6D-AB28-F40BCE9BAFD0}"/>
              </a:ext>
            </a:extLst>
          </p:cNvPr>
          <p:cNvSpPr>
            <a:spLocks noGrp="1"/>
          </p:cNvSpPr>
          <p:nvPr>
            <p:ph type="title"/>
          </p:nvPr>
        </p:nvSpPr>
        <p:spPr/>
        <p:txBody>
          <a:bodyPr/>
          <a:lstStyle/>
          <a:p>
            <a:r>
              <a:rPr lang="fr-FR" dirty="0"/>
              <a:t>Conclusion</a:t>
            </a:r>
            <a:endParaRPr lang="aa-ET" dirty="0"/>
          </a:p>
        </p:txBody>
      </p:sp>
      <p:sp>
        <p:nvSpPr>
          <p:cNvPr id="3" name="Content Placeholder 2">
            <a:extLst>
              <a:ext uri="{FF2B5EF4-FFF2-40B4-BE49-F238E27FC236}">
                <a16:creationId xmlns:a16="http://schemas.microsoft.com/office/drawing/2014/main" id="{B7C20B06-974A-41DB-AB03-9491B8ADF970}"/>
              </a:ext>
            </a:extLst>
          </p:cNvPr>
          <p:cNvSpPr>
            <a:spLocks noGrp="1"/>
          </p:cNvSpPr>
          <p:nvPr>
            <p:ph idx="1"/>
          </p:nvPr>
        </p:nvSpPr>
        <p:spPr/>
        <p:txBody>
          <a:bodyPr/>
          <a:lstStyle/>
          <a:p>
            <a:r>
              <a:rPr lang="en-GB" dirty="0"/>
              <a:t>Leading development of optical transport network, access network, home networking, and smart grid standards in ITU.</a:t>
            </a:r>
          </a:p>
          <a:p>
            <a:r>
              <a:rPr lang="en-GB" dirty="0"/>
              <a:t>The largest study and most productive group in ITU-T, with broad, global industry participation</a:t>
            </a:r>
          </a:p>
          <a:p>
            <a:r>
              <a:rPr lang="en-GB" dirty="0"/>
              <a:t>Highlights include home networking, smart grid, high speed access, optical transport network infrastructure and transport technologies.</a:t>
            </a:r>
          </a:p>
        </p:txBody>
      </p:sp>
    </p:spTree>
    <p:extLst>
      <p:ext uri="{BB962C8B-B14F-4D97-AF65-F5344CB8AC3E}">
        <p14:creationId xmlns:p14="http://schemas.microsoft.com/office/powerpoint/2010/main" val="2228750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Box 65"/>
          <p:cNvSpPr txBox="1"/>
          <p:nvPr/>
        </p:nvSpPr>
        <p:spPr>
          <a:xfrm>
            <a:off x="2126346" y="511096"/>
            <a:ext cx="7861103" cy="542450"/>
          </a:xfrm>
          <a:prstGeom prst="rect">
            <a:avLst/>
          </a:prstGeom>
          <a:noFill/>
        </p:spPr>
        <p:txBody>
          <a:bodyPr wrap="square" lIns="34283" tIns="17142" rIns="34283" bIns="17142" rtlCol="0">
            <a:spAutoFit/>
          </a:bodyPr>
          <a:lstStyle/>
          <a:p>
            <a:pPr algn="ctr"/>
            <a:r>
              <a:rPr lang="en-US" sz="3300" b="1" dirty="0">
                <a:solidFill>
                  <a:schemeClr val="tx2"/>
                </a:solidFill>
                <a:latin typeface="Lato Regular"/>
                <a:cs typeface="Lato Regular"/>
              </a:rPr>
              <a:t>SG15 mandate</a:t>
            </a:r>
            <a:endParaRPr lang="id-ID" sz="3300" b="1" dirty="0">
              <a:solidFill>
                <a:schemeClr val="accent1">
                  <a:lumMod val="75000"/>
                </a:schemeClr>
              </a:solidFill>
              <a:latin typeface="Lato Regular"/>
              <a:cs typeface="Lato Regular"/>
            </a:endParaRPr>
          </a:p>
        </p:txBody>
      </p:sp>
      <p:sp>
        <p:nvSpPr>
          <p:cNvPr id="2" name="Rectangle 1"/>
          <p:cNvSpPr/>
          <p:nvPr/>
        </p:nvSpPr>
        <p:spPr>
          <a:xfrm>
            <a:off x="1283418" y="1381881"/>
            <a:ext cx="9721515" cy="501676"/>
          </a:xfrm>
          <a:prstGeom prst="rect">
            <a:avLst/>
          </a:prstGeom>
        </p:spPr>
        <p:txBody>
          <a:bodyPr wrap="square">
            <a:spAutoFit/>
          </a:bodyPr>
          <a:lstStyle/>
          <a:p>
            <a:pPr marL="0" lvl="1">
              <a:lnSpc>
                <a:spcPct val="95000"/>
              </a:lnSpc>
              <a:spcBef>
                <a:spcPts val="375"/>
              </a:spcBef>
              <a:buSzPct val="75000"/>
              <a:defRPr/>
            </a:pPr>
            <a:r>
              <a:rPr lang="en-GB" altLang="ja-JP" sz="2800" dirty="0">
                <a:solidFill>
                  <a:schemeClr val="tx2"/>
                </a:solidFill>
                <a:latin typeface="Lato Black" charset="0"/>
                <a:ea typeface="Lato Black" charset="0"/>
                <a:cs typeface="Lato Black" charset="0"/>
              </a:rPr>
              <a:t>SG15 is responsible for the development of </a:t>
            </a:r>
            <a:r>
              <a:rPr lang="en-GB" altLang="ja-JP" sz="2800" b="1" dirty="0">
                <a:solidFill>
                  <a:srgbClr val="0070C0"/>
                </a:solidFill>
                <a:latin typeface="Lato Black" charset="0"/>
                <a:ea typeface="Lato Black" charset="0"/>
                <a:cs typeface="Lato Black" charset="0"/>
              </a:rPr>
              <a:t>standards</a:t>
            </a:r>
            <a:r>
              <a:rPr lang="en-GB" altLang="ja-JP" sz="2800" dirty="0">
                <a:solidFill>
                  <a:schemeClr val="tx2"/>
                </a:solidFill>
                <a:latin typeface="Lato Black" charset="0"/>
                <a:ea typeface="Lato Black" charset="0"/>
                <a:cs typeface="Lato Black" charset="0"/>
              </a:rPr>
              <a:t> on</a:t>
            </a:r>
            <a:r>
              <a:rPr lang="en-GB" altLang="ja-JP" sz="1600" b="1" dirty="0">
                <a:solidFill>
                  <a:schemeClr val="tx2"/>
                </a:solidFill>
                <a:latin typeface="Lato" charset="0"/>
                <a:ea typeface="Lato" charset="0"/>
                <a:cs typeface="Lato" charset="0"/>
              </a:rPr>
              <a:t>: </a:t>
            </a:r>
          </a:p>
        </p:txBody>
      </p:sp>
      <p:sp>
        <p:nvSpPr>
          <p:cNvPr id="5" name="Rectangle 4"/>
          <p:cNvSpPr/>
          <p:nvPr/>
        </p:nvSpPr>
        <p:spPr>
          <a:xfrm>
            <a:off x="7718327" y="2065623"/>
            <a:ext cx="3466229" cy="1144929"/>
          </a:xfrm>
          <a:prstGeom prst="rect">
            <a:avLst/>
          </a:prstGeom>
          <a:solidFill>
            <a:schemeClr val="accent1">
              <a:lumMod val="20000"/>
              <a:lumOff val="80000"/>
            </a:schemeClr>
          </a:solidFill>
        </p:spPr>
        <p:txBody>
          <a:bodyPr wrap="square">
            <a:spAutoFit/>
          </a:bodyPr>
          <a:lstStyle/>
          <a:p>
            <a:pPr marL="0" lvl="1" algn="ctr">
              <a:lnSpc>
                <a:spcPct val="95000"/>
              </a:lnSpc>
              <a:spcBef>
                <a:spcPts val="375"/>
              </a:spcBef>
              <a:buSzPct val="75000"/>
              <a:defRPr/>
            </a:pPr>
            <a:r>
              <a:rPr lang="en-US" altLang="ja-JP" sz="2400" b="1" dirty="0">
                <a:solidFill>
                  <a:schemeClr val="tx2"/>
                </a:solidFill>
                <a:latin typeface="Lato" charset="0"/>
                <a:ea typeface="Lato" charset="0"/>
                <a:cs typeface="Lato" charset="0"/>
              </a:rPr>
              <a:t>home network and power utility network infrastructures</a:t>
            </a:r>
            <a:endParaRPr lang="en-GB" altLang="ja-JP" sz="2400" b="1" dirty="0">
              <a:solidFill>
                <a:schemeClr val="tx2"/>
              </a:solidFill>
              <a:latin typeface="Lato" charset="0"/>
              <a:ea typeface="Lato" charset="0"/>
              <a:cs typeface="Lato" charset="0"/>
            </a:endParaRPr>
          </a:p>
        </p:txBody>
      </p:sp>
      <p:sp>
        <p:nvSpPr>
          <p:cNvPr id="70" name="Rectangle 69"/>
          <p:cNvSpPr/>
          <p:nvPr/>
        </p:nvSpPr>
        <p:spPr>
          <a:xfrm>
            <a:off x="1283418" y="2197198"/>
            <a:ext cx="2616209" cy="794064"/>
          </a:xfrm>
          <a:prstGeom prst="rect">
            <a:avLst/>
          </a:prstGeom>
          <a:solidFill>
            <a:schemeClr val="accent1">
              <a:lumMod val="20000"/>
              <a:lumOff val="80000"/>
            </a:schemeClr>
          </a:solidFill>
        </p:spPr>
        <p:txBody>
          <a:bodyPr wrap="square">
            <a:spAutoFit/>
          </a:bodyPr>
          <a:lstStyle/>
          <a:p>
            <a:pPr marL="0" lvl="1" algn="ctr">
              <a:lnSpc>
                <a:spcPct val="95000"/>
              </a:lnSpc>
              <a:spcBef>
                <a:spcPts val="375"/>
              </a:spcBef>
              <a:buSzPct val="75000"/>
              <a:defRPr/>
            </a:pPr>
            <a:r>
              <a:rPr lang="en-GB" altLang="ja-JP" sz="2400" b="1" dirty="0">
                <a:solidFill>
                  <a:schemeClr val="tx2"/>
                </a:solidFill>
                <a:latin typeface="Lato" charset="0"/>
                <a:ea typeface="Lato" charset="0"/>
                <a:cs typeface="Lato" charset="0"/>
              </a:rPr>
              <a:t>optical transport network</a:t>
            </a:r>
          </a:p>
        </p:txBody>
      </p:sp>
      <p:sp>
        <p:nvSpPr>
          <p:cNvPr id="72" name="Rectangle 71"/>
          <p:cNvSpPr/>
          <p:nvPr/>
        </p:nvSpPr>
        <p:spPr>
          <a:xfrm>
            <a:off x="4661925" y="2738009"/>
            <a:ext cx="2182464" cy="443198"/>
          </a:xfrm>
          <a:prstGeom prst="rect">
            <a:avLst/>
          </a:prstGeom>
          <a:solidFill>
            <a:schemeClr val="accent1">
              <a:lumMod val="20000"/>
              <a:lumOff val="80000"/>
            </a:schemeClr>
          </a:solidFill>
        </p:spPr>
        <p:txBody>
          <a:bodyPr wrap="square">
            <a:spAutoFit/>
          </a:bodyPr>
          <a:lstStyle/>
          <a:p>
            <a:pPr marL="0" lvl="1" algn="ctr">
              <a:lnSpc>
                <a:spcPct val="95000"/>
              </a:lnSpc>
              <a:spcBef>
                <a:spcPts val="375"/>
              </a:spcBef>
              <a:buSzPct val="75000"/>
              <a:defRPr/>
            </a:pPr>
            <a:r>
              <a:rPr lang="en-US" altLang="ja-JP" sz="2400" b="1" dirty="0">
                <a:solidFill>
                  <a:schemeClr val="tx2"/>
                </a:solidFill>
                <a:latin typeface="Lato" charset="0"/>
                <a:ea typeface="Lato" charset="0"/>
                <a:cs typeface="Lato" charset="0"/>
              </a:rPr>
              <a:t>equipment</a:t>
            </a:r>
          </a:p>
        </p:txBody>
      </p:sp>
      <p:sp>
        <p:nvSpPr>
          <p:cNvPr id="76" name="Rectangle 75"/>
          <p:cNvSpPr/>
          <p:nvPr/>
        </p:nvSpPr>
        <p:spPr>
          <a:xfrm>
            <a:off x="4244741" y="2197198"/>
            <a:ext cx="2974206" cy="443198"/>
          </a:xfrm>
          <a:prstGeom prst="rect">
            <a:avLst/>
          </a:prstGeom>
          <a:solidFill>
            <a:schemeClr val="accent1">
              <a:lumMod val="20000"/>
              <a:lumOff val="80000"/>
            </a:schemeClr>
          </a:solidFill>
        </p:spPr>
        <p:txBody>
          <a:bodyPr wrap="square">
            <a:spAutoFit/>
          </a:bodyPr>
          <a:lstStyle/>
          <a:p>
            <a:pPr marL="0" lvl="1" algn="ctr">
              <a:lnSpc>
                <a:spcPct val="95000"/>
              </a:lnSpc>
              <a:spcBef>
                <a:spcPts val="375"/>
              </a:spcBef>
              <a:buSzPct val="75000"/>
              <a:defRPr/>
            </a:pPr>
            <a:r>
              <a:rPr lang="en-GB" altLang="ja-JP" sz="2400" b="1" dirty="0">
                <a:solidFill>
                  <a:schemeClr val="tx2"/>
                </a:solidFill>
                <a:latin typeface="Lato" charset="0"/>
                <a:ea typeface="Lato" charset="0"/>
                <a:cs typeface="Lato" charset="0"/>
              </a:rPr>
              <a:t>access network</a:t>
            </a:r>
          </a:p>
        </p:txBody>
      </p:sp>
      <p:sp>
        <p:nvSpPr>
          <p:cNvPr id="3" name="Rectangle 2"/>
          <p:cNvSpPr/>
          <p:nvPr/>
        </p:nvSpPr>
        <p:spPr>
          <a:xfrm>
            <a:off x="1283419" y="3085873"/>
            <a:ext cx="2625754" cy="461665"/>
          </a:xfrm>
          <a:prstGeom prst="rect">
            <a:avLst/>
          </a:prstGeom>
          <a:solidFill>
            <a:schemeClr val="accent1">
              <a:lumMod val="20000"/>
              <a:lumOff val="80000"/>
            </a:schemeClr>
          </a:solidFill>
        </p:spPr>
        <p:txBody>
          <a:bodyPr wrap="square">
            <a:spAutoFit/>
          </a:bodyPr>
          <a:lstStyle/>
          <a:p>
            <a:pPr algn="ctr"/>
            <a:r>
              <a:rPr lang="en-US" altLang="ja-JP" sz="2400" b="1" dirty="0">
                <a:solidFill>
                  <a:schemeClr val="tx2"/>
                </a:solidFill>
                <a:latin typeface="Lato" charset="0"/>
                <a:ea typeface="Lato" charset="0"/>
                <a:cs typeface="Lato" charset="0"/>
              </a:rPr>
              <a:t>systems</a:t>
            </a:r>
            <a:endParaRPr lang="en-US" sz="2400" b="1" dirty="0">
              <a:solidFill>
                <a:schemeClr val="tx2"/>
              </a:solidFill>
              <a:latin typeface="Lato" charset="0"/>
              <a:ea typeface="Lato" charset="0"/>
              <a:cs typeface="Lato" charset="0"/>
            </a:endParaRPr>
          </a:p>
        </p:txBody>
      </p:sp>
      <p:sp>
        <p:nvSpPr>
          <p:cNvPr id="12" name="Rectangle 11"/>
          <p:cNvSpPr/>
          <p:nvPr/>
        </p:nvSpPr>
        <p:spPr>
          <a:xfrm>
            <a:off x="7218947" y="3362866"/>
            <a:ext cx="4417996" cy="830997"/>
          </a:xfrm>
          <a:prstGeom prst="rect">
            <a:avLst/>
          </a:prstGeom>
          <a:solidFill>
            <a:schemeClr val="accent1">
              <a:lumMod val="20000"/>
              <a:lumOff val="80000"/>
            </a:schemeClr>
          </a:solidFill>
        </p:spPr>
        <p:txBody>
          <a:bodyPr wrap="square">
            <a:spAutoFit/>
          </a:bodyPr>
          <a:lstStyle/>
          <a:p>
            <a:pPr algn="ctr"/>
            <a:r>
              <a:rPr lang="en-US" altLang="ja-JP" sz="2400" b="1" dirty="0">
                <a:solidFill>
                  <a:schemeClr val="tx2"/>
                </a:solidFill>
                <a:latin typeface="Lato" charset="0"/>
                <a:ea typeface="Lato" charset="0"/>
                <a:cs typeface="Lato" charset="0"/>
              </a:rPr>
              <a:t>optical </a:t>
            </a:r>
            <a:r>
              <a:rPr lang="en-US" altLang="ja-JP" sz="2400" b="1" dirty="0" err="1">
                <a:solidFill>
                  <a:schemeClr val="tx2"/>
                </a:solidFill>
                <a:latin typeface="Lato" charset="0"/>
                <a:ea typeface="Lato" charset="0"/>
                <a:cs typeface="Lato" charset="0"/>
              </a:rPr>
              <a:t>fibres</a:t>
            </a:r>
            <a:r>
              <a:rPr lang="en-US" altLang="ja-JP" sz="2400" b="1" dirty="0">
                <a:solidFill>
                  <a:schemeClr val="tx2"/>
                </a:solidFill>
                <a:latin typeface="Lato" charset="0"/>
                <a:ea typeface="Lato" charset="0"/>
                <a:cs typeface="Lato" charset="0"/>
              </a:rPr>
              <a:t> and cables and their related installation</a:t>
            </a:r>
            <a:endParaRPr lang="en-US" sz="2400" b="1" dirty="0">
              <a:solidFill>
                <a:schemeClr val="tx2"/>
              </a:solidFill>
              <a:latin typeface="Lato" charset="0"/>
              <a:ea typeface="Lato" charset="0"/>
              <a:cs typeface="Lato" charset="0"/>
            </a:endParaRPr>
          </a:p>
        </p:txBody>
      </p:sp>
      <p:sp>
        <p:nvSpPr>
          <p:cNvPr id="13" name="Rectangle 12"/>
          <p:cNvSpPr/>
          <p:nvPr/>
        </p:nvSpPr>
        <p:spPr>
          <a:xfrm>
            <a:off x="4661925" y="3346377"/>
            <a:ext cx="2192010" cy="443198"/>
          </a:xfrm>
          <a:prstGeom prst="rect">
            <a:avLst/>
          </a:prstGeom>
          <a:solidFill>
            <a:schemeClr val="accent1">
              <a:lumMod val="20000"/>
              <a:lumOff val="80000"/>
            </a:schemeClr>
          </a:solidFill>
        </p:spPr>
        <p:txBody>
          <a:bodyPr wrap="square">
            <a:spAutoFit/>
          </a:bodyPr>
          <a:lstStyle/>
          <a:p>
            <a:pPr marL="0" lvl="1" algn="ctr">
              <a:lnSpc>
                <a:spcPct val="95000"/>
              </a:lnSpc>
              <a:spcBef>
                <a:spcPts val="375"/>
              </a:spcBef>
              <a:buSzPct val="75000"/>
              <a:defRPr/>
            </a:pPr>
            <a:r>
              <a:rPr lang="en-US" altLang="ja-JP" sz="2400" b="1" dirty="0">
                <a:solidFill>
                  <a:schemeClr val="tx2"/>
                </a:solidFill>
                <a:latin typeface="Lato" charset="0"/>
                <a:ea typeface="Lato" charset="0"/>
                <a:cs typeface="Lato" charset="0"/>
              </a:rPr>
              <a:t>maintenance</a:t>
            </a:r>
          </a:p>
        </p:txBody>
      </p:sp>
      <p:sp>
        <p:nvSpPr>
          <p:cNvPr id="15" name="Rectangle 14"/>
          <p:cNvSpPr/>
          <p:nvPr/>
        </p:nvSpPr>
        <p:spPr>
          <a:xfrm>
            <a:off x="4664531" y="3891963"/>
            <a:ext cx="2192010" cy="443198"/>
          </a:xfrm>
          <a:prstGeom prst="rect">
            <a:avLst/>
          </a:prstGeom>
          <a:solidFill>
            <a:schemeClr val="accent1">
              <a:lumMod val="20000"/>
              <a:lumOff val="80000"/>
            </a:schemeClr>
          </a:solidFill>
        </p:spPr>
        <p:txBody>
          <a:bodyPr wrap="square">
            <a:spAutoFit/>
          </a:bodyPr>
          <a:lstStyle/>
          <a:p>
            <a:pPr marL="0" lvl="1" algn="ctr">
              <a:lnSpc>
                <a:spcPct val="95000"/>
              </a:lnSpc>
              <a:spcBef>
                <a:spcPts val="375"/>
              </a:spcBef>
              <a:buSzPct val="75000"/>
              <a:defRPr/>
            </a:pPr>
            <a:r>
              <a:rPr lang="en-US" altLang="ja-JP" sz="2400" b="1" dirty="0">
                <a:solidFill>
                  <a:schemeClr val="tx2"/>
                </a:solidFill>
                <a:latin typeface="Lato" charset="0"/>
                <a:ea typeface="Lato" charset="0"/>
                <a:cs typeface="Lato" charset="0"/>
              </a:rPr>
              <a:t>management</a:t>
            </a:r>
          </a:p>
        </p:txBody>
      </p:sp>
      <p:sp>
        <p:nvSpPr>
          <p:cNvPr id="17" name="Rectangle 16"/>
          <p:cNvSpPr/>
          <p:nvPr/>
        </p:nvSpPr>
        <p:spPr>
          <a:xfrm>
            <a:off x="4664531" y="4532181"/>
            <a:ext cx="2192010" cy="443198"/>
          </a:xfrm>
          <a:prstGeom prst="rect">
            <a:avLst/>
          </a:prstGeom>
          <a:solidFill>
            <a:schemeClr val="accent1">
              <a:lumMod val="20000"/>
              <a:lumOff val="80000"/>
            </a:schemeClr>
          </a:solidFill>
        </p:spPr>
        <p:txBody>
          <a:bodyPr wrap="square">
            <a:spAutoFit/>
          </a:bodyPr>
          <a:lstStyle/>
          <a:p>
            <a:pPr marL="0" lvl="1" algn="ctr">
              <a:lnSpc>
                <a:spcPct val="95000"/>
              </a:lnSpc>
              <a:spcBef>
                <a:spcPts val="375"/>
              </a:spcBef>
              <a:buSzPct val="75000"/>
              <a:defRPr/>
            </a:pPr>
            <a:r>
              <a:rPr lang="en-US" altLang="ja-JP" sz="2400" b="1" dirty="0">
                <a:solidFill>
                  <a:schemeClr val="tx2"/>
                </a:solidFill>
                <a:latin typeface="Lato" charset="0"/>
                <a:ea typeface="Lato" charset="0"/>
                <a:cs typeface="Lato" charset="0"/>
              </a:rPr>
              <a:t>test</a:t>
            </a:r>
          </a:p>
        </p:txBody>
      </p:sp>
      <p:sp>
        <p:nvSpPr>
          <p:cNvPr id="18" name="Rectangle 17"/>
          <p:cNvSpPr/>
          <p:nvPr/>
        </p:nvSpPr>
        <p:spPr>
          <a:xfrm>
            <a:off x="1283419" y="3725619"/>
            <a:ext cx="2625755" cy="1495794"/>
          </a:xfrm>
          <a:prstGeom prst="rect">
            <a:avLst/>
          </a:prstGeom>
          <a:solidFill>
            <a:schemeClr val="accent1">
              <a:lumMod val="20000"/>
              <a:lumOff val="80000"/>
            </a:schemeClr>
          </a:solidFill>
        </p:spPr>
        <p:txBody>
          <a:bodyPr wrap="square">
            <a:spAutoFit/>
          </a:bodyPr>
          <a:lstStyle/>
          <a:p>
            <a:pPr marL="0" lvl="1" algn="ctr">
              <a:lnSpc>
                <a:spcPct val="95000"/>
              </a:lnSpc>
              <a:spcBef>
                <a:spcPts val="375"/>
              </a:spcBef>
              <a:buSzPct val="75000"/>
              <a:defRPr/>
            </a:pPr>
            <a:r>
              <a:rPr lang="en-US" altLang="ja-JP" sz="2400" b="1" dirty="0">
                <a:solidFill>
                  <a:schemeClr val="tx2"/>
                </a:solidFill>
                <a:latin typeface="Lato" charset="0"/>
                <a:ea typeface="Lato" charset="0"/>
                <a:cs typeface="Lato" charset="0"/>
              </a:rPr>
              <a:t>instrumentation </a:t>
            </a:r>
            <a:br>
              <a:rPr lang="en-US" altLang="ja-JP" sz="2400" b="1" dirty="0">
                <a:solidFill>
                  <a:schemeClr val="tx2"/>
                </a:solidFill>
                <a:latin typeface="Lato" charset="0"/>
                <a:ea typeface="Lato" charset="0"/>
                <a:cs typeface="Lato" charset="0"/>
              </a:rPr>
            </a:br>
            <a:r>
              <a:rPr lang="en-US" altLang="ja-JP" sz="2400" b="1" dirty="0">
                <a:solidFill>
                  <a:schemeClr val="tx2"/>
                </a:solidFill>
                <a:latin typeface="Lato" charset="0"/>
                <a:ea typeface="Lato" charset="0"/>
                <a:cs typeface="Lato" charset="0"/>
              </a:rPr>
              <a:t>and measurement techniques</a:t>
            </a:r>
            <a:endParaRPr lang="en-GB" altLang="ja-JP" sz="2400" b="1" dirty="0">
              <a:solidFill>
                <a:schemeClr val="tx2"/>
              </a:solidFill>
              <a:latin typeface="Lato" charset="0"/>
              <a:ea typeface="Lato" charset="0"/>
              <a:cs typeface="Lato" charset="0"/>
            </a:endParaRPr>
          </a:p>
        </p:txBody>
      </p:sp>
      <p:sp>
        <p:nvSpPr>
          <p:cNvPr id="19" name="Rectangle 18"/>
          <p:cNvSpPr/>
          <p:nvPr/>
        </p:nvSpPr>
        <p:spPr>
          <a:xfrm>
            <a:off x="7218947" y="4527255"/>
            <a:ext cx="4058507" cy="443198"/>
          </a:xfrm>
          <a:prstGeom prst="rect">
            <a:avLst/>
          </a:prstGeom>
          <a:solidFill>
            <a:schemeClr val="accent1">
              <a:lumMod val="20000"/>
              <a:lumOff val="80000"/>
            </a:schemeClr>
          </a:solidFill>
        </p:spPr>
        <p:txBody>
          <a:bodyPr wrap="square">
            <a:spAutoFit/>
          </a:bodyPr>
          <a:lstStyle/>
          <a:p>
            <a:pPr marL="0" lvl="1" algn="ctr">
              <a:lnSpc>
                <a:spcPct val="95000"/>
              </a:lnSpc>
              <a:spcBef>
                <a:spcPts val="375"/>
              </a:spcBef>
              <a:buSzPct val="75000"/>
              <a:defRPr/>
            </a:pPr>
            <a:r>
              <a:rPr lang="en-US" altLang="ja-JP" sz="2400" b="1" dirty="0">
                <a:solidFill>
                  <a:schemeClr val="tx2"/>
                </a:solidFill>
                <a:latin typeface="Lato" charset="0"/>
                <a:ea typeface="Lato" charset="0"/>
                <a:cs typeface="Lato" charset="0"/>
              </a:rPr>
              <a:t>control plane technologies </a:t>
            </a:r>
            <a:endParaRPr lang="en-GB" altLang="ja-JP" sz="2400" b="1" dirty="0">
              <a:solidFill>
                <a:schemeClr val="tx2"/>
              </a:solidFill>
              <a:latin typeface="Lato" charset="0"/>
              <a:ea typeface="Lato" charset="0"/>
              <a:cs typeface="Lato" charset="0"/>
            </a:endParaRPr>
          </a:p>
        </p:txBody>
      </p:sp>
      <p:sp>
        <p:nvSpPr>
          <p:cNvPr id="20" name="Rectangle 19"/>
          <p:cNvSpPr/>
          <p:nvPr/>
        </p:nvSpPr>
        <p:spPr>
          <a:xfrm>
            <a:off x="1463113" y="5398747"/>
            <a:ext cx="9362123" cy="911019"/>
          </a:xfrm>
          <a:prstGeom prst="rect">
            <a:avLst/>
          </a:prstGeom>
        </p:spPr>
        <p:txBody>
          <a:bodyPr wrap="square">
            <a:spAutoFit/>
          </a:bodyPr>
          <a:lstStyle/>
          <a:p>
            <a:pPr marL="0" lvl="1">
              <a:lnSpc>
                <a:spcPct val="95000"/>
              </a:lnSpc>
              <a:spcBef>
                <a:spcPts val="375"/>
              </a:spcBef>
              <a:buSzPct val="75000"/>
              <a:defRPr/>
            </a:pPr>
            <a:r>
              <a:rPr lang="en-US" altLang="ja-JP" sz="2800" dirty="0">
                <a:solidFill>
                  <a:schemeClr val="tx2"/>
                </a:solidFill>
                <a:latin typeface="Lato Black" charset="0"/>
                <a:ea typeface="Lato Black" charset="0"/>
                <a:cs typeface="Lato Black" charset="0"/>
              </a:rPr>
              <a:t>to enable the evolution toward intelligent transport networks, including the support of smart-grid applications. </a:t>
            </a:r>
          </a:p>
        </p:txBody>
      </p:sp>
    </p:spTree>
    <p:extLst>
      <p:ext uri="{BB962C8B-B14F-4D97-AF65-F5344CB8AC3E}">
        <p14:creationId xmlns:p14="http://schemas.microsoft.com/office/powerpoint/2010/main" val="11977204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12193435" cy="6858000"/>
          </a:xfrm>
          <a:prstGeom prst="rect">
            <a:avLst/>
          </a:prstGeom>
        </p:spPr>
      </p:pic>
    </p:spTree>
    <p:extLst>
      <p:ext uri="{BB962C8B-B14F-4D97-AF65-F5344CB8AC3E}">
        <p14:creationId xmlns:p14="http://schemas.microsoft.com/office/powerpoint/2010/main" val="1997320795"/>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4FC83-50DF-4941-B07B-75B284F42EE4}"/>
              </a:ext>
            </a:extLst>
          </p:cNvPr>
          <p:cNvSpPr>
            <a:spLocks noGrp="1"/>
          </p:cNvSpPr>
          <p:nvPr>
            <p:ph type="title"/>
          </p:nvPr>
        </p:nvSpPr>
        <p:spPr/>
        <p:txBody>
          <a:bodyPr/>
          <a:lstStyle/>
          <a:p>
            <a:r>
              <a:rPr lang="en-US" dirty="0"/>
              <a:t>Lead Study Group</a:t>
            </a:r>
            <a:endParaRPr lang="aa-ET" dirty="0"/>
          </a:p>
        </p:txBody>
      </p:sp>
      <p:sp>
        <p:nvSpPr>
          <p:cNvPr id="3" name="Content Placeholder 2">
            <a:extLst>
              <a:ext uri="{FF2B5EF4-FFF2-40B4-BE49-F238E27FC236}">
                <a16:creationId xmlns:a16="http://schemas.microsoft.com/office/drawing/2014/main" id="{F502CF12-C0B1-44F9-B3DF-7938DE7B7B50}"/>
              </a:ext>
            </a:extLst>
          </p:cNvPr>
          <p:cNvSpPr>
            <a:spLocks noGrp="1"/>
          </p:cNvSpPr>
          <p:nvPr>
            <p:ph idx="1"/>
          </p:nvPr>
        </p:nvSpPr>
        <p:spPr/>
        <p:txBody>
          <a:bodyPr/>
          <a:lstStyle/>
          <a:p>
            <a:r>
              <a:rPr lang="en-GB" dirty="0">
                <a:hlinkClick r:id="rId2"/>
              </a:rPr>
              <a:t>Access network transport</a:t>
            </a:r>
            <a:endParaRPr lang="en-GB" dirty="0"/>
          </a:p>
          <a:p>
            <a:r>
              <a:rPr lang="en-GB" dirty="0">
                <a:hlinkClick r:id="rId3"/>
              </a:rPr>
              <a:t>Home networking</a:t>
            </a:r>
            <a:endParaRPr lang="en-GB" dirty="0"/>
          </a:p>
          <a:p>
            <a:r>
              <a:rPr lang="en-GB" dirty="0">
                <a:hlinkClick r:id="rId4"/>
              </a:rPr>
              <a:t>Optical technology</a:t>
            </a:r>
            <a:endParaRPr lang="en-GB" dirty="0"/>
          </a:p>
          <a:p>
            <a:r>
              <a:rPr lang="en-GB" dirty="0">
                <a:hlinkClick r:id="rId5"/>
              </a:rPr>
              <a:t>Smart grid</a:t>
            </a:r>
            <a:endParaRPr lang="en-GB" dirty="0"/>
          </a:p>
          <a:p>
            <a:endParaRPr lang="aa-ET" dirty="0"/>
          </a:p>
        </p:txBody>
      </p:sp>
    </p:spTree>
    <p:extLst>
      <p:ext uri="{BB962C8B-B14F-4D97-AF65-F5344CB8AC3E}">
        <p14:creationId xmlns:p14="http://schemas.microsoft.com/office/powerpoint/2010/main" val="1587874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SG15 Working Parties</a:t>
            </a:r>
            <a:endParaRPr lang="en-AU" dirty="0"/>
          </a:p>
        </p:txBody>
      </p:sp>
      <p:sp>
        <p:nvSpPr>
          <p:cNvPr id="3" name="Content Placeholder 2"/>
          <p:cNvSpPr>
            <a:spLocks noGrp="1"/>
          </p:cNvSpPr>
          <p:nvPr>
            <p:ph idx="1"/>
          </p:nvPr>
        </p:nvSpPr>
        <p:spPr/>
        <p:txBody>
          <a:bodyPr/>
          <a:lstStyle/>
          <a:p>
            <a:r>
              <a:rPr lang="en-GB" dirty="0">
                <a:solidFill>
                  <a:srgbClr val="FF0000"/>
                </a:solidFill>
              </a:rPr>
              <a:t>WP1/15</a:t>
            </a:r>
            <a:r>
              <a:rPr lang="en-GB" dirty="0"/>
              <a:t>: Transport aspects of access, home and smart grid networks</a:t>
            </a:r>
            <a:endParaRPr lang="en-US" dirty="0"/>
          </a:p>
          <a:p>
            <a:r>
              <a:rPr lang="en-GB" dirty="0">
                <a:solidFill>
                  <a:srgbClr val="FF0000"/>
                </a:solidFill>
              </a:rPr>
              <a:t>WP2/15</a:t>
            </a:r>
            <a:r>
              <a:rPr lang="en-GB" dirty="0"/>
              <a:t>: Optical technologies and physical infrastructures</a:t>
            </a:r>
            <a:endParaRPr lang="en-US" dirty="0"/>
          </a:p>
          <a:p>
            <a:r>
              <a:rPr lang="en-GB" dirty="0">
                <a:solidFill>
                  <a:srgbClr val="FF0000"/>
                </a:solidFill>
              </a:rPr>
              <a:t>WP3/15</a:t>
            </a:r>
            <a:r>
              <a:rPr lang="en-GB" dirty="0"/>
              <a:t>: Transport network characteristics</a:t>
            </a:r>
            <a:endParaRPr lang="en-US" dirty="0"/>
          </a:p>
        </p:txBody>
      </p:sp>
      <p:sp>
        <p:nvSpPr>
          <p:cNvPr id="4" name="Slide Number Placeholder 3"/>
          <p:cNvSpPr>
            <a:spLocks noGrp="1"/>
          </p:cNvSpPr>
          <p:nvPr>
            <p:ph type="sldNum" sz="quarter" idx="12"/>
          </p:nvPr>
        </p:nvSpPr>
        <p:spPr>
          <a:prstGeom prst="rect">
            <a:avLst/>
          </a:prstGeom>
        </p:spPr>
        <p:txBody>
          <a:bodyPr/>
          <a:lstStyle/>
          <a:p>
            <a:fld id="{B8C28435-91DF-4523-BB41-762B64B6C1BC}" type="slidenum">
              <a:rPr lang="ja-JP" altLang="en-US" smtClean="0"/>
              <a:pPr/>
              <a:t>4</a:t>
            </a:fld>
            <a:endParaRPr lang="en-US" altLang="ja-JP"/>
          </a:p>
        </p:txBody>
      </p:sp>
    </p:spTree>
    <p:extLst>
      <p:ext uri="{BB962C8B-B14F-4D97-AF65-F5344CB8AC3E}">
        <p14:creationId xmlns:p14="http://schemas.microsoft.com/office/powerpoint/2010/main" val="37202760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58746" y="501268"/>
            <a:ext cx="5274508" cy="542450"/>
          </a:xfrm>
          <a:prstGeom prst="rect">
            <a:avLst/>
          </a:prstGeom>
          <a:noFill/>
        </p:spPr>
        <p:txBody>
          <a:bodyPr wrap="none" lIns="34283" tIns="17142" rIns="34283" bIns="17142" rtlCol="0">
            <a:spAutoFit/>
          </a:bodyPr>
          <a:lstStyle/>
          <a:p>
            <a:pPr algn="ctr"/>
            <a:r>
              <a:rPr lang="en-US" sz="3300" b="1" dirty="0">
                <a:solidFill>
                  <a:schemeClr val="accent6">
                    <a:lumMod val="50000"/>
                  </a:schemeClr>
                </a:solidFill>
                <a:latin typeface="Lato Regular"/>
                <a:cs typeface="Lato Regular"/>
              </a:rPr>
              <a:t>WP1 – Broadband Access</a:t>
            </a:r>
            <a:endParaRPr lang="id-ID" sz="3300" b="1" dirty="0">
              <a:solidFill>
                <a:schemeClr val="accent6">
                  <a:lumMod val="50000"/>
                </a:schemeClr>
              </a:solidFill>
              <a:latin typeface="Lato Regular"/>
              <a:cs typeface="Lato Regular"/>
            </a:endParaRPr>
          </a:p>
        </p:txBody>
      </p:sp>
      <p:sp>
        <p:nvSpPr>
          <p:cNvPr id="21" name="Freeform 118"/>
          <p:cNvSpPr>
            <a:spLocks noChangeArrowheads="1"/>
          </p:cNvSpPr>
          <p:nvPr/>
        </p:nvSpPr>
        <p:spPr bwMode="auto">
          <a:xfrm>
            <a:off x="6542523" y="1703440"/>
            <a:ext cx="3834246" cy="770681"/>
          </a:xfrm>
          <a:custGeom>
            <a:avLst/>
            <a:gdLst>
              <a:gd name="T0" fmla="*/ 0 w 1615"/>
              <a:gd name="T1" fmla="*/ 0 h 311"/>
              <a:gd name="T2" fmla="*/ 1614 w 1615"/>
              <a:gd name="T3" fmla="*/ 0 h 311"/>
              <a:gd name="T4" fmla="*/ 1614 w 1615"/>
              <a:gd name="T5" fmla="*/ 310 h 311"/>
              <a:gd name="T6" fmla="*/ 0 w 1615"/>
              <a:gd name="T7" fmla="*/ 310 h 311"/>
              <a:gd name="T8" fmla="*/ 0 w 1615"/>
              <a:gd name="T9" fmla="*/ 0 h 311"/>
            </a:gdLst>
            <a:ahLst/>
            <a:cxnLst>
              <a:cxn ang="0">
                <a:pos x="T0" y="T1"/>
              </a:cxn>
              <a:cxn ang="0">
                <a:pos x="T2" y="T3"/>
              </a:cxn>
              <a:cxn ang="0">
                <a:pos x="T4" y="T5"/>
              </a:cxn>
              <a:cxn ang="0">
                <a:pos x="T6" y="T7"/>
              </a:cxn>
              <a:cxn ang="0">
                <a:pos x="T8" y="T9"/>
              </a:cxn>
            </a:cxnLst>
            <a:rect l="0" t="0" r="r" b="b"/>
            <a:pathLst>
              <a:path w="1615" h="311">
                <a:moveTo>
                  <a:pt x="0" y="0"/>
                </a:moveTo>
                <a:lnTo>
                  <a:pt x="1614" y="0"/>
                </a:lnTo>
                <a:lnTo>
                  <a:pt x="1614" y="310"/>
                </a:lnTo>
                <a:lnTo>
                  <a:pt x="0" y="310"/>
                </a:lnTo>
                <a:lnTo>
                  <a:pt x="0" y="0"/>
                </a:lnTo>
              </a:path>
            </a:pathLst>
          </a:custGeom>
          <a:solidFill>
            <a:schemeClr val="accent6">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695" tIns="22847" rIns="45695" bIns="22847" anchor="ctr"/>
          <a:lstStyle/>
          <a:p>
            <a:pPr algn="ctr"/>
            <a:r>
              <a:rPr lang="en-US" sz="1500" b="1" dirty="0">
                <a:solidFill>
                  <a:schemeClr val="bg1"/>
                </a:solidFill>
                <a:latin typeface="Lato Regular"/>
              </a:rPr>
              <a:t>Next generation of </a:t>
            </a:r>
          </a:p>
          <a:p>
            <a:pPr algn="ctr"/>
            <a:r>
              <a:rPr lang="en-US" sz="1500" b="1" dirty="0">
                <a:solidFill>
                  <a:schemeClr val="bg1"/>
                </a:solidFill>
                <a:latin typeface="Lato Regular"/>
              </a:rPr>
              <a:t>converged fiber access </a:t>
            </a:r>
          </a:p>
          <a:p>
            <a:pPr algn="ctr"/>
            <a:r>
              <a:rPr lang="en-US" sz="1500" b="1" dirty="0">
                <a:solidFill>
                  <a:schemeClr val="bg1"/>
                </a:solidFill>
                <a:latin typeface="Lato Regular"/>
              </a:rPr>
              <a:t>going to higher speeds </a:t>
            </a:r>
          </a:p>
        </p:txBody>
      </p:sp>
      <p:sp>
        <p:nvSpPr>
          <p:cNvPr id="22" name="Freeform 118"/>
          <p:cNvSpPr>
            <a:spLocks noChangeArrowheads="1"/>
          </p:cNvSpPr>
          <p:nvPr/>
        </p:nvSpPr>
        <p:spPr bwMode="auto">
          <a:xfrm>
            <a:off x="3457149" y="1283027"/>
            <a:ext cx="2736267" cy="587801"/>
          </a:xfrm>
          <a:custGeom>
            <a:avLst/>
            <a:gdLst>
              <a:gd name="T0" fmla="*/ 0 w 1615"/>
              <a:gd name="T1" fmla="*/ 0 h 311"/>
              <a:gd name="T2" fmla="*/ 1614 w 1615"/>
              <a:gd name="T3" fmla="*/ 0 h 311"/>
              <a:gd name="T4" fmla="*/ 1614 w 1615"/>
              <a:gd name="T5" fmla="*/ 310 h 311"/>
              <a:gd name="T6" fmla="*/ 0 w 1615"/>
              <a:gd name="T7" fmla="*/ 310 h 311"/>
              <a:gd name="T8" fmla="*/ 0 w 1615"/>
              <a:gd name="T9" fmla="*/ 0 h 311"/>
            </a:gdLst>
            <a:ahLst/>
            <a:cxnLst>
              <a:cxn ang="0">
                <a:pos x="T0" y="T1"/>
              </a:cxn>
              <a:cxn ang="0">
                <a:pos x="T2" y="T3"/>
              </a:cxn>
              <a:cxn ang="0">
                <a:pos x="T4" y="T5"/>
              </a:cxn>
              <a:cxn ang="0">
                <a:pos x="T6" y="T7"/>
              </a:cxn>
              <a:cxn ang="0">
                <a:pos x="T8" y="T9"/>
              </a:cxn>
            </a:cxnLst>
            <a:rect l="0" t="0" r="r" b="b"/>
            <a:pathLst>
              <a:path w="1615" h="311">
                <a:moveTo>
                  <a:pt x="0" y="0"/>
                </a:moveTo>
                <a:lnTo>
                  <a:pt x="1614" y="0"/>
                </a:lnTo>
                <a:lnTo>
                  <a:pt x="1614" y="310"/>
                </a:lnTo>
                <a:lnTo>
                  <a:pt x="0" y="310"/>
                </a:lnTo>
                <a:lnTo>
                  <a:pt x="0" y="0"/>
                </a:lnTo>
              </a:path>
            </a:pathLst>
          </a:custGeom>
          <a:solidFill>
            <a:schemeClr val="accent6">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695" tIns="22847" rIns="45695" bIns="22847" anchor="ctr"/>
          <a:lstStyle/>
          <a:p>
            <a:pPr algn="ctr"/>
            <a:r>
              <a:rPr lang="en-US" sz="1500" b="1" dirty="0">
                <a:solidFill>
                  <a:schemeClr val="bg1"/>
                </a:solidFill>
                <a:latin typeface="Lato Regular"/>
              </a:rPr>
              <a:t>Broadband access </a:t>
            </a:r>
            <a:br>
              <a:rPr lang="en-US" sz="1500" b="1" dirty="0">
                <a:solidFill>
                  <a:schemeClr val="bg1"/>
                </a:solidFill>
                <a:latin typeface="Lato Regular"/>
              </a:rPr>
            </a:br>
            <a:r>
              <a:rPr lang="en-US" sz="1500" b="1" dirty="0">
                <a:solidFill>
                  <a:schemeClr val="bg1"/>
                </a:solidFill>
                <a:latin typeface="Lato Regular"/>
              </a:rPr>
              <a:t>up to 2 </a:t>
            </a:r>
            <a:r>
              <a:rPr lang="en-US" sz="1500" b="1" dirty="0" err="1">
                <a:solidFill>
                  <a:schemeClr val="bg1"/>
                </a:solidFill>
                <a:latin typeface="Lato Regular"/>
              </a:rPr>
              <a:t>Gbps</a:t>
            </a:r>
            <a:endParaRPr lang="en-US" sz="1500" b="1" dirty="0">
              <a:solidFill>
                <a:schemeClr val="bg1"/>
              </a:solidFill>
              <a:latin typeface="Lato Regular"/>
            </a:endParaRPr>
          </a:p>
        </p:txBody>
      </p:sp>
      <p:sp>
        <p:nvSpPr>
          <p:cNvPr id="23" name="Freeform 118"/>
          <p:cNvSpPr>
            <a:spLocks noChangeArrowheads="1"/>
          </p:cNvSpPr>
          <p:nvPr/>
        </p:nvSpPr>
        <p:spPr bwMode="auto">
          <a:xfrm>
            <a:off x="3159164" y="2934883"/>
            <a:ext cx="3266574" cy="1033328"/>
          </a:xfrm>
          <a:custGeom>
            <a:avLst/>
            <a:gdLst>
              <a:gd name="T0" fmla="*/ 0 w 1615"/>
              <a:gd name="T1" fmla="*/ 0 h 311"/>
              <a:gd name="T2" fmla="*/ 1614 w 1615"/>
              <a:gd name="T3" fmla="*/ 0 h 311"/>
              <a:gd name="T4" fmla="*/ 1614 w 1615"/>
              <a:gd name="T5" fmla="*/ 310 h 311"/>
              <a:gd name="T6" fmla="*/ 0 w 1615"/>
              <a:gd name="T7" fmla="*/ 310 h 311"/>
              <a:gd name="T8" fmla="*/ 0 w 1615"/>
              <a:gd name="T9" fmla="*/ 0 h 311"/>
            </a:gdLst>
            <a:ahLst/>
            <a:cxnLst>
              <a:cxn ang="0">
                <a:pos x="T0" y="T1"/>
              </a:cxn>
              <a:cxn ang="0">
                <a:pos x="T2" y="T3"/>
              </a:cxn>
              <a:cxn ang="0">
                <a:pos x="T4" y="T5"/>
              </a:cxn>
              <a:cxn ang="0">
                <a:pos x="T6" y="T7"/>
              </a:cxn>
              <a:cxn ang="0">
                <a:pos x="T8" y="T9"/>
              </a:cxn>
            </a:cxnLst>
            <a:rect l="0" t="0" r="r" b="b"/>
            <a:pathLst>
              <a:path w="1615" h="311">
                <a:moveTo>
                  <a:pt x="0" y="0"/>
                </a:moveTo>
                <a:lnTo>
                  <a:pt x="1614" y="0"/>
                </a:lnTo>
                <a:lnTo>
                  <a:pt x="1614" y="310"/>
                </a:lnTo>
                <a:lnTo>
                  <a:pt x="0" y="310"/>
                </a:lnTo>
                <a:lnTo>
                  <a:pt x="0" y="0"/>
                </a:lnTo>
              </a:path>
            </a:pathLst>
          </a:custGeom>
          <a:solidFill>
            <a:schemeClr val="accent6">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695" tIns="22847" rIns="45695" bIns="22847" anchor="ctr"/>
          <a:lstStyle/>
          <a:p>
            <a:pPr algn="ctr"/>
            <a:r>
              <a:rPr lang="en-US" sz="1500" b="1" dirty="0">
                <a:solidFill>
                  <a:schemeClr val="bg1"/>
                </a:solidFill>
                <a:latin typeface="Lato Regular"/>
              </a:rPr>
              <a:t>G.fast dynamic time assignment </a:t>
            </a:r>
          </a:p>
          <a:p>
            <a:pPr algn="ctr"/>
            <a:r>
              <a:rPr lang="en-US" sz="1500" b="1" dirty="0">
                <a:solidFill>
                  <a:schemeClr val="bg1"/>
                </a:solidFill>
                <a:latin typeface="Lato Regular"/>
              </a:rPr>
              <a:t>(DTA) – downstream/upstream </a:t>
            </a:r>
            <a:br>
              <a:rPr lang="en-US" sz="1500" b="1" dirty="0">
                <a:solidFill>
                  <a:schemeClr val="bg1"/>
                </a:solidFill>
                <a:latin typeface="Lato Regular"/>
              </a:rPr>
            </a:br>
            <a:r>
              <a:rPr lang="en-US" sz="1500" b="1" dirty="0">
                <a:solidFill>
                  <a:schemeClr val="bg1"/>
                </a:solidFill>
                <a:latin typeface="Lato Regular"/>
              </a:rPr>
              <a:t>bit-rates responsive to </a:t>
            </a:r>
          </a:p>
          <a:p>
            <a:pPr algn="ctr"/>
            <a:r>
              <a:rPr lang="en-US" sz="1500" b="1" dirty="0">
                <a:solidFill>
                  <a:schemeClr val="bg1"/>
                </a:solidFill>
                <a:latin typeface="Lato Regular"/>
              </a:rPr>
              <a:t>customer traffic</a:t>
            </a:r>
          </a:p>
        </p:txBody>
      </p:sp>
      <p:sp>
        <p:nvSpPr>
          <p:cNvPr id="24" name="Freeform 118"/>
          <p:cNvSpPr>
            <a:spLocks noChangeArrowheads="1"/>
          </p:cNvSpPr>
          <p:nvPr/>
        </p:nvSpPr>
        <p:spPr bwMode="auto">
          <a:xfrm>
            <a:off x="3138632" y="4183307"/>
            <a:ext cx="3287106" cy="661085"/>
          </a:xfrm>
          <a:custGeom>
            <a:avLst/>
            <a:gdLst>
              <a:gd name="T0" fmla="*/ 0 w 1615"/>
              <a:gd name="T1" fmla="*/ 0 h 311"/>
              <a:gd name="T2" fmla="*/ 1614 w 1615"/>
              <a:gd name="T3" fmla="*/ 0 h 311"/>
              <a:gd name="T4" fmla="*/ 1614 w 1615"/>
              <a:gd name="T5" fmla="*/ 310 h 311"/>
              <a:gd name="T6" fmla="*/ 0 w 1615"/>
              <a:gd name="T7" fmla="*/ 310 h 311"/>
              <a:gd name="T8" fmla="*/ 0 w 1615"/>
              <a:gd name="T9" fmla="*/ 0 h 311"/>
            </a:gdLst>
            <a:ahLst/>
            <a:cxnLst>
              <a:cxn ang="0">
                <a:pos x="T0" y="T1"/>
              </a:cxn>
              <a:cxn ang="0">
                <a:pos x="T2" y="T3"/>
              </a:cxn>
              <a:cxn ang="0">
                <a:pos x="T4" y="T5"/>
              </a:cxn>
              <a:cxn ang="0">
                <a:pos x="T6" y="T7"/>
              </a:cxn>
              <a:cxn ang="0">
                <a:pos x="T8" y="T9"/>
              </a:cxn>
            </a:cxnLst>
            <a:rect l="0" t="0" r="r" b="b"/>
            <a:pathLst>
              <a:path w="1615" h="311">
                <a:moveTo>
                  <a:pt x="0" y="0"/>
                </a:moveTo>
                <a:lnTo>
                  <a:pt x="1614" y="0"/>
                </a:lnTo>
                <a:lnTo>
                  <a:pt x="1614" y="310"/>
                </a:lnTo>
                <a:lnTo>
                  <a:pt x="0" y="310"/>
                </a:lnTo>
                <a:lnTo>
                  <a:pt x="0" y="0"/>
                </a:lnTo>
              </a:path>
            </a:pathLst>
          </a:custGeom>
          <a:solidFill>
            <a:schemeClr val="accent6">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695" tIns="22847" rIns="45695" bIns="22847" anchor="ctr"/>
          <a:lstStyle/>
          <a:p>
            <a:pPr algn="ctr"/>
            <a:endParaRPr lang="en-US" sz="1200" b="1" dirty="0">
              <a:solidFill>
                <a:schemeClr val="bg1"/>
              </a:solidFill>
              <a:latin typeface="Lato Regular"/>
            </a:endParaRPr>
          </a:p>
        </p:txBody>
      </p:sp>
      <p:sp>
        <p:nvSpPr>
          <p:cNvPr id="25" name="Freeform 118"/>
          <p:cNvSpPr>
            <a:spLocks noChangeArrowheads="1"/>
          </p:cNvSpPr>
          <p:nvPr/>
        </p:nvSpPr>
        <p:spPr bwMode="auto">
          <a:xfrm>
            <a:off x="7804486" y="4813112"/>
            <a:ext cx="2572282" cy="1079379"/>
          </a:xfrm>
          <a:custGeom>
            <a:avLst/>
            <a:gdLst>
              <a:gd name="T0" fmla="*/ 0 w 1615"/>
              <a:gd name="T1" fmla="*/ 0 h 311"/>
              <a:gd name="T2" fmla="*/ 1614 w 1615"/>
              <a:gd name="T3" fmla="*/ 0 h 311"/>
              <a:gd name="T4" fmla="*/ 1614 w 1615"/>
              <a:gd name="T5" fmla="*/ 310 h 311"/>
              <a:gd name="T6" fmla="*/ 0 w 1615"/>
              <a:gd name="T7" fmla="*/ 310 h 311"/>
              <a:gd name="T8" fmla="*/ 0 w 1615"/>
              <a:gd name="T9" fmla="*/ 0 h 311"/>
            </a:gdLst>
            <a:ahLst/>
            <a:cxnLst>
              <a:cxn ang="0">
                <a:pos x="T0" y="T1"/>
              </a:cxn>
              <a:cxn ang="0">
                <a:pos x="T2" y="T3"/>
              </a:cxn>
              <a:cxn ang="0">
                <a:pos x="T4" y="T5"/>
              </a:cxn>
              <a:cxn ang="0">
                <a:pos x="T6" y="T7"/>
              </a:cxn>
              <a:cxn ang="0">
                <a:pos x="T8" y="T9"/>
              </a:cxn>
            </a:cxnLst>
            <a:rect l="0" t="0" r="r" b="b"/>
            <a:pathLst>
              <a:path w="1615" h="311">
                <a:moveTo>
                  <a:pt x="0" y="0"/>
                </a:moveTo>
                <a:lnTo>
                  <a:pt x="1614" y="0"/>
                </a:lnTo>
                <a:lnTo>
                  <a:pt x="1614" y="310"/>
                </a:lnTo>
                <a:lnTo>
                  <a:pt x="0" y="310"/>
                </a:lnTo>
                <a:lnTo>
                  <a:pt x="0" y="0"/>
                </a:lnTo>
              </a:path>
            </a:pathLst>
          </a:custGeom>
          <a:solidFill>
            <a:schemeClr val="accent6">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695" tIns="22847" rIns="45695" bIns="22847" anchor="ctr"/>
          <a:lstStyle/>
          <a:p>
            <a:pPr algn="ctr"/>
            <a:r>
              <a:rPr lang="en-US" sz="1500" b="1" dirty="0">
                <a:solidFill>
                  <a:schemeClr val="bg1"/>
                </a:solidFill>
                <a:latin typeface="Lato Regular"/>
              </a:rPr>
              <a:t>G.hn and G.hn2 home </a:t>
            </a:r>
            <a:br>
              <a:rPr lang="en-US" sz="1500" b="1" dirty="0">
                <a:solidFill>
                  <a:schemeClr val="bg1"/>
                </a:solidFill>
                <a:latin typeface="Lato Regular"/>
              </a:rPr>
            </a:br>
            <a:r>
              <a:rPr lang="en-US" sz="1500" b="1" dirty="0">
                <a:solidFill>
                  <a:schemeClr val="bg1"/>
                </a:solidFill>
                <a:latin typeface="Lato Regular"/>
              </a:rPr>
              <a:t>networking over indoor </a:t>
            </a:r>
            <a:br>
              <a:rPr lang="en-US" sz="1500" b="1" dirty="0">
                <a:solidFill>
                  <a:schemeClr val="bg1"/>
                </a:solidFill>
                <a:latin typeface="Lato Regular"/>
              </a:rPr>
            </a:br>
            <a:r>
              <a:rPr lang="en-US" sz="1500" b="1" dirty="0">
                <a:solidFill>
                  <a:schemeClr val="bg1"/>
                </a:solidFill>
                <a:latin typeface="Lato Regular"/>
              </a:rPr>
              <a:t>phone, power, and coax </a:t>
            </a:r>
            <a:br>
              <a:rPr lang="en-US" sz="1500" b="1" dirty="0">
                <a:solidFill>
                  <a:schemeClr val="bg1"/>
                </a:solidFill>
                <a:latin typeface="Lato Regular"/>
              </a:rPr>
            </a:br>
            <a:r>
              <a:rPr lang="en-US" sz="1500" b="1" dirty="0">
                <a:solidFill>
                  <a:schemeClr val="bg1"/>
                </a:solidFill>
                <a:latin typeface="Lato Regular"/>
              </a:rPr>
              <a:t>wires &gt;2 Gbps</a:t>
            </a:r>
          </a:p>
        </p:txBody>
      </p:sp>
      <p:pic>
        <p:nvPicPr>
          <p:cNvPr id="26" name="Picture 25"/>
          <p:cNvPicPr>
            <a:picLocks noChangeAspect="1"/>
          </p:cNvPicPr>
          <p:nvPr/>
        </p:nvPicPr>
        <p:blipFill>
          <a:blip r:embed="rId2"/>
          <a:stretch>
            <a:fillRect/>
          </a:stretch>
        </p:blipFill>
        <p:spPr>
          <a:xfrm>
            <a:off x="6812305" y="2565902"/>
            <a:ext cx="1092136" cy="896376"/>
          </a:xfrm>
          <a:prstGeom prst="rect">
            <a:avLst/>
          </a:prstGeom>
        </p:spPr>
      </p:pic>
      <p:sp>
        <p:nvSpPr>
          <p:cNvPr id="28" name="Freeform 118"/>
          <p:cNvSpPr>
            <a:spLocks noChangeArrowheads="1"/>
          </p:cNvSpPr>
          <p:nvPr/>
        </p:nvSpPr>
        <p:spPr bwMode="auto">
          <a:xfrm>
            <a:off x="8199970" y="2676167"/>
            <a:ext cx="2176799" cy="771374"/>
          </a:xfrm>
          <a:custGeom>
            <a:avLst/>
            <a:gdLst>
              <a:gd name="T0" fmla="*/ 0 w 1615"/>
              <a:gd name="T1" fmla="*/ 0 h 311"/>
              <a:gd name="T2" fmla="*/ 1614 w 1615"/>
              <a:gd name="T3" fmla="*/ 0 h 311"/>
              <a:gd name="T4" fmla="*/ 1614 w 1615"/>
              <a:gd name="T5" fmla="*/ 310 h 311"/>
              <a:gd name="T6" fmla="*/ 0 w 1615"/>
              <a:gd name="T7" fmla="*/ 310 h 311"/>
              <a:gd name="T8" fmla="*/ 0 w 1615"/>
              <a:gd name="T9" fmla="*/ 0 h 311"/>
            </a:gdLst>
            <a:ahLst/>
            <a:cxnLst>
              <a:cxn ang="0">
                <a:pos x="T0" y="T1"/>
              </a:cxn>
              <a:cxn ang="0">
                <a:pos x="T2" y="T3"/>
              </a:cxn>
              <a:cxn ang="0">
                <a:pos x="T4" y="T5"/>
              </a:cxn>
              <a:cxn ang="0">
                <a:pos x="T6" y="T7"/>
              </a:cxn>
              <a:cxn ang="0">
                <a:pos x="T8" y="T9"/>
              </a:cxn>
            </a:cxnLst>
            <a:rect l="0" t="0" r="r" b="b"/>
            <a:pathLst>
              <a:path w="1615" h="311">
                <a:moveTo>
                  <a:pt x="0" y="0"/>
                </a:moveTo>
                <a:lnTo>
                  <a:pt x="1614" y="0"/>
                </a:lnTo>
                <a:lnTo>
                  <a:pt x="1614" y="310"/>
                </a:lnTo>
                <a:lnTo>
                  <a:pt x="0" y="310"/>
                </a:lnTo>
                <a:lnTo>
                  <a:pt x="0" y="0"/>
                </a:lnTo>
              </a:path>
            </a:pathLst>
          </a:custGeom>
          <a:solidFill>
            <a:schemeClr val="accent6">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695" tIns="22847" rIns="45695" bIns="22847" anchor="ctr"/>
          <a:lstStyle/>
          <a:p>
            <a:pPr algn="ctr"/>
            <a:r>
              <a:rPr lang="en-US" sz="1500" b="1" dirty="0">
                <a:solidFill>
                  <a:schemeClr val="bg1"/>
                </a:solidFill>
                <a:latin typeface="Lato Regular"/>
              </a:rPr>
              <a:t>Free space optical</a:t>
            </a:r>
            <a:br>
              <a:rPr lang="en-US" sz="1500" b="1" dirty="0">
                <a:solidFill>
                  <a:schemeClr val="bg1"/>
                </a:solidFill>
                <a:latin typeface="Lato Regular"/>
              </a:rPr>
            </a:br>
            <a:r>
              <a:rPr lang="en-US" sz="1500" b="1" dirty="0">
                <a:solidFill>
                  <a:schemeClr val="bg1"/>
                </a:solidFill>
                <a:latin typeface="Lato Regular"/>
              </a:rPr>
              <a:t>home networking</a:t>
            </a:r>
          </a:p>
        </p:txBody>
      </p:sp>
      <p:pic>
        <p:nvPicPr>
          <p:cNvPr id="29" name="Picture 28"/>
          <p:cNvPicPr>
            <a:picLocks noChangeAspect="1"/>
          </p:cNvPicPr>
          <p:nvPr/>
        </p:nvPicPr>
        <p:blipFill>
          <a:blip r:embed="rId3"/>
          <a:stretch>
            <a:fillRect/>
          </a:stretch>
        </p:blipFill>
        <p:spPr>
          <a:xfrm>
            <a:off x="6781095" y="3743904"/>
            <a:ext cx="1050278" cy="878804"/>
          </a:xfrm>
          <a:prstGeom prst="rect">
            <a:avLst/>
          </a:prstGeom>
        </p:spPr>
      </p:pic>
      <p:sp>
        <p:nvSpPr>
          <p:cNvPr id="31" name="Freeform 118"/>
          <p:cNvSpPr>
            <a:spLocks noChangeArrowheads="1"/>
          </p:cNvSpPr>
          <p:nvPr/>
        </p:nvSpPr>
        <p:spPr bwMode="auto">
          <a:xfrm>
            <a:off x="8199968" y="3743904"/>
            <a:ext cx="2176799" cy="878804"/>
          </a:xfrm>
          <a:custGeom>
            <a:avLst/>
            <a:gdLst>
              <a:gd name="T0" fmla="*/ 0 w 1615"/>
              <a:gd name="T1" fmla="*/ 0 h 311"/>
              <a:gd name="T2" fmla="*/ 1614 w 1615"/>
              <a:gd name="T3" fmla="*/ 0 h 311"/>
              <a:gd name="T4" fmla="*/ 1614 w 1615"/>
              <a:gd name="T5" fmla="*/ 310 h 311"/>
              <a:gd name="T6" fmla="*/ 0 w 1615"/>
              <a:gd name="T7" fmla="*/ 310 h 311"/>
              <a:gd name="T8" fmla="*/ 0 w 1615"/>
              <a:gd name="T9" fmla="*/ 0 h 311"/>
            </a:gdLst>
            <a:ahLst/>
            <a:cxnLst>
              <a:cxn ang="0">
                <a:pos x="T0" y="T1"/>
              </a:cxn>
              <a:cxn ang="0">
                <a:pos x="T2" y="T3"/>
              </a:cxn>
              <a:cxn ang="0">
                <a:pos x="T4" y="T5"/>
              </a:cxn>
              <a:cxn ang="0">
                <a:pos x="T6" y="T7"/>
              </a:cxn>
              <a:cxn ang="0">
                <a:pos x="T8" y="T9"/>
              </a:cxn>
            </a:cxnLst>
            <a:rect l="0" t="0" r="r" b="b"/>
            <a:pathLst>
              <a:path w="1615" h="311">
                <a:moveTo>
                  <a:pt x="0" y="0"/>
                </a:moveTo>
                <a:lnTo>
                  <a:pt x="1614" y="0"/>
                </a:lnTo>
                <a:lnTo>
                  <a:pt x="1614" y="310"/>
                </a:lnTo>
                <a:lnTo>
                  <a:pt x="0" y="310"/>
                </a:lnTo>
                <a:lnTo>
                  <a:pt x="0" y="0"/>
                </a:lnTo>
              </a:path>
            </a:pathLst>
          </a:custGeom>
          <a:solidFill>
            <a:schemeClr val="accent6">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695" tIns="22847" rIns="45695" bIns="22847" anchor="ctr"/>
          <a:lstStyle/>
          <a:p>
            <a:pPr algn="ctr"/>
            <a:r>
              <a:rPr lang="en-US" sz="1500" b="1" dirty="0">
                <a:solidFill>
                  <a:schemeClr val="bg1"/>
                </a:solidFill>
                <a:latin typeface="Lato Regular"/>
              </a:rPr>
              <a:t>Powerline </a:t>
            </a:r>
          </a:p>
          <a:p>
            <a:pPr algn="ctr"/>
            <a:r>
              <a:rPr lang="en-US" sz="1500" b="1" dirty="0">
                <a:solidFill>
                  <a:schemeClr val="bg1"/>
                </a:solidFill>
                <a:latin typeface="Lato Regular"/>
              </a:rPr>
              <a:t>communication </a:t>
            </a:r>
            <a:br>
              <a:rPr lang="en-US" sz="1500" b="1" dirty="0">
                <a:solidFill>
                  <a:schemeClr val="bg1"/>
                </a:solidFill>
                <a:latin typeface="Lato Regular"/>
              </a:rPr>
            </a:br>
            <a:r>
              <a:rPr lang="en-US" sz="1500" b="1" dirty="0">
                <a:solidFill>
                  <a:schemeClr val="bg1"/>
                </a:solidFill>
                <a:latin typeface="Lato Regular"/>
              </a:rPr>
              <a:t>(PLC)</a:t>
            </a:r>
          </a:p>
        </p:txBody>
      </p:sp>
      <p:pic>
        <p:nvPicPr>
          <p:cNvPr id="32" name="Picture 31"/>
          <p:cNvPicPr>
            <a:picLocks noChangeAspect="1"/>
          </p:cNvPicPr>
          <p:nvPr/>
        </p:nvPicPr>
        <p:blipFill>
          <a:blip r:embed="rId4"/>
          <a:stretch>
            <a:fillRect/>
          </a:stretch>
        </p:blipFill>
        <p:spPr>
          <a:xfrm>
            <a:off x="6781095" y="1113844"/>
            <a:ext cx="581010" cy="561315"/>
          </a:xfrm>
          <a:prstGeom prst="rect">
            <a:avLst/>
          </a:prstGeom>
        </p:spPr>
      </p:pic>
      <p:pic>
        <p:nvPicPr>
          <p:cNvPr id="34" name="Picture 33"/>
          <p:cNvPicPr>
            <a:picLocks noChangeAspect="1"/>
          </p:cNvPicPr>
          <p:nvPr/>
        </p:nvPicPr>
        <p:blipFill>
          <a:blip r:embed="rId5"/>
          <a:stretch>
            <a:fillRect/>
          </a:stretch>
        </p:blipFill>
        <p:spPr>
          <a:xfrm>
            <a:off x="1973586" y="3151122"/>
            <a:ext cx="713486" cy="410870"/>
          </a:xfrm>
          <a:prstGeom prst="rect">
            <a:avLst/>
          </a:prstGeom>
        </p:spPr>
      </p:pic>
      <p:pic>
        <p:nvPicPr>
          <p:cNvPr id="35" name="Picture 34"/>
          <p:cNvPicPr>
            <a:picLocks noChangeAspect="1"/>
          </p:cNvPicPr>
          <p:nvPr/>
        </p:nvPicPr>
        <p:blipFill>
          <a:blip r:embed="rId6"/>
          <a:stretch>
            <a:fillRect/>
          </a:stretch>
        </p:blipFill>
        <p:spPr>
          <a:xfrm>
            <a:off x="4183574" y="4499233"/>
            <a:ext cx="1169606" cy="240222"/>
          </a:xfrm>
          <a:prstGeom prst="rect">
            <a:avLst/>
          </a:prstGeom>
        </p:spPr>
      </p:pic>
      <p:pic>
        <p:nvPicPr>
          <p:cNvPr id="36" name="Picture 35"/>
          <p:cNvPicPr>
            <a:picLocks noChangeAspect="1"/>
          </p:cNvPicPr>
          <p:nvPr/>
        </p:nvPicPr>
        <p:blipFill>
          <a:blip r:embed="rId7"/>
          <a:stretch>
            <a:fillRect/>
          </a:stretch>
        </p:blipFill>
        <p:spPr>
          <a:xfrm>
            <a:off x="1996065" y="4178657"/>
            <a:ext cx="865285" cy="615314"/>
          </a:xfrm>
          <a:prstGeom prst="rect">
            <a:avLst/>
          </a:prstGeom>
        </p:spPr>
      </p:pic>
      <p:sp>
        <p:nvSpPr>
          <p:cNvPr id="3" name="Rectangle 2"/>
          <p:cNvSpPr/>
          <p:nvPr/>
        </p:nvSpPr>
        <p:spPr>
          <a:xfrm>
            <a:off x="3450605" y="4178659"/>
            <a:ext cx="2711000" cy="323165"/>
          </a:xfrm>
          <a:prstGeom prst="rect">
            <a:avLst/>
          </a:prstGeom>
        </p:spPr>
        <p:txBody>
          <a:bodyPr wrap="none">
            <a:spAutoFit/>
          </a:bodyPr>
          <a:lstStyle/>
          <a:p>
            <a:pPr algn="ctr"/>
            <a:r>
              <a:rPr lang="en-US" sz="1500" b="1" dirty="0">
                <a:solidFill>
                  <a:schemeClr val="bg1"/>
                </a:solidFill>
                <a:latin typeface="Lato Regular"/>
              </a:rPr>
              <a:t>Continue collaboration with</a:t>
            </a:r>
          </a:p>
        </p:txBody>
      </p:sp>
      <p:sp>
        <p:nvSpPr>
          <p:cNvPr id="4" name="Slide Number Placeholder 3"/>
          <p:cNvSpPr>
            <a:spLocks noGrp="1"/>
          </p:cNvSpPr>
          <p:nvPr>
            <p:ph type="sldNum" sz="quarter" idx="4294967295"/>
          </p:nvPr>
        </p:nvSpPr>
        <p:spPr>
          <a:xfrm>
            <a:off x="0" y="6176963"/>
            <a:ext cx="2844800" cy="365125"/>
          </a:xfrm>
        </p:spPr>
        <p:txBody>
          <a:bodyPr/>
          <a:lstStyle/>
          <a:p>
            <a:fld id="{283C63E4-F9BE-C24A-B4FF-309EB18BA564}" type="slidenum">
              <a:rPr lang="en-US" smtClean="0"/>
              <a:pPr/>
              <a:t>5</a:t>
            </a:fld>
            <a:endParaRPr lang="en-US" dirty="0"/>
          </a:p>
        </p:txBody>
      </p:sp>
      <p:sp>
        <p:nvSpPr>
          <p:cNvPr id="20" name="Freeform 118"/>
          <p:cNvSpPr>
            <a:spLocks noChangeArrowheads="1"/>
          </p:cNvSpPr>
          <p:nvPr/>
        </p:nvSpPr>
        <p:spPr bwMode="auto">
          <a:xfrm>
            <a:off x="3458747" y="2082273"/>
            <a:ext cx="2736267" cy="587801"/>
          </a:xfrm>
          <a:custGeom>
            <a:avLst/>
            <a:gdLst>
              <a:gd name="T0" fmla="*/ 0 w 1615"/>
              <a:gd name="T1" fmla="*/ 0 h 311"/>
              <a:gd name="T2" fmla="*/ 1614 w 1615"/>
              <a:gd name="T3" fmla="*/ 0 h 311"/>
              <a:gd name="T4" fmla="*/ 1614 w 1615"/>
              <a:gd name="T5" fmla="*/ 310 h 311"/>
              <a:gd name="T6" fmla="*/ 0 w 1615"/>
              <a:gd name="T7" fmla="*/ 310 h 311"/>
              <a:gd name="T8" fmla="*/ 0 w 1615"/>
              <a:gd name="T9" fmla="*/ 0 h 311"/>
            </a:gdLst>
            <a:ahLst/>
            <a:cxnLst>
              <a:cxn ang="0">
                <a:pos x="T0" y="T1"/>
              </a:cxn>
              <a:cxn ang="0">
                <a:pos x="T2" y="T3"/>
              </a:cxn>
              <a:cxn ang="0">
                <a:pos x="T4" y="T5"/>
              </a:cxn>
              <a:cxn ang="0">
                <a:pos x="T6" y="T7"/>
              </a:cxn>
              <a:cxn ang="0">
                <a:pos x="T8" y="T9"/>
              </a:cxn>
            </a:cxnLst>
            <a:rect l="0" t="0" r="r" b="b"/>
            <a:pathLst>
              <a:path w="1615" h="311">
                <a:moveTo>
                  <a:pt x="0" y="0"/>
                </a:moveTo>
                <a:lnTo>
                  <a:pt x="1614" y="0"/>
                </a:lnTo>
                <a:lnTo>
                  <a:pt x="1614" y="310"/>
                </a:lnTo>
                <a:lnTo>
                  <a:pt x="0" y="310"/>
                </a:lnTo>
                <a:lnTo>
                  <a:pt x="0" y="0"/>
                </a:lnTo>
              </a:path>
            </a:pathLst>
          </a:custGeom>
          <a:solidFill>
            <a:schemeClr val="accent6">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695" tIns="22847" rIns="45695" bIns="22847" anchor="ctr"/>
          <a:lstStyle/>
          <a:p>
            <a:pPr algn="ctr"/>
            <a:r>
              <a:rPr lang="en-US" sz="1500" b="1" dirty="0">
                <a:solidFill>
                  <a:schemeClr val="bg1"/>
                </a:solidFill>
                <a:latin typeface="Lato Regular"/>
              </a:rPr>
              <a:t>Next generation </a:t>
            </a:r>
            <a:br>
              <a:rPr lang="en-US" sz="1500" b="1" dirty="0">
                <a:solidFill>
                  <a:schemeClr val="bg1"/>
                </a:solidFill>
                <a:latin typeface="Lato Regular"/>
              </a:rPr>
            </a:br>
            <a:r>
              <a:rPr lang="en-US" sz="1500" b="1" dirty="0">
                <a:solidFill>
                  <a:schemeClr val="bg1"/>
                </a:solidFill>
                <a:latin typeface="Lato Regular"/>
              </a:rPr>
              <a:t>G.fast targeting 5-10 </a:t>
            </a:r>
            <a:r>
              <a:rPr lang="en-US" sz="1500" b="1" dirty="0" err="1">
                <a:solidFill>
                  <a:schemeClr val="bg1"/>
                </a:solidFill>
                <a:latin typeface="Lato Regular"/>
              </a:rPr>
              <a:t>Gbps</a:t>
            </a:r>
            <a:endParaRPr lang="en-US" sz="1500" b="1" dirty="0">
              <a:solidFill>
                <a:schemeClr val="bg1"/>
              </a:solidFill>
              <a:latin typeface="Lato Regular"/>
            </a:endParaRPr>
          </a:p>
        </p:txBody>
      </p:sp>
      <p:sp>
        <p:nvSpPr>
          <p:cNvPr id="5" name="TextBox 4"/>
          <p:cNvSpPr txBox="1"/>
          <p:nvPr/>
        </p:nvSpPr>
        <p:spPr>
          <a:xfrm>
            <a:off x="1695104" y="2053687"/>
            <a:ext cx="1589089" cy="646331"/>
          </a:xfrm>
          <a:prstGeom prst="rect">
            <a:avLst/>
          </a:prstGeom>
          <a:noFill/>
        </p:spPr>
        <p:txBody>
          <a:bodyPr wrap="none" rtlCol="0">
            <a:spAutoFit/>
          </a:bodyPr>
          <a:lstStyle/>
          <a:p>
            <a:r>
              <a:rPr lang="en-US" sz="3600" b="1" dirty="0" err="1">
                <a:solidFill>
                  <a:srgbClr val="FF0000"/>
                </a:solidFill>
              </a:rPr>
              <a:t>MGfast</a:t>
            </a:r>
            <a:endParaRPr lang="en-US" sz="3600" b="1" dirty="0">
              <a:solidFill>
                <a:srgbClr val="FF0000"/>
              </a:solidFill>
            </a:endParaRPr>
          </a:p>
        </p:txBody>
      </p:sp>
      <p:sp>
        <p:nvSpPr>
          <p:cNvPr id="30" name="Freeform 118"/>
          <p:cNvSpPr>
            <a:spLocks noChangeArrowheads="1"/>
          </p:cNvSpPr>
          <p:nvPr/>
        </p:nvSpPr>
        <p:spPr bwMode="auto">
          <a:xfrm>
            <a:off x="3138632" y="5058420"/>
            <a:ext cx="3287106" cy="587801"/>
          </a:xfrm>
          <a:custGeom>
            <a:avLst/>
            <a:gdLst>
              <a:gd name="T0" fmla="*/ 0 w 1615"/>
              <a:gd name="T1" fmla="*/ 0 h 311"/>
              <a:gd name="T2" fmla="*/ 1614 w 1615"/>
              <a:gd name="T3" fmla="*/ 0 h 311"/>
              <a:gd name="T4" fmla="*/ 1614 w 1615"/>
              <a:gd name="T5" fmla="*/ 310 h 311"/>
              <a:gd name="T6" fmla="*/ 0 w 1615"/>
              <a:gd name="T7" fmla="*/ 310 h 311"/>
              <a:gd name="T8" fmla="*/ 0 w 1615"/>
              <a:gd name="T9" fmla="*/ 0 h 311"/>
            </a:gdLst>
            <a:ahLst/>
            <a:cxnLst>
              <a:cxn ang="0">
                <a:pos x="T0" y="T1"/>
              </a:cxn>
              <a:cxn ang="0">
                <a:pos x="T2" y="T3"/>
              </a:cxn>
              <a:cxn ang="0">
                <a:pos x="T4" y="T5"/>
              </a:cxn>
              <a:cxn ang="0">
                <a:pos x="T6" y="T7"/>
              </a:cxn>
              <a:cxn ang="0">
                <a:pos x="T8" y="T9"/>
              </a:cxn>
            </a:cxnLst>
            <a:rect l="0" t="0" r="r" b="b"/>
            <a:pathLst>
              <a:path w="1615" h="311">
                <a:moveTo>
                  <a:pt x="0" y="0"/>
                </a:moveTo>
                <a:lnTo>
                  <a:pt x="1614" y="0"/>
                </a:lnTo>
                <a:lnTo>
                  <a:pt x="1614" y="310"/>
                </a:lnTo>
                <a:lnTo>
                  <a:pt x="0" y="310"/>
                </a:lnTo>
                <a:lnTo>
                  <a:pt x="0" y="0"/>
                </a:lnTo>
              </a:path>
            </a:pathLst>
          </a:custGeom>
          <a:solidFill>
            <a:schemeClr val="accent6">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695" tIns="22847" rIns="45695" bIns="22847" anchor="ctr"/>
          <a:lstStyle/>
          <a:p>
            <a:pPr algn="ctr"/>
            <a:r>
              <a:rPr lang="en-US" sz="1500" b="1" dirty="0">
                <a:solidFill>
                  <a:schemeClr val="bg1"/>
                </a:solidFill>
                <a:latin typeface="Lato Regular"/>
              </a:rPr>
              <a:t>Radio over fiber</a:t>
            </a:r>
            <a:br>
              <a:rPr lang="en-US" sz="1500" b="1" dirty="0">
                <a:solidFill>
                  <a:schemeClr val="bg1"/>
                </a:solidFill>
                <a:latin typeface="Lato Regular"/>
              </a:rPr>
            </a:br>
            <a:r>
              <a:rPr lang="en-US" sz="1500" b="1" dirty="0">
                <a:solidFill>
                  <a:schemeClr val="bg1"/>
                </a:solidFill>
                <a:latin typeface="Lato Regular"/>
              </a:rPr>
              <a:t>for mobile </a:t>
            </a:r>
            <a:r>
              <a:rPr lang="en-US" sz="1500" b="1" dirty="0" err="1">
                <a:solidFill>
                  <a:schemeClr val="bg1"/>
                </a:solidFill>
                <a:latin typeface="Lato Regular"/>
              </a:rPr>
              <a:t>fronthaul</a:t>
            </a:r>
            <a:endParaRPr lang="en-US" sz="1500" b="1" dirty="0">
              <a:solidFill>
                <a:schemeClr val="bg1"/>
              </a:solidFill>
              <a:latin typeface="Lato Regular"/>
            </a:endParaRPr>
          </a:p>
        </p:txBody>
      </p:sp>
      <p:sp>
        <p:nvSpPr>
          <p:cNvPr id="38" name="TextBox 37"/>
          <p:cNvSpPr txBox="1"/>
          <p:nvPr/>
        </p:nvSpPr>
        <p:spPr>
          <a:xfrm>
            <a:off x="1748027" y="5066968"/>
            <a:ext cx="1188915" cy="584775"/>
          </a:xfrm>
          <a:prstGeom prst="rect">
            <a:avLst/>
          </a:prstGeom>
          <a:noFill/>
        </p:spPr>
        <p:txBody>
          <a:bodyPr wrap="none" rtlCol="0">
            <a:spAutoFit/>
          </a:bodyPr>
          <a:lstStyle/>
          <a:p>
            <a:r>
              <a:rPr lang="en-US" sz="3200" b="1" dirty="0" err="1"/>
              <a:t>G.</a:t>
            </a:r>
            <a:r>
              <a:rPr lang="en-US" sz="3200" b="1" dirty="0" err="1">
                <a:solidFill>
                  <a:srgbClr val="00B050"/>
                </a:solidFill>
              </a:rPr>
              <a:t>RoF</a:t>
            </a:r>
            <a:endParaRPr lang="en-US" sz="3200" b="1" dirty="0">
              <a:solidFill>
                <a:srgbClr val="00B050"/>
              </a:solidFill>
            </a:endParaRPr>
          </a:p>
        </p:txBody>
      </p:sp>
      <p:sp>
        <p:nvSpPr>
          <p:cNvPr id="39" name="TextBox 37"/>
          <p:cNvSpPr txBox="1"/>
          <p:nvPr/>
        </p:nvSpPr>
        <p:spPr>
          <a:xfrm>
            <a:off x="7560811" y="1036564"/>
            <a:ext cx="2279117" cy="707886"/>
          </a:xfrm>
          <a:prstGeom prst="rect">
            <a:avLst/>
          </a:prstGeom>
          <a:noFill/>
        </p:spPr>
        <p:txBody>
          <a:bodyPr wrap="square" rtlCol="0">
            <a:spAutoFit/>
          </a:bodyPr>
          <a:lstStyle/>
          <a:p>
            <a:r>
              <a:rPr lang="en-US" sz="4000" b="1" dirty="0"/>
              <a:t>NG-PON2</a:t>
            </a:r>
            <a:endParaRPr lang="en-US" sz="4000" b="1" dirty="0">
              <a:solidFill>
                <a:srgbClr val="00B050"/>
              </a:solidFill>
            </a:endParaRPr>
          </a:p>
        </p:txBody>
      </p:sp>
      <p:sp>
        <p:nvSpPr>
          <p:cNvPr id="27" name="TextBox 26">
            <a:extLst>
              <a:ext uri="{FF2B5EF4-FFF2-40B4-BE49-F238E27FC236}">
                <a16:creationId xmlns:a16="http://schemas.microsoft.com/office/drawing/2014/main" id="{0AC74053-6C3E-45D1-BB22-50E406072211}"/>
              </a:ext>
            </a:extLst>
          </p:cNvPr>
          <p:cNvSpPr txBox="1"/>
          <p:nvPr/>
        </p:nvSpPr>
        <p:spPr>
          <a:xfrm>
            <a:off x="1841847" y="1253761"/>
            <a:ext cx="1299523" cy="646331"/>
          </a:xfrm>
          <a:prstGeom prst="rect">
            <a:avLst/>
          </a:prstGeom>
          <a:noFill/>
        </p:spPr>
        <p:txBody>
          <a:bodyPr wrap="none" rtlCol="0">
            <a:spAutoFit/>
          </a:bodyPr>
          <a:lstStyle/>
          <a:p>
            <a:r>
              <a:rPr lang="en-US" sz="3600" b="1" dirty="0" err="1">
                <a:solidFill>
                  <a:srgbClr val="FF0000"/>
                </a:solidFill>
              </a:rPr>
              <a:t>G.fast</a:t>
            </a:r>
            <a:endParaRPr lang="en-US" sz="3600" b="1" dirty="0">
              <a:solidFill>
                <a:srgbClr val="FF0000"/>
              </a:solidFill>
            </a:endParaRPr>
          </a:p>
        </p:txBody>
      </p:sp>
      <p:sp>
        <p:nvSpPr>
          <p:cNvPr id="40" name="TextBox 39">
            <a:extLst>
              <a:ext uri="{FF2B5EF4-FFF2-40B4-BE49-F238E27FC236}">
                <a16:creationId xmlns:a16="http://schemas.microsoft.com/office/drawing/2014/main" id="{4F5DF80A-C91B-453F-AEDA-76D9CADEEEC3}"/>
              </a:ext>
            </a:extLst>
          </p:cNvPr>
          <p:cNvSpPr txBox="1"/>
          <p:nvPr/>
        </p:nvSpPr>
        <p:spPr>
          <a:xfrm>
            <a:off x="6704505" y="5029154"/>
            <a:ext cx="1099981" cy="646331"/>
          </a:xfrm>
          <a:prstGeom prst="rect">
            <a:avLst/>
          </a:prstGeom>
          <a:noFill/>
        </p:spPr>
        <p:txBody>
          <a:bodyPr wrap="none" rtlCol="0">
            <a:spAutoFit/>
          </a:bodyPr>
          <a:lstStyle/>
          <a:p>
            <a:r>
              <a:rPr lang="en-US" sz="3600" b="1" dirty="0">
                <a:solidFill>
                  <a:schemeClr val="accent2">
                    <a:lumMod val="75000"/>
                  </a:schemeClr>
                </a:solidFill>
              </a:rPr>
              <a:t>G.hn</a:t>
            </a:r>
          </a:p>
        </p:txBody>
      </p:sp>
    </p:spTree>
    <p:extLst>
      <p:ext uri="{BB962C8B-B14F-4D97-AF65-F5344CB8AC3E}">
        <p14:creationId xmlns:p14="http://schemas.microsoft.com/office/powerpoint/2010/main" val="42398434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5393" y="608864"/>
            <a:ext cx="5699623" cy="542450"/>
          </a:xfrm>
          <a:prstGeom prst="rect">
            <a:avLst/>
          </a:prstGeom>
          <a:noFill/>
        </p:spPr>
        <p:txBody>
          <a:bodyPr wrap="none" lIns="34283" tIns="17142" rIns="34283" bIns="17142" rtlCol="0">
            <a:spAutoFit/>
          </a:bodyPr>
          <a:lstStyle/>
          <a:p>
            <a:pPr algn="ctr"/>
            <a:r>
              <a:rPr lang="en-US" sz="3300" b="1" dirty="0">
                <a:solidFill>
                  <a:schemeClr val="accent6">
                    <a:lumMod val="50000"/>
                  </a:schemeClr>
                </a:solidFill>
                <a:latin typeface="Lato Regular"/>
                <a:cs typeface="Lato Regular"/>
              </a:rPr>
              <a:t>WP2 – Optical Technologies</a:t>
            </a:r>
            <a:endParaRPr lang="id-ID" sz="3300" b="1" dirty="0">
              <a:solidFill>
                <a:schemeClr val="accent6">
                  <a:lumMod val="50000"/>
                </a:schemeClr>
              </a:solidFill>
              <a:latin typeface="Lato Regular"/>
              <a:cs typeface="Lato Regular"/>
            </a:endParaRPr>
          </a:p>
        </p:txBody>
      </p:sp>
      <p:sp>
        <p:nvSpPr>
          <p:cNvPr id="22" name="Freeform 118"/>
          <p:cNvSpPr>
            <a:spLocks noChangeArrowheads="1"/>
          </p:cNvSpPr>
          <p:nvPr/>
        </p:nvSpPr>
        <p:spPr bwMode="auto">
          <a:xfrm>
            <a:off x="4084740" y="2562562"/>
            <a:ext cx="2507607" cy="1261381"/>
          </a:xfrm>
          <a:custGeom>
            <a:avLst/>
            <a:gdLst>
              <a:gd name="T0" fmla="*/ 0 w 1615"/>
              <a:gd name="T1" fmla="*/ 0 h 311"/>
              <a:gd name="T2" fmla="*/ 1614 w 1615"/>
              <a:gd name="T3" fmla="*/ 0 h 311"/>
              <a:gd name="T4" fmla="*/ 1614 w 1615"/>
              <a:gd name="T5" fmla="*/ 310 h 311"/>
              <a:gd name="T6" fmla="*/ 0 w 1615"/>
              <a:gd name="T7" fmla="*/ 310 h 311"/>
              <a:gd name="T8" fmla="*/ 0 w 1615"/>
              <a:gd name="T9" fmla="*/ 0 h 311"/>
            </a:gdLst>
            <a:ahLst/>
            <a:cxnLst>
              <a:cxn ang="0">
                <a:pos x="T0" y="T1"/>
              </a:cxn>
              <a:cxn ang="0">
                <a:pos x="T2" y="T3"/>
              </a:cxn>
              <a:cxn ang="0">
                <a:pos x="T4" y="T5"/>
              </a:cxn>
              <a:cxn ang="0">
                <a:pos x="T6" y="T7"/>
              </a:cxn>
              <a:cxn ang="0">
                <a:pos x="T8" y="T9"/>
              </a:cxn>
            </a:cxnLst>
            <a:rect l="0" t="0" r="r" b="b"/>
            <a:pathLst>
              <a:path w="1615" h="311">
                <a:moveTo>
                  <a:pt x="0" y="0"/>
                </a:moveTo>
                <a:lnTo>
                  <a:pt x="1614" y="0"/>
                </a:lnTo>
                <a:lnTo>
                  <a:pt x="1614" y="310"/>
                </a:lnTo>
                <a:lnTo>
                  <a:pt x="0" y="310"/>
                </a:lnTo>
                <a:lnTo>
                  <a:pt x="0" y="0"/>
                </a:lnTo>
              </a:path>
            </a:pathLst>
          </a:custGeom>
          <a:solidFill>
            <a:schemeClr val="accent6">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695" tIns="22847" rIns="45695" bIns="22847" anchor="ctr"/>
          <a:lstStyle/>
          <a:p>
            <a:pPr algn="ctr"/>
            <a:r>
              <a:rPr lang="en-US" sz="1500" b="1" dirty="0">
                <a:solidFill>
                  <a:schemeClr val="bg1"/>
                </a:solidFill>
                <a:latin typeface="Lato Regular"/>
              </a:rPr>
              <a:t>Optical Fibre Technologies</a:t>
            </a:r>
            <a:br>
              <a:rPr lang="en-US" sz="1500" b="1" dirty="0">
                <a:solidFill>
                  <a:schemeClr val="bg1"/>
                </a:solidFill>
                <a:latin typeface="Lato Regular"/>
              </a:rPr>
            </a:br>
            <a:r>
              <a:rPr lang="en-US" sz="1500" b="1" dirty="0">
                <a:solidFill>
                  <a:schemeClr val="bg1"/>
                </a:solidFill>
                <a:latin typeface="Lato Regular"/>
              </a:rPr>
              <a:t>and Cables for easy and </a:t>
            </a:r>
          </a:p>
          <a:p>
            <a:pPr algn="ctr"/>
            <a:r>
              <a:rPr lang="en-US" sz="1500" b="1" dirty="0">
                <a:solidFill>
                  <a:schemeClr val="bg1"/>
                </a:solidFill>
                <a:latin typeface="Lato Regular"/>
              </a:rPr>
              <a:t>environmentally </a:t>
            </a:r>
            <a:br>
              <a:rPr lang="en-US" sz="1500" b="1" dirty="0">
                <a:solidFill>
                  <a:schemeClr val="bg1"/>
                </a:solidFill>
                <a:latin typeface="Lato Regular"/>
              </a:rPr>
            </a:br>
            <a:r>
              <a:rPr lang="en-US" sz="1500" b="1" dirty="0">
                <a:solidFill>
                  <a:schemeClr val="bg1"/>
                </a:solidFill>
                <a:latin typeface="Lato Regular"/>
              </a:rPr>
              <a:t>friendly outside plants</a:t>
            </a:r>
          </a:p>
        </p:txBody>
      </p:sp>
      <p:sp>
        <p:nvSpPr>
          <p:cNvPr id="23" name="Freeform 118"/>
          <p:cNvSpPr>
            <a:spLocks noChangeArrowheads="1"/>
          </p:cNvSpPr>
          <p:nvPr/>
        </p:nvSpPr>
        <p:spPr bwMode="auto">
          <a:xfrm>
            <a:off x="8118267" y="1550953"/>
            <a:ext cx="2298032" cy="779473"/>
          </a:xfrm>
          <a:custGeom>
            <a:avLst/>
            <a:gdLst>
              <a:gd name="T0" fmla="*/ 0 w 1615"/>
              <a:gd name="T1" fmla="*/ 0 h 311"/>
              <a:gd name="T2" fmla="*/ 1614 w 1615"/>
              <a:gd name="T3" fmla="*/ 0 h 311"/>
              <a:gd name="T4" fmla="*/ 1614 w 1615"/>
              <a:gd name="T5" fmla="*/ 310 h 311"/>
              <a:gd name="T6" fmla="*/ 0 w 1615"/>
              <a:gd name="T7" fmla="*/ 310 h 311"/>
              <a:gd name="T8" fmla="*/ 0 w 1615"/>
              <a:gd name="T9" fmla="*/ 0 h 311"/>
            </a:gdLst>
            <a:ahLst/>
            <a:cxnLst>
              <a:cxn ang="0">
                <a:pos x="T0" y="T1"/>
              </a:cxn>
              <a:cxn ang="0">
                <a:pos x="T2" y="T3"/>
              </a:cxn>
              <a:cxn ang="0">
                <a:pos x="T4" y="T5"/>
              </a:cxn>
              <a:cxn ang="0">
                <a:pos x="T6" y="T7"/>
              </a:cxn>
              <a:cxn ang="0">
                <a:pos x="T8" y="T9"/>
              </a:cxn>
            </a:cxnLst>
            <a:rect l="0" t="0" r="r" b="b"/>
            <a:pathLst>
              <a:path w="1615" h="311">
                <a:moveTo>
                  <a:pt x="0" y="0"/>
                </a:moveTo>
                <a:lnTo>
                  <a:pt x="1614" y="0"/>
                </a:lnTo>
                <a:lnTo>
                  <a:pt x="1614" y="310"/>
                </a:lnTo>
                <a:lnTo>
                  <a:pt x="0" y="310"/>
                </a:lnTo>
                <a:lnTo>
                  <a:pt x="0" y="0"/>
                </a:lnTo>
              </a:path>
            </a:pathLst>
          </a:custGeom>
          <a:solidFill>
            <a:schemeClr val="accent6">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695" tIns="22847" rIns="45695" bIns="22847" anchor="ctr"/>
          <a:lstStyle/>
          <a:p>
            <a:pPr algn="ctr"/>
            <a:r>
              <a:rPr lang="en-US" sz="1500" b="1" dirty="0">
                <a:solidFill>
                  <a:schemeClr val="bg1"/>
                </a:solidFill>
                <a:latin typeface="Lato Regular"/>
              </a:rPr>
              <a:t>Disaster Management </a:t>
            </a:r>
          </a:p>
          <a:p>
            <a:pPr algn="ctr"/>
            <a:r>
              <a:rPr lang="en-US" sz="1500" b="1" dirty="0">
                <a:solidFill>
                  <a:schemeClr val="bg1"/>
                </a:solidFill>
                <a:latin typeface="Lato Regular"/>
              </a:rPr>
              <a:t>issues</a:t>
            </a:r>
          </a:p>
        </p:txBody>
      </p:sp>
      <p:sp>
        <p:nvSpPr>
          <p:cNvPr id="24" name="Freeform 118"/>
          <p:cNvSpPr>
            <a:spLocks noChangeArrowheads="1"/>
          </p:cNvSpPr>
          <p:nvPr/>
        </p:nvSpPr>
        <p:spPr bwMode="auto">
          <a:xfrm>
            <a:off x="2402476" y="4793163"/>
            <a:ext cx="2936067" cy="900137"/>
          </a:xfrm>
          <a:custGeom>
            <a:avLst/>
            <a:gdLst>
              <a:gd name="T0" fmla="*/ 0 w 1615"/>
              <a:gd name="T1" fmla="*/ 0 h 311"/>
              <a:gd name="T2" fmla="*/ 1614 w 1615"/>
              <a:gd name="T3" fmla="*/ 0 h 311"/>
              <a:gd name="T4" fmla="*/ 1614 w 1615"/>
              <a:gd name="T5" fmla="*/ 310 h 311"/>
              <a:gd name="T6" fmla="*/ 0 w 1615"/>
              <a:gd name="T7" fmla="*/ 310 h 311"/>
              <a:gd name="T8" fmla="*/ 0 w 1615"/>
              <a:gd name="T9" fmla="*/ 0 h 311"/>
            </a:gdLst>
            <a:ahLst/>
            <a:cxnLst>
              <a:cxn ang="0">
                <a:pos x="T0" y="T1"/>
              </a:cxn>
              <a:cxn ang="0">
                <a:pos x="T2" y="T3"/>
              </a:cxn>
              <a:cxn ang="0">
                <a:pos x="T4" y="T5"/>
              </a:cxn>
              <a:cxn ang="0">
                <a:pos x="T6" y="T7"/>
              </a:cxn>
              <a:cxn ang="0">
                <a:pos x="T8" y="T9"/>
              </a:cxn>
            </a:cxnLst>
            <a:rect l="0" t="0" r="r" b="b"/>
            <a:pathLst>
              <a:path w="1615" h="311">
                <a:moveTo>
                  <a:pt x="0" y="0"/>
                </a:moveTo>
                <a:lnTo>
                  <a:pt x="1614" y="0"/>
                </a:lnTo>
                <a:lnTo>
                  <a:pt x="1614" y="310"/>
                </a:lnTo>
                <a:lnTo>
                  <a:pt x="0" y="310"/>
                </a:lnTo>
                <a:lnTo>
                  <a:pt x="0" y="0"/>
                </a:lnTo>
              </a:path>
            </a:pathLst>
          </a:custGeom>
          <a:solidFill>
            <a:schemeClr val="accent6">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695" tIns="22847" rIns="45695" bIns="22847" anchor="ctr"/>
          <a:lstStyle/>
          <a:p>
            <a:pPr algn="ctr"/>
            <a:r>
              <a:rPr lang="en-US" sz="1500" b="1" dirty="0">
                <a:solidFill>
                  <a:schemeClr val="bg1"/>
                </a:solidFill>
                <a:latin typeface="Lato Regular"/>
              </a:rPr>
              <a:t>100G and future higher-rate </a:t>
            </a:r>
          </a:p>
          <a:p>
            <a:pPr algn="ctr"/>
            <a:r>
              <a:rPr lang="en-US" sz="1500" b="1" dirty="0">
                <a:solidFill>
                  <a:schemeClr val="bg1"/>
                </a:solidFill>
                <a:latin typeface="Lato Regular"/>
              </a:rPr>
              <a:t>coherent multi-vendor </a:t>
            </a:r>
            <a:br>
              <a:rPr lang="en-US" sz="1500" b="1" dirty="0">
                <a:solidFill>
                  <a:schemeClr val="bg1"/>
                </a:solidFill>
                <a:latin typeface="Lato Regular"/>
              </a:rPr>
            </a:br>
            <a:r>
              <a:rPr lang="en-US" sz="1500" b="1" dirty="0">
                <a:solidFill>
                  <a:schemeClr val="bg1"/>
                </a:solidFill>
                <a:latin typeface="Lato Regular"/>
              </a:rPr>
              <a:t>interoperable interfaces</a:t>
            </a:r>
          </a:p>
        </p:txBody>
      </p:sp>
      <p:sp>
        <p:nvSpPr>
          <p:cNvPr id="25" name="Freeform 118"/>
          <p:cNvSpPr>
            <a:spLocks noChangeArrowheads="1"/>
          </p:cNvSpPr>
          <p:nvPr/>
        </p:nvSpPr>
        <p:spPr bwMode="auto">
          <a:xfrm>
            <a:off x="6942686" y="4346993"/>
            <a:ext cx="3473614" cy="756677"/>
          </a:xfrm>
          <a:custGeom>
            <a:avLst/>
            <a:gdLst>
              <a:gd name="T0" fmla="*/ 0 w 1615"/>
              <a:gd name="T1" fmla="*/ 0 h 311"/>
              <a:gd name="T2" fmla="*/ 1614 w 1615"/>
              <a:gd name="T3" fmla="*/ 0 h 311"/>
              <a:gd name="T4" fmla="*/ 1614 w 1615"/>
              <a:gd name="T5" fmla="*/ 310 h 311"/>
              <a:gd name="T6" fmla="*/ 0 w 1615"/>
              <a:gd name="T7" fmla="*/ 310 h 311"/>
              <a:gd name="T8" fmla="*/ 0 w 1615"/>
              <a:gd name="T9" fmla="*/ 0 h 311"/>
            </a:gdLst>
            <a:ahLst/>
            <a:cxnLst>
              <a:cxn ang="0">
                <a:pos x="T0" y="T1"/>
              </a:cxn>
              <a:cxn ang="0">
                <a:pos x="T2" y="T3"/>
              </a:cxn>
              <a:cxn ang="0">
                <a:pos x="T4" y="T5"/>
              </a:cxn>
              <a:cxn ang="0">
                <a:pos x="T6" y="T7"/>
              </a:cxn>
              <a:cxn ang="0">
                <a:pos x="T8" y="T9"/>
              </a:cxn>
            </a:cxnLst>
            <a:rect l="0" t="0" r="r" b="b"/>
            <a:pathLst>
              <a:path w="1615" h="311">
                <a:moveTo>
                  <a:pt x="0" y="0"/>
                </a:moveTo>
                <a:lnTo>
                  <a:pt x="1614" y="0"/>
                </a:lnTo>
                <a:lnTo>
                  <a:pt x="1614" y="310"/>
                </a:lnTo>
                <a:lnTo>
                  <a:pt x="0" y="310"/>
                </a:lnTo>
                <a:lnTo>
                  <a:pt x="0" y="0"/>
                </a:lnTo>
              </a:path>
            </a:pathLst>
          </a:custGeom>
          <a:solidFill>
            <a:schemeClr val="accent6">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695" tIns="22847" rIns="45695" bIns="22847" anchor="ctr"/>
          <a:lstStyle/>
          <a:p>
            <a:pPr algn="ctr"/>
            <a:r>
              <a:rPr lang="en-US" sz="1500" b="1" dirty="0">
                <a:solidFill>
                  <a:schemeClr val="bg1"/>
                </a:solidFill>
                <a:latin typeface="Lato Regular"/>
              </a:rPr>
              <a:t>Short-reach (OTN client) 200G and </a:t>
            </a:r>
            <a:br>
              <a:rPr lang="en-US" sz="1500" b="1" dirty="0">
                <a:solidFill>
                  <a:schemeClr val="bg1"/>
                </a:solidFill>
                <a:latin typeface="Lato Regular"/>
              </a:rPr>
            </a:br>
            <a:r>
              <a:rPr lang="en-US" sz="1500" b="1" dirty="0">
                <a:solidFill>
                  <a:schemeClr val="bg1"/>
                </a:solidFill>
                <a:latin typeface="Lato Regular"/>
              </a:rPr>
              <a:t>400G interfaces reusing components </a:t>
            </a:r>
            <a:br>
              <a:rPr lang="en-US" sz="1500" b="1" dirty="0">
                <a:solidFill>
                  <a:schemeClr val="bg1"/>
                </a:solidFill>
                <a:latin typeface="Lato Regular"/>
              </a:rPr>
            </a:br>
            <a:r>
              <a:rPr lang="en-US" sz="1500" b="1" dirty="0">
                <a:solidFill>
                  <a:schemeClr val="bg1"/>
                </a:solidFill>
                <a:latin typeface="Lato Regular"/>
              </a:rPr>
              <a:t>developed for Ethernet applications</a:t>
            </a:r>
          </a:p>
        </p:txBody>
      </p:sp>
      <p:sp>
        <p:nvSpPr>
          <p:cNvPr id="31" name="Freeform 118"/>
          <p:cNvSpPr>
            <a:spLocks noChangeArrowheads="1"/>
          </p:cNvSpPr>
          <p:nvPr/>
        </p:nvSpPr>
        <p:spPr bwMode="auto">
          <a:xfrm>
            <a:off x="6942686" y="2562561"/>
            <a:ext cx="3473614" cy="1530964"/>
          </a:xfrm>
          <a:custGeom>
            <a:avLst/>
            <a:gdLst>
              <a:gd name="T0" fmla="*/ 0 w 1615"/>
              <a:gd name="T1" fmla="*/ 0 h 311"/>
              <a:gd name="T2" fmla="*/ 1614 w 1615"/>
              <a:gd name="T3" fmla="*/ 0 h 311"/>
              <a:gd name="T4" fmla="*/ 1614 w 1615"/>
              <a:gd name="T5" fmla="*/ 310 h 311"/>
              <a:gd name="T6" fmla="*/ 0 w 1615"/>
              <a:gd name="T7" fmla="*/ 310 h 311"/>
              <a:gd name="T8" fmla="*/ 0 w 1615"/>
              <a:gd name="T9" fmla="*/ 0 h 311"/>
            </a:gdLst>
            <a:ahLst/>
            <a:cxnLst>
              <a:cxn ang="0">
                <a:pos x="T0" y="T1"/>
              </a:cxn>
              <a:cxn ang="0">
                <a:pos x="T2" y="T3"/>
              </a:cxn>
              <a:cxn ang="0">
                <a:pos x="T4" y="T5"/>
              </a:cxn>
              <a:cxn ang="0">
                <a:pos x="T6" y="T7"/>
              </a:cxn>
              <a:cxn ang="0">
                <a:pos x="T8" y="T9"/>
              </a:cxn>
            </a:cxnLst>
            <a:rect l="0" t="0" r="r" b="b"/>
            <a:pathLst>
              <a:path w="1615" h="311">
                <a:moveTo>
                  <a:pt x="0" y="0"/>
                </a:moveTo>
                <a:lnTo>
                  <a:pt x="1614" y="0"/>
                </a:lnTo>
                <a:lnTo>
                  <a:pt x="1614" y="310"/>
                </a:lnTo>
                <a:lnTo>
                  <a:pt x="0" y="310"/>
                </a:lnTo>
                <a:lnTo>
                  <a:pt x="0" y="0"/>
                </a:lnTo>
              </a:path>
            </a:pathLst>
          </a:custGeom>
          <a:solidFill>
            <a:schemeClr val="accent6">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695" tIns="22847" rIns="45695" bIns="22847" anchor="ctr"/>
          <a:lstStyle/>
          <a:p>
            <a:pPr algn="ctr"/>
            <a:br>
              <a:rPr lang="en-US" sz="1500" b="1" dirty="0">
                <a:solidFill>
                  <a:schemeClr val="bg1"/>
                </a:solidFill>
                <a:latin typeface="Lato Regular"/>
              </a:rPr>
            </a:br>
            <a:r>
              <a:rPr lang="en-US" sz="1500" b="1" dirty="0">
                <a:solidFill>
                  <a:schemeClr val="bg1"/>
                </a:solidFill>
                <a:latin typeface="Lato Regular"/>
              </a:rPr>
              <a:t>Multichannel bi-directional DWDM </a:t>
            </a:r>
          </a:p>
          <a:p>
            <a:pPr algn="ctr"/>
            <a:r>
              <a:rPr lang="en-US" sz="1500" b="1" dirty="0">
                <a:solidFill>
                  <a:schemeClr val="bg1"/>
                </a:solidFill>
                <a:latin typeface="Lato Regular"/>
              </a:rPr>
              <a:t>applications targeted at  lower cost </a:t>
            </a:r>
          </a:p>
          <a:p>
            <a:pPr algn="ctr"/>
            <a:r>
              <a:rPr lang="en-US" sz="1500" b="1" dirty="0">
                <a:solidFill>
                  <a:schemeClr val="bg1"/>
                </a:solidFill>
                <a:latin typeface="Lato Regular"/>
              </a:rPr>
              <a:t>optical solutions for applications </a:t>
            </a:r>
            <a:br>
              <a:rPr lang="en-US" sz="1500" b="1" dirty="0">
                <a:solidFill>
                  <a:schemeClr val="bg1"/>
                </a:solidFill>
                <a:latin typeface="Lato Regular"/>
              </a:rPr>
            </a:br>
            <a:r>
              <a:rPr lang="en-US" sz="1500" b="1" dirty="0">
                <a:solidFill>
                  <a:schemeClr val="bg1"/>
                </a:solidFill>
                <a:latin typeface="Lato Regular"/>
              </a:rPr>
              <a:t>including mobile </a:t>
            </a:r>
            <a:r>
              <a:rPr lang="en-US" sz="1500" b="1" dirty="0" err="1">
                <a:solidFill>
                  <a:schemeClr val="bg1"/>
                </a:solidFill>
                <a:latin typeface="Lato Regular"/>
              </a:rPr>
              <a:t>fronthaul</a:t>
            </a:r>
            <a:r>
              <a:rPr lang="en-US" sz="1500" b="1" dirty="0">
                <a:solidFill>
                  <a:schemeClr val="bg1"/>
                </a:solidFill>
                <a:latin typeface="Lato Regular"/>
              </a:rPr>
              <a:t> </a:t>
            </a:r>
          </a:p>
          <a:p>
            <a:pPr algn="ctr"/>
            <a:r>
              <a:rPr lang="en-US" sz="1500" b="1" dirty="0">
                <a:solidFill>
                  <a:schemeClr val="bg1"/>
                </a:solidFill>
                <a:latin typeface="Lato Regular"/>
              </a:rPr>
              <a:t>and backhaul</a:t>
            </a:r>
          </a:p>
          <a:p>
            <a:pPr algn="ctr"/>
            <a:endParaRPr lang="en-US" sz="1500" b="1" dirty="0">
              <a:solidFill>
                <a:schemeClr val="bg1"/>
              </a:solidFill>
              <a:latin typeface="Lato Regular"/>
            </a:endParaRPr>
          </a:p>
        </p:txBody>
      </p:sp>
      <p:pic>
        <p:nvPicPr>
          <p:cNvPr id="4" name="Picture 3"/>
          <p:cNvPicPr>
            <a:picLocks noChangeAspect="1"/>
          </p:cNvPicPr>
          <p:nvPr/>
        </p:nvPicPr>
        <p:blipFill>
          <a:blip r:embed="rId2"/>
          <a:stretch>
            <a:fillRect/>
          </a:stretch>
        </p:blipFill>
        <p:spPr>
          <a:xfrm>
            <a:off x="2250354" y="1327926"/>
            <a:ext cx="1730890" cy="1067592"/>
          </a:xfrm>
          <a:prstGeom prst="rect">
            <a:avLst/>
          </a:prstGeom>
        </p:spPr>
      </p:pic>
      <p:pic>
        <p:nvPicPr>
          <p:cNvPr id="5" name="Picture 4"/>
          <p:cNvPicPr>
            <a:picLocks noChangeAspect="1"/>
          </p:cNvPicPr>
          <p:nvPr/>
        </p:nvPicPr>
        <p:blipFill>
          <a:blip r:embed="rId3"/>
          <a:stretch>
            <a:fillRect/>
          </a:stretch>
        </p:blipFill>
        <p:spPr>
          <a:xfrm>
            <a:off x="6617666" y="1536116"/>
            <a:ext cx="1436838" cy="961444"/>
          </a:xfrm>
          <a:prstGeom prst="rect">
            <a:avLst/>
          </a:prstGeom>
        </p:spPr>
      </p:pic>
      <p:pic>
        <p:nvPicPr>
          <p:cNvPr id="6" name="Picture 5"/>
          <p:cNvPicPr>
            <a:picLocks noChangeAspect="1"/>
          </p:cNvPicPr>
          <p:nvPr/>
        </p:nvPicPr>
        <p:blipFill>
          <a:blip r:embed="rId4"/>
          <a:stretch>
            <a:fillRect/>
          </a:stretch>
        </p:blipFill>
        <p:spPr>
          <a:xfrm>
            <a:off x="3115799" y="4036486"/>
            <a:ext cx="1602960" cy="756677"/>
          </a:xfrm>
          <a:prstGeom prst="rect">
            <a:avLst/>
          </a:prstGeom>
        </p:spPr>
      </p:pic>
      <p:pic>
        <p:nvPicPr>
          <p:cNvPr id="7" name="Picture 6"/>
          <p:cNvPicPr>
            <a:picLocks noChangeAspect="1"/>
          </p:cNvPicPr>
          <p:nvPr/>
        </p:nvPicPr>
        <p:blipFill>
          <a:blip r:embed="rId5"/>
          <a:stretch>
            <a:fillRect/>
          </a:stretch>
        </p:blipFill>
        <p:spPr>
          <a:xfrm>
            <a:off x="5767479" y="4793162"/>
            <a:ext cx="906762" cy="882088"/>
          </a:xfrm>
          <a:prstGeom prst="rect">
            <a:avLst/>
          </a:prstGeom>
        </p:spPr>
      </p:pic>
      <p:sp>
        <p:nvSpPr>
          <p:cNvPr id="8" name="Rectangle 7"/>
          <p:cNvSpPr/>
          <p:nvPr/>
        </p:nvSpPr>
        <p:spPr>
          <a:xfrm>
            <a:off x="5736165" y="3931495"/>
            <a:ext cx="938077" cy="830997"/>
          </a:xfrm>
          <a:prstGeom prst="rect">
            <a:avLst/>
          </a:prstGeom>
        </p:spPr>
        <p:txBody>
          <a:bodyPr wrap="none">
            <a:spAutoFit/>
          </a:bodyPr>
          <a:lstStyle/>
          <a:p>
            <a:r>
              <a:rPr lang="en-US" sz="2400" b="1" dirty="0">
                <a:solidFill>
                  <a:schemeClr val="tx2"/>
                </a:solidFill>
                <a:latin typeface="Lato Regular"/>
              </a:rPr>
              <a:t>200G</a:t>
            </a:r>
          </a:p>
          <a:p>
            <a:r>
              <a:rPr lang="de-DE" sz="2400" b="1" dirty="0">
                <a:solidFill>
                  <a:schemeClr val="tx2"/>
                </a:solidFill>
                <a:latin typeface="Lato Regular"/>
              </a:rPr>
              <a:t>400G</a:t>
            </a:r>
            <a:endParaRPr lang="en-US" sz="2400" dirty="0">
              <a:solidFill>
                <a:schemeClr val="tx2"/>
              </a:solidFill>
            </a:endParaRPr>
          </a:p>
        </p:txBody>
      </p:sp>
      <p:sp>
        <p:nvSpPr>
          <p:cNvPr id="3" name="Slide Number Placeholder 2"/>
          <p:cNvSpPr>
            <a:spLocks noGrp="1"/>
          </p:cNvSpPr>
          <p:nvPr>
            <p:ph type="sldNum" sz="quarter" idx="4294967295"/>
          </p:nvPr>
        </p:nvSpPr>
        <p:spPr>
          <a:xfrm>
            <a:off x="0" y="6176963"/>
            <a:ext cx="2844800" cy="365125"/>
          </a:xfrm>
        </p:spPr>
        <p:txBody>
          <a:bodyPr/>
          <a:lstStyle/>
          <a:p>
            <a:fld id="{283C63E4-F9BE-C24A-B4FF-309EB18BA564}" type="slidenum">
              <a:rPr lang="en-US" smtClean="0"/>
              <a:pPr/>
              <a:t>6</a:t>
            </a:fld>
            <a:endParaRPr lang="en-US" dirty="0"/>
          </a:p>
        </p:txBody>
      </p:sp>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23510" y="2300487"/>
            <a:ext cx="1986635" cy="827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84046" y="3193253"/>
            <a:ext cx="2026099" cy="742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Freeform 118"/>
          <p:cNvSpPr>
            <a:spLocks noChangeArrowheads="1"/>
          </p:cNvSpPr>
          <p:nvPr/>
        </p:nvSpPr>
        <p:spPr bwMode="auto">
          <a:xfrm>
            <a:off x="4084740" y="1580895"/>
            <a:ext cx="2459591" cy="719591"/>
          </a:xfrm>
          <a:custGeom>
            <a:avLst/>
            <a:gdLst>
              <a:gd name="T0" fmla="*/ 0 w 1615"/>
              <a:gd name="T1" fmla="*/ 0 h 311"/>
              <a:gd name="T2" fmla="*/ 1614 w 1615"/>
              <a:gd name="T3" fmla="*/ 0 h 311"/>
              <a:gd name="T4" fmla="*/ 1614 w 1615"/>
              <a:gd name="T5" fmla="*/ 310 h 311"/>
              <a:gd name="T6" fmla="*/ 0 w 1615"/>
              <a:gd name="T7" fmla="*/ 310 h 311"/>
              <a:gd name="T8" fmla="*/ 0 w 1615"/>
              <a:gd name="T9" fmla="*/ 0 h 311"/>
            </a:gdLst>
            <a:ahLst/>
            <a:cxnLst>
              <a:cxn ang="0">
                <a:pos x="T0" y="T1"/>
              </a:cxn>
              <a:cxn ang="0">
                <a:pos x="T2" y="T3"/>
              </a:cxn>
              <a:cxn ang="0">
                <a:pos x="T4" y="T5"/>
              </a:cxn>
              <a:cxn ang="0">
                <a:pos x="T6" y="T7"/>
              </a:cxn>
              <a:cxn ang="0">
                <a:pos x="T8" y="T9"/>
              </a:cxn>
            </a:cxnLst>
            <a:rect l="0" t="0" r="r" b="b"/>
            <a:pathLst>
              <a:path w="1615" h="311">
                <a:moveTo>
                  <a:pt x="0" y="0"/>
                </a:moveTo>
                <a:lnTo>
                  <a:pt x="1614" y="0"/>
                </a:lnTo>
                <a:lnTo>
                  <a:pt x="1614" y="310"/>
                </a:lnTo>
                <a:lnTo>
                  <a:pt x="0" y="310"/>
                </a:lnTo>
                <a:lnTo>
                  <a:pt x="0" y="0"/>
                </a:lnTo>
              </a:path>
            </a:pathLst>
          </a:custGeom>
          <a:solidFill>
            <a:schemeClr val="accent6">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695" tIns="22847" rIns="45695" bIns="22847" anchor="ctr"/>
          <a:lstStyle/>
          <a:p>
            <a:pPr algn="ctr"/>
            <a:r>
              <a:rPr lang="en-US" sz="1500" b="1" dirty="0">
                <a:solidFill>
                  <a:schemeClr val="bg1"/>
                </a:solidFill>
                <a:latin typeface="Lato Regular"/>
              </a:rPr>
              <a:t>Optical Network </a:t>
            </a:r>
          </a:p>
          <a:p>
            <a:pPr algn="ctr"/>
            <a:r>
              <a:rPr lang="en-US" sz="1500" b="1" dirty="0">
                <a:solidFill>
                  <a:schemeClr val="bg1"/>
                </a:solidFill>
                <a:latin typeface="Lato Regular"/>
              </a:rPr>
              <a:t>Infrastructure </a:t>
            </a:r>
          </a:p>
        </p:txBody>
      </p:sp>
      <p:sp>
        <p:nvSpPr>
          <p:cNvPr id="17" name="Freeform 118">
            <a:extLst>
              <a:ext uri="{FF2B5EF4-FFF2-40B4-BE49-F238E27FC236}">
                <a16:creationId xmlns:a16="http://schemas.microsoft.com/office/drawing/2014/main" id="{18BA6EEC-4656-4014-8F1D-7F0552A72FFA}"/>
              </a:ext>
            </a:extLst>
          </p:cNvPr>
          <p:cNvSpPr>
            <a:spLocks noChangeArrowheads="1"/>
          </p:cNvSpPr>
          <p:nvPr/>
        </p:nvSpPr>
        <p:spPr bwMode="auto">
          <a:xfrm>
            <a:off x="6942686" y="5295529"/>
            <a:ext cx="3473614" cy="575541"/>
          </a:xfrm>
          <a:custGeom>
            <a:avLst/>
            <a:gdLst>
              <a:gd name="T0" fmla="*/ 0 w 1615"/>
              <a:gd name="T1" fmla="*/ 0 h 311"/>
              <a:gd name="T2" fmla="*/ 1614 w 1615"/>
              <a:gd name="T3" fmla="*/ 0 h 311"/>
              <a:gd name="T4" fmla="*/ 1614 w 1615"/>
              <a:gd name="T5" fmla="*/ 310 h 311"/>
              <a:gd name="T6" fmla="*/ 0 w 1615"/>
              <a:gd name="T7" fmla="*/ 310 h 311"/>
              <a:gd name="T8" fmla="*/ 0 w 1615"/>
              <a:gd name="T9" fmla="*/ 0 h 311"/>
            </a:gdLst>
            <a:ahLst/>
            <a:cxnLst>
              <a:cxn ang="0">
                <a:pos x="T0" y="T1"/>
              </a:cxn>
              <a:cxn ang="0">
                <a:pos x="T2" y="T3"/>
              </a:cxn>
              <a:cxn ang="0">
                <a:pos x="T4" y="T5"/>
              </a:cxn>
              <a:cxn ang="0">
                <a:pos x="T6" y="T7"/>
              </a:cxn>
              <a:cxn ang="0">
                <a:pos x="T8" y="T9"/>
              </a:cxn>
            </a:cxnLst>
            <a:rect l="0" t="0" r="r" b="b"/>
            <a:pathLst>
              <a:path w="1615" h="311">
                <a:moveTo>
                  <a:pt x="0" y="0"/>
                </a:moveTo>
                <a:lnTo>
                  <a:pt x="1614" y="0"/>
                </a:lnTo>
                <a:lnTo>
                  <a:pt x="1614" y="310"/>
                </a:lnTo>
                <a:lnTo>
                  <a:pt x="0" y="310"/>
                </a:lnTo>
                <a:lnTo>
                  <a:pt x="0" y="0"/>
                </a:lnTo>
              </a:path>
            </a:pathLst>
          </a:custGeom>
          <a:solidFill>
            <a:schemeClr val="accent6">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695" tIns="22847" rIns="45695" bIns="22847" anchor="ctr"/>
          <a:lstStyle/>
          <a:p>
            <a:r>
              <a:rPr lang="en-GB" sz="1500" b="1" dirty="0">
                <a:solidFill>
                  <a:schemeClr val="bg1"/>
                </a:solidFill>
                <a:latin typeface="Lato Regular"/>
              </a:rPr>
              <a:t>25 Gbit/s optical interface for mobile </a:t>
            </a:r>
            <a:br>
              <a:rPr lang="en-GB" sz="1500" b="1" dirty="0">
                <a:solidFill>
                  <a:schemeClr val="bg1"/>
                </a:solidFill>
                <a:latin typeface="Lato Regular"/>
              </a:rPr>
            </a:br>
            <a:r>
              <a:rPr lang="en-GB" sz="1500" b="1" dirty="0">
                <a:solidFill>
                  <a:schemeClr val="bg1"/>
                </a:solidFill>
                <a:latin typeface="Lato Regular"/>
              </a:rPr>
              <a:t>optimized transport</a:t>
            </a:r>
            <a:endParaRPr lang="en-US" sz="1500" b="1" dirty="0">
              <a:solidFill>
                <a:schemeClr val="bg1"/>
              </a:solidFill>
              <a:latin typeface="Lato Regular"/>
            </a:endParaRPr>
          </a:p>
        </p:txBody>
      </p:sp>
    </p:spTree>
    <p:extLst>
      <p:ext uri="{BB962C8B-B14F-4D97-AF65-F5344CB8AC3E}">
        <p14:creationId xmlns:p14="http://schemas.microsoft.com/office/powerpoint/2010/main" val="39313287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14962" y="732233"/>
            <a:ext cx="6980487" cy="542450"/>
          </a:xfrm>
          <a:prstGeom prst="rect">
            <a:avLst/>
          </a:prstGeom>
          <a:noFill/>
        </p:spPr>
        <p:txBody>
          <a:bodyPr wrap="none" lIns="34283" tIns="17142" rIns="34283" bIns="17142" rtlCol="0">
            <a:spAutoFit/>
          </a:bodyPr>
          <a:lstStyle/>
          <a:p>
            <a:pPr algn="ctr"/>
            <a:r>
              <a:rPr lang="en-US" sz="3300" b="1" dirty="0">
                <a:solidFill>
                  <a:schemeClr val="accent6">
                    <a:lumMod val="50000"/>
                  </a:schemeClr>
                </a:solidFill>
                <a:latin typeface="Lato Regular"/>
                <a:cs typeface="Lato Regular"/>
              </a:rPr>
              <a:t>WP3 – Optical Transport Networks</a:t>
            </a:r>
            <a:endParaRPr lang="id-ID" sz="3300" b="1" dirty="0">
              <a:solidFill>
                <a:schemeClr val="accent6">
                  <a:lumMod val="50000"/>
                </a:schemeClr>
              </a:solidFill>
              <a:latin typeface="Lato Regular"/>
              <a:cs typeface="Lato Regular"/>
            </a:endParaRPr>
          </a:p>
        </p:txBody>
      </p:sp>
      <p:sp>
        <p:nvSpPr>
          <p:cNvPr id="22" name="Freeform 118"/>
          <p:cNvSpPr>
            <a:spLocks noChangeArrowheads="1"/>
          </p:cNvSpPr>
          <p:nvPr/>
        </p:nvSpPr>
        <p:spPr bwMode="auto">
          <a:xfrm>
            <a:off x="3297285" y="1681455"/>
            <a:ext cx="3060552" cy="703892"/>
          </a:xfrm>
          <a:custGeom>
            <a:avLst/>
            <a:gdLst>
              <a:gd name="T0" fmla="*/ 0 w 1615"/>
              <a:gd name="T1" fmla="*/ 0 h 311"/>
              <a:gd name="T2" fmla="*/ 1614 w 1615"/>
              <a:gd name="T3" fmla="*/ 0 h 311"/>
              <a:gd name="T4" fmla="*/ 1614 w 1615"/>
              <a:gd name="T5" fmla="*/ 310 h 311"/>
              <a:gd name="T6" fmla="*/ 0 w 1615"/>
              <a:gd name="T7" fmla="*/ 310 h 311"/>
              <a:gd name="T8" fmla="*/ 0 w 1615"/>
              <a:gd name="T9" fmla="*/ 0 h 311"/>
            </a:gdLst>
            <a:ahLst/>
            <a:cxnLst>
              <a:cxn ang="0">
                <a:pos x="T0" y="T1"/>
              </a:cxn>
              <a:cxn ang="0">
                <a:pos x="T2" y="T3"/>
              </a:cxn>
              <a:cxn ang="0">
                <a:pos x="T4" y="T5"/>
              </a:cxn>
              <a:cxn ang="0">
                <a:pos x="T6" y="T7"/>
              </a:cxn>
              <a:cxn ang="0">
                <a:pos x="T8" y="T9"/>
              </a:cxn>
            </a:cxnLst>
            <a:rect l="0" t="0" r="r" b="b"/>
            <a:pathLst>
              <a:path w="1615" h="311">
                <a:moveTo>
                  <a:pt x="0" y="0"/>
                </a:moveTo>
                <a:lnTo>
                  <a:pt x="1614" y="0"/>
                </a:lnTo>
                <a:lnTo>
                  <a:pt x="1614" y="310"/>
                </a:lnTo>
                <a:lnTo>
                  <a:pt x="0" y="310"/>
                </a:lnTo>
                <a:lnTo>
                  <a:pt x="0" y="0"/>
                </a:lnTo>
              </a:path>
            </a:pathLst>
          </a:custGeom>
          <a:solidFill>
            <a:schemeClr val="accent6">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695" tIns="22847" rIns="45695" bIns="22847" anchor="ctr"/>
          <a:lstStyle/>
          <a:p>
            <a:pPr algn="ctr"/>
            <a:r>
              <a:rPr lang="en-US" sz="1500" b="1" dirty="0">
                <a:solidFill>
                  <a:schemeClr val="bg1"/>
                </a:solidFill>
                <a:latin typeface="Lato Regular"/>
              </a:rPr>
              <a:t>Transport and synchronization </a:t>
            </a:r>
            <a:br>
              <a:rPr lang="en-US" sz="1500" b="1" dirty="0">
                <a:solidFill>
                  <a:schemeClr val="bg1"/>
                </a:solidFill>
                <a:latin typeface="Lato Regular"/>
              </a:rPr>
            </a:br>
            <a:r>
              <a:rPr lang="en-US" sz="1500" b="1" dirty="0">
                <a:solidFill>
                  <a:schemeClr val="bg1"/>
                </a:solidFill>
                <a:latin typeface="Lato Regular"/>
              </a:rPr>
              <a:t>supporting 5G mobile </a:t>
            </a:r>
            <a:br>
              <a:rPr lang="en-US" sz="1500" b="1" dirty="0">
                <a:solidFill>
                  <a:schemeClr val="bg1"/>
                </a:solidFill>
                <a:latin typeface="Lato Regular"/>
              </a:rPr>
            </a:br>
            <a:r>
              <a:rPr lang="en-US" sz="1500" b="1" dirty="0" err="1">
                <a:solidFill>
                  <a:schemeClr val="bg1"/>
                </a:solidFill>
                <a:latin typeface="Lato Regular"/>
              </a:rPr>
              <a:t>fronthaul</a:t>
            </a:r>
            <a:r>
              <a:rPr lang="en-US" sz="1500" b="1" dirty="0">
                <a:solidFill>
                  <a:schemeClr val="bg1"/>
                </a:solidFill>
                <a:latin typeface="Lato Regular"/>
              </a:rPr>
              <a:t> and backhaul</a:t>
            </a:r>
          </a:p>
        </p:txBody>
      </p:sp>
      <p:sp>
        <p:nvSpPr>
          <p:cNvPr id="23" name="Freeform 118"/>
          <p:cNvSpPr>
            <a:spLocks noChangeArrowheads="1"/>
          </p:cNvSpPr>
          <p:nvPr/>
        </p:nvSpPr>
        <p:spPr bwMode="auto">
          <a:xfrm>
            <a:off x="7667607" y="1844965"/>
            <a:ext cx="2716089" cy="784277"/>
          </a:xfrm>
          <a:custGeom>
            <a:avLst/>
            <a:gdLst>
              <a:gd name="T0" fmla="*/ 0 w 1615"/>
              <a:gd name="T1" fmla="*/ 0 h 311"/>
              <a:gd name="T2" fmla="*/ 1614 w 1615"/>
              <a:gd name="T3" fmla="*/ 0 h 311"/>
              <a:gd name="T4" fmla="*/ 1614 w 1615"/>
              <a:gd name="T5" fmla="*/ 310 h 311"/>
              <a:gd name="T6" fmla="*/ 0 w 1615"/>
              <a:gd name="T7" fmla="*/ 310 h 311"/>
              <a:gd name="T8" fmla="*/ 0 w 1615"/>
              <a:gd name="T9" fmla="*/ 0 h 311"/>
            </a:gdLst>
            <a:ahLst/>
            <a:cxnLst>
              <a:cxn ang="0">
                <a:pos x="T0" y="T1"/>
              </a:cxn>
              <a:cxn ang="0">
                <a:pos x="T2" y="T3"/>
              </a:cxn>
              <a:cxn ang="0">
                <a:pos x="T4" y="T5"/>
              </a:cxn>
              <a:cxn ang="0">
                <a:pos x="T6" y="T7"/>
              </a:cxn>
              <a:cxn ang="0">
                <a:pos x="T8" y="T9"/>
              </a:cxn>
            </a:cxnLst>
            <a:rect l="0" t="0" r="r" b="b"/>
            <a:pathLst>
              <a:path w="1615" h="311">
                <a:moveTo>
                  <a:pt x="0" y="0"/>
                </a:moveTo>
                <a:lnTo>
                  <a:pt x="1614" y="0"/>
                </a:lnTo>
                <a:lnTo>
                  <a:pt x="1614" y="310"/>
                </a:lnTo>
                <a:lnTo>
                  <a:pt x="0" y="310"/>
                </a:lnTo>
                <a:lnTo>
                  <a:pt x="0" y="0"/>
                </a:lnTo>
              </a:path>
            </a:pathLst>
          </a:custGeom>
          <a:solidFill>
            <a:schemeClr val="accent6">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695" tIns="22847" rIns="45695" bIns="22847" anchor="ctr"/>
          <a:lstStyle/>
          <a:p>
            <a:pPr algn="ctr"/>
            <a:r>
              <a:rPr lang="en-US" sz="1500" b="1" dirty="0">
                <a:solidFill>
                  <a:schemeClr val="bg1"/>
                </a:solidFill>
                <a:latin typeface="Lato Regular"/>
              </a:rPr>
              <a:t>Synchronization of packet </a:t>
            </a:r>
          </a:p>
          <a:p>
            <a:pPr algn="ctr"/>
            <a:r>
              <a:rPr lang="en-US" sz="1500" b="1" dirty="0">
                <a:solidFill>
                  <a:schemeClr val="bg1"/>
                </a:solidFill>
                <a:latin typeface="Lato Regular"/>
              </a:rPr>
              <a:t>networks and future OTN </a:t>
            </a:r>
          </a:p>
          <a:p>
            <a:pPr algn="ctr"/>
            <a:r>
              <a:rPr lang="en-US" sz="1500" b="1" dirty="0">
                <a:solidFill>
                  <a:schemeClr val="bg1"/>
                </a:solidFill>
                <a:latin typeface="Lato Regular"/>
              </a:rPr>
              <a:t>networks, e.g., beyond 100G</a:t>
            </a:r>
          </a:p>
        </p:txBody>
      </p:sp>
      <p:sp>
        <p:nvSpPr>
          <p:cNvPr id="24" name="Freeform 118"/>
          <p:cNvSpPr>
            <a:spLocks noChangeArrowheads="1"/>
          </p:cNvSpPr>
          <p:nvPr/>
        </p:nvSpPr>
        <p:spPr bwMode="auto">
          <a:xfrm>
            <a:off x="3297284" y="3336225"/>
            <a:ext cx="3060552" cy="542450"/>
          </a:xfrm>
          <a:custGeom>
            <a:avLst/>
            <a:gdLst>
              <a:gd name="T0" fmla="*/ 0 w 1615"/>
              <a:gd name="T1" fmla="*/ 0 h 311"/>
              <a:gd name="T2" fmla="*/ 1614 w 1615"/>
              <a:gd name="T3" fmla="*/ 0 h 311"/>
              <a:gd name="T4" fmla="*/ 1614 w 1615"/>
              <a:gd name="T5" fmla="*/ 310 h 311"/>
              <a:gd name="T6" fmla="*/ 0 w 1615"/>
              <a:gd name="T7" fmla="*/ 310 h 311"/>
              <a:gd name="T8" fmla="*/ 0 w 1615"/>
              <a:gd name="T9" fmla="*/ 0 h 311"/>
            </a:gdLst>
            <a:ahLst/>
            <a:cxnLst>
              <a:cxn ang="0">
                <a:pos x="T0" y="T1"/>
              </a:cxn>
              <a:cxn ang="0">
                <a:pos x="T2" y="T3"/>
              </a:cxn>
              <a:cxn ang="0">
                <a:pos x="T4" y="T5"/>
              </a:cxn>
              <a:cxn ang="0">
                <a:pos x="T6" y="T7"/>
              </a:cxn>
              <a:cxn ang="0">
                <a:pos x="T8" y="T9"/>
              </a:cxn>
            </a:cxnLst>
            <a:rect l="0" t="0" r="r" b="b"/>
            <a:pathLst>
              <a:path w="1615" h="311">
                <a:moveTo>
                  <a:pt x="0" y="0"/>
                </a:moveTo>
                <a:lnTo>
                  <a:pt x="1614" y="0"/>
                </a:lnTo>
                <a:lnTo>
                  <a:pt x="1614" y="310"/>
                </a:lnTo>
                <a:lnTo>
                  <a:pt x="0" y="310"/>
                </a:lnTo>
                <a:lnTo>
                  <a:pt x="0" y="0"/>
                </a:lnTo>
              </a:path>
            </a:pathLst>
          </a:custGeom>
          <a:solidFill>
            <a:schemeClr val="accent6">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695" tIns="22847" rIns="45695" bIns="22847" anchor="ctr"/>
          <a:lstStyle/>
          <a:p>
            <a:pPr algn="ctr"/>
            <a:r>
              <a:rPr lang="en-US" sz="1500" b="1" dirty="0">
                <a:solidFill>
                  <a:schemeClr val="bg1"/>
                </a:solidFill>
                <a:latin typeface="Lato Regular"/>
              </a:rPr>
              <a:t>Architecture and other </a:t>
            </a:r>
            <a:br>
              <a:rPr lang="en-US" sz="1500" b="1" dirty="0">
                <a:solidFill>
                  <a:schemeClr val="bg1"/>
                </a:solidFill>
                <a:latin typeface="Lato Regular"/>
              </a:rPr>
            </a:br>
            <a:r>
              <a:rPr lang="en-US" sz="1500" b="1" dirty="0">
                <a:solidFill>
                  <a:schemeClr val="bg1"/>
                </a:solidFill>
                <a:latin typeface="Lato Regular"/>
              </a:rPr>
              <a:t>Transport SDN Aspects</a:t>
            </a:r>
          </a:p>
        </p:txBody>
      </p:sp>
      <p:sp>
        <p:nvSpPr>
          <p:cNvPr id="25" name="Freeform 118"/>
          <p:cNvSpPr>
            <a:spLocks noChangeArrowheads="1"/>
          </p:cNvSpPr>
          <p:nvPr/>
        </p:nvSpPr>
        <p:spPr bwMode="auto">
          <a:xfrm>
            <a:off x="7870660" y="2808970"/>
            <a:ext cx="2513037" cy="748060"/>
          </a:xfrm>
          <a:custGeom>
            <a:avLst/>
            <a:gdLst>
              <a:gd name="T0" fmla="*/ 0 w 1615"/>
              <a:gd name="T1" fmla="*/ 0 h 311"/>
              <a:gd name="T2" fmla="*/ 1614 w 1615"/>
              <a:gd name="T3" fmla="*/ 0 h 311"/>
              <a:gd name="T4" fmla="*/ 1614 w 1615"/>
              <a:gd name="T5" fmla="*/ 310 h 311"/>
              <a:gd name="T6" fmla="*/ 0 w 1615"/>
              <a:gd name="T7" fmla="*/ 310 h 311"/>
              <a:gd name="T8" fmla="*/ 0 w 1615"/>
              <a:gd name="T9" fmla="*/ 0 h 311"/>
            </a:gdLst>
            <a:ahLst/>
            <a:cxnLst>
              <a:cxn ang="0">
                <a:pos x="T0" y="T1"/>
              </a:cxn>
              <a:cxn ang="0">
                <a:pos x="T2" y="T3"/>
              </a:cxn>
              <a:cxn ang="0">
                <a:pos x="T4" y="T5"/>
              </a:cxn>
              <a:cxn ang="0">
                <a:pos x="T6" y="T7"/>
              </a:cxn>
              <a:cxn ang="0">
                <a:pos x="T8" y="T9"/>
              </a:cxn>
            </a:cxnLst>
            <a:rect l="0" t="0" r="r" b="b"/>
            <a:pathLst>
              <a:path w="1615" h="311">
                <a:moveTo>
                  <a:pt x="0" y="0"/>
                </a:moveTo>
                <a:lnTo>
                  <a:pt x="1614" y="0"/>
                </a:lnTo>
                <a:lnTo>
                  <a:pt x="1614" y="310"/>
                </a:lnTo>
                <a:lnTo>
                  <a:pt x="0" y="310"/>
                </a:lnTo>
                <a:lnTo>
                  <a:pt x="0" y="0"/>
                </a:lnTo>
              </a:path>
            </a:pathLst>
          </a:custGeom>
          <a:solidFill>
            <a:schemeClr val="accent6">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695" tIns="22847" rIns="45695" bIns="22847" anchor="ctr"/>
          <a:lstStyle/>
          <a:p>
            <a:pPr algn="ctr"/>
            <a:r>
              <a:rPr lang="en-US" sz="1500" b="1" dirty="0">
                <a:solidFill>
                  <a:schemeClr val="bg1"/>
                </a:solidFill>
                <a:latin typeface="Lato Regular"/>
              </a:rPr>
              <a:t>Network survivability</a:t>
            </a:r>
            <a:br>
              <a:rPr lang="en-US" sz="1500" b="1" dirty="0">
                <a:solidFill>
                  <a:schemeClr val="bg1"/>
                </a:solidFill>
                <a:latin typeface="Lato Regular"/>
              </a:rPr>
            </a:br>
            <a:r>
              <a:rPr lang="en-US" sz="1500" b="1" dirty="0">
                <a:solidFill>
                  <a:schemeClr val="bg1"/>
                </a:solidFill>
                <a:latin typeface="Lato Regular"/>
              </a:rPr>
              <a:t>(protection and restoration)</a:t>
            </a:r>
          </a:p>
        </p:txBody>
      </p:sp>
      <p:sp>
        <p:nvSpPr>
          <p:cNvPr id="31" name="Freeform 118"/>
          <p:cNvSpPr>
            <a:spLocks noChangeArrowheads="1"/>
          </p:cNvSpPr>
          <p:nvPr/>
        </p:nvSpPr>
        <p:spPr bwMode="auto">
          <a:xfrm>
            <a:off x="3297284" y="4082889"/>
            <a:ext cx="3060552" cy="814748"/>
          </a:xfrm>
          <a:custGeom>
            <a:avLst/>
            <a:gdLst>
              <a:gd name="T0" fmla="*/ 0 w 1615"/>
              <a:gd name="T1" fmla="*/ 0 h 311"/>
              <a:gd name="T2" fmla="*/ 1614 w 1615"/>
              <a:gd name="T3" fmla="*/ 0 h 311"/>
              <a:gd name="T4" fmla="*/ 1614 w 1615"/>
              <a:gd name="T5" fmla="*/ 310 h 311"/>
              <a:gd name="T6" fmla="*/ 0 w 1615"/>
              <a:gd name="T7" fmla="*/ 310 h 311"/>
              <a:gd name="T8" fmla="*/ 0 w 1615"/>
              <a:gd name="T9" fmla="*/ 0 h 311"/>
            </a:gdLst>
            <a:ahLst/>
            <a:cxnLst>
              <a:cxn ang="0">
                <a:pos x="T0" y="T1"/>
              </a:cxn>
              <a:cxn ang="0">
                <a:pos x="T2" y="T3"/>
              </a:cxn>
              <a:cxn ang="0">
                <a:pos x="T4" y="T5"/>
              </a:cxn>
              <a:cxn ang="0">
                <a:pos x="T6" y="T7"/>
              </a:cxn>
              <a:cxn ang="0">
                <a:pos x="T8" y="T9"/>
              </a:cxn>
            </a:cxnLst>
            <a:rect l="0" t="0" r="r" b="b"/>
            <a:pathLst>
              <a:path w="1615" h="311">
                <a:moveTo>
                  <a:pt x="0" y="0"/>
                </a:moveTo>
                <a:lnTo>
                  <a:pt x="1614" y="0"/>
                </a:lnTo>
                <a:lnTo>
                  <a:pt x="1614" y="310"/>
                </a:lnTo>
                <a:lnTo>
                  <a:pt x="0" y="310"/>
                </a:lnTo>
                <a:lnTo>
                  <a:pt x="0" y="0"/>
                </a:lnTo>
              </a:path>
            </a:pathLst>
          </a:custGeom>
          <a:solidFill>
            <a:schemeClr val="accent6">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695" tIns="22847" rIns="45695" bIns="22847" anchor="ctr"/>
          <a:lstStyle/>
          <a:p>
            <a:pPr algn="ctr"/>
            <a:r>
              <a:rPr lang="en-US" sz="1500" b="1" dirty="0">
                <a:solidFill>
                  <a:schemeClr val="bg1"/>
                </a:solidFill>
                <a:latin typeface="Lato Regular"/>
              </a:rPr>
              <a:t>New “B100G” OTN interfaces, </a:t>
            </a:r>
            <a:br>
              <a:rPr lang="en-US" sz="1500" b="1" dirty="0">
                <a:solidFill>
                  <a:schemeClr val="bg1"/>
                </a:solidFill>
                <a:latin typeface="Lato Regular"/>
              </a:rPr>
            </a:br>
            <a:r>
              <a:rPr lang="en-US" sz="1500" b="1" dirty="0">
                <a:solidFill>
                  <a:schemeClr val="bg1"/>
                </a:solidFill>
                <a:latin typeface="Lato Regular"/>
              </a:rPr>
              <a:t>including the use of coherent </a:t>
            </a:r>
            <a:br>
              <a:rPr lang="en-US" sz="1500" b="1" dirty="0">
                <a:solidFill>
                  <a:schemeClr val="bg1"/>
                </a:solidFill>
                <a:latin typeface="Lato Regular"/>
              </a:rPr>
            </a:br>
            <a:r>
              <a:rPr lang="en-US" sz="1500" b="1" dirty="0">
                <a:solidFill>
                  <a:schemeClr val="bg1"/>
                </a:solidFill>
                <a:latin typeface="Lato Regular"/>
              </a:rPr>
              <a:t>G.698.2 interfaces</a:t>
            </a:r>
          </a:p>
        </p:txBody>
      </p:sp>
      <p:pic>
        <p:nvPicPr>
          <p:cNvPr id="11" name="Picture 10"/>
          <p:cNvPicPr>
            <a:picLocks noChangeAspect="1"/>
          </p:cNvPicPr>
          <p:nvPr/>
        </p:nvPicPr>
        <p:blipFill>
          <a:blip r:embed="rId2"/>
          <a:stretch>
            <a:fillRect/>
          </a:stretch>
        </p:blipFill>
        <p:spPr>
          <a:xfrm>
            <a:off x="1944155" y="1672950"/>
            <a:ext cx="922281" cy="695980"/>
          </a:xfrm>
          <a:prstGeom prst="rect">
            <a:avLst/>
          </a:prstGeom>
        </p:spPr>
      </p:pic>
      <p:pic>
        <p:nvPicPr>
          <p:cNvPr id="13" name="Picture 12"/>
          <p:cNvPicPr>
            <a:picLocks noChangeAspect="1"/>
          </p:cNvPicPr>
          <p:nvPr/>
        </p:nvPicPr>
        <p:blipFill>
          <a:blip r:embed="rId3"/>
          <a:stretch>
            <a:fillRect/>
          </a:stretch>
        </p:blipFill>
        <p:spPr>
          <a:xfrm>
            <a:off x="1767366" y="5167119"/>
            <a:ext cx="1186557" cy="749150"/>
          </a:xfrm>
          <a:prstGeom prst="rect">
            <a:avLst/>
          </a:prstGeom>
        </p:spPr>
      </p:pic>
      <p:sp>
        <p:nvSpPr>
          <p:cNvPr id="20" name="Freeform 118"/>
          <p:cNvSpPr>
            <a:spLocks noChangeArrowheads="1"/>
          </p:cNvSpPr>
          <p:nvPr/>
        </p:nvSpPr>
        <p:spPr bwMode="auto">
          <a:xfrm>
            <a:off x="3297284" y="5101849"/>
            <a:ext cx="3078507" cy="879689"/>
          </a:xfrm>
          <a:custGeom>
            <a:avLst/>
            <a:gdLst>
              <a:gd name="T0" fmla="*/ 0 w 1615"/>
              <a:gd name="T1" fmla="*/ 0 h 311"/>
              <a:gd name="T2" fmla="*/ 1614 w 1615"/>
              <a:gd name="T3" fmla="*/ 0 h 311"/>
              <a:gd name="T4" fmla="*/ 1614 w 1615"/>
              <a:gd name="T5" fmla="*/ 310 h 311"/>
              <a:gd name="T6" fmla="*/ 0 w 1615"/>
              <a:gd name="T7" fmla="*/ 310 h 311"/>
              <a:gd name="T8" fmla="*/ 0 w 1615"/>
              <a:gd name="T9" fmla="*/ 0 h 311"/>
            </a:gdLst>
            <a:ahLst/>
            <a:cxnLst>
              <a:cxn ang="0">
                <a:pos x="T0" y="T1"/>
              </a:cxn>
              <a:cxn ang="0">
                <a:pos x="T2" y="T3"/>
              </a:cxn>
              <a:cxn ang="0">
                <a:pos x="T4" y="T5"/>
              </a:cxn>
              <a:cxn ang="0">
                <a:pos x="T6" y="T7"/>
              </a:cxn>
              <a:cxn ang="0">
                <a:pos x="T8" y="T9"/>
              </a:cxn>
            </a:cxnLst>
            <a:rect l="0" t="0" r="r" b="b"/>
            <a:pathLst>
              <a:path w="1615" h="311">
                <a:moveTo>
                  <a:pt x="0" y="0"/>
                </a:moveTo>
                <a:lnTo>
                  <a:pt x="1614" y="0"/>
                </a:lnTo>
                <a:lnTo>
                  <a:pt x="1614" y="310"/>
                </a:lnTo>
                <a:lnTo>
                  <a:pt x="0" y="310"/>
                </a:lnTo>
                <a:lnTo>
                  <a:pt x="0" y="0"/>
                </a:lnTo>
              </a:path>
            </a:pathLst>
          </a:custGeom>
          <a:solidFill>
            <a:schemeClr val="accent6">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695" tIns="22847" rIns="45695" bIns="22847" anchor="ctr"/>
          <a:lstStyle/>
          <a:p>
            <a:pPr algn="ctr"/>
            <a:r>
              <a:rPr lang="en-US" sz="1500" b="1" dirty="0">
                <a:solidFill>
                  <a:schemeClr val="bg1"/>
                </a:solidFill>
                <a:latin typeface="Lato Regular"/>
              </a:rPr>
              <a:t>Equipment &amp; management </a:t>
            </a:r>
            <a:br>
              <a:rPr lang="en-US" sz="1500" b="1" dirty="0">
                <a:solidFill>
                  <a:schemeClr val="bg1"/>
                </a:solidFill>
                <a:latin typeface="Lato Regular"/>
              </a:rPr>
            </a:br>
            <a:r>
              <a:rPr lang="en-US" sz="1500" b="1" dirty="0">
                <a:solidFill>
                  <a:schemeClr val="bg1"/>
                </a:solidFill>
                <a:latin typeface="Lato Regular"/>
              </a:rPr>
              <a:t>specifications for OTN, </a:t>
            </a:r>
            <a:br>
              <a:rPr lang="en-US" sz="1500" b="1" dirty="0">
                <a:solidFill>
                  <a:schemeClr val="bg1"/>
                </a:solidFill>
                <a:latin typeface="Lato Regular"/>
              </a:rPr>
            </a:br>
            <a:r>
              <a:rPr lang="en-US" sz="1500" b="1" dirty="0">
                <a:solidFill>
                  <a:schemeClr val="bg1"/>
                </a:solidFill>
                <a:latin typeface="Lato Regular"/>
              </a:rPr>
              <a:t>Ethernet and MPLS-TP</a:t>
            </a:r>
          </a:p>
        </p:txBody>
      </p:sp>
      <p:sp>
        <p:nvSpPr>
          <p:cNvPr id="21" name="Freeform 118"/>
          <p:cNvSpPr>
            <a:spLocks noChangeArrowheads="1"/>
          </p:cNvSpPr>
          <p:nvPr/>
        </p:nvSpPr>
        <p:spPr bwMode="auto">
          <a:xfrm>
            <a:off x="7790553" y="3828118"/>
            <a:ext cx="2593142" cy="748060"/>
          </a:xfrm>
          <a:custGeom>
            <a:avLst/>
            <a:gdLst>
              <a:gd name="T0" fmla="*/ 0 w 1615"/>
              <a:gd name="T1" fmla="*/ 0 h 311"/>
              <a:gd name="T2" fmla="*/ 1614 w 1615"/>
              <a:gd name="T3" fmla="*/ 0 h 311"/>
              <a:gd name="T4" fmla="*/ 1614 w 1615"/>
              <a:gd name="T5" fmla="*/ 310 h 311"/>
              <a:gd name="T6" fmla="*/ 0 w 1615"/>
              <a:gd name="T7" fmla="*/ 310 h 311"/>
              <a:gd name="T8" fmla="*/ 0 w 1615"/>
              <a:gd name="T9" fmla="*/ 0 h 311"/>
            </a:gdLst>
            <a:ahLst/>
            <a:cxnLst>
              <a:cxn ang="0">
                <a:pos x="T0" y="T1"/>
              </a:cxn>
              <a:cxn ang="0">
                <a:pos x="T2" y="T3"/>
              </a:cxn>
              <a:cxn ang="0">
                <a:pos x="T4" y="T5"/>
              </a:cxn>
              <a:cxn ang="0">
                <a:pos x="T6" y="T7"/>
              </a:cxn>
              <a:cxn ang="0">
                <a:pos x="T8" y="T9"/>
              </a:cxn>
            </a:cxnLst>
            <a:rect l="0" t="0" r="r" b="b"/>
            <a:pathLst>
              <a:path w="1615" h="311">
                <a:moveTo>
                  <a:pt x="0" y="0"/>
                </a:moveTo>
                <a:lnTo>
                  <a:pt x="1614" y="0"/>
                </a:lnTo>
                <a:lnTo>
                  <a:pt x="1614" y="310"/>
                </a:lnTo>
                <a:lnTo>
                  <a:pt x="0" y="310"/>
                </a:lnTo>
                <a:lnTo>
                  <a:pt x="0" y="0"/>
                </a:lnTo>
              </a:path>
            </a:pathLst>
          </a:custGeom>
          <a:solidFill>
            <a:schemeClr val="accent6">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695" tIns="22847" rIns="45695" bIns="22847" anchor="ctr"/>
          <a:lstStyle/>
          <a:p>
            <a:pPr algn="ctr"/>
            <a:r>
              <a:rPr lang="en-US" sz="1500" b="1" dirty="0">
                <a:solidFill>
                  <a:schemeClr val="bg1"/>
                </a:solidFill>
                <a:latin typeface="Lato Regular"/>
              </a:rPr>
              <a:t>Management aspects of </a:t>
            </a:r>
            <a:br>
              <a:rPr lang="en-US" sz="1500" b="1" dirty="0">
                <a:solidFill>
                  <a:schemeClr val="bg1"/>
                </a:solidFill>
                <a:latin typeface="Lato Regular"/>
              </a:rPr>
            </a:br>
            <a:r>
              <a:rPr lang="en-US" sz="1500" b="1" dirty="0">
                <a:solidFill>
                  <a:schemeClr val="bg1"/>
                </a:solidFill>
                <a:latin typeface="Lato Regular"/>
              </a:rPr>
              <a:t>control and transport planes</a:t>
            </a:r>
          </a:p>
        </p:txBody>
      </p:sp>
      <p:sp>
        <p:nvSpPr>
          <p:cNvPr id="26" name="Freeform 118"/>
          <p:cNvSpPr>
            <a:spLocks noChangeArrowheads="1"/>
          </p:cNvSpPr>
          <p:nvPr/>
        </p:nvSpPr>
        <p:spPr bwMode="auto">
          <a:xfrm>
            <a:off x="7870659" y="4755908"/>
            <a:ext cx="2513036" cy="1160361"/>
          </a:xfrm>
          <a:custGeom>
            <a:avLst/>
            <a:gdLst>
              <a:gd name="T0" fmla="*/ 0 w 1615"/>
              <a:gd name="T1" fmla="*/ 0 h 311"/>
              <a:gd name="T2" fmla="*/ 1614 w 1615"/>
              <a:gd name="T3" fmla="*/ 0 h 311"/>
              <a:gd name="T4" fmla="*/ 1614 w 1615"/>
              <a:gd name="T5" fmla="*/ 310 h 311"/>
              <a:gd name="T6" fmla="*/ 0 w 1615"/>
              <a:gd name="T7" fmla="*/ 310 h 311"/>
              <a:gd name="T8" fmla="*/ 0 w 1615"/>
              <a:gd name="T9" fmla="*/ 0 h 311"/>
            </a:gdLst>
            <a:ahLst/>
            <a:cxnLst>
              <a:cxn ang="0">
                <a:pos x="T0" y="T1"/>
              </a:cxn>
              <a:cxn ang="0">
                <a:pos x="T2" y="T3"/>
              </a:cxn>
              <a:cxn ang="0">
                <a:pos x="T4" y="T5"/>
              </a:cxn>
              <a:cxn ang="0">
                <a:pos x="T6" y="T7"/>
              </a:cxn>
              <a:cxn ang="0">
                <a:pos x="T8" y="T9"/>
              </a:cxn>
            </a:cxnLst>
            <a:rect l="0" t="0" r="r" b="b"/>
            <a:pathLst>
              <a:path w="1615" h="311">
                <a:moveTo>
                  <a:pt x="0" y="0"/>
                </a:moveTo>
                <a:lnTo>
                  <a:pt x="1614" y="0"/>
                </a:lnTo>
                <a:lnTo>
                  <a:pt x="1614" y="310"/>
                </a:lnTo>
                <a:lnTo>
                  <a:pt x="0" y="310"/>
                </a:lnTo>
                <a:lnTo>
                  <a:pt x="0" y="0"/>
                </a:lnTo>
              </a:path>
            </a:pathLst>
          </a:custGeom>
          <a:solidFill>
            <a:schemeClr val="accent6">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695" tIns="22847" rIns="45695" bIns="22847" anchor="ctr"/>
          <a:lstStyle/>
          <a:p>
            <a:pPr algn="ctr"/>
            <a:r>
              <a:rPr lang="en-US" sz="1500" b="1" dirty="0">
                <a:solidFill>
                  <a:schemeClr val="bg1"/>
                </a:solidFill>
                <a:latin typeface="Lato Regular"/>
              </a:rPr>
              <a:t>Core Information model </a:t>
            </a:r>
            <a:br>
              <a:rPr lang="en-US" sz="1500" b="1" dirty="0">
                <a:solidFill>
                  <a:schemeClr val="bg1"/>
                </a:solidFill>
                <a:latin typeface="Lato Regular"/>
              </a:rPr>
            </a:br>
            <a:r>
              <a:rPr lang="en-US" sz="1500" b="1" dirty="0">
                <a:solidFill>
                  <a:schemeClr val="bg1"/>
                </a:solidFill>
                <a:latin typeface="Lato Regular"/>
              </a:rPr>
              <a:t>enhancement for </a:t>
            </a:r>
          </a:p>
          <a:p>
            <a:pPr algn="ctr"/>
            <a:r>
              <a:rPr lang="en-US" sz="1500" b="1" dirty="0">
                <a:solidFill>
                  <a:schemeClr val="bg1"/>
                </a:solidFill>
                <a:latin typeface="Lato Regular"/>
              </a:rPr>
              <a:t>management of </a:t>
            </a:r>
            <a:br>
              <a:rPr lang="en-US" sz="1500" b="1" dirty="0">
                <a:solidFill>
                  <a:schemeClr val="bg1"/>
                </a:solidFill>
                <a:latin typeface="Lato Regular"/>
              </a:rPr>
            </a:br>
            <a:r>
              <a:rPr lang="en-US" sz="1500" b="1" dirty="0">
                <a:solidFill>
                  <a:schemeClr val="bg1"/>
                </a:solidFill>
                <a:latin typeface="Lato Regular"/>
              </a:rPr>
              <a:t>synchronization </a:t>
            </a:r>
            <a:br>
              <a:rPr lang="en-US" sz="1500" b="1" dirty="0">
                <a:solidFill>
                  <a:schemeClr val="bg1"/>
                </a:solidFill>
                <a:latin typeface="Lato Regular"/>
              </a:rPr>
            </a:br>
            <a:r>
              <a:rPr lang="en-US" sz="1500" b="1" dirty="0">
                <a:solidFill>
                  <a:schemeClr val="bg1"/>
                </a:solidFill>
                <a:latin typeface="Lato Regular"/>
              </a:rPr>
              <a:t>and optical media</a:t>
            </a:r>
          </a:p>
        </p:txBody>
      </p:sp>
      <p:pic>
        <p:nvPicPr>
          <p:cNvPr id="15" name="Picture 14"/>
          <p:cNvPicPr>
            <a:picLocks noChangeAspect="1"/>
          </p:cNvPicPr>
          <p:nvPr/>
        </p:nvPicPr>
        <p:blipFill>
          <a:blip r:embed="rId4"/>
          <a:stretch>
            <a:fillRect/>
          </a:stretch>
        </p:blipFill>
        <p:spPr>
          <a:xfrm>
            <a:off x="1914497" y="4567360"/>
            <a:ext cx="950252" cy="428685"/>
          </a:xfrm>
          <a:prstGeom prst="rect">
            <a:avLst/>
          </a:prstGeom>
        </p:spPr>
      </p:pic>
      <p:pic>
        <p:nvPicPr>
          <p:cNvPr id="16" name="Picture 15"/>
          <p:cNvPicPr>
            <a:picLocks noChangeAspect="1"/>
          </p:cNvPicPr>
          <p:nvPr/>
        </p:nvPicPr>
        <p:blipFill>
          <a:blip r:embed="rId5"/>
          <a:stretch>
            <a:fillRect/>
          </a:stretch>
        </p:blipFill>
        <p:spPr>
          <a:xfrm>
            <a:off x="1630193" y="4111988"/>
            <a:ext cx="1457528" cy="414395"/>
          </a:xfrm>
          <a:prstGeom prst="rect">
            <a:avLst/>
          </a:prstGeom>
        </p:spPr>
      </p:pic>
      <p:pic>
        <p:nvPicPr>
          <p:cNvPr id="17" name="Picture 16"/>
          <p:cNvPicPr>
            <a:picLocks noChangeAspect="1"/>
          </p:cNvPicPr>
          <p:nvPr/>
        </p:nvPicPr>
        <p:blipFill>
          <a:blip r:embed="rId6"/>
          <a:stretch>
            <a:fillRect/>
          </a:stretch>
        </p:blipFill>
        <p:spPr>
          <a:xfrm>
            <a:off x="1887690" y="3256853"/>
            <a:ext cx="1066233" cy="684062"/>
          </a:xfrm>
          <a:prstGeom prst="rect">
            <a:avLst/>
          </a:prstGeom>
        </p:spPr>
      </p:pic>
      <p:pic>
        <p:nvPicPr>
          <p:cNvPr id="18" name="Picture 17"/>
          <p:cNvPicPr>
            <a:picLocks noChangeAspect="1"/>
          </p:cNvPicPr>
          <p:nvPr/>
        </p:nvPicPr>
        <p:blipFill>
          <a:blip r:embed="rId7"/>
          <a:stretch>
            <a:fillRect/>
          </a:stretch>
        </p:blipFill>
        <p:spPr>
          <a:xfrm>
            <a:off x="6583280" y="1840857"/>
            <a:ext cx="902369" cy="788385"/>
          </a:xfrm>
          <a:prstGeom prst="rect">
            <a:avLst/>
          </a:prstGeom>
        </p:spPr>
      </p:pic>
      <p:pic>
        <p:nvPicPr>
          <p:cNvPr id="28" name="Picture 27"/>
          <p:cNvPicPr>
            <a:picLocks noChangeAspect="1"/>
          </p:cNvPicPr>
          <p:nvPr/>
        </p:nvPicPr>
        <p:blipFill>
          <a:blip r:embed="rId8"/>
          <a:stretch>
            <a:fillRect/>
          </a:stretch>
        </p:blipFill>
        <p:spPr>
          <a:xfrm>
            <a:off x="6543553" y="4845833"/>
            <a:ext cx="1247000" cy="886932"/>
          </a:xfrm>
          <a:prstGeom prst="rect">
            <a:avLst/>
          </a:prstGeom>
        </p:spPr>
      </p:pic>
      <p:pic>
        <p:nvPicPr>
          <p:cNvPr id="30" name="Picture 29"/>
          <p:cNvPicPr>
            <a:picLocks noChangeAspect="1"/>
          </p:cNvPicPr>
          <p:nvPr/>
        </p:nvPicPr>
        <p:blipFill>
          <a:blip r:embed="rId9"/>
          <a:stretch>
            <a:fillRect/>
          </a:stretch>
        </p:blipFill>
        <p:spPr>
          <a:xfrm>
            <a:off x="6600633" y="3742774"/>
            <a:ext cx="1042910" cy="871610"/>
          </a:xfrm>
          <a:prstGeom prst="rect">
            <a:avLst/>
          </a:prstGeom>
        </p:spPr>
      </p:pic>
      <p:pic>
        <p:nvPicPr>
          <p:cNvPr id="32" name="Picture 31"/>
          <p:cNvPicPr>
            <a:picLocks noChangeAspect="1"/>
          </p:cNvPicPr>
          <p:nvPr/>
        </p:nvPicPr>
        <p:blipFill>
          <a:blip r:embed="rId10"/>
          <a:stretch>
            <a:fillRect/>
          </a:stretch>
        </p:blipFill>
        <p:spPr>
          <a:xfrm>
            <a:off x="6515658" y="2824417"/>
            <a:ext cx="1302788" cy="723180"/>
          </a:xfrm>
          <a:prstGeom prst="rect">
            <a:avLst/>
          </a:prstGeom>
        </p:spPr>
      </p:pic>
      <p:sp>
        <p:nvSpPr>
          <p:cNvPr id="3" name="Slide Number Placeholder 2"/>
          <p:cNvSpPr>
            <a:spLocks noGrp="1"/>
          </p:cNvSpPr>
          <p:nvPr>
            <p:ph type="sldNum" sz="quarter" idx="4294967295"/>
          </p:nvPr>
        </p:nvSpPr>
        <p:spPr>
          <a:xfrm>
            <a:off x="0" y="6176963"/>
            <a:ext cx="2844800" cy="365125"/>
          </a:xfrm>
        </p:spPr>
        <p:txBody>
          <a:bodyPr/>
          <a:lstStyle/>
          <a:p>
            <a:fld id="{283C63E4-F9BE-C24A-B4FF-309EB18BA564}" type="slidenum">
              <a:rPr lang="en-US" smtClean="0"/>
              <a:pPr/>
              <a:t>7</a:t>
            </a:fld>
            <a:endParaRPr lang="en-US" dirty="0"/>
          </a:p>
        </p:txBody>
      </p:sp>
      <p:sp>
        <p:nvSpPr>
          <p:cNvPr id="27" name="Freeform 118">
            <a:extLst>
              <a:ext uri="{FF2B5EF4-FFF2-40B4-BE49-F238E27FC236}">
                <a16:creationId xmlns:a16="http://schemas.microsoft.com/office/drawing/2014/main" id="{BE88F4A0-2F31-4C11-9DF0-25C4D7B0052C}"/>
              </a:ext>
            </a:extLst>
          </p:cNvPr>
          <p:cNvSpPr>
            <a:spLocks noChangeArrowheads="1"/>
          </p:cNvSpPr>
          <p:nvPr/>
        </p:nvSpPr>
        <p:spPr bwMode="auto">
          <a:xfrm>
            <a:off x="3297284" y="2589561"/>
            <a:ext cx="3060552" cy="542450"/>
          </a:xfrm>
          <a:custGeom>
            <a:avLst/>
            <a:gdLst>
              <a:gd name="T0" fmla="*/ 0 w 1615"/>
              <a:gd name="T1" fmla="*/ 0 h 311"/>
              <a:gd name="T2" fmla="*/ 1614 w 1615"/>
              <a:gd name="T3" fmla="*/ 0 h 311"/>
              <a:gd name="T4" fmla="*/ 1614 w 1615"/>
              <a:gd name="T5" fmla="*/ 310 h 311"/>
              <a:gd name="T6" fmla="*/ 0 w 1615"/>
              <a:gd name="T7" fmla="*/ 310 h 311"/>
              <a:gd name="T8" fmla="*/ 0 w 1615"/>
              <a:gd name="T9" fmla="*/ 0 h 311"/>
            </a:gdLst>
            <a:ahLst/>
            <a:cxnLst>
              <a:cxn ang="0">
                <a:pos x="T0" y="T1"/>
              </a:cxn>
              <a:cxn ang="0">
                <a:pos x="T2" y="T3"/>
              </a:cxn>
              <a:cxn ang="0">
                <a:pos x="T4" y="T5"/>
              </a:cxn>
              <a:cxn ang="0">
                <a:pos x="T6" y="T7"/>
              </a:cxn>
              <a:cxn ang="0">
                <a:pos x="T8" y="T9"/>
              </a:cxn>
            </a:cxnLst>
            <a:rect l="0" t="0" r="r" b="b"/>
            <a:pathLst>
              <a:path w="1615" h="311">
                <a:moveTo>
                  <a:pt x="0" y="0"/>
                </a:moveTo>
                <a:lnTo>
                  <a:pt x="1614" y="0"/>
                </a:lnTo>
                <a:lnTo>
                  <a:pt x="1614" y="310"/>
                </a:lnTo>
                <a:lnTo>
                  <a:pt x="0" y="310"/>
                </a:lnTo>
                <a:lnTo>
                  <a:pt x="0" y="0"/>
                </a:lnTo>
              </a:path>
            </a:pathLst>
          </a:custGeom>
          <a:solidFill>
            <a:schemeClr val="accent6">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695" tIns="22847" rIns="45695" bIns="22847" anchor="ctr"/>
          <a:lstStyle/>
          <a:p>
            <a:pPr algn="ctr"/>
            <a:r>
              <a:rPr lang="en-US" sz="1500" b="1" dirty="0" err="1">
                <a:solidFill>
                  <a:schemeClr val="bg1"/>
                </a:solidFill>
                <a:latin typeface="Lato Regular"/>
              </a:rPr>
              <a:t>G.mtn</a:t>
            </a:r>
            <a:r>
              <a:rPr lang="en-US" sz="1500" b="1" dirty="0">
                <a:solidFill>
                  <a:schemeClr val="bg1"/>
                </a:solidFill>
                <a:latin typeface="Lato Regular"/>
              </a:rPr>
              <a:t> (metro transport network)</a:t>
            </a:r>
            <a:br>
              <a:rPr lang="en-US" sz="1500" b="1" dirty="0">
                <a:solidFill>
                  <a:schemeClr val="bg1"/>
                </a:solidFill>
                <a:latin typeface="Lato Regular"/>
              </a:rPr>
            </a:br>
            <a:r>
              <a:rPr lang="en-US" sz="1500" b="1" dirty="0">
                <a:solidFill>
                  <a:schemeClr val="bg1"/>
                </a:solidFill>
                <a:latin typeface="Lato Regular"/>
              </a:rPr>
              <a:t>for 5G optimized transport</a:t>
            </a:r>
          </a:p>
        </p:txBody>
      </p:sp>
      <p:sp>
        <p:nvSpPr>
          <p:cNvPr id="4" name="Rectangle 3">
            <a:extLst>
              <a:ext uri="{FF2B5EF4-FFF2-40B4-BE49-F238E27FC236}">
                <a16:creationId xmlns:a16="http://schemas.microsoft.com/office/drawing/2014/main" id="{4F51249C-F8F0-4E3C-9965-A1C4167DBD8C}"/>
              </a:ext>
            </a:extLst>
          </p:cNvPr>
          <p:cNvSpPr/>
          <p:nvPr/>
        </p:nvSpPr>
        <p:spPr>
          <a:xfrm>
            <a:off x="1631880" y="2477236"/>
            <a:ext cx="1590500" cy="646331"/>
          </a:xfrm>
          <a:prstGeom prst="rect">
            <a:avLst/>
          </a:prstGeom>
          <a:noFill/>
        </p:spPr>
        <p:txBody>
          <a:bodyPr wrap="square" lIns="91440" tIns="45720" rIns="91440" bIns="45720">
            <a:spAutoFit/>
            <a:scene3d>
              <a:camera prst="orthographicFront"/>
              <a:lightRig rig="threePt" dir="t"/>
            </a:scene3d>
            <a:sp3d extrusionH="57150">
              <a:bevelT h="25400" prst="softRound"/>
            </a:sp3d>
          </a:bodyPr>
          <a:lstStyle/>
          <a:p>
            <a:pPr algn="ctr"/>
            <a:r>
              <a:rPr lang="en-US" sz="3600" b="1" dirty="0">
                <a:ln w="12700">
                  <a:solidFill>
                    <a:schemeClr val="accent1"/>
                  </a:solidFill>
                  <a:prstDash val="solid"/>
                </a:ln>
                <a:solidFill>
                  <a:schemeClr val="accent1"/>
                </a:solidFill>
                <a:effectLst>
                  <a:outerShdw blurRad="60007" dist="200025" dir="15000000" sy="30000" kx="-1800000" algn="bl" rotWithShape="0">
                    <a:prstClr val="black">
                      <a:alpha val="32000"/>
                    </a:prstClr>
                  </a:outerShdw>
                </a:effectLst>
              </a:rPr>
              <a:t>MTN</a:t>
            </a:r>
          </a:p>
        </p:txBody>
      </p:sp>
    </p:spTree>
    <p:extLst>
      <p:ext uri="{BB962C8B-B14F-4D97-AF65-F5344CB8AC3E}">
        <p14:creationId xmlns:p14="http://schemas.microsoft.com/office/powerpoint/2010/main" val="15938196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B906E8-D85A-4AB1-8357-93E23CB78C12}"/>
              </a:ext>
            </a:extLst>
          </p:cNvPr>
          <p:cNvSpPr>
            <a:spLocks noGrp="1"/>
          </p:cNvSpPr>
          <p:nvPr>
            <p:ph type="ctrTitle"/>
          </p:nvPr>
        </p:nvSpPr>
        <p:spPr/>
        <p:txBody>
          <a:bodyPr/>
          <a:lstStyle/>
          <a:p>
            <a:r>
              <a:rPr lang="en-US" dirty="0"/>
              <a:t>Achievements</a:t>
            </a:r>
            <a:endParaRPr lang="aa-ET" dirty="0"/>
          </a:p>
        </p:txBody>
      </p:sp>
      <p:sp>
        <p:nvSpPr>
          <p:cNvPr id="5" name="Subtitle 4">
            <a:extLst>
              <a:ext uri="{FF2B5EF4-FFF2-40B4-BE49-F238E27FC236}">
                <a16:creationId xmlns:a16="http://schemas.microsoft.com/office/drawing/2014/main" id="{D08785C5-0E09-451F-90D1-E1EA2C816E7F}"/>
              </a:ext>
            </a:extLst>
          </p:cNvPr>
          <p:cNvSpPr>
            <a:spLocks noGrp="1"/>
          </p:cNvSpPr>
          <p:nvPr>
            <p:ph type="subTitle" idx="1"/>
          </p:nvPr>
        </p:nvSpPr>
        <p:spPr/>
        <p:txBody>
          <a:bodyPr/>
          <a:lstStyle/>
          <a:p>
            <a:endParaRPr lang="aa-ET"/>
          </a:p>
        </p:txBody>
      </p:sp>
    </p:spTree>
    <p:extLst>
      <p:ext uri="{BB962C8B-B14F-4D97-AF65-F5344CB8AC3E}">
        <p14:creationId xmlns:p14="http://schemas.microsoft.com/office/powerpoint/2010/main" val="2249596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WP1/15 highlights</a:t>
            </a:r>
          </a:p>
        </p:txBody>
      </p:sp>
      <p:sp>
        <p:nvSpPr>
          <p:cNvPr id="3" name="Content Placeholder 2"/>
          <p:cNvSpPr>
            <a:spLocks noGrp="1"/>
          </p:cNvSpPr>
          <p:nvPr>
            <p:ph idx="1"/>
          </p:nvPr>
        </p:nvSpPr>
        <p:spPr/>
        <p:txBody>
          <a:bodyPr>
            <a:normAutofit lnSpcReduction="10000"/>
          </a:bodyPr>
          <a:lstStyle/>
          <a:p>
            <a:r>
              <a:rPr lang="en-GB" sz="2400" dirty="0"/>
              <a:t>Gigabit-capable Passive Optical Networks (GPON) (G.984.x series)</a:t>
            </a:r>
          </a:p>
          <a:p>
            <a:r>
              <a:rPr lang="en-GB" sz="2400" dirty="0"/>
              <a:t>40Gbit/s-capable PON systems; NG-PON2 (G.989 series)</a:t>
            </a:r>
          </a:p>
          <a:p>
            <a:r>
              <a:rPr lang="en-GB" sz="2400" dirty="0"/>
              <a:t>10Gbit/s-capable symmetric PON systems; XGS-PON (G.9807.x series)</a:t>
            </a:r>
          </a:p>
          <a:p>
            <a:r>
              <a:rPr lang="en-GB" sz="2400" dirty="0"/>
              <a:t>Higher speed bidirectional, single fibre, point-to-point optical access (G.9806)</a:t>
            </a:r>
          </a:p>
          <a:p>
            <a:r>
              <a:rPr lang="en-GB" sz="2400" dirty="0"/>
              <a:t>Radio over Fibre systems (G.9803)</a:t>
            </a:r>
          </a:p>
          <a:p>
            <a:r>
              <a:rPr lang="en-GB" sz="2400" dirty="0" err="1"/>
              <a:t>G.fast</a:t>
            </a:r>
            <a:r>
              <a:rPr lang="en-GB" sz="2400" dirty="0"/>
              <a:t> for up to 2 Gb/s for very short copper access lines (G.970x series)</a:t>
            </a:r>
          </a:p>
          <a:p>
            <a:r>
              <a:rPr lang="en-GB" sz="2400" dirty="0" err="1"/>
              <a:t>MGfast</a:t>
            </a:r>
            <a:r>
              <a:rPr lang="en-GB" sz="2400" dirty="0"/>
              <a:t> for up to 10 Gb/s for very short copper access lines (G.971x series)</a:t>
            </a:r>
          </a:p>
          <a:p>
            <a:r>
              <a:rPr lang="en-GB" sz="2400" dirty="0"/>
              <a:t>G.hn2 home networking up to 10 Gbps</a:t>
            </a:r>
          </a:p>
          <a:p>
            <a:r>
              <a:rPr lang="en-GB" sz="2400" dirty="0" err="1"/>
              <a:t>Smartgrid</a:t>
            </a:r>
            <a:r>
              <a:rPr lang="en-GB" sz="2400" dirty="0"/>
              <a:t> access over powerlines</a:t>
            </a:r>
          </a:p>
          <a:p>
            <a:endParaRPr lang="en-GB" dirty="0"/>
          </a:p>
        </p:txBody>
      </p:sp>
    </p:spTree>
    <p:extLst>
      <p:ext uri="{BB962C8B-B14F-4D97-AF65-F5344CB8AC3E}">
        <p14:creationId xmlns:p14="http://schemas.microsoft.com/office/powerpoint/2010/main" val="21675492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TU White Background.potx" id="{9694207F-B86C-4347-AF5B-E18AD6864DC7}" vid="{B9639EA1-9A26-4D10-99CD-41579998EC6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91778246FACF745880F62B76D48EDB0" ma:contentTypeVersion="0" ma:contentTypeDescription="Create a new document." ma:contentTypeScope="" ma:versionID="119707e8afc85848d999cc2939c77e3a">
  <xsd:schema xmlns:xsd="http://www.w3.org/2001/XMLSchema" xmlns:xs="http://www.w3.org/2001/XMLSchema" xmlns:p="http://schemas.microsoft.com/office/2006/metadata/properties" targetNamespace="http://schemas.microsoft.com/office/2006/metadata/properties" ma:root="true" ma:fieldsID="6834f8c0c0eabdc6c42b2f987c760c0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5F91C86-BC7B-4A61-818A-E33E53919DBC}">
  <ds:schemaRefs>
    <ds:schemaRef ds:uri="http://purl.org/dc/dcmitype/"/>
    <ds:schemaRef ds:uri="http://schemas.microsoft.com/office/infopath/2007/PartnerControls"/>
    <ds:schemaRef ds:uri="http://schemas.openxmlformats.org/package/2006/metadata/core-properties"/>
    <ds:schemaRef ds:uri="http://schemas.microsoft.com/office/2006/metadata/properties"/>
    <ds:schemaRef ds:uri="http://purl.org/dc/terms/"/>
    <ds:schemaRef ds:uri="http://schemas.microsoft.com/office/2006/documentManagement/types"/>
    <ds:schemaRef ds:uri="http://www.w3.org/XML/1998/namespace"/>
    <ds:schemaRef ds:uri="http://purl.org/dc/elements/1.1/"/>
  </ds:schemaRefs>
</ds:datastoreItem>
</file>

<file path=customXml/itemProps2.xml><?xml version="1.0" encoding="utf-8"?>
<ds:datastoreItem xmlns:ds="http://schemas.openxmlformats.org/officeDocument/2006/customXml" ds:itemID="{B01C8155-4500-459F-81EA-2DAF1AA0BA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2116421C-7D30-4D66-9735-E2BFC026691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176</TotalTime>
  <Words>1276</Words>
  <Application>Microsoft Office PowerPoint</Application>
  <PresentationFormat>Widescreen</PresentationFormat>
  <Paragraphs>159</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Lato</vt:lpstr>
      <vt:lpstr>Lato Black</vt:lpstr>
      <vt:lpstr>Lato Regular</vt:lpstr>
      <vt:lpstr>Wingdings</vt:lpstr>
      <vt:lpstr>Office Theme</vt:lpstr>
      <vt:lpstr>PowerPoint Presentation</vt:lpstr>
      <vt:lpstr>PowerPoint Presentation</vt:lpstr>
      <vt:lpstr>Lead Study Group</vt:lpstr>
      <vt:lpstr>SG15 Working Parties</vt:lpstr>
      <vt:lpstr>PowerPoint Presentation</vt:lpstr>
      <vt:lpstr>PowerPoint Presentation</vt:lpstr>
      <vt:lpstr>PowerPoint Presentation</vt:lpstr>
      <vt:lpstr>Achievements</vt:lpstr>
      <vt:lpstr>WP1/15 highlights</vt:lpstr>
      <vt:lpstr>WP2/15 highlights</vt:lpstr>
      <vt:lpstr>WP3/15 highlights</vt:lpstr>
      <vt:lpstr>Future work</vt:lpstr>
      <vt:lpstr>WP1/15 future work</vt:lpstr>
      <vt:lpstr>WP2/15 future work</vt:lpstr>
      <vt:lpstr>WP3/15 future work</vt:lpstr>
      <vt:lpstr>PowerPoint Presentation</vt:lpstr>
      <vt:lpstr>Additional slides</vt:lpstr>
      <vt:lpstr>Terms of Reference</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Al-Mnini, Lara</cp:lastModifiedBy>
  <cp:revision>25</cp:revision>
  <dcterms:created xsi:type="dcterms:W3CDTF">2016-02-05T15:38:40Z</dcterms:created>
  <dcterms:modified xsi:type="dcterms:W3CDTF">2020-09-18T06:50:10Z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0x010100B91778246FACF745880F62B76D48EDB0</vt:lpwstr>
  </property>
</Properties>
</file>