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28" r:id="rId5"/>
    <p:sldMasterId id="2147483740" r:id="rId6"/>
  </p:sldMasterIdLst>
  <p:notesMasterIdLst>
    <p:notesMasterId r:id="rId27"/>
  </p:notesMasterIdLst>
  <p:sldIdLst>
    <p:sldId id="768" r:id="rId7"/>
    <p:sldId id="1117" r:id="rId8"/>
    <p:sldId id="1118" r:id="rId9"/>
    <p:sldId id="256" r:id="rId10"/>
    <p:sldId id="259" r:id="rId11"/>
    <p:sldId id="1111" r:id="rId12"/>
    <p:sldId id="1115" r:id="rId13"/>
    <p:sldId id="258" r:id="rId14"/>
    <p:sldId id="2763" r:id="rId15"/>
    <p:sldId id="1113" r:id="rId16"/>
    <p:sldId id="257" r:id="rId17"/>
    <p:sldId id="1104" r:id="rId18"/>
    <p:sldId id="1164" r:id="rId19"/>
    <p:sldId id="2786" r:id="rId20"/>
    <p:sldId id="2785" r:id="rId21"/>
    <p:sldId id="773" r:id="rId22"/>
    <p:sldId id="849" r:id="rId23"/>
    <p:sldId id="1112" r:id="rId24"/>
    <p:sldId id="1103" r:id="rId25"/>
    <p:sldId id="26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  <p:cmAuthor id="2" name="Simão Campos-Neto" initials="" lastIdx="0" clrIdx="1"/>
  <p:cmAuthor id="3" name="Simão Campos-Neto" initials="TSB" lastIdx="1" clrIdx="2">
    <p:extLst>
      <p:ext uri="{19B8F6BF-5375-455C-9EA6-DF929625EA0E}">
        <p15:presenceInfo xmlns:p15="http://schemas.microsoft.com/office/powerpoint/2012/main" userId="Simão Campos-Net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83D1AB-5406-4457-92CF-990CC2462C19}" v="20" dt="2021-10-20T16:12:31.954"/>
    <p1510:client id="{45BF31EA-DC13-480D-9DAF-42AE09136BD2}" v="9" dt="2021-10-20T16:05:09.860"/>
    <p1510:client id="{B0BF4004-5AE2-455A-92C0-EA627866408F}" v="346" dt="2021-10-20T15:59:44.696"/>
    <p1510:client id="{C73674B9-BD0E-4293-B4DA-E9523BB9F75D}" v="799" dt="2021-10-20T16:25:09.0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8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201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0C2FED-0C72-41BB-A275-4B72DFF8BBE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283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0C2FED-0C72-41BB-A275-4B72DFF8BBE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50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67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96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4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39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3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57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97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139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97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8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46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1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734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689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9098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3306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489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7605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832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8038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9880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0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5851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629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559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30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210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881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74" r:id="rId7"/>
    <p:sldLayoutId id="2147483696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ED9C8-F09A-4D9E-BEC0-4725162E21FF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4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C4A25F4-2C88-4C80-9B93-9C51A05C8E8F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" y="0"/>
            <a:ext cx="2906486" cy="119418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4199" y="0"/>
            <a:ext cx="9067799" cy="1194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05516"/>
            <a:ext cx="10515600" cy="4571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885B3-8533-405D-804C-D13437D444B4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67607-921A-4373-A756-BD617B00EC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17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accent5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md/T17-TSB-CIR-0202/en" TargetMode="Externa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dms_pub/itu-s/md/21/dm/cir/S21-DM-CIR-01024!!PDF-E.pdf" TargetMode="External"/><Relationship Id="rId2" Type="http://schemas.openxmlformats.org/officeDocument/2006/relationships/hyperlink" Target="https://www.itu.int/security/covid19" TargetMode="External"/><Relationship Id="rId1" Type="http://schemas.openxmlformats.org/officeDocument/2006/relationships/slideLayout" Target="../slideLayouts/slideLayout21.xml"/><Relationship Id="rId5" Type="http://schemas.openxmlformats.org/officeDocument/2006/relationships/hyperlink" Target="https://www.ge.ch/document/26232/telecharger" TargetMode="External"/><Relationship Id="rId4" Type="http://schemas.openxmlformats.org/officeDocument/2006/relationships/hyperlink" Target="https://www.ge.ch/en/covid-19-certificat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md/T17-WTSA.20-C/en" TargetMode="External"/><Relationship Id="rId2" Type="http://schemas.openxmlformats.org/officeDocument/2006/relationships/hyperlink" Target="https://extranet.itu.int/sites/itu-t/wtsa-20/As%20Received/Forms/ViewAllDocs.aspx" TargetMode="Externa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hyperlink" Target="https://www.itu.int/md/meetingdoc.asp?lang=en&amp;parent=T17-WTSA.20-C-0039" TargetMode="External"/><Relationship Id="rId4" Type="http://schemas.openxmlformats.org/officeDocument/2006/relationships/hyperlink" Target="https://www.itu.int/md/T17-WTSA.20-C-0038/e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itu.int/net4/proposals/WTSA20" TargetMode="Externa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net4/proposals/WTSA20" TargetMode="External"/><Relationship Id="rId3" Type="http://schemas.openxmlformats.org/officeDocument/2006/relationships/hyperlink" Target="https://www.itu.int/net4/proposals/CPI/WTSA20" TargetMode="External"/><Relationship Id="rId7" Type="http://schemas.openxmlformats.org/officeDocument/2006/relationships/hyperlink" Target="https://extranet.itu.int/sites/itu-t/wtsa-20/As%20Received/Forms/ViewAllDocs.aspx" TargetMode="External"/><Relationship Id="rId2" Type="http://schemas.openxmlformats.org/officeDocument/2006/relationships/hyperlink" Target="https://www.itu.int/en/ITU-T/wtsa20/Pages/syncdocs.aspx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itu.int/md/T17-WTSA.20-C/en" TargetMode="External"/><Relationship Id="rId5" Type="http://schemas.openxmlformats.org/officeDocument/2006/relationships/hyperlink" Target="https://www.itu.int/md/T17-WTSA.20/new/en" TargetMode="External"/><Relationship Id="rId4" Type="http://schemas.openxmlformats.org/officeDocument/2006/relationships/hyperlink" Target="https://www.itu.int/en/ITU-T/WTSA20/Documents/CPI/WTSA-20_CPI-UserGuide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itu.int/en/ITU-T/wtsa20/prepmeet/Pages/default.aspx" TargetMode="Externa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itu.int/en/ITU-T/wtsa20/irc/Pages/focal-points.aspx" TargetMode="Externa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ITU-T/wtsa20/irc/Pages/default.aspx" TargetMode="External"/><Relationship Id="rId2" Type="http://schemas.openxmlformats.org/officeDocument/2006/relationships/hyperlink" Target="https://www.itu.int/net/ITU-T/lists/rgm.aspx?Group=0" TargetMode="Externa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s://www.itu.int/en/ITU-T/tsag/2017-2020/Pages/default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md/S21-DM-CIR-01018/en" TargetMode="External"/><Relationship Id="rId2" Type="http://schemas.openxmlformats.org/officeDocument/2006/relationships/hyperlink" Target="https://www.itu.int/md/S21-SG-CIR-0039/en" TargetMode="External"/><Relationship Id="rId1" Type="http://schemas.openxmlformats.org/officeDocument/2006/relationships/slideLayout" Target="../slideLayouts/slideLayout20.xml"/><Relationship Id="rId5" Type="http://schemas.openxmlformats.org/officeDocument/2006/relationships/hyperlink" Target="https://www.itu.int/md/S21-DM-CIR-01020/en" TargetMode="External"/><Relationship Id="rId4" Type="http://schemas.openxmlformats.org/officeDocument/2006/relationships/hyperlink" Target="https://www.itu.int/md/S21-DM-CIR-01019/en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en/ITU-T/wtsa20/candidates/Pages/default.aspx" TargetMode="External"/><Relationship Id="rId3" Type="http://schemas.openxmlformats.org/officeDocument/2006/relationships/hyperlink" Target="https://www.itu.int/en/ITU-T/studygroups/2017-2020/03/Pages/default.aspx" TargetMode="External"/><Relationship Id="rId7" Type="http://schemas.openxmlformats.org/officeDocument/2006/relationships/hyperlink" Target="https://www.itu.int/en/ITU-T/studygroups/2017-2020/15/Pages/default.aspx" TargetMode="External"/><Relationship Id="rId2" Type="http://schemas.openxmlformats.org/officeDocument/2006/relationships/hyperlink" Target="https://www.itu.int/en/ITU-T/tsag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www.itu.int/en/ITU-T/studygroups/2017-2020/13/Pages/default.aspx" TargetMode="External"/><Relationship Id="rId5" Type="http://schemas.openxmlformats.org/officeDocument/2006/relationships/hyperlink" Target="https://www.itu.int/en/ITU-T/studygroups/2017-2020/12/Pages/default.aspx" TargetMode="External"/><Relationship Id="rId4" Type="http://schemas.openxmlformats.org/officeDocument/2006/relationships/hyperlink" Target="https://www.itu.int/en/ITU-T/studygroups/2017-2020/05/Pages/default.aspx" TargetMode="Externa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147145" y="1340618"/>
            <a:ext cx="12044855" cy="40032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indent="0" algn="ctr">
              <a:buNone/>
            </a:pPr>
            <a:endParaRPr lang="en-US" sz="14400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16000" dirty="0">
                <a:solidFill>
                  <a:schemeClr val="bg1"/>
                </a:solidFill>
                <a:latin typeface="+mj-lt"/>
              </a:rPr>
              <a:t>TSB updates on WTSA-20 preparations for </a:t>
            </a:r>
            <a:br>
              <a:rPr lang="en-US" sz="16000" dirty="0">
                <a:solidFill>
                  <a:schemeClr val="bg1"/>
                </a:solidFill>
                <a:latin typeface="+mj-lt"/>
              </a:rPr>
            </a:br>
            <a:endParaRPr lang="en-US" sz="16000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12800" dirty="0">
                <a:solidFill>
                  <a:schemeClr val="bg1"/>
                </a:solidFill>
                <a:latin typeface="+mj-lt"/>
              </a:rPr>
              <a:t>Inter-Regional Meeting IRM</a:t>
            </a:r>
          </a:p>
          <a:p>
            <a:pPr marL="0" indent="0" algn="ctr">
              <a:buNone/>
            </a:pPr>
            <a:r>
              <a:rPr lang="en-US" sz="12800" dirty="0">
                <a:solidFill>
                  <a:schemeClr val="bg1"/>
                </a:solidFill>
                <a:latin typeface="+mj-lt"/>
              </a:rPr>
              <a:t>21 Oct 2021</a:t>
            </a:r>
            <a:endParaRPr lang="en-US" sz="16000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endParaRPr lang="en-US" sz="16000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11200" dirty="0">
                <a:solidFill>
                  <a:schemeClr val="bg1"/>
                </a:solidFill>
                <a:latin typeface="+mj-lt"/>
              </a:rPr>
              <a:t>Bilel Jamoussi</a:t>
            </a:r>
          </a:p>
          <a:p>
            <a:pPr marL="0" indent="0" algn="ctr">
              <a:buNone/>
            </a:pPr>
            <a:r>
              <a:rPr lang="en-US" sz="11200" dirty="0">
                <a:solidFill>
                  <a:schemeClr val="bg1"/>
                </a:solidFill>
                <a:latin typeface="+mj-lt"/>
              </a:rPr>
              <a:t>Chief Study Groups Department </a:t>
            </a:r>
          </a:p>
          <a:p>
            <a:pPr marL="0" indent="0" algn="ctr">
              <a:buNone/>
            </a:pPr>
            <a:r>
              <a:rPr lang="en-US" sz="11200" dirty="0">
                <a:solidFill>
                  <a:schemeClr val="bg1"/>
                </a:solidFill>
                <a:latin typeface="+mj-lt"/>
              </a:rPr>
              <a:t>Telecommunication Standardization Bureau - ITU </a:t>
            </a:r>
          </a:p>
          <a:p>
            <a:pPr marL="0" indent="0" algn="ctr">
              <a:buNone/>
            </a:pPr>
            <a:endParaRPr lang="en-US" sz="16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 </a:t>
            </a:r>
          </a:p>
          <a:p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4" name="Picture 3" descr="Logo&#10;&#10;Description automatically generated with low confidence">
            <a:extLst>
              <a:ext uri="{FF2B5EF4-FFF2-40B4-BE49-F238E27FC236}">
                <a16:creationId xmlns:a16="http://schemas.microsoft.com/office/drawing/2014/main" id="{13729E5B-F1B4-42E5-86AB-EA5355ED2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76" y="0"/>
            <a:ext cx="4222724" cy="18263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039AECBB-DD29-4751-A560-26505A454A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82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3953" y="1"/>
            <a:ext cx="9257161" cy="1233376"/>
          </a:xfrm>
        </p:spPr>
        <p:txBody>
          <a:bodyPr anchor="ctr">
            <a:noAutofit/>
          </a:bodyPr>
          <a:lstStyle/>
          <a:p>
            <a:r>
              <a:rPr lang="en-US" sz="4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ea typeface="+mn-ea"/>
                <a:cs typeface="Calibri"/>
              </a:rPr>
              <a:t>WTSA-20 – SG leadership nominations</a:t>
            </a:r>
            <a:endParaRPr lang="en-GB" sz="4000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013" y="1442813"/>
            <a:ext cx="11961973" cy="5141065"/>
          </a:xfrm>
        </p:spPr>
        <p:txBody>
          <a:bodyPr>
            <a:noAutofit/>
          </a:bodyPr>
          <a:lstStyle/>
          <a:p>
            <a:endParaRPr lang="en-US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/>
            <a:r>
              <a:rPr lang="en-US" sz="2800" b="1" dirty="0"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TSB Circular 202</a:t>
            </a:r>
            <a:r>
              <a:rPr lang="en-US" sz="2800" dirty="0"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(Corrigendum 3)</a:t>
            </a:r>
            <a:r>
              <a:rPr lang="en-GB" sz="2800" dirty="0">
                <a:cs typeface="Calibri"/>
              </a:rPr>
              <a:t> (issued on 8 September 2021) </a:t>
            </a:r>
            <a:br>
              <a:rPr lang="en-GB" sz="2800" dirty="0"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GB" sz="2800" dirty="0">
              <a:cs typeface="Calibri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/>
            <a:r>
              <a:rPr lang="en-GB" sz="2800" b="1" dirty="0">
                <a:cs typeface="Calibri"/>
              </a:rPr>
              <a:t>Candidates for chairmen and vice-chairmen </a:t>
            </a:r>
            <a:r>
              <a:rPr lang="en-GB" sz="2800" dirty="0">
                <a:cs typeface="Calibri"/>
              </a:rPr>
              <a:t>of ITU-T study groups, the Telecommunication Standardization Advisory Group (TSAG) and the Standardization Committee for Vocabulary (SCV) for 2021-2024</a:t>
            </a:r>
          </a:p>
          <a:p>
            <a:pPr algn="l"/>
            <a:br>
              <a:rPr lang="en-GB" sz="2800" dirty="0">
                <a:cs typeface="Calibri"/>
              </a:rPr>
            </a:br>
            <a:r>
              <a:rPr lang="en-GB" sz="2800" b="1" u="sng" dirty="0">
                <a:cs typeface="Calibri"/>
              </a:rPr>
              <a:t>Deadline for Nominations:</a:t>
            </a:r>
          </a:p>
          <a:p>
            <a:pPr algn="l"/>
            <a:r>
              <a:rPr lang="en-GB" sz="2800" dirty="0">
                <a:cs typeface="Calibri"/>
              </a:rPr>
              <a:t>30 November 2021 (but </a:t>
            </a:r>
            <a:r>
              <a:rPr lang="en-GB" sz="2800" b="1" dirty="0">
                <a:cs typeface="Calibri"/>
              </a:rPr>
              <a:t>no later than 14 February 2022</a:t>
            </a:r>
            <a:r>
              <a:rPr lang="en-GB" sz="2800" dirty="0">
                <a:cs typeface="Calibri"/>
              </a:rPr>
              <a:t>)</a:t>
            </a:r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5190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EF01-CA93-435C-BE30-C62F78024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  <a:t>Steps for a COVID-19 free WTSA-20</a:t>
            </a:r>
            <a:endParaRPr lang="en-GB" sz="4000" b="1" dirty="0">
              <a:solidFill>
                <a:srgbClr val="558ED5"/>
              </a:solidFill>
              <a:latin typeface="+mn-lt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D083F-BD2A-4130-BD9B-41D4BB2EB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ITU resource page: </a:t>
            </a:r>
            <a:r>
              <a:rPr lang="en-US" dirty="0">
                <a:hlinkClick r:id="rId2"/>
              </a:rPr>
              <a:t>https://www.itu.int/security/covid19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See also Annex 1 of </a:t>
            </a:r>
            <a:r>
              <a:rPr lang="en-US" dirty="0">
                <a:hlinkClick r:id="rId3"/>
              </a:rPr>
              <a:t>DM-21/1024</a:t>
            </a:r>
            <a:r>
              <a:rPr lang="en-US" dirty="0"/>
              <a:t> with </a:t>
            </a:r>
            <a:r>
              <a:rPr lang="en-GB" dirty="0"/>
              <a:t>information for participants on measures in place in Geneva and in CICG for WTPF. </a:t>
            </a:r>
          </a:p>
          <a:p>
            <a:pPr lvl="1"/>
            <a:r>
              <a:rPr lang="en-GB" dirty="0"/>
              <a:t>Similar measures are expected to be in place for WTSA-20 and will be fine-tuned as we approach March 2022.</a:t>
            </a:r>
          </a:p>
          <a:p>
            <a:r>
              <a:rPr lang="en-GB" dirty="0"/>
              <a:t>Must follow host country and cantonal health regulations</a:t>
            </a:r>
          </a:p>
          <a:p>
            <a:pPr lvl="1"/>
            <a:r>
              <a:rPr lang="en-GB" dirty="0"/>
              <a:t>See </a:t>
            </a:r>
            <a:r>
              <a:rPr lang="en-GB" dirty="0">
                <a:hlinkClick r:id="rId4"/>
              </a:rPr>
              <a:t>https://www.ge.ch/en/covid-19-certificate</a:t>
            </a:r>
            <a:r>
              <a:rPr lang="en-GB" dirty="0"/>
              <a:t> </a:t>
            </a:r>
          </a:p>
          <a:p>
            <a:r>
              <a:rPr lang="en-GB" dirty="0"/>
              <a:t>Digital COVID-19 certificate is required in many businesses</a:t>
            </a:r>
          </a:p>
          <a:p>
            <a:pPr lvl="1"/>
            <a:r>
              <a:rPr lang="en-GB" dirty="0"/>
              <a:t>Digital certificates issued by European (EU/EFTA) are accepted</a:t>
            </a:r>
          </a:p>
          <a:p>
            <a:pPr lvl="1"/>
            <a:r>
              <a:rPr lang="en-GB" dirty="0"/>
              <a:t>Other participants may be able to get a COVID-19 certificate</a:t>
            </a:r>
          </a:p>
          <a:p>
            <a:pPr lvl="1"/>
            <a:r>
              <a:rPr lang="en-GB" dirty="0"/>
              <a:t>For details, see </a:t>
            </a:r>
            <a:r>
              <a:rPr lang="en-GB" dirty="0">
                <a:hlinkClick r:id="rId5"/>
              </a:rPr>
              <a:t>https://www.ge.ch/document/26232/telecharger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8681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457200" y="609108"/>
            <a:ext cx="6705600" cy="361395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WTSA-20 Proposals received 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079" y="3298568"/>
            <a:ext cx="6240573" cy="2922003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6CE01FF-CD92-4BD9-BB21-92085388FC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295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1008" y="202410"/>
            <a:ext cx="8432573" cy="789367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ea typeface="+mn-ea"/>
                <a:cs typeface="Calibri"/>
              </a:rPr>
              <a:t>WTSA-20 – Contributions </a:t>
            </a:r>
            <a:endParaRPr lang="en-GB" sz="4000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238481" y="1491846"/>
            <a:ext cx="11715038" cy="456105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cs typeface="Calibri"/>
              </a:rPr>
              <a:t>WTSA Contributions received from RTOs or Membership are immediately posted on the </a:t>
            </a:r>
            <a:r>
              <a:rPr lang="en-US" sz="2400" dirty="0"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WTSA As Received Documents</a:t>
            </a:r>
            <a:r>
              <a:rPr lang="en-US" sz="2400" dirty="0">
                <a:cs typeface="Calibri"/>
              </a:rPr>
              <a:t>  SharePoint webpage </a:t>
            </a:r>
          </a:p>
          <a:p>
            <a:pPr marL="857250" lvl="1" indent="-457200"/>
            <a:r>
              <a:rPr lang="en-GB" sz="2000" dirty="0">
                <a:cs typeface="Calibri"/>
              </a:rPr>
              <a:t>European Conference of Postal and Telecommunications Administrations (CEPT): 30 proposals</a:t>
            </a:r>
          </a:p>
          <a:p>
            <a:pPr marL="857250" lvl="1" indent="-457200"/>
            <a:r>
              <a:rPr lang="en-GB" sz="2000" dirty="0">
                <a:cs typeface="Calibri"/>
              </a:rPr>
              <a:t>Inter-American Telecommunication Commission </a:t>
            </a:r>
            <a:r>
              <a:rPr lang="en-US" sz="2000" dirty="0">
                <a:cs typeface="Calibri"/>
              </a:rPr>
              <a:t>CITEL: </a:t>
            </a:r>
            <a:r>
              <a:rPr lang="en-GB" sz="2000" dirty="0">
                <a:cs typeface="Calibri"/>
              </a:rPr>
              <a:t>29 proposals</a:t>
            </a:r>
          </a:p>
          <a:p>
            <a:pPr marL="857250" lvl="1" indent="-457200"/>
            <a:r>
              <a:rPr lang="en-US" sz="2000" dirty="0">
                <a:cs typeface="Calibri"/>
              </a:rPr>
              <a:t>Asia-Pacific </a:t>
            </a:r>
            <a:r>
              <a:rPr lang="en-US" sz="2000" dirty="0" err="1">
                <a:cs typeface="Calibri"/>
              </a:rPr>
              <a:t>Telecommunity</a:t>
            </a:r>
            <a:r>
              <a:rPr lang="en-US" sz="2000" dirty="0">
                <a:cs typeface="Calibri"/>
              </a:rPr>
              <a:t> (APT): </a:t>
            </a:r>
            <a:r>
              <a:rPr lang="en-GB" sz="2000" dirty="0">
                <a:cs typeface="Calibri"/>
              </a:rPr>
              <a:t>30 proposals</a:t>
            </a:r>
          </a:p>
          <a:p>
            <a:pPr marL="400050" lvl="1" indent="0">
              <a:buNone/>
            </a:pPr>
            <a:endParaRPr lang="en-US" sz="2000" dirty="0">
              <a:cs typeface="Calibri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cs typeface="Calibri"/>
              </a:rPr>
              <a:t>Contributions processed by WTSA Doc Control and translated are posted on the</a:t>
            </a:r>
            <a:br>
              <a:rPr lang="en-US" sz="2400" dirty="0">
                <a:cs typeface="Calibri"/>
              </a:rPr>
            </a:br>
            <a:r>
              <a:rPr lang="en-US" sz="2400" dirty="0">
                <a:cs typeface="Calibri"/>
              </a:rPr>
              <a:t> </a:t>
            </a:r>
            <a:r>
              <a:rPr lang="en-US" sz="2400" dirty="0">
                <a:cs typeface="Calibri"/>
                <a:hlinkClick r:id="rId3"/>
              </a:rPr>
              <a:t>WTSA-20 Contribution</a:t>
            </a:r>
            <a:r>
              <a:rPr lang="en-US" sz="2400" dirty="0">
                <a:cs typeface="Calibri"/>
              </a:rPr>
              <a:t> webpage</a:t>
            </a:r>
          </a:p>
          <a:p>
            <a:pPr lvl="1"/>
            <a:r>
              <a:rPr lang="en-GB" sz="2000" dirty="0"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European Common Proposals</a:t>
            </a:r>
            <a:r>
              <a:rPr lang="en-GB" sz="2000" dirty="0">
                <a:cs typeface="Calibri"/>
              </a:rPr>
              <a:t> </a:t>
            </a:r>
          </a:p>
          <a:p>
            <a:pPr lvl="1"/>
            <a:r>
              <a:rPr lang="en-GB" sz="2000" dirty="0"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Inter-American Common Proposals</a:t>
            </a:r>
            <a:endParaRPr lang="en-GB" sz="2000" dirty="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CC8064-AB32-4F69-B4DD-975FBF5253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28" y="1"/>
            <a:ext cx="2906486" cy="119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9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701F101-4009-4BFD-BAE8-663DBC5F83A3}"/>
              </a:ext>
            </a:extLst>
          </p:cNvPr>
          <p:cNvSpPr txBox="1">
            <a:spLocks/>
          </p:cNvSpPr>
          <p:nvPr/>
        </p:nvSpPr>
        <p:spPr>
          <a:xfrm>
            <a:off x="401582" y="1"/>
            <a:ext cx="12076987" cy="1025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endParaRPr lang="en-GB" sz="4000" dirty="0">
              <a:solidFill>
                <a:srgbClr val="558ED5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747998D-4BDE-43A8-9F82-09C7ECDA2D6A}"/>
              </a:ext>
            </a:extLst>
          </p:cNvPr>
          <p:cNvSpPr txBox="1">
            <a:spLocks/>
          </p:cNvSpPr>
          <p:nvPr/>
        </p:nvSpPr>
        <p:spPr>
          <a:xfrm>
            <a:off x="115013" y="1442813"/>
            <a:ext cx="11961973" cy="514106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GB" sz="2800" dirty="0">
                <a:solidFill>
                  <a:schemeClr val="accent1"/>
                </a:solidFill>
                <a:cs typeface="Calibri"/>
              </a:rPr>
              <a:t>In order to process contributions for the Assembly, as carried out in previous years, TSB has set up a proposal management system. </a:t>
            </a:r>
            <a:r>
              <a:rPr lang="en-GB" sz="2800" dirty="0">
                <a:solidFill>
                  <a:srgbClr val="5B9BD5"/>
                </a:solidFill>
                <a:latin typeface="Calibri" panose="020F0502020204030204"/>
                <a:cs typeface="Calibri"/>
              </a:rPr>
              <a:t>All the information can be </a:t>
            </a:r>
            <a:r>
              <a:rPr lang="en-GB" sz="2800">
                <a:solidFill>
                  <a:srgbClr val="5B9BD5"/>
                </a:solidFill>
                <a:latin typeface="Calibri" panose="020F0502020204030204"/>
                <a:cs typeface="Calibri"/>
              </a:rPr>
              <a:t>found </a:t>
            </a:r>
            <a:r>
              <a:rPr lang="en-GB" sz="2800">
                <a:solidFill>
                  <a:srgbClr val="5B9BD5"/>
                </a:solidFill>
                <a:latin typeface="Calibri" panose="020F0502020204030204"/>
                <a:cs typeface="Calibri"/>
                <a:hlinkClick r:id="rId2"/>
              </a:rPr>
              <a:t>here</a:t>
            </a:r>
            <a:r>
              <a:rPr lang="en-GB" sz="2800">
                <a:solidFill>
                  <a:srgbClr val="5B9BD5"/>
                </a:solidFill>
                <a:latin typeface="Calibri" panose="020F0502020204030204"/>
                <a:cs typeface="Calibri"/>
              </a:rPr>
              <a:t>.</a:t>
            </a:r>
            <a:endParaRPr lang="en-GB" sz="2800" dirty="0">
              <a:solidFill>
                <a:srgbClr val="FF0000"/>
              </a:solidFill>
              <a:latin typeface="Calibri" panose="020F0502020204030204"/>
              <a:cs typeface="Calibri"/>
            </a:endParaRPr>
          </a:p>
          <a:p>
            <a:pPr marL="0" indent="0">
              <a:buNone/>
            </a:pPr>
            <a:br>
              <a:rPr lang="en-GB" dirty="0">
                <a:solidFill>
                  <a:schemeClr val="accent1"/>
                </a:solidFill>
                <a:cs typeface="Calibri"/>
              </a:rPr>
            </a:br>
            <a:endParaRPr lang="en-GB" dirty="0">
              <a:solidFill>
                <a:srgbClr val="FF0000"/>
              </a:solidFill>
              <a:cs typeface="Calibri"/>
            </a:endParaRPr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A92E7F43-483E-4017-B437-C2F5FE8B2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819400"/>
            <a:ext cx="7081156" cy="3375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06B1E5-4E31-4BCE-B08A-F93D2898D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6488" y="-11886"/>
            <a:ext cx="9285512" cy="1194187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558ED5"/>
                </a:solidFill>
              </a:rPr>
              <a:t>WTSA-20 Proposal Management System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683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5219" y="0"/>
            <a:ext cx="9246781" cy="102586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558ED5"/>
                </a:solidFill>
                <a:latin typeface="Calibri"/>
                <a:cs typeface="Calibri"/>
              </a:rPr>
              <a:t>WTSA-20 Proposal Management System </a:t>
            </a:r>
            <a:endParaRPr lang="en-GB" sz="4000" b="1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013" y="1442813"/>
            <a:ext cx="11961973" cy="5141065"/>
          </a:xfrm>
          <a:ln>
            <a:noFill/>
          </a:ln>
        </p:spPr>
        <p:txBody>
          <a:bodyPr>
            <a:noAutofit/>
          </a:bodyPr>
          <a:lstStyle/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Document Sync Tool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Document Resources 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Conference Proposals Interface (CPI)</a:t>
            </a: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 (</a:t>
            </a: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CPI user guide</a:t>
            </a: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)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Recently posted</a:t>
            </a: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 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Documents </a:t>
            </a: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(Contributions, Reports,</a:t>
            </a:r>
            <a:br>
              <a:rPr lang="en-GB" sz="2400" dirty="0">
                <a:effectLst/>
                <a:latin typeface="inherit"/>
                <a:ea typeface="Calibri" panose="020F0502020204030204" pitchFamily="34" charset="0"/>
              </a:rPr>
            </a:b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  secretariat) | "</a:t>
            </a: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Contributions as received</a:t>
            </a: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")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dirty="0">
                <a:effectLst/>
                <a:latin typeface="inherit"/>
                <a:ea typeface="Calibri" panose="020F0502020204030204" pitchFamily="34" charset="0"/>
              </a:rPr>
              <a:t>DTs | Agendas (ADM) | INF | WDs (to come)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 algn="l" fontAlgn="base"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u="none" strike="noStrike" dirty="0">
                <a:effectLst/>
                <a:latin typeface="inherit"/>
                <a:ea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Proposals Management System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fontAlgn="base">
              <a:buSzPts val="1000"/>
              <a:tabLst>
                <a:tab pos="457200" algn="l"/>
              </a:tabLst>
            </a:pPr>
            <a:r>
              <a:rPr lang="en-GB" sz="2400" dirty="0">
                <a:hlinkClick r:id="rId8"/>
              </a:rPr>
              <a:t>https://www.itu.int/net4/proposals/WTSA20</a:t>
            </a:r>
            <a:endParaRPr lang="en-GB" sz="2400" dirty="0"/>
          </a:p>
          <a:p>
            <a:pPr lvl="1" algn="l" fontAlgn="base">
              <a:buSzPts val="1000"/>
              <a:tabLst>
                <a:tab pos="457200" algn="l"/>
              </a:tabLst>
            </a:pPr>
            <a:endParaRPr lang="en-GB" sz="2400" dirty="0">
              <a:solidFill>
                <a:schemeClr val="accent1"/>
              </a:solidFill>
              <a:effectLst/>
              <a:latin typeface="inherit"/>
              <a:ea typeface="Calibri" panose="020F0502020204030204" pitchFamily="34" charset="0"/>
            </a:endParaRPr>
          </a:p>
          <a:p>
            <a:pPr algn="l"/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321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1041587" y="2730882"/>
            <a:ext cx="10372725" cy="119998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The preparatory work in the Regions </a:t>
            </a:r>
            <a:endParaRPr kumimoji="0" lang="en-GB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CA736E-BCA4-4440-95B7-FCF7F7EE2F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8000"/>
          </a:blip>
          <a:stretch>
            <a:fillRect/>
          </a:stretch>
        </p:blipFill>
        <p:spPr>
          <a:xfrm>
            <a:off x="1041588" y="1121157"/>
            <a:ext cx="10372725" cy="160972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8CE22EB-7D70-40DE-A2C5-0A606384B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Setting the standard</a:t>
            </a:r>
          </a:p>
        </p:txBody>
      </p:sp>
    </p:spTree>
    <p:extLst>
      <p:ext uri="{BB962C8B-B14F-4D97-AF65-F5344CB8AC3E}">
        <p14:creationId xmlns:p14="http://schemas.microsoft.com/office/powerpoint/2010/main" val="1639508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4178" y="359067"/>
            <a:ext cx="12076987" cy="1025868"/>
          </a:xfrm>
        </p:spPr>
        <p:txBody>
          <a:bodyPr>
            <a:noAutofit/>
          </a:bodyPr>
          <a:lstStyle/>
          <a:p>
            <a:r>
              <a:rPr lang="en-US" sz="3600" b="1">
                <a:solidFill>
                  <a:srgbClr val="558ED5"/>
                </a:solidFill>
                <a:latin typeface="Calibri"/>
                <a:cs typeface="Calibri"/>
              </a:rPr>
              <a:t>A dedicated webpage: </a:t>
            </a:r>
            <a:br>
              <a:rPr lang="en-US" sz="3600" b="1">
                <a:solidFill>
                  <a:srgbClr val="558ED5"/>
                </a:solidFill>
                <a:latin typeface="Calibri"/>
                <a:cs typeface="Calibri"/>
              </a:rPr>
            </a:br>
            <a:r>
              <a:rPr lang="en-US" sz="3600" b="1">
                <a:solidFill>
                  <a:srgbClr val="558ED5"/>
                </a:solidFill>
                <a:latin typeface="Calibri"/>
                <a:cs typeface="Calibri"/>
              </a:rPr>
              <a:t>overview of meetings in all Regions </a:t>
            </a:r>
            <a:endParaRPr lang="en-GB" sz="3600">
              <a:solidFill>
                <a:srgbClr val="558ED5"/>
              </a:solidFill>
              <a:latin typeface="Calibri"/>
              <a:cs typeface="Calibri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2C7811B7-65C7-4FAF-B570-3299455F5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1" y="2967990"/>
            <a:ext cx="11191875" cy="25050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FB09F0B-60A0-4777-8C0C-04B8A7446A5D}"/>
              </a:ext>
            </a:extLst>
          </p:cNvPr>
          <p:cNvSpPr/>
          <p:nvPr/>
        </p:nvSpPr>
        <p:spPr>
          <a:xfrm>
            <a:off x="466316" y="5473065"/>
            <a:ext cx="11061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>
                <a:solidFill>
                  <a:schemeClr val="accent5"/>
                </a:solidFill>
              </a:rPr>
              <a:t>WTSA-20 Regional Preparatory Meetings are continuing in ALL Regions.</a:t>
            </a:r>
          </a:p>
          <a:p>
            <a:pPr lvl="0" algn="ctr"/>
            <a:r>
              <a:rPr lang="en-US" sz="2400">
                <a:solidFill>
                  <a:schemeClr val="accent5"/>
                </a:solidFill>
              </a:rPr>
              <a:t>Latest round of preparatory meetings are being concluded.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97A313-A23A-4490-8F7F-6A2980EAB5BE}"/>
              </a:ext>
            </a:extLst>
          </p:cNvPr>
          <p:cNvSpPr/>
          <p:nvPr/>
        </p:nvSpPr>
        <p:spPr>
          <a:xfrm>
            <a:off x="466316" y="1732876"/>
            <a:ext cx="116527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5"/>
              </a:solidFill>
            </a:endParaRPr>
          </a:p>
          <a:p>
            <a:pPr lvl="0"/>
            <a:r>
              <a:rPr lang="en-US" sz="2400" dirty="0">
                <a:solidFill>
                  <a:schemeClr val="accent5"/>
                </a:solidFill>
              </a:rPr>
              <a:t>TSB has been maintaining a </a:t>
            </a:r>
            <a:r>
              <a:rPr lang="en-US" sz="2400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 page </a:t>
            </a:r>
            <a:r>
              <a:rPr lang="en-US" sz="2400" dirty="0">
                <a:solidFill>
                  <a:schemeClr val="accent5"/>
                </a:solidFill>
              </a:rPr>
              <a:t>with up-to-date information on planned preparatory meetings.</a:t>
            </a:r>
            <a:endParaRPr lang="en-GB" sz="2400" dirty="0">
              <a:solidFill>
                <a:schemeClr val="accent5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CEE5E6-72E5-4BFC-9B5E-D451B39B2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906486" cy="119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80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4550" y="295392"/>
            <a:ext cx="9190364" cy="82750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GB" sz="3600" b="1" dirty="0">
                <a:solidFill>
                  <a:srgbClr val="558ED5"/>
                </a:solidFill>
                <a:latin typeface="Calibri"/>
                <a:ea typeface="+mn-ea"/>
                <a:cs typeface="Calibri"/>
              </a:rPr>
              <a:t>Regional Contact Points for the </a:t>
            </a:r>
            <a:br>
              <a:rPr lang="en-GB" sz="3600" b="1" dirty="0">
                <a:solidFill>
                  <a:srgbClr val="558ED5"/>
                </a:solidFill>
                <a:latin typeface="Calibri"/>
                <a:ea typeface="+mn-ea"/>
                <a:cs typeface="Calibri"/>
              </a:rPr>
            </a:br>
            <a:r>
              <a:rPr lang="en-GB" sz="3600" b="1" dirty="0">
                <a:solidFill>
                  <a:srgbClr val="558ED5"/>
                </a:solidFill>
                <a:latin typeface="Calibri"/>
                <a:ea typeface="+mn-ea"/>
                <a:cs typeface="Calibri"/>
              </a:rPr>
              <a:t>Conference Proposals Interface</a:t>
            </a:r>
            <a:endParaRPr lang="en-US" sz="3500" b="1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1036684" y="4462272"/>
            <a:ext cx="3953501" cy="1272831"/>
          </a:xfrm>
        </p:spPr>
        <p:txBody>
          <a:bodyPr vert="horz" lIns="91440" tIns="45720" rIns="91440" bIns="45720" rtlCol="0" anchor="t">
            <a:normAutofit/>
          </a:bodyPr>
          <a:lstStyle/>
          <a:p>
            <a:br>
              <a:rPr lang="en-US" b="1" u="sng">
                <a:solidFill>
                  <a:schemeClr val="tx1"/>
                </a:solidFill>
              </a:rPr>
            </a:br>
            <a:br>
              <a:rPr lang="en-US">
                <a:solidFill>
                  <a:schemeClr val="tx1"/>
                </a:solidFill>
              </a:rPr>
            </a:br>
            <a:endParaRPr lang="en-US" b="1">
              <a:solidFill>
                <a:schemeClr val="tx1"/>
              </a:solidFill>
            </a:endParaRPr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70462FA6-57EE-44A6-A3DC-9930B0784D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078" y="1122897"/>
            <a:ext cx="8664337" cy="56336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71783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DBB4E-1675-406F-81A7-3AF23B021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3642" y="0"/>
            <a:ext cx="9198357" cy="1414130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  <a:t>Next important dates: </a:t>
            </a:r>
            <a:b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</a:br>
            <a: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  <a:t>TSAG and IRM Meetings (October 2021)</a:t>
            </a:r>
            <a:endParaRPr lang="en-GB" sz="4000" b="1" dirty="0">
              <a:solidFill>
                <a:srgbClr val="558ED5"/>
              </a:solidFill>
              <a:latin typeface="+mn-lt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301B5-9FEC-40EA-AD79-AB755D9D6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32857"/>
            <a:ext cx="10972800" cy="494211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3500" b="1" dirty="0"/>
              <a:t>TSAG Rapporteur Groups Meetings</a:t>
            </a:r>
          </a:p>
          <a:p>
            <a:pPr marL="0" indent="0">
              <a:buNone/>
            </a:pPr>
            <a:r>
              <a:rPr lang="en-GB" sz="3300" dirty="0">
                <a:solidFill>
                  <a:schemeClr val="accent5"/>
                </a:solidFill>
              </a:rPr>
              <a:t>Almost all groups concluded their work</a:t>
            </a:r>
            <a:br>
              <a:rPr lang="en-GB" sz="3300" dirty="0">
                <a:solidFill>
                  <a:schemeClr val="accent5"/>
                </a:solidFill>
              </a:rPr>
            </a:br>
            <a:r>
              <a:rPr lang="en-GB" sz="3300" dirty="0">
                <a:solidFill>
                  <a:schemeClr val="accent5"/>
                </a:solidFill>
              </a:rPr>
              <a:t>Some additional RGMs may be added in the coming weeks.</a:t>
            </a:r>
            <a:br>
              <a:rPr lang="en-GB" sz="3300" dirty="0">
                <a:solidFill>
                  <a:schemeClr val="accent5"/>
                </a:solidFill>
              </a:rPr>
            </a:br>
            <a:r>
              <a:rPr lang="en-GB" sz="3300" dirty="0">
                <a:solidFill>
                  <a:schemeClr val="accent5"/>
                </a:solidFill>
              </a:rPr>
              <a:t>Please check for updates </a:t>
            </a:r>
            <a:r>
              <a:rPr lang="en-GB" sz="3300" b="1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en-GB" sz="3300" b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GB" b="1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3500" b="1" dirty="0"/>
              <a:t>ITU-T Interregional meeting (IRM) for preparation of WTSA-20</a:t>
            </a:r>
            <a:endParaRPr lang="en-GB" sz="350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3rd IRM - 21 October 2021						</a:t>
            </a:r>
            <a:br>
              <a:rPr lang="en-US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US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4th IRM - 6 January 2022</a:t>
            </a:r>
            <a:br>
              <a:rPr lang="en-US" sz="3300" u="sng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US" sz="330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Website: </a:t>
            </a:r>
            <a:r>
              <a:rPr lang="en-US" sz="3300" u="sng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WTSA-20 Inter-regional coordination</a:t>
            </a:r>
            <a:endParaRPr lang="en-GB" sz="3300" dirty="0">
              <a:solidFill>
                <a:schemeClr val="accent5"/>
              </a:solidFill>
            </a:endParaRPr>
          </a:p>
          <a:p>
            <a:pPr marL="0" indent="0">
              <a:buNone/>
            </a:pPr>
            <a:br>
              <a:rPr lang="en-US" sz="3200" u="sng" dirty="0">
                <a:solidFill>
                  <a:srgbClr val="2E74B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US" sz="3500" b="1" dirty="0"/>
              <a:t>TSAG Meetings</a:t>
            </a:r>
          </a:p>
          <a:p>
            <a:pPr marL="0" indent="0">
              <a:buNone/>
            </a:pPr>
            <a:r>
              <a:rPr lang="en-US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25 - 29 October 2021							</a:t>
            </a:r>
            <a:br>
              <a:rPr lang="en-US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10 - 14 January 2022</a:t>
            </a:r>
            <a:br>
              <a:rPr lang="en-GB" sz="3300" dirty="0">
                <a:solidFill>
                  <a:schemeClr val="accent5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US" sz="330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Website: </a:t>
            </a:r>
            <a:r>
              <a:rPr lang="en-GB" sz="330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TSAG Webpage</a:t>
            </a:r>
            <a:r>
              <a:rPr lang="en-US" sz="330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	</a:t>
            </a:r>
            <a:br>
              <a:rPr lang="en-US" sz="3200" dirty="0">
                <a:solidFill>
                  <a:srgbClr val="2E74B5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endParaRPr lang="en-GB" sz="1100" b="1" dirty="0">
              <a:solidFill>
                <a:srgbClr val="2E74B5"/>
              </a:solidFill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726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rgbClr val="558ED5"/>
                </a:solidFill>
                <a:latin typeface="Calibri"/>
                <a:cs typeface="Calibri"/>
              </a:rPr>
              <a:t>WTSA-20 – status as of October 2021</a:t>
            </a:r>
            <a:endParaRPr lang="en-GB" sz="3600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1503363"/>
            <a:ext cx="12192000" cy="19256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chemeClr val="accent1"/>
                </a:solidFill>
                <a:cs typeface="Calibri"/>
              </a:rPr>
              <a:t>It is confirmed that WTSA-20 will take place at the</a:t>
            </a:r>
          </a:p>
          <a:p>
            <a:pPr marL="0" indent="0" algn="ctr">
              <a:buNone/>
            </a:pPr>
            <a:r>
              <a:rPr lang="en-GB" sz="3200" b="1" dirty="0">
                <a:solidFill>
                  <a:schemeClr val="accent1"/>
                </a:solidFill>
                <a:cs typeface="Calibri"/>
              </a:rPr>
              <a:t>International Conference Center Geneva (CICG)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accent1"/>
                </a:solidFill>
                <a:cs typeface="Calibri"/>
              </a:rPr>
              <a:t>Geneva, Switzerland</a:t>
            </a:r>
          </a:p>
        </p:txBody>
      </p:sp>
      <p:pic>
        <p:nvPicPr>
          <p:cNvPr id="5" name="Picture 4" descr="Logo&#10;&#10;Description automatically generated with low confidence">
            <a:extLst>
              <a:ext uri="{FF2B5EF4-FFF2-40B4-BE49-F238E27FC236}">
                <a16:creationId xmlns:a16="http://schemas.microsoft.com/office/drawing/2014/main" id="{D67BE2A0-0B91-419F-BDF8-D1E2CC9FC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773" y="3542414"/>
            <a:ext cx="5586942" cy="24163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17448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2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0"/>
            <a:ext cx="9144000" cy="1295400"/>
          </a:xfrm>
        </p:spPr>
        <p:txBody>
          <a:bodyPr anchor="ctr">
            <a:noAutofit/>
          </a:bodyPr>
          <a:lstStyle/>
          <a:p>
            <a:pPr algn="l"/>
            <a:r>
              <a:rPr lang="en-US" sz="4000" b="1" dirty="0">
                <a:solidFill>
                  <a:srgbClr val="558ED5"/>
                </a:solidFill>
                <a:latin typeface="Calibri"/>
                <a:cs typeface="Calibri"/>
              </a:rPr>
              <a:t>GSS-20 – Status of preparations</a:t>
            </a:r>
            <a:endParaRPr lang="en-GB" sz="3600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013" y="1502979"/>
            <a:ext cx="11961973" cy="5080899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accent1"/>
                </a:solidFill>
                <a:cs typeface="Calibri"/>
              </a:rPr>
              <a:t>The GSS-20 will also take place at the </a:t>
            </a:r>
            <a:r>
              <a:rPr lang="en-GB" sz="2800" dirty="0">
                <a:solidFill>
                  <a:schemeClr val="accent1"/>
                </a:solidFill>
                <a:cs typeface="Calibri"/>
              </a:rPr>
              <a:t>CICG on</a:t>
            </a:r>
            <a:r>
              <a:rPr lang="en-US" sz="2800" dirty="0">
                <a:solidFill>
                  <a:schemeClr val="accent1"/>
                </a:solidFill>
                <a:cs typeface="Calibri"/>
              </a:rPr>
              <a:t> 28 February 2022</a:t>
            </a:r>
          </a:p>
          <a:p>
            <a:br>
              <a:rPr lang="en-US" sz="3200" b="1" dirty="0">
                <a:solidFill>
                  <a:schemeClr val="accent1"/>
                </a:solidFill>
                <a:cs typeface="Calibri"/>
              </a:rPr>
            </a:br>
            <a:endParaRPr lang="en-US" sz="3200" b="1" dirty="0">
              <a:solidFill>
                <a:schemeClr val="accent1"/>
              </a:solidFill>
              <a:cs typeface="Calibri"/>
            </a:endParaRPr>
          </a:p>
          <a:p>
            <a:endParaRPr lang="en-US" sz="3200" b="1" dirty="0">
              <a:solidFill>
                <a:schemeClr val="accent1"/>
              </a:solidFill>
              <a:cs typeface="Calibri"/>
            </a:endParaRPr>
          </a:p>
          <a:p>
            <a:endParaRPr lang="en-US" sz="3200" b="1" dirty="0">
              <a:solidFill>
                <a:schemeClr val="accent1"/>
              </a:solidFill>
              <a:cs typeface="Calibri"/>
            </a:endParaRPr>
          </a:p>
          <a:p>
            <a:br>
              <a:rPr lang="en-US" sz="3200" b="1" dirty="0">
                <a:solidFill>
                  <a:schemeClr val="accent1"/>
                </a:solidFill>
                <a:cs typeface="Calibri"/>
              </a:rPr>
            </a:br>
            <a:endParaRPr lang="en-US" sz="3200" b="1" dirty="0">
              <a:solidFill>
                <a:schemeClr val="accent1"/>
              </a:solidFill>
              <a:cs typeface="Calibri"/>
            </a:endParaRPr>
          </a:p>
          <a:p>
            <a:r>
              <a:rPr lang="en-US" sz="2800" b="1" dirty="0">
                <a:solidFill>
                  <a:schemeClr val="accent1"/>
                </a:solidFill>
                <a:cs typeface="Calibri"/>
              </a:rPr>
              <a:t>The theme of the Global Standards Symposium is </a:t>
            </a:r>
            <a:br>
              <a:rPr lang="en-US" sz="2800" b="1" dirty="0">
                <a:solidFill>
                  <a:schemeClr val="accent1"/>
                </a:solidFill>
                <a:cs typeface="Calibri"/>
              </a:rPr>
            </a:br>
            <a:r>
              <a:rPr lang="en-US" sz="3200" b="1" dirty="0">
                <a:solidFill>
                  <a:schemeClr val="accent1"/>
                </a:solidFill>
                <a:cs typeface="Calibri"/>
              </a:rPr>
              <a:t> </a:t>
            </a:r>
            <a:r>
              <a:rPr lang="en-GB" sz="3200" b="1" dirty="0">
                <a:solidFill>
                  <a:schemeClr val="accent1"/>
                </a:solidFill>
                <a:cs typeface="Calibri"/>
              </a:rPr>
              <a:t>“International Standards to enable the </a:t>
            </a:r>
            <a:br>
              <a:rPr lang="en-GB" sz="3200" b="1" dirty="0">
                <a:solidFill>
                  <a:schemeClr val="accent1"/>
                </a:solidFill>
                <a:cs typeface="Calibri"/>
              </a:rPr>
            </a:br>
            <a:r>
              <a:rPr lang="en-GB" sz="3200" b="1" dirty="0">
                <a:solidFill>
                  <a:schemeClr val="accent1"/>
                </a:solidFill>
                <a:cs typeface="Calibri"/>
              </a:rPr>
              <a:t>Digital Transformation and achieve the SDGs”</a:t>
            </a:r>
            <a:br>
              <a:rPr lang="en-GB" sz="3600" b="1" dirty="0">
                <a:solidFill>
                  <a:schemeClr val="accent1"/>
                </a:solidFill>
                <a:cs typeface="Calibri"/>
              </a:rPr>
            </a:br>
            <a:br>
              <a:rPr lang="en-GB" sz="3200" b="1" dirty="0">
                <a:solidFill>
                  <a:schemeClr val="accent1"/>
                </a:solidFill>
                <a:cs typeface="Calibri"/>
              </a:rPr>
            </a:br>
            <a:br>
              <a:rPr lang="en-US" sz="2000" u="sng" dirty="0">
                <a:solidFill>
                  <a:srgbClr val="558ED5"/>
                </a:solidFill>
                <a:cs typeface="Calibri"/>
              </a:rPr>
            </a:br>
            <a:endParaRPr lang="en-US" sz="3200" b="1" dirty="0">
              <a:solidFill>
                <a:srgbClr val="558ED5"/>
              </a:solidFill>
              <a:latin typeface="Calibri"/>
              <a:ea typeface="+mj-ea"/>
              <a:cs typeface="Calibri"/>
            </a:endParaRPr>
          </a:p>
          <a:p>
            <a:pPr algn="l"/>
            <a:br>
              <a:rPr lang="en-US" b="1" dirty="0"/>
            </a:br>
            <a:endParaRPr lang="en-US" sz="3200" b="1" dirty="0">
              <a:solidFill>
                <a:srgbClr val="558ED5"/>
              </a:solidFill>
              <a:latin typeface="Calibri"/>
              <a:ea typeface="+mj-ea"/>
              <a:cs typeface="Calibri"/>
            </a:endParaRPr>
          </a:p>
          <a:p>
            <a:br>
              <a:rPr lang="en-US" sz="2000" dirty="0">
                <a:solidFill>
                  <a:schemeClr val="accent1">
                    <a:lumMod val="75000"/>
                  </a:schemeClr>
                </a:solidFill>
              </a:rPr>
            </a:b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sz="2000" dirty="0"/>
              <a:t> </a:t>
            </a:r>
            <a:endParaRPr lang="en-GB" sz="2000" dirty="0">
              <a:solidFill>
                <a:schemeClr val="accent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C3AFF5-05F4-4869-BD4C-CE51A3FC2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527" y="2437023"/>
            <a:ext cx="6886575" cy="2667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0369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7EA66A-8B25-4965-AA03-C57836AC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  <a:t>Remote participation</a:t>
            </a:r>
            <a:endParaRPr lang="en-GB" sz="4000" b="1" dirty="0">
              <a:solidFill>
                <a:srgbClr val="558ED5"/>
              </a:solidFill>
              <a:latin typeface="+mn-lt"/>
              <a:ea typeface="+mn-ea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2EDEEA-1DA0-4411-AF15-CE71B1053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5"/>
                </a:solidFill>
              </a:rPr>
              <a:t>Remote participation will be provided at WTSA-20 and GSS-20 using Zoom</a:t>
            </a:r>
          </a:p>
          <a:p>
            <a:r>
              <a:rPr lang="en-US" dirty="0">
                <a:solidFill>
                  <a:schemeClr val="accent5"/>
                </a:solidFill>
              </a:rPr>
              <a:t>Remote participation is possible but limited: not for decision-making</a:t>
            </a:r>
          </a:p>
          <a:p>
            <a:r>
              <a:rPr lang="en-US" dirty="0">
                <a:solidFill>
                  <a:schemeClr val="accent5"/>
                </a:solidFill>
              </a:rPr>
              <a:t>Only those </a:t>
            </a:r>
            <a:r>
              <a:rPr lang="en-US" b="1" dirty="0">
                <a:solidFill>
                  <a:schemeClr val="accent5"/>
                </a:solidFill>
              </a:rPr>
              <a:t>physically present </a:t>
            </a:r>
            <a:r>
              <a:rPr lang="en-US" dirty="0">
                <a:solidFill>
                  <a:schemeClr val="accent5"/>
                </a:solidFill>
              </a:rPr>
              <a:t>in the </a:t>
            </a:r>
            <a:r>
              <a:rPr lang="en-US" b="1" dirty="0">
                <a:solidFill>
                  <a:schemeClr val="accent5"/>
                </a:solidFill>
              </a:rPr>
              <a:t>meeting room </a:t>
            </a:r>
            <a:r>
              <a:rPr lang="en-US" dirty="0">
                <a:solidFill>
                  <a:schemeClr val="accent5"/>
                </a:solidFill>
              </a:rPr>
              <a:t>can participate in decision-making</a:t>
            </a:r>
          </a:p>
          <a:p>
            <a:pPr lvl="1"/>
            <a:r>
              <a:rPr lang="en-US" dirty="0">
                <a:solidFill>
                  <a:schemeClr val="accent5"/>
                </a:solidFill>
              </a:rPr>
              <a:t>Support from local mission staff to complement capital’s participation</a:t>
            </a:r>
          </a:p>
          <a:p>
            <a:r>
              <a:rPr lang="en-US" dirty="0">
                <a:solidFill>
                  <a:schemeClr val="accent5"/>
                </a:solidFill>
              </a:rPr>
              <a:t>Proxy rights for voting (exclusively) can be given to another administration (see CV 335)</a:t>
            </a:r>
          </a:p>
          <a:p>
            <a:pPr lvl="1"/>
            <a:r>
              <a:rPr lang="en-GB" dirty="0">
                <a:solidFill>
                  <a:schemeClr val="accent5"/>
                </a:solidFill>
              </a:rPr>
              <a:t>A Member State cannot speak on behalf of another Member State (see CV</a:t>
            </a:r>
            <a:r>
              <a:rPr lang="en-US" sz="1800" dirty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GB" dirty="0">
                <a:solidFill>
                  <a:schemeClr val="accent5"/>
                </a:solidFill>
              </a:rPr>
              <a:t>335-338)</a:t>
            </a:r>
          </a:p>
        </p:txBody>
      </p:sp>
    </p:spTree>
    <p:extLst>
      <p:ext uri="{BB962C8B-B14F-4D97-AF65-F5344CB8AC3E}">
        <p14:creationId xmlns:p14="http://schemas.microsoft.com/office/powerpoint/2010/main" val="3813462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1DC7B-C541-43C8-81F5-EF264F69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9" y="0"/>
            <a:ext cx="9067799" cy="1194187"/>
          </a:xfrm>
        </p:spPr>
        <p:txBody>
          <a:bodyPr/>
          <a:lstStyle/>
          <a:p>
            <a:r>
              <a:rPr lang="en-US" dirty="0">
                <a:solidFill>
                  <a:srgbClr val="558ED5"/>
                </a:solidFill>
                <a:latin typeface="Calibri"/>
                <a:cs typeface="Calibri"/>
              </a:rPr>
              <a:t>Working hours</a:t>
            </a:r>
            <a:endParaRPr lang="en-GB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FA6C4D-A9B0-4400-8FCF-F3744DB45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516"/>
            <a:ext cx="10515600" cy="4571447"/>
          </a:xfrm>
        </p:spPr>
        <p:txBody>
          <a:bodyPr/>
          <a:lstStyle/>
          <a:p>
            <a:r>
              <a:rPr lang="en-US" dirty="0"/>
              <a:t>Regular working hours are expected 0930-1230 hours (Geneva time) and 1430-1730 hours (Geneva time) daily</a:t>
            </a:r>
          </a:p>
          <a:p>
            <a:r>
              <a:rPr lang="en-US" dirty="0"/>
              <a:t>Evening sessions past 1900 hours (Geneva time) are not envisioned </a:t>
            </a:r>
          </a:p>
          <a:p>
            <a:pPr lvl="1"/>
            <a:r>
              <a:rPr lang="en-US" dirty="0"/>
              <a:t>Reduce cost of using CICG</a:t>
            </a:r>
          </a:p>
          <a:p>
            <a:pPr lvl="1"/>
            <a:r>
              <a:rPr lang="en-US" dirty="0"/>
              <a:t>Easier time planning for remote participants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553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4200" y="0"/>
            <a:ext cx="9056914" cy="1219200"/>
          </a:xfrm>
        </p:spPr>
        <p:txBody>
          <a:bodyPr anchor="ctr">
            <a:noAutofit/>
          </a:bodyPr>
          <a:lstStyle/>
          <a:p>
            <a:pPr algn="l"/>
            <a:r>
              <a:rPr lang="en-US" sz="4000" b="1" dirty="0">
                <a:solidFill>
                  <a:srgbClr val="558ED5"/>
                </a:solidFill>
                <a:latin typeface="Calibri"/>
                <a:cs typeface="Calibri"/>
              </a:rPr>
              <a:t>WTSA-20 – Invitations sent out</a:t>
            </a:r>
            <a:endParaRPr lang="en-GB" sz="3200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0114" y="1065333"/>
            <a:ext cx="11706872" cy="5518545"/>
          </a:xfrm>
        </p:spPr>
        <p:txBody>
          <a:bodyPr>
            <a:noAutofit/>
          </a:bodyPr>
          <a:lstStyle/>
          <a:p>
            <a:pPr algn="l"/>
            <a:br>
              <a:rPr lang="en-GB" sz="2800" b="1" dirty="0">
                <a:cs typeface="Calibri"/>
              </a:rPr>
            </a:br>
            <a:r>
              <a:rPr lang="en-GB" sz="2800" b="1" dirty="0">
                <a:cs typeface="Calibri"/>
              </a:rPr>
              <a:t>New invitations have been issued to:</a:t>
            </a:r>
            <a:br>
              <a:rPr lang="en-GB" sz="2800" b="1" dirty="0">
                <a:cs typeface="Calibri"/>
              </a:rPr>
            </a:br>
            <a:endParaRPr lang="en-GB" sz="2800" b="1" dirty="0">
              <a:cs typeface="Calibri"/>
            </a:endParaRPr>
          </a:p>
          <a:p>
            <a:pPr algn="l"/>
            <a:r>
              <a:rPr lang="en-GB" sz="2800" dirty="0"/>
              <a:t>​​​​​</a:t>
            </a:r>
            <a:r>
              <a:rPr lang="en-GB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Circular letter No​​. 21/39</a:t>
            </a:r>
            <a:r>
              <a:rPr lang="en-GB" dirty="0"/>
              <a:t> - </a:t>
            </a:r>
            <a:r>
              <a:rPr lang="en-GB" dirty="0">
                <a:cs typeface="Calibri"/>
              </a:rPr>
              <a:t>To the Administrations of the Member States</a:t>
            </a:r>
            <a:br>
              <a:rPr lang="en-GB" dirty="0">
                <a:cs typeface="Calibri"/>
              </a:rPr>
            </a:br>
            <a:r>
              <a:rPr lang="en-GB" dirty="0">
                <a:cs typeface="Calibri"/>
              </a:rPr>
              <a:t>of the Union</a:t>
            </a:r>
            <a:br>
              <a:rPr lang="en-GB" dirty="0"/>
            </a:br>
            <a:endParaRPr lang="en-GB" dirty="0"/>
          </a:p>
          <a:p>
            <a:pPr algn="l"/>
            <a:r>
              <a:rPr lang="en-GB" b="1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DM-21/1018</a:t>
            </a:r>
            <a:r>
              <a:rPr lang="en-GB" b="1" dirty="0"/>
              <a:t> - </a:t>
            </a:r>
            <a:r>
              <a:rPr lang="en-GB" dirty="0"/>
              <a:t> </a:t>
            </a:r>
            <a:r>
              <a:rPr lang="en-GB" dirty="0">
                <a:cs typeface="Calibri"/>
              </a:rPr>
              <a:t>To the ITU-T Sector Members</a:t>
            </a:r>
            <a:br>
              <a:rPr lang="en-GB" dirty="0"/>
            </a:br>
            <a:endParaRPr lang="en-GB" dirty="0"/>
          </a:p>
          <a:p>
            <a:pPr algn="l"/>
            <a:r>
              <a:rPr lang="en-GB" b="1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DM-21/1019</a:t>
            </a:r>
            <a:r>
              <a:rPr lang="en-GB" b="1" dirty="0"/>
              <a:t> - </a:t>
            </a:r>
            <a:r>
              <a:rPr lang="en-GB" dirty="0">
                <a:cs typeface="Calibri"/>
              </a:rPr>
              <a:t>To ITU Academia</a:t>
            </a:r>
            <a:br>
              <a:rPr lang="en-GB" dirty="0">
                <a:cs typeface="Calibri"/>
              </a:rPr>
            </a:br>
            <a:endParaRPr lang="en-GB" dirty="0"/>
          </a:p>
          <a:p>
            <a:pPr algn="l"/>
            <a:r>
              <a:rPr lang="en-GB" b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DM-21/1020</a:t>
            </a:r>
            <a:r>
              <a:rPr lang="en-GB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​​​​</a:t>
            </a:r>
            <a:r>
              <a:rPr lang="en-GB" dirty="0"/>
              <a:t> - </a:t>
            </a:r>
            <a:r>
              <a:rPr lang="en-GB" dirty="0">
                <a:cs typeface="Calibri"/>
              </a:rPr>
              <a:t>To UN + Specialized Agencies, IAEA, Regional telecommunication organizations, Intergovernmental organizations operating satellite systems, Other regional or international organizations.</a:t>
            </a:r>
            <a:br>
              <a:rPr lang="en-GB" sz="3600" b="1" dirty="0">
                <a:cs typeface="Calibri"/>
              </a:rPr>
            </a:br>
            <a:br>
              <a:rPr lang="en-US" sz="2800" u="sng" dirty="0">
                <a:cs typeface="Calibri"/>
              </a:rPr>
            </a:br>
            <a:endParaRPr lang="en-US" sz="4000" b="1" dirty="0">
              <a:latin typeface="Calibri"/>
              <a:ea typeface="+mj-ea"/>
              <a:cs typeface="Calibri"/>
            </a:endParaRPr>
          </a:p>
          <a:p>
            <a:pPr algn="l"/>
            <a:br>
              <a:rPr lang="en-US" b="1" dirty="0"/>
            </a:br>
            <a:endParaRPr lang="en-US" sz="3200" b="1" dirty="0">
              <a:latin typeface="Calibri"/>
              <a:ea typeface="+mj-ea"/>
              <a:cs typeface="Calibri"/>
            </a:endParaRPr>
          </a:p>
          <a:p>
            <a:br>
              <a:rPr lang="en-US" sz="2000" dirty="0"/>
            </a:br>
            <a:endParaRPr lang="en-US" sz="2000" dirty="0"/>
          </a:p>
          <a:p>
            <a:r>
              <a:rPr lang="en-GB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508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380" y="292893"/>
            <a:ext cx="9193619" cy="77628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558ED5"/>
                </a:solidFill>
                <a:latin typeface="Calibri"/>
                <a:cs typeface="Calibri"/>
              </a:rPr>
              <a:t>WTSA-20 – Contribution deadlines</a:t>
            </a:r>
            <a:endParaRPr lang="en-GB" sz="4000" dirty="0">
              <a:solidFill>
                <a:srgbClr val="558ED5"/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 algn="l"/>
            <a:r>
              <a:rPr lang="en-GB" sz="3200" dirty="0">
                <a:cs typeface="Calibri"/>
              </a:rPr>
              <a:t>Delegations are invited to submit contributions to WTSA-20,</a:t>
            </a:r>
            <a:br>
              <a:rPr lang="en-GB" sz="3200" dirty="0">
                <a:cs typeface="Calibri"/>
              </a:rPr>
            </a:br>
            <a:r>
              <a:rPr lang="en-GB" sz="3200" dirty="0">
                <a:cs typeface="Calibri"/>
              </a:rPr>
              <a:t>four weeks before the opening of WTSA-20:</a:t>
            </a:r>
            <a:br>
              <a:rPr lang="en-GB" sz="3200" dirty="0">
                <a:cs typeface="Calibri"/>
              </a:rPr>
            </a:br>
            <a:r>
              <a:rPr lang="en-GB" sz="3200" b="1" u="sng" dirty="0">
                <a:cs typeface="Calibri"/>
              </a:rPr>
              <a:t>Monday, 31 January 2022, 2359 hours Geneva time</a:t>
            </a:r>
            <a:endParaRPr lang="en-GB" sz="3200" u="sng" dirty="0">
              <a:cs typeface="Calibri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sz="3200" dirty="0">
              <a:cs typeface="Calibri"/>
            </a:endParaRPr>
          </a:p>
          <a:p>
            <a:pPr algn="l"/>
            <a:r>
              <a:rPr lang="en-GB" sz="3200" dirty="0">
                <a:cs typeface="Calibri"/>
              </a:rPr>
              <a:t>The</a:t>
            </a:r>
            <a:r>
              <a:rPr lang="en-GB" sz="3200" b="1" dirty="0">
                <a:cs typeface="Calibri"/>
              </a:rPr>
              <a:t> firm deadline </a:t>
            </a:r>
            <a:r>
              <a:rPr lang="en-GB" sz="3200" dirty="0">
                <a:cs typeface="Calibri"/>
              </a:rPr>
              <a:t>for Contributions </a:t>
            </a:r>
            <a:r>
              <a:rPr lang="en-GB" sz="3200" b="1" dirty="0">
                <a:cs typeface="Calibri"/>
              </a:rPr>
              <a:t>is:</a:t>
            </a:r>
            <a:br>
              <a:rPr lang="en-GB" sz="3200" b="1" dirty="0">
                <a:cs typeface="Calibri"/>
              </a:rPr>
            </a:br>
            <a:r>
              <a:rPr lang="en-GB" sz="3200" b="1" u="sng" dirty="0">
                <a:cs typeface="Calibri"/>
              </a:rPr>
              <a:t>7 February 2022, 23h59 hours Geneva time </a:t>
            </a:r>
            <a:endParaRPr lang="en-GB" sz="3200" u="sng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7143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7184B-08EE-4711-B603-60BD43B4F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558ED5"/>
                </a:solidFill>
                <a:latin typeface="+mn-lt"/>
                <a:ea typeface="+mn-ea"/>
              </a:rPr>
              <a:t>WTSA Chairmanship</a:t>
            </a:r>
            <a:endParaRPr lang="en-GB" sz="4000" b="1" dirty="0">
              <a:solidFill>
                <a:srgbClr val="558ED5"/>
              </a:solidFill>
              <a:latin typeface="+mn-lt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4292C-BCB8-479A-B9DF-D913E15F6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b="1" dirty="0"/>
              <a:t>WTSA chairman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TSAG chairman, Mr Bruce Gracie (Canada) [GR 54]</a:t>
            </a:r>
            <a:br>
              <a:rPr lang="en-US" dirty="0"/>
            </a:br>
            <a:endParaRPr lang="en-US" dirty="0"/>
          </a:p>
          <a:p>
            <a:r>
              <a:rPr lang="en-GB" b="1" dirty="0"/>
              <a:t>Committee</a:t>
            </a:r>
            <a:r>
              <a:rPr lang="en-GB" dirty="0"/>
              <a:t> chairs: </a:t>
            </a:r>
          </a:p>
          <a:p>
            <a:pPr lvl="1"/>
            <a:r>
              <a:rPr lang="en-GB" dirty="0"/>
              <a:t>TSB Director invited Regional Telecommunications Organizations to submit candidates at the Regional Preparatory Meetings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52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5BEAB5-1CD5-4124-992D-A729F863BF0F}"/>
              </a:ext>
            </a:extLst>
          </p:cNvPr>
          <p:cNvSpPr/>
          <p:nvPr/>
        </p:nvSpPr>
        <p:spPr>
          <a:xfrm>
            <a:off x="599334" y="1352534"/>
            <a:ext cx="1046830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The </a:t>
            </a:r>
            <a:r>
              <a:rPr lang="en-GB" sz="2800" dirty="0">
                <a:solidFill>
                  <a:schemeClr val="accent5"/>
                </a:solidFill>
                <a:latin typeface="Calibri"/>
                <a:ea typeface="Calibri" panose="020F0502020204030204" pitchFamily="34" charset="0"/>
              </a:rPr>
              <a:t>leadership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 positions reaching end of the 2</a:t>
            </a:r>
            <a:r>
              <a:rPr kumimoji="0" lang="en-GB" sz="2800" b="0" i="0" u="none" strike="noStrike" kern="1200" cap="none" spc="0" normalizeH="0" baseline="3000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nd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 term for the ITU-T Study Groups management are for:</a:t>
            </a: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</a:b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2"/>
              </a:rPr>
              <a:t>TSAG</a:t>
            </a: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: Telecommunication Standardization Advisory Group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ITU-T SG3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: Tariff and accounting principles and international telecommunication/ICT economic and policy issues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ITU-T SG5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: Environment, climate change and circular economy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ITU-T ​SG12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: Performance, QoS and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QoE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lang="en-GB" sz="2800" dirty="0">
                <a:solidFill>
                  <a:schemeClr val="accent5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ITU-T SG13</a:t>
            </a:r>
            <a:r>
              <a:rPr lang="en-GB" sz="2800" dirty="0">
                <a:solidFill>
                  <a:schemeClr val="accent5"/>
                </a:solidFill>
              </a:rPr>
              <a:t>:  </a:t>
            </a:r>
            <a:r>
              <a:rPr lang="en-GB" sz="2800" dirty="0">
                <a:solidFill>
                  <a:schemeClr val="accent5"/>
                </a:solidFill>
                <a:latin typeface="Calibri"/>
              </a:rPr>
              <a:t>Future networks (&amp; cloud)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​ITU-T SG15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: Transport, Access and Home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The status of overall nominations can be found 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.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CC181-CBA9-4F90-B365-D1C0425C6AF6}"/>
              </a:ext>
            </a:extLst>
          </p:cNvPr>
          <p:cNvSpPr/>
          <p:nvPr/>
        </p:nvSpPr>
        <p:spPr>
          <a:xfrm>
            <a:off x="2906487" y="323953"/>
            <a:ext cx="9285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ITU-T study group leadership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positions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314C2E-E73F-4781-9838-A3DD1EA3BD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"/>
            <a:ext cx="2906486" cy="119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95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E2011685E409408A5E886FA9500CDE" ma:contentTypeVersion="13" ma:contentTypeDescription="Create a new document." ma:contentTypeScope="" ma:versionID="b5298337822dd3832529af440eb2ba80">
  <xsd:schema xmlns:xsd="http://www.w3.org/2001/XMLSchema" xmlns:xs="http://www.w3.org/2001/XMLSchema" xmlns:p="http://schemas.microsoft.com/office/2006/metadata/properties" xmlns:ns3="2ace4c6c-08d7-4276-8a58-3192ba9bb551" xmlns:ns4="e7475014-9825-4b19-8012-afbf711054e8" targetNamespace="http://schemas.microsoft.com/office/2006/metadata/properties" ma:root="true" ma:fieldsID="b6071adc2e96b253d4c2b9bff5d8e41f" ns3:_="" ns4:_="">
    <xsd:import namespace="2ace4c6c-08d7-4276-8a58-3192ba9bb551"/>
    <xsd:import namespace="e7475014-9825-4b19-8012-afbf711054e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ce4c6c-08d7-4276-8a58-3192ba9bb5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75014-9825-4b19-8012-afbf711054e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F91C86-BC7B-4A61-818A-E33E53919DBC}">
  <ds:schemaRefs>
    <ds:schemaRef ds:uri="http://purl.org/dc/terms/"/>
    <ds:schemaRef ds:uri="http://schemas.microsoft.com/office/2006/metadata/properties"/>
    <ds:schemaRef ds:uri="2ace4c6c-08d7-4276-8a58-3192ba9bb551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e7475014-9825-4b19-8012-afbf711054e8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5B2081B-1B08-4B6A-9CA0-A174A0F1E091}">
  <ds:schemaRefs>
    <ds:schemaRef ds:uri="2ace4c6c-08d7-4276-8a58-3192ba9bb551"/>
    <ds:schemaRef ds:uri="e7475014-9825-4b19-8012-afbf711054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1034</Words>
  <Application>Microsoft Office PowerPoint</Application>
  <PresentationFormat>Widescreen</PresentationFormat>
  <Paragraphs>127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Arial Narrow</vt:lpstr>
      <vt:lpstr>Avenir LT Std 45 Book</vt:lpstr>
      <vt:lpstr>AvenirNext LT Pro Regular</vt:lpstr>
      <vt:lpstr>Calibri</vt:lpstr>
      <vt:lpstr>Calibri Light</vt:lpstr>
      <vt:lpstr>inherit</vt:lpstr>
      <vt:lpstr>Symbol</vt:lpstr>
      <vt:lpstr>Times New Roman</vt:lpstr>
      <vt:lpstr>Office Theme</vt:lpstr>
      <vt:lpstr>Custom Design</vt:lpstr>
      <vt:lpstr>1_Office Theme</vt:lpstr>
      <vt:lpstr>PowerPoint Presentation</vt:lpstr>
      <vt:lpstr>WTSA-20 – status as of October 2021</vt:lpstr>
      <vt:lpstr>GSS-20 – Status of preparations</vt:lpstr>
      <vt:lpstr>Remote participation</vt:lpstr>
      <vt:lpstr>Working hours</vt:lpstr>
      <vt:lpstr>WTSA-20 – Invitations sent out</vt:lpstr>
      <vt:lpstr>WTSA-20 – Contribution deadlines</vt:lpstr>
      <vt:lpstr>WTSA Chairmanship</vt:lpstr>
      <vt:lpstr>PowerPoint Presentation</vt:lpstr>
      <vt:lpstr>WTSA-20 – SG leadership nominations</vt:lpstr>
      <vt:lpstr>Steps for a COVID-19 free WTSA-20</vt:lpstr>
      <vt:lpstr>PowerPoint Presentation</vt:lpstr>
      <vt:lpstr>WTSA-20 – Contributions </vt:lpstr>
      <vt:lpstr>WTSA-20 Proposal Management System </vt:lpstr>
      <vt:lpstr>WTSA-20 Proposal Management System </vt:lpstr>
      <vt:lpstr>Setting the standard</vt:lpstr>
      <vt:lpstr>A dedicated webpage:  overview of meetings in all Regions </vt:lpstr>
      <vt:lpstr>Regional Contact Points for the  Conference Proposals Interface</vt:lpstr>
      <vt:lpstr>Next important dates:  TSAG and IRM Meetings (October 2021)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TSB Presentation to Com-ITU - September 2021</dc:title>
  <dc:creator>alexandra.gaspari</dc:creator>
  <cp:lastModifiedBy>Euchner, Martin</cp:lastModifiedBy>
  <cp:revision>3</cp:revision>
  <dcterms:created xsi:type="dcterms:W3CDTF">2016-02-05T15:38:40Z</dcterms:created>
  <dcterms:modified xsi:type="dcterms:W3CDTF">2021-10-21T13:40:05Z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0x0101006EE2011685E409408A5E886FA9500CDE</vt:lpwstr>
  </property>
</Properties>
</file>