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http://customooxmlschemas.google.com/">
      <go:slidesCustomData xmlns:go="http://customooxmlschemas.google.com/" r:id="rId12" roundtripDataSignature="AMtx7misakv7GnEyvamLNk6KhTY++tG5I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384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2" Type="http://customschemas.google.com/relationships/presentationmetadata" Target="meta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6" name="Google Shape;86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Intro Map </a:t>
            </a:r>
            <a:endParaRPr/>
          </a:p>
          <a:p>
            <a: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Lets take the telecom only map and conceptually add smart sensors along all the cables, represented by the dots, To obtain a planetary scale sensor, power, and internet network that can observe climate oceans sea level, earthquakes and tsunamis.</a:t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*We will share the submarine telecommunications network that links countries and continents together, enabling our society and civilization.</a:t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Telecom is the primary mission with SMART secondary. </a:t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*The basic sensors are ocean bottom temperature, pressure and seismic acceleration.</a:t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*These sensors can improve our knowledge of the cable’s environment, and thus their integrity.</a:t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*A number of systems are in various stages of planning, requests for proposals, and implementation.</a:t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green circle represents the CAM system funded and underway with SMART capability in Portugal’s Atlantic domain.</a:t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*We expect SMART cables to evolve into a major addition to the ocean and earth observing system.</a:t>
            </a:r>
            <a:endParaRPr/>
          </a:p>
        </p:txBody>
      </p:sp>
      <p:sp>
        <p:nvSpPr>
          <p:cNvPr id="87" name="Google Shape;87;p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0" name="Google Shape;100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Intro Map </a:t>
            </a:r>
            <a:endParaRPr/>
          </a:p>
          <a:p>
            <a: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Lets take the telecom only map and conceptually add smart sensors along all the cables, represented by the dots, To obtain a planetary scale sensor, power, and internet network that can observe climate oceans sea level, earthquakes and tsunamis.</a:t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*We will share the submarine telecommunications network that links countries and continents together, enabling our society and civilization.</a:t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Telecom is the primary mission with SMART secondary. </a:t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*The basic sensors are ocean bottom temperature, pressure and seismic acceleration.</a:t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*These sensors can improve our knowledge of the cable’s environment, and thus their integrity.</a:t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*A number of systems are in various stages of planning, requests for proposals, and implementation.</a:t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green circle represents the CAM system funded and underway with SMART capability in Portugal’s Atlantic domain.</a:t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*We expect SMART cables to evolve into a major addition to the ocean and earth observing system.</a:t>
            </a:r>
            <a:endParaRPr/>
          </a:p>
        </p:txBody>
      </p:sp>
      <p:sp>
        <p:nvSpPr>
          <p:cNvPr id="101" name="Google Shape;101;p3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1" name="Google Shape;121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Intro Map </a:t>
            </a:r>
            <a:endParaRPr/>
          </a:p>
          <a:p>
            <a: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Lets take the telecom only map and conceptually add smart sensors along all the cables, represented by the dots, To obtain a planetary scale sensor, power, and internet network that can observe climate oceans sea level, earthquakes and tsunamis.</a:t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*We will share the submarine telecommunications network that links countries and continents together, enabling our society and civilization.</a:t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Telecom is the primary mission with SMART secondary. </a:t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*The basic sensors are ocean bottom temperature, pressure and seismic acceleration.</a:t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*These sensors can improve our knowledge of the cable’s environment, and thus their integrity.</a:t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*A number of systems are in various stages of planning, requests for proposals, and implementation.</a:t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green circle represents the CAM system funded and underway with SMART capability in Portugal’s Atlantic domain.</a:t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*We expect SMART cables to evolve into a major addition to the ocean and earth observing system.</a:t>
            </a:r>
            <a:endParaRPr/>
          </a:p>
        </p:txBody>
      </p:sp>
      <p:sp>
        <p:nvSpPr>
          <p:cNvPr id="122" name="Google Shape;122;p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7" name="Google Shape;137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Intro Map </a:t>
            </a:r>
            <a:endParaRPr/>
          </a:p>
          <a:p>
            <a: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Lets take the telecom only map and conceptually add smart sensors along all the cables, represented by the dots, To obtain a planetary scale sensor, power, and internet network that can observe climate oceans sea level, earthquakes and tsunamis.</a:t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*We will share the submarine telecommunications network that links countries and continents together, enabling our society and civilization.</a:t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Telecom is the primary mission with SMART secondary. </a:t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*The basic sensors are ocean bottom temperature, pressure and seismic acceleration.</a:t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*These sensors can improve our knowledge of the cable’s environment, and thus their integrity.</a:t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*A number of systems are in various stages of planning, requests for proposals, and implementation.</a:t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green circle represents the CAM system funded and underway with SMART capability in Portugal’s Atlantic domain.</a:t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*We expect SMART cables to evolve into a major addition to the ocean and earth observing system.</a:t>
            </a:r>
            <a:endParaRPr/>
          </a:p>
        </p:txBody>
      </p:sp>
      <p:sp>
        <p:nvSpPr>
          <p:cNvPr id="138" name="Google Shape;138;p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1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2" name="Google Shape;172;p1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Intro Map </a:t>
            </a:r>
            <a:endParaRPr/>
          </a:p>
          <a:p>
            <a: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Lets take the telecom only map and conceptually add smart sensors along all the cables, represented by the dots, To obtain a planetary scale sensor, power, and internet network that can observe climate oceans sea level, earthquakes and tsunamis.</a:t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*We will share the submarine telecommunications network that links countries and continents together, enabling our society and civilization.</a:t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Telecom is the primary mission with SMART secondary. </a:t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*The basic sensors are ocean bottom temperature, pressure and seismic acceleration.</a:t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*These sensors can improve our knowledge of the cable’s environment, and thus their integrity.</a:t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*A number of systems are in various stages of planning, requests for proposals, and implementation.</a:t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green circle represents the CAM system funded and underway with SMART capability in Portugal’s Atlantic domain.</a:t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*We expect SMART cables to evolve into a major addition to the ocean and earth observing system.</a:t>
            </a:r>
            <a:endParaRPr/>
          </a:p>
        </p:txBody>
      </p:sp>
      <p:sp>
        <p:nvSpPr>
          <p:cNvPr id="173" name="Google Shape;173;p17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1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6" name="Google Shape;186;p1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Intro Map </a:t>
            </a:r>
            <a:endParaRPr/>
          </a:p>
          <a:p>
            <a: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Lets take the telecom only map and conceptually add smart sensors along all the cables, represented by the dots, To obtain a planetary scale sensor, power, and internet network that can observe climate oceans sea level, earthquakes and tsunamis.</a:t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*We will share the submarine telecommunications network that links countries and continents together, enabling our society and civilization.</a:t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Telecom is the primary mission with SMART secondary. </a:t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*The basic sensors are ocean bottom temperature, pressure and seismic acceleration.</a:t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*These sensors can improve our knowledge of the cable’s environment, and thus their integrity.</a:t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*A number of systems are in various stages of planning, requests for proposals, and implementation.</a:t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green circle represents the CAM system funded and underway with SMART capability in Portugal’s Atlantic domain.</a:t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*We expect SMART cables to evolve into a major addition to the ocean and earth observing system.</a:t>
            </a:r>
            <a:endParaRPr/>
          </a:p>
        </p:txBody>
      </p:sp>
      <p:sp>
        <p:nvSpPr>
          <p:cNvPr id="187" name="Google Shape;187;p18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6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" name="Google Shape;18;p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5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5" name="Google Shape;75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6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6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1" name="Google Shape;81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7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7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24" name="Google Shape;24;p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8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8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0" name="Google Shape;30;p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9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6" name="Google Shape;36;p9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7" name="Google Shape;37;p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0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3" name="Google Shape;43;p10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4" name="Google Shape;44;p10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5" name="Google Shape;45;p10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6" name="Google Shape;46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3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3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1" name="Google Shape;61;p13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2" name="Google Shape;62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4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4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14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9" name="Google Shape;69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5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0.jpg"/><Relationship Id="rId4" Type="http://schemas.openxmlformats.org/officeDocument/2006/relationships/image" Target="../media/image15.png"/><Relationship Id="rId5" Type="http://schemas.openxmlformats.org/officeDocument/2006/relationships/image" Target="../media/image1.png"/><Relationship Id="rId6" Type="http://schemas.openxmlformats.org/officeDocument/2006/relationships/image" Target="../media/image3.png"/><Relationship Id="rId7" Type="http://schemas.openxmlformats.org/officeDocument/2006/relationships/image" Target="../media/image7.png"/><Relationship Id="rId8" Type="http://schemas.openxmlformats.org/officeDocument/2006/relationships/image" Target="../media/image6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5.png"/><Relationship Id="rId4" Type="http://schemas.openxmlformats.org/officeDocument/2006/relationships/image" Target="../media/image1.png"/><Relationship Id="rId11" Type="http://schemas.openxmlformats.org/officeDocument/2006/relationships/image" Target="../media/image6.png"/><Relationship Id="rId10" Type="http://schemas.openxmlformats.org/officeDocument/2006/relationships/image" Target="../media/image7.png"/><Relationship Id="rId9" Type="http://schemas.openxmlformats.org/officeDocument/2006/relationships/image" Target="../media/image3.png"/><Relationship Id="rId5" Type="http://schemas.openxmlformats.org/officeDocument/2006/relationships/image" Target="../media/image25.png"/><Relationship Id="rId6" Type="http://schemas.openxmlformats.org/officeDocument/2006/relationships/image" Target="../media/image13.png"/><Relationship Id="rId7" Type="http://schemas.openxmlformats.org/officeDocument/2006/relationships/image" Target="../media/image17.png"/><Relationship Id="rId8" Type="http://schemas.openxmlformats.org/officeDocument/2006/relationships/image" Target="../media/image8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5.png"/><Relationship Id="rId4" Type="http://schemas.openxmlformats.org/officeDocument/2006/relationships/image" Target="../media/image1.png"/><Relationship Id="rId5" Type="http://schemas.openxmlformats.org/officeDocument/2006/relationships/image" Target="../media/image22.png"/><Relationship Id="rId6" Type="http://schemas.openxmlformats.org/officeDocument/2006/relationships/image" Target="../media/image3.png"/><Relationship Id="rId7" Type="http://schemas.openxmlformats.org/officeDocument/2006/relationships/image" Target="../media/image7.png"/><Relationship Id="rId8" Type="http://schemas.openxmlformats.org/officeDocument/2006/relationships/image" Target="../media/image6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1.jpg"/><Relationship Id="rId4" Type="http://schemas.openxmlformats.org/officeDocument/2006/relationships/image" Target="../media/image15.png"/><Relationship Id="rId10" Type="http://schemas.openxmlformats.org/officeDocument/2006/relationships/image" Target="../media/image6.png"/><Relationship Id="rId9" Type="http://schemas.openxmlformats.org/officeDocument/2006/relationships/image" Target="../media/image7.png"/><Relationship Id="rId5" Type="http://schemas.openxmlformats.org/officeDocument/2006/relationships/image" Target="../media/image14.jpg"/><Relationship Id="rId6" Type="http://schemas.openxmlformats.org/officeDocument/2006/relationships/image" Target="../media/image1.png"/><Relationship Id="rId7" Type="http://schemas.openxmlformats.org/officeDocument/2006/relationships/image" Target="../media/image24.png"/><Relationship Id="rId8" Type="http://schemas.openxmlformats.org/officeDocument/2006/relationships/image" Target="../media/image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5.png"/><Relationship Id="rId4" Type="http://schemas.openxmlformats.org/officeDocument/2006/relationships/image" Target="../media/image1.png"/><Relationship Id="rId5" Type="http://schemas.openxmlformats.org/officeDocument/2006/relationships/image" Target="../media/image3.png"/><Relationship Id="rId6" Type="http://schemas.openxmlformats.org/officeDocument/2006/relationships/image" Target="../media/image7.png"/><Relationship Id="rId7" Type="http://schemas.openxmlformats.org/officeDocument/2006/relationships/image" Target="../media/image6.png"/></Relationships>
</file>

<file path=ppt/slides/_rels/slide6.xml.rels><?xml version="1.0" encoding="UTF-8" standalone="yes"?><Relationships xmlns="http://schemas.openxmlformats.org/package/2006/relationships"><Relationship Id="rId11" Type="http://schemas.openxmlformats.org/officeDocument/2006/relationships/image" Target="../media/image16.png"/><Relationship Id="rId10" Type="http://schemas.openxmlformats.org/officeDocument/2006/relationships/image" Target="../media/image23.png"/><Relationship Id="rId13" Type="http://schemas.openxmlformats.org/officeDocument/2006/relationships/image" Target="../media/image20.png"/><Relationship Id="rId1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0.jpg"/><Relationship Id="rId4" Type="http://schemas.openxmlformats.org/officeDocument/2006/relationships/image" Target="../media/image15.png"/><Relationship Id="rId9" Type="http://schemas.openxmlformats.org/officeDocument/2006/relationships/image" Target="../media/image6.png"/><Relationship Id="rId5" Type="http://schemas.openxmlformats.org/officeDocument/2006/relationships/image" Target="../media/image1.png"/><Relationship Id="rId6" Type="http://schemas.openxmlformats.org/officeDocument/2006/relationships/image" Target="../media/image19.png"/><Relationship Id="rId7" Type="http://schemas.openxmlformats.org/officeDocument/2006/relationships/image" Target="../media/image3.png"/><Relationship Id="rId8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DDEAF6"/>
        </a:solidFill>
      </p:bgPr>
    </p:bg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Google Shape;89;p2"/>
          <p:cNvPicPr preferRelativeResize="0"/>
          <p:nvPr/>
        </p:nvPicPr>
        <p:blipFill rotWithShape="1">
          <a:blip r:embed="rId3">
            <a:alphaModFix amt="20000"/>
          </a:blip>
          <a:srcRect b="0" l="0" r="0" t="15951"/>
          <a:stretch/>
        </p:blipFill>
        <p:spPr>
          <a:xfrm>
            <a:off x="-13970" y="17463"/>
            <a:ext cx="12204693" cy="6846112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Google Shape;90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-3475" y="-5575"/>
            <a:ext cx="1423282" cy="799925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2"/>
          <p:cNvSpPr txBox="1"/>
          <p:nvPr/>
        </p:nvSpPr>
        <p:spPr>
          <a:xfrm>
            <a:off x="-12693" y="2392407"/>
            <a:ext cx="12204693" cy="135417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i="0" lang="en-US" sz="5400" u="none" cap="none" strike="noStrike">
                <a:solidFill>
                  <a:srgbClr val="1E4E79"/>
                </a:solidFill>
                <a:latin typeface="Arial"/>
                <a:ea typeface="Arial"/>
                <a:cs typeface="Arial"/>
                <a:sym typeface="Arial"/>
              </a:rPr>
              <a:t>SMART Subsea Cables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i="0" lang="en-US" sz="2800" u="none" cap="none" strike="noStrike">
                <a:solidFill>
                  <a:srgbClr val="1E4E79"/>
                </a:solidFill>
                <a:latin typeface="Arial"/>
                <a:ea typeface="Arial"/>
                <a:cs typeface="Arial"/>
                <a:sym typeface="Arial"/>
              </a:rPr>
              <a:t>Science Monitoring And Reliable Telecommunications</a:t>
            </a:r>
            <a:endParaRPr b="0" i="0" sz="2800" u="none" cap="none" strike="noStrike">
              <a:solidFill>
                <a:srgbClr val="1E4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2" name="Google Shape;92;p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 flipH="1">
            <a:off x="11080875" y="17463"/>
            <a:ext cx="914400" cy="77687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3" name="Google Shape;93;p2"/>
          <p:cNvGrpSpPr/>
          <p:nvPr/>
        </p:nvGrpSpPr>
        <p:grpSpPr>
          <a:xfrm>
            <a:off x="4488192" y="5551899"/>
            <a:ext cx="3291825" cy="1188720"/>
            <a:chOff x="4488192" y="5551899"/>
            <a:chExt cx="3291825" cy="1188720"/>
          </a:xfrm>
        </p:grpSpPr>
        <p:pic>
          <p:nvPicPr>
            <p:cNvPr descr="WMO | UNGIS" id="94" name="Google Shape;94;p2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5494017" y="5551899"/>
              <a:ext cx="1188720" cy="118872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ITU – International Telecommunication Union Logo [EPS-PDF] | Union logo,  International telecommunication union, Logos" id="95" name="Google Shape;95;p2"/>
            <p:cNvPicPr preferRelativeResize="0"/>
            <p:nvPr/>
          </p:nvPicPr>
          <p:blipFill rotWithShape="1">
            <a:blip r:embed="rId7">
              <a:alphaModFix/>
            </a:blip>
            <a:srcRect b="0" l="0" r="0" t="0"/>
            <a:stretch/>
          </p:blipFill>
          <p:spPr>
            <a:xfrm>
              <a:off x="4488192" y="5679657"/>
              <a:ext cx="1005825" cy="10058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6" name="Google Shape;96;p2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6682737" y="5820360"/>
              <a:ext cx="1097280" cy="724417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</p:pic>
      </p:grpSp>
      <p:sp>
        <p:nvSpPr>
          <p:cNvPr id="97" name="Google Shape;97;p2"/>
          <p:cNvSpPr txBox="1"/>
          <p:nvPr/>
        </p:nvSpPr>
        <p:spPr>
          <a:xfrm>
            <a:off x="2840341" y="4241434"/>
            <a:ext cx="6498623" cy="95406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Calibri"/>
              <a:buNone/>
            </a:pPr>
            <a:r>
              <a:rPr b="1" i="0" lang="en-US" sz="2800" u="none" cap="none" strike="noStrike">
                <a:solidFill>
                  <a:srgbClr val="2E75B5"/>
                </a:solidFill>
                <a:latin typeface="Calibri"/>
                <a:ea typeface="Calibri"/>
                <a:cs typeface="Calibri"/>
                <a:sym typeface="Calibri"/>
              </a:rPr>
              <a:t>Bruce M. Howe</a:t>
            </a:r>
            <a:endParaRPr b="0" i="0" sz="1400" u="none" cap="none" strike="noStrike">
              <a:solidFill>
                <a:srgbClr val="2E75B5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Calibri"/>
              <a:buNone/>
            </a:pPr>
            <a:r>
              <a:rPr b="0" i="1" lang="en-US" sz="2800" u="none" cap="none" strike="noStrike">
                <a:solidFill>
                  <a:srgbClr val="2E75B5"/>
                </a:solidFill>
                <a:latin typeface="Calibri"/>
                <a:ea typeface="Calibri"/>
                <a:cs typeface="Calibri"/>
                <a:sym typeface="Calibri"/>
              </a:rPr>
              <a:t>Chair, JTF SMART Cables</a:t>
            </a:r>
            <a:endParaRPr b="0" i="0" sz="1400" u="none" cap="none" strike="noStrike">
              <a:solidFill>
                <a:srgbClr val="2E75B5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3"/>
          <p:cNvSpPr/>
          <p:nvPr/>
        </p:nvSpPr>
        <p:spPr>
          <a:xfrm>
            <a:off x="10261" y="1755"/>
            <a:ext cx="12195463" cy="792127"/>
          </a:xfrm>
          <a:prstGeom prst="rect">
            <a:avLst/>
          </a:prstGeom>
          <a:solidFill>
            <a:srgbClr val="DDEAF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1E4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4" name="Google Shape;104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3475" y="-5575"/>
            <a:ext cx="1423282" cy="799925"/>
          </a:xfrm>
          <a:prstGeom prst="rect">
            <a:avLst/>
          </a:prstGeom>
          <a:noFill/>
          <a:ln>
            <a:noFill/>
          </a:ln>
        </p:spPr>
      </p:pic>
      <p:sp>
        <p:nvSpPr>
          <p:cNvPr id="105" name="Google Shape;105;p3"/>
          <p:cNvSpPr txBox="1"/>
          <p:nvPr/>
        </p:nvSpPr>
        <p:spPr>
          <a:xfrm>
            <a:off x="2262461" y="178624"/>
            <a:ext cx="7670039" cy="52318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i="0" lang="en-US" sz="2800" u="none" cap="none" strike="noStrike">
                <a:solidFill>
                  <a:srgbClr val="1E4E79"/>
                </a:solidFill>
                <a:latin typeface="Arial"/>
                <a:ea typeface="Arial"/>
                <a:cs typeface="Arial"/>
                <a:sym typeface="Arial"/>
              </a:rPr>
              <a:t>SMART Subsea Cables: Climate and DRR</a:t>
            </a:r>
            <a:endParaRPr b="0" i="0" sz="2800" u="none" cap="none" strike="noStrike">
              <a:solidFill>
                <a:srgbClr val="1E4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6" name="Google Shape;106;p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 flipH="1">
            <a:off x="11080875" y="17463"/>
            <a:ext cx="914400" cy="776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Google Shape;107;p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08166" y="4021258"/>
            <a:ext cx="2971800" cy="1560195"/>
          </a:xfrm>
          <a:prstGeom prst="rect">
            <a:avLst/>
          </a:prstGeom>
          <a:noFill/>
          <a:ln cap="sq" cmpd="sng" w="38100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1960"/>
              </a:srgbClr>
            </a:outerShdw>
          </a:effectLst>
        </p:spPr>
      </p:pic>
      <p:pic>
        <p:nvPicPr>
          <p:cNvPr descr="darts_white_15.png" id="108" name="Google Shape;108;p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08166" y="1136196"/>
            <a:ext cx="2971800" cy="1700546"/>
          </a:xfrm>
          <a:prstGeom prst="rect">
            <a:avLst/>
          </a:prstGeom>
          <a:noFill/>
          <a:ln cap="sq" cmpd="sng" w="38100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1960"/>
              </a:srgbClr>
            </a:outerShdw>
          </a:effectLst>
        </p:spPr>
      </p:pic>
      <p:pic>
        <p:nvPicPr>
          <p:cNvPr id="109" name="Google Shape;109;p3"/>
          <p:cNvPicPr preferRelativeResize="0"/>
          <p:nvPr/>
        </p:nvPicPr>
        <p:blipFill rotWithShape="1">
          <a:blip r:embed="rId7">
            <a:alphaModFix/>
          </a:blip>
          <a:srcRect b="15941" l="0" r="0" t="0"/>
          <a:stretch/>
        </p:blipFill>
        <p:spPr>
          <a:xfrm>
            <a:off x="5536299" y="1227707"/>
            <a:ext cx="5198690" cy="18883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110" name="Google Shape;110;p3"/>
          <p:cNvSpPr txBox="1"/>
          <p:nvPr/>
        </p:nvSpPr>
        <p:spPr>
          <a:xfrm>
            <a:off x="7306415" y="3228945"/>
            <a:ext cx="1890261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Climate change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" name="Google Shape;111;p3"/>
          <p:cNvSpPr txBox="1"/>
          <p:nvPr/>
        </p:nvSpPr>
        <p:spPr>
          <a:xfrm>
            <a:off x="5311007" y="895628"/>
            <a:ext cx="5881078" cy="3495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alibri"/>
              <a:buNone/>
            </a:pPr>
            <a:r>
              <a:rPr b="0" i="0" lang="en-US" sz="1600" u="none" cap="none" strike="noStrike">
                <a:solidFill>
                  <a:srgbClr val="2E75B5"/>
                </a:solidFill>
                <a:latin typeface="Calibri"/>
                <a:ea typeface="Calibri"/>
                <a:cs typeface="Calibri"/>
                <a:sym typeface="Calibri"/>
              </a:rPr>
              <a:t>TODAY – 0.8% of land surface, too hot for human existence – future?</a:t>
            </a:r>
            <a:endParaRPr b="0" i="0" sz="1600" u="none" cap="none" strike="noStrike">
              <a:solidFill>
                <a:srgbClr val="2E75B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2" name="Google Shape;112;p3"/>
          <p:cNvPicPr preferRelativeResize="0"/>
          <p:nvPr/>
        </p:nvPicPr>
        <p:blipFill rotWithShape="1">
          <a:blip r:embed="rId8">
            <a:alphaModFix/>
          </a:blip>
          <a:srcRect b="25697" l="0" r="9946" t="0"/>
          <a:stretch/>
        </p:blipFill>
        <p:spPr>
          <a:xfrm>
            <a:off x="6151156" y="3790506"/>
            <a:ext cx="3968976" cy="1555006"/>
          </a:xfrm>
          <a:prstGeom prst="rect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113" name="Google Shape;113;p3"/>
          <p:cNvSpPr txBox="1"/>
          <p:nvPr/>
        </p:nvSpPr>
        <p:spPr>
          <a:xfrm>
            <a:off x="10122303" y="4244843"/>
            <a:ext cx="1415772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Ocean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circulation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" name="Google Shape;114;p3"/>
          <p:cNvSpPr txBox="1"/>
          <p:nvPr/>
        </p:nvSpPr>
        <p:spPr>
          <a:xfrm>
            <a:off x="730631" y="3228945"/>
            <a:ext cx="3063659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en-US" sz="2000" u="none" cap="none" strike="noStrike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Earthquakes, Tsunamis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15" name="Google Shape;115;p3"/>
          <p:cNvGrpSpPr/>
          <p:nvPr/>
        </p:nvGrpSpPr>
        <p:grpSpPr>
          <a:xfrm>
            <a:off x="4736392" y="5688771"/>
            <a:ext cx="2743200" cy="990605"/>
            <a:chOff x="4488192" y="5551899"/>
            <a:chExt cx="3291825" cy="1188720"/>
          </a:xfrm>
        </p:grpSpPr>
        <p:pic>
          <p:nvPicPr>
            <p:cNvPr descr="WMO | UNGIS" id="116" name="Google Shape;116;p3"/>
            <p:cNvPicPr preferRelativeResize="0"/>
            <p:nvPr/>
          </p:nvPicPr>
          <p:blipFill rotWithShape="1">
            <a:blip r:embed="rId9">
              <a:alphaModFix/>
            </a:blip>
            <a:srcRect b="0" l="0" r="0" t="0"/>
            <a:stretch/>
          </p:blipFill>
          <p:spPr>
            <a:xfrm>
              <a:off x="5494017" y="5551899"/>
              <a:ext cx="1188720" cy="118872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ITU – International Telecommunication Union Logo [EPS-PDF] | Union logo,  International telecommunication union, Logos" id="117" name="Google Shape;117;p3"/>
            <p:cNvPicPr preferRelativeResize="0"/>
            <p:nvPr/>
          </p:nvPicPr>
          <p:blipFill rotWithShape="1">
            <a:blip r:embed="rId10">
              <a:alphaModFix/>
            </a:blip>
            <a:srcRect b="0" l="0" r="0" t="0"/>
            <a:stretch/>
          </p:blipFill>
          <p:spPr>
            <a:xfrm>
              <a:off x="4488192" y="5679657"/>
              <a:ext cx="1005825" cy="10058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8" name="Google Shape;118;p3"/>
            <p:cNvPicPr preferRelativeResize="0"/>
            <p:nvPr/>
          </p:nvPicPr>
          <p:blipFill rotWithShape="1">
            <a:blip r:embed="rId11">
              <a:alphaModFix/>
            </a:blip>
            <a:srcRect b="0" l="0" r="0" t="0"/>
            <a:stretch/>
          </p:blipFill>
          <p:spPr>
            <a:xfrm>
              <a:off x="6682737" y="5820360"/>
              <a:ext cx="1097280" cy="724417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</p:pic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4"/>
          <p:cNvSpPr/>
          <p:nvPr/>
        </p:nvSpPr>
        <p:spPr>
          <a:xfrm>
            <a:off x="10261" y="1755"/>
            <a:ext cx="12195463" cy="792127"/>
          </a:xfrm>
          <a:prstGeom prst="rect">
            <a:avLst/>
          </a:prstGeom>
          <a:solidFill>
            <a:srgbClr val="DDEAF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1E4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5" name="Google Shape;125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3475" y="-5575"/>
            <a:ext cx="1423282" cy="799925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Google Shape;126;p4"/>
          <p:cNvSpPr txBox="1"/>
          <p:nvPr/>
        </p:nvSpPr>
        <p:spPr>
          <a:xfrm>
            <a:off x="3401780" y="178624"/>
            <a:ext cx="5991914" cy="52318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i="0" lang="en-US" sz="2800" u="none" cap="none" strike="noStrike">
                <a:solidFill>
                  <a:srgbClr val="1E4E79"/>
                </a:solidFill>
                <a:latin typeface="Arial"/>
                <a:ea typeface="Arial"/>
                <a:cs typeface="Arial"/>
                <a:sym typeface="Arial"/>
              </a:rPr>
              <a:t>SMART Subsea Cables: Solution </a:t>
            </a:r>
            <a:endParaRPr b="0" i="0" sz="2800" u="none" cap="none" strike="noStrike">
              <a:solidFill>
                <a:srgbClr val="1E4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7" name="Google Shape;127;p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 flipH="1">
            <a:off x="11080875" y="17463"/>
            <a:ext cx="914400" cy="776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" name="Google Shape;128;p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54842" y="1739593"/>
            <a:ext cx="8188657" cy="3775522"/>
          </a:xfrm>
          <a:prstGeom prst="rect">
            <a:avLst/>
          </a:prstGeom>
          <a:noFill/>
          <a:ln>
            <a:noFill/>
          </a:ln>
        </p:spPr>
      </p:pic>
      <p:sp>
        <p:nvSpPr>
          <p:cNvPr id="129" name="Google Shape;129;p4"/>
          <p:cNvSpPr txBox="1"/>
          <p:nvPr/>
        </p:nvSpPr>
        <p:spPr>
          <a:xfrm>
            <a:off x="8764165" y="1763106"/>
            <a:ext cx="3427835" cy="34778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en-US" sz="2000" u="none" cap="none" strike="noStrike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Sensors: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b="1" i="0" lang="en-US" sz="2000" u="none" cap="none" strike="noStrike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Temperature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b="1" i="0" lang="en-US" sz="2000" u="none" cap="none" strike="noStrike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Pressure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b="1" i="0" lang="en-US" sz="2000" u="none" cap="none" strike="noStrike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Seismic Acceleration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br>
              <a:rPr b="1" i="0" lang="en-US" sz="2000" u="none" cap="none" strike="noStrike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en-US" sz="2000" u="none" cap="none" strike="noStrike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Key points: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b="1" i="0" lang="en-US" sz="2000" u="none" cap="none" strike="noStrike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Located every 70 km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b="1" i="0" lang="en-US" sz="2000" u="none" cap="none" strike="noStrike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Essential Ocean Variables of the Global Ocean Observing System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0" name="Google Shape;130;p4"/>
          <p:cNvSpPr txBox="1"/>
          <p:nvPr/>
        </p:nvSpPr>
        <p:spPr>
          <a:xfrm>
            <a:off x="3037358" y="875830"/>
            <a:ext cx="6151653" cy="72323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25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2400" u="none" cap="none" strike="noStrike">
                <a:solidFill>
                  <a:srgbClr val="1E4E79"/>
                </a:solidFill>
                <a:latin typeface="Calibri"/>
                <a:ea typeface="Calibri"/>
                <a:cs typeface="Calibri"/>
                <a:sym typeface="Calibri"/>
              </a:rPr>
              <a:t>Shared cable infrastructure: Telecom + science</a:t>
            </a:r>
            <a:endParaRPr b="0" i="0" sz="2400" u="none" cap="none" strike="noStrike">
              <a:solidFill>
                <a:srgbClr val="1E4E79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365D"/>
              </a:buClr>
              <a:buSzPts val="3000"/>
              <a:buFont typeface="Arial"/>
              <a:buNone/>
            </a:pPr>
            <a:r>
              <a:t/>
            </a:r>
            <a:endParaRPr b="0" i="0" sz="1700" u="none" cap="none" strike="noStrike">
              <a:solidFill>
                <a:srgbClr val="1E4E7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31" name="Google Shape;131;p4"/>
          <p:cNvGrpSpPr/>
          <p:nvPr/>
        </p:nvGrpSpPr>
        <p:grpSpPr>
          <a:xfrm>
            <a:off x="4736392" y="5688771"/>
            <a:ext cx="2743200" cy="990605"/>
            <a:chOff x="4488192" y="5551899"/>
            <a:chExt cx="3291825" cy="1188720"/>
          </a:xfrm>
        </p:grpSpPr>
        <p:pic>
          <p:nvPicPr>
            <p:cNvPr descr="WMO | UNGIS" id="132" name="Google Shape;132;p4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5494017" y="5551899"/>
              <a:ext cx="1188720" cy="118872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ITU – International Telecommunication Union Logo [EPS-PDF] | Union logo,  International telecommunication union, Logos" id="133" name="Google Shape;133;p4"/>
            <p:cNvPicPr preferRelativeResize="0"/>
            <p:nvPr/>
          </p:nvPicPr>
          <p:blipFill rotWithShape="1">
            <a:blip r:embed="rId7">
              <a:alphaModFix/>
            </a:blip>
            <a:srcRect b="0" l="0" r="0" t="0"/>
            <a:stretch/>
          </p:blipFill>
          <p:spPr>
            <a:xfrm>
              <a:off x="4488192" y="5679657"/>
              <a:ext cx="1005825" cy="10058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4" name="Google Shape;134;p4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6682737" y="5820360"/>
              <a:ext cx="1097280" cy="724417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</p:pic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1"/>
          <p:cNvSpPr/>
          <p:nvPr/>
        </p:nvSpPr>
        <p:spPr>
          <a:xfrm>
            <a:off x="10261" y="1755"/>
            <a:ext cx="12195463" cy="792127"/>
          </a:xfrm>
          <a:prstGeom prst="rect">
            <a:avLst/>
          </a:prstGeom>
          <a:solidFill>
            <a:srgbClr val="DDEAF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1E4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41" name="Google Shape;141;p1"/>
          <p:cNvGrpSpPr/>
          <p:nvPr/>
        </p:nvGrpSpPr>
        <p:grpSpPr>
          <a:xfrm>
            <a:off x="6107992" y="2075980"/>
            <a:ext cx="6013098" cy="2860601"/>
            <a:chOff x="2290479" y="2054673"/>
            <a:chExt cx="7323222" cy="3483864"/>
          </a:xfrm>
        </p:grpSpPr>
        <p:pic>
          <p:nvPicPr>
            <p:cNvPr descr="Map&#10;&#10;Description automatically generated" id="142" name="Google Shape;142;p1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2290479" y="2054673"/>
              <a:ext cx="7323222" cy="348386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43" name="Google Shape;143;p1"/>
            <p:cNvSpPr/>
            <p:nvPr/>
          </p:nvSpPr>
          <p:spPr>
            <a:xfrm>
              <a:off x="8222395" y="2719665"/>
              <a:ext cx="365760" cy="365760"/>
            </a:xfrm>
            <a:prstGeom prst="ellipse">
              <a:avLst/>
            </a:prstGeom>
            <a:noFill/>
            <a:ln cap="flat" cmpd="sng" w="76200">
              <a:solidFill>
                <a:srgbClr val="FFC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4" name="Google Shape;144;p1"/>
            <p:cNvSpPr/>
            <p:nvPr/>
          </p:nvSpPr>
          <p:spPr>
            <a:xfrm>
              <a:off x="7643755" y="2788078"/>
              <a:ext cx="365760" cy="365760"/>
            </a:xfrm>
            <a:prstGeom prst="ellipse">
              <a:avLst/>
            </a:prstGeom>
            <a:noFill/>
            <a:ln cap="flat" cmpd="sng" w="76200">
              <a:solidFill>
                <a:srgbClr val="A8F65E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5" name="Google Shape;145;p1"/>
            <p:cNvSpPr/>
            <p:nvPr/>
          </p:nvSpPr>
          <p:spPr>
            <a:xfrm>
              <a:off x="4687478" y="4553493"/>
              <a:ext cx="365760" cy="365760"/>
            </a:xfrm>
            <a:prstGeom prst="ellipse">
              <a:avLst/>
            </a:prstGeom>
            <a:noFill/>
            <a:ln cap="flat" cmpd="sng" w="76200">
              <a:solidFill>
                <a:srgbClr val="00FD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6" name="Google Shape;146;p1"/>
            <p:cNvSpPr/>
            <p:nvPr/>
          </p:nvSpPr>
          <p:spPr>
            <a:xfrm>
              <a:off x="3081088" y="3805788"/>
              <a:ext cx="365760" cy="365760"/>
            </a:xfrm>
            <a:prstGeom prst="ellipse">
              <a:avLst/>
            </a:prstGeom>
            <a:noFill/>
            <a:ln cap="flat" cmpd="sng" w="76200">
              <a:solidFill>
                <a:srgbClr val="FFC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7" name="Google Shape;147;p1"/>
            <p:cNvSpPr/>
            <p:nvPr/>
          </p:nvSpPr>
          <p:spPr>
            <a:xfrm>
              <a:off x="4456028" y="4862818"/>
              <a:ext cx="365760" cy="365760"/>
            </a:xfrm>
            <a:prstGeom prst="ellipse">
              <a:avLst/>
            </a:prstGeom>
            <a:noFill/>
            <a:ln cap="flat" cmpd="sng" w="76200">
              <a:solidFill>
                <a:srgbClr val="00FD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8" name="Google Shape;148;p1"/>
            <p:cNvSpPr/>
            <p:nvPr/>
          </p:nvSpPr>
          <p:spPr>
            <a:xfrm>
              <a:off x="4791473" y="4893763"/>
              <a:ext cx="1909131" cy="155349"/>
            </a:xfrm>
            <a:prstGeom prst="ellipse">
              <a:avLst/>
            </a:prstGeom>
            <a:noFill/>
            <a:ln cap="flat" cmpd="sng" w="76200">
              <a:solidFill>
                <a:srgbClr val="00FDFF"/>
              </a:solidFill>
              <a:prstDash val="dash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9" name="Google Shape;149;p1"/>
            <p:cNvSpPr/>
            <p:nvPr/>
          </p:nvSpPr>
          <p:spPr>
            <a:xfrm>
              <a:off x="6703928" y="4824718"/>
              <a:ext cx="365760" cy="365760"/>
            </a:xfrm>
            <a:prstGeom prst="ellipse">
              <a:avLst/>
            </a:prstGeom>
            <a:noFill/>
            <a:ln cap="flat" cmpd="sng" w="76200">
              <a:solidFill>
                <a:srgbClr val="00FD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0" name="Google Shape;150;p1"/>
            <p:cNvSpPr/>
            <p:nvPr/>
          </p:nvSpPr>
          <p:spPr>
            <a:xfrm>
              <a:off x="4472381" y="4145163"/>
              <a:ext cx="365760" cy="365760"/>
            </a:xfrm>
            <a:prstGeom prst="ellipse">
              <a:avLst/>
            </a:prstGeom>
            <a:noFill/>
            <a:ln cap="flat" cmpd="sng" w="76200">
              <a:solidFill>
                <a:srgbClr val="A8F65E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1" name="Google Shape;151;p1"/>
            <p:cNvSpPr/>
            <p:nvPr/>
          </p:nvSpPr>
          <p:spPr>
            <a:xfrm>
              <a:off x="4997474" y="3127442"/>
              <a:ext cx="365760" cy="365760"/>
            </a:xfrm>
            <a:prstGeom prst="ellipse">
              <a:avLst/>
            </a:prstGeom>
            <a:noFill/>
            <a:ln cap="flat" cmpd="sng" w="76200">
              <a:solidFill>
                <a:srgbClr val="FFC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2" name="Google Shape;152;p1"/>
            <p:cNvSpPr/>
            <p:nvPr/>
          </p:nvSpPr>
          <p:spPr>
            <a:xfrm>
              <a:off x="4191000" y="2204145"/>
              <a:ext cx="3721100" cy="831155"/>
            </a:xfrm>
            <a:custGeom>
              <a:rect b="b" l="l" r="r" t="t"/>
              <a:pathLst>
                <a:path extrusionOk="0" h="831155" w="3721100">
                  <a:moveTo>
                    <a:pt x="0" y="831155"/>
                  </a:moveTo>
                  <a:cubicBezTo>
                    <a:pt x="318558" y="504130"/>
                    <a:pt x="637117" y="177105"/>
                    <a:pt x="1079500" y="56455"/>
                  </a:cubicBezTo>
                  <a:cubicBezTo>
                    <a:pt x="1521883" y="-64195"/>
                    <a:pt x="2341033" y="35288"/>
                    <a:pt x="2654300" y="107255"/>
                  </a:cubicBezTo>
                  <a:cubicBezTo>
                    <a:pt x="2967567" y="179222"/>
                    <a:pt x="2781300" y="486138"/>
                    <a:pt x="2959100" y="488255"/>
                  </a:cubicBezTo>
                  <a:cubicBezTo>
                    <a:pt x="3136900" y="490372"/>
                    <a:pt x="3587750" y="187688"/>
                    <a:pt x="3721100" y="119955"/>
                  </a:cubicBezTo>
                </a:path>
              </a:pathLst>
            </a:custGeom>
            <a:noFill/>
            <a:ln cap="flat" cmpd="sng" w="50800">
              <a:solidFill>
                <a:srgbClr val="00F5F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53" name="Google Shape;153;p1"/>
          <p:cNvSpPr txBox="1"/>
          <p:nvPr/>
        </p:nvSpPr>
        <p:spPr>
          <a:xfrm>
            <a:off x="158391" y="4252233"/>
            <a:ext cx="6456300" cy="17542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42900" lvl="0" marL="342900" marR="0" rtl="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1E4E79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rgbClr val="1E4E79"/>
                </a:solidFill>
                <a:latin typeface="Arial"/>
                <a:ea typeface="Arial"/>
                <a:cs typeface="Arial"/>
                <a:sym typeface="Arial"/>
              </a:rPr>
              <a:t>3700 km, 50 SMART repeaters, €154M approved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1E4E79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rgbClr val="1E4E79"/>
                </a:solidFill>
                <a:latin typeface="Arial"/>
                <a:ea typeface="Arial"/>
                <a:cs typeface="Arial"/>
                <a:sym typeface="Arial"/>
              </a:rPr>
              <a:t>RFP 2023, Ready For Service 2025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1E4E79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rgbClr val="1E4E79"/>
                </a:solidFill>
                <a:latin typeface="Arial"/>
                <a:ea typeface="Arial"/>
                <a:cs typeface="Arial"/>
                <a:sym typeface="Arial"/>
              </a:rPr>
              <a:t>25+ year life, reliable, low lifetime cost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1E4E79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rgbClr val="1E4E79"/>
                </a:solidFill>
                <a:latin typeface="Arial"/>
                <a:ea typeface="Arial"/>
                <a:cs typeface="Arial"/>
                <a:sym typeface="Arial"/>
              </a:rPr>
              <a:t>Leverage $5B/y industry, 170 y experience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4" name="Google Shape;154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-3475" y="-5575"/>
            <a:ext cx="1423282" cy="799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5" name="Google Shape;155;p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1119209" y="4316781"/>
            <a:ext cx="914400" cy="619800"/>
          </a:xfrm>
          <a:prstGeom prst="ellipse">
            <a:avLst/>
          </a:prstGeom>
          <a:noFill/>
          <a:ln>
            <a:noFill/>
          </a:ln>
          <a:effectLst>
            <a:outerShdw blurRad="381000" sx="-80000" rotWithShape="0" dir="5400000" dist="292100" sy="-18000">
              <a:srgbClr val="000000">
                <a:alpha val="20784"/>
              </a:srgbClr>
            </a:outerShdw>
          </a:effectLst>
        </p:spPr>
      </p:pic>
      <p:sp>
        <p:nvSpPr>
          <p:cNvPr id="156" name="Google Shape;156;p1"/>
          <p:cNvSpPr txBox="1"/>
          <p:nvPr/>
        </p:nvSpPr>
        <p:spPr>
          <a:xfrm>
            <a:off x="3711643" y="170383"/>
            <a:ext cx="5528839" cy="52318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i="0" lang="en-US" sz="2800" u="none" cap="none" strike="noStrike">
                <a:solidFill>
                  <a:srgbClr val="1E4E79"/>
                </a:solidFill>
                <a:latin typeface="Arial"/>
                <a:ea typeface="Arial"/>
                <a:cs typeface="Arial"/>
                <a:sym typeface="Arial"/>
              </a:rPr>
              <a:t>SMART Subsea Cables: Status</a:t>
            </a:r>
            <a:endParaRPr b="0" i="0" sz="2800" u="none" cap="none" strike="noStrike">
              <a:solidFill>
                <a:srgbClr val="1E4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7" name="Google Shape;157;p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 flipH="1">
            <a:off x="11080875" y="17463"/>
            <a:ext cx="914400" cy="77687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58" name="Google Shape;158;p1"/>
          <p:cNvGrpSpPr/>
          <p:nvPr/>
        </p:nvGrpSpPr>
        <p:grpSpPr>
          <a:xfrm>
            <a:off x="483493" y="1295700"/>
            <a:ext cx="4150357" cy="2941794"/>
            <a:chOff x="439179" y="3420357"/>
            <a:chExt cx="3389141" cy="1989279"/>
          </a:xfrm>
        </p:grpSpPr>
        <p:pic>
          <p:nvPicPr>
            <p:cNvPr id="159" name="Google Shape;159;p1"/>
            <p:cNvPicPr preferRelativeResize="0"/>
            <p:nvPr/>
          </p:nvPicPr>
          <p:blipFill rotWithShape="1">
            <a:blip r:embed="rId7">
              <a:alphaModFix/>
            </a:blip>
            <a:srcRect b="0" l="0" r="0" t="0"/>
            <a:stretch/>
          </p:blipFill>
          <p:spPr>
            <a:xfrm>
              <a:off x="439179" y="3420357"/>
              <a:ext cx="3389141" cy="198927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0" name="Google Shape;160;p1"/>
            <p:cNvSpPr txBox="1"/>
            <p:nvPr/>
          </p:nvSpPr>
          <p:spPr>
            <a:xfrm>
              <a:off x="2774349" y="3728902"/>
              <a:ext cx="663295" cy="20812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en-US" sz="1400" u="none" cap="none" strike="noStrike">
                  <a:solidFill>
                    <a:srgbClr val="000000"/>
                  </a:solidFill>
                  <a:highlight>
                    <a:srgbClr val="FFFF00"/>
                  </a:highlight>
                  <a:latin typeface="Calibri"/>
                  <a:ea typeface="Calibri"/>
                  <a:cs typeface="Calibri"/>
                  <a:sym typeface="Calibri"/>
                </a:rPr>
                <a:t>Lisbon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1" name="Google Shape;161;p1"/>
            <p:cNvSpPr txBox="1"/>
            <p:nvPr/>
          </p:nvSpPr>
          <p:spPr>
            <a:xfrm>
              <a:off x="669036" y="3902236"/>
              <a:ext cx="680761" cy="20812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en-US" sz="1400" u="none" cap="none" strike="noStrike">
                  <a:solidFill>
                    <a:srgbClr val="000000"/>
                  </a:solidFill>
                  <a:highlight>
                    <a:srgbClr val="FFFF00"/>
                  </a:highlight>
                  <a:latin typeface="Calibri"/>
                  <a:ea typeface="Calibri"/>
                  <a:cs typeface="Calibri"/>
                  <a:sym typeface="Calibri"/>
                </a:rPr>
                <a:t>Azores</a:t>
              </a:r>
              <a:endParaRPr b="0" i="0" sz="1000" u="none" cap="none" strike="noStrike">
                <a:solidFill>
                  <a:srgbClr val="000000"/>
                </a:solidFill>
                <a:highlight>
                  <a:srgbClr val="FFFF00"/>
                </a:highlight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2" name="Google Shape;162;p1"/>
            <p:cNvSpPr txBox="1"/>
            <p:nvPr/>
          </p:nvSpPr>
          <p:spPr>
            <a:xfrm>
              <a:off x="2133749" y="4828927"/>
              <a:ext cx="823248" cy="20812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en-US" sz="1400" u="none" cap="none" strike="noStrike">
                  <a:solidFill>
                    <a:srgbClr val="000000"/>
                  </a:solidFill>
                  <a:highlight>
                    <a:srgbClr val="FFFF00"/>
                  </a:highlight>
                  <a:latin typeface="Calibri"/>
                  <a:ea typeface="Calibri"/>
                  <a:cs typeface="Calibri"/>
                  <a:sym typeface="Calibri"/>
                </a:rPr>
                <a:t>Madeira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63" name="Google Shape;163;p1"/>
          <p:cNvSpPr txBox="1"/>
          <p:nvPr/>
        </p:nvSpPr>
        <p:spPr>
          <a:xfrm>
            <a:off x="6329122" y="1515077"/>
            <a:ext cx="5570838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E4E79"/>
              </a:buClr>
              <a:buSzPts val="2000"/>
              <a:buFont typeface="Arial"/>
              <a:buNone/>
            </a:pPr>
            <a:r>
              <a:rPr b="1" i="0" lang="en-US" sz="2000" u="none" cap="none" strike="noStrike">
                <a:solidFill>
                  <a:srgbClr val="1E4E79"/>
                </a:solidFill>
                <a:latin typeface="Calibri"/>
                <a:ea typeface="Calibri"/>
                <a:cs typeface="Calibri"/>
                <a:sym typeface="Calibri"/>
              </a:rPr>
              <a:t>Create a Planetary sensor, power, Internet network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4" name="Google Shape;164;p1"/>
          <p:cNvSpPr txBox="1"/>
          <p:nvPr/>
        </p:nvSpPr>
        <p:spPr>
          <a:xfrm>
            <a:off x="883500" y="919446"/>
            <a:ext cx="3364450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E4E79"/>
              </a:buClr>
              <a:buSzPts val="2000"/>
              <a:buFont typeface="Arial"/>
              <a:buNone/>
            </a:pPr>
            <a:r>
              <a:rPr b="1" i="0" lang="en-US" sz="2000" u="none" cap="none" strike="noStrike">
                <a:solidFill>
                  <a:srgbClr val="1E4E79"/>
                </a:solidFill>
                <a:latin typeface="Calibri"/>
                <a:ea typeface="Calibri"/>
                <a:cs typeface="Calibri"/>
                <a:sym typeface="Calibri"/>
              </a:rPr>
              <a:t>Portugal SMART Atlantic CAM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5" name="Google Shape;165;p1"/>
          <p:cNvSpPr txBox="1"/>
          <p:nvPr/>
        </p:nvSpPr>
        <p:spPr>
          <a:xfrm>
            <a:off x="6096000" y="5143337"/>
            <a:ext cx="6096000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E4E79"/>
              </a:buClr>
              <a:buSzPts val="2000"/>
              <a:buFont typeface="Arial"/>
              <a:buNone/>
            </a:pPr>
            <a:r>
              <a:rPr b="1" i="0" lang="en-US" sz="2000" u="none" cap="none" strike="noStrike">
                <a:solidFill>
                  <a:srgbClr val="1E4E79"/>
                </a:solidFill>
                <a:latin typeface="Calibri"/>
                <a:ea typeface="Calibri"/>
                <a:cs typeface="Calibri"/>
                <a:sym typeface="Calibri"/>
              </a:rPr>
              <a:t>Global climate, ocean, sea level, earthquake, tsunami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66" name="Google Shape;166;p1"/>
          <p:cNvGrpSpPr/>
          <p:nvPr/>
        </p:nvGrpSpPr>
        <p:grpSpPr>
          <a:xfrm>
            <a:off x="4752150" y="5865640"/>
            <a:ext cx="2743200" cy="990605"/>
            <a:chOff x="4488192" y="5551899"/>
            <a:chExt cx="3291825" cy="1188720"/>
          </a:xfrm>
        </p:grpSpPr>
        <p:pic>
          <p:nvPicPr>
            <p:cNvPr descr="WMO | UNGIS" id="167" name="Google Shape;167;p1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5494017" y="5551899"/>
              <a:ext cx="1188720" cy="118872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ITU – International Telecommunication Union Logo [EPS-PDF] | Union logo,  International telecommunication union, Logos" id="168" name="Google Shape;168;p1"/>
            <p:cNvPicPr preferRelativeResize="0"/>
            <p:nvPr/>
          </p:nvPicPr>
          <p:blipFill rotWithShape="1">
            <a:blip r:embed="rId9">
              <a:alphaModFix/>
            </a:blip>
            <a:srcRect b="0" l="0" r="0" t="0"/>
            <a:stretch/>
          </p:blipFill>
          <p:spPr>
            <a:xfrm>
              <a:off x="4488192" y="5679657"/>
              <a:ext cx="1005825" cy="10058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9" name="Google Shape;169;p1"/>
            <p:cNvPicPr preferRelativeResize="0"/>
            <p:nvPr/>
          </p:nvPicPr>
          <p:blipFill rotWithShape="1">
            <a:blip r:embed="rId10">
              <a:alphaModFix/>
            </a:blip>
            <a:srcRect b="0" l="0" r="0" t="0"/>
            <a:stretch/>
          </p:blipFill>
          <p:spPr>
            <a:xfrm>
              <a:off x="6682737" y="5820360"/>
              <a:ext cx="1097280" cy="724417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</p:pic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17"/>
          <p:cNvSpPr/>
          <p:nvPr/>
        </p:nvSpPr>
        <p:spPr>
          <a:xfrm>
            <a:off x="10261" y="1755"/>
            <a:ext cx="12195463" cy="792127"/>
          </a:xfrm>
          <a:prstGeom prst="rect">
            <a:avLst/>
          </a:prstGeom>
          <a:solidFill>
            <a:srgbClr val="DDEAF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1E4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6" name="Google Shape;176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3475" y="-5575"/>
            <a:ext cx="1423282" cy="799925"/>
          </a:xfrm>
          <a:prstGeom prst="rect">
            <a:avLst/>
          </a:prstGeom>
          <a:noFill/>
          <a:ln>
            <a:noFill/>
          </a:ln>
        </p:spPr>
      </p:pic>
      <p:sp>
        <p:nvSpPr>
          <p:cNvPr id="177" name="Google Shape;177;p17"/>
          <p:cNvSpPr txBox="1"/>
          <p:nvPr/>
        </p:nvSpPr>
        <p:spPr>
          <a:xfrm>
            <a:off x="2996614" y="166179"/>
            <a:ext cx="6229264" cy="52318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i="0" lang="en-US" sz="2800" u="none" cap="none" strike="noStrike">
                <a:solidFill>
                  <a:srgbClr val="1E4E79"/>
                </a:solidFill>
                <a:latin typeface="Arial"/>
                <a:ea typeface="Arial"/>
                <a:cs typeface="Arial"/>
                <a:sym typeface="Arial"/>
              </a:rPr>
              <a:t>SMART Subsea Cables: Next steps</a:t>
            </a:r>
            <a:endParaRPr b="0" i="0" sz="2800" u="none" cap="none" strike="noStrike">
              <a:solidFill>
                <a:srgbClr val="1E4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8" name="Google Shape;178;p1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 flipH="1">
            <a:off x="11080875" y="17463"/>
            <a:ext cx="914400" cy="776875"/>
          </a:xfrm>
          <a:prstGeom prst="rect">
            <a:avLst/>
          </a:prstGeom>
          <a:noFill/>
          <a:ln>
            <a:noFill/>
          </a:ln>
        </p:spPr>
      </p:pic>
      <p:sp>
        <p:nvSpPr>
          <p:cNvPr id="179" name="Google Shape;179;p17"/>
          <p:cNvSpPr txBox="1"/>
          <p:nvPr/>
        </p:nvSpPr>
        <p:spPr>
          <a:xfrm>
            <a:off x="708175" y="1380325"/>
            <a:ext cx="9937500" cy="41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42900" lvl="0" marL="3429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Promotion of SMART Cables use by the stakeholders as a business opportunity: JTF proposes changes to current national regulations to reduce the tax burdens and permitting timing constraints. </a:t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just">
              <a:lnSpc>
                <a:spcPct val="100000"/>
              </a:lnSpc>
              <a:spcBef>
                <a:spcPts val="1272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Policy shaper: several governments support having SMART subsea infrastructures in their waters. JTF will provide technical and regulatory recommendations to them.</a:t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just">
              <a:lnSpc>
                <a:spcPct val="100000"/>
              </a:lnSpc>
              <a:spcBef>
                <a:spcPts val="1272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BBNJ, Strategic environmental assessments (Article 41): Consider SMART cables to obtain more information from an area or region for marine environment management.</a:t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just">
              <a:lnSpc>
                <a:spcPct val="100000"/>
              </a:lnSpc>
              <a:spcBef>
                <a:spcPts val="1272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Diverse regional and world multilateral financial funds in favor of climate change control are considering SMART Cables for the improvement of the cable industry financing market and aid funds allocation.</a:t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just">
              <a:lnSpc>
                <a:spcPct val="100000"/>
              </a:lnSpc>
              <a:spcBef>
                <a:spcPts val="1272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Work with ITU, WMO, IOC, UNCLOS, Governments, Industry to effect change.</a:t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80" name="Google Shape;180;p17"/>
          <p:cNvGrpSpPr/>
          <p:nvPr/>
        </p:nvGrpSpPr>
        <p:grpSpPr>
          <a:xfrm>
            <a:off x="4736392" y="5852547"/>
            <a:ext cx="2743200" cy="990605"/>
            <a:chOff x="4488192" y="5551899"/>
            <a:chExt cx="3291825" cy="1188720"/>
          </a:xfrm>
        </p:grpSpPr>
        <p:pic>
          <p:nvPicPr>
            <p:cNvPr descr="WMO | UNGIS" id="181" name="Google Shape;181;p17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5494017" y="5551899"/>
              <a:ext cx="1188720" cy="118872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ITU – International Telecommunication Union Logo [EPS-PDF] | Union logo,  International telecommunication union, Logos" id="182" name="Google Shape;182;p17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4488192" y="5679657"/>
              <a:ext cx="1005825" cy="10058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3" name="Google Shape;183;p17"/>
            <p:cNvPicPr preferRelativeResize="0"/>
            <p:nvPr/>
          </p:nvPicPr>
          <p:blipFill rotWithShape="1">
            <a:blip r:embed="rId7">
              <a:alphaModFix/>
            </a:blip>
            <a:srcRect b="0" l="0" r="0" t="0"/>
            <a:stretch/>
          </p:blipFill>
          <p:spPr>
            <a:xfrm>
              <a:off x="6682737" y="5820360"/>
              <a:ext cx="1097280" cy="724417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</p:pic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" name="Google Shape;189;p18"/>
          <p:cNvPicPr preferRelativeResize="0"/>
          <p:nvPr/>
        </p:nvPicPr>
        <p:blipFill rotWithShape="1">
          <a:blip r:embed="rId3">
            <a:alphaModFix amt="20000"/>
          </a:blip>
          <a:srcRect b="0" l="0" r="0" t="15951"/>
          <a:stretch/>
        </p:blipFill>
        <p:spPr>
          <a:xfrm>
            <a:off x="-12693" y="-5575"/>
            <a:ext cx="12204693" cy="6846112"/>
          </a:xfrm>
          <a:prstGeom prst="rect">
            <a:avLst/>
          </a:prstGeom>
          <a:noFill/>
          <a:ln>
            <a:noFill/>
          </a:ln>
        </p:spPr>
      </p:pic>
      <p:pic>
        <p:nvPicPr>
          <p:cNvPr id="190" name="Google Shape;190;p1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-3475" y="-5575"/>
            <a:ext cx="1423282" cy="799925"/>
          </a:xfrm>
          <a:prstGeom prst="rect">
            <a:avLst/>
          </a:prstGeom>
          <a:noFill/>
          <a:ln>
            <a:noFill/>
          </a:ln>
        </p:spPr>
      </p:pic>
      <p:sp>
        <p:nvSpPr>
          <p:cNvPr id="191" name="Google Shape;191;p18"/>
          <p:cNvSpPr txBox="1"/>
          <p:nvPr/>
        </p:nvSpPr>
        <p:spPr>
          <a:xfrm>
            <a:off x="1793471" y="2217526"/>
            <a:ext cx="8592361" cy="92328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i="0" lang="en-US" sz="5400" u="none" cap="none" strike="noStrike">
                <a:solidFill>
                  <a:srgbClr val="1E4E79"/>
                </a:solidFill>
                <a:latin typeface="Arial"/>
                <a:ea typeface="Arial"/>
                <a:cs typeface="Arial"/>
                <a:sym typeface="Arial"/>
              </a:rPr>
              <a:t>Thanks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2" name="Google Shape;192;p1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 flipH="1">
            <a:off x="11080875" y="17463"/>
            <a:ext cx="914400" cy="776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3" name="Google Shape;193;p1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019488" y="3330669"/>
            <a:ext cx="2153026" cy="2153026"/>
          </a:xfrm>
          <a:prstGeom prst="rect">
            <a:avLst/>
          </a:prstGeom>
          <a:noFill/>
          <a:ln>
            <a:noFill/>
          </a:ln>
        </p:spPr>
      </p:pic>
      <p:sp>
        <p:nvSpPr>
          <p:cNvPr id="194" name="Google Shape;194;p18"/>
          <p:cNvSpPr txBox="1"/>
          <p:nvPr/>
        </p:nvSpPr>
        <p:spPr>
          <a:xfrm>
            <a:off x="32949" y="549510"/>
            <a:ext cx="12204693" cy="135417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i="0" lang="en-US" sz="5400" u="none" cap="none" strike="noStrike">
                <a:solidFill>
                  <a:srgbClr val="1E4E79"/>
                </a:solidFill>
                <a:latin typeface="Arial"/>
                <a:ea typeface="Arial"/>
                <a:cs typeface="Arial"/>
                <a:sym typeface="Arial"/>
              </a:rPr>
              <a:t>SMART Subsea Cables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i="0" lang="en-US" sz="2800" u="none" cap="none" strike="noStrike">
                <a:solidFill>
                  <a:srgbClr val="1E4E79"/>
                </a:solidFill>
                <a:latin typeface="Arial"/>
                <a:ea typeface="Arial"/>
                <a:cs typeface="Arial"/>
                <a:sym typeface="Arial"/>
              </a:rPr>
              <a:t>Science Monitoring And Reliable Telecommunications</a:t>
            </a:r>
            <a:endParaRPr b="0" i="0" sz="2800" u="none" cap="none" strike="noStrike">
              <a:solidFill>
                <a:srgbClr val="1E4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5" name="Google Shape;195;p18"/>
          <p:cNvSpPr txBox="1"/>
          <p:nvPr/>
        </p:nvSpPr>
        <p:spPr>
          <a:xfrm>
            <a:off x="7228308" y="3956613"/>
            <a:ext cx="4766967" cy="8309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ITU/WMO/UNESCO IOC 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Joint Task Force SMART Cables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96" name="Google Shape;196;p18"/>
          <p:cNvGrpSpPr/>
          <p:nvPr/>
        </p:nvGrpSpPr>
        <p:grpSpPr>
          <a:xfrm>
            <a:off x="4488192" y="5551899"/>
            <a:ext cx="3291825" cy="1188720"/>
            <a:chOff x="4488192" y="5551899"/>
            <a:chExt cx="3291825" cy="1188720"/>
          </a:xfrm>
        </p:grpSpPr>
        <p:pic>
          <p:nvPicPr>
            <p:cNvPr descr="WMO | UNGIS" id="197" name="Google Shape;197;p18"/>
            <p:cNvPicPr preferRelativeResize="0"/>
            <p:nvPr/>
          </p:nvPicPr>
          <p:blipFill rotWithShape="1">
            <a:blip r:embed="rId7">
              <a:alphaModFix/>
            </a:blip>
            <a:srcRect b="0" l="0" r="0" t="0"/>
            <a:stretch/>
          </p:blipFill>
          <p:spPr>
            <a:xfrm>
              <a:off x="5494017" y="5551899"/>
              <a:ext cx="1188720" cy="118872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ITU – International Telecommunication Union Logo [EPS-PDF] | Union logo,  International telecommunication union, Logos" id="198" name="Google Shape;198;p18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4488192" y="5679657"/>
              <a:ext cx="1005825" cy="10058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9" name="Google Shape;199;p18"/>
            <p:cNvPicPr preferRelativeResize="0"/>
            <p:nvPr/>
          </p:nvPicPr>
          <p:blipFill rotWithShape="1">
            <a:blip r:embed="rId9">
              <a:alphaModFix/>
            </a:blip>
            <a:srcRect b="0" l="0" r="0" t="0"/>
            <a:stretch/>
          </p:blipFill>
          <p:spPr>
            <a:xfrm>
              <a:off x="6682737" y="5820360"/>
              <a:ext cx="1097280" cy="724417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</p:pic>
      </p:grpSp>
      <p:grpSp>
        <p:nvGrpSpPr>
          <p:cNvPr id="200" name="Google Shape;200;p18"/>
          <p:cNvGrpSpPr/>
          <p:nvPr/>
        </p:nvGrpSpPr>
        <p:grpSpPr>
          <a:xfrm>
            <a:off x="616725" y="4117206"/>
            <a:ext cx="2743299" cy="2497576"/>
            <a:chOff x="9235297" y="2480908"/>
            <a:chExt cx="2787906" cy="2538187"/>
          </a:xfrm>
        </p:grpSpPr>
        <p:pic>
          <p:nvPicPr>
            <p:cNvPr id="201" name="Google Shape;201;p18"/>
            <p:cNvPicPr preferRelativeResize="0"/>
            <p:nvPr/>
          </p:nvPicPr>
          <p:blipFill rotWithShape="1">
            <a:blip r:embed="rId10">
              <a:alphaModFix/>
            </a:blip>
            <a:srcRect b="0" l="0" r="0" t="0"/>
            <a:stretch/>
          </p:blipFill>
          <p:spPr>
            <a:xfrm>
              <a:off x="9235297" y="2480908"/>
              <a:ext cx="2787906" cy="199276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2" name="Google Shape;202;p18"/>
            <p:cNvPicPr preferRelativeResize="0"/>
            <p:nvPr/>
          </p:nvPicPr>
          <p:blipFill rotWithShape="1">
            <a:blip r:embed="rId11">
              <a:alphaModFix/>
            </a:blip>
            <a:srcRect b="0" l="0" r="0" t="0"/>
            <a:stretch/>
          </p:blipFill>
          <p:spPr>
            <a:xfrm>
              <a:off x="9362557" y="4571674"/>
              <a:ext cx="1371600" cy="43395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Home | Partnership for Observation of the Global Ocean" id="203" name="Google Shape;203;p18"/>
            <p:cNvPicPr preferRelativeResize="0"/>
            <p:nvPr/>
          </p:nvPicPr>
          <p:blipFill rotWithShape="1">
            <a:blip r:embed="rId12">
              <a:alphaModFix/>
            </a:blip>
            <a:srcRect b="0" l="0" r="0" t="0"/>
            <a:stretch/>
          </p:blipFill>
          <p:spPr>
            <a:xfrm>
              <a:off x="10932243" y="4501917"/>
              <a:ext cx="914400" cy="517178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04" name="Google Shape;204;p18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1793476" y="4523565"/>
            <a:ext cx="1371600" cy="50180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2023-05-15T03:14:15Z</dcterms:created>
  <dc:creator>Bruce Howe</dc:creator>
</cp:coreProperties>
</file>