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5"/>
  </p:notesMasterIdLst>
  <p:sldIdLst>
    <p:sldId id="321" r:id="rId5"/>
    <p:sldId id="501" r:id="rId6"/>
    <p:sldId id="484" r:id="rId7"/>
    <p:sldId id="544" r:id="rId8"/>
    <p:sldId id="545" r:id="rId9"/>
    <p:sldId id="546" r:id="rId10"/>
    <p:sldId id="547" r:id="rId11"/>
    <p:sldId id="548" r:id="rId12"/>
    <p:sldId id="549" r:id="rId13"/>
    <p:sldId id="550" r:id="rId14"/>
    <p:sldId id="551" r:id="rId15"/>
    <p:sldId id="552" r:id="rId16"/>
    <p:sldId id="553" r:id="rId17"/>
    <p:sldId id="554" r:id="rId18"/>
    <p:sldId id="555" r:id="rId19"/>
    <p:sldId id="556" r:id="rId20"/>
    <p:sldId id="557" r:id="rId21"/>
    <p:sldId id="558" r:id="rId22"/>
    <p:sldId id="559" r:id="rId23"/>
    <p:sldId id="560" r:id="rId24"/>
    <p:sldId id="561" r:id="rId25"/>
    <p:sldId id="562" r:id="rId26"/>
    <p:sldId id="570" r:id="rId27"/>
    <p:sldId id="563" r:id="rId28"/>
    <p:sldId id="564" r:id="rId29"/>
    <p:sldId id="565" r:id="rId30"/>
    <p:sldId id="566" r:id="rId31"/>
    <p:sldId id="567" r:id="rId32"/>
    <p:sldId id="568" r:id="rId33"/>
    <p:sldId id="569"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48" autoAdjust="0"/>
    <p:restoredTop sz="95590" autoAdjust="0"/>
  </p:normalViewPr>
  <p:slideViewPr>
    <p:cSldViewPr snapToGrid="0" snapToObjects="1" showGuides="1">
      <p:cViewPr varScale="1">
        <p:scale>
          <a:sx n="90" d="100"/>
          <a:sy n="90" d="100"/>
        </p:scale>
        <p:origin x="198" y="54"/>
      </p:cViewPr>
      <p:guideLst>
        <p:guide orient="horz" pos="2160"/>
        <p:guide pos="3840"/>
      </p:guideLst>
    </p:cSldViewPr>
  </p:slideViewPr>
  <p:outlineViewPr>
    <p:cViewPr>
      <p:scale>
        <a:sx n="33" d="100"/>
        <a:sy n="33" d="100"/>
      </p:scale>
      <p:origin x="0" y="-29682"/>
    </p:cViewPr>
  </p:outlin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A1652-47CE-48A3-BFBE-F972FFF63985}" type="datetimeFigureOut">
              <a:rPr lang="en-US" smtClean="0"/>
              <a:t>1/11/2024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6087BC-3719-4CB2-9659-C6E66A33221F}" type="slidenum">
              <a:rPr lang="en-US" smtClean="0"/>
              <a:t>‹#›</a:t>
            </a:fld>
            <a:endParaRPr lang="en-US"/>
          </a:p>
        </p:txBody>
      </p:sp>
    </p:spTree>
    <p:extLst>
      <p:ext uri="{BB962C8B-B14F-4D97-AF65-F5344CB8AC3E}">
        <p14:creationId xmlns:p14="http://schemas.microsoft.com/office/powerpoint/2010/main" val="838000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itu.int/en/ITU-T/info/Pages/resources.aspx"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tu.int/pub/publications.aspx?lang=en&amp;parent=T-RES-T.1-2022"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tu.int/pub/publications.aspx?lang=en&amp;parent=T-RES-T.22-2022"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tu.int/pub/publications.aspx?lang=en&amp;parent=T-RES-T.22-2022"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ITU-T guide for new participants – available in 6 languages at </a:t>
            </a:r>
            <a:r>
              <a:rPr lang="fr-FR" sz="1200" dirty="0">
                <a:hlinkClick r:id="rId3"/>
              </a:rPr>
              <a:t>https://www.itu.int/en/ITU-T/info/Pages/resources.aspx</a:t>
            </a:r>
            <a:r>
              <a:rPr lang="fr-FR" sz="1200" dirty="0"/>
              <a:t> </a:t>
            </a:r>
            <a:endParaRPr lang="en-US" sz="1200" dirty="0"/>
          </a:p>
          <a:p>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1</a:t>
            </a:fld>
            <a:endParaRPr lang="en-US"/>
          </a:p>
        </p:txBody>
      </p:sp>
    </p:spTree>
    <p:extLst>
      <p:ext uri="{BB962C8B-B14F-4D97-AF65-F5344CB8AC3E}">
        <p14:creationId xmlns:p14="http://schemas.microsoft.com/office/powerpoint/2010/main" val="50441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ABDCA596-BD46-47B0-8863-7145B681E7CB}" type="slidenum">
              <a:rPr lang="en-CA" altLang="en-US" smtClean="0"/>
              <a:pPr>
                <a:defRPr/>
              </a:pPr>
              <a:t>3</a:t>
            </a:fld>
            <a:endParaRPr lang="en-CA" altLang="en-US"/>
          </a:p>
        </p:txBody>
      </p:sp>
    </p:spTree>
    <p:extLst>
      <p:ext uri="{BB962C8B-B14F-4D97-AF65-F5344CB8AC3E}">
        <p14:creationId xmlns:p14="http://schemas.microsoft.com/office/powerpoint/2010/main" val="1576562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90488" y="744538"/>
            <a:ext cx="6616700" cy="3722687"/>
          </a:xfrm>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ABDCA596-BD46-47B0-8863-7145B681E7CB}" type="slidenum">
              <a:rPr lang="en-CA" altLang="en-US" smtClean="0"/>
              <a:pPr>
                <a:defRPr/>
              </a:pPr>
              <a:t>9</a:t>
            </a:fld>
            <a:endParaRPr lang="en-CA" altLang="en-US"/>
          </a:p>
        </p:txBody>
      </p:sp>
    </p:spTree>
    <p:extLst>
      <p:ext uri="{BB962C8B-B14F-4D97-AF65-F5344CB8AC3E}">
        <p14:creationId xmlns:p14="http://schemas.microsoft.com/office/powerpoint/2010/main" val="375718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0488" y="744538"/>
            <a:ext cx="6616700"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extLst>
      <p:ext uri="{BB962C8B-B14F-4D97-AF65-F5344CB8AC3E}">
        <p14:creationId xmlns:p14="http://schemas.microsoft.com/office/powerpoint/2010/main" val="3696872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0488" y="744538"/>
            <a:ext cx="6616700"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extLst>
      <p:ext uri="{BB962C8B-B14F-4D97-AF65-F5344CB8AC3E}">
        <p14:creationId xmlns:p14="http://schemas.microsoft.com/office/powerpoint/2010/main" val="1435155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0488" y="744538"/>
            <a:ext cx="6616700"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b="0" i="0" u="none" strike="noStrike" dirty="0">
                <a:solidFill>
                  <a:srgbClr val="3333FF"/>
                </a:solidFill>
                <a:effectLst/>
                <a:latin typeface="Arial" panose="020B0604020202020204" pitchFamily="34" charset="0"/>
                <a:hlinkClick r:id="rId3">
                  <a:extLst>
                    <a:ext uri="{A12FA001-AC4F-418D-AE19-62706E023703}">
                      <ahyp:hlinkClr xmlns:ahyp="http://schemas.microsoft.com/office/drawing/2018/hyperlinkcolor" val="tx"/>
                    </a:ext>
                  </a:extLst>
                </a:hlinkClick>
              </a:rPr>
              <a:t>Resolution 1 - (Rev. Geneva, 2022) - Rules of procedure of the ITU Telecommunication Standardization Sector</a:t>
            </a:r>
            <a:endParaRPr lang="en-US" altLang="en-US" dirty="0">
              <a:solidFill>
                <a:srgbClr val="3333FF"/>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0488" y="744538"/>
            <a:ext cx="6616700"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GB" sz="1050" b="0" i="0" u="none" strike="noStrike" dirty="0">
                <a:solidFill>
                  <a:srgbClr val="0070C0"/>
                </a:solidFill>
                <a:effectLst/>
                <a:latin typeface="Arial" panose="020B0604020202020204" pitchFamily="34" charset="0"/>
                <a:hlinkClick r:id="rId3">
                  <a:extLst>
                    <a:ext uri="{A12FA001-AC4F-418D-AE19-62706E023703}">
                      <ahyp:hlinkClr xmlns:ahyp="http://schemas.microsoft.com/office/drawing/2018/hyperlinkcolor" val="tx"/>
                    </a:ext>
                  </a:extLst>
                </a:hlinkClick>
              </a:rPr>
              <a:t>Resolution 22 - (Rev. Geneva, 2022) - Authorization for the Telecommunication Standardization Advisory Group to act between world telecommunication standardization assemblies</a:t>
            </a:r>
            <a:endParaRPr lang="en-US" altLang="en-US" sz="800" b="0" dirty="0">
              <a:solidFill>
                <a:srgbClr val="0070C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0488" y="744538"/>
            <a:ext cx="6616700" cy="3722687"/>
          </a:xfrm>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80000"/>
              </a:lnSpc>
              <a:spcBef>
                <a:spcPct val="30000"/>
              </a:spcBef>
              <a:spcAft>
                <a:spcPct val="0"/>
              </a:spcAft>
              <a:buClrTx/>
              <a:buSzTx/>
              <a:buFontTx/>
              <a:buNone/>
              <a:tabLst/>
              <a:defRPr/>
            </a:pPr>
            <a:r>
              <a:rPr lang="en-GB" sz="800" b="0" i="0" u="none" strike="noStrike" dirty="0">
                <a:solidFill>
                  <a:srgbClr val="0070C0"/>
                </a:solidFill>
                <a:effectLst/>
                <a:latin typeface="Arial" panose="020B0604020202020204" pitchFamily="34" charset="0"/>
                <a:hlinkClick r:id="rId3">
                  <a:extLst>
                    <a:ext uri="{A12FA001-AC4F-418D-AE19-62706E023703}">
                      <ahyp:hlinkClr xmlns:ahyp="http://schemas.microsoft.com/office/drawing/2018/hyperlinkcolor" val="tx"/>
                    </a:ext>
                  </a:extLst>
                </a:hlinkClick>
              </a:rPr>
              <a:t>Resolution 22 - (Rev. Geneva, 2022) - Authorization for the Telecommunication Standardization Advisory Group to act between world telecommunication standardization assemblies</a:t>
            </a:r>
            <a:endParaRPr lang="en-US" altLang="en-US" sz="500" b="0" dirty="0">
              <a:solidFill>
                <a:srgbClr val="0070C0"/>
              </a:solidFill>
              <a:cs typeface="Arial" panose="020B0604020202020204" pitchFamily="34" charset="0"/>
            </a:endParaRPr>
          </a:p>
          <a:p>
            <a:pPr>
              <a:lnSpc>
                <a:spcPct val="80000"/>
              </a:lnSpc>
            </a:pPr>
            <a:endParaRPr lang="en-US" altLang="en-US" sz="800" dirty="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1357506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012932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582083"/>
            <a:ext cx="2743200" cy="525991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582083"/>
            <a:ext cx="8026400" cy="525991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111037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16441"/>
            <a:ext cx="10972800" cy="883755"/>
          </a:xfrm>
        </p:spPr>
        <p:txBody>
          <a:bodyPr/>
          <a:lstStyle/>
          <a:p>
            <a:r>
              <a:rPr lang="en-US" dirty="0"/>
              <a:t>Click to edit Master title style</a:t>
            </a:r>
          </a:p>
        </p:txBody>
      </p:sp>
      <p:sp>
        <p:nvSpPr>
          <p:cNvPr id="3" name="Content Placeholder 2"/>
          <p:cNvSpPr>
            <a:spLocks noGrp="1"/>
          </p:cNvSpPr>
          <p:nvPr>
            <p:ph idx="1"/>
          </p:nvPr>
        </p:nvSpPr>
        <p:spPr>
          <a:xfrm>
            <a:off x="609600" y="1413165"/>
            <a:ext cx="10972800" cy="4386504"/>
          </a:xfrm>
        </p:spPr>
        <p:txBody>
          <a:bodyPr/>
          <a:lstStyle>
            <a:lvl1pPr>
              <a:defRPr sz="3200"/>
            </a:lvl1pPr>
            <a:lvl2pPr>
              <a:defRPr sz="3200"/>
            </a:lvl2pPr>
            <a:lvl3pPr>
              <a:defRPr sz="2800"/>
            </a:lvl3pPr>
            <a:lvl4pPr>
              <a:defRPr sz="2800"/>
            </a:lvl4pPr>
            <a:lvl5pPr>
              <a:defRPr sz="2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549944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rgbClr val="558ED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70245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9045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013552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215232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3837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603250"/>
            <a:ext cx="4011084" cy="83185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4766733" y="603251"/>
            <a:ext cx="6815667" cy="512233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1" y="1435101"/>
            <a:ext cx="4011084" cy="42904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978241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506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694059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570972"/>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968501"/>
            <a:ext cx="10972800" cy="38311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673600" y="6176434"/>
            <a:ext cx="2844800" cy="365125"/>
          </a:xfrm>
          <a:prstGeom prst="rect">
            <a:avLst/>
          </a:prstGeom>
        </p:spPr>
        <p:txBody>
          <a:bodyPr vert="horz" lIns="91440" tIns="45720" rIns="91440" bIns="45720" rtlCol="0" anchor="ctr"/>
          <a:lstStyle>
            <a:lvl1pPr algn="ctr">
              <a:defRPr sz="1200">
                <a:solidFill>
                  <a:schemeClr val="accent1">
                    <a:lumMod val="60000"/>
                    <a:lumOff val="40000"/>
                  </a:schemeClr>
                </a:solidFill>
              </a:defRPr>
            </a:lvl1pPr>
          </a:lstStyle>
          <a:p>
            <a:fld id="{283C63E4-F9BE-C24A-B4FF-309EB18BA564}" type="slidenum">
              <a:rPr lang="en-US" smtClean="0"/>
              <a:pPr/>
              <a:t>‹#›</a:t>
            </a:fld>
            <a:endParaRPr lang="en-US" dirty="0"/>
          </a:p>
        </p:txBody>
      </p:sp>
      <p:pic>
        <p:nvPicPr>
          <p:cNvPr id="2050" name="Picture 2">
            <a:extLst>
              <a:ext uri="{FF2B5EF4-FFF2-40B4-BE49-F238E27FC236}">
                <a16:creationId xmlns:a16="http://schemas.microsoft.com/office/drawing/2014/main" id="{D4106A00-47FB-4CFA-B066-1CB39A382D19}"/>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1382081" y="5970907"/>
            <a:ext cx="703410" cy="776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8638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p:titleStyle>
    <p:body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itu.int/pub/publications.aspx?lang=en&amp;parent=T-RES-T.1-2022"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itu.int/pub/publications.aspx?lang=en&amp;parent=T-RES-T.22-2022"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https://extranet.itu.int/sites/itu-t/jca/dcc" TargetMode="External"/><Relationship Id="rId7" Type="http://schemas.openxmlformats.org/officeDocument/2006/relationships/image" Target="../media/image23.png"/><Relationship Id="rId2" Type="http://schemas.openxmlformats.org/officeDocument/2006/relationships/hyperlink" Target="https://www.itu.int/en/ITU-T/jca/ahf/Pages/default.aspx" TargetMode="Externa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hyperlink" Target="https://www.itu.int/en/ITU-T/extcoop/cits" TargetMode="External"/><Relationship Id="rId4" Type="http://schemas.openxmlformats.org/officeDocument/2006/relationships/hyperlink" Target="https://www.itu.int/en/ITU-T/jca/qkdn/Pages/default.aspx" TargetMode="External"/><Relationship Id="rId9"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hyperlink" Target="https://www.itu.int/en/ITU-T/focusgroups/mv/Pages/default.aspx"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worldstandardscooperation.org/what-we-do/spcg/"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s://www.itu.int/ITU-T/recommendations/rec.aspx?rec=14986" TargetMode="External"/><Relationship Id="rId13" Type="http://schemas.openxmlformats.org/officeDocument/2006/relationships/hyperlink" Target="https://www.itu.int/ITU-T/recommendations/rec.aspx?rec=14987" TargetMode="External"/><Relationship Id="rId3" Type="http://schemas.openxmlformats.org/officeDocument/2006/relationships/hyperlink" Target="https://www.itu.int/ITU-T/recommendations/rec.aspx?rec=11921" TargetMode="External"/><Relationship Id="rId7" Type="http://schemas.openxmlformats.org/officeDocument/2006/relationships/hyperlink" Target="https://www.itu.int/ITU-T/recommendations/rec.aspx?rec=13165" TargetMode="External"/><Relationship Id="rId12" Type="http://schemas.openxmlformats.org/officeDocument/2006/relationships/hyperlink" Target="https://www.itu.int/ITU-T/recommendations/rec.aspx?rec=11284" TargetMode="External"/><Relationship Id="rId2" Type="http://schemas.openxmlformats.org/officeDocument/2006/relationships/hyperlink" Target="https://www.itu.int/ITU-T/recommendations/rec.aspx?rec=13851" TargetMode="External"/><Relationship Id="rId1" Type="http://schemas.openxmlformats.org/officeDocument/2006/relationships/slideLayout" Target="../slideLayouts/slideLayout2.xml"/><Relationship Id="rId6" Type="http://schemas.openxmlformats.org/officeDocument/2006/relationships/hyperlink" Target="https://www.itu.int/ITU-T/recommendations/rec.aspx?rec=11955" TargetMode="External"/><Relationship Id="rId11" Type="http://schemas.openxmlformats.org/officeDocument/2006/relationships/hyperlink" Target="https://www.itu.int/ITU-T/recommendations/rec.aspx?rec=13853" TargetMode="External"/><Relationship Id="rId5" Type="http://schemas.openxmlformats.org/officeDocument/2006/relationships/hyperlink" Target="https://www.itu.int/ITU-T/recommendations/rec.aspx?rec=14985" TargetMode="External"/><Relationship Id="rId10" Type="http://schemas.openxmlformats.org/officeDocument/2006/relationships/hyperlink" Target="https://www.itu.int/ITU-T/recommendations/rec.aspx?rec=13164" TargetMode="External"/><Relationship Id="rId4" Type="http://schemas.openxmlformats.org/officeDocument/2006/relationships/hyperlink" Target="https://www.itu.int/ITU-T/recommendations/rec.aspx?rec=11953" TargetMode="External"/><Relationship Id="rId9" Type="http://schemas.openxmlformats.org/officeDocument/2006/relationships/hyperlink" Target="https://www.itu.int/ITU-T/recommendations/rec.aspx?rec=11923" TargetMode="External"/><Relationship Id="rId14" Type="http://schemas.openxmlformats.org/officeDocument/2006/relationships/hyperlink" Target="https://www.itu.int/ITU-T/recommendations/rec.aspx?rec=9644"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itu.int/ITU-T/recommendations/rec.aspx?rec=11724" TargetMode="External"/><Relationship Id="rId2" Type="http://schemas.openxmlformats.org/officeDocument/2006/relationships/hyperlink" Target="https://www.itu.int/ITU-T/recommendations/rec.aspx?rec=5199" TargetMode="External"/><Relationship Id="rId1" Type="http://schemas.openxmlformats.org/officeDocument/2006/relationships/slideLayout" Target="../slideLayouts/slideLayout2.xml"/><Relationship Id="rId5" Type="http://schemas.openxmlformats.org/officeDocument/2006/relationships/hyperlink" Target="https://www.itu.int/ITU-T/recommendations/rec.aspx?rec=13023" TargetMode="External"/><Relationship Id="rId4" Type="http://schemas.openxmlformats.org/officeDocument/2006/relationships/hyperlink" Target="https://www.itu.int/ITU-T/recommendations/rec.aspx?rec=12580"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a:extLst>
              <a:ext uri="{FF2B5EF4-FFF2-40B4-BE49-F238E27FC236}">
                <a16:creationId xmlns:a16="http://schemas.microsoft.com/office/drawing/2014/main" id="{63CE55C9-8A17-480A-8C04-D802DF4FB65C}"/>
              </a:ext>
            </a:extLst>
          </p:cNvPr>
          <p:cNvSpPr txBox="1">
            <a:spLocks noChangeArrowheads="1"/>
          </p:cNvSpPr>
          <p:nvPr/>
        </p:nvSpPr>
        <p:spPr>
          <a:xfrm>
            <a:off x="520995" y="2023680"/>
            <a:ext cx="11132290" cy="1477328"/>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a:lstStyle>
          <a:p>
            <a:pPr>
              <a:spcBef>
                <a:spcPct val="50000"/>
              </a:spcBef>
              <a:defRPr/>
            </a:pPr>
            <a:r>
              <a:rPr lang="en-GB" altLang="ja-JP" sz="4000" dirty="0">
                <a:latin typeface="+mn-lt"/>
                <a:ea typeface="ＭＳ Ｐゴシック" pitchFamily="50" charset="-128"/>
              </a:rPr>
              <a:t>Overview of Telecommunication Standardization Advisory Group (TSAG)</a:t>
            </a:r>
            <a:endParaRPr lang="en-US" altLang="ja-JP" sz="4000" dirty="0">
              <a:latin typeface="+mn-lt"/>
              <a:ea typeface="ＭＳ Ｐゴシック" pitchFamily="50" charset="-128"/>
            </a:endParaRPr>
          </a:p>
        </p:txBody>
      </p:sp>
      <p:sp>
        <p:nvSpPr>
          <p:cNvPr id="11" name="Text Box 6">
            <a:extLst>
              <a:ext uri="{FF2B5EF4-FFF2-40B4-BE49-F238E27FC236}">
                <a16:creationId xmlns:a16="http://schemas.microsoft.com/office/drawing/2014/main" id="{FB005031-3BE9-4FE8-8EFF-9891669255F9}"/>
              </a:ext>
            </a:extLst>
          </p:cNvPr>
          <p:cNvSpPr txBox="1">
            <a:spLocks noChangeArrowheads="1"/>
          </p:cNvSpPr>
          <p:nvPr/>
        </p:nvSpPr>
        <p:spPr bwMode="white">
          <a:xfrm>
            <a:off x="2144956" y="4429583"/>
            <a:ext cx="7884368" cy="988604"/>
          </a:xfrm>
          <a:prstGeom prst="rect">
            <a:avLst/>
          </a:prstGeom>
          <a:noFill/>
          <a:ln w="76200" algn="ctr">
            <a:noFill/>
            <a:miter lim="800000"/>
            <a:headEnd/>
            <a:tailEnd/>
          </a:ln>
        </p:spPr>
        <p:txBody>
          <a:bodyPr wrap="square">
            <a:spAutoFit/>
          </a:bodyPr>
          <a:lstStyle/>
          <a:p>
            <a:pPr algn="ctr" defTabSz="914400" eaLnBrk="0" fontAlgn="base" hangingPunct="0">
              <a:lnSpc>
                <a:spcPct val="80000"/>
              </a:lnSpc>
              <a:spcBef>
                <a:spcPct val="20000"/>
              </a:spcBef>
              <a:spcAft>
                <a:spcPct val="0"/>
              </a:spcAft>
              <a:buClr>
                <a:srgbClr val="0E438A"/>
              </a:buClr>
              <a:buSzPct val="110000"/>
            </a:pPr>
            <a:r>
              <a:rPr lang="en-US" altLang="ja-JP" sz="3200" b="1" dirty="0">
                <a:solidFill>
                  <a:schemeClr val="tx2">
                    <a:lumMod val="60000"/>
                    <a:lumOff val="40000"/>
                  </a:schemeClr>
                </a:solidFill>
                <a:ea typeface="ＭＳ Ｐゴシック" pitchFamily="50" charset="-128"/>
                <a:cs typeface="Calibri"/>
              </a:rPr>
              <a:t>ITU-T TSAG:</a:t>
            </a:r>
          </a:p>
          <a:p>
            <a:pPr algn="ctr" defTabSz="914400" eaLnBrk="0" fontAlgn="base" hangingPunct="0">
              <a:lnSpc>
                <a:spcPct val="80000"/>
              </a:lnSpc>
              <a:spcBef>
                <a:spcPct val="20000"/>
              </a:spcBef>
              <a:spcAft>
                <a:spcPct val="0"/>
              </a:spcAft>
              <a:buClr>
                <a:srgbClr val="0E438A"/>
              </a:buClr>
              <a:buSzPct val="110000"/>
            </a:pPr>
            <a:r>
              <a:rPr lang="en-GB" altLang="ja-JP" sz="3200" b="1" dirty="0">
                <a:solidFill>
                  <a:schemeClr val="tx2">
                    <a:lumMod val="60000"/>
                    <a:lumOff val="40000"/>
                  </a:schemeClr>
                </a:solidFill>
                <a:ea typeface="ＭＳ Ｐゴシック" pitchFamily="50" charset="-128"/>
                <a:cs typeface="Calibri"/>
              </a:rPr>
              <a:t>Geneva, 22-26 January 2024</a:t>
            </a:r>
            <a:endParaRPr lang="ja-JP" altLang="en-US" sz="3200" dirty="0">
              <a:solidFill>
                <a:srgbClr val="FFFFFF"/>
              </a:solidFill>
              <a:ea typeface="ＭＳ Ｐゴシック" pitchFamily="34" charset="-128"/>
            </a:endParaRPr>
          </a:p>
        </p:txBody>
      </p:sp>
    </p:spTree>
    <p:extLst>
      <p:ext uri="{BB962C8B-B14F-4D97-AF65-F5344CB8AC3E}">
        <p14:creationId xmlns:p14="http://schemas.microsoft.com/office/powerpoint/2010/main" val="593349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10</a:t>
            </a:fld>
            <a:endParaRPr lang="en-US" altLang="en-US" sz="1000" dirty="0">
              <a:solidFill>
                <a:schemeClr val="tx1"/>
              </a:solidFill>
            </a:endParaRPr>
          </a:p>
        </p:txBody>
      </p:sp>
      <p:sp>
        <p:nvSpPr>
          <p:cNvPr id="22531" name="Rectangle 7"/>
          <p:cNvSpPr>
            <a:spLocks noGrp="1" noChangeArrowheads="1"/>
          </p:cNvSpPr>
          <p:nvPr>
            <p:ph type="title"/>
          </p:nvPr>
        </p:nvSpPr>
        <p:spPr>
          <a:xfrm>
            <a:off x="1524000" y="147117"/>
            <a:ext cx="9144000" cy="754286"/>
          </a:xfrm>
        </p:spPr>
        <p:txBody>
          <a:bodyPr>
            <a:normAutofit fontScale="90000"/>
          </a:bodyPr>
          <a:lstStyle/>
          <a:p>
            <a:r>
              <a:rPr lang="en-CA" altLang="en-US" dirty="0"/>
              <a:t>TSB support for TSAG</a:t>
            </a:r>
            <a:endParaRPr lang="en-US" altLang="en-US" sz="2000" dirty="0"/>
          </a:p>
        </p:txBody>
      </p:sp>
      <p:sp>
        <p:nvSpPr>
          <p:cNvPr id="22532" name="Rectangle 8"/>
          <p:cNvSpPr>
            <a:spLocks noGrp="1" noChangeArrowheads="1"/>
          </p:cNvSpPr>
          <p:nvPr>
            <p:ph type="body" idx="1"/>
          </p:nvPr>
        </p:nvSpPr>
        <p:spPr>
          <a:xfrm>
            <a:off x="1774825" y="1049077"/>
            <a:ext cx="8642350" cy="5362798"/>
          </a:xfrm>
        </p:spPr>
        <p:txBody>
          <a:bodyPr>
            <a:normAutofit fontScale="62500" lnSpcReduction="20000"/>
          </a:bodyPr>
          <a:lstStyle/>
          <a:p>
            <a:pPr lvl="1"/>
            <a:r>
              <a:rPr lang="en-US" altLang="en-US" dirty="0"/>
              <a:t>For TSAG Plenary: Mr Bilel JAMOUSSI, </a:t>
            </a:r>
            <a:r>
              <a:rPr lang="en-US" altLang="en-US" dirty="0" err="1"/>
              <a:t>Mr</a:t>
            </a:r>
            <a:r>
              <a:rPr lang="en-US" altLang="en-US" dirty="0"/>
              <a:t> Hiroshi OTA</a:t>
            </a:r>
          </a:p>
          <a:p>
            <a:pPr lvl="1"/>
            <a:endParaRPr lang="en-US" altLang="en-US" dirty="0"/>
          </a:p>
          <a:p>
            <a:pPr lvl="1"/>
            <a:r>
              <a:rPr lang="en-US" altLang="en-US" dirty="0"/>
              <a:t>For WP1: Mr Simao CAMPOS</a:t>
            </a:r>
          </a:p>
          <a:p>
            <a:pPr lvl="1"/>
            <a:r>
              <a:rPr lang="en-US" altLang="en-US" dirty="0"/>
              <a:t>For WP2: Ms Tatiana KURAKOVA</a:t>
            </a:r>
          </a:p>
          <a:p>
            <a:pPr lvl="1"/>
            <a:endParaRPr lang="en-US" altLang="en-US" dirty="0"/>
          </a:p>
          <a:p>
            <a:pPr lvl="1"/>
            <a:r>
              <a:rPr lang="en-US" altLang="en-US" dirty="0"/>
              <a:t>For RG-WM: Mr Stefano POLIDORI</a:t>
            </a:r>
          </a:p>
          <a:p>
            <a:pPr lvl="1"/>
            <a:r>
              <a:rPr lang="en-US" altLang="en-US" dirty="0"/>
              <a:t>For RG-WTSA: Ms Xiaoya YANG</a:t>
            </a:r>
          </a:p>
          <a:p>
            <a:pPr lvl="1"/>
            <a:r>
              <a:rPr lang="en-US" altLang="en-US" dirty="0"/>
              <a:t>For RG-WPR: Mr Hiroshi OTA</a:t>
            </a:r>
          </a:p>
          <a:p>
            <a:pPr lvl="1"/>
            <a:r>
              <a:rPr lang="en-US" altLang="en-US" dirty="0"/>
              <a:t>For RG-IEM: Mr Martin ADOLPH</a:t>
            </a:r>
          </a:p>
          <a:p>
            <a:pPr lvl="1"/>
            <a:r>
              <a:rPr lang="en-US" altLang="en-US" dirty="0"/>
              <a:t>For RG-DT: </a:t>
            </a:r>
            <a:r>
              <a:rPr lang="en-US" altLang="en-US" dirty="0" err="1"/>
              <a:t>Mr</a:t>
            </a:r>
            <a:r>
              <a:rPr lang="en-US" altLang="en-US" dirty="0"/>
              <a:t> Denis ANDREEV</a:t>
            </a:r>
          </a:p>
          <a:p>
            <a:pPr lvl="1"/>
            <a:endParaRPr lang="en-US" altLang="en-US" dirty="0"/>
          </a:p>
          <a:p>
            <a:pPr lvl="1"/>
            <a:r>
              <a:rPr lang="en-US" altLang="en-US" dirty="0"/>
              <a:t>For SOP: Mr Hugues DEPOISIER</a:t>
            </a:r>
          </a:p>
          <a:p>
            <a:pPr lvl="1"/>
            <a:endParaRPr lang="en-US" altLang="en-US" dirty="0"/>
          </a:p>
          <a:p>
            <a:pPr lvl="1"/>
            <a:r>
              <a:rPr lang="en-US" altLang="en-US" dirty="0"/>
              <a:t>For JCA-AHF: Ms Kaoru MIZUNO</a:t>
            </a:r>
          </a:p>
          <a:p>
            <a:pPr lvl="1"/>
            <a:r>
              <a:rPr lang="en-US" altLang="en-US" dirty="0"/>
              <a:t>For JCA-DCC: Ms Gillian MAKAMARA</a:t>
            </a:r>
          </a:p>
          <a:p>
            <a:pPr lvl="1"/>
            <a:r>
              <a:rPr lang="en-US" altLang="en-US" dirty="0"/>
              <a:t>For JCA-QKDN: Ms Gillian MAKAMARA</a:t>
            </a:r>
          </a:p>
        </p:txBody>
      </p:sp>
    </p:spTree>
    <p:extLst>
      <p:ext uri="{BB962C8B-B14F-4D97-AF65-F5344CB8AC3E}">
        <p14:creationId xmlns:p14="http://schemas.microsoft.com/office/powerpoint/2010/main" val="4079392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11</a:t>
            </a:fld>
            <a:endParaRPr lang="en-US" altLang="en-US" sz="1000">
              <a:solidFill>
                <a:schemeClr val="tx1"/>
              </a:solidFill>
            </a:endParaRPr>
          </a:p>
        </p:txBody>
      </p:sp>
      <p:sp>
        <p:nvSpPr>
          <p:cNvPr id="22531" name="Rectangle 7"/>
          <p:cNvSpPr>
            <a:spLocks noGrp="1" noChangeArrowheads="1"/>
          </p:cNvSpPr>
          <p:nvPr>
            <p:ph type="title"/>
          </p:nvPr>
        </p:nvSpPr>
        <p:spPr>
          <a:xfrm>
            <a:off x="1524000" y="255181"/>
            <a:ext cx="9144000" cy="1323923"/>
          </a:xfrm>
        </p:spPr>
        <p:txBody>
          <a:bodyPr>
            <a:noAutofit/>
          </a:bodyPr>
          <a:lstStyle/>
          <a:p>
            <a:r>
              <a:rPr lang="en-US" altLang="en-US" dirty="0"/>
              <a:t>Duties of TSAG</a:t>
            </a:r>
            <a:br>
              <a:rPr lang="en-US" altLang="en-US" dirty="0"/>
            </a:br>
            <a:r>
              <a:rPr lang="en-US" altLang="en-US" sz="2000" dirty="0"/>
              <a:t>CV/Article 14A Nos. 197A-197I</a:t>
            </a:r>
            <a:br>
              <a:rPr lang="en-US" altLang="en-US" sz="2000" dirty="0"/>
            </a:br>
            <a:r>
              <a:rPr lang="en-US" altLang="en-US" sz="2000" dirty="0"/>
              <a:t>Article 15 No. 205A</a:t>
            </a:r>
          </a:p>
        </p:txBody>
      </p:sp>
      <p:sp>
        <p:nvSpPr>
          <p:cNvPr id="22532" name="Rectangle 8"/>
          <p:cNvSpPr>
            <a:spLocks noGrp="1" noChangeArrowheads="1"/>
          </p:cNvSpPr>
          <p:nvPr>
            <p:ph type="body" idx="1"/>
          </p:nvPr>
        </p:nvSpPr>
        <p:spPr>
          <a:xfrm>
            <a:off x="606056" y="1860698"/>
            <a:ext cx="11036595" cy="4229702"/>
          </a:xfrm>
        </p:spPr>
        <p:txBody>
          <a:bodyPr>
            <a:normAutofit fontScale="77500" lnSpcReduction="20000"/>
          </a:bodyPr>
          <a:lstStyle/>
          <a:p>
            <a:pPr lvl="1"/>
            <a:r>
              <a:rPr lang="en-US" altLang="en-US" dirty="0"/>
              <a:t>Review priorities, </a:t>
            </a:r>
            <a:r>
              <a:rPr lang="en-US" altLang="en-US" dirty="0" err="1"/>
              <a:t>programmes</a:t>
            </a:r>
            <a:r>
              <a:rPr lang="en-US" altLang="en-US" dirty="0"/>
              <a:t>, operations, financial matters and strategies for activities within ITU-T;</a:t>
            </a:r>
          </a:p>
          <a:p>
            <a:pPr lvl="1"/>
            <a:r>
              <a:rPr lang="en-US" altLang="en-US" dirty="0"/>
              <a:t>Review implementation of the operational plan of the preceding period,</a:t>
            </a:r>
            <a:br>
              <a:rPr lang="en-US" altLang="en-US" dirty="0"/>
            </a:br>
            <a:r>
              <a:rPr lang="en-US" altLang="en-US" dirty="0"/>
              <a:t>and review annually a rolling-four-year operational plan;</a:t>
            </a:r>
          </a:p>
          <a:p>
            <a:pPr lvl="1"/>
            <a:r>
              <a:rPr lang="en-US" altLang="en-US" dirty="0"/>
              <a:t>Review progress in the implementation of the </a:t>
            </a:r>
            <a:r>
              <a:rPr lang="en-US" altLang="en-US" dirty="0" err="1"/>
              <a:t>programme</a:t>
            </a:r>
            <a:r>
              <a:rPr lang="en-US" altLang="en-US" dirty="0"/>
              <a:t> of work;</a:t>
            </a:r>
          </a:p>
          <a:p>
            <a:pPr lvl="1"/>
            <a:r>
              <a:rPr lang="en-US" altLang="en-US" dirty="0"/>
              <a:t>Provide guidelines for the work of study groups;</a:t>
            </a:r>
          </a:p>
          <a:p>
            <a:pPr lvl="1"/>
            <a:r>
              <a:rPr lang="en-US" altLang="en-US" dirty="0"/>
              <a:t>Recommend measures such as cooperation and coordination with other relevant bodies; with other ITU Sectors, and with ITU General Secretariat;</a:t>
            </a:r>
          </a:p>
          <a:p>
            <a:pPr lvl="1"/>
            <a:r>
              <a:rPr lang="en-US" altLang="en-US" dirty="0"/>
              <a:t>Adapt its own working procedures;</a:t>
            </a:r>
          </a:p>
          <a:p>
            <a:pPr lvl="1"/>
            <a:r>
              <a:rPr lang="en-US" altLang="en-US" dirty="0"/>
              <a:t>Prepare a report for the TSB Director;</a:t>
            </a:r>
          </a:p>
          <a:p>
            <a:pPr lvl="1"/>
            <a:r>
              <a:rPr lang="en-US" altLang="en-US" dirty="0"/>
              <a:t>Report to WTSA via TSB Director.</a:t>
            </a:r>
          </a:p>
        </p:txBody>
      </p:sp>
    </p:spTree>
    <p:extLst>
      <p:ext uri="{BB962C8B-B14F-4D97-AF65-F5344CB8AC3E}">
        <p14:creationId xmlns:p14="http://schemas.microsoft.com/office/powerpoint/2010/main" val="26021734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12</a:t>
            </a:fld>
            <a:endParaRPr lang="en-US" altLang="en-US" sz="1000">
              <a:solidFill>
                <a:schemeClr val="tx1"/>
              </a:solidFill>
            </a:endParaRPr>
          </a:p>
        </p:txBody>
      </p:sp>
      <p:sp>
        <p:nvSpPr>
          <p:cNvPr id="22531" name="Rectangle 7"/>
          <p:cNvSpPr>
            <a:spLocks noGrp="1" noChangeArrowheads="1"/>
          </p:cNvSpPr>
          <p:nvPr>
            <p:ph type="title"/>
          </p:nvPr>
        </p:nvSpPr>
        <p:spPr>
          <a:xfrm>
            <a:off x="609600" y="510363"/>
            <a:ext cx="10972800" cy="689833"/>
          </a:xfrm>
        </p:spPr>
        <p:txBody>
          <a:bodyPr>
            <a:normAutofit/>
          </a:bodyPr>
          <a:lstStyle/>
          <a:p>
            <a:r>
              <a:rPr lang="en-US" altLang="en-US" sz="3600" dirty="0"/>
              <a:t>Duties of TSAG - Resolution 1</a:t>
            </a:r>
          </a:p>
        </p:txBody>
      </p:sp>
      <p:sp>
        <p:nvSpPr>
          <p:cNvPr id="22532" name="Rectangle 8"/>
          <p:cNvSpPr>
            <a:spLocks noGrp="1" noChangeArrowheads="1"/>
          </p:cNvSpPr>
          <p:nvPr>
            <p:ph type="body" idx="1"/>
          </p:nvPr>
        </p:nvSpPr>
        <p:spPr>
          <a:xfrm>
            <a:off x="850604" y="1531088"/>
            <a:ext cx="10731795" cy="4713808"/>
          </a:xfrm>
        </p:spPr>
        <p:txBody>
          <a:bodyPr>
            <a:normAutofit/>
          </a:bodyPr>
          <a:lstStyle/>
          <a:p>
            <a:r>
              <a:rPr lang="en-GB" altLang="en-US" dirty="0">
                <a:hlinkClick r:id="rId3"/>
              </a:rPr>
              <a:t>WTSA-20 Resolution 1 </a:t>
            </a:r>
            <a:r>
              <a:rPr lang="en-GB" altLang="en-US" dirty="0"/>
              <a:t>§4</a:t>
            </a:r>
          </a:p>
          <a:p>
            <a:pPr lvl="1"/>
            <a:r>
              <a:rPr lang="en-GB" altLang="en-US" sz="2400" dirty="0"/>
              <a:t>Adapt ITU-T to changing requirements. </a:t>
            </a:r>
          </a:p>
          <a:p>
            <a:pPr lvl="1"/>
            <a:r>
              <a:rPr lang="en-GB" altLang="en-US" sz="2400" dirty="0"/>
              <a:t>Monitor the activities of any joint coordination activities</a:t>
            </a:r>
            <a:br>
              <a:rPr lang="en-GB" altLang="en-US" sz="2400" dirty="0"/>
            </a:br>
            <a:r>
              <a:rPr lang="en-GB" altLang="en-US" sz="2400" dirty="0"/>
              <a:t>or terminate them, or establish new coordination activities. </a:t>
            </a:r>
          </a:p>
          <a:p>
            <a:pPr lvl="1"/>
            <a:r>
              <a:rPr lang="en-GB" altLang="en-US" sz="2400" dirty="0"/>
              <a:t>Review/improve ITU‑T working methods. </a:t>
            </a:r>
          </a:p>
          <a:p>
            <a:pPr lvl="1"/>
            <a:r>
              <a:rPr lang="en-GB" altLang="en-US" sz="2400" dirty="0"/>
              <a:t>Monitor the activities of the lead study groups</a:t>
            </a:r>
          </a:p>
          <a:p>
            <a:pPr lvl="1"/>
            <a:r>
              <a:rPr lang="en-GB" altLang="en-US" sz="2400" dirty="0"/>
              <a:t>Monitor programmes of work across the study groups.</a:t>
            </a:r>
            <a:endParaRPr lang="en-US" altLang="en-US" sz="2400" dirty="0"/>
          </a:p>
          <a:p>
            <a:pPr lvl="1"/>
            <a:r>
              <a:rPr lang="en-US" altLang="en-US" sz="2400" dirty="0"/>
              <a:t>Follow-up on items identified by WTSA (see WTSA-22 Res.22)</a:t>
            </a:r>
            <a:endParaRPr lang="en-GB" altLang="en-US" sz="2400" dirty="0"/>
          </a:p>
          <a:p>
            <a:pPr lvl="1"/>
            <a:r>
              <a:rPr lang="en-GB" altLang="en-US" sz="2400" dirty="0"/>
              <a:t>Be made aware of the non-attendance of chairmen and vice-chairmen at study groups meetings</a:t>
            </a:r>
            <a:endParaRPr lang="en-US" alt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13</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Resolution 22</a:t>
            </a:r>
          </a:p>
        </p:txBody>
      </p:sp>
      <p:sp>
        <p:nvSpPr>
          <p:cNvPr id="24580" name="Rectangle 7"/>
          <p:cNvSpPr>
            <a:spLocks noGrp="1" noChangeArrowheads="1"/>
          </p:cNvSpPr>
          <p:nvPr>
            <p:ph type="body" idx="1"/>
          </p:nvPr>
        </p:nvSpPr>
        <p:spPr>
          <a:xfrm>
            <a:off x="829340" y="1355026"/>
            <a:ext cx="10664455" cy="4344026"/>
          </a:xfrm>
        </p:spPr>
        <p:txBody>
          <a:bodyPr>
            <a:normAutofit/>
          </a:bodyPr>
          <a:lstStyle/>
          <a:p>
            <a:r>
              <a:rPr lang="en-GB" altLang="en-US" sz="2000" dirty="0">
                <a:hlinkClick r:id="rId3"/>
              </a:rPr>
              <a:t>WTSA-20 Resolution 22 </a:t>
            </a:r>
            <a:r>
              <a:rPr lang="en-GB" altLang="en-US" sz="2000" dirty="0"/>
              <a:t>authorizes TSAG to act in-between WTSAs</a:t>
            </a:r>
          </a:p>
          <a:p>
            <a:r>
              <a:rPr lang="en-GB" altLang="en-US" sz="2000" dirty="0"/>
              <a:t>Maintain and provide up-to-date, efficient and flexible working guidelines, maintain WTSA-20 action plan</a:t>
            </a:r>
          </a:p>
          <a:p>
            <a:r>
              <a:rPr lang="en-GB" altLang="en-US" sz="2000" dirty="0"/>
              <a:t>Promote high-priority standardization activities in ITU-T</a:t>
            </a:r>
          </a:p>
          <a:p>
            <a:r>
              <a:rPr lang="en-GB" altLang="en-US" sz="2000" dirty="0"/>
              <a:t>Maintain/develop the ITU-T A-series Recommendations (Organization of the work of ITU-T)</a:t>
            </a:r>
          </a:p>
          <a:p>
            <a:r>
              <a:rPr lang="en-GB" altLang="en-US" sz="2000" dirty="0"/>
              <a:t>Advise the Director of TSB on financial and other matters</a:t>
            </a:r>
          </a:p>
          <a:p>
            <a:r>
              <a:rPr lang="en-GB" altLang="en-US" sz="2000" dirty="0"/>
              <a:t>Enhance and improve the effectiveness of ITU-T's work</a:t>
            </a:r>
          </a:p>
          <a:p>
            <a:r>
              <a:rPr lang="en-GB" altLang="en-US" sz="2000" dirty="0"/>
              <a:t>Restructure and establish ITU-T study groups,</a:t>
            </a:r>
          </a:p>
          <a:p>
            <a:r>
              <a:rPr lang="en-GB" altLang="en-US" sz="2000" dirty="0"/>
              <a:t>Consider study group schedules</a:t>
            </a:r>
          </a:p>
          <a:p>
            <a:r>
              <a:rPr lang="en-GB" altLang="en-US" sz="2000" dirty="0"/>
              <a:t>Review existing and new study Questions</a:t>
            </a:r>
          </a:p>
          <a:p>
            <a:r>
              <a:rPr lang="en-GB" altLang="en-US" sz="2000" dirty="0"/>
              <a:t>To group Questions of interest to developing countries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14</a:t>
            </a:fld>
            <a:endParaRPr lang="en-US" altLang="en-US" sz="1000">
              <a:solidFill>
                <a:schemeClr val="tx1"/>
              </a:solidFill>
            </a:endParaRPr>
          </a:p>
        </p:txBody>
      </p:sp>
      <p:sp>
        <p:nvSpPr>
          <p:cNvPr id="26627" name="Rectangle 4"/>
          <p:cNvSpPr>
            <a:spLocks noGrp="1" noChangeArrowheads="1"/>
          </p:cNvSpPr>
          <p:nvPr>
            <p:ph type="title"/>
          </p:nvPr>
        </p:nvSpPr>
        <p:spPr/>
        <p:txBody>
          <a:bodyPr/>
          <a:lstStyle/>
          <a:p>
            <a:r>
              <a:rPr lang="en-US" altLang="en-US" dirty="0"/>
              <a:t>Resolution 22 (</a:t>
            </a:r>
            <a:r>
              <a:rPr lang="en-US" altLang="en-US" dirty="0" err="1"/>
              <a:t>cnt’d</a:t>
            </a:r>
            <a:r>
              <a:rPr lang="en-US" altLang="en-US" dirty="0"/>
              <a:t>)</a:t>
            </a:r>
          </a:p>
        </p:txBody>
      </p:sp>
      <p:sp>
        <p:nvSpPr>
          <p:cNvPr id="26628" name="Rectangle 5"/>
          <p:cNvSpPr>
            <a:spLocks noGrp="1" noChangeArrowheads="1"/>
          </p:cNvSpPr>
          <p:nvPr>
            <p:ph type="body" idx="1"/>
          </p:nvPr>
        </p:nvSpPr>
        <p:spPr>
          <a:xfrm>
            <a:off x="882502" y="1163640"/>
            <a:ext cx="10494335" cy="4684267"/>
          </a:xfrm>
        </p:spPr>
        <p:txBody>
          <a:bodyPr/>
          <a:lstStyle/>
          <a:p>
            <a:r>
              <a:rPr lang="en-GB" altLang="en-US" sz="2000" dirty="0"/>
              <a:t>Create, terminate or maintain other groups, including focus groups to respond rapidly to high-priority issues, market needs and new emerging technologies</a:t>
            </a:r>
          </a:p>
          <a:p>
            <a:r>
              <a:rPr lang="en-GB" altLang="en-US" sz="2000" dirty="0"/>
              <a:t>Review reports of </a:t>
            </a:r>
            <a:r>
              <a:rPr lang="en-GB" altLang="en-US" sz="2000" u="sng" dirty="0"/>
              <a:t>coordination groups </a:t>
            </a:r>
            <a:r>
              <a:rPr lang="en-GB" altLang="en-US" sz="2000" dirty="0"/>
              <a:t>and other groups,</a:t>
            </a:r>
          </a:p>
          <a:p>
            <a:r>
              <a:rPr lang="en-GB" altLang="en-US" sz="2000" dirty="0"/>
              <a:t>Establish the appropriate mechanism (e.g. </a:t>
            </a:r>
            <a:r>
              <a:rPr lang="en-GB" altLang="en-US" sz="2000" u="sng" dirty="0"/>
              <a:t>coordination groups </a:t>
            </a:r>
            <a:r>
              <a:rPr lang="en-GB" altLang="en-US" sz="2000" dirty="0"/>
              <a:t>or other groups) for cross-cutting topics, </a:t>
            </a:r>
            <a:r>
              <a:rPr lang="en-GB" altLang="en-US" sz="2000" u="sng" dirty="0"/>
              <a:t>to ensuring effective coordination of standardization topics</a:t>
            </a:r>
          </a:p>
          <a:p>
            <a:r>
              <a:rPr lang="en-GB" altLang="en-US" sz="2000" u="sng" dirty="0"/>
              <a:t>Cooperate and coordinate </a:t>
            </a:r>
            <a:r>
              <a:rPr lang="en-GB" altLang="en-US" sz="2000" dirty="0"/>
              <a:t>with ITU-R, ITU-D</a:t>
            </a:r>
            <a:r>
              <a:rPr lang="en-GB" altLang="en-US" sz="2000" u="sng" dirty="0"/>
              <a:t>, and provide liaison </a:t>
            </a:r>
            <a:r>
              <a:rPr lang="en-GB" altLang="en-US" sz="2000" dirty="0"/>
              <a:t>on its activities to relevant external SDOs outside ITU</a:t>
            </a:r>
          </a:p>
          <a:p>
            <a:r>
              <a:rPr lang="en-GB" altLang="en-US" sz="2000" dirty="0"/>
              <a:t>Take into account the interests of </a:t>
            </a:r>
            <a:r>
              <a:rPr lang="en-GB" altLang="en-US" sz="2000" u="sng" dirty="0"/>
              <a:t>developing countries </a:t>
            </a:r>
            <a:r>
              <a:rPr lang="en-GB" altLang="en-US" sz="2000" dirty="0"/>
              <a:t>and encourage and facilitate their involvement in these activities</a:t>
            </a:r>
          </a:p>
          <a:p>
            <a:r>
              <a:rPr lang="en-GB" altLang="en-US" sz="2000" u="sng" dirty="0"/>
              <a:t>Review and coordinate standardization strategies for ITU‑T</a:t>
            </a:r>
          </a:p>
          <a:p>
            <a:pPr lvl="2"/>
            <a:r>
              <a:rPr lang="en-GB" altLang="en-US" sz="1600" dirty="0"/>
              <a:t>identify the main technological trends and market, economic and policy needs in scope of the mandate of ITU‑T,</a:t>
            </a:r>
          </a:p>
          <a:p>
            <a:pPr lvl="2"/>
            <a:r>
              <a:rPr lang="en-GB" altLang="en-US" sz="1600" dirty="0"/>
              <a:t>identify possible topics and issues for consideration in ITU‑T's standardization strategies;</a:t>
            </a:r>
          </a:p>
          <a:p>
            <a:pPr lvl="2"/>
            <a:r>
              <a:rPr lang="en-GB" altLang="en-US" sz="1600" dirty="0"/>
              <a:t>establish an appropriate mechanism to facilitate standardization strategies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15</a:t>
            </a:fld>
            <a:endParaRPr lang="en-US" altLang="en-US" sz="1000">
              <a:solidFill>
                <a:schemeClr val="tx1"/>
              </a:solidFill>
            </a:endParaRPr>
          </a:p>
        </p:txBody>
      </p:sp>
      <p:sp>
        <p:nvSpPr>
          <p:cNvPr id="28675" name="Rectangle 4"/>
          <p:cNvSpPr>
            <a:spLocks noGrp="1" noChangeArrowheads="1"/>
          </p:cNvSpPr>
          <p:nvPr>
            <p:ph type="title"/>
          </p:nvPr>
        </p:nvSpPr>
        <p:spPr/>
        <p:txBody>
          <a:bodyPr/>
          <a:lstStyle/>
          <a:p>
            <a:r>
              <a:rPr lang="en-CA" altLang="en-US" dirty="0"/>
              <a:t>TSAG operation mode</a:t>
            </a:r>
          </a:p>
        </p:txBody>
      </p:sp>
      <p:sp>
        <p:nvSpPr>
          <p:cNvPr id="28676" name="Rectangle 5"/>
          <p:cNvSpPr>
            <a:spLocks noGrp="1" noChangeArrowheads="1"/>
          </p:cNvSpPr>
          <p:nvPr>
            <p:ph type="body" idx="1"/>
          </p:nvPr>
        </p:nvSpPr>
        <p:spPr>
          <a:xfrm>
            <a:off x="609600" y="1557338"/>
            <a:ext cx="10972800" cy="4302716"/>
          </a:xfrm>
        </p:spPr>
        <p:txBody>
          <a:bodyPr>
            <a:normAutofit/>
          </a:bodyPr>
          <a:lstStyle/>
          <a:p>
            <a:r>
              <a:rPr lang="en-US" altLang="en-US" sz="2400" dirty="0"/>
              <a:t>TSAG meets at least once every 9 months</a:t>
            </a:r>
            <a:br>
              <a:rPr lang="en-US" altLang="en-US" sz="2400" dirty="0"/>
            </a:br>
            <a:r>
              <a:rPr lang="en-US" altLang="en-US" sz="2400" dirty="0"/>
              <a:t>(meets twice in the year prior to the WTSA).</a:t>
            </a:r>
          </a:p>
          <a:p>
            <a:r>
              <a:rPr lang="en-US" altLang="en-US" sz="2400" dirty="0"/>
              <a:t>TSAG meetings are open to the entire ITU-T membership and other duly authorized entities</a:t>
            </a:r>
          </a:p>
          <a:p>
            <a:r>
              <a:rPr lang="en-US" altLang="en-US" sz="2400" dirty="0"/>
              <a:t>TSAG is contribution driven and works by consensus.</a:t>
            </a:r>
          </a:p>
          <a:p>
            <a:r>
              <a:rPr lang="en-US" altLang="en-US" sz="2400" dirty="0"/>
              <a:t>Next TSAG meeting:</a:t>
            </a:r>
          </a:p>
          <a:p>
            <a:pPr lvl="1"/>
            <a:r>
              <a:rPr lang="en-GB" altLang="en-US" sz="1800" dirty="0"/>
              <a:t>29 July – 2 August 2024 (tbc); </a:t>
            </a:r>
            <a:br>
              <a:rPr lang="en-GB" altLang="en-US" sz="1800" dirty="0"/>
            </a:br>
            <a:r>
              <a:rPr lang="en-GB" altLang="en-US" sz="1800" dirty="0"/>
              <a:t>Second</a:t>
            </a:r>
            <a:r>
              <a:rPr lang="en-GB" sz="1800" dirty="0"/>
              <a:t> Interregional Meeting (IRM): 25 July 2024, (virtual, tbc)</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16</a:t>
            </a:fld>
            <a:endParaRPr lang="en-US" altLang="en-US" sz="1000">
              <a:solidFill>
                <a:schemeClr val="tx1"/>
              </a:solidFill>
            </a:endParaRPr>
          </a:p>
        </p:txBody>
      </p:sp>
      <p:sp>
        <p:nvSpPr>
          <p:cNvPr id="28675" name="Rectangle 4"/>
          <p:cNvSpPr>
            <a:spLocks noGrp="1" noChangeArrowheads="1"/>
          </p:cNvSpPr>
          <p:nvPr>
            <p:ph type="title"/>
          </p:nvPr>
        </p:nvSpPr>
        <p:spPr>
          <a:xfrm>
            <a:off x="609600" y="490208"/>
            <a:ext cx="10972800" cy="883755"/>
          </a:xfrm>
        </p:spPr>
        <p:txBody>
          <a:bodyPr>
            <a:normAutofit fontScale="90000"/>
          </a:bodyPr>
          <a:lstStyle/>
          <a:p>
            <a:r>
              <a:rPr lang="en-CA" altLang="en-US" sz="2800" dirty="0"/>
              <a:t>TSAG </a:t>
            </a:r>
            <a:r>
              <a:rPr lang="en-GB" altLang="en-US" sz="2800" dirty="0"/>
              <a:t>Working Party 1 on Working Methods and related WTSA preparations (WP-WMW)</a:t>
            </a:r>
            <a:endParaRPr lang="en-CA" altLang="en-US" sz="2800" dirty="0"/>
          </a:p>
        </p:txBody>
      </p:sp>
      <p:sp>
        <p:nvSpPr>
          <p:cNvPr id="28676" name="Rectangle 5"/>
          <p:cNvSpPr>
            <a:spLocks noGrp="1" noChangeArrowheads="1"/>
          </p:cNvSpPr>
          <p:nvPr>
            <p:ph type="body" idx="1"/>
          </p:nvPr>
        </p:nvSpPr>
        <p:spPr>
          <a:xfrm>
            <a:off x="609600" y="1711842"/>
            <a:ext cx="11224437" cy="4862254"/>
          </a:xfrm>
        </p:spPr>
        <p:txBody>
          <a:bodyPr/>
          <a:lstStyle/>
          <a:p>
            <a:r>
              <a:rPr lang="en-GB" altLang="en-US" sz="1600" dirty="0"/>
              <a:t>Examines the existing and future working methods, including electronic working methods and practices, processes and procedures for the ITU-T Sector.</a:t>
            </a:r>
          </a:p>
          <a:p>
            <a:r>
              <a:rPr lang="en-GB" altLang="en-US" sz="1600" dirty="0"/>
              <a:t>ITU-T A-series texts; Manual for Rapporteurs &amp; Editors, Author’s Guide.</a:t>
            </a:r>
          </a:p>
          <a:p>
            <a:r>
              <a:rPr lang="en-GB" altLang="en-US" sz="1600" dirty="0"/>
              <a:t>Guidance to study groups for their organization of work.</a:t>
            </a:r>
          </a:p>
          <a:p>
            <a:r>
              <a:rPr lang="en-GB" altLang="en-US" sz="1600" dirty="0"/>
              <a:t>Governance and management of </a:t>
            </a:r>
            <a:r>
              <a:rPr lang="en-GB" altLang="en-US" sz="1600" dirty="0" err="1"/>
              <a:t>e-meetings</a:t>
            </a:r>
            <a:r>
              <a:rPr lang="en-GB" altLang="en-US" sz="1600" dirty="0"/>
              <a:t>.</a:t>
            </a:r>
          </a:p>
          <a:p>
            <a:r>
              <a:rPr lang="en-GB" altLang="en-US" sz="1600" dirty="0"/>
              <a:t>Accessibility and human factors.</a:t>
            </a:r>
          </a:p>
          <a:p>
            <a:r>
              <a:rPr lang="en-GB" altLang="en-US" sz="1600" dirty="0"/>
              <a:t>Implementation guidelines for ITU-T Recommendations.</a:t>
            </a:r>
          </a:p>
          <a:p>
            <a:r>
              <a:rPr lang="en-GB" altLang="en-US" sz="1600" dirty="0"/>
              <a:t>An approach on how to clearly acknowledge contributors.</a:t>
            </a:r>
          </a:p>
          <a:p>
            <a:r>
              <a:rPr lang="en-GB" altLang="en-US" sz="1600" dirty="0"/>
              <a:t>Review existing World Telecommunication Standardization Assembly (WTSA) Resolutions with a view to streamlining them, taking into account the Resolutions in Plenipotentiary Conference and other Sectors as appropriate.</a:t>
            </a:r>
          </a:p>
          <a:p>
            <a:r>
              <a:rPr lang="en-GB" altLang="en-US" sz="1600" dirty="0"/>
              <a:t>Examine the WTSA Resolutions with a view to avoid repetitions and duplication with the Resolutions in Plenipotentiary Conference.</a:t>
            </a:r>
          </a:p>
          <a:p>
            <a:r>
              <a:rPr lang="en-GB" altLang="en-US" sz="1600" dirty="0"/>
              <a:t>Develop guideline for the review of Resolutions (editorial updates to Resolutions, simplifying Resolutions, consolidated draft texts).</a:t>
            </a:r>
          </a:p>
          <a:p>
            <a:r>
              <a:rPr lang="en-GB" altLang="en-US" sz="1600" dirty="0"/>
              <a:t>Develop guideline for leaders (WTSA AHGs, Chairs, delegates) how to handle Resolutions at WTSA.</a:t>
            </a:r>
            <a:endParaRPr lang="en-US" altLang="en-US" sz="1600" dirty="0"/>
          </a:p>
        </p:txBody>
      </p:sp>
    </p:spTree>
    <p:extLst>
      <p:ext uri="{BB962C8B-B14F-4D97-AF65-F5344CB8AC3E}">
        <p14:creationId xmlns:p14="http://schemas.microsoft.com/office/powerpoint/2010/main" val="2104019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17</a:t>
            </a:fld>
            <a:endParaRPr lang="en-US" altLang="en-US" sz="1000">
              <a:solidFill>
                <a:schemeClr val="tx1"/>
              </a:solidFill>
            </a:endParaRPr>
          </a:p>
        </p:txBody>
      </p:sp>
      <p:sp>
        <p:nvSpPr>
          <p:cNvPr id="28675" name="Rectangle 4"/>
          <p:cNvSpPr>
            <a:spLocks noGrp="1" noChangeArrowheads="1"/>
          </p:cNvSpPr>
          <p:nvPr>
            <p:ph type="title"/>
          </p:nvPr>
        </p:nvSpPr>
        <p:spPr>
          <a:xfrm>
            <a:off x="1524000" y="223284"/>
            <a:ext cx="9144000" cy="955306"/>
          </a:xfrm>
        </p:spPr>
        <p:txBody>
          <a:bodyPr/>
          <a:lstStyle/>
          <a:p>
            <a:r>
              <a:rPr lang="en-CA" altLang="en-US" sz="2400" dirty="0"/>
              <a:t>TSAG </a:t>
            </a:r>
            <a:r>
              <a:rPr lang="en-GB" altLang="en-US" sz="2400" dirty="0"/>
              <a:t>Working Party 2 on Industry Engagement, Work Programme, Restructuring, Digital Transformation (WP-IEWPR)</a:t>
            </a:r>
            <a:endParaRPr lang="en-CA" altLang="en-US" sz="2400" dirty="0"/>
          </a:p>
        </p:txBody>
      </p:sp>
      <p:sp>
        <p:nvSpPr>
          <p:cNvPr id="28676" name="Rectangle 5"/>
          <p:cNvSpPr>
            <a:spLocks noGrp="1" noChangeArrowheads="1"/>
          </p:cNvSpPr>
          <p:nvPr>
            <p:ph type="body" idx="1"/>
          </p:nvPr>
        </p:nvSpPr>
        <p:spPr>
          <a:xfrm>
            <a:off x="604284" y="1511447"/>
            <a:ext cx="10983432" cy="4423144"/>
          </a:xfrm>
        </p:spPr>
        <p:txBody>
          <a:bodyPr>
            <a:normAutofit/>
          </a:bodyPr>
          <a:lstStyle/>
          <a:p>
            <a:r>
              <a:rPr lang="en-GB" altLang="en-US" sz="1400" dirty="0"/>
              <a:t>Consider issues related to work programme and study group structure for 2022-2024 study period.</a:t>
            </a:r>
          </a:p>
          <a:p>
            <a:r>
              <a:rPr lang="en-GB" altLang="en-US" sz="1400" dirty="0"/>
              <a:t>Develop the detailed study group structure for the next study period.</a:t>
            </a:r>
          </a:p>
          <a:p>
            <a:r>
              <a:rPr lang="en-GB" altLang="en-US" sz="1400" dirty="0"/>
              <a:t>Develop a report and proposal(s) to be submitted by TSAG to WTSA-24 on study group responsibilities, mandates and allocation of work to be defined in WTSA Resolution 2.</a:t>
            </a:r>
          </a:p>
          <a:p>
            <a:r>
              <a:rPr lang="en-GB" altLang="en-US" sz="1400" dirty="0"/>
              <a:t>Review of the Lead Study Group reports.</a:t>
            </a:r>
          </a:p>
          <a:p>
            <a:r>
              <a:rPr lang="en-GB" altLang="en-US" sz="1400" dirty="0"/>
              <a:t>Review of proposed new or modified ITU-T study group Questions.</a:t>
            </a:r>
          </a:p>
          <a:p>
            <a:r>
              <a:rPr lang="en-GB" altLang="en-US" sz="1400" dirty="0"/>
              <a:t>Coordination of matters crossing ITU-T study groups.</a:t>
            </a:r>
          </a:p>
          <a:p>
            <a:r>
              <a:rPr lang="en-GB" altLang="en-US" sz="1400" dirty="0"/>
              <a:t>Establish an appropriate mechanism to examine and coordinate work on new and emerging technologies (Res.22 resolves 5, 6, 7).</a:t>
            </a:r>
          </a:p>
          <a:p>
            <a:r>
              <a:rPr lang="en-GB" altLang="en-US" sz="1400" dirty="0"/>
              <a:t>To coordinate on “SMART Submarine Cable Systems” with relevant ITU-T study groups.</a:t>
            </a:r>
          </a:p>
          <a:p>
            <a:r>
              <a:rPr lang="en-GB" altLang="en-US" sz="1400" dirty="0"/>
              <a:t>To consider the issue of industry engagement discussed at WTSA-20, including Resolution 68 (Rev. </a:t>
            </a:r>
            <a:r>
              <a:rPr lang="en-GB" altLang="en-US" sz="1400" dirty="0" err="1"/>
              <a:t>Hammamet</a:t>
            </a:r>
            <a:r>
              <a:rPr lang="en-GB" altLang="en-US" sz="1400" dirty="0"/>
              <a:t>, 2016), draft revised Resolution 68. (WTSA-20 Action 10).</a:t>
            </a:r>
          </a:p>
          <a:p>
            <a:r>
              <a:rPr lang="en-GB" altLang="en-US" sz="1400" dirty="0"/>
              <a:t>To consider the </a:t>
            </a:r>
            <a:r>
              <a:rPr lang="en-GB" altLang="en-US" sz="1400" dirty="0" err="1"/>
              <a:t>CxO</a:t>
            </a:r>
            <a:r>
              <a:rPr lang="en-GB" altLang="en-US" sz="1400" dirty="0"/>
              <a:t>/CTO recommendations.</a:t>
            </a:r>
          </a:p>
          <a:p>
            <a:r>
              <a:rPr lang="en-GB" altLang="en-US" sz="1400" dirty="0"/>
              <a:t>To implement the action plan for the analysis of ITU-T study group restructuring, and to undertake, monitor and guide the work through a rapporteur group or other appropriate group, and make a progress report on the analysis at each TSAG meeting (WTSA Res.99 instructs TSAG 1).</a:t>
            </a:r>
          </a:p>
          <a:p>
            <a:r>
              <a:rPr lang="en-GB" altLang="en-US" sz="1400" dirty="0"/>
              <a:t>TSAG to submit a report with recommendations for consideration by the next WTSA (WTSA Res.99 instructs TSAG 3).</a:t>
            </a:r>
          </a:p>
          <a:p>
            <a:r>
              <a:rPr lang="en-GB" altLang="en-US" sz="1400" dirty="0"/>
              <a:t>Cooperation with WSC, ISO/IEC JTC 1, ISO/IEC/ITU-T SPCG, UPU, and other SDOs and Fora, Consortia etc.</a:t>
            </a:r>
          </a:p>
          <a:p>
            <a:r>
              <a:rPr lang="en-GB" altLang="en-US" sz="1400" dirty="0"/>
              <a:t>Inter-Sector coordination with other ITU Sectors (ITU-D/TDAG, ITU-R/RAG, ISCG, ISC- TF) on matters of mutual interest.</a:t>
            </a:r>
            <a:endParaRPr lang="en-US" altLang="en-US" sz="1400" dirty="0"/>
          </a:p>
        </p:txBody>
      </p:sp>
    </p:spTree>
    <p:extLst>
      <p:ext uri="{BB962C8B-B14F-4D97-AF65-F5344CB8AC3E}">
        <p14:creationId xmlns:p14="http://schemas.microsoft.com/office/powerpoint/2010/main" val="3437755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18</a:t>
            </a:fld>
            <a:endParaRPr lang="en-US" altLang="en-US" sz="1000">
              <a:solidFill>
                <a:schemeClr val="tx1"/>
              </a:solidFill>
            </a:endParaRPr>
          </a:p>
        </p:txBody>
      </p:sp>
      <p:sp>
        <p:nvSpPr>
          <p:cNvPr id="28675" name="Rectangle 4"/>
          <p:cNvSpPr>
            <a:spLocks noGrp="1" noChangeArrowheads="1"/>
          </p:cNvSpPr>
          <p:nvPr>
            <p:ph type="title"/>
          </p:nvPr>
        </p:nvSpPr>
        <p:spPr>
          <a:xfrm>
            <a:off x="1524000" y="308344"/>
            <a:ext cx="9144000" cy="744392"/>
          </a:xfrm>
        </p:spPr>
        <p:txBody>
          <a:bodyPr>
            <a:normAutofit/>
          </a:bodyPr>
          <a:lstStyle/>
          <a:p>
            <a:r>
              <a:rPr lang="en-CA" altLang="en-US" sz="2800" dirty="0"/>
              <a:t>TSAG </a:t>
            </a:r>
            <a:r>
              <a:rPr lang="en-GB" altLang="en-US" sz="2800" dirty="0"/>
              <a:t>Rapporteur on Strategic and Operational Plan (R-SOP)</a:t>
            </a:r>
            <a:endParaRPr lang="en-CA" altLang="en-US" sz="2800" dirty="0"/>
          </a:p>
        </p:txBody>
      </p:sp>
      <p:sp>
        <p:nvSpPr>
          <p:cNvPr id="28676" name="Rectangle 5"/>
          <p:cNvSpPr>
            <a:spLocks noGrp="1" noChangeArrowheads="1"/>
          </p:cNvSpPr>
          <p:nvPr>
            <p:ph type="body" idx="1"/>
          </p:nvPr>
        </p:nvSpPr>
        <p:spPr>
          <a:xfrm>
            <a:off x="935665" y="1555840"/>
            <a:ext cx="10813312" cy="2825389"/>
          </a:xfrm>
        </p:spPr>
        <p:txBody>
          <a:bodyPr>
            <a:normAutofit/>
          </a:bodyPr>
          <a:lstStyle/>
          <a:p>
            <a:r>
              <a:rPr lang="en-GB" altLang="en-US" sz="2800" dirty="0"/>
              <a:t>As Rapporteur be the TSAG focal point to collect and provide appropriate input from TSAG for consideration of the Council Working Group for the elaboration of the draft strategic plan.</a:t>
            </a:r>
          </a:p>
          <a:p>
            <a:r>
              <a:rPr lang="en-GB" altLang="en-US" sz="2800" dirty="0"/>
              <a:t>Review of the annual ITU-T operational plans for approval by Council.</a:t>
            </a:r>
            <a:endParaRPr lang="en-US" altLang="en-US" sz="2800" dirty="0"/>
          </a:p>
        </p:txBody>
      </p:sp>
    </p:spTree>
    <p:extLst>
      <p:ext uri="{BB962C8B-B14F-4D97-AF65-F5344CB8AC3E}">
        <p14:creationId xmlns:p14="http://schemas.microsoft.com/office/powerpoint/2010/main" val="167808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19</a:t>
            </a:fld>
            <a:endParaRPr lang="en-US" altLang="en-US" sz="1000">
              <a:solidFill>
                <a:schemeClr val="tx1"/>
              </a:solidFill>
            </a:endParaRPr>
          </a:p>
        </p:txBody>
      </p:sp>
      <p:sp>
        <p:nvSpPr>
          <p:cNvPr id="28675" name="Rectangle 4"/>
          <p:cNvSpPr>
            <a:spLocks noGrp="1" noChangeArrowheads="1"/>
          </p:cNvSpPr>
          <p:nvPr>
            <p:ph type="title"/>
          </p:nvPr>
        </p:nvSpPr>
        <p:spPr>
          <a:xfrm>
            <a:off x="1524000" y="340242"/>
            <a:ext cx="9144000" cy="712494"/>
          </a:xfrm>
        </p:spPr>
        <p:txBody>
          <a:bodyPr/>
          <a:lstStyle/>
          <a:p>
            <a:r>
              <a:rPr lang="en-CA" altLang="en-US" sz="2800" dirty="0"/>
              <a:t>TSAG </a:t>
            </a:r>
            <a:r>
              <a:rPr lang="en-GB" altLang="en-US" sz="2800" dirty="0"/>
              <a:t>Rapporteur Group on Working Methods (RG-WM)</a:t>
            </a:r>
            <a:endParaRPr lang="en-CA" altLang="en-US" sz="2800" dirty="0"/>
          </a:p>
        </p:txBody>
      </p:sp>
      <p:sp>
        <p:nvSpPr>
          <p:cNvPr id="28676" name="Rectangle 5"/>
          <p:cNvSpPr>
            <a:spLocks noGrp="1" noChangeArrowheads="1"/>
          </p:cNvSpPr>
          <p:nvPr>
            <p:ph type="body" idx="1"/>
          </p:nvPr>
        </p:nvSpPr>
        <p:spPr>
          <a:xfrm>
            <a:off x="648585" y="1226190"/>
            <a:ext cx="10983433" cy="4887531"/>
          </a:xfrm>
        </p:spPr>
        <p:txBody>
          <a:bodyPr>
            <a:normAutofit/>
          </a:bodyPr>
          <a:lstStyle/>
          <a:p>
            <a:r>
              <a:rPr lang="en-GB" altLang="en-US" sz="2400" dirty="0"/>
              <a:t>ITU-T A-series texts.</a:t>
            </a:r>
          </a:p>
          <a:p>
            <a:r>
              <a:rPr lang="en-GB" altLang="en-US" sz="2400" dirty="0"/>
              <a:t>Develop new ITU-T A-series or other series texts for the organization of the work within study groups.</a:t>
            </a:r>
          </a:p>
          <a:p>
            <a:r>
              <a:rPr lang="en-GB" altLang="en-US" sz="2400" dirty="0"/>
              <a:t>Manual for Rapporteurs &amp; Editors.</a:t>
            </a:r>
          </a:p>
          <a:p>
            <a:r>
              <a:rPr lang="en-GB" altLang="en-US" sz="2400" dirty="0"/>
              <a:t>Author’s Guide.</a:t>
            </a:r>
          </a:p>
          <a:p>
            <a:r>
              <a:rPr lang="en-GB" altLang="en-US" sz="2400" dirty="0"/>
              <a:t>To consider developing guidelines on working methods to assist developing countries in their involvement in ITU-T activities. (Resolution 44 item I.2 of the Annex).</a:t>
            </a:r>
          </a:p>
          <a:p>
            <a:r>
              <a:rPr lang="en-GB" altLang="en-US" sz="2400" dirty="0"/>
              <a:t>Identifies an initial set of issues that will form the basis for future studies with respect to detailing the governance and management of </a:t>
            </a:r>
            <a:r>
              <a:rPr lang="en-GB" altLang="en-US" sz="2400" dirty="0" err="1"/>
              <a:t>e-meetings</a:t>
            </a:r>
            <a:r>
              <a:rPr lang="en-GB" altLang="en-US" sz="2400" dirty="0"/>
              <a:t>.</a:t>
            </a:r>
          </a:p>
          <a:p>
            <a:r>
              <a:rPr lang="en-GB" altLang="en-US" sz="2400" dirty="0"/>
              <a:t>Review of WTSA Resolution 1.</a:t>
            </a:r>
            <a:endParaRPr lang="en-US" altLang="en-US" sz="2400" dirty="0"/>
          </a:p>
        </p:txBody>
      </p:sp>
    </p:spTree>
    <p:extLst>
      <p:ext uri="{BB962C8B-B14F-4D97-AF65-F5344CB8AC3E}">
        <p14:creationId xmlns:p14="http://schemas.microsoft.com/office/powerpoint/2010/main" val="964030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pPr>
            <a:fld id="{B1018E3F-BF57-49C2-B88E-54B5E997D8B5}" type="slidenum">
              <a:rPr lang="en-US" altLang="en-US" smtClean="0"/>
              <a:pPr>
                <a:defRPr/>
              </a:pPr>
              <a:t>2</a:t>
            </a:fld>
            <a:endParaRPr lang="en-US" altLang="en-US" sz="1000">
              <a:solidFill>
                <a:schemeClr val="tx1"/>
              </a:solidFill>
            </a:endParaRPr>
          </a:p>
        </p:txBody>
      </p:sp>
      <p:sp>
        <p:nvSpPr>
          <p:cNvPr id="17411" name="Rectangle 2"/>
          <p:cNvSpPr>
            <a:spLocks noGrp="1" noChangeArrowheads="1"/>
          </p:cNvSpPr>
          <p:nvPr>
            <p:ph type="title"/>
          </p:nvPr>
        </p:nvSpPr>
        <p:spPr/>
        <p:txBody>
          <a:bodyPr/>
          <a:lstStyle/>
          <a:p>
            <a:r>
              <a:rPr lang="en-CA" altLang="en-US"/>
              <a:t>Outline</a:t>
            </a:r>
          </a:p>
        </p:txBody>
      </p:sp>
      <p:sp>
        <p:nvSpPr>
          <p:cNvPr id="17412" name="Rectangle 3"/>
          <p:cNvSpPr>
            <a:spLocks noGrp="1" noChangeArrowheads="1"/>
          </p:cNvSpPr>
          <p:nvPr>
            <p:ph type="body" idx="1"/>
          </p:nvPr>
        </p:nvSpPr>
        <p:spPr>
          <a:xfrm>
            <a:off x="819806" y="1713972"/>
            <a:ext cx="10625959" cy="4343314"/>
          </a:xfrm>
        </p:spPr>
        <p:txBody>
          <a:bodyPr>
            <a:normAutofit/>
          </a:bodyPr>
          <a:lstStyle/>
          <a:p>
            <a:r>
              <a:rPr lang="en-CA" altLang="en-US" dirty="0"/>
              <a:t>Where TSAG Fits into ITU</a:t>
            </a:r>
          </a:p>
          <a:p>
            <a:r>
              <a:rPr lang="en-CA" altLang="en-US" dirty="0"/>
              <a:t>TSAG Overview</a:t>
            </a:r>
          </a:p>
          <a:p>
            <a:r>
              <a:rPr lang="en-CA" altLang="en-US" dirty="0"/>
              <a:t>CV/Article 14A Nos.197A-197I, Article 15 No.205A</a:t>
            </a:r>
          </a:p>
          <a:p>
            <a:r>
              <a:rPr lang="en-CA" altLang="en-US" dirty="0"/>
              <a:t>WTSA-22 Resolutions 1, 22</a:t>
            </a:r>
          </a:p>
          <a:p>
            <a:r>
              <a:rPr lang="en-CA" altLang="en-US" dirty="0"/>
              <a:t>JCAs, Focus Groups and other groups under TSAG</a:t>
            </a:r>
          </a:p>
          <a:p>
            <a:r>
              <a:rPr lang="en-CA" altLang="en-US" dirty="0"/>
              <a:t>TSAG Meeting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20</a:t>
            </a:fld>
            <a:endParaRPr lang="en-US" altLang="en-US" sz="1000">
              <a:solidFill>
                <a:schemeClr val="tx1"/>
              </a:solidFill>
            </a:endParaRPr>
          </a:p>
        </p:txBody>
      </p:sp>
      <p:sp>
        <p:nvSpPr>
          <p:cNvPr id="28675" name="Rectangle 4"/>
          <p:cNvSpPr>
            <a:spLocks noGrp="1" noChangeArrowheads="1"/>
          </p:cNvSpPr>
          <p:nvPr>
            <p:ph type="title"/>
          </p:nvPr>
        </p:nvSpPr>
        <p:spPr>
          <a:xfrm>
            <a:off x="1524000" y="382772"/>
            <a:ext cx="9144000" cy="669964"/>
          </a:xfrm>
        </p:spPr>
        <p:txBody>
          <a:bodyPr/>
          <a:lstStyle/>
          <a:p>
            <a:r>
              <a:rPr lang="en-CA" altLang="en-US" sz="2800" dirty="0"/>
              <a:t>TSAG </a:t>
            </a:r>
            <a:r>
              <a:rPr lang="en-GB" altLang="en-US" sz="2800" dirty="0"/>
              <a:t>Rapporteur Group on WTSA Preparations (RG-WTSA)</a:t>
            </a:r>
            <a:endParaRPr lang="en-CA" altLang="en-US" sz="2800" dirty="0"/>
          </a:p>
        </p:txBody>
      </p:sp>
      <p:sp>
        <p:nvSpPr>
          <p:cNvPr id="28676" name="Rectangle 5"/>
          <p:cNvSpPr>
            <a:spLocks noGrp="1" noChangeArrowheads="1"/>
          </p:cNvSpPr>
          <p:nvPr>
            <p:ph type="body" idx="1"/>
          </p:nvPr>
        </p:nvSpPr>
        <p:spPr>
          <a:xfrm>
            <a:off x="466060" y="1538147"/>
            <a:ext cx="11259879" cy="3781705"/>
          </a:xfrm>
        </p:spPr>
        <p:txBody>
          <a:bodyPr/>
          <a:lstStyle/>
          <a:p>
            <a:r>
              <a:rPr lang="en-GB" altLang="en-US" sz="2000" dirty="0"/>
              <a:t>Review existing World Telecommunication Standardization Assembly (WTSA) Resolutions (Except Res1, Res2 and Res68) with a view to streamlining them, taking into account the Resolutions in Plenipotentiary Conference and other Sectors as appropriate.</a:t>
            </a:r>
          </a:p>
          <a:p>
            <a:r>
              <a:rPr lang="en-GB" altLang="en-US" sz="2000" dirty="0"/>
              <a:t>Examine the WTSA Resolutions with a view to avoid repetitions and duplication with the Resolutions in Plenipotentiary Conference.</a:t>
            </a:r>
          </a:p>
          <a:p>
            <a:r>
              <a:rPr lang="en-GB" altLang="en-US" sz="2000" dirty="0"/>
              <a:t>To review WTSA Res.11 “UPU-POC”.</a:t>
            </a:r>
          </a:p>
          <a:p>
            <a:r>
              <a:rPr lang="en-GB" altLang="en-US" sz="2000" dirty="0"/>
              <a:t>Develop guideline for the review of Resolutions (for editorial updates to Resolutions, identify overlap, identify candidates for suppression, how to simplify/shortening Resolutions, prepare consolidated draft texts, active involvement of the regional telecommunication organizations in pre-WTSA deliberations).</a:t>
            </a:r>
          </a:p>
          <a:p>
            <a:r>
              <a:rPr lang="en-GB" altLang="en-US" sz="2000" dirty="0"/>
              <a:t>Develop guideline for leaders (WTSA AHGs, Chairs, delegates) how to handle Resolutions at WTSA (no consensus/No Change, timeline/week-end AHGs).</a:t>
            </a:r>
            <a:endParaRPr lang="en-US" altLang="en-US" sz="2000" dirty="0"/>
          </a:p>
        </p:txBody>
      </p:sp>
    </p:spTree>
    <p:extLst>
      <p:ext uri="{BB962C8B-B14F-4D97-AF65-F5344CB8AC3E}">
        <p14:creationId xmlns:p14="http://schemas.microsoft.com/office/powerpoint/2010/main" val="23467764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21</a:t>
            </a:fld>
            <a:endParaRPr lang="en-US" altLang="en-US" sz="1000">
              <a:solidFill>
                <a:schemeClr val="tx1"/>
              </a:solidFill>
            </a:endParaRPr>
          </a:p>
        </p:txBody>
      </p:sp>
      <p:sp>
        <p:nvSpPr>
          <p:cNvPr id="28675" name="Rectangle 4"/>
          <p:cNvSpPr>
            <a:spLocks noGrp="1" noChangeArrowheads="1"/>
          </p:cNvSpPr>
          <p:nvPr>
            <p:ph type="title"/>
          </p:nvPr>
        </p:nvSpPr>
        <p:spPr>
          <a:xfrm>
            <a:off x="616687" y="244548"/>
            <a:ext cx="10862931" cy="1024212"/>
          </a:xfrm>
        </p:spPr>
        <p:txBody>
          <a:bodyPr>
            <a:normAutofit/>
          </a:bodyPr>
          <a:lstStyle/>
          <a:p>
            <a:r>
              <a:rPr lang="en-CA" altLang="en-US" sz="2800" dirty="0"/>
              <a:t>TSAG </a:t>
            </a:r>
            <a:r>
              <a:rPr lang="en-GB" altLang="en-US" sz="2800" dirty="0"/>
              <a:t>Rapporteur Group on Work Programme and Restructuring, SG work, SG Coordination (RG-WPR)</a:t>
            </a:r>
            <a:endParaRPr lang="en-CA" altLang="en-US" sz="2800" dirty="0"/>
          </a:p>
        </p:txBody>
      </p:sp>
      <p:sp>
        <p:nvSpPr>
          <p:cNvPr id="28676" name="Rectangle 5"/>
          <p:cNvSpPr>
            <a:spLocks noGrp="1" noChangeArrowheads="1"/>
          </p:cNvSpPr>
          <p:nvPr>
            <p:ph type="body" idx="1"/>
          </p:nvPr>
        </p:nvSpPr>
        <p:spPr>
          <a:xfrm>
            <a:off x="712381" y="1268760"/>
            <a:ext cx="10675089" cy="5163938"/>
          </a:xfrm>
        </p:spPr>
        <p:txBody>
          <a:bodyPr>
            <a:normAutofit lnSpcReduction="10000"/>
          </a:bodyPr>
          <a:lstStyle/>
          <a:p>
            <a:r>
              <a:rPr lang="en-GB" altLang="en-US" sz="2000" dirty="0"/>
              <a:t>Consider issues related to work programme and study group structure for 2022-2024 study period.</a:t>
            </a:r>
          </a:p>
          <a:p>
            <a:r>
              <a:rPr lang="en-GB" altLang="en-US" sz="2000" dirty="0"/>
              <a:t>Develop the detailed study group structure for the next study period.</a:t>
            </a:r>
          </a:p>
          <a:p>
            <a:r>
              <a:rPr lang="en-GB" altLang="en-US" sz="2000" dirty="0"/>
              <a:t>Develop a report and proposal(s) to be submitted by TSAG to WTSA-24 on study group responsibilities, mandates and allocation of work to be defined in WTSA Resolution 2.</a:t>
            </a:r>
          </a:p>
          <a:p>
            <a:r>
              <a:rPr lang="en-GB" altLang="en-US" sz="2000" dirty="0"/>
              <a:t>To implement the action plan for the analysis of ITU-T study group restructuring, and to undertake, monitor and guide the work through a rapporteur group or other appropriate group, and make a progress report on the analysis at each TSAG meeting (WTSA Res.99 instructs TSAG 1).</a:t>
            </a:r>
          </a:p>
          <a:p>
            <a:r>
              <a:rPr lang="en-GB" altLang="en-US" sz="2000" dirty="0"/>
              <a:t>TSAG to submit a report with recommendations for consideration by the next WTSA (WTSA Res.99 instructs TSAG 3).</a:t>
            </a:r>
          </a:p>
          <a:p>
            <a:r>
              <a:rPr lang="en-GB" altLang="en-US" sz="2000" dirty="0"/>
              <a:t>In collaboration with study groups, develop guidelines for study groups on efficiency measures, processes, possible work organization, suitable structures.</a:t>
            </a:r>
          </a:p>
          <a:p>
            <a:r>
              <a:rPr lang="en-GB" altLang="en-US" sz="2000" dirty="0"/>
              <a:t>Review of the Lead Study Group reports.</a:t>
            </a:r>
          </a:p>
          <a:p>
            <a:r>
              <a:rPr lang="en-GB" altLang="en-US" sz="2000" dirty="0"/>
              <a:t>Review of proposed new or modified ITU-T study group Questions.</a:t>
            </a:r>
          </a:p>
          <a:p>
            <a:r>
              <a:rPr lang="en-GB" altLang="en-US" sz="2000" dirty="0"/>
              <a:t>Coordination of matters crossing ITU-T study groups.</a:t>
            </a:r>
          </a:p>
          <a:p>
            <a:r>
              <a:rPr lang="en-GB" altLang="en-US" sz="2000" dirty="0"/>
              <a:t>To coordinate on “SMART Submarine Cable Systems” with relevant ITU-T study groups.</a:t>
            </a:r>
            <a:endParaRPr lang="en-US" altLang="en-US" sz="2000" dirty="0"/>
          </a:p>
        </p:txBody>
      </p:sp>
    </p:spTree>
    <p:extLst>
      <p:ext uri="{BB962C8B-B14F-4D97-AF65-F5344CB8AC3E}">
        <p14:creationId xmlns:p14="http://schemas.microsoft.com/office/powerpoint/2010/main" val="386261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22</a:t>
            </a:fld>
            <a:endParaRPr lang="en-US" altLang="en-US" sz="1000">
              <a:solidFill>
                <a:schemeClr val="tx1"/>
              </a:solidFill>
            </a:endParaRPr>
          </a:p>
        </p:txBody>
      </p:sp>
      <p:sp>
        <p:nvSpPr>
          <p:cNvPr id="28675" name="Rectangle 4"/>
          <p:cNvSpPr>
            <a:spLocks noGrp="1" noChangeArrowheads="1"/>
          </p:cNvSpPr>
          <p:nvPr>
            <p:ph type="title"/>
          </p:nvPr>
        </p:nvSpPr>
        <p:spPr>
          <a:xfrm>
            <a:off x="1524000" y="361506"/>
            <a:ext cx="9144000" cy="1063257"/>
          </a:xfrm>
        </p:spPr>
        <p:txBody>
          <a:bodyPr>
            <a:normAutofit/>
          </a:bodyPr>
          <a:lstStyle/>
          <a:p>
            <a:r>
              <a:rPr lang="en-CA" altLang="en-US" sz="2800" dirty="0"/>
              <a:t>TSAG </a:t>
            </a:r>
            <a:r>
              <a:rPr lang="en-GB" altLang="en-US" sz="2800" dirty="0"/>
              <a:t>Rapporteur Group on Industry Engagement, Metrics (RG-IEM)</a:t>
            </a:r>
            <a:endParaRPr lang="en-CA" altLang="en-US" sz="2800" dirty="0"/>
          </a:p>
        </p:txBody>
      </p:sp>
      <p:sp>
        <p:nvSpPr>
          <p:cNvPr id="28676" name="Rectangle 5"/>
          <p:cNvSpPr>
            <a:spLocks noGrp="1" noChangeArrowheads="1"/>
          </p:cNvSpPr>
          <p:nvPr>
            <p:ph type="body" idx="1"/>
          </p:nvPr>
        </p:nvSpPr>
        <p:spPr>
          <a:xfrm>
            <a:off x="499730" y="1765006"/>
            <a:ext cx="11196084" cy="3923414"/>
          </a:xfrm>
        </p:spPr>
        <p:txBody>
          <a:bodyPr/>
          <a:lstStyle/>
          <a:p>
            <a:r>
              <a:rPr lang="en-GB" altLang="en-US" sz="2000" dirty="0"/>
              <a:t>To consider the issue of industry engagement discussed at WTSA-20, including Resolution 68 (Rev. </a:t>
            </a:r>
            <a:r>
              <a:rPr lang="en-GB" altLang="en-US" sz="2000" dirty="0" err="1"/>
              <a:t>Hammamet</a:t>
            </a:r>
            <a:r>
              <a:rPr lang="en-GB" altLang="en-US" sz="2000" dirty="0"/>
              <a:t>, 2016) or draft revised Resolution 68. (WTSA-20 Action 10).</a:t>
            </a:r>
          </a:p>
          <a:p>
            <a:r>
              <a:rPr lang="en-GB" altLang="en-US" sz="2000" dirty="0"/>
              <a:t>To perform a review of the </a:t>
            </a:r>
            <a:r>
              <a:rPr lang="en-GB" altLang="en-US" sz="2000" dirty="0" err="1"/>
              <a:t>CxO</a:t>
            </a:r>
            <a:r>
              <a:rPr lang="en-GB" altLang="en-US" sz="2000" dirty="0"/>
              <a:t>/CTO coordination process.</a:t>
            </a:r>
          </a:p>
          <a:p>
            <a:r>
              <a:rPr lang="en-GB" altLang="en-US" sz="2000" dirty="0"/>
              <a:t>Establish an appropriate mechanism at TSAG level to be used at the study group level and at the Focus group level to examine and coordinate work on new and emerging technologies (Res.22 resolves 5, 6, 7).</a:t>
            </a:r>
          </a:p>
          <a:p>
            <a:r>
              <a:rPr lang="en-GB" altLang="en-US" sz="2000" dirty="0"/>
              <a:t>Review outcomes of former RG-</a:t>
            </a:r>
            <a:r>
              <a:rPr lang="en-GB" altLang="en-US" sz="2000" dirty="0" err="1"/>
              <a:t>StdsStrat</a:t>
            </a:r>
            <a:r>
              <a:rPr lang="en-GB" altLang="en-US" sz="2000" dirty="0"/>
              <a:t> (e.g. metrics, statistics).</a:t>
            </a:r>
          </a:p>
          <a:p>
            <a:r>
              <a:rPr lang="en-GB" altLang="en-US" sz="2000" dirty="0"/>
              <a:t>Review metrics and analyse statistics.</a:t>
            </a:r>
          </a:p>
          <a:p>
            <a:r>
              <a:rPr lang="en-GB" altLang="en-US" sz="2000" dirty="0"/>
              <a:t>Develop a plan to attract intensive industry participation in order to take account of latest technical trends and market needs.</a:t>
            </a:r>
            <a:endParaRPr lang="en-US" altLang="en-US" sz="2000" dirty="0"/>
          </a:p>
        </p:txBody>
      </p:sp>
    </p:spTree>
    <p:extLst>
      <p:ext uri="{BB962C8B-B14F-4D97-AF65-F5344CB8AC3E}">
        <p14:creationId xmlns:p14="http://schemas.microsoft.com/office/powerpoint/2010/main" val="38555309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A5886-9D49-B2C4-CD4C-8B77C1AEEB39}"/>
              </a:ext>
            </a:extLst>
          </p:cNvPr>
          <p:cNvSpPr>
            <a:spLocks noGrp="1"/>
          </p:cNvSpPr>
          <p:nvPr>
            <p:ph type="title"/>
          </p:nvPr>
        </p:nvSpPr>
        <p:spPr>
          <a:xfrm>
            <a:off x="609600" y="433399"/>
            <a:ext cx="10972800" cy="883755"/>
          </a:xfrm>
        </p:spPr>
        <p:txBody>
          <a:bodyPr>
            <a:noAutofit/>
          </a:bodyPr>
          <a:lstStyle/>
          <a:p>
            <a:r>
              <a:rPr lang="en-CA" altLang="en-US" sz="3200" dirty="0"/>
              <a:t>TSAG </a:t>
            </a:r>
            <a:r>
              <a:rPr lang="en-GB" altLang="en-US" sz="3200" dirty="0"/>
              <a:t>Rapporteur Group on Sustainable Digital Transformation (RG-DT)</a:t>
            </a:r>
            <a:endParaRPr lang="en-GB" sz="3200" dirty="0"/>
          </a:p>
        </p:txBody>
      </p:sp>
      <p:sp>
        <p:nvSpPr>
          <p:cNvPr id="3" name="Content Placeholder 2">
            <a:extLst>
              <a:ext uri="{FF2B5EF4-FFF2-40B4-BE49-F238E27FC236}">
                <a16:creationId xmlns:a16="http://schemas.microsoft.com/office/drawing/2014/main" id="{CC2B200C-2554-DC3C-0237-E43AB39B580B}"/>
              </a:ext>
            </a:extLst>
          </p:cNvPr>
          <p:cNvSpPr>
            <a:spLocks noGrp="1"/>
          </p:cNvSpPr>
          <p:nvPr>
            <p:ph idx="1"/>
          </p:nvPr>
        </p:nvSpPr>
        <p:spPr>
          <a:xfrm>
            <a:off x="609600" y="1765005"/>
            <a:ext cx="10972800" cy="4242390"/>
          </a:xfrm>
        </p:spPr>
        <p:txBody>
          <a:bodyPr>
            <a:normAutofit/>
          </a:bodyPr>
          <a:lstStyle/>
          <a:p>
            <a:r>
              <a:rPr lang="en-GB" sz="2400" dirty="0"/>
              <a:t>​Perform a gap analysis on the activities and studies on sustainable digital transformation in ITU-T, ITU-D and ITU-R as well as in other standardization bodies.</a:t>
            </a:r>
          </a:p>
          <a:p>
            <a:r>
              <a:rPr lang="en-GB" sz="2400" dirty="0"/>
              <a:t>Consider inter alia, definitions, concepts, system architectures, use-cases, fundamental underlying technologies, interoperability, and the ecosystem of sustainable digital transformation.</a:t>
            </a:r>
          </a:p>
          <a:p>
            <a:r>
              <a:rPr lang="en-GB" sz="2400" dirty="0"/>
              <a:t>Identify stakeholders with whom ITU-T could collaborate and propose potential collective action and specific next steps.</a:t>
            </a:r>
          </a:p>
          <a:p>
            <a:r>
              <a:rPr lang="en-GB" sz="2400" dirty="0"/>
              <a:t>Submit the results of the gap analysis and its recommendations to the next TSAG meeting for consideration and proper action.</a:t>
            </a:r>
          </a:p>
          <a:p>
            <a:r>
              <a:rPr lang="en-GB" sz="2400" dirty="0"/>
              <a:t>Draft new Resolution WTSA on sustainable digital transformation</a:t>
            </a:r>
          </a:p>
        </p:txBody>
      </p:sp>
    </p:spTree>
    <p:extLst>
      <p:ext uri="{BB962C8B-B14F-4D97-AF65-F5344CB8AC3E}">
        <p14:creationId xmlns:p14="http://schemas.microsoft.com/office/powerpoint/2010/main" val="11624350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24</a:t>
            </a:fld>
            <a:endParaRPr lang="en-US" altLang="en-US" sz="1000">
              <a:solidFill>
                <a:schemeClr val="tx1"/>
              </a:solidFill>
            </a:endParaRPr>
          </a:p>
        </p:txBody>
      </p:sp>
      <p:sp>
        <p:nvSpPr>
          <p:cNvPr id="29699" name="Rectangle 2"/>
          <p:cNvSpPr>
            <a:spLocks noGrp="1" noChangeArrowheads="1"/>
          </p:cNvSpPr>
          <p:nvPr>
            <p:ph type="title"/>
          </p:nvPr>
        </p:nvSpPr>
        <p:spPr/>
        <p:txBody>
          <a:bodyPr>
            <a:normAutofit fontScale="90000"/>
          </a:bodyPr>
          <a:lstStyle/>
          <a:p>
            <a:r>
              <a:rPr lang="en-CA" altLang="en-US" dirty="0"/>
              <a:t>Joint Coordination Activities</a:t>
            </a:r>
            <a:br>
              <a:rPr lang="en-CA" altLang="en-US" dirty="0"/>
            </a:br>
            <a:r>
              <a:rPr lang="en-CA" altLang="en-US" sz="2400" dirty="0"/>
              <a:t>(under the parent-ship of TSAG)</a:t>
            </a:r>
          </a:p>
        </p:txBody>
      </p:sp>
      <p:sp>
        <p:nvSpPr>
          <p:cNvPr id="29700" name="Rectangle 3"/>
          <p:cNvSpPr>
            <a:spLocks noGrp="1" noChangeArrowheads="1"/>
          </p:cNvSpPr>
          <p:nvPr>
            <p:ph type="body" idx="1"/>
          </p:nvPr>
        </p:nvSpPr>
        <p:spPr>
          <a:xfrm>
            <a:off x="1774825" y="1936283"/>
            <a:ext cx="8642350" cy="2985433"/>
          </a:xfrm>
        </p:spPr>
        <p:txBody>
          <a:bodyPr>
            <a:normAutofit fontScale="70000" lnSpcReduction="20000"/>
          </a:bodyPr>
          <a:lstStyle/>
          <a:p>
            <a:r>
              <a:rPr lang="en-US" altLang="en-US" dirty="0"/>
              <a:t>TSAG is parent of:</a:t>
            </a:r>
          </a:p>
          <a:p>
            <a:pPr lvl="1"/>
            <a:r>
              <a:rPr lang="en-US" altLang="en-US" dirty="0">
                <a:hlinkClick r:id="rId2"/>
              </a:rPr>
              <a:t>ITU-T JCA on Accessibility and Human factors (JCA-AHF)</a:t>
            </a:r>
            <a:endParaRPr lang="en-US" altLang="en-US" dirty="0"/>
          </a:p>
          <a:p>
            <a:pPr lvl="1"/>
            <a:r>
              <a:rPr lang="en-GB" altLang="en-US" dirty="0">
                <a:hlinkClick r:id="rId3"/>
              </a:rPr>
              <a:t>ITU-T JCA on digital COVID19 certificate (JCA-DCC)​</a:t>
            </a:r>
            <a:endParaRPr lang="en-GB" altLang="en-US" dirty="0"/>
          </a:p>
          <a:p>
            <a:pPr lvl="1"/>
            <a:r>
              <a:rPr lang="en-GB" altLang="en-US" dirty="0">
                <a:hlinkClick r:id="rId4"/>
              </a:rPr>
              <a:t>ITU-T JCA on Quantum Key Distribution Network (JCA-QKDN)</a:t>
            </a:r>
            <a:endParaRPr lang="en-GB" altLang="en-US" dirty="0"/>
          </a:p>
          <a:p>
            <a:pPr marL="457200" lvl="1" indent="0">
              <a:buNone/>
            </a:pPr>
            <a:r>
              <a:rPr lang="en-US" altLang="en-US" dirty="0"/>
              <a:t>Note – There are other JCAs which report to a Study Group.</a:t>
            </a:r>
          </a:p>
          <a:p>
            <a:pPr lvl="1"/>
            <a:endParaRPr lang="en-GB" altLang="en-US" dirty="0"/>
          </a:p>
          <a:p>
            <a:pPr lvl="1"/>
            <a:r>
              <a:rPr lang="en-GB" altLang="en-US" dirty="0">
                <a:hlinkClick r:id="rId5"/>
              </a:rPr>
              <a:t>Collaboration on ITS Communication Standards (CITS)</a:t>
            </a:r>
            <a:r>
              <a:rPr lang="en-US" altLang="en-US" dirty="0"/>
              <a:t>.</a:t>
            </a:r>
          </a:p>
        </p:txBody>
      </p:sp>
      <p:sp>
        <p:nvSpPr>
          <p:cNvPr id="29701" name="Rectangle 1"/>
          <p:cNvSpPr>
            <a:spLocks noChangeArrowheads="1"/>
          </p:cNvSpPr>
          <p:nvPr/>
        </p:nvSpPr>
        <p:spPr bwMode="auto">
          <a:xfrm>
            <a:off x="2208214"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6"/>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7"/>
              </a:buBlip>
              <a:defRPr>
                <a:solidFill>
                  <a:schemeClr val="bg2"/>
                </a:solidFill>
                <a:latin typeface="Verdana" panose="020B0604030504040204" pitchFamily="34" charset="0"/>
              </a:defRPr>
            </a:lvl3pPr>
            <a:lvl4pPr marL="1600200" indent="-228600">
              <a:spcBef>
                <a:spcPct val="20000"/>
              </a:spcBef>
              <a:buSzPct val="75000"/>
              <a:buBlip>
                <a:blip r:embed="rId8"/>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9"/>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9"/>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9"/>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9"/>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9"/>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25</a:t>
            </a:fld>
            <a:endParaRPr lang="en-US" altLang="en-US" sz="1000">
              <a:solidFill>
                <a:schemeClr val="tx1"/>
              </a:solidFill>
            </a:endParaRPr>
          </a:p>
        </p:txBody>
      </p:sp>
      <p:sp>
        <p:nvSpPr>
          <p:cNvPr id="30723" name="Rectangle 2"/>
          <p:cNvSpPr>
            <a:spLocks noGrp="1" noChangeArrowheads="1"/>
          </p:cNvSpPr>
          <p:nvPr>
            <p:ph type="title"/>
          </p:nvPr>
        </p:nvSpPr>
        <p:spPr/>
        <p:txBody>
          <a:bodyPr>
            <a:normAutofit fontScale="90000"/>
          </a:bodyPr>
          <a:lstStyle/>
          <a:p>
            <a:r>
              <a:rPr lang="en-CA" altLang="en-US" dirty="0"/>
              <a:t>Focus Groups Activities</a:t>
            </a:r>
            <a:br>
              <a:rPr lang="en-CA" altLang="en-US" dirty="0"/>
            </a:br>
            <a:r>
              <a:rPr lang="en-CA" altLang="en-US" sz="2400" dirty="0"/>
              <a:t>(under the parent-ship of TSAG)</a:t>
            </a:r>
          </a:p>
        </p:txBody>
      </p:sp>
      <p:sp>
        <p:nvSpPr>
          <p:cNvPr id="30724" name="Rectangle 3"/>
          <p:cNvSpPr>
            <a:spLocks noGrp="1" noChangeArrowheads="1"/>
          </p:cNvSpPr>
          <p:nvPr>
            <p:ph type="body" idx="1"/>
          </p:nvPr>
        </p:nvSpPr>
        <p:spPr>
          <a:xfrm>
            <a:off x="1774825" y="1859340"/>
            <a:ext cx="8642350" cy="2287358"/>
          </a:xfrm>
        </p:spPr>
        <p:txBody>
          <a:bodyPr>
            <a:normAutofit/>
          </a:bodyPr>
          <a:lstStyle/>
          <a:p>
            <a:r>
              <a:rPr lang="en-US" altLang="en-US" sz="2400" dirty="0"/>
              <a:t>TSAG is parent of one ITU-T Focus Group:</a:t>
            </a:r>
          </a:p>
          <a:p>
            <a:pPr lvl="1"/>
            <a:r>
              <a:rPr lang="en-US" altLang="en-US" sz="2400" dirty="0">
                <a:hlinkClick r:id="rId2"/>
              </a:rPr>
              <a:t>​</a:t>
            </a:r>
            <a:r>
              <a:rPr lang="en-GB" altLang="en-US" sz="2400" dirty="0">
                <a:hlinkClick r:id="rId2"/>
              </a:rPr>
              <a:t>ITU-T Focus Group on metaverse (FG-MV)</a:t>
            </a:r>
            <a:endParaRPr lang="en-US" sz="2400" dirty="0"/>
          </a:p>
          <a:p>
            <a:pPr marL="457200" lvl="1" indent="0">
              <a:buNone/>
            </a:pPr>
            <a:endParaRPr lang="en-US" altLang="en-US" sz="2400" dirty="0"/>
          </a:p>
          <a:p>
            <a:pPr marL="457200" lvl="1" indent="0">
              <a:buNone/>
            </a:pPr>
            <a:r>
              <a:rPr lang="en-US" altLang="en-US" sz="2400" dirty="0"/>
              <a:t>Note – There are six other FGs which report to their parent Study Groups.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26</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Other TSAG groups</a:t>
            </a:r>
            <a:endParaRPr lang="en-CA" altLang="en-US" sz="2400" dirty="0"/>
          </a:p>
        </p:txBody>
      </p:sp>
      <p:sp>
        <p:nvSpPr>
          <p:cNvPr id="30724" name="Rectangle 3"/>
          <p:cNvSpPr>
            <a:spLocks noGrp="1" noChangeArrowheads="1"/>
          </p:cNvSpPr>
          <p:nvPr>
            <p:ph type="body" idx="1"/>
          </p:nvPr>
        </p:nvSpPr>
        <p:spPr>
          <a:xfrm>
            <a:off x="1774825" y="1785473"/>
            <a:ext cx="8642350" cy="1643527"/>
          </a:xfrm>
        </p:spPr>
        <p:txBody>
          <a:bodyPr/>
          <a:lstStyle/>
          <a:p>
            <a:r>
              <a:rPr lang="en-US" altLang="en-US" dirty="0">
                <a:hlinkClick r:id="rId2"/>
              </a:rPr>
              <a:t>IEC SMB/ISO TMB/ITU-T TSAG Standardization </a:t>
            </a:r>
            <a:r>
              <a:rPr lang="en-US" altLang="en-US" dirty="0" err="1">
                <a:hlinkClick r:id="rId2"/>
              </a:rPr>
              <a:t>Programme</a:t>
            </a:r>
            <a:r>
              <a:rPr lang="en-US" altLang="en-US" dirty="0">
                <a:hlinkClick r:id="rId2"/>
              </a:rPr>
              <a:t> Coordination Group (SPCG)</a:t>
            </a:r>
            <a:endParaRPr lang="en-US" altLang="en-US" dirty="0"/>
          </a:p>
          <a:p>
            <a:endParaRPr lang="en-US" altLang="en-US" dirty="0"/>
          </a:p>
          <a:p>
            <a:pPr lvl="1"/>
            <a:endParaRPr lang="en-US" altLang="en-US" dirty="0"/>
          </a:p>
        </p:txBody>
      </p:sp>
    </p:spTree>
    <p:extLst>
      <p:ext uri="{BB962C8B-B14F-4D97-AF65-F5344CB8AC3E}">
        <p14:creationId xmlns:p14="http://schemas.microsoft.com/office/powerpoint/2010/main" val="30964402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27</a:t>
            </a:fld>
            <a:endParaRPr lang="en-US" altLang="en-US" sz="1000">
              <a:solidFill>
                <a:schemeClr val="tx1"/>
              </a:solidFill>
            </a:endParaRPr>
          </a:p>
        </p:txBody>
      </p:sp>
      <p:sp>
        <p:nvSpPr>
          <p:cNvPr id="30723" name="Rectangle 2"/>
          <p:cNvSpPr>
            <a:spLocks noGrp="1" noChangeArrowheads="1"/>
          </p:cNvSpPr>
          <p:nvPr>
            <p:ph type="title"/>
          </p:nvPr>
        </p:nvSpPr>
        <p:spPr>
          <a:xfrm>
            <a:off x="609600" y="316442"/>
            <a:ext cx="10972800" cy="495502"/>
          </a:xfrm>
        </p:spPr>
        <p:txBody>
          <a:bodyPr>
            <a:normAutofit fontScale="90000"/>
          </a:bodyPr>
          <a:lstStyle/>
          <a:p>
            <a:r>
              <a:rPr lang="en-CA" altLang="en-US" dirty="0"/>
              <a:t>TSAG Meeting</a:t>
            </a:r>
            <a:endParaRPr lang="en-CA" altLang="en-US" sz="2400" dirty="0"/>
          </a:p>
        </p:txBody>
      </p:sp>
      <p:sp>
        <p:nvSpPr>
          <p:cNvPr id="3" name="Rectangle 2"/>
          <p:cNvSpPr/>
          <p:nvPr/>
        </p:nvSpPr>
        <p:spPr bwMode="auto">
          <a:xfrm>
            <a:off x="4409545" y="2246802"/>
            <a:ext cx="3384376" cy="1968994"/>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sz="2400" dirty="0">
                <a:latin typeface="Verdana" panose="020B0604030504040204" pitchFamily="34" charset="0"/>
                <a:cs typeface="Arial" panose="020B0604020202020204" pitchFamily="34" charset="0"/>
              </a:rPr>
              <a:t>TSAG meeting</a:t>
            </a:r>
            <a:br>
              <a:rPr lang="en-US" sz="2400" dirty="0">
                <a:latin typeface="Verdana" panose="020B0604030504040204" pitchFamily="34" charset="0"/>
                <a:cs typeface="Arial" panose="020B0604020202020204" pitchFamily="34" charset="0"/>
              </a:rPr>
            </a:br>
            <a:r>
              <a:rPr lang="en-US" sz="2400" dirty="0">
                <a:latin typeface="Verdana" panose="020B0604030504040204" pitchFamily="34" charset="0"/>
                <a:cs typeface="Arial" panose="020B0604020202020204" pitchFamily="34" charset="0"/>
              </a:rPr>
              <a:t>(5 days)</a:t>
            </a:r>
          </a:p>
          <a:p>
            <a:pPr algn="ctr"/>
            <a:br>
              <a:rPr lang="en-US" sz="1100" dirty="0"/>
            </a:br>
            <a:r>
              <a:rPr lang="en-US" sz="1100" dirty="0"/>
              <a:t>TSAG Rapporteur Groups</a:t>
            </a:r>
            <a:br>
              <a:rPr lang="en-US" sz="1100" dirty="0"/>
            </a:br>
            <a:r>
              <a:rPr lang="en-US" sz="1100" dirty="0"/>
              <a:t>(+ AHGs, drafting groups,</a:t>
            </a:r>
            <a:br>
              <a:rPr lang="en-US" sz="1100" dirty="0"/>
            </a:br>
            <a:r>
              <a:rPr lang="en-US" sz="1100" dirty="0"/>
              <a:t>consultations)</a:t>
            </a:r>
            <a:endParaRPr lang="en-GB" sz="1100" dirty="0"/>
          </a:p>
          <a:p>
            <a:pPr algn="ctr" defTabSz="914400" eaLnBrk="0" fontAlgn="base" hangingPunct="0">
              <a:spcBef>
                <a:spcPct val="0"/>
              </a:spcBef>
              <a:spcAft>
                <a:spcPct val="0"/>
              </a:spcAft>
            </a:pPr>
            <a:endParaRPr lang="en-US" sz="2400" dirty="0">
              <a:latin typeface="Verdana" panose="020B0604030504040204" pitchFamily="34" charset="0"/>
              <a:cs typeface="Arial" panose="020B0604020202020204" pitchFamily="34" charset="0"/>
            </a:endParaRPr>
          </a:p>
          <a:p>
            <a:pPr algn="ctr" defTabSz="914400" eaLnBrk="0" fontAlgn="base" hangingPunct="0">
              <a:spcBef>
                <a:spcPct val="0"/>
              </a:spcBef>
              <a:spcAft>
                <a:spcPct val="0"/>
              </a:spcAft>
            </a:pPr>
            <a:endParaRPr lang="en-GB" sz="2400" dirty="0">
              <a:latin typeface="Verdana" panose="020B0604030504040204" pitchFamily="34" charset="0"/>
              <a:cs typeface="Arial" panose="020B0604020202020204" pitchFamily="34" charset="0"/>
            </a:endParaRPr>
          </a:p>
        </p:txBody>
      </p:sp>
      <p:sp>
        <p:nvSpPr>
          <p:cNvPr id="8" name="TextBox 7"/>
          <p:cNvSpPr txBox="1"/>
          <p:nvPr/>
        </p:nvSpPr>
        <p:spPr>
          <a:xfrm>
            <a:off x="3162865" y="3375976"/>
            <a:ext cx="1282685" cy="246221"/>
          </a:xfrm>
          <a:prstGeom prst="rect">
            <a:avLst/>
          </a:prstGeom>
          <a:noFill/>
        </p:spPr>
        <p:txBody>
          <a:bodyPr wrap="square" rtlCol="0">
            <a:spAutoFit/>
          </a:bodyPr>
          <a:lstStyle/>
          <a:p>
            <a:pPr algn="ctr"/>
            <a:r>
              <a:rPr lang="en-US" sz="1000" dirty="0"/>
              <a:t>12 calendar days</a:t>
            </a:r>
            <a:endParaRPr lang="en-GB" sz="1000" dirty="0"/>
          </a:p>
        </p:txBody>
      </p:sp>
      <p:cxnSp>
        <p:nvCxnSpPr>
          <p:cNvPr id="11" name="Straight Connector 10"/>
          <p:cNvCxnSpPr/>
          <p:nvPr/>
        </p:nvCxnSpPr>
        <p:spPr bwMode="auto">
          <a:xfrm>
            <a:off x="3215680" y="3284985"/>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11"/>
          <p:cNvSpPr txBox="1"/>
          <p:nvPr/>
        </p:nvSpPr>
        <p:spPr>
          <a:xfrm>
            <a:off x="2319239" y="4000050"/>
            <a:ext cx="1728192" cy="584775"/>
          </a:xfrm>
          <a:prstGeom prst="rect">
            <a:avLst/>
          </a:prstGeom>
          <a:noFill/>
        </p:spPr>
        <p:txBody>
          <a:bodyPr wrap="square" rtlCol="0">
            <a:spAutoFit/>
          </a:bodyPr>
          <a:lstStyle/>
          <a:p>
            <a:pPr algn="ctr"/>
            <a:r>
              <a:rPr lang="en-US" sz="1600" dirty="0"/>
              <a:t>Contribution deadline</a:t>
            </a:r>
            <a:endParaRPr lang="en-GB" sz="1600" dirty="0"/>
          </a:p>
        </p:txBody>
      </p:sp>
      <p:sp>
        <p:nvSpPr>
          <p:cNvPr id="14" name="Rectangle 13"/>
          <p:cNvSpPr/>
          <p:nvPr/>
        </p:nvSpPr>
        <p:spPr bwMode="auto">
          <a:xfrm>
            <a:off x="4409545" y="2365883"/>
            <a:ext cx="360040" cy="1849913"/>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endParaRPr lang="en-US" sz="1400" dirty="0">
              <a:latin typeface="Verdana" panose="020B0604030504040204" pitchFamily="34" charset="0"/>
              <a:cs typeface="Arial" panose="020B0604020202020204" pitchFamily="34" charset="0"/>
            </a:endParaRPr>
          </a:p>
          <a:p>
            <a:pPr algn="ctr" defTabSz="914400" eaLnBrk="0" fontAlgn="base" hangingPunct="0">
              <a:spcBef>
                <a:spcPct val="0"/>
              </a:spcBef>
              <a:spcAft>
                <a:spcPct val="0"/>
              </a:spcAft>
            </a:pPr>
            <a:endParaRPr lang="en-US" sz="1400" dirty="0"/>
          </a:p>
          <a:p>
            <a:pPr algn="ctr" defTabSz="914400" eaLnBrk="0" fontAlgn="base" hangingPunct="0">
              <a:spcBef>
                <a:spcPct val="0"/>
              </a:spcBef>
              <a:spcAft>
                <a:spcPct val="0"/>
              </a:spcAft>
            </a:pPr>
            <a:r>
              <a:rPr lang="en-US" sz="1400" dirty="0">
                <a:latin typeface="Verdana" panose="020B0604030504040204" pitchFamily="34" charset="0"/>
                <a:cs typeface="Arial" panose="020B0604020202020204" pitchFamily="34" charset="0"/>
              </a:rPr>
              <a:t>PLEN</a:t>
            </a:r>
            <a:endParaRPr lang="en-GB" sz="1400" dirty="0">
              <a:latin typeface="Verdana" panose="020B0604030504040204" pitchFamily="34" charset="0"/>
              <a:cs typeface="Arial" panose="020B0604020202020204" pitchFamily="34" charset="0"/>
            </a:endParaRPr>
          </a:p>
        </p:txBody>
      </p:sp>
      <p:sp>
        <p:nvSpPr>
          <p:cNvPr id="19" name="Rectangle 18"/>
          <p:cNvSpPr/>
          <p:nvPr/>
        </p:nvSpPr>
        <p:spPr bwMode="auto">
          <a:xfrm>
            <a:off x="7433881" y="2365883"/>
            <a:ext cx="360040" cy="1849913"/>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US" sz="1400" dirty="0">
              <a:latin typeface="Verdana" panose="020B0604030504040204" pitchFamily="34" charset="0"/>
              <a:cs typeface="Arial" panose="020B0604020202020204" pitchFamily="34" charset="0"/>
            </a:endParaRPr>
          </a:p>
          <a:p>
            <a:pPr defTabSz="914400" eaLnBrk="0" fontAlgn="base" hangingPunct="0">
              <a:spcBef>
                <a:spcPct val="0"/>
              </a:spcBef>
              <a:spcAft>
                <a:spcPct val="0"/>
              </a:spcAft>
            </a:pPr>
            <a:endParaRPr lang="en-US" sz="1400" dirty="0"/>
          </a:p>
          <a:p>
            <a:pPr defTabSz="914400" eaLnBrk="0" fontAlgn="base" hangingPunct="0">
              <a:spcBef>
                <a:spcPct val="0"/>
              </a:spcBef>
              <a:spcAft>
                <a:spcPct val="0"/>
              </a:spcAft>
            </a:pPr>
            <a:r>
              <a:rPr lang="en-US" sz="1400" dirty="0">
                <a:latin typeface="Verdana" panose="020B0604030504040204" pitchFamily="34" charset="0"/>
                <a:cs typeface="Arial" panose="020B0604020202020204" pitchFamily="34" charset="0"/>
              </a:rPr>
              <a:t>PLEN</a:t>
            </a:r>
            <a:endParaRPr lang="en-GB" sz="1400" dirty="0">
              <a:latin typeface="Verdana" panose="020B0604030504040204" pitchFamily="34" charset="0"/>
              <a:cs typeface="Arial" panose="020B0604020202020204" pitchFamily="34" charset="0"/>
            </a:endParaRPr>
          </a:p>
        </p:txBody>
      </p:sp>
      <p:sp>
        <p:nvSpPr>
          <p:cNvPr id="18" name="Vertical Scroll 17"/>
          <p:cNvSpPr/>
          <p:nvPr/>
        </p:nvSpPr>
        <p:spPr bwMode="auto">
          <a:xfrm>
            <a:off x="1749162" y="2621961"/>
            <a:ext cx="504056" cy="440759"/>
          </a:xfrm>
          <a:prstGeom prst="verticalScroll">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200" dirty="0">
                <a:latin typeface="Verdana" panose="020B0604030504040204" pitchFamily="34" charset="0"/>
                <a:cs typeface="Arial" panose="020B0604020202020204" pitchFamily="34" charset="0"/>
              </a:rPr>
              <a:t>C1</a:t>
            </a:r>
            <a:endParaRPr lang="en-GB" sz="1200" dirty="0">
              <a:latin typeface="Verdana" panose="020B0604030504040204" pitchFamily="34" charset="0"/>
              <a:cs typeface="Arial" panose="020B0604020202020204" pitchFamily="34" charset="0"/>
            </a:endParaRPr>
          </a:p>
        </p:txBody>
      </p:sp>
      <p:sp>
        <p:nvSpPr>
          <p:cNvPr id="23" name="Vertical Scroll 22"/>
          <p:cNvSpPr/>
          <p:nvPr/>
        </p:nvSpPr>
        <p:spPr bwMode="auto">
          <a:xfrm>
            <a:off x="2728689" y="2935963"/>
            <a:ext cx="504056" cy="440759"/>
          </a:xfrm>
          <a:prstGeom prst="verticalScroll">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200" dirty="0">
                <a:latin typeface="Verdana" panose="020B0604030504040204" pitchFamily="34" charset="0"/>
                <a:cs typeface="Arial" panose="020B0604020202020204" pitchFamily="34" charset="0"/>
              </a:rPr>
              <a:t>C2</a:t>
            </a:r>
            <a:endParaRPr lang="en-GB" sz="1200" dirty="0">
              <a:latin typeface="Verdana" panose="020B0604030504040204" pitchFamily="34" charset="0"/>
              <a:cs typeface="Arial" panose="020B0604020202020204" pitchFamily="34" charset="0"/>
            </a:endParaRPr>
          </a:p>
        </p:txBody>
      </p:sp>
      <p:sp>
        <p:nvSpPr>
          <p:cNvPr id="21" name="32-Point Star 20"/>
          <p:cNvSpPr/>
          <p:nvPr/>
        </p:nvSpPr>
        <p:spPr bwMode="auto">
          <a:xfrm>
            <a:off x="6110566" y="4891661"/>
            <a:ext cx="288032" cy="296743"/>
          </a:xfrm>
          <a:prstGeom prst="star32">
            <a:avLst/>
          </a:prstGeom>
          <a:solidFill>
            <a:schemeClr val="tx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GB" sz="2400">
              <a:latin typeface="Verdana" panose="020B0604030504040204" pitchFamily="34" charset="0"/>
              <a:cs typeface="Arial" panose="020B0604020202020204" pitchFamily="34" charset="0"/>
            </a:endParaRPr>
          </a:p>
        </p:txBody>
      </p:sp>
      <p:cxnSp>
        <p:nvCxnSpPr>
          <p:cNvPr id="25" name="Straight Arrow Connector 24"/>
          <p:cNvCxnSpPr>
            <a:stCxn id="14" idx="2"/>
          </p:cNvCxnSpPr>
          <p:nvPr/>
        </p:nvCxnSpPr>
        <p:spPr bwMode="auto">
          <a:xfrm>
            <a:off x="4589566" y="4215796"/>
            <a:ext cx="1506435" cy="67586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Arrow Connector 28"/>
          <p:cNvCxnSpPr>
            <a:stCxn id="19" idx="2"/>
          </p:cNvCxnSpPr>
          <p:nvPr/>
        </p:nvCxnSpPr>
        <p:spPr bwMode="auto">
          <a:xfrm flipH="1">
            <a:off x="6391315" y="4215796"/>
            <a:ext cx="1222586" cy="67586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30"/>
          <p:cNvSpPr txBox="1"/>
          <p:nvPr/>
        </p:nvSpPr>
        <p:spPr>
          <a:xfrm>
            <a:off x="5141843" y="4891660"/>
            <a:ext cx="1020381" cy="553998"/>
          </a:xfrm>
          <a:prstGeom prst="rect">
            <a:avLst/>
          </a:prstGeom>
          <a:noFill/>
        </p:spPr>
        <p:txBody>
          <a:bodyPr wrap="square" rtlCol="0">
            <a:spAutoFit/>
          </a:bodyPr>
          <a:lstStyle/>
          <a:p>
            <a:pPr algn="ctr"/>
            <a:r>
              <a:rPr lang="en-US" sz="1000" dirty="0"/>
              <a:t>Decision(s) and meeting outputs</a:t>
            </a:r>
            <a:endParaRPr lang="en-GB" sz="1000" dirty="0"/>
          </a:p>
        </p:txBody>
      </p:sp>
      <p:sp>
        <p:nvSpPr>
          <p:cNvPr id="32" name="Vertical Scroll 31"/>
          <p:cNvSpPr/>
          <p:nvPr/>
        </p:nvSpPr>
        <p:spPr bwMode="auto">
          <a:xfrm>
            <a:off x="9408369" y="2541666"/>
            <a:ext cx="858361" cy="614676"/>
          </a:xfrm>
          <a:prstGeom prst="verticalScroll">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sz="800" dirty="0">
                <a:latin typeface="Verdana" panose="020B0604030504040204" pitchFamily="34" charset="0"/>
                <a:cs typeface="Arial" panose="020B0604020202020204" pitchFamily="34" charset="0"/>
              </a:rPr>
              <a:t>TSAG meeting Report</a:t>
            </a:r>
            <a:endParaRPr lang="en-GB" sz="800" dirty="0">
              <a:latin typeface="Verdana" panose="020B0604030504040204" pitchFamily="34" charset="0"/>
              <a:cs typeface="Arial" panose="020B0604020202020204" pitchFamily="34" charset="0"/>
            </a:endParaRPr>
          </a:p>
        </p:txBody>
      </p:sp>
      <p:sp>
        <p:nvSpPr>
          <p:cNvPr id="44" name="TextBox 43"/>
          <p:cNvSpPr txBox="1"/>
          <p:nvPr/>
        </p:nvSpPr>
        <p:spPr>
          <a:xfrm>
            <a:off x="8480379" y="3284984"/>
            <a:ext cx="736355" cy="400110"/>
          </a:xfrm>
          <a:prstGeom prst="rect">
            <a:avLst/>
          </a:prstGeom>
          <a:noFill/>
        </p:spPr>
        <p:txBody>
          <a:bodyPr wrap="square" rtlCol="0">
            <a:spAutoFit/>
          </a:bodyPr>
          <a:lstStyle/>
          <a:p>
            <a:pPr algn="ctr"/>
            <a:r>
              <a:rPr lang="en-US" sz="1000" dirty="0"/>
              <a:t>2 weeks review</a:t>
            </a:r>
            <a:endParaRPr lang="en-GB" sz="1000" dirty="0"/>
          </a:p>
        </p:txBody>
      </p:sp>
      <p:cxnSp>
        <p:nvCxnSpPr>
          <p:cNvPr id="45" name="Straight Connector 44"/>
          <p:cNvCxnSpPr/>
          <p:nvPr/>
        </p:nvCxnSpPr>
        <p:spPr bwMode="auto">
          <a:xfrm>
            <a:off x="8464655" y="3267239"/>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Connector 45"/>
          <p:cNvCxnSpPr/>
          <p:nvPr/>
        </p:nvCxnSpPr>
        <p:spPr bwMode="auto">
          <a:xfrm>
            <a:off x="9166077" y="3267239"/>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Vertical Scroll 46"/>
          <p:cNvSpPr/>
          <p:nvPr/>
        </p:nvSpPr>
        <p:spPr bwMode="auto">
          <a:xfrm>
            <a:off x="8464655" y="2479832"/>
            <a:ext cx="701422" cy="725019"/>
          </a:xfrm>
          <a:prstGeom prst="verticalScroll">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45720" rIns="36000" bIns="45720" numCol="1" rtlCol="0" anchor="t" anchorCtr="0" compatLnSpc="1">
            <a:prstTxWarp prst="textNoShape">
              <a:avLst/>
            </a:prstTxWarp>
          </a:bodyPr>
          <a:lstStyle/>
          <a:p>
            <a:pPr algn="ctr" defTabSz="914400" eaLnBrk="0" fontAlgn="base" hangingPunct="0">
              <a:spcBef>
                <a:spcPct val="0"/>
              </a:spcBef>
              <a:spcAft>
                <a:spcPct val="0"/>
              </a:spcAft>
            </a:pPr>
            <a:r>
              <a:rPr lang="en-US" sz="800" dirty="0">
                <a:latin typeface="Verdana" panose="020B0604030504040204" pitchFamily="34" charset="0"/>
                <a:cs typeface="Arial" panose="020B0604020202020204" pitchFamily="34" charset="0"/>
              </a:rPr>
              <a:t>Draft TSAG meeting Report</a:t>
            </a:r>
            <a:endParaRPr lang="en-GB" sz="800" dirty="0">
              <a:latin typeface="Verdana" panose="020B0604030504040204" pitchFamily="34" charset="0"/>
              <a:cs typeface="Arial" panose="020B0604020202020204" pitchFamily="34" charset="0"/>
            </a:endParaRPr>
          </a:p>
        </p:txBody>
      </p:sp>
      <p:sp>
        <p:nvSpPr>
          <p:cNvPr id="48" name="Vertical Scroll 47"/>
          <p:cNvSpPr/>
          <p:nvPr/>
        </p:nvSpPr>
        <p:spPr bwMode="auto">
          <a:xfrm>
            <a:off x="6110566" y="1461855"/>
            <a:ext cx="561498" cy="440759"/>
          </a:xfrm>
          <a:prstGeom prst="verticalScroll">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eaLnBrk="0" fontAlgn="base" hangingPunct="0">
              <a:spcBef>
                <a:spcPct val="0"/>
              </a:spcBef>
              <a:spcAft>
                <a:spcPct val="0"/>
              </a:spcAft>
            </a:pPr>
            <a:r>
              <a:rPr lang="en-US" sz="1200" i="1" dirty="0">
                <a:latin typeface="Verdana" panose="020B0604030504040204" pitchFamily="34" charset="0"/>
                <a:cs typeface="Arial" panose="020B0604020202020204" pitchFamily="34" charset="0"/>
              </a:rPr>
              <a:t>(Cn)</a:t>
            </a:r>
            <a:endParaRPr lang="en-GB" sz="1200" i="1" dirty="0">
              <a:latin typeface="Verdana" panose="020B0604030504040204" pitchFamily="34" charset="0"/>
              <a:cs typeface="Arial" panose="020B0604020202020204" pitchFamily="34" charset="0"/>
            </a:endParaRPr>
          </a:p>
        </p:txBody>
      </p:sp>
      <p:cxnSp>
        <p:nvCxnSpPr>
          <p:cNvPr id="30732" name="Straight Arrow Connector 30731"/>
          <p:cNvCxnSpPr/>
          <p:nvPr/>
        </p:nvCxnSpPr>
        <p:spPr bwMode="auto">
          <a:xfrm>
            <a:off x="1703034" y="3642376"/>
            <a:ext cx="2698347" cy="0"/>
          </a:xfrm>
          <a:prstGeom prst="straightConnector1">
            <a:avLst/>
          </a:prstGeom>
          <a:solidFill>
            <a:schemeClr val="accent1"/>
          </a:solidFill>
          <a:ln w="222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Arrow Connector 53"/>
          <p:cNvCxnSpPr/>
          <p:nvPr/>
        </p:nvCxnSpPr>
        <p:spPr bwMode="auto">
          <a:xfrm>
            <a:off x="7793922" y="3660122"/>
            <a:ext cx="2698347" cy="0"/>
          </a:xfrm>
          <a:prstGeom prst="straightConnector1">
            <a:avLst/>
          </a:prstGeom>
          <a:solidFill>
            <a:schemeClr val="accent1"/>
          </a:solidFill>
          <a:ln w="222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36" name="Straight Arrow Connector 30735"/>
          <p:cNvCxnSpPr/>
          <p:nvPr/>
        </p:nvCxnSpPr>
        <p:spPr bwMode="auto">
          <a:xfrm flipH="1">
            <a:off x="6384033" y="1902614"/>
            <a:ext cx="1" cy="344189"/>
          </a:xfrm>
          <a:prstGeom prst="straightConnector1">
            <a:avLst/>
          </a:prstGeom>
          <a:solidFill>
            <a:schemeClr val="accent1"/>
          </a:solidFill>
          <a:ln w="9525" cap="flat" cmpd="sng" algn="ctr">
            <a:solidFill>
              <a:schemeClr val="tx1"/>
            </a:solidFill>
            <a:prstDash val="dashDot"/>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40" name="Straight Arrow Connector 30739"/>
          <p:cNvCxnSpPr/>
          <p:nvPr/>
        </p:nvCxnSpPr>
        <p:spPr bwMode="auto">
          <a:xfrm flipV="1">
            <a:off x="2188723" y="2830642"/>
            <a:ext cx="2264452" cy="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Vertical Scroll 68"/>
          <p:cNvSpPr/>
          <p:nvPr/>
        </p:nvSpPr>
        <p:spPr bwMode="auto">
          <a:xfrm>
            <a:off x="2262782" y="1854051"/>
            <a:ext cx="664884" cy="796685"/>
          </a:xfrm>
          <a:prstGeom prst="verticalScroll">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eaLnBrk="0" fontAlgn="base" hangingPunct="0">
              <a:spcBef>
                <a:spcPct val="0"/>
              </a:spcBef>
              <a:spcAft>
                <a:spcPct val="0"/>
              </a:spcAft>
            </a:pPr>
            <a:r>
              <a:rPr lang="en-US" sz="800" i="1" dirty="0"/>
              <a:t>Meeting inputs TDs, ILS, reports</a:t>
            </a:r>
            <a:endParaRPr lang="en-GB" sz="800" i="1" dirty="0"/>
          </a:p>
        </p:txBody>
      </p:sp>
      <p:sp>
        <p:nvSpPr>
          <p:cNvPr id="70" name="Vertical Scroll 69"/>
          <p:cNvSpPr/>
          <p:nvPr/>
        </p:nvSpPr>
        <p:spPr bwMode="auto">
          <a:xfrm>
            <a:off x="6424255" y="4953906"/>
            <a:ext cx="692586" cy="779350"/>
          </a:xfrm>
          <a:prstGeom prst="verticalScroll">
            <a:avLst/>
          </a:prstGeom>
          <a:solidFill>
            <a:schemeClr val="tx1">
              <a:lumMod val="40000"/>
              <a:lumOff val="60000"/>
            </a:schemeClr>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eaLnBrk="0" fontAlgn="base" hangingPunct="0">
              <a:spcBef>
                <a:spcPct val="0"/>
              </a:spcBef>
              <a:spcAft>
                <a:spcPct val="0"/>
              </a:spcAft>
            </a:pPr>
            <a:r>
              <a:rPr lang="en-US" sz="800" i="1" dirty="0"/>
              <a:t>Meeting outputs TDs, OLS, reports</a:t>
            </a:r>
            <a:endParaRPr lang="en-GB" sz="800" i="1" dirty="0"/>
          </a:p>
        </p:txBody>
      </p:sp>
      <p:cxnSp>
        <p:nvCxnSpPr>
          <p:cNvPr id="71" name="Straight Arrow Connector 70"/>
          <p:cNvCxnSpPr/>
          <p:nvPr/>
        </p:nvCxnSpPr>
        <p:spPr bwMode="auto">
          <a:xfrm flipV="1">
            <a:off x="2860403" y="2575407"/>
            <a:ext cx="1561024" cy="2615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Arrow Connector 39"/>
          <p:cNvCxnSpPr>
            <a:stCxn id="23" idx="3"/>
          </p:cNvCxnSpPr>
          <p:nvPr/>
        </p:nvCxnSpPr>
        <p:spPr bwMode="auto">
          <a:xfrm>
            <a:off x="3177650" y="3156342"/>
            <a:ext cx="122373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TextBox 84"/>
          <p:cNvSpPr txBox="1"/>
          <p:nvPr/>
        </p:nvSpPr>
        <p:spPr>
          <a:xfrm>
            <a:off x="9135390" y="4013189"/>
            <a:ext cx="1065066" cy="553998"/>
          </a:xfrm>
          <a:prstGeom prst="rect">
            <a:avLst/>
          </a:prstGeom>
          <a:noFill/>
        </p:spPr>
        <p:txBody>
          <a:bodyPr wrap="square" rtlCol="0">
            <a:spAutoFit/>
          </a:bodyPr>
          <a:lstStyle/>
          <a:p>
            <a:pPr algn="ctr"/>
            <a:r>
              <a:rPr lang="en-US" sz="1000" dirty="0"/>
              <a:t>&lt;= 3 weeks after end of TSAG meeting</a:t>
            </a:r>
            <a:endParaRPr lang="en-GB" sz="1000" dirty="0"/>
          </a:p>
        </p:txBody>
      </p:sp>
      <p:cxnSp>
        <p:nvCxnSpPr>
          <p:cNvPr id="86" name="Straight Connector 85"/>
          <p:cNvCxnSpPr/>
          <p:nvPr/>
        </p:nvCxnSpPr>
        <p:spPr bwMode="auto">
          <a:xfrm>
            <a:off x="9408368" y="3249773"/>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Straight Arrow Connector 48"/>
          <p:cNvCxnSpPr/>
          <p:nvPr/>
        </p:nvCxnSpPr>
        <p:spPr bwMode="auto">
          <a:xfrm flipV="1">
            <a:off x="3794477" y="2437361"/>
            <a:ext cx="626950" cy="649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Arrow Connector 89"/>
          <p:cNvCxnSpPr/>
          <p:nvPr/>
        </p:nvCxnSpPr>
        <p:spPr bwMode="auto">
          <a:xfrm>
            <a:off x="5099741" y="1941763"/>
            <a:ext cx="0" cy="31144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6" name="Vertical Scroll 95"/>
          <p:cNvSpPr/>
          <p:nvPr/>
        </p:nvSpPr>
        <p:spPr bwMode="auto">
          <a:xfrm>
            <a:off x="3205066" y="1733226"/>
            <a:ext cx="664884" cy="796685"/>
          </a:xfrm>
          <a:prstGeom prst="verticalScroll">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eaLnBrk="0" fontAlgn="base" hangingPunct="0">
              <a:spcBef>
                <a:spcPct val="0"/>
              </a:spcBef>
              <a:spcAft>
                <a:spcPct val="0"/>
              </a:spcAft>
            </a:pPr>
            <a:r>
              <a:rPr lang="en-US" sz="800" i="1" dirty="0"/>
              <a:t>Meeting inputs TDs, ILS, reports</a:t>
            </a:r>
            <a:endParaRPr lang="en-GB" sz="800" i="1" dirty="0"/>
          </a:p>
        </p:txBody>
      </p:sp>
      <p:sp>
        <p:nvSpPr>
          <p:cNvPr id="97" name="Vertical Scroll 96"/>
          <p:cNvSpPr/>
          <p:nvPr/>
        </p:nvSpPr>
        <p:spPr bwMode="auto">
          <a:xfrm>
            <a:off x="4776864" y="1122737"/>
            <a:ext cx="664884" cy="796685"/>
          </a:xfrm>
          <a:prstGeom prst="verticalScroll">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eaLnBrk="0" fontAlgn="base" hangingPunct="0">
              <a:spcBef>
                <a:spcPct val="0"/>
              </a:spcBef>
              <a:spcAft>
                <a:spcPct val="0"/>
              </a:spcAft>
            </a:pPr>
            <a:r>
              <a:rPr lang="en-US" sz="800" i="1" dirty="0"/>
              <a:t>Meeting inputs TDs, ILS, reports</a:t>
            </a:r>
            <a:endParaRPr lang="en-GB" sz="800" i="1" dirty="0"/>
          </a:p>
        </p:txBody>
      </p:sp>
    </p:spTree>
    <p:extLst>
      <p:ext uri="{BB962C8B-B14F-4D97-AF65-F5344CB8AC3E}">
        <p14:creationId xmlns:p14="http://schemas.microsoft.com/office/powerpoint/2010/main" val="37692490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28</a:t>
            </a:fld>
            <a:endParaRPr lang="en-US" altLang="en-US" sz="1000">
              <a:solidFill>
                <a:schemeClr val="tx1"/>
              </a:solidFill>
            </a:endParaRPr>
          </a:p>
        </p:txBody>
      </p:sp>
      <p:sp>
        <p:nvSpPr>
          <p:cNvPr id="30723" name="Rectangle 2"/>
          <p:cNvSpPr>
            <a:spLocks noGrp="1" noChangeArrowheads="1"/>
          </p:cNvSpPr>
          <p:nvPr>
            <p:ph type="title"/>
          </p:nvPr>
        </p:nvSpPr>
        <p:spPr>
          <a:xfrm>
            <a:off x="609600" y="274910"/>
            <a:ext cx="10972800" cy="664392"/>
          </a:xfrm>
        </p:spPr>
        <p:txBody>
          <a:bodyPr>
            <a:normAutofit fontScale="90000"/>
          </a:bodyPr>
          <a:lstStyle/>
          <a:p>
            <a:r>
              <a:rPr lang="en-CA" altLang="en-US" dirty="0"/>
              <a:t>TSAG Interactions</a:t>
            </a:r>
            <a:endParaRPr lang="en-CA" altLang="en-US" sz="2400" dirty="0"/>
          </a:p>
        </p:txBody>
      </p:sp>
      <p:sp>
        <p:nvSpPr>
          <p:cNvPr id="2" name="TextBox 1"/>
          <p:cNvSpPr txBox="1"/>
          <p:nvPr/>
        </p:nvSpPr>
        <p:spPr>
          <a:xfrm>
            <a:off x="4090761" y="3406379"/>
            <a:ext cx="1512168" cy="369332"/>
          </a:xfrm>
          <a:prstGeom prst="rect">
            <a:avLst/>
          </a:prstGeom>
          <a:noFill/>
          <a:ln>
            <a:solidFill>
              <a:schemeClr val="tx1"/>
            </a:solidFill>
          </a:ln>
        </p:spPr>
        <p:txBody>
          <a:bodyPr wrap="square" rtlCol="0">
            <a:spAutoFit/>
          </a:bodyPr>
          <a:lstStyle/>
          <a:p>
            <a:pPr algn="ctr"/>
            <a:r>
              <a:rPr lang="en-US" dirty="0"/>
              <a:t>TSAG</a:t>
            </a:r>
            <a:endParaRPr lang="en-GB" dirty="0"/>
          </a:p>
        </p:txBody>
      </p:sp>
      <p:sp>
        <p:nvSpPr>
          <p:cNvPr id="37" name="TextBox 36"/>
          <p:cNvSpPr txBox="1"/>
          <p:nvPr/>
        </p:nvSpPr>
        <p:spPr>
          <a:xfrm>
            <a:off x="7869391" y="3464080"/>
            <a:ext cx="648072" cy="246221"/>
          </a:xfrm>
          <a:prstGeom prst="rect">
            <a:avLst/>
          </a:prstGeom>
          <a:noFill/>
          <a:ln>
            <a:solidFill>
              <a:schemeClr val="tx1"/>
            </a:solidFill>
          </a:ln>
        </p:spPr>
        <p:txBody>
          <a:bodyPr wrap="square" rtlCol="0">
            <a:spAutoFit/>
          </a:bodyPr>
          <a:lstStyle/>
          <a:p>
            <a:pPr algn="ctr"/>
            <a:r>
              <a:rPr lang="en-US" sz="1000" dirty="0"/>
              <a:t>RAG</a:t>
            </a:r>
            <a:endParaRPr lang="en-GB" sz="1000" dirty="0"/>
          </a:p>
        </p:txBody>
      </p:sp>
      <p:sp>
        <p:nvSpPr>
          <p:cNvPr id="38" name="TextBox 37"/>
          <p:cNvSpPr txBox="1"/>
          <p:nvPr/>
        </p:nvSpPr>
        <p:spPr>
          <a:xfrm>
            <a:off x="7839305" y="4724732"/>
            <a:ext cx="718265" cy="246221"/>
          </a:xfrm>
          <a:prstGeom prst="rect">
            <a:avLst/>
          </a:prstGeom>
          <a:noFill/>
          <a:ln>
            <a:solidFill>
              <a:schemeClr val="tx1"/>
            </a:solidFill>
          </a:ln>
        </p:spPr>
        <p:txBody>
          <a:bodyPr wrap="square" rtlCol="0">
            <a:spAutoFit/>
          </a:bodyPr>
          <a:lstStyle/>
          <a:p>
            <a:pPr algn="ctr"/>
            <a:r>
              <a:rPr lang="en-US" sz="1000" dirty="0"/>
              <a:t>TDAG</a:t>
            </a:r>
            <a:endParaRPr lang="en-GB" sz="1000" dirty="0"/>
          </a:p>
        </p:txBody>
      </p:sp>
      <p:sp>
        <p:nvSpPr>
          <p:cNvPr id="39" name="TextBox 38"/>
          <p:cNvSpPr txBox="1"/>
          <p:nvPr/>
        </p:nvSpPr>
        <p:spPr>
          <a:xfrm>
            <a:off x="4123160" y="4270885"/>
            <a:ext cx="1152128" cy="246221"/>
          </a:xfrm>
          <a:prstGeom prst="rect">
            <a:avLst/>
          </a:prstGeom>
          <a:noFill/>
          <a:ln>
            <a:solidFill>
              <a:schemeClr val="tx1"/>
            </a:solidFill>
          </a:ln>
        </p:spPr>
        <p:txBody>
          <a:bodyPr wrap="square" rtlCol="0">
            <a:spAutoFit/>
          </a:bodyPr>
          <a:lstStyle/>
          <a:p>
            <a:pPr algn="ctr"/>
            <a:r>
              <a:rPr lang="en-US" sz="1000" dirty="0"/>
              <a:t>ITU-T SGs</a:t>
            </a:r>
            <a:endParaRPr lang="en-GB" sz="1000" dirty="0"/>
          </a:p>
        </p:txBody>
      </p:sp>
      <p:sp>
        <p:nvSpPr>
          <p:cNvPr id="41" name="TextBox 40"/>
          <p:cNvSpPr txBox="1"/>
          <p:nvPr/>
        </p:nvSpPr>
        <p:spPr>
          <a:xfrm>
            <a:off x="4123160" y="4600283"/>
            <a:ext cx="1152128" cy="246221"/>
          </a:xfrm>
          <a:prstGeom prst="rect">
            <a:avLst/>
          </a:prstGeom>
          <a:noFill/>
          <a:ln>
            <a:solidFill>
              <a:schemeClr val="tx1"/>
            </a:solidFill>
          </a:ln>
        </p:spPr>
        <p:txBody>
          <a:bodyPr wrap="square" rtlCol="0">
            <a:spAutoFit/>
          </a:bodyPr>
          <a:lstStyle/>
          <a:p>
            <a:pPr algn="ctr"/>
            <a:r>
              <a:rPr lang="en-US" sz="1000" dirty="0"/>
              <a:t>ITU-T FGs</a:t>
            </a:r>
            <a:endParaRPr lang="en-GB" sz="1000" dirty="0"/>
          </a:p>
        </p:txBody>
      </p:sp>
      <p:sp>
        <p:nvSpPr>
          <p:cNvPr id="42" name="TextBox 41"/>
          <p:cNvSpPr txBox="1"/>
          <p:nvPr/>
        </p:nvSpPr>
        <p:spPr>
          <a:xfrm>
            <a:off x="4123160" y="4993272"/>
            <a:ext cx="1152128" cy="246221"/>
          </a:xfrm>
          <a:prstGeom prst="rect">
            <a:avLst/>
          </a:prstGeom>
          <a:noFill/>
          <a:ln>
            <a:solidFill>
              <a:schemeClr val="tx1"/>
            </a:solidFill>
          </a:ln>
        </p:spPr>
        <p:txBody>
          <a:bodyPr wrap="square" rtlCol="0">
            <a:spAutoFit/>
          </a:bodyPr>
          <a:lstStyle/>
          <a:p>
            <a:pPr algn="ctr"/>
            <a:r>
              <a:rPr lang="en-US" sz="1000" dirty="0"/>
              <a:t>ITU-T JCAs</a:t>
            </a:r>
            <a:endParaRPr lang="en-GB" sz="1000" dirty="0"/>
          </a:p>
        </p:txBody>
      </p:sp>
      <p:sp>
        <p:nvSpPr>
          <p:cNvPr id="43" name="TextBox 42"/>
          <p:cNvSpPr txBox="1"/>
          <p:nvPr/>
        </p:nvSpPr>
        <p:spPr>
          <a:xfrm>
            <a:off x="5447928" y="1920198"/>
            <a:ext cx="1560996" cy="276999"/>
          </a:xfrm>
          <a:prstGeom prst="rect">
            <a:avLst/>
          </a:prstGeom>
          <a:noFill/>
          <a:ln>
            <a:solidFill>
              <a:schemeClr val="tx1"/>
            </a:solidFill>
          </a:ln>
        </p:spPr>
        <p:txBody>
          <a:bodyPr wrap="square" rtlCol="0">
            <a:spAutoFit/>
          </a:bodyPr>
          <a:lstStyle/>
          <a:p>
            <a:pPr algn="ctr"/>
            <a:r>
              <a:rPr lang="en-US" sz="1200" dirty="0"/>
              <a:t>TSB Director</a:t>
            </a:r>
            <a:endParaRPr lang="en-GB" sz="1200" dirty="0"/>
          </a:p>
        </p:txBody>
      </p:sp>
      <p:sp>
        <p:nvSpPr>
          <p:cNvPr id="50" name="TextBox 49"/>
          <p:cNvSpPr txBox="1"/>
          <p:nvPr/>
        </p:nvSpPr>
        <p:spPr>
          <a:xfrm>
            <a:off x="7465846" y="1919765"/>
            <a:ext cx="1560996" cy="246221"/>
          </a:xfrm>
          <a:prstGeom prst="rect">
            <a:avLst/>
          </a:prstGeom>
          <a:noFill/>
          <a:ln>
            <a:solidFill>
              <a:schemeClr val="tx1"/>
            </a:solidFill>
          </a:ln>
        </p:spPr>
        <p:txBody>
          <a:bodyPr wrap="square" rtlCol="0">
            <a:spAutoFit/>
          </a:bodyPr>
          <a:lstStyle/>
          <a:p>
            <a:pPr algn="ctr"/>
            <a:r>
              <a:rPr lang="en-US" sz="1000" dirty="0"/>
              <a:t>TSBDir AHG IPR</a:t>
            </a:r>
            <a:endParaRPr lang="en-GB" sz="1000" dirty="0"/>
          </a:p>
        </p:txBody>
      </p:sp>
      <p:sp>
        <p:nvSpPr>
          <p:cNvPr id="51" name="TextBox 50"/>
          <p:cNvSpPr txBox="1"/>
          <p:nvPr/>
        </p:nvSpPr>
        <p:spPr>
          <a:xfrm>
            <a:off x="1919536" y="3514102"/>
            <a:ext cx="1152128" cy="246221"/>
          </a:xfrm>
          <a:prstGeom prst="rect">
            <a:avLst/>
          </a:prstGeom>
          <a:noFill/>
          <a:ln>
            <a:solidFill>
              <a:schemeClr val="tx1"/>
            </a:solidFill>
          </a:ln>
        </p:spPr>
        <p:txBody>
          <a:bodyPr wrap="square" rtlCol="0">
            <a:spAutoFit/>
          </a:bodyPr>
          <a:lstStyle/>
          <a:p>
            <a:pPr algn="ctr"/>
            <a:r>
              <a:rPr lang="en-US" sz="1000" dirty="0"/>
              <a:t>SPCG</a:t>
            </a:r>
            <a:endParaRPr lang="en-GB" sz="1000" dirty="0"/>
          </a:p>
        </p:txBody>
      </p:sp>
      <p:sp>
        <p:nvSpPr>
          <p:cNvPr id="52" name="TextBox 51"/>
          <p:cNvSpPr txBox="1"/>
          <p:nvPr/>
        </p:nvSpPr>
        <p:spPr>
          <a:xfrm>
            <a:off x="6603832" y="3857065"/>
            <a:ext cx="576064" cy="246221"/>
          </a:xfrm>
          <a:prstGeom prst="rect">
            <a:avLst/>
          </a:prstGeom>
          <a:noFill/>
          <a:ln>
            <a:solidFill>
              <a:schemeClr val="tx1"/>
            </a:solidFill>
          </a:ln>
        </p:spPr>
        <p:txBody>
          <a:bodyPr wrap="square" rtlCol="0">
            <a:spAutoFit/>
          </a:bodyPr>
          <a:lstStyle/>
          <a:p>
            <a:pPr algn="ctr"/>
            <a:r>
              <a:rPr lang="en-US" sz="1000" dirty="0"/>
              <a:t>ISCG</a:t>
            </a:r>
            <a:endParaRPr lang="en-GB" sz="1000" dirty="0"/>
          </a:p>
        </p:txBody>
      </p:sp>
      <p:sp>
        <p:nvSpPr>
          <p:cNvPr id="53" name="TextBox 52"/>
          <p:cNvSpPr txBox="1"/>
          <p:nvPr/>
        </p:nvSpPr>
        <p:spPr>
          <a:xfrm>
            <a:off x="7465846" y="2319819"/>
            <a:ext cx="1576626" cy="400110"/>
          </a:xfrm>
          <a:prstGeom prst="rect">
            <a:avLst/>
          </a:prstGeom>
          <a:noFill/>
          <a:ln>
            <a:solidFill>
              <a:schemeClr val="tx1"/>
            </a:solidFill>
          </a:ln>
        </p:spPr>
        <p:txBody>
          <a:bodyPr wrap="square" rtlCol="0">
            <a:spAutoFit/>
          </a:bodyPr>
          <a:lstStyle/>
          <a:p>
            <a:pPr algn="ctr"/>
            <a:r>
              <a:rPr lang="en-US" sz="1000" dirty="0"/>
              <a:t>TSBDir AHG Education about Standardization</a:t>
            </a:r>
            <a:endParaRPr lang="en-GB" sz="1000" dirty="0"/>
          </a:p>
        </p:txBody>
      </p:sp>
      <p:sp>
        <p:nvSpPr>
          <p:cNvPr id="55" name="TextBox 54"/>
          <p:cNvSpPr txBox="1"/>
          <p:nvPr/>
        </p:nvSpPr>
        <p:spPr>
          <a:xfrm>
            <a:off x="1838709" y="4675951"/>
            <a:ext cx="1584176" cy="246221"/>
          </a:xfrm>
          <a:prstGeom prst="rect">
            <a:avLst/>
          </a:prstGeom>
          <a:noFill/>
          <a:ln>
            <a:solidFill>
              <a:schemeClr val="tx1"/>
            </a:solidFill>
          </a:ln>
        </p:spPr>
        <p:txBody>
          <a:bodyPr wrap="square" rtlCol="0">
            <a:spAutoFit/>
          </a:bodyPr>
          <a:lstStyle/>
          <a:p>
            <a:pPr algn="ctr"/>
            <a:r>
              <a:rPr lang="en-US" sz="1000" dirty="0"/>
              <a:t>Other external groups</a:t>
            </a:r>
            <a:endParaRPr lang="en-GB" sz="1000" dirty="0"/>
          </a:p>
        </p:txBody>
      </p:sp>
      <p:sp>
        <p:nvSpPr>
          <p:cNvPr id="56" name="TextBox 55"/>
          <p:cNvSpPr txBox="1"/>
          <p:nvPr/>
        </p:nvSpPr>
        <p:spPr>
          <a:xfrm>
            <a:off x="4123160" y="5434575"/>
            <a:ext cx="1152128" cy="246221"/>
          </a:xfrm>
          <a:prstGeom prst="rect">
            <a:avLst/>
          </a:prstGeom>
          <a:noFill/>
          <a:ln>
            <a:solidFill>
              <a:schemeClr val="tx1"/>
            </a:solidFill>
          </a:ln>
        </p:spPr>
        <p:txBody>
          <a:bodyPr wrap="square" rtlCol="0">
            <a:spAutoFit/>
          </a:bodyPr>
          <a:lstStyle/>
          <a:p>
            <a:pPr algn="ctr"/>
            <a:r>
              <a:rPr lang="en-US" sz="1000" dirty="0"/>
              <a:t>CTO group</a:t>
            </a:r>
            <a:endParaRPr lang="en-GB" sz="1000" dirty="0"/>
          </a:p>
        </p:txBody>
      </p:sp>
      <p:sp>
        <p:nvSpPr>
          <p:cNvPr id="57" name="TextBox 56"/>
          <p:cNvSpPr txBox="1"/>
          <p:nvPr/>
        </p:nvSpPr>
        <p:spPr>
          <a:xfrm>
            <a:off x="4119894" y="5875878"/>
            <a:ext cx="1152128" cy="246221"/>
          </a:xfrm>
          <a:prstGeom prst="rect">
            <a:avLst/>
          </a:prstGeom>
          <a:noFill/>
          <a:ln>
            <a:solidFill>
              <a:schemeClr val="tx1"/>
            </a:solidFill>
          </a:ln>
        </p:spPr>
        <p:txBody>
          <a:bodyPr wrap="square" rtlCol="0">
            <a:spAutoFit/>
          </a:bodyPr>
          <a:lstStyle/>
          <a:p>
            <a:pPr algn="ctr"/>
            <a:r>
              <a:rPr lang="en-US" sz="1000"/>
              <a:t>SCV/CCT</a:t>
            </a:r>
            <a:endParaRPr lang="en-GB" sz="1000" dirty="0"/>
          </a:p>
        </p:txBody>
      </p:sp>
      <p:sp>
        <p:nvSpPr>
          <p:cNvPr id="58" name="TextBox 57"/>
          <p:cNvSpPr txBox="1"/>
          <p:nvPr/>
        </p:nvSpPr>
        <p:spPr>
          <a:xfrm>
            <a:off x="4004502" y="946343"/>
            <a:ext cx="1152128" cy="246221"/>
          </a:xfrm>
          <a:prstGeom prst="rect">
            <a:avLst/>
          </a:prstGeom>
          <a:noFill/>
          <a:ln>
            <a:solidFill>
              <a:schemeClr val="tx1"/>
            </a:solidFill>
          </a:ln>
        </p:spPr>
        <p:txBody>
          <a:bodyPr wrap="square" rtlCol="0">
            <a:spAutoFit/>
          </a:bodyPr>
          <a:lstStyle/>
          <a:p>
            <a:pPr algn="ctr"/>
            <a:r>
              <a:rPr lang="en-US" sz="1000" dirty="0"/>
              <a:t>WTSA</a:t>
            </a:r>
            <a:endParaRPr lang="en-GB" sz="1000" dirty="0"/>
          </a:p>
        </p:txBody>
      </p:sp>
      <p:cxnSp>
        <p:nvCxnSpPr>
          <p:cNvPr id="5" name="Straight Connector 4"/>
          <p:cNvCxnSpPr>
            <a:stCxn id="2" idx="0"/>
          </p:cNvCxnSpPr>
          <p:nvPr/>
        </p:nvCxnSpPr>
        <p:spPr bwMode="auto">
          <a:xfrm flipV="1">
            <a:off x="4846845" y="1216222"/>
            <a:ext cx="25019" cy="219015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Connector 58"/>
          <p:cNvCxnSpPr>
            <a:endCxn id="43" idx="2"/>
          </p:cNvCxnSpPr>
          <p:nvPr/>
        </p:nvCxnSpPr>
        <p:spPr bwMode="auto">
          <a:xfrm flipV="1">
            <a:off x="4915248" y="2197196"/>
            <a:ext cx="1313178" cy="1221154"/>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Straight Connector 59"/>
          <p:cNvCxnSpPr>
            <a:stCxn id="2" idx="3"/>
            <a:endCxn id="37" idx="1"/>
          </p:cNvCxnSpPr>
          <p:nvPr/>
        </p:nvCxnSpPr>
        <p:spPr bwMode="auto">
          <a:xfrm flipV="1">
            <a:off x="5602929" y="3587191"/>
            <a:ext cx="2266462" cy="3855"/>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Straight Connector 60"/>
          <p:cNvCxnSpPr>
            <a:endCxn id="38" idx="1"/>
          </p:cNvCxnSpPr>
          <p:nvPr/>
        </p:nvCxnSpPr>
        <p:spPr bwMode="auto">
          <a:xfrm>
            <a:off x="5572842" y="3760324"/>
            <a:ext cx="2266462" cy="1087519"/>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Straight Connector 61"/>
          <p:cNvCxnSpPr>
            <a:endCxn id="52" idx="1"/>
          </p:cNvCxnSpPr>
          <p:nvPr/>
        </p:nvCxnSpPr>
        <p:spPr bwMode="auto">
          <a:xfrm>
            <a:off x="5644850" y="3758119"/>
            <a:ext cx="958982" cy="22205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Straight Connector 62"/>
          <p:cNvCxnSpPr>
            <a:stCxn id="43" idx="3"/>
            <a:endCxn id="50" idx="1"/>
          </p:cNvCxnSpPr>
          <p:nvPr/>
        </p:nvCxnSpPr>
        <p:spPr bwMode="auto">
          <a:xfrm flipV="1">
            <a:off x="7008924" y="2042875"/>
            <a:ext cx="456922" cy="15822"/>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Straight Connector 64"/>
          <p:cNvCxnSpPr>
            <a:endCxn id="53" idx="1"/>
          </p:cNvCxnSpPr>
          <p:nvPr/>
        </p:nvCxnSpPr>
        <p:spPr bwMode="auto">
          <a:xfrm>
            <a:off x="7008924" y="2147048"/>
            <a:ext cx="456922" cy="37282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Straight Connector 66"/>
          <p:cNvCxnSpPr>
            <a:stCxn id="51" idx="3"/>
            <a:endCxn id="2" idx="1"/>
          </p:cNvCxnSpPr>
          <p:nvPr/>
        </p:nvCxnSpPr>
        <p:spPr bwMode="auto">
          <a:xfrm flipV="1">
            <a:off x="3071665" y="3591046"/>
            <a:ext cx="1019097" cy="4616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Straight Connector 71"/>
          <p:cNvCxnSpPr>
            <a:stCxn id="55" idx="3"/>
          </p:cNvCxnSpPr>
          <p:nvPr/>
        </p:nvCxnSpPr>
        <p:spPr bwMode="auto">
          <a:xfrm flipV="1">
            <a:off x="3422886" y="3720397"/>
            <a:ext cx="637789" cy="1078664"/>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Straight Connector 72"/>
          <p:cNvCxnSpPr/>
          <p:nvPr/>
        </p:nvCxnSpPr>
        <p:spPr bwMode="auto">
          <a:xfrm flipV="1">
            <a:off x="5491312" y="3868045"/>
            <a:ext cx="0" cy="258865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Connector 26"/>
          <p:cNvCxnSpPr>
            <a:stCxn id="39" idx="3"/>
          </p:cNvCxnSpPr>
          <p:nvPr/>
        </p:nvCxnSpPr>
        <p:spPr bwMode="auto">
          <a:xfrm>
            <a:off x="5275288" y="4393995"/>
            <a:ext cx="216024" cy="0"/>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Straight Connector 75"/>
          <p:cNvCxnSpPr/>
          <p:nvPr/>
        </p:nvCxnSpPr>
        <p:spPr bwMode="auto">
          <a:xfrm flipV="1">
            <a:off x="5260255" y="4712187"/>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Straight Connector 76"/>
          <p:cNvCxnSpPr/>
          <p:nvPr/>
        </p:nvCxnSpPr>
        <p:spPr bwMode="auto">
          <a:xfrm flipV="1">
            <a:off x="5275288" y="5100885"/>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Straight Connector 77"/>
          <p:cNvCxnSpPr/>
          <p:nvPr/>
        </p:nvCxnSpPr>
        <p:spPr bwMode="auto">
          <a:xfrm flipV="1">
            <a:off x="5277925" y="5550579"/>
            <a:ext cx="216024" cy="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Straight Connector 78"/>
          <p:cNvCxnSpPr/>
          <p:nvPr/>
        </p:nvCxnSpPr>
        <p:spPr bwMode="auto">
          <a:xfrm flipV="1">
            <a:off x="5275679" y="5949482"/>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Straight Connector 79"/>
          <p:cNvCxnSpPr>
            <a:stCxn id="37" idx="1"/>
            <a:endCxn id="52" idx="3"/>
          </p:cNvCxnSpPr>
          <p:nvPr/>
        </p:nvCxnSpPr>
        <p:spPr bwMode="auto">
          <a:xfrm flipH="1">
            <a:off x="7179897" y="3587191"/>
            <a:ext cx="689495" cy="392985"/>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Straight Connector 81"/>
          <p:cNvCxnSpPr>
            <a:endCxn id="52" idx="3"/>
          </p:cNvCxnSpPr>
          <p:nvPr/>
        </p:nvCxnSpPr>
        <p:spPr bwMode="auto">
          <a:xfrm flipH="1" flipV="1">
            <a:off x="7179897" y="3980175"/>
            <a:ext cx="612051" cy="732012"/>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TextBox 92"/>
          <p:cNvSpPr txBox="1"/>
          <p:nvPr/>
        </p:nvSpPr>
        <p:spPr>
          <a:xfrm>
            <a:off x="5602929" y="1263430"/>
            <a:ext cx="1152128" cy="246221"/>
          </a:xfrm>
          <a:prstGeom prst="rect">
            <a:avLst/>
          </a:prstGeom>
          <a:noFill/>
          <a:ln>
            <a:solidFill>
              <a:schemeClr val="tx1"/>
            </a:solidFill>
          </a:ln>
        </p:spPr>
        <p:txBody>
          <a:bodyPr wrap="square" rtlCol="0">
            <a:spAutoFit/>
          </a:bodyPr>
          <a:lstStyle/>
          <a:p>
            <a:pPr algn="ctr"/>
            <a:r>
              <a:rPr lang="en-US" sz="1000" dirty="0"/>
              <a:t>ITU Council</a:t>
            </a:r>
            <a:endParaRPr lang="en-GB" sz="1000" dirty="0"/>
          </a:p>
        </p:txBody>
      </p:sp>
      <p:cxnSp>
        <p:nvCxnSpPr>
          <p:cNvPr id="101" name="Straight Connector 100"/>
          <p:cNvCxnSpPr/>
          <p:nvPr/>
        </p:nvCxnSpPr>
        <p:spPr bwMode="auto">
          <a:xfrm flipV="1">
            <a:off x="6096000" y="1530066"/>
            <a:ext cx="0" cy="388449"/>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5" name="TextBox 104"/>
          <p:cNvSpPr txBox="1"/>
          <p:nvPr/>
        </p:nvSpPr>
        <p:spPr>
          <a:xfrm>
            <a:off x="4109665" y="6234618"/>
            <a:ext cx="1152128" cy="400110"/>
          </a:xfrm>
          <a:prstGeom prst="rect">
            <a:avLst/>
          </a:prstGeom>
          <a:noFill/>
          <a:ln>
            <a:solidFill>
              <a:schemeClr val="tx1"/>
            </a:solidFill>
          </a:ln>
        </p:spPr>
        <p:txBody>
          <a:bodyPr wrap="square" rtlCol="0">
            <a:spAutoFit/>
          </a:bodyPr>
          <a:lstStyle/>
          <a:p>
            <a:pPr algn="ctr"/>
            <a:r>
              <a:rPr lang="en-US" sz="1000" dirty="0"/>
              <a:t>Regional Organizations</a:t>
            </a:r>
            <a:endParaRPr lang="en-GB" sz="1000" dirty="0"/>
          </a:p>
        </p:txBody>
      </p:sp>
      <p:cxnSp>
        <p:nvCxnSpPr>
          <p:cNvPr id="107" name="Straight Connector 106"/>
          <p:cNvCxnSpPr/>
          <p:nvPr/>
        </p:nvCxnSpPr>
        <p:spPr bwMode="auto">
          <a:xfrm flipV="1">
            <a:off x="5268540" y="6434673"/>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TextBox 3">
            <a:extLst>
              <a:ext uri="{FF2B5EF4-FFF2-40B4-BE49-F238E27FC236}">
                <a16:creationId xmlns:a16="http://schemas.microsoft.com/office/drawing/2014/main" id="{CAA33D6C-FF2B-E0C5-2EED-53A194B16376}"/>
              </a:ext>
            </a:extLst>
          </p:cNvPr>
          <p:cNvSpPr txBox="1"/>
          <p:nvPr/>
        </p:nvSpPr>
        <p:spPr>
          <a:xfrm>
            <a:off x="1919536" y="3792406"/>
            <a:ext cx="1152128" cy="246221"/>
          </a:xfrm>
          <a:prstGeom prst="rect">
            <a:avLst/>
          </a:prstGeom>
          <a:noFill/>
          <a:ln>
            <a:solidFill>
              <a:schemeClr val="tx1"/>
            </a:solidFill>
          </a:ln>
        </p:spPr>
        <p:txBody>
          <a:bodyPr wrap="square" rtlCol="0">
            <a:spAutoFit/>
          </a:bodyPr>
          <a:lstStyle/>
          <a:p>
            <a:pPr algn="ctr"/>
            <a:r>
              <a:rPr lang="en-US" sz="1000" dirty="0"/>
              <a:t>J-SCTF</a:t>
            </a:r>
            <a:endParaRPr lang="en-GB" sz="1000" dirty="0"/>
          </a:p>
        </p:txBody>
      </p:sp>
      <p:cxnSp>
        <p:nvCxnSpPr>
          <p:cNvPr id="6" name="Straight Connector 5">
            <a:extLst>
              <a:ext uri="{FF2B5EF4-FFF2-40B4-BE49-F238E27FC236}">
                <a16:creationId xmlns:a16="http://schemas.microsoft.com/office/drawing/2014/main" id="{9C860E53-CB5B-D87C-9296-07EA89036CC1}"/>
              </a:ext>
            </a:extLst>
          </p:cNvPr>
          <p:cNvCxnSpPr/>
          <p:nvPr/>
        </p:nvCxnSpPr>
        <p:spPr bwMode="auto">
          <a:xfrm flipV="1">
            <a:off x="3071664" y="3720397"/>
            <a:ext cx="936104" cy="216024"/>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4006143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29</a:t>
            </a:fld>
            <a:endParaRPr lang="en-US" altLang="en-US" sz="1000">
              <a:solidFill>
                <a:schemeClr val="tx1"/>
              </a:solidFill>
            </a:endParaRPr>
          </a:p>
        </p:txBody>
      </p:sp>
      <p:sp>
        <p:nvSpPr>
          <p:cNvPr id="30723" name="Rectangle 2"/>
          <p:cNvSpPr>
            <a:spLocks noGrp="1" noChangeArrowheads="1"/>
          </p:cNvSpPr>
          <p:nvPr>
            <p:ph type="title"/>
          </p:nvPr>
        </p:nvSpPr>
        <p:spPr>
          <a:xfrm>
            <a:off x="609600" y="210117"/>
            <a:ext cx="10972800" cy="544796"/>
          </a:xfrm>
        </p:spPr>
        <p:txBody>
          <a:bodyPr>
            <a:normAutofit fontScale="90000"/>
          </a:bodyPr>
          <a:lstStyle/>
          <a:p>
            <a:r>
              <a:rPr lang="en-CA" altLang="en-US" sz="3200" dirty="0"/>
              <a:t>ITU-T A-series Recommendations under responsibility of TSAG</a:t>
            </a:r>
          </a:p>
        </p:txBody>
      </p:sp>
      <p:graphicFrame>
        <p:nvGraphicFramePr>
          <p:cNvPr id="9" name="Table 9">
            <a:extLst>
              <a:ext uri="{FF2B5EF4-FFF2-40B4-BE49-F238E27FC236}">
                <a16:creationId xmlns:a16="http://schemas.microsoft.com/office/drawing/2014/main" id="{0922A742-6DC4-4CE0-90B4-537E9215D73B}"/>
              </a:ext>
            </a:extLst>
          </p:cNvPr>
          <p:cNvGraphicFramePr>
            <a:graphicFrameLocks noGrp="1"/>
          </p:cNvGraphicFramePr>
          <p:nvPr>
            <p:extLst>
              <p:ext uri="{D42A27DB-BD31-4B8C-83A1-F6EECF244321}">
                <p14:modId xmlns:p14="http://schemas.microsoft.com/office/powerpoint/2010/main" val="1413699285"/>
              </p:ext>
            </p:extLst>
          </p:nvPr>
        </p:nvGraphicFramePr>
        <p:xfrm>
          <a:off x="1775520" y="925838"/>
          <a:ext cx="8784976" cy="5704181"/>
        </p:xfrm>
        <a:graphic>
          <a:graphicData uri="http://schemas.openxmlformats.org/drawingml/2006/table">
            <a:tbl>
              <a:tblPr firstRow="1" bandRow="1">
                <a:tableStyleId>{5C22544A-7EE6-4342-B048-85BDC9FD1C3A}</a:tableStyleId>
              </a:tblPr>
              <a:tblGrid>
                <a:gridCol w="1082207">
                  <a:extLst>
                    <a:ext uri="{9D8B030D-6E8A-4147-A177-3AD203B41FA5}">
                      <a16:colId xmlns:a16="http://schemas.microsoft.com/office/drawing/2014/main" val="2241639300"/>
                    </a:ext>
                  </a:extLst>
                </a:gridCol>
                <a:gridCol w="7702769">
                  <a:extLst>
                    <a:ext uri="{9D8B030D-6E8A-4147-A177-3AD203B41FA5}">
                      <a16:colId xmlns:a16="http://schemas.microsoft.com/office/drawing/2014/main" val="1742668966"/>
                    </a:ext>
                  </a:extLst>
                </a:gridCol>
              </a:tblGrid>
              <a:tr h="344503">
                <a:tc>
                  <a:txBody>
                    <a:bodyPr/>
                    <a:lstStyle/>
                    <a:p>
                      <a:pPr algn="ctr"/>
                      <a:r>
                        <a:rPr lang="en-US" b="1" dirty="0">
                          <a:solidFill>
                            <a:schemeClr val="tx1"/>
                          </a:solidFill>
                        </a:rPr>
                        <a:t>Rec.</a:t>
                      </a:r>
                      <a:endParaRPr lang="en-GB" b="1" dirty="0">
                        <a:solidFill>
                          <a:schemeClr val="tx1"/>
                        </a:solidFill>
                      </a:endParaRPr>
                    </a:p>
                  </a:txBody>
                  <a:tcPr/>
                </a:tc>
                <a:tc>
                  <a:txBody>
                    <a:bodyPr/>
                    <a:lstStyle/>
                    <a:p>
                      <a:pPr algn="ctr"/>
                      <a:r>
                        <a:rPr lang="en-US" b="1" dirty="0">
                          <a:solidFill>
                            <a:schemeClr val="tx1"/>
                          </a:solidFill>
                        </a:rPr>
                        <a:t>Title</a:t>
                      </a:r>
                      <a:endParaRPr lang="en-GB" b="1" dirty="0">
                        <a:solidFill>
                          <a:schemeClr val="tx1"/>
                        </a:solidFill>
                      </a:endParaRPr>
                    </a:p>
                  </a:txBody>
                  <a:tcPr/>
                </a:tc>
                <a:extLst>
                  <a:ext uri="{0D108BD9-81ED-4DB2-BD59-A6C34878D82A}">
                    <a16:rowId xmlns:a16="http://schemas.microsoft.com/office/drawing/2014/main" val="321838048"/>
                  </a:ext>
                </a:extLst>
              </a:tr>
              <a:tr h="347021">
                <a:tc>
                  <a:txBody>
                    <a:bodyPr/>
                    <a:lstStyle/>
                    <a:p>
                      <a:r>
                        <a:rPr lang="en-US" sz="1200" dirty="0">
                          <a:hlinkClick r:id="rId2"/>
                        </a:rPr>
                        <a:t>ITU-T A.1</a:t>
                      </a:r>
                      <a:endParaRPr lang="en-GB" sz="1200" dirty="0"/>
                    </a:p>
                  </a:txBody>
                  <a:tcPr/>
                </a:tc>
                <a:tc>
                  <a:txBody>
                    <a:bodyPr/>
                    <a:lstStyle/>
                    <a:p>
                      <a:r>
                        <a:rPr lang="en-GB" sz="1200" dirty="0"/>
                        <a:t>Working methods for study groups of the ITU Telecommunication Standardization Sector</a:t>
                      </a:r>
                    </a:p>
                  </a:txBody>
                  <a:tcPr/>
                </a:tc>
                <a:extLst>
                  <a:ext uri="{0D108BD9-81ED-4DB2-BD59-A6C34878D82A}">
                    <a16:rowId xmlns:a16="http://schemas.microsoft.com/office/drawing/2014/main" val="3510462145"/>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a:rPr>
                        <a:t>ITU-T A.2</a:t>
                      </a:r>
                      <a:endParaRPr lang="en-GB" sz="1200" dirty="0"/>
                    </a:p>
                  </a:txBody>
                  <a:tcPr/>
                </a:tc>
                <a:tc>
                  <a:txBody>
                    <a:bodyPr/>
                    <a:lstStyle/>
                    <a:p>
                      <a:r>
                        <a:rPr lang="en-GB" sz="1200" dirty="0"/>
                        <a:t>Presentation of contributions to the ITU Telecommunication Standardization Sector</a:t>
                      </a:r>
                    </a:p>
                  </a:txBody>
                  <a:tcPr/>
                </a:tc>
                <a:extLst>
                  <a:ext uri="{0D108BD9-81ED-4DB2-BD59-A6C34878D82A}">
                    <a16:rowId xmlns:a16="http://schemas.microsoft.com/office/drawing/2014/main" val="3970494724"/>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4"/>
                        </a:rPr>
                        <a:t>ITU-T A.4</a:t>
                      </a:r>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Communication process between the ITU Telecommunication Standardization Sector and forums and consortia</a:t>
                      </a:r>
                    </a:p>
                  </a:txBody>
                  <a:tcPr/>
                </a:tc>
                <a:extLst>
                  <a:ext uri="{0D108BD9-81ED-4DB2-BD59-A6C34878D82A}">
                    <a16:rowId xmlns:a16="http://schemas.microsoft.com/office/drawing/2014/main" val="2017485828"/>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5"/>
                        </a:rPr>
                        <a:t>ITU-T A.5</a:t>
                      </a:r>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Generic procedures for including references to documents of other organizations in ITU-T Recommendations</a:t>
                      </a:r>
                    </a:p>
                  </a:txBody>
                  <a:tcPr/>
                </a:tc>
                <a:extLst>
                  <a:ext uri="{0D108BD9-81ED-4DB2-BD59-A6C34878D82A}">
                    <a16:rowId xmlns:a16="http://schemas.microsoft.com/office/drawing/2014/main" val="3836617051"/>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6"/>
                        </a:rPr>
                        <a:t>ITU-T A.6</a:t>
                      </a:r>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Cooperation and exchange of information between the ITU Telecommunication Standardization Sector and national and regional standards development organizations</a:t>
                      </a:r>
                    </a:p>
                  </a:txBody>
                  <a:tcPr/>
                </a:tc>
                <a:extLst>
                  <a:ext uri="{0D108BD9-81ED-4DB2-BD59-A6C34878D82A}">
                    <a16:rowId xmlns:a16="http://schemas.microsoft.com/office/drawing/2014/main" val="2997581922"/>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7"/>
                        </a:rPr>
                        <a:t>ITU-T A.7</a:t>
                      </a:r>
                      <a:endParaRPr lang="en-GB" sz="1200" dirty="0"/>
                    </a:p>
                  </a:txBody>
                  <a:tcPr/>
                </a:tc>
                <a:tc>
                  <a:txBody>
                    <a:bodyPr/>
                    <a:lstStyle/>
                    <a:p>
                      <a:r>
                        <a:rPr lang="en-GB" sz="1200" dirty="0"/>
                        <a:t>Focus groups: Establishment and working procedures</a:t>
                      </a:r>
                    </a:p>
                  </a:txBody>
                  <a:tcPr/>
                </a:tc>
                <a:extLst>
                  <a:ext uri="{0D108BD9-81ED-4DB2-BD59-A6C34878D82A}">
                    <a16:rowId xmlns:a16="http://schemas.microsoft.com/office/drawing/2014/main" val="2470809840"/>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8"/>
                        </a:rPr>
                        <a:t>ITU-T A.8</a:t>
                      </a:r>
                      <a:endParaRPr lang="en-GB" sz="1200" kern="1200" dirty="0">
                        <a:solidFill>
                          <a:schemeClr val="dk1"/>
                        </a:solidFill>
                        <a:latin typeface="+mn-lt"/>
                        <a:ea typeface="+mn-ea"/>
                        <a:cs typeface="+mn-cs"/>
                      </a:endParaRPr>
                    </a:p>
                  </a:txBody>
                  <a:tcPr/>
                </a:tc>
                <a:tc>
                  <a:txBody>
                    <a:bodyPr/>
                    <a:lstStyle/>
                    <a:p>
                      <a:r>
                        <a:rPr lang="en-GB" sz="1200" kern="1200" dirty="0">
                          <a:solidFill>
                            <a:schemeClr val="dk1"/>
                          </a:solidFill>
                          <a:latin typeface="+mn-lt"/>
                          <a:ea typeface="+mn-ea"/>
                          <a:cs typeface="+mn-cs"/>
                        </a:rPr>
                        <a:t>Alternative approval process for new and revised ITU-T Recommendations</a:t>
                      </a:r>
                    </a:p>
                  </a:txBody>
                  <a:tcPr/>
                </a:tc>
                <a:extLst>
                  <a:ext uri="{0D108BD9-81ED-4DB2-BD59-A6C34878D82A}">
                    <a16:rowId xmlns:a16="http://schemas.microsoft.com/office/drawing/2014/main" val="1226180601"/>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9"/>
                        </a:rPr>
                        <a:t>ITU-T A.11</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Publication of ITU-T Recommendations and World Telecommunication Standardization Assembly proceedings</a:t>
                      </a:r>
                    </a:p>
                  </a:txBody>
                  <a:tcPr/>
                </a:tc>
                <a:extLst>
                  <a:ext uri="{0D108BD9-81ED-4DB2-BD59-A6C34878D82A}">
                    <a16:rowId xmlns:a16="http://schemas.microsoft.com/office/drawing/2014/main" val="2525748390"/>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0"/>
                        </a:rPr>
                        <a:t>ITU-T A.12</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Identification and layout of ITU-T Recommendations</a:t>
                      </a:r>
                    </a:p>
                  </a:txBody>
                  <a:tcPr/>
                </a:tc>
                <a:extLst>
                  <a:ext uri="{0D108BD9-81ED-4DB2-BD59-A6C34878D82A}">
                    <a16:rowId xmlns:a16="http://schemas.microsoft.com/office/drawing/2014/main" val="2510478020"/>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1"/>
                        </a:rPr>
                        <a:t>ITU-T A.13</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Non-normative ITU-T publications, including Supplements to ITU-T Recommendations</a:t>
                      </a:r>
                    </a:p>
                  </a:txBody>
                  <a:tcPr/>
                </a:tc>
                <a:extLst>
                  <a:ext uri="{0D108BD9-81ED-4DB2-BD59-A6C34878D82A}">
                    <a16:rowId xmlns:a16="http://schemas.microsoft.com/office/drawing/2014/main" val="4024550500"/>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2"/>
                        </a:rPr>
                        <a:t>ITU-T A.23</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Collaboration with the International Organization for Standardization (ISO) and the International Electrotechnical Commission (IEC) on information technology</a:t>
                      </a:r>
                    </a:p>
                  </a:txBody>
                  <a:tcPr/>
                </a:tc>
                <a:extLst>
                  <a:ext uri="{0D108BD9-81ED-4DB2-BD59-A6C34878D82A}">
                    <a16:rowId xmlns:a16="http://schemas.microsoft.com/office/drawing/2014/main" val="3288783202"/>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3"/>
                        </a:rPr>
                        <a:t>ITU-T A.25</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Generic procedures for incorporating text between ITU-T and other organizations</a:t>
                      </a:r>
                    </a:p>
                  </a:txBody>
                  <a:tcPr/>
                </a:tc>
                <a:extLst>
                  <a:ext uri="{0D108BD9-81ED-4DB2-BD59-A6C34878D82A}">
                    <a16:rowId xmlns:a16="http://schemas.microsoft.com/office/drawing/2014/main" val="4220594739"/>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4"/>
                        </a:rPr>
                        <a:t>ITU-T A.31</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Guidelines and coordination requirements for the organization of ITU-T seminars and workshops</a:t>
                      </a:r>
                    </a:p>
                  </a:txBody>
                  <a:tcPr/>
                </a:tc>
                <a:extLst>
                  <a:ext uri="{0D108BD9-81ED-4DB2-BD59-A6C34878D82A}">
                    <a16:rowId xmlns:a16="http://schemas.microsoft.com/office/drawing/2014/main" val="4290495082"/>
                  </a:ext>
                </a:extLst>
              </a:tr>
            </a:tbl>
          </a:graphicData>
        </a:graphic>
      </p:graphicFrame>
    </p:spTree>
    <p:extLst>
      <p:ext uri="{BB962C8B-B14F-4D97-AF65-F5344CB8AC3E}">
        <p14:creationId xmlns:p14="http://schemas.microsoft.com/office/powerpoint/2010/main" val="1863834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pPr>
            <a:fld id="{B1018E3F-BF57-49C2-B88E-54B5E997D8B5}" type="slidenum">
              <a:rPr lang="en-US" altLang="en-US" smtClean="0"/>
              <a:pPr>
                <a:defRPr/>
              </a:pPr>
              <a:t>3</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dirty="0"/>
              <a:t>TSAG Aim</a:t>
            </a:r>
          </a:p>
        </p:txBody>
      </p:sp>
      <p:sp>
        <p:nvSpPr>
          <p:cNvPr id="18436" name="Rectangle 5"/>
          <p:cNvSpPr>
            <a:spLocks noGrp="1" noChangeArrowheads="1"/>
          </p:cNvSpPr>
          <p:nvPr>
            <p:ph type="body" idx="1"/>
          </p:nvPr>
        </p:nvSpPr>
        <p:spPr>
          <a:xfrm>
            <a:off x="1198178" y="1221963"/>
            <a:ext cx="9979573" cy="5084243"/>
          </a:xfrm>
        </p:spPr>
        <p:txBody>
          <a:bodyPr>
            <a:noAutofit/>
          </a:bodyPr>
          <a:lstStyle/>
          <a:p>
            <a:pPr>
              <a:defRPr/>
            </a:pPr>
            <a:r>
              <a:rPr lang="en-US" altLang="en-US" b="1" dirty="0"/>
              <a:t>TSAG’s aim is to help make ITU-T the most attractive place to come to do standards work.</a:t>
            </a:r>
          </a:p>
          <a:p>
            <a:pPr>
              <a:defRPr/>
            </a:pPr>
            <a:r>
              <a:rPr lang="en-US" altLang="en-US" b="1" dirty="0"/>
              <a:t>TSAG is an advisory body to the ITU-T Study Groups,</a:t>
            </a:r>
            <a:br>
              <a:rPr lang="en-US" altLang="en-US" b="1" dirty="0"/>
            </a:br>
            <a:r>
              <a:rPr lang="en-US" altLang="en-US" b="1" dirty="0"/>
              <a:t>to the membership, to the TSB Director and staff.</a:t>
            </a:r>
            <a:endParaRPr lang="en-US" altLang="en-US" dirty="0"/>
          </a:p>
          <a:p>
            <a:pPr>
              <a:defRPr/>
            </a:pPr>
            <a:r>
              <a:rPr lang="en-US" altLang="en-US" b="1" dirty="0"/>
              <a:t>TSAG is covered in the Constitution and Convention:</a:t>
            </a:r>
          </a:p>
          <a:p>
            <a:pPr lvl="1">
              <a:defRPr/>
            </a:pPr>
            <a:r>
              <a:rPr lang="en-US" altLang="en-US" sz="2400" dirty="0"/>
              <a:t>CS/Article 17 No.108A; Article 19 No.116</a:t>
            </a:r>
          </a:p>
          <a:p>
            <a:pPr lvl="1">
              <a:defRPr/>
            </a:pPr>
            <a:r>
              <a:rPr lang="en-US" altLang="en-US" sz="2400" dirty="0"/>
              <a:t>CV/Article 14A Nos.197A-197I; Article 15 No.205A.</a:t>
            </a:r>
          </a:p>
          <a:p>
            <a:pPr marL="457200" lvl="1" indent="0">
              <a:buNone/>
              <a:defRPr/>
            </a:pPr>
            <a:r>
              <a:rPr lang="en-US" altLang="en-US" sz="2400" dirty="0"/>
              <a:t>and further in</a:t>
            </a:r>
          </a:p>
          <a:p>
            <a:pPr lvl="1">
              <a:defRPr/>
            </a:pPr>
            <a:r>
              <a:rPr lang="en-US" altLang="en-US" sz="2400" dirty="0"/>
              <a:t>WTSA-22 Resolution 1 Section 4,</a:t>
            </a:r>
          </a:p>
          <a:p>
            <a:pPr lvl="1">
              <a:defRPr/>
            </a:pPr>
            <a:r>
              <a:rPr lang="en-US" altLang="en-US" sz="2400" dirty="0"/>
              <a:t>WTSA-22 Resolution 22.</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30</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sz="3200" dirty="0"/>
              <a:t>Supplements to the ITU-T A-series under responsibility of TSAG</a:t>
            </a:r>
          </a:p>
        </p:txBody>
      </p:sp>
      <p:graphicFrame>
        <p:nvGraphicFramePr>
          <p:cNvPr id="2" name="Table 2">
            <a:extLst>
              <a:ext uri="{FF2B5EF4-FFF2-40B4-BE49-F238E27FC236}">
                <a16:creationId xmlns:a16="http://schemas.microsoft.com/office/drawing/2014/main" id="{618C43AE-D236-456E-BBE2-8925F25E68B1}"/>
              </a:ext>
            </a:extLst>
          </p:cNvPr>
          <p:cNvGraphicFramePr>
            <a:graphicFrameLocks noGrp="1"/>
          </p:cNvGraphicFramePr>
          <p:nvPr/>
        </p:nvGraphicFramePr>
        <p:xfrm>
          <a:off x="2363670" y="1628800"/>
          <a:ext cx="7464660" cy="2123440"/>
        </p:xfrm>
        <a:graphic>
          <a:graphicData uri="http://schemas.openxmlformats.org/drawingml/2006/table">
            <a:tbl>
              <a:tblPr firstRow="1" bandRow="1">
                <a:tableStyleId>{5C22544A-7EE6-4342-B048-85BDC9FD1C3A}</a:tableStyleId>
              </a:tblPr>
              <a:tblGrid>
                <a:gridCol w="1848036">
                  <a:extLst>
                    <a:ext uri="{9D8B030D-6E8A-4147-A177-3AD203B41FA5}">
                      <a16:colId xmlns:a16="http://schemas.microsoft.com/office/drawing/2014/main" val="1749391488"/>
                    </a:ext>
                  </a:extLst>
                </a:gridCol>
                <a:gridCol w="5616624">
                  <a:extLst>
                    <a:ext uri="{9D8B030D-6E8A-4147-A177-3AD203B41FA5}">
                      <a16:colId xmlns:a16="http://schemas.microsoft.com/office/drawing/2014/main" val="1484310927"/>
                    </a:ext>
                  </a:extLst>
                </a:gridCol>
              </a:tblGrid>
              <a:tr h="370840">
                <a:tc>
                  <a:txBody>
                    <a:bodyPr/>
                    <a:lstStyle/>
                    <a:p>
                      <a:pPr algn="ctr"/>
                      <a:r>
                        <a:rPr lang="en-US" dirty="0">
                          <a:solidFill>
                            <a:schemeClr val="tx1"/>
                          </a:solidFill>
                        </a:rPr>
                        <a:t>Supplement</a:t>
                      </a:r>
                      <a:endParaRPr lang="en-GB" dirty="0">
                        <a:solidFill>
                          <a:schemeClr val="tx1"/>
                        </a:solidFill>
                      </a:endParaRPr>
                    </a:p>
                  </a:txBody>
                  <a:tcPr/>
                </a:tc>
                <a:tc>
                  <a:txBody>
                    <a:bodyPr/>
                    <a:lstStyle/>
                    <a:p>
                      <a:pPr algn="ctr"/>
                      <a:r>
                        <a:rPr lang="en-US" dirty="0">
                          <a:solidFill>
                            <a:schemeClr val="tx1"/>
                          </a:solidFill>
                        </a:rPr>
                        <a:t>Title</a:t>
                      </a:r>
                      <a:endParaRPr lang="en-GB" dirty="0">
                        <a:solidFill>
                          <a:schemeClr val="tx1"/>
                        </a:solidFill>
                      </a:endParaRPr>
                    </a:p>
                  </a:txBody>
                  <a:tcPr/>
                </a:tc>
                <a:extLst>
                  <a:ext uri="{0D108BD9-81ED-4DB2-BD59-A6C34878D82A}">
                    <a16:rowId xmlns:a16="http://schemas.microsoft.com/office/drawing/2014/main" val="3357921049"/>
                  </a:ext>
                </a:extLst>
              </a:tr>
              <a:tr h="370840">
                <a:tc>
                  <a:txBody>
                    <a:bodyPr/>
                    <a:lstStyle/>
                    <a:p>
                      <a:r>
                        <a:rPr lang="en-GB" dirty="0">
                          <a:hlinkClick r:id="rId2"/>
                        </a:rPr>
                        <a:t>A Suppl. 2</a:t>
                      </a:r>
                      <a:endParaRPr lang="en-GB" dirty="0"/>
                    </a:p>
                  </a:txBody>
                  <a:tcPr/>
                </a:tc>
                <a:tc>
                  <a:txBody>
                    <a:bodyPr/>
                    <a:lstStyle/>
                    <a:p>
                      <a:r>
                        <a:rPr lang="en-GB" dirty="0"/>
                        <a:t>Guidelines on interoperability experiments</a:t>
                      </a:r>
                    </a:p>
                  </a:txBody>
                  <a:tcPr/>
                </a:tc>
                <a:extLst>
                  <a:ext uri="{0D108BD9-81ED-4DB2-BD59-A6C34878D82A}">
                    <a16:rowId xmlns:a16="http://schemas.microsoft.com/office/drawing/2014/main" val="165820920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A Suppl. 3</a:t>
                      </a:r>
                      <a:endParaRPr lang="en-GB" dirty="0"/>
                    </a:p>
                  </a:txBody>
                  <a:tcPr/>
                </a:tc>
                <a:tc>
                  <a:txBody>
                    <a:bodyPr/>
                    <a:lstStyle/>
                    <a:p>
                      <a:r>
                        <a:rPr lang="en-GB" dirty="0"/>
                        <a:t>IETF and ITU-T collaboration guidelines</a:t>
                      </a:r>
                    </a:p>
                  </a:txBody>
                  <a:tcPr/>
                </a:tc>
                <a:extLst>
                  <a:ext uri="{0D108BD9-81ED-4DB2-BD59-A6C34878D82A}">
                    <a16:rowId xmlns:a16="http://schemas.microsoft.com/office/drawing/2014/main" val="245607683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rPr>
                        <a:t>A Suppl. 4</a:t>
                      </a:r>
                      <a:endParaRPr lang="en-GB" dirty="0"/>
                    </a:p>
                  </a:txBody>
                  <a:tcPr/>
                </a:tc>
                <a:tc>
                  <a:txBody>
                    <a:bodyPr/>
                    <a:lstStyle/>
                    <a:p>
                      <a:r>
                        <a:rPr lang="en-GB"/>
                        <a:t>Guidelines </a:t>
                      </a:r>
                      <a:r>
                        <a:rPr lang="en-GB" dirty="0"/>
                        <a:t>for remote participation</a:t>
                      </a:r>
                    </a:p>
                  </a:txBody>
                  <a:tcPr/>
                </a:tc>
                <a:extLst>
                  <a:ext uri="{0D108BD9-81ED-4DB2-BD59-A6C34878D82A}">
                    <a16:rowId xmlns:a16="http://schemas.microsoft.com/office/drawing/2014/main" val="97915529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5"/>
                        </a:rPr>
                        <a:t>A Suppl. 5</a:t>
                      </a:r>
                      <a:endParaRPr lang="en-GB" dirty="0"/>
                    </a:p>
                  </a:txBody>
                  <a:tcPr/>
                </a:tc>
                <a:tc>
                  <a:txBody>
                    <a:bodyPr/>
                    <a:lstStyle/>
                    <a:p>
                      <a:r>
                        <a:rPr lang="en-GB" dirty="0"/>
                        <a:t>Guidelines for collaboration and exchange of information with other organizations</a:t>
                      </a:r>
                    </a:p>
                  </a:txBody>
                  <a:tcPr/>
                </a:tc>
                <a:extLst>
                  <a:ext uri="{0D108BD9-81ED-4DB2-BD59-A6C34878D82A}">
                    <a16:rowId xmlns:a16="http://schemas.microsoft.com/office/drawing/2014/main" val="1035996612"/>
                  </a:ext>
                </a:extLst>
              </a:tr>
            </a:tbl>
          </a:graphicData>
        </a:graphic>
      </p:graphicFrame>
    </p:spTree>
    <p:extLst>
      <p:ext uri="{BB962C8B-B14F-4D97-AF65-F5344CB8AC3E}">
        <p14:creationId xmlns:p14="http://schemas.microsoft.com/office/powerpoint/2010/main" val="3580567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4</a:t>
            </a:fld>
            <a:endParaRPr lang="en-US" altLang="en-US" sz="1000">
              <a:solidFill>
                <a:schemeClr val="tx1"/>
              </a:solidFill>
            </a:endParaRPr>
          </a:p>
        </p:txBody>
      </p:sp>
      <p:sp>
        <p:nvSpPr>
          <p:cNvPr id="19459" name="Rectangle 14"/>
          <p:cNvSpPr>
            <a:spLocks noGrp="1" noChangeArrowheads="1"/>
          </p:cNvSpPr>
          <p:nvPr>
            <p:ph type="title"/>
          </p:nvPr>
        </p:nvSpPr>
        <p:spPr/>
        <p:txBody>
          <a:bodyPr>
            <a:normAutofit fontScale="90000"/>
          </a:bodyPr>
          <a:lstStyle/>
          <a:p>
            <a:pPr algn="l"/>
            <a:br>
              <a:rPr lang="en-US" altLang="en-US" dirty="0"/>
            </a:br>
            <a:r>
              <a:rPr lang="en-US" altLang="en-US" dirty="0"/>
              <a:t>Where TSAG </a:t>
            </a:r>
            <a:br>
              <a:rPr lang="en-US" altLang="en-US" dirty="0"/>
            </a:br>
            <a:r>
              <a:rPr lang="en-US" altLang="en-US" dirty="0"/>
              <a:t>Fits into ITU</a:t>
            </a:r>
            <a:endParaRPr lang="en-CA" altLang="en-US" dirty="0"/>
          </a:p>
        </p:txBody>
      </p:sp>
      <p:sp>
        <p:nvSpPr>
          <p:cNvPr id="19460" name="Rectangle 15"/>
          <p:cNvSpPr>
            <a:spLocks noGrp="1" noChangeArrowheads="1"/>
          </p:cNvSpPr>
          <p:nvPr>
            <p:ph type="body" idx="1"/>
          </p:nvPr>
        </p:nvSpPr>
        <p:spPr>
          <a:xfrm>
            <a:off x="1774825" y="1163638"/>
            <a:ext cx="8642350" cy="2209800"/>
          </a:xfrm>
        </p:spPr>
        <p:txBody>
          <a:bodyPr>
            <a:normAutofit fontScale="85000" lnSpcReduction="20000"/>
          </a:bodyPr>
          <a:lstStyle/>
          <a:p>
            <a:endParaRPr lang="en-CA" altLang="en-US"/>
          </a:p>
          <a:p>
            <a:endParaRPr lang="en-CA" altLang="en-US"/>
          </a:p>
          <a:p>
            <a:r>
              <a:rPr lang="en-CA" altLang="en-US"/>
              <a:t>RAG</a:t>
            </a:r>
          </a:p>
          <a:p>
            <a:r>
              <a:rPr lang="en-CA" altLang="en-US" b="1"/>
              <a:t>TSAG</a:t>
            </a:r>
          </a:p>
          <a:p>
            <a:r>
              <a:rPr lang="en-CA" altLang="en-US"/>
              <a:t>TDAG</a:t>
            </a:r>
          </a:p>
        </p:txBody>
      </p:sp>
      <p:pic>
        <p:nvPicPr>
          <p:cNvPr id="19461" name="Picture 5" descr="struc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726" y="0"/>
            <a:ext cx="53752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Freeform 10"/>
          <p:cNvSpPr>
            <a:spLocks/>
          </p:cNvSpPr>
          <p:nvPr/>
        </p:nvSpPr>
        <p:spPr bwMode="auto">
          <a:xfrm>
            <a:off x="3403600" y="2239964"/>
            <a:ext cx="2332038" cy="1195387"/>
          </a:xfrm>
          <a:custGeom>
            <a:avLst/>
            <a:gdLst>
              <a:gd name="T0" fmla="*/ 0 w 1469"/>
              <a:gd name="T1" fmla="*/ 2147483646 h 753"/>
              <a:gd name="T2" fmla="*/ 2147483646 w 1469"/>
              <a:gd name="T3" fmla="*/ 2147483646 h 753"/>
              <a:gd name="T4" fmla="*/ 2147483646 w 1469"/>
              <a:gd name="T5" fmla="*/ 2147483646 h 753"/>
              <a:gd name="T6" fmla="*/ 2147483646 w 1469"/>
              <a:gd name="T7" fmla="*/ 2147483646 h 7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69" h="753">
                <a:moveTo>
                  <a:pt x="0" y="37"/>
                </a:moveTo>
                <a:cubicBezTo>
                  <a:pt x="125" y="48"/>
                  <a:pt x="568" y="0"/>
                  <a:pt x="752" y="101"/>
                </a:cubicBezTo>
                <a:cubicBezTo>
                  <a:pt x="936" y="202"/>
                  <a:pt x="984" y="537"/>
                  <a:pt x="1104" y="645"/>
                </a:cubicBezTo>
                <a:cubicBezTo>
                  <a:pt x="1224" y="753"/>
                  <a:pt x="1393" y="727"/>
                  <a:pt x="1469" y="749"/>
                </a:cubicBezTo>
              </a:path>
            </a:pathLst>
          </a:custGeom>
          <a:noFill/>
          <a:ln w="38100" cmpd="sng">
            <a:solidFill>
              <a:srgbClr val="0080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463" name="Freeform 11"/>
          <p:cNvSpPr>
            <a:spLocks/>
          </p:cNvSpPr>
          <p:nvPr/>
        </p:nvSpPr>
        <p:spPr bwMode="auto">
          <a:xfrm>
            <a:off x="3390900" y="2730500"/>
            <a:ext cx="3886200" cy="1277938"/>
          </a:xfrm>
          <a:custGeom>
            <a:avLst/>
            <a:gdLst>
              <a:gd name="T0" fmla="*/ 0 w 2448"/>
              <a:gd name="T1" fmla="*/ 0 h 805"/>
              <a:gd name="T2" fmla="*/ 2147483646 w 2448"/>
              <a:gd name="T3" fmla="*/ 2147483646 h 805"/>
              <a:gd name="T4" fmla="*/ 2147483646 w 2448"/>
              <a:gd name="T5" fmla="*/ 2147483646 h 805"/>
              <a:gd name="T6" fmla="*/ 2147483646 w 2448"/>
              <a:gd name="T7" fmla="*/ 2147483646 h 805"/>
              <a:gd name="T8" fmla="*/ 2147483646 w 2448"/>
              <a:gd name="T9" fmla="*/ 2147483646 h 805"/>
              <a:gd name="T10" fmla="*/ 2147483646 w 2448"/>
              <a:gd name="T11" fmla="*/ 2147483646 h 805"/>
              <a:gd name="T12" fmla="*/ 2147483646 w 2448"/>
              <a:gd name="T13" fmla="*/ 2147483646 h 8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48" h="805">
                <a:moveTo>
                  <a:pt x="0" y="0"/>
                </a:moveTo>
                <a:cubicBezTo>
                  <a:pt x="124" y="49"/>
                  <a:pt x="560" y="173"/>
                  <a:pt x="744" y="296"/>
                </a:cubicBezTo>
                <a:cubicBezTo>
                  <a:pt x="928" y="419"/>
                  <a:pt x="957" y="667"/>
                  <a:pt x="1104" y="736"/>
                </a:cubicBezTo>
                <a:cubicBezTo>
                  <a:pt x="1251" y="805"/>
                  <a:pt x="1481" y="719"/>
                  <a:pt x="1624" y="712"/>
                </a:cubicBezTo>
                <a:cubicBezTo>
                  <a:pt x="1767" y="705"/>
                  <a:pt x="1845" y="713"/>
                  <a:pt x="1960" y="696"/>
                </a:cubicBezTo>
                <a:cubicBezTo>
                  <a:pt x="2075" y="679"/>
                  <a:pt x="2231" y="644"/>
                  <a:pt x="2312" y="608"/>
                </a:cubicBezTo>
                <a:cubicBezTo>
                  <a:pt x="2393" y="572"/>
                  <a:pt x="2420" y="507"/>
                  <a:pt x="2448" y="480"/>
                </a:cubicBezTo>
              </a:path>
            </a:pathLst>
          </a:custGeom>
          <a:noFill/>
          <a:ln w="38100" cmpd="sng">
            <a:solidFill>
              <a:srgbClr val="FF33CC"/>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464" name="Freeform 12"/>
          <p:cNvSpPr>
            <a:spLocks/>
          </p:cNvSpPr>
          <p:nvPr/>
        </p:nvSpPr>
        <p:spPr bwMode="auto">
          <a:xfrm>
            <a:off x="3390901" y="3187700"/>
            <a:ext cx="5584825" cy="1314450"/>
          </a:xfrm>
          <a:custGeom>
            <a:avLst/>
            <a:gdLst>
              <a:gd name="T0" fmla="*/ 0 w 3518"/>
              <a:gd name="T1" fmla="*/ 0 h 828"/>
              <a:gd name="T2" fmla="*/ 2147483646 w 3518"/>
              <a:gd name="T3" fmla="*/ 2147483646 h 828"/>
              <a:gd name="T4" fmla="*/ 2147483646 w 3518"/>
              <a:gd name="T5" fmla="*/ 2147483646 h 828"/>
              <a:gd name="T6" fmla="*/ 2147483646 w 3518"/>
              <a:gd name="T7" fmla="*/ 2147483646 h 828"/>
              <a:gd name="T8" fmla="*/ 2147483646 w 3518"/>
              <a:gd name="T9" fmla="*/ 2147483646 h 828"/>
              <a:gd name="T10" fmla="*/ 2147483646 w 3518"/>
              <a:gd name="T11" fmla="*/ 2147483646 h 828"/>
              <a:gd name="T12" fmla="*/ 2147483646 w 3518"/>
              <a:gd name="T13" fmla="*/ 2147483646 h 828"/>
              <a:gd name="T14" fmla="*/ 2147483646 w 3518"/>
              <a:gd name="T15" fmla="*/ 2147483646 h 8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18" h="828">
                <a:moveTo>
                  <a:pt x="0" y="0"/>
                </a:moveTo>
                <a:cubicBezTo>
                  <a:pt x="67" y="44"/>
                  <a:pt x="269" y="152"/>
                  <a:pt x="400" y="264"/>
                </a:cubicBezTo>
                <a:cubicBezTo>
                  <a:pt x="531" y="376"/>
                  <a:pt x="556" y="585"/>
                  <a:pt x="784" y="672"/>
                </a:cubicBezTo>
                <a:cubicBezTo>
                  <a:pt x="1012" y="759"/>
                  <a:pt x="1482" y="828"/>
                  <a:pt x="1768" y="787"/>
                </a:cubicBezTo>
                <a:cubicBezTo>
                  <a:pt x="2054" y="746"/>
                  <a:pt x="2280" y="500"/>
                  <a:pt x="2502" y="424"/>
                </a:cubicBezTo>
                <a:cubicBezTo>
                  <a:pt x="2723" y="348"/>
                  <a:pt x="2955" y="344"/>
                  <a:pt x="3098" y="333"/>
                </a:cubicBezTo>
                <a:cubicBezTo>
                  <a:pt x="3242" y="322"/>
                  <a:pt x="3295" y="385"/>
                  <a:pt x="3364" y="360"/>
                </a:cubicBezTo>
                <a:cubicBezTo>
                  <a:pt x="3434" y="335"/>
                  <a:pt x="3486" y="221"/>
                  <a:pt x="3518" y="184"/>
                </a:cubicBezTo>
              </a:path>
            </a:pathLst>
          </a:custGeom>
          <a:noFill/>
          <a:ln w="38100" cmpd="sng">
            <a:solidFill>
              <a:srgbClr val="3366FF"/>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5</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dirty="0"/>
              <a:t>TSAG Leadership</a:t>
            </a:r>
          </a:p>
        </p:txBody>
      </p:sp>
      <p:pic>
        <p:nvPicPr>
          <p:cNvPr id="4" name="Picture 3">
            <a:extLst>
              <a:ext uri="{FF2B5EF4-FFF2-40B4-BE49-F238E27FC236}">
                <a16:creationId xmlns:a16="http://schemas.microsoft.com/office/drawing/2014/main" id="{23F4E670-58CA-0DFE-BF08-4A840D8A0FD9}"/>
              </a:ext>
            </a:extLst>
          </p:cNvPr>
          <p:cNvPicPr>
            <a:picLocks noChangeAspect="1"/>
          </p:cNvPicPr>
          <p:nvPr/>
        </p:nvPicPr>
        <p:blipFill>
          <a:blip r:embed="rId2"/>
          <a:stretch>
            <a:fillRect/>
          </a:stretch>
        </p:blipFill>
        <p:spPr>
          <a:xfrm>
            <a:off x="5591945" y="1269209"/>
            <a:ext cx="942975" cy="865505"/>
          </a:xfrm>
          <a:prstGeom prst="rect">
            <a:avLst/>
          </a:prstGeom>
        </p:spPr>
      </p:pic>
      <p:sp>
        <p:nvSpPr>
          <p:cNvPr id="6" name="TextBox 5">
            <a:extLst>
              <a:ext uri="{FF2B5EF4-FFF2-40B4-BE49-F238E27FC236}">
                <a16:creationId xmlns:a16="http://schemas.microsoft.com/office/drawing/2014/main" id="{4328343E-B658-A7BC-3636-9DB972C1E3F5}"/>
              </a:ext>
            </a:extLst>
          </p:cNvPr>
          <p:cNvSpPr txBox="1"/>
          <p:nvPr/>
        </p:nvSpPr>
        <p:spPr>
          <a:xfrm>
            <a:off x="4079776" y="2061296"/>
            <a:ext cx="5040560" cy="338554"/>
          </a:xfrm>
          <a:prstGeom prst="rect">
            <a:avLst/>
          </a:prstGeom>
          <a:noFill/>
        </p:spPr>
        <p:txBody>
          <a:bodyPr wrap="square">
            <a:spAutoFit/>
          </a:bodyPr>
          <a:lstStyle/>
          <a:p>
            <a:r>
              <a:rPr lang="en-GB" sz="1600" dirty="0">
                <a:solidFill>
                  <a:srgbClr val="0563C1"/>
                </a:solidFill>
                <a:latin typeface="Calibri" panose="020F0502020204030204" pitchFamily="34" charset="0"/>
                <a:ea typeface="Calibri" panose="020F0502020204030204" pitchFamily="34" charset="0"/>
                <a:cs typeface="Times New Roman" panose="02020603050405020304" pitchFamily="18" charset="0"/>
              </a:rPr>
              <a:t>Chair: Mr Abdurahman AL HASSAN (Saudi Arabia)</a:t>
            </a:r>
            <a:endParaRPr lang="en-GB" sz="1600" dirty="0"/>
          </a:p>
        </p:txBody>
      </p:sp>
      <p:sp>
        <p:nvSpPr>
          <p:cNvPr id="8" name="TextBox 7">
            <a:extLst>
              <a:ext uri="{FF2B5EF4-FFF2-40B4-BE49-F238E27FC236}">
                <a16:creationId xmlns:a16="http://schemas.microsoft.com/office/drawing/2014/main" id="{79B2C9EA-91C7-302E-6771-9AEA577C8FCC}"/>
              </a:ext>
            </a:extLst>
          </p:cNvPr>
          <p:cNvSpPr txBox="1"/>
          <p:nvPr/>
        </p:nvSpPr>
        <p:spPr>
          <a:xfrm>
            <a:off x="1631504" y="2421336"/>
            <a:ext cx="1512168" cy="338554"/>
          </a:xfrm>
          <a:prstGeom prst="rect">
            <a:avLst/>
          </a:prstGeom>
          <a:noFill/>
        </p:spPr>
        <p:txBody>
          <a:bodyPr wrap="square">
            <a:spAutoFit/>
          </a:bodyPr>
          <a:lstStyle/>
          <a:p>
            <a:r>
              <a:rPr lang="en-GB" sz="1600" dirty="0">
                <a:solidFill>
                  <a:srgbClr val="0563C1"/>
                </a:solidFill>
                <a:latin typeface="Calibri" panose="020F0502020204030204" pitchFamily="34" charset="0"/>
                <a:ea typeface="Calibri" panose="020F0502020204030204" pitchFamily="34" charset="0"/>
                <a:cs typeface="Times New Roman" panose="02020603050405020304" pitchFamily="18" charset="0"/>
              </a:rPr>
              <a:t>Vice Chairs:</a:t>
            </a:r>
            <a:endParaRPr lang="en-GB" sz="1600" dirty="0"/>
          </a:p>
        </p:txBody>
      </p:sp>
      <p:sp>
        <p:nvSpPr>
          <p:cNvPr id="10" name="TextBox 9">
            <a:extLst>
              <a:ext uri="{FF2B5EF4-FFF2-40B4-BE49-F238E27FC236}">
                <a16:creationId xmlns:a16="http://schemas.microsoft.com/office/drawing/2014/main" id="{89306F47-3343-8AC5-EEAB-7724995B40B1}"/>
              </a:ext>
            </a:extLst>
          </p:cNvPr>
          <p:cNvSpPr txBox="1"/>
          <p:nvPr/>
        </p:nvSpPr>
        <p:spPr>
          <a:xfrm>
            <a:off x="1631504" y="3933505"/>
            <a:ext cx="1584176"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Mr Khalid AL-HMOUD (Jordan)</a:t>
            </a:r>
          </a:p>
        </p:txBody>
      </p:sp>
      <p:pic>
        <p:nvPicPr>
          <p:cNvPr id="11" name="Picture 10" descr="A person wearing a suit and tie&#10;&#10;Description automatically generated with medium confidence">
            <a:extLst>
              <a:ext uri="{FF2B5EF4-FFF2-40B4-BE49-F238E27FC236}">
                <a16:creationId xmlns:a16="http://schemas.microsoft.com/office/drawing/2014/main" id="{053F92C8-967F-2FBF-FDF3-626010990609}"/>
              </a:ext>
            </a:extLst>
          </p:cNvPr>
          <p:cNvPicPr>
            <a:picLocks noChangeAspect="1"/>
          </p:cNvPicPr>
          <p:nvPr/>
        </p:nvPicPr>
        <p:blipFill>
          <a:blip r:embed="rId3"/>
          <a:stretch>
            <a:fillRect/>
          </a:stretch>
        </p:blipFill>
        <p:spPr>
          <a:xfrm>
            <a:off x="3863752" y="2709368"/>
            <a:ext cx="944880" cy="1220470"/>
          </a:xfrm>
          <a:prstGeom prst="rect">
            <a:avLst/>
          </a:prstGeom>
        </p:spPr>
      </p:pic>
      <p:sp>
        <p:nvSpPr>
          <p:cNvPr id="13" name="TextBox 12">
            <a:extLst>
              <a:ext uri="{FF2B5EF4-FFF2-40B4-BE49-F238E27FC236}">
                <a16:creationId xmlns:a16="http://schemas.microsoft.com/office/drawing/2014/main" id="{BB7C2E5C-59CF-655B-AEE1-4C7DF0010D29}"/>
              </a:ext>
            </a:extLst>
          </p:cNvPr>
          <p:cNvSpPr txBox="1"/>
          <p:nvPr/>
        </p:nvSpPr>
        <p:spPr>
          <a:xfrm>
            <a:off x="3359696" y="3933505"/>
            <a:ext cx="1728192"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Mr Ulugbek AZIMOV (Republic of Uzbekistan)</a:t>
            </a:r>
          </a:p>
        </p:txBody>
      </p:sp>
      <p:pic>
        <p:nvPicPr>
          <p:cNvPr id="14" name="Picture 13">
            <a:extLst>
              <a:ext uri="{FF2B5EF4-FFF2-40B4-BE49-F238E27FC236}">
                <a16:creationId xmlns:a16="http://schemas.microsoft.com/office/drawing/2014/main" id="{112666AF-5AE8-C503-BD55-2FA7E72879E9}"/>
              </a:ext>
            </a:extLst>
          </p:cNvPr>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1945" y="2709369"/>
            <a:ext cx="981075" cy="1190625"/>
          </a:xfrm>
          <a:prstGeom prst="rect">
            <a:avLst/>
          </a:prstGeom>
          <a:noFill/>
          <a:ln>
            <a:noFill/>
          </a:ln>
        </p:spPr>
      </p:pic>
      <p:sp>
        <p:nvSpPr>
          <p:cNvPr id="16" name="TextBox 15">
            <a:extLst>
              <a:ext uri="{FF2B5EF4-FFF2-40B4-BE49-F238E27FC236}">
                <a16:creationId xmlns:a16="http://schemas.microsoft.com/office/drawing/2014/main" id="{E62FB31A-058C-01E3-2AF5-DB2A88732B17}"/>
              </a:ext>
            </a:extLst>
          </p:cNvPr>
          <p:cNvSpPr txBox="1"/>
          <p:nvPr/>
        </p:nvSpPr>
        <p:spPr>
          <a:xfrm>
            <a:off x="5447928" y="3933505"/>
            <a:ext cx="1368152"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Mr Isaac BOATENG (Ghana)</a:t>
            </a:r>
          </a:p>
        </p:txBody>
      </p:sp>
      <p:pic>
        <p:nvPicPr>
          <p:cNvPr id="17" name="Picture 16">
            <a:extLst>
              <a:ext uri="{FF2B5EF4-FFF2-40B4-BE49-F238E27FC236}">
                <a16:creationId xmlns:a16="http://schemas.microsoft.com/office/drawing/2014/main" id="{747BA2F3-6B24-C56D-1D45-C284D725ADA8}"/>
              </a:ext>
            </a:extLst>
          </p:cNvPr>
          <p:cNvPicPr>
            <a:picLocks/>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64153" y="2709368"/>
            <a:ext cx="936104" cy="1208534"/>
          </a:xfrm>
          <a:prstGeom prst="rect">
            <a:avLst/>
          </a:prstGeom>
          <a:noFill/>
          <a:ln>
            <a:noFill/>
          </a:ln>
        </p:spPr>
      </p:pic>
      <p:sp>
        <p:nvSpPr>
          <p:cNvPr id="19" name="TextBox 18">
            <a:extLst>
              <a:ext uri="{FF2B5EF4-FFF2-40B4-BE49-F238E27FC236}">
                <a16:creationId xmlns:a16="http://schemas.microsoft.com/office/drawing/2014/main" id="{9B191776-CB61-9357-7A88-D770A3B079A8}"/>
              </a:ext>
            </a:extLst>
          </p:cNvPr>
          <p:cNvSpPr txBox="1"/>
          <p:nvPr/>
        </p:nvSpPr>
        <p:spPr>
          <a:xfrm>
            <a:off x="7104112" y="3933505"/>
            <a:ext cx="1656184"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Mr Olivier DUBUISSON (France)</a:t>
            </a:r>
          </a:p>
        </p:txBody>
      </p:sp>
      <p:pic>
        <p:nvPicPr>
          <p:cNvPr id="23" name="Picture 22">
            <a:extLst>
              <a:ext uri="{FF2B5EF4-FFF2-40B4-BE49-F238E27FC236}">
                <a16:creationId xmlns:a16="http://schemas.microsoft.com/office/drawing/2014/main" id="{110E5EAD-3343-A48D-7DDB-690B6EF82110}"/>
              </a:ext>
            </a:extLst>
          </p:cNvPr>
          <p:cNvPicPr>
            <a:picLocks/>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19536" y="4653585"/>
            <a:ext cx="952500" cy="1323975"/>
          </a:xfrm>
          <a:prstGeom prst="rect">
            <a:avLst/>
          </a:prstGeom>
          <a:noFill/>
          <a:ln>
            <a:noFill/>
          </a:ln>
        </p:spPr>
      </p:pic>
      <p:sp>
        <p:nvSpPr>
          <p:cNvPr id="25" name="TextBox 24">
            <a:extLst>
              <a:ext uri="{FF2B5EF4-FFF2-40B4-BE49-F238E27FC236}">
                <a16:creationId xmlns:a16="http://schemas.microsoft.com/office/drawing/2014/main" id="{6193BC67-045B-5823-19A3-185C9FEC4D11}"/>
              </a:ext>
            </a:extLst>
          </p:cNvPr>
          <p:cNvSpPr txBox="1"/>
          <p:nvPr/>
        </p:nvSpPr>
        <p:spPr>
          <a:xfrm>
            <a:off x="1524000" y="6021737"/>
            <a:ext cx="1835696"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Mr Guy-Michel KOUAKOU (Côte d’Ivoire)</a:t>
            </a:r>
          </a:p>
        </p:txBody>
      </p:sp>
      <p:pic>
        <p:nvPicPr>
          <p:cNvPr id="26" name="Picture 25">
            <a:extLst>
              <a:ext uri="{FF2B5EF4-FFF2-40B4-BE49-F238E27FC236}">
                <a16:creationId xmlns:a16="http://schemas.microsoft.com/office/drawing/2014/main" id="{514FC8F6-7922-0723-B3C1-CEAC2C4782E6}"/>
              </a:ext>
            </a:extLst>
          </p:cNvPr>
          <p:cNvPicPr>
            <a:picLocks noChangeAspect="1"/>
          </p:cNvPicPr>
          <p:nvPr/>
        </p:nvPicPr>
        <p:blipFill>
          <a:blip r:embed="rId7"/>
          <a:stretch>
            <a:fillRect/>
          </a:stretch>
        </p:blipFill>
        <p:spPr>
          <a:xfrm>
            <a:off x="7464152" y="4653585"/>
            <a:ext cx="828040" cy="1237615"/>
          </a:xfrm>
          <a:prstGeom prst="rect">
            <a:avLst/>
          </a:prstGeom>
        </p:spPr>
      </p:pic>
      <p:sp>
        <p:nvSpPr>
          <p:cNvPr id="28" name="TextBox 27">
            <a:extLst>
              <a:ext uri="{FF2B5EF4-FFF2-40B4-BE49-F238E27FC236}">
                <a16:creationId xmlns:a16="http://schemas.microsoft.com/office/drawing/2014/main" id="{C6C7E24A-846C-E2A3-A983-AB5FD5BDE15A}"/>
              </a:ext>
            </a:extLst>
          </p:cNvPr>
          <p:cNvSpPr txBox="1"/>
          <p:nvPr/>
        </p:nvSpPr>
        <p:spPr>
          <a:xfrm>
            <a:off x="7392144" y="5877721"/>
            <a:ext cx="1008112"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Ms Fang LI (P.R. China)</a:t>
            </a:r>
          </a:p>
        </p:txBody>
      </p:sp>
      <p:pic>
        <p:nvPicPr>
          <p:cNvPr id="29" name="Picture 28">
            <a:extLst>
              <a:ext uri="{FF2B5EF4-FFF2-40B4-BE49-F238E27FC236}">
                <a16:creationId xmlns:a16="http://schemas.microsoft.com/office/drawing/2014/main" id="{CD2F6D65-9CFE-638F-CBF6-DCA057193C66}"/>
              </a:ext>
            </a:extLst>
          </p:cNvPr>
          <p:cNvPicPr>
            <a:picLocks noChangeAspect="1"/>
          </p:cNvPicPr>
          <p:nvPr/>
        </p:nvPicPr>
        <p:blipFill>
          <a:blip r:embed="rId8"/>
          <a:stretch>
            <a:fillRect/>
          </a:stretch>
        </p:blipFill>
        <p:spPr>
          <a:xfrm>
            <a:off x="3863753" y="4725593"/>
            <a:ext cx="942975" cy="1283335"/>
          </a:xfrm>
          <a:prstGeom prst="rect">
            <a:avLst/>
          </a:prstGeom>
        </p:spPr>
      </p:pic>
      <p:sp>
        <p:nvSpPr>
          <p:cNvPr id="31" name="TextBox 30">
            <a:extLst>
              <a:ext uri="{FF2B5EF4-FFF2-40B4-BE49-F238E27FC236}">
                <a16:creationId xmlns:a16="http://schemas.microsoft.com/office/drawing/2014/main" id="{0C3651AD-6441-D0EC-79A8-3906CFFB9C97}"/>
              </a:ext>
            </a:extLst>
          </p:cNvPr>
          <p:cNvSpPr txBox="1"/>
          <p:nvPr/>
        </p:nvSpPr>
        <p:spPr>
          <a:xfrm>
            <a:off x="3287688" y="6021737"/>
            <a:ext cx="1944216"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Ms Gaëlle MARTIN-COCHER (</a:t>
            </a:r>
            <a:r>
              <a:rPr lang="en-GB" sz="1200" dirty="0" err="1">
                <a:solidFill>
                  <a:srgbClr val="0563C1"/>
                </a:solidFill>
                <a:latin typeface="Calibri" panose="020F0502020204030204" pitchFamily="34" charset="0"/>
                <a:cs typeface="Times New Roman" panose="02020603050405020304" pitchFamily="18" charset="0"/>
              </a:rPr>
              <a:t>InterDigital</a:t>
            </a:r>
            <a:r>
              <a:rPr lang="en-GB" sz="1200" dirty="0">
                <a:solidFill>
                  <a:srgbClr val="0563C1"/>
                </a:solidFill>
                <a:latin typeface="Calibri" panose="020F0502020204030204" pitchFamily="34" charset="0"/>
                <a:cs typeface="Times New Roman" panose="02020603050405020304" pitchFamily="18" charset="0"/>
              </a:rPr>
              <a:t> Canada </a:t>
            </a:r>
            <a:r>
              <a:rPr lang="en-GB" sz="1200" dirty="0" err="1">
                <a:solidFill>
                  <a:srgbClr val="0563C1"/>
                </a:solidFill>
                <a:latin typeface="Calibri" panose="020F0502020204030204" pitchFamily="34" charset="0"/>
                <a:cs typeface="Times New Roman" panose="02020603050405020304" pitchFamily="18" charset="0"/>
              </a:rPr>
              <a:t>Ltée</a:t>
            </a:r>
            <a:r>
              <a:rPr lang="en-GB" sz="1200" dirty="0">
                <a:solidFill>
                  <a:srgbClr val="0563C1"/>
                </a:solidFill>
                <a:latin typeface="Calibri" panose="020F0502020204030204" pitchFamily="34" charset="0"/>
                <a:cs typeface="Times New Roman" panose="02020603050405020304" pitchFamily="18" charset="0"/>
              </a:rPr>
              <a:t>)</a:t>
            </a:r>
          </a:p>
        </p:txBody>
      </p:sp>
      <p:pic>
        <p:nvPicPr>
          <p:cNvPr id="32" name="Picture 31">
            <a:extLst>
              <a:ext uri="{FF2B5EF4-FFF2-40B4-BE49-F238E27FC236}">
                <a16:creationId xmlns:a16="http://schemas.microsoft.com/office/drawing/2014/main" id="{231D8E8A-094D-E72E-E28D-FD50073DD2CE}"/>
              </a:ext>
            </a:extLst>
          </p:cNvPr>
          <p:cNvPicPr>
            <a:picLocks noChangeAspect="1"/>
          </p:cNvPicPr>
          <p:nvPr/>
        </p:nvPicPr>
        <p:blipFill>
          <a:blip r:embed="rId9"/>
          <a:stretch>
            <a:fillRect/>
          </a:stretch>
        </p:blipFill>
        <p:spPr>
          <a:xfrm>
            <a:off x="5591944" y="4718252"/>
            <a:ext cx="1008112" cy="1228064"/>
          </a:xfrm>
          <a:prstGeom prst="rect">
            <a:avLst/>
          </a:prstGeom>
        </p:spPr>
      </p:pic>
      <p:sp>
        <p:nvSpPr>
          <p:cNvPr id="34" name="TextBox 33">
            <a:extLst>
              <a:ext uri="{FF2B5EF4-FFF2-40B4-BE49-F238E27FC236}">
                <a16:creationId xmlns:a16="http://schemas.microsoft.com/office/drawing/2014/main" id="{EC630713-1756-DE44-D035-154478B03C31}"/>
              </a:ext>
            </a:extLst>
          </p:cNvPr>
          <p:cNvSpPr txBox="1"/>
          <p:nvPr/>
        </p:nvSpPr>
        <p:spPr>
          <a:xfrm>
            <a:off x="5087888" y="5949729"/>
            <a:ext cx="2376264"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Mr Víctor Manuel MARTÍNEZ VANEGAS (Mexico)</a:t>
            </a:r>
          </a:p>
        </p:txBody>
      </p:sp>
      <p:pic>
        <p:nvPicPr>
          <p:cNvPr id="35" name="Picture 34">
            <a:extLst>
              <a:ext uri="{FF2B5EF4-FFF2-40B4-BE49-F238E27FC236}">
                <a16:creationId xmlns:a16="http://schemas.microsoft.com/office/drawing/2014/main" id="{7F90E260-3B76-67A6-8F19-F08439133DC5}"/>
              </a:ext>
            </a:extLst>
          </p:cNvPr>
          <p:cNvPicPr>
            <a:picLocks noChangeAspect="1"/>
          </p:cNvPicPr>
          <p:nvPr/>
        </p:nvPicPr>
        <p:blipFill>
          <a:blip r:embed="rId10"/>
          <a:stretch>
            <a:fillRect/>
          </a:stretch>
        </p:blipFill>
        <p:spPr>
          <a:xfrm>
            <a:off x="9120337" y="2709369"/>
            <a:ext cx="942975" cy="1196975"/>
          </a:xfrm>
          <a:prstGeom prst="rect">
            <a:avLst/>
          </a:prstGeom>
        </p:spPr>
      </p:pic>
      <p:sp>
        <p:nvSpPr>
          <p:cNvPr id="37" name="TextBox 36">
            <a:extLst>
              <a:ext uri="{FF2B5EF4-FFF2-40B4-BE49-F238E27FC236}">
                <a16:creationId xmlns:a16="http://schemas.microsoft.com/office/drawing/2014/main" id="{4D15877E-AB1C-B0E5-AF8A-E42B4217A4F1}"/>
              </a:ext>
            </a:extLst>
          </p:cNvPr>
          <p:cNvSpPr txBox="1"/>
          <p:nvPr/>
        </p:nvSpPr>
        <p:spPr>
          <a:xfrm>
            <a:off x="8688288" y="3933505"/>
            <a:ext cx="1800200"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Ms Miho NAGANUMA (NEC Corporation, Japan)</a:t>
            </a:r>
          </a:p>
        </p:txBody>
      </p:sp>
      <p:pic>
        <p:nvPicPr>
          <p:cNvPr id="4098" name="Picture 2">
            <a:extLst>
              <a:ext uri="{FF2B5EF4-FFF2-40B4-BE49-F238E27FC236}">
                <a16:creationId xmlns:a16="http://schemas.microsoft.com/office/drawing/2014/main" id="{09EDA7FE-5983-53BD-70D1-609C64C435BF}"/>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19537" y="2781376"/>
            <a:ext cx="954655" cy="1205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975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7"/>
          <p:cNvSpPr>
            <a:spLocks noGrp="1" noChangeArrowheads="1"/>
          </p:cNvSpPr>
          <p:nvPr>
            <p:ph type="title"/>
          </p:nvPr>
        </p:nvSpPr>
        <p:spPr/>
        <p:txBody>
          <a:bodyPr/>
          <a:lstStyle/>
          <a:p>
            <a:r>
              <a:rPr lang="en-US" altLang="en-US" dirty="0"/>
              <a:t>Structure of TSAG</a:t>
            </a:r>
          </a:p>
        </p:txBody>
      </p:sp>
      <p:grpSp>
        <p:nvGrpSpPr>
          <p:cNvPr id="18" name="Group 17">
            <a:extLst>
              <a:ext uri="{FF2B5EF4-FFF2-40B4-BE49-F238E27FC236}">
                <a16:creationId xmlns:a16="http://schemas.microsoft.com/office/drawing/2014/main" id="{F76E6DB1-734A-A772-2D38-3F83F11A9534}"/>
              </a:ext>
            </a:extLst>
          </p:cNvPr>
          <p:cNvGrpSpPr/>
          <p:nvPr/>
        </p:nvGrpSpPr>
        <p:grpSpPr>
          <a:xfrm>
            <a:off x="1520288" y="1188280"/>
            <a:ext cx="9109226" cy="5560829"/>
            <a:chOff x="-43509" y="11774"/>
            <a:chExt cx="8928100" cy="6190062"/>
          </a:xfrm>
        </p:grpSpPr>
        <p:sp>
          <p:nvSpPr>
            <p:cNvPr id="19" name="Rectangle 18">
              <a:extLst>
                <a:ext uri="{FF2B5EF4-FFF2-40B4-BE49-F238E27FC236}">
                  <a16:creationId xmlns:a16="http://schemas.microsoft.com/office/drawing/2014/main" id="{BF75844C-1A45-7805-5691-2C2DA597AA77}"/>
                </a:ext>
              </a:extLst>
            </p:cNvPr>
            <p:cNvSpPr/>
            <p:nvPr/>
          </p:nvSpPr>
          <p:spPr bwMode="auto">
            <a:xfrm>
              <a:off x="2200275" y="2628900"/>
              <a:ext cx="2969382" cy="1274063"/>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endParaRPr lang="en-GB"/>
            </a:p>
          </p:txBody>
        </p:sp>
        <p:sp>
          <p:nvSpPr>
            <p:cNvPr id="20" name="Rectangle 19">
              <a:extLst>
                <a:ext uri="{FF2B5EF4-FFF2-40B4-BE49-F238E27FC236}">
                  <a16:creationId xmlns:a16="http://schemas.microsoft.com/office/drawing/2014/main" id="{C7B9E53F-08EB-60FB-E7E8-400F70C973D7}"/>
                </a:ext>
              </a:extLst>
            </p:cNvPr>
            <p:cNvSpPr>
              <a:spLocks noChangeArrowheads="1"/>
            </p:cNvSpPr>
            <p:nvPr/>
          </p:nvSpPr>
          <p:spPr bwMode="auto">
            <a:xfrm>
              <a:off x="-43509" y="11774"/>
              <a:ext cx="8928100" cy="6190062"/>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Rectangle 20">
              <a:extLst>
                <a:ext uri="{FF2B5EF4-FFF2-40B4-BE49-F238E27FC236}">
                  <a16:creationId xmlns:a16="http://schemas.microsoft.com/office/drawing/2014/main" id="{07F15B31-B113-AFAE-3521-2C52FA4764AE}"/>
                </a:ext>
              </a:extLst>
            </p:cNvPr>
            <p:cNvSpPr/>
            <p:nvPr/>
          </p:nvSpPr>
          <p:spPr bwMode="auto">
            <a:xfrm>
              <a:off x="2636660" y="807957"/>
              <a:ext cx="2949928" cy="1259617"/>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Working Party 1</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Working Methods and related WTSA preparations (WP-WMW)</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Chair: Mr Tobias KAUFMANN</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Vice Chair: Ms Minah LEE</a:t>
              </a:r>
              <a:endParaRPr lang="en-GB" sz="1200" dirty="0">
                <a:latin typeface="Times New Roman" panose="02020603050405020304" pitchFamily="18" charset="0"/>
                <a:ea typeface="Times New Roman" panose="02020603050405020304" pitchFamily="18" charset="0"/>
              </a:endParaRPr>
            </a:p>
          </p:txBody>
        </p:sp>
        <p:sp>
          <p:nvSpPr>
            <p:cNvPr id="22" name="Rectangle 21">
              <a:extLst>
                <a:ext uri="{FF2B5EF4-FFF2-40B4-BE49-F238E27FC236}">
                  <a16:creationId xmlns:a16="http://schemas.microsoft.com/office/drawing/2014/main" id="{FCF7C500-71BE-8690-6559-3738A1921765}"/>
                </a:ext>
              </a:extLst>
            </p:cNvPr>
            <p:cNvSpPr/>
            <p:nvPr/>
          </p:nvSpPr>
          <p:spPr bwMode="auto">
            <a:xfrm>
              <a:off x="5639011" y="791224"/>
              <a:ext cx="3176177" cy="1276350"/>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Working Party 2</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Industry Engagement, Work Programme, Restructuring (WP-IEWPR)</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Chair: Ms Gaëlle MARTIN-COCHER</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Vice Chair: Mr Guy-Michel KOUAKOU</a:t>
              </a:r>
              <a:endParaRPr lang="en-GB" sz="1200" dirty="0">
                <a:latin typeface="Times New Roman" panose="02020603050405020304" pitchFamily="18" charset="0"/>
                <a:ea typeface="Times New Roman" panose="02020603050405020304" pitchFamily="18" charset="0"/>
              </a:endParaRPr>
            </a:p>
          </p:txBody>
        </p:sp>
        <p:sp>
          <p:nvSpPr>
            <p:cNvPr id="23" name="Rectangle 22">
              <a:extLst>
                <a:ext uri="{FF2B5EF4-FFF2-40B4-BE49-F238E27FC236}">
                  <a16:creationId xmlns:a16="http://schemas.microsoft.com/office/drawing/2014/main" id="{D31F2F66-D3BB-57A9-14EA-BD550ACFB1E6}"/>
                </a:ext>
              </a:extLst>
            </p:cNvPr>
            <p:cNvSpPr/>
            <p:nvPr/>
          </p:nvSpPr>
          <p:spPr bwMode="auto">
            <a:xfrm>
              <a:off x="2627958" y="3313721"/>
              <a:ext cx="2958630" cy="1623979"/>
            </a:xfrm>
            <a:prstGeom prst="rect">
              <a:avLst/>
            </a:prstGeom>
            <a:solidFill>
              <a:srgbClr val="CCFF66"/>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Group</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WTSA Preparations (RG-WTSA)</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Ms Fang LI</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 on WTSA Guidelines: Mr Isaac BOATENG</a:t>
              </a:r>
            </a:p>
            <a:p>
              <a:pPr algn="ctr" eaLnBrk="0" hangingPunct="0">
                <a:spcBef>
                  <a:spcPts val="600"/>
                </a:spcBef>
                <a:tabLst>
                  <a:tab pos="504190" algn="l"/>
                  <a:tab pos="756285" algn="l"/>
                  <a:tab pos="1008380" algn="l"/>
                  <a:tab pos="1260475" algn="l"/>
                </a:tabLst>
              </a:pPr>
              <a:r>
                <a:rPr lang="en-GB" sz="1000" dirty="0">
                  <a:solidFill>
                    <a:srgbClr val="3333CC"/>
                  </a:solidFill>
                  <a:ea typeface="Times New Roman" panose="02020603050405020304" pitchFamily="18" charset="0"/>
                </a:rPr>
                <a:t>Associate Rapporteur on Streamlining Resolutions: Mr Evgeny TONKIKH</a:t>
              </a:r>
              <a:endParaRPr lang="en-GB" sz="1200" dirty="0">
                <a:latin typeface="Times New Roman" panose="02020603050405020304" pitchFamily="18" charset="0"/>
                <a:ea typeface="Times New Roman" panose="02020603050405020304" pitchFamily="18" charset="0"/>
              </a:endParaRPr>
            </a:p>
          </p:txBody>
        </p:sp>
        <p:sp>
          <p:nvSpPr>
            <p:cNvPr id="24" name="Rectangle 23">
              <a:extLst>
                <a:ext uri="{FF2B5EF4-FFF2-40B4-BE49-F238E27FC236}">
                  <a16:creationId xmlns:a16="http://schemas.microsoft.com/office/drawing/2014/main" id="{8E2ACC97-504D-D6EE-29B6-6EBC38AD1B74}"/>
                </a:ext>
              </a:extLst>
            </p:cNvPr>
            <p:cNvSpPr/>
            <p:nvPr/>
          </p:nvSpPr>
          <p:spPr bwMode="auto">
            <a:xfrm>
              <a:off x="2636660" y="2126800"/>
              <a:ext cx="2958631" cy="1136054"/>
            </a:xfrm>
            <a:prstGeom prst="rect">
              <a:avLst/>
            </a:prstGeom>
            <a:solidFill>
              <a:srgbClr val="CCFF66"/>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Group</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Working Methods </a:t>
              </a: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(RG-WM)</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Mr Olivier DUBUISSON</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 on </a:t>
              </a:r>
              <a:r>
                <a:rPr lang="en-US" sz="10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e-meetings</a:t>
              </a: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 Mr Phil RUSHTON</a:t>
              </a:r>
              <a:endParaRPr lang="en-GB" sz="1200" dirty="0">
                <a:latin typeface="Times New Roman" panose="02020603050405020304" pitchFamily="18" charset="0"/>
                <a:ea typeface="Times New Roman" panose="02020603050405020304" pitchFamily="18" charset="0"/>
              </a:endParaRPr>
            </a:p>
          </p:txBody>
        </p:sp>
        <p:sp>
          <p:nvSpPr>
            <p:cNvPr id="25" name="Rectangle 24">
              <a:extLst>
                <a:ext uri="{FF2B5EF4-FFF2-40B4-BE49-F238E27FC236}">
                  <a16:creationId xmlns:a16="http://schemas.microsoft.com/office/drawing/2014/main" id="{4EEE37D8-142C-5CD8-F5D7-A30B41FEAA80}"/>
                </a:ext>
              </a:extLst>
            </p:cNvPr>
            <p:cNvSpPr/>
            <p:nvPr/>
          </p:nvSpPr>
          <p:spPr bwMode="auto">
            <a:xfrm>
              <a:off x="55493" y="1596479"/>
              <a:ext cx="2538557" cy="587414"/>
            </a:xfrm>
            <a:prstGeom prst="rect">
              <a:avLst/>
            </a:prstGeom>
            <a:solidFill>
              <a:srgbClr val="FFCCFF"/>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9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JCA-AHF</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US" sz="9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Accessibility, Human Factors</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Chair: Ms Andrea SAKS</a:t>
              </a:r>
              <a:endParaRPr lang="en-GB" sz="1200" dirty="0">
                <a:latin typeface="Times New Roman" panose="02020603050405020304" pitchFamily="18" charset="0"/>
                <a:ea typeface="Times New Roman" panose="02020603050405020304" pitchFamily="18" charset="0"/>
              </a:endParaRPr>
            </a:p>
          </p:txBody>
        </p:sp>
        <p:sp>
          <p:nvSpPr>
            <p:cNvPr id="26" name="Rectangle 25">
              <a:extLst>
                <a:ext uri="{FF2B5EF4-FFF2-40B4-BE49-F238E27FC236}">
                  <a16:creationId xmlns:a16="http://schemas.microsoft.com/office/drawing/2014/main" id="{679B17D7-D32D-CA83-6135-349A8723C216}"/>
                </a:ext>
              </a:extLst>
            </p:cNvPr>
            <p:cNvSpPr/>
            <p:nvPr/>
          </p:nvSpPr>
          <p:spPr bwMode="auto">
            <a:xfrm>
              <a:off x="5630099" y="2126801"/>
              <a:ext cx="3176177" cy="982190"/>
            </a:xfrm>
            <a:prstGeom prst="rect">
              <a:avLst/>
            </a:prstGeom>
            <a:solidFill>
              <a:srgbClr val="CCFF66"/>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Group</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Work Programme and Restructuring,</a:t>
              </a:r>
              <a:b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b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SG work, SG Coordination </a:t>
              </a: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t>
              </a: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RG-</a:t>
              </a: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WPR</a:t>
              </a: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Ms Miho NAGANUMA</a:t>
              </a:r>
              <a:endParaRPr lang="en-GB" sz="1200" dirty="0">
                <a:latin typeface="Times New Roman" panose="02020603050405020304" pitchFamily="18" charset="0"/>
                <a:ea typeface="Times New Roman" panose="02020603050405020304" pitchFamily="18" charset="0"/>
              </a:endParaRPr>
            </a:p>
          </p:txBody>
        </p:sp>
        <p:sp>
          <p:nvSpPr>
            <p:cNvPr id="27" name="Rectangle 26">
              <a:extLst>
                <a:ext uri="{FF2B5EF4-FFF2-40B4-BE49-F238E27FC236}">
                  <a16:creationId xmlns:a16="http://schemas.microsoft.com/office/drawing/2014/main" id="{F552783E-5E49-C558-64AA-33F2CF7875D0}"/>
                </a:ext>
              </a:extLst>
            </p:cNvPr>
            <p:cNvSpPr/>
            <p:nvPr/>
          </p:nvSpPr>
          <p:spPr bwMode="auto">
            <a:xfrm>
              <a:off x="5612482" y="3200928"/>
              <a:ext cx="3185090" cy="1446492"/>
            </a:xfrm>
            <a:prstGeom prst="rect">
              <a:avLst/>
            </a:prstGeom>
            <a:solidFill>
              <a:srgbClr val="CCFF66"/>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Group</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Industry Engagement, Metrics </a:t>
              </a: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t>
              </a: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RG-IEM</a:t>
              </a: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a:t>
              </a:r>
              <a:r>
                <a:rPr lang="en-US" sz="10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Mr</a:t>
              </a: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 Glenn PARSONS</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 on emerging technologies: Mr Arnaud TADDEI</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 on metrics: Mr Noah LUO</a:t>
              </a:r>
              <a:endParaRPr lang="en-GB" sz="1200" dirty="0">
                <a:latin typeface="Times New Roman" panose="02020603050405020304" pitchFamily="18" charset="0"/>
                <a:ea typeface="Times New Roman" panose="02020603050405020304" pitchFamily="18" charset="0"/>
              </a:endParaRPr>
            </a:p>
          </p:txBody>
        </p:sp>
        <p:sp>
          <p:nvSpPr>
            <p:cNvPr id="28" name="Rectangle 27">
              <a:extLst>
                <a:ext uri="{FF2B5EF4-FFF2-40B4-BE49-F238E27FC236}">
                  <a16:creationId xmlns:a16="http://schemas.microsoft.com/office/drawing/2014/main" id="{8EAAC960-BF10-65E7-3AEC-2A386CB80709}"/>
                </a:ext>
              </a:extLst>
            </p:cNvPr>
            <p:cNvSpPr/>
            <p:nvPr/>
          </p:nvSpPr>
          <p:spPr bwMode="auto">
            <a:xfrm>
              <a:off x="55493" y="810367"/>
              <a:ext cx="2545390" cy="745450"/>
            </a:xfrm>
            <a:prstGeom prst="rect">
              <a:avLst/>
            </a:prstGeom>
            <a:solidFill>
              <a:srgbClr val="FFFFCC"/>
            </a:solidFill>
            <a:ln w="9525" cap="flat" cmpd="sng" algn="ctr">
              <a:solidFill>
                <a:schemeClr val="tx1"/>
              </a:solidFill>
              <a:prstDash val="solid"/>
              <a:round/>
              <a:headEnd type="none" w="med" len="med"/>
              <a:tailEnd type="none" w="med" len="med"/>
            </a:ln>
            <a:effectLst/>
          </p:spPr>
          <p:txBody>
            <a:bodyPr/>
            <a:lstStyle/>
            <a:p>
              <a:pPr algn="ctr" eaLnBrk="0" hangingPunct="0">
                <a:spcBef>
                  <a:spcPts val="600"/>
                </a:spcBef>
                <a:tabLst>
                  <a:tab pos="504190" algn="l"/>
                  <a:tab pos="756285" algn="l"/>
                  <a:tab pos="1008380" algn="l"/>
                  <a:tab pos="1260475" algn="l"/>
                </a:tabLst>
              </a:pPr>
              <a:r>
                <a:rPr lang="en-US" sz="9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SOP</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Strategic &amp; Operational Plan</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Mr Víctor MARTÍNEZ VANEGAS</a:t>
              </a:r>
              <a:endParaRPr lang="en-GB" sz="1200" dirty="0">
                <a:latin typeface="Times New Roman" panose="02020603050405020304" pitchFamily="18" charset="0"/>
                <a:ea typeface="Times New Roman" panose="02020603050405020304" pitchFamily="18" charset="0"/>
              </a:endParaRPr>
            </a:p>
          </p:txBody>
        </p:sp>
        <p:sp>
          <p:nvSpPr>
            <p:cNvPr id="29" name="Rectangle 28">
              <a:extLst>
                <a:ext uri="{FF2B5EF4-FFF2-40B4-BE49-F238E27FC236}">
                  <a16:creationId xmlns:a16="http://schemas.microsoft.com/office/drawing/2014/main" id="{7A29C125-27CA-7B55-70AE-236BAD132EF5}"/>
                </a:ext>
              </a:extLst>
            </p:cNvPr>
            <p:cNvSpPr/>
            <p:nvPr/>
          </p:nvSpPr>
          <p:spPr bwMode="auto">
            <a:xfrm>
              <a:off x="26107" y="11774"/>
              <a:ext cx="8771466" cy="779450"/>
            </a:xfrm>
            <a:prstGeom prst="rect">
              <a:avLst/>
            </a:prstGeom>
            <a:solidFill>
              <a:schemeClr val="accent5">
                <a:lumMod val="50000"/>
              </a:schemeClr>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GB" sz="1100" b="1" dirty="0">
                  <a:solidFill>
                    <a:srgbClr val="FFFFFF"/>
                  </a:solidFill>
                  <a:latin typeface="Verdana" panose="020B0604030504040204" pitchFamily="34" charset="0"/>
                  <a:ea typeface="Times New Roman" panose="02020603050405020304" pitchFamily="18" charset="0"/>
                  <a:cs typeface="Arial" panose="020B0604020202020204" pitchFamily="34" charset="0"/>
                </a:rPr>
                <a:t>TSAG Plenary</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GB" sz="1100" dirty="0">
                  <a:solidFill>
                    <a:srgbClr val="FFFFFF"/>
                  </a:solidFill>
                  <a:latin typeface="Verdana" panose="020B0604030504040204" pitchFamily="34" charset="0"/>
                  <a:ea typeface="Times New Roman" panose="02020603050405020304" pitchFamily="18" charset="0"/>
                  <a:cs typeface="Arial" panose="020B0604020202020204" pitchFamily="34" charset="0"/>
                </a:rPr>
                <a:t>Chair: Mr Abdurahman AL HASSAN</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GB" sz="1100" dirty="0">
                  <a:solidFill>
                    <a:srgbClr val="FFFFFF"/>
                  </a:solidFill>
                  <a:latin typeface="Verdana" panose="020B0604030504040204" pitchFamily="34" charset="0"/>
                  <a:ea typeface="Times New Roman" panose="02020603050405020304" pitchFamily="18" charset="0"/>
                  <a:cs typeface="Arial" panose="020B0604020202020204" pitchFamily="34" charset="0"/>
                </a:rPr>
                <a:t>10 TSAG Vice Chairmen</a:t>
              </a:r>
              <a:endParaRPr lang="en-GB" sz="1200" dirty="0">
                <a:latin typeface="Times New Roman" panose="02020603050405020304" pitchFamily="18" charset="0"/>
                <a:ea typeface="Times New Roman" panose="02020603050405020304" pitchFamily="18" charset="0"/>
              </a:endParaRPr>
            </a:p>
          </p:txBody>
        </p:sp>
        <p:sp>
          <p:nvSpPr>
            <p:cNvPr id="30" name="Rectangle 29">
              <a:extLst>
                <a:ext uri="{FF2B5EF4-FFF2-40B4-BE49-F238E27FC236}">
                  <a16:creationId xmlns:a16="http://schemas.microsoft.com/office/drawing/2014/main" id="{6A204852-06B6-646D-99CF-FC8A00F5FFF9}"/>
                </a:ext>
              </a:extLst>
            </p:cNvPr>
            <p:cNvSpPr/>
            <p:nvPr/>
          </p:nvSpPr>
          <p:spPr bwMode="auto">
            <a:xfrm>
              <a:off x="64731" y="2219142"/>
              <a:ext cx="2547259" cy="583617"/>
            </a:xfrm>
            <a:prstGeom prst="rect">
              <a:avLst/>
            </a:prstGeom>
            <a:solidFill>
              <a:srgbClr val="FFCCFF"/>
            </a:solidFill>
            <a:ln w="9525" cap="flat" cmpd="sng" algn="ctr">
              <a:solidFill>
                <a:schemeClr val="tx1"/>
              </a:solidFill>
              <a:prstDash val="solid"/>
              <a:round/>
              <a:headEnd type="none" w="med" len="med"/>
              <a:tailEnd type="none" w="med" len="med"/>
            </a:ln>
            <a:effectLst/>
          </p:spPr>
          <p:txBody>
            <a:bodyPr wrap="square">
              <a:noAutofit/>
            </a:bodyPr>
            <a:lstStyle/>
            <a:p>
              <a:pPr algn="ctr" eaLnBrk="0" hangingPunct="0">
                <a:spcBef>
                  <a:spcPts val="600"/>
                </a:spcBef>
                <a:tabLst>
                  <a:tab pos="504190" algn="l"/>
                  <a:tab pos="756285" algn="l"/>
                  <a:tab pos="1008380" algn="l"/>
                  <a:tab pos="1260475" algn="l"/>
                </a:tabLst>
              </a:pPr>
              <a:r>
                <a:rPr lang="en-US" sz="9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JCA-DCC</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US" sz="9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Digital COVID Certificate</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Chair: Mr Heung-Youl YOUM</a:t>
              </a:r>
              <a:endParaRPr lang="en-GB" sz="1200" dirty="0">
                <a:latin typeface="Times New Roman" panose="02020603050405020304" pitchFamily="18" charset="0"/>
                <a:ea typeface="Times New Roman" panose="02020603050405020304" pitchFamily="18" charset="0"/>
              </a:endParaRPr>
            </a:p>
          </p:txBody>
        </p:sp>
        <p:sp>
          <p:nvSpPr>
            <p:cNvPr id="31" name="Rectangle 30">
              <a:extLst>
                <a:ext uri="{FF2B5EF4-FFF2-40B4-BE49-F238E27FC236}">
                  <a16:creationId xmlns:a16="http://schemas.microsoft.com/office/drawing/2014/main" id="{872EA684-FEB7-40A3-58DE-1A16BC5CE0A5}"/>
                </a:ext>
              </a:extLst>
            </p:cNvPr>
            <p:cNvSpPr/>
            <p:nvPr/>
          </p:nvSpPr>
          <p:spPr bwMode="auto">
            <a:xfrm>
              <a:off x="34607" y="3473282"/>
              <a:ext cx="2555961" cy="2663498"/>
            </a:xfrm>
            <a:prstGeom prst="rect">
              <a:avLst/>
            </a:prstGeom>
            <a:solidFill>
              <a:srgbClr val="FFCCFF"/>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1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Coordination, Representatives</a:t>
              </a:r>
              <a:endParaRPr lang="en-GB" sz="1200" dirty="0">
                <a:latin typeface="Times New Roman" panose="02020603050405020304" pitchFamily="18" charset="0"/>
                <a:ea typeface="Times New Roman" panose="02020603050405020304" pitchFamily="18" charset="0"/>
              </a:endParaRPr>
            </a:p>
            <a:p>
              <a:pPr eaLnBrk="0" hangingPunct="0">
                <a:spcBef>
                  <a:spcPts val="600"/>
                </a:spcBef>
                <a:tabLst>
                  <a:tab pos="504190" algn="l"/>
                  <a:tab pos="756285" algn="l"/>
                  <a:tab pos="1008380" algn="l"/>
                  <a:tab pos="1260475" algn="l"/>
                </a:tabLst>
              </a:pPr>
              <a:r>
                <a:rPr lang="en-US"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Representatives to IEC-ISO-ITU-T SPCG: Ms Miho NAGANUMA, Mr Per FRÖJDH, Mr Ajit JILLAVENKATESA, Mr Olivier DUBUISSON, Mr </a:t>
              </a:r>
              <a:r>
                <a:rPr lang="en-US" sz="8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Zhicheng</a:t>
              </a:r>
              <a:r>
                <a:rPr lang="en-US"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 QU</a:t>
              </a:r>
              <a:endParaRPr lang="en-GB" sz="800" dirty="0">
                <a:latin typeface="Times New Roman" panose="02020603050405020304" pitchFamily="18" charset="0"/>
                <a:ea typeface="Times New Roman" panose="02020603050405020304" pitchFamily="18" charset="0"/>
              </a:endParaRPr>
            </a:p>
            <a:p>
              <a:pPr eaLnBrk="0" hangingPunct="0">
                <a:spcBef>
                  <a:spcPts val="600"/>
                </a:spcBef>
                <a:tabLst>
                  <a:tab pos="504190" algn="l"/>
                  <a:tab pos="756285" algn="l"/>
                  <a:tab pos="1008380" algn="l"/>
                  <a:tab pos="1260475" algn="l"/>
                </a:tabLst>
              </a:pPr>
              <a:r>
                <a:rPr lang="en-US"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ISCG and Inter-Sector Coordination: Mr Abdurahman AL HASSAN, Mr Dominique WÜRGES, Mr Noah LUO</a:t>
              </a:r>
              <a:endParaRPr lang="en-GB" sz="800" dirty="0">
                <a:latin typeface="Times New Roman" panose="02020603050405020304" pitchFamily="18" charset="0"/>
                <a:ea typeface="Times New Roman" panose="02020603050405020304" pitchFamily="18" charset="0"/>
              </a:endParaRPr>
            </a:p>
            <a:p>
              <a:pPr eaLnBrk="0" hangingPunct="0">
                <a:spcBef>
                  <a:spcPts val="600"/>
                </a:spcBef>
                <a:tabLst>
                  <a:tab pos="504190" algn="l"/>
                  <a:tab pos="756285" algn="l"/>
                  <a:tab pos="1008380" algn="l"/>
                  <a:tab pos="1260475" algn="l"/>
                </a:tabLst>
              </a:pPr>
              <a:r>
                <a:rPr lang="en-GB"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TSAG Representative to ITU Inter-Sector Coordination Group (ISCG) on remote participation: Mr Phil RUSHTON</a:t>
              </a:r>
            </a:p>
            <a:p>
              <a:pPr eaLnBrk="0" hangingPunct="0">
                <a:spcBef>
                  <a:spcPts val="600"/>
                </a:spcBef>
                <a:tabLst>
                  <a:tab pos="504190" algn="l"/>
                  <a:tab pos="756285" algn="l"/>
                  <a:tab pos="1008380" algn="l"/>
                  <a:tab pos="1260475" algn="l"/>
                </a:tabLst>
              </a:pPr>
              <a:r>
                <a:rPr lang="en-GB"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Coordination with the CITS: Mr Paul NAJARIAN</a:t>
              </a:r>
            </a:p>
            <a:p>
              <a:pPr eaLnBrk="0" hangingPunct="0">
                <a:spcBef>
                  <a:spcPts val="600"/>
                </a:spcBef>
                <a:tabLst>
                  <a:tab pos="504190" algn="l"/>
                  <a:tab pos="756285" algn="l"/>
                  <a:tab pos="1008380" algn="l"/>
                  <a:tab pos="1260475" algn="l"/>
                </a:tabLst>
              </a:pPr>
              <a:r>
                <a:rPr lang="en-GB" sz="800" dirty="0">
                  <a:solidFill>
                    <a:srgbClr val="3333CC"/>
                  </a:solidFill>
                  <a:latin typeface="Verdana" panose="020B0604030504040204" pitchFamily="34" charset="0"/>
                  <a:cs typeface="Arial" panose="020B0604020202020204" pitchFamily="34" charset="0"/>
                </a:rPr>
                <a:t>Liaison Officer to IETF: Mr Scott MANSFIELD</a:t>
              </a:r>
            </a:p>
          </p:txBody>
        </p:sp>
        <p:sp>
          <p:nvSpPr>
            <p:cNvPr id="32" name="Rectangle 31">
              <a:extLst>
                <a:ext uri="{FF2B5EF4-FFF2-40B4-BE49-F238E27FC236}">
                  <a16:creationId xmlns:a16="http://schemas.microsoft.com/office/drawing/2014/main" id="{481CCF4A-16B0-3C26-DAC9-CBCF2BA2CE74}"/>
                </a:ext>
              </a:extLst>
            </p:cNvPr>
            <p:cNvSpPr/>
            <p:nvPr/>
          </p:nvSpPr>
          <p:spPr bwMode="auto">
            <a:xfrm>
              <a:off x="2636660" y="5060136"/>
              <a:ext cx="2949928" cy="1076643"/>
            </a:xfrm>
            <a:prstGeom prst="rect">
              <a:avLst/>
            </a:prstGeom>
            <a:solidFill>
              <a:srgbClr val="FFCCFF"/>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1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Coordination, Representatives</a:t>
              </a:r>
              <a:endParaRPr lang="en-GB" sz="1200" dirty="0">
                <a:latin typeface="Times New Roman" panose="02020603050405020304" pitchFamily="18" charset="0"/>
                <a:ea typeface="Times New Roman" panose="02020603050405020304" pitchFamily="18" charset="0"/>
              </a:endParaRPr>
            </a:p>
            <a:p>
              <a:pPr eaLnBrk="0" hangingPunct="0">
                <a:spcBef>
                  <a:spcPts val="600"/>
                </a:spcBef>
                <a:tabLst>
                  <a:tab pos="504190" algn="l"/>
                  <a:tab pos="756285" algn="l"/>
                  <a:tab pos="1008380" algn="l"/>
                  <a:tab pos="1260475" algn="l"/>
                </a:tabLst>
              </a:pP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Liaison Officer to ISO/IEC JTC1: </a:t>
              </a:r>
              <a:r>
                <a:rPr lang="en-US" sz="9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Mr</a:t>
              </a: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 Shigeru MIYAKE</a:t>
              </a:r>
              <a:endParaRPr lang="en-GB" sz="1200" dirty="0">
                <a:latin typeface="Times New Roman" panose="02020603050405020304" pitchFamily="18" charset="0"/>
                <a:ea typeface="Times New Roman" panose="02020603050405020304" pitchFamily="18" charset="0"/>
              </a:endParaRPr>
            </a:p>
            <a:p>
              <a:pPr eaLnBrk="0" hangingPunct="0">
                <a:spcBef>
                  <a:spcPts val="600"/>
                </a:spcBef>
                <a:tabLst>
                  <a:tab pos="504190" algn="l"/>
                  <a:tab pos="756285" algn="l"/>
                  <a:tab pos="1008380" algn="l"/>
                  <a:tab pos="1260475" algn="l"/>
                </a:tabLst>
              </a:pP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Liaison Officer to IEC/SMB/SG12: </a:t>
              </a:r>
              <a:r>
                <a:rPr lang="en-US" sz="9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Mr</a:t>
              </a: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 Olivier DUBUISSON</a:t>
              </a:r>
              <a:endParaRPr lang="en-GB" sz="1200" dirty="0">
                <a:latin typeface="Times New Roman" panose="02020603050405020304" pitchFamily="18" charset="0"/>
                <a:ea typeface="Times New Roman" panose="02020603050405020304" pitchFamily="18" charset="0"/>
              </a:endParaRPr>
            </a:p>
          </p:txBody>
        </p:sp>
        <p:sp>
          <p:nvSpPr>
            <p:cNvPr id="2" name="Rectangle 1">
              <a:extLst>
                <a:ext uri="{FF2B5EF4-FFF2-40B4-BE49-F238E27FC236}">
                  <a16:creationId xmlns:a16="http://schemas.microsoft.com/office/drawing/2014/main" id="{2530DAC7-D359-4293-A408-C33AC0256CCD}"/>
                </a:ext>
              </a:extLst>
            </p:cNvPr>
            <p:cNvSpPr/>
            <p:nvPr/>
          </p:nvSpPr>
          <p:spPr bwMode="auto">
            <a:xfrm>
              <a:off x="5612482" y="4704268"/>
              <a:ext cx="3185090" cy="1432511"/>
            </a:xfrm>
            <a:prstGeom prst="rect">
              <a:avLst/>
            </a:prstGeom>
            <a:solidFill>
              <a:srgbClr val="CCFF66"/>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Group</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Sustainable Digital Transformation</a:t>
              </a: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t>
              </a: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RG-DT</a:t>
              </a: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a:t>
              </a:r>
              <a:r>
                <a:rPr lang="en-US" sz="10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Mr</a:t>
              </a: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 Ahmed SAID</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 </a:t>
              </a:r>
              <a:r>
                <a:rPr lang="en-US" sz="10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Ms</a:t>
              </a: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 Cynthia LESUFI</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 : </a:t>
              </a:r>
              <a:r>
                <a:rPr lang="en-US" sz="10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Mr</a:t>
              </a: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 Ahmad SHARAFAT</a:t>
              </a:r>
              <a:endParaRPr lang="en-GB" sz="1200" dirty="0">
                <a:latin typeface="Times New Roman" panose="02020603050405020304" pitchFamily="18" charset="0"/>
                <a:ea typeface="Times New Roman" panose="02020603050405020304" pitchFamily="18" charset="0"/>
              </a:endParaRPr>
            </a:p>
          </p:txBody>
        </p:sp>
        <p:sp>
          <p:nvSpPr>
            <p:cNvPr id="3" name="Rectangle 2">
              <a:extLst>
                <a:ext uri="{FF2B5EF4-FFF2-40B4-BE49-F238E27FC236}">
                  <a16:creationId xmlns:a16="http://schemas.microsoft.com/office/drawing/2014/main" id="{CA6F3EA9-5840-5537-0318-49D57D4885EA}"/>
                </a:ext>
              </a:extLst>
            </p:cNvPr>
            <p:cNvSpPr/>
            <p:nvPr/>
          </p:nvSpPr>
          <p:spPr bwMode="auto">
            <a:xfrm>
              <a:off x="64731" y="2846212"/>
              <a:ext cx="2547259" cy="583617"/>
            </a:xfrm>
            <a:prstGeom prst="rect">
              <a:avLst/>
            </a:prstGeom>
            <a:solidFill>
              <a:srgbClr val="FFCCFF"/>
            </a:solidFill>
            <a:ln w="9525" cap="flat" cmpd="sng" algn="ctr">
              <a:solidFill>
                <a:schemeClr val="tx1"/>
              </a:solidFill>
              <a:prstDash val="solid"/>
              <a:round/>
              <a:headEnd type="none" w="med" len="med"/>
              <a:tailEnd type="none" w="med" len="med"/>
            </a:ln>
            <a:effectLst/>
          </p:spPr>
          <p:txBody>
            <a:bodyPr wrap="square">
              <a:noAutofit/>
            </a:bodyPr>
            <a:lstStyle/>
            <a:p>
              <a:pPr algn="ctr" eaLnBrk="0" hangingPunct="0">
                <a:spcBef>
                  <a:spcPts val="600"/>
                </a:spcBef>
                <a:tabLst>
                  <a:tab pos="504190" algn="l"/>
                  <a:tab pos="756285" algn="l"/>
                  <a:tab pos="1008380" algn="l"/>
                  <a:tab pos="1260475" algn="l"/>
                </a:tabLst>
              </a:pPr>
              <a:r>
                <a:rPr lang="en-US" sz="9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JCA-QKDN</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8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Quantum Key Distribution Network </a:t>
              </a: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Chair: </a:t>
              </a:r>
              <a:r>
                <a:rPr lang="en-US" sz="9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Mr</a:t>
              </a: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 </a:t>
              </a:r>
              <a:r>
                <a:rPr lang="en-US" sz="9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Junsen</a:t>
              </a: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 Lai</a:t>
              </a:r>
              <a:endParaRPr lang="en-GB" sz="1200" dirty="0">
                <a:latin typeface="Times New Roman" panose="02020603050405020304" pitchFamily="18" charset="0"/>
                <a:ea typeface="Times New Roman" panose="02020603050405020304" pitchFamily="18" charset="0"/>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7</a:t>
            </a:fld>
            <a:endParaRPr lang="en-US" altLang="en-US" sz="1000">
              <a:solidFill>
                <a:schemeClr val="tx1"/>
              </a:solidFill>
            </a:endParaRPr>
          </a:p>
        </p:txBody>
      </p:sp>
      <p:sp>
        <p:nvSpPr>
          <p:cNvPr id="18435" name="Rectangle 4"/>
          <p:cNvSpPr>
            <a:spLocks noGrp="1" noChangeArrowheads="1"/>
          </p:cNvSpPr>
          <p:nvPr>
            <p:ph type="title"/>
          </p:nvPr>
        </p:nvSpPr>
        <p:spPr>
          <a:xfrm>
            <a:off x="1524000" y="370538"/>
            <a:ext cx="8763000" cy="908050"/>
          </a:xfrm>
        </p:spPr>
        <p:txBody>
          <a:bodyPr/>
          <a:lstStyle/>
          <a:p>
            <a:r>
              <a:rPr lang="en-CA" altLang="en-US" dirty="0"/>
              <a:t>Leadership in Working Parties</a:t>
            </a:r>
          </a:p>
        </p:txBody>
      </p:sp>
      <p:sp>
        <p:nvSpPr>
          <p:cNvPr id="4" name="TextBox 3">
            <a:extLst>
              <a:ext uri="{FF2B5EF4-FFF2-40B4-BE49-F238E27FC236}">
                <a16:creationId xmlns:a16="http://schemas.microsoft.com/office/drawing/2014/main" id="{DD9AB844-D25E-F151-3D3F-0B0B191BC135}"/>
              </a:ext>
            </a:extLst>
          </p:cNvPr>
          <p:cNvSpPr txBox="1"/>
          <p:nvPr/>
        </p:nvSpPr>
        <p:spPr>
          <a:xfrm>
            <a:off x="4151784" y="3003263"/>
            <a:ext cx="1633604"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WP1 Chair:</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Vacant</a:t>
            </a:r>
          </a:p>
        </p:txBody>
      </p:sp>
      <p:sp>
        <p:nvSpPr>
          <p:cNvPr id="5" name="TextBox 4">
            <a:extLst>
              <a:ext uri="{FF2B5EF4-FFF2-40B4-BE49-F238E27FC236}">
                <a16:creationId xmlns:a16="http://schemas.microsoft.com/office/drawing/2014/main" id="{2B1696F3-4693-5855-D174-A3FE91BBBF17}"/>
              </a:ext>
            </a:extLst>
          </p:cNvPr>
          <p:cNvSpPr txBox="1"/>
          <p:nvPr/>
        </p:nvSpPr>
        <p:spPr>
          <a:xfrm>
            <a:off x="6384032" y="3003263"/>
            <a:ext cx="1633604"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WP1 Vice Chair:</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Ms Minah LEE </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(Rep. of Korea)</a:t>
            </a:r>
          </a:p>
        </p:txBody>
      </p:sp>
      <p:pic>
        <p:nvPicPr>
          <p:cNvPr id="6" name="Picture 5">
            <a:extLst>
              <a:ext uri="{FF2B5EF4-FFF2-40B4-BE49-F238E27FC236}">
                <a16:creationId xmlns:a16="http://schemas.microsoft.com/office/drawing/2014/main" id="{EFD4DBDE-81C8-B13E-EA7D-284C8B83CC7C}"/>
              </a:ext>
            </a:extLst>
          </p:cNvPr>
          <p:cNvPicPr>
            <a:picLocks noChangeAspect="1"/>
          </p:cNvPicPr>
          <p:nvPr/>
        </p:nvPicPr>
        <p:blipFill>
          <a:blip r:embed="rId2"/>
          <a:stretch>
            <a:fillRect/>
          </a:stretch>
        </p:blipFill>
        <p:spPr>
          <a:xfrm>
            <a:off x="4367809" y="4371415"/>
            <a:ext cx="942975" cy="1283335"/>
          </a:xfrm>
          <a:prstGeom prst="rect">
            <a:avLst/>
          </a:prstGeom>
        </p:spPr>
      </p:pic>
      <p:sp>
        <p:nvSpPr>
          <p:cNvPr id="7" name="TextBox 6">
            <a:extLst>
              <a:ext uri="{FF2B5EF4-FFF2-40B4-BE49-F238E27FC236}">
                <a16:creationId xmlns:a16="http://schemas.microsoft.com/office/drawing/2014/main" id="{9C5F63F2-7ACF-A852-046F-B10222274B12}"/>
              </a:ext>
            </a:extLst>
          </p:cNvPr>
          <p:cNvSpPr txBox="1"/>
          <p:nvPr/>
        </p:nvSpPr>
        <p:spPr>
          <a:xfrm>
            <a:off x="3791744" y="5667559"/>
            <a:ext cx="1944216"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WP2 Chair:</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Ms Gaëlle MARTIN-COCHER (</a:t>
            </a:r>
            <a:r>
              <a:rPr lang="en-GB" sz="1200" dirty="0" err="1">
                <a:solidFill>
                  <a:srgbClr val="0563C1"/>
                </a:solidFill>
                <a:latin typeface="Calibri" panose="020F0502020204030204" pitchFamily="34" charset="0"/>
                <a:cs typeface="Times New Roman" panose="02020603050405020304" pitchFamily="18" charset="0"/>
              </a:rPr>
              <a:t>InterDigital</a:t>
            </a:r>
            <a:r>
              <a:rPr lang="en-GB" sz="1200" dirty="0">
                <a:solidFill>
                  <a:srgbClr val="0563C1"/>
                </a:solidFill>
                <a:latin typeface="Calibri" panose="020F0502020204030204" pitchFamily="34" charset="0"/>
                <a:cs typeface="Times New Roman" panose="02020603050405020304" pitchFamily="18" charset="0"/>
              </a:rPr>
              <a:t> Canada </a:t>
            </a:r>
            <a:r>
              <a:rPr lang="en-GB" sz="1200" dirty="0" err="1">
                <a:solidFill>
                  <a:srgbClr val="0563C1"/>
                </a:solidFill>
                <a:latin typeface="Calibri" panose="020F0502020204030204" pitchFamily="34" charset="0"/>
                <a:cs typeface="Times New Roman" panose="02020603050405020304" pitchFamily="18" charset="0"/>
              </a:rPr>
              <a:t>Ltée</a:t>
            </a:r>
            <a:r>
              <a:rPr lang="en-GB" sz="1200" dirty="0">
                <a:solidFill>
                  <a:srgbClr val="0563C1"/>
                </a:solidFill>
                <a:latin typeface="Calibri" panose="020F0502020204030204" pitchFamily="34" charset="0"/>
                <a:cs typeface="Times New Roman" panose="02020603050405020304" pitchFamily="18" charset="0"/>
              </a:rPr>
              <a:t>)</a:t>
            </a:r>
          </a:p>
        </p:txBody>
      </p:sp>
      <p:pic>
        <p:nvPicPr>
          <p:cNvPr id="8" name="Picture 7">
            <a:extLst>
              <a:ext uri="{FF2B5EF4-FFF2-40B4-BE49-F238E27FC236}">
                <a16:creationId xmlns:a16="http://schemas.microsoft.com/office/drawing/2014/main" id="{24CC68B8-DEC3-5CDE-2799-5FAF946A42DA}"/>
              </a:ext>
            </a:extLst>
          </p:cNvPr>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16080" y="4371415"/>
            <a:ext cx="952500" cy="1323975"/>
          </a:xfrm>
          <a:prstGeom prst="rect">
            <a:avLst/>
          </a:prstGeom>
          <a:noFill/>
          <a:ln>
            <a:noFill/>
          </a:ln>
        </p:spPr>
      </p:pic>
      <p:sp>
        <p:nvSpPr>
          <p:cNvPr id="9" name="TextBox 8">
            <a:extLst>
              <a:ext uri="{FF2B5EF4-FFF2-40B4-BE49-F238E27FC236}">
                <a16:creationId xmlns:a16="http://schemas.microsoft.com/office/drawing/2014/main" id="{0815C799-84C3-06A7-8CF6-4F5BA90F3C73}"/>
              </a:ext>
            </a:extLst>
          </p:cNvPr>
          <p:cNvSpPr txBox="1"/>
          <p:nvPr/>
        </p:nvSpPr>
        <p:spPr>
          <a:xfrm>
            <a:off x="6420544" y="5739567"/>
            <a:ext cx="1835696"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WP2 Vice Chair:</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Mr Guy-Michel KOUAKOU (Côte d’Ivoire)</a:t>
            </a:r>
          </a:p>
        </p:txBody>
      </p:sp>
      <p:pic>
        <p:nvPicPr>
          <p:cNvPr id="2050" name="Picture 2">
            <a:extLst>
              <a:ext uri="{FF2B5EF4-FFF2-40B4-BE49-F238E27FC236}">
                <a16:creationId xmlns:a16="http://schemas.microsoft.com/office/drawing/2014/main" id="{EF61D430-28B4-8CBB-7627-00D6CE3C993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2065" y="1630774"/>
            <a:ext cx="1080119" cy="1365271"/>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292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8</a:t>
            </a:fld>
            <a:endParaRPr lang="en-US" altLang="en-US" sz="1000">
              <a:solidFill>
                <a:schemeClr val="tx1"/>
              </a:solidFill>
            </a:endParaRPr>
          </a:p>
        </p:txBody>
      </p:sp>
      <p:sp>
        <p:nvSpPr>
          <p:cNvPr id="18435" name="Rectangle 4"/>
          <p:cNvSpPr>
            <a:spLocks noGrp="1" noChangeArrowheads="1"/>
          </p:cNvSpPr>
          <p:nvPr>
            <p:ph type="title"/>
          </p:nvPr>
        </p:nvSpPr>
        <p:spPr>
          <a:xfrm>
            <a:off x="1524000" y="318973"/>
            <a:ext cx="9144000" cy="908050"/>
          </a:xfrm>
        </p:spPr>
        <p:txBody>
          <a:bodyPr>
            <a:normAutofit/>
          </a:bodyPr>
          <a:lstStyle/>
          <a:p>
            <a:r>
              <a:rPr lang="en-CA" altLang="en-US" dirty="0"/>
              <a:t>Leadership in WP1 Rapporteur Groups</a:t>
            </a:r>
          </a:p>
        </p:txBody>
      </p:sp>
      <p:pic>
        <p:nvPicPr>
          <p:cNvPr id="3" name="Picture 2">
            <a:extLst>
              <a:ext uri="{FF2B5EF4-FFF2-40B4-BE49-F238E27FC236}">
                <a16:creationId xmlns:a16="http://schemas.microsoft.com/office/drawing/2014/main" id="{973D27ED-0276-B39E-9420-B94F509C496D}"/>
              </a:ext>
            </a:extLst>
          </p:cNvPr>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3712" y="1659742"/>
            <a:ext cx="1008112" cy="1280541"/>
          </a:xfrm>
          <a:prstGeom prst="rect">
            <a:avLst/>
          </a:prstGeom>
          <a:noFill/>
          <a:ln>
            <a:noFill/>
          </a:ln>
        </p:spPr>
      </p:pic>
      <p:sp>
        <p:nvSpPr>
          <p:cNvPr id="10" name="TextBox 9">
            <a:extLst>
              <a:ext uri="{FF2B5EF4-FFF2-40B4-BE49-F238E27FC236}">
                <a16:creationId xmlns:a16="http://schemas.microsoft.com/office/drawing/2014/main" id="{264052D2-C6A7-A71E-9199-FB22CED80119}"/>
              </a:ext>
            </a:extLst>
          </p:cNvPr>
          <p:cNvSpPr txBox="1"/>
          <p:nvPr/>
        </p:nvSpPr>
        <p:spPr>
          <a:xfrm>
            <a:off x="3143671" y="2955886"/>
            <a:ext cx="1656184"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Rapporteur RG-WM:</a:t>
            </a:r>
          </a:p>
          <a:p>
            <a:pPr algn="ctr"/>
            <a:r>
              <a:rPr lang="en-GB" sz="1200" dirty="0">
                <a:solidFill>
                  <a:srgbClr val="0563C1"/>
                </a:solidFill>
                <a:latin typeface="Calibri" panose="020F0502020204030204" pitchFamily="34" charset="0"/>
                <a:cs typeface="Times New Roman" panose="02020603050405020304" pitchFamily="18" charset="0"/>
              </a:rPr>
              <a:t>Mr Olivier DUBUISSON (Orange)</a:t>
            </a:r>
          </a:p>
        </p:txBody>
      </p:sp>
      <p:sp>
        <p:nvSpPr>
          <p:cNvPr id="12" name="TextBox 11">
            <a:extLst>
              <a:ext uri="{FF2B5EF4-FFF2-40B4-BE49-F238E27FC236}">
                <a16:creationId xmlns:a16="http://schemas.microsoft.com/office/drawing/2014/main" id="{769ADC56-BC12-0D7A-23CF-7BF9285039CA}"/>
              </a:ext>
            </a:extLst>
          </p:cNvPr>
          <p:cNvSpPr txBox="1"/>
          <p:nvPr/>
        </p:nvSpPr>
        <p:spPr>
          <a:xfrm>
            <a:off x="5159896" y="2883878"/>
            <a:ext cx="1656184" cy="830997"/>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Associate Rapporteur on </a:t>
            </a:r>
            <a:r>
              <a:rPr lang="en-GB" sz="1200" dirty="0" err="1">
                <a:solidFill>
                  <a:srgbClr val="0563C1"/>
                </a:solidFill>
                <a:latin typeface="Calibri" panose="020F0502020204030204" pitchFamily="34" charset="0"/>
                <a:cs typeface="Times New Roman" panose="02020603050405020304" pitchFamily="18" charset="0"/>
              </a:rPr>
              <a:t>e-meetings</a:t>
            </a:r>
            <a:r>
              <a:rPr lang="en-GB" sz="1200" dirty="0">
                <a:solidFill>
                  <a:srgbClr val="0563C1"/>
                </a:solidFill>
                <a:latin typeface="Calibri" panose="020F0502020204030204" pitchFamily="34" charset="0"/>
                <a:cs typeface="Times New Roman" panose="02020603050405020304" pitchFamily="18" charset="0"/>
              </a:rPr>
              <a:t>:</a:t>
            </a:r>
          </a:p>
          <a:p>
            <a:pPr algn="ctr"/>
            <a:r>
              <a:rPr lang="en-GB" sz="1200" dirty="0">
                <a:solidFill>
                  <a:srgbClr val="0563C1"/>
                </a:solidFill>
                <a:latin typeface="Calibri" panose="020F0502020204030204" pitchFamily="34" charset="0"/>
                <a:cs typeface="Times New Roman" panose="02020603050405020304" pitchFamily="18" charset="0"/>
              </a:rPr>
              <a:t>Mr Phil RUSHTON (United Kingdom)</a:t>
            </a:r>
          </a:p>
        </p:txBody>
      </p:sp>
      <p:pic>
        <p:nvPicPr>
          <p:cNvPr id="13" name="Picture 12">
            <a:extLst>
              <a:ext uri="{FF2B5EF4-FFF2-40B4-BE49-F238E27FC236}">
                <a16:creationId xmlns:a16="http://schemas.microsoft.com/office/drawing/2014/main" id="{9BB2BE18-917A-0956-6DCB-73F00489DE30}"/>
              </a:ext>
            </a:extLst>
          </p:cNvPr>
          <p:cNvPicPr>
            <a:picLocks noChangeAspect="1"/>
          </p:cNvPicPr>
          <p:nvPr/>
        </p:nvPicPr>
        <p:blipFill>
          <a:blip r:embed="rId3"/>
          <a:stretch>
            <a:fillRect/>
          </a:stretch>
        </p:blipFill>
        <p:spPr>
          <a:xfrm>
            <a:off x="3575720" y="4324038"/>
            <a:ext cx="828040" cy="1237615"/>
          </a:xfrm>
          <a:prstGeom prst="rect">
            <a:avLst/>
          </a:prstGeom>
        </p:spPr>
      </p:pic>
      <p:sp>
        <p:nvSpPr>
          <p:cNvPr id="14" name="TextBox 13">
            <a:extLst>
              <a:ext uri="{FF2B5EF4-FFF2-40B4-BE49-F238E27FC236}">
                <a16:creationId xmlns:a16="http://schemas.microsoft.com/office/drawing/2014/main" id="{56F2E26A-6ABA-1F25-66D2-2DEE8F468468}"/>
              </a:ext>
            </a:extLst>
          </p:cNvPr>
          <p:cNvSpPr txBox="1"/>
          <p:nvPr/>
        </p:nvSpPr>
        <p:spPr>
          <a:xfrm>
            <a:off x="3215680" y="5548174"/>
            <a:ext cx="1656184"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Rapporteur RG-WTSA</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Ms Fang LI</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(P.R. China)</a:t>
            </a:r>
          </a:p>
        </p:txBody>
      </p:sp>
      <p:pic>
        <p:nvPicPr>
          <p:cNvPr id="15" name="Picture 14">
            <a:extLst>
              <a:ext uri="{FF2B5EF4-FFF2-40B4-BE49-F238E27FC236}">
                <a16:creationId xmlns:a16="http://schemas.microsoft.com/office/drawing/2014/main" id="{716EDD38-B9CD-7281-725A-28DF630BCA1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19936" y="4324038"/>
            <a:ext cx="1040410" cy="1262633"/>
          </a:xfrm>
          <a:prstGeom prst="rect">
            <a:avLst/>
          </a:prstGeom>
          <a:noFill/>
          <a:ln>
            <a:noFill/>
          </a:ln>
        </p:spPr>
      </p:pic>
      <p:sp>
        <p:nvSpPr>
          <p:cNvPr id="16" name="TextBox 15">
            <a:extLst>
              <a:ext uri="{FF2B5EF4-FFF2-40B4-BE49-F238E27FC236}">
                <a16:creationId xmlns:a16="http://schemas.microsoft.com/office/drawing/2014/main" id="{AA0A95C7-88EC-A4EE-95B4-FD470D779F38}"/>
              </a:ext>
            </a:extLst>
          </p:cNvPr>
          <p:cNvSpPr txBox="1"/>
          <p:nvPr/>
        </p:nvSpPr>
        <p:spPr>
          <a:xfrm>
            <a:off x="5231904" y="5548174"/>
            <a:ext cx="1728192" cy="830997"/>
          </a:xfrm>
          <a:prstGeom prst="rect">
            <a:avLst/>
          </a:prstGeom>
          <a:noFill/>
        </p:spPr>
        <p:txBody>
          <a:bodyPr wrap="square">
            <a:spAutoFit/>
          </a:bodyPr>
          <a:lstStyle/>
          <a:p>
            <a:pPr algn="ctr"/>
            <a:r>
              <a:rPr lang="fr-FR" sz="1200" dirty="0">
                <a:solidFill>
                  <a:srgbClr val="0563C1"/>
                </a:solidFill>
                <a:latin typeface="Calibri" panose="020F0502020204030204" pitchFamily="34" charset="0"/>
                <a:cs typeface="Times New Roman" panose="02020603050405020304" pitchFamily="18" charset="0"/>
              </a:rPr>
              <a:t>Associate Rapporteur on</a:t>
            </a:r>
            <a:br>
              <a:rPr lang="fr-FR" sz="1200" dirty="0">
                <a:solidFill>
                  <a:srgbClr val="0563C1"/>
                </a:solidFill>
                <a:latin typeface="Calibri" panose="020F0502020204030204" pitchFamily="34" charset="0"/>
                <a:cs typeface="Times New Roman" panose="02020603050405020304" pitchFamily="18" charset="0"/>
              </a:rPr>
            </a:br>
            <a:r>
              <a:rPr lang="fr-FR" sz="1200" dirty="0">
                <a:solidFill>
                  <a:srgbClr val="0563C1"/>
                </a:solidFill>
                <a:latin typeface="Calibri" panose="020F0502020204030204" pitchFamily="34" charset="0"/>
                <a:cs typeface="Times New Roman" panose="02020603050405020304" pitchFamily="18" charset="0"/>
              </a:rPr>
              <a:t>WTSA Guidelines</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Mr Isaac BOATENG (Ghana)</a:t>
            </a:r>
          </a:p>
        </p:txBody>
      </p:sp>
      <p:sp>
        <p:nvSpPr>
          <p:cNvPr id="17" name="TextBox 16">
            <a:extLst>
              <a:ext uri="{FF2B5EF4-FFF2-40B4-BE49-F238E27FC236}">
                <a16:creationId xmlns:a16="http://schemas.microsoft.com/office/drawing/2014/main" id="{8C6F1054-777F-AE23-93D4-A5B0F877F99E}"/>
              </a:ext>
            </a:extLst>
          </p:cNvPr>
          <p:cNvSpPr txBox="1"/>
          <p:nvPr/>
        </p:nvSpPr>
        <p:spPr>
          <a:xfrm>
            <a:off x="7248128" y="5548174"/>
            <a:ext cx="1728192" cy="830997"/>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Associate Rapporteur on</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Streamlining Resolutions</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Mr Evgeny TONKIKH</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(Russian Federation)</a:t>
            </a:r>
          </a:p>
        </p:txBody>
      </p:sp>
      <p:pic>
        <p:nvPicPr>
          <p:cNvPr id="3074" name="Picture 2">
            <a:extLst>
              <a:ext uri="{FF2B5EF4-FFF2-40B4-BE49-F238E27FC236}">
                <a16:creationId xmlns:a16="http://schemas.microsoft.com/office/drawing/2014/main" id="{57FFEDA0-A6D3-E6E8-658A-F2247F02134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47928" y="1659742"/>
            <a:ext cx="1008112" cy="127340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5DB3190C-D322-EE84-5A2D-F11035F90EE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64152" y="4324037"/>
            <a:ext cx="1026664" cy="1296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831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9</a:t>
            </a:fld>
            <a:endParaRPr lang="en-US" altLang="en-US" sz="1000" dirty="0">
              <a:solidFill>
                <a:schemeClr val="tx1"/>
              </a:solidFill>
            </a:endParaRPr>
          </a:p>
        </p:txBody>
      </p:sp>
      <p:sp>
        <p:nvSpPr>
          <p:cNvPr id="18435" name="Rectangle 4"/>
          <p:cNvSpPr>
            <a:spLocks noGrp="1" noChangeArrowheads="1"/>
          </p:cNvSpPr>
          <p:nvPr>
            <p:ph type="title"/>
          </p:nvPr>
        </p:nvSpPr>
        <p:spPr>
          <a:xfrm>
            <a:off x="1524000" y="323837"/>
            <a:ext cx="9144000" cy="908050"/>
          </a:xfrm>
        </p:spPr>
        <p:txBody>
          <a:bodyPr>
            <a:normAutofit/>
          </a:bodyPr>
          <a:lstStyle/>
          <a:p>
            <a:r>
              <a:rPr lang="en-CA" altLang="en-US" dirty="0"/>
              <a:t>Leadership in WP2 Rapporteur Groups</a:t>
            </a:r>
          </a:p>
        </p:txBody>
      </p:sp>
      <p:sp>
        <p:nvSpPr>
          <p:cNvPr id="12" name="TextBox 11">
            <a:extLst>
              <a:ext uri="{FF2B5EF4-FFF2-40B4-BE49-F238E27FC236}">
                <a16:creationId xmlns:a16="http://schemas.microsoft.com/office/drawing/2014/main" id="{769ADC56-BC12-0D7A-23CF-7BF9285039CA}"/>
              </a:ext>
            </a:extLst>
          </p:cNvPr>
          <p:cNvSpPr txBox="1"/>
          <p:nvPr/>
        </p:nvSpPr>
        <p:spPr>
          <a:xfrm>
            <a:off x="2253321" y="2815063"/>
            <a:ext cx="2592288"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Associate Rapporteur RG-WPR</a:t>
            </a:r>
          </a:p>
          <a:p>
            <a:pPr algn="ctr"/>
            <a:r>
              <a:rPr lang="en-GB" sz="1200" dirty="0">
                <a:solidFill>
                  <a:srgbClr val="0563C1"/>
                </a:solidFill>
                <a:latin typeface="Calibri" panose="020F0502020204030204" pitchFamily="34" charset="0"/>
                <a:cs typeface="Times New Roman" panose="02020603050405020304" pitchFamily="18" charset="0"/>
              </a:rPr>
              <a:t>Vacant</a:t>
            </a:r>
          </a:p>
        </p:txBody>
      </p:sp>
      <p:sp>
        <p:nvSpPr>
          <p:cNvPr id="14" name="TextBox 13">
            <a:extLst>
              <a:ext uri="{FF2B5EF4-FFF2-40B4-BE49-F238E27FC236}">
                <a16:creationId xmlns:a16="http://schemas.microsoft.com/office/drawing/2014/main" id="{56F2E26A-6ABA-1F25-66D2-2DEE8F468468}"/>
              </a:ext>
            </a:extLst>
          </p:cNvPr>
          <p:cNvSpPr txBox="1"/>
          <p:nvPr/>
        </p:nvSpPr>
        <p:spPr>
          <a:xfrm>
            <a:off x="5690207" y="2822282"/>
            <a:ext cx="1656184"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Rapporteur RG-IEM</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Mr Glenn PARSONS (Ericsson Canada)</a:t>
            </a:r>
          </a:p>
        </p:txBody>
      </p:sp>
      <p:sp>
        <p:nvSpPr>
          <p:cNvPr id="16" name="TextBox 15">
            <a:extLst>
              <a:ext uri="{FF2B5EF4-FFF2-40B4-BE49-F238E27FC236}">
                <a16:creationId xmlns:a16="http://schemas.microsoft.com/office/drawing/2014/main" id="{AA0A95C7-88EC-A4EE-95B4-FD470D779F38}"/>
              </a:ext>
            </a:extLst>
          </p:cNvPr>
          <p:cNvSpPr txBox="1"/>
          <p:nvPr/>
        </p:nvSpPr>
        <p:spPr>
          <a:xfrm>
            <a:off x="7706431" y="2822282"/>
            <a:ext cx="1728192" cy="830997"/>
          </a:xfrm>
          <a:prstGeom prst="rect">
            <a:avLst/>
          </a:prstGeom>
          <a:noFill/>
        </p:spPr>
        <p:txBody>
          <a:bodyPr wrap="square">
            <a:spAutoFit/>
          </a:bodyPr>
          <a:lstStyle/>
          <a:p>
            <a:pPr algn="ctr"/>
            <a:r>
              <a:rPr lang="fr-FR" sz="1200" dirty="0">
                <a:solidFill>
                  <a:srgbClr val="0563C1"/>
                </a:solidFill>
                <a:latin typeface="Calibri" panose="020F0502020204030204" pitchFamily="34" charset="0"/>
                <a:cs typeface="Times New Roman" panose="02020603050405020304" pitchFamily="18" charset="0"/>
              </a:rPr>
              <a:t>Associate Rapporteur on</a:t>
            </a:r>
            <a:br>
              <a:rPr lang="fr-FR"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emerging technologies: Mr Arnaud TADDEI (Broadcom)</a:t>
            </a:r>
          </a:p>
        </p:txBody>
      </p:sp>
      <p:sp>
        <p:nvSpPr>
          <p:cNvPr id="17" name="TextBox 16">
            <a:extLst>
              <a:ext uri="{FF2B5EF4-FFF2-40B4-BE49-F238E27FC236}">
                <a16:creationId xmlns:a16="http://schemas.microsoft.com/office/drawing/2014/main" id="{8C6F1054-777F-AE23-93D4-A5B0F877F99E}"/>
              </a:ext>
            </a:extLst>
          </p:cNvPr>
          <p:cNvSpPr txBox="1"/>
          <p:nvPr/>
        </p:nvSpPr>
        <p:spPr>
          <a:xfrm>
            <a:off x="9506631" y="2822282"/>
            <a:ext cx="2304256"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Associate Rapporteur on metrics:</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Mr Noah LUO</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(Huawei)</a:t>
            </a:r>
          </a:p>
        </p:txBody>
      </p:sp>
      <p:pic>
        <p:nvPicPr>
          <p:cNvPr id="2" name="Picture 1">
            <a:extLst>
              <a:ext uri="{FF2B5EF4-FFF2-40B4-BE49-F238E27FC236}">
                <a16:creationId xmlns:a16="http://schemas.microsoft.com/office/drawing/2014/main" id="{49C4E6B1-FCB0-34FD-C686-D6954D13FB31}"/>
              </a:ext>
            </a:extLst>
          </p:cNvPr>
          <p:cNvPicPr>
            <a:picLocks noChangeAspect="1"/>
          </p:cNvPicPr>
          <p:nvPr/>
        </p:nvPicPr>
        <p:blipFill>
          <a:blip r:embed="rId3"/>
          <a:stretch>
            <a:fillRect/>
          </a:stretch>
        </p:blipFill>
        <p:spPr>
          <a:xfrm>
            <a:off x="813162" y="1590927"/>
            <a:ext cx="942975" cy="1196975"/>
          </a:xfrm>
          <a:prstGeom prst="rect">
            <a:avLst/>
          </a:prstGeom>
        </p:spPr>
      </p:pic>
      <p:sp>
        <p:nvSpPr>
          <p:cNvPr id="4" name="TextBox 3">
            <a:extLst>
              <a:ext uri="{FF2B5EF4-FFF2-40B4-BE49-F238E27FC236}">
                <a16:creationId xmlns:a16="http://schemas.microsoft.com/office/drawing/2014/main" id="{4B0E56D7-19DE-9339-57DB-06324F541146}"/>
              </a:ext>
            </a:extLst>
          </p:cNvPr>
          <p:cNvSpPr txBox="1"/>
          <p:nvPr/>
        </p:nvSpPr>
        <p:spPr>
          <a:xfrm>
            <a:off x="381113" y="2815063"/>
            <a:ext cx="1800200"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Rapporteur RG-WPR</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Ms Miho NAGANUMA (NEC Corporation, Japan)</a:t>
            </a:r>
          </a:p>
        </p:txBody>
      </p:sp>
      <p:pic>
        <p:nvPicPr>
          <p:cNvPr id="1027" name="Picture 3">
            <a:extLst>
              <a:ext uri="{FF2B5EF4-FFF2-40B4-BE49-F238E27FC236}">
                <a16:creationId xmlns:a16="http://schemas.microsoft.com/office/drawing/2014/main" id="{7A837FE7-6800-1986-418E-D15B3FD7E6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8240" y="1526137"/>
            <a:ext cx="1019720" cy="1288926"/>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ECC990A-8F44-5628-1EC7-B702D36A34B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88754" y="1526137"/>
            <a:ext cx="1025430" cy="1296144"/>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1029" name="Picture 5">
            <a:extLst>
              <a:ext uri="{FF2B5EF4-FFF2-40B4-BE49-F238E27FC236}">
                <a16:creationId xmlns:a16="http://schemas.microsoft.com/office/drawing/2014/main" id="{761A4874-6A98-622E-7225-8CA0253A590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38680" y="1526137"/>
            <a:ext cx="1034759" cy="1307936"/>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0B26DED-1A07-0203-D12C-E9CF8ED0E51A}"/>
              </a:ext>
            </a:extLst>
          </p:cNvPr>
          <p:cNvSpPr txBox="1"/>
          <p:nvPr/>
        </p:nvSpPr>
        <p:spPr>
          <a:xfrm>
            <a:off x="525129" y="5533585"/>
            <a:ext cx="1656184"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Rapporteur RG-DT</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Mr Ahmed SAID</a:t>
            </a:r>
          </a:p>
          <a:p>
            <a:pPr algn="ctr"/>
            <a:r>
              <a:rPr lang="en-GB" sz="1200" dirty="0">
                <a:solidFill>
                  <a:srgbClr val="0563C1"/>
                </a:solidFill>
                <a:latin typeface="Calibri" panose="020F0502020204030204" pitchFamily="34" charset="0"/>
                <a:cs typeface="Times New Roman" panose="02020603050405020304" pitchFamily="18" charset="0"/>
              </a:rPr>
              <a:t>(NTRA, Egypt)</a:t>
            </a:r>
          </a:p>
        </p:txBody>
      </p:sp>
      <p:sp>
        <p:nvSpPr>
          <p:cNvPr id="5" name="TextBox 4">
            <a:extLst>
              <a:ext uri="{FF2B5EF4-FFF2-40B4-BE49-F238E27FC236}">
                <a16:creationId xmlns:a16="http://schemas.microsoft.com/office/drawing/2014/main" id="{E18BA477-631D-5916-2E26-D9BCAE8C1B6C}"/>
              </a:ext>
            </a:extLst>
          </p:cNvPr>
          <p:cNvSpPr txBox="1"/>
          <p:nvPr/>
        </p:nvSpPr>
        <p:spPr>
          <a:xfrm>
            <a:off x="2181313" y="5533585"/>
            <a:ext cx="2088232" cy="646331"/>
          </a:xfrm>
          <a:prstGeom prst="rect">
            <a:avLst/>
          </a:prstGeom>
          <a:noFill/>
        </p:spPr>
        <p:txBody>
          <a:bodyPr wrap="square">
            <a:spAutoFit/>
          </a:bodyPr>
          <a:lstStyle/>
          <a:p>
            <a:pPr algn="ctr"/>
            <a:r>
              <a:rPr lang="fr-FR" sz="1200" dirty="0">
                <a:solidFill>
                  <a:srgbClr val="0563C1"/>
                </a:solidFill>
                <a:latin typeface="Calibri" panose="020F0502020204030204" pitchFamily="34" charset="0"/>
                <a:cs typeface="Times New Roman" panose="02020603050405020304" pitchFamily="18" charset="0"/>
              </a:rPr>
              <a:t>Associate Rapporteur RG-DT</a:t>
            </a:r>
            <a:r>
              <a:rPr lang="en-GB" sz="1200" dirty="0">
                <a:solidFill>
                  <a:srgbClr val="0563C1"/>
                </a:solidFill>
                <a:latin typeface="Calibri" panose="020F0502020204030204" pitchFamily="34" charset="0"/>
                <a:cs typeface="Times New Roman" panose="02020603050405020304" pitchFamily="18" charset="0"/>
              </a:rPr>
              <a:t> Ms Cynthia LESUFI</a:t>
            </a:r>
          </a:p>
          <a:p>
            <a:pPr algn="ctr"/>
            <a:r>
              <a:rPr lang="en-GB" sz="1200" dirty="0">
                <a:solidFill>
                  <a:srgbClr val="0563C1"/>
                </a:solidFill>
                <a:latin typeface="Calibri" panose="020F0502020204030204" pitchFamily="34" charset="0"/>
                <a:cs typeface="Times New Roman" panose="02020603050405020304" pitchFamily="18" charset="0"/>
              </a:rPr>
              <a:t>(South Africa)</a:t>
            </a:r>
          </a:p>
        </p:txBody>
      </p:sp>
      <p:sp>
        <p:nvSpPr>
          <p:cNvPr id="6" name="TextBox 5">
            <a:extLst>
              <a:ext uri="{FF2B5EF4-FFF2-40B4-BE49-F238E27FC236}">
                <a16:creationId xmlns:a16="http://schemas.microsoft.com/office/drawing/2014/main" id="{0D8B43BC-BBB0-C78F-FA2C-B750AD89D412}"/>
              </a:ext>
            </a:extLst>
          </p:cNvPr>
          <p:cNvSpPr txBox="1"/>
          <p:nvPr/>
        </p:nvSpPr>
        <p:spPr>
          <a:xfrm>
            <a:off x="4065565" y="5533585"/>
            <a:ext cx="2304256"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Associate Rapporteur RG-DT Ahmad SHARAFAT</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(Iran)</a:t>
            </a:r>
          </a:p>
        </p:txBody>
      </p:sp>
      <p:pic>
        <p:nvPicPr>
          <p:cNvPr id="8" name="Picture 7">
            <a:extLst>
              <a:ext uri="{FF2B5EF4-FFF2-40B4-BE49-F238E27FC236}">
                <a16:creationId xmlns:a16="http://schemas.microsoft.com/office/drawing/2014/main" id="{6CCFFC54-6581-869A-F649-04CC5196C1B9}"/>
              </a:ext>
            </a:extLst>
          </p:cNvPr>
          <p:cNvPicPr>
            <a:picLocks noChangeAspect="1"/>
          </p:cNvPicPr>
          <p:nvPr/>
        </p:nvPicPr>
        <p:blipFill>
          <a:blip r:embed="rId7"/>
          <a:stretch>
            <a:fillRect/>
          </a:stretch>
        </p:blipFill>
        <p:spPr>
          <a:xfrm>
            <a:off x="848614" y="4261606"/>
            <a:ext cx="1009213" cy="1196974"/>
          </a:xfrm>
          <a:prstGeom prst="rect">
            <a:avLst/>
          </a:prstGeom>
        </p:spPr>
      </p:pic>
      <p:pic>
        <p:nvPicPr>
          <p:cNvPr id="10" name="Picture 9">
            <a:extLst>
              <a:ext uri="{FF2B5EF4-FFF2-40B4-BE49-F238E27FC236}">
                <a16:creationId xmlns:a16="http://schemas.microsoft.com/office/drawing/2014/main" id="{AC4F7EFA-CBE7-5427-124F-78B60A8830CB}"/>
              </a:ext>
            </a:extLst>
          </p:cNvPr>
          <p:cNvPicPr>
            <a:picLocks noChangeAspect="1"/>
          </p:cNvPicPr>
          <p:nvPr/>
        </p:nvPicPr>
        <p:blipFill>
          <a:blip r:embed="rId8"/>
          <a:stretch>
            <a:fillRect/>
          </a:stretch>
        </p:blipFill>
        <p:spPr>
          <a:xfrm>
            <a:off x="2747091" y="4261417"/>
            <a:ext cx="956676" cy="1196974"/>
          </a:xfrm>
          <a:prstGeom prst="rect">
            <a:avLst/>
          </a:prstGeom>
        </p:spPr>
      </p:pic>
      <p:pic>
        <p:nvPicPr>
          <p:cNvPr id="13" name="Picture 12">
            <a:extLst>
              <a:ext uri="{FF2B5EF4-FFF2-40B4-BE49-F238E27FC236}">
                <a16:creationId xmlns:a16="http://schemas.microsoft.com/office/drawing/2014/main" id="{673E77E2-8F9C-9193-D1B5-35960058ADBD}"/>
              </a:ext>
            </a:extLst>
          </p:cNvPr>
          <p:cNvPicPr>
            <a:picLocks noChangeAspect="1"/>
          </p:cNvPicPr>
          <p:nvPr/>
        </p:nvPicPr>
        <p:blipFill>
          <a:blip r:embed="rId9"/>
          <a:stretch>
            <a:fillRect/>
          </a:stretch>
        </p:blipFill>
        <p:spPr>
          <a:xfrm>
            <a:off x="4612804" y="4246480"/>
            <a:ext cx="1078355" cy="1196974"/>
          </a:xfrm>
          <a:prstGeom prst="rect">
            <a:avLst/>
          </a:prstGeom>
        </p:spPr>
      </p:pic>
    </p:spTree>
    <p:extLst>
      <p:ext uri="{BB962C8B-B14F-4D97-AF65-F5344CB8AC3E}">
        <p14:creationId xmlns:p14="http://schemas.microsoft.com/office/powerpoint/2010/main" val="33027416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D41769929400247A482A6B8D8C3D7A8" ma:contentTypeVersion="12" ma:contentTypeDescription="Create a new document." ma:contentTypeScope="" ma:versionID="2854a47f8e99249c53011f7cb46374c9">
  <xsd:schema xmlns:xsd="http://www.w3.org/2001/XMLSchema" xmlns:xs="http://www.w3.org/2001/XMLSchema" xmlns:p="http://schemas.microsoft.com/office/2006/metadata/properties" xmlns:ns2="1238c2fb-f919-419c-a17c-617fee3c8b80" xmlns:ns3="fb0eb7e9-6560-4c49-b26e-dd8179726d23" targetNamespace="http://schemas.microsoft.com/office/2006/metadata/properties" ma:root="true" ma:fieldsID="0b17339067c0bcbc349c898663fe8ac6" ns2:_="" ns3:_="">
    <xsd:import namespace="1238c2fb-f919-419c-a17c-617fee3c8b80"/>
    <xsd:import namespace="fb0eb7e9-6560-4c49-b26e-dd8179726d2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38c2fb-f919-419c-a17c-617fee3c8b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b0eb7e9-6560-4c49-b26e-dd8179726d2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7C1179-42E5-414C-9FF5-F88E923B5134}">
  <ds:schemaRefs>
    <ds:schemaRef ds:uri="http://purl.org/dc/dcmitype/"/>
    <ds:schemaRef ds:uri="http://purl.org/dc/elements/1.1/"/>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fb0eb7e9-6560-4c49-b26e-dd8179726d23"/>
    <ds:schemaRef ds:uri="1238c2fb-f919-419c-a17c-617fee3c8b80"/>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8FC1EB79-7735-46F6-AEDC-00299C779244}">
  <ds:schemaRefs>
    <ds:schemaRef ds:uri="http://schemas.microsoft.com/sharepoint/v3/contenttype/forms"/>
  </ds:schemaRefs>
</ds:datastoreItem>
</file>

<file path=customXml/itemProps3.xml><?xml version="1.0" encoding="utf-8"?>
<ds:datastoreItem xmlns:ds="http://schemas.openxmlformats.org/officeDocument/2006/customXml" ds:itemID="{F8F1E65F-3D98-47F7-86EB-6AB17A9864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38c2fb-f919-419c-a17c-617fee3c8b80"/>
    <ds:schemaRef ds:uri="fb0eb7e9-6560-4c49-b26e-dd8179726d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9550</TotalTime>
  <Words>3286</Words>
  <Application>Microsoft Office PowerPoint</Application>
  <PresentationFormat>Widescreen</PresentationFormat>
  <Paragraphs>378</Paragraphs>
  <Slides>30</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Times New Roman</vt:lpstr>
      <vt:lpstr>Verdana</vt:lpstr>
      <vt:lpstr>Office Theme</vt:lpstr>
      <vt:lpstr>PowerPoint Presentation</vt:lpstr>
      <vt:lpstr>Outline</vt:lpstr>
      <vt:lpstr>TSAG Aim</vt:lpstr>
      <vt:lpstr> Where TSAG  Fits into ITU</vt:lpstr>
      <vt:lpstr>TSAG Leadership</vt:lpstr>
      <vt:lpstr>Structure of TSAG</vt:lpstr>
      <vt:lpstr>Leadership in Working Parties</vt:lpstr>
      <vt:lpstr>Leadership in WP1 Rapporteur Groups</vt:lpstr>
      <vt:lpstr>Leadership in WP2 Rapporteur Groups</vt:lpstr>
      <vt:lpstr>TSB support for TSAG</vt:lpstr>
      <vt:lpstr>Duties of TSAG CV/Article 14A Nos. 197A-197I Article 15 No. 205A</vt:lpstr>
      <vt:lpstr>Duties of TSAG - Resolution 1</vt:lpstr>
      <vt:lpstr>Resolution 22</vt:lpstr>
      <vt:lpstr>Resolution 22 (cnt’d)</vt:lpstr>
      <vt:lpstr>TSAG operation mode</vt:lpstr>
      <vt:lpstr>TSAG Working Party 1 on Working Methods and related WTSA preparations (WP-WMW)</vt:lpstr>
      <vt:lpstr>TSAG Working Party 2 on Industry Engagement, Work Programme, Restructuring, Digital Transformation (WP-IEWPR)</vt:lpstr>
      <vt:lpstr>TSAG Rapporteur on Strategic and Operational Plan (R-SOP)</vt:lpstr>
      <vt:lpstr>TSAG Rapporteur Group on Working Methods (RG-WM)</vt:lpstr>
      <vt:lpstr>TSAG Rapporteur Group on WTSA Preparations (RG-WTSA)</vt:lpstr>
      <vt:lpstr>TSAG Rapporteur Group on Work Programme and Restructuring, SG work, SG Coordination (RG-WPR)</vt:lpstr>
      <vt:lpstr>TSAG Rapporteur Group on Industry Engagement, Metrics (RG-IEM)</vt:lpstr>
      <vt:lpstr>TSAG Rapporteur Group on Sustainable Digital Transformation (RG-DT)</vt:lpstr>
      <vt:lpstr>Joint Coordination Activities (under the parent-ship of TSAG)</vt:lpstr>
      <vt:lpstr>Focus Groups Activities (under the parent-ship of TSAG)</vt:lpstr>
      <vt:lpstr>Other TSAG groups</vt:lpstr>
      <vt:lpstr>TSAG Meeting</vt:lpstr>
      <vt:lpstr>TSAG Interactions</vt:lpstr>
      <vt:lpstr>ITU-T A-series Recommendations under responsibility of TSAG</vt:lpstr>
      <vt:lpstr>Supplements to the ITU-T A-series under responsibility of TSAG</vt:lpstr>
    </vt:vector>
  </TitlesOfParts>
  <Company>ITU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Jesús Vicente</dc:creator>
  <cp:lastModifiedBy>OTA, Hiroshi </cp:lastModifiedBy>
  <cp:revision>177</cp:revision>
  <dcterms:created xsi:type="dcterms:W3CDTF">2014-09-01T15:38:30Z</dcterms:created>
  <dcterms:modified xsi:type="dcterms:W3CDTF">2024-01-11T13:32:49Z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0x010100DD41769929400247A482A6B8D8C3D7A8</vt:lpwstr>
  </property>
</Properties>
</file>