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10.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09" r:id="rId5"/>
    <p:sldMasterId id="2147483713" r:id="rId6"/>
    <p:sldMasterId id="2147483722" r:id="rId7"/>
    <p:sldMasterId id="2147483732" r:id="rId8"/>
    <p:sldMasterId id="2147483736" r:id="rId9"/>
    <p:sldMasterId id="2147483739" r:id="rId10"/>
  </p:sldMasterIdLst>
  <p:notesMasterIdLst>
    <p:notesMasterId r:id="rId29"/>
  </p:notesMasterIdLst>
  <p:handoutMasterIdLst>
    <p:handoutMasterId r:id="rId30"/>
  </p:handoutMasterIdLst>
  <p:sldIdLst>
    <p:sldId id="2681" r:id="rId11"/>
    <p:sldId id="2682" r:id="rId12"/>
    <p:sldId id="2684" r:id="rId13"/>
    <p:sldId id="5417" r:id="rId14"/>
    <p:sldId id="2147374152" r:id="rId15"/>
    <p:sldId id="2147374159" r:id="rId16"/>
    <p:sldId id="2147374153" r:id="rId17"/>
    <p:sldId id="2147374154" r:id="rId18"/>
    <p:sldId id="2147374157" r:id="rId19"/>
    <p:sldId id="5437" r:id="rId20"/>
    <p:sldId id="2147374155" r:id="rId21"/>
    <p:sldId id="2147374158" r:id="rId22"/>
    <p:sldId id="2147374151" r:id="rId23"/>
    <p:sldId id="2147374156" r:id="rId24"/>
    <p:sldId id="5422" r:id="rId25"/>
    <p:sldId id="562" r:id="rId26"/>
    <p:sldId id="563" r:id="rId27"/>
    <p:sldId id="30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1912" userDrawn="1">
          <p15:clr>
            <a:srgbClr val="A4A3A4"/>
          </p15:clr>
        </p15:guide>
        <p15:guide id="3" orient="horz" pos="1003" userDrawn="1">
          <p15:clr>
            <a:srgbClr val="A4A3A4"/>
          </p15:clr>
        </p15:guide>
        <p15:guide id="4" pos="660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29C7FF"/>
    <a:srgbClr val="0076A1"/>
    <a:srgbClr val="8A8686"/>
    <a:srgbClr val="0083B3"/>
    <a:srgbClr val="F5FAFC"/>
    <a:srgbClr val="009CD6"/>
    <a:srgbClr val="007DB6"/>
    <a:srgbClr val="2979B3"/>
    <a:srgbClr val="6F6F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53" autoAdjust="0"/>
    <p:restoredTop sz="80748" autoAdjust="0"/>
  </p:normalViewPr>
  <p:slideViewPr>
    <p:cSldViewPr snapToGrid="0">
      <p:cViewPr varScale="1">
        <p:scale>
          <a:sx n="39" d="100"/>
          <a:sy n="39" d="100"/>
        </p:scale>
        <p:origin x="864" y="24"/>
      </p:cViewPr>
      <p:guideLst>
        <p:guide orient="horz" pos="731"/>
        <p:guide pos="1912"/>
        <p:guide orient="horz" pos="1003"/>
        <p:guide pos="6607"/>
      </p:guideLst>
    </p:cSldViewPr>
  </p:slideViewPr>
  <p:notesTextViewPr>
    <p:cViewPr>
      <p:scale>
        <a:sx n="85" d="100"/>
        <a:sy n="85" d="100"/>
      </p:scale>
      <p:origin x="0" y="0"/>
    </p:cViewPr>
  </p:notesTextViewPr>
  <p:sorterViewPr>
    <p:cViewPr>
      <p:scale>
        <a:sx n="100" d="100"/>
        <a:sy n="100" d="100"/>
      </p:scale>
      <p:origin x="0" y="0"/>
    </p:cViewPr>
  </p:sorterViewPr>
  <p:notesViewPr>
    <p:cSldViewPr snapToGrid="0">
      <p:cViewPr varScale="1">
        <p:scale>
          <a:sx n="128" d="100"/>
          <a:sy n="128" d="100"/>
        </p:scale>
        <p:origin x="4868" y="8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handoutMaster" Target="handoutMasters/handoutMaster1.xml"/><Relationship Id="rId8" Type="http://schemas.openxmlformats.org/officeDocument/2006/relationships/slideMaster" Target="slideMasters/slideMaster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Male</c:v>
                </c:pt>
              </c:strCache>
            </c:strRef>
          </c:tx>
          <c:spPr>
            <a:solidFill>
              <a:schemeClr val="accent1"/>
            </a:solidFill>
            <a:ln>
              <a:noFill/>
            </a:ln>
            <a:effectLst/>
          </c:spPr>
          <c:invertIfNegative val="0"/>
          <c:cat>
            <c:strRef>
              <c:f>Sheet1!$A$2:$A$5</c:f>
              <c:strCache>
                <c:ptCount val="3"/>
                <c:pt idx="0">
                  <c:v>Vice Chair</c:v>
                </c:pt>
                <c:pt idx="1">
                  <c:v>Chair</c:v>
                </c:pt>
                <c:pt idx="2">
                  <c:v>Co-chair</c:v>
                </c:pt>
              </c:strCache>
            </c:strRef>
          </c:cat>
          <c:val>
            <c:numRef>
              <c:f>Sheet1!$B$2:$B$5</c:f>
              <c:numCache>
                <c:formatCode>General</c:formatCode>
                <c:ptCount val="4"/>
                <c:pt idx="0">
                  <c:v>140</c:v>
                </c:pt>
                <c:pt idx="1">
                  <c:v>53</c:v>
                </c:pt>
                <c:pt idx="2">
                  <c:v>5</c:v>
                </c:pt>
              </c:numCache>
            </c:numRef>
          </c:val>
          <c:extLst>
            <c:ext xmlns:c16="http://schemas.microsoft.com/office/drawing/2014/chart" uri="{C3380CC4-5D6E-409C-BE32-E72D297353CC}">
              <c16:uniqueId val="{00000000-E5CE-B64E-8F67-F56707636D15}"/>
            </c:ext>
          </c:extLst>
        </c:ser>
        <c:ser>
          <c:idx val="1"/>
          <c:order val="1"/>
          <c:tx>
            <c:strRef>
              <c:f>Sheet1!$C$1</c:f>
              <c:strCache>
                <c:ptCount val="1"/>
                <c:pt idx="0">
                  <c:v>Female</c:v>
                </c:pt>
              </c:strCache>
            </c:strRef>
          </c:tx>
          <c:spPr>
            <a:solidFill>
              <a:schemeClr val="accent5"/>
            </a:solidFill>
            <a:ln>
              <a:noFill/>
            </a:ln>
            <a:effectLst/>
          </c:spPr>
          <c:invertIfNegative val="0"/>
          <c:cat>
            <c:strRef>
              <c:f>Sheet1!$A$2:$A$5</c:f>
              <c:strCache>
                <c:ptCount val="3"/>
                <c:pt idx="0">
                  <c:v>Vice Chair</c:v>
                </c:pt>
                <c:pt idx="1">
                  <c:v>Chair</c:v>
                </c:pt>
                <c:pt idx="2">
                  <c:v>Co-chair</c:v>
                </c:pt>
              </c:strCache>
            </c:strRef>
          </c:cat>
          <c:val>
            <c:numRef>
              <c:f>Sheet1!$C$2:$C$5</c:f>
              <c:numCache>
                <c:formatCode>General</c:formatCode>
                <c:ptCount val="4"/>
                <c:pt idx="0">
                  <c:v>46</c:v>
                </c:pt>
                <c:pt idx="1">
                  <c:v>13</c:v>
                </c:pt>
                <c:pt idx="2">
                  <c:v>1</c:v>
                </c:pt>
              </c:numCache>
            </c:numRef>
          </c:val>
          <c:extLst>
            <c:ext xmlns:c16="http://schemas.microsoft.com/office/drawing/2014/chart" uri="{C3380CC4-5D6E-409C-BE32-E72D297353CC}">
              <c16:uniqueId val="{00000001-E5CE-B64E-8F67-F56707636D15}"/>
            </c:ext>
          </c:extLst>
        </c:ser>
        <c:ser>
          <c:idx val="2"/>
          <c:order val="2"/>
          <c:tx>
            <c:strRef>
              <c:f>Sheet1!$D$1</c:f>
              <c:strCache>
                <c:ptCount val="1"/>
                <c:pt idx="0">
                  <c:v>Not regestered</c:v>
                </c:pt>
              </c:strCache>
            </c:strRef>
          </c:tx>
          <c:spPr>
            <a:solidFill>
              <a:schemeClr val="accent3"/>
            </a:solidFill>
            <a:ln>
              <a:noFill/>
            </a:ln>
            <a:effectLst/>
          </c:spPr>
          <c:invertIfNegative val="0"/>
          <c:cat>
            <c:strRef>
              <c:f>Sheet1!$A$2:$A$5</c:f>
              <c:strCache>
                <c:ptCount val="3"/>
                <c:pt idx="0">
                  <c:v>Vice Chair</c:v>
                </c:pt>
                <c:pt idx="1">
                  <c:v>Chair</c:v>
                </c:pt>
                <c:pt idx="2">
                  <c:v>Co-chair</c:v>
                </c:pt>
              </c:strCache>
            </c:strRef>
          </c:cat>
          <c:val>
            <c:numRef>
              <c:f>Sheet1!$D$2:$D$5</c:f>
              <c:numCache>
                <c:formatCode>General</c:formatCode>
                <c:ptCount val="4"/>
                <c:pt idx="0">
                  <c:v>1</c:v>
                </c:pt>
                <c:pt idx="1">
                  <c:v>0</c:v>
                </c:pt>
                <c:pt idx="2">
                  <c:v>3</c:v>
                </c:pt>
              </c:numCache>
            </c:numRef>
          </c:val>
          <c:extLst>
            <c:ext xmlns:c16="http://schemas.microsoft.com/office/drawing/2014/chart" uri="{C3380CC4-5D6E-409C-BE32-E72D297353CC}">
              <c16:uniqueId val="{00000002-E5CE-B64E-8F67-F56707636D15}"/>
            </c:ext>
          </c:extLst>
        </c:ser>
        <c:dLbls>
          <c:showLegendKey val="0"/>
          <c:showVal val="0"/>
          <c:showCatName val="0"/>
          <c:showSerName val="0"/>
          <c:showPercent val="0"/>
          <c:showBubbleSize val="0"/>
        </c:dLbls>
        <c:gapWidth val="150"/>
        <c:overlap val="100"/>
        <c:axId val="64891423"/>
        <c:axId val="2041708991"/>
      </c:barChart>
      <c:catAx>
        <c:axId val="64891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41708991"/>
        <c:crosses val="autoZero"/>
        <c:auto val="1"/>
        <c:lblAlgn val="ctr"/>
        <c:lblOffset val="100"/>
        <c:noMultiLvlLbl val="0"/>
      </c:catAx>
      <c:valAx>
        <c:axId val="20417089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8914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4F28-DF46-B406-DA44ABF866D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4F28-DF46-B406-DA44ABF866D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F28-DF46-B406-DA44ABF866D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F28-DF46-B406-DA44ABF866DE}"/>
              </c:ext>
            </c:extLst>
          </c:dPt>
          <c:dLbls>
            <c:delete val="1"/>
          </c:dLbls>
          <c:cat>
            <c:strRef>
              <c:f>Sheet1!$A$2:$A$5</c:f>
              <c:strCache>
                <c:ptCount val="3"/>
                <c:pt idx="0">
                  <c:v>Female</c:v>
                </c:pt>
                <c:pt idx="1">
                  <c:v>Male</c:v>
                </c:pt>
                <c:pt idx="2">
                  <c:v>Unknown</c:v>
                </c:pt>
              </c:strCache>
            </c:strRef>
          </c:cat>
          <c:val>
            <c:numRef>
              <c:f>Sheet1!$B$2:$B$5</c:f>
              <c:numCache>
                <c:formatCode>General</c:formatCode>
                <c:ptCount val="4"/>
                <c:pt idx="0">
                  <c:v>28</c:v>
                </c:pt>
                <c:pt idx="1">
                  <c:v>71</c:v>
                </c:pt>
                <c:pt idx="2">
                  <c:v>1</c:v>
                </c:pt>
              </c:numCache>
            </c:numRef>
          </c:val>
          <c:extLst>
            <c:ext xmlns:c16="http://schemas.microsoft.com/office/drawing/2014/chart" uri="{C3380CC4-5D6E-409C-BE32-E72D297353CC}">
              <c16:uniqueId val="{00000008-4F28-DF46-B406-DA44ABF866DE}"/>
            </c:ext>
          </c:extLst>
        </c:ser>
        <c:dLbls>
          <c:showLegendKey val="0"/>
          <c:showVal val="0"/>
          <c:showCatName val="0"/>
          <c:showSerName val="0"/>
          <c:showPercent val="1"/>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8759847702333"/>
          <c:y val="6.4157905038735863E-2"/>
          <c:w val="0.80109098654002886"/>
          <c:h val="0.76715644789309601"/>
        </c:manualLayout>
      </c:layout>
      <c:barChart>
        <c:barDir val="col"/>
        <c:grouping val="stacked"/>
        <c:varyColors val="0"/>
        <c:ser>
          <c:idx val="0"/>
          <c:order val="0"/>
          <c:tx>
            <c:strRef>
              <c:f>Sheet1!$B$1</c:f>
              <c:strCache>
                <c:ptCount val="1"/>
                <c:pt idx="0">
                  <c:v>Remote</c:v>
                </c:pt>
              </c:strCache>
            </c:strRef>
          </c:tx>
          <c:spPr>
            <a:solidFill>
              <a:schemeClr val="accent1"/>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26F6-B24C-B1DA-947CF6B55135}"/>
              </c:ext>
            </c:extLst>
          </c:dPt>
          <c:cat>
            <c:strRef>
              <c:f>Sheet1!$A$2:$A$3</c:f>
              <c:strCache>
                <c:ptCount val="2"/>
                <c:pt idx="0">
                  <c:v>Male</c:v>
                </c:pt>
                <c:pt idx="1">
                  <c:v>Female</c:v>
                </c:pt>
              </c:strCache>
            </c:strRef>
          </c:cat>
          <c:val>
            <c:numRef>
              <c:f>Sheet1!$B$2:$B$3</c:f>
              <c:numCache>
                <c:formatCode>General</c:formatCode>
                <c:ptCount val="2"/>
                <c:pt idx="0">
                  <c:v>20000</c:v>
                </c:pt>
                <c:pt idx="1">
                  <c:v>9000</c:v>
                </c:pt>
              </c:numCache>
            </c:numRef>
          </c:val>
          <c:extLst>
            <c:ext xmlns:c16="http://schemas.microsoft.com/office/drawing/2014/chart" uri="{C3380CC4-5D6E-409C-BE32-E72D297353CC}">
              <c16:uniqueId val="{00000002-26F6-B24C-B1DA-947CF6B55135}"/>
            </c:ext>
          </c:extLst>
        </c:ser>
        <c:ser>
          <c:idx val="1"/>
          <c:order val="1"/>
          <c:tx>
            <c:strRef>
              <c:f>Sheet1!$C$1</c:f>
              <c:strCache>
                <c:ptCount val="1"/>
                <c:pt idx="0">
                  <c:v>Physical</c:v>
                </c:pt>
              </c:strCache>
            </c:strRef>
          </c:tx>
          <c:spPr>
            <a:solidFill>
              <a:schemeClr val="accent2"/>
            </a:solidFill>
            <a:ln>
              <a:noFill/>
            </a:ln>
            <a:effectLst/>
          </c:spPr>
          <c:invertIfNegative val="0"/>
          <c:dPt>
            <c:idx val="0"/>
            <c:invertIfNegative val="0"/>
            <c:bubble3D val="0"/>
            <c:spPr>
              <a:solidFill>
                <a:schemeClr val="bg2">
                  <a:lumMod val="90000"/>
                </a:schemeClr>
              </a:solidFill>
              <a:ln>
                <a:noFill/>
              </a:ln>
              <a:effectLst/>
            </c:spPr>
            <c:extLst>
              <c:ext xmlns:c16="http://schemas.microsoft.com/office/drawing/2014/chart" uri="{C3380CC4-5D6E-409C-BE32-E72D297353CC}">
                <c16:uniqueId val="{00000004-26F6-B24C-B1DA-947CF6B55135}"/>
              </c:ext>
            </c:extLst>
          </c:dPt>
          <c:dPt>
            <c:idx val="1"/>
            <c:invertIfNegative val="0"/>
            <c:bubble3D val="0"/>
            <c:spPr>
              <a:solidFill>
                <a:schemeClr val="accent5">
                  <a:lumMod val="20000"/>
                  <a:lumOff val="80000"/>
                </a:schemeClr>
              </a:solidFill>
              <a:ln>
                <a:noFill/>
              </a:ln>
              <a:effectLst/>
            </c:spPr>
            <c:extLst>
              <c:ext xmlns:c16="http://schemas.microsoft.com/office/drawing/2014/chart" uri="{C3380CC4-5D6E-409C-BE32-E72D297353CC}">
                <c16:uniqueId val="{00000006-26F6-B24C-B1DA-947CF6B55135}"/>
              </c:ext>
            </c:extLst>
          </c:dPt>
          <c:cat>
            <c:strRef>
              <c:f>Sheet1!$A$2:$A$3</c:f>
              <c:strCache>
                <c:ptCount val="2"/>
                <c:pt idx="0">
                  <c:v>Male</c:v>
                </c:pt>
                <c:pt idx="1">
                  <c:v>Female</c:v>
                </c:pt>
              </c:strCache>
            </c:strRef>
          </c:cat>
          <c:val>
            <c:numRef>
              <c:f>Sheet1!$C$2:$C$3</c:f>
              <c:numCache>
                <c:formatCode>General</c:formatCode>
                <c:ptCount val="2"/>
                <c:pt idx="0">
                  <c:v>9000</c:v>
                </c:pt>
                <c:pt idx="1">
                  <c:v>3000</c:v>
                </c:pt>
              </c:numCache>
            </c:numRef>
          </c:val>
          <c:extLst>
            <c:ext xmlns:c16="http://schemas.microsoft.com/office/drawing/2014/chart" uri="{C3380CC4-5D6E-409C-BE32-E72D297353CC}">
              <c16:uniqueId val="{00000007-26F6-B24C-B1DA-947CF6B55135}"/>
            </c:ext>
          </c:extLst>
        </c:ser>
        <c:dLbls>
          <c:showLegendKey val="0"/>
          <c:showVal val="0"/>
          <c:showCatName val="0"/>
          <c:showSerName val="0"/>
          <c:showPercent val="0"/>
          <c:showBubbleSize val="0"/>
        </c:dLbls>
        <c:gapWidth val="150"/>
        <c:overlap val="100"/>
        <c:axId val="933965711"/>
        <c:axId val="933948303"/>
      </c:barChart>
      <c:catAx>
        <c:axId val="9339657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33948303"/>
        <c:crosses val="autoZero"/>
        <c:auto val="1"/>
        <c:lblAlgn val="ctr"/>
        <c:lblOffset val="100"/>
        <c:noMultiLvlLbl val="0"/>
      </c:catAx>
      <c:valAx>
        <c:axId val="933948303"/>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339657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5"/>
            </a:solidFill>
          </c:spPr>
          <c:dPt>
            <c:idx val="0"/>
            <c:bubble3D val="0"/>
            <c:spPr>
              <a:solidFill>
                <a:schemeClr val="accent5"/>
              </a:solidFill>
              <a:ln w="19050">
                <a:solidFill>
                  <a:schemeClr val="lt1"/>
                </a:solidFill>
              </a:ln>
              <a:effectLst/>
            </c:spPr>
            <c:extLst>
              <c:ext xmlns:c16="http://schemas.microsoft.com/office/drawing/2014/chart" uri="{C3380CC4-5D6E-409C-BE32-E72D297353CC}">
                <c16:uniqueId val="{00000001-9ADC-1B41-93E2-C65573A9BB4A}"/>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569F-304E-B544-DBAE7405891F}"/>
              </c:ext>
            </c:extLst>
          </c:dPt>
          <c:cat>
            <c:strRef>
              <c:f>Sheet1!$A$2:$A$3</c:f>
              <c:strCache>
                <c:ptCount val="2"/>
                <c:pt idx="0">
                  <c:v>Female</c:v>
                </c:pt>
                <c:pt idx="1">
                  <c:v>Male</c:v>
                </c:pt>
              </c:strCache>
            </c:strRef>
          </c:cat>
          <c:val>
            <c:numRef>
              <c:f>Sheet1!$B$2:$B$3</c:f>
              <c:numCache>
                <c:formatCode>General</c:formatCode>
                <c:ptCount val="2"/>
                <c:pt idx="0">
                  <c:v>29</c:v>
                </c:pt>
                <c:pt idx="1">
                  <c:v>71</c:v>
                </c:pt>
              </c:numCache>
            </c:numRef>
          </c:val>
          <c:extLst>
            <c:ext xmlns:c16="http://schemas.microsoft.com/office/drawing/2014/chart" uri="{C3380CC4-5D6E-409C-BE32-E72D297353CC}">
              <c16:uniqueId val="{00000000-569F-304E-B544-DBAE7405891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1" u="none" strike="noStrike" kern="1200" spc="0" baseline="0">
                <a:solidFill>
                  <a:schemeClr val="tx1">
                    <a:lumMod val="65000"/>
                    <a:lumOff val="35000"/>
                  </a:schemeClr>
                </a:solidFill>
                <a:latin typeface="Adelle CYR" panose="02000503060000020004" pitchFamily="2" charset="77"/>
                <a:ea typeface="+mn-ea"/>
                <a:cs typeface="+mn-cs"/>
              </a:defRPr>
            </a:pPr>
            <a:r>
              <a:rPr lang="en-US" b="1" i="1" dirty="0">
                <a:latin typeface="Adelle CYR" panose="02000503060000020004" pitchFamily="2" charset="77"/>
              </a:rPr>
              <a:t>Work items by study group</a:t>
            </a:r>
          </a:p>
        </c:rich>
      </c:tx>
      <c:overlay val="0"/>
      <c:spPr>
        <a:noFill/>
        <a:ln>
          <a:noFill/>
        </a:ln>
        <a:effectLst/>
      </c:spPr>
      <c:txPr>
        <a:bodyPr rot="0" spcFirstLastPara="1" vertOverflow="ellipsis" vert="horz" wrap="square" anchor="ctr" anchorCtr="1"/>
        <a:lstStyle/>
        <a:p>
          <a:pPr>
            <a:defRPr sz="1862" b="1" i="1" u="none" strike="noStrike" kern="1200" spc="0" baseline="0">
              <a:solidFill>
                <a:schemeClr val="tx1">
                  <a:lumMod val="65000"/>
                  <a:lumOff val="35000"/>
                </a:schemeClr>
              </a:solidFill>
              <a:latin typeface="Adelle CYR" panose="02000503060000020004" pitchFamily="2" charset="77"/>
              <a:ea typeface="+mn-ea"/>
              <a:cs typeface="+mn-cs"/>
            </a:defRPr>
          </a:pPr>
          <a:endParaRPr lang="en-US"/>
        </a:p>
      </c:txPr>
    </c:title>
    <c:autoTitleDeleted val="0"/>
    <c:plotArea>
      <c:layout/>
      <c:barChart>
        <c:barDir val="col"/>
        <c:grouping val="clustered"/>
        <c:varyColors val="0"/>
        <c:ser>
          <c:idx val="0"/>
          <c:order val="0"/>
          <c:tx>
            <c:strRef>
              <c:f>Sheet1!$B$1</c:f>
              <c:strCache>
                <c:ptCount val="1"/>
                <c:pt idx="0">
                  <c:v>Study group</c:v>
                </c:pt>
              </c:strCache>
            </c:strRef>
          </c:tx>
          <c:spPr>
            <a:solidFill>
              <a:schemeClr val="accent1"/>
            </a:solidFill>
            <a:ln>
              <a:noFill/>
            </a:ln>
            <a:effectLst/>
          </c:spPr>
          <c:invertIfNegative val="0"/>
          <c:cat>
            <c:strRef>
              <c:f>Sheet1!$A$2:$A$13</c:f>
              <c:strCache>
                <c:ptCount val="12"/>
                <c:pt idx="0">
                  <c:v>SG13</c:v>
                </c:pt>
                <c:pt idx="1">
                  <c:v>SG16</c:v>
                </c:pt>
                <c:pt idx="2">
                  <c:v>SG17</c:v>
                </c:pt>
                <c:pt idx="3">
                  <c:v>SG20</c:v>
                </c:pt>
                <c:pt idx="4">
                  <c:v>SG5</c:v>
                </c:pt>
                <c:pt idx="5">
                  <c:v>SG11</c:v>
                </c:pt>
                <c:pt idx="6">
                  <c:v>SG15</c:v>
                </c:pt>
                <c:pt idx="7">
                  <c:v>SG12</c:v>
                </c:pt>
                <c:pt idx="8">
                  <c:v>SG2</c:v>
                </c:pt>
                <c:pt idx="9">
                  <c:v>SG3</c:v>
                </c:pt>
                <c:pt idx="10">
                  <c:v>SG9</c:v>
                </c:pt>
                <c:pt idx="11">
                  <c:v>TSAG</c:v>
                </c:pt>
              </c:strCache>
            </c:strRef>
          </c:cat>
          <c:val>
            <c:numRef>
              <c:f>Sheet1!$B$2:$B$13</c:f>
              <c:numCache>
                <c:formatCode>General</c:formatCode>
                <c:ptCount val="12"/>
                <c:pt idx="0">
                  <c:v>947</c:v>
                </c:pt>
                <c:pt idx="1">
                  <c:v>904</c:v>
                </c:pt>
                <c:pt idx="2">
                  <c:v>529</c:v>
                </c:pt>
                <c:pt idx="3">
                  <c:v>469</c:v>
                </c:pt>
                <c:pt idx="4">
                  <c:v>468</c:v>
                </c:pt>
                <c:pt idx="5">
                  <c:v>457</c:v>
                </c:pt>
                <c:pt idx="6">
                  <c:v>346</c:v>
                </c:pt>
                <c:pt idx="7">
                  <c:v>203</c:v>
                </c:pt>
                <c:pt idx="8">
                  <c:v>180</c:v>
                </c:pt>
                <c:pt idx="9">
                  <c:v>134</c:v>
                </c:pt>
                <c:pt idx="10">
                  <c:v>104</c:v>
                </c:pt>
                <c:pt idx="11">
                  <c:v>37</c:v>
                </c:pt>
              </c:numCache>
            </c:numRef>
          </c:val>
          <c:extLst>
            <c:ext xmlns:c16="http://schemas.microsoft.com/office/drawing/2014/chart" uri="{C3380CC4-5D6E-409C-BE32-E72D297353CC}">
              <c16:uniqueId val="{00000000-4A28-4849-AA5D-4A8BA86F311B}"/>
            </c:ext>
          </c:extLst>
        </c:ser>
        <c:dLbls>
          <c:showLegendKey val="0"/>
          <c:showVal val="0"/>
          <c:showCatName val="0"/>
          <c:showSerName val="0"/>
          <c:showPercent val="0"/>
          <c:showBubbleSize val="0"/>
        </c:dLbls>
        <c:gapWidth val="219"/>
        <c:overlap val="-27"/>
        <c:axId val="275351888"/>
        <c:axId val="367694383"/>
      </c:barChart>
      <c:catAx>
        <c:axId val="275351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7694383"/>
        <c:crosses val="autoZero"/>
        <c:auto val="1"/>
        <c:lblAlgn val="ctr"/>
        <c:lblOffset val="100"/>
        <c:noMultiLvlLbl val="0"/>
      </c:catAx>
      <c:valAx>
        <c:axId val="3676943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75351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1" u="none" strike="noStrike" kern="1200" spc="0" baseline="0">
                <a:solidFill>
                  <a:schemeClr val="tx1">
                    <a:lumMod val="65000"/>
                    <a:lumOff val="35000"/>
                  </a:schemeClr>
                </a:solidFill>
                <a:latin typeface="Adelle CYR" panose="02000503060000020004" pitchFamily="2" charset="77"/>
                <a:ea typeface="+mn-ea"/>
                <a:cs typeface="+mn-cs"/>
              </a:defRPr>
            </a:pPr>
            <a:r>
              <a:rPr lang="en-US" b="1" i="1" dirty="0">
                <a:latin typeface="Adelle CYR" panose="02000503060000020004" pitchFamily="2" charset="77"/>
              </a:rPr>
              <a:t>Work items by country?</a:t>
            </a:r>
          </a:p>
        </c:rich>
      </c:tx>
      <c:overlay val="0"/>
      <c:spPr>
        <a:noFill/>
        <a:ln>
          <a:noFill/>
        </a:ln>
        <a:effectLst/>
      </c:spPr>
      <c:txPr>
        <a:bodyPr rot="0" spcFirstLastPara="1" vertOverflow="ellipsis" vert="horz" wrap="square" anchor="ctr" anchorCtr="1"/>
        <a:lstStyle/>
        <a:p>
          <a:pPr>
            <a:defRPr sz="1862" b="1" i="1" u="none" strike="noStrike" kern="1200" spc="0" baseline="0">
              <a:solidFill>
                <a:schemeClr val="tx1">
                  <a:lumMod val="65000"/>
                  <a:lumOff val="35000"/>
                </a:schemeClr>
              </a:solidFill>
              <a:latin typeface="Adelle CYR" panose="02000503060000020004" pitchFamily="2" charset="77"/>
              <a:ea typeface="+mn-ea"/>
              <a:cs typeface="+mn-cs"/>
            </a:defRPr>
          </a:pPr>
          <a:endParaRPr lang="en-US"/>
        </a:p>
      </c:txPr>
    </c:title>
    <c:autoTitleDeleted val="0"/>
    <c:plotArea>
      <c:layout/>
      <c:doughnutChart>
        <c:varyColors val="1"/>
        <c:ser>
          <c:idx val="0"/>
          <c:order val="0"/>
          <c:tx>
            <c:strRef>
              <c:f>Sheet1!$B$1</c:f>
              <c:strCache>
                <c:ptCount val="1"/>
                <c:pt idx="0">
                  <c:v>Series 1</c:v>
                </c:pt>
              </c:strCache>
            </c:strRef>
          </c:tx>
          <c:dPt>
            <c:idx val="0"/>
            <c:bubble3D val="0"/>
            <c:spPr>
              <a:solidFill>
                <a:schemeClr val="accent1"/>
              </a:solidFill>
              <a:ln>
                <a:noFill/>
              </a:ln>
              <a:effectLst/>
            </c:spPr>
            <c:extLst>
              <c:ext xmlns:c16="http://schemas.microsoft.com/office/drawing/2014/chart" uri="{C3380CC4-5D6E-409C-BE32-E72D297353CC}">
                <c16:uniqueId val="{00000001-4744-9547-8A96-15168870E377}"/>
              </c:ext>
            </c:extLst>
          </c:dPt>
          <c:dPt>
            <c:idx val="1"/>
            <c:bubble3D val="0"/>
            <c:spPr>
              <a:solidFill>
                <a:schemeClr val="tx2">
                  <a:lumMod val="75000"/>
                </a:schemeClr>
              </a:solidFill>
              <a:ln>
                <a:noFill/>
              </a:ln>
              <a:effectLst/>
            </c:spPr>
            <c:extLst>
              <c:ext xmlns:c16="http://schemas.microsoft.com/office/drawing/2014/chart" uri="{C3380CC4-5D6E-409C-BE32-E72D297353CC}">
                <c16:uniqueId val="{00000001-F468-2540-95C7-15F2F51A8C1D}"/>
              </c:ext>
            </c:extLst>
          </c:dPt>
          <c:dPt>
            <c:idx val="2"/>
            <c:bubble3D val="0"/>
            <c:spPr>
              <a:solidFill>
                <a:schemeClr val="tx2">
                  <a:lumMod val="60000"/>
                  <a:lumOff val="40000"/>
                </a:schemeClr>
              </a:solidFill>
              <a:ln>
                <a:noFill/>
              </a:ln>
              <a:effectLst/>
            </c:spPr>
            <c:extLst>
              <c:ext xmlns:c16="http://schemas.microsoft.com/office/drawing/2014/chart" uri="{C3380CC4-5D6E-409C-BE32-E72D297353CC}">
                <c16:uniqueId val="{00000002-F468-2540-95C7-15F2F51A8C1D}"/>
              </c:ext>
            </c:extLst>
          </c:dPt>
          <c:dPt>
            <c:idx val="3"/>
            <c:bubble3D val="0"/>
            <c:spPr>
              <a:solidFill>
                <a:schemeClr val="tx2">
                  <a:lumMod val="40000"/>
                  <a:lumOff val="60000"/>
                </a:schemeClr>
              </a:solidFill>
              <a:ln>
                <a:noFill/>
              </a:ln>
              <a:effectLst/>
            </c:spPr>
            <c:extLst>
              <c:ext xmlns:c16="http://schemas.microsoft.com/office/drawing/2014/chart" uri="{C3380CC4-5D6E-409C-BE32-E72D297353CC}">
                <c16:uniqueId val="{00000003-F468-2540-95C7-15F2F51A8C1D}"/>
              </c:ext>
            </c:extLst>
          </c:dPt>
          <c:dPt>
            <c:idx val="4"/>
            <c:bubble3D val="0"/>
            <c:spPr>
              <a:solidFill>
                <a:schemeClr val="tx2">
                  <a:lumMod val="20000"/>
                  <a:lumOff val="80000"/>
                </a:schemeClr>
              </a:solidFill>
              <a:ln>
                <a:noFill/>
              </a:ln>
              <a:effectLst/>
            </c:spPr>
            <c:extLst>
              <c:ext xmlns:c16="http://schemas.microsoft.com/office/drawing/2014/chart" uri="{C3380CC4-5D6E-409C-BE32-E72D297353CC}">
                <c16:uniqueId val="{00000004-F468-2540-95C7-15F2F51A8C1D}"/>
              </c:ext>
            </c:extLst>
          </c:dPt>
          <c:dPt>
            <c:idx val="5"/>
            <c:bubble3D val="0"/>
            <c:spPr>
              <a:solidFill>
                <a:schemeClr val="accent6">
                  <a:lumMod val="75000"/>
                </a:schemeClr>
              </a:solidFill>
              <a:ln>
                <a:noFill/>
              </a:ln>
              <a:effectLst/>
            </c:spPr>
            <c:extLst>
              <c:ext xmlns:c16="http://schemas.microsoft.com/office/drawing/2014/chart" uri="{C3380CC4-5D6E-409C-BE32-E72D297353CC}">
                <c16:uniqueId val="{00000005-F468-2540-95C7-15F2F51A8C1D}"/>
              </c:ext>
            </c:extLst>
          </c:dPt>
          <c:dPt>
            <c:idx val="6"/>
            <c:bubble3D val="0"/>
            <c:spPr>
              <a:solidFill>
                <a:schemeClr val="accent6"/>
              </a:solidFill>
              <a:ln>
                <a:noFill/>
              </a:ln>
              <a:effectLst/>
            </c:spPr>
            <c:extLst>
              <c:ext xmlns:c16="http://schemas.microsoft.com/office/drawing/2014/chart" uri="{C3380CC4-5D6E-409C-BE32-E72D297353CC}">
                <c16:uniqueId val="{00000006-F468-2540-95C7-15F2F51A8C1D}"/>
              </c:ext>
            </c:extLst>
          </c:dPt>
          <c:dPt>
            <c:idx val="7"/>
            <c:bubble3D val="0"/>
            <c:spPr>
              <a:solidFill>
                <a:schemeClr val="accent6">
                  <a:lumMod val="60000"/>
                  <a:lumOff val="40000"/>
                </a:schemeClr>
              </a:solidFill>
              <a:ln>
                <a:noFill/>
              </a:ln>
              <a:effectLst/>
            </c:spPr>
            <c:extLst>
              <c:ext xmlns:c16="http://schemas.microsoft.com/office/drawing/2014/chart" uri="{C3380CC4-5D6E-409C-BE32-E72D297353CC}">
                <c16:uniqueId val="{00000007-F468-2540-95C7-15F2F51A8C1D}"/>
              </c:ext>
            </c:extLst>
          </c:dPt>
          <c:dPt>
            <c:idx val="8"/>
            <c:bubble3D val="0"/>
            <c:spPr>
              <a:solidFill>
                <a:schemeClr val="accent1">
                  <a:lumMod val="20000"/>
                  <a:lumOff val="80000"/>
                </a:schemeClr>
              </a:solidFill>
              <a:ln>
                <a:noFill/>
              </a:ln>
              <a:effectLst/>
            </c:spPr>
            <c:extLst>
              <c:ext xmlns:c16="http://schemas.microsoft.com/office/drawing/2014/chart" uri="{C3380CC4-5D6E-409C-BE32-E72D297353CC}">
                <c16:uniqueId val="{00000008-F468-2540-95C7-15F2F51A8C1D}"/>
              </c:ext>
            </c:extLst>
          </c:dPt>
          <c:dPt>
            <c:idx val="9"/>
            <c:bubble3D val="0"/>
            <c:spPr>
              <a:solidFill>
                <a:schemeClr val="accent1">
                  <a:lumMod val="60000"/>
                  <a:lumOff val="40000"/>
                </a:schemeClr>
              </a:solidFill>
              <a:ln>
                <a:noFill/>
              </a:ln>
              <a:effectLst/>
            </c:spPr>
            <c:extLst>
              <c:ext xmlns:c16="http://schemas.microsoft.com/office/drawing/2014/chart" uri="{C3380CC4-5D6E-409C-BE32-E72D297353CC}">
                <c16:uniqueId val="{00000009-F468-2540-95C7-15F2F51A8C1D}"/>
              </c:ext>
            </c:extLst>
          </c:dPt>
          <c:dPt>
            <c:idx val="10"/>
            <c:bubble3D val="0"/>
            <c:spPr>
              <a:solidFill>
                <a:schemeClr val="accent1">
                  <a:lumMod val="50000"/>
                </a:schemeClr>
              </a:solidFill>
              <a:ln>
                <a:noFill/>
              </a:ln>
              <a:effectLst/>
            </c:spPr>
            <c:extLst>
              <c:ext xmlns:c16="http://schemas.microsoft.com/office/drawing/2014/chart" uri="{C3380CC4-5D6E-409C-BE32-E72D297353CC}">
                <c16:uniqueId val="{0000000A-F468-2540-95C7-15F2F51A8C1D}"/>
              </c:ext>
            </c:extLst>
          </c:dPt>
          <c:cat>
            <c:strRef>
              <c:f>Sheet1!$A$2:$A$12</c:f>
              <c:strCache>
                <c:ptCount val="11"/>
                <c:pt idx="0">
                  <c:v>China</c:v>
                </c:pt>
                <c:pt idx="1">
                  <c:v>Korea (Rep of)</c:v>
                </c:pt>
                <c:pt idx="2">
                  <c:v>Japan</c:v>
                </c:pt>
                <c:pt idx="3">
                  <c:v>United states</c:v>
                </c:pt>
                <c:pt idx="4">
                  <c:v>India</c:v>
                </c:pt>
                <c:pt idx="5">
                  <c:v>Germany</c:v>
                </c:pt>
                <c:pt idx="6">
                  <c:v>France</c:v>
                </c:pt>
                <c:pt idx="7">
                  <c:v>Russian Federation</c:v>
                </c:pt>
                <c:pt idx="8">
                  <c:v>Brazil</c:v>
                </c:pt>
                <c:pt idx="9">
                  <c:v>Finland</c:v>
                </c:pt>
                <c:pt idx="10">
                  <c:v>Sweden</c:v>
                </c:pt>
              </c:strCache>
            </c:strRef>
          </c:cat>
          <c:val>
            <c:numRef>
              <c:f>Sheet1!$B$2:$B$12</c:f>
              <c:numCache>
                <c:formatCode>General</c:formatCode>
                <c:ptCount val="11"/>
                <c:pt idx="0">
                  <c:v>2700</c:v>
                </c:pt>
                <c:pt idx="1">
                  <c:v>600</c:v>
                </c:pt>
                <c:pt idx="2">
                  <c:v>200</c:v>
                </c:pt>
                <c:pt idx="3">
                  <c:v>180</c:v>
                </c:pt>
                <c:pt idx="4">
                  <c:v>100</c:v>
                </c:pt>
                <c:pt idx="5">
                  <c:v>100</c:v>
                </c:pt>
                <c:pt idx="6">
                  <c:v>100</c:v>
                </c:pt>
                <c:pt idx="7">
                  <c:v>60</c:v>
                </c:pt>
                <c:pt idx="8">
                  <c:v>50</c:v>
                </c:pt>
                <c:pt idx="9">
                  <c:v>50</c:v>
                </c:pt>
                <c:pt idx="10">
                  <c:v>50</c:v>
                </c:pt>
              </c:numCache>
            </c:numRef>
          </c:val>
          <c:extLst>
            <c:ext xmlns:c16="http://schemas.microsoft.com/office/drawing/2014/chart" uri="{C3380CC4-5D6E-409C-BE32-E72D297353CC}">
              <c16:uniqueId val="{00000000-F468-2540-95C7-15F2F51A8C1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1" u="none" strike="noStrike" kern="1200" spc="0" baseline="0">
                <a:solidFill>
                  <a:srgbClr val="595959"/>
                </a:solidFill>
                <a:latin typeface="Adelle CYR Sb" panose="02000503060000020004" pitchFamily="2" charset="77"/>
                <a:ea typeface="+mn-ea"/>
                <a:cs typeface="+mn-cs"/>
              </a:defRPr>
            </a:pPr>
            <a:r>
              <a:rPr lang="en-US" sz="1400" b="1" i="1" dirty="0">
                <a:solidFill>
                  <a:srgbClr val="595959"/>
                </a:solidFill>
                <a:latin typeface="Adelle CYR Sb" panose="02000503060000020004" pitchFamily="2" charset="77"/>
              </a:rPr>
              <a:t>Downloads by year</a:t>
            </a:r>
          </a:p>
        </c:rich>
      </c:tx>
      <c:overlay val="0"/>
      <c:spPr>
        <a:noFill/>
        <a:ln>
          <a:noFill/>
        </a:ln>
        <a:effectLst/>
      </c:spPr>
      <c:txPr>
        <a:bodyPr rot="0" spcFirstLastPara="1" vertOverflow="ellipsis" vert="horz" wrap="square" anchor="ctr" anchorCtr="1"/>
        <a:lstStyle/>
        <a:p>
          <a:pPr>
            <a:defRPr sz="1400" b="1" i="1" u="none" strike="noStrike" kern="1200" spc="0" baseline="0">
              <a:solidFill>
                <a:srgbClr val="595959"/>
              </a:solidFill>
              <a:latin typeface="Adelle CYR Sb" panose="02000503060000020004" pitchFamily="2" charset="77"/>
              <a:ea typeface="+mn-ea"/>
              <a:cs typeface="+mn-cs"/>
            </a:defRPr>
          </a:pPr>
          <a:endParaRPr lang="en-US"/>
        </a:p>
      </c:txPr>
    </c:title>
    <c:autoTitleDeleted val="0"/>
    <c:plotArea>
      <c:layout/>
      <c:barChart>
        <c:barDir val="bar"/>
        <c:grouping val="clustered"/>
        <c:varyColors val="0"/>
        <c:ser>
          <c:idx val="0"/>
          <c:order val="0"/>
          <c:tx>
            <c:strRef>
              <c:f>Sheet1!$B$1</c:f>
              <c:strCache>
                <c:ptCount val="1"/>
                <c:pt idx="0">
                  <c:v>Number of downloads (million)</c:v>
                </c:pt>
              </c:strCache>
            </c:strRef>
          </c:tx>
          <c:spPr>
            <a:solidFill>
              <a:schemeClr val="accent1"/>
            </a:solidFill>
            <a:ln>
              <a:noFill/>
            </a:ln>
            <a:effectLst/>
          </c:spPr>
          <c:invertIfNegative val="0"/>
          <c:cat>
            <c:numRef>
              <c:f>Sheet1!$A$2:$A$7</c:f>
              <c:numCache>
                <c:formatCode>General</c:formatCode>
                <c:ptCount val="6"/>
                <c:pt idx="0">
                  <c:v>2018</c:v>
                </c:pt>
                <c:pt idx="1">
                  <c:v>2019</c:v>
                </c:pt>
                <c:pt idx="2">
                  <c:v>2020</c:v>
                </c:pt>
                <c:pt idx="3">
                  <c:v>2021</c:v>
                </c:pt>
                <c:pt idx="4">
                  <c:v>2022</c:v>
                </c:pt>
                <c:pt idx="5">
                  <c:v>2023</c:v>
                </c:pt>
              </c:numCache>
            </c:numRef>
          </c:cat>
          <c:val>
            <c:numRef>
              <c:f>Sheet1!$B$2:$B$7</c:f>
              <c:numCache>
                <c:formatCode>General</c:formatCode>
                <c:ptCount val="6"/>
                <c:pt idx="0">
                  <c:v>1.7</c:v>
                </c:pt>
                <c:pt idx="1">
                  <c:v>2</c:v>
                </c:pt>
                <c:pt idx="2">
                  <c:v>2.4</c:v>
                </c:pt>
                <c:pt idx="3">
                  <c:v>2.4</c:v>
                </c:pt>
                <c:pt idx="4">
                  <c:v>2.1</c:v>
                </c:pt>
                <c:pt idx="5">
                  <c:v>2.4</c:v>
                </c:pt>
              </c:numCache>
            </c:numRef>
          </c:val>
          <c:extLst>
            <c:ext xmlns:c16="http://schemas.microsoft.com/office/drawing/2014/chart" uri="{C3380CC4-5D6E-409C-BE32-E72D297353CC}">
              <c16:uniqueId val="{00000000-E64F-704D-80F9-AF05829F38F5}"/>
            </c:ext>
          </c:extLst>
        </c:ser>
        <c:dLbls>
          <c:showLegendKey val="0"/>
          <c:showVal val="0"/>
          <c:showCatName val="0"/>
          <c:showSerName val="0"/>
          <c:showPercent val="0"/>
          <c:showBubbleSize val="0"/>
        </c:dLbls>
        <c:gapWidth val="219"/>
        <c:axId val="508437792"/>
        <c:axId val="367364783"/>
      </c:barChart>
      <c:catAx>
        <c:axId val="5084377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7364783"/>
        <c:crosses val="autoZero"/>
        <c:auto val="1"/>
        <c:lblAlgn val="ctr"/>
        <c:lblOffset val="100"/>
        <c:noMultiLvlLbl val="0"/>
      </c:catAx>
      <c:valAx>
        <c:axId val="36736478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084377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1" u="none" strike="noStrike" kern="1200" spc="0" baseline="0">
                <a:solidFill>
                  <a:schemeClr val="tx1">
                    <a:lumMod val="65000"/>
                    <a:lumOff val="35000"/>
                  </a:schemeClr>
                </a:solidFill>
                <a:latin typeface="Adelle CYR Sb" panose="02000503060000020004" pitchFamily="2" charset="77"/>
                <a:ea typeface="+mn-ea"/>
                <a:cs typeface="+mn-cs"/>
              </a:defRPr>
            </a:pPr>
            <a:r>
              <a:rPr lang="en-US" sz="1400" b="1" i="1" dirty="0">
                <a:latin typeface="Adelle CYR Sb" panose="02000503060000020004" pitchFamily="2" charset="77"/>
              </a:rPr>
              <a:t>Top downloads by Recs. Version</a:t>
            </a:r>
          </a:p>
        </c:rich>
      </c:tx>
      <c:overlay val="0"/>
      <c:spPr>
        <a:noFill/>
        <a:ln>
          <a:noFill/>
        </a:ln>
        <a:effectLst/>
      </c:spPr>
      <c:txPr>
        <a:bodyPr rot="0" spcFirstLastPara="1" vertOverflow="ellipsis" vert="horz" wrap="square" anchor="ctr" anchorCtr="1"/>
        <a:lstStyle/>
        <a:p>
          <a:pPr>
            <a:defRPr sz="1400" b="1" i="1" u="none" strike="noStrike" kern="1200" spc="0" baseline="0">
              <a:solidFill>
                <a:schemeClr val="tx1">
                  <a:lumMod val="65000"/>
                  <a:lumOff val="35000"/>
                </a:schemeClr>
              </a:solidFill>
              <a:latin typeface="Adelle CYR Sb" panose="02000503060000020004" pitchFamily="2" charset="77"/>
              <a:ea typeface="+mn-ea"/>
              <a:cs typeface="+mn-cs"/>
            </a:defRPr>
          </a:pPr>
          <a:endParaRPr lang="en-US"/>
        </a:p>
      </c:txPr>
    </c:title>
    <c:autoTitleDeleted val="0"/>
    <c:plotArea>
      <c:layout/>
      <c:barChart>
        <c:barDir val="col"/>
        <c:grouping val="clustered"/>
        <c:varyColors val="0"/>
        <c:ser>
          <c:idx val="0"/>
          <c:order val="0"/>
          <c:tx>
            <c:strRef>
              <c:f>Sheet1!$B$1</c:f>
              <c:strCache>
                <c:ptCount val="1"/>
                <c:pt idx="0">
                  <c:v>Downloads</c:v>
                </c:pt>
              </c:strCache>
            </c:strRef>
          </c:tx>
          <c:spPr>
            <a:solidFill>
              <a:schemeClr val="accent1"/>
            </a:solidFill>
            <a:ln>
              <a:noFill/>
            </a:ln>
            <a:effectLst/>
          </c:spPr>
          <c:invertIfNegative val="0"/>
          <c:cat>
            <c:strRef>
              <c:f>Sheet1!$A$2:$A$11</c:f>
              <c:strCache>
                <c:ptCount val="10"/>
                <c:pt idx="0">
                  <c:v>G.652 (V.9)</c:v>
                </c:pt>
                <c:pt idx="1">
                  <c:v>P.862 (V.1)</c:v>
                </c:pt>
                <c:pt idx="2">
                  <c:v>E.164 (V.6)</c:v>
                </c:pt>
                <c:pt idx="3">
                  <c:v>Y.2060 (V.1)</c:v>
                </c:pt>
                <c:pt idx="4">
                  <c:v>G.652 (V.8)</c:v>
                </c:pt>
                <c:pt idx="5">
                  <c:v>X.800 (V.1)</c:v>
                </c:pt>
                <c:pt idx="6">
                  <c:v>E.123 (V.4)</c:v>
                </c:pt>
                <c:pt idx="7">
                  <c:v>G.984.1 (V.2)</c:v>
                </c:pt>
                <c:pt idx="8">
                  <c:v>G.657 (V.4)</c:v>
                </c:pt>
                <c:pt idx="9">
                  <c:v>Q.931 (V.4)</c:v>
                </c:pt>
              </c:strCache>
            </c:strRef>
          </c:cat>
          <c:val>
            <c:numRef>
              <c:f>Sheet1!$B$2:$B$11</c:f>
              <c:numCache>
                <c:formatCode>General</c:formatCode>
                <c:ptCount val="10"/>
                <c:pt idx="0">
                  <c:v>108000</c:v>
                </c:pt>
                <c:pt idx="1">
                  <c:v>102000</c:v>
                </c:pt>
                <c:pt idx="2">
                  <c:v>102000</c:v>
                </c:pt>
                <c:pt idx="3">
                  <c:v>73000</c:v>
                </c:pt>
                <c:pt idx="4">
                  <c:v>48000</c:v>
                </c:pt>
                <c:pt idx="5">
                  <c:v>46000</c:v>
                </c:pt>
                <c:pt idx="6">
                  <c:v>43000</c:v>
                </c:pt>
                <c:pt idx="7">
                  <c:v>43000</c:v>
                </c:pt>
                <c:pt idx="8">
                  <c:v>38000</c:v>
                </c:pt>
                <c:pt idx="9">
                  <c:v>38000</c:v>
                </c:pt>
              </c:numCache>
            </c:numRef>
          </c:val>
          <c:extLst>
            <c:ext xmlns:c16="http://schemas.microsoft.com/office/drawing/2014/chart" uri="{C3380CC4-5D6E-409C-BE32-E72D297353CC}">
              <c16:uniqueId val="{00000000-21C8-6948-A54F-DB42FC46513F}"/>
            </c:ext>
          </c:extLst>
        </c:ser>
        <c:dLbls>
          <c:showLegendKey val="0"/>
          <c:showVal val="0"/>
          <c:showCatName val="0"/>
          <c:showSerName val="0"/>
          <c:showPercent val="0"/>
          <c:showBubbleSize val="0"/>
        </c:dLbls>
        <c:gapWidth val="219"/>
        <c:overlap val="-27"/>
        <c:axId val="156131551"/>
        <c:axId val="155964863"/>
      </c:barChart>
      <c:catAx>
        <c:axId val="1561315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5964863"/>
        <c:crosses val="autoZero"/>
        <c:auto val="1"/>
        <c:lblAlgn val="ctr"/>
        <c:lblOffset val="100"/>
        <c:noMultiLvlLbl val="0"/>
      </c:catAx>
      <c:valAx>
        <c:axId val="1559648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1315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Downloads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268-EB4C-A0E4-26703205F068}"/>
              </c:ext>
            </c:extLst>
          </c:dPt>
          <c:dPt>
            <c:idx val="1"/>
            <c:bubble3D val="0"/>
            <c:spPr>
              <a:solidFill>
                <a:schemeClr val="tx1">
                  <a:lumMod val="85000"/>
                  <a:lumOff val="15000"/>
                </a:schemeClr>
              </a:solidFill>
              <a:ln w="19050">
                <a:solidFill>
                  <a:schemeClr val="lt1"/>
                </a:solidFill>
              </a:ln>
              <a:effectLst/>
            </c:spPr>
            <c:extLst>
              <c:ext xmlns:c16="http://schemas.microsoft.com/office/drawing/2014/chart" uri="{C3380CC4-5D6E-409C-BE32-E72D297353CC}">
                <c16:uniqueId val="{00000001-259F-5044-B590-9AED42421287}"/>
              </c:ext>
            </c:extLst>
          </c:dPt>
          <c:dPt>
            <c:idx val="2"/>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2-259F-5044-B590-9AED42421287}"/>
              </c:ext>
            </c:extLst>
          </c:dPt>
          <c:dPt>
            <c:idx val="3"/>
            <c:bubble3D val="0"/>
            <c:spPr>
              <a:solidFill>
                <a:schemeClr val="tx2">
                  <a:lumMod val="40000"/>
                  <a:lumOff val="60000"/>
                </a:schemeClr>
              </a:solidFill>
              <a:ln w="19050">
                <a:solidFill>
                  <a:schemeClr val="lt1"/>
                </a:solidFill>
              </a:ln>
              <a:effectLst/>
            </c:spPr>
            <c:extLst>
              <c:ext xmlns:c16="http://schemas.microsoft.com/office/drawing/2014/chart" uri="{C3380CC4-5D6E-409C-BE32-E72D297353CC}">
                <c16:uniqueId val="{00000003-259F-5044-B590-9AED42421287}"/>
              </c:ext>
            </c:extLst>
          </c:dPt>
          <c:dPt>
            <c:idx val="4"/>
            <c:bubble3D val="0"/>
            <c:spPr>
              <a:solidFill>
                <a:schemeClr val="tx2">
                  <a:lumMod val="20000"/>
                  <a:lumOff val="80000"/>
                </a:schemeClr>
              </a:solidFill>
              <a:ln w="19050">
                <a:solidFill>
                  <a:schemeClr val="lt1"/>
                </a:solidFill>
              </a:ln>
              <a:effectLst/>
            </c:spPr>
            <c:extLst>
              <c:ext xmlns:c16="http://schemas.microsoft.com/office/drawing/2014/chart" uri="{C3380CC4-5D6E-409C-BE32-E72D297353CC}">
                <c16:uniqueId val="{00000004-259F-5044-B590-9AED42421287}"/>
              </c:ext>
            </c:extLst>
          </c:dPt>
          <c:dPt>
            <c:idx val="5"/>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A-259F-5044-B590-9AED42421287}"/>
              </c:ext>
            </c:extLst>
          </c:dPt>
          <c:dPt>
            <c:idx val="6"/>
            <c:bubble3D val="0"/>
            <c:spPr>
              <a:solidFill>
                <a:schemeClr val="accent6"/>
              </a:solidFill>
              <a:ln w="19050">
                <a:solidFill>
                  <a:schemeClr val="lt1"/>
                </a:solidFill>
              </a:ln>
              <a:effectLst/>
            </c:spPr>
            <c:extLst>
              <c:ext xmlns:c16="http://schemas.microsoft.com/office/drawing/2014/chart" uri="{C3380CC4-5D6E-409C-BE32-E72D297353CC}">
                <c16:uniqueId val="{00000008-259F-5044-B590-9AED42421287}"/>
              </c:ext>
            </c:extLst>
          </c:dPt>
          <c:dPt>
            <c:idx val="7"/>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9-259F-5044-B590-9AED42421287}"/>
              </c:ext>
            </c:extLst>
          </c:dPt>
          <c:dPt>
            <c:idx val="8"/>
            <c:bubble3D val="0"/>
            <c:spPr>
              <a:solidFill>
                <a:schemeClr val="accent5"/>
              </a:solidFill>
              <a:ln w="19050">
                <a:solidFill>
                  <a:schemeClr val="lt1"/>
                </a:solidFill>
              </a:ln>
              <a:effectLst/>
            </c:spPr>
            <c:extLst>
              <c:ext xmlns:c16="http://schemas.microsoft.com/office/drawing/2014/chart" uri="{C3380CC4-5D6E-409C-BE32-E72D297353CC}">
                <c16:uniqueId val="{0000000B-259F-5044-B590-9AED42421287}"/>
              </c:ext>
            </c:extLst>
          </c:dPt>
          <c:dPt>
            <c:idx val="9"/>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C-259F-5044-B590-9AED42421287}"/>
              </c:ext>
            </c:extLst>
          </c:dPt>
          <c:dPt>
            <c:idx val="10"/>
            <c:bubble3D val="0"/>
            <c:spPr>
              <a:solidFill>
                <a:schemeClr val="accent1">
                  <a:lumMod val="20000"/>
                  <a:lumOff val="80000"/>
                </a:schemeClr>
              </a:solidFill>
              <a:ln w="19050">
                <a:solidFill>
                  <a:schemeClr val="lt1"/>
                </a:solidFill>
              </a:ln>
              <a:effectLst/>
            </c:spPr>
            <c:extLst>
              <c:ext xmlns:c16="http://schemas.microsoft.com/office/drawing/2014/chart" uri="{C3380CC4-5D6E-409C-BE32-E72D297353CC}">
                <c16:uniqueId val="{00000007-259F-5044-B590-9AED42421287}"/>
              </c:ext>
            </c:extLst>
          </c:dPt>
          <c:dPt>
            <c:idx val="1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6-259F-5044-B590-9AED42421287}"/>
              </c:ext>
            </c:extLst>
          </c:dPt>
          <c:dPt>
            <c:idx val="12"/>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5-259F-5044-B590-9AED42421287}"/>
              </c:ext>
            </c:extLst>
          </c:dPt>
          <c:cat>
            <c:strRef>
              <c:f>Sheet1!$A$2:$A$14</c:f>
              <c:strCache>
                <c:ptCount val="13"/>
                <c:pt idx="0">
                  <c:v>SG15</c:v>
                </c:pt>
                <c:pt idx="1">
                  <c:v>SG16</c:v>
                </c:pt>
                <c:pt idx="2">
                  <c:v>SG2</c:v>
                </c:pt>
                <c:pt idx="3">
                  <c:v>SG17</c:v>
                </c:pt>
                <c:pt idx="4">
                  <c:v>SG12</c:v>
                </c:pt>
                <c:pt idx="5">
                  <c:v>SG11</c:v>
                </c:pt>
                <c:pt idx="6">
                  <c:v>SG13</c:v>
                </c:pt>
                <c:pt idx="7">
                  <c:v>SG5</c:v>
                </c:pt>
                <c:pt idx="8">
                  <c:v>SG20</c:v>
                </c:pt>
                <c:pt idx="9">
                  <c:v>NA</c:v>
                </c:pt>
                <c:pt idx="10">
                  <c:v>NA2</c:v>
                </c:pt>
                <c:pt idx="11">
                  <c:v>NA3</c:v>
                </c:pt>
                <c:pt idx="12">
                  <c:v>NA4</c:v>
                </c:pt>
              </c:strCache>
            </c:strRef>
          </c:cat>
          <c:val>
            <c:numRef>
              <c:f>Sheet1!$B$2:$B$14</c:f>
              <c:numCache>
                <c:formatCode>General</c:formatCode>
                <c:ptCount val="13"/>
                <c:pt idx="0">
                  <c:v>30</c:v>
                </c:pt>
                <c:pt idx="1">
                  <c:v>14</c:v>
                </c:pt>
                <c:pt idx="2">
                  <c:v>7</c:v>
                </c:pt>
                <c:pt idx="3">
                  <c:v>7</c:v>
                </c:pt>
                <c:pt idx="4">
                  <c:v>7</c:v>
                </c:pt>
                <c:pt idx="5">
                  <c:v>6</c:v>
                </c:pt>
                <c:pt idx="6">
                  <c:v>5</c:v>
                </c:pt>
                <c:pt idx="7">
                  <c:v>4</c:v>
                </c:pt>
                <c:pt idx="8">
                  <c:v>3</c:v>
                </c:pt>
                <c:pt idx="9">
                  <c:v>2</c:v>
                </c:pt>
                <c:pt idx="10">
                  <c:v>2</c:v>
                </c:pt>
                <c:pt idx="11">
                  <c:v>1</c:v>
                </c:pt>
                <c:pt idx="12">
                  <c:v>1</c:v>
                </c:pt>
              </c:numCache>
            </c:numRef>
          </c:val>
          <c:extLst>
            <c:ext xmlns:c16="http://schemas.microsoft.com/office/drawing/2014/chart" uri="{C3380CC4-5D6E-409C-BE32-E72D297353CC}">
              <c16:uniqueId val="{00000000-259F-5044-B590-9AED42421287}"/>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legendEntry>
        <c:idx val="9"/>
        <c:delete val="1"/>
      </c:legendEntry>
      <c:legendEntry>
        <c:idx val="10"/>
        <c:delete val="1"/>
      </c:legendEntry>
      <c:legendEntry>
        <c:idx val="11"/>
        <c:delete val="1"/>
      </c:legendEntry>
      <c:legendEntry>
        <c:idx val="12"/>
        <c:delete val="1"/>
      </c:legendEntry>
      <c:layout>
        <c:manualLayout>
          <c:xMode val="edge"/>
          <c:yMode val="edge"/>
          <c:x val="0.66476796378713532"/>
          <c:y val="0.2644082639382655"/>
          <c:w val="0.25923492606282006"/>
          <c:h val="0.6535546608525835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1" u="none" strike="noStrike" kern="1200" spc="0" baseline="0">
                <a:solidFill>
                  <a:schemeClr val="tx1">
                    <a:lumMod val="65000"/>
                    <a:lumOff val="35000"/>
                  </a:schemeClr>
                </a:solidFill>
                <a:latin typeface="Adelle CYR Sb" panose="02000503060000020004" pitchFamily="2" charset="77"/>
                <a:ea typeface="+mn-ea"/>
                <a:cs typeface="+mn-cs"/>
              </a:defRPr>
            </a:pPr>
            <a:r>
              <a:rPr lang="en-US" sz="1400" b="1" i="1" dirty="0">
                <a:latin typeface="Adelle CYR Sb" panose="02000503060000020004" pitchFamily="2" charset="77"/>
              </a:rPr>
              <a:t>Downloads by series (million)</a:t>
            </a:r>
          </a:p>
        </c:rich>
      </c:tx>
      <c:overlay val="0"/>
      <c:spPr>
        <a:noFill/>
        <a:ln>
          <a:noFill/>
        </a:ln>
        <a:effectLst/>
      </c:spPr>
      <c:txPr>
        <a:bodyPr rot="0" spcFirstLastPara="1" vertOverflow="ellipsis" vert="horz" wrap="square" anchor="ctr" anchorCtr="1"/>
        <a:lstStyle/>
        <a:p>
          <a:pPr>
            <a:defRPr sz="1400" b="1" i="1" u="none" strike="noStrike" kern="1200" spc="0" baseline="0">
              <a:solidFill>
                <a:schemeClr val="tx1">
                  <a:lumMod val="65000"/>
                  <a:lumOff val="35000"/>
                </a:schemeClr>
              </a:solidFill>
              <a:latin typeface="Adelle CYR Sb" panose="02000503060000020004" pitchFamily="2" charset="77"/>
              <a:ea typeface="+mn-ea"/>
              <a:cs typeface="+mn-cs"/>
            </a:defRPr>
          </a:pPr>
          <a:endParaRPr lang="en-US"/>
        </a:p>
      </c:txPr>
    </c:title>
    <c:autoTitleDeleted val="0"/>
    <c:plotArea>
      <c:layout/>
      <c:barChart>
        <c:barDir val="col"/>
        <c:grouping val="clustered"/>
        <c:varyColors val="0"/>
        <c:ser>
          <c:idx val="0"/>
          <c:order val="0"/>
          <c:tx>
            <c:strRef>
              <c:f>Sheet1!$B$1</c:f>
              <c:strCache>
                <c:ptCount val="1"/>
                <c:pt idx="0">
                  <c:v>Number of downloads (million)</c:v>
                </c:pt>
              </c:strCache>
            </c:strRef>
          </c:tx>
          <c:spPr>
            <a:solidFill>
              <a:schemeClr val="accent1"/>
            </a:solidFill>
            <a:ln>
              <a:noFill/>
            </a:ln>
            <a:effectLst/>
          </c:spPr>
          <c:invertIfNegative val="0"/>
          <c:cat>
            <c:strRef>
              <c:f>Sheet1!$A$2:$A$24</c:f>
              <c:strCache>
                <c:ptCount val="23"/>
                <c:pt idx="0">
                  <c:v>G</c:v>
                </c:pt>
                <c:pt idx="1">
                  <c:v>X</c:v>
                </c:pt>
                <c:pt idx="2">
                  <c:v>Q</c:v>
                </c:pt>
                <c:pt idx="3">
                  <c:v>H</c:v>
                </c:pt>
                <c:pt idx="4">
                  <c:v>E</c:v>
                </c:pt>
                <c:pt idx="5">
                  <c:v>Y</c:v>
                </c:pt>
                <c:pt idx="6">
                  <c:v>P</c:v>
                </c:pt>
                <c:pt idx="7">
                  <c:v>L</c:v>
                </c:pt>
                <c:pt idx="8">
                  <c:v>K</c:v>
                </c:pt>
                <c:pt idx="9">
                  <c:v>J</c:v>
                </c:pt>
                <c:pt idx="10">
                  <c:v>M</c:v>
                </c:pt>
                <c:pt idx="11">
                  <c:v>T</c:v>
                </c:pt>
                <c:pt idx="12">
                  <c:v>V</c:v>
                </c:pt>
                <c:pt idx="13">
                  <c:v>I</c:v>
                </c:pt>
                <c:pt idx="14">
                  <c:v>F</c:v>
                </c:pt>
                <c:pt idx="15">
                  <c:v>D</c:v>
                </c:pt>
                <c:pt idx="16">
                  <c:v>Z</c:v>
                </c:pt>
                <c:pt idx="17">
                  <c:v>A</c:v>
                </c:pt>
                <c:pt idx="18">
                  <c:v>O</c:v>
                </c:pt>
                <c:pt idx="19">
                  <c:v>R</c:v>
                </c:pt>
                <c:pt idx="20">
                  <c:v>U</c:v>
                </c:pt>
                <c:pt idx="21">
                  <c:v>S</c:v>
                </c:pt>
                <c:pt idx="22">
                  <c:v>N</c:v>
                </c:pt>
              </c:strCache>
            </c:strRef>
          </c:cat>
          <c:val>
            <c:numRef>
              <c:f>Sheet1!$B$2:$B$24</c:f>
              <c:numCache>
                <c:formatCode>General</c:formatCode>
                <c:ptCount val="23"/>
                <c:pt idx="0">
                  <c:v>4</c:v>
                </c:pt>
                <c:pt idx="1">
                  <c:v>1.3</c:v>
                </c:pt>
                <c:pt idx="2">
                  <c:v>1.1499999999999999</c:v>
                </c:pt>
                <c:pt idx="3">
                  <c:v>1</c:v>
                </c:pt>
                <c:pt idx="4">
                  <c:v>0.9</c:v>
                </c:pt>
                <c:pt idx="5">
                  <c:v>0.8</c:v>
                </c:pt>
                <c:pt idx="6">
                  <c:v>0.6</c:v>
                </c:pt>
                <c:pt idx="7">
                  <c:v>0.5</c:v>
                </c:pt>
                <c:pt idx="8">
                  <c:v>0.4</c:v>
                </c:pt>
                <c:pt idx="9">
                  <c:v>0.4</c:v>
                </c:pt>
                <c:pt idx="10">
                  <c:v>0.4</c:v>
                </c:pt>
                <c:pt idx="11">
                  <c:v>0.3</c:v>
                </c:pt>
                <c:pt idx="12">
                  <c:v>0.3</c:v>
                </c:pt>
                <c:pt idx="13">
                  <c:v>0.3</c:v>
                </c:pt>
                <c:pt idx="14">
                  <c:v>0.2</c:v>
                </c:pt>
                <c:pt idx="15">
                  <c:v>0.2</c:v>
                </c:pt>
                <c:pt idx="16">
                  <c:v>0.15</c:v>
                </c:pt>
                <c:pt idx="17">
                  <c:v>0.1</c:v>
                </c:pt>
                <c:pt idx="18">
                  <c:v>0.1</c:v>
                </c:pt>
                <c:pt idx="19">
                  <c:v>0</c:v>
                </c:pt>
                <c:pt idx="20">
                  <c:v>0</c:v>
                </c:pt>
                <c:pt idx="21">
                  <c:v>0</c:v>
                </c:pt>
                <c:pt idx="22">
                  <c:v>0</c:v>
                </c:pt>
              </c:numCache>
            </c:numRef>
          </c:val>
          <c:extLst>
            <c:ext xmlns:c16="http://schemas.microsoft.com/office/drawing/2014/chart" uri="{C3380CC4-5D6E-409C-BE32-E72D297353CC}">
              <c16:uniqueId val="{00000000-1DC7-944C-8FD0-CC7AD8338927}"/>
            </c:ext>
          </c:extLst>
        </c:ser>
        <c:dLbls>
          <c:showLegendKey val="0"/>
          <c:showVal val="0"/>
          <c:showCatName val="0"/>
          <c:showSerName val="0"/>
          <c:showPercent val="0"/>
          <c:showBubbleSize val="0"/>
        </c:dLbls>
        <c:gapWidth val="219"/>
        <c:overlap val="-27"/>
        <c:axId val="118371263"/>
        <c:axId val="117675727"/>
      </c:barChart>
      <c:catAx>
        <c:axId val="118371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7675727"/>
        <c:crosses val="autoZero"/>
        <c:auto val="1"/>
        <c:lblAlgn val="ctr"/>
        <c:lblOffset val="100"/>
        <c:noMultiLvlLbl val="0"/>
      </c:catAx>
      <c:valAx>
        <c:axId val="1176757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83712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Downloads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426-4F8E-BD78-3A79244BC64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426-4F8E-BD78-3A79244BC64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426-4F8E-BD78-3A79244BC64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426-4F8E-BD78-3A79244BC64C}"/>
              </c:ext>
            </c:extLst>
          </c:dPt>
          <c:dLbls>
            <c:delete val="1"/>
          </c:dLbls>
          <c:cat>
            <c:strRef>
              <c:f>Sheet1!$A$2:$A$5</c:f>
              <c:strCache>
                <c:ptCount val="3"/>
                <c:pt idx="0">
                  <c:v>Developed country</c:v>
                </c:pt>
                <c:pt idx="1">
                  <c:v>Developing country</c:v>
                </c:pt>
                <c:pt idx="2">
                  <c:v>Least developed country</c:v>
                </c:pt>
              </c:strCache>
            </c:strRef>
          </c:cat>
          <c:val>
            <c:numRef>
              <c:f>Sheet1!$B$2:$B$5</c:f>
              <c:numCache>
                <c:formatCode>General</c:formatCode>
                <c:ptCount val="4"/>
                <c:pt idx="0">
                  <c:v>1520983</c:v>
                </c:pt>
                <c:pt idx="1">
                  <c:v>753268</c:v>
                </c:pt>
                <c:pt idx="2">
                  <c:v>33443</c:v>
                </c:pt>
              </c:numCache>
            </c:numRef>
          </c:val>
          <c:extLst>
            <c:ext xmlns:c16="http://schemas.microsoft.com/office/drawing/2014/chart" uri="{C3380CC4-5D6E-409C-BE32-E72D297353CC}">
              <c16:uniqueId val="{00000008-8426-4F8E-BD78-3A79244BC64C}"/>
            </c:ext>
          </c:extLst>
        </c:ser>
        <c:dLbls>
          <c:showLegendKey val="0"/>
          <c:showVal val="0"/>
          <c:showCatName val="0"/>
          <c:showSerName val="0"/>
          <c:showPercent val="1"/>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Male</c:v>
                </c:pt>
              </c:strCache>
            </c:strRef>
          </c:tx>
          <c:spPr>
            <a:solidFill>
              <a:schemeClr val="accent1"/>
            </a:solidFill>
            <a:ln>
              <a:noFill/>
            </a:ln>
            <a:effectLst/>
          </c:spPr>
          <c:invertIfNegative val="0"/>
          <c:cat>
            <c:strRef>
              <c:f>Sheet1!$A$2:$A$15</c:f>
              <c:strCache>
                <c:ptCount val="12"/>
                <c:pt idx="0">
                  <c:v>SG20</c:v>
                </c:pt>
                <c:pt idx="1">
                  <c:v>SG2</c:v>
                </c:pt>
                <c:pt idx="2">
                  <c:v>SG3</c:v>
                </c:pt>
                <c:pt idx="3">
                  <c:v>SG17</c:v>
                </c:pt>
                <c:pt idx="4">
                  <c:v>SG5</c:v>
                </c:pt>
                <c:pt idx="5">
                  <c:v>SG12</c:v>
                </c:pt>
                <c:pt idx="6">
                  <c:v>SG13</c:v>
                </c:pt>
                <c:pt idx="7">
                  <c:v>SG15</c:v>
                </c:pt>
                <c:pt idx="8">
                  <c:v>SG11</c:v>
                </c:pt>
                <c:pt idx="9">
                  <c:v>SG16</c:v>
                </c:pt>
                <c:pt idx="10">
                  <c:v>SG9</c:v>
                </c:pt>
                <c:pt idx="11">
                  <c:v>TSAG</c:v>
                </c:pt>
              </c:strCache>
            </c:strRef>
          </c:cat>
          <c:val>
            <c:numRef>
              <c:f>Sheet1!$B$2:$B$15</c:f>
              <c:numCache>
                <c:formatCode>General</c:formatCode>
                <c:ptCount val="14"/>
                <c:pt idx="0">
                  <c:v>24</c:v>
                </c:pt>
                <c:pt idx="1">
                  <c:v>21</c:v>
                </c:pt>
                <c:pt idx="2">
                  <c:v>19</c:v>
                </c:pt>
                <c:pt idx="3">
                  <c:v>18</c:v>
                </c:pt>
                <c:pt idx="4">
                  <c:v>17</c:v>
                </c:pt>
                <c:pt idx="5">
                  <c:v>16</c:v>
                </c:pt>
                <c:pt idx="6">
                  <c:v>15</c:v>
                </c:pt>
                <c:pt idx="7">
                  <c:v>12</c:v>
                </c:pt>
                <c:pt idx="8">
                  <c:v>11</c:v>
                </c:pt>
                <c:pt idx="9">
                  <c:v>11</c:v>
                </c:pt>
                <c:pt idx="10">
                  <c:v>8</c:v>
                </c:pt>
                <c:pt idx="11">
                  <c:v>8</c:v>
                </c:pt>
              </c:numCache>
            </c:numRef>
          </c:val>
          <c:extLst>
            <c:ext xmlns:c16="http://schemas.microsoft.com/office/drawing/2014/chart" uri="{C3380CC4-5D6E-409C-BE32-E72D297353CC}">
              <c16:uniqueId val="{00000000-88BD-6E42-ACE5-7B7F3A262347}"/>
            </c:ext>
          </c:extLst>
        </c:ser>
        <c:ser>
          <c:idx val="1"/>
          <c:order val="1"/>
          <c:tx>
            <c:strRef>
              <c:f>Sheet1!$C$1</c:f>
              <c:strCache>
                <c:ptCount val="1"/>
                <c:pt idx="0">
                  <c:v>Female</c:v>
                </c:pt>
              </c:strCache>
            </c:strRef>
          </c:tx>
          <c:spPr>
            <a:solidFill>
              <a:schemeClr val="accent5"/>
            </a:solidFill>
            <a:ln>
              <a:noFill/>
            </a:ln>
            <a:effectLst/>
          </c:spPr>
          <c:invertIfNegative val="0"/>
          <c:cat>
            <c:strRef>
              <c:f>Sheet1!$A$2:$A$15</c:f>
              <c:strCache>
                <c:ptCount val="12"/>
                <c:pt idx="0">
                  <c:v>SG20</c:v>
                </c:pt>
                <c:pt idx="1">
                  <c:v>SG2</c:v>
                </c:pt>
                <c:pt idx="2">
                  <c:v>SG3</c:v>
                </c:pt>
                <c:pt idx="3">
                  <c:v>SG17</c:v>
                </c:pt>
                <c:pt idx="4">
                  <c:v>SG5</c:v>
                </c:pt>
                <c:pt idx="5">
                  <c:v>SG12</c:v>
                </c:pt>
                <c:pt idx="6">
                  <c:v>SG13</c:v>
                </c:pt>
                <c:pt idx="7">
                  <c:v>SG15</c:v>
                </c:pt>
                <c:pt idx="8">
                  <c:v>SG11</c:v>
                </c:pt>
                <c:pt idx="9">
                  <c:v>SG16</c:v>
                </c:pt>
                <c:pt idx="10">
                  <c:v>SG9</c:v>
                </c:pt>
                <c:pt idx="11">
                  <c:v>TSAG</c:v>
                </c:pt>
              </c:strCache>
            </c:strRef>
          </c:cat>
          <c:val>
            <c:numRef>
              <c:f>Sheet1!$C$2:$C$15</c:f>
              <c:numCache>
                <c:formatCode>General</c:formatCode>
                <c:ptCount val="14"/>
                <c:pt idx="0">
                  <c:v>5</c:v>
                </c:pt>
                <c:pt idx="1">
                  <c:v>3</c:v>
                </c:pt>
                <c:pt idx="2">
                  <c:v>11</c:v>
                </c:pt>
                <c:pt idx="3">
                  <c:v>6</c:v>
                </c:pt>
                <c:pt idx="4">
                  <c:v>6</c:v>
                </c:pt>
                <c:pt idx="5">
                  <c:v>6</c:v>
                </c:pt>
                <c:pt idx="6">
                  <c:v>5</c:v>
                </c:pt>
                <c:pt idx="7">
                  <c:v>0</c:v>
                </c:pt>
                <c:pt idx="8">
                  <c:v>4</c:v>
                </c:pt>
                <c:pt idx="9">
                  <c:v>2</c:v>
                </c:pt>
                <c:pt idx="10">
                  <c:v>0</c:v>
                </c:pt>
                <c:pt idx="11">
                  <c:v>4</c:v>
                </c:pt>
              </c:numCache>
            </c:numRef>
          </c:val>
          <c:extLst>
            <c:ext xmlns:c16="http://schemas.microsoft.com/office/drawing/2014/chart" uri="{C3380CC4-5D6E-409C-BE32-E72D297353CC}">
              <c16:uniqueId val="{00000001-88BD-6E42-ACE5-7B7F3A262347}"/>
            </c:ext>
          </c:extLst>
        </c:ser>
        <c:ser>
          <c:idx val="2"/>
          <c:order val="2"/>
          <c:tx>
            <c:strRef>
              <c:f>Sheet1!$D$1</c:f>
              <c:strCache>
                <c:ptCount val="1"/>
                <c:pt idx="0">
                  <c:v>Not registered</c:v>
                </c:pt>
              </c:strCache>
            </c:strRef>
          </c:tx>
          <c:spPr>
            <a:solidFill>
              <a:schemeClr val="accent3"/>
            </a:solidFill>
            <a:ln>
              <a:noFill/>
            </a:ln>
            <a:effectLst/>
          </c:spPr>
          <c:invertIfNegative val="0"/>
          <c:cat>
            <c:strRef>
              <c:f>Sheet1!$A$2:$A$15</c:f>
              <c:strCache>
                <c:ptCount val="12"/>
                <c:pt idx="0">
                  <c:v>SG20</c:v>
                </c:pt>
                <c:pt idx="1">
                  <c:v>SG2</c:v>
                </c:pt>
                <c:pt idx="2">
                  <c:v>SG3</c:v>
                </c:pt>
                <c:pt idx="3">
                  <c:v>SG17</c:v>
                </c:pt>
                <c:pt idx="4">
                  <c:v>SG5</c:v>
                </c:pt>
                <c:pt idx="5">
                  <c:v>SG12</c:v>
                </c:pt>
                <c:pt idx="6">
                  <c:v>SG13</c:v>
                </c:pt>
                <c:pt idx="7">
                  <c:v>SG15</c:v>
                </c:pt>
                <c:pt idx="8">
                  <c:v>SG11</c:v>
                </c:pt>
                <c:pt idx="9">
                  <c:v>SG16</c:v>
                </c:pt>
                <c:pt idx="10">
                  <c:v>SG9</c:v>
                </c:pt>
                <c:pt idx="11">
                  <c:v>TSAG</c:v>
                </c:pt>
              </c:strCache>
            </c:strRef>
          </c:cat>
          <c:val>
            <c:numRef>
              <c:f>Sheet1!$D$2:$D$15</c:f>
              <c:numCache>
                <c:formatCode>General</c:formatCode>
                <c:ptCount val="14"/>
                <c:pt idx="0">
                  <c:v>0</c:v>
                </c:pt>
                <c:pt idx="1">
                  <c:v>0</c:v>
                </c:pt>
                <c:pt idx="2">
                  <c:v>1</c:v>
                </c:pt>
                <c:pt idx="3">
                  <c:v>0</c:v>
                </c:pt>
                <c:pt idx="4">
                  <c:v>0</c:v>
                </c:pt>
                <c:pt idx="5">
                  <c:v>0</c:v>
                </c:pt>
                <c:pt idx="6">
                  <c:v>0</c:v>
                </c:pt>
                <c:pt idx="7">
                  <c:v>0</c:v>
                </c:pt>
                <c:pt idx="8">
                  <c:v>0</c:v>
                </c:pt>
                <c:pt idx="9">
                  <c:v>0</c:v>
                </c:pt>
                <c:pt idx="10">
                  <c:v>0</c:v>
                </c:pt>
                <c:pt idx="11">
                  <c:v>0</c:v>
                </c:pt>
              </c:numCache>
            </c:numRef>
          </c:val>
          <c:extLst>
            <c:ext xmlns:c16="http://schemas.microsoft.com/office/drawing/2014/chart" uri="{C3380CC4-5D6E-409C-BE32-E72D297353CC}">
              <c16:uniqueId val="{00000002-88BD-6E42-ACE5-7B7F3A262347}"/>
            </c:ext>
          </c:extLst>
        </c:ser>
        <c:dLbls>
          <c:showLegendKey val="0"/>
          <c:showVal val="0"/>
          <c:showCatName val="0"/>
          <c:showSerName val="0"/>
          <c:showPercent val="0"/>
          <c:showBubbleSize val="0"/>
        </c:dLbls>
        <c:gapWidth val="150"/>
        <c:overlap val="100"/>
        <c:axId val="265702416"/>
        <c:axId val="265704144"/>
      </c:barChart>
      <c:catAx>
        <c:axId val="265702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5704144"/>
        <c:crosses val="autoZero"/>
        <c:auto val="1"/>
        <c:lblAlgn val="ctr"/>
        <c:lblOffset val="100"/>
        <c:noMultiLvlLbl val="0"/>
      </c:catAx>
      <c:valAx>
        <c:axId val="2657041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57024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Downloads</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8431-654C-BBF2-3A189D442B18}"/>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8431-654C-BBF2-3A189D442B18}"/>
              </c:ext>
            </c:extLst>
          </c:dPt>
          <c:dLbls>
            <c:delete val="1"/>
          </c:dLbls>
          <c:cat>
            <c:strRef>
              <c:f>Sheet1!$A$2:$A$3</c:f>
              <c:strCache>
                <c:ptCount val="2"/>
                <c:pt idx="0">
                  <c:v>Statutory meeting</c:v>
                </c:pt>
                <c:pt idx="1">
                  <c:v>Non-stautory meeting</c:v>
                </c:pt>
              </c:strCache>
            </c:strRef>
          </c:cat>
          <c:val>
            <c:numRef>
              <c:f>Sheet1!$B$2:$B$3</c:f>
              <c:numCache>
                <c:formatCode>General</c:formatCode>
                <c:ptCount val="2"/>
                <c:pt idx="0">
                  <c:v>46.29</c:v>
                </c:pt>
                <c:pt idx="1">
                  <c:v>53.71</c:v>
                </c:pt>
              </c:numCache>
            </c:numRef>
          </c:val>
          <c:extLst>
            <c:ext xmlns:c16="http://schemas.microsoft.com/office/drawing/2014/chart" uri="{C3380CC4-5D6E-409C-BE32-E72D297353CC}">
              <c16:uniqueId val="{00000008-8431-654C-BBF2-3A189D442B18}"/>
            </c:ext>
          </c:extLst>
        </c:ser>
        <c:dLbls>
          <c:showLegendKey val="0"/>
          <c:showVal val="0"/>
          <c:showCatName val="0"/>
          <c:showSerName val="0"/>
          <c:showPercent val="1"/>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1" i="1" u="none" strike="noStrike" kern="1200" spc="0" baseline="0">
              <a:solidFill>
                <a:schemeClr val="tx1">
                  <a:lumMod val="65000"/>
                  <a:lumOff val="35000"/>
                </a:schemeClr>
              </a:solidFill>
              <a:latin typeface="Adelle CYR" panose="02000503060000020004" pitchFamily="2" charset="77"/>
              <a:ea typeface="+mn-ea"/>
              <a:cs typeface="+mn-cs"/>
            </a:defRPr>
          </a:pPr>
          <a:endParaRPr lang="en-US"/>
        </a:p>
      </c:txPr>
    </c:title>
    <c:autoTitleDeleted val="0"/>
    <c:plotArea>
      <c:layout/>
      <c:barChart>
        <c:barDir val="col"/>
        <c:grouping val="clustered"/>
        <c:varyColors val="0"/>
        <c:ser>
          <c:idx val="0"/>
          <c:order val="0"/>
          <c:tx>
            <c:strRef>
              <c:f>Sheet1!$B$1</c:f>
              <c:strCache>
                <c:ptCount val="1"/>
                <c:pt idx="0">
                  <c:v>Meeting by type</c:v>
                </c:pt>
              </c:strCache>
            </c:strRef>
          </c:tx>
          <c:spPr>
            <a:solidFill>
              <a:schemeClr val="accent1"/>
            </a:solidFill>
            <a:ln>
              <a:noFill/>
            </a:ln>
            <a:effectLst/>
          </c:spPr>
          <c:invertIfNegative val="0"/>
          <c:cat>
            <c:strRef>
              <c:f>Sheet1!$A$2:$A$10</c:f>
              <c:strCache>
                <c:ptCount val="9"/>
                <c:pt idx="0">
                  <c:v>Study Groups</c:v>
                </c:pt>
                <c:pt idx="1">
                  <c:v>Workshops</c:v>
                </c:pt>
                <c:pt idx="2">
                  <c:v>Focus Groups</c:v>
                </c:pt>
                <c:pt idx="3">
                  <c:v>Regional Study Groups</c:v>
                </c:pt>
                <c:pt idx="4">
                  <c:v>TSAG</c:v>
                </c:pt>
                <c:pt idx="5">
                  <c:v>Per Invitation</c:v>
                </c:pt>
                <c:pt idx="6">
                  <c:v>AI for Good</c:v>
                </c:pt>
                <c:pt idx="7">
                  <c:v>WTSA</c:v>
                </c:pt>
                <c:pt idx="8">
                  <c:v>Special Workshop</c:v>
                </c:pt>
              </c:strCache>
            </c:strRef>
          </c:cat>
          <c:val>
            <c:numRef>
              <c:f>Sheet1!$B$2:$B$10</c:f>
              <c:numCache>
                <c:formatCode>General</c:formatCode>
                <c:ptCount val="9"/>
                <c:pt idx="0">
                  <c:v>158</c:v>
                </c:pt>
                <c:pt idx="1">
                  <c:v>158</c:v>
                </c:pt>
                <c:pt idx="2">
                  <c:v>102</c:v>
                </c:pt>
                <c:pt idx="3">
                  <c:v>60</c:v>
                </c:pt>
                <c:pt idx="4">
                  <c:v>11</c:v>
                </c:pt>
                <c:pt idx="5">
                  <c:v>5</c:v>
                </c:pt>
                <c:pt idx="6">
                  <c:v>2</c:v>
                </c:pt>
                <c:pt idx="7">
                  <c:v>2</c:v>
                </c:pt>
                <c:pt idx="8">
                  <c:v>1</c:v>
                </c:pt>
              </c:numCache>
            </c:numRef>
          </c:val>
          <c:extLst>
            <c:ext xmlns:c16="http://schemas.microsoft.com/office/drawing/2014/chart" uri="{C3380CC4-5D6E-409C-BE32-E72D297353CC}">
              <c16:uniqueId val="{00000000-1262-AC49-B3FB-12CEF0580708}"/>
            </c:ext>
          </c:extLst>
        </c:ser>
        <c:dLbls>
          <c:showLegendKey val="0"/>
          <c:showVal val="0"/>
          <c:showCatName val="0"/>
          <c:showSerName val="0"/>
          <c:showPercent val="0"/>
          <c:showBubbleSize val="0"/>
        </c:dLbls>
        <c:gapWidth val="219"/>
        <c:overlap val="-27"/>
        <c:axId val="2041931599"/>
        <c:axId val="890940591"/>
      </c:barChart>
      <c:catAx>
        <c:axId val="2041931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90940591"/>
        <c:crosses val="autoZero"/>
        <c:auto val="1"/>
        <c:lblAlgn val="ctr"/>
        <c:lblOffset val="100"/>
        <c:noMultiLvlLbl val="0"/>
      </c:catAx>
      <c:valAx>
        <c:axId val="8909405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419315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1" u="none" strike="noStrike" kern="1200" spc="0" baseline="0">
                <a:solidFill>
                  <a:schemeClr val="tx1">
                    <a:lumMod val="65000"/>
                    <a:lumOff val="35000"/>
                  </a:schemeClr>
                </a:solidFill>
                <a:latin typeface="Adelle CYR Sb" panose="02000503060000020004" pitchFamily="2" charset="77"/>
                <a:ea typeface="+mn-ea"/>
                <a:cs typeface="+mn-cs"/>
              </a:defRPr>
            </a:pPr>
            <a:r>
              <a:rPr lang="en-US" sz="1600" b="1" i="1" dirty="0">
                <a:latin typeface="Adelle CYR Sb" panose="02000503060000020004" pitchFamily="2" charset="77"/>
              </a:rPr>
              <a:t>Gender Distribution</a:t>
            </a:r>
          </a:p>
        </c:rich>
      </c:tx>
      <c:layout>
        <c:manualLayout>
          <c:xMode val="edge"/>
          <c:yMode val="edge"/>
          <c:x val="1.0384199770290098E-3"/>
          <c:y val="0.1244778620319935"/>
        </c:manualLayout>
      </c:layout>
      <c:overlay val="0"/>
      <c:spPr>
        <a:noFill/>
        <a:ln>
          <a:noFill/>
        </a:ln>
        <a:effectLst/>
      </c:spPr>
      <c:txPr>
        <a:bodyPr rot="0" spcFirstLastPara="1" vertOverflow="ellipsis" vert="horz" wrap="square" anchor="ctr" anchorCtr="1"/>
        <a:lstStyle/>
        <a:p>
          <a:pPr>
            <a:defRPr sz="1600" b="1" i="1" u="none" strike="noStrike" kern="1200" spc="0" baseline="0">
              <a:solidFill>
                <a:schemeClr val="tx1">
                  <a:lumMod val="65000"/>
                  <a:lumOff val="35000"/>
                </a:schemeClr>
              </a:solidFill>
              <a:latin typeface="Adelle CYR Sb" panose="02000503060000020004" pitchFamily="2" charset="77"/>
              <a:ea typeface="+mn-ea"/>
              <a:cs typeface="+mn-cs"/>
            </a:defRPr>
          </a:pPr>
          <a:endParaRPr lang="en-US"/>
        </a:p>
      </c:txPr>
    </c:title>
    <c:autoTitleDeleted val="0"/>
    <c:plotArea>
      <c:layout/>
      <c:doughnutChart>
        <c:varyColors val="1"/>
        <c:ser>
          <c:idx val="0"/>
          <c:order val="0"/>
          <c:tx>
            <c:strRef>
              <c:f>Sheet1!$B$1</c:f>
              <c:strCache>
                <c:ptCount val="1"/>
                <c:pt idx="0">
                  <c:v>Fellowship distribution</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6C-074A-A90A-1B0B3C72B323}"/>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196C-074A-A90A-1B0B3C72B323}"/>
              </c:ext>
            </c:extLst>
          </c:dPt>
          <c:cat>
            <c:strRef>
              <c:f>Sheet1!$A$2:$A$3</c:f>
              <c:strCache>
                <c:ptCount val="2"/>
                <c:pt idx="0">
                  <c:v>Male</c:v>
                </c:pt>
                <c:pt idx="1">
                  <c:v>Female</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0-6E61-AF41-B03A-25382502ABF2}"/>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venir Nxt2 W1G" panose="020B05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1" u="none" strike="noStrike" kern="1200" spc="0" baseline="0">
                <a:solidFill>
                  <a:schemeClr val="tx1">
                    <a:lumMod val="65000"/>
                    <a:lumOff val="35000"/>
                  </a:schemeClr>
                </a:solidFill>
                <a:latin typeface="Adelle CYR Sb" panose="02000503060000020004" pitchFamily="2" charset="77"/>
                <a:ea typeface="+mn-ea"/>
                <a:cs typeface="+mn-cs"/>
              </a:defRPr>
            </a:pPr>
            <a:r>
              <a:rPr lang="en-US" sz="1600" b="1" i="1" dirty="0">
                <a:latin typeface="Adelle CYR Sb" panose="02000503060000020004" pitchFamily="2" charset="77"/>
              </a:rPr>
              <a:t>Number</a:t>
            </a:r>
            <a:r>
              <a:rPr lang="en-US" sz="1600" b="1" i="1" baseline="0" dirty="0">
                <a:latin typeface="Adelle CYR Sb" panose="02000503060000020004" pitchFamily="2" charset="77"/>
              </a:rPr>
              <a:t> of Fellows by Year</a:t>
            </a:r>
            <a:endParaRPr lang="en-US" sz="1600" b="1" i="1" dirty="0">
              <a:latin typeface="Adelle CYR Sb" panose="02000503060000020004" pitchFamily="2" charset="77"/>
            </a:endParaRPr>
          </a:p>
        </c:rich>
      </c:tx>
      <c:layout>
        <c:manualLayout>
          <c:xMode val="edge"/>
          <c:yMode val="edge"/>
          <c:x val="0.31358290199040834"/>
          <c:y val="2.3750414111263655E-2"/>
        </c:manualLayout>
      </c:layout>
      <c:overlay val="0"/>
      <c:spPr>
        <a:noFill/>
        <a:ln>
          <a:noFill/>
        </a:ln>
        <a:effectLst/>
      </c:spPr>
      <c:txPr>
        <a:bodyPr rot="0" spcFirstLastPara="1" vertOverflow="ellipsis" vert="horz" wrap="square" anchor="ctr" anchorCtr="1"/>
        <a:lstStyle/>
        <a:p>
          <a:pPr>
            <a:defRPr sz="1600" b="1" i="1" u="none" strike="noStrike" kern="1200" spc="0" baseline="0">
              <a:solidFill>
                <a:schemeClr val="tx1">
                  <a:lumMod val="65000"/>
                  <a:lumOff val="35000"/>
                </a:schemeClr>
              </a:solidFill>
              <a:latin typeface="Adelle CYR Sb" panose="02000503060000020004" pitchFamily="2" charset="77"/>
              <a:ea typeface="+mn-ea"/>
              <a:cs typeface="+mn-cs"/>
            </a:defRPr>
          </a:pPr>
          <a:endParaRPr lang="en-US"/>
        </a:p>
      </c:txPr>
    </c:title>
    <c:autoTitleDeleted val="0"/>
    <c:plotArea>
      <c:layout>
        <c:manualLayout>
          <c:layoutTarget val="inner"/>
          <c:xMode val="edge"/>
          <c:yMode val="edge"/>
          <c:x val="5.1794734596168686E-2"/>
          <c:y val="0.1477114274930322"/>
          <c:w val="0.97458326379372162"/>
          <c:h val="0.65591021243701797"/>
        </c:manualLayout>
      </c:layout>
      <c:lineChart>
        <c:grouping val="standard"/>
        <c:varyColors val="0"/>
        <c:ser>
          <c:idx val="0"/>
          <c:order val="0"/>
          <c:tx>
            <c:strRef>
              <c:f>Sheet1!$B$1</c:f>
              <c:strCache>
                <c:ptCount val="1"/>
                <c:pt idx="0">
                  <c:v>Male</c:v>
                </c:pt>
              </c:strCache>
            </c:strRef>
          </c:tx>
          <c:spPr>
            <a:ln w="28575" cap="rnd">
              <a:solidFill>
                <a:schemeClr val="accent6"/>
              </a:solidFill>
              <a:round/>
            </a:ln>
            <a:effectLst/>
          </c:spPr>
          <c:marker>
            <c:symbol val="none"/>
          </c:marker>
          <c:cat>
            <c:numRef>
              <c:f>Sheet1!$A$2:$A$26</c:f>
              <c:numCache>
                <c:formatCode>General</c:formatCode>
                <c:ptCount val="2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numCache>
            </c:numRef>
          </c:cat>
          <c:val>
            <c:numRef>
              <c:f>Sheet1!$B$2:$B$26</c:f>
              <c:numCache>
                <c:formatCode>General</c:formatCode>
                <c:ptCount val="25"/>
                <c:pt idx="0">
                  <c:v>1</c:v>
                </c:pt>
                <c:pt idx="1">
                  <c:v>1</c:v>
                </c:pt>
                <c:pt idx="2">
                  <c:v>1</c:v>
                </c:pt>
                <c:pt idx="3">
                  <c:v>1</c:v>
                </c:pt>
                <c:pt idx="4">
                  <c:v>1</c:v>
                </c:pt>
                <c:pt idx="5">
                  <c:v>1</c:v>
                </c:pt>
                <c:pt idx="6">
                  <c:v>1</c:v>
                </c:pt>
                <c:pt idx="7">
                  <c:v>1</c:v>
                </c:pt>
                <c:pt idx="8">
                  <c:v>1</c:v>
                </c:pt>
                <c:pt idx="9">
                  <c:v>1</c:v>
                </c:pt>
                <c:pt idx="10">
                  <c:v>2</c:v>
                </c:pt>
                <c:pt idx="11">
                  <c:v>2</c:v>
                </c:pt>
                <c:pt idx="12">
                  <c:v>5</c:v>
                </c:pt>
                <c:pt idx="13">
                  <c:v>5</c:v>
                </c:pt>
                <c:pt idx="14">
                  <c:v>5</c:v>
                </c:pt>
                <c:pt idx="15">
                  <c:v>4</c:v>
                </c:pt>
                <c:pt idx="16">
                  <c:v>6</c:v>
                </c:pt>
                <c:pt idx="17">
                  <c:v>19</c:v>
                </c:pt>
                <c:pt idx="18">
                  <c:v>19</c:v>
                </c:pt>
                <c:pt idx="19">
                  <c:v>18</c:v>
                </c:pt>
                <c:pt idx="20">
                  <c:v>3</c:v>
                </c:pt>
                <c:pt idx="21">
                  <c:v>1</c:v>
                </c:pt>
                <c:pt idx="22">
                  <c:v>10</c:v>
                </c:pt>
                <c:pt idx="23">
                  <c:v>11</c:v>
                </c:pt>
                <c:pt idx="24">
                  <c:v>33</c:v>
                </c:pt>
              </c:numCache>
            </c:numRef>
          </c:val>
          <c:smooth val="0"/>
          <c:extLst>
            <c:ext xmlns:c16="http://schemas.microsoft.com/office/drawing/2014/chart" uri="{C3380CC4-5D6E-409C-BE32-E72D297353CC}">
              <c16:uniqueId val="{00000000-62DD-F540-A24C-449EF79CFFB4}"/>
            </c:ext>
          </c:extLst>
        </c:ser>
        <c:ser>
          <c:idx val="1"/>
          <c:order val="1"/>
          <c:tx>
            <c:strRef>
              <c:f>Sheet1!$C$1</c:f>
              <c:strCache>
                <c:ptCount val="1"/>
                <c:pt idx="0">
                  <c:v>Female</c:v>
                </c:pt>
              </c:strCache>
            </c:strRef>
          </c:tx>
          <c:spPr>
            <a:ln w="28575" cap="rnd">
              <a:solidFill>
                <a:schemeClr val="accent1"/>
              </a:solidFill>
              <a:round/>
            </a:ln>
            <a:effectLst/>
          </c:spPr>
          <c:marker>
            <c:symbol val="none"/>
          </c:marker>
          <c:cat>
            <c:numRef>
              <c:f>Sheet1!$A$2:$A$26</c:f>
              <c:numCache>
                <c:formatCode>General</c:formatCode>
                <c:ptCount val="2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numCache>
            </c:numRef>
          </c:cat>
          <c:val>
            <c:numRef>
              <c:f>Sheet1!$C$2:$C$26</c:f>
              <c:numCache>
                <c:formatCode>General</c:formatCode>
                <c:ptCount val="25"/>
                <c:pt idx="0">
                  <c:v>0</c:v>
                </c:pt>
                <c:pt idx="1">
                  <c:v>0</c:v>
                </c:pt>
                <c:pt idx="2">
                  <c:v>0</c:v>
                </c:pt>
                <c:pt idx="3">
                  <c:v>0</c:v>
                </c:pt>
                <c:pt idx="4">
                  <c:v>0</c:v>
                </c:pt>
                <c:pt idx="5">
                  <c:v>0</c:v>
                </c:pt>
                <c:pt idx="6">
                  <c:v>0</c:v>
                </c:pt>
                <c:pt idx="7">
                  <c:v>0</c:v>
                </c:pt>
                <c:pt idx="8">
                  <c:v>0</c:v>
                </c:pt>
                <c:pt idx="9">
                  <c:v>0</c:v>
                </c:pt>
                <c:pt idx="10">
                  <c:v>1</c:v>
                </c:pt>
                <c:pt idx="11">
                  <c:v>1</c:v>
                </c:pt>
                <c:pt idx="12">
                  <c:v>2</c:v>
                </c:pt>
                <c:pt idx="13">
                  <c:v>2</c:v>
                </c:pt>
                <c:pt idx="14">
                  <c:v>2</c:v>
                </c:pt>
                <c:pt idx="15">
                  <c:v>2</c:v>
                </c:pt>
                <c:pt idx="16">
                  <c:v>4</c:v>
                </c:pt>
                <c:pt idx="17">
                  <c:v>5</c:v>
                </c:pt>
                <c:pt idx="18">
                  <c:v>7</c:v>
                </c:pt>
                <c:pt idx="19">
                  <c:v>6</c:v>
                </c:pt>
                <c:pt idx="20">
                  <c:v>6</c:v>
                </c:pt>
                <c:pt idx="21">
                  <c:v>6</c:v>
                </c:pt>
                <c:pt idx="22">
                  <c:v>5</c:v>
                </c:pt>
                <c:pt idx="23">
                  <c:v>4</c:v>
                </c:pt>
                <c:pt idx="24">
                  <c:v>18</c:v>
                </c:pt>
              </c:numCache>
            </c:numRef>
          </c:val>
          <c:smooth val="0"/>
          <c:extLst>
            <c:ext xmlns:c16="http://schemas.microsoft.com/office/drawing/2014/chart" uri="{C3380CC4-5D6E-409C-BE32-E72D297353CC}">
              <c16:uniqueId val="{00000001-62DD-F540-A24C-449EF79CFFB4}"/>
            </c:ext>
          </c:extLst>
        </c:ser>
        <c:ser>
          <c:idx val="2"/>
          <c:order val="2"/>
          <c:tx>
            <c:strRef>
              <c:f>Sheet1!$D$1</c:f>
              <c:strCache>
                <c:ptCount val="1"/>
                <c:pt idx="0">
                  <c:v>Total</c:v>
                </c:pt>
              </c:strCache>
            </c:strRef>
          </c:tx>
          <c:spPr>
            <a:ln w="28575" cap="rnd">
              <a:solidFill>
                <a:schemeClr val="accent3"/>
              </a:solidFill>
              <a:round/>
            </a:ln>
            <a:effectLst/>
          </c:spPr>
          <c:marker>
            <c:symbol val="none"/>
          </c:marker>
          <c:cat>
            <c:numRef>
              <c:f>Sheet1!$A$2:$A$26</c:f>
              <c:numCache>
                <c:formatCode>General</c:formatCode>
                <c:ptCount val="25"/>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pt idx="22">
                  <c:v>2022</c:v>
                </c:pt>
                <c:pt idx="23">
                  <c:v>2023</c:v>
                </c:pt>
                <c:pt idx="24">
                  <c:v>2024</c:v>
                </c:pt>
              </c:numCache>
            </c:numRef>
          </c:cat>
          <c:val>
            <c:numRef>
              <c:f>Sheet1!$D$2:$D$26</c:f>
              <c:numCache>
                <c:formatCode>General</c:formatCode>
                <c:ptCount val="25"/>
                <c:pt idx="0">
                  <c:v>1</c:v>
                </c:pt>
                <c:pt idx="1">
                  <c:v>1</c:v>
                </c:pt>
                <c:pt idx="2">
                  <c:v>1</c:v>
                </c:pt>
                <c:pt idx="3">
                  <c:v>1</c:v>
                </c:pt>
                <c:pt idx="4">
                  <c:v>1</c:v>
                </c:pt>
                <c:pt idx="5">
                  <c:v>1</c:v>
                </c:pt>
                <c:pt idx="6">
                  <c:v>1</c:v>
                </c:pt>
                <c:pt idx="7">
                  <c:v>1</c:v>
                </c:pt>
                <c:pt idx="8">
                  <c:v>1</c:v>
                </c:pt>
                <c:pt idx="9">
                  <c:v>1</c:v>
                </c:pt>
                <c:pt idx="10">
                  <c:v>3</c:v>
                </c:pt>
                <c:pt idx="11">
                  <c:v>3</c:v>
                </c:pt>
                <c:pt idx="12">
                  <c:v>7</c:v>
                </c:pt>
                <c:pt idx="13">
                  <c:v>7</c:v>
                </c:pt>
                <c:pt idx="14">
                  <c:v>7</c:v>
                </c:pt>
                <c:pt idx="15">
                  <c:v>6</c:v>
                </c:pt>
                <c:pt idx="16">
                  <c:v>10</c:v>
                </c:pt>
                <c:pt idx="17">
                  <c:v>24</c:v>
                </c:pt>
                <c:pt idx="18">
                  <c:v>21</c:v>
                </c:pt>
                <c:pt idx="19">
                  <c:v>21</c:v>
                </c:pt>
                <c:pt idx="20">
                  <c:v>3</c:v>
                </c:pt>
                <c:pt idx="21">
                  <c:v>1</c:v>
                </c:pt>
                <c:pt idx="22">
                  <c:v>11</c:v>
                </c:pt>
                <c:pt idx="23">
                  <c:v>13</c:v>
                </c:pt>
                <c:pt idx="24">
                  <c:v>41</c:v>
                </c:pt>
              </c:numCache>
            </c:numRef>
          </c:val>
          <c:smooth val="0"/>
          <c:extLst>
            <c:ext xmlns:c16="http://schemas.microsoft.com/office/drawing/2014/chart" uri="{C3380CC4-5D6E-409C-BE32-E72D297353CC}">
              <c16:uniqueId val="{00000002-62DD-F540-A24C-449EF79CFFB4}"/>
            </c:ext>
          </c:extLst>
        </c:ser>
        <c:dLbls>
          <c:showLegendKey val="0"/>
          <c:showVal val="0"/>
          <c:showCatName val="0"/>
          <c:showSerName val="0"/>
          <c:showPercent val="0"/>
          <c:showBubbleSize val="0"/>
        </c:dLbls>
        <c:smooth val="0"/>
        <c:axId val="650763887"/>
        <c:axId val="626940895"/>
      </c:lineChart>
      <c:catAx>
        <c:axId val="650763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26940895"/>
        <c:crosses val="autoZero"/>
        <c:auto val="1"/>
        <c:lblAlgn val="ctr"/>
        <c:lblOffset val="100"/>
        <c:noMultiLvlLbl val="0"/>
      </c:catAx>
      <c:valAx>
        <c:axId val="6269408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50763887"/>
        <c:crosses val="autoZero"/>
        <c:crossBetween val="between"/>
      </c:valAx>
      <c:spPr>
        <a:noFill/>
        <a:ln>
          <a:noFill/>
        </a:ln>
        <a:effectLst/>
      </c:spPr>
    </c:plotArea>
    <c:legend>
      <c:legendPos val="b"/>
      <c:layout>
        <c:manualLayout>
          <c:xMode val="edge"/>
          <c:yMode val="edge"/>
          <c:x val="0.33901100101107046"/>
          <c:y val="0.93007548236931981"/>
          <c:w val="0.32197799797785925"/>
          <c:h val="6.992451763068020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
          <c:y val="4.1869978522419228E-2"/>
        </c:manualLayout>
      </c:layout>
      <c:overlay val="0"/>
      <c:spPr>
        <a:noFill/>
        <a:ln>
          <a:noFill/>
        </a:ln>
        <a:effectLst/>
      </c:spPr>
      <c:txPr>
        <a:bodyPr rot="0" spcFirstLastPara="1" vertOverflow="ellipsis" vert="horz" wrap="square" anchor="ctr" anchorCtr="1"/>
        <a:lstStyle/>
        <a:p>
          <a:pPr>
            <a:defRPr sz="1600" b="1" i="1" u="none" strike="noStrike" kern="1200" spc="0" baseline="0">
              <a:solidFill>
                <a:schemeClr val="tx1">
                  <a:lumMod val="65000"/>
                  <a:lumOff val="35000"/>
                </a:schemeClr>
              </a:solidFill>
              <a:latin typeface="Adelle CYR Sb" panose="02000503060000020004" pitchFamily="2" charset="77"/>
              <a:ea typeface="+mn-ea"/>
              <a:cs typeface="+mn-cs"/>
            </a:defRPr>
          </a:pPr>
          <a:endParaRPr lang="en-US"/>
        </a:p>
      </c:txPr>
    </c:title>
    <c:autoTitleDeleted val="0"/>
    <c:plotArea>
      <c:layout/>
      <c:doughnutChart>
        <c:varyColors val="1"/>
        <c:ser>
          <c:idx val="0"/>
          <c:order val="0"/>
          <c:tx>
            <c:strRef>
              <c:f>Sheet1!$B$1</c:f>
              <c:strCache>
                <c:ptCount val="1"/>
                <c:pt idx="0">
                  <c:v>Regional Distribution of Fellowships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6A4-6F49-8D70-68B2B45AB46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6A4-6F49-8D70-68B2B45AB46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6A4-6F49-8D70-68B2B45AB46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6A4-6F49-8D70-68B2B45AB460}"/>
              </c:ext>
            </c:extLst>
          </c:dPt>
          <c:dPt>
            <c:idx val="4"/>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2-7F11-C14F-9F08-ED19A9B3F48D}"/>
              </c:ext>
            </c:extLst>
          </c:dPt>
          <c:dPt>
            <c:idx val="5"/>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1-7F11-C14F-9F08-ED19A9B3F48D}"/>
              </c:ext>
            </c:extLst>
          </c:dPt>
          <c:cat>
            <c:strRef>
              <c:f>Sheet1!$A$2:$A$7</c:f>
              <c:strCache>
                <c:ptCount val="6"/>
                <c:pt idx="0">
                  <c:v>Africa</c:v>
                </c:pt>
                <c:pt idx="1">
                  <c:v>The Americas</c:v>
                </c:pt>
                <c:pt idx="2">
                  <c:v>Arab States </c:v>
                </c:pt>
                <c:pt idx="3">
                  <c:v>Asia and the Pacific</c:v>
                </c:pt>
                <c:pt idx="4">
                  <c:v>CIS</c:v>
                </c:pt>
                <c:pt idx="5">
                  <c:v>Europe</c:v>
                </c:pt>
              </c:strCache>
            </c:strRef>
          </c:cat>
          <c:val>
            <c:numRef>
              <c:f>Sheet1!$B$2:$B$7</c:f>
              <c:numCache>
                <c:formatCode>General</c:formatCode>
                <c:ptCount val="6"/>
                <c:pt idx="0">
                  <c:v>40</c:v>
                </c:pt>
                <c:pt idx="1">
                  <c:v>7</c:v>
                </c:pt>
                <c:pt idx="2">
                  <c:v>12</c:v>
                </c:pt>
                <c:pt idx="3">
                  <c:v>7</c:v>
                </c:pt>
                <c:pt idx="4">
                  <c:v>7</c:v>
                </c:pt>
                <c:pt idx="5">
                  <c:v>1</c:v>
                </c:pt>
              </c:numCache>
            </c:numRef>
          </c:val>
          <c:extLst>
            <c:ext xmlns:c16="http://schemas.microsoft.com/office/drawing/2014/chart" uri="{C3380CC4-5D6E-409C-BE32-E72D297353CC}">
              <c16:uniqueId val="{00000000-7F11-C14F-9F08-ED19A9B3F48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layout>
        <c:manualLayout>
          <c:xMode val="edge"/>
          <c:yMode val="edge"/>
          <c:x val="0.53084339482623089"/>
          <c:y val="0.30802220700804717"/>
          <c:w val="0.46915660517376906"/>
          <c:h val="0.6319629911636924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venir Nxt2 W1G" panose="020B0503020202020204"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r>
              <a:rPr lang="en-US" sz="1400" dirty="0">
                <a:latin typeface="Avenir Nxt2 W1G" panose="020B0503020202020204" pitchFamily="34" charset="0"/>
              </a:rPr>
              <a:t>Participants by country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endParaRPr lang="en-US"/>
        </a:p>
      </c:txPr>
    </c:title>
    <c:autoTitleDeleted val="0"/>
    <c:plotArea>
      <c:layout>
        <c:manualLayout>
          <c:layoutTarget val="inner"/>
          <c:xMode val="edge"/>
          <c:yMode val="edge"/>
          <c:x val="0.3031663704477236"/>
          <c:y val="0.2045709263413146"/>
          <c:w val="0.48366380393135278"/>
          <c:h val="0.65944970574147932"/>
        </c:manualLayout>
      </c:layout>
      <c:barChart>
        <c:barDir val="bar"/>
        <c:grouping val="stacked"/>
        <c:varyColors val="0"/>
        <c:ser>
          <c:idx val="0"/>
          <c:order val="0"/>
          <c:tx>
            <c:strRef>
              <c:f>Sheet1!$B$1</c:f>
              <c:strCache>
                <c:ptCount val="1"/>
                <c:pt idx="0">
                  <c:v>Sector Members</c:v>
                </c:pt>
              </c:strCache>
            </c:strRef>
          </c:tx>
          <c:spPr>
            <a:solidFill>
              <a:schemeClr val="accent1"/>
            </a:solidFill>
            <a:ln>
              <a:noFill/>
            </a:ln>
            <a:effectLst/>
          </c:spPr>
          <c:invertIfNegative val="0"/>
          <c:cat>
            <c:strRef>
              <c:f>Sheet1!$A$2:$A$11</c:f>
              <c:strCache>
                <c:ptCount val="10"/>
                <c:pt idx="0">
                  <c:v>China</c:v>
                </c:pt>
                <c:pt idx="1">
                  <c:v>Japan</c:v>
                </c:pt>
                <c:pt idx="2">
                  <c:v>United states</c:v>
                </c:pt>
                <c:pt idx="3">
                  <c:v>Korea (Rep. of)</c:v>
                </c:pt>
                <c:pt idx="4">
                  <c:v>Germany</c:v>
                </c:pt>
                <c:pt idx="5">
                  <c:v>United Kingdom</c:v>
                </c:pt>
                <c:pt idx="6">
                  <c:v>Switzerland</c:v>
                </c:pt>
                <c:pt idx="7">
                  <c:v>India</c:v>
                </c:pt>
                <c:pt idx="8">
                  <c:v>Russian Federation</c:v>
                </c:pt>
                <c:pt idx="9">
                  <c:v>Nigeria</c:v>
                </c:pt>
              </c:strCache>
            </c:strRef>
          </c:cat>
          <c:val>
            <c:numRef>
              <c:f>Sheet1!$B$2:$B$11</c:f>
              <c:numCache>
                <c:formatCode>General</c:formatCode>
                <c:ptCount val="10"/>
                <c:pt idx="0">
                  <c:v>4700</c:v>
                </c:pt>
                <c:pt idx="1">
                  <c:v>1300</c:v>
                </c:pt>
                <c:pt idx="2">
                  <c:v>800</c:v>
                </c:pt>
                <c:pt idx="3">
                  <c:v>500</c:v>
                </c:pt>
                <c:pt idx="4">
                  <c:v>300</c:v>
                </c:pt>
                <c:pt idx="5">
                  <c:v>200</c:v>
                </c:pt>
                <c:pt idx="6">
                  <c:v>200</c:v>
                </c:pt>
                <c:pt idx="7">
                  <c:v>100</c:v>
                </c:pt>
                <c:pt idx="8">
                  <c:v>50</c:v>
                </c:pt>
                <c:pt idx="9">
                  <c:v>0</c:v>
                </c:pt>
              </c:numCache>
            </c:numRef>
          </c:val>
          <c:extLst>
            <c:ext xmlns:c16="http://schemas.microsoft.com/office/drawing/2014/chart" uri="{C3380CC4-5D6E-409C-BE32-E72D297353CC}">
              <c16:uniqueId val="{00000000-4165-4D42-A317-8468F5E64FB8}"/>
            </c:ext>
          </c:extLst>
        </c:ser>
        <c:ser>
          <c:idx val="1"/>
          <c:order val="1"/>
          <c:tx>
            <c:strRef>
              <c:f>Sheet1!$C$1</c:f>
              <c:strCache>
                <c:ptCount val="1"/>
                <c:pt idx="0">
                  <c:v>Academia</c:v>
                </c:pt>
              </c:strCache>
            </c:strRef>
          </c:tx>
          <c:spPr>
            <a:solidFill>
              <a:schemeClr val="accent2"/>
            </a:solidFill>
            <a:ln>
              <a:noFill/>
            </a:ln>
            <a:effectLst/>
          </c:spPr>
          <c:invertIfNegative val="0"/>
          <c:cat>
            <c:strRef>
              <c:f>Sheet1!$A$2:$A$11</c:f>
              <c:strCache>
                <c:ptCount val="10"/>
                <c:pt idx="0">
                  <c:v>China</c:v>
                </c:pt>
                <c:pt idx="1">
                  <c:v>Japan</c:v>
                </c:pt>
                <c:pt idx="2">
                  <c:v>United states</c:v>
                </c:pt>
                <c:pt idx="3">
                  <c:v>Korea (Rep. of)</c:v>
                </c:pt>
                <c:pt idx="4">
                  <c:v>Germany</c:v>
                </c:pt>
                <c:pt idx="5">
                  <c:v>United Kingdom</c:v>
                </c:pt>
                <c:pt idx="6">
                  <c:v>Switzerland</c:v>
                </c:pt>
                <c:pt idx="7">
                  <c:v>India</c:v>
                </c:pt>
                <c:pt idx="8">
                  <c:v>Russian Federation</c:v>
                </c:pt>
                <c:pt idx="9">
                  <c:v>Nigeria</c:v>
                </c:pt>
              </c:strCache>
            </c:strRef>
          </c:cat>
          <c:val>
            <c:numRef>
              <c:f>Sheet1!$C$2:$C$11</c:f>
              <c:numCache>
                <c:formatCode>General</c:formatCode>
                <c:ptCount val="10"/>
                <c:pt idx="0">
                  <c:v>800</c:v>
                </c:pt>
                <c:pt idx="1">
                  <c:v>70</c:v>
                </c:pt>
                <c:pt idx="2">
                  <c:v>20</c:v>
                </c:pt>
                <c:pt idx="3">
                  <c:v>200</c:v>
                </c:pt>
                <c:pt idx="4">
                  <c:v>100</c:v>
                </c:pt>
                <c:pt idx="5">
                  <c:v>20</c:v>
                </c:pt>
                <c:pt idx="6">
                  <c:v>10</c:v>
                </c:pt>
                <c:pt idx="7">
                  <c:v>50</c:v>
                </c:pt>
                <c:pt idx="8">
                  <c:v>10</c:v>
                </c:pt>
                <c:pt idx="9">
                  <c:v>10</c:v>
                </c:pt>
              </c:numCache>
            </c:numRef>
          </c:val>
          <c:extLst>
            <c:ext xmlns:c16="http://schemas.microsoft.com/office/drawing/2014/chart" uri="{C3380CC4-5D6E-409C-BE32-E72D297353CC}">
              <c16:uniqueId val="{00000001-4165-4D42-A317-8468F5E64FB8}"/>
            </c:ext>
          </c:extLst>
        </c:ser>
        <c:ser>
          <c:idx val="2"/>
          <c:order val="2"/>
          <c:tx>
            <c:strRef>
              <c:f>Sheet1!$D$1</c:f>
              <c:strCache>
                <c:ptCount val="1"/>
                <c:pt idx="0">
                  <c:v>Associates</c:v>
                </c:pt>
              </c:strCache>
            </c:strRef>
          </c:tx>
          <c:spPr>
            <a:solidFill>
              <a:schemeClr val="accent3"/>
            </a:solidFill>
            <a:ln>
              <a:noFill/>
            </a:ln>
            <a:effectLst/>
          </c:spPr>
          <c:invertIfNegative val="0"/>
          <c:cat>
            <c:strRef>
              <c:f>Sheet1!$A$2:$A$11</c:f>
              <c:strCache>
                <c:ptCount val="10"/>
                <c:pt idx="0">
                  <c:v>China</c:v>
                </c:pt>
                <c:pt idx="1">
                  <c:v>Japan</c:v>
                </c:pt>
                <c:pt idx="2">
                  <c:v>United states</c:v>
                </c:pt>
                <c:pt idx="3">
                  <c:v>Korea (Rep. of)</c:v>
                </c:pt>
                <c:pt idx="4">
                  <c:v>Germany</c:v>
                </c:pt>
                <c:pt idx="5">
                  <c:v>United Kingdom</c:v>
                </c:pt>
                <c:pt idx="6">
                  <c:v>Switzerland</c:v>
                </c:pt>
                <c:pt idx="7">
                  <c:v>India</c:v>
                </c:pt>
                <c:pt idx="8">
                  <c:v>Russian Federation</c:v>
                </c:pt>
                <c:pt idx="9">
                  <c:v>Nigeria</c:v>
                </c:pt>
              </c:strCache>
            </c:strRef>
          </c:cat>
          <c:val>
            <c:numRef>
              <c:f>Sheet1!$D$2:$D$11</c:f>
              <c:numCache>
                <c:formatCode>General</c:formatCode>
                <c:ptCount val="10"/>
                <c:pt idx="0">
                  <c:v>200</c:v>
                </c:pt>
                <c:pt idx="1">
                  <c:v>100</c:v>
                </c:pt>
                <c:pt idx="2">
                  <c:v>200</c:v>
                </c:pt>
                <c:pt idx="3">
                  <c:v>20</c:v>
                </c:pt>
                <c:pt idx="4">
                  <c:v>100</c:v>
                </c:pt>
                <c:pt idx="5">
                  <c:v>50</c:v>
                </c:pt>
                <c:pt idx="6">
                  <c:v>20</c:v>
                </c:pt>
                <c:pt idx="7">
                  <c:v>0</c:v>
                </c:pt>
                <c:pt idx="8">
                  <c:v>5</c:v>
                </c:pt>
              </c:numCache>
            </c:numRef>
          </c:val>
          <c:extLst>
            <c:ext xmlns:c16="http://schemas.microsoft.com/office/drawing/2014/chart" uri="{C3380CC4-5D6E-409C-BE32-E72D297353CC}">
              <c16:uniqueId val="{00000002-4165-4D42-A317-8468F5E64FB8}"/>
            </c:ext>
          </c:extLst>
        </c:ser>
        <c:ser>
          <c:idx val="3"/>
          <c:order val="3"/>
          <c:tx>
            <c:strRef>
              <c:f>Sheet1!$E$1</c:f>
              <c:strCache>
                <c:ptCount val="1"/>
                <c:pt idx="0">
                  <c:v>UN Systems</c:v>
                </c:pt>
              </c:strCache>
            </c:strRef>
          </c:tx>
          <c:spPr>
            <a:solidFill>
              <a:schemeClr val="accent4"/>
            </a:solidFill>
            <a:ln>
              <a:noFill/>
            </a:ln>
            <a:effectLst/>
          </c:spPr>
          <c:invertIfNegative val="0"/>
          <c:cat>
            <c:strRef>
              <c:f>Sheet1!$A$2:$A$11</c:f>
              <c:strCache>
                <c:ptCount val="10"/>
                <c:pt idx="0">
                  <c:v>China</c:v>
                </c:pt>
                <c:pt idx="1">
                  <c:v>Japan</c:v>
                </c:pt>
                <c:pt idx="2">
                  <c:v>United states</c:v>
                </c:pt>
                <c:pt idx="3">
                  <c:v>Korea (Rep. of)</c:v>
                </c:pt>
                <c:pt idx="4">
                  <c:v>Germany</c:v>
                </c:pt>
                <c:pt idx="5">
                  <c:v>United Kingdom</c:v>
                </c:pt>
                <c:pt idx="6">
                  <c:v>Switzerland</c:v>
                </c:pt>
                <c:pt idx="7">
                  <c:v>India</c:v>
                </c:pt>
                <c:pt idx="8">
                  <c:v>Russian Federation</c:v>
                </c:pt>
                <c:pt idx="9">
                  <c:v>Nigeria</c:v>
                </c:pt>
              </c:strCache>
            </c:strRef>
          </c:cat>
          <c:val>
            <c:numRef>
              <c:f>Sheet1!$E$2:$E$11</c:f>
              <c:numCache>
                <c:formatCode>General</c:formatCode>
                <c:ptCount val="10"/>
                <c:pt idx="0">
                  <c:v>0</c:v>
                </c:pt>
                <c:pt idx="1">
                  <c:v>0</c:v>
                </c:pt>
                <c:pt idx="2">
                  <c:v>0</c:v>
                </c:pt>
                <c:pt idx="3">
                  <c:v>0</c:v>
                </c:pt>
                <c:pt idx="4">
                  <c:v>0</c:v>
                </c:pt>
                <c:pt idx="5">
                  <c:v>0</c:v>
                </c:pt>
                <c:pt idx="6">
                  <c:v>100</c:v>
                </c:pt>
                <c:pt idx="7">
                  <c:v>0</c:v>
                </c:pt>
                <c:pt idx="8">
                  <c:v>0</c:v>
                </c:pt>
              </c:numCache>
            </c:numRef>
          </c:val>
          <c:extLst>
            <c:ext xmlns:c16="http://schemas.microsoft.com/office/drawing/2014/chart" uri="{C3380CC4-5D6E-409C-BE32-E72D297353CC}">
              <c16:uniqueId val="{00000003-4165-4D42-A317-8468F5E64FB8}"/>
            </c:ext>
          </c:extLst>
        </c:ser>
        <c:dLbls>
          <c:showLegendKey val="0"/>
          <c:showVal val="0"/>
          <c:showCatName val="0"/>
          <c:showSerName val="0"/>
          <c:showPercent val="0"/>
          <c:showBubbleSize val="0"/>
        </c:dLbls>
        <c:gapWidth val="150"/>
        <c:overlap val="100"/>
        <c:axId val="227801967"/>
        <c:axId val="222409087"/>
      </c:barChart>
      <c:catAx>
        <c:axId val="22780196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22409087"/>
        <c:crosses val="autoZero"/>
        <c:auto val="1"/>
        <c:lblAlgn val="ctr"/>
        <c:lblOffset val="100"/>
        <c:noMultiLvlLbl val="0"/>
      </c:catAx>
      <c:valAx>
        <c:axId val="222409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78019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r>
              <a:rPr lang="en-US" sz="1400" dirty="0">
                <a:latin typeface="Avenir Nxt2 W1G" panose="020B0503020202020204" pitchFamily="34" charset="0"/>
              </a:rPr>
              <a:t>Participants by Category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endParaRPr lang="en-US"/>
        </a:p>
      </c:txPr>
    </c:title>
    <c:autoTitleDeleted val="0"/>
    <c:plotArea>
      <c:layout/>
      <c:barChart>
        <c:barDir val="bar"/>
        <c:grouping val="clustered"/>
        <c:varyColors val="0"/>
        <c:ser>
          <c:idx val="0"/>
          <c:order val="0"/>
          <c:tx>
            <c:strRef>
              <c:f>Sheet1!$B$1</c:f>
              <c:strCache>
                <c:ptCount val="1"/>
                <c:pt idx="0">
                  <c:v>Participants</c:v>
                </c:pt>
              </c:strCache>
            </c:strRef>
          </c:tx>
          <c:spPr>
            <a:solidFill>
              <a:schemeClr val="accent1"/>
            </a:solidFill>
            <a:ln>
              <a:noFill/>
            </a:ln>
            <a:effectLst/>
          </c:spPr>
          <c:invertIfNegative val="0"/>
          <c:cat>
            <c:strRef>
              <c:f>Sheet1!$A$2:$A$10</c:f>
              <c:strCache>
                <c:ptCount val="9"/>
                <c:pt idx="0">
                  <c:v>Member State</c:v>
                </c:pt>
                <c:pt idx="1">
                  <c:v>Sector Member</c:v>
                </c:pt>
                <c:pt idx="2">
                  <c:v>Academia</c:v>
                </c:pt>
                <c:pt idx="3">
                  <c:v>Associates</c:v>
                </c:pt>
                <c:pt idx="4">
                  <c:v>Invited Ex…</c:v>
                </c:pt>
                <c:pt idx="5">
                  <c:v>Permanen…</c:v>
                </c:pt>
                <c:pt idx="6">
                  <c:v>Res. 99</c:v>
                </c:pt>
                <c:pt idx="7">
                  <c:v>UN Stystem</c:v>
                </c:pt>
                <c:pt idx="8">
                  <c:v>Invited Guest</c:v>
                </c:pt>
              </c:strCache>
            </c:strRef>
          </c:cat>
          <c:val>
            <c:numRef>
              <c:f>Sheet1!$B$2:$B$10</c:f>
              <c:numCache>
                <c:formatCode>General</c:formatCode>
                <c:ptCount val="9"/>
                <c:pt idx="0">
                  <c:v>11.2</c:v>
                </c:pt>
                <c:pt idx="1">
                  <c:v>9.6</c:v>
                </c:pt>
                <c:pt idx="2">
                  <c:v>1.5</c:v>
                </c:pt>
                <c:pt idx="3">
                  <c:v>0.9</c:v>
                </c:pt>
                <c:pt idx="4">
                  <c:v>0.6</c:v>
                </c:pt>
                <c:pt idx="5">
                  <c:v>0.3</c:v>
                </c:pt>
                <c:pt idx="6">
                  <c:v>0.1</c:v>
                </c:pt>
                <c:pt idx="7">
                  <c:v>0.1</c:v>
                </c:pt>
                <c:pt idx="8">
                  <c:v>0</c:v>
                </c:pt>
              </c:numCache>
            </c:numRef>
          </c:val>
          <c:extLst>
            <c:ext xmlns:c16="http://schemas.microsoft.com/office/drawing/2014/chart" uri="{C3380CC4-5D6E-409C-BE32-E72D297353CC}">
              <c16:uniqueId val="{00000000-E525-3A49-A122-CD22C4068B23}"/>
            </c:ext>
          </c:extLst>
        </c:ser>
        <c:dLbls>
          <c:showLegendKey val="0"/>
          <c:showVal val="0"/>
          <c:showCatName val="0"/>
          <c:showSerName val="0"/>
          <c:showPercent val="0"/>
          <c:showBubbleSize val="0"/>
        </c:dLbls>
        <c:gapWidth val="219"/>
        <c:axId val="348775599"/>
        <c:axId val="227799407"/>
      </c:barChart>
      <c:catAx>
        <c:axId val="34877559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27799407"/>
        <c:crosses val="autoZero"/>
        <c:auto val="1"/>
        <c:lblAlgn val="ctr"/>
        <c:lblOffset val="100"/>
        <c:noMultiLvlLbl val="0"/>
      </c:catAx>
      <c:valAx>
        <c:axId val="2277994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487755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dirty="0"/>
              <a:t>Participants by Council Region</a:t>
            </a:r>
          </a:p>
        </c:rich>
      </c:tx>
      <c:overlay val="1"/>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Participants</c:v>
                </c:pt>
              </c:strCache>
            </c:strRef>
          </c:tx>
          <c:spPr>
            <a:solidFill>
              <a:schemeClr val="accent1"/>
            </a:solidFill>
            <a:ln>
              <a:noFill/>
            </a:ln>
            <a:effectLst/>
          </c:spPr>
          <c:invertIfNegative val="0"/>
          <c:cat>
            <c:strRef>
              <c:f>Sheet1!$A$2:$A$6</c:f>
              <c:strCache>
                <c:ptCount val="5"/>
                <c:pt idx="0">
                  <c:v>Asia and Australasia</c:v>
                </c:pt>
                <c:pt idx="1">
                  <c:v>Africa</c:v>
                </c:pt>
                <c:pt idx="2">
                  <c:v>Western Europe</c:v>
                </c:pt>
                <c:pt idx="3">
                  <c:v>Americas</c:v>
                </c:pt>
                <c:pt idx="4">
                  <c:v>Eastern Europe and Northern…</c:v>
                </c:pt>
              </c:strCache>
            </c:strRef>
          </c:cat>
          <c:val>
            <c:numRef>
              <c:f>Sheet1!$B$2:$B$6</c:f>
              <c:numCache>
                <c:formatCode>General</c:formatCode>
                <c:ptCount val="5"/>
                <c:pt idx="0">
                  <c:v>13</c:v>
                </c:pt>
                <c:pt idx="1">
                  <c:v>4</c:v>
                </c:pt>
                <c:pt idx="2">
                  <c:v>4</c:v>
                </c:pt>
                <c:pt idx="3">
                  <c:v>3</c:v>
                </c:pt>
                <c:pt idx="4">
                  <c:v>1</c:v>
                </c:pt>
              </c:numCache>
            </c:numRef>
          </c:val>
          <c:extLst>
            <c:ext xmlns:c16="http://schemas.microsoft.com/office/drawing/2014/chart" uri="{C3380CC4-5D6E-409C-BE32-E72D297353CC}">
              <c16:uniqueId val="{00000000-30BE-F341-BC13-C28408D2321A}"/>
            </c:ext>
          </c:extLst>
        </c:ser>
        <c:dLbls>
          <c:showLegendKey val="0"/>
          <c:showVal val="0"/>
          <c:showCatName val="0"/>
          <c:showSerName val="0"/>
          <c:showPercent val="0"/>
          <c:showBubbleSize val="0"/>
        </c:dLbls>
        <c:gapWidth val="219"/>
        <c:overlap val="-27"/>
        <c:axId val="269781103"/>
        <c:axId val="270255359"/>
      </c:barChart>
      <c:catAx>
        <c:axId val="269781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70255359"/>
        <c:crosses val="autoZero"/>
        <c:auto val="1"/>
        <c:lblAlgn val="ctr"/>
        <c:lblOffset val="100"/>
        <c:noMultiLvlLbl val="0"/>
      </c:catAx>
      <c:valAx>
        <c:axId val="2702553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6978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r>
              <a:rPr lang="en-US" sz="1400" dirty="0">
                <a:latin typeface="Avenir Nxt2 W1G" panose="020B0503020202020204" pitchFamily="34" charset="0"/>
              </a:rPr>
              <a:t>Participants by Country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endParaRPr lang="en-US"/>
        </a:p>
      </c:txPr>
    </c:title>
    <c:autoTitleDeleted val="0"/>
    <c:plotArea>
      <c:layout>
        <c:manualLayout>
          <c:layoutTarget val="inner"/>
          <c:xMode val="edge"/>
          <c:yMode val="edge"/>
          <c:x val="5.8311269685039371E-2"/>
          <c:y val="0.19933592523770144"/>
          <c:w val="0.91773019192913385"/>
          <c:h val="0.73408976783404478"/>
        </c:manualLayout>
      </c:layout>
      <c:barChart>
        <c:barDir val="bar"/>
        <c:grouping val="stacked"/>
        <c:varyColors val="0"/>
        <c:ser>
          <c:idx val="0"/>
          <c:order val="0"/>
          <c:tx>
            <c:strRef>
              <c:f>Sheet1!$B$1</c:f>
              <c:strCache>
                <c:ptCount val="1"/>
                <c:pt idx="0">
                  <c:v>Sector Member</c:v>
                </c:pt>
              </c:strCache>
            </c:strRef>
          </c:tx>
          <c:spPr>
            <a:solidFill>
              <a:schemeClr val="accent1"/>
            </a:solidFill>
            <a:ln>
              <a:noFill/>
            </a:ln>
            <a:effectLst/>
          </c:spPr>
          <c:invertIfNegative val="0"/>
          <c:cat>
            <c:strRef>
              <c:f>Sheet1!$A$2:$A$11</c:f>
              <c:strCache>
                <c:ptCount val="10"/>
                <c:pt idx="0">
                  <c:v>China</c:v>
                </c:pt>
                <c:pt idx="1">
                  <c:v>Japan</c:v>
                </c:pt>
                <c:pt idx="2">
                  <c:v>United States</c:v>
                </c:pt>
                <c:pt idx="3">
                  <c:v>Germany</c:v>
                </c:pt>
                <c:pt idx="4">
                  <c:v>Korea (Rep of)</c:v>
                </c:pt>
                <c:pt idx="5">
                  <c:v>India</c:v>
                </c:pt>
                <c:pt idx="6">
                  <c:v>Switzerland</c:v>
                </c:pt>
                <c:pt idx="7">
                  <c:v>France</c:v>
                </c:pt>
                <c:pt idx="8">
                  <c:v>United Kingdom</c:v>
                </c:pt>
                <c:pt idx="9">
                  <c:v>Spain</c:v>
                </c:pt>
              </c:strCache>
            </c:strRef>
          </c:cat>
          <c:val>
            <c:numRef>
              <c:f>Sheet1!$B$2:$B$11</c:f>
              <c:numCache>
                <c:formatCode>General</c:formatCode>
                <c:ptCount val="10"/>
                <c:pt idx="0">
                  <c:v>1139</c:v>
                </c:pt>
                <c:pt idx="1">
                  <c:v>568</c:v>
                </c:pt>
                <c:pt idx="2">
                  <c:v>426</c:v>
                </c:pt>
                <c:pt idx="3">
                  <c:v>286</c:v>
                </c:pt>
                <c:pt idx="4">
                  <c:v>257</c:v>
                </c:pt>
                <c:pt idx="5">
                  <c:v>206</c:v>
                </c:pt>
                <c:pt idx="6">
                  <c:v>122</c:v>
                </c:pt>
                <c:pt idx="7">
                  <c:v>95</c:v>
                </c:pt>
                <c:pt idx="8">
                  <c:v>71</c:v>
                </c:pt>
                <c:pt idx="9">
                  <c:v>37</c:v>
                </c:pt>
              </c:numCache>
            </c:numRef>
          </c:val>
          <c:extLst>
            <c:ext xmlns:c16="http://schemas.microsoft.com/office/drawing/2014/chart" uri="{C3380CC4-5D6E-409C-BE32-E72D297353CC}">
              <c16:uniqueId val="{00000000-B23D-5249-AF8C-D54C471E9707}"/>
            </c:ext>
          </c:extLst>
        </c:ser>
        <c:ser>
          <c:idx val="1"/>
          <c:order val="1"/>
          <c:tx>
            <c:strRef>
              <c:f>Sheet1!$C$1</c:f>
              <c:strCache>
                <c:ptCount val="1"/>
                <c:pt idx="0">
                  <c:v>Academia</c:v>
                </c:pt>
              </c:strCache>
            </c:strRef>
          </c:tx>
          <c:spPr>
            <a:solidFill>
              <a:schemeClr val="accent2"/>
            </a:solidFill>
            <a:ln>
              <a:noFill/>
            </a:ln>
            <a:effectLst/>
          </c:spPr>
          <c:invertIfNegative val="0"/>
          <c:cat>
            <c:strRef>
              <c:f>Sheet1!$A$2:$A$11</c:f>
              <c:strCache>
                <c:ptCount val="10"/>
                <c:pt idx="0">
                  <c:v>China</c:v>
                </c:pt>
                <c:pt idx="1">
                  <c:v>Japan</c:v>
                </c:pt>
                <c:pt idx="2">
                  <c:v>United States</c:v>
                </c:pt>
                <c:pt idx="3">
                  <c:v>Germany</c:v>
                </c:pt>
                <c:pt idx="4">
                  <c:v>Korea (Rep of)</c:v>
                </c:pt>
                <c:pt idx="5">
                  <c:v>India</c:v>
                </c:pt>
                <c:pt idx="6">
                  <c:v>Switzerland</c:v>
                </c:pt>
                <c:pt idx="7">
                  <c:v>France</c:v>
                </c:pt>
                <c:pt idx="8">
                  <c:v>United Kingdom</c:v>
                </c:pt>
                <c:pt idx="9">
                  <c:v>Spain</c:v>
                </c:pt>
              </c:strCache>
            </c:strRef>
          </c:cat>
          <c:val>
            <c:numRef>
              <c:f>Sheet1!$C$2:$C$11</c:f>
              <c:numCache>
                <c:formatCode>General</c:formatCode>
                <c:ptCount val="10"/>
                <c:pt idx="0">
                  <c:v>112</c:v>
                </c:pt>
                <c:pt idx="1">
                  <c:v>38</c:v>
                </c:pt>
                <c:pt idx="2">
                  <c:v>46</c:v>
                </c:pt>
                <c:pt idx="3">
                  <c:v>45</c:v>
                </c:pt>
                <c:pt idx="4">
                  <c:v>117</c:v>
                </c:pt>
                <c:pt idx="5">
                  <c:v>60</c:v>
                </c:pt>
                <c:pt idx="6">
                  <c:v>52</c:v>
                </c:pt>
                <c:pt idx="7">
                  <c:v>15</c:v>
                </c:pt>
                <c:pt idx="8">
                  <c:v>31</c:v>
                </c:pt>
                <c:pt idx="9">
                  <c:v>30</c:v>
                </c:pt>
              </c:numCache>
            </c:numRef>
          </c:val>
          <c:extLst>
            <c:ext xmlns:c16="http://schemas.microsoft.com/office/drawing/2014/chart" uri="{C3380CC4-5D6E-409C-BE32-E72D297353CC}">
              <c16:uniqueId val="{00000001-B23D-5249-AF8C-D54C471E9707}"/>
            </c:ext>
          </c:extLst>
        </c:ser>
        <c:ser>
          <c:idx val="2"/>
          <c:order val="2"/>
          <c:tx>
            <c:strRef>
              <c:f>Sheet1!$D$1</c:f>
              <c:strCache>
                <c:ptCount val="1"/>
                <c:pt idx="0">
                  <c:v>UN Stystem</c:v>
                </c:pt>
              </c:strCache>
            </c:strRef>
          </c:tx>
          <c:spPr>
            <a:solidFill>
              <a:schemeClr val="accent3"/>
            </a:solidFill>
            <a:ln>
              <a:noFill/>
            </a:ln>
            <a:effectLst/>
          </c:spPr>
          <c:invertIfNegative val="0"/>
          <c:cat>
            <c:strRef>
              <c:f>Sheet1!$A$2:$A$11</c:f>
              <c:strCache>
                <c:ptCount val="10"/>
                <c:pt idx="0">
                  <c:v>China</c:v>
                </c:pt>
                <c:pt idx="1">
                  <c:v>Japan</c:v>
                </c:pt>
                <c:pt idx="2">
                  <c:v>United States</c:v>
                </c:pt>
                <c:pt idx="3">
                  <c:v>Germany</c:v>
                </c:pt>
                <c:pt idx="4">
                  <c:v>Korea (Rep of)</c:v>
                </c:pt>
                <c:pt idx="5">
                  <c:v>India</c:v>
                </c:pt>
                <c:pt idx="6">
                  <c:v>Switzerland</c:v>
                </c:pt>
                <c:pt idx="7">
                  <c:v>France</c:v>
                </c:pt>
                <c:pt idx="8">
                  <c:v>United Kingdom</c:v>
                </c:pt>
                <c:pt idx="9">
                  <c:v>Spain</c:v>
                </c:pt>
              </c:strCache>
            </c:strRef>
          </c:cat>
          <c:val>
            <c:numRef>
              <c:f>Sheet1!$D$2:$D$11</c:f>
              <c:numCache>
                <c:formatCode>General</c:formatCode>
                <c:ptCount val="10"/>
                <c:pt idx="0">
                  <c:v>0</c:v>
                </c:pt>
                <c:pt idx="1">
                  <c:v>10</c:v>
                </c:pt>
                <c:pt idx="2">
                  <c:v>131</c:v>
                </c:pt>
                <c:pt idx="3">
                  <c:v>35</c:v>
                </c:pt>
                <c:pt idx="4">
                  <c:v>0</c:v>
                </c:pt>
                <c:pt idx="5">
                  <c:v>0</c:v>
                </c:pt>
                <c:pt idx="6">
                  <c:v>273</c:v>
                </c:pt>
                <c:pt idx="7">
                  <c:v>15</c:v>
                </c:pt>
                <c:pt idx="8">
                  <c:v>0</c:v>
                </c:pt>
                <c:pt idx="9">
                  <c:v>15</c:v>
                </c:pt>
              </c:numCache>
            </c:numRef>
          </c:val>
          <c:extLst>
            <c:ext xmlns:c16="http://schemas.microsoft.com/office/drawing/2014/chart" uri="{C3380CC4-5D6E-409C-BE32-E72D297353CC}">
              <c16:uniqueId val="{00000002-B23D-5249-AF8C-D54C471E9707}"/>
            </c:ext>
          </c:extLst>
        </c:ser>
        <c:dLbls>
          <c:showLegendKey val="0"/>
          <c:showVal val="0"/>
          <c:showCatName val="0"/>
          <c:showSerName val="0"/>
          <c:showPercent val="0"/>
          <c:showBubbleSize val="0"/>
        </c:dLbls>
        <c:gapWidth val="150"/>
        <c:overlap val="100"/>
        <c:axId val="223940591"/>
        <c:axId val="228126607"/>
      </c:barChart>
      <c:catAx>
        <c:axId val="2239405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228126607"/>
        <c:crosses val="autoZero"/>
        <c:auto val="1"/>
        <c:lblAlgn val="ctr"/>
        <c:lblOffset val="100"/>
        <c:noMultiLvlLbl val="0"/>
      </c:catAx>
      <c:valAx>
        <c:axId val="2281266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39405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r>
              <a:rPr lang="en-US" sz="1400" dirty="0">
                <a:latin typeface="Avenir Nxt2 W1G" panose="020B0503020202020204" pitchFamily="34" charset="0"/>
              </a:rPr>
              <a:t>Participants by Category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endParaRPr lang="en-US"/>
        </a:p>
      </c:txPr>
    </c:title>
    <c:autoTitleDeleted val="0"/>
    <c:plotArea>
      <c:layout/>
      <c:barChart>
        <c:barDir val="bar"/>
        <c:grouping val="clustered"/>
        <c:varyColors val="0"/>
        <c:ser>
          <c:idx val="0"/>
          <c:order val="0"/>
          <c:tx>
            <c:strRef>
              <c:f>Sheet1!$B$1</c:f>
              <c:strCache>
                <c:ptCount val="1"/>
                <c:pt idx="0">
                  <c:v>Participants</c:v>
                </c:pt>
              </c:strCache>
            </c:strRef>
          </c:tx>
          <c:spPr>
            <a:solidFill>
              <a:schemeClr val="accent1"/>
            </a:solidFill>
            <a:ln>
              <a:noFill/>
            </a:ln>
            <a:effectLst/>
          </c:spPr>
          <c:invertIfNegative val="0"/>
          <c:cat>
            <c:strRef>
              <c:f>Sheet1!$A$2:$A$10</c:f>
              <c:strCache>
                <c:ptCount val="9"/>
                <c:pt idx="0">
                  <c:v>Others</c:v>
                </c:pt>
                <c:pt idx="1">
                  <c:v>Sector Members</c:v>
                </c:pt>
                <c:pt idx="2">
                  <c:v>Member States</c:v>
                </c:pt>
                <c:pt idx="3">
                  <c:v>Academia</c:v>
                </c:pt>
                <c:pt idx="4">
                  <c:v>UN System </c:v>
                </c:pt>
                <c:pt idx="5">
                  <c:v>Permanent mission</c:v>
                </c:pt>
                <c:pt idx="6">
                  <c:v>Res. 99</c:v>
                </c:pt>
                <c:pt idx="7">
                  <c:v>Invited Guests</c:v>
                </c:pt>
                <c:pt idx="8">
                  <c:v>Invited Experts</c:v>
                </c:pt>
              </c:strCache>
            </c:strRef>
          </c:cat>
          <c:val>
            <c:numRef>
              <c:f>Sheet1!$B$2:$B$10</c:f>
              <c:numCache>
                <c:formatCode>General</c:formatCode>
                <c:ptCount val="9"/>
                <c:pt idx="0">
                  <c:v>9500</c:v>
                </c:pt>
                <c:pt idx="1">
                  <c:v>3900</c:v>
                </c:pt>
                <c:pt idx="2">
                  <c:v>3400</c:v>
                </c:pt>
                <c:pt idx="3">
                  <c:v>800</c:v>
                </c:pt>
                <c:pt idx="4">
                  <c:v>600</c:v>
                </c:pt>
                <c:pt idx="5">
                  <c:v>200</c:v>
                </c:pt>
                <c:pt idx="6">
                  <c:v>100</c:v>
                </c:pt>
                <c:pt idx="7">
                  <c:v>0</c:v>
                </c:pt>
                <c:pt idx="8">
                  <c:v>0</c:v>
                </c:pt>
              </c:numCache>
            </c:numRef>
          </c:val>
          <c:extLst>
            <c:ext xmlns:c16="http://schemas.microsoft.com/office/drawing/2014/chart" uri="{C3380CC4-5D6E-409C-BE32-E72D297353CC}">
              <c16:uniqueId val="{00000000-22EE-8043-BF7B-713B6A63CD1F}"/>
            </c:ext>
          </c:extLst>
        </c:ser>
        <c:dLbls>
          <c:showLegendKey val="0"/>
          <c:showVal val="0"/>
          <c:showCatName val="0"/>
          <c:showSerName val="0"/>
          <c:showPercent val="0"/>
          <c:showBubbleSize val="0"/>
        </c:dLbls>
        <c:gapWidth val="219"/>
        <c:axId val="332814415"/>
        <c:axId val="332685055"/>
      </c:barChart>
      <c:catAx>
        <c:axId val="3328144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332685055"/>
        <c:crosses val="autoZero"/>
        <c:auto val="1"/>
        <c:lblAlgn val="ctr"/>
        <c:lblOffset val="100"/>
        <c:noMultiLvlLbl val="0"/>
      </c:catAx>
      <c:valAx>
        <c:axId val="33268505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28144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r>
              <a:rPr lang="en-US" sz="1400" dirty="0">
                <a:latin typeface="Avenir Nxt2 W1G" panose="020B0503020202020204" pitchFamily="34" charset="0"/>
              </a:rPr>
              <a:t>Participants</a:t>
            </a:r>
            <a:r>
              <a:rPr lang="en-US" sz="1400" baseline="0" dirty="0">
                <a:latin typeface="Avenir Nxt2 W1G" panose="020B0503020202020204" pitchFamily="34" charset="0"/>
              </a:rPr>
              <a:t> by Council Region</a:t>
            </a:r>
            <a:endParaRPr lang="en-US" sz="1400" dirty="0">
              <a:latin typeface="Avenir Nxt2 W1G" panose="020B0503020202020204" pitchFamily="34" charset="0"/>
            </a:endParaRPr>
          </a:p>
        </c:rich>
      </c:tx>
      <c:overlay val="1"/>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venir Nxt2 W1G" panose="020B0503020202020204" pitchFamily="34" charset="0"/>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Sheet1!$A$2:$A$6</c:f>
              <c:strCache>
                <c:ptCount val="5"/>
                <c:pt idx="0">
                  <c:v>Western Europe</c:v>
                </c:pt>
                <c:pt idx="1">
                  <c:v>Asia and Australasia</c:v>
                </c:pt>
                <c:pt idx="2">
                  <c:v>Americas</c:v>
                </c:pt>
                <c:pt idx="3">
                  <c:v>Africa</c:v>
                </c:pt>
                <c:pt idx="4">
                  <c:v>Eastern Europe and…</c:v>
                </c:pt>
              </c:strCache>
            </c:strRef>
          </c:cat>
          <c:val>
            <c:numRef>
              <c:f>Sheet1!$B$2:$B$6</c:f>
              <c:numCache>
                <c:formatCode>General</c:formatCode>
                <c:ptCount val="5"/>
                <c:pt idx="0">
                  <c:v>6.6</c:v>
                </c:pt>
                <c:pt idx="1">
                  <c:v>5.8</c:v>
                </c:pt>
                <c:pt idx="2">
                  <c:v>3.1</c:v>
                </c:pt>
                <c:pt idx="3">
                  <c:v>2.5</c:v>
                </c:pt>
                <c:pt idx="4">
                  <c:v>0.5</c:v>
                </c:pt>
              </c:numCache>
            </c:numRef>
          </c:val>
          <c:extLst>
            <c:ext xmlns:c16="http://schemas.microsoft.com/office/drawing/2014/chart" uri="{C3380CC4-5D6E-409C-BE32-E72D297353CC}">
              <c16:uniqueId val="{00000000-0C69-9747-A34D-847755AC018A}"/>
            </c:ext>
          </c:extLst>
        </c:ser>
        <c:dLbls>
          <c:showLegendKey val="0"/>
          <c:showVal val="0"/>
          <c:showCatName val="0"/>
          <c:showSerName val="0"/>
          <c:showPercent val="0"/>
          <c:showBubbleSize val="0"/>
        </c:dLbls>
        <c:gapWidth val="219"/>
        <c:overlap val="-27"/>
        <c:axId val="315361631"/>
        <c:axId val="314928767"/>
      </c:barChart>
      <c:catAx>
        <c:axId val="3153616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314928767"/>
        <c:crosses val="autoZero"/>
        <c:auto val="1"/>
        <c:lblAlgn val="ctr"/>
        <c:lblOffset val="100"/>
        <c:noMultiLvlLbl val="0"/>
      </c:catAx>
      <c:valAx>
        <c:axId val="3149287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3616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C7E7-AC4A-BF09-D87D10F84AA5}"/>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C7E7-AC4A-BF09-D87D10F84AA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7E7-AC4A-BF09-D87D10F84AA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7E7-AC4A-BF09-D87D10F84AA5}"/>
              </c:ext>
            </c:extLst>
          </c:dPt>
          <c:dLbls>
            <c:delete val="1"/>
          </c:dLbls>
          <c:cat>
            <c:strRef>
              <c:f>Sheet1!$A$2:$A$5</c:f>
              <c:strCache>
                <c:ptCount val="3"/>
                <c:pt idx="0">
                  <c:v>Female</c:v>
                </c:pt>
                <c:pt idx="1">
                  <c:v>Male</c:v>
                </c:pt>
                <c:pt idx="2">
                  <c:v>Unknown</c:v>
                </c:pt>
              </c:strCache>
            </c:strRef>
          </c:cat>
          <c:val>
            <c:numRef>
              <c:f>Sheet1!$B$2:$B$5</c:f>
              <c:numCache>
                <c:formatCode>0.00%</c:formatCode>
                <c:ptCount val="4"/>
                <c:pt idx="0">
                  <c:v>0.35</c:v>
                </c:pt>
                <c:pt idx="1">
                  <c:v>0.64</c:v>
                </c:pt>
                <c:pt idx="2">
                  <c:v>1.1999999999999999E-3</c:v>
                </c:pt>
              </c:numCache>
            </c:numRef>
          </c:val>
          <c:extLst>
            <c:ext xmlns:c16="http://schemas.microsoft.com/office/drawing/2014/chart" uri="{C3380CC4-5D6E-409C-BE32-E72D297353CC}">
              <c16:uniqueId val="{00000008-C7E7-AC4A-BF09-D87D10F84AA5}"/>
            </c:ext>
          </c:extLst>
        </c:ser>
        <c:dLbls>
          <c:showLegendKey val="0"/>
          <c:showVal val="0"/>
          <c:showCatName val="0"/>
          <c:showSerName val="0"/>
          <c:showPercent val="1"/>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E192EA-4FB5-417A-96F6-B3058A54AB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venir Nxt2 W1G" panose="020B0503020202020204" pitchFamily="34" charset="0"/>
            </a:endParaRPr>
          </a:p>
        </p:txBody>
      </p:sp>
      <p:sp>
        <p:nvSpPr>
          <p:cNvPr id="3" name="Date Placeholder 2">
            <a:extLst>
              <a:ext uri="{FF2B5EF4-FFF2-40B4-BE49-F238E27FC236}">
                <a16:creationId xmlns:a16="http://schemas.microsoft.com/office/drawing/2014/main" id="{875D5479-0008-4BFD-BE18-7442B16913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472114D-3A05-4B20-822E-8261653B33D2}" type="datetimeFigureOut">
              <a:rPr lang="en-US" smtClean="0">
                <a:latin typeface="Avenir Nxt2 W1G" panose="020B0503020202020204" pitchFamily="34" charset="0"/>
              </a:rPr>
              <a:t>1/19/2024</a:t>
            </a:fld>
            <a:endParaRPr lang="en-US" dirty="0">
              <a:latin typeface="Avenir Nxt2 W1G" panose="020B0503020202020204" pitchFamily="34" charset="0"/>
            </a:endParaRPr>
          </a:p>
        </p:txBody>
      </p:sp>
      <p:sp>
        <p:nvSpPr>
          <p:cNvPr id="4" name="Footer Placeholder 3">
            <a:extLst>
              <a:ext uri="{FF2B5EF4-FFF2-40B4-BE49-F238E27FC236}">
                <a16:creationId xmlns:a16="http://schemas.microsoft.com/office/drawing/2014/main" id="{EABD4BE7-9FD8-4D10-87DD-2B2BC23B46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venir Nxt2 W1G" panose="020B0503020202020204" pitchFamily="34" charset="0"/>
            </a:endParaRPr>
          </a:p>
        </p:txBody>
      </p:sp>
      <p:sp>
        <p:nvSpPr>
          <p:cNvPr id="5" name="Slide Number Placeholder 4">
            <a:extLst>
              <a:ext uri="{FF2B5EF4-FFF2-40B4-BE49-F238E27FC236}">
                <a16:creationId xmlns:a16="http://schemas.microsoft.com/office/drawing/2014/main" id="{F10342B2-B657-4BF5-B0C4-8D3FD65073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1E5079B-D1F0-49DB-8DFB-E06CD09EC17E}" type="slidenum">
              <a:rPr lang="en-US" smtClean="0">
                <a:latin typeface="Avenir Nxt2 W1G" panose="020B0503020202020204" pitchFamily="34" charset="0"/>
              </a:rPr>
              <a:t>‹#›</a:t>
            </a:fld>
            <a:endParaRPr lang="en-US" dirty="0">
              <a:latin typeface="Avenir Nxt2 W1G" panose="020B0503020202020204" pitchFamily="34" charset="0"/>
            </a:endParaRPr>
          </a:p>
        </p:txBody>
      </p:sp>
    </p:spTree>
    <p:extLst>
      <p:ext uri="{BB962C8B-B14F-4D97-AF65-F5344CB8AC3E}">
        <p14:creationId xmlns:p14="http://schemas.microsoft.com/office/powerpoint/2010/main" val="42005472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venir Nxt2 W1G" panose="020B0503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venir Nxt2 W1G" panose="020B0503020202020204" pitchFamily="34" charset="0"/>
              </a:defRPr>
            </a:lvl1pPr>
          </a:lstStyle>
          <a:p>
            <a:fld id="{14F008D2-43B4-45EB-8E80-36DCF9CD046D}" type="datetimeFigureOut">
              <a:rPr lang="en-US" smtClean="0"/>
              <a:pPr/>
              <a:t>1/19/2024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venir Nxt2 W1G" panose="020B0503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venir Nxt2 W1G" panose="020B0503020202020204" pitchFamily="34" charset="0"/>
              </a:defRPr>
            </a:lvl1pPr>
          </a:lstStyle>
          <a:p>
            <a:fld id="{46A8591F-50F3-4C40-9DA2-D793276CC051}" type="slidenum">
              <a:rPr lang="en-US" smtClean="0"/>
              <a:pPr/>
              <a:t>‹#›</a:t>
            </a:fld>
            <a:endParaRPr lang="en-US" dirty="0"/>
          </a:p>
        </p:txBody>
      </p:sp>
    </p:spTree>
    <p:extLst>
      <p:ext uri="{BB962C8B-B14F-4D97-AF65-F5344CB8AC3E}">
        <p14:creationId xmlns:p14="http://schemas.microsoft.com/office/powerpoint/2010/main" val="779994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xt2 W1G" panose="020B0503020202020204" pitchFamily="34" charset="0"/>
        <a:ea typeface="+mn-ea"/>
        <a:cs typeface="+mn-cs"/>
      </a:defRPr>
    </a:lvl1pPr>
    <a:lvl2pPr marL="457200" algn="l" defTabSz="914400" rtl="0" eaLnBrk="1" latinLnBrk="0" hangingPunct="1">
      <a:defRPr sz="1200" kern="1200">
        <a:solidFill>
          <a:schemeClr val="tx1"/>
        </a:solidFill>
        <a:latin typeface="Avenir Nxt2 W1G" panose="020B0503020202020204" pitchFamily="34" charset="0"/>
        <a:ea typeface="+mn-ea"/>
        <a:cs typeface="+mn-cs"/>
      </a:defRPr>
    </a:lvl2pPr>
    <a:lvl3pPr marL="914400" algn="l" defTabSz="914400" rtl="0" eaLnBrk="1" latinLnBrk="0" hangingPunct="1">
      <a:defRPr sz="1200" kern="1200">
        <a:solidFill>
          <a:schemeClr val="tx1"/>
        </a:solidFill>
        <a:latin typeface="Avenir Nxt2 W1G" panose="020B0503020202020204" pitchFamily="34" charset="0"/>
        <a:ea typeface="+mn-ea"/>
        <a:cs typeface="+mn-cs"/>
      </a:defRPr>
    </a:lvl3pPr>
    <a:lvl4pPr marL="1371600" algn="l" defTabSz="914400" rtl="0" eaLnBrk="1" latinLnBrk="0" hangingPunct="1">
      <a:defRPr sz="1200" kern="1200">
        <a:solidFill>
          <a:schemeClr val="tx1"/>
        </a:solidFill>
        <a:latin typeface="Avenir Nxt2 W1G" panose="020B0503020202020204" pitchFamily="34" charset="0"/>
        <a:ea typeface="+mn-ea"/>
        <a:cs typeface="+mn-cs"/>
      </a:defRPr>
    </a:lvl4pPr>
    <a:lvl5pPr marL="1828800" algn="l" defTabSz="914400" rtl="0" eaLnBrk="1" latinLnBrk="0" hangingPunct="1">
      <a:defRPr sz="1200" kern="1200">
        <a:solidFill>
          <a:schemeClr val="tx1"/>
        </a:solidFill>
        <a:latin typeface="Avenir Nxt2 W1G" panose="020B0503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tu.int/bs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Bearing in mind the particular concerns of ITU’s membership, developing countries </a:t>
            </a:r>
            <a:r>
              <a:rPr lang="en-US" i="1" dirty="0"/>
              <a:t>inter alia </a:t>
            </a:r>
            <a:r>
              <a:rPr lang="en-US" i="0" dirty="0"/>
              <a:t>in accordance with ITU’s Constitution, </a:t>
            </a:r>
          </a:p>
          <a:p>
            <a:r>
              <a:rPr lang="en-US" i="0" dirty="0"/>
              <a:t>Resolutions (e.g., ITU PP Res. 123 and WTSA Res 44) were adopted for </a:t>
            </a:r>
            <a:r>
              <a:rPr lang="en-US" b="1" i="0" dirty="0"/>
              <a:t>bridging the standardization gap between developing and developed countries.</a:t>
            </a:r>
            <a:endParaRPr lang="en-US" i="0" dirty="0"/>
          </a:p>
          <a:p>
            <a:endParaRPr lang="en-US" i="0" dirty="0"/>
          </a:p>
          <a:p>
            <a:r>
              <a:rPr lang="en-US" i="0" dirty="0"/>
              <a:t>The main objective of BSG is to support our membership – i.e., developing countries inter alia – </a:t>
            </a:r>
          </a:p>
          <a:p>
            <a:r>
              <a:rPr lang="en-US" i="0" dirty="0"/>
              <a:t>to </a:t>
            </a:r>
            <a:r>
              <a:rPr lang="en-US" b="1" i="0" dirty="0"/>
              <a:t>engage in and contribute to the development </a:t>
            </a:r>
            <a:r>
              <a:rPr lang="en-US" i="0" dirty="0"/>
              <a:t>of ITU-T standards, called Recommendations; and </a:t>
            </a:r>
          </a:p>
          <a:p>
            <a:r>
              <a:rPr lang="en-US" b="1" i="0" dirty="0"/>
              <a:t>access, develop, adopt, and implement </a:t>
            </a:r>
            <a:r>
              <a:rPr lang="en-US" i="0" dirty="0"/>
              <a:t>them towards digital transformation.</a:t>
            </a:r>
            <a:endParaRPr lang="en-US" dirty="0"/>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3</a:t>
            </a:fld>
            <a:endParaRPr lang="en-US" dirty="0"/>
          </a:p>
        </p:txBody>
      </p:sp>
    </p:spTree>
    <p:extLst>
      <p:ext uri="{BB962C8B-B14F-4D97-AF65-F5344CB8AC3E}">
        <p14:creationId xmlns:p14="http://schemas.microsoft.com/office/powerpoint/2010/main" val="2116922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Times New Roman" panose="02020603050405020304" pitchFamily="18" charset="0"/>
                <a:ea typeface="Times New Roman" panose="02020603050405020304" pitchFamily="18" charset="0"/>
              </a:rPr>
              <a:t>Fellowship </a:t>
            </a:r>
            <a:r>
              <a:rPr lang="en-GB" sz="1200" b="0" dirty="0">
                <a:effectLst/>
                <a:latin typeface="Times New Roman" panose="02020603050405020304" pitchFamily="18" charset="0"/>
                <a:ea typeface="Times New Roman" panose="02020603050405020304" pitchFamily="18" charset="0"/>
              </a:rPr>
              <a:t>wa</a:t>
            </a:r>
            <a:r>
              <a:rPr lang="en-GB" sz="1200" dirty="0">
                <a:effectLst/>
                <a:latin typeface="Times New Roman" panose="02020603050405020304" pitchFamily="18" charset="0"/>
                <a:ea typeface="Times New Roman" panose="02020603050405020304" pitchFamily="18" charset="0"/>
              </a:rPr>
              <a:t>s considered as a way of bridging the standardization gap: i.e., Fellowship has been increased </a:t>
            </a:r>
            <a:r>
              <a:rPr lang="en-GB" sz="1200" dirty="0">
                <a:effectLst/>
                <a:latin typeface="Times New Roman" panose="02020603050405020304" pitchFamily="18" charset="0"/>
                <a:ea typeface="SimSun" panose="02010600030101010101" pitchFamily="2" charset="-122"/>
              </a:rPr>
              <a:t>over the years particularly in 2023, when 152 fellowships were granted to the eligible delegates in Africa followed by Arab, Asia-Pacific, CIS, the Americas, and Europe within available funds and conditions, for which systemic coordination and collaboration were also established between TSB (OPD) and BDT (DDR) for more transparent and effective administration including data analytics.</a:t>
            </a:r>
            <a:endParaRPr lang="en-GB" dirty="0"/>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12</a:t>
            </a:fld>
            <a:endParaRPr lang="en-US" dirty="0"/>
          </a:p>
        </p:txBody>
      </p:sp>
    </p:spTree>
    <p:extLst>
      <p:ext uri="{BB962C8B-B14F-4D97-AF65-F5344CB8AC3E}">
        <p14:creationId xmlns:p14="http://schemas.microsoft.com/office/powerpoint/2010/main" val="462709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Analysing and recognizing </a:t>
            </a:r>
            <a:r>
              <a:rPr kumimoji="0" lang="en-GB" sz="1200" b="1" i="0" u="sng" strike="noStrike" kern="1200" cap="none" spc="0" normalizeH="0" baseline="0" noProof="0" dirty="0">
                <a:ln>
                  <a:noFill/>
                </a:ln>
                <a:solidFill>
                  <a:prstClr val="black"/>
                </a:solidFill>
                <a:effectLst/>
                <a:uLnTx/>
                <a:uFillTx/>
                <a:latin typeface="+mn-lt"/>
                <a:ea typeface="+mn-ea"/>
                <a:cs typeface="+mn-cs"/>
              </a:rPr>
              <a:t>gaps</a:t>
            </a:r>
            <a:r>
              <a:rPr kumimoji="0" lang="en-GB" sz="1200" b="0" i="0" u="none" strike="noStrike" kern="1200" cap="none" spc="0" normalizeH="0" baseline="0" noProof="0" dirty="0">
                <a:ln>
                  <a:noFill/>
                </a:ln>
                <a:solidFill>
                  <a:prstClr val="black"/>
                </a:solidFill>
                <a:effectLst/>
                <a:uLnTx/>
                <a:uFillTx/>
                <a:latin typeface="+mn-lt"/>
                <a:ea typeface="+mn-ea"/>
                <a:cs typeface="+mn-cs"/>
              </a:rPr>
              <a:t> at various levels for </a:t>
            </a:r>
            <a:r>
              <a:rPr kumimoji="0" lang="en-GB" sz="1200" b="1" i="0" u="none" strike="noStrike" kern="1200" cap="none" spc="0" normalizeH="0" baseline="0" noProof="0" dirty="0">
                <a:ln>
                  <a:noFill/>
                </a:ln>
                <a:solidFill>
                  <a:prstClr val="black"/>
                </a:solidFill>
                <a:effectLst/>
                <a:uLnTx/>
                <a:uFillTx/>
                <a:latin typeface="+mn-lt"/>
                <a:ea typeface="+mn-ea"/>
                <a:cs typeface="+mn-cs"/>
              </a:rPr>
              <a:t>meaningful engagements in development </a:t>
            </a:r>
            <a:r>
              <a:rPr kumimoji="0" lang="en-GB" sz="1200" b="0" i="0" u="none" strike="noStrike" kern="1200" cap="none" spc="0" normalizeH="0" baseline="0" noProof="0" dirty="0">
                <a:ln>
                  <a:noFill/>
                </a:ln>
                <a:solidFill>
                  <a:prstClr val="black"/>
                </a:solidFill>
                <a:effectLst/>
                <a:uLnTx/>
                <a:uFillTx/>
                <a:latin typeface="+mn-lt"/>
                <a:ea typeface="+mn-ea"/>
                <a:cs typeface="+mn-cs"/>
              </a:rPr>
              <a:t>and</a:t>
            </a:r>
            <a:r>
              <a:rPr kumimoji="0" lang="en-GB" sz="1200" b="1" i="0" u="none" strike="noStrike" kern="1200" cap="none" spc="0" normalizeH="0" baseline="0" noProof="0" dirty="0">
                <a:ln>
                  <a:noFill/>
                </a:ln>
                <a:solidFill>
                  <a:prstClr val="black"/>
                </a:solidFill>
                <a:effectLst/>
                <a:uLnTx/>
                <a:uFillTx/>
                <a:latin typeface="+mn-lt"/>
                <a:ea typeface="+mn-ea"/>
                <a:cs typeface="+mn-cs"/>
              </a:rPr>
              <a:t> impactful implementation </a:t>
            </a:r>
            <a:r>
              <a:rPr kumimoji="0" lang="en-GB" sz="1200" b="0" i="0" u="none" strike="noStrike" kern="1200" cap="none" spc="0" normalizeH="0" baseline="0" noProof="0" dirty="0">
                <a:ln>
                  <a:noFill/>
                </a:ln>
                <a:solidFill>
                  <a:prstClr val="black"/>
                </a:solidFill>
                <a:effectLst/>
                <a:uLnTx/>
                <a:uFillTx/>
                <a:latin typeface="+mn-lt"/>
                <a:ea typeface="+mn-ea"/>
                <a:cs typeface="+mn-cs"/>
              </a:rPr>
              <a:t>of ITU-T standards, 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considering guidance on BSG (e.g., Constitution, Resolutions of WTSA &amp; PP) with action plans;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BSG program was re-envisioned: i.e., New BSG Program aims to</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Empower stakeholders for </a:t>
            </a:r>
            <a:r>
              <a:rPr kumimoji="0" lang="en-GB" sz="1200" b="1" i="0" u="none" strike="noStrike" kern="1200" cap="none" spc="0" normalizeH="0" baseline="0" noProof="0" dirty="0">
                <a:ln>
                  <a:noFill/>
                </a:ln>
                <a:solidFill>
                  <a:prstClr val="black"/>
                </a:solidFill>
                <a:effectLst/>
                <a:uLnTx/>
                <a:uFillTx/>
                <a:latin typeface="+mn-lt"/>
                <a:ea typeface="+mn-ea"/>
                <a:cs typeface="+mn-cs"/>
              </a:rPr>
              <a:t>meaningful engagements in development </a:t>
            </a:r>
            <a:r>
              <a:rPr kumimoji="0" lang="en-GB" sz="1200" b="0" i="0" u="none" strike="noStrike" kern="1200" cap="none" spc="0" normalizeH="0" baseline="0" noProof="0" dirty="0">
                <a:ln>
                  <a:noFill/>
                </a:ln>
                <a:solidFill>
                  <a:prstClr val="black"/>
                </a:solidFill>
                <a:effectLst/>
                <a:uLnTx/>
                <a:uFillTx/>
                <a:latin typeface="+mn-lt"/>
                <a:ea typeface="+mn-ea"/>
                <a:cs typeface="+mn-cs"/>
              </a:rPr>
              <a:t>of ITU-T standards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Enhance acceptance, adoption and </a:t>
            </a:r>
            <a:r>
              <a:rPr kumimoji="0" lang="en-GB" sz="1200" b="1" i="0" u="none" strike="noStrike" kern="1200" cap="none" spc="0" normalizeH="0" baseline="0" noProof="0" dirty="0">
                <a:ln>
                  <a:noFill/>
                </a:ln>
                <a:solidFill>
                  <a:prstClr val="black"/>
                </a:solidFill>
                <a:effectLst/>
                <a:uLnTx/>
                <a:uFillTx/>
                <a:latin typeface="+mn-lt"/>
                <a:ea typeface="+mn-ea"/>
                <a:cs typeface="+mn-cs"/>
              </a:rPr>
              <a:t>implementation of ITU-T standards,</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Support members/stakeholders to grow across and benefit by </a:t>
            </a:r>
            <a:r>
              <a:rPr kumimoji="0" lang="en-GB" sz="1200" b="1" i="0" u="none" strike="noStrike" kern="1200" cap="none" spc="0" normalizeH="0" baseline="0" noProof="0" dirty="0">
                <a:ln>
                  <a:noFill/>
                </a:ln>
                <a:solidFill>
                  <a:prstClr val="black"/>
                </a:solidFill>
                <a:effectLst/>
                <a:uLnTx/>
                <a:uFillTx/>
                <a:latin typeface="+mn-lt"/>
                <a:ea typeface="+mn-ea"/>
                <a:cs typeface="+mn-cs"/>
              </a:rPr>
              <a:t>bridging standardization gap (BSG) </a:t>
            </a:r>
            <a:r>
              <a:rPr kumimoji="0" lang="en-GB" sz="1200" b="0" i="0" u="none" strike="noStrike" kern="1200" cap="none" spc="0" normalizeH="0" baseline="0" noProof="0" dirty="0">
                <a:ln>
                  <a:noFill/>
                </a:ln>
                <a:solidFill>
                  <a:prstClr val="black"/>
                </a:solidFill>
                <a:effectLst/>
                <a:uLnTx/>
                <a:uFillTx/>
                <a:latin typeface="+mn-lt"/>
                <a:ea typeface="+mn-ea"/>
                <a:cs typeface="+mn-cs"/>
              </a:rPr>
              <a:t>for effective connectivity and sustainable development to fit for purpose of ITU-T, ITU at large.</a:t>
            </a:r>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13</a:t>
            </a:fld>
            <a:endParaRPr lang="en-US" dirty="0"/>
          </a:p>
        </p:txBody>
      </p:sp>
    </p:spTree>
    <p:extLst>
      <p:ext uri="{BB962C8B-B14F-4D97-AF65-F5344CB8AC3E}">
        <p14:creationId xmlns:p14="http://schemas.microsoft.com/office/powerpoint/2010/main" val="3164882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14</a:t>
            </a:fld>
            <a:endParaRPr lang="en-US" dirty="0"/>
          </a:p>
        </p:txBody>
      </p:sp>
    </p:spTree>
    <p:extLst>
      <p:ext uri="{BB962C8B-B14F-4D97-AF65-F5344CB8AC3E}">
        <p14:creationId xmlns:p14="http://schemas.microsoft.com/office/powerpoint/2010/main" val="3312412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en-GB" sz="1200" b="1" dirty="0">
                <a:effectLst/>
                <a:latin typeface="Times New Roman" panose="02020603050405020304" pitchFamily="18" charset="0"/>
                <a:ea typeface="Times New Roman" panose="02020603050405020304" pitchFamily="18" charset="0"/>
              </a:rPr>
              <a:t>Development</a:t>
            </a:r>
            <a:r>
              <a:rPr lang="en-GB" sz="1200" dirty="0">
                <a:effectLst/>
                <a:latin typeface="Times New Roman" panose="02020603050405020304" pitchFamily="18" charset="0"/>
                <a:ea typeface="Times New Roman" panose="02020603050405020304" pitchFamily="18" charset="0"/>
              </a:rPr>
              <a:t>: TSB </a:t>
            </a:r>
            <a:r>
              <a:rPr lang="en-GB" sz="1200" dirty="0">
                <a:effectLst/>
                <a:latin typeface="Times New Roman" panose="02020603050405020304" pitchFamily="18" charset="0"/>
                <a:ea typeface="SimSun" panose="02010600030101010101" pitchFamily="2" charset="-122"/>
              </a:rPr>
              <a:t>enhanced the standards-formulation capabilities of delegates from member states, developing countries </a:t>
            </a:r>
            <a:r>
              <a:rPr lang="en-GB" sz="1200" i="1" dirty="0">
                <a:effectLst/>
                <a:latin typeface="Times New Roman" panose="02020603050405020304" pitchFamily="18" charset="0"/>
                <a:ea typeface="SimSun" panose="02010600030101010101" pitchFamily="2" charset="-122"/>
              </a:rPr>
              <a:t>inter alia;</a:t>
            </a:r>
            <a:r>
              <a:rPr lang="en-GB" sz="1200" dirty="0">
                <a:effectLst/>
                <a:latin typeface="Times New Roman" panose="02020603050405020304" pitchFamily="18" charset="0"/>
                <a:ea typeface="SimSun" panose="02010600030101010101" pitchFamily="2" charset="-122"/>
              </a:rPr>
              <a:t> improved data analytic tools in close coordination and cooperation within TSB (e.g., SGD &amp; OPD); </a:t>
            </a:r>
            <a:r>
              <a:rPr lang="en-GB" sz="1200" dirty="0">
                <a:effectLst/>
                <a:latin typeface="Times New Roman" panose="02020603050405020304" pitchFamily="18" charset="0"/>
                <a:ea typeface="Times New Roman" panose="02020603050405020304" pitchFamily="18" charset="0"/>
              </a:rPr>
              <a:t>updated its website (</a:t>
            </a:r>
            <a:r>
              <a:rPr lang="en-GB" sz="1200" u="sng" dirty="0">
                <a:solidFill>
                  <a:srgbClr val="0000FF"/>
                </a:solidFill>
                <a:effectLst/>
                <a:latin typeface="Times New Roman" panose="02020603050405020304" pitchFamily="18" charset="0"/>
                <a:ea typeface="SimSun" panose="02010600030101010101" pitchFamily="2" charset="-122"/>
                <a:hlinkClick r:id="rId3"/>
              </a:rPr>
              <a:t>Bridging the Standardization Gap (BSG) (itu.int)</a:t>
            </a:r>
            <a:r>
              <a:rPr lang="en-GB" sz="1200" dirty="0">
                <a:effectLst/>
                <a:latin typeface="Times New Roman" panose="02020603050405020304" pitchFamily="18" charset="0"/>
                <a:ea typeface="Times New Roman" panose="02020603050405020304" pitchFamily="18" charset="0"/>
              </a:rPr>
              <a:t>) including new interviews with ITU-T SG leaders; and increased number of </a:t>
            </a:r>
            <a:r>
              <a:rPr lang="en-GB" sz="1200" dirty="0">
                <a:effectLst/>
                <a:latin typeface="Times New Roman" panose="02020603050405020304" pitchFamily="18" charset="0"/>
                <a:ea typeface="SimSun" panose="02010600030101010101" pitchFamily="2" charset="-122"/>
              </a:rPr>
              <a:t>physical and remote </a:t>
            </a:r>
            <a:r>
              <a:rPr lang="en-GB" sz="1200" dirty="0">
                <a:effectLst/>
                <a:latin typeface="Times New Roman" panose="02020603050405020304" pitchFamily="18" charset="0"/>
                <a:ea typeface="Times New Roman" panose="02020603050405020304" pitchFamily="18" charset="0"/>
              </a:rPr>
              <a:t>BSG</a:t>
            </a:r>
            <a:r>
              <a:rPr lang="en-GB" sz="1200" dirty="0">
                <a:effectLst/>
                <a:latin typeface="Times New Roman" panose="02020603050405020304" pitchFamily="18" charset="0"/>
                <a:ea typeface="SimSun" panose="02010600030101010101" pitchFamily="2" charset="-122"/>
              </a:rPr>
              <a:t> trainings organized with </a:t>
            </a:r>
            <a:r>
              <a:rPr lang="en-GB" sz="1200" dirty="0">
                <a:effectLst/>
                <a:latin typeface="Times New Roman" panose="02020603050405020304" pitchFamily="18" charset="0"/>
                <a:ea typeface="Times New Roman" panose="02020603050405020304" pitchFamily="18" charset="0"/>
              </a:rPr>
              <a:t>updated training contents and modules </a:t>
            </a:r>
            <a:r>
              <a:rPr lang="en-GB" sz="1200" dirty="0">
                <a:effectLst/>
                <a:latin typeface="Times New Roman" panose="02020603050405020304" pitchFamily="18" charset="0"/>
                <a:ea typeface="SimSun" panose="02010600030101010101" pitchFamily="2" charset="-122"/>
              </a:rPr>
              <a:t>in co-location and </a:t>
            </a:r>
            <a:r>
              <a:rPr lang="en-GB" sz="1200" dirty="0">
                <a:effectLst/>
                <a:latin typeface="Times New Roman" panose="02020603050405020304" pitchFamily="18" charset="0"/>
                <a:ea typeface="Times New Roman" panose="02020603050405020304" pitchFamily="18" charset="0"/>
              </a:rPr>
              <a:t>close collaboration and cooperation with ITU-T SGs, Regional Groups, and Regional Offices in ITU-D (e.g., Regional Development Forum) for effective results with optimized resources.  </a:t>
            </a:r>
          </a:p>
          <a:p>
            <a:endParaRPr lang="en-GB" sz="1200" dirty="0">
              <a:effectLst/>
              <a:latin typeface="Times New Roman" panose="02020603050405020304" pitchFamily="18" charset="0"/>
            </a:endParaRPr>
          </a:p>
          <a:p>
            <a:r>
              <a:rPr lang="en-GB" sz="1200" b="1" dirty="0">
                <a:effectLst/>
                <a:latin typeface="Times New Roman" panose="02020603050405020304" pitchFamily="18" charset="0"/>
                <a:ea typeface="Times New Roman" panose="02020603050405020304" pitchFamily="18" charset="0"/>
              </a:rPr>
              <a:t>Implementation</a:t>
            </a:r>
            <a:r>
              <a:rPr lang="en-GB" sz="1200" dirty="0">
                <a:effectLst/>
                <a:latin typeface="Times New Roman" panose="02020603050405020304" pitchFamily="18" charset="0"/>
                <a:ea typeface="Times New Roman" panose="02020603050405020304" pitchFamily="18" charset="0"/>
              </a:rPr>
              <a:t>: TSB developed and conducted an interactive quiz as a trial during the BSG training in support from the ITU-T SGs (e.g., SG 11), which is planned with customized questionnaires to wider groups and events, so as to </a:t>
            </a:r>
            <a:r>
              <a:rPr lang="en-GB" sz="1200" dirty="0">
                <a:effectLst/>
                <a:latin typeface="Times New Roman" panose="02020603050405020304" pitchFamily="18" charset="0"/>
                <a:ea typeface="SimSun" panose="02010600030101010101" pitchFamily="2" charset="-122"/>
              </a:rPr>
              <a:t>identify the adoption of ITU-T standards in alignment with national plans, policies, and regulations as well as the utilization by ITU-T members and associates including private industry in particular and academia among others</a:t>
            </a:r>
            <a:r>
              <a:rPr lang="en-GB" sz="1200" dirty="0">
                <a:effectLst/>
                <a:latin typeface="Times New Roman" panose="02020603050405020304" pitchFamily="18" charset="0"/>
                <a:ea typeface="Times New Roman" panose="02020603050405020304" pitchFamily="18" charset="0"/>
              </a:rPr>
              <a:t>; identified thematic initiatives (e.g., </a:t>
            </a:r>
            <a:r>
              <a:rPr lang="en-GB" sz="1200" dirty="0">
                <a:effectLst/>
                <a:latin typeface="Times New Roman" panose="02020603050405020304" pitchFamily="18" charset="0"/>
                <a:ea typeface="SimSun" panose="02010600030101010101" pitchFamily="2" charset="-122"/>
              </a:rPr>
              <a:t>DFS Security Lab, Cyber Defence Center 4 Developing Countries (CDCP), The United for Smart Sustainable Cities (U4SCC), Making Listening Safe (MLS), Testing Lab etc.)</a:t>
            </a:r>
            <a:r>
              <a:rPr lang="en-GB" sz="1200" dirty="0">
                <a:effectLst/>
                <a:latin typeface="Times New Roman" panose="02020603050405020304" pitchFamily="18" charset="0"/>
                <a:ea typeface="Times New Roman" panose="02020603050405020304" pitchFamily="18" charset="0"/>
              </a:rPr>
              <a:t> in close cooperation and support from the ITU-T SGs as a way to raise awareness, facilitate partnership, implement ITU-T standards; mobilized resources to kick-off and re-envision the BSG; and explored outreaching partnership, for which coordination with Regional Offices in BDT, Regional Standards Organizations, and Regional Telecommunication Organization is initiated and on-going.</a:t>
            </a:r>
            <a:endParaRPr lang="en-GB" dirty="0"/>
          </a:p>
          <a:p>
            <a:endParaRPr lang="de-DE" dirty="0"/>
          </a:p>
        </p:txBody>
      </p:sp>
      <p:sp>
        <p:nvSpPr>
          <p:cNvPr id="4" name="Foliennummernplatzhalter 3"/>
          <p:cNvSpPr>
            <a:spLocks noGrp="1"/>
          </p:cNvSpPr>
          <p:nvPr>
            <p:ph type="sldNum" sz="quarter" idx="10"/>
          </p:nvPr>
        </p:nvSpPr>
        <p:spPr/>
        <p:txBody>
          <a:bodyPr/>
          <a:lstStyle/>
          <a:p>
            <a:fld id="{A8D1544D-F39A-4F55-BC21-9BE909A9BACC}" type="slidenum">
              <a:rPr lang="de-DE" smtClean="0"/>
              <a:t>15</a:t>
            </a:fld>
            <a:endParaRPr lang="de-DE" dirty="0"/>
          </a:p>
        </p:txBody>
      </p:sp>
    </p:spTree>
    <p:extLst>
      <p:ext uri="{BB962C8B-B14F-4D97-AF65-F5344CB8AC3E}">
        <p14:creationId xmlns:p14="http://schemas.microsoft.com/office/powerpoint/2010/main" val="3340513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en-GB" sz="1200" dirty="0">
                <a:effectLst/>
                <a:latin typeface="Times New Roman" panose="02020603050405020304" pitchFamily="18" charset="0"/>
                <a:ea typeface="Times New Roman" panose="02020603050405020304" pitchFamily="18" charset="0"/>
              </a:rPr>
              <a:t>The New BSG Program will be further enhanced in close cooperation across TSB (e.g., SGD, TSP, &amp; OPD) for the journey towards successful WTSA 2024.</a:t>
            </a:r>
            <a:endParaRPr lang="de-DE" dirty="0"/>
          </a:p>
        </p:txBody>
      </p:sp>
      <p:sp>
        <p:nvSpPr>
          <p:cNvPr id="4" name="Foliennummernplatzhalter 3"/>
          <p:cNvSpPr>
            <a:spLocks noGrp="1"/>
          </p:cNvSpPr>
          <p:nvPr>
            <p:ph type="sldNum" sz="quarter" idx="10"/>
          </p:nvPr>
        </p:nvSpPr>
        <p:spPr/>
        <p:txBody>
          <a:bodyPr/>
          <a:lstStyle/>
          <a:p>
            <a:fld id="{A8D1544D-F39A-4F55-BC21-9BE909A9BACC}" type="slidenum">
              <a:rPr lang="de-DE" smtClean="0"/>
              <a:t>16</a:t>
            </a:fld>
            <a:endParaRPr lang="de-DE" dirty="0"/>
          </a:p>
        </p:txBody>
      </p:sp>
    </p:spTree>
    <p:extLst>
      <p:ext uri="{BB962C8B-B14F-4D97-AF65-F5344CB8AC3E}">
        <p14:creationId xmlns:p14="http://schemas.microsoft.com/office/powerpoint/2010/main" val="3000420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8D1544D-F39A-4F55-BC21-9BE909A9BACC}" type="slidenum">
              <a:rPr lang="de-DE" smtClean="0"/>
              <a:t>17</a:t>
            </a:fld>
            <a:endParaRPr lang="de-DE" dirty="0"/>
          </a:p>
        </p:txBody>
      </p:sp>
    </p:spTree>
    <p:extLst>
      <p:ext uri="{BB962C8B-B14F-4D97-AF65-F5344CB8AC3E}">
        <p14:creationId xmlns:p14="http://schemas.microsoft.com/office/powerpoint/2010/main" val="402028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en-US" dirty="0">
                <a:cs typeface="Calibri"/>
              </a:rPr>
              <a:t>Then, how to achieve BSG and measure the objective of BSG ?</a:t>
            </a:r>
          </a:p>
          <a:p>
            <a:endParaRPr lang="en-US" dirty="0">
              <a:cs typeface="Calibri"/>
            </a:endParaRPr>
          </a:p>
          <a:p>
            <a:r>
              <a:rPr lang="en-US" dirty="0">
                <a:cs typeface="Calibri"/>
              </a:rPr>
              <a:t>PP-22 Res. 71 guided </a:t>
            </a:r>
            <a:r>
              <a:rPr lang="en-US" b="1" dirty="0">
                <a:cs typeface="Calibri"/>
              </a:rPr>
              <a:t>BSG Outcome Indicators</a:t>
            </a:r>
            <a:r>
              <a:rPr lang="en-US" dirty="0">
                <a:cs typeface="Calibri"/>
              </a:rPr>
              <a:t>: e.g., </a:t>
            </a:r>
          </a:p>
          <a:p>
            <a:endParaRPr lang="en-US" dirty="0">
              <a:ea typeface="Calibri"/>
              <a:cs typeface="Calibri"/>
            </a:endParaRPr>
          </a:p>
          <a:p>
            <a:r>
              <a:rPr lang="en-US" dirty="0">
                <a:ea typeface="Calibri"/>
                <a:cs typeface="Calibri"/>
              </a:rPr>
              <a:t>#1. No of ITU-T SG </a:t>
            </a:r>
            <a:r>
              <a:rPr lang="en-US" b="1" dirty="0">
                <a:ea typeface="Calibri"/>
                <a:cs typeface="Calibri"/>
              </a:rPr>
              <a:t>leadership positions</a:t>
            </a:r>
            <a:endParaRPr lang="en-US" b="1" dirty="0">
              <a:cs typeface="Calibri"/>
            </a:endParaRPr>
          </a:p>
          <a:p>
            <a:r>
              <a:rPr lang="en-US" dirty="0">
                <a:ea typeface="Calibri"/>
                <a:cs typeface="Calibri"/>
              </a:rPr>
              <a:t>#2. No of ITU-T SG </a:t>
            </a:r>
            <a:r>
              <a:rPr lang="en-US" b="1" dirty="0">
                <a:ea typeface="Calibri"/>
                <a:cs typeface="Calibri"/>
              </a:rPr>
              <a:t>meetings/participants</a:t>
            </a:r>
          </a:p>
          <a:p>
            <a:r>
              <a:rPr lang="en-US" dirty="0">
                <a:ea typeface="Calibri"/>
                <a:cs typeface="Calibri"/>
              </a:rPr>
              <a:t>#3. No of </a:t>
            </a:r>
            <a:r>
              <a:rPr lang="en-US" b="1" dirty="0">
                <a:ea typeface="Calibri"/>
                <a:cs typeface="Calibri"/>
              </a:rPr>
              <a:t>countries </a:t>
            </a:r>
            <a:endParaRPr lang="en-US" dirty="0">
              <a:ea typeface="Calibri"/>
              <a:cs typeface="Calibri"/>
            </a:endParaRPr>
          </a:p>
          <a:p>
            <a:r>
              <a:rPr lang="en-US" dirty="0">
                <a:ea typeface="Calibri"/>
                <a:cs typeface="Calibri"/>
              </a:rPr>
              <a:t>#4. No of </a:t>
            </a:r>
            <a:r>
              <a:rPr lang="en-US" b="1" dirty="0">
                <a:ea typeface="Calibri"/>
                <a:cs typeface="Calibri"/>
              </a:rPr>
              <a:t>contributions</a:t>
            </a:r>
            <a:r>
              <a:rPr lang="en-US" dirty="0">
                <a:ea typeface="Calibri"/>
                <a:cs typeface="Calibri"/>
              </a:rPr>
              <a:t> to ITU-T SG</a:t>
            </a:r>
          </a:p>
          <a:p>
            <a:r>
              <a:rPr lang="en-US" dirty="0">
                <a:ea typeface="Calibri"/>
                <a:cs typeface="Calibri"/>
              </a:rPr>
              <a:t>#5. No of </a:t>
            </a:r>
            <a:r>
              <a:rPr lang="en-US" b="1" dirty="0">
                <a:ea typeface="Calibri" panose="020F0502020204030204"/>
                <a:cs typeface="Calibri"/>
              </a:rPr>
              <a:t>downloads</a:t>
            </a:r>
            <a:r>
              <a:rPr lang="en-US" dirty="0">
                <a:ea typeface="Calibri" panose="020F0502020204030204"/>
                <a:cs typeface="Calibri"/>
              </a:rPr>
              <a:t> </a:t>
            </a:r>
          </a:p>
          <a:p>
            <a:r>
              <a:rPr lang="en-US" dirty="0">
                <a:ea typeface="Calibri" panose="020F0502020204030204"/>
                <a:cs typeface="Calibri"/>
              </a:rPr>
              <a:t>#6. No of workshops/</a:t>
            </a:r>
            <a:r>
              <a:rPr lang="en-US" b="1" dirty="0">
                <a:ea typeface="Calibri" panose="020F0502020204030204"/>
                <a:cs typeface="Calibri"/>
              </a:rPr>
              <a:t>events</a:t>
            </a:r>
          </a:p>
          <a:p>
            <a:endParaRPr lang="de-DE" dirty="0"/>
          </a:p>
        </p:txBody>
      </p:sp>
      <p:sp>
        <p:nvSpPr>
          <p:cNvPr id="4" name="Foliennummernplatzhalter 3"/>
          <p:cNvSpPr>
            <a:spLocks noGrp="1"/>
          </p:cNvSpPr>
          <p:nvPr>
            <p:ph type="sldNum" sz="quarter" idx="10"/>
          </p:nvPr>
        </p:nvSpPr>
        <p:spPr/>
        <p:txBody>
          <a:bodyPr/>
          <a:lstStyle/>
          <a:p>
            <a:fld id="{A8D1544D-F39A-4F55-BC21-9BE909A9BACC}" type="slidenum">
              <a:rPr lang="de-DE" smtClean="0"/>
              <a:t>4</a:t>
            </a:fld>
            <a:endParaRPr lang="de-DE" dirty="0"/>
          </a:p>
        </p:txBody>
      </p:sp>
    </p:spTree>
    <p:extLst>
      <p:ext uri="{BB962C8B-B14F-4D97-AF65-F5344CB8AC3E}">
        <p14:creationId xmlns:p14="http://schemas.microsoft.com/office/powerpoint/2010/main" val="3262388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outcome indicators is </a:t>
            </a:r>
            <a:r>
              <a:rPr lang="en-US" b="1" dirty="0"/>
              <a:t>leadership.</a:t>
            </a:r>
          </a:p>
          <a:p>
            <a:endParaRPr lang="en-US" dirty="0"/>
          </a:p>
          <a:p>
            <a:r>
              <a:rPr lang="en-US" dirty="0"/>
              <a:t>The leadership can be in part demonstrated by their positions as </a:t>
            </a:r>
            <a:r>
              <a:rPr lang="en-US" b="0" dirty="0"/>
              <a:t>Contributors, of which total number was 230 between 2020 and 2024.</a:t>
            </a:r>
          </a:p>
          <a:p>
            <a:endParaRPr lang="en-US" b="0" dirty="0"/>
          </a:p>
          <a:p>
            <a:r>
              <a:rPr lang="en-US" b="0" dirty="0"/>
              <a:t>There are gaps in the leadership from developed countries to developing countries as well as gender, as approximately 25% of the leadership roles are taken by women, </a:t>
            </a:r>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5</a:t>
            </a:fld>
            <a:endParaRPr lang="en-US" dirty="0"/>
          </a:p>
        </p:txBody>
      </p:sp>
    </p:spTree>
    <p:extLst>
      <p:ext uri="{BB962C8B-B14F-4D97-AF65-F5344CB8AC3E}">
        <p14:creationId xmlns:p14="http://schemas.microsoft.com/office/powerpoint/2010/main" val="3113123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The second indicator is </a:t>
            </a:r>
            <a:r>
              <a:rPr lang="en-GB" sz="1200" b="1" dirty="0">
                <a:effectLst/>
                <a:latin typeface="Times New Roman" panose="02020603050405020304" pitchFamily="18" charset="0"/>
                <a:ea typeface="SimSun" panose="02010600030101010101" pitchFamily="2" charset="-122"/>
              </a:rPr>
              <a:t>Participants:</a:t>
            </a:r>
            <a:r>
              <a:rPr lang="en-GB" sz="1200" dirty="0">
                <a:effectLst/>
                <a:latin typeface="Times New Roman" panose="02020603050405020304" pitchFamily="18" charset="0"/>
                <a:ea typeface="SimSun" panose="02010600030101010101" pitchFamily="2" charset="-122"/>
              </a:rPr>
              <a:t> e.g., The top five countries remained the same for both statutory meetings and non-statutory events of ITU-T.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Member States participated most at the statutory meeting, while non-members did at the non-statutory events.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Asia-Pacific participated most at the statutory meetings, while Western Europe participated most at the non-statutory events.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Times New Roman" panose="02020603050405020304" pitchFamily="18" charset="0"/>
              <a:ea typeface="SimSu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The third indicator is </a:t>
            </a:r>
            <a:r>
              <a:rPr lang="en-GB" sz="1200" b="1" dirty="0">
                <a:effectLst/>
                <a:latin typeface="Times New Roman" panose="02020603050405020304" pitchFamily="18" charset="0"/>
                <a:ea typeface="SimSun" panose="02010600030101010101" pitchFamily="2" charset="-122"/>
              </a:rPr>
              <a:t>Countries: </a:t>
            </a:r>
            <a:r>
              <a:rPr lang="en-GB" sz="1200" b="0" dirty="0">
                <a:effectLst/>
                <a:latin typeface="Times New Roman" panose="02020603050405020304" pitchFamily="18" charset="0"/>
                <a:ea typeface="SimSun" panose="02010600030101010101" pitchFamily="2" charset="-122"/>
              </a:rPr>
              <a:t>e.g., </a:t>
            </a:r>
            <a:r>
              <a:rPr lang="en-GB" sz="1200" dirty="0">
                <a:effectLst/>
                <a:latin typeface="Times New Roman" panose="02020603050405020304" pitchFamily="18" charset="0"/>
                <a:ea typeface="SimSun" panose="02010600030101010101" pitchFamily="2" charset="-122"/>
              </a:rPr>
              <a:t>171 countries represented at the ITU-T’s statutory meetings, while 184 countries represented at the non-statutory events, during the study period.</a:t>
            </a:r>
            <a:endParaRPr lang="en-GB" sz="1200" b="1" dirty="0">
              <a:effectLst/>
              <a:latin typeface="Times New Roman" panose="02020603050405020304" pitchFamily="18" charset="0"/>
              <a:ea typeface="SimSu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6</a:t>
            </a:fld>
            <a:endParaRPr lang="en-US" dirty="0"/>
          </a:p>
        </p:txBody>
      </p:sp>
    </p:spTree>
    <p:extLst>
      <p:ext uri="{BB962C8B-B14F-4D97-AF65-F5344CB8AC3E}">
        <p14:creationId xmlns:p14="http://schemas.microsoft.com/office/powerpoint/2010/main" val="3632128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200" dirty="0">
                <a:effectLst/>
                <a:latin typeface="Times New Roman" panose="02020603050405020304" pitchFamily="18" charset="0"/>
                <a:ea typeface="SimSun" panose="02010600030101010101" pitchFamily="2" charset="-122"/>
              </a:rPr>
              <a:t>As for the participants, a </a:t>
            </a:r>
            <a:r>
              <a:rPr lang="en-GB" sz="1200" b="1" dirty="0">
                <a:effectLst/>
                <a:latin typeface="Times New Roman" panose="02020603050405020304" pitchFamily="18" charset="0"/>
                <a:ea typeface="SimSun" panose="02010600030101010101" pitchFamily="2" charset="-122"/>
              </a:rPr>
              <a:t>gender gap </a:t>
            </a:r>
            <a:r>
              <a:rPr lang="en-GB" sz="1200" dirty="0">
                <a:effectLst/>
                <a:latin typeface="Times New Roman" panose="02020603050405020304" pitchFamily="18" charset="0"/>
                <a:ea typeface="SimSun" panose="02010600030101010101" pitchFamily="2" charset="-122"/>
              </a:rPr>
              <a:t>exists (e.g., some 30% of female; and some 70% of male for both physical and remote meetings).</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GB" sz="1200" dirty="0">
              <a:effectLst/>
              <a:latin typeface="Times New Roman" panose="02020603050405020304" pitchFamily="18" charset="0"/>
              <a:ea typeface="SimSu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200" dirty="0">
                <a:effectLst/>
                <a:latin typeface="Times New Roman" panose="02020603050405020304" pitchFamily="18" charset="0"/>
                <a:ea typeface="SimSun" panose="02010600030101010101" pitchFamily="2" charset="-122"/>
              </a:rPr>
              <a:t>However, female participants were increased to 35% when the events were held by Regional Groups at the relevant regions. </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GB" sz="1200" dirty="0">
              <a:effectLst/>
              <a:latin typeface="Times New Roman" panose="02020603050405020304" pitchFamily="18" charset="0"/>
              <a:ea typeface="SimSu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7</a:t>
            </a:fld>
            <a:endParaRPr lang="en-US" dirty="0"/>
          </a:p>
        </p:txBody>
      </p:sp>
    </p:spTree>
    <p:extLst>
      <p:ext uri="{BB962C8B-B14F-4D97-AF65-F5344CB8AC3E}">
        <p14:creationId xmlns:p14="http://schemas.microsoft.com/office/powerpoint/2010/main" val="1177580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The fourth indicator is </a:t>
            </a:r>
            <a:r>
              <a:rPr lang="en-GB" sz="1200" b="1" dirty="0">
                <a:effectLst/>
                <a:latin typeface="Times New Roman" panose="02020603050405020304" pitchFamily="18" charset="0"/>
                <a:ea typeface="SimSun" panose="02010600030101010101" pitchFamily="2" charset="-122"/>
              </a:rPr>
              <a:t>Contributions: </a:t>
            </a:r>
            <a:r>
              <a:rPr lang="en-GB" sz="1200" b="0" dirty="0">
                <a:effectLst/>
                <a:latin typeface="Times New Roman" panose="02020603050405020304" pitchFamily="18" charset="0"/>
                <a:ea typeface="SimSun" panose="02010600030101010101" pitchFamily="2" charset="-122"/>
              </a:rPr>
              <a:t>e.g., n</a:t>
            </a:r>
            <a:r>
              <a:rPr lang="en-GB" sz="1200" dirty="0">
                <a:effectLst/>
                <a:latin typeface="Times New Roman" panose="02020603050405020304" pitchFamily="18" charset="0"/>
                <a:ea typeface="SimSun" panose="02010600030101010101" pitchFamily="2" charset="-122"/>
              </a:rPr>
              <a:t>umber of contributions were made mostly to SG13 followed by SG16,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for which China was contributed most followed by Republic of Korea, Japan and so forth, during the study period between 2020 and 2023. </a:t>
            </a:r>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8</a:t>
            </a:fld>
            <a:endParaRPr lang="en-US" dirty="0"/>
          </a:p>
        </p:txBody>
      </p:sp>
    </p:spTree>
    <p:extLst>
      <p:ext uri="{BB962C8B-B14F-4D97-AF65-F5344CB8AC3E}">
        <p14:creationId xmlns:p14="http://schemas.microsoft.com/office/powerpoint/2010/main" val="3424886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Times New Roman" panose="02020603050405020304" pitchFamily="18" charset="0"/>
                <a:ea typeface="SimSun" panose="02010600030101010101" pitchFamily="2" charset="-122"/>
              </a:rPr>
              <a:t>The fifth indicator is </a:t>
            </a:r>
            <a:r>
              <a:rPr lang="en-GB" sz="1200" b="1" dirty="0">
                <a:effectLst/>
                <a:latin typeface="Times New Roman" panose="02020603050405020304" pitchFamily="18" charset="0"/>
                <a:ea typeface="SimSun" panose="02010600030101010101" pitchFamily="2" charset="-122"/>
              </a:rPr>
              <a:t>Downloads: </a:t>
            </a:r>
            <a:r>
              <a:rPr lang="en-GB" sz="1200" dirty="0">
                <a:effectLst/>
                <a:latin typeface="Times New Roman" panose="02020603050405020304" pitchFamily="18" charset="0"/>
                <a:ea typeface="SimSun" panose="02010600030101010101" pitchFamily="2" charset="-122"/>
              </a:rPr>
              <a:t> </a:t>
            </a:r>
            <a:r>
              <a:rPr lang="en-GB" sz="1200" b="0" dirty="0">
                <a:effectLst/>
                <a:latin typeface="Times New Roman" panose="02020603050405020304" pitchFamily="18" charset="0"/>
                <a:ea typeface="SimSun" panose="02010600030101010101" pitchFamily="2" charset="-122"/>
              </a:rPr>
              <a:t>i.e., the </a:t>
            </a:r>
            <a:r>
              <a:rPr lang="en-GB" sz="1200" dirty="0">
                <a:effectLst/>
                <a:latin typeface="Times New Roman" panose="02020603050405020304" pitchFamily="18" charset="0"/>
                <a:ea typeface="SimSun" panose="02010600030101010101" pitchFamily="2" charset="-122"/>
              </a:rPr>
              <a:t>level of downloads is at average around 2.4 million in each year (e.g., 2020, 2021 and 2023), </a:t>
            </a:r>
          </a:p>
          <a:p>
            <a:r>
              <a:rPr lang="en-GB" sz="1200" dirty="0">
                <a:effectLst/>
                <a:latin typeface="Times New Roman" panose="02020603050405020304" pitchFamily="18" charset="0"/>
                <a:ea typeface="SimSun" panose="02010600030101010101" pitchFamily="2" charset="-122"/>
              </a:rPr>
              <a:t>while downloads of G series reached to 4 million from 2018 till 2023; and those by SGs were led by SG15 followed by SG16 etc.</a:t>
            </a:r>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9</a:t>
            </a:fld>
            <a:endParaRPr lang="en-US" dirty="0"/>
          </a:p>
        </p:txBody>
      </p:sp>
    </p:spTree>
    <p:extLst>
      <p:ext uri="{BB962C8B-B14F-4D97-AF65-F5344CB8AC3E}">
        <p14:creationId xmlns:p14="http://schemas.microsoft.com/office/powerpoint/2010/main" val="4110837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en-US" dirty="0"/>
              <a:t>Another KPI is </a:t>
            </a:r>
            <a:r>
              <a:rPr lang="en-US" b="1" dirty="0"/>
              <a:t>downloads,</a:t>
            </a:r>
            <a:r>
              <a:rPr lang="en-US" dirty="0"/>
              <a:t> which certainly have gaps among developed, developing ,and least developed countries.</a:t>
            </a:r>
          </a:p>
          <a:p>
            <a:endParaRPr lang="en-US" dirty="0"/>
          </a:p>
          <a:p>
            <a:r>
              <a:rPr lang="en-US" dirty="0"/>
              <a:t>Hope you can download more for your work and/or interest.</a:t>
            </a:r>
            <a:endParaRPr lang="en-GB" dirty="0"/>
          </a:p>
          <a:p>
            <a:endParaRPr lang="de-DE" dirty="0"/>
          </a:p>
        </p:txBody>
      </p:sp>
      <p:sp>
        <p:nvSpPr>
          <p:cNvPr id="4" name="Foliennummernplatzhalter 3"/>
          <p:cNvSpPr>
            <a:spLocks noGrp="1"/>
          </p:cNvSpPr>
          <p:nvPr>
            <p:ph type="sldNum" sz="quarter" idx="10"/>
          </p:nvPr>
        </p:nvSpPr>
        <p:spPr/>
        <p:txBody>
          <a:bodyPr/>
          <a:lstStyle/>
          <a:p>
            <a:fld id="{A8D1544D-F39A-4F55-BC21-9BE909A9BACC}" type="slidenum">
              <a:rPr lang="de-DE" smtClean="0"/>
              <a:t>10</a:t>
            </a:fld>
            <a:endParaRPr lang="de-DE" dirty="0"/>
          </a:p>
        </p:txBody>
      </p:sp>
    </p:spTree>
    <p:extLst>
      <p:ext uri="{BB962C8B-B14F-4D97-AF65-F5344CB8AC3E}">
        <p14:creationId xmlns:p14="http://schemas.microsoft.com/office/powerpoint/2010/main" val="3340513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SimSun" panose="02010600030101010101" pitchFamily="2" charset="-122"/>
              </a:rPr>
              <a:t>The second and sixth indicators are </a:t>
            </a:r>
            <a:r>
              <a:rPr lang="en-GB" sz="1200" b="1" dirty="0">
                <a:effectLst/>
                <a:latin typeface="Times New Roman" panose="02020603050405020304" pitchFamily="18" charset="0"/>
                <a:ea typeface="SimSun" panose="02010600030101010101" pitchFamily="2" charset="-122"/>
              </a:rPr>
              <a:t>SG/Statutory meetings </a:t>
            </a:r>
            <a:r>
              <a:rPr lang="en-GB" sz="1200" b="0" dirty="0">
                <a:effectLst/>
                <a:latin typeface="Times New Roman" panose="02020603050405020304" pitchFamily="18" charset="0"/>
                <a:ea typeface="SimSun" panose="02010600030101010101" pitchFamily="2" charset="-122"/>
              </a:rPr>
              <a:t>and </a:t>
            </a:r>
            <a:r>
              <a:rPr lang="en-GB" sz="1200" b="1" dirty="0">
                <a:effectLst/>
                <a:latin typeface="Times New Roman" panose="02020603050405020304" pitchFamily="18" charset="0"/>
                <a:ea typeface="SimSun" panose="02010600030101010101" pitchFamily="2" charset="-122"/>
              </a:rPr>
              <a:t>Events/Non-statutory meetings: </a:t>
            </a:r>
            <a:r>
              <a:rPr lang="en-GB" sz="1200" b="0" dirty="0">
                <a:effectLst/>
                <a:latin typeface="Times New Roman" panose="02020603050405020304" pitchFamily="18" charset="0"/>
                <a:ea typeface="SimSun" panose="02010600030101010101" pitchFamily="2" charset="-122"/>
              </a:rPr>
              <a:t>e.g., Statutory meetings were some 46% including 158 study group meetings, while N</a:t>
            </a:r>
            <a:r>
              <a:rPr lang="en-GB" sz="1200" dirty="0">
                <a:effectLst/>
                <a:latin typeface="Times New Roman" panose="02020603050405020304" pitchFamily="18" charset="0"/>
                <a:ea typeface="SimSun" panose="02010600030101010101" pitchFamily="2" charset="-122"/>
              </a:rPr>
              <a:t>on-statuary meetings (e.g., workshops and other events</a:t>
            </a:r>
            <a:r>
              <a:rPr lang="en-GB" sz="1200" b="1" dirty="0">
                <a:effectLst/>
                <a:latin typeface="Times New Roman" panose="02020603050405020304" pitchFamily="18" charset="0"/>
                <a:ea typeface="SimSun" panose="02010600030101010101" pitchFamily="2" charset="-122"/>
              </a:rPr>
              <a:t>) </a:t>
            </a:r>
            <a:r>
              <a:rPr lang="en-GB" sz="1200" dirty="0">
                <a:effectLst/>
                <a:latin typeface="Times New Roman" panose="02020603050405020304" pitchFamily="18" charset="0"/>
                <a:ea typeface="SimSun" panose="02010600030101010101" pitchFamily="2" charset="-122"/>
              </a:rPr>
              <a:t>in support of ITU-T study groups/participants were some 54% out of a total of 499 meetings. </a:t>
            </a:r>
            <a:endParaRPr lang="de-DE" dirty="0"/>
          </a:p>
          <a:p>
            <a:endParaRPr lang="en-US"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11</a:t>
            </a:fld>
            <a:endParaRPr lang="en-US" dirty="0"/>
          </a:p>
        </p:txBody>
      </p:sp>
    </p:spTree>
    <p:extLst>
      <p:ext uri="{BB962C8B-B14F-4D97-AF65-F5344CB8AC3E}">
        <p14:creationId xmlns:p14="http://schemas.microsoft.com/office/powerpoint/2010/main" val="103284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285750" indent="-285750">
              <a:buFont typeface="Arial" panose="020B0604020202020204" pitchFamily="34" charset="0"/>
              <a:buChar char="•"/>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dirty="0"/>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p:nvPr>
        </p:nvSpPr>
        <p:spPr>
          <a:xfrm>
            <a:off x="616074" y="313371"/>
            <a:ext cx="4275948" cy="308803"/>
          </a:xfrm>
          <a:prstGeom prst="rect">
            <a:avLst/>
          </a:prstGeom>
        </p:spPr>
        <p:txBody>
          <a:bodyPr anchor="ctr">
            <a:noAutofit/>
          </a:bodyPr>
          <a:lstStyle>
            <a:lvl1pPr marL="91440" indent="0">
              <a:buNone/>
              <a:defRPr lang="en-US" sz="1600" dirty="0">
                <a:solidFill>
                  <a:schemeClr val="accent2"/>
                </a:solidFill>
              </a:defRPr>
            </a:lvl1pPr>
          </a:lstStyle>
          <a:p>
            <a:pPr lvl="0"/>
            <a:r>
              <a:rPr lang="en-GB"/>
              <a:t>Click to edit Master text styles</a:t>
            </a:r>
          </a:p>
        </p:txBody>
      </p:sp>
    </p:spTree>
    <p:extLst>
      <p:ext uri="{BB962C8B-B14F-4D97-AF65-F5344CB8AC3E}">
        <p14:creationId xmlns:p14="http://schemas.microsoft.com/office/powerpoint/2010/main" val="1278066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dirty="0"/>
              <a:t>Click to add section name</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dirty="0"/>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Tree>
    <p:extLst>
      <p:ext uri="{BB962C8B-B14F-4D97-AF65-F5344CB8AC3E}">
        <p14:creationId xmlns:p14="http://schemas.microsoft.com/office/powerpoint/2010/main" val="2610286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g text: 2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dirty="0"/>
              <a:t>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5067026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15640743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dirty="0">
                <a:latin typeface="Avenir Nxt2 W1G" panose="020B0503020202020204" pitchFamily="34" charset="0"/>
                <a:ea typeface="Roboto"/>
                <a:cs typeface="Arial" panose="020B0604020202020204" pitchFamily="34" charset="0"/>
                <a:sym typeface="Roboto"/>
              </a:rPr>
              <a:t>We have focused on </a:t>
            </a:r>
            <a:r>
              <a:rPr lang="en-GB" sz="2800" b="1" dirty="0">
                <a:latin typeface="Avenir Nxt2 W1G" panose="020B0503020202020204" pitchFamily="34" charset="0"/>
                <a:ea typeface="Roboto"/>
                <a:cs typeface="Arial" panose="020B0604020202020204" pitchFamily="34" charset="0"/>
                <a:sym typeface="Roboto"/>
              </a:rPr>
              <a:t>preparing and empowering BDT staff</a:t>
            </a:r>
            <a:r>
              <a:rPr lang="en-GB" sz="2800" dirty="0">
                <a:latin typeface="Avenir Nxt2 W1G" panose="020B0503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dirty="0">
              <a:solidFill>
                <a:schemeClr val="bg2">
                  <a:lumMod val="25000"/>
                </a:schemeClr>
              </a:solidFill>
              <a:latin typeface="Adelle CYR" panose="02000503060000020004" pitchFamily="50"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atin typeface="Avenir Nxt2 W1G" panose="020B0503020202020204" pitchFamily="34" charset="0"/>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dirty="0"/>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accent2"/>
                </a:solidFill>
                <a:latin typeface="Adelle CYR" panose="02000503060000020004" pitchFamily="50" charset="0"/>
              </a:defRPr>
            </a:lvl1pPr>
          </a:lstStyle>
          <a:p>
            <a:pPr algn="l">
              <a:lnSpc>
                <a:spcPct val="100000"/>
              </a:lnSpc>
              <a:spcBef>
                <a:spcPts val="1800"/>
              </a:spcBef>
            </a:pPr>
            <a:r>
              <a:rPr lang="en-GB" i="1" dirty="0">
                <a:solidFill>
                  <a:schemeClr val="bg2">
                    <a:lumMod val="25000"/>
                  </a:schemeClr>
                </a:solidFill>
                <a:latin typeface="Georgia" panose="02040502050405020303" pitchFamily="18" charset="0"/>
              </a:rPr>
              <a:t>Multiple RBM workshops for</a:t>
            </a:r>
            <a:br>
              <a:rPr lang="en-GB" i="1" dirty="0">
                <a:solidFill>
                  <a:schemeClr val="bg2">
                    <a:lumMod val="25000"/>
                  </a:schemeClr>
                </a:solidFill>
                <a:latin typeface="Georgia" panose="02040502050405020303" pitchFamily="18" charset="0"/>
              </a:rPr>
            </a:br>
            <a:r>
              <a:rPr lang="en-GB" i="1" dirty="0">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dirty="0">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Procurement training</a:t>
            </a:r>
            <a:endParaRPr lang="en-US" i="1" dirty="0">
              <a:solidFill>
                <a:schemeClr val="bg2">
                  <a:lumMod val="25000"/>
                </a:schemeClr>
              </a:solidFill>
              <a:latin typeface="Georgia" panose="02040502050405020303" pitchFamily="18" charset="0"/>
            </a:endParaRPr>
          </a:p>
          <a:p>
            <a:pPr lvl="0"/>
            <a:endParaRPr lang="en-US" dirty="0"/>
          </a:p>
        </p:txBody>
      </p:sp>
    </p:spTree>
    <p:extLst>
      <p:ext uri="{BB962C8B-B14F-4D97-AF65-F5344CB8AC3E}">
        <p14:creationId xmlns:p14="http://schemas.microsoft.com/office/powerpoint/2010/main" val="346337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Big quote mark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336800"/>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Tree>
    <p:extLst>
      <p:ext uri="{BB962C8B-B14F-4D97-AF65-F5344CB8AC3E}">
        <p14:creationId xmlns:p14="http://schemas.microsoft.com/office/powerpoint/2010/main" val="1987959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atin typeface="Avenir Nxt2 W1G" panose="020B0503020202020204" pitchFamily="34" charset="0"/>
              </a:defRPr>
            </a:lvl1pPr>
          </a:lstStyle>
          <a:p>
            <a:r>
              <a:rPr lang="en-US" dirty="0"/>
              <a:t>Insert</a:t>
            </a:r>
            <a:br>
              <a:rPr lang="en-US" dirty="0"/>
            </a:br>
            <a:r>
              <a:rPr lang="en-US" dirty="0"/>
              <a:t>Photo</a:t>
            </a:r>
          </a:p>
        </p:txBody>
      </p:sp>
    </p:spTree>
    <p:extLst>
      <p:ext uri="{BB962C8B-B14F-4D97-AF65-F5344CB8AC3E}">
        <p14:creationId xmlns:p14="http://schemas.microsoft.com/office/powerpoint/2010/main" val="1068319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Page Number_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0" indent="0">
              <a:buFont typeface="Arial" panose="020B0604020202020204" pitchFamily="34" charset="0"/>
              <a:buNone/>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dirty="0"/>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hasCustomPrompt="1"/>
          </p:nvPr>
        </p:nvSpPr>
        <p:spPr>
          <a:xfrm>
            <a:off x="616074" y="313371"/>
            <a:ext cx="427594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4167707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 Page Number_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Tree>
    <p:extLst>
      <p:ext uri="{BB962C8B-B14F-4D97-AF65-F5344CB8AC3E}">
        <p14:creationId xmlns:p14="http://schemas.microsoft.com/office/powerpoint/2010/main" val="3303572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Page Number_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dirty="0"/>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1955708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 Page Number_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a:latin typeface="Avenir Nxt2 W1G" panose="020B0503020202020204" pitchFamily="34" charset="0"/>
            </a:endParaRPr>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a:lvl1pPr>
          </a:lstStyle>
          <a:p>
            <a:pPr lvl="0"/>
            <a:r>
              <a:rPr lang="en-US" dirty="0"/>
              <a:t>Insert call out text here</a:t>
            </a:r>
            <a:endParaRPr lang="en-150" dirty="0"/>
          </a:p>
        </p:txBody>
      </p:sp>
    </p:spTree>
    <p:extLst>
      <p:ext uri="{BB962C8B-B14F-4D97-AF65-F5344CB8AC3E}">
        <p14:creationId xmlns:p14="http://schemas.microsoft.com/office/powerpoint/2010/main" val="31809227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GB"/>
              <a:t>Click to edit Master text styles</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Tree>
    <p:extLst>
      <p:ext uri="{BB962C8B-B14F-4D97-AF65-F5344CB8AC3E}">
        <p14:creationId xmlns:p14="http://schemas.microsoft.com/office/powerpoint/2010/main" val="38641133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dirty="0"/>
              <a:t>Click to add section name</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dirty="0"/>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Tree>
    <p:extLst>
      <p:ext uri="{BB962C8B-B14F-4D97-AF65-F5344CB8AC3E}">
        <p14:creationId xmlns:p14="http://schemas.microsoft.com/office/powerpoint/2010/main" val="247716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 Page Number_Two Column Body 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dirty="0"/>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hasCustomPrompt="1"/>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2929520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93" userDrawn="1">
          <p15:clr>
            <a:srgbClr val="FBAE40"/>
          </p15:clr>
        </p15:guide>
        <p15:guide id="3" pos="7287" userDrawn="1">
          <p15:clr>
            <a:srgbClr val="FBAE40"/>
          </p15:clr>
        </p15:guide>
        <p15:guide id="4" orient="horz" pos="346" userDrawn="1">
          <p15:clr>
            <a:srgbClr val="FBAE40"/>
          </p15:clr>
        </p15:guide>
        <p15:guide id="5" orient="horz" pos="3974"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Page Number_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endParaRPr lang="en-US" dirty="0"/>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E8A78C8E-6713-4582-84CE-8C8A0FE572A4}"/>
              </a:ext>
            </a:extLst>
          </p:cNvPr>
          <p:cNvSpPr>
            <a:spLocks noGrp="1"/>
          </p:cNvSpPr>
          <p:nvPr>
            <p:ph type="body" sz="quarter" idx="12" hasCustomPrompt="1"/>
          </p:nvPr>
        </p:nvSpPr>
        <p:spPr>
          <a:xfrm>
            <a:off x="614780"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36278582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No Page Number_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029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 Page Number_Big text 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dirty="0"/>
              <a:t>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3184136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 Page Number_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extLst>
      <p:ext uri="{BB962C8B-B14F-4D97-AF65-F5344CB8AC3E}">
        <p14:creationId xmlns:p14="http://schemas.microsoft.com/office/powerpoint/2010/main" val="13650567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 Page Number_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dirty="0">
                <a:latin typeface="Avenir Nxt2 W1G" panose="020B0503020202020204" pitchFamily="34" charset="0"/>
                <a:ea typeface="Roboto"/>
                <a:cs typeface="Arial" panose="020B0604020202020204" pitchFamily="34" charset="0"/>
                <a:sym typeface="Roboto"/>
              </a:rPr>
              <a:t>We have focused on </a:t>
            </a:r>
            <a:r>
              <a:rPr lang="en-GB" sz="2800" b="1" dirty="0">
                <a:latin typeface="Avenir Nxt2 W1G" panose="020B0503020202020204" pitchFamily="34" charset="0"/>
                <a:ea typeface="Roboto"/>
                <a:cs typeface="Arial" panose="020B0604020202020204" pitchFamily="34" charset="0"/>
                <a:sym typeface="Roboto"/>
              </a:rPr>
              <a:t>preparing and empowering BDT staff</a:t>
            </a:r>
            <a:r>
              <a:rPr lang="en-GB" sz="2800" dirty="0">
                <a:latin typeface="Avenir Nxt2 W1G" panose="020B0503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dirty="0">
              <a:solidFill>
                <a:schemeClr val="bg2">
                  <a:lumMod val="25000"/>
                </a:schemeClr>
              </a:solidFill>
              <a:latin typeface="Adelle CYR" panose="02000503060000020004" pitchFamily="50"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atin typeface="Avenir Nxt2 W1G" panose="020B0503020202020204" pitchFamily="34" charset="0"/>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dirty="0"/>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bg2">
                    <a:lumMod val="25000"/>
                  </a:schemeClr>
                </a:solidFill>
                <a:latin typeface="Adelle CYR" panose="02000503060000020004" pitchFamily="50" charset="0"/>
              </a:defRPr>
            </a:lvl1pPr>
          </a:lstStyle>
          <a:p>
            <a:pPr algn="l">
              <a:lnSpc>
                <a:spcPct val="100000"/>
              </a:lnSpc>
              <a:spcBef>
                <a:spcPts val="1800"/>
              </a:spcBef>
            </a:pPr>
            <a:r>
              <a:rPr lang="en-GB" i="1" dirty="0">
                <a:solidFill>
                  <a:schemeClr val="bg2">
                    <a:lumMod val="25000"/>
                  </a:schemeClr>
                </a:solidFill>
                <a:latin typeface="Georgia" panose="02040502050405020303" pitchFamily="18" charset="0"/>
              </a:rPr>
              <a:t>Multiple RBM workshops for</a:t>
            </a:r>
            <a:br>
              <a:rPr lang="en-GB" i="1" dirty="0">
                <a:solidFill>
                  <a:schemeClr val="bg2">
                    <a:lumMod val="25000"/>
                  </a:schemeClr>
                </a:solidFill>
                <a:latin typeface="Georgia" panose="02040502050405020303" pitchFamily="18" charset="0"/>
              </a:rPr>
            </a:br>
            <a:r>
              <a:rPr lang="en-GB" i="1" dirty="0">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dirty="0">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dirty="0">
                <a:solidFill>
                  <a:schemeClr val="bg2">
                    <a:lumMod val="25000"/>
                  </a:schemeClr>
                </a:solidFill>
                <a:latin typeface="Georgia" panose="02040502050405020303" pitchFamily="18" charset="0"/>
              </a:rPr>
              <a:t>Procurement training</a:t>
            </a:r>
            <a:endParaRPr lang="en-US" i="1" dirty="0">
              <a:solidFill>
                <a:schemeClr val="bg2">
                  <a:lumMod val="25000"/>
                </a:schemeClr>
              </a:solidFill>
              <a:latin typeface="Georgia" panose="02040502050405020303" pitchFamily="18" charset="0"/>
            </a:endParaRPr>
          </a:p>
          <a:p>
            <a:pPr lvl="0"/>
            <a:endParaRPr lang="en-US" dirty="0"/>
          </a:p>
        </p:txBody>
      </p:sp>
    </p:spTree>
    <p:extLst>
      <p:ext uri="{BB962C8B-B14F-4D97-AF65-F5344CB8AC3E}">
        <p14:creationId xmlns:p14="http://schemas.microsoft.com/office/powerpoint/2010/main" val="266694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 Page Number_Quote with big quote mark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336800"/>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Tree>
    <p:extLst>
      <p:ext uri="{BB962C8B-B14F-4D97-AF65-F5344CB8AC3E}">
        <p14:creationId xmlns:p14="http://schemas.microsoft.com/office/powerpoint/2010/main" val="4487644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 Page Number_Quote with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Adelle CYR" panose="02000503060000020004" pitchFamily="50"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latin typeface="Avenir Nxt2 W1G" panose="020B0503020202020204" pitchFamily="34" charset="0"/>
              </a:defRPr>
            </a:lvl1pPr>
          </a:lstStyle>
          <a:p>
            <a:pPr lvl="0"/>
            <a:r>
              <a:rPr lang="en-US" dirty="0"/>
              <a:t>Click to add section name</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atin typeface="Avenir Nxt2 W1G" panose="020B0503020202020204" pitchFamily="34" charset="0"/>
              </a:defRPr>
            </a:lvl1pPr>
          </a:lstStyle>
          <a:p>
            <a:r>
              <a:rPr lang="en-US" dirty="0"/>
              <a:t>Insert</a:t>
            </a:r>
            <a:br>
              <a:rPr lang="en-US" dirty="0"/>
            </a:br>
            <a:r>
              <a:rPr lang="en-US" dirty="0"/>
              <a:t>Photo</a:t>
            </a:r>
          </a:p>
        </p:txBody>
      </p:sp>
    </p:spTree>
    <p:extLst>
      <p:ext uri="{BB962C8B-B14F-4D97-AF65-F5344CB8AC3E}">
        <p14:creationId xmlns:p14="http://schemas.microsoft.com/office/powerpoint/2010/main" val="6150757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white bg) ">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6622E0-A137-429D-BE75-779E322CE694}"/>
              </a:ext>
            </a:extLst>
          </p:cNvPr>
          <p:cNvSpPr/>
          <p:nvPr userDrawn="1"/>
        </p:nvSpPr>
        <p:spPr>
          <a:xfrm>
            <a:off x="10624088" y="6323308"/>
            <a:ext cx="1675861" cy="534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venir Nxt2 W1G" panose="020B0503020202020204" pitchFamily="34" charset="0"/>
              </a:rPr>
              <a:t> </a:t>
            </a:r>
          </a:p>
        </p:txBody>
      </p:sp>
    </p:spTree>
    <p:extLst>
      <p:ext uri="{BB962C8B-B14F-4D97-AF65-F5344CB8AC3E}">
        <p14:creationId xmlns:p14="http://schemas.microsoft.com/office/powerpoint/2010/main" val="3216082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venir Nxt2 W1G" panose="020B0503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dirty="0"/>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GB"/>
              <a:t>Click to edit Master text styles</a:t>
            </a:r>
          </a:p>
        </p:txBody>
      </p:sp>
    </p:spTree>
    <p:extLst>
      <p:ext uri="{BB962C8B-B14F-4D97-AF65-F5344CB8AC3E}">
        <p14:creationId xmlns:p14="http://schemas.microsoft.com/office/powerpoint/2010/main" val="26823145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light blue bg) ">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0099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dirty="0"/>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dirty="0"/>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a:latin typeface="Avenir Nxt2 W1G" panose="020B0503020202020204" pitchFamily="34" charset="0"/>
            </a:endParaRPr>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i="1">
                <a:solidFill>
                  <a:schemeClr val="bg1">
                    <a:lumMod val="75000"/>
                  </a:schemeClr>
                </a:solidFill>
              </a:defRPr>
            </a:lvl1pPr>
          </a:lstStyle>
          <a:p>
            <a:pPr lvl="0"/>
            <a:r>
              <a:rPr lang="en-US" dirty="0"/>
              <a:t>Insert call out text here</a:t>
            </a:r>
            <a:endParaRPr lang="en-150" dirty="0"/>
          </a:p>
        </p:txBody>
      </p:sp>
    </p:spTree>
    <p:extLst>
      <p:ext uri="{BB962C8B-B14F-4D97-AF65-F5344CB8AC3E}">
        <p14:creationId xmlns:p14="http://schemas.microsoft.com/office/powerpoint/2010/main" val="14824392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r>
              <a:rPr lang="en-GB"/>
              <a:t>Click to edit Master title style</a:t>
            </a:r>
            <a:endParaRPr lang="en-US" dirty="0"/>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lvl1pPr marL="91440" indent="0">
              <a:buNone/>
              <a:defRPr/>
            </a:lvl1pPr>
            <a:lvl2pPr marL="834390" indent="-285750">
              <a:buFont typeface="Arial" panose="020B0604020202020204" pitchFamily="34" charset="0"/>
              <a:buChar char="•"/>
              <a:defRPr/>
            </a:lvl2pPr>
            <a:lvl3pPr>
              <a:defRPr/>
            </a:lvl3pPr>
            <a:lvl4pPr>
              <a:defRPr/>
            </a:lvl4pPr>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150" dirty="0"/>
          </a:p>
        </p:txBody>
      </p:sp>
      <p:sp>
        <p:nvSpPr>
          <p:cNvPr id="11" name="Text Placeholder 3">
            <a:extLst>
              <a:ext uri="{FF2B5EF4-FFF2-40B4-BE49-F238E27FC236}">
                <a16:creationId xmlns:a16="http://schemas.microsoft.com/office/drawing/2014/main" id="{8CE8F8FE-3F2D-EBCD-705D-FB7B2262403C}"/>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GB"/>
              <a:t>Click to edit Master text styles</a:t>
            </a:r>
          </a:p>
        </p:txBody>
      </p:sp>
    </p:spTree>
    <p:extLst>
      <p:ext uri="{BB962C8B-B14F-4D97-AF65-F5344CB8AC3E}">
        <p14:creationId xmlns:p14="http://schemas.microsoft.com/office/powerpoint/2010/main" val="1144347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quam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dirty="0"/>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GB"/>
              <a:t>Click to edit Master text styles</a:t>
            </a:r>
          </a:p>
        </p:txBody>
      </p:sp>
    </p:spTree>
    <p:extLst>
      <p:ext uri="{BB962C8B-B14F-4D97-AF65-F5344CB8AC3E}">
        <p14:creationId xmlns:p14="http://schemas.microsoft.com/office/powerpoint/2010/main" val="7181760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93" userDrawn="1">
          <p15:clr>
            <a:srgbClr val="FBAE40"/>
          </p15:clr>
        </p15:guide>
        <p15:guide id="3" pos="7287" userDrawn="1">
          <p15:clr>
            <a:srgbClr val="FBAE40"/>
          </p15:clr>
        </p15:guide>
        <p15:guide id="4" orient="horz" pos="346" userDrawn="1">
          <p15:clr>
            <a:srgbClr val="FBAE40"/>
          </p15:clr>
        </p15:guide>
        <p15:guide id="5" orient="horz" pos="397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z="1800"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z="1800"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dirty="0"/>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r>
              <a:rPr lang="en-GB"/>
              <a:t>Click to edit Master title style</a:t>
            </a:r>
            <a:endParaRPr lang="en-US" dirty="0"/>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6CD3D1C-31A7-0A47-A8E4-31B053AD5A05}"/>
              </a:ext>
            </a:extLst>
          </p:cNvPr>
          <p:cNvSpPr>
            <a:spLocks noGrp="1"/>
          </p:cNvSpPr>
          <p:nvPr>
            <p:ph type="body" sz="quarter" idx="12"/>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GB"/>
              <a:t>Click to edit Master text styles</a:t>
            </a:r>
          </a:p>
        </p:txBody>
      </p:sp>
    </p:spTree>
    <p:extLst>
      <p:ext uri="{BB962C8B-B14F-4D97-AF65-F5344CB8AC3E}">
        <p14:creationId xmlns:p14="http://schemas.microsoft.com/office/powerpoint/2010/main" val="1951374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943554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ig text: 2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Aenean </a:t>
            </a:r>
            <a:r>
              <a:rPr lang="en-US" dirty="0" err="1"/>
              <a:t>commodo</a:t>
            </a:r>
            <a:r>
              <a:rPr lang="en-US" dirty="0"/>
              <a:t> ligula </a:t>
            </a:r>
            <a:r>
              <a:rPr lang="en-US" dirty="0" err="1"/>
              <a:t>eget</a:t>
            </a:r>
            <a:r>
              <a:rPr lang="en-US" dirty="0"/>
              <a:t> dolor. Aenean </a:t>
            </a:r>
            <a:r>
              <a:rPr lang="en-US" dirty="0" err="1"/>
              <a:t>massa</a:t>
            </a:r>
            <a:r>
              <a:rPr lang="en-US" dirty="0"/>
              <a:t>. 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 </a:t>
            </a:r>
          </a:p>
          <a:p>
            <a:pPr lvl="0"/>
            <a:r>
              <a:rPr lang="en-US" dirty="0" err="1"/>
              <a:t>Nulla</a:t>
            </a:r>
            <a:r>
              <a:rPr lang="en-US" dirty="0"/>
              <a:t> </a:t>
            </a:r>
            <a:r>
              <a:rPr lang="en-US" dirty="0" err="1"/>
              <a:t>consequat</a:t>
            </a:r>
            <a:r>
              <a:rPr lang="en-US" dirty="0"/>
              <a:t> </a:t>
            </a:r>
            <a:r>
              <a:rPr lang="en-US" dirty="0" err="1"/>
              <a:t>massa</a:t>
            </a:r>
            <a:r>
              <a:rPr lang="en-US" dirty="0"/>
              <a:t> </a:t>
            </a:r>
            <a:r>
              <a:rPr lang="en-US" dirty="0" err="1"/>
              <a:t>quis</a:t>
            </a:r>
            <a:r>
              <a:rPr lang="en-US" dirty="0"/>
              <a:t> </a:t>
            </a:r>
            <a:r>
              <a:rPr lang="en-US" dirty="0" err="1"/>
              <a:t>enim</a:t>
            </a:r>
            <a:r>
              <a:rPr lang="en-US" dirty="0"/>
              <a:t>. Donec </a:t>
            </a:r>
            <a:r>
              <a:rPr lang="en-US" dirty="0" err="1"/>
              <a:t>pede</a:t>
            </a:r>
            <a:r>
              <a:rPr lang="en-US" dirty="0"/>
              <a:t> </a:t>
            </a:r>
            <a:r>
              <a:rPr lang="en-US" dirty="0" err="1"/>
              <a:t>justo</a:t>
            </a:r>
            <a:r>
              <a:rPr lang="en-US" dirty="0"/>
              <a:t>, </a:t>
            </a:r>
            <a:r>
              <a:rPr lang="en-US" dirty="0" err="1"/>
              <a:t>fringilla</a:t>
            </a:r>
            <a:r>
              <a:rPr lang="en-US" dirty="0"/>
              <a:t> vel, </a:t>
            </a:r>
            <a:r>
              <a:rPr lang="en-US" dirty="0" err="1"/>
              <a:t>aliquet</a:t>
            </a:r>
            <a:r>
              <a:rPr lang="en-US" dirty="0"/>
              <a:t> </a:t>
            </a:r>
            <a:r>
              <a:rPr lang="en-US" dirty="0" err="1"/>
              <a:t>nec</a:t>
            </a:r>
            <a:r>
              <a:rPr lang="en-US" dirty="0"/>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dirty="0"/>
              <a:t>Cum sociis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Donec </a:t>
            </a:r>
            <a:r>
              <a:rPr lang="en-US" dirty="0" err="1"/>
              <a:t>quam</a:t>
            </a:r>
            <a:r>
              <a:rPr lang="en-US" dirty="0"/>
              <a:t> </a:t>
            </a:r>
            <a:r>
              <a:rPr lang="en-US" dirty="0" err="1"/>
              <a:t>felis</a:t>
            </a:r>
            <a:r>
              <a:rPr lang="en-US" dirty="0"/>
              <a:t>, </a:t>
            </a:r>
            <a:r>
              <a:rPr lang="en-US" dirty="0" err="1"/>
              <a:t>ultricies</a:t>
            </a:r>
            <a:r>
              <a:rPr lang="en-US" dirty="0"/>
              <a:t> </a:t>
            </a:r>
            <a:r>
              <a:rPr lang="en-US" dirty="0" err="1"/>
              <a:t>nec</a:t>
            </a:r>
            <a:r>
              <a:rPr lang="en-US" dirty="0"/>
              <a:t>, </a:t>
            </a:r>
            <a:r>
              <a:rPr lang="en-US" dirty="0" err="1"/>
              <a:t>pellentesque</a:t>
            </a:r>
            <a:r>
              <a:rPr lang="en-US" dirty="0"/>
              <a:t> </a:t>
            </a:r>
            <a:r>
              <a:rPr lang="en-US" dirty="0" err="1"/>
              <a:t>eu</a:t>
            </a:r>
            <a:r>
              <a:rPr lang="en-US" dirty="0"/>
              <a:t>, </a:t>
            </a:r>
            <a:r>
              <a:rPr lang="en-US" dirty="0" err="1"/>
              <a:t>pretium</a:t>
            </a:r>
            <a:r>
              <a:rPr lang="en-US" dirty="0"/>
              <a:t> </a:t>
            </a:r>
            <a:r>
              <a:rPr lang="en-US" dirty="0" err="1"/>
              <a:t>quis</a:t>
            </a:r>
            <a:r>
              <a:rPr lang="en-US" dirty="0"/>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dirty="0"/>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dirty="0"/>
              <a:t>Click to add section name</a:t>
            </a:r>
          </a:p>
        </p:txBody>
      </p:sp>
    </p:spTree>
    <p:custDataLst>
      <p:tags r:id="rId1"/>
    </p:custDataLst>
    <p:extLst>
      <p:ext uri="{BB962C8B-B14F-4D97-AF65-F5344CB8AC3E}">
        <p14:creationId xmlns:p14="http://schemas.microsoft.com/office/powerpoint/2010/main" val="34442149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image" Target="../media/image2.png"/><Relationship Id="rId5" Type="http://schemas.openxmlformats.org/officeDocument/2006/relationships/slideLayout" Target="../slideLayouts/slideLayout20.xml"/><Relationship Id="rId10" Type="http://schemas.openxmlformats.org/officeDocument/2006/relationships/image" Target="../media/image1.png"/><Relationship Id="rId4" Type="http://schemas.openxmlformats.org/officeDocument/2006/relationships/slideLayout" Target="../slideLayouts/slideLayout1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GB" dirty="0"/>
              <a:t>Click to edit Master title style</a:t>
            </a:r>
            <a:endParaRPr lang="en-US" dirty="0"/>
          </a:p>
        </p:txBody>
      </p:sp>
      <p:sp>
        <p:nvSpPr>
          <p:cNvPr id="8" name="TextBox 7">
            <a:extLst>
              <a:ext uri="{FF2B5EF4-FFF2-40B4-BE49-F238E27FC236}">
                <a16:creationId xmlns:a16="http://schemas.microsoft.com/office/drawing/2014/main" id="{69A5A063-7EAA-4705-81BD-73270FF5BA28}"/>
              </a:ext>
            </a:extLst>
          </p:cNvPr>
          <p:cNvSpPr txBox="1"/>
          <p:nvPr userDrawn="1"/>
        </p:nvSpPr>
        <p:spPr>
          <a:xfrm>
            <a:off x="623889" y="6343130"/>
            <a:ext cx="47202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www.itu.int/bsg</a:t>
            </a:r>
          </a:p>
        </p:txBody>
      </p:sp>
      <p:sp>
        <p:nvSpPr>
          <p:cNvPr id="9" name="TextBox 8">
            <a:extLst>
              <a:ext uri="{FF2B5EF4-FFF2-40B4-BE49-F238E27FC236}">
                <a16:creationId xmlns:a16="http://schemas.microsoft.com/office/drawing/2014/main" id="{F4ED357C-3FA0-42D4-850C-879BB0BE1875}"/>
              </a:ext>
            </a:extLst>
          </p:cNvPr>
          <p:cNvSpPr txBox="1"/>
          <p:nvPr userDrawn="1"/>
        </p:nvSpPr>
        <p:spPr>
          <a:xfrm>
            <a:off x="6096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sp>
        <p:nvSpPr>
          <p:cNvPr id="3" name="Text Placeholder 2">
            <a:extLst>
              <a:ext uri="{FF2B5EF4-FFF2-40B4-BE49-F238E27FC236}">
                <a16:creationId xmlns:a16="http://schemas.microsoft.com/office/drawing/2014/main" id="{A98B4EFF-1FEC-0946-7DB1-15407D351D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150" dirty="0"/>
          </a:p>
        </p:txBody>
      </p:sp>
      <p:pic>
        <p:nvPicPr>
          <p:cNvPr id="5" name="Picture 4" descr="A blue and black logo&#10;&#10;Description automatically generated">
            <a:extLst>
              <a:ext uri="{FF2B5EF4-FFF2-40B4-BE49-F238E27FC236}">
                <a16:creationId xmlns:a16="http://schemas.microsoft.com/office/drawing/2014/main" id="{AF0305CC-6FEE-7FC7-344A-F4B789C8CCC7}"/>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a:off x="10521025" y="6090961"/>
            <a:ext cx="629920" cy="558105"/>
          </a:xfrm>
          <a:prstGeom prst="rect">
            <a:avLst/>
          </a:prstGeom>
        </p:spPr>
      </p:pic>
      <p:pic>
        <p:nvPicPr>
          <p:cNvPr id="6" name="ITU logo blue">
            <a:extLst>
              <a:ext uri="{FF2B5EF4-FFF2-40B4-BE49-F238E27FC236}">
                <a16:creationId xmlns:a16="http://schemas.microsoft.com/office/drawing/2014/main" id="{DBCD008D-EBB7-8B72-8AF7-6C6835A0D287}"/>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11134304" y="6038350"/>
            <a:ext cx="956262" cy="655478"/>
          </a:xfrm>
          <a:prstGeom prst="rect">
            <a:avLst/>
          </a:prstGeom>
        </p:spPr>
      </p:pic>
    </p:spTree>
    <p:extLst>
      <p:ext uri="{BB962C8B-B14F-4D97-AF65-F5344CB8AC3E}">
        <p14:creationId xmlns:p14="http://schemas.microsoft.com/office/powerpoint/2010/main" val="3452108936"/>
      </p:ext>
    </p:extLst>
  </p:cSld>
  <p:clrMap bg1="lt1" tx1="dk1" bg2="lt2" tx2="dk2" accent1="accent1" accent2="accent2" accent3="accent3" accent4="accent4" accent5="accent5" accent6="accent6" hlink="hlink" folHlink="folHlink"/>
  <p:sldLayoutIdLst>
    <p:sldLayoutId id="2147483719" r:id="rId1"/>
    <p:sldLayoutId id="2147483718" r:id="rId2"/>
    <p:sldLayoutId id="2147483717" r:id="rId3"/>
    <p:sldLayoutId id="2147483721" r:id="rId4"/>
    <p:sldLayoutId id="2147483675" r:id="rId5"/>
    <p:sldLayoutId id="2147483656" r:id="rId6"/>
    <p:sldLayoutId id="2147483652" r:id="rId7"/>
    <p:sldLayoutId id="2147483670" r:id="rId8"/>
    <p:sldLayoutId id="2147483742" r:id="rId9"/>
    <p:sldLayoutId id="2147483743" r:id="rId10"/>
  </p:sldLayoutIdLst>
  <p:hf hdr="0" ftr="0" dt="0"/>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1800" kern="1200" spc="0">
          <a:solidFill>
            <a:schemeClr val="tx1"/>
          </a:solidFill>
          <a:latin typeface="Avenir Nxt2 W1G" panose="020B0503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87" userDrawn="1">
          <p15:clr>
            <a:srgbClr val="F26B43"/>
          </p15:clr>
        </p15:guide>
        <p15:guide id="4" pos="393" userDrawn="1">
          <p15:clr>
            <a:srgbClr val="F26B43"/>
          </p15:clr>
        </p15:guide>
        <p15:guide id="5" orient="horz" pos="3974" userDrawn="1">
          <p15:clr>
            <a:srgbClr val="F26B43"/>
          </p15:clr>
        </p15:guide>
        <p15:guide id="6" orient="horz" pos="346" userDrawn="1">
          <p15:clr>
            <a:srgbClr val="F26B43"/>
          </p15:clr>
        </p15:guide>
        <p15:guide id="7" orient="horz" pos="413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dirty="0"/>
              <a:t>Second level</a:t>
            </a:r>
          </a:p>
          <a:p>
            <a:pPr lvl="1"/>
            <a:r>
              <a:rPr lang="en-US" dirty="0"/>
              <a:t>Third level</a:t>
            </a:r>
          </a:p>
          <a:p>
            <a:pPr lvl="2"/>
            <a:r>
              <a:rPr lang="en-US" dirty="0"/>
              <a:t>Fourth level</a:t>
            </a:r>
          </a:p>
          <a:p>
            <a:pPr lvl="3"/>
            <a:r>
              <a:rPr lang="en-US" dirty="0"/>
              <a:t>Fifth level</a:t>
            </a:r>
          </a:p>
        </p:txBody>
      </p:sp>
      <p:sp>
        <p:nvSpPr>
          <p:cNvPr id="4" name="TextBox 3">
            <a:extLst>
              <a:ext uri="{FF2B5EF4-FFF2-40B4-BE49-F238E27FC236}">
                <a16:creationId xmlns:a16="http://schemas.microsoft.com/office/drawing/2014/main" id="{E9682853-E4B8-215C-53E2-C42FA3A9408D}"/>
              </a:ext>
            </a:extLst>
          </p:cNvPr>
          <p:cNvSpPr txBox="1"/>
          <p:nvPr userDrawn="1"/>
        </p:nvSpPr>
        <p:spPr>
          <a:xfrm>
            <a:off x="623889" y="6343130"/>
            <a:ext cx="47202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www.itu.int/bsg</a:t>
            </a:r>
          </a:p>
        </p:txBody>
      </p:sp>
      <p:sp>
        <p:nvSpPr>
          <p:cNvPr id="5" name="TextBox 4">
            <a:extLst>
              <a:ext uri="{FF2B5EF4-FFF2-40B4-BE49-F238E27FC236}">
                <a16:creationId xmlns:a16="http://schemas.microsoft.com/office/drawing/2014/main" id="{B11CAFD4-10F7-DE3A-3D29-0AC4B16ED9F9}"/>
              </a:ext>
            </a:extLst>
          </p:cNvPr>
          <p:cNvSpPr txBox="1"/>
          <p:nvPr userDrawn="1"/>
        </p:nvSpPr>
        <p:spPr>
          <a:xfrm>
            <a:off x="6096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pic>
        <p:nvPicPr>
          <p:cNvPr id="8" name="Picture 7" descr="A blue and black logo&#10;&#10;Description automatically generated">
            <a:extLst>
              <a:ext uri="{FF2B5EF4-FFF2-40B4-BE49-F238E27FC236}">
                <a16:creationId xmlns:a16="http://schemas.microsoft.com/office/drawing/2014/main" id="{D3ED53DA-B0B9-41E3-91F8-2713CE983A2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0521025" y="6090961"/>
            <a:ext cx="629920" cy="558105"/>
          </a:xfrm>
          <a:prstGeom prst="rect">
            <a:avLst/>
          </a:prstGeom>
        </p:spPr>
      </p:pic>
      <p:pic>
        <p:nvPicPr>
          <p:cNvPr id="9" name="ITU logo blue">
            <a:extLst>
              <a:ext uri="{FF2B5EF4-FFF2-40B4-BE49-F238E27FC236}">
                <a16:creationId xmlns:a16="http://schemas.microsoft.com/office/drawing/2014/main" id="{C7CEA22B-02BF-B0DC-FC5C-32989CA7C385}"/>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1134304" y="6038350"/>
            <a:ext cx="956262" cy="655478"/>
          </a:xfrm>
          <a:prstGeom prst="rect">
            <a:avLst/>
          </a:prstGeom>
        </p:spPr>
      </p:pic>
    </p:spTree>
    <p:extLst>
      <p:ext uri="{BB962C8B-B14F-4D97-AF65-F5344CB8AC3E}">
        <p14:creationId xmlns:p14="http://schemas.microsoft.com/office/powerpoint/2010/main" val="1497039940"/>
      </p:ext>
    </p:extLst>
  </p:cSld>
  <p:clrMap bg1="lt1" tx1="dk1" bg2="lt2" tx2="dk2" accent1="accent1" accent2="accent2" accent3="accent3" accent4="accent4" accent5="accent5" accent6="accent6" hlink="hlink" folHlink="folHlink"/>
  <p:sldLayoutIdLst>
    <p:sldLayoutId id="2147483710" r:id="rId1"/>
    <p:sldLayoutId id="2147483716" r:id="rId2"/>
    <p:sldLayoutId id="2147483711" r:id="rId3"/>
  </p:sldLayoutIdLst>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dirty="0">
                <a:latin typeface="Georgia" panose="02040502050405020303" pitchFamily="18" charset="0"/>
              </a:rPr>
              <a:t>We grew up with the internet. </a:t>
            </a:r>
            <a:br>
              <a:rPr lang="en-US" sz="2800" i="1" dirty="0">
                <a:latin typeface="Georgia" panose="02040502050405020303" pitchFamily="18" charset="0"/>
              </a:rPr>
            </a:br>
            <a:r>
              <a:rPr lang="en-US" sz="2800" i="1" dirty="0">
                <a:latin typeface="Georgia" panose="02040502050405020303" pitchFamily="18" charset="0"/>
              </a:rPr>
              <a:t>I mean, the internet has always been here with us. The grown-ups are like ‘Wow the internet appeared’, while it is perfectly normal for us.” </a:t>
            </a:r>
          </a:p>
        </p:txBody>
      </p:sp>
      <p:sp>
        <p:nvSpPr>
          <p:cNvPr id="9" name="TextBox 8">
            <a:extLst>
              <a:ext uri="{FF2B5EF4-FFF2-40B4-BE49-F238E27FC236}">
                <a16:creationId xmlns:a16="http://schemas.microsoft.com/office/drawing/2014/main" id="{CD9BF5BD-2163-4157-A2AF-C24DDF31C8DA}"/>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sp>
        <p:nvSpPr>
          <p:cNvPr id="2" name="TextBox 1">
            <a:extLst>
              <a:ext uri="{FF2B5EF4-FFF2-40B4-BE49-F238E27FC236}">
                <a16:creationId xmlns:a16="http://schemas.microsoft.com/office/drawing/2014/main" id="{93A00C43-A55D-EFDE-5CBF-E54611C8707F}"/>
              </a:ext>
            </a:extLst>
          </p:cNvPr>
          <p:cNvSpPr txBox="1"/>
          <p:nvPr userDrawn="1"/>
        </p:nvSpPr>
        <p:spPr>
          <a:xfrm>
            <a:off x="623889" y="6343130"/>
            <a:ext cx="47202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www.itu.int/bsg</a:t>
            </a:r>
          </a:p>
        </p:txBody>
      </p:sp>
      <p:sp>
        <p:nvSpPr>
          <p:cNvPr id="4" name="TextBox 3">
            <a:extLst>
              <a:ext uri="{FF2B5EF4-FFF2-40B4-BE49-F238E27FC236}">
                <a16:creationId xmlns:a16="http://schemas.microsoft.com/office/drawing/2014/main" id="{A93E1B90-949D-0DDC-FF1E-1332E1ABDA69}"/>
              </a:ext>
            </a:extLst>
          </p:cNvPr>
          <p:cNvSpPr txBox="1"/>
          <p:nvPr userDrawn="1"/>
        </p:nvSpPr>
        <p:spPr>
          <a:xfrm>
            <a:off x="6096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pic>
        <p:nvPicPr>
          <p:cNvPr id="5" name="Picture 4" descr="A blue and black logo&#10;&#10;Description automatically generated">
            <a:extLst>
              <a:ext uri="{FF2B5EF4-FFF2-40B4-BE49-F238E27FC236}">
                <a16:creationId xmlns:a16="http://schemas.microsoft.com/office/drawing/2014/main" id="{94C40707-DFA1-09BB-70A9-F7467B96C8C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521025" y="6090961"/>
            <a:ext cx="629920" cy="558105"/>
          </a:xfrm>
          <a:prstGeom prst="rect">
            <a:avLst/>
          </a:prstGeom>
        </p:spPr>
      </p:pic>
      <p:pic>
        <p:nvPicPr>
          <p:cNvPr id="6" name="ITU logo blue">
            <a:extLst>
              <a:ext uri="{FF2B5EF4-FFF2-40B4-BE49-F238E27FC236}">
                <a16:creationId xmlns:a16="http://schemas.microsoft.com/office/drawing/2014/main" id="{97FE4522-8EEE-CFAF-3471-61A937ACB6C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1134304" y="6038350"/>
            <a:ext cx="956262" cy="655478"/>
          </a:xfrm>
          <a:prstGeom prst="rect">
            <a:avLst/>
          </a:prstGeom>
        </p:spPr>
      </p:pic>
    </p:spTree>
    <p:extLst>
      <p:ext uri="{BB962C8B-B14F-4D97-AF65-F5344CB8AC3E}">
        <p14:creationId xmlns:p14="http://schemas.microsoft.com/office/powerpoint/2010/main" val="157613210"/>
      </p:ext>
    </p:extLst>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b="0" i="1" kern="1200" spc="0">
          <a:solidFill>
            <a:schemeClr val="tx1"/>
          </a:solidFill>
          <a:latin typeface="Adelle CYR" panose="02000503060000020004" pitchFamily="2" charset="77"/>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5" name="Text Placeholder 4">
            <a:extLst>
              <a:ext uri="{FF2B5EF4-FFF2-40B4-BE49-F238E27FC236}">
                <a16:creationId xmlns:a16="http://schemas.microsoft.com/office/drawing/2014/main" id="{CC90E566-5E52-A699-825B-26D01E35FE5C}"/>
              </a:ext>
            </a:extLst>
          </p:cNvPr>
          <p:cNvSpPr>
            <a:spLocks noGrp="1"/>
          </p:cNvSpPr>
          <p:nvPr>
            <p:ph type="body" idx="1"/>
          </p:nvPr>
        </p:nvSpPr>
        <p:spPr>
          <a:xfrm>
            <a:off x="617625" y="1861719"/>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150" dirty="0"/>
          </a:p>
        </p:txBody>
      </p:sp>
      <p:sp>
        <p:nvSpPr>
          <p:cNvPr id="4" name="TextBox 3">
            <a:extLst>
              <a:ext uri="{FF2B5EF4-FFF2-40B4-BE49-F238E27FC236}">
                <a16:creationId xmlns:a16="http://schemas.microsoft.com/office/drawing/2014/main" id="{F2CE2427-4DE6-AB26-984B-D1305F127734}"/>
              </a:ext>
            </a:extLst>
          </p:cNvPr>
          <p:cNvSpPr txBox="1"/>
          <p:nvPr userDrawn="1"/>
        </p:nvSpPr>
        <p:spPr>
          <a:xfrm>
            <a:off x="623889" y="6343130"/>
            <a:ext cx="47202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www.itu.int/bsg</a:t>
            </a:r>
          </a:p>
        </p:txBody>
      </p:sp>
      <p:sp>
        <p:nvSpPr>
          <p:cNvPr id="6" name="TextBox 5">
            <a:extLst>
              <a:ext uri="{FF2B5EF4-FFF2-40B4-BE49-F238E27FC236}">
                <a16:creationId xmlns:a16="http://schemas.microsoft.com/office/drawing/2014/main" id="{BCAD3839-7C2F-A299-2484-35BB6B8842A9}"/>
              </a:ext>
            </a:extLst>
          </p:cNvPr>
          <p:cNvSpPr txBox="1"/>
          <p:nvPr userDrawn="1"/>
        </p:nvSpPr>
        <p:spPr>
          <a:xfrm>
            <a:off x="6096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pic>
        <p:nvPicPr>
          <p:cNvPr id="7" name="Picture 6" descr="A blue and black logo&#10;&#10;Description automatically generated">
            <a:extLst>
              <a:ext uri="{FF2B5EF4-FFF2-40B4-BE49-F238E27FC236}">
                <a16:creationId xmlns:a16="http://schemas.microsoft.com/office/drawing/2014/main" id="{710A9943-443F-3842-9670-E506BB45C988}"/>
              </a:ext>
            </a:extLst>
          </p:cNvPr>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a:off x="10521025" y="6090961"/>
            <a:ext cx="629920" cy="558105"/>
          </a:xfrm>
          <a:prstGeom prst="rect">
            <a:avLst/>
          </a:prstGeom>
        </p:spPr>
      </p:pic>
      <p:pic>
        <p:nvPicPr>
          <p:cNvPr id="8" name="ITU logo blue">
            <a:extLst>
              <a:ext uri="{FF2B5EF4-FFF2-40B4-BE49-F238E27FC236}">
                <a16:creationId xmlns:a16="http://schemas.microsoft.com/office/drawing/2014/main" id="{7B3C5975-1347-310F-D216-8923FE3CA56B}"/>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11134304" y="6038350"/>
            <a:ext cx="956262" cy="655478"/>
          </a:xfrm>
          <a:prstGeom prst="rect">
            <a:avLst/>
          </a:prstGeom>
        </p:spPr>
      </p:pic>
    </p:spTree>
    <p:extLst>
      <p:ext uri="{BB962C8B-B14F-4D97-AF65-F5344CB8AC3E}">
        <p14:creationId xmlns:p14="http://schemas.microsoft.com/office/powerpoint/2010/main" val="133802064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25" r:id="rId5"/>
    <p:sldLayoutId id="2147483723" r:id="rId6"/>
    <p:sldLayoutId id="2147483724" r:id="rId7"/>
    <p:sldLayoutId id="2147483731"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377190" indent="-285750" algn="l" defTabSz="914400" rtl="0" eaLnBrk="1" latinLnBrk="0" hangingPunct="1">
        <a:lnSpc>
          <a:spcPts val="2200"/>
        </a:lnSpc>
        <a:spcBef>
          <a:spcPts val="10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1pPr>
      <a:lvl2pPr marL="548640" indent="0" algn="l" defTabSz="914400" rtl="0" eaLnBrk="1" latinLnBrk="0" hangingPunct="1">
        <a:lnSpc>
          <a:spcPts val="2200"/>
        </a:lnSpc>
        <a:spcBef>
          <a:spcPts val="500"/>
        </a:spcBef>
        <a:buClr>
          <a:srgbClr val="009CD6"/>
        </a:buClr>
        <a:buSzPct val="110000"/>
        <a:buFont typeface="Arial" panose="020B0604020202020204" pitchFamily="34" charset="0"/>
        <a:buNone/>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87" userDrawn="1">
          <p15:clr>
            <a:srgbClr val="F26B43"/>
          </p15:clr>
        </p15:guide>
        <p15:guide id="4" pos="393" userDrawn="1">
          <p15:clr>
            <a:srgbClr val="F26B43"/>
          </p15:clr>
        </p15:guide>
        <p15:guide id="5" orient="horz" pos="3974" userDrawn="1">
          <p15:clr>
            <a:srgbClr val="F26B43"/>
          </p15:clr>
        </p15:guide>
        <p15:guide id="6" orient="horz" pos="34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dirty="0"/>
              <a:t>Second level</a:t>
            </a:r>
          </a:p>
          <a:p>
            <a:pPr lvl="1"/>
            <a:r>
              <a:rPr lang="en-US" dirty="0"/>
              <a:t>Third level</a:t>
            </a:r>
          </a:p>
          <a:p>
            <a:pPr lvl="2"/>
            <a:r>
              <a:rPr lang="en-US" dirty="0"/>
              <a:t>Fourth level</a:t>
            </a:r>
          </a:p>
          <a:p>
            <a:pPr lvl="3"/>
            <a:r>
              <a:rPr lang="en-US" dirty="0"/>
              <a:t>Fifth level</a:t>
            </a:r>
          </a:p>
        </p:txBody>
      </p:sp>
      <p:sp>
        <p:nvSpPr>
          <p:cNvPr id="4" name="TextBox 3">
            <a:extLst>
              <a:ext uri="{FF2B5EF4-FFF2-40B4-BE49-F238E27FC236}">
                <a16:creationId xmlns:a16="http://schemas.microsoft.com/office/drawing/2014/main" id="{2B8E9F4D-5DFB-7DFE-8C33-53F5AE91B70F}"/>
              </a:ext>
            </a:extLst>
          </p:cNvPr>
          <p:cNvSpPr txBox="1"/>
          <p:nvPr userDrawn="1"/>
        </p:nvSpPr>
        <p:spPr>
          <a:xfrm>
            <a:off x="623889" y="6343130"/>
            <a:ext cx="47202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www.itu.int/bsg</a:t>
            </a:r>
          </a:p>
        </p:txBody>
      </p:sp>
      <p:sp>
        <p:nvSpPr>
          <p:cNvPr id="5" name="TextBox 4">
            <a:extLst>
              <a:ext uri="{FF2B5EF4-FFF2-40B4-BE49-F238E27FC236}">
                <a16:creationId xmlns:a16="http://schemas.microsoft.com/office/drawing/2014/main" id="{0C275AE3-5EBF-F1F9-B83B-D6B5C1F9B768}"/>
              </a:ext>
            </a:extLst>
          </p:cNvPr>
          <p:cNvSpPr txBox="1"/>
          <p:nvPr userDrawn="1"/>
        </p:nvSpPr>
        <p:spPr>
          <a:xfrm>
            <a:off x="6096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pic>
        <p:nvPicPr>
          <p:cNvPr id="7" name="Picture 6" descr="A blue and black logo&#10;&#10;Description automatically generated">
            <a:extLst>
              <a:ext uri="{FF2B5EF4-FFF2-40B4-BE49-F238E27FC236}">
                <a16:creationId xmlns:a16="http://schemas.microsoft.com/office/drawing/2014/main" id="{8EF93BC5-A317-A562-C25C-3C0747396CF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0521025" y="6090961"/>
            <a:ext cx="629920" cy="558105"/>
          </a:xfrm>
          <a:prstGeom prst="rect">
            <a:avLst/>
          </a:prstGeom>
        </p:spPr>
      </p:pic>
      <p:pic>
        <p:nvPicPr>
          <p:cNvPr id="8" name="ITU logo blue">
            <a:extLst>
              <a:ext uri="{FF2B5EF4-FFF2-40B4-BE49-F238E27FC236}">
                <a16:creationId xmlns:a16="http://schemas.microsoft.com/office/drawing/2014/main" id="{7CCC30C9-4993-79BE-0B3C-9B733D8392D7}"/>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1134304" y="6038350"/>
            <a:ext cx="956262" cy="655478"/>
          </a:xfrm>
          <a:prstGeom prst="rect">
            <a:avLst/>
          </a:prstGeom>
        </p:spPr>
      </p:pic>
    </p:spTree>
    <p:extLst>
      <p:ext uri="{BB962C8B-B14F-4D97-AF65-F5344CB8AC3E}">
        <p14:creationId xmlns:p14="http://schemas.microsoft.com/office/powerpoint/2010/main" val="362653205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venir Nxt2 W1G" panose="020B0503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dirty="0">
                <a:latin typeface="Georgia" panose="02040502050405020303" pitchFamily="18" charset="0"/>
              </a:rPr>
              <a:t>We grew up with the internet. </a:t>
            </a:r>
            <a:br>
              <a:rPr lang="en-US" sz="2800" i="1" dirty="0">
                <a:latin typeface="Georgia" panose="02040502050405020303" pitchFamily="18" charset="0"/>
              </a:rPr>
            </a:br>
            <a:r>
              <a:rPr lang="en-US" sz="2800" i="1" dirty="0">
                <a:latin typeface="Georgia" panose="02040502050405020303" pitchFamily="18" charset="0"/>
              </a:rPr>
              <a:t>I mean, the internet has always been here with us. The grown-ups are like ‘Wow the internet appeared’, while it is perfectly normal for us.” </a:t>
            </a:r>
          </a:p>
        </p:txBody>
      </p:sp>
      <p:sp>
        <p:nvSpPr>
          <p:cNvPr id="4" name="TextBox 3">
            <a:extLst>
              <a:ext uri="{FF2B5EF4-FFF2-40B4-BE49-F238E27FC236}">
                <a16:creationId xmlns:a16="http://schemas.microsoft.com/office/drawing/2014/main" id="{EC31F8BE-FDA9-BE61-2AF3-B967C5F342D1}"/>
              </a:ext>
            </a:extLst>
          </p:cNvPr>
          <p:cNvSpPr txBox="1"/>
          <p:nvPr userDrawn="1"/>
        </p:nvSpPr>
        <p:spPr>
          <a:xfrm>
            <a:off x="623889" y="6343130"/>
            <a:ext cx="472027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spc="50" baseline="0" dirty="0">
                <a:solidFill>
                  <a:schemeClr val="accent2"/>
                </a:solidFill>
                <a:latin typeface="Avenir Nxt2 W1G" panose="020B0503020202020204" pitchFamily="34" charset="0"/>
                <a:cs typeface="Arial" panose="020B0604020202020204" pitchFamily="34" charset="0"/>
              </a:rPr>
              <a:t>www.itu.int/bsg</a:t>
            </a:r>
          </a:p>
        </p:txBody>
      </p:sp>
      <p:sp>
        <p:nvSpPr>
          <p:cNvPr id="5" name="TextBox 4">
            <a:extLst>
              <a:ext uri="{FF2B5EF4-FFF2-40B4-BE49-F238E27FC236}">
                <a16:creationId xmlns:a16="http://schemas.microsoft.com/office/drawing/2014/main" id="{DE99156F-7F63-FCC7-F3F2-647321E40CFA}"/>
              </a:ext>
            </a:extLst>
          </p:cNvPr>
          <p:cNvSpPr txBox="1"/>
          <p:nvPr userDrawn="1"/>
        </p:nvSpPr>
        <p:spPr>
          <a:xfrm>
            <a:off x="6096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latin typeface="Avenir Nxt2 W1G" panose="020B0503020202020204" pitchFamily="34" charset="0"/>
              </a:rPr>
              <a:t>‹#›</a:t>
            </a:fld>
            <a:endParaRPr lang="en-US" sz="1300" dirty="0">
              <a:solidFill>
                <a:schemeClr val="tx1"/>
              </a:solidFill>
              <a:latin typeface="Avenir Nxt2 W1G" panose="020B0503020202020204" pitchFamily="34" charset="0"/>
            </a:endParaRPr>
          </a:p>
        </p:txBody>
      </p:sp>
      <p:pic>
        <p:nvPicPr>
          <p:cNvPr id="6" name="Picture 5" descr="A blue and black logo&#10;&#10;Description automatically generated">
            <a:extLst>
              <a:ext uri="{FF2B5EF4-FFF2-40B4-BE49-F238E27FC236}">
                <a16:creationId xmlns:a16="http://schemas.microsoft.com/office/drawing/2014/main" id="{ED16478B-D273-D634-F5C5-7A88B6FEAB3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0521025" y="6090961"/>
            <a:ext cx="629920" cy="558105"/>
          </a:xfrm>
          <a:prstGeom prst="rect">
            <a:avLst/>
          </a:prstGeom>
        </p:spPr>
      </p:pic>
      <p:pic>
        <p:nvPicPr>
          <p:cNvPr id="7" name="ITU logo blue">
            <a:extLst>
              <a:ext uri="{FF2B5EF4-FFF2-40B4-BE49-F238E27FC236}">
                <a16:creationId xmlns:a16="http://schemas.microsoft.com/office/drawing/2014/main" id="{8A588F5A-8784-2BFE-6209-687FBD3A545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1134304" y="6038350"/>
            <a:ext cx="956262" cy="655478"/>
          </a:xfrm>
          <a:prstGeom prst="rect">
            <a:avLst/>
          </a:prstGeom>
        </p:spPr>
      </p:pic>
    </p:spTree>
    <p:extLst>
      <p:ext uri="{BB962C8B-B14F-4D97-AF65-F5344CB8AC3E}">
        <p14:creationId xmlns:p14="http://schemas.microsoft.com/office/powerpoint/2010/main" val="1191632621"/>
      </p:ext>
    </p:extLst>
  </p:cSld>
  <p:clrMap bg1="lt1" tx1="dk1" bg2="lt2" tx2="dk2" accent1="accent1" accent2="accent2" accent3="accent3" accent4="accent4" accent5="accent5" accent6="accent6" hlink="hlink" folHlink="folHlink"/>
  <p:sldLayoutIdLst>
    <p:sldLayoutId id="2147483737" r:id="rId1"/>
    <p:sldLayoutId id="2147483738"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kern="1200" spc="0">
          <a:solidFill>
            <a:schemeClr val="tx1"/>
          </a:solidFill>
          <a:latin typeface="Adelle CYR" panose="02000503060000020004" pitchFamily="50" charset="0"/>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631385"/>
      </p:ext>
    </p:extLst>
  </p:cSld>
  <p:clrMap bg1="lt1" tx1="dk1" bg2="lt2" tx2="dk2" accent1="accent1" accent2="accent2" accent3="accent3" accent4="accent4" accent5="accent5" accent6="accent6" hlink="hlink" folHlink="folHlink"/>
  <p:sldLayoutIdLst>
    <p:sldLayoutId id="2147483660"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150"/>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chart" Target="../charts/chart21.xml"/></Relationships>
</file>

<file path=ppt/slides/_rels/slide1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chart" Target="../charts/chart24.xml"/><Relationship Id="rId4" Type="http://schemas.openxmlformats.org/officeDocument/2006/relationships/chart" Target="../charts/char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0.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hyperlink" Target="mailto:bridging@itu.int" TargetMode="Externa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chart" Target="../charts/char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chart" Target="../charts/chart14.xml"/></Relationships>
</file>

<file path=ppt/slides/_rels/slide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chart" Target="../charts/chart18.xml"/><Relationship Id="rId5" Type="http://schemas.openxmlformats.org/officeDocument/2006/relationships/chart" Target="../charts/chart17.xml"/><Relationship Id="rId4" Type="http://schemas.openxmlformats.org/officeDocument/2006/relationships/chart" Target="../charts/char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A1E6E8-21F7-1973-1034-86F98FBEACAA}"/>
              </a:ext>
            </a:extLst>
          </p:cNvPr>
          <p:cNvSpPr/>
          <p:nvPr/>
        </p:nvSpPr>
        <p:spPr>
          <a:xfrm>
            <a:off x="9859617" y="5724939"/>
            <a:ext cx="2173357" cy="9939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9F30285-D598-437F-82DD-E03C393D63FF}"/>
              </a:ext>
            </a:extLst>
          </p:cNvPr>
          <p:cNvSpPr txBox="1">
            <a:spLocks/>
          </p:cNvSpPr>
          <p:nvPr/>
        </p:nvSpPr>
        <p:spPr>
          <a:xfrm>
            <a:off x="849228" y="4658515"/>
            <a:ext cx="6180222" cy="708823"/>
          </a:xfrm>
          <a:prstGeom prst="rect">
            <a:avLst/>
          </a:prstGeom>
        </p:spPr>
        <p:txBody>
          <a:bodyPr anchor="t">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pPr lvl="0">
              <a:lnSpc>
                <a:spcPct val="100000"/>
              </a:lnSpc>
              <a:spcBef>
                <a:spcPts val="0"/>
              </a:spcBef>
              <a:defRPr/>
            </a:pPr>
            <a:r>
              <a:rPr lang="de-DE" sz="1600" dirty="0">
                <a:solidFill>
                  <a:schemeClr val="tx1"/>
                </a:solidFill>
                <a:latin typeface="Avenir Nxt2 W1G" panose="020B0503020202020204" pitchFamily="34" charset="0"/>
              </a:rPr>
              <a:t>New BSG Programm</a:t>
            </a:r>
          </a:p>
        </p:txBody>
      </p:sp>
      <p:cxnSp>
        <p:nvCxnSpPr>
          <p:cNvPr id="11" name="Straight Connector 10">
            <a:extLst>
              <a:ext uri="{FF2B5EF4-FFF2-40B4-BE49-F238E27FC236}">
                <a16:creationId xmlns:a16="http://schemas.microsoft.com/office/drawing/2014/main" id="{D9AD66F2-F7C0-4D03-9150-D28F17AC561D}"/>
              </a:ext>
            </a:extLst>
          </p:cNvPr>
          <p:cNvCxnSpPr>
            <a:cxnSpLocks/>
          </p:cNvCxnSpPr>
          <p:nvPr/>
        </p:nvCxnSpPr>
        <p:spPr>
          <a:xfrm>
            <a:off x="937797" y="4572001"/>
            <a:ext cx="6020121" cy="0"/>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sp>
        <p:nvSpPr>
          <p:cNvPr id="12" name="Title 9">
            <a:extLst>
              <a:ext uri="{FF2B5EF4-FFF2-40B4-BE49-F238E27FC236}">
                <a16:creationId xmlns:a16="http://schemas.microsoft.com/office/drawing/2014/main" id="{EEB08032-CE0E-4986-AEDF-A41026C0E8B9}"/>
              </a:ext>
            </a:extLst>
          </p:cNvPr>
          <p:cNvSpPr txBox="1">
            <a:spLocks/>
          </p:cNvSpPr>
          <p:nvPr/>
        </p:nvSpPr>
        <p:spPr>
          <a:xfrm>
            <a:off x="802509" y="2403292"/>
            <a:ext cx="7678881" cy="1956760"/>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r>
              <a:rPr lang="en-GB" sz="3600" b="1" dirty="0">
                <a:solidFill>
                  <a:schemeClr val="tx1"/>
                </a:solidFill>
                <a:latin typeface="Avenir Nxt2 W1G" panose="020B0503020202020204" pitchFamily="34" charset="0"/>
              </a:rPr>
              <a:t>Bridging the Standardization Gap</a:t>
            </a:r>
          </a:p>
        </p:txBody>
      </p:sp>
      <p:sp>
        <p:nvSpPr>
          <p:cNvPr id="13" name="Title 9">
            <a:extLst>
              <a:ext uri="{FF2B5EF4-FFF2-40B4-BE49-F238E27FC236}">
                <a16:creationId xmlns:a16="http://schemas.microsoft.com/office/drawing/2014/main" id="{122F9856-ABF7-4797-98C9-74C4BD7B847C}"/>
              </a:ext>
            </a:extLst>
          </p:cNvPr>
          <p:cNvSpPr txBox="1">
            <a:spLocks/>
          </p:cNvSpPr>
          <p:nvPr/>
        </p:nvSpPr>
        <p:spPr>
          <a:xfrm>
            <a:off x="849228" y="6162675"/>
            <a:ext cx="4586648" cy="29802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endParaRPr lang="en-US" sz="1800" dirty="0">
              <a:solidFill>
                <a:schemeClr val="tx1"/>
              </a:solidFill>
              <a:latin typeface="Avenir Nxt2 W1G" panose="020B0503020202020204" pitchFamily="34" charset="0"/>
            </a:endParaRPr>
          </a:p>
        </p:txBody>
      </p:sp>
      <p:pic>
        <p:nvPicPr>
          <p:cNvPr id="7" name="ITU logo blue">
            <a:extLst>
              <a:ext uri="{FF2B5EF4-FFF2-40B4-BE49-F238E27FC236}">
                <a16:creationId xmlns:a16="http://schemas.microsoft.com/office/drawing/2014/main" id="{A2066351-C569-4C4C-A096-308777FCDC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868024" y="5242067"/>
            <a:ext cx="1323975" cy="1873596"/>
          </a:xfrm>
          <a:prstGeom prst="rect">
            <a:avLst/>
          </a:prstGeom>
        </p:spPr>
      </p:pic>
      <p:sp>
        <p:nvSpPr>
          <p:cNvPr id="2" name="Title 9">
            <a:extLst>
              <a:ext uri="{FF2B5EF4-FFF2-40B4-BE49-F238E27FC236}">
                <a16:creationId xmlns:a16="http://schemas.microsoft.com/office/drawing/2014/main" id="{31D60619-753D-D34E-7BA8-4D02A63BA040}"/>
              </a:ext>
            </a:extLst>
          </p:cNvPr>
          <p:cNvSpPr txBox="1">
            <a:spLocks/>
          </p:cNvSpPr>
          <p:nvPr/>
        </p:nvSpPr>
        <p:spPr>
          <a:xfrm>
            <a:off x="802510" y="5615996"/>
            <a:ext cx="4586648" cy="298021"/>
          </a:xfrm>
          <a:prstGeom prst="rect">
            <a:avLst/>
          </a:prstGeom>
        </p:spPr>
        <p:txBody>
          <a:bodyPr anchor="b">
            <a:noAutofit/>
          </a:bodyPr>
          <a:lstStyle>
            <a:lvl1pPr algn="l" defTabSz="914400" rtl="0" eaLnBrk="1" latinLnBrk="0" hangingPunct="1">
              <a:lnSpc>
                <a:spcPct val="90000"/>
              </a:lnSpc>
              <a:spcBef>
                <a:spcPct val="0"/>
              </a:spcBef>
              <a:buNone/>
              <a:defRPr sz="4000" kern="1200">
                <a:solidFill>
                  <a:schemeClr val="bg1"/>
                </a:solidFill>
                <a:latin typeface="Arial" panose="020B0604020202020204" pitchFamily="34" charset="0"/>
                <a:ea typeface="+mj-ea"/>
                <a:cs typeface="Arial" panose="020B0604020202020204" pitchFamily="34" charset="0"/>
              </a:defRPr>
            </a:lvl1pPr>
          </a:lstStyle>
          <a:p>
            <a:r>
              <a:rPr lang="en-US" sz="1800" dirty="0">
                <a:solidFill>
                  <a:schemeClr val="tx1"/>
                </a:solidFill>
                <a:latin typeface="Avenir Nxt2 W1G" panose="020B0503020202020204" pitchFamily="34" charset="0"/>
              </a:rPr>
              <a:t>23 January 2024</a:t>
            </a:r>
          </a:p>
        </p:txBody>
      </p:sp>
      <p:pic>
        <p:nvPicPr>
          <p:cNvPr id="4" name="Picture 3" descr="A blue and black logo&#10;&#10;Description automatically generated">
            <a:extLst>
              <a:ext uri="{FF2B5EF4-FFF2-40B4-BE49-F238E27FC236}">
                <a16:creationId xmlns:a16="http://schemas.microsoft.com/office/drawing/2014/main" id="{EB04EE92-240A-B0AD-A6A6-DD3F9D4135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14"/>
          <a:stretch/>
        </p:blipFill>
        <p:spPr>
          <a:xfrm>
            <a:off x="10043531" y="5849005"/>
            <a:ext cx="824493" cy="764091"/>
          </a:xfrm>
          <a:prstGeom prst="rect">
            <a:avLst/>
          </a:prstGeom>
        </p:spPr>
      </p:pic>
    </p:spTree>
    <p:extLst>
      <p:ext uri="{BB962C8B-B14F-4D97-AF65-F5344CB8AC3E}">
        <p14:creationId xmlns:p14="http://schemas.microsoft.com/office/powerpoint/2010/main" val="119680026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38"/>
          <p:cNvGraphicFramePr/>
          <p:nvPr>
            <p:extLst>
              <p:ext uri="{D42A27DB-BD31-4B8C-83A1-F6EECF244321}">
                <p14:modId xmlns:p14="http://schemas.microsoft.com/office/powerpoint/2010/main" val="637180068"/>
              </p:ext>
            </p:extLst>
          </p:nvPr>
        </p:nvGraphicFramePr>
        <p:xfrm>
          <a:off x="4189847" y="2314832"/>
          <a:ext cx="3812305" cy="386488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2">
            <a:extLst>
              <a:ext uri="{FF2B5EF4-FFF2-40B4-BE49-F238E27FC236}">
                <a16:creationId xmlns:a16="http://schemas.microsoft.com/office/drawing/2014/main" id="{76012E25-C271-8663-A54F-B3330F7C6775}"/>
              </a:ext>
            </a:extLst>
          </p:cNvPr>
          <p:cNvGrpSpPr/>
          <p:nvPr/>
        </p:nvGrpSpPr>
        <p:grpSpPr>
          <a:xfrm>
            <a:off x="5950311" y="2221463"/>
            <a:ext cx="4585840" cy="959343"/>
            <a:chOff x="5950311" y="2457435"/>
            <a:chExt cx="4585840" cy="959343"/>
          </a:xfrm>
        </p:grpSpPr>
        <p:sp>
          <p:nvSpPr>
            <p:cNvPr id="31" name="Shape 616"/>
            <p:cNvSpPr/>
            <p:nvPr/>
          </p:nvSpPr>
          <p:spPr>
            <a:xfrm>
              <a:off x="8295998" y="2457435"/>
              <a:ext cx="2240153" cy="959343"/>
            </a:xfrm>
            <a:prstGeom prst="rect">
              <a:avLst/>
            </a:prstGeom>
            <a:noFill/>
            <a:ln>
              <a:noFill/>
            </a:ln>
          </p:spPr>
          <p:txBody>
            <a:bodyPr lIns="91412" tIns="45700" rIns="91412" bIns="45700" anchor="t" anchorCtr="0">
              <a:noAutofit/>
            </a:bodyPr>
            <a:lstStyle/>
            <a:p>
              <a:pPr>
                <a:lnSpc>
                  <a:spcPct val="130000"/>
                </a:lnSpc>
                <a:buSzPct val="25000"/>
              </a:pPr>
              <a:r>
                <a:rPr lang="en-US" sz="1400" i="1" dirty="0">
                  <a:latin typeface="Avenir Nxt2 W1G" panose="020B0503020202020204" pitchFamily="34" charset="0"/>
                  <a:ea typeface="Roboto"/>
                  <a:cs typeface="Roboto"/>
                  <a:sym typeface="Roboto"/>
                </a:rPr>
                <a:t>70,922</a:t>
              </a:r>
              <a:endParaRPr lang="id-ID" sz="1400" i="1" dirty="0">
                <a:latin typeface="Avenir Nxt2 W1G" panose="020B0503020202020204" pitchFamily="34" charset="0"/>
                <a:ea typeface="Roboto"/>
                <a:cs typeface="Roboto"/>
                <a:sym typeface="Roboto"/>
              </a:endParaRPr>
            </a:p>
            <a:p>
              <a:pPr>
                <a:lnSpc>
                  <a:spcPct val="130000"/>
                </a:lnSpc>
                <a:buSzPct val="25000"/>
              </a:pPr>
              <a:r>
                <a:rPr lang="id-ID" sz="1600" i="1" dirty="0">
                  <a:latin typeface="Avenir Nxt2 W1G" panose="020B0503020202020204" pitchFamily="34" charset="0"/>
                  <a:ea typeface="Roboto"/>
                  <a:cs typeface="Roboto"/>
                  <a:sym typeface="Roboto"/>
                </a:rPr>
                <a:t>Least developed country</a:t>
              </a:r>
              <a:endParaRPr lang="id-ID" sz="1501" i="1" dirty="0">
                <a:latin typeface="Avenir Nxt2 W1G" panose="020B0503020202020204" pitchFamily="34" charset="0"/>
                <a:ea typeface="Roboto"/>
                <a:cs typeface="Roboto"/>
                <a:sym typeface="Roboto"/>
              </a:endParaRPr>
            </a:p>
          </p:txBody>
        </p:sp>
        <p:sp>
          <p:nvSpPr>
            <p:cNvPr id="38" name="Ellipse 37"/>
            <p:cNvSpPr/>
            <p:nvPr/>
          </p:nvSpPr>
          <p:spPr>
            <a:xfrm rot="19711914">
              <a:off x="5950311" y="2888692"/>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39" name="Gerader Verbinder 38"/>
            <p:cNvCxnSpPr>
              <a:cxnSpLocks/>
              <a:stCxn id="38" idx="6"/>
            </p:cNvCxnSpPr>
            <p:nvPr/>
          </p:nvCxnSpPr>
          <p:spPr>
            <a:xfrm>
              <a:off x="6097240" y="2926594"/>
              <a:ext cx="2196969" cy="11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Shape 610"/>
          <p:cNvSpPr/>
          <p:nvPr/>
        </p:nvSpPr>
        <p:spPr>
          <a:xfrm>
            <a:off x="8324928" y="4090393"/>
            <a:ext cx="2661125" cy="711544"/>
          </a:xfrm>
          <a:prstGeom prst="rect">
            <a:avLst/>
          </a:prstGeom>
          <a:noFill/>
          <a:ln>
            <a:noFill/>
          </a:ln>
        </p:spPr>
        <p:txBody>
          <a:bodyPr lIns="91412" tIns="45700" rIns="91412" bIns="45700" anchor="t" anchorCtr="0">
            <a:noAutofit/>
          </a:bodyPr>
          <a:lstStyle/>
          <a:p>
            <a:pPr>
              <a:lnSpc>
                <a:spcPct val="130000"/>
              </a:lnSpc>
              <a:buSzPct val="25000"/>
            </a:pPr>
            <a:r>
              <a:rPr lang="en-US" sz="1400" i="1" dirty="0">
                <a:latin typeface="Avenir Nxt2 W1G" panose="020B0503020202020204" pitchFamily="34" charset="0"/>
                <a:ea typeface="Roboto"/>
                <a:cs typeface="Roboto"/>
                <a:sym typeface="Roboto"/>
              </a:rPr>
              <a:t>2,670,032</a:t>
            </a:r>
            <a:endParaRPr lang="id-ID" sz="1400" i="1" dirty="0">
              <a:latin typeface="Avenir Nxt2 W1G" panose="020B0503020202020204" pitchFamily="34" charset="0"/>
              <a:ea typeface="Roboto"/>
              <a:cs typeface="Roboto"/>
              <a:sym typeface="Roboto"/>
            </a:endParaRPr>
          </a:p>
          <a:p>
            <a:pPr>
              <a:lnSpc>
                <a:spcPct val="130000"/>
              </a:lnSpc>
              <a:buSzPct val="25000"/>
            </a:pPr>
            <a:r>
              <a:rPr lang="id-ID" sz="1600" i="1" dirty="0">
                <a:latin typeface="Avenir Nxt2 W1G" panose="020B0503020202020204" pitchFamily="34" charset="0"/>
                <a:ea typeface="Roboto"/>
                <a:cs typeface="Roboto"/>
                <a:sym typeface="Roboto"/>
              </a:rPr>
              <a:t>Developed country</a:t>
            </a:r>
          </a:p>
        </p:txBody>
      </p:sp>
      <p:sp>
        <p:nvSpPr>
          <p:cNvPr id="42" name="Ellipse 41"/>
          <p:cNvSpPr/>
          <p:nvPr/>
        </p:nvSpPr>
        <p:spPr>
          <a:xfrm rot="20963263">
            <a:off x="7549218" y="4379280"/>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45" name="Gerader Verbinder 44"/>
          <p:cNvCxnSpPr>
            <a:cxnSpLocks/>
            <a:endCxn id="42" idx="6"/>
          </p:cNvCxnSpPr>
          <p:nvPr/>
        </p:nvCxnSpPr>
        <p:spPr>
          <a:xfrm flipH="1">
            <a:off x="7706453" y="4443973"/>
            <a:ext cx="5877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5026E83E-7E09-0FA4-787A-2A820977B0EF}"/>
              </a:ext>
            </a:extLst>
          </p:cNvPr>
          <p:cNvSpPr>
            <a:spLocks noGrp="1"/>
          </p:cNvSpPr>
          <p:nvPr>
            <p:ph type="title"/>
          </p:nvPr>
        </p:nvSpPr>
        <p:spPr>
          <a:xfrm>
            <a:off x="634707" y="838130"/>
            <a:ext cx="9061228" cy="480516"/>
          </a:xfrm>
        </p:spPr>
        <p:txBody>
          <a:bodyPr/>
          <a:lstStyle/>
          <a:p>
            <a:r>
              <a:rPr lang="en-US" sz="2800" b="1" dirty="0">
                <a:cs typeface="Arial"/>
              </a:rPr>
              <a:t>Downloads [2]</a:t>
            </a:r>
            <a:r>
              <a:rPr lang="en-US" sz="2800" dirty="0">
                <a:cs typeface="Arial"/>
              </a:rPr>
              <a:t>: </a:t>
            </a:r>
            <a:r>
              <a:rPr lang="en-US" sz="2800" b="0" dirty="0">
                <a:cs typeface="Arial"/>
              </a:rPr>
              <a:t>Gap</a:t>
            </a:r>
            <a:endParaRPr lang="en-150"/>
          </a:p>
        </p:txBody>
      </p:sp>
      <p:sp>
        <p:nvSpPr>
          <p:cNvPr id="10" name="Text Placeholder 9">
            <a:extLst>
              <a:ext uri="{FF2B5EF4-FFF2-40B4-BE49-F238E27FC236}">
                <a16:creationId xmlns:a16="http://schemas.microsoft.com/office/drawing/2014/main" id="{8F3706E1-BFFC-B397-95B6-85DACB313773}"/>
              </a:ext>
            </a:extLst>
          </p:cNvPr>
          <p:cNvSpPr>
            <a:spLocks noGrp="1"/>
          </p:cNvSpPr>
          <p:nvPr>
            <p:ph type="body" sz="quarter" idx="10"/>
          </p:nvPr>
        </p:nvSpPr>
        <p:spPr/>
        <p:txBody>
          <a:bodyPr/>
          <a:lstStyle/>
          <a:p>
            <a:r>
              <a:rPr kumimoji="0" lang="en-GB" sz="1600" i="0" u="none" strike="noStrike" kern="1200" cap="none" spc="0" normalizeH="0" baseline="0" noProof="0" dirty="0">
                <a:ln>
                  <a:noFill/>
                </a:ln>
                <a:effectLst/>
                <a:uLnTx/>
                <a:uFillTx/>
                <a:latin typeface="Avenir Nxt2 W1G" panose="020B0503020202020204" pitchFamily="34" charset="0"/>
                <a:ea typeface="+mj-ea"/>
                <a:cs typeface="Arial" panose="020B0604020202020204" pitchFamily="34" charset="0"/>
              </a:rPr>
              <a:t>Key performance indicators</a:t>
            </a:r>
            <a:endParaRPr kumimoji="0" lang="en-US" sz="1600" i="0" u="none" strike="noStrike" kern="1200" cap="none" spc="0" normalizeH="0" baseline="0" noProof="0" dirty="0">
              <a:ln>
                <a:noFill/>
              </a:ln>
              <a:effectLst/>
              <a:uLnTx/>
              <a:uFillTx/>
              <a:latin typeface="Avenir Nxt2 W1G" panose="020B0503020202020204" pitchFamily="34" charset="0"/>
              <a:ea typeface="+mj-ea"/>
              <a:cs typeface="Arial" panose="020B0604020202020204" pitchFamily="34" charset="0"/>
            </a:endParaRPr>
          </a:p>
        </p:txBody>
      </p:sp>
      <p:sp>
        <p:nvSpPr>
          <p:cNvPr id="8" name="TextBox 7">
            <a:extLst>
              <a:ext uri="{FF2B5EF4-FFF2-40B4-BE49-F238E27FC236}">
                <a16:creationId xmlns:a16="http://schemas.microsoft.com/office/drawing/2014/main" id="{788F9E16-8CED-360B-9061-11EE3A6E7002}"/>
              </a:ext>
            </a:extLst>
          </p:cNvPr>
          <p:cNvSpPr txBox="1"/>
          <p:nvPr/>
        </p:nvSpPr>
        <p:spPr>
          <a:xfrm>
            <a:off x="634696" y="1690899"/>
            <a:ext cx="5340213" cy="646331"/>
          </a:xfrm>
          <a:prstGeom prst="rect">
            <a:avLst/>
          </a:prstGeom>
          <a:noFill/>
        </p:spPr>
        <p:txBody>
          <a:bodyPr wrap="square" rtlCol="0">
            <a:spAutoFit/>
          </a:bodyPr>
          <a:lstStyle/>
          <a:p>
            <a:r>
              <a:rPr lang="en-US" dirty="0">
                <a:solidFill>
                  <a:schemeClr val="tx1">
                    <a:lumMod val="75000"/>
                    <a:lumOff val="25000"/>
                  </a:schemeClr>
                </a:solidFill>
                <a:latin typeface="Avenir Nxt2 W1G" panose="020B0503020202020204" pitchFamily="34" charset="0"/>
              </a:rPr>
              <a:t>Large gap between developed, developing </a:t>
            </a:r>
          </a:p>
          <a:p>
            <a:r>
              <a:rPr lang="en-US" dirty="0">
                <a:solidFill>
                  <a:schemeClr val="tx1">
                    <a:lumMod val="75000"/>
                    <a:lumOff val="25000"/>
                  </a:schemeClr>
                </a:solidFill>
                <a:latin typeface="Avenir Nxt2 W1G" panose="020B0503020202020204" pitchFamily="34" charset="0"/>
              </a:rPr>
              <a:t>&amp; least developed countries. </a:t>
            </a:r>
            <a:endParaRPr lang="en-GB" dirty="0">
              <a:solidFill>
                <a:schemeClr val="tx1">
                  <a:lumMod val="75000"/>
                  <a:lumOff val="25000"/>
                </a:schemeClr>
              </a:solidFill>
              <a:latin typeface="Avenir Nxt2 W1G" panose="020B0503020202020204" pitchFamily="34" charset="0"/>
            </a:endParaRPr>
          </a:p>
        </p:txBody>
      </p:sp>
      <p:sp>
        <p:nvSpPr>
          <p:cNvPr id="6" name="Shape 616">
            <a:extLst>
              <a:ext uri="{FF2B5EF4-FFF2-40B4-BE49-F238E27FC236}">
                <a16:creationId xmlns:a16="http://schemas.microsoft.com/office/drawing/2014/main" id="{A72A770E-CE98-7FF1-AE02-4F3DD67F1877}"/>
              </a:ext>
            </a:extLst>
          </p:cNvPr>
          <p:cNvSpPr/>
          <p:nvPr/>
        </p:nvSpPr>
        <p:spPr>
          <a:xfrm>
            <a:off x="955361" y="3330032"/>
            <a:ext cx="2749458" cy="664989"/>
          </a:xfrm>
          <a:prstGeom prst="rect">
            <a:avLst/>
          </a:prstGeom>
          <a:noFill/>
          <a:ln>
            <a:noFill/>
          </a:ln>
        </p:spPr>
        <p:txBody>
          <a:bodyPr lIns="91412" tIns="45700" rIns="91412" bIns="45700" anchor="t" anchorCtr="0">
            <a:noAutofit/>
          </a:bodyPr>
          <a:lstStyle/>
          <a:p>
            <a:pPr algn="r">
              <a:lnSpc>
                <a:spcPct val="130000"/>
              </a:lnSpc>
              <a:buSzPct val="25000"/>
            </a:pPr>
            <a:r>
              <a:rPr lang="en-US" sz="1400" i="1" dirty="0">
                <a:latin typeface="Avenir Nxt2 W1G" panose="020B0503020202020204" pitchFamily="34" charset="0"/>
                <a:ea typeface="Roboto"/>
                <a:cs typeface="Roboto"/>
                <a:sym typeface="Roboto"/>
              </a:rPr>
              <a:t>1,362,774</a:t>
            </a:r>
            <a:endParaRPr lang="id-ID" sz="1400" i="1" dirty="0">
              <a:latin typeface="Avenir Nxt2 W1G" panose="020B0503020202020204" pitchFamily="34" charset="0"/>
              <a:ea typeface="Roboto"/>
              <a:cs typeface="Roboto"/>
              <a:sym typeface="Roboto"/>
            </a:endParaRPr>
          </a:p>
          <a:p>
            <a:pPr algn="r">
              <a:lnSpc>
                <a:spcPct val="130000"/>
              </a:lnSpc>
              <a:buSzPct val="25000"/>
            </a:pPr>
            <a:r>
              <a:rPr lang="id-ID" sz="1600" i="1" dirty="0">
                <a:latin typeface="Avenir Nxt2 W1G" panose="020B0503020202020204" pitchFamily="34" charset="0"/>
                <a:ea typeface="Roboto"/>
                <a:cs typeface="Roboto"/>
                <a:sym typeface="Roboto"/>
              </a:rPr>
              <a:t>Developing country</a:t>
            </a:r>
            <a:endParaRPr lang="id-ID" sz="1501" i="1" dirty="0">
              <a:latin typeface="Avenir Nxt2 W1G" panose="020B0503020202020204" pitchFamily="34" charset="0"/>
              <a:ea typeface="Roboto"/>
              <a:cs typeface="Roboto"/>
              <a:sym typeface="Roboto"/>
            </a:endParaRPr>
          </a:p>
        </p:txBody>
      </p:sp>
      <p:sp>
        <p:nvSpPr>
          <p:cNvPr id="11" name="Ellipse 37">
            <a:extLst>
              <a:ext uri="{FF2B5EF4-FFF2-40B4-BE49-F238E27FC236}">
                <a16:creationId xmlns:a16="http://schemas.microsoft.com/office/drawing/2014/main" id="{20671E9D-24B0-919F-B8B0-C5B03F408A18}"/>
              </a:ext>
            </a:extLst>
          </p:cNvPr>
          <p:cNvSpPr/>
          <p:nvPr/>
        </p:nvSpPr>
        <p:spPr>
          <a:xfrm rot="19711914">
            <a:off x="4616737" y="3548300"/>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12" name="Gerader Verbinder 38">
            <a:extLst>
              <a:ext uri="{FF2B5EF4-FFF2-40B4-BE49-F238E27FC236}">
                <a16:creationId xmlns:a16="http://schemas.microsoft.com/office/drawing/2014/main" id="{1AAC1D6A-F463-20F3-E0BA-09B74220E620}"/>
              </a:ext>
            </a:extLst>
          </p:cNvPr>
          <p:cNvCxnSpPr>
            <a:cxnSpLocks/>
          </p:cNvCxnSpPr>
          <p:nvPr/>
        </p:nvCxnSpPr>
        <p:spPr>
          <a:xfrm flipH="1">
            <a:off x="3750466" y="3656339"/>
            <a:ext cx="8684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7A0AA30-3457-8516-A092-653FE4C230D9}"/>
              </a:ext>
            </a:extLst>
          </p:cNvPr>
          <p:cNvSpPr txBox="1"/>
          <p:nvPr/>
        </p:nvSpPr>
        <p:spPr>
          <a:xfrm>
            <a:off x="634696" y="1297471"/>
            <a:ext cx="5340213" cy="338554"/>
          </a:xfrm>
          <a:prstGeom prst="rect">
            <a:avLst/>
          </a:prstGeom>
          <a:noFill/>
        </p:spPr>
        <p:txBody>
          <a:bodyPr wrap="square" rtlCol="0">
            <a:spAutoFit/>
          </a:bodyPr>
          <a:lstStyle/>
          <a:p>
            <a:r>
              <a:rPr lang="en-US" sz="1600" b="0" dirty="0">
                <a:latin typeface="Avenir Next" panose="020B0503020202020204" pitchFamily="34" charset="0"/>
                <a:cs typeface="Arial"/>
              </a:rPr>
              <a:t>2020 - 2023</a:t>
            </a:r>
            <a:endParaRPr lang="en-US" sz="1600" dirty="0">
              <a:latin typeface="Avenir Next" panose="020B0503020202020204" pitchFamily="34" charset="0"/>
              <a:cs typeface="Arial" panose="020B0604020202020204" pitchFamily="34" charset="0"/>
            </a:endParaRPr>
          </a:p>
        </p:txBody>
      </p:sp>
    </p:spTree>
    <p:extLst>
      <p:ext uri="{BB962C8B-B14F-4D97-AF65-F5344CB8AC3E}">
        <p14:creationId xmlns:p14="http://schemas.microsoft.com/office/powerpoint/2010/main" val="42317974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9B29D1-BD28-C15A-6568-BD83B106918A}"/>
              </a:ext>
            </a:extLst>
          </p:cNvPr>
          <p:cNvSpPr>
            <a:spLocks noGrp="1"/>
          </p:cNvSpPr>
          <p:nvPr>
            <p:ph type="title"/>
          </p:nvPr>
        </p:nvSpPr>
        <p:spPr>
          <a:xfrm>
            <a:off x="645567" y="836642"/>
            <a:ext cx="9051731" cy="502882"/>
          </a:xfrm>
        </p:spPr>
        <p:txBody>
          <a:bodyPr/>
          <a:lstStyle/>
          <a:p>
            <a:r>
              <a:rPr lang="en-US" dirty="0"/>
              <a:t>Study Group meetings </a:t>
            </a:r>
            <a:br>
              <a:rPr lang="en-US" dirty="0"/>
            </a:br>
            <a:r>
              <a:rPr lang="en-US" dirty="0"/>
              <a:t>and Events</a:t>
            </a:r>
          </a:p>
        </p:txBody>
      </p:sp>
      <p:sp>
        <p:nvSpPr>
          <p:cNvPr id="4" name="Text Placeholder 3">
            <a:extLst>
              <a:ext uri="{FF2B5EF4-FFF2-40B4-BE49-F238E27FC236}">
                <a16:creationId xmlns:a16="http://schemas.microsoft.com/office/drawing/2014/main" id="{84ED66E9-AA07-B85E-8300-FAB42DC34D6D}"/>
              </a:ext>
            </a:extLst>
          </p:cNvPr>
          <p:cNvSpPr>
            <a:spLocks noGrp="1"/>
          </p:cNvSpPr>
          <p:nvPr>
            <p:ph type="body" sz="quarter" idx="12"/>
          </p:nvPr>
        </p:nvSpPr>
        <p:spPr/>
        <p:txBody>
          <a:bodyPr/>
          <a:lstStyle/>
          <a:p>
            <a:r>
              <a:rPr kumimoji="0" lang="en-GB" sz="1600" i="0" u="none" strike="noStrike" kern="1200" cap="none" spc="0" normalizeH="0" baseline="0" noProof="0" dirty="0">
                <a:ln>
                  <a:noFill/>
                </a:ln>
                <a:effectLst/>
                <a:uLnTx/>
                <a:uFillTx/>
                <a:latin typeface="Avenir Nxt2 W1G" panose="020B0503020202020204" pitchFamily="34" charset="0"/>
                <a:ea typeface="+mj-ea"/>
                <a:cs typeface="Arial" panose="020B0604020202020204" pitchFamily="34" charset="0"/>
              </a:rPr>
              <a:t>Key performance indicators</a:t>
            </a:r>
            <a:endParaRPr kumimoji="0" lang="en-US" sz="1600" i="0" u="none" strike="noStrike" kern="1200" cap="none" spc="0" normalizeH="0" baseline="0" noProof="0" dirty="0">
              <a:ln>
                <a:noFill/>
              </a:ln>
              <a:effectLst/>
              <a:uLnTx/>
              <a:uFillTx/>
              <a:latin typeface="Avenir Nxt2 W1G" panose="020B0503020202020204" pitchFamily="34" charset="0"/>
              <a:ea typeface="+mj-ea"/>
              <a:cs typeface="Arial" panose="020B0604020202020204" pitchFamily="34" charset="0"/>
            </a:endParaRPr>
          </a:p>
        </p:txBody>
      </p:sp>
      <p:grpSp>
        <p:nvGrpSpPr>
          <p:cNvPr id="20" name="Group 19">
            <a:extLst>
              <a:ext uri="{FF2B5EF4-FFF2-40B4-BE49-F238E27FC236}">
                <a16:creationId xmlns:a16="http://schemas.microsoft.com/office/drawing/2014/main" id="{C443B63B-1714-63C2-61DC-E76A07A9D627}"/>
              </a:ext>
            </a:extLst>
          </p:cNvPr>
          <p:cNvGrpSpPr/>
          <p:nvPr/>
        </p:nvGrpSpPr>
        <p:grpSpPr>
          <a:xfrm>
            <a:off x="614784" y="3009532"/>
            <a:ext cx="5512794" cy="3108155"/>
            <a:chOff x="614784" y="2844891"/>
            <a:chExt cx="5512794" cy="3108155"/>
          </a:xfrm>
        </p:grpSpPr>
        <p:graphicFrame>
          <p:nvGraphicFramePr>
            <p:cNvPr id="5" name="Chart 38">
              <a:extLst>
                <a:ext uri="{FF2B5EF4-FFF2-40B4-BE49-F238E27FC236}">
                  <a16:creationId xmlns:a16="http://schemas.microsoft.com/office/drawing/2014/main" id="{89C5F96D-C1E4-00C0-E867-8FCED3AB8CEE}"/>
                </a:ext>
              </a:extLst>
            </p:cNvPr>
            <p:cNvGraphicFramePr/>
            <p:nvPr>
              <p:extLst>
                <p:ext uri="{D42A27DB-BD31-4B8C-83A1-F6EECF244321}">
                  <p14:modId xmlns:p14="http://schemas.microsoft.com/office/powerpoint/2010/main" val="2288434166"/>
                </p:ext>
              </p:extLst>
            </p:nvPr>
          </p:nvGraphicFramePr>
          <p:xfrm>
            <a:off x="614784" y="2997979"/>
            <a:ext cx="2914869" cy="2955067"/>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6">
              <a:extLst>
                <a:ext uri="{FF2B5EF4-FFF2-40B4-BE49-F238E27FC236}">
                  <a16:creationId xmlns:a16="http://schemas.microsoft.com/office/drawing/2014/main" id="{4188711B-1418-8D0C-C611-979F6936AC6B}"/>
                </a:ext>
              </a:extLst>
            </p:cNvPr>
            <p:cNvGrpSpPr/>
            <p:nvPr/>
          </p:nvGrpSpPr>
          <p:grpSpPr>
            <a:xfrm>
              <a:off x="1756343" y="2844891"/>
              <a:ext cx="4371235" cy="959343"/>
              <a:chOff x="5950311" y="2457435"/>
              <a:chExt cx="4371235" cy="959343"/>
            </a:xfrm>
          </p:grpSpPr>
          <p:sp>
            <p:nvSpPr>
              <p:cNvPr id="8" name="Shape 616">
                <a:extLst>
                  <a:ext uri="{FF2B5EF4-FFF2-40B4-BE49-F238E27FC236}">
                    <a16:creationId xmlns:a16="http://schemas.microsoft.com/office/drawing/2014/main" id="{6F7E5B75-8D07-826B-82CB-2052CF16F59F}"/>
                  </a:ext>
                </a:extLst>
              </p:cNvPr>
              <p:cNvSpPr/>
              <p:nvPr/>
            </p:nvSpPr>
            <p:spPr>
              <a:xfrm>
                <a:off x="8081393" y="2457435"/>
                <a:ext cx="2240153" cy="959343"/>
              </a:xfrm>
              <a:prstGeom prst="rect">
                <a:avLst/>
              </a:prstGeom>
              <a:noFill/>
              <a:ln>
                <a:noFill/>
              </a:ln>
            </p:spPr>
            <p:txBody>
              <a:bodyPr lIns="91412" tIns="45700" rIns="91412" bIns="45700" anchor="t" anchorCtr="0">
                <a:noAutofit/>
              </a:bodyPr>
              <a:lstStyle/>
              <a:p>
                <a:pPr>
                  <a:lnSpc>
                    <a:spcPct val="130000"/>
                  </a:lnSpc>
                  <a:buSzPct val="25000"/>
                </a:pPr>
                <a:r>
                  <a:rPr lang="en-GB" sz="1400" i="1" dirty="0">
                    <a:latin typeface="Avenir Nxt2 W1G" panose="020B0503020202020204" pitchFamily="34" charset="0"/>
                    <a:ea typeface="Roboto"/>
                    <a:cs typeface="Roboto"/>
                    <a:sym typeface="Roboto"/>
                  </a:rPr>
                  <a:t>53% </a:t>
                </a:r>
              </a:p>
              <a:p>
                <a:pPr>
                  <a:lnSpc>
                    <a:spcPct val="130000"/>
                  </a:lnSpc>
                  <a:buSzPct val="25000"/>
                </a:pPr>
                <a:r>
                  <a:rPr lang="id-ID" sz="1600" i="1" dirty="0">
                    <a:latin typeface="Avenir Nxt2 W1G" panose="020B0503020202020204" pitchFamily="34" charset="0"/>
                    <a:ea typeface="Roboto"/>
                    <a:cs typeface="Roboto"/>
                    <a:sym typeface="Roboto"/>
                  </a:rPr>
                  <a:t>Non-statutory</a:t>
                </a:r>
                <a:endParaRPr lang="id-ID" sz="1501" i="1" dirty="0">
                  <a:latin typeface="Avenir Nxt2 W1G" panose="020B0503020202020204" pitchFamily="34" charset="0"/>
                  <a:ea typeface="Roboto"/>
                  <a:cs typeface="Roboto"/>
                  <a:sym typeface="Roboto"/>
                </a:endParaRPr>
              </a:p>
            </p:txBody>
          </p:sp>
          <p:sp>
            <p:nvSpPr>
              <p:cNvPr id="9" name="Ellipse 37">
                <a:extLst>
                  <a:ext uri="{FF2B5EF4-FFF2-40B4-BE49-F238E27FC236}">
                    <a16:creationId xmlns:a16="http://schemas.microsoft.com/office/drawing/2014/main" id="{48FE5AE5-1113-A4F6-E3DE-B85E604F3C8B}"/>
                  </a:ext>
                </a:extLst>
              </p:cNvPr>
              <p:cNvSpPr/>
              <p:nvPr/>
            </p:nvSpPr>
            <p:spPr>
              <a:xfrm rot="19711914">
                <a:off x="5950311" y="2888692"/>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10" name="Gerader Verbinder 38">
                <a:extLst>
                  <a:ext uri="{FF2B5EF4-FFF2-40B4-BE49-F238E27FC236}">
                    <a16:creationId xmlns:a16="http://schemas.microsoft.com/office/drawing/2014/main" id="{F9635C71-18CE-FB1C-0469-550BA96E78C9}"/>
                  </a:ext>
                </a:extLst>
              </p:cNvPr>
              <p:cNvCxnSpPr>
                <a:cxnSpLocks/>
                <a:stCxn id="9" idx="6"/>
              </p:cNvCxnSpPr>
              <p:nvPr/>
            </p:nvCxnSpPr>
            <p:spPr>
              <a:xfrm>
                <a:off x="6097240" y="2926594"/>
                <a:ext cx="19792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784DE526-2D27-03D0-0D2E-C7529931C8E9}"/>
                </a:ext>
              </a:extLst>
            </p:cNvPr>
            <p:cNvGrpSpPr/>
            <p:nvPr/>
          </p:nvGrpSpPr>
          <p:grpSpPr>
            <a:xfrm>
              <a:off x="3129927" y="4073989"/>
              <a:ext cx="2994543" cy="959343"/>
              <a:chOff x="7541608" y="2457435"/>
              <a:chExt cx="2994543" cy="959343"/>
            </a:xfrm>
          </p:grpSpPr>
          <p:sp>
            <p:nvSpPr>
              <p:cNvPr id="12" name="Shape 616">
                <a:extLst>
                  <a:ext uri="{FF2B5EF4-FFF2-40B4-BE49-F238E27FC236}">
                    <a16:creationId xmlns:a16="http://schemas.microsoft.com/office/drawing/2014/main" id="{F7698065-ACBF-6BAA-C083-D39D3F847CF1}"/>
                  </a:ext>
                </a:extLst>
              </p:cNvPr>
              <p:cNvSpPr/>
              <p:nvPr/>
            </p:nvSpPr>
            <p:spPr>
              <a:xfrm>
                <a:off x="8295998" y="2457435"/>
                <a:ext cx="2240153" cy="959343"/>
              </a:xfrm>
              <a:prstGeom prst="rect">
                <a:avLst/>
              </a:prstGeom>
              <a:noFill/>
              <a:ln>
                <a:noFill/>
              </a:ln>
            </p:spPr>
            <p:txBody>
              <a:bodyPr lIns="91412" tIns="45700" rIns="91412" bIns="45700" anchor="t" anchorCtr="0">
                <a:noAutofit/>
              </a:bodyPr>
              <a:lstStyle/>
              <a:p>
                <a:pPr>
                  <a:lnSpc>
                    <a:spcPct val="130000"/>
                  </a:lnSpc>
                  <a:buSzPct val="25000"/>
                </a:pPr>
                <a:r>
                  <a:rPr lang="en-GB" sz="1400" i="1" dirty="0">
                    <a:latin typeface="Avenir Nxt2 W1G" panose="020B0503020202020204" pitchFamily="34" charset="0"/>
                    <a:ea typeface="Roboto"/>
                    <a:cs typeface="Roboto"/>
                    <a:sym typeface="Roboto"/>
                  </a:rPr>
                  <a:t>46%</a:t>
                </a:r>
                <a:endParaRPr lang="id-ID" sz="1400" i="1" dirty="0">
                  <a:latin typeface="Avenir Nxt2 W1G" panose="020B0503020202020204" pitchFamily="34" charset="0"/>
                  <a:ea typeface="Roboto"/>
                  <a:cs typeface="Roboto"/>
                  <a:sym typeface="Roboto"/>
                </a:endParaRPr>
              </a:p>
              <a:p>
                <a:pPr>
                  <a:lnSpc>
                    <a:spcPct val="130000"/>
                  </a:lnSpc>
                  <a:buSzPct val="25000"/>
                </a:pPr>
                <a:r>
                  <a:rPr lang="id-ID" sz="1600" i="1" dirty="0">
                    <a:latin typeface="Avenir Nxt2 W1G" panose="020B0503020202020204" pitchFamily="34" charset="0"/>
                    <a:ea typeface="Roboto"/>
                    <a:cs typeface="Roboto"/>
                    <a:sym typeface="Roboto"/>
                  </a:rPr>
                  <a:t>Statutory</a:t>
                </a:r>
                <a:endParaRPr lang="id-ID" sz="1501" i="1" dirty="0">
                  <a:latin typeface="Avenir Nxt2 W1G" panose="020B0503020202020204" pitchFamily="34" charset="0"/>
                  <a:ea typeface="Roboto"/>
                  <a:cs typeface="Roboto"/>
                  <a:sym typeface="Roboto"/>
                </a:endParaRPr>
              </a:p>
            </p:txBody>
          </p:sp>
          <p:sp>
            <p:nvSpPr>
              <p:cNvPr id="13" name="Ellipse 37">
                <a:extLst>
                  <a:ext uri="{FF2B5EF4-FFF2-40B4-BE49-F238E27FC236}">
                    <a16:creationId xmlns:a16="http://schemas.microsoft.com/office/drawing/2014/main" id="{1ADA898E-C24E-64CF-E1D1-20636CC4A603}"/>
                  </a:ext>
                </a:extLst>
              </p:cNvPr>
              <p:cNvSpPr/>
              <p:nvPr/>
            </p:nvSpPr>
            <p:spPr>
              <a:xfrm rot="19711914">
                <a:off x="7541608" y="2888692"/>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14" name="Gerader Verbinder 38">
                <a:extLst>
                  <a:ext uri="{FF2B5EF4-FFF2-40B4-BE49-F238E27FC236}">
                    <a16:creationId xmlns:a16="http://schemas.microsoft.com/office/drawing/2014/main" id="{2B1197E5-077A-15D6-D59A-814C4D7AFCD6}"/>
                  </a:ext>
                </a:extLst>
              </p:cNvPr>
              <p:cNvCxnSpPr>
                <a:cxnSpLocks/>
                <a:stCxn id="13" idx="6"/>
              </p:cNvCxnSpPr>
              <p:nvPr/>
            </p:nvCxnSpPr>
            <p:spPr>
              <a:xfrm>
                <a:off x="7688537" y="2926594"/>
                <a:ext cx="6056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7" name="TextBox 16">
            <a:extLst>
              <a:ext uri="{FF2B5EF4-FFF2-40B4-BE49-F238E27FC236}">
                <a16:creationId xmlns:a16="http://schemas.microsoft.com/office/drawing/2014/main" id="{1D90AFC3-D77C-0AC1-E9F4-F68E5E09C193}"/>
              </a:ext>
            </a:extLst>
          </p:cNvPr>
          <p:cNvSpPr txBox="1"/>
          <p:nvPr/>
        </p:nvSpPr>
        <p:spPr>
          <a:xfrm>
            <a:off x="614783" y="2435361"/>
            <a:ext cx="3794985" cy="461665"/>
          </a:xfrm>
          <a:prstGeom prst="rect">
            <a:avLst/>
          </a:prstGeom>
          <a:noFill/>
        </p:spPr>
        <p:txBody>
          <a:bodyPr wrap="square" rtlCol="0">
            <a:spAutoFit/>
          </a:bodyPr>
          <a:lstStyle/>
          <a:p>
            <a:r>
              <a:rPr lang="en-US" sz="2400" u="sng" dirty="0">
                <a:latin typeface="Avenir Next Condensed" panose="020B0506020202020204" pitchFamily="34" charset="0"/>
              </a:rPr>
              <a:t>Total number of meetings: 499</a:t>
            </a:r>
          </a:p>
        </p:txBody>
      </p:sp>
      <p:graphicFrame>
        <p:nvGraphicFramePr>
          <p:cNvPr id="19" name="Chart 18">
            <a:extLst>
              <a:ext uri="{FF2B5EF4-FFF2-40B4-BE49-F238E27FC236}">
                <a16:creationId xmlns:a16="http://schemas.microsoft.com/office/drawing/2014/main" id="{51A14FBC-279A-8BB3-864C-89787C88539D}"/>
              </a:ext>
            </a:extLst>
          </p:cNvPr>
          <p:cNvGraphicFramePr/>
          <p:nvPr>
            <p:extLst>
              <p:ext uri="{D42A27DB-BD31-4B8C-83A1-F6EECF244321}">
                <p14:modId xmlns:p14="http://schemas.microsoft.com/office/powerpoint/2010/main" val="95592140"/>
              </p:ext>
            </p:extLst>
          </p:nvPr>
        </p:nvGraphicFramePr>
        <p:xfrm>
          <a:off x="6015063" y="2294391"/>
          <a:ext cx="5562153" cy="4687197"/>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F43EB6D0-A5DC-BEBB-D145-95062EC53103}"/>
              </a:ext>
            </a:extLst>
          </p:cNvPr>
          <p:cNvSpPr txBox="1"/>
          <p:nvPr/>
        </p:nvSpPr>
        <p:spPr>
          <a:xfrm>
            <a:off x="645567" y="1709617"/>
            <a:ext cx="5450433" cy="584775"/>
          </a:xfrm>
          <a:prstGeom prst="rect">
            <a:avLst/>
          </a:prstGeom>
          <a:noFill/>
        </p:spPr>
        <p:txBody>
          <a:bodyPr wrap="square" rtlCol="0">
            <a:spAutoFit/>
          </a:bodyPr>
          <a:lstStyle/>
          <a:p>
            <a:r>
              <a:rPr lang="en-US" sz="1600" dirty="0">
                <a:solidFill>
                  <a:schemeClr val="tx1">
                    <a:lumMod val="75000"/>
                    <a:lumOff val="25000"/>
                  </a:schemeClr>
                </a:solidFill>
              </a:rPr>
              <a:t>Non-statutory events are the most popular, </a:t>
            </a:r>
          </a:p>
          <a:p>
            <a:r>
              <a:rPr lang="en-US" sz="1600" dirty="0">
                <a:solidFill>
                  <a:schemeClr val="tx1">
                    <a:lumMod val="75000"/>
                    <a:lumOff val="25000"/>
                  </a:schemeClr>
                </a:solidFill>
              </a:rPr>
              <a:t>with workshops &amp; events taking the leads in this category. </a:t>
            </a:r>
            <a:endParaRPr lang="en-GB" sz="1600" dirty="0">
              <a:solidFill>
                <a:schemeClr val="tx1">
                  <a:lumMod val="75000"/>
                  <a:lumOff val="25000"/>
                </a:schemeClr>
              </a:solidFill>
            </a:endParaRPr>
          </a:p>
        </p:txBody>
      </p:sp>
    </p:spTree>
    <p:extLst>
      <p:ext uri="{BB962C8B-B14F-4D97-AF65-F5344CB8AC3E}">
        <p14:creationId xmlns:p14="http://schemas.microsoft.com/office/powerpoint/2010/main" val="177262949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D4E84A-427E-FDC1-E754-C8C2FA7DA8F7}"/>
              </a:ext>
            </a:extLst>
          </p:cNvPr>
          <p:cNvSpPr>
            <a:spLocks noGrp="1"/>
          </p:cNvSpPr>
          <p:nvPr>
            <p:ph type="title"/>
          </p:nvPr>
        </p:nvSpPr>
        <p:spPr>
          <a:xfrm>
            <a:off x="645567" y="846945"/>
            <a:ext cx="9051731" cy="502882"/>
          </a:xfrm>
        </p:spPr>
        <p:txBody>
          <a:bodyPr/>
          <a:lstStyle/>
          <a:p>
            <a:r>
              <a:rPr lang="en-US" dirty="0"/>
              <a:t>Fellowships</a:t>
            </a:r>
          </a:p>
        </p:txBody>
      </p:sp>
      <p:sp>
        <p:nvSpPr>
          <p:cNvPr id="4" name="Text Placeholder 3">
            <a:extLst>
              <a:ext uri="{FF2B5EF4-FFF2-40B4-BE49-F238E27FC236}">
                <a16:creationId xmlns:a16="http://schemas.microsoft.com/office/drawing/2014/main" id="{58F8F9F3-12C1-F9A8-FEFD-B78AB90F98E0}"/>
              </a:ext>
            </a:extLst>
          </p:cNvPr>
          <p:cNvSpPr>
            <a:spLocks noGrp="1"/>
          </p:cNvSpPr>
          <p:nvPr>
            <p:ph type="body" sz="quarter" idx="12"/>
          </p:nvPr>
        </p:nvSpPr>
        <p:spPr/>
        <p:txBody>
          <a:bodyPr/>
          <a:lstStyle/>
          <a:p>
            <a:r>
              <a:rPr kumimoji="0" lang="en-GB" sz="1600" i="0" u="none" strike="noStrike" kern="1200" cap="none" spc="0" normalizeH="0" baseline="0" noProof="0" dirty="0">
                <a:ln>
                  <a:noFill/>
                </a:ln>
                <a:effectLst/>
                <a:uLnTx/>
                <a:uFillTx/>
                <a:latin typeface="Avenir Nxt2 W1G" panose="020B0503020202020204" pitchFamily="34" charset="0"/>
                <a:ea typeface="+mj-ea"/>
                <a:cs typeface="Arial" panose="020B0604020202020204" pitchFamily="34" charset="0"/>
              </a:rPr>
              <a:t>Key performance indicators</a:t>
            </a:r>
            <a:endParaRPr kumimoji="0" lang="en-US" sz="1600" i="0" u="none" strike="noStrike" kern="1200" cap="none" spc="0" normalizeH="0" baseline="0" noProof="0" dirty="0">
              <a:ln>
                <a:noFill/>
              </a:ln>
              <a:effectLst/>
              <a:uLnTx/>
              <a:uFillTx/>
              <a:latin typeface="Avenir Nxt2 W1G" panose="020B0503020202020204" pitchFamily="34" charset="0"/>
              <a:ea typeface="+mj-ea"/>
              <a:cs typeface="Arial" panose="020B0604020202020204" pitchFamily="34" charset="0"/>
            </a:endParaRPr>
          </a:p>
        </p:txBody>
      </p:sp>
      <p:graphicFrame>
        <p:nvGraphicFramePr>
          <p:cNvPr id="5" name="Chart 4">
            <a:extLst>
              <a:ext uri="{FF2B5EF4-FFF2-40B4-BE49-F238E27FC236}">
                <a16:creationId xmlns:a16="http://schemas.microsoft.com/office/drawing/2014/main" id="{B47248A9-69FE-DB04-C96C-53506229020C}"/>
              </a:ext>
            </a:extLst>
          </p:cNvPr>
          <p:cNvGraphicFramePr/>
          <p:nvPr>
            <p:extLst>
              <p:ext uri="{D42A27DB-BD31-4B8C-83A1-F6EECF244321}">
                <p14:modId xmlns:p14="http://schemas.microsoft.com/office/powerpoint/2010/main" val="152194416"/>
              </p:ext>
            </p:extLst>
          </p:nvPr>
        </p:nvGraphicFramePr>
        <p:xfrm>
          <a:off x="645567" y="1752403"/>
          <a:ext cx="2560621" cy="234660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A1EE590D-E95A-8946-B5E3-CFBA4E7C09E3}"/>
              </a:ext>
            </a:extLst>
          </p:cNvPr>
          <p:cNvGraphicFramePr/>
          <p:nvPr>
            <p:extLst>
              <p:ext uri="{D42A27DB-BD31-4B8C-83A1-F6EECF244321}">
                <p14:modId xmlns:p14="http://schemas.microsoft.com/office/powerpoint/2010/main" val="1528101458"/>
              </p:ext>
            </p:extLst>
          </p:nvPr>
        </p:nvGraphicFramePr>
        <p:xfrm>
          <a:off x="4011701" y="2600324"/>
          <a:ext cx="7783830" cy="341073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a:extLst>
              <a:ext uri="{FF2B5EF4-FFF2-40B4-BE49-F238E27FC236}">
                <a16:creationId xmlns:a16="http://schemas.microsoft.com/office/drawing/2014/main" id="{4C247684-5F7F-5D50-BFDB-0F09CC452D1E}"/>
              </a:ext>
            </a:extLst>
          </p:cNvPr>
          <p:cNvGraphicFramePr/>
          <p:nvPr>
            <p:extLst>
              <p:ext uri="{D42A27DB-BD31-4B8C-83A1-F6EECF244321}">
                <p14:modId xmlns:p14="http://schemas.microsoft.com/office/powerpoint/2010/main" val="838078580"/>
              </p:ext>
            </p:extLst>
          </p:nvPr>
        </p:nvGraphicFramePr>
        <p:xfrm>
          <a:off x="441074" y="3917117"/>
          <a:ext cx="3366134" cy="2344305"/>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A31A1075-D062-8102-271D-5863B9C49E6D}"/>
              </a:ext>
            </a:extLst>
          </p:cNvPr>
          <p:cNvSpPr txBox="1"/>
          <p:nvPr/>
        </p:nvSpPr>
        <p:spPr>
          <a:xfrm>
            <a:off x="645566" y="1315879"/>
            <a:ext cx="8122877" cy="584775"/>
          </a:xfrm>
          <a:prstGeom prst="rect">
            <a:avLst/>
          </a:prstGeom>
          <a:noFill/>
        </p:spPr>
        <p:txBody>
          <a:bodyPr wrap="square" rtlCol="0">
            <a:spAutoFit/>
          </a:bodyPr>
          <a:lstStyle/>
          <a:p>
            <a:r>
              <a:rPr lang="en-US" sz="1600" dirty="0">
                <a:solidFill>
                  <a:schemeClr val="tx1">
                    <a:lumMod val="75000"/>
                    <a:lumOff val="25000"/>
                  </a:schemeClr>
                </a:solidFill>
                <a:latin typeface="Avenir Nxt2 W1G" panose="020B0503020202020204" pitchFamily="34" charset="0"/>
              </a:rPr>
              <a:t>There’s a clear gender gap among fellowships, with the most interest lying in the African region. Fellowships have increased, particularly in 2023 </a:t>
            </a:r>
            <a:endParaRPr lang="en-GB" sz="1600" dirty="0">
              <a:solidFill>
                <a:schemeClr val="tx1">
                  <a:lumMod val="75000"/>
                  <a:lumOff val="25000"/>
                </a:schemeClr>
              </a:solidFill>
              <a:latin typeface="Avenir Nxt2 W1G" panose="020B0503020202020204" pitchFamily="34" charset="0"/>
            </a:endParaRPr>
          </a:p>
        </p:txBody>
      </p:sp>
    </p:spTree>
    <p:extLst>
      <p:ext uri="{BB962C8B-B14F-4D97-AF65-F5344CB8AC3E}">
        <p14:creationId xmlns:p14="http://schemas.microsoft.com/office/powerpoint/2010/main" val="402692015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9BD563-64E9-1EF3-7D89-72021026993C}"/>
              </a:ext>
            </a:extLst>
          </p:cNvPr>
          <p:cNvSpPr>
            <a:spLocks noGrp="1"/>
          </p:cNvSpPr>
          <p:nvPr>
            <p:ph type="title"/>
          </p:nvPr>
        </p:nvSpPr>
        <p:spPr>
          <a:xfrm>
            <a:off x="719358" y="1659791"/>
            <a:ext cx="8999926" cy="597012"/>
          </a:xfrm>
        </p:spPr>
        <p:txBody>
          <a:bodyPr/>
          <a:lstStyle/>
          <a:p>
            <a:r>
              <a:rPr kumimoji="0" lang="en-US" sz="2800" b="1" i="0" u="none" strike="noStrike" kern="1200" cap="none" spc="0" normalizeH="0" baseline="0" noProof="0" dirty="0">
                <a:ln>
                  <a:noFill/>
                </a:ln>
                <a:solidFill>
                  <a:srgbClr val="000000"/>
                </a:solidFill>
                <a:effectLst/>
                <a:uLnTx/>
                <a:uFillTx/>
                <a:latin typeface="Avenir Nxt2 W1G" panose="020B0503020202020204"/>
                <a:ea typeface="+mn-ea"/>
                <a:cs typeface="Arial"/>
              </a:rPr>
              <a:t>New BSG Program</a:t>
            </a:r>
            <a:endParaRPr lang="en-US" dirty="0"/>
          </a:p>
        </p:txBody>
      </p:sp>
      <p:sp>
        <p:nvSpPr>
          <p:cNvPr id="4" name="Text Placeholder 3">
            <a:extLst>
              <a:ext uri="{FF2B5EF4-FFF2-40B4-BE49-F238E27FC236}">
                <a16:creationId xmlns:a16="http://schemas.microsoft.com/office/drawing/2014/main" id="{3C1CA153-0BBC-DC70-F7F7-D084DCE7BFE1}"/>
              </a:ext>
            </a:extLst>
          </p:cNvPr>
          <p:cNvSpPr>
            <a:spLocks noGrp="1"/>
          </p:cNvSpPr>
          <p:nvPr>
            <p:ph type="body" sz="quarter" idx="10"/>
          </p:nvPr>
        </p:nvSpPr>
        <p:spPr/>
        <p:txBody>
          <a:bodyPr>
            <a:noAutofit/>
          </a:bodyPr>
          <a:lstStyle/>
          <a:p>
            <a:r>
              <a:rPr lang="en-US" sz="1400" dirty="0"/>
              <a:t>New BSG Program</a:t>
            </a:r>
          </a:p>
        </p:txBody>
      </p:sp>
      <p:sp>
        <p:nvSpPr>
          <p:cNvPr id="5" name="Right Arrow 4">
            <a:extLst>
              <a:ext uri="{FF2B5EF4-FFF2-40B4-BE49-F238E27FC236}">
                <a16:creationId xmlns:a16="http://schemas.microsoft.com/office/drawing/2014/main" id="{96DF2F40-FDB7-1AD3-BEB8-33DB09092F5C}"/>
              </a:ext>
            </a:extLst>
          </p:cNvPr>
          <p:cNvSpPr/>
          <p:nvPr/>
        </p:nvSpPr>
        <p:spPr>
          <a:xfrm>
            <a:off x="8029184" y="2741196"/>
            <a:ext cx="2780778" cy="760956"/>
          </a:xfrm>
          <a:prstGeom prst="rightArrow">
            <a:avLst>
              <a:gd name="adj1" fmla="val 64000"/>
              <a:gd name="adj2" fmla="val 41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Global reach</a:t>
            </a:r>
          </a:p>
        </p:txBody>
      </p:sp>
      <p:sp>
        <p:nvSpPr>
          <p:cNvPr id="6" name="Rectangle 5">
            <a:extLst>
              <a:ext uri="{FF2B5EF4-FFF2-40B4-BE49-F238E27FC236}">
                <a16:creationId xmlns:a16="http://schemas.microsoft.com/office/drawing/2014/main" id="{F0B8F44D-119C-5E9C-DCB9-237DE81B84EB}"/>
              </a:ext>
            </a:extLst>
          </p:cNvPr>
          <p:cNvSpPr/>
          <p:nvPr/>
        </p:nvSpPr>
        <p:spPr>
          <a:xfrm>
            <a:off x="4586613" y="2893511"/>
            <a:ext cx="3018773" cy="48701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Acceptance and buy-in</a:t>
            </a:r>
          </a:p>
        </p:txBody>
      </p:sp>
      <p:sp>
        <p:nvSpPr>
          <p:cNvPr id="7" name="Rectangle 6">
            <a:extLst>
              <a:ext uri="{FF2B5EF4-FFF2-40B4-BE49-F238E27FC236}">
                <a16:creationId xmlns:a16="http://schemas.microsoft.com/office/drawing/2014/main" id="{9368DC7A-6728-941E-FDD0-E07BF543B76A}"/>
              </a:ext>
            </a:extLst>
          </p:cNvPr>
          <p:cNvSpPr/>
          <p:nvPr/>
        </p:nvSpPr>
        <p:spPr>
          <a:xfrm>
            <a:off x="1144042" y="2893511"/>
            <a:ext cx="3018773" cy="487012"/>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Empowered participation</a:t>
            </a:r>
          </a:p>
        </p:txBody>
      </p:sp>
      <p:cxnSp>
        <p:nvCxnSpPr>
          <p:cNvPr id="9" name="Straight Connector 8">
            <a:extLst>
              <a:ext uri="{FF2B5EF4-FFF2-40B4-BE49-F238E27FC236}">
                <a16:creationId xmlns:a16="http://schemas.microsoft.com/office/drawing/2014/main" id="{AB9F3FE1-9609-E8CC-E1C8-B21DD2879838}"/>
              </a:ext>
            </a:extLst>
          </p:cNvPr>
          <p:cNvCxnSpPr/>
          <p:nvPr/>
        </p:nvCxnSpPr>
        <p:spPr>
          <a:xfrm>
            <a:off x="1182631" y="5337283"/>
            <a:ext cx="9528133"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34D7FAF-0F73-55AB-82D2-4A21D476CC34}"/>
              </a:ext>
            </a:extLst>
          </p:cNvPr>
          <p:cNvSpPr/>
          <p:nvPr/>
        </p:nvSpPr>
        <p:spPr>
          <a:xfrm>
            <a:off x="8029184" y="3692045"/>
            <a:ext cx="2681580" cy="1385875"/>
          </a:xfrm>
          <a:prstGeom prst="rect">
            <a:avLst/>
          </a:prstGeom>
          <a:noFill/>
          <a:ln w="9525" cap="flat" cmpd="sng" algn="ctr">
            <a:noFill/>
            <a:prstDash val="solid"/>
          </a:ln>
          <a:effectLst/>
        </p:spPr>
        <p:txBody>
          <a:bodyPr lIns="0" tIns="45720" rIns="91440" bIns="45720" rtlCol="0" anchor="t"/>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u="none" strike="noStrike" kern="0" cap="none" spc="0" normalizeH="0" baseline="0" noProof="0" dirty="0">
                <a:ln>
                  <a:noFill/>
                </a:ln>
                <a:solidFill>
                  <a:schemeClr val="accent5"/>
                </a:solidFill>
                <a:effectLst/>
                <a:uLnTx/>
                <a:uFillTx/>
                <a:latin typeface="Avenir Next Condensed Demi Bold" panose="020B0506020202020204" pitchFamily="34" charset="0"/>
              </a:rPr>
              <a:t>Bridging the Standardization Gap </a:t>
            </a:r>
            <a:r>
              <a:rPr kumimoji="0" lang="en-US" sz="1600" i="0" u="none" strike="noStrike" kern="0" cap="none" spc="0" normalizeH="0" baseline="0" noProof="0" dirty="0">
                <a:ln>
                  <a:noFill/>
                </a:ln>
                <a:effectLst/>
                <a:uLnTx/>
                <a:uFillTx/>
                <a:latin typeface="Avenir Nxt2 W1G" panose="020B0503020202020204" pitchFamily="34" charset="0"/>
              </a:rPr>
              <a:t>for meaningful connectivity &amp; sustainable development through ITU-T standards</a:t>
            </a:r>
            <a:endParaRPr kumimoji="0" lang="en-US" sz="1600" i="0" u="none" strike="noStrike" kern="0" cap="none" spc="0" normalizeH="0" baseline="0" noProof="0" dirty="0">
              <a:ln>
                <a:noFill/>
              </a:ln>
              <a:effectLst/>
              <a:uLnTx/>
              <a:uFillTx/>
              <a:latin typeface="Avenir Nxt2 W1G" panose="020B0503020202020204" pitchFamily="34" charset="0"/>
              <a:cs typeface="Arial"/>
            </a:endParaRPr>
          </a:p>
        </p:txBody>
      </p:sp>
      <p:sp>
        <p:nvSpPr>
          <p:cNvPr id="11" name="Rectangle 10">
            <a:extLst>
              <a:ext uri="{FF2B5EF4-FFF2-40B4-BE49-F238E27FC236}">
                <a16:creationId xmlns:a16="http://schemas.microsoft.com/office/drawing/2014/main" id="{DF132395-00D0-2A1B-CEF7-6573DD97B3D4}"/>
              </a:ext>
            </a:extLst>
          </p:cNvPr>
          <p:cNvSpPr/>
          <p:nvPr/>
        </p:nvSpPr>
        <p:spPr>
          <a:xfrm>
            <a:off x="4586613" y="3692046"/>
            <a:ext cx="2609080" cy="1462410"/>
          </a:xfrm>
          <a:prstGeom prst="rect">
            <a:avLst/>
          </a:prstGeom>
          <a:noFill/>
          <a:ln w="9525" cap="flat" cmpd="sng" algn="ctr">
            <a:noFill/>
            <a:prstDash val="solid"/>
          </a:ln>
          <a:effectLst/>
        </p:spPr>
        <p:txBody>
          <a:bodyPr lIns="0" tIns="45720" rIns="91440" bIns="45720" rtlCol="0" anchor="t"/>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a:ln>
                  <a:noFill/>
                </a:ln>
                <a:effectLst/>
                <a:uLnTx/>
                <a:uFillTx/>
                <a:latin typeface="Avenir Nxt2 W1G" panose="020B0503020202020204" pitchFamily="34" charset="0"/>
              </a:rPr>
              <a:t>Enhancing adoption &amp; </a:t>
            </a:r>
            <a:r>
              <a:rPr kumimoji="0" lang="en-US" sz="1600" b="1" u="none" strike="noStrike" kern="0" cap="none" spc="0" normalizeH="0" baseline="0" noProof="0" dirty="0">
                <a:ln>
                  <a:noFill/>
                </a:ln>
                <a:solidFill>
                  <a:schemeClr val="accent5"/>
                </a:solidFill>
                <a:effectLst/>
                <a:uLnTx/>
                <a:uFillTx/>
                <a:latin typeface="Avenir Next Condensed Demi Bold" panose="020B0506020202020204" pitchFamily="34" charset="0"/>
              </a:rPr>
              <a:t>implementation</a:t>
            </a:r>
            <a:r>
              <a:rPr kumimoji="0" lang="en-US" sz="1600" i="0" u="none" strike="noStrike" kern="0" cap="none" spc="0" normalizeH="0" baseline="0" noProof="0" dirty="0">
                <a:ln>
                  <a:noFill/>
                </a:ln>
                <a:effectLst/>
                <a:uLnTx/>
                <a:uFillTx/>
                <a:latin typeface="Avenir Nxt2 W1G" panose="020B0503020202020204" pitchFamily="34" charset="0"/>
              </a:rPr>
              <a:t> of ITU-T standards.</a:t>
            </a:r>
            <a:endParaRPr kumimoji="0" lang="en-GB" sz="1600" i="0" u="none" strike="noStrike" kern="0" cap="none" spc="0" normalizeH="0" baseline="0" noProof="0" dirty="0">
              <a:ln>
                <a:noFill/>
              </a:ln>
              <a:effectLst/>
              <a:uLnTx/>
              <a:uFillTx/>
              <a:latin typeface="Avenir Nxt2 W1G" panose="020B0503020202020204" pitchFamily="34" charset="0"/>
              <a:cs typeface="Arial"/>
            </a:endParaRPr>
          </a:p>
        </p:txBody>
      </p:sp>
      <p:sp>
        <p:nvSpPr>
          <p:cNvPr id="12" name="Rectangle 11">
            <a:extLst>
              <a:ext uri="{FF2B5EF4-FFF2-40B4-BE49-F238E27FC236}">
                <a16:creationId xmlns:a16="http://schemas.microsoft.com/office/drawing/2014/main" id="{D5FF83EF-2793-C873-F90F-9B84F09A7484}"/>
              </a:ext>
            </a:extLst>
          </p:cNvPr>
          <p:cNvSpPr/>
          <p:nvPr/>
        </p:nvSpPr>
        <p:spPr>
          <a:xfrm>
            <a:off x="1144042" y="3692045"/>
            <a:ext cx="3018773" cy="1462412"/>
          </a:xfrm>
          <a:prstGeom prst="rect">
            <a:avLst/>
          </a:prstGeom>
          <a:noFill/>
          <a:ln w="9525" cap="flat" cmpd="sng" algn="ctr">
            <a:noFill/>
            <a:prstDash val="solid"/>
          </a:ln>
          <a:effectLst/>
        </p:spPr>
        <p:txBody>
          <a:bodyPr lIns="0" tIns="45720" rIns="91440" bIns="45720" rtlCol="0" anchor="t"/>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u="none" strike="noStrike" kern="0" cap="none" spc="0" normalizeH="0" baseline="0" noProof="0" dirty="0">
                <a:ln>
                  <a:noFill/>
                </a:ln>
                <a:effectLst/>
                <a:uLnTx/>
                <a:uFillTx/>
                <a:latin typeface="Avenir Nxt2 W1G" panose="020B0503020202020204" pitchFamily="34" charset="0"/>
              </a:rPr>
              <a:t>Empowering engagement in the </a:t>
            </a:r>
            <a:r>
              <a:rPr kumimoji="0" lang="en-US" sz="1600" b="1" u="none" strike="noStrike" kern="0" cap="none" spc="0" normalizeH="0" baseline="0" noProof="0" dirty="0">
                <a:ln>
                  <a:noFill/>
                </a:ln>
                <a:solidFill>
                  <a:schemeClr val="accent5"/>
                </a:solidFill>
                <a:effectLst/>
                <a:uLnTx/>
                <a:uFillTx/>
                <a:latin typeface="Avenir Next Condensed Demi Bold" panose="020B0506020202020204" pitchFamily="34" charset="0"/>
              </a:rPr>
              <a:t>development </a:t>
            </a:r>
            <a:r>
              <a:rPr lang="en-US" sz="1600" kern="0" dirty="0">
                <a:latin typeface="Avenir Nxt2 W1G" panose="020B0503020202020204" pitchFamily="34" charset="0"/>
                <a:cs typeface="Arial"/>
              </a:rPr>
              <a:t> </a:t>
            </a:r>
            <a:r>
              <a:rPr kumimoji="0" lang="en-US" sz="1600" u="none" strike="noStrike" kern="0" cap="none" spc="0" normalizeH="0" baseline="0" noProof="0" dirty="0">
                <a:ln>
                  <a:noFill/>
                </a:ln>
                <a:effectLst/>
                <a:uLnTx/>
                <a:uFillTx/>
                <a:latin typeface="Avenir Nxt2 W1G" panose="020B0503020202020204" pitchFamily="34" charset="0"/>
              </a:rPr>
              <a:t>of ITU-T standards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u="none" strike="noStrike" kern="0" cap="none" spc="0" normalizeH="0" baseline="0" noProof="0" dirty="0">
                <a:ln>
                  <a:noFill/>
                </a:ln>
                <a:effectLst/>
                <a:uLnTx/>
                <a:uFillTx/>
                <a:latin typeface="Avenir Nxt2 W1G" panose="020B0503020202020204" pitchFamily="34" charset="0"/>
              </a:rPr>
              <a:t>through enhanced capacity building.</a:t>
            </a:r>
            <a:endParaRPr kumimoji="0" lang="en-US" sz="1600" u="none" strike="noStrike" kern="0" cap="none" spc="0" normalizeH="0" baseline="0" noProof="0" dirty="0">
              <a:ln>
                <a:noFill/>
              </a:ln>
              <a:effectLst/>
              <a:uLnTx/>
              <a:uFillTx/>
              <a:latin typeface="Avenir Nxt2 W1G" panose="020B0503020202020204" pitchFamily="34" charset="0"/>
              <a:cs typeface="Arial"/>
            </a:endParaRPr>
          </a:p>
        </p:txBody>
      </p:sp>
    </p:spTree>
    <p:extLst>
      <p:ext uri="{BB962C8B-B14F-4D97-AF65-F5344CB8AC3E}">
        <p14:creationId xmlns:p14="http://schemas.microsoft.com/office/powerpoint/2010/main" val="4265027133"/>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AD08-CD9D-46A9-254A-10B3341113A8}"/>
              </a:ext>
            </a:extLst>
          </p:cNvPr>
          <p:cNvSpPr>
            <a:spLocks noGrp="1"/>
          </p:cNvSpPr>
          <p:nvPr>
            <p:ph type="title"/>
          </p:nvPr>
        </p:nvSpPr>
        <p:spPr>
          <a:xfrm>
            <a:off x="669360" y="165120"/>
            <a:ext cx="5426640" cy="1239896"/>
          </a:xfrm>
        </p:spPr>
        <p:txBody>
          <a:bodyPr/>
          <a:lstStyle/>
          <a:p>
            <a:pPr>
              <a:lnSpc>
                <a:spcPct val="120000"/>
              </a:lnSpc>
              <a:spcBef>
                <a:spcPts val="0"/>
              </a:spcBef>
            </a:pPr>
            <a:r>
              <a:rPr lang="en-US" dirty="0">
                <a:solidFill>
                  <a:schemeClr val="bg2"/>
                </a:solidFill>
              </a:rPr>
              <a:t>New BSG Program</a:t>
            </a:r>
            <a:br>
              <a:rPr lang="en-US" dirty="0">
                <a:solidFill>
                  <a:schemeClr val="bg2">
                    <a:lumMod val="10000"/>
                  </a:schemeClr>
                </a:solidFill>
              </a:rPr>
            </a:br>
            <a:r>
              <a:rPr lang="en-US" sz="3600" b="0" i="1" dirty="0">
                <a:solidFill>
                  <a:schemeClr val="bg2">
                    <a:lumMod val="10000"/>
                  </a:schemeClr>
                </a:solidFill>
                <a:latin typeface="Adelle CYR" panose="02000503060000020004" pitchFamily="2" charset="77"/>
              </a:rPr>
              <a:t>STRATEGIC PILLARS</a:t>
            </a:r>
            <a:endParaRPr lang="en-US" sz="4000" i="1" dirty="0">
              <a:solidFill>
                <a:schemeClr val="bg2">
                  <a:lumMod val="10000"/>
                </a:schemeClr>
              </a:solidFill>
              <a:latin typeface="Adelle CYR Sb" panose="02000503060000020004" pitchFamily="2" charset="77"/>
            </a:endParaRPr>
          </a:p>
        </p:txBody>
      </p:sp>
      <p:sp>
        <p:nvSpPr>
          <p:cNvPr id="2" name="TextBox 1">
            <a:extLst>
              <a:ext uri="{FF2B5EF4-FFF2-40B4-BE49-F238E27FC236}">
                <a16:creationId xmlns:a16="http://schemas.microsoft.com/office/drawing/2014/main" id="{E39DB691-2ABD-E701-28A6-18F9EF236576}"/>
              </a:ext>
            </a:extLst>
          </p:cNvPr>
          <p:cNvSpPr txBox="1"/>
          <p:nvPr/>
        </p:nvSpPr>
        <p:spPr>
          <a:xfrm>
            <a:off x="591867" y="2569503"/>
            <a:ext cx="3613882" cy="1169551"/>
          </a:xfrm>
          <a:prstGeom prst="rect">
            <a:avLst/>
          </a:prstGeom>
          <a:noFill/>
        </p:spPr>
        <p:txBody>
          <a:bodyPr wrap="square" rtlCol="0">
            <a:spAutoFit/>
          </a:bodyPr>
          <a:lstStyle/>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BSG training</a:t>
            </a:r>
          </a:p>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ITU-T regional group</a:t>
            </a:r>
          </a:p>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Fellowships and languages</a:t>
            </a:r>
          </a:p>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National Standardization Secretariate</a:t>
            </a:r>
          </a:p>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 Tools, data, analytics and survey</a:t>
            </a:r>
          </a:p>
        </p:txBody>
      </p:sp>
      <p:sp>
        <p:nvSpPr>
          <p:cNvPr id="5" name="TextBox 4">
            <a:extLst>
              <a:ext uri="{FF2B5EF4-FFF2-40B4-BE49-F238E27FC236}">
                <a16:creationId xmlns:a16="http://schemas.microsoft.com/office/drawing/2014/main" id="{1148047B-6979-AE3F-315A-CDC2D750CEF0}"/>
              </a:ext>
            </a:extLst>
          </p:cNvPr>
          <p:cNvSpPr txBox="1"/>
          <p:nvPr/>
        </p:nvSpPr>
        <p:spPr>
          <a:xfrm>
            <a:off x="591867" y="2229655"/>
            <a:ext cx="3613882" cy="338554"/>
          </a:xfrm>
          <a:prstGeom prst="rect">
            <a:avLst/>
          </a:prstGeom>
          <a:noFill/>
        </p:spPr>
        <p:txBody>
          <a:bodyPr wrap="square" rtlCol="0">
            <a:spAutoFit/>
          </a:bodyPr>
          <a:lstStyle/>
          <a:p>
            <a:r>
              <a:rPr lang="en-US" sz="1600" b="1" dirty="0">
                <a:solidFill>
                  <a:schemeClr val="bg2">
                    <a:lumMod val="10000"/>
                  </a:schemeClr>
                </a:solidFill>
                <a:latin typeface="Avenir Next Condensed Demi Bold" panose="020B0506020202020204" pitchFamily="34" charset="0"/>
              </a:rPr>
              <a:t>DEVELOPMENT</a:t>
            </a:r>
          </a:p>
        </p:txBody>
      </p:sp>
      <p:cxnSp>
        <p:nvCxnSpPr>
          <p:cNvPr id="7" name="Straight Connector 6">
            <a:extLst>
              <a:ext uri="{FF2B5EF4-FFF2-40B4-BE49-F238E27FC236}">
                <a16:creationId xmlns:a16="http://schemas.microsoft.com/office/drawing/2014/main" id="{C1BB5CE9-7098-38E3-FBB3-D36A5DE0F1D4}"/>
              </a:ext>
            </a:extLst>
          </p:cNvPr>
          <p:cNvCxnSpPr>
            <a:cxnSpLocks/>
          </p:cNvCxnSpPr>
          <p:nvPr/>
        </p:nvCxnSpPr>
        <p:spPr>
          <a:xfrm>
            <a:off x="669360" y="1584630"/>
            <a:ext cx="4499963" cy="0"/>
          </a:xfrm>
          <a:prstGeom prst="line">
            <a:avLst/>
          </a:prstGeom>
          <a:ln w="285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800800EB-BE70-88BE-2E0D-CC2A303A8DF9}"/>
              </a:ext>
            </a:extLst>
          </p:cNvPr>
          <p:cNvGrpSpPr/>
          <p:nvPr/>
        </p:nvGrpSpPr>
        <p:grpSpPr>
          <a:xfrm>
            <a:off x="591867" y="3765782"/>
            <a:ext cx="4476077" cy="409073"/>
            <a:chOff x="669360" y="4766181"/>
            <a:chExt cx="4476077" cy="409073"/>
          </a:xfrm>
        </p:grpSpPr>
        <p:cxnSp>
          <p:nvCxnSpPr>
            <p:cNvPr id="9" name="Straight Connector 8">
              <a:extLst>
                <a:ext uri="{FF2B5EF4-FFF2-40B4-BE49-F238E27FC236}">
                  <a16:creationId xmlns:a16="http://schemas.microsoft.com/office/drawing/2014/main" id="{257CAFFC-1C47-E8B6-88BD-DEB3A4912672}"/>
                </a:ext>
              </a:extLst>
            </p:cNvPr>
            <p:cNvCxnSpPr>
              <a:cxnSpLocks/>
            </p:cNvCxnSpPr>
            <p:nvPr/>
          </p:nvCxnSpPr>
          <p:spPr>
            <a:xfrm>
              <a:off x="669360" y="4766181"/>
              <a:ext cx="3228872" cy="0"/>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A757898-84C0-2ED9-C7CE-008AEC3B1FC1}"/>
                </a:ext>
              </a:extLst>
            </p:cNvPr>
            <p:cNvCxnSpPr>
              <a:cxnSpLocks/>
            </p:cNvCxnSpPr>
            <p:nvPr/>
          </p:nvCxnSpPr>
          <p:spPr>
            <a:xfrm>
              <a:off x="4283242" y="5175254"/>
              <a:ext cx="862195" cy="0"/>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4BA588D-917B-E5AA-FADF-BB8F1CF1D394}"/>
                </a:ext>
              </a:extLst>
            </p:cNvPr>
            <p:cNvCxnSpPr>
              <a:cxnSpLocks/>
            </p:cNvCxnSpPr>
            <p:nvPr/>
          </p:nvCxnSpPr>
          <p:spPr>
            <a:xfrm>
              <a:off x="3898232" y="4766181"/>
              <a:ext cx="385010" cy="409073"/>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624D5A9D-A3F8-B8E2-38B9-68E268D5EE20}"/>
              </a:ext>
            </a:extLst>
          </p:cNvPr>
          <p:cNvSpPr txBox="1"/>
          <p:nvPr/>
        </p:nvSpPr>
        <p:spPr>
          <a:xfrm>
            <a:off x="1831475" y="4788007"/>
            <a:ext cx="3613882" cy="1169551"/>
          </a:xfrm>
          <a:prstGeom prst="rect">
            <a:avLst/>
          </a:prstGeom>
          <a:noFill/>
        </p:spPr>
        <p:txBody>
          <a:bodyPr wrap="square" rtlCol="0">
            <a:spAutoFit/>
          </a:bodyPr>
          <a:lstStyle/>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Adoption of ITU-T Standards at national plans, policies, and regulations</a:t>
            </a:r>
          </a:p>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Strategic events</a:t>
            </a:r>
          </a:p>
          <a:p>
            <a:pPr marL="285750" indent="-285750">
              <a:buFont typeface="Courier New" panose="02070309020205020404" pitchFamily="49" charset="0"/>
              <a:buChar char="o"/>
            </a:pPr>
            <a:r>
              <a:rPr lang="en-US" sz="1400" dirty="0">
                <a:solidFill>
                  <a:schemeClr val="bg2">
                    <a:lumMod val="10000"/>
                  </a:schemeClr>
                </a:solidFill>
                <a:latin typeface="Avenir Nxt2 W1G Light" panose="020B0403020202020204" pitchFamily="34" charset="0"/>
              </a:rPr>
              <a:t>Thematic initiatives</a:t>
            </a:r>
          </a:p>
        </p:txBody>
      </p:sp>
      <p:sp>
        <p:nvSpPr>
          <p:cNvPr id="18" name="TextBox 17">
            <a:extLst>
              <a:ext uri="{FF2B5EF4-FFF2-40B4-BE49-F238E27FC236}">
                <a16:creationId xmlns:a16="http://schemas.microsoft.com/office/drawing/2014/main" id="{0E6AAF3C-1C31-A60F-A232-A5FB86EB81AB}"/>
              </a:ext>
            </a:extLst>
          </p:cNvPr>
          <p:cNvSpPr txBox="1"/>
          <p:nvPr/>
        </p:nvSpPr>
        <p:spPr>
          <a:xfrm>
            <a:off x="1831475" y="4448159"/>
            <a:ext cx="3613882" cy="338554"/>
          </a:xfrm>
          <a:prstGeom prst="rect">
            <a:avLst/>
          </a:prstGeom>
          <a:noFill/>
        </p:spPr>
        <p:txBody>
          <a:bodyPr wrap="square" rtlCol="0">
            <a:spAutoFit/>
          </a:bodyPr>
          <a:lstStyle/>
          <a:p>
            <a:r>
              <a:rPr lang="en-US" sz="1600" b="1" dirty="0">
                <a:solidFill>
                  <a:schemeClr val="bg2">
                    <a:lumMod val="10000"/>
                  </a:schemeClr>
                </a:solidFill>
                <a:latin typeface="Avenir Next Condensed Demi Bold" panose="020B0506020202020204" pitchFamily="34" charset="0"/>
              </a:rPr>
              <a:t>IMPLIMENTATION</a:t>
            </a:r>
          </a:p>
        </p:txBody>
      </p:sp>
      <p:grpSp>
        <p:nvGrpSpPr>
          <p:cNvPr id="19" name="Group 18">
            <a:extLst>
              <a:ext uri="{FF2B5EF4-FFF2-40B4-BE49-F238E27FC236}">
                <a16:creationId xmlns:a16="http://schemas.microsoft.com/office/drawing/2014/main" id="{4D42DB8E-1AE9-1D3C-2606-C5D7FB0E22CE}"/>
              </a:ext>
            </a:extLst>
          </p:cNvPr>
          <p:cNvGrpSpPr/>
          <p:nvPr/>
        </p:nvGrpSpPr>
        <p:grpSpPr>
          <a:xfrm>
            <a:off x="1831475" y="5970136"/>
            <a:ext cx="5153925" cy="409073"/>
            <a:chOff x="669360" y="4766181"/>
            <a:chExt cx="5153925" cy="409073"/>
          </a:xfrm>
        </p:grpSpPr>
        <p:cxnSp>
          <p:nvCxnSpPr>
            <p:cNvPr id="20" name="Straight Connector 19">
              <a:extLst>
                <a:ext uri="{FF2B5EF4-FFF2-40B4-BE49-F238E27FC236}">
                  <a16:creationId xmlns:a16="http://schemas.microsoft.com/office/drawing/2014/main" id="{8C66F246-47AE-31F8-C698-AA8144A742D1}"/>
                </a:ext>
              </a:extLst>
            </p:cNvPr>
            <p:cNvCxnSpPr>
              <a:cxnSpLocks/>
            </p:cNvCxnSpPr>
            <p:nvPr/>
          </p:nvCxnSpPr>
          <p:spPr>
            <a:xfrm>
              <a:off x="669360" y="4766181"/>
              <a:ext cx="3228872" cy="0"/>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F797518-4BA6-8DAF-F2A7-88A3FD88AE4F}"/>
                </a:ext>
              </a:extLst>
            </p:cNvPr>
            <p:cNvCxnSpPr>
              <a:cxnSpLocks/>
            </p:cNvCxnSpPr>
            <p:nvPr/>
          </p:nvCxnSpPr>
          <p:spPr>
            <a:xfrm>
              <a:off x="4283242" y="5175254"/>
              <a:ext cx="1540043" cy="0"/>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7624512-091D-54DB-459E-B25B45AA4A0D}"/>
                </a:ext>
              </a:extLst>
            </p:cNvPr>
            <p:cNvCxnSpPr>
              <a:cxnSpLocks/>
            </p:cNvCxnSpPr>
            <p:nvPr/>
          </p:nvCxnSpPr>
          <p:spPr>
            <a:xfrm>
              <a:off x="3898232" y="4766181"/>
              <a:ext cx="385010" cy="409073"/>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6" name="Right Bracket 5">
            <a:extLst>
              <a:ext uri="{FF2B5EF4-FFF2-40B4-BE49-F238E27FC236}">
                <a16:creationId xmlns:a16="http://schemas.microsoft.com/office/drawing/2014/main" id="{DF29FA5D-2DA7-D734-EB70-623CEBDB3FBB}"/>
              </a:ext>
            </a:extLst>
          </p:cNvPr>
          <p:cNvSpPr/>
          <p:nvPr/>
        </p:nvSpPr>
        <p:spPr>
          <a:xfrm>
            <a:off x="9701939" y="4786713"/>
            <a:ext cx="433952" cy="1592496"/>
          </a:xfrm>
          <a:prstGeom prst="rightBracket">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5129CD95-16C3-09CF-CD5A-379D443FA7CF}"/>
              </a:ext>
            </a:extLst>
          </p:cNvPr>
          <p:cNvSpPr txBox="1"/>
          <p:nvPr/>
        </p:nvSpPr>
        <p:spPr>
          <a:xfrm>
            <a:off x="10261073" y="5290573"/>
            <a:ext cx="1564134" cy="584775"/>
          </a:xfrm>
          <a:prstGeom prst="rect">
            <a:avLst/>
          </a:prstGeom>
          <a:noFill/>
        </p:spPr>
        <p:txBody>
          <a:bodyPr wrap="square" rtlCol="0">
            <a:spAutoFit/>
          </a:bodyPr>
          <a:lstStyle/>
          <a:p>
            <a:r>
              <a:rPr lang="en-US" sz="1600" b="1" dirty="0">
                <a:solidFill>
                  <a:schemeClr val="bg2">
                    <a:lumMod val="10000"/>
                  </a:schemeClr>
                </a:solidFill>
                <a:latin typeface="Avenir Next Condensed Demi Bold" panose="020B0506020202020204" pitchFamily="34" charset="0"/>
              </a:rPr>
              <a:t>RESOURCES AND PARTNERSHIP</a:t>
            </a:r>
          </a:p>
        </p:txBody>
      </p:sp>
    </p:spTree>
    <p:extLst>
      <p:ext uri="{BB962C8B-B14F-4D97-AF65-F5344CB8AC3E}">
        <p14:creationId xmlns:p14="http://schemas.microsoft.com/office/powerpoint/2010/main" val="196832143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3932FB2-FB02-91CD-AE9D-432E48F5FA4F}"/>
              </a:ext>
            </a:extLst>
          </p:cNvPr>
          <p:cNvSpPr/>
          <p:nvPr/>
        </p:nvSpPr>
        <p:spPr>
          <a:xfrm>
            <a:off x="96982" y="6076645"/>
            <a:ext cx="2590800" cy="656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uppieren 2"/>
          <p:cNvGrpSpPr/>
          <p:nvPr/>
        </p:nvGrpSpPr>
        <p:grpSpPr>
          <a:xfrm>
            <a:off x="5641864" y="2429287"/>
            <a:ext cx="6110632" cy="2063780"/>
            <a:chOff x="11546719" y="3988455"/>
            <a:chExt cx="12221264" cy="4127560"/>
          </a:xfrm>
        </p:grpSpPr>
        <p:sp>
          <p:nvSpPr>
            <p:cNvPr id="30" name="Shape 615"/>
            <p:cNvSpPr/>
            <p:nvPr/>
          </p:nvSpPr>
          <p:spPr>
            <a:xfrm>
              <a:off x="15280383" y="4694375"/>
              <a:ext cx="8487600" cy="3421640"/>
            </a:xfrm>
            <a:prstGeom prst="rect">
              <a:avLst/>
            </a:prstGeom>
            <a:noFill/>
            <a:ln>
              <a:noFill/>
            </a:ln>
          </p:spPr>
          <p:txBody>
            <a:bodyPr lIns="91412" tIns="45700" rIns="91412" bIns="45700" anchor="t" anchorCtr="0">
              <a:noAutofit/>
            </a:bodyPr>
            <a:lstStyle/>
            <a:p>
              <a:pPr marL="285750" indent="-285750">
                <a:lnSpc>
                  <a:spcPct val="130000"/>
                </a:lnSpc>
                <a:buClr>
                  <a:schemeClr val="accent1"/>
                </a:buClr>
                <a:buSzPct val="60000"/>
                <a:buFont typeface="Arial" panose="020B0604020202020204" pitchFamily="34" charset="0"/>
                <a:buChar char="•"/>
              </a:pPr>
              <a:r>
                <a:rPr lang="en-US" sz="1400" dirty="0">
                  <a:solidFill>
                    <a:schemeClr val="tx1">
                      <a:lumMod val="75000"/>
                      <a:lumOff val="25000"/>
                    </a:schemeClr>
                  </a:solidFill>
                  <a:latin typeface="Avenir Next" panose="020B0503020202020204" pitchFamily="34" charset="0"/>
                </a:rPr>
                <a:t>12 Trainings coordinated with SGs &amp; RGs: 338 delegates trained.</a:t>
              </a:r>
            </a:p>
            <a:p>
              <a:pPr marL="285750" indent="-285750">
                <a:lnSpc>
                  <a:spcPct val="130000"/>
                </a:lnSpc>
                <a:buClr>
                  <a:schemeClr val="accent1"/>
                </a:buClr>
                <a:buSzPct val="60000"/>
                <a:buFont typeface="Arial" panose="020B0604020202020204" pitchFamily="34" charset="0"/>
                <a:buChar char="•"/>
              </a:pPr>
              <a:r>
                <a:rPr lang="en-GB" sz="1400" dirty="0">
                  <a:solidFill>
                    <a:schemeClr val="tx1">
                      <a:lumMod val="75000"/>
                      <a:lumOff val="25000"/>
                    </a:schemeClr>
                  </a:solidFill>
                  <a:latin typeface="Avenir Next" panose="020B0503020202020204" pitchFamily="34" charset="0"/>
                </a:rPr>
                <a:t>Training content revised: One-day and half-day training offered.</a:t>
              </a:r>
            </a:p>
            <a:p>
              <a:pPr marL="285750" indent="-285750">
                <a:lnSpc>
                  <a:spcPct val="130000"/>
                </a:lnSpc>
                <a:buClr>
                  <a:schemeClr val="accent1"/>
                </a:buClr>
                <a:buSzPct val="60000"/>
                <a:buFont typeface="Arial" panose="020B0604020202020204" pitchFamily="34" charset="0"/>
                <a:buChar char="•"/>
              </a:pPr>
              <a:r>
                <a:rPr lang="en-US" sz="1400" dirty="0">
                  <a:solidFill>
                    <a:schemeClr val="tx1">
                      <a:lumMod val="75000"/>
                      <a:lumOff val="25000"/>
                    </a:schemeClr>
                  </a:solidFill>
                  <a:latin typeface="Avenir Next" panose="020B0503020202020204" pitchFamily="34" charset="0"/>
                </a:rPr>
                <a:t>Online Course on ITU-T Working Methods: 208 delegates registered.</a:t>
              </a:r>
            </a:p>
          </p:txBody>
        </p:sp>
        <p:sp>
          <p:nvSpPr>
            <p:cNvPr id="31" name="Shape 616"/>
            <p:cNvSpPr/>
            <p:nvPr/>
          </p:nvSpPr>
          <p:spPr>
            <a:xfrm>
              <a:off x="15280381" y="3988455"/>
              <a:ext cx="4555494" cy="589936"/>
            </a:xfrm>
            <a:prstGeom prst="rect">
              <a:avLst/>
            </a:prstGeom>
            <a:noFill/>
            <a:ln>
              <a:noFill/>
            </a:ln>
          </p:spPr>
          <p:txBody>
            <a:bodyPr lIns="91412" tIns="45700" rIns="91412" bIns="45700" anchor="t" anchorCtr="0">
              <a:noAutofit/>
            </a:bodyPr>
            <a:lstStyle/>
            <a:p>
              <a:pPr>
                <a:lnSpc>
                  <a:spcPct val="130000"/>
                </a:lnSpc>
                <a:buSzPct val="25000"/>
              </a:pPr>
              <a:r>
                <a:rPr lang="en-US" sz="1600" b="1" dirty="0">
                  <a:latin typeface="Avenir Nxt2 W1G" panose="020B0503020202020204" pitchFamily="34" charset="0"/>
                  <a:ea typeface="Roboto"/>
                  <a:cs typeface="Roboto"/>
                  <a:sym typeface="Roboto"/>
                </a:rPr>
                <a:t>Training</a:t>
              </a:r>
              <a:endParaRPr lang="en-US" sz="1501" dirty="0">
                <a:latin typeface="Avenir Nxt2 W1G" panose="020B0503020202020204" pitchFamily="34" charset="0"/>
                <a:ea typeface="Roboto"/>
                <a:cs typeface="Roboto"/>
                <a:sym typeface="Roboto"/>
              </a:endParaRPr>
            </a:p>
          </p:txBody>
        </p:sp>
        <p:sp>
          <p:nvSpPr>
            <p:cNvPr id="38" name="Ellipse 37"/>
            <p:cNvSpPr/>
            <p:nvPr/>
          </p:nvSpPr>
          <p:spPr>
            <a:xfrm rot="19711914">
              <a:off x="11546719" y="4263495"/>
              <a:ext cx="317182" cy="317182"/>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39" name="Gerader Verbinder 38"/>
            <p:cNvCxnSpPr>
              <a:cxnSpLocks/>
            </p:cNvCxnSpPr>
            <p:nvPr/>
          </p:nvCxnSpPr>
          <p:spPr>
            <a:xfrm>
              <a:off x="11869605" y="4422085"/>
              <a:ext cx="3140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uppieren 4"/>
          <p:cNvGrpSpPr/>
          <p:nvPr/>
        </p:nvGrpSpPr>
        <p:grpSpPr>
          <a:xfrm>
            <a:off x="6637211" y="4737665"/>
            <a:ext cx="4873471" cy="876932"/>
            <a:chOff x="14388094" y="8639596"/>
            <a:chExt cx="9746941" cy="1753862"/>
          </a:xfrm>
        </p:grpSpPr>
        <p:sp>
          <p:nvSpPr>
            <p:cNvPr id="28" name="Shape 609"/>
            <p:cNvSpPr/>
            <p:nvPr/>
          </p:nvSpPr>
          <p:spPr>
            <a:xfrm>
              <a:off x="16730680" y="9345517"/>
              <a:ext cx="7404355" cy="1047941"/>
            </a:xfrm>
            <a:prstGeom prst="rect">
              <a:avLst/>
            </a:prstGeom>
            <a:noFill/>
            <a:ln>
              <a:noFill/>
            </a:ln>
          </p:spPr>
          <p:txBody>
            <a:bodyPr lIns="91412" tIns="45700" rIns="91412" bIns="45700" anchor="t" anchorCtr="0">
              <a:noAutofit/>
            </a:bodyPr>
            <a:lstStyle/>
            <a:p>
              <a:pPr>
                <a:lnSpc>
                  <a:spcPct val="130000"/>
                </a:lnSpc>
                <a:buClr>
                  <a:schemeClr val="accent1"/>
                </a:buClr>
                <a:buSzPct val="60000"/>
              </a:pPr>
              <a:r>
                <a:rPr lang="en-US" sz="1400" dirty="0">
                  <a:solidFill>
                    <a:schemeClr val="tx1">
                      <a:lumMod val="75000"/>
                      <a:lumOff val="25000"/>
                    </a:schemeClr>
                  </a:solidFill>
                  <a:latin typeface="Avenir Next" panose="020B0503020202020204" pitchFamily="34" charset="0"/>
                </a:rPr>
                <a:t>Data analytics of ITU-T standards based on KPI. Quiz developed and conducted.. </a:t>
              </a:r>
            </a:p>
            <a:p>
              <a:pPr>
                <a:lnSpc>
                  <a:spcPct val="130000"/>
                </a:lnSpc>
                <a:buClr>
                  <a:schemeClr val="accent1"/>
                </a:buClr>
                <a:buSzPct val="60000"/>
              </a:pPr>
              <a:r>
                <a:rPr lang="en-US" sz="1400" dirty="0">
                  <a:solidFill>
                    <a:schemeClr val="tx1">
                      <a:lumMod val="75000"/>
                      <a:lumOff val="25000"/>
                    </a:schemeClr>
                  </a:solidFill>
                  <a:latin typeface="Avenir Next" panose="020B0503020202020204" pitchFamily="34" charset="0"/>
                </a:rPr>
                <a:t>New BSG Program Website launched.</a:t>
              </a:r>
            </a:p>
          </p:txBody>
        </p:sp>
        <p:sp>
          <p:nvSpPr>
            <p:cNvPr id="29" name="Shape 610"/>
            <p:cNvSpPr/>
            <p:nvPr/>
          </p:nvSpPr>
          <p:spPr>
            <a:xfrm>
              <a:off x="16730680" y="8639596"/>
              <a:ext cx="5322249" cy="800182"/>
            </a:xfrm>
            <a:prstGeom prst="rect">
              <a:avLst/>
            </a:prstGeom>
            <a:noFill/>
            <a:ln>
              <a:noFill/>
            </a:ln>
          </p:spPr>
          <p:txBody>
            <a:bodyPr lIns="91412" tIns="45700" rIns="91412" bIns="45700" anchor="t" anchorCtr="0">
              <a:noAutofit/>
            </a:bodyPr>
            <a:lstStyle/>
            <a:p>
              <a:pPr>
                <a:lnSpc>
                  <a:spcPct val="130000"/>
                </a:lnSpc>
                <a:buSzPct val="25000"/>
              </a:pPr>
              <a:r>
                <a:rPr lang="id-ID" sz="1600" b="1" dirty="0">
                  <a:latin typeface="Avenir Nxt2 W1G" panose="020B0503020202020204" pitchFamily="34" charset="0"/>
                  <a:ea typeface="Roboto"/>
                  <a:cs typeface="Roboto"/>
                  <a:sym typeface="Roboto"/>
                </a:rPr>
                <a:t>Data analytics</a:t>
              </a:r>
              <a:r>
                <a:rPr lang="en-US" sz="1600" b="1" dirty="0">
                  <a:latin typeface="Avenir Nxt2 W1G" panose="020B0503020202020204" pitchFamily="34" charset="0"/>
                  <a:ea typeface="Roboto"/>
                  <a:cs typeface="Roboto"/>
                  <a:sym typeface="Roboto"/>
                </a:rPr>
                <a:t> &amp; BSG website</a:t>
              </a:r>
              <a:endParaRPr lang="id-ID" sz="1600" b="1" dirty="0">
                <a:latin typeface="Avenir Nxt2 W1G" panose="020B0503020202020204" pitchFamily="34" charset="0"/>
                <a:ea typeface="Roboto"/>
                <a:cs typeface="Roboto"/>
                <a:sym typeface="Roboto"/>
              </a:endParaRPr>
            </a:p>
          </p:txBody>
        </p:sp>
        <p:cxnSp>
          <p:nvCxnSpPr>
            <p:cNvPr id="45" name="Gerader Verbinder 44"/>
            <p:cNvCxnSpPr>
              <a:cxnSpLocks/>
            </p:cNvCxnSpPr>
            <p:nvPr/>
          </p:nvCxnSpPr>
          <p:spPr>
            <a:xfrm flipH="1">
              <a:off x="14388094" y="9102445"/>
              <a:ext cx="21990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Title 6">
            <a:extLst>
              <a:ext uri="{FF2B5EF4-FFF2-40B4-BE49-F238E27FC236}">
                <a16:creationId xmlns:a16="http://schemas.microsoft.com/office/drawing/2014/main" id="{5026E83E-7E09-0FA4-787A-2A820977B0EF}"/>
              </a:ext>
            </a:extLst>
          </p:cNvPr>
          <p:cNvSpPr>
            <a:spLocks noGrp="1"/>
          </p:cNvSpPr>
          <p:nvPr>
            <p:ph type="title"/>
          </p:nvPr>
        </p:nvSpPr>
        <p:spPr>
          <a:xfrm>
            <a:off x="634707" y="1267337"/>
            <a:ext cx="9061228" cy="490904"/>
          </a:xfrm>
        </p:spPr>
        <p:txBody>
          <a:bodyPr/>
          <a:lstStyle/>
          <a:p>
            <a:r>
              <a:rPr lang="en-US" b="1" dirty="0">
                <a:latin typeface="Avenir Next" panose="020B0503020202020204" pitchFamily="34" charset="0"/>
                <a:cs typeface="Arial"/>
              </a:rPr>
              <a:t>Development </a:t>
            </a:r>
            <a:r>
              <a:rPr lang="en-US" b="0" dirty="0">
                <a:latin typeface="Avenir Next" panose="020B0503020202020204" pitchFamily="34" charset="0"/>
                <a:cs typeface="Arial"/>
              </a:rPr>
              <a:t>– Progress</a:t>
            </a:r>
            <a:endParaRPr lang="en-150">
              <a:latin typeface="Avenir Next" panose="020B0503020202020204" pitchFamily="34" charset="0"/>
            </a:endParaRPr>
          </a:p>
        </p:txBody>
      </p:sp>
      <p:sp>
        <p:nvSpPr>
          <p:cNvPr id="10" name="Text Placeholder 9">
            <a:extLst>
              <a:ext uri="{FF2B5EF4-FFF2-40B4-BE49-F238E27FC236}">
                <a16:creationId xmlns:a16="http://schemas.microsoft.com/office/drawing/2014/main" id="{8F3706E1-BFFC-B397-95B6-85DACB313773}"/>
              </a:ext>
            </a:extLst>
          </p:cNvPr>
          <p:cNvSpPr>
            <a:spLocks noGrp="1"/>
          </p:cNvSpPr>
          <p:nvPr>
            <p:ph type="body" sz="quarter" idx="10"/>
          </p:nvPr>
        </p:nvSpPr>
        <p:spPr/>
        <p:txBody>
          <a:bodyPr/>
          <a:lstStyle/>
          <a:p>
            <a:r>
              <a:rPr lang="en-GB" dirty="0"/>
              <a:t>New BSG Program</a:t>
            </a:r>
            <a:endParaRPr lang="en-150" dirty="0"/>
          </a:p>
        </p:txBody>
      </p:sp>
      <p:sp>
        <p:nvSpPr>
          <p:cNvPr id="59" name="Rectangle 58">
            <a:extLst>
              <a:ext uri="{FF2B5EF4-FFF2-40B4-BE49-F238E27FC236}">
                <a16:creationId xmlns:a16="http://schemas.microsoft.com/office/drawing/2014/main" id="{FB3E9FED-5397-976C-67F6-9609C6ABC2D2}"/>
              </a:ext>
            </a:extLst>
          </p:cNvPr>
          <p:cNvSpPr/>
          <p:nvPr/>
        </p:nvSpPr>
        <p:spPr>
          <a:xfrm rot="18931485">
            <a:off x="4728246" y="2990083"/>
            <a:ext cx="1640932" cy="164093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01452BA5-FFD0-BD38-5359-E831C120B264}"/>
              </a:ext>
            </a:extLst>
          </p:cNvPr>
          <p:cNvGrpSpPr/>
          <p:nvPr/>
        </p:nvGrpSpPr>
        <p:grpSpPr>
          <a:xfrm>
            <a:off x="4115254" y="3425234"/>
            <a:ext cx="652108" cy="652108"/>
            <a:chOff x="1703294" y="3747247"/>
            <a:chExt cx="652108" cy="652108"/>
          </a:xfrm>
        </p:grpSpPr>
        <p:sp>
          <p:nvSpPr>
            <p:cNvPr id="60" name="Oval 59">
              <a:extLst>
                <a:ext uri="{FF2B5EF4-FFF2-40B4-BE49-F238E27FC236}">
                  <a16:creationId xmlns:a16="http://schemas.microsoft.com/office/drawing/2014/main" id="{81EA3E59-3EE8-F5A4-3C3D-D330FFC924CA}"/>
                </a:ext>
              </a:extLst>
            </p:cNvPr>
            <p:cNvSpPr/>
            <p:nvPr/>
          </p:nvSpPr>
          <p:spPr>
            <a:xfrm>
              <a:off x="1703294" y="3747247"/>
              <a:ext cx="652108" cy="65210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283BC35A-14AD-9836-98AB-383E7AF12A7F}"/>
                </a:ext>
              </a:extLst>
            </p:cNvPr>
            <p:cNvGrpSpPr/>
            <p:nvPr/>
          </p:nvGrpSpPr>
          <p:grpSpPr>
            <a:xfrm>
              <a:off x="1837292" y="3842258"/>
              <a:ext cx="405383" cy="457009"/>
              <a:chOff x="4207956" y="1288313"/>
              <a:chExt cx="405383" cy="457009"/>
            </a:xfrm>
          </p:grpSpPr>
          <p:grpSp>
            <p:nvGrpSpPr>
              <p:cNvPr id="43" name="Graphic 2">
                <a:extLst>
                  <a:ext uri="{FF2B5EF4-FFF2-40B4-BE49-F238E27FC236}">
                    <a16:creationId xmlns:a16="http://schemas.microsoft.com/office/drawing/2014/main" id="{EAABA28D-5306-2DA1-3DE9-11462C5BB917}"/>
                  </a:ext>
                </a:extLst>
              </p:cNvPr>
              <p:cNvGrpSpPr/>
              <p:nvPr/>
            </p:nvGrpSpPr>
            <p:grpSpPr>
              <a:xfrm>
                <a:off x="4240061" y="1470241"/>
                <a:ext cx="355516" cy="275081"/>
                <a:chOff x="4240061" y="1470241"/>
                <a:chExt cx="355516" cy="275081"/>
              </a:xfrm>
              <a:solidFill>
                <a:srgbClr val="009CD6"/>
              </a:solidFill>
            </p:grpSpPr>
            <p:sp>
              <p:nvSpPr>
                <p:cNvPr id="49" name="Freeform: Shape 392">
                  <a:extLst>
                    <a:ext uri="{FF2B5EF4-FFF2-40B4-BE49-F238E27FC236}">
                      <a16:creationId xmlns:a16="http://schemas.microsoft.com/office/drawing/2014/main" id="{04A4CB1D-C7C1-4FA9-FAF1-E8C833A02E06}"/>
                    </a:ext>
                  </a:extLst>
                </p:cNvPr>
                <p:cNvSpPr/>
                <p:nvPr/>
              </p:nvSpPr>
              <p:spPr>
                <a:xfrm>
                  <a:off x="4240061" y="1486052"/>
                  <a:ext cx="159346" cy="178879"/>
                </a:xfrm>
                <a:custGeom>
                  <a:avLst/>
                  <a:gdLst>
                    <a:gd name="connsiteX0" fmla="*/ 68954 w 159346"/>
                    <a:gd name="connsiteY0" fmla="*/ 178784 h 178879"/>
                    <a:gd name="connsiteX1" fmla="*/ 63620 w 159346"/>
                    <a:gd name="connsiteY1" fmla="*/ 177165 h 178879"/>
                    <a:gd name="connsiteX2" fmla="*/ 4185 w 159346"/>
                    <a:gd name="connsiteY2" fmla="*/ 137065 h 178879"/>
                    <a:gd name="connsiteX3" fmla="*/ 660 w 159346"/>
                    <a:gd name="connsiteY3" fmla="*/ 125730 h 178879"/>
                    <a:gd name="connsiteX4" fmla="*/ 46666 w 159346"/>
                    <a:gd name="connsiteY4" fmla="*/ 6096 h 178879"/>
                    <a:gd name="connsiteX5" fmla="*/ 55524 w 159346"/>
                    <a:gd name="connsiteY5" fmla="*/ 0 h 178879"/>
                    <a:gd name="connsiteX6" fmla="*/ 149822 w 159346"/>
                    <a:gd name="connsiteY6" fmla="*/ 0 h 178879"/>
                    <a:gd name="connsiteX7" fmla="*/ 159347 w 159346"/>
                    <a:gd name="connsiteY7" fmla="*/ 9525 h 178879"/>
                    <a:gd name="connsiteX8" fmla="*/ 149822 w 159346"/>
                    <a:gd name="connsiteY8" fmla="*/ 19050 h 178879"/>
                    <a:gd name="connsiteX9" fmla="*/ 62096 w 159346"/>
                    <a:gd name="connsiteY9" fmla="*/ 19050 h 178879"/>
                    <a:gd name="connsiteX10" fmla="*/ 21139 w 159346"/>
                    <a:gd name="connsiteY10" fmla="*/ 125540 h 178879"/>
                    <a:gd name="connsiteX11" fmla="*/ 74288 w 159346"/>
                    <a:gd name="connsiteY11" fmla="*/ 161449 h 178879"/>
                    <a:gd name="connsiteX12" fmla="*/ 76860 w 159346"/>
                    <a:gd name="connsiteY12" fmla="*/ 174689 h 178879"/>
                    <a:gd name="connsiteX13" fmla="*/ 68954 w 159346"/>
                    <a:gd name="connsiteY13" fmla="*/ 178879 h 17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9346" h="178879">
                      <a:moveTo>
                        <a:pt x="68954" y="178784"/>
                      </a:moveTo>
                      <a:cubicBezTo>
                        <a:pt x="67145" y="178784"/>
                        <a:pt x="65240" y="178213"/>
                        <a:pt x="63620" y="177165"/>
                      </a:cubicBezTo>
                      <a:lnTo>
                        <a:pt x="4185" y="137065"/>
                      </a:lnTo>
                      <a:cubicBezTo>
                        <a:pt x="470" y="134588"/>
                        <a:pt x="-959" y="129921"/>
                        <a:pt x="660" y="125730"/>
                      </a:cubicBezTo>
                      <a:lnTo>
                        <a:pt x="46666" y="6096"/>
                      </a:lnTo>
                      <a:cubicBezTo>
                        <a:pt x="48095" y="2381"/>
                        <a:pt x="51619" y="0"/>
                        <a:pt x="55524" y="0"/>
                      </a:cubicBezTo>
                      <a:lnTo>
                        <a:pt x="149822" y="0"/>
                      </a:lnTo>
                      <a:cubicBezTo>
                        <a:pt x="155060" y="0"/>
                        <a:pt x="159347" y="4286"/>
                        <a:pt x="159347" y="9525"/>
                      </a:cubicBezTo>
                      <a:cubicBezTo>
                        <a:pt x="159347" y="14764"/>
                        <a:pt x="155060" y="19050"/>
                        <a:pt x="149822" y="19050"/>
                      </a:cubicBezTo>
                      <a:lnTo>
                        <a:pt x="62096" y="19050"/>
                      </a:lnTo>
                      <a:lnTo>
                        <a:pt x="21139" y="125540"/>
                      </a:lnTo>
                      <a:lnTo>
                        <a:pt x="74288" y="161449"/>
                      </a:lnTo>
                      <a:cubicBezTo>
                        <a:pt x="78670" y="164401"/>
                        <a:pt x="79813" y="170307"/>
                        <a:pt x="76860" y="174689"/>
                      </a:cubicBezTo>
                      <a:cubicBezTo>
                        <a:pt x="75051" y="177451"/>
                        <a:pt x="72002" y="178879"/>
                        <a:pt x="68954" y="178879"/>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0" name="Freeform: Shape 394">
                  <a:extLst>
                    <a:ext uri="{FF2B5EF4-FFF2-40B4-BE49-F238E27FC236}">
                      <a16:creationId xmlns:a16="http://schemas.microsoft.com/office/drawing/2014/main" id="{ECA339F9-F3CF-40C9-6492-8F434916348C}"/>
                    </a:ext>
                  </a:extLst>
                </p:cNvPr>
                <p:cNvSpPr/>
                <p:nvPr/>
              </p:nvSpPr>
              <p:spPr>
                <a:xfrm>
                  <a:off x="4328577" y="1470241"/>
                  <a:ext cx="267000" cy="179736"/>
                </a:xfrm>
                <a:custGeom>
                  <a:avLst/>
                  <a:gdLst>
                    <a:gd name="connsiteX0" fmla="*/ 224755 w 267000"/>
                    <a:gd name="connsiteY0" fmla="*/ 179736 h 179736"/>
                    <a:gd name="connsiteX1" fmla="*/ 218564 w 267000"/>
                    <a:gd name="connsiteY1" fmla="*/ 177450 h 179736"/>
                    <a:gd name="connsiteX2" fmla="*/ 107788 w 267000"/>
                    <a:gd name="connsiteY2" fmla="*/ 83724 h 179736"/>
                    <a:gd name="connsiteX3" fmla="*/ 89976 w 267000"/>
                    <a:gd name="connsiteY3" fmla="*/ 90582 h 179736"/>
                    <a:gd name="connsiteX4" fmla="*/ 64830 w 267000"/>
                    <a:gd name="connsiteY4" fmla="*/ 118586 h 179736"/>
                    <a:gd name="connsiteX5" fmla="*/ 3585 w 267000"/>
                    <a:gd name="connsiteY5" fmla="*/ 121158 h 179736"/>
                    <a:gd name="connsiteX6" fmla="*/ 727 w 267000"/>
                    <a:gd name="connsiteY6" fmla="*/ 110013 h 179736"/>
                    <a:gd name="connsiteX7" fmla="*/ 32636 w 267000"/>
                    <a:gd name="connsiteY7" fmla="*/ 33432 h 179736"/>
                    <a:gd name="connsiteX8" fmla="*/ 37303 w 267000"/>
                    <a:gd name="connsiteY8" fmla="*/ 28479 h 179736"/>
                    <a:gd name="connsiteX9" fmla="*/ 95215 w 267000"/>
                    <a:gd name="connsiteY9" fmla="*/ 952 h 179736"/>
                    <a:gd name="connsiteX10" fmla="*/ 100739 w 267000"/>
                    <a:gd name="connsiteY10" fmla="*/ 95 h 179736"/>
                    <a:gd name="connsiteX11" fmla="*/ 205419 w 267000"/>
                    <a:gd name="connsiteY11" fmla="*/ 15716 h 179736"/>
                    <a:gd name="connsiteX12" fmla="*/ 212658 w 267000"/>
                    <a:gd name="connsiteY12" fmla="*/ 21050 h 179736"/>
                    <a:gd name="connsiteX13" fmla="*/ 266094 w 267000"/>
                    <a:gd name="connsiteY13" fmla="*/ 134016 h 179736"/>
                    <a:gd name="connsiteX14" fmla="*/ 264188 w 267000"/>
                    <a:gd name="connsiteY14" fmla="*/ 144875 h 179736"/>
                    <a:gd name="connsiteX15" fmla="*/ 231518 w 267000"/>
                    <a:gd name="connsiteY15" fmla="*/ 176784 h 179736"/>
                    <a:gd name="connsiteX16" fmla="*/ 224850 w 267000"/>
                    <a:gd name="connsiteY16" fmla="*/ 179546 h 179736"/>
                    <a:gd name="connsiteX17" fmla="*/ 109693 w 267000"/>
                    <a:gd name="connsiteY17" fmla="*/ 63341 h 179736"/>
                    <a:gd name="connsiteX18" fmla="*/ 115884 w 267000"/>
                    <a:gd name="connsiteY18" fmla="*/ 65627 h 179736"/>
                    <a:gd name="connsiteX19" fmla="*/ 224374 w 267000"/>
                    <a:gd name="connsiteY19" fmla="*/ 157353 h 179736"/>
                    <a:gd name="connsiteX20" fmla="*/ 245996 w 267000"/>
                    <a:gd name="connsiteY20" fmla="*/ 136207 h 179736"/>
                    <a:gd name="connsiteX21" fmla="*/ 197609 w 267000"/>
                    <a:gd name="connsiteY21" fmla="*/ 34004 h 179736"/>
                    <a:gd name="connsiteX22" fmla="*/ 100835 w 267000"/>
                    <a:gd name="connsiteY22" fmla="*/ 19621 h 179736"/>
                    <a:gd name="connsiteX23" fmla="*/ 48828 w 267000"/>
                    <a:gd name="connsiteY23" fmla="*/ 44291 h 179736"/>
                    <a:gd name="connsiteX24" fmla="*/ 21491 w 267000"/>
                    <a:gd name="connsiteY24" fmla="*/ 109918 h 179736"/>
                    <a:gd name="connsiteX25" fmla="*/ 51305 w 267000"/>
                    <a:gd name="connsiteY25" fmla="*/ 105346 h 179736"/>
                    <a:gd name="connsiteX26" fmla="*/ 77498 w 267000"/>
                    <a:gd name="connsiteY26" fmla="*/ 76200 h 179736"/>
                    <a:gd name="connsiteX27" fmla="*/ 81213 w 267000"/>
                    <a:gd name="connsiteY27" fmla="*/ 73628 h 179736"/>
                    <a:gd name="connsiteX28" fmla="*/ 106454 w 267000"/>
                    <a:gd name="connsiteY28" fmla="*/ 64008 h 179736"/>
                    <a:gd name="connsiteX29" fmla="*/ 109884 w 267000"/>
                    <a:gd name="connsiteY29" fmla="*/ 63341 h 17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7000" h="179736">
                      <a:moveTo>
                        <a:pt x="224755" y="179736"/>
                      </a:moveTo>
                      <a:cubicBezTo>
                        <a:pt x="222564" y="179736"/>
                        <a:pt x="220373" y="178974"/>
                        <a:pt x="218564" y="177450"/>
                      </a:cubicBezTo>
                      <a:lnTo>
                        <a:pt x="107788" y="83724"/>
                      </a:lnTo>
                      <a:lnTo>
                        <a:pt x="89976" y="90582"/>
                      </a:lnTo>
                      <a:lnTo>
                        <a:pt x="64830" y="118586"/>
                      </a:lnTo>
                      <a:cubicBezTo>
                        <a:pt x="41303" y="140684"/>
                        <a:pt x="14538" y="129825"/>
                        <a:pt x="3585" y="121158"/>
                      </a:cubicBezTo>
                      <a:cubicBezTo>
                        <a:pt x="251" y="118491"/>
                        <a:pt x="-892" y="113919"/>
                        <a:pt x="727" y="110013"/>
                      </a:cubicBezTo>
                      <a:lnTo>
                        <a:pt x="32636" y="33432"/>
                      </a:lnTo>
                      <a:cubicBezTo>
                        <a:pt x="33588" y="31242"/>
                        <a:pt x="35207" y="29527"/>
                        <a:pt x="37303" y="28479"/>
                      </a:cubicBezTo>
                      <a:lnTo>
                        <a:pt x="95215" y="952"/>
                      </a:lnTo>
                      <a:cubicBezTo>
                        <a:pt x="96929" y="190"/>
                        <a:pt x="98835" y="-191"/>
                        <a:pt x="100739" y="95"/>
                      </a:cubicBezTo>
                      <a:lnTo>
                        <a:pt x="205419" y="15716"/>
                      </a:lnTo>
                      <a:cubicBezTo>
                        <a:pt x="208562" y="16192"/>
                        <a:pt x="211229" y="18192"/>
                        <a:pt x="212658" y="21050"/>
                      </a:cubicBezTo>
                      <a:lnTo>
                        <a:pt x="266094" y="134016"/>
                      </a:lnTo>
                      <a:cubicBezTo>
                        <a:pt x="267808" y="137731"/>
                        <a:pt x="267046" y="142017"/>
                        <a:pt x="264188" y="144875"/>
                      </a:cubicBezTo>
                      <a:lnTo>
                        <a:pt x="231518" y="176784"/>
                      </a:lnTo>
                      <a:cubicBezTo>
                        <a:pt x="229708" y="178593"/>
                        <a:pt x="227231" y="179546"/>
                        <a:pt x="224850" y="179546"/>
                      </a:cubicBezTo>
                      <a:close/>
                      <a:moveTo>
                        <a:pt x="109693" y="63341"/>
                      </a:moveTo>
                      <a:cubicBezTo>
                        <a:pt x="111884" y="63341"/>
                        <a:pt x="114074" y="64103"/>
                        <a:pt x="115884" y="65627"/>
                      </a:cubicBezTo>
                      <a:lnTo>
                        <a:pt x="224374" y="157353"/>
                      </a:lnTo>
                      <a:lnTo>
                        <a:pt x="245996" y="136207"/>
                      </a:lnTo>
                      <a:lnTo>
                        <a:pt x="197609" y="34004"/>
                      </a:lnTo>
                      <a:lnTo>
                        <a:pt x="100835" y="19621"/>
                      </a:lnTo>
                      <a:lnTo>
                        <a:pt x="48828" y="44291"/>
                      </a:lnTo>
                      <a:lnTo>
                        <a:pt x="21491" y="109918"/>
                      </a:lnTo>
                      <a:cubicBezTo>
                        <a:pt x="28445" y="113157"/>
                        <a:pt x="40161" y="115824"/>
                        <a:pt x="51305" y="105346"/>
                      </a:cubicBezTo>
                      <a:lnTo>
                        <a:pt x="77498" y="76200"/>
                      </a:lnTo>
                      <a:cubicBezTo>
                        <a:pt x="78546" y="75057"/>
                        <a:pt x="79785" y="74199"/>
                        <a:pt x="81213" y="73628"/>
                      </a:cubicBezTo>
                      <a:lnTo>
                        <a:pt x="106454" y="64008"/>
                      </a:lnTo>
                      <a:cubicBezTo>
                        <a:pt x="107597" y="63627"/>
                        <a:pt x="108740" y="63341"/>
                        <a:pt x="109884" y="63341"/>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1" name="Freeform: Shape 395">
                  <a:extLst>
                    <a:ext uri="{FF2B5EF4-FFF2-40B4-BE49-F238E27FC236}">
                      <a16:creationId xmlns:a16="http://schemas.microsoft.com/office/drawing/2014/main" id="{3ED6018F-9C82-9A80-2606-487ABABD4B1A}"/>
                    </a:ext>
                  </a:extLst>
                </p:cNvPr>
                <p:cNvSpPr/>
                <p:nvPr/>
              </p:nvSpPr>
              <p:spPr>
                <a:xfrm>
                  <a:off x="4452515" y="1606406"/>
                  <a:ext cx="115317" cy="75575"/>
                </a:xfrm>
                <a:custGeom>
                  <a:avLst/>
                  <a:gdLst>
                    <a:gd name="connsiteX0" fmla="*/ 85577 w 115317"/>
                    <a:gd name="connsiteY0" fmla="*/ 75575 h 75575"/>
                    <a:gd name="connsiteX1" fmla="*/ 77195 w 115317"/>
                    <a:gd name="connsiteY1" fmla="*/ 74051 h 75575"/>
                    <a:gd name="connsiteX2" fmla="*/ 74909 w 115317"/>
                    <a:gd name="connsiteY2" fmla="*/ 72718 h 75575"/>
                    <a:gd name="connsiteX3" fmla="*/ 3662 w 115317"/>
                    <a:gd name="connsiteY3" fmla="*/ 16996 h 75575"/>
                    <a:gd name="connsiteX4" fmla="*/ 2042 w 115317"/>
                    <a:gd name="connsiteY4" fmla="*/ 3661 h 75575"/>
                    <a:gd name="connsiteX5" fmla="*/ 15377 w 115317"/>
                    <a:gd name="connsiteY5" fmla="*/ 2042 h 75575"/>
                    <a:gd name="connsiteX6" fmla="*/ 85100 w 115317"/>
                    <a:gd name="connsiteY6" fmla="*/ 56525 h 75575"/>
                    <a:gd name="connsiteX7" fmla="*/ 94911 w 115317"/>
                    <a:gd name="connsiteY7" fmla="*/ 51001 h 75575"/>
                    <a:gd name="connsiteX8" fmla="*/ 89958 w 115317"/>
                    <a:gd name="connsiteY8" fmla="*/ 37380 h 75575"/>
                    <a:gd name="connsiteX9" fmla="*/ 89101 w 115317"/>
                    <a:gd name="connsiteY9" fmla="*/ 23950 h 75575"/>
                    <a:gd name="connsiteX10" fmla="*/ 102531 w 115317"/>
                    <a:gd name="connsiteY10" fmla="*/ 22997 h 75575"/>
                    <a:gd name="connsiteX11" fmla="*/ 109579 w 115317"/>
                    <a:gd name="connsiteY11" fmla="*/ 63097 h 75575"/>
                    <a:gd name="connsiteX12" fmla="*/ 85481 w 115317"/>
                    <a:gd name="connsiteY12" fmla="*/ 75575 h 7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317" h="75575">
                      <a:moveTo>
                        <a:pt x="85577" y="75575"/>
                      </a:moveTo>
                      <a:cubicBezTo>
                        <a:pt x="82243" y="75575"/>
                        <a:pt x="79290" y="74908"/>
                        <a:pt x="77195" y="74051"/>
                      </a:cubicBezTo>
                      <a:cubicBezTo>
                        <a:pt x="76337" y="73670"/>
                        <a:pt x="75575" y="73289"/>
                        <a:pt x="74909" y="72718"/>
                      </a:cubicBezTo>
                      <a:lnTo>
                        <a:pt x="3662" y="16996"/>
                      </a:lnTo>
                      <a:cubicBezTo>
                        <a:pt x="-529" y="13758"/>
                        <a:pt x="-1196" y="7757"/>
                        <a:pt x="2042" y="3661"/>
                      </a:cubicBezTo>
                      <a:cubicBezTo>
                        <a:pt x="5281" y="-530"/>
                        <a:pt x="11281" y="-1196"/>
                        <a:pt x="15377" y="2042"/>
                      </a:cubicBezTo>
                      <a:lnTo>
                        <a:pt x="85100" y="56525"/>
                      </a:lnTo>
                      <a:cubicBezTo>
                        <a:pt x="86720" y="56620"/>
                        <a:pt x="90625" y="56335"/>
                        <a:pt x="94911" y="51001"/>
                      </a:cubicBezTo>
                      <a:cubicBezTo>
                        <a:pt x="99197" y="45667"/>
                        <a:pt x="90053" y="37475"/>
                        <a:pt x="89958" y="37380"/>
                      </a:cubicBezTo>
                      <a:cubicBezTo>
                        <a:pt x="86053" y="33856"/>
                        <a:pt x="85672" y="27855"/>
                        <a:pt x="89101" y="23950"/>
                      </a:cubicBezTo>
                      <a:cubicBezTo>
                        <a:pt x="92530" y="20044"/>
                        <a:pt x="98530" y="19568"/>
                        <a:pt x="102531" y="22997"/>
                      </a:cubicBezTo>
                      <a:cubicBezTo>
                        <a:pt x="110627" y="30046"/>
                        <a:pt x="122534" y="47381"/>
                        <a:pt x="109579" y="63097"/>
                      </a:cubicBezTo>
                      <a:cubicBezTo>
                        <a:pt x="101674" y="72718"/>
                        <a:pt x="92625" y="75575"/>
                        <a:pt x="85481" y="75575"/>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2" name="Freeform: Shape 396">
                  <a:extLst>
                    <a:ext uri="{FF2B5EF4-FFF2-40B4-BE49-F238E27FC236}">
                      <a16:creationId xmlns:a16="http://schemas.microsoft.com/office/drawing/2014/main" id="{0E19B63C-0337-4FA8-34C8-3495E5EAF3FF}"/>
                    </a:ext>
                  </a:extLst>
                </p:cNvPr>
                <p:cNvSpPr/>
                <p:nvPr/>
              </p:nvSpPr>
              <p:spPr>
                <a:xfrm>
                  <a:off x="4439839" y="1651762"/>
                  <a:ext cx="102977" cy="56889"/>
                </a:xfrm>
                <a:custGeom>
                  <a:avLst/>
                  <a:gdLst>
                    <a:gd name="connsiteX0" fmla="*/ 70536 w 102977"/>
                    <a:gd name="connsiteY0" fmla="*/ 56889 h 56889"/>
                    <a:gd name="connsiteX1" fmla="*/ 61487 w 102977"/>
                    <a:gd name="connsiteY1" fmla="*/ 55937 h 56889"/>
                    <a:gd name="connsiteX2" fmla="*/ 58344 w 102977"/>
                    <a:gd name="connsiteY2" fmla="*/ 54508 h 56889"/>
                    <a:gd name="connsiteX3" fmla="*/ 4146 w 102977"/>
                    <a:gd name="connsiteY3" fmla="*/ 17360 h 56889"/>
                    <a:gd name="connsiteX4" fmla="*/ 1670 w 102977"/>
                    <a:gd name="connsiteY4" fmla="*/ 4121 h 56889"/>
                    <a:gd name="connsiteX5" fmla="*/ 14910 w 102977"/>
                    <a:gd name="connsiteY5" fmla="*/ 1644 h 56889"/>
                    <a:gd name="connsiteX6" fmla="*/ 67392 w 102977"/>
                    <a:gd name="connsiteY6" fmla="*/ 37649 h 56889"/>
                    <a:gd name="connsiteX7" fmla="*/ 79775 w 102977"/>
                    <a:gd name="connsiteY7" fmla="*/ 35172 h 56889"/>
                    <a:gd name="connsiteX8" fmla="*/ 83870 w 102977"/>
                    <a:gd name="connsiteY8" fmla="*/ 20313 h 56889"/>
                    <a:gd name="connsiteX9" fmla="*/ 93014 w 102977"/>
                    <a:gd name="connsiteY9" fmla="*/ 10407 h 56889"/>
                    <a:gd name="connsiteX10" fmla="*/ 102920 w 102977"/>
                    <a:gd name="connsiteY10" fmla="*/ 19551 h 56889"/>
                    <a:gd name="connsiteX11" fmla="*/ 91871 w 102977"/>
                    <a:gd name="connsiteY11" fmla="*/ 49936 h 56889"/>
                    <a:gd name="connsiteX12" fmla="*/ 70536 w 102977"/>
                    <a:gd name="connsiteY12" fmla="*/ 56889 h 5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977" h="56889">
                      <a:moveTo>
                        <a:pt x="70536" y="56889"/>
                      </a:moveTo>
                      <a:cubicBezTo>
                        <a:pt x="65773" y="56889"/>
                        <a:pt x="62249" y="56127"/>
                        <a:pt x="61487" y="55937"/>
                      </a:cubicBezTo>
                      <a:cubicBezTo>
                        <a:pt x="60344" y="55651"/>
                        <a:pt x="59296" y="55175"/>
                        <a:pt x="58344" y="54508"/>
                      </a:cubicBezTo>
                      <a:lnTo>
                        <a:pt x="4146" y="17360"/>
                      </a:lnTo>
                      <a:cubicBezTo>
                        <a:pt x="-235" y="14408"/>
                        <a:pt x="-1283" y="8407"/>
                        <a:pt x="1670" y="4121"/>
                      </a:cubicBezTo>
                      <a:cubicBezTo>
                        <a:pt x="4622" y="-166"/>
                        <a:pt x="10623" y="-1309"/>
                        <a:pt x="14910" y="1644"/>
                      </a:cubicBezTo>
                      <a:lnTo>
                        <a:pt x="67392" y="37649"/>
                      </a:lnTo>
                      <a:cubicBezTo>
                        <a:pt x="70536" y="38030"/>
                        <a:pt x="76251" y="38030"/>
                        <a:pt x="79775" y="35172"/>
                      </a:cubicBezTo>
                      <a:cubicBezTo>
                        <a:pt x="83585" y="32029"/>
                        <a:pt x="84156" y="25361"/>
                        <a:pt x="83870" y="20313"/>
                      </a:cubicBezTo>
                      <a:cubicBezTo>
                        <a:pt x="83680" y="15074"/>
                        <a:pt x="87680" y="10598"/>
                        <a:pt x="93014" y="10407"/>
                      </a:cubicBezTo>
                      <a:cubicBezTo>
                        <a:pt x="98158" y="10217"/>
                        <a:pt x="102730" y="14217"/>
                        <a:pt x="102920" y="19551"/>
                      </a:cubicBezTo>
                      <a:cubicBezTo>
                        <a:pt x="103492" y="33172"/>
                        <a:pt x="99777" y="43364"/>
                        <a:pt x="91871" y="49936"/>
                      </a:cubicBezTo>
                      <a:cubicBezTo>
                        <a:pt x="85013" y="55651"/>
                        <a:pt x="76727" y="56889"/>
                        <a:pt x="70536" y="56889"/>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3" name="Freeform: Shape 397">
                  <a:extLst>
                    <a:ext uri="{FF2B5EF4-FFF2-40B4-BE49-F238E27FC236}">
                      <a16:creationId xmlns:a16="http://schemas.microsoft.com/office/drawing/2014/main" id="{FEDDC715-B44F-10CE-EE6C-0C9233497264}"/>
                    </a:ext>
                  </a:extLst>
                </p:cNvPr>
                <p:cNvSpPr/>
                <p:nvPr/>
              </p:nvSpPr>
              <p:spPr>
                <a:xfrm>
                  <a:off x="4414634" y="1679204"/>
                  <a:ext cx="102142" cy="52306"/>
                </a:xfrm>
                <a:custGeom>
                  <a:avLst/>
                  <a:gdLst>
                    <a:gd name="connsiteX0" fmla="*/ 67832 w 102142"/>
                    <a:gd name="connsiteY0" fmla="*/ 52211 h 52306"/>
                    <a:gd name="connsiteX1" fmla="*/ 46973 w 102142"/>
                    <a:gd name="connsiteY1" fmla="*/ 45449 h 52306"/>
                    <a:gd name="connsiteX2" fmla="*/ 4301 w 102142"/>
                    <a:gd name="connsiteY2" fmla="*/ 17445 h 52306"/>
                    <a:gd name="connsiteX3" fmla="*/ 1538 w 102142"/>
                    <a:gd name="connsiteY3" fmla="*/ 4301 h 52306"/>
                    <a:gd name="connsiteX4" fmla="*/ 14683 w 102142"/>
                    <a:gd name="connsiteY4" fmla="*/ 1538 h 52306"/>
                    <a:gd name="connsiteX5" fmla="*/ 57736 w 102142"/>
                    <a:gd name="connsiteY5" fmla="*/ 29732 h 52306"/>
                    <a:gd name="connsiteX6" fmla="*/ 71166 w 102142"/>
                    <a:gd name="connsiteY6" fmla="*/ 32685 h 52306"/>
                    <a:gd name="connsiteX7" fmla="*/ 83739 w 102142"/>
                    <a:gd name="connsiteY7" fmla="*/ 16588 h 52306"/>
                    <a:gd name="connsiteX8" fmla="*/ 95931 w 102142"/>
                    <a:gd name="connsiteY8" fmla="*/ 10968 h 52306"/>
                    <a:gd name="connsiteX9" fmla="*/ 101551 w 102142"/>
                    <a:gd name="connsiteY9" fmla="*/ 23160 h 52306"/>
                    <a:gd name="connsiteX10" fmla="*/ 76595 w 102142"/>
                    <a:gd name="connsiteY10" fmla="*/ 50973 h 52306"/>
                    <a:gd name="connsiteX11" fmla="*/ 67832 w 102142"/>
                    <a:gd name="connsiteY11" fmla="*/ 52307 h 52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42" h="52306">
                      <a:moveTo>
                        <a:pt x="67832" y="52211"/>
                      </a:moveTo>
                      <a:cubicBezTo>
                        <a:pt x="56688" y="52211"/>
                        <a:pt x="48116" y="46306"/>
                        <a:pt x="46973" y="45449"/>
                      </a:cubicBezTo>
                      <a:lnTo>
                        <a:pt x="4301" y="17445"/>
                      </a:lnTo>
                      <a:cubicBezTo>
                        <a:pt x="-81" y="14588"/>
                        <a:pt x="-1319" y="8682"/>
                        <a:pt x="1538" y="4301"/>
                      </a:cubicBezTo>
                      <a:cubicBezTo>
                        <a:pt x="4396" y="-81"/>
                        <a:pt x="10301" y="-1319"/>
                        <a:pt x="14683" y="1538"/>
                      </a:cubicBezTo>
                      <a:lnTo>
                        <a:pt x="57736" y="29732"/>
                      </a:lnTo>
                      <a:cubicBezTo>
                        <a:pt x="57736" y="29732"/>
                        <a:pt x="64784" y="34590"/>
                        <a:pt x="71166" y="32685"/>
                      </a:cubicBezTo>
                      <a:cubicBezTo>
                        <a:pt x="77357" y="30780"/>
                        <a:pt x="81358" y="22874"/>
                        <a:pt x="83739" y="16588"/>
                      </a:cubicBezTo>
                      <a:cubicBezTo>
                        <a:pt x="85549" y="11635"/>
                        <a:pt x="91073" y="9063"/>
                        <a:pt x="95931" y="10968"/>
                      </a:cubicBezTo>
                      <a:cubicBezTo>
                        <a:pt x="100884" y="12778"/>
                        <a:pt x="103360" y="18302"/>
                        <a:pt x="101551" y="23160"/>
                      </a:cubicBezTo>
                      <a:cubicBezTo>
                        <a:pt x="96026" y="38305"/>
                        <a:pt x="87549" y="47639"/>
                        <a:pt x="76595" y="50973"/>
                      </a:cubicBezTo>
                      <a:cubicBezTo>
                        <a:pt x="73547" y="51926"/>
                        <a:pt x="70594" y="52307"/>
                        <a:pt x="67832" y="52307"/>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4" name="Freeform: Shape 398">
                  <a:extLst>
                    <a:ext uri="{FF2B5EF4-FFF2-40B4-BE49-F238E27FC236}">
                      <a16:creationId xmlns:a16="http://schemas.microsoft.com/office/drawing/2014/main" id="{CE5FB01F-7AB6-531C-0662-B6671F152CAF}"/>
                    </a:ext>
                  </a:extLst>
                </p:cNvPr>
                <p:cNvSpPr/>
                <p:nvPr/>
              </p:nvSpPr>
              <p:spPr>
                <a:xfrm>
                  <a:off x="4385875" y="1703595"/>
                  <a:ext cx="85432" cy="32678"/>
                </a:xfrm>
                <a:custGeom>
                  <a:avLst/>
                  <a:gdLst>
                    <a:gd name="connsiteX0" fmla="*/ 48299 w 85432"/>
                    <a:gd name="connsiteY0" fmla="*/ 32678 h 32678"/>
                    <a:gd name="connsiteX1" fmla="*/ 18200 w 85432"/>
                    <a:gd name="connsiteY1" fmla="*/ 25820 h 32678"/>
                    <a:gd name="connsiteX2" fmla="*/ 16962 w 85432"/>
                    <a:gd name="connsiteY2" fmla="*/ 25154 h 32678"/>
                    <a:gd name="connsiteX3" fmla="*/ 4580 w 85432"/>
                    <a:gd name="connsiteY3" fmla="*/ 17629 h 32678"/>
                    <a:gd name="connsiteX4" fmla="*/ 1341 w 85432"/>
                    <a:gd name="connsiteY4" fmla="*/ 4580 h 32678"/>
                    <a:gd name="connsiteX5" fmla="*/ 14390 w 85432"/>
                    <a:gd name="connsiteY5" fmla="*/ 1341 h 32678"/>
                    <a:gd name="connsiteX6" fmla="*/ 26106 w 85432"/>
                    <a:gd name="connsiteY6" fmla="*/ 8485 h 32678"/>
                    <a:gd name="connsiteX7" fmla="*/ 67825 w 85432"/>
                    <a:gd name="connsiteY7" fmla="*/ 4961 h 32678"/>
                    <a:gd name="connsiteX8" fmla="*/ 80875 w 85432"/>
                    <a:gd name="connsiteY8" fmla="*/ 1913 h 32678"/>
                    <a:gd name="connsiteX9" fmla="*/ 84113 w 85432"/>
                    <a:gd name="connsiteY9" fmla="*/ 14771 h 32678"/>
                    <a:gd name="connsiteX10" fmla="*/ 48109 w 85432"/>
                    <a:gd name="connsiteY10" fmla="*/ 32583 h 3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32" h="32678">
                      <a:moveTo>
                        <a:pt x="48299" y="32678"/>
                      </a:moveTo>
                      <a:cubicBezTo>
                        <a:pt x="39917" y="32678"/>
                        <a:pt x="30011" y="30773"/>
                        <a:pt x="18200" y="25820"/>
                      </a:cubicBezTo>
                      <a:cubicBezTo>
                        <a:pt x="17724" y="25630"/>
                        <a:pt x="17343" y="25439"/>
                        <a:pt x="16962" y="25154"/>
                      </a:cubicBezTo>
                      <a:lnTo>
                        <a:pt x="4580" y="17629"/>
                      </a:lnTo>
                      <a:cubicBezTo>
                        <a:pt x="103" y="14867"/>
                        <a:pt x="-1326" y="9056"/>
                        <a:pt x="1341" y="4580"/>
                      </a:cubicBezTo>
                      <a:cubicBezTo>
                        <a:pt x="4103" y="103"/>
                        <a:pt x="9914" y="-1326"/>
                        <a:pt x="14390" y="1341"/>
                      </a:cubicBezTo>
                      <a:lnTo>
                        <a:pt x="26106" y="8485"/>
                      </a:lnTo>
                      <a:cubicBezTo>
                        <a:pt x="56872" y="21153"/>
                        <a:pt x="67445" y="5627"/>
                        <a:pt x="67825" y="4961"/>
                      </a:cubicBezTo>
                      <a:cubicBezTo>
                        <a:pt x="70588" y="579"/>
                        <a:pt x="76493" y="-754"/>
                        <a:pt x="80875" y="1913"/>
                      </a:cubicBezTo>
                      <a:cubicBezTo>
                        <a:pt x="85256" y="4675"/>
                        <a:pt x="86780" y="10295"/>
                        <a:pt x="84113" y="14771"/>
                      </a:cubicBezTo>
                      <a:cubicBezTo>
                        <a:pt x="83542" y="15724"/>
                        <a:pt x="73159" y="32583"/>
                        <a:pt x="48109" y="32583"/>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5" name="Freeform: Shape 399">
                  <a:extLst>
                    <a:ext uri="{FF2B5EF4-FFF2-40B4-BE49-F238E27FC236}">
                      <a16:creationId xmlns:a16="http://schemas.microsoft.com/office/drawing/2014/main" id="{98ACD597-3D88-F1BD-4811-DC48747867F4}"/>
                    </a:ext>
                  </a:extLst>
                </p:cNvPr>
                <p:cNvSpPr/>
                <p:nvPr/>
              </p:nvSpPr>
              <p:spPr>
                <a:xfrm>
                  <a:off x="4286751" y="1626358"/>
                  <a:ext cx="76144" cy="88674"/>
                </a:xfrm>
                <a:custGeom>
                  <a:avLst/>
                  <a:gdLst>
                    <a:gd name="connsiteX0" fmla="*/ 27694 w 76144"/>
                    <a:gd name="connsiteY0" fmla="*/ 88675 h 88674"/>
                    <a:gd name="connsiteX1" fmla="*/ 11502 w 76144"/>
                    <a:gd name="connsiteY1" fmla="*/ 82579 h 88674"/>
                    <a:gd name="connsiteX2" fmla="*/ 1405 w 76144"/>
                    <a:gd name="connsiteY2" fmla="*/ 53146 h 88674"/>
                    <a:gd name="connsiteX3" fmla="*/ 2263 w 76144"/>
                    <a:gd name="connsiteY3" fmla="*/ 51622 h 88674"/>
                    <a:gd name="connsiteX4" fmla="*/ 30076 w 76144"/>
                    <a:gd name="connsiteY4" fmla="*/ 8855 h 88674"/>
                    <a:gd name="connsiteX5" fmla="*/ 61985 w 76144"/>
                    <a:gd name="connsiteY5" fmla="*/ 4664 h 88674"/>
                    <a:gd name="connsiteX6" fmla="*/ 73795 w 76144"/>
                    <a:gd name="connsiteY6" fmla="*/ 35906 h 88674"/>
                    <a:gd name="connsiteX7" fmla="*/ 46078 w 76144"/>
                    <a:gd name="connsiteY7" fmla="*/ 80293 h 88674"/>
                    <a:gd name="connsiteX8" fmla="*/ 44649 w 76144"/>
                    <a:gd name="connsiteY8" fmla="*/ 82102 h 88674"/>
                    <a:gd name="connsiteX9" fmla="*/ 27790 w 76144"/>
                    <a:gd name="connsiteY9" fmla="*/ 88675 h 88674"/>
                    <a:gd name="connsiteX10" fmla="*/ 19122 w 76144"/>
                    <a:gd name="connsiteY10" fmla="*/ 60576 h 88674"/>
                    <a:gd name="connsiteX11" fmla="*/ 23408 w 76144"/>
                    <a:gd name="connsiteY11" fmla="*/ 67720 h 88674"/>
                    <a:gd name="connsiteX12" fmla="*/ 30933 w 76144"/>
                    <a:gd name="connsiteY12" fmla="*/ 68672 h 88674"/>
                    <a:gd name="connsiteX13" fmla="*/ 56460 w 76144"/>
                    <a:gd name="connsiteY13" fmla="*/ 28096 h 88674"/>
                    <a:gd name="connsiteX14" fmla="*/ 51793 w 76144"/>
                    <a:gd name="connsiteY14" fmla="*/ 20761 h 88674"/>
                    <a:gd name="connsiteX15" fmla="*/ 45697 w 76144"/>
                    <a:gd name="connsiteY15" fmla="*/ 19714 h 88674"/>
                    <a:gd name="connsiteX16" fmla="*/ 19122 w 76144"/>
                    <a:gd name="connsiteY16" fmla="*/ 60576 h 8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144" h="88674">
                      <a:moveTo>
                        <a:pt x="27694" y="88675"/>
                      </a:moveTo>
                      <a:cubicBezTo>
                        <a:pt x="22646" y="88675"/>
                        <a:pt x="17122" y="87055"/>
                        <a:pt x="11502" y="82579"/>
                      </a:cubicBezTo>
                      <a:cubicBezTo>
                        <a:pt x="-1642" y="72006"/>
                        <a:pt x="-1071" y="59052"/>
                        <a:pt x="1405" y="53146"/>
                      </a:cubicBezTo>
                      <a:cubicBezTo>
                        <a:pt x="1596" y="52575"/>
                        <a:pt x="1882" y="52099"/>
                        <a:pt x="2263" y="51622"/>
                      </a:cubicBezTo>
                      <a:lnTo>
                        <a:pt x="30076" y="8855"/>
                      </a:lnTo>
                      <a:cubicBezTo>
                        <a:pt x="34838" y="1902"/>
                        <a:pt x="47126" y="-4766"/>
                        <a:pt x="61985" y="4664"/>
                      </a:cubicBezTo>
                      <a:cubicBezTo>
                        <a:pt x="75224" y="13046"/>
                        <a:pt x="79225" y="23619"/>
                        <a:pt x="73795" y="35906"/>
                      </a:cubicBezTo>
                      <a:cubicBezTo>
                        <a:pt x="72081" y="39811"/>
                        <a:pt x="55698" y="65434"/>
                        <a:pt x="46078" y="80293"/>
                      </a:cubicBezTo>
                      <a:cubicBezTo>
                        <a:pt x="45697" y="80959"/>
                        <a:pt x="45125" y="81531"/>
                        <a:pt x="44649" y="82102"/>
                      </a:cubicBezTo>
                      <a:cubicBezTo>
                        <a:pt x="41410" y="85150"/>
                        <a:pt x="35219" y="88675"/>
                        <a:pt x="27790" y="88675"/>
                      </a:cubicBezTo>
                      <a:close/>
                      <a:moveTo>
                        <a:pt x="19122" y="60576"/>
                      </a:moveTo>
                      <a:cubicBezTo>
                        <a:pt x="19122" y="61814"/>
                        <a:pt x="19408" y="64481"/>
                        <a:pt x="23408" y="67720"/>
                      </a:cubicBezTo>
                      <a:cubicBezTo>
                        <a:pt x="26075" y="69910"/>
                        <a:pt x="28647" y="70196"/>
                        <a:pt x="30933" y="68672"/>
                      </a:cubicBezTo>
                      <a:cubicBezTo>
                        <a:pt x="42553" y="50670"/>
                        <a:pt x="55031" y="30953"/>
                        <a:pt x="56460" y="28096"/>
                      </a:cubicBezTo>
                      <a:cubicBezTo>
                        <a:pt x="57412" y="26000"/>
                        <a:pt x="57984" y="24667"/>
                        <a:pt x="51793" y="20761"/>
                      </a:cubicBezTo>
                      <a:cubicBezTo>
                        <a:pt x="49697" y="19428"/>
                        <a:pt x="47030" y="18190"/>
                        <a:pt x="45697" y="19714"/>
                      </a:cubicBezTo>
                      <a:lnTo>
                        <a:pt x="19122" y="60576"/>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6" name="Freeform: Shape 400">
                  <a:extLst>
                    <a:ext uri="{FF2B5EF4-FFF2-40B4-BE49-F238E27FC236}">
                      <a16:creationId xmlns:a16="http://schemas.microsoft.com/office/drawing/2014/main" id="{5FEF08C1-8935-B9F2-1B63-175ABB19D4F2}"/>
                    </a:ext>
                  </a:extLst>
                </p:cNvPr>
                <p:cNvSpPr/>
                <p:nvPr/>
              </p:nvSpPr>
              <p:spPr>
                <a:xfrm>
                  <a:off x="4262747" y="1629674"/>
                  <a:ext cx="61208" cy="60021"/>
                </a:xfrm>
                <a:custGeom>
                  <a:avLst/>
                  <a:gdLst>
                    <a:gd name="connsiteX0" fmla="*/ 27695 w 61208"/>
                    <a:gd name="connsiteY0" fmla="*/ 60022 h 60021"/>
                    <a:gd name="connsiteX1" fmla="*/ 11502 w 61208"/>
                    <a:gd name="connsiteY1" fmla="*/ 53926 h 60021"/>
                    <a:gd name="connsiteX2" fmla="*/ 1406 w 61208"/>
                    <a:gd name="connsiteY2" fmla="*/ 24494 h 60021"/>
                    <a:gd name="connsiteX3" fmla="*/ 2263 w 61208"/>
                    <a:gd name="connsiteY3" fmla="*/ 22970 h 60021"/>
                    <a:gd name="connsiteX4" fmla="*/ 14455 w 61208"/>
                    <a:gd name="connsiteY4" fmla="*/ 4301 h 60021"/>
                    <a:gd name="connsiteX5" fmla="*/ 27599 w 61208"/>
                    <a:gd name="connsiteY5" fmla="*/ 1538 h 60021"/>
                    <a:gd name="connsiteX6" fmla="*/ 30362 w 61208"/>
                    <a:gd name="connsiteY6" fmla="*/ 14683 h 60021"/>
                    <a:gd name="connsiteX7" fmla="*/ 19027 w 61208"/>
                    <a:gd name="connsiteY7" fmla="*/ 32114 h 60021"/>
                    <a:gd name="connsiteX8" fmla="*/ 23408 w 61208"/>
                    <a:gd name="connsiteY8" fmla="*/ 39067 h 60021"/>
                    <a:gd name="connsiteX9" fmla="*/ 30838 w 61208"/>
                    <a:gd name="connsiteY9" fmla="*/ 40115 h 60021"/>
                    <a:gd name="connsiteX10" fmla="*/ 43697 w 61208"/>
                    <a:gd name="connsiteY10" fmla="*/ 20493 h 60021"/>
                    <a:gd name="connsiteX11" fmla="*/ 56841 w 61208"/>
                    <a:gd name="connsiteY11" fmla="*/ 17636 h 60021"/>
                    <a:gd name="connsiteX12" fmla="*/ 59699 w 61208"/>
                    <a:gd name="connsiteY12" fmla="*/ 30780 h 60021"/>
                    <a:gd name="connsiteX13" fmla="*/ 45887 w 61208"/>
                    <a:gd name="connsiteY13" fmla="*/ 51735 h 60021"/>
                    <a:gd name="connsiteX14" fmla="*/ 44458 w 61208"/>
                    <a:gd name="connsiteY14" fmla="*/ 53354 h 60021"/>
                    <a:gd name="connsiteX15" fmla="*/ 27599 w 61208"/>
                    <a:gd name="connsiteY15" fmla="*/ 59927 h 6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208" h="60021">
                      <a:moveTo>
                        <a:pt x="27695" y="60022"/>
                      </a:moveTo>
                      <a:cubicBezTo>
                        <a:pt x="22646" y="60022"/>
                        <a:pt x="17122" y="58403"/>
                        <a:pt x="11502" y="53926"/>
                      </a:cubicBezTo>
                      <a:cubicBezTo>
                        <a:pt x="-1643" y="43353"/>
                        <a:pt x="-1071" y="30399"/>
                        <a:pt x="1406" y="24494"/>
                      </a:cubicBezTo>
                      <a:cubicBezTo>
                        <a:pt x="1596" y="23922"/>
                        <a:pt x="1882" y="23446"/>
                        <a:pt x="2263" y="22970"/>
                      </a:cubicBezTo>
                      <a:lnTo>
                        <a:pt x="14455" y="4301"/>
                      </a:lnTo>
                      <a:cubicBezTo>
                        <a:pt x="17312" y="-81"/>
                        <a:pt x="23218" y="-1319"/>
                        <a:pt x="27599" y="1538"/>
                      </a:cubicBezTo>
                      <a:cubicBezTo>
                        <a:pt x="31981" y="4396"/>
                        <a:pt x="33219" y="10301"/>
                        <a:pt x="30362" y="14683"/>
                      </a:cubicBezTo>
                      <a:lnTo>
                        <a:pt x="19027" y="32114"/>
                      </a:lnTo>
                      <a:cubicBezTo>
                        <a:pt x="19027" y="33066"/>
                        <a:pt x="19313" y="35828"/>
                        <a:pt x="23408" y="39067"/>
                      </a:cubicBezTo>
                      <a:cubicBezTo>
                        <a:pt x="26932" y="41924"/>
                        <a:pt x="29599" y="40972"/>
                        <a:pt x="30838" y="40115"/>
                      </a:cubicBezTo>
                      <a:cubicBezTo>
                        <a:pt x="32838" y="37067"/>
                        <a:pt x="38553" y="28494"/>
                        <a:pt x="43697" y="20493"/>
                      </a:cubicBezTo>
                      <a:cubicBezTo>
                        <a:pt x="46554" y="16112"/>
                        <a:pt x="52460" y="14778"/>
                        <a:pt x="56841" y="17636"/>
                      </a:cubicBezTo>
                      <a:cubicBezTo>
                        <a:pt x="61223" y="20493"/>
                        <a:pt x="62556" y="26399"/>
                        <a:pt x="59699" y="30780"/>
                      </a:cubicBezTo>
                      <a:cubicBezTo>
                        <a:pt x="53222" y="40781"/>
                        <a:pt x="45887" y="51735"/>
                        <a:pt x="45887" y="51735"/>
                      </a:cubicBezTo>
                      <a:cubicBezTo>
                        <a:pt x="45506" y="52307"/>
                        <a:pt x="45030" y="52878"/>
                        <a:pt x="44458" y="53354"/>
                      </a:cubicBezTo>
                      <a:cubicBezTo>
                        <a:pt x="41220" y="56402"/>
                        <a:pt x="35029" y="59927"/>
                        <a:pt x="27599" y="59927"/>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7" name="Freeform: Shape 401">
                  <a:extLst>
                    <a:ext uri="{FF2B5EF4-FFF2-40B4-BE49-F238E27FC236}">
                      <a16:creationId xmlns:a16="http://schemas.microsoft.com/office/drawing/2014/main" id="{9C1158DC-50BF-7E47-3668-474AAD1A4768}"/>
                    </a:ext>
                  </a:extLst>
                </p:cNvPr>
                <p:cNvSpPr/>
                <p:nvPr/>
              </p:nvSpPr>
              <p:spPr>
                <a:xfrm>
                  <a:off x="4315707" y="1651691"/>
                  <a:ext cx="72206" cy="81534"/>
                </a:xfrm>
                <a:custGeom>
                  <a:avLst/>
                  <a:gdLst>
                    <a:gd name="connsiteX0" fmla="*/ 27695 w 72206"/>
                    <a:gd name="connsiteY0" fmla="*/ 81534 h 81534"/>
                    <a:gd name="connsiteX1" fmla="*/ 11502 w 72206"/>
                    <a:gd name="connsiteY1" fmla="*/ 75438 h 81534"/>
                    <a:gd name="connsiteX2" fmla="*/ 1405 w 72206"/>
                    <a:gd name="connsiteY2" fmla="*/ 46006 h 81534"/>
                    <a:gd name="connsiteX3" fmla="*/ 2263 w 72206"/>
                    <a:gd name="connsiteY3" fmla="*/ 44482 h 81534"/>
                    <a:gd name="connsiteX4" fmla="*/ 25123 w 72206"/>
                    <a:gd name="connsiteY4" fmla="*/ 9335 h 81534"/>
                    <a:gd name="connsiteX5" fmla="*/ 55984 w 72206"/>
                    <a:gd name="connsiteY5" fmla="*/ 3429 h 81534"/>
                    <a:gd name="connsiteX6" fmla="*/ 70462 w 72206"/>
                    <a:gd name="connsiteY6" fmla="*/ 35052 h 81534"/>
                    <a:gd name="connsiteX7" fmla="*/ 46078 w 72206"/>
                    <a:gd name="connsiteY7" fmla="*/ 73248 h 81534"/>
                    <a:gd name="connsiteX8" fmla="*/ 44649 w 72206"/>
                    <a:gd name="connsiteY8" fmla="*/ 74867 h 81534"/>
                    <a:gd name="connsiteX9" fmla="*/ 27790 w 72206"/>
                    <a:gd name="connsiteY9" fmla="*/ 81439 h 81534"/>
                    <a:gd name="connsiteX10" fmla="*/ 19122 w 72206"/>
                    <a:gd name="connsiteY10" fmla="*/ 53436 h 81534"/>
                    <a:gd name="connsiteX11" fmla="*/ 23504 w 72206"/>
                    <a:gd name="connsiteY11" fmla="*/ 60579 h 81534"/>
                    <a:gd name="connsiteX12" fmla="*/ 31028 w 72206"/>
                    <a:gd name="connsiteY12" fmla="*/ 61532 h 81534"/>
                    <a:gd name="connsiteX13" fmla="*/ 53031 w 72206"/>
                    <a:gd name="connsiteY13" fmla="*/ 27337 h 81534"/>
                    <a:gd name="connsiteX14" fmla="*/ 46649 w 72206"/>
                    <a:gd name="connsiteY14" fmla="*/ 20193 h 81534"/>
                    <a:gd name="connsiteX15" fmla="*/ 40553 w 72206"/>
                    <a:gd name="connsiteY15" fmla="*/ 20479 h 81534"/>
                    <a:gd name="connsiteX16" fmla="*/ 19122 w 72206"/>
                    <a:gd name="connsiteY16" fmla="*/ 53531 h 8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206" h="81534">
                      <a:moveTo>
                        <a:pt x="27695" y="81534"/>
                      </a:moveTo>
                      <a:cubicBezTo>
                        <a:pt x="22646" y="81534"/>
                        <a:pt x="17122" y="79915"/>
                        <a:pt x="11502" y="75438"/>
                      </a:cubicBezTo>
                      <a:cubicBezTo>
                        <a:pt x="-1643" y="64866"/>
                        <a:pt x="-1071" y="51912"/>
                        <a:pt x="1405" y="46006"/>
                      </a:cubicBezTo>
                      <a:cubicBezTo>
                        <a:pt x="1596" y="45435"/>
                        <a:pt x="1882" y="44958"/>
                        <a:pt x="2263" y="44482"/>
                      </a:cubicBezTo>
                      <a:lnTo>
                        <a:pt x="25123" y="9335"/>
                      </a:lnTo>
                      <a:cubicBezTo>
                        <a:pt x="29790" y="3334"/>
                        <a:pt x="41506" y="-4667"/>
                        <a:pt x="55984" y="3429"/>
                      </a:cubicBezTo>
                      <a:cubicBezTo>
                        <a:pt x="72843" y="12764"/>
                        <a:pt x="74272" y="26289"/>
                        <a:pt x="70462" y="35052"/>
                      </a:cubicBezTo>
                      <a:cubicBezTo>
                        <a:pt x="68747" y="39053"/>
                        <a:pt x="54460" y="60675"/>
                        <a:pt x="46078" y="73248"/>
                      </a:cubicBezTo>
                      <a:cubicBezTo>
                        <a:pt x="45697" y="73819"/>
                        <a:pt x="45220" y="74391"/>
                        <a:pt x="44649" y="74867"/>
                      </a:cubicBezTo>
                      <a:cubicBezTo>
                        <a:pt x="41411" y="77915"/>
                        <a:pt x="35219" y="81439"/>
                        <a:pt x="27790" y="81439"/>
                      </a:cubicBezTo>
                      <a:close/>
                      <a:moveTo>
                        <a:pt x="19122" y="53436"/>
                      </a:moveTo>
                      <a:cubicBezTo>
                        <a:pt x="19122" y="54674"/>
                        <a:pt x="19408" y="57341"/>
                        <a:pt x="23504" y="60579"/>
                      </a:cubicBezTo>
                      <a:cubicBezTo>
                        <a:pt x="26170" y="62770"/>
                        <a:pt x="28742" y="63056"/>
                        <a:pt x="31028" y="61532"/>
                      </a:cubicBezTo>
                      <a:cubicBezTo>
                        <a:pt x="40934" y="46578"/>
                        <a:pt x="51697" y="29909"/>
                        <a:pt x="53031" y="27337"/>
                      </a:cubicBezTo>
                      <a:cubicBezTo>
                        <a:pt x="53793" y="25623"/>
                        <a:pt x="51221" y="22670"/>
                        <a:pt x="46649" y="20193"/>
                      </a:cubicBezTo>
                      <a:cubicBezTo>
                        <a:pt x="42935" y="18098"/>
                        <a:pt x="41029" y="19908"/>
                        <a:pt x="40553" y="20479"/>
                      </a:cubicBezTo>
                      <a:lnTo>
                        <a:pt x="19122" y="53531"/>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58" name="Freeform: Shape 402">
                  <a:extLst>
                    <a:ext uri="{FF2B5EF4-FFF2-40B4-BE49-F238E27FC236}">
                      <a16:creationId xmlns:a16="http://schemas.microsoft.com/office/drawing/2014/main" id="{3E0FE307-140D-51AD-8064-62E5B7D5C3CC}"/>
                    </a:ext>
                  </a:extLst>
                </p:cNvPr>
                <p:cNvSpPr/>
                <p:nvPr/>
              </p:nvSpPr>
              <p:spPr>
                <a:xfrm>
                  <a:off x="4345352" y="1675290"/>
                  <a:ext cx="63056" cy="70032"/>
                </a:xfrm>
                <a:custGeom>
                  <a:avLst/>
                  <a:gdLst>
                    <a:gd name="connsiteX0" fmla="*/ 25861 w 63056"/>
                    <a:gd name="connsiteY0" fmla="*/ 70032 h 70032"/>
                    <a:gd name="connsiteX1" fmla="*/ 11193 w 63056"/>
                    <a:gd name="connsiteY1" fmla="*/ 64889 h 70032"/>
                    <a:gd name="connsiteX2" fmla="*/ 1287 w 63056"/>
                    <a:gd name="connsiteY2" fmla="*/ 37933 h 70032"/>
                    <a:gd name="connsiteX3" fmla="*/ 2144 w 63056"/>
                    <a:gd name="connsiteY3" fmla="*/ 36314 h 70032"/>
                    <a:gd name="connsiteX4" fmla="*/ 22147 w 63056"/>
                    <a:gd name="connsiteY4" fmla="*/ 6024 h 70032"/>
                    <a:gd name="connsiteX5" fmla="*/ 24147 w 63056"/>
                    <a:gd name="connsiteY5" fmla="*/ 3834 h 70032"/>
                    <a:gd name="connsiteX6" fmla="*/ 49960 w 63056"/>
                    <a:gd name="connsiteY6" fmla="*/ 3548 h 70032"/>
                    <a:gd name="connsiteX7" fmla="*/ 60247 w 63056"/>
                    <a:gd name="connsiteY7" fmla="*/ 36695 h 70032"/>
                    <a:gd name="connsiteX8" fmla="*/ 43007 w 63056"/>
                    <a:gd name="connsiteY8" fmla="*/ 62412 h 70032"/>
                    <a:gd name="connsiteX9" fmla="*/ 41673 w 63056"/>
                    <a:gd name="connsiteY9" fmla="*/ 63841 h 70032"/>
                    <a:gd name="connsiteX10" fmla="*/ 25766 w 63056"/>
                    <a:gd name="connsiteY10" fmla="*/ 69937 h 70032"/>
                    <a:gd name="connsiteX11" fmla="*/ 19099 w 63056"/>
                    <a:gd name="connsiteY11" fmla="*/ 45363 h 70032"/>
                    <a:gd name="connsiteX12" fmla="*/ 22528 w 63056"/>
                    <a:gd name="connsiteY12" fmla="*/ 49649 h 70032"/>
                    <a:gd name="connsiteX13" fmla="*/ 28433 w 63056"/>
                    <a:gd name="connsiteY13" fmla="*/ 50316 h 70032"/>
                    <a:gd name="connsiteX14" fmla="*/ 43007 w 63056"/>
                    <a:gd name="connsiteY14" fmla="*/ 28980 h 70032"/>
                    <a:gd name="connsiteX15" fmla="*/ 41387 w 63056"/>
                    <a:gd name="connsiteY15" fmla="*/ 20788 h 70032"/>
                    <a:gd name="connsiteX16" fmla="*/ 36434 w 63056"/>
                    <a:gd name="connsiteY16" fmla="*/ 19359 h 70032"/>
                    <a:gd name="connsiteX17" fmla="*/ 19099 w 63056"/>
                    <a:gd name="connsiteY17" fmla="*/ 45458 h 7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3056" h="70032">
                      <a:moveTo>
                        <a:pt x="25861" y="70032"/>
                      </a:moveTo>
                      <a:cubicBezTo>
                        <a:pt x="21290" y="70032"/>
                        <a:pt x="16241" y="68699"/>
                        <a:pt x="11193" y="64889"/>
                      </a:cubicBezTo>
                      <a:cubicBezTo>
                        <a:pt x="-1570" y="55554"/>
                        <a:pt x="-999" y="43553"/>
                        <a:pt x="1287" y="37933"/>
                      </a:cubicBezTo>
                      <a:cubicBezTo>
                        <a:pt x="1477" y="37362"/>
                        <a:pt x="1763" y="36790"/>
                        <a:pt x="2144" y="36314"/>
                      </a:cubicBezTo>
                      <a:lnTo>
                        <a:pt x="22147" y="6024"/>
                      </a:lnTo>
                      <a:cubicBezTo>
                        <a:pt x="22718" y="5167"/>
                        <a:pt x="23385" y="4500"/>
                        <a:pt x="24147" y="3834"/>
                      </a:cubicBezTo>
                      <a:cubicBezTo>
                        <a:pt x="25195" y="2976"/>
                        <a:pt x="34910" y="-4167"/>
                        <a:pt x="49960" y="3548"/>
                      </a:cubicBezTo>
                      <a:cubicBezTo>
                        <a:pt x="62342" y="9834"/>
                        <a:pt x="66343" y="22884"/>
                        <a:pt x="60247" y="36695"/>
                      </a:cubicBezTo>
                      <a:cubicBezTo>
                        <a:pt x="58723" y="40124"/>
                        <a:pt x="50055" y="52602"/>
                        <a:pt x="43007" y="62412"/>
                      </a:cubicBezTo>
                      <a:cubicBezTo>
                        <a:pt x="42625" y="62984"/>
                        <a:pt x="42149" y="63460"/>
                        <a:pt x="41673" y="63841"/>
                      </a:cubicBezTo>
                      <a:cubicBezTo>
                        <a:pt x="38720" y="66603"/>
                        <a:pt x="32815" y="69937"/>
                        <a:pt x="25766" y="69937"/>
                      </a:cubicBezTo>
                      <a:close/>
                      <a:moveTo>
                        <a:pt x="19099" y="45363"/>
                      </a:moveTo>
                      <a:cubicBezTo>
                        <a:pt x="19289" y="46410"/>
                        <a:pt x="20147" y="47934"/>
                        <a:pt x="22528" y="49649"/>
                      </a:cubicBezTo>
                      <a:cubicBezTo>
                        <a:pt x="24623" y="51268"/>
                        <a:pt x="26624" y="51459"/>
                        <a:pt x="28433" y="50316"/>
                      </a:cubicBezTo>
                      <a:cubicBezTo>
                        <a:pt x="34720" y="41362"/>
                        <a:pt x="41864" y="31075"/>
                        <a:pt x="43007" y="28980"/>
                      </a:cubicBezTo>
                      <a:cubicBezTo>
                        <a:pt x="45674" y="22884"/>
                        <a:pt x="43197" y="21645"/>
                        <a:pt x="41387" y="20788"/>
                      </a:cubicBezTo>
                      <a:cubicBezTo>
                        <a:pt x="39006" y="19550"/>
                        <a:pt x="37387" y="19359"/>
                        <a:pt x="36434" y="19359"/>
                      </a:cubicBezTo>
                      <a:lnTo>
                        <a:pt x="19099" y="45458"/>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grpSp>
            <p:nvGrpSpPr>
              <p:cNvPr id="44" name="Graphic 2">
                <a:extLst>
                  <a:ext uri="{FF2B5EF4-FFF2-40B4-BE49-F238E27FC236}">
                    <a16:creationId xmlns:a16="http://schemas.microsoft.com/office/drawing/2014/main" id="{0F975AC3-3D4E-AC51-A6D2-32280EAF7A4F}"/>
                  </a:ext>
                </a:extLst>
              </p:cNvPr>
              <p:cNvGrpSpPr/>
              <p:nvPr/>
            </p:nvGrpSpPr>
            <p:grpSpPr>
              <a:xfrm>
                <a:off x="4207956" y="1288313"/>
                <a:ext cx="405383" cy="260604"/>
                <a:chOff x="4207956" y="1288313"/>
                <a:chExt cx="405383" cy="260604"/>
              </a:xfrm>
              <a:solidFill>
                <a:srgbClr val="009CD6"/>
              </a:solidFill>
            </p:grpSpPr>
            <p:sp>
              <p:nvSpPr>
                <p:cNvPr id="46" name="Freeform: Shape 404">
                  <a:extLst>
                    <a:ext uri="{FF2B5EF4-FFF2-40B4-BE49-F238E27FC236}">
                      <a16:creationId xmlns:a16="http://schemas.microsoft.com/office/drawing/2014/main" id="{D2191BF7-3609-1D46-0088-4D8920BA5E7C}"/>
                    </a:ext>
                  </a:extLst>
                </p:cNvPr>
                <p:cNvSpPr/>
                <p:nvPr/>
              </p:nvSpPr>
              <p:spPr>
                <a:xfrm>
                  <a:off x="4207956" y="1288694"/>
                  <a:ext cx="405383" cy="260223"/>
                </a:xfrm>
                <a:custGeom>
                  <a:avLst/>
                  <a:gdLst>
                    <a:gd name="connsiteX0" fmla="*/ 15145 w 405383"/>
                    <a:gd name="connsiteY0" fmla="*/ 260223 h 260223"/>
                    <a:gd name="connsiteX1" fmla="*/ 5905 w 405383"/>
                    <a:gd name="connsiteY1" fmla="*/ 252984 h 260223"/>
                    <a:gd name="connsiteX2" fmla="*/ 0 w 405383"/>
                    <a:gd name="connsiteY2" fmla="*/ 204026 h 260223"/>
                    <a:gd name="connsiteX3" fmla="*/ 202692 w 405383"/>
                    <a:gd name="connsiteY3" fmla="*/ 0 h 260223"/>
                    <a:gd name="connsiteX4" fmla="*/ 405384 w 405383"/>
                    <a:gd name="connsiteY4" fmla="*/ 204026 h 260223"/>
                    <a:gd name="connsiteX5" fmla="*/ 402812 w 405383"/>
                    <a:gd name="connsiteY5" fmla="*/ 236887 h 260223"/>
                    <a:gd name="connsiteX6" fmla="*/ 391858 w 405383"/>
                    <a:gd name="connsiteY6" fmla="*/ 244793 h 260223"/>
                    <a:gd name="connsiteX7" fmla="*/ 383953 w 405383"/>
                    <a:gd name="connsiteY7" fmla="*/ 233839 h 260223"/>
                    <a:gd name="connsiteX8" fmla="*/ 386334 w 405383"/>
                    <a:gd name="connsiteY8" fmla="*/ 204026 h 260223"/>
                    <a:gd name="connsiteX9" fmla="*/ 202692 w 405383"/>
                    <a:gd name="connsiteY9" fmla="*/ 19050 h 260223"/>
                    <a:gd name="connsiteX10" fmla="*/ 19050 w 405383"/>
                    <a:gd name="connsiteY10" fmla="*/ 204026 h 260223"/>
                    <a:gd name="connsiteX11" fmla="*/ 24384 w 405383"/>
                    <a:gd name="connsiteY11" fmla="*/ 248412 h 260223"/>
                    <a:gd name="connsiteX12" fmla="*/ 17431 w 405383"/>
                    <a:gd name="connsiteY12" fmla="*/ 259937 h 260223"/>
                    <a:gd name="connsiteX13" fmla="*/ 15145 w 405383"/>
                    <a:gd name="connsiteY13" fmla="*/ 260223 h 26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383" h="260223">
                      <a:moveTo>
                        <a:pt x="15145" y="260223"/>
                      </a:moveTo>
                      <a:cubicBezTo>
                        <a:pt x="10858" y="260223"/>
                        <a:pt x="6953" y="257270"/>
                        <a:pt x="5905" y="252984"/>
                      </a:cubicBezTo>
                      <a:cubicBezTo>
                        <a:pt x="2000" y="237077"/>
                        <a:pt x="0" y="220599"/>
                        <a:pt x="0" y="204026"/>
                      </a:cubicBezTo>
                      <a:cubicBezTo>
                        <a:pt x="0" y="91535"/>
                        <a:pt x="90964" y="0"/>
                        <a:pt x="202692" y="0"/>
                      </a:cubicBezTo>
                      <a:cubicBezTo>
                        <a:pt x="314420" y="0"/>
                        <a:pt x="405384" y="91535"/>
                        <a:pt x="405384" y="204026"/>
                      </a:cubicBezTo>
                      <a:cubicBezTo>
                        <a:pt x="405384" y="215075"/>
                        <a:pt x="404527" y="226124"/>
                        <a:pt x="402812" y="236887"/>
                      </a:cubicBezTo>
                      <a:cubicBezTo>
                        <a:pt x="401955" y="242126"/>
                        <a:pt x="397097" y="245650"/>
                        <a:pt x="391858" y="244793"/>
                      </a:cubicBezTo>
                      <a:cubicBezTo>
                        <a:pt x="386620" y="243935"/>
                        <a:pt x="383096" y="239078"/>
                        <a:pt x="383953" y="233839"/>
                      </a:cubicBezTo>
                      <a:cubicBezTo>
                        <a:pt x="385572" y="224028"/>
                        <a:pt x="386334" y="214027"/>
                        <a:pt x="386334" y="204026"/>
                      </a:cubicBezTo>
                      <a:cubicBezTo>
                        <a:pt x="386334" y="102013"/>
                        <a:pt x="303943" y="19050"/>
                        <a:pt x="202692" y="19050"/>
                      </a:cubicBezTo>
                      <a:cubicBezTo>
                        <a:pt x="101441" y="19050"/>
                        <a:pt x="19050" y="102013"/>
                        <a:pt x="19050" y="204026"/>
                      </a:cubicBezTo>
                      <a:cubicBezTo>
                        <a:pt x="19050" y="219075"/>
                        <a:pt x="20860" y="233934"/>
                        <a:pt x="24384" y="248412"/>
                      </a:cubicBezTo>
                      <a:cubicBezTo>
                        <a:pt x="25622" y="253556"/>
                        <a:pt x="22479" y="258699"/>
                        <a:pt x="17431" y="259937"/>
                      </a:cubicBezTo>
                      <a:cubicBezTo>
                        <a:pt x="16669" y="260128"/>
                        <a:pt x="15907" y="260223"/>
                        <a:pt x="15145" y="260223"/>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47" name="Freeform: Shape 405">
                  <a:extLst>
                    <a:ext uri="{FF2B5EF4-FFF2-40B4-BE49-F238E27FC236}">
                      <a16:creationId xmlns:a16="http://schemas.microsoft.com/office/drawing/2014/main" id="{B3501C7A-7BFE-B0E4-F1EC-070502516DC1}"/>
                    </a:ext>
                  </a:extLst>
                </p:cNvPr>
                <p:cNvSpPr/>
                <p:nvPr/>
              </p:nvSpPr>
              <p:spPr>
                <a:xfrm>
                  <a:off x="4392520" y="1288313"/>
                  <a:ext cx="187444" cy="155924"/>
                </a:xfrm>
                <a:custGeom>
                  <a:avLst/>
                  <a:gdLst>
                    <a:gd name="connsiteX0" fmla="*/ 69181 w 187444"/>
                    <a:gd name="connsiteY0" fmla="*/ 155829 h 155924"/>
                    <a:gd name="connsiteX1" fmla="*/ 40130 w 187444"/>
                    <a:gd name="connsiteY1" fmla="*/ 144494 h 155924"/>
                    <a:gd name="connsiteX2" fmla="*/ 26604 w 187444"/>
                    <a:gd name="connsiteY2" fmla="*/ 137922 h 155924"/>
                    <a:gd name="connsiteX3" fmla="*/ 7459 w 187444"/>
                    <a:gd name="connsiteY3" fmla="*/ 128683 h 155924"/>
                    <a:gd name="connsiteX4" fmla="*/ 14603 w 187444"/>
                    <a:gd name="connsiteY4" fmla="*/ 18955 h 155924"/>
                    <a:gd name="connsiteX5" fmla="*/ 17175 w 187444"/>
                    <a:gd name="connsiteY5" fmla="*/ 9049 h 155924"/>
                    <a:gd name="connsiteX6" fmla="*/ 26700 w 187444"/>
                    <a:gd name="connsiteY6" fmla="*/ 0 h 155924"/>
                    <a:gd name="connsiteX7" fmla="*/ 36225 w 187444"/>
                    <a:gd name="connsiteY7" fmla="*/ 10001 h 155924"/>
                    <a:gd name="connsiteX8" fmla="*/ 33082 w 187444"/>
                    <a:gd name="connsiteY8" fmla="*/ 24003 h 155924"/>
                    <a:gd name="connsiteX9" fmla="*/ 22699 w 187444"/>
                    <a:gd name="connsiteY9" fmla="*/ 117158 h 155924"/>
                    <a:gd name="connsiteX10" fmla="*/ 26700 w 187444"/>
                    <a:gd name="connsiteY10" fmla="*/ 118872 h 155924"/>
                    <a:gd name="connsiteX11" fmla="*/ 51084 w 187444"/>
                    <a:gd name="connsiteY11" fmla="*/ 128873 h 155924"/>
                    <a:gd name="connsiteX12" fmla="*/ 74706 w 187444"/>
                    <a:gd name="connsiteY12" fmla="*/ 136112 h 155924"/>
                    <a:gd name="connsiteX13" fmla="*/ 100137 w 187444"/>
                    <a:gd name="connsiteY13" fmla="*/ 109347 h 155924"/>
                    <a:gd name="connsiteX14" fmla="*/ 127474 w 187444"/>
                    <a:gd name="connsiteY14" fmla="*/ 85058 h 155924"/>
                    <a:gd name="connsiteX15" fmla="*/ 127569 w 187444"/>
                    <a:gd name="connsiteY15" fmla="*/ 85058 h 155924"/>
                    <a:gd name="connsiteX16" fmla="*/ 157097 w 187444"/>
                    <a:gd name="connsiteY16" fmla="*/ 96393 h 155924"/>
                    <a:gd name="connsiteX17" fmla="*/ 166622 w 187444"/>
                    <a:gd name="connsiteY17" fmla="*/ 101727 h 155924"/>
                    <a:gd name="connsiteX18" fmla="*/ 168432 w 187444"/>
                    <a:gd name="connsiteY18" fmla="*/ 93440 h 155924"/>
                    <a:gd name="connsiteX19" fmla="*/ 179004 w 187444"/>
                    <a:gd name="connsiteY19" fmla="*/ 85058 h 155924"/>
                    <a:gd name="connsiteX20" fmla="*/ 187386 w 187444"/>
                    <a:gd name="connsiteY20" fmla="*/ 95631 h 155924"/>
                    <a:gd name="connsiteX21" fmla="*/ 175099 w 187444"/>
                    <a:gd name="connsiteY21" fmla="*/ 119539 h 155924"/>
                    <a:gd name="connsiteX22" fmla="*/ 147096 w 187444"/>
                    <a:gd name="connsiteY22" fmla="*/ 112586 h 155924"/>
                    <a:gd name="connsiteX23" fmla="*/ 127665 w 187444"/>
                    <a:gd name="connsiteY23" fmla="*/ 104108 h 155924"/>
                    <a:gd name="connsiteX24" fmla="*/ 127665 w 187444"/>
                    <a:gd name="connsiteY24" fmla="*/ 104108 h 155924"/>
                    <a:gd name="connsiteX25" fmla="*/ 116902 w 187444"/>
                    <a:gd name="connsiteY25" fmla="*/ 118682 h 155924"/>
                    <a:gd name="connsiteX26" fmla="*/ 79564 w 187444"/>
                    <a:gd name="connsiteY26" fmla="*/ 154591 h 155924"/>
                    <a:gd name="connsiteX27" fmla="*/ 69372 w 187444"/>
                    <a:gd name="connsiteY27" fmla="*/ 155924 h 155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7444" h="155924">
                      <a:moveTo>
                        <a:pt x="69181" y="155829"/>
                      </a:moveTo>
                      <a:cubicBezTo>
                        <a:pt x="56513" y="155829"/>
                        <a:pt x="47274" y="149447"/>
                        <a:pt x="40130" y="144494"/>
                      </a:cubicBezTo>
                      <a:cubicBezTo>
                        <a:pt x="35082" y="140970"/>
                        <a:pt x="30605" y="137922"/>
                        <a:pt x="26604" y="137922"/>
                      </a:cubicBezTo>
                      <a:cubicBezTo>
                        <a:pt x="18699" y="137922"/>
                        <a:pt x="12127" y="134684"/>
                        <a:pt x="7459" y="128683"/>
                      </a:cubicBezTo>
                      <a:cubicBezTo>
                        <a:pt x="-7209" y="109442"/>
                        <a:pt x="2220" y="64580"/>
                        <a:pt x="14603" y="18955"/>
                      </a:cubicBezTo>
                      <a:cubicBezTo>
                        <a:pt x="15936" y="14097"/>
                        <a:pt x="16889" y="10573"/>
                        <a:pt x="17175" y="9049"/>
                      </a:cubicBezTo>
                      <a:cubicBezTo>
                        <a:pt x="17175" y="3810"/>
                        <a:pt x="21366" y="0"/>
                        <a:pt x="26700" y="0"/>
                      </a:cubicBezTo>
                      <a:cubicBezTo>
                        <a:pt x="32034" y="0"/>
                        <a:pt x="36225" y="4667"/>
                        <a:pt x="36225" y="10001"/>
                      </a:cubicBezTo>
                      <a:cubicBezTo>
                        <a:pt x="36225" y="12287"/>
                        <a:pt x="35653" y="14573"/>
                        <a:pt x="33082" y="24003"/>
                      </a:cubicBezTo>
                      <a:cubicBezTo>
                        <a:pt x="18889" y="76200"/>
                        <a:pt x="15460" y="107537"/>
                        <a:pt x="22699" y="117158"/>
                      </a:cubicBezTo>
                      <a:cubicBezTo>
                        <a:pt x="23557" y="118205"/>
                        <a:pt x="24509" y="118872"/>
                        <a:pt x="26700" y="118872"/>
                      </a:cubicBezTo>
                      <a:cubicBezTo>
                        <a:pt x="36701" y="118872"/>
                        <a:pt x="44321" y="124206"/>
                        <a:pt x="51084" y="128873"/>
                      </a:cubicBezTo>
                      <a:cubicBezTo>
                        <a:pt x="59752" y="134874"/>
                        <a:pt x="65562" y="138494"/>
                        <a:pt x="74706" y="136112"/>
                      </a:cubicBezTo>
                      <a:cubicBezTo>
                        <a:pt x="86993" y="132874"/>
                        <a:pt x="93661" y="120967"/>
                        <a:pt x="100137" y="109347"/>
                      </a:cubicBezTo>
                      <a:cubicBezTo>
                        <a:pt x="106805" y="97441"/>
                        <a:pt x="113663" y="85058"/>
                        <a:pt x="127474" y="85058"/>
                      </a:cubicBezTo>
                      <a:lnTo>
                        <a:pt x="127569" y="85058"/>
                      </a:lnTo>
                      <a:cubicBezTo>
                        <a:pt x="138809" y="85058"/>
                        <a:pt x="148906" y="91345"/>
                        <a:pt x="157097" y="96393"/>
                      </a:cubicBezTo>
                      <a:cubicBezTo>
                        <a:pt x="160050" y="98203"/>
                        <a:pt x="164241" y="100775"/>
                        <a:pt x="166622" y="101727"/>
                      </a:cubicBezTo>
                      <a:cubicBezTo>
                        <a:pt x="167098" y="100489"/>
                        <a:pt x="167860" y="98012"/>
                        <a:pt x="168432" y="93440"/>
                      </a:cubicBezTo>
                      <a:cubicBezTo>
                        <a:pt x="169099" y="88202"/>
                        <a:pt x="173861" y="84582"/>
                        <a:pt x="179004" y="85058"/>
                      </a:cubicBezTo>
                      <a:cubicBezTo>
                        <a:pt x="184243" y="85630"/>
                        <a:pt x="187958" y="90392"/>
                        <a:pt x="187386" y="95631"/>
                      </a:cubicBezTo>
                      <a:cubicBezTo>
                        <a:pt x="186434" y="103823"/>
                        <a:pt x="184053" y="115157"/>
                        <a:pt x="175099" y="119539"/>
                      </a:cubicBezTo>
                      <a:cubicBezTo>
                        <a:pt x="165669" y="124111"/>
                        <a:pt x="156240" y="118205"/>
                        <a:pt x="147096" y="112586"/>
                      </a:cubicBezTo>
                      <a:cubicBezTo>
                        <a:pt x="140714" y="108585"/>
                        <a:pt x="133380" y="104108"/>
                        <a:pt x="127665" y="104108"/>
                      </a:cubicBezTo>
                      <a:lnTo>
                        <a:pt x="127665" y="104108"/>
                      </a:lnTo>
                      <a:cubicBezTo>
                        <a:pt x="124998" y="104108"/>
                        <a:pt x="120140" y="112871"/>
                        <a:pt x="116902" y="118682"/>
                      </a:cubicBezTo>
                      <a:cubicBezTo>
                        <a:pt x="109662" y="131636"/>
                        <a:pt x="99852" y="149352"/>
                        <a:pt x="79564" y="154591"/>
                      </a:cubicBezTo>
                      <a:cubicBezTo>
                        <a:pt x="75944" y="155543"/>
                        <a:pt x="72515" y="155924"/>
                        <a:pt x="69372" y="155924"/>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48" name="Freeform: Shape 406">
                  <a:extLst>
                    <a:ext uri="{FF2B5EF4-FFF2-40B4-BE49-F238E27FC236}">
                      <a16:creationId xmlns:a16="http://schemas.microsoft.com/office/drawing/2014/main" id="{769D235D-C220-A4F5-A7C0-A3284F5FE00C}"/>
                    </a:ext>
                  </a:extLst>
                </p:cNvPr>
                <p:cNvSpPr/>
                <p:nvPr/>
              </p:nvSpPr>
              <p:spPr>
                <a:xfrm>
                  <a:off x="4218068" y="1305527"/>
                  <a:ext cx="144260" cy="136614"/>
                </a:xfrm>
                <a:custGeom>
                  <a:avLst/>
                  <a:gdLst>
                    <a:gd name="connsiteX0" fmla="*/ 25035 w 144260"/>
                    <a:gd name="connsiteY0" fmla="*/ 136615 h 136614"/>
                    <a:gd name="connsiteX1" fmla="*/ 7318 w 144260"/>
                    <a:gd name="connsiteY1" fmla="*/ 134424 h 136614"/>
                    <a:gd name="connsiteX2" fmla="*/ 270 w 144260"/>
                    <a:gd name="connsiteY2" fmla="*/ 122899 h 136614"/>
                    <a:gd name="connsiteX3" fmla="*/ 11795 w 144260"/>
                    <a:gd name="connsiteY3" fmla="*/ 115850 h 136614"/>
                    <a:gd name="connsiteX4" fmla="*/ 76755 w 144260"/>
                    <a:gd name="connsiteY4" fmla="*/ 87466 h 136614"/>
                    <a:gd name="connsiteX5" fmla="*/ 115331 w 144260"/>
                    <a:gd name="connsiteY5" fmla="*/ 66987 h 136614"/>
                    <a:gd name="connsiteX6" fmla="*/ 124952 w 144260"/>
                    <a:gd name="connsiteY6" fmla="*/ 63748 h 136614"/>
                    <a:gd name="connsiteX7" fmla="*/ 124856 w 144260"/>
                    <a:gd name="connsiteY7" fmla="*/ 63272 h 136614"/>
                    <a:gd name="connsiteX8" fmla="*/ 113046 w 144260"/>
                    <a:gd name="connsiteY8" fmla="*/ 30601 h 136614"/>
                    <a:gd name="connsiteX9" fmla="*/ 108474 w 144260"/>
                    <a:gd name="connsiteY9" fmla="*/ 4884 h 136614"/>
                    <a:gd name="connsiteX10" fmla="*/ 116284 w 144260"/>
                    <a:gd name="connsiteY10" fmla="*/ 26 h 136614"/>
                    <a:gd name="connsiteX11" fmla="*/ 126666 w 144260"/>
                    <a:gd name="connsiteY11" fmla="*/ 8694 h 136614"/>
                    <a:gd name="connsiteX12" fmla="*/ 126381 w 144260"/>
                    <a:gd name="connsiteY12" fmla="*/ 11932 h 136614"/>
                    <a:gd name="connsiteX13" fmla="*/ 130762 w 144260"/>
                    <a:gd name="connsiteY13" fmla="*/ 23553 h 136614"/>
                    <a:gd name="connsiteX14" fmla="*/ 143049 w 144260"/>
                    <a:gd name="connsiteY14" fmla="*/ 57367 h 136614"/>
                    <a:gd name="connsiteX15" fmla="*/ 142287 w 144260"/>
                    <a:gd name="connsiteY15" fmla="*/ 72511 h 136614"/>
                    <a:gd name="connsiteX16" fmla="*/ 120761 w 144260"/>
                    <a:gd name="connsiteY16" fmla="*/ 85180 h 136614"/>
                    <a:gd name="connsiteX17" fmla="*/ 90281 w 144260"/>
                    <a:gd name="connsiteY17" fmla="*/ 100801 h 136614"/>
                    <a:gd name="connsiteX18" fmla="*/ 25130 w 144260"/>
                    <a:gd name="connsiteY18" fmla="*/ 136519 h 13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4260" h="136614">
                      <a:moveTo>
                        <a:pt x="25035" y="136615"/>
                      </a:moveTo>
                      <a:cubicBezTo>
                        <a:pt x="19510" y="136615"/>
                        <a:pt x="13605" y="135948"/>
                        <a:pt x="7318" y="134424"/>
                      </a:cubicBezTo>
                      <a:cubicBezTo>
                        <a:pt x="2175" y="133186"/>
                        <a:pt x="-969" y="128042"/>
                        <a:pt x="270" y="122899"/>
                      </a:cubicBezTo>
                      <a:cubicBezTo>
                        <a:pt x="1508" y="117755"/>
                        <a:pt x="6651" y="114612"/>
                        <a:pt x="11795" y="115850"/>
                      </a:cubicBezTo>
                      <a:cubicBezTo>
                        <a:pt x="39322" y="122422"/>
                        <a:pt x="56086" y="108230"/>
                        <a:pt x="76755" y="87466"/>
                      </a:cubicBezTo>
                      <a:cubicBezTo>
                        <a:pt x="89614" y="74607"/>
                        <a:pt x="104473" y="70225"/>
                        <a:pt x="115331" y="66987"/>
                      </a:cubicBezTo>
                      <a:cubicBezTo>
                        <a:pt x="118665" y="66034"/>
                        <a:pt x="122952" y="64796"/>
                        <a:pt x="124952" y="63748"/>
                      </a:cubicBezTo>
                      <a:cubicBezTo>
                        <a:pt x="124952" y="63653"/>
                        <a:pt x="124952" y="63463"/>
                        <a:pt x="124856" y="63272"/>
                      </a:cubicBezTo>
                      <a:cubicBezTo>
                        <a:pt x="120666" y="50128"/>
                        <a:pt x="116284" y="38888"/>
                        <a:pt x="113046" y="30601"/>
                      </a:cubicBezTo>
                      <a:cubicBezTo>
                        <a:pt x="107140" y="15457"/>
                        <a:pt x="105140" y="10408"/>
                        <a:pt x="108474" y="4884"/>
                      </a:cubicBezTo>
                      <a:cubicBezTo>
                        <a:pt x="110093" y="2312"/>
                        <a:pt x="113331" y="312"/>
                        <a:pt x="116284" y="26"/>
                      </a:cubicBezTo>
                      <a:cubicBezTo>
                        <a:pt x="121618" y="-355"/>
                        <a:pt x="126190" y="3455"/>
                        <a:pt x="126666" y="8694"/>
                      </a:cubicBezTo>
                      <a:cubicBezTo>
                        <a:pt x="126762" y="9837"/>
                        <a:pt x="126666" y="10885"/>
                        <a:pt x="126381" y="11932"/>
                      </a:cubicBezTo>
                      <a:cubicBezTo>
                        <a:pt x="127238" y="14599"/>
                        <a:pt x="129143" y="19362"/>
                        <a:pt x="130762" y="23553"/>
                      </a:cubicBezTo>
                      <a:cubicBezTo>
                        <a:pt x="134096" y="32030"/>
                        <a:pt x="138668" y="43651"/>
                        <a:pt x="143049" y="57367"/>
                      </a:cubicBezTo>
                      <a:cubicBezTo>
                        <a:pt x="144859" y="63082"/>
                        <a:pt x="144669" y="68130"/>
                        <a:pt x="142287" y="72511"/>
                      </a:cubicBezTo>
                      <a:cubicBezTo>
                        <a:pt x="138287" y="80036"/>
                        <a:pt x="129714" y="82513"/>
                        <a:pt x="120761" y="85180"/>
                      </a:cubicBezTo>
                      <a:cubicBezTo>
                        <a:pt x="110855" y="88037"/>
                        <a:pt x="99711" y="91371"/>
                        <a:pt x="90281" y="100801"/>
                      </a:cubicBezTo>
                      <a:cubicBezTo>
                        <a:pt x="74184" y="116993"/>
                        <a:pt x="54848" y="136519"/>
                        <a:pt x="25130" y="136519"/>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grpSp>
      </p:grpSp>
      <p:grpSp>
        <p:nvGrpSpPr>
          <p:cNvPr id="92" name="Group 91">
            <a:extLst>
              <a:ext uri="{FF2B5EF4-FFF2-40B4-BE49-F238E27FC236}">
                <a16:creationId xmlns:a16="http://schemas.microsoft.com/office/drawing/2014/main" id="{DA36C6C4-512C-3787-8903-8453CA0B3545}"/>
              </a:ext>
            </a:extLst>
          </p:cNvPr>
          <p:cNvGrpSpPr/>
          <p:nvPr/>
        </p:nvGrpSpPr>
        <p:grpSpPr>
          <a:xfrm>
            <a:off x="5238908" y="2501508"/>
            <a:ext cx="652108" cy="652108"/>
            <a:chOff x="1604640" y="4461362"/>
            <a:chExt cx="652108" cy="652108"/>
          </a:xfrm>
        </p:grpSpPr>
        <p:sp>
          <p:nvSpPr>
            <p:cNvPr id="65" name="Oval 64">
              <a:extLst>
                <a:ext uri="{FF2B5EF4-FFF2-40B4-BE49-F238E27FC236}">
                  <a16:creationId xmlns:a16="http://schemas.microsoft.com/office/drawing/2014/main" id="{D9AB7235-0FE1-2317-BD51-295164D900C2}"/>
                </a:ext>
              </a:extLst>
            </p:cNvPr>
            <p:cNvSpPr/>
            <p:nvPr/>
          </p:nvSpPr>
          <p:spPr>
            <a:xfrm>
              <a:off x="1604640" y="4461362"/>
              <a:ext cx="652108" cy="65210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2" name="e-learning">
              <a:extLst>
                <a:ext uri="{FF2B5EF4-FFF2-40B4-BE49-F238E27FC236}">
                  <a16:creationId xmlns:a16="http://schemas.microsoft.com/office/drawing/2014/main" id="{FAA7868D-5C90-56BB-6EF1-703256035FED}"/>
                </a:ext>
              </a:extLst>
            </p:cNvPr>
            <p:cNvGrpSpPr/>
            <p:nvPr/>
          </p:nvGrpSpPr>
          <p:grpSpPr>
            <a:xfrm>
              <a:off x="1706988" y="4585187"/>
              <a:ext cx="459006" cy="400240"/>
              <a:chOff x="6135780" y="5597691"/>
              <a:chExt cx="459006" cy="400240"/>
            </a:xfrm>
          </p:grpSpPr>
          <p:grpSp>
            <p:nvGrpSpPr>
              <p:cNvPr id="83" name="Graphic 14">
                <a:extLst>
                  <a:ext uri="{FF2B5EF4-FFF2-40B4-BE49-F238E27FC236}">
                    <a16:creationId xmlns:a16="http://schemas.microsoft.com/office/drawing/2014/main" id="{42505684-FE0B-B8AF-8321-3B5CADAF9629}"/>
                  </a:ext>
                </a:extLst>
              </p:cNvPr>
              <p:cNvGrpSpPr/>
              <p:nvPr/>
            </p:nvGrpSpPr>
            <p:grpSpPr>
              <a:xfrm>
                <a:off x="6239076" y="5647031"/>
                <a:ext cx="252698" cy="188880"/>
                <a:chOff x="6239076" y="5647031"/>
                <a:chExt cx="252698" cy="188880"/>
              </a:xfrm>
              <a:solidFill>
                <a:srgbClr val="009CD6"/>
              </a:solidFill>
            </p:grpSpPr>
            <p:sp>
              <p:nvSpPr>
                <p:cNvPr id="88" name="Freeform: Shape 439">
                  <a:extLst>
                    <a:ext uri="{FF2B5EF4-FFF2-40B4-BE49-F238E27FC236}">
                      <a16:creationId xmlns:a16="http://schemas.microsoft.com/office/drawing/2014/main" id="{2A267CF0-AF69-6DC9-28A4-4A9B7AC6CA45}"/>
                    </a:ext>
                  </a:extLst>
                </p:cNvPr>
                <p:cNvSpPr/>
                <p:nvPr/>
              </p:nvSpPr>
              <p:spPr>
                <a:xfrm>
                  <a:off x="6239076" y="5647031"/>
                  <a:ext cx="252698" cy="125158"/>
                </a:xfrm>
                <a:custGeom>
                  <a:avLst/>
                  <a:gdLst>
                    <a:gd name="connsiteX0" fmla="*/ 126302 w 252698"/>
                    <a:gd name="connsiteY0" fmla="*/ 125158 h 125158"/>
                    <a:gd name="connsiteX1" fmla="*/ 122396 w 252698"/>
                    <a:gd name="connsiteY1" fmla="*/ 124301 h 125158"/>
                    <a:gd name="connsiteX2" fmla="*/ 5620 w 252698"/>
                    <a:gd name="connsiteY2" fmla="*/ 71247 h 125158"/>
                    <a:gd name="connsiteX3" fmla="*/ 0 w 252698"/>
                    <a:gd name="connsiteY3" fmla="*/ 62579 h 125158"/>
                    <a:gd name="connsiteX4" fmla="*/ 5620 w 252698"/>
                    <a:gd name="connsiteY4" fmla="*/ 53911 h 125158"/>
                    <a:gd name="connsiteX5" fmla="*/ 122396 w 252698"/>
                    <a:gd name="connsiteY5" fmla="*/ 857 h 125158"/>
                    <a:gd name="connsiteX6" fmla="*/ 130302 w 252698"/>
                    <a:gd name="connsiteY6" fmla="*/ 857 h 125158"/>
                    <a:gd name="connsiteX7" fmla="*/ 247079 w 252698"/>
                    <a:gd name="connsiteY7" fmla="*/ 53911 h 125158"/>
                    <a:gd name="connsiteX8" fmla="*/ 252699 w 252698"/>
                    <a:gd name="connsiteY8" fmla="*/ 62579 h 125158"/>
                    <a:gd name="connsiteX9" fmla="*/ 247079 w 252698"/>
                    <a:gd name="connsiteY9" fmla="*/ 71247 h 125158"/>
                    <a:gd name="connsiteX10" fmla="*/ 130302 w 252698"/>
                    <a:gd name="connsiteY10" fmla="*/ 124301 h 125158"/>
                    <a:gd name="connsiteX11" fmla="*/ 126397 w 252698"/>
                    <a:gd name="connsiteY11" fmla="*/ 125158 h 125158"/>
                    <a:gd name="connsiteX12" fmla="*/ 32575 w 252698"/>
                    <a:gd name="connsiteY12" fmla="*/ 62579 h 125158"/>
                    <a:gd name="connsiteX13" fmla="*/ 126302 w 252698"/>
                    <a:gd name="connsiteY13" fmla="*/ 105251 h 125158"/>
                    <a:gd name="connsiteX14" fmla="*/ 220027 w 252698"/>
                    <a:gd name="connsiteY14" fmla="*/ 62579 h 125158"/>
                    <a:gd name="connsiteX15" fmla="*/ 126302 w 252698"/>
                    <a:gd name="connsiteY15" fmla="*/ 20002 h 125158"/>
                    <a:gd name="connsiteX16" fmla="*/ 32575 w 252698"/>
                    <a:gd name="connsiteY16" fmla="*/ 62579 h 12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2698" h="125158">
                      <a:moveTo>
                        <a:pt x="126302" y="125158"/>
                      </a:moveTo>
                      <a:cubicBezTo>
                        <a:pt x="124968" y="125158"/>
                        <a:pt x="123634" y="124873"/>
                        <a:pt x="122396" y="124301"/>
                      </a:cubicBezTo>
                      <a:lnTo>
                        <a:pt x="5620" y="71247"/>
                      </a:lnTo>
                      <a:cubicBezTo>
                        <a:pt x="2191" y="69723"/>
                        <a:pt x="0" y="66294"/>
                        <a:pt x="0" y="62579"/>
                      </a:cubicBezTo>
                      <a:cubicBezTo>
                        <a:pt x="0" y="58865"/>
                        <a:pt x="2191" y="55435"/>
                        <a:pt x="5620" y="53911"/>
                      </a:cubicBezTo>
                      <a:lnTo>
                        <a:pt x="122396" y="857"/>
                      </a:lnTo>
                      <a:cubicBezTo>
                        <a:pt x="124873" y="-286"/>
                        <a:pt x="127730" y="-286"/>
                        <a:pt x="130302" y="857"/>
                      </a:cubicBezTo>
                      <a:lnTo>
                        <a:pt x="247079" y="53911"/>
                      </a:lnTo>
                      <a:cubicBezTo>
                        <a:pt x="250507" y="55435"/>
                        <a:pt x="252699" y="58865"/>
                        <a:pt x="252699" y="62579"/>
                      </a:cubicBezTo>
                      <a:cubicBezTo>
                        <a:pt x="252699" y="66294"/>
                        <a:pt x="250507" y="69723"/>
                        <a:pt x="247079" y="71247"/>
                      </a:cubicBezTo>
                      <a:lnTo>
                        <a:pt x="130302" y="124301"/>
                      </a:lnTo>
                      <a:cubicBezTo>
                        <a:pt x="129064" y="124873"/>
                        <a:pt x="127730" y="125158"/>
                        <a:pt x="126397" y="125158"/>
                      </a:cubicBezTo>
                      <a:close/>
                      <a:moveTo>
                        <a:pt x="32575" y="62579"/>
                      </a:moveTo>
                      <a:lnTo>
                        <a:pt x="126302" y="105251"/>
                      </a:lnTo>
                      <a:lnTo>
                        <a:pt x="220027" y="62579"/>
                      </a:lnTo>
                      <a:lnTo>
                        <a:pt x="126302" y="20002"/>
                      </a:lnTo>
                      <a:lnTo>
                        <a:pt x="32575" y="62579"/>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89" name="Freeform: Shape 440">
                  <a:extLst>
                    <a:ext uri="{FF2B5EF4-FFF2-40B4-BE49-F238E27FC236}">
                      <a16:creationId xmlns:a16="http://schemas.microsoft.com/office/drawing/2014/main" id="{B7D76ADF-80B1-6D0D-EB6F-EB3AD9B7BD12}"/>
                    </a:ext>
                  </a:extLst>
                </p:cNvPr>
                <p:cNvSpPr/>
                <p:nvPr/>
              </p:nvSpPr>
              <p:spPr>
                <a:xfrm>
                  <a:off x="6281558" y="5721326"/>
                  <a:ext cx="167735" cy="114585"/>
                </a:xfrm>
                <a:custGeom>
                  <a:avLst/>
                  <a:gdLst>
                    <a:gd name="connsiteX0" fmla="*/ 82391 w 167735"/>
                    <a:gd name="connsiteY0" fmla="*/ 114586 h 114585"/>
                    <a:gd name="connsiteX1" fmla="*/ 5048 w 167735"/>
                    <a:gd name="connsiteY1" fmla="*/ 94679 h 114585"/>
                    <a:gd name="connsiteX2" fmla="*/ 0 w 167735"/>
                    <a:gd name="connsiteY2" fmla="*/ 86297 h 114585"/>
                    <a:gd name="connsiteX3" fmla="*/ 0 w 167735"/>
                    <a:gd name="connsiteY3" fmla="*/ 9525 h 114585"/>
                    <a:gd name="connsiteX4" fmla="*/ 9525 w 167735"/>
                    <a:gd name="connsiteY4" fmla="*/ 0 h 114585"/>
                    <a:gd name="connsiteX5" fmla="*/ 19050 w 167735"/>
                    <a:gd name="connsiteY5" fmla="*/ 9525 h 114585"/>
                    <a:gd name="connsiteX6" fmla="*/ 19050 w 167735"/>
                    <a:gd name="connsiteY6" fmla="*/ 80391 h 114585"/>
                    <a:gd name="connsiteX7" fmla="*/ 148685 w 167735"/>
                    <a:gd name="connsiteY7" fmla="*/ 80201 h 114585"/>
                    <a:gd name="connsiteX8" fmla="*/ 148685 w 167735"/>
                    <a:gd name="connsiteY8" fmla="*/ 9525 h 114585"/>
                    <a:gd name="connsiteX9" fmla="*/ 158210 w 167735"/>
                    <a:gd name="connsiteY9" fmla="*/ 0 h 114585"/>
                    <a:gd name="connsiteX10" fmla="*/ 167735 w 167735"/>
                    <a:gd name="connsiteY10" fmla="*/ 9525 h 114585"/>
                    <a:gd name="connsiteX11" fmla="*/ 167735 w 167735"/>
                    <a:gd name="connsiteY11" fmla="*/ 86297 h 114585"/>
                    <a:gd name="connsiteX12" fmla="*/ 162401 w 167735"/>
                    <a:gd name="connsiteY12" fmla="*/ 94869 h 114585"/>
                    <a:gd name="connsiteX13" fmla="*/ 82486 w 167735"/>
                    <a:gd name="connsiteY13" fmla="*/ 114586 h 11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7735" h="114585">
                      <a:moveTo>
                        <a:pt x="82391" y="114586"/>
                      </a:moveTo>
                      <a:cubicBezTo>
                        <a:pt x="56102" y="114586"/>
                        <a:pt x="30289" y="107918"/>
                        <a:pt x="5048" y="94679"/>
                      </a:cubicBezTo>
                      <a:cubicBezTo>
                        <a:pt x="1905" y="93059"/>
                        <a:pt x="0" y="89821"/>
                        <a:pt x="0" y="86297"/>
                      </a:cubicBezTo>
                      <a:lnTo>
                        <a:pt x="0" y="9525"/>
                      </a:lnTo>
                      <a:cubicBezTo>
                        <a:pt x="0" y="4286"/>
                        <a:pt x="4286" y="0"/>
                        <a:pt x="9525" y="0"/>
                      </a:cubicBezTo>
                      <a:cubicBezTo>
                        <a:pt x="14764" y="0"/>
                        <a:pt x="19050" y="4286"/>
                        <a:pt x="19050" y="9525"/>
                      </a:cubicBezTo>
                      <a:lnTo>
                        <a:pt x="19050" y="80391"/>
                      </a:lnTo>
                      <a:cubicBezTo>
                        <a:pt x="60960" y="100775"/>
                        <a:pt x="103441" y="100775"/>
                        <a:pt x="148685" y="80201"/>
                      </a:cubicBezTo>
                      <a:lnTo>
                        <a:pt x="148685" y="9525"/>
                      </a:lnTo>
                      <a:cubicBezTo>
                        <a:pt x="148685" y="4286"/>
                        <a:pt x="152971" y="0"/>
                        <a:pt x="158210" y="0"/>
                      </a:cubicBezTo>
                      <a:cubicBezTo>
                        <a:pt x="163449" y="0"/>
                        <a:pt x="167735" y="4286"/>
                        <a:pt x="167735" y="9525"/>
                      </a:cubicBezTo>
                      <a:lnTo>
                        <a:pt x="167735" y="86297"/>
                      </a:lnTo>
                      <a:cubicBezTo>
                        <a:pt x="167735" y="89916"/>
                        <a:pt x="165639" y="93250"/>
                        <a:pt x="162401" y="94869"/>
                      </a:cubicBezTo>
                      <a:cubicBezTo>
                        <a:pt x="135445" y="108014"/>
                        <a:pt x="108680" y="114586"/>
                        <a:pt x="82486" y="114586"/>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90" name="Freeform: Shape 442">
                  <a:extLst>
                    <a:ext uri="{FF2B5EF4-FFF2-40B4-BE49-F238E27FC236}">
                      <a16:creationId xmlns:a16="http://schemas.microsoft.com/office/drawing/2014/main" id="{23BEAC4F-AE78-D757-48A1-FBE489B55DFF}"/>
                    </a:ext>
                  </a:extLst>
                </p:cNvPr>
                <p:cNvSpPr/>
                <p:nvPr/>
              </p:nvSpPr>
              <p:spPr>
                <a:xfrm>
                  <a:off x="6472630" y="5700085"/>
                  <a:ext cx="19050" cy="114585"/>
                </a:xfrm>
                <a:custGeom>
                  <a:avLst/>
                  <a:gdLst>
                    <a:gd name="connsiteX0" fmla="*/ 9525 w 19050"/>
                    <a:gd name="connsiteY0" fmla="*/ 114586 h 114585"/>
                    <a:gd name="connsiteX1" fmla="*/ 0 w 19050"/>
                    <a:gd name="connsiteY1" fmla="*/ 105061 h 114585"/>
                    <a:gd name="connsiteX2" fmla="*/ 0 w 19050"/>
                    <a:gd name="connsiteY2" fmla="*/ 9525 h 114585"/>
                    <a:gd name="connsiteX3" fmla="*/ 9525 w 19050"/>
                    <a:gd name="connsiteY3" fmla="*/ 0 h 114585"/>
                    <a:gd name="connsiteX4" fmla="*/ 19050 w 19050"/>
                    <a:gd name="connsiteY4" fmla="*/ 9525 h 114585"/>
                    <a:gd name="connsiteX5" fmla="*/ 19050 w 19050"/>
                    <a:gd name="connsiteY5" fmla="*/ 105061 h 114585"/>
                    <a:gd name="connsiteX6" fmla="*/ 9525 w 19050"/>
                    <a:gd name="connsiteY6" fmla="*/ 114586 h 11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114585">
                      <a:moveTo>
                        <a:pt x="9525" y="114586"/>
                      </a:moveTo>
                      <a:cubicBezTo>
                        <a:pt x="4286" y="114586"/>
                        <a:pt x="0" y="110300"/>
                        <a:pt x="0" y="105061"/>
                      </a:cubicBezTo>
                      <a:lnTo>
                        <a:pt x="0" y="9525"/>
                      </a:lnTo>
                      <a:cubicBezTo>
                        <a:pt x="0" y="4286"/>
                        <a:pt x="4286" y="0"/>
                        <a:pt x="9525" y="0"/>
                      </a:cubicBezTo>
                      <a:cubicBezTo>
                        <a:pt x="14764" y="0"/>
                        <a:pt x="19050" y="4286"/>
                        <a:pt x="19050" y="9525"/>
                      </a:cubicBezTo>
                      <a:lnTo>
                        <a:pt x="19050" y="105061"/>
                      </a:lnTo>
                      <a:cubicBezTo>
                        <a:pt x="19050" y="110300"/>
                        <a:pt x="14764" y="114586"/>
                        <a:pt x="9525" y="114586"/>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grpSp>
            <p:nvGrpSpPr>
              <p:cNvPr id="84" name="Graphic 14">
                <a:extLst>
                  <a:ext uri="{FF2B5EF4-FFF2-40B4-BE49-F238E27FC236}">
                    <a16:creationId xmlns:a16="http://schemas.microsoft.com/office/drawing/2014/main" id="{F573BADD-FD58-8BB3-8829-F29F2BBCBF07}"/>
                  </a:ext>
                </a:extLst>
              </p:cNvPr>
              <p:cNvGrpSpPr/>
              <p:nvPr/>
            </p:nvGrpSpPr>
            <p:grpSpPr>
              <a:xfrm>
                <a:off x="6135780" y="5597691"/>
                <a:ext cx="459006" cy="400240"/>
                <a:chOff x="6135780" y="5597691"/>
                <a:chExt cx="459006" cy="400240"/>
              </a:xfrm>
              <a:solidFill>
                <a:srgbClr val="009CD6"/>
              </a:solidFill>
            </p:grpSpPr>
            <p:sp>
              <p:nvSpPr>
                <p:cNvPr id="85" name="Freeform: Shape 444">
                  <a:extLst>
                    <a:ext uri="{FF2B5EF4-FFF2-40B4-BE49-F238E27FC236}">
                      <a16:creationId xmlns:a16="http://schemas.microsoft.com/office/drawing/2014/main" id="{3E73A070-FAB9-E1BA-D191-58730A3AA7B5}"/>
                    </a:ext>
                  </a:extLst>
                </p:cNvPr>
                <p:cNvSpPr/>
                <p:nvPr/>
              </p:nvSpPr>
              <p:spPr>
                <a:xfrm>
                  <a:off x="6167734" y="5597691"/>
                  <a:ext cx="395192" cy="279844"/>
                </a:xfrm>
                <a:custGeom>
                  <a:avLst/>
                  <a:gdLst>
                    <a:gd name="connsiteX0" fmla="*/ 385667 w 395192"/>
                    <a:gd name="connsiteY0" fmla="*/ 279845 h 279844"/>
                    <a:gd name="connsiteX1" fmla="*/ 9620 w 395192"/>
                    <a:gd name="connsiteY1" fmla="*/ 279845 h 279844"/>
                    <a:gd name="connsiteX2" fmla="*/ 0 w 395192"/>
                    <a:gd name="connsiteY2" fmla="*/ 270224 h 279844"/>
                    <a:gd name="connsiteX3" fmla="*/ 0 w 395192"/>
                    <a:gd name="connsiteY3" fmla="*/ 29623 h 279844"/>
                    <a:gd name="connsiteX4" fmla="*/ 29337 w 395192"/>
                    <a:gd name="connsiteY4" fmla="*/ 0 h 279844"/>
                    <a:gd name="connsiteX5" fmla="*/ 365855 w 395192"/>
                    <a:gd name="connsiteY5" fmla="*/ 0 h 279844"/>
                    <a:gd name="connsiteX6" fmla="*/ 395192 w 395192"/>
                    <a:gd name="connsiteY6" fmla="*/ 29623 h 279844"/>
                    <a:gd name="connsiteX7" fmla="*/ 395192 w 395192"/>
                    <a:gd name="connsiteY7" fmla="*/ 270224 h 279844"/>
                    <a:gd name="connsiteX8" fmla="*/ 385572 w 395192"/>
                    <a:gd name="connsiteY8" fmla="*/ 279845 h 279844"/>
                    <a:gd name="connsiteX9" fmla="*/ 19241 w 395192"/>
                    <a:gd name="connsiteY9" fmla="*/ 260699 h 279844"/>
                    <a:gd name="connsiteX10" fmla="*/ 376142 w 395192"/>
                    <a:gd name="connsiteY10" fmla="*/ 260699 h 279844"/>
                    <a:gd name="connsiteX11" fmla="*/ 376142 w 395192"/>
                    <a:gd name="connsiteY11" fmla="*/ 29623 h 279844"/>
                    <a:gd name="connsiteX12" fmla="*/ 365950 w 395192"/>
                    <a:gd name="connsiteY12" fmla="*/ 19145 h 279844"/>
                    <a:gd name="connsiteX13" fmla="*/ 29432 w 395192"/>
                    <a:gd name="connsiteY13" fmla="*/ 19145 h 279844"/>
                    <a:gd name="connsiteX14" fmla="*/ 19241 w 395192"/>
                    <a:gd name="connsiteY14" fmla="*/ 29623 h 279844"/>
                    <a:gd name="connsiteX15" fmla="*/ 19241 w 395192"/>
                    <a:gd name="connsiteY15" fmla="*/ 26069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192" h="279844">
                      <a:moveTo>
                        <a:pt x="385667" y="279845"/>
                      </a:moveTo>
                      <a:lnTo>
                        <a:pt x="9620" y="279845"/>
                      </a:lnTo>
                      <a:cubicBezTo>
                        <a:pt x="4286" y="279845"/>
                        <a:pt x="0" y="275558"/>
                        <a:pt x="0" y="270224"/>
                      </a:cubicBezTo>
                      <a:lnTo>
                        <a:pt x="0" y="29623"/>
                      </a:lnTo>
                      <a:cubicBezTo>
                        <a:pt x="0" y="13240"/>
                        <a:pt x="13145" y="0"/>
                        <a:pt x="29337" y="0"/>
                      </a:cubicBezTo>
                      <a:lnTo>
                        <a:pt x="365855" y="0"/>
                      </a:lnTo>
                      <a:cubicBezTo>
                        <a:pt x="382048" y="0"/>
                        <a:pt x="395192" y="13335"/>
                        <a:pt x="395192" y="29623"/>
                      </a:cubicBezTo>
                      <a:lnTo>
                        <a:pt x="395192" y="270224"/>
                      </a:lnTo>
                      <a:cubicBezTo>
                        <a:pt x="395192" y="275558"/>
                        <a:pt x="390906" y="279845"/>
                        <a:pt x="385572" y="279845"/>
                      </a:cubicBezTo>
                      <a:close/>
                      <a:moveTo>
                        <a:pt x="19241" y="260699"/>
                      </a:moveTo>
                      <a:lnTo>
                        <a:pt x="376142" y="260699"/>
                      </a:lnTo>
                      <a:lnTo>
                        <a:pt x="376142" y="29623"/>
                      </a:lnTo>
                      <a:cubicBezTo>
                        <a:pt x="376142" y="23812"/>
                        <a:pt x="371570" y="19145"/>
                        <a:pt x="365950" y="19145"/>
                      </a:cubicBezTo>
                      <a:lnTo>
                        <a:pt x="29432" y="19145"/>
                      </a:lnTo>
                      <a:cubicBezTo>
                        <a:pt x="23813" y="19145"/>
                        <a:pt x="19241" y="23812"/>
                        <a:pt x="19241" y="29623"/>
                      </a:cubicBezTo>
                      <a:lnTo>
                        <a:pt x="19241" y="260699"/>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86" name="Freeform: Shape 445">
                  <a:extLst>
                    <a:ext uri="{FF2B5EF4-FFF2-40B4-BE49-F238E27FC236}">
                      <a16:creationId xmlns:a16="http://schemas.microsoft.com/office/drawing/2014/main" id="{1750809B-5455-F6B0-0900-F016B34610C5}"/>
                    </a:ext>
                  </a:extLst>
                </p:cNvPr>
                <p:cNvSpPr/>
                <p:nvPr/>
              </p:nvSpPr>
              <p:spPr>
                <a:xfrm>
                  <a:off x="6135780" y="5858391"/>
                  <a:ext cx="459006" cy="139541"/>
                </a:xfrm>
                <a:custGeom>
                  <a:avLst/>
                  <a:gdLst>
                    <a:gd name="connsiteX0" fmla="*/ 429719 w 459006"/>
                    <a:gd name="connsiteY0" fmla="*/ 139541 h 139541"/>
                    <a:gd name="connsiteX1" fmla="*/ 29383 w 459006"/>
                    <a:gd name="connsiteY1" fmla="*/ 139541 h 139541"/>
                    <a:gd name="connsiteX2" fmla="*/ 5666 w 459006"/>
                    <a:gd name="connsiteY2" fmla="*/ 127349 h 139541"/>
                    <a:gd name="connsiteX3" fmla="*/ 1475 w 459006"/>
                    <a:gd name="connsiteY3" fmla="*/ 100489 h 139541"/>
                    <a:gd name="connsiteX4" fmla="*/ 32336 w 459006"/>
                    <a:gd name="connsiteY4" fmla="*/ 6572 h 139541"/>
                    <a:gd name="connsiteX5" fmla="*/ 41480 w 459006"/>
                    <a:gd name="connsiteY5" fmla="*/ 0 h 139541"/>
                    <a:gd name="connsiteX6" fmla="*/ 417527 w 459006"/>
                    <a:gd name="connsiteY6" fmla="*/ 0 h 139541"/>
                    <a:gd name="connsiteX7" fmla="*/ 426671 w 459006"/>
                    <a:gd name="connsiteY7" fmla="*/ 6572 h 139541"/>
                    <a:gd name="connsiteX8" fmla="*/ 457532 w 459006"/>
                    <a:gd name="connsiteY8" fmla="*/ 100489 h 139541"/>
                    <a:gd name="connsiteX9" fmla="*/ 453341 w 459006"/>
                    <a:gd name="connsiteY9" fmla="*/ 127254 h 139541"/>
                    <a:gd name="connsiteX10" fmla="*/ 429624 w 459006"/>
                    <a:gd name="connsiteY10" fmla="*/ 139446 h 139541"/>
                    <a:gd name="connsiteX11" fmla="*/ 48433 w 459006"/>
                    <a:gd name="connsiteY11" fmla="*/ 19240 h 139541"/>
                    <a:gd name="connsiteX12" fmla="*/ 19668 w 459006"/>
                    <a:gd name="connsiteY12" fmla="*/ 106585 h 139541"/>
                    <a:gd name="connsiteX13" fmla="*/ 21191 w 459006"/>
                    <a:gd name="connsiteY13" fmla="*/ 116205 h 139541"/>
                    <a:gd name="connsiteX14" fmla="*/ 29383 w 459006"/>
                    <a:gd name="connsiteY14" fmla="*/ 120396 h 139541"/>
                    <a:gd name="connsiteX15" fmla="*/ 429719 w 459006"/>
                    <a:gd name="connsiteY15" fmla="*/ 120396 h 139541"/>
                    <a:gd name="connsiteX16" fmla="*/ 437910 w 459006"/>
                    <a:gd name="connsiteY16" fmla="*/ 116205 h 139541"/>
                    <a:gd name="connsiteX17" fmla="*/ 439339 w 459006"/>
                    <a:gd name="connsiteY17" fmla="*/ 106585 h 139541"/>
                    <a:gd name="connsiteX18" fmla="*/ 410574 w 459006"/>
                    <a:gd name="connsiteY18" fmla="*/ 19240 h 139541"/>
                    <a:gd name="connsiteX19" fmla="*/ 48433 w 459006"/>
                    <a:gd name="connsiteY19" fmla="*/ 19240 h 13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006" h="139541">
                      <a:moveTo>
                        <a:pt x="429719" y="139541"/>
                      </a:moveTo>
                      <a:lnTo>
                        <a:pt x="29383" y="139541"/>
                      </a:lnTo>
                      <a:cubicBezTo>
                        <a:pt x="19858" y="139541"/>
                        <a:pt x="11286" y="135064"/>
                        <a:pt x="5666" y="127349"/>
                      </a:cubicBezTo>
                      <a:cubicBezTo>
                        <a:pt x="46" y="119634"/>
                        <a:pt x="-1478" y="109633"/>
                        <a:pt x="1475" y="100489"/>
                      </a:cubicBezTo>
                      <a:lnTo>
                        <a:pt x="32336" y="6572"/>
                      </a:lnTo>
                      <a:cubicBezTo>
                        <a:pt x="33669" y="2667"/>
                        <a:pt x="37289" y="0"/>
                        <a:pt x="41480" y="0"/>
                      </a:cubicBezTo>
                      <a:lnTo>
                        <a:pt x="417527" y="0"/>
                      </a:lnTo>
                      <a:cubicBezTo>
                        <a:pt x="421622" y="0"/>
                        <a:pt x="425337" y="2667"/>
                        <a:pt x="426671" y="6572"/>
                      </a:cubicBezTo>
                      <a:lnTo>
                        <a:pt x="457532" y="100489"/>
                      </a:lnTo>
                      <a:cubicBezTo>
                        <a:pt x="460484" y="109537"/>
                        <a:pt x="458961" y="119539"/>
                        <a:pt x="453341" y="127254"/>
                      </a:cubicBezTo>
                      <a:cubicBezTo>
                        <a:pt x="447721" y="134969"/>
                        <a:pt x="439053" y="139446"/>
                        <a:pt x="429624" y="139446"/>
                      </a:cubicBezTo>
                      <a:close/>
                      <a:moveTo>
                        <a:pt x="48433" y="19240"/>
                      </a:moveTo>
                      <a:lnTo>
                        <a:pt x="19668" y="106585"/>
                      </a:lnTo>
                      <a:cubicBezTo>
                        <a:pt x="18620" y="109918"/>
                        <a:pt x="19096" y="113348"/>
                        <a:pt x="21191" y="116205"/>
                      </a:cubicBezTo>
                      <a:cubicBezTo>
                        <a:pt x="23097" y="118872"/>
                        <a:pt x="26145" y="120396"/>
                        <a:pt x="29383" y="120396"/>
                      </a:cubicBezTo>
                      <a:lnTo>
                        <a:pt x="429719" y="120396"/>
                      </a:lnTo>
                      <a:cubicBezTo>
                        <a:pt x="432957" y="120396"/>
                        <a:pt x="436005" y="118872"/>
                        <a:pt x="437910" y="116205"/>
                      </a:cubicBezTo>
                      <a:cubicBezTo>
                        <a:pt x="439911" y="113443"/>
                        <a:pt x="440482" y="109918"/>
                        <a:pt x="439339" y="106585"/>
                      </a:cubicBezTo>
                      <a:lnTo>
                        <a:pt x="410574" y="19240"/>
                      </a:lnTo>
                      <a:lnTo>
                        <a:pt x="48433" y="19240"/>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87" name="Freeform: Shape 446">
                  <a:extLst>
                    <a:ext uri="{FF2B5EF4-FFF2-40B4-BE49-F238E27FC236}">
                      <a16:creationId xmlns:a16="http://schemas.microsoft.com/office/drawing/2014/main" id="{94EB4B64-F3AF-192D-D598-49498FEB3869}"/>
                    </a:ext>
                  </a:extLst>
                </p:cNvPr>
                <p:cNvSpPr/>
                <p:nvPr/>
              </p:nvSpPr>
              <p:spPr>
                <a:xfrm>
                  <a:off x="6326040" y="5938591"/>
                  <a:ext cx="78581" cy="19240"/>
                </a:xfrm>
                <a:custGeom>
                  <a:avLst/>
                  <a:gdLst>
                    <a:gd name="connsiteX0" fmla="*/ 68961 w 78581"/>
                    <a:gd name="connsiteY0" fmla="*/ 19241 h 19240"/>
                    <a:gd name="connsiteX1" fmla="*/ 9620 w 78581"/>
                    <a:gd name="connsiteY1" fmla="*/ 19241 h 19240"/>
                    <a:gd name="connsiteX2" fmla="*/ 0 w 78581"/>
                    <a:gd name="connsiteY2" fmla="*/ 9620 h 19240"/>
                    <a:gd name="connsiteX3" fmla="*/ 9620 w 78581"/>
                    <a:gd name="connsiteY3" fmla="*/ 0 h 19240"/>
                    <a:gd name="connsiteX4" fmla="*/ 68961 w 78581"/>
                    <a:gd name="connsiteY4" fmla="*/ 0 h 19240"/>
                    <a:gd name="connsiteX5" fmla="*/ 78581 w 78581"/>
                    <a:gd name="connsiteY5" fmla="*/ 9620 h 19240"/>
                    <a:gd name="connsiteX6" fmla="*/ 68961 w 78581"/>
                    <a:gd name="connsiteY6" fmla="*/ 19241 h 1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 h="19240">
                      <a:moveTo>
                        <a:pt x="68961" y="19241"/>
                      </a:moveTo>
                      <a:lnTo>
                        <a:pt x="9620" y="19241"/>
                      </a:lnTo>
                      <a:cubicBezTo>
                        <a:pt x="4286" y="19241"/>
                        <a:pt x="0" y="14954"/>
                        <a:pt x="0" y="9620"/>
                      </a:cubicBezTo>
                      <a:cubicBezTo>
                        <a:pt x="0" y="4286"/>
                        <a:pt x="4286" y="0"/>
                        <a:pt x="9620" y="0"/>
                      </a:cubicBezTo>
                      <a:lnTo>
                        <a:pt x="68961" y="0"/>
                      </a:lnTo>
                      <a:cubicBezTo>
                        <a:pt x="74295" y="0"/>
                        <a:pt x="78581" y="4286"/>
                        <a:pt x="78581" y="9620"/>
                      </a:cubicBezTo>
                      <a:cubicBezTo>
                        <a:pt x="78581" y="14954"/>
                        <a:pt x="74295" y="19241"/>
                        <a:pt x="68961" y="19241"/>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grpSp>
      </p:grpSp>
      <p:grpSp>
        <p:nvGrpSpPr>
          <p:cNvPr id="122" name="Group 121">
            <a:extLst>
              <a:ext uri="{FF2B5EF4-FFF2-40B4-BE49-F238E27FC236}">
                <a16:creationId xmlns:a16="http://schemas.microsoft.com/office/drawing/2014/main" id="{973CF0CA-0019-885F-735A-AEAAE5453768}"/>
              </a:ext>
            </a:extLst>
          </p:cNvPr>
          <p:cNvGrpSpPr/>
          <p:nvPr/>
        </p:nvGrpSpPr>
        <p:grpSpPr>
          <a:xfrm>
            <a:off x="5251150" y="4554457"/>
            <a:ext cx="652108" cy="652108"/>
            <a:chOff x="902366" y="4511046"/>
            <a:chExt cx="652108" cy="652108"/>
          </a:xfrm>
        </p:grpSpPr>
        <p:sp>
          <p:nvSpPr>
            <p:cNvPr id="120" name="Oval 119">
              <a:extLst>
                <a:ext uri="{FF2B5EF4-FFF2-40B4-BE49-F238E27FC236}">
                  <a16:creationId xmlns:a16="http://schemas.microsoft.com/office/drawing/2014/main" id="{8F422FE0-0914-4827-FAB5-D70ED10D25A3}"/>
                </a:ext>
              </a:extLst>
            </p:cNvPr>
            <p:cNvSpPr/>
            <p:nvPr/>
          </p:nvSpPr>
          <p:spPr>
            <a:xfrm>
              <a:off x="902366" y="4511046"/>
              <a:ext cx="652108" cy="65210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92FD2E20-606B-BB08-1F15-B97FA2B1C9EA}"/>
                </a:ext>
              </a:extLst>
            </p:cNvPr>
            <p:cNvGrpSpPr/>
            <p:nvPr/>
          </p:nvGrpSpPr>
          <p:grpSpPr>
            <a:xfrm>
              <a:off x="1001799" y="4610449"/>
              <a:ext cx="453242" cy="453302"/>
              <a:chOff x="6167812" y="1289353"/>
              <a:chExt cx="453242" cy="453302"/>
            </a:xfrm>
          </p:grpSpPr>
          <p:grpSp>
            <p:nvGrpSpPr>
              <p:cNvPr id="26" name="Graphic 2">
                <a:extLst>
                  <a:ext uri="{FF2B5EF4-FFF2-40B4-BE49-F238E27FC236}">
                    <a16:creationId xmlns:a16="http://schemas.microsoft.com/office/drawing/2014/main" id="{7B3C985B-A71E-72AF-26A2-CBACAEEA91EC}"/>
                  </a:ext>
                </a:extLst>
              </p:cNvPr>
              <p:cNvGrpSpPr/>
              <p:nvPr/>
            </p:nvGrpSpPr>
            <p:grpSpPr>
              <a:xfrm>
                <a:off x="6167812" y="1289353"/>
                <a:ext cx="453242" cy="453302"/>
                <a:chOff x="6167812" y="1289353"/>
                <a:chExt cx="453242" cy="453302"/>
              </a:xfrm>
              <a:solidFill>
                <a:srgbClr val="009CD6"/>
              </a:solidFill>
            </p:grpSpPr>
            <p:sp>
              <p:nvSpPr>
                <p:cNvPr id="37" name="Freeform: Shape 1770">
                  <a:extLst>
                    <a:ext uri="{FF2B5EF4-FFF2-40B4-BE49-F238E27FC236}">
                      <a16:creationId xmlns:a16="http://schemas.microsoft.com/office/drawing/2014/main" id="{A5A025B0-ACE9-4A48-A082-452E68F3AB1E}"/>
                    </a:ext>
                  </a:extLst>
                </p:cNvPr>
                <p:cNvSpPr/>
                <p:nvPr/>
              </p:nvSpPr>
              <p:spPr>
                <a:xfrm>
                  <a:off x="6167812" y="1289353"/>
                  <a:ext cx="453242" cy="453302"/>
                </a:xfrm>
                <a:custGeom>
                  <a:avLst/>
                  <a:gdLst>
                    <a:gd name="connsiteX0" fmla="*/ 167933 w 453242"/>
                    <a:gd name="connsiteY0" fmla="*/ 452921 h 453302"/>
                    <a:gd name="connsiteX1" fmla="*/ 156599 w 453242"/>
                    <a:gd name="connsiteY1" fmla="*/ 450635 h 453302"/>
                    <a:gd name="connsiteX2" fmla="*/ 118784 w 453242"/>
                    <a:gd name="connsiteY2" fmla="*/ 435109 h 453302"/>
                    <a:gd name="connsiteX3" fmla="*/ 102401 w 453242"/>
                    <a:gd name="connsiteY3" fmla="*/ 396057 h 453302"/>
                    <a:gd name="connsiteX4" fmla="*/ 110021 w 453242"/>
                    <a:gd name="connsiteY4" fmla="*/ 377388 h 453302"/>
                    <a:gd name="connsiteX5" fmla="*/ 107545 w 453242"/>
                    <a:gd name="connsiteY5" fmla="*/ 365482 h 453302"/>
                    <a:gd name="connsiteX6" fmla="*/ 88018 w 453242"/>
                    <a:gd name="connsiteY6" fmla="*/ 346146 h 453302"/>
                    <a:gd name="connsiteX7" fmla="*/ 76112 w 453242"/>
                    <a:gd name="connsiteY7" fmla="*/ 343765 h 453302"/>
                    <a:gd name="connsiteX8" fmla="*/ 57538 w 453242"/>
                    <a:gd name="connsiteY8" fmla="*/ 351575 h 453302"/>
                    <a:gd name="connsiteX9" fmla="*/ 18391 w 453242"/>
                    <a:gd name="connsiteY9" fmla="*/ 335478 h 453302"/>
                    <a:gd name="connsiteX10" fmla="*/ 2579 w 453242"/>
                    <a:gd name="connsiteY10" fmla="*/ 297854 h 453302"/>
                    <a:gd name="connsiteX11" fmla="*/ 2579 w 453242"/>
                    <a:gd name="connsiteY11" fmla="*/ 274899 h 453302"/>
                    <a:gd name="connsiteX12" fmla="*/ 18771 w 453242"/>
                    <a:gd name="connsiteY12" fmla="*/ 258611 h 453302"/>
                    <a:gd name="connsiteX13" fmla="*/ 37345 w 453242"/>
                    <a:gd name="connsiteY13" fmla="*/ 250801 h 453302"/>
                    <a:gd name="connsiteX14" fmla="*/ 44013 w 453242"/>
                    <a:gd name="connsiteY14" fmla="*/ 240704 h 453302"/>
                    <a:gd name="connsiteX15" fmla="*/ 44013 w 453242"/>
                    <a:gd name="connsiteY15" fmla="*/ 213272 h 453302"/>
                    <a:gd name="connsiteX16" fmla="*/ 37250 w 453242"/>
                    <a:gd name="connsiteY16" fmla="*/ 203080 h 453302"/>
                    <a:gd name="connsiteX17" fmla="*/ 18581 w 453242"/>
                    <a:gd name="connsiteY17" fmla="*/ 195460 h 453302"/>
                    <a:gd name="connsiteX18" fmla="*/ 2198 w 453242"/>
                    <a:gd name="connsiteY18" fmla="*/ 156408 h 453302"/>
                    <a:gd name="connsiteX19" fmla="*/ 17724 w 453242"/>
                    <a:gd name="connsiteY19" fmla="*/ 118594 h 453302"/>
                    <a:gd name="connsiteX20" fmla="*/ 33916 w 453242"/>
                    <a:gd name="connsiteY20" fmla="*/ 102306 h 453302"/>
                    <a:gd name="connsiteX21" fmla="*/ 56871 w 453242"/>
                    <a:gd name="connsiteY21" fmla="*/ 102306 h 453302"/>
                    <a:gd name="connsiteX22" fmla="*/ 75541 w 453242"/>
                    <a:gd name="connsiteY22" fmla="*/ 109926 h 453302"/>
                    <a:gd name="connsiteX23" fmla="*/ 87447 w 453242"/>
                    <a:gd name="connsiteY23" fmla="*/ 107449 h 453302"/>
                    <a:gd name="connsiteX24" fmla="*/ 106688 w 453242"/>
                    <a:gd name="connsiteY24" fmla="*/ 87923 h 453302"/>
                    <a:gd name="connsiteX25" fmla="*/ 109069 w 453242"/>
                    <a:gd name="connsiteY25" fmla="*/ 76017 h 453302"/>
                    <a:gd name="connsiteX26" fmla="*/ 101258 w 453242"/>
                    <a:gd name="connsiteY26" fmla="*/ 57443 h 453302"/>
                    <a:gd name="connsiteX27" fmla="*/ 117356 w 453242"/>
                    <a:gd name="connsiteY27" fmla="*/ 18295 h 453302"/>
                    <a:gd name="connsiteX28" fmla="*/ 155074 w 453242"/>
                    <a:gd name="connsiteY28" fmla="*/ 2579 h 453302"/>
                    <a:gd name="connsiteX29" fmla="*/ 178030 w 453242"/>
                    <a:gd name="connsiteY29" fmla="*/ 2579 h 453302"/>
                    <a:gd name="connsiteX30" fmla="*/ 194317 w 453242"/>
                    <a:gd name="connsiteY30" fmla="*/ 18772 h 453302"/>
                    <a:gd name="connsiteX31" fmla="*/ 202128 w 453242"/>
                    <a:gd name="connsiteY31" fmla="*/ 37345 h 453302"/>
                    <a:gd name="connsiteX32" fmla="*/ 212224 w 453242"/>
                    <a:gd name="connsiteY32" fmla="*/ 44013 h 453302"/>
                    <a:gd name="connsiteX33" fmla="*/ 239656 w 453242"/>
                    <a:gd name="connsiteY33" fmla="*/ 44013 h 453302"/>
                    <a:gd name="connsiteX34" fmla="*/ 249848 w 453242"/>
                    <a:gd name="connsiteY34" fmla="*/ 37250 h 453302"/>
                    <a:gd name="connsiteX35" fmla="*/ 257468 w 453242"/>
                    <a:gd name="connsiteY35" fmla="*/ 18581 h 453302"/>
                    <a:gd name="connsiteX36" fmla="*/ 296521 w 453242"/>
                    <a:gd name="connsiteY36" fmla="*/ 2198 h 453302"/>
                    <a:gd name="connsiteX37" fmla="*/ 334335 w 453242"/>
                    <a:gd name="connsiteY37" fmla="*/ 17724 h 453302"/>
                    <a:gd name="connsiteX38" fmla="*/ 350718 w 453242"/>
                    <a:gd name="connsiteY38" fmla="*/ 56776 h 453302"/>
                    <a:gd name="connsiteX39" fmla="*/ 343098 w 453242"/>
                    <a:gd name="connsiteY39" fmla="*/ 75445 h 453302"/>
                    <a:gd name="connsiteX40" fmla="*/ 345574 w 453242"/>
                    <a:gd name="connsiteY40" fmla="*/ 87352 h 453302"/>
                    <a:gd name="connsiteX41" fmla="*/ 365101 w 453242"/>
                    <a:gd name="connsiteY41" fmla="*/ 106592 h 453302"/>
                    <a:gd name="connsiteX42" fmla="*/ 377007 w 453242"/>
                    <a:gd name="connsiteY42" fmla="*/ 108973 h 453302"/>
                    <a:gd name="connsiteX43" fmla="*/ 395580 w 453242"/>
                    <a:gd name="connsiteY43" fmla="*/ 101163 h 453302"/>
                    <a:gd name="connsiteX44" fmla="*/ 418536 w 453242"/>
                    <a:gd name="connsiteY44" fmla="*/ 101163 h 453302"/>
                    <a:gd name="connsiteX45" fmla="*/ 434823 w 453242"/>
                    <a:gd name="connsiteY45" fmla="*/ 117355 h 453302"/>
                    <a:gd name="connsiteX46" fmla="*/ 450635 w 453242"/>
                    <a:gd name="connsiteY46" fmla="*/ 155074 h 453302"/>
                    <a:gd name="connsiteX47" fmla="*/ 450635 w 453242"/>
                    <a:gd name="connsiteY47" fmla="*/ 178030 h 453302"/>
                    <a:gd name="connsiteX48" fmla="*/ 434443 w 453242"/>
                    <a:gd name="connsiteY48" fmla="*/ 194317 h 453302"/>
                    <a:gd name="connsiteX49" fmla="*/ 415869 w 453242"/>
                    <a:gd name="connsiteY49" fmla="*/ 202128 h 453302"/>
                    <a:gd name="connsiteX50" fmla="*/ 409201 w 453242"/>
                    <a:gd name="connsiteY50" fmla="*/ 212224 h 453302"/>
                    <a:gd name="connsiteX51" fmla="*/ 409201 w 453242"/>
                    <a:gd name="connsiteY51" fmla="*/ 239656 h 453302"/>
                    <a:gd name="connsiteX52" fmla="*/ 415964 w 453242"/>
                    <a:gd name="connsiteY52" fmla="*/ 249848 h 453302"/>
                    <a:gd name="connsiteX53" fmla="*/ 434633 w 453242"/>
                    <a:gd name="connsiteY53" fmla="*/ 257468 h 453302"/>
                    <a:gd name="connsiteX54" fmla="*/ 450921 w 453242"/>
                    <a:gd name="connsiteY54" fmla="*/ 273661 h 453302"/>
                    <a:gd name="connsiteX55" fmla="*/ 450921 w 453242"/>
                    <a:gd name="connsiteY55" fmla="*/ 296616 h 453302"/>
                    <a:gd name="connsiteX56" fmla="*/ 435395 w 453242"/>
                    <a:gd name="connsiteY56" fmla="*/ 334430 h 453302"/>
                    <a:gd name="connsiteX57" fmla="*/ 396343 w 453242"/>
                    <a:gd name="connsiteY57" fmla="*/ 350813 h 453302"/>
                    <a:gd name="connsiteX58" fmla="*/ 377673 w 453242"/>
                    <a:gd name="connsiteY58" fmla="*/ 343193 h 453302"/>
                    <a:gd name="connsiteX59" fmla="*/ 365767 w 453242"/>
                    <a:gd name="connsiteY59" fmla="*/ 345670 h 453302"/>
                    <a:gd name="connsiteX60" fmla="*/ 346527 w 453242"/>
                    <a:gd name="connsiteY60" fmla="*/ 365196 h 453302"/>
                    <a:gd name="connsiteX61" fmla="*/ 344146 w 453242"/>
                    <a:gd name="connsiteY61" fmla="*/ 377102 h 453302"/>
                    <a:gd name="connsiteX62" fmla="*/ 351956 w 453242"/>
                    <a:gd name="connsiteY62" fmla="*/ 395676 h 453302"/>
                    <a:gd name="connsiteX63" fmla="*/ 351956 w 453242"/>
                    <a:gd name="connsiteY63" fmla="*/ 418631 h 453302"/>
                    <a:gd name="connsiteX64" fmla="*/ 335764 w 453242"/>
                    <a:gd name="connsiteY64" fmla="*/ 434919 h 453302"/>
                    <a:gd name="connsiteX65" fmla="*/ 298140 w 453242"/>
                    <a:gd name="connsiteY65" fmla="*/ 450635 h 453302"/>
                    <a:gd name="connsiteX66" fmla="*/ 258992 w 453242"/>
                    <a:gd name="connsiteY66" fmla="*/ 434538 h 453302"/>
                    <a:gd name="connsiteX67" fmla="*/ 251182 w 453242"/>
                    <a:gd name="connsiteY67" fmla="*/ 415869 h 453302"/>
                    <a:gd name="connsiteX68" fmla="*/ 241085 w 453242"/>
                    <a:gd name="connsiteY68" fmla="*/ 409201 h 453302"/>
                    <a:gd name="connsiteX69" fmla="*/ 213653 w 453242"/>
                    <a:gd name="connsiteY69" fmla="*/ 409201 h 453302"/>
                    <a:gd name="connsiteX70" fmla="*/ 203461 w 453242"/>
                    <a:gd name="connsiteY70" fmla="*/ 415964 h 453302"/>
                    <a:gd name="connsiteX71" fmla="*/ 195841 w 453242"/>
                    <a:gd name="connsiteY71" fmla="*/ 434633 h 453302"/>
                    <a:gd name="connsiteX72" fmla="*/ 179649 w 453242"/>
                    <a:gd name="connsiteY72" fmla="*/ 450921 h 453302"/>
                    <a:gd name="connsiteX73" fmla="*/ 168123 w 453242"/>
                    <a:gd name="connsiteY73" fmla="*/ 453302 h 453302"/>
                    <a:gd name="connsiteX74" fmla="*/ 80589 w 453242"/>
                    <a:gd name="connsiteY74" fmla="*/ 323857 h 453302"/>
                    <a:gd name="connsiteX75" fmla="*/ 102401 w 453242"/>
                    <a:gd name="connsiteY75" fmla="*/ 333668 h 453302"/>
                    <a:gd name="connsiteX76" fmla="*/ 119832 w 453242"/>
                    <a:gd name="connsiteY76" fmla="*/ 350908 h 453302"/>
                    <a:gd name="connsiteX77" fmla="*/ 127642 w 453242"/>
                    <a:gd name="connsiteY77" fmla="*/ 384627 h 453302"/>
                    <a:gd name="connsiteX78" fmla="*/ 120022 w 453242"/>
                    <a:gd name="connsiteY78" fmla="*/ 403296 h 453302"/>
                    <a:gd name="connsiteX79" fmla="*/ 125928 w 453242"/>
                    <a:gd name="connsiteY79" fmla="*/ 417488 h 453302"/>
                    <a:gd name="connsiteX80" fmla="*/ 163742 w 453242"/>
                    <a:gd name="connsiteY80" fmla="*/ 433014 h 453302"/>
                    <a:gd name="connsiteX81" fmla="*/ 172029 w 453242"/>
                    <a:gd name="connsiteY81" fmla="*/ 433014 h 453302"/>
                    <a:gd name="connsiteX82" fmla="*/ 177934 w 453242"/>
                    <a:gd name="connsiteY82" fmla="*/ 427108 h 453302"/>
                    <a:gd name="connsiteX83" fmla="*/ 185554 w 453242"/>
                    <a:gd name="connsiteY83" fmla="*/ 408439 h 453302"/>
                    <a:gd name="connsiteX84" fmla="*/ 214796 w 453242"/>
                    <a:gd name="connsiteY84" fmla="*/ 389961 h 453302"/>
                    <a:gd name="connsiteX85" fmla="*/ 239275 w 453242"/>
                    <a:gd name="connsiteY85" fmla="*/ 389961 h 453302"/>
                    <a:gd name="connsiteX86" fmla="*/ 268517 w 453242"/>
                    <a:gd name="connsiteY86" fmla="*/ 408249 h 453302"/>
                    <a:gd name="connsiteX87" fmla="*/ 276328 w 453242"/>
                    <a:gd name="connsiteY87" fmla="*/ 426823 h 453302"/>
                    <a:gd name="connsiteX88" fmla="*/ 290615 w 453242"/>
                    <a:gd name="connsiteY88" fmla="*/ 432633 h 453302"/>
                    <a:gd name="connsiteX89" fmla="*/ 328239 w 453242"/>
                    <a:gd name="connsiteY89" fmla="*/ 416917 h 453302"/>
                    <a:gd name="connsiteX90" fmla="*/ 334145 w 453242"/>
                    <a:gd name="connsiteY90" fmla="*/ 411011 h 453302"/>
                    <a:gd name="connsiteX91" fmla="*/ 334145 w 453242"/>
                    <a:gd name="connsiteY91" fmla="*/ 402724 h 453302"/>
                    <a:gd name="connsiteX92" fmla="*/ 326334 w 453242"/>
                    <a:gd name="connsiteY92" fmla="*/ 384055 h 453302"/>
                    <a:gd name="connsiteX93" fmla="*/ 333763 w 453242"/>
                    <a:gd name="connsiteY93" fmla="*/ 350432 h 453302"/>
                    <a:gd name="connsiteX94" fmla="*/ 351004 w 453242"/>
                    <a:gd name="connsiteY94" fmla="*/ 333001 h 453302"/>
                    <a:gd name="connsiteX95" fmla="*/ 384722 w 453242"/>
                    <a:gd name="connsiteY95" fmla="*/ 325191 h 453302"/>
                    <a:gd name="connsiteX96" fmla="*/ 403391 w 453242"/>
                    <a:gd name="connsiteY96" fmla="*/ 332811 h 453302"/>
                    <a:gd name="connsiteX97" fmla="*/ 417583 w 453242"/>
                    <a:gd name="connsiteY97" fmla="*/ 326905 h 453302"/>
                    <a:gd name="connsiteX98" fmla="*/ 433109 w 453242"/>
                    <a:gd name="connsiteY98" fmla="*/ 289091 h 453302"/>
                    <a:gd name="connsiteX99" fmla="*/ 433109 w 453242"/>
                    <a:gd name="connsiteY99" fmla="*/ 280709 h 453302"/>
                    <a:gd name="connsiteX100" fmla="*/ 427204 w 453242"/>
                    <a:gd name="connsiteY100" fmla="*/ 274804 h 453302"/>
                    <a:gd name="connsiteX101" fmla="*/ 408535 w 453242"/>
                    <a:gd name="connsiteY101" fmla="*/ 267184 h 453302"/>
                    <a:gd name="connsiteX102" fmla="*/ 390056 w 453242"/>
                    <a:gd name="connsiteY102" fmla="*/ 237942 h 453302"/>
                    <a:gd name="connsiteX103" fmla="*/ 390056 w 453242"/>
                    <a:gd name="connsiteY103" fmla="*/ 213463 h 453302"/>
                    <a:gd name="connsiteX104" fmla="*/ 408344 w 453242"/>
                    <a:gd name="connsiteY104" fmla="*/ 184221 h 453302"/>
                    <a:gd name="connsiteX105" fmla="*/ 426918 w 453242"/>
                    <a:gd name="connsiteY105" fmla="*/ 176410 h 453302"/>
                    <a:gd name="connsiteX106" fmla="*/ 432824 w 453242"/>
                    <a:gd name="connsiteY106" fmla="*/ 170505 h 453302"/>
                    <a:gd name="connsiteX107" fmla="*/ 432824 w 453242"/>
                    <a:gd name="connsiteY107" fmla="*/ 162123 h 453302"/>
                    <a:gd name="connsiteX108" fmla="*/ 417012 w 453242"/>
                    <a:gd name="connsiteY108" fmla="*/ 124404 h 453302"/>
                    <a:gd name="connsiteX109" fmla="*/ 411106 w 453242"/>
                    <a:gd name="connsiteY109" fmla="*/ 118498 h 453302"/>
                    <a:gd name="connsiteX110" fmla="*/ 402820 w 453242"/>
                    <a:gd name="connsiteY110" fmla="*/ 118498 h 453302"/>
                    <a:gd name="connsiteX111" fmla="*/ 384246 w 453242"/>
                    <a:gd name="connsiteY111" fmla="*/ 126309 h 453302"/>
                    <a:gd name="connsiteX112" fmla="*/ 350527 w 453242"/>
                    <a:gd name="connsiteY112" fmla="*/ 118879 h 453302"/>
                    <a:gd name="connsiteX113" fmla="*/ 333096 w 453242"/>
                    <a:gd name="connsiteY113" fmla="*/ 101639 h 453302"/>
                    <a:gd name="connsiteX114" fmla="*/ 325286 w 453242"/>
                    <a:gd name="connsiteY114" fmla="*/ 67921 h 453302"/>
                    <a:gd name="connsiteX115" fmla="*/ 332906 w 453242"/>
                    <a:gd name="connsiteY115" fmla="*/ 49252 h 453302"/>
                    <a:gd name="connsiteX116" fmla="*/ 327001 w 453242"/>
                    <a:gd name="connsiteY116" fmla="*/ 35059 h 453302"/>
                    <a:gd name="connsiteX117" fmla="*/ 289186 w 453242"/>
                    <a:gd name="connsiteY117" fmla="*/ 19534 h 453302"/>
                    <a:gd name="connsiteX118" fmla="*/ 274994 w 453242"/>
                    <a:gd name="connsiteY118" fmla="*/ 25439 h 453302"/>
                    <a:gd name="connsiteX119" fmla="*/ 267374 w 453242"/>
                    <a:gd name="connsiteY119" fmla="*/ 44108 h 453302"/>
                    <a:gd name="connsiteX120" fmla="*/ 238133 w 453242"/>
                    <a:gd name="connsiteY120" fmla="*/ 62587 h 453302"/>
                    <a:gd name="connsiteX121" fmla="*/ 213653 w 453242"/>
                    <a:gd name="connsiteY121" fmla="*/ 62587 h 453302"/>
                    <a:gd name="connsiteX122" fmla="*/ 184411 w 453242"/>
                    <a:gd name="connsiteY122" fmla="*/ 44299 h 453302"/>
                    <a:gd name="connsiteX123" fmla="*/ 176601 w 453242"/>
                    <a:gd name="connsiteY123" fmla="*/ 25725 h 453302"/>
                    <a:gd name="connsiteX124" fmla="*/ 170695 w 453242"/>
                    <a:gd name="connsiteY124" fmla="*/ 19819 h 453302"/>
                    <a:gd name="connsiteX125" fmla="*/ 162313 w 453242"/>
                    <a:gd name="connsiteY125" fmla="*/ 19819 h 453302"/>
                    <a:gd name="connsiteX126" fmla="*/ 124595 w 453242"/>
                    <a:gd name="connsiteY126" fmla="*/ 35536 h 453302"/>
                    <a:gd name="connsiteX127" fmla="*/ 118784 w 453242"/>
                    <a:gd name="connsiteY127" fmla="*/ 49823 h 453302"/>
                    <a:gd name="connsiteX128" fmla="*/ 126595 w 453242"/>
                    <a:gd name="connsiteY128" fmla="*/ 68492 h 453302"/>
                    <a:gd name="connsiteX129" fmla="*/ 119165 w 453242"/>
                    <a:gd name="connsiteY129" fmla="*/ 102115 h 453302"/>
                    <a:gd name="connsiteX130" fmla="*/ 101925 w 453242"/>
                    <a:gd name="connsiteY130" fmla="*/ 119546 h 453302"/>
                    <a:gd name="connsiteX131" fmla="*/ 68206 w 453242"/>
                    <a:gd name="connsiteY131" fmla="*/ 127357 h 453302"/>
                    <a:gd name="connsiteX132" fmla="*/ 49538 w 453242"/>
                    <a:gd name="connsiteY132" fmla="*/ 119737 h 453302"/>
                    <a:gd name="connsiteX133" fmla="*/ 41251 w 453242"/>
                    <a:gd name="connsiteY133" fmla="*/ 119737 h 453302"/>
                    <a:gd name="connsiteX134" fmla="*/ 35345 w 453242"/>
                    <a:gd name="connsiteY134" fmla="*/ 125642 h 453302"/>
                    <a:gd name="connsiteX135" fmla="*/ 19820 w 453242"/>
                    <a:gd name="connsiteY135" fmla="*/ 163456 h 453302"/>
                    <a:gd name="connsiteX136" fmla="*/ 25725 w 453242"/>
                    <a:gd name="connsiteY136" fmla="*/ 177649 h 453302"/>
                    <a:gd name="connsiteX137" fmla="*/ 44394 w 453242"/>
                    <a:gd name="connsiteY137" fmla="*/ 185269 h 453302"/>
                    <a:gd name="connsiteX138" fmla="*/ 62872 w 453242"/>
                    <a:gd name="connsiteY138" fmla="*/ 214510 h 453302"/>
                    <a:gd name="connsiteX139" fmla="*/ 62872 w 453242"/>
                    <a:gd name="connsiteY139" fmla="*/ 238990 h 453302"/>
                    <a:gd name="connsiteX140" fmla="*/ 44584 w 453242"/>
                    <a:gd name="connsiteY140" fmla="*/ 268231 h 453302"/>
                    <a:gd name="connsiteX141" fmla="*/ 25915 w 453242"/>
                    <a:gd name="connsiteY141" fmla="*/ 276042 h 453302"/>
                    <a:gd name="connsiteX142" fmla="*/ 20010 w 453242"/>
                    <a:gd name="connsiteY142" fmla="*/ 281947 h 453302"/>
                    <a:gd name="connsiteX143" fmla="*/ 20010 w 453242"/>
                    <a:gd name="connsiteY143" fmla="*/ 290329 h 453302"/>
                    <a:gd name="connsiteX144" fmla="*/ 35822 w 453242"/>
                    <a:gd name="connsiteY144" fmla="*/ 327953 h 453302"/>
                    <a:gd name="connsiteX145" fmla="*/ 50109 w 453242"/>
                    <a:gd name="connsiteY145" fmla="*/ 333763 h 453302"/>
                    <a:gd name="connsiteX146" fmla="*/ 68682 w 453242"/>
                    <a:gd name="connsiteY146" fmla="*/ 325953 h 453302"/>
                    <a:gd name="connsiteX147" fmla="*/ 68682 w 453242"/>
                    <a:gd name="connsiteY147" fmla="*/ 325953 h 453302"/>
                    <a:gd name="connsiteX148" fmla="*/ 80494 w 453242"/>
                    <a:gd name="connsiteY148" fmla="*/ 323572 h 453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53242" h="453302">
                      <a:moveTo>
                        <a:pt x="167933" y="452921"/>
                      </a:moveTo>
                      <a:cubicBezTo>
                        <a:pt x="164123" y="452921"/>
                        <a:pt x="160218" y="452159"/>
                        <a:pt x="156599" y="450635"/>
                      </a:cubicBezTo>
                      <a:lnTo>
                        <a:pt x="118784" y="435109"/>
                      </a:lnTo>
                      <a:cubicBezTo>
                        <a:pt x="103544" y="428823"/>
                        <a:pt x="96210" y="411297"/>
                        <a:pt x="102401" y="396057"/>
                      </a:cubicBezTo>
                      <a:lnTo>
                        <a:pt x="110021" y="377388"/>
                      </a:lnTo>
                      <a:cubicBezTo>
                        <a:pt x="111736" y="373102"/>
                        <a:pt x="110783" y="368149"/>
                        <a:pt x="107545" y="365482"/>
                      </a:cubicBezTo>
                      <a:cubicBezTo>
                        <a:pt x="100591" y="359576"/>
                        <a:pt x="94019" y="353099"/>
                        <a:pt x="88018" y="346146"/>
                      </a:cubicBezTo>
                      <a:cubicBezTo>
                        <a:pt x="85256" y="343003"/>
                        <a:pt x="80399" y="342050"/>
                        <a:pt x="76112" y="343765"/>
                      </a:cubicBezTo>
                      <a:lnTo>
                        <a:pt x="57538" y="351575"/>
                      </a:lnTo>
                      <a:cubicBezTo>
                        <a:pt x="42299" y="357957"/>
                        <a:pt x="24772" y="350718"/>
                        <a:pt x="18391" y="335478"/>
                      </a:cubicBezTo>
                      <a:lnTo>
                        <a:pt x="2579" y="297854"/>
                      </a:lnTo>
                      <a:cubicBezTo>
                        <a:pt x="-469" y="290520"/>
                        <a:pt x="-564" y="282328"/>
                        <a:pt x="2579" y="274899"/>
                      </a:cubicBezTo>
                      <a:cubicBezTo>
                        <a:pt x="5627" y="267469"/>
                        <a:pt x="11342" y="261754"/>
                        <a:pt x="18771" y="258611"/>
                      </a:cubicBezTo>
                      <a:lnTo>
                        <a:pt x="37345" y="250801"/>
                      </a:lnTo>
                      <a:cubicBezTo>
                        <a:pt x="41632" y="248991"/>
                        <a:pt x="44394" y="244895"/>
                        <a:pt x="44013" y="240704"/>
                      </a:cubicBezTo>
                      <a:cubicBezTo>
                        <a:pt x="43251" y="231560"/>
                        <a:pt x="43251" y="222321"/>
                        <a:pt x="44013" y="213272"/>
                      </a:cubicBezTo>
                      <a:cubicBezTo>
                        <a:pt x="44298" y="209081"/>
                        <a:pt x="41536" y="204890"/>
                        <a:pt x="37250" y="203080"/>
                      </a:cubicBezTo>
                      <a:lnTo>
                        <a:pt x="18581" y="195460"/>
                      </a:lnTo>
                      <a:cubicBezTo>
                        <a:pt x="3341" y="189174"/>
                        <a:pt x="-3993" y="171648"/>
                        <a:pt x="2198" y="156408"/>
                      </a:cubicBezTo>
                      <a:lnTo>
                        <a:pt x="17724" y="118594"/>
                      </a:lnTo>
                      <a:cubicBezTo>
                        <a:pt x="20772" y="111164"/>
                        <a:pt x="26487" y="105449"/>
                        <a:pt x="33916" y="102306"/>
                      </a:cubicBezTo>
                      <a:cubicBezTo>
                        <a:pt x="41251" y="99163"/>
                        <a:pt x="49442" y="99163"/>
                        <a:pt x="56871" y="102306"/>
                      </a:cubicBezTo>
                      <a:lnTo>
                        <a:pt x="75541" y="109926"/>
                      </a:lnTo>
                      <a:cubicBezTo>
                        <a:pt x="79827" y="111640"/>
                        <a:pt x="84685" y="110688"/>
                        <a:pt x="87447" y="107449"/>
                      </a:cubicBezTo>
                      <a:cubicBezTo>
                        <a:pt x="93257" y="100496"/>
                        <a:pt x="99734" y="93924"/>
                        <a:pt x="106688" y="87923"/>
                      </a:cubicBezTo>
                      <a:cubicBezTo>
                        <a:pt x="109830" y="85161"/>
                        <a:pt x="110783" y="80303"/>
                        <a:pt x="109069" y="76017"/>
                      </a:cubicBezTo>
                      <a:lnTo>
                        <a:pt x="101258" y="57443"/>
                      </a:lnTo>
                      <a:cubicBezTo>
                        <a:pt x="94876" y="42203"/>
                        <a:pt x="102115" y="24677"/>
                        <a:pt x="117356" y="18295"/>
                      </a:cubicBezTo>
                      <a:lnTo>
                        <a:pt x="155074" y="2579"/>
                      </a:lnTo>
                      <a:cubicBezTo>
                        <a:pt x="162409" y="-469"/>
                        <a:pt x="170600" y="-564"/>
                        <a:pt x="178030" y="2579"/>
                      </a:cubicBezTo>
                      <a:cubicBezTo>
                        <a:pt x="185459" y="5627"/>
                        <a:pt x="191174" y="11342"/>
                        <a:pt x="194317" y="18772"/>
                      </a:cubicBezTo>
                      <a:lnTo>
                        <a:pt x="202128" y="37345"/>
                      </a:lnTo>
                      <a:cubicBezTo>
                        <a:pt x="203938" y="41632"/>
                        <a:pt x="208033" y="44299"/>
                        <a:pt x="212224" y="44013"/>
                      </a:cubicBezTo>
                      <a:cubicBezTo>
                        <a:pt x="221368" y="43251"/>
                        <a:pt x="230607" y="43251"/>
                        <a:pt x="239656" y="44013"/>
                      </a:cubicBezTo>
                      <a:cubicBezTo>
                        <a:pt x="244038" y="44394"/>
                        <a:pt x="248038" y="41536"/>
                        <a:pt x="249848" y="37250"/>
                      </a:cubicBezTo>
                      <a:lnTo>
                        <a:pt x="257468" y="18581"/>
                      </a:lnTo>
                      <a:cubicBezTo>
                        <a:pt x="263755" y="3341"/>
                        <a:pt x="281280" y="-3993"/>
                        <a:pt x="296521" y="2198"/>
                      </a:cubicBezTo>
                      <a:lnTo>
                        <a:pt x="334335" y="17724"/>
                      </a:lnTo>
                      <a:cubicBezTo>
                        <a:pt x="349575" y="24010"/>
                        <a:pt x="356909" y="41536"/>
                        <a:pt x="350718" y="56776"/>
                      </a:cubicBezTo>
                      <a:lnTo>
                        <a:pt x="343098" y="75445"/>
                      </a:lnTo>
                      <a:cubicBezTo>
                        <a:pt x="341383" y="79732"/>
                        <a:pt x="342336" y="84685"/>
                        <a:pt x="345574" y="87352"/>
                      </a:cubicBezTo>
                      <a:cubicBezTo>
                        <a:pt x="352528" y="93257"/>
                        <a:pt x="359100" y="99734"/>
                        <a:pt x="365101" y="106592"/>
                      </a:cubicBezTo>
                      <a:cubicBezTo>
                        <a:pt x="367863" y="109735"/>
                        <a:pt x="372721" y="110688"/>
                        <a:pt x="377007" y="108973"/>
                      </a:cubicBezTo>
                      <a:lnTo>
                        <a:pt x="395580" y="101163"/>
                      </a:lnTo>
                      <a:cubicBezTo>
                        <a:pt x="403010" y="98115"/>
                        <a:pt x="411106" y="98020"/>
                        <a:pt x="418536" y="101163"/>
                      </a:cubicBezTo>
                      <a:cubicBezTo>
                        <a:pt x="425965" y="104211"/>
                        <a:pt x="431681" y="109926"/>
                        <a:pt x="434823" y="117355"/>
                      </a:cubicBezTo>
                      <a:lnTo>
                        <a:pt x="450635" y="155074"/>
                      </a:lnTo>
                      <a:cubicBezTo>
                        <a:pt x="453683" y="162409"/>
                        <a:pt x="453779" y="170600"/>
                        <a:pt x="450635" y="178030"/>
                      </a:cubicBezTo>
                      <a:cubicBezTo>
                        <a:pt x="447587" y="185459"/>
                        <a:pt x="441872" y="191174"/>
                        <a:pt x="434443" y="194317"/>
                      </a:cubicBezTo>
                      <a:lnTo>
                        <a:pt x="415869" y="202128"/>
                      </a:lnTo>
                      <a:cubicBezTo>
                        <a:pt x="411582" y="203938"/>
                        <a:pt x="408820" y="208033"/>
                        <a:pt x="409201" y="212224"/>
                      </a:cubicBezTo>
                      <a:cubicBezTo>
                        <a:pt x="409963" y="221368"/>
                        <a:pt x="409963" y="230608"/>
                        <a:pt x="409201" y="239656"/>
                      </a:cubicBezTo>
                      <a:cubicBezTo>
                        <a:pt x="408820" y="243847"/>
                        <a:pt x="411678" y="248038"/>
                        <a:pt x="415964" y="249848"/>
                      </a:cubicBezTo>
                      <a:lnTo>
                        <a:pt x="434633" y="257468"/>
                      </a:lnTo>
                      <a:cubicBezTo>
                        <a:pt x="442063" y="260516"/>
                        <a:pt x="447778" y="266231"/>
                        <a:pt x="450921" y="273661"/>
                      </a:cubicBezTo>
                      <a:cubicBezTo>
                        <a:pt x="453969" y="280995"/>
                        <a:pt x="454064" y="289186"/>
                        <a:pt x="450921" y="296616"/>
                      </a:cubicBezTo>
                      <a:lnTo>
                        <a:pt x="435395" y="334430"/>
                      </a:lnTo>
                      <a:cubicBezTo>
                        <a:pt x="429109" y="349670"/>
                        <a:pt x="411678" y="357004"/>
                        <a:pt x="396343" y="350813"/>
                      </a:cubicBezTo>
                      <a:lnTo>
                        <a:pt x="377673" y="343193"/>
                      </a:lnTo>
                      <a:cubicBezTo>
                        <a:pt x="373388" y="341383"/>
                        <a:pt x="368530" y="342431"/>
                        <a:pt x="365767" y="345670"/>
                      </a:cubicBezTo>
                      <a:cubicBezTo>
                        <a:pt x="359862" y="352623"/>
                        <a:pt x="353385" y="359195"/>
                        <a:pt x="346527" y="365196"/>
                      </a:cubicBezTo>
                      <a:cubicBezTo>
                        <a:pt x="343384" y="367958"/>
                        <a:pt x="342431" y="372816"/>
                        <a:pt x="344146" y="377102"/>
                      </a:cubicBezTo>
                      <a:lnTo>
                        <a:pt x="351956" y="395676"/>
                      </a:lnTo>
                      <a:cubicBezTo>
                        <a:pt x="355004" y="403010"/>
                        <a:pt x="355099" y="411202"/>
                        <a:pt x="351956" y="418631"/>
                      </a:cubicBezTo>
                      <a:cubicBezTo>
                        <a:pt x="348813" y="426061"/>
                        <a:pt x="343193" y="431776"/>
                        <a:pt x="335764" y="434919"/>
                      </a:cubicBezTo>
                      <a:lnTo>
                        <a:pt x="298140" y="450635"/>
                      </a:lnTo>
                      <a:cubicBezTo>
                        <a:pt x="282900" y="457017"/>
                        <a:pt x="265279" y="449778"/>
                        <a:pt x="258992" y="434538"/>
                      </a:cubicBezTo>
                      <a:lnTo>
                        <a:pt x="251182" y="415869"/>
                      </a:lnTo>
                      <a:cubicBezTo>
                        <a:pt x="249372" y="411583"/>
                        <a:pt x="245181" y="408820"/>
                        <a:pt x="241085" y="409201"/>
                      </a:cubicBezTo>
                      <a:cubicBezTo>
                        <a:pt x="231941" y="409963"/>
                        <a:pt x="222702" y="409963"/>
                        <a:pt x="213653" y="409201"/>
                      </a:cubicBezTo>
                      <a:cubicBezTo>
                        <a:pt x="209462" y="408820"/>
                        <a:pt x="205271" y="411678"/>
                        <a:pt x="203461" y="415964"/>
                      </a:cubicBezTo>
                      <a:lnTo>
                        <a:pt x="195841" y="434633"/>
                      </a:lnTo>
                      <a:cubicBezTo>
                        <a:pt x="192793" y="442063"/>
                        <a:pt x="187079" y="447778"/>
                        <a:pt x="179649" y="450921"/>
                      </a:cubicBezTo>
                      <a:cubicBezTo>
                        <a:pt x="175934" y="452445"/>
                        <a:pt x="172029" y="453302"/>
                        <a:pt x="168123" y="453302"/>
                      </a:cubicBezTo>
                      <a:close/>
                      <a:moveTo>
                        <a:pt x="80589" y="323857"/>
                      </a:moveTo>
                      <a:cubicBezTo>
                        <a:pt x="88876" y="323857"/>
                        <a:pt x="96877" y="327286"/>
                        <a:pt x="102401" y="333668"/>
                      </a:cubicBezTo>
                      <a:cubicBezTo>
                        <a:pt x="107735" y="339859"/>
                        <a:pt x="113545" y="345670"/>
                        <a:pt x="119832" y="350908"/>
                      </a:cubicBezTo>
                      <a:cubicBezTo>
                        <a:pt x="129452" y="359005"/>
                        <a:pt x="132595" y="372625"/>
                        <a:pt x="127642" y="384627"/>
                      </a:cubicBezTo>
                      <a:lnTo>
                        <a:pt x="120022" y="403296"/>
                      </a:lnTo>
                      <a:cubicBezTo>
                        <a:pt x="117736" y="408820"/>
                        <a:pt x="120404" y="415202"/>
                        <a:pt x="125928" y="417488"/>
                      </a:cubicBezTo>
                      <a:lnTo>
                        <a:pt x="163742" y="433014"/>
                      </a:lnTo>
                      <a:cubicBezTo>
                        <a:pt x="166409" y="434157"/>
                        <a:pt x="169362" y="434157"/>
                        <a:pt x="172029" y="433014"/>
                      </a:cubicBezTo>
                      <a:cubicBezTo>
                        <a:pt x="174696" y="431871"/>
                        <a:pt x="176791" y="429775"/>
                        <a:pt x="177934" y="427108"/>
                      </a:cubicBezTo>
                      <a:lnTo>
                        <a:pt x="185554" y="408439"/>
                      </a:lnTo>
                      <a:cubicBezTo>
                        <a:pt x="190508" y="396438"/>
                        <a:pt x="202318" y="388913"/>
                        <a:pt x="214796" y="389961"/>
                      </a:cubicBezTo>
                      <a:cubicBezTo>
                        <a:pt x="222892" y="390532"/>
                        <a:pt x="231084" y="390532"/>
                        <a:pt x="239275" y="389961"/>
                      </a:cubicBezTo>
                      <a:cubicBezTo>
                        <a:pt x="251944" y="389008"/>
                        <a:pt x="263469" y="396343"/>
                        <a:pt x="268517" y="408249"/>
                      </a:cubicBezTo>
                      <a:lnTo>
                        <a:pt x="276328" y="426823"/>
                      </a:lnTo>
                      <a:cubicBezTo>
                        <a:pt x="278614" y="432347"/>
                        <a:pt x="284995" y="435014"/>
                        <a:pt x="290615" y="432633"/>
                      </a:cubicBezTo>
                      <a:lnTo>
                        <a:pt x="328239" y="416917"/>
                      </a:lnTo>
                      <a:cubicBezTo>
                        <a:pt x="330906" y="415774"/>
                        <a:pt x="333001" y="413678"/>
                        <a:pt x="334145" y="411011"/>
                      </a:cubicBezTo>
                      <a:cubicBezTo>
                        <a:pt x="335288" y="408344"/>
                        <a:pt x="335288" y="405391"/>
                        <a:pt x="334145" y="402724"/>
                      </a:cubicBezTo>
                      <a:lnTo>
                        <a:pt x="326334" y="384055"/>
                      </a:lnTo>
                      <a:cubicBezTo>
                        <a:pt x="321286" y="372149"/>
                        <a:pt x="324334" y="358528"/>
                        <a:pt x="333763" y="350432"/>
                      </a:cubicBezTo>
                      <a:cubicBezTo>
                        <a:pt x="339955" y="345098"/>
                        <a:pt x="345765" y="339193"/>
                        <a:pt x="351004" y="333001"/>
                      </a:cubicBezTo>
                      <a:cubicBezTo>
                        <a:pt x="359100" y="323381"/>
                        <a:pt x="372721" y="320238"/>
                        <a:pt x="384722" y="325191"/>
                      </a:cubicBezTo>
                      <a:lnTo>
                        <a:pt x="403391" y="332811"/>
                      </a:lnTo>
                      <a:cubicBezTo>
                        <a:pt x="408916" y="335097"/>
                        <a:pt x="415297" y="332430"/>
                        <a:pt x="417583" y="326905"/>
                      </a:cubicBezTo>
                      <a:lnTo>
                        <a:pt x="433109" y="289091"/>
                      </a:lnTo>
                      <a:cubicBezTo>
                        <a:pt x="434252" y="286424"/>
                        <a:pt x="434252" y="283471"/>
                        <a:pt x="433109" y="280709"/>
                      </a:cubicBezTo>
                      <a:cubicBezTo>
                        <a:pt x="431966" y="278042"/>
                        <a:pt x="429871" y="275947"/>
                        <a:pt x="427204" y="274804"/>
                      </a:cubicBezTo>
                      <a:lnTo>
                        <a:pt x="408535" y="267184"/>
                      </a:lnTo>
                      <a:cubicBezTo>
                        <a:pt x="396533" y="262231"/>
                        <a:pt x="389008" y="250515"/>
                        <a:pt x="390056" y="237942"/>
                      </a:cubicBezTo>
                      <a:cubicBezTo>
                        <a:pt x="390628" y="229846"/>
                        <a:pt x="390628" y="221654"/>
                        <a:pt x="390056" y="213463"/>
                      </a:cubicBezTo>
                      <a:cubicBezTo>
                        <a:pt x="389104" y="200985"/>
                        <a:pt x="396438" y="189269"/>
                        <a:pt x="408344" y="184221"/>
                      </a:cubicBezTo>
                      <a:lnTo>
                        <a:pt x="426918" y="176410"/>
                      </a:lnTo>
                      <a:cubicBezTo>
                        <a:pt x="429585" y="175267"/>
                        <a:pt x="431681" y="173172"/>
                        <a:pt x="432824" y="170505"/>
                      </a:cubicBezTo>
                      <a:cubicBezTo>
                        <a:pt x="433966" y="167838"/>
                        <a:pt x="433966" y="164885"/>
                        <a:pt x="432824" y="162123"/>
                      </a:cubicBezTo>
                      <a:lnTo>
                        <a:pt x="417012" y="124404"/>
                      </a:lnTo>
                      <a:cubicBezTo>
                        <a:pt x="415869" y="121737"/>
                        <a:pt x="413774" y="119641"/>
                        <a:pt x="411106" y="118498"/>
                      </a:cubicBezTo>
                      <a:cubicBezTo>
                        <a:pt x="408440" y="117355"/>
                        <a:pt x="405487" y="117451"/>
                        <a:pt x="402820" y="118498"/>
                      </a:cubicBezTo>
                      <a:lnTo>
                        <a:pt x="384246" y="126309"/>
                      </a:lnTo>
                      <a:cubicBezTo>
                        <a:pt x="372245" y="131262"/>
                        <a:pt x="358719" y="128309"/>
                        <a:pt x="350527" y="118879"/>
                      </a:cubicBezTo>
                      <a:cubicBezTo>
                        <a:pt x="345193" y="112688"/>
                        <a:pt x="339288" y="106878"/>
                        <a:pt x="333096" y="101639"/>
                      </a:cubicBezTo>
                      <a:cubicBezTo>
                        <a:pt x="323476" y="93543"/>
                        <a:pt x="320333" y="79922"/>
                        <a:pt x="325286" y="67921"/>
                      </a:cubicBezTo>
                      <a:lnTo>
                        <a:pt x="332906" y="49252"/>
                      </a:lnTo>
                      <a:cubicBezTo>
                        <a:pt x="335192" y="43727"/>
                        <a:pt x="332525" y="37345"/>
                        <a:pt x="327001" y="35059"/>
                      </a:cubicBezTo>
                      <a:lnTo>
                        <a:pt x="289186" y="19534"/>
                      </a:lnTo>
                      <a:cubicBezTo>
                        <a:pt x="283662" y="17248"/>
                        <a:pt x="277280" y="19915"/>
                        <a:pt x="274994" y="25439"/>
                      </a:cubicBezTo>
                      <a:lnTo>
                        <a:pt x="267374" y="44108"/>
                      </a:lnTo>
                      <a:cubicBezTo>
                        <a:pt x="262421" y="56110"/>
                        <a:pt x="250706" y="63539"/>
                        <a:pt x="238133" y="62587"/>
                      </a:cubicBezTo>
                      <a:cubicBezTo>
                        <a:pt x="230036" y="61920"/>
                        <a:pt x="221845" y="62015"/>
                        <a:pt x="213653" y="62587"/>
                      </a:cubicBezTo>
                      <a:cubicBezTo>
                        <a:pt x="201175" y="63539"/>
                        <a:pt x="189460" y="56205"/>
                        <a:pt x="184411" y="44299"/>
                      </a:cubicBezTo>
                      <a:lnTo>
                        <a:pt x="176601" y="25725"/>
                      </a:lnTo>
                      <a:cubicBezTo>
                        <a:pt x="175458" y="23058"/>
                        <a:pt x="173363" y="20962"/>
                        <a:pt x="170695" y="19819"/>
                      </a:cubicBezTo>
                      <a:cubicBezTo>
                        <a:pt x="168029" y="18676"/>
                        <a:pt x="165076" y="18772"/>
                        <a:pt x="162313" y="19819"/>
                      </a:cubicBezTo>
                      <a:lnTo>
                        <a:pt x="124595" y="35536"/>
                      </a:lnTo>
                      <a:cubicBezTo>
                        <a:pt x="119070" y="37822"/>
                        <a:pt x="116403" y="44203"/>
                        <a:pt x="118784" y="49823"/>
                      </a:cubicBezTo>
                      <a:lnTo>
                        <a:pt x="126595" y="68492"/>
                      </a:lnTo>
                      <a:cubicBezTo>
                        <a:pt x="131643" y="80398"/>
                        <a:pt x="128595" y="94019"/>
                        <a:pt x="119165" y="102115"/>
                      </a:cubicBezTo>
                      <a:cubicBezTo>
                        <a:pt x="112974" y="107449"/>
                        <a:pt x="107164" y="113355"/>
                        <a:pt x="101925" y="119546"/>
                      </a:cubicBezTo>
                      <a:cubicBezTo>
                        <a:pt x="93829" y="129166"/>
                        <a:pt x="80208" y="132310"/>
                        <a:pt x="68206" y="127357"/>
                      </a:cubicBezTo>
                      <a:lnTo>
                        <a:pt x="49538" y="119737"/>
                      </a:lnTo>
                      <a:cubicBezTo>
                        <a:pt x="46870" y="118594"/>
                        <a:pt x="43918" y="118594"/>
                        <a:pt x="41251" y="119737"/>
                      </a:cubicBezTo>
                      <a:cubicBezTo>
                        <a:pt x="38584" y="120880"/>
                        <a:pt x="36488" y="122975"/>
                        <a:pt x="35345" y="125642"/>
                      </a:cubicBezTo>
                      <a:lnTo>
                        <a:pt x="19820" y="163456"/>
                      </a:lnTo>
                      <a:cubicBezTo>
                        <a:pt x="17533" y="168981"/>
                        <a:pt x="20200" y="175363"/>
                        <a:pt x="25725" y="177649"/>
                      </a:cubicBezTo>
                      <a:lnTo>
                        <a:pt x="44394" y="185269"/>
                      </a:lnTo>
                      <a:cubicBezTo>
                        <a:pt x="56395" y="190222"/>
                        <a:pt x="63825" y="201937"/>
                        <a:pt x="62872" y="214510"/>
                      </a:cubicBezTo>
                      <a:cubicBezTo>
                        <a:pt x="62205" y="222607"/>
                        <a:pt x="62301" y="230893"/>
                        <a:pt x="62872" y="238990"/>
                      </a:cubicBezTo>
                      <a:cubicBezTo>
                        <a:pt x="63825" y="251467"/>
                        <a:pt x="56491" y="263183"/>
                        <a:pt x="44584" y="268231"/>
                      </a:cubicBezTo>
                      <a:lnTo>
                        <a:pt x="25915" y="276042"/>
                      </a:lnTo>
                      <a:cubicBezTo>
                        <a:pt x="23249" y="277185"/>
                        <a:pt x="21153" y="279280"/>
                        <a:pt x="20010" y="281947"/>
                      </a:cubicBezTo>
                      <a:cubicBezTo>
                        <a:pt x="18867" y="284614"/>
                        <a:pt x="18867" y="287567"/>
                        <a:pt x="20010" y="290329"/>
                      </a:cubicBezTo>
                      <a:lnTo>
                        <a:pt x="35822" y="327953"/>
                      </a:lnTo>
                      <a:cubicBezTo>
                        <a:pt x="38108" y="333478"/>
                        <a:pt x="44584" y="336145"/>
                        <a:pt x="50109" y="333763"/>
                      </a:cubicBezTo>
                      <a:lnTo>
                        <a:pt x="68682" y="325953"/>
                      </a:lnTo>
                      <a:lnTo>
                        <a:pt x="68682" y="325953"/>
                      </a:lnTo>
                      <a:cubicBezTo>
                        <a:pt x="72493" y="324334"/>
                        <a:pt x="76588" y="323572"/>
                        <a:pt x="80494" y="323572"/>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40" name="Freeform: Shape 1771">
                  <a:extLst>
                    <a:ext uri="{FF2B5EF4-FFF2-40B4-BE49-F238E27FC236}">
                      <a16:creationId xmlns:a16="http://schemas.microsoft.com/office/drawing/2014/main" id="{D43E16F4-0065-FEC8-A1A3-4D3675893C9F}"/>
                    </a:ext>
                  </a:extLst>
                </p:cNvPr>
                <p:cNvSpPr/>
                <p:nvPr/>
              </p:nvSpPr>
              <p:spPr>
                <a:xfrm>
                  <a:off x="6267542" y="1388988"/>
                  <a:ext cx="253468" cy="253464"/>
                </a:xfrm>
                <a:custGeom>
                  <a:avLst/>
                  <a:gdLst>
                    <a:gd name="connsiteX0" fmla="*/ 126877 w 253468"/>
                    <a:gd name="connsiteY0" fmla="*/ 253465 h 253464"/>
                    <a:gd name="connsiteX1" fmla="*/ 9815 w 253468"/>
                    <a:gd name="connsiteY1" fmla="*/ 175645 h 253464"/>
                    <a:gd name="connsiteX2" fmla="*/ 77824 w 253468"/>
                    <a:gd name="connsiteY2" fmla="*/ 9815 h 253464"/>
                    <a:gd name="connsiteX3" fmla="*/ 243654 w 253468"/>
                    <a:gd name="connsiteY3" fmla="*/ 77824 h 253464"/>
                    <a:gd name="connsiteX4" fmla="*/ 243654 w 253468"/>
                    <a:gd name="connsiteY4" fmla="*/ 77824 h 253464"/>
                    <a:gd name="connsiteX5" fmla="*/ 175645 w 253468"/>
                    <a:gd name="connsiteY5" fmla="*/ 243654 h 253464"/>
                    <a:gd name="connsiteX6" fmla="*/ 126877 w 253468"/>
                    <a:gd name="connsiteY6" fmla="*/ 253465 h 253464"/>
                    <a:gd name="connsiteX7" fmla="*/ 126592 w 253468"/>
                    <a:gd name="connsiteY7" fmla="*/ 19150 h 253464"/>
                    <a:gd name="connsiteX8" fmla="*/ 85158 w 253468"/>
                    <a:gd name="connsiteY8" fmla="*/ 27532 h 253464"/>
                    <a:gd name="connsiteX9" fmla="*/ 27436 w 253468"/>
                    <a:gd name="connsiteY9" fmla="*/ 168406 h 253464"/>
                    <a:gd name="connsiteX10" fmla="*/ 168311 w 253468"/>
                    <a:gd name="connsiteY10" fmla="*/ 226128 h 253464"/>
                    <a:gd name="connsiteX11" fmla="*/ 226033 w 253468"/>
                    <a:gd name="connsiteY11" fmla="*/ 85253 h 253464"/>
                    <a:gd name="connsiteX12" fmla="*/ 226033 w 253468"/>
                    <a:gd name="connsiteY12" fmla="*/ 85253 h 253464"/>
                    <a:gd name="connsiteX13" fmla="*/ 126592 w 253468"/>
                    <a:gd name="connsiteY13" fmla="*/ 19150 h 25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468" h="253464">
                      <a:moveTo>
                        <a:pt x="126877" y="253465"/>
                      </a:moveTo>
                      <a:cubicBezTo>
                        <a:pt x="77252" y="253465"/>
                        <a:pt x="30103" y="224223"/>
                        <a:pt x="9815" y="175645"/>
                      </a:cubicBezTo>
                      <a:cubicBezTo>
                        <a:pt x="-17141" y="111161"/>
                        <a:pt x="13339" y="36771"/>
                        <a:pt x="77824" y="9815"/>
                      </a:cubicBezTo>
                      <a:cubicBezTo>
                        <a:pt x="142308" y="-17141"/>
                        <a:pt x="216698" y="13339"/>
                        <a:pt x="243654" y="77824"/>
                      </a:cubicBezTo>
                      <a:lnTo>
                        <a:pt x="243654" y="77824"/>
                      </a:lnTo>
                      <a:cubicBezTo>
                        <a:pt x="270610" y="142308"/>
                        <a:pt x="240130" y="216698"/>
                        <a:pt x="175645" y="243654"/>
                      </a:cubicBezTo>
                      <a:cubicBezTo>
                        <a:pt x="159739" y="250321"/>
                        <a:pt x="143165" y="253465"/>
                        <a:pt x="126877" y="253465"/>
                      </a:cubicBezTo>
                      <a:close/>
                      <a:moveTo>
                        <a:pt x="126592" y="19150"/>
                      </a:moveTo>
                      <a:cubicBezTo>
                        <a:pt x="112780" y="19150"/>
                        <a:pt x="98684" y="21817"/>
                        <a:pt x="85158" y="27532"/>
                      </a:cubicBezTo>
                      <a:cubicBezTo>
                        <a:pt x="30389" y="50487"/>
                        <a:pt x="4481" y="113638"/>
                        <a:pt x="27436" y="168406"/>
                      </a:cubicBezTo>
                      <a:cubicBezTo>
                        <a:pt x="50392" y="223175"/>
                        <a:pt x="113542" y="249083"/>
                        <a:pt x="168311" y="226128"/>
                      </a:cubicBezTo>
                      <a:cubicBezTo>
                        <a:pt x="223080" y="203173"/>
                        <a:pt x="248988" y="140022"/>
                        <a:pt x="226033" y="85253"/>
                      </a:cubicBezTo>
                      <a:lnTo>
                        <a:pt x="226033" y="85253"/>
                      </a:lnTo>
                      <a:cubicBezTo>
                        <a:pt x="208792" y="44010"/>
                        <a:pt x="168692" y="19150"/>
                        <a:pt x="126592" y="19150"/>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sp>
            <p:nvSpPr>
              <p:cNvPr id="27" name="Freeform: Shape 1772">
                <a:extLst>
                  <a:ext uri="{FF2B5EF4-FFF2-40B4-BE49-F238E27FC236}">
                    <a16:creationId xmlns:a16="http://schemas.microsoft.com/office/drawing/2014/main" id="{518B56B3-ED52-5036-5DB4-7CE72E166266}"/>
                  </a:ext>
                </a:extLst>
              </p:cNvPr>
              <p:cNvSpPr/>
              <p:nvPr/>
            </p:nvSpPr>
            <p:spPr>
              <a:xfrm>
                <a:off x="6327553" y="1511769"/>
                <a:ext cx="131540" cy="115728"/>
              </a:xfrm>
              <a:custGeom>
                <a:avLst/>
                <a:gdLst>
                  <a:gd name="connsiteX0" fmla="*/ 122016 w 131540"/>
                  <a:gd name="connsiteY0" fmla="*/ 115729 h 115728"/>
                  <a:gd name="connsiteX1" fmla="*/ 112491 w 131540"/>
                  <a:gd name="connsiteY1" fmla="*/ 106204 h 115728"/>
                  <a:gd name="connsiteX2" fmla="*/ 112491 w 131540"/>
                  <a:gd name="connsiteY2" fmla="*/ 19145 h 115728"/>
                  <a:gd name="connsiteX3" fmla="*/ 19050 w 131540"/>
                  <a:gd name="connsiteY3" fmla="*/ 19145 h 115728"/>
                  <a:gd name="connsiteX4" fmla="*/ 19050 w 131540"/>
                  <a:gd name="connsiteY4" fmla="*/ 106204 h 115728"/>
                  <a:gd name="connsiteX5" fmla="*/ 9525 w 131540"/>
                  <a:gd name="connsiteY5" fmla="*/ 115729 h 115728"/>
                  <a:gd name="connsiteX6" fmla="*/ 0 w 131540"/>
                  <a:gd name="connsiteY6" fmla="*/ 106204 h 115728"/>
                  <a:gd name="connsiteX7" fmla="*/ 0 w 131540"/>
                  <a:gd name="connsiteY7" fmla="*/ 17621 h 115728"/>
                  <a:gd name="connsiteX8" fmla="*/ 16574 w 131540"/>
                  <a:gd name="connsiteY8" fmla="*/ 0 h 115728"/>
                  <a:gd name="connsiteX9" fmla="*/ 114967 w 131540"/>
                  <a:gd name="connsiteY9" fmla="*/ 0 h 115728"/>
                  <a:gd name="connsiteX10" fmla="*/ 131541 w 131540"/>
                  <a:gd name="connsiteY10" fmla="*/ 17621 h 115728"/>
                  <a:gd name="connsiteX11" fmla="*/ 131541 w 131540"/>
                  <a:gd name="connsiteY11" fmla="*/ 106204 h 115728"/>
                  <a:gd name="connsiteX12" fmla="*/ 122016 w 131540"/>
                  <a:gd name="connsiteY12" fmla="*/ 115729 h 11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540" h="115728">
                    <a:moveTo>
                      <a:pt x="122016" y="115729"/>
                    </a:moveTo>
                    <a:cubicBezTo>
                      <a:pt x="116777" y="115729"/>
                      <a:pt x="112491" y="111443"/>
                      <a:pt x="112491" y="106204"/>
                    </a:cubicBezTo>
                    <a:lnTo>
                      <a:pt x="112491" y="19145"/>
                    </a:lnTo>
                    <a:lnTo>
                      <a:pt x="19050" y="19145"/>
                    </a:lnTo>
                    <a:lnTo>
                      <a:pt x="19050" y="106204"/>
                    </a:lnTo>
                    <a:cubicBezTo>
                      <a:pt x="19050" y="111443"/>
                      <a:pt x="14764" y="115729"/>
                      <a:pt x="9525" y="115729"/>
                    </a:cubicBezTo>
                    <a:cubicBezTo>
                      <a:pt x="4286" y="115729"/>
                      <a:pt x="0" y="111443"/>
                      <a:pt x="0" y="106204"/>
                    </a:cubicBezTo>
                    <a:lnTo>
                      <a:pt x="0" y="17621"/>
                    </a:lnTo>
                    <a:cubicBezTo>
                      <a:pt x="0" y="7906"/>
                      <a:pt x="7430" y="0"/>
                      <a:pt x="16574" y="0"/>
                    </a:cubicBezTo>
                    <a:lnTo>
                      <a:pt x="114967" y="0"/>
                    </a:lnTo>
                    <a:cubicBezTo>
                      <a:pt x="124111" y="0"/>
                      <a:pt x="131541" y="7906"/>
                      <a:pt x="131541" y="17621"/>
                    </a:cubicBezTo>
                    <a:lnTo>
                      <a:pt x="131541" y="106204"/>
                    </a:lnTo>
                    <a:cubicBezTo>
                      <a:pt x="131541" y="111443"/>
                      <a:pt x="127254" y="115729"/>
                      <a:pt x="122016" y="115729"/>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34" name="Freeform: Shape 1773">
                <a:extLst>
                  <a:ext uri="{FF2B5EF4-FFF2-40B4-BE49-F238E27FC236}">
                    <a16:creationId xmlns:a16="http://schemas.microsoft.com/office/drawing/2014/main" id="{1F395E1E-D9BD-E616-81C4-F609A7B07D45}"/>
                  </a:ext>
                </a:extLst>
              </p:cNvPr>
              <p:cNvSpPr/>
              <p:nvPr/>
            </p:nvSpPr>
            <p:spPr>
              <a:xfrm>
                <a:off x="6352986" y="1553775"/>
                <a:ext cx="19050" cy="84201"/>
              </a:xfrm>
              <a:custGeom>
                <a:avLst/>
                <a:gdLst>
                  <a:gd name="connsiteX0" fmla="*/ 9525 w 19050"/>
                  <a:gd name="connsiteY0" fmla="*/ 84201 h 84201"/>
                  <a:gd name="connsiteX1" fmla="*/ 0 w 19050"/>
                  <a:gd name="connsiteY1" fmla="*/ 74676 h 84201"/>
                  <a:gd name="connsiteX2" fmla="*/ 0 w 19050"/>
                  <a:gd name="connsiteY2" fmla="*/ 9525 h 84201"/>
                  <a:gd name="connsiteX3" fmla="*/ 9525 w 19050"/>
                  <a:gd name="connsiteY3" fmla="*/ 0 h 84201"/>
                  <a:gd name="connsiteX4" fmla="*/ 19050 w 19050"/>
                  <a:gd name="connsiteY4" fmla="*/ 9525 h 84201"/>
                  <a:gd name="connsiteX5" fmla="*/ 19050 w 19050"/>
                  <a:gd name="connsiteY5" fmla="*/ 74676 h 84201"/>
                  <a:gd name="connsiteX6" fmla="*/ 9525 w 19050"/>
                  <a:gd name="connsiteY6" fmla="*/ 84201 h 8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84201">
                    <a:moveTo>
                      <a:pt x="9525" y="84201"/>
                    </a:moveTo>
                    <a:cubicBezTo>
                      <a:pt x="4286" y="84201"/>
                      <a:pt x="0" y="79915"/>
                      <a:pt x="0" y="74676"/>
                    </a:cubicBezTo>
                    <a:lnTo>
                      <a:pt x="0" y="9525"/>
                    </a:lnTo>
                    <a:cubicBezTo>
                      <a:pt x="0" y="4286"/>
                      <a:pt x="4286" y="0"/>
                      <a:pt x="9525" y="0"/>
                    </a:cubicBezTo>
                    <a:cubicBezTo>
                      <a:pt x="14764" y="0"/>
                      <a:pt x="19050" y="4286"/>
                      <a:pt x="19050" y="9525"/>
                    </a:cubicBezTo>
                    <a:lnTo>
                      <a:pt x="19050" y="74676"/>
                    </a:lnTo>
                    <a:cubicBezTo>
                      <a:pt x="19050" y="79915"/>
                      <a:pt x="14764" y="84201"/>
                      <a:pt x="9525" y="84201"/>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35" name="Freeform: Shape 1774">
                <a:extLst>
                  <a:ext uri="{FF2B5EF4-FFF2-40B4-BE49-F238E27FC236}">
                    <a16:creationId xmlns:a16="http://schemas.microsoft.com/office/drawing/2014/main" id="{8B79C79E-8A23-AB25-A3BB-DFC36B39D4E9}"/>
                  </a:ext>
                </a:extLst>
              </p:cNvPr>
              <p:cNvSpPr/>
              <p:nvPr/>
            </p:nvSpPr>
            <p:spPr>
              <a:xfrm>
                <a:off x="6414612" y="1553775"/>
                <a:ext cx="19050" cy="84201"/>
              </a:xfrm>
              <a:custGeom>
                <a:avLst/>
                <a:gdLst>
                  <a:gd name="connsiteX0" fmla="*/ 9525 w 19050"/>
                  <a:gd name="connsiteY0" fmla="*/ 84201 h 84201"/>
                  <a:gd name="connsiteX1" fmla="*/ 0 w 19050"/>
                  <a:gd name="connsiteY1" fmla="*/ 74676 h 84201"/>
                  <a:gd name="connsiteX2" fmla="*/ 0 w 19050"/>
                  <a:gd name="connsiteY2" fmla="*/ 9525 h 84201"/>
                  <a:gd name="connsiteX3" fmla="*/ 9525 w 19050"/>
                  <a:gd name="connsiteY3" fmla="*/ 0 h 84201"/>
                  <a:gd name="connsiteX4" fmla="*/ 19050 w 19050"/>
                  <a:gd name="connsiteY4" fmla="*/ 9525 h 84201"/>
                  <a:gd name="connsiteX5" fmla="*/ 19050 w 19050"/>
                  <a:gd name="connsiteY5" fmla="*/ 74676 h 84201"/>
                  <a:gd name="connsiteX6" fmla="*/ 9525 w 19050"/>
                  <a:gd name="connsiteY6" fmla="*/ 84201 h 8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84201">
                    <a:moveTo>
                      <a:pt x="9525" y="84201"/>
                    </a:moveTo>
                    <a:cubicBezTo>
                      <a:pt x="4286" y="84201"/>
                      <a:pt x="0" y="79915"/>
                      <a:pt x="0" y="74676"/>
                    </a:cubicBezTo>
                    <a:lnTo>
                      <a:pt x="0" y="9525"/>
                    </a:lnTo>
                    <a:cubicBezTo>
                      <a:pt x="0" y="4286"/>
                      <a:pt x="4286" y="0"/>
                      <a:pt x="9525" y="0"/>
                    </a:cubicBezTo>
                    <a:cubicBezTo>
                      <a:pt x="14764" y="0"/>
                      <a:pt x="19050" y="4286"/>
                      <a:pt x="19050" y="9525"/>
                    </a:cubicBezTo>
                    <a:lnTo>
                      <a:pt x="19050" y="74676"/>
                    </a:lnTo>
                    <a:cubicBezTo>
                      <a:pt x="19050" y="79915"/>
                      <a:pt x="14764" y="84201"/>
                      <a:pt x="9525" y="84201"/>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36" name="Freeform: Shape 1785">
                <a:extLst>
                  <a:ext uri="{FF2B5EF4-FFF2-40B4-BE49-F238E27FC236}">
                    <a16:creationId xmlns:a16="http://schemas.microsoft.com/office/drawing/2014/main" id="{B3520831-DE5A-ED85-E674-45A7EB28EBD1}"/>
                  </a:ext>
                </a:extLst>
              </p:cNvPr>
              <p:cNvSpPr/>
              <p:nvPr/>
            </p:nvSpPr>
            <p:spPr>
              <a:xfrm>
                <a:off x="6353081" y="1429949"/>
                <a:ext cx="80581" cy="80581"/>
              </a:xfrm>
              <a:custGeom>
                <a:avLst/>
                <a:gdLst>
                  <a:gd name="connsiteX0" fmla="*/ 40291 w 80581"/>
                  <a:gd name="connsiteY0" fmla="*/ 80582 h 80581"/>
                  <a:gd name="connsiteX1" fmla="*/ 0 w 80581"/>
                  <a:gd name="connsiteY1" fmla="*/ 40291 h 80581"/>
                  <a:gd name="connsiteX2" fmla="*/ 40291 w 80581"/>
                  <a:gd name="connsiteY2" fmla="*/ 0 h 80581"/>
                  <a:gd name="connsiteX3" fmla="*/ 80581 w 80581"/>
                  <a:gd name="connsiteY3" fmla="*/ 40291 h 80581"/>
                  <a:gd name="connsiteX4" fmla="*/ 40291 w 80581"/>
                  <a:gd name="connsiteY4" fmla="*/ 80582 h 80581"/>
                  <a:gd name="connsiteX5" fmla="*/ 40291 w 80581"/>
                  <a:gd name="connsiteY5" fmla="*/ 18955 h 80581"/>
                  <a:gd name="connsiteX6" fmla="*/ 19050 w 80581"/>
                  <a:gd name="connsiteY6" fmla="*/ 40196 h 80581"/>
                  <a:gd name="connsiteX7" fmla="*/ 40291 w 80581"/>
                  <a:gd name="connsiteY7" fmla="*/ 61436 h 80581"/>
                  <a:gd name="connsiteX8" fmla="*/ 61531 w 80581"/>
                  <a:gd name="connsiteY8" fmla="*/ 40196 h 80581"/>
                  <a:gd name="connsiteX9" fmla="*/ 40291 w 80581"/>
                  <a:gd name="connsiteY9" fmla="*/ 18955 h 80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581" h="80581">
                    <a:moveTo>
                      <a:pt x="40291" y="80582"/>
                    </a:moveTo>
                    <a:cubicBezTo>
                      <a:pt x="18097" y="80582"/>
                      <a:pt x="0" y="62484"/>
                      <a:pt x="0" y="40291"/>
                    </a:cubicBezTo>
                    <a:cubicBezTo>
                      <a:pt x="0" y="18098"/>
                      <a:pt x="18097" y="0"/>
                      <a:pt x="40291" y="0"/>
                    </a:cubicBezTo>
                    <a:cubicBezTo>
                      <a:pt x="62484" y="0"/>
                      <a:pt x="80581" y="18098"/>
                      <a:pt x="80581" y="40291"/>
                    </a:cubicBezTo>
                    <a:cubicBezTo>
                      <a:pt x="80581" y="62484"/>
                      <a:pt x="62484" y="80582"/>
                      <a:pt x="40291" y="80582"/>
                    </a:cubicBezTo>
                    <a:close/>
                    <a:moveTo>
                      <a:pt x="40291" y="18955"/>
                    </a:moveTo>
                    <a:cubicBezTo>
                      <a:pt x="28575" y="18955"/>
                      <a:pt x="19050" y="28480"/>
                      <a:pt x="19050" y="40196"/>
                    </a:cubicBezTo>
                    <a:cubicBezTo>
                      <a:pt x="19050" y="51911"/>
                      <a:pt x="28575" y="61436"/>
                      <a:pt x="40291" y="61436"/>
                    </a:cubicBezTo>
                    <a:cubicBezTo>
                      <a:pt x="52006" y="61436"/>
                      <a:pt x="61531" y="51911"/>
                      <a:pt x="61531" y="40196"/>
                    </a:cubicBezTo>
                    <a:cubicBezTo>
                      <a:pt x="61531" y="28480"/>
                      <a:pt x="52006" y="18955"/>
                      <a:pt x="40291" y="18955"/>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grpSp>
      <p:grpSp>
        <p:nvGrpSpPr>
          <p:cNvPr id="123" name="Group 122">
            <a:extLst>
              <a:ext uri="{FF2B5EF4-FFF2-40B4-BE49-F238E27FC236}">
                <a16:creationId xmlns:a16="http://schemas.microsoft.com/office/drawing/2014/main" id="{75FF7F76-9841-05F4-1B83-578590CF481C}"/>
              </a:ext>
            </a:extLst>
          </p:cNvPr>
          <p:cNvGrpSpPr/>
          <p:nvPr/>
        </p:nvGrpSpPr>
        <p:grpSpPr>
          <a:xfrm>
            <a:off x="6311157" y="3407336"/>
            <a:ext cx="652108" cy="652108"/>
            <a:chOff x="2142630" y="4044584"/>
            <a:chExt cx="652108" cy="652108"/>
          </a:xfrm>
        </p:grpSpPr>
        <p:sp>
          <p:nvSpPr>
            <p:cNvPr id="103" name="Oval 102">
              <a:extLst>
                <a:ext uri="{FF2B5EF4-FFF2-40B4-BE49-F238E27FC236}">
                  <a16:creationId xmlns:a16="http://schemas.microsoft.com/office/drawing/2014/main" id="{779D3027-FC90-FC0E-C33A-C4FC9B22B6A5}"/>
                </a:ext>
              </a:extLst>
            </p:cNvPr>
            <p:cNvSpPr/>
            <p:nvPr/>
          </p:nvSpPr>
          <p:spPr>
            <a:xfrm>
              <a:off x="2142630" y="4044584"/>
              <a:ext cx="652108" cy="65210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Big Data">
              <a:extLst>
                <a:ext uri="{FF2B5EF4-FFF2-40B4-BE49-F238E27FC236}">
                  <a16:creationId xmlns:a16="http://schemas.microsoft.com/office/drawing/2014/main" id="{5BB03543-8C5A-45F8-1706-408D456748D8}"/>
                </a:ext>
              </a:extLst>
            </p:cNvPr>
            <p:cNvGrpSpPr/>
            <p:nvPr/>
          </p:nvGrpSpPr>
          <p:grpSpPr>
            <a:xfrm>
              <a:off x="2240084" y="4199297"/>
              <a:ext cx="457200" cy="440912"/>
              <a:chOff x="2116847" y="1199315"/>
              <a:chExt cx="457200" cy="440912"/>
            </a:xfrm>
            <a:solidFill>
              <a:srgbClr val="009CD6"/>
            </a:solidFill>
          </p:grpSpPr>
          <p:sp>
            <p:nvSpPr>
              <p:cNvPr id="19" name="Freeform: Shape 1377">
                <a:extLst>
                  <a:ext uri="{FF2B5EF4-FFF2-40B4-BE49-F238E27FC236}">
                    <a16:creationId xmlns:a16="http://schemas.microsoft.com/office/drawing/2014/main" id="{BF90C033-361A-F266-BDA7-6EAF98840E25}"/>
                  </a:ext>
                </a:extLst>
              </p:cNvPr>
              <p:cNvSpPr/>
              <p:nvPr/>
            </p:nvSpPr>
            <p:spPr>
              <a:xfrm>
                <a:off x="2187046" y="1250560"/>
                <a:ext cx="87439" cy="172878"/>
              </a:xfrm>
              <a:custGeom>
                <a:avLst/>
                <a:gdLst>
                  <a:gd name="connsiteX0" fmla="*/ 60007 w 87439"/>
                  <a:gd name="connsiteY0" fmla="*/ 172879 h 172878"/>
                  <a:gd name="connsiteX1" fmla="*/ 27337 w 87439"/>
                  <a:gd name="connsiteY1" fmla="*/ 172879 h 172878"/>
                  <a:gd name="connsiteX2" fmla="*/ 0 w 87439"/>
                  <a:gd name="connsiteY2" fmla="*/ 145447 h 172878"/>
                  <a:gd name="connsiteX3" fmla="*/ 0 w 87439"/>
                  <a:gd name="connsiteY3" fmla="*/ 27337 h 172878"/>
                  <a:gd name="connsiteX4" fmla="*/ 27337 w 87439"/>
                  <a:gd name="connsiteY4" fmla="*/ 0 h 172878"/>
                  <a:gd name="connsiteX5" fmla="*/ 60007 w 87439"/>
                  <a:gd name="connsiteY5" fmla="*/ 0 h 172878"/>
                  <a:gd name="connsiteX6" fmla="*/ 87440 w 87439"/>
                  <a:gd name="connsiteY6" fmla="*/ 27337 h 172878"/>
                  <a:gd name="connsiteX7" fmla="*/ 87440 w 87439"/>
                  <a:gd name="connsiteY7" fmla="*/ 145447 h 172878"/>
                  <a:gd name="connsiteX8" fmla="*/ 60007 w 87439"/>
                  <a:gd name="connsiteY8" fmla="*/ 172879 h 172878"/>
                  <a:gd name="connsiteX9" fmla="*/ 27337 w 87439"/>
                  <a:gd name="connsiteY9" fmla="*/ 19050 h 172878"/>
                  <a:gd name="connsiteX10" fmla="*/ 19050 w 87439"/>
                  <a:gd name="connsiteY10" fmla="*/ 27337 h 172878"/>
                  <a:gd name="connsiteX11" fmla="*/ 19050 w 87439"/>
                  <a:gd name="connsiteY11" fmla="*/ 145447 h 172878"/>
                  <a:gd name="connsiteX12" fmla="*/ 27337 w 87439"/>
                  <a:gd name="connsiteY12" fmla="*/ 153829 h 172878"/>
                  <a:gd name="connsiteX13" fmla="*/ 60007 w 87439"/>
                  <a:gd name="connsiteY13" fmla="*/ 153829 h 172878"/>
                  <a:gd name="connsiteX14" fmla="*/ 68390 w 87439"/>
                  <a:gd name="connsiteY14" fmla="*/ 145447 h 172878"/>
                  <a:gd name="connsiteX15" fmla="*/ 68390 w 87439"/>
                  <a:gd name="connsiteY15" fmla="*/ 27337 h 172878"/>
                  <a:gd name="connsiteX16" fmla="*/ 60007 w 87439"/>
                  <a:gd name="connsiteY16" fmla="*/ 19050 h 172878"/>
                  <a:gd name="connsiteX17" fmla="*/ 27337 w 87439"/>
                  <a:gd name="connsiteY17" fmla="*/ 19050 h 17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439" h="172878">
                    <a:moveTo>
                      <a:pt x="60007" y="172879"/>
                    </a:moveTo>
                    <a:lnTo>
                      <a:pt x="27337" y="172879"/>
                    </a:lnTo>
                    <a:cubicBezTo>
                      <a:pt x="12287" y="172879"/>
                      <a:pt x="0" y="160592"/>
                      <a:pt x="0" y="145447"/>
                    </a:cubicBezTo>
                    <a:lnTo>
                      <a:pt x="0" y="27337"/>
                    </a:lnTo>
                    <a:cubicBezTo>
                      <a:pt x="0" y="12287"/>
                      <a:pt x="12287" y="0"/>
                      <a:pt x="27337" y="0"/>
                    </a:cubicBezTo>
                    <a:lnTo>
                      <a:pt x="60007" y="0"/>
                    </a:lnTo>
                    <a:cubicBezTo>
                      <a:pt x="75152" y="0"/>
                      <a:pt x="87440" y="12287"/>
                      <a:pt x="87440" y="27337"/>
                    </a:cubicBezTo>
                    <a:lnTo>
                      <a:pt x="87440" y="145447"/>
                    </a:lnTo>
                    <a:cubicBezTo>
                      <a:pt x="87440" y="160592"/>
                      <a:pt x="75152" y="172879"/>
                      <a:pt x="60007" y="172879"/>
                    </a:cubicBezTo>
                    <a:close/>
                    <a:moveTo>
                      <a:pt x="27337" y="19050"/>
                    </a:moveTo>
                    <a:cubicBezTo>
                      <a:pt x="22765" y="19050"/>
                      <a:pt x="19050" y="22765"/>
                      <a:pt x="19050" y="27337"/>
                    </a:cubicBezTo>
                    <a:lnTo>
                      <a:pt x="19050" y="145447"/>
                    </a:lnTo>
                    <a:cubicBezTo>
                      <a:pt x="19050" y="150019"/>
                      <a:pt x="22765" y="153829"/>
                      <a:pt x="27337" y="153829"/>
                    </a:cubicBezTo>
                    <a:lnTo>
                      <a:pt x="60007" y="153829"/>
                    </a:lnTo>
                    <a:cubicBezTo>
                      <a:pt x="64579" y="153829"/>
                      <a:pt x="68390" y="150114"/>
                      <a:pt x="68390" y="145447"/>
                    </a:cubicBezTo>
                    <a:lnTo>
                      <a:pt x="68390" y="27337"/>
                    </a:lnTo>
                    <a:cubicBezTo>
                      <a:pt x="68390" y="22765"/>
                      <a:pt x="64675" y="19050"/>
                      <a:pt x="60007" y="19050"/>
                    </a:cubicBezTo>
                    <a:lnTo>
                      <a:pt x="27337" y="19050"/>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20" name="Freeform: Shape 1378">
                <a:extLst>
                  <a:ext uri="{FF2B5EF4-FFF2-40B4-BE49-F238E27FC236}">
                    <a16:creationId xmlns:a16="http://schemas.microsoft.com/office/drawing/2014/main" id="{6E5FA134-5084-C224-7EC5-CADB13B56F57}"/>
                  </a:ext>
                </a:extLst>
              </p:cNvPr>
              <p:cNvSpPr/>
              <p:nvPr/>
            </p:nvSpPr>
            <p:spPr>
              <a:xfrm>
                <a:off x="2306680" y="1292470"/>
                <a:ext cx="87439" cy="130968"/>
              </a:xfrm>
              <a:custGeom>
                <a:avLst/>
                <a:gdLst>
                  <a:gd name="connsiteX0" fmla="*/ 62675 w 87439"/>
                  <a:gd name="connsiteY0" fmla="*/ 130969 h 130968"/>
                  <a:gd name="connsiteX1" fmla="*/ 24765 w 87439"/>
                  <a:gd name="connsiteY1" fmla="*/ 130969 h 130968"/>
                  <a:gd name="connsiteX2" fmla="*/ 0 w 87439"/>
                  <a:gd name="connsiteY2" fmla="*/ 106204 h 130968"/>
                  <a:gd name="connsiteX3" fmla="*/ 0 w 87439"/>
                  <a:gd name="connsiteY3" fmla="*/ 24765 h 130968"/>
                  <a:gd name="connsiteX4" fmla="*/ 24765 w 87439"/>
                  <a:gd name="connsiteY4" fmla="*/ 0 h 130968"/>
                  <a:gd name="connsiteX5" fmla="*/ 62675 w 87439"/>
                  <a:gd name="connsiteY5" fmla="*/ 0 h 130968"/>
                  <a:gd name="connsiteX6" fmla="*/ 87440 w 87439"/>
                  <a:gd name="connsiteY6" fmla="*/ 24765 h 130968"/>
                  <a:gd name="connsiteX7" fmla="*/ 87440 w 87439"/>
                  <a:gd name="connsiteY7" fmla="*/ 106204 h 130968"/>
                  <a:gd name="connsiteX8" fmla="*/ 62675 w 87439"/>
                  <a:gd name="connsiteY8" fmla="*/ 130969 h 130968"/>
                  <a:gd name="connsiteX9" fmla="*/ 24765 w 87439"/>
                  <a:gd name="connsiteY9" fmla="*/ 19050 h 130968"/>
                  <a:gd name="connsiteX10" fmla="*/ 19050 w 87439"/>
                  <a:gd name="connsiteY10" fmla="*/ 24765 h 130968"/>
                  <a:gd name="connsiteX11" fmla="*/ 19050 w 87439"/>
                  <a:gd name="connsiteY11" fmla="*/ 106204 h 130968"/>
                  <a:gd name="connsiteX12" fmla="*/ 24765 w 87439"/>
                  <a:gd name="connsiteY12" fmla="*/ 111919 h 130968"/>
                  <a:gd name="connsiteX13" fmla="*/ 62675 w 87439"/>
                  <a:gd name="connsiteY13" fmla="*/ 111919 h 130968"/>
                  <a:gd name="connsiteX14" fmla="*/ 68390 w 87439"/>
                  <a:gd name="connsiteY14" fmla="*/ 106204 h 130968"/>
                  <a:gd name="connsiteX15" fmla="*/ 68390 w 87439"/>
                  <a:gd name="connsiteY15" fmla="*/ 24765 h 130968"/>
                  <a:gd name="connsiteX16" fmla="*/ 62675 w 87439"/>
                  <a:gd name="connsiteY16" fmla="*/ 19050 h 130968"/>
                  <a:gd name="connsiteX17" fmla="*/ 24765 w 87439"/>
                  <a:gd name="connsiteY17" fmla="*/ 19050 h 13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439" h="130968">
                    <a:moveTo>
                      <a:pt x="62675" y="130969"/>
                    </a:moveTo>
                    <a:lnTo>
                      <a:pt x="24765" y="130969"/>
                    </a:lnTo>
                    <a:cubicBezTo>
                      <a:pt x="11144" y="130969"/>
                      <a:pt x="0" y="119825"/>
                      <a:pt x="0" y="106204"/>
                    </a:cubicBezTo>
                    <a:lnTo>
                      <a:pt x="0" y="24765"/>
                    </a:lnTo>
                    <a:cubicBezTo>
                      <a:pt x="0" y="11144"/>
                      <a:pt x="11144" y="0"/>
                      <a:pt x="24765" y="0"/>
                    </a:cubicBezTo>
                    <a:lnTo>
                      <a:pt x="62675" y="0"/>
                    </a:lnTo>
                    <a:cubicBezTo>
                      <a:pt x="76295" y="0"/>
                      <a:pt x="87440" y="11144"/>
                      <a:pt x="87440" y="24765"/>
                    </a:cubicBezTo>
                    <a:lnTo>
                      <a:pt x="87440" y="106204"/>
                    </a:lnTo>
                    <a:cubicBezTo>
                      <a:pt x="87440" y="119825"/>
                      <a:pt x="76295" y="130969"/>
                      <a:pt x="62675" y="130969"/>
                    </a:cubicBezTo>
                    <a:close/>
                    <a:moveTo>
                      <a:pt x="24765" y="19050"/>
                    </a:moveTo>
                    <a:cubicBezTo>
                      <a:pt x="21717" y="19050"/>
                      <a:pt x="19050" y="21622"/>
                      <a:pt x="19050" y="24765"/>
                    </a:cubicBezTo>
                    <a:lnTo>
                      <a:pt x="19050" y="106204"/>
                    </a:lnTo>
                    <a:cubicBezTo>
                      <a:pt x="19050" y="109252"/>
                      <a:pt x="21622" y="111919"/>
                      <a:pt x="24765" y="111919"/>
                    </a:cubicBezTo>
                    <a:lnTo>
                      <a:pt x="62675" y="111919"/>
                    </a:lnTo>
                    <a:cubicBezTo>
                      <a:pt x="65723" y="111919"/>
                      <a:pt x="68390" y="109347"/>
                      <a:pt x="68390" y="106204"/>
                    </a:cubicBezTo>
                    <a:lnTo>
                      <a:pt x="68390" y="24765"/>
                    </a:lnTo>
                    <a:cubicBezTo>
                      <a:pt x="68390" y="21717"/>
                      <a:pt x="65818" y="19050"/>
                      <a:pt x="62675" y="19050"/>
                    </a:cubicBezTo>
                    <a:lnTo>
                      <a:pt x="24765" y="19050"/>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21" name="Freeform: Shape 1379">
                <a:extLst>
                  <a:ext uri="{FF2B5EF4-FFF2-40B4-BE49-F238E27FC236}">
                    <a16:creationId xmlns:a16="http://schemas.microsoft.com/office/drawing/2014/main" id="{B9171A77-4582-4D96-51E0-2817D7EE460A}"/>
                  </a:ext>
                </a:extLst>
              </p:cNvPr>
              <p:cNvSpPr/>
              <p:nvPr/>
            </p:nvSpPr>
            <p:spPr>
              <a:xfrm>
                <a:off x="2426409" y="1334571"/>
                <a:ext cx="87344" cy="88868"/>
              </a:xfrm>
              <a:custGeom>
                <a:avLst/>
                <a:gdLst>
                  <a:gd name="connsiteX0" fmla="*/ 65818 w 87344"/>
                  <a:gd name="connsiteY0" fmla="*/ 88868 h 88868"/>
                  <a:gd name="connsiteX1" fmla="*/ 21527 w 87344"/>
                  <a:gd name="connsiteY1" fmla="*/ 88868 h 88868"/>
                  <a:gd name="connsiteX2" fmla="*/ 0 w 87344"/>
                  <a:gd name="connsiteY2" fmla="*/ 67342 h 88868"/>
                  <a:gd name="connsiteX3" fmla="*/ 0 w 87344"/>
                  <a:gd name="connsiteY3" fmla="*/ 21526 h 88868"/>
                  <a:gd name="connsiteX4" fmla="*/ 21527 w 87344"/>
                  <a:gd name="connsiteY4" fmla="*/ 0 h 88868"/>
                  <a:gd name="connsiteX5" fmla="*/ 65818 w 87344"/>
                  <a:gd name="connsiteY5" fmla="*/ 0 h 88868"/>
                  <a:gd name="connsiteX6" fmla="*/ 87344 w 87344"/>
                  <a:gd name="connsiteY6" fmla="*/ 21526 h 88868"/>
                  <a:gd name="connsiteX7" fmla="*/ 87344 w 87344"/>
                  <a:gd name="connsiteY7" fmla="*/ 67342 h 88868"/>
                  <a:gd name="connsiteX8" fmla="*/ 65818 w 87344"/>
                  <a:gd name="connsiteY8" fmla="*/ 88868 h 88868"/>
                  <a:gd name="connsiteX9" fmla="*/ 21527 w 87344"/>
                  <a:gd name="connsiteY9" fmla="*/ 18955 h 88868"/>
                  <a:gd name="connsiteX10" fmla="*/ 19050 w 87344"/>
                  <a:gd name="connsiteY10" fmla="*/ 21431 h 88868"/>
                  <a:gd name="connsiteX11" fmla="*/ 19050 w 87344"/>
                  <a:gd name="connsiteY11" fmla="*/ 67247 h 88868"/>
                  <a:gd name="connsiteX12" fmla="*/ 21527 w 87344"/>
                  <a:gd name="connsiteY12" fmla="*/ 69723 h 88868"/>
                  <a:gd name="connsiteX13" fmla="*/ 65818 w 87344"/>
                  <a:gd name="connsiteY13" fmla="*/ 69723 h 88868"/>
                  <a:gd name="connsiteX14" fmla="*/ 68294 w 87344"/>
                  <a:gd name="connsiteY14" fmla="*/ 67247 h 88868"/>
                  <a:gd name="connsiteX15" fmla="*/ 68294 w 87344"/>
                  <a:gd name="connsiteY15" fmla="*/ 21431 h 88868"/>
                  <a:gd name="connsiteX16" fmla="*/ 65818 w 87344"/>
                  <a:gd name="connsiteY16" fmla="*/ 18955 h 88868"/>
                  <a:gd name="connsiteX17" fmla="*/ 21527 w 87344"/>
                  <a:gd name="connsiteY17" fmla="*/ 18955 h 8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344" h="88868">
                    <a:moveTo>
                      <a:pt x="65818" y="88868"/>
                    </a:moveTo>
                    <a:lnTo>
                      <a:pt x="21527" y="88868"/>
                    </a:lnTo>
                    <a:cubicBezTo>
                      <a:pt x="9620" y="88868"/>
                      <a:pt x="0" y="79153"/>
                      <a:pt x="0" y="67342"/>
                    </a:cubicBezTo>
                    <a:lnTo>
                      <a:pt x="0" y="21526"/>
                    </a:lnTo>
                    <a:cubicBezTo>
                      <a:pt x="0" y="9620"/>
                      <a:pt x="9716" y="0"/>
                      <a:pt x="21527" y="0"/>
                    </a:cubicBezTo>
                    <a:lnTo>
                      <a:pt x="65818" y="0"/>
                    </a:lnTo>
                    <a:cubicBezTo>
                      <a:pt x="77724" y="0"/>
                      <a:pt x="87344" y="9715"/>
                      <a:pt x="87344" y="21526"/>
                    </a:cubicBezTo>
                    <a:lnTo>
                      <a:pt x="87344" y="67342"/>
                    </a:lnTo>
                    <a:cubicBezTo>
                      <a:pt x="87344" y="79248"/>
                      <a:pt x="77629" y="88868"/>
                      <a:pt x="65818" y="88868"/>
                    </a:cubicBezTo>
                    <a:close/>
                    <a:moveTo>
                      <a:pt x="21527" y="18955"/>
                    </a:moveTo>
                    <a:cubicBezTo>
                      <a:pt x="20193" y="18955"/>
                      <a:pt x="19050" y="20098"/>
                      <a:pt x="19050" y="21431"/>
                    </a:cubicBezTo>
                    <a:lnTo>
                      <a:pt x="19050" y="67247"/>
                    </a:lnTo>
                    <a:cubicBezTo>
                      <a:pt x="19050" y="68580"/>
                      <a:pt x="20193" y="69723"/>
                      <a:pt x="21527" y="69723"/>
                    </a:cubicBezTo>
                    <a:lnTo>
                      <a:pt x="65818" y="69723"/>
                    </a:lnTo>
                    <a:cubicBezTo>
                      <a:pt x="67151" y="69723"/>
                      <a:pt x="68294" y="68580"/>
                      <a:pt x="68294" y="67247"/>
                    </a:cubicBezTo>
                    <a:lnTo>
                      <a:pt x="68294" y="21431"/>
                    </a:lnTo>
                    <a:cubicBezTo>
                      <a:pt x="68294" y="20098"/>
                      <a:pt x="67151" y="18955"/>
                      <a:pt x="65818" y="18955"/>
                    </a:cubicBezTo>
                    <a:lnTo>
                      <a:pt x="21527" y="18955"/>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22" name="Freeform: Shape 1380">
                <a:extLst>
                  <a:ext uri="{FF2B5EF4-FFF2-40B4-BE49-F238E27FC236}">
                    <a16:creationId xmlns:a16="http://schemas.microsoft.com/office/drawing/2014/main" id="{59E22587-ED6F-CE46-7992-E1FD35C7C51F}"/>
                  </a:ext>
                </a:extLst>
              </p:cNvPr>
              <p:cNvSpPr/>
              <p:nvPr/>
            </p:nvSpPr>
            <p:spPr>
              <a:xfrm>
                <a:off x="2116847" y="1199315"/>
                <a:ext cx="457200" cy="343852"/>
              </a:xfrm>
              <a:custGeom>
                <a:avLst/>
                <a:gdLst>
                  <a:gd name="connsiteX0" fmla="*/ 430816 w 457200"/>
                  <a:gd name="connsiteY0" fmla="*/ 343853 h 343852"/>
                  <a:gd name="connsiteX1" fmla="*/ 26384 w 457200"/>
                  <a:gd name="connsiteY1" fmla="*/ 343853 h 343852"/>
                  <a:gd name="connsiteX2" fmla="*/ 0 w 457200"/>
                  <a:gd name="connsiteY2" fmla="*/ 317278 h 343852"/>
                  <a:gd name="connsiteX3" fmla="*/ 0 w 457200"/>
                  <a:gd name="connsiteY3" fmla="*/ 26575 h 343852"/>
                  <a:gd name="connsiteX4" fmla="*/ 26384 w 457200"/>
                  <a:gd name="connsiteY4" fmla="*/ 0 h 343852"/>
                  <a:gd name="connsiteX5" fmla="*/ 430816 w 457200"/>
                  <a:gd name="connsiteY5" fmla="*/ 0 h 343852"/>
                  <a:gd name="connsiteX6" fmla="*/ 457200 w 457200"/>
                  <a:gd name="connsiteY6" fmla="*/ 26575 h 343852"/>
                  <a:gd name="connsiteX7" fmla="*/ 457200 w 457200"/>
                  <a:gd name="connsiteY7" fmla="*/ 317183 h 343852"/>
                  <a:gd name="connsiteX8" fmla="*/ 430816 w 457200"/>
                  <a:gd name="connsiteY8" fmla="*/ 343757 h 343852"/>
                  <a:gd name="connsiteX9" fmla="*/ 26384 w 457200"/>
                  <a:gd name="connsiteY9" fmla="*/ 19050 h 343852"/>
                  <a:gd name="connsiteX10" fmla="*/ 19050 w 457200"/>
                  <a:gd name="connsiteY10" fmla="*/ 26575 h 343852"/>
                  <a:gd name="connsiteX11" fmla="*/ 19050 w 457200"/>
                  <a:gd name="connsiteY11" fmla="*/ 317183 h 343852"/>
                  <a:gd name="connsiteX12" fmla="*/ 26384 w 457200"/>
                  <a:gd name="connsiteY12" fmla="*/ 324707 h 343852"/>
                  <a:gd name="connsiteX13" fmla="*/ 430816 w 457200"/>
                  <a:gd name="connsiteY13" fmla="*/ 324707 h 343852"/>
                  <a:gd name="connsiteX14" fmla="*/ 438150 w 457200"/>
                  <a:gd name="connsiteY14" fmla="*/ 317183 h 343852"/>
                  <a:gd name="connsiteX15" fmla="*/ 438150 w 457200"/>
                  <a:gd name="connsiteY15" fmla="*/ 26575 h 343852"/>
                  <a:gd name="connsiteX16" fmla="*/ 430816 w 457200"/>
                  <a:gd name="connsiteY16" fmla="*/ 19050 h 343852"/>
                  <a:gd name="connsiteX17" fmla="*/ 26384 w 457200"/>
                  <a:gd name="connsiteY17" fmla="*/ 19050 h 34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7200" h="343852">
                    <a:moveTo>
                      <a:pt x="430816" y="343853"/>
                    </a:moveTo>
                    <a:lnTo>
                      <a:pt x="26384" y="343853"/>
                    </a:lnTo>
                    <a:cubicBezTo>
                      <a:pt x="11811" y="343853"/>
                      <a:pt x="0" y="331946"/>
                      <a:pt x="0" y="317278"/>
                    </a:cubicBezTo>
                    <a:lnTo>
                      <a:pt x="0" y="26575"/>
                    </a:lnTo>
                    <a:cubicBezTo>
                      <a:pt x="0" y="11906"/>
                      <a:pt x="11811" y="0"/>
                      <a:pt x="26384" y="0"/>
                    </a:cubicBezTo>
                    <a:lnTo>
                      <a:pt x="430816" y="0"/>
                    </a:lnTo>
                    <a:cubicBezTo>
                      <a:pt x="445389" y="0"/>
                      <a:pt x="457200" y="11906"/>
                      <a:pt x="457200" y="26575"/>
                    </a:cubicBezTo>
                    <a:lnTo>
                      <a:pt x="457200" y="317183"/>
                    </a:lnTo>
                    <a:cubicBezTo>
                      <a:pt x="457200" y="331851"/>
                      <a:pt x="445389" y="343757"/>
                      <a:pt x="430816" y="343757"/>
                    </a:cubicBezTo>
                    <a:close/>
                    <a:moveTo>
                      <a:pt x="26384" y="19050"/>
                    </a:moveTo>
                    <a:cubicBezTo>
                      <a:pt x="22384" y="19050"/>
                      <a:pt x="19050" y="22479"/>
                      <a:pt x="19050" y="26575"/>
                    </a:cubicBezTo>
                    <a:lnTo>
                      <a:pt x="19050" y="317183"/>
                    </a:lnTo>
                    <a:cubicBezTo>
                      <a:pt x="19050" y="321373"/>
                      <a:pt x="22384" y="324707"/>
                      <a:pt x="26384" y="324707"/>
                    </a:cubicBezTo>
                    <a:lnTo>
                      <a:pt x="430816" y="324707"/>
                    </a:lnTo>
                    <a:cubicBezTo>
                      <a:pt x="434816" y="324707"/>
                      <a:pt x="438150" y="321278"/>
                      <a:pt x="438150" y="317183"/>
                    </a:cubicBezTo>
                    <a:lnTo>
                      <a:pt x="438150" y="26575"/>
                    </a:lnTo>
                    <a:cubicBezTo>
                      <a:pt x="438150" y="22479"/>
                      <a:pt x="434816" y="19050"/>
                      <a:pt x="430816" y="19050"/>
                    </a:cubicBezTo>
                    <a:lnTo>
                      <a:pt x="26384" y="19050"/>
                    </a:ln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23" name="Freeform: Shape 1381">
                <a:extLst>
                  <a:ext uri="{FF2B5EF4-FFF2-40B4-BE49-F238E27FC236}">
                    <a16:creationId xmlns:a16="http://schemas.microsoft.com/office/drawing/2014/main" id="{0BC5D6FE-F49E-1AF3-A853-C0AF53F3372F}"/>
                  </a:ext>
                </a:extLst>
              </p:cNvPr>
              <p:cNvSpPr/>
              <p:nvPr/>
            </p:nvSpPr>
            <p:spPr>
              <a:xfrm>
                <a:off x="2255311" y="1524159"/>
                <a:ext cx="190030" cy="116068"/>
              </a:xfrm>
              <a:custGeom>
                <a:avLst/>
                <a:gdLst>
                  <a:gd name="connsiteX0" fmla="*/ 180528 w 190030"/>
                  <a:gd name="connsiteY0" fmla="*/ 116069 h 116068"/>
                  <a:gd name="connsiteX1" fmla="*/ 9555 w 190030"/>
                  <a:gd name="connsiteY1" fmla="*/ 116069 h 116068"/>
                  <a:gd name="connsiteX2" fmla="*/ 1744 w 190030"/>
                  <a:gd name="connsiteY2" fmla="*/ 112068 h 116068"/>
                  <a:gd name="connsiteX3" fmla="*/ 506 w 190030"/>
                  <a:gd name="connsiteY3" fmla="*/ 103401 h 116068"/>
                  <a:gd name="connsiteX4" fmla="*/ 34701 w 190030"/>
                  <a:gd name="connsiteY4" fmla="*/ 6341 h 116068"/>
                  <a:gd name="connsiteX5" fmla="*/ 46893 w 190030"/>
                  <a:gd name="connsiteY5" fmla="*/ 531 h 116068"/>
                  <a:gd name="connsiteX6" fmla="*/ 52703 w 190030"/>
                  <a:gd name="connsiteY6" fmla="*/ 12723 h 116068"/>
                  <a:gd name="connsiteX7" fmla="*/ 22985 w 190030"/>
                  <a:gd name="connsiteY7" fmla="*/ 97114 h 116068"/>
                  <a:gd name="connsiteX8" fmla="*/ 167003 w 190030"/>
                  <a:gd name="connsiteY8" fmla="*/ 97114 h 116068"/>
                  <a:gd name="connsiteX9" fmla="*/ 137285 w 190030"/>
                  <a:gd name="connsiteY9" fmla="*/ 12723 h 116068"/>
                  <a:gd name="connsiteX10" fmla="*/ 143095 w 190030"/>
                  <a:gd name="connsiteY10" fmla="*/ 531 h 116068"/>
                  <a:gd name="connsiteX11" fmla="*/ 155287 w 190030"/>
                  <a:gd name="connsiteY11" fmla="*/ 6341 h 116068"/>
                  <a:gd name="connsiteX12" fmla="*/ 189482 w 190030"/>
                  <a:gd name="connsiteY12" fmla="*/ 103401 h 116068"/>
                  <a:gd name="connsiteX13" fmla="*/ 188244 w 190030"/>
                  <a:gd name="connsiteY13" fmla="*/ 112068 h 116068"/>
                  <a:gd name="connsiteX14" fmla="*/ 180433 w 190030"/>
                  <a:gd name="connsiteY14" fmla="*/ 116069 h 116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030" h="116068">
                    <a:moveTo>
                      <a:pt x="180528" y="116069"/>
                    </a:moveTo>
                    <a:lnTo>
                      <a:pt x="9555" y="116069"/>
                    </a:lnTo>
                    <a:cubicBezTo>
                      <a:pt x="6507" y="116069"/>
                      <a:pt x="3554" y="114545"/>
                      <a:pt x="1744" y="112068"/>
                    </a:cubicBezTo>
                    <a:cubicBezTo>
                      <a:pt x="-66" y="109592"/>
                      <a:pt x="-447" y="106353"/>
                      <a:pt x="506" y="103401"/>
                    </a:cubicBezTo>
                    <a:lnTo>
                      <a:pt x="34701" y="6341"/>
                    </a:lnTo>
                    <a:cubicBezTo>
                      <a:pt x="36415" y="1388"/>
                      <a:pt x="41940" y="-1184"/>
                      <a:pt x="46893" y="531"/>
                    </a:cubicBezTo>
                    <a:cubicBezTo>
                      <a:pt x="51846" y="2245"/>
                      <a:pt x="54418" y="7674"/>
                      <a:pt x="52703" y="12723"/>
                    </a:cubicBezTo>
                    <a:lnTo>
                      <a:pt x="22985" y="97114"/>
                    </a:lnTo>
                    <a:lnTo>
                      <a:pt x="167003" y="97114"/>
                    </a:lnTo>
                    <a:lnTo>
                      <a:pt x="137285" y="12723"/>
                    </a:lnTo>
                    <a:cubicBezTo>
                      <a:pt x="135571" y="7770"/>
                      <a:pt x="138142" y="2340"/>
                      <a:pt x="143095" y="531"/>
                    </a:cubicBezTo>
                    <a:cubicBezTo>
                      <a:pt x="148048" y="-1184"/>
                      <a:pt x="153478" y="1388"/>
                      <a:pt x="155287" y="6341"/>
                    </a:cubicBezTo>
                    <a:lnTo>
                      <a:pt x="189482" y="103401"/>
                    </a:lnTo>
                    <a:cubicBezTo>
                      <a:pt x="190530" y="106353"/>
                      <a:pt x="190053" y="109592"/>
                      <a:pt x="188244" y="112068"/>
                    </a:cubicBezTo>
                    <a:cubicBezTo>
                      <a:pt x="186434" y="114640"/>
                      <a:pt x="183576" y="116069"/>
                      <a:pt x="180433" y="116069"/>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sp>
            <p:nvSpPr>
              <p:cNvPr id="24" name="Freeform: Shape 1382">
                <a:extLst>
                  <a:ext uri="{FF2B5EF4-FFF2-40B4-BE49-F238E27FC236}">
                    <a16:creationId xmlns:a16="http://schemas.microsoft.com/office/drawing/2014/main" id="{17572552-A05D-8C0E-0642-423A6E99C8A5}"/>
                  </a:ext>
                </a:extLst>
              </p:cNvPr>
              <p:cNvSpPr/>
              <p:nvPr/>
            </p:nvSpPr>
            <p:spPr>
              <a:xfrm>
                <a:off x="2118561" y="1455729"/>
                <a:ext cx="455485" cy="19050"/>
              </a:xfrm>
              <a:custGeom>
                <a:avLst/>
                <a:gdLst>
                  <a:gd name="connsiteX0" fmla="*/ 445961 w 455485"/>
                  <a:gd name="connsiteY0" fmla="*/ 19050 h 19050"/>
                  <a:gd name="connsiteX1" fmla="*/ 9525 w 455485"/>
                  <a:gd name="connsiteY1" fmla="*/ 19050 h 19050"/>
                  <a:gd name="connsiteX2" fmla="*/ 0 w 455485"/>
                  <a:gd name="connsiteY2" fmla="*/ 9525 h 19050"/>
                  <a:gd name="connsiteX3" fmla="*/ 9525 w 455485"/>
                  <a:gd name="connsiteY3" fmla="*/ 0 h 19050"/>
                  <a:gd name="connsiteX4" fmla="*/ 445961 w 455485"/>
                  <a:gd name="connsiteY4" fmla="*/ 0 h 19050"/>
                  <a:gd name="connsiteX5" fmla="*/ 455486 w 455485"/>
                  <a:gd name="connsiteY5" fmla="*/ 9525 h 19050"/>
                  <a:gd name="connsiteX6" fmla="*/ 445961 w 455485"/>
                  <a:gd name="connsiteY6"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485" h="19050">
                    <a:moveTo>
                      <a:pt x="445961" y="19050"/>
                    </a:moveTo>
                    <a:lnTo>
                      <a:pt x="9525" y="19050"/>
                    </a:lnTo>
                    <a:cubicBezTo>
                      <a:pt x="4286" y="19050"/>
                      <a:pt x="0" y="14764"/>
                      <a:pt x="0" y="9525"/>
                    </a:cubicBezTo>
                    <a:cubicBezTo>
                      <a:pt x="0" y="4286"/>
                      <a:pt x="4286" y="0"/>
                      <a:pt x="9525" y="0"/>
                    </a:cubicBezTo>
                    <a:lnTo>
                      <a:pt x="445961" y="0"/>
                    </a:lnTo>
                    <a:cubicBezTo>
                      <a:pt x="451199" y="0"/>
                      <a:pt x="455486" y="4286"/>
                      <a:pt x="455486" y="9525"/>
                    </a:cubicBezTo>
                    <a:cubicBezTo>
                      <a:pt x="455486" y="14764"/>
                      <a:pt x="451199" y="19050"/>
                      <a:pt x="445961" y="19050"/>
                    </a:cubicBezTo>
                    <a:close/>
                  </a:path>
                </a:pathLst>
              </a:custGeom>
              <a:solidFill>
                <a:srgbClr val="009CD6"/>
              </a:solidFill>
              <a:ln w="9525" cap="flat">
                <a:noFill/>
                <a:prstDash val="solid"/>
                <a:miter/>
              </a:ln>
            </p:spPr>
            <p:txBody>
              <a:bodyPr rtlCol="0" anchor="ctr"/>
              <a:lstStyle/>
              <a:p>
                <a:endParaRPr lang="en-GB" dirty="0">
                  <a:latin typeface="Avenir Nxt2 W1G" panose="020B0503020202020204" pitchFamily="34" charset="0"/>
                </a:endParaRPr>
              </a:p>
            </p:txBody>
          </p:sp>
        </p:grpSp>
      </p:grpSp>
      <p:grpSp>
        <p:nvGrpSpPr>
          <p:cNvPr id="125" name="Gruppieren 5">
            <a:extLst>
              <a:ext uri="{FF2B5EF4-FFF2-40B4-BE49-F238E27FC236}">
                <a16:creationId xmlns:a16="http://schemas.microsoft.com/office/drawing/2014/main" id="{7EDD2961-42D1-BB3C-917D-C513F844C630}"/>
              </a:ext>
            </a:extLst>
          </p:cNvPr>
          <p:cNvGrpSpPr/>
          <p:nvPr/>
        </p:nvGrpSpPr>
        <p:grpSpPr>
          <a:xfrm>
            <a:off x="1021863" y="4723808"/>
            <a:ext cx="4229287" cy="882491"/>
            <a:chOff x="1229360" y="4410967"/>
            <a:chExt cx="8458573" cy="1764981"/>
          </a:xfrm>
        </p:grpSpPr>
        <p:sp>
          <p:nvSpPr>
            <p:cNvPr id="126" name="Shape 615">
              <a:extLst>
                <a:ext uri="{FF2B5EF4-FFF2-40B4-BE49-F238E27FC236}">
                  <a16:creationId xmlns:a16="http://schemas.microsoft.com/office/drawing/2014/main" id="{5EBAFB2D-C4D7-0B41-99CC-7B3359B48836}"/>
                </a:ext>
              </a:extLst>
            </p:cNvPr>
            <p:cNvSpPr/>
            <p:nvPr/>
          </p:nvSpPr>
          <p:spPr>
            <a:xfrm>
              <a:off x="1229361" y="5128007"/>
              <a:ext cx="5403360" cy="1047941"/>
            </a:xfrm>
            <a:prstGeom prst="rect">
              <a:avLst/>
            </a:prstGeom>
            <a:noFill/>
            <a:ln>
              <a:noFill/>
            </a:ln>
          </p:spPr>
          <p:txBody>
            <a:bodyPr lIns="91412" tIns="45700" rIns="91412" bIns="45700" anchor="t" anchorCtr="0">
              <a:noAutofit/>
            </a:bodyPr>
            <a:lstStyle/>
            <a:p>
              <a:pPr algn="r">
                <a:lnSpc>
                  <a:spcPct val="130000"/>
                </a:lnSpc>
              </a:pPr>
              <a:r>
                <a:rPr lang="en-US" sz="1400" b="0" dirty="0">
                  <a:solidFill>
                    <a:schemeClr val="tx1">
                      <a:lumMod val="75000"/>
                      <a:lumOff val="25000"/>
                    </a:schemeClr>
                  </a:solidFill>
                  <a:latin typeface="Avenir Next" panose="020B0503020202020204" pitchFamily="34" charset="0"/>
                </a:rPr>
                <a:t>Resource mobilized. Example: Ministry of International Affairs and Communication, Japan.</a:t>
              </a:r>
              <a:endParaRPr lang="en-GB" sz="1400" b="0" dirty="0">
                <a:solidFill>
                  <a:schemeClr val="tx1">
                    <a:lumMod val="75000"/>
                    <a:lumOff val="25000"/>
                  </a:schemeClr>
                </a:solidFill>
                <a:latin typeface="Avenir Next" panose="020B0503020202020204" pitchFamily="34" charset="0"/>
              </a:endParaRPr>
            </a:p>
          </p:txBody>
        </p:sp>
        <p:grpSp>
          <p:nvGrpSpPr>
            <p:cNvPr id="127" name="Gruppieren 1">
              <a:extLst>
                <a:ext uri="{FF2B5EF4-FFF2-40B4-BE49-F238E27FC236}">
                  <a16:creationId xmlns:a16="http://schemas.microsoft.com/office/drawing/2014/main" id="{BCDE7C10-0FF9-B6EF-6BB8-88D58B85159D}"/>
                </a:ext>
              </a:extLst>
            </p:cNvPr>
            <p:cNvGrpSpPr/>
            <p:nvPr/>
          </p:nvGrpSpPr>
          <p:grpSpPr>
            <a:xfrm>
              <a:off x="1229360" y="4410967"/>
              <a:ext cx="8458573" cy="670439"/>
              <a:chOff x="1229360" y="4410967"/>
              <a:chExt cx="8458573" cy="670439"/>
            </a:xfrm>
          </p:grpSpPr>
          <p:sp>
            <p:nvSpPr>
              <p:cNvPr id="128" name="Shape 616">
                <a:extLst>
                  <a:ext uri="{FF2B5EF4-FFF2-40B4-BE49-F238E27FC236}">
                    <a16:creationId xmlns:a16="http://schemas.microsoft.com/office/drawing/2014/main" id="{82D5112C-32A3-ABD9-8F1B-BFB0F79F74D2}"/>
                  </a:ext>
                </a:extLst>
              </p:cNvPr>
              <p:cNvSpPr/>
              <p:nvPr/>
            </p:nvSpPr>
            <p:spPr>
              <a:xfrm>
                <a:off x="1229360" y="4410967"/>
                <a:ext cx="5403363" cy="670439"/>
              </a:xfrm>
              <a:prstGeom prst="rect">
                <a:avLst/>
              </a:prstGeom>
              <a:noFill/>
              <a:ln>
                <a:noFill/>
              </a:ln>
            </p:spPr>
            <p:txBody>
              <a:bodyPr lIns="91412" tIns="45700" rIns="91412" bIns="45700" anchor="t" anchorCtr="0">
                <a:noAutofit/>
              </a:bodyPr>
              <a:lstStyle/>
              <a:p>
                <a:pPr algn="r">
                  <a:lnSpc>
                    <a:spcPct val="130000"/>
                  </a:lnSpc>
                  <a:buSzPct val="25000"/>
                </a:pPr>
                <a:r>
                  <a:rPr lang="id-ID" sz="1600" b="1" dirty="0">
                    <a:latin typeface="Avenir Nxt2 W1G" panose="020B0503020202020204" pitchFamily="34" charset="0"/>
                    <a:ea typeface="Roboto"/>
                    <a:cs typeface="Roboto"/>
                    <a:sym typeface="Roboto"/>
                  </a:rPr>
                  <a:t>Resources </a:t>
                </a:r>
                <a:r>
                  <a:rPr lang="en-US" sz="1600" b="1" dirty="0">
                    <a:latin typeface="Avenir Nxt2 W1G" panose="020B0503020202020204" pitchFamily="34" charset="0"/>
                    <a:ea typeface="Roboto"/>
                    <a:cs typeface="Roboto"/>
                    <a:sym typeface="Roboto"/>
                  </a:rPr>
                  <a:t>mobilized</a:t>
                </a:r>
              </a:p>
            </p:txBody>
          </p:sp>
          <p:cxnSp>
            <p:nvCxnSpPr>
              <p:cNvPr id="131" name="Gerader Verbinder 40">
                <a:extLst>
                  <a:ext uri="{FF2B5EF4-FFF2-40B4-BE49-F238E27FC236}">
                    <a16:creationId xmlns:a16="http://schemas.microsoft.com/office/drawing/2014/main" id="{EF242663-7760-6910-F892-3CCD14F31AED}"/>
                  </a:ext>
                </a:extLst>
              </p:cNvPr>
              <p:cNvCxnSpPr>
                <a:cxnSpLocks/>
                <a:stCxn id="128" idx="3"/>
                <a:endCxn id="120" idx="2"/>
              </p:cNvCxnSpPr>
              <p:nvPr/>
            </p:nvCxnSpPr>
            <p:spPr>
              <a:xfrm>
                <a:off x="6632723" y="4746187"/>
                <a:ext cx="3055210" cy="108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32" name="Gruppieren 5">
            <a:extLst>
              <a:ext uri="{FF2B5EF4-FFF2-40B4-BE49-F238E27FC236}">
                <a16:creationId xmlns:a16="http://schemas.microsoft.com/office/drawing/2014/main" id="{F84F8C3B-1604-E2D9-9330-8D5A5C77AAA5}"/>
              </a:ext>
            </a:extLst>
          </p:cNvPr>
          <p:cNvGrpSpPr/>
          <p:nvPr/>
        </p:nvGrpSpPr>
        <p:grpSpPr>
          <a:xfrm>
            <a:off x="501431" y="2888540"/>
            <a:ext cx="3609225" cy="858809"/>
            <a:chOff x="1229361" y="4514321"/>
            <a:chExt cx="7218449" cy="1717617"/>
          </a:xfrm>
        </p:grpSpPr>
        <p:sp>
          <p:nvSpPr>
            <p:cNvPr id="133" name="Shape 615">
              <a:extLst>
                <a:ext uri="{FF2B5EF4-FFF2-40B4-BE49-F238E27FC236}">
                  <a16:creationId xmlns:a16="http://schemas.microsoft.com/office/drawing/2014/main" id="{8D9F23FE-2462-7429-06E1-521B607BF6D8}"/>
                </a:ext>
              </a:extLst>
            </p:cNvPr>
            <p:cNvSpPr/>
            <p:nvPr/>
          </p:nvSpPr>
          <p:spPr>
            <a:xfrm>
              <a:off x="1229361" y="5128007"/>
              <a:ext cx="5403360" cy="1047941"/>
            </a:xfrm>
            <a:prstGeom prst="rect">
              <a:avLst/>
            </a:prstGeom>
            <a:noFill/>
            <a:ln>
              <a:noFill/>
            </a:ln>
          </p:spPr>
          <p:txBody>
            <a:bodyPr lIns="91412" tIns="45700" rIns="91412" bIns="45700" anchor="t" anchorCtr="0">
              <a:noAutofit/>
            </a:bodyPr>
            <a:lstStyle/>
            <a:p>
              <a:pPr algn="r">
                <a:lnSpc>
                  <a:spcPct val="130000"/>
                </a:lnSpc>
              </a:pPr>
              <a:r>
                <a:rPr lang="en-US" sz="1400" b="0" dirty="0">
                  <a:solidFill>
                    <a:schemeClr val="tx1">
                      <a:lumMod val="75000"/>
                      <a:lumOff val="25000"/>
                    </a:schemeClr>
                  </a:solidFill>
                  <a:latin typeface="Avenir Next" panose="020B0503020202020204" pitchFamily="34" charset="0"/>
                </a:rPr>
                <a:t>New BSG shared &amp; presented with </a:t>
              </a:r>
              <a:r>
                <a:rPr lang="en-US" sz="1400" dirty="0">
                  <a:solidFill>
                    <a:schemeClr val="tx1">
                      <a:lumMod val="75000"/>
                      <a:lumOff val="25000"/>
                    </a:schemeClr>
                  </a:solidFill>
                  <a:latin typeface="Avenir Next" panose="020B0503020202020204" pitchFamily="34" charset="0"/>
                </a:rPr>
                <a:t>ITU-T</a:t>
              </a:r>
              <a:r>
                <a:rPr lang="en-US" sz="1400" b="0" dirty="0">
                  <a:solidFill>
                    <a:schemeClr val="tx1">
                      <a:lumMod val="75000"/>
                      <a:lumOff val="25000"/>
                    </a:schemeClr>
                  </a:solidFill>
                  <a:latin typeface="Avenir Next" panose="020B0503020202020204" pitchFamily="34" charset="0"/>
                </a:rPr>
                <a:t> SGs, ITU-D ROs, &amp; external events. </a:t>
              </a:r>
              <a:endParaRPr lang="en-GB" sz="1400" b="0" dirty="0">
                <a:solidFill>
                  <a:schemeClr val="tx1">
                    <a:lumMod val="75000"/>
                    <a:lumOff val="25000"/>
                  </a:schemeClr>
                </a:solidFill>
                <a:latin typeface="Avenir Next" panose="020B0503020202020204" pitchFamily="34" charset="0"/>
              </a:endParaRPr>
            </a:p>
          </p:txBody>
        </p:sp>
        <p:grpSp>
          <p:nvGrpSpPr>
            <p:cNvPr id="134" name="Gruppieren 1">
              <a:extLst>
                <a:ext uri="{FF2B5EF4-FFF2-40B4-BE49-F238E27FC236}">
                  <a16:creationId xmlns:a16="http://schemas.microsoft.com/office/drawing/2014/main" id="{B3952B84-5B35-2CEA-0076-1107FEC52720}"/>
                </a:ext>
              </a:extLst>
            </p:cNvPr>
            <p:cNvGrpSpPr/>
            <p:nvPr/>
          </p:nvGrpSpPr>
          <p:grpSpPr>
            <a:xfrm>
              <a:off x="2630376" y="4514321"/>
              <a:ext cx="5817434" cy="1717617"/>
              <a:chOff x="2630376" y="4514321"/>
              <a:chExt cx="5817434" cy="1717617"/>
            </a:xfrm>
          </p:grpSpPr>
          <p:sp>
            <p:nvSpPr>
              <p:cNvPr id="135" name="Shape 616">
                <a:extLst>
                  <a:ext uri="{FF2B5EF4-FFF2-40B4-BE49-F238E27FC236}">
                    <a16:creationId xmlns:a16="http://schemas.microsoft.com/office/drawing/2014/main" id="{08FB3FE9-3B0E-BA7A-D061-244203F427A8}"/>
                  </a:ext>
                </a:extLst>
              </p:cNvPr>
              <p:cNvSpPr/>
              <p:nvPr/>
            </p:nvSpPr>
            <p:spPr>
              <a:xfrm>
                <a:off x="2630376" y="4514321"/>
                <a:ext cx="4002348" cy="567088"/>
              </a:xfrm>
              <a:prstGeom prst="rect">
                <a:avLst/>
              </a:prstGeom>
              <a:noFill/>
              <a:ln>
                <a:noFill/>
              </a:ln>
            </p:spPr>
            <p:txBody>
              <a:bodyPr lIns="91412" tIns="45700" rIns="91412" bIns="45700" anchor="t" anchorCtr="0">
                <a:noAutofit/>
              </a:bodyPr>
              <a:lstStyle/>
              <a:p>
                <a:pPr algn="r">
                  <a:lnSpc>
                    <a:spcPct val="130000"/>
                  </a:lnSpc>
                  <a:buSzPct val="25000"/>
                </a:pPr>
                <a:r>
                  <a:rPr lang="id-ID" sz="1600" b="1" dirty="0">
                    <a:latin typeface="Avenir Nxt2 W1G" panose="020B0503020202020204" pitchFamily="34" charset="0"/>
                    <a:ea typeface="Roboto"/>
                    <a:cs typeface="Roboto"/>
                    <a:sym typeface="Roboto"/>
                  </a:rPr>
                  <a:t>New BSG</a:t>
                </a:r>
                <a:r>
                  <a:rPr lang="en-US" sz="1600" b="1" dirty="0">
                    <a:latin typeface="Avenir Nxt2 W1G" panose="020B0503020202020204" pitchFamily="34" charset="0"/>
                    <a:ea typeface="Roboto"/>
                    <a:cs typeface="Roboto"/>
                    <a:sym typeface="Roboto"/>
                  </a:rPr>
                  <a:t> Program</a:t>
                </a:r>
                <a:endParaRPr lang="id-ID" sz="1600" b="1" dirty="0">
                  <a:latin typeface="Avenir Nxt2 W1G" panose="020B0503020202020204" pitchFamily="34" charset="0"/>
                  <a:ea typeface="Roboto"/>
                  <a:cs typeface="Roboto"/>
                  <a:sym typeface="Roboto"/>
                </a:endParaRPr>
              </a:p>
            </p:txBody>
          </p:sp>
          <p:cxnSp>
            <p:nvCxnSpPr>
              <p:cNvPr id="138" name="Gerader Verbinder 40">
                <a:extLst>
                  <a:ext uri="{FF2B5EF4-FFF2-40B4-BE49-F238E27FC236}">
                    <a16:creationId xmlns:a16="http://schemas.microsoft.com/office/drawing/2014/main" id="{0C8EAB9C-B884-DC3C-01C7-07951CE9C820}"/>
                  </a:ext>
                </a:extLst>
              </p:cNvPr>
              <p:cNvCxnSpPr>
                <a:cxnSpLocks/>
              </p:cNvCxnSpPr>
              <p:nvPr/>
            </p:nvCxnSpPr>
            <p:spPr>
              <a:xfrm>
                <a:off x="6693138" y="6231938"/>
                <a:ext cx="17546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48" name="Gerader Verbinder 44">
            <a:extLst>
              <a:ext uri="{FF2B5EF4-FFF2-40B4-BE49-F238E27FC236}">
                <a16:creationId xmlns:a16="http://schemas.microsoft.com/office/drawing/2014/main" id="{9744A25D-D1BA-1701-FD8D-DC80434890A1}"/>
              </a:ext>
            </a:extLst>
          </p:cNvPr>
          <p:cNvCxnSpPr>
            <a:cxnSpLocks/>
            <a:endCxn id="103" idx="4"/>
          </p:cNvCxnSpPr>
          <p:nvPr/>
        </p:nvCxnSpPr>
        <p:spPr>
          <a:xfrm flipV="1">
            <a:off x="6637211" y="4059444"/>
            <a:ext cx="0" cy="911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1FE3DB93-71B2-185A-FD0B-731384543109}"/>
              </a:ext>
            </a:extLst>
          </p:cNvPr>
          <p:cNvSpPr txBox="1"/>
          <p:nvPr/>
        </p:nvSpPr>
        <p:spPr>
          <a:xfrm>
            <a:off x="634696" y="1726678"/>
            <a:ext cx="5340213" cy="338554"/>
          </a:xfrm>
          <a:prstGeom prst="rect">
            <a:avLst/>
          </a:prstGeom>
          <a:noFill/>
        </p:spPr>
        <p:txBody>
          <a:bodyPr wrap="square" rtlCol="0">
            <a:spAutoFit/>
          </a:bodyPr>
          <a:lstStyle/>
          <a:p>
            <a:r>
              <a:rPr lang="en-US" sz="1600" b="0" dirty="0">
                <a:latin typeface="Avenir Next" panose="020B0503020202020204" pitchFamily="34" charset="0"/>
                <a:cs typeface="Arial"/>
              </a:rPr>
              <a:t>2024</a:t>
            </a:r>
            <a:endParaRPr lang="en-US" sz="1600" dirty="0">
              <a:latin typeface="Avenir Next" panose="020B0503020202020204" pitchFamily="34" charset="0"/>
              <a:cs typeface="Arial" panose="020B0604020202020204" pitchFamily="34" charset="0"/>
            </a:endParaRPr>
          </a:p>
        </p:txBody>
      </p:sp>
      <p:pic>
        <p:nvPicPr>
          <p:cNvPr id="2" name="Graphic 1">
            <a:extLst>
              <a:ext uri="{FF2B5EF4-FFF2-40B4-BE49-F238E27FC236}">
                <a16:creationId xmlns:a16="http://schemas.microsoft.com/office/drawing/2014/main" id="{B3F5801F-5DBB-380B-D236-9A4EFEC92DB6}"/>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1868" y="6042609"/>
            <a:ext cx="2590800" cy="499768"/>
          </a:xfrm>
          <a:prstGeom prst="rect">
            <a:avLst/>
          </a:prstGeom>
        </p:spPr>
      </p:pic>
    </p:spTree>
    <p:extLst>
      <p:ext uri="{BB962C8B-B14F-4D97-AF65-F5344CB8AC3E}">
        <p14:creationId xmlns:p14="http://schemas.microsoft.com/office/powerpoint/2010/main" val="174690448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Gerader Verbinder 33"/>
          <p:cNvCxnSpPr/>
          <p:nvPr/>
        </p:nvCxnSpPr>
        <p:spPr>
          <a:xfrm>
            <a:off x="1508276" y="2943035"/>
            <a:ext cx="10682139" cy="0"/>
          </a:xfrm>
          <a:prstGeom prst="line">
            <a:avLst/>
          </a:prstGeom>
          <a:ln w="12700">
            <a:solidFill>
              <a:srgbClr val="009CD6"/>
            </a:solidFill>
          </a:ln>
        </p:spPr>
        <p:style>
          <a:lnRef idx="1">
            <a:schemeClr val="accent1"/>
          </a:lnRef>
          <a:fillRef idx="0">
            <a:schemeClr val="accent1"/>
          </a:fillRef>
          <a:effectRef idx="0">
            <a:schemeClr val="accent1"/>
          </a:effectRef>
          <a:fontRef idx="minor">
            <a:schemeClr val="tx1"/>
          </a:fontRef>
        </p:style>
      </p:cxnSp>
      <p:sp>
        <p:nvSpPr>
          <p:cNvPr id="39" name="Ellipse 38"/>
          <p:cNvSpPr/>
          <p:nvPr/>
        </p:nvSpPr>
        <p:spPr>
          <a:xfrm>
            <a:off x="1076508" y="2510501"/>
            <a:ext cx="863533" cy="863533"/>
          </a:xfrm>
          <a:prstGeom prst="ellipse">
            <a:avLst/>
          </a:prstGeom>
          <a:solidFill>
            <a:srgbClr val="009CD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bg2">
                  <a:lumMod val="50000"/>
                </a:schemeClr>
              </a:solidFill>
              <a:latin typeface="Avenir Nxt2 W1G" panose="020B0503020202020204" pitchFamily="34" charset="0"/>
            </a:endParaRPr>
          </a:p>
        </p:txBody>
      </p:sp>
      <p:grpSp>
        <p:nvGrpSpPr>
          <p:cNvPr id="4" name="Gruppieren 3"/>
          <p:cNvGrpSpPr/>
          <p:nvPr/>
        </p:nvGrpSpPr>
        <p:grpSpPr>
          <a:xfrm>
            <a:off x="8512424" y="2111946"/>
            <a:ext cx="2714761" cy="2351782"/>
            <a:chOff x="17021673" y="5090437"/>
            <a:chExt cx="5429522" cy="4703563"/>
          </a:xfrm>
        </p:grpSpPr>
        <p:sp>
          <p:nvSpPr>
            <p:cNvPr id="36" name="Shape 610"/>
            <p:cNvSpPr/>
            <p:nvPr/>
          </p:nvSpPr>
          <p:spPr>
            <a:xfrm>
              <a:off x="17570217" y="7517972"/>
              <a:ext cx="4332436" cy="800182"/>
            </a:xfrm>
            <a:prstGeom prst="rect">
              <a:avLst/>
            </a:prstGeom>
            <a:noFill/>
            <a:ln>
              <a:noFill/>
            </a:ln>
          </p:spPr>
          <p:txBody>
            <a:bodyPr lIns="91412" tIns="45700" rIns="91412" bIns="45700" anchor="t" anchorCtr="0">
              <a:noAutofit/>
            </a:bodyPr>
            <a:lstStyle/>
            <a:p>
              <a:pPr algn="ctr">
                <a:lnSpc>
                  <a:spcPct val="130000"/>
                </a:lnSpc>
                <a:buSzPct val="25000"/>
              </a:pPr>
              <a:r>
                <a:rPr lang="en-GB" sz="2000" b="1" dirty="0">
                  <a:latin typeface="Avenir Nxt2 W1G" panose="020B0503020202020204" pitchFamily="34" charset="0"/>
                  <a:ea typeface="Roboto"/>
                  <a:cs typeface="Roboto"/>
                  <a:sym typeface="Roboto"/>
                </a:rPr>
                <a:t>Delivery</a:t>
              </a:r>
              <a:endParaRPr lang="id-ID" sz="2000" b="1" dirty="0">
                <a:latin typeface="Avenir Nxt2 W1G" panose="020B0503020202020204" pitchFamily="34" charset="0"/>
                <a:ea typeface="Roboto"/>
                <a:cs typeface="Roboto"/>
                <a:sym typeface="Roboto"/>
              </a:endParaRPr>
            </a:p>
          </p:txBody>
        </p:sp>
        <p:sp>
          <p:nvSpPr>
            <p:cNvPr id="38" name="Ellipse 37"/>
            <p:cNvSpPr/>
            <p:nvPr/>
          </p:nvSpPr>
          <p:spPr>
            <a:xfrm>
              <a:off x="19128913" y="6113557"/>
              <a:ext cx="1234646" cy="1234646"/>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solidFill>
                  <a:latin typeface="Avenir Nxt2 W1G" panose="020B0503020202020204" pitchFamily="34" charset="0"/>
                </a:rPr>
                <a:t>03</a:t>
              </a:r>
              <a:endParaRPr lang="de-DE" sz="800" b="1" dirty="0">
                <a:solidFill>
                  <a:schemeClr val="tx1"/>
                </a:solidFill>
                <a:latin typeface="Avenir Nxt2 W1G" panose="020B0503020202020204" pitchFamily="34" charset="0"/>
              </a:endParaRPr>
            </a:p>
          </p:txBody>
        </p:sp>
        <p:sp>
          <p:nvSpPr>
            <p:cNvPr id="44" name="Textfeld 43"/>
            <p:cNvSpPr txBox="1"/>
            <p:nvPr/>
          </p:nvSpPr>
          <p:spPr>
            <a:xfrm>
              <a:off x="17021673" y="8513650"/>
              <a:ext cx="5429522" cy="1280350"/>
            </a:xfrm>
            <a:prstGeom prst="rect">
              <a:avLst/>
            </a:prstGeom>
            <a:noFill/>
          </p:spPr>
          <p:txBody>
            <a:bodyPr wrap="square" rtlCol="0">
              <a:spAutoFit/>
            </a:bodyPr>
            <a:lstStyle>
              <a:defPPr>
                <a:defRPr lang="en-US"/>
              </a:defPPr>
              <a:lvl1pPr algn="ctr">
                <a:lnSpc>
                  <a:spcPts val="2200"/>
                </a:lnSpc>
                <a:defRPr sz="1600">
                  <a:latin typeface="Avenir Nxt2 W1G" panose="020B0503020202020204" pitchFamily="34" charset="0"/>
                </a:defRPr>
              </a:lvl1pPr>
            </a:lstStyle>
            <a:p>
              <a:r>
                <a:rPr lang="en-US" dirty="0"/>
                <a:t>Delivery of new BSG </a:t>
              </a:r>
            </a:p>
            <a:p>
              <a:r>
                <a:rPr lang="en-US" dirty="0"/>
                <a:t>Programs </a:t>
              </a:r>
            </a:p>
          </p:txBody>
        </p:sp>
        <p:sp>
          <p:nvSpPr>
            <p:cNvPr id="47" name="Shape 616"/>
            <p:cNvSpPr/>
            <p:nvPr/>
          </p:nvSpPr>
          <p:spPr>
            <a:xfrm>
              <a:off x="18028669" y="5090437"/>
              <a:ext cx="3415528" cy="800182"/>
            </a:xfrm>
            <a:prstGeom prst="rect">
              <a:avLst/>
            </a:prstGeom>
            <a:noFill/>
            <a:ln>
              <a:noFill/>
            </a:ln>
          </p:spPr>
          <p:txBody>
            <a:bodyPr lIns="91412" tIns="45700" rIns="91412" bIns="45700" anchor="t" anchorCtr="0">
              <a:noAutofit/>
            </a:bodyPr>
            <a:lstStyle/>
            <a:p>
              <a:pPr algn="ctr">
                <a:lnSpc>
                  <a:spcPct val="130000"/>
                </a:lnSpc>
                <a:buSzPct val="25000"/>
              </a:pPr>
              <a:r>
                <a:rPr lang="de-DE" sz="1600" dirty="0">
                  <a:latin typeface="Avenir Nxt2 W1G" panose="020B0503020202020204" pitchFamily="34" charset="0"/>
                  <a:ea typeface="Roboto"/>
                  <a:cs typeface="Roboto"/>
                  <a:sym typeface="Roboto"/>
                </a:rPr>
                <a:t>Feb – Oct</a:t>
              </a:r>
              <a:endParaRPr lang="id-ID" sz="1600" dirty="0">
                <a:latin typeface="Avenir Nxt2 W1G" panose="020B0503020202020204" pitchFamily="34" charset="0"/>
                <a:ea typeface="Roboto"/>
                <a:cs typeface="Roboto"/>
                <a:sym typeface="Roboto"/>
              </a:endParaRPr>
            </a:p>
          </p:txBody>
        </p:sp>
      </p:grpSp>
      <p:grpSp>
        <p:nvGrpSpPr>
          <p:cNvPr id="3" name="Gruppieren 2"/>
          <p:cNvGrpSpPr/>
          <p:nvPr/>
        </p:nvGrpSpPr>
        <p:grpSpPr>
          <a:xfrm>
            <a:off x="5264220" y="2142023"/>
            <a:ext cx="2714762" cy="2348250"/>
            <a:chOff x="10525264" y="5150593"/>
            <a:chExt cx="5429524" cy="4696500"/>
          </a:xfrm>
        </p:grpSpPr>
        <p:sp>
          <p:nvSpPr>
            <p:cNvPr id="35" name="Shape 604"/>
            <p:cNvSpPr/>
            <p:nvPr/>
          </p:nvSpPr>
          <p:spPr>
            <a:xfrm>
              <a:off x="11338294" y="7539211"/>
              <a:ext cx="3803462" cy="800182"/>
            </a:xfrm>
            <a:prstGeom prst="rect">
              <a:avLst/>
            </a:prstGeom>
            <a:noFill/>
            <a:ln>
              <a:noFill/>
            </a:ln>
          </p:spPr>
          <p:txBody>
            <a:bodyPr lIns="91412" tIns="45700" rIns="91412" bIns="45700" anchor="t" anchorCtr="0">
              <a:noAutofit/>
            </a:bodyPr>
            <a:lstStyle/>
            <a:p>
              <a:pPr algn="ctr">
                <a:lnSpc>
                  <a:spcPct val="130000"/>
                </a:lnSpc>
                <a:buSzPct val="25000"/>
              </a:pPr>
              <a:r>
                <a:rPr lang="en-US" sz="2000" b="1" dirty="0">
                  <a:latin typeface="Avenir Nxt2 W1G" panose="020B0503020202020204" pitchFamily="34" charset="0"/>
                  <a:ea typeface="Roboto"/>
                  <a:cs typeface="Roboto"/>
                  <a:sym typeface="Roboto"/>
                </a:rPr>
                <a:t>Trainings</a:t>
              </a:r>
              <a:endParaRPr lang="id-ID" sz="1600" b="1" dirty="0">
                <a:latin typeface="Avenir Nxt2 W1G" panose="020B0503020202020204" pitchFamily="34" charset="0"/>
                <a:ea typeface="Roboto"/>
                <a:cs typeface="Roboto"/>
                <a:sym typeface="Roboto"/>
              </a:endParaRPr>
            </a:p>
          </p:txBody>
        </p:sp>
        <p:sp>
          <p:nvSpPr>
            <p:cNvPr id="42" name="Ellipse 41"/>
            <p:cNvSpPr/>
            <p:nvPr/>
          </p:nvSpPr>
          <p:spPr>
            <a:xfrm>
              <a:off x="12632916" y="6113561"/>
              <a:ext cx="1234646" cy="1234646"/>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solidFill>
                  <a:latin typeface="Avenir Nxt2 W1G" panose="020B0503020202020204" pitchFamily="34" charset="0"/>
                </a:rPr>
                <a:t>02</a:t>
              </a:r>
              <a:endParaRPr lang="de-DE" sz="800" b="1" dirty="0">
                <a:solidFill>
                  <a:schemeClr val="tx1"/>
                </a:solidFill>
                <a:latin typeface="Avenir Nxt2 W1G" panose="020B0503020202020204" pitchFamily="34" charset="0"/>
              </a:endParaRPr>
            </a:p>
          </p:txBody>
        </p:sp>
        <p:sp>
          <p:nvSpPr>
            <p:cNvPr id="45" name="Textfeld 44"/>
            <p:cNvSpPr txBox="1"/>
            <p:nvPr/>
          </p:nvSpPr>
          <p:spPr>
            <a:xfrm>
              <a:off x="10525264" y="8566743"/>
              <a:ext cx="5429524" cy="1280350"/>
            </a:xfrm>
            <a:prstGeom prst="rect">
              <a:avLst/>
            </a:prstGeom>
            <a:noFill/>
          </p:spPr>
          <p:txBody>
            <a:bodyPr wrap="square" rtlCol="0">
              <a:spAutoFit/>
            </a:bodyPr>
            <a:lstStyle>
              <a:defPPr>
                <a:defRPr lang="en-US"/>
              </a:defPPr>
              <a:lvl1pPr algn="ctr">
                <a:lnSpc>
                  <a:spcPts val="2200"/>
                </a:lnSpc>
                <a:defRPr sz="1600">
                  <a:latin typeface="Avenir Nxt2 W1G" panose="020B0503020202020204" pitchFamily="34" charset="0"/>
                </a:defRPr>
              </a:lvl1pPr>
            </a:lstStyle>
            <a:p>
              <a:r>
                <a:rPr lang="en-US" dirty="0"/>
                <a:t>BSG Trainings &amp; Courses with Revision and Translation</a:t>
              </a:r>
            </a:p>
          </p:txBody>
        </p:sp>
        <p:sp>
          <p:nvSpPr>
            <p:cNvPr id="48" name="Shape 616"/>
            <p:cNvSpPr/>
            <p:nvPr/>
          </p:nvSpPr>
          <p:spPr>
            <a:xfrm>
              <a:off x="11532260" y="5150593"/>
              <a:ext cx="3415528" cy="800182"/>
            </a:xfrm>
            <a:prstGeom prst="rect">
              <a:avLst/>
            </a:prstGeom>
            <a:noFill/>
            <a:ln>
              <a:noFill/>
            </a:ln>
          </p:spPr>
          <p:txBody>
            <a:bodyPr lIns="91412" tIns="45700" rIns="91412" bIns="45700" anchor="t" anchorCtr="0">
              <a:noAutofit/>
            </a:bodyPr>
            <a:lstStyle/>
            <a:p>
              <a:pPr algn="ctr">
                <a:lnSpc>
                  <a:spcPct val="130000"/>
                </a:lnSpc>
                <a:buSzPct val="25000"/>
              </a:pPr>
              <a:r>
                <a:rPr lang="de-DE" sz="1600" dirty="0">
                  <a:latin typeface="Avenir Nxt2 W1G" panose="020B0503020202020204" pitchFamily="34" charset="0"/>
                  <a:ea typeface="Roboto"/>
                  <a:cs typeface="Roboto"/>
                  <a:sym typeface="Roboto"/>
                </a:rPr>
                <a:t>Jan – Oct</a:t>
              </a:r>
              <a:endParaRPr lang="id-ID" sz="1600" dirty="0">
                <a:latin typeface="Avenir Nxt2 W1G" panose="020B0503020202020204" pitchFamily="34" charset="0"/>
                <a:ea typeface="Roboto"/>
                <a:cs typeface="Roboto"/>
                <a:sym typeface="Roboto"/>
              </a:endParaRPr>
            </a:p>
          </p:txBody>
        </p:sp>
      </p:grpSp>
      <p:grpSp>
        <p:nvGrpSpPr>
          <p:cNvPr id="2" name="Gruppieren 1"/>
          <p:cNvGrpSpPr/>
          <p:nvPr/>
        </p:nvGrpSpPr>
        <p:grpSpPr>
          <a:xfrm>
            <a:off x="2193540" y="2122384"/>
            <a:ext cx="2714763" cy="2928225"/>
            <a:chOff x="4383904" y="5111315"/>
            <a:chExt cx="5429526" cy="5856450"/>
          </a:xfrm>
        </p:grpSpPr>
        <p:sp>
          <p:nvSpPr>
            <p:cNvPr id="37" name="Shape 616"/>
            <p:cNvSpPr/>
            <p:nvPr/>
          </p:nvSpPr>
          <p:spPr>
            <a:xfrm>
              <a:off x="4792898" y="7389149"/>
              <a:ext cx="4664222" cy="663288"/>
            </a:xfrm>
            <a:prstGeom prst="rect">
              <a:avLst/>
            </a:prstGeom>
            <a:noFill/>
            <a:ln>
              <a:noFill/>
            </a:ln>
          </p:spPr>
          <p:txBody>
            <a:bodyPr lIns="91412" tIns="45700" rIns="91412" bIns="45700" anchor="t" anchorCtr="0">
              <a:noAutofit/>
            </a:bodyPr>
            <a:lstStyle/>
            <a:p>
              <a:pPr algn="ctr">
                <a:lnSpc>
                  <a:spcPct val="130000"/>
                </a:lnSpc>
                <a:buSzPct val="25000"/>
              </a:pPr>
              <a:r>
                <a:rPr lang="en-GB" sz="2000" b="1" dirty="0">
                  <a:latin typeface="Avenir Nxt2 W1G" panose="020B0503020202020204" pitchFamily="34" charset="0"/>
                  <a:ea typeface="Roboto"/>
                  <a:cs typeface="Roboto"/>
                  <a:sym typeface="Roboto"/>
                </a:rPr>
                <a:t>Contents &amp;  tools</a:t>
              </a:r>
              <a:endParaRPr lang="id-ID" sz="2000" b="1" dirty="0">
                <a:latin typeface="Avenir Nxt2 W1G" panose="020B0503020202020204" pitchFamily="34" charset="0"/>
                <a:ea typeface="Roboto"/>
                <a:cs typeface="Roboto"/>
                <a:sym typeface="Roboto"/>
              </a:endParaRPr>
            </a:p>
          </p:txBody>
        </p:sp>
        <p:sp>
          <p:nvSpPr>
            <p:cNvPr id="46" name="Shape 616"/>
            <p:cNvSpPr/>
            <p:nvPr/>
          </p:nvSpPr>
          <p:spPr>
            <a:xfrm>
              <a:off x="5351648" y="5111315"/>
              <a:ext cx="3494036" cy="800182"/>
            </a:xfrm>
            <a:prstGeom prst="rect">
              <a:avLst/>
            </a:prstGeom>
            <a:noFill/>
            <a:ln>
              <a:noFill/>
            </a:ln>
          </p:spPr>
          <p:txBody>
            <a:bodyPr lIns="91412" tIns="45700" rIns="91412" bIns="45700" anchor="t" anchorCtr="0">
              <a:noAutofit/>
            </a:bodyPr>
            <a:lstStyle/>
            <a:p>
              <a:pPr algn="ctr">
                <a:lnSpc>
                  <a:spcPct val="130000"/>
                </a:lnSpc>
                <a:buSzPct val="25000"/>
              </a:pPr>
              <a:r>
                <a:rPr lang="de-DE" sz="1600" dirty="0">
                  <a:latin typeface="Avenir Nxt2 W1G" panose="020B0503020202020204" pitchFamily="34" charset="0"/>
                  <a:ea typeface="Roboto"/>
                  <a:cs typeface="Roboto"/>
                  <a:sym typeface="Roboto"/>
                </a:rPr>
                <a:t>Jan – Mar</a:t>
              </a:r>
              <a:endParaRPr lang="id-ID" sz="1000" dirty="0">
                <a:latin typeface="Avenir Nxt2 W1G" panose="020B0503020202020204" pitchFamily="34" charset="0"/>
                <a:ea typeface="Roboto"/>
                <a:cs typeface="Roboto"/>
                <a:sym typeface="Roboto"/>
              </a:endParaRPr>
            </a:p>
          </p:txBody>
        </p:sp>
        <p:sp>
          <p:nvSpPr>
            <p:cNvPr id="49" name="Ellipse 48"/>
            <p:cNvSpPr/>
            <p:nvPr/>
          </p:nvSpPr>
          <p:spPr>
            <a:xfrm>
              <a:off x="6483670" y="6113563"/>
              <a:ext cx="1234646" cy="1234646"/>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solidFill>
                  <a:latin typeface="Avenir Nxt2 W1G" panose="020B0503020202020204" pitchFamily="34" charset="0"/>
                </a:rPr>
                <a:t>01</a:t>
              </a:r>
              <a:endParaRPr lang="de-DE" sz="800" b="1" dirty="0">
                <a:solidFill>
                  <a:schemeClr val="tx1"/>
                </a:solidFill>
                <a:latin typeface="Avenir Nxt2 W1G" panose="020B0503020202020204" pitchFamily="34" charset="0"/>
              </a:endParaRPr>
            </a:p>
          </p:txBody>
        </p:sp>
        <p:sp>
          <p:nvSpPr>
            <p:cNvPr id="51" name="Textfeld 50"/>
            <p:cNvSpPr txBox="1"/>
            <p:nvPr/>
          </p:nvSpPr>
          <p:spPr>
            <a:xfrm>
              <a:off x="4383904" y="8555823"/>
              <a:ext cx="5429526" cy="2411942"/>
            </a:xfrm>
            <a:prstGeom prst="rect">
              <a:avLst/>
            </a:prstGeom>
            <a:noFill/>
          </p:spPr>
          <p:txBody>
            <a:bodyPr wrap="square" rtlCol="0">
              <a:spAutoFit/>
            </a:bodyPr>
            <a:lstStyle>
              <a:defPPr>
                <a:defRPr lang="en-US"/>
              </a:defPPr>
              <a:lvl1pPr algn="ctr">
                <a:lnSpc>
                  <a:spcPts val="2200"/>
                </a:lnSpc>
                <a:defRPr sz="1600">
                  <a:latin typeface="Avenir Nxt2 W1G" panose="020B0503020202020204" pitchFamily="34" charset="0"/>
                </a:defRPr>
              </a:lvl1pPr>
            </a:lstStyle>
            <a:p>
              <a:r>
                <a:rPr lang="en-US" dirty="0"/>
                <a:t>Analytics, executive briefing, revamping BSG website, &amp; BSG presentation at TSAG</a:t>
              </a:r>
            </a:p>
          </p:txBody>
        </p:sp>
      </p:grpSp>
      <p:sp>
        <p:nvSpPr>
          <p:cNvPr id="5" name="Title 4">
            <a:extLst>
              <a:ext uri="{FF2B5EF4-FFF2-40B4-BE49-F238E27FC236}">
                <a16:creationId xmlns:a16="http://schemas.microsoft.com/office/drawing/2014/main" id="{8FDB5AD8-3F8B-4E58-A8D6-457EE69F637D}"/>
              </a:ext>
            </a:extLst>
          </p:cNvPr>
          <p:cNvSpPr>
            <a:spLocks noGrp="1"/>
          </p:cNvSpPr>
          <p:nvPr>
            <p:ph type="title"/>
          </p:nvPr>
        </p:nvSpPr>
        <p:spPr>
          <a:xfrm>
            <a:off x="525290" y="1169016"/>
            <a:ext cx="7987134" cy="868315"/>
          </a:xfrm>
        </p:spPr>
        <p:txBody>
          <a:bodyPr/>
          <a:lstStyle/>
          <a:p>
            <a:r>
              <a:rPr lang="en-US" dirty="0"/>
              <a:t>New BSG Program: </a:t>
            </a:r>
            <a:r>
              <a:rPr lang="en-US" b="0" dirty="0"/>
              <a:t>Roadmap to WTSA-24 </a:t>
            </a:r>
          </a:p>
        </p:txBody>
      </p:sp>
      <p:sp>
        <p:nvSpPr>
          <p:cNvPr id="12" name="Rectangle: Rounded Corners 3">
            <a:extLst>
              <a:ext uri="{FF2B5EF4-FFF2-40B4-BE49-F238E27FC236}">
                <a16:creationId xmlns:a16="http://schemas.microsoft.com/office/drawing/2014/main" id="{9BA60ED0-100E-5A08-CA93-52013A014920}"/>
              </a:ext>
            </a:extLst>
          </p:cNvPr>
          <p:cNvSpPr/>
          <p:nvPr/>
        </p:nvSpPr>
        <p:spPr>
          <a:xfrm>
            <a:off x="2494891" y="5303374"/>
            <a:ext cx="9695524" cy="275440"/>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6">
                    <a:lumMod val="50000"/>
                  </a:schemeClr>
                </a:solidFill>
                <a:latin typeface="Avenir Nxt2 W1G" panose="020B0503020202020204" pitchFamily="34" charset="0"/>
              </a:rPr>
              <a:t>Development</a:t>
            </a:r>
            <a:endParaRPr lang="en-GB" sz="1400" dirty="0">
              <a:solidFill>
                <a:schemeClr val="accent6">
                  <a:lumMod val="50000"/>
                </a:schemeClr>
              </a:solidFill>
              <a:latin typeface="Avenir Nxt2 W1G" panose="020B0503020202020204" pitchFamily="34" charset="0"/>
            </a:endParaRPr>
          </a:p>
        </p:txBody>
      </p:sp>
      <p:sp>
        <p:nvSpPr>
          <p:cNvPr id="15" name="Rectangle: Rounded Corners 6">
            <a:extLst>
              <a:ext uri="{FF2B5EF4-FFF2-40B4-BE49-F238E27FC236}">
                <a16:creationId xmlns:a16="http://schemas.microsoft.com/office/drawing/2014/main" id="{8E1B44C9-6744-5C95-B507-2DF1D4AEA9F4}"/>
              </a:ext>
            </a:extLst>
          </p:cNvPr>
          <p:cNvSpPr/>
          <p:nvPr/>
        </p:nvSpPr>
        <p:spPr>
          <a:xfrm>
            <a:off x="5393786" y="5018484"/>
            <a:ext cx="6796630" cy="258345"/>
          </a:xfrm>
          <a:prstGeom prst="roundRect">
            <a:avLst>
              <a:gd name="adj" fmla="val 0"/>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venir Next" panose="020B0503020202020204" pitchFamily="34" charset="0"/>
              </a:rPr>
              <a:t>Implementation</a:t>
            </a:r>
            <a:endParaRPr lang="en-GB" sz="1400" dirty="0">
              <a:solidFill>
                <a:schemeClr val="bg1"/>
              </a:solidFill>
              <a:latin typeface="Avenir Next" panose="020B0503020202020204" pitchFamily="34" charset="0"/>
            </a:endParaRPr>
          </a:p>
        </p:txBody>
      </p:sp>
      <p:pic>
        <p:nvPicPr>
          <p:cNvPr id="9" name="Picture 8">
            <a:extLst>
              <a:ext uri="{FF2B5EF4-FFF2-40B4-BE49-F238E27FC236}">
                <a16:creationId xmlns:a16="http://schemas.microsoft.com/office/drawing/2014/main" id="{9754F2A7-0903-166A-6DFF-C04C87F6FA7D}"/>
              </a:ext>
            </a:extLst>
          </p:cNvPr>
          <p:cNvPicPr>
            <a:picLocks noChangeAspect="1"/>
          </p:cNvPicPr>
          <p:nvPr/>
        </p:nvPicPr>
        <p:blipFill>
          <a:blip r:embed="rId4"/>
          <a:stretch>
            <a:fillRect/>
          </a:stretch>
        </p:blipFill>
        <p:spPr>
          <a:xfrm>
            <a:off x="8334848" y="6086994"/>
            <a:ext cx="1848519" cy="641564"/>
          </a:xfrm>
          <a:prstGeom prst="rect">
            <a:avLst/>
          </a:prstGeom>
        </p:spPr>
      </p:pic>
      <p:sp>
        <p:nvSpPr>
          <p:cNvPr id="20" name="Rectangle: Rounded Corners 6">
            <a:extLst>
              <a:ext uri="{FF2B5EF4-FFF2-40B4-BE49-F238E27FC236}">
                <a16:creationId xmlns:a16="http://schemas.microsoft.com/office/drawing/2014/main" id="{EB6410FB-FD8E-CDDC-4948-9E66ED603F50}"/>
              </a:ext>
            </a:extLst>
          </p:cNvPr>
          <p:cNvSpPr/>
          <p:nvPr/>
        </p:nvSpPr>
        <p:spPr>
          <a:xfrm>
            <a:off x="1" y="5594974"/>
            <a:ext cx="12192000" cy="216898"/>
          </a:xfrm>
          <a:prstGeom prst="roundRect">
            <a:avLst>
              <a:gd name="adj" fmla="val 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venir Nxt2 W1G" panose="020B0503020202020204" pitchFamily="34" charset="0"/>
              </a:rPr>
              <a:t>Resources &amp; Partnership</a:t>
            </a:r>
            <a:endParaRPr lang="en-GB" sz="1400" dirty="0">
              <a:solidFill>
                <a:schemeClr val="bg1"/>
              </a:solidFill>
              <a:latin typeface="Avenir Nxt2 W1G" panose="020B0503020202020204" pitchFamily="34" charset="0"/>
            </a:endParaRPr>
          </a:p>
        </p:txBody>
      </p:sp>
      <p:sp>
        <p:nvSpPr>
          <p:cNvPr id="6" name="Text Placeholder 9">
            <a:extLst>
              <a:ext uri="{FF2B5EF4-FFF2-40B4-BE49-F238E27FC236}">
                <a16:creationId xmlns:a16="http://schemas.microsoft.com/office/drawing/2014/main" id="{E881437D-3B5F-8900-4A4C-6857972BEC73}"/>
              </a:ext>
            </a:extLst>
          </p:cNvPr>
          <p:cNvSpPr>
            <a:spLocks noGrp="1"/>
          </p:cNvSpPr>
          <p:nvPr>
            <p:ph type="body" sz="quarter" idx="10"/>
          </p:nvPr>
        </p:nvSpPr>
        <p:spPr>
          <a:xfrm>
            <a:off x="616074" y="313371"/>
            <a:ext cx="4554538" cy="308803"/>
          </a:xfrm>
        </p:spPr>
        <p:txBody>
          <a:bodyPr/>
          <a:lstStyle/>
          <a:p>
            <a:r>
              <a:rPr lang="en-GB" dirty="0"/>
              <a:t>New BSG Program</a:t>
            </a:r>
            <a:endParaRPr lang="en-150" dirty="0"/>
          </a:p>
        </p:txBody>
      </p:sp>
    </p:spTree>
    <p:custDataLst>
      <p:tags r:id="rId1"/>
    </p:custDataLst>
    <p:extLst>
      <p:ext uri="{BB962C8B-B14F-4D97-AF65-F5344CB8AC3E}">
        <p14:creationId xmlns:p14="http://schemas.microsoft.com/office/powerpoint/2010/main" val="956989280"/>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Gerader Verbinder 21"/>
          <p:cNvCxnSpPr>
            <a:cxnSpLocks/>
          </p:cNvCxnSpPr>
          <p:nvPr/>
        </p:nvCxnSpPr>
        <p:spPr>
          <a:xfrm>
            <a:off x="-15429" y="2952662"/>
            <a:ext cx="11280731" cy="0"/>
          </a:xfrm>
          <a:prstGeom prst="line">
            <a:avLst/>
          </a:prstGeom>
          <a:ln w="12700">
            <a:solidFill>
              <a:srgbClr val="009CD6"/>
            </a:solidFill>
            <a:tailEnd type="oval"/>
          </a:ln>
        </p:spPr>
        <p:style>
          <a:lnRef idx="1">
            <a:schemeClr val="accent1"/>
          </a:lnRef>
          <a:fillRef idx="0">
            <a:schemeClr val="accent1"/>
          </a:fillRef>
          <a:effectRef idx="0">
            <a:schemeClr val="accent1"/>
          </a:effectRef>
          <a:fontRef idx="minor">
            <a:schemeClr val="tx1"/>
          </a:fontRef>
        </p:style>
      </p:cxnSp>
      <p:grpSp>
        <p:nvGrpSpPr>
          <p:cNvPr id="4" name="Gruppieren 3"/>
          <p:cNvGrpSpPr/>
          <p:nvPr/>
        </p:nvGrpSpPr>
        <p:grpSpPr>
          <a:xfrm>
            <a:off x="3740343" y="2125201"/>
            <a:ext cx="3043915" cy="2734707"/>
            <a:chOff x="11045802" y="5097693"/>
            <a:chExt cx="6087830" cy="5469413"/>
          </a:xfrm>
        </p:grpSpPr>
        <p:sp>
          <p:nvSpPr>
            <p:cNvPr id="23" name="Shape 610"/>
            <p:cNvSpPr/>
            <p:nvPr/>
          </p:nvSpPr>
          <p:spPr>
            <a:xfrm>
              <a:off x="12056224" y="7479437"/>
              <a:ext cx="4332436" cy="1811690"/>
            </a:xfrm>
            <a:prstGeom prst="rect">
              <a:avLst/>
            </a:prstGeom>
            <a:noFill/>
            <a:ln>
              <a:noFill/>
            </a:ln>
          </p:spPr>
          <p:txBody>
            <a:bodyPr lIns="91412" tIns="45700" rIns="91412" bIns="45700" anchor="t" anchorCtr="0">
              <a:noAutofit/>
            </a:bodyPr>
            <a:lstStyle/>
            <a:p>
              <a:pPr algn="ctr">
                <a:lnSpc>
                  <a:spcPct val="130000"/>
                </a:lnSpc>
                <a:buSzPct val="25000"/>
              </a:pPr>
              <a:r>
                <a:rPr lang="en-GB" sz="2000" b="1" dirty="0">
                  <a:latin typeface="Avenir Nxt2 W1G" panose="020B0503020202020204" pitchFamily="34" charset="0"/>
                  <a:ea typeface="Roboto"/>
                  <a:cs typeface="Roboto"/>
                  <a:sym typeface="Roboto"/>
                </a:rPr>
                <a:t>Partnership outreach</a:t>
              </a:r>
              <a:endParaRPr lang="id-ID" sz="2000" b="1" dirty="0">
                <a:latin typeface="Avenir Nxt2 W1G" panose="020B0503020202020204" pitchFamily="34" charset="0"/>
                <a:ea typeface="Roboto"/>
                <a:cs typeface="Roboto"/>
                <a:sym typeface="Roboto"/>
              </a:endParaRPr>
            </a:p>
          </p:txBody>
        </p:sp>
        <p:sp>
          <p:nvSpPr>
            <p:cNvPr id="25" name="Ellipse 24"/>
            <p:cNvSpPr/>
            <p:nvPr/>
          </p:nvSpPr>
          <p:spPr>
            <a:xfrm>
              <a:off x="13414486" y="6053893"/>
              <a:ext cx="1353354" cy="1353354"/>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venir Nxt2 W1G" panose="020B0503020202020204" pitchFamily="34" charset="0"/>
                </a:rPr>
                <a:t>05</a:t>
              </a:r>
            </a:p>
          </p:txBody>
        </p:sp>
        <p:sp>
          <p:nvSpPr>
            <p:cNvPr id="27" name="Textfeld 26"/>
            <p:cNvSpPr txBox="1"/>
            <p:nvPr/>
          </p:nvSpPr>
          <p:spPr>
            <a:xfrm>
              <a:off x="11045802" y="9283678"/>
              <a:ext cx="6087830" cy="1283428"/>
            </a:xfrm>
            <a:prstGeom prst="rect">
              <a:avLst/>
            </a:prstGeom>
            <a:noFill/>
          </p:spPr>
          <p:txBody>
            <a:bodyPr wrap="square" rtlCol="0">
              <a:spAutoFit/>
            </a:bodyPr>
            <a:lstStyle>
              <a:defPPr>
                <a:defRPr lang="en-US"/>
              </a:defPPr>
              <a:lvl1pPr algn="ctr">
                <a:lnSpc>
                  <a:spcPts val="2200"/>
                </a:lnSpc>
                <a:defRPr sz="1600">
                  <a:latin typeface="Avenir Nxt2 W1G" panose="020B0503020202020204" pitchFamily="34" charset="0"/>
                </a:defRPr>
              </a:lvl1pPr>
            </a:lstStyle>
            <a:p>
              <a:r>
                <a:rPr lang="en-US" dirty="0"/>
                <a:t>Outreach via new BSG: SGs, RGs, RFs, RTOs, RSOs, SDOs…</a:t>
              </a:r>
            </a:p>
          </p:txBody>
        </p:sp>
        <p:sp>
          <p:nvSpPr>
            <p:cNvPr id="29" name="Shape 616"/>
            <p:cNvSpPr/>
            <p:nvPr/>
          </p:nvSpPr>
          <p:spPr>
            <a:xfrm>
              <a:off x="12392926" y="5097693"/>
              <a:ext cx="3396472" cy="800182"/>
            </a:xfrm>
            <a:prstGeom prst="rect">
              <a:avLst/>
            </a:prstGeom>
            <a:noFill/>
            <a:ln>
              <a:noFill/>
            </a:ln>
          </p:spPr>
          <p:txBody>
            <a:bodyPr lIns="91412" tIns="45700" rIns="91412" bIns="45700" anchor="t" anchorCtr="0">
              <a:noAutofit/>
            </a:bodyPr>
            <a:lstStyle/>
            <a:p>
              <a:pPr algn="ctr">
                <a:lnSpc>
                  <a:spcPct val="130000"/>
                </a:lnSpc>
                <a:buSzPct val="25000"/>
              </a:pPr>
              <a:r>
                <a:rPr lang="de-DE" sz="1600" dirty="0">
                  <a:latin typeface="Avenir Nxt2 W1G" panose="020B0503020202020204" pitchFamily="34" charset="0"/>
                  <a:ea typeface="Roboto"/>
                  <a:cs typeface="Roboto"/>
                  <a:sym typeface="Roboto"/>
                </a:rPr>
                <a:t>Feb – Oct</a:t>
              </a:r>
              <a:endParaRPr lang="id-ID" sz="1600" dirty="0">
                <a:latin typeface="Avenir Nxt2 W1G" panose="020B0503020202020204" pitchFamily="34" charset="0"/>
                <a:ea typeface="Roboto"/>
                <a:cs typeface="Roboto"/>
                <a:sym typeface="Roboto"/>
              </a:endParaRPr>
            </a:p>
          </p:txBody>
        </p:sp>
      </p:grpSp>
      <p:grpSp>
        <p:nvGrpSpPr>
          <p:cNvPr id="2" name="Gruppieren 1"/>
          <p:cNvGrpSpPr/>
          <p:nvPr/>
        </p:nvGrpSpPr>
        <p:grpSpPr>
          <a:xfrm>
            <a:off x="742978" y="2121463"/>
            <a:ext cx="2434670" cy="2655106"/>
            <a:chOff x="1482780" y="5090219"/>
            <a:chExt cx="4869340" cy="5310212"/>
          </a:xfrm>
        </p:grpSpPr>
        <p:sp>
          <p:nvSpPr>
            <p:cNvPr id="24" name="Shape 616"/>
            <p:cNvSpPr/>
            <p:nvPr/>
          </p:nvSpPr>
          <p:spPr>
            <a:xfrm>
              <a:off x="1934508" y="7473209"/>
              <a:ext cx="4164730" cy="800182"/>
            </a:xfrm>
            <a:prstGeom prst="rect">
              <a:avLst/>
            </a:prstGeom>
            <a:noFill/>
            <a:ln>
              <a:noFill/>
            </a:ln>
          </p:spPr>
          <p:txBody>
            <a:bodyPr lIns="91412" tIns="45700" rIns="91412" bIns="45700" anchor="t" anchorCtr="0">
              <a:noAutofit/>
            </a:bodyPr>
            <a:lstStyle/>
            <a:p>
              <a:pPr algn="ctr">
                <a:lnSpc>
                  <a:spcPct val="130000"/>
                </a:lnSpc>
                <a:buSzPct val="25000"/>
              </a:pPr>
              <a:r>
                <a:rPr lang="en-GB" sz="2000" b="1" dirty="0">
                  <a:latin typeface="Avenir Nxt2 W1G" panose="020B0503020202020204" pitchFamily="34" charset="0"/>
                  <a:ea typeface="Roboto"/>
                  <a:cs typeface="Roboto"/>
                  <a:sym typeface="Roboto"/>
                </a:rPr>
                <a:t>Revision</a:t>
              </a:r>
              <a:endParaRPr lang="id-ID" sz="2000" b="1" dirty="0">
                <a:latin typeface="Avenir Nxt2 W1G" panose="020B0503020202020204" pitchFamily="34" charset="0"/>
                <a:ea typeface="Roboto"/>
                <a:cs typeface="Roboto"/>
                <a:sym typeface="Roboto"/>
              </a:endParaRPr>
            </a:p>
          </p:txBody>
        </p:sp>
        <p:sp>
          <p:nvSpPr>
            <p:cNvPr id="28" name="Shape 616"/>
            <p:cNvSpPr/>
            <p:nvPr/>
          </p:nvSpPr>
          <p:spPr>
            <a:xfrm>
              <a:off x="2219214" y="5090219"/>
              <a:ext cx="3396472" cy="800182"/>
            </a:xfrm>
            <a:prstGeom prst="rect">
              <a:avLst/>
            </a:prstGeom>
            <a:noFill/>
            <a:ln>
              <a:noFill/>
            </a:ln>
          </p:spPr>
          <p:txBody>
            <a:bodyPr lIns="91412" tIns="45700" rIns="91412" bIns="45700" anchor="t" anchorCtr="0">
              <a:noAutofit/>
            </a:bodyPr>
            <a:lstStyle/>
            <a:p>
              <a:pPr algn="ctr">
                <a:lnSpc>
                  <a:spcPct val="130000"/>
                </a:lnSpc>
                <a:buSzPct val="25000"/>
              </a:pPr>
              <a:r>
                <a:rPr lang="de-DE" sz="1600" dirty="0">
                  <a:latin typeface="Avenir Nxt2 W1G" panose="020B0503020202020204" pitchFamily="34" charset="0"/>
                  <a:ea typeface="Roboto"/>
                  <a:cs typeface="Roboto"/>
                  <a:sym typeface="Roboto"/>
                </a:rPr>
                <a:t>Feb – Sep</a:t>
              </a:r>
              <a:endParaRPr lang="id-ID" sz="1600" dirty="0">
                <a:latin typeface="Avenir Nxt2 W1G" panose="020B0503020202020204" pitchFamily="34" charset="0"/>
                <a:ea typeface="Roboto"/>
                <a:cs typeface="Roboto"/>
                <a:sym typeface="Roboto"/>
              </a:endParaRPr>
            </a:p>
          </p:txBody>
        </p:sp>
        <p:sp>
          <p:nvSpPr>
            <p:cNvPr id="30" name="Ellipse 29"/>
            <p:cNvSpPr/>
            <p:nvPr/>
          </p:nvSpPr>
          <p:spPr>
            <a:xfrm>
              <a:off x="3280798" y="6103209"/>
              <a:ext cx="1282888" cy="1282888"/>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venir Nxt2 W1G" panose="020B0503020202020204" pitchFamily="34" charset="0"/>
                </a:rPr>
                <a:t>04</a:t>
              </a:r>
            </a:p>
          </p:txBody>
        </p:sp>
        <p:sp>
          <p:nvSpPr>
            <p:cNvPr id="32" name="Textfeld 31"/>
            <p:cNvSpPr txBox="1"/>
            <p:nvPr/>
          </p:nvSpPr>
          <p:spPr>
            <a:xfrm>
              <a:off x="1482780" y="8555823"/>
              <a:ext cx="4869340" cy="1844608"/>
            </a:xfrm>
            <a:prstGeom prst="rect">
              <a:avLst/>
            </a:prstGeom>
            <a:noFill/>
          </p:spPr>
          <p:txBody>
            <a:bodyPr wrap="square" rtlCol="0">
              <a:spAutoFit/>
            </a:bodyPr>
            <a:lstStyle>
              <a:defPPr>
                <a:defRPr lang="en-US"/>
              </a:defPPr>
              <a:lvl1pPr algn="ctr">
                <a:lnSpc>
                  <a:spcPts val="2200"/>
                </a:lnSpc>
                <a:defRPr sz="1600">
                  <a:latin typeface="Avenir Nxt2 W1G" panose="020B0503020202020204" pitchFamily="34" charset="0"/>
                </a:defRPr>
              </a:lvl1pPr>
            </a:lstStyle>
            <a:p>
              <a:r>
                <a:rPr lang="en-US" dirty="0"/>
                <a:t>Revision &amp; update of</a:t>
              </a:r>
            </a:p>
            <a:p>
              <a:r>
                <a:rPr lang="en-US" dirty="0"/>
                <a:t>NSS guidelines &amp; thematic initiatives</a:t>
              </a:r>
            </a:p>
          </p:txBody>
        </p:sp>
      </p:grpSp>
      <p:grpSp>
        <p:nvGrpSpPr>
          <p:cNvPr id="5" name="Gruppieren 4"/>
          <p:cNvGrpSpPr/>
          <p:nvPr/>
        </p:nvGrpSpPr>
        <p:grpSpPr>
          <a:xfrm>
            <a:off x="6618768" y="2115797"/>
            <a:ext cx="3215250" cy="2637049"/>
            <a:chOff x="16375918" y="5078885"/>
            <a:chExt cx="6430500" cy="5274097"/>
          </a:xfrm>
        </p:grpSpPr>
        <p:sp>
          <p:nvSpPr>
            <p:cNvPr id="56" name="Shape 610"/>
            <p:cNvSpPr/>
            <p:nvPr/>
          </p:nvSpPr>
          <p:spPr>
            <a:xfrm>
              <a:off x="16375918" y="7463095"/>
              <a:ext cx="6430500" cy="800182"/>
            </a:xfrm>
            <a:prstGeom prst="rect">
              <a:avLst/>
            </a:prstGeom>
            <a:noFill/>
            <a:ln>
              <a:noFill/>
            </a:ln>
          </p:spPr>
          <p:txBody>
            <a:bodyPr lIns="91412" tIns="45700" rIns="91412" bIns="45700" anchor="t" anchorCtr="0">
              <a:noAutofit/>
            </a:bodyPr>
            <a:lstStyle/>
            <a:p>
              <a:pPr algn="ctr">
                <a:lnSpc>
                  <a:spcPct val="130000"/>
                </a:lnSpc>
                <a:buSzPct val="25000"/>
              </a:pPr>
              <a:r>
                <a:rPr lang="en-GB" sz="2000" b="1" dirty="0">
                  <a:latin typeface="Avenir Nxt2 W1G" panose="020B0503020202020204" pitchFamily="34" charset="0"/>
                  <a:ea typeface="Roboto"/>
                  <a:cs typeface="Roboto"/>
                  <a:sym typeface="Roboto"/>
                </a:rPr>
                <a:t>Reporting &amp; ways forward</a:t>
              </a:r>
              <a:endParaRPr lang="id-ID" sz="2000" b="1" dirty="0">
                <a:latin typeface="Avenir Nxt2 W1G" panose="020B0503020202020204" pitchFamily="34" charset="0"/>
                <a:ea typeface="Roboto"/>
                <a:cs typeface="Roboto"/>
                <a:sym typeface="Roboto"/>
              </a:endParaRPr>
            </a:p>
          </p:txBody>
        </p:sp>
        <p:sp>
          <p:nvSpPr>
            <p:cNvPr id="57" name="Ellipse 56"/>
            <p:cNvSpPr/>
            <p:nvPr/>
          </p:nvSpPr>
          <p:spPr>
            <a:xfrm>
              <a:off x="19067360" y="6075507"/>
              <a:ext cx="1338286" cy="1338286"/>
            </a:xfrm>
            <a:prstGeom prst="ellipse">
              <a:avLst/>
            </a:prstGeom>
            <a:solidFill>
              <a:schemeClr val="bg1"/>
            </a:solidFill>
            <a:ln>
              <a:solidFill>
                <a:srgbClr val="009CD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venir Nxt2 W1G" panose="020B0503020202020204" pitchFamily="34" charset="0"/>
                </a:rPr>
                <a:t>06</a:t>
              </a:r>
            </a:p>
          </p:txBody>
        </p:sp>
        <p:sp>
          <p:nvSpPr>
            <p:cNvPr id="59" name="Textfeld 58"/>
            <p:cNvSpPr txBox="1"/>
            <p:nvPr/>
          </p:nvSpPr>
          <p:spPr>
            <a:xfrm>
              <a:off x="17062804" y="9183432"/>
              <a:ext cx="5056728" cy="1169550"/>
            </a:xfrm>
            <a:prstGeom prst="rect">
              <a:avLst/>
            </a:prstGeom>
            <a:noFill/>
          </p:spPr>
          <p:txBody>
            <a:bodyPr wrap="square" rtlCol="0">
              <a:spAutoFit/>
            </a:bodyPr>
            <a:lstStyle>
              <a:defPPr>
                <a:defRPr lang="en-US"/>
              </a:defPPr>
              <a:lvl1pPr algn="ctr">
                <a:lnSpc>
                  <a:spcPts val="2200"/>
                </a:lnSpc>
                <a:defRPr sz="1600">
                  <a:latin typeface="Avenir Nxt2 W1G" panose="020B0503020202020204" pitchFamily="34" charset="0"/>
                </a:defRPr>
              </a:lvl1pPr>
            </a:lstStyle>
            <a:p>
              <a:r>
                <a:rPr lang="en-US" dirty="0"/>
                <a:t>Reporting BSG Result</a:t>
              </a:r>
            </a:p>
            <a:p>
              <a:r>
                <a:rPr lang="en-US" dirty="0"/>
                <a:t>Res 44 </a:t>
              </a:r>
            </a:p>
          </p:txBody>
        </p:sp>
        <p:sp>
          <p:nvSpPr>
            <p:cNvPr id="60" name="Shape 616"/>
            <p:cNvSpPr/>
            <p:nvPr/>
          </p:nvSpPr>
          <p:spPr>
            <a:xfrm>
              <a:off x="18191928" y="5078885"/>
              <a:ext cx="3089152" cy="800182"/>
            </a:xfrm>
            <a:prstGeom prst="rect">
              <a:avLst/>
            </a:prstGeom>
            <a:noFill/>
            <a:ln>
              <a:noFill/>
            </a:ln>
          </p:spPr>
          <p:txBody>
            <a:bodyPr lIns="91412" tIns="45700" rIns="91412" bIns="45700" anchor="t" anchorCtr="0">
              <a:noAutofit/>
            </a:bodyPr>
            <a:lstStyle/>
            <a:p>
              <a:pPr algn="ctr">
                <a:lnSpc>
                  <a:spcPct val="130000"/>
                </a:lnSpc>
                <a:buSzPct val="25000"/>
              </a:pPr>
              <a:r>
                <a:rPr lang="en-US" sz="1600" dirty="0">
                  <a:latin typeface="Avenir Nxt2 W1G" panose="020B0503020202020204" pitchFamily="34" charset="0"/>
                  <a:ea typeface="Roboto"/>
                  <a:cs typeface="Roboto"/>
                  <a:sym typeface="Roboto"/>
                </a:rPr>
                <a:t>Oct</a:t>
              </a:r>
              <a:endParaRPr lang="id-ID" sz="1600" dirty="0">
                <a:latin typeface="Avenir Nxt2 W1G" panose="020B0503020202020204" pitchFamily="34" charset="0"/>
                <a:ea typeface="Roboto"/>
                <a:cs typeface="Roboto"/>
                <a:sym typeface="Roboto"/>
              </a:endParaRPr>
            </a:p>
          </p:txBody>
        </p:sp>
      </p:grpSp>
      <p:sp>
        <p:nvSpPr>
          <p:cNvPr id="9" name="Ellipse 38">
            <a:extLst>
              <a:ext uri="{FF2B5EF4-FFF2-40B4-BE49-F238E27FC236}">
                <a16:creationId xmlns:a16="http://schemas.microsoft.com/office/drawing/2014/main" id="{71ED0A01-1EA3-5E97-015B-2EA85658F998}"/>
              </a:ext>
            </a:extLst>
          </p:cNvPr>
          <p:cNvSpPr/>
          <p:nvPr/>
        </p:nvSpPr>
        <p:spPr>
          <a:xfrm>
            <a:off x="10833535" y="2510501"/>
            <a:ext cx="863533" cy="863533"/>
          </a:xfrm>
          <a:prstGeom prst="ellipse">
            <a:avLst/>
          </a:prstGeom>
          <a:solidFill>
            <a:srgbClr val="009CD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bg2">
                  <a:lumMod val="50000"/>
                </a:schemeClr>
              </a:solidFill>
              <a:latin typeface="Avenir Nxt2 W1G" panose="020B0503020202020204" pitchFamily="34" charset="0"/>
            </a:endParaRPr>
          </a:p>
        </p:txBody>
      </p:sp>
      <p:pic>
        <p:nvPicPr>
          <p:cNvPr id="11" name="Picture 10">
            <a:extLst>
              <a:ext uri="{FF2B5EF4-FFF2-40B4-BE49-F238E27FC236}">
                <a16:creationId xmlns:a16="http://schemas.microsoft.com/office/drawing/2014/main" id="{AA49A556-ACF6-DA38-F6D4-E25E060C6F05}"/>
              </a:ext>
            </a:extLst>
          </p:cNvPr>
          <p:cNvPicPr>
            <a:picLocks noChangeAspect="1"/>
          </p:cNvPicPr>
          <p:nvPr/>
        </p:nvPicPr>
        <p:blipFill>
          <a:blip r:embed="rId4"/>
          <a:stretch>
            <a:fillRect/>
          </a:stretch>
        </p:blipFill>
        <p:spPr>
          <a:xfrm>
            <a:off x="8334848" y="6086994"/>
            <a:ext cx="1848519" cy="641564"/>
          </a:xfrm>
          <a:prstGeom prst="rect">
            <a:avLst/>
          </a:prstGeom>
        </p:spPr>
      </p:pic>
      <p:sp>
        <p:nvSpPr>
          <p:cNvPr id="15" name="Title 4">
            <a:extLst>
              <a:ext uri="{FF2B5EF4-FFF2-40B4-BE49-F238E27FC236}">
                <a16:creationId xmlns:a16="http://schemas.microsoft.com/office/drawing/2014/main" id="{4FC4118D-D45F-F9AE-F49D-82747BD5A74D}"/>
              </a:ext>
            </a:extLst>
          </p:cNvPr>
          <p:cNvSpPr txBox="1">
            <a:spLocks/>
          </p:cNvSpPr>
          <p:nvPr/>
        </p:nvSpPr>
        <p:spPr>
          <a:xfrm>
            <a:off x="525290" y="1169016"/>
            <a:ext cx="7987134" cy="868315"/>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a:lstStyle>
          <a:p>
            <a:r>
              <a:rPr lang="en-US" dirty="0"/>
              <a:t>New BSG Program: </a:t>
            </a:r>
            <a:r>
              <a:rPr lang="en-US" b="0" dirty="0"/>
              <a:t>Roadmap to WTSA-24 </a:t>
            </a:r>
          </a:p>
        </p:txBody>
      </p:sp>
      <p:sp>
        <p:nvSpPr>
          <p:cNvPr id="16" name="Text Placeholder 9">
            <a:extLst>
              <a:ext uri="{FF2B5EF4-FFF2-40B4-BE49-F238E27FC236}">
                <a16:creationId xmlns:a16="http://schemas.microsoft.com/office/drawing/2014/main" id="{9C6082BF-B259-8BC0-8E1F-C2E6CE26E96A}"/>
              </a:ext>
            </a:extLst>
          </p:cNvPr>
          <p:cNvSpPr>
            <a:spLocks noGrp="1"/>
          </p:cNvSpPr>
          <p:nvPr>
            <p:ph type="body" sz="quarter" idx="10"/>
          </p:nvPr>
        </p:nvSpPr>
        <p:spPr>
          <a:xfrm>
            <a:off x="616074" y="313371"/>
            <a:ext cx="4554538" cy="308803"/>
          </a:xfrm>
        </p:spPr>
        <p:txBody>
          <a:bodyPr/>
          <a:lstStyle/>
          <a:p>
            <a:r>
              <a:rPr lang="en-GB" dirty="0"/>
              <a:t>New BSG Program</a:t>
            </a:r>
            <a:endParaRPr lang="en-150" dirty="0"/>
          </a:p>
        </p:txBody>
      </p:sp>
      <p:sp>
        <p:nvSpPr>
          <p:cNvPr id="17" name="Rectangle: Rounded Corners 3">
            <a:extLst>
              <a:ext uri="{FF2B5EF4-FFF2-40B4-BE49-F238E27FC236}">
                <a16:creationId xmlns:a16="http://schemas.microsoft.com/office/drawing/2014/main" id="{2BFB5723-63A7-12C1-E926-4731D78D402B}"/>
              </a:ext>
            </a:extLst>
          </p:cNvPr>
          <p:cNvSpPr/>
          <p:nvPr/>
        </p:nvSpPr>
        <p:spPr>
          <a:xfrm>
            <a:off x="0" y="5303373"/>
            <a:ext cx="9071349" cy="351581"/>
          </a:xfrm>
          <a:prstGeom prst="roundRect">
            <a:avLst>
              <a:gd name="adj" fmla="val 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accent6">
                    <a:lumMod val="50000"/>
                  </a:schemeClr>
                </a:solidFill>
                <a:latin typeface="Avenir Nxt2 W1G" panose="020B0503020202020204" pitchFamily="34" charset="0"/>
              </a:rPr>
              <a:t>Development</a:t>
            </a:r>
            <a:endParaRPr lang="en-GB" sz="1400" dirty="0">
              <a:solidFill>
                <a:schemeClr val="accent6">
                  <a:lumMod val="50000"/>
                </a:schemeClr>
              </a:solidFill>
              <a:latin typeface="Avenir Nxt2 W1G" panose="020B0503020202020204" pitchFamily="34" charset="0"/>
            </a:endParaRPr>
          </a:p>
        </p:txBody>
      </p:sp>
      <p:sp>
        <p:nvSpPr>
          <p:cNvPr id="20" name="Rectangle: Rounded Corners 6">
            <a:extLst>
              <a:ext uri="{FF2B5EF4-FFF2-40B4-BE49-F238E27FC236}">
                <a16:creationId xmlns:a16="http://schemas.microsoft.com/office/drawing/2014/main" id="{A6957D59-4DA5-6FAA-449D-81DA5423DAB6}"/>
              </a:ext>
            </a:extLst>
          </p:cNvPr>
          <p:cNvSpPr/>
          <p:nvPr/>
        </p:nvSpPr>
        <p:spPr>
          <a:xfrm>
            <a:off x="2" y="5020352"/>
            <a:ext cx="6962210" cy="291600"/>
          </a:xfrm>
          <a:prstGeom prst="roundRect">
            <a:avLst>
              <a:gd name="adj" fmla="val 0"/>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venir Next" panose="020B0503020202020204" pitchFamily="34" charset="0"/>
              </a:rPr>
              <a:t>Implementation</a:t>
            </a:r>
            <a:endParaRPr lang="en-GB" sz="1400" dirty="0">
              <a:solidFill>
                <a:schemeClr val="bg1"/>
              </a:solidFill>
              <a:latin typeface="Avenir Next" panose="020B0503020202020204" pitchFamily="34" charset="0"/>
            </a:endParaRPr>
          </a:p>
        </p:txBody>
      </p:sp>
      <p:sp>
        <p:nvSpPr>
          <p:cNvPr id="26" name="Rectangle: Rounded Corners 6">
            <a:extLst>
              <a:ext uri="{FF2B5EF4-FFF2-40B4-BE49-F238E27FC236}">
                <a16:creationId xmlns:a16="http://schemas.microsoft.com/office/drawing/2014/main" id="{FEA73AB3-FF23-52EB-3F11-66CA2ABA687C}"/>
              </a:ext>
            </a:extLst>
          </p:cNvPr>
          <p:cNvSpPr/>
          <p:nvPr/>
        </p:nvSpPr>
        <p:spPr>
          <a:xfrm>
            <a:off x="1" y="5594974"/>
            <a:ext cx="12191999" cy="291600"/>
          </a:xfrm>
          <a:prstGeom prst="roundRect">
            <a:avLst>
              <a:gd name="adj" fmla="val 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venir Nxt2 W1G" panose="020B0503020202020204" pitchFamily="34" charset="0"/>
              </a:rPr>
              <a:t>Resources &amp; Partnership</a:t>
            </a:r>
            <a:endParaRPr lang="en-GB" sz="1400" dirty="0">
              <a:solidFill>
                <a:schemeClr val="bg1"/>
              </a:solidFill>
              <a:latin typeface="Avenir Nxt2 W1G" panose="020B0503020202020204" pitchFamily="34" charset="0"/>
            </a:endParaRPr>
          </a:p>
        </p:txBody>
      </p:sp>
      <p:pic>
        <p:nvPicPr>
          <p:cNvPr id="33" name="Picture 32">
            <a:extLst>
              <a:ext uri="{FF2B5EF4-FFF2-40B4-BE49-F238E27FC236}">
                <a16:creationId xmlns:a16="http://schemas.microsoft.com/office/drawing/2014/main" id="{58886D55-EEB0-CF8A-D021-7687F3E15A73}"/>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7959906" y="2598426"/>
            <a:ext cx="684000" cy="684000"/>
          </a:xfrm>
          <a:prstGeom prst="rect">
            <a:avLst/>
          </a:prstGeom>
        </p:spPr>
      </p:pic>
    </p:spTree>
    <p:custDataLst>
      <p:tags r:id="rId1"/>
    </p:custDataLst>
    <p:extLst>
      <p:ext uri="{BB962C8B-B14F-4D97-AF65-F5344CB8AC3E}">
        <p14:creationId xmlns:p14="http://schemas.microsoft.com/office/powerpoint/2010/main" val="390536800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TU Logo Animation_Brandhub (1) (1)">
            <a:hlinkClick r:id="" action="ppaction://media"/>
            <a:extLst>
              <a:ext uri="{FF2B5EF4-FFF2-40B4-BE49-F238E27FC236}">
                <a16:creationId xmlns:a16="http://schemas.microsoft.com/office/drawing/2014/main" id="{914AA868-9F53-1117-440B-4A474F73925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AC4CAA3A-81AC-7CC8-7DE7-45657EC0BEAC}"/>
              </a:ext>
            </a:extLst>
          </p:cNvPr>
          <p:cNvSpPr txBox="1"/>
          <p:nvPr/>
        </p:nvSpPr>
        <p:spPr>
          <a:xfrm>
            <a:off x="3999854" y="5130579"/>
            <a:ext cx="4192292" cy="584775"/>
          </a:xfrm>
          <a:prstGeom prst="rect">
            <a:avLst/>
          </a:prstGeom>
          <a:noFill/>
        </p:spPr>
        <p:txBody>
          <a:bodyPr wrap="square" rtlCol="0">
            <a:spAutoFit/>
          </a:bodyPr>
          <a:lstStyle/>
          <a:p>
            <a:pPr algn="ctr"/>
            <a:r>
              <a:rPr lang="en-US" sz="3200" b="1" dirty="0">
                <a:latin typeface="Avenir Nxt2 W1G" panose="020B0503020202020204" pitchFamily="34" charset="0"/>
              </a:rPr>
              <a:t>Thank you!</a:t>
            </a:r>
            <a:endParaRPr lang="en-150" sz="3200" b="1">
              <a:latin typeface="Avenir Nxt2 W1G" panose="020B0503020202020204" pitchFamily="34" charset="0"/>
            </a:endParaRPr>
          </a:p>
        </p:txBody>
      </p:sp>
      <p:sp>
        <p:nvSpPr>
          <p:cNvPr id="4" name="TextBox 3">
            <a:extLst>
              <a:ext uri="{FF2B5EF4-FFF2-40B4-BE49-F238E27FC236}">
                <a16:creationId xmlns:a16="http://schemas.microsoft.com/office/drawing/2014/main" id="{EAA69440-BE03-9CD0-C3C9-C80796886407}"/>
              </a:ext>
            </a:extLst>
          </p:cNvPr>
          <p:cNvSpPr txBox="1"/>
          <p:nvPr/>
        </p:nvSpPr>
        <p:spPr>
          <a:xfrm>
            <a:off x="463826" y="424070"/>
            <a:ext cx="4518991" cy="1200329"/>
          </a:xfrm>
          <a:prstGeom prst="rect">
            <a:avLst/>
          </a:prstGeom>
          <a:noFill/>
        </p:spPr>
        <p:txBody>
          <a:bodyPr wrap="square" rtlCol="0">
            <a:spAutoFit/>
          </a:bodyPr>
          <a:lstStyle/>
          <a:p>
            <a:r>
              <a:rPr lang="en-US" sz="1800" b="1" dirty="0">
                <a:latin typeface="Avenir Nxt2 W1G" panose="020B0503020202020204" pitchFamily="34" charset="0"/>
                <a:cs typeface="Arial"/>
              </a:rPr>
              <a:t>Connect the unconnected </a:t>
            </a:r>
            <a:r>
              <a:rPr lang="en-US" sz="1800" dirty="0">
                <a:latin typeface="Avenir Nxt2 W1G" panose="020B0503020202020204" pitchFamily="34" charset="0"/>
                <a:cs typeface="Arial"/>
              </a:rPr>
              <a:t>with BSG</a:t>
            </a:r>
            <a:r>
              <a:rPr lang="en-US" dirty="0">
                <a:latin typeface="Avenir Nxt2 W1G" panose="020B0503020202020204" pitchFamily="34" charset="0"/>
                <a:cs typeface="Arial"/>
              </a:rPr>
              <a:t>.</a:t>
            </a:r>
            <a:endParaRPr lang="en-US" sz="1800" dirty="0">
              <a:latin typeface="Avenir Nxt2 W1G" panose="020B0503020202020204" pitchFamily="34" charset="0"/>
              <a:cs typeface="Arial"/>
            </a:endParaRPr>
          </a:p>
          <a:p>
            <a:r>
              <a:rPr lang="en-US" sz="1800" dirty="0">
                <a:latin typeface="Avenir Nxt2 W1G" panose="020B0503020202020204" pitchFamily="34" charset="0"/>
                <a:ea typeface="+mn-lt"/>
                <a:cs typeface="+mn-lt"/>
              </a:rPr>
              <a:t>Email (</a:t>
            </a:r>
            <a:r>
              <a:rPr lang="en-US" sz="1800" dirty="0">
                <a:latin typeface="Avenir Nxt2 W1G" panose="020B0503020202020204" pitchFamily="34" charset="0"/>
                <a:ea typeface="+mn-lt"/>
                <a:cs typeface="+mn-lt"/>
                <a:hlinkClick r:id="rId5">
                  <a:extLst>
                    <a:ext uri="{A12FA001-AC4F-418D-AE19-62706E023703}">
                      <ahyp:hlinkClr xmlns:ahyp="http://schemas.microsoft.com/office/drawing/2018/hyperlinkcolor" val="tx"/>
                    </a:ext>
                  </a:extLst>
                </a:hlinkClick>
              </a:rPr>
              <a:t>bridging@itu.int</a:t>
            </a:r>
            <a:r>
              <a:rPr lang="en-US" sz="1800" dirty="0">
                <a:latin typeface="Avenir Nxt2 W1G" panose="020B0503020202020204" pitchFamily="34" charset="0"/>
                <a:ea typeface="+mn-lt"/>
                <a:cs typeface="+mn-lt"/>
              </a:rPr>
              <a:t>) </a:t>
            </a:r>
            <a:endParaRPr lang="en-US" dirty="0">
              <a:latin typeface="Avenir Nxt2 W1G" panose="020B0503020202020204" pitchFamily="34" charset="0"/>
              <a:ea typeface="+mn-lt"/>
              <a:cs typeface="+mn-lt"/>
            </a:endParaRPr>
          </a:p>
          <a:p>
            <a:r>
              <a:rPr lang="en-US" sz="1800" dirty="0">
                <a:latin typeface="Avenir Nxt2 W1G" panose="020B0503020202020204" pitchFamily="34" charset="0"/>
                <a:ea typeface="+mn-lt"/>
                <a:cs typeface="+mn-lt"/>
              </a:rPr>
              <a:t>to join &amp; partner with us.</a:t>
            </a:r>
            <a:endParaRPr lang="en-US" dirty="0">
              <a:latin typeface="Avenir Nxt2 W1G" panose="020B0503020202020204" pitchFamily="34" charset="0"/>
              <a:cs typeface="Arial"/>
            </a:endParaRPr>
          </a:p>
          <a:p>
            <a:endParaRPr lang="en-US" dirty="0">
              <a:latin typeface="Avenir Nxt2 W1G" panose="020B0503020202020204" pitchFamily="34" charset="0"/>
            </a:endParaRPr>
          </a:p>
        </p:txBody>
      </p:sp>
    </p:spTree>
    <p:extLst>
      <p:ext uri="{BB962C8B-B14F-4D97-AF65-F5344CB8AC3E}">
        <p14:creationId xmlns:p14="http://schemas.microsoft.com/office/powerpoint/2010/main" val="149594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7264EE32-9C16-F432-3903-4DF54D6773C4}"/>
              </a:ext>
            </a:extLst>
          </p:cNvPr>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D4420952-E2EB-96FB-36BE-AB11D517EECF}"/>
              </a:ext>
            </a:extLst>
          </p:cNvPr>
          <p:cNvSpPr>
            <a:spLocks noGrp="1"/>
          </p:cNvSpPr>
          <p:nvPr>
            <p:ph type="body" sz="half" idx="2"/>
          </p:nvPr>
        </p:nvSpPr>
        <p:spPr/>
        <p:txBody>
          <a:bodyPr/>
          <a:lstStyle/>
          <a:p>
            <a:r>
              <a:rPr lang="en-US" dirty="0"/>
              <a:t>Why BSG?</a:t>
            </a:r>
          </a:p>
          <a:p>
            <a:r>
              <a:rPr lang="en-US" dirty="0"/>
              <a:t>How BSG measured ?</a:t>
            </a:r>
          </a:p>
          <a:p>
            <a:r>
              <a:rPr lang="en-US" dirty="0"/>
              <a:t>What is New BSG Program ?</a:t>
            </a:r>
          </a:p>
          <a:p>
            <a:pPr marL="0" indent="0">
              <a:buNone/>
            </a:pPr>
            <a:r>
              <a:rPr lang="en-US" dirty="0"/>
              <a:t>Development and implementation together</a:t>
            </a:r>
          </a:p>
          <a:p>
            <a:endParaRPr lang="en-US" dirty="0"/>
          </a:p>
        </p:txBody>
      </p:sp>
      <p:sp>
        <p:nvSpPr>
          <p:cNvPr id="4" name="Title 3">
            <a:extLst>
              <a:ext uri="{FF2B5EF4-FFF2-40B4-BE49-F238E27FC236}">
                <a16:creationId xmlns:a16="http://schemas.microsoft.com/office/drawing/2014/main" id="{06E0AD10-D146-CAF5-DC52-8E1B577DF237}"/>
              </a:ext>
            </a:extLst>
          </p:cNvPr>
          <p:cNvSpPr>
            <a:spLocks noGrp="1"/>
          </p:cNvSpPr>
          <p:nvPr>
            <p:ph type="title"/>
          </p:nvPr>
        </p:nvSpPr>
        <p:spPr/>
        <p:txBody>
          <a:bodyPr/>
          <a:lstStyle/>
          <a:p>
            <a:r>
              <a:rPr lang="en-US" dirty="0"/>
              <a:t>Agenda</a:t>
            </a:r>
          </a:p>
        </p:txBody>
      </p:sp>
      <p:sp>
        <p:nvSpPr>
          <p:cNvPr id="5" name="Text Placeholder 4">
            <a:extLst>
              <a:ext uri="{FF2B5EF4-FFF2-40B4-BE49-F238E27FC236}">
                <a16:creationId xmlns:a16="http://schemas.microsoft.com/office/drawing/2014/main" id="{50312EA9-267B-E854-BAA5-2ABC3DFAA5FD}"/>
              </a:ext>
            </a:extLst>
          </p:cNvPr>
          <p:cNvSpPr>
            <a:spLocks noGrp="1"/>
          </p:cNvSpPr>
          <p:nvPr>
            <p:ph type="body" sz="quarter" idx="10"/>
          </p:nvPr>
        </p:nvSpPr>
        <p:spPr/>
        <p:txBody>
          <a:bodyPr/>
          <a:lstStyle/>
          <a:p>
            <a:r>
              <a:rPr lang="en-US" dirty="0"/>
              <a:t>New BSG Program</a:t>
            </a:r>
          </a:p>
        </p:txBody>
      </p:sp>
    </p:spTree>
    <p:extLst>
      <p:ext uri="{BB962C8B-B14F-4D97-AF65-F5344CB8AC3E}">
        <p14:creationId xmlns:p14="http://schemas.microsoft.com/office/powerpoint/2010/main" val="297525404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5F8E7780-1895-8B29-692C-FD9B86BE1164}"/>
              </a:ext>
            </a:extLst>
          </p:cNvPr>
          <p:cNvPicPr>
            <a:picLocks noGrp="1" noChangeAspect="1"/>
          </p:cNvPicPr>
          <p:nvPr>
            <p:ph type="pic" idx="1"/>
          </p:nvPr>
        </p:nvPicPr>
        <p:blipFill>
          <a:blip r:embed="rId3"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BB78AEAF-66C5-0567-3F51-688B71E42C17}"/>
              </a:ext>
            </a:extLst>
          </p:cNvPr>
          <p:cNvSpPr>
            <a:spLocks noGrp="1"/>
          </p:cNvSpPr>
          <p:nvPr>
            <p:ph type="title"/>
          </p:nvPr>
        </p:nvSpPr>
        <p:spPr>
          <a:xfrm>
            <a:off x="634707" y="1258101"/>
            <a:ext cx="6000749" cy="480516"/>
          </a:xfrm>
        </p:spPr>
        <p:txBody>
          <a:bodyPr/>
          <a:lstStyle/>
          <a:p>
            <a:r>
              <a:rPr lang="en-US" dirty="0"/>
              <a:t>Why BSG?</a:t>
            </a:r>
          </a:p>
        </p:txBody>
      </p:sp>
      <p:sp>
        <p:nvSpPr>
          <p:cNvPr id="4" name="Text Placeholder 3">
            <a:extLst>
              <a:ext uri="{FF2B5EF4-FFF2-40B4-BE49-F238E27FC236}">
                <a16:creationId xmlns:a16="http://schemas.microsoft.com/office/drawing/2014/main" id="{E0317AD3-40DB-F271-1674-6B5A4BBB1A77}"/>
              </a:ext>
            </a:extLst>
          </p:cNvPr>
          <p:cNvSpPr>
            <a:spLocks noGrp="1"/>
          </p:cNvSpPr>
          <p:nvPr>
            <p:ph type="body" sz="half" idx="2"/>
          </p:nvPr>
        </p:nvSpPr>
        <p:spPr>
          <a:xfrm>
            <a:off x="634696" y="1855304"/>
            <a:ext cx="6000749" cy="4210821"/>
          </a:xfrm>
        </p:spPr>
        <p:txBody>
          <a:bodyPr/>
          <a:lstStyle/>
          <a:p>
            <a:r>
              <a:rPr lang="en-GB" b="1" i="1" dirty="0">
                <a:latin typeface="Adelle CYR Sb" panose="02000503060000020004" pitchFamily="2" charset="77"/>
                <a:cs typeface="Aharoni"/>
              </a:rPr>
              <a:t>Bridging the standardization gap between developing and developed countries </a:t>
            </a:r>
            <a:r>
              <a:rPr lang="en-GB" b="1" i="1" dirty="0">
                <a:solidFill>
                  <a:schemeClr val="accent5"/>
                </a:solidFill>
                <a:latin typeface="Adelle CYR Sb" panose="02000503060000020004" pitchFamily="2" charset="77"/>
                <a:cs typeface="Aharoni"/>
              </a:rPr>
              <a:t>is in our constitution</a:t>
            </a:r>
            <a:r>
              <a:rPr lang="en-GB" b="1" i="1" dirty="0">
                <a:latin typeface="Adelle CYR Sb" panose="02000503060000020004" pitchFamily="2" charset="77"/>
                <a:cs typeface="Aharoni"/>
              </a:rPr>
              <a:t>.</a:t>
            </a:r>
          </a:p>
          <a:p>
            <a:r>
              <a:rPr lang="en-US" sz="1600" b="1" dirty="0"/>
              <a:t>PP Resolution 123</a:t>
            </a:r>
          </a:p>
          <a:p>
            <a:r>
              <a:rPr lang="en-GB" sz="1400" dirty="0">
                <a:solidFill>
                  <a:srgbClr val="2F2F2F"/>
                </a:solidFill>
              </a:rPr>
              <a:t>Calls for collaboration with relevant academia, in close collaboration between ITU-T, ITU-R, while also taking into consideration the activities conducted through ITU Academy Training Centres and other capacity-building initiatives of BDT.</a:t>
            </a:r>
            <a:endParaRPr lang="en-US" sz="1400" b="1" dirty="0"/>
          </a:p>
          <a:p>
            <a:r>
              <a:rPr lang="en-US" sz="1600" b="1" dirty="0"/>
              <a:t>WTSA Resolution 44</a:t>
            </a:r>
          </a:p>
          <a:p>
            <a:r>
              <a:rPr lang="en-GB" sz="1400" dirty="0"/>
              <a:t>Recognizes that it is of high importance for developing countries to increase their participation in the establishment and widespread use of telecommunication standards, and to enhance their contribution in ITU-T study groups.</a:t>
            </a:r>
            <a:endParaRPr lang="en-US" sz="1400" dirty="0"/>
          </a:p>
          <a:p>
            <a:endParaRPr lang="en-US" dirty="0"/>
          </a:p>
        </p:txBody>
      </p:sp>
      <p:sp>
        <p:nvSpPr>
          <p:cNvPr id="5" name="Text Placeholder 4">
            <a:extLst>
              <a:ext uri="{FF2B5EF4-FFF2-40B4-BE49-F238E27FC236}">
                <a16:creationId xmlns:a16="http://schemas.microsoft.com/office/drawing/2014/main" id="{C4FE76A7-5FEB-03C0-2623-4BABB425A658}"/>
              </a:ext>
            </a:extLst>
          </p:cNvPr>
          <p:cNvSpPr>
            <a:spLocks noGrp="1"/>
          </p:cNvSpPr>
          <p:nvPr>
            <p:ph type="body" sz="quarter" idx="10"/>
          </p:nvPr>
        </p:nvSpPr>
        <p:spPr/>
        <p:txBody>
          <a:bodyPr/>
          <a:lstStyle/>
          <a:p>
            <a:r>
              <a:rPr lang="en-US" dirty="0"/>
              <a:t>New BSG Program</a:t>
            </a:r>
          </a:p>
        </p:txBody>
      </p:sp>
    </p:spTree>
    <p:extLst>
      <p:ext uri="{BB962C8B-B14F-4D97-AF65-F5344CB8AC3E}">
        <p14:creationId xmlns:p14="http://schemas.microsoft.com/office/powerpoint/2010/main" val="339575564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1288037" y="1857328"/>
            <a:ext cx="9581896" cy="3849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latin typeface="Avenir Nxt2 W1G" panose="020B0503020202020204" pitchFamily="34" charset="0"/>
            </a:endParaRPr>
          </a:p>
        </p:txBody>
      </p:sp>
      <p:sp>
        <p:nvSpPr>
          <p:cNvPr id="11" name="Title 10">
            <a:extLst>
              <a:ext uri="{FF2B5EF4-FFF2-40B4-BE49-F238E27FC236}">
                <a16:creationId xmlns:a16="http://schemas.microsoft.com/office/drawing/2014/main" id="{F21CBCE3-55CE-4F8C-A5B1-A64EAD374AFC}"/>
              </a:ext>
            </a:extLst>
          </p:cNvPr>
          <p:cNvSpPr>
            <a:spLocks noGrp="1"/>
          </p:cNvSpPr>
          <p:nvPr>
            <p:ph type="title"/>
          </p:nvPr>
        </p:nvSpPr>
        <p:spPr>
          <a:xfrm>
            <a:off x="634707" y="1267337"/>
            <a:ext cx="9061228" cy="868315"/>
          </a:xfrm>
        </p:spPr>
        <p:txBody>
          <a:bodyPr/>
          <a:lstStyle/>
          <a:p>
            <a:r>
              <a:rPr lang="en-US" dirty="0"/>
              <a:t>How do we know outcome of BSG?</a:t>
            </a:r>
            <a:br>
              <a:rPr lang="en-US" dirty="0"/>
            </a:br>
            <a:r>
              <a:rPr lang="en-US" dirty="0"/>
              <a:t>PP Res 71</a:t>
            </a:r>
          </a:p>
        </p:txBody>
      </p:sp>
      <p:sp>
        <p:nvSpPr>
          <p:cNvPr id="9" name="Text Placeholder 8">
            <a:extLst>
              <a:ext uri="{FF2B5EF4-FFF2-40B4-BE49-F238E27FC236}">
                <a16:creationId xmlns:a16="http://schemas.microsoft.com/office/drawing/2014/main" id="{152412C4-FBF8-4C31-0E8C-5EA87A47137D}"/>
              </a:ext>
            </a:extLst>
          </p:cNvPr>
          <p:cNvSpPr>
            <a:spLocks noGrp="1"/>
          </p:cNvSpPr>
          <p:nvPr>
            <p:ph type="body" sz="quarter" idx="10"/>
          </p:nvPr>
        </p:nvSpPr>
        <p:spPr/>
        <p:txBody>
          <a:bodyPr/>
          <a:lstStyle/>
          <a:p>
            <a:r>
              <a:rPr lang="en-US" dirty="0"/>
              <a:t>New BSG program</a:t>
            </a:r>
          </a:p>
        </p:txBody>
      </p:sp>
      <p:graphicFrame>
        <p:nvGraphicFramePr>
          <p:cNvPr id="3" name="Table 2">
            <a:extLst>
              <a:ext uri="{FF2B5EF4-FFF2-40B4-BE49-F238E27FC236}">
                <a16:creationId xmlns:a16="http://schemas.microsoft.com/office/drawing/2014/main" id="{A0DAEAC5-05FB-4C7C-185A-EA293299E9AF}"/>
              </a:ext>
            </a:extLst>
          </p:cNvPr>
          <p:cNvGraphicFramePr>
            <a:graphicFrameLocks noGrp="1"/>
          </p:cNvGraphicFramePr>
          <p:nvPr>
            <p:extLst>
              <p:ext uri="{D42A27DB-BD31-4B8C-83A1-F6EECF244321}">
                <p14:modId xmlns:p14="http://schemas.microsoft.com/office/powerpoint/2010/main" val="3491970977"/>
              </p:ext>
            </p:extLst>
          </p:nvPr>
        </p:nvGraphicFramePr>
        <p:xfrm>
          <a:off x="616074" y="2338426"/>
          <a:ext cx="11112100" cy="3849812"/>
        </p:xfrm>
        <a:graphic>
          <a:graphicData uri="http://schemas.openxmlformats.org/drawingml/2006/table">
            <a:tbl>
              <a:tblPr firstRow="1" bandRow="1">
                <a:tableStyleId>{5C22544A-7EE6-4342-B048-85BDC9FD1C3A}</a:tableStyleId>
              </a:tblPr>
              <a:tblGrid>
                <a:gridCol w="1597342">
                  <a:extLst>
                    <a:ext uri="{9D8B030D-6E8A-4147-A177-3AD203B41FA5}">
                      <a16:colId xmlns:a16="http://schemas.microsoft.com/office/drawing/2014/main" val="1708500811"/>
                    </a:ext>
                  </a:extLst>
                </a:gridCol>
                <a:gridCol w="4579820">
                  <a:extLst>
                    <a:ext uri="{9D8B030D-6E8A-4147-A177-3AD203B41FA5}">
                      <a16:colId xmlns:a16="http://schemas.microsoft.com/office/drawing/2014/main" val="1863068199"/>
                    </a:ext>
                  </a:extLst>
                </a:gridCol>
                <a:gridCol w="4934938">
                  <a:extLst>
                    <a:ext uri="{9D8B030D-6E8A-4147-A177-3AD203B41FA5}">
                      <a16:colId xmlns:a16="http://schemas.microsoft.com/office/drawing/2014/main" val="4248590433"/>
                    </a:ext>
                  </a:extLst>
                </a:gridCol>
              </a:tblGrid>
              <a:tr h="544784">
                <a:tc>
                  <a:txBody>
                    <a:bodyPr/>
                    <a:lstStyle/>
                    <a:p>
                      <a:pPr algn="ctr"/>
                      <a:r>
                        <a:rPr lang="en-US" sz="1400" b="1" i="0" dirty="0">
                          <a:latin typeface="Avenir Next Condensed Demi Bold" panose="020B0506020202020204" pitchFamily="34" charset="0"/>
                        </a:rPr>
                        <a:t>THEMATIC</a:t>
                      </a:r>
                    </a:p>
                    <a:p>
                      <a:pPr algn="ctr"/>
                      <a:r>
                        <a:rPr lang="en-US" sz="1400" b="1" i="0" dirty="0">
                          <a:latin typeface="Avenir Next Condensed Demi Bold" panose="020B0506020202020204" pitchFamily="34" charset="0"/>
                        </a:rPr>
                        <a:t>PRIORITIES</a:t>
                      </a:r>
                      <a:endParaRPr lang="en-GB" sz="1400" b="1" i="0" dirty="0">
                        <a:latin typeface="Avenir Next Condensed Demi Bold" panose="020B0506020202020204" pitchFamily="34" charset="0"/>
                      </a:endParaRPr>
                    </a:p>
                  </a:txBody>
                  <a:tcPr anchor="ctr"/>
                </a:tc>
                <a:tc>
                  <a:txBody>
                    <a:bodyPr/>
                    <a:lstStyle/>
                    <a:p>
                      <a:pPr algn="ctr"/>
                      <a:r>
                        <a:rPr lang="en-US" sz="1400" b="1" i="0" dirty="0">
                          <a:latin typeface="Avenir Next Condensed Demi Bold" panose="020B0506020202020204" pitchFamily="34" charset="0"/>
                        </a:rPr>
                        <a:t>OUTCOME</a:t>
                      </a:r>
                      <a:endParaRPr lang="en-GB" sz="1400" b="1" i="0" dirty="0">
                        <a:latin typeface="Avenir Next Condensed Demi Bold" panose="020B0506020202020204" pitchFamily="34" charset="0"/>
                      </a:endParaRPr>
                    </a:p>
                  </a:txBody>
                  <a:tcPr anchor="ctr"/>
                </a:tc>
                <a:tc>
                  <a:txBody>
                    <a:bodyPr/>
                    <a:lstStyle/>
                    <a:p>
                      <a:pPr algn="ctr"/>
                      <a:r>
                        <a:rPr lang="en-US" sz="1400" b="1" i="0" dirty="0">
                          <a:latin typeface="Avenir Next Condensed Demi Bold" panose="020B0506020202020204" pitchFamily="34" charset="0"/>
                        </a:rPr>
                        <a:t>OUTCOME INDICATORS</a:t>
                      </a:r>
                      <a:endParaRPr lang="en-GB" sz="1400" b="1" i="0" dirty="0">
                        <a:latin typeface="Avenir Next Condensed Demi Bold" panose="020B0506020202020204" pitchFamily="34" charset="0"/>
                      </a:endParaRPr>
                    </a:p>
                  </a:txBody>
                  <a:tcPr anchor="ctr"/>
                </a:tc>
                <a:extLst>
                  <a:ext uri="{0D108BD9-81ED-4DB2-BD59-A6C34878D82A}">
                    <a16:rowId xmlns:a16="http://schemas.microsoft.com/office/drawing/2014/main" val="3520664160"/>
                  </a:ext>
                </a:extLst>
              </a:tr>
              <a:tr h="3305028">
                <a:tc>
                  <a:txBody>
                    <a:bodyPr/>
                    <a:lstStyle/>
                    <a:p>
                      <a:pPr algn="l"/>
                      <a:r>
                        <a:rPr lang="en-US" sz="1400" b="0" dirty="0">
                          <a:solidFill>
                            <a:schemeClr val="tx1"/>
                          </a:solidFill>
                          <a:latin typeface="Avenir Nxt2 W1G" panose="020B0503020202020204" pitchFamily="34" charset="0"/>
                        </a:rPr>
                        <a:t>Enabling Environment</a:t>
                      </a:r>
                      <a:endParaRPr lang="en-GB" sz="1400" b="0" dirty="0">
                        <a:solidFill>
                          <a:schemeClr val="tx1"/>
                        </a:solidFill>
                        <a:latin typeface="Avenir Nxt2 W1G" panose="020B0503020202020204" pitchFamily="34" charset="0"/>
                      </a:endParaRPr>
                    </a:p>
                  </a:txBody>
                  <a:tcPr/>
                </a:tc>
                <a:tc>
                  <a:txBody>
                    <a:bodyPr/>
                    <a:lstStyle/>
                    <a:p>
                      <a:pPr algn="l"/>
                      <a:r>
                        <a:rPr lang="en-GB" sz="1400" b="0" u="none" strike="noStrike" kern="1200" baseline="0" dirty="0">
                          <a:solidFill>
                            <a:schemeClr val="tx1"/>
                          </a:solidFill>
                          <a:latin typeface="Avenir Nxt2 W1G" panose="020B0503020202020204" pitchFamily="34" charset="0"/>
                        </a:rPr>
                        <a:t>Enhanced ability of all countries, in particular</a:t>
                      </a:r>
                    </a:p>
                    <a:p>
                      <a:pPr algn="l"/>
                      <a:r>
                        <a:rPr lang="en-GB" sz="1400" b="0" u="none" strike="noStrike" kern="1200" baseline="0" dirty="0">
                          <a:solidFill>
                            <a:schemeClr val="tx1"/>
                          </a:solidFill>
                          <a:latin typeface="Avenir Nxt2 W1G" panose="020B0503020202020204" pitchFamily="34" charset="0"/>
                        </a:rPr>
                        <a:t>developing countries, to develop and implement strategies, policies and practices for digital inclusion, access and use telecom/ICTs, implement, and participate in the development of, ITU's international standards, recommendations, best practices and regulations.</a:t>
                      </a:r>
                    </a:p>
                    <a:p>
                      <a:pPr algn="l"/>
                      <a:endParaRPr lang="en-GB" sz="1400" b="0" u="none" strike="noStrike" kern="1200" baseline="0" dirty="0">
                        <a:solidFill>
                          <a:schemeClr val="tx1"/>
                        </a:solidFill>
                        <a:latin typeface="Avenir Nxt2 W1G" panose="020B0503020202020204" pitchFamily="34" charset="0"/>
                      </a:endParaRPr>
                    </a:p>
                    <a:p>
                      <a:pPr algn="l"/>
                      <a:r>
                        <a:rPr lang="en-GB" sz="1400" b="0" u="sng" strike="noStrike" kern="1200" baseline="0" dirty="0">
                          <a:solidFill>
                            <a:schemeClr val="tx1"/>
                          </a:solidFill>
                          <a:latin typeface="Avenir Nxt2 W1G" panose="020B0503020202020204" pitchFamily="34" charset="0"/>
                        </a:rPr>
                        <a:t>Bridging the standardization gap</a:t>
                      </a:r>
                    </a:p>
                    <a:p>
                      <a:pPr algn="l"/>
                      <a:r>
                        <a:rPr lang="en-GB" sz="1400" b="0" u="sng" strike="noStrike" kern="1200" baseline="0" dirty="0">
                          <a:solidFill>
                            <a:schemeClr val="tx1"/>
                          </a:solidFill>
                          <a:latin typeface="Avenir Nxt2 W1G" panose="020B0503020202020204" pitchFamily="34" charset="0"/>
                        </a:rPr>
                        <a:t>E</a:t>
                      </a:r>
                      <a:r>
                        <a:rPr lang="en-GB" sz="1400" b="0" u="none" strike="noStrike" kern="1200" baseline="0" dirty="0">
                          <a:solidFill>
                            <a:schemeClr val="tx1"/>
                          </a:solidFill>
                          <a:latin typeface="Avenir Nxt2 W1G" panose="020B0503020202020204" pitchFamily="34" charset="0"/>
                        </a:rPr>
                        <a:t>nhanced ability of all countries,</a:t>
                      </a:r>
                    </a:p>
                    <a:p>
                      <a:pPr algn="l"/>
                      <a:r>
                        <a:rPr lang="en-GB" sz="1400" b="0" u="none" strike="noStrike" kern="1200" baseline="0" dirty="0">
                          <a:solidFill>
                            <a:schemeClr val="tx1"/>
                          </a:solidFill>
                          <a:latin typeface="Avenir Nxt2 W1G" panose="020B0503020202020204" pitchFamily="34" charset="0"/>
                        </a:rPr>
                        <a:t>in particular developing countries,</a:t>
                      </a:r>
                    </a:p>
                    <a:p>
                      <a:pPr algn="l"/>
                      <a:r>
                        <a:rPr lang="en-GB" sz="1400" b="0" u="none" strike="noStrike" kern="1200" baseline="0" dirty="0">
                          <a:solidFill>
                            <a:schemeClr val="tx1"/>
                          </a:solidFill>
                          <a:latin typeface="Avenir Nxt2 W1G" panose="020B0503020202020204" pitchFamily="34" charset="0"/>
                        </a:rPr>
                        <a:t>to develop, access, implement and</a:t>
                      </a:r>
                    </a:p>
                    <a:p>
                      <a:pPr algn="l"/>
                      <a:r>
                        <a:rPr lang="en-GB" sz="1400" b="0" u="none" strike="noStrike" kern="1200" baseline="0" dirty="0">
                          <a:solidFill>
                            <a:schemeClr val="tx1"/>
                          </a:solidFill>
                          <a:latin typeface="Avenir Nxt2 W1G" panose="020B0503020202020204" pitchFamily="34" charset="0"/>
                        </a:rPr>
                        <a:t>influence ITU-T recommendations.</a:t>
                      </a:r>
                      <a:endParaRPr lang="en-GB" sz="1400" b="0" dirty="0">
                        <a:solidFill>
                          <a:schemeClr val="tx1"/>
                        </a:solidFill>
                        <a:latin typeface="Avenir Nxt2 W1G" panose="020B0503020202020204" pitchFamily="34" charset="0"/>
                      </a:endParaRPr>
                    </a:p>
                  </a:txBody>
                  <a:tcPr/>
                </a:tc>
                <a:tc>
                  <a:txBody>
                    <a:bodyPr/>
                    <a:lstStyle/>
                    <a:p>
                      <a:pPr marL="285750" indent="-285750" algn="l">
                        <a:buFont typeface="Arial" panose="020B0604020202020204" pitchFamily="34" charset="0"/>
                        <a:buChar char="•"/>
                      </a:pPr>
                      <a:r>
                        <a:rPr lang="en-GB" sz="1400" b="0" u="none" strike="noStrike" kern="1200" baseline="0" dirty="0">
                          <a:solidFill>
                            <a:schemeClr val="tx1"/>
                          </a:solidFill>
                          <a:latin typeface="Avenir Nxt2 W1G" panose="020B0503020202020204" pitchFamily="34" charset="0"/>
                        </a:rPr>
                        <a:t>Total number of ITU-T </a:t>
                      </a:r>
                      <a:r>
                        <a:rPr lang="en-GB" sz="1400" b="0" u="sng" strike="noStrike" kern="1200" baseline="0" dirty="0">
                          <a:solidFill>
                            <a:schemeClr val="tx1"/>
                          </a:solidFill>
                          <a:latin typeface="Avenir Nxt2 W1G" panose="020B0503020202020204" pitchFamily="34" charset="0"/>
                        </a:rPr>
                        <a:t>study group leadership positions</a:t>
                      </a:r>
                      <a:r>
                        <a:rPr lang="en-GB" sz="1400" b="0" u="none" strike="noStrike" kern="1200" baseline="0" dirty="0">
                          <a:solidFill>
                            <a:schemeClr val="tx1"/>
                          </a:solidFill>
                          <a:latin typeface="Avenir Nxt2 W1G" panose="020B0503020202020204" pitchFamily="34" charset="0"/>
                        </a:rPr>
                        <a:t> held (by level of development)</a:t>
                      </a:r>
                    </a:p>
                    <a:p>
                      <a:pPr marL="285750" indent="-285750" algn="l">
                        <a:buFont typeface="Arial" panose="020B0604020202020204" pitchFamily="34" charset="0"/>
                        <a:buChar char="•"/>
                      </a:pPr>
                      <a:r>
                        <a:rPr lang="en-GB" sz="1400" b="0" u="none" strike="noStrike" kern="1200" baseline="0" dirty="0">
                          <a:solidFill>
                            <a:schemeClr val="tx1"/>
                          </a:solidFill>
                          <a:latin typeface="Avenir Nxt2 W1G" panose="020B0503020202020204" pitchFamily="34" charset="0"/>
                        </a:rPr>
                        <a:t>Total number of </a:t>
                      </a:r>
                      <a:r>
                        <a:rPr lang="en-GB" sz="1400" b="0" u="sng" strike="noStrike" kern="1200" baseline="0" dirty="0">
                          <a:solidFill>
                            <a:schemeClr val="tx1"/>
                          </a:solidFill>
                          <a:latin typeface="Avenir Nxt2 W1G" panose="020B0503020202020204" pitchFamily="34" charset="0"/>
                        </a:rPr>
                        <a:t>ITU-T study group meetings/ participants</a:t>
                      </a:r>
                    </a:p>
                    <a:p>
                      <a:pPr marL="285750" indent="-285750" algn="l">
                        <a:buFont typeface="Arial" panose="020B0604020202020204" pitchFamily="34" charset="0"/>
                        <a:buChar char="•"/>
                      </a:pPr>
                      <a:r>
                        <a:rPr lang="en-GB" sz="1400" b="0" u="none" strike="noStrike" kern="1200" baseline="0" dirty="0">
                          <a:solidFill>
                            <a:schemeClr val="tx1"/>
                          </a:solidFill>
                          <a:latin typeface="Avenir Nxt2 W1G" panose="020B0503020202020204" pitchFamily="34" charset="0"/>
                        </a:rPr>
                        <a:t>Total number of </a:t>
                      </a:r>
                      <a:r>
                        <a:rPr lang="en-GB" sz="1400" b="0" u="sng" strike="noStrike" kern="1200" baseline="0" dirty="0">
                          <a:solidFill>
                            <a:schemeClr val="tx1"/>
                          </a:solidFill>
                          <a:latin typeface="Avenir Nxt2 W1G" panose="020B0503020202020204" pitchFamily="34" charset="0"/>
                        </a:rPr>
                        <a:t>countries represented </a:t>
                      </a:r>
                      <a:r>
                        <a:rPr lang="en-GB" sz="1400" b="0" u="none" strike="noStrike" kern="1200" baseline="0" dirty="0">
                          <a:solidFill>
                            <a:schemeClr val="tx1"/>
                          </a:solidFill>
                          <a:latin typeface="Avenir Nxt2 W1G" panose="020B0503020202020204" pitchFamily="34" charset="0"/>
                        </a:rPr>
                        <a:t>in ITU-T study group meetings (by level of development)</a:t>
                      </a:r>
                    </a:p>
                    <a:p>
                      <a:pPr marL="285750" indent="-285750" algn="l">
                        <a:buFont typeface="Arial" panose="020B0604020202020204" pitchFamily="34" charset="0"/>
                        <a:buChar char="•"/>
                      </a:pPr>
                      <a:r>
                        <a:rPr lang="en-GB" sz="1400" b="0" u="none" strike="noStrike" kern="1200" baseline="0" dirty="0">
                          <a:solidFill>
                            <a:schemeClr val="tx1"/>
                          </a:solidFill>
                          <a:latin typeface="Avenir Nxt2 W1G" panose="020B0503020202020204" pitchFamily="34" charset="0"/>
                        </a:rPr>
                        <a:t>Total number of </a:t>
                      </a:r>
                      <a:r>
                        <a:rPr lang="en-GB" sz="1400" b="0" u="sng" strike="noStrike" kern="1200" baseline="0" dirty="0">
                          <a:solidFill>
                            <a:schemeClr val="tx1"/>
                          </a:solidFill>
                          <a:latin typeface="Avenir Nxt2 W1G" panose="020B0503020202020204" pitchFamily="34" charset="0"/>
                        </a:rPr>
                        <a:t>contributions</a:t>
                      </a:r>
                      <a:r>
                        <a:rPr lang="en-GB" sz="1400" b="0" u="none" strike="noStrike" kern="1200" baseline="0" dirty="0">
                          <a:solidFill>
                            <a:schemeClr val="tx1"/>
                          </a:solidFill>
                          <a:latin typeface="Avenir Nxt2 W1G" panose="020B0503020202020204" pitchFamily="34" charset="0"/>
                        </a:rPr>
                        <a:t> submitted to ITU-T study group meetings (by level of development of the country of the contributing organization)</a:t>
                      </a:r>
                    </a:p>
                    <a:p>
                      <a:pPr marL="285750" indent="-285750" algn="l">
                        <a:buFont typeface="Arial" panose="020B0604020202020204" pitchFamily="34" charset="0"/>
                        <a:buChar char="•"/>
                      </a:pPr>
                      <a:r>
                        <a:rPr lang="en-GB" sz="1400" b="0" u="none" strike="noStrike" kern="1200" baseline="0" dirty="0">
                          <a:solidFill>
                            <a:schemeClr val="tx1"/>
                          </a:solidFill>
                          <a:latin typeface="Avenir Nxt2 W1G" panose="020B0503020202020204" pitchFamily="34" charset="0"/>
                        </a:rPr>
                        <a:t>Total number of ITU-T recommendation </a:t>
                      </a:r>
                      <a:r>
                        <a:rPr lang="en-GB" sz="1400" b="0" u="sng" strike="noStrike" kern="1200" baseline="0" dirty="0">
                          <a:solidFill>
                            <a:schemeClr val="tx1"/>
                          </a:solidFill>
                          <a:latin typeface="Avenir Nxt2 W1G" panose="020B0503020202020204" pitchFamily="34" charset="0"/>
                        </a:rPr>
                        <a:t>downloads</a:t>
                      </a:r>
                    </a:p>
                    <a:p>
                      <a:pPr marL="285750" indent="-285750" algn="l">
                        <a:buFont typeface="Arial" panose="020B0604020202020204" pitchFamily="34" charset="0"/>
                        <a:buChar char="•"/>
                      </a:pPr>
                      <a:r>
                        <a:rPr lang="en-GB" sz="1400" b="0" u="none" strike="noStrike" kern="1200" baseline="0" dirty="0">
                          <a:solidFill>
                            <a:schemeClr val="tx1"/>
                          </a:solidFill>
                          <a:latin typeface="Avenir Nxt2 W1G" panose="020B0503020202020204" pitchFamily="34" charset="0"/>
                        </a:rPr>
                        <a:t>Total number of </a:t>
                      </a:r>
                      <a:r>
                        <a:rPr lang="en-GB" sz="1400" b="0" u="sng" strike="noStrike" kern="1200" baseline="0" dirty="0">
                          <a:solidFill>
                            <a:schemeClr val="tx1"/>
                          </a:solidFill>
                          <a:latin typeface="Avenir Nxt2 W1G" panose="020B0503020202020204" pitchFamily="34" charset="0"/>
                        </a:rPr>
                        <a:t>workshops and other events </a:t>
                      </a:r>
                      <a:r>
                        <a:rPr lang="en-GB" sz="1400" b="0" u="none" strike="noStrike" kern="1200" baseline="0" dirty="0">
                          <a:solidFill>
                            <a:schemeClr val="tx1"/>
                          </a:solidFill>
                          <a:latin typeface="Avenir Nxt2 W1G" panose="020B0503020202020204" pitchFamily="34" charset="0"/>
                        </a:rPr>
                        <a:t>in support of ITU-T study groups/participants</a:t>
                      </a:r>
                      <a:endParaRPr lang="en-GB" sz="1400" b="0" dirty="0">
                        <a:solidFill>
                          <a:schemeClr val="tx1"/>
                        </a:solidFill>
                        <a:latin typeface="Avenir Nxt2 W1G" panose="020B0503020202020204" pitchFamily="34" charset="0"/>
                      </a:endParaRPr>
                    </a:p>
                  </a:txBody>
                  <a:tcPr/>
                </a:tc>
                <a:extLst>
                  <a:ext uri="{0D108BD9-81ED-4DB2-BD59-A6C34878D82A}">
                    <a16:rowId xmlns:a16="http://schemas.microsoft.com/office/drawing/2014/main" val="3021859650"/>
                  </a:ext>
                </a:extLst>
              </a:tr>
            </a:tbl>
          </a:graphicData>
        </a:graphic>
      </p:graphicFrame>
    </p:spTree>
    <p:extLst>
      <p:ext uri="{BB962C8B-B14F-4D97-AF65-F5344CB8AC3E}">
        <p14:creationId xmlns:p14="http://schemas.microsoft.com/office/powerpoint/2010/main" val="205289893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2EFC0C2-52DD-7F61-56A5-527A6C2A9EA5}"/>
              </a:ext>
            </a:extLst>
          </p:cNvPr>
          <p:cNvSpPr>
            <a:spLocks noGrp="1"/>
          </p:cNvSpPr>
          <p:nvPr>
            <p:ph type="body" sz="quarter" idx="10"/>
          </p:nvPr>
        </p:nvSpPr>
        <p:spPr/>
        <p:txBody>
          <a:bodyPr>
            <a:noAutofit/>
          </a:bodyPr>
          <a:lstStyle/>
          <a:p>
            <a:r>
              <a:rPr lang="en-US" dirty="0"/>
              <a:t>Key performance indicators</a:t>
            </a:r>
          </a:p>
        </p:txBody>
      </p:sp>
      <p:graphicFrame>
        <p:nvGraphicFramePr>
          <p:cNvPr id="5" name="Chart 4">
            <a:extLst>
              <a:ext uri="{FF2B5EF4-FFF2-40B4-BE49-F238E27FC236}">
                <a16:creationId xmlns:a16="http://schemas.microsoft.com/office/drawing/2014/main" id="{5639C38C-1320-6448-1668-E9C45CF785F9}"/>
              </a:ext>
            </a:extLst>
          </p:cNvPr>
          <p:cNvGraphicFramePr/>
          <p:nvPr>
            <p:extLst>
              <p:ext uri="{D42A27DB-BD31-4B8C-83A1-F6EECF244321}">
                <p14:modId xmlns:p14="http://schemas.microsoft.com/office/powerpoint/2010/main" val="600485398"/>
              </p:ext>
            </p:extLst>
          </p:nvPr>
        </p:nvGraphicFramePr>
        <p:xfrm>
          <a:off x="8858250" y="3044308"/>
          <a:ext cx="2888272" cy="2993231"/>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2">
            <a:extLst>
              <a:ext uri="{FF2B5EF4-FFF2-40B4-BE49-F238E27FC236}">
                <a16:creationId xmlns:a16="http://schemas.microsoft.com/office/drawing/2014/main" id="{FAF20A32-8CDC-1283-6A65-4DB413F44869}"/>
              </a:ext>
            </a:extLst>
          </p:cNvPr>
          <p:cNvSpPr>
            <a:spLocks noGrp="1"/>
          </p:cNvSpPr>
          <p:nvPr>
            <p:ph type="title"/>
          </p:nvPr>
        </p:nvSpPr>
        <p:spPr>
          <a:xfrm>
            <a:off x="719358" y="786837"/>
            <a:ext cx="8999926" cy="597012"/>
          </a:xfrm>
        </p:spPr>
        <p:txBody>
          <a:bodyPr/>
          <a:lstStyle/>
          <a:p>
            <a:r>
              <a:rPr lang="en-US" dirty="0"/>
              <a:t>Leadership </a:t>
            </a:r>
            <a:r>
              <a:rPr lang="en-US" b="0" dirty="0"/>
              <a:t>(2020 – 2024)</a:t>
            </a:r>
          </a:p>
        </p:txBody>
      </p:sp>
      <p:sp>
        <p:nvSpPr>
          <p:cNvPr id="9" name="TextBox 8">
            <a:extLst>
              <a:ext uri="{FF2B5EF4-FFF2-40B4-BE49-F238E27FC236}">
                <a16:creationId xmlns:a16="http://schemas.microsoft.com/office/drawing/2014/main" id="{A2981379-7F57-EB4B-7B96-C3C99D1CDF91}"/>
              </a:ext>
            </a:extLst>
          </p:cNvPr>
          <p:cNvSpPr txBox="1"/>
          <p:nvPr/>
        </p:nvSpPr>
        <p:spPr>
          <a:xfrm>
            <a:off x="757239" y="1383323"/>
            <a:ext cx="5815839" cy="923330"/>
          </a:xfrm>
          <a:prstGeom prst="rect">
            <a:avLst/>
          </a:prstGeom>
          <a:noFill/>
        </p:spPr>
        <p:txBody>
          <a:bodyPr wrap="square" rtlCol="0">
            <a:spAutoFit/>
          </a:bodyPr>
          <a:lstStyle/>
          <a:p>
            <a:r>
              <a:rPr lang="en-US" b="0" dirty="0">
                <a:latin typeface="Avenir Nxt2 W1G" panose="020B0503020202020204" pitchFamily="34" charset="0"/>
              </a:rPr>
              <a:t>Gaps in leadership between developed countries to developing countries, as well as gender. Around only 25% of the leadership roles are taken by women.</a:t>
            </a:r>
          </a:p>
        </p:txBody>
      </p:sp>
      <p:pic>
        <p:nvPicPr>
          <p:cNvPr id="10" name="Picture 9">
            <a:extLst>
              <a:ext uri="{FF2B5EF4-FFF2-40B4-BE49-F238E27FC236}">
                <a16:creationId xmlns:a16="http://schemas.microsoft.com/office/drawing/2014/main" id="{BCDC57C3-86B2-8B7A-2B1F-5FBB568698FE}"/>
              </a:ext>
            </a:extLst>
          </p:cNvPr>
          <p:cNvPicPr>
            <a:picLocks noChangeAspect="1"/>
          </p:cNvPicPr>
          <p:nvPr/>
        </p:nvPicPr>
        <p:blipFill>
          <a:blip r:embed="rId4"/>
          <a:stretch>
            <a:fillRect/>
          </a:stretch>
        </p:blipFill>
        <p:spPr>
          <a:xfrm>
            <a:off x="9600645" y="1282168"/>
            <a:ext cx="2145878" cy="1266809"/>
          </a:xfrm>
          <a:prstGeom prst="rect">
            <a:avLst/>
          </a:prstGeom>
        </p:spPr>
      </p:pic>
      <p:graphicFrame>
        <p:nvGraphicFramePr>
          <p:cNvPr id="12" name="Chart 11">
            <a:extLst>
              <a:ext uri="{FF2B5EF4-FFF2-40B4-BE49-F238E27FC236}">
                <a16:creationId xmlns:a16="http://schemas.microsoft.com/office/drawing/2014/main" id="{7E705E8E-7824-E73E-2CF9-AEA2291069D9}"/>
              </a:ext>
            </a:extLst>
          </p:cNvPr>
          <p:cNvGraphicFramePr/>
          <p:nvPr>
            <p:extLst>
              <p:ext uri="{D42A27DB-BD31-4B8C-83A1-F6EECF244321}">
                <p14:modId xmlns:p14="http://schemas.microsoft.com/office/powerpoint/2010/main" val="2098539940"/>
              </p:ext>
            </p:extLst>
          </p:nvPr>
        </p:nvGraphicFramePr>
        <p:xfrm>
          <a:off x="692683" y="3044308"/>
          <a:ext cx="7711386" cy="2993230"/>
        </p:xfrm>
        <a:graphic>
          <a:graphicData uri="http://schemas.openxmlformats.org/drawingml/2006/chart">
            <c:chart xmlns:c="http://schemas.openxmlformats.org/drawingml/2006/chart" xmlns:r="http://schemas.openxmlformats.org/officeDocument/2006/relationships" r:id="rId5"/>
          </a:graphicData>
        </a:graphic>
      </p:graphicFrame>
      <p:cxnSp>
        <p:nvCxnSpPr>
          <p:cNvPr id="14" name="Straight Connector 13">
            <a:extLst>
              <a:ext uri="{FF2B5EF4-FFF2-40B4-BE49-F238E27FC236}">
                <a16:creationId xmlns:a16="http://schemas.microsoft.com/office/drawing/2014/main" id="{C2B2E9FD-44E6-E207-40F2-2634AFA7A18E}"/>
              </a:ext>
            </a:extLst>
          </p:cNvPr>
          <p:cNvCxnSpPr>
            <a:cxnSpLocks/>
          </p:cNvCxnSpPr>
          <p:nvPr/>
        </p:nvCxnSpPr>
        <p:spPr>
          <a:xfrm>
            <a:off x="8658225" y="2872858"/>
            <a:ext cx="0" cy="316468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2357037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C967792-4E84-3D4B-E229-5CEA5525042E}"/>
              </a:ext>
            </a:extLst>
          </p:cNvPr>
          <p:cNvSpPr>
            <a:spLocks noGrp="1"/>
          </p:cNvSpPr>
          <p:nvPr>
            <p:ph type="body" sz="quarter" idx="12"/>
          </p:nvPr>
        </p:nvSpPr>
        <p:spPr/>
        <p:txBody>
          <a:bodyPr/>
          <a:lstStyle/>
          <a:p>
            <a:r>
              <a:rPr lang="en-US" dirty="0"/>
              <a:t>Key performance indicators</a:t>
            </a:r>
          </a:p>
        </p:txBody>
      </p:sp>
      <p:sp>
        <p:nvSpPr>
          <p:cNvPr id="5" name="Title 2">
            <a:extLst>
              <a:ext uri="{FF2B5EF4-FFF2-40B4-BE49-F238E27FC236}">
                <a16:creationId xmlns:a16="http://schemas.microsoft.com/office/drawing/2014/main" id="{91B319DC-5FC4-231B-9796-8F919B6D6EF7}"/>
              </a:ext>
            </a:extLst>
          </p:cNvPr>
          <p:cNvSpPr>
            <a:spLocks noGrp="1"/>
          </p:cNvSpPr>
          <p:nvPr>
            <p:ph type="title"/>
          </p:nvPr>
        </p:nvSpPr>
        <p:spPr>
          <a:xfrm>
            <a:off x="719358" y="629091"/>
            <a:ext cx="8999926" cy="597012"/>
          </a:xfrm>
        </p:spPr>
        <p:txBody>
          <a:bodyPr/>
          <a:lstStyle/>
          <a:p>
            <a:r>
              <a:rPr lang="en-US" dirty="0"/>
              <a:t>Participation and Countries </a:t>
            </a:r>
            <a:r>
              <a:rPr lang="en-US" b="0" dirty="0"/>
              <a:t>(2020-2023)</a:t>
            </a:r>
          </a:p>
        </p:txBody>
      </p:sp>
      <p:sp>
        <p:nvSpPr>
          <p:cNvPr id="7" name="Rectangle: Rounded Corners 12">
            <a:extLst>
              <a:ext uri="{FF2B5EF4-FFF2-40B4-BE49-F238E27FC236}">
                <a16:creationId xmlns:a16="http://schemas.microsoft.com/office/drawing/2014/main" id="{4BC1927E-3940-FFBA-AC67-14AC3B0AC5F8}"/>
              </a:ext>
            </a:extLst>
          </p:cNvPr>
          <p:cNvSpPr/>
          <p:nvPr/>
        </p:nvSpPr>
        <p:spPr>
          <a:xfrm>
            <a:off x="812751" y="1615333"/>
            <a:ext cx="4665468" cy="4749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venir Next Condensed Demi Bold" panose="020B0506020202020204" pitchFamily="34" charset="0"/>
              </a:rPr>
              <a:t>Statutory meetings</a:t>
            </a:r>
            <a:endParaRPr lang="en-GB" b="1" dirty="0">
              <a:solidFill>
                <a:schemeClr val="tx1"/>
              </a:solidFill>
              <a:latin typeface="Avenir Next Condensed Demi Bold" panose="020B0506020202020204" pitchFamily="34" charset="0"/>
            </a:endParaRPr>
          </a:p>
        </p:txBody>
      </p:sp>
      <p:graphicFrame>
        <p:nvGraphicFramePr>
          <p:cNvPr id="8" name="Chart 7">
            <a:extLst>
              <a:ext uri="{FF2B5EF4-FFF2-40B4-BE49-F238E27FC236}">
                <a16:creationId xmlns:a16="http://schemas.microsoft.com/office/drawing/2014/main" id="{1E4063D2-72AA-C47A-7A59-AE35566FEEB1}"/>
              </a:ext>
            </a:extLst>
          </p:cNvPr>
          <p:cNvGraphicFramePr/>
          <p:nvPr>
            <p:extLst>
              <p:ext uri="{D42A27DB-BD31-4B8C-83A1-F6EECF244321}">
                <p14:modId xmlns:p14="http://schemas.microsoft.com/office/powerpoint/2010/main" val="1760399537"/>
              </p:ext>
            </p:extLst>
          </p:nvPr>
        </p:nvGraphicFramePr>
        <p:xfrm>
          <a:off x="0" y="2155237"/>
          <a:ext cx="4665468" cy="25304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AE2B7CD1-FBDE-E6CF-1270-3CD6E106A4C3}"/>
              </a:ext>
            </a:extLst>
          </p:cNvPr>
          <p:cNvGraphicFramePr/>
          <p:nvPr>
            <p:extLst>
              <p:ext uri="{D42A27DB-BD31-4B8C-83A1-F6EECF244321}">
                <p14:modId xmlns:p14="http://schemas.microsoft.com/office/powerpoint/2010/main" val="600451641"/>
              </p:ext>
            </p:extLst>
          </p:nvPr>
        </p:nvGraphicFramePr>
        <p:xfrm>
          <a:off x="3869809" y="2273849"/>
          <a:ext cx="2699024" cy="25003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a:extLst>
              <a:ext uri="{FF2B5EF4-FFF2-40B4-BE49-F238E27FC236}">
                <a16:creationId xmlns:a16="http://schemas.microsoft.com/office/drawing/2014/main" id="{21CB4BD7-011A-1A88-222F-C0447A53A20E}"/>
              </a:ext>
            </a:extLst>
          </p:cNvPr>
          <p:cNvGraphicFramePr/>
          <p:nvPr>
            <p:extLst>
              <p:ext uri="{D42A27DB-BD31-4B8C-83A1-F6EECF244321}">
                <p14:modId xmlns:p14="http://schemas.microsoft.com/office/powerpoint/2010/main" val="661295559"/>
              </p:ext>
            </p:extLst>
          </p:nvPr>
        </p:nvGraphicFramePr>
        <p:xfrm>
          <a:off x="184193" y="4862721"/>
          <a:ext cx="6295310" cy="1375795"/>
        </p:xfrm>
        <a:graphic>
          <a:graphicData uri="http://schemas.openxmlformats.org/drawingml/2006/chart">
            <c:chart xmlns:c="http://schemas.openxmlformats.org/drawingml/2006/chart" xmlns:r="http://schemas.openxmlformats.org/officeDocument/2006/relationships" r:id="rId5"/>
          </a:graphicData>
        </a:graphic>
      </p:graphicFrame>
      <p:sp>
        <p:nvSpPr>
          <p:cNvPr id="11" name="Rectangle: Rounded Corners 11">
            <a:extLst>
              <a:ext uri="{FF2B5EF4-FFF2-40B4-BE49-F238E27FC236}">
                <a16:creationId xmlns:a16="http://schemas.microsoft.com/office/drawing/2014/main" id="{B15B09B5-4A70-51F3-63B3-40C0E7ABF485}"/>
              </a:ext>
            </a:extLst>
          </p:cNvPr>
          <p:cNvSpPr/>
          <p:nvPr/>
        </p:nvSpPr>
        <p:spPr>
          <a:xfrm>
            <a:off x="6479503" y="1680261"/>
            <a:ext cx="5374662" cy="4749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venir Next Condensed Demi Bold" panose="020B0506020202020204" pitchFamily="34" charset="0"/>
              </a:rPr>
              <a:t>Non-statutory events</a:t>
            </a:r>
            <a:endParaRPr lang="en-GB" b="1" dirty="0">
              <a:solidFill>
                <a:schemeClr val="tx1"/>
              </a:solidFill>
              <a:latin typeface="Avenir Next Condensed Demi Bold" panose="020B0506020202020204" pitchFamily="34" charset="0"/>
            </a:endParaRPr>
          </a:p>
        </p:txBody>
      </p:sp>
      <p:cxnSp>
        <p:nvCxnSpPr>
          <p:cNvPr id="13" name="Straight Connector 12">
            <a:extLst>
              <a:ext uri="{FF2B5EF4-FFF2-40B4-BE49-F238E27FC236}">
                <a16:creationId xmlns:a16="http://schemas.microsoft.com/office/drawing/2014/main" id="{5D2B91EC-C3A9-C06A-49BD-5DA8C8D765C7}"/>
              </a:ext>
            </a:extLst>
          </p:cNvPr>
          <p:cNvCxnSpPr/>
          <p:nvPr/>
        </p:nvCxnSpPr>
        <p:spPr>
          <a:xfrm>
            <a:off x="6765540" y="1673939"/>
            <a:ext cx="0" cy="4936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4" name="Chart 13">
            <a:extLst>
              <a:ext uri="{FF2B5EF4-FFF2-40B4-BE49-F238E27FC236}">
                <a16:creationId xmlns:a16="http://schemas.microsoft.com/office/drawing/2014/main" id="{0B71A00E-3C04-3189-A9AE-E51E8211A4FB}"/>
              </a:ext>
            </a:extLst>
          </p:cNvPr>
          <p:cNvGraphicFramePr/>
          <p:nvPr>
            <p:extLst>
              <p:ext uri="{D42A27DB-BD31-4B8C-83A1-F6EECF244321}">
                <p14:modId xmlns:p14="http://schemas.microsoft.com/office/powerpoint/2010/main" val="3534419725"/>
              </p:ext>
            </p:extLst>
          </p:nvPr>
        </p:nvGraphicFramePr>
        <p:xfrm>
          <a:off x="6966380" y="2273849"/>
          <a:ext cx="2752902" cy="217043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Chart 14">
            <a:extLst>
              <a:ext uri="{FF2B5EF4-FFF2-40B4-BE49-F238E27FC236}">
                <a16:creationId xmlns:a16="http://schemas.microsoft.com/office/drawing/2014/main" id="{92E7BB8D-7489-DBE9-7F83-E3E770E9F322}"/>
              </a:ext>
            </a:extLst>
          </p:cNvPr>
          <p:cNvGraphicFramePr/>
          <p:nvPr>
            <p:extLst>
              <p:ext uri="{D42A27DB-BD31-4B8C-83A1-F6EECF244321}">
                <p14:modId xmlns:p14="http://schemas.microsoft.com/office/powerpoint/2010/main" val="2282868048"/>
              </p:ext>
            </p:extLst>
          </p:nvPr>
        </p:nvGraphicFramePr>
        <p:xfrm>
          <a:off x="9836816" y="2208073"/>
          <a:ext cx="2355184" cy="244185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6" name="Chart 15">
            <a:extLst>
              <a:ext uri="{FF2B5EF4-FFF2-40B4-BE49-F238E27FC236}">
                <a16:creationId xmlns:a16="http://schemas.microsoft.com/office/drawing/2014/main" id="{D41472E6-BD0A-0AB9-F107-23D94F55FD25}"/>
              </a:ext>
            </a:extLst>
          </p:cNvPr>
          <p:cNvGraphicFramePr/>
          <p:nvPr>
            <p:extLst>
              <p:ext uri="{D42A27DB-BD31-4B8C-83A1-F6EECF244321}">
                <p14:modId xmlns:p14="http://schemas.microsoft.com/office/powerpoint/2010/main" val="1764197377"/>
              </p:ext>
            </p:extLst>
          </p:nvPr>
        </p:nvGraphicFramePr>
        <p:xfrm>
          <a:off x="7185268" y="4861714"/>
          <a:ext cx="4887780" cy="1364140"/>
        </p:xfrm>
        <a:graphic>
          <a:graphicData uri="http://schemas.openxmlformats.org/drawingml/2006/chart">
            <c:chart xmlns:c="http://schemas.openxmlformats.org/drawingml/2006/chart" xmlns:r="http://schemas.openxmlformats.org/officeDocument/2006/relationships" r:id="rId8"/>
          </a:graphicData>
        </a:graphic>
      </p:graphicFrame>
      <p:sp>
        <p:nvSpPr>
          <p:cNvPr id="17" name="TextBox 16">
            <a:extLst>
              <a:ext uri="{FF2B5EF4-FFF2-40B4-BE49-F238E27FC236}">
                <a16:creationId xmlns:a16="http://schemas.microsoft.com/office/drawing/2014/main" id="{CA72EF37-134A-DEAF-16A6-3AD1B34E3EB8}"/>
              </a:ext>
            </a:extLst>
          </p:cNvPr>
          <p:cNvSpPr txBox="1"/>
          <p:nvPr/>
        </p:nvSpPr>
        <p:spPr>
          <a:xfrm>
            <a:off x="712269" y="1033930"/>
            <a:ext cx="5702176" cy="646331"/>
          </a:xfrm>
          <a:prstGeom prst="rect">
            <a:avLst/>
          </a:prstGeom>
          <a:noFill/>
        </p:spPr>
        <p:txBody>
          <a:bodyPr wrap="square" rtlCol="0">
            <a:spAutoFit/>
          </a:bodyPr>
          <a:lstStyle/>
          <a:p>
            <a:r>
              <a:rPr lang="en-US" b="0" dirty="0">
                <a:latin typeface="Avenir Nxt2 W1G" panose="020B0503020202020204" pitchFamily="34" charset="0"/>
              </a:rPr>
              <a:t>There’s great potential to convert non-members to members at non-statuary events. </a:t>
            </a:r>
          </a:p>
        </p:txBody>
      </p:sp>
    </p:spTree>
    <p:extLst>
      <p:ext uri="{BB962C8B-B14F-4D97-AF65-F5344CB8AC3E}">
        <p14:creationId xmlns:p14="http://schemas.microsoft.com/office/powerpoint/2010/main" val="140508103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3B4105-99B7-F005-C3A2-0501FD73C72C}"/>
              </a:ext>
            </a:extLst>
          </p:cNvPr>
          <p:cNvSpPr>
            <a:spLocks noGrp="1"/>
          </p:cNvSpPr>
          <p:nvPr>
            <p:ph type="title"/>
          </p:nvPr>
        </p:nvSpPr>
        <p:spPr/>
        <p:txBody>
          <a:bodyPr anchor="b"/>
          <a:lstStyle/>
          <a:p>
            <a:r>
              <a:rPr lang="en-US" dirty="0">
                <a:cs typeface="Arial"/>
              </a:rPr>
              <a:t>Participants: </a:t>
            </a:r>
            <a:r>
              <a:rPr lang="en-US" b="0" dirty="0">
                <a:cs typeface="Arial"/>
              </a:rPr>
              <a:t>Gender</a:t>
            </a:r>
            <a:endParaRPr lang="en-US" b="0" dirty="0"/>
          </a:p>
        </p:txBody>
      </p:sp>
      <p:sp>
        <p:nvSpPr>
          <p:cNvPr id="4" name="Text Placeholder 3">
            <a:extLst>
              <a:ext uri="{FF2B5EF4-FFF2-40B4-BE49-F238E27FC236}">
                <a16:creationId xmlns:a16="http://schemas.microsoft.com/office/drawing/2014/main" id="{AF78F67B-1AF0-087E-0FAB-804C68933805}"/>
              </a:ext>
            </a:extLst>
          </p:cNvPr>
          <p:cNvSpPr>
            <a:spLocks noGrp="1"/>
          </p:cNvSpPr>
          <p:nvPr>
            <p:ph type="body" sz="quarter" idx="10"/>
          </p:nvPr>
        </p:nvSpPr>
        <p:spPr/>
        <p:txBody>
          <a:bodyPr/>
          <a:lstStyle/>
          <a:p>
            <a:r>
              <a:rPr lang="en-US" dirty="0"/>
              <a:t>Key performance indicators</a:t>
            </a:r>
          </a:p>
        </p:txBody>
      </p:sp>
      <p:graphicFrame>
        <p:nvGraphicFramePr>
          <p:cNvPr id="5" name="Chart 38">
            <a:extLst>
              <a:ext uri="{FF2B5EF4-FFF2-40B4-BE49-F238E27FC236}">
                <a16:creationId xmlns:a16="http://schemas.microsoft.com/office/drawing/2014/main" id="{61EE6955-5FEC-B318-9EBB-DC9D024EDFC8}"/>
              </a:ext>
            </a:extLst>
          </p:cNvPr>
          <p:cNvGraphicFramePr/>
          <p:nvPr>
            <p:extLst>
              <p:ext uri="{D42A27DB-BD31-4B8C-83A1-F6EECF244321}">
                <p14:modId xmlns:p14="http://schemas.microsoft.com/office/powerpoint/2010/main" val="3256307433"/>
              </p:ext>
            </p:extLst>
          </p:nvPr>
        </p:nvGraphicFramePr>
        <p:xfrm>
          <a:off x="9534088" y="3415629"/>
          <a:ext cx="2633027" cy="26693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38">
            <a:extLst>
              <a:ext uri="{FF2B5EF4-FFF2-40B4-BE49-F238E27FC236}">
                <a16:creationId xmlns:a16="http://schemas.microsoft.com/office/drawing/2014/main" id="{5AFD1134-D2D5-728A-5D82-663E554BE3D6}"/>
              </a:ext>
            </a:extLst>
          </p:cNvPr>
          <p:cNvGraphicFramePr/>
          <p:nvPr>
            <p:extLst>
              <p:ext uri="{D42A27DB-BD31-4B8C-83A1-F6EECF244321}">
                <p14:modId xmlns:p14="http://schemas.microsoft.com/office/powerpoint/2010/main" val="1665788442"/>
              </p:ext>
            </p:extLst>
          </p:nvPr>
        </p:nvGraphicFramePr>
        <p:xfrm>
          <a:off x="6898507" y="3466146"/>
          <a:ext cx="2525750" cy="2560582"/>
        </p:xfrm>
        <a:graphic>
          <a:graphicData uri="http://schemas.openxmlformats.org/drawingml/2006/chart">
            <c:chart xmlns:c="http://schemas.openxmlformats.org/drawingml/2006/chart" xmlns:r="http://schemas.openxmlformats.org/officeDocument/2006/relationships" r:id="rId4"/>
          </a:graphicData>
        </a:graphic>
      </p:graphicFrame>
      <p:sp>
        <p:nvSpPr>
          <p:cNvPr id="27" name="Rectangle 26">
            <a:extLst>
              <a:ext uri="{FF2B5EF4-FFF2-40B4-BE49-F238E27FC236}">
                <a16:creationId xmlns:a16="http://schemas.microsoft.com/office/drawing/2014/main" id="{BDF05DC2-3A02-4B85-5285-C5FE8F5C8385}"/>
              </a:ext>
            </a:extLst>
          </p:cNvPr>
          <p:cNvSpPr/>
          <p:nvPr/>
        </p:nvSpPr>
        <p:spPr>
          <a:xfrm>
            <a:off x="6771861" y="2575024"/>
            <a:ext cx="2701635" cy="509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i="1" dirty="0">
                <a:solidFill>
                  <a:srgbClr val="595959"/>
                </a:solidFill>
                <a:latin typeface="Adelle CYR Sb" panose="02000503060000020004" pitchFamily="2" charset="77"/>
              </a:rPr>
              <a:t>ITU-T Study Groups</a:t>
            </a:r>
            <a:endParaRPr lang="en-GB" sz="1600" b="1" i="1" dirty="0">
              <a:solidFill>
                <a:srgbClr val="595959"/>
              </a:solidFill>
              <a:latin typeface="Adelle CYR Sb" panose="02000503060000020004" pitchFamily="2" charset="77"/>
            </a:endParaRPr>
          </a:p>
        </p:txBody>
      </p:sp>
      <p:sp>
        <p:nvSpPr>
          <p:cNvPr id="28" name="Rectangle 27">
            <a:extLst>
              <a:ext uri="{FF2B5EF4-FFF2-40B4-BE49-F238E27FC236}">
                <a16:creationId xmlns:a16="http://schemas.microsoft.com/office/drawing/2014/main" id="{FFF3A385-604E-C89F-FF91-E5A05DB7CEFA}"/>
              </a:ext>
            </a:extLst>
          </p:cNvPr>
          <p:cNvSpPr/>
          <p:nvPr/>
        </p:nvSpPr>
        <p:spPr>
          <a:xfrm>
            <a:off x="9512107" y="2590982"/>
            <a:ext cx="2622121" cy="5015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i="1" dirty="0">
                <a:solidFill>
                  <a:srgbClr val="595959"/>
                </a:solidFill>
                <a:latin typeface="Adelle CYR Sb" panose="02000503060000020004" pitchFamily="2" charset="77"/>
              </a:rPr>
              <a:t>ITU-T  Regional Groups</a:t>
            </a:r>
            <a:endParaRPr lang="en-GB" sz="1600" b="1" i="1" dirty="0">
              <a:solidFill>
                <a:srgbClr val="595959"/>
              </a:solidFill>
              <a:latin typeface="Adelle CYR Sb" panose="02000503060000020004" pitchFamily="2" charset="77"/>
            </a:endParaRPr>
          </a:p>
        </p:txBody>
      </p:sp>
      <p:sp>
        <p:nvSpPr>
          <p:cNvPr id="31" name="TextBox 30">
            <a:extLst>
              <a:ext uri="{FF2B5EF4-FFF2-40B4-BE49-F238E27FC236}">
                <a16:creationId xmlns:a16="http://schemas.microsoft.com/office/drawing/2014/main" id="{AD57E7D9-865D-7A00-6AC7-B750D9195F9E}"/>
              </a:ext>
            </a:extLst>
          </p:cNvPr>
          <p:cNvSpPr txBox="1"/>
          <p:nvPr/>
        </p:nvSpPr>
        <p:spPr>
          <a:xfrm>
            <a:off x="716898" y="1383324"/>
            <a:ext cx="5683902" cy="646331"/>
          </a:xfrm>
          <a:prstGeom prst="rect">
            <a:avLst/>
          </a:prstGeom>
          <a:noFill/>
        </p:spPr>
        <p:txBody>
          <a:bodyPr wrap="square" rtlCol="0">
            <a:spAutoFit/>
          </a:bodyPr>
          <a:lstStyle/>
          <a:p>
            <a:r>
              <a:rPr lang="en-US" dirty="0"/>
              <a:t>There are more female participants in Regional Groups than in Study Groups.</a:t>
            </a:r>
            <a:endParaRPr lang="en-GB" dirty="0"/>
          </a:p>
        </p:txBody>
      </p:sp>
      <p:sp>
        <p:nvSpPr>
          <p:cNvPr id="37" name="Rectangle 36">
            <a:extLst>
              <a:ext uri="{FF2B5EF4-FFF2-40B4-BE49-F238E27FC236}">
                <a16:creationId xmlns:a16="http://schemas.microsoft.com/office/drawing/2014/main" id="{71919127-7F86-C36B-C3F4-C58748F0FB07}"/>
              </a:ext>
            </a:extLst>
          </p:cNvPr>
          <p:cNvSpPr/>
          <p:nvPr/>
        </p:nvSpPr>
        <p:spPr>
          <a:xfrm>
            <a:off x="1761381" y="2573854"/>
            <a:ext cx="2819730" cy="509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i="1" dirty="0">
                <a:solidFill>
                  <a:srgbClr val="595959"/>
                </a:solidFill>
                <a:latin typeface="Adelle CYR Sb" panose="02000503060000020004" pitchFamily="2" charset="77"/>
              </a:rPr>
              <a:t>All ITU-T meetings</a:t>
            </a:r>
            <a:endParaRPr lang="en-GB" sz="1600" b="1" i="1" dirty="0">
              <a:solidFill>
                <a:srgbClr val="595959"/>
              </a:solidFill>
              <a:latin typeface="Adelle CYR Sb" panose="02000503060000020004" pitchFamily="2" charset="77"/>
            </a:endParaRPr>
          </a:p>
        </p:txBody>
      </p:sp>
      <p:graphicFrame>
        <p:nvGraphicFramePr>
          <p:cNvPr id="44" name="Chart 43">
            <a:extLst>
              <a:ext uri="{FF2B5EF4-FFF2-40B4-BE49-F238E27FC236}">
                <a16:creationId xmlns:a16="http://schemas.microsoft.com/office/drawing/2014/main" id="{5AC5E3D8-53E6-A002-28CE-76CB68913E66}"/>
              </a:ext>
            </a:extLst>
          </p:cNvPr>
          <p:cNvGraphicFramePr/>
          <p:nvPr>
            <p:extLst>
              <p:ext uri="{D42A27DB-BD31-4B8C-83A1-F6EECF244321}">
                <p14:modId xmlns:p14="http://schemas.microsoft.com/office/powerpoint/2010/main" val="401059207"/>
              </p:ext>
            </p:extLst>
          </p:nvPr>
        </p:nvGraphicFramePr>
        <p:xfrm>
          <a:off x="150369" y="2961401"/>
          <a:ext cx="2624597" cy="3454833"/>
        </p:xfrm>
        <a:graphic>
          <a:graphicData uri="http://schemas.openxmlformats.org/drawingml/2006/chart">
            <c:chart xmlns:c="http://schemas.openxmlformats.org/drawingml/2006/chart" xmlns:r="http://schemas.openxmlformats.org/officeDocument/2006/relationships" r:id="rId5"/>
          </a:graphicData>
        </a:graphic>
      </p:graphicFrame>
      <p:grpSp>
        <p:nvGrpSpPr>
          <p:cNvPr id="45" name="Group 44">
            <a:extLst>
              <a:ext uri="{FF2B5EF4-FFF2-40B4-BE49-F238E27FC236}">
                <a16:creationId xmlns:a16="http://schemas.microsoft.com/office/drawing/2014/main" id="{39A8607D-23C7-EC43-FDF1-9D82D8551146}"/>
              </a:ext>
            </a:extLst>
          </p:cNvPr>
          <p:cNvGrpSpPr/>
          <p:nvPr/>
        </p:nvGrpSpPr>
        <p:grpSpPr>
          <a:xfrm>
            <a:off x="1158748" y="3612082"/>
            <a:ext cx="3055208" cy="523971"/>
            <a:chOff x="1633865" y="5066692"/>
            <a:chExt cx="3055208" cy="523971"/>
          </a:xfrm>
        </p:grpSpPr>
        <p:sp>
          <p:nvSpPr>
            <p:cNvPr id="46" name="Shape 615">
              <a:extLst>
                <a:ext uri="{FF2B5EF4-FFF2-40B4-BE49-F238E27FC236}">
                  <a16:creationId xmlns:a16="http://schemas.microsoft.com/office/drawing/2014/main" id="{9D0EEA35-EE1F-4D7F-B9CB-F5BDAA1F858A}"/>
                </a:ext>
              </a:extLst>
            </p:cNvPr>
            <p:cNvSpPr/>
            <p:nvPr/>
          </p:nvSpPr>
          <p:spPr>
            <a:xfrm>
              <a:off x="3156465" y="5066692"/>
              <a:ext cx="1532608" cy="523971"/>
            </a:xfrm>
            <a:prstGeom prst="rect">
              <a:avLst/>
            </a:prstGeom>
            <a:noFill/>
            <a:ln>
              <a:noFill/>
            </a:ln>
          </p:spPr>
          <p:txBody>
            <a:bodyPr lIns="91412" tIns="45700" rIns="91412" bIns="45700" anchor="t" anchorCtr="0">
              <a:noAutofit/>
            </a:bodyPr>
            <a:lstStyle/>
            <a:p>
              <a:pPr>
                <a:lnSpc>
                  <a:spcPct val="130000"/>
                </a:lnSpc>
                <a:buSzPct val="25000"/>
              </a:pPr>
              <a:r>
                <a:rPr lang="en-US" sz="1400" b="1" dirty="0">
                  <a:solidFill>
                    <a:schemeClr val="accent1"/>
                  </a:solidFill>
                  <a:latin typeface="Avenir Nxt2 W1G" panose="020B0503020202020204" pitchFamily="34" charset="0"/>
                </a:rPr>
                <a:t>9K</a:t>
              </a:r>
              <a:r>
                <a:rPr lang="en-US" sz="1400" i="1" dirty="0">
                  <a:solidFill>
                    <a:schemeClr val="tx1">
                      <a:lumMod val="75000"/>
                      <a:lumOff val="25000"/>
                    </a:schemeClr>
                  </a:solidFill>
                  <a:latin typeface="Avenir Nxt2 W1G" panose="020B0503020202020204" pitchFamily="34" charset="0"/>
                </a:rPr>
                <a:t> Physical</a:t>
              </a:r>
              <a:endParaRPr lang="id-ID" sz="1400" i="1" dirty="0">
                <a:solidFill>
                  <a:schemeClr val="tx1">
                    <a:lumMod val="75000"/>
                    <a:lumOff val="25000"/>
                  </a:schemeClr>
                </a:solidFill>
                <a:latin typeface="Avenir Nxt2 W1G" panose="020B0503020202020204" pitchFamily="34" charset="0"/>
                <a:ea typeface="Roboto"/>
                <a:cs typeface="Roboto"/>
                <a:sym typeface="Roboto"/>
              </a:endParaRPr>
            </a:p>
          </p:txBody>
        </p:sp>
        <p:sp>
          <p:nvSpPr>
            <p:cNvPr id="47" name="Ellipse 37">
              <a:extLst>
                <a:ext uri="{FF2B5EF4-FFF2-40B4-BE49-F238E27FC236}">
                  <a16:creationId xmlns:a16="http://schemas.microsoft.com/office/drawing/2014/main" id="{47BBB023-9F57-73DA-AC7E-9B8255E6F9BF}"/>
                </a:ext>
              </a:extLst>
            </p:cNvPr>
            <p:cNvSpPr/>
            <p:nvPr/>
          </p:nvSpPr>
          <p:spPr>
            <a:xfrm rot="19711914">
              <a:off x="1633865" y="5178870"/>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48" name="Gerader Verbinder 38">
              <a:extLst>
                <a:ext uri="{FF2B5EF4-FFF2-40B4-BE49-F238E27FC236}">
                  <a16:creationId xmlns:a16="http://schemas.microsoft.com/office/drawing/2014/main" id="{C2B62EE9-A1AD-2116-6457-4F21E5BE826B}"/>
                </a:ext>
              </a:extLst>
            </p:cNvPr>
            <p:cNvCxnSpPr>
              <a:cxnSpLocks/>
            </p:cNvCxnSpPr>
            <p:nvPr/>
          </p:nvCxnSpPr>
          <p:spPr>
            <a:xfrm>
              <a:off x="1797878" y="5262211"/>
              <a:ext cx="1271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86761803-ADF9-E921-FB6B-570BD5445ED2}"/>
              </a:ext>
            </a:extLst>
          </p:cNvPr>
          <p:cNvGrpSpPr/>
          <p:nvPr/>
        </p:nvGrpSpPr>
        <p:grpSpPr>
          <a:xfrm>
            <a:off x="1158748" y="4261439"/>
            <a:ext cx="3055208" cy="523971"/>
            <a:chOff x="1633865" y="5066692"/>
            <a:chExt cx="3055208" cy="523971"/>
          </a:xfrm>
        </p:grpSpPr>
        <p:sp>
          <p:nvSpPr>
            <p:cNvPr id="50" name="Shape 615">
              <a:extLst>
                <a:ext uri="{FF2B5EF4-FFF2-40B4-BE49-F238E27FC236}">
                  <a16:creationId xmlns:a16="http://schemas.microsoft.com/office/drawing/2014/main" id="{F8BB127C-C24B-4592-BDA6-A0E3E951F814}"/>
                </a:ext>
              </a:extLst>
            </p:cNvPr>
            <p:cNvSpPr/>
            <p:nvPr/>
          </p:nvSpPr>
          <p:spPr>
            <a:xfrm>
              <a:off x="3156465" y="5066692"/>
              <a:ext cx="1532608" cy="523971"/>
            </a:xfrm>
            <a:prstGeom prst="rect">
              <a:avLst/>
            </a:prstGeom>
            <a:noFill/>
            <a:ln>
              <a:noFill/>
            </a:ln>
          </p:spPr>
          <p:txBody>
            <a:bodyPr lIns="91412" tIns="45700" rIns="91412" bIns="45700" anchor="t" anchorCtr="0">
              <a:noAutofit/>
            </a:bodyPr>
            <a:lstStyle/>
            <a:p>
              <a:pPr>
                <a:lnSpc>
                  <a:spcPct val="130000"/>
                </a:lnSpc>
                <a:buSzPct val="25000"/>
              </a:pPr>
              <a:r>
                <a:rPr lang="en-US" sz="1400" b="1" i="1" dirty="0">
                  <a:solidFill>
                    <a:schemeClr val="accent1"/>
                  </a:solidFill>
                  <a:latin typeface="Avenir Nxt2 W1G" panose="020B0503020202020204" pitchFamily="34" charset="0"/>
                </a:rPr>
                <a:t>20K</a:t>
              </a:r>
              <a:r>
                <a:rPr lang="en-US" sz="1400" i="1" dirty="0">
                  <a:solidFill>
                    <a:schemeClr val="tx1">
                      <a:lumMod val="75000"/>
                      <a:lumOff val="25000"/>
                    </a:schemeClr>
                  </a:solidFill>
                  <a:latin typeface="Avenir Nxt2 W1G" panose="020B0503020202020204" pitchFamily="34" charset="0"/>
                </a:rPr>
                <a:t> Remote</a:t>
              </a:r>
              <a:endParaRPr lang="id-ID" sz="1400" i="1" dirty="0">
                <a:solidFill>
                  <a:schemeClr val="tx1">
                    <a:lumMod val="75000"/>
                    <a:lumOff val="25000"/>
                  </a:schemeClr>
                </a:solidFill>
                <a:latin typeface="Avenir Nxt2 W1G" panose="020B0503020202020204" pitchFamily="34" charset="0"/>
                <a:ea typeface="Roboto"/>
                <a:cs typeface="Roboto"/>
                <a:sym typeface="Roboto"/>
              </a:endParaRPr>
            </a:p>
          </p:txBody>
        </p:sp>
        <p:sp>
          <p:nvSpPr>
            <p:cNvPr id="51" name="Ellipse 37">
              <a:extLst>
                <a:ext uri="{FF2B5EF4-FFF2-40B4-BE49-F238E27FC236}">
                  <a16:creationId xmlns:a16="http://schemas.microsoft.com/office/drawing/2014/main" id="{54274031-B6B4-2A18-3D5D-0CAD834AB213}"/>
                </a:ext>
              </a:extLst>
            </p:cNvPr>
            <p:cNvSpPr/>
            <p:nvPr/>
          </p:nvSpPr>
          <p:spPr>
            <a:xfrm rot="19711914">
              <a:off x="1633865" y="5178870"/>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52" name="Gerader Verbinder 38">
              <a:extLst>
                <a:ext uri="{FF2B5EF4-FFF2-40B4-BE49-F238E27FC236}">
                  <a16:creationId xmlns:a16="http://schemas.microsoft.com/office/drawing/2014/main" id="{BE7D9248-6CF3-3338-C371-BBDEED9F1B8C}"/>
                </a:ext>
              </a:extLst>
            </p:cNvPr>
            <p:cNvCxnSpPr>
              <a:cxnSpLocks/>
            </p:cNvCxnSpPr>
            <p:nvPr/>
          </p:nvCxnSpPr>
          <p:spPr>
            <a:xfrm>
              <a:off x="1797878" y="5262211"/>
              <a:ext cx="1271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35C46A58-CD93-6D38-9AC0-F78635452F5E}"/>
              </a:ext>
            </a:extLst>
          </p:cNvPr>
          <p:cNvGrpSpPr/>
          <p:nvPr/>
        </p:nvGrpSpPr>
        <p:grpSpPr>
          <a:xfrm>
            <a:off x="2181636" y="4769270"/>
            <a:ext cx="2236458" cy="523971"/>
            <a:chOff x="1633865" y="4987180"/>
            <a:chExt cx="2236458" cy="523971"/>
          </a:xfrm>
        </p:grpSpPr>
        <p:sp>
          <p:nvSpPr>
            <p:cNvPr id="54" name="Shape 615">
              <a:extLst>
                <a:ext uri="{FF2B5EF4-FFF2-40B4-BE49-F238E27FC236}">
                  <a16:creationId xmlns:a16="http://schemas.microsoft.com/office/drawing/2014/main" id="{8EEDA5D4-D8F6-6DBD-5D5A-B1A47D1241D5}"/>
                </a:ext>
              </a:extLst>
            </p:cNvPr>
            <p:cNvSpPr/>
            <p:nvPr/>
          </p:nvSpPr>
          <p:spPr>
            <a:xfrm>
              <a:off x="2337715" y="4987180"/>
              <a:ext cx="1532608" cy="523971"/>
            </a:xfrm>
            <a:prstGeom prst="rect">
              <a:avLst/>
            </a:prstGeom>
            <a:noFill/>
            <a:ln>
              <a:noFill/>
            </a:ln>
          </p:spPr>
          <p:txBody>
            <a:bodyPr lIns="91412" tIns="45700" rIns="91412" bIns="45700" anchor="ctr" anchorCtr="0">
              <a:noAutofit/>
            </a:bodyPr>
            <a:lstStyle/>
            <a:p>
              <a:pPr>
                <a:lnSpc>
                  <a:spcPct val="130000"/>
                </a:lnSpc>
                <a:buSzPct val="25000"/>
              </a:pPr>
              <a:r>
                <a:rPr lang="en-US" sz="1400" b="1" dirty="0">
                  <a:solidFill>
                    <a:schemeClr val="accent5"/>
                  </a:solidFill>
                  <a:latin typeface="Avenir Nxt2 W1G" panose="020B0503020202020204" pitchFamily="34" charset="0"/>
                  <a:ea typeface="Roboto"/>
                  <a:cs typeface="Roboto"/>
                  <a:sym typeface="Roboto"/>
                </a:rPr>
                <a:t>3K</a:t>
              </a:r>
              <a:r>
                <a:rPr lang="en-US" sz="1400" i="1" dirty="0">
                  <a:solidFill>
                    <a:schemeClr val="tx1">
                      <a:lumMod val="75000"/>
                      <a:lumOff val="25000"/>
                    </a:schemeClr>
                  </a:solidFill>
                  <a:latin typeface="Avenir Nxt2 W1G" panose="020B0503020202020204" pitchFamily="34" charset="0"/>
                  <a:ea typeface="Roboto"/>
                  <a:cs typeface="Roboto"/>
                  <a:sym typeface="Roboto"/>
                </a:rPr>
                <a:t> Physical</a:t>
              </a:r>
              <a:endParaRPr lang="id-ID" sz="1400" i="1" dirty="0">
                <a:solidFill>
                  <a:schemeClr val="tx1">
                    <a:lumMod val="75000"/>
                    <a:lumOff val="25000"/>
                  </a:schemeClr>
                </a:solidFill>
                <a:latin typeface="Avenir Nxt2 W1G" panose="020B0503020202020204" pitchFamily="34" charset="0"/>
                <a:ea typeface="Roboto"/>
                <a:cs typeface="Roboto"/>
                <a:sym typeface="Roboto"/>
              </a:endParaRPr>
            </a:p>
          </p:txBody>
        </p:sp>
        <p:sp>
          <p:nvSpPr>
            <p:cNvPr id="55" name="Ellipse 37">
              <a:extLst>
                <a:ext uri="{FF2B5EF4-FFF2-40B4-BE49-F238E27FC236}">
                  <a16:creationId xmlns:a16="http://schemas.microsoft.com/office/drawing/2014/main" id="{18175190-2665-2A60-DF99-C8E3309CBCDF}"/>
                </a:ext>
              </a:extLst>
            </p:cNvPr>
            <p:cNvSpPr/>
            <p:nvPr/>
          </p:nvSpPr>
          <p:spPr>
            <a:xfrm rot="19711914">
              <a:off x="1633865" y="5178870"/>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56" name="Gerader Verbinder 38">
              <a:extLst>
                <a:ext uri="{FF2B5EF4-FFF2-40B4-BE49-F238E27FC236}">
                  <a16:creationId xmlns:a16="http://schemas.microsoft.com/office/drawing/2014/main" id="{E9070BEC-8CE3-148E-2336-1F2A6766FCC3}"/>
                </a:ext>
              </a:extLst>
            </p:cNvPr>
            <p:cNvCxnSpPr>
              <a:cxnSpLocks/>
            </p:cNvCxnSpPr>
            <p:nvPr/>
          </p:nvCxnSpPr>
          <p:spPr>
            <a:xfrm>
              <a:off x="1797878" y="5262211"/>
              <a:ext cx="52208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2341273D-0E3C-E12A-309B-C4BB9AC1F21E}"/>
              </a:ext>
            </a:extLst>
          </p:cNvPr>
          <p:cNvGrpSpPr/>
          <p:nvPr/>
        </p:nvGrpSpPr>
        <p:grpSpPr>
          <a:xfrm>
            <a:off x="2181636" y="5312608"/>
            <a:ext cx="2236458" cy="523971"/>
            <a:chOff x="1633865" y="4987180"/>
            <a:chExt cx="2236458" cy="523971"/>
          </a:xfrm>
        </p:grpSpPr>
        <p:sp>
          <p:nvSpPr>
            <p:cNvPr id="58" name="Shape 615">
              <a:extLst>
                <a:ext uri="{FF2B5EF4-FFF2-40B4-BE49-F238E27FC236}">
                  <a16:creationId xmlns:a16="http://schemas.microsoft.com/office/drawing/2014/main" id="{50CD9027-4136-0787-3C86-EDF4E9AA679F}"/>
                </a:ext>
              </a:extLst>
            </p:cNvPr>
            <p:cNvSpPr/>
            <p:nvPr/>
          </p:nvSpPr>
          <p:spPr>
            <a:xfrm>
              <a:off x="2337715" y="4987180"/>
              <a:ext cx="1532608" cy="523971"/>
            </a:xfrm>
            <a:prstGeom prst="rect">
              <a:avLst/>
            </a:prstGeom>
            <a:noFill/>
            <a:ln>
              <a:noFill/>
            </a:ln>
          </p:spPr>
          <p:txBody>
            <a:bodyPr lIns="91412" tIns="45700" rIns="91412" bIns="45700" anchor="ctr" anchorCtr="0">
              <a:noAutofit/>
            </a:bodyPr>
            <a:lstStyle/>
            <a:p>
              <a:pPr>
                <a:lnSpc>
                  <a:spcPct val="130000"/>
                </a:lnSpc>
                <a:buSzPct val="25000"/>
              </a:pPr>
              <a:r>
                <a:rPr lang="en-US" sz="1400" b="1" dirty="0">
                  <a:solidFill>
                    <a:schemeClr val="accent5"/>
                  </a:solidFill>
                  <a:latin typeface="Avenir Nxt2 W1G" panose="020B0503020202020204" pitchFamily="34" charset="0"/>
                </a:rPr>
                <a:t>9K</a:t>
              </a:r>
              <a:r>
                <a:rPr lang="en-US" sz="1400" i="1" dirty="0">
                  <a:solidFill>
                    <a:schemeClr val="tx1">
                      <a:lumMod val="75000"/>
                      <a:lumOff val="25000"/>
                    </a:schemeClr>
                  </a:solidFill>
                  <a:latin typeface="Avenir Nxt2 W1G" panose="020B0503020202020204" pitchFamily="34" charset="0"/>
                </a:rPr>
                <a:t> Remote</a:t>
              </a:r>
              <a:endParaRPr lang="id-ID" sz="1400" i="1" dirty="0">
                <a:solidFill>
                  <a:schemeClr val="tx1">
                    <a:lumMod val="75000"/>
                    <a:lumOff val="25000"/>
                  </a:schemeClr>
                </a:solidFill>
                <a:latin typeface="Avenir Nxt2 W1G" panose="020B0503020202020204" pitchFamily="34" charset="0"/>
                <a:ea typeface="Roboto"/>
                <a:cs typeface="Roboto"/>
                <a:sym typeface="Roboto"/>
              </a:endParaRPr>
            </a:p>
          </p:txBody>
        </p:sp>
        <p:sp>
          <p:nvSpPr>
            <p:cNvPr id="59" name="Ellipse 37">
              <a:extLst>
                <a:ext uri="{FF2B5EF4-FFF2-40B4-BE49-F238E27FC236}">
                  <a16:creationId xmlns:a16="http://schemas.microsoft.com/office/drawing/2014/main" id="{C03D7D32-A293-2096-9D76-EE08B41BBA4C}"/>
                </a:ext>
              </a:extLst>
            </p:cNvPr>
            <p:cNvSpPr/>
            <p:nvPr/>
          </p:nvSpPr>
          <p:spPr>
            <a:xfrm rot="19711914">
              <a:off x="1633865" y="5178870"/>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60" name="Gerader Verbinder 38">
              <a:extLst>
                <a:ext uri="{FF2B5EF4-FFF2-40B4-BE49-F238E27FC236}">
                  <a16:creationId xmlns:a16="http://schemas.microsoft.com/office/drawing/2014/main" id="{C25AAABF-A026-620B-0068-F2A66CF4B680}"/>
                </a:ext>
              </a:extLst>
            </p:cNvPr>
            <p:cNvCxnSpPr>
              <a:cxnSpLocks/>
            </p:cNvCxnSpPr>
            <p:nvPr/>
          </p:nvCxnSpPr>
          <p:spPr>
            <a:xfrm>
              <a:off x="1797878" y="5262211"/>
              <a:ext cx="52208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61" name="Chart 60">
            <a:extLst>
              <a:ext uri="{FF2B5EF4-FFF2-40B4-BE49-F238E27FC236}">
                <a16:creationId xmlns:a16="http://schemas.microsoft.com/office/drawing/2014/main" id="{CEB1A06C-F49F-33DC-B284-54857317FB5D}"/>
              </a:ext>
            </a:extLst>
          </p:cNvPr>
          <p:cNvGraphicFramePr/>
          <p:nvPr>
            <p:extLst>
              <p:ext uri="{D42A27DB-BD31-4B8C-83A1-F6EECF244321}">
                <p14:modId xmlns:p14="http://schemas.microsoft.com/office/powerpoint/2010/main" val="3563310869"/>
              </p:ext>
            </p:extLst>
          </p:nvPr>
        </p:nvGraphicFramePr>
        <p:xfrm>
          <a:off x="3595046" y="3483116"/>
          <a:ext cx="4015690" cy="2543612"/>
        </p:xfrm>
        <a:graphic>
          <a:graphicData uri="http://schemas.openxmlformats.org/drawingml/2006/chart">
            <c:chart xmlns:c="http://schemas.openxmlformats.org/drawingml/2006/chart" xmlns:r="http://schemas.openxmlformats.org/officeDocument/2006/relationships" r:id="rId6"/>
          </a:graphicData>
        </a:graphic>
      </p:graphicFrame>
      <p:cxnSp>
        <p:nvCxnSpPr>
          <p:cNvPr id="63" name="Straight Connector 62">
            <a:extLst>
              <a:ext uri="{FF2B5EF4-FFF2-40B4-BE49-F238E27FC236}">
                <a16:creationId xmlns:a16="http://schemas.microsoft.com/office/drawing/2014/main" id="{664B10C0-0E65-60C8-3E18-559472476CCA}"/>
              </a:ext>
            </a:extLst>
          </p:cNvPr>
          <p:cNvCxnSpPr>
            <a:cxnSpLocks/>
          </p:cNvCxnSpPr>
          <p:nvPr/>
        </p:nvCxnSpPr>
        <p:spPr>
          <a:xfrm flipV="1">
            <a:off x="6875771" y="2590982"/>
            <a:ext cx="0" cy="393820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05A485F-6E19-BC44-D9EF-B68FE1CF8DDD}"/>
              </a:ext>
            </a:extLst>
          </p:cNvPr>
          <p:cNvCxnSpPr>
            <a:cxnSpLocks/>
          </p:cNvCxnSpPr>
          <p:nvPr/>
        </p:nvCxnSpPr>
        <p:spPr>
          <a:xfrm flipV="1">
            <a:off x="9473497" y="2573854"/>
            <a:ext cx="0" cy="39553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F4BC9BBB-8327-BC15-C7C0-97F366038B32}"/>
              </a:ext>
            </a:extLst>
          </p:cNvPr>
          <p:cNvGrpSpPr/>
          <p:nvPr/>
        </p:nvGrpSpPr>
        <p:grpSpPr>
          <a:xfrm>
            <a:off x="7240566" y="5204083"/>
            <a:ext cx="2172341" cy="1265416"/>
            <a:chOff x="7812472" y="1851387"/>
            <a:chExt cx="2172341" cy="1265416"/>
          </a:xfrm>
        </p:grpSpPr>
        <p:sp>
          <p:nvSpPr>
            <p:cNvPr id="76" name="Shape 616">
              <a:extLst>
                <a:ext uri="{FF2B5EF4-FFF2-40B4-BE49-F238E27FC236}">
                  <a16:creationId xmlns:a16="http://schemas.microsoft.com/office/drawing/2014/main" id="{6D8FE330-B7D3-3014-DE8A-3CF0C6FFC702}"/>
                </a:ext>
              </a:extLst>
            </p:cNvPr>
            <p:cNvSpPr/>
            <p:nvPr/>
          </p:nvSpPr>
          <p:spPr>
            <a:xfrm>
              <a:off x="8295999" y="2780993"/>
              <a:ext cx="1688814" cy="335810"/>
            </a:xfrm>
            <a:prstGeom prst="rect">
              <a:avLst/>
            </a:prstGeom>
            <a:noFill/>
            <a:ln>
              <a:noFill/>
            </a:ln>
          </p:spPr>
          <p:txBody>
            <a:bodyPr lIns="91412" tIns="45700" rIns="91412" bIns="45700" anchor="t" anchorCtr="0">
              <a:noAutofit/>
            </a:bodyPr>
            <a:lstStyle/>
            <a:p>
              <a:pPr>
                <a:lnSpc>
                  <a:spcPct val="130000"/>
                </a:lnSpc>
                <a:buSzPct val="25000"/>
              </a:pPr>
              <a:r>
                <a:rPr lang="en-US" sz="1400" i="1" dirty="0">
                  <a:latin typeface="Avenir Nxt2 W1G" panose="020B0503020202020204" pitchFamily="34" charset="0"/>
                  <a:ea typeface="Roboto"/>
                  <a:cs typeface="Roboto"/>
                  <a:sym typeface="Roboto"/>
                </a:rPr>
                <a:t>71%</a:t>
              </a:r>
              <a:r>
                <a:rPr lang="id-ID" sz="1400" i="1" dirty="0">
                  <a:latin typeface="Avenir Nxt2 W1G" panose="020B0503020202020204" pitchFamily="34" charset="0"/>
                  <a:ea typeface="Roboto"/>
                  <a:cs typeface="Roboto"/>
                  <a:sym typeface="Roboto"/>
                </a:rPr>
                <a:t> Male</a:t>
              </a:r>
            </a:p>
          </p:txBody>
        </p:sp>
        <p:sp>
          <p:nvSpPr>
            <p:cNvPr id="77" name="Ellipse 37">
              <a:extLst>
                <a:ext uri="{FF2B5EF4-FFF2-40B4-BE49-F238E27FC236}">
                  <a16:creationId xmlns:a16="http://schemas.microsoft.com/office/drawing/2014/main" id="{8F09570E-66E7-BDC8-239B-F4C6BDF1D613}"/>
                </a:ext>
              </a:extLst>
            </p:cNvPr>
            <p:cNvSpPr/>
            <p:nvPr/>
          </p:nvSpPr>
          <p:spPr>
            <a:xfrm rot="19711914">
              <a:off x="7812472" y="1851387"/>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78" name="Gerader Verbinder 38">
              <a:extLst>
                <a:ext uri="{FF2B5EF4-FFF2-40B4-BE49-F238E27FC236}">
                  <a16:creationId xmlns:a16="http://schemas.microsoft.com/office/drawing/2014/main" id="{B1A1B3E3-CDE5-FD09-6684-6CEE006DEFCE}"/>
                </a:ext>
              </a:extLst>
            </p:cNvPr>
            <p:cNvCxnSpPr>
              <a:cxnSpLocks/>
              <a:stCxn id="77" idx="4"/>
              <a:endCxn id="76" idx="1"/>
            </p:cNvCxnSpPr>
            <p:nvPr/>
          </p:nvCxnSpPr>
          <p:spPr>
            <a:xfrm>
              <a:off x="7933162" y="1998316"/>
              <a:ext cx="362837" cy="9505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9F294905-D415-8D56-47B4-2783C7FAAD75}"/>
              </a:ext>
            </a:extLst>
          </p:cNvPr>
          <p:cNvGrpSpPr/>
          <p:nvPr/>
        </p:nvGrpSpPr>
        <p:grpSpPr>
          <a:xfrm>
            <a:off x="8247018" y="3157961"/>
            <a:ext cx="1225085" cy="814681"/>
            <a:chOff x="7439194" y="1235054"/>
            <a:chExt cx="1225085" cy="814681"/>
          </a:xfrm>
        </p:grpSpPr>
        <p:sp>
          <p:nvSpPr>
            <p:cNvPr id="84" name="Shape 616">
              <a:extLst>
                <a:ext uri="{FF2B5EF4-FFF2-40B4-BE49-F238E27FC236}">
                  <a16:creationId xmlns:a16="http://schemas.microsoft.com/office/drawing/2014/main" id="{522C6602-F0CF-FED7-7B7A-879443937C05}"/>
                </a:ext>
              </a:extLst>
            </p:cNvPr>
            <p:cNvSpPr/>
            <p:nvPr/>
          </p:nvSpPr>
          <p:spPr>
            <a:xfrm>
              <a:off x="7439194" y="1235054"/>
              <a:ext cx="1225085" cy="335810"/>
            </a:xfrm>
            <a:prstGeom prst="rect">
              <a:avLst/>
            </a:prstGeom>
            <a:noFill/>
            <a:ln>
              <a:noFill/>
            </a:ln>
          </p:spPr>
          <p:txBody>
            <a:bodyPr lIns="91412" tIns="45700" rIns="91412" bIns="45700" anchor="t" anchorCtr="0">
              <a:noAutofit/>
            </a:bodyPr>
            <a:lstStyle/>
            <a:p>
              <a:pPr>
                <a:lnSpc>
                  <a:spcPct val="130000"/>
                </a:lnSpc>
                <a:buSzPct val="25000"/>
              </a:pPr>
              <a:r>
                <a:rPr lang="en-GB" sz="1400" i="1" dirty="0">
                  <a:latin typeface="Avenir Nxt2 W1G" panose="020B0503020202020204" pitchFamily="34" charset="0"/>
                  <a:ea typeface="Roboto"/>
                  <a:cs typeface="Roboto"/>
                  <a:sym typeface="Roboto"/>
                </a:rPr>
                <a:t>28% Female</a:t>
              </a:r>
              <a:endParaRPr lang="id-ID" sz="1400" i="1" dirty="0">
                <a:latin typeface="Avenir Nxt2 W1G" panose="020B0503020202020204" pitchFamily="34" charset="0"/>
                <a:ea typeface="Roboto"/>
                <a:cs typeface="Roboto"/>
                <a:sym typeface="Roboto"/>
              </a:endParaRPr>
            </a:p>
          </p:txBody>
        </p:sp>
        <p:sp>
          <p:nvSpPr>
            <p:cNvPr id="85" name="Ellipse 37">
              <a:extLst>
                <a:ext uri="{FF2B5EF4-FFF2-40B4-BE49-F238E27FC236}">
                  <a16:creationId xmlns:a16="http://schemas.microsoft.com/office/drawing/2014/main" id="{AACD921D-6716-455D-DB6E-0B175F066A15}"/>
                </a:ext>
              </a:extLst>
            </p:cNvPr>
            <p:cNvSpPr/>
            <p:nvPr/>
          </p:nvSpPr>
          <p:spPr>
            <a:xfrm rot="19711914">
              <a:off x="7772713" y="1891144"/>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86" name="Gerader Verbinder 38">
              <a:extLst>
                <a:ext uri="{FF2B5EF4-FFF2-40B4-BE49-F238E27FC236}">
                  <a16:creationId xmlns:a16="http://schemas.microsoft.com/office/drawing/2014/main" id="{F8634C4C-F7EE-F2B6-B0CD-BA848C279B0E}"/>
                </a:ext>
              </a:extLst>
            </p:cNvPr>
            <p:cNvCxnSpPr>
              <a:cxnSpLocks/>
              <a:stCxn id="85" idx="6"/>
              <a:endCxn id="84" idx="2"/>
            </p:cNvCxnSpPr>
            <p:nvPr/>
          </p:nvCxnSpPr>
          <p:spPr>
            <a:xfrm flipV="1">
              <a:off x="7919642" y="1570864"/>
              <a:ext cx="132095" cy="3581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0" name="Group 89">
            <a:extLst>
              <a:ext uri="{FF2B5EF4-FFF2-40B4-BE49-F238E27FC236}">
                <a16:creationId xmlns:a16="http://schemas.microsoft.com/office/drawing/2014/main" id="{27B185A7-2D98-D0E0-A186-48B30A605D61}"/>
              </a:ext>
            </a:extLst>
          </p:cNvPr>
          <p:cNvGrpSpPr/>
          <p:nvPr/>
        </p:nvGrpSpPr>
        <p:grpSpPr>
          <a:xfrm>
            <a:off x="9587835" y="3182340"/>
            <a:ext cx="1139321" cy="796455"/>
            <a:chOff x="7127756" y="1213523"/>
            <a:chExt cx="1139321" cy="796455"/>
          </a:xfrm>
        </p:grpSpPr>
        <p:sp>
          <p:nvSpPr>
            <p:cNvPr id="91" name="Shape 616">
              <a:extLst>
                <a:ext uri="{FF2B5EF4-FFF2-40B4-BE49-F238E27FC236}">
                  <a16:creationId xmlns:a16="http://schemas.microsoft.com/office/drawing/2014/main" id="{B506A2E1-9668-C64C-2A01-F0785AFF31F2}"/>
                </a:ext>
              </a:extLst>
            </p:cNvPr>
            <p:cNvSpPr/>
            <p:nvPr/>
          </p:nvSpPr>
          <p:spPr>
            <a:xfrm>
              <a:off x="7127756" y="1213523"/>
              <a:ext cx="1139321" cy="335810"/>
            </a:xfrm>
            <a:prstGeom prst="rect">
              <a:avLst/>
            </a:prstGeom>
            <a:noFill/>
            <a:ln>
              <a:noFill/>
            </a:ln>
          </p:spPr>
          <p:txBody>
            <a:bodyPr lIns="91412" tIns="45700" rIns="91412" bIns="45700" anchor="t" anchorCtr="0">
              <a:noAutofit/>
            </a:bodyPr>
            <a:lstStyle/>
            <a:p>
              <a:pPr>
                <a:lnSpc>
                  <a:spcPct val="130000"/>
                </a:lnSpc>
                <a:buSzPct val="25000"/>
              </a:pPr>
              <a:r>
                <a:rPr lang="en-US" sz="1400" i="1" dirty="0">
                  <a:latin typeface="Avenir Nxt2 W1G" panose="020B0503020202020204" pitchFamily="34" charset="0"/>
                  <a:ea typeface="Roboto"/>
                  <a:cs typeface="Roboto"/>
                  <a:sym typeface="Roboto"/>
                </a:rPr>
                <a:t>65%</a:t>
              </a:r>
              <a:r>
                <a:rPr lang="id-ID" sz="1400" i="1" dirty="0">
                  <a:latin typeface="Avenir Nxt2 W1G" panose="020B0503020202020204" pitchFamily="34" charset="0"/>
                  <a:ea typeface="Roboto"/>
                  <a:cs typeface="Roboto"/>
                  <a:sym typeface="Roboto"/>
                </a:rPr>
                <a:t> Male</a:t>
              </a:r>
            </a:p>
          </p:txBody>
        </p:sp>
        <p:sp>
          <p:nvSpPr>
            <p:cNvPr id="92" name="Ellipse 37">
              <a:extLst>
                <a:ext uri="{FF2B5EF4-FFF2-40B4-BE49-F238E27FC236}">
                  <a16:creationId xmlns:a16="http://schemas.microsoft.com/office/drawing/2014/main" id="{BFA0B1F0-15E1-4302-9CC5-B0A72FA1DCEA}"/>
                </a:ext>
              </a:extLst>
            </p:cNvPr>
            <p:cNvSpPr/>
            <p:nvPr/>
          </p:nvSpPr>
          <p:spPr>
            <a:xfrm rot="19711914">
              <a:off x="7812472" y="1851387"/>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93" name="Gerader Verbinder 38">
              <a:extLst>
                <a:ext uri="{FF2B5EF4-FFF2-40B4-BE49-F238E27FC236}">
                  <a16:creationId xmlns:a16="http://schemas.microsoft.com/office/drawing/2014/main" id="{34C9803B-3E19-A612-53F2-7F6DA5FA1312}"/>
                </a:ext>
              </a:extLst>
            </p:cNvPr>
            <p:cNvCxnSpPr>
              <a:cxnSpLocks/>
              <a:stCxn id="92" idx="6"/>
              <a:endCxn id="91" idx="2"/>
            </p:cNvCxnSpPr>
            <p:nvPr/>
          </p:nvCxnSpPr>
          <p:spPr>
            <a:xfrm flipH="1" flipV="1">
              <a:off x="7697417" y="1549333"/>
              <a:ext cx="261984" cy="3399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7D48780D-4C1D-F843-295D-E08B1B8B4F11}"/>
              </a:ext>
            </a:extLst>
          </p:cNvPr>
          <p:cNvGrpSpPr/>
          <p:nvPr/>
        </p:nvGrpSpPr>
        <p:grpSpPr>
          <a:xfrm>
            <a:off x="10776398" y="3157961"/>
            <a:ext cx="1225085" cy="774924"/>
            <a:chOff x="7279224" y="1235054"/>
            <a:chExt cx="1225085" cy="774924"/>
          </a:xfrm>
        </p:grpSpPr>
        <p:sp>
          <p:nvSpPr>
            <p:cNvPr id="95" name="Shape 616">
              <a:extLst>
                <a:ext uri="{FF2B5EF4-FFF2-40B4-BE49-F238E27FC236}">
                  <a16:creationId xmlns:a16="http://schemas.microsoft.com/office/drawing/2014/main" id="{11AA20EB-B08B-41A3-5BE4-E9CD39194893}"/>
                </a:ext>
              </a:extLst>
            </p:cNvPr>
            <p:cNvSpPr/>
            <p:nvPr/>
          </p:nvSpPr>
          <p:spPr>
            <a:xfrm>
              <a:off x="7279224" y="1235054"/>
              <a:ext cx="1225085" cy="335810"/>
            </a:xfrm>
            <a:prstGeom prst="rect">
              <a:avLst/>
            </a:prstGeom>
            <a:noFill/>
            <a:ln>
              <a:noFill/>
            </a:ln>
          </p:spPr>
          <p:txBody>
            <a:bodyPr lIns="91412" tIns="45700" rIns="91412" bIns="45700" anchor="t" anchorCtr="0">
              <a:noAutofit/>
            </a:bodyPr>
            <a:lstStyle/>
            <a:p>
              <a:pPr>
                <a:lnSpc>
                  <a:spcPct val="130000"/>
                </a:lnSpc>
                <a:buSzPct val="25000"/>
              </a:pPr>
              <a:r>
                <a:rPr lang="en-GB" sz="1400" i="1" dirty="0">
                  <a:latin typeface="Avenir Nxt2 W1G" panose="020B0503020202020204" pitchFamily="34" charset="0"/>
                  <a:ea typeface="Roboto"/>
                  <a:cs typeface="Roboto"/>
                  <a:sym typeface="Roboto"/>
                </a:rPr>
                <a:t>35% Female</a:t>
              </a:r>
              <a:endParaRPr lang="id-ID" sz="1400" i="1" dirty="0">
                <a:latin typeface="Avenir Nxt2 W1G" panose="020B0503020202020204" pitchFamily="34" charset="0"/>
                <a:ea typeface="Roboto"/>
                <a:cs typeface="Roboto"/>
                <a:sym typeface="Roboto"/>
              </a:endParaRPr>
            </a:p>
          </p:txBody>
        </p:sp>
        <p:sp>
          <p:nvSpPr>
            <p:cNvPr id="96" name="Ellipse 37">
              <a:extLst>
                <a:ext uri="{FF2B5EF4-FFF2-40B4-BE49-F238E27FC236}">
                  <a16:creationId xmlns:a16="http://schemas.microsoft.com/office/drawing/2014/main" id="{6D28ACD7-D9A1-D6FB-E012-796F7D3B8741}"/>
                </a:ext>
              </a:extLst>
            </p:cNvPr>
            <p:cNvSpPr/>
            <p:nvPr/>
          </p:nvSpPr>
          <p:spPr>
            <a:xfrm rot="19711914">
              <a:off x="7812472" y="1851387"/>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97" name="Gerader Verbinder 38">
              <a:extLst>
                <a:ext uri="{FF2B5EF4-FFF2-40B4-BE49-F238E27FC236}">
                  <a16:creationId xmlns:a16="http://schemas.microsoft.com/office/drawing/2014/main" id="{72A923FE-22CE-016A-C127-0F23E22E4A57}"/>
                </a:ext>
              </a:extLst>
            </p:cNvPr>
            <p:cNvCxnSpPr>
              <a:cxnSpLocks/>
              <a:stCxn id="96" idx="6"/>
              <a:endCxn id="95" idx="2"/>
            </p:cNvCxnSpPr>
            <p:nvPr/>
          </p:nvCxnSpPr>
          <p:spPr>
            <a:xfrm flipH="1" flipV="1">
              <a:off x="7891767" y="1570864"/>
              <a:ext cx="67634" cy="31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6" name="Group 105">
            <a:extLst>
              <a:ext uri="{FF2B5EF4-FFF2-40B4-BE49-F238E27FC236}">
                <a16:creationId xmlns:a16="http://schemas.microsoft.com/office/drawing/2014/main" id="{16ED5644-BF41-58F9-10E3-DF5B0D776C8C}"/>
              </a:ext>
            </a:extLst>
          </p:cNvPr>
          <p:cNvGrpSpPr/>
          <p:nvPr/>
        </p:nvGrpSpPr>
        <p:grpSpPr>
          <a:xfrm>
            <a:off x="6993684" y="3157961"/>
            <a:ext cx="1272635" cy="688158"/>
            <a:chOff x="7439194" y="1235054"/>
            <a:chExt cx="1272635" cy="688158"/>
          </a:xfrm>
        </p:grpSpPr>
        <p:sp>
          <p:nvSpPr>
            <p:cNvPr id="107" name="Shape 616">
              <a:extLst>
                <a:ext uri="{FF2B5EF4-FFF2-40B4-BE49-F238E27FC236}">
                  <a16:creationId xmlns:a16="http://schemas.microsoft.com/office/drawing/2014/main" id="{FA4410A1-3A72-665A-B8AE-99373F4CBA67}"/>
                </a:ext>
              </a:extLst>
            </p:cNvPr>
            <p:cNvSpPr/>
            <p:nvPr/>
          </p:nvSpPr>
          <p:spPr>
            <a:xfrm>
              <a:off x="7439194" y="1235054"/>
              <a:ext cx="1272635" cy="335810"/>
            </a:xfrm>
            <a:prstGeom prst="rect">
              <a:avLst/>
            </a:prstGeom>
            <a:noFill/>
            <a:ln>
              <a:noFill/>
            </a:ln>
          </p:spPr>
          <p:txBody>
            <a:bodyPr lIns="91412" tIns="45700" rIns="91412" bIns="45700" anchor="t" anchorCtr="0">
              <a:noAutofit/>
            </a:bodyPr>
            <a:lstStyle/>
            <a:p>
              <a:pPr>
                <a:lnSpc>
                  <a:spcPct val="130000"/>
                </a:lnSpc>
                <a:buSzPct val="25000"/>
              </a:pPr>
              <a:r>
                <a:rPr lang="en-GB" sz="1400" i="1" dirty="0">
                  <a:latin typeface="Avenir Nxt2 W1G" panose="020B0503020202020204" pitchFamily="34" charset="0"/>
                  <a:ea typeface="Roboto"/>
                  <a:cs typeface="Roboto"/>
                  <a:sym typeface="Roboto"/>
                </a:rPr>
                <a:t>1% Unknown</a:t>
              </a:r>
              <a:endParaRPr lang="id-ID" sz="1400" i="1" dirty="0">
                <a:latin typeface="Avenir Nxt2 W1G" panose="020B0503020202020204" pitchFamily="34" charset="0"/>
                <a:ea typeface="Roboto"/>
                <a:cs typeface="Roboto"/>
                <a:sym typeface="Roboto"/>
              </a:endParaRPr>
            </a:p>
          </p:txBody>
        </p:sp>
        <p:sp>
          <p:nvSpPr>
            <p:cNvPr id="108" name="Ellipse 37">
              <a:extLst>
                <a:ext uri="{FF2B5EF4-FFF2-40B4-BE49-F238E27FC236}">
                  <a16:creationId xmlns:a16="http://schemas.microsoft.com/office/drawing/2014/main" id="{AE0B2C3E-E3D9-658B-A559-4999A4E4A1AD}"/>
                </a:ext>
              </a:extLst>
            </p:cNvPr>
            <p:cNvSpPr/>
            <p:nvPr/>
          </p:nvSpPr>
          <p:spPr>
            <a:xfrm rot="19711914">
              <a:off x="8498338" y="1764621"/>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109" name="Gerader Verbinder 38">
              <a:extLst>
                <a:ext uri="{FF2B5EF4-FFF2-40B4-BE49-F238E27FC236}">
                  <a16:creationId xmlns:a16="http://schemas.microsoft.com/office/drawing/2014/main" id="{1D17ED24-2A6B-FA60-5F2C-60F7B2215821}"/>
                </a:ext>
              </a:extLst>
            </p:cNvPr>
            <p:cNvCxnSpPr>
              <a:cxnSpLocks/>
              <a:stCxn id="108" idx="1"/>
              <a:endCxn id="107" idx="2"/>
            </p:cNvCxnSpPr>
            <p:nvPr/>
          </p:nvCxnSpPr>
          <p:spPr>
            <a:xfrm flipH="1" flipV="1">
              <a:off x="8075512" y="1570864"/>
              <a:ext cx="425027" cy="2544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Group 118">
            <a:extLst>
              <a:ext uri="{FF2B5EF4-FFF2-40B4-BE49-F238E27FC236}">
                <a16:creationId xmlns:a16="http://schemas.microsoft.com/office/drawing/2014/main" id="{95FB747E-EEEC-1A55-C32B-51D898018111}"/>
              </a:ext>
            </a:extLst>
          </p:cNvPr>
          <p:cNvGrpSpPr/>
          <p:nvPr/>
        </p:nvGrpSpPr>
        <p:grpSpPr>
          <a:xfrm>
            <a:off x="5501013" y="3157961"/>
            <a:ext cx="1225085" cy="774924"/>
            <a:chOff x="7279224" y="1235054"/>
            <a:chExt cx="1225085" cy="774924"/>
          </a:xfrm>
        </p:grpSpPr>
        <p:sp>
          <p:nvSpPr>
            <p:cNvPr id="120" name="Shape 616">
              <a:extLst>
                <a:ext uri="{FF2B5EF4-FFF2-40B4-BE49-F238E27FC236}">
                  <a16:creationId xmlns:a16="http://schemas.microsoft.com/office/drawing/2014/main" id="{39517915-D06C-2AC7-FC68-320498F275DA}"/>
                </a:ext>
              </a:extLst>
            </p:cNvPr>
            <p:cNvSpPr/>
            <p:nvPr/>
          </p:nvSpPr>
          <p:spPr>
            <a:xfrm>
              <a:off x="7279224" y="1235054"/>
              <a:ext cx="1225085" cy="335810"/>
            </a:xfrm>
            <a:prstGeom prst="rect">
              <a:avLst/>
            </a:prstGeom>
            <a:noFill/>
            <a:ln>
              <a:noFill/>
            </a:ln>
          </p:spPr>
          <p:txBody>
            <a:bodyPr lIns="91412" tIns="45700" rIns="91412" bIns="45700" anchor="t" anchorCtr="0">
              <a:noAutofit/>
            </a:bodyPr>
            <a:lstStyle/>
            <a:p>
              <a:pPr>
                <a:lnSpc>
                  <a:spcPct val="130000"/>
                </a:lnSpc>
                <a:buSzPct val="25000"/>
              </a:pPr>
              <a:r>
                <a:rPr lang="en-GB" sz="1400" i="1" dirty="0">
                  <a:latin typeface="Avenir Nxt2 W1G" panose="020B0503020202020204" pitchFamily="34" charset="0"/>
                  <a:ea typeface="Roboto"/>
                  <a:cs typeface="Roboto"/>
                  <a:sym typeface="Roboto"/>
                </a:rPr>
                <a:t>29% Female</a:t>
              </a:r>
              <a:endParaRPr lang="id-ID" sz="1400" i="1" dirty="0">
                <a:latin typeface="Avenir Nxt2 W1G" panose="020B0503020202020204" pitchFamily="34" charset="0"/>
                <a:ea typeface="Roboto"/>
                <a:cs typeface="Roboto"/>
                <a:sym typeface="Roboto"/>
              </a:endParaRPr>
            </a:p>
          </p:txBody>
        </p:sp>
        <p:sp>
          <p:nvSpPr>
            <p:cNvPr id="121" name="Ellipse 37">
              <a:extLst>
                <a:ext uri="{FF2B5EF4-FFF2-40B4-BE49-F238E27FC236}">
                  <a16:creationId xmlns:a16="http://schemas.microsoft.com/office/drawing/2014/main" id="{3596FAC4-570E-A044-6F94-82CDFE678E36}"/>
                </a:ext>
              </a:extLst>
            </p:cNvPr>
            <p:cNvSpPr/>
            <p:nvPr/>
          </p:nvSpPr>
          <p:spPr>
            <a:xfrm rot="19711914">
              <a:off x="7812472" y="1851387"/>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122" name="Gerader Verbinder 38">
              <a:extLst>
                <a:ext uri="{FF2B5EF4-FFF2-40B4-BE49-F238E27FC236}">
                  <a16:creationId xmlns:a16="http://schemas.microsoft.com/office/drawing/2014/main" id="{AE8CBCD1-AD32-B5A2-3F03-28F68F0ADD17}"/>
                </a:ext>
              </a:extLst>
            </p:cNvPr>
            <p:cNvCxnSpPr>
              <a:cxnSpLocks/>
              <a:stCxn id="121" idx="6"/>
              <a:endCxn id="120" idx="2"/>
            </p:cNvCxnSpPr>
            <p:nvPr/>
          </p:nvCxnSpPr>
          <p:spPr>
            <a:xfrm flipH="1" flipV="1">
              <a:off x="7891767" y="1570864"/>
              <a:ext cx="67634" cy="31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3" name="Group 122">
            <a:extLst>
              <a:ext uri="{FF2B5EF4-FFF2-40B4-BE49-F238E27FC236}">
                <a16:creationId xmlns:a16="http://schemas.microsoft.com/office/drawing/2014/main" id="{C72482E8-506F-B973-43D4-58D2D1DBA512}"/>
              </a:ext>
            </a:extLst>
          </p:cNvPr>
          <p:cNvGrpSpPr/>
          <p:nvPr/>
        </p:nvGrpSpPr>
        <p:grpSpPr>
          <a:xfrm>
            <a:off x="4670621" y="5204083"/>
            <a:ext cx="2172341" cy="1265416"/>
            <a:chOff x="7812472" y="1851387"/>
            <a:chExt cx="2172341" cy="1265416"/>
          </a:xfrm>
        </p:grpSpPr>
        <p:sp>
          <p:nvSpPr>
            <p:cNvPr id="124" name="Shape 616">
              <a:extLst>
                <a:ext uri="{FF2B5EF4-FFF2-40B4-BE49-F238E27FC236}">
                  <a16:creationId xmlns:a16="http://schemas.microsoft.com/office/drawing/2014/main" id="{BBD2EA75-98BF-41BB-9951-25F17403A52C}"/>
                </a:ext>
              </a:extLst>
            </p:cNvPr>
            <p:cNvSpPr/>
            <p:nvPr/>
          </p:nvSpPr>
          <p:spPr>
            <a:xfrm>
              <a:off x="8295999" y="2780993"/>
              <a:ext cx="1688814" cy="335810"/>
            </a:xfrm>
            <a:prstGeom prst="rect">
              <a:avLst/>
            </a:prstGeom>
            <a:noFill/>
            <a:ln>
              <a:noFill/>
            </a:ln>
          </p:spPr>
          <p:txBody>
            <a:bodyPr lIns="91412" tIns="45700" rIns="91412" bIns="45700" anchor="t" anchorCtr="0">
              <a:noAutofit/>
            </a:bodyPr>
            <a:lstStyle/>
            <a:p>
              <a:pPr>
                <a:lnSpc>
                  <a:spcPct val="130000"/>
                </a:lnSpc>
                <a:buSzPct val="25000"/>
              </a:pPr>
              <a:r>
                <a:rPr lang="en-US" sz="1400" i="1" dirty="0">
                  <a:latin typeface="Avenir Nxt2 W1G" panose="020B0503020202020204" pitchFamily="34" charset="0"/>
                  <a:ea typeface="Roboto"/>
                  <a:cs typeface="Roboto"/>
                  <a:sym typeface="Roboto"/>
                </a:rPr>
                <a:t>71%</a:t>
              </a:r>
              <a:r>
                <a:rPr lang="id-ID" sz="1400" i="1" dirty="0">
                  <a:latin typeface="Avenir Nxt2 W1G" panose="020B0503020202020204" pitchFamily="34" charset="0"/>
                  <a:ea typeface="Roboto"/>
                  <a:cs typeface="Roboto"/>
                  <a:sym typeface="Roboto"/>
                </a:rPr>
                <a:t> Male</a:t>
              </a:r>
            </a:p>
          </p:txBody>
        </p:sp>
        <p:sp>
          <p:nvSpPr>
            <p:cNvPr id="125" name="Ellipse 37">
              <a:extLst>
                <a:ext uri="{FF2B5EF4-FFF2-40B4-BE49-F238E27FC236}">
                  <a16:creationId xmlns:a16="http://schemas.microsoft.com/office/drawing/2014/main" id="{B0019256-EDF8-FA9C-58A8-9F6A5A22222B}"/>
                </a:ext>
              </a:extLst>
            </p:cNvPr>
            <p:cNvSpPr/>
            <p:nvPr/>
          </p:nvSpPr>
          <p:spPr>
            <a:xfrm rot="19711914">
              <a:off x="7812472" y="1851387"/>
              <a:ext cx="158591" cy="158591"/>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dirty="0">
                <a:solidFill>
                  <a:schemeClr val="tx1"/>
                </a:solidFill>
                <a:latin typeface="Avenir Nxt2 W1G" panose="020B0503020202020204" pitchFamily="34" charset="0"/>
              </a:endParaRPr>
            </a:p>
          </p:txBody>
        </p:sp>
        <p:cxnSp>
          <p:nvCxnSpPr>
            <p:cNvPr id="126" name="Gerader Verbinder 38">
              <a:extLst>
                <a:ext uri="{FF2B5EF4-FFF2-40B4-BE49-F238E27FC236}">
                  <a16:creationId xmlns:a16="http://schemas.microsoft.com/office/drawing/2014/main" id="{2BFD316B-1EB7-A34F-8762-B755EE191064}"/>
                </a:ext>
              </a:extLst>
            </p:cNvPr>
            <p:cNvCxnSpPr>
              <a:cxnSpLocks/>
              <a:stCxn id="125" idx="4"/>
              <a:endCxn id="124" idx="1"/>
            </p:cNvCxnSpPr>
            <p:nvPr/>
          </p:nvCxnSpPr>
          <p:spPr>
            <a:xfrm>
              <a:off x="7933162" y="1998316"/>
              <a:ext cx="362837" cy="9505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314098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0CF56F-3238-7BB8-B564-759876FE27AF}"/>
              </a:ext>
            </a:extLst>
          </p:cNvPr>
          <p:cNvSpPr>
            <a:spLocks noGrp="1"/>
          </p:cNvSpPr>
          <p:nvPr>
            <p:ph type="title"/>
          </p:nvPr>
        </p:nvSpPr>
        <p:spPr/>
        <p:txBody>
          <a:bodyPr anchor="b"/>
          <a:lstStyle/>
          <a:p>
            <a:r>
              <a:rPr lang="en-US" dirty="0"/>
              <a:t>Contributions: </a:t>
            </a:r>
            <a:r>
              <a:rPr lang="en-US" b="0" dirty="0"/>
              <a:t>Study groups vs Countries</a:t>
            </a:r>
          </a:p>
        </p:txBody>
      </p:sp>
      <p:sp>
        <p:nvSpPr>
          <p:cNvPr id="4" name="Text Placeholder 3">
            <a:extLst>
              <a:ext uri="{FF2B5EF4-FFF2-40B4-BE49-F238E27FC236}">
                <a16:creationId xmlns:a16="http://schemas.microsoft.com/office/drawing/2014/main" id="{C2B80A50-9DC5-E1FC-215A-8F78EA6170B4}"/>
              </a:ext>
            </a:extLst>
          </p:cNvPr>
          <p:cNvSpPr>
            <a:spLocks noGrp="1"/>
          </p:cNvSpPr>
          <p:nvPr>
            <p:ph type="body" sz="quarter" idx="10"/>
          </p:nvPr>
        </p:nvSpPr>
        <p:spPr/>
        <p:txBody>
          <a:bodyPr/>
          <a:lstStyle/>
          <a:p>
            <a:r>
              <a:rPr lang="en-US" dirty="0"/>
              <a:t>Key performance indicators</a:t>
            </a:r>
          </a:p>
        </p:txBody>
      </p:sp>
      <p:graphicFrame>
        <p:nvGraphicFramePr>
          <p:cNvPr id="5" name="Chart 4">
            <a:extLst>
              <a:ext uri="{FF2B5EF4-FFF2-40B4-BE49-F238E27FC236}">
                <a16:creationId xmlns:a16="http://schemas.microsoft.com/office/drawing/2014/main" id="{FF7A0905-EC77-3F6A-47B7-53FE3BCB6DDD}"/>
              </a:ext>
            </a:extLst>
          </p:cNvPr>
          <p:cNvGraphicFramePr/>
          <p:nvPr>
            <p:extLst>
              <p:ext uri="{D42A27DB-BD31-4B8C-83A1-F6EECF244321}">
                <p14:modId xmlns:p14="http://schemas.microsoft.com/office/powerpoint/2010/main" val="1445351530"/>
              </p:ext>
            </p:extLst>
          </p:nvPr>
        </p:nvGraphicFramePr>
        <p:xfrm>
          <a:off x="381000" y="2396133"/>
          <a:ext cx="5715000" cy="39004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BAF54BE5-5CD9-BE2A-CA7C-B0627E8D7B5C}"/>
              </a:ext>
            </a:extLst>
          </p:cNvPr>
          <p:cNvGraphicFramePr/>
          <p:nvPr>
            <p:extLst>
              <p:ext uri="{D42A27DB-BD31-4B8C-83A1-F6EECF244321}">
                <p14:modId xmlns:p14="http://schemas.microsoft.com/office/powerpoint/2010/main" val="2113396067"/>
              </p:ext>
            </p:extLst>
          </p:nvPr>
        </p:nvGraphicFramePr>
        <p:xfrm>
          <a:off x="6096000" y="2385367"/>
          <a:ext cx="5850732" cy="390048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a:extLst>
              <a:ext uri="{FF2B5EF4-FFF2-40B4-BE49-F238E27FC236}">
                <a16:creationId xmlns:a16="http://schemas.microsoft.com/office/drawing/2014/main" id="{D5FEFF2E-684B-9096-5C55-C2BB68530559}"/>
              </a:ext>
            </a:extLst>
          </p:cNvPr>
          <p:cNvSpPr txBox="1"/>
          <p:nvPr/>
        </p:nvSpPr>
        <p:spPr>
          <a:xfrm>
            <a:off x="724581" y="1366994"/>
            <a:ext cx="4828015" cy="646331"/>
          </a:xfrm>
          <a:prstGeom prst="rect">
            <a:avLst/>
          </a:prstGeom>
          <a:noFill/>
        </p:spPr>
        <p:txBody>
          <a:bodyPr wrap="square" rtlCol="0">
            <a:spAutoFit/>
          </a:bodyPr>
          <a:lstStyle/>
          <a:p>
            <a:r>
              <a:rPr lang="en-US" dirty="0"/>
              <a:t>China contributed the most work items. </a:t>
            </a:r>
          </a:p>
          <a:p>
            <a:r>
              <a:rPr lang="en-US" dirty="0"/>
              <a:t>SG13 and SG16 had the most work items.</a:t>
            </a:r>
            <a:endParaRPr lang="en-GB" dirty="0"/>
          </a:p>
        </p:txBody>
      </p:sp>
    </p:spTree>
    <p:extLst>
      <p:ext uri="{BB962C8B-B14F-4D97-AF65-F5344CB8AC3E}">
        <p14:creationId xmlns:p14="http://schemas.microsoft.com/office/powerpoint/2010/main" val="31011648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F5ADD6-AEE9-4CCC-66A0-AAC32F54BCB4}"/>
              </a:ext>
            </a:extLst>
          </p:cNvPr>
          <p:cNvSpPr>
            <a:spLocks noGrp="1"/>
          </p:cNvSpPr>
          <p:nvPr>
            <p:ph type="title"/>
          </p:nvPr>
        </p:nvSpPr>
        <p:spPr>
          <a:xfrm>
            <a:off x="645567" y="831918"/>
            <a:ext cx="9051731" cy="493029"/>
          </a:xfrm>
        </p:spPr>
        <p:txBody>
          <a:bodyPr/>
          <a:lstStyle/>
          <a:p>
            <a:r>
              <a:rPr lang="en-US" b="1" dirty="0">
                <a:cs typeface="Arial"/>
              </a:rPr>
              <a:t>Downloads [1]</a:t>
            </a:r>
            <a:r>
              <a:rPr lang="en-US" dirty="0">
                <a:cs typeface="Arial"/>
              </a:rPr>
              <a:t>: </a:t>
            </a:r>
            <a:r>
              <a:rPr lang="en-US" b="0" dirty="0">
                <a:cs typeface="Arial"/>
              </a:rPr>
              <a:t>Overview </a:t>
            </a:r>
            <a:endParaRPr lang="en-US" dirty="0"/>
          </a:p>
        </p:txBody>
      </p:sp>
      <p:sp>
        <p:nvSpPr>
          <p:cNvPr id="4" name="Text Placeholder 3">
            <a:extLst>
              <a:ext uri="{FF2B5EF4-FFF2-40B4-BE49-F238E27FC236}">
                <a16:creationId xmlns:a16="http://schemas.microsoft.com/office/drawing/2014/main" id="{9A0C08D6-6BD0-C762-AAF4-E507FC12B184}"/>
              </a:ext>
            </a:extLst>
          </p:cNvPr>
          <p:cNvSpPr>
            <a:spLocks noGrp="1"/>
          </p:cNvSpPr>
          <p:nvPr>
            <p:ph type="body" sz="quarter" idx="12"/>
          </p:nvPr>
        </p:nvSpPr>
        <p:spPr/>
        <p:txBody>
          <a:bodyPr/>
          <a:lstStyle/>
          <a:p>
            <a:r>
              <a:rPr lang="en-US" dirty="0"/>
              <a:t>Key performance indicators</a:t>
            </a:r>
          </a:p>
        </p:txBody>
      </p:sp>
      <p:graphicFrame>
        <p:nvGraphicFramePr>
          <p:cNvPr id="6" name="Chart 5">
            <a:extLst>
              <a:ext uri="{FF2B5EF4-FFF2-40B4-BE49-F238E27FC236}">
                <a16:creationId xmlns:a16="http://schemas.microsoft.com/office/drawing/2014/main" id="{7CF5A362-596E-BFFE-CD51-2DCE38BC3949}"/>
              </a:ext>
            </a:extLst>
          </p:cNvPr>
          <p:cNvGraphicFramePr/>
          <p:nvPr>
            <p:extLst>
              <p:ext uri="{D42A27DB-BD31-4B8C-83A1-F6EECF244321}">
                <p14:modId xmlns:p14="http://schemas.microsoft.com/office/powerpoint/2010/main" val="3949969022"/>
              </p:ext>
            </p:extLst>
          </p:nvPr>
        </p:nvGraphicFramePr>
        <p:xfrm>
          <a:off x="287829" y="2090042"/>
          <a:ext cx="3183542" cy="224283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51875FD1-445C-6535-917E-20FE34F3B381}"/>
              </a:ext>
            </a:extLst>
          </p:cNvPr>
          <p:cNvGraphicFramePr/>
          <p:nvPr>
            <p:extLst>
              <p:ext uri="{D42A27DB-BD31-4B8C-83A1-F6EECF244321}">
                <p14:modId xmlns:p14="http://schemas.microsoft.com/office/powerpoint/2010/main" val="1382985365"/>
              </p:ext>
            </p:extLst>
          </p:nvPr>
        </p:nvGraphicFramePr>
        <p:xfrm>
          <a:off x="3776171" y="2062652"/>
          <a:ext cx="8128000" cy="248937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a:extLst>
              <a:ext uri="{FF2B5EF4-FFF2-40B4-BE49-F238E27FC236}">
                <a16:creationId xmlns:a16="http://schemas.microsoft.com/office/drawing/2014/main" id="{BD2E6810-3DA0-EDEB-4D3C-9AF2F920A8B5}"/>
              </a:ext>
            </a:extLst>
          </p:cNvPr>
          <p:cNvGraphicFramePr/>
          <p:nvPr>
            <p:extLst>
              <p:ext uri="{D42A27DB-BD31-4B8C-83A1-F6EECF244321}">
                <p14:modId xmlns:p14="http://schemas.microsoft.com/office/powerpoint/2010/main" val="1712132336"/>
              </p:ext>
            </p:extLst>
          </p:nvPr>
        </p:nvGraphicFramePr>
        <p:xfrm>
          <a:off x="-636812" y="4180489"/>
          <a:ext cx="5257800" cy="248937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a:extLst>
              <a:ext uri="{FF2B5EF4-FFF2-40B4-BE49-F238E27FC236}">
                <a16:creationId xmlns:a16="http://schemas.microsoft.com/office/drawing/2014/main" id="{33672B61-6ED3-F894-688B-1C350DA54978}"/>
              </a:ext>
            </a:extLst>
          </p:cNvPr>
          <p:cNvGraphicFramePr/>
          <p:nvPr>
            <p:extLst>
              <p:ext uri="{D42A27DB-BD31-4B8C-83A1-F6EECF244321}">
                <p14:modId xmlns:p14="http://schemas.microsoft.com/office/powerpoint/2010/main" val="4097608020"/>
              </p:ext>
            </p:extLst>
          </p:nvPr>
        </p:nvGraphicFramePr>
        <p:xfrm>
          <a:off x="4620988" y="4772083"/>
          <a:ext cx="7283183" cy="1897776"/>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0">
            <a:extLst>
              <a:ext uri="{FF2B5EF4-FFF2-40B4-BE49-F238E27FC236}">
                <a16:creationId xmlns:a16="http://schemas.microsoft.com/office/drawing/2014/main" id="{589F9B82-E006-55EE-BF9B-DF9F3CF3CD2A}"/>
              </a:ext>
            </a:extLst>
          </p:cNvPr>
          <p:cNvSpPr txBox="1"/>
          <p:nvPr/>
        </p:nvSpPr>
        <p:spPr>
          <a:xfrm>
            <a:off x="894210" y="5187058"/>
            <a:ext cx="1489166" cy="523220"/>
          </a:xfrm>
          <a:prstGeom prst="rect">
            <a:avLst/>
          </a:prstGeom>
          <a:noFill/>
        </p:spPr>
        <p:txBody>
          <a:bodyPr wrap="square" rtlCol="0">
            <a:spAutoFit/>
          </a:bodyPr>
          <a:lstStyle/>
          <a:p>
            <a:pPr algn="ctr"/>
            <a:r>
              <a:rPr lang="en-US" sz="1400" b="1" i="1" dirty="0">
                <a:solidFill>
                  <a:srgbClr val="595959"/>
                </a:solidFill>
                <a:latin typeface="Adelle CYR Sb" panose="02000503060000020004" pitchFamily="2" charset="77"/>
              </a:rPr>
              <a:t>Downloads by study group</a:t>
            </a:r>
          </a:p>
        </p:txBody>
      </p:sp>
      <p:sp>
        <p:nvSpPr>
          <p:cNvPr id="2" name="TextBox 1">
            <a:extLst>
              <a:ext uri="{FF2B5EF4-FFF2-40B4-BE49-F238E27FC236}">
                <a16:creationId xmlns:a16="http://schemas.microsoft.com/office/drawing/2014/main" id="{3D14BB42-59B2-48A4-592B-888912C76AB6}"/>
              </a:ext>
            </a:extLst>
          </p:cNvPr>
          <p:cNvSpPr txBox="1"/>
          <p:nvPr/>
        </p:nvSpPr>
        <p:spPr>
          <a:xfrm>
            <a:off x="757239" y="1383323"/>
            <a:ext cx="5545590" cy="584775"/>
          </a:xfrm>
          <a:prstGeom prst="rect">
            <a:avLst/>
          </a:prstGeom>
          <a:noFill/>
        </p:spPr>
        <p:txBody>
          <a:bodyPr wrap="square" rtlCol="0">
            <a:spAutoFit/>
          </a:bodyPr>
          <a:lstStyle/>
          <a:p>
            <a:r>
              <a:rPr lang="en-US" sz="1600" dirty="0">
                <a:latin typeface="Avenir Nxt2 W1G" panose="020B0503020202020204" pitchFamily="34" charset="0"/>
              </a:rPr>
              <a:t>SG15 and SG16 had the most downloads. </a:t>
            </a:r>
          </a:p>
          <a:p>
            <a:r>
              <a:rPr lang="en-US" sz="1600" dirty="0">
                <a:latin typeface="Avenir Nxt2 W1G" panose="020B0503020202020204" pitchFamily="34" charset="0"/>
              </a:rPr>
              <a:t>Series G reached 4 million downloads from 2018 till 2023. </a:t>
            </a:r>
            <a:endParaRPr lang="en-GB" sz="1600" dirty="0">
              <a:latin typeface="Avenir Nxt2 W1G" panose="020B0503020202020204" pitchFamily="34" charset="0"/>
            </a:endParaRPr>
          </a:p>
        </p:txBody>
      </p:sp>
    </p:spTree>
    <p:extLst>
      <p:ext uri="{BB962C8B-B14F-4D97-AF65-F5344CB8AC3E}">
        <p14:creationId xmlns:p14="http://schemas.microsoft.com/office/powerpoint/2010/main" val="1145728117"/>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TU Theme - Page Numbers">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CEE205A9-4133-437F-AA57-3F8B18D92909}"/>
    </a:ext>
  </a:extLst>
</a:theme>
</file>

<file path=ppt/theme/theme2.xml><?xml version="1.0" encoding="utf-8"?>
<a:theme xmlns:a="http://schemas.openxmlformats.org/drawingml/2006/main" name="ITU Theme - Big text (24-28pt)">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Avenir Nxt2">
      <a:majorFont>
        <a:latin typeface="Avenir Nxt2 W1G"/>
        <a:ea typeface=""/>
        <a:cs typeface=""/>
      </a:majorFont>
      <a:minorFont>
        <a:latin typeface="Avenir Nxt2 W1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BFAD1E53-D5FD-4795-90ED-CD582144E0CB}"/>
    </a:ext>
  </a:extLst>
</a:theme>
</file>

<file path=ppt/theme/theme3.xml><?xml version="1.0" encoding="utf-8"?>
<a:theme xmlns:a="http://schemas.openxmlformats.org/drawingml/2006/main" name="ITU Theme: Quote Slide">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DC8F56AC-6738-4CEC-81FF-0B39E0336471}"/>
    </a:ext>
  </a:extLst>
</a:theme>
</file>

<file path=ppt/theme/theme4.xml><?xml version="1.0" encoding="utf-8"?>
<a:theme xmlns:a="http://schemas.openxmlformats.org/drawingml/2006/main" name="No Page Number_ITU Theme">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EFF60601-F500-4530-AF80-5587542A4049}"/>
    </a:ext>
  </a:extLst>
</a:theme>
</file>

<file path=ppt/theme/theme5.xml><?xml version="1.0" encoding="utf-8"?>
<a:theme xmlns:a="http://schemas.openxmlformats.org/drawingml/2006/main" name="No Page Number - Big text">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690D4DCA-FB55-491F-B335-B186A99306EA}"/>
    </a:ext>
  </a:extLst>
</a:theme>
</file>

<file path=ppt/theme/theme6.xml><?xml version="1.0" encoding="utf-8"?>
<a:theme xmlns:a="http://schemas.openxmlformats.org/drawingml/2006/main" name="No Page Number_Quote Slide">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6461BF89-FD9A-4814-9503-6094972BB166}"/>
    </a:ext>
  </a:extLst>
</a:theme>
</file>

<file path=ppt/theme/theme7.xml><?xml version="1.0" encoding="utf-8"?>
<a:theme xmlns:a="http://schemas.openxmlformats.org/drawingml/2006/main" name="Blank">
  <a:themeElements>
    <a:clrScheme name="BSG - Test1">
      <a:dk1>
        <a:srgbClr val="000000"/>
      </a:dk1>
      <a:lt1>
        <a:srgbClr val="FFFFFF"/>
      </a:lt1>
      <a:dk2>
        <a:srgbClr val="3A3838"/>
      </a:dk2>
      <a:lt2>
        <a:srgbClr val="F5FAFC"/>
      </a:lt2>
      <a:accent1>
        <a:srgbClr val="009CD6"/>
      </a:accent1>
      <a:accent2>
        <a:srgbClr val="757070"/>
      </a:accent2>
      <a:accent3>
        <a:srgbClr val="A5A5A5"/>
      </a:accent3>
      <a:accent4>
        <a:srgbClr val="595959"/>
      </a:accent4>
      <a:accent5>
        <a:srgbClr val="EF4F70"/>
      </a:accent5>
      <a:accent6>
        <a:srgbClr val="E6C42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1C1C3E7C-7A5E-41B0-9F99-2DE2874A99B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C962E1DC2448F47966DF907B71268B3" ma:contentTypeVersion="3" ma:contentTypeDescription="Create a new document." ma:contentTypeScope="" ma:versionID="1a542a7d696ab6bbc506ec6b4ffaecc3">
  <xsd:schema xmlns:xsd="http://www.w3.org/2001/XMLSchema" xmlns:xs="http://www.w3.org/2001/XMLSchema" xmlns:p="http://schemas.microsoft.com/office/2006/metadata/properties" xmlns:ns2="6164ac20-e7b4-4d59-a363-ee5e608bef12" targetNamespace="http://schemas.microsoft.com/office/2006/metadata/properties" ma:root="true" ma:fieldsID="f4c492aeecad76161033ab0b7e656539" ns2:_="">
    <xsd:import namespace="6164ac20-e7b4-4d59-a363-ee5e608bef12"/>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64ac20-e7b4-4d59-a363-ee5e608bef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208D07-CD5B-4CD9-989E-39EA8F1C795B}">
  <ds:schemaRefs>
    <ds:schemaRef ds:uri="http://schemas.microsoft.com/sharepoint/v3/contenttype/forms"/>
  </ds:schemaRefs>
</ds:datastoreItem>
</file>

<file path=customXml/itemProps2.xml><?xml version="1.0" encoding="utf-8"?>
<ds:datastoreItem xmlns:ds="http://schemas.openxmlformats.org/officeDocument/2006/customXml" ds:itemID="{0855111F-2799-4DA9-87BB-BB2E34A7D1EF}">
  <ds:schemaRefs>
    <ds:schemaRef ds:uri="http://purl.org/dc/dcmitype/"/>
    <ds:schemaRef ds:uri="http://schemas.microsoft.com/office/2006/documentManagement/types"/>
    <ds:schemaRef ds:uri="http://schemas.openxmlformats.org/package/2006/metadata/core-properties"/>
    <ds:schemaRef ds:uri="http://purl.org/dc/elements/1.1/"/>
    <ds:schemaRef ds:uri="http://purl.org/dc/terms/"/>
    <ds:schemaRef ds:uri="http://schemas.microsoft.com/office/infopath/2007/PartnerControls"/>
    <ds:schemaRef ds:uri="6164ac20-e7b4-4d59-a363-ee5e608bef12"/>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584E74B-23F1-46E9-B04B-4B0A8B8120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64ac20-e7b4-4d59-a363-ee5e608bef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ITU Theme - Page Numbers</Template>
  <TotalTime>7409</TotalTime>
  <Words>2106</Words>
  <Application>Microsoft Office PowerPoint</Application>
  <PresentationFormat>Widescreen</PresentationFormat>
  <Paragraphs>250</Paragraphs>
  <Slides>18</Slides>
  <Notes>15</Notes>
  <HiddenSlides>0</HiddenSlides>
  <MMClips>1</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18</vt:i4>
      </vt:variant>
    </vt:vector>
  </HeadingPairs>
  <TitlesOfParts>
    <vt:vector size="38" baseType="lpstr">
      <vt:lpstr>Adelle CYR</vt:lpstr>
      <vt:lpstr>Adelle CYR Sb</vt:lpstr>
      <vt:lpstr>Arial</vt:lpstr>
      <vt:lpstr>Avenir Next</vt:lpstr>
      <vt:lpstr>Avenir Next Condensed</vt:lpstr>
      <vt:lpstr>Avenir Next Condensed Demi Bold</vt:lpstr>
      <vt:lpstr>Avenir Nxt2 W1G</vt:lpstr>
      <vt:lpstr>Avenir Nxt2 W1G Light</vt:lpstr>
      <vt:lpstr>Calibri</vt:lpstr>
      <vt:lpstr>Courier New</vt:lpstr>
      <vt:lpstr>Georgia</vt:lpstr>
      <vt:lpstr>Times New Roman</vt:lpstr>
      <vt:lpstr>Wingdings</vt:lpstr>
      <vt:lpstr>ITU Theme - Page Numbers</vt:lpstr>
      <vt:lpstr>ITU Theme - Big text (24-28pt)</vt:lpstr>
      <vt:lpstr>ITU Theme: Quote Slide</vt:lpstr>
      <vt:lpstr>No Page Number_ITU Theme</vt:lpstr>
      <vt:lpstr>No Page Number - Big text</vt:lpstr>
      <vt:lpstr>No Page Number_Quote Slide</vt:lpstr>
      <vt:lpstr>Blank</vt:lpstr>
      <vt:lpstr>PowerPoint Presentation</vt:lpstr>
      <vt:lpstr>Agenda</vt:lpstr>
      <vt:lpstr>Why BSG?</vt:lpstr>
      <vt:lpstr>How do we know outcome of BSG? PP Res 71</vt:lpstr>
      <vt:lpstr>Leadership (2020 – 2024)</vt:lpstr>
      <vt:lpstr>Participation and Countries (2020-2023)</vt:lpstr>
      <vt:lpstr>Participants: Gender</vt:lpstr>
      <vt:lpstr>Contributions: Study groups vs Countries</vt:lpstr>
      <vt:lpstr>Downloads [1]: Overview </vt:lpstr>
      <vt:lpstr>Downloads [2]: Gap</vt:lpstr>
      <vt:lpstr>Study Group meetings  and Events</vt:lpstr>
      <vt:lpstr>Fellowships</vt:lpstr>
      <vt:lpstr>New BSG Program</vt:lpstr>
      <vt:lpstr>New BSG Program STRATEGIC PILLARS</vt:lpstr>
      <vt:lpstr>Development – Progress</vt:lpstr>
      <vt:lpstr>New BSG Program: Roadmap to WTSA-24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Sharpe</dc:creator>
  <cp:lastModifiedBy>Kim, Eun-Ju</cp:lastModifiedBy>
  <cp:revision>49</cp:revision>
  <dcterms:created xsi:type="dcterms:W3CDTF">2023-12-08T09:46:56Z</dcterms:created>
  <dcterms:modified xsi:type="dcterms:W3CDTF">2024-01-19T20:45:16Z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0x0101004C962E1DC2448F47966DF907B71268B3</vt:lpwstr>
  </property>
</Properties>
</file>