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7" r:id="rId1"/>
  </p:sldMasterIdLst>
  <p:notesMasterIdLst>
    <p:notesMasterId r:id="rId27"/>
  </p:notesMasterIdLst>
  <p:handoutMasterIdLst>
    <p:handoutMasterId r:id="rId28"/>
  </p:handoutMasterIdLst>
  <p:sldIdLst>
    <p:sldId id="617" r:id="rId2"/>
    <p:sldId id="857" r:id="rId3"/>
    <p:sldId id="858" r:id="rId4"/>
    <p:sldId id="859" r:id="rId5"/>
    <p:sldId id="869" r:id="rId6"/>
    <p:sldId id="803" r:id="rId7"/>
    <p:sldId id="856" r:id="rId8"/>
    <p:sldId id="867" r:id="rId9"/>
    <p:sldId id="862" r:id="rId10"/>
    <p:sldId id="847" r:id="rId11"/>
    <p:sldId id="848" r:id="rId12"/>
    <p:sldId id="849" r:id="rId13"/>
    <p:sldId id="863" r:id="rId14"/>
    <p:sldId id="868" r:id="rId15"/>
    <p:sldId id="870" r:id="rId16"/>
    <p:sldId id="854" r:id="rId17"/>
    <p:sldId id="866" r:id="rId18"/>
    <p:sldId id="808" r:id="rId19"/>
    <p:sldId id="852" r:id="rId20"/>
    <p:sldId id="829" r:id="rId21"/>
    <p:sldId id="853" r:id="rId22"/>
    <p:sldId id="840" r:id="rId23"/>
    <p:sldId id="845" r:id="rId24"/>
    <p:sldId id="844" r:id="rId25"/>
    <p:sldId id="851" r:id="rId26"/>
  </p:sldIdLst>
  <p:sldSz cx="9144000" cy="6858000" type="screen4x3"/>
  <p:notesSz cx="6781800" cy="9918700"/>
  <p:defaultTextStyle>
    <a:defPPr>
      <a:defRPr lang="en-US"/>
    </a:defPPr>
    <a:lvl1pPr algn="l" rtl="0" eaLnBrk="0" fontAlgn="base" hangingPunct="0">
      <a:spcBef>
        <a:spcPct val="0"/>
      </a:spcBef>
      <a:spcAft>
        <a:spcPct val="0"/>
      </a:spcAft>
      <a:buClr>
        <a:schemeClr val="tx1"/>
      </a:buClr>
      <a:buFont typeface="Arial" pitchFamily="34" charset="0"/>
      <a:defRPr sz="1600" kern="1200">
        <a:solidFill>
          <a:schemeClr val="bg1"/>
        </a:solidFill>
        <a:latin typeface="Times New Roman" pitchFamily="18" charset="0"/>
        <a:ea typeface="+mn-ea"/>
        <a:cs typeface="+mn-cs"/>
      </a:defRPr>
    </a:lvl1pPr>
    <a:lvl2pPr marL="457200" algn="l" rtl="0" eaLnBrk="0" fontAlgn="base" hangingPunct="0">
      <a:spcBef>
        <a:spcPct val="0"/>
      </a:spcBef>
      <a:spcAft>
        <a:spcPct val="0"/>
      </a:spcAft>
      <a:buClr>
        <a:schemeClr val="tx1"/>
      </a:buClr>
      <a:buFont typeface="Arial" pitchFamily="34" charset="0"/>
      <a:defRPr sz="1600" kern="1200">
        <a:solidFill>
          <a:schemeClr val="bg1"/>
        </a:solidFill>
        <a:latin typeface="Times New Roman" pitchFamily="18" charset="0"/>
        <a:ea typeface="+mn-ea"/>
        <a:cs typeface="+mn-cs"/>
      </a:defRPr>
    </a:lvl2pPr>
    <a:lvl3pPr marL="914400" algn="l" rtl="0" eaLnBrk="0" fontAlgn="base" hangingPunct="0">
      <a:spcBef>
        <a:spcPct val="0"/>
      </a:spcBef>
      <a:spcAft>
        <a:spcPct val="0"/>
      </a:spcAft>
      <a:buClr>
        <a:schemeClr val="tx1"/>
      </a:buClr>
      <a:buFont typeface="Arial" pitchFamily="34" charset="0"/>
      <a:defRPr sz="1600" kern="1200">
        <a:solidFill>
          <a:schemeClr val="bg1"/>
        </a:solidFill>
        <a:latin typeface="Times New Roman" pitchFamily="18" charset="0"/>
        <a:ea typeface="+mn-ea"/>
        <a:cs typeface="+mn-cs"/>
      </a:defRPr>
    </a:lvl3pPr>
    <a:lvl4pPr marL="1371600" algn="l" rtl="0" eaLnBrk="0" fontAlgn="base" hangingPunct="0">
      <a:spcBef>
        <a:spcPct val="0"/>
      </a:spcBef>
      <a:spcAft>
        <a:spcPct val="0"/>
      </a:spcAft>
      <a:buClr>
        <a:schemeClr val="tx1"/>
      </a:buClr>
      <a:buFont typeface="Arial" pitchFamily="34" charset="0"/>
      <a:defRPr sz="1600" kern="1200">
        <a:solidFill>
          <a:schemeClr val="bg1"/>
        </a:solidFill>
        <a:latin typeface="Times New Roman" pitchFamily="18" charset="0"/>
        <a:ea typeface="+mn-ea"/>
        <a:cs typeface="+mn-cs"/>
      </a:defRPr>
    </a:lvl4pPr>
    <a:lvl5pPr marL="1828800" algn="l" rtl="0" eaLnBrk="0" fontAlgn="base" hangingPunct="0">
      <a:spcBef>
        <a:spcPct val="0"/>
      </a:spcBef>
      <a:spcAft>
        <a:spcPct val="0"/>
      </a:spcAft>
      <a:buClr>
        <a:schemeClr val="tx1"/>
      </a:buClr>
      <a:buFont typeface="Arial" pitchFamily="34" charset="0"/>
      <a:defRPr sz="1600" kern="1200">
        <a:solidFill>
          <a:schemeClr val="bg1"/>
        </a:solidFill>
        <a:latin typeface="Times New Roman" pitchFamily="18" charset="0"/>
        <a:ea typeface="+mn-ea"/>
        <a:cs typeface="+mn-cs"/>
      </a:defRPr>
    </a:lvl5pPr>
    <a:lvl6pPr marL="2286000" algn="l" defTabSz="914400" rtl="0" eaLnBrk="1" latinLnBrk="0" hangingPunct="1">
      <a:defRPr sz="1600" kern="1200">
        <a:solidFill>
          <a:schemeClr val="bg1"/>
        </a:solidFill>
        <a:latin typeface="Times New Roman" pitchFamily="18" charset="0"/>
        <a:ea typeface="+mn-ea"/>
        <a:cs typeface="+mn-cs"/>
      </a:defRPr>
    </a:lvl6pPr>
    <a:lvl7pPr marL="2743200" algn="l" defTabSz="914400" rtl="0" eaLnBrk="1" latinLnBrk="0" hangingPunct="1">
      <a:defRPr sz="1600" kern="1200">
        <a:solidFill>
          <a:schemeClr val="bg1"/>
        </a:solidFill>
        <a:latin typeface="Times New Roman" pitchFamily="18" charset="0"/>
        <a:ea typeface="+mn-ea"/>
        <a:cs typeface="+mn-cs"/>
      </a:defRPr>
    </a:lvl7pPr>
    <a:lvl8pPr marL="3200400" algn="l" defTabSz="914400" rtl="0" eaLnBrk="1" latinLnBrk="0" hangingPunct="1">
      <a:defRPr sz="1600" kern="1200">
        <a:solidFill>
          <a:schemeClr val="bg1"/>
        </a:solidFill>
        <a:latin typeface="Times New Roman" pitchFamily="18" charset="0"/>
        <a:ea typeface="+mn-ea"/>
        <a:cs typeface="+mn-cs"/>
      </a:defRPr>
    </a:lvl8pPr>
    <a:lvl9pPr marL="3657600" algn="l" defTabSz="914400" rtl="0" eaLnBrk="1" latinLnBrk="0" hangingPunct="1">
      <a:defRPr sz="1600" kern="1200">
        <a:solidFill>
          <a:schemeClr val="bg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DE6A"/>
    <a:srgbClr val="0E438A"/>
    <a:srgbClr val="87BBE0"/>
    <a:srgbClr val="D9445A"/>
    <a:srgbClr val="1B5BA2"/>
    <a:srgbClr val="525152"/>
    <a:srgbClr val="0099CC"/>
    <a:srgbClr val="64646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64" autoAdjust="0"/>
    <p:restoredTop sz="69961" autoAdjust="0"/>
  </p:normalViewPr>
  <p:slideViewPr>
    <p:cSldViewPr>
      <p:cViewPr>
        <p:scale>
          <a:sx n="30" d="100"/>
          <a:sy n="30" d="100"/>
        </p:scale>
        <p:origin x="-1762" y="-139"/>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p:cViewPr varScale="1">
        <p:scale>
          <a:sx n="35" d="100"/>
          <a:sy n="35" d="100"/>
        </p:scale>
        <p:origin x="-2405" y="-82"/>
      </p:cViewPr>
      <p:guideLst>
        <p:guide orient="horz" pos="3124"/>
        <p:guide pos="21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400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Tx/>
              <a:buFontTx/>
              <a:buNone/>
              <a:defRPr sz="1200">
                <a:solidFill>
                  <a:schemeClr val="tx1"/>
                </a:solidFill>
                <a:latin typeface="Verdana" pitchFamily="34" charset="0"/>
              </a:defRPr>
            </a:lvl1pPr>
          </a:lstStyle>
          <a:p>
            <a:pPr>
              <a:defRPr/>
            </a:pPr>
            <a:endParaRPr lang="en-US"/>
          </a:p>
        </p:txBody>
      </p:sp>
      <p:sp>
        <p:nvSpPr>
          <p:cNvPr id="28675" name="Rectangle 3"/>
          <p:cNvSpPr>
            <a:spLocks noGrp="1" noChangeArrowheads="1"/>
          </p:cNvSpPr>
          <p:nvPr>
            <p:ph type="dt" sz="quarter" idx="1"/>
          </p:nvPr>
        </p:nvSpPr>
        <p:spPr bwMode="auto">
          <a:xfrm>
            <a:off x="3841750" y="0"/>
            <a:ext cx="29400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200">
                <a:solidFill>
                  <a:schemeClr val="tx1"/>
                </a:solidFill>
                <a:latin typeface="Verdana" pitchFamily="34" charset="0"/>
              </a:defRPr>
            </a:lvl1pPr>
          </a:lstStyle>
          <a:p>
            <a:pPr>
              <a:defRPr/>
            </a:pPr>
            <a:endParaRPr lang="en-US"/>
          </a:p>
        </p:txBody>
      </p:sp>
      <p:sp>
        <p:nvSpPr>
          <p:cNvPr id="28676" name="Rectangle 4"/>
          <p:cNvSpPr>
            <a:spLocks noGrp="1" noChangeArrowheads="1"/>
          </p:cNvSpPr>
          <p:nvPr>
            <p:ph type="ftr" sz="quarter" idx="2"/>
          </p:nvPr>
        </p:nvSpPr>
        <p:spPr bwMode="auto">
          <a:xfrm>
            <a:off x="0" y="9421813"/>
            <a:ext cx="29400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ClrTx/>
              <a:buFontTx/>
              <a:buNone/>
              <a:defRPr sz="1200">
                <a:solidFill>
                  <a:schemeClr val="tx1"/>
                </a:solidFill>
                <a:latin typeface="Verdana" pitchFamily="34" charset="0"/>
              </a:defRPr>
            </a:lvl1pPr>
          </a:lstStyle>
          <a:p>
            <a:pPr>
              <a:defRPr/>
            </a:pPr>
            <a:endParaRPr lang="en-US"/>
          </a:p>
        </p:txBody>
      </p:sp>
      <p:sp>
        <p:nvSpPr>
          <p:cNvPr id="28677" name="Rectangle 5"/>
          <p:cNvSpPr>
            <a:spLocks noGrp="1" noChangeArrowheads="1"/>
          </p:cNvSpPr>
          <p:nvPr>
            <p:ph type="sldNum" sz="quarter" idx="3"/>
          </p:nvPr>
        </p:nvSpPr>
        <p:spPr bwMode="auto">
          <a:xfrm>
            <a:off x="3841750" y="9421813"/>
            <a:ext cx="29400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buFontTx/>
              <a:buNone/>
              <a:defRPr sz="1200">
                <a:solidFill>
                  <a:schemeClr val="tx1"/>
                </a:solidFill>
                <a:latin typeface="Verdana" pitchFamily="34" charset="0"/>
              </a:defRPr>
            </a:lvl1pPr>
          </a:lstStyle>
          <a:p>
            <a:pPr>
              <a:defRPr/>
            </a:pPr>
            <a:fld id="{A2FAEA63-998C-4AF8-AA4C-BE11BF0BADF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400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Tx/>
              <a:buFontTx/>
              <a:buNone/>
              <a:defRPr sz="1200">
                <a:solidFill>
                  <a:schemeClr val="tx1"/>
                </a:solidFill>
                <a:latin typeface="Verdana" pitchFamily="34" charset="0"/>
              </a:defRPr>
            </a:lvl1pPr>
          </a:lstStyle>
          <a:p>
            <a:pPr>
              <a:defRPr/>
            </a:pPr>
            <a:endParaRPr lang="en-US"/>
          </a:p>
        </p:txBody>
      </p:sp>
      <p:sp>
        <p:nvSpPr>
          <p:cNvPr id="48131" name="Rectangle 3"/>
          <p:cNvSpPr>
            <a:spLocks noGrp="1" noChangeArrowheads="1"/>
          </p:cNvSpPr>
          <p:nvPr>
            <p:ph type="dt" idx="1"/>
          </p:nvPr>
        </p:nvSpPr>
        <p:spPr bwMode="auto">
          <a:xfrm>
            <a:off x="3841750" y="0"/>
            <a:ext cx="29400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200">
                <a:solidFill>
                  <a:schemeClr val="tx1"/>
                </a:solidFill>
                <a:latin typeface="Verdana" pitchFamily="34"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915988" y="746125"/>
            <a:ext cx="4954587" cy="3716338"/>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903288" y="4711700"/>
            <a:ext cx="4975225" cy="4460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421813"/>
            <a:ext cx="29400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ClrTx/>
              <a:buFontTx/>
              <a:buNone/>
              <a:defRPr sz="1200">
                <a:solidFill>
                  <a:schemeClr val="tx1"/>
                </a:solidFill>
                <a:latin typeface="Verdana" pitchFamily="34" charset="0"/>
              </a:defRPr>
            </a:lvl1pPr>
          </a:lstStyle>
          <a:p>
            <a:pPr>
              <a:defRPr/>
            </a:pPr>
            <a:endParaRPr lang="en-US"/>
          </a:p>
        </p:txBody>
      </p:sp>
      <p:sp>
        <p:nvSpPr>
          <p:cNvPr id="48135" name="Rectangle 7"/>
          <p:cNvSpPr>
            <a:spLocks noGrp="1" noChangeArrowheads="1"/>
          </p:cNvSpPr>
          <p:nvPr>
            <p:ph type="sldNum" sz="quarter" idx="5"/>
          </p:nvPr>
        </p:nvSpPr>
        <p:spPr bwMode="auto">
          <a:xfrm>
            <a:off x="3841750" y="9421813"/>
            <a:ext cx="29400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buFontTx/>
              <a:buNone/>
              <a:defRPr sz="1200">
                <a:solidFill>
                  <a:schemeClr val="tx1"/>
                </a:solidFill>
                <a:latin typeface="Verdana" pitchFamily="34" charset="0"/>
              </a:defRPr>
            </a:lvl1pPr>
          </a:lstStyle>
          <a:p>
            <a:pPr>
              <a:defRPr/>
            </a:pPr>
            <a:fld id="{6EDBCAB0-FF08-47C1-9928-301841EF7BE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A7C3AF85-BCAF-4DCF-AB4D-4285D7066D18}" type="slidenum">
              <a:rPr lang="en-US" smtClean="0"/>
              <a:pPr/>
              <a:t>1</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a:buFont typeface="Wingdings" pitchFamily="2" charset="2"/>
              <a:buNone/>
            </a:pPr>
            <a:r>
              <a:rPr lang="en-US" altLang="zh-CN" dirty="0" smtClean="0"/>
              <a:t>This figure shows elements of the Smart Grid.  Reference points shown in this slide could be the interfaces between these elements.  These interfaces need to be standardized to ensure interoperability of the elements.</a:t>
            </a:r>
          </a:p>
          <a:p>
            <a:pPr>
              <a:buFont typeface="Wingdings" pitchFamily="2" charset="2"/>
              <a:buChar char="n"/>
            </a:pPr>
            <a:endParaRPr lang="en-US" altLang="zh-CN" b="1" dirty="0" smtClean="0"/>
          </a:p>
          <a:p>
            <a:pPr>
              <a:buFont typeface="Wingdings" pitchFamily="2" charset="2"/>
              <a:buChar char="n"/>
            </a:pPr>
            <a:r>
              <a:rPr lang="en-US" altLang="zh-CN" b="1" dirty="0" smtClean="0"/>
              <a:t>RP 1--</a:t>
            </a:r>
            <a:r>
              <a:rPr lang="en-US" altLang="zh-CN" dirty="0" smtClean="0"/>
              <a:t>enables exchange of information and control signals between devices in the Grid Domain and the Service Providers domains</a:t>
            </a:r>
          </a:p>
          <a:p>
            <a:pPr>
              <a:buFont typeface="Wingdings" pitchFamily="2" charset="2"/>
              <a:buChar char="n"/>
            </a:pPr>
            <a:r>
              <a:rPr lang="en-US" altLang="zh-CN" b="1" dirty="0" smtClean="0"/>
              <a:t>RP 2--</a:t>
            </a:r>
            <a:r>
              <a:rPr lang="en-US" altLang="zh-CN" dirty="0" smtClean="0"/>
              <a:t>enables exchange of metering information and interactions with customers in the Customer domain</a:t>
            </a:r>
          </a:p>
          <a:p>
            <a:pPr>
              <a:buFont typeface="Wingdings" pitchFamily="2" charset="2"/>
              <a:buChar char="n"/>
            </a:pPr>
            <a:r>
              <a:rPr lang="en-US" altLang="zh-CN" b="1" dirty="0" smtClean="0"/>
              <a:t>RP 3--</a:t>
            </a:r>
            <a:r>
              <a:rPr lang="en-US" altLang="zh-CN" dirty="0" smtClean="0"/>
              <a:t>enables interactions between operators and service providers in the Service Provider domain and devices in the Customer domain</a:t>
            </a:r>
          </a:p>
          <a:p>
            <a:pPr>
              <a:buFont typeface="Wingdings" pitchFamily="2" charset="2"/>
              <a:buChar char="n"/>
            </a:pPr>
            <a:r>
              <a:rPr lang="en-US" altLang="zh-CN" b="1" dirty="0" smtClean="0"/>
              <a:t>RP 4--</a:t>
            </a:r>
            <a:r>
              <a:rPr lang="en-US" altLang="zh-CN" dirty="0" smtClean="0"/>
              <a:t>enables communications between services and applications in the Service provider domain to all actors in other domains</a:t>
            </a:r>
          </a:p>
          <a:p>
            <a:pPr>
              <a:buFont typeface="Wingdings" pitchFamily="2" charset="2"/>
              <a:buChar char="n"/>
            </a:pPr>
            <a:r>
              <a:rPr lang="en-US" altLang="zh-CN" b="1" dirty="0" smtClean="0"/>
              <a:t>RP 5—</a:t>
            </a:r>
            <a:r>
              <a:rPr lang="en-US" altLang="zh-CN" dirty="0" smtClean="0"/>
              <a:t>optional, between Smart metering and Customer domain, through energy service gateway</a:t>
            </a:r>
            <a:endParaRPr lang="zh-CN" altLang="en-US" dirty="0" smtClean="0"/>
          </a:p>
          <a:p>
            <a:endParaRPr lang="en-US" dirty="0" smtClean="0"/>
          </a:p>
        </p:txBody>
      </p:sp>
      <p:sp>
        <p:nvSpPr>
          <p:cNvPr id="39940" name="Slide Number Placeholder 3"/>
          <p:cNvSpPr>
            <a:spLocks noGrp="1"/>
          </p:cNvSpPr>
          <p:nvPr>
            <p:ph type="sldNum" sz="quarter" idx="5"/>
          </p:nvPr>
        </p:nvSpPr>
        <p:spPr>
          <a:noFill/>
        </p:spPr>
        <p:txBody>
          <a:bodyPr/>
          <a:lstStyle/>
          <a:p>
            <a:fld id="{58486B8D-B017-4FF7-ADA8-1762B9EED60E}" type="slidenum">
              <a:rPr lang="en-US" smtClean="0"/>
              <a:pPr/>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Verdana" pitchFamily="34" charset="0"/>
                <a:ea typeface="+mn-ea"/>
                <a:cs typeface="Arial" pitchFamily="34" charset="0"/>
              </a:rPr>
              <a:t>It is likely that Smart Grids will require hundreds of standards. </a:t>
            </a:r>
          </a:p>
          <a:p>
            <a:r>
              <a:rPr lang="en-US" sz="1200" kern="1200" dirty="0" smtClean="0">
                <a:solidFill>
                  <a:schemeClr val="tx1"/>
                </a:solidFill>
                <a:latin typeface="Verdana" pitchFamily="34" charset="0"/>
                <a:ea typeface="+mn-ea"/>
                <a:cs typeface="Arial" pitchFamily="34" charset="0"/>
              </a:rPr>
              <a:t> </a:t>
            </a:r>
          </a:p>
          <a:p>
            <a:r>
              <a:rPr lang="en-US" sz="1200" kern="1200" dirty="0" smtClean="0">
                <a:solidFill>
                  <a:schemeClr val="tx1"/>
                </a:solidFill>
                <a:latin typeface="Verdana" pitchFamily="34" charset="0"/>
                <a:ea typeface="+mn-ea"/>
                <a:cs typeface="Arial" pitchFamily="34" charset="0"/>
              </a:rPr>
              <a:t>In the US, the National Institute for Standards and Technology was mandated to create a framework that includes Smart Grid standards and protocols. The framework identifies 8 priority areas for Smart Grid standards. </a:t>
            </a:r>
          </a:p>
          <a:p>
            <a:r>
              <a:rPr lang="en-US" sz="1200" kern="1200" dirty="0" smtClean="0">
                <a:solidFill>
                  <a:schemeClr val="tx1"/>
                </a:solidFill>
                <a:latin typeface="Verdana" pitchFamily="34" charset="0"/>
                <a:ea typeface="+mn-ea"/>
                <a:cs typeface="Arial" pitchFamily="34" charset="0"/>
              </a:rPr>
              <a:t> </a:t>
            </a:r>
          </a:p>
          <a:p>
            <a:r>
              <a:rPr lang="en-US" sz="1200" kern="1200" dirty="0" smtClean="0">
                <a:solidFill>
                  <a:schemeClr val="tx1"/>
                </a:solidFill>
                <a:latin typeface="Verdana" pitchFamily="34" charset="0"/>
                <a:ea typeface="+mn-ea"/>
                <a:cs typeface="Arial" pitchFamily="34" charset="0"/>
              </a:rPr>
              <a:t>On this slide, I highlighted the ICT-related domains in which ITU-T has extensive expertise and is looking forward to using this expertise to the development of Smart Grid standards in collaboration with its members.</a:t>
            </a:r>
          </a:p>
          <a:p>
            <a:r>
              <a:rPr lang="en-US" sz="1200" kern="1200" dirty="0" smtClean="0">
                <a:solidFill>
                  <a:schemeClr val="tx1"/>
                </a:solidFill>
                <a:latin typeface="Verdana" pitchFamily="34" charset="0"/>
                <a:ea typeface="+mn-ea"/>
                <a:cs typeface="Arial" pitchFamily="34" charset="0"/>
              </a:rPr>
              <a:t> </a:t>
            </a:r>
          </a:p>
          <a:p>
            <a:r>
              <a:rPr lang="en-US" sz="1200" kern="1200" dirty="0" smtClean="0">
                <a:solidFill>
                  <a:schemeClr val="tx1"/>
                </a:solidFill>
                <a:latin typeface="Verdana" pitchFamily="34" charset="0"/>
                <a:ea typeface="+mn-ea"/>
                <a:cs typeface="Arial" pitchFamily="34" charset="0"/>
              </a:rPr>
              <a:t>5) </a:t>
            </a:r>
            <a:r>
              <a:rPr lang="en-US" sz="1200" b="1" kern="1200" dirty="0" smtClean="0">
                <a:solidFill>
                  <a:schemeClr val="tx1"/>
                </a:solidFill>
                <a:latin typeface="Verdana" pitchFamily="34" charset="0"/>
                <a:ea typeface="+mn-ea"/>
                <a:cs typeface="Arial" pitchFamily="34" charset="0"/>
              </a:rPr>
              <a:t>Advanced metering infrastructure</a:t>
            </a:r>
            <a:r>
              <a:rPr lang="en-US" sz="1200" kern="1200" dirty="0" smtClean="0">
                <a:solidFill>
                  <a:schemeClr val="tx1"/>
                </a:solidFill>
                <a:latin typeface="Verdana" pitchFamily="34" charset="0"/>
                <a:ea typeface="+mn-ea"/>
                <a:cs typeface="Arial" pitchFamily="34" charset="0"/>
              </a:rPr>
              <a:t> uses communications hardware that creates a two-way network between advanced meters and utility business systems; enabling collection and distribution of information to customers and other parties, such as the competitive retail supplier or the utility itself. </a:t>
            </a:r>
          </a:p>
          <a:p>
            <a:r>
              <a:rPr lang="en-US" sz="1200" kern="1200" dirty="0" smtClean="0">
                <a:solidFill>
                  <a:schemeClr val="tx1"/>
                </a:solidFill>
                <a:latin typeface="Verdana" pitchFamily="34" charset="0"/>
                <a:ea typeface="+mn-ea"/>
                <a:cs typeface="Arial" pitchFamily="34" charset="0"/>
              </a:rPr>
              <a:t> </a:t>
            </a:r>
          </a:p>
          <a:p>
            <a:r>
              <a:rPr lang="en-US" sz="1200" kern="1200" dirty="0" smtClean="0">
                <a:solidFill>
                  <a:schemeClr val="tx1"/>
                </a:solidFill>
                <a:latin typeface="Verdana" pitchFamily="34" charset="0"/>
                <a:ea typeface="+mn-ea"/>
                <a:cs typeface="Arial" pitchFamily="34" charset="0"/>
              </a:rPr>
              <a:t>7) </a:t>
            </a:r>
            <a:r>
              <a:rPr lang="en-US" sz="1200" b="1" kern="1200" dirty="0" err="1" smtClean="0">
                <a:solidFill>
                  <a:schemeClr val="tx1"/>
                </a:solidFill>
                <a:latin typeface="Verdana" pitchFamily="34" charset="0"/>
                <a:ea typeface="+mn-ea"/>
                <a:cs typeface="Arial" pitchFamily="34" charset="0"/>
              </a:rPr>
              <a:t>Cybersecurity</a:t>
            </a:r>
            <a:r>
              <a:rPr lang="en-US" sz="1200" kern="1200" dirty="0" smtClean="0">
                <a:solidFill>
                  <a:schemeClr val="tx1"/>
                </a:solidFill>
                <a:latin typeface="Verdana" pitchFamily="34" charset="0"/>
                <a:ea typeface="+mn-ea"/>
                <a:cs typeface="Arial" pitchFamily="34" charset="0"/>
              </a:rPr>
              <a:t> standards enable measures to ensure the confidentiality, integrity and availability of the electronic information communication systems and the control systems necessary for the management, operation, and protection of the Smart Grid infrastructure. </a:t>
            </a:r>
          </a:p>
          <a:p>
            <a:r>
              <a:rPr lang="en-US" sz="1200" kern="1200" dirty="0" smtClean="0">
                <a:solidFill>
                  <a:schemeClr val="tx1"/>
                </a:solidFill>
                <a:latin typeface="Verdana" pitchFamily="34" charset="0"/>
                <a:ea typeface="+mn-ea"/>
                <a:cs typeface="Arial" pitchFamily="34" charset="0"/>
              </a:rPr>
              <a:t> </a:t>
            </a:r>
          </a:p>
          <a:p>
            <a:r>
              <a:rPr lang="en-US" sz="1200" kern="1200" dirty="0" smtClean="0">
                <a:solidFill>
                  <a:schemeClr val="tx1"/>
                </a:solidFill>
                <a:latin typeface="Verdana" pitchFamily="34" charset="0"/>
                <a:ea typeface="+mn-ea"/>
                <a:cs typeface="Arial" pitchFamily="34" charset="0"/>
              </a:rPr>
              <a:t>8) ITU-T has expertise in standardization of </a:t>
            </a:r>
            <a:r>
              <a:rPr lang="en-US" sz="1200" b="1" kern="1200" dirty="0" smtClean="0">
                <a:solidFill>
                  <a:schemeClr val="tx1"/>
                </a:solidFill>
                <a:latin typeface="Verdana" pitchFamily="34" charset="0"/>
                <a:ea typeface="+mn-ea"/>
                <a:cs typeface="Arial" pitchFamily="34" charset="0"/>
              </a:rPr>
              <a:t>network communications</a:t>
            </a:r>
            <a:r>
              <a:rPr lang="en-US" sz="1200" kern="1200" dirty="0" smtClean="0">
                <a:solidFill>
                  <a:schemeClr val="tx1"/>
                </a:solidFill>
                <a:latin typeface="Verdana" pitchFamily="34" charset="0"/>
                <a:ea typeface="+mn-ea"/>
                <a:cs typeface="Arial" pitchFamily="34" charset="0"/>
              </a:rPr>
              <a:t>, which includes identification and performance metrics, core operational requirements for public and private communication networks, wired and wireless, used by Smart Grids.</a:t>
            </a:r>
          </a:p>
          <a:p>
            <a:r>
              <a:rPr lang="en-US" sz="1200" kern="1200" dirty="0" smtClean="0">
                <a:solidFill>
                  <a:schemeClr val="tx1"/>
                </a:solidFill>
                <a:latin typeface="Verdana" pitchFamily="34" charset="0"/>
                <a:ea typeface="+mn-ea"/>
                <a:cs typeface="Arial" pitchFamily="34" charset="0"/>
              </a:rPr>
              <a:t> </a:t>
            </a:r>
          </a:p>
          <a:p>
            <a:r>
              <a:rPr lang="en-US" sz="1200" kern="1200" dirty="0" smtClean="0">
                <a:solidFill>
                  <a:schemeClr val="tx1"/>
                </a:solidFill>
                <a:latin typeface="Verdana" pitchFamily="34" charset="0"/>
                <a:ea typeface="+mn-ea"/>
                <a:cs typeface="Arial" pitchFamily="34" charset="0"/>
              </a:rPr>
              <a:t>2) We develop standards for Ubiquitous Sensor Networks, which can be used for monitoring and display of power-system components and performance over large geographic areas in near real time. </a:t>
            </a:r>
          </a:p>
          <a:p>
            <a:r>
              <a:rPr lang="en-US" sz="1200" kern="1200" dirty="0" smtClean="0">
                <a:solidFill>
                  <a:schemeClr val="tx1"/>
                </a:solidFill>
                <a:latin typeface="Verdana" pitchFamily="34" charset="0"/>
                <a:ea typeface="+mn-ea"/>
                <a:cs typeface="Arial" pitchFamily="34" charset="0"/>
              </a:rPr>
              <a:t> </a:t>
            </a:r>
          </a:p>
          <a:p>
            <a:r>
              <a:rPr lang="en-US" sz="1200" kern="1200" dirty="0" smtClean="0">
                <a:solidFill>
                  <a:schemeClr val="tx1"/>
                </a:solidFill>
                <a:latin typeface="Verdana" pitchFamily="34" charset="0"/>
                <a:ea typeface="+mn-ea"/>
                <a:cs typeface="Arial" pitchFamily="34" charset="0"/>
              </a:rPr>
              <a:t>The other priorities identified are equally important, but they will be addressed in other organizations, such as the International </a:t>
            </a:r>
            <a:r>
              <a:rPr lang="en-US" sz="1200" kern="1200" dirty="0" err="1" smtClean="0">
                <a:solidFill>
                  <a:schemeClr val="tx1"/>
                </a:solidFill>
                <a:latin typeface="Verdana" pitchFamily="34" charset="0"/>
                <a:ea typeface="+mn-ea"/>
                <a:cs typeface="Arial" pitchFamily="34" charset="0"/>
              </a:rPr>
              <a:t>Electrotechnical</a:t>
            </a:r>
            <a:r>
              <a:rPr lang="en-US" sz="1200" kern="1200" dirty="0" smtClean="0">
                <a:solidFill>
                  <a:schemeClr val="tx1"/>
                </a:solidFill>
                <a:latin typeface="Verdana" pitchFamily="34" charset="0"/>
                <a:ea typeface="+mn-ea"/>
                <a:cs typeface="Arial" pitchFamily="34" charset="0"/>
              </a:rPr>
              <a:t> Commission IEC.</a:t>
            </a:r>
          </a:p>
          <a:p>
            <a:r>
              <a:rPr lang="en-US" sz="1200" kern="1200" dirty="0" smtClean="0">
                <a:solidFill>
                  <a:schemeClr val="tx1"/>
                </a:solidFill>
                <a:latin typeface="Verdana" pitchFamily="34" charset="0"/>
                <a:ea typeface="+mn-ea"/>
                <a:cs typeface="Arial" pitchFamily="34" charset="0"/>
              </a:rPr>
              <a:t> </a:t>
            </a:r>
          </a:p>
          <a:p>
            <a:r>
              <a:rPr lang="en-US" sz="1200" kern="1200" dirty="0" smtClean="0">
                <a:solidFill>
                  <a:schemeClr val="tx1"/>
                </a:solidFill>
                <a:latin typeface="Verdana" pitchFamily="34" charset="0"/>
                <a:ea typeface="+mn-ea"/>
                <a:cs typeface="Arial" pitchFamily="34" charset="0"/>
              </a:rPr>
              <a:t> </a:t>
            </a:r>
          </a:p>
          <a:p>
            <a:r>
              <a:rPr lang="en-US" sz="1200" kern="1200" dirty="0" smtClean="0">
                <a:solidFill>
                  <a:schemeClr val="tx1"/>
                </a:solidFill>
                <a:latin typeface="Verdana" pitchFamily="34" charset="0"/>
                <a:ea typeface="+mn-ea"/>
                <a:cs typeface="Arial" pitchFamily="34" charset="0"/>
              </a:rPr>
              <a:t>---others---</a:t>
            </a:r>
          </a:p>
          <a:p>
            <a:r>
              <a:rPr lang="en-US" sz="1200" kern="1200" dirty="0" smtClean="0">
                <a:solidFill>
                  <a:schemeClr val="tx1"/>
                </a:solidFill>
                <a:latin typeface="Verdana" pitchFamily="34" charset="0"/>
                <a:ea typeface="+mn-ea"/>
                <a:cs typeface="Arial" pitchFamily="34" charset="0"/>
              </a:rPr>
              <a:t>1) Mechanisms and incentives for utilities, business, industrial, and residential customers to cut energy use during times of peak demand or when power reliability is at risk. </a:t>
            </a:r>
          </a:p>
          <a:p>
            <a:r>
              <a:rPr lang="en-US" sz="1200" kern="1200" dirty="0" smtClean="0">
                <a:solidFill>
                  <a:schemeClr val="tx1"/>
                </a:solidFill>
                <a:latin typeface="Verdana" pitchFamily="34" charset="0"/>
                <a:ea typeface="+mn-ea"/>
                <a:cs typeface="Arial" pitchFamily="34" charset="0"/>
              </a:rPr>
              <a:t> </a:t>
            </a:r>
          </a:p>
          <a:p>
            <a:r>
              <a:rPr lang="en-US" sz="1200" kern="1200" dirty="0" smtClean="0">
                <a:solidFill>
                  <a:schemeClr val="tx1"/>
                </a:solidFill>
                <a:latin typeface="Verdana" pitchFamily="34" charset="0"/>
                <a:ea typeface="+mn-ea"/>
                <a:cs typeface="Arial" pitchFamily="34" charset="0"/>
              </a:rPr>
              <a:t>3) Means of storing energy, directly or indirectly.</a:t>
            </a:r>
          </a:p>
          <a:p>
            <a:r>
              <a:rPr lang="en-US" sz="1200" kern="1200" dirty="0" smtClean="0">
                <a:solidFill>
                  <a:schemeClr val="tx1"/>
                </a:solidFill>
                <a:latin typeface="Verdana" pitchFamily="34" charset="0"/>
                <a:ea typeface="+mn-ea"/>
                <a:cs typeface="Arial" pitchFamily="34" charset="0"/>
              </a:rPr>
              <a:t> </a:t>
            </a:r>
          </a:p>
          <a:p>
            <a:r>
              <a:rPr lang="en-US" sz="1200" kern="1200" dirty="0" smtClean="0">
                <a:solidFill>
                  <a:schemeClr val="tx1"/>
                </a:solidFill>
                <a:latin typeface="Verdana" pitchFamily="34" charset="0"/>
                <a:ea typeface="+mn-ea"/>
                <a:cs typeface="Arial" pitchFamily="34" charset="0"/>
              </a:rPr>
              <a:t>4) Refers, primarily, to enabling large-scale integration of plug-in electric vehicles. </a:t>
            </a:r>
          </a:p>
          <a:p>
            <a:r>
              <a:rPr lang="en-US" sz="1200" kern="1200" dirty="0" smtClean="0">
                <a:solidFill>
                  <a:schemeClr val="tx1"/>
                </a:solidFill>
                <a:latin typeface="Verdana" pitchFamily="34" charset="0"/>
                <a:ea typeface="+mn-ea"/>
                <a:cs typeface="Arial" pitchFamily="34" charset="0"/>
              </a:rPr>
              <a:t> </a:t>
            </a:r>
          </a:p>
          <a:p>
            <a:r>
              <a:rPr lang="en-US" sz="1200" kern="1200" dirty="0" smtClean="0">
                <a:solidFill>
                  <a:schemeClr val="tx1"/>
                </a:solidFill>
                <a:latin typeface="Verdana" pitchFamily="34" charset="0"/>
                <a:ea typeface="+mn-ea"/>
                <a:cs typeface="Arial" pitchFamily="34" charset="0"/>
              </a:rPr>
              <a:t>6) The anticipated benefits of distribution grid management include increased reliability, reductions in peak loads, and improved capabilities for managing distributed sources of renewable energy. </a:t>
            </a:r>
          </a:p>
          <a:p>
            <a:pPr>
              <a:defRPr/>
            </a:pPr>
            <a:endParaRPr lang="en-US" dirty="0" smtClean="0"/>
          </a:p>
        </p:txBody>
      </p:sp>
      <p:sp>
        <p:nvSpPr>
          <p:cNvPr id="40964" name="Slide Number Placeholder 3"/>
          <p:cNvSpPr>
            <a:spLocks noGrp="1"/>
          </p:cNvSpPr>
          <p:nvPr>
            <p:ph type="sldNum" sz="quarter" idx="5"/>
          </p:nvPr>
        </p:nvSpPr>
        <p:spPr>
          <a:noFill/>
        </p:spPr>
        <p:txBody>
          <a:bodyPr/>
          <a:lstStyle/>
          <a:p>
            <a:fld id="{4986A21A-5A24-495E-9403-0539E33678B2}" type="slidenum">
              <a:rPr lang="en-US" smtClean="0"/>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sz="1200" kern="1200" dirty="0" smtClean="0">
                <a:solidFill>
                  <a:schemeClr val="tx1"/>
                </a:solidFill>
                <a:latin typeface="Verdana" pitchFamily="34" charset="0"/>
                <a:ea typeface="+mn-ea"/>
                <a:cs typeface="Arial" pitchFamily="34" charset="0"/>
              </a:rPr>
              <a:t>I mentioned advanced metering infrastructure before. </a:t>
            </a:r>
          </a:p>
          <a:p>
            <a:r>
              <a:rPr lang="en-US" sz="1200" kern="1200" dirty="0" smtClean="0">
                <a:solidFill>
                  <a:schemeClr val="tx1"/>
                </a:solidFill>
                <a:latin typeface="Verdana" pitchFamily="34" charset="0"/>
                <a:ea typeface="+mn-ea"/>
                <a:cs typeface="Arial" pitchFamily="34" charset="0"/>
              </a:rPr>
              <a:t> </a:t>
            </a:r>
          </a:p>
          <a:p>
            <a:r>
              <a:rPr lang="en-US" sz="1200" kern="1200" dirty="0" smtClean="0">
                <a:solidFill>
                  <a:schemeClr val="tx1"/>
                </a:solidFill>
                <a:latin typeface="Verdana" pitchFamily="34" charset="0"/>
                <a:ea typeface="+mn-ea"/>
                <a:cs typeface="Arial" pitchFamily="34" charset="0"/>
              </a:rPr>
              <a:t>100 million new smart meters are expected to be installed in the near future, many of them with home area network capabilities.</a:t>
            </a:r>
          </a:p>
          <a:p>
            <a:r>
              <a:rPr lang="en-US" sz="1200" kern="1200" dirty="0" smtClean="0">
                <a:solidFill>
                  <a:schemeClr val="tx1"/>
                </a:solidFill>
                <a:latin typeface="Verdana" pitchFamily="34" charset="0"/>
                <a:ea typeface="+mn-ea"/>
                <a:cs typeface="Arial" pitchFamily="34" charset="0"/>
              </a:rPr>
              <a:t> </a:t>
            </a:r>
          </a:p>
          <a:p>
            <a:r>
              <a:rPr lang="en-US" sz="1200" kern="1200" dirty="0" smtClean="0">
                <a:solidFill>
                  <a:schemeClr val="tx1"/>
                </a:solidFill>
                <a:latin typeface="Verdana" pitchFamily="34" charset="0"/>
                <a:ea typeface="+mn-ea"/>
                <a:cs typeface="Arial" pitchFamily="34" charset="0"/>
              </a:rPr>
              <a:t>ITU-T G.hn – International standard for home networking, that supports networking over phone lines, coaxial cables, and power lines. </a:t>
            </a:r>
          </a:p>
          <a:p>
            <a:r>
              <a:rPr lang="en-US" sz="1200" kern="1200" dirty="0" smtClean="0">
                <a:solidFill>
                  <a:schemeClr val="tx1"/>
                </a:solidFill>
                <a:latin typeface="Verdana" pitchFamily="34" charset="0"/>
                <a:ea typeface="+mn-ea"/>
                <a:cs typeface="Arial" pitchFamily="34" charset="0"/>
              </a:rPr>
              <a:t> </a:t>
            </a:r>
          </a:p>
          <a:p>
            <a:r>
              <a:rPr lang="en-US" sz="1200" kern="1200" dirty="0" smtClean="0">
                <a:solidFill>
                  <a:schemeClr val="tx1"/>
                </a:solidFill>
                <a:latin typeface="Verdana" pitchFamily="34" charset="0"/>
                <a:ea typeface="+mn-ea"/>
                <a:cs typeface="Arial" pitchFamily="34" charset="0"/>
              </a:rPr>
              <a:t>Because G.hn can operate over any type of wire (including AC and DC power lines), it can provide the communication infrastructure required for Smart Grid applications in residential, commercial and industrial environments. </a:t>
            </a:r>
          </a:p>
          <a:p>
            <a:r>
              <a:rPr lang="en-US" sz="1200" kern="1200" dirty="0" smtClean="0">
                <a:solidFill>
                  <a:schemeClr val="tx1"/>
                </a:solidFill>
                <a:latin typeface="Verdana" pitchFamily="34" charset="0"/>
                <a:ea typeface="+mn-ea"/>
                <a:cs typeface="Arial" pitchFamily="34" charset="0"/>
              </a:rPr>
              <a:t> </a:t>
            </a:r>
          </a:p>
          <a:p>
            <a:pPr eaLnBrk="1" hangingPunct="1">
              <a:spcBef>
                <a:spcPct val="0"/>
              </a:spcBef>
            </a:pPr>
            <a:endParaRPr lang="en-US" dirty="0" smtClean="0"/>
          </a:p>
        </p:txBody>
      </p:sp>
      <p:sp>
        <p:nvSpPr>
          <p:cNvPr id="41988" name="Slide Number Placeholder 3"/>
          <p:cNvSpPr>
            <a:spLocks noGrp="1"/>
          </p:cNvSpPr>
          <p:nvPr>
            <p:ph type="sldNum" sz="quarter" idx="5"/>
          </p:nvPr>
        </p:nvSpPr>
        <p:spPr>
          <a:noFill/>
        </p:spPr>
        <p:txBody>
          <a:bodyPr/>
          <a:lstStyle/>
          <a:p>
            <a:fld id="{D1C72250-3066-45CA-9A45-8CB692EA3865}" type="slidenum">
              <a:rPr lang="en-US" smtClean="0"/>
              <a:pPr/>
              <a:t>15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Verdana" pitchFamily="34" charset="0"/>
                <a:ea typeface="+mn-ea"/>
                <a:cs typeface="Arial" pitchFamily="34" charset="0"/>
              </a:rPr>
              <a:t>Given the number of global stakeholders involved, Smart Grid interoperability standards should be developed and implemented internationally, whenever practical.</a:t>
            </a:r>
          </a:p>
          <a:p>
            <a:r>
              <a:rPr lang="en-US" sz="1200" kern="1200" dirty="0" smtClean="0">
                <a:solidFill>
                  <a:schemeClr val="tx1"/>
                </a:solidFill>
                <a:latin typeface="Verdana" pitchFamily="34" charset="0"/>
                <a:ea typeface="+mn-ea"/>
                <a:cs typeface="Arial" pitchFamily="34" charset="0"/>
              </a:rPr>
              <a:t> </a:t>
            </a:r>
          </a:p>
          <a:p>
            <a:r>
              <a:rPr lang="en-US" sz="1200" kern="1200" dirty="0" smtClean="0">
                <a:solidFill>
                  <a:schemeClr val="tx1"/>
                </a:solidFill>
                <a:latin typeface="Verdana" pitchFamily="34" charset="0"/>
                <a:ea typeface="+mn-ea"/>
                <a:cs typeface="Arial" pitchFamily="34" charset="0"/>
              </a:rPr>
              <a:t>This is one of the reasons that at the 2010 meeting of ITU’s Telecommunication Standardization Advisory Group (TSAG) the membership initiated ITU-T work on Smart Grids, by establishing a Focus Group on the issue. </a:t>
            </a:r>
          </a:p>
          <a:p>
            <a:r>
              <a:rPr lang="en-US" sz="1200" kern="1200" dirty="0" smtClean="0">
                <a:solidFill>
                  <a:schemeClr val="tx1"/>
                </a:solidFill>
                <a:latin typeface="Verdana" pitchFamily="34" charset="0"/>
                <a:ea typeface="+mn-ea"/>
                <a:cs typeface="Arial" pitchFamily="34" charset="0"/>
              </a:rPr>
              <a:t> </a:t>
            </a:r>
          </a:p>
          <a:p>
            <a:r>
              <a:rPr lang="en-US" sz="1200" kern="1200" dirty="0" smtClean="0">
                <a:solidFill>
                  <a:schemeClr val="tx1"/>
                </a:solidFill>
                <a:latin typeface="Verdana" pitchFamily="34" charset="0"/>
                <a:ea typeface="+mn-ea"/>
                <a:cs typeface="Arial" pitchFamily="34" charset="0"/>
              </a:rPr>
              <a:t>The objectives of the Focus Group include to identify potential impacts on standards development, and to further investigate standards for the items I just outlined and beyond.</a:t>
            </a:r>
          </a:p>
          <a:p>
            <a:r>
              <a:rPr lang="en-US" sz="1200" kern="1200" dirty="0" smtClean="0">
                <a:solidFill>
                  <a:schemeClr val="tx1"/>
                </a:solidFill>
                <a:latin typeface="Verdana" pitchFamily="34" charset="0"/>
                <a:ea typeface="+mn-ea"/>
                <a:cs typeface="Arial" pitchFamily="34" charset="0"/>
              </a:rPr>
              <a:t> </a:t>
            </a:r>
          </a:p>
        </p:txBody>
      </p:sp>
      <p:sp>
        <p:nvSpPr>
          <p:cNvPr id="4" name="Slide Number Placeholder 3"/>
          <p:cNvSpPr>
            <a:spLocks noGrp="1"/>
          </p:cNvSpPr>
          <p:nvPr>
            <p:ph type="sldNum" sz="quarter" idx="10"/>
          </p:nvPr>
        </p:nvSpPr>
        <p:spPr/>
        <p:txBody>
          <a:bodyPr/>
          <a:lstStyle/>
          <a:p>
            <a:pPr>
              <a:defRPr/>
            </a:pPr>
            <a:fld id="{6EDBCAB0-FF08-47C1-9928-301841EF7BE9}" type="slidenum">
              <a:rPr lang="en-US" smtClean="0"/>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p>
        </p:txBody>
      </p:sp>
      <p:sp>
        <p:nvSpPr>
          <p:cNvPr id="43012" name="Slide Number Placeholder 3"/>
          <p:cNvSpPr>
            <a:spLocks noGrp="1"/>
          </p:cNvSpPr>
          <p:nvPr>
            <p:ph type="sldNum" sz="quarter" idx="5"/>
          </p:nvPr>
        </p:nvSpPr>
        <p:spPr>
          <a:noFill/>
        </p:spPr>
        <p:txBody>
          <a:bodyPr/>
          <a:lstStyle/>
          <a:p>
            <a:fld id="{F9AE9722-FA7F-48D8-8A9B-9945C64A98F8}" type="slidenum">
              <a:rPr lang="en-US" smtClean="0"/>
              <a:pPr/>
              <a:t>17</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a:spcBef>
                <a:spcPct val="0"/>
              </a:spcBef>
            </a:pPr>
            <a:endParaRPr lang="ja-JP" altLang="en-US" smtClean="0"/>
          </a:p>
        </p:txBody>
      </p:sp>
      <p:sp>
        <p:nvSpPr>
          <p:cNvPr id="44036" name="Slide Number Placeholder 3"/>
          <p:cNvSpPr>
            <a:spLocks noGrp="1"/>
          </p:cNvSpPr>
          <p:nvPr>
            <p:ph type="sldNum" sz="quarter" idx="5"/>
          </p:nvPr>
        </p:nvSpPr>
        <p:spPr>
          <a:noFill/>
        </p:spPr>
        <p:txBody>
          <a:bodyPr/>
          <a:lstStyle/>
          <a:p>
            <a:fld id="{AA6DEF31-CBA4-4582-BDFB-7D480714C94C}" type="slidenum">
              <a:rPr lang="ja-JP" altLang="en-US" smtClean="0"/>
              <a:pPr/>
              <a:t>18</a:t>
            </a:fld>
            <a:endParaRPr lang="en-US" altLang="ja-JP"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EDBCAB0-FF08-47C1-9928-301841EF7BE9}" type="slidenum">
              <a:rPr lang="en-US" smtClean="0"/>
              <a:pPr>
                <a:defRPr/>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0B08982-2CC4-40FE-A2BA-6525C518888C}" type="slidenum">
              <a:rPr lang="ja-JP" altLang="en-US" smtClean="0">
                <a:cs typeface="Arial" pitchFamily="34" charset="0"/>
              </a:rPr>
              <a:pPr/>
              <a:t>20</a:t>
            </a:fld>
            <a:endParaRPr lang="en-US" altLang="ja-JP" smtClean="0">
              <a:cs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r>
              <a:rPr lang="en-US" sz="1200" kern="1200" dirty="0" smtClean="0">
                <a:solidFill>
                  <a:schemeClr val="tx1"/>
                </a:solidFill>
                <a:latin typeface="Verdana" pitchFamily="34" charset="0"/>
                <a:ea typeface="+mn-ea"/>
                <a:cs typeface="Arial" pitchFamily="34" charset="0"/>
              </a:rPr>
              <a:t>Over the last 2 to 3 years we have seen that governments and industry leaders worldwide are coming together with a newfound urgency to drive an overhaul of the old grid infrastructure. </a:t>
            </a:r>
          </a:p>
          <a:p>
            <a:r>
              <a:rPr lang="en-US" sz="1200" kern="1200" dirty="0" smtClean="0">
                <a:solidFill>
                  <a:schemeClr val="tx1"/>
                </a:solidFill>
                <a:latin typeface="Verdana" pitchFamily="34" charset="0"/>
                <a:ea typeface="+mn-ea"/>
                <a:cs typeface="Arial" pitchFamily="34" charset="0"/>
              </a:rPr>
              <a:t> </a:t>
            </a:r>
          </a:p>
          <a:p>
            <a:r>
              <a:rPr lang="en-US" sz="1200" kern="1200" dirty="0" smtClean="0">
                <a:solidFill>
                  <a:schemeClr val="tx1"/>
                </a:solidFill>
                <a:latin typeface="Verdana" pitchFamily="34" charset="0"/>
                <a:ea typeface="+mn-ea"/>
                <a:cs typeface="Arial" pitchFamily="34" charset="0"/>
              </a:rPr>
              <a:t>According to a report from Pike Research, these efforts will yield cumulative global spending of $200 billion on Smart Grid technologies during the period from 2008 to 2015.</a:t>
            </a:r>
          </a:p>
          <a:p>
            <a:r>
              <a:rPr lang="en-US" sz="1200" kern="1200" dirty="0" smtClean="0">
                <a:solidFill>
                  <a:schemeClr val="tx1"/>
                </a:solidFill>
                <a:latin typeface="Verdana" pitchFamily="34" charset="0"/>
                <a:ea typeface="+mn-ea"/>
                <a:cs typeface="Arial" pitchFamily="34" charset="0"/>
              </a:rPr>
              <a:t> </a:t>
            </a:r>
          </a:p>
          <a:p>
            <a:r>
              <a:rPr lang="en-US" sz="1200" kern="1200" dirty="0" smtClean="0">
                <a:solidFill>
                  <a:schemeClr val="tx1"/>
                </a:solidFill>
                <a:latin typeface="Verdana" pitchFamily="34" charset="0"/>
                <a:ea typeface="+mn-ea"/>
                <a:cs typeface="Arial" pitchFamily="34" charset="0"/>
              </a:rPr>
              <a:t>The report forecasts that grid automation initiatives will capture 84% of global Smart Grid investment through 2015, compared to just 14% for advanced metering infrastructure (AMI) and 2% for electric vehicle management systems.  </a:t>
            </a:r>
          </a:p>
          <a:p>
            <a:r>
              <a:rPr lang="en-US" sz="1200" kern="1200" dirty="0" smtClean="0">
                <a:solidFill>
                  <a:schemeClr val="tx1"/>
                </a:solidFill>
                <a:latin typeface="Verdana" pitchFamily="34" charset="0"/>
                <a:ea typeface="+mn-ea"/>
                <a:cs typeface="Arial" pitchFamily="34" charset="0"/>
              </a:rPr>
              <a:t> </a:t>
            </a:r>
          </a:p>
          <a:p>
            <a:r>
              <a:rPr lang="en-US" sz="1200" kern="1200" dirty="0" smtClean="0">
                <a:solidFill>
                  <a:schemeClr val="tx1"/>
                </a:solidFill>
                <a:latin typeface="Verdana" pitchFamily="34" charset="0"/>
                <a:ea typeface="+mn-ea"/>
                <a:cs typeface="Arial" pitchFamily="34" charset="0"/>
              </a:rPr>
              <a:t>Another report, commissioned by the US Department of Energy, estimates that by making the grid smart, and reaching 100 % penetration of smart grid technologies, the annual electric energy use and utility sector carbon emissions in the US could be reduced by at least 12 % by 2030. </a:t>
            </a:r>
          </a:p>
          <a:p>
            <a:r>
              <a:rPr lang="en-US" sz="1200" kern="1200" dirty="0" smtClean="0">
                <a:solidFill>
                  <a:schemeClr val="tx1"/>
                </a:solidFill>
                <a:latin typeface="Verdana" pitchFamily="34" charset="0"/>
                <a:ea typeface="+mn-ea"/>
                <a:cs typeface="Arial" pitchFamily="34" charset="0"/>
              </a:rPr>
              <a:t>As you can see in the chart, major parts of the spending is expected to happen in Europe, North America and Asia, where huge Smart Grid initiatives have been started in China, Japan and Korea.</a:t>
            </a:r>
          </a:p>
          <a:p>
            <a:pPr eaLnBrk="1" hangingPunct="1">
              <a:spcBef>
                <a:spcPct val="0"/>
              </a:spcBef>
            </a:pPr>
            <a:endParaRPr lang="en-US" dirty="0" smtClean="0"/>
          </a:p>
        </p:txBody>
      </p:sp>
      <p:sp>
        <p:nvSpPr>
          <p:cNvPr id="31748" name="Slide Number Placeholder 3"/>
          <p:cNvSpPr>
            <a:spLocks noGrp="1"/>
          </p:cNvSpPr>
          <p:nvPr>
            <p:ph type="sldNum" sz="quarter" idx="5"/>
          </p:nvPr>
        </p:nvSpPr>
        <p:spPr>
          <a:noFill/>
        </p:spPr>
        <p:txBody>
          <a:bodyPr/>
          <a:lstStyle/>
          <a:p>
            <a:fld id="{35BED845-928D-4058-9CB4-B127E4A2C2BA}" type="slidenum">
              <a:rPr lang="en-US" smtClean="0"/>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US" sz="1200" kern="1200" dirty="0" smtClean="0">
                <a:solidFill>
                  <a:schemeClr val="tx1"/>
                </a:solidFill>
                <a:latin typeface="Verdana" pitchFamily="34" charset="0"/>
                <a:ea typeface="+mn-ea"/>
                <a:cs typeface="Arial" pitchFamily="34" charset="0"/>
              </a:rPr>
              <a:t>At a recent meeting between the Director of the ITU Telecommunication Standardization Bureau, Malcolm Johnson, and private sector executives and CTOs, with participation of many companies present in today’s event, a paper on Smart Grids was presented by Korea Telecom, which proposed Smart Grid standardization as an urgent priority for ITU-T.  </a:t>
            </a:r>
          </a:p>
          <a:p>
            <a:r>
              <a:rPr lang="en-US" sz="1200" kern="1200" dirty="0" smtClean="0">
                <a:solidFill>
                  <a:schemeClr val="tx1"/>
                </a:solidFill>
                <a:latin typeface="Verdana" pitchFamily="34" charset="0"/>
                <a:ea typeface="+mn-ea"/>
                <a:cs typeface="Arial" pitchFamily="34" charset="0"/>
              </a:rPr>
              <a:t> </a:t>
            </a:r>
          </a:p>
          <a:p>
            <a:r>
              <a:rPr lang="en-US" sz="1200" kern="1200" dirty="0" smtClean="0">
                <a:solidFill>
                  <a:schemeClr val="tx1"/>
                </a:solidFill>
                <a:latin typeface="Verdana" pitchFamily="34" charset="0"/>
                <a:ea typeface="+mn-ea"/>
                <a:cs typeface="Arial" pitchFamily="34" charset="0"/>
              </a:rPr>
              <a:t>On this slide, you can see visions and goals of Korea’s Smart Grid, and the expected outcome. This includes environmental effects, economic benefits, and a huge impact on Korea’s job market. </a:t>
            </a:r>
          </a:p>
          <a:p>
            <a:r>
              <a:rPr lang="en-US" sz="1200" kern="1200" dirty="0" smtClean="0">
                <a:solidFill>
                  <a:schemeClr val="tx1"/>
                </a:solidFill>
                <a:latin typeface="Verdana" pitchFamily="34" charset="0"/>
                <a:ea typeface="+mn-ea"/>
                <a:cs typeface="Arial" pitchFamily="34" charset="0"/>
              </a:rPr>
              <a:t> </a:t>
            </a:r>
          </a:p>
          <a:p>
            <a:r>
              <a:rPr lang="en-US" sz="1200" kern="1200" dirty="0" smtClean="0">
                <a:solidFill>
                  <a:schemeClr val="tx1"/>
                </a:solidFill>
                <a:latin typeface="Verdana" pitchFamily="34" charset="0"/>
                <a:ea typeface="+mn-ea"/>
                <a:cs typeface="Arial" pitchFamily="34" charset="0"/>
              </a:rPr>
              <a:t>A $65 million Smart Grid test-bed, integrating 6000 households, wind farms and distribution lines, will be built on the country’s largest island </a:t>
            </a:r>
            <a:r>
              <a:rPr lang="en-US" sz="1200" kern="1200" dirty="0" err="1" smtClean="0">
                <a:solidFill>
                  <a:schemeClr val="tx1"/>
                </a:solidFill>
                <a:latin typeface="Verdana" pitchFamily="34" charset="0"/>
                <a:ea typeface="+mn-ea"/>
                <a:cs typeface="Arial" pitchFamily="34" charset="0"/>
              </a:rPr>
              <a:t>Jeju</a:t>
            </a:r>
            <a:r>
              <a:rPr lang="en-US" sz="1200" kern="1200" dirty="0" smtClean="0">
                <a:solidFill>
                  <a:schemeClr val="tx1"/>
                </a:solidFill>
                <a:latin typeface="Verdana" pitchFamily="34" charset="0"/>
                <a:ea typeface="+mn-ea"/>
                <a:cs typeface="Arial" pitchFamily="34" charset="0"/>
              </a:rPr>
              <a:t>.</a:t>
            </a:r>
          </a:p>
          <a:p>
            <a:r>
              <a:rPr lang="en-US" sz="1200" kern="1200" dirty="0" smtClean="0">
                <a:solidFill>
                  <a:schemeClr val="tx1"/>
                </a:solidFill>
                <a:latin typeface="Verdana" pitchFamily="34" charset="0"/>
                <a:ea typeface="+mn-ea"/>
                <a:cs typeface="Arial" pitchFamily="34" charset="0"/>
              </a:rPr>
              <a:t> </a:t>
            </a:r>
          </a:p>
          <a:p>
            <a:endParaRPr lang="en-US" dirty="0" smtClean="0"/>
          </a:p>
        </p:txBody>
      </p:sp>
      <p:sp>
        <p:nvSpPr>
          <p:cNvPr id="32772" name="Slide Number Placeholder 3"/>
          <p:cNvSpPr>
            <a:spLocks noGrp="1"/>
          </p:cNvSpPr>
          <p:nvPr>
            <p:ph type="sldNum" sz="quarter" idx="5"/>
          </p:nvPr>
        </p:nvSpPr>
        <p:spPr>
          <a:noFill/>
        </p:spPr>
        <p:txBody>
          <a:bodyPr/>
          <a:lstStyle/>
          <a:p>
            <a:fld id="{1BC3A3FA-E9F6-43F8-9697-7A146B35E708}"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r>
              <a:rPr lang="en-US" dirty="0" smtClean="0"/>
              <a:t>Smart Grid is not only for developed countries.  Developing countries could also receive benefits from Smart Grid.  I would like to show an activity in sub-Saharan Africa area.</a:t>
            </a:r>
          </a:p>
          <a:p>
            <a:endParaRPr lang="en-US" dirty="0" smtClean="0"/>
          </a:p>
          <a:p>
            <a:r>
              <a:rPr lang="en-US" dirty="0" smtClean="0"/>
              <a:t>In 2009, an estimated 585 million people had no access to electricity in sub-Saharan Africa, according to the World Energy Outlook 2010 by the International Energy Agency. Unlike many other regions of the world, under current assumptions, that figure is expected to rise significantly by 2030 to about 652 million — an unsustainable and unacceptable situation.</a:t>
            </a:r>
          </a:p>
          <a:p>
            <a:endParaRPr lang="en-US" dirty="0" smtClean="0"/>
          </a:p>
          <a:p>
            <a:r>
              <a:rPr lang="en-US" dirty="0" smtClean="0"/>
              <a:t>To solve or at least alleviate this situation, there is an effort to provide electricity to as many people as possible in sub-Saharan Africa.</a:t>
            </a:r>
          </a:p>
          <a:p>
            <a:endParaRPr lang="en-US" dirty="0" smtClean="0"/>
          </a:p>
          <a:p>
            <a:r>
              <a:rPr lang="en-US" dirty="0" smtClean="0"/>
              <a:t>If there is no electricity, a green field approach is possible.  They can start with the latest technology without deploying conventional ones.</a:t>
            </a:r>
          </a:p>
          <a:p>
            <a:endParaRPr lang="en-US" dirty="0" smtClean="0"/>
          </a:p>
          <a:p>
            <a:r>
              <a:rPr lang="en-US" dirty="0" smtClean="0"/>
              <a:t>Energy efficiency nature of Smart Grid might help providing  more people with electricity in more reliable manner.</a:t>
            </a:r>
          </a:p>
          <a:p>
            <a:endParaRPr lang="en-US" dirty="0" smtClean="0"/>
          </a:p>
          <a:p>
            <a:r>
              <a:rPr lang="en-US" dirty="0" smtClean="0"/>
              <a:t>More information is available at the link at the bottom of this slide.</a:t>
            </a:r>
          </a:p>
        </p:txBody>
      </p:sp>
      <p:sp>
        <p:nvSpPr>
          <p:cNvPr id="35844" name="Slide Number Placeholder 3"/>
          <p:cNvSpPr>
            <a:spLocks noGrp="1"/>
          </p:cNvSpPr>
          <p:nvPr>
            <p:ph type="sldNum" sz="quarter" idx="5"/>
          </p:nvPr>
        </p:nvSpPr>
        <p:spPr>
          <a:noFill/>
        </p:spPr>
        <p:txBody>
          <a:bodyPr/>
          <a:lstStyle/>
          <a:p>
            <a:fld id="{66E3C67E-FEB2-448A-B994-76CB665148CB}"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US" dirty="0" smtClean="0"/>
              <a:t>I would like to indicate some benefits of Smart Grid.  One of the most important one is that it enables to cut the peak load.</a:t>
            </a:r>
          </a:p>
          <a:p>
            <a:endParaRPr lang="en-US" dirty="0" smtClean="0"/>
          </a:p>
          <a:p>
            <a:r>
              <a:rPr lang="en-US" dirty="0" smtClean="0"/>
              <a:t>AMI, Advanced Metering Infrastructure enables utility companies to collect detailed information on customers electricity usage.  In addition, it allows utilities to send information to customers.  With this capability, utility could instruct customers to consume less electricity during peak demand.  It also allows dynamic pricing.  Utility could notify the customers of the price of each moment.  This </a:t>
            </a:r>
            <a:r>
              <a:rPr lang="en-US" altLang="ja-JP" dirty="0" smtClean="0">
                <a:solidFill>
                  <a:srgbClr val="5C5C5C"/>
                </a:solidFill>
              </a:rPr>
              <a:t>encourages customer to reduce power consumption voluntarily during peak period.  These capabilities help cutting peak load.  Since power grids need to be designed based on the peak load, cutting the peak load help avoiding too large grids.</a:t>
            </a:r>
          </a:p>
          <a:p>
            <a:endParaRPr lang="en-US" dirty="0" smtClean="0">
              <a:solidFill>
                <a:srgbClr val="5C5C5C"/>
              </a:solidFill>
            </a:endParaRPr>
          </a:p>
          <a:p>
            <a:r>
              <a:rPr lang="en-US" dirty="0" smtClean="0">
                <a:solidFill>
                  <a:srgbClr val="5C5C5C"/>
                </a:solidFill>
              </a:rPr>
              <a:t>Italy</a:t>
            </a:r>
            <a:r>
              <a:rPr lang="en-US" baseline="0" dirty="0" smtClean="0">
                <a:solidFill>
                  <a:srgbClr val="5C5C5C"/>
                </a:solidFill>
              </a:rPr>
              <a:t> is  the # 1 in the world with respect to smart meters. 30 million households, or the equivalent of 85% of Italian homes, have smart meters installed. The Italian utility </a:t>
            </a:r>
            <a:r>
              <a:rPr lang="en-US" baseline="0" dirty="0" err="1" smtClean="0">
                <a:solidFill>
                  <a:srgbClr val="5C5C5C"/>
                </a:solidFill>
              </a:rPr>
              <a:t>Enel</a:t>
            </a:r>
            <a:r>
              <a:rPr lang="en-US" baseline="0" dirty="0" smtClean="0">
                <a:solidFill>
                  <a:srgbClr val="5C5C5C"/>
                </a:solidFill>
              </a:rPr>
              <a:t> reports annual cost savings of USD 750 million from their investments in the smart meter technologies, which were characterized by a payback period of technology, allowing it to recoup the infrastructure investment in just four years (according to report of Imperial College, London)</a:t>
            </a:r>
            <a:endParaRPr lang="en-US" dirty="0" smtClean="0"/>
          </a:p>
        </p:txBody>
      </p:sp>
      <p:sp>
        <p:nvSpPr>
          <p:cNvPr id="33796" name="Slide Number Placeholder 3"/>
          <p:cNvSpPr>
            <a:spLocks noGrp="1"/>
          </p:cNvSpPr>
          <p:nvPr>
            <p:ph type="sldNum" sz="quarter" idx="5"/>
          </p:nvPr>
        </p:nvSpPr>
        <p:spPr>
          <a:noFill/>
        </p:spPr>
        <p:txBody>
          <a:bodyPr/>
          <a:lstStyle/>
          <a:p>
            <a:fld id="{372FAC6C-201C-4B90-A96A-C2901AED4BD5}"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t>Another important feature is its capability to integrate renewable energy sources.</a:t>
            </a:r>
          </a:p>
          <a:p>
            <a:endParaRPr lang="en-US" dirty="0" smtClean="0"/>
          </a:p>
          <a:p>
            <a:r>
              <a:rPr lang="en-US" dirty="0" smtClean="0"/>
              <a:t>With conventional power grid, it is difficult to integrate renewable energy source to a large extent because it could de-stabilize the power grid.  In general, renewable energy sources (wind, solar, thermal power, etc.) are not stable.  Their output varies.  To operate the grid stably, it is critical to generate the same amount of power which is demanded by customers.  As such, the main generator has to control its output monitoring the output from the </a:t>
            </a:r>
            <a:r>
              <a:rPr lang="en-US" dirty="0" err="1" smtClean="0"/>
              <a:t>renewables</a:t>
            </a:r>
            <a:r>
              <a:rPr lang="en-US" dirty="0" smtClean="0"/>
              <a:t>.  It is difficult with the conventional grids.  However, thanks to the wide-area situational awareness capability of the Smart Grid, it enables to integrate renewable energy sources.  With Smart Grid, each renewable energy source could be monitored and main generator could complement them.  With this, Smart Grid could be operated stably.</a:t>
            </a:r>
          </a:p>
          <a:p>
            <a:endParaRPr lang="en-US" dirty="0" smtClean="0"/>
          </a:p>
          <a:p>
            <a:endParaRPr lang="en-US" dirty="0" smtClean="0"/>
          </a:p>
          <a:p>
            <a:endParaRPr lang="en-US" dirty="0" smtClean="0"/>
          </a:p>
        </p:txBody>
      </p:sp>
      <p:sp>
        <p:nvSpPr>
          <p:cNvPr id="34820" name="Slide Number Placeholder 3"/>
          <p:cNvSpPr>
            <a:spLocks noGrp="1"/>
          </p:cNvSpPr>
          <p:nvPr>
            <p:ph type="sldNum" sz="quarter" idx="5"/>
          </p:nvPr>
        </p:nvSpPr>
        <p:spPr>
          <a:noFill/>
        </p:spPr>
        <p:txBody>
          <a:bodyPr/>
          <a:lstStyle/>
          <a:p>
            <a:fld id="{F4EEE61F-B611-4940-A174-E61C0F05E0DF}" type="slidenum">
              <a:rPr lang="en-US" smtClean="0"/>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Verdana" pitchFamily="34" charset="0"/>
                <a:ea typeface="+mn-ea"/>
                <a:cs typeface="Arial" pitchFamily="34" charset="0"/>
              </a:rPr>
              <a:t>But, as some commentators point out: Cooperation between all the stakeholders involved is necessary to make Smart Grid a success.</a:t>
            </a:r>
          </a:p>
          <a:p>
            <a:r>
              <a:rPr lang="en-US" sz="1200" kern="1200" dirty="0" smtClean="0">
                <a:solidFill>
                  <a:schemeClr val="tx1"/>
                </a:solidFill>
                <a:latin typeface="Verdana" pitchFamily="34" charset="0"/>
                <a:ea typeface="+mn-ea"/>
                <a:cs typeface="Arial" pitchFamily="34" charset="0"/>
              </a:rPr>
              <a:t> </a:t>
            </a:r>
          </a:p>
          <a:p>
            <a:r>
              <a:rPr lang="en-US" sz="1200" kern="1200" dirty="0" smtClean="0">
                <a:solidFill>
                  <a:schemeClr val="tx1"/>
                </a:solidFill>
                <a:latin typeface="Verdana" pitchFamily="34" charset="0"/>
                <a:ea typeface="+mn-ea"/>
                <a:cs typeface="Arial" pitchFamily="34" charset="0"/>
              </a:rPr>
              <a:t>In the absence of standards, there is a risk that the diverse Smart Grid technologies will become prematurely obsolete or, worse, do not interoperate or be implemented without adequate security measures. This will not be tolerated by governments or the responsible regulators.</a:t>
            </a:r>
          </a:p>
          <a:p>
            <a:r>
              <a:rPr lang="en-US" sz="1200" kern="1200" dirty="0" smtClean="0">
                <a:solidFill>
                  <a:schemeClr val="tx1"/>
                </a:solidFill>
                <a:latin typeface="Verdana" pitchFamily="34" charset="0"/>
                <a:ea typeface="+mn-ea"/>
                <a:cs typeface="Arial" pitchFamily="34" charset="0"/>
              </a:rPr>
              <a:t> </a:t>
            </a:r>
          </a:p>
          <a:p>
            <a:r>
              <a:rPr lang="en-US" sz="1200" kern="1200" dirty="0" smtClean="0">
                <a:solidFill>
                  <a:schemeClr val="tx1"/>
                </a:solidFill>
                <a:latin typeface="Verdana" pitchFamily="34" charset="0"/>
                <a:ea typeface="+mn-ea"/>
                <a:cs typeface="Arial" pitchFamily="34" charset="0"/>
              </a:rPr>
              <a:t>Given that some Smart Grid devices, such as smart meters, are moving beyond the pilot stage into large-scale deployment, there is a need for urgent and coordinated action.</a:t>
            </a:r>
          </a:p>
          <a:p>
            <a:r>
              <a:rPr lang="en-US" sz="1200" kern="1200" dirty="0" smtClean="0">
                <a:solidFill>
                  <a:schemeClr val="tx1"/>
                </a:solidFill>
                <a:latin typeface="Verdana" pitchFamily="34" charset="0"/>
                <a:ea typeface="+mn-ea"/>
                <a:cs typeface="Arial" pitchFamily="34" charset="0"/>
              </a:rPr>
              <a:t> </a:t>
            </a:r>
          </a:p>
          <a:p>
            <a:r>
              <a:rPr lang="en-US" sz="1200" kern="1200" dirty="0" smtClean="0">
                <a:solidFill>
                  <a:schemeClr val="tx1"/>
                </a:solidFill>
                <a:latin typeface="Verdana" pitchFamily="34" charset="0"/>
                <a:ea typeface="+mn-ea"/>
                <a:cs typeface="Arial" pitchFamily="34" charset="0"/>
              </a:rPr>
              <a:t>For smart meters and all other components of the Smart Grid, “Plug-and-Work” capability is needed, and this should be based on open standards, functional requirements, and some other principles.</a:t>
            </a:r>
          </a:p>
          <a:p>
            <a:r>
              <a:rPr lang="en-US" sz="1200" kern="1200" dirty="0" smtClean="0">
                <a:solidFill>
                  <a:schemeClr val="tx1"/>
                </a:solidFill>
                <a:latin typeface="Verdana" pitchFamily="34" charset="0"/>
                <a:ea typeface="+mn-ea"/>
                <a:cs typeface="Arial" pitchFamily="34" charset="0"/>
              </a:rPr>
              <a:t> </a:t>
            </a:r>
          </a:p>
          <a:p>
            <a:r>
              <a:rPr lang="en-US" sz="1200" kern="1200" dirty="0" smtClean="0">
                <a:solidFill>
                  <a:schemeClr val="tx1"/>
                </a:solidFill>
                <a:latin typeface="Verdana" pitchFamily="34" charset="0"/>
                <a:ea typeface="+mn-ea"/>
                <a:cs typeface="Arial" pitchFamily="34" charset="0"/>
              </a:rPr>
              <a:t>When speaking of open standards we mean standards which are developed and maintained through a collaborative, consensus-driven process that is open to participation by all relevant and affected parties, and not dominated by a single organization or group of organizations. </a:t>
            </a:r>
          </a:p>
          <a:p>
            <a:r>
              <a:rPr lang="en-US" sz="1200" kern="1200" dirty="0" smtClean="0">
                <a:solidFill>
                  <a:schemeClr val="tx1"/>
                </a:solidFill>
                <a:latin typeface="Verdana" pitchFamily="34" charset="0"/>
                <a:ea typeface="+mn-ea"/>
                <a:cs typeface="Arial" pitchFamily="34" charset="0"/>
              </a:rPr>
              <a:t> </a:t>
            </a:r>
          </a:p>
          <a:p>
            <a:r>
              <a:rPr lang="en-US" sz="1200" kern="1200" dirty="0" smtClean="0">
                <a:solidFill>
                  <a:schemeClr val="tx1"/>
                </a:solidFill>
                <a:latin typeface="Verdana" pitchFamily="34" charset="0"/>
                <a:ea typeface="+mn-ea"/>
                <a:cs typeface="Arial" pitchFamily="34" charset="0"/>
              </a:rPr>
              <a:t>As important, the standards resulting from the standardization process should be readily and reasonably available to all. </a:t>
            </a:r>
          </a:p>
          <a:p>
            <a:pPr>
              <a:defRPr/>
            </a:pPr>
            <a:endParaRPr lang="en-US" dirty="0" smtClean="0"/>
          </a:p>
        </p:txBody>
      </p:sp>
      <p:sp>
        <p:nvSpPr>
          <p:cNvPr id="36868" name="Slide Number Placeholder 3"/>
          <p:cNvSpPr>
            <a:spLocks noGrp="1"/>
          </p:cNvSpPr>
          <p:nvPr>
            <p:ph type="sldNum" sz="quarter" idx="5"/>
          </p:nvPr>
        </p:nvSpPr>
        <p:spPr>
          <a:noFill/>
        </p:spPr>
        <p:txBody>
          <a:bodyPr/>
          <a:lstStyle/>
          <a:p>
            <a:fld id="{DCC68907-A85E-445B-8D4E-E6A304F3FA06}" type="slidenum">
              <a:rPr lang="en-US" smtClean="0"/>
              <a:pPr/>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en-US" dirty="0" smtClean="0"/>
              <a:t>This figure, extracted from the NIST Smart Grid Framework and Roadmap V1 document, shows a conceptual model of Smart Grid, consisting of seven major functional areas, which are called domains and the information flows between these domains, as well as the flow of electricity from power sources through transmission and distribution system to the customers.</a:t>
            </a:r>
          </a:p>
          <a:p>
            <a:endParaRPr lang="en-US" dirty="0" smtClean="0"/>
          </a:p>
          <a:p>
            <a:r>
              <a:rPr lang="en-US" dirty="0" smtClean="0"/>
              <a:t>The conventional power grid consists of the four elements at the bottom .  Top three elements and communication flows between the elements realize the functions of Smart Grid.</a:t>
            </a:r>
          </a:p>
          <a:p>
            <a:endParaRPr lang="en-US" dirty="0" smtClean="0"/>
          </a:p>
          <a:p>
            <a:r>
              <a:rPr lang="en-US" dirty="0" smtClean="0"/>
              <a:t>Conventional power grid is passive, electric power flows generator to customer via transmission and distribution.  Smart Grid is more active, controlled intelligently thanks to the communication channel between each element.  </a:t>
            </a:r>
          </a:p>
          <a:p>
            <a:endParaRPr lang="en-US" dirty="0" smtClean="0"/>
          </a:p>
          <a:p>
            <a:r>
              <a:rPr lang="en-US" dirty="0" smtClean="0"/>
              <a:t>An important new capability for Smart Grid not explicitly shown in this model is the distributed power generation that may occur in the Customer, Distribution, and Transmission domains. If the generation facility exists in the Customer domain, a new paths for electrical and communication flows need to be shown; similarly for generation capabilities in the Transmission and Distribution domains. </a:t>
            </a:r>
          </a:p>
        </p:txBody>
      </p:sp>
      <p:sp>
        <p:nvSpPr>
          <p:cNvPr id="37892" name="Slide Number Placeholder 3"/>
          <p:cNvSpPr>
            <a:spLocks noGrp="1"/>
          </p:cNvSpPr>
          <p:nvPr>
            <p:ph type="sldNum" sz="quarter" idx="5"/>
          </p:nvPr>
        </p:nvSpPr>
        <p:spPr>
          <a:noFill/>
        </p:spPr>
        <p:txBody>
          <a:bodyPr/>
          <a:lstStyle/>
          <a:p>
            <a:fld id="{3A1B4116-9370-4065-8AA2-9B35F90986BD}" type="slidenum">
              <a:rPr lang="en-US" smtClean="0"/>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sz="1800" b="1" dirty="0" smtClean="0">
                <a:solidFill>
                  <a:srgbClr val="FF0000"/>
                </a:solidFill>
              </a:rPr>
              <a:t>This figure shows key areas for Smart Grid standards: </a:t>
            </a:r>
          </a:p>
          <a:p>
            <a:endParaRPr lang="en-US" sz="1800" b="1" dirty="0" smtClean="0">
              <a:solidFill>
                <a:srgbClr val="FF0000"/>
              </a:solidFill>
            </a:endParaRPr>
          </a:p>
          <a:p>
            <a:pPr>
              <a:buFont typeface="Wingdings" pitchFamily="2" charset="2"/>
              <a:buChar char="n"/>
            </a:pPr>
            <a:r>
              <a:rPr lang="en-GB" dirty="0" smtClean="0"/>
              <a:t>Information and communication infrastructure to provide energy intelligence, control and security</a:t>
            </a:r>
            <a:endParaRPr lang="zh-CN" altLang="en-US" dirty="0" smtClean="0"/>
          </a:p>
          <a:p>
            <a:pPr>
              <a:buFont typeface="Wingdings" pitchFamily="2" charset="2"/>
              <a:buChar char="n"/>
            </a:pPr>
            <a:r>
              <a:rPr lang="en-GB" dirty="0" smtClean="0"/>
              <a:t>Applications and services for the coordination of the energy system on the business level</a:t>
            </a:r>
            <a:endParaRPr lang="zh-CN" altLang="en-US" dirty="0" smtClean="0"/>
          </a:p>
          <a:p>
            <a:pPr>
              <a:buFont typeface="Wingdings" pitchFamily="2" charset="2"/>
              <a:buChar char="n"/>
            </a:pPr>
            <a:r>
              <a:rPr lang="en-GB" dirty="0" smtClean="0"/>
              <a:t>Security control and management with the different level of requirements for Smart Grid</a:t>
            </a:r>
            <a:endParaRPr lang="zh-CN" altLang="en-US" dirty="0" smtClean="0"/>
          </a:p>
          <a:p>
            <a:pPr>
              <a:buFont typeface="Wingdings" pitchFamily="2" charset="2"/>
              <a:buChar char="n"/>
            </a:pPr>
            <a:r>
              <a:rPr lang="en-GB" dirty="0" smtClean="0"/>
              <a:t>Intelligent grid management at the power transport and distribution level</a:t>
            </a:r>
            <a:endParaRPr lang="zh-CN" altLang="en-US" dirty="0" smtClean="0"/>
          </a:p>
          <a:p>
            <a:pPr>
              <a:buFont typeface="Wingdings" pitchFamily="2" charset="2"/>
              <a:buChar char="n"/>
            </a:pPr>
            <a:r>
              <a:rPr lang="en-GB" dirty="0" smtClean="0"/>
              <a:t>Smart meters and AMI</a:t>
            </a:r>
            <a:endParaRPr lang="zh-CN" altLang="en-US" dirty="0" smtClean="0"/>
          </a:p>
          <a:p>
            <a:pPr>
              <a:buFont typeface="Wingdings" pitchFamily="2" charset="2"/>
              <a:buChar char="n"/>
            </a:pPr>
            <a:r>
              <a:rPr lang="en-GB" dirty="0" smtClean="0"/>
              <a:t>Technologies for automated energy management and decentralized power generation in customer premises, including home, building, and factories</a:t>
            </a:r>
            <a:endParaRPr lang="zh-CN" altLang="en-US" dirty="0" smtClean="0"/>
          </a:p>
          <a:p>
            <a:endParaRPr lang="en-US" dirty="0" smtClean="0"/>
          </a:p>
        </p:txBody>
      </p:sp>
      <p:sp>
        <p:nvSpPr>
          <p:cNvPr id="38916" name="Slide Number Placeholder 3"/>
          <p:cNvSpPr>
            <a:spLocks noGrp="1"/>
          </p:cNvSpPr>
          <p:nvPr>
            <p:ph type="sldNum" sz="quarter" idx="5"/>
          </p:nvPr>
        </p:nvSpPr>
        <p:spPr>
          <a:noFill/>
        </p:spPr>
        <p:txBody>
          <a:bodyPr/>
          <a:lstStyle/>
          <a:p>
            <a:fld id="{9C9C8C90-A792-4022-B87A-FE6E4067BCDC}" type="slidenum">
              <a:rPr lang="en-US" smtClean="0"/>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cstate="print"/>
          <a:srcRect l="6723" b="12773"/>
          <a:stretch>
            <a:fillRect/>
          </a:stretch>
        </p:blipFill>
        <p:spPr bwMode="auto">
          <a:xfrm>
            <a:off x="0" y="809625"/>
            <a:ext cx="6467475" cy="6048375"/>
          </a:xfrm>
          <a:prstGeom prst="rect">
            <a:avLst/>
          </a:prstGeom>
          <a:noFill/>
          <a:ln w="9525">
            <a:noFill/>
            <a:miter lim="800000"/>
            <a:headEnd/>
            <a:tailEnd/>
          </a:ln>
        </p:spPr>
      </p:pic>
      <p:sp>
        <p:nvSpPr>
          <p:cNvPr id="5" name="Text Box 7"/>
          <p:cNvSpPr txBox="1">
            <a:spLocks noChangeArrowheads="1"/>
          </p:cNvSpPr>
          <p:nvPr/>
        </p:nvSpPr>
        <p:spPr bwMode="auto">
          <a:xfrm>
            <a:off x="7620000" y="6175375"/>
            <a:ext cx="1281113" cy="50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bg1"/>
                </a:solidFill>
                <a:latin typeface="Times New Roman" pitchFamily="18" charset="0"/>
              </a:defRPr>
            </a:lvl1pPr>
            <a:lvl2pPr marL="742950" indent="-285750">
              <a:defRPr sz="1600">
                <a:solidFill>
                  <a:schemeClr val="bg1"/>
                </a:solidFill>
                <a:latin typeface="Times New Roman" pitchFamily="18" charset="0"/>
              </a:defRPr>
            </a:lvl2pPr>
            <a:lvl3pPr marL="1143000" indent="-228600">
              <a:defRPr sz="1600">
                <a:solidFill>
                  <a:schemeClr val="bg1"/>
                </a:solidFill>
                <a:latin typeface="Times New Roman" pitchFamily="18" charset="0"/>
              </a:defRPr>
            </a:lvl3pPr>
            <a:lvl4pPr marL="1600200" indent="-228600">
              <a:defRPr sz="1600">
                <a:solidFill>
                  <a:schemeClr val="bg1"/>
                </a:solidFill>
                <a:latin typeface="Times New Roman" pitchFamily="18" charset="0"/>
              </a:defRPr>
            </a:lvl4pPr>
            <a:lvl5pPr marL="2057400" indent="-228600">
              <a:defRPr sz="16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9pPr>
          </a:lstStyle>
          <a:p>
            <a:pPr>
              <a:lnSpc>
                <a:spcPct val="90000"/>
              </a:lnSpc>
              <a:defRPr/>
            </a:pPr>
            <a:r>
              <a:rPr lang="en-US" sz="1000" smtClean="0">
                <a:latin typeface="Univers" pitchFamily="34" charset="0"/>
              </a:rPr>
              <a:t>International</a:t>
            </a:r>
            <a:br>
              <a:rPr lang="en-US" sz="1000" smtClean="0">
                <a:latin typeface="Univers" pitchFamily="34" charset="0"/>
              </a:rPr>
            </a:br>
            <a:r>
              <a:rPr lang="en-US" sz="1000" smtClean="0">
                <a:latin typeface="Univers" pitchFamily="34" charset="0"/>
              </a:rPr>
              <a:t>Telecommunication</a:t>
            </a:r>
            <a:br>
              <a:rPr lang="en-US" sz="1000" smtClean="0">
                <a:latin typeface="Univers" pitchFamily="34" charset="0"/>
              </a:rPr>
            </a:br>
            <a:r>
              <a:rPr lang="en-US" sz="1000" smtClean="0">
                <a:latin typeface="Univers" pitchFamily="34" charset="0"/>
              </a:rPr>
              <a:t>Union</a:t>
            </a:r>
          </a:p>
        </p:txBody>
      </p:sp>
      <p:sp>
        <p:nvSpPr>
          <p:cNvPr id="6" name="Rectangle 8"/>
          <p:cNvSpPr>
            <a:spLocks noChangeArrowheads="1"/>
          </p:cNvSpPr>
          <p:nvPr/>
        </p:nvSpPr>
        <p:spPr bwMode="auto">
          <a:xfrm>
            <a:off x="6426200" y="4343400"/>
            <a:ext cx="52388" cy="182563"/>
          </a:xfrm>
          <a:prstGeom prst="rect">
            <a:avLst/>
          </a:prstGeom>
          <a:noFill/>
          <a:ln w="9525">
            <a:noFill/>
            <a:miter lim="800000"/>
            <a:headEnd/>
            <a:tailEnd/>
          </a:ln>
        </p:spPr>
        <p:txBody>
          <a:bodyPr wrap="none" lIns="0" tIns="0" rIns="0" bIns="0">
            <a:spAutoFit/>
          </a:bodyPr>
          <a:lstStyle/>
          <a:p>
            <a:r>
              <a:rPr lang="ja-JP" altLang="en-US" sz="1200" b="1">
                <a:solidFill>
                  <a:srgbClr val="0C4B84"/>
                </a:solidFill>
                <a:ea typeface="MS PGothic" pitchFamily="34" charset="-128"/>
              </a:rPr>
              <a:t> </a:t>
            </a:r>
            <a:endParaRPr lang="ja-JP" altLang="en-US" sz="2400">
              <a:solidFill>
                <a:schemeClr val="tx1"/>
              </a:solidFill>
              <a:ea typeface="MS PGothic" pitchFamily="34" charset="-128"/>
            </a:endParaRPr>
          </a:p>
        </p:txBody>
      </p:sp>
      <p:sp>
        <p:nvSpPr>
          <p:cNvPr id="7" name="Rectangle 9"/>
          <p:cNvSpPr>
            <a:spLocks noChangeArrowheads="1"/>
          </p:cNvSpPr>
          <p:nvPr/>
        </p:nvSpPr>
        <p:spPr bwMode="auto">
          <a:xfrm>
            <a:off x="7319963" y="4524375"/>
            <a:ext cx="52387" cy="182563"/>
          </a:xfrm>
          <a:prstGeom prst="rect">
            <a:avLst/>
          </a:prstGeom>
          <a:noFill/>
          <a:ln w="9525">
            <a:noFill/>
            <a:miter lim="800000"/>
            <a:headEnd/>
            <a:tailEnd/>
          </a:ln>
        </p:spPr>
        <p:txBody>
          <a:bodyPr wrap="none" lIns="0" tIns="0" rIns="0" bIns="0">
            <a:spAutoFit/>
          </a:bodyPr>
          <a:lstStyle/>
          <a:p>
            <a:r>
              <a:rPr lang="ja-JP" altLang="en-US" sz="1200" b="1">
                <a:solidFill>
                  <a:srgbClr val="0C4B84"/>
                </a:solidFill>
                <a:ea typeface="MS PGothic" pitchFamily="34" charset="-128"/>
              </a:rPr>
              <a:t> </a:t>
            </a:r>
            <a:endParaRPr lang="ja-JP" altLang="en-US" sz="2400">
              <a:solidFill>
                <a:schemeClr val="tx1"/>
              </a:solidFill>
              <a:ea typeface="MS PGothic" pitchFamily="34" charset="-128"/>
            </a:endParaRPr>
          </a:p>
        </p:txBody>
      </p:sp>
      <p:sp>
        <p:nvSpPr>
          <p:cNvPr id="8" name="Rectangle 10"/>
          <p:cNvSpPr>
            <a:spLocks noChangeArrowheads="1"/>
          </p:cNvSpPr>
          <p:nvPr/>
        </p:nvSpPr>
        <p:spPr bwMode="auto">
          <a:xfrm>
            <a:off x="5280025" y="4802188"/>
            <a:ext cx="44450" cy="152400"/>
          </a:xfrm>
          <a:prstGeom prst="rect">
            <a:avLst/>
          </a:prstGeom>
          <a:noFill/>
          <a:ln w="9525">
            <a:noFill/>
            <a:miter lim="800000"/>
            <a:headEnd/>
            <a:tailEnd/>
          </a:ln>
        </p:spPr>
        <p:txBody>
          <a:bodyPr wrap="none" lIns="0" tIns="0" rIns="0" bIns="0">
            <a:spAutoFit/>
          </a:bodyPr>
          <a:lstStyle/>
          <a:p>
            <a:r>
              <a:rPr lang="ja-JP" altLang="en-US" sz="1000">
                <a:solidFill>
                  <a:srgbClr val="000000"/>
                </a:solidFill>
                <a:ea typeface="MS PGothic" pitchFamily="34" charset="-128"/>
              </a:rPr>
              <a:t> </a:t>
            </a:r>
            <a:endParaRPr lang="ja-JP" altLang="en-US" sz="2400">
              <a:solidFill>
                <a:schemeClr val="tx1"/>
              </a:solidFill>
              <a:ea typeface="MS PGothic" pitchFamily="34" charset="-128"/>
            </a:endParaRPr>
          </a:p>
        </p:txBody>
      </p:sp>
      <p:pic>
        <p:nvPicPr>
          <p:cNvPr id="9" name="Picture 22"/>
          <p:cNvPicPr>
            <a:picLocks noChangeAspect="1" noChangeArrowheads="1"/>
          </p:cNvPicPr>
          <p:nvPr/>
        </p:nvPicPr>
        <p:blipFill>
          <a:blip r:embed="rId3" cstate="print"/>
          <a:srcRect/>
          <a:stretch>
            <a:fillRect/>
          </a:stretch>
        </p:blipFill>
        <p:spPr bwMode="auto">
          <a:xfrm>
            <a:off x="6670675" y="6080125"/>
            <a:ext cx="1933575" cy="733425"/>
          </a:xfrm>
          <a:prstGeom prst="rect">
            <a:avLst/>
          </a:prstGeom>
          <a:noFill/>
          <a:ln w="9525">
            <a:noFill/>
            <a:miter lim="800000"/>
            <a:headEnd/>
            <a:tailEnd/>
          </a:ln>
        </p:spPr>
      </p:pic>
      <p:sp>
        <p:nvSpPr>
          <p:cNvPr id="10" name="Rectangle 23"/>
          <p:cNvSpPr>
            <a:spLocks noChangeArrowheads="1"/>
          </p:cNvSpPr>
          <p:nvPr/>
        </p:nvSpPr>
        <p:spPr bwMode="auto">
          <a:xfrm>
            <a:off x="2886075" y="6302375"/>
            <a:ext cx="3702050" cy="366713"/>
          </a:xfrm>
          <a:prstGeom prst="rect">
            <a:avLst/>
          </a:prstGeom>
          <a:noFill/>
          <a:ln w="9525">
            <a:noFill/>
            <a:miter lim="800000"/>
            <a:headEnd/>
            <a:tailEnd/>
          </a:ln>
        </p:spPr>
        <p:txBody>
          <a:bodyPr wrap="none">
            <a:spAutoFit/>
          </a:bodyPr>
          <a:lstStyle/>
          <a:p>
            <a:r>
              <a:rPr lang="en-US" sz="1800">
                <a:solidFill>
                  <a:srgbClr val="0E438A"/>
                </a:solidFill>
                <a:latin typeface="Zurich BlkEx BT"/>
              </a:rPr>
              <a:t>Committed to connecting the world</a:t>
            </a:r>
          </a:p>
        </p:txBody>
      </p:sp>
      <p:sp>
        <p:nvSpPr>
          <p:cNvPr id="11" name="TextBox 10"/>
          <p:cNvSpPr txBox="1">
            <a:spLocks noChangeArrowheads="1"/>
          </p:cNvSpPr>
          <p:nvPr userDrawn="1"/>
        </p:nvSpPr>
        <p:spPr bwMode="auto">
          <a:xfrm>
            <a:off x="179388" y="6367463"/>
            <a:ext cx="187007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bg1"/>
                </a:solidFill>
                <a:latin typeface="Times New Roman" pitchFamily="18" charset="0"/>
              </a:defRPr>
            </a:lvl1pPr>
            <a:lvl2pPr marL="742950" indent="-285750">
              <a:defRPr sz="1600">
                <a:solidFill>
                  <a:schemeClr val="bg1"/>
                </a:solidFill>
                <a:latin typeface="Times New Roman" pitchFamily="18" charset="0"/>
              </a:defRPr>
            </a:lvl2pPr>
            <a:lvl3pPr marL="1143000" indent="-228600">
              <a:defRPr sz="1600">
                <a:solidFill>
                  <a:schemeClr val="bg1"/>
                </a:solidFill>
                <a:latin typeface="Times New Roman" pitchFamily="18" charset="0"/>
              </a:defRPr>
            </a:lvl3pPr>
            <a:lvl4pPr marL="1600200" indent="-228600">
              <a:defRPr sz="1600">
                <a:solidFill>
                  <a:schemeClr val="bg1"/>
                </a:solidFill>
                <a:latin typeface="Times New Roman" pitchFamily="18" charset="0"/>
              </a:defRPr>
            </a:lvl4pPr>
            <a:lvl5pPr marL="2057400" indent="-228600">
              <a:defRPr sz="16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9pPr>
          </a:lstStyle>
          <a:p>
            <a:pPr>
              <a:defRPr/>
            </a:pPr>
            <a:r>
              <a:rPr lang="en-US" sz="1400" smtClean="0">
                <a:solidFill>
                  <a:schemeClr val="tx1"/>
                </a:solidFill>
              </a:rPr>
              <a:t>Rome, September 2011</a:t>
            </a:r>
          </a:p>
        </p:txBody>
      </p:sp>
      <p:sp>
        <p:nvSpPr>
          <p:cNvPr id="179203" name="Rectangle 3"/>
          <p:cNvSpPr>
            <a:spLocks noGrp="1" noChangeArrowheads="1"/>
          </p:cNvSpPr>
          <p:nvPr>
            <p:ph type="ctrTitle"/>
          </p:nvPr>
        </p:nvSpPr>
        <p:spPr>
          <a:xfrm>
            <a:off x="685800" y="1484313"/>
            <a:ext cx="7772400" cy="1728787"/>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371600" y="3429000"/>
            <a:ext cx="6400800" cy="2447925"/>
          </a:xfrm>
        </p:spPr>
        <p:txBody>
          <a:bodyPr/>
          <a:lstStyle>
            <a:lvl1pPr marL="0" indent="0" algn="ctr">
              <a:buFont typeface="Wingdings" pitchFamily="2" charset="2"/>
              <a:buNone/>
              <a:defRPr sz="2400"/>
            </a:lvl1pPr>
          </a:lstStyle>
          <a:p>
            <a:r>
              <a:rPr lang="en-US"/>
              <a:t>Click to edit Master subtitle style</a:t>
            </a:r>
          </a:p>
        </p:txBody>
      </p:sp>
      <p:sp>
        <p:nvSpPr>
          <p:cNvPr id="12" name="Rectangle 27"/>
          <p:cNvSpPr>
            <a:spLocks noGrp="1" noChangeArrowheads="1"/>
          </p:cNvSpPr>
          <p:nvPr>
            <p:ph type="sldNum" sz="quarter" idx="10"/>
          </p:nvPr>
        </p:nvSpPr>
        <p:spPr/>
        <p:txBody>
          <a:bodyPr/>
          <a:lstStyle>
            <a:lvl1pPr>
              <a:defRPr/>
            </a:lvl1pPr>
          </a:lstStyle>
          <a:p>
            <a:pPr>
              <a:defRPr/>
            </a:pPr>
            <a:fld id="{C7FFDE91-E40E-426F-BD93-062039DF5E2D}" type="slidenum">
              <a:rPr lang="ja-JP" altLang="en-US"/>
              <a:pPr>
                <a:defRPr/>
              </a:pPr>
              <a:t>‹#›</a:t>
            </a:fld>
            <a:endParaRPr lang="en-US" altLang="ja-JP"/>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12A73361-3AE2-41CA-92DB-6D3E115F29D2}" type="slidenum">
              <a:rPr lang="ja-JP" altLang="en-US"/>
              <a:pPr>
                <a:defRPr/>
              </a:pPr>
              <a:t>‹#›</a:t>
            </a:fld>
            <a:endParaRPr lang="en-US" altLang="ja-JP"/>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81088"/>
            <a:ext cx="1943100" cy="5164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081088"/>
            <a:ext cx="5678487" cy="5164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A8EBBEBE-619D-4AD1-99E8-FDFAFA7A8078}" type="slidenum">
              <a:rPr lang="ja-JP" altLang="en-US"/>
              <a:pPr>
                <a:defRPr/>
              </a:pPr>
              <a:t>‹#›</a:t>
            </a:fld>
            <a:endParaRPr lang="en-US" altLang="ja-JP"/>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20688"/>
            <a:ext cx="7772400" cy="584775"/>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684213" y="1340768"/>
            <a:ext cx="7772400" cy="49044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3"/>
          <p:cNvSpPr>
            <a:spLocks noGrp="1" noChangeArrowheads="1"/>
          </p:cNvSpPr>
          <p:nvPr>
            <p:ph type="sldNum" sz="quarter" idx="10"/>
          </p:nvPr>
        </p:nvSpPr>
        <p:spPr>
          <a:ln/>
        </p:spPr>
        <p:txBody>
          <a:bodyPr/>
          <a:lstStyle>
            <a:lvl1pPr>
              <a:defRPr/>
            </a:lvl1pPr>
          </a:lstStyle>
          <a:p>
            <a:pPr>
              <a:defRPr/>
            </a:pPr>
            <a:fld id="{6ACC222E-8E39-4347-AB33-2A75C91CAE0A}" type="slidenum">
              <a:rPr lang="ja-JP" altLang="en-US"/>
              <a:pPr>
                <a:defRPr/>
              </a:pPr>
              <a:t>‹#›</a:t>
            </a:fld>
            <a:endParaRPr lang="en-US" altLang="ja-JP"/>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ln/>
        </p:spPr>
        <p:txBody>
          <a:bodyPr/>
          <a:lstStyle>
            <a:lvl1pPr>
              <a:defRPr/>
            </a:lvl1pPr>
          </a:lstStyle>
          <a:p>
            <a:pPr>
              <a:defRPr/>
            </a:pPr>
            <a:fld id="{0C2244F8-836E-4611-A37B-8D57CF05A466}" type="slidenum">
              <a:rPr lang="ja-JP" altLang="en-US"/>
              <a:pPr>
                <a:defRPr/>
              </a:pPr>
              <a:t>‹#›</a:t>
            </a:fld>
            <a:endParaRPr lang="en-US" altLang="ja-JP"/>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ln/>
        </p:spPr>
        <p:txBody>
          <a:bodyPr/>
          <a:lstStyle>
            <a:lvl1pPr>
              <a:defRPr/>
            </a:lvl1pPr>
          </a:lstStyle>
          <a:p>
            <a:pPr>
              <a:defRPr/>
            </a:pPr>
            <a:fld id="{30EB9411-C908-4157-A037-EF96C5D6FEC8}" type="slidenum">
              <a:rPr lang="ja-JP" altLang="en-US"/>
              <a:pPr>
                <a:defRPr/>
              </a:pPr>
              <a:t>‹#›</a:t>
            </a:fld>
            <a:endParaRPr lang="en-US" altLang="ja-JP"/>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ln/>
        </p:spPr>
        <p:txBody>
          <a:bodyPr/>
          <a:lstStyle>
            <a:lvl1pPr>
              <a:defRPr/>
            </a:lvl1pPr>
          </a:lstStyle>
          <a:p>
            <a:pPr>
              <a:defRPr/>
            </a:pPr>
            <a:fld id="{E087AF32-AB9D-4541-A4B9-5C8063A1A34F}" type="slidenum">
              <a:rPr lang="ja-JP" altLang="en-US"/>
              <a:pPr>
                <a:defRPr/>
              </a:pPr>
              <a:t>‹#›</a:t>
            </a:fld>
            <a:endParaRPr lang="en-US" altLang="ja-JP"/>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ln/>
        </p:spPr>
        <p:txBody>
          <a:bodyPr/>
          <a:lstStyle>
            <a:lvl1pPr>
              <a:defRPr/>
            </a:lvl1pPr>
          </a:lstStyle>
          <a:p>
            <a:pPr>
              <a:defRPr/>
            </a:pPr>
            <a:fld id="{F4BBDECD-49BA-4820-BF61-EEA1A06B1F2B}" type="slidenum">
              <a:rPr lang="ja-JP" altLang="en-US"/>
              <a:pPr>
                <a:defRPr/>
              </a:pPr>
              <a:t>‹#›</a:t>
            </a:fld>
            <a:endParaRPr lang="en-US" altLang="ja-JP"/>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pPr>
              <a:defRPr/>
            </a:pPr>
            <a:fld id="{625C7EE1-1CF5-4EFC-B422-0B442828B2EF}" type="slidenum">
              <a:rPr lang="ja-JP" altLang="en-US"/>
              <a:pPr>
                <a:defRPr/>
              </a:pPr>
              <a:t>‹#›</a:t>
            </a:fld>
            <a:endParaRPr lang="en-US" altLang="ja-JP"/>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DA3AF06C-5512-4B60-B97C-C6C59BB57803}" type="slidenum">
              <a:rPr lang="ja-JP" altLang="en-US"/>
              <a:pPr>
                <a:defRPr/>
              </a:pPr>
              <a:t>‹#›</a:t>
            </a:fld>
            <a:endParaRPr lang="en-US" altLang="ja-JP"/>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620934A1-5E0F-47C6-A6C8-6EBD4CF54872}" type="slidenum">
              <a:rPr lang="ja-JP" altLang="en-US"/>
              <a:pPr>
                <a:defRPr/>
              </a:pPr>
              <a:t>‹#›</a:t>
            </a:fld>
            <a:endParaRPr lang="en-US" altLang="ja-JP"/>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3" cstate="print"/>
          <a:srcRect l="6723" b="12773"/>
          <a:stretch>
            <a:fillRect/>
          </a:stretch>
        </p:blipFill>
        <p:spPr bwMode="auto">
          <a:xfrm>
            <a:off x="0" y="809625"/>
            <a:ext cx="6467475" cy="60483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549275"/>
            <a:ext cx="7772400"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67" name="Rectangle 43"/>
          <p:cNvSpPr>
            <a:spLocks noGrp="1" noChangeArrowheads="1"/>
          </p:cNvSpPr>
          <p:nvPr>
            <p:ph type="sldNum" sz="quarter" idx="4"/>
          </p:nvPr>
        </p:nvSpPr>
        <p:spPr bwMode="auto">
          <a:xfrm>
            <a:off x="8705850" y="6403975"/>
            <a:ext cx="403225"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charset="0"/>
                <a:ea typeface="MS PGothic" pitchFamily="34" charset="-128"/>
                <a:cs typeface="Times New Roman" pitchFamily="18" charset="0"/>
              </a:defRPr>
            </a:lvl1pPr>
          </a:lstStyle>
          <a:p>
            <a:pPr>
              <a:defRPr/>
            </a:pPr>
            <a:fld id="{15091774-73DD-4F70-8B10-2DED66C019C2}" type="slidenum">
              <a:rPr lang="ja-JP" altLang="en-US"/>
              <a:pPr>
                <a:defRPr/>
              </a:pPr>
              <a:t>‹#›</a:t>
            </a:fld>
            <a:endParaRPr lang="en-US" altLang="ja-JP"/>
          </a:p>
        </p:txBody>
      </p:sp>
      <p:sp>
        <p:nvSpPr>
          <p:cNvPr id="1029" name="Rectangle 3"/>
          <p:cNvSpPr>
            <a:spLocks noGrp="1" noChangeArrowheads="1"/>
          </p:cNvSpPr>
          <p:nvPr>
            <p:ph type="body" idx="1"/>
          </p:nvPr>
        </p:nvSpPr>
        <p:spPr bwMode="auto">
          <a:xfrm>
            <a:off x="684213" y="1268413"/>
            <a:ext cx="7772400" cy="4976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30" name="Picture 52"/>
          <p:cNvPicPr>
            <a:picLocks noChangeAspect="1" noChangeArrowheads="1"/>
          </p:cNvPicPr>
          <p:nvPr/>
        </p:nvPicPr>
        <p:blipFill>
          <a:blip r:embed="rId14" cstate="print"/>
          <a:srcRect/>
          <a:stretch>
            <a:fillRect/>
          </a:stretch>
        </p:blipFill>
        <p:spPr bwMode="auto">
          <a:xfrm>
            <a:off x="6804025" y="6124575"/>
            <a:ext cx="1933575" cy="733425"/>
          </a:xfrm>
          <a:prstGeom prst="rect">
            <a:avLst/>
          </a:prstGeom>
          <a:noFill/>
          <a:ln w="9525">
            <a:noFill/>
            <a:miter lim="800000"/>
            <a:headEnd/>
            <a:tailEnd/>
          </a:ln>
        </p:spPr>
      </p:pic>
      <p:sp>
        <p:nvSpPr>
          <p:cNvPr id="1031" name="Rectangle 66"/>
          <p:cNvSpPr>
            <a:spLocks noChangeArrowheads="1"/>
          </p:cNvSpPr>
          <p:nvPr/>
        </p:nvSpPr>
        <p:spPr bwMode="auto">
          <a:xfrm>
            <a:off x="2916238" y="6308725"/>
            <a:ext cx="3702050" cy="366713"/>
          </a:xfrm>
          <a:prstGeom prst="rect">
            <a:avLst/>
          </a:prstGeom>
          <a:noFill/>
          <a:ln w="9525">
            <a:noFill/>
            <a:miter lim="800000"/>
            <a:headEnd/>
            <a:tailEnd/>
          </a:ln>
        </p:spPr>
        <p:txBody>
          <a:bodyPr wrap="none">
            <a:spAutoFit/>
          </a:bodyPr>
          <a:lstStyle/>
          <a:p>
            <a:r>
              <a:rPr lang="en-US" sz="1800">
                <a:solidFill>
                  <a:srgbClr val="0E438A"/>
                </a:solidFill>
                <a:latin typeface="Zurich BlkEx BT"/>
              </a:rPr>
              <a:t>Committed to connecting the world</a:t>
            </a:r>
          </a:p>
        </p:txBody>
      </p:sp>
      <p:sp>
        <p:nvSpPr>
          <p:cNvPr id="1032" name="TextBox 2"/>
          <p:cNvSpPr txBox="1">
            <a:spLocks noChangeArrowheads="1"/>
          </p:cNvSpPr>
          <p:nvPr userDrawn="1"/>
        </p:nvSpPr>
        <p:spPr bwMode="auto">
          <a:xfrm>
            <a:off x="179388" y="6367463"/>
            <a:ext cx="187007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bg1"/>
                </a:solidFill>
                <a:latin typeface="Times New Roman" pitchFamily="18" charset="0"/>
              </a:defRPr>
            </a:lvl1pPr>
            <a:lvl2pPr marL="742950" indent="-285750">
              <a:defRPr sz="1600">
                <a:solidFill>
                  <a:schemeClr val="bg1"/>
                </a:solidFill>
                <a:latin typeface="Times New Roman" pitchFamily="18" charset="0"/>
              </a:defRPr>
            </a:lvl2pPr>
            <a:lvl3pPr marL="1143000" indent="-228600">
              <a:defRPr sz="1600">
                <a:solidFill>
                  <a:schemeClr val="bg1"/>
                </a:solidFill>
                <a:latin typeface="Times New Roman" pitchFamily="18" charset="0"/>
              </a:defRPr>
            </a:lvl3pPr>
            <a:lvl4pPr marL="1600200" indent="-228600">
              <a:defRPr sz="1600">
                <a:solidFill>
                  <a:schemeClr val="bg1"/>
                </a:solidFill>
                <a:latin typeface="Times New Roman" pitchFamily="18" charset="0"/>
              </a:defRPr>
            </a:lvl4pPr>
            <a:lvl5pPr marL="2057400" indent="-228600">
              <a:defRPr sz="16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9pPr>
          </a:lstStyle>
          <a:p>
            <a:pPr>
              <a:defRPr/>
            </a:pPr>
            <a:r>
              <a:rPr lang="en-US" sz="1400" smtClean="0">
                <a:solidFill>
                  <a:schemeClr val="tx1"/>
                </a:solidFill>
              </a:rPr>
              <a:t>Rome, September 2011</a:t>
            </a:r>
          </a:p>
        </p:txBody>
      </p:sp>
    </p:spTree>
  </p:cSld>
  <p:clrMap bg1="lt1" tx1="dk1" bg2="lt2" tx2="dk2" accent1="accent1" accent2="accent2" accent3="accent3" accent4="accent4" accent5="accent5" accent6="accent6" hlink="hlink" folHlink="folHlink"/>
  <p:sldLayoutIdLst>
    <p:sldLayoutId id="2147483910"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ransition>
    <p:fade/>
  </p:transition>
  <p:timing>
    <p:tnLst>
      <p:par>
        <p:cTn id="1" dur="indefinite" restart="never" nodeType="tmRoot"/>
      </p:par>
    </p:tnLst>
  </p:timing>
  <p:hf sldNum="0" hdr="0" dt="0"/>
  <p:txStyles>
    <p:titleStyle>
      <a:lvl1pPr algn="ctr" rtl="0" eaLnBrk="0" fontAlgn="base" hangingPunct="0">
        <a:spcBef>
          <a:spcPct val="0"/>
        </a:spcBef>
        <a:spcAft>
          <a:spcPct val="0"/>
        </a:spcAft>
        <a:defRPr sz="3200" b="1">
          <a:solidFill>
            <a:srgbClr val="1B5BA2"/>
          </a:solidFill>
          <a:latin typeface="+mj-lt"/>
          <a:ea typeface="+mj-ea"/>
          <a:cs typeface="+mj-cs"/>
        </a:defRPr>
      </a:lvl1pPr>
      <a:lvl2pPr algn="ctr" rtl="0" eaLnBrk="0" fontAlgn="base" hangingPunct="0">
        <a:spcBef>
          <a:spcPct val="0"/>
        </a:spcBef>
        <a:spcAft>
          <a:spcPct val="0"/>
        </a:spcAft>
        <a:defRPr sz="3200" b="1">
          <a:solidFill>
            <a:srgbClr val="1B5BA2"/>
          </a:solidFill>
          <a:latin typeface="Verdana" pitchFamily="34" charset="0"/>
        </a:defRPr>
      </a:lvl2pPr>
      <a:lvl3pPr algn="ctr" rtl="0" eaLnBrk="0" fontAlgn="base" hangingPunct="0">
        <a:spcBef>
          <a:spcPct val="0"/>
        </a:spcBef>
        <a:spcAft>
          <a:spcPct val="0"/>
        </a:spcAft>
        <a:defRPr sz="3200" b="1">
          <a:solidFill>
            <a:srgbClr val="1B5BA2"/>
          </a:solidFill>
          <a:latin typeface="Verdana" pitchFamily="34" charset="0"/>
        </a:defRPr>
      </a:lvl3pPr>
      <a:lvl4pPr algn="ctr" rtl="0" eaLnBrk="0" fontAlgn="base" hangingPunct="0">
        <a:spcBef>
          <a:spcPct val="0"/>
        </a:spcBef>
        <a:spcAft>
          <a:spcPct val="0"/>
        </a:spcAft>
        <a:defRPr sz="3200" b="1">
          <a:solidFill>
            <a:srgbClr val="1B5BA2"/>
          </a:solidFill>
          <a:latin typeface="Verdana" pitchFamily="34" charset="0"/>
        </a:defRPr>
      </a:lvl4pPr>
      <a:lvl5pPr algn="ctr" rtl="0" eaLnBrk="0" fontAlgn="base" hangingPunct="0">
        <a:spcBef>
          <a:spcPct val="0"/>
        </a:spcBef>
        <a:spcAft>
          <a:spcPct val="0"/>
        </a:spcAft>
        <a:defRPr sz="32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nist.gov/smartgri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onworld.com/html/newssmartmeter.ht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itu.int/en/ITU-T/focusgroups/smart/Pages/Default.asp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ifa.itu.int/t/fg/smart/docs/1006-gva/i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2"/>
          <p:cNvSpPr>
            <a:spLocks noGrp="1" noChangeArrowheads="1"/>
          </p:cNvSpPr>
          <p:nvPr>
            <p:ph type="ctrTitle"/>
          </p:nvPr>
        </p:nvSpPr>
        <p:spPr>
          <a:xfrm>
            <a:off x="539750" y="2000895"/>
            <a:ext cx="8064500" cy="708025"/>
          </a:xfrm>
        </p:spPr>
        <p:txBody>
          <a:bodyPr/>
          <a:lstStyle/>
          <a:p>
            <a:pPr>
              <a:defRPr/>
            </a:pPr>
            <a:r>
              <a:rPr lang="en-US" dirty="0" smtClean="0">
                <a:effectLst>
                  <a:outerShdw blurRad="38100" dist="38100" dir="2700000" algn="tl">
                    <a:srgbClr val="C0C0C0"/>
                  </a:outerShdw>
                </a:effectLst>
              </a:rPr>
              <a:t>ITU and Smart Grid</a:t>
            </a:r>
          </a:p>
        </p:txBody>
      </p:sp>
      <p:sp>
        <p:nvSpPr>
          <p:cNvPr id="3075" name="Rectangle 3"/>
          <p:cNvSpPr>
            <a:spLocks noGrp="1" noChangeArrowheads="1"/>
          </p:cNvSpPr>
          <p:nvPr>
            <p:ph type="subTitle" idx="1"/>
          </p:nvPr>
        </p:nvSpPr>
        <p:spPr>
          <a:xfrm>
            <a:off x="1371600" y="3285356"/>
            <a:ext cx="6400800" cy="2375892"/>
          </a:xfrm>
        </p:spPr>
        <p:txBody>
          <a:bodyPr/>
          <a:lstStyle/>
          <a:p>
            <a:pPr>
              <a:lnSpc>
                <a:spcPct val="90000"/>
              </a:lnSpc>
            </a:pPr>
            <a:r>
              <a:rPr lang="en-US" sz="2800" b="1" dirty="0" smtClean="0">
                <a:cs typeface="Arial" pitchFamily="34" charset="0"/>
              </a:rPr>
              <a:t>7 September 2011</a:t>
            </a:r>
          </a:p>
          <a:p>
            <a:pPr>
              <a:lnSpc>
                <a:spcPct val="90000"/>
              </a:lnSpc>
            </a:pPr>
            <a:endParaRPr lang="en-US" dirty="0" smtClean="0">
              <a:cs typeface="Arial" pitchFamily="34" charset="0"/>
            </a:endParaRPr>
          </a:p>
          <a:p>
            <a:pPr>
              <a:lnSpc>
                <a:spcPct val="90000"/>
              </a:lnSpc>
            </a:pPr>
            <a:r>
              <a:rPr lang="en-US" sz="2800" dirty="0" smtClean="0">
                <a:cs typeface="Arial" pitchFamily="34" charset="0"/>
              </a:rPr>
              <a:t>Reinhard Scholl</a:t>
            </a:r>
          </a:p>
          <a:p>
            <a:pPr>
              <a:lnSpc>
                <a:spcPct val="90000"/>
              </a:lnSpc>
            </a:pPr>
            <a:r>
              <a:rPr lang="en-US" sz="2800" dirty="0" smtClean="0">
                <a:cs typeface="Arial" pitchFamily="34" charset="0"/>
              </a:rPr>
              <a:t>ITU, Telecommunication Standardization Bureau</a:t>
            </a:r>
          </a:p>
        </p:txBody>
      </p:sp>
      <p:pic>
        <p:nvPicPr>
          <p:cNvPr id="4" name="Picture 6" descr="http://www.itu.int/ITU-T/climatechange/gsw/images/B1.jpg"/>
          <p:cNvPicPr>
            <a:picLocks noChangeAspect="1" noChangeArrowheads="1"/>
          </p:cNvPicPr>
          <p:nvPr/>
        </p:nvPicPr>
        <p:blipFill>
          <a:blip r:embed="rId3" cstate="print"/>
          <a:srcRect/>
          <a:stretch>
            <a:fillRect/>
          </a:stretch>
        </p:blipFill>
        <p:spPr bwMode="auto">
          <a:xfrm>
            <a:off x="1547813" y="215900"/>
            <a:ext cx="6135687" cy="14843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a:xfrm>
            <a:off x="228600" y="33338"/>
            <a:ext cx="8686800" cy="1076325"/>
          </a:xfrm>
        </p:spPr>
        <p:txBody>
          <a:bodyPr/>
          <a:lstStyle/>
          <a:p>
            <a:r>
              <a:rPr lang="en-GB" altLang="zh-CN" smtClean="0">
                <a:solidFill>
                  <a:srgbClr val="000099"/>
                </a:solidFill>
                <a:ea typeface="SimSun" pitchFamily="2" charset="-122"/>
              </a:rPr>
              <a:t>Smart Grid Overview - A conceptual model </a:t>
            </a:r>
          </a:p>
        </p:txBody>
      </p:sp>
      <p:pic>
        <p:nvPicPr>
          <p:cNvPr id="12291" name="Picture 2"/>
          <p:cNvPicPr>
            <a:picLocks noChangeAspect="1" noChangeArrowheads="1"/>
          </p:cNvPicPr>
          <p:nvPr/>
        </p:nvPicPr>
        <p:blipFill>
          <a:blip r:embed="rId3" cstate="print"/>
          <a:srcRect/>
          <a:stretch>
            <a:fillRect/>
          </a:stretch>
        </p:blipFill>
        <p:spPr bwMode="auto">
          <a:xfrm>
            <a:off x="1187450" y="1108075"/>
            <a:ext cx="5937250" cy="4560888"/>
          </a:xfrm>
          <a:prstGeom prst="rect">
            <a:avLst/>
          </a:prstGeom>
          <a:noFill/>
          <a:ln w="9525">
            <a:noFill/>
            <a:miter lim="800000"/>
            <a:headEnd/>
            <a:tailEnd/>
          </a:ln>
        </p:spPr>
      </p:pic>
      <p:sp>
        <p:nvSpPr>
          <p:cNvPr id="12292" name="矩形 6"/>
          <p:cNvSpPr>
            <a:spLocks noChangeArrowheads="1"/>
          </p:cNvSpPr>
          <p:nvPr/>
        </p:nvSpPr>
        <p:spPr bwMode="auto">
          <a:xfrm>
            <a:off x="395288" y="5732463"/>
            <a:ext cx="8316912" cy="339725"/>
          </a:xfrm>
          <a:prstGeom prst="rect">
            <a:avLst/>
          </a:prstGeom>
          <a:noFill/>
          <a:ln w="9525">
            <a:noFill/>
            <a:miter lim="800000"/>
            <a:headEnd/>
            <a:tailEnd/>
          </a:ln>
        </p:spPr>
        <p:txBody>
          <a:bodyPr>
            <a:spAutoFit/>
          </a:bodyPr>
          <a:lstStyle/>
          <a:p>
            <a:pPr algn="ctr"/>
            <a:r>
              <a:rPr lang="en-US" altLang="zh-CN">
                <a:solidFill>
                  <a:schemeClr val="tx1"/>
                </a:solidFill>
                <a:latin typeface="Verdana" pitchFamily="34" charset="0"/>
                <a:ea typeface="SimSun" pitchFamily="2" charset="-122"/>
              </a:rPr>
              <a:t>Source: National Institute of Standards and Technology (NIST)</a:t>
            </a:r>
            <a:endParaRPr lang="zh-CN" altLang="en-US">
              <a:solidFill>
                <a:schemeClr val="tx1"/>
              </a:solidFill>
              <a:latin typeface="Verdana" pitchFamily="34" charset="0"/>
              <a:ea typeface="SimSun" pitchFamily="2" charset="-122"/>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a:xfrm>
            <a:off x="228600" y="-77788"/>
            <a:ext cx="8686800" cy="1076326"/>
          </a:xfrm>
        </p:spPr>
        <p:txBody>
          <a:bodyPr/>
          <a:lstStyle/>
          <a:p>
            <a:r>
              <a:rPr lang="en-GB" altLang="zh-CN" smtClean="0">
                <a:solidFill>
                  <a:srgbClr val="000099"/>
                </a:solidFill>
                <a:ea typeface="SimSun" pitchFamily="2" charset="-122"/>
              </a:rPr>
              <a:t>Smart Grid Overview -Key areas for standardization</a:t>
            </a:r>
          </a:p>
        </p:txBody>
      </p:sp>
      <p:pic>
        <p:nvPicPr>
          <p:cNvPr id="13315" name="Picture 2"/>
          <p:cNvPicPr>
            <a:picLocks noChangeAspect="1" noChangeArrowheads="1"/>
          </p:cNvPicPr>
          <p:nvPr/>
        </p:nvPicPr>
        <p:blipFill>
          <a:blip r:embed="rId3" cstate="print"/>
          <a:srcRect/>
          <a:stretch>
            <a:fillRect/>
          </a:stretch>
        </p:blipFill>
        <p:spPr bwMode="auto">
          <a:xfrm>
            <a:off x="971550" y="981075"/>
            <a:ext cx="7345363" cy="4645025"/>
          </a:xfrm>
          <a:prstGeom prst="rect">
            <a:avLst/>
          </a:prstGeom>
          <a:noFill/>
          <a:ln w="9525">
            <a:noFill/>
            <a:miter lim="800000"/>
            <a:headEnd/>
            <a:tailEnd/>
          </a:ln>
        </p:spPr>
      </p:pic>
      <p:sp>
        <p:nvSpPr>
          <p:cNvPr id="13316" name="矩形 6"/>
          <p:cNvSpPr>
            <a:spLocks noChangeArrowheads="1"/>
          </p:cNvSpPr>
          <p:nvPr/>
        </p:nvSpPr>
        <p:spPr bwMode="auto">
          <a:xfrm>
            <a:off x="395288" y="5732463"/>
            <a:ext cx="8316912" cy="339725"/>
          </a:xfrm>
          <a:prstGeom prst="rect">
            <a:avLst/>
          </a:prstGeom>
          <a:noFill/>
          <a:ln w="9525">
            <a:noFill/>
            <a:miter lim="800000"/>
            <a:headEnd/>
            <a:tailEnd/>
          </a:ln>
        </p:spPr>
        <p:txBody>
          <a:bodyPr>
            <a:spAutoFit/>
          </a:bodyPr>
          <a:lstStyle/>
          <a:p>
            <a:pPr algn="ctr"/>
            <a:r>
              <a:rPr lang="en-US" altLang="zh-CN">
                <a:solidFill>
                  <a:schemeClr val="tx1"/>
                </a:solidFill>
                <a:latin typeface="Verdana" pitchFamily="34" charset="0"/>
                <a:ea typeface="SimSun" pitchFamily="2" charset="-122"/>
              </a:rPr>
              <a:t>Source:ITU</a:t>
            </a:r>
            <a:endParaRPr lang="zh-CN" altLang="en-US">
              <a:solidFill>
                <a:schemeClr val="tx1"/>
              </a:solidFill>
              <a:latin typeface="Verdana" pitchFamily="34" charset="0"/>
              <a:ea typeface="SimSun" pitchFamily="2" charset="-122"/>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a:xfrm>
            <a:off x="228600" y="96838"/>
            <a:ext cx="8686800" cy="584200"/>
          </a:xfrm>
        </p:spPr>
        <p:txBody>
          <a:bodyPr/>
          <a:lstStyle/>
          <a:p>
            <a:r>
              <a:rPr lang="en-US" altLang="zh-CN" smtClean="0">
                <a:solidFill>
                  <a:srgbClr val="000099"/>
                </a:solidFill>
                <a:ea typeface="SimSun" pitchFamily="2" charset="-122"/>
              </a:rPr>
              <a:t>Interfaces to be standardized</a:t>
            </a:r>
            <a:endParaRPr lang="en-GB" altLang="zh-CN" smtClean="0">
              <a:solidFill>
                <a:srgbClr val="000099"/>
              </a:solidFill>
              <a:ea typeface="SimSun" pitchFamily="2" charset="-122"/>
            </a:endParaRPr>
          </a:p>
        </p:txBody>
      </p:sp>
      <p:sp>
        <p:nvSpPr>
          <p:cNvPr id="14339" name="矩形 7"/>
          <p:cNvSpPr>
            <a:spLocks noChangeArrowheads="1"/>
          </p:cNvSpPr>
          <p:nvPr/>
        </p:nvSpPr>
        <p:spPr bwMode="auto">
          <a:xfrm>
            <a:off x="6156325" y="1295400"/>
            <a:ext cx="2911475" cy="3540125"/>
          </a:xfrm>
          <a:prstGeom prst="rect">
            <a:avLst/>
          </a:prstGeom>
          <a:noFill/>
          <a:ln w="9525">
            <a:noFill/>
            <a:miter lim="800000"/>
            <a:headEnd/>
            <a:tailEnd/>
          </a:ln>
        </p:spPr>
        <p:txBody>
          <a:bodyPr>
            <a:spAutoFit/>
          </a:bodyPr>
          <a:lstStyle/>
          <a:p>
            <a:pPr>
              <a:buFont typeface="Wingdings" pitchFamily="2" charset="2"/>
              <a:buChar char="n"/>
            </a:pPr>
            <a:r>
              <a:rPr lang="en-US" altLang="zh-CN" b="1">
                <a:solidFill>
                  <a:schemeClr val="tx1"/>
                </a:solidFill>
                <a:latin typeface="Verdana" pitchFamily="34" charset="0"/>
                <a:ea typeface="SimSun" pitchFamily="2" charset="-122"/>
              </a:rPr>
              <a:t>RP 1—</a:t>
            </a:r>
            <a:r>
              <a:rPr lang="en-US" altLang="zh-CN">
                <a:solidFill>
                  <a:schemeClr val="tx1"/>
                </a:solidFill>
                <a:latin typeface="Verdana" pitchFamily="34" charset="0"/>
                <a:ea typeface="SimSun" pitchFamily="2" charset="-122"/>
              </a:rPr>
              <a:t>Interface between grid Domain and the Service Providers domains</a:t>
            </a:r>
          </a:p>
          <a:p>
            <a:pPr>
              <a:buFont typeface="Wingdings" pitchFamily="2" charset="2"/>
              <a:buChar char="n"/>
            </a:pPr>
            <a:r>
              <a:rPr lang="en-US" altLang="zh-CN" b="1">
                <a:solidFill>
                  <a:schemeClr val="tx1"/>
                </a:solidFill>
                <a:latin typeface="Verdana" pitchFamily="34" charset="0"/>
                <a:ea typeface="SimSun" pitchFamily="2" charset="-122"/>
              </a:rPr>
              <a:t>RP 2—</a:t>
            </a:r>
            <a:r>
              <a:rPr lang="en-US" altLang="zh-CN">
                <a:solidFill>
                  <a:schemeClr val="tx1"/>
                </a:solidFill>
                <a:latin typeface="Verdana" pitchFamily="34" charset="0"/>
                <a:ea typeface="SimSun" pitchFamily="2" charset="-122"/>
              </a:rPr>
              <a:t>For metering information exchange</a:t>
            </a:r>
          </a:p>
          <a:p>
            <a:pPr>
              <a:buFont typeface="Wingdings" pitchFamily="2" charset="2"/>
              <a:buChar char="n"/>
            </a:pPr>
            <a:r>
              <a:rPr lang="en-US" altLang="zh-CN" b="1">
                <a:solidFill>
                  <a:schemeClr val="tx1"/>
                </a:solidFill>
                <a:latin typeface="Verdana" pitchFamily="34" charset="0"/>
                <a:ea typeface="SimSun" pitchFamily="2" charset="-122"/>
              </a:rPr>
              <a:t>RP 3—</a:t>
            </a:r>
            <a:r>
              <a:rPr lang="en-US" altLang="zh-CN">
                <a:solidFill>
                  <a:schemeClr val="tx1"/>
                </a:solidFill>
                <a:latin typeface="Verdana" pitchFamily="34" charset="0"/>
                <a:ea typeface="SimSun" pitchFamily="2" charset="-122"/>
              </a:rPr>
              <a:t>Interface between operators/service providers and customers </a:t>
            </a:r>
          </a:p>
          <a:p>
            <a:pPr>
              <a:buFont typeface="Wingdings" pitchFamily="2" charset="2"/>
              <a:buChar char="n"/>
            </a:pPr>
            <a:r>
              <a:rPr lang="en-US" altLang="zh-CN" b="1">
                <a:solidFill>
                  <a:schemeClr val="tx1"/>
                </a:solidFill>
                <a:latin typeface="Verdana" pitchFamily="34" charset="0"/>
                <a:ea typeface="SimSun" pitchFamily="2" charset="-122"/>
              </a:rPr>
              <a:t>RP 4--</a:t>
            </a:r>
            <a:r>
              <a:rPr lang="en-US" altLang="zh-CN">
                <a:solidFill>
                  <a:schemeClr val="tx1"/>
                </a:solidFill>
                <a:latin typeface="Verdana" pitchFamily="34" charset="0"/>
                <a:ea typeface="SimSun" pitchFamily="2" charset="-122"/>
              </a:rPr>
              <a:t>services and applications to all actors</a:t>
            </a:r>
          </a:p>
          <a:p>
            <a:pPr>
              <a:buFont typeface="Wingdings" pitchFamily="2" charset="2"/>
              <a:buChar char="n"/>
            </a:pPr>
            <a:r>
              <a:rPr lang="en-US" altLang="zh-CN" b="1">
                <a:solidFill>
                  <a:schemeClr val="tx1"/>
                </a:solidFill>
                <a:latin typeface="Verdana" pitchFamily="34" charset="0"/>
                <a:ea typeface="SimSun" pitchFamily="2" charset="-122"/>
              </a:rPr>
              <a:t>RP 5—</a:t>
            </a:r>
            <a:r>
              <a:rPr lang="en-US" altLang="zh-CN">
                <a:solidFill>
                  <a:schemeClr val="tx1"/>
                </a:solidFill>
                <a:latin typeface="Verdana" pitchFamily="34" charset="0"/>
                <a:ea typeface="SimSun" pitchFamily="2" charset="-122"/>
              </a:rPr>
              <a:t>optional, between Smart metering and Customer domain</a:t>
            </a:r>
            <a:endParaRPr lang="zh-CN" altLang="en-US">
              <a:solidFill>
                <a:schemeClr val="tx1"/>
              </a:solidFill>
              <a:latin typeface="Verdana" pitchFamily="34" charset="0"/>
              <a:ea typeface="SimSun" pitchFamily="2" charset="-122"/>
            </a:endParaRPr>
          </a:p>
        </p:txBody>
      </p:sp>
      <p:pic>
        <p:nvPicPr>
          <p:cNvPr id="14340" name="Picture 8"/>
          <p:cNvPicPr>
            <a:picLocks noChangeAspect="1" noChangeArrowheads="1"/>
          </p:cNvPicPr>
          <p:nvPr/>
        </p:nvPicPr>
        <p:blipFill>
          <a:blip r:embed="rId3" cstate="print"/>
          <a:srcRect/>
          <a:stretch>
            <a:fillRect/>
          </a:stretch>
        </p:blipFill>
        <p:spPr bwMode="auto">
          <a:xfrm>
            <a:off x="152400" y="990600"/>
            <a:ext cx="5922963" cy="4933950"/>
          </a:xfrm>
          <a:prstGeom prst="rect">
            <a:avLst/>
          </a:prstGeom>
          <a:noFill/>
          <a:ln w="9525">
            <a:noFill/>
            <a:miter lim="800000"/>
            <a:headEnd/>
            <a:tailEnd/>
          </a:ln>
        </p:spPr>
      </p:pic>
      <p:sp>
        <p:nvSpPr>
          <p:cNvPr id="9" name="矩形 8"/>
          <p:cNvSpPr/>
          <p:nvPr/>
        </p:nvSpPr>
        <p:spPr>
          <a:xfrm>
            <a:off x="4343400" y="838200"/>
            <a:ext cx="4495800" cy="400050"/>
          </a:xfrm>
          <a:prstGeom prst="rect">
            <a:avLst/>
          </a:prstGeom>
          <a:solidFill>
            <a:srgbClr val="FFC000"/>
          </a:solidFill>
        </p:spPr>
        <p:txBody>
          <a:bodyPr>
            <a:spAutoFit/>
          </a:bodyPr>
          <a:lstStyle/>
          <a:p>
            <a:pPr algn="ctr">
              <a:defRPr/>
            </a:pPr>
            <a:r>
              <a:rPr lang="en-US" sz="2000" dirty="0">
                <a:solidFill>
                  <a:schemeClr val="tx1">
                    <a:lumMod val="95000"/>
                    <a:lumOff val="5000"/>
                  </a:schemeClr>
                </a:solidFill>
                <a:latin typeface="Verdana" pitchFamily="34" charset="0"/>
              </a:rPr>
              <a:t>5 </a:t>
            </a:r>
            <a:r>
              <a:rPr lang="en-US" sz="2000" dirty="0">
                <a:solidFill>
                  <a:schemeClr val="tx1"/>
                </a:solidFill>
                <a:latin typeface="Verdana" pitchFamily="34" charset="0"/>
              </a:rPr>
              <a:t>domains+5 </a:t>
            </a:r>
            <a:r>
              <a:rPr lang="en-GB" sz="2000" dirty="0">
                <a:solidFill>
                  <a:schemeClr val="tx1"/>
                </a:solidFill>
                <a:latin typeface="Verdana" pitchFamily="34" charset="0"/>
              </a:rPr>
              <a:t>reference points</a:t>
            </a:r>
            <a:endParaRPr lang="en-US" sz="2000" dirty="0">
              <a:solidFill>
                <a:schemeClr val="tx1"/>
              </a:solidFill>
              <a:latin typeface="Verdana" pitchFamily="34" charset="0"/>
            </a:endParaRPr>
          </a:p>
        </p:txBody>
      </p:sp>
      <p:sp>
        <p:nvSpPr>
          <p:cNvPr id="14342" name="矩形 6"/>
          <p:cNvSpPr>
            <a:spLocks noChangeArrowheads="1"/>
          </p:cNvSpPr>
          <p:nvPr/>
        </p:nvSpPr>
        <p:spPr bwMode="auto">
          <a:xfrm>
            <a:off x="395288" y="5949950"/>
            <a:ext cx="8316912" cy="339725"/>
          </a:xfrm>
          <a:prstGeom prst="rect">
            <a:avLst/>
          </a:prstGeom>
          <a:noFill/>
          <a:ln w="9525">
            <a:noFill/>
            <a:miter lim="800000"/>
            <a:headEnd/>
            <a:tailEnd/>
          </a:ln>
        </p:spPr>
        <p:txBody>
          <a:bodyPr>
            <a:spAutoFit/>
          </a:bodyPr>
          <a:lstStyle/>
          <a:p>
            <a:pPr algn="ctr"/>
            <a:r>
              <a:rPr lang="en-US" altLang="zh-CN">
                <a:solidFill>
                  <a:schemeClr val="tx1"/>
                </a:solidFill>
                <a:latin typeface="Verdana" pitchFamily="34" charset="0"/>
                <a:ea typeface="SimSun" pitchFamily="2" charset="-122"/>
              </a:rPr>
              <a:t>Source: ITU</a:t>
            </a:r>
            <a:endParaRPr lang="zh-CN" altLang="en-US">
              <a:solidFill>
                <a:schemeClr val="tx1"/>
              </a:solidFill>
              <a:latin typeface="Verdana" pitchFamily="34" charset="0"/>
              <a:ea typeface="SimSun" pitchFamily="2" charset="-122"/>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620713"/>
            <a:ext cx="7772400" cy="584200"/>
          </a:xfrm>
        </p:spPr>
        <p:txBody>
          <a:bodyPr/>
          <a:lstStyle/>
          <a:p>
            <a:r>
              <a:rPr lang="en-US" sz="2800" smtClean="0"/>
              <a:t>Priority areas in Smart Grid standardization as identified by NIST</a:t>
            </a:r>
          </a:p>
        </p:txBody>
      </p:sp>
      <p:sp>
        <p:nvSpPr>
          <p:cNvPr id="3" name="Content Placeholder 2"/>
          <p:cNvSpPr>
            <a:spLocks noGrp="1"/>
          </p:cNvSpPr>
          <p:nvPr>
            <p:ph idx="1"/>
          </p:nvPr>
        </p:nvSpPr>
        <p:spPr>
          <a:xfrm>
            <a:off x="684213" y="1628775"/>
            <a:ext cx="7772400" cy="4103688"/>
          </a:xfrm>
          <a:solidFill>
            <a:schemeClr val="bg1"/>
          </a:solidFill>
        </p:spPr>
        <p:txBody>
          <a:bodyPr/>
          <a:lstStyle/>
          <a:p>
            <a:pPr marL="514350" indent="-514350">
              <a:buFont typeface="Verdana" pitchFamily="34" charset="0"/>
              <a:buAutoNum type="arabicPeriod"/>
            </a:pPr>
            <a:r>
              <a:rPr lang="en-US" sz="2400" dirty="0" smtClean="0"/>
              <a:t>Demand response and consumer energy efficiency</a:t>
            </a:r>
          </a:p>
          <a:p>
            <a:pPr marL="514350" indent="-514350">
              <a:buFont typeface="Verdana" pitchFamily="34" charset="0"/>
              <a:buAutoNum type="arabicPeriod"/>
            </a:pPr>
            <a:r>
              <a:rPr lang="en-US" sz="2400" dirty="0" smtClean="0"/>
              <a:t>Wide-area situational awareness</a:t>
            </a:r>
          </a:p>
          <a:p>
            <a:pPr marL="514350" indent="-514350">
              <a:buFont typeface="Verdana" pitchFamily="34" charset="0"/>
              <a:buAutoNum type="arabicPeriod"/>
            </a:pPr>
            <a:r>
              <a:rPr lang="en-US" sz="2400" dirty="0" smtClean="0"/>
              <a:t>Energy storage</a:t>
            </a:r>
          </a:p>
          <a:p>
            <a:pPr marL="514350" indent="-514350">
              <a:buFont typeface="Verdana" pitchFamily="34" charset="0"/>
              <a:buAutoNum type="arabicPeriod"/>
            </a:pPr>
            <a:r>
              <a:rPr lang="en-US" sz="2400" dirty="0" smtClean="0"/>
              <a:t>Electric transportation</a:t>
            </a:r>
          </a:p>
          <a:p>
            <a:pPr marL="514350" indent="-514350">
              <a:buFont typeface="Verdana" pitchFamily="34" charset="0"/>
              <a:buAutoNum type="arabicPeriod"/>
            </a:pPr>
            <a:r>
              <a:rPr lang="en-US" sz="2400" dirty="0" smtClean="0"/>
              <a:t>Advanced metering infrastructure (AMI)</a:t>
            </a:r>
          </a:p>
          <a:p>
            <a:pPr marL="514350" indent="-514350">
              <a:buFont typeface="Verdana" pitchFamily="34" charset="0"/>
              <a:buAutoNum type="arabicPeriod"/>
            </a:pPr>
            <a:r>
              <a:rPr lang="en-US" sz="2400" dirty="0" smtClean="0"/>
              <a:t>Distribution grid management</a:t>
            </a:r>
          </a:p>
          <a:p>
            <a:pPr marL="514350" indent="-514350">
              <a:buFont typeface="Verdana" pitchFamily="34" charset="0"/>
              <a:buAutoNum type="arabicPeriod"/>
            </a:pPr>
            <a:r>
              <a:rPr lang="en-US" sz="2400" dirty="0" err="1" smtClean="0"/>
              <a:t>Cybersecurity</a:t>
            </a:r>
            <a:endParaRPr lang="en-US" sz="2400" dirty="0" smtClean="0"/>
          </a:p>
          <a:p>
            <a:pPr marL="514350" indent="-514350">
              <a:buFont typeface="Verdana" pitchFamily="34" charset="0"/>
              <a:buAutoNum type="arabicPeriod"/>
            </a:pPr>
            <a:r>
              <a:rPr lang="en-US" sz="2400" dirty="0" smtClean="0"/>
              <a:t>Network communications</a:t>
            </a:r>
          </a:p>
        </p:txBody>
      </p:sp>
      <p:sp>
        <p:nvSpPr>
          <p:cNvPr id="15364" name="TextBox 4"/>
          <p:cNvSpPr txBox="1">
            <a:spLocks noChangeArrowheads="1"/>
          </p:cNvSpPr>
          <p:nvPr/>
        </p:nvSpPr>
        <p:spPr bwMode="auto">
          <a:xfrm>
            <a:off x="2555875" y="5872163"/>
            <a:ext cx="3489325" cy="307975"/>
          </a:xfrm>
          <a:prstGeom prst="rect">
            <a:avLst/>
          </a:prstGeom>
          <a:noFill/>
          <a:ln w="9525">
            <a:noFill/>
            <a:miter lim="800000"/>
            <a:headEnd/>
            <a:tailEnd/>
          </a:ln>
        </p:spPr>
        <p:txBody>
          <a:bodyPr wrap="none">
            <a:spAutoFit/>
          </a:bodyPr>
          <a:lstStyle/>
          <a:p>
            <a:r>
              <a:rPr lang="en-US" sz="1400"/>
              <a:t>Source: NIST, </a:t>
            </a:r>
            <a:r>
              <a:rPr lang="en-US" sz="1400">
                <a:hlinkClick r:id="rId3"/>
              </a:rPr>
              <a:t>http://www.nist.gov/smartgrid/</a:t>
            </a:r>
            <a:endParaRPr lang="en-US"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4" end="4"/>
                                            </p:txEl>
                                          </p:spTgt>
                                        </p:tgtEl>
                                        <p:attrNameLst>
                                          <p:attrName>style.color</p:attrName>
                                        </p:attrNameLst>
                                      </p:cBhvr>
                                      <p:to>
                                        <a:schemeClr val="accent2"/>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mph" presetSubtype="2" fill="hold" nodeType="clickEffect">
                                  <p:stCondLst>
                                    <p:cond delay="0"/>
                                  </p:stCondLst>
                                  <p:childTnLst>
                                    <p:animClr clrSpc="rgb" dir="cw">
                                      <p:cBhvr override="childStyle">
                                        <p:cTn id="10" dur="2000" fill="hold"/>
                                        <p:tgtEl>
                                          <p:spTgt spid="3">
                                            <p:txEl>
                                              <p:pRg st="6" end="6"/>
                                            </p:txEl>
                                          </p:spTgt>
                                        </p:tgtEl>
                                        <p:attrNameLst>
                                          <p:attrName>style.color</p:attrName>
                                        </p:attrNameLst>
                                      </p:cBhvr>
                                      <p:to>
                                        <a:schemeClr val="accent2"/>
                                      </p:to>
                                    </p:animClr>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mph" presetSubtype="2" fill="hold" nodeType="clickEffect">
                                  <p:stCondLst>
                                    <p:cond delay="0"/>
                                  </p:stCondLst>
                                  <p:childTnLst>
                                    <p:animClr clrSpc="rgb" dir="cw">
                                      <p:cBhvr override="childStyle">
                                        <p:cTn id="14" dur="2000" fill="hold"/>
                                        <p:tgtEl>
                                          <p:spTgt spid="3">
                                            <p:txEl>
                                              <p:pRg st="7" end="7"/>
                                            </p:txEl>
                                          </p:spTgt>
                                        </p:tgtEl>
                                        <p:attrNameLst>
                                          <p:attrName>style.color</p:attrName>
                                        </p:attrNameLst>
                                      </p:cBhvr>
                                      <p:to>
                                        <a:schemeClr val="accent2"/>
                                      </p:to>
                                    </p:animClr>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mph" presetSubtype="2" fill="hold" nodeType="clickEffect">
                                  <p:stCondLst>
                                    <p:cond delay="0"/>
                                  </p:stCondLst>
                                  <p:childTnLst>
                                    <p:animClr clrSpc="rgb" dir="cw">
                                      <p:cBhvr override="childStyle">
                                        <p:cTn id="18" dur="2000" fill="hold"/>
                                        <p:tgtEl>
                                          <p:spTgt spid="3">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620713"/>
            <a:ext cx="7772400" cy="584200"/>
          </a:xfrm>
        </p:spPr>
        <p:txBody>
          <a:bodyPr/>
          <a:lstStyle/>
          <a:p>
            <a:r>
              <a:rPr lang="en-US" smtClean="0"/>
              <a:t>Outline</a:t>
            </a:r>
          </a:p>
        </p:txBody>
      </p:sp>
      <p:sp>
        <p:nvSpPr>
          <p:cNvPr id="3" name="Content Placeholder 2"/>
          <p:cNvSpPr>
            <a:spLocks noGrp="1"/>
          </p:cNvSpPr>
          <p:nvPr>
            <p:ph idx="1"/>
          </p:nvPr>
        </p:nvSpPr>
        <p:spPr>
          <a:xfrm>
            <a:off x="684213" y="1341438"/>
            <a:ext cx="7772400" cy="4903787"/>
          </a:xfrm>
        </p:spPr>
        <p:txBody>
          <a:bodyPr/>
          <a:lstStyle/>
          <a:p>
            <a:pPr>
              <a:defRPr/>
            </a:pPr>
            <a:r>
              <a:rPr lang="en-US" sz="3600" dirty="0" smtClean="0">
                <a:solidFill>
                  <a:schemeClr val="tx1">
                    <a:lumMod val="40000"/>
                    <a:lumOff val="60000"/>
                  </a:schemeClr>
                </a:solidFill>
              </a:rPr>
              <a:t>Market</a:t>
            </a:r>
          </a:p>
          <a:p>
            <a:pPr>
              <a:defRPr/>
            </a:pPr>
            <a:r>
              <a:rPr lang="en-US" sz="3600" dirty="0" smtClean="0">
                <a:solidFill>
                  <a:schemeClr val="tx1">
                    <a:lumMod val="40000"/>
                    <a:lumOff val="60000"/>
                  </a:schemeClr>
                </a:solidFill>
              </a:rPr>
              <a:t>Standards</a:t>
            </a:r>
          </a:p>
          <a:p>
            <a:pPr>
              <a:defRPr/>
            </a:pPr>
            <a:r>
              <a:rPr lang="en-US" sz="3600" dirty="0" smtClean="0">
                <a:solidFill>
                  <a:schemeClr val="tx1">
                    <a:lumMod val="50000"/>
                  </a:schemeClr>
                </a:solidFill>
              </a:rPr>
              <a:t>ITU and Smart Grid</a:t>
            </a:r>
            <a:endParaRPr lang="en-US" sz="3600" dirty="0">
              <a:solidFill>
                <a:schemeClr val="tx1">
                  <a:lumMod val="50000"/>
                </a:schemeClr>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20713"/>
            <a:ext cx="7772400" cy="584200"/>
          </a:xfrm>
        </p:spPr>
        <p:txBody>
          <a:bodyPr>
            <a:normAutofit fontScale="90000"/>
          </a:bodyPr>
          <a:lstStyle/>
          <a:p>
            <a:pPr>
              <a:defRPr/>
            </a:pPr>
            <a:r>
              <a:rPr lang="en-US" dirty="0" smtClean="0"/>
              <a:t>Advanced Metering Infrastructure</a:t>
            </a:r>
            <a:endParaRPr lang="en-US" dirty="0"/>
          </a:p>
        </p:txBody>
      </p:sp>
      <p:sp>
        <p:nvSpPr>
          <p:cNvPr id="3" name="Content Placeholder 2"/>
          <p:cNvSpPr>
            <a:spLocks noGrp="1"/>
          </p:cNvSpPr>
          <p:nvPr>
            <p:ph idx="1"/>
          </p:nvPr>
        </p:nvSpPr>
        <p:spPr>
          <a:xfrm>
            <a:off x="684213" y="1341438"/>
            <a:ext cx="7772400" cy="4903787"/>
          </a:xfrm>
        </p:spPr>
        <p:txBody>
          <a:bodyPr>
            <a:normAutofit fontScale="92500" lnSpcReduction="10000"/>
          </a:bodyPr>
          <a:lstStyle/>
          <a:p>
            <a:pPr>
              <a:defRPr/>
            </a:pPr>
            <a:r>
              <a:rPr lang="en-US" i="1" dirty="0" smtClean="0"/>
              <a:t>“… 100 million new smart meters are planned to be installed worldwide within the next five years. Almost half of these will have a </a:t>
            </a:r>
            <a:r>
              <a:rPr lang="en-US" b="1" i="1" u="sng" dirty="0" smtClean="0"/>
              <a:t>Home Area Network (HAN) gateway</a:t>
            </a:r>
            <a:r>
              <a:rPr lang="en-US" i="1" dirty="0" smtClean="0"/>
              <a:t> for in-home energy management programs and services.”</a:t>
            </a:r>
            <a:br>
              <a:rPr lang="en-US" i="1" dirty="0" smtClean="0"/>
            </a:br>
            <a:endParaRPr lang="en-US" i="1" dirty="0" smtClean="0"/>
          </a:p>
          <a:p>
            <a:pPr>
              <a:defRPr/>
            </a:pPr>
            <a:r>
              <a:rPr lang="en-US" dirty="0" smtClean="0"/>
              <a:t>One available technology:</a:t>
            </a:r>
          </a:p>
          <a:p>
            <a:pPr lvl="1">
              <a:defRPr/>
            </a:pPr>
            <a:r>
              <a:rPr lang="en-US" dirty="0" smtClean="0"/>
              <a:t>ITU-T G.hn (‘</a:t>
            </a:r>
            <a:r>
              <a:rPr lang="en-US" dirty="0" err="1" smtClean="0"/>
              <a:t>HomeGrid</a:t>
            </a:r>
            <a:r>
              <a:rPr lang="en-US" dirty="0" smtClean="0"/>
              <a:t>’) – works over any type of wire</a:t>
            </a:r>
          </a:p>
        </p:txBody>
      </p:sp>
      <p:sp>
        <p:nvSpPr>
          <p:cNvPr id="16388" name="TextBox 4"/>
          <p:cNvSpPr txBox="1">
            <a:spLocks noChangeArrowheads="1"/>
          </p:cNvSpPr>
          <p:nvPr/>
        </p:nvSpPr>
        <p:spPr bwMode="auto">
          <a:xfrm>
            <a:off x="2162175" y="5980113"/>
            <a:ext cx="4821238" cy="307975"/>
          </a:xfrm>
          <a:prstGeom prst="rect">
            <a:avLst/>
          </a:prstGeom>
          <a:noFill/>
          <a:ln w="9525">
            <a:noFill/>
            <a:miter lim="800000"/>
            <a:headEnd/>
            <a:tailEnd/>
          </a:ln>
        </p:spPr>
        <p:txBody>
          <a:bodyPr wrap="none">
            <a:spAutoFit/>
          </a:bodyPr>
          <a:lstStyle/>
          <a:p>
            <a:r>
              <a:rPr lang="en-US" sz="1400"/>
              <a:t>* Source: </a:t>
            </a:r>
            <a:r>
              <a:rPr lang="en-US" sz="1400" u="sng">
                <a:hlinkClick r:id="rId3"/>
              </a:rPr>
              <a:t>http://www.onworld.com/html/newssmartmeter.htm</a:t>
            </a:r>
            <a:endParaRPr lang="en-US" sz="140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a:xfrm>
            <a:off x="228600" y="508000"/>
            <a:ext cx="8686800" cy="584200"/>
          </a:xfrm>
        </p:spPr>
        <p:txBody>
          <a:bodyPr/>
          <a:lstStyle/>
          <a:p>
            <a:r>
              <a:rPr lang="en-GB" altLang="zh-CN" smtClean="0">
                <a:ea typeface="SimSun" pitchFamily="2" charset="-122"/>
              </a:rPr>
              <a:t>ITU-T Focus Group on Smart Grid</a:t>
            </a:r>
            <a:endParaRPr lang="zh-CN" altLang="en-US" smtClean="0">
              <a:ea typeface="SimSun" pitchFamily="2" charset="-122"/>
            </a:endParaRPr>
          </a:p>
        </p:txBody>
      </p:sp>
      <p:sp>
        <p:nvSpPr>
          <p:cNvPr id="15362" name="内容占位符 2"/>
          <p:cNvSpPr>
            <a:spLocks noGrp="1"/>
          </p:cNvSpPr>
          <p:nvPr>
            <p:ph idx="1"/>
          </p:nvPr>
        </p:nvSpPr>
        <p:spPr>
          <a:xfrm>
            <a:off x="685800" y="1196975"/>
            <a:ext cx="7467600" cy="1079500"/>
          </a:xfrm>
        </p:spPr>
        <p:txBody>
          <a:bodyPr/>
          <a:lstStyle/>
          <a:p>
            <a:pPr>
              <a:buFontTx/>
              <a:buNone/>
              <a:defRPr/>
            </a:pPr>
            <a:r>
              <a:rPr lang="en-US" dirty="0" smtClean="0">
                <a:solidFill>
                  <a:srgbClr val="FF0000"/>
                </a:solidFill>
              </a:rPr>
              <a:t>Creation of the FG:</a:t>
            </a:r>
          </a:p>
          <a:p>
            <a:pPr marL="3175" indent="19050">
              <a:buFontTx/>
              <a:buNone/>
              <a:defRPr/>
            </a:pPr>
            <a:r>
              <a:rPr lang="en-US" sz="2000" dirty="0" smtClean="0"/>
              <a:t>Established in February 2010</a:t>
            </a:r>
          </a:p>
        </p:txBody>
      </p:sp>
      <p:sp>
        <p:nvSpPr>
          <p:cNvPr id="18436" name="矩形 6"/>
          <p:cNvSpPr>
            <a:spLocks noChangeArrowheads="1"/>
          </p:cNvSpPr>
          <p:nvPr/>
        </p:nvSpPr>
        <p:spPr bwMode="auto">
          <a:xfrm>
            <a:off x="685800" y="2205038"/>
            <a:ext cx="8062913" cy="3108325"/>
          </a:xfrm>
          <a:prstGeom prst="rect">
            <a:avLst/>
          </a:prstGeom>
          <a:noFill/>
          <a:ln w="9525">
            <a:noFill/>
            <a:miter lim="800000"/>
            <a:headEnd/>
            <a:tailEnd/>
          </a:ln>
        </p:spPr>
        <p:txBody>
          <a:bodyPr>
            <a:spAutoFit/>
          </a:bodyPr>
          <a:lstStyle/>
          <a:p>
            <a:r>
              <a:rPr lang="en-US" altLang="zh-CN" sz="2800" dirty="0">
                <a:solidFill>
                  <a:srgbClr val="FF0000"/>
                </a:solidFill>
                <a:latin typeface="Verdana" pitchFamily="34" charset="0"/>
                <a:ea typeface="SimSun" pitchFamily="2" charset="-122"/>
              </a:rPr>
              <a:t>Activities:</a:t>
            </a:r>
          </a:p>
          <a:p>
            <a:pPr>
              <a:spcBef>
                <a:spcPct val="20000"/>
              </a:spcBef>
              <a:buClr>
                <a:srgbClr val="0E438A"/>
              </a:buClr>
              <a:buSzPct val="110000"/>
              <a:buFont typeface="Arial" pitchFamily="34" charset="0"/>
              <a:buChar char="•"/>
            </a:pPr>
            <a:r>
              <a:rPr lang="en-US" altLang="zh-CN" sz="2000" dirty="0">
                <a:solidFill>
                  <a:srgbClr val="5C5C5C"/>
                </a:solidFill>
                <a:latin typeface="Verdana" pitchFamily="34" charset="0"/>
                <a:ea typeface="SimSun" pitchFamily="2" charset="-122"/>
              </a:rPr>
              <a:t> Had 8 meetings so far</a:t>
            </a:r>
          </a:p>
          <a:p>
            <a:pPr>
              <a:spcBef>
                <a:spcPct val="20000"/>
              </a:spcBef>
              <a:buClr>
                <a:srgbClr val="0E438A"/>
              </a:buClr>
              <a:buSzPct val="110000"/>
              <a:buFont typeface="Arial" pitchFamily="34" charset="0"/>
              <a:buChar char="•"/>
            </a:pPr>
            <a:r>
              <a:rPr lang="en-US" altLang="zh-CN" sz="2000" dirty="0">
                <a:solidFill>
                  <a:srgbClr val="5C5C5C"/>
                </a:solidFill>
                <a:latin typeface="Verdana" pitchFamily="34" charset="0"/>
                <a:ea typeface="SimSun" pitchFamily="2" charset="-122"/>
              </a:rPr>
              <a:t> Developing 5 deliverables:</a:t>
            </a:r>
          </a:p>
          <a:p>
            <a:pPr marL="800100" lvl="1" indent="-342900">
              <a:spcBef>
                <a:spcPct val="20000"/>
              </a:spcBef>
              <a:buClr>
                <a:srgbClr val="0E438A"/>
              </a:buClr>
              <a:buSzPct val="110000"/>
              <a:buFont typeface="Wingdings" pitchFamily="2" charset="2"/>
              <a:buChar char="Ø"/>
            </a:pPr>
            <a:r>
              <a:rPr lang="en-US" altLang="zh-CN" sz="2000" dirty="0">
                <a:solidFill>
                  <a:srgbClr val="5C5C5C"/>
                </a:solidFill>
                <a:latin typeface="Verdana" pitchFamily="34" charset="0"/>
                <a:ea typeface="SimSun" pitchFamily="2" charset="-122"/>
              </a:rPr>
              <a:t> Overview</a:t>
            </a:r>
          </a:p>
          <a:p>
            <a:pPr marL="800100" lvl="1" indent="-342900">
              <a:spcBef>
                <a:spcPct val="20000"/>
              </a:spcBef>
              <a:buClr>
                <a:srgbClr val="0E438A"/>
              </a:buClr>
              <a:buSzPct val="110000"/>
              <a:buFont typeface="Wingdings" pitchFamily="2" charset="2"/>
              <a:buChar char="Ø"/>
            </a:pPr>
            <a:r>
              <a:rPr lang="en-US" altLang="zh-CN" sz="2000" dirty="0">
                <a:solidFill>
                  <a:srgbClr val="5C5C5C"/>
                </a:solidFill>
                <a:latin typeface="Verdana" pitchFamily="34" charset="0"/>
                <a:ea typeface="SimSun" pitchFamily="2" charset="-122"/>
              </a:rPr>
              <a:t> Use cases</a:t>
            </a:r>
          </a:p>
          <a:p>
            <a:pPr marL="800100" lvl="1" indent="-342900">
              <a:spcBef>
                <a:spcPct val="20000"/>
              </a:spcBef>
              <a:buClr>
                <a:srgbClr val="0E438A"/>
              </a:buClr>
              <a:buSzPct val="110000"/>
              <a:buFont typeface="Wingdings" pitchFamily="2" charset="2"/>
              <a:buChar char="Ø"/>
            </a:pPr>
            <a:r>
              <a:rPr lang="en-US" altLang="zh-CN" sz="2000" dirty="0">
                <a:solidFill>
                  <a:srgbClr val="5C5C5C"/>
                </a:solidFill>
                <a:latin typeface="Verdana" pitchFamily="34" charset="0"/>
                <a:ea typeface="SimSun" pitchFamily="2" charset="-122"/>
              </a:rPr>
              <a:t> Requirements</a:t>
            </a:r>
          </a:p>
          <a:p>
            <a:pPr marL="800100" lvl="1" indent="-342900">
              <a:spcBef>
                <a:spcPct val="20000"/>
              </a:spcBef>
              <a:buClr>
                <a:srgbClr val="0E438A"/>
              </a:buClr>
              <a:buSzPct val="110000"/>
              <a:buFont typeface="Wingdings" pitchFamily="2" charset="2"/>
              <a:buChar char="Ø"/>
            </a:pPr>
            <a:r>
              <a:rPr lang="en-US" altLang="zh-CN" sz="2000" dirty="0">
                <a:solidFill>
                  <a:srgbClr val="5C5C5C"/>
                </a:solidFill>
                <a:latin typeface="Verdana" pitchFamily="34" charset="0"/>
                <a:ea typeface="SimSun" pitchFamily="2" charset="-122"/>
              </a:rPr>
              <a:t> Architecture</a:t>
            </a:r>
          </a:p>
          <a:p>
            <a:pPr marL="800100" lvl="1" indent="-342900">
              <a:spcBef>
                <a:spcPct val="20000"/>
              </a:spcBef>
              <a:buClr>
                <a:srgbClr val="0E438A"/>
              </a:buClr>
              <a:buSzPct val="110000"/>
              <a:buFont typeface="Wingdings" pitchFamily="2" charset="2"/>
              <a:buChar char="Ø"/>
            </a:pPr>
            <a:r>
              <a:rPr lang="en-US" altLang="zh-CN" sz="2000" dirty="0">
                <a:solidFill>
                  <a:srgbClr val="5C5C5C"/>
                </a:solidFill>
                <a:latin typeface="Verdana" pitchFamily="34" charset="0"/>
                <a:ea typeface="SimSun" pitchFamily="2" charset="-122"/>
              </a:rPr>
              <a:t> Terminology</a:t>
            </a:r>
            <a:endParaRPr lang="zh-CN" altLang="en-US" sz="2000" dirty="0">
              <a:solidFill>
                <a:srgbClr val="5C5C5C"/>
              </a:solidFill>
              <a:latin typeface="Verdana" pitchFamily="34" charset="0"/>
              <a:ea typeface="SimSun" pitchFamily="2" charset="-122"/>
            </a:endParaRPr>
          </a:p>
        </p:txBody>
      </p:sp>
      <p:sp>
        <p:nvSpPr>
          <p:cNvPr id="2" name="TextBox 1"/>
          <p:cNvSpPr txBox="1"/>
          <p:nvPr/>
        </p:nvSpPr>
        <p:spPr>
          <a:xfrm>
            <a:off x="527050" y="5516563"/>
            <a:ext cx="7780338" cy="369887"/>
          </a:xfrm>
          <a:prstGeom prst="rect">
            <a:avLst/>
          </a:prstGeom>
          <a:noFill/>
        </p:spPr>
        <p:txBody>
          <a:bodyPr wrap="none">
            <a:spAutoFit/>
          </a:bodyPr>
          <a:lstStyle/>
          <a:p>
            <a:pPr>
              <a:defRPr/>
            </a:pPr>
            <a:r>
              <a:rPr lang="en-US" sz="1800" dirty="0">
                <a:solidFill>
                  <a:schemeClr val="tx1">
                    <a:lumMod val="50000"/>
                  </a:schemeClr>
                </a:solidFill>
              </a:rPr>
              <a:t>Details are at: </a:t>
            </a:r>
            <a:r>
              <a:rPr lang="en-US" sz="1800" dirty="0">
                <a:solidFill>
                  <a:schemeClr val="tx1">
                    <a:lumMod val="50000"/>
                  </a:schemeClr>
                </a:solidFill>
                <a:hlinkClick r:id="rId3"/>
              </a:rPr>
              <a:t>http://www.itu.int/en/ITU-T/focusgroups/smart/Pages/Default.aspx</a:t>
            </a:r>
            <a:r>
              <a:rPr lang="en-US" sz="1800" dirty="0">
                <a:solidFill>
                  <a:schemeClr val="tx1">
                    <a:lumMod val="50000"/>
                  </a:schemeClr>
                </a:solidFill>
              </a:rPr>
              <a:t> </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620713"/>
            <a:ext cx="7772400" cy="584200"/>
          </a:xfrm>
        </p:spPr>
        <p:txBody>
          <a:bodyPr/>
          <a:lstStyle/>
          <a:p>
            <a:r>
              <a:rPr lang="en-US" smtClean="0"/>
              <a:t>ITU-T Focus Groups</a:t>
            </a:r>
          </a:p>
        </p:txBody>
      </p:sp>
      <p:sp>
        <p:nvSpPr>
          <p:cNvPr id="3" name="Content Placeholder 2"/>
          <p:cNvSpPr>
            <a:spLocks noGrp="1"/>
          </p:cNvSpPr>
          <p:nvPr>
            <p:ph idx="1"/>
          </p:nvPr>
        </p:nvSpPr>
        <p:spPr>
          <a:xfrm>
            <a:off x="684213" y="1341438"/>
            <a:ext cx="7772400" cy="4903787"/>
          </a:xfrm>
        </p:spPr>
        <p:txBody>
          <a:bodyPr>
            <a:normAutofit/>
          </a:bodyPr>
          <a:lstStyle/>
          <a:p>
            <a:pPr>
              <a:defRPr/>
            </a:pPr>
            <a:r>
              <a:rPr lang="en-US" dirty="0" smtClean="0"/>
              <a:t>Quick development of specifications in chosen areas</a:t>
            </a:r>
          </a:p>
          <a:p>
            <a:pPr>
              <a:defRPr/>
            </a:pPr>
            <a:r>
              <a:rPr lang="en-US" dirty="0" smtClean="0"/>
              <a:t>Addressing industry needs</a:t>
            </a:r>
          </a:p>
          <a:p>
            <a:pPr>
              <a:defRPr/>
            </a:pPr>
            <a:r>
              <a:rPr lang="en-US" dirty="0" smtClean="0"/>
              <a:t>Participation is open</a:t>
            </a:r>
          </a:p>
          <a:p>
            <a:pPr>
              <a:defRPr/>
            </a:pPr>
            <a:r>
              <a:rPr lang="en-US" dirty="0" smtClean="0"/>
              <a:t>Recent FG success story: Focus Group ICT &amp; Climate Change (July 2008-April 2009)</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39552" y="576967"/>
            <a:ext cx="7772400" cy="584775"/>
          </a:xfrm>
        </p:spPr>
        <p:txBody>
          <a:bodyPr/>
          <a:lstStyle/>
          <a:p>
            <a:r>
              <a:rPr lang="en-US" altLang="ja-JP" dirty="0" smtClean="0">
                <a:ea typeface="MS PGothic" pitchFamily="34" charset="-128"/>
              </a:rPr>
              <a:t>Collaboration is essential</a:t>
            </a:r>
          </a:p>
        </p:txBody>
      </p:sp>
      <p:sp>
        <p:nvSpPr>
          <p:cNvPr id="21507" name="Content Placeholder 2"/>
          <p:cNvSpPr>
            <a:spLocks noGrp="1"/>
          </p:cNvSpPr>
          <p:nvPr>
            <p:ph idx="1"/>
          </p:nvPr>
        </p:nvSpPr>
        <p:spPr>
          <a:xfrm>
            <a:off x="684213" y="1700808"/>
            <a:ext cx="6602412" cy="3672407"/>
          </a:xfrm>
        </p:spPr>
        <p:txBody>
          <a:bodyPr/>
          <a:lstStyle/>
          <a:p>
            <a:r>
              <a:rPr lang="en-US" altLang="ja-JP" sz="2400" dirty="0" smtClean="0">
                <a:ea typeface="MS PGothic" pitchFamily="34" charset="-128"/>
              </a:rPr>
              <a:t>Avoid duplication of effort</a:t>
            </a:r>
          </a:p>
          <a:p>
            <a:r>
              <a:rPr lang="en-US" altLang="ja-JP" sz="2400" dirty="0" smtClean="0">
                <a:ea typeface="MS PGothic" pitchFamily="34" charset="-128"/>
              </a:rPr>
              <a:t>More than 25 related organizations invited to the first meeting, e.g.</a:t>
            </a:r>
          </a:p>
          <a:p>
            <a:pPr lvl="1"/>
            <a:r>
              <a:rPr lang="en-US" altLang="ja-JP" sz="2000" dirty="0" smtClean="0">
                <a:ea typeface="MS PGothic" pitchFamily="34" charset="-128"/>
              </a:rPr>
              <a:t>National Institute of Standards and Technology (NIST), </a:t>
            </a:r>
          </a:p>
          <a:p>
            <a:pPr lvl="1"/>
            <a:r>
              <a:rPr lang="en-US" altLang="ja-JP" sz="2000" dirty="0" smtClean="0">
                <a:ea typeface="MS PGothic" pitchFamily="34" charset="-128"/>
              </a:rPr>
              <a:t>Institute of Electrical and Electronics Engineers (IEEE), </a:t>
            </a:r>
          </a:p>
          <a:p>
            <a:pPr lvl="1"/>
            <a:r>
              <a:rPr lang="en-US" altLang="ja-JP" sz="2000" dirty="0" smtClean="0">
                <a:ea typeface="MS PGothic" pitchFamily="34" charset="-128"/>
              </a:rPr>
              <a:t>International </a:t>
            </a:r>
            <a:r>
              <a:rPr lang="en-US" altLang="ja-JP" sz="2000" dirty="0" err="1" smtClean="0">
                <a:ea typeface="MS PGothic" pitchFamily="34" charset="-128"/>
              </a:rPr>
              <a:t>Electrotechnical</a:t>
            </a:r>
            <a:r>
              <a:rPr lang="en-US" altLang="ja-JP" sz="2000" dirty="0" smtClean="0">
                <a:ea typeface="MS PGothic" pitchFamily="34" charset="-128"/>
              </a:rPr>
              <a:t> Commission (IEC)</a:t>
            </a:r>
          </a:p>
        </p:txBody>
      </p:sp>
      <p:pic>
        <p:nvPicPr>
          <p:cNvPr id="21508" name="Picture 2" descr="http://t0.gstatic.com/images?q=tbn:-YqAj5uNBjflvM:http://www.boulder.nist.gov/div815/sofm2006/06sofmLogos/NIST_Logo.jpg"/>
          <p:cNvPicPr>
            <a:picLocks noChangeAspect="1" noChangeArrowheads="1"/>
          </p:cNvPicPr>
          <p:nvPr/>
        </p:nvPicPr>
        <p:blipFill>
          <a:blip r:embed="rId3" cstate="print"/>
          <a:srcRect/>
          <a:stretch>
            <a:fillRect/>
          </a:stretch>
        </p:blipFill>
        <p:spPr bwMode="auto">
          <a:xfrm>
            <a:off x="7380312" y="3068960"/>
            <a:ext cx="1428750" cy="485775"/>
          </a:xfrm>
          <a:prstGeom prst="rect">
            <a:avLst/>
          </a:prstGeom>
          <a:noFill/>
          <a:ln w="9525">
            <a:noFill/>
            <a:miter lim="800000"/>
            <a:headEnd/>
            <a:tailEnd/>
          </a:ln>
        </p:spPr>
      </p:pic>
      <p:pic>
        <p:nvPicPr>
          <p:cNvPr id="21509" name="Picture 4" descr="http://t1.gstatic.com/images?q=tbn:j3pNI4xCM7V8rM:http://www.infotech.monash.edu.au/about/news/conferences/icsssm08/image/IEEE%2520large.jpg"/>
          <p:cNvPicPr>
            <a:picLocks noChangeAspect="1" noChangeArrowheads="1"/>
          </p:cNvPicPr>
          <p:nvPr/>
        </p:nvPicPr>
        <p:blipFill>
          <a:blip r:embed="rId4" cstate="print"/>
          <a:srcRect/>
          <a:stretch>
            <a:fillRect/>
          </a:stretch>
        </p:blipFill>
        <p:spPr bwMode="auto">
          <a:xfrm>
            <a:off x="7358063" y="3717032"/>
            <a:ext cx="1428750" cy="504825"/>
          </a:xfrm>
          <a:prstGeom prst="rect">
            <a:avLst/>
          </a:prstGeom>
          <a:noFill/>
          <a:ln w="9525">
            <a:noFill/>
            <a:miter lim="800000"/>
            <a:headEnd/>
            <a:tailEnd/>
          </a:ln>
        </p:spPr>
      </p:pic>
      <p:pic>
        <p:nvPicPr>
          <p:cNvPr id="21510" name="Picture 6" descr="http://t1.gstatic.com/images?q=tbn:xky54UgufzdJtM:http://www.iecee.org/images/logo%2520IEC_2007.jpg"/>
          <p:cNvPicPr>
            <a:picLocks noChangeAspect="1" noChangeArrowheads="1"/>
          </p:cNvPicPr>
          <p:nvPr/>
        </p:nvPicPr>
        <p:blipFill>
          <a:blip r:embed="rId5" cstate="print"/>
          <a:srcRect/>
          <a:stretch>
            <a:fillRect/>
          </a:stretch>
        </p:blipFill>
        <p:spPr bwMode="auto">
          <a:xfrm>
            <a:off x="7572375" y="4509120"/>
            <a:ext cx="1085850" cy="10858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620713"/>
            <a:ext cx="7772400" cy="584200"/>
          </a:xfrm>
        </p:spPr>
        <p:txBody>
          <a:bodyPr/>
          <a:lstStyle/>
          <a:p>
            <a:r>
              <a:rPr lang="en-US" smtClean="0"/>
              <a:t>Next steps</a:t>
            </a:r>
          </a:p>
        </p:txBody>
      </p:sp>
      <p:sp>
        <p:nvSpPr>
          <p:cNvPr id="22531" name="Content Placeholder 2"/>
          <p:cNvSpPr>
            <a:spLocks noGrp="1"/>
          </p:cNvSpPr>
          <p:nvPr>
            <p:ph idx="1"/>
          </p:nvPr>
        </p:nvSpPr>
        <p:spPr>
          <a:xfrm>
            <a:off x="684213" y="1341438"/>
            <a:ext cx="7772400" cy="4903787"/>
          </a:xfrm>
        </p:spPr>
        <p:txBody>
          <a:bodyPr/>
          <a:lstStyle/>
          <a:p>
            <a:r>
              <a:rPr lang="en-US" dirty="0" smtClean="0"/>
              <a:t>Focus Group finalizes deliverables end of 2011.</a:t>
            </a:r>
          </a:p>
          <a:p>
            <a:r>
              <a:rPr lang="en-US" dirty="0" smtClean="0"/>
              <a:t>Future direction will be decided early 2012</a:t>
            </a:r>
          </a:p>
          <a:p>
            <a:pPr lvl="1"/>
            <a:r>
              <a:rPr lang="en-US" dirty="0" smtClean="0"/>
              <a:t>Mechanism/organization to progress standardization</a:t>
            </a:r>
          </a:p>
          <a:p>
            <a:pPr lvl="1"/>
            <a:r>
              <a:rPr lang="en-US" dirty="0" smtClean="0"/>
              <a:t>Items for standardization</a:t>
            </a:r>
          </a:p>
          <a:p>
            <a:pPr lvl="1"/>
            <a:r>
              <a:rPr lang="en-US" dirty="0" smtClean="0"/>
              <a:t>Collaboration with other organization</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620713"/>
            <a:ext cx="7772400" cy="584200"/>
          </a:xfrm>
        </p:spPr>
        <p:txBody>
          <a:bodyPr/>
          <a:lstStyle/>
          <a:p>
            <a:r>
              <a:rPr lang="en-US" smtClean="0"/>
              <a:t>Outline</a:t>
            </a:r>
          </a:p>
        </p:txBody>
      </p:sp>
      <p:sp>
        <p:nvSpPr>
          <p:cNvPr id="3" name="Content Placeholder 2"/>
          <p:cNvSpPr>
            <a:spLocks noGrp="1"/>
          </p:cNvSpPr>
          <p:nvPr>
            <p:ph idx="1"/>
          </p:nvPr>
        </p:nvSpPr>
        <p:spPr>
          <a:xfrm>
            <a:off x="1979712" y="2205534"/>
            <a:ext cx="6264696" cy="2231578"/>
          </a:xfrm>
        </p:spPr>
        <p:txBody>
          <a:bodyPr/>
          <a:lstStyle/>
          <a:p>
            <a:pPr>
              <a:defRPr/>
            </a:pPr>
            <a:r>
              <a:rPr lang="en-US" sz="3600" dirty="0" smtClean="0">
                <a:solidFill>
                  <a:schemeClr val="tx1">
                    <a:lumMod val="50000"/>
                  </a:schemeClr>
                </a:solidFill>
              </a:rPr>
              <a:t>Market and expectations</a:t>
            </a:r>
          </a:p>
          <a:p>
            <a:pPr>
              <a:defRPr/>
            </a:pPr>
            <a:r>
              <a:rPr lang="en-US" sz="3600" dirty="0" smtClean="0">
                <a:solidFill>
                  <a:schemeClr val="tx1">
                    <a:lumMod val="40000"/>
                    <a:lumOff val="60000"/>
                  </a:schemeClr>
                </a:solidFill>
              </a:rPr>
              <a:t>Standards</a:t>
            </a:r>
          </a:p>
          <a:p>
            <a:pPr>
              <a:defRPr/>
            </a:pPr>
            <a:r>
              <a:rPr lang="en-US" sz="3600" dirty="0" smtClean="0">
                <a:solidFill>
                  <a:schemeClr val="tx1">
                    <a:lumMod val="40000"/>
                    <a:lumOff val="60000"/>
                  </a:schemeClr>
                </a:solidFill>
              </a:rPr>
              <a:t>ITU and Smart Grid</a:t>
            </a:r>
            <a:endParaRPr lang="en-US" sz="3600" dirty="0">
              <a:solidFill>
                <a:schemeClr val="tx1">
                  <a:lumMod val="40000"/>
                  <a:lumOff val="60000"/>
                </a:schemeClr>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xfrm>
            <a:off x="684213" y="5348288"/>
            <a:ext cx="7772400" cy="896937"/>
          </a:xfrm>
        </p:spPr>
        <p:txBody>
          <a:bodyPr/>
          <a:lstStyle/>
          <a:p>
            <a:pPr algn="ctr">
              <a:buFont typeface="Wingdings" pitchFamily="2" charset="2"/>
              <a:buNone/>
              <a:defRPr/>
            </a:pPr>
            <a:r>
              <a:rPr lang="en-US" b="1" dirty="0" smtClean="0">
                <a:solidFill>
                  <a:srgbClr val="1B5BA2"/>
                </a:solidFill>
                <a:latin typeface="+mj-lt"/>
                <a:ea typeface="+mj-ea"/>
                <a:cs typeface="+mj-cs"/>
              </a:rPr>
              <a:t>reinhard.scholl@itu.int</a:t>
            </a:r>
          </a:p>
        </p:txBody>
      </p:sp>
      <p:pic>
        <p:nvPicPr>
          <p:cNvPr id="23555" name="Picture 3" descr="001009[1]"/>
          <p:cNvPicPr>
            <a:picLocks noChangeAspect="1" noChangeArrowheads="1"/>
          </p:cNvPicPr>
          <p:nvPr/>
        </p:nvPicPr>
        <p:blipFill>
          <a:blip r:embed="rId3" cstate="print"/>
          <a:srcRect/>
          <a:stretch>
            <a:fillRect/>
          </a:stretch>
        </p:blipFill>
        <p:spPr bwMode="auto">
          <a:xfrm>
            <a:off x="1546225" y="1125538"/>
            <a:ext cx="6121400" cy="4103687"/>
          </a:xfrm>
          <a:prstGeom prst="rect">
            <a:avLst/>
          </a:prstGeom>
          <a:noFill/>
          <a:ln w="9525">
            <a:noFill/>
            <a:miter lim="800000"/>
            <a:headEnd/>
            <a:tailEnd/>
          </a:ln>
        </p:spPr>
      </p:pic>
      <p:sp>
        <p:nvSpPr>
          <p:cNvPr id="23556" name="Title 1"/>
          <p:cNvSpPr>
            <a:spLocks noGrp="1"/>
          </p:cNvSpPr>
          <p:nvPr>
            <p:ph type="title"/>
          </p:nvPr>
        </p:nvSpPr>
        <p:spPr>
          <a:xfrm>
            <a:off x="755650" y="361662"/>
            <a:ext cx="7772400" cy="584775"/>
          </a:xfrm>
        </p:spPr>
        <p:txBody>
          <a:bodyPr/>
          <a:lstStyle/>
          <a:p>
            <a:r>
              <a:rPr lang="en-US" altLang="ja-JP" smtClean="0">
                <a:ea typeface="MS PGothic" pitchFamily="34" charset="-128"/>
              </a:rPr>
              <a:t>Grazie mille !</a:t>
            </a:r>
            <a:endParaRPr lang="en-US" altLang="ja-JP" dirty="0" smtClean="0">
              <a:ea typeface="MS PGothic" pitchFamily="34" charset="-128"/>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6"/>
          <p:cNvSpPr>
            <a:spLocks noGrp="1"/>
          </p:cNvSpPr>
          <p:nvPr>
            <p:ph type="ctrTitle"/>
          </p:nvPr>
        </p:nvSpPr>
        <p:spPr>
          <a:xfrm>
            <a:off x="685800" y="1995488"/>
            <a:ext cx="7772400" cy="706437"/>
          </a:xfrm>
        </p:spPr>
        <p:txBody>
          <a:bodyPr/>
          <a:lstStyle/>
          <a:p>
            <a:r>
              <a:rPr lang="en-US" smtClean="0"/>
              <a:t>Backup</a:t>
            </a:r>
          </a:p>
        </p:txBody>
      </p:sp>
      <p:sp>
        <p:nvSpPr>
          <p:cNvPr id="24579" name="Subtitle 7"/>
          <p:cNvSpPr>
            <a:spLocks noGrp="1"/>
          </p:cNvSpPr>
          <p:nvPr>
            <p:ph type="subTitle" idx="1"/>
          </p:nvPr>
        </p:nvSpPr>
        <p:spPr/>
        <p:txBody>
          <a:bodyPr/>
          <a:lstStyle/>
          <a:p>
            <a:endParaRPr lang="en-US" smtClean="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a:xfrm>
            <a:off x="228600" y="508000"/>
            <a:ext cx="8686800" cy="584200"/>
          </a:xfrm>
        </p:spPr>
        <p:txBody>
          <a:bodyPr/>
          <a:lstStyle/>
          <a:p>
            <a:r>
              <a:rPr lang="en-GB" altLang="zh-CN" smtClean="0">
                <a:ea typeface="SimSun" pitchFamily="2" charset="-122"/>
              </a:rPr>
              <a:t>Establishment of FG Smart Grid</a:t>
            </a:r>
            <a:endParaRPr lang="zh-CN" altLang="en-US" smtClean="0">
              <a:ea typeface="SimSun" pitchFamily="2" charset="-122"/>
            </a:endParaRPr>
          </a:p>
        </p:txBody>
      </p:sp>
      <p:sp>
        <p:nvSpPr>
          <p:cNvPr id="15362" name="内容占位符 2"/>
          <p:cNvSpPr>
            <a:spLocks noGrp="1"/>
          </p:cNvSpPr>
          <p:nvPr>
            <p:ph idx="1"/>
          </p:nvPr>
        </p:nvSpPr>
        <p:spPr>
          <a:xfrm>
            <a:off x="685800" y="1219200"/>
            <a:ext cx="7467600" cy="1447800"/>
          </a:xfrm>
        </p:spPr>
        <p:txBody>
          <a:bodyPr/>
          <a:lstStyle/>
          <a:p>
            <a:pPr>
              <a:buFontTx/>
              <a:buNone/>
              <a:defRPr/>
            </a:pPr>
            <a:r>
              <a:rPr lang="en-US" dirty="0" smtClean="0">
                <a:solidFill>
                  <a:srgbClr val="FF0000"/>
                </a:solidFill>
              </a:rPr>
              <a:t>When?</a:t>
            </a:r>
          </a:p>
          <a:p>
            <a:pPr marL="3175" indent="19050">
              <a:buFontTx/>
              <a:buNone/>
              <a:defRPr/>
            </a:pPr>
            <a:r>
              <a:rPr lang="en-US" sz="2000" dirty="0" smtClean="0"/>
              <a:t>ITU-T TSAG agreed at its meeting in Geneva, 8-11 February 2010 to establish ITU-T Focus Group on Smart Grid (FG Smart)</a:t>
            </a:r>
          </a:p>
        </p:txBody>
      </p:sp>
      <p:sp>
        <p:nvSpPr>
          <p:cNvPr id="25604" name="矩形 6"/>
          <p:cNvSpPr>
            <a:spLocks noChangeArrowheads="1"/>
          </p:cNvSpPr>
          <p:nvPr/>
        </p:nvSpPr>
        <p:spPr bwMode="auto">
          <a:xfrm>
            <a:off x="685800" y="2819400"/>
            <a:ext cx="3605213" cy="523875"/>
          </a:xfrm>
          <a:prstGeom prst="rect">
            <a:avLst/>
          </a:prstGeom>
          <a:noFill/>
          <a:ln w="9525">
            <a:noFill/>
            <a:miter lim="800000"/>
            <a:headEnd/>
            <a:tailEnd/>
          </a:ln>
        </p:spPr>
        <p:txBody>
          <a:bodyPr wrap="none">
            <a:spAutoFit/>
          </a:bodyPr>
          <a:lstStyle/>
          <a:p>
            <a:r>
              <a:rPr lang="en-US" altLang="zh-CN" sz="2800">
                <a:solidFill>
                  <a:srgbClr val="FF0000"/>
                </a:solidFill>
                <a:latin typeface="Verdana" pitchFamily="34" charset="0"/>
                <a:ea typeface="SimSun" pitchFamily="2" charset="-122"/>
              </a:rPr>
              <a:t>Management Team</a:t>
            </a:r>
            <a:endParaRPr lang="zh-CN" altLang="en-US" sz="2800">
              <a:solidFill>
                <a:srgbClr val="FF0000"/>
              </a:solidFill>
              <a:latin typeface="Verdana" pitchFamily="34" charset="0"/>
              <a:ea typeface="SimSun" pitchFamily="2" charset="-122"/>
            </a:endParaRPr>
          </a:p>
        </p:txBody>
      </p:sp>
      <p:graphicFrame>
        <p:nvGraphicFramePr>
          <p:cNvPr id="8" name="表格 7"/>
          <p:cNvGraphicFramePr>
            <a:graphicFrameLocks noGrp="1"/>
          </p:cNvGraphicFramePr>
          <p:nvPr/>
        </p:nvGraphicFramePr>
        <p:xfrm>
          <a:off x="762000" y="3429000"/>
          <a:ext cx="6553200" cy="2468880"/>
        </p:xfrm>
        <a:graphic>
          <a:graphicData uri="http://schemas.openxmlformats.org/drawingml/2006/table">
            <a:tbl>
              <a:tblPr/>
              <a:tblGrid>
                <a:gridCol w="2374900"/>
                <a:gridCol w="4178300"/>
              </a:tblGrid>
              <a:tr h="274285">
                <a:tc>
                  <a:txBody>
                    <a:bodyPr/>
                    <a:lstStyle/>
                    <a:p>
                      <a:pPr marL="0" marR="0" lvl="0" indent="0" algn="l" defTabSz="914400" rtl="0" eaLnBrk="1" fontAlgn="base" latinLnBrk="0" hangingPunct="0">
                        <a:lnSpc>
                          <a:spcPct val="100000"/>
                        </a:lnSpc>
                        <a:spcBef>
                          <a:spcPts val="600"/>
                        </a:spcBef>
                        <a:spcAft>
                          <a:spcPct val="0"/>
                        </a:spcAft>
                        <a:buClrTx/>
                        <a:buSzTx/>
                        <a:buFontTx/>
                        <a:buNone/>
                        <a:tabLst>
                          <a:tab pos="266700" algn="l"/>
                          <a:tab pos="503238" algn="l"/>
                          <a:tab pos="755650" algn="l"/>
                          <a:tab pos="1008063" algn="l"/>
                          <a:tab pos="1260475" algn="l"/>
                        </a:tabLst>
                      </a:pPr>
                      <a:r>
                        <a:rPr kumimoji="0" lang="en-GB" altLang="zh-CN" sz="1800" b="1" i="0" u="none" strike="noStrike" cap="none" normalizeH="0" baseline="0" smtClean="0">
                          <a:ln>
                            <a:noFill/>
                          </a:ln>
                          <a:solidFill>
                            <a:schemeClr val="tx1"/>
                          </a:solidFill>
                          <a:effectLst/>
                          <a:latin typeface="Verdana" pitchFamily="34" charset="0"/>
                          <a:ea typeface="SimSun" pitchFamily="2" charset="-122"/>
                        </a:rPr>
                        <a:t>Title</a:t>
                      </a:r>
                      <a:endParaRPr kumimoji="0" lang="zh-CN" altLang="zh-CN" sz="1800" b="0" i="0" u="none" strike="noStrike" cap="none" normalizeH="0" baseline="0" smtClean="0">
                        <a:ln>
                          <a:noFill/>
                        </a:ln>
                        <a:solidFill>
                          <a:schemeClr val="tx1"/>
                        </a:solidFill>
                        <a:effectLst/>
                        <a:latin typeface="Verdana" pitchFamily="34" charset="0"/>
                        <a:ea typeface="SimSun"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0">
                        <a:lnSpc>
                          <a:spcPct val="100000"/>
                        </a:lnSpc>
                        <a:spcBef>
                          <a:spcPts val="600"/>
                        </a:spcBef>
                        <a:spcAft>
                          <a:spcPct val="0"/>
                        </a:spcAft>
                        <a:buClrTx/>
                        <a:buSzTx/>
                        <a:buFontTx/>
                        <a:buNone/>
                        <a:tabLst>
                          <a:tab pos="266700" algn="l"/>
                          <a:tab pos="503238" algn="l"/>
                          <a:tab pos="755650" algn="l"/>
                          <a:tab pos="1008063" algn="l"/>
                          <a:tab pos="1260475" algn="l"/>
                        </a:tabLst>
                      </a:pPr>
                      <a:r>
                        <a:rPr kumimoji="0" lang="en-GB" altLang="zh-CN" sz="1800" b="1" i="0" u="none" strike="noStrike" cap="none" normalizeH="0" baseline="0" smtClean="0">
                          <a:ln>
                            <a:noFill/>
                          </a:ln>
                          <a:solidFill>
                            <a:schemeClr val="tx1"/>
                          </a:solidFill>
                          <a:effectLst/>
                          <a:latin typeface="Verdana" pitchFamily="34" charset="0"/>
                          <a:ea typeface="SimSun" pitchFamily="2" charset="-122"/>
                        </a:rPr>
                        <a:t>Name</a:t>
                      </a:r>
                      <a:endParaRPr kumimoji="0" lang="zh-CN" altLang="zh-CN" sz="1800" b="0" i="0" u="none" strike="noStrike" cap="none" normalizeH="0" baseline="0" smtClean="0">
                        <a:ln>
                          <a:noFill/>
                        </a:ln>
                        <a:solidFill>
                          <a:schemeClr val="tx1"/>
                        </a:solidFill>
                        <a:effectLst/>
                        <a:latin typeface="Verdana" pitchFamily="34" charset="0"/>
                        <a:ea typeface="SimSun"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r>
              <a:tr h="274285">
                <a:tc>
                  <a:txBody>
                    <a:bodyPr/>
                    <a:lstStyle/>
                    <a:p>
                      <a:pPr marL="0" marR="0" lvl="0" indent="0" algn="l" defTabSz="914400" rtl="0" eaLnBrk="1" fontAlgn="base" latinLnBrk="0" hangingPunct="0">
                        <a:lnSpc>
                          <a:spcPct val="100000"/>
                        </a:lnSpc>
                        <a:spcBef>
                          <a:spcPts val="600"/>
                        </a:spcBef>
                        <a:spcAft>
                          <a:spcPct val="0"/>
                        </a:spcAft>
                        <a:buClrTx/>
                        <a:buSzTx/>
                        <a:buFontTx/>
                        <a:buNone/>
                        <a:tabLst>
                          <a:tab pos="266700" algn="l"/>
                          <a:tab pos="503238" algn="l"/>
                          <a:tab pos="755650" algn="l"/>
                          <a:tab pos="1008063" algn="l"/>
                          <a:tab pos="1260475" algn="l"/>
                        </a:tabLst>
                      </a:pPr>
                      <a:r>
                        <a:rPr kumimoji="0" lang="en-GB" altLang="zh-CN" sz="1800" b="0" i="0" u="none" strike="noStrike" cap="none" normalizeH="0" baseline="0" smtClean="0">
                          <a:ln>
                            <a:noFill/>
                          </a:ln>
                          <a:solidFill>
                            <a:schemeClr val="tx1"/>
                          </a:solidFill>
                          <a:effectLst/>
                          <a:latin typeface="Verdana" pitchFamily="34" charset="0"/>
                          <a:ea typeface="SimSun" pitchFamily="2" charset="-122"/>
                        </a:rPr>
                        <a:t>Chairman</a:t>
                      </a:r>
                      <a:endParaRPr kumimoji="0" lang="zh-CN" altLang="zh-CN" sz="1800" b="0" i="0" u="none" strike="noStrike" cap="none" normalizeH="0" baseline="0" smtClean="0">
                        <a:ln>
                          <a:noFill/>
                        </a:ln>
                        <a:solidFill>
                          <a:schemeClr val="tx1"/>
                        </a:solidFill>
                        <a:effectLst/>
                        <a:latin typeface="Verdana" pitchFamily="34" charset="0"/>
                        <a:ea typeface="SimSun"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600"/>
                        </a:spcBef>
                        <a:spcAft>
                          <a:spcPct val="0"/>
                        </a:spcAft>
                        <a:buClrTx/>
                        <a:buSzTx/>
                        <a:buFontTx/>
                        <a:buNone/>
                        <a:tabLst>
                          <a:tab pos="266700" algn="l"/>
                          <a:tab pos="503238" algn="l"/>
                          <a:tab pos="755650" algn="l"/>
                          <a:tab pos="1008063" algn="l"/>
                          <a:tab pos="1260475" algn="l"/>
                        </a:tabLst>
                      </a:pPr>
                      <a:r>
                        <a:rPr kumimoji="0" lang="en-GB" altLang="zh-CN" sz="1800" b="0" i="0" u="none" strike="noStrike" cap="none" normalizeH="0" baseline="0" smtClean="0">
                          <a:ln>
                            <a:noFill/>
                          </a:ln>
                          <a:solidFill>
                            <a:schemeClr val="tx1"/>
                          </a:solidFill>
                          <a:effectLst/>
                          <a:latin typeface="Verdana" pitchFamily="34" charset="0"/>
                          <a:ea typeface="SimSun" pitchFamily="2" charset="-122"/>
                        </a:rPr>
                        <a:t>Mr Les Brown (Lantiq, Germany)</a:t>
                      </a:r>
                      <a:endParaRPr kumimoji="0" lang="zh-CN" altLang="zh-CN" sz="1800" b="0" i="0" u="none" strike="noStrike" cap="none" normalizeH="0" baseline="0" smtClean="0">
                        <a:ln>
                          <a:noFill/>
                        </a:ln>
                        <a:solidFill>
                          <a:schemeClr val="tx1"/>
                        </a:solidFill>
                        <a:effectLst/>
                        <a:latin typeface="Verdana" pitchFamily="34" charset="0"/>
                        <a:ea typeface="SimSun"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285">
                <a:tc>
                  <a:txBody>
                    <a:bodyPr/>
                    <a:lstStyle/>
                    <a:p>
                      <a:pPr marL="0" marR="0" lvl="0" indent="0" algn="l" defTabSz="914400" rtl="0" eaLnBrk="1" fontAlgn="base" latinLnBrk="0" hangingPunct="0">
                        <a:lnSpc>
                          <a:spcPct val="100000"/>
                        </a:lnSpc>
                        <a:spcBef>
                          <a:spcPts val="600"/>
                        </a:spcBef>
                        <a:spcAft>
                          <a:spcPct val="0"/>
                        </a:spcAft>
                        <a:buClrTx/>
                        <a:buSzTx/>
                        <a:buFontTx/>
                        <a:buNone/>
                        <a:tabLst>
                          <a:tab pos="266700" algn="l"/>
                          <a:tab pos="503238" algn="l"/>
                          <a:tab pos="755650" algn="l"/>
                          <a:tab pos="1008063" algn="l"/>
                          <a:tab pos="1260475" algn="l"/>
                        </a:tabLst>
                      </a:pPr>
                      <a:r>
                        <a:rPr kumimoji="0" lang="en-GB" altLang="zh-CN" sz="1800" b="0" i="0" u="none" strike="noStrike" cap="none" normalizeH="0" baseline="0" smtClean="0">
                          <a:ln>
                            <a:noFill/>
                          </a:ln>
                          <a:solidFill>
                            <a:schemeClr val="tx1"/>
                          </a:solidFill>
                          <a:effectLst/>
                          <a:latin typeface="Verdana" pitchFamily="34" charset="0"/>
                          <a:ea typeface="SimSun" pitchFamily="2" charset="-122"/>
                        </a:rPr>
                        <a:t>Vice Chairman</a:t>
                      </a:r>
                      <a:endParaRPr kumimoji="0" lang="zh-CN" altLang="zh-CN" sz="1800" b="0" i="0" u="none" strike="noStrike" cap="none" normalizeH="0" baseline="0" smtClean="0">
                        <a:ln>
                          <a:noFill/>
                        </a:ln>
                        <a:solidFill>
                          <a:schemeClr val="tx1"/>
                        </a:solidFill>
                        <a:effectLst/>
                        <a:latin typeface="Verdana" pitchFamily="34" charset="0"/>
                        <a:ea typeface="SimSun"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600"/>
                        </a:spcBef>
                        <a:spcAft>
                          <a:spcPct val="0"/>
                        </a:spcAft>
                        <a:buClrTx/>
                        <a:buSzTx/>
                        <a:buFontTx/>
                        <a:buNone/>
                        <a:tabLst>
                          <a:tab pos="266700" algn="l"/>
                          <a:tab pos="503238" algn="l"/>
                          <a:tab pos="755650" algn="l"/>
                          <a:tab pos="1008063" algn="l"/>
                          <a:tab pos="1260475" algn="l"/>
                        </a:tabLst>
                      </a:pPr>
                      <a:r>
                        <a:rPr kumimoji="0" lang="en-GB" altLang="zh-CN" sz="1800" b="0" i="0" u="none" strike="noStrike" cap="none" normalizeH="0" baseline="0" smtClean="0">
                          <a:ln>
                            <a:noFill/>
                          </a:ln>
                          <a:solidFill>
                            <a:schemeClr val="tx1"/>
                          </a:solidFill>
                          <a:effectLst/>
                          <a:latin typeface="Verdana" pitchFamily="34" charset="0"/>
                          <a:ea typeface="SimSun" pitchFamily="2" charset="-122"/>
                        </a:rPr>
                        <a:t>Ms Li Haihua (MIIT, China)</a:t>
                      </a:r>
                      <a:endParaRPr kumimoji="0" lang="zh-CN" altLang="zh-CN" sz="1800" b="0" i="0" u="none" strike="noStrike" cap="none" normalizeH="0" baseline="0" smtClean="0">
                        <a:ln>
                          <a:noFill/>
                        </a:ln>
                        <a:solidFill>
                          <a:schemeClr val="tx1"/>
                        </a:solidFill>
                        <a:effectLst/>
                        <a:latin typeface="Verdana" pitchFamily="34" charset="0"/>
                        <a:ea typeface="SimSun"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570">
                <a:tc>
                  <a:txBody>
                    <a:bodyPr/>
                    <a:lstStyle/>
                    <a:p>
                      <a:pPr marL="0" marR="0" lvl="0" indent="0" algn="l" defTabSz="914400" rtl="0" eaLnBrk="1" fontAlgn="base" latinLnBrk="0" hangingPunct="0">
                        <a:lnSpc>
                          <a:spcPct val="100000"/>
                        </a:lnSpc>
                        <a:spcBef>
                          <a:spcPts val="600"/>
                        </a:spcBef>
                        <a:spcAft>
                          <a:spcPct val="0"/>
                        </a:spcAft>
                        <a:buClrTx/>
                        <a:buSzTx/>
                        <a:buFontTx/>
                        <a:buNone/>
                        <a:tabLst>
                          <a:tab pos="266700" algn="l"/>
                          <a:tab pos="503238" algn="l"/>
                          <a:tab pos="755650" algn="l"/>
                          <a:tab pos="1008063" algn="l"/>
                          <a:tab pos="1260475" algn="l"/>
                        </a:tabLst>
                      </a:pPr>
                      <a:r>
                        <a:rPr kumimoji="0" lang="en-GB" altLang="zh-CN" sz="1800" b="0" i="0" u="none" strike="noStrike" cap="none" normalizeH="0" baseline="0" smtClean="0">
                          <a:ln>
                            <a:noFill/>
                          </a:ln>
                          <a:solidFill>
                            <a:schemeClr val="tx1"/>
                          </a:solidFill>
                          <a:effectLst/>
                          <a:latin typeface="Verdana" pitchFamily="34" charset="0"/>
                          <a:ea typeface="SimSun" pitchFamily="2" charset="-122"/>
                        </a:rPr>
                        <a:t>Vice Chairman</a:t>
                      </a:r>
                      <a:endParaRPr kumimoji="0" lang="zh-CN" altLang="zh-CN" sz="1800" b="0" i="0" u="none" strike="noStrike" cap="none" normalizeH="0" baseline="0" smtClean="0">
                        <a:ln>
                          <a:noFill/>
                        </a:ln>
                        <a:solidFill>
                          <a:schemeClr val="tx1"/>
                        </a:solidFill>
                        <a:effectLst/>
                        <a:latin typeface="Verdana" pitchFamily="34" charset="0"/>
                        <a:ea typeface="SimSun"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600"/>
                        </a:spcBef>
                        <a:spcAft>
                          <a:spcPct val="0"/>
                        </a:spcAft>
                        <a:buClrTx/>
                        <a:buSzTx/>
                        <a:buFontTx/>
                        <a:buNone/>
                        <a:tabLst>
                          <a:tab pos="266700" algn="l"/>
                          <a:tab pos="503238" algn="l"/>
                          <a:tab pos="755650" algn="l"/>
                          <a:tab pos="1008063" algn="l"/>
                          <a:tab pos="1260475" algn="l"/>
                        </a:tabLst>
                      </a:pPr>
                      <a:r>
                        <a:rPr kumimoji="0" lang="en-US" altLang="zh-CN" sz="1800" b="0" i="0" u="none" strike="noStrike" cap="none" normalizeH="0" baseline="0" smtClean="0">
                          <a:ln>
                            <a:noFill/>
                          </a:ln>
                          <a:solidFill>
                            <a:schemeClr val="tx1"/>
                          </a:solidFill>
                          <a:effectLst/>
                          <a:latin typeface="Verdana" pitchFamily="34" charset="0"/>
                          <a:ea typeface="SimSun" pitchFamily="2" charset="-122"/>
                        </a:rPr>
                        <a:t>Mr Hyungsoo Kim (Korea Telecom, Korea)</a:t>
                      </a:r>
                      <a:endParaRPr kumimoji="0" lang="zh-CN" altLang="zh-CN" sz="1800" b="0" i="0" u="none" strike="noStrike" cap="none" normalizeH="0" baseline="0" smtClean="0">
                        <a:ln>
                          <a:noFill/>
                        </a:ln>
                        <a:solidFill>
                          <a:schemeClr val="tx1"/>
                        </a:solidFill>
                        <a:effectLst/>
                        <a:latin typeface="Verdana" pitchFamily="34" charset="0"/>
                        <a:ea typeface="SimSun"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285">
                <a:tc>
                  <a:txBody>
                    <a:bodyPr/>
                    <a:lstStyle/>
                    <a:p>
                      <a:pPr marL="0" marR="0" lvl="0" indent="0" algn="l" defTabSz="914400" rtl="0" eaLnBrk="1" fontAlgn="base" latinLnBrk="0" hangingPunct="0">
                        <a:lnSpc>
                          <a:spcPct val="100000"/>
                        </a:lnSpc>
                        <a:spcBef>
                          <a:spcPts val="600"/>
                        </a:spcBef>
                        <a:spcAft>
                          <a:spcPct val="0"/>
                        </a:spcAft>
                        <a:buClrTx/>
                        <a:buSzTx/>
                        <a:buFontTx/>
                        <a:buNone/>
                        <a:tabLst>
                          <a:tab pos="266700" algn="l"/>
                          <a:tab pos="503238" algn="l"/>
                          <a:tab pos="755650" algn="l"/>
                          <a:tab pos="1008063" algn="l"/>
                          <a:tab pos="1260475" algn="l"/>
                        </a:tabLst>
                      </a:pPr>
                      <a:r>
                        <a:rPr kumimoji="0" lang="en-GB" altLang="zh-CN" sz="1800" b="0" i="0" u="none" strike="noStrike" cap="none" normalizeH="0" baseline="0" smtClean="0">
                          <a:ln>
                            <a:noFill/>
                          </a:ln>
                          <a:solidFill>
                            <a:schemeClr val="tx1"/>
                          </a:solidFill>
                          <a:effectLst/>
                          <a:latin typeface="Verdana" pitchFamily="34" charset="0"/>
                          <a:ea typeface="SimSun" pitchFamily="2" charset="-122"/>
                        </a:rPr>
                        <a:t>Vice Chairman</a:t>
                      </a:r>
                      <a:endParaRPr kumimoji="0" lang="zh-CN" altLang="zh-CN" sz="1800" b="0" i="0" u="none" strike="noStrike" cap="none" normalizeH="0" baseline="0" smtClean="0">
                        <a:ln>
                          <a:noFill/>
                        </a:ln>
                        <a:solidFill>
                          <a:schemeClr val="tx1"/>
                        </a:solidFill>
                        <a:effectLst/>
                        <a:latin typeface="Verdana" pitchFamily="34" charset="0"/>
                        <a:ea typeface="SimSun"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600"/>
                        </a:spcBef>
                        <a:spcAft>
                          <a:spcPct val="0"/>
                        </a:spcAft>
                        <a:buClrTx/>
                        <a:buSzTx/>
                        <a:buFontTx/>
                        <a:buNone/>
                        <a:tabLst>
                          <a:tab pos="266700" algn="l"/>
                          <a:tab pos="503238" algn="l"/>
                          <a:tab pos="755650" algn="l"/>
                          <a:tab pos="1008063" algn="l"/>
                          <a:tab pos="1260475" algn="l"/>
                        </a:tabLst>
                      </a:pPr>
                      <a:r>
                        <a:rPr kumimoji="0" lang="en-US" altLang="zh-CN" sz="1800" b="0" i="0" u="none" strike="noStrike" cap="none" normalizeH="0" baseline="0" smtClean="0">
                          <a:ln>
                            <a:noFill/>
                          </a:ln>
                          <a:solidFill>
                            <a:schemeClr val="tx1"/>
                          </a:solidFill>
                          <a:effectLst/>
                          <a:latin typeface="Verdana" pitchFamily="34" charset="0"/>
                          <a:ea typeface="SimSun" pitchFamily="2" charset="-122"/>
                        </a:rPr>
                        <a:t>Mr Yoshito Sakurai (Hitachi, Japan)</a:t>
                      </a:r>
                      <a:endParaRPr kumimoji="0" lang="zh-CN" altLang="zh-CN" sz="1800" b="0" i="0" u="none" strike="noStrike" cap="none" normalizeH="0" baseline="0" smtClean="0">
                        <a:ln>
                          <a:noFill/>
                        </a:ln>
                        <a:solidFill>
                          <a:schemeClr val="tx1"/>
                        </a:solidFill>
                        <a:effectLst/>
                        <a:latin typeface="Verdana" pitchFamily="34" charset="0"/>
                        <a:ea typeface="SimSun"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285">
                <a:tc>
                  <a:txBody>
                    <a:bodyPr/>
                    <a:lstStyle/>
                    <a:p>
                      <a:pPr marL="0" marR="0" lvl="0" indent="0" algn="l" defTabSz="914400" rtl="0" eaLnBrk="1" fontAlgn="base" latinLnBrk="0" hangingPunct="0">
                        <a:lnSpc>
                          <a:spcPct val="100000"/>
                        </a:lnSpc>
                        <a:spcBef>
                          <a:spcPts val="600"/>
                        </a:spcBef>
                        <a:spcAft>
                          <a:spcPct val="0"/>
                        </a:spcAft>
                        <a:buClrTx/>
                        <a:buSzTx/>
                        <a:buFontTx/>
                        <a:buNone/>
                        <a:tabLst>
                          <a:tab pos="266700" algn="l"/>
                          <a:tab pos="503238" algn="l"/>
                          <a:tab pos="755650" algn="l"/>
                          <a:tab pos="1008063" algn="l"/>
                          <a:tab pos="1260475" algn="l"/>
                        </a:tabLst>
                      </a:pPr>
                      <a:r>
                        <a:rPr kumimoji="0" lang="en-GB" altLang="zh-CN" sz="1800" b="0" i="0" u="none" strike="noStrike" cap="none" normalizeH="0" baseline="0" smtClean="0">
                          <a:ln>
                            <a:noFill/>
                          </a:ln>
                          <a:solidFill>
                            <a:schemeClr val="tx1"/>
                          </a:solidFill>
                          <a:effectLst/>
                          <a:latin typeface="Verdana" pitchFamily="34" charset="0"/>
                          <a:ea typeface="SimSun" pitchFamily="2" charset="-122"/>
                        </a:rPr>
                        <a:t>Vice Chairman</a:t>
                      </a:r>
                      <a:endParaRPr kumimoji="0" lang="zh-CN" altLang="zh-CN" sz="1800" b="0" i="0" u="none" strike="noStrike" cap="none" normalizeH="0" baseline="0" smtClean="0">
                        <a:ln>
                          <a:noFill/>
                        </a:ln>
                        <a:solidFill>
                          <a:schemeClr val="tx1"/>
                        </a:solidFill>
                        <a:effectLst/>
                        <a:latin typeface="Verdana" pitchFamily="34" charset="0"/>
                        <a:ea typeface="SimSun"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600"/>
                        </a:spcBef>
                        <a:spcAft>
                          <a:spcPct val="0"/>
                        </a:spcAft>
                        <a:buClrTx/>
                        <a:buSzTx/>
                        <a:buFontTx/>
                        <a:buNone/>
                        <a:tabLst>
                          <a:tab pos="266700" algn="l"/>
                          <a:tab pos="503238" algn="l"/>
                          <a:tab pos="755650" algn="l"/>
                          <a:tab pos="1008063" algn="l"/>
                          <a:tab pos="1260475" algn="l"/>
                        </a:tabLst>
                      </a:pPr>
                      <a:r>
                        <a:rPr kumimoji="0" lang="en-US" altLang="zh-CN" sz="1800" b="0" i="0" u="none" strike="noStrike" cap="none" normalizeH="0" baseline="0" smtClean="0">
                          <a:ln>
                            <a:noFill/>
                          </a:ln>
                          <a:solidFill>
                            <a:schemeClr val="tx1"/>
                          </a:solidFill>
                          <a:effectLst/>
                          <a:latin typeface="Verdana" pitchFamily="34" charset="0"/>
                          <a:ea typeface="SimSun" pitchFamily="2" charset="-122"/>
                        </a:rPr>
                        <a:t>Mr David Su (NIST, USA)</a:t>
                      </a:r>
                      <a:endParaRPr kumimoji="0" lang="zh-CN" altLang="zh-CN" sz="1800" b="0" i="0" u="none" strike="noStrike" cap="none" normalizeH="0" baseline="0" smtClean="0">
                        <a:ln>
                          <a:noFill/>
                        </a:ln>
                        <a:solidFill>
                          <a:schemeClr val="tx1"/>
                        </a:solidFill>
                        <a:effectLst/>
                        <a:latin typeface="Verdana" pitchFamily="34" charset="0"/>
                        <a:ea typeface="SimSun"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285">
                <a:tc>
                  <a:txBody>
                    <a:bodyPr/>
                    <a:lstStyle/>
                    <a:p>
                      <a:pPr marL="0" marR="0" lvl="0" indent="0" algn="l" defTabSz="914400" rtl="0" eaLnBrk="1" fontAlgn="base" latinLnBrk="0" hangingPunct="0">
                        <a:lnSpc>
                          <a:spcPct val="100000"/>
                        </a:lnSpc>
                        <a:spcBef>
                          <a:spcPts val="600"/>
                        </a:spcBef>
                        <a:spcAft>
                          <a:spcPct val="0"/>
                        </a:spcAft>
                        <a:buClrTx/>
                        <a:buSzTx/>
                        <a:buFontTx/>
                        <a:buNone/>
                        <a:tabLst>
                          <a:tab pos="266700" algn="l"/>
                          <a:tab pos="503238" algn="l"/>
                          <a:tab pos="755650" algn="l"/>
                          <a:tab pos="1008063" algn="l"/>
                          <a:tab pos="1260475" algn="l"/>
                        </a:tabLst>
                      </a:pPr>
                      <a:r>
                        <a:rPr kumimoji="0" lang="en-GB" altLang="zh-CN" sz="1800" b="0" i="0" u="none" strike="noStrike" cap="none" normalizeH="0" baseline="0" smtClean="0">
                          <a:ln>
                            <a:noFill/>
                          </a:ln>
                          <a:solidFill>
                            <a:schemeClr val="tx1"/>
                          </a:solidFill>
                          <a:effectLst/>
                          <a:latin typeface="Verdana" pitchFamily="34" charset="0"/>
                          <a:ea typeface="SimSun" pitchFamily="2" charset="-122"/>
                        </a:rPr>
                        <a:t>TSB Secretariat</a:t>
                      </a:r>
                      <a:endParaRPr kumimoji="0" lang="zh-CN" altLang="zh-CN" sz="1800" b="0" i="0" u="none" strike="noStrike" cap="none" normalizeH="0" baseline="0" smtClean="0">
                        <a:ln>
                          <a:noFill/>
                        </a:ln>
                        <a:solidFill>
                          <a:schemeClr val="tx1"/>
                        </a:solidFill>
                        <a:effectLst/>
                        <a:latin typeface="Verdana" pitchFamily="34" charset="0"/>
                        <a:ea typeface="SimSun"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600"/>
                        </a:spcBef>
                        <a:spcAft>
                          <a:spcPct val="0"/>
                        </a:spcAft>
                        <a:buClrTx/>
                        <a:buSzTx/>
                        <a:buFontTx/>
                        <a:buNone/>
                        <a:tabLst>
                          <a:tab pos="266700" algn="l"/>
                          <a:tab pos="503238" algn="l"/>
                          <a:tab pos="755650" algn="l"/>
                          <a:tab pos="1008063" algn="l"/>
                          <a:tab pos="1260475" algn="l"/>
                        </a:tabLst>
                      </a:pPr>
                      <a:r>
                        <a:rPr kumimoji="0" lang="es-ES" altLang="zh-CN" sz="1800" b="0" i="0" u="none" strike="noStrike" cap="none" normalizeH="0" baseline="0" smtClean="0">
                          <a:ln>
                            <a:noFill/>
                          </a:ln>
                          <a:solidFill>
                            <a:schemeClr val="tx1"/>
                          </a:solidFill>
                          <a:effectLst/>
                          <a:latin typeface="Verdana" pitchFamily="34" charset="0"/>
                          <a:ea typeface="SimSun" pitchFamily="2" charset="-122"/>
                        </a:rPr>
                        <a:t>Mr Hiroshi Ota</a:t>
                      </a:r>
                      <a:endParaRPr kumimoji="0" lang="zh-CN" altLang="zh-CN" sz="1800" b="0" i="0" u="none" strike="noStrike" cap="none" normalizeH="0" baseline="0" smtClean="0">
                        <a:ln>
                          <a:noFill/>
                        </a:ln>
                        <a:solidFill>
                          <a:schemeClr val="tx1"/>
                        </a:solidFill>
                        <a:effectLst/>
                        <a:latin typeface="Verdana" pitchFamily="34" charset="0"/>
                        <a:ea typeface="SimSun"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285">
                <a:tc>
                  <a:txBody>
                    <a:bodyPr/>
                    <a:lstStyle/>
                    <a:p>
                      <a:pPr marL="0" marR="0" lvl="0" indent="0" algn="l" defTabSz="914400" rtl="0" eaLnBrk="1" fontAlgn="base" latinLnBrk="0" hangingPunct="0">
                        <a:lnSpc>
                          <a:spcPct val="100000"/>
                        </a:lnSpc>
                        <a:spcBef>
                          <a:spcPts val="600"/>
                        </a:spcBef>
                        <a:spcAft>
                          <a:spcPct val="0"/>
                        </a:spcAft>
                        <a:buClrTx/>
                        <a:buSzTx/>
                        <a:buFontTx/>
                        <a:buNone/>
                        <a:tabLst>
                          <a:tab pos="266700" algn="l"/>
                          <a:tab pos="503238" algn="l"/>
                          <a:tab pos="755650" algn="l"/>
                          <a:tab pos="1008063" algn="l"/>
                          <a:tab pos="1260475" algn="l"/>
                        </a:tabLst>
                      </a:pPr>
                      <a:r>
                        <a:rPr kumimoji="0" lang="en-GB" altLang="zh-CN" sz="1800" b="0" i="0" u="none" strike="noStrike" cap="none" normalizeH="0" baseline="0" smtClean="0">
                          <a:ln>
                            <a:noFill/>
                          </a:ln>
                          <a:solidFill>
                            <a:schemeClr val="tx1"/>
                          </a:solidFill>
                          <a:effectLst/>
                          <a:latin typeface="Verdana" pitchFamily="34" charset="0"/>
                          <a:ea typeface="SimSun" pitchFamily="2" charset="-122"/>
                        </a:rPr>
                        <a:t>TSB Assistant</a:t>
                      </a:r>
                      <a:endParaRPr kumimoji="0" lang="zh-CN" altLang="zh-CN" sz="1800" b="0" i="0" u="none" strike="noStrike" cap="none" normalizeH="0" baseline="0" smtClean="0">
                        <a:ln>
                          <a:noFill/>
                        </a:ln>
                        <a:solidFill>
                          <a:schemeClr val="tx1"/>
                        </a:solidFill>
                        <a:effectLst/>
                        <a:latin typeface="Verdana" pitchFamily="34" charset="0"/>
                        <a:ea typeface="SimSun"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600"/>
                        </a:spcBef>
                        <a:spcAft>
                          <a:spcPct val="0"/>
                        </a:spcAft>
                        <a:buClrTx/>
                        <a:buSzTx/>
                        <a:buFontTx/>
                        <a:buNone/>
                        <a:tabLst>
                          <a:tab pos="266700" algn="l"/>
                          <a:tab pos="503238" algn="l"/>
                          <a:tab pos="755650" algn="l"/>
                          <a:tab pos="1008063" algn="l"/>
                          <a:tab pos="1260475" algn="l"/>
                        </a:tabLst>
                      </a:pPr>
                      <a:r>
                        <a:rPr kumimoji="0" lang="es-ES" altLang="zh-CN" sz="1800" b="0" i="0" u="none" strike="noStrike" cap="none" normalizeH="0" baseline="0" smtClean="0">
                          <a:ln>
                            <a:noFill/>
                          </a:ln>
                          <a:solidFill>
                            <a:schemeClr val="tx1"/>
                          </a:solidFill>
                          <a:effectLst/>
                          <a:latin typeface="Verdana" pitchFamily="34" charset="0"/>
                          <a:ea typeface="SimSun" pitchFamily="2" charset="-122"/>
                        </a:rPr>
                        <a:t>Ms Emmanuelle Labar</a:t>
                      </a:r>
                      <a:endParaRPr kumimoji="0" lang="zh-CN" altLang="zh-CN" sz="1800" b="0" i="0" u="none" strike="noStrike" cap="none" normalizeH="0" baseline="0" smtClean="0">
                        <a:ln>
                          <a:noFill/>
                        </a:ln>
                        <a:solidFill>
                          <a:schemeClr val="tx1"/>
                        </a:solidFill>
                        <a:effectLst/>
                        <a:latin typeface="Verdana" pitchFamily="34" charset="0"/>
                        <a:ea typeface="SimSun"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a:xfrm>
            <a:off x="228600" y="-76200"/>
            <a:ext cx="8686800" cy="1143000"/>
          </a:xfrm>
        </p:spPr>
        <p:txBody>
          <a:bodyPr/>
          <a:lstStyle/>
          <a:p>
            <a:r>
              <a:rPr lang="en-GB" altLang="zh-CN" smtClean="0">
                <a:solidFill>
                  <a:srgbClr val="000099"/>
                </a:solidFill>
                <a:ea typeface="SimSun" pitchFamily="2" charset="-122"/>
              </a:rPr>
              <a:t>Organization of FG Smart</a:t>
            </a:r>
            <a:endParaRPr lang="zh-CN" altLang="en-US" smtClean="0">
              <a:solidFill>
                <a:srgbClr val="000099"/>
              </a:solidFill>
              <a:ea typeface="SimSun" pitchFamily="2" charset="-122"/>
            </a:endParaRPr>
          </a:p>
        </p:txBody>
      </p:sp>
      <p:cxnSp>
        <p:nvCxnSpPr>
          <p:cNvPr id="26627" name="AutoShape 2"/>
          <p:cNvCxnSpPr>
            <a:cxnSpLocks noChangeShapeType="1"/>
          </p:cNvCxnSpPr>
          <p:nvPr/>
        </p:nvCxnSpPr>
        <p:spPr bwMode="auto">
          <a:xfrm rot="5400000">
            <a:off x="3620294" y="1013619"/>
            <a:ext cx="674688" cy="1403350"/>
          </a:xfrm>
          <a:prstGeom prst="bentConnector3">
            <a:avLst>
              <a:gd name="adj1" fmla="val 55528"/>
            </a:avLst>
          </a:prstGeom>
          <a:noFill/>
          <a:ln w="12700">
            <a:solidFill>
              <a:srgbClr val="000000"/>
            </a:solidFill>
            <a:miter lim="800000"/>
            <a:headEnd type="none" w="sm" len="sm"/>
            <a:tailEnd type="none" w="sm" len="sm"/>
          </a:ln>
        </p:spPr>
      </p:cxnSp>
      <p:grpSp>
        <p:nvGrpSpPr>
          <p:cNvPr id="26628" name="Group 10"/>
          <p:cNvGrpSpPr>
            <a:grpSpLocks/>
          </p:cNvGrpSpPr>
          <p:nvPr/>
        </p:nvGrpSpPr>
        <p:grpSpPr bwMode="auto">
          <a:xfrm>
            <a:off x="3938588" y="762000"/>
            <a:ext cx="1450975" cy="684213"/>
            <a:chOff x="2420" y="652"/>
            <a:chExt cx="914" cy="431"/>
          </a:xfrm>
        </p:grpSpPr>
        <p:grpSp>
          <p:nvGrpSpPr>
            <p:cNvPr id="26665" name="Group 11"/>
            <p:cNvGrpSpPr>
              <a:grpSpLocks/>
            </p:cNvGrpSpPr>
            <p:nvPr/>
          </p:nvGrpSpPr>
          <p:grpSpPr bwMode="auto">
            <a:xfrm>
              <a:off x="2420" y="652"/>
              <a:ext cx="914" cy="431"/>
              <a:chOff x="816" y="2304"/>
              <a:chExt cx="1440" cy="448"/>
            </a:xfrm>
          </p:grpSpPr>
          <p:sp>
            <p:nvSpPr>
              <p:cNvPr id="117" name="Freeform 12"/>
              <p:cNvSpPr>
                <a:spLocks/>
              </p:cNvSpPr>
              <p:nvPr/>
            </p:nvSpPr>
            <p:spPr bwMode="gray">
              <a:xfrm>
                <a:off x="901" y="2562"/>
                <a:ext cx="1270" cy="190"/>
              </a:xfrm>
              <a:custGeom>
                <a:avLst/>
                <a:gdLst>
                  <a:gd name="T0" fmla="*/ 4464 w 1120"/>
                  <a:gd name="T1" fmla="*/ 11 h 252"/>
                  <a:gd name="T2" fmla="*/ 4445 w 1120"/>
                  <a:gd name="T3" fmla="*/ 11 h 252"/>
                  <a:gd name="T4" fmla="*/ 4380 w 1120"/>
                  <a:gd name="T5" fmla="*/ 11 h 252"/>
                  <a:gd name="T6" fmla="*/ 4282 w 1120"/>
                  <a:gd name="T7" fmla="*/ 11 h 252"/>
                  <a:gd name="T8" fmla="*/ 4139 w 1120"/>
                  <a:gd name="T9" fmla="*/ 11 h 252"/>
                  <a:gd name="T10" fmla="*/ 3955 w 1120"/>
                  <a:gd name="T11" fmla="*/ 10 h 252"/>
                  <a:gd name="T12" fmla="*/ 3742 w 1120"/>
                  <a:gd name="T13" fmla="*/ 10 h 252"/>
                  <a:gd name="T14" fmla="*/ 3491 w 1120"/>
                  <a:gd name="T15" fmla="*/ 10 h 252"/>
                  <a:gd name="T16" fmla="*/ 3209 w 1120"/>
                  <a:gd name="T17" fmla="*/ 8 h 252"/>
                  <a:gd name="T18" fmla="*/ 2911 w 1120"/>
                  <a:gd name="T19" fmla="*/ 8 h 252"/>
                  <a:gd name="T20" fmla="*/ 2575 w 1120"/>
                  <a:gd name="T21" fmla="*/ 8 h 252"/>
                  <a:gd name="T22" fmla="*/ 2211 w 1120"/>
                  <a:gd name="T23" fmla="*/ 8 h 252"/>
                  <a:gd name="T24" fmla="*/ 1855 w 1120"/>
                  <a:gd name="T25" fmla="*/ 8 h 252"/>
                  <a:gd name="T26" fmla="*/ 1527 w 1120"/>
                  <a:gd name="T27" fmla="*/ 8 h 252"/>
                  <a:gd name="T28" fmla="*/ 1227 w 1120"/>
                  <a:gd name="T29" fmla="*/ 8 h 252"/>
                  <a:gd name="T30" fmla="*/ 949 w 1120"/>
                  <a:gd name="T31" fmla="*/ 10 h 252"/>
                  <a:gd name="T32" fmla="*/ 712 w 1120"/>
                  <a:gd name="T33" fmla="*/ 10 h 252"/>
                  <a:gd name="T34" fmla="*/ 503 w 1120"/>
                  <a:gd name="T35" fmla="*/ 10 h 252"/>
                  <a:gd name="T36" fmla="*/ 324 w 1120"/>
                  <a:gd name="T37" fmla="*/ 11 h 252"/>
                  <a:gd name="T38" fmla="*/ 184 w 1120"/>
                  <a:gd name="T39" fmla="*/ 11 h 252"/>
                  <a:gd name="T40" fmla="*/ 78 w 1120"/>
                  <a:gd name="T41" fmla="*/ 11 h 252"/>
                  <a:gd name="T42" fmla="*/ 23 w 1120"/>
                  <a:gd name="T43" fmla="*/ 11 h 252"/>
                  <a:gd name="T44" fmla="*/ 0 w 1120"/>
                  <a:gd name="T45" fmla="*/ 11 h 252"/>
                  <a:gd name="T46" fmla="*/ 0 w 1120"/>
                  <a:gd name="T47" fmla="*/ 3 h 252"/>
                  <a:gd name="T48" fmla="*/ 2229 w 1120"/>
                  <a:gd name="T49" fmla="*/ 0 h 252"/>
                  <a:gd name="T50" fmla="*/ 4464 w 1120"/>
                  <a:gd name="T51" fmla="*/ 3 h 252"/>
                  <a:gd name="T52" fmla="*/ 4464 w 1120"/>
                  <a:gd name="T53" fmla="*/ 11 h 252"/>
                  <a:gd name="T54" fmla="*/ 4464 w 1120"/>
                  <a:gd name="T55" fmla="*/ 1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000000"/>
              </a:solidFill>
              <a:ln w="0">
                <a:noFill/>
                <a:round/>
                <a:headEnd/>
                <a:tailEnd/>
              </a:ln>
            </p:spPr>
            <p:txBody>
              <a:bodyPr/>
              <a:lstStyle/>
              <a:p>
                <a:pPr fontAlgn="auto">
                  <a:spcBef>
                    <a:spcPts val="0"/>
                  </a:spcBef>
                  <a:spcAft>
                    <a:spcPts val="0"/>
                  </a:spcAft>
                  <a:defRPr/>
                </a:pPr>
                <a:endParaRPr lang="zh-CN" altLang="en-US" kern="0">
                  <a:solidFill>
                    <a:sysClr val="windowText" lastClr="000000"/>
                  </a:solidFill>
                  <a:latin typeface="Verdana" pitchFamily="34" charset="0"/>
                </a:endParaRPr>
              </a:p>
            </p:txBody>
          </p:sp>
          <p:sp>
            <p:nvSpPr>
              <p:cNvPr id="26668" name="Rectangle 13"/>
              <p:cNvSpPr>
                <a:spLocks noChangeArrowheads="1"/>
              </p:cNvSpPr>
              <p:nvPr/>
            </p:nvSpPr>
            <p:spPr bwMode="gray">
              <a:xfrm>
                <a:off x="816" y="2304"/>
                <a:ext cx="1440" cy="393"/>
              </a:xfrm>
              <a:prstGeom prst="rect">
                <a:avLst/>
              </a:prstGeom>
              <a:gradFill rotWithShape="1">
                <a:gsLst>
                  <a:gs pos="0">
                    <a:srgbClr val="585893"/>
                  </a:gs>
                  <a:gs pos="100000">
                    <a:srgbClr val="9999FF"/>
                  </a:gs>
                </a:gsLst>
                <a:lin ang="2700000" scaled="1"/>
              </a:gradFill>
              <a:ln w="9525" algn="ctr">
                <a:noFill/>
                <a:miter lim="800000"/>
                <a:headEnd/>
                <a:tailEnd/>
              </a:ln>
            </p:spPr>
            <p:txBody>
              <a:bodyPr wrap="none" anchor="ctr"/>
              <a:lstStyle/>
              <a:p>
                <a:pPr algn="ctr"/>
                <a:endParaRPr lang="zh-CN" altLang="en-US" b="1">
                  <a:solidFill>
                    <a:srgbClr val="FFFFFF"/>
                  </a:solidFill>
                  <a:latin typeface="Verdana" pitchFamily="34" charset="0"/>
                  <a:ea typeface="SimSun" pitchFamily="2" charset="-122"/>
                </a:endParaRPr>
              </a:p>
            </p:txBody>
          </p:sp>
        </p:grpSp>
        <p:sp>
          <p:nvSpPr>
            <p:cNvPr id="26666" name="Rectangle 14"/>
            <p:cNvSpPr>
              <a:spLocks noChangeArrowheads="1"/>
            </p:cNvSpPr>
            <p:nvPr/>
          </p:nvSpPr>
          <p:spPr bwMode="auto">
            <a:xfrm>
              <a:off x="2425" y="712"/>
              <a:ext cx="872" cy="233"/>
            </a:xfrm>
            <a:prstGeom prst="rect">
              <a:avLst/>
            </a:prstGeom>
            <a:noFill/>
            <a:ln w="9525">
              <a:noFill/>
              <a:miter lim="800000"/>
              <a:headEnd/>
              <a:tailEnd/>
            </a:ln>
          </p:spPr>
          <p:txBody>
            <a:bodyPr wrap="none">
              <a:spAutoFit/>
            </a:bodyPr>
            <a:lstStyle/>
            <a:p>
              <a:pPr algn="r"/>
              <a:r>
                <a:rPr lang="en-US" altLang="zh-CN" b="1">
                  <a:solidFill>
                    <a:srgbClr val="FFFFFF"/>
                  </a:solidFill>
                  <a:latin typeface="Verdana" pitchFamily="34" charset="0"/>
                  <a:ea typeface="SimSun" pitchFamily="2" charset="-122"/>
                </a:rPr>
                <a:t>FG Smart</a:t>
              </a:r>
              <a:endParaRPr lang="zh-CN" altLang="en-US" b="1">
                <a:solidFill>
                  <a:srgbClr val="FFFFFF"/>
                </a:solidFill>
                <a:latin typeface="Verdana" pitchFamily="34" charset="0"/>
                <a:ea typeface="SimSun" pitchFamily="2" charset="-122"/>
              </a:endParaRPr>
            </a:p>
          </p:txBody>
        </p:sp>
      </p:grpSp>
      <p:grpSp>
        <p:nvGrpSpPr>
          <p:cNvPr id="26629" name="Group 15"/>
          <p:cNvGrpSpPr>
            <a:grpSpLocks/>
          </p:cNvGrpSpPr>
          <p:nvPr/>
        </p:nvGrpSpPr>
        <p:grpSpPr bwMode="auto">
          <a:xfrm>
            <a:off x="2555875" y="2071688"/>
            <a:ext cx="1450975" cy="658812"/>
            <a:chOff x="3645" y="741"/>
            <a:chExt cx="914" cy="415"/>
          </a:xfrm>
        </p:grpSpPr>
        <p:grpSp>
          <p:nvGrpSpPr>
            <p:cNvPr id="26661" name="Group 16"/>
            <p:cNvGrpSpPr>
              <a:grpSpLocks/>
            </p:cNvGrpSpPr>
            <p:nvPr/>
          </p:nvGrpSpPr>
          <p:grpSpPr bwMode="auto">
            <a:xfrm>
              <a:off x="3645" y="741"/>
              <a:ext cx="914" cy="415"/>
              <a:chOff x="816" y="2304"/>
              <a:chExt cx="1440" cy="448"/>
            </a:xfrm>
          </p:grpSpPr>
          <p:sp>
            <p:nvSpPr>
              <p:cNvPr id="122" name="Freeform 17"/>
              <p:cNvSpPr>
                <a:spLocks/>
              </p:cNvSpPr>
              <p:nvPr/>
            </p:nvSpPr>
            <p:spPr bwMode="gray">
              <a:xfrm>
                <a:off x="901" y="2562"/>
                <a:ext cx="1270" cy="190"/>
              </a:xfrm>
              <a:custGeom>
                <a:avLst/>
                <a:gdLst>
                  <a:gd name="T0" fmla="*/ 4464 w 1120"/>
                  <a:gd name="T1" fmla="*/ 11 h 252"/>
                  <a:gd name="T2" fmla="*/ 4445 w 1120"/>
                  <a:gd name="T3" fmla="*/ 11 h 252"/>
                  <a:gd name="T4" fmla="*/ 4380 w 1120"/>
                  <a:gd name="T5" fmla="*/ 11 h 252"/>
                  <a:gd name="T6" fmla="*/ 4282 w 1120"/>
                  <a:gd name="T7" fmla="*/ 11 h 252"/>
                  <a:gd name="T8" fmla="*/ 4139 w 1120"/>
                  <a:gd name="T9" fmla="*/ 11 h 252"/>
                  <a:gd name="T10" fmla="*/ 3955 w 1120"/>
                  <a:gd name="T11" fmla="*/ 10 h 252"/>
                  <a:gd name="T12" fmla="*/ 3742 w 1120"/>
                  <a:gd name="T13" fmla="*/ 10 h 252"/>
                  <a:gd name="T14" fmla="*/ 3491 w 1120"/>
                  <a:gd name="T15" fmla="*/ 10 h 252"/>
                  <a:gd name="T16" fmla="*/ 3209 w 1120"/>
                  <a:gd name="T17" fmla="*/ 8 h 252"/>
                  <a:gd name="T18" fmla="*/ 2911 w 1120"/>
                  <a:gd name="T19" fmla="*/ 8 h 252"/>
                  <a:gd name="T20" fmla="*/ 2575 w 1120"/>
                  <a:gd name="T21" fmla="*/ 8 h 252"/>
                  <a:gd name="T22" fmla="*/ 2211 w 1120"/>
                  <a:gd name="T23" fmla="*/ 8 h 252"/>
                  <a:gd name="T24" fmla="*/ 1855 w 1120"/>
                  <a:gd name="T25" fmla="*/ 8 h 252"/>
                  <a:gd name="T26" fmla="*/ 1527 w 1120"/>
                  <a:gd name="T27" fmla="*/ 8 h 252"/>
                  <a:gd name="T28" fmla="*/ 1227 w 1120"/>
                  <a:gd name="T29" fmla="*/ 8 h 252"/>
                  <a:gd name="T30" fmla="*/ 949 w 1120"/>
                  <a:gd name="T31" fmla="*/ 10 h 252"/>
                  <a:gd name="T32" fmla="*/ 712 w 1120"/>
                  <a:gd name="T33" fmla="*/ 10 h 252"/>
                  <a:gd name="T34" fmla="*/ 503 w 1120"/>
                  <a:gd name="T35" fmla="*/ 10 h 252"/>
                  <a:gd name="T36" fmla="*/ 324 w 1120"/>
                  <a:gd name="T37" fmla="*/ 11 h 252"/>
                  <a:gd name="T38" fmla="*/ 184 w 1120"/>
                  <a:gd name="T39" fmla="*/ 11 h 252"/>
                  <a:gd name="T40" fmla="*/ 78 w 1120"/>
                  <a:gd name="T41" fmla="*/ 11 h 252"/>
                  <a:gd name="T42" fmla="*/ 23 w 1120"/>
                  <a:gd name="T43" fmla="*/ 11 h 252"/>
                  <a:gd name="T44" fmla="*/ 0 w 1120"/>
                  <a:gd name="T45" fmla="*/ 11 h 252"/>
                  <a:gd name="T46" fmla="*/ 0 w 1120"/>
                  <a:gd name="T47" fmla="*/ 3 h 252"/>
                  <a:gd name="T48" fmla="*/ 2229 w 1120"/>
                  <a:gd name="T49" fmla="*/ 0 h 252"/>
                  <a:gd name="T50" fmla="*/ 4464 w 1120"/>
                  <a:gd name="T51" fmla="*/ 3 h 252"/>
                  <a:gd name="T52" fmla="*/ 4464 w 1120"/>
                  <a:gd name="T53" fmla="*/ 11 h 252"/>
                  <a:gd name="T54" fmla="*/ 4464 w 1120"/>
                  <a:gd name="T55" fmla="*/ 1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000000"/>
              </a:solidFill>
              <a:ln w="0">
                <a:noFill/>
                <a:round/>
                <a:headEnd/>
                <a:tailEnd/>
              </a:ln>
            </p:spPr>
            <p:txBody>
              <a:bodyPr/>
              <a:lstStyle/>
              <a:p>
                <a:pPr fontAlgn="auto">
                  <a:spcBef>
                    <a:spcPts val="0"/>
                  </a:spcBef>
                  <a:spcAft>
                    <a:spcPts val="0"/>
                  </a:spcAft>
                  <a:defRPr/>
                </a:pPr>
                <a:endParaRPr lang="zh-CN" altLang="en-US" kern="0">
                  <a:solidFill>
                    <a:sysClr val="windowText" lastClr="000000"/>
                  </a:solidFill>
                  <a:latin typeface="Verdana" pitchFamily="34" charset="0"/>
                </a:endParaRPr>
              </a:p>
            </p:txBody>
          </p:sp>
          <p:sp>
            <p:nvSpPr>
              <p:cNvPr id="26664" name="Rectangle 18"/>
              <p:cNvSpPr>
                <a:spLocks noChangeArrowheads="1"/>
              </p:cNvSpPr>
              <p:nvPr/>
            </p:nvSpPr>
            <p:spPr bwMode="gray">
              <a:xfrm>
                <a:off x="816" y="2304"/>
                <a:ext cx="1440" cy="393"/>
              </a:xfrm>
              <a:prstGeom prst="rect">
                <a:avLst/>
              </a:prstGeom>
              <a:gradFill rotWithShape="1">
                <a:gsLst>
                  <a:gs pos="0">
                    <a:srgbClr val="5F6E6E"/>
                  </a:gs>
                  <a:gs pos="100000">
                    <a:srgbClr val="A5BEBF"/>
                  </a:gs>
                </a:gsLst>
                <a:lin ang="2700000" scaled="1"/>
              </a:gradFill>
              <a:ln w="9525" algn="ctr">
                <a:noFill/>
                <a:miter lim="800000"/>
                <a:headEnd/>
                <a:tailEnd/>
              </a:ln>
            </p:spPr>
            <p:txBody>
              <a:bodyPr wrap="none" anchor="ctr"/>
              <a:lstStyle/>
              <a:p>
                <a:pPr algn="ctr"/>
                <a:endParaRPr lang="zh-CN" altLang="en-US" b="1">
                  <a:solidFill>
                    <a:srgbClr val="FFFFFF"/>
                  </a:solidFill>
                  <a:latin typeface="Verdana" pitchFamily="34" charset="0"/>
                  <a:ea typeface="SimSun" pitchFamily="2" charset="-122"/>
                </a:endParaRPr>
              </a:p>
            </p:txBody>
          </p:sp>
        </p:grpSp>
        <p:sp>
          <p:nvSpPr>
            <p:cNvPr id="26662" name="Rectangle 19"/>
            <p:cNvSpPr>
              <a:spLocks noChangeArrowheads="1"/>
            </p:cNvSpPr>
            <p:nvPr/>
          </p:nvSpPr>
          <p:spPr bwMode="auto">
            <a:xfrm>
              <a:off x="3798" y="832"/>
              <a:ext cx="738" cy="233"/>
            </a:xfrm>
            <a:prstGeom prst="rect">
              <a:avLst/>
            </a:prstGeom>
            <a:noFill/>
            <a:ln w="9525">
              <a:noFill/>
              <a:miter lim="800000"/>
              <a:headEnd/>
              <a:tailEnd/>
            </a:ln>
          </p:spPr>
          <p:txBody>
            <a:bodyPr wrap="none">
              <a:spAutoFit/>
            </a:bodyPr>
            <a:lstStyle/>
            <a:p>
              <a:pPr algn="ctr"/>
              <a:r>
                <a:rPr lang="en-US" altLang="zh-CN" b="1">
                  <a:solidFill>
                    <a:srgbClr val="FFFFFF"/>
                  </a:solidFill>
                  <a:latin typeface="Verdana" pitchFamily="34" charset="0"/>
                  <a:ea typeface="SimSun" pitchFamily="2" charset="-122"/>
                </a:rPr>
                <a:t>Plenary</a:t>
              </a:r>
              <a:endParaRPr lang="zh-CN" altLang="en-US" b="1">
                <a:solidFill>
                  <a:srgbClr val="FFFFFF"/>
                </a:solidFill>
                <a:latin typeface="Verdana" pitchFamily="34" charset="0"/>
                <a:ea typeface="SimSun" pitchFamily="2" charset="-122"/>
              </a:endParaRPr>
            </a:p>
          </p:txBody>
        </p:sp>
      </p:grpSp>
      <p:grpSp>
        <p:nvGrpSpPr>
          <p:cNvPr id="26630" name="Group 41"/>
          <p:cNvGrpSpPr>
            <a:grpSpLocks/>
          </p:cNvGrpSpPr>
          <p:nvPr/>
        </p:nvGrpSpPr>
        <p:grpSpPr bwMode="auto">
          <a:xfrm>
            <a:off x="3811588" y="3157538"/>
            <a:ext cx="1697037" cy="804862"/>
            <a:chOff x="816" y="2304"/>
            <a:chExt cx="1440" cy="448"/>
          </a:xfrm>
        </p:grpSpPr>
        <p:sp>
          <p:nvSpPr>
            <p:cNvPr id="147" name="Freeform 42"/>
            <p:cNvSpPr>
              <a:spLocks/>
            </p:cNvSpPr>
            <p:nvPr/>
          </p:nvSpPr>
          <p:spPr bwMode="gray">
            <a:xfrm>
              <a:off x="901" y="2562"/>
              <a:ext cx="1270" cy="190"/>
            </a:xfrm>
            <a:custGeom>
              <a:avLst/>
              <a:gdLst>
                <a:gd name="T0" fmla="*/ 4464 w 1120"/>
                <a:gd name="T1" fmla="*/ 11 h 252"/>
                <a:gd name="T2" fmla="*/ 4445 w 1120"/>
                <a:gd name="T3" fmla="*/ 11 h 252"/>
                <a:gd name="T4" fmla="*/ 4380 w 1120"/>
                <a:gd name="T5" fmla="*/ 11 h 252"/>
                <a:gd name="T6" fmla="*/ 4282 w 1120"/>
                <a:gd name="T7" fmla="*/ 11 h 252"/>
                <a:gd name="T8" fmla="*/ 4139 w 1120"/>
                <a:gd name="T9" fmla="*/ 11 h 252"/>
                <a:gd name="T10" fmla="*/ 3955 w 1120"/>
                <a:gd name="T11" fmla="*/ 10 h 252"/>
                <a:gd name="T12" fmla="*/ 3742 w 1120"/>
                <a:gd name="T13" fmla="*/ 10 h 252"/>
                <a:gd name="T14" fmla="*/ 3491 w 1120"/>
                <a:gd name="T15" fmla="*/ 10 h 252"/>
                <a:gd name="T16" fmla="*/ 3209 w 1120"/>
                <a:gd name="T17" fmla="*/ 8 h 252"/>
                <a:gd name="T18" fmla="*/ 2911 w 1120"/>
                <a:gd name="T19" fmla="*/ 8 h 252"/>
                <a:gd name="T20" fmla="*/ 2575 w 1120"/>
                <a:gd name="T21" fmla="*/ 8 h 252"/>
                <a:gd name="T22" fmla="*/ 2211 w 1120"/>
                <a:gd name="T23" fmla="*/ 8 h 252"/>
                <a:gd name="T24" fmla="*/ 1855 w 1120"/>
                <a:gd name="T25" fmla="*/ 8 h 252"/>
                <a:gd name="T26" fmla="*/ 1527 w 1120"/>
                <a:gd name="T27" fmla="*/ 8 h 252"/>
                <a:gd name="T28" fmla="*/ 1227 w 1120"/>
                <a:gd name="T29" fmla="*/ 8 h 252"/>
                <a:gd name="T30" fmla="*/ 949 w 1120"/>
                <a:gd name="T31" fmla="*/ 10 h 252"/>
                <a:gd name="T32" fmla="*/ 712 w 1120"/>
                <a:gd name="T33" fmla="*/ 10 h 252"/>
                <a:gd name="T34" fmla="*/ 503 w 1120"/>
                <a:gd name="T35" fmla="*/ 10 h 252"/>
                <a:gd name="T36" fmla="*/ 324 w 1120"/>
                <a:gd name="T37" fmla="*/ 11 h 252"/>
                <a:gd name="T38" fmla="*/ 184 w 1120"/>
                <a:gd name="T39" fmla="*/ 11 h 252"/>
                <a:gd name="T40" fmla="*/ 78 w 1120"/>
                <a:gd name="T41" fmla="*/ 11 h 252"/>
                <a:gd name="T42" fmla="*/ 23 w 1120"/>
                <a:gd name="T43" fmla="*/ 11 h 252"/>
                <a:gd name="T44" fmla="*/ 0 w 1120"/>
                <a:gd name="T45" fmla="*/ 11 h 252"/>
                <a:gd name="T46" fmla="*/ 0 w 1120"/>
                <a:gd name="T47" fmla="*/ 3 h 252"/>
                <a:gd name="T48" fmla="*/ 2229 w 1120"/>
                <a:gd name="T49" fmla="*/ 0 h 252"/>
                <a:gd name="T50" fmla="*/ 4464 w 1120"/>
                <a:gd name="T51" fmla="*/ 3 h 252"/>
                <a:gd name="T52" fmla="*/ 4464 w 1120"/>
                <a:gd name="T53" fmla="*/ 11 h 252"/>
                <a:gd name="T54" fmla="*/ 4464 w 1120"/>
                <a:gd name="T55" fmla="*/ 1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000000"/>
            </a:solidFill>
            <a:ln w="0">
              <a:noFill/>
              <a:round/>
              <a:headEnd/>
              <a:tailEnd/>
            </a:ln>
          </p:spPr>
          <p:txBody>
            <a:bodyPr/>
            <a:lstStyle/>
            <a:p>
              <a:pPr fontAlgn="auto">
                <a:spcBef>
                  <a:spcPts val="0"/>
                </a:spcBef>
                <a:spcAft>
                  <a:spcPts val="0"/>
                </a:spcAft>
                <a:defRPr/>
              </a:pPr>
              <a:endParaRPr lang="zh-CN" altLang="en-US" kern="0">
                <a:solidFill>
                  <a:sysClr val="windowText" lastClr="000000"/>
                </a:solidFill>
                <a:latin typeface="Verdana" pitchFamily="34" charset="0"/>
              </a:endParaRPr>
            </a:p>
          </p:txBody>
        </p:sp>
        <p:sp>
          <p:nvSpPr>
            <p:cNvPr id="26660" name="Rectangle 43"/>
            <p:cNvSpPr>
              <a:spLocks noChangeArrowheads="1"/>
            </p:cNvSpPr>
            <p:nvPr/>
          </p:nvSpPr>
          <p:spPr bwMode="gray">
            <a:xfrm>
              <a:off x="816" y="2304"/>
              <a:ext cx="1440" cy="393"/>
            </a:xfrm>
            <a:prstGeom prst="rect">
              <a:avLst/>
            </a:prstGeom>
            <a:gradFill rotWithShape="1">
              <a:gsLst>
                <a:gs pos="0">
                  <a:srgbClr val="589358"/>
                </a:gs>
                <a:gs pos="100000">
                  <a:srgbClr val="99FF99"/>
                </a:gs>
              </a:gsLst>
              <a:lin ang="2700000" scaled="1"/>
            </a:gradFill>
            <a:ln w="9525" algn="ctr">
              <a:noFill/>
              <a:miter lim="800000"/>
              <a:headEnd/>
              <a:tailEnd/>
            </a:ln>
          </p:spPr>
          <p:txBody>
            <a:bodyPr wrap="none" anchor="ctr"/>
            <a:lstStyle/>
            <a:p>
              <a:pPr algn="ctr"/>
              <a:endParaRPr lang="zh-CN" altLang="en-US" b="1">
                <a:solidFill>
                  <a:srgbClr val="FFFFFF"/>
                </a:solidFill>
                <a:latin typeface="Verdana" pitchFamily="34" charset="0"/>
                <a:ea typeface="SimSun" pitchFamily="2" charset="-122"/>
              </a:endParaRPr>
            </a:p>
          </p:txBody>
        </p:sp>
      </p:grpSp>
      <p:cxnSp>
        <p:nvCxnSpPr>
          <p:cNvPr id="26631" name="AutoShape 50"/>
          <p:cNvCxnSpPr>
            <a:cxnSpLocks noChangeShapeType="1"/>
          </p:cNvCxnSpPr>
          <p:nvPr/>
        </p:nvCxnSpPr>
        <p:spPr bwMode="auto">
          <a:xfrm rot="5400000">
            <a:off x="3764756" y="2258219"/>
            <a:ext cx="1795463" cy="3175"/>
          </a:xfrm>
          <a:prstGeom prst="straightConnector1">
            <a:avLst/>
          </a:prstGeom>
          <a:noFill/>
          <a:ln w="25400">
            <a:solidFill>
              <a:srgbClr val="000000"/>
            </a:solidFill>
            <a:round/>
            <a:headEnd type="none" w="sm" len="sm"/>
            <a:tailEnd type="none" w="sm" len="sm"/>
          </a:ln>
        </p:spPr>
      </p:cxnSp>
      <p:cxnSp>
        <p:nvCxnSpPr>
          <p:cNvPr id="26632" name="形状 159"/>
          <p:cNvCxnSpPr>
            <a:cxnSpLocks noChangeShapeType="1"/>
            <a:stCxn id="26636" idx="0"/>
          </p:cNvCxnSpPr>
          <p:nvPr/>
        </p:nvCxnSpPr>
        <p:spPr bwMode="auto">
          <a:xfrm rot="5400000" flipH="1" flipV="1">
            <a:off x="3031332" y="1583531"/>
            <a:ext cx="457200" cy="2776537"/>
          </a:xfrm>
          <a:prstGeom prst="bentConnector2">
            <a:avLst/>
          </a:prstGeom>
          <a:noFill/>
          <a:ln w="19050" algn="ctr">
            <a:solidFill>
              <a:schemeClr val="tx1"/>
            </a:solidFill>
            <a:round/>
            <a:headEnd/>
            <a:tailEnd/>
          </a:ln>
        </p:spPr>
      </p:cxnSp>
      <p:cxnSp>
        <p:nvCxnSpPr>
          <p:cNvPr id="26633" name="形状 160"/>
          <p:cNvCxnSpPr>
            <a:cxnSpLocks noChangeShapeType="1"/>
          </p:cNvCxnSpPr>
          <p:nvPr/>
        </p:nvCxnSpPr>
        <p:spPr bwMode="auto">
          <a:xfrm rot="16200000" flipV="1">
            <a:off x="5851526" y="1519237"/>
            <a:ext cx="381000" cy="2828925"/>
          </a:xfrm>
          <a:prstGeom prst="bentConnector2">
            <a:avLst/>
          </a:prstGeom>
          <a:noFill/>
          <a:ln w="19050" algn="ctr">
            <a:solidFill>
              <a:schemeClr val="tx1"/>
            </a:solidFill>
            <a:round/>
            <a:headEnd/>
            <a:tailEnd/>
          </a:ln>
        </p:spPr>
      </p:cxnSp>
      <p:grpSp>
        <p:nvGrpSpPr>
          <p:cNvPr id="26634" name="Group 41"/>
          <p:cNvGrpSpPr>
            <a:grpSpLocks/>
          </p:cNvGrpSpPr>
          <p:nvPr/>
        </p:nvGrpSpPr>
        <p:grpSpPr bwMode="auto">
          <a:xfrm>
            <a:off x="990600" y="3200400"/>
            <a:ext cx="1697038" cy="804863"/>
            <a:chOff x="816" y="2304"/>
            <a:chExt cx="1440" cy="448"/>
          </a:xfrm>
        </p:grpSpPr>
        <p:sp>
          <p:nvSpPr>
            <p:cNvPr id="169" name="Freeform 42"/>
            <p:cNvSpPr>
              <a:spLocks/>
            </p:cNvSpPr>
            <p:nvPr/>
          </p:nvSpPr>
          <p:spPr bwMode="gray">
            <a:xfrm>
              <a:off x="901" y="2562"/>
              <a:ext cx="1270" cy="190"/>
            </a:xfrm>
            <a:custGeom>
              <a:avLst/>
              <a:gdLst>
                <a:gd name="T0" fmla="*/ 4464 w 1120"/>
                <a:gd name="T1" fmla="*/ 11 h 252"/>
                <a:gd name="T2" fmla="*/ 4445 w 1120"/>
                <a:gd name="T3" fmla="*/ 11 h 252"/>
                <a:gd name="T4" fmla="*/ 4380 w 1120"/>
                <a:gd name="T5" fmla="*/ 11 h 252"/>
                <a:gd name="T6" fmla="*/ 4282 w 1120"/>
                <a:gd name="T7" fmla="*/ 11 h 252"/>
                <a:gd name="T8" fmla="*/ 4139 w 1120"/>
                <a:gd name="T9" fmla="*/ 11 h 252"/>
                <a:gd name="T10" fmla="*/ 3955 w 1120"/>
                <a:gd name="T11" fmla="*/ 10 h 252"/>
                <a:gd name="T12" fmla="*/ 3742 w 1120"/>
                <a:gd name="T13" fmla="*/ 10 h 252"/>
                <a:gd name="T14" fmla="*/ 3491 w 1120"/>
                <a:gd name="T15" fmla="*/ 10 h 252"/>
                <a:gd name="T16" fmla="*/ 3209 w 1120"/>
                <a:gd name="T17" fmla="*/ 8 h 252"/>
                <a:gd name="T18" fmla="*/ 2911 w 1120"/>
                <a:gd name="T19" fmla="*/ 8 h 252"/>
                <a:gd name="T20" fmla="*/ 2575 w 1120"/>
                <a:gd name="T21" fmla="*/ 8 h 252"/>
                <a:gd name="T22" fmla="*/ 2211 w 1120"/>
                <a:gd name="T23" fmla="*/ 8 h 252"/>
                <a:gd name="T24" fmla="*/ 1855 w 1120"/>
                <a:gd name="T25" fmla="*/ 8 h 252"/>
                <a:gd name="T26" fmla="*/ 1527 w 1120"/>
                <a:gd name="T27" fmla="*/ 8 h 252"/>
                <a:gd name="T28" fmla="*/ 1227 w 1120"/>
                <a:gd name="T29" fmla="*/ 8 h 252"/>
                <a:gd name="T30" fmla="*/ 949 w 1120"/>
                <a:gd name="T31" fmla="*/ 10 h 252"/>
                <a:gd name="T32" fmla="*/ 712 w 1120"/>
                <a:gd name="T33" fmla="*/ 10 h 252"/>
                <a:gd name="T34" fmla="*/ 503 w 1120"/>
                <a:gd name="T35" fmla="*/ 10 h 252"/>
                <a:gd name="T36" fmla="*/ 324 w 1120"/>
                <a:gd name="T37" fmla="*/ 11 h 252"/>
                <a:gd name="T38" fmla="*/ 184 w 1120"/>
                <a:gd name="T39" fmla="*/ 11 h 252"/>
                <a:gd name="T40" fmla="*/ 78 w 1120"/>
                <a:gd name="T41" fmla="*/ 11 h 252"/>
                <a:gd name="T42" fmla="*/ 23 w 1120"/>
                <a:gd name="T43" fmla="*/ 11 h 252"/>
                <a:gd name="T44" fmla="*/ 0 w 1120"/>
                <a:gd name="T45" fmla="*/ 11 h 252"/>
                <a:gd name="T46" fmla="*/ 0 w 1120"/>
                <a:gd name="T47" fmla="*/ 3 h 252"/>
                <a:gd name="T48" fmla="*/ 2229 w 1120"/>
                <a:gd name="T49" fmla="*/ 0 h 252"/>
                <a:gd name="T50" fmla="*/ 4464 w 1120"/>
                <a:gd name="T51" fmla="*/ 3 h 252"/>
                <a:gd name="T52" fmla="*/ 4464 w 1120"/>
                <a:gd name="T53" fmla="*/ 11 h 252"/>
                <a:gd name="T54" fmla="*/ 4464 w 1120"/>
                <a:gd name="T55" fmla="*/ 1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000000"/>
            </a:solidFill>
            <a:ln w="0">
              <a:noFill/>
              <a:round/>
              <a:headEnd/>
              <a:tailEnd/>
            </a:ln>
          </p:spPr>
          <p:txBody>
            <a:bodyPr/>
            <a:lstStyle/>
            <a:p>
              <a:pPr fontAlgn="auto">
                <a:spcBef>
                  <a:spcPts val="0"/>
                </a:spcBef>
                <a:spcAft>
                  <a:spcPts val="0"/>
                </a:spcAft>
                <a:defRPr/>
              </a:pPr>
              <a:endParaRPr lang="zh-CN" altLang="en-US" kern="0">
                <a:solidFill>
                  <a:sysClr val="windowText" lastClr="000000"/>
                </a:solidFill>
                <a:latin typeface="Verdana" pitchFamily="34" charset="0"/>
              </a:endParaRPr>
            </a:p>
          </p:txBody>
        </p:sp>
        <p:sp>
          <p:nvSpPr>
            <p:cNvPr id="26658" name="Rectangle 43"/>
            <p:cNvSpPr>
              <a:spLocks noChangeArrowheads="1"/>
            </p:cNvSpPr>
            <p:nvPr/>
          </p:nvSpPr>
          <p:spPr bwMode="gray">
            <a:xfrm>
              <a:off x="816" y="2304"/>
              <a:ext cx="1440" cy="393"/>
            </a:xfrm>
            <a:prstGeom prst="rect">
              <a:avLst/>
            </a:prstGeom>
            <a:gradFill rotWithShape="1">
              <a:gsLst>
                <a:gs pos="0">
                  <a:srgbClr val="589358"/>
                </a:gs>
                <a:gs pos="100000">
                  <a:srgbClr val="99FF99"/>
                </a:gs>
              </a:gsLst>
              <a:lin ang="2700000" scaled="1"/>
            </a:gradFill>
            <a:ln w="9525" algn="ctr">
              <a:noFill/>
              <a:miter lim="800000"/>
              <a:headEnd/>
              <a:tailEnd/>
            </a:ln>
          </p:spPr>
          <p:txBody>
            <a:bodyPr wrap="none" anchor="ctr"/>
            <a:lstStyle/>
            <a:p>
              <a:pPr algn="ctr"/>
              <a:endParaRPr lang="zh-CN" altLang="en-US" b="1">
                <a:solidFill>
                  <a:srgbClr val="FFFFFF"/>
                </a:solidFill>
                <a:latin typeface="Verdana" pitchFamily="34" charset="0"/>
                <a:ea typeface="SimSun" pitchFamily="2" charset="-122"/>
              </a:endParaRPr>
            </a:p>
          </p:txBody>
        </p:sp>
      </p:grpSp>
      <p:grpSp>
        <p:nvGrpSpPr>
          <p:cNvPr id="26635" name="Group 41"/>
          <p:cNvGrpSpPr>
            <a:grpSpLocks/>
          </p:cNvGrpSpPr>
          <p:nvPr/>
        </p:nvGrpSpPr>
        <p:grpSpPr bwMode="auto">
          <a:xfrm>
            <a:off x="6608763" y="3124200"/>
            <a:ext cx="1697037" cy="804863"/>
            <a:chOff x="816" y="2304"/>
            <a:chExt cx="1440" cy="448"/>
          </a:xfrm>
        </p:grpSpPr>
        <p:sp>
          <p:nvSpPr>
            <p:cNvPr id="174" name="Freeform 42"/>
            <p:cNvSpPr>
              <a:spLocks/>
            </p:cNvSpPr>
            <p:nvPr/>
          </p:nvSpPr>
          <p:spPr bwMode="gray">
            <a:xfrm>
              <a:off x="901" y="2562"/>
              <a:ext cx="1270" cy="190"/>
            </a:xfrm>
            <a:custGeom>
              <a:avLst/>
              <a:gdLst>
                <a:gd name="T0" fmla="*/ 4464 w 1120"/>
                <a:gd name="T1" fmla="*/ 11 h 252"/>
                <a:gd name="T2" fmla="*/ 4445 w 1120"/>
                <a:gd name="T3" fmla="*/ 11 h 252"/>
                <a:gd name="T4" fmla="*/ 4380 w 1120"/>
                <a:gd name="T5" fmla="*/ 11 h 252"/>
                <a:gd name="T6" fmla="*/ 4282 w 1120"/>
                <a:gd name="T7" fmla="*/ 11 h 252"/>
                <a:gd name="T8" fmla="*/ 4139 w 1120"/>
                <a:gd name="T9" fmla="*/ 11 h 252"/>
                <a:gd name="T10" fmla="*/ 3955 w 1120"/>
                <a:gd name="T11" fmla="*/ 10 h 252"/>
                <a:gd name="T12" fmla="*/ 3742 w 1120"/>
                <a:gd name="T13" fmla="*/ 10 h 252"/>
                <a:gd name="T14" fmla="*/ 3491 w 1120"/>
                <a:gd name="T15" fmla="*/ 10 h 252"/>
                <a:gd name="T16" fmla="*/ 3209 w 1120"/>
                <a:gd name="T17" fmla="*/ 8 h 252"/>
                <a:gd name="T18" fmla="*/ 2911 w 1120"/>
                <a:gd name="T19" fmla="*/ 8 h 252"/>
                <a:gd name="T20" fmla="*/ 2575 w 1120"/>
                <a:gd name="T21" fmla="*/ 8 h 252"/>
                <a:gd name="T22" fmla="*/ 2211 w 1120"/>
                <a:gd name="T23" fmla="*/ 8 h 252"/>
                <a:gd name="T24" fmla="*/ 1855 w 1120"/>
                <a:gd name="T25" fmla="*/ 8 h 252"/>
                <a:gd name="T26" fmla="*/ 1527 w 1120"/>
                <a:gd name="T27" fmla="*/ 8 h 252"/>
                <a:gd name="T28" fmla="*/ 1227 w 1120"/>
                <a:gd name="T29" fmla="*/ 8 h 252"/>
                <a:gd name="T30" fmla="*/ 949 w 1120"/>
                <a:gd name="T31" fmla="*/ 10 h 252"/>
                <a:gd name="T32" fmla="*/ 712 w 1120"/>
                <a:gd name="T33" fmla="*/ 10 h 252"/>
                <a:gd name="T34" fmla="*/ 503 w 1120"/>
                <a:gd name="T35" fmla="*/ 10 h 252"/>
                <a:gd name="T36" fmla="*/ 324 w 1120"/>
                <a:gd name="T37" fmla="*/ 11 h 252"/>
                <a:gd name="T38" fmla="*/ 184 w 1120"/>
                <a:gd name="T39" fmla="*/ 11 h 252"/>
                <a:gd name="T40" fmla="*/ 78 w 1120"/>
                <a:gd name="T41" fmla="*/ 11 h 252"/>
                <a:gd name="T42" fmla="*/ 23 w 1120"/>
                <a:gd name="T43" fmla="*/ 11 h 252"/>
                <a:gd name="T44" fmla="*/ 0 w 1120"/>
                <a:gd name="T45" fmla="*/ 11 h 252"/>
                <a:gd name="T46" fmla="*/ 0 w 1120"/>
                <a:gd name="T47" fmla="*/ 3 h 252"/>
                <a:gd name="T48" fmla="*/ 2229 w 1120"/>
                <a:gd name="T49" fmla="*/ 0 h 252"/>
                <a:gd name="T50" fmla="*/ 4464 w 1120"/>
                <a:gd name="T51" fmla="*/ 3 h 252"/>
                <a:gd name="T52" fmla="*/ 4464 w 1120"/>
                <a:gd name="T53" fmla="*/ 11 h 252"/>
                <a:gd name="T54" fmla="*/ 4464 w 1120"/>
                <a:gd name="T55" fmla="*/ 1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000000"/>
            </a:solidFill>
            <a:ln w="0">
              <a:noFill/>
              <a:round/>
              <a:headEnd/>
              <a:tailEnd/>
            </a:ln>
          </p:spPr>
          <p:txBody>
            <a:bodyPr/>
            <a:lstStyle/>
            <a:p>
              <a:pPr fontAlgn="auto">
                <a:spcBef>
                  <a:spcPts val="0"/>
                </a:spcBef>
                <a:spcAft>
                  <a:spcPts val="0"/>
                </a:spcAft>
                <a:defRPr/>
              </a:pPr>
              <a:endParaRPr lang="zh-CN" altLang="en-US" kern="0">
                <a:solidFill>
                  <a:sysClr val="windowText" lastClr="000000"/>
                </a:solidFill>
                <a:latin typeface="Verdana" pitchFamily="34" charset="0"/>
              </a:endParaRPr>
            </a:p>
          </p:txBody>
        </p:sp>
        <p:sp>
          <p:nvSpPr>
            <p:cNvPr id="26656" name="Rectangle 43"/>
            <p:cNvSpPr>
              <a:spLocks noChangeArrowheads="1"/>
            </p:cNvSpPr>
            <p:nvPr/>
          </p:nvSpPr>
          <p:spPr bwMode="gray">
            <a:xfrm>
              <a:off x="816" y="2304"/>
              <a:ext cx="1440" cy="393"/>
            </a:xfrm>
            <a:prstGeom prst="rect">
              <a:avLst/>
            </a:prstGeom>
            <a:gradFill rotWithShape="1">
              <a:gsLst>
                <a:gs pos="0">
                  <a:srgbClr val="589358"/>
                </a:gs>
                <a:gs pos="100000">
                  <a:srgbClr val="99FF99"/>
                </a:gs>
              </a:gsLst>
              <a:lin ang="2700000" scaled="1"/>
            </a:gradFill>
            <a:ln w="9525" algn="ctr">
              <a:noFill/>
              <a:miter lim="800000"/>
              <a:headEnd/>
              <a:tailEnd/>
            </a:ln>
          </p:spPr>
          <p:txBody>
            <a:bodyPr wrap="none" anchor="ctr"/>
            <a:lstStyle/>
            <a:p>
              <a:pPr algn="ctr"/>
              <a:endParaRPr lang="zh-CN" altLang="en-US" b="1">
                <a:solidFill>
                  <a:srgbClr val="FFFFFF"/>
                </a:solidFill>
                <a:latin typeface="Verdana" pitchFamily="34" charset="0"/>
                <a:ea typeface="SimSun" pitchFamily="2" charset="-122"/>
              </a:endParaRPr>
            </a:p>
          </p:txBody>
        </p:sp>
      </p:grpSp>
      <p:sp>
        <p:nvSpPr>
          <p:cNvPr id="26636" name="Rectangle 19"/>
          <p:cNvSpPr>
            <a:spLocks noChangeArrowheads="1"/>
          </p:cNvSpPr>
          <p:nvPr/>
        </p:nvSpPr>
        <p:spPr bwMode="auto">
          <a:xfrm>
            <a:off x="1143000" y="3200400"/>
            <a:ext cx="1457325" cy="646113"/>
          </a:xfrm>
          <a:prstGeom prst="rect">
            <a:avLst/>
          </a:prstGeom>
          <a:noFill/>
          <a:ln w="9525">
            <a:noFill/>
            <a:miter lim="800000"/>
            <a:headEnd/>
            <a:tailEnd/>
          </a:ln>
        </p:spPr>
        <p:txBody>
          <a:bodyPr wrap="none">
            <a:spAutoFit/>
          </a:bodyPr>
          <a:lstStyle/>
          <a:p>
            <a:pPr algn="ctr"/>
            <a:r>
              <a:rPr lang="en-US" altLang="zh-CN" b="1">
                <a:solidFill>
                  <a:srgbClr val="FFFFFF"/>
                </a:solidFill>
                <a:latin typeface="Verdana" pitchFamily="34" charset="0"/>
                <a:ea typeface="SimSun" pitchFamily="2" charset="-122"/>
              </a:rPr>
              <a:t>WG1</a:t>
            </a:r>
          </a:p>
          <a:p>
            <a:pPr algn="ctr"/>
            <a:r>
              <a:rPr lang="en-US" altLang="zh-CN" b="1">
                <a:solidFill>
                  <a:srgbClr val="FFFFFF"/>
                </a:solidFill>
                <a:latin typeface="Verdana" pitchFamily="34" charset="0"/>
                <a:ea typeface="SimSun" pitchFamily="2" charset="-122"/>
              </a:rPr>
              <a:t>Use cases</a:t>
            </a:r>
            <a:endParaRPr lang="zh-CN" altLang="en-US" b="1">
              <a:solidFill>
                <a:srgbClr val="FFFFFF"/>
              </a:solidFill>
              <a:latin typeface="Verdana" pitchFamily="34" charset="0"/>
              <a:ea typeface="SimSun" pitchFamily="2" charset="-122"/>
            </a:endParaRPr>
          </a:p>
        </p:txBody>
      </p:sp>
      <p:sp>
        <p:nvSpPr>
          <p:cNvPr id="26637" name="Rectangle 19"/>
          <p:cNvSpPr>
            <a:spLocks noChangeArrowheads="1"/>
          </p:cNvSpPr>
          <p:nvPr/>
        </p:nvSpPr>
        <p:spPr bwMode="auto">
          <a:xfrm>
            <a:off x="3733800" y="3200400"/>
            <a:ext cx="1998663" cy="646113"/>
          </a:xfrm>
          <a:prstGeom prst="rect">
            <a:avLst/>
          </a:prstGeom>
          <a:noFill/>
          <a:ln w="9525">
            <a:noFill/>
            <a:miter lim="800000"/>
            <a:headEnd/>
            <a:tailEnd/>
          </a:ln>
        </p:spPr>
        <p:txBody>
          <a:bodyPr wrap="none">
            <a:spAutoFit/>
          </a:bodyPr>
          <a:lstStyle/>
          <a:p>
            <a:pPr algn="ctr"/>
            <a:r>
              <a:rPr lang="en-US" altLang="zh-CN" b="1">
                <a:solidFill>
                  <a:srgbClr val="FFFFFF"/>
                </a:solidFill>
                <a:latin typeface="Verdana" pitchFamily="34" charset="0"/>
                <a:ea typeface="SimSun" pitchFamily="2" charset="-122"/>
              </a:rPr>
              <a:t>WG2</a:t>
            </a:r>
          </a:p>
          <a:p>
            <a:pPr algn="ctr"/>
            <a:r>
              <a:rPr lang="en-US" altLang="zh-CN" b="1">
                <a:solidFill>
                  <a:srgbClr val="FFFFFF"/>
                </a:solidFill>
                <a:latin typeface="Verdana" pitchFamily="34" charset="0"/>
                <a:ea typeface="SimSun" pitchFamily="2" charset="-122"/>
              </a:rPr>
              <a:t>Requirements</a:t>
            </a:r>
            <a:endParaRPr lang="zh-CN" altLang="en-US" b="1">
              <a:solidFill>
                <a:srgbClr val="FFFFFF"/>
              </a:solidFill>
              <a:latin typeface="Verdana" pitchFamily="34" charset="0"/>
              <a:ea typeface="SimSun" pitchFamily="2" charset="-122"/>
            </a:endParaRPr>
          </a:p>
        </p:txBody>
      </p:sp>
      <p:sp>
        <p:nvSpPr>
          <p:cNvPr id="26638" name="Rectangle 19"/>
          <p:cNvSpPr>
            <a:spLocks noChangeArrowheads="1"/>
          </p:cNvSpPr>
          <p:nvPr/>
        </p:nvSpPr>
        <p:spPr bwMode="auto">
          <a:xfrm>
            <a:off x="6553200" y="3124200"/>
            <a:ext cx="1795463" cy="646113"/>
          </a:xfrm>
          <a:prstGeom prst="rect">
            <a:avLst/>
          </a:prstGeom>
          <a:noFill/>
          <a:ln w="9525">
            <a:noFill/>
            <a:miter lim="800000"/>
            <a:headEnd/>
            <a:tailEnd/>
          </a:ln>
        </p:spPr>
        <p:txBody>
          <a:bodyPr wrap="none">
            <a:spAutoFit/>
          </a:bodyPr>
          <a:lstStyle/>
          <a:p>
            <a:pPr algn="ctr"/>
            <a:r>
              <a:rPr lang="en-US" altLang="zh-CN" b="1">
                <a:solidFill>
                  <a:srgbClr val="FFFFFF"/>
                </a:solidFill>
                <a:latin typeface="Verdana" pitchFamily="34" charset="0"/>
                <a:ea typeface="SimSun" pitchFamily="2" charset="-122"/>
              </a:rPr>
              <a:t>WG3</a:t>
            </a:r>
          </a:p>
          <a:p>
            <a:pPr algn="ctr"/>
            <a:r>
              <a:rPr lang="en-US" altLang="zh-CN" b="1">
                <a:solidFill>
                  <a:srgbClr val="FFFFFF"/>
                </a:solidFill>
                <a:latin typeface="Verdana" pitchFamily="34" charset="0"/>
                <a:ea typeface="SimSun" pitchFamily="2" charset="-122"/>
              </a:rPr>
              <a:t>Architecture</a:t>
            </a:r>
            <a:endParaRPr lang="zh-CN" altLang="en-US" b="1">
              <a:solidFill>
                <a:srgbClr val="FFFFFF"/>
              </a:solidFill>
              <a:latin typeface="Verdana" pitchFamily="34" charset="0"/>
              <a:ea typeface="SimSun" pitchFamily="2" charset="-122"/>
            </a:endParaRPr>
          </a:p>
        </p:txBody>
      </p:sp>
      <p:sp>
        <p:nvSpPr>
          <p:cNvPr id="26639" name="Rectangle 1"/>
          <p:cNvSpPr>
            <a:spLocks noChangeArrowheads="1"/>
          </p:cNvSpPr>
          <p:nvPr/>
        </p:nvSpPr>
        <p:spPr bwMode="auto">
          <a:xfrm>
            <a:off x="533400" y="3886200"/>
            <a:ext cx="2667000" cy="2246313"/>
          </a:xfrm>
          <a:prstGeom prst="rect">
            <a:avLst/>
          </a:prstGeom>
          <a:noFill/>
          <a:ln w="9525">
            <a:noFill/>
            <a:miter lim="800000"/>
            <a:headEnd/>
            <a:tailEnd/>
          </a:ln>
        </p:spPr>
        <p:txBody>
          <a:bodyPr anchor="ctr">
            <a:spAutoFit/>
          </a:bodyPr>
          <a:lstStyle/>
          <a:p>
            <a:pPr>
              <a:tabLst>
                <a:tab pos="504825" algn="l"/>
                <a:tab pos="755650" algn="l"/>
                <a:tab pos="1008063" algn="l"/>
                <a:tab pos="1260475" algn="l"/>
              </a:tabLst>
            </a:pPr>
            <a:r>
              <a:rPr lang="en-GB" altLang="zh-CN" sz="1400" b="1">
                <a:solidFill>
                  <a:schemeClr val="tx1"/>
                </a:solidFill>
                <a:latin typeface="Verdana" pitchFamily="34" charset="0"/>
                <a:ea typeface="SimSun" pitchFamily="2" charset="-122"/>
                <a:cs typeface="Times New Roman" pitchFamily="18" charset="0"/>
              </a:rPr>
              <a:t>Chair: </a:t>
            </a:r>
            <a:r>
              <a:rPr lang="en-GB" altLang="zh-CN" sz="1400">
                <a:solidFill>
                  <a:schemeClr val="tx1"/>
                </a:solidFill>
                <a:latin typeface="Verdana" pitchFamily="34" charset="0"/>
                <a:ea typeface="SimSun" pitchFamily="2" charset="-122"/>
                <a:cs typeface="Times New Roman" pitchFamily="18" charset="0"/>
              </a:rPr>
              <a:t>Hyung-Soo Kim (KT, Korea)</a:t>
            </a:r>
          </a:p>
          <a:p>
            <a:pPr>
              <a:tabLst>
                <a:tab pos="504825" algn="l"/>
                <a:tab pos="755650" algn="l"/>
                <a:tab pos="1008063" algn="l"/>
                <a:tab pos="1260475" algn="l"/>
              </a:tabLst>
            </a:pPr>
            <a:endParaRPr lang="en-GB" altLang="zh-CN" sz="1400">
              <a:solidFill>
                <a:schemeClr val="tx1"/>
              </a:solidFill>
              <a:latin typeface="Verdana" pitchFamily="34" charset="0"/>
              <a:ea typeface="SimSun" pitchFamily="2" charset="-122"/>
              <a:cs typeface="Times New Roman" pitchFamily="18" charset="0"/>
            </a:endParaRPr>
          </a:p>
          <a:p>
            <a:pPr>
              <a:tabLst>
                <a:tab pos="504825" algn="l"/>
                <a:tab pos="755650" algn="l"/>
                <a:tab pos="1008063" algn="l"/>
                <a:tab pos="1260475" algn="l"/>
              </a:tabLst>
            </a:pPr>
            <a:endParaRPr lang="en-GB" altLang="zh-CN" sz="1400">
              <a:latin typeface="Verdana" pitchFamily="34" charset="0"/>
              <a:ea typeface="SimSun" pitchFamily="2" charset="-122"/>
              <a:cs typeface="Times New Roman" pitchFamily="18" charset="0"/>
            </a:endParaRPr>
          </a:p>
          <a:p>
            <a:pPr>
              <a:tabLst>
                <a:tab pos="504825" algn="l"/>
                <a:tab pos="755650" algn="l"/>
                <a:tab pos="1008063" algn="l"/>
                <a:tab pos="1260475" algn="l"/>
              </a:tabLst>
            </a:pPr>
            <a:endParaRPr lang="en-GB" altLang="zh-CN" sz="1400">
              <a:latin typeface="Verdana" pitchFamily="34" charset="0"/>
              <a:ea typeface="SimSun" pitchFamily="2" charset="-122"/>
              <a:cs typeface="Times New Roman" pitchFamily="18" charset="0"/>
            </a:endParaRPr>
          </a:p>
          <a:p>
            <a:pPr>
              <a:tabLst>
                <a:tab pos="504825" algn="l"/>
                <a:tab pos="755650" algn="l"/>
                <a:tab pos="1008063" algn="l"/>
                <a:tab pos="1260475" algn="l"/>
              </a:tabLst>
            </a:pPr>
            <a:endParaRPr lang="en-GB" altLang="zh-CN" sz="1400">
              <a:latin typeface="Verdana" pitchFamily="34" charset="0"/>
              <a:ea typeface="SimSun" pitchFamily="2" charset="-122"/>
              <a:cs typeface="Times New Roman" pitchFamily="18" charset="0"/>
            </a:endParaRPr>
          </a:p>
          <a:p>
            <a:pPr>
              <a:tabLst>
                <a:tab pos="504825" algn="l"/>
                <a:tab pos="755650" algn="l"/>
                <a:tab pos="1008063" algn="l"/>
                <a:tab pos="1260475" algn="l"/>
              </a:tabLst>
            </a:pPr>
            <a:r>
              <a:rPr lang="en-GB" altLang="zh-CN" sz="1400" b="1">
                <a:solidFill>
                  <a:schemeClr val="tx1"/>
                </a:solidFill>
                <a:latin typeface="Verdana" pitchFamily="34" charset="0"/>
                <a:ea typeface="SimSun" pitchFamily="2" charset="-122"/>
                <a:cs typeface="Times New Roman" pitchFamily="18" charset="0"/>
              </a:rPr>
              <a:t>Editor</a:t>
            </a:r>
            <a:r>
              <a:rPr lang="en-GB" altLang="zh-CN" sz="1400">
                <a:solidFill>
                  <a:schemeClr val="tx1"/>
                </a:solidFill>
                <a:latin typeface="Verdana" pitchFamily="34" charset="0"/>
                <a:ea typeface="SimSun" pitchFamily="2" charset="-122"/>
                <a:cs typeface="Times New Roman" pitchFamily="18" charset="0"/>
              </a:rPr>
              <a:t>: Gyu Myoung Lee (ETRI, Korea)</a:t>
            </a:r>
            <a:endParaRPr lang="en-GB" altLang="zh-CN" sz="1000">
              <a:solidFill>
                <a:schemeClr val="tx1"/>
              </a:solidFill>
              <a:latin typeface="Verdana" pitchFamily="34" charset="0"/>
              <a:ea typeface="SimSun" pitchFamily="2" charset="-122"/>
              <a:cs typeface="Times New Roman" pitchFamily="18" charset="0"/>
            </a:endParaRPr>
          </a:p>
          <a:p>
            <a:pPr>
              <a:tabLst>
                <a:tab pos="504825" algn="l"/>
                <a:tab pos="755650" algn="l"/>
                <a:tab pos="1008063" algn="l"/>
                <a:tab pos="1260475" algn="l"/>
              </a:tabLst>
            </a:pPr>
            <a:r>
              <a:rPr lang="en-GB" altLang="zh-CN" sz="1400" b="1">
                <a:solidFill>
                  <a:schemeClr val="tx1"/>
                </a:solidFill>
                <a:latin typeface="Verdana" pitchFamily="34" charset="0"/>
                <a:ea typeface="SimSun" pitchFamily="2" charset="-122"/>
                <a:cs typeface="Times New Roman" pitchFamily="18" charset="0"/>
              </a:rPr>
              <a:t>Editor</a:t>
            </a:r>
            <a:r>
              <a:rPr lang="en-GB" altLang="zh-CN" sz="1400">
                <a:solidFill>
                  <a:schemeClr val="tx1"/>
                </a:solidFill>
                <a:latin typeface="Verdana" pitchFamily="34" charset="0"/>
                <a:ea typeface="SimSun" pitchFamily="2" charset="-122"/>
                <a:cs typeface="Times New Roman" pitchFamily="18" charset="0"/>
              </a:rPr>
              <a:t>: Jeong Yun KIM (ETRI, Korea)</a:t>
            </a:r>
            <a:endParaRPr lang="en-GB" altLang="zh-CN" sz="2000">
              <a:solidFill>
                <a:schemeClr val="tx1"/>
              </a:solidFill>
              <a:latin typeface="Verdana" pitchFamily="34" charset="0"/>
              <a:ea typeface="SimSun" pitchFamily="2" charset="-122"/>
              <a:cs typeface="Times New Roman" pitchFamily="18" charset="0"/>
            </a:endParaRPr>
          </a:p>
        </p:txBody>
      </p:sp>
      <p:sp>
        <p:nvSpPr>
          <p:cNvPr id="26640" name="Rectangle 1"/>
          <p:cNvSpPr>
            <a:spLocks noChangeArrowheads="1"/>
          </p:cNvSpPr>
          <p:nvPr/>
        </p:nvSpPr>
        <p:spPr bwMode="auto">
          <a:xfrm>
            <a:off x="3429000" y="4178300"/>
            <a:ext cx="3124200" cy="2030413"/>
          </a:xfrm>
          <a:prstGeom prst="rect">
            <a:avLst/>
          </a:prstGeom>
          <a:noFill/>
          <a:ln w="9525">
            <a:noFill/>
            <a:miter lim="800000"/>
            <a:headEnd/>
            <a:tailEnd/>
          </a:ln>
        </p:spPr>
        <p:txBody>
          <a:bodyPr anchor="ctr">
            <a:spAutoFit/>
          </a:bodyPr>
          <a:lstStyle/>
          <a:p>
            <a:r>
              <a:rPr lang="en-GB" altLang="zh-CN" sz="1400" b="1">
                <a:solidFill>
                  <a:schemeClr val="tx1"/>
                </a:solidFill>
                <a:ea typeface="SimSun" pitchFamily="2" charset="-122"/>
              </a:rPr>
              <a:t>Chair: </a:t>
            </a:r>
            <a:r>
              <a:rPr lang="en-GB" altLang="zh-CN" sz="1400">
                <a:solidFill>
                  <a:schemeClr val="tx1"/>
                </a:solidFill>
                <a:ea typeface="SimSun" pitchFamily="2" charset="-122"/>
              </a:rPr>
              <a:t>Yoshito Sakurai (Hitachi, Japan)</a:t>
            </a:r>
          </a:p>
          <a:p>
            <a:r>
              <a:rPr lang="en-GB" altLang="zh-CN" sz="1400" b="1">
                <a:solidFill>
                  <a:schemeClr val="tx1"/>
                </a:solidFill>
                <a:ea typeface="SimSun" pitchFamily="2" charset="-122"/>
              </a:rPr>
              <a:t>Vice-chair</a:t>
            </a:r>
            <a:r>
              <a:rPr lang="en-GB" altLang="zh-CN" sz="1400">
                <a:solidFill>
                  <a:schemeClr val="tx1"/>
                </a:solidFill>
                <a:ea typeface="SimSun" pitchFamily="2" charset="-122"/>
              </a:rPr>
              <a:t>: Haihua Li (CATR, China)</a:t>
            </a:r>
            <a:r>
              <a:rPr lang="zh-CN" altLang="en-US" sz="1400">
                <a:solidFill>
                  <a:schemeClr val="tx1"/>
                </a:solidFill>
                <a:ea typeface="SimSun" pitchFamily="2" charset="-122"/>
              </a:rPr>
              <a:t> </a:t>
            </a:r>
            <a:endParaRPr lang="en-US" altLang="zh-CN" sz="1400">
              <a:solidFill>
                <a:schemeClr val="tx1"/>
              </a:solidFill>
              <a:ea typeface="SimSun" pitchFamily="2" charset="-122"/>
            </a:endParaRPr>
          </a:p>
          <a:p>
            <a:endParaRPr lang="en-US" altLang="zh-CN" sz="1400">
              <a:ea typeface="SimSun" pitchFamily="2" charset="-122"/>
            </a:endParaRPr>
          </a:p>
          <a:p>
            <a:endParaRPr lang="en-US" altLang="zh-CN" sz="1400" b="1">
              <a:ea typeface="SimSun" pitchFamily="2" charset="-122"/>
            </a:endParaRPr>
          </a:p>
          <a:p>
            <a:endParaRPr lang="en-US" altLang="zh-CN" sz="1400" b="1">
              <a:ea typeface="SimSun" pitchFamily="2" charset="-122"/>
            </a:endParaRPr>
          </a:p>
          <a:p>
            <a:endParaRPr lang="en-US" altLang="zh-CN" sz="1400" b="1">
              <a:ea typeface="SimSun" pitchFamily="2" charset="-122"/>
            </a:endParaRPr>
          </a:p>
          <a:p>
            <a:endParaRPr lang="en-US" altLang="zh-CN" sz="1400" b="1">
              <a:ea typeface="SimSun" pitchFamily="2" charset="-122"/>
            </a:endParaRPr>
          </a:p>
          <a:p>
            <a:r>
              <a:rPr lang="en-GB" altLang="zh-CN" sz="1400" b="1">
                <a:solidFill>
                  <a:schemeClr val="tx1"/>
                </a:solidFill>
                <a:ea typeface="SimSun" pitchFamily="2" charset="-122"/>
              </a:rPr>
              <a:t>Editor</a:t>
            </a:r>
            <a:r>
              <a:rPr lang="en-GB" altLang="zh-CN" sz="1400">
                <a:solidFill>
                  <a:schemeClr val="tx1"/>
                </a:solidFill>
                <a:ea typeface="SimSun" pitchFamily="2" charset="-122"/>
              </a:rPr>
              <a:t>: Shingo Soma(Mitsubishi, Japan)</a:t>
            </a:r>
          </a:p>
          <a:p>
            <a:r>
              <a:rPr lang="en-US" altLang="zh-CN" sz="1400" b="1">
                <a:solidFill>
                  <a:schemeClr val="tx1"/>
                </a:solidFill>
                <a:ea typeface="SimSun" pitchFamily="2" charset="-122"/>
              </a:rPr>
              <a:t>Editor</a:t>
            </a:r>
            <a:r>
              <a:rPr lang="en-US" altLang="zh-CN" sz="1400">
                <a:solidFill>
                  <a:schemeClr val="tx1"/>
                </a:solidFill>
                <a:ea typeface="SimSun" pitchFamily="2" charset="-122"/>
              </a:rPr>
              <a:t>: Jian Li (CATR, China)</a:t>
            </a:r>
            <a:endParaRPr lang="en-GB" altLang="zh-CN" sz="2000">
              <a:solidFill>
                <a:schemeClr val="tx1"/>
              </a:solidFill>
              <a:ea typeface="SimSun" pitchFamily="2" charset="-122"/>
            </a:endParaRPr>
          </a:p>
        </p:txBody>
      </p:sp>
      <p:sp>
        <p:nvSpPr>
          <p:cNvPr id="26641" name="Rectangle 1"/>
          <p:cNvSpPr>
            <a:spLocks noChangeArrowheads="1"/>
          </p:cNvSpPr>
          <p:nvPr/>
        </p:nvSpPr>
        <p:spPr bwMode="auto">
          <a:xfrm>
            <a:off x="6553200" y="3886200"/>
            <a:ext cx="2362200" cy="2032000"/>
          </a:xfrm>
          <a:prstGeom prst="rect">
            <a:avLst/>
          </a:prstGeom>
          <a:noFill/>
          <a:ln w="9525">
            <a:noFill/>
            <a:miter lim="800000"/>
            <a:headEnd/>
            <a:tailEnd/>
          </a:ln>
        </p:spPr>
        <p:txBody>
          <a:bodyPr anchor="ctr">
            <a:spAutoFit/>
          </a:bodyPr>
          <a:lstStyle/>
          <a:p>
            <a:r>
              <a:rPr lang="en-GB" altLang="zh-CN" sz="1400" b="1">
                <a:solidFill>
                  <a:schemeClr val="tx1"/>
                </a:solidFill>
                <a:latin typeface="Verdana" pitchFamily="34" charset="0"/>
                <a:ea typeface="SimSun" pitchFamily="2" charset="-122"/>
              </a:rPr>
              <a:t>Chair</a:t>
            </a:r>
            <a:r>
              <a:rPr lang="en-GB" altLang="zh-CN" sz="1400">
                <a:solidFill>
                  <a:schemeClr val="tx1"/>
                </a:solidFill>
                <a:latin typeface="Verdana" pitchFamily="34" charset="0"/>
                <a:ea typeface="SimSun" pitchFamily="2" charset="-122"/>
              </a:rPr>
              <a:t>: David Su (NIST)</a:t>
            </a:r>
          </a:p>
          <a:p>
            <a:endParaRPr lang="en-GB" altLang="zh-CN" sz="1400">
              <a:latin typeface="Verdana" pitchFamily="34" charset="0"/>
              <a:ea typeface="SimSun" pitchFamily="2" charset="-122"/>
            </a:endParaRPr>
          </a:p>
          <a:p>
            <a:endParaRPr lang="en-GB" altLang="zh-CN" sz="1400">
              <a:latin typeface="Verdana" pitchFamily="34" charset="0"/>
              <a:ea typeface="SimSun" pitchFamily="2" charset="-122"/>
            </a:endParaRPr>
          </a:p>
          <a:p>
            <a:endParaRPr lang="en-GB" altLang="zh-CN" sz="1400">
              <a:latin typeface="Verdana" pitchFamily="34" charset="0"/>
              <a:ea typeface="SimSun" pitchFamily="2" charset="-122"/>
            </a:endParaRPr>
          </a:p>
          <a:p>
            <a:endParaRPr lang="en-GB" altLang="zh-CN" sz="1400">
              <a:latin typeface="Verdana" pitchFamily="34" charset="0"/>
              <a:ea typeface="SimSun" pitchFamily="2" charset="-122"/>
            </a:endParaRPr>
          </a:p>
          <a:p>
            <a:r>
              <a:rPr lang="en-GB" altLang="zh-CN" sz="1400" b="1">
                <a:solidFill>
                  <a:schemeClr val="tx1"/>
                </a:solidFill>
                <a:latin typeface="Verdana" pitchFamily="34" charset="0"/>
                <a:ea typeface="SimSun" pitchFamily="2" charset="-122"/>
              </a:rPr>
              <a:t> Editor</a:t>
            </a:r>
            <a:r>
              <a:rPr lang="en-GB" altLang="zh-CN" sz="1400">
                <a:solidFill>
                  <a:schemeClr val="tx1"/>
                </a:solidFill>
                <a:latin typeface="Verdana" pitchFamily="34" charset="0"/>
                <a:ea typeface="SimSun" pitchFamily="2" charset="-122"/>
              </a:rPr>
              <a:t>: Tsuyoshi Masuo (NTT, Japan)</a:t>
            </a:r>
          </a:p>
          <a:p>
            <a:r>
              <a:rPr lang="zh-CN" altLang="en-US" sz="1400">
                <a:solidFill>
                  <a:schemeClr val="tx1"/>
                </a:solidFill>
                <a:latin typeface="Verdana" pitchFamily="34" charset="0"/>
                <a:ea typeface="SimSun" pitchFamily="2" charset="-122"/>
              </a:rPr>
              <a:t> </a:t>
            </a:r>
            <a:r>
              <a:rPr lang="en-GB" altLang="zh-CN" sz="1400" b="1">
                <a:solidFill>
                  <a:schemeClr val="tx1"/>
                </a:solidFill>
                <a:latin typeface="Verdana" pitchFamily="34" charset="0"/>
                <a:ea typeface="SimSun" pitchFamily="2" charset="-122"/>
              </a:rPr>
              <a:t>Editor: </a:t>
            </a:r>
            <a:r>
              <a:rPr lang="en-GB" altLang="zh-CN" sz="1400">
                <a:solidFill>
                  <a:schemeClr val="tx1"/>
                </a:solidFill>
                <a:latin typeface="Verdana" pitchFamily="34" charset="0"/>
                <a:ea typeface="SimSun" pitchFamily="2" charset="-122"/>
              </a:rPr>
              <a:t>Yoshihiro Kondo (NTT, Japan)</a:t>
            </a:r>
            <a:endParaRPr lang="zh-CN" altLang="en-US" sz="1400">
              <a:solidFill>
                <a:schemeClr val="tx1"/>
              </a:solidFill>
              <a:latin typeface="Verdana" pitchFamily="34" charset="0"/>
              <a:ea typeface="SimSun" pitchFamily="2" charset="-122"/>
            </a:endParaRPr>
          </a:p>
        </p:txBody>
      </p:sp>
      <p:grpSp>
        <p:nvGrpSpPr>
          <p:cNvPr id="26642" name="Group 25"/>
          <p:cNvGrpSpPr>
            <a:grpSpLocks/>
          </p:cNvGrpSpPr>
          <p:nvPr/>
        </p:nvGrpSpPr>
        <p:grpSpPr bwMode="auto">
          <a:xfrm>
            <a:off x="5257800" y="1568450"/>
            <a:ext cx="1450975" cy="658813"/>
            <a:chOff x="4567" y="1903"/>
            <a:chExt cx="914" cy="415"/>
          </a:xfrm>
        </p:grpSpPr>
        <p:grpSp>
          <p:nvGrpSpPr>
            <p:cNvPr id="26651" name="Group 26"/>
            <p:cNvGrpSpPr>
              <a:grpSpLocks/>
            </p:cNvGrpSpPr>
            <p:nvPr/>
          </p:nvGrpSpPr>
          <p:grpSpPr bwMode="auto">
            <a:xfrm>
              <a:off x="4567" y="1903"/>
              <a:ext cx="914" cy="415"/>
              <a:chOff x="816" y="2304"/>
              <a:chExt cx="1440" cy="448"/>
            </a:xfrm>
          </p:grpSpPr>
          <p:sp>
            <p:nvSpPr>
              <p:cNvPr id="26653" name="Freeform 27"/>
              <p:cNvSpPr>
                <a:spLocks/>
              </p:cNvSpPr>
              <p:nvPr/>
            </p:nvSpPr>
            <p:spPr bwMode="gray">
              <a:xfrm>
                <a:off x="901" y="2562"/>
                <a:ext cx="1270" cy="190"/>
              </a:xfrm>
              <a:custGeom>
                <a:avLst/>
                <a:gdLst>
                  <a:gd name="T0" fmla="*/ 17791 w 1120"/>
                  <a:gd name="T1" fmla="*/ 2 h 252"/>
                  <a:gd name="T2" fmla="*/ 17712 w 1120"/>
                  <a:gd name="T3" fmla="*/ 2 h 252"/>
                  <a:gd name="T4" fmla="*/ 17455 w 1120"/>
                  <a:gd name="T5" fmla="*/ 2 h 252"/>
                  <a:gd name="T6" fmla="*/ 17061 w 1120"/>
                  <a:gd name="T7" fmla="*/ 2 h 252"/>
                  <a:gd name="T8" fmla="*/ 16493 w 1120"/>
                  <a:gd name="T9" fmla="*/ 2 h 252"/>
                  <a:gd name="T10" fmla="*/ 15763 w 1120"/>
                  <a:gd name="T11" fmla="*/ 2 h 252"/>
                  <a:gd name="T12" fmla="*/ 14910 w 1120"/>
                  <a:gd name="T13" fmla="*/ 2 h 252"/>
                  <a:gd name="T14" fmla="*/ 13913 w 1120"/>
                  <a:gd name="T15" fmla="*/ 2 h 252"/>
                  <a:gd name="T16" fmla="*/ 12791 w 1120"/>
                  <a:gd name="T17" fmla="*/ 2 h 252"/>
                  <a:gd name="T18" fmla="*/ 11600 w 1120"/>
                  <a:gd name="T19" fmla="*/ 2 h 252"/>
                  <a:gd name="T20" fmla="*/ 10260 w 1120"/>
                  <a:gd name="T21" fmla="*/ 2 h 252"/>
                  <a:gd name="T22" fmla="*/ 8814 w 1120"/>
                  <a:gd name="T23" fmla="*/ 2 h 252"/>
                  <a:gd name="T24" fmla="*/ 7392 w 1120"/>
                  <a:gd name="T25" fmla="*/ 2 h 252"/>
                  <a:gd name="T26" fmla="*/ 6086 w 1120"/>
                  <a:gd name="T27" fmla="*/ 2 h 252"/>
                  <a:gd name="T28" fmla="*/ 4886 w 1120"/>
                  <a:gd name="T29" fmla="*/ 2 h 252"/>
                  <a:gd name="T30" fmla="*/ 3779 w 1120"/>
                  <a:gd name="T31" fmla="*/ 2 h 252"/>
                  <a:gd name="T32" fmla="*/ 2839 w 1120"/>
                  <a:gd name="T33" fmla="*/ 2 h 252"/>
                  <a:gd name="T34" fmla="*/ 2003 w 1120"/>
                  <a:gd name="T35" fmla="*/ 2 h 252"/>
                  <a:gd name="T36" fmla="*/ 1288 w 1120"/>
                  <a:gd name="T37" fmla="*/ 2 h 252"/>
                  <a:gd name="T38" fmla="*/ 737 w 1120"/>
                  <a:gd name="T39" fmla="*/ 2 h 252"/>
                  <a:gd name="T40" fmla="*/ 307 w 1120"/>
                  <a:gd name="T41" fmla="*/ 2 h 252"/>
                  <a:gd name="T42" fmla="*/ 88 w 1120"/>
                  <a:gd name="T43" fmla="*/ 2 h 252"/>
                  <a:gd name="T44" fmla="*/ 0 w 1120"/>
                  <a:gd name="T45" fmla="*/ 2 h 252"/>
                  <a:gd name="T46" fmla="*/ 0 w 1120"/>
                  <a:gd name="T47" fmla="*/ 2 h 252"/>
                  <a:gd name="T48" fmla="*/ 8887 w 1120"/>
                  <a:gd name="T49" fmla="*/ 0 h 252"/>
                  <a:gd name="T50" fmla="*/ 17791 w 1120"/>
                  <a:gd name="T51" fmla="*/ 2 h 252"/>
                  <a:gd name="T52" fmla="*/ 17791 w 1120"/>
                  <a:gd name="T53" fmla="*/ 2 h 252"/>
                  <a:gd name="T54" fmla="*/ 17791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000000"/>
              </a:solidFill>
              <a:ln w="0">
                <a:noFill/>
                <a:round/>
                <a:headEnd/>
                <a:tailEnd/>
              </a:ln>
            </p:spPr>
            <p:txBody>
              <a:bodyPr/>
              <a:lstStyle/>
              <a:p>
                <a:endParaRPr lang="en-US"/>
              </a:p>
            </p:txBody>
          </p:sp>
          <p:sp>
            <p:nvSpPr>
              <p:cNvPr id="26654" name="Rectangle 28"/>
              <p:cNvSpPr>
                <a:spLocks noChangeArrowheads="1"/>
              </p:cNvSpPr>
              <p:nvPr/>
            </p:nvSpPr>
            <p:spPr bwMode="gray">
              <a:xfrm>
                <a:off x="816" y="2304"/>
                <a:ext cx="1440" cy="393"/>
              </a:xfrm>
              <a:prstGeom prst="rect">
                <a:avLst/>
              </a:prstGeom>
              <a:gradFill rotWithShape="1">
                <a:gsLst>
                  <a:gs pos="0">
                    <a:srgbClr val="765893"/>
                  </a:gs>
                  <a:gs pos="100000">
                    <a:srgbClr val="CC99FF"/>
                  </a:gs>
                </a:gsLst>
                <a:lin ang="2700000" scaled="1"/>
              </a:gradFill>
              <a:ln w="9525" algn="ctr">
                <a:noFill/>
                <a:miter lim="800000"/>
                <a:headEnd/>
                <a:tailEnd/>
              </a:ln>
            </p:spPr>
            <p:txBody>
              <a:bodyPr wrap="none" anchor="ctr"/>
              <a:lstStyle/>
              <a:p>
                <a:pPr algn="ctr"/>
                <a:endParaRPr lang="zh-CN" altLang="en-US" b="1">
                  <a:latin typeface="Verdana" pitchFamily="34" charset="0"/>
                  <a:ea typeface="SimSun" pitchFamily="2" charset="-122"/>
                </a:endParaRPr>
              </a:p>
            </p:txBody>
          </p:sp>
        </p:grpSp>
        <p:sp>
          <p:nvSpPr>
            <p:cNvPr id="26652" name="Rectangle 29"/>
            <p:cNvSpPr>
              <a:spLocks noChangeArrowheads="1"/>
            </p:cNvSpPr>
            <p:nvPr/>
          </p:nvSpPr>
          <p:spPr bwMode="auto">
            <a:xfrm>
              <a:off x="4771" y="1971"/>
              <a:ext cx="671" cy="233"/>
            </a:xfrm>
            <a:prstGeom prst="rect">
              <a:avLst/>
            </a:prstGeom>
            <a:noFill/>
            <a:ln w="9525">
              <a:noFill/>
              <a:miter lim="800000"/>
              <a:headEnd/>
              <a:tailEnd/>
            </a:ln>
          </p:spPr>
          <p:txBody>
            <a:bodyPr wrap="none">
              <a:spAutoFit/>
            </a:bodyPr>
            <a:lstStyle/>
            <a:p>
              <a:pPr algn="ctr"/>
              <a:r>
                <a:rPr lang="en-US" altLang="zh-CN" b="1">
                  <a:latin typeface="Verdana" pitchFamily="34" charset="0"/>
                  <a:ea typeface="SimSun" pitchFamily="2" charset="-122"/>
                </a:rPr>
                <a:t>Ad hoc</a:t>
              </a:r>
              <a:endParaRPr lang="zh-CN" altLang="en-US" b="1">
                <a:latin typeface="Verdana" pitchFamily="34" charset="0"/>
                <a:ea typeface="SimSun" pitchFamily="2" charset="-122"/>
              </a:endParaRPr>
            </a:p>
          </p:txBody>
        </p:sp>
      </p:grpSp>
      <p:sp>
        <p:nvSpPr>
          <p:cNvPr id="197" name="矩形 196"/>
          <p:cNvSpPr/>
          <p:nvPr/>
        </p:nvSpPr>
        <p:spPr>
          <a:xfrm>
            <a:off x="1574800" y="6316663"/>
            <a:ext cx="5105400" cy="461962"/>
          </a:xfrm>
          <a:prstGeom prst="rect">
            <a:avLst/>
          </a:prstGeom>
          <a:solidFill>
            <a:srgbClr val="FFC000"/>
          </a:solidFill>
        </p:spPr>
        <p:txBody>
          <a:bodyPr>
            <a:spAutoFit/>
          </a:bodyPr>
          <a:lstStyle/>
          <a:p>
            <a:pPr>
              <a:defRPr/>
            </a:pPr>
            <a:r>
              <a:rPr lang="en-US" sz="2400" dirty="0">
                <a:solidFill>
                  <a:schemeClr val="tx1">
                    <a:lumMod val="95000"/>
                    <a:lumOff val="5000"/>
                  </a:schemeClr>
                </a:solidFill>
              </a:rPr>
              <a:t>3 Working Groups, 5 deliverables</a:t>
            </a:r>
          </a:p>
        </p:txBody>
      </p:sp>
      <p:sp>
        <p:nvSpPr>
          <p:cNvPr id="26644" name="矩形 197"/>
          <p:cNvSpPr>
            <a:spLocks noChangeArrowheads="1"/>
          </p:cNvSpPr>
          <p:nvPr/>
        </p:nvSpPr>
        <p:spPr bwMode="auto">
          <a:xfrm>
            <a:off x="6648450" y="1447800"/>
            <a:ext cx="2592388" cy="584200"/>
          </a:xfrm>
          <a:prstGeom prst="rect">
            <a:avLst/>
          </a:prstGeom>
          <a:noFill/>
          <a:ln w="9525">
            <a:noFill/>
            <a:miter lim="800000"/>
            <a:headEnd/>
            <a:tailEnd/>
          </a:ln>
        </p:spPr>
        <p:txBody>
          <a:bodyPr wrap="none">
            <a:spAutoFit/>
          </a:bodyPr>
          <a:lstStyle/>
          <a:p>
            <a:r>
              <a:rPr lang="en-GB" altLang="zh-CN" b="1">
                <a:solidFill>
                  <a:srgbClr val="FF0000"/>
                </a:solidFill>
                <a:latin typeface="Verdana" pitchFamily="34" charset="0"/>
                <a:ea typeface="SimSun" pitchFamily="2" charset="-122"/>
              </a:rPr>
              <a:t>Deliverable:</a:t>
            </a:r>
          </a:p>
          <a:p>
            <a:r>
              <a:rPr lang="en-US" altLang="zh-CN" b="1">
                <a:solidFill>
                  <a:srgbClr val="FF0000"/>
                </a:solidFill>
                <a:latin typeface="Verdana" pitchFamily="34" charset="0"/>
                <a:ea typeface="SimSun" pitchFamily="2" charset="-122"/>
              </a:rPr>
              <a:t>Smart Grid Overview</a:t>
            </a:r>
            <a:endParaRPr lang="zh-CN" altLang="en-US" b="1">
              <a:solidFill>
                <a:srgbClr val="FF0000"/>
              </a:solidFill>
              <a:latin typeface="Verdana" pitchFamily="34" charset="0"/>
              <a:ea typeface="SimSun" pitchFamily="2" charset="-122"/>
            </a:endParaRPr>
          </a:p>
        </p:txBody>
      </p:sp>
      <p:sp>
        <p:nvSpPr>
          <p:cNvPr id="26645" name="矩形 198"/>
          <p:cNvSpPr>
            <a:spLocks noChangeArrowheads="1"/>
          </p:cNvSpPr>
          <p:nvPr/>
        </p:nvSpPr>
        <p:spPr bwMode="auto">
          <a:xfrm>
            <a:off x="762000" y="1600200"/>
            <a:ext cx="1625600" cy="584200"/>
          </a:xfrm>
          <a:prstGeom prst="rect">
            <a:avLst/>
          </a:prstGeom>
          <a:noFill/>
          <a:ln w="9525">
            <a:noFill/>
            <a:miter lim="800000"/>
            <a:headEnd/>
            <a:tailEnd/>
          </a:ln>
        </p:spPr>
        <p:txBody>
          <a:bodyPr wrap="none">
            <a:spAutoFit/>
          </a:bodyPr>
          <a:lstStyle/>
          <a:p>
            <a:r>
              <a:rPr lang="en-US" altLang="zh-CN" b="1">
                <a:solidFill>
                  <a:srgbClr val="FF0000"/>
                </a:solidFill>
                <a:latin typeface="Verdana" pitchFamily="34" charset="0"/>
                <a:ea typeface="SimSun" pitchFamily="2" charset="-122"/>
              </a:rPr>
              <a:t>Deliverable:</a:t>
            </a:r>
          </a:p>
          <a:p>
            <a:r>
              <a:rPr lang="en-US" altLang="zh-CN" b="1">
                <a:solidFill>
                  <a:srgbClr val="FF0000"/>
                </a:solidFill>
                <a:latin typeface="Verdana" pitchFamily="34" charset="0"/>
                <a:ea typeface="SimSun" pitchFamily="2" charset="-122"/>
              </a:rPr>
              <a:t>Terminology</a:t>
            </a:r>
            <a:endParaRPr lang="zh-CN" altLang="en-US" b="1">
              <a:solidFill>
                <a:srgbClr val="FF0000"/>
              </a:solidFill>
              <a:latin typeface="Verdana" pitchFamily="34" charset="0"/>
              <a:ea typeface="SimSun" pitchFamily="2" charset="-122"/>
            </a:endParaRPr>
          </a:p>
        </p:txBody>
      </p:sp>
      <p:sp>
        <p:nvSpPr>
          <p:cNvPr id="26646" name="矩形 199"/>
          <p:cNvSpPr>
            <a:spLocks noChangeArrowheads="1"/>
          </p:cNvSpPr>
          <p:nvPr/>
        </p:nvSpPr>
        <p:spPr bwMode="auto">
          <a:xfrm>
            <a:off x="3429000" y="4578350"/>
            <a:ext cx="3200400" cy="1077913"/>
          </a:xfrm>
          <a:prstGeom prst="rect">
            <a:avLst/>
          </a:prstGeom>
          <a:noFill/>
          <a:ln w="9525">
            <a:noFill/>
            <a:miter lim="800000"/>
            <a:headEnd/>
            <a:tailEnd/>
          </a:ln>
        </p:spPr>
        <p:txBody>
          <a:bodyPr>
            <a:spAutoFit/>
          </a:bodyPr>
          <a:lstStyle/>
          <a:p>
            <a:r>
              <a:rPr lang="en-GB" altLang="zh-CN" b="1">
                <a:solidFill>
                  <a:srgbClr val="FF0000"/>
                </a:solidFill>
                <a:latin typeface="Verdana" pitchFamily="34" charset="0"/>
                <a:ea typeface="SimSun" pitchFamily="2" charset="-122"/>
              </a:rPr>
              <a:t>Deliverable:</a:t>
            </a:r>
          </a:p>
          <a:p>
            <a:r>
              <a:rPr lang="en-GB" altLang="zh-CN" b="1">
                <a:solidFill>
                  <a:srgbClr val="FF0000"/>
                </a:solidFill>
                <a:latin typeface="Verdana" pitchFamily="34" charset="0"/>
                <a:ea typeface="SimSun" pitchFamily="2" charset="-122"/>
              </a:rPr>
              <a:t>Requirements of communication for smart grid</a:t>
            </a:r>
            <a:endParaRPr lang="zh-CN" altLang="en-US" b="1">
              <a:solidFill>
                <a:srgbClr val="FF0000"/>
              </a:solidFill>
              <a:latin typeface="Verdana" pitchFamily="34" charset="0"/>
              <a:ea typeface="SimSun" pitchFamily="2" charset="-122"/>
            </a:endParaRPr>
          </a:p>
        </p:txBody>
      </p:sp>
      <p:sp>
        <p:nvSpPr>
          <p:cNvPr id="26647" name="矩形 200"/>
          <p:cNvSpPr>
            <a:spLocks noChangeArrowheads="1"/>
          </p:cNvSpPr>
          <p:nvPr/>
        </p:nvSpPr>
        <p:spPr bwMode="auto">
          <a:xfrm>
            <a:off x="6553200" y="4191000"/>
            <a:ext cx="2590800" cy="1077913"/>
          </a:xfrm>
          <a:prstGeom prst="rect">
            <a:avLst/>
          </a:prstGeom>
          <a:noFill/>
          <a:ln w="9525">
            <a:noFill/>
            <a:miter lim="800000"/>
            <a:headEnd/>
            <a:tailEnd/>
          </a:ln>
        </p:spPr>
        <p:txBody>
          <a:bodyPr>
            <a:spAutoFit/>
          </a:bodyPr>
          <a:lstStyle/>
          <a:p>
            <a:r>
              <a:rPr lang="en-GB" altLang="zh-CN" b="1">
                <a:solidFill>
                  <a:srgbClr val="FF0000"/>
                </a:solidFill>
                <a:latin typeface="Verdana" pitchFamily="34" charset="0"/>
                <a:ea typeface="SimSun" pitchFamily="2" charset="-122"/>
              </a:rPr>
              <a:t>Deliverable:</a:t>
            </a:r>
          </a:p>
          <a:p>
            <a:r>
              <a:rPr lang="en-GB" altLang="zh-CN" b="1">
                <a:solidFill>
                  <a:srgbClr val="FF0000"/>
                </a:solidFill>
                <a:latin typeface="Verdana" pitchFamily="34" charset="0"/>
                <a:ea typeface="SimSun" pitchFamily="2" charset="-122"/>
              </a:rPr>
              <a:t>Smart Grid </a:t>
            </a:r>
          </a:p>
          <a:p>
            <a:r>
              <a:rPr lang="en-GB" altLang="zh-CN" b="1">
                <a:solidFill>
                  <a:srgbClr val="FF0000"/>
                </a:solidFill>
                <a:latin typeface="Verdana" pitchFamily="34" charset="0"/>
                <a:ea typeface="SimSun" pitchFamily="2" charset="-122"/>
              </a:rPr>
              <a:t>Architecture</a:t>
            </a:r>
          </a:p>
          <a:p>
            <a:endParaRPr lang="zh-CN" altLang="en-US">
              <a:solidFill>
                <a:srgbClr val="FF0000"/>
              </a:solidFill>
              <a:latin typeface="Verdana" pitchFamily="34" charset="0"/>
              <a:ea typeface="SimSun" pitchFamily="2" charset="-122"/>
            </a:endParaRPr>
          </a:p>
        </p:txBody>
      </p:sp>
      <p:sp>
        <p:nvSpPr>
          <p:cNvPr id="26648" name="矩形 202"/>
          <p:cNvSpPr>
            <a:spLocks noChangeArrowheads="1"/>
          </p:cNvSpPr>
          <p:nvPr/>
        </p:nvSpPr>
        <p:spPr bwMode="auto">
          <a:xfrm>
            <a:off x="6724650" y="2057400"/>
            <a:ext cx="2209800" cy="523875"/>
          </a:xfrm>
          <a:prstGeom prst="rect">
            <a:avLst/>
          </a:prstGeom>
          <a:noFill/>
          <a:ln w="9525">
            <a:noFill/>
            <a:miter lim="800000"/>
            <a:headEnd/>
            <a:tailEnd/>
          </a:ln>
        </p:spPr>
        <p:txBody>
          <a:bodyPr>
            <a:spAutoFit/>
          </a:bodyPr>
          <a:lstStyle/>
          <a:p>
            <a:r>
              <a:rPr lang="en-GB" altLang="zh-CN" sz="1400" b="1">
                <a:solidFill>
                  <a:schemeClr val="tx1"/>
                </a:solidFill>
                <a:latin typeface="Verdana" pitchFamily="34" charset="0"/>
                <a:ea typeface="SimSun" pitchFamily="2" charset="-122"/>
              </a:rPr>
              <a:t>Editor: </a:t>
            </a:r>
            <a:r>
              <a:rPr lang="en-GB" altLang="zh-CN" sz="1400">
                <a:solidFill>
                  <a:schemeClr val="tx1"/>
                </a:solidFill>
                <a:latin typeface="Verdana" pitchFamily="34" charset="0"/>
                <a:ea typeface="SimSun" pitchFamily="2" charset="-122"/>
              </a:rPr>
              <a:t>Gyu Myoung Lee </a:t>
            </a:r>
            <a:r>
              <a:rPr lang="en-GB" altLang="zh-CN" sz="1400">
                <a:solidFill>
                  <a:schemeClr val="tx1"/>
                </a:solidFill>
                <a:latin typeface="Verdana" pitchFamily="34" charset="0"/>
                <a:ea typeface="SimSun" pitchFamily="2" charset="-122"/>
                <a:cs typeface="Times New Roman" pitchFamily="18" charset="0"/>
              </a:rPr>
              <a:t>(ETRI, Korea)</a:t>
            </a:r>
            <a:endParaRPr lang="zh-CN" altLang="en-US" sz="1400">
              <a:solidFill>
                <a:schemeClr val="tx1"/>
              </a:solidFill>
              <a:latin typeface="Verdana" pitchFamily="34" charset="0"/>
              <a:ea typeface="SimSun" pitchFamily="2" charset="-122"/>
            </a:endParaRPr>
          </a:p>
        </p:txBody>
      </p:sp>
      <p:sp>
        <p:nvSpPr>
          <p:cNvPr id="26649" name="矩形 203"/>
          <p:cNvSpPr>
            <a:spLocks noChangeArrowheads="1"/>
          </p:cNvSpPr>
          <p:nvPr/>
        </p:nvSpPr>
        <p:spPr bwMode="auto">
          <a:xfrm>
            <a:off x="107950" y="2133600"/>
            <a:ext cx="2546350" cy="523875"/>
          </a:xfrm>
          <a:prstGeom prst="rect">
            <a:avLst/>
          </a:prstGeom>
          <a:noFill/>
          <a:ln w="9525">
            <a:noFill/>
            <a:miter lim="800000"/>
            <a:headEnd/>
            <a:tailEnd/>
          </a:ln>
        </p:spPr>
        <p:txBody>
          <a:bodyPr>
            <a:spAutoFit/>
          </a:bodyPr>
          <a:lstStyle/>
          <a:p>
            <a:r>
              <a:rPr lang="en-GB" altLang="zh-CN" sz="1400" b="1">
                <a:solidFill>
                  <a:schemeClr val="tx1"/>
                </a:solidFill>
                <a:latin typeface="Verdana" pitchFamily="34" charset="0"/>
                <a:ea typeface="SimSun" pitchFamily="2" charset="-122"/>
              </a:rPr>
              <a:t>Editor: </a:t>
            </a:r>
            <a:r>
              <a:rPr lang="en-GB" altLang="zh-CN" sz="1400">
                <a:solidFill>
                  <a:schemeClr val="tx1"/>
                </a:solidFill>
                <a:latin typeface="Verdana" pitchFamily="34" charset="0"/>
                <a:ea typeface="SimSun" pitchFamily="2" charset="-122"/>
              </a:rPr>
              <a:t>Yuan Guangxiang </a:t>
            </a:r>
            <a:r>
              <a:rPr lang="en-GB" altLang="zh-CN" sz="1400">
                <a:solidFill>
                  <a:schemeClr val="tx1"/>
                </a:solidFill>
                <a:latin typeface="Verdana" pitchFamily="34" charset="0"/>
                <a:ea typeface="SimSun" pitchFamily="2" charset="-122"/>
                <a:cs typeface="Times New Roman" pitchFamily="18" charset="0"/>
              </a:rPr>
              <a:t>(CATR, China)</a:t>
            </a:r>
            <a:endParaRPr lang="zh-CN" altLang="en-US" sz="1400">
              <a:solidFill>
                <a:schemeClr val="tx1"/>
              </a:solidFill>
              <a:latin typeface="Verdana" pitchFamily="34" charset="0"/>
              <a:ea typeface="SimSun" pitchFamily="2" charset="-122"/>
            </a:endParaRPr>
          </a:p>
        </p:txBody>
      </p:sp>
      <p:sp>
        <p:nvSpPr>
          <p:cNvPr id="26650" name="矩形 204"/>
          <p:cNvSpPr>
            <a:spLocks noChangeArrowheads="1"/>
          </p:cNvSpPr>
          <p:nvPr/>
        </p:nvSpPr>
        <p:spPr bwMode="auto">
          <a:xfrm>
            <a:off x="533400" y="4343400"/>
            <a:ext cx="2514600" cy="830263"/>
          </a:xfrm>
          <a:prstGeom prst="rect">
            <a:avLst/>
          </a:prstGeom>
          <a:noFill/>
          <a:ln w="9525">
            <a:noFill/>
            <a:miter lim="800000"/>
            <a:headEnd/>
            <a:tailEnd/>
          </a:ln>
        </p:spPr>
        <p:txBody>
          <a:bodyPr>
            <a:spAutoFit/>
          </a:bodyPr>
          <a:lstStyle/>
          <a:p>
            <a:r>
              <a:rPr lang="en-GB" altLang="zh-CN" b="1">
                <a:solidFill>
                  <a:srgbClr val="FF0000"/>
                </a:solidFill>
                <a:latin typeface="Verdana" pitchFamily="34" charset="0"/>
                <a:ea typeface="SimSun" pitchFamily="2" charset="-122"/>
              </a:rPr>
              <a:t>Deliverable:</a:t>
            </a:r>
          </a:p>
          <a:p>
            <a:r>
              <a:rPr lang="en-US" altLang="zh-CN" b="1">
                <a:solidFill>
                  <a:srgbClr val="FF0000"/>
                </a:solidFill>
                <a:latin typeface="Verdana" pitchFamily="34" charset="0"/>
                <a:ea typeface="SimSun" pitchFamily="2" charset="-122"/>
              </a:rPr>
              <a:t>use cases for smart grid</a:t>
            </a:r>
            <a:endParaRPr lang="zh-CN" altLang="en-US" b="1">
              <a:solidFill>
                <a:srgbClr val="FF0000"/>
              </a:solidFill>
              <a:latin typeface="Verdana" pitchFamily="34" charset="0"/>
              <a:ea typeface="SimSun" pitchFamily="2" charset="-122"/>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a:xfrm>
            <a:off x="684213" y="188913"/>
            <a:ext cx="7772400" cy="641350"/>
          </a:xfrm>
        </p:spPr>
        <p:txBody>
          <a:bodyPr/>
          <a:lstStyle/>
          <a:p>
            <a:r>
              <a:rPr lang="en-GB" altLang="zh-CN" smtClean="0">
                <a:solidFill>
                  <a:srgbClr val="000099"/>
                </a:solidFill>
                <a:ea typeface="SimSun" pitchFamily="2" charset="-122"/>
              </a:rPr>
              <a:t>FG Smart </a:t>
            </a:r>
            <a:r>
              <a:rPr lang="en-US" altLang="zh-CN" smtClean="0">
                <a:solidFill>
                  <a:srgbClr val="000099"/>
                </a:solidFill>
                <a:ea typeface="SimSun" pitchFamily="2" charset="-122"/>
              </a:rPr>
              <a:t>Current Activities</a:t>
            </a:r>
            <a:endParaRPr lang="zh-CN" altLang="en-US" smtClean="0">
              <a:solidFill>
                <a:srgbClr val="000099"/>
              </a:solidFill>
              <a:ea typeface="SimSun" pitchFamily="2" charset="-122"/>
            </a:endParaRPr>
          </a:p>
        </p:txBody>
      </p:sp>
      <p:sp>
        <p:nvSpPr>
          <p:cNvPr id="10243" name="内容占位符 2"/>
          <p:cNvSpPr>
            <a:spLocks noGrp="1"/>
          </p:cNvSpPr>
          <p:nvPr>
            <p:ph idx="1"/>
          </p:nvPr>
        </p:nvSpPr>
        <p:spPr>
          <a:xfrm>
            <a:off x="304800" y="836613"/>
            <a:ext cx="7651750" cy="3816350"/>
          </a:xfrm>
        </p:spPr>
        <p:txBody>
          <a:bodyPr/>
          <a:lstStyle/>
          <a:p>
            <a:pPr>
              <a:buFontTx/>
              <a:buNone/>
              <a:defRPr/>
            </a:pPr>
            <a:r>
              <a:rPr lang="en-US" altLang="zh-CN" sz="2800" dirty="0" smtClean="0">
                <a:solidFill>
                  <a:srgbClr val="FF0000"/>
                </a:solidFill>
                <a:ea typeface="宋体" pitchFamily="2" charset="-122"/>
              </a:rPr>
              <a:t>Meetings</a:t>
            </a:r>
          </a:p>
          <a:p>
            <a:pPr>
              <a:defRPr/>
            </a:pPr>
            <a:r>
              <a:rPr lang="en-US" altLang="zh-CN" sz="2000" dirty="0" smtClean="0">
                <a:ea typeface="宋体" pitchFamily="2" charset="-122"/>
              </a:rPr>
              <a:t>1</a:t>
            </a:r>
            <a:r>
              <a:rPr lang="en-US" altLang="zh-CN" sz="2000" baseline="30000" dirty="0" smtClean="0">
                <a:ea typeface="宋体" pitchFamily="2" charset="-122"/>
              </a:rPr>
              <a:t>st</a:t>
            </a:r>
            <a:r>
              <a:rPr lang="en-US" altLang="zh-CN" sz="2000" dirty="0" smtClean="0">
                <a:ea typeface="宋体" pitchFamily="2" charset="-122"/>
              </a:rPr>
              <a:t> meeting</a:t>
            </a:r>
            <a:r>
              <a:rPr lang="en-US" altLang="zh-CN" sz="2000" dirty="0" smtClean="0">
                <a:solidFill>
                  <a:schemeClr val="tx1"/>
                </a:solidFill>
                <a:ea typeface="宋体" pitchFamily="2" charset="-122"/>
              </a:rPr>
              <a:t>: 14-16 June 2010, Geneva</a:t>
            </a:r>
          </a:p>
          <a:p>
            <a:pPr>
              <a:defRPr/>
            </a:pPr>
            <a:r>
              <a:rPr lang="en-US" altLang="zh-CN" sz="2000" dirty="0" smtClean="0">
                <a:solidFill>
                  <a:schemeClr val="tx1"/>
                </a:solidFill>
                <a:ea typeface="宋体" pitchFamily="2" charset="-122"/>
              </a:rPr>
              <a:t>2</a:t>
            </a:r>
            <a:r>
              <a:rPr lang="en-US" altLang="zh-CN" sz="2000" baseline="30000" dirty="0" smtClean="0">
                <a:solidFill>
                  <a:schemeClr val="tx1"/>
                </a:solidFill>
                <a:ea typeface="宋体" pitchFamily="2" charset="-122"/>
              </a:rPr>
              <a:t>nd</a:t>
            </a:r>
            <a:r>
              <a:rPr lang="en-US" altLang="zh-CN" sz="2000" dirty="0" smtClean="0">
                <a:solidFill>
                  <a:schemeClr val="tx1"/>
                </a:solidFill>
                <a:ea typeface="宋体" pitchFamily="2" charset="-122"/>
              </a:rPr>
              <a:t> meeting</a:t>
            </a:r>
            <a:r>
              <a:rPr lang="en-US" altLang="zh-CN" sz="2000" dirty="0" smtClean="0">
                <a:ea typeface="宋体" pitchFamily="2" charset="-122"/>
              </a:rPr>
              <a:t>: 2-5 Aug 2010, Geneva</a:t>
            </a:r>
          </a:p>
          <a:p>
            <a:pPr>
              <a:defRPr/>
            </a:pPr>
            <a:r>
              <a:rPr lang="en-US" altLang="zh-CN" sz="2000" dirty="0" smtClean="0">
                <a:ea typeface="宋体" pitchFamily="2" charset="-122"/>
              </a:rPr>
              <a:t>3</a:t>
            </a:r>
            <a:r>
              <a:rPr lang="en-US" altLang="zh-CN" sz="2000" baseline="30000" dirty="0" smtClean="0">
                <a:ea typeface="宋体" pitchFamily="2" charset="-122"/>
              </a:rPr>
              <a:t>rd</a:t>
            </a:r>
            <a:r>
              <a:rPr lang="en-US" altLang="zh-CN" sz="2000" dirty="0" smtClean="0">
                <a:ea typeface="宋体" pitchFamily="2" charset="-122"/>
              </a:rPr>
              <a:t> meeting: 11-15 Oct 2010, Geneva</a:t>
            </a:r>
          </a:p>
          <a:p>
            <a:pPr>
              <a:defRPr/>
            </a:pPr>
            <a:r>
              <a:rPr lang="en-US" altLang="zh-CN" sz="2000" dirty="0" smtClean="0">
                <a:ea typeface="宋体" pitchFamily="2" charset="-122"/>
              </a:rPr>
              <a:t>4</a:t>
            </a:r>
            <a:r>
              <a:rPr lang="en-US" altLang="zh-CN" sz="2000" baseline="30000" dirty="0" smtClean="0">
                <a:ea typeface="宋体" pitchFamily="2" charset="-122"/>
              </a:rPr>
              <a:t>th</a:t>
            </a:r>
            <a:r>
              <a:rPr lang="en-US" altLang="zh-CN" sz="2000" dirty="0" smtClean="0">
                <a:ea typeface="宋体" pitchFamily="2" charset="-122"/>
              </a:rPr>
              <a:t> meeting: 29 Nov-3 Dec 2010, Chicago, USA</a:t>
            </a:r>
          </a:p>
          <a:p>
            <a:pPr>
              <a:defRPr/>
            </a:pPr>
            <a:r>
              <a:rPr lang="en-US" altLang="zh-CN" sz="2000" dirty="0" smtClean="0">
                <a:ea typeface="宋体" pitchFamily="2" charset="-122"/>
              </a:rPr>
              <a:t>5</a:t>
            </a:r>
            <a:r>
              <a:rPr lang="en-US" altLang="zh-CN" sz="2000" baseline="30000" dirty="0" smtClean="0">
                <a:ea typeface="宋体" pitchFamily="2" charset="-122"/>
              </a:rPr>
              <a:t>th</a:t>
            </a:r>
            <a:r>
              <a:rPr lang="en-US" altLang="zh-CN" sz="2000" dirty="0" smtClean="0">
                <a:ea typeface="宋体" pitchFamily="2" charset="-122"/>
              </a:rPr>
              <a:t> meeting: </a:t>
            </a:r>
            <a:r>
              <a:rPr lang="fi-FI" altLang="zh-CN" sz="2000" dirty="0" smtClean="0">
                <a:ea typeface="宋体" pitchFamily="2" charset="-122"/>
              </a:rPr>
              <a:t>10-14 Jan 2011</a:t>
            </a:r>
            <a:r>
              <a:rPr lang="en-US" altLang="zh-CN" sz="2000" dirty="0" smtClean="0">
                <a:ea typeface="宋体" pitchFamily="2" charset="-122"/>
              </a:rPr>
              <a:t>, </a:t>
            </a:r>
            <a:r>
              <a:rPr lang="fi-FI" altLang="zh-CN" sz="2000" dirty="0" smtClean="0">
                <a:ea typeface="宋体" pitchFamily="2" charset="-122"/>
              </a:rPr>
              <a:t>Yokohama, Japan</a:t>
            </a:r>
            <a:endParaRPr lang="en-US" altLang="zh-CN" sz="2000" dirty="0" smtClean="0">
              <a:ea typeface="宋体" pitchFamily="2" charset="-122"/>
            </a:endParaRPr>
          </a:p>
          <a:p>
            <a:pPr>
              <a:defRPr/>
            </a:pPr>
            <a:r>
              <a:rPr lang="en-US" altLang="zh-CN" sz="2000" dirty="0" smtClean="0">
                <a:ea typeface="宋体" pitchFamily="2" charset="-122"/>
              </a:rPr>
              <a:t>6</a:t>
            </a:r>
            <a:r>
              <a:rPr lang="en-US" altLang="zh-CN" sz="2000" baseline="30000" dirty="0" smtClean="0">
                <a:ea typeface="宋体" pitchFamily="2" charset="-122"/>
              </a:rPr>
              <a:t>th</a:t>
            </a:r>
            <a:r>
              <a:rPr lang="en-US" altLang="zh-CN" sz="2000" dirty="0" smtClean="0">
                <a:ea typeface="宋体" pitchFamily="2" charset="-122"/>
              </a:rPr>
              <a:t> meeting: 4-8 Apr 2011, Sophia </a:t>
            </a:r>
            <a:r>
              <a:rPr lang="en-US" altLang="zh-CN" sz="2000" dirty="0" err="1" smtClean="0">
                <a:ea typeface="宋体" pitchFamily="2" charset="-122"/>
              </a:rPr>
              <a:t>Antipolis</a:t>
            </a:r>
            <a:r>
              <a:rPr lang="en-US" altLang="zh-CN" sz="2000" dirty="0" smtClean="0">
                <a:ea typeface="宋体" pitchFamily="2" charset="-122"/>
              </a:rPr>
              <a:t>, France</a:t>
            </a:r>
          </a:p>
          <a:p>
            <a:pPr>
              <a:defRPr/>
            </a:pPr>
            <a:r>
              <a:rPr lang="en-US" altLang="zh-CN" sz="2000" dirty="0" smtClean="0">
                <a:solidFill>
                  <a:schemeClr val="tx1"/>
                </a:solidFill>
                <a:ea typeface="宋体" pitchFamily="2" charset="-122"/>
              </a:rPr>
              <a:t>7</a:t>
            </a:r>
            <a:r>
              <a:rPr lang="en-US" altLang="zh-CN" sz="2000" baseline="30000" dirty="0" smtClean="0">
                <a:solidFill>
                  <a:schemeClr val="tx1"/>
                </a:solidFill>
                <a:ea typeface="宋体" pitchFamily="2" charset="-122"/>
              </a:rPr>
              <a:t>th</a:t>
            </a:r>
            <a:r>
              <a:rPr lang="en-US" altLang="zh-CN" sz="2000" dirty="0" smtClean="0">
                <a:solidFill>
                  <a:schemeClr val="tx1"/>
                </a:solidFill>
                <a:ea typeface="宋体" pitchFamily="2" charset="-122"/>
              </a:rPr>
              <a:t> meeting: 9-15 Jun 2011, </a:t>
            </a:r>
            <a:r>
              <a:rPr lang="en-GB" altLang="zh-CN" sz="2000" dirty="0" err="1" smtClean="0">
                <a:solidFill>
                  <a:schemeClr val="tx1"/>
                </a:solidFill>
                <a:ea typeface="宋体" pitchFamily="2" charset="-122"/>
              </a:rPr>
              <a:t>Jeju</a:t>
            </a:r>
            <a:r>
              <a:rPr lang="en-GB" altLang="zh-CN" sz="2000" dirty="0" smtClean="0">
                <a:solidFill>
                  <a:schemeClr val="tx1"/>
                </a:solidFill>
                <a:ea typeface="宋体" pitchFamily="2" charset="-122"/>
              </a:rPr>
              <a:t> Island, Korea</a:t>
            </a:r>
          </a:p>
          <a:p>
            <a:pPr>
              <a:defRPr/>
            </a:pPr>
            <a:r>
              <a:rPr lang="en-GB" altLang="zh-CN" sz="2000" dirty="0" smtClean="0">
                <a:solidFill>
                  <a:schemeClr val="tx1"/>
                </a:solidFill>
                <a:ea typeface="宋体" pitchFamily="2" charset="-122"/>
              </a:rPr>
              <a:t>8</a:t>
            </a:r>
            <a:r>
              <a:rPr lang="en-GB" altLang="zh-CN" sz="2000" baseline="30000" dirty="0" smtClean="0">
                <a:solidFill>
                  <a:schemeClr val="tx1"/>
                </a:solidFill>
                <a:ea typeface="宋体" pitchFamily="2" charset="-122"/>
              </a:rPr>
              <a:t>th</a:t>
            </a:r>
            <a:r>
              <a:rPr lang="en-GB" altLang="zh-CN" sz="2000" dirty="0" smtClean="0">
                <a:solidFill>
                  <a:schemeClr val="tx1"/>
                </a:solidFill>
                <a:ea typeface="宋体" pitchFamily="2" charset="-122"/>
              </a:rPr>
              <a:t> meeting: 22-26 August 2011, Geneva</a:t>
            </a:r>
          </a:p>
          <a:p>
            <a:pPr>
              <a:defRPr/>
            </a:pPr>
            <a:r>
              <a:rPr lang="en-GB" altLang="zh-CN" sz="2000" dirty="0" smtClean="0">
                <a:solidFill>
                  <a:srgbClr val="0033CC"/>
                </a:solidFill>
                <a:ea typeface="宋体" pitchFamily="2" charset="-122"/>
              </a:rPr>
              <a:t>9</a:t>
            </a:r>
            <a:r>
              <a:rPr lang="en-GB" altLang="zh-CN" sz="2000" baseline="30000" dirty="0" smtClean="0">
                <a:solidFill>
                  <a:srgbClr val="0033CC"/>
                </a:solidFill>
                <a:ea typeface="宋体" pitchFamily="2" charset="-122"/>
              </a:rPr>
              <a:t>th</a:t>
            </a:r>
            <a:r>
              <a:rPr lang="en-GB" altLang="zh-CN" sz="2000" dirty="0" smtClean="0">
                <a:solidFill>
                  <a:srgbClr val="0033CC"/>
                </a:solidFill>
                <a:ea typeface="宋体" pitchFamily="2" charset="-122"/>
              </a:rPr>
              <a:t> meeting: 18-21 December 2011, Geneva</a:t>
            </a:r>
            <a:endParaRPr lang="en-GB" altLang="zh-CN" dirty="0" smtClean="0">
              <a:solidFill>
                <a:srgbClr val="0033CC"/>
              </a:solidFill>
              <a:ea typeface="宋体" pitchFamily="2" charset="-122"/>
            </a:endParaRPr>
          </a:p>
          <a:p>
            <a:pPr marL="0" indent="0">
              <a:buFontTx/>
              <a:buNone/>
              <a:defRPr/>
            </a:pPr>
            <a:r>
              <a:rPr lang="en-US" altLang="zh-CN" sz="2800" dirty="0" smtClean="0">
                <a:solidFill>
                  <a:srgbClr val="FF0000"/>
                </a:solidFill>
                <a:ea typeface="宋体" pitchFamily="2" charset="-122"/>
              </a:rPr>
              <a:t>Related information is at:</a:t>
            </a:r>
            <a:endParaRPr lang="en-GB" altLang="zh-CN" sz="2800" dirty="0" smtClean="0">
              <a:solidFill>
                <a:srgbClr val="FF0000"/>
              </a:solidFill>
              <a:ea typeface="宋体" pitchFamily="2" charset="-122"/>
            </a:endParaRPr>
          </a:p>
          <a:p>
            <a:pPr>
              <a:defRPr/>
            </a:pPr>
            <a:r>
              <a:rPr lang="en-US" altLang="zh-CN" sz="2000" u="sng" dirty="0" smtClean="0">
                <a:ea typeface="宋体" pitchFamily="2" charset="-122"/>
                <a:hlinkClick r:id="rId2"/>
              </a:rPr>
              <a:t>http://ifa.itu.int/t/fg/smart/docs</a:t>
            </a:r>
            <a:r>
              <a:rPr lang="en-US" altLang="zh-CN" sz="2000" dirty="0" smtClean="0">
                <a:ea typeface="宋体" pitchFamily="2" charset="-122"/>
                <a:hlinkClick r:id="rId2"/>
              </a:rPr>
              <a:t>/</a:t>
            </a:r>
          </a:p>
          <a:p>
            <a:pPr>
              <a:defRPr/>
            </a:pPr>
            <a:r>
              <a:rPr lang="en-US" altLang="zh-CN" sz="2000" u="sng" dirty="0" smtClean="0">
                <a:ea typeface="宋体" pitchFamily="2" charset="-122"/>
                <a:hlinkClick r:id="rId2"/>
              </a:rPr>
              <a:t>http://www.itu.int/en/ITU-T/focusgroups/smart/Pages/Default.aspx</a:t>
            </a:r>
            <a:endParaRPr lang="en-US" altLang="zh-CN" u="sng" dirty="0" smtClean="0">
              <a:ea typeface="宋体" pitchFamily="2" charset="-122"/>
              <a:hlinkClick r:id="rId2"/>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a:xfrm>
            <a:off x="228600" y="371475"/>
            <a:ext cx="8686800" cy="400050"/>
          </a:xfrm>
        </p:spPr>
        <p:txBody>
          <a:bodyPr/>
          <a:lstStyle/>
          <a:p>
            <a:r>
              <a:rPr lang="en-US" altLang="zh-CN" sz="2000" smtClean="0">
                <a:solidFill>
                  <a:srgbClr val="000099"/>
                </a:solidFill>
                <a:ea typeface="SimSun" pitchFamily="2" charset="-122"/>
              </a:rPr>
              <a:t>Current ITU-T SG activities directly related to Smart Grid</a:t>
            </a:r>
          </a:p>
        </p:txBody>
      </p:sp>
      <p:graphicFrame>
        <p:nvGraphicFramePr>
          <p:cNvPr id="8" name="表格 7"/>
          <p:cNvGraphicFramePr>
            <a:graphicFrameLocks noGrp="1"/>
          </p:cNvGraphicFramePr>
          <p:nvPr/>
        </p:nvGraphicFramePr>
        <p:xfrm>
          <a:off x="684213" y="1258888"/>
          <a:ext cx="8153400" cy="4957762"/>
        </p:xfrm>
        <a:graphic>
          <a:graphicData uri="http://schemas.openxmlformats.org/drawingml/2006/table">
            <a:tbl>
              <a:tblPr/>
              <a:tblGrid>
                <a:gridCol w="2438400"/>
                <a:gridCol w="914400"/>
                <a:gridCol w="4800600"/>
              </a:tblGrid>
              <a:tr h="304837">
                <a:tc>
                  <a:txBody>
                    <a:bodyPr/>
                    <a:lstStyle/>
                    <a:p>
                      <a:pPr algn="ctr" hangingPunct="0">
                        <a:spcBef>
                          <a:spcPts val="600"/>
                        </a:spcBef>
                        <a:spcAft>
                          <a:spcPts val="600"/>
                        </a:spcAft>
                        <a:tabLst>
                          <a:tab pos="504190" algn="l"/>
                          <a:tab pos="756285" algn="l"/>
                          <a:tab pos="1008380" algn="l"/>
                          <a:tab pos="1260475" algn="l"/>
                        </a:tabLst>
                      </a:pPr>
                      <a:r>
                        <a:rPr lang="en-GB" sz="1600" b="1" dirty="0">
                          <a:latin typeface="Times New Roman"/>
                          <a:ea typeface="Malgun Gothic"/>
                        </a:rPr>
                        <a:t>Items</a:t>
                      </a:r>
                      <a:endParaRPr lang="zh-CN" sz="1600" b="1" dirty="0">
                        <a:latin typeface="Times New Roman"/>
                        <a:ea typeface="Malgun Gothic"/>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gridSpan="2">
                  <a:txBody>
                    <a:bodyPr/>
                    <a:lstStyle/>
                    <a:p>
                      <a:pPr algn="ctr" hangingPunct="0">
                        <a:spcBef>
                          <a:spcPts val="600"/>
                        </a:spcBef>
                        <a:spcAft>
                          <a:spcPts val="600"/>
                        </a:spcAft>
                        <a:tabLst>
                          <a:tab pos="504190" algn="l"/>
                          <a:tab pos="756285" algn="l"/>
                          <a:tab pos="1008380" algn="l"/>
                          <a:tab pos="1260475" algn="l"/>
                        </a:tabLst>
                      </a:pPr>
                      <a:r>
                        <a:rPr lang="en-GB" sz="1600" b="1" dirty="0" err="1">
                          <a:latin typeface="Times New Roman"/>
                          <a:ea typeface="Malgun Gothic"/>
                        </a:rPr>
                        <a:t>SGs</a:t>
                      </a:r>
                      <a:r>
                        <a:rPr lang="en-GB" sz="1600" b="1" dirty="0">
                          <a:latin typeface="Times New Roman"/>
                          <a:ea typeface="Malgun Gothic"/>
                        </a:rPr>
                        <a:t> and aspects</a:t>
                      </a:r>
                      <a:endParaRPr lang="zh-CN" sz="1600" dirty="0">
                        <a:latin typeface="Times New Roman"/>
                        <a:ea typeface="Malgun Gothic"/>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zh-CN" altLang="en-US"/>
                    </a:p>
                  </a:txBody>
                  <a:tcPr/>
                </a:tc>
              </a:tr>
              <a:tr h="750364">
                <a:tc rowSpan="3">
                  <a:txBody>
                    <a:bodyPr/>
                    <a:lstStyle/>
                    <a:p>
                      <a:pPr algn="just" hangingPunct="0">
                        <a:spcBef>
                          <a:spcPts val="300"/>
                        </a:spcBef>
                        <a:spcAft>
                          <a:spcPts val="300"/>
                        </a:spcAft>
                        <a:tabLst>
                          <a:tab pos="504190" algn="l"/>
                          <a:tab pos="756285" algn="l"/>
                          <a:tab pos="1008380" algn="l"/>
                          <a:tab pos="1260475" algn="l"/>
                        </a:tabLst>
                      </a:pPr>
                      <a:r>
                        <a:rPr lang="en-US" sz="1600" b="1" dirty="0">
                          <a:latin typeface="Times New Roman"/>
                          <a:ea typeface="Malgun Gothic"/>
                        </a:rPr>
                        <a:t>(1) M2M</a:t>
                      </a:r>
                      <a:endParaRPr lang="zh-CN" sz="1600" b="1" dirty="0">
                        <a:latin typeface="Times New Roman"/>
                        <a:ea typeface="Malgun Gothic"/>
                      </a:endParaRPr>
                    </a:p>
                  </a:txBody>
                  <a:tcPr marL="63062" marR="63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hangingPunct="0">
                        <a:spcBef>
                          <a:spcPts val="300"/>
                        </a:spcBef>
                        <a:spcAft>
                          <a:spcPts val="300"/>
                        </a:spcAft>
                        <a:tabLst>
                          <a:tab pos="504190" algn="l"/>
                          <a:tab pos="756285" algn="l"/>
                          <a:tab pos="1008380" algn="l"/>
                          <a:tab pos="1260475" algn="l"/>
                        </a:tabLst>
                      </a:pPr>
                      <a:r>
                        <a:rPr lang="en-GB" sz="1600" dirty="0">
                          <a:latin typeface="Times New Roman"/>
                          <a:ea typeface="Malgun Gothic"/>
                        </a:rPr>
                        <a:t>SG13</a:t>
                      </a:r>
                      <a:endParaRPr lang="zh-CN" sz="1600" dirty="0">
                        <a:latin typeface="Times New Roman"/>
                        <a:ea typeface="Malgun Gothic"/>
                      </a:endParaRPr>
                    </a:p>
                  </a:txBody>
                  <a:tcPr marL="63062" marR="63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Bef>
                          <a:spcPts val="300"/>
                        </a:spcBef>
                        <a:spcAft>
                          <a:spcPts val="300"/>
                        </a:spcAft>
                        <a:tabLst>
                          <a:tab pos="504190" algn="l"/>
                          <a:tab pos="756285" algn="l"/>
                          <a:tab pos="1008380" algn="l"/>
                          <a:tab pos="1260475" algn="l"/>
                        </a:tabLst>
                      </a:pPr>
                      <a:r>
                        <a:rPr lang="en-GB" sz="1600" dirty="0">
                          <a:latin typeface="Times New Roman"/>
                          <a:ea typeface="Malgun Gothic"/>
                        </a:rPr>
                        <a:t>Q3/13 USN, MOC</a:t>
                      </a:r>
                      <a:br>
                        <a:rPr lang="en-GB" sz="1600" dirty="0">
                          <a:latin typeface="Times New Roman"/>
                          <a:ea typeface="Malgun Gothic"/>
                        </a:rPr>
                      </a:br>
                      <a:r>
                        <a:rPr lang="en-GB" sz="1600" dirty="0">
                          <a:latin typeface="Times New Roman"/>
                          <a:ea typeface="Malgun Gothic"/>
                        </a:rPr>
                        <a:t>Q12/13 Ubiquitous networking (object to object communication)</a:t>
                      </a:r>
                      <a:endParaRPr lang="zh-CN" sz="1600" dirty="0">
                        <a:latin typeface="Times New Roman"/>
                        <a:ea typeface="Malgun Gothic"/>
                      </a:endParaRPr>
                    </a:p>
                  </a:txBody>
                  <a:tcPr marL="63062" marR="63062"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96">
                <a:tc vMerge="1">
                  <a:txBody>
                    <a:bodyPr/>
                    <a:lstStyle/>
                    <a:p>
                      <a:endParaRPr lang="zh-CN" altLang="en-US"/>
                    </a:p>
                  </a:txBody>
                  <a:tcPr/>
                </a:tc>
                <a:tc>
                  <a:txBody>
                    <a:bodyPr/>
                    <a:lstStyle/>
                    <a:p>
                      <a:pPr algn="ctr" hangingPunct="0">
                        <a:spcBef>
                          <a:spcPts val="300"/>
                        </a:spcBef>
                        <a:spcAft>
                          <a:spcPts val="300"/>
                        </a:spcAft>
                        <a:tabLst>
                          <a:tab pos="504190" algn="l"/>
                          <a:tab pos="756285" algn="l"/>
                          <a:tab pos="1008380" algn="l"/>
                          <a:tab pos="1260475" algn="l"/>
                        </a:tabLst>
                      </a:pPr>
                      <a:r>
                        <a:rPr lang="en-GB" sz="1600" dirty="0">
                          <a:latin typeface="Times New Roman"/>
                          <a:ea typeface="Malgun Gothic"/>
                        </a:rPr>
                        <a:t>SG15</a:t>
                      </a:r>
                      <a:endParaRPr lang="zh-CN" sz="1600" dirty="0">
                        <a:latin typeface="Times New Roman"/>
                        <a:ea typeface="Malgun Gothic"/>
                      </a:endParaRPr>
                    </a:p>
                  </a:txBody>
                  <a:tcPr marL="63062" marR="63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Bef>
                          <a:spcPts val="300"/>
                        </a:spcBef>
                        <a:spcAft>
                          <a:spcPts val="300"/>
                        </a:spcAft>
                        <a:tabLst>
                          <a:tab pos="504190" algn="l"/>
                          <a:tab pos="756285" algn="l"/>
                          <a:tab pos="1008380" algn="l"/>
                          <a:tab pos="1260475" algn="l"/>
                        </a:tabLst>
                      </a:pPr>
                      <a:r>
                        <a:rPr lang="en-GB" sz="1600" dirty="0">
                          <a:latin typeface="Times New Roman"/>
                          <a:ea typeface="Malgun Gothic"/>
                        </a:rPr>
                        <a:t>Q1/15 IP home network</a:t>
                      </a:r>
                      <a:endParaRPr lang="zh-CN" sz="1600" dirty="0">
                        <a:latin typeface="Times New Roman"/>
                        <a:ea typeface="Malgun Gothic"/>
                      </a:endParaRPr>
                    </a:p>
                  </a:txBody>
                  <a:tcPr marL="63062" marR="63062"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380">
                <a:tc vMerge="1">
                  <a:txBody>
                    <a:bodyPr/>
                    <a:lstStyle/>
                    <a:p>
                      <a:endParaRPr lang="zh-CN" altLang="en-US"/>
                    </a:p>
                  </a:txBody>
                  <a:tcPr/>
                </a:tc>
                <a:tc>
                  <a:txBody>
                    <a:bodyPr/>
                    <a:lstStyle/>
                    <a:p>
                      <a:pPr algn="ctr" hangingPunct="0">
                        <a:spcBef>
                          <a:spcPts val="300"/>
                        </a:spcBef>
                        <a:spcAft>
                          <a:spcPts val="300"/>
                        </a:spcAft>
                        <a:tabLst>
                          <a:tab pos="504190" algn="l"/>
                          <a:tab pos="756285" algn="l"/>
                          <a:tab pos="1008380" algn="l"/>
                          <a:tab pos="1260475" algn="l"/>
                        </a:tabLst>
                      </a:pPr>
                      <a:r>
                        <a:rPr lang="en-GB" sz="1600" dirty="0">
                          <a:latin typeface="Times New Roman"/>
                          <a:ea typeface="Malgun Gothic"/>
                        </a:rPr>
                        <a:t>SG16</a:t>
                      </a:r>
                      <a:endParaRPr lang="zh-CN" sz="1600" dirty="0">
                        <a:latin typeface="Times New Roman"/>
                        <a:ea typeface="Malgun Gothic"/>
                      </a:endParaRPr>
                    </a:p>
                  </a:txBody>
                  <a:tcPr marL="63062" marR="63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Bef>
                          <a:spcPts val="300"/>
                        </a:spcBef>
                        <a:spcAft>
                          <a:spcPts val="300"/>
                        </a:spcAft>
                        <a:tabLst>
                          <a:tab pos="504190" algn="l"/>
                          <a:tab pos="756285" algn="l"/>
                          <a:tab pos="1008380" algn="l"/>
                          <a:tab pos="1260475" algn="l"/>
                        </a:tabLst>
                      </a:pPr>
                      <a:r>
                        <a:rPr lang="en-GB" sz="1600" dirty="0">
                          <a:latin typeface="Times New Roman"/>
                          <a:ea typeface="Malgun Gothic"/>
                        </a:rPr>
                        <a:t>Q25/16 USN applications and services</a:t>
                      </a:r>
                      <a:endParaRPr lang="zh-CN" sz="1600" dirty="0">
                        <a:latin typeface="Times New Roman"/>
                        <a:ea typeface="Malgun Gothic"/>
                      </a:endParaRPr>
                    </a:p>
                  </a:txBody>
                  <a:tcPr marL="63062" marR="63062"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22">
                <a:tc>
                  <a:txBody>
                    <a:bodyPr/>
                    <a:lstStyle/>
                    <a:p>
                      <a:pPr algn="just" hangingPunct="0">
                        <a:spcBef>
                          <a:spcPts val="300"/>
                        </a:spcBef>
                        <a:spcAft>
                          <a:spcPts val="300"/>
                        </a:spcAft>
                        <a:tabLst>
                          <a:tab pos="504190" algn="l"/>
                          <a:tab pos="756285" algn="l"/>
                          <a:tab pos="1008380" algn="l"/>
                          <a:tab pos="1260475" algn="l"/>
                        </a:tabLst>
                      </a:pPr>
                      <a:r>
                        <a:rPr lang="en-GB" sz="1600" b="1" dirty="0">
                          <a:latin typeface="Times New Roman"/>
                          <a:ea typeface="Malgun Gothic"/>
                        </a:rPr>
                        <a:t>(2) Smart metering</a:t>
                      </a:r>
                      <a:endParaRPr lang="zh-CN" sz="1600" b="1" dirty="0">
                        <a:latin typeface="Times New Roman"/>
                        <a:ea typeface="Malgun Gothic"/>
                      </a:endParaRPr>
                    </a:p>
                  </a:txBody>
                  <a:tcPr marL="63062" marR="63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hangingPunct="0">
                        <a:spcBef>
                          <a:spcPts val="300"/>
                        </a:spcBef>
                        <a:spcAft>
                          <a:spcPts val="300"/>
                        </a:spcAft>
                        <a:tabLst>
                          <a:tab pos="504190" algn="l"/>
                          <a:tab pos="756285" algn="l"/>
                          <a:tab pos="1008380" algn="l"/>
                          <a:tab pos="1260475" algn="l"/>
                        </a:tabLst>
                      </a:pPr>
                      <a:r>
                        <a:rPr lang="en-GB" sz="1600" dirty="0">
                          <a:latin typeface="Times New Roman"/>
                          <a:ea typeface="Malgun Gothic"/>
                        </a:rPr>
                        <a:t>SG16</a:t>
                      </a:r>
                      <a:endParaRPr lang="zh-CN" sz="1600" dirty="0">
                        <a:latin typeface="Times New Roman"/>
                        <a:ea typeface="Malgun Gothic"/>
                      </a:endParaRPr>
                    </a:p>
                  </a:txBody>
                  <a:tcPr marL="63062" marR="63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Bef>
                          <a:spcPts val="300"/>
                        </a:spcBef>
                        <a:spcAft>
                          <a:spcPts val="300"/>
                        </a:spcAft>
                        <a:tabLst>
                          <a:tab pos="504190" algn="l"/>
                          <a:tab pos="756285" algn="l"/>
                          <a:tab pos="1008380" algn="l"/>
                          <a:tab pos="1260475" algn="l"/>
                        </a:tabLst>
                      </a:pPr>
                      <a:r>
                        <a:rPr lang="en-GB" sz="1600" dirty="0">
                          <a:latin typeface="Times New Roman"/>
                          <a:ea typeface="Malgun Gothic"/>
                        </a:rPr>
                        <a:t>Q25/16 Smart metering</a:t>
                      </a:r>
                      <a:endParaRPr lang="zh-CN" sz="1600" dirty="0">
                        <a:latin typeface="Times New Roman"/>
                        <a:ea typeface="Malgun Gothic"/>
                      </a:endParaRPr>
                    </a:p>
                  </a:txBody>
                  <a:tcPr marL="63062" marR="63062"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96">
                <a:tc rowSpan="2">
                  <a:txBody>
                    <a:bodyPr/>
                    <a:lstStyle/>
                    <a:p>
                      <a:pPr algn="just" hangingPunct="0">
                        <a:spcBef>
                          <a:spcPts val="300"/>
                        </a:spcBef>
                        <a:spcAft>
                          <a:spcPts val="300"/>
                        </a:spcAft>
                        <a:tabLst>
                          <a:tab pos="504190" algn="l"/>
                          <a:tab pos="756285" algn="l"/>
                          <a:tab pos="1008380" algn="l"/>
                          <a:tab pos="1260475" algn="l"/>
                        </a:tabLst>
                      </a:pPr>
                      <a:r>
                        <a:rPr lang="en-GB" sz="1600" b="1" dirty="0">
                          <a:latin typeface="Times New Roman"/>
                          <a:ea typeface="Malgun Gothic"/>
                        </a:rPr>
                        <a:t>(3) Vehicle communication</a:t>
                      </a:r>
                      <a:endParaRPr lang="zh-CN" sz="1600" b="1" dirty="0">
                        <a:latin typeface="Times New Roman"/>
                        <a:ea typeface="Malgun Gothic"/>
                      </a:endParaRPr>
                    </a:p>
                  </a:txBody>
                  <a:tcPr marL="63062" marR="63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hangingPunct="0">
                        <a:spcBef>
                          <a:spcPts val="300"/>
                        </a:spcBef>
                        <a:spcAft>
                          <a:spcPts val="300"/>
                        </a:spcAft>
                        <a:tabLst>
                          <a:tab pos="504190" algn="l"/>
                          <a:tab pos="756285" algn="l"/>
                          <a:tab pos="1008380" algn="l"/>
                          <a:tab pos="1260475" algn="l"/>
                        </a:tabLst>
                      </a:pPr>
                      <a:r>
                        <a:rPr lang="en-GB" sz="1600" dirty="0">
                          <a:latin typeface="Times New Roman"/>
                          <a:ea typeface="Malgun Gothic"/>
                        </a:rPr>
                        <a:t>SG13</a:t>
                      </a:r>
                      <a:endParaRPr lang="zh-CN" sz="1600" dirty="0">
                        <a:latin typeface="Times New Roman"/>
                        <a:ea typeface="Malgun Gothic"/>
                      </a:endParaRPr>
                    </a:p>
                  </a:txBody>
                  <a:tcPr marL="63062" marR="63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Bef>
                          <a:spcPts val="300"/>
                        </a:spcBef>
                        <a:spcAft>
                          <a:spcPts val="300"/>
                        </a:spcAft>
                        <a:tabLst>
                          <a:tab pos="504190" algn="l"/>
                          <a:tab pos="756285" algn="l"/>
                          <a:tab pos="1008380" algn="l"/>
                          <a:tab pos="1260475" algn="l"/>
                        </a:tabLst>
                      </a:pPr>
                      <a:r>
                        <a:rPr lang="en-GB" sz="1600" dirty="0">
                          <a:latin typeface="Times New Roman"/>
                          <a:ea typeface="Malgun Gothic"/>
                        </a:rPr>
                        <a:t>Q12/13 networked vehicle</a:t>
                      </a:r>
                      <a:endParaRPr lang="zh-CN" sz="1600" dirty="0">
                        <a:latin typeface="Times New Roman"/>
                        <a:ea typeface="Malgun Gothic"/>
                      </a:endParaRPr>
                    </a:p>
                  </a:txBody>
                  <a:tcPr marL="63062" marR="63062"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0839">
                <a:tc vMerge="1">
                  <a:txBody>
                    <a:bodyPr/>
                    <a:lstStyle/>
                    <a:p>
                      <a:endParaRPr lang="zh-CN" altLang="en-US"/>
                    </a:p>
                  </a:txBody>
                  <a:tcPr/>
                </a:tc>
                <a:tc>
                  <a:txBody>
                    <a:bodyPr/>
                    <a:lstStyle/>
                    <a:p>
                      <a:pPr algn="ctr" hangingPunct="0">
                        <a:spcBef>
                          <a:spcPts val="300"/>
                        </a:spcBef>
                        <a:spcAft>
                          <a:spcPts val="300"/>
                        </a:spcAft>
                        <a:tabLst>
                          <a:tab pos="504190" algn="l"/>
                          <a:tab pos="756285" algn="l"/>
                          <a:tab pos="1008380" algn="l"/>
                          <a:tab pos="1260475" algn="l"/>
                        </a:tabLst>
                      </a:pPr>
                      <a:r>
                        <a:rPr lang="en-GB" sz="1600" dirty="0">
                          <a:latin typeface="Times New Roman"/>
                          <a:ea typeface="Malgun Gothic"/>
                        </a:rPr>
                        <a:t>SG16</a:t>
                      </a:r>
                      <a:endParaRPr lang="zh-CN" sz="1600" dirty="0">
                        <a:latin typeface="Times New Roman"/>
                        <a:ea typeface="Malgun Gothic"/>
                      </a:endParaRPr>
                    </a:p>
                  </a:txBody>
                  <a:tcPr marL="63062" marR="63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Bef>
                          <a:spcPts val="300"/>
                        </a:spcBef>
                        <a:spcAft>
                          <a:spcPts val="300"/>
                        </a:spcAft>
                        <a:tabLst>
                          <a:tab pos="504190" algn="l"/>
                          <a:tab pos="756285" algn="l"/>
                          <a:tab pos="1008380" algn="l"/>
                          <a:tab pos="1260475" algn="l"/>
                        </a:tabLst>
                      </a:pPr>
                      <a:r>
                        <a:rPr lang="en-GB" sz="1600" dirty="0">
                          <a:latin typeface="Times New Roman"/>
                          <a:ea typeface="Malgun Gothic"/>
                        </a:rPr>
                        <a:t>Q27/16 Vehicle gateway platform for telecommunication/ITS services /applications</a:t>
                      </a:r>
                      <a:endParaRPr lang="zh-CN" sz="1600" dirty="0">
                        <a:latin typeface="Times New Roman"/>
                        <a:ea typeface="Malgun Gothic"/>
                      </a:endParaRPr>
                    </a:p>
                  </a:txBody>
                  <a:tcPr marL="63062" marR="63062"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37">
                <a:tc rowSpan="3">
                  <a:txBody>
                    <a:bodyPr/>
                    <a:lstStyle/>
                    <a:p>
                      <a:pPr algn="just" hangingPunct="0">
                        <a:spcBef>
                          <a:spcPts val="300"/>
                        </a:spcBef>
                        <a:spcAft>
                          <a:spcPts val="300"/>
                        </a:spcAft>
                        <a:tabLst>
                          <a:tab pos="504190" algn="l"/>
                          <a:tab pos="756285" algn="l"/>
                          <a:tab pos="1008380" algn="l"/>
                          <a:tab pos="1260475" algn="l"/>
                        </a:tabLst>
                      </a:pPr>
                      <a:r>
                        <a:rPr lang="en-GB" sz="1600" b="1" dirty="0">
                          <a:latin typeface="Times New Roman"/>
                          <a:ea typeface="Malgun Gothic"/>
                        </a:rPr>
                        <a:t>(4) Home networking</a:t>
                      </a:r>
                      <a:endParaRPr lang="zh-CN" sz="1600" b="1" dirty="0">
                        <a:latin typeface="Times New Roman"/>
                        <a:ea typeface="Malgun Gothic"/>
                      </a:endParaRPr>
                    </a:p>
                  </a:txBody>
                  <a:tcPr marL="63062" marR="63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hangingPunct="0">
                        <a:spcBef>
                          <a:spcPts val="300"/>
                        </a:spcBef>
                        <a:spcAft>
                          <a:spcPts val="300"/>
                        </a:spcAft>
                        <a:tabLst>
                          <a:tab pos="504190" algn="l"/>
                          <a:tab pos="756285" algn="l"/>
                          <a:tab pos="1008380" algn="l"/>
                          <a:tab pos="1260475" algn="l"/>
                        </a:tabLst>
                      </a:pPr>
                      <a:r>
                        <a:rPr lang="en-GB" sz="1600">
                          <a:latin typeface="Times New Roman"/>
                          <a:ea typeface="Malgun Gothic"/>
                        </a:rPr>
                        <a:t>SG13</a:t>
                      </a:r>
                      <a:endParaRPr lang="zh-CN" sz="1600">
                        <a:latin typeface="Times New Roman"/>
                        <a:ea typeface="Malgun Gothic"/>
                      </a:endParaRPr>
                    </a:p>
                  </a:txBody>
                  <a:tcPr marL="63062" marR="63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Bef>
                          <a:spcPts val="300"/>
                        </a:spcBef>
                        <a:spcAft>
                          <a:spcPts val="300"/>
                        </a:spcAft>
                        <a:tabLst>
                          <a:tab pos="504190" algn="l"/>
                          <a:tab pos="756285" algn="l"/>
                          <a:tab pos="1008380" algn="l"/>
                          <a:tab pos="1260475" algn="l"/>
                        </a:tabLst>
                      </a:pPr>
                      <a:r>
                        <a:rPr lang="en-GB" sz="1600" dirty="0">
                          <a:latin typeface="Times New Roman"/>
                          <a:ea typeface="Malgun Gothic"/>
                        </a:rPr>
                        <a:t>Q12/13 Next generation home network</a:t>
                      </a:r>
                      <a:endParaRPr lang="zh-CN" sz="1600" dirty="0">
                        <a:latin typeface="Times New Roman"/>
                        <a:ea typeface="Malgun Gothic"/>
                      </a:endParaRPr>
                    </a:p>
                  </a:txBody>
                  <a:tcPr marL="63062" marR="63062"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773">
                <a:tc vMerge="1">
                  <a:txBody>
                    <a:bodyPr/>
                    <a:lstStyle/>
                    <a:p>
                      <a:endParaRPr lang="zh-CN" altLang="en-US"/>
                    </a:p>
                  </a:txBody>
                  <a:tcPr/>
                </a:tc>
                <a:tc>
                  <a:txBody>
                    <a:bodyPr/>
                    <a:lstStyle/>
                    <a:p>
                      <a:pPr algn="ctr" hangingPunct="0">
                        <a:spcBef>
                          <a:spcPts val="300"/>
                        </a:spcBef>
                        <a:spcAft>
                          <a:spcPts val="300"/>
                        </a:spcAft>
                        <a:tabLst>
                          <a:tab pos="504190" algn="l"/>
                          <a:tab pos="756285" algn="l"/>
                          <a:tab pos="1008380" algn="l"/>
                          <a:tab pos="1260475" algn="l"/>
                        </a:tabLst>
                      </a:pPr>
                      <a:r>
                        <a:rPr lang="en-GB" sz="1600">
                          <a:latin typeface="Times New Roman"/>
                          <a:ea typeface="Malgun Gothic"/>
                        </a:rPr>
                        <a:t>SG15</a:t>
                      </a:r>
                      <a:endParaRPr lang="zh-CN" sz="1600">
                        <a:latin typeface="Times New Roman"/>
                        <a:ea typeface="Malgun Gothic"/>
                      </a:endParaRPr>
                    </a:p>
                  </a:txBody>
                  <a:tcPr marL="63062" marR="63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Bef>
                          <a:spcPts val="300"/>
                        </a:spcBef>
                        <a:spcAft>
                          <a:spcPts val="300"/>
                        </a:spcAft>
                        <a:tabLst>
                          <a:tab pos="504190" algn="l"/>
                          <a:tab pos="756285" algn="l"/>
                          <a:tab pos="1008380" algn="l"/>
                          <a:tab pos="1260475" algn="l"/>
                        </a:tabLst>
                      </a:pPr>
                      <a:r>
                        <a:rPr lang="en-GB" sz="1600" dirty="0" smtClean="0">
                          <a:latin typeface="Times New Roman"/>
                          <a:ea typeface="Malgun Gothic"/>
                        </a:rPr>
                        <a:t>Q1/15 IP </a:t>
                      </a:r>
                      <a:r>
                        <a:rPr lang="en-GB" sz="1600" dirty="0">
                          <a:latin typeface="Times New Roman"/>
                          <a:ea typeface="Malgun Gothic"/>
                        </a:rPr>
                        <a:t>home </a:t>
                      </a:r>
                      <a:r>
                        <a:rPr lang="en-GB" sz="1600" dirty="0" smtClean="0">
                          <a:latin typeface="Times New Roman"/>
                          <a:ea typeface="Malgun Gothic"/>
                        </a:rPr>
                        <a:t>network</a:t>
                      </a:r>
                    </a:p>
                    <a:p>
                      <a:pPr hangingPunct="0">
                        <a:spcBef>
                          <a:spcPts val="300"/>
                        </a:spcBef>
                        <a:spcAft>
                          <a:spcPts val="300"/>
                        </a:spcAft>
                        <a:tabLst>
                          <a:tab pos="504190" algn="l"/>
                          <a:tab pos="756285" algn="l"/>
                          <a:tab pos="1008380" algn="l"/>
                          <a:tab pos="1260475" algn="l"/>
                        </a:tabLst>
                      </a:pPr>
                      <a:r>
                        <a:rPr lang="en-GB" sz="1600" dirty="0" smtClean="0">
                          <a:latin typeface="Times New Roman"/>
                          <a:ea typeface="Malgun Gothic"/>
                        </a:rPr>
                        <a:t>Q2/15 access </a:t>
                      </a:r>
                      <a:r>
                        <a:rPr lang="en-GB" sz="1600" dirty="0">
                          <a:latin typeface="Times New Roman"/>
                          <a:ea typeface="Malgun Gothic"/>
                        </a:rPr>
                        <a:t>network </a:t>
                      </a:r>
                      <a:r>
                        <a:rPr lang="en-GB" sz="1600" dirty="0" err="1" smtClean="0">
                          <a:latin typeface="Times New Roman"/>
                          <a:ea typeface="Malgun Gothic"/>
                        </a:rPr>
                        <a:t>QoS</a:t>
                      </a:r>
                      <a:endParaRPr lang="en-GB" sz="1600" dirty="0" smtClean="0">
                        <a:latin typeface="Times New Roman"/>
                        <a:ea typeface="Malgun Gothic"/>
                      </a:endParaRPr>
                    </a:p>
                    <a:p>
                      <a:pPr marL="0" marR="0" indent="0" algn="l" defTabSz="914400" rtl="0" eaLnBrk="1" fontAlgn="auto" latinLnBrk="0" hangingPunct="0">
                        <a:lnSpc>
                          <a:spcPct val="100000"/>
                        </a:lnSpc>
                        <a:spcBef>
                          <a:spcPts val="300"/>
                        </a:spcBef>
                        <a:spcAft>
                          <a:spcPts val="300"/>
                        </a:spcAft>
                        <a:buClrTx/>
                        <a:buSzTx/>
                        <a:buFontTx/>
                        <a:buNone/>
                        <a:tabLst>
                          <a:tab pos="504190" algn="l"/>
                          <a:tab pos="756285" algn="l"/>
                          <a:tab pos="1008380" algn="l"/>
                          <a:tab pos="1260475" algn="l"/>
                        </a:tabLst>
                        <a:defRPr/>
                      </a:pPr>
                      <a:r>
                        <a:rPr lang="en-GB" altLang="zh-CN" sz="1600" dirty="0" smtClean="0">
                          <a:latin typeface="Times New Roman"/>
                          <a:ea typeface="Malgun Gothic"/>
                        </a:rPr>
                        <a:t>Q4/15 </a:t>
                      </a:r>
                      <a:r>
                        <a:rPr lang="en-US" altLang="zh-CN" sz="1600" dirty="0" smtClean="0">
                          <a:latin typeface="Times New Roman"/>
                          <a:ea typeface="Malgun Gothic"/>
                        </a:rPr>
                        <a:t>wideband (G.hn - G.9960, G.9961) and narrowband (</a:t>
                      </a:r>
                      <a:r>
                        <a:rPr lang="en-US" altLang="zh-CN" sz="1600" dirty="0" err="1" smtClean="0">
                          <a:latin typeface="Times New Roman"/>
                          <a:ea typeface="Malgun Gothic"/>
                        </a:rPr>
                        <a:t>G.hnem</a:t>
                      </a:r>
                      <a:r>
                        <a:rPr lang="en-US" altLang="zh-CN" sz="1600" dirty="0" smtClean="0">
                          <a:latin typeface="Times New Roman"/>
                          <a:ea typeface="Malgun Gothic"/>
                        </a:rPr>
                        <a:t> – G.9955,</a:t>
                      </a:r>
                      <a:r>
                        <a:rPr lang="en-US" altLang="zh-CN" sz="1600" baseline="0" dirty="0" smtClean="0">
                          <a:latin typeface="Times New Roman"/>
                          <a:ea typeface="Malgun Gothic"/>
                        </a:rPr>
                        <a:t> G.9956</a:t>
                      </a:r>
                      <a:r>
                        <a:rPr lang="en-US" altLang="zh-CN" sz="1600" dirty="0" smtClean="0">
                          <a:latin typeface="Times New Roman"/>
                          <a:ea typeface="Malgun Gothic"/>
                        </a:rPr>
                        <a:t>) home networking transceivers</a:t>
                      </a:r>
                      <a:endParaRPr lang="zh-CN" sz="1600" dirty="0">
                        <a:latin typeface="Times New Roman"/>
                        <a:ea typeface="Malgun Gothic"/>
                      </a:endParaRPr>
                    </a:p>
                  </a:txBody>
                  <a:tcPr marL="63062" marR="63062"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96">
                <a:tc vMerge="1">
                  <a:txBody>
                    <a:bodyPr/>
                    <a:lstStyle/>
                    <a:p>
                      <a:endParaRPr lang="zh-CN" altLang="en-US"/>
                    </a:p>
                  </a:txBody>
                  <a:tcPr/>
                </a:tc>
                <a:tc>
                  <a:txBody>
                    <a:bodyPr/>
                    <a:lstStyle/>
                    <a:p>
                      <a:pPr algn="ctr" hangingPunct="0">
                        <a:spcBef>
                          <a:spcPts val="300"/>
                        </a:spcBef>
                        <a:spcAft>
                          <a:spcPts val="300"/>
                        </a:spcAft>
                        <a:tabLst>
                          <a:tab pos="504190" algn="l"/>
                          <a:tab pos="756285" algn="l"/>
                          <a:tab pos="1008380" algn="l"/>
                          <a:tab pos="1260475" algn="l"/>
                        </a:tabLst>
                      </a:pPr>
                      <a:r>
                        <a:rPr lang="en-GB" sz="1600">
                          <a:latin typeface="Times New Roman"/>
                          <a:ea typeface="Malgun Gothic"/>
                        </a:rPr>
                        <a:t>SG16</a:t>
                      </a:r>
                      <a:endParaRPr lang="zh-CN" sz="1600">
                        <a:latin typeface="Times New Roman"/>
                        <a:ea typeface="Malgun Gothic"/>
                      </a:endParaRPr>
                    </a:p>
                  </a:txBody>
                  <a:tcPr marL="63062" marR="63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Bef>
                          <a:spcPts val="300"/>
                        </a:spcBef>
                        <a:spcAft>
                          <a:spcPts val="300"/>
                        </a:spcAft>
                        <a:tabLst>
                          <a:tab pos="504190" algn="l"/>
                          <a:tab pos="756285" algn="l"/>
                          <a:tab pos="1008380" algn="l"/>
                          <a:tab pos="1260475" algn="l"/>
                        </a:tabLst>
                      </a:pPr>
                      <a:r>
                        <a:rPr lang="en-GB" sz="1600" dirty="0">
                          <a:latin typeface="Times New Roman"/>
                          <a:ea typeface="Malgun Gothic"/>
                        </a:rPr>
                        <a:t>Q21/16 home network services</a:t>
                      </a:r>
                      <a:endParaRPr lang="zh-CN" sz="1600" dirty="0">
                        <a:latin typeface="Times New Roman"/>
                        <a:ea typeface="Malgun Gothic"/>
                      </a:endParaRPr>
                    </a:p>
                  </a:txBody>
                  <a:tcPr marL="63062" marR="63062"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22">
                <a:tc>
                  <a:txBody>
                    <a:bodyPr/>
                    <a:lstStyle/>
                    <a:p>
                      <a:pPr algn="just" hangingPunct="0">
                        <a:spcBef>
                          <a:spcPts val="300"/>
                        </a:spcBef>
                        <a:spcAft>
                          <a:spcPts val="300"/>
                        </a:spcAft>
                        <a:tabLst>
                          <a:tab pos="504190" algn="l"/>
                          <a:tab pos="756285" algn="l"/>
                          <a:tab pos="1008380" algn="l"/>
                          <a:tab pos="1260475" algn="l"/>
                        </a:tabLst>
                      </a:pPr>
                      <a:r>
                        <a:rPr lang="en-GB" sz="1600" b="1" dirty="0">
                          <a:latin typeface="Times New Roman"/>
                          <a:ea typeface="Malgun Gothic"/>
                        </a:rPr>
                        <a:t>(5) Energy saving network</a:t>
                      </a:r>
                      <a:endParaRPr lang="zh-CN" sz="1600" b="1" dirty="0">
                        <a:latin typeface="Times New Roman"/>
                        <a:ea typeface="Malgun Gothic"/>
                      </a:endParaRPr>
                    </a:p>
                  </a:txBody>
                  <a:tcPr marL="63062" marR="63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hangingPunct="0">
                        <a:spcBef>
                          <a:spcPts val="300"/>
                        </a:spcBef>
                        <a:spcAft>
                          <a:spcPts val="300"/>
                        </a:spcAft>
                        <a:tabLst>
                          <a:tab pos="504190" algn="l"/>
                          <a:tab pos="756285" algn="l"/>
                          <a:tab pos="1008380" algn="l"/>
                          <a:tab pos="1260475" algn="l"/>
                        </a:tabLst>
                      </a:pPr>
                      <a:r>
                        <a:rPr lang="en-GB" sz="1600">
                          <a:latin typeface="Times New Roman"/>
                          <a:ea typeface="Malgun Gothic"/>
                        </a:rPr>
                        <a:t>SG13</a:t>
                      </a:r>
                      <a:endParaRPr lang="zh-CN" sz="1600">
                        <a:latin typeface="Times New Roman"/>
                        <a:ea typeface="Malgun Gothic"/>
                      </a:endParaRPr>
                    </a:p>
                  </a:txBody>
                  <a:tcPr marL="63062" marR="63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Bef>
                          <a:spcPts val="300"/>
                        </a:spcBef>
                        <a:spcAft>
                          <a:spcPts val="300"/>
                        </a:spcAft>
                        <a:tabLst>
                          <a:tab pos="504190" algn="l"/>
                          <a:tab pos="756285" algn="l"/>
                          <a:tab pos="1008380" algn="l"/>
                          <a:tab pos="1260475" algn="l"/>
                        </a:tabLst>
                      </a:pPr>
                      <a:r>
                        <a:rPr lang="en-GB" sz="1600" dirty="0">
                          <a:latin typeface="Times New Roman"/>
                          <a:ea typeface="Malgun Gothic"/>
                        </a:rPr>
                        <a:t>Q21/13 Future network</a:t>
                      </a:r>
                      <a:endParaRPr lang="zh-CN" sz="1600" dirty="0">
                        <a:latin typeface="Times New Roman"/>
                        <a:ea typeface="Malgun Gothic"/>
                      </a:endParaRPr>
                    </a:p>
                  </a:txBody>
                  <a:tcPr marL="63062" marR="63062"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620713"/>
            <a:ext cx="7772400" cy="584200"/>
          </a:xfrm>
        </p:spPr>
        <p:txBody>
          <a:bodyPr/>
          <a:lstStyle/>
          <a:p>
            <a:r>
              <a:rPr lang="en-US" smtClean="0"/>
              <a:t>Scope</a:t>
            </a:r>
          </a:p>
        </p:txBody>
      </p:sp>
      <p:pic>
        <p:nvPicPr>
          <p:cNvPr id="5123" name="Picture 2"/>
          <p:cNvPicPr>
            <a:picLocks noGrp="1" noChangeAspect="1" noChangeArrowheads="1"/>
          </p:cNvPicPr>
          <p:nvPr>
            <p:ph sz="half" idx="4294967295"/>
          </p:nvPr>
        </p:nvPicPr>
        <p:blipFill>
          <a:blip r:embed="rId3" cstate="print"/>
          <a:srcRect b="7130"/>
          <a:stretch>
            <a:fillRect/>
          </a:stretch>
        </p:blipFill>
        <p:spPr>
          <a:xfrm>
            <a:off x="2411413" y="3068638"/>
            <a:ext cx="4383087" cy="2805112"/>
          </a:xfrm>
        </p:spPr>
      </p:pic>
      <p:sp>
        <p:nvSpPr>
          <p:cNvPr id="5124" name="Content Placeholder 2"/>
          <p:cNvSpPr>
            <a:spLocks noGrp="1"/>
          </p:cNvSpPr>
          <p:nvPr>
            <p:ph idx="1"/>
          </p:nvPr>
        </p:nvSpPr>
        <p:spPr>
          <a:xfrm>
            <a:off x="684213" y="1341438"/>
            <a:ext cx="7772400" cy="1727200"/>
          </a:xfrm>
        </p:spPr>
        <p:txBody>
          <a:bodyPr/>
          <a:lstStyle/>
          <a:p>
            <a:r>
              <a:rPr lang="en-US" sz="2000" smtClean="0"/>
              <a:t>Smart Grid investment to total $200 billion worldwide by 2015</a:t>
            </a:r>
          </a:p>
          <a:p>
            <a:r>
              <a:rPr lang="en-US" sz="2000" smtClean="0"/>
              <a:t>At 100% Smart Grid deployment in U.S.: 12% reduction in annual electrical energy production and resulting CO2 emissions by 2030</a:t>
            </a:r>
          </a:p>
        </p:txBody>
      </p:sp>
      <p:sp>
        <p:nvSpPr>
          <p:cNvPr id="6" name="TextBox 5"/>
          <p:cNvSpPr txBox="1"/>
          <p:nvPr/>
        </p:nvSpPr>
        <p:spPr>
          <a:xfrm>
            <a:off x="1187450" y="5876925"/>
            <a:ext cx="6904038" cy="276225"/>
          </a:xfrm>
          <a:prstGeom prst="rect">
            <a:avLst/>
          </a:prstGeom>
          <a:noFill/>
        </p:spPr>
        <p:txBody>
          <a:bodyPr>
            <a:spAutoFit/>
          </a:bodyPr>
          <a:lstStyle/>
          <a:p>
            <a:pPr algn="ctr">
              <a:defRPr/>
            </a:pPr>
            <a:r>
              <a:rPr lang="en-US" sz="1200" dirty="0">
                <a:solidFill>
                  <a:schemeClr val="tx1">
                    <a:lumMod val="50000"/>
                  </a:schemeClr>
                </a:solidFill>
              </a:rPr>
              <a:t>Sources: Pike Research, Pacific Northwest National Laboratory / U.S. Department of Energy </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cstate="print"/>
          <a:srcRect/>
          <a:stretch>
            <a:fillRect/>
          </a:stretch>
        </p:blipFill>
        <p:spPr>
          <a:xfrm>
            <a:off x="1295400" y="1268413"/>
            <a:ext cx="2894013" cy="4608512"/>
          </a:xfrm>
        </p:spPr>
      </p:pic>
      <p:pic>
        <p:nvPicPr>
          <p:cNvPr id="6147" name="Picture 3"/>
          <p:cNvPicPr>
            <a:picLocks noChangeAspect="1" noChangeArrowheads="1"/>
          </p:cNvPicPr>
          <p:nvPr/>
        </p:nvPicPr>
        <p:blipFill>
          <a:blip r:embed="rId4" cstate="print"/>
          <a:srcRect/>
          <a:stretch>
            <a:fillRect/>
          </a:stretch>
        </p:blipFill>
        <p:spPr bwMode="auto">
          <a:xfrm>
            <a:off x="4999038" y="1341438"/>
            <a:ext cx="2770187" cy="4464050"/>
          </a:xfrm>
          <a:prstGeom prst="rect">
            <a:avLst/>
          </a:prstGeom>
          <a:noFill/>
          <a:ln w="9525">
            <a:noFill/>
            <a:miter lim="800000"/>
            <a:headEnd/>
            <a:tailEnd/>
          </a:ln>
        </p:spPr>
      </p:pic>
      <p:sp>
        <p:nvSpPr>
          <p:cNvPr id="7" name="TextBox 6"/>
          <p:cNvSpPr txBox="1"/>
          <p:nvPr/>
        </p:nvSpPr>
        <p:spPr>
          <a:xfrm>
            <a:off x="3214688" y="6005513"/>
            <a:ext cx="3278187" cy="307975"/>
          </a:xfrm>
          <a:prstGeom prst="rect">
            <a:avLst/>
          </a:prstGeom>
          <a:noFill/>
        </p:spPr>
        <p:txBody>
          <a:bodyPr wrap="none">
            <a:spAutoFit/>
          </a:bodyPr>
          <a:lstStyle/>
          <a:p>
            <a:pPr>
              <a:defRPr/>
            </a:pPr>
            <a:r>
              <a:rPr lang="en-US" sz="1400" dirty="0">
                <a:solidFill>
                  <a:schemeClr val="tx1">
                    <a:lumMod val="50000"/>
                  </a:schemeClr>
                </a:solidFill>
              </a:rPr>
              <a:t>Source: Korea Smart Grid Institute (KSGI)</a:t>
            </a:r>
          </a:p>
        </p:txBody>
      </p:sp>
      <p:sp>
        <p:nvSpPr>
          <p:cNvPr id="6149" name="Title 1"/>
          <p:cNvSpPr>
            <a:spLocks noGrp="1"/>
          </p:cNvSpPr>
          <p:nvPr>
            <p:ph type="title"/>
          </p:nvPr>
        </p:nvSpPr>
        <p:spPr>
          <a:xfrm>
            <a:off x="685800" y="620713"/>
            <a:ext cx="7772400" cy="584200"/>
          </a:xfrm>
        </p:spPr>
        <p:txBody>
          <a:bodyPr/>
          <a:lstStyle/>
          <a:p>
            <a:r>
              <a:rPr lang="en-US" smtClean="0"/>
              <a:t>Smart Grid in Korea</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374650"/>
            <a:ext cx="7772400" cy="1076325"/>
          </a:xfrm>
        </p:spPr>
        <p:txBody>
          <a:bodyPr/>
          <a:lstStyle/>
          <a:p>
            <a:r>
              <a:rPr lang="en-US" dirty="0" smtClean="0"/>
              <a:t>Smart Grid for sub-Saharan Africa</a:t>
            </a:r>
          </a:p>
        </p:txBody>
      </p:sp>
      <p:sp>
        <p:nvSpPr>
          <p:cNvPr id="9219" name="Content Placeholder 2"/>
          <p:cNvSpPr>
            <a:spLocks noGrp="1"/>
          </p:cNvSpPr>
          <p:nvPr>
            <p:ph idx="1"/>
          </p:nvPr>
        </p:nvSpPr>
        <p:spPr>
          <a:xfrm>
            <a:off x="684213" y="1557338"/>
            <a:ext cx="7772400" cy="4032250"/>
          </a:xfrm>
        </p:spPr>
        <p:txBody>
          <a:bodyPr/>
          <a:lstStyle/>
          <a:p>
            <a:r>
              <a:rPr lang="en-US" dirty="0" smtClean="0"/>
              <a:t>In 2009: 70% of Sub-</a:t>
            </a:r>
            <a:r>
              <a:rPr lang="en-US" dirty="0" err="1" smtClean="0"/>
              <a:t>saharan</a:t>
            </a:r>
            <a:r>
              <a:rPr lang="en-US" dirty="0" smtClean="0"/>
              <a:t> Africa population had no access to electricity</a:t>
            </a:r>
          </a:p>
          <a:p>
            <a:r>
              <a:rPr lang="en-US" dirty="0" smtClean="0"/>
              <a:t>Green field approach: leapfrog traditional power systems</a:t>
            </a:r>
          </a:p>
          <a:p>
            <a:pPr lvl="1"/>
            <a:r>
              <a:rPr lang="en-US" dirty="0" smtClean="0"/>
              <a:t>In short term: leapfrogging to occur for components based on ICT</a:t>
            </a:r>
          </a:p>
        </p:txBody>
      </p:sp>
      <p:sp>
        <p:nvSpPr>
          <p:cNvPr id="5" name="Rectangle 4"/>
          <p:cNvSpPr/>
          <p:nvPr/>
        </p:nvSpPr>
        <p:spPr>
          <a:xfrm>
            <a:off x="468313" y="5589588"/>
            <a:ext cx="8064500" cy="338137"/>
          </a:xfrm>
          <a:prstGeom prst="rect">
            <a:avLst/>
          </a:prstGeom>
        </p:spPr>
        <p:txBody>
          <a:bodyPr>
            <a:spAutoFit/>
          </a:bodyPr>
          <a:lstStyle/>
          <a:p>
            <a:pPr>
              <a:defRPr/>
            </a:pPr>
            <a:r>
              <a:rPr lang="en-US" dirty="0">
                <a:solidFill>
                  <a:schemeClr val="tx1">
                    <a:lumMod val="50000"/>
                  </a:schemeClr>
                </a:solidFill>
              </a:rPr>
              <a:t>Details are at: http://ourworld.unu.edu/en/smart-and-just-grids-options-for-sub-saharan-africa/</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67544" y="692697"/>
            <a:ext cx="8459787" cy="648742"/>
          </a:xfrm>
          <a:prstGeom prst="rect">
            <a:avLst/>
          </a:prstGeom>
        </p:spPr>
        <p:txBody>
          <a:bodyPr/>
          <a:lstStyle/>
          <a:p>
            <a:pPr algn="ctr">
              <a:defRPr/>
            </a:pPr>
            <a:r>
              <a:rPr lang="en-US" sz="3200" b="1" kern="0" dirty="0">
                <a:solidFill>
                  <a:srgbClr val="1B5BA2"/>
                </a:solidFill>
                <a:latin typeface="+mj-lt"/>
                <a:ea typeface="+mj-ea"/>
                <a:cs typeface="+mj-cs"/>
              </a:rPr>
              <a:t>Smart Grid benefit: </a:t>
            </a:r>
            <a:r>
              <a:rPr lang="en-US" sz="3200" b="1" kern="0" dirty="0" smtClean="0">
                <a:solidFill>
                  <a:srgbClr val="1B5BA2"/>
                </a:solidFill>
                <a:latin typeface="+mj-lt"/>
                <a:ea typeface="+mj-ea"/>
                <a:cs typeface="+mj-cs"/>
              </a:rPr>
              <a:t>cut peak </a:t>
            </a:r>
            <a:r>
              <a:rPr lang="en-US" sz="3200" b="1" kern="0" dirty="0">
                <a:solidFill>
                  <a:srgbClr val="1B5BA2"/>
                </a:solidFill>
                <a:latin typeface="+mj-lt"/>
                <a:ea typeface="+mj-ea"/>
                <a:cs typeface="+mj-cs"/>
              </a:rPr>
              <a:t>load</a:t>
            </a:r>
          </a:p>
        </p:txBody>
      </p:sp>
      <p:sp>
        <p:nvSpPr>
          <p:cNvPr id="5124" name="Content Placeholder 2"/>
          <p:cNvSpPr txBox="1">
            <a:spLocks/>
          </p:cNvSpPr>
          <p:nvPr/>
        </p:nvSpPr>
        <p:spPr bwMode="auto">
          <a:xfrm>
            <a:off x="684213" y="1556792"/>
            <a:ext cx="7772400" cy="453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1600">
                <a:solidFill>
                  <a:schemeClr val="bg1"/>
                </a:solidFill>
                <a:latin typeface="Times New Roman" pitchFamily="18" charset="0"/>
              </a:defRPr>
            </a:lvl1pPr>
            <a:lvl2pPr marL="742950" indent="-285750">
              <a:defRPr sz="1600">
                <a:solidFill>
                  <a:schemeClr val="bg1"/>
                </a:solidFill>
                <a:latin typeface="Times New Roman" pitchFamily="18" charset="0"/>
              </a:defRPr>
            </a:lvl2pPr>
            <a:lvl3pPr marL="1143000" indent="-228600">
              <a:defRPr sz="1600">
                <a:solidFill>
                  <a:schemeClr val="bg1"/>
                </a:solidFill>
                <a:latin typeface="Times New Roman" pitchFamily="18" charset="0"/>
              </a:defRPr>
            </a:lvl3pPr>
            <a:lvl4pPr marL="1600200" indent="-228600">
              <a:defRPr sz="1600">
                <a:solidFill>
                  <a:schemeClr val="bg1"/>
                </a:solidFill>
                <a:latin typeface="Times New Roman" pitchFamily="18" charset="0"/>
              </a:defRPr>
            </a:lvl4pPr>
            <a:lvl5pPr marL="2057400" indent="-228600">
              <a:defRPr sz="16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9pPr>
          </a:lstStyle>
          <a:p>
            <a:pPr>
              <a:spcBef>
                <a:spcPct val="20000"/>
              </a:spcBef>
              <a:buClr>
                <a:srgbClr val="0E438A"/>
              </a:buClr>
              <a:buSzPct val="110000"/>
              <a:buFont typeface="Wingdings" pitchFamily="2" charset="2"/>
              <a:buChar char="§"/>
              <a:defRPr/>
            </a:pPr>
            <a:r>
              <a:rPr lang="en-US" altLang="ja-JP" sz="3200" dirty="0" smtClean="0">
                <a:solidFill>
                  <a:srgbClr val="5C5C5C"/>
                </a:solidFill>
                <a:latin typeface="+mn-lt"/>
              </a:rPr>
              <a:t>… through AMI (Advanced Metering Infrastructure) – two way communication</a:t>
            </a:r>
          </a:p>
          <a:p>
            <a:pPr>
              <a:spcBef>
                <a:spcPct val="20000"/>
              </a:spcBef>
              <a:buClr>
                <a:srgbClr val="0E438A"/>
              </a:buClr>
              <a:buSzPct val="110000"/>
              <a:buFont typeface="Wingdings" pitchFamily="2" charset="2"/>
              <a:buChar char="§"/>
              <a:defRPr/>
            </a:pPr>
            <a:r>
              <a:rPr lang="en-US" altLang="ja-JP" sz="3200" dirty="0" smtClean="0">
                <a:solidFill>
                  <a:srgbClr val="5C5C5C"/>
                </a:solidFill>
                <a:latin typeface="+mn-lt"/>
              </a:rPr>
              <a:t>Demand/response: cut energy use during times of peak demand</a:t>
            </a:r>
          </a:p>
          <a:p>
            <a:pPr>
              <a:spcBef>
                <a:spcPct val="20000"/>
              </a:spcBef>
              <a:buClr>
                <a:srgbClr val="0E438A"/>
              </a:buClr>
              <a:buSzPct val="110000"/>
              <a:buFont typeface="Wingdings" pitchFamily="2" charset="2"/>
              <a:buChar char="§"/>
              <a:defRPr/>
            </a:pPr>
            <a:r>
              <a:rPr lang="en-US" altLang="ja-JP" sz="3200" dirty="0" smtClean="0">
                <a:solidFill>
                  <a:srgbClr val="5C5C5C"/>
                </a:solidFill>
                <a:latin typeface="+mn-lt"/>
              </a:rPr>
              <a:t>Dynamic pricing: encourages to reduce power consumption voluntarily during peak period</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23850" y="477838"/>
            <a:ext cx="8424863" cy="1077912"/>
          </a:xfrm>
        </p:spPr>
        <p:txBody>
          <a:bodyPr/>
          <a:lstStyle/>
          <a:p>
            <a:r>
              <a:rPr lang="en-US" smtClean="0"/>
              <a:t>Smart Grid benefit: Integrating renewable energy</a:t>
            </a:r>
          </a:p>
        </p:txBody>
      </p:sp>
      <p:sp>
        <p:nvSpPr>
          <p:cNvPr id="8195" name="Content Placeholder 2"/>
          <p:cNvSpPr>
            <a:spLocks noGrp="1"/>
          </p:cNvSpPr>
          <p:nvPr>
            <p:ph idx="1"/>
          </p:nvPr>
        </p:nvSpPr>
        <p:spPr>
          <a:xfrm>
            <a:off x="684213" y="1773238"/>
            <a:ext cx="7772400" cy="4536082"/>
          </a:xfrm>
        </p:spPr>
        <p:txBody>
          <a:bodyPr/>
          <a:lstStyle/>
          <a:p>
            <a:r>
              <a:rPr lang="en-US" dirty="0" smtClean="0"/>
              <a:t>Output of renewable energy sources </a:t>
            </a:r>
            <a:r>
              <a:rPr lang="en-GB" dirty="0" smtClean="0"/>
              <a:t>(wind, solar ...) varies</a:t>
            </a:r>
          </a:p>
          <a:p>
            <a:pPr lvl="1"/>
            <a:r>
              <a:rPr lang="en-GB" dirty="0" smtClean="0"/>
              <a:t> makes integration with conventional power grid difficult</a:t>
            </a:r>
            <a:endParaRPr lang="en-US" dirty="0" smtClean="0"/>
          </a:p>
          <a:p>
            <a:r>
              <a:rPr lang="en-US" dirty="0" smtClean="0"/>
              <a:t>Smart Grid:</a:t>
            </a:r>
          </a:p>
          <a:p>
            <a:pPr lvl="1"/>
            <a:r>
              <a:rPr lang="en-US" dirty="0" smtClean="0"/>
              <a:t>Wide-Area Situational Awareness</a:t>
            </a:r>
          </a:p>
          <a:p>
            <a:r>
              <a:rPr lang="en-US" dirty="0" smtClean="0"/>
              <a:t>Electric vehicles-to-grid (load and electric storage)</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20713"/>
            <a:ext cx="7772400" cy="584200"/>
          </a:xfrm>
        </p:spPr>
        <p:txBody>
          <a:bodyPr/>
          <a:lstStyle/>
          <a:p>
            <a:r>
              <a:rPr lang="en-US" smtClean="0"/>
              <a:t>Outline</a:t>
            </a:r>
          </a:p>
        </p:txBody>
      </p:sp>
      <p:sp>
        <p:nvSpPr>
          <p:cNvPr id="3" name="Content Placeholder 2"/>
          <p:cNvSpPr>
            <a:spLocks noGrp="1"/>
          </p:cNvSpPr>
          <p:nvPr>
            <p:ph idx="1"/>
          </p:nvPr>
        </p:nvSpPr>
        <p:spPr>
          <a:xfrm>
            <a:off x="684213" y="1341438"/>
            <a:ext cx="7772400" cy="4903787"/>
          </a:xfrm>
        </p:spPr>
        <p:txBody>
          <a:bodyPr/>
          <a:lstStyle/>
          <a:p>
            <a:pPr>
              <a:defRPr/>
            </a:pPr>
            <a:r>
              <a:rPr lang="en-US" sz="3600" dirty="0" smtClean="0">
                <a:solidFill>
                  <a:schemeClr val="tx1">
                    <a:lumMod val="40000"/>
                    <a:lumOff val="60000"/>
                  </a:schemeClr>
                </a:solidFill>
              </a:rPr>
              <a:t>Market</a:t>
            </a:r>
          </a:p>
          <a:p>
            <a:pPr>
              <a:defRPr/>
            </a:pPr>
            <a:r>
              <a:rPr lang="en-US" sz="3600" dirty="0" smtClean="0">
                <a:solidFill>
                  <a:schemeClr val="tx1">
                    <a:lumMod val="50000"/>
                  </a:schemeClr>
                </a:solidFill>
              </a:rPr>
              <a:t>Standards</a:t>
            </a:r>
          </a:p>
          <a:p>
            <a:pPr>
              <a:defRPr/>
            </a:pPr>
            <a:r>
              <a:rPr lang="en-US" sz="3600" dirty="0" smtClean="0">
                <a:solidFill>
                  <a:schemeClr val="tx1">
                    <a:lumMod val="40000"/>
                    <a:lumOff val="60000"/>
                  </a:schemeClr>
                </a:solidFill>
              </a:rPr>
              <a:t>ITU and Smart Grid</a:t>
            </a:r>
            <a:endParaRPr lang="en-US" sz="3600" dirty="0">
              <a:solidFill>
                <a:schemeClr val="tx1">
                  <a:lumMod val="40000"/>
                  <a:lumOff val="60000"/>
                </a:schemeClr>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20713"/>
            <a:ext cx="7772400" cy="584200"/>
          </a:xfrm>
        </p:spPr>
        <p:txBody>
          <a:bodyPr>
            <a:normAutofit fontScale="90000"/>
          </a:bodyPr>
          <a:lstStyle/>
          <a:p>
            <a:pPr>
              <a:defRPr/>
            </a:pPr>
            <a:r>
              <a:rPr lang="en-US" dirty="0" smtClean="0"/>
              <a:t>The need for Smart Grid standards</a:t>
            </a:r>
            <a:endParaRPr lang="en-US" dirty="0"/>
          </a:p>
        </p:txBody>
      </p:sp>
      <p:sp>
        <p:nvSpPr>
          <p:cNvPr id="3" name="Content Placeholder 2"/>
          <p:cNvSpPr>
            <a:spLocks noGrp="1"/>
          </p:cNvSpPr>
          <p:nvPr>
            <p:ph idx="1"/>
          </p:nvPr>
        </p:nvSpPr>
        <p:spPr>
          <a:xfrm>
            <a:off x="684213" y="1341438"/>
            <a:ext cx="7772400" cy="4903787"/>
          </a:xfrm>
        </p:spPr>
        <p:txBody>
          <a:bodyPr>
            <a:normAutofit fontScale="77500" lnSpcReduction="20000"/>
          </a:bodyPr>
          <a:lstStyle/>
          <a:p>
            <a:pPr>
              <a:defRPr/>
            </a:pPr>
            <a:r>
              <a:rPr lang="en-US" i="1" dirty="0" smtClean="0"/>
              <a:t>“The recent surge in enthusiasm for the Smart Grid is fine… but if it is not implemented with discipline and cooperation it will struggle even to reach mediocrity.”</a:t>
            </a:r>
            <a:br>
              <a:rPr lang="en-US" i="1" dirty="0" smtClean="0"/>
            </a:br>
            <a:endParaRPr lang="en-US" i="1" dirty="0" smtClean="0"/>
          </a:p>
          <a:p>
            <a:pPr>
              <a:defRPr/>
            </a:pPr>
            <a:r>
              <a:rPr lang="en-US" i="1" dirty="0" smtClean="0"/>
              <a:t>“Plug-and-Work”</a:t>
            </a:r>
            <a:r>
              <a:rPr lang="en-US" dirty="0" smtClean="0"/>
              <a:t> architecture needed, based on </a:t>
            </a:r>
          </a:p>
          <a:p>
            <a:pPr lvl="1">
              <a:defRPr/>
            </a:pPr>
            <a:r>
              <a:rPr lang="en-US" dirty="0" smtClean="0"/>
              <a:t>open standards, </a:t>
            </a:r>
          </a:p>
          <a:p>
            <a:pPr lvl="1">
              <a:defRPr/>
            </a:pPr>
            <a:r>
              <a:rPr lang="en-US" dirty="0" smtClean="0"/>
              <a:t>functional requirements, </a:t>
            </a:r>
          </a:p>
          <a:p>
            <a:pPr lvl="1">
              <a:defRPr/>
            </a:pPr>
            <a:r>
              <a:rPr lang="en-US" dirty="0" smtClean="0"/>
              <a:t>best practices, </a:t>
            </a:r>
          </a:p>
          <a:p>
            <a:pPr lvl="1">
              <a:defRPr/>
            </a:pPr>
            <a:r>
              <a:rPr lang="en-US" dirty="0" smtClean="0"/>
              <a:t>business policies, </a:t>
            </a:r>
          </a:p>
          <a:p>
            <a:pPr lvl="1">
              <a:defRPr/>
            </a:pPr>
            <a:r>
              <a:rPr lang="en-US" dirty="0" smtClean="0"/>
              <a:t>reference designs and implementations</a:t>
            </a:r>
          </a:p>
          <a:p>
            <a:pPr lvl="1">
              <a:buNone/>
              <a:defRPr/>
            </a:pPr>
            <a:endParaRPr lang="en-US" dirty="0" smtClean="0"/>
          </a:p>
          <a:p>
            <a:pPr>
              <a:buFont typeface="Calibri" pitchFamily="34" charset="0"/>
              <a:buChar char="→"/>
              <a:defRPr/>
            </a:pPr>
            <a:r>
              <a:rPr lang="en-US" dirty="0" smtClean="0"/>
              <a:t>Standards and interoperability are vital</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646464"/>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646464"/>
            </a:solidFill>
            <a:effectLst/>
            <a:latin typeface="Verdana"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2228</TotalTime>
  <Words>2139</Words>
  <Application>Microsoft Office PowerPoint</Application>
  <PresentationFormat>On-screen Show (4:3)</PresentationFormat>
  <Paragraphs>341</Paragraphs>
  <Slides>25</Slides>
  <Notes>17</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1_ITU-e</vt:lpstr>
      <vt:lpstr>ITU and Smart Grid</vt:lpstr>
      <vt:lpstr>Outline</vt:lpstr>
      <vt:lpstr>Scope</vt:lpstr>
      <vt:lpstr>Smart Grid in Korea</vt:lpstr>
      <vt:lpstr>Smart Grid for sub-Saharan Africa</vt:lpstr>
      <vt:lpstr>Slide 6</vt:lpstr>
      <vt:lpstr>Smart Grid benefit: Integrating renewable energy</vt:lpstr>
      <vt:lpstr>Outline</vt:lpstr>
      <vt:lpstr>The need for Smart Grid standards</vt:lpstr>
      <vt:lpstr>Smart Grid Overview - A conceptual model </vt:lpstr>
      <vt:lpstr>Smart Grid Overview -Key areas for standardization</vt:lpstr>
      <vt:lpstr>Interfaces to be standardized</vt:lpstr>
      <vt:lpstr>Priority areas in Smart Grid standardization as identified by NIST</vt:lpstr>
      <vt:lpstr>Outline</vt:lpstr>
      <vt:lpstr>Advanced Metering Infrastructure</vt:lpstr>
      <vt:lpstr>ITU-T Focus Group on Smart Grid</vt:lpstr>
      <vt:lpstr>ITU-T Focus Groups</vt:lpstr>
      <vt:lpstr>Collaboration is essential</vt:lpstr>
      <vt:lpstr>Next steps</vt:lpstr>
      <vt:lpstr>Grazie mille !</vt:lpstr>
      <vt:lpstr>Backup</vt:lpstr>
      <vt:lpstr>Establishment of FG Smart Grid</vt:lpstr>
      <vt:lpstr>Organization of FG Smart</vt:lpstr>
      <vt:lpstr>FG Smart Current Activities</vt:lpstr>
      <vt:lpstr>Current ITU-T SG activities directly related to Smart Grid</vt:lpstr>
    </vt:vector>
  </TitlesOfParts>
  <Company>ITU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ota</dc:creator>
  <cp:lastModifiedBy>scholl</cp:lastModifiedBy>
  <cp:revision>103</cp:revision>
  <cp:lastPrinted>2001-11-25T13:41:09Z</cp:lastPrinted>
  <dcterms:created xsi:type="dcterms:W3CDTF">2009-10-20T13:40:20Z</dcterms:created>
  <dcterms:modified xsi:type="dcterms:W3CDTF">2011-09-07T06:59:24Z</dcterms:modified>
</cp:coreProperties>
</file>