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7"/>
  </p:notesMasterIdLst>
  <p:handoutMasterIdLst>
    <p:handoutMasterId r:id="rId18"/>
  </p:handoutMasterIdLst>
  <p:sldIdLst>
    <p:sldId id="346" r:id="rId2"/>
    <p:sldId id="325" r:id="rId3"/>
    <p:sldId id="356" r:id="rId4"/>
    <p:sldId id="347" r:id="rId5"/>
    <p:sldId id="358" r:id="rId6"/>
    <p:sldId id="359" r:id="rId7"/>
    <p:sldId id="351" r:id="rId8"/>
    <p:sldId id="350" r:id="rId9"/>
    <p:sldId id="323" r:id="rId10"/>
    <p:sldId id="352" r:id="rId11"/>
    <p:sldId id="353" r:id="rId12"/>
    <p:sldId id="355" r:id="rId13"/>
    <p:sldId id="341" r:id="rId14"/>
    <p:sldId id="361" r:id="rId15"/>
    <p:sldId id="345" r:id="rId1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E62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9" autoAdjust="0"/>
    <p:restoredTop sz="94634" autoAdjust="0"/>
  </p:normalViewPr>
  <p:slideViewPr>
    <p:cSldViewPr>
      <p:cViewPr>
        <p:scale>
          <a:sx n="150" d="100"/>
          <a:sy n="150" d="100"/>
        </p:scale>
        <p:origin x="-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00B050"/>
                  </a:gs>
                </a:gsLst>
                <a:lin ang="7200000" scaled="0"/>
                <a:tileRect/>
              </a:gradFill>
            </c:spPr>
          </c:dPt>
          <c:dLbls>
            <c:dLbl>
              <c:idx val="0"/>
              <c:layout>
                <c:manualLayout>
                  <c:x val="0.0430611063832398"/>
                  <c:y val="-0.059576761859991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sz="1000"/>
                      <a:t>Standby
70%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108635040339886"/>
                  <c:y val="0.00147295020958201"/>
                </c:manualLayout>
              </c:layout>
              <c:spPr/>
              <c:txPr>
                <a:bodyPr/>
                <a:lstStyle/>
                <a:p>
                  <a:pPr>
                    <a:defRPr lang="it-IT" sz="1050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8347405088996"/>
                  <c:y val="0.03967626434755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4979161784857"/>
                  <c:y val="0.003729071179535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it-IT" sz="12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'[ECONET estimate of target savings3.xlsx]Target Savings'!$C$41,'[ECONET estimate of target savings3.xlsx]Target Savings'!$F$41</c:f>
              <c:strCache>
                <c:ptCount val="2"/>
                <c:pt idx="0">
                  <c:v>Stanby</c:v>
                </c:pt>
                <c:pt idx="1">
                  <c:v>Active</c:v>
                </c:pt>
              </c:strCache>
            </c:strRef>
          </c:cat>
          <c:val>
            <c:numRef>
              <c:f>'[ECONET estimate of target savings3.xlsx]Target Savings'!$C$42,'[ECONET estimate of target savings3.xlsx]Target Savings'!$F$42</c:f>
              <c:numCache>
                <c:formatCode>0.00%</c:formatCode>
                <c:ptCount val="2"/>
                <c:pt idx="0">
                  <c:v>0.700000000000002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04519811287131"/>
          <c:y val="0.198045843918764"/>
          <c:w val="0.965199902625254"/>
          <c:h val="0.766745679026531"/>
        </c:manualLayout>
      </c:layout>
      <c:ofPieChart>
        <c:ofPieType val="bar"/>
        <c:varyColors val="1"/>
        <c:ser>
          <c:idx val="0"/>
          <c:order val="0"/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7200000" scaled="0"/>
            </a:gradFill>
          </c:spPr>
          <c:dPt>
            <c:idx val="0"/>
            <c:bubble3D val="0"/>
            <c:explosion val="17"/>
            <c:spPr>
              <a:gradFill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00B050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0517825896762905"/>
                  <c:y val="0.0633288258959399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Active</a:t>
                    </a:r>
                  </a:p>
                  <a:p>
                    <a:r>
                      <a:rPr lang="en-US" sz="900"/>
                      <a:t> 37.5%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9292024361875"/>
                  <c:y val="-0.119722092079853"/>
                </c:manualLayout>
              </c:layout>
              <c:tx>
                <c:rich>
                  <a:bodyPr/>
                  <a:lstStyle/>
                  <a:p>
                    <a:r>
                      <a:rPr lang="en-US" sz="900" b="0" i="0" u="none" strike="noStrike" baseline="0"/>
                      <a:t>Network-wide Control</a:t>
                    </a:r>
                    <a:r>
                      <a:rPr lang="en-US" sz="900"/>
                      <a:t>
9.4%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7372775884492"/>
                  <c:y val="-0.00725623064529031"/>
                </c:manualLayout>
              </c:layout>
              <c:tx>
                <c:rich>
                  <a:bodyPr rot="-5400000"/>
                  <a:lstStyle/>
                  <a:p>
                    <a:pPr>
                      <a:defRPr lang="it-IT" sz="900"/>
                    </a:pPr>
                    <a:r>
                      <a:rPr lang="en-US" sz="900" dirty="0"/>
                      <a:t>Redundant HW
53.1%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92321249958642"/>
                  <c:y val="0.0401423821005359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Standby
62.5%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5048118985128"/>
                  <c:y val="-0.005553532909466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it-IT" sz="90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('Target Savings'!$I$65,'Target Savings'!$C$41,'Target Savings'!$C$64,'Target Savings'!$E$54)</c:f>
              <c:strCache>
                <c:ptCount val="4"/>
                <c:pt idx="0">
                  <c:v>Active</c:v>
                </c:pt>
                <c:pt idx="1">
                  <c:v>Stanby</c:v>
                </c:pt>
                <c:pt idx="2">
                  <c:v>Network-wide Control</c:v>
                </c:pt>
                <c:pt idx="3">
                  <c:v>Redundant HW</c:v>
                </c:pt>
              </c:strCache>
            </c:strRef>
          </c:cat>
          <c:val>
            <c:numRef>
              <c:f>('Target Savings'!$I$66,'Target Savings'!$C$66,'Target Savings'!$E$56)</c:f>
              <c:numCache>
                <c:formatCode>0.0%</c:formatCode>
                <c:ptCount val="3"/>
                <c:pt idx="0" formatCode="0.00%">
                  <c:v>0.375000000000002</c:v>
                </c:pt>
                <c:pt idx="1">
                  <c:v>0.0937500000000006</c:v>
                </c:pt>
                <c:pt idx="2" formatCode="0.00%">
                  <c:v>0.53125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2.0"/>
        <c:secondPieSize val="75"/>
        <c:serLines/>
      </c:of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04519811287131"/>
          <c:y val="0.198045843918764"/>
          <c:w val="0.965199902625254"/>
          <c:h val="0.766745679026532"/>
        </c:manualLayout>
      </c:layout>
      <c:ofPieChart>
        <c:ofPieType val="bar"/>
        <c:varyColors val="1"/>
        <c:ser>
          <c:idx val="0"/>
          <c:order val="0"/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7200000" scaled="0"/>
            </a:gradFill>
          </c:spPr>
          <c:dPt>
            <c:idx val="0"/>
            <c:bubble3D val="0"/>
            <c:explosion val="17"/>
            <c:spPr>
              <a:gradFill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00B050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0528531227985747"/>
                  <c:y val="-0.00375680696763036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Active</a:t>
                    </a:r>
                  </a:p>
                  <a:p>
                    <a:r>
                      <a:rPr lang="en-US" sz="900"/>
                      <a:t> 30.0%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528531227985747"/>
                  <c:y val="-0.126567735303579"/>
                </c:manualLayout>
              </c:layout>
              <c:tx>
                <c:rich>
                  <a:bodyPr/>
                  <a:lstStyle/>
                  <a:p>
                    <a:r>
                      <a:rPr lang="en-US" sz="900" b="0" i="0" u="none" strike="noStrike" baseline="0"/>
                      <a:t>Network-wide Control</a:t>
                    </a:r>
                    <a:r>
                      <a:rPr lang="en-US" sz="900"/>
                      <a:t>
7.5%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576579521438997"/>
                  <c:y val="-5.28234950454205E-7"/>
                </c:manualLayout>
              </c:layout>
              <c:tx>
                <c:rich>
                  <a:bodyPr rot="-5400000"/>
                  <a:lstStyle/>
                  <a:p>
                    <a:pPr>
                      <a:defRPr lang="it-IT" sz="900"/>
                    </a:pPr>
                    <a:r>
                      <a:rPr lang="en-US" sz="900" dirty="0"/>
                      <a:t>Redundant </a:t>
                    </a:r>
                    <a:r>
                      <a:rPr lang="en-US" sz="900" dirty="0" smtClean="0"/>
                      <a:t>HW</a:t>
                    </a:r>
                    <a:r>
                      <a:rPr lang="en-US" sz="900" dirty="0"/>
                      <a:t>
62.5%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50745883547583"/>
                  <c:y val="0.03151713831885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Standby
70.0%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5048118985128"/>
                  <c:y val="-0.005553532909466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it-IT" sz="900"/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('Target Savings'!$I$65,'Target Savings'!$C$41,'Target Savings'!$C$64,'Target Savings'!$E$54)</c:f>
              <c:strCache>
                <c:ptCount val="4"/>
                <c:pt idx="0">
                  <c:v>Active</c:v>
                </c:pt>
                <c:pt idx="1">
                  <c:v>Stanby</c:v>
                </c:pt>
                <c:pt idx="2">
                  <c:v>Network-wide Control</c:v>
                </c:pt>
                <c:pt idx="3">
                  <c:v>Redundant HW</c:v>
                </c:pt>
              </c:strCache>
            </c:strRef>
          </c:cat>
          <c:val>
            <c:numRef>
              <c:f>('Target Savings'!$I$67,'Target Savings'!$C$67,'Target Savings'!$E$57)</c:f>
              <c:numCache>
                <c:formatCode>0.0%</c:formatCode>
                <c:ptCount val="3"/>
                <c:pt idx="0" formatCode="0.00%">
                  <c:v>0.3</c:v>
                </c:pt>
                <c:pt idx="1">
                  <c:v>0.075</c:v>
                </c:pt>
                <c:pt idx="2" formatCode="0.00%">
                  <c:v>0.625000000000003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2.0"/>
        <c:secondPieSize val="75"/>
        <c:serLines/>
      </c:of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it-IT"/>
            </a:pPr>
            <a:r>
              <a:rPr lang="it-IT"/>
              <a:t>Home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</a:gra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Savings'!$G$30:$G$33</c:f>
              <c:numCache>
                <c:formatCode>General</c:formatCode>
                <c:ptCount val="4"/>
                <c:pt idx="0">
                  <c:v>10.0</c:v>
                </c:pt>
                <c:pt idx="1">
                  <c:v>7.609999999999998</c:v>
                </c:pt>
                <c:pt idx="2">
                  <c:v>5.220000000000001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Savings'!$H$30:$H$33</c:f>
              <c:numCache>
                <c:formatCode>General</c:formatCode>
                <c:ptCount val="4"/>
                <c:pt idx="2" formatCode="0">
                  <c:v>1.754999999999999</c:v>
                </c:pt>
                <c:pt idx="3" formatCode="0">
                  <c:v>1.754999999999999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6385480"/>
        <c:axId val="976545736"/>
      </c:areaChart>
      <c:catAx>
        <c:axId val="976385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76545736"/>
        <c:crosses val="autoZero"/>
        <c:auto val="1"/>
        <c:lblAlgn val="ctr"/>
        <c:lblOffset val="100"/>
        <c:noMultiLvlLbl val="0"/>
      </c:catAx>
      <c:valAx>
        <c:axId val="976545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9763854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it-IT"/>
            </a:pPr>
            <a:r>
              <a:rPr lang="it-IT"/>
              <a:t>Access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</a:gra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Savings'!$G$35:$G$38</c:f>
              <c:numCache>
                <c:formatCode>General</c:formatCode>
                <c:ptCount val="4"/>
                <c:pt idx="0">
                  <c:v>1280.0</c:v>
                </c:pt>
                <c:pt idx="1">
                  <c:v>1007.680000000001</c:v>
                </c:pt>
                <c:pt idx="2">
                  <c:v>735.3599999999975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Savings'!$H$35:$H$38</c:f>
              <c:numCache>
                <c:formatCode>General</c:formatCode>
                <c:ptCount val="4"/>
                <c:pt idx="2" formatCode="0">
                  <c:v>224.64</c:v>
                </c:pt>
                <c:pt idx="3" formatCode="0">
                  <c:v>224.64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6375064"/>
        <c:axId val="976444184"/>
      </c:areaChart>
      <c:catAx>
        <c:axId val="976375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76444184"/>
        <c:crosses val="autoZero"/>
        <c:auto val="1"/>
        <c:lblAlgn val="ctr"/>
        <c:lblOffset val="100"/>
        <c:noMultiLvlLbl val="0"/>
      </c:catAx>
      <c:valAx>
        <c:axId val="976444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9763750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it-IT"/>
            </a:pPr>
            <a:r>
              <a:rPr lang="it-IT"/>
              <a:t>Transport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</a:gra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Savings'!$L$30:$L$33</c:f>
              <c:numCache>
                <c:formatCode>General</c:formatCode>
                <c:ptCount val="4"/>
                <c:pt idx="0">
                  <c:v>6000.0</c:v>
                </c:pt>
                <c:pt idx="1">
                  <c:v>4842.0</c:v>
                </c:pt>
                <c:pt idx="2">
                  <c:v>3684.0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Savings'!$M$30:$M$33</c:f>
              <c:numCache>
                <c:formatCode>General</c:formatCode>
                <c:ptCount val="4"/>
                <c:pt idx="2" formatCode="0.0">
                  <c:v>1563.0</c:v>
                </c:pt>
                <c:pt idx="3" formatCode="0.0">
                  <c:v>1563.0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692616"/>
        <c:axId val="771695592"/>
      </c:areaChart>
      <c:catAx>
        <c:axId val="771692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71695592"/>
        <c:crosses val="autoZero"/>
        <c:auto val="1"/>
        <c:lblAlgn val="ctr"/>
        <c:lblOffset val="100"/>
        <c:noMultiLvlLbl val="0"/>
      </c:catAx>
      <c:valAx>
        <c:axId val="771695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7716926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it-IT"/>
            </a:pPr>
            <a:r>
              <a:rPr lang="it-IT"/>
              <a:t>Core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00B050"/>
                </a:gs>
              </a:gsLst>
              <a:lin ang="0" scaled="0"/>
            </a:gra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Savings'!$L$35:$L$38</c:f>
              <c:numCache>
                <c:formatCode>General</c:formatCode>
                <c:ptCount val="4"/>
                <c:pt idx="0">
                  <c:v>10000.0</c:v>
                </c:pt>
                <c:pt idx="1">
                  <c:v>8387.5</c:v>
                </c:pt>
                <c:pt idx="2" formatCode="0">
                  <c:v>6775.0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cat>
            <c:numRef>
              <c:f>'Target Savings'!$F$30:$F$33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'Target Savings'!$M$35:$M$38</c:f>
              <c:numCache>
                <c:formatCode>General</c:formatCode>
                <c:ptCount val="4"/>
                <c:pt idx="2" formatCode="0.0">
                  <c:v>2435.0</c:v>
                </c:pt>
                <c:pt idx="3" formatCode="0.0">
                  <c:v>2435.0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731800"/>
        <c:axId val="771679304"/>
      </c:areaChart>
      <c:catAx>
        <c:axId val="771731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71679304"/>
        <c:crosses val="autoZero"/>
        <c:auto val="1"/>
        <c:lblAlgn val="ctr"/>
        <c:lblOffset val="100"/>
        <c:noMultiLvlLbl val="0"/>
      </c:catAx>
      <c:valAx>
        <c:axId val="771679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t-IT"/>
            </a:pPr>
            <a:endParaRPr lang="it-IT"/>
          </a:p>
        </c:txPr>
        <c:crossAx val="7717318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it-IT"/>
    </a:p>
  </c:txPr>
  <c:externalData r:id="rId2">
    <c:autoUpdate val="0"/>
  </c:externalData>
</c:chartSpace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72EF4-DF4C-4193-A402-3F2987E0191B}" type="datetimeFigureOut">
              <a:rPr lang="en-US" smtClean="0"/>
              <a:pPr/>
              <a:t>07/09/11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A1D1-DBFA-492E-A894-C2AC1E985CC8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9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A1D1-DBFA-492E-A894-C2AC1E985CC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A1D1-DBFA-492E-A894-C2AC1E985CC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5240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105400" y="3200400"/>
            <a:ext cx="3352800" cy="1752600"/>
          </a:xfrm>
        </p:spPr>
        <p:txBody>
          <a:bodyPr lIns="45720" rIns="45720">
            <a:normAutofit/>
          </a:bodyPr>
          <a:lstStyle>
            <a:lvl1pPr marL="0" marR="64008" indent="0" algn="l"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l">
              <a:buNone/>
              <a:defRPr baseline="0">
                <a:solidFill>
                  <a:schemeClr val="tx1"/>
                </a:solidFill>
              </a:defRPr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lvl="0"/>
            <a:r>
              <a:rPr kumimoji="0" lang="en-US" dirty="0" smtClean="0"/>
              <a:t>Insert Authors (one for row)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5000" t="-28000" b="-78000"/>
            </a:stretch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27" name="Slide Number Placeholder 2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6200" y="228600"/>
            <a:ext cx="3962401" cy="990600"/>
            <a:chOff x="96" y="240"/>
            <a:chExt cx="2496" cy="624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288"/>
              <a:ext cx="1134" cy="5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46" y="240"/>
              <a:ext cx="1846" cy="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64008" indent="0" algn="r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Telecommunication Networks</a:t>
              </a:r>
            </a:p>
            <a:p>
              <a:pPr marL="0" marR="64008" indent="0" algn="r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          and </a:t>
              </a:r>
              <a:r>
                <a:rPr kumimoji="0" lang="en-US" sz="1400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Telematics</a:t>
              </a: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Lab</a:t>
              </a:r>
            </a:p>
          </p:txBody>
        </p:sp>
      </p:grpSp>
      <p:sp>
        <p:nvSpPr>
          <p:cNvPr id="21" name="Rectangle 18"/>
          <p:cNvSpPr>
            <a:spLocks noChangeArrowheads="1"/>
          </p:cNvSpPr>
          <p:nvPr userDrawn="1"/>
        </p:nvSpPr>
        <p:spPr bwMode="auto">
          <a:xfrm>
            <a:off x="4225924" y="228600"/>
            <a:ext cx="3581401" cy="822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64008" indent="0" algn="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Department of Communication, Computer and Systems Science (DIST)</a:t>
            </a:r>
          </a:p>
          <a:p>
            <a:pPr marL="0" marR="64008" indent="0" algn="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University of Genoa</a:t>
            </a:r>
            <a:r>
              <a:rPr kumimoji="0" lang="it-IT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3" name="Subtitle 16"/>
          <p:cNvSpPr txBox="1">
            <a:spLocks/>
          </p:cNvSpPr>
          <p:nvPr userDrawn="1"/>
        </p:nvSpPr>
        <p:spPr>
          <a:xfrm>
            <a:off x="3581400" y="3200400"/>
            <a:ext cx="1524000" cy="533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Authors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Subtitle 16"/>
          <p:cNvSpPr txBox="1">
            <a:spLocks/>
          </p:cNvSpPr>
          <p:nvPr userDrawn="1"/>
        </p:nvSpPr>
        <p:spPr>
          <a:xfrm>
            <a:off x="2438400" y="5791200"/>
            <a:ext cx="1600200" cy="533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Speaker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 Placeholder 3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038600" y="5791200"/>
            <a:ext cx="4419600" cy="457200"/>
          </a:xfrm>
        </p:spPr>
        <p:txBody>
          <a:bodyPr>
            <a:noAutofit/>
          </a:bodyPr>
          <a:lstStyle>
            <a:lvl1pPr marL="0">
              <a:buNone/>
              <a:defRPr kumimoji="0"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Speaker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4343400"/>
            <a:ext cx="1905000" cy="685800"/>
          </a:xfrm>
        </p:spPr>
        <p:txBody>
          <a:bodyPr>
            <a:normAutofit/>
          </a:bodyPr>
          <a:lstStyle>
            <a:lvl1pPr marL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Conference Name</a:t>
            </a:r>
            <a:endParaRPr lang="en-US" dirty="0"/>
          </a:p>
        </p:txBody>
      </p:sp>
      <p:pic>
        <p:nvPicPr>
          <p:cNvPr id="40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706438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" name="Text Placeholder 3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200" y="5181600"/>
            <a:ext cx="1905000" cy="685800"/>
          </a:xfrm>
        </p:spPr>
        <p:txBody>
          <a:bodyPr>
            <a:normAutofit/>
          </a:bodyPr>
          <a:lstStyle>
            <a:lvl1pPr marL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Conference Year</a:t>
            </a:r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57200" y="3200400"/>
            <a:ext cx="1905000" cy="1066800"/>
          </a:xfrm>
        </p:spPr>
        <p:txBody>
          <a:bodyPr>
            <a:noAutofit/>
          </a:bodyPr>
          <a:lstStyle>
            <a:lvl1pPr marL="0" algn="ctr">
              <a:buNone/>
              <a:defRPr sz="14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err="1" smtClean="0"/>
              <a:t>Conference</a:t>
            </a:r>
            <a:r>
              <a:rPr lang="it-IT" dirty="0" smtClean="0"/>
              <a:t> Logo</a:t>
            </a:r>
            <a:endParaRPr lang="en-US" dirty="0"/>
          </a:p>
        </p:txBody>
      </p:sp>
      <p:pic>
        <p:nvPicPr>
          <p:cNvPr id="28" name="Picture 2" descr="Z:\work\template\unig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76200"/>
            <a:ext cx="638175" cy="838200"/>
          </a:xfrm>
          <a:prstGeom prst="rect">
            <a:avLst/>
          </a:prstGeom>
          <a:noFill/>
        </p:spPr>
      </p:pic>
      <p:graphicFrame>
        <p:nvGraphicFramePr>
          <p:cNvPr id="29" name="Object 17"/>
          <p:cNvGraphicFramePr>
            <a:graphicFrameLocks noChangeAspect="1"/>
          </p:cNvGraphicFramePr>
          <p:nvPr userDrawn="1"/>
        </p:nvGraphicFramePr>
        <p:xfrm>
          <a:off x="7842250" y="304800"/>
          <a:ext cx="741363" cy="765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r:id="rId7" imgW="866896" imgH="895001" progId="">
                  <p:embed/>
                </p:oleObj>
              </mc:Choice>
              <mc:Fallback>
                <p:oleObj r:id="rId7" imgW="866896" imgH="8950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304800"/>
                        <a:ext cx="741363" cy="765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914400" y="1600200"/>
            <a:ext cx="7315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 (Headings)"/>
              </a:rPr>
              <a:t>Any</a:t>
            </a:r>
            <a:r>
              <a:rPr lang="it-IT" sz="4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 (Headings)"/>
              </a:rPr>
              <a:t> </a:t>
            </a:r>
            <a:r>
              <a:rPr lang="it-IT" sz="4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 (Headings)"/>
              </a:rPr>
              <a:t>Questions</a:t>
            </a:r>
            <a:r>
              <a:rPr lang="it-IT" sz="4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 (Headings)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it-IT" sz="4800" dirty="0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dirty="0" err="1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it-IT" sz="4800" dirty="0" smtClean="0">
              <a:solidFill>
                <a:srgbClr val="0096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800" dirty="0" err="1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it-IT" sz="4800" dirty="0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dirty="0" err="1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4800" baseline="0" dirty="0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baseline="0" dirty="0" err="1" smtClean="0">
                <a:solidFill>
                  <a:srgbClr val="0096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en-US" sz="4800" dirty="0">
              <a:solidFill>
                <a:srgbClr val="0096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5240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105400" y="3200400"/>
            <a:ext cx="3352800" cy="1752600"/>
          </a:xfrm>
        </p:spPr>
        <p:txBody>
          <a:bodyPr lIns="45720" rIns="45720">
            <a:normAutofit/>
          </a:bodyPr>
          <a:lstStyle>
            <a:lvl1pPr marL="0" marR="64008" indent="0" algn="l"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l">
              <a:buNone/>
              <a:defRPr baseline="0">
                <a:solidFill>
                  <a:schemeClr val="tx1"/>
                </a:solidFill>
              </a:defRPr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lvl="0"/>
            <a:r>
              <a:rPr kumimoji="0" lang="en-US" dirty="0" smtClean="0"/>
              <a:t>Insert Authors (one for row)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 l="-35000" t="-28000" b="-78000"/>
              </a:stretch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6200" y="228600"/>
            <a:ext cx="3962401" cy="990600"/>
            <a:chOff x="96" y="240"/>
            <a:chExt cx="2496" cy="624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288"/>
              <a:ext cx="1134" cy="5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46" y="240"/>
              <a:ext cx="1846" cy="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64008" indent="0" algn="r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Telecommunication Networks</a:t>
              </a:r>
            </a:p>
            <a:p>
              <a:pPr marL="0" marR="64008" indent="0" algn="r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          and </a:t>
              </a:r>
              <a:r>
                <a:rPr kumimoji="0" lang="en-US" sz="1400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Telematics</a:t>
              </a: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Lab</a:t>
              </a:r>
            </a:p>
          </p:txBody>
        </p:sp>
      </p:grp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225924" y="228600"/>
            <a:ext cx="3581401" cy="822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64008" indent="0" algn="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Department of Communication, Computer and Systems Science (DIST)</a:t>
            </a:r>
          </a:p>
          <a:p>
            <a:pPr marL="0" marR="64008" indent="0" algn="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University of Genoa</a:t>
            </a:r>
            <a:r>
              <a:rPr kumimoji="0" lang="it-IT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3" name="Subtitle 16"/>
          <p:cNvSpPr txBox="1">
            <a:spLocks/>
          </p:cNvSpPr>
          <p:nvPr/>
        </p:nvSpPr>
        <p:spPr>
          <a:xfrm>
            <a:off x="3581400" y="3200400"/>
            <a:ext cx="1524000" cy="533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Authors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Subtitle 16"/>
          <p:cNvSpPr txBox="1">
            <a:spLocks/>
          </p:cNvSpPr>
          <p:nvPr/>
        </p:nvSpPr>
        <p:spPr>
          <a:xfrm>
            <a:off x="2438400" y="5791200"/>
            <a:ext cx="1600200" cy="533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Speaker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791200"/>
            <a:ext cx="4419600" cy="457200"/>
          </a:xfrm>
        </p:spPr>
        <p:txBody>
          <a:bodyPr>
            <a:noAutofit/>
          </a:bodyPr>
          <a:lstStyle>
            <a:lvl1pPr marL="0">
              <a:buNone/>
              <a:defRPr kumimoji="0"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Speaker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43400"/>
            <a:ext cx="1905000" cy="685800"/>
          </a:xfrm>
        </p:spPr>
        <p:txBody>
          <a:bodyPr>
            <a:normAutofit/>
          </a:bodyPr>
          <a:lstStyle>
            <a:lvl1pPr marL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Conference Name</a:t>
            </a:r>
            <a:endParaRPr lang="en-US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706438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1905000" cy="685800"/>
          </a:xfrm>
        </p:spPr>
        <p:txBody>
          <a:bodyPr>
            <a:normAutofit/>
          </a:bodyPr>
          <a:lstStyle>
            <a:lvl1pPr marL="0" algn="ctr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Conference Year</a:t>
            </a:r>
            <a:endParaRPr lang="en-US" dirty="0"/>
          </a:p>
        </p:txBody>
      </p:sp>
      <p:pic>
        <p:nvPicPr>
          <p:cNvPr id="28" name="Picture 2" descr="Z:\work\template\uni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76200"/>
            <a:ext cx="638175" cy="838200"/>
          </a:xfrm>
          <a:prstGeom prst="rect">
            <a:avLst/>
          </a:prstGeom>
          <a:noFill/>
        </p:spPr>
      </p:pic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83813"/>
              </p:ext>
            </p:extLst>
          </p:nvPr>
        </p:nvGraphicFramePr>
        <p:xfrm>
          <a:off x="7843838" y="307975"/>
          <a:ext cx="7381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r:id="rId7" imgW="863600" imgH="889000" progId="">
                  <p:embed/>
                </p:oleObj>
              </mc:Choice>
              <mc:Fallback>
                <p:oleObj r:id="rId7" imgW="863600" imgH="88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838" y="307975"/>
                        <a:ext cx="738187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5000" t="-28000" b="-78000"/>
            </a:stretch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6200" y="228600"/>
            <a:ext cx="3962401" cy="990600"/>
            <a:chOff x="96" y="240"/>
            <a:chExt cx="2496" cy="624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288"/>
              <a:ext cx="1134" cy="5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46" y="240"/>
              <a:ext cx="1846" cy="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0" marR="64008" indent="0" algn="r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Telecommunication Networks</a:t>
              </a:r>
            </a:p>
            <a:p>
              <a:pPr marL="0" marR="64008" indent="0" algn="r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          and </a:t>
              </a:r>
              <a:r>
                <a:rPr kumimoji="0" lang="en-US" sz="1400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Telematics</a:t>
              </a:r>
              <a:r>
                <a:rPr kumimoji="0" lang="en-US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Lab</a:t>
              </a:r>
            </a:p>
          </p:txBody>
        </p:sp>
      </p:grp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225924" y="228600"/>
            <a:ext cx="3581401" cy="822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64008" indent="0" algn="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Department of Communication, Computer and Systems Science (DIST)</a:t>
            </a:r>
          </a:p>
          <a:p>
            <a:pPr marL="0" marR="64008" indent="0" algn="r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University of Genoa</a:t>
            </a:r>
            <a:r>
              <a:rPr kumimoji="0" lang="it-IT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706438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2" descr="Z:\work\template\uni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76200"/>
            <a:ext cx="638175" cy="838200"/>
          </a:xfrm>
          <a:prstGeom prst="rect">
            <a:avLst/>
          </a:prstGeom>
          <a:noFill/>
        </p:spPr>
      </p:pic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7842250" y="304800"/>
          <a:ext cx="741363" cy="765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r:id="rId7" imgW="866896" imgH="895001" progId="">
                  <p:embed/>
                </p:oleObj>
              </mc:Choice>
              <mc:Fallback>
                <p:oleObj r:id="rId7" imgW="866896" imgH="8950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304800"/>
                        <a:ext cx="741363" cy="765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35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62400" cy="4876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48200" y="1447800"/>
            <a:ext cx="3995351" cy="4876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844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38800"/>
            <a:ext cx="4040188" cy="762000"/>
          </a:xfrm>
          <a:solidFill>
            <a:schemeClr val="accent1"/>
          </a:solidFill>
          <a:ln w="9652">
            <a:solidFill>
              <a:srgbClr val="00B050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5638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40386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0386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rgbClr val="009650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4102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533400"/>
            <a:ext cx="7479792" cy="4312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31F32F-A2A5-944F-912B-620B6E3445FE}" type="datetime1">
              <a:rPr lang="it-IT" smtClean="0"/>
              <a:pPr>
                <a:defRPr/>
              </a:pPr>
              <a:t>07/09/11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it-IT" smtClean="0"/>
              <a:t>Concertation Meeting  Brussels 18-20/10/2010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4BE70-2914-45B9-BD91-91B27999E40A}" type="slidenum">
              <a:rPr lang="fr-CA" smtClean="0"/>
              <a:pPr>
                <a:defRPr/>
              </a:pPr>
              <a:t>‹n.›</a:t>
            </a:fld>
            <a:endParaRPr lang="fr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/>
            <a:stretch>
              <a:fillRect l="-35000" t="-28000" b="-78000"/>
            </a:stretch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59491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010400" y="6553452"/>
            <a:ext cx="1636872" cy="22025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fld id="{EFE06126-4F5E-C049-A696-468787C58683}" type="datetime1">
              <a:rPr lang="it-IT" kern="1200" smtClean="0">
                <a:solidFill>
                  <a:srgbClr val="444D26"/>
                </a:solidFill>
                <a:latin typeface="Tw Cen MT"/>
                <a:ea typeface="+mn-ea"/>
                <a:cs typeface="+mn-cs"/>
              </a:rPr>
              <a:pPr rtl="0">
                <a:defRPr/>
              </a:pPr>
              <a:t>07/09/11</a:t>
            </a:fld>
            <a:endParaRPr lang="fr-CA" kern="1200">
              <a:solidFill>
                <a:srgbClr val="444D26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14800" y="6553200"/>
            <a:ext cx="2895600" cy="21986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r>
              <a:rPr lang="it-IT" kern="1200" smtClean="0">
                <a:solidFill>
                  <a:srgbClr val="444D26"/>
                </a:solidFill>
                <a:latin typeface="Tw Cen MT"/>
                <a:ea typeface="+mn-ea"/>
                <a:cs typeface="+mn-cs"/>
              </a:rPr>
              <a:t>TREND 7-8/10/2010</a:t>
            </a:r>
            <a:endParaRPr lang="fr-CA" kern="1200" dirty="0">
              <a:solidFill>
                <a:srgbClr val="444D26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553200"/>
            <a:ext cx="365760" cy="219869"/>
          </a:xfrm>
          <a:prstGeom prst="rect">
            <a:avLst/>
          </a:prstGeom>
        </p:spPr>
        <p:txBody>
          <a:bodyPr vert="horz" anchor="b"/>
          <a:lstStyle>
            <a:lvl1pPr algn="just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>
              <a:defRPr/>
            </a:pPr>
            <a:fld id="{9B74BE70-2914-45B9-BD91-91B27999E40A}" type="slidenum">
              <a:rPr lang="fr-CA" kern="1200" smtClean="0">
                <a:latin typeface="Tw Cen MT"/>
                <a:ea typeface="+mn-ea"/>
                <a:cs typeface="+mn-cs"/>
              </a:rPr>
              <a:pPr rtl="0">
                <a:defRPr/>
              </a:pPr>
              <a:t>‹n.›</a:t>
            </a:fld>
            <a:endParaRPr lang="fr-CA" kern="1200">
              <a:latin typeface="Tw Cen MT"/>
              <a:ea typeface="+mn-ea"/>
              <a:cs typeface="+mn-cs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075" y="76200"/>
            <a:ext cx="90049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76200"/>
            <a:ext cx="706438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2" descr="Z:\work\template\unig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46419" y="48768"/>
            <a:ext cx="368981" cy="484632"/>
          </a:xfrm>
          <a:prstGeom prst="rect">
            <a:avLst/>
          </a:prstGeom>
          <a:noFill/>
        </p:spPr>
      </p:pic>
      <p:graphicFrame>
        <p:nvGraphicFramePr>
          <p:cNvPr id="1027" name="Object 19"/>
          <p:cNvGraphicFramePr>
            <a:graphicFrameLocks noChangeAspect="1"/>
          </p:cNvGraphicFramePr>
          <p:nvPr/>
        </p:nvGraphicFramePr>
        <p:xfrm>
          <a:off x="8213725" y="168275"/>
          <a:ext cx="4445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r:id="rId18" imgW="866896" imgH="895001" progId="">
                  <p:embed/>
                </p:oleObj>
              </mc:Choice>
              <mc:Fallback>
                <p:oleObj r:id="rId18" imgW="866896" imgH="8950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168275"/>
                        <a:ext cx="4445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9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288" y="1124744"/>
            <a:ext cx="4305312" cy="14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266132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GB" sz="4000" b="1" dirty="0" smtClean="0">
                <a:solidFill>
                  <a:srgbClr val="008000"/>
                </a:solidFill>
                <a:latin typeface="+mn-lt"/>
              </a:rPr>
              <a:t>E</a:t>
            </a:r>
            <a:r>
              <a:rPr lang="en-GB" sz="4000" b="1" dirty="0" smtClean="0">
                <a:latin typeface="+mn-lt"/>
              </a:rPr>
              <a:t>nergy </a:t>
            </a:r>
            <a:r>
              <a:rPr lang="en-GB" sz="4000" b="1" dirty="0" err="1" smtClean="0">
                <a:solidFill>
                  <a:srgbClr val="008000"/>
                </a:solidFill>
                <a:latin typeface="+mn-lt"/>
              </a:rPr>
              <a:t>CO</a:t>
            </a:r>
            <a:r>
              <a:rPr lang="en-GB" sz="4000" b="1" dirty="0" err="1" smtClean="0">
                <a:latin typeface="+mn-lt"/>
              </a:rPr>
              <a:t>nsumption</a:t>
            </a:r>
            <a:r>
              <a:rPr lang="en-GB" sz="4000" b="1" dirty="0" smtClean="0">
                <a:latin typeface="+mn-lt"/>
              </a:rPr>
              <a:t> </a:t>
            </a:r>
            <a:r>
              <a:rPr lang="en-GB" sz="4000" b="1" dirty="0" err="1" smtClean="0">
                <a:solidFill>
                  <a:srgbClr val="008000"/>
                </a:solidFill>
                <a:latin typeface="+mn-lt"/>
              </a:rPr>
              <a:t>NET</a:t>
            </a:r>
            <a:r>
              <a:rPr lang="en-GB" sz="4000" b="1" dirty="0" err="1" smtClean="0">
                <a:latin typeface="+mn-lt"/>
              </a:rPr>
              <a:t>works</a:t>
            </a:r>
            <a:endParaRPr lang="en-GB" sz="4000" b="1" dirty="0" smtClean="0"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3327497"/>
            <a:ext cx="9144000" cy="1746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it-IT" sz="2800" b="1" i="1" dirty="0" smtClean="0"/>
              <a:t>Prof. Raffaele Bolla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it-IT" sz="2000" b="1" i="1" dirty="0" smtClean="0"/>
              <a:t>(</a:t>
            </a:r>
            <a:r>
              <a:rPr lang="it-IT" sz="2000" b="1" i="1" dirty="0" err="1" smtClean="0"/>
              <a:t>raffaele.bolla@unige.it</a:t>
            </a:r>
            <a:r>
              <a:rPr lang="it-IT" sz="2000" b="1" i="1" dirty="0" smtClean="0"/>
              <a:t>)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it-IT" sz="2200" dirty="0" smtClean="0"/>
              <a:t>National </a:t>
            </a:r>
            <a:r>
              <a:rPr lang="it-IT" sz="2200" dirty="0"/>
              <a:t>Inter-</a:t>
            </a:r>
            <a:r>
              <a:rPr lang="it-IT" sz="2200" dirty="0" err="1"/>
              <a:t>University</a:t>
            </a:r>
            <a:r>
              <a:rPr lang="it-IT" sz="2200" dirty="0"/>
              <a:t> </a:t>
            </a:r>
            <a:r>
              <a:rPr lang="it-IT" sz="2200" dirty="0" err="1"/>
              <a:t>Consortium</a:t>
            </a:r>
            <a:r>
              <a:rPr lang="it-IT" sz="2200" dirty="0"/>
              <a:t> for </a:t>
            </a:r>
            <a:r>
              <a:rPr lang="it-IT" sz="2200" dirty="0" err="1"/>
              <a:t>Telecommunications</a:t>
            </a:r>
            <a:r>
              <a:rPr lang="it-IT" sz="2200" dirty="0"/>
              <a:t> (CNIT)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it-IT" sz="2000" dirty="0" smtClean="0"/>
              <a:t>C/o DIST- </a:t>
            </a:r>
            <a:r>
              <a:rPr lang="it-IT" sz="2000" dirty="0" err="1" smtClean="0"/>
              <a:t>University</a:t>
            </a:r>
            <a:r>
              <a:rPr lang="it-IT" sz="2000" dirty="0" smtClean="0"/>
              <a:t> of Genoa</a:t>
            </a:r>
            <a:endParaRPr lang="en-GB" sz="2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9426" y="5805264"/>
            <a:ext cx="9175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FF"/>
                </a:solidFill>
              </a:rPr>
              <a:t>ITU </a:t>
            </a:r>
            <a:r>
              <a:rPr lang="it-IT" b="1" dirty="0">
                <a:solidFill>
                  <a:srgbClr val="FFFFFF"/>
                </a:solidFill>
              </a:rPr>
              <a:t>Workshop “Moving to a Green Economy through ICT </a:t>
            </a:r>
            <a:r>
              <a:rPr lang="it-IT" b="1" dirty="0" err="1">
                <a:solidFill>
                  <a:srgbClr val="FFFFFF"/>
                </a:solidFill>
              </a:rPr>
              <a:t>Standards</a:t>
            </a:r>
            <a:r>
              <a:rPr lang="it-IT" b="1" dirty="0" smtClean="0">
                <a:solidFill>
                  <a:srgbClr val="FFFFFF"/>
                </a:solidFill>
              </a:rPr>
              <a:t>”</a:t>
            </a:r>
          </a:p>
          <a:p>
            <a:r>
              <a:rPr lang="it-IT" b="1" dirty="0" smtClean="0">
                <a:solidFill>
                  <a:srgbClr val="FFFFFF"/>
                </a:solidFill>
              </a:rPr>
              <a:t>Rome  6-8 September 2011</a:t>
            </a:r>
          </a:p>
          <a:p>
            <a:r>
              <a:rPr lang="it-IT" b="1" i="1" dirty="0">
                <a:solidFill>
                  <a:srgbClr val="FFFFFF"/>
                </a:solidFill>
              </a:rPr>
              <a:t>Session 8: </a:t>
            </a:r>
            <a:r>
              <a:rPr lang="it-IT" b="1" i="1" dirty="0" err="1">
                <a:solidFill>
                  <a:srgbClr val="FFFFFF"/>
                </a:solidFill>
              </a:rPr>
              <a:t>Connecting</a:t>
            </a:r>
            <a:r>
              <a:rPr lang="it-IT" b="1" i="1" dirty="0">
                <a:solidFill>
                  <a:srgbClr val="FFFFFF"/>
                </a:solidFill>
              </a:rPr>
              <a:t> </a:t>
            </a:r>
            <a:r>
              <a:rPr lang="it-IT" b="1" i="1" dirty="0" err="1">
                <a:solidFill>
                  <a:srgbClr val="FFFFFF"/>
                </a:solidFill>
              </a:rPr>
              <a:t>Research</a:t>
            </a:r>
            <a:r>
              <a:rPr lang="it-IT" b="1" i="1" dirty="0">
                <a:solidFill>
                  <a:srgbClr val="FFFFFF"/>
                </a:solidFill>
              </a:rPr>
              <a:t> to the Market </a:t>
            </a:r>
            <a:r>
              <a:rPr lang="it-IT" b="1" i="1" dirty="0" err="1">
                <a:solidFill>
                  <a:srgbClr val="FFFFFF"/>
                </a:solidFill>
              </a:rPr>
              <a:t>through</a:t>
            </a:r>
            <a:r>
              <a:rPr lang="it-IT" b="1" i="1" dirty="0">
                <a:solidFill>
                  <a:srgbClr val="FFFFFF"/>
                </a:solidFill>
              </a:rPr>
              <a:t> Green ICT </a:t>
            </a:r>
            <a:r>
              <a:rPr lang="it-IT" b="1" i="1" dirty="0" err="1">
                <a:solidFill>
                  <a:srgbClr val="FFFFFF"/>
                </a:solidFill>
              </a:rPr>
              <a:t>Standardization</a:t>
            </a:r>
            <a:endParaRPr lang="it-IT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1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10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9906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The Project Approach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916832"/>
            <a:ext cx="889238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3" descr="ECONET-Logo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4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1979712" cy="365125"/>
          </a:xfrm>
        </p:spPr>
        <p:txBody>
          <a:bodyPr/>
          <a:lstStyle/>
          <a:p>
            <a:pPr algn="l">
              <a:defRPr/>
            </a:pPr>
            <a:r>
              <a:rPr lang="it-IT" b="1" dirty="0" smtClean="0">
                <a:solidFill>
                  <a:srgbClr val="008000"/>
                </a:solidFill>
              </a:rPr>
              <a:t>FOTONICA 2011 </a:t>
            </a:r>
            <a:endParaRPr lang="fr-CA" b="1" dirty="0">
              <a:solidFill>
                <a:srgbClr val="008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11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71472" y="381000"/>
            <a:ext cx="8153400" cy="9906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The Estimated Impact</a:t>
            </a:r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762000" y="2998335"/>
            <a:ext cx="326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Network load statistics and topology data</a:t>
            </a:r>
          </a:p>
        </p:txBody>
      </p:sp>
      <p:sp>
        <p:nvSpPr>
          <p:cNvPr id="11" name="CasellaDiTesto 13"/>
          <p:cNvSpPr txBox="1">
            <a:spLocks noChangeArrowheads="1"/>
          </p:cNvSpPr>
          <p:nvPr/>
        </p:nvSpPr>
        <p:spPr bwMode="auto">
          <a:xfrm>
            <a:off x="304800" y="1219200"/>
            <a:ext cx="8305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2015-2020 network forecast: device density and energy requirements</a:t>
            </a:r>
            <a:endParaRPr lang="en-US" sz="1200" b="1" dirty="0">
              <a:latin typeface="Calibri" pitchFamily="34" charset="0"/>
            </a:endParaRPr>
          </a:p>
          <a:p>
            <a:pPr algn="ctr"/>
            <a:r>
              <a:rPr lang="en-US" sz="1200" i="1" dirty="0">
                <a:latin typeface="Calibri" pitchFamily="34" charset="0"/>
              </a:rPr>
              <a:t>(example based on Italian network)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85041"/>
              </p:ext>
            </p:extLst>
          </p:nvPr>
        </p:nvGraphicFramePr>
        <p:xfrm>
          <a:off x="457200" y="3462616"/>
          <a:ext cx="3962400" cy="5029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966895"/>
                <a:gridCol w="995505"/>
              </a:tblGrid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/>
                        <a:t>customers per DSLAM</a:t>
                      </a:r>
                      <a:endParaRPr lang="en-US" sz="1100" b="1" i="0" u="none" strike="noStrike" noProof="0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640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/>
                        <a:t>average usage of a network access</a:t>
                      </a:r>
                      <a:endParaRPr lang="en-US" sz="1100" b="1" i="0" u="none" strike="noStrike" noProof="0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30%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/>
                        <a:t>average traffic when </a:t>
                      </a:r>
                      <a:r>
                        <a:rPr lang="en-US" sz="1100" b="1" u="none" strike="noStrike" noProof="0" dirty="0" smtClean="0"/>
                        <a:t>a</a:t>
                      </a:r>
                      <a:r>
                        <a:rPr lang="en-US" sz="1100" b="1" u="none" strike="noStrike" baseline="0" noProof="0" dirty="0" smtClean="0"/>
                        <a:t> </a:t>
                      </a:r>
                      <a:r>
                        <a:rPr lang="en-US" sz="1100" b="1" u="none" strike="noStrike" noProof="0" dirty="0" smtClean="0"/>
                        <a:t>user is </a:t>
                      </a:r>
                      <a:r>
                        <a:rPr lang="en-US" sz="1100" b="1" u="none" strike="noStrike" noProof="0" dirty="0"/>
                        <a:t>connected</a:t>
                      </a:r>
                      <a:endParaRPr lang="en-US" sz="1100" b="1" i="0" u="none" strike="noStrike" noProof="0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10%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9155"/>
              </p:ext>
            </p:extLst>
          </p:nvPr>
        </p:nvGraphicFramePr>
        <p:xfrm>
          <a:off x="457200" y="4270020"/>
          <a:ext cx="3962400" cy="13411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966895"/>
                <a:gridCol w="995505"/>
              </a:tblGrid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redundancy degree for</a:t>
                      </a:r>
                      <a:r>
                        <a:rPr lang="en-US" sz="1100" b="1" u="none" strike="noStrike" dirty="0" smtClean="0"/>
                        <a:t> metro/transport </a:t>
                      </a:r>
                      <a:r>
                        <a:rPr lang="en-US" sz="1100" b="1" u="none" strike="noStrike" dirty="0"/>
                        <a:t>devices</a:t>
                      </a:r>
                      <a:endParaRPr lang="en-US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13%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redundancy degree for</a:t>
                      </a:r>
                      <a:r>
                        <a:rPr lang="en-US" sz="1100" b="1" u="none" strike="noStrike" dirty="0" smtClean="0"/>
                        <a:t> core </a:t>
                      </a:r>
                      <a:r>
                        <a:rPr lang="en-US" sz="1100" b="1" u="none" strike="noStrike" dirty="0"/>
                        <a:t>devices</a:t>
                      </a:r>
                      <a:endParaRPr lang="en-US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100%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redundancy degree of </a:t>
                      </a:r>
                      <a:r>
                        <a:rPr lang="en-US" sz="1100" b="1" u="none" strike="noStrike" dirty="0" smtClean="0"/>
                        <a:t>metro/transport </a:t>
                      </a:r>
                      <a:r>
                        <a:rPr lang="en-US" sz="1100" b="1" u="none" strike="noStrike" dirty="0"/>
                        <a:t>device links</a:t>
                      </a:r>
                      <a:endParaRPr lang="en-US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100%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redundancy degree of core device links</a:t>
                      </a:r>
                      <a:endParaRPr lang="en-US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50%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average traffic load in metro networks</a:t>
                      </a:r>
                      <a:endParaRPr lang="en-US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40%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average traffic load in core networks</a:t>
                      </a:r>
                      <a:endParaRPr lang="en-US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40%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72060"/>
              </p:ext>
            </p:extLst>
          </p:nvPr>
        </p:nvGraphicFramePr>
        <p:xfrm>
          <a:off x="4648200" y="3456947"/>
          <a:ext cx="4267200" cy="67056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195119"/>
                <a:gridCol w="1072081"/>
              </a:tblGrid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/>
                        <a:t>standby efficiency</a:t>
                      </a:r>
                      <a:endParaRPr lang="en-US" sz="1100" b="1" i="0" u="none" strike="noStrike" noProof="0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85% 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/>
                        <a:t>performance scaling efficiency</a:t>
                      </a:r>
                      <a:endParaRPr lang="en-US" sz="1100" b="1" i="0" u="none" strike="noStrike" noProof="0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50% 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/>
                        <a:t>network-wide control efficiency</a:t>
                      </a:r>
                      <a:endParaRPr lang="en-US" sz="1100" b="1" i="0" u="none" strike="noStrike" noProof="0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20% 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0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/>
                        <a:t>air cooling/power supply efficiency</a:t>
                      </a:r>
                      <a:endParaRPr lang="en-US" sz="1100" b="1" i="0" u="none" strike="noStrike" noProof="0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15%</a:t>
                      </a:r>
                      <a:endParaRPr lang="it-IT" sz="1100" b="1" i="0" u="none" strike="noStrike" dirty="0">
                        <a:solidFill>
                          <a:srgbClr val="3F3F76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CasellaDiTesto 19"/>
          <p:cNvSpPr txBox="1">
            <a:spLocks noChangeArrowheads="1"/>
          </p:cNvSpPr>
          <p:nvPr/>
        </p:nvSpPr>
        <p:spPr bwMode="auto">
          <a:xfrm>
            <a:off x="500063" y="3226935"/>
            <a:ext cx="3919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Home/Access</a:t>
            </a:r>
          </a:p>
        </p:txBody>
      </p:sp>
      <p:sp>
        <p:nvSpPr>
          <p:cNvPr id="16" name="CasellaDiTesto 20"/>
          <p:cNvSpPr txBox="1">
            <a:spLocks noChangeArrowheads="1"/>
          </p:cNvSpPr>
          <p:nvPr/>
        </p:nvSpPr>
        <p:spPr bwMode="auto">
          <a:xfrm>
            <a:off x="517525" y="4017510"/>
            <a:ext cx="3902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Metro/Transport/Core</a:t>
            </a:r>
          </a:p>
        </p:txBody>
      </p:sp>
      <p:sp>
        <p:nvSpPr>
          <p:cNvPr id="17" name="CasellaDiTesto 21"/>
          <p:cNvSpPr txBox="1">
            <a:spLocks noChangeArrowheads="1"/>
          </p:cNvSpPr>
          <p:nvPr/>
        </p:nvSpPr>
        <p:spPr bwMode="auto">
          <a:xfrm>
            <a:off x="4648200" y="3124200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target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CasellaDiTesto 23"/>
          <p:cNvSpPr txBox="1">
            <a:spLocks noChangeArrowheads="1"/>
          </p:cNvSpPr>
          <p:nvPr/>
        </p:nvSpPr>
        <p:spPr bwMode="auto">
          <a:xfrm>
            <a:off x="533400" y="5803900"/>
            <a:ext cx="3886200" cy="596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i="1" dirty="0">
                <a:latin typeface="Calibri" pitchFamily="34" charset="0"/>
              </a:rPr>
              <a:t>Source: </a:t>
            </a:r>
            <a:r>
              <a:rPr lang="en-US" sz="1100" dirty="0" smtClean="0">
                <a:latin typeface="Calibri" pitchFamily="34" charset="0"/>
              </a:rPr>
              <a:t>forecast </a:t>
            </a:r>
            <a:r>
              <a:rPr lang="en-US" sz="1100" dirty="0">
                <a:latin typeface="Calibri" pitchFamily="34" charset="0"/>
              </a:rPr>
              <a:t>based on: carrier grade topologies; traffic analysis and indicators (ETSI TR 102530,  ODYSSEE) and projected traffic load.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82461"/>
              </p:ext>
            </p:extLst>
          </p:nvPr>
        </p:nvGraphicFramePr>
        <p:xfrm>
          <a:off x="914400" y="1676400"/>
          <a:ext cx="7582500" cy="838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58048"/>
                <a:gridCol w="1897268"/>
                <a:gridCol w="1631677"/>
                <a:gridCol w="2495507"/>
              </a:tblGrid>
              <a:tr h="130815">
                <a:tc>
                  <a:txBody>
                    <a:bodyPr/>
                    <a:lstStyle/>
                    <a:p>
                      <a:pPr algn="l" fontAlgn="b">
                        <a:spcAft>
                          <a:spcPts val="1200"/>
                        </a:spcAft>
                      </a:pPr>
                      <a:endParaRPr lang="it-IT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en-US" sz="1100" b="1" u="none" strike="noStrike" noProof="0" dirty="0" smtClean="0">
                          <a:solidFill>
                            <a:schemeClr val="bg1"/>
                          </a:solidFill>
                        </a:rPr>
                        <a:t>power consumption (</a:t>
                      </a:r>
                      <a:r>
                        <a:rPr lang="en-US" sz="1100" b="1" u="none" strike="noStrike" noProof="0" dirty="0" err="1" smtClean="0">
                          <a:solidFill>
                            <a:schemeClr val="bg1"/>
                          </a:solidFill>
                        </a:rPr>
                        <a:t>Wh</a:t>
                      </a:r>
                      <a:r>
                        <a:rPr lang="en-US" sz="1100" b="1" u="none" strike="noStrike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en-US" sz="1100" b="1" u="none" strike="noStrike" noProof="0" smtClean="0">
                          <a:solidFill>
                            <a:schemeClr val="bg1"/>
                          </a:solidFill>
                        </a:rPr>
                        <a:t>number of devices</a:t>
                      </a:r>
                      <a:endParaRPr lang="en-US" sz="1100" b="1" i="0" u="none" strike="noStrike" noProof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en-US" sz="1100" b="1" u="none" strike="noStrike" noProof="0" dirty="0" smtClean="0">
                          <a:solidFill>
                            <a:schemeClr val="bg1"/>
                          </a:solidFill>
                        </a:rPr>
                        <a:t>overall consumption (</a:t>
                      </a:r>
                      <a:r>
                        <a:rPr lang="en-US" sz="1100" b="1" u="none" strike="noStrike" noProof="0" dirty="0" err="1" smtClean="0">
                          <a:solidFill>
                            <a:schemeClr val="bg1"/>
                          </a:solidFill>
                        </a:rPr>
                        <a:t>GWh</a:t>
                      </a:r>
                      <a:r>
                        <a:rPr lang="en-US" sz="1100" b="1" u="none" strike="noStrike" noProof="0" dirty="0" smtClean="0">
                          <a:solidFill>
                            <a:schemeClr val="bg1"/>
                          </a:solidFill>
                        </a:rPr>
                        <a:t>/year)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308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H</a:t>
                      </a:r>
                      <a:r>
                        <a:rPr lang="it-IT" sz="1100" b="1" u="none" strike="noStrike" dirty="0" smtClean="0"/>
                        <a:t>ome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10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17,500,000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1,533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8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A</a:t>
                      </a:r>
                      <a:r>
                        <a:rPr lang="it-IT" sz="1100" b="1" u="none" strike="noStrike" dirty="0" smtClean="0"/>
                        <a:t>ccess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1,280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27,344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307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8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Metro/</a:t>
                      </a:r>
                      <a:r>
                        <a:rPr lang="it-IT" sz="1100" b="1" u="none" strike="noStrike" dirty="0" err="1" smtClean="0"/>
                        <a:t>transport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6,000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1,750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92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8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/>
                        <a:t>C</a:t>
                      </a:r>
                      <a:r>
                        <a:rPr lang="it-IT" sz="1100" b="1" u="none" strike="noStrike" dirty="0" err="1" smtClean="0"/>
                        <a:t>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10,000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175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0" name="CasellaDiTesto 25"/>
          <p:cNvSpPr txBox="1">
            <a:spLocks noChangeArrowheads="1"/>
          </p:cNvSpPr>
          <p:nvPr/>
        </p:nvSpPr>
        <p:spPr bwMode="auto">
          <a:xfrm>
            <a:off x="304800" y="2682448"/>
            <a:ext cx="8610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9138" indent="-719138"/>
            <a:r>
              <a:rPr lang="en-US" sz="1100" b="1" i="1" dirty="0">
                <a:latin typeface="Calibri" pitchFamily="34" charset="0"/>
              </a:rPr>
              <a:t>Sources</a:t>
            </a:r>
            <a:r>
              <a:rPr lang="en-US" sz="1100" dirty="0">
                <a:latin typeface="Calibri" pitchFamily="34" charset="0"/>
              </a:rPr>
              <a:t>: 1)  </a:t>
            </a:r>
            <a:r>
              <a:rPr lang="en-US" sz="1100" dirty="0" err="1">
                <a:latin typeface="Calibri" pitchFamily="34" charset="0"/>
              </a:rPr>
              <a:t>BroadBand</a:t>
            </a:r>
            <a:r>
              <a:rPr lang="en-US" sz="1100" dirty="0">
                <a:latin typeface="Calibri" pitchFamily="34" charset="0"/>
              </a:rPr>
              <a:t> Code of Conduct V.3 (EC-JRC) and “inertial” technology improvements to 2015-2020 (home and access cons.)</a:t>
            </a:r>
          </a:p>
          <a:p>
            <a:pPr marL="719138" indent="-719138"/>
            <a:r>
              <a:rPr lang="en-US" sz="1100" dirty="0">
                <a:latin typeface="Calibri" pitchFamily="34" charset="0"/>
              </a:rPr>
              <a:t>	2)  Telecom Italia measurements and evaluations (power consumption of metro/core network and number of devices)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60995"/>
              </p:ext>
            </p:extLst>
          </p:nvPr>
        </p:nvGraphicFramePr>
        <p:xfrm>
          <a:off x="4648199" y="4989195"/>
          <a:ext cx="4267202" cy="110680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219201"/>
                <a:gridCol w="762000"/>
                <a:gridCol w="863601"/>
                <a:gridCol w="1422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Data </a:t>
                      </a:r>
                      <a:r>
                        <a:rPr lang="it-IT" sz="1100" b="1" u="none" strike="noStrike" dirty="0" err="1"/>
                        <a:t>Plane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/>
                        <a:t>Control</a:t>
                      </a:r>
                      <a:r>
                        <a:rPr lang="it-IT" sz="1100" b="1" u="none" strike="noStrike" dirty="0"/>
                        <a:t> </a:t>
                      </a:r>
                      <a:r>
                        <a:rPr lang="it-IT" sz="1100" b="1" u="none" strike="noStrike" dirty="0" err="1"/>
                        <a:t>Plane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 smtClean="0"/>
                        <a:t>Cooling</a:t>
                      </a:r>
                      <a:r>
                        <a:rPr lang="it-IT" sz="1100" b="1" u="none" strike="noStrike" dirty="0" smtClean="0"/>
                        <a:t>/</a:t>
                      </a:r>
                      <a:r>
                        <a:rPr lang="it-IT" sz="1100" b="1" u="none" strike="noStrike" dirty="0" err="1" smtClean="0"/>
                        <a:t>Power</a:t>
                      </a:r>
                      <a:r>
                        <a:rPr lang="it-IT" sz="1100" b="1" u="none" strike="noStrike" dirty="0" smtClean="0"/>
                        <a:t> </a:t>
                      </a:r>
                      <a:r>
                        <a:rPr lang="it-IT" sz="1100" b="1" u="none" strike="noStrike" dirty="0" err="1"/>
                        <a:t>Supply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Home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79%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3%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18%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Access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84%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3%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13%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/>
                        <a:t>Metro/</a:t>
                      </a:r>
                      <a:r>
                        <a:rPr lang="it-IT" sz="1100" b="1" u="none" strike="noStrike" dirty="0" err="1" smtClean="0"/>
                        <a:t>transport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/>
                        <a:t>73%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13%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14%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err="1" smtClean="0"/>
                        <a:t>Core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54%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11%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/>
                        <a:t>35%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2" name="CasellaDiTesto 11"/>
          <p:cNvSpPr txBox="1">
            <a:spLocks noChangeArrowheads="1"/>
          </p:cNvSpPr>
          <p:nvPr/>
        </p:nvSpPr>
        <p:spPr bwMode="auto">
          <a:xfrm>
            <a:off x="4648200" y="4721225"/>
            <a:ext cx="426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Device internal sources of energy consumption</a:t>
            </a:r>
          </a:p>
        </p:txBody>
      </p:sp>
      <p:sp>
        <p:nvSpPr>
          <p:cNvPr id="23" name="CasellaDiTesto 27"/>
          <p:cNvSpPr txBox="1">
            <a:spLocks noChangeArrowheads="1"/>
          </p:cNvSpPr>
          <p:nvPr/>
        </p:nvSpPr>
        <p:spPr bwMode="auto">
          <a:xfrm>
            <a:off x="5076825" y="6186488"/>
            <a:ext cx="2214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i="1">
                <a:latin typeface="Calibri" pitchFamily="34" charset="0"/>
              </a:rPr>
              <a:t>Sources:</a:t>
            </a:r>
            <a:r>
              <a:rPr lang="en-US" sz="1100">
                <a:latin typeface="Calibri" pitchFamily="34" charset="0"/>
              </a:rPr>
              <a:t> Information from vendors.</a:t>
            </a:r>
          </a:p>
        </p:txBody>
      </p:sp>
      <p:sp>
        <p:nvSpPr>
          <p:cNvPr id="24" name="CasellaDiTesto 28"/>
          <p:cNvSpPr txBox="1">
            <a:spLocks noChangeArrowheads="1"/>
          </p:cNvSpPr>
          <p:nvPr/>
        </p:nvSpPr>
        <p:spPr bwMode="auto">
          <a:xfrm>
            <a:off x="4610100" y="4303910"/>
            <a:ext cx="4191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1338" indent="-541338"/>
            <a:r>
              <a:rPr lang="en-US" sz="1100" b="1" i="1" dirty="0">
                <a:latin typeface="Calibri" pitchFamily="34" charset="0"/>
              </a:rPr>
              <a:t>Sources: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BroadBand</a:t>
            </a:r>
            <a:r>
              <a:rPr lang="en-US" sz="1100" dirty="0">
                <a:latin typeface="Calibri" pitchFamily="34" charset="0"/>
              </a:rPr>
              <a:t> Code of Conduct V.3 (EC-JRC) and technology improvements to 2015-2020.</a:t>
            </a:r>
          </a:p>
        </p:txBody>
      </p:sp>
      <p:pic>
        <p:nvPicPr>
          <p:cNvPr id="26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74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12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71472" y="381000"/>
            <a:ext cx="8153400" cy="9906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The Estimated Impact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79512" y="1196752"/>
            <a:ext cx="8712968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Grafico 25"/>
          <p:cNvGraphicFramePr/>
          <p:nvPr/>
        </p:nvGraphicFramePr>
        <p:xfrm>
          <a:off x="685800" y="2743200"/>
          <a:ext cx="2667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Figura a mano libera 26"/>
          <p:cNvSpPr/>
          <p:nvPr/>
        </p:nvSpPr>
        <p:spPr>
          <a:xfrm rot="4367855">
            <a:off x="6464300" y="4135438"/>
            <a:ext cx="609600" cy="444500"/>
          </a:xfrm>
          <a:custGeom>
            <a:avLst/>
            <a:gdLst>
              <a:gd name="connsiteX0" fmla="*/ 89065 w 623454"/>
              <a:gd name="connsiteY0" fmla="*/ 0 h 736270"/>
              <a:gd name="connsiteX1" fmla="*/ 89065 w 623454"/>
              <a:gd name="connsiteY1" fmla="*/ 475013 h 736270"/>
              <a:gd name="connsiteX2" fmla="*/ 623454 w 623454"/>
              <a:gd name="connsiteY2" fmla="*/ 736270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736270">
                <a:moveTo>
                  <a:pt x="89065" y="0"/>
                </a:moveTo>
                <a:cubicBezTo>
                  <a:pt x="44532" y="176150"/>
                  <a:pt x="0" y="352301"/>
                  <a:pt x="89065" y="475013"/>
                </a:cubicBezTo>
                <a:cubicBezTo>
                  <a:pt x="178130" y="597725"/>
                  <a:pt x="400792" y="666997"/>
                  <a:pt x="623454" y="73627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8" name="Figura a mano libera 27"/>
          <p:cNvSpPr/>
          <p:nvPr/>
        </p:nvSpPr>
        <p:spPr>
          <a:xfrm rot="2777541">
            <a:off x="350044" y="2366169"/>
            <a:ext cx="623888" cy="736600"/>
          </a:xfrm>
          <a:custGeom>
            <a:avLst/>
            <a:gdLst>
              <a:gd name="connsiteX0" fmla="*/ 89065 w 623454"/>
              <a:gd name="connsiteY0" fmla="*/ 0 h 736270"/>
              <a:gd name="connsiteX1" fmla="*/ 89065 w 623454"/>
              <a:gd name="connsiteY1" fmla="*/ 475013 h 736270"/>
              <a:gd name="connsiteX2" fmla="*/ 623454 w 623454"/>
              <a:gd name="connsiteY2" fmla="*/ 736270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736270">
                <a:moveTo>
                  <a:pt x="89065" y="0"/>
                </a:moveTo>
                <a:cubicBezTo>
                  <a:pt x="44532" y="176150"/>
                  <a:pt x="0" y="352301"/>
                  <a:pt x="89065" y="475013"/>
                </a:cubicBezTo>
                <a:cubicBezTo>
                  <a:pt x="178130" y="597725"/>
                  <a:pt x="400792" y="666997"/>
                  <a:pt x="623454" y="73627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 rot="999029" flipH="1">
            <a:off x="2790825" y="2659063"/>
            <a:ext cx="657225" cy="960437"/>
          </a:xfrm>
          <a:custGeom>
            <a:avLst/>
            <a:gdLst>
              <a:gd name="connsiteX0" fmla="*/ 89065 w 623454"/>
              <a:gd name="connsiteY0" fmla="*/ 0 h 736270"/>
              <a:gd name="connsiteX1" fmla="*/ 89065 w 623454"/>
              <a:gd name="connsiteY1" fmla="*/ 475013 h 736270"/>
              <a:gd name="connsiteX2" fmla="*/ 623454 w 623454"/>
              <a:gd name="connsiteY2" fmla="*/ 736270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736270">
                <a:moveTo>
                  <a:pt x="89065" y="0"/>
                </a:moveTo>
                <a:cubicBezTo>
                  <a:pt x="44532" y="176150"/>
                  <a:pt x="0" y="352301"/>
                  <a:pt x="89065" y="475013"/>
                </a:cubicBezTo>
                <a:cubicBezTo>
                  <a:pt x="178130" y="597725"/>
                  <a:pt x="400792" y="666997"/>
                  <a:pt x="623454" y="73627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" name="Figura a mano libera 29"/>
          <p:cNvSpPr/>
          <p:nvPr/>
        </p:nvSpPr>
        <p:spPr>
          <a:xfrm rot="17232145" flipH="1">
            <a:off x="2722563" y="3849687"/>
            <a:ext cx="623888" cy="735013"/>
          </a:xfrm>
          <a:custGeom>
            <a:avLst/>
            <a:gdLst>
              <a:gd name="connsiteX0" fmla="*/ 89065 w 623454"/>
              <a:gd name="connsiteY0" fmla="*/ 0 h 736270"/>
              <a:gd name="connsiteX1" fmla="*/ 89065 w 623454"/>
              <a:gd name="connsiteY1" fmla="*/ 475013 h 736270"/>
              <a:gd name="connsiteX2" fmla="*/ 623454 w 623454"/>
              <a:gd name="connsiteY2" fmla="*/ 736270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736270">
                <a:moveTo>
                  <a:pt x="89065" y="0"/>
                </a:moveTo>
                <a:cubicBezTo>
                  <a:pt x="44532" y="176150"/>
                  <a:pt x="0" y="352301"/>
                  <a:pt x="89065" y="475013"/>
                </a:cubicBezTo>
                <a:cubicBezTo>
                  <a:pt x="178130" y="597725"/>
                  <a:pt x="400792" y="666997"/>
                  <a:pt x="623454" y="73627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Figura a mano libera 30"/>
          <p:cNvSpPr/>
          <p:nvPr/>
        </p:nvSpPr>
        <p:spPr>
          <a:xfrm rot="4367855">
            <a:off x="4073525" y="4064000"/>
            <a:ext cx="609600" cy="444500"/>
          </a:xfrm>
          <a:custGeom>
            <a:avLst/>
            <a:gdLst>
              <a:gd name="connsiteX0" fmla="*/ 89065 w 623454"/>
              <a:gd name="connsiteY0" fmla="*/ 0 h 736270"/>
              <a:gd name="connsiteX1" fmla="*/ 89065 w 623454"/>
              <a:gd name="connsiteY1" fmla="*/ 475013 h 736270"/>
              <a:gd name="connsiteX2" fmla="*/ 623454 w 623454"/>
              <a:gd name="connsiteY2" fmla="*/ 736270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736270">
                <a:moveTo>
                  <a:pt x="89065" y="0"/>
                </a:moveTo>
                <a:cubicBezTo>
                  <a:pt x="44532" y="176150"/>
                  <a:pt x="0" y="352301"/>
                  <a:pt x="89065" y="475013"/>
                </a:cubicBezTo>
                <a:cubicBezTo>
                  <a:pt x="178130" y="597725"/>
                  <a:pt x="400792" y="666997"/>
                  <a:pt x="623454" y="73627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2" name="Figura a mano libera 31"/>
          <p:cNvSpPr/>
          <p:nvPr/>
        </p:nvSpPr>
        <p:spPr>
          <a:xfrm>
            <a:off x="1579563" y="1285875"/>
            <a:ext cx="320675" cy="163513"/>
          </a:xfrm>
          <a:custGeom>
            <a:avLst/>
            <a:gdLst>
              <a:gd name="connsiteX0" fmla="*/ 0 w 320634"/>
              <a:gd name="connsiteY0" fmla="*/ 7917 h 162297"/>
              <a:gd name="connsiteX1" fmla="*/ 178130 w 320634"/>
              <a:gd name="connsiteY1" fmla="*/ 7917 h 162297"/>
              <a:gd name="connsiteX2" fmla="*/ 249382 w 320634"/>
              <a:gd name="connsiteY2" fmla="*/ 55419 h 162297"/>
              <a:gd name="connsiteX3" fmla="*/ 320634 w 320634"/>
              <a:gd name="connsiteY3" fmla="*/ 162297 h 16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34" h="162297">
                <a:moveTo>
                  <a:pt x="0" y="7917"/>
                </a:moveTo>
                <a:cubicBezTo>
                  <a:pt x="68283" y="3958"/>
                  <a:pt x="136566" y="0"/>
                  <a:pt x="178130" y="7917"/>
                </a:cubicBezTo>
                <a:cubicBezTo>
                  <a:pt x="219694" y="15834"/>
                  <a:pt x="225631" y="29689"/>
                  <a:pt x="249382" y="55419"/>
                </a:cubicBezTo>
                <a:cubicBezTo>
                  <a:pt x="273133" y="81149"/>
                  <a:pt x="296883" y="121723"/>
                  <a:pt x="320634" y="162297"/>
                </a:cubicBezTo>
              </a:path>
            </a:pathLst>
          </a:custGeom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" name="Figura a mano libera 32"/>
          <p:cNvSpPr/>
          <p:nvPr/>
        </p:nvSpPr>
        <p:spPr>
          <a:xfrm>
            <a:off x="1592263" y="1257300"/>
            <a:ext cx="2101850" cy="203200"/>
          </a:xfrm>
          <a:custGeom>
            <a:avLst/>
            <a:gdLst>
              <a:gd name="connsiteX0" fmla="*/ 0 w 2101932"/>
              <a:gd name="connsiteY0" fmla="*/ 13855 h 203860"/>
              <a:gd name="connsiteX1" fmla="*/ 1496291 w 2101932"/>
              <a:gd name="connsiteY1" fmla="*/ 13855 h 203860"/>
              <a:gd name="connsiteX2" fmla="*/ 1971304 w 2101932"/>
              <a:gd name="connsiteY2" fmla="*/ 96982 h 203860"/>
              <a:gd name="connsiteX3" fmla="*/ 2101932 w 2101932"/>
              <a:gd name="connsiteY3" fmla="*/ 203860 h 2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932" h="203860">
                <a:moveTo>
                  <a:pt x="0" y="13855"/>
                </a:moveTo>
                <a:cubicBezTo>
                  <a:pt x="583870" y="6927"/>
                  <a:pt x="1167740" y="0"/>
                  <a:pt x="1496291" y="13855"/>
                </a:cubicBezTo>
                <a:cubicBezTo>
                  <a:pt x="1824842" y="27710"/>
                  <a:pt x="1870364" y="65314"/>
                  <a:pt x="1971304" y="96982"/>
                </a:cubicBezTo>
                <a:cubicBezTo>
                  <a:pt x="2072244" y="128650"/>
                  <a:pt x="2087088" y="166255"/>
                  <a:pt x="2101932" y="203860"/>
                </a:cubicBezTo>
              </a:path>
            </a:pathLst>
          </a:custGeom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" name="Figura a mano libera 33"/>
          <p:cNvSpPr/>
          <p:nvPr/>
        </p:nvSpPr>
        <p:spPr>
          <a:xfrm>
            <a:off x="1616075" y="1250950"/>
            <a:ext cx="4275138" cy="222250"/>
          </a:xfrm>
          <a:custGeom>
            <a:avLst/>
            <a:gdLst>
              <a:gd name="connsiteX0" fmla="*/ 0 w 4275117"/>
              <a:gd name="connsiteY0" fmla="*/ 31667 h 221672"/>
              <a:gd name="connsiteX1" fmla="*/ 3515096 w 4275117"/>
              <a:gd name="connsiteY1" fmla="*/ 31667 h 221672"/>
              <a:gd name="connsiteX2" fmla="*/ 4275117 w 4275117"/>
              <a:gd name="connsiteY2" fmla="*/ 221672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5117" h="221672">
                <a:moveTo>
                  <a:pt x="0" y="31667"/>
                </a:moveTo>
                <a:cubicBezTo>
                  <a:pt x="1401288" y="15833"/>
                  <a:pt x="2802577" y="0"/>
                  <a:pt x="3515096" y="31667"/>
                </a:cubicBezTo>
                <a:cubicBezTo>
                  <a:pt x="4227616" y="63335"/>
                  <a:pt x="4251366" y="142503"/>
                  <a:pt x="4275117" y="221672"/>
                </a:cubicBezTo>
              </a:path>
            </a:pathLst>
          </a:custGeom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" name="Figura a mano libera 34"/>
          <p:cNvSpPr/>
          <p:nvPr/>
        </p:nvSpPr>
        <p:spPr>
          <a:xfrm>
            <a:off x="1639888" y="1258888"/>
            <a:ext cx="6162675" cy="214312"/>
          </a:xfrm>
          <a:custGeom>
            <a:avLst/>
            <a:gdLst>
              <a:gd name="connsiteX0" fmla="*/ 0 w 6163293"/>
              <a:gd name="connsiteY0" fmla="*/ 23751 h 213756"/>
              <a:gd name="connsiteX1" fmla="*/ 4773880 w 6163293"/>
              <a:gd name="connsiteY1" fmla="*/ 0 h 213756"/>
              <a:gd name="connsiteX2" fmla="*/ 6163293 w 6163293"/>
              <a:gd name="connsiteY2" fmla="*/ 213756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3293" h="213756">
                <a:moveTo>
                  <a:pt x="0" y="23751"/>
                </a:moveTo>
                <a:lnTo>
                  <a:pt x="4773880" y="0"/>
                </a:lnTo>
                <a:cubicBezTo>
                  <a:pt x="5801095" y="31667"/>
                  <a:pt x="5982194" y="122711"/>
                  <a:pt x="6163293" y="213756"/>
                </a:cubicBezTo>
              </a:path>
            </a:pathLst>
          </a:custGeom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Figura a mano libera 35"/>
          <p:cNvSpPr/>
          <p:nvPr/>
        </p:nvSpPr>
        <p:spPr>
          <a:xfrm>
            <a:off x="708025" y="3622675"/>
            <a:ext cx="587375" cy="557213"/>
          </a:xfrm>
          <a:custGeom>
            <a:avLst/>
            <a:gdLst>
              <a:gd name="connsiteX0" fmla="*/ 27708 w 763978"/>
              <a:gd name="connsiteY0" fmla="*/ 558140 h 558140"/>
              <a:gd name="connsiteX1" fmla="*/ 122711 w 763978"/>
              <a:gd name="connsiteY1" fmla="*/ 225631 h 558140"/>
              <a:gd name="connsiteX2" fmla="*/ 763978 w 763978"/>
              <a:gd name="connsiteY2" fmla="*/ 0 h 5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3978" h="558140">
                <a:moveTo>
                  <a:pt x="27708" y="558140"/>
                </a:moveTo>
                <a:cubicBezTo>
                  <a:pt x="13854" y="438397"/>
                  <a:pt x="0" y="318654"/>
                  <a:pt x="122711" y="225631"/>
                </a:cubicBezTo>
                <a:cubicBezTo>
                  <a:pt x="245422" y="132608"/>
                  <a:pt x="504700" y="66304"/>
                  <a:pt x="763978" y="0"/>
                </a:cubicBezTo>
              </a:path>
            </a:pathLst>
          </a:custGeom>
          <a:ln w="190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7" name="Figura a mano libera 36"/>
          <p:cNvSpPr/>
          <p:nvPr/>
        </p:nvSpPr>
        <p:spPr>
          <a:xfrm>
            <a:off x="7286625" y="4357688"/>
            <a:ext cx="373063" cy="236537"/>
          </a:xfrm>
          <a:custGeom>
            <a:avLst/>
            <a:gdLst>
              <a:gd name="connsiteX0" fmla="*/ 890649 w 890649"/>
              <a:gd name="connsiteY0" fmla="*/ 201881 h 235528"/>
              <a:gd name="connsiteX1" fmla="*/ 427512 w 890649"/>
              <a:gd name="connsiteY1" fmla="*/ 201881 h 235528"/>
              <a:gd name="connsiteX2" fmla="*/ 0 w 890649"/>
              <a:gd name="connsiteY2" fmla="*/ 0 h 2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649" h="235528">
                <a:moveTo>
                  <a:pt x="890649" y="201881"/>
                </a:moveTo>
                <a:cubicBezTo>
                  <a:pt x="733301" y="218704"/>
                  <a:pt x="575954" y="235528"/>
                  <a:pt x="427512" y="201881"/>
                </a:cubicBezTo>
                <a:cubicBezTo>
                  <a:pt x="279071" y="168234"/>
                  <a:pt x="139535" y="84117"/>
                  <a:pt x="0" y="0"/>
                </a:cubicBezTo>
              </a:path>
            </a:pathLst>
          </a:custGeom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1143000" y="2500313"/>
            <a:ext cx="4778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Full Load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2181225" y="2500313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Idle</a:t>
            </a:r>
          </a:p>
        </p:txBody>
      </p:sp>
      <p:sp>
        <p:nvSpPr>
          <p:cNvPr id="40" name="CasellaDiTesto 39"/>
          <p:cNvSpPr txBox="1">
            <a:spLocks noChangeArrowheads="1"/>
          </p:cNvSpPr>
          <p:nvPr/>
        </p:nvSpPr>
        <p:spPr bwMode="auto">
          <a:xfrm>
            <a:off x="2425700" y="2500313"/>
            <a:ext cx="447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Standby</a:t>
            </a: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3286125" y="2500313"/>
            <a:ext cx="4778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Full Load</a:t>
            </a: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4324350" y="2500313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Idle</a:t>
            </a: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4568825" y="2500313"/>
            <a:ext cx="447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Standby</a:t>
            </a: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5286375" y="2500313"/>
            <a:ext cx="4778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Full Load</a:t>
            </a:r>
          </a:p>
        </p:txBody>
      </p:sp>
      <p:sp>
        <p:nvSpPr>
          <p:cNvPr id="45" name="CasellaDiTesto 44"/>
          <p:cNvSpPr txBox="1">
            <a:spLocks noChangeArrowheads="1"/>
          </p:cNvSpPr>
          <p:nvPr/>
        </p:nvSpPr>
        <p:spPr bwMode="auto">
          <a:xfrm>
            <a:off x="6324600" y="2500313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Idle</a:t>
            </a:r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6569075" y="2500313"/>
            <a:ext cx="447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Standby</a:t>
            </a: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7342188" y="2500313"/>
            <a:ext cx="476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Full Load</a:t>
            </a:r>
          </a:p>
        </p:txBody>
      </p:sp>
      <p:sp>
        <p:nvSpPr>
          <p:cNvPr id="48" name="CasellaDiTesto 47"/>
          <p:cNvSpPr txBox="1">
            <a:spLocks noChangeArrowheads="1"/>
          </p:cNvSpPr>
          <p:nvPr/>
        </p:nvSpPr>
        <p:spPr bwMode="auto">
          <a:xfrm>
            <a:off x="8380413" y="2500313"/>
            <a:ext cx="290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Idle</a:t>
            </a:r>
          </a:p>
        </p:txBody>
      </p:sp>
      <p:sp>
        <p:nvSpPr>
          <p:cNvPr id="49" name="CasellaDiTesto 48"/>
          <p:cNvSpPr txBox="1">
            <a:spLocks noChangeArrowheads="1"/>
          </p:cNvSpPr>
          <p:nvPr/>
        </p:nvSpPr>
        <p:spPr bwMode="auto">
          <a:xfrm>
            <a:off x="8624888" y="2500313"/>
            <a:ext cx="447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latin typeface="Calibri" pitchFamily="34" charset="0"/>
              </a:rPr>
              <a:t>Standby</a:t>
            </a:r>
          </a:p>
        </p:txBody>
      </p:sp>
      <p:graphicFrame>
        <p:nvGraphicFramePr>
          <p:cNvPr id="50" name="Grafico 49"/>
          <p:cNvGraphicFramePr/>
          <p:nvPr/>
        </p:nvGraphicFramePr>
        <p:xfrm>
          <a:off x="3643306" y="2643182"/>
          <a:ext cx="3143272" cy="175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Figura a mano libera 50"/>
          <p:cNvSpPr/>
          <p:nvPr/>
        </p:nvSpPr>
        <p:spPr>
          <a:xfrm rot="3814198">
            <a:off x="4999037" y="2663826"/>
            <a:ext cx="315913" cy="455612"/>
          </a:xfrm>
          <a:custGeom>
            <a:avLst/>
            <a:gdLst>
              <a:gd name="connsiteX0" fmla="*/ 89065 w 623454"/>
              <a:gd name="connsiteY0" fmla="*/ 0 h 736270"/>
              <a:gd name="connsiteX1" fmla="*/ 89065 w 623454"/>
              <a:gd name="connsiteY1" fmla="*/ 475013 h 736270"/>
              <a:gd name="connsiteX2" fmla="*/ 623454 w 623454"/>
              <a:gd name="connsiteY2" fmla="*/ 736270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736270">
                <a:moveTo>
                  <a:pt x="89065" y="0"/>
                </a:moveTo>
                <a:cubicBezTo>
                  <a:pt x="44532" y="176150"/>
                  <a:pt x="0" y="352301"/>
                  <a:pt x="89065" y="475013"/>
                </a:cubicBezTo>
                <a:cubicBezTo>
                  <a:pt x="178130" y="597725"/>
                  <a:pt x="400792" y="666997"/>
                  <a:pt x="623454" y="73627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aphicFrame>
        <p:nvGraphicFramePr>
          <p:cNvPr id="52" name="Grafico 51"/>
          <p:cNvGraphicFramePr/>
          <p:nvPr/>
        </p:nvGraphicFramePr>
        <p:xfrm>
          <a:off x="6500826" y="2571744"/>
          <a:ext cx="2643174" cy="189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Figura a mano libera 52"/>
          <p:cNvSpPr/>
          <p:nvPr/>
        </p:nvSpPr>
        <p:spPr>
          <a:xfrm flipH="1">
            <a:off x="7858125" y="2571750"/>
            <a:ext cx="266700" cy="736600"/>
          </a:xfrm>
          <a:custGeom>
            <a:avLst/>
            <a:gdLst>
              <a:gd name="connsiteX0" fmla="*/ 89065 w 623454"/>
              <a:gd name="connsiteY0" fmla="*/ 0 h 736270"/>
              <a:gd name="connsiteX1" fmla="*/ 89065 w 623454"/>
              <a:gd name="connsiteY1" fmla="*/ 475013 h 736270"/>
              <a:gd name="connsiteX2" fmla="*/ 623454 w 623454"/>
              <a:gd name="connsiteY2" fmla="*/ 736270 h 7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4" h="736270">
                <a:moveTo>
                  <a:pt x="89065" y="0"/>
                </a:moveTo>
                <a:cubicBezTo>
                  <a:pt x="44532" y="176150"/>
                  <a:pt x="0" y="352301"/>
                  <a:pt x="89065" y="475013"/>
                </a:cubicBezTo>
                <a:cubicBezTo>
                  <a:pt x="178130" y="597725"/>
                  <a:pt x="400792" y="666997"/>
                  <a:pt x="623454" y="73627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aphicFrame>
        <p:nvGraphicFramePr>
          <p:cNvPr id="54" name="Group 125"/>
          <p:cNvGraphicFramePr>
            <a:graphicFrameLocks noGrp="1"/>
          </p:cNvGraphicFramePr>
          <p:nvPr/>
        </p:nvGraphicFramePr>
        <p:xfrm>
          <a:off x="152400" y="4429125"/>
          <a:ext cx="8763000" cy="1636398"/>
        </p:xfrm>
        <a:graphic>
          <a:graphicData uri="http://schemas.openxmlformats.org/drawingml/2006/table">
            <a:tbl>
              <a:tblPr/>
              <a:tblGrid>
                <a:gridCol w="890588"/>
                <a:gridCol w="1700212"/>
                <a:gridCol w="1066800"/>
                <a:gridCol w="561975"/>
                <a:gridCol w="1419225"/>
                <a:gridCol w="533400"/>
                <a:gridCol w="1106488"/>
                <a:gridCol w="371475"/>
                <a:gridCol w="371475"/>
                <a:gridCol w="158750"/>
                <a:gridCol w="211137"/>
                <a:gridCol w="371475"/>
              </a:tblGrid>
              <a:tr h="32226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Overall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Energy </a:t>
                      </a:r>
                      <a:r>
                        <a:rPr kumimoji="0" lang="it-IT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Gains</a:t>
                      </a:r>
                      <a:endParaRPr kumimoji="0" lang="it-IT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full </a:t>
                      </a:r>
                      <a:r>
                        <a:rPr kumimoji="0" lang="it-IT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load</a:t>
                      </a: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power</a:t>
                      </a: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consumption</a:t>
                      </a: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it-IT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Wh</a:t>
                      </a:r>
                      <a:r>
                        <a:rPr kumimoji="0" lang="it-IT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number of devices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Overall full consumption (GWh/year)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Gains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Energy gains with ECONET technologies (GWh /year)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Home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17,500,000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1533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Access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1,280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27,344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Metro/transport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1,750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Core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10,000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Overall gain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BAU [GWh / year]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1947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ECONET gains [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GWh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year]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1331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Figura a mano libera 54"/>
          <p:cNvSpPr/>
          <p:nvPr/>
        </p:nvSpPr>
        <p:spPr>
          <a:xfrm>
            <a:off x="5189538" y="4370388"/>
            <a:ext cx="2470150" cy="250825"/>
          </a:xfrm>
          <a:custGeom>
            <a:avLst/>
            <a:gdLst>
              <a:gd name="connsiteX0" fmla="*/ 2470067 w 2470067"/>
              <a:gd name="connsiteY0" fmla="*/ 213756 h 251361"/>
              <a:gd name="connsiteX1" fmla="*/ 1686296 w 2470067"/>
              <a:gd name="connsiteY1" fmla="*/ 249382 h 251361"/>
              <a:gd name="connsiteX2" fmla="*/ 593766 w 2470067"/>
              <a:gd name="connsiteY2" fmla="*/ 201881 h 251361"/>
              <a:gd name="connsiteX3" fmla="*/ 0 w 2470067"/>
              <a:gd name="connsiteY3" fmla="*/ 0 h 25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0067" h="251361">
                <a:moveTo>
                  <a:pt x="2470067" y="213756"/>
                </a:moveTo>
                <a:cubicBezTo>
                  <a:pt x="2234540" y="232558"/>
                  <a:pt x="1999013" y="251361"/>
                  <a:pt x="1686296" y="249382"/>
                </a:cubicBezTo>
                <a:cubicBezTo>
                  <a:pt x="1373579" y="247403"/>
                  <a:pt x="874815" y="243445"/>
                  <a:pt x="593766" y="201881"/>
                </a:cubicBezTo>
                <a:cubicBezTo>
                  <a:pt x="312717" y="160317"/>
                  <a:pt x="156358" y="80158"/>
                  <a:pt x="0" y="0"/>
                </a:cubicBezTo>
              </a:path>
            </a:pathLst>
          </a:custGeom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107504" y="1268760"/>
            <a:ext cx="1295400" cy="2308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/>
              <a:t>Energy </a:t>
            </a:r>
            <a:r>
              <a:rPr lang="en-US" sz="900" b="1" dirty="0" err="1" smtClean="0"/>
              <a:t>effic</a:t>
            </a:r>
            <a:r>
              <a:rPr lang="en-US" sz="900" b="1" dirty="0" smtClean="0"/>
              <a:t>. target</a:t>
            </a:r>
            <a:endParaRPr lang="en-US" sz="900" b="1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0" y="1484784"/>
            <a:ext cx="1600200" cy="3746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FFFFF"/>
                </a:solidFill>
              </a:rPr>
              <a:t>State dependent energy consumption of devices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0" y="4191000"/>
            <a:ext cx="1676400" cy="50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Network load statistics and topology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Home/access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7467600" y="4267200"/>
            <a:ext cx="1676400" cy="50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Network load statistics and topology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/>
              <a:t>Metro/transport/core</a:t>
            </a:r>
          </a:p>
        </p:txBody>
      </p:sp>
      <p:graphicFrame>
        <p:nvGraphicFramePr>
          <p:cNvPr id="60" name="Grafico 59"/>
          <p:cNvGraphicFramePr>
            <a:graphicFrameLocks noChangeAspect="1"/>
          </p:cNvGraphicFramePr>
          <p:nvPr/>
        </p:nvGraphicFramePr>
        <p:xfrm>
          <a:off x="928662" y="1357298"/>
          <a:ext cx="2251710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1" name="Grafico 60"/>
          <p:cNvGraphicFramePr>
            <a:graphicFrameLocks noChangeAspect="1"/>
          </p:cNvGraphicFramePr>
          <p:nvPr/>
        </p:nvGraphicFramePr>
        <p:xfrm>
          <a:off x="3000364" y="1357298"/>
          <a:ext cx="2193809" cy="13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2" name="Grafico 61"/>
          <p:cNvGraphicFramePr>
            <a:graphicFrameLocks noChangeAspect="1"/>
          </p:cNvGraphicFramePr>
          <p:nvPr/>
        </p:nvGraphicFramePr>
        <p:xfrm>
          <a:off x="5000628" y="1357298"/>
          <a:ext cx="2165564" cy="13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3" name="Grafico 62"/>
          <p:cNvGraphicFramePr>
            <a:graphicFrameLocks noChangeAspect="1"/>
          </p:cNvGraphicFramePr>
          <p:nvPr/>
        </p:nvGraphicFramePr>
        <p:xfrm>
          <a:off x="6950190" y="1357298"/>
          <a:ext cx="2193810" cy="13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4" name="Tabella 63"/>
          <p:cNvGraphicFramePr>
            <a:graphicFrameLocks noGrp="1"/>
          </p:cNvGraphicFramePr>
          <p:nvPr/>
        </p:nvGraphicFramePr>
        <p:xfrm>
          <a:off x="142875" y="6227763"/>
          <a:ext cx="3278188" cy="487680"/>
        </p:xfrm>
        <a:graphic>
          <a:graphicData uri="http://schemas.openxmlformats.org/drawingml/2006/table">
            <a:tbl>
              <a:tblPr/>
              <a:tblGrid>
                <a:gridCol w="1873250"/>
                <a:gridCol w="1404938"/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Customers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savings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1060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GWh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Networks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savings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270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GWh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65" name="Connettore 2 64"/>
          <p:cNvCxnSpPr/>
          <p:nvPr/>
        </p:nvCxnSpPr>
        <p:spPr>
          <a:xfrm>
            <a:off x="3500438" y="6500813"/>
            <a:ext cx="1428750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>
            <a:spLocks noChangeArrowheads="1"/>
          </p:cNvSpPr>
          <p:nvPr/>
        </p:nvSpPr>
        <p:spPr bwMode="auto">
          <a:xfrm>
            <a:off x="3429000" y="6215063"/>
            <a:ext cx="1357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alibri" pitchFamily="34" charset="0"/>
              </a:rPr>
              <a:t>Per-customer money savings</a:t>
            </a:r>
          </a:p>
        </p:txBody>
      </p:sp>
      <p:graphicFrame>
        <p:nvGraphicFramePr>
          <p:cNvPr id="67" name="Tabella 66"/>
          <p:cNvGraphicFramePr>
            <a:graphicFrameLocks noGrp="1"/>
          </p:cNvGraphicFramePr>
          <p:nvPr/>
        </p:nvGraphicFramePr>
        <p:xfrm>
          <a:off x="5072063" y="6126163"/>
          <a:ext cx="3929092" cy="548640"/>
        </p:xfrm>
        <a:graphic>
          <a:graphicData uri="http://schemas.openxmlformats.org/drawingml/2006/table">
            <a:tbl>
              <a:tblPr/>
              <a:tblGrid>
                <a:gridCol w="1500198"/>
                <a:gridCol w="928694"/>
                <a:gridCol w="1071570"/>
                <a:gridCol w="428630"/>
              </a:tblGrid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Direct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(Home)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Indirect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Telco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today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’s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energy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cost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12€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2€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14€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2020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energy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cost*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30€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6€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36€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" name="CasellaDiTesto 67"/>
          <p:cNvSpPr txBox="1">
            <a:spLocks noChangeArrowheads="1"/>
          </p:cNvSpPr>
          <p:nvPr/>
        </p:nvSpPr>
        <p:spPr bwMode="auto">
          <a:xfrm>
            <a:off x="5000625" y="6643688"/>
            <a:ext cx="2747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 dirty="0">
                <a:latin typeface="Calibri" pitchFamily="34" charset="0"/>
              </a:rPr>
              <a:t>* </a:t>
            </a:r>
            <a:r>
              <a:rPr lang="it-IT" sz="800" dirty="0" err="1">
                <a:latin typeface="Calibri" pitchFamily="34" charset="0"/>
              </a:rPr>
              <a:t>Based</a:t>
            </a:r>
            <a:r>
              <a:rPr lang="it-IT" sz="800" dirty="0">
                <a:latin typeface="Calibri" pitchFamily="34" charset="0"/>
              </a:rPr>
              <a:t> on </a:t>
            </a:r>
            <a:r>
              <a:rPr lang="it-IT" sz="800" dirty="0" err="1">
                <a:latin typeface="Calibri" pitchFamily="34" charset="0"/>
              </a:rPr>
              <a:t>past</a:t>
            </a:r>
            <a:r>
              <a:rPr lang="it-IT" sz="800" dirty="0">
                <a:latin typeface="Calibri" pitchFamily="34" charset="0"/>
              </a:rPr>
              <a:t> 5-year trends in </a:t>
            </a:r>
            <a:r>
              <a:rPr lang="it-IT" sz="800" dirty="0" err="1">
                <a:latin typeface="Calibri" pitchFamily="34" charset="0"/>
              </a:rPr>
              <a:t>energy</a:t>
            </a:r>
            <a:r>
              <a:rPr lang="it-IT" sz="800" dirty="0">
                <a:latin typeface="Calibri" pitchFamily="34" charset="0"/>
              </a:rPr>
              <a:t> </a:t>
            </a:r>
            <a:r>
              <a:rPr lang="it-IT" sz="800" dirty="0" err="1">
                <a:latin typeface="Calibri" pitchFamily="34" charset="0"/>
              </a:rPr>
              <a:t>costs</a:t>
            </a:r>
            <a:r>
              <a:rPr lang="it-IT" sz="800" dirty="0">
                <a:latin typeface="Calibri" pitchFamily="34" charset="0"/>
              </a:rPr>
              <a:t> </a:t>
            </a:r>
            <a:r>
              <a:rPr lang="it-IT" sz="800" dirty="0" err="1">
                <a:latin typeface="Calibri" pitchFamily="34" charset="0"/>
              </a:rPr>
              <a:t>after</a:t>
            </a:r>
            <a:r>
              <a:rPr lang="it-IT" sz="800" dirty="0">
                <a:latin typeface="Calibri" pitchFamily="34" charset="0"/>
              </a:rPr>
              <a:t> </a:t>
            </a:r>
            <a:r>
              <a:rPr lang="it-IT" sz="800" dirty="0" err="1">
                <a:latin typeface="Calibri" pitchFamily="34" charset="0"/>
              </a:rPr>
              <a:t>inflation</a:t>
            </a:r>
            <a:endParaRPr lang="it-IT" sz="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0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6" grpId="0" animBg="1"/>
      <p:bldP spid="57" grpId="0" animBg="1"/>
      <p:bldP spid="58" grpId="0" animBg="1"/>
      <p:bldP spid="59" grpId="0" animBg="1"/>
      <p:bldP spid="66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6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8" cy="4824536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E</a:t>
            </a:r>
            <a:r>
              <a:rPr lang="en-GB" sz="2200" dirty="0" smtClean="0"/>
              <a:t>nergy </a:t>
            </a:r>
            <a:r>
              <a:rPr lang="en-GB" sz="2200" dirty="0"/>
              <a:t>efficiency key aspects :</a:t>
            </a:r>
            <a:endParaRPr lang="en-GB" sz="2200" dirty="0" smtClean="0"/>
          </a:p>
          <a:p>
            <a:pPr lvl="1"/>
            <a:r>
              <a:rPr lang="en-GB" sz="2200" b="1" dirty="0">
                <a:solidFill>
                  <a:srgbClr val="FF0000"/>
                </a:solidFill>
              </a:rPr>
              <a:t>Flexibility and </a:t>
            </a:r>
            <a:r>
              <a:rPr lang="en-GB" sz="2200" b="1" dirty="0" smtClean="0">
                <a:solidFill>
                  <a:srgbClr val="FF0000"/>
                </a:solidFill>
              </a:rPr>
              <a:t>Smartness</a:t>
            </a:r>
            <a:endParaRPr lang="en-GB" sz="2200" dirty="0"/>
          </a:p>
          <a:p>
            <a:pPr lvl="2"/>
            <a:r>
              <a:rPr lang="en-GB" sz="2000" dirty="0" smtClean="0"/>
              <a:t>capability of moving functionalities and tasks along the network (virtualization at different levels).</a:t>
            </a:r>
          </a:p>
          <a:p>
            <a:pPr lvl="2"/>
            <a:r>
              <a:rPr lang="en-GB" sz="2000" dirty="0" smtClean="0"/>
              <a:t>exploiting </a:t>
            </a:r>
            <a:r>
              <a:rPr lang="en-GB" sz="2000" dirty="0" smtClean="0"/>
              <a:t>the </a:t>
            </a:r>
            <a:r>
              <a:rPr lang="en-GB" sz="2000" dirty="0" smtClean="0"/>
              <a:t>flexibility capabilities :</a:t>
            </a:r>
            <a:endParaRPr lang="en-GB" sz="2000" dirty="0" smtClean="0"/>
          </a:p>
          <a:p>
            <a:pPr lvl="3"/>
            <a:r>
              <a:rPr lang="en-GB" sz="1800" dirty="0" smtClean="0"/>
              <a:t>by avoiding additional consumptions due to e.g. “side effects” .</a:t>
            </a:r>
          </a:p>
          <a:p>
            <a:pPr lvl="3"/>
            <a:r>
              <a:rPr lang="en-GB" sz="1800" dirty="0"/>
              <a:t>b</a:t>
            </a:r>
            <a:r>
              <a:rPr lang="en-GB" sz="1800" dirty="0" smtClean="0"/>
              <a:t>y effectively modelling device consumptions and performances versus load</a:t>
            </a:r>
          </a:p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Integrated/holistic solutions</a:t>
            </a:r>
            <a:r>
              <a:rPr lang="en-GB" sz="2200" dirty="0" smtClean="0"/>
              <a:t> </a:t>
            </a:r>
          </a:p>
          <a:p>
            <a:pPr lvl="2"/>
            <a:r>
              <a:rPr lang="en-GB" sz="2000" dirty="0" smtClean="0"/>
              <a:t>Strict cooperation among different</a:t>
            </a:r>
          </a:p>
          <a:p>
            <a:pPr lvl="3"/>
            <a:r>
              <a:rPr lang="en-GB" sz="1800" dirty="0" smtClean="0"/>
              <a:t>applications and services in the resource management for better resource and energy utilization.</a:t>
            </a:r>
          </a:p>
          <a:p>
            <a:pPr lvl="3"/>
            <a:r>
              <a:rPr lang="en-GB" sz="1800" b="1" u="sng" dirty="0" smtClean="0"/>
              <a:t>approaches and technologies in different fields (e.g. smart grids).</a:t>
            </a:r>
          </a:p>
          <a:p>
            <a:pPr lvl="2"/>
            <a:r>
              <a:rPr lang="en-GB" sz="2000" dirty="0" smtClean="0"/>
              <a:t>take </a:t>
            </a:r>
            <a:r>
              <a:rPr lang="en-GB" sz="2000" dirty="0" smtClean="0"/>
              <a:t>care about all the “side effects”</a:t>
            </a:r>
          </a:p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Standards</a:t>
            </a:r>
            <a:r>
              <a:rPr lang="en-GB" sz="2200" dirty="0" smtClean="0"/>
              <a:t>: get from standardization the future needs and architectures and offer to standardization tables proposals for efficiency improvement.</a:t>
            </a:r>
            <a:endParaRPr lang="en-GB" sz="22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13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71472" y="684558"/>
            <a:ext cx="8153400" cy="72821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/>
              <a:t>Lessons from the project</a:t>
            </a:r>
            <a:endParaRPr lang="en-US" dirty="0"/>
          </a:p>
        </p:txBody>
      </p:sp>
      <p:pic>
        <p:nvPicPr>
          <p:cNvPr id="9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88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magine 286" descr="skd188256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5184"/>
            <a:ext cx="1615146" cy="1384219"/>
          </a:xfrm>
          <a:prstGeom prst="rect">
            <a:avLst/>
          </a:prstGeom>
          <a:effectLst/>
        </p:spPr>
      </p:pic>
      <p:pic>
        <p:nvPicPr>
          <p:cNvPr id="41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82" y="3117453"/>
            <a:ext cx="1656184" cy="1565847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252736"/>
          </a:xfrm>
        </p:spPr>
        <p:txBody>
          <a:bodyPr/>
          <a:lstStyle/>
          <a:p>
            <a:r>
              <a:rPr lang="en-US" smtClean="0"/>
              <a:t>Proxing for application layer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14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068960"/>
            <a:ext cx="1656184" cy="156584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5805264"/>
            <a:ext cx="30963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P2P application active -&gt; PC  should be maintained active along all the time</a:t>
            </a:r>
            <a:endParaRPr lang="en-US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45546" y="3829867"/>
            <a:ext cx="166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Homegateway</a:t>
            </a:r>
            <a:endParaRPr lang="en-US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1691680" y="4365104"/>
            <a:ext cx="360040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CasellaDiTesto 289"/>
          <p:cNvSpPr txBox="1"/>
          <p:nvPr/>
        </p:nvSpPr>
        <p:spPr>
          <a:xfrm>
            <a:off x="4139952" y="63720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application “energy aware”</a:t>
            </a:r>
            <a:endParaRPr lang="en-US" dirty="0"/>
          </a:p>
        </p:txBody>
      </p:sp>
      <p:cxnSp>
        <p:nvCxnSpPr>
          <p:cNvPr id="292" name="Connettore 1 291"/>
          <p:cNvCxnSpPr/>
          <p:nvPr/>
        </p:nvCxnSpPr>
        <p:spPr>
          <a:xfrm flipV="1">
            <a:off x="5652120" y="4509120"/>
            <a:ext cx="936104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499992" y="321297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Protocols for the  functionality delegations</a:t>
            </a:r>
            <a:endParaRPr lang="en-US" sz="1600" dirty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5595597" y="4486607"/>
            <a:ext cx="672462" cy="546982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onnettore 1 292"/>
          <p:cNvCxnSpPr/>
          <p:nvPr/>
        </p:nvCxnSpPr>
        <p:spPr>
          <a:xfrm flipV="1">
            <a:off x="2843808" y="2996952"/>
            <a:ext cx="14401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276872"/>
            <a:ext cx="1224136" cy="1224136"/>
          </a:xfrm>
          <a:prstGeom prst="rect">
            <a:avLst/>
          </a:prstGeom>
        </p:spPr>
      </p:pic>
      <p:cxnSp>
        <p:nvCxnSpPr>
          <p:cNvPr id="294" name="Connettore 1 293"/>
          <p:cNvCxnSpPr/>
          <p:nvPr/>
        </p:nvCxnSpPr>
        <p:spPr>
          <a:xfrm flipV="1">
            <a:off x="2699792" y="3212976"/>
            <a:ext cx="50405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CasellaDiTesto 294"/>
          <p:cNvSpPr txBox="1"/>
          <p:nvPr/>
        </p:nvSpPr>
        <p:spPr>
          <a:xfrm>
            <a:off x="2987824" y="2132856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DSLAM</a:t>
            </a:r>
            <a:endParaRPr lang="it-IT" dirty="0"/>
          </a:p>
        </p:txBody>
      </p:sp>
      <p:pic>
        <p:nvPicPr>
          <p:cNvPr id="296" name="Immagine 2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348880"/>
            <a:ext cx="1224136" cy="1224136"/>
          </a:xfrm>
          <a:prstGeom prst="rect">
            <a:avLst/>
          </a:prstGeom>
        </p:spPr>
      </p:pic>
      <p:cxnSp>
        <p:nvCxnSpPr>
          <p:cNvPr id="297" name="Connettore 1 296"/>
          <p:cNvCxnSpPr/>
          <p:nvPr/>
        </p:nvCxnSpPr>
        <p:spPr>
          <a:xfrm flipV="1">
            <a:off x="7308304" y="3284984"/>
            <a:ext cx="216024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Connettore 2 297"/>
          <p:cNvCxnSpPr/>
          <p:nvPr/>
        </p:nvCxnSpPr>
        <p:spPr>
          <a:xfrm flipV="1">
            <a:off x="7164288" y="3284984"/>
            <a:ext cx="216024" cy="288032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Connettore 1 302"/>
          <p:cNvCxnSpPr>
            <a:stCxn id="14" idx="2"/>
          </p:cNvCxnSpPr>
          <p:nvPr/>
        </p:nvCxnSpPr>
        <p:spPr>
          <a:xfrm>
            <a:off x="5364088" y="4043973"/>
            <a:ext cx="608340" cy="53715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Connettore 1 304"/>
          <p:cNvCxnSpPr>
            <a:stCxn id="14" idx="2"/>
          </p:cNvCxnSpPr>
          <p:nvPr/>
        </p:nvCxnSpPr>
        <p:spPr>
          <a:xfrm flipV="1">
            <a:off x="5364088" y="3429000"/>
            <a:ext cx="1872208" cy="614973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onnettore 2 306"/>
          <p:cNvCxnSpPr/>
          <p:nvPr/>
        </p:nvCxnSpPr>
        <p:spPr>
          <a:xfrm flipV="1">
            <a:off x="7452320" y="3356992"/>
            <a:ext cx="216024" cy="288032"/>
          </a:xfrm>
          <a:prstGeom prst="straightConnector1">
            <a:avLst/>
          </a:prstGeom>
          <a:ln w="12700" cmpd="sng">
            <a:solidFill>
              <a:srgbClr val="F3A447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Connettore 2 308"/>
          <p:cNvCxnSpPr/>
          <p:nvPr/>
        </p:nvCxnSpPr>
        <p:spPr>
          <a:xfrm flipV="1">
            <a:off x="5875886" y="4653136"/>
            <a:ext cx="784346" cy="672896"/>
          </a:xfrm>
          <a:prstGeom prst="straightConnector1">
            <a:avLst/>
          </a:prstGeom>
          <a:ln w="12700" cmpd="sng">
            <a:solidFill>
              <a:srgbClr val="F3A447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CasellaDiTesto 310"/>
          <p:cNvSpPr txBox="1"/>
          <p:nvPr/>
        </p:nvSpPr>
        <p:spPr>
          <a:xfrm>
            <a:off x="7524328" y="2204864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DSLAM</a:t>
            </a:r>
            <a:endParaRPr lang="it-IT" dirty="0"/>
          </a:p>
        </p:txBody>
      </p:sp>
      <p:sp>
        <p:nvSpPr>
          <p:cNvPr id="312" name="CasellaDiTesto 311"/>
          <p:cNvSpPr txBox="1"/>
          <p:nvPr/>
        </p:nvSpPr>
        <p:spPr>
          <a:xfrm>
            <a:off x="7380312" y="504627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Protocols for managing the standby state</a:t>
            </a:r>
            <a:endParaRPr lang="en-US" sz="1600" dirty="0"/>
          </a:p>
        </p:txBody>
      </p:sp>
      <p:cxnSp>
        <p:nvCxnSpPr>
          <p:cNvPr id="313" name="Connettore 1 312"/>
          <p:cNvCxnSpPr>
            <a:endCxn id="312" idx="1"/>
          </p:cNvCxnSpPr>
          <p:nvPr/>
        </p:nvCxnSpPr>
        <p:spPr>
          <a:xfrm>
            <a:off x="6372200" y="5190291"/>
            <a:ext cx="1008112" cy="271483"/>
          </a:xfrm>
          <a:prstGeom prst="line">
            <a:avLst/>
          </a:prstGeom>
          <a:ln w="12700" cmpd="sng">
            <a:solidFill>
              <a:srgbClr val="F3A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Connettore 1 315"/>
          <p:cNvCxnSpPr>
            <a:endCxn id="312" idx="1"/>
          </p:cNvCxnSpPr>
          <p:nvPr/>
        </p:nvCxnSpPr>
        <p:spPr>
          <a:xfrm flipH="1">
            <a:off x="7380312" y="3501008"/>
            <a:ext cx="288032" cy="1960766"/>
          </a:xfrm>
          <a:prstGeom prst="line">
            <a:avLst/>
          </a:prstGeom>
          <a:ln w="12700" cmpd="sng">
            <a:solidFill>
              <a:srgbClr val="F3A4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0" name="Immagine 3" descr="ECONET-Logo-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" name="Titre 1"/>
          <p:cNvSpPr txBox="1">
            <a:spLocks/>
          </p:cNvSpPr>
          <p:nvPr/>
        </p:nvSpPr>
        <p:spPr bwMode="auto">
          <a:xfrm>
            <a:off x="571472" y="540542"/>
            <a:ext cx="8153400" cy="94424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eaLnBrk="1" latinLnBrk="0" hangingPunct="1">
              <a:buNone/>
              <a:defRPr kumimoji="0" sz="2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sz="3800" dirty="0">
                <a:solidFill>
                  <a:srgbClr val="464646"/>
                </a:solidFill>
              </a:rPr>
              <a:t>A </a:t>
            </a:r>
            <a:r>
              <a:rPr lang="it-IT" sz="3800" dirty="0" err="1">
                <a:solidFill>
                  <a:srgbClr val="464646"/>
                </a:solidFill>
              </a:rPr>
              <a:t>simple</a:t>
            </a:r>
            <a:r>
              <a:rPr lang="it-IT" sz="3800" dirty="0">
                <a:solidFill>
                  <a:srgbClr val="464646"/>
                </a:solidFill>
              </a:rPr>
              <a:t> </a:t>
            </a:r>
            <a:r>
              <a:rPr lang="it-IT" sz="3800" dirty="0" err="1">
                <a:solidFill>
                  <a:srgbClr val="464646"/>
                </a:solidFill>
              </a:rPr>
              <a:t>example</a:t>
            </a:r>
            <a:r>
              <a:rPr lang="it-IT" sz="3800" dirty="0">
                <a:solidFill>
                  <a:srgbClr val="464646"/>
                </a:solidFill>
              </a:rPr>
              <a:t> of </a:t>
            </a:r>
            <a:r>
              <a:rPr lang="it-IT" sz="3800" dirty="0" err="1">
                <a:solidFill>
                  <a:srgbClr val="464646"/>
                </a:solidFill>
              </a:rPr>
              <a:t>integration</a:t>
            </a:r>
            <a:endParaRPr lang="en-US" sz="2100" dirty="0"/>
          </a:p>
        </p:txBody>
      </p:sp>
      <p:sp>
        <p:nvSpPr>
          <p:cNvPr id="99" name="CasellaDiTesto 98"/>
          <p:cNvSpPr txBox="1"/>
          <p:nvPr/>
        </p:nvSpPr>
        <p:spPr>
          <a:xfrm>
            <a:off x="251520" y="2708920"/>
            <a:ext cx="212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/>
              <a:t>Current</a:t>
            </a:r>
            <a:r>
              <a:rPr lang="it-IT" b="1" i="1" dirty="0" smtClean="0"/>
              <a:t> </a:t>
            </a:r>
            <a:r>
              <a:rPr lang="it-IT" b="1" i="1" dirty="0" smtClean="0"/>
              <a:t>Situation</a:t>
            </a:r>
          </a:p>
          <a:p>
            <a:r>
              <a:rPr lang="it-IT" i="1" dirty="0" err="1"/>
              <a:t>Everything</a:t>
            </a:r>
            <a:r>
              <a:rPr lang="it-IT" i="1" dirty="0"/>
              <a:t> </a:t>
            </a:r>
            <a:r>
              <a:rPr lang="it-IT" i="1" dirty="0" err="1"/>
              <a:t>active</a:t>
            </a:r>
            <a:r>
              <a:rPr lang="it-IT" i="1" dirty="0"/>
              <a:t> </a:t>
            </a:r>
          </a:p>
          <a:p>
            <a:r>
              <a:rPr lang="it-IT" i="1" dirty="0"/>
              <a:t>(and </a:t>
            </a:r>
            <a:r>
              <a:rPr lang="it-IT" i="1" dirty="0" err="1"/>
              <a:t>consuming</a:t>
            </a:r>
            <a:r>
              <a:rPr lang="it-IT" i="1" dirty="0" smtClean="0"/>
              <a:t>)</a:t>
            </a:r>
            <a:endParaRPr lang="it-IT" i="1" dirty="0"/>
          </a:p>
        </p:txBody>
      </p:sp>
      <p:sp>
        <p:nvSpPr>
          <p:cNvPr id="101" name="Figura a mano libera 100"/>
          <p:cNvSpPr/>
          <p:nvPr/>
        </p:nvSpPr>
        <p:spPr>
          <a:xfrm>
            <a:off x="260685" y="2132856"/>
            <a:ext cx="4133843" cy="4707502"/>
          </a:xfrm>
          <a:custGeom>
            <a:avLst/>
            <a:gdLst>
              <a:gd name="connsiteX0" fmla="*/ 926765 w 4133843"/>
              <a:gd name="connsiteY0" fmla="*/ 646129 h 4813137"/>
              <a:gd name="connsiteX1" fmla="*/ 2399965 w 4133843"/>
              <a:gd name="connsiteY1" fmla="*/ 87329 h 4813137"/>
              <a:gd name="connsiteX2" fmla="*/ 4057315 w 4133843"/>
              <a:gd name="connsiteY2" fmla="*/ 201629 h 4813137"/>
              <a:gd name="connsiteX3" fmla="*/ 3739815 w 4133843"/>
              <a:gd name="connsiteY3" fmla="*/ 1954229 h 4813137"/>
              <a:gd name="connsiteX4" fmla="*/ 2698415 w 4133843"/>
              <a:gd name="connsiteY4" fmla="*/ 4551379 h 4813137"/>
              <a:gd name="connsiteX5" fmla="*/ 247315 w 4133843"/>
              <a:gd name="connsiteY5" fmla="*/ 4437079 h 4813137"/>
              <a:gd name="connsiteX6" fmla="*/ 133015 w 4133843"/>
              <a:gd name="connsiteY6" fmla="*/ 2017729 h 4813137"/>
              <a:gd name="connsiteX7" fmla="*/ 679115 w 4133843"/>
              <a:gd name="connsiteY7" fmla="*/ 938229 h 481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3843" h="4813137">
                <a:moveTo>
                  <a:pt x="926765" y="646129"/>
                </a:moveTo>
                <a:cubicBezTo>
                  <a:pt x="1402486" y="403770"/>
                  <a:pt x="1878207" y="161412"/>
                  <a:pt x="2399965" y="87329"/>
                </a:cubicBezTo>
                <a:cubicBezTo>
                  <a:pt x="2921723" y="13246"/>
                  <a:pt x="3834007" y="-109521"/>
                  <a:pt x="4057315" y="201629"/>
                </a:cubicBezTo>
                <a:cubicBezTo>
                  <a:pt x="4280623" y="512779"/>
                  <a:pt x="3966298" y="1229271"/>
                  <a:pt x="3739815" y="1954229"/>
                </a:cubicBezTo>
                <a:cubicBezTo>
                  <a:pt x="3513332" y="2679187"/>
                  <a:pt x="3280498" y="4137571"/>
                  <a:pt x="2698415" y="4551379"/>
                </a:cubicBezTo>
                <a:cubicBezTo>
                  <a:pt x="2116332" y="4965187"/>
                  <a:pt x="674882" y="4859354"/>
                  <a:pt x="247315" y="4437079"/>
                </a:cubicBezTo>
                <a:cubicBezTo>
                  <a:pt x="-180252" y="4014804"/>
                  <a:pt x="61048" y="2600871"/>
                  <a:pt x="133015" y="2017729"/>
                </a:cubicBezTo>
                <a:cubicBezTo>
                  <a:pt x="204982" y="1434587"/>
                  <a:pt x="442048" y="1186408"/>
                  <a:pt x="679115" y="9382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Freccia destra 101"/>
          <p:cNvSpPr/>
          <p:nvPr/>
        </p:nvSpPr>
        <p:spPr>
          <a:xfrm rot="2783959">
            <a:off x="5267076" y="2256574"/>
            <a:ext cx="730354" cy="442841"/>
          </a:xfrm>
          <a:prstGeom prst="rightArrow">
            <a:avLst>
              <a:gd name="adj1" fmla="val 4118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skd188256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1615146" cy="1384219"/>
          </a:xfrm>
          <a:prstGeom prst="rect">
            <a:avLst/>
          </a:prstGeom>
        </p:spPr>
      </p:pic>
      <p:pic>
        <p:nvPicPr>
          <p:cNvPr id="7171" name="Picture 3" descr="C:\Users\alex\Desktop\im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89512"/>
            <a:ext cx="1619690" cy="1563624"/>
          </a:xfrm>
          <a:prstGeom prst="rect">
            <a:avLst/>
          </a:prstGeom>
          <a:noFill/>
          <a:effectLst>
            <a:glow rad="1270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CasellaDiTesto 290"/>
          <p:cNvSpPr txBox="1"/>
          <p:nvPr/>
        </p:nvSpPr>
        <p:spPr>
          <a:xfrm>
            <a:off x="6259154" y="3843529"/>
            <a:ext cx="2232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Smart </a:t>
            </a:r>
            <a:r>
              <a:rPr lang="en-US" sz="1600" dirty="0" err="1" smtClean="0"/>
              <a:t>Homegateway</a:t>
            </a:r>
            <a:endParaRPr lang="en-US" sz="1600" dirty="0" smtClean="0"/>
          </a:p>
          <a:p>
            <a:pPr algn="ctr"/>
            <a:r>
              <a:rPr lang="en-US" sz="1600" dirty="0" smtClean="0"/>
              <a:t>with proxy capabilities</a:t>
            </a:r>
            <a:endParaRPr lang="en-US" sz="1600" dirty="0"/>
          </a:p>
        </p:txBody>
      </p:sp>
      <p:pic>
        <p:nvPicPr>
          <p:cNvPr id="44" name="Immagine 286" descr="skd188256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5184"/>
            <a:ext cx="1615146" cy="138421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10" name="Group 9"/>
          <p:cNvGrpSpPr/>
          <p:nvPr/>
        </p:nvGrpSpPr>
        <p:grpSpPr>
          <a:xfrm>
            <a:off x="3967780" y="4586257"/>
            <a:ext cx="1180284" cy="714951"/>
            <a:chOff x="4499992" y="4349339"/>
            <a:chExt cx="1180284" cy="714951"/>
          </a:xfrm>
        </p:grpSpPr>
        <p:sp>
          <p:nvSpPr>
            <p:cNvPr id="4" name="Cloud Callout 3"/>
            <p:cNvSpPr/>
            <p:nvPr/>
          </p:nvSpPr>
          <p:spPr>
            <a:xfrm>
              <a:off x="4499992" y="4349339"/>
              <a:ext cx="1180284" cy="714951"/>
            </a:xfrm>
            <a:prstGeom prst="cloudCallout">
              <a:avLst>
                <a:gd name="adj1" fmla="val 47390"/>
                <a:gd name="adj2" fmla="val 8540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21444556">
              <a:off x="4688069" y="4541366"/>
              <a:ext cx="85472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Zzzzz</a:t>
              </a:r>
              <a:endParaRPr lang="en-US" sz="2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6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6"/>
          <p:cNvSpPr>
            <a:spLocks noGrp="1"/>
          </p:cNvSpPr>
          <p:nvPr>
            <p:ph idx="1"/>
          </p:nvPr>
        </p:nvSpPr>
        <p:spPr>
          <a:xfrm>
            <a:off x="271490" y="1772816"/>
            <a:ext cx="8229600" cy="432048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ECONET is </a:t>
            </a:r>
          </a:p>
          <a:p>
            <a:pPr lvl="1"/>
            <a:r>
              <a:rPr lang="en-GB" dirty="0" smtClean="0"/>
              <a:t>enabling the fixed network devices to be energy adaptive and controllable;</a:t>
            </a:r>
          </a:p>
          <a:p>
            <a:pPr lvl="1"/>
            <a:r>
              <a:rPr lang="en-GB" dirty="0" smtClean="0"/>
              <a:t>demonstrating </a:t>
            </a:r>
            <a:r>
              <a:rPr lang="en-GB" dirty="0"/>
              <a:t>the potential gain by exploiting the above capabilities in some typical </a:t>
            </a:r>
            <a:r>
              <a:rPr lang="en-GB" dirty="0" smtClean="0"/>
              <a:t>devices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roducing an effective solution exploitable in few years </a:t>
            </a:r>
            <a:endParaRPr lang="en-GB" dirty="0"/>
          </a:p>
          <a:p>
            <a:r>
              <a:rPr lang="en-GB" dirty="0" smtClean="0"/>
              <a:t>Some aspects should be integrated within other contexts:</a:t>
            </a:r>
          </a:p>
          <a:p>
            <a:pPr lvl="1"/>
            <a:r>
              <a:rPr lang="en-GB" b="1" dirty="0" smtClean="0"/>
              <a:t>Energy Flexibility and Smartness</a:t>
            </a:r>
            <a:endParaRPr lang="en-GB" dirty="0" smtClean="0"/>
          </a:p>
          <a:p>
            <a:pPr lvl="1"/>
            <a:r>
              <a:rPr lang="en-GB" b="1" dirty="0" smtClean="0"/>
              <a:t>Standards</a:t>
            </a:r>
            <a:endParaRPr lang="en-GB" dirty="0" smtClean="0"/>
          </a:p>
          <a:p>
            <a:pPr lvl="1"/>
            <a:r>
              <a:rPr lang="en-GB" b="1" dirty="0" smtClean="0"/>
              <a:t>Holistic approach</a:t>
            </a:r>
            <a:endParaRPr lang="en-GB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15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71472" y="684558"/>
            <a:ext cx="8153400" cy="101625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base">
              <a:spcAft>
                <a:spcPct val="0"/>
              </a:spcAft>
            </a:pPr>
            <a:r>
              <a:rPr lang="it-IT" dirty="0" err="1" smtClean="0"/>
              <a:t>Conclusions</a:t>
            </a:r>
            <a:endParaRPr lang="en-US" dirty="0"/>
          </a:p>
        </p:txBody>
      </p:sp>
      <p:pic>
        <p:nvPicPr>
          <p:cNvPr id="9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6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smtClean="0">
                <a:solidFill>
                  <a:schemeClr val="bg1"/>
                </a:solidFill>
              </a:rPr>
              <a:t>Future Internet Cluster Topic Workshops</a:t>
            </a:r>
          </a:p>
          <a:p>
            <a:pPr algn="ctr">
              <a:defRPr/>
            </a:pPr>
            <a:r>
              <a:rPr lang="it-IT" b="1" smtClean="0">
                <a:solidFill>
                  <a:schemeClr val="bg1"/>
                </a:solidFill>
              </a:rPr>
              <a:t>ICT and sustainability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algn="ctr" rtl="0">
              <a:defRPr/>
            </a:pPr>
            <a:fld id="{2C3DD86B-00A5-4642-AB50-AF8B7B1BAF8D}" type="slidenum">
              <a:rPr lang="fr-CA" sz="1600" b="1" kern="1200" smtClean="0">
                <a:solidFill>
                  <a:schemeClr val="bg1">
                    <a:lumMod val="65000"/>
                  </a:schemeClr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2</a:t>
            </a:fld>
            <a:endParaRPr lang="fr-CA" sz="1600" b="1" kern="1200" dirty="0">
              <a:solidFill>
                <a:schemeClr val="bg1">
                  <a:lumMod val="65000"/>
                </a:schemeClr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/>
              <a:t>Summary</a:t>
            </a:r>
            <a:endParaRPr lang="fr-CA" dirty="0"/>
          </a:p>
        </p:txBody>
      </p:sp>
      <p:pic>
        <p:nvPicPr>
          <p:cNvPr id="6" name="Immagine 3" descr="ECONET-Logo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/>
          </a:bodyPr>
          <a:lstStyle/>
          <a:p>
            <a:pPr marL="457200" indent="-457200"/>
            <a:endParaRPr lang="en-US" sz="2400" dirty="0" smtClean="0"/>
          </a:p>
          <a:p>
            <a:pPr marL="777875" lvl="1" indent="-457200">
              <a:buAutoNum type="arabicParenR"/>
            </a:pPr>
            <a:r>
              <a:rPr lang="en-US" dirty="0" smtClean="0"/>
              <a:t>General data</a:t>
            </a:r>
          </a:p>
          <a:p>
            <a:pPr marL="777875" lvl="1" indent="-457200">
              <a:buAutoNum type="arabicParenR"/>
            </a:pPr>
            <a:r>
              <a:rPr lang="en-US" dirty="0" smtClean="0"/>
              <a:t>Motivations</a:t>
            </a:r>
          </a:p>
          <a:p>
            <a:pPr marL="777875" lvl="1" indent="-457200">
              <a:buAutoNum type="arabicParenR"/>
            </a:pPr>
            <a:r>
              <a:rPr lang="en-US" dirty="0" smtClean="0"/>
              <a:t>Main ideas</a:t>
            </a:r>
          </a:p>
          <a:p>
            <a:pPr marL="777875" lvl="1" indent="-457200">
              <a:buAutoNum type="arabicParenR"/>
            </a:pPr>
            <a:r>
              <a:rPr lang="en-US" dirty="0" smtClean="0"/>
              <a:t>Project approach</a:t>
            </a:r>
          </a:p>
          <a:p>
            <a:pPr marL="777875" lvl="1" indent="-457200">
              <a:buAutoNum type="arabicParenR"/>
            </a:pPr>
            <a:r>
              <a:rPr lang="en-US" dirty="0" smtClean="0"/>
              <a:t>Estimated impact</a:t>
            </a:r>
          </a:p>
          <a:p>
            <a:pPr marL="777875" lvl="1" indent="-457200">
              <a:buAutoNum type="arabicParenR"/>
            </a:pPr>
            <a:r>
              <a:rPr lang="en-US" dirty="0" smtClean="0"/>
              <a:t>Current lessons</a:t>
            </a:r>
          </a:p>
          <a:p>
            <a:pPr marL="777875" lvl="1" indent="-457200">
              <a:buAutoNum type="arabicParenR"/>
            </a:pPr>
            <a:r>
              <a:rPr lang="en-US" dirty="0" smtClean="0"/>
              <a:t>Example</a:t>
            </a:r>
          </a:p>
          <a:p>
            <a:pPr marL="777875" lvl="1" indent="-457200">
              <a:buAutoNum type="arabicParenR"/>
            </a:pPr>
            <a:r>
              <a:rPr 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solidFill>
                  <a:schemeClr val="bg1"/>
                </a:solidFill>
              </a:rPr>
              <a:t>Future Internet Cluster Topic Workshops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bg1"/>
                </a:solidFill>
              </a:rPr>
              <a:t>ICT and sustainability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algn="ctr" rtl="0">
              <a:defRPr/>
            </a:pPr>
            <a:fld id="{2C3DD86B-00A5-4642-AB50-AF8B7B1BAF8D}" type="slidenum">
              <a:rPr lang="fr-CA" sz="1600" b="1" kern="1200" smtClean="0">
                <a:solidFill>
                  <a:schemeClr val="bg1">
                    <a:lumMod val="65000"/>
                  </a:schemeClr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3</a:t>
            </a:fld>
            <a:endParaRPr lang="fr-CA" sz="1600" b="1" kern="1200" dirty="0">
              <a:solidFill>
                <a:schemeClr val="bg1">
                  <a:lumMod val="65000"/>
                </a:schemeClr>
              </a:solidFill>
              <a:latin typeface="Tw Cen MT"/>
              <a:ea typeface="+mn-ea"/>
              <a:cs typeface="+mn-cs"/>
            </a:endParaRPr>
          </a:p>
        </p:txBody>
      </p:sp>
      <p:pic>
        <p:nvPicPr>
          <p:cNvPr id="6" name="Immagine 3" descr="ECONET-Logo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18183"/>
              </p:ext>
            </p:extLst>
          </p:nvPr>
        </p:nvGraphicFramePr>
        <p:xfrm>
          <a:off x="1475656" y="1628800"/>
          <a:ext cx="6624736" cy="45365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1868516"/>
                <a:gridCol w="4756220"/>
              </a:tblGrid>
              <a:tr h="458677"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Project data at a glance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4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Project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October 2010 – September 2013 (36 months)</a:t>
                      </a:r>
                    </a:p>
                  </a:txBody>
                  <a:tcPr/>
                </a:tc>
              </a:tr>
              <a:tr h="130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Consortium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15 partners from 8 countries and 2 American University associated</a:t>
                      </a:r>
                    </a:p>
                  </a:txBody>
                  <a:tcPr/>
                </a:tc>
              </a:tr>
              <a:tr h="50894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Project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100" dirty="0" smtClean="0"/>
                        <a:t>10.5 M€ (6.2 M€ from EU)</a:t>
                      </a:r>
                    </a:p>
                  </a:txBody>
                  <a:tcPr/>
                </a:tc>
              </a:tr>
              <a:tr h="90478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1168 PM (33 full time persons for three years)</a:t>
                      </a:r>
                    </a:p>
                  </a:txBody>
                  <a:tcPr/>
                </a:tc>
              </a:tr>
              <a:tr h="458677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Website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http://www.econet-project.eu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magine 3" descr="ECONET-Logo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4837"/>
            <a:ext cx="3456384" cy="117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14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solidFill>
                  <a:schemeClr val="bg1"/>
                </a:solidFill>
              </a:rPr>
              <a:t>FOTONICA 2011 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ECONET Consortium</a:t>
            </a:r>
            <a:endParaRPr lang="fr-CA" dirty="0"/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610600" y="71462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DD86B-00A5-4642-AB50-AF8B7B1BAF8D}" type="slidenum">
              <a:rPr kumimoji="0" lang="fr-C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A" sz="16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1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43502"/>
              </p:ext>
            </p:extLst>
          </p:nvPr>
        </p:nvGraphicFramePr>
        <p:xfrm>
          <a:off x="755576" y="990543"/>
          <a:ext cx="7855023" cy="555916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655643"/>
                <a:gridCol w="942607"/>
                <a:gridCol w="1256773"/>
              </a:tblGrid>
              <a:tr h="69455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Participant organisation name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 smtClean="0"/>
                        <a:t>Short </a:t>
                      </a:r>
                      <a:r>
                        <a:rPr kumimoji="0" lang="en-GB" sz="1400" kern="1200" dirty="0"/>
                        <a:t>name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Country</a:t>
                      </a:r>
                      <a:endParaRPr kumimoji="0"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64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kumimoji="0" lang="it-IT" sz="1400" kern="1200" dirty="0"/>
                        <a:t>Consorzio Nazionale Interuniversitario per le </a:t>
                      </a:r>
                      <a:r>
                        <a:rPr kumimoji="0" lang="it-IT" sz="1400" kern="1200" dirty="0" smtClean="0"/>
                        <a:t>Telecomunicazioni </a:t>
                      </a:r>
                      <a:r>
                        <a:rPr kumimoji="0" lang="en-GB" sz="1400" kern="1200" baseline="0" dirty="0" smtClean="0"/>
                        <a:t>– </a:t>
                      </a:r>
                      <a:r>
                        <a:rPr kumimoji="0" lang="en-GB" sz="1400" kern="1200" baseline="0" dirty="0" err="1" smtClean="0"/>
                        <a:t>UdR</a:t>
                      </a:r>
                      <a:r>
                        <a:rPr kumimoji="0" lang="en-GB" sz="1400" kern="1200" baseline="0" dirty="0" smtClean="0"/>
                        <a:t> at DIST University of Genoa </a:t>
                      </a:r>
                      <a:r>
                        <a:rPr kumimoji="0" lang="en-GB" sz="1400" kern="1200" dirty="0" smtClean="0"/>
                        <a:t>(Coordinator)</a:t>
                      </a:r>
                      <a:r>
                        <a:rPr kumimoji="0" lang="en-GB" sz="1400" kern="1200" baseline="0" dirty="0" smtClean="0"/>
                        <a:t> </a:t>
                      </a:r>
                      <a:endParaRPr kumimoji="0" lang="en-GB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CNIT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Italy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 err="1"/>
                        <a:t>Mellanox</a:t>
                      </a:r>
                      <a:r>
                        <a:rPr kumimoji="0" lang="en-GB" sz="1400" kern="1200" dirty="0"/>
                        <a:t> Technologies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MLX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Israel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Alcatel Lucent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ALU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Italy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 err="1"/>
                        <a:t>Lantiq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LQDE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Germany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it-IT" sz="1400" kern="1200" dirty="0"/>
                        <a:t>Ericsson Telecomunicazioni S.p.A.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TEI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Italy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Telecom Italia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TELIT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Italy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US" sz="1400" kern="1200" dirty="0"/>
                        <a:t>Greek Research &amp; Technology Network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GRNET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Greece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Research and Academic Computer Network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NASK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Poland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Dublin City University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DCU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Ireland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VTT Technical Research Centre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VTT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Finland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Warsaw University of Technology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WUT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Poland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NetVisor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NVR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Hungary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Ethernity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ETY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Israel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US" sz="1400" kern="1200" dirty="0"/>
                        <a:t>LightComm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LGT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Italy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it-IT" sz="1400" kern="1200" dirty="0" err="1" smtClean="0"/>
                        <a:t>InfoCom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it-IT" sz="1400" kern="1200" dirty="0" smtClean="0"/>
                        <a:t>INFO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it-IT" sz="1400" kern="1200" dirty="0" smtClean="0"/>
                        <a:t>Italy</a:t>
                      </a:r>
                      <a:endParaRPr kumimoji="0"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Portland State University</a:t>
                      </a:r>
                      <a:endParaRPr kumimoji="0"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PSU</a:t>
                      </a:r>
                      <a:endParaRPr kumimoji="0"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USA</a:t>
                      </a:r>
                      <a:endParaRPr kumimoji="0"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75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University of South Florida</a:t>
                      </a:r>
                      <a:endParaRPr kumimoji="0"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USF</a:t>
                      </a:r>
                      <a:endParaRPr kumimoji="0"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kumimoji="0" lang="en-GB" sz="1400" kern="1200" dirty="0"/>
                        <a:t>USA</a:t>
                      </a:r>
                      <a:endParaRPr kumimoji="0"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227538" y="2201864"/>
            <a:ext cx="423882" cy="4310741"/>
            <a:chOff x="8460432" y="2241133"/>
            <a:chExt cx="290878" cy="4202464"/>
          </a:xfrm>
        </p:grpSpPr>
        <p:pic>
          <p:nvPicPr>
            <p:cNvPr id="10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721" y="2241133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876" y="2490817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721" y="2736594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08"/>
            <a:stretch/>
          </p:blipFill>
          <p:spPr bwMode="auto">
            <a:xfrm>
              <a:off x="8462095" y="2985350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134" y="3227626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669" y="3472598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3"/>
            <a:stretch/>
          </p:blipFill>
          <p:spPr bwMode="auto">
            <a:xfrm>
              <a:off x="8460432" y="3717486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9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94"/>
            <a:stretch/>
          </p:blipFill>
          <p:spPr bwMode="auto">
            <a:xfrm>
              <a:off x="8460432" y="3972488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095" y="4219513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1"/>
            <p:cNvPicPr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19"/>
            <a:stretch/>
          </p:blipFill>
          <p:spPr bwMode="auto">
            <a:xfrm>
              <a:off x="8462669" y="4467144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94"/>
            <a:stretch/>
          </p:blipFill>
          <p:spPr bwMode="auto">
            <a:xfrm>
              <a:off x="8463460" y="4718167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2"/>
            <p:cNvPicPr>
              <a:picLocks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90"/>
            <a:stretch/>
          </p:blipFill>
          <p:spPr bwMode="auto">
            <a:xfrm>
              <a:off x="8464427" y="4962525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130" y="5211051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127" y="5455002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943" y="5695430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3"/>
            <p:cNvPicPr>
              <a:picLocks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78"/>
            <a:stretch/>
          </p:blipFill>
          <p:spPr bwMode="auto">
            <a:xfrm>
              <a:off x="8466351" y="5946280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3"/>
            <p:cNvPicPr>
              <a:picLocks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78"/>
            <a:stretch/>
          </p:blipFill>
          <p:spPr bwMode="auto">
            <a:xfrm>
              <a:off x="8467051" y="6196696"/>
              <a:ext cx="281367" cy="246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744" y="208892"/>
            <a:ext cx="2236070" cy="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0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447800"/>
            <a:ext cx="8507288" cy="45594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Increasing the energy efficiency and the sustainable growth of our world is a global process where Telecommunications technologies (and the ICTs in general) play a key role.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to obtain optimum </a:t>
            </a:r>
            <a:r>
              <a:rPr lang="en-US" dirty="0" smtClean="0"/>
              <a:t>results the process should involve the “two faces of the same coin”:</a:t>
            </a:r>
          </a:p>
          <a:p>
            <a:pPr lvl="1"/>
            <a:r>
              <a:rPr lang="en-US" sz="2700" b="1" dirty="0" smtClean="0">
                <a:solidFill>
                  <a:srgbClr val="FF0000"/>
                </a:solidFill>
              </a:rPr>
              <a:t>Green ICT </a:t>
            </a:r>
            <a:r>
              <a:rPr lang="en-US" sz="2700" dirty="0" smtClean="0"/>
              <a:t>– reducing the carbon footprint of ICT</a:t>
            </a:r>
          </a:p>
          <a:p>
            <a:pPr lvl="1"/>
            <a:r>
              <a:rPr lang="en-US" sz="2700" b="1" dirty="0" smtClean="0">
                <a:solidFill>
                  <a:srgbClr val="FF0000"/>
                </a:solidFill>
              </a:rPr>
              <a:t>ICT for Green </a:t>
            </a:r>
            <a:r>
              <a:rPr lang="en-US" sz="2700" dirty="0" smtClean="0"/>
              <a:t>– using ICT for reducing third party-wastes.</a:t>
            </a:r>
          </a:p>
          <a:p>
            <a:r>
              <a:rPr lang="en-US" dirty="0" smtClean="0"/>
              <a:t>ECONET is dealing with the first </a:t>
            </a:r>
            <a:r>
              <a:rPr lang="en-US" dirty="0" smtClean="0"/>
              <a:t>aspect </a:t>
            </a:r>
          </a:p>
          <a:p>
            <a:pPr lvl="1"/>
            <a:r>
              <a:rPr lang="en-US" dirty="0" smtClean="0"/>
              <a:t>Focused on short and medium time exploitation</a:t>
            </a:r>
            <a:endParaRPr lang="en-US" dirty="0" smtClean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Motivations</a:t>
            </a:r>
            <a:endParaRPr lang="it-IT" dirty="0"/>
          </a:p>
        </p:txBody>
      </p:sp>
      <p:pic>
        <p:nvPicPr>
          <p:cNvPr id="6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25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Today’s network infrastructures are characterized by:</a:t>
            </a:r>
          </a:p>
          <a:p>
            <a:pPr lvl="1"/>
            <a:r>
              <a:rPr lang="en-US" b="1" dirty="0"/>
              <a:t>d</a:t>
            </a:r>
            <a:r>
              <a:rPr lang="en-US" b="1" dirty="0" smtClean="0"/>
              <a:t>esign capable to deal with strong </a:t>
            </a:r>
            <a:r>
              <a:rPr lang="en-US" b="1" dirty="0" smtClean="0"/>
              <a:t>requests and </a:t>
            </a:r>
            <a:r>
              <a:rPr lang="en-US" b="1" dirty="0" smtClean="0"/>
              <a:t>constraints</a:t>
            </a:r>
            <a:r>
              <a:rPr lang="en-US" dirty="0" smtClean="0"/>
              <a:t> </a:t>
            </a:r>
            <a:r>
              <a:rPr lang="en-US" dirty="0" smtClean="0"/>
              <a:t>in terms of resources and performances (for networking: huge loads, very low delay, high availability, ….)</a:t>
            </a:r>
          </a:p>
          <a:p>
            <a:pPr lvl="1"/>
            <a:r>
              <a:rPr lang="en-US" b="1" dirty="0" smtClean="0"/>
              <a:t>Services characterized by h</a:t>
            </a:r>
            <a:r>
              <a:rPr lang="en-US" b="1" dirty="0" smtClean="0"/>
              <a:t>igh </a:t>
            </a:r>
            <a:r>
              <a:rPr lang="en-US" b="1" dirty="0" smtClean="0"/>
              <a:t>variability of </a:t>
            </a:r>
            <a:r>
              <a:rPr lang="en-US" b="1" dirty="0" smtClean="0"/>
              <a:t>load and </a:t>
            </a:r>
            <a:r>
              <a:rPr lang="en-US" b="1" dirty="0" smtClean="0"/>
              <a:t>resource requests </a:t>
            </a:r>
            <a:r>
              <a:rPr lang="en-US" dirty="0" smtClean="0"/>
              <a:t>along </a:t>
            </a:r>
            <a:r>
              <a:rPr lang="en-US" dirty="0" smtClean="0"/>
              <a:t>time </a:t>
            </a:r>
            <a:r>
              <a:rPr lang="en-US" dirty="0" smtClean="0"/>
              <a:t>(</a:t>
            </a:r>
            <a:r>
              <a:rPr lang="en-US" dirty="0" err="1" smtClean="0"/>
              <a:t>burstness</a:t>
            </a:r>
            <a:r>
              <a:rPr lang="en-US" dirty="0" smtClean="0"/>
              <a:t>, rush hours, …)</a:t>
            </a:r>
          </a:p>
          <a:p>
            <a:r>
              <a:rPr lang="en-US" dirty="0" smtClean="0"/>
              <a:t>The solution: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Smart power management</a:t>
            </a:r>
            <a:r>
              <a:rPr lang="en-US" dirty="0" smtClean="0"/>
              <a:t>: </a:t>
            </a:r>
            <a:r>
              <a:rPr lang="en-US" dirty="0" smtClean="0"/>
              <a:t>energy consumption should follow the dynamic of the service requests.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Flexibility in resource usage</a:t>
            </a:r>
            <a:r>
              <a:rPr lang="en-US" dirty="0" smtClean="0"/>
              <a:t>: virtualization and aggressive sharing of physical resources</a:t>
            </a:r>
          </a:p>
          <a:p>
            <a:pPr lvl="1"/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pic>
        <p:nvPicPr>
          <p:cNvPr id="6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13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7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71472" y="494184"/>
            <a:ext cx="8153400" cy="9906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The Main Ideas</a:t>
            </a:r>
          </a:p>
        </p:txBody>
      </p:sp>
      <p:grpSp>
        <p:nvGrpSpPr>
          <p:cNvPr id="9" name="Gruppo 133"/>
          <p:cNvGrpSpPr/>
          <p:nvPr/>
        </p:nvGrpSpPr>
        <p:grpSpPr>
          <a:xfrm>
            <a:off x="350640" y="1628800"/>
            <a:ext cx="3816424" cy="3962400"/>
            <a:chOff x="251520" y="1519342"/>
            <a:chExt cx="4104456" cy="4138507"/>
          </a:xfrm>
        </p:grpSpPr>
        <p:sp>
          <p:nvSpPr>
            <p:cNvPr id="11" name="Rettangolo arrotondato 10"/>
            <p:cNvSpPr/>
            <p:nvPr/>
          </p:nvSpPr>
          <p:spPr>
            <a:xfrm>
              <a:off x="251520" y="1807374"/>
              <a:ext cx="2016224" cy="504056"/>
            </a:xfrm>
            <a:prstGeom prst="roundRect">
              <a:avLst/>
            </a:prstGeom>
            <a:gradFill flip="none" rotWithShape="1">
              <a:gsLst>
                <a:gs pos="0">
                  <a:srgbClr val="A2CF31">
                    <a:tint val="66000"/>
                    <a:satMod val="160000"/>
                  </a:srgbClr>
                </a:gs>
                <a:gs pos="50000">
                  <a:srgbClr val="A2CF31">
                    <a:tint val="44500"/>
                    <a:satMod val="160000"/>
                  </a:srgbClr>
                </a:gs>
                <a:gs pos="100000">
                  <a:srgbClr val="A2CF3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>
                  <a:solidFill>
                    <a:schemeClr val="tx1"/>
                  </a:solidFill>
                </a:rPr>
                <a:t>Re-Engineering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2699792" y="1519342"/>
              <a:ext cx="1656184" cy="504056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>
                  <a:solidFill>
                    <a:schemeClr val="tx1"/>
                  </a:solidFill>
                </a:rPr>
                <a:t>Energy-efficient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Silicon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2699792" y="2095406"/>
              <a:ext cx="1656184" cy="504056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>
                  <a:solidFill>
                    <a:schemeClr val="tx1"/>
                  </a:solidFill>
                </a:rPr>
                <a:t>Complexity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Reduction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2699792" y="3031489"/>
              <a:ext cx="1656184" cy="504056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/>
                <a:t>Power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Scaling</a:t>
              </a:r>
              <a:endParaRPr lang="it-IT" sz="1200" dirty="0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2699792" y="3607553"/>
              <a:ext cx="1656184" cy="504056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>
                  <a:solidFill>
                    <a:schemeClr val="tx1"/>
                  </a:solidFill>
                </a:rPr>
                <a:t>Low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Power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Idle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arrotondato 15"/>
            <p:cNvSpPr/>
            <p:nvPr/>
          </p:nvSpPr>
          <p:spPr>
            <a:xfrm>
              <a:off x="251520" y="3319521"/>
              <a:ext cx="2016224" cy="504056"/>
            </a:xfrm>
            <a:prstGeom prst="roundRect">
              <a:avLst/>
            </a:prstGeom>
            <a:gradFill flip="none" rotWithShape="1">
              <a:gsLst>
                <a:gs pos="0">
                  <a:srgbClr val="A2CF31">
                    <a:tint val="66000"/>
                    <a:satMod val="160000"/>
                  </a:srgbClr>
                </a:gs>
                <a:gs pos="50000">
                  <a:srgbClr val="A2CF31">
                    <a:tint val="44500"/>
                    <a:satMod val="160000"/>
                  </a:srgbClr>
                </a:gs>
                <a:gs pos="100000">
                  <a:srgbClr val="A2CF3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Dynamic</a:t>
              </a: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</a:rPr>
                <a:t>Adaptation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ttangolo arrotondato 16"/>
            <p:cNvSpPr/>
            <p:nvPr/>
          </p:nvSpPr>
          <p:spPr>
            <a:xfrm>
              <a:off x="2699792" y="4577730"/>
              <a:ext cx="1656184" cy="504056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>
                  <a:solidFill>
                    <a:schemeClr val="tx1"/>
                  </a:solidFill>
                </a:rPr>
                <a:t>Proxying</a:t>
              </a:r>
              <a:r>
                <a:rPr lang="it-IT" sz="1200" dirty="0" smtClean="0">
                  <a:solidFill>
                    <a:schemeClr val="tx1"/>
                  </a:solidFill>
                </a:rPr>
                <a:t> Network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Presence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arrotondato 17"/>
            <p:cNvSpPr/>
            <p:nvPr/>
          </p:nvSpPr>
          <p:spPr>
            <a:xfrm>
              <a:off x="2699792" y="5153793"/>
              <a:ext cx="1656184" cy="504056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>
                  <a:solidFill>
                    <a:schemeClr val="tx1"/>
                  </a:solidFill>
                </a:rPr>
                <a:t>Virtualization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251520" y="4865763"/>
              <a:ext cx="1944216" cy="504056"/>
            </a:xfrm>
            <a:prstGeom prst="roundRect">
              <a:avLst/>
            </a:prstGeom>
            <a:gradFill flip="none" rotWithShape="1">
              <a:gsLst>
                <a:gs pos="0">
                  <a:srgbClr val="A2CF31">
                    <a:tint val="66000"/>
                    <a:satMod val="160000"/>
                  </a:srgbClr>
                </a:gs>
                <a:gs pos="50000">
                  <a:srgbClr val="A2CF31">
                    <a:tint val="44500"/>
                    <a:satMod val="160000"/>
                  </a:srgbClr>
                </a:gs>
                <a:gs pos="100000">
                  <a:srgbClr val="A2CF3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Smart Standby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Connettore 2 19"/>
            <p:cNvCxnSpPr>
              <a:stCxn id="11" idx="3"/>
              <a:endCxn id="12" idx="1"/>
            </p:cNvCxnSpPr>
            <p:nvPr/>
          </p:nvCxnSpPr>
          <p:spPr>
            <a:xfrm flipV="1">
              <a:off x="2267744" y="1771369"/>
              <a:ext cx="43204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>
              <a:stCxn id="11" idx="3"/>
              <a:endCxn id="13" idx="1"/>
            </p:cNvCxnSpPr>
            <p:nvPr/>
          </p:nvCxnSpPr>
          <p:spPr>
            <a:xfrm>
              <a:off x="2267744" y="2059403"/>
              <a:ext cx="43204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>
              <a:stCxn id="16" idx="3"/>
              <a:endCxn id="14" idx="1"/>
            </p:cNvCxnSpPr>
            <p:nvPr/>
          </p:nvCxnSpPr>
          <p:spPr>
            <a:xfrm flipV="1">
              <a:off x="2267744" y="3283517"/>
              <a:ext cx="43204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>
              <a:stCxn id="16" idx="3"/>
              <a:endCxn id="15" idx="1"/>
            </p:cNvCxnSpPr>
            <p:nvPr/>
          </p:nvCxnSpPr>
          <p:spPr>
            <a:xfrm>
              <a:off x="2267744" y="3571549"/>
              <a:ext cx="43204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>
              <a:stCxn id="19" idx="3"/>
              <a:endCxn id="17" idx="1"/>
            </p:cNvCxnSpPr>
            <p:nvPr/>
          </p:nvCxnSpPr>
          <p:spPr>
            <a:xfrm flipV="1">
              <a:off x="2195736" y="4829759"/>
              <a:ext cx="50405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>
              <a:stCxn id="19" idx="3"/>
              <a:endCxn id="18" idx="1"/>
            </p:cNvCxnSpPr>
            <p:nvPr/>
          </p:nvCxnSpPr>
          <p:spPr>
            <a:xfrm>
              <a:off x="2195736" y="5117790"/>
              <a:ext cx="50405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4891748" y="1869277"/>
            <a:ext cx="4045462" cy="3340923"/>
            <a:chOff x="4864636" y="1295400"/>
            <a:chExt cx="4045462" cy="3340923"/>
          </a:xfrm>
        </p:grpSpPr>
        <p:sp>
          <p:nvSpPr>
            <p:cNvPr id="27" name="CasellaDiTesto 100"/>
            <p:cNvSpPr txBox="1">
              <a:spLocks noChangeArrowheads="1"/>
            </p:cNvSpPr>
            <p:nvPr/>
          </p:nvSpPr>
          <p:spPr bwMode="auto">
            <a:xfrm>
              <a:off x="5791200" y="1295400"/>
              <a:ext cx="17366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 dirty="0"/>
                <a:t>Energy</a:t>
              </a:r>
              <a:r>
                <a:rPr lang="it-IT" b="1" dirty="0" smtClean="0"/>
                <a:t> </a:t>
              </a:r>
              <a:r>
                <a:rPr lang="en-US" b="1" dirty="0" smtClean="0"/>
                <a:t>profile</a:t>
              </a:r>
              <a:endParaRPr lang="en-US" b="1" dirty="0"/>
            </a:p>
          </p:txBody>
        </p:sp>
        <p:sp>
          <p:nvSpPr>
            <p:cNvPr id="28" name="CasellaDiTesto 99"/>
            <p:cNvSpPr txBox="1">
              <a:spLocks noChangeArrowheads="1"/>
            </p:cNvSpPr>
            <p:nvPr/>
          </p:nvSpPr>
          <p:spPr bwMode="auto">
            <a:xfrm>
              <a:off x="7086600" y="3886200"/>
              <a:ext cx="9906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900" b="1" dirty="0" smtClean="0">
                  <a:solidFill>
                    <a:srgbClr val="FFFFFF"/>
                  </a:solidFill>
                </a:rPr>
                <a:t>Smart Standby</a:t>
              </a:r>
              <a:endParaRPr lang="it-IT" sz="9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4864636" y="1600200"/>
              <a:ext cx="4045462" cy="3036123"/>
              <a:chOff x="1732821" y="45177"/>
              <a:chExt cx="5692446" cy="4272189"/>
            </a:xfrm>
          </p:grpSpPr>
          <p:sp>
            <p:nvSpPr>
              <p:cNvPr id="32" name="Rettangolo 31"/>
              <p:cNvSpPr/>
              <p:nvPr/>
            </p:nvSpPr>
            <p:spPr>
              <a:xfrm>
                <a:off x="6265330" y="643467"/>
                <a:ext cx="659172" cy="276443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it-IT" sz="1200" b="1" dirty="0" smtClean="0"/>
                  <a:t>Active state 1</a:t>
                </a:r>
                <a:endParaRPr lang="it-IT" sz="1200" b="1" dirty="0"/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5225143" y="1413933"/>
                <a:ext cx="659172" cy="1993969"/>
              </a:xfrm>
              <a:prstGeom prst="rect">
                <a:avLst/>
              </a:prstGeom>
              <a:solidFill>
                <a:srgbClr val="FF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it-IT" sz="1200" b="1" dirty="0" smtClean="0"/>
                  <a:t>Active state n-1 </a:t>
                </a:r>
                <a:endParaRPr lang="it-IT" sz="1200" b="1" dirty="0"/>
              </a:p>
            </p:txBody>
          </p:sp>
          <p:sp>
            <p:nvSpPr>
              <p:cNvPr id="34" name="Rettangolo 33"/>
              <p:cNvSpPr/>
              <p:nvPr/>
            </p:nvSpPr>
            <p:spPr>
              <a:xfrm>
                <a:off x="4565971" y="1657879"/>
                <a:ext cx="659172" cy="175002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it-IT" sz="1200" b="1" dirty="0" smtClean="0">
                    <a:solidFill>
                      <a:srgbClr val="800000"/>
                    </a:solidFill>
                  </a:rPr>
                  <a:t>Active state </a:t>
                </a:r>
                <a:r>
                  <a:rPr lang="it-IT" sz="1200" b="1" dirty="0" err="1" smtClean="0">
                    <a:solidFill>
                      <a:srgbClr val="800000"/>
                    </a:solidFill>
                  </a:rPr>
                  <a:t>n</a:t>
                </a:r>
                <a:endParaRPr lang="it-IT" sz="12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35" name="Rettangolo 34"/>
              <p:cNvSpPr/>
              <p:nvPr/>
            </p:nvSpPr>
            <p:spPr>
              <a:xfrm>
                <a:off x="3601987" y="2572002"/>
                <a:ext cx="963984" cy="835900"/>
              </a:xfrm>
              <a:prstGeom prst="rect">
                <a:avLst/>
              </a:prstGeom>
              <a:solidFill>
                <a:srgbClr val="66FF3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it-IT" sz="1200" b="1" dirty="0" err="1" smtClean="0">
                    <a:solidFill>
                      <a:srgbClr val="800000"/>
                    </a:solidFill>
                  </a:rPr>
                  <a:t>Idle</a:t>
                </a:r>
                <a:r>
                  <a:rPr lang="it-IT" sz="1200" b="1" dirty="0" smtClean="0">
                    <a:solidFill>
                      <a:srgbClr val="800000"/>
                    </a:solidFill>
                  </a:rPr>
                  <a:t> state</a:t>
                </a:r>
                <a:endParaRPr lang="it-IT" sz="12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2178826" y="3102476"/>
                <a:ext cx="1423160" cy="3054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bg1"/>
                    </a:solidFill>
                  </a:rPr>
                  <a:t>Standby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6171945" y="3424398"/>
                <a:ext cx="931435" cy="592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 smtClean="0"/>
                  <a:t>Full</a:t>
                </a:r>
              </a:p>
              <a:p>
                <a:r>
                  <a:rPr lang="it-IT" sz="1200" dirty="0" err="1" smtClean="0"/>
                  <a:t>Loaded</a:t>
                </a:r>
                <a:endParaRPr lang="it-IT" sz="1200" dirty="0"/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4644943" y="3424398"/>
                <a:ext cx="697073" cy="592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 err="1" smtClean="0"/>
                  <a:t>Low</a:t>
                </a:r>
                <a:r>
                  <a:rPr lang="it-IT" sz="1200" dirty="0" smtClean="0"/>
                  <a:t> </a:t>
                </a:r>
              </a:p>
              <a:p>
                <a:r>
                  <a:rPr lang="it-IT" sz="1200" dirty="0" err="1" smtClean="0"/>
                  <a:t>Load</a:t>
                </a:r>
                <a:endParaRPr lang="it-IT" sz="1200" dirty="0"/>
              </a:p>
            </p:txBody>
          </p:sp>
          <p:sp>
            <p:nvSpPr>
              <p:cNvPr id="39" name="CasellaDiTesto 38"/>
              <p:cNvSpPr txBox="1"/>
              <p:nvPr/>
            </p:nvSpPr>
            <p:spPr>
              <a:xfrm>
                <a:off x="3358274" y="3407901"/>
                <a:ext cx="1393892" cy="909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 err="1" smtClean="0"/>
                  <a:t>Idle</a:t>
                </a:r>
                <a:endParaRPr lang="it-IT" sz="1200" dirty="0" smtClean="0"/>
              </a:p>
              <a:p>
                <a:pPr algn="ctr"/>
                <a:r>
                  <a:rPr lang="it-IT" sz="1200" dirty="0" smtClean="0"/>
                  <a:t>(for short </a:t>
                </a:r>
                <a:r>
                  <a:rPr lang="it-IT" sz="1200" dirty="0" err="1" smtClean="0"/>
                  <a:t>periods</a:t>
                </a:r>
                <a:r>
                  <a:rPr lang="it-IT" sz="1200" dirty="0" smtClean="0"/>
                  <a:t>)</a:t>
                </a:r>
                <a:endParaRPr lang="it-IT" sz="1200" dirty="0"/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2286050" y="3407901"/>
                <a:ext cx="1217994" cy="909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 err="1" smtClean="0"/>
                  <a:t>Idle</a:t>
                </a:r>
                <a:endParaRPr lang="it-IT" sz="1200" dirty="0" smtClean="0"/>
              </a:p>
              <a:p>
                <a:pPr algn="ctr"/>
                <a:r>
                  <a:rPr lang="it-IT" sz="1200" dirty="0" smtClean="0"/>
                  <a:t>(for long </a:t>
                </a:r>
                <a:r>
                  <a:rPr lang="it-IT" sz="1200" dirty="0" err="1" smtClean="0"/>
                  <a:t>periods</a:t>
                </a:r>
                <a:r>
                  <a:rPr lang="it-IT" sz="1200" dirty="0" smtClean="0"/>
                  <a:t>)</a:t>
                </a:r>
                <a:endParaRPr lang="it-IT" sz="1200" dirty="0"/>
              </a:p>
            </p:txBody>
          </p:sp>
          <p:cxnSp>
            <p:nvCxnSpPr>
              <p:cNvPr id="41" name="Connettore 2 40"/>
              <p:cNvCxnSpPr/>
              <p:nvPr/>
            </p:nvCxnSpPr>
            <p:spPr>
              <a:xfrm>
                <a:off x="1857159" y="3369076"/>
                <a:ext cx="5568108" cy="55322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asellaDiTesto 41"/>
              <p:cNvSpPr txBox="1"/>
              <p:nvPr/>
            </p:nvSpPr>
            <p:spPr>
              <a:xfrm>
                <a:off x="5824390" y="2733143"/>
                <a:ext cx="573087" cy="3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/>
                  <a:t>…..</a:t>
                </a:r>
                <a:endParaRPr lang="it-IT" sz="1200" dirty="0"/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5824390" y="1657879"/>
                <a:ext cx="573087" cy="3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smtClean="0"/>
                  <a:t>…..</a:t>
                </a:r>
                <a:endParaRPr lang="it-IT" sz="1200" dirty="0"/>
              </a:p>
            </p:txBody>
          </p:sp>
          <p:cxnSp>
            <p:nvCxnSpPr>
              <p:cNvPr id="44" name="Connettore 2 43"/>
              <p:cNvCxnSpPr/>
              <p:nvPr/>
            </p:nvCxnSpPr>
            <p:spPr>
              <a:xfrm flipV="1">
                <a:off x="2178828" y="45177"/>
                <a:ext cx="0" cy="3645566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asellaDiTesto 44"/>
              <p:cNvSpPr txBox="1"/>
              <p:nvPr/>
            </p:nvSpPr>
            <p:spPr>
              <a:xfrm rot="16200000">
                <a:off x="703245" y="1555827"/>
                <a:ext cx="2448923" cy="38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Energy </a:t>
                </a:r>
                <a:r>
                  <a:rPr lang="it-IT" sz="1200" b="1" dirty="0" err="1" smtClean="0"/>
                  <a:t>Consumption</a:t>
                </a:r>
                <a:endParaRPr lang="it-IT" sz="1200" b="1" dirty="0"/>
              </a:p>
            </p:txBody>
          </p:sp>
          <p:cxnSp>
            <p:nvCxnSpPr>
              <p:cNvPr id="46" name="Connettore 1 45"/>
              <p:cNvCxnSpPr/>
              <p:nvPr/>
            </p:nvCxnSpPr>
            <p:spPr>
              <a:xfrm>
                <a:off x="2250761" y="643466"/>
                <a:ext cx="4369440" cy="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2286000" y="1657879"/>
                <a:ext cx="2939143" cy="0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2286000" y="2572002"/>
                <a:ext cx="2192867" cy="0"/>
              </a:xfrm>
              <a:prstGeom prst="line">
                <a:avLst/>
              </a:prstGeom>
              <a:ln w="12700" cmpd="sng">
                <a:solidFill>
                  <a:srgbClr val="BFBFB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CasellaDiTesto 48"/>
              <p:cNvSpPr txBox="1"/>
              <p:nvPr/>
            </p:nvSpPr>
            <p:spPr>
              <a:xfrm>
                <a:off x="2181157" y="2202672"/>
                <a:ext cx="634491" cy="3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/>
                  <a:t>L</a:t>
                </a:r>
                <a:r>
                  <a:rPr lang="it-IT" sz="1200" dirty="0" err="1" smtClean="0"/>
                  <a:t>ow</a:t>
                </a:r>
                <a:endParaRPr lang="it-IT" sz="1200" dirty="0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2164223" y="337067"/>
                <a:ext cx="657938" cy="3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Max</a:t>
                </a:r>
                <a:endParaRPr lang="it-IT" sz="1200" dirty="0"/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2144200" y="2733143"/>
                <a:ext cx="1428519" cy="355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Near</a:t>
                </a:r>
                <a:r>
                  <a:rPr lang="it-IT" sz="1200" dirty="0" smtClean="0"/>
                  <a:t> to zero</a:t>
                </a:r>
                <a:endParaRPr lang="it-IT" sz="1200" dirty="0"/>
              </a:p>
            </p:txBody>
          </p:sp>
          <p:cxnSp>
            <p:nvCxnSpPr>
              <p:cNvPr id="52" name="Connettore 2 51"/>
              <p:cNvCxnSpPr/>
              <p:nvPr/>
            </p:nvCxnSpPr>
            <p:spPr>
              <a:xfrm>
                <a:off x="3601987" y="337066"/>
                <a:ext cx="332251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CasellaDiTesto 52"/>
              <p:cNvSpPr txBox="1"/>
              <p:nvPr/>
            </p:nvSpPr>
            <p:spPr>
              <a:xfrm>
                <a:off x="4105598" y="152400"/>
                <a:ext cx="2176842" cy="355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/>
                  <a:t>Dynamic</a:t>
                </a:r>
                <a:r>
                  <a:rPr lang="it-IT" sz="1200" b="1" dirty="0" smtClean="0"/>
                  <a:t> Adaptation</a:t>
                </a:r>
                <a:endParaRPr lang="it-IT" sz="1200" b="1" dirty="0"/>
              </a:p>
            </p:txBody>
          </p:sp>
          <p:cxnSp>
            <p:nvCxnSpPr>
              <p:cNvPr id="54" name="Connettore 2 53"/>
              <p:cNvCxnSpPr>
                <a:stCxn id="38" idx="3"/>
                <a:endCxn id="37" idx="1"/>
              </p:cNvCxnSpPr>
              <p:nvPr/>
            </p:nvCxnSpPr>
            <p:spPr>
              <a:xfrm>
                <a:off x="5342016" y="3720680"/>
                <a:ext cx="829929" cy="0"/>
              </a:xfrm>
              <a:prstGeom prst="straightConnector1">
                <a:avLst/>
              </a:prstGeom>
              <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lin ang="0" scaled="1"/>
                  <a:tileRect/>
                </a:gradFill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 flipV="1">
                <a:off x="3601987" y="220134"/>
                <a:ext cx="0" cy="2351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6924502" y="211667"/>
                <a:ext cx="0" cy="2351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ttangolo 29"/>
            <p:cNvSpPr/>
            <p:nvPr/>
          </p:nvSpPr>
          <p:spPr>
            <a:xfrm rot="19750136">
              <a:off x="6919873" y="2194811"/>
              <a:ext cx="12073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err="1">
                  <a:solidFill>
                    <a:srgbClr val="008000"/>
                  </a:solidFill>
                </a:rPr>
                <a:t>Power</a:t>
              </a:r>
              <a:r>
                <a:rPr lang="it-IT" sz="1200" dirty="0">
                  <a:solidFill>
                    <a:srgbClr val="008000"/>
                  </a:solidFill>
                </a:rPr>
                <a:t> </a:t>
              </a:r>
              <a:r>
                <a:rPr lang="it-IT" sz="1200" dirty="0" err="1">
                  <a:solidFill>
                    <a:srgbClr val="008000"/>
                  </a:solidFill>
                </a:rPr>
                <a:t>Scaling</a:t>
              </a:r>
              <a:endParaRPr lang="it-IT" sz="1200" dirty="0">
                <a:solidFill>
                  <a:srgbClr val="008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6096000" y="2743200"/>
              <a:ext cx="914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err="1">
                  <a:solidFill>
                    <a:srgbClr val="008000"/>
                  </a:solidFill>
                </a:rPr>
                <a:t>Low</a:t>
              </a:r>
              <a:r>
                <a:rPr lang="it-IT" sz="1200" dirty="0">
                  <a:solidFill>
                    <a:srgbClr val="008000"/>
                  </a:solidFill>
                </a:rPr>
                <a:t> </a:t>
              </a:r>
              <a:r>
                <a:rPr lang="it-IT" sz="1200" dirty="0" err="1">
                  <a:solidFill>
                    <a:srgbClr val="008000"/>
                  </a:solidFill>
                </a:rPr>
                <a:t>Power</a:t>
              </a:r>
              <a:r>
                <a:rPr lang="it-IT" sz="1200" dirty="0">
                  <a:solidFill>
                    <a:srgbClr val="008000"/>
                  </a:solidFill>
                </a:rPr>
                <a:t> </a:t>
              </a:r>
              <a:r>
                <a:rPr lang="it-IT" sz="1200" dirty="0" err="1">
                  <a:solidFill>
                    <a:srgbClr val="008000"/>
                  </a:solidFill>
                </a:rPr>
                <a:t>Idle</a:t>
              </a:r>
              <a:endParaRPr lang="it-IT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57" name="Rettangolo arrotondato 56"/>
          <p:cNvSpPr/>
          <p:nvPr/>
        </p:nvSpPr>
        <p:spPr>
          <a:xfrm>
            <a:off x="179512" y="3000400"/>
            <a:ext cx="4131568" cy="2800672"/>
          </a:xfrm>
          <a:prstGeom prst="roundRect">
            <a:avLst>
              <a:gd name="adj" fmla="val 10654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8" name="Connettore 2 57"/>
          <p:cNvCxnSpPr>
            <a:stCxn id="57" idx="3"/>
          </p:cNvCxnSpPr>
          <p:nvPr/>
        </p:nvCxnSpPr>
        <p:spPr>
          <a:xfrm flipV="1">
            <a:off x="4311080" y="3610000"/>
            <a:ext cx="592832" cy="790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91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24827 0.015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7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17504"/>
          </a:xfrm>
        </p:spPr>
        <p:txBody>
          <a:bodyPr>
            <a:normAutofit fontScale="55000" lnSpcReduction="20000"/>
          </a:bodyPr>
          <a:lstStyle/>
          <a:p>
            <a:r>
              <a:rPr lang="en-GB" sz="3368" dirty="0" smtClean="0"/>
              <a:t>The ECONET project aims at studying and introducing </a:t>
            </a:r>
            <a:r>
              <a:rPr lang="en-GB" sz="3368" b="1" dirty="0" smtClean="0">
                <a:solidFill>
                  <a:srgbClr val="FF0000"/>
                </a:solidFill>
              </a:rPr>
              <a:t>adaptive technologies </a:t>
            </a:r>
            <a:r>
              <a:rPr lang="en-GB" sz="3368" b="1" dirty="0" smtClean="0"/>
              <a:t>(standby and performance scaling) that allow saving energy when a network device or part of it is not used in wire-line networks</a:t>
            </a:r>
            <a:r>
              <a:rPr lang="en-GB" sz="3368" dirty="0" smtClean="0"/>
              <a:t>.</a:t>
            </a:r>
          </a:p>
          <a:p>
            <a:pPr lvl="1"/>
            <a:r>
              <a:rPr lang="en-GB" sz="3068" b="1" dirty="0" smtClean="0">
                <a:solidFill>
                  <a:srgbClr val="FF0000"/>
                </a:solidFill>
              </a:rPr>
              <a:t>Access/home</a:t>
            </a:r>
            <a:r>
              <a:rPr lang="en-GB" sz="3068" dirty="0" smtClean="0"/>
              <a:t> -&gt; standby when users are not “connected”;</a:t>
            </a:r>
            <a:br>
              <a:rPr lang="en-GB" sz="3068" dirty="0" smtClean="0"/>
            </a:br>
            <a:r>
              <a:rPr lang="en-GB" sz="3068" dirty="0" smtClean="0"/>
              <a:t>idle/performance scaling when users are “connected”</a:t>
            </a:r>
          </a:p>
          <a:p>
            <a:pPr lvl="1"/>
            <a:r>
              <a:rPr lang="en-GB" sz="3068" b="1" dirty="0" smtClean="0">
                <a:solidFill>
                  <a:srgbClr val="FF0000"/>
                </a:solidFill>
              </a:rPr>
              <a:t>Core/metro</a:t>
            </a:r>
            <a:r>
              <a:rPr lang="en-GB" sz="3068" dirty="0" smtClean="0"/>
              <a:t> -&gt; standby for redundant and unused HW;</a:t>
            </a:r>
            <a:br>
              <a:rPr lang="en-GB" sz="3068" dirty="0" smtClean="0"/>
            </a:br>
            <a:r>
              <a:rPr lang="en-GB" sz="3068" dirty="0" smtClean="0"/>
              <a:t>idle/performance scaling for active HW</a:t>
            </a:r>
            <a:endParaRPr lang="en-GB" sz="3368" dirty="0" smtClean="0"/>
          </a:p>
          <a:p>
            <a:r>
              <a:rPr lang="en-GB" sz="3368" dirty="0" smtClean="0"/>
              <a:t>The </a:t>
            </a:r>
            <a:r>
              <a:rPr lang="en-GB" sz="3368" b="1" dirty="0" smtClean="0"/>
              <a:t>final objective is </a:t>
            </a:r>
            <a:r>
              <a:rPr lang="en-GB" sz="3368" b="1" dirty="0" smtClean="0">
                <a:solidFill>
                  <a:srgbClr val="FF0000"/>
                </a:solidFill>
              </a:rPr>
              <a:t>to obtain an average consumption reduction of 50-80</a:t>
            </a:r>
            <a:r>
              <a:rPr lang="en-GB" sz="3368" b="1" dirty="0" smtClean="0">
                <a:solidFill>
                  <a:srgbClr val="FF0000"/>
                </a:solidFill>
              </a:rPr>
              <a:t>% </a:t>
            </a:r>
          </a:p>
          <a:p>
            <a:r>
              <a:rPr lang="en-GB" sz="3368" b="1" dirty="0" smtClean="0">
                <a:solidFill>
                  <a:srgbClr val="FF0000"/>
                </a:solidFill>
              </a:rPr>
              <a:t>The ambition is to produce a feasible and concrete solution exploitable </a:t>
            </a:r>
            <a:r>
              <a:rPr lang="en-GB" sz="3368" b="1" dirty="0" smtClean="0">
                <a:solidFill>
                  <a:srgbClr val="FF0000"/>
                </a:solidFill>
              </a:rPr>
              <a:t>within very few years to improve the behaviour of the current equipment and architecture</a:t>
            </a:r>
            <a:r>
              <a:rPr lang="en-GB" sz="3368" b="1" dirty="0" smtClean="0"/>
              <a:t>.</a:t>
            </a:r>
            <a:endParaRPr lang="en-GB" sz="3368" b="1" dirty="0" smtClean="0"/>
          </a:p>
          <a:p>
            <a:r>
              <a:rPr lang="en-GB" sz="3368" dirty="0" smtClean="0"/>
              <a:t>This goal </a:t>
            </a:r>
            <a:r>
              <a:rPr lang="en-GB" sz="3368" dirty="0" smtClean="0"/>
              <a:t>is also </a:t>
            </a:r>
            <a:r>
              <a:rPr lang="en-GB" sz="3368" dirty="0" smtClean="0"/>
              <a:t>pursued by</a:t>
            </a:r>
          </a:p>
          <a:p>
            <a:pPr lvl="1"/>
            <a:r>
              <a:rPr lang="en-GB" sz="3068" dirty="0" smtClean="0">
                <a:solidFill>
                  <a:srgbClr val="FF0000"/>
                </a:solidFill>
              </a:rPr>
              <a:t>promoting bridging actions between the Research/Academia and the </a:t>
            </a:r>
            <a:r>
              <a:rPr lang="en-GB" sz="3068" b="1" dirty="0" smtClean="0">
                <a:solidFill>
                  <a:srgbClr val="FF0000"/>
                </a:solidFill>
              </a:rPr>
              <a:t>Standardization arena </a:t>
            </a:r>
            <a:r>
              <a:rPr lang="en-GB" sz="3068" dirty="0" smtClean="0">
                <a:solidFill>
                  <a:srgbClr val="FF0000"/>
                </a:solidFill>
              </a:rPr>
              <a:t>to guarantee early and effective adoption of the new energy efficient techniques</a:t>
            </a:r>
            <a:r>
              <a:rPr lang="en-GB" sz="3068" dirty="0" smtClean="0"/>
              <a:t>.</a:t>
            </a:r>
          </a:p>
          <a:p>
            <a:pPr lvl="1"/>
            <a:r>
              <a:rPr lang="en-GB" sz="3068" dirty="0" smtClean="0"/>
              <a:t>exploiting clustering activities with other projects running on same green </a:t>
            </a:r>
            <a:r>
              <a:rPr lang="en-GB" sz="3068" dirty="0" smtClean="0"/>
              <a:t>subject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8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Main Objectives</a:t>
            </a:r>
          </a:p>
        </p:txBody>
      </p:sp>
      <p:pic>
        <p:nvPicPr>
          <p:cNvPr id="9" name="Immagine 3" descr="ECONET-Logo-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57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algn="ctr" rtl="0">
              <a:defRPr/>
            </a:pPr>
            <a:fld id="{2C3DD86B-00A5-4642-AB50-AF8B7B1BAF8D}" type="slidenum">
              <a:rPr lang="fr-CA" sz="1400" b="1" kern="1200" smtClean="0">
                <a:solidFill>
                  <a:srgbClr val="FFFFFF"/>
                </a:solidFill>
                <a:latin typeface="Tw Cen MT"/>
                <a:ea typeface="+mn-ea"/>
                <a:cs typeface="+mn-cs"/>
              </a:rPr>
              <a:pPr algn="ctr" rtl="0">
                <a:defRPr/>
              </a:pPr>
              <a:t>9</a:t>
            </a:fld>
            <a:endParaRPr lang="fr-CA" sz="1400" b="1" kern="1200">
              <a:solidFill>
                <a:srgbClr val="FFFFFF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71472" y="566192"/>
            <a:ext cx="8153400" cy="9906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The Project Approach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02" y="1628800"/>
            <a:ext cx="86651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magine 3" descr="ECONET-Logo-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800" y="6415196"/>
            <a:ext cx="1294200" cy="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een_theme">
  <a:themeElements>
    <a:clrScheme name="TNTGreen">
      <a:dk1>
        <a:sysClr val="windowText" lastClr="000000"/>
      </a:dk1>
      <a:lt1>
        <a:sysClr val="window" lastClr="FFFFFF"/>
      </a:lt1>
      <a:dk2>
        <a:srgbClr val="464646"/>
      </a:dk2>
      <a:lt2>
        <a:srgbClr val="007850"/>
      </a:lt2>
      <a:accent1>
        <a:srgbClr val="007850"/>
      </a:accent1>
      <a:accent2>
        <a:srgbClr val="005A3C"/>
      </a:accent2>
      <a:accent3>
        <a:srgbClr val="00B050"/>
      </a:accent3>
      <a:accent4>
        <a:srgbClr val="92D050"/>
      </a:accent4>
      <a:accent5>
        <a:srgbClr val="15FFB1"/>
      </a:accent5>
      <a:accent6>
        <a:srgbClr val="63FFCB"/>
      </a:accent6>
      <a:hlink>
        <a:srgbClr val="003200"/>
      </a:hlink>
      <a:folHlink>
        <a:srgbClr val="0064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5498</TotalTime>
  <Words>1330</Words>
  <Application>Microsoft Macintosh PowerPoint</Application>
  <PresentationFormat>Presentazione su schermo (4:3)</PresentationFormat>
  <Paragraphs>365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green_theme</vt:lpstr>
      <vt:lpstr>Presentazione di PowerPoint</vt:lpstr>
      <vt:lpstr>Summary</vt:lpstr>
      <vt:lpstr>Presentazione di PowerPoint</vt:lpstr>
      <vt:lpstr>The ECONET Consortium</vt:lpstr>
      <vt:lpstr>Motivations</vt:lpstr>
      <vt:lpstr>Motivations</vt:lpstr>
      <vt:lpstr>The Main Ideas</vt:lpstr>
      <vt:lpstr>The Main Objectives</vt:lpstr>
      <vt:lpstr>The Project Approach</vt:lpstr>
      <vt:lpstr>The Project Approach</vt:lpstr>
      <vt:lpstr>The Estimated Impact</vt:lpstr>
      <vt:lpstr>The Estimated Impact</vt:lpstr>
      <vt:lpstr>Lessons from the project</vt:lpstr>
      <vt:lpstr>Presentazione di PowerPoint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Raffaele Bolla</cp:lastModifiedBy>
  <cp:revision>158</cp:revision>
  <dcterms:created xsi:type="dcterms:W3CDTF">2010-10-15T13:28:17Z</dcterms:created>
  <dcterms:modified xsi:type="dcterms:W3CDTF">2011-09-07T15:19:50Z</dcterms:modified>
</cp:coreProperties>
</file>