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27"/>
  </p:notesMasterIdLst>
  <p:handoutMasterIdLst>
    <p:handoutMasterId r:id="rId28"/>
  </p:handoutMasterIdLst>
  <p:sldIdLst>
    <p:sldId id="335" r:id="rId2"/>
    <p:sldId id="620" r:id="rId3"/>
    <p:sldId id="598" r:id="rId4"/>
    <p:sldId id="611" r:id="rId5"/>
    <p:sldId id="606" r:id="rId6"/>
    <p:sldId id="617" r:id="rId7"/>
    <p:sldId id="621" r:id="rId8"/>
    <p:sldId id="628" r:id="rId9"/>
    <p:sldId id="622" r:id="rId10"/>
    <p:sldId id="618" r:id="rId11"/>
    <p:sldId id="603" r:id="rId12"/>
    <p:sldId id="624" r:id="rId13"/>
    <p:sldId id="629" r:id="rId14"/>
    <p:sldId id="641" r:id="rId15"/>
    <p:sldId id="633" r:id="rId16"/>
    <p:sldId id="570" r:id="rId17"/>
    <p:sldId id="587" r:id="rId18"/>
    <p:sldId id="635" r:id="rId19"/>
    <p:sldId id="636" r:id="rId20"/>
    <p:sldId id="640" r:id="rId21"/>
    <p:sldId id="638" r:id="rId22"/>
    <p:sldId id="637" r:id="rId23"/>
    <p:sldId id="639" r:id="rId24"/>
    <p:sldId id="627" r:id="rId25"/>
    <p:sldId id="275" r:id="rId2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A131"/>
    <a:srgbClr val="DDDDDD"/>
    <a:srgbClr val="C0C0C0"/>
    <a:srgbClr val="000000"/>
    <a:srgbClr val="F2F2F2"/>
    <a:srgbClr val="8DC53E"/>
    <a:srgbClr val="EA1B25"/>
    <a:srgbClr val="C4121A"/>
    <a:srgbClr val="0079BD"/>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61" autoAdjust="0"/>
    <p:restoredTop sz="75462" autoAdjust="0"/>
  </p:normalViewPr>
  <p:slideViewPr>
    <p:cSldViewPr snapToGrid="0" snapToObjects="1" showGuides="1">
      <p:cViewPr>
        <p:scale>
          <a:sx n="60" d="100"/>
          <a:sy n="60" d="100"/>
        </p:scale>
        <p:origin x="-1164" y="-366"/>
      </p:cViewPr>
      <p:guideLst>
        <p:guide orient="horz" pos="1620"/>
        <p:guide orient="horz" pos="2981"/>
        <p:guide orient="horz" pos="78"/>
        <p:guide pos="68"/>
        <p:guide pos="5692"/>
      </p:guideLst>
    </p:cSldViewPr>
  </p:slideViewPr>
  <p:outlineViewPr>
    <p:cViewPr>
      <p:scale>
        <a:sx n="33" d="100"/>
        <a:sy n="33" d="100"/>
      </p:scale>
      <p:origin x="0" y="2364"/>
    </p:cViewPr>
  </p:outlineViewPr>
  <p:notesTextViewPr>
    <p:cViewPr>
      <p:scale>
        <a:sx n="100" d="100"/>
        <a:sy n="100" d="100"/>
      </p:scale>
      <p:origin x="0" y="0"/>
    </p:cViewPr>
  </p:notesTextViewPr>
  <p:sorterViewPr>
    <p:cViewPr>
      <p:scale>
        <a:sx n="71" d="100"/>
        <a:sy n="7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7F286-7D71-437B-81A7-CB30B39F4E56}" type="doc">
      <dgm:prSet loTypeId="urn:microsoft.com/office/officeart/2005/8/layout/process2" loCatId="process" qsTypeId="urn:microsoft.com/office/officeart/2005/8/quickstyle/3d2" qsCatId="3D" csTypeId="urn:microsoft.com/office/officeart/2005/8/colors/accent0_3" csCatId="mainScheme" phldr="1"/>
      <dgm:spPr/>
    </dgm:pt>
    <dgm:pt modelId="{BED0C549-6B95-48E6-8F10-3DCE2C1BDFF1}">
      <dgm:prSet phldrT="[Text]"/>
      <dgm:spPr>
        <a:xfrm>
          <a:off x="895536" y="1534"/>
          <a:ext cx="1333127" cy="570941"/>
        </a:xfrm>
        <a:prstGeom prst="roundRect">
          <a:avLst>
            <a:gd name="adj" fmla="val 10000"/>
          </a:avLst>
        </a:prstGeom>
        <a:solidFill>
          <a:srgbClr val="775F55">
            <a:hueOff val="0"/>
            <a:satOff val="0"/>
            <a:lumOff val="0"/>
            <a:alphaOff val="0"/>
          </a:srgb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Tw Cen MT"/>
              <a:ea typeface="+mn-ea"/>
              <a:cs typeface="+mn-cs"/>
            </a:rPr>
            <a:t>Generation</a:t>
          </a:r>
          <a:endParaRPr lang="en-US" dirty="0">
            <a:solidFill>
              <a:sysClr val="window" lastClr="FFFFFF"/>
            </a:solidFill>
            <a:latin typeface="Tw Cen MT"/>
            <a:ea typeface="+mn-ea"/>
            <a:cs typeface="+mn-cs"/>
          </a:endParaRPr>
        </a:p>
      </dgm:t>
    </dgm:pt>
    <dgm:pt modelId="{C02220E5-ED06-4D72-985C-DA794B29E48C}" type="parTrans" cxnId="{74E95F7A-AA3C-496C-93B4-D1AF5922C26C}">
      <dgm:prSet/>
      <dgm:spPr/>
      <dgm:t>
        <a:bodyPr/>
        <a:lstStyle/>
        <a:p>
          <a:endParaRPr lang="en-US"/>
        </a:p>
      </dgm:t>
    </dgm:pt>
    <dgm:pt modelId="{FACBFDDD-B1B7-498C-BA6E-CD03FB1F6C16}" type="sibTrans" cxnId="{74E95F7A-AA3C-496C-93B4-D1AF5922C26C}">
      <dgm:prSet/>
      <dgm:spPr>
        <a:xfrm rot="5400000">
          <a:off x="1455048" y="586750"/>
          <a:ext cx="214103" cy="256923"/>
        </a:xfrm>
        <a:prstGeom prst="rightArrow">
          <a:avLst>
            <a:gd name="adj1" fmla="val 60000"/>
            <a:gd name="adj2" fmla="val 50000"/>
          </a:avLst>
        </a:prstGeom>
        <a:solidFill>
          <a:srgbClr val="775F55">
            <a:tint val="60000"/>
            <a:hueOff val="0"/>
            <a:satOff val="0"/>
            <a:lumOff val="0"/>
            <a:alphaOff val="0"/>
          </a:srgb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US">
            <a:solidFill>
              <a:sysClr val="window" lastClr="FFFFFF"/>
            </a:solidFill>
            <a:latin typeface="Tw Cen MT"/>
            <a:ea typeface="+mn-ea"/>
            <a:cs typeface="+mn-cs"/>
          </a:endParaRPr>
        </a:p>
      </dgm:t>
    </dgm:pt>
    <dgm:pt modelId="{C0ED3A4B-4A1F-4AA3-A256-C87D024DC1F3}">
      <dgm:prSet phldrT="[Text]"/>
      <dgm:spPr>
        <a:xfrm>
          <a:off x="895536" y="857947"/>
          <a:ext cx="1333127" cy="570941"/>
        </a:xfrm>
        <a:prstGeom prst="roundRect">
          <a:avLst>
            <a:gd name="adj" fmla="val 10000"/>
          </a:avLst>
        </a:prstGeom>
        <a:solidFill>
          <a:srgbClr val="775F55">
            <a:hueOff val="0"/>
            <a:satOff val="0"/>
            <a:lumOff val="0"/>
            <a:alphaOff val="0"/>
          </a:srgb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Tw Cen MT"/>
              <a:ea typeface="+mn-ea"/>
              <a:cs typeface="+mn-cs"/>
            </a:rPr>
            <a:t>Stockpiling and Collection</a:t>
          </a:r>
          <a:endParaRPr lang="en-US" dirty="0">
            <a:solidFill>
              <a:sysClr val="window" lastClr="FFFFFF"/>
            </a:solidFill>
            <a:latin typeface="Tw Cen MT"/>
            <a:ea typeface="+mn-ea"/>
            <a:cs typeface="+mn-cs"/>
          </a:endParaRPr>
        </a:p>
      </dgm:t>
    </dgm:pt>
    <dgm:pt modelId="{0FA48082-063D-41CF-8EBD-BC1F7AC6F0FD}" type="parTrans" cxnId="{51E5C5F7-4C21-44BF-9907-85F0C23B1A2E}">
      <dgm:prSet/>
      <dgm:spPr/>
      <dgm:t>
        <a:bodyPr/>
        <a:lstStyle/>
        <a:p>
          <a:endParaRPr lang="en-US"/>
        </a:p>
      </dgm:t>
    </dgm:pt>
    <dgm:pt modelId="{573D573F-88DF-4DDF-AB60-A5B6F26E3BF2}" type="sibTrans" cxnId="{51E5C5F7-4C21-44BF-9907-85F0C23B1A2E}">
      <dgm:prSet/>
      <dgm:spPr>
        <a:xfrm rot="5400000">
          <a:off x="1455048" y="1443163"/>
          <a:ext cx="214103" cy="256923"/>
        </a:xfrm>
        <a:prstGeom prst="rightArrow">
          <a:avLst>
            <a:gd name="adj1" fmla="val 60000"/>
            <a:gd name="adj2" fmla="val 50000"/>
          </a:avLst>
        </a:prstGeom>
        <a:solidFill>
          <a:srgbClr val="775F55">
            <a:tint val="60000"/>
            <a:hueOff val="0"/>
            <a:satOff val="0"/>
            <a:lumOff val="0"/>
            <a:alphaOff val="0"/>
          </a:srgb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US">
            <a:solidFill>
              <a:sysClr val="window" lastClr="FFFFFF"/>
            </a:solidFill>
            <a:latin typeface="Tw Cen MT"/>
            <a:ea typeface="+mn-ea"/>
            <a:cs typeface="+mn-cs"/>
          </a:endParaRPr>
        </a:p>
      </dgm:t>
    </dgm:pt>
    <dgm:pt modelId="{FE07D8AC-2EC5-40C4-B1E3-29ACA92EF346}">
      <dgm:prSet phldrT="[Text]"/>
      <dgm:spPr>
        <a:xfrm>
          <a:off x="895536" y="1714360"/>
          <a:ext cx="1333127" cy="570941"/>
        </a:xfrm>
        <a:prstGeom prst="roundRect">
          <a:avLst>
            <a:gd name="adj" fmla="val 10000"/>
          </a:avLst>
        </a:prstGeom>
        <a:solidFill>
          <a:srgbClr val="775F55">
            <a:hueOff val="0"/>
            <a:satOff val="0"/>
            <a:lumOff val="0"/>
            <a:alphaOff val="0"/>
          </a:srgb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Tw Cen MT"/>
              <a:ea typeface="+mn-ea"/>
              <a:cs typeface="+mn-cs"/>
            </a:rPr>
            <a:t>Handling and Brokering </a:t>
          </a:r>
          <a:endParaRPr lang="en-US" dirty="0">
            <a:solidFill>
              <a:sysClr val="window" lastClr="FFFFFF"/>
            </a:solidFill>
            <a:latin typeface="Tw Cen MT"/>
            <a:ea typeface="+mn-ea"/>
            <a:cs typeface="+mn-cs"/>
          </a:endParaRPr>
        </a:p>
      </dgm:t>
    </dgm:pt>
    <dgm:pt modelId="{690665FB-B676-4A9C-80DC-91B3A138E661}" type="parTrans" cxnId="{3BCC5ABB-7095-4741-88A5-F829DDCA53BF}">
      <dgm:prSet/>
      <dgm:spPr/>
      <dgm:t>
        <a:bodyPr/>
        <a:lstStyle/>
        <a:p>
          <a:endParaRPr lang="en-US"/>
        </a:p>
      </dgm:t>
    </dgm:pt>
    <dgm:pt modelId="{F8232648-357E-4669-B797-F84BC10F8A45}" type="sibTrans" cxnId="{3BCC5ABB-7095-4741-88A5-F829DDCA53BF}">
      <dgm:prSet/>
      <dgm:spPr>
        <a:xfrm rot="5400000">
          <a:off x="1455048" y="2299575"/>
          <a:ext cx="214103" cy="256923"/>
        </a:xfrm>
        <a:prstGeom prst="rightArrow">
          <a:avLst>
            <a:gd name="adj1" fmla="val 60000"/>
            <a:gd name="adj2" fmla="val 50000"/>
          </a:avLst>
        </a:prstGeom>
        <a:solidFill>
          <a:srgbClr val="775F55">
            <a:tint val="60000"/>
            <a:hueOff val="0"/>
            <a:satOff val="0"/>
            <a:lumOff val="0"/>
            <a:alphaOff val="0"/>
          </a:srgb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US">
            <a:solidFill>
              <a:sysClr val="window" lastClr="FFFFFF"/>
            </a:solidFill>
            <a:latin typeface="Tw Cen MT"/>
            <a:ea typeface="+mn-ea"/>
            <a:cs typeface="+mn-cs"/>
          </a:endParaRPr>
        </a:p>
      </dgm:t>
    </dgm:pt>
    <dgm:pt modelId="{F223DFDF-0CD2-4E0E-A70D-90FBF86A0E80}">
      <dgm:prSet phldrT="[Text]"/>
      <dgm:spPr>
        <a:xfrm>
          <a:off x="895536" y="2570773"/>
          <a:ext cx="1333127" cy="570941"/>
        </a:xfrm>
        <a:prstGeom prst="roundRect">
          <a:avLst>
            <a:gd name="adj" fmla="val 10000"/>
          </a:avLst>
        </a:prstGeom>
        <a:solidFill>
          <a:srgbClr val="775F55">
            <a:hueOff val="0"/>
            <a:satOff val="0"/>
            <a:lumOff val="0"/>
            <a:alphaOff val="0"/>
          </a:srgb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Tw Cen MT"/>
              <a:ea typeface="+mn-ea"/>
              <a:cs typeface="+mn-cs"/>
            </a:rPr>
            <a:t>Processing</a:t>
          </a:r>
          <a:endParaRPr lang="en-US" dirty="0">
            <a:solidFill>
              <a:sysClr val="window" lastClr="FFFFFF"/>
            </a:solidFill>
            <a:latin typeface="Tw Cen MT"/>
            <a:ea typeface="+mn-ea"/>
            <a:cs typeface="+mn-cs"/>
          </a:endParaRPr>
        </a:p>
      </dgm:t>
    </dgm:pt>
    <dgm:pt modelId="{6A2169A6-FC13-469E-9BC0-424F79CEF2FE}" type="parTrans" cxnId="{690898B1-74FC-4A13-A13D-F95FFB356E83}">
      <dgm:prSet/>
      <dgm:spPr/>
      <dgm:t>
        <a:bodyPr/>
        <a:lstStyle/>
        <a:p>
          <a:endParaRPr lang="en-US"/>
        </a:p>
      </dgm:t>
    </dgm:pt>
    <dgm:pt modelId="{1D291FA5-6A53-4514-8E00-B84B278B7A3D}" type="sibTrans" cxnId="{690898B1-74FC-4A13-A13D-F95FFB356E83}">
      <dgm:prSet/>
      <dgm:spPr/>
      <dgm:t>
        <a:bodyPr/>
        <a:lstStyle/>
        <a:p>
          <a:endParaRPr lang="en-US"/>
        </a:p>
      </dgm:t>
    </dgm:pt>
    <dgm:pt modelId="{98A04D84-EF3D-455B-A5D2-0A841E2083F7}" type="pres">
      <dgm:prSet presAssocID="{AA87F286-7D71-437B-81A7-CB30B39F4E56}" presName="linearFlow" presStyleCnt="0">
        <dgm:presLayoutVars>
          <dgm:resizeHandles val="exact"/>
        </dgm:presLayoutVars>
      </dgm:prSet>
      <dgm:spPr/>
    </dgm:pt>
    <dgm:pt modelId="{8018F7EA-FF95-496C-AF5F-F0F78F65D1C8}" type="pres">
      <dgm:prSet presAssocID="{BED0C549-6B95-48E6-8F10-3DCE2C1BDFF1}" presName="node" presStyleLbl="node1" presStyleIdx="0" presStyleCnt="4">
        <dgm:presLayoutVars>
          <dgm:bulletEnabled val="1"/>
        </dgm:presLayoutVars>
      </dgm:prSet>
      <dgm:spPr/>
      <dgm:t>
        <a:bodyPr/>
        <a:lstStyle/>
        <a:p>
          <a:endParaRPr lang="en-US"/>
        </a:p>
      </dgm:t>
    </dgm:pt>
    <dgm:pt modelId="{EC0B9EFF-0612-4207-81E0-33AA81E216DD}" type="pres">
      <dgm:prSet presAssocID="{FACBFDDD-B1B7-498C-BA6E-CD03FB1F6C16}" presName="sibTrans" presStyleLbl="sibTrans2D1" presStyleIdx="0" presStyleCnt="3"/>
      <dgm:spPr/>
      <dgm:t>
        <a:bodyPr/>
        <a:lstStyle/>
        <a:p>
          <a:endParaRPr lang="en-US"/>
        </a:p>
      </dgm:t>
    </dgm:pt>
    <dgm:pt modelId="{CD48718D-CB23-4881-8A53-DE63E9EC8F30}" type="pres">
      <dgm:prSet presAssocID="{FACBFDDD-B1B7-498C-BA6E-CD03FB1F6C16}" presName="connectorText" presStyleLbl="sibTrans2D1" presStyleIdx="0" presStyleCnt="3"/>
      <dgm:spPr/>
      <dgm:t>
        <a:bodyPr/>
        <a:lstStyle/>
        <a:p>
          <a:endParaRPr lang="en-US"/>
        </a:p>
      </dgm:t>
    </dgm:pt>
    <dgm:pt modelId="{F43E1699-C172-41B5-A374-B17B38743BF9}" type="pres">
      <dgm:prSet presAssocID="{C0ED3A4B-4A1F-4AA3-A256-C87D024DC1F3}" presName="node" presStyleLbl="node1" presStyleIdx="1" presStyleCnt="4">
        <dgm:presLayoutVars>
          <dgm:bulletEnabled val="1"/>
        </dgm:presLayoutVars>
      </dgm:prSet>
      <dgm:spPr/>
      <dgm:t>
        <a:bodyPr/>
        <a:lstStyle/>
        <a:p>
          <a:endParaRPr lang="en-US"/>
        </a:p>
      </dgm:t>
    </dgm:pt>
    <dgm:pt modelId="{3C474236-7025-406A-B038-52898A607DA1}" type="pres">
      <dgm:prSet presAssocID="{573D573F-88DF-4DDF-AB60-A5B6F26E3BF2}" presName="sibTrans" presStyleLbl="sibTrans2D1" presStyleIdx="1" presStyleCnt="3"/>
      <dgm:spPr/>
      <dgm:t>
        <a:bodyPr/>
        <a:lstStyle/>
        <a:p>
          <a:endParaRPr lang="en-US"/>
        </a:p>
      </dgm:t>
    </dgm:pt>
    <dgm:pt modelId="{699FD3CD-16BB-4227-B434-060FF88CC7B5}" type="pres">
      <dgm:prSet presAssocID="{573D573F-88DF-4DDF-AB60-A5B6F26E3BF2}" presName="connectorText" presStyleLbl="sibTrans2D1" presStyleIdx="1" presStyleCnt="3"/>
      <dgm:spPr/>
      <dgm:t>
        <a:bodyPr/>
        <a:lstStyle/>
        <a:p>
          <a:endParaRPr lang="en-US"/>
        </a:p>
      </dgm:t>
    </dgm:pt>
    <dgm:pt modelId="{B77178AB-6315-4C3B-A58D-5790F6D78E14}" type="pres">
      <dgm:prSet presAssocID="{FE07D8AC-2EC5-40C4-B1E3-29ACA92EF346}" presName="node" presStyleLbl="node1" presStyleIdx="2" presStyleCnt="4">
        <dgm:presLayoutVars>
          <dgm:bulletEnabled val="1"/>
        </dgm:presLayoutVars>
      </dgm:prSet>
      <dgm:spPr/>
      <dgm:t>
        <a:bodyPr/>
        <a:lstStyle/>
        <a:p>
          <a:endParaRPr lang="en-US"/>
        </a:p>
      </dgm:t>
    </dgm:pt>
    <dgm:pt modelId="{A8F1B08C-D48F-41E6-92D1-57EB13A47F4E}" type="pres">
      <dgm:prSet presAssocID="{F8232648-357E-4669-B797-F84BC10F8A45}" presName="sibTrans" presStyleLbl="sibTrans2D1" presStyleIdx="2" presStyleCnt="3"/>
      <dgm:spPr/>
      <dgm:t>
        <a:bodyPr/>
        <a:lstStyle/>
        <a:p>
          <a:endParaRPr lang="en-US"/>
        </a:p>
      </dgm:t>
    </dgm:pt>
    <dgm:pt modelId="{E692A8EB-8717-4EFF-A7D3-052E237ED81B}" type="pres">
      <dgm:prSet presAssocID="{F8232648-357E-4669-B797-F84BC10F8A45}" presName="connectorText" presStyleLbl="sibTrans2D1" presStyleIdx="2" presStyleCnt="3"/>
      <dgm:spPr/>
      <dgm:t>
        <a:bodyPr/>
        <a:lstStyle/>
        <a:p>
          <a:endParaRPr lang="en-US"/>
        </a:p>
      </dgm:t>
    </dgm:pt>
    <dgm:pt modelId="{BA58DE42-C6C9-4140-980D-645CCFE2BDBC}" type="pres">
      <dgm:prSet presAssocID="{F223DFDF-0CD2-4E0E-A70D-90FBF86A0E80}" presName="node" presStyleLbl="node1" presStyleIdx="3" presStyleCnt="4">
        <dgm:presLayoutVars>
          <dgm:bulletEnabled val="1"/>
        </dgm:presLayoutVars>
      </dgm:prSet>
      <dgm:spPr/>
      <dgm:t>
        <a:bodyPr/>
        <a:lstStyle/>
        <a:p>
          <a:endParaRPr lang="en-US"/>
        </a:p>
      </dgm:t>
    </dgm:pt>
  </dgm:ptLst>
  <dgm:cxnLst>
    <dgm:cxn modelId="{2CA89D25-8B28-4E60-8D75-5B960DD39BEC}" type="presOf" srcId="{C0ED3A4B-4A1F-4AA3-A256-C87D024DC1F3}" destId="{F43E1699-C172-41B5-A374-B17B38743BF9}" srcOrd="0" destOrd="0" presId="urn:microsoft.com/office/officeart/2005/8/layout/process2"/>
    <dgm:cxn modelId="{3BCC5ABB-7095-4741-88A5-F829DDCA53BF}" srcId="{AA87F286-7D71-437B-81A7-CB30B39F4E56}" destId="{FE07D8AC-2EC5-40C4-B1E3-29ACA92EF346}" srcOrd="2" destOrd="0" parTransId="{690665FB-B676-4A9C-80DC-91B3A138E661}" sibTransId="{F8232648-357E-4669-B797-F84BC10F8A45}"/>
    <dgm:cxn modelId="{9B839578-2CCC-46B2-AB75-E45F7ADBDBF5}" type="presOf" srcId="{FACBFDDD-B1B7-498C-BA6E-CD03FB1F6C16}" destId="{CD48718D-CB23-4881-8A53-DE63E9EC8F30}" srcOrd="1" destOrd="0" presId="urn:microsoft.com/office/officeart/2005/8/layout/process2"/>
    <dgm:cxn modelId="{690898B1-74FC-4A13-A13D-F95FFB356E83}" srcId="{AA87F286-7D71-437B-81A7-CB30B39F4E56}" destId="{F223DFDF-0CD2-4E0E-A70D-90FBF86A0E80}" srcOrd="3" destOrd="0" parTransId="{6A2169A6-FC13-469E-9BC0-424F79CEF2FE}" sibTransId="{1D291FA5-6A53-4514-8E00-B84B278B7A3D}"/>
    <dgm:cxn modelId="{F7AB7474-6CAC-45E9-AE5B-2A929740455B}" type="presOf" srcId="{573D573F-88DF-4DDF-AB60-A5B6F26E3BF2}" destId="{3C474236-7025-406A-B038-52898A607DA1}" srcOrd="0" destOrd="0" presId="urn:microsoft.com/office/officeart/2005/8/layout/process2"/>
    <dgm:cxn modelId="{BD844A72-89B4-46BF-A8A6-A6E437340787}" type="presOf" srcId="{F8232648-357E-4669-B797-F84BC10F8A45}" destId="{E692A8EB-8717-4EFF-A7D3-052E237ED81B}" srcOrd="1" destOrd="0" presId="urn:microsoft.com/office/officeart/2005/8/layout/process2"/>
    <dgm:cxn modelId="{56948B87-4D07-42F1-A681-C8694D20A9A7}" type="presOf" srcId="{FACBFDDD-B1B7-498C-BA6E-CD03FB1F6C16}" destId="{EC0B9EFF-0612-4207-81E0-33AA81E216DD}" srcOrd="0" destOrd="0" presId="urn:microsoft.com/office/officeart/2005/8/layout/process2"/>
    <dgm:cxn modelId="{3978E1BD-ADE5-47F6-AA74-36952AEF4CE1}" type="presOf" srcId="{BED0C549-6B95-48E6-8F10-3DCE2C1BDFF1}" destId="{8018F7EA-FF95-496C-AF5F-F0F78F65D1C8}" srcOrd="0" destOrd="0" presId="urn:microsoft.com/office/officeart/2005/8/layout/process2"/>
    <dgm:cxn modelId="{74E95F7A-AA3C-496C-93B4-D1AF5922C26C}" srcId="{AA87F286-7D71-437B-81A7-CB30B39F4E56}" destId="{BED0C549-6B95-48E6-8F10-3DCE2C1BDFF1}" srcOrd="0" destOrd="0" parTransId="{C02220E5-ED06-4D72-985C-DA794B29E48C}" sibTransId="{FACBFDDD-B1B7-498C-BA6E-CD03FB1F6C16}"/>
    <dgm:cxn modelId="{F416E4C8-63F7-4E20-860A-0C26EFD351F9}" type="presOf" srcId="{FE07D8AC-2EC5-40C4-B1E3-29ACA92EF346}" destId="{B77178AB-6315-4C3B-A58D-5790F6D78E14}" srcOrd="0" destOrd="0" presId="urn:microsoft.com/office/officeart/2005/8/layout/process2"/>
    <dgm:cxn modelId="{485F1FFA-3F39-4975-AC8A-4DDBEBF7130F}" type="presOf" srcId="{573D573F-88DF-4DDF-AB60-A5B6F26E3BF2}" destId="{699FD3CD-16BB-4227-B434-060FF88CC7B5}" srcOrd="1" destOrd="0" presId="urn:microsoft.com/office/officeart/2005/8/layout/process2"/>
    <dgm:cxn modelId="{51E5C5F7-4C21-44BF-9907-85F0C23B1A2E}" srcId="{AA87F286-7D71-437B-81A7-CB30B39F4E56}" destId="{C0ED3A4B-4A1F-4AA3-A256-C87D024DC1F3}" srcOrd="1" destOrd="0" parTransId="{0FA48082-063D-41CF-8EBD-BC1F7AC6F0FD}" sibTransId="{573D573F-88DF-4DDF-AB60-A5B6F26E3BF2}"/>
    <dgm:cxn modelId="{03AD0B7B-34E6-4FEE-AE2B-33F74A7686DA}" type="presOf" srcId="{AA87F286-7D71-437B-81A7-CB30B39F4E56}" destId="{98A04D84-EF3D-455B-A5D2-0A841E2083F7}" srcOrd="0" destOrd="0" presId="urn:microsoft.com/office/officeart/2005/8/layout/process2"/>
    <dgm:cxn modelId="{ED84E669-A4C6-49A1-ABA8-9D8FCCE702C2}" type="presOf" srcId="{F223DFDF-0CD2-4E0E-A70D-90FBF86A0E80}" destId="{BA58DE42-C6C9-4140-980D-645CCFE2BDBC}" srcOrd="0" destOrd="0" presId="urn:microsoft.com/office/officeart/2005/8/layout/process2"/>
    <dgm:cxn modelId="{AD647C9C-6696-423C-B754-E950CB6AB284}" type="presOf" srcId="{F8232648-357E-4669-B797-F84BC10F8A45}" destId="{A8F1B08C-D48F-41E6-92D1-57EB13A47F4E}" srcOrd="0" destOrd="0" presId="urn:microsoft.com/office/officeart/2005/8/layout/process2"/>
    <dgm:cxn modelId="{DCB014D5-530A-427A-85A8-EFDD9F1914AB}" type="presParOf" srcId="{98A04D84-EF3D-455B-A5D2-0A841E2083F7}" destId="{8018F7EA-FF95-496C-AF5F-F0F78F65D1C8}" srcOrd="0" destOrd="0" presId="urn:microsoft.com/office/officeart/2005/8/layout/process2"/>
    <dgm:cxn modelId="{1AE42DA9-E032-48E8-9493-8F8B3ED9882B}" type="presParOf" srcId="{98A04D84-EF3D-455B-A5D2-0A841E2083F7}" destId="{EC0B9EFF-0612-4207-81E0-33AA81E216DD}" srcOrd="1" destOrd="0" presId="urn:microsoft.com/office/officeart/2005/8/layout/process2"/>
    <dgm:cxn modelId="{F12B76B3-D0C9-4822-9C51-559C702B8E59}" type="presParOf" srcId="{EC0B9EFF-0612-4207-81E0-33AA81E216DD}" destId="{CD48718D-CB23-4881-8A53-DE63E9EC8F30}" srcOrd="0" destOrd="0" presId="urn:microsoft.com/office/officeart/2005/8/layout/process2"/>
    <dgm:cxn modelId="{EDD389D3-5FBE-46EB-8F1F-23F56D95334A}" type="presParOf" srcId="{98A04D84-EF3D-455B-A5D2-0A841E2083F7}" destId="{F43E1699-C172-41B5-A374-B17B38743BF9}" srcOrd="2" destOrd="0" presId="urn:microsoft.com/office/officeart/2005/8/layout/process2"/>
    <dgm:cxn modelId="{5CFC305C-C7F8-45A6-AC6B-399070B922F9}" type="presParOf" srcId="{98A04D84-EF3D-455B-A5D2-0A841E2083F7}" destId="{3C474236-7025-406A-B038-52898A607DA1}" srcOrd="3" destOrd="0" presId="urn:microsoft.com/office/officeart/2005/8/layout/process2"/>
    <dgm:cxn modelId="{FF80B129-AEB2-40ED-BCF1-AAE3F8EFB8B3}" type="presParOf" srcId="{3C474236-7025-406A-B038-52898A607DA1}" destId="{699FD3CD-16BB-4227-B434-060FF88CC7B5}" srcOrd="0" destOrd="0" presId="urn:microsoft.com/office/officeart/2005/8/layout/process2"/>
    <dgm:cxn modelId="{3DE92C17-F476-4C20-A9AC-003EB586A59D}" type="presParOf" srcId="{98A04D84-EF3D-455B-A5D2-0A841E2083F7}" destId="{B77178AB-6315-4C3B-A58D-5790F6D78E14}" srcOrd="4" destOrd="0" presId="urn:microsoft.com/office/officeart/2005/8/layout/process2"/>
    <dgm:cxn modelId="{933A6CB2-C38C-45CC-BEB9-4EE9993E8944}" type="presParOf" srcId="{98A04D84-EF3D-455B-A5D2-0A841E2083F7}" destId="{A8F1B08C-D48F-41E6-92D1-57EB13A47F4E}" srcOrd="5" destOrd="0" presId="urn:microsoft.com/office/officeart/2005/8/layout/process2"/>
    <dgm:cxn modelId="{A481ACFE-BE1C-48CA-AD70-3C0535C70909}" type="presParOf" srcId="{A8F1B08C-D48F-41E6-92D1-57EB13A47F4E}" destId="{E692A8EB-8717-4EFF-A7D3-052E237ED81B}" srcOrd="0" destOrd="0" presId="urn:microsoft.com/office/officeart/2005/8/layout/process2"/>
    <dgm:cxn modelId="{9CD6A81F-D802-4DE6-BDBE-F64F7D12E9A1}" type="presParOf" srcId="{98A04D84-EF3D-455B-A5D2-0A841E2083F7}" destId="{BA58DE42-C6C9-4140-980D-645CCFE2BDBC}"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ACB5BB-5FF8-4A8D-9B15-73302DC9188A}" type="doc">
      <dgm:prSet loTypeId="urn:microsoft.com/office/officeart/2005/8/layout/chevron1" loCatId="process" qsTypeId="urn:microsoft.com/office/officeart/2005/8/quickstyle/simple1" qsCatId="simple" csTypeId="urn:microsoft.com/office/officeart/2005/8/colors/accent1_2" csCatId="accent1" phldr="1"/>
      <dgm:spPr/>
    </dgm:pt>
    <dgm:pt modelId="{D148F583-E824-4116-A06F-9A21B34595E9}">
      <dgm:prSet phldrT="[Text]" custT="1"/>
      <dgm:spPr>
        <a:solidFill>
          <a:srgbClr val="00B0F0"/>
        </a:solidFill>
      </dgm:spPr>
      <dgm:t>
        <a:bodyPr/>
        <a:lstStyle/>
        <a:p>
          <a:r>
            <a:rPr lang="en-US" sz="1000" dirty="0" smtClean="0"/>
            <a:t>Raw materials inputs</a:t>
          </a:r>
          <a:endParaRPr lang="en-US" sz="1000" dirty="0"/>
        </a:p>
      </dgm:t>
    </dgm:pt>
    <dgm:pt modelId="{A48A4E05-E6E3-452B-A75C-1318BECA9782}" type="parTrans" cxnId="{8EFC77C0-C255-4878-ADC4-CFEF797235A1}">
      <dgm:prSet/>
      <dgm:spPr/>
      <dgm:t>
        <a:bodyPr/>
        <a:lstStyle/>
        <a:p>
          <a:endParaRPr lang="en-US" sz="1000"/>
        </a:p>
      </dgm:t>
    </dgm:pt>
    <dgm:pt modelId="{CF93B80C-F886-4594-B331-E00C08C7F729}" type="sibTrans" cxnId="{8EFC77C0-C255-4878-ADC4-CFEF797235A1}">
      <dgm:prSet/>
      <dgm:spPr/>
      <dgm:t>
        <a:bodyPr/>
        <a:lstStyle/>
        <a:p>
          <a:endParaRPr lang="en-US" sz="1000"/>
        </a:p>
      </dgm:t>
    </dgm:pt>
    <dgm:pt modelId="{801D124F-C977-42BA-86C3-160EC0DEECDB}">
      <dgm:prSet phldrT="[Text]" custT="1"/>
      <dgm:spPr>
        <a:solidFill>
          <a:srgbClr val="00B0F0"/>
        </a:solidFill>
      </dgm:spPr>
      <dgm:t>
        <a:bodyPr/>
        <a:lstStyle/>
        <a:p>
          <a:r>
            <a:rPr lang="en-US" sz="1000" dirty="0" smtClean="0"/>
            <a:t>Packaging Design</a:t>
          </a:r>
          <a:endParaRPr lang="en-US" sz="1000" dirty="0"/>
        </a:p>
      </dgm:t>
    </dgm:pt>
    <dgm:pt modelId="{C58E3CB1-AFFE-4B35-A12A-F781340C94A8}" type="parTrans" cxnId="{599E2C9F-A89B-4CE2-8225-B53DDE5BAE1C}">
      <dgm:prSet/>
      <dgm:spPr/>
      <dgm:t>
        <a:bodyPr/>
        <a:lstStyle/>
        <a:p>
          <a:endParaRPr lang="en-US" sz="1000"/>
        </a:p>
      </dgm:t>
    </dgm:pt>
    <dgm:pt modelId="{350B4315-5057-43FD-81D4-2DF02DD4F72E}" type="sibTrans" cxnId="{599E2C9F-A89B-4CE2-8225-B53DDE5BAE1C}">
      <dgm:prSet/>
      <dgm:spPr/>
      <dgm:t>
        <a:bodyPr/>
        <a:lstStyle/>
        <a:p>
          <a:endParaRPr lang="en-US" sz="1000"/>
        </a:p>
      </dgm:t>
    </dgm:pt>
    <dgm:pt modelId="{9FD1A890-A61F-47CF-B130-63645876E7F8}">
      <dgm:prSet phldrT="[Text]" custT="1"/>
      <dgm:spPr>
        <a:solidFill>
          <a:srgbClr val="00B0F0"/>
        </a:solidFill>
      </dgm:spPr>
      <dgm:t>
        <a:bodyPr/>
        <a:lstStyle/>
        <a:p>
          <a:r>
            <a:rPr lang="en-US" sz="1000" dirty="0" smtClean="0"/>
            <a:t>Packaging Manufacture</a:t>
          </a:r>
          <a:endParaRPr lang="en-US" sz="1000" dirty="0"/>
        </a:p>
      </dgm:t>
    </dgm:pt>
    <dgm:pt modelId="{51EFA83F-636C-41C5-B68F-C52F5D6B6169}" type="parTrans" cxnId="{B0EAC775-9E0D-4BD2-8313-DE69E32AE8B7}">
      <dgm:prSet/>
      <dgm:spPr/>
      <dgm:t>
        <a:bodyPr/>
        <a:lstStyle/>
        <a:p>
          <a:endParaRPr lang="en-US" sz="1000"/>
        </a:p>
      </dgm:t>
    </dgm:pt>
    <dgm:pt modelId="{A5014298-1E2E-4839-AA2A-A2ADE8E8573C}" type="sibTrans" cxnId="{B0EAC775-9E0D-4BD2-8313-DE69E32AE8B7}">
      <dgm:prSet/>
      <dgm:spPr/>
      <dgm:t>
        <a:bodyPr/>
        <a:lstStyle/>
        <a:p>
          <a:endParaRPr lang="en-US" sz="1000"/>
        </a:p>
      </dgm:t>
    </dgm:pt>
    <dgm:pt modelId="{575797FF-8D8D-4F35-AFE9-B22B5D70EB7C}">
      <dgm:prSet phldrT="[Text]" custT="1"/>
      <dgm:spPr>
        <a:solidFill>
          <a:srgbClr val="00B0F0"/>
        </a:solidFill>
      </dgm:spPr>
      <dgm:t>
        <a:bodyPr/>
        <a:lstStyle/>
        <a:p>
          <a:r>
            <a:rPr lang="en-US" sz="1000" dirty="0" smtClean="0"/>
            <a:t>Product Manufacture</a:t>
          </a:r>
          <a:endParaRPr lang="en-US" sz="1000" dirty="0"/>
        </a:p>
      </dgm:t>
    </dgm:pt>
    <dgm:pt modelId="{3447CFF5-B40A-4A22-830A-D57261A7282B}" type="parTrans" cxnId="{21542A5A-7C93-49AD-AC9E-40ED9C384E51}">
      <dgm:prSet/>
      <dgm:spPr/>
      <dgm:t>
        <a:bodyPr/>
        <a:lstStyle/>
        <a:p>
          <a:endParaRPr lang="en-US" sz="1000"/>
        </a:p>
      </dgm:t>
    </dgm:pt>
    <dgm:pt modelId="{640D47EA-45B3-4EFF-93FE-F3CF68653719}" type="sibTrans" cxnId="{21542A5A-7C93-49AD-AC9E-40ED9C384E51}">
      <dgm:prSet/>
      <dgm:spPr/>
      <dgm:t>
        <a:bodyPr/>
        <a:lstStyle/>
        <a:p>
          <a:endParaRPr lang="en-US" sz="1000"/>
        </a:p>
      </dgm:t>
    </dgm:pt>
    <dgm:pt modelId="{B259B84C-3127-4763-B138-EBD7A7405DD9}">
      <dgm:prSet phldrT="[Text]" custT="1"/>
      <dgm:spPr>
        <a:solidFill>
          <a:srgbClr val="00B0F0"/>
        </a:solidFill>
      </dgm:spPr>
      <dgm:t>
        <a:bodyPr/>
        <a:lstStyle/>
        <a:p>
          <a:r>
            <a:rPr lang="en-US" sz="1000" dirty="0" smtClean="0"/>
            <a:t>Distribution</a:t>
          </a:r>
          <a:endParaRPr lang="en-US" sz="1000" dirty="0"/>
        </a:p>
      </dgm:t>
    </dgm:pt>
    <dgm:pt modelId="{D73D36BC-66F5-46A2-A519-5AB00AE22B8B}" type="parTrans" cxnId="{B13C46AC-9B3F-4DDD-8A80-854810762855}">
      <dgm:prSet/>
      <dgm:spPr/>
      <dgm:t>
        <a:bodyPr/>
        <a:lstStyle/>
        <a:p>
          <a:endParaRPr lang="en-US" sz="1000"/>
        </a:p>
      </dgm:t>
    </dgm:pt>
    <dgm:pt modelId="{BEDA25FE-2F8E-4115-A81E-A38F2A32587C}" type="sibTrans" cxnId="{B13C46AC-9B3F-4DDD-8A80-854810762855}">
      <dgm:prSet/>
      <dgm:spPr/>
      <dgm:t>
        <a:bodyPr/>
        <a:lstStyle/>
        <a:p>
          <a:endParaRPr lang="en-US" sz="1000"/>
        </a:p>
      </dgm:t>
    </dgm:pt>
    <dgm:pt modelId="{A0113165-F8AB-4AAD-BF33-356688A69BBD}">
      <dgm:prSet phldrT="[Text]" custT="1"/>
      <dgm:spPr>
        <a:solidFill>
          <a:srgbClr val="00B0F0"/>
        </a:solidFill>
      </dgm:spPr>
      <dgm:t>
        <a:bodyPr/>
        <a:lstStyle/>
        <a:p>
          <a:r>
            <a:rPr lang="en-US" sz="1000" dirty="0" smtClean="0"/>
            <a:t>Retail</a:t>
          </a:r>
          <a:endParaRPr lang="en-US" sz="1000" dirty="0"/>
        </a:p>
      </dgm:t>
    </dgm:pt>
    <dgm:pt modelId="{D6479C0B-E8F0-4F5A-832C-7FAA12DAB4CE}" type="parTrans" cxnId="{C32212B7-50EE-409A-8219-D7EC99934338}">
      <dgm:prSet/>
      <dgm:spPr/>
      <dgm:t>
        <a:bodyPr/>
        <a:lstStyle/>
        <a:p>
          <a:endParaRPr lang="en-US" sz="1000"/>
        </a:p>
      </dgm:t>
    </dgm:pt>
    <dgm:pt modelId="{BE747724-F19F-453F-98E2-2D9705D36771}" type="sibTrans" cxnId="{C32212B7-50EE-409A-8219-D7EC99934338}">
      <dgm:prSet/>
      <dgm:spPr/>
      <dgm:t>
        <a:bodyPr/>
        <a:lstStyle/>
        <a:p>
          <a:endParaRPr lang="en-US" sz="1000"/>
        </a:p>
      </dgm:t>
    </dgm:pt>
    <dgm:pt modelId="{093D4EA5-512F-4BF8-A0ED-6507114AAF48}">
      <dgm:prSet phldrT="[Text]" custT="1"/>
      <dgm:spPr>
        <a:solidFill>
          <a:srgbClr val="00B0F0"/>
        </a:solidFill>
      </dgm:spPr>
      <dgm:t>
        <a:bodyPr/>
        <a:lstStyle/>
        <a:p>
          <a:r>
            <a:rPr lang="en-US" sz="1000" dirty="0" smtClean="0"/>
            <a:t>Use</a:t>
          </a:r>
          <a:endParaRPr lang="en-US" sz="1000" dirty="0"/>
        </a:p>
      </dgm:t>
    </dgm:pt>
    <dgm:pt modelId="{B05F888B-80F3-49CF-B703-84A9B5E1AEEC}" type="parTrans" cxnId="{C0CC5F6E-80EA-41B8-B4EC-8F8DB67BCC8D}">
      <dgm:prSet/>
      <dgm:spPr/>
      <dgm:t>
        <a:bodyPr/>
        <a:lstStyle/>
        <a:p>
          <a:endParaRPr lang="en-US" sz="1000"/>
        </a:p>
      </dgm:t>
    </dgm:pt>
    <dgm:pt modelId="{5E0E3CCD-5024-4173-89DA-9D8B49DCCF8A}" type="sibTrans" cxnId="{C0CC5F6E-80EA-41B8-B4EC-8F8DB67BCC8D}">
      <dgm:prSet/>
      <dgm:spPr/>
      <dgm:t>
        <a:bodyPr/>
        <a:lstStyle/>
        <a:p>
          <a:endParaRPr lang="en-US" sz="1000"/>
        </a:p>
      </dgm:t>
    </dgm:pt>
    <dgm:pt modelId="{B7AC2FDB-A697-4494-9AA6-27E57BC2DAA8}">
      <dgm:prSet phldrT="[Text]" custT="1"/>
      <dgm:spPr>
        <a:solidFill>
          <a:srgbClr val="00B0F0"/>
        </a:solidFill>
      </dgm:spPr>
      <dgm:t>
        <a:bodyPr/>
        <a:lstStyle/>
        <a:p>
          <a:r>
            <a:rPr lang="en-US" sz="1000" dirty="0" smtClean="0"/>
            <a:t>End of Life</a:t>
          </a:r>
          <a:endParaRPr lang="en-US" sz="1000" dirty="0"/>
        </a:p>
      </dgm:t>
    </dgm:pt>
    <dgm:pt modelId="{389CDB13-7016-49F2-AD9E-584655857741}" type="parTrans" cxnId="{EA467841-A187-4787-A916-B02F198115F3}">
      <dgm:prSet/>
      <dgm:spPr/>
      <dgm:t>
        <a:bodyPr/>
        <a:lstStyle/>
        <a:p>
          <a:endParaRPr lang="en-US" sz="1000"/>
        </a:p>
      </dgm:t>
    </dgm:pt>
    <dgm:pt modelId="{8CEA24DD-CD95-445A-BC0D-783267C8DDE0}" type="sibTrans" cxnId="{EA467841-A187-4787-A916-B02F198115F3}">
      <dgm:prSet/>
      <dgm:spPr/>
      <dgm:t>
        <a:bodyPr/>
        <a:lstStyle/>
        <a:p>
          <a:endParaRPr lang="en-US" sz="1000"/>
        </a:p>
      </dgm:t>
    </dgm:pt>
    <dgm:pt modelId="{5F3CC985-F16C-48B2-A40C-3F151917EEB2}" type="pres">
      <dgm:prSet presAssocID="{82ACB5BB-5FF8-4A8D-9B15-73302DC9188A}" presName="Name0" presStyleCnt="0">
        <dgm:presLayoutVars>
          <dgm:dir/>
          <dgm:animLvl val="lvl"/>
          <dgm:resizeHandles val="exact"/>
        </dgm:presLayoutVars>
      </dgm:prSet>
      <dgm:spPr/>
    </dgm:pt>
    <dgm:pt modelId="{95B56E0F-69D4-46D5-8BE7-276C639FCBA6}" type="pres">
      <dgm:prSet presAssocID="{D148F583-E824-4116-A06F-9A21B34595E9}" presName="parTxOnly" presStyleLbl="node1" presStyleIdx="0" presStyleCnt="8">
        <dgm:presLayoutVars>
          <dgm:chMax val="0"/>
          <dgm:chPref val="0"/>
          <dgm:bulletEnabled val="1"/>
        </dgm:presLayoutVars>
      </dgm:prSet>
      <dgm:spPr/>
      <dgm:t>
        <a:bodyPr/>
        <a:lstStyle/>
        <a:p>
          <a:endParaRPr lang="en-US"/>
        </a:p>
      </dgm:t>
    </dgm:pt>
    <dgm:pt modelId="{8927F0E2-CF6A-487D-88A6-46588446A813}" type="pres">
      <dgm:prSet presAssocID="{CF93B80C-F886-4594-B331-E00C08C7F729}" presName="parTxOnlySpace" presStyleCnt="0"/>
      <dgm:spPr/>
    </dgm:pt>
    <dgm:pt modelId="{2A019A1E-AD23-47A6-B87C-BF979F47639A}" type="pres">
      <dgm:prSet presAssocID="{801D124F-C977-42BA-86C3-160EC0DEECDB}" presName="parTxOnly" presStyleLbl="node1" presStyleIdx="1" presStyleCnt="8">
        <dgm:presLayoutVars>
          <dgm:chMax val="0"/>
          <dgm:chPref val="0"/>
          <dgm:bulletEnabled val="1"/>
        </dgm:presLayoutVars>
      </dgm:prSet>
      <dgm:spPr/>
      <dgm:t>
        <a:bodyPr/>
        <a:lstStyle/>
        <a:p>
          <a:endParaRPr lang="en-US"/>
        </a:p>
      </dgm:t>
    </dgm:pt>
    <dgm:pt modelId="{D4A01917-E6C3-4CC3-A2C7-36A9BA2292EB}" type="pres">
      <dgm:prSet presAssocID="{350B4315-5057-43FD-81D4-2DF02DD4F72E}" presName="parTxOnlySpace" presStyleCnt="0"/>
      <dgm:spPr/>
    </dgm:pt>
    <dgm:pt modelId="{BC58A36D-9B8C-4BA0-A7AF-888485E9D38F}" type="pres">
      <dgm:prSet presAssocID="{9FD1A890-A61F-47CF-B130-63645876E7F8}" presName="parTxOnly" presStyleLbl="node1" presStyleIdx="2" presStyleCnt="8">
        <dgm:presLayoutVars>
          <dgm:chMax val="0"/>
          <dgm:chPref val="0"/>
          <dgm:bulletEnabled val="1"/>
        </dgm:presLayoutVars>
      </dgm:prSet>
      <dgm:spPr/>
      <dgm:t>
        <a:bodyPr/>
        <a:lstStyle/>
        <a:p>
          <a:endParaRPr lang="en-US"/>
        </a:p>
      </dgm:t>
    </dgm:pt>
    <dgm:pt modelId="{333504E0-F035-40F2-84F3-205C0EB21A21}" type="pres">
      <dgm:prSet presAssocID="{A5014298-1E2E-4839-AA2A-A2ADE8E8573C}" presName="parTxOnlySpace" presStyleCnt="0"/>
      <dgm:spPr/>
    </dgm:pt>
    <dgm:pt modelId="{11963A2A-FFF7-4F60-A49D-E69AF1B1E80C}" type="pres">
      <dgm:prSet presAssocID="{575797FF-8D8D-4F35-AFE9-B22B5D70EB7C}" presName="parTxOnly" presStyleLbl="node1" presStyleIdx="3" presStyleCnt="8">
        <dgm:presLayoutVars>
          <dgm:chMax val="0"/>
          <dgm:chPref val="0"/>
          <dgm:bulletEnabled val="1"/>
        </dgm:presLayoutVars>
      </dgm:prSet>
      <dgm:spPr/>
      <dgm:t>
        <a:bodyPr/>
        <a:lstStyle/>
        <a:p>
          <a:endParaRPr lang="en-US"/>
        </a:p>
      </dgm:t>
    </dgm:pt>
    <dgm:pt modelId="{BCD52836-392C-4AA1-82B7-E16B4F9D907B}" type="pres">
      <dgm:prSet presAssocID="{640D47EA-45B3-4EFF-93FE-F3CF68653719}" presName="parTxOnlySpace" presStyleCnt="0"/>
      <dgm:spPr/>
    </dgm:pt>
    <dgm:pt modelId="{767A2EC4-1150-473F-9923-0D3A0923373E}" type="pres">
      <dgm:prSet presAssocID="{B259B84C-3127-4763-B138-EBD7A7405DD9}" presName="parTxOnly" presStyleLbl="node1" presStyleIdx="4" presStyleCnt="8" custLinFactNeighborY="4849">
        <dgm:presLayoutVars>
          <dgm:chMax val="0"/>
          <dgm:chPref val="0"/>
          <dgm:bulletEnabled val="1"/>
        </dgm:presLayoutVars>
      </dgm:prSet>
      <dgm:spPr/>
      <dgm:t>
        <a:bodyPr/>
        <a:lstStyle/>
        <a:p>
          <a:endParaRPr lang="en-US"/>
        </a:p>
      </dgm:t>
    </dgm:pt>
    <dgm:pt modelId="{615A517C-80E7-44B6-AB59-EB151E8D2618}" type="pres">
      <dgm:prSet presAssocID="{BEDA25FE-2F8E-4115-A81E-A38F2A32587C}" presName="parTxOnlySpace" presStyleCnt="0"/>
      <dgm:spPr/>
    </dgm:pt>
    <dgm:pt modelId="{8E28D2E0-6A3F-4FEF-BDB9-0E9A55A50743}" type="pres">
      <dgm:prSet presAssocID="{A0113165-F8AB-4AAD-BF33-356688A69BBD}" presName="parTxOnly" presStyleLbl="node1" presStyleIdx="5" presStyleCnt="8">
        <dgm:presLayoutVars>
          <dgm:chMax val="0"/>
          <dgm:chPref val="0"/>
          <dgm:bulletEnabled val="1"/>
        </dgm:presLayoutVars>
      </dgm:prSet>
      <dgm:spPr/>
      <dgm:t>
        <a:bodyPr/>
        <a:lstStyle/>
        <a:p>
          <a:endParaRPr lang="en-US"/>
        </a:p>
      </dgm:t>
    </dgm:pt>
    <dgm:pt modelId="{4527A457-CF82-4541-908B-39DA39B1F45F}" type="pres">
      <dgm:prSet presAssocID="{BE747724-F19F-453F-98E2-2D9705D36771}" presName="parTxOnlySpace" presStyleCnt="0"/>
      <dgm:spPr/>
    </dgm:pt>
    <dgm:pt modelId="{AE8B43D0-F09C-48E5-BA1E-5945A9693BA6}" type="pres">
      <dgm:prSet presAssocID="{093D4EA5-512F-4BF8-A0ED-6507114AAF48}" presName="parTxOnly" presStyleLbl="node1" presStyleIdx="6" presStyleCnt="8">
        <dgm:presLayoutVars>
          <dgm:chMax val="0"/>
          <dgm:chPref val="0"/>
          <dgm:bulletEnabled val="1"/>
        </dgm:presLayoutVars>
      </dgm:prSet>
      <dgm:spPr/>
      <dgm:t>
        <a:bodyPr/>
        <a:lstStyle/>
        <a:p>
          <a:endParaRPr lang="en-US"/>
        </a:p>
      </dgm:t>
    </dgm:pt>
    <dgm:pt modelId="{23BEED32-4216-4EFF-940D-350DF2FB3023}" type="pres">
      <dgm:prSet presAssocID="{5E0E3CCD-5024-4173-89DA-9D8B49DCCF8A}" presName="parTxOnlySpace" presStyleCnt="0"/>
      <dgm:spPr/>
    </dgm:pt>
    <dgm:pt modelId="{64608AA0-B309-41E7-9000-7BF347F3F75B}" type="pres">
      <dgm:prSet presAssocID="{B7AC2FDB-A697-4494-9AA6-27E57BC2DAA8}" presName="parTxOnly" presStyleLbl="node1" presStyleIdx="7" presStyleCnt="8" custLinFactNeighborY="-5173">
        <dgm:presLayoutVars>
          <dgm:chMax val="0"/>
          <dgm:chPref val="0"/>
          <dgm:bulletEnabled val="1"/>
        </dgm:presLayoutVars>
      </dgm:prSet>
      <dgm:spPr/>
      <dgm:t>
        <a:bodyPr/>
        <a:lstStyle/>
        <a:p>
          <a:endParaRPr lang="en-US"/>
        </a:p>
      </dgm:t>
    </dgm:pt>
  </dgm:ptLst>
  <dgm:cxnLst>
    <dgm:cxn modelId="{3D2E52A7-2454-4A40-800F-BB8CAD2B831F}" type="presOf" srcId="{B259B84C-3127-4763-B138-EBD7A7405DD9}" destId="{767A2EC4-1150-473F-9923-0D3A0923373E}" srcOrd="0" destOrd="0" presId="urn:microsoft.com/office/officeart/2005/8/layout/chevron1"/>
    <dgm:cxn modelId="{AB72BB32-2B56-46B7-8F24-3802C099B32D}" type="presOf" srcId="{9FD1A890-A61F-47CF-B130-63645876E7F8}" destId="{BC58A36D-9B8C-4BA0-A7AF-888485E9D38F}" srcOrd="0" destOrd="0" presId="urn:microsoft.com/office/officeart/2005/8/layout/chevron1"/>
    <dgm:cxn modelId="{C32212B7-50EE-409A-8219-D7EC99934338}" srcId="{82ACB5BB-5FF8-4A8D-9B15-73302DC9188A}" destId="{A0113165-F8AB-4AAD-BF33-356688A69BBD}" srcOrd="5" destOrd="0" parTransId="{D6479C0B-E8F0-4F5A-832C-7FAA12DAB4CE}" sibTransId="{BE747724-F19F-453F-98E2-2D9705D36771}"/>
    <dgm:cxn modelId="{22E2B707-A1F7-4550-B696-12CD2B66A014}" type="presOf" srcId="{B7AC2FDB-A697-4494-9AA6-27E57BC2DAA8}" destId="{64608AA0-B309-41E7-9000-7BF347F3F75B}" srcOrd="0" destOrd="0" presId="urn:microsoft.com/office/officeart/2005/8/layout/chevron1"/>
    <dgm:cxn modelId="{B13C46AC-9B3F-4DDD-8A80-854810762855}" srcId="{82ACB5BB-5FF8-4A8D-9B15-73302DC9188A}" destId="{B259B84C-3127-4763-B138-EBD7A7405DD9}" srcOrd="4" destOrd="0" parTransId="{D73D36BC-66F5-46A2-A519-5AB00AE22B8B}" sibTransId="{BEDA25FE-2F8E-4115-A81E-A38F2A32587C}"/>
    <dgm:cxn modelId="{0BE64159-DA5A-4B77-8652-74135690BF4F}" type="presOf" srcId="{093D4EA5-512F-4BF8-A0ED-6507114AAF48}" destId="{AE8B43D0-F09C-48E5-BA1E-5945A9693BA6}" srcOrd="0" destOrd="0" presId="urn:microsoft.com/office/officeart/2005/8/layout/chevron1"/>
    <dgm:cxn modelId="{C0CC5F6E-80EA-41B8-B4EC-8F8DB67BCC8D}" srcId="{82ACB5BB-5FF8-4A8D-9B15-73302DC9188A}" destId="{093D4EA5-512F-4BF8-A0ED-6507114AAF48}" srcOrd="6" destOrd="0" parTransId="{B05F888B-80F3-49CF-B703-84A9B5E1AEEC}" sibTransId="{5E0E3CCD-5024-4173-89DA-9D8B49DCCF8A}"/>
    <dgm:cxn modelId="{C7BA02E3-8C5F-4460-9F41-BA53E3094FD1}" type="presOf" srcId="{D148F583-E824-4116-A06F-9A21B34595E9}" destId="{95B56E0F-69D4-46D5-8BE7-276C639FCBA6}" srcOrd="0" destOrd="0" presId="urn:microsoft.com/office/officeart/2005/8/layout/chevron1"/>
    <dgm:cxn modelId="{235ADF55-37FB-42AA-8F61-D4A592B10AD6}" type="presOf" srcId="{82ACB5BB-5FF8-4A8D-9B15-73302DC9188A}" destId="{5F3CC985-F16C-48B2-A40C-3F151917EEB2}" srcOrd="0" destOrd="0" presId="urn:microsoft.com/office/officeart/2005/8/layout/chevron1"/>
    <dgm:cxn modelId="{B0EAC775-9E0D-4BD2-8313-DE69E32AE8B7}" srcId="{82ACB5BB-5FF8-4A8D-9B15-73302DC9188A}" destId="{9FD1A890-A61F-47CF-B130-63645876E7F8}" srcOrd="2" destOrd="0" parTransId="{51EFA83F-636C-41C5-B68F-C52F5D6B6169}" sibTransId="{A5014298-1E2E-4839-AA2A-A2ADE8E8573C}"/>
    <dgm:cxn modelId="{555C8122-81F4-4B27-AEDB-0029696D37C0}" type="presOf" srcId="{A0113165-F8AB-4AAD-BF33-356688A69BBD}" destId="{8E28D2E0-6A3F-4FEF-BDB9-0E9A55A50743}" srcOrd="0" destOrd="0" presId="urn:microsoft.com/office/officeart/2005/8/layout/chevron1"/>
    <dgm:cxn modelId="{16DD2A5A-7D47-4F88-9483-8848002891BE}" type="presOf" srcId="{575797FF-8D8D-4F35-AFE9-B22B5D70EB7C}" destId="{11963A2A-FFF7-4F60-A49D-E69AF1B1E80C}" srcOrd="0" destOrd="0" presId="urn:microsoft.com/office/officeart/2005/8/layout/chevron1"/>
    <dgm:cxn modelId="{514DF24E-49AF-4135-B37F-E58D1F8826DE}" type="presOf" srcId="{801D124F-C977-42BA-86C3-160EC0DEECDB}" destId="{2A019A1E-AD23-47A6-B87C-BF979F47639A}" srcOrd="0" destOrd="0" presId="urn:microsoft.com/office/officeart/2005/8/layout/chevron1"/>
    <dgm:cxn modelId="{599E2C9F-A89B-4CE2-8225-B53DDE5BAE1C}" srcId="{82ACB5BB-5FF8-4A8D-9B15-73302DC9188A}" destId="{801D124F-C977-42BA-86C3-160EC0DEECDB}" srcOrd="1" destOrd="0" parTransId="{C58E3CB1-AFFE-4B35-A12A-F781340C94A8}" sibTransId="{350B4315-5057-43FD-81D4-2DF02DD4F72E}"/>
    <dgm:cxn modelId="{21542A5A-7C93-49AD-AC9E-40ED9C384E51}" srcId="{82ACB5BB-5FF8-4A8D-9B15-73302DC9188A}" destId="{575797FF-8D8D-4F35-AFE9-B22B5D70EB7C}" srcOrd="3" destOrd="0" parTransId="{3447CFF5-B40A-4A22-830A-D57261A7282B}" sibTransId="{640D47EA-45B3-4EFF-93FE-F3CF68653719}"/>
    <dgm:cxn modelId="{EA467841-A187-4787-A916-B02F198115F3}" srcId="{82ACB5BB-5FF8-4A8D-9B15-73302DC9188A}" destId="{B7AC2FDB-A697-4494-9AA6-27E57BC2DAA8}" srcOrd="7" destOrd="0" parTransId="{389CDB13-7016-49F2-AD9E-584655857741}" sibTransId="{8CEA24DD-CD95-445A-BC0D-783267C8DDE0}"/>
    <dgm:cxn modelId="{8EFC77C0-C255-4878-ADC4-CFEF797235A1}" srcId="{82ACB5BB-5FF8-4A8D-9B15-73302DC9188A}" destId="{D148F583-E824-4116-A06F-9A21B34595E9}" srcOrd="0" destOrd="0" parTransId="{A48A4E05-E6E3-452B-A75C-1318BECA9782}" sibTransId="{CF93B80C-F886-4594-B331-E00C08C7F729}"/>
    <dgm:cxn modelId="{F8919FE1-388C-4A5B-830C-94BA4E5310F6}" type="presParOf" srcId="{5F3CC985-F16C-48B2-A40C-3F151917EEB2}" destId="{95B56E0F-69D4-46D5-8BE7-276C639FCBA6}" srcOrd="0" destOrd="0" presId="urn:microsoft.com/office/officeart/2005/8/layout/chevron1"/>
    <dgm:cxn modelId="{27824EA8-5317-421E-BB56-4F82C172924D}" type="presParOf" srcId="{5F3CC985-F16C-48B2-A40C-3F151917EEB2}" destId="{8927F0E2-CF6A-487D-88A6-46588446A813}" srcOrd="1" destOrd="0" presId="urn:microsoft.com/office/officeart/2005/8/layout/chevron1"/>
    <dgm:cxn modelId="{F56FCE36-48D2-4E28-B0F2-A1C09CA98DAF}" type="presParOf" srcId="{5F3CC985-F16C-48B2-A40C-3F151917EEB2}" destId="{2A019A1E-AD23-47A6-B87C-BF979F47639A}" srcOrd="2" destOrd="0" presId="urn:microsoft.com/office/officeart/2005/8/layout/chevron1"/>
    <dgm:cxn modelId="{892D675E-09B4-4242-B7DF-FB22FD821D49}" type="presParOf" srcId="{5F3CC985-F16C-48B2-A40C-3F151917EEB2}" destId="{D4A01917-E6C3-4CC3-A2C7-36A9BA2292EB}" srcOrd="3" destOrd="0" presId="urn:microsoft.com/office/officeart/2005/8/layout/chevron1"/>
    <dgm:cxn modelId="{9677A4C3-DEFB-441F-A6D7-F94B4715EE70}" type="presParOf" srcId="{5F3CC985-F16C-48B2-A40C-3F151917EEB2}" destId="{BC58A36D-9B8C-4BA0-A7AF-888485E9D38F}" srcOrd="4" destOrd="0" presId="urn:microsoft.com/office/officeart/2005/8/layout/chevron1"/>
    <dgm:cxn modelId="{67D5AA4A-33E5-4B32-96EC-A452FC3561F9}" type="presParOf" srcId="{5F3CC985-F16C-48B2-A40C-3F151917EEB2}" destId="{333504E0-F035-40F2-84F3-205C0EB21A21}" srcOrd="5" destOrd="0" presId="urn:microsoft.com/office/officeart/2005/8/layout/chevron1"/>
    <dgm:cxn modelId="{08F9B77C-1BAB-4572-858F-18388384A939}" type="presParOf" srcId="{5F3CC985-F16C-48B2-A40C-3F151917EEB2}" destId="{11963A2A-FFF7-4F60-A49D-E69AF1B1E80C}" srcOrd="6" destOrd="0" presId="urn:microsoft.com/office/officeart/2005/8/layout/chevron1"/>
    <dgm:cxn modelId="{A415D93C-C533-4C82-8658-0E2F44F76CA3}" type="presParOf" srcId="{5F3CC985-F16C-48B2-A40C-3F151917EEB2}" destId="{BCD52836-392C-4AA1-82B7-E16B4F9D907B}" srcOrd="7" destOrd="0" presId="urn:microsoft.com/office/officeart/2005/8/layout/chevron1"/>
    <dgm:cxn modelId="{BB813EF2-A8A9-4121-9595-721871CF16B0}" type="presParOf" srcId="{5F3CC985-F16C-48B2-A40C-3F151917EEB2}" destId="{767A2EC4-1150-473F-9923-0D3A0923373E}" srcOrd="8" destOrd="0" presId="urn:microsoft.com/office/officeart/2005/8/layout/chevron1"/>
    <dgm:cxn modelId="{E80B1842-EDC4-4805-8F15-F2746AE102D8}" type="presParOf" srcId="{5F3CC985-F16C-48B2-A40C-3F151917EEB2}" destId="{615A517C-80E7-44B6-AB59-EB151E8D2618}" srcOrd="9" destOrd="0" presId="urn:microsoft.com/office/officeart/2005/8/layout/chevron1"/>
    <dgm:cxn modelId="{40E39A6D-2A6E-4829-A594-A10F1BC7DD3C}" type="presParOf" srcId="{5F3CC985-F16C-48B2-A40C-3F151917EEB2}" destId="{8E28D2E0-6A3F-4FEF-BDB9-0E9A55A50743}" srcOrd="10" destOrd="0" presId="urn:microsoft.com/office/officeart/2005/8/layout/chevron1"/>
    <dgm:cxn modelId="{0455009E-A045-464A-B798-31DCA6E1C97F}" type="presParOf" srcId="{5F3CC985-F16C-48B2-A40C-3F151917EEB2}" destId="{4527A457-CF82-4541-908B-39DA39B1F45F}" srcOrd="11" destOrd="0" presId="urn:microsoft.com/office/officeart/2005/8/layout/chevron1"/>
    <dgm:cxn modelId="{BA633597-C543-408A-B47C-F62F6AB2A134}" type="presParOf" srcId="{5F3CC985-F16C-48B2-A40C-3F151917EEB2}" destId="{AE8B43D0-F09C-48E5-BA1E-5945A9693BA6}" srcOrd="12" destOrd="0" presId="urn:microsoft.com/office/officeart/2005/8/layout/chevron1"/>
    <dgm:cxn modelId="{2D2262A0-0445-4BB5-ABFB-D68B62330E7D}" type="presParOf" srcId="{5F3CC985-F16C-48B2-A40C-3F151917EEB2}" destId="{23BEED32-4216-4EFF-940D-350DF2FB3023}" srcOrd="13" destOrd="0" presId="urn:microsoft.com/office/officeart/2005/8/layout/chevron1"/>
    <dgm:cxn modelId="{FFD9AB54-A26B-4104-A173-67EEF9B4CFFF}" type="presParOf" srcId="{5F3CC985-F16C-48B2-A40C-3F151917EEB2}" destId="{64608AA0-B309-41E7-9000-7BF347F3F75B}" srcOrd="1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4CC5C1-A79C-42D0-85B6-32F2A4776E8D}" type="doc">
      <dgm:prSet loTypeId="urn:microsoft.com/office/officeart/2009/layout/CircleArrowProcess" loCatId="cycle" qsTypeId="urn:microsoft.com/office/officeart/2005/8/quickstyle/simple1" qsCatId="simple" csTypeId="urn:microsoft.com/office/officeart/2005/8/colors/accent0_2" csCatId="mainScheme" phldr="1"/>
      <dgm:spPr/>
      <dgm:t>
        <a:bodyPr/>
        <a:lstStyle/>
        <a:p>
          <a:endParaRPr lang="en-US"/>
        </a:p>
      </dgm:t>
    </dgm:pt>
    <dgm:pt modelId="{55013CC8-86AB-44AF-8893-9CD60C219885}">
      <dgm:prSet phldrT="[Text]" custT="1"/>
      <dgm:spPr/>
      <dgm:t>
        <a:bodyPr/>
        <a:lstStyle/>
        <a:p>
          <a:r>
            <a:rPr lang="en-US" sz="1400" dirty="0" smtClean="0"/>
            <a:t>Tracing</a:t>
          </a:r>
          <a:endParaRPr lang="en-US" sz="1400" dirty="0"/>
        </a:p>
      </dgm:t>
    </dgm:pt>
    <dgm:pt modelId="{E8D31027-7194-4A63-9804-B323B2E4F012}" type="parTrans" cxnId="{D0851039-A406-4F2D-8A5A-B617650F8E6C}">
      <dgm:prSet/>
      <dgm:spPr/>
      <dgm:t>
        <a:bodyPr/>
        <a:lstStyle/>
        <a:p>
          <a:endParaRPr lang="en-US" sz="1400"/>
        </a:p>
      </dgm:t>
    </dgm:pt>
    <dgm:pt modelId="{6A132717-02E8-41B2-80F0-B473307185C9}" type="sibTrans" cxnId="{D0851039-A406-4F2D-8A5A-B617650F8E6C}">
      <dgm:prSet/>
      <dgm:spPr/>
      <dgm:t>
        <a:bodyPr/>
        <a:lstStyle/>
        <a:p>
          <a:endParaRPr lang="en-US" sz="1400"/>
        </a:p>
      </dgm:t>
    </dgm:pt>
    <dgm:pt modelId="{935715B4-0BC0-40B8-B1D8-63419EFA99A5}">
      <dgm:prSet phldrT="[Text]" custT="1"/>
      <dgm:spPr/>
      <dgm:t>
        <a:bodyPr/>
        <a:lstStyle/>
        <a:p>
          <a:r>
            <a:rPr lang="en-US" sz="1400" dirty="0" smtClean="0"/>
            <a:t>Auditing</a:t>
          </a:r>
          <a:endParaRPr lang="en-US" sz="1400" dirty="0"/>
        </a:p>
      </dgm:t>
    </dgm:pt>
    <dgm:pt modelId="{DCF12286-0DA7-4CFC-A3C2-A47CF8FE77E2}" type="parTrans" cxnId="{10FCCADF-B51A-478B-AAD7-4EF18F0CAA5C}">
      <dgm:prSet/>
      <dgm:spPr/>
      <dgm:t>
        <a:bodyPr/>
        <a:lstStyle/>
        <a:p>
          <a:endParaRPr lang="en-US" sz="1400"/>
        </a:p>
      </dgm:t>
    </dgm:pt>
    <dgm:pt modelId="{ADBE7F43-5816-4D38-B7F3-72523AB1ADC9}" type="sibTrans" cxnId="{10FCCADF-B51A-478B-AAD7-4EF18F0CAA5C}">
      <dgm:prSet/>
      <dgm:spPr/>
      <dgm:t>
        <a:bodyPr/>
        <a:lstStyle/>
        <a:p>
          <a:endParaRPr lang="en-US" sz="1400"/>
        </a:p>
      </dgm:t>
    </dgm:pt>
    <dgm:pt modelId="{339849D6-0456-4698-A5D3-32B82468E24A}">
      <dgm:prSet phldrT="[Text]" custT="1"/>
      <dgm:spPr/>
      <dgm:t>
        <a:bodyPr/>
        <a:lstStyle/>
        <a:p>
          <a:r>
            <a:rPr lang="en-US" sz="1400" dirty="0" smtClean="0"/>
            <a:t>Certification</a:t>
          </a:r>
        </a:p>
      </dgm:t>
    </dgm:pt>
    <dgm:pt modelId="{F9C2C796-FB04-4BD0-80ED-74538993419E}" type="parTrans" cxnId="{928EBEE3-BB9A-4909-B20D-033D19160947}">
      <dgm:prSet/>
      <dgm:spPr/>
      <dgm:t>
        <a:bodyPr/>
        <a:lstStyle/>
        <a:p>
          <a:endParaRPr lang="en-US" sz="1400"/>
        </a:p>
      </dgm:t>
    </dgm:pt>
    <dgm:pt modelId="{640AABEB-72A9-4658-94BB-B88ADCBEAB85}" type="sibTrans" cxnId="{928EBEE3-BB9A-4909-B20D-033D19160947}">
      <dgm:prSet/>
      <dgm:spPr/>
      <dgm:t>
        <a:bodyPr/>
        <a:lstStyle/>
        <a:p>
          <a:endParaRPr lang="en-US" sz="1400"/>
        </a:p>
      </dgm:t>
    </dgm:pt>
    <dgm:pt modelId="{63A3D537-C8F4-49D9-8CAD-2328CC214582}" type="pres">
      <dgm:prSet presAssocID="{874CC5C1-A79C-42D0-85B6-32F2A4776E8D}" presName="Name0" presStyleCnt="0">
        <dgm:presLayoutVars>
          <dgm:chMax val="7"/>
          <dgm:chPref val="7"/>
          <dgm:dir/>
          <dgm:animLvl val="lvl"/>
        </dgm:presLayoutVars>
      </dgm:prSet>
      <dgm:spPr/>
      <dgm:t>
        <a:bodyPr/>
        <a:lstStyle/>
        <a:p>
          <a:endParaRPr lang="en-US"/>
        </a:p>
      </dgm:t>
    </dgm:pt>
    <dgm:pt modelId="{6D0E8362-1731-4B2A-9AD3-2C981ED63157}" type="pres">
      <dgm:prSet presAssocID="{55013CC8-86AB-44AF-8893-9CD60C219885}" presName="Accent1" presStyleCnt="0"/>
      <dgm:spPr/>
    </dgm:pt>
    <dgm:pt modelId="{CDF2E2D7-515C-418F-B487-597B306058DA}" type="pres">
      <dgm:prSet presAssocID="{55013CC8-86AB-44AF-8893-9CD60C219885}" presName="Accent" presStyleLbl="node1" presStyleIdx="0" presStyleCnt="3"/>
      <dgm:spPr>
        <a:ln>
          <a:solidFill>
            <a:schemeClr val="tx1">
              <a:lumMod val="50000"/>
              <a:lumOff val="50000"/>
            </a:schemeClr>
          </a:solidFill>
        </a:ln>
      </dgm:spPr>
      <dgm:t>
        <a:bodyPr/>
        <a:lstStyle/>
        <a:p>
          <a:endParaRPr lang="en-US"/>
        </a:p>
      </dgm:t>
    </dgm:pt>
    <dgm:pt modelId="{ABC99C61-F0BC-4942-9EB5-E978B29303EC}" type="pres">
      <dgm:prSet presAssocID="{55013CC8-86AB-44AF-8893-9CD60C219885}" presName="Parent1" presStyleLbl="revTx" presStyleIdx="0" presStyleCnt="3">
        <dgm:presLayoutVars>
          <dgm:chMax val="1"/>
          <dgm:chPref val="1"/>
          <dgm:bulletEnabled val="1"/>
        </dgm:presLayoutVars>
      </dgm:prSet>
      <dgm:spPr/>
      <dgm:t>
        <a:bodyPr/>
        <a:lstStyle/>
        <a:p>
          <a:endParaRPr lang="en-US"/>
        </a:p>
      </dgm:t>
    </dgm:pt>
    <dgm:pt modelId="{6CE51993-5585-424A-890B-9796C2D95F03}" type="pres">
      <dgm:prSet presAssocID="{935715B4-0BC0-40B8-B1D8-63419EFA99A5}" presName="Accent2" presStyleCnt="0"/>
      <dgm:spPr/>
    </dgm:pt>
    <dgm:pt modelId="{E8486E1B-2BAF-4473-9947-944430D3CD2E}" type="pres">
      <dgm:prSet presAssocID="{935715B4-0BC0-40B8-B1D8-63419EFA99A5}" presName="Accent" presStyleLbl="node1" presStyleIdx="1" presStyleCnt="3"/>
      <dgm:spPr>
        <a:ln>
          <a:solidFill>
            <a:schemeClr val="tx1">
              <a:lumMod val="50000"/>
              <a:lumOff val="50000"/>
            </a:schemeClr>
          </a:solidFill>
        </a:ln>
      </dgm:spPr>
      <dgm:t>
        <a:bodyPr/>
        <a:lstStyle/>
        <a:p>
          <a:endParaRPr lang="en-US"/>
        </a:p>
      </dgm:t>
    </dgm:pt>
    <dgm:pt modelId="{3430A6F7-8E35-4CD2-823C-03EAEAF5993C}" type="pres">
      <dgm:prSet presAssocID="{935715B4-0BC0-40B8-B1D8-63419EFA99A5}" presName="Parent2" presStyleLbl="revTx" presStyleIdx="1" presStyleCnt="3">
        <dgm:presLayoutVars>
          <dgm:chMax val="1"/>
          <dgm:chPref val="1"/>
          <dgm:bulletEnabled val="1"/>
        </dgm:presLayoutVars>
      </dgm:prSet>
      <dgm:spPr/>
      <dgm:t>
        <a:bodyPr/>
        <a:lstStyle/>
        <a:p>
          <a:endParaRPr lang="en-US"/>
        </a:p>
      </dgm:t>
    </dgm:pt>
    <dgm:pt modelId="{8D546F8B-C5F2-446B-902C-1CDDBA8A1244}" type="pres">
      <dgm:prSet presAssocID="{339849D6-0456-4698-A5D3-32B82468E24A}" presName="Accent3" presStyleCnt="0"/>
      <dgm:spPr/>
    </dgm:pt>
    <dgm:pt modelId="{3F5C6B2B-35F9-4D3B-B13F-5F9DD32D11D1}" type="pres">
      <dgm:prSet presAssocID="{339849D6-0456-4698-A5D3-32B82468E24A}" presName="Accent" presStyleLbl="node1" presStyleIdx="2" presStyleCnt="3"/>
      <dgm:spPr>
        <a:ln>
          <a:solidFill>
            <a:schemeClr val="tx1">
              <a:lumMod val="50000"/>
              <a:lumOff val="50000"/>
            </a:schemeClr>
          </a:solidFill>
        </a:ln>
      </dgm:spPr>
      <dgm:t>
        <a:bodyPr/>
        <a:lstStyle/>
        <a:p>
          <a:endParaRPr lang="en-US"/>
        </a:p>
      </dgm:t>
    </dgm:pt>
    <dgm:pt modelId="{E35B53CF-8005-4AF4-862A-047C873EF436}" type="pres">
      <dgm:prSet presAssocID="{339849D6-0456-4698-A5D3-32B82468E24A}" presName="Parent3" presStyleLbl="revTx" presStyleIdx="2" presStyleCnt="3" custScaleX="183966" custScaleY="97307">
        <dgm:presLayoutVars>
          <dgm:chMax val="1"/>
          <dgm:chPref val="1"/>
          <dgm:bulletEnabled val="1"/>
        </dgm:presLayoutVars>
      </dgm:prSet>
      <dgm:spPr/>
      <dgm:t>
        <a:bodyPr/>
        <a:lstStyle/>
        <a:p>
          <a:endParaRPr lang="en-US"/>
        </a:p>
      </dgm:t>
    </dgm:pt>
  </dgm:ptLst>
  <dgm:cxnLst>
    <dgm:cxn modelId="{FB24A7DD-E5B0-4175-9DE1-7C8B19A3357C}" type="presOf" srcId="{55013CC8-86AB-44AF-8893-9CD60C219885}" destId="{ABC99C61-F0BC-4942-9EB5-E978B29303EC}" srcOrd="0" destOrd="0" presId="urn:microsoft.com/office/officeart/2009/layout/CircleArrowProcess"/>
    <dgm:cxn modelId="{DBADB308-3B12-457A-A52B-5B3712564250}" type="presOf" srcId="{874CC5C1-A79C-42D0-85B6-32F2A4776E8D}" destId="{63A3D537-C8F4-49D9-8CAD-2328CC214582}" srcOrd="0" destOrd="0" presId="urn:microsoft.com/office/officeart/2009/layout/CircleArrowProcess"/>
    <dgm:cxn modelId="{10FCCADF-B51A-478B-AAD7-4EF18F0CAA5C}" srcId="{874CC5C1-A79C-42D0-85B6-32F2A4776E8D}" destId="{935715B4-0BC0-40B8-B1D8-63419EFA99A5}" srcOrd="1" destOrd="0" parTransId="{DCF12286-0DA7-4CFC-A3C2-A47CF8FE77E2}" sibTransId="{ADBE7F43-5816-4D38-B7F3-72523AB1ADC9}"/>
    <dgm:cxn modelId="{D0851039-A406-4F2D-8A5A-B617650F8E6C}" srcId="{874CC5C1-A79C-42D0-85B6-32F2A4776E8D}" destId="{55013CC8-86AB-44AF-8893-9CD60C219885}" srcOrd="0" destOrd="0" parTransId="{E8D31027-7194-4A63-9804-B323B2E4F012}" sibTransId="{6A132717-02E8-41B2-80F0-B473307185C9}"/>
    <dgm:cxn modelId="{611C9D85-7D84-483A-A9BB-18BE0E4FD7B9}" type="presOf" srcId="{935715B4-0BC0-40B8-B1D8-63419EFA99A5}" destId="{3430A6F7-8E35-4CD2-823C-03EAEAF5993C}" srcOrd="0" destOrd="0" presId="urn:microsoft.com/office/officeart/2009/layout/CircleArrowProcess"/>
    <dgm:cxn modelId="{928EBEE3-BB9A-4909-B20D-033D19160947}" srcId="{874CC5C1-A79C-42D0-85B6-32F2A4776E8D}" destId="{339849D6-0456-4698-A5D3-32B82468E24A}" srcOrd="2" destOrd="0" parTransId="{F9C2C796-FB04-4BD0-80ED-74538993419E}" sibTransId="{640AABEB-72A9-4658-94BB-B88ADCBEAB85}"/>
    <dgm:cxn modelId="{73E1D703-CB9C-4498-BB40-AF5AE592965F}" type="presOf" srcId="{339849D6-0456-4698-A5D3-32B82468E24A}" destId="{E35B53CF-8005-4AF4-862A-047C873EF436}" srcOrd="0" destOrd="0" presId="urn:microsoft.com/office/officeart/2009/layout/CircleArrowProcess"/>
    <dgm:cxn modelId="{417CA227-770E-469C-BDA4-8E4D70DFD28D}" type="presParOf" srcId="{63A3D537-C8F4-49D9-8CAD-2328CC214582}" destId="{6D0E8362-1731-4B2A-9AD3-2C981ED63157}" srcOrd="0" destOrd="0" presId="urn:microsoft.com/office/officeart/2009/layout/CircleArrowProcess"/>
    <dgm:cxn modelId="{B213F133-BD84-4F28-BA88-847BF204FE82}" type="presParOf" srcId="{6D0E8362-1731-4B2A-9AD3-2C981ED63157}" destId="{CDF2E2D7-515C-418F-B487-597B306058DA}" srcOrd="0" destOrd="0" presId="urn:microsoft.com/office/officeart/2009/layout/CircleArrowProcess"/>
    <dgm:cxn modelId="{EAFB531C-EBC4-48B7-95CD-9A5230D394EE}" type="presParOf" srcId="{63A3D537-C8F4-49D9-8CAD-2328CC214582}" destId="{ABC99C61-F0BC-4942-9EB5-E978B29303EC}" srcOrd="1" destOrd="0" presId="urn:microsoft.com/office/officeart/2009/layout/CircleArrowProcess"/>
    <dgm:cxn modelId="{D5DD423E-093A-4C34-940A-A5B9598EC153}" type="presParOf" srcId="{63A3D537-C8F4-49D9-8CAD-2328CC214582}" destId="{6CE51993-5585-424A-890B-9796C2D95F03}" srcOrd="2" destOrd="0" presId="urn:microsoft.com/office/officeart/2009/layout/CircleArrowProcess"/>
    <dgm:cxn modelId="{F2B2C93D-4B5A-4AF5-8F17-C3F4B6575D0F}" type="presParOf" srcId="{6CE51993-5585-424A-890B-9796C2D95F03}" destId="{E8486E1B-2BAF-4473-9947-944430D3CD2E}" srcOrd="0" destOrd="0" presId="urn:microsoft.com/office/officeart/2009/layout/CircleArrowProcess"/>
    <dgm:cxn modelId="{C1D7F5E2-738A-44FE-96E4-EA767C7E87F6}" type="presParOf" srcId="{63A3D537-C8F4-49D9-8CAD-2328CC214582}" destId="{3430A6F7-8E35-4CD2-823C-03EAEAF5993C}" srcOrd="3" destOrd="0" presId="urn:microsoft.com/office/officeart/2009/layout/CircleArrowProcess"/>
    <dgm:cxn modelId="{2B64D31C-AAA0-4E9D-9E63-E1F9C2D00E81}" type="presParOf" srcId="{63A3D537-C8F4-49D9-8CAD-2328CC214582}" destId="{8D546F8B-C5F2-446B-902C-1CDDBA8A1244}" srcOrd="4" destOrd="0" presId="urn:microsoft.com/office/officeart/2009/layout/CircleArrowProcess"/>
    <dgm:cxn modelId="{86334290-8783-4402-865B-1BB082A0F0DF}" type="presParOf" srcId="{8D546F8B-C5F2-446B-902C-1CDDBA8A1244}" destId="{3F5C6B2B-35F9-4D3B-B13F-5F9DD32D11D1}" srcOrd="0" destOrd="0" presId="urn:microsoft.com/office/officeart/2009/layout/CircleArrowProcess"/>
    <dgm:cxn modelId="{06003489-2AEE-4DD2-8B81-5F12BD204853}" type="presParOf" srcId="{63A3D537-C8F4-49D9-8CAD-2328CC214582}" destId="{E35B53CF-8005-4AF4-862A-047C873EF436}"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8F7EA-FF95-496C-AF5F-F0F78F65D1C8}">
      <dsp:nvSpPr>
        <dsp:cNvPr id="0" name=""/>
        <dsp:cNvSpPr/>
      </dsp:nvSpPr>
      <dsp:spPr>
        <a:xfrm>
          <a:off x="898603" y="1534"/>
          <a:ext cx="1326993" cy="570941"/>
        </a:xfrm>
        <a:prstGeom prst="roundRect">
          <a:avLst>
            <a:gd name="adj" fmla="val 10000"/>
          </a:avLst>
        </a:prstGeom>
        <a:solidFill>
          <a:srgbClr val="775F55">
            <a:hueOff val="0"/>
            <a:satOff val="0"/>
            <a:lumOff val="0"/>
            <a:alphaOff val="0"/>
          </a:srgb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Tw Cen MT"/>
              <a:ea typeface="+mn-ea"/>
              <a:cs typeface="+mn-cs"/>
            </a:rPr>
            <a:t>Generation</a:t>
          </a:r>
          <a:endParaRPr lang="en-US" sz="1600" kern="1200" dirty="0">
            <a:solidFill>
              <a:sysClr val="window" lastClr="FFFFFF"/>
            </a:solidFill>
            <a:latin typeface="Tw Cen MT"/>
            <a:ea typeface="+mn-ea"/>
            <a:cs typeface="+mn-cs"/>
          </a:endParaRPr>
        </a:p>
      </dsp:txBody>
      <dsp:txXfrm>
        <a:off x="915325" y="18256"/>
        <a:ext cx="1293549" cy="537497"/>
      </dsp:txXfrm>
    </dsp:sp>
    <dsp:sp modelId="{EC0B9EFF-0612-4207-81E0-33AA81E216DD}">
      <dsp:nvSpPr>
        <dsp:cNvPr id="0" name=""/>
        <dsp:cNvSpPr/>
      </dsp:nvSpPr>
      <dsp:spPr>
        <a:xfrm rot="5400000">
          <a:off x="1455048" y="586750"/>
          <a:ext cx="214103" cy="256923"/>
        </a:xfrm>
        <a:prstGeom prst="rightArrow">
          <a:avLst>
            <a:gd name="adj1" fmla="val 60000"/>
            <a:gd name="adj2" fmla="val 50000"/>
          </a:avLst>
        </a:prstGeom>
        <a:solidFill>
          <a:srgbClr val="775F55">
            <a:tint val="60000"/>
            <a:hueOff val="0"/>
            <a:satOff val="0"/>
            <a:lumOff val="0"/>
            <a:alphaOff val="0"/>
          </a:srgb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 lastClr="FFFFFF"/>
            </a:solidFill>
            <a:latin typeface="Tw Cen MT"/>
            <a:ea typeface="+mn-ea"/>
            <a:cs typeface="+mn-cs"/>
          </a:endParaRPr>
        </a:p>
      </dsp:txBody>
      <dsp:txXfrm rot="-5400000">
        <a:off x="1485024" y="608160"/>
        <a:ext cx="154153" cy="149872"/>
      </dsp:txXfrm>
    </dsp:sp>
    <dsp:sp modelId="{F43E1699-C172-41B5-A374-B17B38743BF9}">
      <dsp:nvSpPr>
        <dsp:cNvPr id="0" name=""/>
        <dsp:cNvSpPr/>
      </dsp:nvSpPr>
      <dsp:spPr>
        <a:xfrm>
          <a:off x="898603" y="857947"/>
          <a:ext cx="1326993" cy="570941"/>
        </a:xfrm>
        <a:prstGeom prst="roundRect">
          <a:avLst>
            <a:gd name="adj" fmla="val 10000"/>
          </a:avLst>
        </a:prstGeom>
        <a:solidFill>
          <a:srgbClr val="775F55">
            <a:hueOff val="0"/>
            <a:satOff val="0"/>
            <a:lumOff val="0"/>
            <a:alphaOff val="0"/>
          </a:srgb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Tw Cen MT"/>
              <a:ea typeface="+mn-ea"/>
              <a:cs typeface="+mn-cs"/>
            </a:rPr>
            <a:t>Stockpiling and Collection</a:t>
          </a:r>
          <a:endParaRPr lang="en-US" sz="1600" kern="1200" dirty="0">
            <a:solidFill>
              <a:sysClr val="window" lastClr="FFFFFF"/>
            </a:solidFill>
            <a:latin typeface="Tw Cen MT"/>
            <a:ea typeface="+mn-ea"/>
            <a:cs typeface="+mn-cs"/>
          </a:endParaRPr>
        </a:p>
      </dsp:txBody>
      <dsp:txXfrm>
        <a:off x="915325" y="874669"/>
        <a:ext cx="1293549" cy="537497"/>
      </dsp:txXfrm>
    </dsp:sp>
    <dsp:sp modelId="{3C474236-7025-406A-B038-52898A607DA1}">
      <dsp:nvSpPr>
        <dsp:cNvPr id="0" name=""/>
        <dsp:cNvSpPr/>
      </dsp:nvSpPr>
      <dsp:spPr>
        <a:xfrm rot="5400000">
          <a:off x="1455048" y="1443163"/>
          <a:ext cx="214103" cy="256923"/>
        </a:xfrm>
        <a:prstGeom prst="rightArrow">
          <a:avLst>
            <a:gd name="adj1" fmla="val 60000"/>
            <a:gd name="adj2" fmla="val 50000"/>
          </a:avLst>
        </a:prstGeom>
        <a:solidFill>
          <a:srgbClr val="775F55">
            <a:tint val="60000"/>
            <a:hueOff val="0"/>
            <a:satOff val="0"/>
            <a:lumOff val="0"/>
            <a:alphaOff val="0"/>
          </a:srgb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 lastClr="FFFFFF"/>
            </a:solidFill>
            <a:latin typeface="Tw Cen MT"/>
            <a:ea typeface="+mn-ea"/>
            <a:cs typeface="+mn-cs"/>
          </a:endParaRPr>
        </a:p>
      </dsp:txBody>
      <dsp:txXfrm rot="-5400000">
        <a:off x="1485024" y="1464573"/>
        <a:ext cx="154153" cy="149872"/>
      </dsp:txXfrm>
    </dsp:sp>
    <dsp:sp modelId="{B77178AB-6315-4C3B-A58D-5790F6D78E14}">
      <dsp:nvSpPr>
        <dsp:cNvPr id="0" name=""/>
        <dsp:cNvSpPr/>
      </dsp:nvSpPr>
      <dsp:spPr>
        <a:xfrm>
          <a:off x="898603" y="1714360"/>
          <a:ext cx="1326993" cy="570941"/>
        </a:xfrm>
        <a:prstGeom prst="roundRect">
          <a:avLst>
            <a:gd name="adj" fmla="val 10000"/>
          </a:avLst>
        </a:prstGeom>
        <a:solidFill>
          <a:srgbClr val="775F55">
            <a:hueOff val="0"/>
            <a:satOff val="0"/>
            <a:lumOff val="0"/>
            <a:alphaOff val="0"/>
          </a:srgb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Tw Cen MT"/>
              <a:ea typeface="+mn-ea"/>
              <a:cs typeface="+mn-cs"/>
            </a:rPr>
            <a:t>Handling and Brokering </a:t>
          </a:r>
          <a:endParaRPr lang="en-US" sz="1600" kern="1200" dirty="0">
            <a:solidFill>
              <a:sysClr val="window" lastClr="FFFFFF"/>
            </a:solidFill>
            <a:latin typeface="Tw Cen MT"/>
            <a:ea typeface="+mn-ea"/>
            <a:cs typeface="+mn-cs"/>
          </a:endParaRPr>
        </a:p>
      </dsp:txBody>
      <dsp:txXfrm>
        <a:off x="915325" y="1731082"/>
        <a:ext cx="1293549" cy="537497"/>
      </dsp:txXfrm>
    </dsp:sp>
    <dsp:sp modelId="{A8F1B08C-D48F-41E6-92D1-57EB13A47F4E}">
      <dsp:nvSpPr>
        <dsp:cNvPr id="0" name=""/>
        <dsp:cNvSpPr/>
      </dsp:nvSpPr>
      <dsp:spPr>
        <a:xfrm rot="5400000">
          <a:off x="1455048" y="2299575"/>
          <a:ext cx="214103" cy="256923"/>
        </a:xfrm>
        <a:prstGeom prst="rightArrow">
          <a:avLst>
            <a:gd name="adj1" fmla="val 60000"/>
            <a:gd name="adj2" fmla="val 50000"/>
          </a:avLst>
        </a:prstGeom>
        <a:solidFill>
          <a:srgbClr val="775F55">
            <a:tint val="60000"/>
            <a:hueOff val="0"/>
            <a:satOff val="0"/>
            <a:lumOff val="0"/>
            <a:alphaOff val="0"/>
          </a:srgb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 lastClr="FFFFFF"/>
            </a:solidFill>
            <a:latin typeface="Tw Cen MT"/>
            <a:ea typeface="+mn-ea"/>
            <a:cs typeface="+mn-cs"/>
          </a:endParaRPr>
        </a:p>
      </dsp:txBody>
      <dsp:txXfrm rot="-5400000">
        <a:off x="1485024" y="2320985"/>
        <a:ext cx="154153" cy="149872"/>
      </dsp:txXfrm>
    </dsp:sp>
    <dsp:sp modelId="{BA58DE42-C6C9-4140-980D-645CCFE2BDBC}">
      <dsp:nvSpPr>
        <dsp:cNvPr id="0" name=""/>
        <dsp:cNvSpPr/>
      </dsp:nvSpPr>
      <dsp:spPr>
        <a:xfrm>
          <a:off x="898603" y="2570773"/>
          <a:ext cx="1326993" cy="570941"/>
        </a:xfrm>
        <a:prstGeom prst="roundRect">
          <a:avLst>
            <a:gd name="adj" fmla="val 10000"/>
          </a:avLst>
        </a:prstGeom>
        <a:solidFill>
          <a:srgbClr val="775F55">
            <a:hueOff val="0"/>
            <a:satOff val="0"/>
            <a:lumOff val="0"/>
            <a:alphaOff val="0"/>
          </a:srgb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Tw Cen MT"/>
              <a:ea typeface="+mn-ea"/>
              <a:cs typeface="+mn-cs"/>
            </a:rPr>
            <a:t>Processing</a:t>
          </a:r>
          <a:endParaRPr lang="en-US" sz="1600" kern="1200" dirty="0">
            <a:solidFill>
              <a:sysClr val="window" lastClr="FFFFFF"/>
            </a:solidFill>
            <a:latin typeface="Tw Cen MT"/>
            <a:ea typeface="+mn-ea"/>
            <a:cs typeface="+mn-cs"/>
          </a:endParaRPr>
        </a:p>
      </dsp:txBody>
      <dsp:txXfrm>
        <a:off x="915325" y="2587495"/>
        <a:ext cx="1293549" cy="537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56E0F-69D4-46D5-8BE7-276C639FCBA6}">
      <dsp:nvSpPr>
        <dsp:cNvPr id="0" name=""/>
        <dsp:cNvSpPr/>
      </dsp:nvSpPr>
      <dsp:spPr>
        <a:xfrm>
          <a:off x="731" y="0"/>
          <a:ext cx="1172494" cy="30480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Raw materials inputs</a:t>
          </a:r>
          <a:endParaRPr lang="en-US" sz="1000" kern="1200" dirty="0"/>
        </a:p>
      </dsp:txBody>
      <dsp:txXfrm>
        <a:off x="153131" y="0"/>
        <a:ext cx="867694" cy="304800"/>
      </dsp:txXfrm>
    </dsp:sp>
    <dsp:sp modelId="{2A019A1E-AD23-47A6-B87C-BF979F47639A}">
      <dsp:nvSpPr>
        <dsp:cNvPr id="0" name=""/>
        <dsp:cNvSpPr/>
      </dsp:nvSpPr>
      <dsp:spPr>
        <a:xfrm>
          <a:off x="1055976" y="0"/>
          <a:ext cx="1172494" cy="30480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Packaging Design</a:t>
          </a:r>
          <a:endParaRPr lang="en-US" sz="1000" kern="1200" dirty="0"/>
        </a:p>
      </dsp:txBody>
      <dsp:txXfrm>
        <a:off x="1208376" y="0"/>
        <a:ext cx="867694" cy="304800"/>
      </dsp:txXfrm>
    </dsp:sp>
    <dsp:sp modelId="{BC58A36D-9B8C-4BA0-A7AF-888485E9D38F}">
      <dsp:nvSpPr>
        <dsp:cNvPr id="0" name=""/>
        <dsp:cNvSpPr/>
      </dsp:nvSpPr>
      <dsp:spPr>
        <a:xfrm>
          <a:off x="2111222" y="0"/>
          <a:ext cx="1172494" cy="30480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Packaging Manufacture</a:t>
          </a:r>
          <a:endParaRPr lang="en-US" sz="1000" kern="1200" dirty="0"/>
        </a:p>
      </dsp:txBody>
      <dsp:txXfrm>
        <a:off x="2263622" y="0"/>
        <a:ext cx="867694" cy="304800"/>
      </dsp:txXfrm>
    </dsp:sp>
    <dsp:sp modelId="{11963A2A-FFF7-4F60-A49D-E69AF1B1E80C}">
      <dsp:nvSpPr>
        <dsp:cNvPr id="0" name=""/>
        <dsp:cNvSpPr/>
      </dsp:nvSpPr>
      <dsp:spPr>
        <a:xfrm>
          <a:off x="3166467" y="0"/>
          <a:ext cx="1172494" cy="30480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Product Manufacture</a:t>
          </a:r>
          <a:endParaRPr lang="en-US" sz="1000" kern="1200" dirty="0"/>
        </a:p>
      </dsp:txBody>
      <dsp:txXfrm>
        <a:off x="3318867" y="0"/>
        <a:ext cx="867694" cy="304800"/>
      </dsp:txXfrm>
    </dsp:sp>
    <dsp:sp modelId="{767A2EC4-1150-473F-9923-0D3A0923373E}">
      <dsp:nvSpPr>
        <dsp:cNvPr id="0" name=""/>
        <dsp:cNvSpPr/>
      </dsp:nvSpPr>
      <dsp:spPr>
        <a:xfrm>
          <a:off x="4221712" y="0"/>
          <a:ext cx="1172494" cy="30480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Distribution</a:t>
          </a:r>
          <a:endParaRPr lang="en-US" sz="1000" kern="1200" dirty="0"/>
        </a:p>
      </dsp:txBody>
      <dsp:txXfrm>
        <a:off x="4374112" y="0"/>
        <a:ext cx="867694" cy="304800"/>
      </dsp:txXfrm>
    </dsp:sp>
    <dsp:sp modelId="{8E28D2E0-6A3F-4FEF-BDB9-0E9A55A50743}">
      <dsp:nvSpPr>
        <dsp:cNvPr id="0" name=""/>
        <dsp:cNvSpPr/>
      </dsp:nvSpPr>
      <dsp:spPr>
        <a:xfrm>
          <a:off x="5276958" y="0"/>
          <a:ext cx="1172494" cy="30480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Retail</a:t>
          </a:r>
          <a:endParaRPr lang="en-US" sz="1000" kern="1200" dirty="0"/>
        </a:p>
      </dsp:txBody>
      <dsp:txXfrm>
        <a:off x="5429358" y="0"/>
        <a:ext cx="867694" cy="304800"/>
      </dsp:txXfrm>
    </dsp:sp>
    <dsp:sp modelId="{AE8B43D0-F09C-48E5-BA1E-5945A9693BA6}">
      <dsp:nvSpPr>
        <dsp:cNvPr id="0" name=""/>
        <dsp:cNvSpPr/>
      </dsp:nvSpPr>
      <dsp:spPr>
        <a:xfrm>
          <a:off x="6332203" y="0"/>
          <a:ext cx="1172494" cy="30480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Use</a:t>
          </a:r>
          <a:endParaRPr lang="en-US" sz="1000" kern="1200" dirty="0"/>
        </a:p>
      </dsp:txBody>
      <dsp:txXfrm>
        <a:off x="6484603" y="0"/>
        <a:ext cx="867694" cy="304800"/>
      </dsp:txXfrm>
    </dsp:sp>
    <dsp:sp modelId="{64608AA0-B309-41E7-9000-7BF347F3F75B}">
      <dsp:nvSpPr>
        <dsp:cNvPr id="0" name=""/>
        <dsp:cNvSpPr/>
      </dsp:nvSpPr>
      <dsp:spPr>
        <a:xfrm>
          <a:off x="7387448" y="0"/>
          <a:ext cx="1172494" cy="30480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End of Life</a:t>
          </a:r>
          <a:endParaRPr lang="en-US" sz="1000" kern="1200" dirty="0"/>
        </a:p>
      </dsp:txBody>
      <dsp:txXfrm>
        <a:off x="7539848" y="0"/>
        <a:ext cx="867694" cy="30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2E2D7-515C-418F-B487-597B306058DA}">
      <dsp:nvSpPr>
        <dsp:cNvPr id="0" name=""/>
        <dsp:cNvSpPr/>
      </dsp:nvSpPr>
      <dsp:spPr>
        <a:xfrm>
          <a:off x="897623" y="0"/>
          <a:ext cx="1227490" cy="1227677"/>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ABC99C61-F0BC-4942-9EB5-E978B29303EC}">
      <dsp:nvSpPr>
        <dsp:cNvPr id="0" name=""/>
        <dsp:cNvSpPr/>
      </dsp:nvSpPr>
      <dsp:spPr>
        <a:xfrm>
          <a:off x="1168939" y="443228"/>
          <a:ext cx="682092" cy="34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Tracing</a:t>
          </a:r>
          <a:endParaRPr lang="en-US" sz="1400" kern="1200" dirty="0"/>
        </a:p>
      </dsp:txBody>
      <dsp:txXfrm>
        <a:off x="1168939" y="443228"/>
        <a:ext cx="682092" cy="340964"/>
      </dsp:txXfrm>
    </dsp:sp>
    <dsp:sp modelId="{E8486E1B-2BAF-4473-9947-944430D3CD2E}">
      <dsp:nvSpPr>
        <dsp:cNvPr id="0" name=""/>
        <dsp:cNvSpPr/>
      </dsp:nvSpPr>
      <dsp:spPr>
        <a:xfrm>
          <a:off x="556692" y="705391"/>
          <a:ext cx="1227490" cy="1227677"/>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3430A6F7-8E35-4CD2-823C-03EAEAF5993C}">
      <dsp:nvSpPr>
        <dsp:cNvPr id="0" name=""/>
        <dsp:cNvSpPr/>
      </dsp:nvSpPr>
      <dsp:spPr>
        <a:xfrm>
          <a:off x="829391" y="1152700"/>
          <a:ext cx="682092" cy="34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Auditing</a:t>
          </a:r>
          <a:endParaRPr lang="en-US" sz="1400" kern="1200" dirty="0"/>
        </a:p>
      </dsp:txBody>
      <dsp:txXfrm>
        <a:off x="829391" y="1152700"/>
        <a:ext cx="682092" cy="340964"/>
      </dsp:txXfrm>
    </dsp:sp>
    <dsp:sp modelId="{3F5C6B2B-35F9-4D3B-B13F-5F9DD32D11D1}">
      <dsp:nvSpPr>
        <dsp:cNvPr id="0" name=""/>
        <dsp:cNvSpPr/>
      </dsp:nvSpPr>
      <dsp:spPr>
        <a:xfrm>
          <a:off x="984989" y="1495195"/>
          <a:ext cx="1054604" cy="1055027"/>
        </a:xfrm>
        <a:prstGeom prst="blockArc">
          <a:avLst>
            <a:gd name="adj1" fmla="val 13500000"/>
            <a:gd name="adj2" fmla="val 10800000"/>
            <a:gd name="adj3" fmla="val 12740"/>
          </a:avLst>
        </a:prstGeom>
        <a:solidFill>
          <a:schemeClr val="lt1">
            <a:hueOff val="0"/>
            <a:satOff val="0"/>
            <a:lumOff val="0"/>
            <a:alphaOff val="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E35B53CF-8005-4AF4-862A-047C873EF436}">
      <dsp:nvSpPr>
        <dsp:cNvPr id="0" name=""/>
        <dsp:cNvSpPr/>
      </dsp:nvSpPr>
      <dsp:spPr>
        <a:xfrm>
          <a:off x="884190" y="1867784"/>
          <a:ext cx="1254818" cy="331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Certification</a:t>
          </a:r>
        </a:p>
      </dsp:txBody>
      <dsp:txXfrm>
        <a:off x="884190" y="1867784"/>
        <a:ext cx="1254818" cy="3317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768139-829D-4764-9C6B-EE8D1977B13F}" type="datetimeFigureOut">
              <a:rPr lang="en-GB" smtClean="0"/>
              <a:pPr/>
              <a:t>18/09/2012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DA52A5-F05B-4095-82C8-0D07622ED885}" type="slidenum">
              <a:rPr lang="en-GB" smtClean="0"/>
              <a:pPr/>
              <a:t>‹#›</a:t>
            </a:fld>
            <a:endParaRPr lang="en-GB"/>
          </a:p>
        </p:txBody>
      </p:sp>
    </p:spTree>
    <p:extLst>
      <p:ext uri="{BB962C8B-B14F-4D97-AF65-F5344CB8AC3E}">
        <p14:creationId xmlns:p14="http://schemas.microsoft.com/office/powerpoint/2010/main" val="2418235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50FC3A5-8515-4154-B46A-D5FC24D5850F}" type="datetimeFigureOut">
              <a:rPr lang="en-GB"/>
              <a:pPr>
                <a:defRPr/>
              </a:pPr>
              <a:t>18/09/2012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A0492AA-C698-45A3-92EF-BF98E8A10CDE}" type="slidenum">
              <a:rPr lang="en-GB"/>
              <a:pPr>
                <a:defRPr/>
              </a:pPr>
              <a:t>‹#›</a:t>
            </a:fld>
            <a:endParaRPr lang="en-GB"/>
          </a:p>
        </p:txBody>
      </p:sp>
    </p:spTree>
    <p:extLst>
      <p:ext uri="{BB962C8B-B14F-4D97-AF65-F5344CB8AC3E}">
        <p14:creationId xmlns:p14="http://schemas.microsoft.com/office/powerpoint/2010/main" val="390062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20</a:t>
            </a:fld>
            <a:endParaRPr lang="en-GB"/>
          </a:p>
        </p:txBody>
      </p:sp>
    </p:spTree>
    <p:extLst>
      <p:ext uri="{BB962C8B-B14F-4D97-AF65-F5344CB8AC3E}">
        <p14:creationId xmlns:p14="http://schemas.microsoft.com/office/powerpoint/2010/main" val="1437601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Market recycled products : this would ensure a market for refurbished or second hand usable products</a:t>
            </a:r>
          </a:p>
          <a:p>
            <a:pPr lvl="1"/>
            <a:r>
              <a:rPr lang="en-US" dirty="0" smtClean="0"/>
              <a:t>Increase vendor and customer awareness</a:t>
            </a:r>
          </a:p>
          <a:p>
            <a:pPr lvl="1"/>
            <a:r>
              <a:rPr lang="en-US" dirty="0" smtClean="0"/>
              <a:t>Promote discounts for customer returns on end of lifecycle products (e.g. while buying new goods, provide discounts on new items and offer to take back used products).</a:t>
            </a:r>
          </a:p>
          <a:p>
            <a:pPr lvl="1"/>
            <a:r>
              <a:rPr lang="en-US" dirty="0" smtClean="0"/>
              <a:t>Increased marketing of green raw materials and green production processes would help producers embrace Green PLM pathway.</a:t>
            </a:r>
          </a:p>
          <a:p>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23</a:t>
            </a:fld>
            <a:endParaRPr lang="en-GB"/>
          </a:p>
        </p:txBody>
      </p:sp>
    </p:spTree>
    <p:extLst>
      <p:ext uri="{BB962C8B-B14F-4D97-AF65-F5344CB8AC3E}">
        <p14:creationId xmlns:p14="http://schemas.microsoft.com/office/powerpoint/2010/main" val="2297796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Sust</a:t>
            </a:r>
            <a:r>
              <a:rPr lang="en-US" dirty="0" smtClean="0"/>
              <a:t> aspects – keeping in mind the recovery</a:t>
            </a:r>
            <a:r>
              <a:rPr lang="en-US" baseline="0" dirty="0" smtClean="0"/>
              <a:t> of materials</a:t>
            </a:r>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24</a:t>
            </a:fld>
            <a:endParaRPr lang="en-GB"/>
          </a:p>
        </p:txBody>
      </p:sp>
    </p:spTree>
    <p:extLst>
      <p:ext uri="{BB962C8B-B14F-4D97-AF65-F5344CB8AC3E}">
        <p14:creationId xmlns:p14="http://schemas.microsoft.com/office/powerpoint/2010/main" val="508383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a:p>
            <a:endParaRPr lang="en-GB"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2AFBB7-EFFC-4D8C-9E7B-D0F14A4B2312}" type="slidenum">
              <a:rPr lang="en-GB" smtClean="0">
                <a:latin typeface="Arial" pitchFamily="34" charset="0"/>
              </a:rPr>
              <a:pPr/>
              <a:t>25</a:t>
            </a:fld>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Spurred by  - Consumer activism,  provision in Dodd Frank Wall Street Reform and CPA.</a:t>
            </a:r>
          </a:p>
          <a:p>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3</a:t>
            </a:fld>
            <a:endParaRPr lang="en-GB"/>
          </a:p>
        </p:txBody>
      </p:sp>
    </p:spTree>
    <p:extLst>
      <p:ext uri="{BB962C8B-B14F-4D97-AF65-F5344CB8AC3E}">
        <p14:creationId xmlns:p14="http://schemas.microsoft.com/office/powerpoint/2010/main" val="243308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Mitigation :</a:t>
            </a:r>
          </a:p>
          <a:p>
            <a:endParaRPr lang="en-US" sz="1200" dirty="0" smtClean="0">
              <a:latin typeface="+mn-lt"/>
            </a:endParaRPr>
          </a:p>
          <a:p>
            <a:r>
              <a:rPr lang="en-US" sz="1200" dirty="0" smtClean="0">
                <a:latin typeface="+mn-lt"/>
              </a:rPr>
              <a:t>1. Traceability  and raising awareness for humane mining</a:t>
            </a:r>
          </a:p>
          <a:p>
            <a:r>
              <a:rPr lang="en-US" sz="1200" dirty="0" smtClean="0">
                <a:latin typeface="+mn-lt"/>
              </a:rPr>
              <a:t>2. Recovering the minerals from IT disposal could lessen the demand from this deadly source.</a:t>
            </a:r>
          </a:p>
          <a:p>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4</a:t>
            </a:fld>
            <a:endParaRPr lang="en-GB"/>
          </a:p>
        </p:txBody>
      </p:sp>
    </p:spTree>
    <p:extLst>
      <p:ext uri="{BB962C8B-B14F-4D97-AF65-F5344CB8AC3E}">
        <p14:creationId xmlns:p14="http://schemas.microsoft.com/office/powerpoint/2010/main" val="855662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Electronic waste, or e-waste, is an emerging problem as well as a business opportunity of  increasing significance, given the volumes of e-waste being generated and the content of both toxic and valuable materials in them. The fraction including iron, copper, </a:t>
            </a:r>
            <a:r>
              <a:rPr lang="en-US" sz="1200" dirty="0" err="1" smtClean="0"/>
              <a:t>aluminium</a:t>
            </a:r>
            <a:r>
              <a:rPr lang="en-US" sz="1200" dirty="0" smtClean="0"/>
              <a:t>, gold and other metals in e-waste is over  60%, while pollutants comprise 2.70%.</a:t>
            </a:r>
          </a:p>
          <a:p>
            <a:endParaRPr lang="en-US" dirty="0" smtClean="0"/>
          </a:p>
          <a:p>
            <a:r>
              <a:rPr lang="en-US" dirty="0" smtClean="0"/>
              <a:t>2008 in USA</a:t>
            </a:r>
          </a:p>
          <a:p>
            <a:endParaRPr lang="en-US" dirty="0" smtClean="0"/>
          </a:p>
          <a:p>
            <a:r>
              <a:rPr lang="en-GB" sz="1200" b="1" i="1" kern="1200" dirty="0" smtClean="0">
                <a:solidFill>
                  <a:schemeClr val="tx1"/>
                </a:solidFill>
                <a:effectLst/>
                <a:latin typeface="+mn-lt"/>
                <a:ea typeface="+mn-ea"/>
                <a:cs typeface="+mn-cs"/>
              </a:rPr>
              <a:t>E‑WASTE:</a:t>
            </a:r>
            <a:r>
              <a:rPr lang="en-GB" sz="1200" i="1" kern="1200" dirty="0" smtClean="0">
                <a:solidFill>
                  <a:schemeClr val="tx1"/>
                </a:solidFill>
                <a:effectLst/>
                <a:latin typeface="+mn-lt"/>
                <a:ea typeface="+mn-ea"/>
                <a:cs typeface="+mn-cs"/>
              </a:rPr>
              <a:t> “Any device that for functional reasons is dependent on electric currents or electro-magnetic fields in order to work properly. It becomes e‑waste when the holder discards, intends or requires to discard”</a:t>
            </a:r>
          </a:p>
          <a:p>
            <a:r>
              <a:rPr lang="en-GB" sz="1200" kern="1200" dirty="0" err="1" smtClean="0">
                <a:solidFill>
                  <a:schemeClr val="tx1"/>
                </a:solidFill>
                <a:effectLst/>
                <a:latin typeface="+mn-lt"/>
                <a:ea typeface="+mn-ea"/>
                <a:cs typeface="+mn-cs"/>
              </a:rPr>
              <a:t>Morselli</a:t>
            </a:r>
            <a:r>
              <a:rPr lang="en-GB" sz="1200" kern="1200" dirty="0" smtClean="0">
                <a:solidFill>
                  <a:schemeClr val="tx1"/>
                </a:solidFill>
                <a:effectLst/>
                <a:latin typeface="+mn-lt"/>
                <a:ea typeface="+mn-ea"/>
                <a:cs typeface="+mn-cs"/>
              </a:rPr>
              <a:t>, et al. in their 2009 publication “</a:t>
            </a:r>
            <a:r>
              <a:rPr lang="en-GB" sz="1200" i="1" kern="1200" dirty="0" smtClean="0">
                <a:solidFill>
                  <a:schemeClr val="tx1"/>
                </a:solidFill>
                <a:effectLst/>
                <a:latin typeface="+mn-lt"/>
                <a:ea typeface="+mn-ea"/>
                <a:cs typeface="+mn-cs"/>
              </a:rPr>
              <a:t>Waste Recovery, Strategies, Techniques and Applications in Europe</a:t>
            </a:r>
            <a:r>
              <a:rPr lang="en-GB"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5</a:t>
            </a:fld>
            <a:endParaRPr lang="en-GB"/>
          </a:p>
        </p:txBody>
      </p:sp>
    </p:spTree>
    <p:extLst>
      <p:ext uri="{BB962C8B-B14F-4D97-AF65-F5344CB8AC3E}">
        <p14:creationId xmlns:p14="http://schemas.microsoft.com/office/powerpoint/2010/main" val="64400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smtClean="0">
                <a:latin typeface="+mn-lt"/>
              </a:rPr>
              <a:t>Urban Mining</a:t>
            </a:r>
          </a:p>
          <a:p>
            <a:pPr marL="285750" indent="-285750">
              <a:buFont typeface="Arial" pitchFamily="34" charset="0"/>
              <a:buChar char="•"/>
            </a:pPr>
            <a:r>
              <a:rPr lang="en-US" sz="1200" dirty="0" smtClean="0">
                <a:latin typeface="+mn-lt"/>
              </a:rPr>
              <a:t>$16 billion in gold </a:t>
            </a:r>
          </a:p>
          <a:p>
            <a:pPr marL="285750" indent="-285750">
              <a:buFont typeface="Arial" pitchFamily="34" charset="0"/>
              <a:buChar char="•"/>
            </a:pPr>
            <a:r>
              <a:rPr lang="en-US" sz="1200" dirty="0" smtClean="0">
                <a:latin typeface="+mn-lt"/>
              </a:rPr>
              <a:t>$5 billion in silver</a:t>
            </a:r>
          </a:p>
          <a:p>
            <a:pPr marL="285750" indent="-285750">
              <a:buFont typeface="Arial" pitchFamily="34" charset="0"/>
              <a:buChar char="•"/>
            </a:pPr>
            <a:endParaRPr lang="en-US" sz="1200" dirty="0" smtClean="0">
              <a:latin typeface="+mn-lt"/>
            </a:endParaRPr>
          </a:p>
          <a:p>
            <a:pPr marL="285750" indent="-285750">
              <a:buFont typeface="Arial" pitchFamily="34" charset="0"/>
              <a:buChar char="•"/>
            </a:pPr>
            <a:r>
              <a:rPr lang="en-US" sz="1200" dirty="0" smtClean="0">
                <a:latin typeface="+mn-lt"/>
              </a:rPr>
              <a:t>Today barely </a:t>
            </a:r>
            <a:r>
              <a:rPr lang="en-US" sz="1200" b="1" dirty="0" smtClean="0">
                <a:latin typeface="+mn-lt"/>
              </a:rPr>
              <a:t>15% is recovered</a:t>
            </a:r>
          </a:p>
          <a:p>
            <a:pPr marL="285750" indent="-285750">
              <a:buFont typeface="Arial" pitchFamily="34" charset="0"/>
              <a:buChar char="•"/>
            </a:pPr>
            <a:r>
              <a:rPr lang="en-US" sz="1200" dirty="0" smtClean="0">
                <a:latin typeface="+mn-lt"/>
              </a:rPr>
              <a:t>E-waste contains precious metal deposits that are 40-50 times richer than ores mined from ground</a:t>
            </a:r>
          </a:p>
          <a:p>
            <a:endParaRPr lang="en-US" sz="1200" dirty="0" smtClean="0">
              <a:latin typeface="+mn-lt"/>
            </a:endParaRPr>
          </a:p>
          <a:p>
            <a:r>
              <a:rPr lang="en-US" sz="1200" dirty="0" smtClean="0">
                <a:latin typeface="+mn-lt"/>
              </a:rPr>
              <a:t>E-waste to rise from </a:t>
            </a:r>
          </a:p>
          <a:p>
            <a:pPr marL="285750" indent="-285750">
              <a:buFont typeface="Arial" pitchFamily="34" charset="0"/>
              <a:buChar char="•"/>
            </a:pPr>
            <a:r>
              <a:rPr lang="en-US" sz="1200" dirty="0" smtClean="0">
                <a:latin typeface="+mn-lt"/>
              </a:rPr>
              <a:t>676 million cubic feet in 2010 </a:t>
            </a:r>
          </a:p>
          <a:p>
            <a:pPr marL="285750" indent="-285750">
              <a:buFont typeface="Arial" pitchFamily="34" charset="0"/>
              <a:buChar char="•"/>
            </a:pPr>
            <a:r>
              <a:rPr lang="en-US" sz="1200" dirty="0" smtClean="0">
                <a:latin typeface="+mn-lt"/>
              </a:rPr>
              <a:t>To </a:t>
            </a:r>
            <a:r>
              <a:rPr lang="en-US" sz="1200" b="1" dirty="0" smtClean="0">
                <a:latin typeface="+mn-lt"/>
              </a:rPr>
              <a:t>1,465 million cubic feet </a:t>
            </a:r>
            <a:r>
              <a:rPr lang="en-US" sz="1200" dirty="0" smtClean="0">
                <a:latin typeface="+mn-lt"/>
              </a:rPr>
              <a:t>by 2025</a:t>
            </a:r>
          </a:p>
          <a:p>
            <a:endParaRPr lang="en-US" sz="1200" dirty="0" smtClean="0">
              <a:latin typeface="+mn-lt"/>
            </a:endParaRPr>
          </a:p>
          <a:p>
            <a:r>
              <a:rPr lang="en-US" sz="1200" dirty="0" smtClean="0">
                <a:latin typeface="+mn-lt"/>
              </a:rPr>
              <a:t>E-waste recycling </a:t>
            </a:r>
          </a:p>
          <a:p>
            <a:pPr marL="285750" indent="-285750">
              <a:buFont typeface="Arial" pitchFamily="34" charset="0"/>
              <a:buChar char="•"/>
            </a:pPr>
            <a:r>
              <a:rPr lang="en-US" sz="1200" dirty="0" smtClean="0">
                <a:latin typeface="+mn-lt"/>
              </a:rPr>
              <a:t>To rise to </a:t>
            </a:r>
            <a:r>
              <a:rPr lang="en-US" sz="1200" b="1" dirty="0" smtClean="0">
                <a:latin typeface="+mn-lt"/>
              </a:rPr>
              <a:t>789 cubic feet </a:t>
            </a:r>
            <a:r>
              <a:rPr lang="en-US" sz="1200" dirty="0" smtClean="0">
                <a:latin typeface="+mn-lt"/>
              </a:rPr>
              <a:t>by 2025</a:t>
            </a:r>
          </a:p>
          <a:p>
            <a:pPr marL="285750" indent="-285750">
              <a:buFont typeface="Arial" pitchFamily="34" charset="0"/>
              <a:buChar char="•"/>
            </a:pPr>
            <a:r>
              <a:rPr lang="en-US" sz="1200" dirty="0" smtClean="0">
                <a:latin typeface="+mn-lt"/>
              </a:rPr>
              <a:t>By 2020 more electronics will be recycled than will become e-waste</a:t>
            </a:r>
          </a:p>
          <a:p>
            <a:pPr marL="285750" indent="-285750">
              <a:buFont typeface="Arial" pitchFamily="34" charset="0"/>
              <a:buChar char="•"/>
            </a:pPr>
            <a:endParaRPr lang="en-US" sz="1200" dirty="0" smtClean="0">
              <a:latin typeface="+mn-lt"/>
            </a:endParaRPr>
          </a:p>
          <a:p>
            <a:pPr marL="285750" indent="-285750">
              <a:buFont typeface="Arial" pitchFamily="34" charset="0"/>
              <a:buChar char="•"/>
            </a:pPr>
            <a:endParaRPr lang="en-US" sz="1200" dirty="0" smtClean="0">
              <a:latin typeface="+mn-lt"/>
            </a:endParaRPr>
          </a:p>
          <a:p>
            <a:r>
              <a:rPr lang="en-US" dirty="0" smtClean="0"/>
              <a:t>Experts from the Bonn-based United Nations University provided a financial estimate that the 'urban mining' of e-waste could generate: $21 billion each year ($16 billion in gold and $5 billion in silver). There is more. At present, barely 15% of these precious metals are recovered from the e-waste. The clincher was that e-waste now contains precious metal deposits'' that are 40 to 50 times richer than ores mined from the ground. The UN meet's main focus was on recycling. E-waste is emerging as one of the biggest modern-day challenges.</a:t>
            </a:r>
          </a:p>
          <a:p>
            <a:r>
              <a:rPr lang="en-US" dirty="0" smtClean="0"/>
              <a:t>Electronic waste, or e-waste, is an emerging problem as well as a business opportunity of  increasing significance, given the volumes of e-waste being generated and the content of both toxic and valuable materials in them. The fraction including iron, copper, </a:t>
            </a:r>
            <a:r>
              <a:rPr lang="en-US" dirty="0" err="1" smtClean="0"/>
              <a:t>aluminium</a:t>
            </a:r>
            <a:r>
              <a:rPr lang="en-US" dirty="0" smtClean="0"/>
              <a:t>, gold and other metals in e-waste is over  60%, while pollutants comprise 2.70%.</a:t>
            </a:r>
          </a:p>
          <a:p>
            <a:r>
              <a:rPr lang="en-US" dirty="0" smtClean="0"/>
              <a:t>The Pike study forecasts the amount of e-waste rising from 676 million cubic feet in 2010 to 1,465 million cubic feet by 2025. During that same time, the study anticipated an uptick in the amount of electronics being recycled, from 122 million cubic feet per year in 2010 to 789 million cubic feet by 2025. And, by 2020 it says more electronics will be recycled than will become e-waste.</a:t>
            </a:r>
            <a:endParaRPr lang="en-US" sz="1200" dirty="0">
              <a:latin typeface="+mn-lt"/>
            </a:endParaRPr>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6</a:t>
            </a:fld>
            <a:endParaRPr lang="en-GB"/>
          </a:p>
        </p:txBody>
      </p:sp>
    </p:spTree>
    <p:extLst>
      <p:ext uri="{BB962C8B-B14F-4D97-AF65-F5344CB8AC3E}">
        <p14:creationId xmlns:p14="http://schemas.microsoft.com/office/powerpoint/2010/main" val="408007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10</a:t>
            </a:fld>
            <a:endParaRPr lang="en-GB"/>
          </a:p>
        </p:txBody>
      </p:sp>
    </p:spTree>
    <p:extLst>
      <p:ext uri="{BB962C8B-B14F-4D97-AF65-F5344CB8AC3E}">
        <p14:creationId xmlns:p14="http://schemas.microsoft.com/office/powerpoint/2010/main" val="2319648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*Adopted from end of</a:t>
            </a:r>
            <a:r>
              <a:rPr lang="en-US" baseline="0" dirty="0" smtClean="0"/>
              <a:t> life destination used for automotive sector</a:t>
            </a:r>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14</a:t>
            </a:fld>
            <a:endParaRPr lang="en-GB"/>
          </a:p>
        </p:txBody>
      </p:sp>
    </p:spTree>
    <p:extLst>
      <p:ext uri="{BB962C8B-B14F-4D97-AF65-F5344CB8AC3E}">
        <p14:creationId xmlns:p14="http://schemas.microsoft.com/office/powerpoint/2010/main" val="1952625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18</a:t>
            </a:fld>
            <a:endParaRPr lang="en-GB" dirty="0"/>
          </a:p>
        </p:txBody>
      </p:sp>
    </p:spTree>
    <p:extLst>
      <p:ext uri="{BB962C8B-B14F-4D97-AF65-F5344CB8AC3E}">
        <p14:creationId xmlns:p14="http://schemas.microsoft.com/office/powerpoint/2010/main" val="107430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Leading electronics companies are making progress in eliminating conflict minerals</a:t>
            </a:r>
          </a:p>
          <a:p>
            <a:r>
              <a:rPr lang="en-US" sz="1200" b="0" i="0" u="none" strike="noStrike" kern="1200" baseline="0" dirty="0" smtClean="0">
                <a:solidFill>
                  <a:schemeClr val="tx1"/>
                </a:solidFill>
                <a:latin typeface="+mn-lt"/>
                <a:ea typeface="+mn-ea"/>
                <a:cs typeface="+mn-cs"/>
              </a:rPr>
              <a:t>from their supply chains, but still cannot label their products as being conflict free.</a:t>
            </a:r>
          </a:p>
          <a:p>
            <a:r>
              <a:rPr lang="en-US" sz="1200" b="0" i="0" u="none" strike="noStrike" kern="1200" baseline="0" dirty="0" smtClean="0">
                <a:solidFill>
                  <a:schemeClr val="tx1"/>
                </a:solidFill>
                <a:latin typeface="+mn-lt"/>
                <a:ea typeface="+mn-ea"/>
                <a:cs typeface="+mn-cs"/>
              </a:rPr>
              <a:t>Intel Motorola Apple and HP</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Delay in rule making </a:t>
            </a:r>
          </a:p>
          <a:p>
            <a:endParaRPr lang="en-US" sz="1200" b="0" i="0" u="none" strike="noStrike" kern="1200" baseline="0" dirty="0" smtClean="0">
              <a:solidFill>
                <a:schemeClr val="tx1"/>
              </a:solidFill>
              <a:latin typeface="+mn-lt"/>
              <a:ea typeface="+mn-ea"/>
              <a:cs typeface="+mn-cs"/>
            </a:endParaRPr>
          </a:p>
          <a:p>
            <a:r>
              <a:rPr lang="en-US" sz="1200" dirty="0" smtClean="0"/>
              <a:t>HP has been active at multiple levels. </a:t>
            </a:r>
          </a:p>
          <a:p>
            <a:pPr marL="171450" indent="-171450">
              <a:buFont typeface="Arial" pitchFamily="34" charset="0"/>
              <a:buChar char="•"/>
            </a:pPr>
            <a:r>
              <a:rPr lang="en-US" sz="1200" dirty="0" smtClean="0"/>
              <a:t>When enough smelters are available it will  require its suppliers to use only audited, conflict-free smelters. </a:t>
            </a:r>
          </a:p>
          <a:p>
            <a:pPr marL="171450" indent="-171450">
              <a:buFont typeface="Arial" pitchFamily="34" charset="0"/>
              <a:buChar char="•"/>
            </a:pPr>
            <a:r>
              <a:rPr lang="en-US" sz="1200" dirty="0" smtClean="0"/>
              <a:t>Co-founded the smelters incentive program. </a:t>
            </a:r>
          </a:p>
          <a:p>
            <a:pPr marL="171450" indent="-171450">
              <a:buFont typeface="Arial" pitchFamily="34" charset="0"/>
              <a:buChar char="•"/>
            </a:pPr>
            <a:r>
              <a:rPr lang="en-US" sz="1200" dirty="0" smtClean="0"/>
              <a:t>Is helping Congo develop a clean minerals trade, serving on the governance committee of the PPA, purchasing minerals</a:t>
            </a:r>
          </a:p>
          <a:p>
            <a:pPr marL="171450" indent="-171450">
              <a:buFont typeface="Arial" pitchFamily="34" charset="0"/>
              <a:buChar char="•"/>
            </a:pPr>
            <a:r>
              <a:rPr lang="en-US" sz="1200" dirty="0" smtClean="0"/>
              <a:t>from Congo, traveling to eastern Congo to see local systems firsthand, and being the most active corporate participant in a diplomacy work group on Congo. </a:t>
            </a:r>
          </a:p>
          <a:p>
            <a:pPr marL="171450" indent="-171450">
              <a:buFont typeface="Arial" pitchFamily="34" charset="0"/>
              <a:buChar char="•"/>
            </a:pPr>
            <a:r>
              <a:rPr lang="en-US" sz="1200" dirty="0" smtClean="0"/>
              <a:t>It also signed onto the multi-stakeholder group on strong SEC regulations</a:t>
            </a:r>
            <a:endParaRPr lang="en-US" dirty="0"/>
          </a:p>
        </p:txBody>
      </p:sp>
      <p:sp>
        <p:nvSpPr>
          <p:cNvPr id="4" name="Slide Number Placeholder 3"/>
          <p:cNvSpPr>
            <a:spLocks noGrp="1"/>
          </p:cNvSpPr>
          <p:nvPr>
            <p:ph type="sldNum" sz="quarter" idx="10"/>
          </p:nvPr>
        </p:nvSpPr>
        <p:spPr/>
        <p:txBody>
          <a:bodyPr/>
          <a:lstStyle/>
          <a:p>
            <a:pPr>
              <a:defRPr/>
            </a:pPr>
            <a:fld id="{FA0492AA-C698-45A3-92EF-BF98E8A10CDE}" type="slidenum">
              <a:rPr lang="en-GB" smtClean="0"/>
              <a:pPr>
                <a:defRPr/>
              </a:pPr>
              <a:t>19</a:t>
            </a:fld>
            <a:endParaRPr lang="en-GB"/>
          </a:p>
        </p:txBody>
      </p:sp>
    </p:spTree>
    <p:extLst>
      <p:ext uri="{BB962C8B-B14F-4D97-AF65-F5344CB8AC3E}">
        <p14:creationId xmlns:p14="http://schemas.microsoft.com/office/powerpoint/2010/main" val="2869572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474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gray">
          <a:xfrm>
            <a:off x="0" y="4749798"/>
            <a:ext cx="9144000" cy="409579"/>
          </a:xfrm>
          <a:prstGeom prst="rect">
            <a:avLst/>
          </a:prstGeom>
          <a:gradFill flip="none" rotWithShape="1">
            <a:gsLst>
              <a:gs pos="51000">
                <a:srgbClr val="6D6E71"/>
              </a:gs>
              <a:gs pos="0">
                <a:srgbClr val="0D0D0D"/>
              </a:gs>
              <a:gs pos="81000">
                <a:srgbClr val="0D0D0D"/>
              </a:gs>
            </a:gsLst>
            <a:path path="circle">
              <a:fillToRect l="100000" t="100000"/>
            </a:path>
            <a:tileRect r="-100000" b="-100000"/>
          </a:gra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baseline="-25000" dirty="0">
              <a:solidFill>
                <a:srgbClr val="FFFFFF"/>
              </a:solidFill>
              <a:latin typeface="Arial"/>
              <a:cs typeface="Arial"/>
            </a:endParaRPr>
          </a:p>
        </p:txBody>
      </p:sp>
      <p:sp>
        <p:nvSpPr>
          <p:cNvPr id="9" name="Rectangle 8"/>
          <p:cNvSpPr>
            <a:spLocks noChangeArrowheads="1"/>
          </p:cNvSpPr>
          <p:nvPr/>
        </p:nvSpPr>
        <p:spPr bwMode="gray">
          <a:xfrm flipV="1">
            <a:off x="0" y="4742387"/>
            <a:ext cx="9144000" cy="54610"/>
          </a:xfrm>
          <a:prstGeom prst="rect">
            <a:avLst/>
          </a:prstGeom>
          <a:solidFill>
            <a:srgbClr val="8DC53E"/>
          </a:solidFill>
          <a:ln w="9525">
            <a:noFill/>
            <a:miter lim="800000"/>
            <a:headEnd/>
            <a:tailEnd/>
          </a:ln>
          <a:effectLst/>
        </p:spPr>
        <p:txBody>
          <a:bodyPr anchor="ctr"/>
          <a:lstStyle/>
          <a:p>
            <a:pPr algn="ctr" fontAlgn="auto">
              <a:spcBef>
                <a:spcPts val="0"/>
              </a:spcBef>
              <a:spcAft>
                <a:spcPts val="0"/>
              </a:spcAft>
              <a:defRPr/>
            </a:pPr>
            <a:endParaRPr lang="en-US" baseline="-25000" dirty="0">
              <a:solidFill>
                <a:srgbClr val="FFFFFF"/>
              </a:solidFill>
              <a:latin typeface="Cambria"/>
            </a:endParaRPr>
          </a:p>
        </p:txBody>
      </p:sp>
      <p:pic>
        <p:nvPicPr>
          <p:cNvPr id="10" name="Picture 9" descr="BTE_logo1.png"/>
          <p:cNvPicPr>
            <a:picLocks noChangeAspect="1"/>
          </p:cNvPicPr>
          <p:nvPr/>
        </p:nvPicPr>
        <p:blipFill>
          <a:blip r:embed="rId3" cstate="print"/>
          <a:stretch>
            <a:fillRect/>
          </a:stretch>
        </p:blipFill>
        <p:spPr>
          <a:xfrm>
            <a:off x="7611532" y="4843992"/>
            <a:ext cx="1407583" cy="285007"/>
          </a:xfrm>
          <a:prstGeom prst="rect">
            <a:avLst/>
          </a:prstGeom>
        </p:spPr>
      </p:pic>
      <p:pic>
        <p:nvPicPr>
          <p:cNvPr id="12" name="Picture 11" descr="LOGOO.png"/>
          <p:cNvPicPr>
            <a:picLocks noChangeAspect="1"/>
          </p:cNvPicPr>
          <p:nvPr/>
        </p:nvPicPr>
        <p:blipFill>
          <a:blip r:embed="rId4" cstate="print"/>
          <a:stretch>
            <a:fillRect/>
          </a:stretch>
        </p:blipFill>
        <p:spPr>
          <a:xfrm>
            <a:off x="157093" y="4802456"/>
            <a:ext cx="768965" cy="345602"/>
          </a:xfrm>
          <a:prstGeom prst="rect">
            <a:avLst/>
          </a:prstGeom>
        </p:spPr>
      </p:pic>
      <p:sp>
        <p:nvSpPr>
          <p:cNvPr id="3" name="Text Placeholder 2"/>
          <p:cNvSpPr>
            <a:spLocks noGrp="1"/>
          </p:cNvSpPr>
          <p:nvPr>
            <p:ph type="body" sz="quarter" idx="10" hasCustomPrompt="1"/>
          </p:nvPr>
        </p:nvSpPr>
        <p:spPr>
          <a:xfrm>
            <a:off x="445472" y="1277938"/>
            <a:ext cx="8229600" cy="684212"/>
          </a:xfrm>
          <a:prstGeom prst="roundRect">
            <a:avLst/>
          </a:prstGeom>
          <a:noFill/>
        </p:spPr>
        <p:txBody>
          <a:bodyPr anchor="ctr" anchorCtr="0"/>
          <a:lstStyle>
            <a:lvl1pPr marL="0" indent="0" algn="ctr">
              <a:buNone/>
              <a:defRPr sz="18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a:t>
            </a:r>
          </a:p>
        </p:txBody>
      </p:sp>
      <p:sp>
        <p:nvSpPr>
          <p:cNvPr id="16" name="Text Placeholder 2"/>
          <p:cNvSpPr>
            <a:spLocks noGrp="1"/>
          </p:cNvSpPr>
          <p:nvPr>
            <p:ph type="body" sz="quarter" idx="11" hasCustomPrompt="1"/>
          </p:nvPr>
        </p:nvSpPr>
        <p:spPr>
          <a:xfrm>
            <a:off x="493208" y="1811338"/>
            <a:ext cx="8229600" cy="531812"/>
          </a:xfrm>
          <a:prstGeom prst="roundRect">
            <a:avLst/>
          </a:prstGeom>
          <a:noFill/>
        </p:spPr>
        <p:txBody>
          <a:bodyPr/>
          <a:lstStyle>
            <a:lvl1pPr marL="0" indent="0" algn="ctr">
              <a:buNone/>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sub title</a:t>
            </a:r>
          </a:p>
        </p:txBody>
      </p:sp>
    </p:spTree>
    <p:extLst>
      <p:ext uri="{BB962C8B-B14F-4D97-AF65-F5344CB8AC3E}">
        <p14:creationId xmlns:p14="http://schemas.microsoft.com/office/powerpoint/2010/main" val="4884688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p:txBody>
          <a:bodyPr/>
          <a:lstStyle>
            <a:lvl1pPr>
              <a:defRPr sz="2200"/>
            </a:lvl1pPr>
          </a:lstStyle>
          <a:p>
            <a:r>
              <a:rPr lang="en-US" smtClean="0"/>
              <a:t>Click to edit Master title style</a:t>
            </a:r>
            <a:endParaRPr lang="en-GB" dirty="0"/>
          </a:p>
        </p:txBody>
      </p:sp>
      <p:sp>
        <p:nvSpPr>
          <p:cNvPr id="7"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1000">
                <a:solidFill>
                  <a:schemeClr val="bg1"/>
                </a:solidFill>
                <a:latin typeface="+mn-lt"/>
              </a:defRPr>
            </a:lvl1pPr>
          </a:lstStyle>
          <a:p>
            <a:fld id="{1B4F6610-D3CE-4804-A536-AC1483F8FB5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3358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Layout">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1"/>
            <a:ext cx="9136953" cy="474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gray">
          <a:xfrm>
            <a:off x="0" y="4749798"/>
            <a:ext cx="9144000" cy="409579"/>
          </a:xfrm>
          <a:prstGeom prst="rect">
            <a:avLst/>
          </a:prstGeom>
          <a:gradFill flip="none" rotWithShape="1">
            <a:gsLst>
              <a:gs pos="51000">
                <a:srgbClr val="6D6E71"/>
              </a:gs>
              <a:gs pos="0">
                <a:srgbClr val="0D0D0D"/>
              </a:gs>
              <a:gs pos="81000">
                <a:srgbClr val="0D0D0D"/>
              </a:gs>
            </a:gsLst>
            <a:path path="circle">
              <a:fillToRect l="100000" t="100000"/>
            </a:path>
            <a:tileRect r="-100000" b="-100000"/>
          </a:gra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baseline="-25000" dirty="0">
              <a:solidFill>
                <a:srgbClr val="FFFFFF"/>
              </a:solidFill>
              <a:latin typeface="Arial"/>
              <a:cs typeface="Arial"/>
            </a:endParaRPr>
          </a:p>
        </p:txBody>
      </p:sp>
      <p:sp>
        <p:nvSpPr>
          <p:cNvPr id="9" name="Rectangle 8"/>
          <p:cNvSpPr>
            <a:spLocks noChangeArrowheads="1"/>
          </p:cNvSpPr>
          <p:nvPr/>
        </p:nvSpPr>
        <p:spPr bwMode="gray">
          <a:xfrm flipV="1">
            <a:off x="0" y="4742387"/>
            <a:ext cx="9144000" cy="54610"/>
          </a:xfrm>
          <a:prstGeom prst="rect">
            <a:avLst/>
          </a:prstGeom>
          <a:solidFill>
            <a:srgbClr val="8DC53E"/>
          </a:solidFill>
          <a:ln w="9525">
            <a:noFill/>
            <a:miter lim="800000"/>
            <a:headEnd/>
            <a:tailEnd/>
          </a:ln>
          <a:effectLst/>
        </p:spPr>
        <p:txBody>
          <a:bodyPr anchor="ctr"/>
          <a:lstStyle/>
          <a:p>
            <a:pPr algn="ctr" fontAlgn="auto">
              <a:spcBef>
                <a:spcPts val="0"/>
              </a:spcBef>
              <a:spcAft>
                <a:spcPts val="0"/>
              </a:spcAft>
              <a:defRPr/>
            </a:pPr>
            <a:endParaRPr lang="en-US" baseline="-25000" dirty="0">
              <a:solidFill>
                <a:srgbClr val="FFFFFF"/>
              </a:solidFill>
              <a:latin typeface="Cambria"/>
            </a:endParaRPr>
          </a:p>
        </p:txBody>
      </p:sp>
      <p:pic>
        <p:nvPicPr>
          <p:cNvPr id="10" name="Picture 9" descr="BTE_logo1.png"/>
          <p:cNvPicPr>
            <a:picLocks noChangeAspect="1"/>
          </p:cNvPicPr>
          <p:nvPr/>
        </p:nvPicPr>
        <p:blipFill>
          <a:blip r:embed="rId3" cstate="print"/>
          <a:stretch>
            <a:fillRect/>
          </a:stretch>
        </p:blipFill>
        <p:spPr>
          <a:xfrm>
            <a:off x="7611532" y="4843992"/>
            <a:ext cx="1407583" cy="285007"/>
          </a:xfrm>
          <a:prstGeom prst="rect">
            <a:avLst/>
          </a:prstGeom>
        </p:spPr>
      </p:pic>
      <p:pic>
        <p:nvPicPr>
          <p:cNvPr id="12" name="Picture 11" descr="LOGOO.png"/>
          <p:cNvPicPr>
            <a:picLocks noChangeAspect="1"/>
          </p:cNvPicPr>
          <p:nvPr/>
        </p:nvPicPr>
        <p:blipFill>
          <a:blip r:embed="rId4" cstate="print"/>
          <a:stretch>
            <a:fillRect/>
          </a:stretch>
        </p:blipFill>
        <p:spPr>
          <a:xfrm>
            <a:off x="157093" y="4802456"/>
            <a:ext cx="768965" cy="345602"/>
          </a:xfrm>
          <a:prstGeom prst="rect">
            <a:avLst/>
          </a:prstGeom>
        </p:spPr>
      </p:pic>
      <p:sp>
        <p:nvSpPr>
          <p:cNvPr id="3" name="Text Placeholder 2"/>
          <p:cNvSpPr>
            <a:spLocks noGrp="1"/>
          </p:cNvSpPr>
          <p:nvPr>
            <p:ph type="body" sz="quarter" idx="10" hasCustomPrompt="1"/>
          </p:nvPr>
        </p:nvSpPr>
        <p:spPr>
          <a:xfrm>
            <a:off x="494350" y="926296"/>
            <a:ext cx="8217164" cy="531812"/>
          </a:xfrm>
        </p:spPr>
        <p:txBody>
          <a:bodyPr/>
          <a:lstStyle>
            <a:lvl1pPr marL="0" indent="0" algn="ctr">
              <a:buNone/>
              <a:defRPr sz="2000">
                <a:solidFill>
                  <a:schemeClr val="accent6">
                    <a:lumMod val="7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title</a:t>
            </a:r>
          </a:p>
        </p:txBody>
      </p:sp>
    </p:spTree>
    <p:extLst>
      <p:ext uri="{BB962C8B-B14F-4D97-AF65-F5344CB8AC3E}">
        <p14:creationId xmlns:p14="http://schemas.microsoft.com/office/powerpoint/2010/main" val="42679734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ank You Slide Layout">
    <p:spTree>
      <p:nvGrpSpPr>
        <p:cNvPr id="1" name=""/>
        <p:cNvGrpSpPr/>
        <p:nvPr/>
      </p:nvGrpSpPr>
      <p:grpSpPr>
        <a:xfrm>
          <a:off x="0" y="0"/>
          <a:ext cx="0" cy="0"/>
          <a:chOff x="0" y="0"/>
          <a:chExt cx="0" cy="0"/>
        </a:xfrm>
      </p:grpSpPr>
      <p:cxnSp>
        <p:nvCxnSpPr>
          <p:cNvPr id="5" name="Straight Connector 4"/>
          <p:cNvCxnSpPr/>
          <p:nvPr/>
        </p:nvCxnSpPr>
        <p:spPr>
          <a:xfrm>
            <a:off x="2316480" y="2309786"/>
            <a:ext cx="5002212" cy="2117"/>
          </a:xfrm>
          <a:prstGeom prst="line">
            <a:avLst/>
          </a:prstGeom>
          <a:ln w="22225" cap="rnd" cmpd="sng" algn="ctr">
            <a:solidFill>
              <a:schemeClr val="bg1">
                <a:lumMod val="75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433918" y="2354665"/>
            <a:ext cx="4884774" cy="1969770"/>
          </a:xfrm>
          <a:prstGeom prst="rect">
            <a:avLst/>
          </a:prstGeom>
          <a:noFill/>
        </p:spPr>
        <p:txBody>
          <a:bodyPr wrap="square" rtlCol="0">
            <a:spAutoFit/>
          </a:bodyPr>
          <a:lstStyle/>
          <a:p>
            <a:pPr algn="ctr" fontAlgn="auto">
              <a:spcBef>
                <a:spcPts val="0"/>
              </a:spcBef>
              <a:spcAft>
                <a:spcPts val="0"/>
              </a:spcAft>
            </a:pPr>
            <a:r>
              <a:rPr lang="en-US" sz="1600" dirty="0" smtClean="0">
                <a:solidFill>
                  <a:prstClr val="black">
                    <a:lumMod val="50000"/>
                    <a:lumOff val="50000"/>
                  </a:prstClr>
                </a:solidFill>
                <a:latin typeface="Cambria"/>
              </a:rPr>
              <a:t> </a:t>
            </a:r>
            <a:r>
              <a:rPr lang="en-US" sz="1600" b="1" dirty="0" smtClean="0">
                <a:solidFill>
                  <a:srgbClr val="0F6FC6"/>
                </a:solidFill>
                <a:latin typeface="Cambria"/>
              </a:rPr>
              <a:t>www.infosys.com</a:t>
            </a:r>
          </a:p>
          <a:p>
            <a:pPr fontAlgn="auto">
              <a:spcBef>
                <a:spcPts val="600"/>
              </a:spcBef>
              <a:spcAft>
                <a:spcPts val="0"/>
              </a:spcAft>
            </a:pPr>
            <a:r>
              <a:rPr lang="en-GB" sz="1200" dirty="0" smtClean="0">
                <a:solidFill>
                  <a:prstClr val="black">
                    <a:lumMod val="50000"/>
                    <a:lumOff val="50000"/>
                  </a:prstClr>
                </a:solidFill>
                <a:latin typeface="Cambria"/>
              </a:rPr>
              <a:t>The contents of this document are proprietary and confidential to Infosys Limited and may not be disclosed in whole or in part at any time, to any third party without the prior written consent of Infosys Limited.</a:t>
            </a:r>
          </a:p>
          <a:p>
            <a:pPr fontAlgn="auto">
              <a:spcBef>
                <a:spcPts val="600"/>
              </a:spcBef>
              <a:spcAft>
                <a:spcPts val="0"/>
              </a:spcAft>
            </a:pPr>
            <a:r>
              <a:rPr lang="en-GB" sz="1200" dirty="0" smtClean="0">
                <a:solidFill>
                  <a:prstClr val="black">
                    <a:lumMod val="50000"/>
                    <a:lumOff val="50000"/>
                  </a:prstClr>
                </a:solidFill>
                <a:latin typeface="Cambria"/>
              </a:rPr>
              <a:t>©            Infosys Limited. All rights reserved. Copyright in the whole and any part of this document belongs to Infosys Limited. This work may not be used, sold, transferred, adapted, abridged, copied or reproduced in whole or in part, in any manner or form, or in any media, without the prior written consent of Infosys Limited.</a:t>
            </a:r>
            <a:endParaRPr lang="en-US" sz="1200" dirty="0" smtClean="0">
              <a:solidFill>
                <a:prstClr val="black">
                  <a:lumMod val="50000"/>
                  <a:lumOff val="50000"/>
                </a:prstClr>
              </a:solidFill>
              <a:latin typeface="Cambria"/>
            </a:endParaRPr>
          </a:p>
        </p:txBody>
      </p:sp>
      <p:sp>
        <p:nvSpPr>
          <p:cNvPr id="9" name="TextBox 8"/>
          <p:cNvSpPr txBox="1"/>
          <p:nvPr/>
        </p:nvSpPr>
        <p:spPr>
          <a:xfrm>
            <a:off x="2353236" y="1844776"/>
            <a:ext cx="4884774" cy="400110"/>
          </a:xfrm>
          <a:prstGeom prst="rect">
            <a:avLst/>
          </a:prstGeom>
          <a:noFill/>
        </p:spPr>
        <p:txBody>
          <a:bodyPr wrap="square" rtlCol="0">
            <a:spAutoFit/>
          </a:bodyPr>
          <a:lstStyle/>
          <a:p>
            <a:pPr algn="ctr" fontAlgn="auto">
              <a:spcBef>
                <a:spcPts val="0"/>
              </a:spcBef>
              <a:spcAft>
                <a:spcPts val="0"/>
              </a:spcAft>
            </a:pPr>
            <a:r>
              <a:rPr lang="en-US" sz="2000" b="1" dirty="0" smtClean="0">
                <a:solidFill>
                  <a:srgbClr val="DF572E"/>
                </a:solidFill>
                <a:latin typeface="Cambria"/>
              </a:rPr>
              <a:t>Thank You</a:t>
            </a:r>
            <a:endParaRPr lang="en-US" sz="2000" b="1" dirty="0">
              <a:solidFill>
                <a:srgbClr val="DF572E"/>
              </a:solidFill>
              <a:latin typeface="Cambria"/>
            </a:endParaRPr>
          </a:p>
        </p:txBody>
      </p:sp>
      <p:sp>
        <p:nvSpPr>
          <p:cNvPr id="10" name="Text Placeholder 9"/>
          <p:cNvSpPr>
            <a:spLocks noGrp="1"/>
          </p:cNvSpPr>
          <p:nvPr>
            <p:ph type="body" sz="quarter" idx="10" hasCustomPrompt="1"/>
          </p:nvPr>
        </p:nvSpPr>
        <p:spPr>
          <a:xfrm>
            <a:off x="2585197" y="3292808"/>
            <a:ext cx="712600" cy="248817"/>
          </a:xfrm>
          <a:prstGeom prst="rect">
            <a:avLst/>
          </a:prstGeom>
        </p:spPr>
        <p:txBody>
          <a:bodyPr/>
          <a:lstStyle>
            <a:lvl1pPr marL="0" indent="0">
              <a:buNone/>
              <a:defRPr sz="1200">
                <a:solidFill>
                  <a:schemeClr val="tx1">
                    <a:lumMod val="50000"/>
                    <a:lumOff val="50000"/>
                  </a:schemeClr>
                </a:solidFill>
              </a:defRPr>
            </a:lvl1pPr>
            <a:lvl2pPr>
              <a:defRPr>
                <a:solidFill>
                  <a:schemeClr val="bg1">
                    <a:lumMod val="85000"/>
                  </a:schemeClr>
                </a:solidFill>
              </a:defRPr>
            </a:lvl2pPr>
            <a:lvl3pPr>
              <a:defRPr>
                <a:solidFill>
                  <a:schemeClr val="bg1">
                    <a:lumMod val="85000"/>
                  </a:schemeClr>
                </a:solidFill>
              </a:defRPr>
            </a:lvl3pPr>
            <a:lvl4pPr>
              <a:defRPr>
                <a:solidFill>
                  <a:schemeClr val="bg1">
                    <a:lumMod val="85000"/>
                  </a:schemeClr>
                </a:solidFill>
              </a:defRPr>
            </a:lvl4pPr>
            <a:lvl5pPr>
              <a:defRPr>
                <a:solidFill>
                  <a:schemeClr val="bg1">
                    <a:lumMod val="85000"/>
                  </a:schemeClr>
                </a:solidFill>
              </a:defRPr>
            </a:lvl5pPr>
          </a:lstStyle>
          <a:p>
            <a:pPr lvl="0"/>
            <a:r>
              <a:rPr lang="en-US" dirty="0" smtClean="0"/>
              <a:t>Year</a:t>
            </a: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bwMode="auto">
          <a:xfrm>
            <a:off x="4553579" y="881797"/>
            <a:ext cx="2354961" cy="622443"/>
          </a:xfrm>
          <a:prstGeom prst="rect">
            <a:avLst/>
          </a:prstGeom>
          <a:noFill/>
          <a:ln>
            <a:noFill/>
          </a:ln>
        </p:spPr>
      </p:pic>
      <p:pic>
        <p:nvPicPr>
          <p:cNvPr id="12" name="Picture 11"/>
          <p:cNvPicPr/>
          <p:nvPr/>
        </p:nvPicPr>
        <p:blipFill rotWithShape="1">
          <a:blip r:embed="rId3" cstate="print">
            <a:extLst>
              <a:ext uri="{28A0092B-C50C-407E-A947-70E740481C1C}">
                <a14:useLocalDpi xmlns:a14="http://schemas.microsoft.com/office/drawing/2010/main" val="0"/>
              </a:ext>
            </a:extLst>
          </a:blip>
          <a:srcRect t="-6692" b="30555"/>
          <a:stretch/>
        </p:blipFill>
        <p:spPr bwMode="auto">
          <a:xfrm>
            <a:off x="2727791" y="951111"/>
            <a:ext cx="1590675" cy="472440"/>
          </a:xfrm>
          <a:prstGeom prst="rect">
            <a:avLst/>
          </a:prstGeom>
          <a:ln>
            <a:noFill/>
          </a:ln>
          <a:extLst>
            <a:ext uri="{53640926-AAD7-44D8-BBD7-CCE9431645EC}">
              <a14:shadowObscured xmlns:a14="http://schemas.microsoft.com/office/drawing/2010/main"/>
            </a:ext>
          </a:extLst>
        </p:spPr>
      </p:pic>
      <p:cxnSp>
        <p:nvCxnSpPr>
          <p:cNvPr id="13" name="Straight Connector 12"/>
          <p:cNvCxnSpPr/>
          <p:nvPr/>
        </p:nvCxnSpPr>
        <p:spPr>
          <a:xfrm>
            <a:off x="4385701" y="995505"/>
            <a:ext cx="0" cy="41148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8256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 no imag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45766"/>
            <a:ext cx="7772400" cy="856673"/>
          </a:xfrm>
          <a:prstGeom prst="rect">
            <a:avLst/>
          </a:prstGeom>
        </p:spPr>
        <p:txBody>
          <a:bodyPr anchor="b">
            <a:noAutofit/>
          </a:bodyPr>
          <a:lstStyle>
            <a:lvl1pPr algn="ctr">
              <a:defRPr sz="2300" b="1"/>
            </a:lvl1pPr>
          </a:lstStyle>
          <a:p>
            <a:r>
              <a:rPr lang="en-US" dirty="0" smtClean="0"/>
              <a:t>Click to edit Master title style</a:t>
            </a:r>
            <a:endParaRPr lang="en-GB" dirty="0"/>
          </a:p>
        </p:txBody>
      </p:sp>
      <p:sp>
        <p:nvSpPr>
          <p:cNvPr id="3" name="Subtitle 2"/>
          <p:cNvSpPr>
            <a:spLocks noGrp="1"/>
          </p:cNvSpPr>
          <p:nvPr>
            <p:ph type="subTitle" idx="1"/>
          </p:nvPr>
        </p:nvSpPr>
        <p:spPr>
          <a:xfrm>
            <a:off x="685800" y="2224012"/>
            <a:ext cx="6400800" cy="1114301"/>
          </a:xfrm>
          <a:prstGeom prst="rect">
            <a:avLst/>
          </a:prstGeom>
        </p:spPr>
        <p:txBody>
          <a:bodyPr>
            <a:normAutofit/>
          </a:bodyPr>
          <a:lstStyle>
            <a:lvl1pPr marL="0" indent="0" algn="ctr">
              <a:buNone/>
              <a:defRPr sz="1800" i="0">
                <a:solidFill>
                  <a:schemeClr val="tx2">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700">
                <a:solidFill>
                  <a:schemeClr val="bg1"/>
                </a:solidFill>
                <a:latin typeface="+mn-lt"/>
              </a:defRPr>
            </a:lvl1pPr>
          </a:lstStyle>
          <a:p>
            <a:pPr>
              <a:defRPr/>
            </a:pPr>
            <a:fld id="{C4CB27F2-16A8-4A19-9A49-FC3C1D46B430}"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otes&amp;Disclaimer">
    <p:spTree>
      <p:nvGrpSpPr>
        <p:cNvPr id="1" name=""/>
        <p:cNvGrpSpPr/>
        <p:nvPr/>
      </p:nvGrpSpPr>
      <p:grpSpPr>
        <a:xfrm>
          <a:off x="0" y="0"/>
          <a:ext cx="0" cy="0"/>
          <a:chOff x="0" y="0"/>
          <a:chExt cx="0" cy="0"/>
        </a:xfrm>
      </p:grpSpPr>
      <p:cxnSp>
        <p:nvCxnSpPr>
          <p:cNvPr id="6" name="Straight Connector 5"/>
          <p:cNvCxnSpPr/>
          <p:nvPr userDrawn="1"/>
        </p:nvCxnSpPr>
        <p:spPr>
          <a:xfrm>
            <a:off x="2316480" y="2603508"/>
            <a:ext cx="5002212" cy="1588"/>
          </a:xfrm>
          <a:prstGeom prst="line">
            <a:avLst/>
          </a:prstGeom>
          <a:ln w="22225" cap="rnd" cmpd="sng" algn="ctr">
            <a:solidFill>
              <a:schemeClr val="bg1">
                <a:lumMod val="75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2438400" y="1617544"/>
            <a:ext cx="4880292" cy="987552"/>
          </a:xfrm>
          <a:prstGeom prst="rect">
            <a:avLst/>
          </a:prstGeom>
        </p:spPr>
        <p:txBody>
          <a:bodyPr anchor="b"/>
          <a:lstStyle>
            <a:lvl1pPr algn="ctr">
              <a:defRPr sz="2800">
                <a:solidFill>
                  <a:srgbClr val="FF6600"/>
                </a:solidFill>
                <a:latin typeface="Arial"/>
                <a:cs typeface="Arial"/>
              </a:defRPr>
            </a:lvl1pPr>
          </a:lstStyle>
          <a:p>
            <a:r>
              <a:rPr lang="en-US" dirty="0" smtClean="0"/>
              <a:t>Click to edit Master title style</a:t>
            </a:r>
            <a:endParaRPr lang="en-GB" dirty="0"/>
          </a:p>
        </p:txBody>
      </p:sp>
      <p:sp>
        <p:nvSpPr>
          <p:cNvPr id="9" name="Content Placeholder 2"/>
          <p:cNvSpPr>
            <a:spLocks noGrp="1"/>
          </p:cNvSpPr>
          <p:nvPr>
            <p:ph idx="1"/>
          </p:nvPr>
        </p:nvSpPr>
        <p:spPr>
          <a:xfrm>
            <a:off x="2319862" y="2678184"/>
            <a:ext cx="4880292" cy="2257362"/>
          </a:xfrm>
          <a:prstGeom prst="rect">
            <a:avLst/>
          </a:prstGeom>
        </p:spPr>
        <p:txBody>
          <a:bodyPr/>
          <a:lstStyle>
            <a:lvl1pPr marL="0" indent="0" algn="ctr">
              <a:buFontTx/>
              <a:buNone/>
              <a:defRPr sz="1400">
                <a:solidFill>
                  <a:schemeClr val="bg2">
                    <a:lumMod val="50000"/>
                  </a:schemeClr>
                </a:solidFill>
                <a:latin typeface="Arial"/>
                <a:cs typeface="Arial"/>
              </a:defRPr>
            </a:lvl1pPr>
            <a:lvl2pPr marL="444500" indent="0" algn="ctr">
              <a:buFontTx/>
              <a:buNone/>
              <a:defRPr sz="1200">
                <a:solidFill>
                  <a:schemeClr val="bg2">
                    <a:lumMod val="50000"/>
                  </a:schemeClr>
                </a:solidFill>
                <a:latin typeface="Arial"/>
                <a:cs typeface="Arial"/>
              </a:defRPr>
            </a:lvl2pPr>
            <a:lvl3pPr marL="895350" indent="0" algn="ctr">
              <a:buFontTx/>
              <a:buNone/>
              <a:defRPr sz="1100">
                <a:solidFill>
                  <a:schemeClr val="bg2">
                    <a:lumMod val="50000"/>
                  </a:schemeClr>
                </a:solidFill>
                <a:latin typeface="Arial"/>
                <a:cs typeface="Arial"/>
              </a:defRPr>
            </a:lvl3pPr>
            <a:lvl4pPr marL="1347788" indent="0" algn="ctr">
              <a:buFontTx/>
              <a:buNone/>
              <a:defRPr sz="1050">
                <a:solidFill>
                  <a:schemeClr val="bg2">
                    <a:lumMod val="50000"/>
                  </a:schemeClr>
                </a:solidFill>
                <a:latin typeface="Arial"/>
                <a:cs typeface="Arial"/>
              </a:defRPr>
            </a:lvl4pPr>
            <a:lvl5pPr marL="1792288" indent="0" algn="ctr">
              <a:buFontTx/>
              <a:buNone/>
              <a:defRPr sz="1050">
                <a:solidFill>
                  <a:schemeClr val="bg2">
                    <a:lumMod val="50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9" descr="lg.png"/>
          <p:cNvPicPr>
            <a:picLocks noChangeAspect="1"/>
          </p:cNvPicPr>
          <p:nvPr userDrawn="1"/>
        </p:nvPicPr>
        <p:blipFill>
          <a:blip r:embed="rId2" cstate="print"/>
          <a:stretch>
            <a:fillRect/>
          </a:stretch>
        </p:blipFill>
        <p:spPr>
          <a:xfrm>
            <a:off x="2882640" y="1152995"/>
            <a:ext cx="4025900" cy="584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2" descr="Infosys_patter_fade.jpg"/>
          <p:cNvPicPr>
            <a:picLocks noChangeAspect="1"/>
          </p:cNvPicPr>
          <p:nvPr/>
        </p:nvPicPr>
        <p:blipFill>
          <a:blip r:embed="rId8" cstate="email"/>
          <a:srcRect/>
          <a:stretch>
            <a:fillRect/>
          </a:stretch>
        </p:blipFill>
        <p:spPr bwMode="auto">
          <a:xfrm>
            <a:off x="0" y="0"/>
            <a:ext cx="9144000" cy="5143500"/>
          </a:xfrm>
          <a:prstGeom prst="rect">
            <a:avLst/>
          </a:prstGeom>
          <a:noFill/>
          <a:ln w="9525">
            <a:noFill/>
            <a:miter lim="800000"/>
            <a:headEnd/>
            <a:tailEnd/>
          </a:ln>
        </p:spPr>
      </p:pic>
      <p:sp>
        <p:nvSpPr>
          <p:cNvPr id="1030" name="Title Placeholder 1"/>
          <p:cNvSpPr>
            <a:spLocks noGrp="1"/>
          </p:cNvSpPr>
          <p:nvPr>
            <p:ph type="title"/>
          </p:nvPr>
        </p:nvSpPr>
        <p:spPr bwMode="auto">
          <a:xfrm>
            <a:off x="157093" y="81280"/>
            <a:ext cx="8862022" cy="701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31" name="Text Placeholder 2"/>
          <p:cNvSpPr>
            <a:spLocks noGrp="1"/>
          </p:cNvSpPr>
          <p:nvPr>
            <p:ph type="body" idx="1"/>
          </p:nvPr>
        </p:nvSpPr>
        <p:spPr bwMode="auto">
          <a:xfrm>
            <a:off x="157093" y="914400"/>
            <a:ext cx="8862022" cy="3698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0" name="Rectangle 19"/>
          <p:cNvSpPr>
            <a:spLocks noChangeArrowheads="1"/>
          </p:cNvSpPr>
          <p:nvPr/>
        </p:nvSpPr>
        <p:spPr bwMode="gray">
          <a:xfrm>
            <a:off x="0" y="4749798"/>
            <a:ext cx="9144000" cy="409579"/>
          </a:xfrm>
          <a:prstGeom prst="rect">
            <a:avLst/>
          </a:prstGeom>
          <a:gradFill flip="none" rotWithShape="1">
            <a:gsLst>
              <a:gs pos="51000">
                <a:srgbClr val="6D6E71"/>
              </a:gs>
              <a:gs pos="0">
                <a:srgbClr val="0D0D0D"/>
              </a:gs>
              <a:gs pos="81000">
                <a:srgbClr val="0D0D0D"/>
              </a:gs>
            </a:gsLst>
            <a:path path="circle">
              <a:fillToRect l="100000" t="100000"/>
            </a:path>
            <a:tileRect r="-100000" b="-100000"/>
          </a:gra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baseline="-25000" dirty="0">
              <a:solidFill>
                <a:srgbClr val="FFFFFF"/>
              </a:solidFill>
              <a:latin typeface="Arial"/>
              <a:cs typeface="Arial"/>
            </a:endParaRPr>
          </a:p>
        </p:txBody>
      </p:sp>
      <p:sp>
        <p:nvSpPr>
          <p:cNvPr id="22" name="Rectangle 21"/>
          <p:cNvSpPr>
            <a:spLocks noChangeArrowheads="1"/>
          </p:cNvSpPr>
          <p:nvPr/>
        </p:nvSpPr>
        <p:spPr bwMode="gray">
          <a:xfrm flipV="1">
            <a:off x="0" y="4742387"/>
            <a:ext cx="9144000" cy="54610"/>
          </a:xfrm>
          <a:prstGeom prst="rect">
            <a:avLst/>
          </a:prstGeom>
          <a:solidFill>
            <a:srgbClr val="8DC53E"/>
          </a:solidFill>
          <a:ln w="9525">
            <a:noFill/>
            <a:miter lim="800000"/>
            <a:headEnd/>
            <a:tailEnd/>
          </a:ln>
          <a:effectLst/>
        </p:spPr>
        <p:txBody>
          <a:bodyPr anchor="ctr"/>
          <a:lstStyle/>
          <a:p>
            <a:pPr algn="ctr" fontAlgn="auto">
              <a:spcBef>
                <a:spcPts val="0"/>
              </a:spcBef>
              <a:spcAft>
                <a:spcPts val="0"/>
              </a:spcAft>
              <a:defRPr/>
            </a:pPr>
            <a:endParaRPr lang="en-US" baseline="-25000" dirty="0">
              <a:solidFill>
                <a:srgbClr val="FFFFFF"/>
              </a:solidFill>
              <a:latin typeface="Cambria"/>
            </a:endParaRPr>
          </a:p>
        </p:txBody>
      </p:sp>
      <p:pic>
        <p:nvPicPr>
          <p:cNvPr id="23" name="Picture 22" descr="BTE_logo1.png"/>
          <p:cNvPicPr>
            <a:picLocks noChangeAspect="1"/>
          </p:cNvPicPr>
          <p:nvPr/>
        </p:nvPicPr>
        <p:blipFill>
          <a:blip r:embed="rId9" cstate="print"/>
          <a:stretch>
            <a:fillRect/>
          </a:stretch>
        </p:blipFill>
        <p:spPr>
          <a:xfrm>
            <a:off x="7611532" y="4843992"/>
            <a:ext cx="1407583" cy="285007"/>
          </a:xfrm>
          <a:prstGeom prst="rect">
            <a:avLst/>
          </a:prstGeom>
        </p:spPr>
      </p:pic>
      <p:sp>
        <p:nvSpPr>
          <p:cNvPr id="25" name="Slide Number Placeholder 5"/>
          <p:cNvSpPr>
            <a:spLocks noGrp="1"/>
          </p:cNvSpPr>
          <p:nvPr>
            <p:ph type="sldNum" sz="quarter" idx="4"/>
          </p:nvPr>
        </p:nvSpPr>
        <p:spPr bwMode="gray">
          <a:xfrm>
            <a:off x="4403725" y="4835525"/>
            <a:ext cx="336550" cy="273050"/>
          </a:xfrm>
          <a:prstGeom prst="rect">
            <a:avLst/>
          </a:prstGeom>
        </p:spPr>
        <p:txBody>
          <a:bodyPr vert="horz" lIns="91440" tIns="45720" rIns="91440" bIns="45720" rtlCol="0" anchor="ctr"/>
          <a:lstStyle>
            <a:lvl1pPr algn="ctr" fontAlgn="auto">
              <a:spcBef>
                <a:spcPts val="0"/>
              </a:spcBef>
              <a:spcAft>
                <a:spcPts val="0"/>
              </a:spcAft>
              <a:defRPr sz="1000">
                <a:solidFill>
                  <a:schemeClr val="bg1"/>
                </a:solidFill>
                <a:latin typeface="+mn-lt"/>
              </a:defRPr>
            </a:lvl1pPr>
          </a:lstStyle>
          <a:p>
            <a:fld id="{1B4F6610-D3CE-4804-A536-AC1483F8FB5D}" type="slidenum">
              <a:rPr lang="en-US" smtClean="0">
                <a:solidFill>
                  <a:prstClr val="white"/>
                </a:solidFill>
              </a:rPr>
              <a:pPr/>
              <a:t>‹#›</a:t>
            </a:fld>
            <a:endParaRPr lang="en-US" dirty="0">
              <a:solidFill>
                <a:prstClr val="white"/>
              </a:solidFill>
            </a:endParaRPr>
          </a:p>
        </p:txBody>
      </p:sp>
      <p:pic>
        <p:nvPicPr>
          <p:cNvPr id="10" name="Picture 9" descr="LOGOO.png"/>
          <p:cNvPicPr>
            <a:picLocks noChangeAspect="1"/>
          </p:cNvPicPr>
          <p:nvPr/>
        </p:nvPicPr>
        <p:blipFill>
          <a:blip r:embed="rId10" cstate="print"/>
          <a:stretch>
            <a:fillRect/>
          </a:stretch>
        </p:blipFill>
        <p:spPr>
          <a:xfrm>
            <a:off x="157093" y="4802456"/>
            <a:ext cx="768965" cy="345602"/>
          </a:xfrm>
          <a:prstGeom prst="rect">
            <a:avLst/>
          </a:prstGeom>
        </p:spPr>
      </p:pic>
    </p:spTree>
    <p:extLst>
      <p:ext uri="{BB962C8B-B14F-4D97-AF65-F5344CB8AC3E}">
        <p14:creationId xmlns:p14="http://schemas.microsoft.com/office/powerpoint/2010/main" val="1887825140"/>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2" r:id="rId5"/>
    <p:sldLayoutId id="2147483923" r:id="rId6"/>
  </p:sldLayoutIdLst>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sz="2200" kern="1200">
          <a:solidFill>
            <a:schemeClr val="accent6">
              <a:lumMod val="75000"/>
            </a:schemeClr>
          </a:solidFill>
          <a:latin typeface="+mj-lt"/>
          <a:ea typeface="+mj-ea"/>
          <a:cs typeface="Arial"/>
        </a:defRPr>
      </a:lvl1pPr>
      <a:lvl2pPr algn="l" rtl="0" eaLnBrk="1" fontAlgn="base" hangingPunct="1">
        <a:lnSpc>
          <a:spcPct val="80000"/>
        </a:lnSpc>
        <a:spcBef>
          <a:spcPct val="0"/>
        </a:spcBef>
        <a:spcAft>
          <a:spcPct val="0"/>
        </a:spcAft>
        <a:defRPr sz="3600">
          <a:solidFill>
            <a:schemeClr val="tx1"/>
          </a:solidFill>
          <a:latin typeface="GillSans" pitchFamily="34" charset="0"/>
        </a:defRPr>
      </a:lvl2pPr>
      <a:lvl3pPr algn="l" rtl="0" eaLnBrk="1" fontAlgn="base" hangingPunct="1">
        <a:lnSpc>
          <a:spcPct val="80000"/>
        </a:lnSpc>
        <a:spcBef>
          <a:spcPct val="0"/>
        </a:spcBef>
        <a:spcAft>
          <a:spcPct val="0"/>
        </a:spcAft>
        <a:defRPr sz="3600">
          <a:solidFill>
            <a:schemeClr val="tx1"/>
          </a:solidFill>
          <a:latin typeface="GillSans" pitchFamily="34" charset="0"/>
        </a:defRPr>
      </a:lvl3pPr>
      <a:lvl4pPr algn="l" rtl="0" eaLnBrk="1" fontAlgn="base" hangingPunct="1">
        <a:lnSpc>
          <a:spcPct val="80000"/>
        </a:lnSpc>
        <a:spcBef>
          <a:spcPct val="0"/>
        </a:spcBef>
        <a:spcAft>
          <a:spcPct val="0"/>
        </a:spcAft>
        <a:defRPr sz="3600">
          <a:solidFill>
            <a:schemeClr val="tx1"/>
          </a:solidFill>
          <a:latin typeface="GillSans" pitchFamily="34" charset="0"/>
        </a:defRPr>
      </a:lvl4pPr>
      <a:lvl5pPr algn="l" rtl="0" eaLnBrk="1" fontAlgn="base" hangingPunct="1">
        <a:lnSpc>
          <a:spcPct val="80000"/>
        </a:lnSpc>
        <a:spcBef>
          <a:spcPct val="0"/>
        </a:spcBef>
        <a:spcAft>
          <a:spcPct val="0"/>
        </a:spcAft>
        <a:defRPr sz="3600">
          <a:solidFill>
            <a:schemeClr val="tx1"/>
          </a:solidFill>
          <a:latin typeface="GillSans" pitchFamily="34" charset="0"/>
        </a:defRPr>
      </a:lvl5pPr>
      <a:lvl6pPr marL="457200" algn="l" rtl="0" eaLnBrk="1" fontAlgn="base" hangingPunct="1">
        <a:spcBef>
          <a:spcPct val="0"/>
        </a:spcBef>
        <a:spcAft>
          <a:spcPct val="0"/>
        </a:spcAft>
        <a:defRPr sz="3600">
          <a:solidFill>
            <a:schemeClr val="tx1"/>
          </a:solidFill>
          <a:latin typeface="GillSans" pitchFamily="34" charset="0"/>
        </a:defRPr>
      </a:lvl6pPr>
      <a:lvl7pPr marL="914400" algn="l" rtl="0" eaLnBrk="1" fontAlgn="base" hangingPunct="1">
        <a:spcBef>
          <a:spcPct val="0"/>
        </a:spcBef>
        <a:spcAft>
          <a:spcPct val="0"/>
        </a:spcAft>
        <a:defRPr sz="3600">
          <a:solidFill>
            <a:schemeClr val="tx1"/>
          </a:solidFill>
          <a:latin typeface="GillSans" pitchFamily="34" charset="0"/>
        </a:defRPr>
      </a:lvl7pPr>
      <a:lvl8pPr marL="1371600" algn="l" rtl="0" eaLnBrk="1" fontAlgn="base" hangingPunct="1">
        <a:spcBef>
          <a:spcPct val="0"/>
        </a:spcBef>
        <a:spcAft>
          <a:spcPct val="0"/>
        </a:spcAft>
        <a:defRPr sz="3600">
          <a:solidFill>
            <a:schemeClr val="tx1"/>
          </a:solidFill>
          <a:latin typeface="GillSans" pitchFamily="34" charset="0"/>
        </a:defRPr>
      </a:lvl8pPr>
      <a:lvl9pPr marL="1828800" algn="l" rtl="0" eaLnBrk="1" fontAlgn="base" hangingPunct="1">
        <a:spcBef>
          <a:spcPct val="0"/>
        </a:spcBef>
        <a:spcAft>
          <a:spcPct val="0"/>
        </a:spcAft>
        <a:defRPr sz="3600">
          <a:solidFill>
            <a:schemeClr val="tx1"/>
          </a:solidFill>
          <a:latin typeface="GillSans" pitchFamily="34" charset="0"/>
        </a:defRPr>
      </a:lvl9pPr>
    </p:titleStyle>
    <p:bodyStyle>
      <a:lvl1pPr marL="176213" indent="-176213" algn="l" rtl="0" eaLnBrk="1" fontAlgn="base" hangingPunct="1">
        <a:spcBef>
          <a:spcPct val="0"/>
        </a:spcBef>
        <a:spcAft>
          <a:spcPts val="600"/>
        </a:spcAft>
        <a:buClr>
          <a:schemeClr val="accent5">
            <a:lumMod val="75000"/>
          </a:schemeClr>
        </a:buClr>
        <a:buSzPct val="100000"/>
        <a:buFont typeface="Arial" pitchFamily="34" charset="0"/>
        <a:buChar char="•"/>
        <a:defRPr sz="1800" kern="1200">
          <a:solidFill>
            <a:schemeClr val="tx1"/>
          </a:solidFill>
          <a:latin typeface="+mn-lt"/>
          <a:ea typeface="+mn-ea"/>
          <a:cs typeface="Arial"/>
        </a:defRPr>
      </a:lvl1pPr>
      <a:lvl2pPr marL="628650" indent="-171450" algn="l" rtl="0" eaLnBrk="1" fontAlgn="base" hangingPunct="1">
        <a:spcBef>
          <a:spcPct val="0"/>
        </a:spcBef>
        <a:spcAft>
          <a:spcPts val="600"/>
        </a:spcAft>
        <a:buClr>
          <a:schemeClr val="accent5">
            <a:lumMod val="75000"/>
          </a:schemeClr>
        </a:buClr>
        <a:buSzPct val="100000"/>
        <a:buFont typeface="Arial" pitchFamily="34" charset="0"/>
        <a:buChar char="•"/>
        <a:defRPr sz="1600" kern="1200">
          <a:solidFill>
            <a:schemeClr val="tx1"/>
          </a:solidFill>
          <a:latin typeface="+mn-lt"/>
          <a:ea typeface="+mn-ea"/>
          <a:cs typeface="Arial"/>
        </a:defRPr>
      </a:lvl2pPr>
      <a:lvl3pPr marL="1079500" indent="-16510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tx1"/>
          </a:solidFill>
          <a:latin typeface="+mn-lt"/>
          <a:ea typeface="+mn-ea"/>
          <a:cs typeface="Arial"/>
        </a:defRPr>
      </a:lvl3pPr>
      <a:lvl4pPr marL="1524000" indent="-15240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tx1"/>
          </a:solidFill>
          <a:latin typeface="+mn-lt"/>
          <a:ea typeface="+mn-ea"/>
          <a:cs typeface="Arial"/>
        </a:defRPr>
      </a:lvl4pPr>
      <a:lvl5pPr marL="1974850" indent="-14605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sec.gov/rules/final/2012/34-67716.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734842"/>
            <a:ext cx="9144000" cy="2213310"/>
            <a:chOff x="-390524" y="-1331496"/>
            <a:chExt cx="9144000" cy="4076257"/>
          </a:xfrm>
        </p:grpSpPr>
        <p:sp>
          <p:nvSpPr>
            <p:cNvPr id="5" name="Rectangle 4"/>
            <p:cNvSpPr/>
            <p:nvPr/>
          </p:nvSpPr>
          <p:spPr>
            <a:xfrm>
              <a:off x="-390524" y="-1331496"/>
              <a:ext cx="9144000" cy="407625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2" name="Rectangle 1"/>
            <p:cNvSpPr/>
            <p:nvPr/>
          </p:nvSpPr>
          <p:spPr>
            <a:xfrm>
              <a:off x="-140318" y="-801023"/>
              <a:ext cx="4424507" cy="28908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2400" dirty="0" smtClean="0">
                  <a:solidFill>
                    <a:schemeClr val="bg1">
                      <a:lumMod val="95000"/>
                    </a:schemeClr>
                  </a:solidFill>
                  <a:latin typeface="+mj-lt"/>
                </a:rPr>
                <a:t>Exploring linkages between E-waste (recovery of minerals), conflict minerals and Green ICT supply chain</a:t>
              </a:r>
            </a:p>
          </p:txBody>
        </p:sp>
      </p:grpSp>
      <p:sp>
        <p:nvSpPr>
          <p:cNvPr id="3" name="Rectangle 2"/>
          <p:cNvSpPr/>
          <p:nvPr/>
        </p:nvSpPr>
        <p:spPr>
          <a:xfrm>
            <a:off x="486696" y="3481689"/>
            <a:ext cx="4424507" cy="923330"/>
          </a:xfrm>
          <a:prstGeom prst="rect">
            <a:avLst/>
          </a:prstGeom>
        </p:spPr>
        <p:txBody>
          <a:bodyPr wrap="square">
            <a:spAutoFit/>
          </a:bodyPr>
          <a:lstStyle/>
          <a:p>
            <a:r>
              <a:rPr lang="en-GB" dirty="0" err="1">
                <a:latin typeface="+mn-lt"/>
              </a:rPr>
              <a:t>Dr.</a:t>
            </a:r>
            <a:r>
              <a:rPr lang="en-GB" dirty="0">
                <a:latin typeface="+mn-lt"/>
              </a:rPr>
              <a:t> Sunita Purushottam</a:t>
            </a:r>
          </a:p>
          <a:p>
            <a:r>
              <a:rPr lang="en-GB" dirty="0">
                <a:latin typeface="+mn-lt"/>
              </a:rPr>
              <a:t>Principal Consultant</a:t>
            </a:r>
          </a:p>
          <a:p>
            <a:r>
              <a:rPr lang="en-GB" dirty="0">
                <a:latin typeface="+mn-lt"/>
              </a:rPr>
              <a:t>Infosys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203" y="827047"/>
            <a:ext cx="2055914" cy="20559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5043" y="842813"/>
            <a:ext cx="1884007" cy="2055913"/>
          </a:xfrm>
          <a:prstGeom prst="rect">
            <a:avLst/>
          </a:prstGeom>
        </p:spPr>
      </p:pic>
    </p:spTree>
    <p:extLst>
      <p:ext uri="{BB962C8B-B14F-4D97-AF65-F5344CB8AC3E}">
        <p14:creationId xmlns:p14="http://schemas.microsoft.com/office/powerpoint/2010/main" val="417438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l="10766" t="25619" r="12437" b="21190"/>
          <a:stretch/>
        </p:blipFill>
        <p:spPr bwMode="auto">
          <a:xfrm>
            <a:off x="630622" y="693684"/>
            <a:ext cx="7826452" cy="3715756"/>
          </a:xfrm>
          <a:prstGeom prst="rect">
            <a:avLst/>
          </a:prstGeom>
          <a:ln>
            <a:noFill/>
          </a:ln>
          <a:extLst>
            <a:ext uri="{53640926-AAD7-44D8-BBD7-CCE9431645EC}">
              <a14:shadowObscured xmlns:a14="http://schemas.microsoft.com/office/drawing/2010/main"/>
            </a:ext>
          </a:extLst>
        </p:spPr>
      </p:pic>
      <p:sp>
        <p:nvSpPr>
          <p:cNvPr id="5" name="Title 4"/>
          <p:cNvSpPr>
            <a:spLocks noGrp="1"/>
          </p:cNvSpPr>
          <p:nvPr>
            <p:ph type="title"/>
          </p:nvPr>
        </p:nvSpPr>
        <p:spPr/>
        <p:txBody>
          <a:bodyPr/>
          <a:lstStyle/>
          <a:p>
            <a:r>
              <a:rPr lang="en-US" dirty="0" smtClean="0"/>
              <a:t>Increasing demand for Supply Chain Sustainability Disclosure</a:t>
            </a:r>
            <a:endParaRPr lang="en-US" dirty="0"/>
          </a:p>
        </p:txBody>
      </p:sp>
      <p:sp>
        <p:nvSpPr>
          <p:cNvPr id="4" name="Slide Number Placeholder 3"/>
          <p:cNvSpPr>
            <a:spLocks noGrp="1"/>
          </p:cNvSpPr>
          <p:nvPr>
            <p:ph type="sldNum" sz="quarter" idx="4"/>
          </p:nvPr>
        </p:nvSpPr>
        <p:spPr/>
        <p:txBody>
          <a:bodyPr/>
          <a:lstStyle/>
          <a:p>
            <a:pPr>
              <a:defRPr/>
            </a:pPr>
            <a:fld id="{C4CB27F2-16A8-4A19-9A49-FC3C1D46B430}" type="slidenum">
              <a:rPr lang="en-GB" smtClean="0"/>
              <a:pPr>
                <a:defRPr/>
              </a:pPr>
              <a:t>10</a:t>
            </a:fld>
            <a:endParaRPr lang="en-GB"/>
          </a:p>
        </p:txBody>
      </p:sp>
      <p:sp>
        <p:nvSpPr>
          <p:cNvPr id="3" name="Oval 2"/>
          <p:cNvSpPr/>
          <p:nvPr/>
        </p:nvSpPr>
        <p:spPr>
          <a:xfrm>
            <a:off x="4076626" y="2096505"/>
            <a:ext cx="955867" cy="1002716"/>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a:solidFill>
                  <a:schemeClr val="lt1"/>
                </a:solidFill>
                <a:latin typeface="Calibri" pitchFamily="34" charset="0"/>
                <a:cs typeface="Calibri" pitchFamily="34" charset="0"/>
              </a:rPr>
              <a:t>Disclosures</a:t>
            </a:r>
            <a:endParaRPr lang="en-US" sz="800" b="1" dirty="0">
              <a:solidFill>
                <a:schemeClr val="lt1"/>
              </a:solidFill>
              <a:latin typeface="Calibri" pitchFamily="34" charset="0"/>
              <a:cs typeface="Calibri" pitchFamily="34" charset="0"/>
            </a:endParaRPr>
          </a:p>
        </p:txBody>
      </p:sp>
      <p:sp>
        <p:nvSpPr>
          <p:cNvPr id="8" name="Rectangle 7"/>
          <p:cNvSpPr/>
          <p:nvPr/>
        </p:nvSpPr>
        <p:spPr>
          <a:xfrm>
            <a:off x="5234667" y="1324665"/>
            <a:ext cx="2758450" cy="1200329"/>
          </a:xfrm>
          <a:prstGeom prst="rect">
            <a:avLst/>
          </a:prstGeom>
          <a:solidFill>
            <a:srgbClr val="DDDDDD">
              <a:alpha val="49804"/>
            </a:srgb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sz="1200" dirty="0" smtClean="0">
                <a:solidFill>
                  <a:schemeClr val="tx2"/>
                </a:solidFill>
                <a:latin typeface="Calibri" pitchFamily="34" charset="0"/>
                <a:cs typeface="Calibri" pitchFamily="34" charset="0"/>
              </a:rPr>
              <a:t>EICC Supply Chain </a:t>
            </a:r>
            <a:endParaRPr lang="en-US" sz="1200" dirty="0">
              <a:solidFill>
                <a:schemeClr val="tx2"/>
              </a:solidFill>
              <a:latin typeface="Calibri" pitchFamily="34" charset="0"/>
              <a:cs typeface="Calibri" pitchFamily="34" charset="0"/>
            </a:endParaRPr>
          </a:p>
          <a:p>
            <a:r>
              <a:rPr lang="en-US" sz="1200" dirty="0">
                <a:solidFill>
                  <a:schemeClr val="tx2"/>
                </a:solidFill>
                <a:latin typeface="Calibri" pitchFamily="34" charset="0"/>
                <a:cs typeface="Calibri" pitchFamily="34" charset="0"/>
              </a:rPr>
              <a:t>CDP Supply Chain</a:t>
            </a:r>
          </a:p>
          <a:p>
            <a:r>
              <a:rPr lang="en-US" sz="1200" dirty="0" smtClean="0">
                <a:solidFill>
                  <a:schemeClr val="tx2"/>
                </a:solidFill>
                <a:latin typeface="Calibri" pitchFamily="34" charset="0"/>
                <a:cs typeface="Calibri" pitchFamily="34" charset="0"/>
              </a:rPr>
              <a:t>GRI Sustainability Reporting</a:t>
            </a:r>
          </a:p>
          <a:p>
            <a:r>
              <a:rPr lang="en-GB" sz="1200" b="1" dirty="0">
                <a:solidFill>
                  <a:schemeClr val="tx2"/>
                </a:solidFill>
                <a:latin typeface="Calibri" pitchFamily="34" charset="0"/>
                <a:cs typeface="Calibri" pitchFamily="34" charset="0"/>
              </a:rPr>
              <a:t>EU Waste Directive, WEEE and REACH</a:t>
            </a:r>
          </a:p>
          <a:p>
            <a:r>
              <a:rPr lang="en-US" sz="1200" b="1" dirty="0" smtClean="0">
                <a:solidFill>
                  <a:schemeClr val="tx2"/>
                </a:solidFill>
                <a:latin typeface="Calibri" pitchFamily="34" charset="0"/>
                <a:cs typeface="Calibri" pitchFamily="34" charset="0"/>
              </a:rPr>
              <a:t>End of Life Reporting, EPR</a:t>
            </a:r>
          </a:p>
          <a:p>
            <a:r>
              <a:rPr lang="en-US" sz="1200" dirty="0" smtClean="0">
                <a:solidFill>
                  <a:schemeClr val="tx2"/>
                </a:solidFill>
                <a:latin typeface="Calibri" pitchFamily="34" charset="0"/>
                <a:cs typeface="Calibri" pitchFamily="34" charset="0"/>
              </a:rPr>
              <a:t>Vodafone, BT Supplier assessments</a:t>
            </a:r>
            <a:endParaRPr lang="en-US" sz="1200" dirty="0">
              <a:solidFill>
                <a:schemeClr val="tx2"/>
              </a:solidFill>
              <a:latin typeface="Calibri" pitchFamily="34" charset="0"/>
              <a:cs typeface="Calibri" pitchFamily="34" charset="0"/>
            </a:endParaRPr>
          </a:p>
        </p:txBody>
      </p:sp>
      <p:sp>
        <p:nvSpPr>
          <p:cNvPr id="9" name="Rectangle 8"/>
          <p:cNvSpPr/>
          <p:nvPr/>
        </p:nvSpPr>
        <p:spPr>
          <a:xfrm>
            <a:off x="1084521" y="1452045"/>
            <a:ext cx="2740909" cy="1015663"/>
          </a:xfrm>
          <a:prstGeom prst="rect">
            <a:avLst/>
          </a:prstGeom>
          <a:solidFill>
            <a:srgbClr val="DDDDDD">
              <a:alpha val="50196"/>
            </a:srgbClr>
          </a:solidFill>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US" sz="1200" b="1" dirty="0" smtClean="0">
                <a:solidFill>
                  <a:schemeClr val="tx2"/>
                </a:solidFill>
                <a:latin typeface="Calibri" pitchFamily="34" charset="0"/>
                <a:cs typeface="Calibri" pitchFamily="34" charset="0"/>
              </a:rPr>
              <a:t>Conflict minerals disclosure (SEC ruling)</a:t>
            </a:r>
          </a:p>
          <a:p>
            <a:pPr algn="r"/>
            <a:r>
              <a:rPr lang="en-US" sz="1200" dirty="0" smtClean="0">
                <a:solidFill>
                  <a:schemeClr val="tx2"/>
                </a:solidFill>
                <a:latin typeface="Calibri" pitchFamily="34" charset="0"/>
                <a:cs typeface="Calibri" pitchFamily="34" charset="0"/>
              </a:rPr>
              <a:t>FMD</a:t>
            </a:r>
          </a:p>
          <a:p>
            <a:pPr algn="r"/>
            <a:r>
              <a:rPr lang="en-US" sz="1200" dirty="0" err="1" smtClean="0">
                <a:solidFill>
                  <a:schemeClr val="tx2"/>
                </a:solidFill>
                <a:latin typeface="Calibri" pitchFamily="34" charset="0"/>
                <a:cs typeface="Calibri" pitchFamily="34" charset="0"/>
              </a:rPr>
              <a:t>Wal-mart</a:t>
            </a:r>
            <a:r>
              <a:rPr lang="en-US" sz="1200" dirty="0" smtClean="0">
                <a:solidFill>
                  <a:schemeClr val="tx2"/>
                </a:solidFill>
                <a:latin typeface="Calibri" pitchFamily="34" charset="0"/>
                <a:cs typeface="Calibri" pitchFamily="34" charset="0"/>
              </a:rPr>
              <a:t> Questionnaire</a:t>
            </a:r>
          </a:p>
          <a:p>
            <a:pPr algn="r"/>
            <a:r>
              <a:rPr lang="en-US" sz="1200" dirty="0" smtClean="0">
                <a:solidFill>
                  <a:schemeClr val="tx2"/>
                </a:solidFill>
                <a:latin typeface="Calibri" pitchFamily="34" charset="0"/>
                <a:cs typeface="Calibri" pitchFamily="34" charset="0"/>
              </a:rPr>
              <a:t>EPEAT</a:t>
            </a:r>
          </a:p>
          <a:p>
            <a:pPr algn="r"/>
            <a:r>
              <a:rPr lang="en-US" sz="1200" dirty="0" smtClean="0">
                <a:solidFill>
                  <a:schemeClr val="tx2"/>
                </a:solidFill>
                <a:latin typeface="Calibri" pitchFamily="34" charset="0"/>
                <a:cs typeface="Calibri" pitchFamily="34" charset="0"/>
              </a:rPr>
              <a:t>Supplier Scorecards  </a:t>
            </a:r>
            <a:endParaRPr lang="en-US" sz="1200" dirty="0">
              <a:solidFill>
                <a:schemeClr val="tx2"/>
              </a:solidFill>
              <a:latin typeface="Calibri" pitchFamily="34" charset="0"/>
              <a:cs typeface="Calibri" pitchFamily="34" charset="0"/>
            </a:endParaRPr>
          </a:p>
        </p:txBody>
      </p:sp>
      <p:sp>
        <p:nvSpPr>
          <p:cNvPr id="10" name="Rectangle 9"/>
          <p:cNvSpPr/>
          <p:nvPr/>
        </p:nvSpPr>
        <p:spPr>
          <a:xfrm>
            <a:off x="5234668" y="3145424"/>
            <a:ext cx="2758449" cy="830997"/>
          </a:xfrm>
          <a:prstGeom prst="rect">
            <a:avLst/>
          </a:prstGeom>
          <a:solidFill>
            <a:srgbClr val="DDDDDD">
              <a:alpha val="49804"/>
            </a:srgb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GB" sz="1200" dirty="0" smtClean="0">
                <a:solidFill>
                  <a:schemeClr val="tx2"/>
                </a:solidFill>
                <a:latin typeface="Calibri" pitchFamily="34" charset="0"/>
                <a:cs typeface="Calibri" pitchFamily="34" charset="0"/>
              </a:rPr>
              <a:t>Consolidating </a:t>
            </a:r>
            <a:r>
              <a:rPr lang="en-GB" sz="1200" dirty="0">
                <a:solidFill>
                  <a:schemeClr val="tx2"/>
                </a:solidFill>
                <a:latin typeface="Calibri" pitchFamily="34" charset="0"/>
                <a:cs typeface="Calibri" pitchFamily="34" charset="0"/>
              </a:rPr>
              <a:t>disparate </a:t>
            </a:r>
            <a:r>
              <a:rPr lang="en-GB" sz="1200" dirty="0" smtClean="0">
                <a:solidFill>
                  <a:schemeClr val="tx2"/>
                </a:solidFill>
                <a:latin typeface="Calibri" pitchFamily="34" charset="0"/>
                <a:cs typeface="Calibri" pitchFamily="34" charset="0"/>
              </a:rPr>
              <a:t>disclosure information </a:t>
            </a:r>
            <a:r>
              <a:rPr lang="en-GB" sz="1200" dirty="0">
                <a:solidFill>
                  <a:schemeClr val="tx2"/>
                </a:solidFill>
                <a:latin typeface="Calibri" pitchFamily="34" charset="0"/>
                <a:cs typeface="Calibri" pitchFamily="34" charset="0"/>
              </a:rPr>
              <a:t>across </a:t>
            </a:r>
            <a:r>
              <a:rPr lang="en-GB" sz="1200" dirty="0" smtClean="0">
                <a:solidFill>
                  <a:schemeClr val="tx2"/>
                </a:solidFill>
                <a:latin typeface="Calibri" pitchFamily="34" charset="0"/>
                <a:cs typeface="Calibri" pitchFamily="34" charset="0"/>
              </a:rPr>
              <a:t>all countries for </a:t>
            </a:r>
            <a:r>
              <a:rPr lang="en-GB" sz="1200" dirty="0">
                <a:solidFill>
                  <a:schemeClr val="tx2"/>
                </a:solidFill>
                <a:latin typeface="Calibri" pitchFamily="34" charset="0"/>
                <a:cs typeface="Calibri" pitchFamily="34" charset="0"/>
              </a:rPr>
              <a:t>easy retrieval and analysis to </a:t>
            </a:r>
            <a:r>
              <a:rPr lang="en-GB" sz="1200" dirty="0" smtClean="0">
                <a:solidFill>
                  <a:schemeClr val="tx2"/>
                </a:solidFill>
                <a:latin typeface="Calibri" pitchFamily="34" charset="0"/>
                <a:cs typeface="Calibri" pitchFamily="34" charset="0"/>
              </a:rPr>
              <a:t>inform supply chain performance</a:t>
            </a:r>
            <a:endParaRPr lang="en-US" sz="1200" dirty="0">
              <a:solidFill>
                <a:schemeClr val="tx2"/>
              </a:solidFill>
              <a:latin typeface="Calibri" pitchFamily="34" charset="0"/>
              <a:cs typeface="Calibri" pitchFamily="34" charset="0"/>
            </a:endParaRPr>
          </a:p>
        </p:txBody>
      </p:sp>
      <p:sp>
        <p:nvSpPr>
          <p:cNvPr id="11" name="Rectangle 10"/>
          <p:cNvSpPr/>
          <p:nvPr/>
        </p:nvSpPr>
        <p:spPr>
          <a:xfrm>
            <a:off x="1084522" y="3214673"/>
            <a:ext cx="2740908" cy="461665"/>
          </a:xfrm>
          <a:prstGeom prst="rect">
            <a:avLst/>
          </a:prstGeom>
          <a:solidFill>
            <a:srgbClr val="DDDDDD">
              <a:alpha val="50196"/>
            </a:srgbClr>
          </a:solidFill>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US" sz="1200" dirty="0" smtClean="0">
                <a:solidFill>
                  <a:schemeClr val="tx2"/>
                </a:solidFill>
                <a:latin typeface="Calibri" pitchFamily="34" charset="0"/>
                <a:cs typeface="Calibri" pitchFamily="34" charset="0"/>
              </a:rPr>
              <a:t>Increasing adoption of SA8000 standards and other supply chain standards</a:t>
            </a:r>
          </a:p>
        </p:txBody>
      </p:sp>
      <p:cxnSp>
        <p:nvCxnSpPr>
          <p:cNvPr id="24" name="Straight Arrow Connector 23"/>
          <p:cNvCxnSpPr>
            <a:stCxn id="3" idx="7"/>
          </p:cNvCxnSpPr>
          <p:nvPr/>
        </p:nvCxnSpPr>
        <p:spPr>
          <a:xfrm flipV="1">
            <a:off x="4892510" y="1888835"/>
            <a:ext cx="265814" cy="3545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1084521" y="4146698"/>
            <a:ext cx="2574744" cy="215444"/>
          </a:xfrm>
          <a:prstGeom prst="rect">
            <a:avLst/>
          </a:prstGeom>
          <a:noFill/>
        </p:spPr>
        <p:txBody>
          <a:bodyPr wrap="none" rtlCol="0">
            <a:spAutoFit/>
          </a:bodyPr>
          <a:lstStyle/>
          <a:p>
            <a:r>
              <a:rPr lang="en-US" sz="800" b="1" dirty="0" smtClean="0"/>
              <a:t>Note : Mandatory disclosures highlighted in dark</a:t>
            </a:r>
            <a:endParaRPr lang="en-US" sz="800" b="1" dirty="0"/>
          </a:p>
        </p:txBody>
      </p:sp>
      <p:cxnSp>
        <p:nvCxnSpPr>
          <p:cNvPr id="31" name="Straight Arrow Connector 30"/>
          <p:cNvCxnSpPr/>
          <p:nvPr/>
        </p:nvCxnSpPr>
        <p:spPr>
          <a:xfrm flipH="1" flipV="1">
            <a:off x="3943719" y="1919248"/>
            <a:ext cx="265814" cy="3545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a:off x="3963212" y="2921964"/>
            <a:ext cx="265814" cy="3545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4892510" y="2968167"/>
            <a:ext cx="265814" cy="3545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9736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213" y="78830"/>
            <a:ext cx="8862022" cy="701040"/>
          </a:xfrm>
        </p:spPr>
        <p:txBody>
          <a:bodyPr/>
          <a:lstStyle/>
          <a:p>
            <a:r>
              <a:rPr lang="en-US" dirty="0" smtClean="0"/>
              <a:t>Conflict Minerals and E-waste linkages for a sustainable supply chain</a:t>
            </a:r>
            <a:endParaRPr lang="en-US" dirty="0"/>
          </a:p>
        </p:txBody>
      </p:sp>
      <p:sp>
        <p:nvSpPr>
          <p:cNvPr id="4" name="Slide Number Placeholder 3"/>
          <p:cNvSpPr>
            <a:spLocks noGrp="1"/>
          </p:cNvSpPr>
          <p:nvPr>
            <p:ph type="sldNum" sz="quarter" idx="4"/>
          </p:nvPr>
        </p:nvSpPr>
        <p:spPr/>
        <p:txBody>
          <a:bodyPr/>
          <a:lstStyle/>
          <a:p>
            <a:fld id="{1B4F6610-D3CE-4804-A536-AC1483F8FB5D}" type="slidenum">
              <a:rPr lang="en-US" smtClean="0">
                <a:solidFill>
                  <a:prstClr val="white"/>
                </a:solidFill>
              </a:rPr>
              <a:pPr/>
              <a:t>11</a:t>
            </a:fld>
            <a:endParaRPr lang="en-US"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08" y="1507347"/>
            <a:ext cx="8453833" cy="193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864426" y="1507347"/>
            <a:ext cx="688769" cy="10769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 name="Flowchart: Connector 7"/>
          <p:cNvSpPr/>
          <p:nvPr/>
        </p:nvSpPr>
        <p:spPr>
          <a:xfrm>
            <a:off x="2553195" y="1290323"/>
            <a:ext cx="1294410" cy="4340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alibri" pitchFamily="34" charset="0"/>
                <a:cs typeface="Calibri" pitchFamily="34" charset="0"/>
              </a:rPr>
              <a:t>Conflict minerals</a:t>
            </a:r>
            <a:endParaRPr lang="en-US" sz="1200" b="1" dirty="0">
              <a:solidFill>
                <a:schemeClr val="tx1"/>
              </a:solidFill>
              <a:latin typeface="Calibri" pitchFamily="34" charset="0"/>
              <a:cs typeface="Calibri" pitchFamily="34" charset="0"/>
            </a:endParaRPr>
          </a:p>
        </p:txBody>
      </p:sp>
      <p:sp>
        <p:nvSpPr>
          <p:cNvPr id="9" name="TextBox 8"/>
          <p:cNvSpPr txBox="1"/>
          <p:nvPr/>
        </p:nvSpPr>
        <p:spPr>
          <a:xfrm>
            <a:off x="1151906" y="3966358"/>
            <a:ext cx="3429144" cy="246221"/>
          </a:xfrm>
          <a:prstGeom prst="rect">
            <a:avLst/>
          </a:prstGeom>
          <a:noFill/>
        </p:spPr>
        <p:txBody>
          <a:bodyPr wrap="none" rtlCol="0">
            <a:spAutoFit/>
          </a:bodyPr>
          <a:lstStyle/>
          <a:p>
            <a:r>
              <a:rPr lang="en-US" sz="1000" b="1" dirty="0" smtClean="0">
                <a:latin typeface="Calibri" pitchFamily="34" charset="0"/>
                <a:cs typeface="Calibri" pitchFamily="34" charset="0"/>
              </a:rPr>
              <a:t>Source : UNEP 2007, E-waste Management Manual Volume II</a:t>
            </a:r>
          </a:p>
        </p:txBody>
      </p:sp>
      <p:sp>
        <p:nvSpPr>
          <p:cNvPr id="10" name="Flowchart: Connector 9"/>
          <p:cNvSpPr/>
          <p:nvPr/>
        </p:nvSpPr>
        <p:spPr>
          <a:xfrm>
            <a:off x="5259613" y="1398020"/>
            <a:ext cx="1294410" cy="4340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alibri" pitchFamily="34" charset="0"/>
                <a:cs typeface="Calibri" pitchFamily="34" charset="0"/>
              </a:rPr>
              <a:t>E-Waste</a:t>
            </a:r>
            <a:endParaRPr lang="en-US" sz="1200" b="1" dirty="0">
              <a:solidFill>
                <a:schemeClr val="tx1"/>
              </a:solidFill>
              <a:latin typeface="Calibri" pitchFamily="34" charset="0"/>
              <a:cs typeface="Calibri" pitchFamily="34" charset="0"/>
            </a:endParaRPr>
          </a:p>
        </p:txBody>
      </p:sp>
      <p:cxnSp>
        <p:nvCxnSpPr>
          <p:cNvPr id="11" name="Straight Arrow Connector 10"/>
          <p:cNvCxnSpPr/>
          <p:nvPr/>
        </p:nvCxnSpPr>
        <p:spPr>
          <a:xfrm flipV="1">
            <a:off x="4750857" y="1778219"/>
            <a:ext cx="688769" cy="10769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746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E-waste Value Chain</a:t>
            </a:r>
            <a:endParaRPr lang="en-US" dirty="0"/>
          </a:p>
        </p:txBody>
      </p:sp>
      <p:sp>
        <p:nvSpPr>
          <p:cNvPr id="4" name="Slide Number Placeholder 3"/>
          <p:cNvSpPr>
            <a:spLocks noGrp="1"/>
          </p:cNvSpPr>
          <p:nvPr>
            <p:ph type="sldNum" sz="quarter" idx="4"/>
          </p:nvPr>
        </p:nvSpPr>
        <p:spPr>
          <a:xfrm>
            <a:off x="4403725" y="4646333"/>
            <a:ext cx="336550" cy="273050"/>
          </a:xfrm>
        </p:spPr>
        <p:txBody>
          <a:bodyPr/>
          <a:lstStyle/>
          <a:p>
            <a:fld id="{1B4F6610-D3CE-4804-A536-AC1483F8FB5D}" type="slidenum">
              <a:rPr lang="en-US" smtClean="0">
                <a:solidFill>
                  <a:prstClr val="white"/>
                </a:solidFill>
              </a:rPr>
              <a:pPr/>
              <a:t>12</a:t>
            </a:fld>
            <a:endParaRPr lang="en-US" dirty="0">
              <a:solidFill>
                <a:prstClr val="white"/>
              </a:solidFill>
            </a:endParaRPr>
          </a:p>
        </p:txBody>
      </p:sp>
      <p:graphicFrame>
        <p:nvGraphicFramePr>
          <p:cNvPr id="6" name="Diagram 5"/>
          <p:cNvGraphicFramePr/>
          <p:nvPr>
            <p:extLst>
              <p:ext uri="{D42A27DB-BD31-4B8C-83A1-F6EECF244321}">
                <p14:modId xmlns:p14="http://schemas.microsoft.com/office/powerpoint/2010/main" val="458342126"/>
              </p:ext>
            </p:extLst>
          </p:nvPr>
        </p:nvGraphicFramePr>
        <p:xfrm>
          <a:off x="685800" y="989278"/>
          <a:ext cx="3124200" cy="314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Rounded Rectangle 52"/>
          <p:cNvSpPr/>
          <p:nvPr/>
        </p:nvSpPr>
        <p:spPr>
          <a:xfrm>
            <a:off x="3200400" y="1146938"/>
            <a:ext cx="2209800" cy="342900"/>
          </a:xfrm>
          <a:prstGeom prst="round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w Cen MT"/>
                <a:ea typeface="+mn-ea"/>
                <a:cs typeface="+mn-cs"/>
              </a:rPr>
              <a:t>Households</a:t>
            </a:r>
          </a:p>
        </p:txBody>
      </p:sp>
      <p:sp>
        <p:nvSpPr>
          <p:cNvPr id="54" name="Rounded Rectangle 53"/>
          <p:cNvSpPr/>
          <p:nvPr/>
        </p:nvSpPr>
        <p:spPr>
          <a:xfrm>
            <a:off x="5638800" y="1146938"/>
            <a:ext cx="2209800" cy="342900"/>
          </a:xfrm>
          <a:prstGeom prst="round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w Cen MT"/>
                <a:ea typeface="+mn-ea"/>
                <a:cs typeface="+mn-cs"/>
              </a:rPr>
              <a:t>Businesses</a:t>
            </a:r>
          </a:p>
        </p:txBody>
      </p:sp>
      <p:sp>
        <p:nvSpPr>
          <p:cNvPr id="55" name="Rounded Rectangle 54"/>
          <p:cNvSpPr/>
          <p:nvPr/>
        </p:nvSpPr>
        <p:spPr>
          <a:xfrm>
            <a:off x="3200400" y="1972656"/>
            <a:ext cx="4724400" cy="342900"/>
          </a:xfrm>
          <a:prstGeom prst="round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w Cen MT"/>
                <a:ea typeface="+mn-ea"/>
                <a:cs typeface="+mn-cs"/>
              </a:rPr>
              <a:t>Aggregators</a:t>
            </a:r>
          </a:p>
        </p:txBody>
      </p:sp>
      <p:sp>
        <p:nvSpPr>
          <p:cNvPr id="56" name="Rounded Rectangle 55"/>
          <p:cNvSpPr/>
          <p:nvPr/>
        </p:nvSpPr>
        <p:spPr>
          <a:xfrm>
            <a:off x="3200400" y="2839758"/>
            <a:ext cx="4724400" cy="342900"/>
          </a:xfrm>
          <a:prstGeom prst="round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w Cen MT"/>
                <a:ea typeface="+mn-ea"/>
                <a:cs typeface="+mn-cs"/>
              </a:rPr>
              <a:t>Segregators</a:t>
            </a:r>
          </a:p>
        </p:txBody>
      </p:sp>
      <p:sp>
        <p:nvSpPr>
          <p:cNvPr id="57" name="Rounded Rectangle 56"/>
          <p:cNvSpPr/>
          <p:nvPr/>
        </p:nvSpPr>
        <p:spPr>
          <a:xfrm>
            <a:off x="3200400" y="3618178"/>
            <a:ext cx="4724400" cy="342900"/>
          </a:xfrm>
          <a:prstGeom prst="round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w Cen MT"/>
                <a:ea typeface="+mn-ea"/>
                <a:cs typeface="+mn-cs"/>
              </a:rPr>
              <a:t>Recyclers/ Smelters</a:t>
            </a:r>
          </a:p>
        </p:txBody>
      </p:sp>
      <p:sp>
        <p:nvSpPr>
          <p:cNvPr id="58" name="Rounded Rectangle 57"/>
          <p:cNvSpPr/>
          <p:nvPr/>
        </p:nvSpPr>
        <p:spPr>
          <a:xfrm>
            <a:off x="3200400" y="4355214"/>
            <a:ext cx="4724400" cy="342900"/>
          </a:xfrm>
          <a:prstGeom prst="round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w Cen MT"/>
                <a:ea typeface="+mn-ea"/>
                <a:cs typeface="+mn-cs"/>
              </a:rPr>
              <a:t>Distributors of Recovered Materials</a:t>
            </a:r>
          </a:p>
        </p:txBody>
      </p:sp>
      <p:cxnSp>
        <p:nvCxnSpPr>
          <p:cNvPr id="59" name="Straight Connector 58"/>
          <p:cNvCxnSpPr/>
          <p:nvPr/>
        </p:nvCxnSpPr>
        <p:spPr>
          <a:xfrm>
            <a:off x="960120" y="1696758"/>
            <a:ext cx="8046720" cy="0"/>
          </a:xfrm>
          <a:prstGeom prst="line">
            <a:avLst/>
          </a:prstGeom>
          <a:noFill/>
          <a:ln w="10000" cap="flat" cmpd="sng" algn="ctr">
            <a:solidFill>
              <a:srgbClr val="94B6D2"/>
            </a:solidFill>
            <a:prstDash val="dash"/>
          </a:ln>
          <a:effectLst/>
        </p:spPr>
      </p:cxnSp>
      <p:cxnSp>
        <p:nvCxnSpPr>
          <p:cNvPr id="60" name="Straight Connector 59"/>
          <p:cNvCxnSpPr/>
          <p:nvPr/>
        </p:nvCxnSpPr>
        <p:spPr>
          <a:xfrm>
            <a:off x="990600" y="2585540"/>
            <a:ext cx="8046720" cy="0"/>
          </a:xfrm>
          <a:prstGeom prst="line">
            <a:avLst/>
          </a:prstGeom>
          <a:noFill/>
          <a:ln w="10000" cap="flat" cmpd="sng" algn="ctr">
            <a:solidFill>
              <a:srgbClr val="94B6D2"/>
            </a:solidFill>
            <a:prstDash val="dash"/>
          </a:ln>
          <a:effectLst/>
        </p:spPr>
      </p:cxnSp>
      <p:cxnSp>
        <p:nvCxnSpPr>
          <p:cNvPr id="61" name="Straight Connector 60"/>
          <p:cNvCxnSpPr/>
          <p:nvPr/>
        </p:nvCxnSpPr>
        <p:spPr>
          <a:xfrm>
            <a:off x="990600" y="3421110"/>
            <a:ext cx="8046720" cy="0"/>
          </a:xfrm>
          <a:prstGeom prst="line">
            <a:avLst/>
          </a:prstGeom>
          <a:noFill/>
          <a:ln w="10000" cap="flat" cmpd="sng" algn="ctr">
            <a:solidFill>
              <a:srgbClr val="94B6D2"/>
            </a:solidFill>
            <a:prstDash val="dash"/>
          </a:ln>
          <a:effectLst/>
        </p:spPr>
      </p:cxnSp>
      <p:sp>
        <p:nvSpPr>
          <p:cNvPr id="63" name="Rounded Rectangle 62"/>
          <p:cNvSpPr/>
          <p:nvPr/>
        </p:nvSpPr>
        <p:spPr>
          <a:xfrm>
            <a:off x="4267200" y="1598224"/>
            <a:ext cx="2560320" cy="205740"/>
          </a:xfrm>
          <a:prstGeom prst="roundRect">
            <a:avLst/>
          </a:prstGeom>
          <a:solidFill>
            <a:srgbClr val="94B6D2">
              <a:tint val="50000"/>
            </a:srgbClr>
          </a:solidFill>
          <a:ln w="10000" cap="flat" cmpd="sng" algn="ctr">
            <a:solidFill>
              <a:srgbClr val="94B6D2"/>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Tw Cen MT"/>
                <a:ea typeface="+mn-ea"/>
                <a:cs typeface="+mn-cs"/>
              </a:rPr>
              <a:t>End</a:t>
            </a:r>
            <a:r>
              <a:rPr kumimoji="0" lang="en-US" sz="1800" b="0" i="0" u="none" strike="noStrike" kern="0" cap="none" spc="0" normalizeH="0" noProof="0" dirty="0" smtClean="0">
                <a:ln>
                  <a:noFill/>
                </a:ln>
                <a:solidFill>
                  <a:prstClr val="black"/>
                </a:solidFill>
                <a:effectLst/>
                <a:uLnTx/>
                <a:uFillTx/>
                <a:latin typeface="Tw Cen MT"/>
                <a:ea typeface="+mn-ea"/>
                <a:cs typeface="+mn-cs"/>
              </a:rPr>
              <a:t> of life</a:t>
            </a:r>
            <a:endParaRPr kumimoji="0" lang="en-US" sz="1800" b="0" i="0" u="none" strike="noStrike" kern="0" cap="none" spc="0" normalizeH="0" baseline="0" noProof="0" dirty="0" smtClean="0">
              <a:ln>
                <a:noFill/>
              </a:ln>
              <a:solidFill>
                <a:prstClr val="black"/>
              </a:solidFill>
              <a:effectLst/>
              <a:uLnTx/>
              <a:uFillTx/>
              <a:latin typeface="Tw Cen MT"/>
              <a:ea typeface="+mn-ea"/>
              <a:cs typeface="+mn-cs"/>
            </a:endParaRPr>
          </a:p>
        </p:txBody>
      </p:sp>
      <p:sp>
        <p:nvSpPr>
          <p:cNvPr id="64" name="Rounded Rectangle 63"/>
          <p:cNvSpPr/>
          <p:nvPr/>
        </p:nvSpPr>
        <p:spPr>
          <a:xfrm>
            <a:off x="4267200" y="2471240"/>
            <a:ext cx="2560320" cy="205740"/>
          </a:xfrm>
          <a:prstGeom prst="roundRect">
            <a:avLst/>
          </a:prstGeom>
          <a:solidFill>
            <a:srgbClr val="94B6D2">
              <a:tint val="50000"/>
            </a:srgbClr>
          </a:solidFill>
          <a:ln w="10000" cap="flat" cmpd="sng" algn="ctr">
            <a:solidFill>
              <a:srgbClr val="94B6D2"/>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Tw Cen MT"/>
                <a:ea typeface="+mn-ea"/>
                <a:cs typeface="+mn-cs"/>
              </a:rPr>
              <a:t>Purchase &amp; Resale</a:t>
            </a:r>
          </a:p>
        </p:txBody>
      </p:sp>
      <p:sp>
        <p:nvSpPr>
          <p:cNvPr id="65" name="Rounded Rectangle 64"/>
          <p:cNvSpPr/>
          <p:nvPr/>
        </p:nvSpPr>
        <p:spPr>
          <a:xfrm>
            <a:off x="4267200" y="3306810"/>
            <a:ext cx="2560320" cy="205740"/>
          </a:xfrm>
          <a:prstGeom prst="roundRect">
            <a:avLst/>
          </a:prstGeom>
          <a:solidFill>
            <a:srgbClr val="94B6D2">
              <a:tint val="50000"/>
            </a:srgbClr>
          </a:solidFill>
          <a:ln w="10000" cap="flat" cmpd="sng" algn="ctr">
            <a:solidFill>
              <a:srgbClr val="94B6D2"/>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Tw Cen MT"/>
                <a:ea typeface="+mn-ea"/>
                <a:cs typeface="+mn-cs"/>
              </a:rPr>
              <a:t>Manual Dismantling</a:t>
            </a:r>
          </a:p>
        </p:txBody>
      </p:sp>
      <p:sp>
        <p:nvSpPr>
          <p:cNvPr id="66" name="Rounded Rectangle 65"/>
          <p:cNvSpPr/>
          <p:nvPr/>
        </p:nvSpPr>
        <p:spPr>
          <a:xfrm>
            <a:off x="4267200" y="4043846"/>
            <a:ext cx="2560320" cy="205740"/>
          </a:xfrm>
          <a:prstGeom prst="roundRect">
            <a:avLst/>
          </a:prstGeom>
          <a:solidFill>
            <a:srgbClr val="94B6D2">
              <a:tint val="50000"/>
            </a:srgbClr>
          </a:solidFill>
          <a:ln w="10000" cap="flat" cmpd="sng" algn="ctr">
            <a:solidFill>
              <a:srgbClr val="94B6D2"/>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Tw Cen MT"/>
                <a:ea typeface="+mn-ea"/>
                <a:cs typeface="+mn-cs"/>
              </a:rPr>
              <a:t>Refining and Conditioning </a:t>
            </a:r>
          </a:p>
        </p:txBody>
      </p:sp>
      <p:sp>
        <p:nvSpPr>
          <p:cNvPr id="67" name="TextBox 66"/>
          <p:cNvSpPr txBox="1"/>
          <p:nvPr/>
        </p:nvSpPr>
        <p:spPr>
          <a:xfrm>
            <a:off x="76200" y="1525308"/>
            <a:ext cx="990600" cy="369332"/>
          </a:xfrm>
          <a:prstGeom prst="rect">
            <a:avLst/>
          </a:prstGeom>
          <a:noFill/>
        </p:spPr>
        <p:txBody>
          <a:bodyPr wrap="square" rtlCol="0">
            <a:spAutoFit/>
          </a:bodyPr>
          <a:lstStyle/>
          <a:p>
            <a:pPr algn="ctr" fontAlgn="auto">
              <a:spcBef>
                <a:spcPts val="0"/>
              </a:spcBef>
              <a:spcAft>
                <a:spcPts val="0"/>
              </a:spcAft>
            </a:pPr>
            <a:r>
              <a:rPr lang="en-US" b="1" dirty="0" smtClean="0">
                <a:solidFill>
                  <a:prstClr val="black"/>
                </a:solidFill>
                <a:latin typeface="Tw Cen MT"/>
              </a:rPr>
              <a:t>Step 1</a:t>
            </a:r>
            <a:endParaRPr lang="en-US" b="1" dirty="0">
              <a:solidFill>
                <a:prstClr val="black"/>
              </a:solidFill>
              <a:latin typeface="Tw Cen MT"/>
            </a:endParaRPr>
          </a:p>
        </p:txBody>
      </p:sp>
      <p:sp>
        <p:nvSpPr>
          <p:cNvPr id="68" name="TextBox 67"/>
          <p:cNvSpPr txBox="1"/>
          <p:nvPr/>
        </p:nvSpPr>
        <p:spPr>
          <a:xfrm>
            <a:off x="76200" y="2382558"/>
            <a:ext cx="990600" cy="369332"/>
          </a:xfrm>
          <a:prstGeom prst="rect">
            <a:avLst/>
          </a:prstGeom>
          <a:noFill/>
        </p:spPr>
        <p:txBody>
          <a:bodyPr wrap="square" rtlCol="0">
            <a:spAutoFit/>
          </a:bodyPr>
          <a:lstStyle/>
          <a:p>
            <a:pPr algn="ctr" fontAlgn="auto">
              <a:spcBef>
                <a:spcPts val="0"/>
              </a:spcBef>
              <a:spcAft>
                <a:spcPts val="0"/>
              </a:spcAft>
            </a:pPr>
            <a:r>
              <a:rPr lang="en-US" b="1" dirty="0" smtClean="0">
                <a:solidFill>
                  <a:prstClr val="black"/>
                </a:solidFill>
                <a:latin typeface="Tw Cen MT"/>
              </a:rPr>
              <a:t>Step 2</a:t>
            </a:r>
            <a:endParaRPr lang="en-US" b="1" dirty="0">
              <a:solidFill>
                <a:prstClr val="black"/>
              </a:solidFill>
              <a:latin typeface="Tw Cen MT"/>
            </a:endParaRPr>
          </a:p>
        </p:txBody>
      </p:sp>
      <p:sp>
        <p:nvSpPr>
          <p:cNvPr id="69" name="TextBox 68"/>
          <p:cNvSpPr txBox="1"/>
          <p:nvPr/>
        </p:nvSpPr>
        <p:spPr>
          <a:xfrm>
            <a:off x="76200" y="3296958"/>
            <a:ext cx="990600" cy="369332"/>
          </a:xfrm>
          <a:prstGeom prst="rect">
            <a:avLst/>
          </a:prstGeom>
          <a:noFill/>
        </p:spPr>
        <p:txBody>
          <a:bodyPr wrap="square" rtlCol="0">
            <a:spAutoFit/>
          </a:bodyPr>
          <a:lstStyle/>
          <a:p>
            <a:pPr algn="ctr" fontAlgn="auto">
              <a:spcBef>
                <a:spcPts val="0"/>
              </a:spcBef>
              <a:spcAft>
                <a:spcPts val="0"/>
              </a:spcAft>
            </a:pPr>
            <a:r>
              <a:rPr lang="en-US" b="1" dirty="0" smtClean="0">
                <a:solidFill>
                  <a:prstClr val="black"/>
                </a:solidFill>
                <a:latin typeface="Tw Cen MT"/>
              </a:rPr>
              <a:t>Step 3</a:t>
            </a:r>
            <a:endParaRPr lang="en-US" b="1" dirty="0">
              <a:solidFill>
                <a:prstClr val="black"/>
              </a:solidFill>
              <a:latin typeface="Tw Cen MT"/>
            </a:endParaRPr>
          </a:p>
        </p:txBody>
      </p:sp>
      <p:sp>
        <p:nvSpPr>
          <p:cNvPr id="70" name="TextBox 69"/>
          <p:cNvSpPr txBox="1"/>
          <p:nvPr/>
        </p:nvSpPr>
        <p:spPr>
          <a:xfrm>
            <a:off x="76200" y="4162959"/>
            <a:ext cx="990600" cy="369332"/>
          </a:xfrm>
          <a:prstGeom prst="rect">
            <a:avLst/>
          </a:prstGeom>
          <a:noFill/>
        </p:spPr>
        <p:txBody>
          <a:bodyPr wrap="square" rtlCol="0">
            <a:spAutoFit/>
          </a:bodyPr>
          <a:lstStyle/>
          <a:p>
            <a:pPr algn="ctr" fontAlgn="auto">
              <a:spcBef>
                <a:spcPts val="0"/>
              </a:spcBef>
              <a:spcAft>
                <a:spcPts val="0"/>
              </a:spcAft>
            </a:pPr>
            <a:r>
              <a:rPr lang="en-US" b="1" dirty="0" smtClean="0">
                <a:solidFill>
                  <a:prstClr val="black"/>
                </a:solidFill>
                <a:latin typeface="Tw Cen MT"/>
              </a:rPr>
              <a:t>Step 4</a:t>
            </a:r>
            <a:endParaRPr lang="en-US" b="1" dirty="0">
              <a:solidFill>
                <a:prstClr val="black"/>
              </a:solidFill>
              <a:latin typeface="Tw Cen MT"/>
            </a:endParaRPr>
          </a:p>
        </p:txBody>
      </p:sp>
      <p:cxnSp>
        <p:nvCxnSpPr>
          <p:cNvPr id="71" name="Straight Arrow Connector 70"/>
          <p:cNvCxnSpPr>
            <a:stCxn id="54" idx="3"/>
          </p:cNvCxnSpPr>
          <p:nvPr/>
        </p:nvCxnSpPr>
        <p:spPr>
          <a:xfrm>
            <a:off x="7848600" y="1318388"/>
            <a:ext cx="838200" cy="1193"/>
          </a:xfrm>
          <a:prstGeom prst="straightConnector1">
            <a:avLst/>
          </a:prstGeom>
          <a:noFill/>
          <a:ln w="19050" cap="flat" cmpd="sng" algn="ctr">
            <a:solidFill>
              <a:srgbClr val="DD8047"/>
            </a:solidFill>
            <a:prstDash val="sysDash"/>
            <a:tailEnd type="arrow"/>
          </a:ln>
          <a:effectLst>
            <a:outerShdw blurRad="38100" dist="30000" dir="5400000" rotWithShape="0">
              <a:srgbClr val="000000">
                <a:alpha val="45000"/>
              </a:srgbClr>
            </a:outerShdw>
          </a:effectLst>
        </p:spPr>
      </p:cxnSp>
      <p:sp>
        <p:nvSpPr>
          <p:cNvPr id="75" name="TextBox 74"/>
          <p:cNvSpPr txBox="1"/>
          <p:nvPr/>
        </p:nvSpPr>
        <p:spPr>
          <a:xfrm>
            <a:off x="8686800" y="1239558"/>
            <a:ext cx="381000" cy="2800349"/>
          </a:xfrm>
          <a:prstGeom prst="rect">
            <a:avLst/>
          </a:prstGeom>
          <a:solidFill>
            <a:srgbClr val="94B6D2">
              <a:tint val="50000"/>
            </a:srgbClr>
          </a:solidFill>
          <a:ln w="10000" cap="flat" cmpd="sng" algn="ctr">
            <a:solidFill>
              <a:srgbClr val="94B6D2"/>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Simplified Arabic Fixed" pitchFamily="49" charset="-78"/>
                <a:cs typeface="Simplified Arabic Fixed" pitchFamily="49" charset="-78"/>
              </a:rPr>
              <a:t>REUSE</a:t>
            </a:r>
          </a:p>
        </p:txBody>
      </p:sp>
      <p:sp>
        <p:nvSpPr>
          <p:cNvPr id="77" name="Curved Up Arrow 76"/>
          <p:cNvSpPr/>
          <p:nvPr/>
        </p:nvSpPr>
        <p:spPr>
          <a:xfrm rot="16200000">
            <a:off x="6229953" y="2236715"/>
            <a:ext cx="4261766" cy="6610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Rounded Rectangle 77"/>
          <p:cNvSpPr/>
          <p:nvPr/>
        </p:nvSpPr>
        <p:spPr>
          <a:xfrm>
            <a:off x="4183380" y="837404"/>
            <a:ext cx="2560320" cy="205740"/>
          </a:xfrm>
          <a:prstGeom prst="roundRect">
            <a:avLst/>
          </a:prstGeom>
          <a:solidFill>
            <a:srgbClr val="94B6D2">
              <a:tint val="50000"/>
            </a:srgbClr>
          </a:solidFill>
          <a:ln w="10000" cap="flat" cmpd="sng" algn="ctr">
            <a:solidFill>
              <a:srgbClr val="94B6D2"/>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Tw Cen MT"/>
                <a:ea typeface="+mn-ea"/>
                <a:cs typeface="+mn-cs"/>
              </a:rPr>
              <a:t>Purchase of EEE</a:t>
            </a:r>
          </a:p>
        </p:txBody>
      </p:sp>
      <p:sp>
        <p:nvSpPr>
          <p:cNvPr id="79" name="Rounded Rectangle 78"/>
          <p:cNvSpPr/>
          <p:nvPr/>
        </p:nvSpPr>
        <p:spPr>
          <a:xfrm>
            <a:off x="3733800" y="436348"/>
            <a:ext cx="4114800" cy="342900"/>
          </a:xfrm>
          <a:prstGeom prst="round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Tw Cen MT"/>
                <a:ea typeface="+mn-ea"/>
                <a:cs typeface="+mn-cs"/>
              </a:rPr>
              <a:t>Producer</a:t>
            </a:r>
            <a:r>
              <a:rPr kumimoji="0" lang="en-US" sz="1800" b="0" i="0" u="none" strike="noStrike" kern="0" cap="none" spc="0" normalizeH="0" noProof="0" dirty="0" smtClean="0">
                <a:ln>
                  <a:noFill/>
                </a:ln>
                <a:solidFill>
                  <a:prstClr val="white"/>
                </a:solidFill>
                <a:effectLst/>
                <a:uLnTx/>
                <a:uFillTx/>
                <a:latin typeface="Tw Cen MT"/>
                <a:ea typeface="+mn-ea"/>
                <a:cs typeface="+mn-cs"/>
              </a:rPr>
              <a:t> of EEE</a:t>
            </a:r>
            <a:endParaRPr kumimoji="0" lang="en-US" sz="1800" b="0" i="0" u="none" strike="noStrike" kern="0" cap="none" spc="0" normalizeH="0" baseline="0" noProof="0" dirty="0" smtClean="0">
              <a:ln>
                <a:noFill/>
              </a:ln>
              <a:solidFill>
                <a:prstClr val="white"/>
              </a:solidFill>
              <a:effectLst/>
              <a:uLnTx/>
              <a:uFillTx/>
              <a:latin typeface="Tw Cen MT"/>
              <a:ea typeface="+mn-ea"/>
              <a:cs typeface="+mn-cs"/>
            </a:endParaRPr>
          </a:p>
        </p:txBody>
      </p:sp>
      <p:cxnSp>
        <p:nvCxnSpPr>
          <p:cNvPr id="35" name="Straight Arrow Connector 34"/>
          <p:cNvCxnSpPr/>
          <p:nvPr/>
        </p:nvCxnSpPr>
        <p:spPr>
          <a:xfrm>
            <a:off x="7924800" y="3789628"/>
            <a:ext cx="838200" cy="1193"/>
          </a:xfrm>
          <a:prstGeom prst="straightConnector1">
            <a:avLst/>
          </a:prstGeom>
          <a:noFill/>
          <a:ln w="19050" cap="flat" cmpd="sng" algn="ctr">
            <a:solidFill>
              <a:srgbClr val="DD8047"/>
            </a:solidFill>
            <a:prstDash val="sysDash"/>
            <a:tailEnd type="arrow"/>
          </a:ln>
          <a:effectLst>
            <a:outerShdw blurRad="38100" dist="30000" dir="5400000" rotWithShape="0">
              <a:srgbClr val="000000">
                <a:alpha val="45000"/>
              </a:srgbClr>
            </a:outerShdw>
          </a:effectLst>
        </p:spPr>
      </p:cxnSp>
      <p:cxnSp>
        <p:nvCxnSpPr>
          <p:cNvPr id="36" name="Straight Arrow Connector 35"/>
          <p:cNvCxnSpPr>
            <a:stCxn id="56" idx="3"/>
          </p:cNvCxnSpPr>
          <p:nvPr/>
        </p:nvCxnSpPr>
        <p:spPr>
          <a:xfrm>
            <a:off x="7924800" y="3011208"/>
            <a:ext cx="773121" cy="6690"/>
          </a:xfrm>
          <a:prstGeom prst="straightConnector1">
            <a:avLst/>
          </a:prstGeom>
          <a:noFill/>
          <a:ln w="19050" cap="flat" cmpd="sng" algn="ctr">
            <a:solidFill>
              <a:srgbClr val="DD8047"/>
            </a:solidFill>
            <a:prstDash val="sysDash"/>
            <a:tailEnd type="arrow"/>
          </a:ln>
          <a:effectLst>
            <a:outerShdw blurRad="38100" dist="30000" dir="5400000" rotWithShape="0">
              <a:srgbClr val="000000">
                <a:alpha val="45000"/>
              </a:srgbClr>
            </a:outerShdw>
          </a:effectLst>
        </p:spPr>
      </p:cxnSp>
      <p:cxnSp>
        <p:nvCxnSpPr>
          <p:cNvPr id="37" name="Straight Arrow Connector 36"/>
          <p:cNvCxnSpPr/>
          <p:nvPr/>
        </p:nvCxnSpPr>
        <p:spPr>
          <a:xfrm>
            <a:off x="7924800" y="2148696"/>
            <a:ext cx="838200" cy="1193"/>
          </a:xfrm>
          <a:prstGeom prst="straightConnector1">
            <a:avLst/>
          </a:prstGeom>
          <a:noFill/>
          <a:ln w="19050" cap="flat" cmpd="sng" algn="ctr">
            <a:solidFill>
              <a:srgbClr val="DD8047"/>
            </a:solidFill>
            <a:prstDash val="sysDash"/>
            <a:tailEnd type="arrow"/>
          </a:ln>
          <a:effectLst>
            <a:outerShdw blurRad="38100" dist="30000" dir="5400000" rotWithShape="0">
              <a:srgbClr val="000000">
                <a:alpha val="45000"/>
              </a:srgbClr>
            </a:outerShdw>
          </a:effectLst>
        </p:spPr>
      </p:cxnSp>
    </p:spTree>
    <p:extLst>
      <p:ext uri="{BB962C8B-B14F-4D97-AF65-F5344CB8AC3E}">
        <p14:creationId xmlns:p14="http://schemas.microsoft.com/office/powerpoint/2010/main" val="1522427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4F6610-D3CE-4804-A536-AC1483F8FB5D}" type="slidenum">
              <a:rPr lang="en-US" smtClean="0">
                <a:solidFill>
                  <a:prstClr val="white"/>
                </a:solidFill>
              </a:rPr>
              <a:pPr/>
              <a:t>13</a:t>
            </a:fld>
            <a:endParaRPr lang="en-US" dirty="0">
              <a:solidFill>
                <a:prstClr val="white"/>
              </a:solidFill>
            </a:endParaRPr>
          </a:p>
        </p:txBody>
      </p:sp>
      <p:sp>
        <p:nvSpPr>
          <p:cNvPr id="5" name="Content Placeholder 4"/>
          <p:cNvSpPr txBox="1">
            <a:spLocks/>
          </p:cNvSpPr>
          <p:nvPr/>
        </p:nvSpPr>
        <p:spPr bwMode="auto">
          <a:xfrm>
            <a:off x="157093" y="897980"/>
            <a:ext cx="3200406"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6213" indent="-176213" algn="l" rtl="0" eaLnBrk="1" fontAlgn="base" hangingPunct="1">
              <a:spcBef>
                <a:spcPct val="0"/>
              </a:spcBef>
              <a:spcAft>
                <a:spcPts val="600"/>
              </a:spcAft>
              <a:buClr>
                <a:schemeClr val="accent5">
                  <a:lumMod val="75000"/>
                </a:schemeClr>
              </a:buClr>
              <a:buSzPct val="100000"/>
              <a:buFont typeface="Arial" pitchFamily="34" charset="0"/>
              <a:buChar char="•"/>
              <a:defRPr sz="1800" kern="1200">
                <a:solidFill>
                  <a:schemeClr val="tx1"/>
                </a:solidFill>
                <a:latin typeface="+mn-lt"/>
                <a:ea typeface="+mn-ea"/>
                <a:cs typeface="Arial"/>
              </a:defRPr>
            </a:lvl1pPr>
            <a:lvl2pPr marL="628650" indent="-171450" algn="l" rtl="0" eaLnBrk="1" fontAlgn="base" hangingPunct="1">
              <a:spcBef>
                <a:spcPct val="0"/>
              </a:spcBef>
              <a:spcAft>
                <a:spcPts val="600"/>
              </a:spcAft>
              <a:buClr>
                <a:schemeClr val="accent5">
                  <a:lumMod val="75000"/>
                </a:schemeClr>
              </a:buClr>
              <a:buSzPct val="100000"/>
              <a:buFont typeface="Arial" pitchFamily="34" charset="0"/>
              <a:buChar char="•"/>
              <a:defRPr sz="1600" kern="1200">
                <a:solidFill>
                  <a:schemeClr val="tx1"/>
                </a:solidFill>
                <a:latin typeface="+mn-lt"/>
                <a:ea typeface="+mn-ea"/>
                <a:cs typeface="Arial"/>
              </a:defRPr>
            </a:lvl2pPr>
            <a:lvl3pPr marL="1079500" indent="-16510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tx1"/>
                </a:solidFill>
                <a:latin typeface="+mn-lt"/>
                <a:ea typeface="+mn-ea"/>
                <a:cs typeface="Arial"/>
              </a:defRPr>
            </a:lvl3pPr>
            <a:lvl4pPr marL="1524000" indent="-15240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tx1"/>
                </a:solidFill>
                <a:latin typeface="+mn-lt"/>
                <a:ea typeface="+mn-ea"/>
                <a:cs typeface="Arial"/>
              </a:defRPr>
            </a:lvl4pPr>
            <a:lvl5pPr marL="1974850" indent="-14605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pPr>
            <a:r>
              <a:rPr lang="en-GB" sz="1400" dirty="0" smtClean="0"/>
              <a:t>Six key metals - aluminium, cobalt, copper, gold, palladium, and tin – are used in the electronic industry.</a:t>
            </a:r>
          </a:p>
          <a:p>
            <a:pPr>
              <a:spcAft>
                <a:spcPts val="300"/>
              </a:spcAft>
            </a:pPr>
            <a:r>
              <a:rPr lang="en-GB" sz="1400" dirty="0" smtClean="0"/>
              <a:t>Published data on embodied carbon and energy is available in the ICE (Inventory and Carbon and Energy) database for Aluminium, Copper and Tin. </a:t>
            </a:r>
          </a:p>
          <a:p>
            <a:pPr>
              <a:spcAft>
                <a:spcPts val="300"/>
              </a:spcAft>
            </a:pPr>
            <a:r>
              <a:rPr lang="en-GB" sz="1400" dirty="0" smtClean="0"/>
              <a:t>Conclusion: mining of metals is energy and carbon intensive and therefore it is more efficient to recycle metals for use in the electronics industry.</a:t>
            </a:r>
          </a:p>
          <a:p>
            <a:pPr>
              <a:spcAft>
                <a:spcPts val="300"/>
              </a:spcAft>
            </a:pPr>
            <a:endParaRPr lang="en-GB" sz="1600" dirty="0"/>
          </a:p>
        </p:txBody>
      </p:sp>
      <p:sp>
        <p:nvSpPr>
          <p:cNvPr id="6" name="Title 2"/>
          <p:cNvSpPr txBox="1">
            <a:spLocks/>
          </p:cNvSpPr>
          <p:nvPr/>
        </p:nvSpPr>
        <p:spPr bwMode="auto">
          <a:xfrm>
            <a:off x="157093" y="81280"/>
            <a:ext cx="8862022" cy="701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80000"/>
              </a:lnSpc>
              <a:spcBef>
                <a:spcPct val="0"/>
              </a:spcBef>
              <a:spcAft>
                <a:spcPct val="0"/>
              </a:spcAft>
              <a:defRPr sz="2200" kern="1200">
                <a:solidFill>
                  <a:schemeClr val="accent6">
                    <a:lumMod val="75000"/>
                  </a:schemeClr>
                </a:solidFill>
                <a:latin typeface="+mj-lt"/>
                <a:ea typeface="+mj-ea"/>
                <a:cs typeface="Arial"/>
              </a:defRPr>
            </a:lvl1pPr>
            <a:lvl2pPr algn="l" rtl="0" eaLnBrk="1" fontAlgn="base" hangingPunct="1">
              <a:lnSpc>
                <a:spcPct val="80000"/>
              </a:lnSpc>
              <a:spcBef>
                <a:spcPct val="0"/>
              </a:spcBef>
              <a:spcAft>
                <a:spcPct val="0"/>
              </a:spcAft>
              <a:defRPr sz="3600">
                <a:solidFill>
                  <a:schemeClr val="tx1"/>
                </a:solidFill>
                <a:latin typeface="GillSans" pitchFamily="34" charset="0"/>
              </a:defRPr>
            </a:lvl2pPr>
            <a:lvl3pPr algn="l" rtl="0" eaLnBrk="1" fontAlgn="base" hangingPunct="1">
              <a:lnSpc>
                <a:spcPct val="80000"/>
              </a:lnSpc>
              <a:spcBef>
                <a:spcPct val="0"/>
              </a:spcBef>
              <a:spcAft>
                <a:spcPct val="0"/>
              </a:spcAft>
              <a:defRPr sz="3600">
                <a:solidFill>
                  <a:schemeClr val="tx1"/>
                </a:solidFill>
                <a:latin typeface="GillSans" pitchFamily="34" charset="0"/>
              </a:defRPr>
            </a:lvl3pPr>
            <a:lvl4pPr algn="l" rtl="0" eaLnBrk="1" fontAlgn="base" hangingPunct="1">
              <a:lnSpc>
                <a:spcPct val="80000"/>
              </a:lnSpc>
              <a:spcBef>
                <a:spcPct val="0"/>
              </a:spcBef>
              <a:spcAft>
                <a:spcPct val="0"/>
              </a:spcAft>
              <a:defRPr sz="3600">
                <a:solidFill>
                  <a:schemeClr val="tx1"/>
                </a:solidFill>
                <a:latin typeface="GillSans" pitchFamily="34" charset="0"/>
              </a:defRPr>
            </a:lvl4pPr>
            <a:lvl5pPr algn="l" rtl="0" eaLnBrk="1" fontAlgn="base" hangingPunct="1">
              <a:lnSpc>
                <a:spcPct val="80000"/>
              </a:lnSpc>
              <a:spcBef>
                <a:spcPct val="0"/>
              </a:spcBef>
              <a:spcAft>
                <a:spcPct val="0"/>
              </a:spcAft>
              <a:defRPr sz="3600">
                <a:solidFill>
                  <a:schemeClr val="tx1"/>
                </a:solidFill>
                <a:latin typeface="GillSans" pitchFamily="34" charset="0"/>
              </a:defRPr>
            </a:lvl5pPr>
            <a:lvl6pPr marL="457200" algn="l" rtl="0" eaLnBrk="1" fontAlgn="base" hangingPunct="1">
              <a:spcBef>
                <a:spcPct val="0"/>
              </a:spcBef>
              <a:spcAft>
                <a:spcPct val="0"/>
              </a:spcAft>
              <a:defRPr sz="3600">
                <a:solidFill>
                  <a:schemeClr val="tx1"/>
                </a:solidFill>
                <a:latin typeface="GillSans" pitchFamily="34" charset="0"/>
              </a:defRPr>
            </a:lvl6pPr>
            <a:lvl7pPr marL="914400" algn="l" rtl="0" eaLnBrk="1" fontAlgn="base" hangingPunct="1">
              <a:spcBef>
                <a:spcPct val="0"/>
              </a:spcBef>
              <a:spcAft>
                <a:spcPct val="0"/>
              </a:spcAft>
              <a:defRPr sz="3600">
                <a:solidFill>
                  <a:schemeClr val="tx1"/>
                </a:solidFill>
                <a:latin typeface="GillSans" pitchFamily="34" charset="0"/>
              </a:defRPr>
            </a:lvl7pPr>
            <a:lvl8pPr marL="1371600" algn="l" rtl="0" eaLnBrk="1" fontAlgn="base" hangingPunct="1">
              <a:spcBef>
                <a:spcPct val="0"/>
              </a:spcBef>
              <a:spcAft>
                <a:spcPct val="0"/>
              </a:spcAft>
              <a:defRPr sz="3600">
                <a:solidFill>
                  <a:schemeClr val="tx1"/>
                </a:solidFill>
                <a:latin typeface="GillSans" pitchFamily="34" charset="0"/>
              </a:defRPr>
            </a:lvl8pPr>
            <a:lvl9pPr marL="1828800" algn="l" rtl="0" eaLnBrk="1" fontAlgn="base" hangingPunct="1">
              <a:spcBef>
                <a:spcPct val="0"/>
              </a:spcBef>
              <a:spcAft>
                <a:spcPct val="0"/>
              </a:spcAft>
              <a:defRPr sz="3600">
                <a:solidFill>
                  <a:schemeClr val="tx1"/>
                </a:solidFill>
                <a:latin typeface="GillSans" pitchFamily="34" charset="0"/>
              </a:defRPr>
            </a:lvl9pPr>
          </a:lstStyle>
          <a:p>
            <a:r>
              <a:rPr lang="en-US" dirty="0" smtClean="0"/>
              <a:t>Life Cycle Analysis of Materials </a:t>
            </a:r>
            <a:endParaRPr lang="en-US" dirty="0"/>
          </a:p>
        </p:txBody>
      </p:sp>
      <p:sp>
        <p:nvSpPr>
          <p:cNvPr id="7" name="Slide Number Placeholder 3"/>
          <p:cNvSpPr txBox="1">
            <a:spLocks/>
          </p:cNvSpPr>
          <p:nvPr/>
        </p:nvSpPr>
        <p:spPr bwMode="gray">
          <a:xfrm>
            <a:off x="4403725" y="4835525"/>
            <a:ext cx="336550" cy="2730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1B4F6610-D3CE-4804-A536-AC1483F8FB5D}" type="slidenum">
              <a:rPr lang="en-US" smtClean="0"/>
              <a:pPr/>
              <a:t>13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403779727"/>
              </p:ext>
            </p:extLst>
          </p:nvPr>
        </p:nvGraphicFramePr>
        <p:xfrm>
          <a:off x="3357498" y="961044"/>
          <a:ext cx="5661615" cy="3205480"/>
        </p:xfrm>
        <a:graphic>
          <a:graphicData uri="http://schemas.openxmlformats.org/drawingml/2006/table">
            <a:tbl>
              <a:tblPr firstRow="1" bandRow="1">
                <a:tableStyleId>{5C22544A-7EE6-4342-B048-85BDC9FD1C3A}</a:tableStyleId>
              </a:tblPr>
              <a:tblGrid>
                <a:gridCol w="1019405"/>
                <a:gridCol w="1016489"/>
                <a:gridCol w="940831"/>
                <a:gridCol w="1332394"/>
                <a:gridCol w="1352496"/>
              </a:tblGrid>
              <a:tr h="685800">
                <a:tc gridSpan="2">
                  <a:txBody>
                    <a:bodyPr/>
                    <a:lstStyle/>
                    <a:p>
                      <a:pPr algn="ctr"/>
                      <a:r>
                        <a:rPr lang="en-GB" sz="1200" b="1" dirty="0" smtClean="0">
                          <a:solidFill>
                            <a:schemeClr val="tx1"/>
                          </a:solidFill>
                        </a:rPr>
                        <a:t>Material</a:t>
                      </a:r>
                      <a:endParaRPr lang="en-GB" sz="1200" b="1" dirty="0">
                        <a:solidFill>
                          <a:schemeClr val="tx1"/>
                        </a:solidFill>
                      </a:endParaRPr>
                    </a:p>
                  </a:txBody>
                  <a:tcPr anchor="ctr"/>
                </a:tc>
                <a:tc hMerge="1">
                  <a:txBody>
                    <a:bodyPr/>
                    <a:lstStyle/>
                    <a:p>
                      <a:endParaRPr lang="en-GB" sz="1200" dirty="0"/>
                    </a:p>
                  </a:txBody>
                  <a:tcPr/>
                </a:tc>
                <a:tc>
                  <a:txBody>
                    <a:bodyPr/>
                    <a:lstStyle/>
                    <a:p>
                      <a:pPr algn="ctr"/>
                      <a:r>
                        <a:rPr lang="en-GB" sz="1200" b="1" dirty="0" smtClean="0">
                          <a:solidFill>
                            <a:schemeClr val="tx1"/>
                          </a:solidFill>
                        </a:rPr>
                        <a:t>Embodied</a:t>
                      </a:r>
                      <a:r>
                        <a:rPr lang="en-GB" sz="1200" b="1" baseline="0" dirty="0" smtClean="0">
                          <a:solidFill>
                            <a:schemeClr val="tx1"/>
                          </a:solidFill>
                        </a:rPr>
                        <a:t> Energy (MJ/kg)</a:t>
                      </a:r>
                      <a:endParaRPr lang="en-GB" sz="1200" b="1" dirty="0">
                        <a:solidFill>
                          <a:schemeClr val="tx1"/>
                        </a:solidFill>
                      </a:endParaRPr>
                    </a:p>
                  </a:txBody>
                  <a:tcPr anchor="ctr"/>
                </a:tc>
                <a:tc>
                  <a:txBody>
                    <a:bodyPr/>
                    <a:lstStyle/>
                    <a:p>
                      <a:pPr algn="ctr"/>
                      <a:r>
                        <a:rPr lang="en-GB" sz="1200" b="1" dirty="0" smtClean="0">
                          <a:solidFill>
                            <a:schemeClr val="tx1"/>
                          </a:solidFill>
                        </a:rPr>
                        <a:t>Embodied</a:t>
                      </a:r>
                      <a:r>
                        <a:rPr lang="en-GB" sz="1200" b="1" baseline="0" dirty="0" smtClean="0">
                          <a:solidFill>
                            <a:schemeClr val="tx1"/>
                          </a:solidFill>
                        </a:rPr>
                        <a:t> Carbon (kgCO2/kg)</a:t>
                      </a:r>
                    </a:p>
                  </a:txBody>
                  <a:tcPr anchor="ctr"/>
                </a:tc>
                <a:tc>
                  <a:txBody>
                    <a:bodyPr/>
                    <a:lstStyle/>
                    <a:p>
                      <a:pPr algn="ctr"/>
                      <a:r>
                        <a:rPr lang="en-GB" sz="1200" b="1" baseline="0" dirty="0" smtClean="0">
                          <a:solidFill>
                            <a:schemeClr val="tx1"/>
                          </a:solidFill>
                        </a:rPr>
                        <a:t>Reduction of embodied carbon in recycled compared to Virgin</a:t>
                      </a:r>
                      <a:endParaRPr lang="en-GB" sz="1200" b="1" dirty="0">
                        <a:solidFill>
                          <a:schemeClr val="tx1"/>
                        </a:solidFill>
                      </a:endParaRPr>
                    </a:p>
                  </a:txBody>
                  <a:tcPr anchor="ctr"/>
                </a:tc>
              </a:tr>
              <a:tr h="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ALUMINIUM</a:t>
                      </a:r>
                    </a:p>
                    <a:p>
                      <a:endParaRPr lang="en-GB" sz="1200" dirty="0"/>
                    </a:p>
                  </a:txBody>
                  <a:tcPr/>
                </a:tc>
                <a:tc>
                  <a:txBody>
                    <a:bodyPr/>
                    <a:lstStyle/>
                    <a:p>
                      <a:r>
                        <a:rPr lang="en-GB" sz="1200" dirty="0" smtClean="0"/>
                        <a:t>Virgin</a:t>
                      </a:r>
                      <a:endParaRPr lang="en-GB" sz="1200" dirty="0"/>
                    </a:p>
                  </a:txBody>
                  <a:tcPr/>
                </a:tc>
                <a:tc>
                  <a:txBody>
                    <a:bodyPr/>
                    <a:lstStyle/>
                    <a:p>
                      <a:pPr algn="ctr"/>
                      <a:r>
                        <a:rPr lang="en-GB" sz="1200" dirty="0" smtClean="0"/>
                        <a:t>218</a:t>
                      </a:r>
                      <a:endParaRPr lang="en-GB" sz="1200" dirty="0"/>
                    </a:p>
                  </a:txBody>
                  <a:tcPr anchor="ctr"/>
                </a:tc>
                <a:tc>
                  <a:txBody>
                    <a:bodyPr/>
                    <a:lstStyle/>
                    <a:p>
                      <a:pPr algn="ctr"/>
                      <a:r>
                        <a:rPr lang="en-GB" sz="1200" dirty="0" smtClean="0"/>
                        <a:t>11.46</a:t>
                      </a:r>
                      <a:endParaRPr lang="en-GB" sz="1200" dirty="0"/>
                    </a:p>
                  </a:txBody>
                  <a:tcPr anchor="ctr"/>
                </a:tc>
                <a:tc rowSpan="2">
                  <a:txBody>
                    <a:bodyPr/>
                    <a:lstStyle/>
                    <a:p>
                      <a:pPr algn="ctr"/>
                      <a:r>
                        <a:rPr lang="en-GB" sz="1200" dirty="0" smtClean="0"/>
                        <a:t>85%</a:t>
                      </a:r>
                      <a:endParaRPr lang="en-GB" sz="1200" dirty="0"/>
                    </a:p>
                  </a:txBody>
                  <a:tcPr anchor="ctr"/>
                </a:tc>
              </a:tr>
              <a:tr h="0">
                <a:tc vMerge="1">
                  <a:txBody>
                    <a:bodyPr/>
                    <a:lstStyle/>
                    <a:p>
                      <a:endParaRPr lang="en-GB" sz="1200" dirty="0"/>
                    </a:p>
                  </a:txBody>
                  <a:tcPr>
                    <a:noFill/>
                  </a:tcPr>
                </a:tc>
                <a:tc>
                  <a:txBody>
                    <a:bodyPr/>
                    <a:lstStyle/>
                    <a:p>
                      <a:r>
                        <a:rPr lang="en-GB" sz="1200" dirty="0" smtClean="0"/>
                        <a:t>Recycled</a:t>
                      </a:r>
                      <a:endParaRPr lang="en-GB" sz="1200" dirty="0"/>
                    </a:p>
                  </a:txBody>
                  <a:tcPr/>
                </a:tc>
                <a:tc>
                  <a:txBody>
                    <a:bodyPr/>
                    <a:lstStyle/>
                    <a:p>
                      <a:pPr algn="ctr"/>
                      <a:r>
                        <a:rPr lang="en-GB" sz="1200" dirty="0" smtClean="0"/>
                        <a:t>28.8</a:t>
                      </a:r>
                      <a:endParaRPr lang="en-GB" sz="1200" dirty="0"/>
                    </a:p>
                  </a:txBody>
                  <a:tcPr anchor="ctr"/>
                </a:tc>
                <a:tc>
                  <a:txBody>
                    <a:bodyPr/>
                    <a:lstStyle/>
                    <a:p>
                      <a:pPr algn="ctr"/>
                      <a:r>
                        <a:rPr lang="en-GB" sz="1200" dirty="0" smtClean="0"/>
                        <a:t>1.69</a:t>
                      </a:r>
                      <a:endParaRPr lang="en-GB" sz="1200" dirty="0"/>
                    </a:p>
                  </a:txBody>
                  <a:tcPr anchor="ctr"/>
                </a:tc>
                <a:tc vMerge="1">
                  <a:txBody>
                    <a:bodyPr/>
                    <a:lstStyle/>
                    <a:p>
                      <a:endParaRPr lang="en-GB"/>
                    </a:p>
                  </a:txBody>
                  <a:tcPr/>
                </a:tc>
              </a:tr>
              <a:tr h="121920">
                <a:tc rowSpan="2">
                  <a:txBody>
                    <a:bodyPr/>
                    <a:lstStyle/>
                    <a:p>
                      <a:r>
                        <a:rPr lang="en-GB" sz="1200" dirty="0" smtClean="0"/>
                        <a:t>COPPER</a:t>
                      </a:r>
                      <a:endParaRPr lang="en-GB" sz="1200" dirty="0"/>
                    </a:p>
                  </a:txBody>
                  <a:tcPr/>
                </a:tc>
                <a:tc>
                  <a:txBody>
                    <a:bodyPr/>
                    <a:lstStyle/>
                    <a:p>
                      <a:r>
                        <a:rPr lang="en-GB" sz="1200" dirty="0" smtClean="0"/>
                        <a:t>Virgin</a:t>
                      </a:r>
                      <a:endParaRPr lang="en-GB" sz="1200" dirty="0"/>
                    </a:p>
                  </a:txBody>
                  <a:tcPr/>
                </a:tc>
                <a:tc>
                  <a:txBody>
                    <a:bodyPr/>
                    <a:lstStyle/>
                    <a:p>
                      <a:pPr algn="ctr"/>
                      <a:r>
                        <a:rPr lang="en-GB" sz="1200" dirty="0" smtClean="0"/>
                        <a:t>70</a:t>
                      </a:r>
                      <a:endParaRPr lang="en-GB" sz="1200" dirty="0"/>
                    </a:p>
                  </a:txBody>
                  <a:tcPr anchor="ctr"/>
                </a:tc>
                <a:tc>
                  <a:txBody>
                    <a:bodyPr/>
                    <a:lstStyle/>
                    <a:p>
                      <a:pPr algn="ctr"/>
                      <a:r>
                        <a:rPr lang="en-GB" sz="1200" dirty="0" smtClean="0"/>
                        <a:t>3.83</a:t>
                      </a:r>
                      <a:endParaRPr lang="en-GB" sz="1200" dirty="0"/>
                    </a:p>
                  </a:txBody>
                  <a:tcPr anchor="ctr"/>
                </a:tc>
                <a:tc rowSpan="2">
                  <a:txBody>
                    <a:bodyPr/>
                    <a:lstStyle/>
                    <a:p>
                      <a:pPr algn="ctr"/>
                      <a:r>
                        <a:rPr lang="en-GB" sz="1200" dirty="0" smtClean="0"/>
                        <a:t>75%</a:t>
                      </a:r>
                      <a:endParaRPr lang="en-GB" sz="1200" dirty="0"/>
                    </a:p>
                  </a:txBody>
                  <a:tcPr anchor="ctr"/>
                </a:tc>
              </a:tr>
              <a:tr h="152400">
                <a:tc vMerge="1">
                  <a:txBody>
                    <a:bodyPr/>
                    <a:lstStyle/>
                    <a:p>
                      <a:endParaRPr lang="en-GB" sz="1200" dirty="0"/>
                    </a:p>
                  </a:txBody>
                  <a:tcPr>
                    <a:noFill/>
                  </a:tcPr>
                </a:tc>
                <a:tc>
                  <a:txBody>
                    <a:bodyPr/>
                    <a:lstStyle/>
                    <a:p>
                      <a:r>
                        <a:rPr lang="en-GB" sz="1200" dirty="0" smtClean="0"/>
                        <a:t>Recycled (High</a:t>
                      </a:r>
                      <a:r>
                        <a:rPr lang="en-GB" sz="1200" baseline="0" dirty="0" smtClean="0"/>
                        <a:t> grade scrap)</a:t>
                      </a:r>
                      <a:endParaRPr lang="en-GB" sz="1200" dirty="0"/>
                    </a:p>
                  </a:txBody>
                  <a:tcPr/>
                </a:tc>
                <a:tc>
                  <a:txBody>
                    <a:bodyPr/>
                    <a:lstStyle/>
                    <a:p>
                      <a:pPr algn="ctr"/>
                      <a:r>
                        <a:rPr lang="en-GB" sz="1200" dirty="0" smtClean="0"/>
                        <a:t>17.5</a:t>
                      </a:r>
                      <a:endParaRPr lang="en-GB" sz="1200" dirty="0">
                        <a:solidFill>
                          <a:schemeClr val="tx1"/>
                        </a:solidFill>
                      </a:endParaRPr>
                    </a:p>
                  </a:txBody>
                  <a:tcPr anchor="ctr"/>
                </a:tc>
                <a:tc>
                  <a:txBody>
                    <a:bodyPr/>
                    <a:lstStyle/>
                    <a:p>
                      <a:pPr algn="ctr"/>
                      <a:r>
                        <a:rPr lang="en-GB" sz="1200" dirty="0" smtClean="0"/>
                        <a:t>0.96</a:t>
                      </a:r>
                      <a:endParaRPr lang="en-GB" sz="1200" dirty="0"/>
                    </a:p>
                  </a:txBody>
                  <a:tcPr anchor="ctr"/>
                </a:tc>
                <a:tc vMerge="1">
                  <a:txBody>
                    <a:bodyPr/>
                    <a:lstStyle/>
                    <a:p>
                      <a:endParaRPr lang="en-GB" sz="1200" dirty="0"/>
                    </a:p>
                  </a:txBody>
                  <a:tcPr>
                    <a:noFill/>
                  </a:tcPr>
                </a:tc>
              </a:tr>
              <a:tr h="0">
                <a:tc rowSpan="2">
                  <a:txBody>
                    <a:bodyPr/>
                    <a:lstStyle/>
                    <a:p>
                      <a:r>
                        <a:rPr lang="en-GB" sz="1200" dirty="0" smtClean="0"/>
                        <a:t>TIN</a:t>
                      </a:r>
                      <a:endParaRPr lang="en-GB" sz="1200" dirty="0"/>
                    </a:p>
                  </a:txBody>
                  <a:tcPr/>
                </a:tc>
                <a:tc>
                  <a:txBody>
                    <a:bodyPr/>
                    <a:lstStyle/>
                    <a:p>
                      <a:r>
                        <a:rPr lang="en-GB" sz="1200" dirty="0" smtClean="0"/>
                        <a:t>Virgin</a:t>
                      </a:r>
                      <a:endParaRPr lang="en-GB" sz="1200" dirty="0"/>
                    </a:p>
                  </a:txBody>
                  <a:tcPr/>
                </a:tc>
                <a:tc>
                  <a:txBody>
                    <a:bodyPr/>
                    <a:lstStyle/>
                    <a:p>
                      <a:pPr algn="ctr"/>
                      <a:r>
                        <a:rPr lang="en-GB" sz="1200" dirty="0" smtClean="0"/>
                        <a:t>250</a:t>
                      </a:r>
                      <a:endParaRPr lang="en-GB" sz="1200" dirty="0"/>
                    </a:p>
                  </a:txBody>
                  <a:tcPr anchor="ctr"/>
                </a:tc>
                <a:tc>
                  <a:txBody>
                    <a:bodyPr/>
                    <a:lstStyle/>
                    <a:p>
                      <a:pPr algn="ctr"/>
                      <a:r>
                        <a:rPr lang="en-GB" sz="1200" dirty="0" smtClean="0"/>
                        <a:t>13.7</a:t>
                      </a:r>
                      <a:endParaRPr lang="en-GB" sz="1200" dirty="0"/>
                    </a:p>
                  </a:txBody>
                  <a:tcPr anchor="ctr"/>
                </a:tc>
                <a:tc rowSpan="2">
                  <a:txBody>
                    <a:bodyPr/>
                    <a:lstStyle/>
                    <a:p>
                      <a:pPr algn="ctr"/>
                      <a:endParaRPr lang="en-GB" sz="1200" dirty="0"/>
                    </a:p>
                  </a:txBody>
                  <a:tcPr anchor="ctr"/>
                </a:tc>
              </a:tr>
              <a:tr h="279400">
                <a:tc vMerge="1">
                  <a:txBody>
                    <a:bodyPr/>
                    <a:lstStyle/>
                    <a:p>
                      <a:endParaRPr lang="en-GB" sz="1200" dirty="0"/>
                    </a:p>
                  </a:txBody>
                  <a:tcPr/>
                </a:tc>
                <a:tc gridSpan="3">
                  <a:txBody>
                    <a:bodyPr/>
                    <a:lstStyle/>
                    <a:p>
                      <a:r>
                        <a:rPr lang="en-GB" sz="1200" dirty="0" smtClean="0"/>
                        <a:t>No</a:t>
                      </a:r>
                      <a:r>
                        <a:rPr lang="en-GB" sz="1200" baseline="0" dirty="0" smtClean="0"/>
                        <a:t> published data for Recycled</a:t>
                      </a:r>
                      <a:endParaRPr lang="en-GB" sz="1200" dirty="0"/>
                    </a:p>
                  </a:txBody>
                  <a:tcPr/>
                </a:tc>
                <a:tc hMerge="1">
                  <a:txBody>
                    <a:bodyPr/>
                    <a:lstStyle/>
                    <a:p>
                      <a:endParaRPr lang="en-GB" sz="1200" dirty="0"/>
                    </a:p>
                  </a:txBody>
                  <a:tcPr>
                    <a:solidFill>
                      <a:schemeClr val="bg1"/>
                    </a:solidFill>
                  </a:tcPr>
                </a:tc>
                <a:tc hMerge="1">
                  <a:txBody>
                    <a:bodyPr/>
                    <a:lstStyle/>
                    <a:p>
                      <a:endParaRPr lang="en-GB" sz="1200" dirty="0"/>
                    </a:p>
                  </a:txBody>
                  <a:tcPr>
                    <a:solidFill>
                      <a:schemeClr val="bg1"/>
                    </a:solidFill>
                  </a:tcPr>
                </a:tc>
                <a:tc vMerge="1">
                  <a:txBody>
                    <a:bodyPr/>
                    <a:lstStyle/>
                    <a:p>
                      <a:endParaRPr lang="en-GB" sz="1200" dirty="0"/>
                    </a:p>
                  </a:txBody>
                  <a:tcPr>
                    <a:solidFill>
                      <a:schemeClr val="bg1"/>
                    </a:solidFill>
                  </a:tcPr>
                </a:tc>
              </a:tr>
            </a:tbl>
          </a:graphicData>
        </a:graphic>
      </p:graphicFrame>
    </p:spTree>
    <p:extLst>
      <p:ext uri="{BB962C8B-B14F-4D97-AF65-F5344CB8AC3E}">
        <p14:creationId xmlns:p14="http://schemas.microsoft.com/office/powerpoint/2010/main" val="3993793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Guidelines for Producer -  End of Life destination</a:t>
            </a:r>
            <a:endParaRPr lang="en-US" dirty="0"/>
          </a:p>
        </p:txBody>
      </p:sp>
      <p:sp>
        <p:nvSpPr>
          <p:cNvPr id="4" name="Slide Number Placeholder 3"/>
          <p:cNvSpPr>
            <a:spLocks noGrp="1"/>
          </p:cNvSpPr>
          <p:nvPr>
            <p:ph type="sldNum" sz="quarter" idx="4"/>
          </p:nvPr>
        </p:nvSpPr>
        <p:spPr/>
        <p:txBody>
          <a:bodyPr/>
          <a:lstStyle/>
          <a:p>
            <a:fld id="{1B4F6610-D3CE-4804-A536-AC1483F8FB5D}" type="slidenum">
              <a:rPr lang="en-US" smtClean="0">
                <a:solidFill>
                  <a:prstClr val="white"/>
                </a:solidFill>
              </a:rPr>
              <a:pPr/>
              <a:t>14</a:t>
            </a:fld>
            <a:endParaRPr lang="en-US" dirty="0">
              <a:solidFill>
                <a:prstClr val="white"/>
              </a:solidFill>
            </a:endParaRPr>
          </a:p>
        </p:txBody>
      </p:sp>
      <p:sp>
        <p:nvSpPr>
          <p:cNvPr id="11" name="Rectangle 10"/>
          <p:cNvSpPr/>
          <p:nvPr/>
        </p:nvSpPr>
        <p:spPr>
          <a:xfrm>
            <a:off x="1403131" y="4512359"/>
            <a:ext cx="4572000" cy="246221"/>
          </a:xfrm>
          <a:prstGeom prst="rect">
            <a:avLst/>
          </a:prstGeom>
        </p:spPr>
        <p:txBody>
          <a:bodyPr>
            <a:spAutoFit/>
          </a:bodyPr>
          <a:lstStyle/>
          <a:p>
            <a:r>
              <a:rPr lang="en-US" sz="1000" dirty="0"/>
              <a:t>*Adopted from end of life destination used for automotive sector</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408" y="611750"/>
            <a:ext cx="5724634" cy="377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946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Building the Sustainable Supply Chain</a:t>
            </a:r>
            <a:endParaRPr lang="en-US" dirty="0"/>
          </a:p>
        </p:txBody>
      </p:sp>
      <p:sp>
        <p:nvSpPr>
          <p:cNvPr id="4" name="Slide Number Placeholder 3"/>
          <p:cNvSpPr>
            <a:spLocks noGrp="1"/>
          </p:cNvSpPr>
          <p:nvPr>
            <p:ph type="sldNum" sz="quarter" idx="4294967295"/>
          </p:nvPr>
        </p:nvSpPr>
        <p:spPr>
          <a:xfrm>
            <a:off x="0" y="4835525"/>
            <a:ext cx="336550" cy="273050"/>
          </a:xfrm>
        </p:spPr>
        <p:txBody>
          <a:bodyPr/>
          <a:lstStyle/>
          <a:p>
            <a:fld id="{1B4F6610-D3CE-4804-A536-AC1483F8FB5D}"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val="541348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210" y="81280"/>
            <a:ext cx="8910097" cy="577939"/>
          </a:xfrm>
        </p:spPr>
        <p:txBody>
          <a:bodyPr/>
          <a:lstStyle/>
          <a:p>
            <a:r>
              <a:rPr lang="en-US" dirty="0" smtClean="0"/>
              <a:t>A phased approach to Sustainable Supply Chain</a:t>
            </a:r>
            <a:endParaRPr lang="en-US" dirty="0"/>
          </a:p>
        </p:txBody>
      </p:sp>
      <p:sp>
        <p:nvSpPr>
          <p:cNvPr id="4" name="Slide Number Placeholder 3"/>
          <p:cNvSpPr>
            <a:spLocks noGrp="1"/>
          </p:cNvSpPr>
          <p:nvPr>
            <p:ph type="sldNum" sz="quarter" idx="4"/>
          </p:nvPr>
        </p:nvSpPr>
        <p:spPr/>
        <p:txBody>
          <a:bodyPr/>
          <a:lstStyle/>
          <a:p>
            <a:pPr>
              <a:defRPr/>
            </a:pPr>
            <a:fld id="{C4CB27F2-16A8-4A19-9A49-FC3C1D46B430}" type="slidenum">
              <a:rPr lang="en-GB" smtClean="0"/>
              <a:pPr>
                <a:defRPr/>
              </a:pPr>
              <a:t>16</a:t>
            </a:fld>
            <a:endParaRPr lang="en-GB"/>
          </a:p>
        </p:txBody>
      </p:sp>
      <p:sp>
        <p:nvSpPr>
          <p:cNvPr id="5" name="Rounded Rectangle 4"/>
          <p:cNvSpPr/>
          <p:nvPr/>
        </p:nvSpPr>
        <p:spPr>
          <a:xfrm>
            <a:off x="472941" y="3273724"/>
            <a:ext cx="1279976" cy="4146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Setting Goals</a:t>
            </a:r>
            <a:endParaRPr lang="en-US" sz="1400" dirty="0"/>
          </a:p>
        </p:txBody>
      </p:sp>
      <p:sp>
        <p:nvSpPr>
          <p:cNvPr id="6" name="Rounded Rectangle 5"/>
          <p:cNvSpPr/>
          <p:nvPr/>
        </p:nvSpPr>
        <p:spPr>
          <a:xfrm>
            <a:off x="1539740" y="2811756"/>
            <a:ext cx="1279976" cy="4146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Identification</a:t>
            </a:r>
            <a:endParaRPr lang="en-US" sz="1400" dirty="0"/>
          </a:p>
        </p:txBody>
      </p:sp>
      <p:sp>
        <p:nvSpPr>
          <p:cNvPr id="8" name="Rounded Rectangle 7"/>
          <p:cNvSpPr/>
          <p:nvPr/>
        </p:nvSpPr>
        <p:spPr>
          <a:xfrm>
            <a:off x="2581732" y="2349788"/>
            <a:ext cx="1279976" cy="4146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Engagement</a:t>
            </a:r>
            <a:endParaRPr lang="en-US" sz="1400" dirty="0"/>
          </a:p>
        </p:txBody>
      </p:sp>
      <p:sp>
        <p:nvSpPr>
          <p:cNvPr id="9" name="Rounded Rectangle 8"/>
          <p:cNvSpPr/>
          <p:nvPr/>
        </p:nvSpPr>
        <p:spPr>
          <a:xfrm>
            <a:off x="3622003" y="1887820"/>
            <a:ext cx="1279976" cy="4146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Monitoring / Tracking</a:t>
            </a:r>
            <a:endParaRPr lang="en-US" sz="1400" dirty="0"/>
          </a:p>
        </p:txBody>
      </p:sp>
      <p:sp>
        <p:nvSpPr>
          <p:cNvPr id="10" name="Rounded Rectangle 9"/>
          <p:cNvSpPr/>
          <p:nvPr/>
        </p:nvSpPr>
        <p:spPr>
          <a:xfrm>
            <a:off x="4683435" y="1445160"/>
            <a:ext cx="1279976" cy="4146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Reporting</a:t>
            </a:r>
            <a:endParaRPr lang="en-US" sz="1400" dirty="0"/>
          </a:p>
        </p:txBody>
      </p:sp>
      <p:sp>
        <p:nvSpPr>
          <p:cNvPr id="11" name="Curved Down Arrow 10"/>
          <p:cNvSpPr/>
          <p:nvPr/>
        </p:nvSpPr>
        <p:spPr>
          <a:xfrm rot="20391441">
            <a:off x="807606" y="1487042"/>
            <a:ext cx="4877406" cy="66530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rot="9521755">
            <a:off x="1303990" y="2867433"/>
            <a:ext cx="4883779" cy="6732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Bent-Up Arrow 12"/>
          <p:cNvSpPr/>
          <p:nvPr/>
        </p:nvSpPr>
        <p:spPr>
          <a:xfrm>
            <a:off x="1792775" y="3343019"/>
            <a:ext cx="501649" cy="12227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Bent-Up Arrow 13"/>
          <p:cNvSpPr/>
          <p:nvPr/>
        </p:nvSpPr>
        <p:spPr>
          <a:xfrm>
            <a:off x="2866299" y="2895229"/>
            <a:ext cx="501649" cy="12227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Bent-Up Arrow 15"/>
          <p:cNvSpPr/>
          <p:nvPr/>
        </p:nvSpPr>
        <p:spPr>
          <a:xfrm>
            <a:off x="3906570" y="2434849"/>
            <a:ext cx="501649" cy="12227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Bent-Up Arrow 16"/>
          <p:cNvSpPr/>
          <p:nvPr/>
        </p:nvSpPr>
        <p:spPr>
          <a:xfrm>
            <a:off x="4952236" y="1999798"/>
            <a:ext cx="501649" cy="12227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extBox 1"/>
          <p:cNvSpPr txBox="1"/>
          <p:nvPr/>
        </p:nvSpPr>
        <p:spPr>
          <a:xfrm>
            <a:off x="6111682" y="1031030"/>
            <a:ext cx="2843126" cy="3000821"/>
          </a:xfrm>
          <a:prstGeom prst="rect">
            <a:avLst/>
          </a:prstGeom>
          <a:noFill/>
        </p:spPr>
        <p:txBody>
          <a:bodyPr wrap="square" rtlCol="0">
            <a:spAutoFit/>
          </a:bodyPr>
          <a:lstStyle/>
          <a:p>
            <a:pPr marL="171450" indent="-171450">
              <a:lnSpc>
                <a:spcPct val="150000"/>
              </a:lnSpc>
              <a:buFont typeface="Arial" pitchFamily="34" charset="0"/>
              <a:buChar char="•"/>
            </a:pPr>
            <a:r>
              <a:rPr lang="en-US" sz="1400" dirty="0" smtClean="0">
                <a:latin typeface="Calibri" pitchFamily="34" charset="0"/>
                <a:cs typeface="Calibri" pitchFamily="34" charset="0"/>
              </a:rPr>
              <a:t>Waste volumes taken back</a:t>
            </a:r>
          </a:p>
          <a:p>
            <a:pPr marL="171450" indent="-171450">
              <a:lnSpc>
                <a:spcPct val="150000"/>
              </a:lnSpc>
              <a:buFont typeface="Arial" pitchFamily="34" charset="0"/>
              <a:buChar char="•"/>
            </a:pPr>
            <a:r>
              <a:rPr lang="en-US" sz="1400" dirty="0" smtClean="0">
                <a:latin typeface="Calibri" pitchFamily="34" charset="0"/>
                <a:cs typeface="Calibri" pitchFamily="34" charset="0"/>
              </a:rPr>
              <a:t>Percentage of  materials sourced from  conflict zones</a:t>
            </a:r>
          </a:p>
          <a:p>
            <a:pPr marL="171450" indent="-171450">
              <a:lnSpc>
                <a:spcPct val="150000"/>
              </a:lnSpc>
              <a:buFont typeface="Arial" pitchFamily="34" charset="0"/>
              <a:buChar char="•"/>
            </a:pPr>
            <a:r>
              <a:rPr lang="en-US" sz="1400" dirty="0">
                <a:latin typeface="Calibri" pitchFamily="34" charset="0"/>
                <a:cs typeface="Calibri" pitchFamily="34" charset="0"/>
              </a:rPr>
              <a:t>R</a:t>
            </a:r>
            <a:r>
              <a:rPr lang="en-US" sz="1400" dirty="0" smtClean="0">
                <a:latin typeface="Calibri" pitchFamily="34" charset="0"/>
                <a:cs typeface="Calibri" pitchFamily="34" charset="0"/>
              </a:rPr>
              <a:t>ecyclability  and reparability</a:t>
            </a:r>
          </a:p>
          <a:p>
            <a:pPr marL="171450" indent="-171450">
              <a:lnSpc>
                <a:spcPct val="150000"/>
              </a:lnSpc>
              <a:buFont typeface="Arial" pitchFamily="34" charset="0"/>
              <a:buChar char="•"/>
            </a:pPr>
            <a:r>
              <a:rPr lang="en-US" sz="1400" dirty="0" smtClean="0">
                <a:latin typeface="Calibri" pitchFamily="34" charset="0"/>
                <a:cs typeface="Calibri" pitchFamily="34" charset="0"/>
              </a:rPr>
              <a:t>Support and  service, extended warranty, upgradability</a:t>
            </a:r>
          </a:p>
          <a:p>
            <a:pPr marL="171450" indent="-171450">
              <a:lnSpc>
                <a:spcPct val="150000"/>
              </a:lnSpc>
              <a:buFont typeface="Arial" pitchFamily="34" charset="0"/>
              <a:buChar char="•"/>
            </a:pPr>
            <a:r>
              <a:rPr lang="en-US" sz="1400" dirty="0" smtClean="0">
                <a:latin typeface="Calibri" pitchFamily="34" charset="0"/>
                <a:cs typeface="Calibri" pitchFamily="34" charset="0"/>
              </a:rPr>
              <a:t>Supplier Audits</a:t>
            </a:r>
          </a:p>
          <a:p>
            <a:pPr marL="171450" indent="-171450">
              <a:lnSpc>
                <a:spcPct val="150000"/>
              </a:lnSpc>
              <a:buFont typeface="Arial" pitchFamily="34" charset="0"/>
              <a:buChar char="•"/>
            </a:pPr>
            <a:r>
              <a:rPr lang="en-US" sz="1400" dirty="0" smtClean="0">
                <a:latin typeface="Calibri" pitchFamily="34" charset="0"/>
                <a:cs typeface="Calibri" pitchFamily="34" charset="0"/>
              </a:rPr>
              <a:t>Supplier education and awareness</a:t>
            </a:r>
          </a:p>
          <a:p>
            <a:pPr marL="171450" indent="-171450">
              <a:lnSpc>
                <a:spcPct val="150000"/>
              </a:lnSpc>
              <a:buFont typeface="Arial" pitchFamily="34" charset="0"/>
              <a:buChar char="•"/>
            </a:pPr>
            <a:r>
              <a:rPr lang="en-US" sz="1400" dirty="0" smtClean="0">
                <a:latin typeface="Calibri" pitchFamily="34" charset="0"/>
                <a:cs typeface="Calibri" pitchFamily="34" charset="0"/>
              </a:rPr>
              <a:t>Working with certified suppliers</a:t>
            </a:r>
          </a:p>
        </p:txBody>
      </p:sp>
    </p:spTree>
    <p:extLst>
      <p:ext uri="{BB962C8B-B14F-4D97-AF65-F5344CB8AC3E}">
        <p14:creationId xmlns:p14="http://schemas.microsoft.com/office/powerpoint/2010/main" val="296174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88731" y="1213510"/>
            <a:ext cx="8213835" cy="27699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000">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200" b="1" dirty="0" smtClean="0"/>
              <a:t>Analytics and Reporting</a:t>
            </a:r>
            <a:endParaRPr lang="en-US" sz="1200" b="1" dirty="0"/>
          </a:p>
        </p:txBody>
      </p:sp>
      <p:sp>
        <p:nvSpPr>
          <p:cNvPr id="17" name="TextBox 16"/>
          <p:cNvSpPr txBox="1"/>
          <p:nvPr/>
        </p:nvSpPr>
        <p:spPr>
          <a:xfrm>
            <a:off x="488731" y="634034"/>
            <a:ext cx="8213835" cy="274320"/>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000">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200" b="1" dirty="0"/>
              <a:t>Supply Chain Risk Management</a:t>
            </a:r>
          </a:p>
        </p:txBody>
      </p:sp>
      <p:sp>
        <p:nvSpPr>
          <p:cNvPr id="5" name="Title 2"/>
          <p:cNvSpPr>
            <a:spLocks noGrp="1"/>
          </p:cNvSpPr>
          <p:nvPr>
            <p:ph type="title"/>
          </p:nvPr>
        </p:nvSpPr>
        <p:spPr>
          <a:xfrm>
            <a:off x="0" y="287850"/>
            <a:ext cx="9144000" cy="361950"/>
          </a:xfrm>
        </p:spPr>
        <p:txBody>
          <a:bodyPr/>
          <a:lstStyle/>
          <a:p>
            <a:r>
              <a:rPr lang="en-US" dirty="0" smtClean="0"/>
              <a:t>Sustainable </a:t>
            </a:r>
            <a:r>
              <a:rPr lang="en-US" dirty="0"/>
              <a:t>EEE Value Chain</a:t>
            </a:r>
            <a:endParaRPr lang="en-US" dirty="0">
              <a:latin typeface="+mn-lt"/>
            </a:endParaRPr>
          </a:p>
        </p:txBody>
      </p:sp>
      <p:graphicFrame>
        <p:nvGraphicFramePr>
          <p:cNvPr id="16" name="Content Placeholder 4"/>
          <p:cNvGraphicFramePr>
            <a:graphicFrameLocks/>
          </p:cNvGraphicFramePr>
          <p:nvPr>
            <p:extLst>
              <p:ext uri="{D42A27DB-BD31-4B8C-83A1-F6EECF244321}">
                <p14:modId xmlns:p14="http://schemas.microsoft.com/office/powerpoint/2010/main" val="1988914039"/>
              </p:ext>
            </p:extLst>
          </p:nvPr>
        </p:nvGraphicFramePr>
        <p:xfrm>
          <a:off x="325658" y="924476"/>
          <a:ext cx="8560675" cy="30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p:cNvSpPr txBox="1"/>
          <p:nvPr/>
        </p:nvSpPr>
        <p:spPr>
          <a:xfrm>
            <a:off x="493658" y="1499527"/>
            <a:ext cx="1463040" cy="2103120"/>
          </a:xfrm>
          <a:prstGeom prst="rect">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defRPr sz="1000" b="1"/>
            </a:lvl1pPr>
          </a:lstStyle>
          <a:p>
            <a:r>
              <a:rPr lang="en-US" sz="1100" dirty="0"/>
              <a:t>Ethical and responsible sourcing</a:t>
            </a:r>
          </a:p>
          <a:p>
            <a:pPr marL="57150" indent="-57150">
              <a:buFont typeface="Arial" pitchFamily="34" charset="0"/>
              <a:buChar char="•"/>
            </a:pPr>
            <a:r>
              <a:rPr lang="en-US" sz="1100" b="0" dirty="0" smtClean="0"/>
              <a:t>Support sustainable </a:t>
            </a:r>
            <a:r>
              <a:rPr lang="en-US" sz="1100" b="0" dirty="0"/>
              <a:t>forestry and mining</a:t>
            </a:r>
          </a:p>
          <a:p>
            <a:pPr marL="57150" indent="-57150">
              <a:buFont typeface="Arial" pitchFamily="34" charset="0"/>
              <a:buChar char="•"/>
            </a:pPr>
            <a:r>
              <a:rPr lang="en-US" sz="1100" b="0" dirty="0"/>
              <a:t>Green procurement policy</a:t>
            </a:r>
          </a:p>
          <a:p>
            <a:pPr marL="57150" indent="-57150">
              <a:buFont typeface="Arial" pitchFamily="34" charset="0"/>
              <a:buChar char="•"/>
            </a:pPr>
            <a:r>
              <a:rPr lang="en-US" sz="1100" b="0" dirty="0"/>
              <a:t>Identify sustainable material </a:t>
            </a:r>
            <a:r>
              <a:rPr lang="en-US" sz="1100" b="0" dirty="0" smtClean="0"/>
              <a:t>selection`</a:t>
            </a:r>
            <a:endParaRPr lang="en-US" sz="1100" b="0" dirty="0"/>
          </a:p>
        </p:txBody>
      </p:sp>
      <p:sp>
        <p:nvSpPr>
          <p:cNvPr id="21" name="TextBox 20"/>
          <p:cNvSpPr txBox="1"/>
          <p:nvPr/>
        </p:nvSpPr>
        <p:spPr>
          <a:xfrm>
            <a:off x="1880241" y="1490509"/>
            <a:ext cx="1463040" cy="2103120"/>
          </a:xfrm>
          <a:prstGeom prst="rect">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b="1" dirty="0" smtClean="0"/>
              <a:t>Product design improvements</a:t>
            </a:r>
          </a:p>
          <a:p>
            <a:pPr marL="57150" indent="-57150">
              <a:buFont typeface="Arial" pitchFamily="34" charset="0"/>
              <a:buChar char="•"/>
            </a:pPr>
            <a:r>
              <a:rPr lang="en-US" sz="1100" dirty="0"/>
              <a:t>Material compliance (as defined for food safe packaging)</a:t>
            </a:r>
          </a:p>
          <a:p>
            <a:pPr marL="57150" indent="-57150">
              <a:buFont typeface="Arial" pitchFamily="34" charset="0"/>
              <a:buChar char="•"/>
            </a:pPr>
            <a:r>
              <a:rPr lang="en-US" sz="1100" dirty="0"/>
              <a:t>Alternative materials</a:t>
            </a:r>
          </a:p>
          <a:p>
            <a:pPr marL="57150" indent="-57150">
              <a:buFont typeface="Arial" pitchFamily="34" charset="0"/>
              <a:buChar char="•"/>
            </a:pPr>
            <a:r>
              <a:rPr lang="en-US" sz="1100" dirty="0"/>
              <a:t>Define KPIs for use of recyclable </a:t>
            </a:r>
            <a:r>
              <a:rPr lang="en-US" sz="1100" dirty="0" smtClean="0"/>
              <a:t>content/compostable </a:t>
            </a:r>
            <a:r>
              <a:rPr lang="en-US" sz="1100" dirty="0"/>
              <a:t>material for new products</a:t>
            </a:r>
          </a:p>
        </p:txBody>
      </p:sp>
      <p:sp>
        <p:nvSpPr>
          <p:cNvPr id="22" name="TextBox 21"/>
          <p:cNvSpPr txBox="1"/>
          <p:nvPr/>
        </p:nvSpPr>
        <p:spPr>
          <a:xfrm>
            <a:off x="3216095" y="1493942"/>
            <a:ext cx="1828800" cy="2103120"/>
          </a:xfrm>
          <a:prstGeom prst="rect">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b="1" dirty="0" smtClean="0"/>
              <a:t>Product and packaging manufacturing</a:t>
            </a:r>
          </a:p>
          <a:p>
            <a:pPr marL="57150" lvl="0" indent="-57150">
              <a:buFont typeface="Arial" pitchFamily="34" charset="0"/>
              <a:buChar char="•"/>
              <a:defRPr/>
            </a:pPr>
            <a:r>
              <a:rPr lang="en-US" sz="1100" dirty="0"/>
              <a:t>Identify methods for carbon reduction </a:t>
            </a:r>
            <a:r>
              <a:rPr lang="en-US" sz="1100"/>
              <a:t>in </a:t>
            </a:r>
            <a:r>
              <a:rPr lang="en-US" sz="1100" smtClean="0"/>
              <a:t>facilities</a:t>
            </a:r>
            <a:endParaRPr lang="en-US" sz="1100" dirty="0"/>
          </a:p>
          <a:p>
            <a:pPr marL="57150" lvl="0" indent="-57150">
              <a:buFont typeface="Arial" pitchFamily="34" charset="0"/>
              <a:buChar char="•"/>
              <a:defRPr/>
            </a:pPr>
            <a:r>
              <a:rPr lang="en-US" sz="1100" dirty="0"/>
              <a:t>Identify waste and water reduction measures</a:t>
            </a:r>
          </a:p>
          <a:p>
            <a:pPr marL="57150" lvl="0" indent="-57150">
              <a:buFont typeface="Arial" pitchFamily="34" charset="0"/>
              <a:buChar char="•"/>
              <a:defRPr/>
            </a:pPr>
            <a:r>
              <a:rPr lang="en-US" sz="1100" dirty="0"/>
              <a:t>Material reduction</a:t>
            </a:r>
          </a:p>
          <a:p>
            <a:pPr marL="57150" lvl="0" indent="-57150">
              <a:buFont typeface="Arial" pitchFamily="34" charset="0"/>
              <a:buChar char="•"/>
              <a:defRPr/>
            </a:pPr>
            <a:r>
              <a:rPr lang="en-US" sz="1100" dirty="0"/>
              <a:t>Packaging dimensions</a:t>
            </a:r>
          </a:p>
          <a:p>
            <a:pPr marL="57150" lvl="0" indent="-57150">
              <a:buFont typeface="Arial" pitchFamily="34" charset="0"/>
              <a:buChar char="•"/>
              <a:defRPr/>
            </a:pPr>
            <a:r>
              <a:rPr lang="en-US" sz="1100" dirty="0"/>
              <a:t>Define KPIs for waste, energy, water, carbon  in facilities,</a:t>
            </a:r>
          </a:p>
        </p:txBody>
      </p:sp>
      <p:sp>
        <p:nvSpPr>
          <p:cNvPr id="23" name="TextBox 22"/>
          <p:cNvSpPr txBox="1"/>
          <p:nvPr/>
        </p:nvSpPr>
        <p:spPr>
          <a:xfrm>
            <a:off x="4921922" y="1505442"/>
            <a:ext cx="2286000" cy="2103120"/>
          </a:xfrm>
          <a:prstGeom prst="rect">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b="1" dirty="0"/>
              <a:t>Distribution and transportation</a:t>
            </a:r>
          </a:p>
          <a:p>
            <a:pPr marL="57150" indent="-57150">
              <a:buFont typeface="Arial" pitchFamily="34" charset="0"/>
              <a:buChar char="•"/>
              <a:defRPr/>
            </a:pPr>
            <a:r>
              <a:rPr lang="en-US" sz="1100" dirty="0"/>
              <a:t>Identify methods for carbon reduction</a:t>
            </a:r>
          </a:p>
          <a:p>
            <a:pPr marL="57150" indent="-57150">
              <a:buFont typeface="Arial" pitchFamily="34" charset="0"/>
              <a:buChar char="•"/>
              <a:defRPr/>
            </a:pPr>
            <a:r>
              <a:rPr lang="en-US" sz="1100" dirty="0"/>
              <a:t>Identify alternate fuel</a:t>
            </a:r>
            <a:r>
              <a:rPr lang="en-US" sz="1100" dirty="0" smtClean="0"/>
              <a:t>/ modes </a:t>
            </a:r>
            <a:r>
              <a:rPr lang="en-US" sz="1100" dirty="0"/>
              <a:t>for transportation</a:t>
            </a:r>
          </a:p>
          <a:p>
            <a:pPr marL="57150" indent="-57150">
              <a:buFont typeface="Arial" pitchFamily="34" charset="0"/>
              <a:buChar char="•"/>
              <a:defRPr/>
            </a:pPr>
            <a:r>
              <a:rPr lang="en-US" sz="1100" dirty="0"/>
              <a:t>Identify methods to reduce emissions (both carbon and criteria pollutants)</a:t>
            </a:r>
          </a:p>
          <a:p>
            <a:pPr marL="57150" indent="-57150">
              <a:buFont typeface="Arial" pitchFamily="34" charset="0"/>
              <a:buChar char="•"/>
              <a:defRPr/>
            </a:pPr>
            <a:r>
              <a:rPr lang="en-US" sz="1100" dirty="0"/>
              <a:t>Logistic optimization – synchronize truck loads.</a:t>
            </a:r>
          </a:p>
          <a:p>
            <a:pPr marL="57150" indent="-57150">
              <a:buFont typeface="Arial" pitchFamily="34" charset="0"/>
              <a:buChar char="•"/>
              <a:defRPr/>
            </a:pPr>
            <a:r>
              <a:rPr lang="en-US" sz="1100" dirty="0"/>
              <a:t>Track and monitor carbon during distribution</a:t>
            </a:r>
          </a:p>
        </p:txBody>
      </p:sp>
      <p:sp>
        <p:nvSpPr>
          <p:cNvPr id="25" name="TextBox 24"/>
          <p:cNvSpPr txBox="1"/>
          <p:nvPr/>
        </p:nvSpPr>
        <p:spPr>
          <a:xfrm>
            <a:off x="7148086" y="1490508"/>
            <a:ext cx="1554480" cy="2103120"/>
          </a:xfrm>
          <a:prstGeom prst="rect">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ctr"/>
            <a:r>
              <a:rPr lang="en-US" sz="1100" b="1" dirty="0"/>
              <a:t>Influencing Consumers</a:t>
            </a:r>
          </a:p>
          <a:p>
            <a:pPr marL="57150" lvl="0" indent="-57150">
              <a:buFont typeface="Arial" pitchFamily="34" charset="0"/>
              <a:buChar char="•"/>
              <a:defRPr/>
            </a:pPr>
            <a:r>
              <a:rPr lang="en-US" sz="1100" dirty="0"/>
              <a:t>Educating consumers</a:t>
            </a:r>
          </a:p>
          <a:p>
            <a:pPr marL="57150" lvl="0" indent="-57150">
              <a:buFont typeface="Arial" pitchFamily="34" charset="0"/>
              <a:buChar char="•"/>
              <a:defRPr/>
            </a:pPr>
            <a:r>
              <a:rPr lang="en-US" sz="1100" dirty="0"/>
              <a:t>Exercising sustainable choice of packaging </a:t>
            </a:r>
          </a:p>
          <a:p>
            <a:pPr marL="57150" lvl="0" indent="-57150">
              <a:buFont typeface="Arial" pitchFamily="34" charset="0"/>
              <a:buChar char="•"/>
              <a:defRPr/>
            </a:pPr>
            <a:r>
              <a:rPr lang="en-US" sz="1100" dirty="0"/>
              <a:t>End of  life disposal options</a:t>
            </a:r>
          </a:p>
          <a:p>
            <a:pPr marL="57150" lvl="0" indent="-57150">
              <a:buFont typeface="Arial" pitchFamily="34" charset="0"/>
              <a:buChar char="•"/>
              <a:defRPr/>
            </a:pPr>
            <a:r>
              <a:rPr lang="en-US" sz="1100" dirty="0"/>
              <a:t>Work with end users to collect and recycle packaging material</a:t>
            </a:r>
          </a:p>
        </p:txBody>
      </p:sp>
      <p:sp>
        <p:nvSpPr>
          <p:cNvPr id="26" name="TextBox 25"/>
          <p:cNvSpPr txBox="1"/>
          <p:nvPr/>
        </p:nvSpPr>
        <p:spPr>
          <a:xfrm>
            <a:off x="488731" y="3839719"/>
            <a:ext cx="8213836" cy="1015663"/>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800">
                <a:solidFill>
                  <a:schemeClr val="tx1"/>
                </a:solidFill>
              </a:defRPr>
            </a:lvl1pPr>
          </a:lstStyle>
          <a:p>
            <a:r>
              <a:rPr lang="en-US" sz="1200" b="1" dirty="0"/>
              <a:t>Supply Chain Performance</a:t>
            </a:r>
          </a:p>
          <a:p>
            <a:r>
              <a:rPr lang="en-US" sz="1200" dirty="0"/>
              <a:t>Assess suppliers to get into the compliant suppliers pool. </a:t>
            </a:r>
          </a:p>
          <a:p>
            <a:r>
              <a:rPr lang="en-US" sz="1200" dirty="0"/>
              <a:t>Awareness and training, </a:t>
            </a:r>
          </a:p>
          <a:p>
            <a:r>
              <a:rPr lang="en-US" sz="1200" dirty="0" smtClean="0"/>
              <a:t>Supplier </a:t>
            </a:r>
            <a:r>
              <a:rPr lang="en-US" sz="1200" dirty="0"/>
              <a:t>self assessment and full audit </a:t>
            </a:r>
          </a:p>
          <a:p>
            <a:r>
              <a:rPr lang="en-US" sz="1200" dirty="0"/>
              <a:t>Managing the compliant suppliers' pool.</a:t>
            </a:r>
          </a:p>
        </p:txBody>
      </p:sp>
      <p:sp>
        <p:nvSpPr>
          <p:cNvPr id="19" name="TextBox 18"/>
          <p:cNvSpPr txBox="1"/>
          <p:nvPr/>
        </p:nvSpPr>
        <p:spPr>
          <a:xfrm>
            <a:off x="488731" y="3562720"/>
            <a:ext cx="8213835" cy="27699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000">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200" b="1" dirty="0" smtClean="0"/>
              <a:t>Carbon and Energy Management</a:t>
            </a:r>
            <a:endParaRPr lang="en-US" sz="1200" b="1" dirty="0"/>
          </a:p>
        </p:txBody>
      </p:sp>
    </p:spTree>
    <p:extLst>
      <p:ext uri="{BB962C8B-B14F-4D97-AF65-F5344CB8AC3E}">
        <p14:creationId xmlns:p14="http://schemas.microsoft.com/office/powerpoint/2010/main" val="2505607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81435321"/>
              </p:ext>
            </p:extLst>
          </p:nvPr>
        </p:nvGraphicFramePr>
        <p:xfrm>
          <a:off x="486886" y="1126958"/>
          <a:ext cx="2695702" cy="2550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Steps to conflict –free electronics</a:t>
            </a:r>
            <a:endParaRPr lang="en-US" dirty="0"/>
          </a:p>
        </p:txBody>
      </p:sp>
      <p:sp>
        <p:nvSpPr>
          <p:cNvPr id="4" name="Slide Number Placeholder 3"/>
          <p:cNvSpPr>
            <a:spLocks noGrp="1"/>
          </p:cNvSpPr>
          <p:nvPr>
            <p:ph type="sldNum" sz="quarter" idx="4"/>
          </p:nvPr>
        </p:nvSpPr>
        <p:spPr/>
        <p:txBody>
          <a:bodyPr/>
          <a:lstStyle/>
          <a:p>
            <a:fld id="{1B4F6610-D3CE-4804-A536-AC1483F8FB5D}" type="slidenum">
              <a:rPr lang="en-US" smtClean="0">
                <a:solidFill>
                  <a:prstClr val="white"/>
                </a:solidFill>
              </a:rPr>
              <a:pPr/>
              <a:t>18</a:t>
            </a:fld>
            <a:endParaRPr lang="en-US" dirty="0">
              <a:solidFill>
                <a:prstClr val="white"/>
              </a:solidFill>
            </a:endParaRPr>
          </a:p>
        </p:txBody>
      </p:sp>
      <p:sp>
        <p:nvSpPr>
          <p:cNvPr id="6" name="TextBox 5"/>
          <p:cNvSpPr txBox="1"/>
          <p:nvPr/>
        </p:nvSpPr>
        <p:spPr>
          <a:xfrm>
            <a:off x="3930732" y="1430412"/>
            <a:ext cx="4797632" cy="2246769"/>
          </a:xfrm>
          <a:prstGeom prst="rect">
            <a:avLst/>
          </a:prstGeom>
          <a:noFill/>
        </p:spPr>
        <p:txBody>
          <a:bodyPr wrap="square" rtlCol="0">
            <a:spAutoFit/>
          </a:bodyPr>
          <a:lstStyle/>
          <a:p>
            <a:pPr marL="285750" indent="-285750">
              <a:buFont typeface="Arial" pitchFamily="34" charset="0"/>
              <a:buChar char="•"/>
            </a:pPr>
            <a:r>
              <a:rPr lang="en-US" sz="1400" dirty="0">
                <a:latin typeface="Calibri" pitchFamily="34" charset="0"/>
                <a:cs typeface="Calibri" pitchFamily="34" charset="0"/>
              </a:rPr>
              <a:t>Tracing  - Finding the source of minerals in products – mapping smelters in the supply chain</a:t>
            </a:r>
          </a:p>
          <a:p>
            <a:pPr marL="285750" indent="-285750">
              <a:buFont typeface="Arial" pitchFamily="34" charset="0"/>
              <a:buChar char="•"/>
            </a:pPr>
            <a:endParaRPr lang="en-US" sz="1400" dirty="0">
              <a:latin typeface="Calibri" pitchFamily="34" charset="0"/>
              <a:cs typeface="Calibri" pitchFamily="34" charset="0"/>
            </a:endParaRPr>
          </a:p>
          <a:p>
            <a:pPr marL="285750" indent="-285750">
              <a:buFont typeface="Arial" pitchFamily="34" charset="0"/>
              <a:buChar char="•"/>
            </a:pPr>
            <a:r>
              <a:rPr lang="en-US" sz="1400" dirty="0">
                <a:latin typeface="Calibri" pitchFamily="34" charset="0"/>
                <a:cs typeface="Calibri" pitchFamily="34" charset="0"/>
              </a:rPr>
              <a:t>Auditing – Smelters audited by third party through </a:t>
            </a:r>
            <a:r>
              <a:rPr lang="en-US" sz="1400" dirty="0" smtClean="0">
                <a:latin typeface="Calibri" pitchFamily="34" charset="0"/>
                <a:cs typeface="Calibri" pitchFamily="34" charset="0"/>
              </a:rPr>
              <a:t>conflict </a:t>
            </a:r>
            <a:r>
              <a:rPr lang="en-US" sz="1400" dirty="0">
                <a:latin typeface="Calibri" pitchFamily="34" charset="0"/>
                <a:cs typeface="Calibri" pitchFamily="34" charset="0"/>
              </a:rPr>
              <a:t>free </a:t>
            </a:r>
            <a:r>
              <a:rPr lang="en-US" sz="1400" dirty="0" smtClean="0">
                <a:latin typeface="Calibri" pitchFamily="34" charset="0"/>
                <a:cs typeface="Calibri" pitchFamily="34" charset="0"/>
              </a:rPr>
              <a:t>smelters(CFS) </a:t>
            </a:r>
            <a:r>
              <a:rPr lang="en-US" sz="1400" dirty="0">
                <a:latin typeface="Calibri" pitchFamily="34" charset="0"/>
                <a:cs typeface="Calibri" pitchFamily="34" charset="0"/>
              </a:rPr>
              <a:t>program</a:t>
            </a:r>
          </a:p>
          <a:p>
            <a:pPr marL="285750" indent="-285750">
              <a:buFont typeface="Arial" pitchFamily="34" charset="0"/>
              <a:buChar char="•"/>
            </a:pPr>
            <a:endParaRPr lang="en-US" sz="1400" dirty="0">
              <a:latin typeface="Calibri" pitchFamily="34" charset="0"/>
              <a:cs typeface="Calibri" pitchFamily="34" charset="0"/>
            </a:endParaRPr>
          </a:p>
          <a:p>
            <a:pPr marL="285750" indent="-285750">
              <a:buFont typeface="Arial" pitchFamily="34" charset="0"/>
              <a:buChar char="•"/>
            </a:pPr>
            <a:r>
              <a:rPr lang="en-US" sz="1400" dirty="0">
                <a:latin typeface="Calibri" pitchFamily="34" charset="0"/>
                <a:cs typeface="Calibri" pitchFamily="34" charset="0"/>
              </a:rPr>
              <a:t>Certification </a:t>
            </a:r>
            <a:r>
              <a:rPr lang="en-US" sz="1400" dirty="0" smtClean="0">
                <a:latin typeface="Calibri" pitchFamily="34" charset="0"/>
                <a:cs typeface="Calibri" pitchFamily="34" charset="0"/>
              </a:rPr>
              <a:t>– Certification by local government body</a:t>
            </a:r>
            <a:endParaRPr lang="en-US" sz="1400" dirty="0">
              <a:latin typeface="Calibri" pitchFamily="34" charset="0"/>
              <a:cs typeface="Calibri" pitchFamily="34" charset="0"/>
            </a:endParaRPr>
          </a:p>
          <a:p>
            <a:endParaRPr lang="en-US" sz="1400" dirty="0">
              <a:latin typeface="Calibri" pitchFamily="34" charset="0"/>
              <a:cs typeface="Calibri" pitchFamily="34" charset="0"/>
            </a:endParaRPr>
          </a:p>
          <a:p>
            <a:endParaRPr lang="en-US" sz="1400" dirty="0" smtClean="0">
              <a:latin typeface="Calibri" pitchFamily="34" charset="0"/>
              <a:cs typeface="Calibri" pitchFamily="34" charset="0"/>
            </a:endParaRPr>
          </a:p>
          <a:p>
            <a:endParaRPr lang="en-US" sz="1400" dirty="0" smtClean="0">
              <a:latin typeface="Calibri" pitchFamily="34" charset="0"/>
              <a:cs typeface="Calibri" pitchFamily="34" charset="0"/>
            </a:endParaRPr>
          </a:p>
        </p:txBody>
      </p:sp>
      <p:sp>
        <p:nvSpPr>
          <p:cNvPr id="7" name="Rectangle 6"/>
          <p:cNvSpPr/>
          <p:nvPr/>
        </p:nvSpPr>
        <p:spPr>
          <a:xfrm>
            <a:off x="380010" y="3477732"/>
            <a:ext cx="8348354" cy="954107"/>
          </a:xfrm>
          <a:prstGeom prst="rect">
            <a:avLst/>
          </a:prstGeom>
          <a:noFill/>
        </p:spPr>
        <p:txBody>
          <a:bodyPr wrap="square" rtlCol="0">
            <a:spAutoFit/>
          </a:bodyPr>
          <a:lstStyle/>
          <a:p>
            <a:endParaRPr lang="en-US" sz="1400" dirty="0">
              <a:latin typeface="Calibri" pitchFamily="34" charset="0"/>
              <a:cs typeface="Calibri" pitchFamily="34" charset="0"/>
            </a:endParaRPr>
          </a:p>
          <a:p>
            <a:pPr marL="285750" indent="-285750">
              <a:buFont typeface="Arial" pitchFamily="34" charset="0"/>
              <a:buChar char="•"/>
            </a:pPr>
            <a:r>
              <a:rPr lang="en-US" sz="1400" dirty="0">
                <a:latin typeface="Calibri" pitchFamily="34" charset="0"/>
                <a:cs typeface="Calibri" pitchFamily="34" charset="0"/>
              </a:rPr>
              <a:t>Increase traceability  and raising awareness for humane mining</a:t>
            </a:r>
          </a:p>
          <a:p>
            <a:pPr marL="285750" indent="-285750">
              <a:buFont typeface="Arial" pitchFamily="34" charset="0"/>
              <a:buChar char="•"/>
            </a:pPr>
            <a:r>
              <a:rPr lang="en-US" sz="1400" dirty="0">
                <a:latin typeface="Calibri" pitchFamily="34" charset="0"/>
                <a:cs typeface="Calibri" pitchFamily="34" charset="0"/>
              </a:rPr>
              <a:t>Recovering the minerals from IT disposal could lessen the demand from this deadly source.</a:t>
            </a:r>
          </a:p>
          <a:p>
            <a:endParaRPr lang="en-US" sz="1400" dirty="0">
              <a:latin typeface="Calibri" pitchFamily="34" charset="0"/>
              <a:cs typeface="Calibri" pitchFamily="34" charset="0"/>
            </a:endParaRPr>
          </a:p>
        </p:txBody>
      </p:sp>
      <p:sp>
        <p:nvSpPr>
          <p:cNvPr id="8" name="Rectangle 7"/>
          <p:cNvSpPr/>
          <p:nvPr/>
        </p:nvSpPr>
        <p:spPr>
          <a:xfrm>
            <a:off x="486887" y="665294"/>
            <a:ext cx="8241478" cy="523220"/>
          </a:xfrm>
          <a:prstGeom prst="rect">
            <a:avLst/>
          </a:prstGeom>
        </p:spPr>
        <p:txBody>
          <a:bodyPr wrap="square">
            <a:spAutoFit/>
          </a:bodyPr>
          <a:lstStyle/>
          <a:p>
            <a:r>
              <a:rPr lang="en-US" sz="1400" dirty="0">
                <a:latin typeface="Calibri" pitchFamily="34" charset="0"/>
                <a:cs typeface="Calibri" pitchFamily="34" charset="0"/>
              </a:rPr>
              <a:t>Leading electronics companies are making progress in eliminating conflict </a:t>
            </a:r>
            <a:r>
              <a:rPr lang="en-US" sz="1400" dirty="0" smtClean="0">
                <a:latin typeface="Calibri" pitchFamily="34" charset="0"/>
                <a:cs typeface="Calibri" pitchFamily="34" charset="0"/>
              </a:rPr>
              <a:t>minerals from </a:t>
            </a:r>
            <a:r>
              <a:rPr lang="en-US" sz="1400" dirty="0">
                <a:latin typeface="Calibri" pitchFamily="34" charset="0"/>
                <a:cs typeface="Calibri" pitchFamily="34" charset="0"/>
              </a:rPr>
              <a:t>their supply chains, but still cannot label their products as being conflict free.</a:t>
            </a:r>
          </a:p>
        </p:txBody>
      </p:sp>
    </p:spTree>
    <p:extLst>
      <p:ext uri="{BB962C8B-B14F-4D97-AF65-F5344CB8AC3E}">
        <p14:creationId xmlns:p14="http://schemas.microsoft.com/office/powerpoint/2010/main" val="182523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1"/>
          <p:cNvSpPr>
            <a:spLocks noChangeArrowheads="1"/>
          </p:cNvSpPr>
          <p:nvPr/>
        </p:nvSpPr>
        <p:spPr bwMode="auto">
          <a:xfrm>
            <a:off x="2294657" y="756781"/>
            <a:ext cx="6363967" cy="887675"/>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lIns="0" tIns="0" rIns="72000" bIns="0"/>
          <a:lstStyle/>
          <a:p>
            <a:pPr marL="236538" indent="-125413">
              <a:spcAft>
                <a:spcPts val="300"/>
              </a:spcAft>
              <a:buFont typeface="Arial" pitchFamily="34" charset="0"/>
              <a:buChar char="•"/>
            </a:pPr>
            <a:r>
              <a:rPr lang="en-US" sz="1400" dirty="0"/>
              <a:t>Committed to uphold the EICC code of conduct for suppliers. Direct suppliers to set public goals to reduce GHG impacts. Commitment to the IDH Sustainable Electronics program FOR Innovative workforce management </a:t>
            </a:r>
          </a:p>
        </p:txBody>
      </p:sp>
      <p:sp>
        <p:nvSpPr>
          <p:cNvPr id="11" name="AutoShape 24"/>
          <p:cNvSpPr>
            <a:spLocks noChangeArrowheads="1"/>
          </p:cNvSpPr>
          <p:nvPr/>
        </p:nvSpPr>
        <p:spPr bwMode="auto">
          <a:xfrm>
            <a:off x="2294657" y="3310759"/>
            <a:ext cx="6363966" cy="132653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lIns="0" tIns="0" rIns="72000" bIns="0"/>
          <a:lstStyle/>
          <a:p>
            <a:pPr marL="234950" indent="-123825">
              <a:spcAft>
                <a:spcPts val="300"/>
              </a:spcAft>
            </a:pPr>
            <a:r>
              <a:rPr lang="en-US" sz="1400" dirty="0" smtClean="0"/>
              <a:t>HP </a:t>
            </a:r>
            <a:r>
              <a:rPr lang="en-US" sz="1400" dirty="0"/>
              <a:t>has been active at multiple levels. </a:t>
            </a:r>
          </a:p>
          <a:p>
            <a:pPr marL="234950" indent="-123825">
              <a:spcAft>
                <a:spcPts val="300"/>
              </a:spcAft>
              <a:buFont typeface="Arial" pitchFamily="34" charset="0"/>
              <a:buChar char="•"/>
            </a:pPr>
            <a:r>
              <a:rPr lang="en-US" sz="1400" dirty="0" smtClean="0"/>
              <a:t>Require its suppliers to use conflict free minerals </a:t>
            </a:r>
          </a:p>
          <a:p>
            <a:pPr marL="234950" indent="-123825">
              <a:spcAft>
                <a:spcPts val="300"/>
              </a:spcAft>
              <a:buFont typeface="Arial" pitchFamily="34" charset="0"/>
              <a:buChar char="•"/>
            </a:pPr>
            <a:r>
              <a:rPr lang="en-US" sz="1400" dirty="0" smtClean="0"/>
              <a:t>Co-founded the smelters incentive program. </a:t>
            </a:r>
          </a:p>
          <a:p>
            <a:pPr marL="234950" indent="-123825">
              <a:spcAft>
                <a:spcPts val="300"/>
              </a:spcAft>
              <a:buFont typeface="Arial" pitchFamily="34" charset="0"/>
              <a:buChar char="•"/>
            </a:pPr>
            <a:r>
              <a:rPr lang="en-US" sz="1400" dirty="0" smtClean="0"/>
              <a:t>Is helping Congo develop a clean minerals trade,</a:t>
            </a:r>
          </a:p>
          <a:p>
            <a:pPr marL="234950" indent="-123825">
              <a:spcAft>
                <a:spcPts val="300"/>
              </a:spcAft>
              <a:buFont typeface="Arial" pitchFamily="34" charset="0"/>
              <a:buChar char="•"/>
            </a:pPr>
            <a:r>
              <a:rPr lang="en-US" sz="1400" dirty="0" smtClean="0"/>
              <a:t>It also signed onto the multi-stakeholder group on strong SEC regulations.</a:t>
            </a:r>
            <a:endParaRPr lang="en-US" sz="1400" dirty="0">
              <a:latin typeface="Calibri" pitchFamily="34" charset="0"/>
              <a:cs typeface="Calibri" pitchFamily="34" charset="0"/>
            </a:endParaRPr>
          </a:p>
        </p:txBody>
      </p:sp>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023" b="29780"/>
          <a:stretch/>
        </p:blipFill>
        <p:spPr bwMode="auto">
          <a:xfrm>
            <a:off x="708088" y="1079267"/>
            <a:ext cx="1554480" cy="24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2"/>
          <p:cNvSpPr txBox="1">
            <a:spLocks/>
          </p:cNvSpPr>
          <p:nvPr/>
        </p:nvSpPr>
        <p:spPr bwMode="auto">
          <a:xfrm>
            <a:off x="157093" y="81280"/>
            <a:ext cx="8862022" cy="42023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lnSpc>
                <a:spcPct val="80000"/>
              </a:lnSpc>
              <a:spcBef>
                <a:spcPct val="0"/>
              </a:spcBef>
              <a:spcAft>
                <a:spcPct val="0"/>
              </a:spcAft>
              <a:defRPr sz="2300" b="1" kern="1200">
                <a:solidFill>
                  <a:schemeClr val="accent6">
                    <a:lumMod val="75000"/>
                  </a:schemeClr>
                </a:solidFill>
                <a:latin typeface="+mj-lt"/>
                <a:ea typeface="+mj-ea"/>
                <a:cs typeface="Arial"/>
              </a:defRPr>
            </a:lvl1pPr>
            <a:lvl2pPr algn="l" rtl="0" eaLnBrk="1" fontAlgn="base" hangingPunct="1">
              <a:lnSpc>
                <a:spcPct val="80000"/>
              </a:lnSpc>
              <a:spcBef>
                <a:spcPct val="0"/>
              </a:spcBef>
              <a:spcAft>
                <a:spcPct val="0"/>
              </a:spcAft>
              <a:defRPr sz="3600">
                <a:solidFill>
                  <a:schemeClr val="tx1"/>
                </a:solidFill>
                <a:latin typeface="GillSans" pitchFamily="34" charset="0"/>
              </a:defRPr>
            </a:lvl2pPr>
            <a:lvl3pPr algn="l" rtl="0" eaLnBrk="1" fontAlgn="base" hangingPunct="1">
              <a:lnSpc>
                <a:spcPct val="80000"/>
              </a:lnSpc>
              <a:spcBef>
                <a:spcPct val="0"/>
              </a:spcBef>
              <a:spcAft>
                <a:spcPct val="0"/>
              </a:spcAft>
              <a:defRPr sz="3600">
                <a:solidFill>
                  <a:schemeClr val="tx1"/>
                </a:solidFill>
                <a:latin typeface="GillSans" pitchFamily="34" charset="0"/>
              </a:defRPr>
            </a:lvl3pPr>
            <a:lvl4pPr algn="l" rtl="0" eaLnBrk="1" fontAlgn="base" hangingPunct="1">
              <a:lnSpc>
                <a:spcPct val="80000"/>
              </a:lnSpc>
              <a:spcBef>
                <a:spcPct val="0"/>
              </a:spcBef>
              <a:spcAft>
                <a:spcPct val="0"/>
              </a:spcAft>
              <a:defRPr sz="3600">
                <a:solidFill>
                  <a:schemeClr val="tx1"/>
                </a:solidFill>
                <a:latin typeface="GillSans" pitchFamily="34" charset="0"/>
              </a:defRPr>
            </a:lvl4pPr>
            <a:lvl5pPr algn="l" rtl="0" eaLnBrk="1" fontAlgn="base" hangingPunct="1">
              <a:lnSpc>
                <a:spcPct val="80000"/>
              </a:lnSpc>
              <a:spcBef>
                <a:spcPct val="0"/>
              </a:spcBef>
              <a:spcAft>
                <a:spcPct val="0"/>
              </a:spcAft>
              <a:defRPr sz="3600">
                <a:solidFill>
                  <a:schemeClr val="tx1"/>
                </a:solidFill>
                <a:latin typeface="GillSans" pitchFamily="34" charset="0"/>
              </a:defRPr>
            </a:lvl5pPr>
            <a:lvl6pPr marL="457200" algn="l" rtl="0" eaLnBrk="1" fontAlgn="base" hangingPunct="1">
              <a:spcBef>
                <a:spcPct val="0"/>
              </a:spcBef>
              <a:spcAft>
                <a:spcPct val="0"/>
              </a:spcAft>
              <a:defRPr sz="3600">
                <a:solidFill>
                  <a:schemeClr val="tx1"/>
                </a:solidFill>
                <a:latin typeface="GillSans" pitchFamily="34" charset="0"/>
              </a:defRPr>
            </a:lvl6pPr>
            <a:lvl7pPr marL="914400" algn="l" rtl="0" eaLnBrk="1" fontAlgn="base" hangingPunct="1">
              <a:spcBef>
                <a:spcPct val="0"/>
              </a:spcBef>
              <a:spcAft>
                <a:spcPct val="0"/>
              </a:spcAft>
              <a:defRPr sz="3600">
                <a:solidFill>
                  <a:schemeClr val="tx1"/>
                </a:solidFill>
                <a:latin typeface="GillSans" pitchFamily="34" charset="0"/>
              </a:defRPr>
            </a:lvl7pPr>
            <a:lvl8pPr marL="1371600" algn="l" rtl="0" eaLnBrk="1" fontAlgn="base" hangingPunct="1">
              <a:spcBef>
                <a:spcPct val="0"/>
              </a:spcBef>
              <a:spcAft>
                <a:spcPct val="0"/>
              </a:spcAft>
              <a:defRPr sz="3600">
                <a:solidFill>
                  <a:schemeClr val="tx1"/>
                </a:solidFill>
                <a:latin typeface="GillSans" pitchFamily="34" charset="0"/>
              </a:defRPr>
            </a:lvl8pPr>
            <a:lvl9pPr marL="1828800" algn="l" rtl="0" eaLnBrk="1" fontAlgn="base" hangingPunct="1">
              <a:spcBef>
                <a:spcPct val="0"/>
              </a:spcBef>
              <a:spcAft>
                <a:spcPct val="0"/>
              </a:spcAft>
              <a:defRPr sz="3600">
                <a:solidFill>
                  <a:schemeClr val="tx1"/>
                </a:solidFill>
                <a:latin typeface="GillSans" pitchFamily="34" charset="0"/>
              </a:defRPr>
            </a:lvl9pPr>
          </a:lstStyle>
          <a:p>
            <a:pPr algn="l"/>
            <a:endParaRPr lang="en-US" b="0" dirty="0"/>
          </a:p>
        </p:txBody>
      </p:sp>
      <p:sp>
        <p:nvSpPr>
          <p:cNvPr id="20" name="AutoShape 24"/>
          <p:cNvSpPr>
            <a:spLocks noChangeArrowheads="1"/>
          </p:cNvSpPr>
          <p:nvPr/>
        </p:nvSpPr>
        <p:spPr bwMode="auto">
          <a:xfrm>
            <a:off x="2294657" y="1637512"/>
            <a:ext cx="6363967" cy="1673247"/>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lIns="0" tIns="0" rIns="72000" bIns="0"/>
          <a:lstStyle/>
          <a:p>
            <a:pPr marL="236538" indent="-125413">
              <a:spcAft>
                <a:spcPts val="300"/>
              </a:spcAft>
              <a:buFont typeface="Arial" pitchFamily="34" charset="0"/>
              <a:buChar char="•"/>
            </a:pPr>
            <a:r>
              <a:rPr lang="en-US" sz="1400" dirty="0"/>
              <a:t>Intel was the first company to publicly commit to making a fully conflict-free </a:t>
            </a:r>
            <a:r>
              <a:rPr lang="en-US" sz="1400" dirty="0" smtClean="0"/>
              <a:t>product within </a:t>
            </a:r>
            <a:r>
              <a:rPr lang="en-US" sz="1400" dirty="0"/>
              <a:t>a deadline—a conflict-free </a:t>
            </a:r>
            <a:r>
              <a:rPr lang="en-US" sz="1400" dirty="0" smtClean="0"/>
              <a:t>micro-processing </a:t>
            </a:r>
            <a:r>
              <a:rPr lang="en-US" sz="1400" dirty="0"/>
              <a:t>chip by 2013. </a:t>
            </a:r>
            <a:endParaRPr lang="en-US" sz="1400" dirty="0" smtClean="0"/>
          </a:p>
          <a:p>
            <a:pPr marL="236538" indent="-125413">
              <a:spcAft>
                <a:spcPts val="300"/>
              </a:spcAft>
              <a:buFont typeface="Arial" pitchFamily="34" charset="0"/>
              <a:buChar char="•"/>
            </a:pPr>
            <a:r>
              <a:rPr lang="en-US" sz="1400" dirty="0" smtClean="0"/>
              <a:t>Intel </a:t>
            </a:r>
            <a:r>
              <a:rPr lang="en-US" sz="1400" dirty="0"/>
              <a:t>chairs the review committee for the smelter audit </a:t>
            </a:r>
            <a:r>
              <a:rPr lang="en-US" sz="1400" dirty="0" smtClean="0"/>
              <a:t>program</a:t>
            </a:r>
          </a:p>
          <a:p>
            <a:pPr marL="236538" indent="-125413">
              <a:spcAft>
                <a:spcPts val="300"/>
              </a:spcAft>
              <a:buFont typeface="Arial" pitchFamily="34" charset="0"/>
              <a:buChar char="•"/>
            </a:pPr>
            <a:r>
              <a:rPr lang="en-US" sz="1400" dirty="0"/>
              <a:t>C</a:t>
            </a:r>
            <a:r>
              <a:rPr lang="en-US" sz="1400" dirty="0" smtClean="0"/>
              <a:t>o-chairs </a:t>
            </a:r>
            <a:r>
              <a:rPr lang="en-US" sz="1400" dirty="0"/>
              <a:t>the </a:t>
            </a:r>
            <a:r>
              <a:rPr lang="en-US" sz="1400" dirty="0" smtClean="0"/>
              <a:t>industry association </a:t>
            </a:r>
            <a:r>
              <a:rPr lang="en-US" sz="1400" dirty="0"/>
              <a:t>work group on conflict minerals, has visited 50 smelters, </a:t>
            </a:r>
            <a:r>
              <a:rPr lang="en-US" sz="1400" dirty="0" smtClean="0"/>
              <a:t>Co-founded a program </a:t>
            </a:r>
            <a:r>
              <a:rPr lang="en-US" sz="1400" dirty="0"/>
              <a:t>with HP and GE to pay for smelter </a:t>
            </a:r>
            <a:r>
              <a:rPr lang="en-US" sz="1400" dirty="0" smtClean="0"/>
              <a:t>audits</a:t>
            </a:r>
          </a:p>
          <a:p>
            <a:pPr marL="236538" indent="-125413">
              <a:spcAft>
                <a:spcPts val="300"/>
              </a:spcAft>
              <a:buFont typeface="Arial" pitchFamily="34" charset="0"/>
              <a:buChar char="•"/>
            </a:pPr>
            <a:r>
              <a:rPr lang="en-US" sz="1400" dirty="0"/>
              <a:t>V</a:t>
            </a:r>
            <a:r>
              <a:rPr lang="en-US" sz="1400" dirty="0" smtClean="0"/>
              <a:t>isited </a:t>
            </a:r>
            <a:r>
              <a:rPr lang="en-US" sz="1400" dirty="0"/>
              <a:t>eastern Congo </a:t>
            </a:r>
            <a:r>
              <a:rPr lang="en-US" sz="1400" dirty="0" smtClean="0"/>
              <a:t>to better </a:t>
            </a:r>
            <a:r>
              <a:rPr lang="en-US" sz="1400" dirty="0"/>
              <a:t>understand how the company can have a positive impact.</a:t>
            </a:r>
            <a:endParaRPr lang="en-US" sz="1400" dirty="0">
              <a:latin typeface="Calibri" pitchFamily="34" charset="0"/>
              <a:cs typeface="Calibri" pitchFamily="34" charset="0"/>
            </a:endParaRPr>
          </a:p>
        </p:txBody>
      </p:sp>
      <p:sp>
        <p:nvSpPr>
          <p:cNvPr id="4" name="Title 3"/>
          <p:cNvSpPr>
            <a:spLocks noGrp="1"/>
          </p:cNvSpPr>
          <p:nvPr>
            <p:ph type="title"/>
          </p:nvPr>
        </p:nvSpPr>
        <p:spPr>
          <a:xfrm>
            <a:off x="96147" y="-7323"/>
            <a:ext cx="8862022" cy="701040"/>
          </a:xfrm>
        </p:spPr>
        <p:txBody>
          <a:bodyPr/>
          <a:lstStyle/>
          <a:p>
            <a:r>
              <a:rPr lang="en-US" dirty="0" smtClean="0"/>
              <a:t>Leading ICT companies – On Conflict Minerals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088" y="3311167"/>
            <a:ext cx="1554480" cy="126106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45" y="1883673"/>
            <a:ext cx="1554480" cy="1180923"/>
          </a:xfrm>
          <a:prstGeom prst="rect">
            <a:avLst/>
          </a:prstGeom>
        </p:spPr>
      </p:pic>
    </p:spTree>
    <p:extLst>
      <p:ext uri="{BB962C8B-B14F-4D97-AF65-F5344CB8AC3E}">
        <p14:creationId xmlns:p14="http://schemas.microsoft.com/office/powerpoint/2010/main" val="2495247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2200" dirty="0" smtClean="0"/>
              <a:t>Two problems </a:t>
            </a:r>
            <a:endParaRPr lang="en-US" sz="2200" dirty="0"/>
          </a:p>
        </p:txBody>
      </p:sp>
      <p:sp>
        <p:nvSpPr>
          <p:cNvPr id="3" name="Subtitle 2"/>
          <p:cNvSpPr>
            <a:spLocks noGrp="1"/>
          </p:cNvSpPr>
          <p:nvPr>
            <p:ph type="subTitle" idx="1"/>
          </p:nvPr>
        </p:nvSpPr>
        <p:spPr/>
        <p:txBody>
          <a:bodyPr/>
          <a:lstStyle/>
          <a:p>
            <a:pPr algn="l"/>
            <a:r>
              <a:rPr lang="en-US" dirty="0" smtClean="0"/>
              <a:t>Conflict minerals &amp; E-waste</a:t>
            </a:r>
            <a:endParaRPr lang="en-US" dirty="0"/>
          </a:p>
        </p:txBody>
      </p:sp>
      <p:sp>
        <p:nvSpPr>
          <p:cNvPr id="4" name="Slide Number Placeholder 3"/>
          <p:cNvSpPr>
            <a:spLocks noGrp="1"/>
          </p:cNvSpPr>
          <p:nvPr>
            <p:ph type="sldNum" sz="quarter" idx="4"/>
          </p:nvPr>
        </p:nvSpPr>
        <p:spPr/>
        <p:txBody>
          <a:bodyPr/>
          <a:lstStyle/>
          <a:p>
            <a:pPr>
              <a:defRPr/>
            </a:pPr>
            <a:fld id="{C4CB27F2-16A8-4A19-9A49-FC3C1D46B430}" type="slidenum">
              <a:rPr lang="en-GB" smtClean="0"/>
              <a:pPr>
                <a:defRPr/>
              </a:pPr>
              <a:t>2</a:t>
            </a:fld>
            <a:endParaRPr lang="en-GB"/>
          </a:p>
        </p:txBody>
      </p:sp>
    </p:spTree>
    <p:extLst>
      <p:ext uri="{BB962C8B-B14F-4D97-AF65-F5344CB8AC3E}">
        <p14:creationId xmlns:p14="http://schemas.microsoft.com/office/powerpoint/2010/main" val="1277749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1"/>
          <p:cNvSpPr>
            <a:spLocks noChangeArrowheads="1"/>
          </p:cNvSpPr>
          <p:nvPr/>
        </p:nvSpPr>
        <p:spPr bwMode="auto">
          <a:xfrm>
            <a:off x="1988629" y="749534"/>
            <a:ext cx="6698171" cy="890080"/>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lIns="0" tIns="0" rIns="72000" bIns="0"/>
          <a:lstStyle/>
          <a:p>
            <a:pPr marL="236538" indent="-125413">
              <a:spcAft>
                <a:spcPts val="300"/>
              </a:spcAft>
              <a:buFont typeface="Arial" pitchFamily="34" charset="0"/>
              <a:buChar char="•"/>
            </a:pPr>
            <a:r>
              <a:rPr lang="en-US" sz="1400" dirty="0"/>
              <a:t>Dell offers free recycling in most places where it does direct business</a:t>
            </a:r>
          </a:p>
          <a:p>
            <a:pPr marL="236538" indent="-125413">
              <a:spcAft>
                <a:spcPts val="300"/>
              </a:spcAft>
              <a:buFont typeface="Arial" pitchFamily="34" charset="0"/>
              <a:buChar char="•"/>
            </a:pPr>
            <a:r>
              <a:rPr lang="en-US" sz="1400" dirty="0"/>
              <a:t>Dell provides information for recycling for its consumers in other geographies</a:t>
            </a:r>
          </a:p>
          <a:p>
            <a:pPr marL="236538" indent="-125413">
              <a:spcAft>
                <a:spcPts val="300"/>
              </a:spcAft>
              <a:buFont typeface="Arial" pitchFamily="34" charset="0"/>
              <a:buChar char="•"/>
            </a:pPr>
            <a:r>
              <a:rPr lang="en-US" sz="1400" dirty="0"/>
              <a:t>Its </a:t>
            </a:r>
            <a:r>
              <a:rPr lang="en-US" sz="1400" dirty="0" err="1"/>
              <a:t>takeback</a:t>
            </a:r>
            <a:r>
              <a:rPr lang="en-US" sz="1400" dirty="0"/>
              <a:t> program is especially effective  in USA</a:t>
            </a:r>
          </a:p>
        </p:txBody>
      </p:sp>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023" b="29780"/>
          <a:stretch/>
        </p:blipFill>
        <p:spPr bwMode="auto">
          <a:xfrm>
            <a:off x="402617" y="1092434"/>
            <a:ext cx="1554480" cy="24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2"/>
          <p:cNvSpPr txBox="1">
            <a:spLocks/>
          </p:cNvSpPr>
          <p:nvPr/>
        </p:nvSpPr>
        <p:spPr bwMode="auto">
          <a:xfrm>
            <a:off x="157093" y="81280"/>
            <a:ext cx="8862022" cy="42023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lnSpc>
                <a:spcPct val="80000"/>
              </a:lnSpc>
              <a:spcBef>
                <a:spcPct val="0"/>
              </a:spcBef>
              <a:spcAft>
                <a:spcPct val="0"/>
              </a:spcAft>
              <a:defRPr sz="2300" b="1" kern="1200">
                <a:solidFill>
                  <a:schemeClr val="accent6">
                    <a:lumMod val="75000"/>
                  </a:schemeClr>
                </a:solidFill>
                <a:latin typeface="+mj-lt"/>
                <a:ea typeface="+mj-ea"/>
                <a:cs typeface="Arial"/>
              </a:defRPr>
            </a:lvl1pPr>
            <a:lvl2pPr algn="l" rtl="0" eaLnBrk="1" fontAlgn="base" hangingPunct="1">
              <a:lnSpc>
                <a:spcPct val="80000"/>
              </a:lnSpc>
              <a:spcBef>
                <a:spcPct val="0"/>
              </a:spcBef>
              <a:spcAft>
                <a:spcPct val="0"/>
              </a:spcAft>
              <a:defRPr sz="3600">
                <a:solidFill>
                  <a:schemeClr val="tx1"/>
                </a:solidFill>
                <a:latin typeface="GillSans" pitchFamily="34" charset="0"/>
              </a:defRPr>
            </a:lvl2pPr>
            <a:lvl3pPr algn="l" rtl="0" eaLnBrk="1" fontAlgn="base" hangingPunct="1">
              <a:lnSpc>
                <a:spcPct val="80000"/>
              </a:lnSpc>
              <a:spcBef>
                <a:spcPct val="0"/>
              </a:spcBef>
              <a:spcAft>
                <a:spcPct val="0"/>
              </a:spcAft>
              <a:defRPr sz="3600">
                <a:solidFill>
                  <a:schemeClr val="tx1"/>
                </a:solidFill>
                <a:latin typeface="GillSans" pitchFamily="34" charset="0"/>
              </a:defRPr>
            </a:lvl3pPr>
            <a:lvl4pPr algn="l" rtl="0" eaLnBrk="1" fontAlgn="base" hangingPunct="1">
              <a:lnSpc>
                <a:spcPct val="80000"/>
              </a:lnSpc>
              <a:spcBef>
                <a:spcPct val="0"/>
              </a:spcBef>
              <a:spcAft>
                <a:spcPct val="0"/>
              </a:spcAft>
              <a:defRPr sz="3600">
                <a:solidFill>
                  <a:schemeClr val="tx1"/>
                </a:solidFill>
                <a:latin typeface="GillSans" pitchFamily="34" charset="0"/>
              </a:defRPr>
            </a:lvl4pPr>
            <a:lvl5pPr algn="l" rtl="0" eaLnBrk="1" fontAlgn="base" hangingPunct="1">
              <a:lnSpc>
                <a:spcPct val="80000"/>
              </a:lnSpc>
              <a:spcBef>
                <a:spcPct val="0"/>
              </a:spcBef>
              <a:spcAft>
                <a:spcPct val="0"/>
              </a:spcAft>
              <a:defRPr sz="3600">
                <a:solidFill>
                  <a:schemeClr val="tx1"/>
                </a:solidFill>
                <a:latin typeface="GillSans" pitchFamily="34" charset="0"/>
              </a:defRPr>
            </a:lvl5pPr>
            <a:lvl6pPr marL="457200" algn="l" rtl="0" eaLnBrk="1" fontAlgn="base" hangingPunct="1">
              <a:spcBef>
                <a:spcPct val="0"/>
              </a:spcBef>
              <a:spcAft>
                <a:spcPct val="0"/>
              </a:spcAft>
              <a:defRPr sz="3600">
                <a:solidFill>
                  <a:schemeClr val="tx1"/>
                </a:solidFill>
                <a:latin typeface="GillSans" pitchFamily="34" charset="0"/>
              </a:defRPr>
            </a:lvl6pPr>
            <a:lvl7pPr marL="914400" algn="l" rtl="0" eaLnBrk="1" fontAlgn="base" hangingPunct="1">
              <a:spcBef>
                <a:spcPct val="0"/>
              </a:spcBef>
              <a:spcAft>
                <a:spcPct val="0"/>
              </a:spcAft>
              <a:defRPr sz="3600">
                <a:solidFill>
                  <a:schemeClr val="tx1"/>
                </a:solidFill>
                <a:latin typeface="GillSans" pitchFamily="34" charset="0"/>
              </a:defRPr>
            </a:lvl7pPr>
            <a:lvl8pPr marL="1371600" algn="l" rtl="0" eaLnBrk="1" fontAlgn="base" hangingPunct="1">
              <a:spcBef>
                <a:spcPct val="0"/>
              </a:spcBef>
              <a:spcAft>
                <a:spcPct val="0"/>
              </a:spcAft>
              <a:defRPr sz="3600">
                <a:solidFill>
                  <a:schemeClr val="tx1"/>
                </a:solidFill>
                <a:latin typeface="GillSans" pitchFamily="34" charset="0"/>
              </a:defRPr>
            </a:lvl8pPr>
            <a:lvl9pPr marL="1828800" algn="l" rtl="0" eaLnBrk="1" fontAlgn="base" hangingPunct="1">
              <a:spcBef>
                <a:spcPct val="0"/>
              </a:spcBef>
              <a:spcAft>
                <a:spcPct val="0"/>
              </a:spcAft>
              <a:defRPr sz="3600">
                <a:solidFill>
                  <a:schemeClr val="tx1"/>
                </a:solidFill>
                <a:latin typeface="GillSans" pitchFamily="34" charset="0"/>
              </a:defRPr>
            </a:lvl9pPr>
          </a:lstStyle>
          <a:p>
            <a:pPr algn="l"/>
            <a:endParaRPr lang="en-US" b="0" dirty="0"/>
          </a:p>
        </p:txBody>
      </p:sp>
      <p:sp>
        <p:nvSpPr>
          <p:cNvPr id="4" name="Title 3"/>
          <p:cNvSpPr>
            <a:spLocks noGrp="1"/>
          </p:cNvSpPr>
          <p:nvPr>
            <p:ph type="title"/>
          </p:nvPr>
        </p:nvSpPr>
        <p:spPr>
          <a:xfrm>
            <a:off x="96147" y="-7323"/>
            <a:ext cx="8862022" cy="701040"/>
          </a:xfrm>
        </p:spPr>
        <p:txBody>
          <a:bodyPr/>
          <a:lstStyle/>
          <a:p>
            <a:r>
              <a:rPr lang="en-US" dirty="0" smtClean="0"/>
              <a:t>Leading ICT companies – On E-waste and EPR</a:t>
            </a:r>
            <a:endParaRPr lang="en-US" dirty="0"/>
          </a:p>
        </p:txBody>
      </p:sp>
      <p:sp>
        <p:nvSpPr>
          <p:cNvPr id="8" name="AutoShape 21"/>
          <p:cNvSpPr>
            <a:spLocks noChangeArrowheads="1"/>
          </p:cNvSpPr>
          <p:nvPr/>
        </p:nvSpPr>
        <p:spPr bwMode="auto">
          <a:xfrm>
            <a:off x="2004395" y="1926693"/>
            <a:ext cx="6698171" cy="890080"/>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lIns="0" tIns="0" rIns="72000" bIns="0"/>
          <a:lstStyle/>
          <a:p>
            <a:pPr marL="236538" indent="-125413">
              <a:spcAft>
                <a:spcPts val="300"/>
              </a:spcAft>
              <a:buFont typeface="Arial" pitchFamily="34" charset="0"/>
              <a:buChar char="•"/>
            </a:pPr>
            <a:r>
              <a:rPr lang="en-US" sz="1400" dirty="0"/>
              <a:t>HP offers hardware recycling services for business consumers all over the world (in 46 countries of its operations)</a:t>
            </a:r>
          </a:p>
          <a:p>
            <a:pPr marL="236538" indent="-125413">
              <a:spcAft>
                <a:spcPts val="300"/>
              </a:spcAft>
              <a:buFont typeface="Arial" pitchFamily="34" charset="0"/>
              <a:buChar char="•"/>
            </a:pPr>
            <a:r>
              <a:rPr lang="en-US" sz="1400" dirty="0"/>
              <a:t>HP offers Consumer Buyback in USA</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617" y="1863629"/>
            <a:ext cx="1554480" cy="1261066"/>
          </a:xfrm>
          <a:prstGeom prst="rect">
            <a:avLst/>
          </a:prstGeom>
        </p:spPr>
      </p:pic>
      <p:sp>
        <p:nvSpPr>
          <p:cNvPr id="11" name="AutoShape 21"/>
          <p:cNvSpPr>
            <a:spLocks noChangeArrowheads="1"/>
          </p:cNvSpPr>
          <p:nvPr/>
        </p:nvSpPr>
        <p:spPr bwMode="auto">
          <a:xfrm>
            <a:off x="1972863" y="3154270"/>
            <a:ext cx="6698171" cy="1452383"/>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lIns="0" tIns="0" rIns="72000" bIns="0"/>
          <a:lstStyle/>
          <a:p>
            <a:r>
              <a:rPr lang="en-US" sz="1400" dirty="0"/>
              <a:t>Nokia was one of the founders of the Electronics Coalition, which identified four key areas of concern in relation to the proposed directives:</a:t>
            </a:r>
          </a:p>
          <a:p>
            <a:pPr marL="742950" lvl="1" indent="-285750">
              <a:buFont typeface="Arial" pitchFamily="34" charset="0"/>
              <a:buChar char="•"/>
            </a:pPr>
            <a:r>
              <a:rPr lang="en-US" sz="1400" dirty="0"/>
              <a:t>Producer responsibility.</a:t>
            </a:r>
          </a:p>
          <a:p>
            <a:pPr marL="742950" lvl="1" indent="-285750">
              <a:buFont typeface="Arial" pitchFamily="34" charset="0"/>
              <a:buChar char="•"/>
            </a:pPr>
            <a:r>
              <a:rPr lang="en-US" sz="1400" dirty="0"/>
              <a:t>Industry responsibility for historic waste.</a:t>
            </a:r>
          </a:p>
          <a:p>
            <a:pPr marL="742950" lvl="1" indent="-285750">
              <a:buFont typeface="Arial" pitchFamily="34" charset="0"/>
              <a:buChar char="•"/>
            </a:pPr>
            <a:r>
              <a:rPr lang="en-US" sz="1400" dirty="0"/>
              <a:t>Responsibility for free riders and orphan products. </a:t>
            </a:r>
            <a:r>
              <a:rPr lang="en-US" sz="1400" dirty="0" smtClean="0"/>
              <a:t>L</a:t>
            </a:r>
          </a:p>
          <a:p>
            <a:pPr marL="742950" lvl="1" indent="-285750">
              <a:buFont typeface="Arial" pitchFamily="34" charset="0"/>
              <a:buChar char="•"/>
            </a:pPr>
            <a:r>
              <a:rPr lang="en-US" sz="1400" dirty="0"/>
              <a:t>L</a:t>
            </a:r>
            <a:r>
              <a:rPr lang="en-US" sz="1400" dirty="0" smtClean="0"/>
              <a:t>ooking </a:t>
            </a:r>
            <a:r>
              <a:rPr lang="en-US" sz="1400" dirty="0"/>
              <a:t>at substance legislation from a sound scientific perspective.</a:t>
            </a:r>
          </a:p>
          <a:p>
            <a:pPr marL="347663" indent="-236538">
              <a:spcAft>
                <a:spcPts val="300"/>
              </a:spcAft>
              <a:buFont typeface="Arial" pitchFamily="34" charset="0"/>
              <a:buChar char="•"/>
            </a:pPr>
            <a:endParaRPr lang="en-US" sz="1400" dirty="0">
              <a:latin typeface="Calibri" pitchFamily="34" charset="0"/>
              <a:cs typeface="Calibri"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94" y="3452641"/>
            <a:ext cx="1797840" cy="901756"/>
          </a:xfrm>
          <a:prstGeom prst="rect">
            <a:avLst/>
          </a:prstGeom>
        </p:spPr>
      </p:pic>
    </p:spTree>
    <p:extLst>
      <p:ext uri="{BB962C8B-B14F-4D97-AF65-F5344CB8AC3E}">
        <p14:creationId xmlns:p14="http://schemas.microsoft.com/office/powerpoint/2010/main" val="1971527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Closing the loop – Life cycle of EEE</a:t>
            </a:r>
            <a:endParaRPr lang="en-US" dirty="0"/>
          </a:p>
        </p:txBody>
      </p:sp>
      <p:sp>
        <p:nvSpPr>
          <p:cNvPr id="4" name="Slide Number Placeholder 3"/>
          <p:cNvSpPr>
            <a:spLocks noGrp="1"/>
          </p:cNvSpPr>
          <p:nvPr>
            <p:ph type="sldNum" sz="quarter" idx="4"/>
          </p:nvPr>
        </p:nvSpPr>
        <p:spPr/>
        <p:txBody>
          <a:bodyPr/>
          <a:lstStyle/>
          <a:p>
            <a:fld id="{1B4F6610-D3CE-4804-A536-AC1483F8FB5D}" type="slidenum">
              <a:rPr lang="en-US" smtClean="0">
                <a:solidFill>
                  <a:prstClr val="white"/>
                </a:solidFill>
              </a:rPr>
              <a:pPr/>
              <a:t>21</a:t>
            </a:fld>
            <a:endParaRPr lang="en-US" dirty="0">
              <a:solidFill>
                <a:prstClr val="white"/>
              </a:solidFill>
            </a:endParaRPr>
          </a:p>
        </p:txBody>
      </p:sp>
      <p:grpSp>
        <p:nvGrpSpPr>
          <p:cNvPr id="7" name="Group 6"/>
          <p:cNvGrpSpPr/>
          <p:nvPr/>
        </p:nvGrpSpPr>
        <p:grpSpPr>
          <a:xfrm>
            <a:off x="-643500" y="2535099"/>
            <a:ext cx="4249347" cy="2317956"/>
            <a:chOff x="0" y="947799"/>
            <a:chExt cx="5486400" cy="3200400"/>
          </a:xfrm>
        </p:grpSpPr>
        <p:sp>
          <p:nvSpPr>
            <p:cNvPr id="8" name="Rectangle 7"/>
            <p:cNvSpPr/>
            <p:nvPr/>
          </p:nvSpPr>
          <p:spPr>
            <a:xfrm>
              <a:off x="0" y="947799"/>
              <a:ext cx="5486400" cy="3200400"/>
            </a:xfrm>
            <a:prstGeom prst="rect">
              <a:avLst/>
            </a:prstGeom>
            <a:noFill/>
            <a:ln>
              <a:noFill/>
            </a:ln>
          </p:spPr>
        </p:sp>
        <p:sp>
          <p:nvSpPr>
            <p:cNvPr id="9" name="Freeform 8"/>
            <p:cNvSpPr/>
            <p:nvPr/>
          </p:nvSpPr>
          <p:spPr>
            <a:xfrm>
              <a:off x="3517260" y="2450429"/>
              <a:ext cx="791616" cy="791616"/>
            </a:xfrm>
            <a:custGeom>
              <a:avLst/>
              <a:gdLst>
                <a:gd name="connsiteX0" fmla="*/ 0 w 791616"/>
                <a:gd name="connsiteY0" fmla="*/ 0 h 791616"/>
                <a:gd name="connsiteX1" fmla="*/ 791616 w 791616"/>
                <a:gd name="connsiteY1" fmla="*/ 0 h 791616"/>
                <a:gd name="connsiteX2" fmla="*/ 791616 w 791616"/>
                <a:gd name="connsiteY2" fmla="*/ 791616 h 791616"/>
                <a:gd name="connsiteX3" fmla="*/ 0 w 791616"/>
                <a:gd name="connsiteY3" fmla="*/ 791616 h 791616"/>
                <a:gd name="connsiteX4" fmla="*/ 0 w 791616"/>
                <a:gd name="connsiteY4" fmla="*/ 0 h 79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616" h="791616">
                  <a:moveTo>
                    <a:pt x="0" y="0"/>
                  </a:moveTo>
                  <a:lnTo>
                    <a:pt x="791616" y="0"/>
                  </a:lnTo>
                  <a:lnTo>
                    <a:pt x="791616" y="791616"/>
                  </a:lnTo>
                  <a:lnTo>
                    <a:pt x="0" y="7916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000" kern="1200" dirty="0"/>
                <a:t>Consumer</a:t>
              </a:r>
            </a:p>
          </p:txBody>
        </p:sp>
        <p:sp>
          <p:nvSpPr>
            <p:cNvPr id="10" name="Circular Arrow 9"/>
            <p:cNvSpPr/>
            <p:nvPr/>
          </p:nvSpPr>
          <p:spPr>
            <a:xfrm>
              <a:off x="1259060" y="949075"/>
              <a:ext cx="2968278" cy="2968278"/>
            </a:xfrm>
            <a:prstGeom prst="circularArrow">
              <a:avLst>
                <a:gd name="adj1" fmla="val 5200"/>
                <a:gd name="adj2" fmla="val 335938"/>
                <a:gd name="adj3" fmla="val 21293141"/>
                <a:gd name="adj4" fmla="val 19766327"/>
                <a:gd name="adj5" fmla="val 6067"/>
              </a:avLst>
            </a:prstGeom>
            <a:solidFill>
              <a:srgbClr val="74A13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Freeform 10"/>
            <p:cNvSpPr/>
            <p:nvPr/>
          </p:nvSpPr>
          <p:spPr>
            <a:xfrm>
              <a:off x="2314074" y="3242045"/>
              <a:ext cx="791616" cy="791616"/>
            </a:xfrm>
            <a:custGeom>
              <a:avLst/>
              <a:gdLst>
                <a:gd name="connsiteX0" fmla="*/ 0 w 791616"/>
                <a:gd name="connsiteY0" fmla="*/ 0 h 791616"/>
                <a:gd name="connsiteX1" fmla="*/ 791616 w 791616"/>
                <a:gd name="connsiteY1" fmla="*/ 0 h 791616"/>
                <a:gd name="connsiteX2" fmla="*/ 791616 w 791616"/>
                <a:gd name="connsiteY2" fmla="*/ 791616 h 791616"/>
                <a:gd name="connsiteX3" fmla="*/ 0 w 791616"/>
                <a:gd name="connsiteY3" fmla="*/ 791616 h 791616"/>
                <a:gd name="connsiteX4" fmla="*/ 0 w 791616"/>
                <a:gd name="connsiteY4" fmla="*/ 0 h 79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616" h="791616">
                  <a:moveTo>
                    <a:pt x="0" y="0"/>
                  </a:moveTo>
                  <a:lnTo>
                    <a:pt x="791616" y="0"/>
                  </a:lnTo>
                  <a:lnTo>
                    <a:pt x="791616" y="791616"/>
                  </a:lnTo>
                  <a:lnTo>
                    <a:pt x="0" y="7916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000" kern="1200" dirty="0"/>
                <a:t>Collection </a:t>
              </a:r>
              <a:r>
                <a:rPr lang="en-US" sz="1000" kern="1200" dirty="0" smtClean="0"/>
                <a:t>Centers</a:t>
              </a:r>
              <a:endParaRPr lang="en-US" sz="1000" kern="1200" dirty="0"/>
            </a:p>
          </p:txBody>
        </p:sp>
        <p:sp>
          <p:nvSpPr>
            <p:cNvPr id="12" name="Circular Arrow 11"/>
            <p:cNvSpPr/>
            <p:nvPr/>
          </p:nvSpPr>
          <p:spPr>
            <a:xfrm>
              <a:off x="1259060" y="949075"/>
              <a:ext cx="2968278" cy="2968278"/>
            </a:xfrm>
            <a:prstGeom prst="circularArrow">
              <a:avLst>
                <a:gd name="adj1" fmla="val 5200"/>
                <a:gd name="adj2" fmla="val 335938"/>
                <a:gd name="adj3" fmla="val 4014594"/>
                <a:gd name="adj4" fmla="val 2253528"/>
                <a:gd name="adj5" fmla="val 6067"/>
              </a:avLst>
            </a:prstGeom>
            <a:solidFill>
              <a:srgbClr val="74A13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Freeform 12"/>
            <p:cNvSpPr/>
            <p:nvPr/>
          </p:nvSpPr>
          <p:spPr>
            <a:xfrm>
              <a:off x="1076730" y="2541801"/>
              <a:ext cx="791616" cy="791616"/>
            </a:xfrm>
            <a:custGeom>
              <a:avLst/>
              <a:gdLst>
                <a:gd name="connsiteX0" fmla="*/ 0 w 791616"/>
                <a:gd name="connsiteY0" fmla="*/ 0 h 791616"/>
                <a:gd name="connsiteX1" fmla="*/ 791616 w 791616"/>
                <a:gd name="connsiteY1" fmla="*/ 0 h 791616"/>
                <a:gd name="connsiteX2" fmla="*/ 791616 w 791616"/>
                <a:gd name="connsiteY2" fmla="*/ 791616 h 791616"/>
                <a:gd name="connsiteX3" fmla="*/ 0 w 791616"/>
                <a:gd name="connsiteY3" fmla="*/ 791616 h 791616"/>
                <a:gd name="connsiteX4" fmla="*/ 0 w 791616"/>
                <a:gd name="connsiteY4" fmla="*/ 0 h 79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616" h="791616">
                  <a:moveTo>
                    <a:pt x="0" y="0"/>
                  </a:moveTo>
                  <a:lnTo>
                    <a:pt x="791616" y="0"/>
                  </a:lnTo>
                  <a:lnTo>
                    <a:pt x="791616" y="791616"/>
                  </a:lnTo>
                  <a:lnTo>
                    <a:pt x="0" y="7916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000" kern="1200" dirty="0"/>
                <a:t>Recycler</a:t>
              </a:r>
            </a:p>
          </p:txBody>
        </p:sp>
        <p:sp>
          <p:nvSpPr>
            <p:cNvPr id="14" name="Circular Arrow 13"/>
            <p:cNvSpPr/>
            <p:nvPr/>
          </p:nvSpPr>
          <p:spPr>
            <a:xfrm>
              <a:off x="1259060" y="949075"/>
              <a:ext cx="2968278" cy="2968278"/>
            </a:xfrm>
            <a:prstGeom prst="circularArrow">
              <a:avLst>
                <a:gd name="adj1" fmla="val 5200"/>
                <a:gd name="adj2" fmla="val 335938"/>
                <a:gd name="adj3" fmla="val 8210534"/>
                <a:gd name="adj4" fmla="val 6449468"/>
                <a:gd name="adj5" fmla="val 6067"/>
              </a:avLst>
            </a:prstGeom>
            <a:solidFill>
              <a:srgbClr val="74A13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Freeform 14"/>
            <p:cNvSpPr/>
            <p:nvPr/>
          </p:nvSpPr>
          <p:spPr>
            <a:xfrm>
              <a:off x="1472538" y="1081734"/>
              <a:ext cx="997901" cy="791616"/>
            </a:xfrm>
            <a:custGeom>
              <a:avLst/>
              <a:gdLst>
                <a:gd name="connsiteX0" fmla="*/ 0 w 791616"/>
                <a:gd name="connsiteY0" fmla="*/ 0 h 791616"/>
                <a:gd name="connsiteX1" fmla="*/ 791616 w 791616"/>
                <a:gd name="connsiteY1" fmla="*/ 0 h 791616"/>
                <a:gd name="connsiteX2" fmla="*/ 791616 w 791616"/>
                <a:gd name="connsiteY2" fmla="*/ 791616 h 791616"/>
                <a:gd name="connsiteX3" fmla="*/ 0 w 791616"/>
                <a:gd name="connsiteY3" fmla="*/ 791616 h 791616"/>
                <a:gd name="connsiteX4" fmla="*/ 0 w 791616"/>
                <a:gd name="connsiteY4" fmla="*/ 0 h 79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616" h="791616">
                  <a:moveTo>
                    <a:pt x="0" y="0"/>
                  </a:moveTo>
                  <a:lnTo>
                    <a:pt x="791616" y="0"/>
                  </a:lnTo>
                  <a:lnTo>
                    <a:pt x="791616" y="791616"/>
                  </a:lnTo>
                  <a:lnTo>
                    <a:pt x="0" y="7916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000" kern="1200" dirty="0"/>
                <a:t>Refurbished product</a:t>
              </a:r>
            </a:p>
          </p:txBody>
        </p:sp>
        <p:sp>
          <p:nvSpPr>
            <p:cNvPr id="16" name="Circular Arrow 15"/>
            <p:cNvSpPr/>
            <p:nvPr/>
          </p:nvSpPr>
          <p:spPr>
            <a:xfrm>
              <a:off x="1259060" y="949075"/>
              <a:ext cx="2968278" cy="2968278"/>
            </a:xfrm>
            <a:prstGeom prst="circularArrow">
              <a:avLst>
                <a:gd name="adj1" fmla="val 5200"/>
                <a:gd name="adj2" fmla="val 335938"/>
                <a:gd name="adj3" fmla="val 12297735"/>
                <a:gd name="adj4" fmla="val 10770921"/>
                <a:gd name="adj5" fmla="val 6067"/>
              </a:avLst>
            </a:prstGeom>
            <a:solidFill>
              <a:srgbClr val="74A13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Freeform 16"/>
            <p:cNvSpPr/>
            <p:nvPr/>
          </p:nvSpPr>
          <p:spPr>
            <a:xfrm>
              <a:off x="3139006" y="972003"/>
              <a:ext cx="791616" cy="791616"/>
            </a:xfrm>
            <a:custGeom>
              <a:avLst/>
              <a:gdLst>
                <a:gd name="connsiteX0" fmla="*/ 0 w 791616"/>
                <a:gd name="connsiteY0" fmla="*/ 0 h 791616"/>
                <a:gd name="connsiteX1" fmla="*/ 791616 w 791616"/>
                <a:gd name="connsiteY1" fmla="*/ 0 h 791616"/>
                <a:gd name="connsiteX2" fmla="*/ 791616 w 791616"/>
                <a:gd name="connsiteY2" fmla="*/ 791616 h 791616"/>
                <a:gd name="connsiteX3" fmla="*/ 0 w 791616"/>
                <a:gd name="connsiteY3" fmla="*/ 791616 h 791616"/>
                <a:gd name="connsiteX4" fmla="*/ 0 w 791616"/>
                <a:gd name="connsiteY4" fmla="*/ 0 h 791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616" h="791616">
                  <a:moveTo>
                    <a:pt x="0" y="0"/>
                  </a:moveTo>
                  <a:lnTo>
                    <a:pt x="791616" y="0"/>
                  </a:lnTo>
                  <a:lnTo>
                    <a:pt x="791616" y="791616"/>
                  </a:lnTo>
                  <a:lnTo>
                    <a:pt x="0" y="7916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000" kern="1200" dirty="0"/>
                <a:t>Retailer</a:t>
              </a:r>
            </a:p>
          </p:txBody>
        </p:sp>
        <p:sp>
          <p:nvSpPr>
            <p:cNvPr id="18" name="Circular Arrow 17"/>
            <p:cNvSpPr/>
            <p:nvPr/>
          </p:nvSpPr>
          <p:spPr>
            <a:xfrm>
              <a:off x="1259060" y="949075"/>
              <a:ext cx="2968278" cy="2968278"/>
            </a:xfrm>
            <a:prstGeom prst="circularArrow">
              <a:avLst>
                <a:gd name="adj1" fmla="val 5200"/>
                <a:gd name="adj2" fmla="val 335938"/>
                <a:gd name="adj3" fmla="val 16865583"/>
                <a:gd name="adj4" fmla="val 15198479"/>
                <a:gd name="adj5" fmla="val 6067"/>
              </a:avLst>
            </a:prstGeom>
            <a:solidFill>
              <a:srgbClr val="74A13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6" name="Content Placeholder 1"/>
          <p:cNvSpPr>
            <a:spLocks noGrp="1"/>
          </p:cNvSpPr>
          <p:nvPr>
            <p:ph idx="1"/>
          </p:nvPr>
        </p:nvSpPr>
        <p:spPr>
          <a:xfrm>
            <a:off x="2914550" y="2792648"/>
            <a:ext cx="2209239" cy="1938110"/>
          </a:xfrm>
        </p:spPr>
        <p:txBody>
          <a:bodyPr/>
          <a:lstStyle/>
          <a:p>
            <a:r>
              <a:rPr lang="en-US" sz="1200" b="1" dirty="0" smtClean="0"/>
              <a:t>Producers of  EEE</a:t>
            </a:r>
          </a:p>
          <a:p>
            <a:r>
              <a:rPr lang="en-US" sz="1200" b="1" dirty="0" smtClean="0"/>
              <a:t>Regulator </a:t>
            </a:r>
          </a:p>
          <a:p>
            <a:r>
              <a:rPr lang="en-US" sz="1200" b="1" dirty="0" smtClean="0"/>
              <a:t>Consumer and generator </a:t>
            </a:r>
          </a:p>
          <a:p>
            <a:r>
              <a:rPr lang="en-US" sz="1200" b="1" dirty="0" smtClean="0"/>
              <a:t>Recycler </a:t>
            </a:r>
          </a:p>
          <a:p>
            <a:r>
              <a:rPr lang="en-US" sz="1200" b="1" dirty="0" smtClean="0"/>
              <a:t>Retailer</a:t>
            </a:r>
          </a:p>
          <a:p>
            <a:r>
              <a:rPr lang="en-US" sz="1200" b="1" dirty="0" err="1" smtClean="0"/>
              <a:t>Refurbisher</a:t>
            </a:r>
            <a:endParaRPr lang="en-US" sz="1200" b="1" dirty="0" smtClean="0"/>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233" y="859808"/>
            <a:ext cx="379510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16"/>
          <p:cNvSpPr>
            <a:spLocks noChangeArrowheads="1"/>
          </p:cNvSpPr>
          <p:nvPr/>
        </p:nvSpPr>
        <p:spPr bwMode="auto">
          <a:xfrm>
            <a:off x="304893" y="859808"/>
            <a:ext cx="3639310" cy="1500620"/>
          </a:xfrm>
          <a:prstGeom prst="wedgeRoundRectCallout">
            <a:avLst>
              <a:gd name="adj1" fmla="val 65639"/>
              <a:gd name="adj2" fmla="val -20672"/>
              <a:gd name="adj3" fmla="val 16667"/>
            </a:avLst>
          </a:prstGeom>
          <a:noFill/>
          <a:ln w="38100" algn="ctr">
            <a:solidFill>
              <a:schemeClr val="tx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2000" bIns="0"/>
          <a:lstStyle/>
          <a:p>
            <a:pPr>
              <a:lnSpc>
                <a:spcPct val="150000"/>
              </a:lnSpc>
            </a:pPr>
            <a:r>
              <a:rPr lang="en-US" sz="1000" dirty="0">
                <a:latin typeface="+mn-lt"/>
              </a:rPr>
              <a:t>At every stage in the life-cycle of specific products there are social and environmental impacts, or externalities, on the environment and on people. In addition, governance, or the accountability of organizations to their </a:t>
            </a:r>
            <a:r>
              <a:rPr lang="en-US" sz="1000" dirty="0" smtClean="0">
                <a:latin typeface="+mn-lt"/>
              </a:rPr>
              <a:t>stakeholders </a:t>
            </a:r>
            <a:r>
              <a:rPr lang="en-US" sz="1000" dirty="0">
                <a:latin typeface="+mn-lt"/>
              </a:rPr>
              <a:t>for their conduct, is important at every stage and throughout the supply chain</a:t>
            </a:r>
            <a:r>
              <a:rPr lang="en-US" sz="1000" dirty="0" smtClean="0">
                <a:latin typeface="+mn-lt"/>
              </a:rPr>
              <a:t>.</a:t>
            </a:r>
            <a:endParaRPr lang="en-US" sz="800" dirty="0">
              <a:latin typeface="+mn-lt"/>
              <a:cs typeface="Calibri" pitchFamily="34" charset="0"/>
            </a:endParaRPr>
          </a:p>
          <a:p>
            <a:pPr>
              <a:lnSpc>
                <a:spcPct val="150000"/>
              </a:lnSpc>
            </a:pPr>
            <a:endParaRPr lang="en-GB" sz="800" dirty="0">
              <a:latin typeface="+mn-lt"/>
              <a:cs typeface="Calibri" pitchFamily="34" charset="0"/>
            </a:endParaRPr>
          </a:p>
          <a:p>
            <a:pPr>
              <a:lnSpc>
                <a:spcPct val="150000"/>
              </a:lnSpc>
            </a:pPr>
            <a:endParaRPr lang="en-GB" sz="800" dirty="0">
              <a:latin typeface="+mn-lt"/>
              <a:cs typeface="Calibri" pitchFamily="34" charset="0"/>
            </a:endParaRPr>
          </a:p>
        </p:txBody>
      </p:sp>
    </p:spTree>
    <p:extLst>
      <p:ext uri="{BB962C8B-B14F-4D97-AF65-F5344CB8AC3E}">
        <p14:creationId xmlns:p14="http://schemas.microsoft.com/office/powerpoint/2010/main" val="174449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down)">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ipe(down)">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wipe(down)">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wipe(down)">
                                      <p:cBhvr>
                                        <p:cTn id="4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202618" y="627945"/>
            <a:ext cx="6601314" cy="4114800"/>
          </a:xfrm>
          <a:prstGeom prst="roundRect">
            <a:avLst/>
          </a:prstGeom>
          <a:solidFill>
            <a:srgbClr val="74A13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Future of EEE from different stakeholder perspectives</a:t>
            </a:r>
            <a:endParaRPr lang="en-US" dirty="0"/>
          </a:p>
        </p:txBody>
      </p:sp>
      <p:sp>
        <p:nvSpPr>
          <p:cNvPr id="4" name="Slide Number Placeholder 3"/>
          <p:cNvSpPr>
            <a:spLocks noGrp="1"/>
          </p:cNvSpPr>
          <p:nvPr>
            <p:ph type="sldNum" sz="quarter" idx="4"/>
          </p:nvPr>
        </p:nvSpPr>
        <p:spPr/>
        <p:txBody>
          <a:bodyPr/>
          <a:lstStyle/>
          <a:p>
            <a:fld id="{1B4F6610-D3CE-4804-A536-AC1483F8FB5D}" type="slidenum">
              <a:rPr lang="en-US" smtClean="0">
                <a:solidFill>
                  <a:prstClr val="white"/>
                </a:solidFill>
              </a:rPr>
              <a:pPr/>
              <a:t>22</a:t>
            </a:fld>
            <a:endParaRPr lang="en-US" dirty="0">
              <a:solidFill>
                <a:prstClr val="white"/>
              </a:solidFill>
            </a:endParaRPr>
          </a:p>
        </p:txBody>
      </p:sp>
      <p:sp>
        <p:nvSpPr>
          <p:cNvPr id="7" name="Rectangle 6"/>
          <p:cNvSpPr/>
          <p:nvPr/>
        </p:nvSpPr>
        <p:spPr>
          <a:xfrm>
            <a:off x="1599850" y="714657"/>
            <a:ext cx="274320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Calibri" pitchFamily="34" charset="0"/>
                <a:cs typeface="Calibri" pitchFamily="34" charset="0"/>
              </a:rPr>
              <a:t>Present Situation</a:t>
            </a:r>
            <a:endParaRPr lang="en-US" sz="1400" b="1" dirty="0">
              <a:solidFill>
                <a:schemeClr val="tx1"/>
              </a:solidFill>
              <a:latin typeface="Calibri" pitchFamily="34" charset="0"/>
              <a:cs typeface="Calibri" pitchFamily="34" charset="0"/>
            </a:endParaRPr>
          </a:p>
        </p:txBody>
      </p:sp>
      <p:sp>
        <p:nvSpPr>
          <p:cNvPr id="8" name="Rectangle 7"/>
          <p:cNvSpPr/>
          <p:nvPr/>
        </p:nvSpPr>
        <p:spPr>
          <a:xfrm>
            <a:off x="4740275" y="714657"/>
            <a:ext cx="274320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Calibri" pitchFamily="34" charset="0"/>
                <a:cs typeface="Calibri" pitchFamily="34" charset="0"/>
              </a:rPr>
              <a:t>Future Situation</a:t>
            </a:r>
          </a:p>
        </p:txBody>
      </p:sp>
      <p:sp>
        <p:nvSpPr>
          <p:cNvPr id="10" name="Rectangle 9"/>
          <p:cNvSpPr/>
          <p:nvPr/>
        </p:nvSpPr>
        <p:spPr>
          <a:xfrm>
            <a:off x="1599850" y="1089457"/>
            <a:ext cx="2734536"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US" sz="1400" dirty="0" smtClean="0">
                <a:solidFill>
                  <a:schemeClr val="tx1"/>
                </a:solidFill>
                <a:latin typeface="Calibri" pitchFamily="34" charset="0"/>
                <a:cs typeface="Calibri" pitchFamily="34" charset="0"/>
              </a:rPr>
              <a:t>Resource rich consumption processes</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Less importance to reuse</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EPR laws formulated</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Design for dump</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Conflict minerals awareness</a:t>
            </a:r>
            <a:endParaRPr lang="en-US" sz="1400" dirty="0">
              <a:solidFill>
                <a:schemeClr val="tx1"/>
              </a:solidFill>
              <a:latin typeface="Calibri" pitchFamily="34" charset="0"/>
              <a:cs typeface="Calibri" pitchFamily="34" charset="0"/>
            </a:endParaRPr>
          </a:p>
        </p:txBody>
      </p:sp>
      <p:sp>
        <p:nvSpPr>
          <p:cNvPr id="11" name="Rectangle 10"/>
          <p:cNvSpPr/>
          <p:nvPr/>
        </p:nvSpPr>
        <p:spPr>
          <a:xfrm>
            <a:off x="1599850" y="2501597"/>
            <a:ext cx="2743200"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US" sz="1400" dirty="0" smtClean="0">
                <a:solidFill>
                  <a:schemeClr val="tx1"/>
                </a:solidFill>
                <a:latin typeface="Calibri" pitchFamily="34" charset="0"/>
                <a:cs typeface="Calibri" pitchFamily="34" charset="0"/>
              </a:rPr>
              <a:t>Expectation of profits</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Difficulty in recycling</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Absence of reverse  logistics</a:t>
            </a:r>
          </a:p>
        </p:txBody>
      </p:sp>
      <p:sp>
        <p:nvSpPr>
          <p:cNvPr id="12" name="Rectangle 11"/>
          <p:cNvSpPr/>
          <p:nvPr/>
        </p:nvSpPr>
        <p:spPr>
          <a:xfrm>
            <a:off x="1599851" y="3515287"/>
            <a:ext cx="2734536" cy="10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endParaRPr lang="en-US" sz="1400" dirty="0" smtClean="0">
              <a:solidFill>
                <a:schemeClr val="tx1"/>
              </a:solidFill>
              <a:latin typeface="Calibri" pitchFamily="34" charset="0"/>
              <a:cs typeface="Calibri" pitchFamily="34" charset="0"/>
            </a:endParaRPr>
          </a:p>
          <a:p>
            <a:pPr marL="171450" indent="-171450">
              <a:buFont typeface="Arial" pitchFamily="34" charset="0"/>
              <a:buChar char="•"/>
            </a:pPr>
            <a:endParaRPr lang="en-US" sz="1400" dirty="0" smtClean="0">
              <a:solidFill>
                <a:schemeClr val="tx1"/>
              </a:solidFill>
              <a:latin typeface="Calibri" pitchFamily="34" charset="0"/>
              <a:cs typeface="Calibri" pitchFamily="34" charset="0"/>
            </a:endParaRPr>
          </a:p>
          <a:p>
            <a:pPr marL="171450" indent="-171450">
              <a:buFont typeface="Arial" pitchFamily="34" charset="0"/>
              <a:buChar char="•"/>
            </a:pPr>
            <a:r>
              <a:rPr lang="en-US" sz="1400" dirty="0" smtClean="0">
                <a:solidFill>
                  <a:schemeClr val="tx1"/>
                </a:solidFill>
                <a:latin typeface="Calibri" pitchFamily="34" charset="0"/>
                <a:cs typeface="Calibri" pitchFamily="34" charset="0"/>
              </a:rPr>
              <a:t>High consumption </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Use </a:t>
            </a:r>
            <a:r>
              <a:rPr lang="en-US" sz="1400" dirty="0">
                <a:solidFill>
                  <a:schemeClr val="tx1"/>
                </a:solidFill>
                <a:latin typeface="Calibri" pitchFamily="34" charset="0"/>
                <a:cs typeface="Calibri" pitchFamily="34" charset="0"/>
              </a:rPr>
              <a:t>and </a:t>
            </a:r>
            <a:r>
              <a:rPr lang="en-US" sz="1400" dirty="0" smtClean="0">
                <a:solidFill>
                  <a:schemeClr val="tx1"/>
                </a:solidFill>
                <a:latin typeface="Calibri" pitchFamily="34" charset="0"/>
                <a:cs typeface="Calibri" pitchFamily="34" charset="0"/>
              </a:rPr>
              <a:t>throw</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Landfill of E-waste</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Rising awareness of E-waste</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Rising sustainability awareness</a:t>
            </a:r>
          </a:p>
          <a:p>
            <a:pPr marL="171450" indent="-171450">
              <a:buFont typeface="Arial" pitchFamily="34" charset="0"/>
              <a:buChar char="•"/>
            </a:pPr>
            <a:endParaRPr lang="en-US" sz="1400" dirty="0">
              <a:solidFill>
                <a:schemeClr val="tx1"/>
              </a:solidFill>
              <a:latin typeface="Calibri" pitchFamily="34" charset="0"/>
              <a:cs typeface="Calibri" pitchFamily="34" charset="0"/>
            </a:endParaRPr>
          </a:p>
          <a:p>
            <a:pPr marL="171450" indent="-171450">
              <a:buFont typeface="Arial" pitchFamily="34" charset="0"/>
              <a:buChar char="•"/>
            </a:pPr>
            <a:endParaRPr lang="en-US" sz="1400" dirty="0">
              <a:solidFill>
                <a:schemeClr val="tx1"/>
              </a:solidFill>
              <a:latin typeface="Calibri" pitchFamily="34" charset="0"/>
              <a:cs typeface="Calibri" pitchFamily="34" charset="0"/>
            </a:endParaRPr>
          </a:p>
        </p:txBody>
      </p:sp>
      <p:sp>
        <p:nvSpPr>
          <p:cNvPr id="13" name="TextBox 12"/>
          <p:cNvSpPr txBox="1"/>
          <p:nvPr/>
        </p:nvSpPr>
        <p:spPr>
          <a:xfrm rot="16200000">
            <a:off x="921054" y="1575649"/>
            <a:ext cx="1049816" cy="307777"/>
          </a:xfrm>
          <a:prstGeom prst="rect">
            <a:avLst/>
          </a:prstGeom>
          <a:noFill/>
        </p:spPr>
        <p:txBody>
          <a:bodyPr wrap="square" rtlCol="0">
            <a:spAutoFit/>
          </a:bodyPr>
          <a:lstStyle/>
          <a:p>
            <a:pPr algn="ctr"/>
            <a:r>
              <a:rPr lang="en-US" sz="1400" b="1" dirty="0" smtClean="0">
                <a:latin typeface="Calibri" pitchFamily="34" charset="0"/>
                <a:cs typeface="Calibri" pitchFamily="34" charset="0"/>
              </a:rPr>
              <a:t>Industry</a:t>
            </a:r>
          </a:p>
        </p:txBody>
      </p:sp>
      <p:sp>
        <p:nvSpPr>
          <p:cNvPr id="14" name="Rectangle 13"/>
          <p:cNvSpPr/>
          <p:nvPr/>
        </p:nvSpPr>
        <p:spPr>
          <a:xfrm>
            <a:off x="4740276" y="1075335"/>
            <a:ext cx="2743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US" sz="1400" dirty="0" smtClean="0">
                <a:solidFill>
                  <a:schemeClr val="tx1"/>
                </a:solidFill>
                <a:latin typeface="Calibri" pitchFamily="34" charset="0"/>
                <a:cs typeface="Calibri" pitchFamily="34" charset="0"/>
              </a:rPr>
              <a:t>Emphasis on process efficiency </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Designed for recycling and DFE</a:t>
            </a:r>
            <a:endParaRPr lang="en-US" sz="1400" dirty="0">
              <a:solidFill>
                <a:schemeClr val="tx1"/>
              </a:solidFill>
              <a:latin typeface="Calibri" pitchFamily="34" charset="0"/>
              <a:cs typeface="Calibri" pitchFamily="34" charset="0"/>
            </a:endParaRPr>
          </a:p>
          <a:p>
            <a:pPr marL="171450" indent="-171450">
              <a:buFont typeface="Arial" pitchFamily="34" charset="0"/>
              <a:buChar char="•"/>
            </a:pPr>
            <a:r>
              <a:rPr lang="en-US" sz="1400" dirty="0" smtClean="0">
                <a:solidFill>
                  <a:schemeClr val="tx1"/>
                </a:solidFill>
                <a:latin typeface="Calibri" pitchFamily="34" charset="0"/>
                <a:cs typeface="Calibri" pitchFamily="34" charset="0"/>
              </a:rPr>
              <a:t>EPR laws functional </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Sourcing conflict free minerals</a:t>
            </a:r>
            <a:endParaRPr lang="en-US" sz="1400" dirty="0">
              <a:solidFill>
                <a:schemeClr val="tx1"/>
              </a:solidFill>
              <a:latin typeface="Calibri" pitchFamily="34" charset="0"/>
              <a:cs typeface="Calibri" pitchFamily="34" charset="0"/>
            </a:endParaRPr>
          </a:p>
        </p:txBody>
      </p:sp>
      <p:sp>
        <p:nvSpPr>
          <p:cNvPr id="15" name="TextBox 14"/>
          <p:cNvSpPr txBox="1"/>
          <p:nvPr/>
        </p:nvSpPr>
        <p:spPr>
          <a:xfrm rot="16200000">
            <a:off x="926094" y="2753109"/>
            <a:ext cx="1049816" cy="307777"/>
          </a:xfrm>
          <a:prstGeom prst="rect">
            <a:avLst/>
          </a:prstGeom>
          <a:noFill/>
        </p:spPr>
        <p:txBody>
          <a:bodyPr wrap="square" rtlCol="0">
            <a:spAutoFit/>
          </a:bodyPr>
          <a:lstStyle/>
          <a:p>
            <a:pPr algn="ctr"/>
            <a:r>
              <a:rPr lang="en-US" sz="1400" b="1" dirty="0" smtClean="0">
                <a:latin typeface="Calibri" pitchFamily="34" charset="0"/>
                <a:cs typeface="Calibri" pitchFamily="34" charset="0"/>
              </a:rPr>
              <a:t>Recycler</a:t>
            </a:r>
          </a:p>
        </p:txBody>
      </p:sp>
      <p:sp>
        <p:nvSpPr>
          <p:cNvPr id="16" name="Rectangle 15"/>
          <p:cNvSpPr/>
          <p:nvPr/>
        </p:nvSpPr>
        <p:spPr>
          <a:xfrm>
            <a:off x="4740277" y="2480763"/>
            <a:ext cx="2743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US" sz="1400" dirty="0" smtClean="0">
                <a:solidFill>
                  <a:schemeClr val="tx1"/>
                </a:solidFill>
                <a:latin typeface="Calibri" pitchFamily="34" charset="0"/>
                <a:cs typeface="Calibri" pitchFamily="34" charset="0"/>
              </a:rPr>
              <a:t>Rise of recycling increasing profitability </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Wide scale reverse logistics </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Recycling centers</a:t>
            </a:r>
          </a:p>
        </p:txBody>
      </p:sp>
      <p:sp>
        <p:nvSpPr>
          <p:cNvPr id="17" name="TextBox 16"/>
          <p:cNvSpPr txBox="1"/>
          <p:nvPr/>
        </p:nvSpPr>
        <p:spPr>
          <a:xfrm rot="16200000">
            <a:off x="926095" y="3910038"/>
            <a:ext cx="1049816" cy="307777"/>
          </a:xfrm>
          <a:prstGeom prst="rect">
            <a:avLst/>
          </a:prstGeom>
          <a:noFill/>
        </p:spPr>
        <p:txBody>
          <a:bodyPr wrap="square" rtlCol="0">
            <a:spAutoFit/>
          </a:bodyPr>
          <a:lstStyle/>
          <a:p>
            <a:pPr algn="ctr"/>
            <a:r>
              <a:rPr lang="en-US" sz="1400" b="1" dirty="0" smtClean="0">
                <a:latin typeface="Calibri" pitchFamily="34" charset="0"/>
                <a:cs typeface="Calibri" pitchFamily="34" charset="0"/>
              </a:rPr>
              <a:t>Consumer</a:t>
            </a:r>
          </a:p>
        </p:txBody>
      </p:sp>
      <p:sp>
        <p:nvSpPr>
          <p:cNvPr id="18" name="Rectangle 17"/>
          <p:cNvSpPr/>
          <p:nvPr/>
        </p:nvSpPr>
        <p:spPr>
          <a:xfrm>
            <a:off x="4740277" y="3515800"/>
            <a:ext cx="2743200" cy="10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endParaRPr lang="en-US" sz="1400" dirty="0" smtClean="0">
              <a:solidFill>
                <a:schemeClr val="tx1"/>
              </a:solidFill>
              <a:latin typeface="Calibri" pitchFamily="34" charset="0"/>
              <a:cs typeface="Calibri" pitchFamily="34" charset="0"/>
            </a:endParaRPr>
          </a:p>
          <a:p>
            <a:pPr marL="171450" indent="-171450">
              <a:buFont typeface="Arial" pitchFamily="34" charset="0"/>
              <a:buChar char="•"/>
            </a:pPr>
            <a:endParaRPr lang="en-US" sz="1400" dirty="0" smtClean="0">
              <a:solidFill>
                <a:schemeClr val="tx1"/>
              </a:solidFill>
              <a:latin typeface="Calibri" pitchFamily="34" charset="0"/>
              <a:cs typeface="Calibri" pitchFamily="34" charset="0"/>
            </a:endParaRPr>
          </a:p>
          <a:p>
            <a:pPr marL="171450" indent="-171450">
              <a:buFont typeface="Arial" pitchFamily="34" charset="0"/>
              <a:buChar char="•"/>
            </a:pPr>
            <a:endParaRPr lang="en-US" sz="1400" dirty="0" smtClean="0">
              <a:solidFill>
                <a:schemeClr val="tx1"/>
              </a:solidFill>
              <a:latin typeface="Calibri" pitchFamily="34" charset="0"/>
              <a:cs typeface="Calibri" pitchFamily="34" charset="0"/>
            </a:endParaRPr>
          </a:p>
          <a:p>
            <a:pPr marL="171450" indent="-171450">
              <a:buFont typeface="Arial" pitchFamily="34" charset="0"/>
              <a:buChar char="•"/>
            </a:pPr>
            <a:r>
              <a:rPr lang="en-US" sz="1400" dirty="0" smtClean="0">
                <a:solidFill>
                  <a:schemeClr val="tx1"/>
                </a:solidFill>
                <a:latin typeface="Calibri" pitchFamily="34" charset="0"/>
                <a:cs typeface="Calibri" pitchFamily="34" charset="0"/>
              </a:rPr>
              <a:t>Conscious consumption </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Proper recycling</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Aware about conflict minerals</a:t>
            </a:r>
          </a:p>
          <a:p>
            <a:pPr marL="171450" indent="-171450">
              <a:buFont typeface="Arial" pitchFamily="34" charset="0"/>
              <a:buChar char="•"/>
            </a:pPr>
            <a:r>
              <a:rPr lang="en-US" sz="1400" dirty="0" smtClean="0">
                <a:solidFill>
                  <a:schemeClr val="tx1"/>
                </a:solidFill>
                <a:latin typeface="Calibri" pitchFamily="34" charset="0"/>
                <a:cs typeface="Calibri" pitchFamily="34" charset="0"/>
              </a:rPr>
              <a:t>E-waste management and  high awareness of end of life disposal </a:t>
            </a:r>
          </a:p>
          <a:p>
            <a:pPr marL="171450" indent="-171450">
              <a:buFont typeface="Arial" pitchFamily="34" charset="0"/>
              <a:buChar char="•"/>
            </a:pPr>
            <a:endParaRPr lang="en-US" sz="1400" dirty="0" smtClean="0">
              <a:solidFill>
                <a:schemeClr val="tx1"/>
              </a:solidFill>
              <a:latin typeface="Calibri" pitchFamily="34" charset="0"/>
              <a:cs typeface="Calibri" pitchFamily="34" charset="0"/>
            </a:endParaRPr>
          </a:p>
          <a:p>
            <a:pPr marL="171450" indent="-171450">
              <a:buFont typeface="Arial" pitchFamily="34" charset="0"/>
              <a:buChar char="•"/>
            </a:pPr>
            <a:endParaRPr lang="en-US" sz="1400" dirty="0">
              <a:solidFill>
                <a:schemeClr val="tx1"/>
              </a:solidFill>
              <a:latin typeface="Calibri" pitchFamily="34" charset="0"/>
              <a:cs typeface="Calibri" pitchFamily="34" charset="0"/>
            </a:endParaRPr>
          </a:p>
          <a:p>
            <a:pPr marL="171450" indent="-171450">
              <a:buFont typeface="Arial" pitchFamily="34" charset="0"/>
              <a:buChar char="•"/>
            </a:pPr>
            <a:endParaRPr lang="en-US" sz="1400" dirty="0">
              <a:solidFill>
                <a:schemeClr val="tx1"/>
              </a:solidFill>
              <a:latin typeface="Calibri" pitchFamily="34" charset="0"/>
              <a:cs typeface="Calibri" pitchFamily="34" charset="0"/>
            </a:endParaRPr>
          </a:p>
        </p:txBody>
      </p:sp>
      <p:cxnSp>
        <p:nvCxnSpPr>
          <p:cNvPr id="20" name="Straight Connector 19"/>
          <p:cNvCxnSpPr>
            <a:endCxn id="25" idx="2"/>
          </p:cNvCxnSpPr>
          <p:nvPr/>
        </p:nvCxnSpPr>
        <p:spPr>
          <a:xfrm flipH="1">
            <a:off x="4503275" y="663570"/>
            <a:ext cx="37300" cy="40791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19208" y="3424540"/>
            <a:ext cx="658368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202618" y="2366323"/>
            <a:ext cx="6583680" cy="6306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01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animBg="1"/>
      <p:bldP spid="15" grpId="0"/>
      <p:bldP spid="16" grpId="0" animBg="1"/>
      <p:bldP spid="17"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7092" y="1093938"/>
            <a:ext cx="3295556" cy="3840682"/>
          </a:xfrm>
        </p:spPr>
        <p:txBody>
          <a:bodyPr/>
          <a:lstStyle/>
          <a:p>
            <a:pPr>
              <a:spcAft>
                <a:spcPts val="300"/>
              </a:spcAft>
            </a:pPr>
            <a:r>
              <a:rPr lang="en-US" sz="1200" dirty="0" smtClean="0">
                <a:latin typeface="Calibri" pitchFamily="34" charset="0"/>
                <a:cs typeface="Calibri" pitchFamily="34" charset="0"/>
              </a:rPr>
              <a:t>Adopting product specific approach</a:t>
            </a:r>
          </a:p>
          <a:p>
            <a:pPr marL="346075" lvl="1" indent="-109538">
              <a:spcAft>
                <a:spcPts val="300"/>
              </a:spcAft>
            </a:pPr>
            <a:r>
              <a:rPr lang="en-US" sz="1200" dirty="0" smtClean="0">
                <a:latin typeface="Calibri" pitchFamily="34" charset="0"/>
                <a:cs typeface="Calibri" pitchFamily="34" charset="0"/>
              </a:rPr>
              <a:t>Adopt green PLM*</a:t>
            </a:r>
          </a:p>
          <a:p>
            <a:pPr marL="346075" lvl="1" indent="-109538">
              <a:spcAft>
                <a:spcPts val="300"/>
              </a:spcAft>
            </a:pPr>
            <a:r>
              <a:rPr lang="en-US" sz="1200" dirty="0" smtClean="0">
                <a:latin typeface="Calibri" pitchFamily="34" charset="0"/>
                <a:cs typeface="Calibri" pitchFamily="34" charset="0"/>
              </a:rPr>
              <a:t>Green procurement and sourcing from conflict free zones</a:t>
            </a:r>
          </a:p>
          <a:p>
            <a:pPr marL="346075" lvl="1" indent="-109538">
              <a:spcAft>
                <a:spcPts val="300"/>
              </a:spcAft>
            </a:pPr>
            <a:r>
              <a:rPr lang="en-US" sz="1200" dirty="0" smtClean="0">
                <a:latin typeface="Calibri" pitchFamily="34" charset="0"/>
                <a:cs typeface="Calibri" pitchFamily="34" charset="0"/>
              </a:rPr>
              <a:t>Assessment of end of life disposal in design phase</a:t>
            </a:r>
          </a:p>
          <a:p>
            <a:pPr>
              <a:spcAft>
                <a:spcPts val="300"/>
              </a:spcAft>
            </a:pPr>
            <a:r>
              <a:rPr lang="en-US" sz="1200" dirty="0" smtClean="0">
                <a:latin typeface="Calibri" pitchFamily="34" charset="0"/>
                <a:cs typeface="Calibri" pitchFamily="34" charset="0"/>
              </a:rPr>
              <a:t>Industry specific approach</a:t>
            </a:r>
          </a:p>
          <a:p>
            <a:pPr marL="346075" lvl="1" indent="-109538">
              <a:spcAft>
                <a:spcPts val="300"/>
              </a:spcAft>
            </a:pPr>
            <a:r>
              <a:rPr lang="en-US" sz="1200" dirty="0" smtClean="0">
                <a:latin typeface="Calibri" pitchFamily="34" charset="0"/>
                <a:cs typeface="Calibri" pitchFamily="34" charset="0"/>
              </a:rPr>
              <a:t>Strengthen reverse logistics</a:t>
            </a:r>
          </a:p>
          <a:p>
            <a:pPr marL="346075" lvl="1" indent="-109538">
              <a:spcAft>
                <a:spcPts val="300"/>
              </a:spcAft>
            </a:pPr>
            <a:r>
              <a:rPr lang="en-US" sz="1200" dirty="0" smtClean="0">
                <a:latin typeface="Calibri" pitchFamily="34" charset="0"/>
                <a:cs typeface="Calibri" pitchFamily="34" charset="0"/>
              </a:rPr>
              <a:t>Embrace EPR and product stewardship</a:t>
            </a:r>
          </a:p>
          <a:p>
            <a:pPr marL="346075" lvl="1" indent="-109538">
              <a:spcAft>
                <a:spcPts val="300"/>
              </a:spcAft>
            </a:pPr>
            <a:r>
              <a:rPr lang="en-US" sz="1200" dirty="0" smtClean="0">
                <a:latin typeface="Calibri" pitchFamily="34" charset="0"/>
                <a:cs typeface="Calibri" pitchFamily="34" charset="0"/>
              </a:rPr>
              <a:t>Strengthening take back programs</a:t>
            </a:r>
          </a:p>
          <a:p>
            <a:pPr marL="173038" indent="-168275">
              <a:spcAft>
                <a:spcPts val="300"/>
              </a:spcAft>
            </a:pPr>
            <a:r>
              <a:rPr lang="en-US" sz="1200" dirty="0">
                <a:latin typeface="Calibri" pitchFamily="34" charset="0"/>
                <a:cs typeface="Calibri" pitchFamily="34" charset="0"/>
              </a:rPr>
              <a:t>Alignment of Marketing </a:t>
            </a:r>
            <a:r>
              <a:rPr lang="en-US" sz="1200" dirty="0" smtClean="0">
                <a:latin typeface="Calibri" pitchFamily="34" charset="0"/>
                <a:cs typeface="Calibri" pitchFamily="34" charset="0"/>
              </a:rPr>
              <a:t>Strategies</a:t>
            </a:r>
          </a:p>
          <a:p>
            <a:pPr marL="393700" lvl="1" indent="-157163">
              <a:spcAft>
                <a:spcPts val="300"/>
              </a:spcAft>
            </a:pPr>
            <a:r>
              <a:rPr lang="en-US" sz="1200" dirty="0">
                <a:latin typeface="Calibri" pitchFamily="34" charset="0"/>
                <a:cs typeface="Calibri" pitchFamily="34" charset="0"/>
              </a:rPr>
              <a:t>Market recycled products </a:t>
            </a:r>
            <a:endParaRPr lang="en-US" sz="1200" dirty="0" smtClean="0">
              <a:latin typeface="Calibri" pitchFamily="34" charset="0"/>
              <a:cs typeface="Calibri" pitchFamily="34" charset="0"/>
            </a:endParaRPr>
          </a:p>
          <a:p>
            <a:pPr marL="393700" lvl="1" indent="-157163">
              <a:spcAft>
                <a:spcPts val="300"/>
              </a:spcAft>
            </a:pPr>
            <a:r>
              <a:rPr lang="en-US" sz="1200" dirty="0" smtClean="0">
                <a:latin typeface="Calibri" pitchFamily="34" charset="0"/>
                <a:cs typeface="Calibri" pitchFamily="34" charset="0"/>
              </a:rPr>
              <a:t>Increase vendor and customer awareness</a:t>
            </a:r>
          </a:p>
          <a:p>
            <a:pPr marL="393700" lvl="1" indent="-157163">
              <a:spcAft>
                <a:spcPts val="300"/>
              </a:spcAft>
            </a:pPr>
            <a:r>
              <a:rPr lang="en-US" sz="1200" dirty="0" smtClean="0">
                <a:latin typeface="Calibri" pitchFamily="34" charset="0"/>
                <a:cs typeface="Calibri" pitchFamily="34" charset="0"/>
              </a:rPr>
              <a:t>Promote </a:t>
            </a:r>
            <a:r>
              <a:rPr lang="en-US" sz="1200" dirty="0">
                <a:latin typeface="Calibri" pitchFamily="34" charset="0"/>
                <a:cs typeface="Calibri" pitchFamily="34" charset="0"/>
              </a:rPr>
              <a:t>discounts for customer </a:t>
            </a:r>
            <a:r>
              <a:rPr lang="en-US" sz="1200" dirty="0" smtClean="0">
                <a:latin typeface="Calibri" pitchFamily="34" charset="0"/>
                <a:cs typeface="Calibri" pitchFamily="34" charset="0"/>
              </a:rPr>
              <a:t>returns </a:t>
            </a:r>
          </a:p>
          <a:p>
            <a:pPr marL="393700" lvl="1" indent="-157163">
              <a:spcAft>
                <a:spcPts val="300"/>
              </a:spcAft>
            </a:pPr>
            <a:r>
              <a:rPr lang="en-US" sz="1200" dirty="0" smtClean="0">
                <a:latin typeface="Calibri" pitchFamily="34" charset="0"/>
                <a:cs typeface="Calibri" pitchFamily="34" charset="0"/>
              </a:rPr>
              <a:t>Increased marketing of green raw materials and green production processes</a:t>
            </a:r>
            <a:endParaRPr lang="en-US" sz="1200" dirty="0">
              <a:latin typeface="Calibri" pitchFamily="34" charset="0"/>
              <a:cs typeface="Calibri" pitchFamily="34" charset="0"/>
            </a:endParaRPr>
          </a:p>
        </p:txBody>
      </p:sp>
      <p:sp>
        <p:nvSpPr>
          <p:cNvPr id="3" name="Title 2"/>
          <p:cNvSpPr>
            <a:spLocks noGrp="1"/>
          </p:cNvSpPr>
          <p:nvPr>
            <p:ph type="title"/>
          </p:nvPr>
        </p:nvSpPr>
        <p:spPr/>
        <p:txBody>
          <a:bodyPr/>
          <a:lstStyle/>
          <a:p>
            <a:r>
              <a:rPr lang="en-US" dirty="0" smtClean="0"/>
              <a:t>Steps to bridging the gap Conflict </a:t>
            </a:r>
            <a:r>
              <a:rPr lang="en-US" dirty="0"/>
              <a:t>minerals and E-waste * </a:t>
            </a:r>
            <a:r>
              <a:rPr lang="en-US" dirty="0" smtClean="0"/>
              <a:t>- recovery and recycling</a:t>
            </a:r>
            <a:endParaRPr lang="en-US" dirty="0"/>
          </a:p>
        </p:txBody>
      </p:sp>
      <p:sp>
        <p:nvSpPr>
          <p:cNvPr id="4" name="Slide Number Placeholder 3"/>
          <p:cNvSpPr>
            <a:spLocks noGrp="1"/>
          </p:cNvSpPr>
          <p:nvPr>
            <p:ph type="sldNum" sz="quarter" idx="4"/>
          </p:nvPr>
        </p:nvSpPr>
        <p:spPr/>
        <p:txBody>
          <a:bodyPr/>
          <a:lstStyle/>
          <a:p>
            <a:fld id="{1B4F6610-D3CE-4804-A536-AC1483F8FB5D}" type="slidenum">
              <a:rPr lang="en-US" smtClean="0">
                <a:solidFill>
                  <a:prstClr val="white"/>
                </a:solidFill>
              </a:rPr>
              <a:pPr/>
              <a:t>23</a:t>
            </a:fld>
            <a:endParaRPr lang="en-US" dirty="0">
              <a:solidFill>
                <a:prstClr val="white"/>
              </a:solidFill>
            </a:endParaRPr>
          </a:p>
        </p:txBody>
      </p:sp>
      <p:sp>
        <p:nvSpPr>
          <p:cNvPr id="6" name="Rectangle 5"/>
          <p:cNvSpPr/>
          <p:nvPr/>
        </p:nvSpPr>
        <p:spPr>
          <a:xfrm>
            <a:off x="3452648" y="1122059"/>
            <a:ext cx="2900654" cy="2646878"/>
          </a:xfrm>
          <a:prstGeom prst="rect">
            <a:avLst/>
          </a:prstGeom>
        </p:spPr>
        <p:txBody>
          <a:bodyPr wrap="square">
            <a:spAutoFit/>
          </a:bodyPr>
          <a:lstStyle/>
          <a:p>
            <a:pPr marL="171450" indent="-171450">
              <a:spcAft>
                <a:spcPts val="300"/>
              </a:spcAft>
              <a:buFont typeface="Arial" pitchFamily="34" charset="0"/>
              <a:buChar char="•"/>
            </a:pPr>
            <a:r>
              <a:rPr lang="en-US" sz="1200" dirty="0" smtClean="0">
                <a:latin typeface="Calibri" pitchFamily="34" charset="0"/>
                <a:cs typeface="Calibri" pitchFamily="34" charset="0"/>
              </a:rPr>
              <a:t>Appropriate </a:t>
            </a:r>
            <a:r>
              <a:rPr lang="en-US" sz="1200" dirty="0">
                <a:latin typeface="Calibri" pitchFamily="34" charset="0"/>
                <a:cs typeface="Calibri" pitchFamily="34" charset="0"/>
              </a:rPr>
              <a:t>regulations and </a:t>
            </a:r>
            <a:r>
              <a:rPr lang="en-US" sz="1200" dirty="0" smtClean="0">
                <a:latin typeface="Calibri" pitchFamily="34" charset="0"/>
                <a:cs typeface="Calibri" pitchFamily="34" charset="0"/>
              </a:rPr>
              <a:t>global standards for E-waste disposal and recovery </a:t>
            </a:r>
            <a:endParaRPr lang="en-US" sz="1200" dirty="0">
              <a:latin typeface="Calibri" pitchFamily="34" charset="0"/>
              <a:cs typeface="Calibri" pitchFamily="34" charset="0"/>
            </a:endParaRPr>
          </a:p>
          <a:p>
            <a:pPr marL="171450" indent="-171450">
              <a:spcAft>
                <a:spcPts val="300"/>
              </a:spcAft>
              <a:buFont typeface="Arial" pitchFamily="34" charset="0"/>
              <a:buChar char="•"/>
            </a:pPr>
            <a:r>
              <a:rPr lang="en-US" sz="1200" dirty="0">
                <a:latin typeface="Calibri" pitchFamily="34" charset="0"/>
                <a:cs typeface="Calibri" pitchFamily="34" charset="0"/>
              </a:rPr>
              <a:t>Job generation in the recycling sector by supportive policies</a:t>
            </a:r>
          </a:p>
          <a:p>
            <a:pPr marL="171450" indent="-171450">
              <a:spcAft>
                <a:spcPts val="300"/>
              </a:spcAft>
              <a:buFont typeface="Arial" pitchFamily="34" charset="0"/>
              <a:buChar char="•"/>
            </a:pPr>
            <a:r>
              <a:rPr lang="en-US" sz="1200" dirty="0">
                <a:latin typeface="Calibri" pitchFamily="34" charset="0"/>
                <a:cs typeface="Calibri" pitchFamily="34" charset="0"/>
              </a:rPr>
              <a:t>Streamlining operations of scrap vendors by awareness and incorporation into government authorized vendor list</a:t>
            </a:r>
          </a:p>
          <a:p>
            <a:pPr marL="171450" indent="-171450">
              <a:spcAft>
                <a:spcPts val="300"/>
              </a:spcAft>
              <a:buFont typeface="Arial" pitchFamily="34" charset="0"/>
              <a:buChar char="•"/>
            </a:pPr>
            <a:r>
              <a:rPr lang="en-US" sz="1200" dirty="0">
                <a:latin typeface="Calibri" pitchFamily="34" charset="0"/>
                <a:cs typeface="Calibri" pitchFamily="34" charset="0"/>
              </a:rPr>
              <a:t>Sound end of life management technology adoption – </a:t>
            </a:r>
            <a:r>
              <a:rPr lang="en-US" sz="1200" dirty="0" smtClean="0">
                <a:latin typeface="Calibri" pitchFamily="34" charset="0"/>
                <a:cs typeface="Calibri" pitchFamily="34" charset="0"/>
              </a:rPr>
              <a:t>authorized </a:t>
            </a:r>
            <a:r>
              <a:rPr lang="en-US" sz="1200" dirty="0">
                <a:latin typeface="Calibri" pitchFamily="34" charset="0"/>
                <a:cs typeface="Calibri" pitchFamily="34" charset="0"/>
              </a:rPr>
              <a:t>recycler list</a:t>
            </a:r>
          </a:p>
          <a:p>
            <a:pPr marL="171450" indent="-171450">
              <a:spcAft>
                <a:spcPts val="300"/>
              </a:spcAft>
              <a:buFont typeface="Arial" pitchFamily="34" charset="0"/>
              <a:buChar char="•"/>
            </a:pPr>
            <a:r>
              <a:rPr lang="en-US" sz="1200" dirty="0">
                <a:latin typeface="Calibri" pitchFamily="34" charset="0"/>
                <a:cs typeface="Calibri" pitchFamily="34" charset="0"/>
              </a:rPr>
              <a:t>Regulated refurbishing and reuse practices</a:t>
            </a:r>
          </a:p>
        </p:txBody>
      </p:sp>
      <p:sp>
        <p:nvSpPr>
          <p:cNvPr id="7" name="TextBox 6"/>
          <p:cNvSpPr txBox="1"/>
          <p:nvPr/>
        </p:nvSpPr>
        <p:spPr>
          <a:xfrm>
            <a:off x="1068779" y="738038"/>
            <a:ext cx="2909455" cy="307777"/>
          </a:xfrm>
          <a:prstGeom prst="rect">
            <a:avLst/>
          </a:prstGeom>
          <a:noFill/>
        </p:spPr>
        <p:txBody>
          <a:bodyPr wrap="square" rtlCol="0">
            <a:spAutoFit/>
          </a:bodyPr>
          <a:lstStyle/>
          <a:p>
            <a:r>
              <a:rPr lang="en-US" sz="1400" b="1" dirty="0" smtClean="0">
                <a:latin typeface="Calibri" pitchFamily="34" charset="0"/>
                <a:cs typeface="Calibri" pitchFamily="34" charset="0"/>
              </a:rPr>
              <a:t>Industry </a:t>
            </a:r>
          </a:p>
        </p:txBody>
      </p:sp>
      <p:sp>
        <p:nvSpPr>
          <p:cNvPr id="8" name="TextBox 7"/>
          <p:cNvSpPr txBox="1"/>
          <p:nvPr/>
        </p:nvSpPr>
        <p:spPr>
          <a:xfrm>
            <a:off x="4190011" y="750787"/>
            <a:ext cx="2909455" cy="307777"/>
          </a:xfrm>
          <a:prstGeom prst="rect">
            <a:avLst/>
          </a:prstGeom>
          <a:noFill/>
        </p:spPr>
        <p:txBody>
          <a:bodyPr wrap="square" rtlCol="0">
            <a:spAutoFit/>
          </a:bodyPr>
          <a:lstStyle/>
          <a:p>
            <a:r>
              <a:rPr lang="en-US" sz="1400" b="1" dirty="0" smtClean="0">
                <a:latin typeface="Calibri" pitchFamily="34" charset="0"/>
                <a:cs typeface="Calibri" pitchFamily="34" charset="0"/>
              </a:rPr>
              <a:t>Government</a:t>
            </a:r>
          </a:p>
        </p:txBody>
      </p:sp>
      <p:sp>
        <p:nvSpPr>
          <p:cNvPr id="9" name="TextBox 8"/>
          <p:cNvSpPr txBox="1"/>
          <p:nvPr/>
        </p:nvSpPr>
        <p:spPr>
          <a:xfrm>
            <a:off x="6863938" y="751204"/>
            <a:ext cx="2632365" cy="307777"/>
          </a:xfrm>
          <a:prstGeom prst="rect">
            <a:avLst/>
          </a:prstGeom>
          <a:noFill/>
        </p:spPr>
        <p:txBody>
          <a:bodyPr wrap="square" rtlCol="0">
            <a:spAutoFit/>
          </a:bodyPr>
          <a:lstStyle/>
          <a:p>
            <a:r>
              <a:rPr lang="en-US" sz="1400" b="1" dirty="0" smtClean="0">
                <a:latin typeface="Calibri" pitchFamily="34" charset="0"/>
                <a:cs typeface="Calibri" pitchFamily="34" charset="0"/>
              </a:rPr>
              <a:t>Recycler</a:t>
            </a:r>
          </a:p>
        </p:txBody>
      </p:sp>
      <p:sp>
        <p:nvSpPr>
          <p:cNvPr id="10" name="Rectangle 9"/>
          <p:cNvSpPr/>
          <p:nvPr/>
        </p:nvSpPr>
        <p:spPr>
          <a:xfrm>
            <a:off x="6353302" y="1097905"/>
            <a:ext cx="2594753" cy="2431435"/>
          </a:xfrm>
          <a:prstGeom prst="rect">
            <a:avLst/>
          </a:prstGeom>
        </p:spPr>
        <p:txBody>
          <a:bodyPr wrap="square">
            <a:spAutoFit/>
          </a:bodyPr>
          <a:lstStyle/>
          <a:p>
            <a:pPr marL="171450" indent="-171450">
              <a:spcAft>
                <a:spcPts val="300"/>
              </a:spcAft>
              <a:buFont typeface="Arial" pitchFamily="34" charset="0"/>
              <a:buChar char="•"/>
            </a:pPr>
            <a:r>
              <a:rPr lang="en-US" sz="1200" dirty="0" smtClean="0">
                <a:latin typeface="Calibri" pitchFamily="34" charset="0"/>
                <a:cs typeface="Calibri" pitchFamily="34" charset="0"/>
              </a:rPr>
              <a:t>Follow sound EOL management </a:t>
            </a:r>
          </a:p>
          <a:p>
            <a:pPr marL="171450" indent="-171450">
              <a:spcAft>
                <a:spcPts val="300"/>
              </a:spcAft>
              <a:buFont typeface="Arial" pitchFamily="34" charset="0"/>
              <a:buChar char="•"/>
            </a:pPr>
            <a:r>
              <a:rPr lang="en-US" sz="1200" dirty="0" smtClean="0">
                <a:latin typeface="Calibri" pitchFamily="34" charset="0"/>
                <a:cs typeface="Calibri" pitchFamily="34" charset="0"/>
              </a:rPr>
              <a:t>Adhere to EOL regulations</a:t>
            </a:r>
          </a:p>
          <a:p>
            <a:pPr marL="171450" indent="-171450">
              <a:spcAft>
                <a:spcPts val="300"/>
              </a:spcAft>
              <a:buFont typeface="Arial" pitchFamily="34" charset="0"/>
              <a:buChar char="•"/>
            </a:pPr>
            <a:r>
              <a:rPr lang="en-US" sz="1200" dirty="0" smtClean="0">
                <a:latin typeface="Calibri" pitchFamily="34" charset="0"/>
                <a:cs typeface="Calibri" pitchFamily="34" charset="0"/>
              </a:rPr>
              <a:t>Works towards strengthening reverse  logistics</a:t>
            </a:r>
          </a:p>
          <a:p>
            <a:pPr marL="171450" indent="-171450">
              <a:spcAft>
                <a:spcPts val="300"/>
              </a:spcAft>
              <a:buFont typeface="Arial" pitchFamily="34" charset="0"/>
              <a:buChar char="•"/>
            </a:pPr>
            <a:r>
              <a:rPr lang="en-US" sz="1200" dirty="0" smtClean="0">
                <a:latin typeface="Calibri" pitchFamily="34" charset="0"/>
                <a:cs typeface="Calibri" pitchFamily="34" charset="0"/>
              </a:rPr>
              <a:t>Creates jobs </a:t>
            </a:r>
          </a:p>
          <a:p>
            <a:pPr marL="171450" indent="-171450">
              <a:spcAft>
                <a:spcPts val="300"/>
              </a:spcAft>
              <a:buFont typeface="Arial" pitchFamily="34" charset="0"/>
              <a:buChar char="•"/>
            </a:pPr>
            <a:r>
              <a:rPr lang="en-US" sz="1200" dirty="0" smtClean="0">
                <a:latin typeface="Calibri" pitchFamily="34" charset="0"/>
                <a:cs typeface="Calibri" pitchFamily="34" charset="0"/>
              </a:rPr>
              <a:t>Creates awareness</a:t>
            </a:r>
          </a:p>
          <a:p>
            <a:pPr marL="171450" indent="-171450">
              <a:spcAft>
                <a:spcPts val="300"/>
              </a:spcAft>
              <a:buFont typeface="Arial" pitchFamily="34" charset="0"/>
              <a:buChar char="•"/>
            </a:pPr>
            <a:r>
              <a:rPr lang="en-US" sz="1200" dirty="0" smtClean="0">
                <a:latin typeface="Calibri" pitchFamily="34" charset="0"/>
                <a:cs typeface="Calibri" pitchFamily="34" charset="0"/>
              </a:rPr>
              <a:t>Works with industry for take back programs</a:t>
            </a:r>
          </a:p>
          <a:p>
            <a:pPr marL="171450" indent="-171450">
              <a:spcAft>
                <a:spcPts val="300"/>
              </a:spcAft>
              <a:buFont typeface="Arial" pitchFamily="34" charset="0"/>
              <a:buChar char="•"/>
            </a:pPr>
            <a:endParaRPr lang="en-US" sz="1200" dirty="0" smtClean="0">
              <a:latin typeface="Calibri" pitchFamily="34" charset="0"/>
              <a:cs typeface="Calibri" pitchFamily="34" charset="0"/>
            </a:endParaRPr>
          </a:p>
          <a:p>
            <a:pPr marL="171450" indent="-171450">
              <a:spcAft>
                <a:spcPts val="300"/>
              </a:spcAft>
              <a:buFont typeface="Arial" pitchFamily="34" charset="0"/>
              <a:buChar char="•"/>
            </a:pPr>
            <a:endParaRPr lang="en-US" sz="1200" dirty="0" smtClean="0">
              <a:latin typeface="Calibri" pitchFamily="34" charset="0"/>
              <a:cs typeface="Calibri" pitchFamily="34" charset="0"/>
            </a:endParaRPr>
          </a:p>
          <a:p>
            <a:pPr marL="171450" indent="-171450">
              <a:spcAft>
                <a:spcPts val="300"/>
              </a:spcAft>
              <a:buFont typeface="Arial" pitchFamily="34" charset="0"/>
              <a:buChar char="•"/>
            </a:pPr>
            <a:endParaRPr lang="en-US" sz="1200" dirty="0">
              <a:latin typeface="Calibri" pitchFamily="34" charset="0"/>
              <a:cs typeface="Calibri" pitchFamily="34" charset="0"/>
            </a:endParaRPr>
          </a:p>
        </p:txBody>
      </p:sp>
      <p:sp>
        <p:nvSpPr>
          <p:cNvPr id="11" name="TextBox 10"/>
          <p:cNvSpPr txBox="1"/>
          <p:nvPr/>
        </p:nvSpPr>
        <p:spPr>
          <a:xfrm>
            <a:off x="6695704" y="3066077"/>
            <a:ext cx="2632365" cy="307777"/>
          </a:xfrm>
          <a:prstGeom prst="rect">
            <a:avLst/>
          </a:prstGeom>
          <a:noFill/>
        </p:spPr>
        <p:txBody>
          <a:bodyPr wrap="square" rtlCol="0">
            <a:spAutoFit/>
          </a:bodyPr>
          <a:lstStyle/>
          <a:p>
            <a:r>
              <a:rPr lang="en-US" sz="1400" b="1" dirty="0" smtClean="0">
                <a:latin typeface="Calibri" pitchFamily="34" charset="0"/>
                <a:cs typeface="Calibri" pitchFamily="34" charset="0"/>
              </a:rPr>
              <a:t>Customers</a:t>
            </a:r>
          </a:p>
        </p:txBody>
      </p:sp>
      <p:sp>
        <p:nvSpPr>
          <p:cNvPr id="12" name="Rectangle 11"/>
          <p:cNvSpPr/>
          <p:nvPr/>
        </p:nvSpPr>
        <p:spPr>
          <a:xfrm>
            <a:off x="6353302" y="3372605"/>
            <a:ext cx="2594753" cy="1315745"/>
          </a:xfrm>
          <a:prstGeom prst="rect">
            <a:avLst/>
          </a:prstGeom>
        </p:spPr>
        <p:txBody>
          <a:bodyPr wrap="square">
            <a:spAutoFit/>
          </a:bodyPr>
          <a:lstStyle/>
          <a:p>
            <a:pPr marL="171450" indent="-171450">
              <a:spcAft>
                <a:spcPts val="300"/>
              </a:spcAft>
              <a:buFont typeface="Arial" pitchFamily="34" charset="0"/>
              <a:buChar char="•"/>
            </a:pPr>
            <a:r>
              <a:rPr lang="en-US" sz="1200" dirty="0" smtClean="0">
                <a:latin typeface="Calibri" pitchFamily="34" charset="0"/>
                <a:cs typeface="Calibri" pitchFamily="34" charset="0"/>
              </a:rPr>
              <a:t>Greener electronics – conflict free</a:t>
            </a:r>
          </a:p>
          <a:p>
            <a:pPr marL="171450" indent="-171450">
              <a:spcAft>
                <a:spcPts val="300"/>
              </a:spcAft>
              <a:buFont typeface="Arial" pitchFamily="34" charset="0"/>
              <a:buChar char="•"/>
            </a:pPr>
            <a:r>
              <a:rPr lang="en-US" sz="1200" dirty="0" smtClean="0">
                <a:latin typeface="Calibri" pitchFamily="34" charset="0"/>
                <a:cs typeface="Calibri" pitchFamily="34" charset="0"/>
              </a:rPr>
              <a:t>Local corporations to institute  take back programs</a:t>
            </a:r>
          </a:p>
          <a:p>
            <a:pPr marL="171450" indent="-171450">
              <a:spcAft>
                <a:spcPts val="300"/>
              </a:spcAft>
              <a:buFont typeface="Arial" pitchFamily="34" charset="0"/>
              <a:buChar char="•"/>
            </a:pPr>
            <a:r>
              <a:rPr lang="en-US" sz="1200" dirty="0" smtClean="0">
                <a:latin typeface="Calibri" pitchFamily="34" charset="0"/>
                <a:cs typeface="Calibri" pitchFamily="34" charset="0"/>
              </a:rPr>
              <a:t>Conscious consumption</a:t>
            </a:r>
          </a:p>
          <a:p>
            <a:pPr marL="171450" indent="-171450">
              <a:spcAft>
                <a:spcPts val="300"/>
              </a:spcAft>
              <a:buFont typeface="Arial" pitchFamily="34" charset="0"/>
              <a:buChar char="•"/>
            </a:pPr>
            <a:r>
              <a:rPr lang="en-US" sz="1200" dirty="0" smtClean="0">
                <a:latin typeface="Calibri" pitchFamily="34" charset="0"/>
                <a:cs typeface="Calibri" pitchFamily="34" charset="0"/>
              </a:rPr>
              <a:t>E-waste handed to </a:t>
            </a:r>
            <a:r>
              <a:rPr lang="en-US" sz="1200" dirty="0" err="1" smtClean="0">
                <a:latin typeface="Calibri" pitchFamily="34" charset="0"/>
                <a:cs typeface="Calibri" pitchFamily="34" charset="0"/>
              </a:rPr>
              <a:t>authorised</a:t>
            </a:r>
            <a:r>
              <a:rPr lang="en-US" sz="1200" dirty="0" smtClean="0">
                <a:latin typeface="Calibri" pitchFamily="34" charset="0"/>
                <a:cs typeface="Calibri" pitchFamily="34" charset="0"/>
              </a:rPr>
              <a:t> recyclers</a:t>
            </a:r>
          </a:p>
        </p:txBody>
      </p:sp>
      <p:cxnSp>
        <p:nvCxnSpPr>
          <p:cNvPr id="13" name="Straight Connector 12"/>
          <p:cNvCxnSpPr/>
          <p:nvPr/>
        </p:nvCxnSpPr>
        <p:spPr>
          <a:xfrm>
            <a:off x="3452648" y="738038"/>
            <a:ext cx="0" cy="440546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53302" y="782320"/>
            <a:ext cx="0" cy="440546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7092" y="1045815"/>
            <a:ext cx="879096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28725" y="3379878"/>
            <a:ext cx="261933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154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21881" y="1094618"/>
            <a:ext cx="2491514" cy="1615827"/>
          </a:xfrm>
          <a:solidFill>
            <a:schemeClr val="bg2"/>
          </a:solidFill>
          <a:ln>
            <a:noFill/>
          </a:ln>
          <a:effectLst>
            <a:outerShdw blurRad="50800" dist="38100" algn="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spcAft>
                <a:spcPct val="0"/>
              </a:spcAft>
            </a:pPr>
            <a:r>
              <a:rPr lang="en-US" sz="1100" b="1" dirty="0">
                <a:solidFill>
                  <a:schemeClr val="dk1"/>
                </a:solidFill>
                <a:cs typeface="+mn-cs"/>
              </a:rPr>
              <a:t>Improved E-waste Collection </a:t>
            </a:r>
            <a:endParaRPr lang="en-US" sz="1100" b="1" dirty="0" smtClean="0">
              <a:solidFill>
                <a:schemeClr val="dk1"/>
              </a:solidFill>
              <a:cs typeface="+mn-cs"/>
            </a:endParaRPr>
          </a:p>
          <a:p>
            <a:pPr>
              <a:spcAft>
                <a:spcPct val="0"/>
              </a:spcAft>
            </a:pPr>
            <a:r>
              <a:rPr lang="en-US" sz="1100" b="1" dirty="0" smtClean="0"/>
              <a:t>Efficient collection infrastructure</a:t>
            </a:r>
            <a:endParaRPr lang="en-US" sz="1100" b="1" dirty="0">
              <a:solidFill>
                <a:schemeClr val="dk1"/>
              </a:solidFill>
              <a:cs typeface="+mn-cs"/>
            </a:endParaRPr>
          </a:p>
          <a:p>
            <a:pPr>
              <a:spcAft>
                <a:spcPct val="0"/>
              </a:spcAft>
            </a:pPr>
            <a:r>
              <a:rPr lang="en-US" sz="1100" b="1" dirty="0">
                <a:solidFill>
                  <a:schemeClr val="dk1"/>
                </a:solidFill>
                <a:cs typeface="+mn-cs"/>
              </a:rPr>
              <a:t>Adopting efficient processing</a:t>
            </a:r>
          </a:p>
          <a:p>
            <a:pPr>
              <a:spcAft>
                <a:spcPct val="0"/>
              </a:spcAft>
            </a:pPr>
            <a:r>
              <a:rPr lang="en-US" sz="1100" b="1" dirty="0" smtClean="0">
                <a:solidFill>
                  <a:schemeClr val="dk1"/>
                </a:solidFill>
                <a:cs typeface="+mn-cs"/>
              </a:rPr>
              <a:t>Adv</a:t>
            </a:r>
            <a:r>
              <a:rPr lang="en-US" sz="1100" b="1" dirty="0" smtClean="0"/>
              <a:t>anced </a:t>
            </a:r>
            <a:r>
              <a:rPr lang="en-US" sz="1100" b="1" dirty="0" smtClean="0">
                <a:solidFill>
                  <a:schemeClr val="dk1"/>
                </a:solidFill>
                <a:cs typeface="+mn-cs"/>
              </a:rPr>
              <a:t>sorting technology</a:t>
            </a:r>
            <a:endParaRPr lang="en-US" sz="1100" b="1" dirty="0">
              <a:solidFill>
                <a:schemeClr val="dk1"/>
              </a:solidFill>
              <a:cs typeface="+mn-cs"/>
            </a:endParaRPr>
          </a:p>
          <a:p>
            <a:pPr>
              <a:spcAft>
                <a:spcPct val="0"/>
              </a:spcAft>
            </a:pPr>
            <a:r>
              <a:rPr lang="en-US" sz="1100" b="1" dirty="0">
                <a:solidFill>
                  <a:schemeClr val="dk1"/>
                </a:solidFill>
                <a:cs typeface="+mn-cs"/>
              </a:rPr>
              <a:t>Improved technology for </a:t>
            </a:r>
            <a:r>
              <a:rPr lang="en-US" sz="1100" b="1" dirty="0" smtClean="0">
                <a:solidFill>
                  <a:schemeClr val="dk1"/>
                </a:solidFill>
                <a:cs typeface="+mn-cs"/>
              </a:rPr>
              <a:t>recovery</a:t>
            </a:r>
          </a:p>
          <a:p>
            <a:pPr>
              <a:spcAft>
                <a:spcPct val="0"/>
              </a:spcAft>
            </a:pPr>
            <a:endParaRPr lang="en-US" sz="1100" b="1" dirty="0"/>
          </a:p>
          <a:p>
            <a:pPr>
              <a:spcAft>
                <a:spcPct val="0"/>
              </a:spcAft>
            </a:pPr>
            <a:endParaRPr lang="en-US" sz="1100" b="1" dirty="0">
              <a:solidFill>
                <a:schemeClr val="dk1"/>
              </a:solidFill>
              <a:cs typeface="+mn-cs"/>
            </a:endParaRPr>
          </a:p>
        </p:txBody>
      </p:sp>
      <p:sp>
        <p:nvSpPr>
          <p:cNvPr id="3" name="Title 2"/>
          <p:cNvSpPr>
            <a:spLocks noGrp="1"/>
          </p:cNvSpPr>
          <p:nvPr>
            <p:ph type="title"/>
          </p:nvPr>
        </p:nvSpPr>
        <p:spPr>
          <a:xfrm>
            <a:off x="157093" y="2450"/>
            <a:ext cx="8862022" cy="701040"/>
          </a:xfrm>
        </p:spPr>
        <p:txBody>
          <a:bodyPr/>
          <a:lstStyle/>
          <a:p>
            <a:r>
              <a:rPr lang="en-US" dirty="0" smtClean="0"/>
              <a:t>Ecosystem for Sustainable Supply Chain </a:t>
            </a:r>
            <a:endParaRPr lang="en-US" dirty="0"/>
          </a:p>
        </p:txBody>
      </p:sp>
      <p:sp>
        <p:nvSpPr>
          <p:cNvPr id="4" name="Slide Number Placeholder 3"/>
          <p:cNvSpPr>
            <a:spLocks noGrp="1"/>
          </p:cNvSpPr>
          <p:nvPr>
            <p:ph type="sldNum" sz="quarter" idx="4"/>
          </p:nvPr>
        </p:nvSpPr>
        <p:spPr/>
        <p:txBody>
          <a:bodyPr/>
          <a:lstStyle/>
          <a:p>
            <a:fld id="{1B4F6610-D3CE-4804-A536-AC1483F8FB5D}" type="slidenum">
              <a:rPr lang="en-US" smtClean="0">
                <a:solidFill>
                  <a:prstClr val="white"/>
                </a:solidFill>
              </a:rPr>
              <a:pPr/>
              <a:t>24</a:t>
            </a:fld>
            <a:endParaRPr lang="en-US" dirty="0">
              <a:solidFill>
                <a:prstClr val="white"/>
              </a:solidFill>
            </a:endParaRPr>
          </a:p>
        </p:txBody>
      </p:sp>
      <p:sp>
        <p:nvSpPr>
          <p:cNvPr id="5" name="Rectangle 4"/>
          <p:cNvSpPr/>
          <p:nvPr/>
        </p:nvSpPr>
        <p:spPr>
          <a:xfrm>
            <a:off x="6021881" y="833212"/>
            <a:ext cx="2491514" cy="261406"/>
          </a:xfrm>
          <a:prstGeom prst="rect">
            <a:avLst/>
          </a:prstGeom>
          <a:solidFill>
            <a:srgbClr val="74A131"/>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b="1" dirty="0" smtClean="0">
                <a:solidFill>
                  <a:schemeClr val="dk1"/>
                </a:solidFill>
              </a:rPr>
              <a:t>WASTE RECYLCER - RECOVERY</a:t>
            </a:r>
            <a:endParaRPr lang="en-US" sz="1100" b="1" dirty="0">
              <a:solidFill>
                <a:schemeClr val="dk1"/>
              </a:solidFill>
            </a:endParaRPr>
          </a:p>
        </p:txBody>
      </p:sp>
      <p:sp>
        <p:nvSpPr>
          <p:cNvPr id="7" name="Rectangle 6"/>
          <p:cNvSpPr/>
          <p:nvPr/>
        </p:nvSpPr>
        <p:spPr>
          <a:xfrm>
            <a:off x="3179391" y="833008"/>
            <a:ext cx="2491514" cy="261610"/>
          </a:xfrm>
          <a:prstGeom prst="rect">
            <a:avLst/>
          </a:prstGeom>
          <a:solidFill>
            <a:srgbClr val="74A1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b="1" dirty="0">
                <a:solidFill>
                  <a:schemeClr val="dk1"/>
                </a:solidFill>
              </a:rPr>
              <a:t> </a:t>
            </a:r>
            <a:r>
              <a:rPr lang="en-US" sz="1100" b="1" dirty="0" smtClean="0">
                <a:solidFill>
                  <a:schemeClr val="dk1"/>
                </a:solidFill>
              </a:rPr>
              <a:t>PRODUCER - DESIGN</a:t>
            </a:r>
            <a:endParaRPr lang="en-US" sz="1100" b="1" dirty="0">
              <a:solidFill>
                <a:schemeClr val="dk1"/>
              </a:solidFill>
            </a:endParaRPr>
          </a:p>
        </p:txBody>
      </p:sp>
      <p:sp>
        <p:nvSpPr>
          <p:cNvPr id="8" name="Content Placeholder 1"/>
          <p:cNvSpPr txBox="1">
            <a:spLocks/>
          </p:cNvSpPr>
          <p:nvPr/>
        </p:nvSpPr>
        <p:spPr bwMode="auto">
          <a:xfrm>
            <a:off x="3163625" y="1110580"/>
            <a:ext cx="2491514" cy="1615827"/>
          </a:xfrm>
          <a:prstGeom prst="rect">
            <a:avLst/>
          </a:prstGeom>
          <a:solidFill>
            <a:schemeClr val="bg2"/>
          </a:solidFill>
          <a:ln w="9525" cap="flat" cmpd="sng" algn="ctr">
            <a:noFill/>
            <a:prstDash val="solid"/>
            <a:miter lim="800000"/>
            <a:headEnd/>
            <a:tailEnd/>
          </a:ln>
          <a:effectLst>
            <a:outerShdw blurRad="50800" dist="38100" algn="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lvl1pPr marL="176213" indent="-176213" algn="l" rtl="0" eaLnBrk="1" fontAlgn="base" hangingPunct="1">
              <a:spcBef>
                <a:spcPct val="0"/>
              </a:spcBef>
              <a:spcAft>
                <a:spcPts val="600"/>
              </a:spcAft>
              <a:buClr>
                <a:schemeClr val="accent5">
                  <a:lumMod val="75000"/>
                </a:schemeClr>
              </a:buClr>
              <a:buSzPct val="100000"/>
              <a:buFont typeface="Arial" pitchFamily="34" charset="0"/>
              <a:buChar char="•"/>
              <a:defRPr sz="1800" kern="1200">
                <a:solidFill>
                  <a:schemeClr val="dk1"/>
                </a:solidFill>
                <a:latin typeface="+mn-lt"/>
                <a:ea typeface="+mn-ea"/>
                <a:cs typeface="+mn-cs"/>
              </a:defRPr>
            </a:lvl1pPr>
            <a:lvl2pPr marL="628650" indent="-171450" algn="l" rtl="0" eaLnBrk="1" fontAlgn="base" hangingPunct="1">
              <a:spcBef>
                <a:spcPct val="0"/>
              </a:spcBef>
              <a:spcAft>
                <a:spcPts val="600"/>
              </a:spcAft>
              <a:buClr>
                <a:schemeClr val="accent5">
                  <a:lumMod val="75000"/>
                </a:schemeClr>
              </a:buClr>
              <a:buSzPct val="100000"/>
              <a:buFont typeface="Arial" pitchFamily="34" charset="0"/>
              <a:buChar char="•"/>
              <a:defRPr sz="1600" kern="1200">
                <a:solidFill>
                  <a:schemeClr val="dk1"/>
                </a:solidFill>
                <a:latin typeface="+mn-lt"/>
                <a:ea typeface="+mn-ea"/>
                <a:cs typeface="+mn-cs"/>
              </a:defRPr>
            </a:lvl2pPr>
            <a:lvl3pPr marL="1079500" indent="-16510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dk1"/>
                </a:solidFill>
                <a:latin typeface="+mn-lt"/>
                <a:ea typeface="+mn-ea"/>
                <a:cs typeface="+mn-cs"/>
              </a:defRPr>
            </a:lvl3pPr>
            <a:lvl4pPr marL="1524000" indent="-15240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dk1"/>
                </a:solidFill>
                <a:latin typeface="+mn-lt"/>
                <a:ea typeface="+mn-ea"/>
                <a:cs typeface="+mn-cs"/>
              </a:defRPr>
            </a:lvl4pPr>
            <a:lvl5pPr marL="1974850" indent="-14605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spcAft>
                <a:spcPct val="0"/>
              </a:spcAft>
            </a:pPr>
            <a:r>
              <a:rPr lang="en-US" sz="1100" b="1" dirty="0" smtClean="0"/>
              <a:t>Avoid regulated and restricted materials</a:t>
            </a:r>
          </a:p>
          <a:p>
            <a:pPr>
              <a:spcAft>
                <a:spcPct val="0"/>
              </a:spcAft>
            </a:pPr>
            <a:r>
              <a:rPr lang="en-US" sz="1100" b="1" dirty="0" smtClean="0"/>
              <a:t>Design for disassembly</a:t>
            </a:r>
          </a:p>
          <a:p>
            <a:pPr>
              <a:spcAft>
                <a:spcPct val="0"/>
              </a:spcAft>
            </a:pPr>
            <a:r>
              <a:rPr lang="en-US" sz="1100" b="1" dirty="0" smtClean="0"/>
              <a:t>Use recycled materials where possible</a:t>
            </a:r>
          </a:p>
          <a:p>
            <a:pPr>
              <a:spcAft>
                <a:spcPct val="0"/>
              </a:spcAft>
            </a:pPr>
            <a:r>
              <a:rPr lang="en-US" sz="1100" b="1" dirty="0" smtClean="0"/>
              <a:t>Reduce number of material types</a:t>
            </a:r>
          </a:p>
          <a:p>
            <a:pPr>
              <a:spcAft>
                <a:spcPct val="0"/>
              </a:spcAft>
            </a:pPr>
            <a:r>
              <a:rPr lang="en-US" sz="1100" b="1" dirty="0" smtClean="0"/>
              <a:t>Eliminate incompatible non- separable materials</a:t>
            </a:r>
          </a:p>
        </p:txBody>
      </p:sp>
      <p:sp>
        <p:nvSpPr>
          <p:cNvPr id="9" name="Content Placeholder 1"/>
          <p:cNvSpPr txBox="1">
            <a:spLocks/>
          </p:cNvSpPr>
          <p:nvPr/>
        </p:nvSpPr>
        <p:spPr bwMode="auto">
          <a:xfrm>
            <a:off x="3179391" y="3152692"/>
            <a:ext cx="2491514" cy="1785104"/>
          </a:xfrm>
          <a:prstGeom prst="rect">
            <a:avLst/>
          </a:prstGeom>
          <a:solidFill>
            <a:schemeClr val="bg2"/>
          </a:solidFill>
          <a:ln w="9525" cap="flat" cmpd="sng" algn="ctr">
            <a:noFill/>
            <a:prstDash val="solid"/>
            <a:miter lim="800000"/>
            <a:headEnd/>
            <a:tailEnd/>
          </a:ln>
          <a:effectLst>
            <a:outerShdw blurRad="50800" dist="38100" algn="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lvl1pPr marL="176213" indent="-176213" algn="l" rtl="0" eaLnBrk="1" fontAlgn="base" hangingPunct="1">
              <a:spcBef>
                <a:spcPct val="0"/>
              </a:spcBef>
              <a:spcAft>
                <a:spcPts val="600"/>
              </a:spcAft>
              <a:buClr>
                <a:schemeClr val="accent5">
                  <a:lumMod val="75000"/>
                </a:schemeClr>
              </a:buClr>
              <a:buSzPct val="100000"/>
              <a:buFont typeface="Arial" pitchFamily="34" charset="0"/>
              <a:buChar char="•"/>
              <a:defRPr sz="1800" kern="1200">
                <a:solidFill>
                  <a:schemeClr val="dk1"/>
                </a:solidFill>
                <a:latin typeface="+mn-lt"/>
                <a:ea typeface="+mn-ea"/>
                <a:cs typeface="+mn-cs"/>
              </a:defRPr>
            </a:lvl1pPr>
            <a:lvl2pPr marL="628650" indent="-171450" algn="l" rtl="0" eaLnBrk="1" fontAlgn="base" hangingPunct="1">
              <a:spcBef>
                <a:spcPct val="0"/>
              </a:spcBef>
              <a:spcAft>
                <a:spcPts val="600"/>
              </a:spcAft>
              <a:buClr>
                <a:schemeClr val="accent5">
                  <a:lumMod val="75000"/>
                </a:schemeClr>
              </a:buClr>
              <a:buSzPct val="100000"/>
              <a:buFont typeface="Arial" pitchFamily="34" charset="0"/>
              <a:buChar char="•"/>
              <a:defRPr sz="1600" kern="1200">
                <a:solidFill>
                  <a:schemeClr val="dk1"/>
                </a:solidFill>
                <a:latin typeface="+mn-lt"/>
                <a:ea typeface="+mn-ea"/>
                <a:cs typeface="+mn-cs"/>
              </a:defRPr>
            </a:lvl2pPr>
            <a:lvl3pPr marL="1079500" indent="-16510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dk1"/>
                </a:solidFill>
                <a:latin typeface="+mn-lt"/>
                <a:ea typeface="+mn-ea"/>
                <a:cs typeface="+mn-cs"/>
              </a:defRPr>
            </a:lvl3pPr>
            <a:lvl4pPr marL="1524000" indent="-15240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dk1"/>
                </a:solidFill>
                <a:latin typeface="+mn-lt"/>
                <a:ea typeface="+mn-ea"/>
                <a:cs typeface="+mn-cs"/>
              </a:defRPr>
            </a:lvl4pPr>
            <a:lvl5pPr marL="1974850" indent="-14605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spcAft>
                <a:spcPct val="0"/>
              </a:spcAft>
            </a:pPr>
            <a:r>
              <a:rPr lang="en-US" sz="1100" b="1" dirty="0" smtClean="0"/>
              <a:t>Designer, producer and waste management to define sustainability aspects of product design</a:t>
            </a:r>
          </a:p>
          <a:p>
            <a:pPr>
              <a:spcAft>
                <a:spcPct val="0"/>
              </a:spcAft>
            </a:pPr>
            <a:r>
              <a:rPr lang="en-US" sz="1100" b="1" dirty="0" smtClean="0"/>
              <a:t>Engage in multi-stakeholder forum on conflict minerals and E-waste to adopt and learn from similar industries</a:t>
            </a:r>
          </a:p>
          <a:p>
            <a:pPr>
              <a:spcAft>
                <a:spcPct val="0"/>
              </a:spcAft>
            </a:pPr>
            <a:r>
              <a:rPr lang="en-US" sz="1100" b="1" dirty="0"/>
              <a:t>Join hands with other industries and consortiums</a:t>
            </a:r>
          </a:p>
        </p:txBody>
      </p:sp>
      <p:sp>
        <p:nvSpPr>
          <p:cNvPr id="10" name="Rectangle 9"/>
          <p:cNvSpPr/>
          <p:nvPr/>
        </p:nvSpPr>
        <p:spPr>
          <a:xfrm>
            <a:off x="3210923" y="2891286"/>
            <a:ext cx="2491514" cy="261406"/>
          </a:xfrm>
          <a:prstGeom prst="rect">
            <a:avLst/>
          </a:prstGeom>
          <a:solidFill>
            <a:srgbClr val="74A131"/>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b="1" dirty="0" smtClean="0">
                <a:solidFill>
                  <a:schemeClr val="dk1"/>
                </a:solidFill>
              </a:rPr>
              <a:t>COLLABORATION</a:t>
            </a:r>
            <a:endParaRPr lang="en-US" sz="1100" b="1" dirty="0">
              <a:solidFill>
                <a:schemeClr val="dk1"/>
              </a:solidFill>
            </a:endParaRPr>
          </a:p>
        </p:txBody>
      </p:sp>
      <p:sp>
        <p:nvSpPr>
          <p:cNvPr id="11" name="Content Placeholder 1"/>
          <p:cNvSpPr txBox="1">
            <a:spLocks/>
          </p:cNvSpPr>
          <p:nvPr/>
        </p:nvSpPr>
        <p:spPr bwMode="auto">
          <a:xfrm>
            <a:off x="6021881" y="3164144"/>
            <a:ext cx="2491514" cy="1785104"/>
          </a:xfrm>
          <a:prstGeom prst="rect">
            <a:avLst/>
          </a:prstGeom>
          <a:solidFill>
            <a:schemeClr val="bg2"/>
          </a:solidFill>
          <a:ln w="9525" cap="flat" cmpd="sng" algn="ctr">
            <a:noFill/>
            <a:prstDash val="solid"/>
            <a:miter lim="800000"/>
            <a:headEnd/>
            <a:tailEnd/>
          </a:ln>
          <a:effectLst>
            <a:outerShdw blurRad="50800" dist="38100" algn="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lvl1pPr marL="176213" indent="-176213" algn="l" rtl="0" eaLnBrk="1" fontAlgn="base" hangingPunct="1">
              <a:spcBef>
                <a:spcPct val="0"/>
              </a:spcBef>
              <a:spcAft>
                <a:spcPts val="600"/>
              </a:spcAft>
              <a:buClr>
                <a:schemeClr val="accent5">
                  <a:lumMod val="75000"/>
                </a:schemeClr>
              </a:buClr>
              <a:buSzPct val="100000"/>
              <a:buFont typeface="Arial" pitchFamily="34" charset="0"/>
              <a:buChar char="•"/>
              <a:defRPr sz="1800" kern="1200">
                <a:solidFill>
                  <a:schemeClr val="dk1"/>
                </a:solidFill>
                <a:latin typeface="+mn-lt"/>
                <a:ea typeface="+mn-ea"/>
                <a:cs typeface="+mn-cs"/>
              </a:defRPr>
            </a:lvl1pPr>
            <a:lvl2pPr marL="628650" indent="-171450" algn="l" rtl="0" eaLnBrk="1" fontAlgn="base" hangingPunct="1">
              <a:spcBef>
                <a:spcPct val="0"/>
              </a:spcBef>
              <a:spcAft>
                <a:spcPts val="600"/>
              </a:spcAft>
              <a:buClr>
                <a:schemeClr val="accent5">
                  <a:lumMod val="75000"/>
                </a:schemeClr>
              </a:buClr>
              <a:buSzPct val="100000"/>
              <a:buFont typeface="Arial" pitchFamily="34" charset="0"/>
              <a:buChar char="•"/>
              <a:defRPr sz="1600" kern="1200">
                <a:solidFill>
                  <a:schemeClr val="dk1"/>
                </a:solidFill>
                <a:latin typeface="+mn-lt"/>
                <a:ea typeface="+mn-ea"/>
                <a:cs typeface="+mn-cs"/>
              </a:defRPr>
            </a:lvl2pPr>
            <a:lvl3pPr marL="1079500" indent="-16510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dk1"/>
                </a:solidFill>
                <a:latin typeface="+mn-lt"/>
                <a:ea typeface="+mn-ea"/>
                <a:cs typeface="+mn-cs"/>
              </a:defRPr>
            </a:lvl3pPr>
            <a:lvl4pPr marL="1524000" indent="-15240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dk1"/>
                </a:solidFill>
                <a:latin typeface="+mn-lt"/>
                <a:ea typeface="+mn-ea"/>
                <a:cs typeface="+mn-cs"/>
              </a:defRPr>
            </a:lvl4pPr>
            <a:lvl5pPr marL="1974850" indent="-14605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spcAft>
                <a:spcPct val="0"/>
              </a:spcAft>
            </a:pPr>
            <a:r>
              <a:rPr lang="en-US" sz="1100" b="1" dirty="0" smtClean="0"/>
              <a:t>Promote policies which support recyclers</a:t>
            </a:r>
          </a:p>
          <a:p>
            <a:pPr>
              <a:spcAft>
                <a:spcPct val="0"/>
              </a:spcAft>
            </a:pPr>
            <a:r>
              <a:rPr lang="en-US" sz="1100" b="1" dirty="0" smtClean="0"/>
              <a:t>Remove subsidies on virgin material use</a:t>
            </a:r>
          </a:p>
          <a:p>
            <a:pPr>
              <a:spcAft>
                <a:spcPct val="0"/>
              </a:spcAft>
            </a:pPr>
            <a:r>
              <a:rPr lang="en-US" sz="1100" b="1" dirty="0" smtClean="0"/>
              <a:t>Introduces SOPs for recycled material use</a:t>
            </a:r>
          </a:p>
          <a:p>
            <a:pPr>
              <a:spcAft>
                <a:spcPct val="0"/>
              </a:spcAft>
            </a:pPr>
            <a:r>
              <a:rPr lang="en-US" sz="1100" b="1" dirty="0" smtClean="0"/>
              <a:t>Define roles and responsibilities for stakeholders in E-waste management and recovery</a:t>
            </a:r>
          </a:p>
          <a:p>
            <a:pPr>
              <a:spcAft>
                <a:spcPct val="0"/>
              </a:spcAft>
            </a:pPr>
            <a:r>
              <a:rPr lang="en-US" sz="1100" b="1" dirty="0" smtClean="0"/>
              <a:t>Enforcement of regulation</a:t>
            </a:r>
            <a:endParaRPr lang="en-US" sz="1100" b="1" dirty="0"/>
          </a:p>
        </p:txBody>
      </p:sp>
      <p:sp>
        <p:nvSpPr>
          <p:cNvPr id="12" name="Rectangle 11"/>
          <p:cNvSpPr/>
          <p:nvPr/>
        </p:nvSpPr>
        <p:spPr>
          <a:xfrm>
            <a:off x="6021881" y="2902738"/>
            <a:ext cx="2491514" cy="261406"/>
          </a:xfrm>
          <a:prstGeom prst="rect">
            <a:avLst/>
          </a:prstGeom>
          <a:solidFill>
            <a:srgbClr val="74A131"/>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b="1" dirty="0" smtClean="0">
                <a:solidFill>
                  <a:schemeClr val="dk1"/>
                </a:solidFill>
              </a:rPr>
              <a:t>GOVERNMENT - REGULATIONS</a:t>
            </a:r>
            <a:endParaRPr lang="en-US" sz="1100" b="1" dirty="0">
              <a:solidFill>
                <a:schemeClr val="dk1"/>
              </a:solidFill>
            </a:endParaRPr>
          </a:p>
        </p:txBody>
      </p:sp>
      <p:sp>
        <p:nvSpPr>
          <p:cNvPr id="13" name="Content Placeholder 1"/>
          <p:cNvSpPr txBox="1">
            <a:spLocks/>
          </p:cNvSpPr>
          <p:nvPr/>
        </p:nvSpPr>
        <p:spPr bwMode="auto">
          <a:xfrm>
            <a:off x="120303" y="1096041"/>
            <a:ext cx="2649172" cy="3816429"/>
          </a:xfrm>
          <a:prstGeom prst="rect">
            <a:avLst/>
          </a:prstGeom>
          <a:solidFill>
            <a:schemeClr val="bg2"/>
          </a:solidFill>
          <a:ln w="9525" cap="flat" cmpd="sng" algn="ctr">
            <a:noFill/>
            <a:prstDash val="solid"/>
            <a:miter lim="800000"/>
            <a:headEnd/>
            <a:tailEnd/>
          </a:ln>
          <a:effectLst>
            <a:outerShdw blurRad="50800" dist="38100" algn="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defPPr>
              <a:defRPr lang="en-US"/>
            </a:defPPr>
            <a:lvl1pPr marL="176213" indent="-176213" eaLnBrk="1" hangingPunct="1">
              <a:buClr>
                <a:schemeClr val="accent5">
                  <a:lumMod val="75000"/>
                </a:schemeClr>
              </a:buClr>
              <a:buSzPct val="100000"/>
              <a:buFont typeface="Arial" pitchFamily="34" charset="0"/>
              <a:buChar char="•"/>
              <a:defRPr sz="1100" b="1"/>
            </a:lvl1pPr>
            <a:lvl2pPr marL="628650" indent="-171450" eaLnBrk="1" hangingPunct="1">
              <a:spcAft>
                <a:spcPts val="600"/>
              </a:spcAft>
              <a:buClr>
                <a:schemeClr val="accent5">
                  <a:lumMod val="75000"/>
                </a:schemeClr>
              </a:buClr>
              <a:buSzPct val="100000"/>
              <a:buFont typeface="Arial" pitchFamily="34" charset="0"/>
              <a:buChar char="•"/>
              <a:defRPr sz="1600"/>
            </a:lvl2pPr>
            <a:lvl3pPr marL="1079500" indent="-165100" eaLnBrk="1" hangingPunct="1">
              <a:spcAft>
                <a:spcPts val="600"/>
              </a:spcAft>
              <a:buClr>
                <a:schemeClr val="accent5">
                  <a:lumMod val="75000"/>
                </a:schemeClr>
              </a:buClr>
              <a:buSzPct val="100000"/>
              <a:buFont typeface="Arial" pitchFamily="34" charset="0"/>
              <a:buChar char="•"/>
              <a:defRPr sz="1400"/>
            </a:lvl3pPr>
            <a:lvl4pPr marL="1524000" indent="-152400" eaLnBrk="1" hangingPunct="1">
              <a:spcAft>
                <a:spcPts val="600"/>
              </a:spcAft>
              <a:buClr>
                <a:schemeClr val="accent5">
                  <a:lumMod val="75000"/>
                </a:schemeClr>
              </a:buClr>
              <a:buSzPct val="100000"/>
              <a:buFont typeface="Arial" pitchFamily="34" charset="0"/>
              <a:buChar char="•"/>
              <a:defRPr sz="1400"/>
            </a:lvl4pPr>
            <a:lvl5pPr marL="1974850" indent="-146050" eaLnBrk="1" hangingPunct="1">
              <a:spcAft>
                <a:spcPts val="600"/>
              </a:spcAft>
              <a:buClr>
                <a:schemeClr val="accent5">
                  <a:lumMod val="75000"/>
                </a:schemeClr>
              </a:buClr>
              <a:buSzPct val="100000"/>
              <a:buFont typeface="Arial" pitchFamily="34" charset="0"/>
              <a:buChar char="•"/>
              <a:defRPr sz="14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Set waste recovery targets</a:t>
            </a:r>
          </a:p>
          <a:p>
            <a:r>
              <a:rPr lang="en-US" dirty="0" smtClean="0"/>
              <a:t>Provide </a:t>
            </a:r>
            <a:r>
              <a:rPr lang="en-US" dirty="0"/>
              <a:t>permanent collection </a:t>
            </a:r>
            <a:r>
              <a:rPr lang="en-US" dirty="0" smtClean="0"/>
              <a:t>infrastructure</a:t>
            </a:r>
          </a:p>
          <a:p>
            <a:r>
              <a:rPr lang="en-US" dirty="0" smtClean="0"/>
              <a:t>Remanufacture and reuse - Work with recyclers</a:t>
            </a:r>
          </a:p>
          <a:p>
            <a:r>
              <a:rPr lang="en-US" dirty="0"/>
              <a:t>Required by law to disclose source of minerals in products</a:t>
            </a:r>
          </a:p>
          <a:p>
            <a:r>
              <a:rPr lang="en-US" dirty="0" smtClean="0"/>
              <a:t>Amend supply </a:t>
            </a:r>
            <a:r>
              <a:rPr lang="en-US" dirty="0"/>
              <a:t>chain policy for conflict-free sourcing</a:t>
            </a:r>
          </a:p>
          <a:p>
            <a:r>
              <a:rPr lang="en-US" dirty="0"/>
              <a:t>Getting smelters audited</a:t>
            </a:r>
          </a:p>
          <a:p>
            <a:r>
              <a:rPr lang="en-US" dirty="0"/>
              <a:t>Buying from conflict free smelters</a:t>
            </a:r>
          </a:p>
          <a:p>
            <a:r>
              <a:rPr lang="en-US" dirty="0"/>
              <a:t>Help Congo develop a clean trade – ensuring conflict – free is not Congo free</a:t>
            </a:r>
          </a:p>
          <a:p>
            <a:r>
              <a:rPr lang="en-US" dirty="0"/>
              <a:t>Support livelihood projects to help mining communities</a:t>
            </a:r>
          </a:p>
          <a:p>
            <a:r>
              <a:rPr lang="en-US" dirty="0"/>
              <a:t>Moving beyond law for the next “supply chain issue”</a:t>
            </a:r>
          </a:p>
          <a:p>
            <a:r>
              <a:rPr lang="en-US" dirty="0"/>
              <a:t>Adopt proactive and not reactive stance to sustainable supply chain </a:t>
            </a:r>
          </a:p>
          <a:p>
            <a:r>
              <a:rPr lang="en-US" dirty="0"/>
              <a:t>Systems to address </a:t>
            </a:r>
            <a:r>
              <a:rPr lang="en-US" dirty="0" smtClean="0"/>
              <a:t>and mitigate supply </a:t>
            </a:r>
            <a:r>
              <a:rPr lang="en-US" dirty="0"/>
              <a:t>chain risks </a:t>
            </a:r>
          </a:p>
        </p:txBody>
      </p:sp>
      <p:sp>
        <p:nvSpPr>
          <p:cNvPr id="14" name="Rectangle 13"/>
          <p:cNvSpPr/>
          <p:nvPr/>
        </p:nvSpPr>
        <p:spPr>
          <a:xfrm>
            <a:off x="157093" y="861150"/>
            <a:ext cx="2643914" cy="261406"/>
          </a:xfrm>
          <a:prstGeom prst="rect">
            <a:avLst/>
          </a:prstGeom>
          <a:solidFill>
            <a:srgbClr val="74A13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b="1" dirty="0" smtClean="0">
                <a:solidFill>
                  <a:schemeClr val="dk1"/>
                </a:solidFill>
              </a:rPr>
              <a:t>PRODUCER</a:t>
            </a:r>
            <a:endParaRPr lang="en-US" sz="1100" b="1" dirty="0">
              <a:solidFill>
                <a:schemeClr val="dk1"/>
              </a:solidFill>
            </a:endParaRPr>
          </a:p>
        </p:txBody>
      </p:sp>
      <p:sp>
        <p:nvSpPr>
          <p:cNvPr id="6" name="TextBox 5"/>
          <p:cNvSpPr txBox="1"/>
          <p:nvPr/>
        </p:nvSpPr>
        <p:spPr>
          <a:xfrm>
            <a:off x="774738" y="536099"/>
            <a:ext cx="6439583" cy="261610"/>
          </a:xfrm>
          <a:prstGeom prst="rect">
            <a:avLst/>
          </a:prstGeom>
          <a:noFill/>
        </p:spPr>
        <p:txBody>
          <a:bodyPr wrap="none" rtlCol="0">
            <a:spAutoFit/>
          </a:bodyPr>
          <a:lstStyle/>
          <a:p>
            <a:r>
              <a:rPr lang="en-US" sz="1100" b="1" dirty="0" smtClean="0">
                <a:latin typeface="+mn-lt"/>
              </a:rPr>
              <a:t>Need for Global ICT </a:t>
            </a:r>
            <a:r>
              <a:rPr lang="en-US" sz="1100" b="1" dirty="0">
                <a:latin typeface="+mn-lt"/>
              </a:rPr>
              <a:t>standards which helps to cut e-waste and make the ICT supply chain </a:t>
            </a:r>
            <a:r>
              <a:rPr lang="en-US" sz="1100" b="1" dirty="0" smtClean="0">
                <a:latin typeface="+mn-lt"/>
              </a:rPr>
              <a:t>greener</a:t>
            </a:r>
            <a:r>
              <a:rPr lang="en-US" sz="1100" b="1" dirty="0">
                <a:latin typeface="+mn-lt"/>
              </a:rPr>
              <a:t> </a:t>
            </a:r>
            <a:endParaRPr lang="en-US" sz="1100" b="1" dirty="0" smtClean="0">
              <a:latin typeface="+mn-lt"/>
              <a:cs typeface="Calibri" pitchFamily="34" charset="0"/>
            </a:endParaRPr>
          </a:p>
        </p:txBody>
      </p:sp>
    </p:spTree>
    <p:extLst>
      <p:ext uri="{BB962C8B-B14F-4D97-AF65-F5344CB8AC3E}">
        <p14:creationId xmlns:p14="http://schemas.microsoft.com/office/powerpoint/2010/main" val="1879994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63792" y="1470560"/>
            <a:ext cx="4879975" cy="987425"/>
          </a:xfrm>
        </p:spPr>
        <p:txBody>
          <a:bodyPr/>
          <a:lstStyle/>
          <a:p>
            <a:r>
              <a:rPr lang="en-US" dirty="0" smtClean="0"/>
              <a:t>THANK YOU</a:t>
            </a:r>
            <a:endParaRPr lang="en-GB" dirty="0" smtClean="0"/>
          </a:p>
        </p:txBody>
      </p:sp>
      <p:sp>
        <p:nvSpPr>
          <p:cNvPr id="6" name="Content Placeholder 6"/>
          <p:cNvSpPr>
            <a:spLocks noGrp="1"/>
          </p:cNvSpPr>
          <p:nvPr>
            <p:ph idx="1"/>
          </p:nvPr>
        </p:nvSpPr>
        <p:spPr>
          <a:xfrm>
            <a:off x="2245254" y="2720456"/>
            <a:ext cx="5180012" cy="2257425"/>
          </a:xfrm>
        </p:spPr>
        <p:txBody>
          <a:bodyPr/>
          <a:lstStyle/>
          <a:p>
            <a:r>
              <a:rPr lang="en-US" sz="1200" dirty="0" smtClean="0">
                <a:solidFill>
                  <a:schemeClr val="bg2">
                    <a:lumMod val="65000"/>
                  </a:schemeClr>
                </a:solidFill>
              </a:rPr>
              <a:t> </a:t>
            </a:r>
            <a:r>
              <a:rPr lang="en-US" sz="1200" b="1" dirty="0" err="1" smtClean="0">
                <a:solidFill>
                  <a:schemeClr val="bg2">
                    <a:lumMod val="65000"/>
                  </a:schemeClr>
                </a:solidFill>
              </a:rPr>
              <a:t>www.infosys.com</a:t>
            </a:r>
            <a:endParaRPr lang="en-US" sz="1200" b="1" dirty="0" smtClean="0">
              <a:solidFill>
                <a:schemeClr val="bg2">
                  <a:lumMod val="65000"/>
                </a:schemeClr>
              </a:solidFill>
            </a:endParaRPr>
          </a:p>
          <a:p>
            <a:r>
              <a:rPr lang="en-GB" sz="800" dirty="0" smtClean="0"/>
              <a:t>The contents of this document are proprietary and confidential to Infosys Limited and may not be disclosed in whole or in part at any time, to any third party without the prior written consent of Infosys Limited.</a:t>
            </a:r>
          </a:p>
          <a:p>
            <a:r>
              <a:rPr lang="en-GB" sz="800" dirty="0" smtClean="0"/>
              <a:t>© 2011 Infosys Limited. All rights reserved. Copyright in the whole and any part of this document belongs to Infosys Limited. This work may not be used, sold, transferred, adapted, abridged, copied or reproduced in whole or in part, in any manner or form, or in any media, without the prior written consent of Infosys Limited.</a:t>
            </a:r>
            <a:endParaRPr lang="en-US" sz="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problem </a:t>
            </a:r>
            <a:r>
              <a:rPr lang="en-US" dirty="0"/>
              <a:t>statement: Conflict Minerals </a:t>
            </a:r>
          </a:p>
        </p:txBody>
      </p:sp>
      <p:sp>
        <p:nvSpPr>
          <p:cNvPr id="4" name="Slide Number Placeholder 3"/>
          <p:cNvSpPr>
            <a:spLocks noGrp="1"/>
          </p:cNvSpPr>
          <p:nvPr>
            <p:ph type="sldNum" sz="quarter" idx="4"/>
          </p:nvPr>
        </p:nvSpPr>
        <p:spPr/>
        <p:txBody>
          <a:bodyPr/>
          <a:lstStyle/>
          <a:p>
            <a:pPr>
              <a:defRPr/>
            </a:pPr>
            <a:fld id="{C4CB27F2-16A8-4A19-9A49-FC3C1D46B430}" type="slidenum">
              <a:rPr lang="en-GB" smtClean="0"/>
              <a:pPr>
                <a:defRPr/>
              </a:pPr>
              <a:t>3</a:t>
            </a:fld>
            <a:endParaRPr lang="en-GB"/>
          </a:p>
        </p:txBody>
      </p:sp>
      <p:sp>
        <p:nvSpPr>
          <p:cNvPr id="3" name="Rectangle 2"/>
          <p:cNvSpPr/>
          <p:nvPr/>
        </p:nvSpPr>
        <p:spPr>
          <a:xfrm>
            <a:off x="157093" y="782320"/>
            <a:ext cx="5400539" cy="4293483"/>
          </a:xfrm>
          <a:prstGeom prst="rect">
            <a:avLst/>
          </a:prstGeom>
        </p:spPr>
        <p:txBody>
          <a:bodyPr wrap="square">
            <a:spAutoFit/>
          </a:bodyPr>
          <a:lstStyle/>
          <a:p>
            <a:pPr>
              <a:lnSpc>
                <a:spcPct val="150000"/>
              </a:lnSpc>
            </a:pPr>
            <a:r>
              <a:rPr lang="en-US" sz="1400" b="1" dirty="0">
                <a:latin typeface="+mn-lt"/>
                <a:cs typeface="Calibri" pitchFamily="34" charset="0"/>
              </a:rPr>
              <a:t>The Conflict Minerals Trade Act </a:t>
            </a:r>
            <a:r>
              <a:rPr lang="en-US" sz="1400" b="1" dirty="0" smtClean="0">
                <a:latin typeface="+mn-lt"/>
                <a:cs typeface="Calibri" pitchFamily="34" charset="0"/>
              </a:rPr>
              <a:t>:</a:t>
            </a:r>
            <a:r>
              <a:rPr lang="en-US" sz="1400" dirty="0" smtClean="0">
                <a:latin typeface="+mn-lt"/>
                <a:cs typeface="Calibri" pitchFamily="34" charset="0"/>
              </a:rPr>
              <a:t> Regulation issued </a:t>
            </a:r>
            <a:r>
              <a:rPr lang="en-US" sz="1400" dirty="0">
                <a:latin typeface="+mn-lt"/>
                <a:cs typeface="Calibri" pitchFamily="34" charset="0"/>
              </a:rPr>
              <a:t>by the SEC on </a:t>
            </a:r>
            <a:r>
              <a:rPr lang="en-US" sz="1400" dirty="0" smtClean="0">
                <a:latin typeface="+mn-lt"/>
                <a:cs typeface="Calibri" pitchFamily="34" charset="0"/>
              </a:rPr>
              <a:t>last week of August 2012, </a:t>
            </a:r>
            <a:r>
              <a:rPr lang="en-US" sz="1400" dirty="0">
                <a:latin typeface="+mn-lt"/>
                <a:cs typeface="Calibri" pitchFamily="34" charset="0"/>
                <a:hlinkClick r:id="rId3"/>
              </a:rPr>
              <a:t>Disclosing the Use of Conflict Minerals</a:t>
            </a:r>
            <a:r>
              <a:rPr lang="en-US" sz="1400" dirty="0">
                <a:latin typeface="+mn-lt"/>
                <a:cs typeface="Calibri" pitchFamily="34" charset="0"/>
              </a:rPr>
              <a:t>, was greeted with a decidedly mixed response by sustainable investors and other </a:t>
            </a:r>
            <a:r>
              <a:rPr lang="en-US" sz="1400" dirty="0" smtClean="0">
                <a:latin typeface="+mn-lt"/>
                <a:cs typeface="Calibri" pitchFamily="34" charset="0"/>
              </a:rPr>
              <a:t>stakeholders</a:t>
            </a:r>
            <a:r>
              <a:rPr lang="en-US" sz="1400" dirty="0">
                <a:latin typeface="+mn-lt"/>
                <a:cs typeface="Calibri" pitchFamily="34" charset="0"/>
              </a:rPr>
              <a:t>.</a:t>
            </a:r>
            <a:br>
              <a:rPr lang="en-US" sz="1400" dirty="0">
                <a:latin typeface="+mn-lt"/>
                <a:cs typeface="Calibri" pitchFamily="34" charset="0"/>
              </a:rPr>
            </a:br>
            <a:r>
              <a:rPr lang="en-US" sz="1400" dirty="0">
                <a:latin typeface="+mn-lt"/>
                <a:cs typeface="Calibri" pitchFamily="34" charset="0"/>
              </a:rPr>
              <a:t/>
            </a:r>
            <a:br>
              <a:rPr lang="en-US" sz="1400" dirty="0">
                <a:latin typeface="+mn-lt"/>
                <a:cs typeface="Calibri" pitchFamily="34" charset="0"/>
              </a:rPr>
            </a:br>
            <a:r>
              <a:rPr lang="en-US" sz="1400" dirty="0">
                <a:latin typeface="+mn-lt"/>
                <a:cs typeface="Calibri" pitchFamily="34" charset="0"/>
              </a:rPr>
              <a:t>The regulation requires US corporations to disclose whether their products contain conflict minerals, including tantalum, tin, gold, and tungsten, which have been smuggled out of the Democratic Republic of the Congo (DRC</a:t>
            </a:r>
            <a:r>
              <a:rPr lang="en-US" sz="1400" dirty="0" smtClean="0">
                <a:latin typeface="+mn-lt"/>
                <a:cs typeface="Calibri" pitchFamily="34" charset="0"/>
              </a:rPr>
              <a:t>). As  armed </a:t>
            </a:r>
            <a:r>
              <a:rPr lang="en-US" sz="1400" dirty="0">
                <a:latin typeface="+mn-lt"/>
                <a:cs typeface="Calibri" pitchFamily="34" charset="0"/>
              </a:rPr>
              <a:t>groups use payments for </a:t>
            </a:r>
            <a:r>
              <a:rPr lang="en-US" sz="1400" dirty="0" smtClean="0">
                <a:latin typeface="+mn-lt"/>
                <a:cs typeface="Calibri" pitchFamily="34" charset="0"/>
              </a:rPr>
              <a:t>materials </a:t>
            </a:r>
            <a:r>
              <a:rPr lang="en-US" sz="1400" dirty="0">
                <a:latin typeface="+mn-lt"/>
                <a:cs typeface="Calibri" pitchFamily="34" charset="0"/>
              </a:rPr>
              <a:t>to fund a conflict which has resulted in the loss of more than five million lives. </a:t>
            </a:r>
            <a:br>
              <a:rPr lang="en-US" sz="1400" dirty="0">
                <a:latin typeface="+mn-lt"/>
                <a:cs typeface="Calibri" pitchFamily="34" charset="0"/>
              </a:rPr>
            </a:br>
            <a:endParaRPr lang="en-US" sz="1400" dirty="0">
              <a:latin typeface="+mn-lt"/>
              <a:cs typeface="Calibri" pitchFamily="34" charset="0"/>
            </a:endParaRPr>
          </a:p>
          <a:p>
            <a:pPr>
              <a:lnSpc>
                <a:spcPct val="150000"/>
              </a:lnSpc>
            </a:pPr>
            <a:endParaRPr lang="en-US" sz="1400" dirty="0" smtClean="0">
              <a:latin typeface="+mn-lt"/>
              <a:cs typeface="Calibri"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4462" y="1008995"/>
            <a:ext cx="3326799" cy="2765402"/>
          </a:xfrm>
          <a:prstGeom prst="rect">
            <a:avLst/>
          </a:prstGeom>
        </p:spPr>
      </p:pic>
    </p:spTree>
    <p:extLst>
      <p:ext uri="{BB962C8B-B14F-4D97-AF65-F5344CB8AC3E}">
        <p14:creationId xmlns:p14="http://schemas.microsoft.com/office/powerpoint/2010/main" val="2765758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557"/>
          <a:stretch/>
        </p:blipFill>
        <p:spPr>
          <a:xfrm>
            <a:off x="4922879" y="759673"/>
            <a:ext cx="4096236" cy="374904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157093" y="3487"/>
            <a:ext cx="8862022" cy="701040"/>
          </a:xfrm>
        </p:spPr>
        <p:txBody>
          <a:bodyPr/>
          <a:lstStyle/>
          <a:p>
            <a:r>
              <a:rPr lang="en-US" dirty="0" smtClean="0"/>
              <a:t>Where and What?</a:t>
            </a:r>
            <a:endParaRPr lang="en-US" dirty="0"/>
          </a:p>
        </p:txBody>
      </p:sp>
      <p:sp>
        <p:nvSpPr>
          <p:cNvPr id="4" name="Slide Number Placeholder 3"/>
          <p:cNvSpPr>
            <a:spLocks noGrp="1"/>
          </p:cNvSpPr>
          <p:nvPr>
            <p:ph type="sldNum" sz="quarter" idx="4"/>
          </p:nvPr>
        </p:nvSpPr>
        <p:spPr/>
        <p:txBody>
          <a:bodyPr/>
          <a:lstStyle/>
          <a:p>
            <a:fld id="{1B4F6610-D3CE-4804-A536-AC1483F8FB5D}" type="slidenum">
              <a:rPr lang="en-US" smtClean="0">
                <a:solidFill>
                  <a:prstClr val="white"/>
                </a:solidFill>
              </a:rPr>
              <a:pPr/>
              <a:t>4</a:t>
            </a:fld>
            <a:endParaRPr lang="en-US" dirty="0">
              <a:solidFill>
                <a:prstClr val="white"/>
              </a:solidFill>
            </a:endParaRPr>
          </a:p>
        </p:txBody>
      </p:sp>
      <p:sp>
        <p:nvSpPr>
          <p:cNvPr id="2" name="Content Placeholder 1"/>
          <p:cNvSpPr>
            <a:spLocks noGrp="1"/>
          </p:cNvSpPr>
          <p:nvPr>
            <p:ph idx="1"/>
          </p:nvPr>
        </p:nvSpPr>
        <p:spPr>
          <a:xfrm>
            <a:off x="338445" y="2653954"/>
            <a:ext cx="6632551" cy="1886516"/>
          </a:xfrm>
          <a:noFill/>
        </p:spPr>
        <p:txBody>
          <a:bodyPr/>
          <a:lstStyle/>
          <a:p>
            <a:pPr marL="0" indent="0">
              <a:buNone/>
            </a:pPr>
            <a:r>
              <a:rPr lang="en-US" sz="3600" dirty="0" smtClean="0">
                <a:solidFill>
                  <a:srgbClr val="0070C0"/>
                </a:solidFill>
                <a:cs typeface="Calibri" pitchFamily="34" charset="0"/>
              </a:rPr>
              <a:t>5 million dead</a:t>
            </a:r>
          </a:p>
          <a:p>
            <a:pPr marL="0" indent="0">
              <a:buNone/>
            </a:pPr>
            <a:r>
              <a:rPr lang="en-US" sz="3600" dirty="0" smtClean="0">
                <a:solidFill>
                  <a:srgbClr val="0070C0"/>
                </a:solidFill>
                <a:cs typeface="Calibri" pitchFamily="34" charset="0"/>
              </a:rPr>
              <a:t>Child labor</a:t>
            </a:r>
          </a:p>
          <a:p>
            <a:pPr marL="0" indent="0">
              <a:buNone/>
            </a:pPr>
            <a:r>
              <a:rPr lang="en-US" sz="3600" dirty="0">
                <a:solidFill>
                  <a:srgbClr val="0070C0"/>
                </a:solidFill>
                <a:cs typeface="Calibri" pitchFamily="34" charset="0"/>
              </a:rPr>
              <a:t>Human </a:t>
            </a:r>
            <a:r>
              <a:rPr lang="en-US" sz="3600" dirty="0" smtClean="0">
                <a:solidFill>
                  <a:srgbClr val="0070C0"/>
                </a:solidFill>
                <a:cs typeface="Calibri" pitchFamily="34" charset="0"/>
              </a:rPr>
              <a:t>Rights/ Sexual Abuse</a:t>
            </a:r>
          </a:p>
          <a:p>
            <a:pPr marL="0" indent="0">
              <a:buNone/>
            </a:pPr>
            <a:endParaRPr lang="en-US" sz="3600" dirty="0" smtClean="0">
              <a:solidFill>
                <a:srgbClr val="0070C0"/>
              </a:solidFill>
            </a:endParaRPr>
          </a:p>
          <a:p>
            <a:pPr marL="457200" lvl="1" indent="0">
              <a:buNone/>
            </a:pPr>
            <a:endParaRPr lang="en-US" sz="3600" dirty="0" smtClean="0">
              <a:solidFill>
                <a:srgbClr val="0070C0"/>
              </a:solidFill>
            </a:endParaRPr>
          </a:p>
          <a:p>
            <a:pPr marL="457200" lvl="1" indent="0">
              <a:buNone/>
            </a:pPr>
            <a:endParaRPr lang="en-US" sz="3600" dirty="0" smtClean="0">
              <a:solidFill>
                <a:srgbClr val="0070C0"/>
              </a:solidFill>
            </a:endParaRPr>
          </a:p>
        </p:txBody>
      </p:sp>
      <p:sp>
        <p:nvSpPr>
          <p:cNvPr id="7" name="Rectangle 6"/>
          <p:cNvSpPr/>
          <p:nvPr/>
        </p:nvSpPr>
        <p:spPr>
          <a:xfrm>
            <a:off x="488731" y="727296"/>
            <a:ext cx="4434148" cy="2354491"/>
          </a:xfrm>
          <a:prstGeom prst="rect">
            <a:avLst/>
          </a:prstGeom>
        </p:spPr>
        <p:txBody>
          <a:bodyPr wrap="square">
            <a:spAutoFit/>
          </a:bodyPr>
          <a:lstStyle/>
          <a:p>
            <a:pPr marL="285750" indent="-285750">
              <a:lnSpc>
                <a:spcPct val="150000"/>
              </a:lnSpc>
              <a:buFont typeface="Arial" pitchFamily="34" charset="0"/>
              <a:buChar char="•"/>
            </a:pPr>
            <a:r>
              <a:rPr lang="en-US" sz="1400" dirty="0" smtClean="0">
                <a:cs typeface="Calibri" pitchFamily="34" charset="0"/>
              </a:rPr>
              <a:t>15</a:t>
            </a:r>
            <a:r>
              <a:rPr lang="en-US" sz="1400" dirty="0">
                <a:cs typeface="Calibri" pitchFamily="34" charset="0"/>
              </a:rPr>
              <a:t>% and 20% of the world’s supply of tantalum, </a:t>
            </a:r>
            <a:endParaRPr lang="en-US" sz="1400" dirty="0" smtClean="0">
              <a:cs typeface="Calibri" pitchFamily="34" charset="0"/>
            </a:endParaRPr>
          </a:p>
          <a:p>
            <a:pPr marL="285750" indent="-285750">
              <a:lnSpc>
                <a:spcPct val="150000"/>
              </a:lnSpc>
              <a:buFont typeface="Arial" pitchFamily="34" charset="0"/>
              <a:buChar char="•"/>
            </a:pPr>
            <a:r>
              <a:rPr lang="en-US" sz="1400" dirty="0" smtClean="0">
                <a:cs typeface="Calibri" pitchFamily="34" charset="0"/>
              </a:rPr>
              <a:t> </a:t>
            </a:r>
            <a:r>
              <a:rPr lang="en-US" sz="1400" dirty="0">
                <a:cs typeface="Calibri" pitchFamily="34" charset="0"/>
              </a:rPr>
              <a:t>5% of its tin, </a:t>
            </a:r>
            <a:endParaRPr lang="en-US" sz="1400" dirty="0" smtClean="0">
              <a:cs typeface="Calibri" pitchFamily="34" charset="0"/>
            </a:endParaRPr>
          </a:p>
          <a:p>
            <a:pPr marL="285750" indent="-285750">
              <a:lnSpc>
                <a:spcPct val="150000"/>
              </a:lnSpc>
              <a:buFont typeface="Arial" pitchFamily="34" charset="0"/>
              <a:buChar char="•"/>
            </a:pPr>
            <a:r>
              <a:rPr lang="en-US" sz="1400" dirty="0" smtClean="0">
                <a:cs typeface="Calibri" pitchFamily="34" charset="0"/>
              </a:rPr>
              <a:t>about </a:t>
            </a:r>
            <a:r>
              <a:rPr lang="en-US" sz="1400" dirty="0">
                <a:cs typeface="Calibri" pitchFamily="34" charset="0"/>
              </a:rPr>
              <a:t>1% of its gold </a:t>
            </a:r>
            <a:endParaRPr lang="en-US" sz="1400" dirty="0" smtClean="0">
              <a:cs typeface="Calibri" pitchFamily="34" charset="0"/>
            </a:endParaRPr>
          </a:p>
          <a:p>
            <a:pPr marL="285750" indent="-285750">
              <a:lnSpc>
                <a:spcPct val="150000"/>
              </a:lnSpc>
              <a:buFont typeface="Arial" pitchFamily="34" charset="0"/>
              <a:buChar char="•"/>
            </a:pPr>
            <a:r>
              <a:rPr lang="en-US" sz="1400" dirty="0" smtClean="0">
                <a:cs typeface="Calibri" pitchFamily="34" charset="0"/>
              </a:rPr>
              <a:t>a </a:t>
            </a:r>
            <a:r>
              <a:rPr lang="en-US" sz="1400" dirty="0">
                <a:cs typeface="Calibri" pitchFamily="34" charset="0"/>
              </a:rPr>
              <a:t>small portion of its tungsten. </a:t>
            </a:r>
            <a:endParaRPr lang="en-US" sz="1400" dirty="0" smtClean="0">
              <a:cs typeface="Calibri" pitchFamily="34" charset="0"/>
            </a:endParaRPr>
          </a:p>
          <a:p>
            <a:pPr marL="285750" indent="-285750">
              <a:lnSpc>
                <a:spcPct val="150000"/>
              </a:lnSpc>
              <a:buFont typeface="Arial" pitchFamily="34" charset="0"/>
              <a:buChar char="•"/>
            </a:pPr>
            <a:r>
              <a:rPr lang="en-US" sz="1400" dirty="0" smtClean="0">
                <a:cs typeface="Calibri" pitchFamily="34" charset="0"/>
              </a:rPr>
              <a:t>These </a:t>
            </a:r>
            <a:r>
              <a:rPr lang="en-US" sz="1400" dirty="0">
                <a:cs typeface="Calibri" pitchFamily="34" charset="0"/>
              </a:rPr>
              <a:t>elements are integral to electronics manufacturing.</a:t>
            </a:r>
            <a:endParaRPr lang="en-US" sz="1400" b="1" dirty="0">
              <a:cs typeface="Calibri" pitchFamily="34" charset="0"/>
            </a:endParaRPr>
          </a:p>
          <a:p>
            <a:pPr marL="285750" indent="-285750">
              <a:lnSpc>
                <a:spcPct val="150000"/>
              </a:lnSpc>
              <a:buFont typeface="Arial" pitchFamily="34" charset="0"/>
              <a:buChar char="•"/>
            </a:pPr>
            <a:endParaRPr lang="en-US" sz="1400" dirty="0">
              <a:cs typeface="Calibri" pitchFamily="34" charset="0"/>
            </a:endParaRPr>
          </a:p>
        </p:txBody>
      </p:sp>
    </p:spTree>
    <p:extLst>
      <p:ext uri="{BB962C8B-B14F-4D97-AF65-F5344CB8AC3E}">
        <p14:creationId xmlns:p14="http://schemas.microsoft.com/office/powerpoint/2010/main" val="81824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problem statement: </a:t>
            </a:r>
            <a:r>
              <a:rPr lang="en-US" dirty="0" smtClean="0"/>
              <a:t>E-waste</a:t>
            </a:r>
            <a:endParaRPr lang="en-US" dirty="0"/>
          </a:p>
        </p:txBody>
      </p:sp>
      <p:sp>
        <p:nvSpPr>
          <p:cNvPr id="4" name="Slide Number Placeholder 3"/>
          <p:cNvSpPr>
            <a:spLocks noGrp="1"/>
          </p:cNvSpPr>
          <p:nvPr>
            <p:ph type="sldNum" sz="quarter" idx="4"/>
          </p:nvPr>
        </p:nvSpPr>
        <p:spPr/>
        <p:txBody>
          <a:bodyPr/>
          <a:lstStyle/>
          <a:p>
            <a:pPr>
              <a:defRPr/>
            </a:pPr>
            <a:fld id="{C4CB27F2-16A8-4A19-9A49-FC3C1D46B430}" type="slidenum">
              <a:rPr lang="en-GB" smtClean="0"/>
              <a:pPr>
                <a:defRPr/>
              </a:pPr>
              <a:t>5</a:t>
            </a:fld>
            <a:endParaRPr lang="en-GB"/>
          </a:p>
        </p:txBody>
      </p:sp>
      <p:sp>
        <p:nvSpPr>
          <p:cNvPr id="9" name="Rectangle 8"/>
          <p:cNvSpPr/>
          <p:nvPr/>
        </p:nvSpPr>
        <p:spPr>
          <a:xfrm>
            <a:off x="362045" y="645783"/>
            <a:ext cx="3925615" cy="2637710"/>
          </a:xfrm>
          <a:prstGeom prst="rect">
            <a:avLst/>
          </a:prstGeom>
        </p:spPr>
        <p:txBody>
          <a:bodyPr wrap="square">
            <a:spAutoFit/>
          </a:bodyPr>
          <a:lstStyle/>
          <a:p>
            <a:pPr marL="285750" indent="-285750">
              <a:lnSpc>
                <a:spcPct val="150000"/>
              </a:lnSpc>
              <a:buFont typeface="Arial" pitchFamily="34" charset="0"/>
              <a:buChar char="•"/>
            </a:pPr>
            <a:r>
              <a:rPr lang="en-US" sz="1400" dirty="0" smtClean="0">
                <a:latin typeface="+mn-lt"/>
                <a:cs typeface="Arial"/>
              </a:rPr>
              <a:t>Huge </a:t>
            </a:r>
            <a:r>
              <a:rPr lang="en-US" sz="1400" dirty="0">
                <a:latin typeface="+mn-lt"/>
                <a:cs typeface="Arial"/>
              </a:rPr>
              <a:t>waste </a:t>
            </a:r>
            <a:r>
              <a:rPr lang="en-US" sz="1400" dirty="0" smtClean="0">
                <a:latin typeface="+mn-lt"/>
                <a:cs typeface="Arial"/>
              </a:rPr>
              <a:t>volumes</a:t>
            </a:r>
            <a:endParaRPr lang="en-US" sz="1400" dirty="0">
              <a:latin typeface="+mn-lt"/>
              <a:cs typeface="Arial"/>
            </a:endParaRPr>
          </a:p>
          <a:p>
            <a:pPr marL="285750" indent="-285750">
              <a:lnSpc>
                <a:spcPct val="150000"/>
              </a:lnSpc>
              <a:buFont typeface="Arial" pitchFamily="34" charset="0"/>
              <a:buChar char="•"/>
            </a:pPr>
            <a:r>
              <a:rPr lang="en-US" sz="1400" dirty="0">
                <a:latin typeface="+mn-lt"/>
                <a:cs typeface="Arial"/>
              </a:rPr>
              <a:t>Biggest and fastest growing manufacturing waste.</a:t>
            </a:r>
          </a:p>
          <a:p>
            <a:pPr marL="285750" indent="-285750">
              <a:lnSpc>
                <a:spcPct val="150000"/>
              </a:lnSpc>
              <a:buFont typeface="Arial" pitchFamily="34" charset="0"/>
              <a:buChar char="•"/>
            </a:pPr>
            <a:r>
              <a:rPr lang="en-US" sz="1400" dirty="0" smtClean="0">
                <a:latin typeface="+mn-lt"/>
                <a:cs typeface="Arial"/>
              </a:rPr>
              <a:t>Landfilling of E-waste</a:t>
            </a:r>
            <a:endParaRPr lang="en-US" sz="1400" dirty="0">
              <a:latin typeface="+mn-lt"/>
              <a:cs typeface="Arial"/>
            </a:endParaRPr>
          </a:p>
          <a:p>
            <a:pPr marL="285750" indent="-285750">
              <a:lnSpc>
                <a:spcPct val="150000"/>
              </a:lnSpc>
              <a:buFont typeface="Arial" pitchFamily="34" charset="0"/>
              <a:buChar char="•"/>
            </a:pPr>
            <a:r>
              <a:rPr lang="en-US" sz="1400" dirty="0">
                <a:latin typeface="+mn-lt"/>
                <a:cs typeface="Arial"/>
              </a:rPr>
              <a:t>Informal recycling</a:t>
            </a:r>
          </a:p>
          <a:p>
            <a:pPr marL="285750" indent="-285750">
              <a:lnSpc>
                <a:spcPct val="150000"/>
              </a:lnSpc>
              <a:buFont typeface="Arial" pitchFamily="34" charset="0"/>
              <a:buChar char="•"/>
            </a:pPr>
            <a:r>
              <a:rPr lang="en-US" sz="1400" dirty="0">
                <a:latin typeface="+mn-lt"/>
                <a:cs typeface="Arial"/>
              </a:rPr>
              <a:t>Trans-boundary E-waste dumping</a:t>
            </a:r>
          </a:p>
          <a:p>
            <a:pPr marL="285750" indent="-285750">
              <a:lnSpc>
                <a:spcPct val="150000"/>
              </a:lnSpc>
              <a:buFont typeface="Arial" pitchFamily="34" charset="0"/>
              <a:buChar char="•"/>
            </a:pPr>
            <a:r>
              <a:rPr lang="en-US" sz="1400" dirty="0">
                <a:latin typeface="+mn-lt"/>
                <a:cs typeface="Arial"/>
              </a:rPr>
              <a:t>Closing the loop </a:t>
            </a:r>
          </a:p>
          <a:p>
            <a:pPr marL="0">
              <a:lnSpc>
                <a:spcPct val="150000"/>
              </a:lnSpc>
              <a:buNone/>
            </a:pPr>
            <a:endParaRPr lang="en-US" sz="1400" dirty="0"/>
          </a:p>
        </p:txBody>
      </p:sp>
      <p:sp>
        <p:nvSpPr>
          <p:cNvPr id="15" name="Rectangle 14"/>
          <p:cNvSpPr/>
          <p:nvPr/>
        </p:nvSpPr>
        <p:spPr>
          <a:xfrm>
            <a:off x="157093" y="3186989"/>
            <a:ext cx="5919230" cy="1323439"/>
          </a:xfrm>
          <a:prstGeom prst="rect">
            <a:avLst/>
          </a:prstGeom>
        </p:spPr>
        <p:txBody>
          <a:bodyPr wrap="square">
            <a:spAutoFit/>
          </a:bodyPr>
          <a:lstStyle/>
          <a:p>
            <a:r>
              <a:rPr lang="en-US" sz="1400" dirty="0" smtClean="0">
                <a:latin typeface="+mn-lt"/>
                <a:cs typeface="Arial"/>
              </a:rPr>
              <a:t>USA generated </a:t>
            </a:r>
            <a:r>
              <a:rPr lang="en-US" sz="3200" dirty="0">
                <a:solidFill>
                  <a:srgbClr val="0070C0"/>
                </a:solidFill>
                <a:latin typeface="+mn-lt"/>
                <a:cs typeface="Arial"/>
              </a:rPr>
              <a:t>3.16 million tons </a:t>
            </a:r>
            <a:endParaRPr lang="en-US" sz="3200" dirty="0" smtClean="0">
              <a:solidFill>
                <a:srgbClr val="0070C0"/>
              </a:solidFill>
              <a:effectLst>
                <a:reflection blurRad="6350" stA="60000" endA="900" endPos="58000" dir="5400000" sy="-100000" algn="bl" rotWithShape="0"/>
              </a:effectLst>
              <a:latin typeface="+mn-lt"/>
              <a:cs typeface="Arial"/>
            </a:endParaRPr>
          </a:p>
          <a:p>
            <a:r>
              <a:rPr lang="en-US" sz="1200" b="1" dirty="0" smtClean="0">
                <a:solidFill>
                  <a:srgbClr val="C00000"/>
                </a:solidFill>
                <a:latin typeface="+mn-lt"/>
                <a:cs typeface="Arial"/>
              </a:rPr>
              <a:t>Only </a:t>
            </a:r>
            <a:r>
              <a:rPr lang="en-US" sz="1400" dirty="0">
                <a:latin typeface="+mn-lt"/>
                <a:cs typeface="Arial"/>
              </a:rPr>
              <a:t>430,000 tons or </a:t>
            </a:r>
            <a:r>
              <a:rPr lang="en-US" sz="3200" dirty="0">
                <a:solidFill>
                  <a:srgbClr val="0070C0"/>
                </a:solidFill>
                <a:latin typeface="+mn-lt"/>
                <a:cs typeface="Arial"/>
              </a:rPr>
              <a:t>13.6 %</a:t>
            </a:r>
            <a:r>
              <a:rPr lang="en-US" sz="3200" dirty="0" smtClean="0">
                <a:solidFill>
                  <a:srgbClr val="0070C0"/>
                </a:solidFill>
                <a:latin typeface="+mn-lt"/>
                <a:cs typeface="Arial"/>
              </a:rPr>
              <a:t> </a:t>
            </a:r>
            <a:r>
              <a:rPr lang="en-US" sz="1400" dirty="0">
                <a:latin typeface="+mn-lt"/>
                <a:cs typeface="Arial"/>
              </a:rPr>
              <a:t>was recycled, </a:t>
            </a:r>
            <a:endParaRPr lang="en-US" sz="1400" dirty="0" smtClean="0">
              <a:latin typeface="+mn-lt"/>
              <a:cs typeface="Arial"/>
            </a:endParaRPr>
          </a:p>
          <a:p>
            <a:r>
              <a:rPr lang="en-US" sz="1400" dirty="0" smtClean="0">
                <a:latin typeface="+mn-lt"/>
                <a:cs typeface="Arial"/>
              </a:rPr>
              <a:t>Trashed </a:t>
            </a:r>
            <a:r>
              <a:rPr lang="en-US" sz="1400" dirty="0">
                <a:latin typeface="+mn-lt"/>
                <a:cs typeface="Arial"/>
              </a:rPr>
              <a:t>– in landfills or incinerators or send overseas</a:t>
            </a:r>
          </a:p>
        </p:txBody>
      </p:sp>
      <p:pic>
        <p:nvPicPr>
          <p:cNvPr id="16"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36281" t="24843" r="8203" b="21966"/>
          <a:stretch/>
        </p:blipFill>
        <p:spPr>
          <a:xfrm>
            <a:off x="6076323" y="457200"/>
            <a:ext cx="2920180" cy="3957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5612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369" y="748150"/>
            <a:ext cx="4692570" cy="3698240"/>
          </a:xfrm>
        </p:spPr>
        <p:txBody>
          <a:bodyPr/>
          <a:lstStyle/>
          <a:p>
            <a:pPr marL="171450" indent="-171450">
              <a:lnSpc>
                <a:spcPct val="150000"/>
              </a:lnSpc>
            </a:pPr>
            <a:r>
              <a:rPr lang="en-US" sz="1400" dirty="0">
                <a:cs typeface="Calibri" pitchFamily="34" charset="0"/>
              </a:rPr>
              <a:t>Trans-boundary dumping is common and largely unregulated</a:t>
            </a:r>
            <a:r>
              <a:rPr lang="en-US" sz="1400" dirty="0" smtClean="0">
                <a:cs typeface="Calibri" pitchFamily="34" charset="0"/>
              </a:rPr>
              <a:t>.</a:t>
            </a:r>
            <a:r>
              <a:rPr lang="en-US" sz="1400" dirty="0"/>
              <a:t> Dealing with imported E-waste and rising domestic E-waste</a:t>
            </a:r>
          </a:p>
          <a:p>
            <a:pPr marL="171450" indent="-171450">
              <a:lnSpc>
                <a:spcPct val="150000"/>
              </a:lnSpc>
            </a:pPr>
            <a:r>
              <a:rPr lang="en-US" sz="1400" dirty="0" smtClean="0">
                <a:cs typeface="Calibri" pitchFamily="34" charset="0"/>
              </a:rPr>
              <a:t>Goods </a:t>
            </a:r>
            <a:r>
              <a:rPr lang="en-US" sz="1400" dirty="0">
                <a:cs typeface="Calibri" pitchFamily="34" charset="0"/>
              </a:rPr>
              <a:t>move from developed nations to known and unknown destinations in developing world </a:t>
            </a:r>
          </a:p>
          <a:p>
            <a:pPr marL="171450" indent="-171450">
              <a:lnSpc>
                <a:spcPct val="150000"/>
              </a:lnSpc>
            </a:pPr>
            <a:r>
              <a:rPr lang="en-US" sz="1400" dirty="0">
                <a:cs typeface="Calibri" pitchFamily="34" charset="0"/>
              </a:rPr>
              <a:t>Improper dismantling leads to soil pollution is among the other detriments of improper and unorganized e-waste management and handling. </a:t>
            </a:r>
          </a:p>
          <a:p>
            <a:r>
              <a:rPr lang="en-US" sz="1400" dirty="0" smtClean="0"/>
              <a:t>Operation of unorganized recycling – scrap dealers</a:t>
            </a:r>
          </a:p>
          <a:p>
            <a:r>
              <a:rPr lang="en-US" sz="1400" dirty="0" smtClean="0"/>
              <a:t>Little or no regulatory checks on scrap dealers</a:t>
            </a:r>
          </a:p>
          <a:p>
            <a:pPr marL="171450" indent="-171450">
              <a:lnSpc>
                <a:spcPct val="150000"/>
              </a:lnSpc>
            </a:pPr>
            <a:endParaRPr lang="en-US" sz="1400" dirty="0">
              <a:cs typeface="Calibri" pitchFamily="34" charset="0"/>
            </a:endParaRPr>
          </a:p>
          <a:p>
            <a:endParaRPr lang="en-US" sz="1400" dirty="0" smtClean="0"/>
          </a:p>
        </p:txBody>
      </p:sp>
      <p:sp>
        <p:nvSpPr>
          <p:cNvPr id="3" name="Title 2"/>
          <p:cNvSpPr>
            <a:spLocks noGrp="1"/>
          </p:cNvSpPr>
          <p:nvPr>
            <p:ph type="title"/>
          </p:nvPr>
        </p:nvSpPr>
        <p:spPr/>
        <p:txBody>
          <a:bodyPr/>
          <a:lstStyle/>
          <a:p>
            <a:r>
              <a:rPr lang="en-US" dirty="0" smtClean="0"/>
              <a:t>Challenges in proper E-waste recycling in developing world</a:t>
            </a:r>
            <a:endParaRPr lang="en-US" dirty="0"/>
          </a:p>
        </p:txBody>
      </p:sp>
      <p:sp>
        <p:nvSpPr>
          <p:cNvPr id="4" name="Slide Number Placeholder 3"/>
          <p:cNvSpPr>
            <a:spLocks noGrp="1"/>
          </p:cNvSpPr>
          <p:nvPr>
            <p:ph type="sldNum" sz="quarter" idx="4"/>
          </p:nvPr>
        </p:nvSpPr>
        <p:spPr/>
        <p:txBody>
          <a:bodyPr/>
          <a:lstStyle/>
          <a:p>
            <a:fld id="{1B4F6610-D3CE-4804-A536-AC1483F8FB5D}" type="slidenum">
              <a:rPr lang="en-US" smtClean="0">
                <a:solidFill>
                  <a:prstClr val="white"/>
                </a:solidFill>
              </a:rPr>
              <a:pPr/>
              <a:t>6</a:t>
            </a:fld>
            <a:endParaRPr lang="en-US" dirty="0">
              <a:solidFill>
                <a:prstClr val="whit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7279" y="748150"/>
            <a:ext cx="3524250" cy="3810000"/>
          </a:xfrm>
          <a:prstGeom prst="rect">
            <a:avLst/>
          </a:prstGeom>
        </p:spPr>
      </p:pic>
      <p:pic>
        <p:nvPicPr>
          <p:cNvPr id="7"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16635" y="697537"/>
            <a:ext cx="8219128" cy="4053206"/>
          </a:xfrm>
          <a:prstGeom prst="rect">
            <a:avLst/>
          </a:prstGeom>
          <a:noFill/>
          <a:ln w="9525">
            <a:noFill/>
            <a:miter lim="800000"/>
            <a:headEnd/>
            <a:tailEnd/>
          </a:ln>
        </p:spPr>
      </p:pic>
    </p:spTree>
    <p:extLst>
      <p:ext uri="{BB962C8B-B14F-4D97-AF65-F5344CB8AC3E}">
        <p14:creationId xmlns:p14="http://schemas.microsoft.com/office/powerpoint/2010/main" val="36463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94350" y="926295"/>
            <a:ext cx="8217164" cy="1706545"/>
          </a:xfrm>
        </p:spPr>
        <p:txBody>
          <a:bodyPr/>
          <a:lstStyle/>
          <a:p>
            <a:r>
              <a:rPr lang="en-US" dirty="0">
                <a:latin typeface="+mj-lt"/>
              </a:rPr>
              <a:t>Sustainable Supply Chain</a:t>
            </a:r>
          </a:p>
          <a:p>
            <a:r>
              <a:rPr lang="en-US" dirty="0" smtClean="0"/>
              <a:t>E-waste </a:t>
            </a:r>
            <a:r>
              <a:rPr lang="en-US" dirty="0"/>
              <a:t>and Conflict minerals </a:t>
            </a:r>
          </a:p>
          <a:p>
            <a:r>
              <a:rPr lang="en-US" dirty="0"/>
              <a:t>Exploring linkages</a:t>
            </a:r>
          </a:p>
          <a:p>
            <a:endParaRPr lang="en-US" dirty="0">
              <a:latin typeface="+mj-lt"/>
            </a:endParaRPr>
          </a:p>
        </p:txBody>
      </p:sp>
      <p:sp>
        <p:nvSpPr>
          <p:cNvPr id="4" name="Slide Number Placeholder 3"/>
          <p:cNvSpPr>
            <a:spLocks noGrp="1"/>
          </p:cNvSpPr>
          <p:nvPr>
            <p:ph type="sldNum" sz="quarter" idx="4294967295"/>
          </p:nvPr>
        </p:nvSpPr>
        <p:spPr>
          <a:xfrm>
            <a:off x="0" y="4835525"/>
            <a:ext cx="336550" cy="273050"/>
          </a:xfrm>
        </p:spPr>
        <p:txBody>
          <a:bodyPr/>
          <a:lstStyle/>
          <a:p>
            <a:fld id="{1B4F6610-D3CE-4804-A536-AC1483F8FB5D}"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3337365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B4F6610-D3CE-4804-A536-AC1483F8FB5D}" type="slidenum">
              <a:rPr lang="en-US" smtClean="0">
                <a:solidFill>
                  <a:prstClr val="white"/>
                </a:solidFill>
              </a:rPr>
              <a:pPr/>
              <a:t>8</a:t>
            </a:fld>
            <a:endParaRPr lang="en-US" dirty="0">
              <a:solidFill>
                <a:prstClr val="white"/>
              </a:solidFill>
            </a:endParaRPr>
          </a:p>
        </p:txBody>
      </p:sp>
      <p:sp>
        <p:nvSpPr>
          <p:cNvPr id="5" name="Content Placeholder 1"/>
          <p:cNvSpPr>
            <a:spLocks noGrp="1"/>
          </p:cNvSpPr>
          <p:nvPr>
            <p:ph idx="1"/>
          </p:nvPr>
        </p:nvSpPr>
        <p:spPr>
          <a:xfrm>
            <a:off x="480137" y="845578"/>
            <a:ext cx="3923588" cy="4930987"/>
          </a:xfrm>
        </p:spPr>
        <p:txBody>
          <a:bodyPr/>
          <a:lstStyle/>
          <a:p>
            <a:r>
              <a:rPr lang="en-US" sz="1400" dirty="0" smtClean="0"/>
              <a:t>Land </a:t>
            </a:r>
            <a:r>
              <a:rPr lang="en-US" sz="1400" dirty="0"/>
              <a:t>Management </a:t>
            </a:r>
          </a:p>
          <a:p>
            <a:r>
              <a:rPr lang="en-US" sz="1400" dirty="0" smtClean="0"/>
              <a:t>Water </a:t>
            </a:r>
            <a:r>
              <a:rPr lang="en-US" sz="1400" dirty="0"/>
              <a:t>Management </a:t>
            </a:r>
          </a:p>
          <a:p>
            <a:r>
              <a:rPr lang="en-US" sz="1400" dirty="0" smtClean="0"/>
              <a:t>Waste </a:t>
            </a:r>
            <a:r>
              <a:rPr lang="en-US" sz="1400" dirty="0"/>
              <a:t>Management </a:t>
            </a:r>
          </a:p>
          <a:p>
            <a:r>
              <a:rPr lang="en-US" sz="1400" dirty="0" smtClean="0"/>
              <a:t>Worker </a:t>
            </a:r>
            <a:r>
              <a:rPr lang="en-US" sz="1400" dirty="0"/>
              <a:t>Safety </a:t>
            </a:r>
          </a:p>
          <a:p>
            <a:r>
              <a:rPr lang="en-US" sz="1400" dirty="0" smtClean="0"/>
              <a:t>Climate </a:t>
            </a:r>
            <a:r>
              <a:rPr lang="en-US" sz="1400" dirty="0"/>
              <a:t>Change </a:t>
            </a:r>
          </a:p>
          <a:p>
            <a:r>
              <a:rPr lang="en-US" sz="1400" dirty="0" smtClean="0"/>
              <a:t>Mine </a:t>
            </a:r>
            <a:r>
              <a:rPr lang="en-US" sz="1400" dirty="0"/>
              <a:t>establishment and Closure </a:t>
            </a:r>
          </a:p>
          <a:p>
            <a:r>
              <a:rPr lang="en-US" sz="1400" dirty="0" smtClean="0"/>
              <a:t>Stakeholder </a:t>
            </a:r>
            <a:r>
              <a:rPr lang="en-US" sz="1400" dirty="0"/>
              <a:t>Engagement </a:t>
            </a:r>
          </a:p>
          <a:p>
            <a:r>
              <a:rPr lang="en-US" sz="1400" dirty="0" smtClean="0"/>
              <a:t>Human </a:t>
            </a:r>
            <a:r>
              <a:rPr lang="en-US" sz="1400" dirty="0"/>
              <a:t>Rights </a:t>
            </a:r>
          </a:p>
          <a:p>
            <a:r>
              <a:rPr lang="en-US" sz="1400" dirty="0" smtClean="0"/>
              <a:t>Community </a:t>
            </a:r>
            <a:r>
              <a:rPr lang="en-US" sz="1400" dirty="0"/>
              <a:t>Development </a:t>
            </a:r>
          </a:p>
          <a:p>
            <a:r>
              <a:rPr lang="en-US" sz="1400" dirty="0" smtClean="0"/>
              <a:t>Supply </a:t>
            </a:r>
            <a:r>
              <a:rPr lang="en-US" sz="1400" dirty="0"/>
              <a:t>Chain Management </a:t>
            </a:r>
          </a:p>
          <a:p>
            <a:r>
              <a:rPr lang="en-US" sz="1400" dirty="0" smtClean="0"/>
              <a:t>Transparency </a:t>
            </a:r>
            <a:r>
              <a:rPr lang="en-US" sz="1400" dirty="0"/>
              <a:t>and accountability </a:t>
            </a:r>
          </a:p>
          <a:p>
            <a:r>
              <a:rPr lang="en-US" sz="1400" dirty="0" smtClean="0"/>
              <a:t>Business </a:t>
            </a:r>
            <a:r>
              <a:rPr lang="en-US" sz="1400" dirty="0"/>
              <a:t>Sustainability </a:t>
            </a:r>
          </a:p>
          <a:p>
            <a:endParaRPr lang="en-US" sz="1400" dirty="0"/>
          </a:p>
        </p:txBody>
      </p:sp>
      <p:sp>
        <p:nvSpPr>
          <p:cNvPr id="6" name="Title 2"/>
          <p:cNvSpPr>
            <a:spLocks noGrp="1"/>
          </p:cNvSpPr>
          <p:nvPr>
            <p:ph type="title"/>
          </p:nvPr>
        </p:nvSpPr>
        <p:spPr>
          <a:xfrm>
            <a:off x="385241" y="78077"/>
            <a:ext cx="8261132" cy="767501"/>
          </a:xfrm>
        </p:spPr>
        <p:txBody>
          <a:bodyPr>
            <a:normAutofit/>
          </a:bodyPr>
          <a:lstStyle/>
          <a:p>
            <a:r>
              <a:rPr lang="en-US" dirty="0" smtClean="0"/>
              <a:t>Business Ethics and Sustainability issues pertaining to mining – Gone for a toss? </a:t>
            </a:r>
            <a:endParaRPr lang="en-US" dirty="0"/>
          </a:p>
        </p:txBody>
      </p:sp>
      <p:sp>
        <p:nvSpPr>
          <p:cNvPr id="8" name="Content Placeholder 1"/>
          <p:cNvSpPr txBox="1">
            <a:spLocks/>
          </p:cNvSpPr>
          <p:nvPr/>
        </p:nvSpPr>
        <p:spPr bwMode="auto">
          <a:xfrm>
            <a:off x="4531890" y="738410"/>
            <a:ext cx="3923588" cy="493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6213" indent="-176213" algn="l" rtl="0" eaLnBrk="1" fontAlgn="base" hangingPunct="1">
              <a:spcBef>
                <a:spcPct val="0"/>
              </a:spcBef>
              <a:spcAft>
                <a:spcPts val="600"/>
              </a:spcAft>
              <a:buClr>
                <a:schemeClr val="accent5">
                  <a:lumMod val="75000"/>
                </a:schemeClr>
              </a:buClr>
              <a:buSzPct val="100000"/>
              <a:buFont typeface="Arial" pitchFamily="34" charset="0"/>
              <a:buChar char="•"/>
              <a:defRPr sz="1800" kern="1200">
                <a:solidFill>
                  <a:schemeClr val="tx1"/>
                </a:solidFill>
                <a:latin typeface="+mn-lt"/>
                <a:ea typeface="+mn-ea"/>
                <a:cs typeface="Arial"/>
              </a:defRPr>
            </a:lvl1pPr>
            <a:lvl2pPr marL="628650" indent="-171450" algn="l" rtl="0" eaLnBrk="1" fontAlgn="base" hangingPunct="1">
              <a:spcBef>
                <a:spcPct val="0"/>
              </a:spcBef>
              <a:spcAft>
                <a:spcPts val="600"/>
              </a:spcAft>
              <a:buClr>
                <a:schemeClr val="accent5">
                  <a:lumMod val="75000"/>
                </a:schemeClr>
              </a:buClr>
              <a:buSzPct val="100000"/>
              <a:buFont typeface="Arial" pitchFamily="34" charset="0"/>
              <a:buChar char="•"/>
              <a:defRPr sz="1600" kern="1200">
                <a:solidFill>
                  <a:schemeClr val="tx1"/>
                </a:solidFill>
                <a:latin typeface="+mn-lt"/>
                <a:ea typeface="+mn-ea"/>
                <a:cs typeface="Arial"/>
              </a:defRPr>
            </a:lvl2pPr>
            <a:lvl3pPr marL="1079500" indent="-16510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tx1"/>
                </a:solidFill>
                <a:latin typeface="+mn-lt"/>
                <a:ea typeface="+mn-ea"/>
                <a:cs typeface="Arial"/>
              </a:defRPr>
            </a:lvl3pPr>
            <a:lvl4pPr marL="1524000" indent="-15240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tx1"/>
                </a:solidFill>
                <a:latin typeface="+mn-lt"/>
                <a:ea typeface="+mn-ea"/>
                <a:cs typeface="Arial"/>
              </a:defRPr>
            </a:lvl4pPr>
            <a:lvl5pPr marL="1974850" indent="-146050" algn="l" rtl="0" eaLnBrk="1" fontAlgn="base" hangingPunct="1">
              <a:spcBef>
                <a:spcPct val="0"/>
              </a:spcBef>
              <a:spcAft>
                <a:spcPts val="600"/>
              </a:spcAft>
              <a:buClr>
                <a:schemeClr val="accent5">
                  <a:lumMod val="75000"/>
                </a:schemeClr>
              </a:buClr>
              <a:buSzPct val="100000"/>
              <a:buFont typeface="Arial" pitchFamily="34" charset="0"/>
              <a:buChar char="•"/>
              <a:defRPr sz="14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Unscientific extraction</a:t>
            </a:r>
          </a:p>
          <a:p>
            <a:r>
              <a:rPr lang="en-US" sz="1400" dirty="0" smtClean="0"/>
              <a:t>Water pollution- toxic</a:t>
            </a:r>
          </a:p>
          <a:p>
            <a:r>
              <a:rPr lang="en-US" sz="1400" dirty="0" smtClean="0"/>
              <a:t>Land pollution – toxic waste dumping</a:t>
            </a:r>
          </a:p>
          <a:p>
            <a:r>
              <a:rPr lang="en-US" sz="1400" dirty="0" smtClean="0"/>
              <a:t>Worker under gunpoint</a:t>
            </a:r>
          </a:p>
          <a:p>
            <a:r>
              <a:rPr lang="en-US" sz="1400" dirty="0" smtClean="0"/>
              <a:t>What Climate Change?</a:t>
            </a:r>
          </a:p>
          <a:p>
            <a:r>
              <a:rPr lang="en-US" sz="1400" dirty="0" smtClean="0"/>
              <a:t>Mine establishment and closure </a:t>
            </a:r>
          </a:p>
          <a:p>
            <a:r>
              <a:rPr lang="en-US" sz="1400" dirty="0" smtClean="0"/>
              <a:t>Non existent Stakeholder Engagement </a:t>
            </a:r>
          </a:p>
          <a:p>
            <a:r>
              <a:rPr lang="en-US" sz="1400" dirty="0" smtClean="0"/>
              <a:t>Human Rights violation</a:t>
            </a:r>
          </a:p>
          <a:p>
            <a:r>
              <a:rPr lang="en-US" sz="1400" dirty="0" smtClean="0"/>
              <a:t>Community suppression</a:t>
            </a:r>
          </a:p>
          <a:p>
            <a:pPr lvl="1"/>
            <a:r>
              <a:rPr lang="en-US" sz="1400" dirty="0"/>
              <a:t>G</a:t>
            </a:r>
            <a:r>
              <a:rPr lang="en-US" sz="1400" dirty="0" smtClean="0"/>
              <a:t>un culture</a:t>
            </a:r>
          </a:p>
          <a:p>
            <a:pPr lvl="1"/>
            <a:r>
              <a:rPr lang="en-US" sz="1400" dirty="0" smtClean="0"/>
              <a:t>Militant profitability </a:t>
            </a:r>
          </a:p>
          <a:p>
            <a:endParaRPr lang="en-US" sz="1400" dirty="0"/>
          </a:p>
        </p:txBody>
      </p:sp>
    </p:spTree>
    <p:extLst>
      <p:ext uri="{BB962C8B-B14F-4D97-AF65-F5344CB8AC3E}">
        <p14:creationId xmlns:p14="http://schemas.microsoft.com/office/powerpoint/2010/main" val="16633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randombar(horizontal)">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1889" y="0"/>
            <a:ext cx="7129861" cy="573958"/>
          </a:xfrm>
        </p:spPr>
        <p:txBody>
          <a:bodyPr/>
          <a:lstStyle/>
          <a:p>
            <a:pPr rtl="0" fontAlgn="base"/>
            <a:r>
              <a:rPr lang="en-US" sz="2200" b="0" kern="1200" dirty="0" smtClean="0">
                <a:solidFill>
                  <a:srgbClr val="3A3A3A"/>
                </a:solidFill>
                <a:effectLst/>
                <a:ea typeface="+mn-ea"/>
              </a:rPr>
              <a:t>Sustainability issues mapped across the value chain</a:t>
            </a:r>
            <a:endParaRPr lang="en-US" b="0" dirty="0" smtClean="0">
              <a:effectLst/>
            </a:endParaRPr>
          </a:p>
        </p:txBody>
      </p:sp>
      <p:sp>
        <p:nvSpPr>
          <p:cNvPr id="4" name="Slide Number Placeholder 3"/>
          <p:cNvSpPr>
            <a:spLocks noGrp="1"/>
          </p:cNvSpPr>
          <p:nvPr>
            <p:ph type="sldNum" sz="quarter" idx="4"/>
          </p:nvPr>
        </p:nvSpPr>
        <p:spPr/>
        <p:txBody>
          <a:bodyPr/>
          <a:lstStyle/>
          <a:p>
            <a:pPr>
              <a:defRPr/>
            </a:pPr>
            <a:fld id="{C4CB27F2-16A8-4A19-9A49-FC3C1D46B430}" type="slidenum">
              <a:rPr lang="en-GB" smtClean="0"/>
              <a:pPr>
                <a:defRPr/>
              </a:pPr>
              <a:t>9</a:t>
            </a:fld>
            <a:endParaRPr lang="en-GB"/>
          </a:p>
        </p:txBody>
      </p:sp>
      <p:sp>
        <p:nvSpPr>
          <p:cNvPr id="5" name="Chevron 4"/>
          <p:cNvSpPr/>
          <p:nvPr/>
        </p:nvSpPr>
        <p:spPr>
          <a:xfrm>
            <a:off x="985668" y="786791"/>
            <a:ext cx="2327676" cy="707916"/>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tx1"/>
                </a:solidFill>
              </a:rPr>
              <a:t>Upstream Scope 3</a:t>
            </a:r>
          </a:p>
          <a:p>
            <a:pPr algn="ctr"/>
            <a:r>
              <a:rPr lang="en-US" sz="800" dirty="0">
                <a:solidFill>
                  <a:schemeClr val="tx1"/>
                </a:solidFill>
              </a:rPr>
              <a:t>Suppliers</a:t>
            </a:r>
          </a:p>
        </p:txBody>
      </p:sp>
      <p:sp>
        <p:nvSpPr>
          <p:cNvPr id="6" name="Chevron 5"/>
          <p:cNvSpPr/>
          <p:nvPr/>
        </p:nvSpPr>
        <p:spPr>
          <a:xfrm>
            <a:off x="3156869" y="786791"/>
            <a:ext cx="2327676" cy="707916"/>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tx1"/>
                </a:solidFill>
              </a:rPr>
              <a:t>Own Operations</a:t>
            </a:r>
          </a:p>
          <a:p>
            <a:pPr algn="ctr"/>
            <a:r>
              <a:rPr lang="en-US" sz="800" dirty="0" smtClean="0">
                <a:solidFill>
                  <a:schemeClr val="tx1"/>
                </a:solidFill>
              </a:rPr>
              <a:t>Scope 1 and Scope 2</a:t>
            </a:r>
            <a:endParaRPr lang="en-US" sz="800" dirty="0">
              <a:solidFill>
                <a:schemeClr val="tx1"/>
              </a:solidFill>
            </a:endParaRPr>
          </a:p>
        </p:txBody>
      </p:sp>
      <p:sp>
        <p:nvSpPr>
          <p:cNvPr id="7" name="Chevron 6"/>
          <p:cNvSpPr/>
          <p:nvPr/>
        </p:nvSpPr>
        <p:spPr>
          <a:xfrm>
            <a:off x="5311286" y="790329"/>
            <a:ext cx="2327676" cy="707916"/>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tx1"/>
                </a:solidFill>
              </a:rPr>
              <a:t>Downstream Scope 3</a:t>
            </a:r>
          </a:p>
          <a:p>
            <a:pPr algn="ctr"/>
            <a:r>
              <a:rPr lang="en-US" sz="800" dirty="0" smtClean="0">
                <a:solidFill>
                  <a:schemeClr val="tx1"/>
                </a:solidFill>
              </a:rPr>
              <a:t>Customers/End of Life</a:t>
            </a:r>
            <a:endParaRPr lang="en-US" sz="800" dirty="0">
              <a:solidFill>
                <a:schemeClr val="tx1"/>
              </a:solidFill>
            </a:endParaRPr>
          </a:p>
        </p:txBody>
      </p:sp>
      <p:sp>
        <p:nvSpPr>
          <p:cNvPr id="10" name="Left-Right Arrow 9"/>
          <p:cNvSpPr/>
          <p:nvPr/>
        </p:nvSpPr>
        <p:spPr>
          <a:xfrm>
            <a:off x="974085" y="597610"/>
            <a:ext cx="7212094" cy="275612"/>
          </a:xfrm>
          <a:prstGeom prst="leftRightArrow">
            <a:avLst/>
          </a:prstGeom>
          <a:solidFill>
            <a:srgbClr val="FFF1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Value Chain</a:t>
            </a:r>
            <a:endParaRPr lang="en-US" sz="800" dirty="0">
              <a:solidFill>
                <a:schemeClr val="tx1"/>
              </a:solidFill>
            </a:endParaRPr>
          </a:p>
        </p:txBody>
      </p:sp>
      <p:sp>
        <p:nvSpPr>
          <p:cNvPr id="11" name="Left-Right Arrow 10"/>
          <p:cNvSpPr/>
          <p:nvPr/>
        </p:nvSpPr>
        <p:spPr>
          <a:xfrm>
            <a:off x="974085" y="2304299"/>
            <a:ext cx="2339259" cy="306812"/>
          </a:xfrm>
          <a:prstGeom prst="leftRightArrow">
            <a:avLst/>
          </a:prstGeom>
          <a:solidFill>
            <a:srgbClr val="FFF1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Supply Chain</a:t>
            </a:r>
            <a:endParaRPr lang="en-US" sz="800" dirty="0">
              <a:solidFill>
                <a:schemeClr val="tx1"/>
              </a:solidFill>
            </a:endParaRPr>
          </a:p>
        </p:txBody>
      </p:sp>
      <p:sp>
        <p:nvSpPr>
          <p:cNvPr id="12" name="Chevron 11"/>
          <p:cNvSpPr/>
          <p:nvPr/>
        </p:nvSpPr>
        <p:spPr>
          <a:xfrm>
            <a:off x="985668" y="1668133"/>
            <a:ext cx="1163838" cy="489516"/>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tx1"/>
                </a:solidFill>
              </a:rPr>
              <a:t>Supplier Tier 2</a:t>
            </a:r>
            <a:endParaRPr lang="en-US" sz="800" dirty="0">
              <a:solidFill>
                <a:schemeClr val="tx1"/>
              </a:solidFill>
            </a:endParaRPr>
          </a:p>
        </p:txBody>
      </p:sp>
      <p:sp>
        <p:nvSpPr>
          <p:cNvPr id="13" name="Chevron 12"/>
          <p:cNvSpPr/>
          <p:nvPr/>
        </p:nvSpPr>
        <p:spPr>
          <a:xfrm>
            <a:off x="1964987" y="1668133"/>
            <a:ext cx="1220734" cy="489516"/>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tx1"/>
                </a:solidFill>
              </a:rPr>
              <a:t>Supplier Tier 1</a:t>
            </a:r>
            <a:endParaRPr lang="en-US" sz="800" dirty="0">
              <a:solidFill>
                <a:schemeClr val="tx1"/>
              </a:solidFill>
            </a:endParaRPr>
          </a:p>
        </p:txBody>
      </p:sp>
      <p:sp>
        <p:nvSpPr>
          <p:cNvPr id="16" name="Chevron 15"/>
          <p:cNvSpPr/>
          <p:nvPr/>
        </p:nvSpPr>
        <p:spPr>
          <a:xfrm>
            <a:off x="891972" y="3215666"/>
            <a:ext cx="1488539" cy="707916"/>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tx1"/>
                </a:solidFill>
              </a:rPr>
              <a:t>Extraction/ Raw Material</a:t>
            </a:r>
            <a:endParaRPr lang="en-US" sz="800" dirty="0">
              <a:solidFill>
                <a:schemeClr val="tx1"/>
              </a:solidFill>
            </a:endParaRPr>
          </a:p>
        </p:txBody>
      </p:sp>
      <p:sp>
        <p:nvSpPr>
          <p:cNvPr id="17" name="Chevron 16"/>
          <p:cNvSpPr/>
          <p:nvPr/>
        </p:nvSpPr>
        <p:spPr>
          <a:xfrm>
            <a:off x="2100820" y="3219204"/>
            <a:ext cx="1488539" cy="707916"/>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tx1"/>
                </a:solidFill>
              </a:rPr>
              <a:t>Suppliers</a:t>
            </a:r>
            <a:endParaRPr lang="en-US" sz="800" dirty="0">
              <a:solidFill>
                <a:schemeClr val="tx1"/>
              </a:solidFill>
            </a:endParaRPr>
          </a:p>
        </p:txBody>
      </p:sp>
      <p:sp>
        <p:nvSpPr>
          <p:cNvPr id="18" name="Chevron 17"/>
          <p:cNvSpPr/>
          <p:nvPr/>
        </p:nvSpPr>
        <p:spPr>
          <a:xfrm>
            <a:off x="3314547" y="3219204"/>
            <a:ext cx="1488539" cy="707916"/>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tx1"/>
                </a:solidFill>
              </a:rPr>
              <a:t>Transportation</a:t>
            </a:r>
            <a:endParaRPr lang="en-US" sz="800" dirty="0">
              <a:solidFill>
                <a:schemeClr val="tx1"/>
              </a:solidFill>
            </a:endParaRPr>
          </a:p>
        </p:txBody>
      </p:sp>
      <p:sp>
        <p:nvSpPr>
          <p:cNvPr id="19" name="Chevron 18"/>
          <p:cNvSpPr/>
          <p:nvPr/>
        </p:nvSpPr>
        <p:spPr>
          <a:xfrm>
            <a:off x="4482452" y="3212109"/>
            <a:ext cx="1002094" cy="7079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Producer</a:t>
            </a:r>
            <a:endParaRPr lang="en-US" sz="800" dirty="0">
              <a:solidFill>
                <a:schemeClr val="tx1"/>
              </a:solidFill>
            </a:endParaRPr>
          </a:p>
        </p:txBody>
      </p:sp>
      <p:sp>
        <p:nvSpPr>
          <p:cNvPr id="20" name="Chevron 19"/>
          <p:cNvSpPr/>
          <p:nvPr/>
        </p:nvSpPr>
        <p:spPr>
          <a:xfrm>
            <a:off x="5174900" y="3210966"/>
            <a:ext cx="1131309" cy="707916"/>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solidFill>
                  <a:schemeClr val="tx1"/>
                </a:solidFill>
              </a:rPr>
              <a:t>Distribution</a:t>
            </a:r>
          </a:p>
        </p:txBody>
      </p:sp>
      <p:sp>
        <p:nvSpPr>
          <p:cNvPr id="21" name="Chevron 20"/>
          <p:cNvSpPr/>
          <p:nvPr/>
        </p:nvSpPr>
        <p:spPr>
          <a:xfrm>
            <a:off x="7641054" y="3194544"/>
            <a:ext cx="1223042" cy="707916"/>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tx1"/>
                </a:solidFill>
              </a:rPr>
              <a:t>End of Life / Disposals</a:t>
            </a:r>
            <a:endParaRPr lang="en-US" sz="800" dirty="0">
              <a:solidFill>
                <a:schemeClr val="tx1"/>
              </a:solidFill>
            </a:endParaRPr>
          </a:p>
        </p:txBody>
      </p:sp>
      <p:sp>
        <p:nvSpPr>
          <p:cNvPr id="14" name="Rectangle 13"/>
          <p:cNvSpPr/>
          <p:nvPr/>
        </p:nvSpPr>
        <p:spPr>
          <a:xfrm>
            <a:off x="7795054" y="1044043"/>
            <a:ext cx="1143994" cy="2169825"/>
          </a:xfrm>
          <a:prstGeom prst="rect">
            <a:avLst/>
          </a:prstGeom>
        </p:spPr>
        <p:txBody>
          <a:bodyPr wrap="square">
            <a:spAutoFit/>
          </a:bodyPr>
          <a:lstStyle/>
          <a:p>
            <a:pPr>
              <a:lnSpc>
                <a:spcPct val="150000"/>
              </a:lnSpc>
            </a:pPr>
            <a:r>
              <a:rPr lang="en-US" sz="1000" dirty="0" smtClean="0">
                <a:latin typeface="+mj-lt"/>
              </a:rPr>
              <a:t>Ethical</a:t>
            </a:r>
            <a:endParaRPr lang="en-US" sz="1000" dirty="0">
              <a:latin typeface="+mj-lt"/>
            </a:endParaRPr>
          </a:p>
          <a:p>
            <a:pPr>
              <a:lnSpc>
                <a:spcPct val="150000"/>
              </a:lnSpc>
            </a:pPr>
            <a:r>
              <a:rPr lang="en-US" sz="1000" dirty="0">
                <a:latin typeface="+mj-lt"/>
              </a:rPr>
              <a:t>Legal</a:t>
            </a:r>
          </a:p>
          <a:p>
            <a:pPr>
              <a:lnSpc>
                <a:spcPct val="150000"/>
              </a:lnSpc>
            </a:pPr>
            <a:r>
              <a:rPr lang="en-US" sz="1000" dirty="0">
                <a:latin typeface="+mj-lt"/>
              </a:rPr>
              <a:t>Labor</a:t>
            </a:r>
          </a:p>
          <a:p>
            <a:pPr>
              <a:lnSpc>
                <a:spcPct val="150000"/>
              </a:lnSpc>
            </a:pPr>
            <a:r>
              <a:rPr lang="en-US" sz="1000" dirty="0">
                <a:latin typeface="+mj-lt"/>
              </a:rPr>
              <a:t>Health and Safety</a:t>
            </a:r>
          </a:p>
          <a:p>
            <a:pPr>
              <a:lnSpc>
                <a:spcPct val="150000"/>
              </a:lnSpc>
            </a:pPr>
            <a:r>
              <a:rPr lang="en-US" sz="1000" dirty="0">
                <a:latin typeface="+mj-lt"/>
              </a:rPr>
              <a:t>Resources</a:t>
            </a:r>
          </a:p>
          <a:p>
            <a:pPr>
              <a:lnSpc>
                <a:spcPct val="150000"/>
              </a:lnSpc>
            </a:pPr>
            <a:r>
              <a:rPr lang="en-US" sz="1000" dirty="0">
                <a:latin typeface="+mj-lt"/>
              </a:rPr>
              <a:t>Waste disposal</a:t>
            </a:r>
          </a:p>
          <a:p>
            <a:pPr>
              <a:lnSpc>
                <a:spcPct val="150000"/>
              </a:lnSpc>
            </a:pPr>
            <a:r>
              <a:rPr lang="en-US" sz="1000" dirty="0" smtClean="0">
                <a:latin typeface="+mj-lt"/>
              </a:rPr>
              <a:t>Air Emissions</a:t>
            </a:r>
          </a:p>
          <a:p>
            <a:pPr>
              <a:lnSpc>
                <a:spcPct val="150000"/>
              </a:lnSpc>
            </a:pPr>
            <a:r>
              <a:rPr lang="en-US" sz="1000" dirty="0" smtClean="0">
                <a:latin typeface="+mj-lt"/>
              </a:rPr>
              <a:t>Waste Water </a:t>
            </a:r>
          </a:p>
          <a:p>
            <a:pPr>
              <a:lnSpc>
                <a:spcPct val="150000"/>
              </a:lnSpc>
            </a:pPr>
            <a:r>
              <a:rPr lang="en-US" sz="1000" dirty="0" smtClean="0">
                <a:latin typeface="+mj-lt"/>
              </a:rPr>
              <a:t>Renewables</a:t>
            </a:r>
          </a:p>
        </p:txBody>
      </p:sp>
      <p:sp>
        <p:nvSpPr>
          <p:cNvPr id="23" name="TextBox 22"/>
          <p:cNvSpPr txBox="1"/>
          <p:nvPr/>
        </p:nvSpPr>
        <p:spPr>
          <a:xfrm>
            <a:off x="7993345" y="3964413"/>
            <a:ext cx="870751" cy="461665"/>
          </a:xfrm>
          <a:prstGeom prst="rect">
            <a:avLst/>
          </a:prstGeom>
          <a:noFill/>
        </p:spPr>
        <p:txBody>
          <a:bodyPr wrap="none" rtlCol="0">
            <a:spAutoFit/>
          </a:bodyPr>
          <a:lstStyle/>
          <a:p>
            <a:pPr marL="171450" indent="-171450">
              <a:lnSpc>
                <a:spcPct val="150000"/>
              </a:lnSpc>
              <a:buFont typeface="Wingdings" pitchFamily="2" charset="2"/>
              <a:buChar char="q"/>
            </a:pPr>
            <a:r>
              <a:rPr lang="en-US" sz="800" dirty="0" smtClean="0">
                <a:latin typeface="+mn-lt"/>
              </a:rPr>
              <a:t>Compliance</a:t>
            </a:r>
          </a:p>
          <a:p>
            <a:pPr>
              <a:lnSpc>
                <a:spcPct val="150000"/>
              </a:lnSpc>
            </a:pPr>
            <a:endParaRPr lang="en-US" sz="800" dirty="0" smtClean="0">
              <a:latin typeface="+mn-lt"/>
            </a:endParaRPr>
          </a:p>
        </p:txBody>
      </p:sp>
      <p:sp>
        <p:nvSpPr>
          <p:cNvPr id="24" name="TextBox 23"/>
          <p:cNvSpPr txBox="1"/>
          <p:nvPr/>
        </p:nvSpPr>
        <p:spPr>
          <a:xfrm>
            <a:off x="5420060" y="3917584"/>
            <a:ext cx="1141659" cy="646331"/>
          </a:xfrm>
          <a:prstGeom prst="rect">
            <a:avLst/>
          </a:prstGeom>
          <a:noFill/>
        </p:spPr>
        <p:txBody>
          <a:bodyPr wrap="none" rtlCol="0">
            <a:spAutoFit/>
          </a:bodyPr>
          <a:lstStyle/>
          <a:p>
            <a:pPr marL="171450" indent="-171450">
              <a:lnSpc>
                <a:spcPct val="150000"/>
              </a:lnSpc>
              <a:buFont typeface="Wingdings" pitchFamily="2" charset="2"/>
              <a:buChar char="q"/>
            </a:pPr>
            <a:r>
              <a:rPr lang="en-US" sz="800" dirty="0" smtClean="0">
                <a:latin typeface="+mn-lt"/>
              </a:rPr>
              <a:t>Emissions</a:t>
            </a:r>
          </a:p>
          <a:p>
            <a:pPr marL="171450" indent="-171450">
              <a:lnSpc>
                <a:spcPct val="150000"/>
              </a:lnSpc>
              <a:buFont typeface="Wingdings" pitchFamily="2" charset="2"/>
              <a:buChar char="q"/>
            </a:pPr>
            <a:r>
              <a:rPr lang="en-US" sz="800" dirty="0" smtClean="0">
                <a:latin typeface="+mn-lt"/>
              </a:rPr>
              <a:t>Inefficiencies</a:t>
            </a:r>
          </a:p>
          <a:p>
            <a:pPr marL="171450" indent="-171450">
              <a:lnSpc>
                <a:spcPct val="150000"/>
              </a:lnSpc>
              <a:buFont typeface="Wingdings" pitchFamily="2" charset="2"/>
              <a:buChar char="q"/>
            </a:pPr>
            <a:r>
              <a:rPr lang="en-US" sz="800" dirty="0" smtClean="0">
                <a:latin typeface="+mn-lt"/>
              </a:rPr>
              <a:t>Reverse Logistics </a:t>
            </a:r>
          </a:p>
        </p:txBody>
      </p:sp>
      <p:sp>
        <p:nvSpPr>
          <p:cNvPr id="25" name="TextBox 24"/>
          <p:cNvSpPr txBox="1"/>
          <p:nvPr/>
        </p:nvSpPr>
        <p:spPr>
          <a:xfrm>
            <a:off x="4427962" y="3920025"/>
            <a:ext cx="1241045" cy="1015663"/>
          </a:xfrm>
          <a:prstGeom prst="rect">
            <a:avLst/>
          </a:prstGeom>
          <a:noFill/>
        </p:spPr>
        <p:txBody>
          <a:bodyPr wrap="none" rtlCol="0">
            <a:spAutoFit/>
          </a:bodyPr>
          <a:lstStyle/>
          <a:p>
            <a:pPr marL="171450" indent="-171450">
              <a:lnSpc>
                <a:spcPct val="150000"/>
              </a:lnSpc>
              <a:buFont typeface="Wingdings" pitchFamily="2" charset="2"/>
              <a:buChar char="q"/>
            </a:pPr>
            <a:r>
              <a:rPr lang="en-US" sz="800" dirty="0" smtClean="0">
                <a:latin typeface="+mn-lt"/>
              </a:rPr>
              <a:t>Reputation</a:t>
            </a:r>
          </a:p>
          <a:p>
            <a:pPr marL="171450" indent="-171450">
              <a:lnSpc>
                <a:spcPct val="150000"/>
              </a:lnSpc>
              <a:buFont typeface="Wingdings" pitchFamily="2" charset="2"/>
              <a:buChar char="q"/>
            </a:pPr>
            <a:r>
              <a:rPr lang="en-US" sz="800" dirty="0" smtClean="0">
                <a:latin typeface="+mn-lt"/>
              </a:rPr>
              <a:t>Product Compliance</a:t>
            </a:r>
          </a:p>
          <a:p>
            <a:pPr marL="171450" indent="-171450">
              <a:lnSpc>
                <a:spcPct val="150000"/>
              </a:lnSpc>
              <a:buFont typeface="Wingdings" pitchFamily="2" charset="2"/>
              <a:buChar char="q"/>
            </a:pPr>
            <a:r>
              <a:rPr lang="en-US" sz="800" dirty="0" smtClean="0">
                <a:latin typeface="+mn-lt"/>
              </a:rPr>
              <a:t>EHS Compliance</a:t>
            </a:r>
          </a:p>
          <a:p>
            <a:pPr marL="171450" indent="-171450">
              <a:lnSpc>
                <a:spcPct val="150000"/>
              </a:lnSpc>
              <a:buFont typeface="Wingdings" pitchFamily="2" charset="2"/>
              <a:buChar char="q"/>
            </a:pPr>
            <a:r>
              <a:rPr lang="en-US" sz="800" dirty="0" smtClean="0">
                <a:latin typeface="+mn-lt"/>
              </a:rPr>
              <a:t>Litigations</a:t>
            </a:r>
          </a:p>
          <a:p>
            <a:pPr marL="171450" indent="-171450">
              <a:lnSpc>
                <a:spcPct val="150000"/>
              </a:lnSpc>
              <a:buFont typeface="Wingdings" pitchFamily="2" charset="2"/>
              <a:buChar char="q"/>
            </a:pPr>
            <a:r>
              <a:rPr lang="en-US" sz="800" dirty="0">
                <a:latin typeface="+mn-lt"/>
              </a:rPr>
              <a:t>Over </a:t>
            </a:r>
            <a:r>
              <a:rPr lang="en-US" sz="800" dirty="0" smtClean="0">
                <a:latin typeface="+mn-lt"/>
              </a:rPr>
              <a:t>packaging</a:t>
            </a:r>
            <a:endParaRPr lang="en-US" sz="800" dirty="0">
              <a:latin typeface="+mn-lt"/>
            </a:endParaRPr>
          </a:p>
        </p:txBody>
      </p:sp>
      <p:sp>
        <p:nvSpPr>
          <p:cNvPr id="26" name="TextBox 25"/>
          <p:cNvSpPr txBox="1"/>
          <p:nvPr/>
        </p:nvSpPr>
        <p:spPr>
          <a:xfrm>
            <a:off x="3520893" y="3998758"/>
            <a:ext cx="960519" cy="461665"/>
          </a:xfrm>
          <a:prstGeom prst="rect">
            <a:avLst/>
          </a:prstGeom>
          <a:noFill/>
        </p:spPr>
        <p:txBody>
          <a:bodyPr wrap="none" rtlCol="0">
            <a:spAutoFit/>
          </a:bodyPr>
          <a:lstStyle/>
          <a:p>
            <a:pPr marL="171450" indent="-171450">
              <a:lnSpc>
                <a:spcPct val="150000"/>
              </a:lnSpc>
              <a:buFont typeface="Wingdings" pitchFamily="2" charset="2"/>
              <a:buChar char="q"/>
            </a:pPr>
            <a:r>
              <a:rPr lang="en-US" sz="800" dirty="0" smtClean="0">
                <a:latin typeface="+mn-lt"/>
              </a:rPr>
              <a:t>Emissions</a:t>
            </a:r>
          </a:p>
          <a:p>
            <a:pPr marL="171450" indent="-171450">
              <a:lnSpc>
                <a:spcPct val="150000"/>
              </a:lnSpc>
              <a:buFont typeface="Wingdings" pitchFamily="2" charset="2"/>
              <a:buChar char="q"/>
            </a:pPr>
            <a:r>
              <a:rPr lang="en-US" sz="800" dirty="0" smtClean="0">
                <a:latin typeface="+mn-lt"/>
              </a:rPr>
              <a:t>Inefficiencies </a:t>
            </a:r>
          </a:p>
        </p:txBody>
      </p:sp>
      <p:sp>
        <p:nvSpPr>
          <p:cNvPr id="27" name="TextBox 26"/>
          <p:cNvSpPr txBox="1"/>
          <p:nvPr/>
        </p:nvSpPr>
        <p:spPr>
          <a:xfrm>
            <a:off x="2325592" y="3998758"/>
            <a:ext cx="938077" cy="646331"/>
          </a:xfrm>
          <a:prstGeom prst="rect">
            <a:avLst/>
          </a:prstGeom>
          <a:noFill/>
        </p:spPr>
        <p:txBody>
          <a:bodyPr wrap="none" rtlCol="0">
            <a:spAutoFit/>
          </a:bodyPr>
          <a:lstStyle/>
          <a:p>
            <a:pPr marL="171450" indent="-171450">
              <a:lnSpc>
                <a:spcPct val="150000"/>
              </a:lnSpc>
              <a:buFont typeface="Wingdings" pitchFamily="2" charset="2"/>
              <a:buChar char="q"/>
            </a:pPr>
            <a:r>
              <a:rPr lang="en-US" sz="800" dirty="0" smtClean="0">
                <a:latin typeface="+mn-lt"/>
              </a:rPr>
              <a:t>Labor Issues</a:t>
            </a:r>
          </a:p>
          <a:p>
            <a:pPr marL="171450" indent="-171450">
              <a:lnSpc>
                <a:spcPct val="150000"/>
              </a:lnSpc>
              <a:buFont typeface="Wingdings" pitchFamily="2" charset="2"/>
              <a:buChar char="q"/>
            </a:pPr>
            <a:r>
              <a:rPr lang="en-US" sz="800" dirty="0" smtClean="0">
                <a:latin typeface="+mn-lt"/>
              </a:rPr>
              <a:t>Inefficiencies</a:t>
            </a:r>
          </a:p>
          <a:p>
            <a:pPr marL="171450" indent="-171450">
              <a:lnSpc>
                <a:spcPct val="150000"/>
              </a:lnSpc>
              <a:buFont typeface="Wingdings" pitchFamily="2" charset="2"/>
              <a:buChar char="q"/>
            </a:pPr>
            <a:r>
              <a:rPr lang="en-US" sz="800" dirty="0" smtClean="0">
                <a:latin typeface="+mn-lt"/>
              </a:rPr>
              <a:t>Audits </a:t>
            </a:r>
          </a:p>
        </p:txBody>
      </p:sp>
      <p:sp>
        <p:nvSpPr>
          <p:cNvPr id="28" name="TextBox 27"/>
          <p:cNvSpPr txBox="1"/>
          <p:nvPr/>
        </p:nvSpPr>
        <p:spPr>
          <a:xfrm>
            <a:off x="1110029" y="3998457"/>
            <a:ext cx="1037463" cy="646331"/>
          </a:xfrm>
          <a:prstGeom prst="rect">
            <a:avLst/>
          </a:prstGeom>
          <a:noFill/>
        </p:spPr>
        <p:txBody>
          <a:bodyPr wrap="none" rtlCol="0">
            <a:spAutoFit/>
          </a:bodyPr>
          <a:lstStyle/>
          <a:p>
            <a:pPr marL="171450" indent="-171450">
              <a:lnSpc>
                <a:spcPct val="150000"/>
              </a:lnSpc>
              <a:buFont typeface="Wingdings" pitchFamily="2" charset="2"/>
              <a:buChar char="q"/>
            </a:pPr>
            <a:r>
              <a:rPr lang="en-US" sz="800" dirty="0" smtClean="0">
                <a:latin typeface="+mn-lt"/>
              </a:rPr>
              <a:t>Over extraction</a:t>
            </a:r>
          </a:p>
          <a:p>
            <a:pPr marL="171450" indent="-171450">
              <a:lnSpc>
                <a:spcPct val="150000"/>
              </a:lnSpc>
              <a:buFont typeface="Wingdings" pitchFamily="2" charset="2"/>
              <a:buChar char="q"/>
            </a:pPr>
            <a:r>
              <a:rPr lang="en-US" sz="800" dirty="0" smtClean="0">
                <a:latin typeface="+mn-lt"/>
              </a:rPr>
              <a:t>Violations</a:t>
            </a:r>
          </a:p>
          <a:p>
            <a:pPr marL="171450" indent="-171450">
              <a:lnSpc>
                <a:spcPct val="150000"/>
              </a:lnSpc>
              <a:buFont typeface="Wingdings" pitchFamily="2" charset="2"/>
              <a:buChar char="q"/>
            </a:pPr>
            <a:r>
              <a:rPr lang="en-US" sz="800" dirty="0" smtClean="0">
                <a:latin typeface="+mn-lt"/>
              </a:rPr>
              <a:t>Biodiversity</a:t>
            </a:r>
          </a:p>
        </p:txBody>
      </p:sp>
      <p:sp>
        <p:nvSpPr>
          <p:cNvPr id="29" name="TextBox 28"/>
          <p:cNvSpPr txBox="1"/>
          <p:nvPr/>
        </p:nvSpPr>
        <p:spPr>
          <a:xfrm rot="16200000">
            <a:off x="6899737" y="2082993"/>
            <a:ext cx="1765227" cy="215444"/>
          </a:xfrm>
          <a:prstGeom prst="rect">
            <a:avLst/>
          </a:prstGeom>
          <a:noFill/>
        </p:spPr>
        <p:txBody>
          <a:bodyPr wrap="none" rtlCol="0">
            <a:spAutoFit/>
          </a:bodyPr>
          <a:lstStyle/>
          <a:p>
            <a:r>
              <a:rPr lang="en-US" sz="800" b="1" u="sng" dirty="0" smtClean="0"/>
              <a:t>Common across the value chain</a:t>
            </a:r>
            <a:endParaRPr lang="en-US" sz="800" b="1" u="sng" dirty="0"/>
          </a:p>
        </p:txBody>
      </p:sp>
      <p:sp>
        <p:nvSpPr>
          <p:cNvPr id="30" name="TextBox 29"/>
          <p:cNvSpPr txBox="1"/>
          <p:nvPr/>
        </p:nvSpPr>
        <p:spPr>
          <a:xfrm>
            <a:off x="13161" y="4052246"/>
            <a:ext cx="1096868" cy="461665"/>
          </a:xfrm>
          <a:prstGeom prst="rect">
            <a:avLst/>
          </a:prstGeom>
          <a:noFill/>
        </p:spPr>
        <p:txBody>
          <a:bodyPr wrap="square" rtlCol="0">
            <a:spAutoFit/>
          </a:bodyPr>
          <a:lstStyle/>
          <a:p>
            <a:r>
              <a:rPr lang="en-US" sz="1200" b="1" u="sng" dirty="0" smtClean="0"/>
              <a:t>Value chain Issues</a:t>
            </a:r>
            <a:endParaRPr lang="en-US" sz="1200" b="1" u="sng" dirty="0"/>
          </a:p>
        </p:txBody>
      </p:sp>
      <p:sp>
        <p:nvSpPr>
          <p:cNvPr id="32" name="Chevron 31"/>
          <p:cNvSpPr/>
          <p:nvPr/>
        </p:nvSpPr>
        <p:spPr>
          <a:xfrm>
            <a:off x="7017165" y="3200154"/>
            <a:ext cx="972852" cy="7079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User</a:t>
            </a:r>
            <a:endParaRPr lang="en-US" sz="800" dirty="0">
              <a:solidFill>
                <a:schemeClr val="tx1"/>
              </a:solidFill>
            </a:endParaRPr>
          </a:p>
        </p:txBody>
      </p:sp>
      <p:sp>
        <p:nvSpPr>
          <p:cNvPr id="2" name="Rectangle 1"/>
          <p:cNvSpPr/>
          <p:nvPr/>
        </p:nvSpPr>
        <p:spPr>
          <a:xfrm>
            <a:off x="3712991" y="1657150"/>
            <a:ext cx="3960422" cy="1384995"/>
          </a:xfrm>
          <a:prstGeom prst="rect">
            <a:avLst/>
          </a:prstGeom>
        </p:spPr>
        <p:txBody>
          <a:bodyPr wrap="square">
            <a:spAutoFit/>
          </a:bodyPr>
          <a:lstStyle/>
          <a:p>
            <a:pPr marL="0" indent="0">
              <a:buFont typeface="Arial" pitchFamily="34" charset="0"/>
              <a:buNone/>
            </a:pPr>
            <a:r>
              <a:rPr lang="en-AU" sz="1200" b="1" i="1" dirty="0">
                <a:solidFill>
                  <a:schemeClr val="accent5">
                    <a:lumMod val="50000"/>
                  </a:schemeClr>
                </a:solidFill>
                <a:latin typeface="+mn-lt"/>
                <a:cs typeface="Calibri" pitchFamily="34" charset="0"/>
              </a:rPr>
              <a:t>Sustainable Supply Chain criteria:</a:t>
            </a:r>
          </a:p>
          <a:p>
            <a:pPr marL="171450" indent="-171450">
              <a:buFont typeface="Arial" pitchFamily="34" charset="0"/>
              <a:buChar char="•"/>
            </a:pPr>
            <a:r>
              <a:rPr lang="en-AU" sz="1200" dirty="0">
                <a:latin typeface="+mn-lt"/>
                <a:cs typeface="Calibri" pitchFamily="34" charset="0"/>
              </a:rPr>
              <a:t>Supply Chain performance and risk management</a:t>
            </a:r>
            <a:endParaRPr lang="en-US" sz="1200" dirty="0">
              <a:latin typeface="+mn-lt"/>
              <a:cs typeface="Calibri" pitchFamily="34" charset="0"/>
            </a:endParaRPr>
          </a:p>
          <a:p>
            <a:pPr marL="171450" indent="-171450">
              <a:buFont typeface="Arial" pitchFamily="34" charset="0"/>
              <a:buChar char="•"/>
            </a:pPr>
            <a:r>
              <a:rPr lang="en-AU" sz="1200" dirty="0" smtClean="0">
                <a:latin typeface="+mn-lt"/>
                <a:cs typeface="Calibri" pitchFamily="34" charset="0"/>
              </a:rPr>
              <a:t>Procurement : Ethical </a:t>
            </a:r>
            <a:r>
              <a:rPr lang="en-AU" sz="1200" dirty="0">
                <a:latin typeface="+mn-lt"/>
                <a:cs typeface="Calibri" pitchFamily="34" charset="0"/>
              </a:rPr>
              <a:t>and responsible sourcing</a:t>
            </a:r>
          </a:p>
          <a:p>
            <a:pPr marL="171450" indent="-171450">
              <a:buFont typeface="Arial" pitchFamily="34" charset="0"/>
              <a:buChar char="•"/>
            </a:pPr>
            <a:r>
              <a:rPr lang="en-AU" sz="1200" dirty="0">
                <a:latin typeface="+mn-lt"/>
                <a:cs typeface="Calibri" pitchFamily="34" charset="0"/>
              </a:rPr>
              <a:t>Product design improvements and environmental friendly materials</a:t>
            </a:r>
          </a:p>
          <a:p>
            <a:pPr marL="171450" indent="-171450">
              <a:buFont typeface="Arial" pitchFamily="34" charset="0"/>
              <a:buChar char="•"/>
            </a:pPr>
            <a:r>
              <a:rPr lang="en-AU" sz="1200" dirty="0">
                <a:latin typeface="+mn-lt"/>
                <a:cs typeface="Calibri" pitchFamily="34" charset="0"/>
              </a:rPr>
              <a:t>Material compliance and EOL </a:t>
            </a:r>
            <a:r>
              <a:rPr lang="en-AU" sz="1200" dirty="0" smtClean="0">
                <a:latin typeface="+mn-lt"/>
                <a:cs typeface="Calibri" pitchFamily="34" charset="0"/>
              </a:rPr>
              <a:t>management</a:t>
            </a:r>
          </a:p>
          <a:p>
            <a:pPr marL="171450" indent="-171450">
              <a:buFont typeface="Arial" pitchFamily="34" charset="0"/>
              <a:buChar char="•"/>
            </a:pPr>
            <a:r>
              <a:rPr lang="en-AU" sz="1200" dirty="0" smtClean="0">
                <a:latin typeface="+mn-lt"/>
                <a:cs typeface="Calibri" pitchFamily="34" charset="0"/>
              </a:rPr>
              <a:t>Logistics Management</a:t>
            </a:r>
            <a:endParaRPr lang="en-AU" sz="1200" dirty="0">
              <a:latin typeface="+mn-lt"/>
              <a:cs typeface="Calibri" pitchFamily="34" charset="0"/>
            </a:endParaRPr>
          </a:p>
        </p:txBody>
      </p:sp>
      <p:sp>
        <p:nvSpPr>
          <p:cNvPr id="31" name="Chevron 30"/>
          <p:cNvSpPr/>
          <p:nvPr/>
        </p:nvSpPr>
        <p:spPr>
          <a:xfrm>
            <a:off x="6031307" y="3219204"/>
            <a:ext cx="1283893" cy="707916"/>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smtClean="0">
                <a:solidFill>
                  <a:schemeClr val="tx1"/>
                </a:solidFill>
              </a:rPr>
              <a:t>Retailer</a:t>
            </a:r>
            <a:endParaRPr lang="en-US" sz="800" dirty="0">
              <a:solidFill>
                <a:schemeClr val="tx1"/>
              </a:solidFill>
            </a:endParaRPr>
          </a:p>
        </p:txBody>
      </p:sp>
      <p:sp>
        <p:nvSpPr>
          <p:cNvPr id="33" name="TextBox 32"/>
          <p:cNvSpPr txBox="1"/>
          <p:nvPr/>
        </p:nvSpPr>
        <p:spPr>
          <a:xfrm>
            <a:off x="7122594" y="3989637"/>
            <a:ext cx="1178528" cy="830997"/>
          </a:xfrm>
          <a:prstGeom prst="rect">
            <a:avLst/>
          </a:prstGeom>
          <a:noFill/>
        </p:spPr>
        <p:txBody>
          <a:bodyPr wrap="none" rtlCol="0">
            <a:spAutoFit/>
          </a:bodyPr>
          <a:lstStyle/>
          <a:p>
            <a:pPr marL="171450" indent="-171450">
              <a:lnSpc>
                <a:spcPct val="150000"/>
              </a:lnSpc>
              <a:buFont typeface="Wingdings" pitchFamily="2" charset="2"/>
              <a:buChar char="q"/>
            </a:pPr>
            <a:r>
              <a:rPr lang="en-US" sz="800" dirty="0" smtClean="0">
                <a:latin typeface="+mn-lt"/>
              </a:rPr>
              <a:t>Use  (TCO)</a:t>
            </a:r>
          </a:p>
          <a:p>
            <a:pPr marL="171450" indent="-171450">
              <a:lnSpc>
                <a:spcPct val="150000"/>
              </a:lnSpc>
              <a:buFont typeface="Wingdings" pitchFamily="2" charset="2"/>
              <a:buChar char="q"/>
            </a:pPr>
            <a:r>
              <a:rPr lang="en-US" sz="800" dirty="0" smtClean="0">
                <a:latin typeface="+mn-lt"/>
              </a:rPr>
              <a:t>Take back systems</a:t>
            </a:r>
          </a:p>
          <a:p>
            <a:pPr marL="171450" indent="-171450">
              <a:lnSpc>
                <a:spcPct val="150000"/>
              </a:lnSpc>
              <a:buFont typeface="Wingdings" pitchFamily="2" charset="2"/>
              <a:buChar char="q"/>
            </a:pPr>
            <a:r>
              <a:rPr lang="en-US" sz="800" dirty="0" smtClean="0">
                <a:latin typeface="+mn-lt"/>
              </a:rPr>
              <a:t>Recycle and reuse</a:t>
            </a:r>
          </a:p>
          <a:p>
            <a:pPr>
              <a:lnSpc>
                <a:spcPct val="150000"/>
              </a:lnSpc>
            </a:pPr>
            <a:endParaRPr lang="en-US" sz="800" dirty="0" smtClean="0">
              <a:latin typeface="+mn-lt"/>
            </a:endParaRPr>
          </a:p>
        </p:txBody>
      </p:sp>
      <p:sp>
        <p:nvSpPr>
          <p:cNvPr id="34" name="TextBox 33"/>
          <p:cNvSpPr txBox="1"/>
          <p:nvPr/>
        </p:nvSpPr>
        <p:spPr>
          <a:xfrm>
            <a:off x="6220312" y="3888396"/>
            <a:ext cx="1247457" cy="1384995"/>
          </a:xfrm>
          <a:prstGeom prst="rect">
            <a:avLst/>
          </a:prstGeom>
          <a:noFill/>
        </p:spPr>
        <p:txBody>
          <a:bodyPr wrap="none" rtlCol="0">
            <a:spAutoFit/>
          </a:bodyPr>
          <a:lstStyle/>
          <a:p>
            <a:pPr marL="171450" indent="-171450">
              <a:lnSpc>
                <a:spcPct val="150000"/>
              </a:lnSpc>
              <a:buFont typeface="Wingdings" pitchFamily="2" charset="2"/>
              <a:buChar char="q"/>
            </a:pPr>
            <a:r>
              <a:rPr lang="en-US" sz="800" dirty="0" smtClean="0">
                <a:latin typeface="+mn-lt"/>
              </a:rPr>
              <a:t>Product selection</a:t>
            </a:r>
          </a:p>
          <a:p>
            <a:pPr marL="171450" indent="-171450">
              <a:lnSpc>
                <a:spcPct val="150000"/>
              </a:lnSpc>
              <a:buFont typeface="Wingdings" pitchFamily="2" charset="2"/>
              <a:buChar char="q"/>
            </a:pPr>
            <a:r>
              <a:rPr lang="en-US" sz="800" dirty="0" smtClean="0">
                <a:latin typeface="+mn-lt"/>
              </a:rPr>
              <a:t>Labeling</a:t>
            </a:r>
          </a:p>
          <a:p>
            <a:pPr marL="171450" indent="-171450">
              <a:lnSpc>
                <a:spcPct val="150000"/>
              </a:lnSpc>
              <a:buFont typeface="Wingdings" pitchFamily="2" charset="2"/>
              <a:buChar char="q"/>
            </a:pPr>
            <a:r>
              <a:rPr lang="en-US" sz="800" dirty="0" smtClean="0">
                <a:latin typeface="+mn-lt"/>
              </a:rPr>
              <a:t>Local communities</a:t>
            </a:r>
          </a:p>
          <a:p>
            <a:pPr marL="171450" indent="-171450">
              <a:lnSpc>
                <a:spcPct val="150000"/>
              </a:lnSpc>
              <a:buFont typeface="Wingdings" pitchFamily="2" charset="2"/>
              <a:buChar char="q"/>
            </a:pPr>
            <a:r>
              <a:rPr lang="en-US" sz="800" dirty="0" smtClean="0">
                <a:latin typeface="+mn-lt"/>
              </a:rPr>
              <a:t>Working condition</a:t>
            </a:r>
          </a:p>
          <a:p>
            <a:pPr marL="171450" indent="-171450">
              <a:lnSpc>
                <a:spcPct val="150000"/>
              </a:lnSpc>
              <a:buFont typeface="Wingdings" pitchFamily="2" charset="2"/>
              <a:buChar char="q"/>
            </a:pPr>
            <a:r>
              <a:rPr lang="en-US" sz="800" dirty="0" smtClean="0">
                <a:latin typeface="+mn-lt"/>
              </a:rPr>
              <a:t>Waste management </a:t>
            </a:r>
          </a:p>
          <a:p>
            <a:pPr marL="171450" indent="-171450">
              <a:lnSpc>
                <a:spcPct val="150000"/>
              </a:lnSpc>
              <a:buFont typeface="Wingdings" pitchFamily="2" charset="2"/>
              <a:buChar char="q"/>
            </a:pPr>
            <a:endParaRPr lang="en-US" sz="800" dirty="0" smtClean="0">
              <a:latin typeface="+mn-lt"/>
            </a:endParaRPr>
          </a:p>
          <a:p>
            <a:pPr>
              <a:lnSpc>
                <a:spcPct val="150000"/>
              </a:lnSpc>
            </a:pPr>
            <a:endParaRPr lang="en-US" sz="800" dirty="0" smtClean="0">
              <a:latin typeface="+mn-lt"/>
            </a:endParaRPr>
          </a:p>
        </p:txBody>
      </p:sp>
    </p:spTree>
    <p:extLst>
      <p:ext uri="{BB962C8B-B14F-4D97-AF65-F5344CB8AC3E}">
        <p14:creationId xmlns:p14="http://schemas.microsoft.com/office/powerpoint/2010/main" val="3223676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Sustainability 16x9 Ligh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mbria">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000" dirty="0" smtClean="0">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13045</TotalTime>
  <Words>2840</Words>
  <Application>Microsoft Office PowerPoint</Application>
  <PresentationFormat>On-screen Show (16:9)</PresentationFormat>
  <Paragraphs>494</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Sustainability 16x9 Light</vt:lpstr>
      <vt:lpstr>PowerPoint Presentation</vt:lpstr>
      <vt:lpstr>Two problems </vt:lpstr>
      <vt:lpstr>The problem statement: Conflict Minerals </vt:lpstr>
      <vt:lpstr>Where and What?</vt:lpstr>
      <vt:lpstr>The problem statement: E-waste</vt:lpstr>
      <vt:lpstr>Challenges in proper E-waste recycling in developing world</vt:lpstr>
      <vt:lpstr>PowerPoint Presentation</vt:lpstr>
      <vt:lpstr>Business Ethics and Sustainability issues pertaining to mining – Gone for a toss? </vt:lpstr>
      <vt:lpstr>Sustainability issues mapped across the value chain</vt:lpstr>
      <vt:lpstr>Increasing demand for Supply Chain Sustainability Disclosure</vt:lpstr>
      <vt:lpstr>Conflict Minerals and E-waste linkages for a sustainable supply chain</vt:lpstr>
      <vt:lpstr>E-waste Value Chain</vt:lpstr>
      <vt:lpstr>PowerPoint Presentation</vt:lpstr>
      <vt:lpstr>Guidelines for Producer -  End of Life destination</vt:lpstr>
      <vt:lpstr>PowerPoint Presentation</vt:lpstr>
      <vt:lpstr>A phased approach to Sustainable Supply Chain</vt:lpstr>
      <vt:lpstr>Sustainable EEE Value Chain</vt:lpstr>
      <vt:lpstr>Steps to conflict –free electronics</vt:lpstr>
      <vt:lpstr>Leading ICT companies – On Conflict Minerals</vt:lpstr>
      <vt:lpstr>Leading ICT companies – On E-waste and EPR</vt:lpstr>
      <vt:lpstr>Closing the loop – Life cycle of EEE</vt:lpstr>
      <vt:lpstr>Future of EEE from different stakeholder perspectives</vt:lpstr>
      <vt:lpstr>Steps to bridging the gap Conflict minerals and E-waste * - recovery and recycling</vt:lpstr>
      <vt:lpstr>Ecosystem for Sustainable Supply Chain </vt:lpstr>
      <vt:lpstr>THANK YOU</vt:lpstr>
    </vt:vector>
  </TitlesOfParts>
  <Company>Infosys Technologies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Vaibhav Bhatia</dc:creator>
  <cp:lastModifiedBy>Sunita Purushottam</cp:lastModifiedBy>
  <cp:revision>696</cp:revision>
  <dcterms:created xsi:type="dcterms:W3CDTF">2011-09-14T16:39:28Z</dcterms:created>
  <dcterms:modified xsi:type="dcterms:W3CDTF">2012-09-18T12:43:07Z</dcterms:modified>
</cp:coreProperties>
</file>