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343" r:id="rId2"/>
    <p:sldId id="624" r:id="rId3"/>
    <p:sldId id="625" r:id="rId4"/>
    <p:sldId id="626" r:id="rId5"/>
    <p:sldId id="627" r:id="rId6"/>
    <p:sldId id="628" r:id="rId7"/>
    <p:sldId id="585" r:id="rId8"/>
    <p:sldId id="588" r:id="rId9"/>
    <p:sldId id="589" r:id="rId10"/>
    <p:sldId id="590" r:id="rId11"/>
    <p:sldId id="608" r:id="rId12"/>
    <p:sldId id="595" r:id="rId13"/>
    <p:sldId id="596" r:id="rId14"/>
    <p:sldId id="606" r:id="rId15"/>
    <p:sldId id="613" r:id="rId16"/>
    <p:sldId id="615" r:id="rId17"/>
    <p:sldId id="616" r:id="rId18"/>
    <p:sldId id="614" r:id="rId19"/>
    <p:sldId id="620" r:id="rId20"/>
    <p:sldId id="622" r:id="rId21"/>
    <p:sldId id="633" r:id="rId22"/>
    <p:sldId id="629" r:id="rId23"/>
    <p:sldId id="631" r:id="rId24"/>
    <p:sldId id="630" r:id="rId25"/>
  </p:sldIdLst>
  <p:sldSz cx="9144000" cy="6858000" type="screen4x3"/>
  <p:notesSz cx="6669088" cy="9928225"/>
  <p:defaultTextStyle>
    <a:defPPr>
      <a:defRPr lang="en-US"/>
    </a:defPPr>
    <a:lvl1pPr algn="l" rtl="0" fontAlgn="base">
      <a:spcBef>
        <a:spcPct val="0"/>
      </a:spcBef>
      <a:spcAft>
        <a:spcPct val="0"/>
      </a:spcAft>
      <a:defRPr sz="2000" kern="1200">
        <a:solidFill>
          <a:srgbClr val="646464"/>
        </a:solidFill>
        <a:latin typeface="Verdana" pitchFamily="34" charset="0"/>
        <a:ea typeface="+mn-ea"/>
        <a:cs typeface="Arial" charset="0"/>
      </a:defRPr>
    </a:lvl1pPr>
    <a:lvl2pPr marL="457200" algn="l" rtl="0" fontAlgn="base">
      <a:spcBef>
        <a:spcPct val="0"/>
      </a:spcBef>
      <a:spcAft>
        <a:spcPct val="0"/>
      </a:spcAft>
      <a:defRPr sz="2000" kern="1200">
        <a:solidFill>
          <a:srgbClr val="646464"/>
        </a:solidFill>
        <a:latin typeface="Verdana" pitchFamily="34" charset="0"/>
        <a:ea typeface="+mn-ea"/>
        <a:cs typeface="Arial" charset="0"/>
      </a:defRPr>
    </a:lvl2pPr>
    <a:lvl3pPr marL="914400" algn="l" rtl="0" fontAlgn="base">
      <a:spcBef>
        <a:spcPct val="0"/>
      </a:spcBef>
      <a:spcAft>
        <a:spcPct val="0"/>
      </a:spcAft>
      <a:defRPr sz="2000" kern="1200">
        <a:solidFill>
          <a:srgbClr val="646464"/>
        </a:solidFill>
        <a:latin typeface="Verdana" pitchFamily="34" charset="0"/>
        <a:ea typeface="+mn-ea"/>
        <a:cs typeface="Arial" charset="0"/>
      </a:defRPr>
    </a:lvl3pPr>
    <a:lvl4pPr marL="1371600" algn="l" rtl="0" fontAlgn="base">
      <a:spcBef>
        <a:spcPct val="0"/>
      </a:spcBef>
      <a:spcAft>
        <a:spcPct val="0"/>
      </a:spcAft>
      <a:defRPr sz="2000" kern="1200">
        <a:solidFill>
          <a:srgbClr val="646464"/>
        </a:solidFill>
        <a:latin typeface="Verdana" pitchFamily="34" charset="0"/>
        <a:ea typeface="+mn-ea"/>
        <a:cs typeface="Arial" charset="0"/>
      </a:defRPr>
    </a:lvl4pPr>
    <a:lvl5pPr marL="1828800" algn="l" rtl="0" fontAlgn="base">
      <a:spcBef>
        <a:spcPct val="0"/>
      </a:spcBef>
      <a:spcAft>
        <a:spcPct val="0"/>
      </a:spcAft>
      <a:defRPr sz="2000" kern="1200">
        <a:solidFill>
          <a:srgbClr val="646464"/>
        </a:solidFill>
        <a:latin typeface="Verdana" pitchFamily="34" charset="0"/>
        <a:ea typeface="+mn-ea"/>
        <a:cs typeface="Arial" charset="0"/>
      </a:defRPr>
    </a:lvl5pPr>
    <a:lvl6pPr marL="2286000" algn="l" defTabSz="914400" rtl="0" eaLnBrk="1" latinLnBrk="0" hangingPunct="1">
      <a:defRPr sz="2000" kern="1200">
        <a:solidFill>
          <a:srgbClr val="646464"/>
        </a:solidFill>
        <a:latin typeface="Verdana" pitchFamily="34" charset="0"/>
        <a:ea typeface="+mn-ea"/>
        <a:cs typeface="Arial" charset="0"/>
      </a:defRPr>
    </a:lvl6pPr>
    <a:lvl7pPr marL="2743200" algn="l" defTabSz="914400" rtl="0" eaLnBrk="1" latinLnBrk="0" hangingPunct="1">
      <a:defRPr sz="2000" kern="1200">
        <a:solidFill>
          <a:srgbClr val="646464"/>
        </a:solidFill>
        <a:latin typeface="Verdana" pitchFamily="34" charset="0"/>
        <a:ea typeface="+mn-ea"/>
        <a:cs typeface="Arial" charset="0"/>
      </a:defRPr>
    </a:lvl7pPr>
    <a:lvl8pPr marL="3200400" algn="l" defTabSz="914400" rtl="0" eaLnBrk="1" latinLnBrk="0" hangingPunct="1">
      <a:defRPr sz="2000" kern="1200">
        <a:solidFill>
          <a:srgbClr val="646464"/>
        </a:solidFill>
        <a:latin typeface="Verdana" pitchFamily="34" charset="0"/>
        <a:ea typeface="+mn-ea"/>
        <a:cs typeface="Arial" charset="0"/>
      </a:defRPr>
    </a:lvl8pPr>
    <a:lvl9pPr marL="3657600" algn="l" defTabSz="914400" rtl="0" eaLnBrk="1" latinLnBrk="0" hangingPunct="1">
      <a:defRPr sz="2000" kern="1200">
        <a:solidFill>
          <a:srgbClr val="646464"/>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438A"/>
    <a:srgbClr val="1B5BA2"/>
    <a:srgbClr val="87BBE0"/>
    <a:srgbClr val="D9445A"/>
    <a:srgbClr val="525152"/>
    <a:srgbClr val="0099CC"/>
    <a:srgbClr val="64646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7" autoAdjust="0"/>
    <p:restoredTop sz="83359" autoAdjust="0"/>
  </p:normalViewPr>
  <p:slideViewPr>
    <p:cSldViewPr>
      <p:cViewPr varScale="1">
        <p:scale>
          <a:sx n="93" d="100"/>
          <a:sy n="93" d="100"/>
        </p:scale>
        <p:origin x="-176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228"/>
    </p:cViewPr>
  </p:sorterViewPr>
  <p:notesViewPr>
    <p:cSldViewPr>
      <p:cViewPr varScale="1">
        <p:scale>
          <a:sx n="74" d="100"/>
          <a:sy n="74" d="100"/>
        </p:scale>
        <p:origin x="-2238" y="-90"/>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cs typeface="+mn-cs"/>
              </a:defRPr>
            </a:lvl1pPr>
          </a:lstStyle>
          <a:p>
            <a:pPr>
              <a:defRPr/>
            </a:pPr>
            <a:endParaRPr lang="en-US"/>
          </a:p>
        </p:txBody>
      </p:sp>
      <p:sp>
        <p:nvSpPr>
          <p:cNvPr id="28675" name="Rectangle 3"/>
          <p:cNvSpPr>
            <a:spLocks noGrp="1" noChangeArrowheads="1"/>
          </p:cNvSpPr>
          <p:nvPr>
            <p:ph type="dt" sz="quarter"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cs typeface="+mn-cs"/>
              </a:defRPr>
            </a:lvl1pPr>
          </a:lstStyle>
          <a:p>
            <a:pPr>
              <a:defRPr/>
            </a:pPr>
            <a:endParaRPr lang="en-US"/>
          </a:p>
        </p:txBody>
      </p:sp>
      <p:sp>
        <p:nvSpPr>
          <p:cNvPr id="28676" name="Rectangle 4"/>
          <p:cNvSpPr>
            <a:spLocks noGrp="1" noChangeArrowheads="1"/>
          </p:cNvSpPr>
          <p:nvPr>
            <p:ph type="ftr" sz="quarter" idx="2"/>
          </p:nvPr>
        </p:nvSpPr>
        <p:spPr bwMode="auto">
          <a:xfrm>
            <a:off x="0" y="9431338"/>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cs typeface="+mn-cs"/>
              </a:defRPr>
            </a:lvl1pPr>
          </a:lstStyle>
          <a:p>
            <a:pPr>
              <a:defRPr/>
            </a:pPr>
            <a:endParaRPr lang="en-US"/>
          </a:p>
        </p:txBody>
      </p:sp>
      <p:sp>
        <p:nvSpPr>
          <p:cNvPr id="28677" name="Rectangle 5"/>
          <p:cNvSpPr>
            <a:spLocks noGrp="1" noChangeArrowheads="1"/>
          </p:cNvSpPr>
          <p:nvPr>
            <p:ph type="sldNum" sz="quarter" idx="3"/>
          </p:nvPr>
        </p:nvSpPr>
        <p:spPr bwMode="auto">
          <a:xfrm>
            <a:off x="3779838" y="9431338"/>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cs typeface="+mn-cs"/>
              </a:defRPr>
            </a:lvl1pPr>
          </a:lstStyle>
          <a:p>
            <a:pPr>
              <a:defRPr/>
            </a:pPr>
            <a:fld id="{D83AE7A5-BC95-4578-A1AA-10753EB130DB}" type="slidenum">
              <a:rPr lang="en-US"/>
              <a:pPr>
                <a:defRPr/>
              </a:pPr>
              <a:t>‹#›</a:t>
            </a:fld>
            <a:endParaRPr lang="en-US"/>
          </a:p>
        </p:txBody>
      </p:sp>
    </p:spTree>
    <p:extLst>
      <p:ext uri="{BB962C8B-B14F-4D97-AF65-F5344CB8AC3E}">
        <p14:creationId xmlns:p14="http://schemas.microsoft.com/office/powerpoint/2010/main" val="1983194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cs typeface="+mn-cs"/>
              </a:defRPr>
            </a:lvl1pPr>
          </a:lstStyle>
          <a:p>
            <a:pPr>
              <a:defRPr/>
            </a:pPr>
            <a:endParaRPr lang="en-US"/>
          </a:p>
        </p:txBody>
      </p:sp>
      <p:sp>
        <p:nvSpPr>
          <p:cNvPr id="48131" name="Rectangle 3"/>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889000" y="4716463"/>
            <a:ext cx="48910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431338"/>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cs typeface="+mn-cs"/>
              </a:defRPr>
            </a:lvl1pPr>
          </a:lstStyle>
          <a:p>
            <a:pPr>
              <a:defRPr/>
            </a:pPr>
            <a:endParaRPr lang="en-US"/>
          </a:p>
        </p:txBody>
      </p:sp>
      <p:sp>
        <p:nvSpPr>
          <p:cNvPr id="48135" name="Rectangle 7"/>
          <p:cNvSpPr>
            <a:spLocks noGrp="1" noChangeArrowheads="1"/>
          </p:cNvSpPr>
          <p:nvPr>
            <p:ph type="sldNum" sz="quarter" idx="5"/>
          </p:nvPr>
        </p:nvSpPr>
        <p:spPr bwMode="auto">
          <a:xfrm>
            <a:off x="3779838" y="9431338"/>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cs typeface="+mn-cs"/>
              </a:defRPr>
            </a:lvl1pPr>
          </a:lstStyle>
          <a:p>
            <a:pPr>
              <a:defRPr/>
            </a:pPr>
            <a:fld id="{1246949E-9F66-4794-974B-E720CFB809F8}" type="slidenum">
              <a:rPr lang="en-US"/>
              <a:pPr>
                <a:defRPr/>
              </a:pPr>
              <a:t>‹#›</a:t>
            </a:fld>
            <a:endParaRPr lang="en-US"/>
          </a:p>
        </p:txBody>
      </p:sp>
    </p:spTree>
    <p:extLst>
      <p:ext uri="{BB962C8B-B14F-4D97-AF65-F5344CB8AC3E}">
        <p14:creationId xmlns:p14="http://schemas.microsoft.com/office/powerpoint/2010/main" val="373132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itu.int/ITU-D/ict/" TargetMode="External"/><Relationship Id="rId4" Type="http://schemas.openxmlformats.org/officeDocument/2006/relationships/hyperlink" Target="http://www.itu.int/ITU-D/ICTEYE/Indicators/Indicators.aspx" TargetMode="External"/><Relationship Id="rId5" Type="http://schemas.openxmlformats.org/officeDocument/2006/relationships/hyperlink" Target="http://www.itu.int/ITU-D/ict/publications/idi/2009/index.html"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www.itu.int/ITU-T/gsi/iptv/"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C7CBCDE2-7C1E-4013-A825-A9472572E7B5}" type="slidenum">
              <a:rPr lang="en-US" smtClean="0">
                <a:cs typeface="Arial" charset="0"/>
              </a:rPr>
              <a:pPr/>
              <a:t>1</a:t>
            </a:fld>
            <a:endParaRPr lang="en-US" smtClean="0">
              <a:cs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Without ITU standards you couldn’t make a telephone</a:t>
            </a:r>
            <a:r>
              <a:rPr lang="en-US" baseline="0" dirty="0" smtClean="0"/>
              <a:t> call… you couldn’t surf the Internet.</a:t>
            </a:r>
            <a:endParaRPr lang="en-US" dirty="0" smtClean="0"/>
          </a:p>
          <a:p>
            <a:pPr marL="171450" indent="-171450">
              <a:buFont typeface="Arial" pitchFamily="34" charset="0"/>
              <a:buChar char="•"/>
            </a:pPr>
            <a:r>
              <a:rPr lang="en-US" dirty="0" smtClean="0"/>
              <a:t>ITU-T H.264: Emmy Award-winning video compression standard, also known as MPEG4. Most YouTube videos are encoded in H.264. If</a:t>
            </a:r>
            <a:r>
              <a:rPr lang="en-US" baseline="0" dirty="0" smtClean="0"/>
              <a:t> you have an iPhone or </a:t>
            </a:r>
            <a:r>
              <a:rPr lang="en-US" baseline="0" dirty="0" err="1" smtClean="0"/>
              <a:t>iPad</a:t>
            </a:r>
            <a:r>
              <a:rPr lang="en-US" baseline="0" dirty="0" smtClean="0"/>
              <a:t> it is using h.264 for video</a:t>
            </a:r>
            <a:endParaRPr lang="en-US" dirty="0" smtClean="0"/>
          </a:p>
          <a:p>
            <a:pPr marL="171450" indent="-171450">
              <a:buFont typeface="Arial" pitchFamily="34" charset="0"/>
              <a:buChar char="•"/>
            </a:pPr>
            <a:r>
              <a:rPr lang="en-US" dirty="0" smtClean="0"/>
              <a:t>ITU-T G.992: ADSL standards. In fact if you have</a:t>
            </a:r>
            <a:r>
              <a:rPr lang="en-US" baseline="0" dirty="0" smtClean="0"/>
              <a:t> an Internet connection at home chances are it is standardized in ITU</a:t>
            </a:r>
            <a:endParaRPr lang="en-US" dirty="0" smtClean="0"/>
          </a:p>
          <a:p>
            <a:pPr marL="171450" indent="-171450">
              <a:buFont typeface="Arial" pitchFamily="34" charset="0"/>
              <a:buChar char="•"/>
            </a:pPr>
            <a:r>
              <a:rPr lang="en-US" dirty="0" smtClean="0"/>
              <a:t>ITU-T G.hn: high speed home networking over power lines, phone lines and coaxial cable</a:t>
            </a:r>
          </a:p>
          <a:p>
            <a:pPr marL="171450" indent="-171450">
              <a:buFont typeface="Arial" pitchFamily="34" charset="0"/>
              <a:buChar char="•"/>
            </a:pPr>
            <a:r>
              <a:rPr lang="en-US" dirty="0" smtClean="0"/>
              <a:t>Optical transport networks – </a:t>
            </a:r>
            <a:r>
              <a:rPr lang="en-US" sz="1200" kern="1200" dirty="0" smtClean="0">
                <a:solidFill>
                  <a:schemeClr val="tx1"/>
                </a:solidFill>
                <a:effectLst/>
                <a:latin typeface="Verdana" pitchFamily="34" charset="0"/>
                <a:ea typeface="+mn-ea"/>
                <a:cs typeface="Arial" pitchFamily="34" charset="0"/>
              </a:rPr>
              <a:t>more than nine-tenths of Internet traffic now travels through undersea </a:t>
            </a:r>
            <a:r>
              <a:rPr lang="en-US" sz="1200" kern="1200" dirty="0" err="1" smtClean="0">
                <a:solidFill>
                  <a:schemeClr val="tx1"/>
                </a:solidFill>
                <a:effectLst/>
                <a:latin typeface="Verdana" pitchFamily="34" charset="0"/>
                <a:ea typeface="+mn-ea"/>
                <a:cs typeface="Arial" pitchFamily="34" charset="0"/>
              </a:rPr>
              <a:t>fibre</a:t>
            </a:r>
            <a:r>
              <a:rPr lang="en-US" sz="1200" kern="1200" dirty="0" smtClean="0">
                <a:solidFill>
                  <a:schemeClr val="tx1"/>
                </a:solidFill>
                <a:effectLst/>
                <a:latin typeface="Verdana" pitchFamily="34" charset="0"/>
                <a:ea typeface="+mn-ea"/>
                <a:cs typeface="Arial" pitchFamily="34" charset="0"/>
              </a:rPr>
              <a:t>-optic cables </a:t>
            </a:r>
          </a:p>
          <a:p>
            <a:pPr marL="171450" indent="-171450">
              <a:buFont typeface="Arial" pitchFamily="34" charset="0"/>
              <a:buChar char="•"/>
            </a:pPr>
            <a:r>
              <a:rPr lang="en-US" dirty="0" smtClean="0"/>
              <a:t>Green ICT: Methodologies to measure the impact of ICT on climate change, e.g., universal charging solution – reducing energy consumption, costs, </a:t>
            </a:r>
            <a:r>
              <a:rPr lang="en-US" dirty="0" err="1" smtClean="0"/>
              <a:t>eWaste</a:t>
            </a:r>
            <a:endParaRPr lang="en-US" dirty="0" smtClean="0"/>
          </a:p>
          <a:p>
            <a:endParaRPr lang="en-GB" dirty="0"/>
          </a:p>
        </p:txBody>
      </p:sp>
      <p:sp>
        <p:nvSpPr>
          <p:cNvPr id="4" name="Slide Number Placeholder 3"/>
          <p:cNvSpPr>
            <a:spLocks noGrp="1"/>
          </p:cNvSpPr>
          <p:nvPr>
            <p:ph type="sldNum" sz="quarter" idx="10"/>
          </p:nvPr>
        </p:nvSpPr>
        <p:spPr/>
        <p:txBody>
          <a:bodyPr/>
          <a:lstStyle/>
          <a:p>
            <a:pPr>
              <a:defRPr/>
            </a:pPr>
            <a:fld id="{1246949E-9F66-4794-974B-E720CFB809F8}" type="slidenum">
              <a:rPr lang="en-US" smtClean="0"/>
              <a:pPr>
                <a:defRPr/>
              </a:pPr>
              <a:t>13</a:t>
            </a:fld>
            <a:endParaRPr lang="en-US"/>
          </a:p>
        </p:txBody>
      </p:sp>
    </p:spTree>
    <p:extLst>
      <p:ext uri="{BB962C8B-B14F-4D97-AF65-F5344CB8AC3E}">
        <p14:creationId xmlns:p14="http://schemas.microsoft.com/office/powerpoint/2010/main" val="1566090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39422F-251D-47FD-864B-BEB3C1C612ED}" type="slidenum">
              <a:rPr lang="en-US" smtClean="0"/>
              <a:pPr>
                <a:defRPr/>
              </a:pPr>
              <a:t>15</a:t>
            </a:fld>
            <a:endParaRPr lang="en-US" dirty="0"/>
          </a:p>
        </p:txBody>
      </p:sp>
    </p:spTree>
    <p:extLst>
      <p:ext uri="{BB962C8B-B14F-4D97-AF65-F5344CB8AC3E}">
        <p14:creationId xmlns:p14="http://schemas.microsoft.com/office/powerpoint/2010/main" val="657509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1B934C-DD01-47A0-A9B3-FE031690B6F5}" type="slidenum">
              <a:rPr lang="en-US"/>
              <a:pPr>
                <a:defRPr/>
              </a:pPr>
              <a:t>16</a:t>
            </a:fld>
            <a:endParaRPr 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lvl="0" hangingPunct="0"/>
            <a:endParaRPr lang="en-US" sz="1200" kern="1200" dirty="0">
              <a:solidFill>
                <a:schemeClr val="tx1"/>
              </a:solidFill>
              <a:effectLst/>
              <a:latin typeface="Verdana" pitchFamily="34" charset="0"/>
              <a:ea typeface="+mn-ea"/>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a:lnSpc>
                <a:spcPct val="80000"/>
              </a:lnSpc>
            </a:pPr>
            <a:endParaRPr lang="en-US" dirty="0" smtClean="0"/>
          </a:p>
        </p:txBody>
      </p:sp>
      <p:sp>
        <p:nvSpPr>
          <p:cNvPr id="4" name="Slide Number Placeholder 3"/>
          <p:cNvSpPr>
            <a:spLocks noGrp="1"/>
          </p:cNvSpPr>
          <p:nvPr>
            <p:ph type="sldNum" sz="quarter" idx="5"/>
          </p:nvPr>
        </p:nvSpPr>
        <p:spPr/>
        <p:txBody>
          <a:bodyPr/>
          <a:lstStyle/>
          <a:p>
            <a:pPr>
              <a:defRPr/>
            </a:pPr>
            <a:fld id="{28335516-5A86-4A37-9645-0E453942D5BF}" type="slidenum">
              <a:rPr lang="en-US" smtClean="0"/>
              <a:pPr>
                <a:defRPr/>
              </a:pPr>
              <a:t>17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39422F-251D-47FD-864B-BEB3C1C612ED}" type="slidenum">
              <a:rPr lang="en-US" smtClean="0"/>
              <a:pPr>
                <a:defRPr/>
              </a:pPr>
              <a:t>18</a:t>
            </a:fld>
            <a:endParaRPr lang="en-US" dirty="0"/>
          </a:p>
        </p:txBody>
      </p:sp>
    </p:spTree>
    <p:extLst>
      <p:ext uri="{BB962C8B-B14F-4D97-AF65-F5344CB8AC3E}">
        <p14:creationId xmlns:p14="http://schemas.microsoft.com/office/powerpoint/2010/main" val="3168421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39422F-251D-47FD-864B-BEB3C1C612ED}" type="slidenum">
              <a:rPr lang="en-US" smtClean="0"/>
              <a:pPr>
                <a:defRPr/>
              </a:pPr>
              <a:t>19</a:t>
            </a:fld>
            <a:endParaRPr lang="en-US" dirty="0"/>
          </a:p>
        </p:txBody>
      </p:sp>
    </p:spTree>
    <p:extLst>
      <p:ext uri="{BB962C8B-B14F-4D97-AF65-F5344CB8AC3E}">
        <p14:creationId xmlns:p14="http://schemas.microsoft.com/office/powerpoint/2010/main" val="858651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39422F-251D-47FD-864B-BEB3C1C612ED}" type="slidenum">
              <a:rPr lang="en-US" smtClean="0"/>
              <a:pPr>
                <a:defRPr/>
              </a:pPr>
              <a:t>20</a:t>
            </a:fld>
            <a:endParaRPr lang="en-US" dirty="0"/>
          </a:p>
        </p:txBody>
      </p:sp>
    </p:spTree>
    <p:extLst>
      <p:ext uri="{BB962C8B-B14F-4D97-AF65-F5344CB8AC3E}">
        <p14:creationId xmlns:p14="http://schemas.microsoft.com/office/powerpoint/2010/main" val="4152310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39422F-251D-47FD-864B-BEB3C1C612ED}" type="slidenum">
              <a:rPr lang="en-US" smtClean="0"/>
              <a:pPr>
                <a:defRPr/>
              </a:pPr>
              <a:t>21</a:t>
            </a:fld>
            <a:endParaRPr lang="en-US" dirty="0"/>
          </a:p>
        </p:txBody>
      </p:sp>
    </p:spTree>
    <p:extLst>
      <p:ext uri="{BB962C8B-B14F-4D97-AF65-F5344CB8AC3E}">
        <p14:creationId xmlns:p14="http://schemas.microsoft.com/office/powerpoint/2010/main" val="657509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46949E-9F66-4794-974B-E720CFB809F8}" type="slidenum">
              <a:rPr lang="en-US" smtClean="0"/>
              <a:pPr>
                <a:defRPr/>
              </a:pPr>
              <a:t>22</a:t>
            </a:fld>
            <a:endParaRPr lang="en-US"/>
          </a:p>
        </p:txBody>
      </p:sp>
    </p:spTree>
    <p:extLst>
      <p:ext uri="{BB962C8B-B14F-4D97-AF65-F5344CB8AC3E}">
        <p14:creationId xmlns:p14="http://schemas.microsoft.com/office/powerpoint/2010/main" val="4001716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7F3A5BD-0181-4B77-B451-E8DEEAB27CE5}" type="slidenum">
              <a:rPr lang="en-US" smtClean="0"/>
              <a:pPr/>
              <a:t>2</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en-US" sz="1200" kern="1200" dirty="0" smtClean="0">
                <a:solidFill>
                  <a:schemeClr val="tx1"/>
                </a:solidFill>
                <a:effectLst/>
                <a:latin typeface="Verdana" pitchFamily="34" charset="0"/>
                <a:ea typeface="+mn-ea"/>
                <a:cs typeface="Arial" pitchFamily="34" charset="0"/>
              </a:rPr>
              <a:t>ITU was founded in Paris in 1865 as the International Telegraph Union. It took its present name in 1934, and in 1947 became a specialized agency of the United Nations.</a:t>
            </a:r>
            <a:br>
              <a:rPr lang="en-US" sz="1200" kern="1200" dirty="0" smtClean="0">
                <a:solidFill>
                  <a:schemeClr val="tx1"/>
                </a:solidFill>
                <a:effectLst/>
                <a:latin typeface="Verdana" pitchFamily="34" charset="0"/>
                <a:ea typeface="+mn-ea"/>
                <a:cs typeface="Arial" pitchFamily="34" charset="0"/>
              </a:rPr>
            </a:br>
            <a:endParaRPr lang="en-US" sz="1200" kern="1200" dirty="0" smtClean="0">
              <a:solidFill>
                <a:schemeClr val="tx1"/>
              </a:solidFill>
              <a:effectLst/>
              <a:latin typeface="Verdana" pitchFamily="34" charset="0"/>
              <a:ea typeface="+mn-ea"/>
              <a:cs typeface="Arial" pitchFamily="34" charset="0"/>
            </a:endParaRPr>
          </a:p>
          <a:p>
            <a:r>
              <a:rPr lang="en-US" sz="1200" kern="1200" dirty="0" smtClean="0">
                <a:solidFill>
                  <a:schemeClr val="tx1"/>
                </a:solidFill>
                <a:effectLst/>
                <a:latin typeface="Verdana" pitchFamily="34" charset="0"/>
                <a:ea typeface="+mn-ea"/>
                <a:cs typeface="Arial" pitchFamily="34" charset="0"/>
              </a:rPr>
              <a:t>Now ITU is </a:t>
            </a:r>
            <a:r>
              <a:rPr lang="en-US" sz="1200" i="1" kern="1200" dirty="0" smtClean="0">
                <a:solidFill>
                  <a:schemeClr val="tx1"/>
                </a:solidFill>
                <a:effectLst/>
                <a:latin typeface="Verdana" pitchFamily="34" charset="0"/>
                <a:ea typeface="+mn-ea"/>
                <a:cs typeface="Arial" pitchFamily="34" charset="0"/>
              </a:rPr>
              <a:t>the</a:t>
            </a:r>
            <a:r>
              <a:rPr lang="en-US" sz="1200" kern="1200" dirty="0" smtClean="0">
                <a:solidFill>
                  <a:schemeClr val="tx1"/>
                </a:solidFill>
                <a:effectLst/>
                <a:latin typeface="Verdana" pitchFamily="34" charset="0"/>
                <a:ea typeface="+mn-ea"/>
                <a:cs typeface="Arial" pitchFamily="34" charset="0"/>
              </a:rPr>
              <a:t> UN specialized agency that promotes global collaboration for a connected world</a:t>
            </a:r>
          </a:p>
          <a:p>
            <a:r>
              <a:rPr lang="en-US" sz="1200" kern="1200" dirty="0" smtClean="0">
                <a:solidFill>
                  <a:schemeClr val="tx1"/>
                </a:solidFill>
                <a:effectLst/>
                <a:latin typeface="Verdana" pitchFamily="34" charset="0"/>
                <a:ea typeface="+mn-ea"/>
                <a:cs typeface="Arial" pitchFamily="34" charset="0"/>
              </a:rPr>
              <a:t> </a:t>
            </a:r>
          </a:p>
          <a:p>
            <a:r>
              <a:rPr lang="en-US" sz="1200" kern="1200" dirty="0" smtClean="0">
                <a:solidFill>
                  <a:schemeClr val="tx1"/>
                </a:solidFill>
                <a:effectLst/>
                <a:latin typeface="Verdana" pitchFamily="34" charset="0"/>
                <a:ea typeface="+mn-ea"/>
                <a:cs typeface="Arial" pitchFamily="34" charset="0"/>
              </a:rPr>
              <a:t>Although its first area of expertise was the telegraph, the work of ITU now covers the whole ICT sector, from digital broadcasting to the Internet, and from mobile technologies to 3D TV.</a:t>
            </a:r>
          </a:p>
          <a:p>
            <a:endParaRPr lang="en-US" dirty="0" smtClean="0">
              <a:cs typeface="Arial" charset="0"/>
            </a:endParaRPr>
          </a:p>
          <a:p>
            <a:pPr>
              <a:lnSpc>
                <a:spcPct val="110000"/>
              </a:lnSpc>
              <a:buFontTx/>
              <a:buChar char="•"/>
            </a:pPr>
            <a:endParaRPr lang="en-US" dirty="0" smtClean="0">
              <a:solidFill>
                <a:srgbClr val="1B5BA2"/>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sz="1200" b="0" i="0" kern="1200" baseline="0" dirty="0" smtClean="0">
                <a:solidFill>
                  <a:schemeClr val="tx1"/>
                </a:solidFill>
                <a:latin typeface="+mn-lt"/>
                <a:ea typeface="+mn-ea"/>
                <a:cs typeface="+mn-cs"/>
              </a:rPr>
              <a:t> </a:t>
            </a:r>
            <a:endParaRPr lang="en-US" dirty="0" smtClean="0"/>
          </a:p>
        </p:txBody>
      </p:sp>
      <p:sp>
        <p:nvSpPr>
          <p:cNvPr id="40964" name="Slide Number Placeholder 3"/>
          <p:cNvSpPr>
            <a:spLocks noGrp="1"/>
          </p:cNvSpPr>
          <p:nvPr>
            <p:ph type="sldNum" sz="quarter" idx="5"/>
          </p:nvPr>
        </p:nvSpPr>
        <p:spPr>
          <a:noFill/>
        </p:spPr>
        <p:txBody>
          <a:bodyPr/>
          <a:lstStyle/>
          <a:p>
            <a:fld id="{1DCDBF22-2647-42DA-9446-64B535B80E03}"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858C19E5-EADE-4FB5-BC51-A9FA81A6DF56}" type="slidenum">
              <a:rPr lang="en-US" smtClean="0"/>
              <a:pPr/>
              <a:t>5</a:t>
            </a:fld>
            <a:endParaRPr lang="en-US" smtClean="0"/>
          </a:p>
        </p:txBody>
      </p:sp>
      <p:sp>
        <p:nvSpPr>
          <p:cNvPr id="80899" name="Rectangle 2"/>
          <p:cNvSpPr>
            <a:spLocks noGrp="1" noRot="1" noChangeAspect="1" noChangeArrowheads="1" noTextEdit="1"/>
          </p:cNvSpPr>
          <p:nvPr>
            <p:ph type="sldImg"/>
          </p:nvPr>
        </p:nvSpPr>
        <p:spPr>
          <a:xfrm>
            <a:off x="857250" y="747713"/>
            <a:ext cx="4959350" cy="3721100"/>
          </a:xfrm>
          <a:ln/>
        </p:spPr>
      </p:sp>
      <p:sp>
        <p:nvSpPr>
          <p:cNvPr id="80900" name="Rectangle 3"/>
          <p:cNvSpPr>
            <a:spLocks noGrp="1" noChangeArrowheads="1"/>
          </p:cNvSpPr>
          <p:nvPr>
            <p:ph type="body" idx="1"/>
          </p:nvPr>
        </p:nvSpPr>
        <p:spPr>
          <a:xfrm>
            <a:off x="890756" y="4714184"/>
            <a:ext cx="4887577" cy="4465977"/>
          </a:xfrm>
          <a:noFill/>
          <a:ln/>
        </p:spPr>
        <p:txBody>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Verdana" pitchFamily="34" charset="0"/>
                <a:ea typeface="+mn-ea"/>
                <a:cs typeface="Arial" pitchFamily="34" charset="0"/>
              </a:rPr>
              <a:t>The ITU </a:t>
            </a:r>
            <a:r>
              <a:rPr lang="en-US" sz="1200" kern="1200" dirty="0" err="1" smtClean="0">
                <a:solidFill>
                  <a:schemeClr val="tx1"/>
                </a:solidFill>
                <a:effectLst/>
                <a:latin typeface="Verdana" pitchFamily="34" charset="0"/>
                <a:ea typeface="+mn-ea"/>
                <a:cs typeface="Arial" pitchFamily="34" charset="0"/>
              </a:rPr>
              <a:t>Radiocommunication</a:t>
            </a:r>
            <a:r>
              <a:rPr lang="en-US" sz="1200" kern="1200" dirty="0" smtClean="0">
                <a:solidFill>
                  <a:schemeClr val="tx1"/>
                </a:solidFill>
                <a:effectLst/>
                <a:latin typeface="Verdana" pitchFamily="34" charset="0"/>
                <a:ea typeface="+mn-ea"/>
                <a:cs typeface="Arial" pitchFamily="34" charset="0"/>
              </a:rPr>
              <a:t> Sector (ITU-R) plays a vital role in the global management of the radio-frequency spectrum and satellite orbits - limited natural resources which are increasingly in demand from a large and growing number of services such as fixed, mobile, broadcasting, amateur, space research, emergency telecommunications, meteorology, global positioning systems, environmental monitoring and communication services - that ensure safety of life on land, at sea and in the skies.</a:t>
            </a:r>
          </a:p>
          <a:p>
            <a:r>
              <a:rPr lang="en-US" sz="1200" kern="1200" dirty="0" smtClean="0">
                <a:solidFill>
                  <a:schemeClr val="tx1"/>
                </a:solidFill>
                <a:effectLst/>
                <a:latin typeface="Verdana" pitchFamily="34" charset="0"/>
                <a:ea typeface="+mn-ea"/>
                <a:cs typeface="Arial" pitchFamily="34" charset="0"/>
              </a:rPr>
              <a:t> </a:t>
            </a:r>
          </a:p>
          <a:p>
            <a:r>
              <a:rPr lang="en-US" sz="1200" kern="1200" dirty="0" smtClean="0">
                <a:solidFill>
                  <a:schemeClr val="tx1"/>
                </a:solidFill>
                <a:effectLst/>
                <a:latin typeface="Verdana" pitchFamily="34" charset="0"/>
                <a:ea typeface="+mn-ea"/>
                <a:cs typeface="Arial" pitchFamily="34" charset="0"/>
              </a:rPr>
              <a:t>ITU-R’s mission is to ensure the rational, equitable, efficient and economical use of the radio-frequency spectrum by all </a:t>
            </a:r>
            <a:r>
              <a:rPr lang="en-US" sz="1200" kern="1200" dirty="0" err="1" smtClean="0">
                <a:solidFill>
                  <a:schemeClr val="tx1"/>
                </a:solidFill>
                <a:effectLst/>
                <a:latin typeface="Verdana" pitchFamily="34" charset="0"/>
                <a:ea typeface="+mn-ea"/>
                <a:cs typeface="Arial" pitchFamily="34" charset="0"/>
              </a:rPr>
              <a:t>radiocommunication</a:t>
            </a:r>
            <a:r>
              <a:rPr lang="en-US" sz="1200" kern="1200" dirty="0" smtClean="0">
                <a:solidFill>
                  <a:schemeClr val="tx1"/>
                </a:solidFill>
                <a:effectLst/>
                <a:latin typeface="Verdana" pitchFamily="34" charset="0"/>
                <a:ea typeface="+mn-ea"/>
                <a:cs typeface="Arial" pitchFamily="34" charset="0"/>
              </a:rPr>
              <a:t> services, including those using satellite orbits, and to carry out studies and approve Recommendations on </a:t>
            </a:r>
            <a:r>
              <a:rPr lang="en-US" sz="1200" kern="1200" dirty="0" err="1" smtClean="0">
                <a:solidFill>
                  <a:schemeClr val="tx1"/>
                </a:solidFill>
                <a:effectLst/>
                <a:latin typeface="Verdana" pitchFamily="34" charset="0"/>
                <a:ea typeface="+mn-ea"/>
                <a:cs typeface="Arial" pitchFamily="34" charset="0"/>
              </a:rPr>
              <a:t>radiocommunication</a:t>
            </a:r>
            <a:r>
              <a:rPr lang="en-US" sz="1200" kern="1200" dirty="0" smtClean="0">
                <a:solidFill>
                  <a:schemeClr val="tx1"/>
                </a:solidFill>
                <a:effectLst/>
                <a:latin typeface="Verdana" pitchFamily="34" charset="0"/>
                <a:ea typeface="+mn-ea"/>
                <a:cs typeface="Arial" pitchFamily="34" charset="0"/>
              </a:rPr>
              <a:t> matters.</a:t>
            </a:r>
          </a:p>
          <a:p>
            <a:r>
              <a:rPr lang="en-US" sz="1200" kern="1200" dirty="0" smtClean="0">
                <a:solidFill>
                  <a:schemeClr val="tx1"/>
                </a:solidFill>
                <a:effectLst/>
                <a:latin typeface="Verdana" pitchFamily="34" charset="0"/>
                <a:ea typeface="+mn-ea"/>
                <a:cs typeface="Arial" pitchFamily="34" charset="0"/>
              </a:rPr>
              <a:t> </a:t>
            </a:r>
          </a:p>
          <a:p>
            <a:r>
              <a:rPr lang="en-US" sz="1200" kern="1200" dirty="0" smtClean="0">
                <a:solidFill>
                  <a:schemeClr val="tx1"/>
                </a:solidFill>
                <a:effectLst/>
                <a:latin typeface="Verdana" pitchFamily="34" charset="0"/>
                <a:ea typeface="+mn-ea"/>
                <a:cs typeface="Arial" pitchFamily="34" charset="0"/>
              </a:rPr>
              <a:t> </a:t>
            </a:r>
          </a:p>
          <a:p>
            <a:endParaRPr lang="en-GB" dirty="0"/>
          </a:p>
        </p:txBody>
      </p:sp>
      <p:sp>
        <p:nvSpPr>
          <p:cNvPr id="4" name="Slide Number Placeholder 3"/>
          <p:cNvSpPr>
            <a:spLocks noGrp="1"/>
          </p:cNvSpPr>
          <p:nvPr>
            <p:ph type="sldNum" sz="quarter" idx="10"/>
          </p:nvPr>
        </p:nvSpPr>
        <p:spPr/>
        <p:txBody>
          <a:bodyPr/>
          <a:lstStyle/>
          <a:p>
            <a:pPr>
              <a:defRPr/>
            </a:pPr>
            <a:fld id="{1246949E-9F66-4794-974B-E720CFB809F8}" type="slidenum">
              <a:rPr lang="en-US" smtClean="0"/>
              <a:pPr>
                <a:defRPr/>
              </a:pPr>
              <a:t>7</a:t>
            </a:fld>
            <a:endParaRPr lang="en-US"/>
          </a:p>
        </p:txBody>
      </p:sp>
    </p:spTree>
    <p:extLst>
      <p:ext uri="{BB962C8B-B14F-4D97-AF65-F5344CB8AC3E}">
        <p14:creationId xmlns:p14="http://schemas.microsoft.com/office/powerpoint/2010/main" val="306148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ITU’s plays an essential role in the area of </a:t>
            </a:r>
            <a:r>
              <a:rPr lang="en-US" dirty="0" err="1" smtClean="0"/>
              <a:t>radiocommunications</a:t>
            </a:r>
            <a:r>
              <a:rPr lang="en-US" dirty="0" smtClean="0"/>
              <a:t> and mobile technologies. The World Radio Conference in 2012 will tackled issues of significant importance to the ICT industry and society overall, including:</a:t>
            </a:r>
          </a:p>
          <a:p>
            <a:pPr lvl="1" eaLnBrk="1" hangingPunct="1">
              <a:buFontTx/>
              <a:buChar char="•"/>
            </a:pPr>
            <a:r>
              <a:rPr lang="en-US" dirty="0" smtClean="0"/>
              <a:t>Search for additional spectrum for future mobile communications</a:t>
            </a:r>
          </a:p>
          <a:p>
            <a:pPr lvl="1" eaLnBrk="1" hangingPunct="1">
              <a:buFontTx/>
              <a:buChar char="•"/>
            </a:pPr>
            <a:r>
              <a:rPr lang="en-US" dirty="0" smtClean="0"/>
              <a:t>Protection of frequencies for emergency communications </a:t>
            </a:r>
          </a:p>
          <a:p>
            <a:pPr lvl="1" eaLnBrk="1" hangingPunct="1">
              <a:buFontTx/>
              <a:buChar char="•"/>
            </a:pPr>
            <a:r>
              <a:rPr lang="en-US" dirty="0" smtClean="0"/>
              <a:t>Spectrum for advanced aeronautical communications</a:t>
            </a:r>
          </a:p>
          <a:p>
            <a:pPr lvl="1" eaLnBrk="1" hangingPunct="1">
              <a:buFontTx/>
              <a:buChar char="•"/>
            </a:pPr>
            <a:r>
              <a:rPr lang="en-US" dirty="0" smtClean="0"/>
              <a:t>Requirements for the Global Maritime Distress and Safety System </a:t>
            </a:r>
          </a:p>
          <a:p>
            <a:pPr lvl="1" eaLnBrk="1" hangingPunct="1">
              <a:buFontTx/>
              <a:buChar char="•"/>
            </a:pPr>
            <a:r>
              <a:rPr lang="en-US" dirty="0" smtClean="0"/>
              <a:t>Requirements for global broadband satellite systems – internet access for remote and underserved areas </a:t>
            </a:r>
          </a:p>
          <a:p>
            <a:endParaRPr lang="en-GB" dirty="0"/>
          </a:p>
        </p:txBody>
      </p:sp>
      <p:sp>
        <p:nvSpPr>
          <p:cNvPr id="4" name="Slide Number Placeholder 3"/>
          <p:cNvSpPr>
            <a:spLocks noGrp="1"/>
          </p:cNvSpPr>
          <p:nvPr>
            <p:ph type="sldNum" sz="quarter" idx="10"/>
          </p:nvPr>
        </p:nvSpPr>
        <p:spPr/>
        <p:txBody>
          <a:bodyPr/>
          <a:lstStyle/>
          <a:p>
            <a:pPr>
              <a:defRPr/>
            </a:pPr>
            <a:fld id="{1246949E-9F66-4794-974B-E720CFB809F8}" type="slidenum">
              <a:rPr lang="en-US" smtClean="0"/>
              <a:pPr>
                <a:defRPr/>
              </a:pPr>
              <a:t>8</a:t>
            </a:fld>
            <a:endParaRPr lang="en-US"/>
          </a:p>
        </p:txBody>
      </p:sp>
    </p:spTree>
    <p:extLst>
      <p:ext uri="{BB962C8B-B14F-4D97-AF65-F5344CB8AC3E}">
        <p14:creationId xmlns:p14="http://schemas.microsoft.com/office/powerpoint/2010/main" val="3193874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t>6 billion people now have a mobile phone. </a:t>
            </a:r>
          </a:p>
          <a:p>
            <a:r>
              <a:rPr lang="en-US" sz="1200" dirty="0" smtClean="0">
                <a:latin typeface="Calibri" pitchFamily="34" charset="0"/>
                <a:cs typeface="Calibri" pitchFamily="34" charset="0"/>
              </a:rPr>
              <a:t>The Digital Divide is a result of the global development divide but we are experiencing</a:t>
            </a:r>
            <a:r>
              <a:rPr lang="en-US" sz="1200" baseline="0" dirty="0" smtClean="0">
                <a:latin typeface="Calibri" pitchFamily="34" charset="0"/>
                <a:cs typeface="Calibri" pitchFamily="34" charset="0"/>
              </a:rPr>
              <a:t> fast growth… </a:t>
            </a:r>
            <a:endParaRPr lang="en-US" sz="1200" b="0" i="0" kern="1200" dirty="0" smtClean="0">
              <a:solidFill>
                <a:schemeClr val="tx1"/>
              </a:solidFill>
              <a:effectLst/>
              <a:latin typeface="Verdana" pitchFamily="34" charset="0"/>
              <a:ea typeface="+mn-ea"/>
              <a:cs typeface="Arial" pitchFamily="34" charset="0"/>
            </a:endParaRPr>
          </a:p>
          <a:p>
            <a:r>
              <a:rPr lang="en-US" sz="1200" b="0" i="0" kern="1200" dirty="0" smtClean="0">
                <a:solidFill>
                  <a:schemeClr val="tx1"/>
                </a:solidFill>
                <a:effectLst/>
                <a:latin typeface="Verdana" pitchFamily="34" charset="0"/>
                <a:ea typeface="+mn-ea"/>
                <a:cs typeface="Arial" pitchFamily="34" charset="0"/>
              </a:rPr>
              <a:t>Even the simplest, low-end mobile phone can do so much to improve healthcare in the developing world.</a:t>
            </a:r>
          </a:p>
          <a:p>
            <a:r>
              <a:rPr lang="en-US" sz="1200" b="0" i="0" kern="1200" dirty="0" smtClean="0">
                <a:solidFill>
                  <a:schemeClr val="tx1"/>
                </a:solidFill>
                <a:effectLst/>
                <a:latin typeface="Verdana" pitchFamily="34" charset="0"/>
                <a:ea typeface="+mn-ea"/>
                <a:cs typeface="Arial" pitchFamily="34" charset="0"/>
              </a:rPr>
              <a:t>Good examples include sending reminder messages to patient’s phones when they have a medical appointment, or need a pre-natal check-up. Or using SMS messages to deliver instructions on when and how to take complex medication such as anti-</a:t>
            </a:r>
            <a:r>
              <a:rPr lang="en-US" sz="1200" b="0" i="0" kern="1200" dirty="0" err="1" smtClean="0">
                <a:solidFill>
                  <a:schemeClr val="tx1"/>
                </a:solidFill>
                <a:effectLst/>
                <a:latin typeface="Verdana" pitchFamily="34" charset="0"/>
                <a:ea typeface="+mn-ea"/>
                <a:cs typeface="Arial" pitchFamily="34" charset="0"/>
              </a:rPr>
              <a:t>retrovirals</a:t>
            </a:r>
            <a:r>
              <a:rPr lang="en-US" sz="1200" b="0" i="0" kern="1200" dirty="0" smtClean="0">
                <a:solidFill>
                  <a:schemeClr val="tx1"/>
                </a:solidFill>
                <a:effectLst/>
                <a:latin typeface="Verdana" pitchFamily="34" charset="0"/>
                <a:ea typeface="+mn-ea"/>
                <a:cs typeface="Arial" pitchFamily="34" charset="0"/>
              </a:rPr>
              <a:t> or vaccines. It’s such a simple thing to do, and yet it saves millions of dollars — and can help improve and even save the lives of millions of people.</a:t>
            </a:r>
          </a:p>
          <a:p>
            <a:r>
              <a:rPr lang="en-US" sz="1200" b="0" i="0" kern="1200" dirty="0" smtClean="0">
                <a:solidFill>
                  <a:schemeClr val="tx1"/>
                </a:solidFill>
                <a:effectLst/>
                <a:latin typeface="Verdana" pitchFamily="34" charset="0"/>
                <a:ea typeface="+mn-ea"/>
                <a:cs typeface="Arial" pitchFamily="34" charset="0"/>
              </a:rPr>
              <a:t>Concerning mobile banking, rapid growth in mobile cellular subscriptions has meant that there are now large numbers of people worldwide, especially in developing countries, who have a mobile phone subscription but no bank account — and increasingly, subscribers are using their phones for banking.</a:t>
            </a:r>
          </a:p>
          <a:p>
            <a:r>
              <a:rPr lang="en-US" sz="1200" b="0" i="0" kern="1200" dirty="0" smtClean="0">
                <a:solidFill>
                  <a:schemeClr val="tx1"/>
                </a:solidFill>
                <a:effectLst/>
                <a:latin typeface="Verdana" pitchFamily="34" charset="0"/>
                <a:ea typeface="+mn-ea"/>
                <a:cs typeface="Arial" pitchFamily="34" charset="0"/>
              </a:rPr>
              <a:t>ITU is the main source of internationally comparable data and statistics on ICT. The </a:t>
            </a:r>
            <a:r>
              <a:rPr lang="en-US" sz="1200" b="0" i="0" u="sng" kern="1200" dirty="0" smtClean="0">
                <a:solidFill>
                  <a:schemeClr val="tx1"/>
                </a:solidFill>
                <a:effectLst/>
                <a:latin typeface="Verdana" pitchFamily="34" charset="0"/>
                <a:ea typeface="+mn-ea"/>
                <a:cs typeface="Arial" pitchFamily="34" charset="0"/>
                <a:hlinkClick r:id="rId3"/>
              </a:rPr>
              <a:t>Market Information</a:t>
            </a:r>
            <a:r>
              <a:rPr lang="en-US" sz="1200" b="0" i="0" kern="1200" dirty="0" smtClean="0">
                <a:solidFill>
                  <a:schemeClr val="tx1"/>
                </a:solidFill>
                <a:effectLst/>
                <a:latin typeface="Verdana" pitchFamily="34" charset="0"/>
                <a:ea typeface="+mn-ea"/>
                <a:cs typeface="Arial" pitchFamily="34" charset="0"/>
              </a:rPr>
              <a:t> and Statistics Division of the Telecommunication Development Bureau (BDT) collects, harmonizes and disseminates more than 100 telecommunication and ICT indicators from over 200 economies worldwide. Data are accessible online through the </a:t>
            </a:r>
            <a:r>
              <a:rPr lang="en-US" sz="1200" b="0" i="0" u="sng" kern="1200" dirty="0" smtClean="0">
                <a:solidFill>
                  <a:schemeClr val="tx1"/>
                </a:solidFill>
                <a:effectLst/>
                <a:latin typeface="Verdana" pitchFamily="34" charset="0"/>
                <a:ea typeface="+mn-ea"/>
                <a:cs typeface="Arial" pitchFamily="34" charset="0"/>
                <a:hlinkClick r:id="rId4"/>
              </a:rPr>
              <a:t>ICT Eye portal</a:t>
            </a:r>
            <a:r>
              <a:rPr lang="en-US" sz="1200" b="0" i="0" kern="1200" dirty="0" smtClean="0">
                <a:solidFill>
                  <a:schemeClr val="tx1"/>
                </a:solidFill>
                <a:effectLst/>
                <a:latin typeface="Verdana" pitchFamily="34" charset="0"/>
                <a:ea typeface="+mn-ea"/>
                <a:cs typeface="Arial" pitchFamily="34" charset="0"/>
              </a:rPr>
              <a:t>, on CD and in print publications. ITU regularly publishes analytical reports illustrating the latest trends in the sector. It also monitors the development of the digital divide and has developed widely used benchmarking tools, such as the </a:t>
            </a:r>
            <a:r>
              <a:rPr lang="en-US" sz="1200" b="0" i="0" u="sng" kern="1200" dirty="0" smtClean="0">
                <a:solidFill>
                  <a:schemeClr val="tx1"/>
                </a:solidFill>
                <a:effectLst/>
                <a:latin typeface="Verdana" pitchFamily="34" charset="0"/>
                <a:ea typeface="+mn-ea"/>
                <a:cs typeface="Arial" pitchFamily="34" charset="0"/>
                <a:hlinkClick r:id="rId5"/>
              </a:rPr>
              <a:t>ICT Development Index (IDI)</a:t>
            </a:r>
            <a:r>
              <a:rPr lang="en-US" sz="1200" b="0" i="0" kern="1200" dirty="0" smtClean="0">
                <a:solidFill>
                  <a:schemeClr val="tx1"/>
                </a:solidFill>
                <a:effectLst/>
                <a:latin typeface="Verdana" pitchFamily="34" charset="0"/>
                <a:ea typeface="+mn-ea"/>
                <a:cs typeface="Arial" pitchFamily="34" charset="0"/>
              </a:rPr>
              <a:t>.</a:t>
            </a:r>
          </a:p>
          <a:p>
            <a:endParaRPr lang="en-US" dirty="0" smtClean="0"/>
          </a:p>
          <a:p>
            <a:endParaRPr lang="en-GB" dirty="0"/>
          </a:p>
        </p:txBody>
      </p:sp>
      <p:sp>
        <p:nvSpPr>
          <p:cNvPr id="4" name="Slide Number Placeholder 3"/>
          <p:cNvSpPr>
            <a:spLocks noGrp="1"/>
          </p:cNvSpPr>
          <p:nvPr>
            <p:ph type="sldNum" sz="quarter" idx="10"/>
          </p:nvPr>
        </p:nvSpPr>
        <p:spPr/>
        <p:txBody>
          <a:bodyPr/>
          <a:lstStyle/>
          <a:p>
            <a:pPr>
              <a:defRPr/>
            </a:pPr>
            <a:fld id="{1246949E-9F66-4794-974B-E720CFB809F8}" type="slidenum">
              <a:rPr lang="en-US" smtClean="0"/>
              <a:pPr>
                <a:defRPr/>
              </a:pPr>
              <a:t>10</a:t>
            </a:fld>
            <a:endParaRPr lang="en-US"/>
          </a:p>
        </p:txBody>
      </p:sp>
    </p:spTree>
    <p:extLst>
      <p:ext uri="{BB962C8B-B14F-4D97-AF65-F5344CB8AC3E}">
        <p14:creationId xmlns:p14="http://schemas.microsoft.com/office/powerpoint/2010/main" val="1201726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solidFill>
                  <a:srgbClr val="1B5BA2"/>
                </a:solidFill>
                <a:latin typeface="Verdana" charset="0"/>
              </a:rPr>
              <a:t> ITU is behind many of the global standards that drive the telecommunications and information technology industries. </a:t>
            </a:r>
          </a:p>
          <a:p>
            <a:pPr eaLnBrk="1" hangingPunct="1">
              <a:buFontTx/>
              <a:buChar char="•"/>
            </a:pPr>
            <a:r>
              <a:rPr lang="en-US">
                <a:solidFill>
                  <a:srgbClr val="1B5BA2"/>
                </a:solidFill>
                <a:latin typeface="Verdana" charset="0"/>
              </a:rPr>
              <a:t> ITU standards work done mostly in Study Groups. We have 10 in total. These groups produce recommendations, which in turn become standards. Examples include G992.1 (ADSL), G993.1 (VDSL). </a:t>
            </a:r>
          </a:p>
          <a:p>
            <a:pPr eaLnBrk="1" hangingPunct="1">
              <a:buFontTx/>
              <a:buChar char="•"/>
            </a:pPr>
            <a:r>
              <a:rPr lang="en-US">
                <a:solidFill>
                  <a:srgbClr val="1B5BA2"/>
                </a:solidFill>
                <a:latin typeface="Verdana" charset="0"/>
              </a:rPr>
              <a:t> The study groups operate on a global basis, with a consensus decision-making process. </a:t>
            </a:r>
          </a:p>
          <a:p>
            <a:pPr eaLnBrk="1" hangingPunct="1">
              <a:buFontTx/>
              <a:buChar char="•"/>
            </a:pPr>
            <a:r>
              <a:rPr lang="en-US">
                <a:solidFill>
                  <a:srgbClr val="1B5BA2"/>
                </a:solidFill>
                <a:latin typeface="Verdana" charset="0"/>
              </a:rPr>
              <a:t> Standards are approved by 193 Member States + 700 Sector Members. Processes are very flexible to meet emerging needs such as Internet of Things, Cloud computing, ITS, Smart grid, Accessibility, Climate Change, IPTV, etc. We have fast, transparent procedures and a trusted brand name. </a:t>
            </a:r>
          </a:p>
          <a:p>
            <a:pPr eaLnBrk="1" hangingPunct="1"/>
            <a:endParaRPr lang="en-US">
              <a:latin typeface="Verdana" charset="0"/>
            </a:endParaRPr>
          </a:p>
          <a:p>
            <a:pPr eaLnBrk="1" hangingPunct="1"/>
            <a:endParaRPr lang="en-US">
              <a:latin typeface="Verdana" charset="0"/>
            </a:endParaRPr>
          </a:p>
          <a:p>
            <a:endParaRPr lang="en-US">
              <a:latin typeface="Verdana" charset="0"/>
            </a:endParaRPr>
          </a:p>
        </p:txBody>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charset="0"/>
                <a:ea typeface="ＭＳ Ｐゴシック" charset="0"/>
                <a:cs typeface="ＭＳ Ｐゴシック" charset="0"/>
              </a:defRPr>
            </a:lvl1pPr>
            <a:lvl2pPr marL="742950" indent="-285750" eaLnBrk="0" hangingPunct="0">
              <a:defRPr sz="2000">
                <a:solidFill>
                  <a:srgbClr val="646464"/>
                </a:solidFill>
                <a:latin typeface="Verdana" charset="0"/>
                <a:ea typeface="ＭＳ Ｐゴシック" charset="0"/>
              </a:defRPr>
            </a:lvl2pPr>
            <a:lvl3pPr marL="1143000" indent="-228600" eaLnBrk="0" hangingPunct="0">
              <a:defRPr sz="2000">
                <a:solidFill>
                  <a:srgbClr val="646464"/>
                </a:solidFill>
                <a:latin typeface="Verdana" charset="0"/>
                <a:ea typeface="ＭＳ Ｐゴシック" charset="0"/>
              </a:defRPr>
            </a:lvl3pPr>
            <a:lvl4pPr marL="1600200" indent="-228600" eaLnBrk="0" hangingPunct="0">
              <a:defRPr sz="2000">
                <a:solidFill>
                  <a:srgbClr val="646464"/>
                </a:solidFill>
                <a:latin typeface="Verdana" charset="0"/>
                <a:ea typeface="ＭＳ Ｐゴシック" charset="0"/>
              </a:defRPr>
            </a:lvl4pPr>
            <a:lvl5pPr marL="2057400" indent="-228600" eaLnBrk="0" hangingPunct="0">
              <a:defRPr sz="2000">
                <a:solidFill>
                  <a:srgbClr val="646464"/>
                </a:solidFill>
                <a:latin typeface="Verdana" charset="0"/>
                <a:ea typeface="ＭＳ Ｐゴシック" charset="0"/>
              </a:defRPr>
            </a:lvl5pPr>
            <a:lvl6pPr marL="2514600" indent="-228600" eaLnBrk="0" fontAlgn="base" hangingPunct="0">
              <a:spcBef>
                <a:spcPct val="0"/>
              </a:spcBef>
              <a:spcAft>
                <a:spcPct val="0"/>
              </a:spcAft>
              <a:defRPr sz="2000">
                <a:solidFill>
                  <a:srgbClr val="646464"/>
                </a:solidFill>
                <a:latin typeface="Verdana" charset="0"/>
                <a:ea typeface="ＭＳ Ｐゴシック" charset="0"/>
              </a:defRPr>
            </a:lvl6pPr>
            <a:lvl7pPr marL="2971800" indent="-228600" eaLnBrk="0" fontAlgn="base" hangingPunct="0">
              <a:spcBef>
                <a:spcPct val="0"/>
              </a:spcBef>
              <a:spcAft>
                <a:spcPct val="0"/>
              </a:spcAft>
              <a:defRPr sz="2000">
                <a:solidFill>
                  <a:srgbClr val="646464"/>
                </a:solidFill>
                <a:latin typeface="Verdana" charset="0"/>
                <a:ea typeface="ＭＳ Ｐゴシック" charset="0"/>
              </a:defRPr>
            </a:lvl7pPr>
            <a:lvl8pPr marL="3429000" indent="-228600" eaLnBrk="0" fontAlgn="base" hangingPunct="0">
              <a:spcBef>
                <a:spcPct val="0"/>
              </a:spcBef>
              <a:spcAft>
                <a:spcPct val="0"/>
              </a:spcAft>
              <a:defRPr sz="2000">
                <a:solidFill>
                  <a:srgbClr val="646464"/>
                </a:solidFill>
                <a:latin typeface="Verdana" charset="0"/>
                <a:ea typeface="ＭＳ Ｐゴシック" charset="0"/>
              </a:defRPr>
            </a:lvl8pPr>
            <a:lvl9pPr marL="3886200" indent="-228600" eaLnBrk="0" fontAlgn="base" hangingPunct="0">
              <a:spcBef>
                <a:spcPct val="0"/>
              </a:spcBef>
              <a:spcAft>
                <a:spcPct val="0"/>
              </a:spcAft>
              <a:defRPr sz="2000">
                <a:solidFill>
                  <a:srgbClr val="646464"/>
                </a:solidFill>
                <a:latin typeface="Verdana" charset="0"/>
                <a:ea typeface="ＭＳ Ｐゴシック" charset="0"/>
              </a:defRPr>
            </a:lvl9pPr>
          </a:lstStyle>
          <a:p>
            <a:fld id="{B106062E-43C8-4C4B-8D1A-1D8261743065}" type="slidenum">
              <a:rPr lang="en-US" sz="1200">
                <a:solidFill>
                  <a:schemeClr val="tx1"/>
                </a:solidFill>
              </a:rPr>
              <a:pPr/>
              <a:t>11</a:t>
            </a:fld>
            <a:endParaRPr lang="en-US" sz="120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smtClean="0"/>
              <a:t>ITU standards work done mostly in Study Groups. We have 10 in total. These groups produce these</a:t>
            </a:r>
            <a:r>
              <a:rPr lang="en-US" baseline="0" dirty="0" smtClean="0"/>
              <a:t> </a:t>
            </a:r>
            <a:r>
              <a:rPr lang="en-US" dirty="0" smtClean="0"/>
              <a:t>Recommendations. </a:t>
            </a:r>
          </a:p>
          <a:p>
            <a:pPr>
              <a:buFontTx/>
              <a:buNone/>
            </a:pPr>
            <a:endParaRPr lang="en-US" sz="1200" b="0" i="0" kern="1200" dirty="0" smtClean="0">
              <a:solidFill>
                <a:schemeClr val="tx1"/>
              </a:solidFill>
              <a:effectLst/>
              <a:latin typeface="Verdana" pitchFamily="34" charset="0"/>
              <a:ea typeface="+mn-ea"/>
              <a:cs typeface="Arial" pitchFamily="34" charset="0"/>
            </a:endParaRPr>
          </a:p>
          <a:p>
            <a:pPr eaLnBrk="1" hangingPunct="1"/>
            <a:r>
              <a:rPr lang="en-US" sz="1200" b="0" i="0" kern="1200" dirty="0" smtClean="0">
                <a:solidFill>
                  <a:schemeClr val="tx1"/>
                </a:solidFill>
                <a:effectLst/>
                <a:latin typeface="Verdana" pitchFamily="34" charset="0"/>
                <a:ea typeface="+mn-ea"/>
                <a:cs typeface="Arial" pitchFamily="34" charset="0"/>
              </a:rPr>
              <a:t>ITU’s role as creator of the global</a:t>
            </a:r>
            <a:r>
              <a:rPr lang="en-US" sz="1200" b="0" i="0" kern="1200" baseline="0" dirty="0" smtClean="0">
                <a:solidFill>
                  <a:schemeClr val="tx1"/>
                </a:solidFill>
                <a:effectLst/>
                <a:latin typeface="Verdana" pitchFamily="34" charset="0"/>
                <a:ea typeface="+mn-ea"/>
                <a:cs typeface="Arial" pitchFamily="34" charset="0"/>
              </a:rPr>
              <a:t> ICT</a:t>
            </a:r>
            <a:r>
              <a:rPr lang="en-US" sz="1200" b="0" i="0" kern="1200" dirty="0" smtClean="0">
                <a:solidFill>
                  <a:schemeClr val="tx1"/>
                </a:solidFill>
                <a:effectLst/>
                <a:latin typeface="Verdana" pitchFamily="34" charset="0"/>
                <a:ea typeface="+mn-ea"/>
                <a:cs typeface="Arial" pitchFamily="34" charset="0"/>
              </a:rPr>
              <a:t> standards dates back as far as the organization itself. Since its inception in 1865, the Union has been brokering industry consensus on the technologies and services that form the backbone of the world’s largest, most interconnected man-made system. </a:t>
            </a:r>
          </a:p>
          <a:p>
            <a:pPr eaLnBrk="1" hangingPunct="1"/>
            <a:endParaRPr lang="en-US" sz="1200" b="0" i="0" kern="1200" dirty="0" smtClean="0">
              <a:solidFill>
                <a:schemeClr val="tx1"/>
              </a:solidFill>
              <a:effectLst/>
              <a:latin typeface="Verdana" pitchFamily="34" charset="0"/>
              <a:ea typeface="+mn-ea"/>
              <a:cs typeface="Arial" pitchFamily="34" charset="0"/>
            </a:endParaRPr>
          </a:p>
          <a:p>
            <a:pPr eaLnBrk="1" hangingPunct="1"/>
            <a:r>
              <a:rPr lang="en-US" sz="1200" b="0" i="0" kern="1200" dirty="0" smtClean="0">
                <a:solidFill>
                  <a:schemeClr val="tx1"/>
                </a:solidFill>
                <a:effectLst/>
                <a:latin typeface="Verdana" pitchFamily="34" charset="0"/>
                <a:ea typeface="+mn-ea"/>
                <a:cs typeface="Arial" pitchFamily="34" charset="0"/>
              </a:rPr>
              <a:t>Around</a:t>
            </a:r>
            <a:r>
              <a:rPr lang="en-US" sz="1200" b="0" i="0" kern="1200" baseline="0" dirty="0" smtClean="0">
                <a:solidFill>
                  <a:schemeClr val="tx1"/>
                </a:solidFill>
                <a:effectLst/>
                <a:latin typeface="Verdana" pitchFamily="34" charset="0"/>
                <a:ea typeface="+mn-ea"/>
                <a:cs typeface="Arial" pitchFamily="34" charset="0"/>
              </a:rPr>
              <a:t> one</a:t>
            </a:r>
            <a:r>
              <a:rPr lang="en-US" sz="1200" b="0" i="0" kern="1200" dirty="0" smtClean="0">
                <a:solidFill>
                  <a:schemeClr val="tx1"/>
                </a:solidFill>
                <a:effectLst/>
                <a:latin typeface="Verdana" pitchFamily="34" charset="0"/>
                <a:ea typeface="+mn-ea"/>
                <a:cs typeface="Arial" pitchFamily="34" charset="0"/>
              </a:rPr>
              <a:t> new and revised standards (ITU-T Recommendations), is created for every</a:t>
            </a:r>
            <a:r>
              <a:rPr lang="en-US" sz="1200" b="0" i="0" kern="1200" baseline="0" dirty="0" smtClean="0">
                <a:solidFill>
                  <a:schemeClr val="tx1"/>
                </a:solidFill>
                <a:effectLst/>
                <a:latin typeface="Verdana" pitchFamily="34" charset="0"/>
                <a:ea typeface="+mn-ea"/>
                <a:cs typeface="Arial" pitchFamily="34" charset="0"/>
              </a:rPr>
              <a:t> working day of the year </a:t>
            </a:r>
            <a:r>
              <a:rPr lang="en-US" sz="1200" b="0" i="0" kern="1200" dirty="0" smtClean="0">
                <a:solidFill>
                  <a:schemeClr val="tx1"/>
                </a:solidFill>
                <a:effectLst/>
                <a:latin typeface="Verdana" pitchFamily="34" charset="0"/>
                <a:ea typeface="+mn-ea"/>
                <a:cs typeface="Arial" pitchFamily="34" charset="0"/>
              </a:rPr>
              <a:t>covering everything from core network functionality and broadband to next-generation services like </a:t>
            </a:r>
            <a:r>
              <a:rPr lang="en-US" sz="1200" b="0" i="0" u="sng" kern="1200" dirty="0" smtClean="0">
                <a:solidFill>
                  <a:schemeClr val="tx1"/>
                </a:solidFill>
                <a:effectLst/>
                <a:latin typeface="Verdana" pitchFamily="34" charset="0"/>
                <a:ea typeface="+mn-ea"/>
                <a:cs typeface="Arial" pitchFamily="34" charset="0"/>
                <a:hlinkClick r:id="rId3"/>
              </a:rPr>
              <a:t>IPTV</a:t>
            </a:r>
            <a:r>
              <a:rPr lang="en-US" sz="1200" b="0" i="0" kern="1200" dirty="0" smtClean="0">
                <a:solidFill>
                  <a:schemeClr val="tx1"/>
                </a:solidFill>
                <a:effectLst/>
                <a:latin typeface="Verdana" pitchFamily="34" charset="0"/>
                <a:ea typeface="+mn-ea"/>
                <a:cs typeface="Arial" pitchFamily="34" charset="0"/>
              </a:rPr>
              <a:t>. </a:t>
            </a:r>
          </a:p>
          <a:p>
            <a:pPr eaLnBrk="1" hangingPunct="1"/>
            <a:endParaRPr lang="en-US" sz="1200" b="0" i="0" kern="1200" dirty="0" smtClean="0">
              <a:solidFill>
                <a:schemeClr val="tx1"/>
              </a:solidFill>
              <a:effectLst/>
              <a:latin typeface="Verdana" pitchFamily="34" charset="0"/>
              <a:ea typeface="+mn-ea"/>
              <a:cs typeface="Arial" pitchFamily="34" charset="0"/>
            </a:endParaRPr>
          </a:p>
          <a:p>
            <a:pPr eaLnBrk="1" hangingPunct="1"/>
            <a:r>
              <a:rPr lang="en-US" dirty="0" smtClean="0"/>
              <a:t>ITU is behind many of the global standards that drive the telecommunications and information technology industries.</a:t>
            </a:r>
          </a:p>
          <a:p>
            <a:pPr eaLnBrk="1" hangingPunct="1"/>
            <a:r>
              <a:rPr lang="en-US" dirty="0" smtClean="0"/>
              <a:t> </a:t>
            </a:r>
          </a:p>
          <a:p>
            <a:pPr eaLnBrk="1" hangingPunct="1"/>
            <a:r>
              <a:rPr lang="en-US" dirty="0" smtClean="0"/>
              <a:t>This work represents a unique partnership between the private sector and government. In fact, the private sector plays a major role in helping determine global standards, since it is they who will ultimately operate in this environment. No other standards organization</a:t>
            </a:r>
            <a:r>
              <a:rPr lang="en-US" baseline="0" dirty="0" smtClean="0"/>
              <a:t> brings together the public and the private sectors in this way. </a:t>
            </a:r>
            <a:endParaRPr lang="en-US" dirty="0" smtClean="0"/>
          </a:p>
          <a:p>
            <a:pPr eaLnBrk="1" hangingPunct="1"/>
            <a:endParaRPr lang="en-US" dirty="0" smtClean="0"/>
          </a:p>
          <a:p>
            <a:pPr eaLnBrk="1" hangingPunct="1"/>
            <a:r>
              <a:rPr lang="en-US" dirty="0" smtClean="0"/>
              <a:t>The study groups operate on a global basis, with a consensus decision-making process. They are very flexible to meet emerging needs and operate according to fast, transparent procedures</a:t>
            </a:r>
            <a:endParaRPr lang="en-GB" dirty="0"/>
          </a:p>
        </p:txBody>
      </p:sp>
      <p:sp>
        <p:nvSpPr>
          <p:cNvPr id="4" name="Slide Number Placeholder 3"/>
          <p:cNvSpPr>
            <a:spLocks noGrp="1"/>
          </p:cNvSpPr>
          <p:nvPr>
            <p:ph type="sldNum" sz="quarter" idx="10"/>
          </p:nvPr>
        </p:nvSpPr>
        <p:spPr/>
        <p:txBody>
          <a:bodyPr/>
          <a:lstStyle/>
          <a:p>
            <a:pPr>
              <a:defRPr/>
            </a:pPr>
            <a:fld id="{1246949E-9F66-4794-974B-E720CFB809F8}" type="slidenum">
              <a:rPr lang="en-US" smtClean="0"/>
              <a:pPr>
                <a:defRPr/>
              </a:pPr>
              <a:t>12</a:t>
            </a:fld>
            <a:endParaRPr lang="en-US"/>
          </a:p>
        </p:txBody>
      </p:sp>
    </p:spTree>
    <p:extLst>
      <p:ext uri="{BB962C8B-B14F-4D97-AF65-F5344CB8AC3E}">
        <p14:creationId xmlns:p14="http://schemas.microsoft.com/office/powerpoint/2010/main" val="1941063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cstate="print"/>
          <a:srcRect l="6723" b="12773"/>
          <a:stretch>
            <a:fillRect/>
          </a:stretch>
        </p:blipFill>
        <p:spPr bwMode="auto">
          <a:xfrm>
            <a:off x="0" y="809625"/>
            <a:ext cx="6467475" cy="6048375"/>
          </a:xfrm>
          <a:prstGeom prst="rect">
            <a:avLst/>
          </a:prstGeom>
          <a:noFill/>
          <a:ln w="9525">
            <a:noFill/>
            <a:miter lim="800000"/>
            <a:headEnd/>
            <a:tailEnd/>
          </a:ln>
        </p:spPr>
      </p:pic>
      <p:sp>
        <p:nvSpPr>
          <p:cNvPr id="5" name="Text Box 7"/>
          <p:cNvSpPr txBox="1">
            <a:spLocks noChangeArrowheads="1"/>
          </p:cNvSpPr>
          <p:nvPr/>
        </p:nvSpPr>
        <p:spPr bwMode="auto">
          <a:xfrm>
            <a:off x="7620000" y="6175375"/>
            <a:ext cx="1281113" cy="501650"/>
          </a:xfrm>
          <a:prstGeom prst="rect">
            <a:avLst/>
          </a:prstGeom>
          <a:noFill/>
          <a:ln w="9525">
            <a:noFill/>
            <a:miter lim="800000"/>
            <a:headEnd/>
            <a:tailEnd/>
          </a:ln>
          <a:effectLst/>
        </p:spPr>
        <p:txBody>
          <a:bodyPr wrap="none">
            <a:spAutoFit/>
          </a:bodyPr>
          <a:lstStyle/>
          <a:p>
            <a:pPr eaLnBrk="0" hangingPunct="0">
              <a:lnSpc>
                <a:spcPct val="90000"/>
              </a:lnSpc>
              <a:defRPr/>
            </a:pPr>
            <a:r>
              <a:rPr lang="en-US" sz="1000">
                <a:solidFill>
                  <a:schemeClr val="bg1"/>
                </a:solidFill>
                <a:latin typeface="Univers" pitchFamily="34" charset="0"/>
                <a:cs typeface="+mn-cs"/>
              </a:rPr>
              <a:t>International</a:t>
            </a:r>
            <a:br>
              <a:rPr lang="en-US" sz="1000">
                <a:solidFill>
                  <a:schemeClr val="bg1"/>
                </a:solidFill>
                <a:latin typeface="Univers" pitchFamily="34" charset="0"/>
                <a:cs typeface="+mn-cs"/>
              </a:rPr>
            </a:br>
            <a:r>
              <a:rPr lang="en-US" sz="1000">
                <a:solidFill>
                  <a:schemeClr val="bg1"/>
                </a:solidFill>
                <a:latin typeface="Univers" pitchFamily="34" charset="0"/>
                <a:cs typeface="+mn-cs"/>
              </a:rPr>
              <a:t>Telecommunication</a:t>
            </a:r>
            <a:br>
              <a:rPr lang="en-US" sz="1000">
                <a:solidFill>
                  <a:schemeClr val="bg1"/>
                </a:solidFill>
                <a:latin typeface="Univers" pitchFamily="34" charset="0"/>
                <a:cs typeface="+mn-cs"/>
              </a:rPr>
            </a:br>
            <a:r>
              <a:rPr lang="en-US" sz="1000">
                <a:solidFill>
                  <a:schemeClr val="bg1"/>
                </a:solidFill>
                <a:latin typeface="Univers" pitchFamily="34" charset="0"/>
                <a:cs typeface="+mn-cs"/>
              </a:rPr>
              <a:t>Union</a:t>
            </a:r>
          </a:p>
        </p:txBody>
      </p:sp>
      <p:sp>
        <p:nvSpPr>
          <p:cNvPr id="6" name="Rectangle 8"/>
          <p:cNvSpPr>
            <a:spLocks noChangeArrowheads="1"/>
          </p:cNvSpPr>
          <p:nvPr/>
        </p:nvSpPr>
        <p:spPr bwMode="auto">
          <a:xfrm>
            <a:off x="6426200" y="4343400"/>
            <a:ext cx="52388" cy="182563"/>
          </a:xfrm>
          <a:prstGeom prst="rect">
            <a:avLst/>
          </a:prstGeom>
          <a:noFill/>
          <a:ln w="9525">
            <a:noFill/>
            <a:miter lim="800000"/>
            <a:headEnd/>
            <a:tailEnd/>
          </a:ln>
        </p:spPr>
        <p:txBody>
          <a:bodyPr wrap="none" lIns="0" tIns="0" rIns="0" bIns="0">
            <a:spAutoFit/>
          </a:bodyPr>
          <a:lstStyle/>
          <a:p>
            <a:pPr eaLnBrk="0" hangingPunct="0">
              <a:defRPr/>
            </a:pPr>
            <a:r>
              <a:rPr lang="en-US" sz="1200" b="1">
                <a:solidFill>
                  <a:srgbClr val="0C4B84"/>
                </a:solidFill>
                <a:cs typeface="+mn-cs"/>
              </a:rPr>
              <a:t> </a:t>
            </a:r>
            <a:endParaRPr lang="en-US" sz="2400">
              <a:solidFill>
                <a:schemeClr val="tx1"/>
              </a:solidFill>
              <a:cs typeface="+mn-cs"/>
            </a:endParaRPr>
          </a:p>
        </p:txBody>
      </p:sp>
      <p:sp>
        <p:nvSpPr>
          <p:cNvPr id="7" name="Rectangle 9"/>
          <p:cNvSpPr>
            <a:spLocks noChangeArrowheads="1"/>
          </p:cNvSpPr>
          <p:nvPr/>
        </p:nvSpPr>
        <p:spPr bwMode="auto">
          <a:xfrm>
            <a:off x="7319963" y="4524375"/>
            <a:ext cx="52387" cy="182563"/>
          </a:xfrm>
          <a:prstGeom prst="rect">
            <a:avLst/>
          </a:prstGeom>
          <a:noFill/>
          <a:ln w="9525">
            <a:noFill/>
            <a:miter lim="800000"/>
            <a:headEnd/>
            <a:tailEnd/>
          </a:ln>
        </p:spPr>
        <p:txBody>
          <a:bodyPr wrap="none" lIns="0" tIns="0" rIns="0" bIns="0">
            <a:spAutoFit/>
          </a:bodyPr>
          <a:lstStyle/>
          <a:p>
            <a:pPr eaLnBrk="0" hangingPunct="0">
              <a:defRPr/>
            </a:pPr>
            <a:r>
              <a:rPr lang="en-US" sz="1200" b="1">
                <a:solidFill>
                  <a:srgbClr val="0C4B84"/>
                </a:solidFill>
                <a:cs typeface="+mn-cs"/>
              </a:rPr>
              <a:t> </a:t>
            </a:r>
            <a:endParaRPr lang="en-US" sz="2400">
              <a:solidFill>
                <a:schemeClr val="tx1"/>
              </a:solidFill>
              <a:cs typeface="+mn-cs"/>
            </a:endParaRPr>
          </a:p>
        </p:txBody>
      </p:sp>
      <p:sp>
        <p:nvSpPr>
          <p:cNvPr id="8" name="Rectangle 10"/>
          <p:cNvSpPr>
            <a:spLocks noChangeArrowheads="1"/>
          </p:cNvSpPr>
          <p:nvPr/>
        </p:nvSpPr>
        <p:spPr bwMode="auto">
          <a:xfrm>
            <a:off x="5280025" y="4802188"/>
            <a:ext cx="44450" cy="152400"/>
          </a:xfrm>
          <a:prstGeom prst="rect">
            <a:avLst/>
          </a:prstGeom>
          <a:noFill/>
          <a:ln w="9525">
            <a:noFill/>
            <a:miter lim="800000"/>
            <a:headEnd/>
            <a:tailEnd/>
          </a:ln>
        </p:spPr>
        <p:txBody>
          <a:bodyPr wrap="none" lIns="0" tIns="0" rIns="0" bIns="0">
            <a:spAutoFit/>
          </a:bodyPr>
          <a:lstStyle/>
          <a:p>
            <a:pPr eaLnBrk="0" hangingPunct="0">
              <a:defRPr/>
            </a:pPr>
            <a:r>
              <a:rPr lang="en-US" sz="1000">
                <a:solidFill>
                  <a:srgbClr val="000000"/>
                </a:solidFill>
                <a:cs typeface="+mn-cs"/>
              </a:rPr>
              <a:t> </a:t>
            </a:r>
            <a:endParaRPr lang="en-US" sz="2400">
              <a:solidFill>
                <a:schemeClr val="tx1"/>
              </a:solidFill>
              <a:cs typeface="+mn-cs"/>
            </a:endParaRPr>
          </a:p>
        </p:txBody>
      </p:sp>
      <p:pic>
        <p:nvPicPr>
          <p:cNvPr id="9" name="Picture 22"/>
          <p:cNvPicPr>
            <a:picLocks noChangeAspect="1" noChangeArrowheads="1"/>
          </p:cNvPicPr>
          <p:nvPr/>
        </p:nvPicPr>
        <p:blipFill>
          <a:blip r:embed="rId3" cstate="print"/>
          <a:srcRect/>
          <a:stretch>
            <a:fillRect/>
          </a:stretch>
        </p:blipFill>
        <p:spPr bwMode="auto">
          <a:xfrm>
            <a:off x="6670675" y="6080125"/>
            <a:ext cx="1933575" cy="733425"/>
          </a:xfrm>
          <a:prstGeom prst="rect">
            <a:avLst/>
          </a:prstGeom>
          <a:noFill/>
          <a:ln w="9525">
            <a:noFill/>
            <a:miter lim="800000"/>
            <a:headEnd/>
            <a:tailEnd/>
          </a:ln>
        </p:spPr>
      </p:pic>
      <p:sp>
        <p:nvSpPr>
          <p:cNvPr id="10" name="Rectangle 23"/>
          <p:cNvSpPr>
            <a:spLocks noChangeArrowheads="1"/>
          </p:cNvSpPr>
          <p:nvPr/>
        </p:nvSpPr>
        <p:spPr bwMode="auto">
          <a:xfrm>
            <a:off x="2886075" y="6302375"/>
            <a:ext cx="3702050" cy="366713"/>
          </a:xfrm>
          <a:prstGeom prst="rect">
            <a:avLst/>
          </a:prstGeom>
          <a:noFill/>
          <a:ln w="9525">
            <a:noFill/>
            <a:miter lim="800000"/>
            <a:headEnd/>
            <a:tailEnd/>
          </a:ln>
          <a:effectLst/>
        </p:spPr>
        <p:txBody>
          <a:bodyPr wrap="none">
            <a:spAutoFit/>
          </a:bodyPr>
          <a:lstStyle/>
          <a:p>
            <a:pPr eaLnBrk="0" hangingPunct="0">
              <a:defRPr/>
            </a:pPr>
            <a:r>
              <a:rPr lang="en-US" sz="1800">
                <a:solidFill>
                  <a:srgbClr val="0E438A"/>
                </a:solidFill>
                <a:latin typeface="Zurich BlkEx BT"/>
                <a:cs typeface="+mn-cs"/>
              </a:rPr>
              <a:t>Committed to connecting the world</a:t>
            </a:r>
          </a:p>
        </p:txBody>
      </p:sp>
      <p:sp>
        <p:nvSpPr>
          <p:cNvPr id="179203" name="Rectangle 3"/>
          <p:cNvSpPr>
            <a:spLocks noGrp="1" noChangeArrowheads="1"/>
          </p:cNvSpPr>
          <p:nvPr>
            <p:ph type="ctrTitle"/>
          </p:nvPr>
        </p:nvSpPr>
        <p:spPr>
          <a:xfrm>
            <a:off x="685800" y="1484313"/>
            <a:ext cx="7772400" cy="1728787"/>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371600" y="3429000"/>
            <a:ext cx="6400800" cy="2447925"/>
          </a:xfrm>
        </p:spPr>
        <p:txBody>
          <a:bodyPr/>
          <a:lstStyle>
            <a:lvl1pPr marL="0" indent="0" algn="ctr">
              <a:buFont typeface="Wingdings" pitchFamily="2" charset="2"/>
              <a:buNone/>
              <a:defRPr sz="2400"/>
            </a:lvl1pPr>
          </a:lstStyle>
          <a:p>
            <a:r>
              <a:rPr lang="en-US"/>
              <a:t>Click to edit Master subtitle style</a:t>
            </a:r>
          </a:p>
        </p:txBody>
      </p:sp>
      <p:sp>
        <p:nvSpPr>
          <p:cNvPr id="11" name="Rectangle 27"/>
          <p:cNvSpPr>
            <a:spLocks noGrp="1" noChangeArrowheads="1"/>
          </p:cNvSpPr>
          <p:nvPr>
            <p:ph type="sldNum" sz="quarter" idx="10"/>
          </p:nvPr>
        </p:nvSpPr>
        <p:spPr/>
        <p:txBody>
          <a:bodyPr/>
          <a:lstStyle>
            <a:lvl1pPr>
              <a:defRPr/>
            </a:lvl1pPr>
          </a:lstStyle>
          <a:p>
            <a:pPr>
              <a:defRPr/>
            </a:pPr>
            <a:fld id="{B220B745-5AC0-4176-B741-09826A956D9D}" type="slidenum">
              <a:rPr lang="en-US"/>
              <a:pPr>
                <a:defRPr/>
              </a:pPr>
              <a:t>‹#›</a:t>
            </a:fld>
            <a:endParaRPr lang="en-US"/>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7F89351D-C1AB-4B4C-91B4-F90D08205D21}" type="slidenum">
              <a:rPr lang="en-US"/>
              <a:pPr>
                <a:defRPr/>
              </a:pPr>
              <a:t>‹#›</a:t>
            </a:fld>
            <a:endParaRPr lang="en-US"/>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81088"/>
            <a:ext cx="1943100" cy="5164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081088"/>
            <a:ext cx="5678487" cy="5164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85EE71EF-955E-417F-831C-EC373A01FA3A}" type="slidenum">
              <a:rPr lang="en-US"/>
              <a:pPr>
                <a:defRPr/>
              </a:pPr>
              <a:t>‹#›</a:t>
            </a:fld>
            <a:endParaRPr lang="en-US"/>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5904ABF1-CB3E-4CE3-8EAB-0C2C1E8D615C}" type="slidenum">
              <a:rPr lang="en-US"/>
              <a:pPr>
                <a:defRPr/>
              </a:pPr>
              <a:t>‹#›</a:t>
            </a:fld>
            <a:endParaRPr lang="en-US"/>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ln/>
        </p:spPr>
        <p:txBody>
          <a:bodyPr/>
          <a:lstStyle>
            <a:lvl1pPr>
              <a:defRPr/>
            </a:lvl1pPr>
          </a:lstStyle>
          <a:p>
            <a:pPr>
              <a:defRPr/>
            </a:pPr>
            <a:fld id="{B9E9EBA5-3703-497C-9EC3-A6D2F79FD04E}" type="slidenum">
              <a:rPr lang="en-US"/>
              <a:pPr>
                <a:defRPr/>
              </a:pPr>
              <a:t>‹#›</a:t>
            </a:fld>
            <a:endParaRPr lang="en-US"/>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ln/>
        </p:spPr>
        <p:txBody>
          <a:bodyPr/>
          <a:lstStyle>
            <a:lvl1pPr>
              <a:defRPr/>
            </a:lvl1pPr>
          </a:lstStyle>
          <a:p>
            <a:pPr>
              <a:defRPr/>
            </a:pPr>
            <a:fld id="{4D910414-981B-4572-BC4C-1F1EC94A646C}" type="slidenum">
              <a:rPr lang="en-US"/>
              <a:pPr>
                <a:defRPr/>
              </a:pPr>
              <a:t>‹#›</a:t>
            </a:fld>
            <a:endParaRPr lang="en-US"/>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ln/>
        </p:spPr>
        <p:txBody>
          <a:bodyPr/>
          <a:lstStyle>
            <a:lvl1pPr>
              <a:defRPr/>
            </a:lvl1pPr>
          </a:lstStyle>
          <a:p>
            <a:pPr>
              <a:defRPr/>
            </a:pPr>
            <a:fld id="{2661FD94-B31E-4030-B030-36C52029397F}" type="slidenum">
              <a:rPr lang="en-US"/>
              <a:pPr>
                <a:defRPr/>
              </a:pPr>
              <a:t>‹#›</a:t>
            </a:fld>
            <a:endParaRPr lang="en-US"/>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ln/>
        </p:spPr>
        <p:txBody>
          <a:bodyPr/>
          <a:lstStyle>
            <a:lvl1pPr>
              <a:defRPr/>
            </a:lvl1pPr>
          </a:lstStyle>
          <a:p>
            <a:pPr>
              <a:defRPr/>
            </a:pPr>
            <a:fld id="{8DF70939-12BC-4C45-BC13-F24D01EAB399}" type="slidenum">
              <a:rPr lang="en-US"/>
              <a:pPr>
                <a:defRPr/>
              </a:pPr>
              <a:t>‹#›</a:t>
            </a:fld>
            <a:endParaRPr lang="en-US"/>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pPr>
              <a:defRPr/>
            </a:pPr>
            <a:fld id="{255CB6F6-20AC-4D94-B726-C5F2D6F40A50}" type="slidenum">
              <a:rPr lang="en-US"/>
              <a:pPr>
                <a:defRPr/>
              </a:pPr>
              <a:t>‹#›</a:t>
            </a:fld>
            <a:endParaRPr lang="en-US"/>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3942CD8B-D2E4-41E7-A897-D3855452CB57}" type="slidenum">
              <a:rPr lang="en-US"/>
              <a:pPr>
                <a:defRPr/>
              </a:pPr>
              <a:t>‹#›</a:t>
            </a:fld>
            <a:endParaRPr lang="en-US"/>
          </a:p>
        </p:txBody>
      </p:sp>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B13FD03D-8055-4D1B-BD97-7882F2E9159A}" type="slidenum">
              <a:rPr lang="en-US"/>
              <a:pPr>
                <a:defRPr/>
              </a:pPr>
              <a:t>‹#›</a:t>
            </a:fld>
            <a:endParaRPr lang="en-US"/>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3" cstate="print"/>
          <a:srcRect l="6723" b="12773"/>
          <a:stretch>
            <a:fillRect/>
          </a:stretch>
        </p:blipFill>
        <p:spPr bwMode="auto">
          <a:xfrm>
            <a:off x="0" y="809625"/>
            <a:ext cx="6467475" cy="60483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1081088"/>
            <a:ext cx="7772400"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67" name="Rectangle 43"/>
          <p:cNvSpPr>
            <a:spLocks noGrp="1" noChangeArrowheads="1"/>
          </p:cNvSpPr>
          <p:nvPr>
            <p:ph type="sldNum" sz="quarter" idx="4"/>
          </p:nvPr>
        </p:nvSpPr>
        <p:spPr bwMode="auto">
          <a:xfrm>
            <a:off x="8769350" y="6403975"/>
            <a:ext cx="33972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charset="0"/>
                <a:cs typeface="Times New Roman" pitchFamily="18" charset="0"/>
              </a:defRPr>
            </a:lvl1pPr>
          </a:lstStyle>
          <a:p>
            <a:pPr>
              <a:defRPr/>
            </a:pPr>
            <a:fld id="{173F8699-3534-4EF8-9D75-B26F3486DB25}" type="slidenum">
              <a:rPr lang="en-US"/>
              <a:pPr>
                <a:defRPr/>
              </a:pPr>
              <a:t>‹#›</a:t>
            </a:fld>
            <a:endParaRPr lang="en-US"/>
          </a:p>
        </p:txBody>
      </p:sp>
      <p:sp>
        <p:nvSpPr>
          <p:cNvPr id="1029" name="Rectangle 3"/>
          <p:cNvSpPr>
            <a:spLocks noGrp="1" noChangeArrowheads="1"/>
          </p:cNvSpPr>
          <p:nvPr>
            <p:ph type="body" idx="1"/>
          </p:nvPr>
        </p:nvSpPr>
        <p:spPr bwMode="auto">
          <a:xfrm>
            <a:off x="684213" y="1989138"/>
            <a:ext cx="7772400" cy="425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52"/>
          <p:cNvPicPr>
            <a:picLocks noChangeAspect="1" noChangeArrowheads="1"/>
          </p:cNvPicPr>
          <p:nvPr/>
        </p:nvPicPr>
        <p:blipFill>
          <a:blip r:embed="rId14" cstate="print"/>
          <a:srcRect/>
          <a:stretch>
            <a:fillRect/>
          </a:stretch>
        </p:blipFill>
        <p:spPr bwMode="auto">
          <a:xfrm>
            <a:off x="6804025" y="6124575"/>
            <a:ext cx="1933575" cy="733425"/>
          </a:xfrm>
          <a:prstGeom prst="rect">
            <a:avLst/>
          </a:prstGeom>
          <a:noFill/>
          <a:ln w="9525">
            <a:noFill/>
            <a:miter lim="800000"/>
            <a:headEnd/>
            <a:tailEnd/>
          </a:ln>
        </p:spPr>
      </p:pic>
      <p:sp>
        <p:nvSpPr>
          <p:cNvPr id="1090" name="Rectangle 66"/>
          <p:cNvSpPr>
            <a:spLocks noChangeArrowheads="1"/>
          </p:cNvSpPr>
          <p:nvPr/>
        </p:nvSpPr>
        <p:spPr bwMode="auto">
          <a:xfrm>
            <a:off x="2916238" y="6308725"/>
            <a:ext cx="3702050" cy="366713"/>
          </a:xfrm>
          <a:prstGeom prst="rect">
            <a:avLst/>
          </a:prstGeom>
          <a:noFill/>
          <a:ln w="9525">
            <a:noFill/>
            <a:miter lim="800000"/>
            <a:headEnd/>
            <a:tailEnd/>
          </a:ln>
          <a:effectLst/>
        </p:spPr>
        <p:txBody>
          <a:bodyPr wrap="none">
            <a:spAutoFit/>
          </a:bodyPr>
          <a:lstStyle/>
          <a:p>
            <a:pPr eaLnBrk="0" hangingPunct="0">
              <a:defRPr/>
            </a:pPr>
            <a:r>
              <a:rPr lang="en-US" sz="1800">
                <a:solidFill>
                  <a:srgbClr val="0E438A"/>
                </a:solidFill>
                <a:latin typeface="Zurich BlkEx BT"/>
                <a:cs typeface="+mn-cs"/>
              </a:rPr>
              <a:t>Committed to connecting the world</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ransition xmlns:p14="http://schemas.microsoft.com/office/powerpoint/2010/main">
    <p:fade/>
  </p:transition>
  <p:timing>
    <p:tnLst>
      <p:par>
        <p:cTn xmlns:p14="http://schemas.microsoft.com/office/powerpoint/2010/main" id="1" dur="indefinite" restart="never" nodeType="tmRoot"/>
      </p:par>
    </p:tnLst>
  </p:timing>
  <p:hf hdr="0" ftr="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gi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jpe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50.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jpeg"/></Relationships>
</file>

<file path=ppt/slides/_rels/slide4.xml.rels><?xml version="1.0" encoding="UTF-8" standalone="yes"?>
<Relationships xmlns="http://schemas.openxmlformats.org/package/2006/relationships"><Relationship Id="rId9" Type="http://schemas.openxmlformats.org/officeDocument/2006/relationships/image" Target="../media/image18.png"/><Relationship Id="rId20" Type="http://schemas.openxmlformats.org/officeDocument/2006/relationships/image" Target="../media/image29.png"/><Relationship Id="rId21" Type="http://schemas.openxmlformats.org/officeDocument/2006/relationships/image" Target="../media/image30.png"/><Relationship Id="rId22" Type="http://schemas.openxmlformats.org/officeDocument/2006/relationships/image" Target="../media/image31.png"/><Relationship Id="rId23" Type="http://schemas.openxmlformats.org/officeDocument/2006/relationships/image" Target="../media/image32.png"/><Relationship Id="rId24" Type="http://schemas.openxmlformats.org/officeDocument/2006/relationships/image" Target="../media/image33.png"/><Relationship Id="rId25" Type="http://schemas.openxmlformats.org/officeDocument/2006/relationships/image" Target="../media/image34.png"/><Relationship Id="rId10" Type="http://schemas.openxmlformats.org/officeDocument/2006/relationships/image" Target="../media/image19.png"/><Relationship Id="rId11" Type="http://schemas.openxmlformats.org/officeDocument/2006/relationships/image" Target="../media/image20.png"/><Relationship Id="rId12" Type="http://schemas.openxmlformats.org/officeDocument/2006/relationships/image" Target="../media/image21.png"/><Relationship Id="rId13" Type="http://schemas.openxmlformats.org/officeDocument/2006/relationships/image" Target="../media/image22.png"/><Relationship Id="rId14" Type="http://schemas.openxmlformats.org/officeDocument/2006/relationships/image" Target="../media/image23.png"/><Relationship Id="rId15" Type="http://schemas.openxmlformats.org/officeDocument/2006/relationships/image" Target="../media/image24.png"/><Relationship Id="rId16" Type="http://schemas.openxmlformats.org/officeDocument/2006/relationships/image" Target="../media/image25.png"/><Relationship Id="rId17" Type="http://schemas.openxmlformats.org/officeDocument/2006/relationships/image" Target="../media/image26.png"/><Relationship Id="rId18" Type="http://schemas.openxmlformats.org/officeDocument/2006/relationships/image" Target="../media/image27.png"/><Relationship Id="rId19"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42"/>
          <p:cNvSpPr>
            <a:spLocks noGrp="1" noChangeArrowheads="1"/>
          </p:cNvSpPr>
          <p:nvPr>
            <p:ph type="ctrTitle"/>
          </p:nvPr>
        </p:nvSpPr>
        <p:spPr>
          <a:xfrm>
            <a:off x="899592" y="476672"/>
            <a:ext cx="7772400" cy="1754326"/>
          </a:xfrm>
        </p:spPr>
        <p:txBody>
          <a:bodyPr/>
          <a:lstStyle/>
          <a:p>
            <a:r>
              <a:rPr lang="en-US" altLang="zh-CN" sz="3600" dirty="0" smtClean="0">
                <a:ea typeface="SimSun" pitchFamily="2" charset="-122"/>
              </a:rPr>
              <a:t>The role of the ITU: Standards, Radio, </a:t>
            </a:r>
            <a:br>
              <a:rPr lang="en-US" altLang="zh-CN" sz="3600" dirty="0" smtClean="0">
                <a:ea typeface="SimSun" pitchFamily="2" charset="-122"/>
              </a:rPr>
            </a:br>
            <a:r>
              <a:rPr lang="en-US" altLang="zh-CN" sz="3600" dirty="0" smtClean="0">
                <a:ea typeface="SimSun" pitchFamily="2" charset="-122"/>
              </a:rPr>
              <a:t>Spectrum, Development</a:t>
            </a:r>
            <a:endParaRPr lang="en-US" sz="7200" dirty="0" smtClean="0"/>
          </a:p>
        </p:txBody>
      </p:sp>
      <p:sp>
        <p:nvSpPr>
          <p:cNvPr id="122899" name="Rectangle 1043"/>
          <p:cNvSpPr>
            <a:spLocks noGrp="1" noChangeArrowheads="1"/>
          </p:cNvSpPr>
          <p:nvPr>
            <p:ph type="subTitle" idx="1"/>
          </p:nvPr>
        </p:nvSpPr>
        <p:spPr>
          <a:xfrm>
            <a:off x="1547664" y="2924944"/>
            <a:ext cx="6400800" cy="2163092"/>
          </a:xfrm>
        </p:spPr>
        <p:txBody>
          <a:bodyPr/>
          <a:lstStyle/>
          <a:p>
            <a:r>
              <a:rPr lang="en-US" sz="2000" b="1" dirty="0">
                <a:solidFill>
                  <a:schemeClr val="tx2"/>
                </a:solidFill>
              </a:rPr>
              <a:t>Workshop on </a:t>
            </a:r>
          </a:p>
          <a:p>
            <a:pPr rtl="1">
              <a:spcBef>
                <a:spcPts val="0"/>
              </a:spcBef>
            </a:pPr>
            <a:r>
              <a:rPr lang="en-US" sz="2000" b="1" dirty="0">
                <a:solidFill>
                  <a:schemeClr val="tx2"/>
                </a:solidFill>
              </a:rPr>
              <a:t>Engagement of Sudanese </a:t>
            </a:r>
            <a:r>
              <a:rPr lang="en-US" sz="2000" b="1" dirty="0" smtClean="0">
                <a:solidFill>
                  <a:schemeClr val="tx2"/>
                </a:solidFill>
              </a:rPr>
              <a:t>Universities </a:t>
            </a:r>
            <a:br>
              <a:rPr lang="en-US" sz="2000" b="1" dirty="0" smtClean="0">
                <a:solidFill>
                  <a:schemeClr val="tx2"/>
                </a:solidFill>
              </a:rPr>
            </a:br>
            <a:r>
              <a:rPr lang="en-US" sz="2000" b="1" dirty="0" smtClean="0">
                <a:solidFill>
                  <a:schemeClr val="tx2"/>
                </a:solidFill>
              </a:rPr>
              <a:t>in </a:t>
            </a:r>
            <a:r>
              <a:rPr lang="en-US" sz="2000" b="1" dirty="0">
                <a:solidFill>
                  <a:schemeClr val="tx2"/>
                </a:solidFill>
              </a:rPr>
              <a:t>ITU </a:t>
            </a:r>
            <a:r>
              <a:rPr lang="en-US" sz="2000" b="1" dirty="0" smtClean="0">
                <a:solidFill>
                  <a:schemeClr val="tx2"/>
                </a:solidFill>
              </a:rPr>
              <a:t>activities</a:t>
            </a:r>
          </a:p>
          <a:p>
            <a:pPr rtl="1">
              <a:spcBef>
                <a:spcPts val="0"/>
              </a:spcBef>
            </a:pPr>
            <a:r>
              <a:rPr lang="en-US" sz="2000" b="1" dirty="0" smtClean="0">
                <a:solidFill>
                  <a:schemeClr val="tx2"/>
                </a:solidFill>
              </a:rPr>
              <a:t/>
            </a:r>
            <a:br>
              <a:rPr lang="en-US" sz="2000" b="1" dirty="0" smtClean="0">
                <a:solidFill>
                  <a:schemeClr val="tx2"/>
                </a:solidFill>
              </a:rPr>
            </a:br>
            <a:r>
              <a:rPr lang="en-US" sz="2000" b="1" dirty="0" smtClean="0">
                <a:solidFill>
                  <a:schemeClr val="tx2"/>
                </a:solidFill>
              </a:rPr>
              <a:t>Khartoum </a:t>
            </a:r>
            <a:r>
              <a:rPr lang="en-US" sz="2000" b="1" dirty="0">
                <a:solidFill>
                  <a:schemeClr val="tx2"/>
                </a:solidFill>
              </a:rPr>
              <a:t>23 October 2012 </a:t>
            </a:r>
          </a:p>
          <a:p>
            <a:endParaRPr lang="en-US" sz="1200" dirty="0" smtClean="0">
              <a:solidFill>
                <a:schemeClr val="tx2"/>
              </a:solidFill>
            </a:endParaRPr>
          </a:p>
          <a:p>
            <a:r>
              <a:rPr lang="en-US" sz="1200" dirty="0" smtClean="0">
                <a:solidFill>
                  <a:schemeClr val="tx2"/>
                </a:solidFill>
              </a:rPr>
              <a:t>Malcolm </a:t>
            </a:r>
            <a:r>
              <a:rPr lang="en-US" sz="1200" dirty="0">
                <a:solidFill>
                  <a:schemeClr val="tx2"/>
                </a:solidFill>
              </a:rPr>
              <a:t>Johnson, </a:t>
            </a:r>
            <a:r>
              <a:rPr lang="en-US" sz="1200" dirty="0" smtClean="0">
                <a:solidFill>
                  <a:schemeClr val="tx2"/>
                </a:solidFill>
              </a:rPr>
              <a:t>Director of the</a:t>
            </a:r>
            <a:endParaRPr lang="en-US" sz="1200" dirty="0">
              <a:solidFill>
                <a:schemeClr val="tx2"/>
              </a:solidFill>
            </a:endParaRPr>
          </a:p>
          <a:p>
            <a:r>
              <a:rPr lang="en-US" sz="1200" dirty="0">
                <a:solidFill>
                  <a:schemeClr val="tx2"/>
                </a:solidFill>
              </a:rPr>
              <a:t>Telecommunication Standardization Bureau</a:t>
            </a:r>
          </a:p>
          <a:p>
            <a:r>
              <a:rPr lang="en-US" sz="1200" dirty="0">
                <a:solidFill>
                  <a:schemeClr val="tx2"/>
                </a:solidFill>
              </a:rPr>
              <a:t>International Telecommunication Union</a:t>
            </a:r>
            <a:endParaRPr lang="en-US" sz="1200" dirty="0">
              <a:solidFill>
                <a:srgbClr val="0099CC"/>
              </a:solidFill>
              <a:effectLst>
                <a:outerShdw blurRad="38100" dist="38100" dir="2700000" algn="tl">
                  <a:srgbClr val="C0C0C0"/>
                </a:outerShdw>
              </a:effectLst>
            </a:endParaRPr>
          </a:p>
          <a:p>
            <a:endParaRPr lang="en-US" sz="2800" dirty="0">
              <a:solidFill>
                <a:schemeClr val="tx2"/>
              </a:solidFill>
            </a:endParaRPr>
          </a:p>
          <a:p>
            <a:endParaRPr lang="en-US" sz="2800" dirty="0">
              <a:solidFill>
                <a:schemeClr val="tx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954" y="188640"/>
            <a:ext cx="7772400" cy="1754326"/>
          </a:xfrm>
        </p:spPr>
        <p:txBody>
          <a:bodyPr/>
          <a:lstStyle/>
          <a:p>
            <a:r>
              <a:rPr lang="en-US" dirty="0"/>
              <a:t>Bridging the Digital Divide and Connecting the Unconnected</a:t>
            </a:r>
            <a:endParaRPr lang="en-GB" dirty="0"/>
          </a:p>
        </p:txBody>
      </p:sp>
      <p:sp>
        <p:nvSpPr>
          <p:cNvPr id="3" name="Content Placeholder 2"/>
          <p:cNvSpPr>
            <a:spLocks noGrp="1"/>
          </p:cNvSpPr>
          <p:nvPr>
            <p:ph idx="1"/>
          </p:nvPr>
        </p:nvSpPr>
        <p:spPr>
          <a:xfrm>
            <a:off x="5148065" y="2348880"/>
            <a:ext cx="3308548" cy="3896345"/>
          </a:xfrm>
        </p:spPr>
        <p:txBody>
          <a:bodyPr/>
          <a:lstStyle/>
          <a:p>
            <a:r>
              <a:rPr lang="en-US" sz="2000" dirty="0"/>
              <a:t>Spread equitable, sustainable and affordable access to ICTs</a:t>
            </a:r>
          </a:p>
          <a:p>
            <a:endParaRPr lang="en-US" sz="2000" dirty="0"/>
          </a:p>
          <a:p>
            <a:r>
              <a:rPr lang="en-US" sz="2000" dirty="0"/>
              <a:t>Mobilize technical, human, financial resources needed for the implementation of ICTs in developing countries</a:t>
            </a:r>
          </a:p>
          <a:p>
            <a:endParaRPr lang="en-GB" dirty="0"/>
          </a:p>
        </p:txBody>
      </p:sp>
      <p:pic>
        <p:nvPicPr>
          <p:cNvPr id="5" name="Picture 8" descr="http://www.textually.org/textually/archives/2009/10/23/2009_0710_cellular_africa_m.jpg"/>
          <p:cNvPicPr>
            <a:picLocks noChangeAspect="1" noChangeArrowheads="1"/>
          </p:cNvPicPr>
          <p:nvPr/>
        </p:nvPicPr>
        <p:blipFill>
          <a:blip r:embed="rId3" cstate="print"/>
          <a:srcRect/>
          <a:stretch>
            <a:fillRect/>
          </a:stretch>
        </p:blipFill>
        <p:spPr bwMode="auto">
          <a:xfrm>
            <a:off x="694954" y="2075878"/>
            <a:ext cx="3600000" cy="2016568"/>
          </a:xfrm>
          <a:prstGeom prst="rect">
            <a:avLst/>
          </a:prstGeom>
          <a:noFill/>
        </p:spPr>
      </p:pic>
      <p:pic>
        <p:nvPicPr>
          <p:cNvPr id="6" name="Picture 2" descr="http://www.ojhas.org/issue37/geena2.gif"/>
          <p:cNvPicPr>
            <a:picLocks noChangeAspect="1" noChangeArrowheads="1"/>
          </p:cNvPicPr>
          <p:nvPr/>
        </p:nvPicPr>
        <p:blipFill>
          <a:blip r:embed="rId4" cstate="print"/>
          <a:srcRect/>
          <a:stretch>
            <a:fillRect/>
          </a:stretch>
        </p:blipFill>
        <p:spPr bwMode="auto">
          <a:xfrm>
            <a:off x="694954" y="4088165"/>
            <a:ext cx="3600000" cy="2108571"/>
          </a:xfrm>
          <a:prstGeom prst="rect">
            <a:avLst/>
          </a:prstGeom>
          <a:noFill/>
        </p:spPr>
      </p:pic>
    </p:spTree>
    <p:extLst>
      <p:ext uri="{BB962C8B-B14F-4D97-AF65-F5344CB8AC3E}">
        <p14:creationId xmlns:p14="http://schemas.microsoft.com/office/powerpoint/2010/main" val="15676850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txBox="1">
            <a:spLocks/>
          </p:cNvSpPr>
          <p:nvPr/>
        </p:nvSpPr>
        <p:spPr bwMode="auto">
          <a:xfrm>
            <a:off x="323850" y="765175"/>
            <a:ext cx="8229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charset="0"/>
                <a:ea typeface="ＭＳ Ｐゴシック" charset="0"/>
                <a:cs typeface="ＭＳ Ｐゴシック" charset="0"/>
              </a:defRPr>
            </a:lvl1pPr>
            <a:lvl2pPr marL="742950" indent="-285750" eaLnBrk="0" hangingPunct="0">
              <a:defRPr sz="2000">
                <a:solidFill>
                  <a:srgbClr val="646464"/>
                </a:solidFill>
                <a:latin typeface="Verdana" charset="0"/>
                <a:ea typeface="ＭＳ Ｐゴシック" charset="0"/>
              </a:defRPr>
            </a:lvl2pPr>
            <a:lvl3pPr marL="1143000" indent="-228600" eaLnBrk="0" hangingPunct="0">
              <a:defRPr sz="2000">
                <a:solidFill>
                  <a:srgbClr val="646464"/>
                </a:solidFill>
                <a:latin typeface="Verdana" charset="0"/>
                <a:ea typeface="ＭＳ Ｐゴシック" charset="0"/>
              </a:defRPr>
            </a:lvl3pPr>
            <a:lvl4pPr marL="1600200" indent="-228600" eaLnBrk="0" hangingPunct="0">
              <a:defRPr sz="2000">
                <a:solidFill>
                  <a:srgbClr val="646464"/>
                </a:solidFill>
                <a:latin typeface="Verdana" charset="0"/>
                <a:ea typeface="ＭＳ Ｐゴシック" charset="0"/>
              </a:defRPr>
            </a:lvl4pPr>
            <a:lvl5pPr marL="2057400" indent="-228600" eaLnBrk="0" hangingPunct="0">
              <a:defRPr sz="2000">
                <a:solidFill>
                  <a:srgbClr val="646464"/>
                </a:solidFill>
                <a:latin typeface="Verdana" charset="0"/>
                <a:ea typeface="ＭＳ Ｐゴシック" charset="0"/>
              </a:defRPr>
            </a:lvl5pPr>
            <a:lvl6pPr marL="2514600" indent="-228600" eaLnBrk="0" fontAlgn="base" hangingPunct="0">
              <a:spcBef>
                <a:spcPct val="0"/>
              </a:spcBef>
              <a:spcAft>
                <a:spcPct val="0"/>
              </a:spcAft>
              <a:defRPr sz="2000">
                <a:solidFill>
                  <a:srgbClr val="646464"/>
                </a:solidFill>
                <a:latin typeface="Verdana" charset="0"/>
                <a:ea typeface="ＭＳ Ｐゴシック" charset="0"/>
              </a:defRPr>
            </a:lvl6pPr>
            <a:lvl7pPr marL="2971800" indent="-228600" eaLnBrk="0" fontAlgn="base" hangingPunct="0">
              <a:spcBef>
                <a:spcPct val="0"/>
              </a:spcBef>
              <a:spcAft>
                <a:spcPct val="0"/>
              </a:spcAft>
              <a:defRPr sz="2000">
                <a:solidFill>
                  <a:srgbClr val="646464"/>
                </a:solidFill>
                <a:latin typeface="Verdana" charset="0"/>
                <a:ea typeface="ＭＳ Ｐゴシック" charset="0"/>
              </a:defRPr>
            </a:lvl7pPr>
            <a:lvl8pPr marL="3429000" indent="-228600" eaLnBrk="0" fontAlgn="base" hangingPunct="0">
              <a:spcBef>
                <a:spcPct val="0"/>
              </a:spcBef>
              <a:spcAft>
                <a:spcPct val="0"/>
              </a:spcAft>
              <a:defRPr sz="2000">
                <a:solidFill>
                  <a:srgbClr val="646464"/>
                </a:solidFill>
                <a:latin typeface="Verdana" charset="0"/>
                <a:ea typeface="ＭＳ Ｐゴシック" charset="0"/>
              </a:defRPr>
            </a:lvl8pPr>
            <a:lvl9pPr marL="3886200" indent="-228600" eaLnBrk="0" fontAlgn="base" hangingPunct="0">
              <a:spcBef>
                <a:spcPct val="0"/>
              </a:spcBef>
              <a:spcAft>
                <a:spcPct val="0"/>
              </a:spcAft>
              <a:defRPr sz="2000">
                <a:solidFill>
                  <a:srgbClr val="646464"/>
                </a:solidFill>
                <a:latin typeface="Verdana" charset="0"/>
                <a:ea typeface="ＭＳ Ｐゴシック" charset="0"/>
              </a:defRPr>
            </a:lvl9pPr>
          </a:lstStyle>
          <a:p>
            <a:pPr algn="ctr"/>
            <a:r>
              <a:rPr lang="en-GB" sz="3600" b="1" dirty="0">
                <a:solidFill>
                  <a:srgbClr val="1B5BA2"/>
                </a:solidFill>
              </a:rPr>
              <a:t>ITU-T’s strategic goals</a:t>
            </a:r>
            <a:endParaRPr lang="en-US" sz="3600" b="1" dirty="0">
              <a:solidFill>
                <a:srgbClr val="1B5BA2"/>
              </a:solidFill>
            </a:endParaRPr>
          </a:p>
        </p:txBody>
      </p:sp>
      <p:sp>
        <p:nvSpPr>
          <p:cNvPr id="39939" name="Content Placeholder 2"/>
          <p:cNvSpPr txBox="1">
            <a:spLocks/>
          </p:cNvSpPr>
          <p:nvPr/>
        </p:nvSpPr>
        <p:spPr bwMode="auto">
          <a:xfrm>
            <a:off x="107950" y="1566863"/>
            <a:ext cx="8496498"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rgbClr val="646464"/>
                </a:solidFill>
                <a:latin typeface="Verdana" charset="0"/>
                <a:ea typeface="ＭＳ Ｐゴシック" charset="0"/>
                <a:cs typeface="ＭＳ Ｐゴシック" charset="0"/>
              </a:defRPr>
            </a:lvl1pPr>
            <a:lvl2pPr marL="742950" indent="-285750" eaLnBrk="0" hangingPunct="0">
              <a:defRPr sz="2000">
                <a:solidFill>
                  <a:srgbClr val="646464"/>
                </a:solidFill>
                <a:latin typeface="Verdana" charset="0"/>
                <a:ea typeface="ＭＳ Ｐゴシック" charset="0"/>
              </a:defRPr>
            </a:lvl2pPr>
            <a:lvl3pPr marL="1143000" indent="-228600" eaLnBrk="0" hangingPunct="0">
              <a:defRPr sz="2000">
                <a:solidFill>
                  <a:srgbClr val="646464"/>
                </a:solidFill>
                <a:latin typeface="Verdana" charset="0"/>
                <a:ea typeface="ＭＳ Ｐゴシック" charset="0"/>
              </a:defRPr>
            </a:lvl3pPr>
            <a:lvl4pPr marL="1600200" indent="-228600" eaLnBrk="0" hangingPunct="0">
              <a:defRPr sz="2000">
                <a:solidFill>
                  <a:srgbClr val="646464"/>
                </a:solidFill>
                <a:latin typeface="Verdana" charset="0"/>
                <a:ea typeface="ＭＳ Ｐゴシック" charset="0"/>
              </a:defRPr>
            </a:lvl4pPr>
            <a:lvl5pPr marL="2057400" indent="-228600" eaLnBrk="0" hangingPunct="0">
              <a:defRPr sz="2000">
                <a:solidFill>
                  <a:srgbClr val="646464"/>
                </a:solidFill>
                <a:latin typeface="Verdana" charset="0"/>
                <a:ea typeface="ＭＳ Ｐゴシック" charset="0"/>
              </a:defRPr>
            </a:lvl5pPr>
            <a:lvl6pPr marL="2514600" indent="-228600" eaLnBrk="0" fontAlgn="base" hangingPunct="0">
              <a:spcBef>
                <a:spcPct val="0"/>
              </a:spcBef>
              <a:spcAft>
                <a:spcPct val="0"/>
              </a:spcAft>
              <a:defRPr sz="2000">
                <a:solidFill>
                  <a:srgbClr val="646464"/>
                </a:solidFill>
                <a:latin typeface="Verdana" charset="0"/>
                <a:ea typeface="ＭＳ Ｐゴシック" charset="0"/>
              </a:defRPr>
            </a:lvl6pPr>
            <a:lvl7pPr marL="2971800" indent="-228600" eaLnBrk="0" fontAlgn="base" hangingPunct="0">
              <a:spcBef>
                <a:spcPct val="0"/>
              </a:spcBef>
              <a:spcAft>
                <a:spcPct val="0"/>
              </a:spcAft>
              <a:defRPr sz="2000">
                <a:solidFill>
                  <a:srgbClr val="646464"/>
                </a:solidFill>
                <a:latin typeface="Verdana" charset="0"/>
                <a:ea typeface="ＭＳ Ｐゴシック" charset="0"/>
              </a:defRPr>
            </a:lvl7pPr>
            <a:lvl8pPr marL="3429000" indent="-228600" eaLnBrk="0" fontAlgn="base" hangingPunct="0">
              <a:spcBef>
                <a:spcPct val="0"/>
              </a:spcBef>
              <a:spcAft>
                <a:spcPct val="0"/>
              </a:spcAft>
              <a:defRPr sz="2000">
                <a:solidFill>
                  <a:srgbClr val="646464"/>
                </a:solidFill>
                <a:latin typeface="Verdana" charset="0"/>
                <a:ea typeface="ＭＳ Ｐゴシック" charset="0"/>
              </a:defRPr>
            </a:lvl8pPr>
            <a:lvl9pPr marL="3886200" indent="-228600" eaLnBrk="0" fontAlgn="base" hangingPunct="0">
              <a:spcBef>
                <a:spcPct val="0"/>
              </a:spcBef>
              <a:spcAft>
                <a:spcPct val="0"/>
              </a:spcAft>
              <a:defRPr sz="2000">
                <a:solidFill>
                  <a:srgbClr val="646464"/>
                </a:solidFill>
                <a:latin typeface="Verdana" charset="0"/>
                <a:ea typeface="ＭＳ Ｐゴシック" charset="0"/>
              </a:defRPr>
            </a:lvl9pPr>
          </a:lstStyle>
          <a:p>
            <a:pPr>
              <a:lnSpc>
                <a:spcPct val="80000"/>
              </a:lnSpc>
              <a:spcBef>
                <a:spcPct val="20000"/>
              </a:spcBef>
              <a:buClr>
                <a:srgbClr val="0E438A"/>
              </a:buClr>
              <a:buSzPct val="110000"/>
              <a:buFont typeface="Wingdings" charset="0"/>
              <a:buNone/>
            </a:pPr>
            <a:endParaRPr lang="en-US" sz="600" dirty="0">
              <a:solidFill>
                <a:srgbClr val="5C5C5C"/>
              </a:solidFill>
            </a:endParaRPr>
          </a:p>
          <a:p>
            <a:pPr lvl="1">
              <a:lnSpc>
                <a:spcPct val="80000"/>
              </a:lnSpc>
              <a:spcBef>
                <a:spcPct val="20000"/>
              </a:spcBef>
              <a:buClr>
                <a:srgbClr val="14447A"/>
              </a:buClr>
              <a:buFont typeface="Wingdings" charset="0"/>
              <a:buChar char="§"/>
            </a:pPr>
            <a:r>
              <a:rPr lang="en-GB" sz="2200" dirty="0">
                <a:solidFill>
                  <a:schemeClr val="tx1"/>
                </a:solidFill>
              </a:rPr>
              <a:t>To develop </a:t>
            </a:r>
            <a:r>
              <a:rPr lang="en-GB" sz="2200" b="1" dirty="0">
                <a:solidFill>
                  <a:schemeClr val="tx1"/>
                </a:solidFill>
              </a:rPr>
              <a:t>interoperable</a:t>
            </a:r>
            <a:r>
              <a:rPr lang="en-GB" sz="2200" dirty="0">
                <a:solidFill>
                  <a:schemeClr val="tx1"/>
                </a:solidFill>
              </a:rPr>
              <a:t>, </a:t>
            </a:r>
            <a:r>
              <a:rPr lang="en-GB" sz="2200" b="1" dirty="0">
                <a:solidFill>
                  <a:schemeClr val="tx1"/>
                </a:solidFill>
              </a:rPr>
              <a:t>non-discriminatory international standards </a:t>
            </a:r>
            <a:r>
              <a:rPr lang="en-GB" sz="2200" dirty="0">
                <a:solidFill>
                  <a:schemeClr val="tx1"/>
                </a:solidFill>
              </a:rPr>
              <a:t>(ITU-T Recommendations)</a:t>
            </a:r>
          </a:p>
          <a:p>
            <a:pPr lvl="1">
              <a:lnSpc>
                <a:spcPct val="80000"/>
              </a:lnSpc>
              <a:spcBef>
                <a:spcPct val="20000"/>
              </a:spcBef>
              <a:buClr>
                <a:srgbClr val="0099CC"/>
              </a:buClr>
              <a:buFont typeface="Wingdings" charset="0"/>
              <a:buNone/>
            </a:pPr>
            <a:endParaRPr lang="en-US" sz="2200" dirty="0">
              <a:solidFill>
                <a:srgbClr val="1B5BA2"/>
              </a:solidFill>
            </a:endParaRPr>
          </a:p>
          <a:p>
            <a:pPr lvl="1">
              <a:lnSpc>
                <a:spcPct val="80000"/>
              </a:lnSpc>
              <a:spcBef>
                <a:spcPct val="20000"/>
              </a:spcBef>
              <a:buClr>
                <a:srgbClr val="14447A"/>
              </a:buClr>
              <a:buFont typeface="Wingdings" charset="0"/>
              <a:buChar char="§"/>
            </a:pPr>
            <a:r>
              <a:rPr lang="en-GB" sz="2200" dirty="0">
                <a:solidFill>
                  <a:schemeClr val="tx1"/>
                </a:solidFill>
              </a:rPr>
              <a:t>To assist in </a:t>
            </a:r>
            <a:r>
              <a:rPr lang="en-GB" sz="2200" b="1" dirty="0">
                <a:solidFill>
                  <a:schemeClr val="tx1"/>
                </a:solidFill>
              </a:rPr>
              <a:t>bridging the standardization gap </a:t>
            </a:r>
            <a:r>
              <a:rPr lang="en-GB" sz="2200" dirty="0">
                <a:solidFill>
                  <a:schemeClr val="tx1"/>
                </a:solidFill>
              </a:rPr>
              <a:t>between developed and developing countrie</a:t>
            </a:r>
            <a:r>
              <a:rPr lang="en-GB" sz="2200" dirty="0">
                <a:solidFill>
                  <a:srgbClr val="1B5BA2"/>
                </a:solidFill>
              </a:rPr>
              <a:t>s</a:t>
            </a:r>
          </a:p>
          <a:p>
            <a:pPr lvl="1">
              <a:lnSpc>
                <a:spcPct val="80000"/>
              </a:lnSpc>
              <a:spcBef>
                <a:spcPct val="20000"/>
              </a:spcBef>
              <a:buClr>
                <a:srgbClr val="0099CC"/>
              </a:buClr>
              <a:buFont typeface="Wingdings" charset="0"/>
              <a:buNone/>
            </a:pPr>
            <a:endParaRPr lang="en-US" sz="2200" dirty="0">
              <a:solidFill>
                <a:srgbClr val="1B5BA2"/>
              </a:solidFill>
            </a:endParaRPr>
          </a:p>
          <a:p>
            <a:pPr lvl="1">
              <a:lnSpc>
                <a:spcPct val="80000"/>
              </a:lnSpc>
              <a:spcBef>
                <a:spcPct val="20000"/>
              </a:spcBef>
              <a:buClr>
                <a:srgbClr val="14447A"/>
              </a:buClr>
              <a:buFont typeface="Wingdings" charset="0"/>
              <a:buChar char="§"/>
            </a:pPr>
            <a:r>
              <a:rPr lang="en-GB" sz="2200" dirty="0">
                <a:solidFill>
                  <a:schemeClr val="tx1"/>
                </a:solidFill>
              </a:rPr>
              <a:t>To extend and facilitate </a:t>
            </a:r>
            <a:r>
              <a:rPr lang="en-GB" sz="2200" b="1" dirty="0">
                <a:solidFill>
                  <a:schemeClr val="tx1"/>
                </a:solidFill>
              </a:rPr>
              <a:t>international cooperation </a:t>
            </a:r>
            <a:r>
              <a:rPr lang="en-GB" sz="2200" dirty="0">
                <a:solidFill>
                  <a:schemeClr val="tx1"/>
                </a:solidFill>
              </a:rPr>
              <a:t>among international, regional and national standardization bodies</a:t>
            </a:r>
            <a:endParaRPr lang="en-US" sz="2200" dirty="0">
              <a:solidFill>
                <a:schemeClr val="tx1"/>
              </a:solidFill>
            </a:endParaRPr>
          </a:p>
          <a:p>
            <a:pPr>
              <a:lnSpc>
                <a:spcPct val="80000"/>
              </a:lnSpc>
              <a:spcBef>
                <a:spcPct val="20000"/>
              </a:spcBef>
              <a:buClr>
                <a:srgbClr val="0E438A"/>
              </a:buClr>
              <a:buSzPct val="110000"/>
              <a:buFont typeface="Wingdings" charset="0"/>
              <a:buNone/>
            </a:pPr>
            <a:endParaRPr lang="en-US" sz="2200" dirty="0">
              <a:solidFill>
                <a:srgbClr val="5C5C5C"/>
              </a:solidFill>
            </a:endParaRPr>
          </a:p>
        </p:txBody>
      </p:sp>
    </p:spTree>
    <p:extLst>
      <p:ext uri="{BB962C8B-B14F-4D97-AF65-F5344CB8AC3E}">
        <p14:creationId xmlns:p14="http://schemas.microsoft.com/office/powerpoint/2010/main" val="108403717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772400" cy="1200329"/>
          </a:xfrm>
        </p:spPr>
        <p:txBody>
          <a:bodyPr/>
          <a:lstStyle/>
          <a:p>
            <a:r>
              <a:rPr lang="en-US" dirty="0"/>
              <a:t>One-Stop Shop for </a:t>
            </a:r>
            <a:br>
              <a:rPr lang="en-US" dirty="0"/>
            </a:br>
            <a:r>
              <a:rPr lang="en-US" dirty="0"/>
              <a:t>Global ICT Standards</a:t>
            </a:r>
            <a:endParaRPr lang="en-GB" dirty="0"/>
          </a:p>
        </p:txBody>
      </p:sp>
      <p:sp>
        <p:nvSpPr>
          <p:cNvPr id="3" name="Content Placeholder 2"/>
          <p:cNvSpPr>
            <a:spLocks noGrp="1"/>
          </p:cNvSpPr>
          <p:nvPr>
            <p:ph idx="1"/>
          </p:nvPr>
        </p:nvSpPr>
        <p:spPr>
          <a:xfrm>
            <a:off x="517148" y="2777994"/>
            <a:ext cx="3982843" cy="3603333"/>
          </a:xfrm>
        </p:spPr>
        <p:txBody>
          <a:bodyPr/>
          <a:lstStyle/>
          <a:p>
            <a:pPr lvl="1">
              <a:spcAft>
                <a:spcPts val="600"/>
              </a:spcAft>
              <a:buClr>
                <a:schemeClr val="tx2"/>
              </a:buClr>
              <a:buFont typeface="Wingdings" pitchFamily="2" charset="2"/>
              <a:buChar char="§"/>
            </a:pPr>
            <a:r>
              <a:rPr lang="en-US" sz="2000" dirty="0" smtClean="0"/>
              <a:t>Operational </a:t>
            </a:r>
            <a:r>
              <a:rPr lang="en-US" sz="2000" dirty="0"/>
              <a:t>aspects of service provisioning</a:t>
            </a:r>
          </a:p>
          <a:p>
            <a:pPr lvl="1">
              <a:spcAft>
                <a:spcPts val="600"/>
              </a:spcAft>
              <a:buClr>
                <a:schemeClr val="tx2"/>
              </a:buClr>
              <a:buFont typeface="Wingdings" pitchFamily="2" charset="2"/>
              <a:buChar char="§"/>
            </a:pPr>
            <a:r>
              <a:rPr lang="en-US" sz="2000" dirty="0"/>
              <a:t>Tariff and accounting</a:t>
            </a:r>
          </a:p>
          <a:p>
            <a:pPr lvl="1">
              <a:spcAft>
                <a:spcPts val="600"/>
              </a:spcAft>
              <a:buClr>
                <a:schemeClr val="tx2"/>
              </a:buClr>
              <a:buFont typeface="Wingdings" pitchFamily="2" charset="2"/>
              <a:buChar char="§"/>
            </a:pPr>
            <a:r>
              <a:rPr lang="en-US" sz="2000" dirty="0"/>
              <a:t>ICT, environment and climate change</a:t>
            </a:r>
          </a:p>
          <a:p>
            <a:pPr lvl="1">
              <a:spcAft>
                <a:spcPts val="600"/>
              </a:spcAft>
              <a:buClr>
                <a:schemeClr val="tx2"/>
              </a:buClr>
              <a:buFont typeface="Wingdings" pitchFamily="2" charset="2"/>
              <a:buChar char="§"/>
            </a:pPr>
            <a:r>
              <a:rPr lang="en-US" sz="2000" dirty="0"/>
              <a:t>Test specifications</a:t>
            </a:r>
          </a:p>
          <a:p>
            <a:pPr lvl="1">
              <a:spcAft>
                <a:spcPts val="600"/>
              </a:spcAft>
              <a:buClr>
                <a:schemeClr val="tx2"/>
              </a:buClr>
              <a:buFont typeface="Wingdings" pitchFamily="2" charset="2"/>
              <a:buChar char="§"/>
            </a:pPr>
            <a:r>
              <a:rPr lang="en-US" sz="2000" dirty="0"/>
              <a:t>Performance, </a:t>
            </a:r>
            <a:r>
              <a:rPr lang="en-US" sz="2000" dirty="0" err="1"/>
              <a:t>QoS</a:t>
            </a:r>
            <a:r>
              <a:rPr lang="en-US" sz="2000" dirty="0"/>
              <a:t> and </a:t>
            </a:r>
            <a:r>
              <a:rPr lang="en-US" sz="2000" dirty="0" err="1"/>
              <a:t>QoE</a:t>
            </a:r>
            <a:endParaRPr lang="en-US" sz="2000" dirty="0"/>
          </a:p>
          <a:p>
            <a:endParaRPr lang="en-GB" dirty="0"/>
          </a:p>
        </p:txBody>
      </p:sp>
      <p:sp>
        <p:nvSpPr>
          <p:cNvPr id="5" name="TextBox 4"/>
          <p:cNvSpPr txBox="1"/>
          <p:nvPr/>
        </p:nvSpPr>
        <p:spPr>
          <a:xfrm>
            <a:off x="539552" y="2078887"/>
            <a:ext cx="5618721" cy="707886"/>
          </a:xfrm>
          <a:prstGeom prst="rect">
            <a:avLst/>
          </a:prstGeom>
          <a:noFill/>
        </p:spPr>
        <p:txBody>
          <a:bodyPr wrap="none" rtlCol="0">
            <a:spAutoFit/>
          </a:bodyPr>
          <a:lstStyle/>
          <a:p>
            <a:pPr lvl="0"/>
            <a:r>
              <a:rPr lang="en-US" dirty="0">
                <a:solidFill>
                  <a:schemeClr val="bg2"/>
                </a:solidFill>
              </a:rPr>
              <a:t>Study Groups cover </a:t>
            </a:r>
            <a:r>
              <a:rPr lang="en-US" dirty="0" smtClean="0">
                <a:solidFill>
                  <a:schemeClr val="bg2"/>
                </a:solidFill>
              </a:rPr>
              <a:t>a wide </a:t>
            </a:r>
            <a:r>
              <a:rPr lang="en-US" dirty="0">
                <a:solidFill>
                  <a:schemeClr val="bg2"/>
                </a:solidFill>
              </a:rPr>
              <a:t>area of topics:</a:t>
            </a:r>
          </a:p>
          <a:p>
            <a:endParaRPr lang="en-GB" dirty="0"/>
          </a:p>
        </p:txBody>
      </p:sp>
      <p:sp>
        <p:nvSpPr>
          <p:cNvPr id="8" name="Rectangle 7"/>
          <p:cNvSpPr/>
          <p:nvPr/>
        </p:nvSpPr>
        <p:spPr>
          <a:xfrm>
            <a:off x="4355976" y="2786773"/>
            <a:ext cx="4572000" cy="2800767"/>
          </a:xfrm>
          <a:prstGeom prst="rect">
            <a:avLst/>
          </a:prstGeom>
        </p:spPr>
        <p:txBody>
          <a:bodyPr>
            <a:spAutoFit/>
          </a:bodyPr>
          <a:lstStyle/>
          <a:p>
            <a:pPr marL="742950" lvl="1" indent="-285750" eaLnBrk="0" hangingPunct="0">
              <a:spcBef>
                <a:spcPct val="20000"/>
              </a:spcBef>
              <a:spcAft>
                <a:spcPts val="600"/>
              </a:spcAft>
              <a:buClr>
                <a:schemeClr val="tx2"/>
              </a:buClr>
              <a:buFont typeface="Wingdings" pitchFamily="2" charset="2"/>
              <a:buChar char="§"/>
            </a:pPr>
            <a:r>
              <a:rPr lang="en-US" kern="0" dirty="0" smtClean="0">
                <a:solidFill>
                  <a:srgbClr val="5C5C5C"/>
                </a:solidFill>
                <a:latin typeface="Verdana"/>
              </a:rPr>
              <a:t>Future networks</a:t>
            </a:r>
            <a:endParaRPr lang="en-US" kern="0" dirty="0">
              <a:solidFill>
                <a:srgbClr val="5C5C5C"/>
              </a:solidFill>
              <a:latin typeface="Verdana"/>
            </a:endParaRPr>
          </a:p>
          <a:p>
            <a:pPr marL="742950" lvl="1" indent="-285750" eaLnBrk="0" hangingPunct="0">
              <a:spcBef>
                <a:spcPct val="20000"/>
              </a:spcBef>
              <a:spcAft>
                <a:spcPts val="600"/>
              </a:spcAft>
              <a:buClr>
                <a:schemeClr val="tx2"/>
              </a:buClr>
              <a:buFont typeface="Wingdings" pitchFamily="2" charset="2"/>
              <a:buChar char="§"/>
            </a:pPr>
            <a:r>
              <a:rPr lang="en-US" kern="0" dirty="0" smtClean="0">
                <a:solidFill>
                  <a:srgbClr val="5C5C5C"/>
                </a:solidFill>
                <a:latin typeface="Verdana"/>
              </a:rPr>
              <a:t>Access and transport network infrastructures</a:t>
            </a:r>
            <a:endParaRPr lang="en-US" kern="0" dirty="0">
              <a:solidFill>
                <a:srgbClr val="5C5C5C"/>
              </a:solidFill>
              <a:latin typeface="Verdana"/>
            </a:endParaRPr>
          </a:p>
          <a:p>
            <a:pPr marL="742950" lvl="1" indent="-285750" eaLnBrk="0" hangingPunct="0">
              <a:spcBef>
                <a:spcPct val="20000"/>
              </a:spcBef>
              <a:spcAft>
                <a:spcPts val="600"/>
              </a:spcAft>
              <a:buClr>
                <a:schemeClr val="tx2"/>
              </a:buClr>
              <a:buFont typeface="Wingdings" pitchFamily="2" charset="2"/>
              <a:buChar char="§"/>
            </a:pPr>
            <a:r>
              <a:rPr lang="en-US" kern="0" dirty="0" smtClean="0">
                <a:solidFill>
                  <a:srgbClr val="5C5C5C"/>
                </a:solidFill>
                <a:latin typeface="Verdana"/>
              </a:rPr>
              <a:t>Multimedia systems and applications</a:t>
            </a:r>
            <a:endParaRPr lang="en-US" kern="0" dirty="0">
              <a:solidFill>
                <a:srgbClr val="5C5C5C"/>
              </a:solidFill>
              <a:latin typeface="Verdana"/>
            </a:endParaRPr>
          </a:p>
          <a:p>
            <a:pPr marL="742950" lvl="1" indent="-285750" eaLnBrk="0" hangingPunct="0">
              <a:spcBef>
                <a:spcPct val="20000"/>
              </a:spcBef>
              <a:spcAft>
                <a:spcPts val="600"/>
              </a:spcAft>
              <a:buClr>
                <a:schemeClr val="tx2"/>
              </a:buClr>
              <a:buFont typeface="Wingdings" pitchFamily="2" charset="2"/>
              <a:buChar char="§"/>
            </a:pPr>
            <a:r>
              <a:rPr lang="en-US" kern="0" dirty="0" smtClean="0">
                <a:solidFill>
                  <a:srgbClr val="5C5C5C"/>
                </a:solidFill>
                <a:latin typeface="Verdana"/>
              </a:rPr>
              <a:t>Security</a:t>
            </a:r>
            <a:endParaRPr lang="en-US" kern="0" dirty="0">
              <a:solidFill>
                <a:srgbClr val="5C5C5C"/>
              </a:solidFill>
              <a:latin typeface="Verdana"/>
            </a:endParaRPr>
          </a:p>
          <a:p>
            <a:pPr marL="742950" lvl="1" indent="-285750" eaLnBrk="0" hangingPunct="0">
              <a:spcBef>
                <a:spcPct val="20000"/>
              </a:spcBef>
              <a:spcAft>
                <a:spcPts val="600"/>
              </a:spcAft>
              <a:buClr>
                <a:schemeClr val="tx2"/>
              </a:buClr>
              <a:buFont typeface="Wingdings" pitchFamily="2" charset="2"/>
              <a:buChar char="§"/>
            </a:pPr>
            <a:r>
              <a:rPr lang="en-US" kern="0" dirty="0" smtClean="0">
                <a:solidFill>
                  <a:srgbClr val="5C5C5C"/>
                </a:solidFill>
                <a:latin typeface="Verdana"/>
              </a:rPr>
              <a:t>Internet of things</a:t>
            </a:r>
            <a:endParaRPr lang="en-US" kern="0" dirty="0">
              <a:solidFill>
                <a:srgbClr val="5C5C5C"/>
              </a:solidFill>
              <a:latin typeface="Verdana"/>
            </a:endParaRPr>
          </a:p>
        </p:txBody>
      </p:sp>
    </p:spTree>
    <p:extLst>
      <p:ext uri="{BB962C8B-B14F-4D97-AF65-F5344CB8AC3E}">
        <p14:creationId xmlns:p14="http://schemas.microsoft.com/office/powerpoint/2010/main" val="1189033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048" y="332656"/>
            <a:ext cx="7772400" cy="646331"/>
          </a:xfrm>
        </p:spPr>
        <p:txBody>
          <a:bodyPr/>
          <a:lstStyle/>
          <a:p>
            <a:r>
              <a:rPr lang="en-US" dirty="0"/>
              <a:t>Recent ITU-T Success Stories</a:t>
            </a:r>
            <a:endParaRPr lang="en-GB" dirty="0"/>
          </a:p>
        </p:txBody>
      </p:sp>
      <p:sp>
        <p:nvSpPr>
          <p:cNvPr id="3" name="Content Placeholder 2"/>
          <p:cNvSpPr>
            <a:spLocks noGrp="1"/>
          </p:cNvSpPr>
          <p:nvPr>
            <p:ph idx="1"/>
          </p:nvPr>
        </p:nvSpPr>
        <p:spPr/>
        <p:txBody>
          <a:bodyPr/>
          <a:lstStyle/>
          <a:p>
            <a:endParaRPr lang="en-GB" dirty="0"/>
          </a:p>
        </p:txBody>
      </p:sp>
      <p:grpSp>
        <p:nvGrpSpPr>
          <p:cNvPr id="5" name="Group 4"/>
          <p:cNvGrpSpPr/>
          <p:nvPr/>
        </p:nvGrpSpPr>
        <p:grpSpPr>
          <a:xfrm>
            <a:off x="539552" y="1164418"/>
            <a:ext cx="8064896" cy="4856870"/>
            <a:chOff x="971600" y="1164418"/>
            <a:chExt cx="8064896" cy="4856870"/>
          </a:xfrm>
        </p:grpSpPr>
        <p:pic>
          <p:nvPicPr>
            <p:cNvPr id="6" name="Picture 4"/>
            <p:cNvPicPr>
              <a:picLocks noChangeAspect="1" noChangeArrowheads="1"/>
            </p:cNvPicPr>
            <p:nvPr/>
          </p:nvPicPr>
          <p:blipFill>
            <a:blip r:embed="rId3" cstate="print"/>
            <a:srcRect/>
            <a:stretch>
              <a:fillRect/>
            </a:stretch>
          </p:blipFill>
          <p:spPr bwMode="auto">
            <a:xfrm>
              <a:off x="3995936" y="2348880"/>
              <a:ext cx="1590024" cy="1734120"/>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1403648" y="1628800"/>
              <a:ext cx="2016224" cy="2098277"/>
            </a:xfrm>
            <a:prstGeom prst="rect">
              <a:avLst/>
            </a:prstGeom>
            <a:noFill/>
            <a:ln w="9525">
              <a:noFill/>
              <a:miter lim="800000"/>
              <a:headEnd/>
              <a:tailEnd/>
            </a:ln>
          </p:spPr>
        </p:pic>
        <p:pic>
          <p:nvPicPr>
            <p:cNvPr id="8" name="Picture 2" descr="http://blogs.cisco.com/sp_img/connected_home.jpg"/>
            <p:cNvPicPr>
              <a:picLocks noChangeAspect="1" noChangeArrowheads="1"/>
            </p:cNvPicPr>
            <p:nvPr/>
          </p:nvPicPr>
          <p:blipFill>
            <a:blip r:embed="rId5" cstate="print"/>
            <a:srcRect/>
            <a:stretch>
              <a:fillRect/>
            </a:stretch>
          </p:blipFill>
          <p:spPr bwMode="auto">
            <a:xfrm>
              <a:off x="5796136" y="1164418"/>
              <a:ext cx="3240360" cy="3344702"/>
            </a:xfrm>
            <a:prstGeom prst="rect">
              <a:avLst/>
            </a:prstGeom>
            <a:noFill/>
            <a:ln w="9525">
              <a:noFill/>
              <a:miter lim="800000"/>
              <a:headEnd/>
              <a:tailEnd/>
            </a:ln>
          </p:spPr>
        </p:pic>
        <p:pic>
          <p:nvPicPr>
            <p:cNvPr id="9" name="Picture 3"/>
            <p:cNvPicPr>
              <a:picLocks noChangeAspect="1" noChangeArrowheads="1"/>
            </p:cNvPicPr>
            <p:nvPr/>
          </p:nvPicPr>
          <p:blipFill>
            <a:blip r:embed="rId6" cstate="print"/>
            <a:srcRect/>
            <a:stretch>
              <a:fillRect/>
            </a:stretch>
          </p:blipFill>
          <p:spPr bwMode="auto">
            <a:xfrm>
              <a:off x="6084168" y="4581128"/>
              <a:ext cx="2160240" cy="1440160"/>
            </a:xfrm>
            <a:prstGeom prst="rect">
              <a:avLst/>
            </a:prstGeom>
            <a:noFill/>
            <a:ln w="9525">
              <a:noFill/>
              <a:miter lim="800000"/>
              <a:headEnd/>
              <a:tailEnd/>
            </a:ln>
          </p:spPr>
        </p:pic>
        <p:pic>
          <p:nvPicPr>
            <p:cNvPr id="10" name="Picture 3"/>
            <p:cNvPicPr>
              <a:picLocks noChangeAspect="1" noChangeArrowheads="1"/>
            </p:cNvPicPr>
            <p:nvPr/>
          </p:nvPicPr>
          <p:blipFill>
            <a:blip r:embed="rId7" cstate="print"/>
            <a:srcRect/>
            <a:stretch>
              <a:fillRect/>
            </a:stretch>
          </p:blipFill>
          <p:spPr bwMode="auto">
            <a:xfrm>
              <a:off x="971600" y="1340768"/>
              <a:ext cx="749018" cy="559891"/>
            </a:xfrm>
            <a:prstGeom prst="rect">
              <a:avLst/>
            </a:prstGeom>
            <a:noFill/>
            <a:ln w="9525">
              <a:noFill/>
              <a:miter lim="800000"/>
              <a:headEnd/>
              <a:tailEnd/>
            </a:ln>
          </p:spPr>
        </p:pic>
        <p:pic>
          <p:nvPicPr>
            <p:cNvPr id="11" name="Picture 4"/>
            <p:cNvPicPr>
              <a:picLocks noChangeAspect="1" noChangeArrowheads="1"/>
            </p:cNvPicPr>
            <p:nvPr/>
          </p:nvPicPr>
          <p:blipFill>
            <a:blip r:embed="rId8" cstate="print"/>
            <a:srcRect/>
            <a:stretch>
              <a:fillRect/>
            </a:stretch>
          </p:blipFill>
          <p:spPr bwMode="auto">
            <a:xfrm>
              <a:off x="971600" y="4509121"/>
              <a:ext cx="4104456" cy="1218510"/>
            </a:xfrm>
            <a:prstGeom prst="rect">
              <a:avLst/>
            </a:prstGeom>
            <a:noFill/>
            <a:ln w="9525">
              <a:noFill/>
              <a:miter lim="800000"/>
              <a:headEnd/>
              <a:tailEnd/>
            </a:ln>
          </p:spPr>
        </p:pic>
      </p:grpSp>
    </p:spTree>
    <p:extLst>
      <p:ext uri="{BB962C8B-B14F-4D97-AF65-F5344CB8AC3E}">
        <p14:creationId xmlns:p14="http://schemas.microsoft.com/office/powerpoint/2010/main" val="266908146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8712968" cy="1200329"/>
          </a:xfrm>
        </p:spPr>
        <p:txBody>
          <a:bodyPr/>
          <a:lstStyle/>
          <a:p>
            <a:r>
              <a:rPr lang="fr-FR" dirty="0" err="1">
                <a:cs typeface="Tahoma" pitchFamily="34" charset="0"/>
              </a:rPr>
              <a:t>Bridging</a:t>
            </a:r>
            <a:r>
              <a:rPr lang="fr-FR" dirty="0">
                <a:cs typeface="Tahoma" pitchFamily="34" charset="0"/>
              </a:rPr>
              <a:t> the </a:t>
            </a:r>
            <a:r>
              <a:rPr lang="fr-FR" dirty="0" err="1">
                <a:cs typeface="Tahoma" pitchFamily="34" charset="0"/>
              </a:rPr>
              <a:t>standardization</a:t>
            </a:r>
            <a:r>
              <a:rPr lang="fr-FR" dirty="0">
                <a:cs typeface="Tahoma" pitchFamily="34" charset="0"/>
              </a:rPr>
              <a:t> gap</a:t>
            </a:r>
            <a:endParaRPr lang="en-GB" dirty="0"/>
          </a:p>
        </p:txBody>
      </p:sp>
      <p:sp>
        <p:nvSpPr>
          <p:cNvPr id="3" name="Content Placeholder 2"/>
          <p:cNvSpPr>
            <a:spLocks noGrp="1"/>
          </p:cNvSpPr>
          <p:nvPr>
            <p:ph idx="1"/>
          </p:nvPr>
        </p:nvSpPr>
        <p:spPr>
          <a:xfrm>
            <a:off x="684213" y="1989139"/>
            <a:ext cx="7772400" cy="2736006"/>
          </a:xfrm>
        </p:spPr>
        <p:txBody>
          <a:bodyPr/>
          <a:lstStyle/>
          <a:p>
            <a:pPr>
              <a:defRPr/>
            </a:pPr>
            <a:r>
              <a:rPr lang="en-US" sz="2000" dirty="0" smtClean="0">
                <a:solidFill>
                  <a:schemeClr val="tx1"/>
                </a:solidFill>
                <a:cs typeface="Tahoma" pitchFamily="34" charset="0"/>
              </a:rPr>
              <a:t>Workshops </a:t>
            </a:r>
            <a:r>
              <a:rPr lang="en-US" sz="2000" dirty="0">
                <a:solidFill>
                  <a:schemeClr val="tx1"/>
                </a:solidFill>
                <a:cs typeface="Tahoma" pitchFamily="34" charset="0"/>
              </a:rPr>
              <a:t>and seminars anywhere in the world</a:t>
            </a:r>
          </a:p>
          <a:p>
            <a:pPr>
              <a:defRPr/>
            </a:pPr>
            <a:r>
              <a:rPr lang="en-US" sz="2000" dirty="0">
                <a:solidFill>
                  <a:schemeClr val="tx1"/>
                </a:solidFill>
                <a:cs typeface="Tahoma" pitchFamily="34" charset="0"/>
              </a:rPr>
              <a:t>Voluntary BSG Fund</a:t>
            </a:r>
          </a:p>
          <a:p>
            <a:pPr>
              <a:defRPr/>
            </a:pPr>
            <a:r>
              <a:rPr lang="en-US" sz="2000" dirty="0">
                <a:solidFill>
                  <a:schemeClr val="tx1"/>
                </a:solidFill>
                <a:cs typeface="Tahoma" pitchFamily="34" charset="0"/>
              </a:rPr>
              <a:t>Fellowships (travel and/or hotel) </a:t>
            </a:r>
            <a:endParaRPr lang="en-US" sz="2000" dirty="0" smtClean="0">
              <a:solidFill>
                <a:schemeClr val="tx1"/>
              </a:solidFill>
              <a:cs typeface="Tahoma" pitchFamily="34" charset="0"/>
            </a:endParaRPr>
          </a:p>
          <a:p>
            <a:pPr>
              <a:defRPr/>
            </a:pPr>
            <a:r>
              <a:rPr lang="en-US" sz="2000" dirty="0" smtClean="0">
                <a:solidFill>
                  <a:schemeClr val="tx1"/>
                </a:solidFill>
                <a:cs typeface="Tahoma" pitchFamily="34" charset="0"/>
              </a:rPr>
              <a:t>SG </a:t>
            </a:r>
            <a:r>
              <a:rPr lang="en-US" sz="2000" dirty="0">
                <a:solidFill>
                  <a:schemeClr val="tx1"/>
                </a:solidFill>
                <a:cs typeface="Tahoma" pitchFamily="34" charset="0"/>
              </a:rPr>
              <a:t>vice-chairmen from developing </a:t>
            </a:r>
            <a:r>
              <a:rPr lang="en-US" sz="2000" dirty="0" smtClean="0">
                <a:solidFill>
                  <a:schemeClr val="tx1"/>
                </a:solidFill>
                <a:cs typeface="Tahoma" pitchFamily="34" charset="0"/>
              </a:rPr>
              <a:t>countries</a:t>
            </a:r>
          </a:p>
          <a:p>
            <a:pPr>
              <a:defRPr/>
            </a:pPr>
            <a:r>
              <a:rPr lang="en-US" sz="2000" dirty="0" smtClean="0">
                <a:solidFill>
                  <a:schemeClr val="tx1"/>
                </a:solidFill>
                <a:cs typeface="Tahoma" pitchFamily="34" charset="0"/>
              </a:rPr>
              <a:t>Reduced fee for Sector Members from </a:t>
            </a:r>
            <a:r>
              <a:rPr lang="en-US" sz="2000" dirty="0">
                <a:solidFill>
                  <a:schemeClr val="tx1"/>
                </a:solidFill>
                <a:cs typeface="Tahoma" pitchFamily="34" charset="0"/>
              </a:rPr>
              <a:t>developing countries</a:t>
            </a:r>
          </a:p>
          <a:p>
            <a:pPr>
              <a:defRPr/>
            </a:pPr>
            <a:endParaRPr lang="en-US" sz="2000" dirty="0">
              <a:solidFill>
                <a:schemeClr val="tx1"/>
              </a:solidFill>
              <a:cs typeface="Tahoma" pitchFamily="34" charset="0"/>
            </a:endParaRPr>
          </a:p>
        </p:txBody>
      </p:sp>
      <p:sp>
        <p:nvSpPr>
          <p:cNvPr id="4" name="Slide Number Placeholder 3"/>
          <p:cNvSpPr>
            <a:spLocks noGrp="1"/>
          </p:cNvSpPr>
          <p:nvPr>
            <p:ph type="sldNum" sz="quarter" idx="10"/>
          </p:nvPr>
        </p:nvSpPr>
        <p:spPr/>
        <p:txBody>
          <a:bodyPr/>
          <a:lstStyle/>
          <a:p>
            <a:pPr>
              <a:defRPr/>
            </a:pPr>
            <a:fld id="{5904ABF1-CB3E-4CE3-8EAB-0C2C1E8D615C}" type="slidenum">
              <a:rPr lang="en-US" smtClean="0"/>
              <a:pPr>
                <a:defRPr/>
              </a:pPr>
              <a:t>14</a:t>
            </a:fld>
            <a:endParaRPr lang="en-US"/>
          </a:p>
        </p:txBody>
      </p:sp>
    </p:spTree>
    <p:extLst>
      <p:ext uri="{BB962C8B-B14F-4D97-AF65-F5344CB8AC3E}">
        <p14:creationId xmlns:p14="http://schemas.microsoft.com/office/powerpoint/2010/main" val="310165412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1503" y="21371"/>
            <a:ext cx="8748464" cy="1754326"/>
          </a:xfrm>
        </p:spPr>
        <p:txBody>
          <a:bodyPr/>
          <a:lstStyle/>
          <a:p>
            <a:pPr lvl="2">
              <a:defRPr/>
            </a:pPr>
            <a:r>
              <a:rPr lang="en-US" kern="1200" dirty="0">
                <a:solidFill>
                  <a:schemeClr val="tx2"/>
                </a:solidFill>
                <a:cs typeface="Arial" pitchFamily="34" charset="0"/>
              </a:rPr>
              <a:t>World Telecommunication </a:t>
            </a:r>
            <a:br>
              <a:rPr lang="en-US" kern="1200" dirty="0">
                <a:solidFill>
                  <a:schemeClr val="tx2"/>
                </a:solidFill>
                <a:cs typeface="Arial" pitchFamily="34" charset="0"/>
              </a:rPr>
            </a:br>
            <a:r>
              <a:rPr lang="en-US" kern="1200" dirty="0">
                <a:solidFill>
                  <a:schemeClr val="tx2"/>
                </a:solidFill>
                <a:cs typeface="Arial" pitchFamily="34" charset="0"/>
              </a:rPr>
              <a:t>Standardization Assembly </a:t>
            </a:r>
            <a:r>
              <a:rPr lang="en-US" sz="2400" kern="1200" dirty="0">
                <a:solidFill>
                  <a:schemeClr val="tx2"/>
                </a:solidFill>
                <a:cs typeface="Arial" pitchFamily="34" charset="0"/>
              </a:rPr>
              <a:t/>
            </a:r>
            <a:br>
              <a:rPr lang="en-US" sz="2400" kern="1200" dirty="0">
                <a:solidFill>
                  <a:schemeClr val="tx2"/>
                </a:solidFill>
                <a:cs typeface="Arial" pitchFamily="34" charset="0"/>
              </a:rPr>
            </a:br>
            <a:r>
              <a:rPr lang="en-US" kern="1200" dirty="0">
                <a:solidFill>
                  <a:schemeClr val="tx2"/>
                </a:solidFill>
                <a:cs typeface="Arial" pitchFamily="34" charset="0"/>
              </a:rPr>
              <a:t>(WTSA-12)</a:t>
            </a:r>
          </a:p>
        </p:txBody>
      </p:sp>
      <p:sp>
        <p:nvSpPr>
          <p:cNvPr id="3" name="Content Placeholder 2"/>
          <p:cNvSpPr>
            <a:spLocks noGrp="1"/>
          </p:cNvSpPr>
          <p:nvPr>
            <p:ph idx="1"/>
          </p:nvPr>
        </p:nvSpPr>
        <p:spPr>
          <a:xfrm>
            <a:off x="684213" y="2276873"/>
            <a:ext cx="7772400" cy="3392090"/>
          </a:xfrm>
        </p:spPr>
        <p:txBody>
          <a:bodyPr/>
          <a:lstStyle/>
          <a:p>
            <a:pPr lvl="2">
              <a:lnSpc>
                <a:spcPct val="150000"/>
              </a:lnSpc>
              <a:buClr>
                <a:srgbClr val="0E438A"/>
              </a:buClr>
              <a:buSzPct val="110000"/>
              <a:defRPr/>
            </a:pPr>
            <a:r>
              <a:rPr lang="en-US" dirty="0" smtClean="0">
                <a:solidFill>
                  <a:schemeClr val="tx1"/>
                </a:solidFill>
              </a:rPr>
              <a:t>Dubai </a:t>
            </a:r>
            <a:r>
              <a:rPr lang="en-US" dirty="0">
                <a:solidFill>
                  <a:schemeClr val="tx1"/>
                </a:solidFill>
              </a:rPr>
              <a:t>World Trade Centre, UAE</a:t>
            </a:r>
          </a:p>
          <a:p>
            <a:pPr lvl="2">
              <a:lnSpc>
                <a:spcPct val="150000"/>
              </a:lnSpc>
              <a:buClr>
                <a:srgbClr val="0E438A"/>
              </a:buClr>
              <a:buSzPct val="110000"/>
              <a:defRPr/>
            </a:pPr>
            <a:r>
              <a:rPr lang="en-US" kern="1200" dirty="0" smtClean="0">
                <a:solidFill>
                  <a:schemeClr val="tx1"/>
                </a:solidFill>
                <a:ea typeface="+mn-ea"/>
                <a:cs typeface="Arial" pitchFamily="34" charset="0"/>
              </a:rPr>
              <a:t>20-29 November 2012 </a:t>
            </a:r>
          </a:p>
        </p:txBody>
      </p:sp>
      <p:sp>
        <p:nvSpPr>
          <p:cNvPr id="5124" name="Slide Number Placeholder 3"/>
          <p:cNvSpPr>
            <a:spLocks noGrp="1"/>
          </p:cNvSpPr>
          <p:nvPr>
            <p:ph type="sldNum" sz="quarter" idx="10"/>
          </p:nvPr>
        </p:nvSpPr>
        <p:spPr/>
        <p:txBody>
          <a:bodyPr/>
          <a:lstStyle/>
          <a:p>
            <a:fld id="{3125FBDF-04C9-43DA-B569-7608D7F50CA1}" type="slidenum">
              <a:rPr lang="en-US" smtClean="0">
                <a:latin typeface="Zurich BT"/>
              </a:rPr>
              <a:pPr/>
              <a:t>15</a:t>
            </a:fld>
            <a:endParaRPr lang="en-US" dirty="0" smtClean="0">
              <a:latin typeface="Zurich BT"/>
            </a:endParaRPr>
          </a:p>
        </p:txBody>
      </p:sp>
      <p:pic>
        <p:nvPicPr>
          <p:cNvPr id="5126" name="Picture 4" descr="http://www.visit-the-world.com/images/dwtc.jpg"/>
          <p:cNvPicPr>
            <a:picLocks noChangeAspect="1" noChangeArrowheads="1"/>
          </p:cNvPicPr>
          <p:nvPr/>
        </p:nvPicPr>
        <p:blipFill>
          <a:blip r:embed="rId3" cstate="print"/>
          <a:srcRect/>
          <a:stretch>
            <a:fillRect/>
          </a:stretch>
        </p:blipFill>
        <p:spPr bwMode="auto">
          <a:xfrm>
            <a:off x="2859232" y="3645024"/>
            <a:ext cx="3168352" cy="2204512"/>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6948264" y="1268760"/>
            <a:ext cx="1899112" cy="2160240"/>
          </a:xfrm>
          <a:prstGeom prst="rect">
            <a:avLst/>
          </a:prstGeom>
        </p:spPr>
      </p:pic>
    </p:spTree>
    <p:extLst>
      <p:ext uri="{BB962C8B-B14F-4D97-AF65-F5344CB8AC3E}">
        <p14:creationId xmlns:p14="http://schemas.microsoft.com/office/powerpoint/2010/main" val="272593885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55650" y="508000"/>
            <a:ext cx="7772400" cy="647700"/>
          </a:xfrm>
        </p:spPr>
        <p:txBody>
          <a:bodyPr/>
          <a:lstStyle/>
          <a:p>
            <a:r>
              <a:rPr lang="fr-CH" dirty="0" smtClean="0">
                <a:solidFill>
                  <a:schemeClr val="tx2"/>
                </a:solidFill>
              </a:rPr>
              <a:t>What is WTSA?</a:t>
            </a:r>
            <a:endParaRPr lang="en-US" dirty="0" smtClean="0">
              <a:solidFill>
                <a:schemeClr val="tx2"/>
              </a:solidFill>
            </a:endParaRPr>
          </a:p>
        </p:txBody>
      </p:sp>
      <p:sp>
        <p:nvSpPr>
          <p:cNvPr id="227331" name="Rectangle 3"/>
          <p:cNvSpPr>
            <a:spLocks noGrp="1" noChangeArrowheads="1"/>
          </p:cNvSpPr>
          <p:nvPr>
            <p:ph type="body" idx="1"/>
          </p:nvPr>
        </p:nvSpPr>
        <p:spPr>
          <a:xfrm>
            <a:off x="0" y="1628775"/>
            <a:ext cx="8604250" cy="4114800"/>
          </a:xfrm>
        </p:spPr>
        <p:txBody>
          <a:bodyPr/>
          <a:lstStyle/>
          <a:p>
            <a:pPr marL="539750" indent="-160338">
              <a:lnSpc>
                <a:spcPct val="120000"/>
              </a:lnSpc>
              <a:buClr>
                <a:schemeClr val="tx2">
                  <a:lumMod val="75000"/>
                </a:schemeClr>
              </a:buClr>
              <a:defRPr/>
            </a:pPr>
            <a:r>
              <a:rPr lang="en-US" sz="2400" dirty="0" smtClean="0">
                <a:solidFill>
                  <a:schemeClr val="tx1"/>
                </a:solidFill>
              </a:rPr>
              <a:t>Sets direction, policy, structure</a:t>
            </a:r>
            <a:r>
              <a:rPr lang="en-US" sz="2400" dirty="0">
                <a:solidFill>
                  <a:schemeClr val="tx1"/>
                </a:solidFill>
              </a:rPr>
              <a:t> </a:t>
            </a:r>
            <a:r>
              <a:rPr lang="en-US" sz="2400" dirty="0" smtClean="0">
                <a:solidFill>
                  <a:schemeClr val="tx1"/>
                </a:solidFill>
              </a:rPr>
              <a:t>for </a:t>
            </a:r>
            <a:r>
              <a:rPr lang="en-US" sz="2400" dirty="0">
                <a:solidFill>
                  <a:schemeClr val="tx1"/>
                </a:solidFill>
              </a:rPr>
              <a:t>ITU-T</a:t>
            </a:r>
            <a:r>
              <a:rPr lang="en-US" dirty="0">
                <a:solidFill>
                  <a:schemeClr val="tx1"/>
                </a:solidFill>
              </a:rPr>
              <a:t> </a:t>
            </a:r>
          </a:p>
          <a:p>
            <a:pPr lvl="2">
              <a:lnSpc>
                <a:spcPct val="120000"/>
              </a:lnSpc>
              <a:buClr>
                <a:schemeClr val="tx2">
                  <a:lumMod val="75000"/>
                </a:schemeClr>
              </a:buClr>
              <a:defRPr/>
            </a:pPr>
            <a:r>
              <a:rPr lang="en-US" dirty="0">
                <a:solidFill>
                  <a:schemeClr val="tx1"/>
                </a:solidFill>
              </a:rPr>
              <a:t>Meets every four years</a:t>
            </a:r>
          </a:p>
          <a:p>
            <a:pPr lvl="2">
              <a:lnSpc>
                <a:spcPct val="120000"/>
              </a:lnSpc>
              <a:buClr>
                <a:schemeClr val="tx2">
                  <a:lumMod val="75000"/>
                </a:schemeClr>
              </a:buClr>
              <a:defRPr/>
            </a:pPr>
            <a:r>
              <a:rPr lang="en-US" dirty="0">
                <a:solidFill>
                  <a:schemeClr val="tx1"/>
                </a:solidFill>
              </a:rPr>
              <a:t>Defines the general policy for the Sector</a:t>
            </a:r>
          </a:p>
          <a:p>
            <a:pPr lvl="2">
              <a:lnSpc>
                <a:spcPct val="120000"/>
              </a:lnSpc>
              <a:buClr>
                <a:schemeClr val="tx2">
                  <a:lumMod val="75000"/>
                </a:schemeClr>
              </a:buClr>
              <a:defRPr/>
            </a:pPr>
            <a:r>
              <a:rPr lang="en-US" dirty="0">
                <a:solidFill>
                  <a:schemeClr val="tx1"/>
                </a:solidFill>
              </a:rPr>
              <a:t>Establishes </a:t>
            </a:r>
            <a:r>
              <a:rPr lang="en-US" dirty="0" smtClean="0">
                <a:solidFill>
                  <a:schemeClr val="tx1"/>
                </a:solidFill>
              </a:rPr>
              <a:t>ITU-T study </a:t>
            </a:r>
            <a:r>
              <a:rPr lang="en-US" dirty="0">
                <a:solidFill>
                  <a:schemeClr val="tx1"/>
                </a:solidFill>
              </a:rPr>
              <a:t>groups</a:t>
            </a:r>
          </a:p>
          <a:p>
            <a:pPr lvl="2">
              <a:lnSpc>
                <a:spcPct val="120000"/>
              </a:lnSpc>
              <a:buClr>
                <a:schemeClr val="tx2">
                  <a:lumMod val="75000"/>
                </a:schemeClr>
              </a:buClr>
              <a:defRPr/>
            </a:pPr>
            <a:r>
              <a:rPr lang="en-US" dirty="0">
                <a:solidFill>
                  <a:schemeClr val="tx1"/>
                </a:solidFill>
              </a:rPr>
              <a:t>Approves </a:t>
            </a:r>
            <a:r>
              <a:rPr lang="en-US" dirty="0" smtClean="0">
                <a:solidFill>
                  <a:schemeClr val="tx1"/>
                </a:solidFill>
              </a:rPr>
              <a:t>work program of study groups</a:t>
            </a:r>
            <a:endParaRPr lang="en-US" dirty="0">
              <a:solidFill>
                <a:schemeClr val="tx1"/>
              </a:solidFill>
            </a:endParaRPr>
          </a:p>
          <a:p>
            <a:pPr lvl="2">
              <a:lnSpc>
                <a:spcPct val="120000"/>
              </a:lnSpc>
              <a:buClr>
                <a:schemeClr val="tx2">
                  <a:lumMod val="75000"/>
                </a:schemeClr>
              </a:buClr>
              <a:defRPr/>
            </a:pPr>
            <a:r>
              <a:rPr lang="en-US" dirty="0">
                <a:solidFill>
                  <a:schemeClr val="tx1"/>
                </a:solidFill>
              </a:rPr>
              <a:t>Appoints </a:t>
            </a:r>
            <a:r>
              <a:rPr lang="en-US" dirty="0" smtClean="0">
                <a:solidFill>
                  <a:schemeClr val="tx1"/>
                </a:solidFill>
              </a:rPr>
              <a:t>chairs </a:t>
            </a:r>
            <a:r>
              <a:rPr lang="en-US" dirty="0">
                <a:solidFill>
                  <a:schemeClr val="tx1"/>
                </a:solidFill>
              </a:rPr>
              <a:t>and </a:t>
            </a:r>
            <a:r>
              <a:rPr lang="en-US" dirty="0" smtClean="0">
                <a:solidFill>
                  <a:schemeClr val="tx1"/>
                </a:solidFill>
              </a:rPr>
              <a:t>vice-chairs of study groups</a:t>
            </a:r>
          </a:p>
          <a:p>
            <a:pPr lvl="2">
              <a:lnSpc>
                <a:spcPct val="120000"/>
              </a:lnSpc>
              <a:buClr>
                <a:schemeClr val="tx2">
                  <a:lumMod val="75000"/>
                </a:schemeClr>
              </a:buClr>
              <a:defRPr/>
            </a:pPr>
            <a:r>
              <a:rPr lang="en-US" dirty="0" smtClean="0">
                <a:solidFill>
                  <a:schemeClr val="tx1"/>
                </a:solidFill>
              </a:rPr>
              <a:t>Reviews existing WTSA Resolutions (49)</a:t>
            </a:r>
            <a:endParaRPr lang="en-US" dirty="0">
              <a:solidFill>
                <a:schemeClr val="tx1"/>
              </a:solidFill>
            </a:endParaRPr>
          </a:p>
        </p:txBody>
      </p:sp>
      <p:pic>
        <p:nvPicPr>
          <p:cNvPr id="4" name="Picture 3"/>
          <p:cNvPicPr>
            <a:picLocks noChangeAspect="1"/>
          </p:cNvPicPr>
          <p:nvPr/>
        </p:nvPicPr>
        <p:blipFill>
          <a:blip r:embed="rId3"/>
          <a:stretch>
            <a:fillRect/>
          </a:stretch>
        </p:blipFill>
        <p:spPr>
          <a:xfrm>
            <a:off x="7020272" y="188640"/>
            <a:ext cx="1899112" cy="2160240"/>
          </a:xfrm>
          <a:prstGeom prst="rect">
            <a:avLst/>
          </a:prstGeom>
        </p:spPr>
      </p:pic>
    </p:spTree>
    <p:extLst>
      <p:ext uri="{BB962C8B-B14F-4D97-AF65-F5344CB8AC3E}">
        <p14:creationId xmlns:p14="http://schemas.microsoft.com/office/powerpoint/2010/main" val="272969394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11188" y="588963"/>
            <a:ext cx="7772400" cy="647700"/>
          </a:xfrm>
        </p:spPr>
        <p:txBody>
          <a:bodyPr/>
          <a:lstStyle/>
          <a:p>
            <a:r>
              <a:rPr lang="en-US" dirty="0" smtClean="0">
                <a:solidFill>
                  <a:schemeClr val="tx2"/>
                </a:solidFill>
              </a:rPr>
              <a:t>Main objectives</a:t>
            </a:r>
          </a:p>
        </p:txBody>
      </p:sp>
      <p:sp>
        <p:nvSpPr>
          <p:cNvPr id="8195" name="Rectangle 3"/>
          <p:cNvSpPr>
            <a:spLocks noGrp="1" noChangeArrowheads="1"/>
          </p:cNvSpPr>
          <p:nvPr>
            <p:ph type="body" idx="1"/>
          </p:nvPr>
        </p:nvSpPr>
        <p:spPr>
          <a:xfrm>
            <a:off x="0" y="1412776"/>
            <a:ext cx="8964613" cy="5338762"/>
          </a:xfrm>
        </p:spPr>
        <p:txBody>
          <a:bodyPr/>
          <a:lstStyle/>
          <a:p>
            <a:pPr lvl="1">
              <a:lnSpc>
                <a:spcPct val="90000"/>
              </a:lnSpc>
              <a:buClr>
                <a:srgbClr val="0E438A"/>
              </a:buClr>
            </a:pPr>
            <a:endParaRPr lang="en-US" sz="2400" dirty="0" smtClean="0">
              <a:solidFill>
                <a:srgbClr val="0070C0"/>
              </a:solidFill>
            </a:endParaRPr>
          </a:p>
          <a:p>
            <a:pPr lvl="2">
              <a:lnSpc>
                <a:spcPct val="120000"/>
              </a:lnSpc>
              <a:buClr>
                <a:srgbClr val="0E438A"/>
              </a:buClr>
            </a:pPr>
            <a:r>
              <a:rPr lang="en-US" dirty="0" smtClean="0">
                <a:solidFill>
                  <a:schemeClr val="tx1"/>
                </a:solidFill>
              </a:rPr>
              <a:t>Underline ITU-T’s role as the most </a:t>
            </a:r>
            <a:br>
              <a:rPr lang="en-US" dirty="0" smtClean="0">
                <a:solidFill>
                  <a:schemeClr val="tx1"/>
                </a:solidFill>
              </a:rPr>
            </a:br>
            <a:r>
              <a:rPr lang="en-US" dirty="0" smtClean="0">
                <a:solidFill>
                  <a:schemeClr val="tx1"/>
                </a:solidFill>
              </a:rPr>
              <a:t>effective venue for international </a:t>
            </a:r>
            <a:r>
              <a:rPr lang="en-US" dirty="0" smtClean="0">
                <a:solidFill>
                  <a:schemeClr val="tx1"/>
                </a:solidFill>
                <a:ea typeface="+mn-ea"/>
                <a:cs typeface="+mn-cs"/>
              </a:rPr>
              <a:t>standardization</a:t>
            </a:r>
          </a:p>
          <a:p>
            <a:pPr lvl="2">
              <a:lnSpc>
                <a:spcPct val="120000"/>
              </a:lnSpc>
              <a:buClr>
                <a:srgbClr val="0E438A"/>
              </a:buClr>
            </a:pPr>
            <a:r>
              <a:rPr lang="en-US" dirty="0" smtClean="0">
                <a:solidFill>
                  <a:schemeClr val="tx1"/>
                </a:solidFill>
              </a:rPr>
              <a:t>Pick up new work on emerging technologies</a:t>
            </a:r>
          </a:p>
          <a:p>
            <a:pPr lvl="2">
              <a:lnSpc>
                <a:spcPct val="120000"/>
              </a:lnSpc>
              <a:buClr>
                <a:srgbClr val="0E438A"/>
              </a:buClr>
            </a:pPr>
            <a:r>
              <a:rPr lang="en-US" dirty="0" smtClean="0">
                <a:solidFill>
                  <a:schemeClr val="tx1"/>
                </a:solidFill>
              </a:rPr>
              <a:t>Increase efficiency in order to make best use </a:t>
            </a:r>
            <a:br>
              <a:rPr lang="en-US" dirty="0" smtClean="0">
                <a:solidFill>
                  <a:schemeClr val="tx1"/>
                </a:solidFill>
              </a:rPr>
            </a:br>
            <a:r>
              <a:rPr lang="en-US" dirty="0" smtClean="0">
                <a:solidFill>
                  <a:schemeClr val="tx1"/>
                </a:solidFill>
              </a:rPr>
              <a:t>of delegate time and resources</a:t>
            </a:r>
          </a:p>
          <a:p>
            <a:pPr lvl="2">
              <a:lnSpc>
                <a:spcPct val="120000"/>
              </a:lnSpc>
              <a:buClr>
                <a:srgbClr val="0E438A"/>
              </a:buClr>
            </a:pPr>
            <a:r>
              <a:rPr lang="en-US" dirty="0" smtClean="0">
                <a:solidFill>
                  <a:schemeClr val="tx1"/>
                </a:solidFill>
              </a:rPr>
              <a:t>Avoid duplication and overlap of work</a:t>
            </a:r>
          </a:p>
          <a:p>
            <a:pPr lvl="2">
              <a:lnSpc>
                <a:spcPct val="120000"/>
              </a:lnSpc>
              <a:buClr>
                <a:srgbClr val="0E438A"/>
              </a:buClr>
            </a:pPr>
            <a:r>
              <a:rPr lang="en-US" dirty="0" smtClean="0">
                <a:solidFill>
                  <a:schemeClr val="tx1"/>
                </a:solidFill>
              </a:rPr>
              <a:t>Increase participation and relevance</a:t>
            </a:r>
          </a:p>
          <a:p>
            <a:pPr lvl="2">
              <a:lnSpc>
                <a:spcPct val="120000"/>
              </a:lnSpc>
              <a:buFont typeface="Wingdings" pitchFamily="2" charset="2"/>
              <a:buNone/>
            </a:pPr>
            <a:endParaRPr lang="en-US" dirty="0" smtClean="0"/>
          </a:p>
          <a:p>
            <a:pPr lvl="2">
              <a:lnSpc>
                <a:spcPct val="120000"/>
              </a:lnSpc>
            </a:pPr>
            <a:endParaRPr lang="en-US" dirty="0" smtClean="0"/>
          </a:p>
        </p:txBody>
      </p:sp>
      <p:pic>
        <p:nvPicPr>
          <p:cNvPr id="4" name="Picture 3"/>
          <p:cNvPicPr>
            <a:picLocks noChangeAspect="1"/>
          </p:cNvPicPr>
          <p:nvPr/>
        </p:nvPicPr>
        <p:blipFill>
          <a:blip r:embed="rId3"/>
          <a:stretch>
            <a:fillRect/>
          </a:stretch>
        </p:blipFill>
        <p:spPr>
          <a:xfrm>
            <a:off x="7020272" y="116632"/>
            <a:ext cx="1899112" cy="2160240"/>
          </a:xfrm>
          <a:prstGeom prst="rect">
            <a:avLst/>
          </a:prstGeom>
        </p:spPr>
      </p:pic>
    </p:spTree>
    <p:extLst>
      <p:ext uri="{BB962C8B-B14F-4D97-AF65-F5344CB8AC3E}">
        <p14:creationId xmlns:p14="http://schemas.microsoft.com/office/powerpoint/2010/main" val="95680783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9512" y="415568"/>
            <a:ext cx="7772400" cy="1200329"/>
          </a:xfrm>
        </p:spPr>
        <p:txBody>
          <a:bodyPr/>
          <a:lstStyle/>
          <a:p>
            <a:r>
              <a:rPr lang="fr-FR" dirty="0" err="1" smtClean="0">
                <a:solidFill>
                  <a:srgbClr val="0E438A"/>
                </a:solidFill>
              </a:rPr>
              <a:t>Stronger</a:t>
            </a:r>
            <a:r>
              <a:rPr lang="fr-FR" dirty="0" smtClean="0">
                <a:solidFill>
                  <a:srgbClr val="0E438A"/>
                </a:solidFill>
              </a:rPr>
              <a:t> </a:t>
            </a:r>
            <a:r>
              <a:rPr lang="fr-FR" dirty="0" err="1" smtClean="0">
                <a:solidFill>
                  <a:srgbClr val="0E438A"/>
                </a:solidFill>
              </a:rPr>
              <a:t>presence</a:t>
            </a:r>
            <a:r>
              <a:rPr lang="fr-FR" dirty="0" smtClean="0">
                <a:solidFill>
                  <a:srgbClr val="0E438A"/>
                </a:solidFill>
              </a:rPr>
              <a:t> </a:t>
            </a:r>
            <a:br>
              <a:rPr lang="fr-FR" dirty="0" smtClean="0">
                <a:solidFill>
                  <a:srgbClr val="0E438A"/>
                </a:solidFill>
              </a:rPr>
            </a:br>
            <a:r>
              <a:rPr lang="fr-FR" dirty="0" smtClean="0">
                <a:solidFill>
                  <a:srgbClr val="0E438A"/>
                </a:solidFill>
              </a:rPr>
              <a:t>in certain areas</a:t>
            </a:r>
          </a:p>
        </p:txBody>
      </p:sp>
      <p:sp>
        <p:nvSpPr>
          <p:cNvPr id="23555" name="Rectangle 3"/>
          <p:cNvSpPr>
            <a:spLocks noGrp="1" noChangeArrowheads="1"/>
          </p:cNvSpPr>
          <p:nvPr>
            <p:ph type="body" idx="1"/>
          </p:nvPr>
        </p:nvSpPr>
        <p:spPr>
          <a:xfrm>
            <a:off x="539552" y="2060848"/>
            <a:ext cx="8856663" cy="4896544"/>
          </a:xfrm>
        </p:spPr>
        <p:txBody>
          <a:bodyPr/>
          <a:lstStyle/>
          <a:p>
            <a:pPr marL="342900" lvl="3" indent="-342900">
              <a:buClr>
                <a:srgbClr val="0E438A"/>
              </a:buClr>
              <a:buSzPct val="110000"/>
              <a:buFont typeface="Wingdings" pitchFamily="2" charset="2"/>
              <a:buChar char="§"/>
            </a:pPr>
            <a:r>
              <a:rPr lang="en-US" altLang="zh-CN" sz="2400" dirty="0">
                <a:solidFill>
                  <a:schemeClr val="tx1"/>
                </a:solidFill>
                <a:ea typeface="SimSun" pitchFamily="2" charset="-122"/>
                <a:cs typeface="Arial" pitchFamily="34" charset="0"/>
              </a:rPr>
              <a:t>e-Health</a:t>
            </a:r>
          </a:p>
          <a:p>
            <a:pPr marL="342900" lvl="3" indent="-342900">
              <a:buClr>
                <a:srgbClr val="0E438A"/>
              </a:buClr>
              <a:buSzPct val="110000"/>
              <a:buFont typeface="Wingdings" pitchFamily="2" charset="2"/>
              <a:buChar char="§"/>
            </a:pPr>
            <a:r>
              <a:rPr lang="en-US" altLang="zh-CN" sz="2400" dirty="0">
                <a:solidFill>
                  <a:schemeClr val="tx1"/>
                </a:solidFill>
                <a:ea typeface="SimSun" pitchFamily="2" charset="-122"/>
                <a:cs typeface="Arial" pitchFamily="34" charset="0"/>
              </a:rPr>
              <a:t>Accessibility</a:t>
            </a:r>
          </a:p>
          <a:p>
            <a:pPr marL="342900" lvl="3" indent="-342900">
              <a:buClr>
                <a:srgbClr val="0E438A"/>
              </a:buClr>
              <a:buSzPct val="110000"/>
              <a:buFont typeface="Wingdings" pitchFamily="2" charset="2"/>
              <a:buChar char="§"/>
            </a:pPr>
            <a:r>
              <a:rPr lang="en-US" altLang="zh-CN" sz="2400" dirty="0">
                <a:solidFill>
                  <a:schemeClr val="tx1"/>
                </a:solidFill>
                <a:ea typeface="SimSun" pitchFamily="2" charset="-122"/>
                <a:cs typeface="Arial" pitchFamily="34" charset="0"/>
              </a:rPr>
              <a:t>ICTs and climate change</a:t>
            </a:r>
          </a:p>
          <a:p>
            <a:pPr marL="342900" lvl="3" indent="-342900">
              <a:buClr>
                <a:srgbClr val="0E438A"/>
              </a:buClr>
              <a:buSzPct val="110000"/>
              <a:buFont typeface="Wingdings" pitchFamily="2" charset="2"/>
              <a:buChar char="§"/>
            </a:pPr>
            <a:r>
              <a:rPr lang="en-US" altLang="zh-CN" sz="2400" dirty="0">
                <a:solidFill>
                  <a:schemeClr val="tx1"/>
                </a:solidFill>
                <a:ea typeface="SimSun" pitchFamily="2" charset="-122"/>
                <a:cs typeface="Arial" pitchFamily="34" charset="0"/>
              </a:rPr>
              <a:t>Internet of Things/M2M</a:t>
            </a:r>
          </a:p>
          <a:p>
            <a:pPr marL="342900" lvl="3" indent="-342900">
              <a:buClr>
                <a:srgbClr val="0E438A"/>
              </a:buClr>
              <a:buSzPct val="110000"/>
              <a:buFont typeface="Wingdings" pitchFamily="2" charset="2"/>
              <a:buChar char="§"/>
            </a:pPr>
            <a:r>
              <a:rPr lang="en-US" altLang="zh-CN" sz="2400" dirty="0">
                <a:solidFill>
                  <a:schemeClr val="tx1"/>
                </a:solidFill>
                <a:ea typeface="SimSun" pitchFamily="2" charset="-122"/>
                <a:cs typeface="Arial" pitchFamily="34" charset="0"/>
              </a:rPr>
              <a:t>Intelligent Transport Systems</a:t>
            </a:r>
          </a:p>
          <a:p>
            <a:pPr marL="342900" lvl="3" indent="-342900">
              <a:buClr>
                <a:srgbClr val="0E438A"/>
              </a:buClr>
              <a:buSzPct val="110000"/>
              <a:buFont typeface="Wingdings" pitchFamily="2" charset="2"/>
              <a:buChar char="§"/>
            </a:pPr>
            <a:r>
              <a:rPr lang="en-US" altLang="zh-CN" sz="2400" dirty="0">
                <a:solidFill>
                  <a:schemeClr val="tx1"/>
                </a:solidFill>
                <a:ea typeface="SimSun" pitchFamily="2" charset="-122"/>
                <a:cs typeface="Arial" pitchFamily="34" charset="0"/>
              </a:rPr>
              <a:t>Cybersecurity including Identity management</a:t>
            </a:r>
          </a:p>
          <a:p>
            <a:pPr marL="342900" lvl="3" indent="-342900">
              <a:buClr>
                <a:srgbClr val="0E438A"/>
              </a:buClr>
              <a:buSzPct val="110000"/>
              <a:buFont typeface="Wingdings" pitchFamily="2" charset="2"/>
              <a:buChar char="§"/>
            </a:pPr>
            <a:r>
              <a:rPr lang="en-US" altLang="zh-CN" sz="2400" dirty="0">
                <a:solidFill>
                  <a:schemeClr val="tx1"/>
                </a:solidFill>
                <a:ea typeface="SimSun" pitchFamily="2" charset="-122"/>
                <a:cs typeface="Arial" pitchFamily="34" charset="0"/>
              </a:rPr>
              <a:t>IPTV, cloud computing and smart grid</a:t>
            </a:r>
          </a:p>
          <a:p>
            <a:pPr marL="342900" lvl="3" indent="-342900">
              <a:buClr>
                <a:srgbClr val="0E438A"/>
              </a:buClr>
              <a:buSzPct val="110000"/>
              <a:buFont typeface="Wingdings" pitchFamily="2" charset="2"/>
              <a:buChar char="§"/>
            </a:pPr>
            <a:r>
              <a:rPr lang="en-US" altLang="zh-CN" sz="2400" dirty="0">
                <a:solidFill>
                  <a:schemeClr val="tx1"/>
                </a:solidFill>
                <a:ea typeface="SimSun" pitchFamily="2" charset="-122"/>
                <a:cs typeface="Arial" pitchFamily="34" charset="0"/>
              </a:rPr>
              <a:t>Conformity and interoperability </a:t>
            </a:r>
          </a:p>
          <a:p>
            <a:pPr indent="-228600">
              <a:lnSpc>
                <a:spcPct val="150000"/>
              </a:lnSpc>
            </a:pPr>
            <a:endParaRPr lang="fr-FR" altLang="zh-CN" sz="2200" dirty="0" smtClean="0">
              <a:ea typeface="SimSun" pitchFamily="2" charset="-122"/>
              <a:cs typeface="Arial" pitchFamily="34" charset="0"/>
            </a:endParaRPr>
          </a:p>
        </p:txBody>
      </p:sp>
      <p:pic>
        <p:nvPicPr>
          <p:cNvPr id="4" name="Picture 3"/>
          <p:cNvPicPr>
            <a:picLocks noChangeAspect="1"/>
          </p:cNvPicPr>
          <p:nvPr/>
        </p:nvPicPr>
        <p:blipFill>
          <a:blip r:embed="rId3"/>
          <a:stretch>
            <a:fillRect/>
          </a:stretch>
        </p:blipFill>
        <p:spPr>
          <a:xfrm>
            <a:off x="7020272" y="116632"/>
            <a:ext cx="1899112" cy="2160240"/>
          </a:xfrm>
          <a:prstGeom prst="rect">
            <a:avLst/>
          </a:prstGeom>
        </p:spPr>
      </p:pic>
    </p:spTree>
    <p:extLst>
      <p:ext uri="{BB962C8B-B14F-4D97-AF65-F5344CB8AC3E}">
        <p14:creationId xmlns:p14="http://schemas.microsoft.com/office/powerpoint/2010/main" val="13468727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95536" y="116632"/>
            <a:ext cx="7772400" cy="1270594"/>
          </a:xfrm>
        </p:spPr>
        <p:txBody>
          <a:bodyPr/>
          <a:lstStyle/>
          <a:p>
            <a:r>
              <a:rPr lang="en-US" dirty="0" smtClean="0">
                <a:solidFill>
                  <a:srgbClr val="0E438A"/>
                </a:solidFill>
              </a:rPr>
              <a:t/>
            </a:r>
            <a:br>
              <a:rPr lang="en-US" dirty="0" smtClean="0">
                <a:solidFill>
                  <a:srgbClr val="0E438A"/>
                </a:solidFill>
              </a:rPr>
            </a:br>
            <a:r>
              <a:rPr lang="en-US" dirty="0" smtClean="0">
                <a:solidFill>
                  <a:srgbClr val="0E438A"/>
                </a:solidFill>
              </a:rPr>
              <a:t>WTSA Side Events and </a:t>
            </a:r>
            <a:br>
              <a:rPr lang="en-US" dirty="0" smtClean="0">
                <a:solidFill>
                  <a:srgbClr val="0E438A"/>
                </a:solidFill>
              </a:rPr>
            </a:br>
            <a:r>
              <a:rPr lang="en-US" dirty="0" smtClean="0">
                <a:solidFill>
                  <a:srgbClr val="0E438A"/>
                </a:solidFill>
              </a:rPr>
              <a:t>Exhibition</a:t>
            </a:r>
          </a:p>
        </p:txBody>
      </p:sp>
      <p:sp>
        <p:nvSpPr>
          <p:cNvPr id="3" name="Content Placeholder 2"/>
          <p:cNvSpPr>
            <a:spLocks noGrp="1"/>
          </p:cNvSpPr>
          <p:nvPr>
            <p:ph idx="1"/>
          </p:nvPr>
        </p:nvSpPr>
        <p:spPr>
          <a:xfrm>
            <a:off x="683568" y="1988840"/>
            <a:ext cx="7772400" cy="5040560"/>
          </a:xfrm>
        </p:spPr>
        <p:txBody>
          <a:bodyPr/>
          <a:lstStyle/>
          <a:p>
            <a:pPr marL="457200">
              <a:buFont typeface="Wingdings" charset="2"/>
              <a:buChar char="§"/>
              <a:defRPr/>
            </a:pPr>
            <a:r>
              <a:rPr lang="en-US" altLang="zh-CN" sz="2400" b="1" dirty="0" smtClean="0">
                <a:solidFill>
                  <a:schemeClr val="tx1"/>
                </a:solidFill>
                <a:ea typeface="SimSun" pitchFamily="2" charset="-122"/>
                <a:cs typeface="Arial" pitchFamily="34" charset="0"/>
              </a:rPr>
              <a:t>Three Side Events:</a:t>
            </a:r>
          </a:p>
          <a:p>
            <a:pPr marL="857250" lvl="1" indent="-342900">
              <a:buClr>
                <a:srgbClr val="0E438A"/>
              </a:buClr>
              <a:buSzPct val="110000"/>
              <a:buFont typeface="Wingdings" charset="2"/>
              <a:buChar char="§"/>
              <a:defRPr/>
            </a:pPr>
            <a:r>
              <a:rPr lang="en-US" altLang="zh-CN" sz="2400" dirty="0" smtClean="0">
                <a:solidFill>
                  <a:schemeClr val="tx1"/>
                </a:solidFill>
                <a:ea typeface="SimSun" pitchFamily="2" charset="-122"/>
                <a:cs typeface="Arial" pitchFamily="34" charset="0"/>
              </a:rPr>
              <a:t>e-Health </a:t>
            </a:r>
          </a:p>
          <a:p>
            <a:pPr marL="857250" lvl="1" indent="-342900">
              <a:buClr>
                <a:srgbClr val="0E438A"/>
              </a:buClr>
              <a:buSzPct val="110000"/>
              <a:buFont typeface="Wingdings" charset="2"/>
              <a:buChar char="§"/>
              <a:defRPr/>
            </a:pPr>
            <a:r>
              <a:rPr lang="en-US" altLang="zh-CN" sz="2400" dirty="0" smtClean="0">
                <a:solidFill>
                  <a:schemeClr val="tx1"/>
                </a:solidFill>
                <a:ea typeface="SimSun" pitchFamily="2" charset="-122"/>
                <a:cs typeface="Arial" pitchFamily="34" charset="0"/>
              </a:rPr>
              <a:t>ICT innovation and standards</a:t>
            </a:r>
          </a:p>
          <a:p>
            <a:pPr marL="857250" lvl="1" indent="-342900">
              <a:buClr>
                <a:srgbClr val="0E438A"/>
              </a:buClr>
              <a:buSzPct val="110000"/>
              <a:buFont typeface="Wingdings" charset="2"/>
              <a:buChar char="§"/>
              <a:defRPr/>
            </a:pPr>
            <a:r>
              <a:rPr lang="en-US" altLang="zh-CN" sz="2400" dirty="0" smtClean="0">
                <a:solidFill>
                  <a:schemeClr val="tx1"/>
                </a:solidFill>
                <a:ea typeface="SimSun" pitchFamily="2" charset="-122"/>
                <a:cs typeface="Arial" pitchFamily="34" charset="0"/>
              </a:rPr>
              <a:t>Network resilience and disaster relief</a:t>
            </a:r>
          </a:p>
          <a:p>
            <a:pPr marL="457200">
              <a:lnSpc>
                <a:spcPct val="150000"/>
              </a:lnSpc>
              <a:buFont typeface="Wingdings" charset="2"/>
              <a:buChar char="§"/>
              <a:defRPr/>
            </a:pPr>
            <a:r>
              <a:rPr lang="en-US" altLang="zh-CN" sz="2400" b="1" dirty="0">
                <a:solidFill>
                  <a:schemeClr val="tx1"/>
                </a:solidFill>
                <a:ea typeface="SimSun" pitchFamily="2" charset="-122"/>
                <a:cs typeface="Arial" pitchFamily="34" charset="0"/>
              </a:rPr>
              <a:t>Academia event</a:t>
            </a:r>
          </a:p>
          <a:p>
            <a:pPr marL="457200">
              <a:buFont typeface="Wingdings" charset="2"/>
              <a:buChar char="§"/>
              <a:defRPr/>
            </a:pPr>
            <a:r>
              <a:rPr lang="en-US" altLang="zh-CN" sz="2400" b="1" dirty="0" smtClean="0">
                <a:solidFill>
                  <a:schemeClr val="tx1"/>
                </a:solidFill>
                <a:ea typeface="SimSun" pitchFamily="2" charset="-122"/>
                <a:cs typeface="Arial" pitchFamily="34" charset="0"/>
              </a:rPr>
              <a:t>Showcasing</a:t>
            </a:r>
          </a:p>
          <a:p>
            <a:pPr marL="857250" lvl="1" indent="-342900">
              <a:buClr>
                <a:srgbClr val="0E438A"/>
              </a:buClr>
              <a:buFont typeface="Wingdings" charset="2"/>
              <a:buChar char="§"/>
              <a:defRPr/>
            </a:pPr>
            <a:r>
              <a:rPr lang="en-US" altLang="zh-CN" sz="2400" dirty="0" smtClean="0">
                <a:solidFill>
                  <a:schemeClr val="tx1"/>
                </a:solidFill>
                <a:ea typeface="SimSun" pitchFamily="2" charset="-122"/>
                <a:cs typeface="Arial" pitchFamily="34" charset="0"/>
              </a:rPr>
              <a:t>10 companies</a:t>
            </a:r>
          </a:p>
          <a:p>
            <a:pPr marL="857250" lvl="1" indent="-342900">
              <a:buClr>
                <a:srgbClr val="0E438A"/>
              </a:buClr>
              <a:buFont typeface="Wingdings" charset="2"/>
              <a:buChar char="§"/>
              <a:defRPr/>
            </a:pPr>
            <a:r>
              <a:rPr lang="en-US" altLang="zh-CN" sz="2400" dirty="0" smtClean="0">
                <a:solidFill>
                  <a:schemeClr val="tx1"/>
                </a:solidFill>
                <a:ea typeface="SimSun" pitchFamily="2" charset="-122"/>
                <a:cs typeface="Arial" pitchFamily="34" charset="0"/>
              </a:rPr>
              <a:t>IPTV, home networking, etc.</a:t>
            </a:r>
          </a:p>
        </p:txBody>
      </p:sp>
      <p:pic>
        <p:nvPicPr>
          <p:cNvPr id="5" name="Picture 4"/>
          <p:cNvPicPr>
            <a:picLocks noChangeAspect="1"/>
          </p:cNvPicPr>
          <p:nvPr/>
        </p:nvPicPr>
        <p:blipFill>
          <a:blip r:embed="rId3"/>
          <a:stretch>
            <a:fillRect/>
          </a:stretch>
        </p:blipFill>
        <p:spPr>
          <a:xfrm>
            <a:off x="7092280" y="116632"/>
            <a:ext cx="1899112" cy="2160240"/>
          </a:xfrm>
          <a:prstGeom prst="rect">
            <a:avLst/>
          </a:prstGeom>
        </p:spPr>
      </p:pic>
    </p:spTree>
    <p:extLst>
      <p:ext uri="{BB962C8B-B14F-4D97-AF65-F5344CB8AC3E}">
        <p14:creationId xmlns:p14="http://schemas.microsoft.com/office/powerpoint/2010/main" val="113586817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txBox="1">
            <a:spLocks noChangeArrowheads="1"/>
          </p:cNvSpPr>
          <p:nvPr/>
        </p:nvSpPr>
        <p:spPr bwMode="auto">
          <a:xfrm>
            <a:off x="107950" y="611098"/>
            <a:ext cx="9001125" cy="1200329"/>
          </a:xfrm>
          <a:prstGeom prst="rect">
            <a:avLst/>
          </a:prstGeom>
          <a:noFill/>
          <a:ln w="9525">
            <a:noFill/>
            <a:miter lim="800000"/>
            <a:headEnd/>
            <a:tailEnd/>
          </a:ln>
        </p:spPr>
        <p:txBody>
          <a:bodyPr anchor="ctr">
            <a:spAutoFit/>
          </a:bodyPr>
          <a:lstStyle/>
          <a:p>
            <a:pPr algn="ctr"/>
            <a:r>
              <a:rPr lang="en-US" sz="3600" b="1" dirty="0">
                <a:solidFill>
                  <a:schemeClr val="tx2"/>
                </a:solidFill>
              </a:rPr>
              <a:t>ITU : enabling communication since </a:t>
            </a:r>
            <a:r>
              <a:rPr lang="en-US" sz="3600" b="1" dirty="0">
                <a:solidFill>
                  <a:srgbClr val="FF0000"/>
                </a:solidFill>
              </a:rPr>
              <a:t>1865</a:t>
            </a:r>
            <a:endParaRPr lang="en-US" sz="3600" b="1" dirty="0">
              <a:solidFill>
                <a:srgbClr val="1B5BA2"/>
              </a:solidFill>
            </a:endParaRPr>
          </a:p>
        </p:txBody>
      </p:sp>
      <p:pic>
        <p:nvPicPr>
          <p:cNvPr id="1330178" name="Picture 2" descr="http://www.textually.org/textually/archives/archives/images/set2/telegraph1.jpg"/>
          <p:cNvPicPr>
            <a:picLocks noChangeAspect="1" noChangeArrowheads="1"/>
          </p:cNvPicPr>
          <p:nvPr/>
        </p:nvPicPr>
        <p:blipFill>
          <a:blip r:embed="rId3" cstate="print"/>
          <a:srcRect/>
          <a:stretch>
            <a:fillRect/>
          </a:stretch>
        </p:blipFill>
        <p:spPr bwMode="auto">
          <a:xfrm>
            <a:off x="539552" y="3173029"/>
            <a:ext cx="1491831" cy="1048059"/>
          </a:xfrm>
          <a:prstGeom prst="rect">
            <a:avLst/>
          </a:prstGeom>
          <a:ln>
            <a:noFill/>
          </a:ln>
          <a:effectLst>
            <a:softEdge rad="112500"/>
          </a:effectLst>
        </p:spPr>
      </p:pic>
      <p:pic>
        <p:nvPicPr>
          <p:cNvPr id="1330180" name="Picture 4" descr="http://www.w3.org/2005/Talks/1111-maxf-delhi/telephone.jpg"/>
          <p:cNvPicPr>
            <a:picLocks noChangeAspect="1" noChangeArrowheads="1"/>
          </p:cNvPicPr>
          <p:nvPr/>
        </p:nvPicPr>
        <p:blipFill>
          <a:blip r:embed="rId4" cstate="print"/>
          <a:srcRect/>
          <a:stretch>
            <a:fillRect/>
          </a:stretch>
        </p:blipFill>
        <p:spPr bwMode="auto">
          <a:xfrm>
            <a:off x="1619672" y="4617508"/>
            <a:ext cx="1151409" cy="1547796"/>
          </a:xfrm>
          <a:prstGeom prst="rect">
            <a:avLst/>
          </a:prstGeom>
          <a:ln>
            <a:noFill/>
          </a:ln>
          <a:effectLst>
            <a:softEdge rad="112500"/>
          </a:effectLst>
        </p:spPr>
      </p:pic>
      <p:pic>
        <p:nvPicPr>
          <p:cNvPr id="20485" name="Picture 6" descr="http://www.celtnet.org.uk/mobile-phone/img/mobile-evolution.gif"/>
          <p:cNvPicPr>
            <a:picLocks noChangeAspect="1" noChangeArrowheads="1"/>
          </p:cNvPicPr>
          <p:nvPr/>
        </p:nvPicPr>
        <p:blipFill>
          <a:blip r:embed="rId5" cstate="print"/>
          <a:srcRect/>
          <a:stretch>
            <a:fillRect/>
          </a:stretch>
        </p:blipFill>
        <p:spPr bwMode="auto">
          <a:xfrm>
            <a:off x="2641600" y="2755900"/>
            <a:ext cx="1785938" cy="1320800"/>
          </a:xfrm>
          <a:prstGeom prst="rect">
            <a:avLst/>
          </a:prstGeom>
          <a:noFill/>
          <a:ln w="9525">
            <a:noFill/>
            <a:miter lim="800000"/>
            <a:headEnd/>
            <a:tailEnd/>
          </a:ln>
        </p:spPr>
      </p:pic>
      <p:sp>
        <p:nvSpPr>
          <p:cNvPr id="10" name="Right Arrow 9"/>
          <p:cNvSpPr/>
          <p:nvPr/>
        </p:nvSpPr>
        <p:spPr bwMode="auto">
          <a:xfrm>
            <a:off x="428596" y="1995110"/>
            <a:ext cx="8358246" cy="785818"/>
          </a:xfrm>
          <a:prstGeom prst="rightArrow">
            <a:avLst/>
          </a:prstGeom>
          <a:ln>
            <a:headEnd type="none" w="med" len="med"/>
            <a:tailEnd type="none" w="med" len="med"/>
          </a:ln>
        </p:spPr>
        <p:style>
          <a:lnRef idx="2">
            <a:schemeClr val="accent6">
              <a:shade val="50000"/>
            </a:schemeClr>
          </a:lnRef>
          <a:fillRef idx="1002">
            <a:schemeClr val="dk2"/>
          </a:fillRef>
          <a:effectRef idx="0">
            <a:schemeClr val="accent6"/>
          </a:effectRef>
          <a:fontRef idx="minor">
            <a:schemeClr val="lt1"/>
          </a:fontRef>
        </p:style>
        <p:txBody>
          <a:bodyPr anchor="ctr"/>
          <a:lstStyle/>
          <a:p>
            <a:pPr algn="r">
              <a:defRPr/>
            </a:pPr>
            <a:r>
              <a:rPr lang="en-US" b="1" dirty="0">
                <a:solidFill>
                  <a:schemeClr val="bg1"/>
                </a:solidFill>
                <a:latin typeface="+mj-lt"/>
                <a:cs typeface="Calibri" pitchFamily="34" charset="0"/>
              </a:rPr>
              <a:t>1865</a:t>
            </a:r>
            <a:r>
              <a:rPr lang="en-US" dirty="0">
                <a:solidFill>
                  <a:schemeClr val="bg1"/>
                </a:solidFill>
                <a:latin typeface="+mj-lt"/>
                <a:cs typeface="Calibri" pitchFamily="34" charset="0"/>
              </a:rPr>
              <a:t>							  </a:t>
            </a:r>
            <a:r>
              <a:rPr lang="en-US" b="1" dirty="0">
                <a:solidFill>
                  <a:schemeClr val="bg1"/>
                </a:solidFill>
                <a:latin typeface="+mj-lt"/>
                <a:cs typeface="Calibri" pitchFamily="34" charset="0"/>
              </a:rPr>
              <a:t>2015</a:t>
            </a:r>
          </a:p>
        </p:txBody>
      </p:sp>
      <p:pic>
        <p:nvPicPr>
          <p:cNvPr id="1330184" name="Picture 8" descr="http://tvbythenumbers.com/wp-content/uploads/2009/12/satellite.jpg"/>
          <p:cNvPicPr>
            <a:picLocks noChangeAspect="1" noChangeArrowheads="1"/>
          </p:cNvPicPr>
          <p:nvPr/>
        </p:nvPicPr>
        <p:blipFill>
          <a:blip r:embed="rId6" cstate="print"/>
          <a:srcRect/>
          <a:stretch>
            <a:fillRect/>
          </a:stretch>
        </p:blipFill>
        <p:spPr bwMode="auto">
          <a:xfrm>
            <a:off x="3851920" y="4864881"/>
            <a:ext cx="1643074" cy="1300423"/>
          </a:xfrm>
          <a:prstGeom prst="rect">
            <a:avLst/>
          </a:prstGeom>
          <a:ln>
            <a:noFill/>
          </a:ln>
          <a:effectLst>
            <a:softEdge rad="112500"/>
          </a:effectLst>
        </p:spPr>
      </p:pic>
      <p:pic>
        <p:nvPicPr>
          <p:cNvPr id="1330190" name="Picture 14" descr="http://media-2.web.britannica.com/eb-media/61/96161-050-E4DE0714.jpg"/>
          <p:cNvPicPr>
            <a:picLocks noChangeAspect="1" noChangeArrowheads="1"/>
          </p:cNvPicPr>
          <p:nvPr/>
        </p:nvPicPr>
        <p:blipFill>
          <a:blip r:embed="rId7" cstate="print"/>
          <a:srcRect/>
          <a:stretch>
            <a:fillRect/>
          </a:stretch>
        </p:blipFill>
        <p:spPr bwMode="auto">
          <a:xfrm>
            <a:off x="6300192" y="4927428"/>
            <a:ext cx="1714512" cy="1165868"/>
          </a:xfrm>
          <a:prstGeom prst="rect">
            <a:avLst/>
          </a:prstGeom>
          <a:ln>
            <a:noFill/>
          </a:ln>
          <a:effectLst>
            <a:softEdge rad="112500"/>
          </a:effectLst>
        </p:spPr>
      </p:pic>
      <p:pic>
        <p:nvPicPr>
          <p:cNvPr id="20491" name="Picture 16" descr="http://www.readmobilenews.com/wp-content/uploads/2009/05/verizon-prepping-the-ipad.jpg"/>
          <p:cNvPicPr>
            <a:picLocks noChangeAspect="1" noChangeArrowheads="1"/>
          </p:cNvPicPr>
          <p:nvPr/>
        </p:nvPicPr>
        <p:blipFill>
          <a:blip r:embed="rId8" cstate="print"/>
          <a:srcRect/>
          <a:stretch>
            <a:fillRect/>
          </a:stretch>
        </p:blipFill>
        <p:spPr bwMode="auto">
          <a:xfrm>
            <a:off x="7235825" y="3460750"/>
            <a:ext cx="1357313" cy="904875"/>
          </a:xfrm>
          <a:prstGeom prst="rect">
            <a:avLst/>
          </a:prstGeom>
          <a:noFill/>
          <a:ln w="9525">
            <a:noFill/>
            <a:miter lim="800000"/>
            <a:headEnd/>
            <a:tailEnd/>
          </a:ln>
        </p:spPr>
      </p:pic>
      <p:pic>
        <p:nvPicPr>
          <p:cNvPr id="20492" name="Picture 18" descr="http://magento.siteground.com/media/catalog/product/cache/12/image/5e06319eda06f020e43594a9c230972d/a/c/acer-ferrari-3200-notebook-computer-pc.jpg"/>
          <p:cNvPicPr>
            <a:picLocks noChangeAspect="1" noChangeArrowheads="1"/>
          </p:cNvPicPr>
          <p:nvPr/>
        </p:nvPicPr>
        <p:blipFill>
          <a:blip r:embed="rId9" cstate="print"/>
          <a:srcRect/>
          <a:stretch>
            <a:fillRect/>
          </a:stretch>
        </p:blipFill>
        <p:spPr bwMode="auto">
          <a:xfrm>
            <a:off x="5219700" y="3151188"/>
            <a:ext cx="1285875" cy="1285875"/>
          </a:xfrm>
          <a:prstGeom prst="rect">
            <a:avLst/>
          </a:prstGeom>
          <a:noFill/>
          <a:ln w="9525">
            <a:noFill/>
            <a:miter lim="800000"/>
            <a:headEnd/>
            <a:tailEnd/>
          </a:ln>
        </p:spPr>
      </p:pic>
    </p:spTree>
    <p:extLst>
      <p:ext uri="{BB962C8B-B14F-4D97-AF65-F5344CB8AC3E}">
        <p14:creationId xmlns:p14="http://schemas.microsoft.com/office/powerpoint/2010/main" val="286729555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3568" y="308557"/>
            <a:ext cx="6120680" cy="1200329"/>
          </a:xfrm>
        </p:spPr>
        <p:txBody>
          <a:bodyPr/>
          <a:lstStyle/>
          <a:p>
            <a:r>
              <a:rPr lang="en-US" dirty="0" smtClean="0"/>
              <a:t>Global Standards </a:t>
            </a:r>
            <a:br>
              <a:rPr lang="en-US" dirty="0" smtClean="0"/>
            </a:br>
            <a:r>
              <a:rPr lang="en-US" dirty="0" smtClean="0"/>
              <a:t>Symposium</a:t>
            </a:r>
          </a:p>
        </p:txBody>
      </p:sp>
      <p:sp>
        <p:nvSpPr>
          <p:cNvPr id="353283" name="Rectangle 3"/>
          <p:cNvSpPr>
            <a:spLocks noGrp="1" noChangeArrowheads="1"/>
          </p:cNvSpPr>
          <p:nvPr>
            <p:ph type="body" idx="1"/>
          </p:nvPr>
        </p:nvSpPr>
        <p:spPr>
          <a:xfrm>
            <a:off x="8359" y="1844824"/>
            <a:ext cx="7772400" cy="4183610"/>
          </a:xfrm>
        </p:spPr>
        <p:txBody>
          <a:bodyPr/>
          <a:lstStyle/>
          <a:p>
            <a:pPr lvl="2">
              <a:lnSpc>
                <a:spcPct val="150000"/>
              </a:lnSpc>
              <a:buClr>
                <a:srgbClr val="0E438A"/>
              </a:buClr>
              <a:buSzPct val="110000"/>
              <a:defRPr/>
            </a:pPr>
            <a:r>
              <a:rPr lang="en-GB" altLang="zh-CN" dirty="0">
                <a:solidFill>
                  <a:schemeClr val="tx1"/>
                </a:solidFill>
                <a:ea typeface="+mn-ea"/>
                <a:cs typeface="+mn-cs"/>
              </a:rPr>
              <a:t>Monday, 19 Nov 2012 </a:t>
            </a:r>
          </a:p>
          <a:p>
            <a:pPr lvl="2">
              <a:buClr>
                <a:srgbClr val="0E438A"/>
              </a:buClr>
              <a:buSzPct val="110000"/>
              <a:defRPr/>
            </a:pPr>
            <a:r>
              <a:rPr lang="en-GB" dirty="0">
                <a:solidFill>
                  <a:schemeClr val="tx1"/>
                </a:solidFill>
                <a:ea typeface="+mn-ea"/>
                <a:cs typeface="+mn-cs"/>
              </a:rPr>
              <a:t>I</a:t>
            </a:r>
            <a:r>
              <a:rPr lang="en-GB" dirty="0" smtClean="0">
                <a:solidFill>
                  <a:schemeClr val="tx1"/>
                </a:solidFill>
                <a:ea typeface="+mn-ea"/>
                <a:cs typeface="+mn-cs"/>
              </a:rPr>
              <a:t>ntersection </a:t>
            </a:r>
            <a:r>
              <a:rPr lang="en-GB" dirty="0">
                <a:solidFill>
                  <a:schemeClr val="tx1"/>
                </a:solidFill>
                <a:ea typeface="+mn-ea"/>
                <a:cs typeface="+mn-cs"/>
              </a:rPr>
              <a:t>of the ICT sector with other vertical sectors such as health care, utilities, and </a:t>
            </a:r>
            <a:r>
              <a:rPr lang="en-GB" dirty="0" smtClean="0">
                <a:solidFill>
                  <a:schemeClr val="tx1"/>
                </a:solidFill>
                <a:ea typeface="+mn-ea"/>
                <a:cs typeface="+mn-cs"/>
              </a:rPr>
              <a:t>transport</a:t>
            </a:r>
          </a:p>
          <a:p>
            <a:pPr lvl="2">
              <a:lnSpc>
                <a:spcPct val="150000"/>
              </a:lnSpc>
              <a:buClr>
                <a:srgbClr val="0E438A"/>
              </a:buClr>
              <a:buSzPct val="110000"/>
              <a:defRPr/>
            </a:pPr>
            <a:r>
              <a:rPr lang="en-GB" dirty="0" smtClean="0">
                <a:solidFill>
                  <a:schemeClr val="tx1"/>
                </a:solidFill>
                <a:ea typeface="+mn-ea"/>
                <a:cs typeface="+mn-cs"/>
              </a:rPr>
              <a:t>Collaboration with other standards bodies</a:t>
            </a:r>
          </a:p>
          <a:p>
            <a:pPr lvl="2">
              <a:buClr>
                <a:srgbClr val="0E438A"/>
              </a:buClr>
              <a:buSzPct val="110000"/>
              <a:defRPr/>
            </a:pPr>
            <a:r>
              <a:rPr lang="en-GB" dirty="0" smtClean="0">
                <a:solidFill>
                  <a:schemeClr val="tx1"/>
                </a:solidFill>
                <a:ea typeface="+mn-ea"/>
                <a:cs typeface="+mn-cs"/>
              </a:rPr>
              <a:t>Chairman will </a:t>
            </a:r>
            <a:r>
              <a:rPr lang="en-GB" dirty="0">
                <a:solidFill>
                  <a:schemeClr val="tx1"/>
                </a:solidFill>
                <a:ea typeface="+mn-ea"/>
                <a:cs typeface="+mn-cs"/>
              </a:rPr>
              <a:t>present </a:t>
            </a:r>
            <a:r>
              <a:rPr lang="en-GB" dirty="0" smtClean="0">
                <a:solidFill>
                  <a:schemeClr val="tx1"/>
                </a:solidFill>
                <a:ea typeface="+mn-ea"/>
                <a:cs typeface="+mn-cs"/>
              </a:rPr>
              <a:t>conclusions to WTSA</a:t>
            </a:r>
            <a:endParaRPr lang="en-GB" dirty="0">
              <a:solidFill>
                <a:schemeClr val="tx1"/>
              </a:solidFill>
              <a:ea typeface="+mn-ea"/>
              <a:cs typeface="+mn-cs"/>
            </a:endParaRPr>
          </a:p>
          <a:p>
            <a:pPr marL="914400" lvl="2" indent="0">
              <a:buClr>
                <a:srgbClr val="0E438A"/>
              </a:buClr>
              <a:buSzPct val="110000"/>
              <a:buNone/>
              <a:defRPr/>
            </a:pPr>
            <a:endParaRPr lang="en-GB" altLang="zh-CN" dirty="0">
              <a:solidFill>
                <a:srgbClr val="0070C0"/>
              </a:solidFill>
              <a:ea typeface="+mn-ea"/>
              <a:cs typeface="+mn-cs"/>
            </a:endParaRPr>
          </a:p>
        </p:txBody>
      </p:sp>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908720"/>
            <a:ext cx="3312367" cy="792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7329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1503" y="-31452"/>
            <a:ext cx="8748464" cy="2308324"/>
          </a:xfrm>
        </p:spPr>
        <p:txBody>
          <a:bodyPr/>
          <a:lstStyle/>
          <a:p>
            <a:pPr lvl="2">
              <a:defRPr/>
            </a:pPr>
            <a:r>
              <a:rPr lang="en-US" kern="1200" dirty="0">
                <a:solidFill>
                  <a:schemeClr val="tx2"/>
                </a:solidFill>
                <a:cs typeface="Arial" pitchFamily="34" charset="0"/>
              </a:rPr>
              <a:t>World </a:t>
            </a:r>
            <a:r>
              <a:rPr lang="en-US" kern="1200" dirty="0" smtClean="0">
                <a:solidFill>
                  <a:schemeClr val="tx2"/>
                </a:solidFill>
                <a:cs typeface="Arial" pitchFamily="34" charset="0"/>
              </a:rPr>
              <a:t>Conference </a:t>
            </a:r>
            <a:br>
              <a:rPr lang="en-US" kern="1200" dirty="0" smtClean="0">
                <a:solidFill>
                  <a:schemeClr val="tx2"/>
                </a:solidFill>
                <a:cs typeface="Arial" pitchFamily="34" charset="0"/>
              </a:rPr>
            </a:br>
            <a:r>
              <a:rPr lang="en-US" kern="1200" dirty="0" smtClean="0">
                <a:solidFill>
                  <a:schemeClr val="tx2"/>
                </a:solidFill>
                <a:cs typeface="Arial" pitchFamily="34" charset="0"/>
              </a:rPr>
              <a:t>on International Telecommunications</a:t>
            </a:r>
            <a:r>
              <a:rPr lang="en-US" sz="2400" kern="1200" dirty="0">
                <a:solidFill>
                  <a:schemeClr val="tx2"/>
                </a:solidFill>
                <a:cs typeface="Arial" pitchFamily="34" charset="0"/>
              </a:rPr>
              <a:t/>
            </a:r>
            <a:br>
              <a:rPr lang="en-US" sz="2400" kern="1200" dirty="0">
                <a:solidFill>
                  <a:schemeClr val="tx2"/>
                </a:solidFill>
                <a:cs typeface="Arial" pitchFamily="34" charset="0"/>
              </a:rPr>
            </a:br>
            <a:r>
              <a:rPr lang="en-US" kern="1200" dirty="0" smtClean="0">
                <a:solidFill>
                  <a:schemeClr val="tx2"/>
                </a:solidFill>
                <a:cs typeface="Arial" pitchFamily="34" charset="0"/>
              </a:rPr>
              <a:t>(WCIT)</a:t>
            </a:r>
            <a:endParaRPr lang="en-US" kern="1200" dirty="0">
              <a:solidFill>
                <a:schemeClr val="tx2"/>
              </a:solidFill>
              <a:cs typeface="Arial" pitchFamily="34" charset="0"/>
            </a:endParaRPr>
          </a:p>
        </p:txBody>
      </p:sp>
      <p:sp>
        <p:nvSpPr>
          <p:cNvPr id="3" name="Content Placeholder 2"/>
          <p:cNvSpPr>
            <a:spLocks noGrp="1"/>
          </p:cNvSpPr>
          <p:nvPr>
            <p:ph idx="1"/>
          </p:nvPr>
        </p:nvSpPr>
        <p:spPr>
          <a:xfrm>
            <a:off x="684213" y="2276873"/>
            <a:ext cx="7772400" cy="3392090"/>
          </a:xfrm>
        </p:spPr>
        <p:txBody>
          <a:bodyPr/>
          <a:lstStyle/>
          <a:p>
            <a:pPr lvl="2">
              <a:lnSpc>
                <a:spcPct val="150000"/>
              </a:lnSpc>
              <a:buClr>
                <a:srgbClr val="0E438A"/>
              </a:buClr>
              <a:buSzPct val="110000"/>
              <a:defRPr/>
            </a:pPr>
            <a:r>
              <a:rPr lang="en-US" dirty="0" smtClean="0">
                <a:solidFill>
                  <a:schemeClr val="tx1"/>
                </a:solidFill>
              </a:rPr>
              <a:t>Dubai </a:t>
            </a:r>
            <a:r>
              <a:rPr lang="en-US" dirty="0">
                <a:solidFill>
                  <a:schemeClr val="tx1"/>
                </a:solidFill>
              </a:rPr>
              <a:t>World Trade Centre, UAE</a:t>
            </a:r>
          </a:p>
          <a:p>
            <a:pPr lvl="2">
              <a:lnSpc>
                <a:spcPct val="150000"/>
              </a:lnSpc>
              <a:buClr>
                <a:srgbClr val="0E438A"/>
              </a:buClr>
              <a:buSzPct val="110000"/>
              <a:defRPr/>
            </a:pPr>
            <a:r>
              <a:rPr lang="en-US" kern="1200" dirty="0" smtClean="0">
                <a:solidFill>
                  <a:schemeClr val="tx1"/>
                </a:solidFill>
                <a:ea typeface="+mn-ea"/>
                <a:cs typeface="Arial" pitchFamily="34" charset="0"/>
              </a:rPr>
              <a:t>3-14 December </a:t>
            </a:r>
            <a:r>
              <a:rPr lang="en-US" kern="1200" dirty="0" smtClean="0">
                <a:solidFill>
                  <a:schemeClr val="tx1"/>
                </a:solidFill>
                <a:ea typeface="+mn-ea"/>
                <a:cs typeface="Arial" pitchFamily="34" charset="0"/>
              </a:rPr>
              <a:t>2012 </a:t>
            </a:r>
          </a:p>
        </p:txBody>
      </p:sp>
      <p:pic>
        <p:nvPicPr>
          <p:cNvPr id="5126" name="Picture 4" descr="http://www.visit-the-world.com/images/dwtc.jpg"/>
          <p:cNvPicPr>
            <a:picLocks noChangeAspect="1" noChangeArrowheads="1"/>
          </p:cNvPicPr>
          <p:nvPr/>
        </p:nvPicPr>
        <p:blipFill>
          <a:blip r:embed="rId3" cstate="print"/>
          <a:srcRect/>
          <a:stretch>
            <a:fillRect/>
          </a:stretch>
        </p:blipFill>
        <p:spPr bwMode="auto">
          <a:xfrm>
            <a:off x="2859232" y="3645024"/>
            <a:ext cx="3168352" cy="2204512"/>
          </a:xfrm>
          <a:prstGeom prst="rect">
            <a:avLst/>
          </a:prstGeom>
          <a:noFill/>
          <a:ln w="9525">
            <a:noFill/>
            <a:miter lim="800000"/>
            <a:headEnd/>
            <a:tailEnd/>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0152" y="-27384"/>
            <a:ext cx="2494416" cy="3528392"/>
          </a:xfrm>
          <a:prstGeom prst="rect">
            <a:avLst/>
          </a:prstGeom>
        </p:spPr>
      </p:pic>
    </p:spTree>
    <p:extLst>
      <p:ext uri="{BB962C8B-B14F-4D97-AF65-F5344CB8AC3E}">
        <p14:creationId xmlns:p14="http://schemas.microsoft.com/office/powerpoint/2010/main" val="389773000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24600"/>
            <a:ext cx="7772400" cy="1754327"/>
          </a:xfrm>
        </p:spPr>
        <p:txBody>
          <a:bodyPr/>
          <a:lstStyle/>
          <a:p>
            <a:r>
              <a:rPr lang="en-US" dirty="0" smtClean="0"/>
              <a:t>ITRs the only </a:t>
            </a:r>
            <a:br>
              <a:rPr lang="en-US" dirty="0" smtClean="0"/>
            </a:br>
            <a:r>
              <a:rPr lang="en-US" dirty="0" smtClean="0"/>
              <a:t>global telecoms </a:t>
            </a:r>
            <a:br>
              <a:rPr lang="en-US" dirty="0" smtClean="0"/>
            </a:br>
            <a:r>
              <a:rPr lang="en-US" dirty="0" smtClean="0"/>
              <a:t>treaty</a:t>
            </a:r>
            <a:endParaRPr lang="en-US" dirty="0"/>
          </a:p>
        </p:txBody>
      </p:sp>
      <p:sp>
        <p:nvSpPr>
          <p:cNvPr id="3" name="Content Placeholder 2"/>
          <p:cNvSpPr>
            <a:spLocks noGrp="1"/>
          </p:cNvSpPr>
          <p:nvPr>
            <p:ph idx="1"/>
          </p:nvPr>
        </p:nvSpPr>
        <p:spPr>
          <a:xfrm>
            <a:off x="684213" y="2413273"/>
            <a:ext cx="7772400" cy="4256087"/>
          </a:xfrm>
        </p:spPr>
        <p:txBody>
          <a:bodyPr/>
          <a:lstStyle/>
          <a:p>
            <a:r>
              <a:rPr lang="en-US" kern="1200" dirty="0" smtClean="0">
                <a:solidFill>
                  <a:schemeClr val="tx1"/>
                </a:solidFill>
                <a:latin typeface="Verdana" pitchFamily="34" charset="0"/>
                <a:cs typeface="Arial" pitchFamily="34" charset="0"/>
              </a:rPr>
              <a:t>Current </a:t>
            </a:r>
            <a:r>
              <a:rPr lang="en-US" kern="1200" dirty="0">
                <a:solidFill>
                  <a:schemeClr val="tx1"/>
                </a:solidFill>
                <a:latin typeface="Verdana" pitchFamily="34" charset="0"/>
                <a:cs typeface="Arial" pitchFamily="34" charset="0"/>
              </a:rPr>
              <a:t>ITRs provided the foundations for </a:t>
            </a:r>
            <a:r>
              <a:rPr lang="en-US" kern="1200" dirty="0" smtClean="0">
                <a:solidFill>
                  <a:schemeClr val="tx1"/>
                </a:solidFill>
                <a:latin typeface="Verdana" pitchFamily="34" charset="0"/>
                <a:cs typeface="Arial" pitchFamily="34" charset="0"/>
              </a:rPr>
              <a:t>the ‘mobile </a:t>
            </a:r>
            <a:r>
              <a:rPr lang="en-US" kern="1200" dirty="0">
                <a:solidFill>
                  <a:schemeClr val="tx1"/>
                </a:solidFill>
                <a:latin typeface="Verdana" pitchFamily="34" charset="0"/>
                <a:cs typeface="Arial" pitchFamily="34" charset="0"/>
              </a:rPr>
              <a:t>miracle’ and </a:t>
            </a:r>
            <a:r>
              <a:rPr lang="en-US" kern="1200" dirty="0" smtClean="0">
                <a:solidFill>
                  <a:schemeClr val="tx1"/>
                </a:solidFill>
                <a:latin typeface="Verdana" pitchFamily="34" charset="0"/>
                <a:cs typeface="Arial" pitchFamily="34" charset="0"/>
              </a:rPr>
              <a:t>Internet</a:t>
            </a:r>
            <a:r>
              <a:rPr lang="en-US" kern="1200" dirty="0">
                <a:solidFill>
                  <a:schemeClr val="tx1"/>
                </a:solidFill>
                <a:latin typeface="Verdana" pitchFamily="34" charset="0"/>
                <a:cs typeface="Arial" pitchFamily="34" charset="0"/>
              </a:rPr>
              <a:t>. </a:t>
            </a:r>
            <a:endParaRPr lang="en-US" kern="1200" dirty="0" smtClean="0">
              <a:solidFill>
                <a:schemeClr val="tx1"/>
              </a:solidFill>
              <a:latin typeface="Verdana" pitchFamily="34" charset="0"/>
              <a:cs typeface="Arial" pitchFamily="34" charset="0"/>
            </a:endParaRPr>
          </a:p>
          <a:p>
            <a:r>
              <a:rPr lang="en-US" kern="1200" dirty="0" smtClean="0">
                <a:solidFill>
                  <a:schemeClr val="tx1"/>
                </a:solidFill>
                <a:latin typeface="Verdana" pitchFamily="34" charset="0"/>
                <a:cs typeface="Arial" pitchFamily="34" charset="0"/>
              </a:rPr>
              <a:t>Revised </a:t>
            </a:r>
            <a:r>
              <a:rPr lang="en-US" kern="1200" dirty="0">
                <a:solidFill>
                  <a:schemeClr val="tx1"/>
                </a:solidFill>
                <a:latin typeface="Verdana" pitchFamily="34" charset="0"/>
                <a:cs typeface="Arial" pitchFamily="34" charset="0"/>
              </a:rPr>
              <a:t>treaty can create </a:t>
            </a:r>
            <a:r>
              <a:rPr lang="en-US" kern="1200" dirty="0" smtClean="0">
                <a:solidFill>
                  <a:schemeClr val="tx1"/>
                </a:solidFill>
                <a:latin typeface="Verdana" pitchFamily="34" charset="0"/>
                <a:cs typeface="Arial" pitchFamily="34" charset="0"/>
              </a:rPr>
              <a:t>a ‘</a:t>
            </a:r>
            <a:r>
              <a:rPr lang="en-US" kern="1200" dirty="0">
                <a:solidFill>
                  <a:schemeClr val="tx1"/>
                </a:solidFill>
                <a:latin typeface="Verdana" pitchFamily="34" charset="0"/>
                <a:cs typeface="Arial" pitchFamily="34" charset="0"/>
              </a:rPr>
              <a:t>broadband miracle’</a:t>
            </a:r>
            <a:endParaRPr lang="en-US" dirty="0" smtClean="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4857" y="-27384"/>
            <a:ext cx="2494416" cy="3528392"/>
          </a:xfrm>
          <a:prstGeom prst="rect">
            <a:avLst/>
          </a:prstGeom>
        </p:spPr>
      </p:pic>
    </p:spTree>
    <p:extLst>
      <p:ext uri="{BB962C8B-B14F-4D97-AF65-F5344CB8AC3E}">
        <p14:creationId xmlns:p14="http://schemas.microsoft.com/office/powerpoint/2010/main" val="40489249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772400" cy="1200329"/>
          </a:xfrm>
        </p:spPr>
        <p:txBody>
          <a:bodyPr/>
          <a:lstStyle/>
          <a:p>
            <a:r>
              <a:rPr lang="en-US" dirty="0" smtClean="0"/>
              <a:t>Need to revise </a:t>
            </a:r>
            <a:br>
              <a:rPr lang="en-US" dirty="0" smtClean="0"/>
            </a:br>
            <a:r>
              <a:rPr lang="en-US" dirty="0" smtClean="0"/>
              <a:t>the  ITRs</a:t>
            </a:r>
            <a:endParaRPr lang="en-US" dirty="0"/>
          </a:p>
        </p:txBody>
      </p:sp>
      <p:sp>
        <p:nvSpPr>
          <p:cNvPr id="3" name="Content Placeholder 2"/>
          <p:cNvSpPr>
            <a:spLocks noGrp="1"/>
          </p:cNvSpPr>
          <p:nvPr>
            <p:ph idx="1"/>
          </p:nvPr>
        </p:nvSpPr>
        <p:spPr>
          <a:xfrm>
            <a:off x="683568" y="1700808"/>
            <a:ext cx="7772400" cy="4256087"/>
          </a:xfrm>
        </p:spPr>
        <p:txBody>
          <a:bodyPr/>
          <a:lstStyle/>
          <a:p>
            <a:pPr lvl="0">
              <a:spcBef>
                <a:spcPts val="600"/>
              </a:spcBef>
              <a:spcAft>
                <a:spcPts val="600"/>
              </a:spcAft>
              <a:defRPr/>
            </a:pPr>
            <a:r>
              <a:rPr lang="en-US" dirty="0">
                <a:solidFill>
                  <a:srgbClr val="5C5C5C">
                    <a:lumMod val="50000"/>
                  </a:srgbClr>
                </a:solidFill>
                <a:latin typeface="Calibri" pitchFamily="34" charset="0"/>
                <a:cs typeface="Calibri" pitchFamily="34" charset="0"/>
              </a:rPr>
              <a:t>The international telecom </a:t>
            </a:r>
            <a:r>
              <a:rPr lang="en-US" dirty="0" smtClean="0">
                <a:solidFill>
                  <a:srgbClr val="5C5C5C">
                    <a:lumMod val="50000"/>
                  </a:srgbClr>
                </a:solidFill>
                <a:latin typeface="Calibri" pitchFamily="34" charset="0"/>
                <a:cs typeface="Calibri" pitchFamily="34" charset="0"/>
              </a:rPr>
              <a:t/>
            </a:r>
            <a:br>
              <a:rPr lang="en-US" dirty="0" smtClean="0">
                <a:solidFill>
                  <a:srgbClr val="5C5C5C">
                    <a:lumMod val="50000"/>
                  </a:srgbClr>
                </a:solidFill>
                <a:latin typeface="Calibri" pitchFamily="34" charset="0"/>
                <a:cs typeface="Calibri" pitchFamily="34" charset="0"/>
              </a:rPr>
            </a:br>
            <a:r>
              <a:rPr lang="en-US" dirty="0" smtClean="0">
                <a:solidFill>
                  <a:srgbClr val="5C5C5C">
                    <a:lumMod val="50000"/>
                  </a:srgbClr>
                </a:solidFill>
                <a:latin typeface="Calibri" pitchFamily="34" charset="0"/>
                <a:cs typeface="Calibri" pitchFamily="34" charset="0"/>
              </a:rPr>
              <a:t>environment </a:t>
            </a:r>
            <a:r>
              <a:rPr lang="en-US" dirty="0">
                <a:solidFill>
                  <a:srgbClr val="5C5C5C">
                    <a:lumMod val="50000"/>
                  </a:srgbClr>
                </a:solidFill>
                <a:latin typeface="Calibri" pitchFamily="34" charset="0"/>
                <a:cs typeface="Calibri" pitchFamily="34" charset="0"/>
              </a:rPr>
              <a:t>has significantly </a:t>
            </a:r>
            <a:r>
              <a:rPr lang="en-US" dirty="0" smtClean="0">
                <a:solidFill>
                  <a:srgbClr val="5C5C5C">
                    <a:lumMod val="50000"/>
                  </a:srgbClr>
                </a:solidFill>
                <a:latin typeface="Calibri" pitchFamily="34" charset="0"/>
                <a:cs typeface="Calibri" pitchFamily="34" charset="0"/>
              </a:rPr>
              <a:t/>
            </a:r>
            <a:br>
              <a:rPr lang="en-US" dirty="0" smtClean="0">
                <a:solidFill>
                  <a:srgbClr val="5C5C5C">
                    <a:lumMod val="50000"/>
                  </a:srgbClr>
                </a:solidFill>
                <a:latin typeface="Calibri" pitchFamily="34" charset="0"/>
                <a:cs typeface="Calibri" pitchFamily="34" charset="0"/>
              </a:rPr>
            </a:br>
            <a:r>
              <a:rPr lang="en-US" dirty="0" smtClean="0">
                <a:solidFill>
                  <a:srgbClr val="5C5C5C">
                    <a:lumMod val="50000"/>
                  </a:srgbClr>
                </a:solidFill>
                <a:latin typeface="Calibri" pitchFamily="34" charset="0"/>
                <a:cs typeface="Calibri" pitchFamily="34" charset="0"/>
              </a:rPr>
              <a:t>evolved</a:t>
            </a:r>
            <a:r>
              <a:rPr lang="en-US" dirty="0">
                <a:solidFill>
                  <a:srgbClr val="5C5C5C">
                    <a:lumMod val="50000"/>
                  </a:srgbClr>
                </a:solidFill>
                <a:latin typeface="Calibri" pitchFamily="34" charset="0"/>
                <a:cs typeface="Calibri" pitchFamily="34" charset="0"/>
              </a:rPr>
              <a:t>, </a:t>
            </a:r>
            <a:r>
              <a:rPr lang="en-US" dirty="0" smtClean="0">
                <a:solidFill>
                  <a:srgbClr val="5C5C5C">
                    <a:lumMod val="50000"/>
                  </a:srgbClr>
                </a:solidFill>
                <a:latin typeface="Calibri" pitchFamily="34" charset="0"/>
                <a:cs typeface="Calibri" pitchFamily="34" charset="0"/>
              </a:rPr>
              <a:t>since </a:t>
            </a:r>
            <a:r>
              <a:rPr lang="en-US" dirty="0" smtClean="0">
                <a:solidFill>
                  <a:srgbClr val="5C5C5C">
                    <a:lumMod val="50000"/>
                  </a:srgbClr>
                </a:solidFill>
                <a:latin typeface="Calibri" pitchFamily="34" charset="0"/>
                <a:cs typeface="Calibri" pitchFamily="34" charset="0"/>
              </a:rPr>
              <a:t>‘88 </a:t>
            </a:r>
            <a:r>
              <a:rPr lang="en-US" dirty="0" smtClean="0">
                <a:solidFill>
                  <a:srgbClr val="5C5C5C">
                    <a:lumMod val="50000"/>
                  </a:srgbClr>
                </a:solidFill>
                <a:latin typeface="Calibri" pitchFamily="34" charset="0"/>
                <a:cs typeface="Calibri" pitchFamily="34" charset="0"/>
              </a:rPr>
              <a:t>both </a:t>
            </a:r>
            <a:r>
              <a:rPr lang="en-US" dirty="0">
                <a:solidFill>
                  <a:srgbClr val="5C5C5C">
                    <a:lumMod val="50000"/>
                  </a:srgbClr>
                </a:solidFill>
                <a:latin typeface="Calibri" pitchFamily="34" charset="0"/>
                <a:cs typeface="Calibri" pitchFamily="34" charset="0"/>
              </a:rPr>
              <a:t>from </a:t>
            </a:r>
            <a:r>
              <a:rPr lang="en-US" dirty="0" smtClean="0">
                <a:solidFill>
                  <a:srgbClr val="5C5C5C">
                    <a:lumMod val="50000"/>
                  </a:srgbClr>
                </a:solidFill>
                <a:latin typeface="Calibri" pitchFamily="34" charset="0"/>
                <a:cs typeface="Calibri" pitchFamily="34" charset="0"/>
              </a:rPr>
              <a:t>technical</a:t>
            </a:r>
            <a:r>
              <a:rPr lang="en-US" dirty="0">
                <a:solidFill>
                  <a:srgbClr val="5C5C5C">
                    <a:lumMod val="50000"/>
                  </a:srgbClr>
                </a:solidFill>
                <a:latin typeface="Calibri" pitchFamily="34" charset="0"/>
                <a:cs typeface="Calibri" pitchFamily="34" charset="0"/>
              </a:rPr>
              <a:t/>
            </a:r>
            <a:br>
              <a:rPr lang="en-US" dirty="0">
                <a:solidFill>
                  <a:srgbClr val="5C5C5C">
                    <a:lumMod val="50000"/>
                  </a:srgbClr>
                </a:solidFill>
                <a:latin typeface="Calibri" pitchFamily="34" charset="0"/>
                <a:cs typeface="Calibri" pitchFamily="34" charset="0"/>
              </a:rPr>
            </a:br>
            <a:r>
              <a:rPr lang="en-US" dirty="0">
                <a:solidFill>
                  <a:srgbClr val="5C5C5C">
                    <a:lumMod val="50000"/>
                  </a:srgbClr>
                </a:solidFill>
                <a:latin typeface="Calibri" pitchFamily="34" charset="0"/>
                <a:cs typeface="Calibri" pitchFamily="34" charset="0"/>
              </a:rPr>
              <a:t>and policy </a:t>
            </a:r>
            <a:r>
              <a:rPr lang="en-US" dirty="0" smtClean="0">
                <a:solidFill>
                  <a:srgbClr val="5C5C5C">
                    <a:lumMod val="50000"/>
                  </a:srgbClr>
                </a:solidFill>
                <a:latin typeface="Calibri" pitchFamily="34" charset="0"/>
                <a:cs typeface="Calibri" pitchFamily="34" charset="0"/>
              </a:rPr>
              <a:t>perspectives</a:t>
            </a:r>
          </a:p>
          <a:p>
            <a:pPr lvl="0">
              <a:spcBef>
                <a:spcPts val="600"/>
              </a:spcBef>
              <a:spcAft>
                <a:spcPts val="600"/>
              </a:spcAft>
              <a:defRPr/>
            </a:pPr>
            <a:r>
              <a:rPr lang="en-US" dirty="0" smtClean="0">
                <a:solidFill>
                  <a:srgbClr val="5C5C5C">
                    <a:lumMod val="50000"/>
                  </a:srgbClr>
                </a:solidFill>
                <a:latin typeface="Calibri" pitchFamily="34" charset="0"/>
                <a:cs typeface="Calibri" pitchFamily="34" charset="0"/>
              </a:rPr>
              <a:t>Advances </a:t>
            </a:r>
            <a:r>
              <a:rPr lang="en-US" dirty="0">
                <a:solidFill>
                  <a:srgbClr val="5C5C5C">
                    <a:lumMod val="50000"/>
                  </a:srgbClr>
                </a:solidFill>
                <a:latin typeface="Calibri" pitchFamily="34" charset="0"/>
                <a:cs typeface="Calibri" pitchFamily="34" charset="0"/>
              </a:rPr>
              <a:t>in technology mean an increased use of IP-enabled infrastructure </a:t>
            </a:r>
            <a:endParaRPr lang="en-US" dirty="0" smtClean="0">
              <a:solidFill>
                <a:srgbClr val="5C5C5C">
                  <a:lumMod val="50000"/>
                </a:srgbClr>
              </a:solidFill>
              <a:latin typeface="Calibri" pitchFamily="34" charset="0"/>
              <a:cs typeface="Calibri" pitchFamily="34" charset="0"/>
            </a:endParaRPr>
          </a:p>
          <a:p>
            <a:pPr lvl="0">
              <a:spcBef>
                <a:spcPts val="600"/>
              </a:spcBef>
              <a:spcAft>
                <a:spcPts val="600"/>
              </a:spcAft>
              <a:defRPr/>
            </a:pPr>
            <a:r>
              <a:rPr lang="en-US" dirty="0" smtClean="0">
                <a:solidFill>
                  <a:srgbClr val="5C5C5C">
                    <a:lumMod val="50000"/>
                  </a:srgbClr>
                </a:solidFill>
                <a:latin typeface="Calibri" pitchFamily="34" charset="0"/>
                <a:cs typeface="Calibri" pitchFamily="34" charset="0"/>
              </a:rPr>
              <a:t>Member </a:t>
            </a:r>
            <a:r>
              <a:rPr lang="en-US" dirty="0">
                <a:solidFill>
                  <a:srgbClr val="5C5C5C">
                    <a:lumMod val="50000"/>
                  </a:srgbClr>
                </a:solidFill>
                <a:latin typeface="Calibri" pitchFamily="34" charset="0"/>
                <a:cs typeface="Calibri" pitchFamily="34" charset="0"/>
              </a:rPr>
              <a:t>States </a:t>
            </a:r>
            <a:r>
              <a:rPr lang="en-US" dirty="0" smtClean="0">
                <a:solidFill>
                  <a:srgbClr val="5C5C5C">
                    <a:lumMod val="50000"/>
                  </a:srgbClr>
                </a:solidFill>
                <a:latin typeface="Calibri" pitchFamily="34" charset="0"/>
                <a:cs typeface="Calibri" pitchFamily="34" charset="0"/>
              </a:rPr>
              <a:t>need to adapt policy </a:t>
            </a:r>
            <a:r>
              <a:rPr lang="en-US" dirty="0">
                <a:solidFill>
                  <a:srgbClr val="5C5C5C">
                    <a:lumMod val="50000"/>
                  </a:srgbClr>
                </a:solidFill>
                <a:latin typeface="Calibri" pitchFamily="34" charset="0"/>
                <a:cs typeface="Calibri" pitchFamily="34" charset="0"/>
              </a:rPr>
              <a:t>and regulatory </a:t>
            </a:r>
            <a:r>
              <a:rPr lang="en-US" dirty="0" smtClean="0">
                <a:solidFill>
                  <a:srgbClr val="5C5C5C">
                    <a:lumMod val="50000"/>
                  </a:srgbClr>
                </a:solidFill>
                <a:latin typeface="Calibri" pitchFamily="34" charset="0"/>
                <a:cs typeface="Calibri" pitchFamily="34" charset="0"/>
              </a:rPr>
              <a:t>approaches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4857" y="-27384"/>
            <a:ext cx="2494416" cy="3528392"/>
          </a:xfrm>
          <a:prstGeom prst="rect">
            <a:avLst/>
          </a:prstGeom>
        </p:spPr>
      </p:pic>
    </p:spTree>
    <p:extLst>
      <p:ext uri="{BB962C8B-B14F-4D97-AF65-F5344CB8AC3E}">
        <p14:creationId xmlns:p14="http://schemas.microsoft.com/office/powerpoint/2010/main" val="194477118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topics</a:t>
            </a:r>
            <a:endParaRPr lang="en-US" dirty="0"/>
          </a:p>
        </p:txBody>
      </p:sp>
      <p:sp>
        <p:nvSpPr>
          <p:cNvPr id="3" name="Content Placeholder 2"/>
          <p:cNvSpPr>
            <a:spLocks noGrp="1"/>
          </p:cNvSpPr>
          <p:nvPr>
            <p:ph idx="1"/>
          </p:nvPr>
        </p:nvSpPr>
        <p:spPr/>
        <p:txBody>
          <a:bodyPr/>
          <a:lstStyle/>
          <a:p>
            <a:r>
              <a:rPr lang="en-US" kern="1200" dirty="0" smtClean="0">
                <a:solidFill>
                  <a:schemeClr val="tx1"/>
                </a:solidFill>
                <a:latin typeface="Verdana" pitchFamily="34" charset="0"/>
                <a:cs typeface="Arial" pitchFamily="34" charset="0"/>
              </a:rPr>
              <a:t>Mobile </a:t>
            </a:r>
            <a:r>
              <a:rPr lang="en-US" kern="1200" dirty="0">
                <a:solidFill>
                  <a:schemeClr val="tx1"/>
                </a:solidFill>
                <a:latin typeface="Verdana" pitchFamily="34" charset="0"/>
                <a:cs typeface="Arial" pitchFamily="34" charset="0"/>
              </a:rPr>
              <a:t>roaming; </a:t>
            </a:r>
            <a:r>
              <a:rPr lang="en-US" kern="1200" dirty="0" smtClean="0">
                <a:solidFill>
                  <a:schemeClr val="tx1"/>
                </a:solidFill>
                <a:latin typeface="Verdana" pitchFamily="34" charset="0"/>
                <a:cs typeface="Arial" pitchFamily="34" charset="0"/>
              </a:rPr>
              <a:t/>
            </a:r>
            <a:br>
              <a:rPr lang="en-US" kern="1200" dirty="0" smtClean="0">
                <a:solidFill>
                  <a:schemeClr val="tx1"/>
                </a:solidFill>
                <a:latin typeface="Verdana" pitchFamily="34" charset="0"/>
                <a:cs typeface="Arial" pitchFamily="34" charset="0"/>
              </a:rPr>
            </a:br>
            <a:r>
              <a:rPr lang="en-US" kern="1200" dirty="0" smtClean="0">
                <a:solidFill>
                  <a:schemeClr val="tx1"/>
                </a:solidFill>
                <a:latin typeface="Verdana" pitchFamily="34" charset="0"/>
                <a:cs typeface="Arial" pitchFamily="34" charset="0"/>
              </a:rPr>
              <a:t>prevention </a:t>
            </a:r>
            <a:r>
              <a:rPr lang="en-US" kern="1200" dirty="0">
                <a:solidFill>
                  <a:schemeClr val="tx1"/>
                </a:solidFill>
                <a:latin typeface="Verdana" pitchFamily="34" charset="0"/>
                <a:cs typeface="Arial" pitchFamily="34" charset="0"/>
              </a:rPr>
              <a:t>of fraud; </a:t>
            </a:r>
            <a:r>
              <a:rPr lang="en-US" kern="1200" dirty="0" smtClean="0">
                <a:solidFill>
                  <a:schemeClr val="tx1"/>
                </a:solidFill>
                <a:latin typeface="Verdana" pitchFamily="34" charset="0"/>
                <a:cs typeface="Arial" pitchFamily="34" charset="0"/>
              </a:rPr>
              <a:t/>
            </a:r>
            <a:br>
              <a:rPr lang="en-US" kern="1200" dirty="0" smtClean="0">
                <a:solidFill>
                  <a:schemeClr val="tx1"/>
                </a:solidFill>
                <a:latin typeface="Verdana" pitchFamily="34" charset="0"/>
                <a:cs typeface="Arial" pitchFamily="34" charset="0"/>
              </a:rPr>
            </a:br>
            <a:r>
              <a:rPr lang="en-US" kern="1200" dirty="0" smtClean="0">
                <a:solidFill>
                  <a:schemeClr val="tx1"/>
                </a:solidFill>
                <a:latin typeface="Verdana" pitchFamily="34" charset="0"/>
                <a:cs typeface="Arial" pitchFamily="34" charset="0"/>
              </a:rPr>
              <a:t>misuse </a:t>
            </a:r>
            <a:r>
              <a:rPr lang="en-US" kern="1200" dirty="0">
                <a:solidFill>
                  <a:schemeClr val="tx1"/>
                </a:solidFill>
                <a:latin typeface="Verdana" pitchFamily="34" charset="0"/>
                <a:cs typeface="Arial" pitchFamily="34" charset="0"/>
              </a:rPr>
              <a:t>of the telephone numbering system; </a:t>
            </a:r>
            <a:r>
              <a:rPr lang="en-US" kern="1200" dirty="0" smtClean="0">
                <a:solidFill>
                  <a:schemeClr val="tx1"/>
                </a:solidFill>
                <a:latin typeface="Verdana" pitchFamily="34" charset="0"/>
                <a:cs typeface="Arial" pitchFamily="34" charset="0"/>
              </a:rPr>
              <a:t>incentives </a:t>
            </a:r>
            <a:r>
              <a:rPr lang="en-US" kern="1200" dirty="0">
                <a:solidFill>
                  <a:schemeClr val="tx1"/>
                </a:solidFill>
                <a:latin typeface="Verdana" pitchFamily="34" charset="0"/>
                <a:cs typeface="Arial" pitchFamily="34" charset="0"/>
              </a:rPr>
              <a:t>for investment in the </a:t>
            </a:r>
            <a:r>
              <a:rPr lang="en-US" kern="1200" dirty="0" smtClean="0">
                <a:solidFill>
                  <a:schemeClr val="tx1"/>
                </a:solidFill>
                <a:latin typeface="Verdana" pitchFamily="34" charset="0"/>
                <a:cs typeface="Arial" pitchFamily="34" charset="0"/>
              </a:rPr>
              <a:t> telecommunication </a:t>
            </a:r>
            <a:r>
              <a:rPr lang="en-US" kern="1200" dirty="0">
                <a:solidFill>
                  <a:schemeClr val="tx1"/>
                </a:solidFill>
                <a:latin typeface="Verdana" pitchFamily="34" charset="0"/>
                <a:cs typeface="Arial" pitchFamily="34" charset="0"/>
              </a:rPr>
              <a:t>network; and the empowerment of consumers. </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4857" y="-27384"/>
            <a:ext cx="2494416" cy="3528392"/>
          </a:xfrm>
          <a:prstGeom prst="rect">
            <a:avLst/>
          </a:prstGeom>
        </p:spPr>
      </p:pic>
    </p:spTree>
    <p:extLst>
      <p:ext uri="{BB962C8B-B14F-4D97-AF65-F5344CB8AC3E}">
        <p14:creationId xmlns:p14="http://schemas.microsoft.com/office/powerpoint/2010/main" val="41803673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70209" y="186936"/>
            <a:ext cx="8927381" cy="1323439"/>
          </a:xfrm>
        </p:spPr>
        <p:txBody>
          <a:bodyPr/>
          <a:lstStyle/>
          <a:p>
            <a:r>
              <a:rPr lang="en-US" sz="3600" dirty="0" smtClean="0"/>
              <a:t>ITU: a unique Membership</a:t>
            </a:r>
          </a:p>
        </p:txBody>
      </p:sp>
      <p:sp>
        <p:nvSpPr>
          <p:cNvPr id="7" name="Title 1"/>
          <p:cNvSpPr txBox="1">
            <a:spLocks/>
          </p:cNvSpPr>
          <p:nvPr/>
        </p:nvSpPr>
        <p:spPr bwMode="auto">
          <a:xfrm>
            <a:off x="685800" y="1524000"/>
            <a:ext cx="7696200" cy="15696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a:defRPr/>
            </a:pPr>
            <a:endParaRPr lang="en-US" sz="2400" dirty="0" smtClean="0">
              <a:solidFill>
                <a:schemeClr val="tx2"/>
              </a:solidFill>
              <a:cs typeface="Tahoma" pitchFamily="34" charset="0"/>
            </a:endParaRPr>
          </a:p>
          <a:p>
            <a:pPr lvl="1">
              <a:defRPr/>
            </a:pPr>
            <a:r>
              <a:rPr lang="en-US" sz="2400" dirty="0" smtClean="0">
                <a:solidFill>
                  <a:schemeClr val="tx1"/>
                </a:solidFill>
                <a:cs typeface="Tahoma" pitchFamily="34" charset="0"/>
              </a:rPr>
              <a:t>193 Member States and regulatory bodies</a:t>
            </a:r>
          </a:p>
          <a:p>
            <a:pPr lvl="1">
              <a:defRPr/>
            </a:pPr>
            <a:endParaRPr lang="en-US" sz="2400" dirty="0" smtClean="0">
              <a:solidFill>
                <a:schemeClr val="tx2"/>
              </a:solidFill>
              <a:cs typeface="Tahoma" pitchFamily="34" charset="0"/>
            </a:endParaRPr>
          </a:p>
          <a:p>
            <a:pPr lvl="1">
              <a:defRPr/>
            </a:pPr>
            <a:endParaRPr lang="en-US" sz="2400" dirty="0" smtClean="0">
              <a:solidFill>
                <a:schemeClr val="tx2"/>
              </a:solidFill>
              <a:cs typeface="Tahoma" pitchFamily="34" charset="0"/>
            </a:endParaRPr>
          </a:p>
        </p:txBody>
      </p:sp>
      <p:pic>
        <p:nvPicPr>
          <p:cNvPr id="11" name="Content Placeholder 6" descr="LT_GlobalBusiness02_co_22.jpg"/>
          <p:cNvPicPr>
            <a:picLocks noChangeAspect="1"/>
          </p:cNvPicPr>
          <p:nvPr/>
        </p:nvPicPr>
        <p:blipFill>
          <a:blip r:embed="rId3" cstate="print"/>
          <a:stretch>
            <a:fillRect/>
          </a:stretch>
        </p:blipFill>
        <p:spPr>
          <a:xfrm>
            <a:off x="2667000" y="2743200"/>
            <a:ext cx="3581400" cy="3276600"/>
          </a:xfrm>
          <a:prstGeom prst="rect">
            <a:avLst/>
          </a:prstGeom>
        </p:spPr>
      </p:pic>
      <p:sp>
        <p:nvSpPr>
          <p:cNvPr id="12" name="TextBox 11"/>
          <p:cNvSpPr txBox="1"/>
          <p:nvPr/>
        </p:nvSpPr>
        <p:spPr>
          <a:xfrm>
            <a:off x="6400800" y="2743200"/>
            <a:ext cx="2819400" cy="3416320"/>
          </a:xfrm>
          <a:prstGeom prst="rect">
            <a:avLst/>
          </a:prstGeom>
          <a:noFill/>
        </p:spPr>
        <p:txBody>
          <a:bodyPr wrap="square" rtlCol="0">
            <a:spAutoFit/>
          </a:bodyPr>
          <a:lstStyle/>
          <a:p>
            <a:r>
              <a:rPr lang="en-US" sz="2400" dirty="0" smtClean="0">
                <a:solidFill>
                  <a:schemeClr val="tx1"/>
                </a:solidFill>
              </a:rPr>
              <a:t>700 companies</a:t>
            </a:r>
          </a:p>
          <a:p>
            <a:endParaRPr lang="en-US" sz="2400" dirty="0" smtClean="0">
              <a:solidFill>
                <a:schemeClr val="tx1"/>
              </a:solidFill>
            </a:endParaRPr>
          </a:p>
          <a:p>
            <a:r>
              <a:rPr lang="en-US" sz="2400" dirty="0" smtClean="0">
                <a:solidFill>
                  <a:schemeClr val="tx1"/>
                </a:solidFill>
              </a:rPr>
              <a:t>Business associations</a:t>
            </a:r>
          </a:p>
          <a:p>
            <a:endParaRPr lang="en-US" sz="2400" dirty="0" smtClean="0">
              <a:solidFill>
                <a:schemeClr val="tx1"/>
              </a:solidFill>
            </a:endParaRPr>
          </a:p>
          <a:p>
            <a:r>
              <a:rPr lang="en-US" sz="2400" dirty="0" smtClean="0">
                <a:solidFill>
                  <a:schemeClr val="tx1"/>
                </a:solidFill>
              </a:rPr>
              <a:t>International organizations</a:t>
            </a:r>
          </a:p>
          <a:p>
            <a:endParaRPr lang="en-US" sz="2400" dirty="0" smtClean="0">
              <a:solidFill>
                <a:schemeClr val="tx1"/>
              </a:solidFill>
            </a:endParaRPr>
          </a:p>
          <a:p>
            <a:r>
              <a:rPr lang="en-US" sz="2400" dirty="0" smtClean="0">
                <a:solidFill>
                  <a:schemeClr val="tx1"/>
                </a:solidFill>
              </a:rPr>
              <a:t>NGOs</a:t>
            </a:r>
            <a:endParaRPr lang="en-US" sz="2400" dirty="0">
              <a:solidFill>
                <a:schemeClr val="tx1"/>
              </a:solidFill>
            </a:endParaRPr>
          </a:p>
        </p:txBody>
      </p:sp>
      <p:sp>
        <p:nvSpPr>
          <p:cNvPr id="13" name="TextBox 12"/>
          <p:cNvSpPr txBox="1"/>
          <p:nvPr/>
        </p:nvSpPr>
        <p:spPr>
          <a:xfrm>
            <a:off x="228600" y="3429000"/>
            <a:ext cx="2589683" cy="1938992"/>
          </a:xfrm>
          <a:prstGeom prst="rect">
            <a:avLst/>
          </a:prstGeom>
          <a:noFill/>
        </p:spPr>
        <p:txBody>
          <a:bodyPr wrap="none" rtlCol="0">
            <a:spAutoFit/>
          </a:bodyPr>
          <a:lstStyle/>
          <a:p>
            <a:r>
              <a:rPr lang="en-US" sz="2400" dirty="0" smtClean="0">
                <a:solidFill>
                  <a:schemeClr val="tx1"/>
                </a:solidFill>
              </a:rPr>
              <a:t>50 Universities </a:t>
            </a:r>
          </a:p>
          <a:p>
            <a:endParaRPr lang="en-US" sz="2400" dirty="0" smtClean="0">
              <a:solidFill>
                <a:schemeClr val="tx1"/>
              </a:solidFill>
            </a:endParaRPr>
          </a:p>
          <a:p>
            <a:endParaRPr lang="en-US" sz="2400" dirty="0" smtClean="0">
              <a:solidFill>
                <a:schemeClr val="tx1"/>
              </a:solidFill>
            </a:endParaRPr>
          </a:p>
          <a:p>
            <a:r>
              <a:rPr lang="en-US" sz="2400" dirty="0" smtClean="0">
                <a:solidFill>
                  <a:schemeClr val="tx1"/>
                </a:solidFill>
              </a:rPr>
              <a:t>Research </a:t>
            </a:r>
          </a:p>
          <a:p>
            <a:r>
              <a:rPr lang="en-US" sz="2400" dirty="0" smtClean="0">
                <a:solidFill>
                  <a:schemeClr val="tx1"/>
                </a:solidFill>
              </a:rPr>
              <a:t>Establishments</a:t>
            </a:r>
            <a:endParaRPr lang="en-US" sz="2400" dirty="0">
              <a:solidFill>
                <a:schemeClr val="tx1"/>
              </a:solidFill>
            </a:endParaRPr>
          </a:p>
        </p:txBody>
      </p:sp>
    </p:spTree>
    <p:extLst>
      <p:ext uri="{BB962C8B-B14F-4D97-AF65-F5344CB8AC3E}">
        <p14:creationId xmlns:p14="http://schemas.microsoft.com/office/powerpoint/2010/main" val="62406140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a:grpSpLocks/>
          </p:cNvGrpSpPr>
          <p:nvPr/>
        </p:nvGrpSpPr>
        <p:grpSpPr bwMode="auto">
          <a:xfrm>
            <a:off x="731838" y="2219325"/>
            <a:ext cx="7200900" cy="636588"/>
            <a:chOff x="395536" y="2155077"/>
            <a:chExt cx="7200800" cy="637962"/>
          </a:xfrm>
        </p:grpSpPr>
        <p:pic>
          <p:nvPicPr>
            <p:cNvPr id="14364" name="Picture 5"/>
            <p:cNvPicPr>
              <a:picLocks noChangeAspect="1" noChangeArrowheads="1"/>
            </p:cNvPicPr>
            <p:nvPr/>
          </p:nvPicPr>
          <p:blipFill>
            <a:blip r:embed="rId2" cstate="print"/>
            <a:srcRect/>
            <a:stretch>
              <a:fillRect/>
            </a:stretch>
          </p:blipFill>
          <p:spPr bwMode="auto">
            <a:xfrm>
              <a:off x="395536" y="2214576"/>
              <a:ext cx="1977008" cy="518965"/>
            </a:xfrm>
            <a:prstGeom prst="rect">
              <a:avLst/>
            </a:prstGeom>
            <a:noFill/>
            <a:ln w="9525">
              <a:noFill/>
              <a:miter lim="800000"/>
              <a:headEnd/>
              <a:tailEnd/>
            </a:ln>
          </p:spPr>
        </p:pic>
        <p:pic>
          <p:nvPicPr>
            <p:cNvPr id="14365" name="Picture 6"/>
            <p:cNvPicPr>
              <a:picLocks noChangeAspect="1" noChangeArrowheads="1"/>
            </p:cNvPicPr>
            <p:nvPr/>
          </p:nvPicPr>
          <p:blipFill>
            <a:blip r:embed="rId3" cstate="print"/>
            <a:srcRect/>
            <a:stretch>
              <a:fillRect/>
            </a:stretch>
          </p:blipFill>
          <p:spPr bwMode="auto">
            <a:xfrm>
              <a:off x="3004592" y="2155077"/>
              <a:ext cx="1706686" cy="637962"/>
            </a:xfrm>
            <a:prstGeom prst="rect">
              <a:avLst/>
            </a:prstGeom>
            <a:noFill/>
            <a:ln w="9525">
              <a:noFill/>
              <a:miter lim="800000"/>
              <a:headEnd/>
              <a:tailEnd/>
            </a:ln>
          </p:spPr>
        </p:pic>
        <p:pic>
          <p:nvPicPr>
            <p:cNvPr id="14366" name="Picture 7"/>
            <p:cNvPicPr>
              <a:picLocks noChangeAspect="1" noChangeArrowheads="1"/>
            </p:cNvPicPr>
            <p:nvPr/>
          </p:nvPicPr>
          <p:blipFill>
            <a:blip r:embed="rId4" cstate="print"/>
            <a:srcRect/>
            <a:stretch>
              <a:fillRect/>
            </a:stretch>
          </p:blipFill>
          <p:spPr bwMode="auto">
            <a:xfrm>
              <a:off x="5343326" y="2204864"/>
              <a:ext cx="1044897" cy="538388"/>
            </a:xfrm>
            <a:prstGeom prst="rect">
              <a:avLst/>
            </a:prstGeom>
            <a:noFill/>
            <a:ln w="9525">
              <a:noFill/>
              <a:miter lim="800000"/>
              <a:headEnd/>
              <a:tailEnd/>
            </a:ln>
          </p:spPr>
        </p:pic>
        <p:pic>
          <p:nvPicPr>
            <p:cNvPr id="14367" name="Picture 8"/>
            <p:cNvPicPr>
              <a:picLocks noChangeAspect="1" noChangeArrowheads="1"/>
            </p:cNvPicPr>
            <p:nvPr/>
          </p:nvPicPr>
          <p:blipFill>
            <a:blip r:embed="rId5" cstate="print"/>
            <a:srcRect/>
            <a:stretch>
              <a:fillRect/>
            </a:stretch>
          </p:blipFill>
          <p:spPr bwMode="auto">
            <a:xfrm>
              <a:off x="7020272" y="2186026"/>
              <a:ext cx="576064" cy="576064"/>
            </a:xfrm>
            <a:prstGeom prst="rect">
              <a:avLst/>
            </a:prstGeom>
            <a:noFill/>
            <a:ln w="9525">
              <a:noFill/>
              <a:miter lim="800000"/>
              <a:headEnd/>
              <a:tailEnd/>
            </a:ln>
          </p:spPr>
        </p:pic>
      </p:grpSp>
      <p:grpSp>
        <p:nvGrpSpPr>
          <p:cNvPr id="3" name="Group 30"/>
          <p:cNvGrpSpPr>
            <a:grpSpLocks/>
          </p:cNvGrpSpPr>
          <p:nvPr/>
        </p:nvGrpSpPr>
        <p:grpSpPr bwMode="auto">
          <a:xfrm>
            <a:off x="552450" y="2941638"/>
            <a:ext cx="7559675" cy="679450"/>
            <a:chOff x="467544" y="2816932"/>
            <a:chExt cx="7560840" cy="678332"/>
          </a:xfrm>
        </p:grpSpPr>
        <p:pic>
          <p:nvPicPr>
            <p:cNvPr id="14359" name="Picture 10"/>
            <p:cNvPicPr>
              <a:picLocks noChangeAspect="1" noChangeArrowheads="1"/>
            </p:cNvPicPr>
            <p:nvPr/>
          </p:nvPicPr>
          <p:blipFill>
            <a:blip r:embed="rId6" cstate="print"/>
            <a:srcRect/>
            <a:stretch>
              <a:fillRect/>
            </a:stretch>
          </p:blipFill>
          <p:spPr bwMode="auto">
            <a:xfrm>
              <a:off x="467544" y="2948545"/>
              <a:ext cx="1247469" cy="415106"/>
            </a:xfrm>
            <a:prstGeom prst="rect">
              <a:avLst/>
            </a:prstGeom>
            <a:noFill/>
            <a:ln w="9525">
              <a:noFill/>
              <a:miter lim="800000"/>
              <a:headEnd/>
              <a:tailEnd/>
            </a:ln>
          </p:spPr>
        </p:pic>
        <p:pic>
          <p:nvPicPr>
            <p:cNvPr id="14360" name="Picture 11"/>
            <p:cNvPicPr>
              <a:picLocks noChangeAspect="1" noChangeArrowheads="1"/>
            </p:cNvPicPr>
            <p:nvPr/>
          </p:nvPicPr>
          <p:blipFill>
            <a:blip r:embed="rId7" cstate="print"/>
            <a:srcRect/>
            <a:stretch>
              <a:fillRect/>
            </a:stretch>
          </p:blipFill>
          <p:spPr bwMode="auto">
            <a:xfrm>
              <a:off x="2112133" y="2895872"/>
              <a:ext cx="585509" cy="520452"/>
            </a:xfrm>
            <a:prstGeom prst="rect">
              <a:avLst/>
            </a:prstGeom>
            <a:noFill/>
            <a:ln w="9525">
              <a:noFill/>
              <a:miter lim="800000"/>
              <a:headEnd/>
              <a:tailEnd/>
            </a:ln>
          </p:spPr>
        </p:pic>
        <p:pic>
          <p:nvPicPr>
            <p:cNvPr id="14361" name="Picture 12"/>
            <p:cNvPicPr>
              <a:picLocks noChangeAspect="1" noChangeArrowheads="1"/>
            </p:cNvPicPr>
            <p:nvPr/>
          </p:nvPicPr>
          <p:blipFill>
            <a:blip r:embed="rId8" cstate="print"/>
            <a:srcRect t="37399" b="37399"/>
            <a:stretch>
              <a:fillRect/>
            </a:stretch>
          </p:blipFill>
          <p:spPr bwMode="auto">
            <a:xfrm>
              <a:off x="3094762" y="2957932"/>
              <a:ext cx="1572766" cy="396332"/>
            </a:xfrm>
            <a:prstGeom prst="rect">
              <a:avLst/>
            </a:prstGeom>
            <a:noFill/>
            <a:ln w="9525">
              <a:noFill/>
              <a:miter lim="800000"/>
              <a:headEnd/>
              <a:tailEnd/>
            </a:ln>
          </p:spPr>
        </p:pic>
        <p:pic>
          <p:nvPicPr>
            <p:cNvPr id="14362" name="Picture 14"/>
            <p:cNvPicPr>
              <a:picLocks noChangeAspect="1" noChangeArrowheads="1"/>
            </p:cNvPicPr>
            <p:nvPr/>
          </p:nvPicPr>
          <p:blipFill>
            <a:blip r:embed="rId9" cstate="print"/>
            <a:srcRect/>
            <a:stretch>
              <a:fillRect/>
            </a:stretch>
          </p:blipFill>
          <p:spPr bwMode="auto">
            <a:xfrm>
              <a:off x="5064648" y="2998962"/>
              <a:ext cx="1191195" cy="314273"/>
            </a:xfrm>
            <a:prstGeom prst="rect">
              <a:avLst/>
            </a:prstGeom>
            <a:noFill/>
            <a:ln w="9525">
              <a:noFill/>
              <a:miter lim="800000"/>
              <a:headEnd/>
              <a:tailEnd/>
            </a:ln>
          </p:spPr>
        </p:pic>
        <p:pic>
          <p:nvPicPr>
            <p:cNvPr id="14363" name="Picture 15"/>
            <p:cNvPicPr>
              <a:picLocks noChangeAspect="1" noChangeArrowheads="1"/>
            </p:cNvPicPr>
            <p:nvPr/>
          </p:nvPicPr>
          <p:blipFill>
            <a:blip r:embed="rId10" cstate="print"/>
            <a:srcRect/>
            <a:stretch>
              <a:fillRect/>
            </a:stretch>
          </p:blipFill>
          <p:spPr bwMode="auto">
            <a:xfrm>
              <a:off x="6652964" y="2816932"/>
              <a:ext cx="1375420" cy="678332"/>
            </a:xfrm>
            <a:prstGeom prst="rect">
              <a:avLst/>
            </a:prstGeom>
            <a:noFill/>
            <a:ln w="9525">
              <a:noFill/>
              <a:miter lim="800000"/>
              <a:headEnd/>
              <a:tailEnd/>
            </a:ln>
          </p:spPr>
        </p:pic>
      </p:grpSp>
      <p:grpSp>
        <p:nvGrpSpPr>
          <p:cNvPr id="4" name="Group 31"/>
          <p:cNvGrpSpPr>
            <a:grpSpLocks/>
          </p:cNvGrpSpPr>
          <p:nvPr/>
        </p:nvGrpSpPr>
        <p:grpSpPr bwMode="auto">
          <a:xfrm>
            <a:off x="134938" y="3706813"/>
            <a:ext cx="8394700" cy="762000"/>
            <a:chOff x="107504" y="3284984"/>
            <a:chExt cx="8394879" cy="762000"/>
          </a:xfrm>
        </p:grpSpPr>
        <p:pic>
          <p:nvPicPr>
            <p:cNvPr id="14355" name="Picture 16"/>
            <p:cNvPicPr>
              <a:picLocks noChangeAspect="1" noChangeArrowheads="1"/>
            </p:cNvPicPr>
            <p:nvPr/>
          </p:nvPicPr>
          <p:blipFill>
            <a:blip r:embed="rId11" cstate="print"/>
            <a:srcRect/>
            <a:stretch>
              <a:fillRect/>
            </a:stretch>
          </p:blipFill>
          <p:spPr bwMode="auto">
            <a:xfrm>
              <a:off x="107504" y="3367658"/>
              <a:ext cx="1712612" cy="596652"/>
            </a:xfrm>
            <a:prstGeom prst="rect">
              <a:avLst/>
            </a:prstGeom>
            <a:noFill/>
            <a:ln w="9525">
              <a:noFill/>
              <a:miter lim="800000"/>
              <a:headEnd/>
              <a:tailEnd/>
            </a:ln>
          </p:spPr>
        </p:pic>
        <p:pic>
          <p:nvPicPr>
            <p:cNvPr id="14356" name="Picture 17"/>
            <p:cNvPicPr>
              <a:picLocks noChangeAspect="1" noChangeArrowheads="1"/>
            </p:cNvPicPr>
            <p:nvPr/>
          </p:nvPicPr>
          <p:blipFill>
            <a:blip r:embed="rId12" cstate="print"/>
            <a:srcRect/>
            <a:stretch>
              <a:fillRect/>
            </a:stretch>
          </p:blipFill>
          <p:spPr bwMode="auto">
            <a:xfrm>
              <a:off x="2661735" y="3284984"/>
              <a:ext cx="1428750" cy="762000"/>
            </a:xfrm>
            <a:prstGeom prst="rect">
              <a:avLst/>
            </a:prstGeom>
            <a:noFill/>
            <a:ln w="9525">
              <a:noFill/>
              <a:miter lim="800000"/>
              <a:headEnd/>
              <a:tailEnd/>
            </a:ln>
          </p:spPr>
        </p:pic>
        <p:pic>
          <p:nvPicPr>
            <p:cNvPr id="14357" name="Picture 18"/>
            <p:cNvPicPr>
              <a:picLocks noChangeAspect="1" noChangeArrowheads="1"/>
            </p:cNvPicPr>
            <p:nvPr/>
          </p:nvPicPr>
          <p:blipFill>
            <a:blip r:embed="rId13" cstate="print"/>
            <a:srcRect/>
            <a:stretch>
              <a:fillRect/>
            </a:stretch>
          </p:blipFill>
          <p:spPr bwMode="auto">
            <a:xfrm>
              <a:off x="4932104" y="3453768"/>
              <a:ext cx="1462574" cy="424433"/>
            </a:xfrm>
            <a:prstGeom prst="rect">
              <a:avLst/>
            </a:prstGeom>
            <a:noFill/>
            <a:ln w="9525">
              <a:noFill/>
              <a:miter lim="800000"/>
              <a:headEnd/>
              <a:tailEnd/>
            </a:ln>
          </p:spPr>
        </p:pic>
        <p:pic>
          <p:nvPicPr>
            <p:cNvPr id="14358" name="Picture 19"/>
            <p:cNvPicPr>
              <a:picLocks noChangeAspect="1" noChangeArrowheads="1"/>
            </p:cNvPicPr>
            <p:nvPr/>
          </p:nvPicPr>
          <p:blipFill>
            <a:blip r:embed="rId14" cstate="print"/>
            <a:srcRect/>
            <a:stretch>
              <a:fillRect/>
            </a:stretch>
          </p:blipFill>
          <p:spPr bwMode="auto">
            <a:xfrm>
              <a:off x="7236296" y="3391186"/>
              <a:ext cx="1266087" cy="549597"/>
            </a:xfrm>
            <a:prstGeom prst="rect">
              <a:avLst/>
            </a:prstGeom>
            <a:noFill/>
            <a:ln w="9525">
              <a:noFill/>
              <a:miter lim="800000"/>
              <a:headEnd/>
              <a:tailEnd/>
            </a:ln>
          </p:spPr>
        </p:pic>
      </p:grpSp>
      <p:grpSp>
        <p:nvGrpSpPr>
          <p:cNvPr id="5" name="Group 32"/>
          <p:cNvGrpSpPr>
            <a:grpSpLocks/>
          </p:cNvGrpSpPr>
          <p:nvPr/>
        </p:nvGrpSpPr>
        <p:grpSpPr bwMode="auto">
          <a:xfrm>
            <a:off x="358775" y="4554538"/>
            <a:ext cx="7945438" cy="989012"/>
            <a:chOff x="611560" y="3969060"/>
            <a:chExt cx="7945288" cy="989856"/>
          </a:xfrm>
        </p:grpSpPr>
        <p:pic>
          <p:nvPicPr>
            <p:cNvPr id="14351" name="Picture 20"/>
            <p:cNvPicPr>
              <a:picLocks noChangeAspect="1" noChangeArrowheads="1"/>
            </p:cNvPicPr>
            <p:nvPr/>
          </p:nvPicPr>
          <p:blipFill>
            <a:blip r:embed="rId15" cstate="print"/>
            <a:srcRect/>
            <a:stretch>
              <a:fillRect/>
            </a:stretch>
          </p:blipFill>
          <p:spPr bwMode="auto">
            <a:xfrm>
              <a:off x="611560" y="4154920"/>
              <a:ext cx="1783085" cy="618136"/>
            </a:xfrm>
            <a:prstGeom prst="rect">
              <a:avLst/>
            </a:prstGeom>
            <a:noFill/>
            <a:ln w="9525">
              <a:noFill/>
              <a:miter lim="800000"/>
              <a:headEnd/>
              <a:tailEnd/>
            </a:ln>
          </p:spPr>
        </p:pic>
        <p:pic>
          <p:nvPicPr>
            <p:cNvPr id="14352" name="Picture 22"/>
            <p:cNvPicPr>
              <a:picLocks noChangeAspect="1" noChangeArrowheads="1"/>
            </p:cNvPicPr>
            <p:nvPr/>
          </p:nvPicPr>
          <p:blipFill>
            <a:blip r:embed="rId16" cstate="print"/>
            <a:srcRect t="31100" b="34880"/>
            <a:stretch>
              <a:fillRect/>
            </a:stretch>
          </p:blipFill>
          <p:spPr bwMode="auto">
            <a:xfrm>
              <a:off x="3005601" y="4213443"/>
              <a:ext cx="1472952" cy="501091"/>
            </a:xfrm>
            <a:prstGeom prst="rect">
              <a:avLst/>
            </a:prstGeom>
            <a:noFill/>
            <a:ln w="9525">
              <a:noFill/>
              <a:miter lim="800000"/>
              <a:headEnd/>
              <a:tailEnd/>
            </a:ln>
          </p:spPr>
        </p:pic>
        <p:pic>
          <p:nvPicPr>
            <p:cNvPr id="14353" name="Picture 23"/>
            <p:cNvPicPr>
              <a:picLocks noChangeAspect="1" noChangeArrowheads="1"/>
            </p:cNvPicPr>
            <p:nvPr/>
          </p:nvPicPr>
          <p:blipFill>
            <a:blip r:embed="rId17" cstate="print"/>
            <a:srcRect/>
            <a:stretch>
              <a:fillRect/>
            </a:stretch>
          </p:blipFill>
          <p:spPr bwMode="auto">
            <a:xfrm>
              <a:off x="5089509" y="3969060"/>
              <a:ext cx="1319808" cy="989856"/>
            </a:xfrm>
            <a:prstGeom prst="rect">
              <a:avLst/>
            </a:prstGeom>
            <a:noFill/>
            <a:ln w="9525">
              <a:noFill/>
              <a:miter lim="800000"/>
              <a:headEnd/>
              <a:tailEnd/>
            </a:ln>
          </p:spPr>
        </p:pic>
        <p:pic>
          <p:nvPicPr>
            <p:cNvPr id="14354" name="Picture 24"/>
            <p:cNvPicPr>
              <a:picLocks noChangeAspect="1" noChangeArrowheads="1"/>
            </p:cNvPicPr>
            <p:nvPr/>
          </p:nvPicPr>
          <p:blipFill>
            <a:blip r:embed="rId18" cstate="print"/>
            <a:srcRect/>
            <a:stretch>
              <a:fillRect/>
            </a:stretch>
          </p:blipFill>
          <p:spPr bwMode="auto">
            <a:xfrm>
              <a:off x="7020272" y="4276092"/>
              <a:ext cx="1536576" cy="375793"/>
            </a:xfrm>
            <a:prstGeom prst="rect">
              <a:avLst/>
            </a:prstGeom>
            <a:noFill/>
            <a:ln w="9525">
              <a:noFill/>
              <a:miter lim="800000"/>
              <a:headEnd/>
              <a:tailEnd/>
            </a:ln>
          </p:spPr>
        </p:pic>
      </p:grpSp>
      <p:grpSp>
        <p:nvGrpSpPr>
          <p:cNvPr id="6" name="Group 33"/>
          <p:cNvGrpSpPr>
            <a:grpSpLocks/>
          </p:cNvGrpSpPr>
          <p:nvPr/>
        </p:nvGrpSpPr>
        <p:grpSpPr bwMode="auto">
          <a:xfrm>
            <a:off x="1431925" y="5300663"/>
            <a:ext cx="5800725" cy="1112837"/>
            <a:chOff x="1907704" y="4941168"/>
            <a:chExt cx="5799906" cy="1111572"/>
          </a:xfrm>
        </p:grpSpPr>
        <p:pic>
          <p:nvPicPr>
            <p:cNvPr id="14348" name="Picture 25"/>
            <p:cNvPicPr>
              <a:picLocks noChangeAspect="1" noChangeArrowheads="1"/>
            </p:cNvPicPr>
            <p:nvPr/>
          </p:nvPicPr>
          <p:blipFill>
            <a:blip r:embed="rId19" cstate="print"/>
            <a:srcRect t="19760" b="23540"/>
            <a:stretch>
              <a:fillRect/>
            </a:stretch>
          </p:blipFill>
          <p:spPr bwMode="auto">
            <a:xfrm>
              <a:off x="1907704" y="5208922"/>
              <a:ext cx="1524000" cy="576064"/>
            </a:xfrm>
            <a:prstGeom prst="rect">
              <a:avLst/>
            </a:prstGeom>
            <a:noFill/>
            <a:ln w="9525">
              <a:noFill/>
              <a:miter lim="800000"/>
              <a:headEnd/>
              <a:tailEnd/>
            </a:ln>
          </p:spPr>
        </p:pic>
        <p:pic>
          <p:nvPicPr>
            <p:cNvPr id="14349" name="Picture 26"/>
            <p:cNvPicPr>
              <a:picLocks noChangeAspect="1" noChangeArrowheads="1"/>
            </p:cNvPicPr>
            <p:nvPr/>
          </p:nvPicPr>
          <p:blipFill>
            <a:blip r:embed="rId20" cstate="print"/>
            <a:srcRect/>
            <a:stretch>
              <a:fillRect/>
            </a:stretch>
          </p:blipFill>
          <p:spPr bwMode="auto">
            <a:xfrm>
              <a:off x="3876561" y="4941168"/>
              <a:ext cx="1690741" cy="1111572"/>
            </a:xfrm>
            <a:prstGeom prst="rect">
              <a:avLst/>
            </a:prstGeom>
            <a:noFill/>
            <a:ln w="9525">
              <a:noFill/>
              <a:miter lim="800000"/>
              <a:headEnd/>
              <a:tailEnd/>
            </a:ln>
          </p:spPr>
        </p:pic>
        <p:pic>
          <p:nvPicPr>
            <p:cNvPr id="14350" name="Picture 27"/>
            <p:cNvPicPr>
              <a:picLocks noChangeAspect="1" noChangeArrowheads="1"/>
            </p:cNvPicPr>
            <p:nvPr/>
          </p:nvPicPr>
          <p:blipFill>
            <a:blip r:embed="rId21" cstate="print"/>
            <a:srcRect/>
            <a:stretch>
              <a:fillRect/>
            </a:stretch>
          </p:blipFill>
          <p:spPr bwMode="auto">
            <a:xfrm>
              <a:off x="6012160" y="5173104"/>
              <a:ext cx="1695450" cy="647700"/>
            </a:xfrm>
            <a:prstGeom prst="rect">
              <a:avLst/>
            </a:prstGeom>
            <a:noFill/>
            <a:ln w="9525">
              <a:noFill/>
              <a:miter lim="800000"/>
              <a:headEnd/>
              <a:tailEnd/>
            </a:ln>
          </p:spPr>
        </p:pic>
      </p:grpSp>
      <p:grpSp>
        <p:nvGrpSpPr>
          <p:cNvPr id="7" name="Group 28"/>
          <p:cNvGrpSpPr>
            <a:grpSpLocks/>
          </p:cNvGrpSpPr>
          <p:nvPr/>
        </p:nvGrpSpPr>
        <p:grpSpPr bwMode="auto">
          <a:xfrm>
            <a:off x="899592" y="1124744"/>
            <a:ext cx="5140325" cy="1076325"/>
            <a:chOff x="1835696" y="980728"/>
            <a:chExt cx="5140597" cy="1076325"/>
          </a:xfrm>
        </p:grpSpPr>
        <p:pic>
          <p:nvPicPr>
            <p:cNvPr id="14345" name="Picture 2"/>
            <p:cNvPicPr>
              <a:picLocks noChangeAspect="1" noChangeArrowheads="1"/>
            </p:cNvPicPr>
            <p:nvPr/>
          </p:nvPicPr>
          <p:blipFill>
            <a:blip r:embed="rId22" cstate="print"/>
            <a:srcRect l="4865" t="29646" r="7153" b="30824"/>
            <a:stretch>
              <a:fillRect/>
            </a:stretch>
          </p:blipFill>
          <p:spPr bwMode="auto">
            <a:xfrm>
              <a:off x="1835696" y="1230858"/>
              <a:ext cx="1944216" cy="576064"/>
            </a:xfrm>
            <a:prstGeom prst="rect">
              <a:avLst/>
            </a:prstGeom>
            <a:noFill/>
            <a:ln w="9525">
              <a:noFill/>
              <a:miter lim="800000"/>
              <a:headEnd/>
              <a:tailEnd/>
            </a:ln>
          </p:spPr>
        </p:pic>
        <p:pic>
          <p:nvPicPr>
            <p:cNvPr id="14346" name="Picture 4"/>
            <p:cNvPicPr>
              <a:picLocks noChangeAspect="1" noChangeArrowheads="1"/>
            </p:cNvPicPr>
            <p:nvPr/>
          </p:nvPicPr>
          <p:blipFill>
            <a:blip r:embed="rId23" cstate="print"/>
            <a:srcRect/>
            <a:stretch>
              <a:fillRect/>
            </a:stretch>
          </p:blipFill>
          <p:spPr bwMode="auto">
            <a:xfrm>
              <a:off x="5796136" y="1090011"/>
              <a:ext cx="1180157" cy="857758"/>
            </a:xfrm>
            <a:prstGeom prst="rect">
              <a:avLst/>
            </a:prstGeom>
            <a:noFill/>
            <a:ln w="9525">
              <a:noFill/>
              <a:miter lim="800000"/>
              <a:headEnd/>
              <a:tailEnd/>
            </a:ln>
          </p:spPr>
        </p:pic>
        <p:pic>
          <p:nvPicPr>
            <p:cNvPr id="14347" name="Picture 3"/>
            <p:cNvPicPr>
              <a:picLocks noChangeAspect="1" noChangeArrowheads="1"/>
            </p:cNvPicPr>
            <p:nvPr/>
          </p:nvPicPr>
          <p:blipFill>
            <a:blip r:embed="rId24" cstate="print"/>
            <a:srcRect/>
            <a:stretch>
              <a:fillRect/>
            </a:stretch>
          </p:blipFill>
          <p:spPr bwMode="auto">
            <a:xfrm>
              <a:off x="3930774" y="980728"/>
              <a:ext cx="1714500" cy="1076325"/>
            </a:xfrm>
            <a:prstGeom prst="rect">
              <a:avLst/>
            </a:prstGeom>
            <a:noFill/>
            <a:ln w="9525">
              <a:noFill/>
              <a:miter lim="800000"/>
              <a:headEnd/>
              <a:tailEnd/>
            </a:ln>
          </p:spPr>
        </p:pic>
      </p:grpSp>
      <p:sp>
        <p:nvSpPr>
          <p:cNvPr id="35" name="Title 3"/>
          <p:cNvSpPr txBox="1">
            <a:spLocks/>
          </p:cNvSpPr>
          <p:nvPr/>
        </p:nvSpPr>
        <p:spPr>
          <a:xfrm>
            <a:off x="457200" y="115888"/>
            <a:ext cx="8229600" cy="1143000"/>
          </a:xfrm>
          <a:prstGeom prst="rect">
            <a:avLst/>
          </a:prstGeom>
        </p:spPr>
        <p:txBody>
          <a:bodyPr anchor="ctr"/>
          <a:lstStyle/>
          <a:p>
            <a:pPr algn="ctr" fontAlgn="auto">
              <a:spcAft>
                <a:spcPts val="0"/>
              </a:spcAft>
              <a:defRPr/>
            </a:pPr>
            <a:r>
              <a:rPr lang="en-US" sz="3600" b="1" dirty="0" smtClean="0">
                <a:solidFill>
                  <a:srgbClr val="1B5BA2"/>
                </a:solidFill>
                <a:latin typeface="+mj-lt"/>
                <a:ea typeface="+mj-ea"/>
                <a:cs typeface="Tahoma" pitchFamily="34" charset="0"/>
              </a:rPr>
              <a:t>Leading Private </a:t>
            </a:r>
            <a:br>
              <a:rPr lang="en-US" sz="3600" b="1" dirty="0" smtClean="0">
                <a:solidFill>
                  <a:srgbClr val="1B5BA2"/>
                </a:solidFill>
                <a:latin typeface="+mj-lt"/>
                <a:ea typeface="+mj-ea"/>
                <a:cs typeface="Tahoma" pitchFamily="34" charset="0"/>
              </a:rPr>
            </a:br>
            <a:r>
              <a:rPr lang="en-US" sz="3600" b="1" dirty="0" smtClean="0">
                <a:solidFill>
                  <a:srgbClr val="1B5BA2"/>
                </a:solidFill>
                <a:latin typeface="+mj-lt"/>
                <a:ea typeface="+mj-ea"/>
                <a:cs typeface="Tahoma" pitchFamily="34" charset="0"/>
              </a:rPr>
              <a:t>Sector Members</a:t>
            </a:r>
          </a:p>
        </p:txBody>
      </p:sp>
      <p:pic>
        <p:nvPicPr>
          <p:cNvPr id="8" name="Picture 7"/>
          <p:cNvPicPr>
            <a:picLocks noChangeAspect="1"/>
          </p:cNvPicPr>
          <p:nvPr/>
        </p:nvPicPr>
        <p:blipFill>
          <a:blip r:embed="rId25"/>
          <a:stretch>
            <a:fillRect/>
          </a:stretch>
        </p:blipFill>
        <p:spPr>
          <a:xfrm>
            <a:off x="6660232" y="1124744"/>
            <a:ext cx="936104" cy="1021690"/>
          </a:xfrm>
          <a:prstGeom prst="rect">
            <a:avLst/>
          </a:prstGeom>
        </p:spPr>
      </p:pic>
    </p:spTree>
    <p:extLst>
      <p:ext uri="{BB962C8B-B14F-4D97-AF65-F5344CB8AC3E}">
        <p14:creationId xmlns:p14="http://schemas.microsoft.com/office/powerpoint/2010/main" val="120725032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itu_map2"/>
          <p:cNvPicPr>
            <a:picLocks noChangeAspect="1" noChangeArrowheads="1"/>
          </p:cNvPicPr>
          <p:nvPr/>
        </p:nvPicPr>
        <p:blipFill>
          <a:blip r:embed="rId3" cstate="print"/>
          <a:srcRect/>
          <a:stretch>
            <a:fillRect/>
          </a:stretch>
        </p:blipFill>
        <p:spPr bwMode="auto">
          <a:xfrm>
            <a:off x="360040" y="1124744"/>
            <a:ext cx="8388424" cy="4015852"/>
          </a:xfrm>
          <a:prstGeom prst="rect">
            <a:avLst/>
          </a:prstGeom>
          <a:noFill/>
          <a:ln w="6350">
            <a:noFill/>
            <a:miter lim="800000"/>
            <a:headEnd/>
            <a:tailEnd/>
          </a:ln>
        </p:spPr>
      </p:pic>
      <p:sp>
        <p:nvSpPr>
          <p:cNvPr id="24578" name="Rectangle 2"/>
          <p:cNvSpPr>
            <a:spLocks noGrp="1" noChangeArrowheads="1"/>
          </p:cNvSpPr>
          <p:nvPr>
            <p:ph type="title" idx="4294967295"/>
          </p:nvPr>
        </p:nvSpPr>
        <p:spPr>
          <a:xfrm>
            <a:off x="611560" y="137537"/>
            <a:ext cx="7772400" cy="1200329"/>
          </a:xfrm>
        </p:spPr>
        <p:txBody>
          <a:bodyPr/>
          <a:lstStyle/>
          <a:p>
            <a:r>
              <a:rPr lang="en-US" dirty="0" smtClean="0"/>
              <a:t>ITU truly International and has Global </a:t>
            </a:r>
            <a:r>
              <a:rPr lang="en-US" dirty="0" smtClean="0">
                <a:solidFill>
                  <a:schemeClr val="tx2"/>
                </a:solidFill>
              </a:rPr>
              <a:t>presence</a:t>
            </a:r>
          </a:p>
        </p:txBody>
      </p:sp>
      <p:sp>
        <p:nvSpPr>
          <p:cNvPr id="18435" name="Rectangle 3"/>
          <p:cNvSpPr>
            <a:spLocks noChangeArrowheads="1"/>
          </p:cNvSpPr>
          <p:nvPr/>
        </p:nvSpPr>
        <p:spPr bwMode="white">
          <a:xfrm>
            <a:off x="1" y="4869160"/>
            <a:ext cx="9144000" cy="1569660"/>
          </a:xfrm>
          <a:prstGeom prst="rect">
            <a:avLst/>
          </a:prstGeom>
          <a:noFill/>
          <a:ln w="76200" algn="ctr">
            <a:noFill/>
            <a:miter lim="800000"/>
            <a:headEnd/>
            <a:tailEnd/>
          </a:ln>
        </p:spPr>
        <p:txBody>
          <a:bodyPr wrap="square">
            <a:spAutoFit/>
          </a:bodyPr>
          <a:lstStyle/>
          <a:p>
            <a:pPr>
              <a:defRPr/>
            </a:pPr>
            <a:r>
              <a:rPr lang="en-US" sz="1600" b="1" dirty="0" smtClean="0">
                <a:solidFill>
                  <a:schemeClr val="tx1"/>
                </a:solidFill>
                <a:latin typeface="+mj-lt"/>
              </a:rPr>
              <a:t>760 Staff from 80 Countries</a:t>
            </a:r>
          </a:p>
          <a:p>
            <a:pPr>
              <a:defRPr/>
            </a:pPr>
            <a:r>
              <a:rPr lang="en-US" sz="1600" b="1" dirty="0" smtClean="0">
                <a:solidFill>
                  <a:schemeClr val="tx1"/>
                </a:solidFill>
                <a:latin typeface="+mj-lt"/>
              </a:rPr>
              <a:t>6 UN Official Languages: Arabic, Chinese, English, French, Russian, Spanish </a:t>
            </a:r>
          </a:p>
          <a:p>
            <a:pPr>
              <a:defRPr/>
            </a:pPr>
            <a:r>
              <a:rPr lang="en-US" sz="1600" b="1" dirty="0" smtClean="0">
                <a:solidFill>
                  <a:schemeClr val="tx1"/>
                </a:solidFill>
                <a:latin typeface="+mj-lt"/>
              </a:rPr>
              <a:t>Headquarters</a:t>
            </a:r>
            <a:r>
              <a:rPr lang="en-US" sz="1600" dirty="0" smtClean="0">
                <a:solidFill>
                  <a:schemeClr val="tx1"/>
                </a:solidFill>
                <a:latin typeface="+mj-lt"/>
              </a:rPr>
              <a:t> </a:t>
            </a:r>
            <a:r>
              <a:rPr lang="en-US" sz="1600" b="1" dirty="0">
                <a:solidFill>
                  <a:schemeClr val="tx1"/>
                </a:solidFill>
                <a:latin typeface="+mj-lt"/>
              </a:rPr>
              <a:t>in</a:t>
            </a:r>
            <a:r>
              <a:rPr lang="en-US" sz="1600" dirty="0">
                <a:solidFill>
                  <a:schemeClr val="tx1"/>
                </a:solidFill>
                <a:latin typeface="+mj-lt"/>
              </a:rPr>
              <a:t> </a:t>
            </a:r>
            <a:r>
              <a:rPr lang="en-US" sz="1600" b="1" dirty="0">
                <a:solidFill>
                  <a:schemeClr val="tx1"/>
                </a:solidFill>
                <a:latin typeface="+mj-lt"/>
              </a:rPr>
              <a:t>Geneva</a:t>
            </a:r>
            <a:r>
              <a:rPr lang="en-US" sz="1600" dirty="0">
                <a:solidFill>
                  <a:schemeClr val="tx1"/>
                </a:solidFill>
                <a:latin typeface="+mj-lt"/>
              </a:rPr>
              <a:t> with Liaison Office in New York</a:t>
            </a:r>
          </a:p>
          <a:p>
            <a:pPr>
              <a:defRPr/>
            </a:pPr>
            <a:r>
              <a:rPr lang="en-GB" sz="1600" b="1" dirty="0">
                <a:solidFill>
                  <a:schemeClr val="tx1"/>
                </a:solidFill>
                <a:latin typeface="+mj-lt"/>
              </a:rPr>
              <a:t>Regional offices </a:t>
            </a:r>
            <a:r>
              <a:rPr lang="en-GB" sz="1600" dirty="0">
                <a:solidFill>
                  <a:schemeClr val="tx1"/>
                </a:solidFill>
                <a:latin typeface="+mj-lt"/>
              </a:rPr>
              <a:t>in Addis Ababa, Bangkok, Brasilia, Cairo</a:t>
            </a:r>
          </a:p>
          <a:p>
            <a:pPr>
              <a:defRPr/>
            </a:pPr>
            <a:r>
              <a:rPr lang="en-GB" sz="1600" b="1" dirty="0">
                <a:solidFill>
                  <a:schemeClr val="tx1"/>
                </a:solidFill>
                <a:latin typeface="+mj-lt"/>
              </a:rPr>
              <a:t>Area offices </a:t>
            </a:r>
            <a:r>
              <a:rPr lang="en-GB" sz="1600" dirty="0">
                <a:solidFill>
                  <a:schemeClr val="tx1"/>
                </a:solidFill>
                <a:latin typeface="+mj-lt"/>
              </a:rPr>
              <a:t>in Bridgetown, Dakar, Harare, Jakarta, Moscow, Santiago, Tegucigalpa, Yaoundé</a:t>
            </a:r>
            <a:endParaRPr lang="en-US" sz="1600" b="1" dirty="0">
              <a:solidFill>
                <a:schemeClr val="tx1"/>
              </a:solidFill>
              <a:latin typeface="+mj-lt"/>
            </a:endParaRPr>
          </a:p>
        </p:txBody>
      </p:sp>
      <p:sp>
        <p:nvSpPr>
          <p:cNvPr id="9" name="Oval 8"/>
          <p:cNvSpPr/>
          <p:nvPr/>
        </p:nvSpPr>
        <p:spPr bwMode="auto">
          <a:xfrm>
            <a:off x="3276600" y="2276475"/>
            <a:ext cx="790575" cy="431800"/>
          </a:xfrm>
          <a:prstGeom prst="ellipse">
            <a:avLst/>
          </a:prstGeom>
          <a:noFill/>
          <a:ln w="5715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0" hangingPunct="0">
              <a:buClr>
                <a:schemeClr val="tx1"/>
              </a:buClr>
              <a:buFont typeface="Arial" pitchFamily="34" charset="0"/>
              <a:buNone/>
              <a:defRPr/>
            </a:pPr>
            <a:endParaRPr lang="en-US" sz="1600">
              <a:solidFill>
                <a:schemeClr val="bg1"/>
              </a:solidFill>
              <a:latin typeface="Times New Roman" pitchFamily="18" charset="0"/>
            </a:endParaRPr>
          </a:p>
        </p:txBody>
      </p:sp>
    </p:spTree>
    <p:extLst>
      <p:ext uri="{BB962C8B-B14F-4D97-AF65-F5344CB8AC3E}">
        <p14:creationId xmlns:p14="http://schemas.microsoft.com/office/powerpoint/2010/main" val="22790131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3" y="404664"/>
            <a:ext cx="7772400" cy="641350"/>
          </a:xfrm>
        </p:spPr>
        <p:txBody>
          <a:bodyPr/>
          <a:lstStyle/>
          <a:p>
            <a:pPr>
              <a:defRPr/>
            </a:pPr>
            <a:r>
              <a:rPr lang="en-US" dirty="0">
                <a:solidFill>
                  <a:schemeClr val="tx2"/>
                </a:solidFill>
              </a:rPr>
              <a:t>ITU Structure</a:t>
            </a:r>
          </a:p>
        </p:txBody>
      </p:sp>
      <p:grpSp>
        <p:nvGrpSpPr>
          <p:cNvPr id="12" name="Group 11"/>
          <p:cNvGrpSpPr/>
          <p:nvPr/>
        </p:nvGrpSpPr>
        <p:grpSpPr>
          <a:xfrm>
            <a:off x="449796" y="1437955"/>
            <a:ext cx="8442176" cy="4794339"/>
            <a:chOff x="-153144" y="1599763"/>
            <a:chExt cx="8442176" cy="4794339"/>
          </a:xfrm>
        </p:grpSpPr>
        <p:sp>
          <p:nvSpPr>
            <p:cNvPr id="13" name="Rectangle 2"/>
            <p:cNvSpPr txBox="1">
              <a:spLocks noChangeArrowheads="1"/>
            </p:cNvSpPr>
            <p:nvPr/>
          </p:nvSpPr>
          <p:spPr bwMode="auto">
            <a:xfrm>
              <a:off x="-153144" y="3670572"/>
              <a:ext cx="2411760" cy="923330"/>
            </a:xfrm>
            <a:prstGeom prst="rect">
              <a:avLst/>
            </a:prstGeom>
            <a:noFill/>
            <a:ln w="9525">
              <a:noFill/>
              <a:miter lim="800000"/>
              <a:headEnd/>
              <a:tailEnd/>
            </a:ln>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0000"/>
                  </a:solidFill>
                  <a:effectLst/>
                  <a:uLnTx/>
                  <a:uFillTx/>
                  <a:latin typeface="Calibri" pitchFamily="34" charset="0"/>
                  <a:ea typeface="+mj-ea"/>
                  <a:cs typeface="Calibri" pitchFamily="34" charset="0"/>
                </a:rPr>
                <a:t>ITU-T</a:t>
              </a:r>
              <a:r>
                <a:rPr kumimoji="0" lang="en-US" sz="1800" b="0" i="0" u="none" strike="noStrike" kern="0" cap="none" spc="0" normalizeH="0" baseline="0" noProof="0" dirty="0" smtClean="0">
                  <a:ln>
                    <a:noFill/>
                  </a:ln>
                  <a:solidFill>
                    <a:srgbClr val="FF0000"/>
                  </a:solidFill>
                  <a:effectLst/>
                  <a:uLnTx/>
                  <a:uFillTx/>
                  <a:latin typeface="Calibri" pitchFamily="34" charset="0"/>
                  <a:ea typeface="+mj-ea"/>
                  <a:cs typeface="Calibri" pitchFamily="34" charset="0"/>
                </a:rPr>
                <a:t> </a:t>
              </a:r>
              <a:r>
                <a:rPr kumimoji="0" lang="en-US" sz="1800" b="0" i="0" u="none" strike="noStrike" kern="0" cap="none" spc="0" normalizeH="0" baseline="0" noProof="0" dirty="0" smtClean="0">
                  <a:ln>
                    <a:noFill/>
                  </a:ln>
                  <a:solidFill>
                    <a:sysClr val="windowText" lastClr="000000">
                      <a:lumMod val="50000"/>
                    </a:sysClr>
                  </a:solidFill>
                  <a:effectLst/>
                  <a:uLnTx/>
                  <a:uFillTx/>
                  <a:latin typeface="Calibri" pitchFamily="34" charset="0"/>
                  <a:ea typeface="+mj-ea"/>
                  <a:cs typeface="Calibri" pitchFamily="34" charset="0"/>
                </a:rPr>
                <a:t>produces interoperable technical ICT standards</a:t>
              </a:r>
              <a:endParaRPr kumimoji="0" lang="en-US" sz="1800" b="0" i="0" u="none" strike="noStrike" kern="0" cap="none" spc="0" normalizeH="0" baseline="0" noProof="0" dirty="0">
                <a:ln>
                  <a:noFill/>
                </a:ln>
                <a:solidFill>
                  <a:sysClr val="windowText" lastClr="000000">
                    <a:lumMod val="50000"/>
                  </a:sysClr>
                </a:solidFill>
                <a:effectLst/>
                <a:uLnTx/>
                <a:uFillTx/>
                <a:latin typeface="Calibri" pitchFamily="34" charset="0"/>
                <a:ea typeface="+mj-ea"/>
                <a:cs typeface="Calibri" pitchFamily="34" charset="0"/>
              </a:endParaRPr>
            </a:p>
          </p:txBody>
        </p:sp>
        <p:sp>
          <p:nvSpPr>
            <p:cNvPr id="14" name="Rectangle 2"/>
            <p:cNvSpPr txBox="1">
              <a:spLocks noChangeArrowheads="1"/>
            </p:cNvSpPr>
            <p:nvPr/>
          </p:nvSpPr>
          <p:spPr bwMode="auto">
            <a:xfrm>
              <a:off x="1682552" y="1599763"/>
              <a:ext cx="5400600" cy="707886"/>
            </a:xfrm>
            <a:prstGeom prst="rect">
              <a:avLst/>
            </a:prstGeom>
            <a:noFill/>
            <a:ln w="9525">
              <a:noFill/>
              <a:miter lim="800000"/>
              <a:headEnd/>
              <a:tailEnd/>
            </a:ln>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Calibri" pitchFamily="34" charset="0"/>
                  <a:ea typeface="+mj-ea"/>
                  <a:cs typeface="Calibri" pitchFamily="34" charset="0"/>
                </a:rPr>
                <a:t> </a:t>
              </a:r>
              <a:r>
                <a:rPr kumimoji="0" lang="en-US" sz="2000" b="1" i="0" u="none" strike="noStrike" kern="0" cap="none" spc="0" normalizeH="0" baseline="0" noProof="0" dirty="0" smtClean="0">
                  <a:ln>
                    <a:noFill/>
                  </a:ln>
                  <a:solidFill>
                    <a:srgbClr val="FF0000"/>
                  </a:solidFill>
                  <a:effectLst/>
                  <a:uLnTx/>
                  <a:uFillTx/>
                  <a:latin typeface="Calibri" pitchFamily="34" charset="0"/>
                  <a:ea typeface="+mj-ea"/>
                  <a:cs typeface="Calibri" pitchFamily="34" charset="0"/>
                </a:rPr>
                <a:t>ITU-R</a:t>
              </a:r>
              <a:r>
                <a:rPr kumimoji="0" lang="en-US" sz="2000" b="0" i="0" u="none" strike="noStrike" kern="0" cap="none" spc="0" normalizeH="0" baseline="0" noProof="0" dirty="0" smtClean="0">
                  <a:ln>
                    <a:noFill/>
                  </a:ln>
                  <a:solidFill>
                    <a:srgbClr val="FF0000"/>
                  </a:solidFill>
                  <a:effectLst/>
                  <a:uLnTx/>
                  <a:uFillTx/>
                  <a:latin typeface="Calibri" pitchFamily="34" charset="0"/>
                  <a:ea typeface="+mj-ea"/>
                  <a:cs typeface="Calibri" pitchFamily="34" charset="0"/>
                </a:rPr>
                <a:t> </a:t>
              </a:r>
              <a:r>
                <a:rPr kumimoji="0" lang="en-US" sz="2000" b="0" i="0" u="none" strike="noStrike" kern="0" cap="none" spc="0" normalizeH="0" baseline="0" noProof="0" dirty="0" smtClean="0">
                  <a:ln>
                    <a:noFill/>
                  </a:ln>
                  <a:solidFill>
                    <a:sysClr val="windowText" lastClr="000000">
                      <a:lumMod val="50000"/>
                    </a:sysClr>
                  </a:solidFill>
                  <a:effectLst/>
                  <a:uLnTx/>
                  <a:uFillTx/>
                  <a:latin typeface="Calibri" pitchFamily="34" charset="0"/>
                  <a:ea typeface="+mj-ea"/>
                  <a:cs typeface="Calibri" pitchFamily="34" charset="0"/>
                </a:rPr>
                <a:t>coordinates global wireless communication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smtClean="0">
                  <a:ln>
                    <a:noFill/>
                  </a:ln>
                  <a:solidFill>
                    <a:sysClr val="windowText" lastClr="000000">
                      <a:lumMod val="50000"/>
                    </a:sysClr>
                  </a:solidFill>
                  <a:effectLst/>
                  <a:uLnTx/>
                  <a:uFillTx/>
                  <a:latin typeface="Calibri" pitchFamily="34" charset="0"/>
                  <a:ea typeface="+mj-ea"/>
                  <a:cs typeface="Calibri" pitchFamily="34" charset="0"/>
                </a:rPr>
                <a:t>(which uses limited resources)</a:t>
              </a:r>
              <a:endParaRPr kumimoji="0" lang="en-US" sz="2000" b="0" i="1" u="none" strike="noStrike" kern="0" cap="none" spc="0" normalizeH="0" baseline="0" noProof="0" dirty="0">
                <a:ln>
                  <a:noFill/>
                </a:ln>
                <a:solidFill>
                  <a:sysClr val="windowText" lastClr="000000">
                    <a:lumMod val="50000"/>
                  </a:sysClr>
                </a:solidFill>
                <a:effectLst/>
                <a:uLnTx/>
                <a:uFillTx/>
                <a:latin typeface="Calibri" pitchFamily="34" charset="0"/>
                <a:ea typeface="+mj-ea"/>
                <a:cs typeface="Calibri" pitchFamily="34" charset="0"/>
              </a:endParaRPr>
            </a:p>
          </p:txBody>
        </p:sp>
        <p:sp>
          <p:nvSpPr>
            <p:cNvPr id="15" name="Rectangle 2"/>
            <p:cNvSpPr txBox="1">
              <a:spLocks noChangeArrowheads="1"/>
            </p:cNvSpPr>
            <p:nvPr/>
          </p:nvSpPr>
          <p:spPr bwMode="auto">
            <a:xfrm>
              <a:off x="6507088" y="3657798"/>
              <a:ext cx="1781944" cy="923330"/>
            </a:xfrm>
            <a:prstGeom prst="rect">
              <a:avLst/>
            </a:prstGeom>
            <a:noFill/>
            <a:ln w="9525">
              <a:noFill/>
              <a:miter lim="800000"/>
              <a:headEnd/>
              <a:tailEnd/>
            </a:ln>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0000"/>
                  </a:solidFill>
                  <a:effectLst/>
                  <a:uLnTx/>
                  <a:uFillTx/>
                  <a:latin typeface="Calibri" pitchFamily="34" charset="0"/>
                  <a:ea typeface="+mj-ea"/>
                  <a:cs typeface="Calibri" pitchFamily="34" charset="0"/>
                </a:rPr>
                <a:t>ITU-D</a:t>
              </a:r>
              <a:r>
                <a:rPr kumimoji="0" lang="en-US" sz="1800" b="1" i="0" u="none" strike="noStrike" kern="0" cap="none" spc="0" normalizeH="0" baseline="0" noProof="0" dirty="0" smtClean="0">
                  <a:ln>
                    <a:noFill/>
                  </a:ln>
                  <a:solidFill>
                    <a:sysClr val="windowText" lastClr="000000">
                      <a:lumMod val="50000"/>
                    </a:sysClr>
                  </a:solidFill>
                  <a:effectLst/>
                  <a:uLnTx/>
                  <a:uFillTx/>
                  <a:latin typeface="Calibri" pitchFamily="34" charset="0"/>
                  <a:ea typeface="+mj-ea"/>
                  <a:cs typeface="Calibri" pitchFamily="34" charset="0"/>
                </a:rPr>
                <a:t> </a:t>
              </a:r>
              <a:r>
                <a:rPr kumimoji="0" lang="en-US" sz="1800" b="0" i="0" u="none" strike="noStrike" kern="0" cap="none" spc="0" normalizeH="0" baseline="0" noProof="0" dirty="0" smtClean="0">
                  <a:ln>
                    <a:noFill/>
                  </a:ln>
                  <a:solidFill>
                    <a:sysClr val="windowText" lastClr="000000">
                      <a:lumMod val="50000"/>
                    </a:sysClr>
                  </a:solidFill>
                  <a:effectLst/>
                  <a:uLnTx/>
                  <a:uFillTx/>
                  <a:latin typeface="Calibri" pitchFamily="34" charset="0"/>
                  <a:ea typeface="+mj-ea"/>
                  <a:cs typeface="Calibri" pitchFamily="34" charset="0"/>
                </a:rPr>
                <a:t>provides assistance to the un-connected</a:t>
              </a:r>
              <a:endParaRPr kumimoji="0" lang="en-US" sz="1800" b="0" i="0" u="none" strike="noStrike" kern="0" cap="none" spc="0" normalizeH="0" baseline="0" noProof="0" dirty="0">
                <a:ln>
                  <a:noFill/>
                </a:ln>
                <a:solidFill>
                  <a:sysClr val="windowText" lastClr="000000">
                    <a:lumMod val="50000"/>
                  </a:sysClr>
                </a:solidFill>
                <a:effectLst/>
                <a:uLnTx/>
                <a:uFillTx/>
                <a:latin typeface="Calibri" pitchFamily="34" charset="0"/>
                <a:ea typeface="+mj-ea"/>
                <a:cs typeface="Calibri" pitchFamily="34" charset="0"/>
              </a:endParaRPr>
            </a:p>
          </p:txBody>
        </p:sp>
        <p:sp>
          <p:nvSpPr>
            <p:cNvPr id="16" name="Rectangle 2"/>
            <p:cNvSpPr txBox="1">
              <a:spLocks noChangeArrowheads="1"/>
            </p:cNvSpPr>
            <p:nvPr/>
          </p:nvSpPr>
          <p:spPr bwMode="auto">
            <a:xfrm>
              <a:off x="1754560" y="5747771"/>
              <a:ext cx="4824536" cy="646331"/>
            </a:xfrm>
            <a:prstGeom prst="rect">
              <a:avLst/>
            </a:prstGeom>
            <a:noFill/>
            <a:ln w="9525">
              <a:noFill/>
              <a:miter lim="800000"/>
              <a:headEnd/>
              <a:tailEnd/>
            </a:ln>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lumMod val="50000"/>
                    </a:sysClr>
                  </a:solidFill>
                  <a:effectLst/>
                  <a:uLnTx/>
                  <a:uFillTx/>
                  <a:latin typeface="Calibri" pitchFamily="34" charset="0"/>
                  <a:ea typeface="+mj-ea"/>
                  <a:cs typeface="Calibri" pitchFamily="34" charset="0"/>
                </a:rPr>
                <a:t>The </a:t>
              </a:r>
              <a:r>
                <a:rPr kumimoji="0" lang="en-US" sz="1800" b="1" i="0" u="none" strike="noStrike" kern="0" cap="none" spc="0" normalizeH="0" baseline="0" noProof="0" dirty="0" smtClean="0">
                  <a:ln>
                    <a:noFill/>
                  </a:ln>
                  <a:solidFill>
                    <a:srgbClr val="FF0000"/>
                  </a:solidFill>
                  <a:effectLst/>
                  <a:uLnTx/>
                  <a:uFillTx/>
                  <a:latin typeface="Calibri" pitchFamily="34" charset="0"/>
                  <a:ea typeface="+mj-ea"/>
                  <a:cs typeface="Calibri" pitchFamily="34" charset="0"/>
                </a:rPr>
                <a:t>GS</a:t>
              </a:r>
              <a:r>
                <a:rPr kumimoji="0" lang="en-US" sz="1800" b="0" i="0" u="none" strike="noStrike" kern="0" cap="none" spc="0" normalizeH="0" baseline="0" noProof="0" dirty="0" smtClean="0">
                  <a:ln>
                    <a:noFill/>
                  </a:ln>
                  <a:solidFill>
                    <a:srgbClr val="FF0000"/>
                  </a:solidFill>
                  <a:effectLst/>
                  <a:uLnTx/>
                  <a:uFillTx/>
                  <a:latin typeface="Calibri" pitchFamily="34" charset="0"/>
                  <a:ea typeface="+mj-ea"/>
                  <a:cs typeface="Calibri" pitchFamily="34" charset="0"/>
                </a:rPr>
                <a:t> </a:t>
              </a:r>
              <a:r>
                <a:rPr kumimoji="0" lang="en-US" sz="1800" b="0" i="0" u="none" strike="noStrike" kern="0" cap="none" spc="0" normalizeH="0" baseline="0" noProof="0" dirty="0" smtClean="0">
                  <a:ln>
                    <a:noFill/>
                  </a:ln>
                  <a:solidFill>
                    <a:sysClr val="windowText" lastClr="000000">
                      <a:lumMod val="50000"/>
                    </a:sysClr>
                  </a:solidFill>
                  <a:effectLst/>
                  <a:uLnTx/>
                  <a:uFillTx/>
                  <a:latin typeface="Calibri" pitchFamily="34" charset="0"/>
                  <a:cs typeface="Calibri" pitchFamily="34" charset="0"/>
                </a:rPr>
                <a:t>provides </a:t>
              </a:r>
              <a:r>
                <a:rPr kumimoji="0" lang="en-US" sz="1800" b="0" i="0" u="none" strike="noStrike" kern="0" cap="none" spc="0" normalizeH="0" baseline="0" noProof="0" dirty="0" err="1" smtClean="0">
                  <a:ln>
                    <a:noFill/>
                  </a:ln>
                  <a:solidFill>
                    <a:sysClr val="windowText" lastClr="000000">
                      <a:lumMod val="50000"/>
                    </a:sysClr>
                  </a:solidFill>
                  <a:effectLst/>
                  <a:uLnTx/>
                  <a:uFillTx/>
                  <a:latin typeface="Calibri" pitchFamily="34" charset="0"/>
                  <a:cs typeface="Calibri" pitchFamily="34" charset="0"/>
                </a:rPr>
                <a:t>intersectoral</a:t>
              </a:r>
              <a:r>
                <a:rPr kumimoji="0" lang="en-US" sz="1800" b="0" i="0" u="none" strike="noStrike" kern="0" cap="none" spc="0" normalizeH="0" baseline="0" noProof="0" dirty="0" smtClean="0">
                  <a:ln>
                    <a:noFill/>
                  </a:ln>
                  <a:solidFill>
                    <a:sysClr val="windowText" lastClr="000000">
                      <a:lumMod val="50000"/>
                    </a:sysClr>
                  </a:solidFill>
                  <a:effectLst/>
                  <a:uLnTx/>
                  <a:uFillTx/>
                  <a:latin typeface="Calibri" pitchFamily="34" charset="0"/>
                  <a:cs typeface="Calibri" pitchFamily="34" charset="0"/>
                </a:rPr>
                <a:t> coordination for the whole organization</a:t>
              </a:r>
              <a:endParaRPr kumimoji="0" lang="en-US" sz="1800" b="0" i="0" u="none" strike="noStrike" kern="0" cap="none" spc="0" normalizeH="0" baseline="0" noProof="0" dirty="0">
                <a:ln>
                  <a:noFill/>
                </a:ln>
                <a:solidFill>
                  <a:sysClr val="windowText" lastClr="000000">
                    <a:lumMod val="50000"/>
                  </a:sysClr>
                </a:solidFill>
                <a:effectLst/>
                <a:uLnTx/>
                <a:uFillTx/>
                <a:latin typeface="Calibri" pitchFamily="34" charset="0"/>
                <a:ea typeface="+mj-ea"/>
                <a:cs typeface="Calibri" pitchFamily="34" charset="0"/>
              </a:endParaRPr>
            </a:p>
          </p:txBody>
        </p:sp>
        <p:pic>
          <p:nvPicPr>
            <p:cNvPr id="17" name="Picture 2" descr="http://4.bp.blogspot.com/_-dB1taiAXCQ/SE-sou68S3I/AAAAAAAAEpg/oTmoeVO1rj0/s400/manos-unidas.jpg"/>
            <p:cNvPicPr>
              <a:picLocks noChangeAspect="1" noChangeArrowheads="1"/>
            </p:cNvPicPr>
            <p:nvPr/>
          </p:nvPicPr>
          <p:blipFill>
            <a:blip r:embed="rId2" cstate="print">
              <a:lum bright="20000" contrast="20000"/>
            </a:blip>
            <a:srcRect/>
            <a:stretch>
              <a:fillRect/>
            </a:stretch>
          </p:blipFill>
          <p:spPr bwMode="auto">
            <a:xfrm>
              <a:off x="2402632" y="2612242"/>
              <a:ext cx="3888432" cy="2903362"/>
            </a:xfrm>
            <a:prstGeom prst="rect">
              <a:avLst/>
            </a:prstGeom>
            <a:noFill/>
          </p:spPr>
        </p:pic>
      </p:grpSp>
    </p:spTree>
    <p:extLst>
      <p:ext uri="{BB962C8B-B14F-4D97-AF65-F5344CB8AC3E}">
        <p14:creationId xmlns:p14="http://schemas.microsoft.com/office/powerpoint/2010/main" val="126438092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6110"/>
            <a:ext cx="8496944" cy="1754326"/>
          </a:xfrm>
        </p:spPr>
        <p:txBody>
          <a:bodyPr/>
          <a:lstStyle/>
          <a:p>
            <a:r>
              <a:rPr lang="en-US" dirty="0"/>
              <a:t>Key Issues in ITU-R:</a:t>
            </a:r>
            <a:br>
              <a:rPr lang="en-US" dirty="0"/>
            </a:br>
            <a:r>
              <a:rPr lang="en-US" dirty="0"/>
              <a:t>The </a:t>
            </a:r>
            <a:r>
              <a:rPr lang="en-US" dirty="0" err="1"/>
              <a:t>Radiocommunication</a:t>
            </a:r>
            <a:r>
              <a:rPr lang="en-US" dirty="0"/>
              <a:t> Sector</a:t>
            </a:r>
            <a:endParaRPr lang="en-GB" dirty="0"/>
          </a:p>
        </p:txBody>
      </p:sp>
      <p:sp>
        <p:nvSpPr>
          <p:cNvPr id="3" name="Content Placeholder 2"/>
          <p:cNvSpPr>
            <a:spLocks noGrp="1"/>
          </p:cNvSpPr>
          <p:nvPr>
            <p:ph idx="1"/>
          </p:nvPr>
        </p:nvSpPr>
        <p:spPr>
          <a:xfrm>
            <a:off x="684213" y="1772816"/>
            <a:ext cx="7772400" cy="4472409"/>
          </a:xfrm>
        </p:spPr>
        <p:txBody>
          <a:bodyPr/>
          <a:lstStyle/>
          <a:p>
            <a:pPr marL="0" indent="0" algn="ctr">
              <a:buNone/>
            </a:pPr>
            <a:r>
              <a:rPr lang="en-US" sz="2000" dirty="0">
                <a:latin typeface="+mj-lt"/>
                <a:cs typeface="Calibri" pitchFamily="34" charset="0"/>
              </a:rPr>
              <a:t>Management of limited natural resources: </a:t>
            </a:r>
            <a:br>
              <a:rPr lang="en-US" sz="2000" dirty="0">
                <a:latin typeface="+mj-lt"/>
                <a:cs typeface="Calibri" pitchFamily="34" charset="0"/>
              </a:rPr>
            </a:br>
            <a:r>
              <a:rPr lang="en-US" sz="2000" dirty="0">
                <a:latin typeface="+mj-lt"/>
                <a:cs typeface="Calibri" pitchFamily="34" charset="0"/>
              </a:rPr>
              <a:t>Radio-frequency spectrum and satellite orbits</a:t>
            </a:r>
            <a:endParaRPr lang="en-US" sz="2000" dirty="0">
              <a:latin typeface="+mj-lt"/>
            </a:endParaRPr>
          </a:p>
          <a:p>
            <a:endParaRPr lang="en-GB" dirty="0"/>
          </a:p>
        </p:txBody>
      </p:sp>
      <p:pic>
        <p:nvPicPr>
          <p:cNvPr id="5" name="Picture 2" descr="http://images.amazon.com/images/G/01/electronics/detail-page/fr200-r-2-lg.jpg"/>
          <p:cNvPicPr>
            <a:picLocks noChangeAspect="1" noChangeArrowheads="1"/>
          </p:cNvPicPr>
          <p:nvPr/>
        </p:nvPicPr>
        <p:blipFill>
          <a:blip r:embed="rId3" cstate="print"/>
          <a:srcRect/>
          <a:stretch>
            <a:fillRect/>
          </a:stretch>
        </p:blipFill>
        <p:spPr bwMode="auto">
          <a:xfrm>
            <a:off x="1850621" y="2492896"/>
            <a:ext cx="5442759" cy="3600000"/>
          </a:xfrm>
          <a:prstGeom prst="rect">
            <a:avLst/>
          </a:prstGeom>
          <a:noFill/>
        </p:spPr>
      </p:pic>
    </p:spTree>
    <p:extLst>
      <p:ext uri="{BB962C8B-B14F-4D97-AF65-F5344CB8AC3E}">
        <p14:creationId xmlns:p14="http://schemas.microsoft.com/office/powerpoint/2010/main" val="14909885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7772400" cy="1754326"/>
          </a:xfrm>
        </p:spPr>
        <p:txBody>
          <a:bodyPr/>
          <a:lstStyle/>
          <a:p>
            <a:r>
              <a:rPr lang="en-US" dirty="0"/>
              <a:t>ITU-R plays a key role managing</a:t>
            </a:r>
            <a:br>
              <a:rPr lang="en-US" dirty="0"/>
            </a:br>
            <a:r>
              <a:rPr lang="en-US" dirty="0" err="1"/>
              <a:t>radiocommunications</a:t>
            </a:r>
            <a:r>
              <a:rPr lang="en-US" dirty="0"/>
              <a:t> </a:t>
            </a:r>
            <a:endParaRPr lang="en-GB" dirty="0"/>
          </a:p>
        </p:txBody>
      </p:sp>
      <p:sp>
        <p:nvSpPr>
          <p:cNvPr id="3" name="Content Placeholder 2"/>
          <p:cNvSpPr>
            <a:spLocks noGrp="1"/>
          </p:cNvSpPr>
          <p:nvPr>
            <p:ph idx="1"/>
          </p:nvPr>
        </p:nvSpPr>
        <p:spPr>
          <a:xfrm>
            <a:off x="683568" y="2276873"/>
            <a:ext cx="7560840" cy="3672408"/>
          </a:xfrm>
        </p:spPr>
        <p:txBody>
          <a:bodyPr/>
          <a:lstStyle/>
          <a:p>
            <a:r>
              <a:rPr lang="en-US" sz="2000" dirty="0">
                <a:cs typeface="Calibri" pitchFamily="34" charset="0"/>
              </a:rPr>
              <a:t>Allocates spectrum for communications (including mobile and broadcasting)</a:t>
            </a:r>
          </a:p>
          <a:p>
            <a:r>
              <a:rPr lang="en-US" sz="2000" dirty="0">
                <a:cs typeface="Calibri" pitchFamily="34" charset="0"/>
              </a:rPr>
              <a:t>Satellite communications</a:t>
            </a:r>
          </a:p>
          <a:p>
            <a:r>
              <a:rPr lang="en-US" sz="2000" dirty="0">
                <a:cs typeface="Calibri" pitchFamily="34" charset="0"/>
              </a:rPr>
              <a:t>Spectrum for advanced aeronautical communications</a:t>
            </a:r>
          </a:p>
          <a:p>
            <a:r>
              <a:rPr lang="en-US" sz="2000" dirty="0">
                <a:cs typeface="Calibri" pitchFamily="34" charset="0"/>
              </a:rPr>
              <a:t>Global maritime communications – distress channels, ship-to-shore </a:t>
            </a:r>
          </a:p>
          <a:p>
            <a:r>
              <a:rPr lang="en-US" sz="2000" dirty="0">
                <a:cs typeface="Calibri" pitchFamily="34" charset="0"/>
              </a:rPr>
              <a:t>Protects frequencies for Earth-exploration satellites to monitor resources, emergencies,</a:t>
            </a:r>
            <a:br>
              <a:rPr lang="en-US" sz="2000" dirty="0">
                <a:cs typeface="Calibri" pitchFamily="34" charset="0"/>
              </a:rPr>
            </a:br>
            <a:r>
              <a:rPr lang="en-US" sz="2000" dirty="0">
                <a:cs typeface="Calibri" pitchFamily="34" charset="0"/>
              </a:rPr>
              <a:t>meteorology and climate change</a:t>
            </a:r>
          </a:p>
          <a:p>
            <a:r>
              <a:rPr lang="en-US" sz="2000" dirty="0">
                <a:cs typeface="Calibri" pitchFamily="34" charset="0"/>
              </a:rPr>
              <a:t>Radio astronomy, space exploration</a:t>
            </a:r>
          </a:p>
          <a:p>
            <a:endParaRPr lang="en-GB" dirty="0"/>
          </a:p>
        </p:txBody>
      </p:sp>
    </p:spTree>
    <p:extLst>
      <p:ext uri="{BB962C8B-B14F-4D97-AF65-F5344CB8AC3E}">
        <p14:creationId xmlns:p14="http://schemas.microsoft.com/office/powerpoint/2010/main" val="165730386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772400" cy="1200329"/>
          </a:xfrm>
        </p:spPr>
        <p:txBody>
          <a:bodyPr/>
          <a:lstStyle/>
          <a:p>
            <a:r>
              <a:rPr lang="en-US" dirty="0"/>
              <a:t>Key Issues in ITU-D:</a:t>
            </a:r>
            <a:br>
              <a:rPr lang="en-US" dirty="0"/>
            </a:br>
            <a:r>
              <a:rPr lang="en-US" dirty="0"/>
              <a:t>The Development Sector</a:t>
            </a:r>
            <a:endParaRPr lang="en-GB" dirty="0"/>
          </a:p>
        </p:txBody>
      </p:sp>
      <p:pic>
        <p:nvPicPr>
          <p:cNvPr id="5" name="Picture 2" descr="http://www.itu.int/ITU-D/ldc/images/banner3.jpg"/>
          <p:cNvPicPr>
            <a:picLocks noGrp="1" noChangeAspect="1" noChangeArrowheads="1"/>
          </p:cNvPicPr>
          <p:nvPr>
            <p:ph idx="1"/>
          </p:nvPr>
        </p:nvPicPr>
        <p:blipFill>
          <a:blip r:embed="rId2" cstate="print"/>
          <a:srcRect/>
          <a:stretch>
            <a:fillRect/>
          </a:stretch>
        </p:blipFill>
        <p:spPr bwMode="auto">
          <a:xfrm>
            <a:off x="0" y="1484784"/>
            <a:ext cx="9144000" cy="926432"/>
          </a:xfrm>
          <a:prstGeom prst="rect">
            <a:avLst/>
          </a:prstGeom>
          <a:noFill/>
        </p:spPr>
      </p:pic>
      <p:sp>
        <p:nvSpPr>
          <p:cNvPr id="6" name="Rectangle 5"/>
          <p:cNvSpPr/>
          <p:nvPr/>
        </p:nvSpPr>
        <p:spPr>
          <a:xfrm>
            <a:off x="1115616" y="2420888"/>
            <a:ext cx="6462464" cy="4170372"/>
          </a:xfrm>
          <a:prstGeom prst="rect">
            <a:avLst/>
          </a:prstGeom>
        </p:spPr>
        <p:txBody>
          <a:bodyPr wrap="square">
            <a:spAutoFit/>
          </a:bodyPr>
          <a:lstStyle/>
          <a:p>
            <a:pPr marL="342900" indent="-342900" eaLnBrk="0" hangingPunct="0">
              <a:spcBef>
                <a:spcPct val="20000"/>
              </a:spcBef>
              <a:buClr>
                <a:srgbClr val="0E438A"/>
              </a:buClr>
              <a:buSzPct val="110000"/>
              <a:buFont typeface="Wingdings" pitchFamily="2" charset="2"/>
              <a:buChar char="§"/>
            </a:pPr>
            <a:r>
              <a:rPr lang="en-US" dirty="0">
                <a:solidFill>
                  <a:srgbClr val="5C5C5C"/>
                </a:solidFill>
                <a:latin typeface="+mn-lt"/>
                <a:cs typeface="Calibri" pitchFamily="34" charset="0"/>
              </a:rPr>
              <a:t>Assisting developing countries in putting into practice competitive ICT markets</a:t>
            </a:r>
          </a:p>
          <a:p>
            <a:pPr marL="342900" indent="-342900" eaLnBrk="0" hangingPunct="0">
              <a:spcBef>
                <a:spcPct val="20000"/>
              </a:spcBef>
              <a:buClr>
                <a:srgbClr val="0E438A"/>
              </a:buClr>
              <a:buSzPct val="110000"/>
              <a:buFont typeface="Wingdings" pitchFamily="2" charset="2"/>
              <a:buChar char="§"/>
            </a:pPr>
            <a:r>
              <a:rPr lang="en-US" dirty="0">
                <a:solidFill>
                  <a:srgbClr val="5C5C5C"/>
                </a:solidFill>
                <a:latin typeface="+mn-lt"/>
                <a:cs typeface="Calibri" pitchFamily="34" charset="0"/>
              </a:rPr>
              <a:t>Building capacity in developing and least developed countries</a:t>
            </a:r>
          </a:p>
          <a:p>
            <a:pPr marL="342900" indent="-342900" eaLnBrk="0" hangingPunct="0">
              <a:spcBef>
                <a:spcPct val="20000"/>
              </a:spcBef>
              <a:buClr>
                <a:srgbClr val="0E438A"/>
              </a:buClr>
              <a:buSzPct val="110000"/>
              <a:buFont typeface="Wingdings" pitchFamily="2" charset="2"/>
              <a:buChar char="§"/>
            </a:pPr>
            <a:r>
              <a:rPr lang="en-US" dirty="0">
                <a:solidFill>
                  <a:srgbClr val="5C5C5C"/>
                </a:solidFill>
                <a:latin typeface="+mn-lt"/>
                <a:cs typeface="Calibri" pitchFamily="34" charset="0"/>
              </a:rPr>
              <a:t>Measuring the advance of the Info. Society (ICT Development Index)</a:t>
            </a:r>
          </a:p>
          <a:p>
            <a:pPr marL="342900" lvl="0" indent="-342900" eaLnBrk="0" hangingPunct="0">
              <a:spcBef>
                <a:spcPct val="20000"/>
              </a:spcBef>
              <a:buClr>
                <a:srgbClr val="0E438A"/>
              </a:buClr>
              <a:buSzPct val="110000"/>
              <a:buFont typeface="Wingdings" pitchFamily="2" charset="2"/>
              <a:buChar char="§"/>
            </a:pPr>
            <a:r>
              <a:rPr lang="en-US" dirty="0">
                <a:solidFill>
                  <a:srgbClr val="5C5C5C"/>
                </a:solidFill>
                <a:latin typeface="+mn-lt"/>
                <a:cs typeface="Calibri" pitchFamily="34" charset="0"/>
              </a:rPr>
              <a:t>Executing agency of UN for ICT projects, working with governments and industry partners</a:t>
            </a:r>
          </a:p>
          <a:p>
            <a:pPr marL="342900" lvl="0" indent="-342900" eaLnBrk="0" hangingPunct="0">
              <a:spcBef>
                <a:spcPct val="20000"/>
              </a:spcBef>
              <a:buClr>
                <a:srgbClr val="0E438A"/>
              </a:buClr>
              <a:buSzPct val="110000"/>
              <a:buFont typeface="Wingdings" pitchFamily="2" charset="2"/>
              <a:buChar char="§"/>
            </a:pPr>
            <a:r>
              <a:rPr lang="en-US" dirty="0">
                <a:solidFill>
                  <a:srgbClr val="5C5C5C"/>
                </a:solidFill>
                <a:latin typeface="+mn-lt"/>
                <a:cs typeface="Calibri" pitchFamily="34" charset="0"/>
              </a:rPr>
              <a:t>Mobilizing resources and partners for project implementation</a:t>
            </a:r>
          </a:p>
          <a:p>
            <a:endParaRPr lang="en-US" dirty="0">
              <a:latin typeface="Calibri" pitchFamily="34" charset="0"/>
              <a:cs typeface="Calibri" pitchFamily="34" charset="0"/>
            </a:endParaRPr>
          </a:p>
        </p:txBody>
      </p:sp>
    </p:spTree>
    <p:extLst>
      <p:ext uri="{BB962C8B-B14F-4D97-AF65-F5344CB8AC3E}">
        <p14:creationId xmlns:p14="http://schemas.microsoft.com/office/powerpoint/2010/main" val="33563631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646464"/>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646464"/>
            </a:solidFill>
            <a:effectLst/>
            <a:latin typeface="Verdana"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Maple</Template>
  <TotalTime>16661</TotalTime>
  <Words>1444</Words>
  <Application>Microsoft Macintosh PowerPoint</Application>
  <PresentationFormat>On-screen Show (4:3)</PresentationFormat>
  <Paragraphs>200</Paragraphs>
  <Slides>24</Slides>
  <Notes>18</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ITU-e</vt:lpstr>
      <vt:lpstr>The role of the ITU: Standards, Radio,  Spectrum, Development</vt:lpstr>
      <vt:lpstr>PowerPoint Presentation</vt:lpstr>
      <vt:lpstr>ITU: a unique Membership</vt:lpstr>
      <vt:lpstr>PowerPoint Presentation</vt:lpstr>
      <vt:lpstr>ITU truly International and has Global presence</vt:lpstr>
      <vt:lpstr>ITU Structure</vt:lpstr>
      <vt:lpstr>Key Issues in ITU-R: The Radiocommunication Sector</vt:lpstr>
      <vt:lpstr>ITU-R plays a key role managing radiocommunications </vt:lpstr>
      <vt:lpstr>Key Issues in ITU-D: The Development Sector</vt:lpstr>
      <vt:lpstr>Bridging the Digital Divide and Connecting the Unconnected</vt:lpstr>
      <vt:lpstr>PowerPoint Presentation</vt:lpstr>
      <vt:lpstr>One-Stop Shop for  Global ICT Standards</vt:lpstr>
      <vt:lpstr>Recent ITU-T Success Stories</vt:lpstr>
      <vt:lpstr>Bridging the standardization gap</vt:lpstr>
      <vt:lpstr>World Telecommunication  Standardization Assembly  (WTSA-12)</vt:lpstr>
      <vt:lpstr>What is WTSA?</vt:lpstr>
      <vt:lpstr>Main objectives</vt:lpstr>
      <vt:lpstr>Stronger presence  in certain areas</vt:lpstr>
      <vt:lpstr> WTSA Side Events and  Exhibition</vt:lpstr>
      <vt:lpstr>Global Standards  Symposium</vt:lpstr>
      <vt:lpstr>World Conference  on International Telecommunications (WCIT)</vt:lpstr>
      <vt:lpstr>ITRs the only  global telecoms  treaty</vt:lpstr>
      <vt:lpstr>Need to revise  the  ITRs</vt:lpstr>
      <vt:lpstr>Key topics</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ITU-T: 2005 - 2008</dc:title>
  <dc:subject>(WTSA-08 report)</dc:subject>
  <dc:creator>ITU</dc:creator>
  <cp:keywords>ITU</cp:keywords>
  <cp:lastModifiedBy>Toby Johnson</cp:lastModifiedBy>
  <cp:revision>425</cp:revision>
  <cp:lastPrinted>2001-11-25T13:41:09Z</cp:lastPrinted>
  <dcterms:created xsi:type="dcterms:W3CDTF">2006-05-30T12:53:59Z</dcterms:created>
  <dcterms:modified xsi:type="dcterms:W3CDTF">2012-10-22T08:06:07Z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tor">
    <vt:lpwstr>;#ITU-D;#</vt:lpwstr>
  </property>
  <property fmtid="{D5CDD505-2E9C-101B-9397-08002B2CF9AE}" pid="3" name="Web Link">
    <vt:lpwstr>http://www.mobileworldcongress.com/homepage.htm, http://www.mobileworldcongress.com/homepage.htm</vt:lpwstr>
  </property>
  <property fmtid="{D5CDD505-2E9C-101B-9397-08002B2CF9AE}" pid="4" name="Other Keyword(s)">
    <vt:lpwstr/>
  </property>
  <property fmtid="{D5CDD505-2E9C-101B-9397-08002B2CF9AE}" pid="5" name="ContentType">
    <vt:lpwstr>Document</vt:lpwstr>
  </property>
  <property fmtid="{D5CDD505-2E9C-101B-9397-08002B2CF9AE}" pid="6" name="Location">
    <vt:lpwstr>Barcelona, Spain</vt:lpwstr>
  </property>
  <property fmtid="{D5CDD505-2E9C-101B-9397-08002B2CF9AE}" pid="7" name="Author0">
    <vt:lpwstr/>
  </property>
  <property fmtid="{D5CDD505-2E9C-101B-9397-08002B2CF9AE}" pid="8" name="Date">
    <vt:lpwstr>2008-02-13T00:00:00Z</vt:lpwstr>
  </property>
  <property fmtid="{D5CDD505-2E9C-101B-9397-08002B2CF9AE}" pid="9" name="Event">
    <vt:lpwstr>GSMA Mobile World Congress</vt:lpwstr>
  </property>
  <property fmtid="{D5CDD505-2E9C-101B-9397-08002B2CF9AE}" pid="10" name="display_urn:schemas-microsoft-com:office:office#PPTAuthor">
    <vt:lpwstr>Touré, Hamadoun</vt:lpwstr>
  </property>
  <property fmtid="{D5CDD505-2E9C-101B-9397-08002B2CF9AE}" pid="11" name="PPTAuthor">
    <vt:lpwstr>78;#ITU_USERS\toure</vt:lpwstr>
  </property>
</Properties>
</file>