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D0EBB3"/>
    <a:srgbClr val="CDEEFF"/>
    <a:srgbClr val="A7E2FF"/>
    <a:srgbClr val="00CC66"/>
    <a:srgbClr val="B8E08C"/>
    <a:srgbClr val="33CCCC"/>
    <a:srgbClr val="D9924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737" autoAdjust="0"/>
  </p:normalViewPr>
  <p:slideViewPr>
    <p:cSldViewPr>
      <p:cViewPr varScale="1">
        <p:scale>
          <a:sx n="91" d="100"/>
          <a:sy n="91" d="100"/>
        </p:scale>
        <p:origin x="-786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15652D45-90E9-43EB-A495-28451945235A}" type="datetimeFigureOut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07D69806-A71D-4D87-803C-7146B0CEBE4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AED38-228C-49C3-994A-5F2F6B0B57A5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1E9AD5-0D12-41C3-A4C3-0403C0EEC519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200764-E6EA-4343-B1FA-3FDF79879657}" type="slidenum">
              <a:rPr lang="en-GB" smtClean="0"/>
              <a:pPr/>
              <a:t>11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http://www.gesi.org/files/_images/logo_gesi.gif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81D8F-ED4C-40F4-8911-C9DA75D9EE69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30EF2-D6A3-4EAE-A067-EF20C54A976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FD601-E796-42DC-A439-CC2FDA9E9DBA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105A6-77A7-40FA-9521-FD0ECADE177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C0604-BC4B-4B4E-9EC7-B937001FBC8D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C5030-317C-4DD3-831A-14A8FFD9977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D332-1155-4BD5-9BB1-80C45407F73C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FB06C-4633-4BEB-B0D1-4D67F73584D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85F88-840C-4670-AF11-DD005D5DF837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0A288-79E0-4BBF-859F-858BBCD2798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0BFC9-B5EC-490C-974D-9907662C47E8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7D07F-931B-4A3F-A31A-ECF8C9101EF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2C40F-16CB-48A1-9FEE-0C2AE8759011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F339A-A0E6-4D5E-B307-9F4B26DA12C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57334-476D-47A1-8EDD-FDC0679FF52C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F317C-C973-4735-89BE-BD098FD3FE2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>
          <a:xfrm>
            <a:off x="0" y="0"/>
            <a:ext cx="9144000" cy="92333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	</a:t>
            </a:r>
          </a:p>
        </p:txBody>
      </p:sp>
      <p:grpSp>
        <p:nvGrpSpPr>
          <p:cNvPr id="3" name="Group 15"/>
          <p:cNvGrpSpPr>
            <a:grpSpLocks/>
          </p:cNvGrpSpPr>
          <p:nvPr userDrawn="1"/>
        </p:nvGrpSpPr>
        <p:grpSpPr bwMode="auto">
          <a:xfrm>
            <a:off x="0" y="6357938"/>
            <a:ext cx="9144000" cy="500062"/>
            <a:chOff x="0" y="6357958"/>
            <a:chExt cx="9144000" cy="500066"/>
          </a:xfrm>
        </p:grpSpPr>
        <p:cxnSp>
          <p:nvCxnSpPr>
            <p:cNvPr id="4" name="Straight Connector 16"/>
            <p:cNvCxnSpPr/>
            <p:nvPr/>
          </p:nvCxnSpPr>
          <p:spPr>
            <a:xfrm rot="10800000">
              <a:off x="0" y="6357958"/>
              <a:ext cx="9144000" cy="1588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pic>
          <p:nvPicPr>
            <p:cNvPr id="5" name="Picture 1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00958" y="6415680"/>
              <a:ext cx="1643042" cy="442344"/>
            </a:xfrm>
            <a:prstGeom prst="round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6" name="Picture 18" descr="GeSI Logo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0" y="6357958"/>
              <a:ext cx="1857356" cy="500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ABEB-645C-4988-8A71-7BD2768484E2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604000" y="6505575"/>
            <a:ext cx="762000" cy="244475"/>
          </a:xfrm>
        </p:spPr>
        <p:txBody>
          <a:bodyPr/>
          <a:lstStyle>
            <a:lvl1pPr>
              <a:defRPr b="1">
                <a:solidFill>
                  <a:srgbClr val="008080"/>
                </a:solidFill>
              </a:defRPr>
            </a:lvl1pPr>
          </a:lstStyle>
          <a:p>
            <a:pPr>
              <a:defRPr/>
            </a:pPr>
            <a:r>
              <a:rPr lang="en-GB"/>
              <a:t>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BCE58-6910-4413-B707-A8CE20A2B819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C7784-85AA-4AAE-B684-F92D3508ADC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08AE4-2639-4B35-91D9-7575CF4CA927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4F398-1DC8-4391-9DAD-AFFD6420779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FF986E-A2AC-474D-9C64-8D858EDFD58F}" type="datetime1">
              <a:rPr lang="en-US"/>
              <a:pPr>
                <a:defRPr/>
              </a:pPr>
              <a:t>1/14/2010</a:t>
            </a:fld>
            <a:endParaRPr lang="en-GB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12ECCF-6216-4887-BE37-D7A712F124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9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71" r:id="rId10"/>
    <p:sldLayoutId id="214748367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http://www.gesi.org/files/_images/logo_gesi.gif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http://www.gesi.org/files/_images/logo_gesi.gi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2.jpeg"/><Relationship Id="rId18" Type="http://schemas.openxmlformats.org/officeDocument/2006/relationships/image" Target="../media/image15.jpeg"/><Relationship Id="rId26" Type="http://schemas.openxmlformats.org/officeDocument/2006/relationships/hyperlink" Target="http://images.google.it/imgres?imgurl=http://telematicsnews.files.wordpress.com/2009/05/china_telecom.png&amp;imgrefurl=http://telematicsnews.wordpress.com/2009/05/page/20/&amp;usg=__xfDta9mjiO3oSQH3JhdBvFO3Lgw=&amp;h=174&amp;w=157&amp;sz=5&amp;hl=it&amp;start=2&amp;um=1&amp;tbnid=i11gbrrl9LmkbM:&amp;tbnh=100&amp;tbnw=90&amp;prev=/images?q=china+telecom&amp;hl=it&amp;um=1" TargetMode="External"/><Relationship Id="rId3" Type="http://schemas.openxmlformats.org/officeDocument/2006/relationships/image" Target="../media/image6.jpeg"/><Relationship Id="rId21" Type="http://schemas.openxmlformats.org/officeDocument/2006/relationships/image" Target="../media/image17.jpeg"/><Relationship Id="rId34" Type="http://schemas.openxmlformats.org/officeDocument/2006/relationships/image" Target="../media/image27.jpeg"/><Relationship Id="rId7" Type="http://schemas.openxmlformats.org/officeDocument/2006/relationships/hyperlink" Target="http://images.google.it/imgres?imgurl=http://www.myitablet.com/gallery/files/5/2/2/Deutsche_Telekom_T-Mobile_Germany_logo.gif&amp;imgrefurl=http://www.myitablet.com/?s=ifa&amp;h=85&amp;w=200&amp;sz=3&amp;hl=it&amp;start=21&amp;tbnid=6GvZNezfwkYexM:&amp;tbnh=44&amp;tbnw=104&amp;prev=/images?q=logo+deutsche+telekom&amp;start=18&amp;gbv=2&amp;ndsp=18&amp;hl=it&amp;sa=N" TargetMode="External"/><Relationship Id="rId12" Type="http://schemas.openxmlformats.org/officeDocument/2006/relationships/hyperlink" Target="http://images.google.it/imgres?imgurl=http://www.yourfutureworld.nl/sponsoren/kpn.gif&amp;imgrefurl=http://www.yourfutureworld.nl/sponsors.html&amp;h=175&amp;w=175&amp;sz=4&amp;hl=it&amp;start=11&amp;tbnid=a_AWAAHD-6-GnM:&amp;tbnh=100&amp;tbnw=100&amp;prev=/images?q=logo+kpn&amp;gbv=2&amp;hl=it" TargetMode="External"/><Relationship Id="rId17" Type="http://schemas.openxmlformats.org/officeDocument/2006/relationships/image" Target="../media/image14.jpeg"/><Relationship Id="rId25" Type="http://schemas.openxmlformats.org/officeDocument/2006/relationships/image" Target="../media/image21.jpeg"/><Relationship Id="rId33" Type="http://schemas.openxmlformats.org/officeDocument/2006/relationships/hyperlink" Target="http://images.google.it/imgres?imgurl=http://www.guide2.co.nz/files/chorus_0.gif&amp;imgrefurl=http://www.guide2.co.nz/money/news/business/chorus-rejigs-network-contracts-more-than-900-workers-affected/11/8972&amp;usg=__rcjYlz2L2pm2Vt0__cWbYVC9Q1k=&amp;h=134&amp;w=137&amp;sz=8&amp;hl=it&amp;start=4&amp;tbnid=UYihwYC28nqDhM:&amp;tbnh=91&amp;tbnw=93&amp;prev=/images?q=chorus+telecom&amp;gbv=2&amp;hl=it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images.google.it/imgres?imgurl=http://www.cs.utexas.edu/~wics/web/Images/companyVerizonLogo.gif&amp;imgrefurl=http://www.cs.utexas.edu/~wics/web/companies.html&amp;h=277&amp;w=411&amp;sz=16&amp;hl=it&amp;start=3&amp;tbnid=p6VI7fET6OP1uM:&amp;tbnh=84&amp;tbnw=125&amp;prev=/images?q=verizon&amp;gbv=2&amp;svnum=10&amp;hl=it" TargetMode="External"/><Relationship Id="rId20" Type="http://schemas.openxmlformats.org/officeDocument/2006/relationships/image" Target="../media/image16.jpe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24" Type="http://schemas.openxmlformats.org/officeDocument/2006/relationships/image" Target="../media/image20.png"/><Relationship Id="rId32" Type="http://schemas.openxmlformats.org/officeDocument/2006/relationships/image" Target="../media/image26.png"/><Relationship Id="rId5" Type="http://schemas.openxmlformats.org/officeDocument/2006/relationships/hyperlink" Target="http://images.google.it/imgres?imgurl=http://www.valimo.com/repository/telefonica_logo.png&amp;imgrefurl=http://www.valimo.com/customers/telefonica/?PHPSESSID=f0e3cc1e556465252fe3d9333f6ab10f&amp;h=152&amp;w=300&amp;sz=14&amp;hl=it&amp;start=7&amp;tbnid=pqxGN8KDPgkdEM:&amp;tbnh=59&amp;tbnw=116&amp;prev=/images?q=logo+telefonica&amp;gbv=2&amp;hl=it" TargetMode="External"/><Relationship Id="rId15" Type="http://schemas.openxmlformats.org/officeDocument/2006/relationships/image" Target="../media/image13.jpeg"/><Relationship Id="rId23" Type="http://schemas.openxmlformats.org/officeDocument/2006/relationships/image" Target="../media/image19.png"/><Relationship Id="rId28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hyperlink" Target="http://images.google.it/imgres?imgurl=http://www.telenor.com/press/_gfx/logos/High_res/TEL_h_pos_3D_c_100mm.jpg&amp;imgrefurl=http://www.telenor.com/press/image_gallery/&amp;h=290&amp;w=650&amp;sz=88&amp;hl=it&amp;start=1&amp;tbnid=AqryR8ONxhr0eM:&amp;tbnh=61&amp;tbnw=137&amp;prev=/images?q=logo+telenor&amp;gbv=2&amp;hl=it" TargetMode="External"/><Relationship Id="rId31" Type="http://schemas.openxmlformats.org/officeDocument/2006/relationships/hyperlink" Target="http://www.cosmote.ro/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://images.google.it/imgres?imgurl=http://www.essex.ac.uk/wehia05/Pictures/BT_logo.jpg&amp;imgrefurl=http://www.essex.ac.uk/wehia05/contacts.html&amp;h=196&amp;w=394&amp;sz=56&amp;hl=it&amp;start=2&amp;tbnid=AxC5CFJxxZos8M:&amp;tbnh=62&amp;tbnw=124&amp;prev=/images?q=logo+british+telecom&amp;gbv=2&amp;hl=it" TargetMode="External"/><Relationship Id="rId14" Type="http://schemas.openxmlformats.org/officeDocument/2006/relationships/hyperlink" Target="http://images.google.it/imgres?imgurl=http://www.porticus.org/bell/images/att_horiz_color_lrg.gif&amp;imgrefurl=http://www.porticus.org/bell/bell_logos.html&amp;h=289&amp;w=608&amp;sz=23&amp;hl=it&amp;start=8&amp;tbnid=a-KrM3qPuqQB-M:&amp;tbnh=65&amp;tbnw=136&amp;prev=/images?q=logo+att&amp;gbv=2&amp;hl=it" TargetMode="External"/><Relationship Id="rId22" Type="http://schemas.openxmlformats.org/officeDocument/2006/relationships/image" Target="../media/image18.png"/><Relationship Id="rId27" Type="http://schemas.openxmlformats.org/officeDocument/2006/relationships/image" Target="../media/image22.jpeg"/><Relationship Id="rId30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it/imgres?imgurl=http://www.dysturb.net/wp-content/uploads/2008/12/cca-actions-8.jpg&amp;imgrefurl=http://www.dysturb.net/author/darrel/&amp;usg=__VATzdXdWc_gJLfKBfD5nKVI6tl4=&amp;h=1752&amp;w=2797&amp;sz=1208&amp;hl=it&amp;start=37&amp;tbnid=bqeLD6e-hHHHZM:&amp;tbnh=94&amp;tbnw=150&amp;prev=/images?q=actions&amp;gbv=2&amp;ndsp=18&amp;hl=it&amp;sa=N&amp;start=36" TargetMode="External"/><Relationship Id="rId13" Type="http://schemas.openxmlformats.org/officeDocument/2006/relationships/image" Target="../media/image42.png"/><Relationship Id="rId18" Type="http://schemas.openxmlformats.org/officeDocument/2006/relationships/image" Target="../media/image47.jpe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12" Type="http://schemas.openxmlformats.org/officeDocument/2006/relationships/image" Target="../media/image41.jpeg"/><Relationship Id="rId17" Type="http://schemas.openxmlformats.org/officeDocument/2006/relationships/image" Target="../media/image46.png"/><Relationship Id="rId2" Type="http://schemas.openxmlformats.org/officeDocument/2006/relationships/hyperlink" Target="http://images.google.it/imgres?imgurl=http://blogs.cisco.com/gov_img/Fiber%20Optic.jpg&amp;imgrefurl=http://blogs.cisco.com/gov/comments/size_matters_with_broadband/&amp;usg=__gSww2_Vk8_hR88LcbuJUkBi-nPg=&amp;h=396&amp;w=768&amp;sz=40&amp;hl=it&amp;start=8&amp;tbnid=Ky02Rg2rbad8ZM:&amp;tbnh=73&amp;tbnw=142&amp;prev=/images?q=fiber&amp;gbv=2&amp;ndsp=18&amp;hl=it&amp;sa=N" TargetMode="Externa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it/imgres?imgurl=http://ecoalfabeta.blogosfere.it/images/marzo%202009/share.jpg&amp;imgrefurl=http://ecoalfabeta.blogosfere.it/ecoquote/24.html&amp;usg=__p3pCr6pu-G1HNTJuLO0d6MZtwFc=&amp;h=470&amp;w=588&amp;sz=78&amp;hl=it&amp;start=53&amp;tbnid=J2tCni89-gmxwM:&amp;tbnh=108&amp;tbnw=135&amp;prev=/images?q=share&amp;gbv=2&amp;ndsp=18&amp;hl=it&amp;sa=N&amp;start=36" TargetMode="External"/><Relationship Id="rId11" Type="http://schemas.openxmlformats.org/officeDocument/2006/relationships/image" Target="../media/image40.jpeg"/><Relationship Id="rId5" Type="http://schemas.openxmlformats.org/officeDocument/2006/relationships/image" Target="../media/image37.jpeg"/><Relationship Id="rId15" Type="http://schemas.openxmlformats.org/officeDocument/2006/relationships/image" Target="../media/image44.png"/><Relationship Id="rId10" Type="http://schemas.openxmlformats.org/officeDocument/2006/relationships/hyperlink" Target="http://images.google.it/imgres?imgurl=http://skinnymoose.com/network/wp-content/uploads/2008/01/increase.gif&amp;imgrefurl=http://skinnymoose.com/network/2008/01/&amp;usg=__ozyf6CmBDWTEDYmjy6xdNoHefe4=&amp;h=250&amp;w=270&amp;sz=23&amp;hl=it&amp;start=1&amp;tbnid=l7zoMOi0WZnPoM:&amp;tbnh=105&amp;tbnw=113&amp;prev=/images?q=increase&amp;gbv=2&amp;hl=it" TargetMode="External"/><Relationship Id="rId19" Type="http://schemas.openxmlformats.org/officeDocument/2006/relationships/image" Target="../media/image48.png"/><Relationship Id="rId4" Type="http://schemas.openxmlformats.org/officeDocument/2006/relationships/hyperlink" Target="http://images.google.it/imgres?imgurl=http://www.funrose.com/wp-content/uploads/smart-power-strip-reducing-your-home-energy-bill.jpg&amp;imgrefurl=http://www.funrose.com/smart-power-stripreducing-your-home-energy-bill/5282.html&amp;usg=__3rCoo9SxPGcLlExqxdMvJrojPwQ=&amp;h=360&amp;w=250&amp;sz=30&amp;hl=it&amp;start=114&amp;tbnid=2cYt7q3qSU0RjM:&amp;tbnh=121&amp;tbnw=84&amp;prev=/images?q=energy+bill&amp;gbv=2&amp;ndsp=18&amp;hl=it&amp;sa=N&amp;start=108" TargetMode="External"/><Relationship Id="rId9" Type="http://schemas.openxmlformats.org/officeDocument/2006/relationships/image" Target="../media/image39.jpeg"/><Relationship Id="rId1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7.jpeg"/><Relationship Id="rId3" Type="http://schemas.openxmlformats.org/officeDocument/2006/relationships/image" Target="../media/image49.jpeg"/><Relationship Id="rId7" Type="http://schemas.openxmlformats.org/officeDocument/2006/relationships/image" Target="../media/image50.png"/><Relationship Id="rId12" Type="http://schemas.openxmlformats.org/officeDocument/2006/relationships/image" Target="../media/image53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52.jpeg"/><Relationship Id="rId5" Type="http://schemas.openxmlformats.org/officeDocument/2006/relationships/image" Target="../media/image43.png"/><Relationship Id="rId10" Type="http://schemas.openxmlformats.org/officeDocument/2006/relationships/image" Target="../media/image51.jpeg"/><Relationship Id="rId4" Type="http://schemas.openxmlformats.org/officeDocument/2006/relationships/image" Target="../media/image42.png"/><Relationship Id="rId9" Type="http://schemas.openxmlformats.org/officeDocument/2006/relationships/image" Target="../media/image46.png"/><Relationship Id="rId1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41434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338" name="Picture 7" descr="worl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28613"/>
            <a:ext cx="4500562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285992"/>
            <a:ext cx="7072362" cy="2739211"/>
          </a:xfrm>
          <a:prstGeom prst="rect">
            <a:avLst/>
          </a:prstGeom>
          <a:gradFill flip="none" rotWithShape="1">
            <a:gsLst>
              <a:gs pos="0">
                <a:srgbClr val="DDEBCF">
                  <a:alpha val="99000"/>
                </a:srgbClr>
              </a:gs>
              <a:gs pos="0">
                <a:srgbClr val="DDEBCF">
                  <a:alpha val="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1"/>
            <a:tileRect/>
          </a:gradFill>
          <a:effectLst>
            <a:softEdge rad="3175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Heavy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Franklin Gothic Heavy" pitchFamily="34" charset="0"/>
              </a:rPr>
              <a:t>GeSI EE IOCG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Franklin Gothic Heavy" pitchFamily="34" charset="0"/>
              </a:rPr>
              <a:t>Standardisation</a:t>
            </a:r>
            <a:r>
              <a:rPr lang="en-US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Franklin Gothic Heavy" pitchFamily="34" charset="0"/>
              </a:rPr>
              <a:t> Branch</a:t>
            </a:r>
            <a:endParaRPr lang="en-US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Franklin Gothic Heavy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Heavy" pitchFamily="34" charset="0"/>
              </a:rPr>
              <a:t> </a:t>
            </a:r>
            <a:endParaRPr lang="en-GB" sz="3600" dirty="0">
              <a:latin typeface="+mn-lt"/>
            </a:endParaRPr>
          </a:p>
        </p:txBody>
      </p:sp>
      <p:pic>
        <p:nvPicPr>
          <p:cNvPr id="14340" name="Picture 5" descr="GeSI Logo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71438" y="5857875"/>
            <a:ext cx="2841625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6072206"/>
            <a:ext cx="2488756" cy="71504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11" name="TextBox 10"/>
          <p:cNvSpPr txBox="1"/>
          <p:nvPr/>
        </p:nvSpPr>
        <p:spPr>
          <a:xfrm>
            <a:off x="714348" y="-116641"/>
            <a:ext cx="757242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General Presentation</a:t>
            </a:r>
          </a:p>
        </p:txBody>
      </p:sp>
      <p:sp>
        <p:nvSpPr>
          <p:cNvPr id="14343" name="TextBox 12"/>
          <p:cNvSpPr txBox="1">
            <a:spLocks noChangeArrowheads="1"/>
          </p:cNvSpPr>
          <p:nvPr/>
        </p:nvSpPr>
        <p:spPr bwMode="auto">
          <a:xfrm>
            <a:off x="3786188" y="6396038"/>
            <a:ext cx="19288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>
                <a:latin typeface="Franklin Gothic Book"/>
              </a:rPr>
              <a:t>Version 4.2 </a:t>
            </a:r>
          </a:p>
          <a:p>
            <a:r>
              <a:rPr lang="en-GB" sz="1100">
                <a:latin typeface="Franklin Gothic Book"/>
              </a:rPr>
              <a:t>14</a:t>
            </a:r>
            <a:r>
              <a:rPr lang="en-GB" sz="1100" baseline="30000">
                <a:latin typeface="Franklin Gothic Book"/>
              </a:rPr>
              <a:t>th</a:t>
            </a:r>
            <a:r>
              <a:rPr lang="en-GB" sz="1100">
                <a:latin typeface="Franklin Gothic Book"/>
              </a:rPr>
              <a:t>  January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81316" y="1364404"/>
            <a:ext cx="3519180" cy="540571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>
                <a:solidFill>
                  <a:schemeClr val="bg1"/>
                </a:solidFill>
                <a:latin typeface="+mn-lt"/>
              </a:rPr>
              <a:t>Action Points towards Organizations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338138" y="1785938"/>
            <a:ext cx="3519487" cy="352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700">
                <a:latin typeface="Franklin Gothic Book"/>
              </a:rPr>
              <a:t>Contributions and high level actions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EC JRC CoCs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ETSI EE/ATTM/…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ITU-T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CEN/CENELEC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Broadband Forum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ETNO Energy TT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Green Grid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ATIS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CRIP</a:t>
            </a:r>
            <a:endParaRPr lang="it-IT" sz="1700">
              <a:latin typeface="Franklin Gothic Book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45423" y="5636604"/>
            <a:ext cx="3519181" cy="540571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Action Points towards Vendors</a:t>
            </a:r>
          </a:p>
        </p:txBody>
      </p:sp>
      <p:sp>
        <p:nvSpPr>
          <p:cNvPr id="25608" name="Rectangle 7"/>
          <p:cNvSpPr>
            <a:spLocks noChangeArrowheads="1"/>
          </p:cNvSpPr>
          <p:nvPr/>
        </p:nvSpPr>
        <p:spPr bwMode="auto">
          <a:xfrm>
            <a:off x="444500" y="1285875"/>
            <a:ext cx="3716338" cy="4127500"/>
          </a:xfrm>
          <a:prstGeom prst="rect">
            <a:avLst/>
          </a:prstGeom>
          <a:noFill/>
          <a:ln w="38100">
            <a:solidFill>
              <a:srgbClr val="008080"/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25609" name="Rectangle 8"/>
          <p:cNvSpPr>
            <a:spLocks noChangeArrowheads="1"/>
          </p:cNvSpPr>
          <p:nvPr/>
        </p:nvSpPr>
        <p:spPr bwMode="auto">
          <a:xfrm>
            <a:off x="422275" y="5537200"/>
            <a:ext cx="3716338" cy="720725"/>
          </a:xfrm>
          <a:prstGeom prst="rect">
            <a:avLst/>
          </a:prstGeom>
          <a:noFill/>
          <a:ln w="38100">
            <a:solidFill>
              <a:srgbClr val="008080"/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4595086" y="2028467"/>
            <a:ext cx="4191756" cy="1329095"/>
          </a:xfrm>
          <a:prstGeom prst="wedgeRectCallout">
            <a:avLst>
              <a:gd name="adj1" fmla="val -50113"/>
              <a:gd name="adj2" fmla="val -17347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2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General presentation of EE IOCG goals and activities during the ETNO TT in Reykjavik in April 2008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A common presentation on ratio/efficiency metrics for Data </a:t>
            </a:r>
            <a:r>
              <a:rPr lang="en-US" sz="1100" dirty="0" err="1">
                <a:latin typeface="+mn-lt"/>
              </a:rPr>
              <a:t>Centres</a:t>
            </a:r>
            <a:r>
              <a:rPr lang="en-US" sz="1100" dirty="0">
                <a:latin typeface="+mn-lt"/>
              </a:rPr>
              <a:t> presented during the ETNO meeting in April 2008. </a:t>
            </a: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Proposal for a new AP to analyze the energy consumption impact of equipment in core and metro networks</a:t>
            </a: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endParaRPr lang="it-IT" sz="1200" dirty="0">
              <a:latin typeface="+mn-lt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4595086" y="5393270"/>
            <a:ext cx="4263194" cy="893250"/>
          </a:xfrm>
          <a:prstGeom prst="wedgeRectCallout">
            <a:avLst>
              <a:gd name="adj1" fmla="val -33602"/>
              <a:gd name="adj2" fmla="val -49310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2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Proposal of a common TCO methodology among members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Analysis of energy trends and savings opportunities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A One</a:t>
            </a:r>
            <a:r>
              <a:rPr lang="it-IT" sz="1100" dirty="0">
                <a:latin typeface="+mn-lt"/>
              </a:rPr>
              <a:t>-</a:t>
            </a:r>
            <a:r>
              <a:rPr lang="en-US" sz="1100" dirty="0">
                <a:latin typeface="+mn-lt"/>
              </a:rPr>
              <a:t>day meeting with vendors was scheduled in the last EE IOCG plenary in Venice (October, 22</a:t>
            </a:r>
            <a:r>
              <a:rPr lang="en-US" sz="1100" baseline="30000" dirty="0">
                <a:latin typeface="+mn-lt"/>
              </a:rPr>
              <a:t>nd</a:t>
            </a:r>
            <a:r>
              <a:rPr lang="en-US" sz="1100" dirty="0">
                <a:latin typeface="+mn-lt"/>
              </a:rPr>
              <a:t> 2008)</a:t>
            </a:r>
            <a:endParaRPr lang="it-IT" sz="12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endParaRPr lang="it-IT" sz="1200" dirty="0">
              <a:latin typeface="+mn-lt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4145123" y="3535363"/>
            <a:ext cx="449963" cy="0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4595086" y="3458921"/>
            <a:ext cx="4191756" cy="613021"/>
          </a:xfrm>
          <a:prstGeom prst="wedgeRectCallout">
            <a:avLst>
              <a:gd name="adj1" fmla="val -35310"/>
              <a:gd name="adj2" fmla="val 49356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An official liason between ATIS NIPP and ETSI EE and ATTM was supported by EE IOCG in november 2008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endParaRPr lang="it-IT" sz="1200" dirty="0">
              <a:latin typeface="+mn-lt"/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auto">
          <a:xfrm>
            <a:off x="4595086" y="4327266"/>
            <a:ext cx="4191756" cy="816246"/>
          </a:xfrm>
          <a:prstGeom prst="wedgeRectCallout">
            <a:avLst>
              <a:gd name="adj1" fmla="val -32375"/>
              <a:gd name="adj2" fmla="val -49780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en-US" sz="12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CRIP is the Club of biggest French Groups (e.g. Renault, Peugeot, EDF, FT, AXA, CA, SG) and French government (e.g. Army, finances). CRIP agreed to create a liaison with EE IOCG.</a:t>
            </a: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endParaRPr lang="it-IT" sz="1200" dirty="0">
              <a:latin typeface="+mn-lt"/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4591928" y="1305881"/>
            <a:ext cx="4185441" cy="551483"/>
          </a:xfrm>
          <a:prstGeom prst="wedgeRectCallout">
            <a:avLst>
              <a:gd name="adj1" fmla="val -49714"/>
              <a:gd name="adj2" fmla="val 10141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General presentation of EE IOCG goal and activities during the BBF Board meeting in April 2008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endParaRPr lang="it-IT" sz="1200" dirty="0">
              <a:latin typeface="+mn-lt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H="1">
            <a:off x="2285983" y="1592337"/>
            <a:ext cx="2304365" cy="2193853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>
            <a:off x="2143108" y="2624195"/>
            <a:ext cx="2437768" cy="1447747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>
            <a:off x="1214414" y="3723817"/>
            <a:ext cx="3390145" cy="991068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>
            <a:off x="1214414" y="4643445"/>
            <a:ext cx="3357586" cy="357191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5640" name="Text Box 3"/>
          <p:cNvSpPr txBox="1">
            <a:spLocks noChangeArrowheads="1"/>
          </p:cNvSpPr>
          <p:nvPr/>
        </p:nvSpPr>
        <p:spPr bwMode="auto">
          <a:xfrm>
            <a:off x="3071813" y="6456363"/>
            <a:ext cx="2463800" cy="401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>
                <a:solidFill>
                  <a:srgbClr val="008000"/>
                </a:solidFill>
                <a:latin typeface="Franklin Gothic Book"/>
              </a:rPr>
              <a:t>…TWh, not words…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7224" y="71414"/>
            <a:ext cx="7358114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	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Action points – most relevant results (2/2)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5642" name="Slide Number Placeholder 2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B1ED6A-D8BE-4C9E-B894-765F901132A6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9"/>
          <p:cNvGrpSpPr>
            <a:grpSpLocks/>
          </p:cNvGrpSpPr>
          <p:nvPr/>
        </p:nvGrpSpPr>
        <p:grpSpPr bwMode="auto">
          <a:xfrm>
            <a:off x="468313" y="2060575"/>
            <a:ext cx="8402637" cy="3036888"/>
            <a:chOff x="455642" y="2044851"/>
            <a:chExt cx="8402638" cy="3036728"/>
          </a:xfrm>
        </p:grpSpPr>
        <p:sp>
          <p:nvSpPr>
            <p:cNvPr id="13" name="Rounded Rectangle 12"/>
            <p:cNvSpPr/>
            <p:nvPr/>
          </p:nvSpPr>
          <p:spPr>
            <a:xfrm>
              <a:off x="455642" y="2149620"/>
              <a:ext cx="5973763" cy="2931959"/>
            </a:xfrm>
            <a:prstGeom prst="roundRect">
              <a:avLst/>
            </a:prstGeom>
            <a:solidFill>
              <a:srgbClr val="92D05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FFC000"/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959129" y="2143271"/>
              <a:ext cx="5899151" cy="2931959"/>
            </a:xfrm>
            <a:prstGeom prst="roundRect">
              <a:avLst/>
            </a:prstGeom>
            <a:solidFill>
              <a:srgbClr val="2C59B2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26630" name="Picture 5" descr="GeSI Logo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500034" y="3133728"/>
              <a:ext cx="2401888" cy="795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5140" y="3201992"/>
              <a:ext cx="1901935" cy="655636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632" name="TextBox 16"/>
            <p:cNvSpPr txBox="1">
              <a:spLocks noChangeArrowheads="1"/>
            </p:cNvSpPr>
            <p:nvPr/>
          </p:nvSpPr>
          <p:spPr bwMode="auto">
            <a:xfrm>
              <a:off x="2582892" y="2044851"/>
              <a:ext cx="3846512" cy="2889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1" algn="ctr"/>
              <a:endParaRPr lang="en-GB" sz="1600" b="1">
                <a:solidFill>
                  <a:srgbClr val="C00000"/>
                </a:solidFill>
                <a:latin typeface="Franklin Gothic Book"/>
              </a:endParaRPr>
            </a:p>
            <a:p>
              <a:pPr lvl="1" algn="ctr"/>
              <a:endParaRPr lang="en-GB" sz="1400" b="1">
                <a:solidFill>
                  <a:srgbClr val="C00000"/>
                </a:solidFill>
                <a:latin typeface="Franklin Gothic Book"/>
              </a:endParaRPr>
            </a:p>
            <a:p>
              <a:pPr lvl="1" algn="ctr"/>
              <a:r>
                <a:rPr lang="en-GB" sz="1400" b="1">
                  <a:solidFill>
                    <a:srgbClr val="C00000"/>
                  </a:solidFill>
                  <a:latin typeface="Franklin Gothic Book"/>
                </a:rPr>
                <a:t>GeSI EEIOCG Standardisation Branch</a:t>
              </a:r>
              <a:endParaRPr lang="en-GB" sz="1400" b="1">
                <a:solidFill>
                  <a:srgbClr val="271D18"/>
                </a:solidFill>
                <a:latin typeface="Franklin Gothic Book"/>
              </a:endParaRPr>
            </a:p>
            <a:p>
              <a:pPr lvl="1"/>
              <a:r>
                <a:rPr lang="en-GB" sz="1400" b="1">
                  <a:solidFill>
                    <a:srgbClr val="603B14"/>
                  </a:solidFill>
                  <a:latin typeface="Franklin Gothic Book"/>
                </a:rPr>
                <a:t>Standardisation Policy Group: </a:t>
              </a:r>
              <a:r>
                <a:rPr lang="en-GB" sz="1400">
                  <a:solidFill>
                    <a:srgbClr val="603B14"/>
                  </a:solidFill>
                  <a:latin typeface="Franklin Gothic Book"/>
                </a:rPr>
                <a:t>aimed at defining critical/areas/sub areas and developing high level strategies towards Standardisation Bodies and Vendors </a:t>
              </a:r>
              <a:endParaRPr lang="it-IT" sz="1400">
                <a:solidFill>
                  <a:srgbClr val="603B14"/>
                </a:solidFill>
                <a:latin typeface="Franklin Gothic Book"/>
              </a:endParaRPr>
            </a:p>
            <a:p>
              <a:pPr lvl="1"/>
              <a:r>
                <a:rPr lang="it-IT" sz="1400" b="1">
                  <a:solidFill>
                    <a:srgbClr val="603B14"/>
                  </a:solidFill>
                  <a:latin typeface="Franklin Gothic Book"/>
                </a:rPr>
                <a:t>Technical Group: </a:t>
              </a:r>
              <a:r>
                <a:rPr lang="it-IT" sz="1400">
                  <a:solidFill>
                    <a:srgbClr val="603B14"/>
                  </a:solidFill>
                  <a:latin typeface="Franklin Gothic Book"/>
                </a:rPr>
                <a:t>aimed at producing contributions/specifications in the different Standardisation Bodies  </a:t>
              </a:r>
            </a:p>
            <a:p>
              <a:pPr lvl="1"/>
              <a:r>
                <a:rPr lang="it-IT" sz="1400" b="1">
                  <a:solidFill>
                    <a:srgbClr val="603B14"/>
                  </a:solidFill>
                  <a:latin typeface="Franklin Gothic Book"/>
                </a:rPr>
                <a:t>Vendors Group</a:t>
              </a:r>
              <a:r>
                <a:rPr lang="it-IT" sz="1400">
                  <a:solidFill>
                    <a:srgbClr val="603B14"/>
                  </a:solidFill>
                  <a:latin typeface="Franklin Gothic Book"/>
                </a:rPr>
                <a:t>: vendors in GeSI highly involved in environmental issues </a:t>
              </a:r>
              <a:endParaRPr lang="en-GB" sz="1400">
                <a:solidFill>
                  <a:srgbClr val="603B14"/>
                </a:solidFill>
                <a:latin typeface="Franklin Gothic Book"/>
              </a:endParaRPr>
            </a:p>
            <a:p>
              <a:endParaRPr lang="en-GB" sz="1400">
                <a:latin typeface="Franklin Gothic Book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28662" y="85531"/>
            <a:ext cx="850112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GeSI EEIOCG Standardisation Branch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Organisation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</a:t>
            </a:r>
            <a:endParaRPr lang="en-GB" sz="2400" dirty="0">
              <a:latin typeface="+mn-lt"/>
            </a:endParaRPr>
          </a:p>
        </p:txBody>
      </p:sp>
      <p:sp>
        <p:nvSpPr>
          <p:cNvPr id="26627" name="Slide Number Placeholder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4982BC-3CD2-4352-9258-C649868AACDF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285875"/>
            <a:ext cx="4884738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71072" y="71414"/>
            <a:ext cx="78581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GeSI EEIOCG Standardisation Branch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Constitution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BA818-FCA8-4004-B725-962B3FB34AD1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2913" y="1352550"/>
            <a:ext cx="5729287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99634" y="75139"/>
            <a:ext cx="8001056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GeSI EEIOCG Standardisation Branch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     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Mission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7842E3-CDF5-4915-8980-274CB29F5316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357313"/>
            <a:ext cx="7358062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97370" y="71414"/>
            <a:ext cx="7286676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GeSI EEIOCG Standardisation Branch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     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process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1523DD-408A-41AA-9298-B248FCDE8BDF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TextBox 9"/>
          <p:cNvPicPr>
            <a:picLocks noChangeArrowheads="1"/>
          </p:cNvPicPr>
          <p:nvPr/>
        </p:nvPicPr>
        <p:blipFill>
          <a:blip r:embed="rId2"/>
          <a:srcRect b="57422"/>
          <a:stretch>
            <a:fillRect/>
          </a:stretch>
        </p:blipFill>
        <p:spPr bwMode="auto">
          <a:xfrm>
            <a:off x="688975" y="-42863"/>
            <a:ext cx="7321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60F4F3-DBFD-468F-9EB8-5F97E012305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GB"/>
          </a:p>
        </p:txBody>
      </p:sp>
      <p:pic>
        <p:nvPicPr>
          <p:cNvPr id="31747" name="Picture 11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76450"/>
            <a:ext cx="8785225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1199"/>
          <p:cNvSpPr txBox="1">
            <a:spLocks noChangeArrowheads="1"/>
          </p:cNvSpPr>
          <p:nvPr/>
        </p:nvSpPr>
        <p:spPr bwMode="auto">
          <a:xfrm>
            <a:off x="1835150" y="476250"/>
            <a:ext cx="305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chemeClr val="hlink"/>
                </a:solidFill>
              </a:rPr>
              <a:t>References for Policy Group</a:t>
            </a:r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11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A44652-794B-4F5E-A1C3-0B3BD3AB8FB3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GB"/>
          </a:p>
        </p:txBody>
      </p:sp>
      <p:pic>
        <p:nvPicPr>
          <p:cNvPr id="32770" name="TextBox 9"/>
          <p:cNvPicPr>
            <a:picLocks noChangeArrowheads="1"/>
          </p:cNvPicPr>
          <p:nvPr/>
        </p:nvPicPr>
        <p:blipFill>
          <a:blip r:embed="rId2"/>
          <a:srcRect b="57422"/>
          <a:stretch>
            <a:fillRect/>
          </a:stretch>
        </p:blipFill>
        <p:spPr bwMode="auto">
          <a:xfrm>
            <a:off x="688975" y="-42863"/>
            <a:ext cx="7321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700213"/>
            <a:ext cx="8856663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7"/>
          <p:cNvSpPr txBox="1">
            <a:spLocks noChangeArrowheads="1"/>
          </p:cNvSpPr>
          <p:nvPr/>
        </p:nvSpPr>
        <p:spPr bwMode="auto">
          <a:xfrm>
            <a:off x="1835150" y="476250"/>
            <a:ext cx="342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chemeClr val="hlink"/>
                </a:solidFill>
              </a:rPr>
              <a:t>References for Technical Group</a:t>
            </a:r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38576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0" y="2285992"/>
            <a:ext cx="7072362" cy="2677656"/>
          </a:xfrm>
          <a:prstGeom prst="rect">
            <a:avLst/>
          </a:prstGeom>
          <a:gradFill flip="none" rotWithShape="1">
            <a:gsLst>
              <a:gs pos="0">
                <a:srgbClr val="DDEBCF">
                  <a:alpha val="99000"/>
                </a:srgbClr>
              </a:gs>
              <a:gs pos="0">
                <a:srgbClr val="DDEBCF">
                  <a:alpha val="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1"/>
            <a:tileRect/>
          </a:gradFill>
          <a:effectLst>
            <a:softEdge rad="3175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Heavy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Franklin Gothic Heavy" pitchFamily="34" charset="0"/>
              </a:rPr>
              <a:t>Thank You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Franklin Gothic Heavy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Heavy" pitchFamily="34" charset="0"/>
              </a:rPr>
              <a:t> </a:t>
            </a:r>
            <a:endParaRPr lang="en-GB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785786" y="107556"/>
            <a:ext cx="7286676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   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Members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sp>
        <p:nvSpPr>
          <p:cNvPr id="15363" name="Slide Number Placeholder 6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5C389-DC71-4B89-B7F1-E28C4BD94C7E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/>
          </a:p>
        </p:txBody>
      </p:sp>
      <p:pic>
        <p:nvPicPr>
          <p:cNvPr id="2" name="Picture 2" descr="worl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708150"/>
            <a:ext cx="8429625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4113" y="2355850"/>
            <a:ext cx="752475" cy="482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telefonica_logo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24213" y="3933825"/>
            <a:ext cx="1016000" cy="32385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7" name="Picture 6" descr="Deutsche_Telekom_T-Mobile_Germany_logo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l="1662" t="12991" r="-1329" b="15747"/>
          <a:stretch>
            <a:fillRect/>
          </a:stretch>
        </p:blipFill>
        <p:spPr bwMode="auto">
          <a:xfrm>
            <a:off x="5108575" y="2946401"/>
            <a:ext cx="944563" cy="269874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8" name="Picture 7" descr="BT_logo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49576" y="2439988"/>
            <a:ext cx="669924" cy="31750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59350" y="2640013"/>
            <a:ext cx="935038" cy="2762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1" name="Picture 10" descr="kpn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119563" y="1757363"/>
            <a:ext cx="681037" cy="312737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2" name="Picture 11" descr="att_horiz_color_lrg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82600" y="2897188"/>
            <a:ext cx="866775" cy="392112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3" name="Picture 12" descr="companyVerizonLogo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114551" y="2884488"/>
            <a:ext cx="619124" cy="395287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5" name="Picture 14" descr="Telkom.co.za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448175" y="5334000"/>
            <a:ext cx="622300" cy="4794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6" name="Picture 15" descr="TEL_h_pos_3D_c_100mm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103813" y="1757363"/>
            <a:ext cx="782637" cy="33020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7" name="Picture 16" descr="Telekom Austria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111688" y="3234948"/>
            <a:ext cx="539544" cy="268387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15375" name="Line 17"/>
          <p:cNvSpPr>
            <a:spLocks noChangeShapeType="1"/>
          </p:cNvSpPr>
          <p:nvPr/>
        </p:nvSpPr>
        <p:spPr bwMode="auto">
          <a:xfrm>
            <a:off x="482600" y="3306763"/>
            <a:ext cx="22653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76" name="Line 18"/>
          <p:cNvSpPr>
            <a:spLocks noChangeShapeType="1"/>
          </p:cNvSpPr>
          <p:nvPr/>
        </p:nvSpPr>
        <p:spPr bwMode="auto">
          <a:xfrm>
            <a:off x="1709738" y="3300413"/>
            <a:ext cx="222250" cy="2968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77" name="Line 19"/>
          <p:cNvSpPr>
            <a:spLocks noChangeShapeType="1"/>
          </p:cNvSpPr>
          <p:nvPr/>
        </p:nvSpPr>
        <p:spPr bwMode="auto">
          <a:xfrm>
            <a:off x="4473575" y="5278438"/>
            <a:ext cx="6016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78" name="Line 20"/>
          <p:cNvSpPr>
            <a:spLocks noChangeShapeType="1"/>
          </p:cNvSpPr>
          <p:nvPr/>
        </p:nvSpPr>
        <p:spPr bwMode="auto">
          <a:xfrm flipH="1" flipV="1">
            <a:off x="4770438" y="5103813"/>
            <a:ext cx="14287" cy="1857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79" name="Line 23"/>
          <p:cNvSpPr>
            <a:spLocks noChangeShapeType="1"/>
          </p:cNvSpPr>
          <p:nvPr/>
        </p:nvSpPr>
        <p:spPr bwMode="auto">
          <a:xfrm>
            <a:off x="3670300" y="4335463"/>
            <a:ext cx="10461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0" name="Line 24"/>
          <p:cNvSpPr>
            <a:spLocks noChangeShapeType="1"/>
          </p:cNvSpPr>
          <p:nvPr/>
        </p:nvSpPr>
        <p:spPr bwMode="auto">
          <a:xfrm flipV="1">
            <a:off x="4311650" y="3486150"/>
            <a:ext cx="190500" cy="8445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1" name="Line 27"/>
          <p:cNvSpPr>
            <a:spLocks noChangeShapeType="1"/>
          </p:cNvSpPr>
          <p:nvPr/>
        </p:nvSpPr>
        <p:spPr bwMode="auto">
          <a:xfrm>
            <a:off x="3232150" y="3906838"/>
            <a:ext cx="9683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2" name="Line 28"/>
          <p:cNvSpPr>
            <a:spLocks noChangeShapeType="1"/>
          </p:cNvSpPr>
          <p:nvPr/>
        </p:nvSpPr>
        <p:spPr bwMode="auto">
          <a:xfrm flipV="1">
            <a:off x="3716338" y="3536950"/>
            <a:ext cx="460375" cy="3460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3" name="Line 29"/>
          <p:cNvSpPr>
            <a:spLocks noChangeShapeType="1"/>
          </p:cNvSpPr>
          <p:nvPr/>
        </p:nvSpPr>
        <p:spPr bwMode="auto">
          <a:xfrm flipH="1">
            <a:off x="3713163" y="2906713"/>
            <a:ext cx="0" cy="3111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4" name="Line 30"/>
          <p:cNvSpPr>
            <a:spLocks noChangeShapeType="1"/>
          </p:cNvSpPr>
          <p:nvPr/>
        </p:nvSpPr>
        <p:spPr bwMode="auto">
          <a:xfrm>
            <a:off x="3711575" y="3071813"/>
            <a:ext cx="590550" cy="279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5" name="Line 31"/>
          <p:cNvSpPr>
            <a:spLocks noChangeShapeType="1"/>
          </p:cNvSpPr>
          <p:nvPr/>
        </p:nvSpPr>
        <p:spPr bwMode="auto">
          <a:xfrm>
            <a:off x="2946400" y="2752725"/>
            <a:ext cx="6619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6" name="Line 32"/>
          <p:cNvSpPr>
            <a:spLocks noChangeShapeType="1"/>
          </p:cNvSpPr>
          <p:nvPr/>
        </p:nvSpPr>
        <p:spPr bwMode="auto">
          <a:xfrm>
            <a:off x="3603625" y="2751138"/>
            <a:ext cx="612775" cy="3524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7" name="Line 33"/>
          <p:cNvSpPr>
            <a:spLocks noChangeShapeType="1"/>
          </p:cNvSpPr>
          <p:nvPr/>
        </p:nvSpPr>
        <p:spPr bwMode="auto">
          <a:xfrm>
            <a:off x="5076825" y="3236913"/>
            <a:ext cx="0" cy="263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8" name="Line 34"/>
          <p:cNvSpPr>
            <a:spLocks noChangeShapeType="1"/>
          </p:cNvSpPr>
          <p:nvPr/>
        </p:nvSpPr>
        <p:spPr bwMode="auto">
          <a:xfrm flipH="1">
            <a:off x="4500563" y="3357563"/>
            <a:ext cx="5762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89" name="Line 35"/>
          <p:cNvSpPr>
            <a:spLocks noChangeShapeType="1"/>
          </p:cNvSpPr>
          <p:nvPr/>
        </p:nvSpPr>
        <p:spPr bwMode="auto">
          <a:xfrm>
            <a:off x="3776663" y="2824163"/>
            <a:ext cx="6080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0" name="Line 36"/>
          <p:cNvSpPr>
            <a:spLocks noChangeShapeType="1"/>
          </p:cNvSpPr>
          <p:nvPr/>
        </p:nvSpPr>
        <p:spPr bwMode="auto">
          <a:xfrm>
            <a:off x="4159250" y="2827338"/>
            <a:ext cx="265113" cy="541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1" name="Line 37"/>
          <p:cNvSpPr>
            <a:spLocks noChangeShapeType="1"/>
          </p:cNvSpPr>
          <p:nvPr/>
        </p:nvSpPr>
        <p:spPr bwMode="auto">
          <a:xfrm flipH="1">
            <a:off x="5076825" y="2951163"/>
            <a:ext cx="0" cy="247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2" name="Line 38"/>
          <p:cNvSpPr>
            <a:spLocks noChangeShapeType="1"/>
          </p:cNvSpPr>
          <p:nvPr/>
        </p:nvSpPr>
        <p:spPr bwMode="auto">
          <a:xfrm flipH="1">
            <a:off x="4500563" y="3067050"/>
            <a:ext cx="581025" cy="2000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3" name="Line 39"/>
          <p:cNvSpPr>
            <a:spLocks noChangeShapeType="1"/>
          </p:cNvSpPr>
          <p:nvPr/>
        </p:nvSpPr>
        <p:spPr bwMode="auto">
          <a:xfrm flipH="1">
            <a:off x="4932363" y="2655888"/>
            <a:ext cx="0" cy="2492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4" name="Line 40"/>
          <p:cNvSpPr>
            <a:spLocks noChangeShapeType="1"/>
          </p:cNvSpPr>
          <p:nvPr/>
        </p:nvSpPr>
        <p:spPr bwMode="auto">
          <a:xfrm flipH="1">
            <a:off x="4418013" y="2781300"/>
            <a:ext cx="514350" cy="4508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5" name="Line 43"/>
          <p:cNvSpPr>
            <a:spLocks noChangeShapeType="1"/>
          </p:cNvSpPr>
          <p:nvPr/>
        </p:nvSpPr>
        <p:spPr bwMode="auto">
          <a:xfrm>
            <a:off x="4144963" y="2073275"/>
            <a:ext cx="6334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6" name="Line 44"/>
          <p:cNvSpPr>
            <a:spLocks noChangeShapeType="1"/>
          </p:cNvSpPr>
          <p:nvPr/>
        </p:nvSpPr>
        <p:spPr bwMode="auto">
          <a:xfrm flipH="1">
            <a:off x="4394200" y="2100263"/>
            <a:ext cx="131763" cy="10604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7" name="Line 45"/>
          <p:cNvSpPr>
            <a:spLocks noChangeShapeType="1"/>
          </p:cNvSpPr>
          <p:nvPr/>
        </p:nvSpPr>
        <p:spPr bwMode="auto">
          <a:xfrm flipH="1">
            <a:off x="5041900" y="1766888"/>
            <a:ext cx="0" cy="3365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8" name="Line 46"/>
          <p:cNvSpPr>
            <a:spLocks noChangeShapeType="1"/>
          </p:cNvSpPr>
          <p:nvPr/>
        </p:nvSpPr>
        <p:spPr bwMode="auto">
          <a:xfrm flipH="1">
            <a:off x="4543425" y="1958975"/>
            <a:ext cx="492125" cy="6969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399" name="Line 52"/>
          <p:cNvSpPr>
            <a:spLocks noChangeShapeType="1"/>
          </p:cNvSpPr>
          <p:nvPr/>
        </p:nvSpPr>
        <p:spPr bwMode="auto">
          <a:xfrm>
            <a:off x="6443663" y="3429000"/>
            <a:ext cx="4333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00" name="Line 53"/>
          <p:cNvSpPr>
            <a:spLocks noChangeShapeType="1"/>
          </p:cNvSpPr>
          <p:nvPr/>
        </p:nvSpPr>
        <p:spPr bwMode="auto">
          <a:xfrm>
            <a:off x="6659563" y="3429000"/>
            <a:ext cx="0" cy="2873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55" name="Picture 54" descr="orange_logo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302001" y="2878138"/>
            <a:ext cx="377824" cy="357187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56" name="Picture 55" descr="marchio_telecom_colore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1725" y="4375151"/>
            <a:ext cx="1106488" cy="219074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15403" name="Line 59"/>
          <p:cNvSpPr>
            <a:spLocks noChangeShapeType="1"/>
          </p:cNvSpPr>
          <p:nvPr/>
        </p:nvSpPr>
        <p:spPr bwMode="auto">
          <a:xfrm flipH="1" flipV="1">
            <a:off x="4932363" y="3573463"/>
            <a:ext cx="393700" cy="1047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04" name="Line 60"/>
          <p:cNvSpPr>
            <a:spLocks noChangeShapeType="1"/>
          </p:cNvSpPr>
          <p:nvPr/>
        </p:nvSpPr>
        <p:spPr bwMode="auto">
          <a:xfrm flipH="1">
            <a:off x="5322888" y="3522663"/>
            <a:ext cx="0" cy="287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62" name="Picture 70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153025" y="4295775"/>
            <a:ext cx="842963" cy="2794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73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1362075" y="2879725"/>
            <a:ext cx="741362" cy="400050"/>
          </a:xfrm>
          <a:prstGeom prst="round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5407" name="Picture 68" descr="china_telecom">
            <a:hlinkClick r:id="rId26"/>
          </p:cNvPr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443663" y="2924175"/>
            <a:ext cx="41275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14" descr="KT logo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7724775" y="3403600"/>
            <a:ext cx="592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9" name="Line 115"/>
          <p:cNvSpPr>
            <a:spLocks noChangeShapeType="1"/>
          </p:cNvSpPr>
          <p:nvPr/>
        </p:nvSpPr>
        <p:spPr bwMode="auto">
          <a:xfrm flipH="1">
            <a:off x="7637463" y="3452813"/>
            <a:ext cx="0" cy="3365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10" name="Line 116"/>
          <p:cNvSpPr>
            <a:spLocks noChangeShapeType="1"/>
          </p:cNvSpPr>
          <p:nvPr/>
        </p:nvSpPr>
        <p:spPr bwMode="auto">
          <a:xfrm flipH="1">
            <a:off x="7092950" y="3627438"/>
            <a:ext cx="552450" cy="6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15411" name="Picture 47" descr="TeliaSonera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072063" y="2120900"/>
            <a:ext cx="12255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12" name="Line 49"/>
          <p:cNvSpPr>
            <a:spLocks noChangeShapeType="1"/>
          </p:cNvSpPr>
          <p:nvPr/>
        </p:nvSpPr>
        <p:spPr bwMode="auto">
          <a:xfrm flipH="1">
            <a:off x="4687888" y="2257425"/>
            <a:ext cx="350837" cy="355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13" name="Line 50"/>
          <p:cNvSpPr>
            <a:spLocks noChangeShapeType="1"/>
          </p:cNvSpPr>
          <p:nvPr/>
        </p:nvSpPr>
        <p:spPr bwMode="auto">
          <a:xfrm flipH="1">
            <a:off x="5038725" y="2122488"/>
            <a:ext cx="0" cy="2444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14" name="AutoShape 56" descr="image003"/>
          <p:cNvSpPr>
            <a:spLocks noChangeAspect="1" noChangeArrowheads="1"/>
          </p:cNvSpPr>
          <p:nvPr/>
        </p:nvSpPr>
        <p:spPr bwMode="auto">
          <a:xfrm>
            <a:off x="2981325" y="2600325"/>
            <a:ext cx="3181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5" name="AutoShape 58" descr="image003"/>
          <p:cNvSpPr>
            <a:spLocks noChangeAspect="1" noChangeArrowheads="1"/>
          </p:cNvSpPr>
          <p:nvPr/>
        </p:nvSpPr>
        <p:spPr bwMode="auto">
          <a:xfrm>
            <a:off x="2981325" y="2600325"/>
            <a:ext cx="3181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15416" name="Picture 60"/>
          <p:cNvPicPr>
            <a:picLocks noChangeAspect="1" noChangeArrowheads="1"/>
          </p:cNvPicPr>
          <p:nvPr/>
        </p:nvPicPr>
        <p:blipFill>
          <a:blip r:embed="rId30"/>
          <a:srcRect l="2203" t="9058" b="8333"/>
          <a:stretch>
            <a:fillRect/>
          </a:stretch>
        </p:blipFill>
        <p:spPr bwMode="auto">
          <a:xfrm>
            <a:off x="5364163" y="3522663"/>
            <a:ext cx="5762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17" name="Line 59"/>
          <p:cNvSpPr>
            <a:spLocks noChangeShapeType="1"/>
          </p:cNvSpPr>
          <p:nvPr/>
        </p:nvSpPr>
        <p:spPr bwMode="auto">
          <a:xfrm flipH="1" flipV="1">
            <a:off x="4787900" y="3644900"/>
            <a:ext cx="317500" cy="8175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18" name="Line 60"/>
          <p:cNvSpPr>
            <a:spLocks noChangeShapeType="1"/>
          </p:cNvSpPr>
          <p:nvPr/>
        </p:nvSpPr>
        <p:spPr bwMode="auto">
          <a:xfrm flipH="1">
            <a:off x="5106988" y="4292600"/>
            <a:ext cx="0" cy="2889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15419" name="Picture 61" descr="COSMOTE">
            <a:hlinkClick r:id="rId31"/>
          </p:cNvPr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148263" y="3851275"/>
            <a:ext cx="5762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20" name="Line 59"/>
          <p:cNvSpPr>
            <a:spLocks noChangeShapeType="1"/>
          </p:cNvSpPr>
          <p:nvPr/>
        </p:nvSpPr>
        <p:spPr bwMode="auto">
          <a:xfrm flipH="1" flipV="1">
            <a:off x="4787900" y="3429000"/>
            <a:ext cx="360363" cy="5762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21" name="Line 60"/>
          <p:cNvSpPr>
            <a:spLocks noChangeShapeType="1"/>
          </p:cNvSpPr>
          <p:nvPr/>
        </p:nvSpPr>
        <p:spPr bwMode="auto">
          <a:xfrm flipH="1">
            <a:off x="5148263" y="3860800"/>
            <a:ext cx="0" cy="2889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15422" name="Picture 63" descr="chorus_0">
            <a:hlinkClick r:id="rId33"/>
          </p:cNvPr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8459788" y="4724400"/>
            <a:ext cx="433387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23" name="Line 115"/>
          <p:cNvSpPr>
            <a:spLocks noChangeShapeType="1"/>
          </p:cNvSpPr>
          <p:nvPr/>
        </p:nvSpPr>
        <p:spPr bwMode="auto">
          <a:xfrm flipH="1">
            <a:off x="8467725" y="4770438"/>
            <a:ext cx="0" cy="3365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5424" name="Line 116"/>
          <p:cNvSpPr>
            <a:spLocks noChangeShapeType="1"/>
          </p:cNvSpPr>
          <p:nvPr/>
        </p:nvSpPr>
        <p:spPr bwMode="auto">
          <a:xfrm flipH="1">
            <a:off x="8172450" y="4935538"/>
            <a:ext cx="290513" cy="5810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oval" w="med" len="med"/>
          </a:ln>
        </p:spPr>
        <p:txBody>
          <a:bodyPr lIns="0" tIns="0" rIns="0" bIns="0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4643438" y="1214422"/>
            <a:ext cx="4429124" cy="5072098"/>
          </a:xfrm>
          <a:prstGeom prst="roundRect">
            <a:avLst/>
          </a:prstGeom>
          <a:solidFill>
            <a:srgbClr val="FCF4D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71438" y="1214422"/>
            <a:ext cx="4500562" cy="5072098"/>
          </a:xfrm>
          <a:prstGeom prst="roundRect">
            <a:avLst/>
          </a:prstGeom>
          <a:solidFill>
            <a:srgbClr val="CDEEFF">
              <a:alpha val="9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643182"/>
            <a:ext cx="2000232" cy="714380"/>
          </a:xfrm>
          <a:prstGeom prst="roundRect">
            <a:avLst/>
          </a:prstGeom>
          <a:gradFill>
            <a:gsLst>
              <a:gs pos="0">
                <a:srgbClr val="DDEBCF">
                  <a:alpha val="23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</a:gradFill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3" name="Oval 22"/>
          <p:cNvSpPr/>
          <p:nvPr/>
        </p:nvSpPr>
        <p:spPr>
          <a:xfrm>
            <a:off x="142844" y="2714620"/>
            <a:ext cx="1285884" cy="121444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2714612" y="3643314"/>
            <a:ext cx="1285884" cy="121444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1571604" y="2786058"/>
            <a:ext cx="1285884" cy="121444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2786050" y="5000636"/>
            <a:ext cx="1285884" cy="1214446"/>
          </a:xfrm>
          <a:prstGeom prst="ellipse">
            <a:avLst/>
          </a:prstGeom>
          <a:blipFill dpi="0" rotWithShape="1">
            <a:blip r:embed="rId6"/>
            <a:srcRect/>
            <a:stretch>
              <a:fillRect l="-2000" t="-2000" r="-2000" b="-2000"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6286512" y="2714620"/>
            <a:ext cx="1285884" cy="1214446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l="-17000" t="-6000" r="-19000" b="-4000"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285720" y="4286256"/>
            <a:ext cx="2286016" cy="1857388"/>
          </a:xfrm>
          <a:prstGeom prst="roundRect">
            <a:avLst/>
          </a:prstGeom>
          <a:solidFill>
            <a:srgbClr val="66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5143504" y="3643314"/>
            <a:ext cx="1285884" cy="121444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5143504" y="5000636"/>
            <a:ext cx="1285884" cy="1214446"/>
          </a:xfrm>
          <a:prstGeom prst="ellipse">
            <a:avLst/>
          </a:prstGeom>
          <a:blipFill dpi="0" rotWithShape="1">
            <a:blip r:embed="rId9"/>
            <a:srcRect/>
            <a:stretch>
              <a:fillRect l="-18000" r="-13000"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7715272" y="2643182"/>
            <a:ext cx="1285884" cy="1214446"/>
          </a:xfrm>
          <a:prstGeom prst="ellipse">
            <a:avLst/>
          </a:prstGeom>
          <a:blipFill dpi="0" rotWithShape="1">
            <a:blip r:embed="rId10"/>
            <a:srcRect/>
            <a:stretch>
              <a:fillRect l="1000" t="3000" r="3000"/>
            </a:stretch>
          </a:blipFill>
          <a:ln>
            <a:solidFill>
              <a:schemeClr val="bg1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8" name="Rounded Rectangle 27"/>
          <p:cNvSpPr/>
          <p:nvPr/>
        </p:nvSpPr>
        <p:spPr>
          <a:xfrm>
            <a:off x="6572264" y="4286256"/>
            <a:ext cx="2286016" cy="18573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14282" y="1500174"/>
            <a:ext cx="4214842" cy="1000132"/>
          </a:xfrm>
          <a:prstGeom prst="roundRect">
            <a:avLst/>
          </a:prstGeom>
          <a:solidFill>
            <a:srgbClr val="66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1">
                <a:solidFill>
                  <a:srgbClr val="404040"/>
                </a:solidFill>
              </a:rPr>
              <a:t>&gt;60 TWh</a:t>
            </a:r>
          </a:p>
          <a:p>
            <a:pPr algn="ctr">
              <a:defRPr/>
            </a:pPr>
            <a:r>
              <a:rPr lang="fr-FR" b="1">
                <a:solidFill>
                  <a:srgbClr val="7F7F7F"/>
                </a:solidFill>
              </a:rPr>
              <a:t>total </a:t>
            </a:r>
            <a:r>
              <a:rPr lang="en-GB" b="1">
                <a:solidFill>
                  <a:srgbClr val="7F7F7F"/>
                </a:solidFill>
              </a:rPr>
              <a:t>electrical energy consumption (*)</a:t>
            </a:r>
            <a:endParaRPr lang="it-IT" b="1">
              <a:solidFill>
                <a:srgbClr val="7F7F7F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786314" y="1500174"/>
            <a:ext cx="4143404" cy="100013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1">
                <a:solidFill>
                  <a:srgbClr val="404040"/>
                </a:solidFill>
              </a:rPr>
              <a:t>&gt;750.000.000</a:t>
            </a:r>
          </a:p>
          <a:p>
            <a:pPr algn="ctr">
              <a:defRPr/>
            </a:pPr>
            <a:r>
              <a:rPr lang="fr-FR" b="1">
                <a:solidFill>
                  <a:srgbClr val="7F7F7F"/>
                </a:solidFill>
              </a:rPr>
              <a:t>total POTS + Broadband </a:t>
            </a:r>
            <a:r>
              <a:rPr lang="en-GB" b="1">
                <a:solidFill>
                  <a:srgbClr val="7F7F7F"/>
                </a:solidFill>
              </a:rPr>
              <a:t>customers (*)</a:t>
            </a:r>
          </a:p>
        </p:txBody>
      </p:sp>
      <p:sp>
        <p:nvSpPr>
          <p:cNvPr id="17452" name="TextBox 30"/>
          <p:cNvSpPr txBox="1">
            <a:spLocks noChangeArrowheads="1"/>
          </p:cNvSpPr>
          <p:nvPr/>
        </p:nvSpPr>
        <p:spPr bwMode="auto">
          <a:xfrm>
            <a:off x="1857375" y="6396038"/>
            <a:ext cx="542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>
                <a:latin typeface="Franklin Gothic Book"/>
              </a:rPr>
              <a:t>(*) End of 2007 - Only Domestic market Source:  Operators public information</a:t>
            </a:r>
            <a:endParaRPr lang="en-GB" sz="1200">
              <a:latin typeface="Franklin Gothic Book"/>
            </a:endParaRPr>
          </a:p>
          <a:p>
            <a:r>
              <a:rPr lang="it-IT" sz="1200">
                <a:latin typeface="Franklin Gothic Book"/>
              </a:rPr>
              <a:t>(**) Source: International Energy Agency, 2006 data</a:t>
            </a:r>
          </a:p>
        </p:txBody>
      </p:sp>
      <p:sp>
        <p:nvSpPr>
          <p:cNvPr id="17453" name="Text Box 25"/>
          <p:cNvSpPr txBox="1">
            <a:spLocks noChangeArrowheads="1"/>
          </p:cNvSpPr>
          <p:nvPr/>
        </p:nvSpPr>
        <p:spPr bwMode="auto">
          <a:xfrm>
            <a:off x="357188" y="4322763"/>
            <a:ext cx="2144712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7030A0"/>
              </a:buClr>
              <a:buSzPct val="160000"/>
              <a:buFont typeface="Arial" charset="0"/>
              <a:buChar char="•"/>
            </a:pPr>
            <a:r>
              <a:rPr lang="it-IT" sz="1600" b="1">
                <a:latin typeface="Franklin Gothic Book"/>
              </a:rPr>
              <a:t>35% of the total world’s </a:t>
            </a:r>
            <a:r>
              <a:rPr lang="it-IT" sz="1600" b="1" baseline="30000">
                <a:latin typeface="Franklin Gothic Book"/>
              </a:rPr>
              <a:t>(**)</a:t>
            </a:r>
            <a:r>
              <a:rPr lang="it-IT" sz="1600" b="1">
                <a:latin typeface="Franklin Gothic Book"/>
              </a:rPr>
              <a:t> renewable energy production</a:t>
            </a:r>
          </a:p>
          <a:p>
            <a:pPr>
              <a:buClr>
                <a:srgbClr val="7030A0"/>
              </a:buClr>
              <a:buSzPct val="160000"/>
              <a:buFont typeface="Arial" charset="0"/>
              <a:buChar char="•"/>
            </a:pPr>
            <a:r>
              <a:rPr lang="en-US" sz="1600" b="1">
                <a:latin typeface="Franklin Gothic Book"/>
              </a:rPr>
              <a:t>~ 1% of the National electrical consumption (*/**) </a:t>
            </a:r>
            <a:endParaRPr lang="it-IT" sz="1600" b="1">
              <a:latin typeface="Franklin Gothic Book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14348" y="97673"/>
            <a:ext cx="742955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      Numbers</a:t>
            </a:r>
          </a:p>
        </p:txBody>
      </p:sp>
      <p:sp>
        <p:nvSpPr>
          <p:cNvPr id="17455" name="TextBox 37"/>
          <p:cNvSpPr txBox="1">
            <a:spLocks noChangeArrowheads="1"/>
          </p:cNvSpPr>
          <p:nvPr/>
        </p:nvSpPr>
        <p:spPr bwMode="auto">
          <a:xfrm>
            <a:off x="6786563" y="4657725"/>
            <a:ext cx="17859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latin typeface="Franklin Gothic Book"/>
              </a:rPr>
              <a:t>11% of the total world’s population</a:t>
            </a:r>
            <a:endParaRPr lang="en-GB" b="1">
              <a:latin typeface="Franklin Gothic Book"/>
            </a:endParaRPr>
          </a:p>
          <a:p>
            <a:endParaRPr lang="en-GB">
              <a:latin typeface="Franklin Gothic Book"/>
            </a:endParaRPr>
          </a:p>
        </p:txBody>
      </p:sp>
      <p:sp>
        <p:nvSpPr>
          <p:cNvPr id="17456" name="Slide Number Placeholder 3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C4B05C-A300-4C6D-B803-6580738F497E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28996" y="3929066"/>
            <a:ext cx="9072530" cy="2357454"/>
          </a:xfrm>
          <a:prstGeom prst="roundRect">
            <a:avLst/>
          </a:prstGeom>
          <a:solidFill>
            <a:srgbClr val="D0EBB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0" name="Rounded Rectangle 29"/>
          <p:cNvSpPr/>
          <p:nvPr/>
        </p:nvSpPr>
        <p:spPr>
          <a:xfrm>
            <a:off x="0" y="1214422"/>
            <a:ext cx="9072530" cy="235745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857224" y="85928"/>
            <a:ext cx="71438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    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Reasons and Goals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86182" y="916528"/>
            <a:ext cx="113928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Reasons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016617" y="3631172"/>
            <a:ext cx="736099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Goals</a:t>
            </a:r>
          </a:p>
        </p:txBody>
      </p:sp>
      <p:sp>
        <p:nvSpPr>
          <p:cNvPr id="91" name="Rounded Rectangle 40"/>
          <p:cNvSpPr>
            <a:spLocks noChangeArrowheads="1"/>
          </p:cNvSpPr>
          <p:nvPr/>
        </p:nvSpPr>
        <p:spPr bwMode="auto">
          <a:xfrm>
            <a:off x="6034213" y="2573332"/>
            <a:ext cx="2929939" cy="927106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  <a:alpha val="43137"/>
            </a:schemeClr>
          </a:solidFill>
          <a:ln w="25400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500" b="1" dirty="0">
              <a:solidFill>
                <a:srgbClr val="595959"/>
              </a:solidFill>
              <a:latin typeface="Franklin Gothic Book" pitchFamily="34" charset="0"/>
            </a:endParaRPr>
          </a:p>
        </p:txBody>
      </p:sp>
      <p:sp>
        <p:nvSpPr>
          <p:cNvPr id="18445" name="TextBox 79"/>
          <p:cNvSpPr txBox="1">
            <a:spLocks noChangeArrowheads="1"/>
          </p:cNvSpPr>
          <p:nvPr/>
        </p:nvSpPr>
        <p:spPr bwMode="auto">
          <a:xfrm>
            <a:off x="6215063" y="2616200"/>
            <a:ext cx="256063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>
                <a:solidFill>
                  <a:srgbClr val="CC3300"/>
                </a:solidFill>
                <a:latin typeface="Franklin Gothic Book"/>
              </a:rPr>
              <a:t>Energy cost</a:t>
            </a:r>
            <a:r>
              <a:rPr lang="en-GB" sz="1400" b="1">
                <a:solidFill>
                  <a:srgbClr val="595959"/>
                </a:solidFill>
                <a:latin typeface="Franklin Gothic Book"/>
              </a:rPr>
              <a:t> continuously growing</a:t>
            </a:r>
          </a:p>
          <a:p>
            <a:pPr algn="ctr"/>
            <a:r>
              <a:rPr lang="en-GB" sz="1400" b="1">
                <a:solidFill>
                  <a:srgbClr val="595959"/>
                </a:solidFill>
                <a:latin typeface="Franklin Gothic Book"/>
              </a:rPr>
              <a:t>Environmental  responsibility policies</a:t>
            </a:r>
          </a:p>
          <a:p>
            <a:endParaRPr lang="en-GB" sz="1400">
              <a:latin typeface="Franklin Gothic Book"/>
            </a:endParaRPr>
          </a:p>
        </p:txBody>
      </p:sp>
      <p:sp>
        <p:nvSpPr>
          <p:cNvPr id="90" name="Rounded Rectangle 40"/>
          <p:cNvSpPr>
            <a:spLocks noChangeArrowheads="1"/>
          </p:cNvSpPr>
          <p:nvPr/>
        </p:nvSpPr>
        <p:spPr bwMode="auto">
          <a:xfrm>
            <a:off x="3035065" y="2571744"/>
            <a:ext cx="2929939" cy="928694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  <a:alpha val="43137"/>
            </a:schemeClr>
          </a:solidFill>
          <a:ln w="25400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1500" b="1" dirty="0">
              <a:solidFill>
                <a:srgbClr val="595959"/>
              </a:solidFill>
              <a:latin typeface="Franklin Gothic Book" pitchFamily="34" charset="0"/>
            </a:endParaRPr>
          </a:p>
        </p:txBody>
      </p:sp>
      <p:sp>
        <p:nvSpPr>
          <p:cNvPr id="89" name="Rounded Rectangle 40"/>
          <p:cNvSpPr>
            <a:spLocks noChangeArrowheads="1"/>
          </p:cNvSpPr>
          <p:nvPr/>
        </p:nvSpPr>
        <p:spPr bwMode="auto">
          <a:xfrm>
            <a:off x="209746" y="2580930"/>
            <a:ext cx="2779218" cy="919507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  <a:alpha val="43137"/>
            </a:schemeClr>
          </a:solidFill>
          <a:ln w="25400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500" b="1" dirty="0">
              <a:solidFill>
                <a:srgbClr val="CC3300"/>
              </a:solidFill>
              <a:latin typeface="Franklin Gothic Book" pitchFamily="34" charset="0"/>
            </a:endParaRPr>
          </a:p>
        </p:txBody>
      </p:sp>
      <p:pic>
        <p:nvPicPr>
          <p:cNvPr id="52" name="Picture 47" descr="Fiber%2520Optic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8725" y="1643050"/>
            <a:ext cx="1024286" cy="7985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1" name="Picture 53" descr="smart-power-strip-reducing-your-home-energy-bill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r="992" b="12535"/>
          <a:stretch>
            <a:fillRect/>
          </a:stretch>
        </p:blipFill>
        <p:spPr bwMode="auto">
          <a:xfrm>
            <a:off x="7149223" y="1643050"/>
            <a:ext cx="761311" cy="78581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454" name="TextBox 76"/>
          <p:cNvSpPr txBox="1">
            <a:spLocks noChangeArrowheads="1"/>
          </p:cNvSpPr>
          <p:nvPr/>
        </p:nvSpPr>
        <p:spPr bwMode="auto">
          <a:xfrm>
            <a:off x="112713" y="2659063"/>
            <a:ext cx="2838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CC3300"/>
                </a:solidFill>
                <a:latin typeface="Franklin Gothic Book"/>
              </a:rPr>
              <a:t>Huge investments</a:t>
            </a:r>
            <a:r>
              <a:rPr lang="it-IT" sz="1400" b="1">
                <a:solidFill>
                  <a:srgbClr val="595959"/>
                </a:solidFill>
                <a:latin typeface="Franklin Gothic Book"/>
              </a:rPr>
              <a:t>  to deploy NGN architectures</a:t>
            </a:r>
            <a:endParaRPr lang="en-GB" sz="1400" b="1">
              <a:solidFill>
                <a:srgbClr val="595959"/>
              </a:solidFill>
              <a:latin typeface="Franklin Gothic Book"/>
            </a:endParaRPr>
          </a:p>
          <a:p>
            <a:endParaRPr lang="en-GB">
              <a:latin typeface="Franklin Gothic Book"/>
            </a:endParaRPr>
          </a:p>
        </p:txBody>
      </p:sp>
      <p:sp>
        <p:nvSpPr>
          <p:cNvPr id="18455" name="TextBox 77"/>
          <p:cNvSpPr txBox="1">
            <a:spLocks noChangeArrowheads="1"/>
          </p:cNvSpPr>
          <p:nvPr/>
        </p:nvSpPr>
        <p:spPr bwMode="auto">
          <a:xfrm>
            <a:off x="3000375" y="2643188"/>
            <a:ext cx="2976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CC3300"/>
                </a:solidFill>
                <a:latin typeface="Franklin Gothic Book"/>
              </a:rPr>
              <a:t>Fragmented actions</a:t>
            </a:r>
            <a:r>
              <a:rPr lang="it-IT" sz="1400" b="1">
                <a:solidFill>
                  <a:srgbClr val="595959"/>
                </a:solidFill>
                <a:latin typeface="Franklin Gothic Book"/>
              </a:rPr>
              <a:t> on energy efficiency among different Standardisation Bodies/Forums</a:t>
            </a:r>
            <a:endParaRPr lang="en-GB" sz="1400" b="1">
              <a:solidFill>
                <a:srgbClr val="FFFFFF"/>
              </a:solidFill>
              <a:latin typeface="Franklin Gothic Book"/>
            </a:endParaRPr>
          </a:p>
          <a:p>
            <a:pPr algn="ctr"/>
            <a:endParaRPr lang="en-GB">
              <a:latin typeface="Franklin Gothic Book"/>
            </a:endParaRPr>
          </a:p>
        </p:txBody>
      </p:sp>
      <p:grpSp>
        <p:nvGrpSpPr>
          <p:cNvPr id="18456" name="Group 35"/>
          <p:cNvGrpSpPr>
            <a:grpSpLocks/>
          </p:cNvGrpSpPr>
          <p:nvPr/>
        </p:nvGrpSpPr>
        <p:grpSpPr bwMode="auto">
          <a:xfrm>
            <a:off x="130175" y="4179888"/>
            <a:ext cx="8870950" cy="2036762"/>
            <a:chOff x="60248" y="4194186"/>
            <a:chExt cx="9036200" cy="2036427"/>
          </a:xfrm>
        </p:grpSpPr>
        <p:sp>
          <p:nvSpPr>
            <p:cNvPr id="62" name="Rounded Rectangle 40"/>
            <p:cNvSpPr>
              <a:spLocks noChangeArrowheads="1"/>
            </p:cNvSpPr>
            <p:nvPr/>
          </p:nvSpPr>
          <p:spPr bwMode="auto">
            <a:xfrm>
              <a:off x="60248" y="5130800"/>
              <a:ext cx="2868678" cy="863600"/>
            </a:xfrm>
            <a:prstGeom prst="roundRect">
              <a:avLst>
                <a:gd name="adj" fmla="val 16667"/>
              </a:avLst>
            </a:prstGeom>
            <a:solidFill>
              <a:srgbClr val="009900">
                <a:alpha val="43137"/>
              </a:srgbClr>
            </a:solidFill>
            <a:ln w="25400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500" b="1" dirty="0">
                <a:solidFill>
                  <a:srgbClr val="CC3300"/>
                </a:solidFill>
                <a:latin typeface="Franklin Gothic Book" pitchFamily="34" charset="0"/>
              </a:endParaRPr>
            </a:p>
          </p:txBody>
        </p:sp>
        <p:sp>
          <p:nvSpPr>
            <p:cNvPr id="63" name="Rounded Rectangle 40"/>
            <p:cNvSpPr>
              <a:spLocks noChangeArrowheads="1"/>
            </p:cNvSpPr>
            <p:nvPr/>
          </p:nvSpPr>
          <p:spPr bwMode="auto">
            <a:xfrm>
              <a:off x="2976510" y="5130800"/>
              <a:ext cx="3024250" cy="863600"/>
            </a:xfrm>
            <a:prstGeom prst="roundRect">
              <a:avLst>
                <a:gd name="adj" fmla="val 16667"/>
              </a:avLst>
            </a:prstGeom>
            <a:solidFill>
              <a:srgbClr val="009900">
                <a:alpha val="43137"/>
              </a:srgbClr>
            </a:solidFill>
            <a:ln w="25400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500" b="1" dirty="0">
                <a:solidFill>
                  <a:srgbClr val="595959"/>
                </a:solidFill>
                <a:latin typeface="Franklin Gothic Book" pitchFamily="34" charset="0"/>
              </a:endParaRPr>
            </a:p>
          </p:txBody>
        </p:sp>
        <p:sp>
          <p:nvSpPr>
            <p:cNvPr id="64" name="Rounded Rectangle 40"/>
            <p:cNvSpPr>
              <a:spLocks noChangeArrowheads="1"/>
            </p:cNvSpPr>
            <p:nvPr/>
          </p:nvSpPr>
          <p:spPr bwMode="auto">
            <a:xfrm>
              <a:off x="6072198" y="5132388"/>
              <a:ext cx="3024250" cy="863600"/>
            </a:xfrm>
            <a:prstGeom prst="roundRect">
              <a:avLst>
                <a:gd name="adj" fmla="val 16667"/>
              </a:avLst>
            </a:prstGeom>
            <a:solidFill>
              <a:srgbClr val="009900">
                <a:alpha val="43137"/>
              </a:srgbClr>
            </a:solidFill>
            <a:ln w="25400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500" b="1" dirty="0">
                <a:solidFill>
                  <a:srgbClr val="595959"/>
                </a:solidFill>
                <a:latin typeface="Franklin Gothic Book" pitchFamily="34" charset="0"/>
              </a:endParaRPr>
            </a:p>
          </p:txBody>
        </p:sp>
        <p:pic>
          <p:nvPicPr>
            <p:cNvPr id="65" name="Picture 60" descr="share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35037" y="4194186"/>
              <a:ext cx="1065195" cy="80645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pic>
          <p:nvPicPr>
            <p:cNvPr id="66" name="Picture 62" descr="cca-actions-8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922713" y="4214818"/>
              <a:ext cx="1077915" cy="766763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pic>
          <p:nvPicPr>
            <p:cNvPr id="67" name="Picture 63" descr="increase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7000893" y="4214818"/>
              <a:ext cx="1000131" cy="796924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18479" name="TextBox 82"/>
            <p:cNvSpPr txBox="1">
              <a:spLocks noChangeArrowheads="1"/>
            </p:cNvSpPr>
            <p:nvPr/>
          </p:nvSpPr>
          <p:spPr bwMode="auto">
            <a:xfrm>
              <a:off x="279966" y="5214950"/>
              <a:ext cx="2474243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400" b="1">
                  <a:solidFill>
                    <a:srgbClr val="CC3300"/>
                  </a:solidFill>
                  <a:latin typeface="Franklin Gothic Book"/>
                </a:rPr>
                <a:t>Share critical issues</a:t>
              </a:r>
              <a:r>
                <a:rPr lang="it-IT" sz="1400" b="1">
                  <a:solidFill>
                    <a:srgbClr val="595959"/>
                  </a:solidFill>
                  <a:latin typeface="Franklin Gothic Book"/>
                </a:rPr>
                <a:t> among the operators members and </a:t>
              </a:r>
              <a:r>
                <a:rPr lang="it-IT" sz="1400" b="1">
                  <a:solidFill>
                    <a:srgbClr val="CC3300"/>
                  </a:solidFill>
                  <a:latin typeface="Franklin Gothic Book"/>
                </a:rPr>
                <a:t>agree on common solutions</a:t>
              </a:r>
              <a:endParaRPr lang="en-GB" sz="1400" b="1">
                <a:solidFill>
                  <a:srgbClr val="CC3300"/>
                </a:solidFill>
                <a:latin typeface="Franklin Gothic Book"/>
              </a:endParaRPr>
            </a:p>
            <a:p>
              <a:endParaRPr lang="en-GB">
                <a:latin typeface="Franklin Gothic Book"/>
              </a:endParaRPr>
            </a:p>
          </p:txBody>
        </p:sp>
        <p:sp>
          <p:nvSpPr>
            <p:cNvPr id="18480" name="TextBox 83"/>
            <p:cNvSpPr txBox="1">
              <a:spLocks noChangeArrowheads="1"/>
            </p:cNvSpPr>
            <p:nvPr/>
          </p:nvSpPr>
          <p:spPr bwMode="auto">
            <a:xfrm>
              <a:off x="2895657" y="5214950"/>
              <a:ext cx="3183876" cy="95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it-IT" sz="1400" b="1">
                  <a:solidFill>
                    <a:srgbClr val="CC3300"/>
                  </a:solidFill>
                  <a:latin typeface="Franklin Gothic Book"/>
                </a:rPr>
                <a:t>Define high level strategic actions</a:t>
              </a:r>
              <a:r>
                <a:rPr lang="it-IT" sz="1400" b="1">
                  <a:solidFill>
                    <a:srgbClr val="595959"/>
                  </a:solidFill>
                  <a:latin typeface="Franklin Gothic Book"/>
                </a:rPr>
                <a:t> towards Standardisation and suppliers </a:t>
              </a:r>
            </a:p>
            <a:p>
              <a:pPr algn="ctr">
                <a:lnSpc>
                  <a:spcPct val="90000"/>
                </a:lnSpc>
              </a:pPr>
              <a:r>
                <a:rPr lang="it-IT" sz="1400" b="1">
                  <a:solidFill>
                    <a:srgbClr val="595959"/>
                  </a:solidFill>
                  <a:latin typeface="Franklin Gothic Book"/>
                </a:rPr>
                <a:t>(network /user side)</a:t>
              </a:r>
            </a:p>
            <a:p>
              <a:endParaRPr lang="en-GB">
                <a:latin typeface="Franklin Gothic Book"/>
              </a:endParaRPr>
            </a:p>
          </p:txBody>
        </p:sp>
        <p:sp>
          <p:nvSpPr>
            <p:cNvPr id="18481" name="TextBox 84"/>
            <p:cNvSpPr txBox="1">
              <a:spLocks noChangeArrowheads="1"/>
            </p:cNvSpPr>
            <p:nvPr/>
          </p:nvSpPr>
          <p:spPr bwMode="auto">
            <a:xfrm>
              <a:off x="6215074" y="5214950"/>
              <a:ext cx="271464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1400" b="1">
                  <a:solidFill>
                    <a:srgbClr val="CC3300"/>
                  </a:solidFill>
                  <a:latin typeface="Franklin Gothic Book"/>
                </a:rPr>
                <a:t>Define high level analysis</a:t>
              </a:r>
              <a:r>
                <a:rPr lang="it-IT" sz="1400" b="1">
                  <a:solidFill>
                    <a:srgbClr val="595959"/>
                  </a:solidFill>
                  <a:latin typeface="Franklin Gothic Book"/>
                </a:rPr>
                <a:t> (</a:t>
              </a:r>
              <a:r>
                <a:rPr lang="en-US" sz="1400" b="1">
                  <a:solidFill>
                    <a:srgbClr val="595959"/>
                  </a:solidFill>
                  <a:latin typeface="Franklin Gothic Book"/>
                </a:rPr>
                <a:t>evaluation of energy trends and KPI definitions)</a:t>
              </a:r>
              <a:endParaRPr lang="it-IT" sz="1400" b="1">
                <a:solidFill>
                  <a:srgbClr val="595959"/>
                </a:solidFill>
                <a:latin typeface="Franklin Gothic Book"/>
              </a:endParaRPr>
            </a:p>
            <a:p>
              <a:pPr algn="ctr"/>
              <a:endParaRPr lang="en-GB">
                <a:latin typeface="Franklin Gothic Book"/>
              </a:endParaRPr>
            </a:p>
          </p:txBody>
        </p:sp>
      </p:grpSp>
      <p:sp>
        <p:nvSpPr>
          <p:cNvPr id="18457" name="Slide Number Placeholder 3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E63E99-F2E0-4267-873F-2EBE94C62C8E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/>
          </a:p>
        </p:txBody>
      </p:sp>
      <p:grpSp>
        <p:nvGrpSpPr>
          <p:cNvPr id="18458" name="Group 39"/>
          <p:cNvGrpSpPr>
            <a:grpSpLocks/>
          </p:cNvGrpSpPr>
          <p:nvPr/>
        </p:nvGrpSpPr>
        <p:grpSpPr bwMode="auto">
          <a:xfrm>
            <a:off x="3743325" y="1285875"/>
            <a:ext cx="1441450" cy="1249363"/>
            <a:chOff x="3743319" y="1314435"/>
            <a:chExt cx="1441972" cy="1250029"/>
          </a:xfrm>
        </p:grpSpPr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429124" y="1314435"/>
              <a:ext cx="357897" cy="372073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pic>
        <p:pic>
          <p:nvPicPr>
            <p:cNvPr id="70" name="Picture 59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000496" y="1357298"/>
              <a:ext cx="374039" cy="328230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1" name="Picture 5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552950" y="2195504"/>
              <a:ext cx="391756" cy="337130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2" name="Picture 55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143372" y="2195504"/>
              <a:ext cx="367253" cy="368960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3" name="Picture 60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819652" y="1909752"/>
              <a:ext cx="365639" cy="350557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4" name="Picture 62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743319" y="1676388"/>
              <a:ext cx="385293" cy="367384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5" name="Picture 5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3786182" y="2071678"/>
              <a:ext cx="365639" cy="324943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4767264" y="1538274"/>
              <a:ext cx="357190" cy="332514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71406" y="1000108"/>
            <a:ext cx="8929686" cy="164307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1714480" y="1000108"/>
            <a:ext cx="5143536" cy="150019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71406" y="4357694"/>
            <a:ext cx="8929686" cy="18573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2" name="Rounded Rectangle 31"/>
          <p:cNvSpPr/>
          <p:nvPr/>
        </p:nvSpPr>
        <p:spPr>
          <a:xfrm>
            <a:off x="4000496" y="4357694"/>
            <a:ext cx="3357586" cy="178595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1" name="Rounded Rectangle 30"/>
          <p:cNvSpPr/>
          <p:nvPr/>
        </p:nvSpPr>
        <p:spPr>
          <a:xfrm>
            <a:off x="214282" y="4357694"/>
            <a:ext cx="3714776" cy="1785950"/>
          </a:xfrm>
          <a:prstGeom prst="roundRect">
            <a:avLst/>
          </a:prstGeom>
          <a:solidFill>
            <a:srgbClr val="A7E2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71470" y="2643182"/>
            <a:ext cx="8929686" cy="1643074"/>
          </a:xfrm>
          <a:prstGeom prst="roundRect">
            <a:avLst/>
          </a:prstGeom>
          <a:solidFill>
            <a:srgbClr val="B8E08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066695"/>
            <a:ext cx="2214578" cy="790933"/>
          </a:xfrm>
          <a:prstGeom prst="roundRect">
            <a:avLst/>
          </a:prstGeom>
          <a:gradFill>
            <a:gsLst>
              <a:gs pos="0">
                <a:srgbClr val="DDEBCF">
                  <a:alpha val="23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</a:gradFill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7" name="Rounded Rectangle 16"/>
          <p:cNvSpPr/>
          <p:nvPr/>
        </p:nvSpPr>
        <p:spPr>
          <a:xfrm>
            <a:off x="7358082" y="1142984"/>
            <a:ext cx="1562112" cy="5000660"/>
          </a:xfrm>
          <a:prstGeom prst="roundRect">
            <a:avLst/>
          </a:prstGeom>
          <a:solidFill>
            <a:srgbClr val="CDEEFF">
              <a:alpha val="81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7429500" y="1214438"/>
            <a:ext cx="1571625" cy="4800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Broadband networking e.g. DSL and FTTH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Industrial and Operators sites 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e.g. Data Centres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User equipments e.g. NT, CPEs, HG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9887" y="4572008"/>
            <a:ext cx="839105" cy="593955"/>
          </a:xfrm>
          <a:prstGeom prst="ellipse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0" name="Picture 5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2070" y="4429132"/>
            <a:ext cx="876951" cy="57150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2" name="Picture 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534795"/>
            <a:ext cx="1013479" cy="60871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3" name="Picture 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5099737"/>
            <a:ext cx="924934" cy="62866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4" name="Picture 5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4535350"/>
            <a:ext cx="959967" cy="60816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5" name="Picture 6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41176" y="5144644"/>
            <a:ext cx="857256" cy="60295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7" name="Picture 6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3110" y="5216082"/>
            <a:ext cx="785786" cy="5803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3" name="Oval 18"/>
          <p:cNvSpPr>
            <a:spLocks noChangeArrowheads="1"/>
          </p:cNvSpPr>
          <p:nvPr/>
        </p:nvSpPr>
        <p:spPr bwMode="auto">
          <a:xfrm>
            <a:off x="5143504" y="1071546"/>
            <a:ext cx="1428760" cy="142876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anchor="ctr"/>
          <a:lstStyle/>
          <a:p>
            <a:pPr algn="ctr">
              <a:defRPr/>
            </a:pPr>
            <a:endParaRPr lang="it-IT" sz="1400" b="1">
              <a:solidFill>
                <a:srgbClr val="91581F"/>
              </a:solidFill>
              <a:latin typeface="Franklin Gothic Book" pitchFamily="34" charset="0"/>
            </a:endParaRPr>
          </a:p>
          <a:p>
            <a:pPr algn="ctr">
              <a:defRPr/>
            </a:pPr>
            <a:r>
              <a:rPr lang="it-IT" sz="1400" b="1">
                <a:solidFill>
                  <a:srgbClr val="91581F"/>
                </a:solidFill>
                <a:latin typeface="Franklin Gothic Book" pitchFamily="34" charset="0"/>
              </a:rPr>
              <a:t>Operators </a:t>
            </a:r>
          </a:p>
          <a:p>
            <a:pPr algn="ctr">
              <a:defRPr/>
            </a:pPr>
            <a:r>
              <a:rPr lang="it-IT" sz="1400" b="1">
                <a:solidFill>
                  <a:srgbClr val="91581F"/>
                </a:solidFill>
                <a:latin typeface="Franklin Gothic Book" pitchFamily="34" charset="0"/>
              </a:rPr>
              <a:t>standardisation </a:t>
            </a:r>
          </a:p>
          <a:p>
            <a:pPr algn="ctr">
              <a:defRPr/>
            </a:pPr>
            <a:r>
              <a:rPr lang="it-IT" sz="1400" b="1">
                <a:solidFill>
                  <a:srgbClr val="91581F"/>
                </a:solidFill>
                <a:latin typeface="Franklin Gothic Book" pitchFamily="34" charset="0"/>
              </a:rPr>
              <a:t>Strategy</a:t>
            </a:r>
          </a:p>
          <a:p>
            <a:pPr algn="ctr">
              <a:defRPr/>
            </a:pPr>
            <a:r>
              <a:rPr lang="it-IT" sz="1400" b="1">
                <a:solidFill>
                  <a:srgbClr val="91581F"/>
                </a:solidFill>
                <a:latin typeface="Franklin Gothic Book" pitchFamily="34" charset="0"/>
              </a:rPr>
              <a:t>(Fireworks)</a:t>
            </a:r>
          </a:p>
          <a:p>
            <a:pPr algn="ctr">
              <a:defRPr/>
            </a:pPr>
            <a:endParaRPr lang="it-IT" sz="1400" b="1">
              <a:solidFill>
                <a:srgbClr val="91581F"/>
              </a:solidFill>
              <a:latin typeface="Franklin Gothic Book" pitchFamily="34" charset="0"/>
            </a:endParaRPr>
          </a:p>
        </p:txBody>
      </p:sp>
      <p:sp>
        <p:nvSpPr>
          <p:cNvPr id="34" name="Oval 19"/>
          <p:cNvSpPr>
            <a:spLocks noChangeArrowheads="1"/>
          </p:cNvSpPr>
          <p:nvPr/>
        </p:nvSpPr>
        <p:spPr bwMode="auto">
          <a:xfrm>
            <a:off x="3500430" y="1071546"/>
            <a:ext cx="1428760" cy="142876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Regional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Authorities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(EC)</a:t>
            </a:r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1857356" y="1071546"/>
            <a:ext cx="1428760" cy="142876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National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Authorities</a:t>
            </a:r>
          </a:p>
        </p:txBody>
      </p:sp>
      <p:sp>
        <p:nvSpPr>
          <p:cNvPr id="19496" name="TextBox 37"/>
          <p:cNvSpPr txBox="1">
            <a:spLocks noChangeArrowheads="1"/>
          </p:cNvSpPr>
          <p:nvPr/>
        </p:nvSpPr>
        <p:spPr bwMode="auto">
          <a:xfrm>
            <a:off x="71438" y="4357688"/>
            <a:ext cx="1928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>
                <a:solidFill>
                  <a:srgbClr val="C00000"/>
                </a:solidFill>
                <a:latin typeface="Franklin Gothic Book"/>
              </a:rPr>
              <a:t>Technical Level</a:t>
            </a:r>
          </a:p>
        </p:txBody>
      </p:sp>
      <p:sp>
        <p:nvSpPr>
          <p:cNvPr id="19497" name="TextBox 38"/>
          <p:cNvSpPr txBox="1">
            <a:spLocks noChangeArrowheads="1"/>
          </p:cNvSpPr>
          <p:nvPr/>
        </p:nvSpPr>
        <p:spPr bwMode="auto">
          <a:xfrm>
            <a:off x="71438" y="2786063"/>
            <a:ext cx="2357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>
                <a:solidFill>
                  <a:srgbClr val="C00000"/>
                </a:solidFill>
                <a:latin typeface="Franklin Gothic Book"/>
              </a:rPr>
              <a:t>Technical Strategy</a:t>
            </a:r>
          </a:p>
        </p:txBody>
      </p:sp>
      <p:sp>
        <p:nvSpPr>
          <p:cNvPr id="19498" name="TextBox 39"/>
          <p:cNvSpPr txBox="1">
            <a:spLocks noChangeArrowheads="1"/>
          </p:cNvSpPr>
          <p:nvPr/>
        </p:nvSpPr>
        <p:spPr bwMode="auto">
          <a:xfrm>
            <a:off x="71438" y="1071563"/>
            <a:ext cx="1928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>
                <a:solidFill>
                  <a:srgbClr val="C00000"/>
                </a:solidFill>
                <a:latin typeface="Franklin Gothic Book"/>
              </a:rPr>
              <a:t>Strategic and </a:t>
            </a:r>
          </a:p>
          <a:p>
            <a:r>
              <a:rPr lang="en-GB" b="1">
                <a:solidFill>
                  <a:srgbClr val="C00000"/>
                </a:solidFill>
                <a:latin typeface="Franklin Gothic Book"/>
              </a:rPr>
              <a:t>Political Level</a:t>
            </a:r>
          </a:p>
        </p:txBody>
      </p:sp>
      <p:sp>
        <p:nvSpPr>
          <p:cNvPr id="41" name="Right Arrow 40"/>
          <p:cNvSpPr/>
          <p:nvPr/>
        </p:nvSpPr>
        <p:spPr>
          <a:xfrm>
            <a:off x="5786446" y="3286124"/>
            <a:ext cx="1285884" cy="35719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3" name="Right Arrow 42"/>
          <p:cNvSpPr/>
          <p:nvPr/>
        </p:nvSpPr>
        <p:spPr>
          <a:xfrm rot="16200000">
            <a:off x="4107653" y="2607463"/>
            <a:ext cx="428628" cy="35719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4" name="Right Arrow 43"/>
          <p:cNvSpPr/>
          <p:nvPr/>
        </p:nvSpPr>
        <p:spPr>
          <a:xfrm rot="5400000">
            <a:off x="3393273" y="3900125"/>
            <a:ext cx="428628" cy="35719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57484" y="5115166"/>
            <a:ext cx="1000128" cy="6143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5429264"/>
            <a:ext cx="1071570" cy="63817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57622" y="5486188"/>
            <a:ext cx="918489" cy="60007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786" y="4643446"/>
            <a:ext cx="857256" cy="57150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7" name="Right Arrow 36"/>
          <p:cNvSpPr/>
          <p:nvPr/>
        </p:nvSpPr>
        <p:spPr>
          <a:xfrm rot="5400000">
            <a:off x="4964909" y="3893347"/>
            <a:ext cx="428628" cy="35719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471006" y="80900"/>
            <a:ext cx="7929618" cy="12618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  	  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Positioning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</a:t>
            </a:r>
            <a:endParaRPr lang="en-GB" sz="2400" dirty="0">
              <a:latin typeface="+mn-lt"/>
            </a:endParaRPr>
          </a:p>
        </p:txBody>
      </p:sp>
      <p:sp>
        <p:nvSpPr>
          <p:cNvPr id="19516" name="Slide Number Placeholder 4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3F0CC6-04D1-4E6F-95C5-C217EC56370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43442" y="5500702"/>
            <a:ext cx="857256" cy="57150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9"/>
          <p:cNvSpPr>
            <a:spLocks noChangeArrowheads="1"/>
          </p:cNvSpPr>
          <p:nvPr/>
        </p:nvSpPr>
        <p:spPr bwMode="auto">
          <a:xfrm>
            <a:off x="477838" y="1792288"/>
            <a:ext cx="1970087" cy="552450"/>
          </a:xfrm>
          <a:prstGeom prst="rect">
            <a:avLst/>
          </a:prstGeom>
          <a:solidFill>
            <a:schemeClr val="bg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2100">
                <a:latin typeface="Franklin Gothic Book"/>
              </a:rPr>
              <a:t>Access</a:t>
            </a:r>
          </a:p>
        </p:txBody>
      </p:sp>
      <p:sp>
        <p:nvSpPr>
          <p:cNvPr id="20482" name="Rectangle 11"/>
          <p:cNvSpPr>
            <a:spLocks noChangeArrowheads="1"/>
          </p:cNvSpPr>
          <p:nvPr/>
        </p:nvSpPr>
        <p:spPr bwMode="auto">
          <a:xfrm>
            <a:off x="477838" y="2397125"/>
            <a:ext cx="1978025" cy="1182688"/>
          </a:xfrm>
          <a:prstGeom prst="rect">
            <a:avLst/>
          </a:prstGeom>
          <a:solidFill>
            <a:schemeClr val="bg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2100">
                <a:latin typeface="Franklin Gothic Book"/>
              </a:rPr>
              <a:t>Data Centres</a:t>
            </a:r>
          </a:p>
        </p:txBody>
      </p:sp>
      <p:sp>
        <p:nvSpPr>
          <p:cNvPr id="20483" name="Rectangle 13"/>
          <p:cNvSpPr>
            <a:spLocks noChangeArrowheads="1"/>
          </p:cNvSpPr>
          <p:nvPr/>
        </p:nvSpPr>
        <p:spPr bwMode="auto">
          <a:xfrm>
            <a:off x="477838" y="3659188"/>
            <a:ext cx="1987550" cy="390525"/>
          </a:xfrm>
          <a:prstGeom prst="rect">
            <a:avLst/>
          </a:prstGeom>
          <a:solidFill>
            <a:schemeClr val="bg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2100">
                <a:latin typeface="Franklin Gothic Book"/>
              </a:rPr>
              <a:t>Core/Metro/IP</a:t>
            </a:r>
          </a:p>
        </p:txBody>
      </p:sp>
      <p:sp>
        <p:nvSpPr>
          <p:cNvPr id="20484" name="Rectangle 15"/>
          <p:cNvSpPr>
            <a:spLocks noChangeArrowheads="1"/>
          </p:cNvSpPr>
          <p:nvPr/>
        </p:nvSpPr>
        <p:spPr bwMode="auto">
          <a:xfrm>
            <a:off x="477838" y="5741988"/>
            <a:ext cx="1987550" cy="488950"/>
          </a:xfrm>
          <a:prstGeom prst="rect">
            <a:avLst/>
          </a:prstGeom>
          <a:solidFill>
            <a:schemeClr val="bg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2100">
                <a:latin typeface="Franklin Gothic Book"/>
              </a:rPr>
              <a:t>Efficient cooling</a:t>
            </a:r>
          </a:p>
        </p:txBody>
      </p:sp>
      <p:sp>
        <p:nvSpPr>
          <p:cNvPr id="20485" name="Rectangle 17"/>
          <p:cNvSpPr>
            <a:spLocks noChangeArrowheads="1"/>
          </p:cNvSpPr>
          <p:nvPr/>
        </p:nvSpPr>
        <p:spPr bwMode="auto">
          <a:xfrm>
            <a:off x="477838" y="4151313"/>
            <a:ext cx="1989137" cy="1511300"/>
          </a:xfrm>
          <a:prstGeom prst="rect">
            <a:avLst/>
          </a:prstGeom>
          <a:solidFill>
            <a:schemeClr val="bg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2100">
                <a:latin typeface="Franklin Gothic Book"/>
              </a:rPr>
              <a:t>Customer networking</a:t>
            </a:r>
          </a:p>
        </p:txBody>
      </p:sp>
      <p:sp>
        <p:nvSpPr>
          <p:cNvPr id="20486" name="Rectangle 18"/>
          <p:cNvSpPr>
            <a:spLocks noChangeArrowheads="1"/>
          </p:cNvSpPr>
          <p:nvPr/>
        </p:nvSpPr>
        <p:spPr bwMode="auto">
          <a:xfrm>
            <a:off x="2546350" y="1782763"/>
            <a:ext cx="2849563" cy="554037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xDSL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77838" y="1366362"/>
            <a:ext cx="1970087" cy="3897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72000" tIns="0" rIns="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Area</a:t>
            </a: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2546350" y="1357297"/>
            <a:ext cx="2849563" cy="389776"/>
          </a:xfrm>
          <a:prstGeom prst="rect">
            <a:avLst/>
          </a:prstGeom>
          <a:solidFill>
            <a:srgbClr val="6699FF">
              <a:alpha val="50000"/>
            </a:srgb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72000" tIns="0" rIns="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SubArea</a:t>
            </a:r>
          </a:p>
        </p:txBody>
      </p:sp>
      <p:sp>
        <p:nvSpPr>
          <p:cNvPr id="20493" name="Rectangle 21"/>
          <p:cNvSpPr>
            <a:spLocks noChangeArrowheads="1"/>
          </p:cNvSpPr>
          <p:nvPr/>
        </p:nvSpPr>
        <p:spPr bwMode="auto">
          <a:xfrm>
            <a:off x="2546350" y="2405063"/>
            <a:ext cx="2863850" cy="554037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Environmental</a:t>
            </a:r>
            <a:r>
              <a:rPr lang="it-IT" sz="1700">
                <a:latin typeface="Franklin Gothic Book"/>
              </a:rPr>
              <a:t> conditions</a:t>
            </a:r>
          </a:p>
        </p:txBody>
      </p:sp>
      <p:sp>
        <p:nvSpPr>
          <p:cNvPr id="20494" name="Rectangle 22"/>
          <p:cNvSpPr>
            <a:spLocks noChangeArrowheads="1"/>
          </p:cNvSpPr>
          <p:nvPr/>
        </p:nvSpPr>
        <p:spPr bwMode="auto">
          <a:xfrm>
            <a:off x="2546350" y="3035300"/>
            <a:ext cx="2863850" cy="554038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IT equipment efficiency</a:t>
            </a:r>
          </a:p>
        </p:txBody>
      </p:sp>
      <p:sp>
        <p:nvSpPr>
          <p:cNvPr id="20495" name="Rectangle 23"/>
          <p:cNvSpPr>
            <a:spLocks noChangeArrowheads="1"/>
          </p:cNvSpPr>
          <p:nvPr/>
        </p:nvSpPr>
        <p:spPr bwMode="auto">
          <a:xfrm>
            <a:off x="2533650" y="5741988"/>
            <a:ext cx="2863850" cy="490537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Cooling @ CO/IDC</a:t>
            </a:r>
          </a:p>
        </p:txBody>
      </p:sp>
      <p:sp>
        <p:nvSpPr>
          <p:cNvPr id="20496" name="Rectangle 24"/>
          <p:cNvSpPr>
            <a:spLocks noChangeArrowheads="1"/>
          </p:cNvSpPr>
          <p:nvPr/>
        </p:nvSpPr>
        <p:spPr bwMode="auto">
          <a:xfrm>
            <a:off x="2546350" y="4132263"/>
            <a:ext cx="2863850" cy="552450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DSL NT/ONT</a:t>
            </a:r>
          </a:p>
        </p:txBody>
      </p:sp>
      <p:sp>
        <p:nvSpPr>
          <p:cNvPr id="20497" name="Rectangle 25"/>
          <p:cNvSpPr>
            <a:spLocks noChangeArrowheads="1"/>
          </p:cNvSpPr>
          <p:nvPr/>
        </p:nvSpPr>
        <p:spPr bwMode="auto">
          <a:xfrm>
            <a:off x="2565400" y="4754563"/>
            <a:ext cx="2863850" cy="515937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STB and end user equipment</a:t>
            </a:r>
          </a:p>
        </p:txBody>
      </p:sp>
      <p:sp>
        <p:nvSpPr>
          <p:cNvPr id="20498" name="Rectangle 26"/>
          <p:cNvSpPr>
            <a:spLocks noChangeArrowheads="1"/>
          </p:cNvSpPr>
          <p:nvPr/>
        </p:nvSpPr>
        <p:spPr bwMode="auto">
          <a:xfrm>
            <a:off x="2546350" y="3660775"/>
            <a:ext cx="2863850" cy="390525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Switches and routers</a:t>
            </a: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5480050" y="1782763"/>
            <a:ext cx="3298825" cy="554037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Hundreds millions of xDSL lines to be deployed will have a great impact on the Operators’ energy bills</a:t>
            </a: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5480050" y="1357297"/>
            <a:ext cx="3298825" cy="38977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72000" tIns="0" rIns="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Description</a:t>
            </a: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5480050" y="2405063"/>
            <a:ext cx="3314700" cy="554037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Need for extension of temperature ranges, in order to allow energy saving and extend free/renewable cooling  </a:t>
            </a: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5480050" y="3035300"/>
            <a:ext cx="3314700" cy="554038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Need for improved IT equipment (less energy hungry); proposal for efficiency ranking</a:t>
            </a: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5467350" y="5741988"/>
            <a:ext cx="3314700" cy="476250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Need to implement new solutions in order to reduce the impact of the cooling</a:t>
            </a: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5480050" y="4132263"/>
            <a:ext cx="3314700" cy="552450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The consumer has little voice on products.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The energy saving policies must optimize both network AND user side</a:t>
            </a:r>
            <a:r>
              <a:rPr lang="it-IT" sz="1300" dirty="0">
                <a:latin typeface="+mn-lt"/>
                <a:sym typeface="Wingdings" pitchFamily="2" charset="2"/>
              </a:rPr>
              <a:t> </a:t>
            </a:r>
            <a:endParaRPr lang="it-IT" sz="1300" dirty="0">
              <a:latin typeface="+mn-lt"/>
            </a:endParaRPr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5480050" y="4754563"/>
            <a:ext cx="3314700" cy="515937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Need for STB and End User Equipment with new power save functionalities</a:t>
            </a: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5480050" y="3660775"/>
            <a:ext cx="3314700" cy="390525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>
                <a:latin typeface="+mn-lt"/>
              </a:rPr>
              <a:t>Energy optimized IP and LAN</a:t>
            </a:r>
          </a:p>
        </p:txBody>
      </p:sp>
      <p:sp>
        <p:nvSpPr>
          <p:cNvPr id="20509" name="Rectangle 35"/>
          <p:cNvSpPr>
            <a:spLocks noChangeArrowheads="1"/>
          </p:cNvSpPr>
          <p:nvPr/>
        </p:nvSpPr>
        <p:spPr bwMode="auto">
          <a:xfrm>
            <a:off x="2559050" y="5346700"/>
            <a:ext cx="2863850" cy="314325"/>
          </a:xfrm>
          <a:prstGeom prst="rect">
            <a:avLst/>
          </a:prstGeom>
          <a:solidFill>
            <a:srgbClr val="CDEEFF"/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Mobile phones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5472113" y="5357813"/>
            <a:ext cx="3314700" cy="288925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>
                <a:latin typeface="+mn-lt"/>
              </a:rPr>
              <a:t>Need for eco-designed mobile phones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1272" y="87281"/>
            <a:ext cx="7358114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	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Critical areas and sub-areas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0512" name="Slide Number Placeholder 3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5FDCB-E385-4FE7-B3EE-EF7FE571572A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6"/>
          <p:cNvSpPr>
            <a:spLocks noChangeArrowheads="1"/>
          </p:cNvSpPr>
          <p:nvPr/>
        </p:nvSpPr>
        <p:spPr bwMode="auto">
          <a:xfrm>
            <a:off x="817563" y="2324100"/>
            <a:ext cx="2849562" cy="328613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xDSL</a:t>
            </a: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5159405" y="1285860"/>
            <a:ext cx="3538537" cy="64294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Action Points towards Organisations</a:t>
            </a:r>
          </a:p>
        </p:txBody>
      </p:sp>
      <p:sp>
        <p:nvSpPr>
          <p:cNvPr id="21509" name="Rectangle 18"/>
          <p:cNvSpPr>
            <a:spLocks noChangeArrowheads="1"/>
          </p:cNvSpPr>
          <p:nvPr/>
        </p:nvSpPr>
        <p:spPr bwMode="auto">
          <a:xfrm>
            <a:off x="817563" y="2722563"/>
            <a:ext cx="2863850" cy="35560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Environmental conditions</a:t>
            </a:r>
          </a:p>
        </p:txBody>
      </p:sp>
      <p:sp>
        <p:nvSpPr>
          <p:cNvPr id="21510" name="Rectangle 19"/>
          <p:cNvSpPr>
            <a:spLocks noChangeArrowheads="1"/>
          </p:cNvSpPr>
          <p:nvPr/>
        </p:nvSpPr>
        <p:spPr bwMode="auto">
          <a:xfrm>
            <a:off x="817563" y="3157538"/>
            <a:ext cx="2863850" cy="35560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IT equipment efficiency</a:t>
            </a:r>
          </a:p>
        </p:txBody>
      </p:sp>
      <p:sp>
        <p:nvSpPr>
          <p:cNvPr id="21511" name="Rectangle 20"/>
          <p:cNvSpPr>
            <a:spLocks noChangeArrowheads="1"/>
          </p:cNvSpPr>
          <p:nvPr/>
        </p:nvSpPr>
        <p:spPr bwMode="auto">
          <a:xfrm>
            <a:off x="817563" y="5311775"/>
            <a:ext cx="2863850" cy="33020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Cooling @ CO/IDC</a:t>
            </a:r>
          </a:p>
        </p:txBody>
      </p:sp>
      <p:sp>
        <p:nvSpPr>
          <p:cNvPr id="21512" name="Rectangle 21"/>
          <p:cNvSpPr>
            <a:spLocks noChangeArrowheads="1"/>
          </p:cNvSpPr>
          <p:nvPr/>
        </p:nvSpPr>
        <p:spPr bwMode="auto">
          <a:xfrm>
            <a:off x="817563" y="4056063"/>
            <a:ext cx="2863850" cy="303212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DSL NT/ONT</a:t>
            </a:r>
          </a:p>
        </p:txBody>
      </p:sp>
      <p:sp>
        <p:nvSpPr>
          <p:cNvPr id="21513" name="Rectangle 22"/>
          <p:cNvSpPr>
            <a:spLocks noChangeArrowheads="1"/>
          </p:cNvSpPr>
          <p:nvPr/>
        </p:nvSpPr>
        <p:spPr bwMode="auto">
          <a:xfrm>
            <a:off x="817563" y="4443413"/>
            <a:ext cx="2863850" cy="34290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STB and end user equipment</a:t>
            </a:r>
          </a:p>
        </p:txBody>
      </p:sp>
      <p:sp>
        <p:nvSpPr>
          <p:cNvPr id="21514" name="Rectangle 23"/>
          <p:cNvSpPr>
            <a:spLocks noChangeArrowheads="1"/>
          </p:cNvSpPr>
          <p:nvPr/>
        </p:nvSpPr>
        <p:spPr bwMode="auto">
          <a:xfrm>
            <a:off x="817563" y="3594100"/>
            <a:ext cx="2863850" cy="384175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Switches and routers</a:t>
            </a:r>
          </a:p>
        </p:txBody>
      </p:sp>
      <p:sp>
        <p:nvSpPr>
          <p:cNvPr id="21515" name="Rectangle 41"/>
          <p:cNvSpPr>
            <a:spLocks noChangeArrowheads="1"/>
          </p:cNvSpPr>
          <p:nvPr/>
        </p:nvSpPr>
        <p:spPr bwMode="auto">
          <a:xfrm>
            <a:off x="674688" y="1827213"/>
            <a:ext cx="3127375" cy="3908425"/>
          </a:xfrm>
          <a:prstGeom prst="rect">
            <a:avLst/>
          </a:prstGeom>
          <a:noFill/>
          <a:ln w="38100">
            <a:solidFill>
              <a:srgbClr val="33CCCC">
                <a:alpha val="20000"/>
              </a:srgbClr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820767" y="1911335"/>
            <a:ext cx="2849563" cy="344487"/>
          </a:xfrm>
          <a:prstGeom prst="rect">
            <a:avLst/>
          </a:prstGeom>
          <a:solidFill>
            <a:srgbClr val="6699FF">
              <a:alpha val="50000"/>
            </a:srgb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72000" tIns="0" rIns="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SubArea</a:t>
            </a:r>
          </a:p>
        </p:txBody>
      </p:sp>
      <p:sp>
        <p:nvSpPr>
          <p:cNvPr id="21" name="Rectangle 46"/>
          <p:cNvSpPr>
            <a:spLocks noChangeArrowheads="1"/>
          </p:cNvSpPr>
          <p:nvPr/>
        </p:nvSpPr>
        <p:spPr bwMode="auto">
          <a:xfrm>
            <a:off x="5149850" y="1928813"/>
            <a:ext cx="3538538" cy="223837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tIns="0" rIns="0" bIns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700" dirty="0">
                <a:latin typeface="+mn-lt"/>
              </a:rPr>
              <a:t>Attendance/contributions for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EC JRC CoCs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ETSI EE/ATTM/…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ITU-T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CEN/CENELEC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BBF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ETNO Energy TT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Green Grid</a:t>
            </a:r>
          </a:p>
          <a:p>
            <a:pPr marL="179388" lvl="1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500" dirty="0">
                <a:latin typeface="+mn-lt"/>
              </a:rPr>
              <a:t>ATIS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700" dirty="0">
                <a:latin typeface="+mn-lt"/>
              </a:rPr>
              <a:t>High level actions towards Boards</a:t>
            </a:r>
          </a:p>
        </p:txBody>
      </p:sp>
      <p:sp>
        <p:nvSpPr>
          <p:cNvPr id="22" name="Rectangle 47"/>
          <p:cNvSpPr>
            <a:spLocks noChangeArrowheads="1"/>
          </p:cNvSpPr>
          <p:nvPr/>
        </p:nvSpPr>
        <p:spPr bwMode="auto">
          <a:xfrm>
            <a:off x="5072066" y="4357694"/>
            <a:ext cx="3706814" cy="55721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Action Points towards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Vendors</a:t>
            </a:r>
          </a:p>
        </p:txBody>
      </p:sp>
      <p:sp>
        <p:nvSpPr>
          <p:cNvPr id="21523" name="Rectangle 48"/>
          <p:cNvSpPr>
            <a:spLocks noChangeArrowheads="1"/>
          </p:cNvSpPr>
          <p:nvPr/>
        </p:nvSpPr>
        <p:spPr bwMode="auto">
          <a:xfrm>
            <a:off x="5141913" y="5000625"/>
            <a:ext cx="3573462" cy="1214438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0" rIns="0" bIns="0" anchor="ctr"/>
          <a:lstStyle/>
          <a:p>
            <a:pPr marL="225425" indent="-225425">
              <a:lnSpc>
                <a:spcPct val="9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600">
                <a:latin typeface="Franklin Gothic Book"/>
              </a:rPr>
              <a:t>New purchasing policies (TCO)</a:t>
            </a:r>
          </a:p>
          <a:p>
            <a:pPr marL="225425" indent="-225425">
              <a:lnSpc>
                <a:spcPct val="9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600">
                <a:latin typeface="Franklin Gothic Book"/>
              </a:rPr>
              <a:t>Common energy requirements in the RFI/RFQ</a:t>
            </a:r>
          </a:p>
          <a:p>
            <a:pPr marL="225425" indent="-225425">
              <a:lnSpc>
                <a:spcPct val="9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600">
                <a:latin typeface="Franklin Gothic Book"/>
              </a:rPr>
              <a:t>Roadmaps sharing</a:t>
            </a:r>
          </a:p>
          <a:p>
            <a:pPr marL="225425" indent="-225425">
              <a:lnSpc>
                <a:spcPct val="9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600">
                <a:latin typeface="Franklin Gothic Book"/>
              </a:rPr>
              <a:t>Cooperation on standardisation activities</a:t>
            </a:r>
          </a:p>
        </p:txBody>
      </p:sp>
      <p:sp>
        <p:nvSpPr>
          <p:cNvPr id="24" name="Rectangle 49"/>
          <p:cNvSpPr>
            <a:spLocks noChangeArrowheads="1"/>
          </p:cNvSpPr>
          <p:nvPr/>
        </p:nvSpPr>
        <p:spPr bwMode="auto">
          <a:xfrm>
            <a:off x="5049838" y="1320800"/>
            <a:ext cx="3736975" cy="289401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prstDash val="sysDot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21525" name="Rectangle 50"/>
          <p:cNvSpPr>
            <a:spLocks noChangeArrowheads="1"/>
          </p:cNvSpPr>
          <p:nvPr/>
        </p:nvSpPr>
        <p:spPr bwMode="auto">
          <a:xfrm>
            <a:off x="5027613" y="4286250"/>
            <a:ext cx="3736975" cy="1979613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21526" name="AutoShape 51"/>
          <p:cNvSpPr>
            <a:spLocks noChangeArrowheads="1"/>
          </p:cNvSpPr>
          <p:nvPr/>
        </p:nvSpPr>
        <p:spPr bwMode="auto">
          <a:xfrm rot="5400000">
            <a:off x="1885950" y="3243263"/>
            <a:ext cx="5040313" cy="11890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117 w 21600"/>
              <a:gd name="T13" fmla="*/ 3117 h 21600"/>
              <a:gd name="T14" fmla="*/ 18483 w 21600"/>
              <a:gd name="T15" fmla="*/ 184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633" y="21600"/>
                </a:lnTo>
                <a:lnTo>
                  <a:pt x="1896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/>
          </a:gra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21527" name="Rectangle 52"/>
          <p:cNvSpPr>
            <a:spLocks noChangeArrowheads="1"/>
          </p:cNvSpPr>
          <p:nvPr/>
        </p:nvSpPr>
        <p:spPr bwMode="auto">
          <a:xfrm>
            <a:off x="808038" y="4886325"/>
            <a:ext cx="2863850" cy="34290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700">
                <a:latin typeface="Franklin Gothic Book"/>
              </a:rPr>
              <a:t>Mobile networks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2910" y="101795"/>
            <a:ext cx="7572428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	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Action points - general overview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1529" name="Slide Number Placeholder 2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BE64A4-AC7F-4625-B615-D62E0BA8A38A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8"/>
          <p:cNvSpPr>
            <a:spLocks noChangeArrowheads="1"/>
          </p:cNvSpPr>
          <p:nvPr/>
        </p:nvSpPr>
        <p:spPr bwMode="auto">
          <a:xfrm>
            <a:off x="528638" y="1724025"/>
            <a:ext cx="2781300" cy="581025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xDSL</a:t>
            </a:r>
          </a:p>
        </p:txBody>
      </p:sp>
      <p:sp>
        <p:nvSpPr>
          <p:cNvPr id="22530" name="Rectangle 11"/>
          <p:cNvSpPr>
            <a:spLocks noChangeArrowheads="1"/>
          </p:cNvSpPr>
          <p:nvPr/>
        </p:nvSpPr>
        <p:spPr bwMode="auto">
          <a:xfrm>
            <a:off x="528638" y="2373313"/>
            <a:ext cx="2795587" cy="50165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Environmental conditions</a:t>
            </a:r>
          </a:p>
        </p:txBody>
      </p:sp>
      <p:sp>
        <p:nvSpPr>
          <p:cNvPr id="22531" name="Rectangle 12"/>
          <p:cNvSpPr>
            <a:spLocks noChangeArrowheads="1"/>
          </p:cNvSpPr>
          <p:nvPr/>
        </p:nvSpPr>
        <p:spPr bwMode="auto">
          <a:xfrm>
            <a:off x="528638" y="2946400"/>
            <a:ext cx="2795587" cy="581025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IT equipment efficiency</a:t>
            </a:r>
          </a:p>
        </p:txBody>
      </p:sp>
      <p:sp>
        <p:nvSpPr>
          <p:cNvPr id="22532" name="Rectangle 13"/>
          <p:cNvSpPr>
            <a:spLocks noChangeArrowheads="1"/>
          </p:cNvSpPr>
          <p:nvPr/>
        </p:nvSpPr>
        <p:spPr bwMode="auto">
          <a:xfrm>
            <a:off x="528638" y="5900738"/>
            <a:ext cx="2795587" cy="528637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Cooling @ CO/IDC</a:t>
            </a:r>
          </a:p>
        </p:txBody>
      </p:sp>
      <p:sp>
        <p:nvSpPr>
          <p:cNvPr id="22533" name="Rectangle 14"/>
          <p:cNvSpPr>
            <a:spLocks noChangeArrowheads="1"/>
          </p:cNvSpPr>
          <p:nvPr/>
        </p:nvSpPr>
        <p:spPr bwMode="auto">
          <a:xfrm>
            <a:off x="528638" y="4130675"/>
            <a:ext cx="2795587" cy="581025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DSL NT/ONT</a:t>
            </a:r>
          </a:p>
        </p:txBody>
      </p:sp>
      <p:sp>
        <p:nvSpPr>
          <p:cNvPr id="22534" name="Rectangle 15"/>
          <p:cNvSpPr>
            <a:spLocks noChangeArrowheads="1"/>
          </p:cNvSpPr>
          <p:nvPr/>
        </p:nvSpPr>
        <p:spPr bwMode="auto">
          <a:xfrm>
            <a:off x="528638" y="4779963"/>
            <a:ext cx="2795587" cy="581025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STB and end user equipment</a:t>
            </a:r>
          </a:p>
        </p:txBody>
      </p:sp>
      <p:sp>
        <p:nvSpPr>
          <p:cNvPr id="22535" name="Rectangle 16"/>
          <p:cNvSpPr>
            <a:spLocks noChangeArrowheads="1"/>
          </p:cNvSpPr>
          <p:nvPr/>
        </p:nvSpPr>
        <p:spPr bwMode="auto">
          <a:xfrm>
            <a:off x="528638" y="3595688"/>
            <a:ext cx="2795587" cy="463550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Switches and routers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425825" y="1724025"/>
            <a:ext cx="5403850" cy="58102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 Reduce energy consumption in full power state according to CoC BB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 introduce power saving methods when little or no traffic.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425855" y="1250971"/>
            <a:ext cx="5403850" cy="4095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>
                <a:solidFill>
                  <a:schemeClr val="bg1"/>
                </a:solidFill>
                <a:latin typeface="+mn-lt"/>
              </a:rPr>
              <a:t>Main subjects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25825" y="2373313"/>
            <a:ext cx="5432425" cy="501650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 Extend temperature ranges for DC rooms to enable more efficient cooling 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25825" y="2946400"/>
            <a:ext cx="5432425" cy="58102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92075" indent="-9207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Extend temperature ranges of ICT equipment towards Class 3.1  of ETSI Standard EN 300 019-1-3</a:t>
            </a:r>
          </a:p>
          <a:p>
            <a:pPr marL="92075" indent="-9207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Define common target values in RFQs and KPIs for efficient IT equipment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425825" y="4130675"/>
            <a:ext cx="5432425" cy="58102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defRPr/>
            </a:pPr>
            <a:r>
              <a:rPr lang="it-IT" sz="1300" dirty="0">
                <a:latin typeface="+mn-lt"/>
              </a:rPr>
              <a:t>- Define common target values in RFQs for DSL NT/ONT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defRPr/>
            </a:pPr>
            <a:r>
              <a:rPr lang="it-IT" sz="1300" dirty="0">
                <a:latin typeface="+mn-lt"/>
              </a:rPr>
              <a:t>- Define power saving mechanisms when little or no traffic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425825" y="4779963"/>
            <a:ext cx="5432425" cy="58102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95250" indent="-95250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Define common target values  in RFQs for STB</a:t>
            </a:r>
          </a:p>
          <a:p>
            <a:pPr marL="95250" indent="-95250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Tx/>
              <a:buChar char="-"/>
              <a:defRPr/>
            </a:pPr>
            <a:r>
              <a:rPr lang="it-IT" sz="1300" dirty="0">
                <a:latin typeface="+mn-lt"/>
              </a:rPr>
              <a:t>Define power saving mechanisms / architectures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25825" y="3595688"/>
            <a:ext cx="5432425" cy="463550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1300" dirty="0">
                <a:latin typeface="+mn-lt"/>
              </a:rPr>
              <a:t>- Energy optimized IP and LAN</a:t>
            </a:r>
          </a:p>
        </p:txBody>
      </p:sp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530255" y="1260496"/>
            <a:ext cx="2787650" cy="409575"/>
          </a:xfrm>
          <a:prstGeom prst="rect">
            <a:avLst/>
          </a:prstGeom>
          <a:solidFill>
            <a:srgbClr val="6699FF">
              <a:alpha val="50000"/>
            </a:srgbClr>
          </a:soli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72000" tIns="0" rIns="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>
                <a:solidFill>
                  <a:schemeClr val="bg1"/>
                </a:solidFill>
                <a:latin typeface="+mn-lt"/>
              </a:rPr>
              <a:t>Subarea</a:t>
            </a:r>
          </a:p>
        </p:txBody>
      </p:sp>
      <p:sp>
        <p:nvSpPr>
          <p:cNvPr id="22548" name="Rectangle 34"/>
          <p:cNvSpPr>
            <a:spLocks noChangeArrowheads="1"/>
          </p:cNvSpPr>
          <p:nvPr/>
        </p:nvSpPr>
        <p:spPr bwMode="auto">
          <a:xfrm>
            <a:off x="534988" y="5429250"/>
            <a:ext cx="2795587" cy="395288"/>
          </a:xfrm>
          <a:prstGeom prst="rect">
            <a:avLst/>
          </a:prstGeom>
          <a:solidFill>
            <a:srgbClr val="33CCCC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20000"/>
              </a:lnSpc>
              <a:buClr>
                <a:srgbClr val="008000"/>
              </a:buClr>
              <a:buFont typeface="Webdings" pitchFamily="18" charset="2"/>
              <a:buNone/>
            </a:pPr>
            <a:r>
              <a:rPr lang="it-IT" sz="1600">
                <a:latin typeface="Franklin Gothic Book"/>
              </a:rPr>
              <a:t>Mobile networks</a:t>
            </a:r>
          </a:p>
        </p:txBody>
      </p: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3416300" y="5426075"/>
            <a:ext cx="5432425" cy="396875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92075" indent="-9207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defRPr/>
            </a:pPr>
            <a:r>
              <a:rPr lang="it-IT" sz="1300" dirty="0">
                <a:latin typeface="+mn-lt"/>
              </a:rPr>
              <a:t>- </a:t>
            </a:r>
            <a:r>
              <a:rPr lang="en-US" sz="1300" dirty="0">
                <a:latin typeface="+mn-lt"/>
              </a:rPr>
              <a:t>Prepare common requirements on energy efficiency and eco-design of mobile terminals , common power supply, base stations.</a:t>
            </a:r>
            <a:endParaRPr lang="it-IT" sz="1300" dirty="0">
              <a:latin typeface="+mn-lt"/>
            </a:endParaRP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3425825" y="5900738"/>
            <a:ext cx="5432425" cy="528637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defRPr/>
            </a:pPr>
            <a:r>
              <a:rPr lang="it-IT" sz="1300" dirty="0">
                <a:latin typeface="+mn-lt"/>
              </a:rPr>
              <a:t>- Extend fresh air cooling and define KPIs (COP) for efficient cooling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7224" y="23976"/>
            <a:ext cx="7286676" cy="12618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	</a:t>
            </a: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Action points – main subjects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	</a:t>
            </a:r>
            <a:endParaRPr lang="en-GB" sz="2400" dirty="0">
              <a:latin typeface="+mn-lt"/>
            </a:endParaRPr>
          </a:p>
        </p:txBody>
      </p:sp>
      <p:sp>
        <p:nvSpPr>
          <p:cNvPr id="22552" name="Slide Number Placeholder 2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C2C6E6-1C13-4B34-933F-3480259CCDEA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>
            <a:spLocks noChangeArrowheads="1"/>
          </p:cNvSpPr>
          <p:nvPr/>
        </p:nvSpPr>
        <p:spPr bwMode="auto">
          <a:xfrm>
            <a:off x="3071813" y="6456363"/>
            <a:ext cx="2463800" cy="401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>
                <a:solidFill>
                  <a:srgbClr val="008000"/>
                </a:solidFill>
                <a:latin typeface="Franklin Gothic Book"/>
              </a:rPr>
              <a:t>…TWh, not words…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553208" y="1378398"/>
            <a:ext cx="3516241" cy="531521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Action Points towards Organizations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68313" y="1862138"/>
            <a:ext cx="3516312" cy="3462337"/>
          </a:xfrm>
          <a:prstGeom prst="rect">
            <a:avLst/>
          </a:prstGeom>
          <a:solidFill>
            <a:schemeClr val="bg2">
              <a:alpha val="1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2000" tIns="0" rIns="0" bIns="0" anchor="ctr"/>
          <a:lstStyle/>
          <a:p>
            <a:pPr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700">
                <a:latin typeface="Franklin Gothic Book"/>
              </a:rPr>
              <a:t>Contributions and high level actions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EC JRC CoCs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ETSI EE/ATTM/…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ITU-T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CEN/CENELEC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Broadband Forum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ETNO Energy TT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Green Grid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ATIS</a:t>
            </a:r>
          </a:p>
          <a:p>
            <a:pPr marL="179388" lvl="1">
              <a:lnSpc>
                <a:spcPct val="140000"/>
              </a:lnSpc>
              <a:buClr>
                <a:srgbClr val="008000"/>
              </a:buClr>
              <a:buFont typeface="Webdings" pitchFamily="18" charset="2"/>
              <a:buChar char="4"/>
            </a:pPr>
            <a:r>
              <a:rPr lang="it-IT" sz="1500">
                <a:latin typeface="Franklin Gothic Book"/>
              </a:rPr>
              <a:t>CRIP</a:t>
            </a:r>
            <a:endParaRPr lang="it-IT" sz="1700">
              <a:latin typeface="Franklin Gothic Book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545320" y="5579075"/>
            <a:ext cx="3516242" cy="531521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2000" tIns="0" rIns="0" bIns="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None/>
              <a:defRPr/>
            </a:pPr>
            <a:r>
              <a:rPr lang="it-IT" sz="2100" b="1" dirty="0">
                <a:solidFill>
                  <a:schemeClr val="bg1"/>
                </a:solidFill>
                <a:latin typeface="+mn-lt"/>
              </a:rPr>
              <a:t>Action Points towards Vendors</a:t>
            </a:r>
          </a:p>
        </p:txBody>
      </p:sp>
      <p:sp>
        <p:nvSpPr>
          <p:cNvPr id="23561" name="Rectangle 7"/>
          <p:cNvSpPr>
            <a:spLocks noChangeArrowheads="1"/>
          </p:cNvSpPr>
          <p:nvPr/>
        </p:nvSpPr>
        <p:spPr bwMode="auto">
          <a:xfrm>
            <a:off x="444500" y="1301750"/>
            <a:ext cx="3713163" cy="4057650"/>
          </a:xfrm>
          <a:prstGeom prst="rect">
            <a:avLst/>
          </a:prstGeom>
          <a:noFill/>
          <a:ln w="38100">
            <a:solidFill>
              <a:srgbClr val="008080"/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23562" name="Rectangle 8"/>
          <p:cNvSpPr>
            <a:spLocks noChangeArrowheads="1"/>
          </p:cNvSpPr>
          <p:nvPr/>
        </p:nvSpPr>
        <p:spPr bwMode="auto">
          <a:xfrm>
            <a:off x="422275" y="5480050"/>
            <a:ext cx="3713163" cy="709613"/>
          </a:xfrm>
          <a:prstGeom prst="rect">
            <a:avLst/>
          </a:prstGeom>
          <a:noFill/>
          <a:ln w="38100">
            <a:solidFill>
              <a:srgbClr val="008080"/>
            </a:solidFill>
            <a:prstDash val="sysDot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GB">
              <a:latin typeface="Franklin Gothic Book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4451203" y="1289055"/>
            <a:ext cx="4478515" cy="1443130"/>
          </a:xfrm>
          <a:prstGeom prst="wedgeRectCallout">
            <a:avLst>
              <a:gd name="adj1" fmla="val -49917"/>
              <a:gd name="adj2" fmla="val -19823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defRPr/>
            </a:pPr>
            <a:endParaRPr lang="it-IT" sz="1100" dirty="0">
              <a:latin typeface="+mn-lt"/>
            </a:endParaRPr>
          </a:p>
          <a:p>
            <a:pPr marL="185738" indent="-18573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Joint contributions for the CoC Broadband V3 (released in 10/08)          EE IOCG editors of the BB CoC</a:t>
            </a:r>
          </a:p>
          <a:p>
            <a:pPr marL="538163" lvl="1" indent="-9048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More detailed and agreeable targets for xDSL</a:t>
            </a:r>
          </a:p>
          <a:p>
            <a:pPr marL="538163" lvl="1" indent="-9048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Introduction of new technologies (e.g. Optical, Wireless)</a:t>
            </a:r>
          </a:p>
          <a:p>
            <a:pPr marL="185738" indent="-18573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Joint contribution for the CoC Data Centre V1 (released in 10/08)</a:t>
            </a:r>
          </a:p>
          <a:p>
            <a:pPr marL="538163" lvl="1" indent="-9048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Push for raising the temperature range</a:t>
            </a:r>
          </a:p>
          <a:p>
            <a:pPr marL="538163" lvl="1" indent="-90488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Push for free cooling and HVDC powering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Joint contribution for the CoC STB</a:t>
            </a:r>
          </a:p>
        </p:txBody>
      </p:sp>
      <p:sp>
        <p:nvSpPr>
          <p:cNvPr id="35" name="AutoShape 12"/>
          <p:cNvSpPr>
            <a:spLocks noChangeArrowheads="1"/>
          </p:cNvSpPr>
          <p:nvPr/>
        </p:nvSpPr>
        <p:spPr bwMode="auto">
          <a:xfrm>
            <a:off x="4451203" y="2839702"/>
            <a:ext cx="4478515" cy="1664064"/>
          </a:xfrm>
          <a:prstGeom prst="wedgeRectCallout">
            <a:avLst>
              <a:gd name="adj1" fmla="val -50429"/>
              <a:gd name="adj2" fmla="val -31468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Joint contribution, vote and approval of </a:t>
            </a:r>
            <a:r>
              <a:rPr lang="en-US" sz="1100" dirty="0">
                <a:latin typeface="+mn-lt"/>
              </a:rPr>
              <a:t>ETSI EE TS 102 533 "Measurement Methods and limits for Energy Consumption in Broadband Telecommunication Networks Equipment”</a:t>
            </a:r>
            <a:r>
              <a:rPr lang="it-IT" sz="1100" dirty="0">
                <a:latin typeface="+mn-lt"/>
              </a:rPr>
              <a:t> 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Joint contribution, vote and approval of </a:t>
            </a:r>
            <a:r>
              <a:rPr lang="en-US" sz="1100" dirty="0">
                <a:latin typeface="+mn-lt"/>
              </a:rPr>
              <a:t>ETSI EE TR 102 530 "The reduction of energy consumption in telecommunications equipment and related infrastructure“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Supported the creation (09/08) of a Special Task Force with the goal to define standard requirements for energy efficient networks -  EE IOCG in the steering committee</a:t>
            </a:r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2428860" y="3116818"/>
            <a:ext cx="2038118" cy="228659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8" y="8"/>
              </a:cxn>
              <a:cxn ang="0">
                <a:pos x="1978" y="1310"/>
              </a:cxn>
            </a:cxnLst>
            <a:rect l="0" t="0" r="r" b="b"/>
            <a:pathLst>
              <a:path w="1978" h="1310">
                <a:moveTo>
                  <a:pt x="0" y="0"/>
                </a:moveTo>
                <a:lnTo>
                  <a:pt x="1018" y="8"/>
                </a:lnTo>
                <a:lnTo>
                  <a:pt x="1978" y="1310"/>
                </a:lnTo>
              </a:path>
            </a:pathLst>
          </a:custGeom>
          <a:ln>
            <a:headEnd type="stealth" w="lg" len="lg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7" name="Freeform 14"/>
          <p:cNvSpPr>
            <a:spLocks/>
          </p:cNvSpPr>
          <p:nvPr/>
        </p:nvSpPr>
        <p:spPr bwMode="auto">
          <a:xfrm>
            <a:off x="2428860" y="3432195"/>
            <a:ext cx="2025498" cy="2592487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403" y="0"/>
              </a:cxn>
              <a:cxn ang="0">
                <a:pos x="1330" y="1444"/>
              </a:cxn>
            </a:cxnLst>
            <a:rect l="0" t="0" r="r" b="b"/>
            <a:pathLst>
              <a:path w="1330" h="1444">
                <a:moveTo>
                  <a:pt x="0" y="5"/>
                </a:moveTo>
                <a:lnTo>
                  <a:pt x="403" y="0"/>
                </a:lnTo>
                <a:lnTo>
                  <a:pt x="1330" y="1444"/>
                </a:lnTo>
              </a:path>
            </a:pathLst>
          </a:custGeom>
          <a:ln>
            <a:headEnd type="stealth" w="lg" len="lg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8" name="Freeform 15"/>
          <p:cNvSpPr>
            <a:spLocks/>
          </p:cNvSpPr>
          <p:nvPr/>
        </p:nvSpPr>
        <p:spPr bwMode="auto">
          <a:xfrm>
            <a:off x="2430429" y="2774586"/>
            <a:ext cx="2014463" cy="9600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59" y="8"/>
              </a:cxn>
              <a:cxn ang="0">
                <a:pos x="1978" y="1310"/>
              </a:cxn>
            </a:cxnLst>
            <a:rect l="0" t="0" r="r" b="b"/>
            <a:pathLst>
              <a:path w="1978" h="1310">
                <a:moveTo>
                  <a:pt x="0" y="0"/>
                </a:moveTo>
                <a:lnTo>
                  <a:pt x="859" y="8"/>
                </a:lnTo>
                <a:lnTo>
                  <a:pt x="1978" y="1310"/>
                </a:lnTo>
              </a:path>
            </a:pathLst>
          </a:custGeom>
          <a:ln>
            <a:headEnd type="stealth" w="lg" len="lg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2428860" y="2205184"/>
            <a:ext cx="1998681" cy="298317"/>
          </a:xfrm>
          <a:custGeom>
            <a:avLst/>
            <a:gdLst/>
            <a:ahLst/>
            <a:cxnLst>
              <a:cxn ang="0">
                <a:pos x="0" y="193"/>
              </a:cxn>
              <a:cxn ang="0">
                <a:pos x="601" y="197"/>
              </a:cxn>
              <a:cxn ang="0">
                <a:pos x="1574" y="0"/>
              </a:cxn>
            </a:cxnLst>
            <a:rect l="0" t="0" r="r" b="b"/>
            <a:pathLst>
              <a:path w="1574" h="197">
                <a:moveTo>
                  <a:pt x="0" y="193"/>
                </a:moveTo>
                <a:lnTo>
                  <a:pt x="601" y="197"/>
                </a:lnTo>
                <a:lnTo>
                  <a:pt x="1574" y="0"/>
                </a:lnTo>
              </a:path>
            </a:pathLst>
          </a:custGeom>
          <a:ln>
            <a:headEnd type="stealth" w="lg" len="lg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4429124" y="4575203"/>
            <a:ext cx="4500594" cy="1277273"/>
          </a:xfrm>
          <a:prstGeom prst="rect">
            <a:avLst/>
          </a:prstGeom>
          <a:solidFill>
            <a:srgbClr val="CDEE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endParaRPr lang="it-IT" sz="1100" dirty="0">
              <a:latin typeface="+mn-lt"/>
            </a:endParaRP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General presentation of EE IOCG goals and activities during the last ITU-T Climate Change in London in June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Joint contribution RJ-020 "Operators requirements on power savings" presented at the ITU-T SG15/4 meeting in </a:t>
            </a:r>
            <a:r>
              <a:rPr lang="en-US" sz="1100" dirty="0" err="1">
                <a:latin typeface="+mn-lt"/>
              </a:rPr>
              <a:t>Redback</a:t>
            </a:r>
            <a:r>
              <a:rPr lang="en-US" sz="1100" dirty="0">
                <a:latin typeface="+mn-lt"/>
              </a:rPr>
              <a:t> </a:t>
            </a:r>
          </a:p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en-US" sz="1100" dirty="0">
                <a:latin typeface="+mn-lt"/>
              </a:rPr>
              <a:t>Joint contributions for the new ITU’T Focus Group on ICT and Climate Change </a:t>
            </a:r>
            <a:endParaRPr lang="it-IT" sz="1100" dirty="0">
              <a:latin typeface="+mn-lt"/>
            </a:endParaRP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4452781" y="5945536"/>
            <a:ext cx="4476937" cy="269546"/>
          </a:xfrm>
          <a:prstGeom prst="wedgeRectCallout">
            <a:avLst>
              <a:gd name="adj1" fmla="val -49500"/>
              <a:gd name="adj2" fmla="val -13481"/>
            </a:avLst>
          </a:prstGeom>
          <a:solidFill>
            <a:srgbClr val="CDEEFF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/>
          <a:lstStyle/>
          <a:p>
            <a:pPr marL="185738" indent="-185738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ebdings" pitchFamily="18" charset="2"/>
              <a:buChar char="4"/>
              <a:defRPr/>
            </a:pPr>
            <a:r>
              <a:rPr lang="it-IT" sz="1100" dirty="0">
                <a:latin typeface="+mn-lt"/>
              </a:rPr>
              <a:t>EE IOCG is in the new BTWG132 on Data Centre Energy Efficiency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4348" y="34988"/>
            <a:ext cx="75724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Energy Efficiency Inter Operators Collaboration Group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 	Action points – most relevant results (1/2)</a:t>
            </a:r>
            <a:endParaRPr lang="en-GB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23588" name="Slide Number Placeholder 1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9E9626-97EE-4150-868A-421016588107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11917</TotalTime>
  <Words>963</Words>
  <Application>Microsoft Office PowerPoint</Application>
  <PresentationFormat>Affichage à l'écran (4:3)</PresentationFormat>
  <Paragraphs>197</Paragraphs>
  <Slides>17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Modèle de conception</vt:lpstr>
      </vt:variant>
      <vt:variant>
        <vt:i4>9</vt:i4>
      </vt:variant>
      <vt:variant>
        <vt:lpstr>Titres des diapositives</vt:lpstr>
      </vt:variant>
      <vt:variant>
        <vt:i4>17</vt:i4>
      </vt:variant>
    </vt:vector>
  </HeadingPairs>
  <TitlesOfParts>
    <vt:vector size="33" baseType="lpstr">
      <vt:lpstr>Arial</vt:lpstr>
      <vt:lpstr>Franklin Gothic Medium</vt:lpstr>
      <vt:lpstr>Franklin Gothic Book</vt:lpstr>
      <vt:lpstr>Wingdings 2</vt:lpstr>
      <vt:lpstr>Calibri</vt:lpstr>
      <vt:lpstr>Webdings</vt:lpstr>
      <vt:lpstr>Wingdings</vt:lpstr>
      <vt:lpstr>Trek</vt:lpstr>
      <vt:lpstr>Trek</vt:lpstr>
      <vt:lpstr>Trek</vt:lpstr>
      <vt:lpstr>Trek</vt:lpstr>
      <vt:lpstr>Trek</vt:lpstr>
      <vt:lpstr>Trek</vt:lpstr>
      <vt:lpstr>Trek</vt:lpstr>
      <vt:lpstr>Trek</vt:lpstr>
      <vt:lpstr>Trek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Elsy</dc:creator>
  <cp:lastModifiedBy>dyir5254</cp:lastModifiedBy>
  <cp:revision>95</cp:revision>
  <dcterms:created xsi:type="dcterms:W3CDTF">2009-08-18T14:53:53Z</dcterms:created>
  <dcterms:modified xsi:type="dcterms:W3CDTF">2010-01-14T18:25:15Z</dcterms:modified>
</cp:coreProperties>
</file>