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624" r:id="rId2"/>
    <p:sldId id="3523" r:id="rId3"/>
    <p:sldId id="3598" r:id="rId4"/>
    <p:sldId id="3622" r:id="rId5"/>
    <p:sldId id="3623" r:id="rId6"/>
    <p:sldId id="3626" r:id="rId7"/>
    <p:sldId id="3627" r:id="rId8"/>
  </p:sldIdLst>
  <p:sldSz cx="12192000" cy="6858000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chetko, Ihar" initials="SI" lastIdx="2" clrIdx="0">
    <p:extLst>
      <p:ext uri="{19B8F6BF-5375-455C-9EA6-DF929625EA0E}">
        <p15:presenceInfo xmlns:p15="http://schemas.microsoft.com/office/powerpoint/2012/main" userId="Shchetko, Ih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:p14="http://schemas.microsoft.com/office/powerpoint/2010/main" xmlns="" dt="1607321826" val="978" revOS="4"/>
      <pr:smFileRevision xmlns:pr="smNativeData" xmlns:p14="http://schemas.microsoft.com/office/powerpoint/2010/main" xmlns="" dt="1607321826" val="101"/>
      <pr:guideOptions xmlns:pr="smNativeData" xmlns:p14="http://schemas.microsoft.com/office/powerpoint/2010/main" xmlns="" dt="1607321826" snapToBorders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" d="100"/>
        <a:sy n="12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891" y="-1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AAAAAEgSAADTAgAAEAAAACYAAAAIAAAAP48AAAAAAAA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en-us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UB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mFwAAAAAAAC4qAADTAgAAEAAAACYAAAAIAAAAP48AAAAAAAA="/>
              </a:ext>
            </a:extLst>
          </p:cNvSpPr>
          <p:nvPr>
            <p:ph type="dt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en-us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D000DD7-99D0-55FB-9EB8-6FAE43F6683A}" type="datetime1">
              <a:t>4/20/2021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4sjNXxMAAAAlAAAAZAAAAC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AAM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4BAAACAcAAPglAAAEGgAAEAAAACYAAAAIAAAAvw8AAP8fAAA="/>
              </a:ext>
            </a:extLst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endParaRPr/>
          </a:p>
        </p:txBody>
      </p:sp>
      <p:sp>
        <p:nvSpPr>
          <p:cNvPr id="5" name="Notes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BAAAEhsAAPglAAA4MQAAEAAAACYAAAAIAAAAPw8AAP8fAAA="/>
              </a:ext>
            </a:extLst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bjUAAEgSAABAOAAAEAAAACYAAAAIAAAAv48AAP8fAAA="/>
              </a:ext>
            </a:extLst>
          </p:cNvSpPr>
          <p:nvPr>
            <p:ph type="ftr" sz="quarter" idx="4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en-us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d6jw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mFwAAbjUAAC4qAABAOAAAEAAAACYAAAAIAAAAv48AAP8fAAA=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en-us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D005661-2FD0-55A0-9EB8-D9F518F6688C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6AYAAKBBAACYFQAAEAAAACYAAAAIAAAAgYAAAAAAAAA="/>
              </a:ext>
            </a:extLst>
          </p:cNvSpPr>
          <p:nvPr>
            <p:ph type="ctrTitle"/>
          </p:nvPr>
        </p:nvSpPr>
        <p:spPr>
          <a:xfrm>
            <a:off x="1524000" y="1122680"/>
            <a:ext cx="9144000" cy="23876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ctr">
              <a:defRPr lang="en-us" sz="60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KRYAAKBBAABYIAAAEAAAACYAAAAIAAAAAYAAAAAAAAA="/>
              </a:ext>
            </a:extLst>
          </p:cNvSpPr>
          <p:nvPr>
            <p:ph type="subTitle" idx="1"/>
          </p:nvPr>
        </p:nvSpPr>
        <p:spPr>
          <a:xfrm>
            <a:off x="1524000" y="3602355"/>
            <a:ext cx="9144000" cy="1655445"/>
          </a:xfrm>
        </p:spPr>
        <p:txBody>
          <a:bodyPr/>
          <a:lstStyle>
            <a:lvl1pPr marL="0" indent="0" algn="ctr">
              <a:buNone/>
              <a:defRPr lang="en-us" sz="2400"/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>
              <a:defRPr lang="en-us"/>
            </a:pPr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D005477-39D0-55A2-9EB8-CFF71AF6689A}" type="datetime1">
              <a:t>4/20/2021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D00671C-52D0-5591-9EB8-A4C429F668F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AAAAAAQ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OwsAANhFAAAAJgAAEAAAACYAAAAIAAAAAg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D001D64-2AD0-55EB-9EB8-DCBE53F66889}" type="datetime1">
              <a:t>4/20/2021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D00260F-41D0-55D0-9EB8-B78568F668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Q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sNQAAPwIAANhFAAAAJgAAEAAAACYAAAAIAAAAAwAAAAAAAAA="/>
              </a:ext>
            </a:extLst>
          </p:cNvSpPr>
          <p:nvPr>
            <p:ph type="title"/>
          </p:nvPr>
        </p:nvSpPr>
        <p:spPr>
          <a:xfrm>
            <a:off x="8724900" y="365125"/>
            <a:ext cx="2628900" cy="5812155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AAAAAAQ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Lw0AAAAJgAAEAAAACYAAAAIAAAAAwAAAAAAAAA="/>
              </a:ext>
            </a:extLst>
          </p:cNvSpPr>
          <p:nvPr>
            <p:ph idx="1"/>
          </p:nvPr>
        </p:nvSpPr>
        <p:spPr>
          <a:xfrm>
            <a:off x="838200" y="365125"/>
            <a:ext cx="7734300" cy="581215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D003864-2AD0-55CE-9EB8-DC9B76F66889}" type="datetime1">
              <a:t>4/20/2021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D0049BD-F3D0-55BF-9EB8-05EA07F668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gCAg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Content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hNTh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/AQAAvQoAALkhAACcIwAAEAAAACYAAAAIAAAAAaAAAAAAAAA="/>
              </a:ext>
            </a:extLst>
          </p:cNvSpPr>
          <p:nvPr>
            <p:ph idx="2"/>
          </p:nvPr>
        </p:nvSpPr>
        <p:spPr>
          <a:xfrm>
            <a:off x="324485" y="1745615"/>
            <a:ext cx="5157470" cy="404304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lang="en-us" sz="1800"/>
            </a:lvl1pPr>
            <a:lvl2pPr>
              <a:defRPr lang="en-us" sz="1800"/>
            </a:lvl2pPr>
            <a:lvl3pPr>
              <a:defRPr lang="en-us" sz="1800"/>
            </a:lvl3pPr>
            <a:lvl4pPr>
              <a:defRPr lang="en-us" sz="1800"/>
            </a:lvl4pPr>
            <a:lvl5pPr>
              <a:defRPr lang="en-us" sz="1800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Content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IgAAvQoAAK9CAACcIwAAEAAAACYAAAAIAAAAAaAAAAAAAAA="/>
              </a:ext>
            </a:extLst>
          </p:cNvSpPr>
          <p:nvPr>
            <p:ph idx="4"/>
          </p:nvPr>
        </p:nvSpPr>
        <p:spPr>
          <a:xfrm>
            <a:off x="5656580" y="1745615"/>
            <a:ext cx="5183505" cy="404304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lang="en-us" sz="1800"/>
            </a:lvl1pPr>
            <a:lvl2pPr>
              <a:defRPr lang="en-us" sz="1800"/>
            </a:lvl2pPr>
            <a:lvl3pPr>
              <a:defRPr lang="en-us" sz="1800"/>
            </a:lvl3pPr>
            <a:lvl4pPr>
              <a:defRPr lang="en-us" sz="1800"/>
            </a:lvl4pPr>
            <a:lvl5pPr>
              <a:defRPr lang="en-us" sz="1800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TextBox 13"/>
          <p:cNvSpPr>
            <a:extLst>
              <a:ext uri="smNativeData">
                <pr:smNativeData xmlns:pr="smNativeData" xmlns:p14="http://schemas.microsoft.com/office/powerpoint/2010/main" xmlns="" val="SMDATA_13_4sjNX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DxAQAALycAADYTAACzKAAAECAAACYAAAAIAAAA//////////8="/>
              </a:ext>
            </a:extLst>
          </p:cNvSpPr>
          <p:nvPr/>
        </p:nvSpPr>
        <p:spPr>
          <a:xfrm>
            <a:off x="315595" y="6369685"/>
            <a:ext cx="2807335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r>
              <a:rPr lang="en-us" sz="1000">
                <a:solidFill>
                  <a:srgbClr val="9E9E9E"/>
                </a:solidFill>
                <a:latin typeface="Open Sans" pitchFamily="2" charset="-52"/>
                <a:ea typeface="Open Sans" pitchFamily="2" charset="-52"/>
                <a:cs typeface="Open Sans" pitchFamily="2" charset="-52"/>
              </a:rPr>
              <a:t>www.gigaconnect.org  |  info@giga.partners</a:t>
            </a:r>
          </a:p>
        </p:txBody>
      </p:sp>
      <p:pic>
        <p:nvPicPr>
          <p:cNvPr id="6" name="Picture 14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4sjN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tYXRz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FkMAAMIlAADaSQAAzi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905490" y="6137910"/>
            <a:ext cx="1099820" cy="65786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Content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/AQAAvQoAALkhAACcIwAAEAAAACYAAAAIAAAAAaAAAAAAAAA="/>
              </a:ext>
            </a:extLst>
          </p:cNvSpPr>
          <p:nvPr>
            <p:ph idx="2"/>
          </p:nvPr>
        </p:nvSpPr>
        <p:spPr>
          <a:xfrm>
            <a:off x="324485" y="1745615"/>
            <a:ext cx="5157470" cy="404304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lang="en-us" sz="1800"/>
            </a:lvl1pPr>
            <a:lvl2pPr>
              <a:defRPr lang="en-us" sz="1800"/>
            </a:lvl2pPr>
            <a:lvl3pPr>
              <a:defRPr lang="en-us" sz="1800"/>
            </a:lvl3pPr>
            <a:lvl4pPr>
              <a:defRPr lang="en-us" sz="1800"/>
            </a:lvl4pPr>
            <a:lvl5pPr>
              <a:defRPr lang="en-us" sz="1800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Content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h3jw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IgAAvQoAAK9CAACcIwAAEAAAACYAAAAIAAAAAaAAAAAAAAA="/>
              </a:ext>
            </a:extLst>
          </p:cNvSpPr>
          <p:nvPr>
            <p:ph idx="4"/>
          </p:nvPr>
        </p:nvSpPr>
        <p:spPr>
          <a:xfrm>
            <a:off x="5656580" y="1745615"/>
            <a:ext cx="5183505" cy="404304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lang="en-us" sz="1800"/>
            </a:lvl1pPr>
            <a:lvl2pPr>
              <a:defRPr lang="en-us" sz="1800"/>
            </a:lvl2pPr>
            <a:lvl3pPr>
              <a:defRPr lang="en-us" sz="1800"/>
            </a:lvl3pPr>
            <a:lvl4pPr>
              <a:defRPr lang="en-us" sz="1800"/>
            </a:lvl4pPr>
            <a:lvl5pPr>
              <a:defRPr lang="en-us" sz="1800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TextBox 13"/>
          <p:cNvSpPr>
            <a:extLst>
              <a:ext uri="smNativeData">
                <pr:smNativeData xmlns:pr="smNativeData" xmlns:p14="http://schemas.microsoft.com/office/powerpoint/2010/main" xmlns="" val="SMDATA_13_4sjNX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DxAQAALycAADYTAACzKAAAECAAACYAAAAIAAAA//////////8="/>
              </a:ext>
            </a:extLst>
          </p:cNvSpPr>
          <p:nvPr/>
        </p:nvSpPr>
        <p:spPr>
          <a:xfrm>
            <a:off x="315595" y="6369685"/>
            <a:ext cx="2807335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r>
              <a:rPr lang="en-us" sz="1000">
                <a:solidFill>
                  <a:srgbClr val="9E9E9E"/>
                </a:solidFill>
                <a:latin typeface="Open Sans" pitchFamily="2" charset="-52"/>
                <a:ea typeface="Open Sans" pitchFamily="2" charset="-52"/>
                <a:cs typeface="Open Sans" pitchFamily="2" charset="-52"/>
              </a:rPr>
              <a:t>www.gigaconnect.org  |  info@giga.partners</a:t>
            </a:r>
          </a:p>
        </p:txBody>
      </p:sp>
      <p:pic>
        <p:nvPicPr>
          <p:cNvPr id="6" name="Picture 14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4sjN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5AH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FkMAAMIlAADaSQAAzi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905490" y="6137910"/>
            <a:ext cx="1099820" cy="65786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OwsAANhFAAAAJg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D0052D8-96D0-55A4-9EB8-60F11CF66835}" type="datetime1">
              <a:t>4/20/2021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AAV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D001820-6ED0-55EE-9EB8-98BB56F668C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eBQAAhQoAAM5FAAARHAAAEAAAACYAAAAIAAAAgYAAAAAAAAA="/>
              </a:ext>
            </a:extLst>
          </p:cNvSpPr>
          <p:nvPr>
            <p:ph type="title"/>
          </p:nvPr>
        </p:nvSpPr>
        <p:spPr>
          <a:xfrm>
            <a:off x="831850" y="1710055"/>
            <a:ext cx="10515600" cy="28524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en-us" sz="60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eBQAAPBwAAM5FAAB2JQAAEAAAACYAAAAIAAAAAYAAAAAAAAA="/>
              </a:ext>
            </a:extLst>
          </p:cNvSpPr>
          <p:nvPr>
            <p:ph idx="1"/>
          </p:nvPr>
        </p:nvSpPr>
        <p:spPr>
          <a:xfrm>
            <a:off x="831850" y="4589780"/>
            <a:ext cx="10515600" cy="1499870"/>
          </a:xfrm>
        </p:spPr>
        <p:txBody>
          <a:bodyPr/>
          <a:lstStyle>
            <a:lvl1pPr marL="0" indent="0">
              <a:buNone/>
              <a:defRPr lang="en-us" sz="2400">
                <a:solidFill>
                  <a:srgbClr val="8C8C8C"/>
                </a:solidFill>
              </a:defRPr>
            </a:lvl1pPr>
            <a:lvl2pPr marL="457200" indent="0">
              <a:buNone/>
              <a:defRPr lang="en-us" sz="2000">
                <a:solidFill>
                  <a:srgbClr val="8C8C8C"/>
                </a:solidFill>
              </a:defRPr>
            </a:lvl2pPr>
            <a:lvl3pPr marL="914400" indent="0">
              <a:buNone/>
              <a:defRPr lang="en-us" sz="1800">
                <a:solidFill>
                  <a:srgbClr val="8C8C8C"/>
                </a:solidFill>
              </a:defRPr>
            </a:lvl3pPr>
            <a:lvl4pPr marL="1371600" indent="0">
              <a:buNone/>
              <a:defRPr lang="en-us" sz="1600">
                <a:solidFill>
                  <a:srgbClr val="8C8C8C"/>
                </a:solidFill>
              </a:defRPr>
            </a:lvl4pPr>
            <a:lvl5pPr marL="1828800" indent="0">
              <a:buNone/>
              <a:defRPr lang="en-us" sz="1600">
                <a:solidFill>
                  <a:srgbClr val="8C8C8C"/>
                </a:solidFill>
              </a:defRPr>
            </a:lvl5pPr>
            <a:lvl6pPr marL="2286000" indent="0">
              <a:buNone/>
              <a:defRPr lang="en-us" sz="1600">
                <a:solidFill>
                  <a:srgbClr val="8C8C8C"/>
                </a:solidFill>
              </a:defRPr>
            </a:lvl6pPr>
            <a:lvl7pPr marL="2743200" indent="0">
              <a:buNone/>
              <a:defRPr lang="en-us" sz="1600">
                <a:solidFill>
                  <a:srgbClr val="8C8C8C"/>
                </a:solidFill>
              </a:defRPr>
            </a:lvl7pPr>
            <a:lvl8pPr marL="3200400" indent="0">
              <a:buNone/>
              <a:defRPr lang="en-us" sz="1600">
                <a:solidFill>
                  <a:srgbClr val="8C8C8C"/>
                </a:solidFill>
              </a:defRPr>
            </a:lvl8pPr>
            <a:lvl9pPr marL="3657600" indent="0">
              <a:buNone/>
              <a:defRPr lang="en-us" sz="1600">
                <a:solidFill>
                  <a:srgbClr val="8C8C8C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IAZ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D001302-4CD0-55E5-9EB8-BAB05DF668EF}" type="datetime1">
              <a:t>4/20/2021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D00325D-13D0-55C4-9EB8-E5917CF668B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Q8E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OwsAAAglAAAAJgAAEAAAACYAAAAIAAAAAQAAAAAAAAA="/>
              </a:ext>
            </a:extLst>
          </p:cNvSpPr>
          <p:nvPr>
            <p:ph idx="1"/>
          </p:nvPr>
        </p:nvSpPr>
        <p:spPr>
          <a:xfrm>
            <a:off x="838200" y="1825625"/>
            <a:ext cx="5181600" cy="4351655"/>
          </a:xfrm>
        </p:spPr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JQAAOwsAANhFAAAAJgAAEAAAACYAAAAIAAAAAQAAAAAAAAA="/>
              </a:ext>
            </a:extLst>
          </p:cNvSpPr>
          <p:nvPr>
            <p:ph idx="2"/>
          </p:nvPr>
        </p:nvSpPr>
        <p:spPr>
          <a:xfrm>
            <a:off x="6172200" y="1825625"/>
            <a:ext cx="5181600" cy="4351655"/>
          </a:xfrm>
        </p:spPr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D001161-2FD0-55E7-9EB8-D9B25FF6688C}" type="datetime1">
              <a:t>4/20/2021</a:t>
            </a:fld>
            <a:endParaRPr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cAI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D007858-16D0-558E-9EB8-E0DB36F668B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PwIAANtFAABnCgAAEAAAACYAAAAIAAAAAQAAAAAAAAA="/>
              </a:ext>
            </a:extLst>
          </p:cNvSpPr>
          <p:nvPr>
            <p:ph type="title"/>
          </p:nvPr>
        </p:nvSpPr>
        <p:spPr>
          <a:xfrm>
            <a:off x="840105" y="365125"/>
            <a:ext cx="10515600" cy="1325880"/>
          </a:xfrm>
        </p:spPr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WAoAAOUkAABpDwAAEAAAACYAAAAIAAAAgYAAAAAAAAA="/>
              </a:ext>
            </a:extLst>
          </p:cNvSpPr>
          <p:nvPr>
            <p:ph idx="1"/>
          </p:nvPr>
        </p:nvSpPr>
        <p:spPr>
          <a:xfrm>
            <a:off x="840105" y="1681480"/>
            <a:ext cx="5157470" cy="82359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us" sz="2400" b="1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aQ8AAOUkAAAUJgAAEAAAACYAAAAIAAAAAQAAAAAAAAA="/>
              </a:ext>
            </a:extLst>
          </p:cNvSpPr>
          <p:nvPr>
            <p:ph idx="2"/>
          </p:nvPr>
        </p:nvSpPr>
        <p:spPr>
          <a:xfrm>
            <a:off x="840105" y="2505075"/>
            <a:ext cx="5157470" cy="3684905"/>
          </a:xfrm>
        </p:spPr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Text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JQAAWAoAANtFAABpDwAAEAAAACYAAAAIAAAAgYAAAAAAAAA="/>
              </a:ext>
            </a:extLst>
          </p:cNvSpPr>
          <p:nvPr>
            <p:ph idx="3"/>
          </p:nvPr>
        </p:nvSpPr>
        <p:spPr>
          <a:xfrm>
            <a:off x="6172200" y="1681480"/>
            <a:ext cx="5183505" cy="82359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us" sz="2400" b="1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JQAAaQ8AANtFAAAUJgAAEAAAACYAAAAIAAAAAQAAAAAAAAA="/>
              </a:ext>
            </a:extLst>
          </p:cNvSpPr>
          <p:nvPr>
            <p:ph idx="4"/>
          </p:nvPr>
        </p:nvSpPr>
        <p:spPr>
          <a:xfrm>
            <a:off x="6172200" y="2505075"/>
            <a:ext cx="5183505" cy="3684905"/>
          </a:xfrm>
        </p:spPr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D0066F5-BBD0-5590-9EB8-4DC528F66818}" type="datetime1">
              <a:t>4/20/2021</a:t>
            </a:fld>
            <a:endParaRPr/>
          </a:p>
        </p:txBody>
      </p:sp>
      <p:sp>
        <p:nvSpPr>
          <p:cNvPr id="8" name="Footer Placeholder 7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9" name="Slide Number Placeholder 8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D0001C1-8FD0-55F7-9EB8-79A24FF6682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D002C55-1BD0-55DA-9EB8-ED8F62F668B8}" type="datetime1">
              <a:t>4/20/2021</a:t>
            </a:fld>
            <a:endParaRPr/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5" name="Slide Numb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D004CFF-B1D0-55BA-9EB8-47EF02F6681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D0035DF-91D0-55C3-9EB8-67967BF66832}" type="datetime1">
              <a:t>4/20/2021</a:t>
            </a:fld>
            <a:endParaRPr/>
          </a:p>
        </p:txBody>
      </p:sp>
      <p:sp>
        <p:nvSpPr>
          <p:cNvPr id="3" name="Footer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D0039D4-9AD0-55CF-9EB8-6C9A77F6683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0AIAAFsdAACoDAAAEAAAACYAAAAIAAAAgYAAAAAAAAA="/>
              </a:ext>
            </a:extLst>
          </p:cNvSpPr>
          <p:nvPr>
            <p:ph type="title"/>
          </p:nvPr>
        </p:nvSpPr>
        <p:spPr>
          <a:xfrm>
            <a:off x="840105" y="457200"/>
            <a:ext cx="3931920" cy="16002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en-us" sz="3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jHwAAEwYAANtFAAAOJAAAEAAAACYAAAAIAAAAAYAAAAAAAAA="/>
              </a:ext>
            </a:extLst>
          </p:cNvSpPr>
          <p:nvPr>
            <p:ph idx="1"/>
          </p:nvPr>
        </p:nvSpPr>
        <p:spPr>
          <a:xfrm>
            <a:off x="5183505" y="987425"/>
            <a:ext cx="6172200" cy="4873625"/>
          </a:xfrm>
        </p:spPr>
        <p:txBody>
          <a:bodyPr/>
          <a:lstStyle>
            <a:lvl1pPr>
              <a:defRPr lang="en-us" sz="3200"/>
            </a:lvl1pPr>
            <a:lvl2pPr>
              <a:defRPr lang="en-us" sz="2800"/>
            </a:lvl2pPr>
            <a:lvl3pPr>
              <a:defRPr lang="en-us" sz="2400"/>
            </a:lvl3pPr>
            <a:lvl4pPr>
              <a:defRPr lang="en-us" sz="2000"/>
            </a:lvl4pPr>
            <a:lvl5pPr>
              <a:defRPr lang="en-us" sz="2000"/>
            </a:lvl5pPr>
            <a:lvl6pPr>
              <a:defRPr lang="en-us" sz="2000"/>
            </a:lvl6pPr>
            <a:lvl7pPr>
              <a:defRPr lang="en-us" sz="2000"/>
            </a:lvl7pPr>
            <a:lvl8pPr>
              <a:defRPr lang="en-us" sz="2000"/>
            </a:lvl8pPr>
            <a:lvl9pPr>
              <a:defRPr lang="en-us" sz="2000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qAwAAFsdAAAbJAAAEAAAACYAAAAIAAAAAYAAAAAAAAA="/>
              </a:ext>
            </a:extLst>
          </p:cNvSpPr>
          <p:nvPr>
            <p:ph idx="2"/>
          </p:nvPr>
        </p:nvSpPr>
        <p:spPr>
          <a:xfrm>
            <a:off x="840105" y="2057400"/>
            <a:ext cx="3931920" cy="3811905"/>
          </a:xfrm>
        </p:spPr>
        <p:txBody>
          <a:bodyPr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400"/>
            </a:lvl2pPr>
            <a:lvl3pPr marL="914400" indent="0">
              <a:buNone/>
              <a:defRPr lang="en-us" sz="1200"/>
            </a:lvl3pPr>
            <a:lvl4pPr marL="1371600" indent="0">
              <a:buNone/>
              <a:defRPr lang="en-us" sz="1000"/>
            </a:lvl4pPr>
            <a:lvl5pPr marL="1828800" indent="0">
              <a:buNone/>
              <a:defRPr lang="en-u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D00349F-D1D0-55C2-9EB8-27977AF66872}" type="datetime1">
              <a:t>4/20/2021</a:t>
            </a:fld>
            <a:endParaRPr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D0028C9-87D0-55DE-9EB8-718B66F668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0AIAAFsdAACoDAAAEAAAACYAAAAIAAAAgYAAAAAAAAA="/>
              </a:ext>
            </a:extLst>
          </p:cNvSpPr>
          <p:nvPr>
            <p:ph type="title"/>
          </p:nvPr>
        </p:nvSpPr>
        <p:spPr>
          <a:xfrm>
            <a:off x="840105" y="457200"/>
            <a:ext cx="3931920" cy="16002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en-us" sz="3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jHwAAEwYAANtFAAAOJAAAEAAAACYAAAAIAAAAAYAAAAAAAAA="/>
              </a:ext>
            </a:extLst>
          </p:cNvSpPr>
          <p:nvPr>
            <p:ph type="pic" idx="1"/>
          </p:nvPr>
        </p:nvSpPr>
        <p:spPr>
          <a:xfrm>
            <a:off x="5183505" y="987425"/>
            <a:ext cx="6172200" cy="4873625"/>
          </a:xfrm>
        </p:spPr>
        <p:txBody>
          <a:bodyPr/>
          <a:lstStyle>
            <a:lvl1pPr marL="0" indent="0">
              <a:buNone/>
              <a:defRPr lang="en-us" sz="3200"/>
            </a:lvl1pPr>
            <a:lvl2pPr marL="457200" indent="0">
              <a:buNone/>
              <a:defRPr lang="en-us" sz="2800"/>
            </a:lvl2pPr>
            <a:lvl3pPr marL="914400" indent="0">
              <a:buNone/>
              <a:defRPr lang="en-us" sz="2400"/>
            </a:lvl3pPr>
            <a:lvl4pPr marL="1371600" indent="0">
              <a:buNone/>
              <a:defRPr lang="en-us" sz="2000"/>
            </a:lvl4pPr>
            <a:lvl5pPr marL="1828800" indent="0">
              <a:buNone/>
              <a:defRPr lang="en-us" sz="2000"/>
            </a:lvl5pPr>
            <a:lvl6pPr marL="2286000" indent="0">
              <a:buNone/>
              <a:defRPr lang="en-us" sz="2000"/>
            </a:lvl6pPr>
            <a:lvl7pPr marL="2743200" indent="0">
              <a:buNone/>
              <a:defRPr lang="en-us" sz="2000"/>
            </a:lvl7pPr>
            <a:lvl8pPr marL="3200400" indent="0">
              <a:buNone/>
              <a:defRPr lang="en-us" sz="2000"/>
            </a:lvl8pPr>
            <a:lvl9pPr marL="3657600" indent="0">
              <a:buNone/>
              <a:defRPr lang="en-us" sz="2000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qAwAAFsdAAAbJAAAEAAAACYAAAAIAAAAAYAAAAAAAAA="/>
              </a:ext>
            </a:extLst>
          </p:cNvSpPr>
          <p:nvPr>
            <p:ph idx="2"/>
          </p:nvPr>
        </p:nvSpPr>
        <p:spPr>
          <a:xfrm>
            <a:off x="840105" y="2057400"/>
            <a:ext cx="3931920" cy="3811905"/>
          </a:xfrm>
        </p:spPr>
        <p:txBody>
          <a:bodyPr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400"/>
            </a:lvl2pPr>
            <a:lvl3pPr marL="914400" indent="0">
              <a:buNone/>
              <a:defRPr lang="en-us" sz="1200"/>
            </a:lvl3pPr>
            <a:lvl4pPr marL="1371600" indent="0">
              <a:buNone/>
              <a:defRPr lang="en-us" sz="1000"/>
            </a:lvl4pPr>
            <a:lvl5pPr marL="1828800" indent="0">
              <a:buNone/>
              <a:defRPr lang="en-u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D0073EC-A2D0-5585-9EB8-54D03DF66801}" type="datetime1">
              <a:t>4/20/2021</a:t>
            </a:fld>
            <a:endParaRPr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D0058A9-E7D0-55AE-9EB8-11FB16F6684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CYAAAAIAAAAvy8AAAAAAAA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OwsAANhFAAAAJgAAEAAAACYAAAAIAAAAPy8AAAAAAAA="/>
              </a:ext>
            </a:extLst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v48AAAAAAAA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D001073-3DD0-55E6-9EB8-CBB35EF6689E}" type="datetime1">
              <a:t>4/20/2021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v48AAAAAAAA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v48AAAAAAAA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D0042CC-82D0-55B4-9EB8-74E10CF66821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hf sldNum="0" hdr="0" ftr="0" dt="0"/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" spc="0" baseline="0">
          <a:solidFill>
            <a:schemeClr val="tx1"/>
          </a:solidFill>
          <a:effectLst/>
          <a:latin typeface="Calibri Light" pitchFamily="2" charset="-52"/>
          <a:ea typeface="Calibri Light" pitchFamily="2" charset="-52"/>
          <a:cs typeface="Calibri Light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2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685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1143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600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20574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5146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971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429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886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nectschools.onlin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236032-F98D-4D4F-B6DC-EE2FF9E796FD}"/>
              </a:ext>
            </a:extLst>
          </p:cNvPr>
          <p:cNvSpPr/>
          <p:nvPr/>
        </p:nvSpPr>
        <p:spPr>
          <a:xfrm>
            <a:off x="0" y="5167384"/>
            <a:ext cx="12192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E9D997-67E7-4C8F-ABB2-0BB7C8F1B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7114"/>
            <a:ext cx="9144000" cy="3924886"/>
          </a:xfrm>
        </p:spPr>
        <p:txBody>
          <a:bodyPr/>
          <a:lstStyle/>
          <a:p>
            <a:r>
              <a:rPr lang="ru-RU" dirty="0">
                <a:latin typeface="Lora Bold Italic"/>
              </a:rPr>
              <a:t>Калькулятор Giga</a:t>
            </a:r>
            <a:br>
              <a:rPr lang="en-US" dirty="0">
                <a:latin typeface="Lora Bold Italic"/>
              </a:rPr>
            </a:br>
            <a:endParaRPr lang="en-US" sz="4000" dirty="0">
              <a:solidFill>
                <a:schemeClr val="accent1"/>
              </a:solidFill>
              <a:latin typeface="Lora Bold Italic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C66F7A-68EA-40A3-A797-6F2318A80011}"/>
              </a:ext>
            </a:extLst>
          </p:cNvPr>
          <p:cNvSpPr txBox="1"/>
          <p:nvPr/>
        </p:nvSpPr>
        <p:spPr>
          <a:xfrm>
            <a:off x="0" y="1407962"/>
            <a:ext cx="12192000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Lora Bold Italic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74EA4B7-0D53-4C17-8A05-D9DF02160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00794"/>
            <a:ext cx="914400" cy="96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1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n9/fwDn5uY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rPr lang="en-US" dirty="0">
                <a:latin typeface="Lora Bold Italic"/>
              </a:rPr>
              <a:t>Giga</a:t>
            </a:r>
            <a:endParaRPr dirty="0">
              <a:latin typeface="Lora Bold Italic"/>
            </a:endParaRPr>
          </a:p>
        </p:txBody>
      </p:sp>
      <p:pic>
        <p:nvPicPr>
          <p:cNvPr id="4" name="Picture 3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4sjN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oDQAAD8CAADYRQAAeQ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554720" y="365125"/>
            <a:ext cx="2799080" cy="8496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1C10F5-CB97-4249-8DED-D99E7970634B}"/>
              </a:ext>
            </a:extLst>
          </p:cNvPr>
          <p:cNvSpPr txBox="1"/>
          <p:nvPr/>
        </p:nvSpPr>
        <p:spPr>
          <a:xfrm>
            <a:off x="0" y="1407962"/>
            <a:ext cx="12192000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Lora Bold Italic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21B185-E288-4EAC-BDAE-567049201E29}"/>
              </a:ext>
            </a:extLst>
          </p:cNvPr>
          <p:cNvSpPr txBox="1"/>
          <p:nvPr/>
        </p:nvSpPr>
        <p:spPr>
          <a:xfrm>
            <a:off x="838200" y="2178205"/>
            <a:ext cx="10515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Giga – глобальная инициатива, целью которой является подключение всех школ к интернету и всех молодых людей к информации, перспективам и возможностям выбора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Охват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Giga:</a:t>
            </a:r>
          </a:p>
          <a:p>
            <a:pPr marL="0" indent="0">
              <a:buNone/>
              <a:defRPr lang="en-us"/>
            </a:pPr>
            <a:r>
              <a:rPr lang="en-US" sz="2400" dirty="0">
                <a:cs typeface="Calibri Light" pitchFamily="2" charset="-52"/>
              </a:rPr>
              <a:t>- </a:t>
            </a:r>
            <a:r>
              <a:rPr lang="ru-RU" sz="2400" dirty="0">
                <a:cs typeface="Calibri Light" pitchFamily="2" charset="-52"/>
              </a:rPr>
              <a:t>ш</a:t>
            </a:r>
            <a:r>
              <a:rPr lang="ru-ru" sz="2400" dirty="0">
                <a:cs typeface="Calibri Light" pitchFamily="2" charset="-52"/>
              </a:rPr>
              <a:t>колы без подключения к ШПД;</a:t>
            </a:r>
          </a:p>
          <a:p>
            <a:pPr marL="0" indent="0">
              <a:buNone/>
              <a:defRPr lang="en-us"/>
            </a:pPr>
            <a:r>
              <a:rPr lang="en-US" sz="2400" dirty="0">
                <a:cs typeface="Calibri Light" pitchFamily="2" charset="-52"/>
              </a:rPr>
              <a:t>- </a:t>
            </a:r>
            <a:r>
              <a:rPr lang="ru-ru" sz="2400" dirty="0">
                <a:cs typeface="Calibri Light" pitchFamily="2" charset="-52"/>
              </a:rPr>
              <a:t>школы с недостаточным качеством подключения.</a:t>
            </a:r>
          </a:p>
          <a:p>
            <a:pPr marL="0" indent="0">
              <a:buNone/>
              <a:defRPr lang="en-us"/>
            </a:pPr>
            <a:endParaRPr lang="en-US" sz="2400" dirty="0">
              <a:cs typeface="Calibri Light" pitchFamily="2" charset="-52"/>
            </a:endParaRPr>
          </a:p>
          <a:p>
            <a:pPr marL="0" indent="0">
              <a:buNone/>
              <a:defRPr lang="en-us"/>
            </a:pPr>
            <a:r>
              <a:rPr lang="ru-ru" sz="2400" dirty="0">
                <a:cs typeface="Calibri Light" pitchFamily="2" charset="-52"/>
              </a:rPr>
              <a:t>Наряду с подключением школы, доступ может получить коммьюнити.</a:t>
            </a:r>
          </a:p>
          <a:p>
            <a:pPr algn="just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n9/fwDn5uYDzMzMAMDA/wB/f38AAAAAAAAAAAAAAAAAAAAAAAAAAAAhAAAAGAAAABQAAAAoBQAAOwsAANhFAAAAJgAAEAAAACYAAAAIAAAAAAAAAAAAAAA="/>
              </a:ext>
            </a:extLst>
          </p:cNvSpPr>
          <p:nvPr>
            <p:ph type="body" idx="1"/>
          </p:nvPr>
        </p:nvSpPr>
        <p:spPr>
          <a:xfrm>
            <a:off x="838200" y="2243424"/>
            <a:ext cx="10515600" cy="3933856"/>
          </a:xfrm>
        </p:spPr>
        <p:txBody>
          <a:bodyPr/>
          <a:lstStyle/>
          <a:p>
            <a:pPr marL="0" indent="0">
              <a:buNone/>
              <a:defRPr lang="en-us"/>
            </a:pPr>
            <a:r>
              <a:rPr lang="ru-RU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онлайн</a:t>
            </a:r>
            <a:r>
              <a:rPr lang="ru-RU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инструмент для выбора </a:t>
            </a:r>
            <a:r>
              <a:rPr lang="ru-RU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технологий</a:t>
            </a:r>
            <a:r>
              <a:rPr lang="ru-RU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подключения школ </a:t>
            </a:r>
            <a:r>
              <a:rPr lang="ru-RU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к интернет и </a:t>
            </a:r>
            <a:r>
              <a:rPr lang="ru-RU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экономической оценки </a:t>
            </a:r>
            <a:r>
              <a:rPr lang="ru-RU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подключения</a:t>
            </a:r>
            <a:endParaRPr lang="ru-ru" dirty="0"/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B9E6BB1F-4392-431D-95E9-C32F0138FEC6}"/>
              </a:ext>
            </a:extLst>
          </p:cNvPr>
          <p:cNvSpPr/>
          <p:nvPr/>
        </p:nvSpPr>
        <p:spPr>
          <a:xfrm>
            <a:off x="10947619" y="1452939"/>
            <a:ext cx="914400" cy="914400"/>
          </a:xfrm>
          <a:prstGeom prst="rect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30" name="Oval 1029">
            <a:extLst>
              <a:ext uri="{FF2B5EF4-FFF2-40B4-BE49-F238E27FC236}">
                <a16:creationId xmlns:a16="http://schemas.microsoft.com/office/drawing/2014/main" id="{A854AAA3-1DAB-4785-859E-3CDE25C373AF}"/>
              </a:ext>
            </a:extLst>
          </p:cNvPr>
          <p:cNvSpPr/>
          <p:nvPr/>
        </p:nvSpPr>
        <p:spPr>
          <a:xfrm>
            <a:off x="10372366" y="1167010"/>
            <a:ext cx="1489653" cy="1200329"/>
          </a:xfrm>
          <a:prstGeom prst="ellipse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5BB0516-5372-4B5A-BE85-67C9B31DE28E}"/>
              </a:ext>
            </a:extLst>
          </p:cNvPr>
          <p:cNvSpPr txBox="1">
            <a:spLocks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n9/fwDn5uYDzMzMAMDA/wB/f38AAAAAAAAAAAAAAAAAAAAAAAAAAAAhAAAAGAAAABQAAAAoBQAAPwIAANhFAABnCgAAAAAAACYAAAAIAAAAASAAAAAAAAA="/>
              </a:ext>
            </a:extLst>
          </p:cNvSpPr>
          <p:nvPr/>
        </p:nvSpPr>
        <p:spPr>
          <a:xfrm>
            <a:off x="838199" y="365125"/>
            <a:ext cx="7855635" cy="132588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" spc="0" baseline="0">
                <a:solidFill>
                  <a:schemeClr val="tx1"/>
                </a:solidFill>
                <a:effectLst/>
                <a:latin typeface="Calibri Light" pitchFamily="2" charset="-52"/>
                <a:ea typeface="Calibri Light" pitchFamily="2" charset="-52"/>
                <a:cs typeface="Calibri Light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2860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743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200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657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>
              <a:defRPr lang="en-us" sz="3600"/>
            </a:pPr>
            <a:r>
              <a:rPr lang="ru-RU" sz="3200" b="1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Описание</a:t>
            </a:r>
            <a:endParaRPr lang="ru-ru" sz="3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FE0B0-6938-4C61-B524-F5779ACBBE1A}"/>
              </a:ext>
            </a:extLst>
          </p:cNvPr>
          <p:cNvSpPr txBox="1"/>
          <p:nvPr/>
        </p:nvSpPr>
        <p:spPr>
          <a:xfrm>
            <a:off x="0" y="1407962"/>
            <a:ext cx="12192000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Lora Bold Italic"/>
            </a:endParaRPr>
          </a:p>
        </p:txBody>
      </p:sp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EDCA6CA0-21E6-4B4F-A28B-7F26F4851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00794"/>
            <a:ext cx="914400" cy="9662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B0999D-8A91-4386-8050-E0FE07727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558323"/>
            <a:ext cx="2238375" cy="1809750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B8E0CBB3-A2F5-450C-8660-877364C1716E}"/>
              </a:ext>
            </a:extLst>
          </p:cNvPr>
          <p:cNvSpPr/>
          <p:nvPr/>
        </p:nvSpPr>
        <p:spPr>
          <a:xfrm>
            <a:off x="8244671" y="3410176"/>
            <a:ext cx="2715065" cy="2106043"/>
          </a:xfrm>
          <a:prstGeom prst="cloud">
            <a:avLst/>
          </a:prstGeom>
          <a:ln w="38100">
            <a:solidFill>
              <a:schemeClr val="accent1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Интернет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5C4551-9C09-4D0E-AAE7-ED1B5C0BB69D}"/>
              </a:ext>
            </a:extLst>
          </p:cNvPr>
          <p:cNvCxnSpPr>
            <a:stCxn id="4" idx="3"/>
            <a:endCxn id="5" idx="2"/>
          </p:cNvCxnSpPr>
          <p:nvPr/>
        </p:nvCxnSpPr>
        <p:spPr>
          <a:xfrm>
            <a:off x="3076574" y="4463198"/>
            <a:ext cx="51765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F1CC070-3833-454D-AB44-50BE67A14C12}"/>
              </a:ext>
            </a:extLst>
          </p:cNvPr>
          <p:cNvSpPr txBox="1"/>
          <p:nvPr/>
        </p:nvSpPr>
        <p:spPr>
          <a:xfrm>
            <a:off x="5105752" y="3659323"/>
            <a:ext cx="1910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технологии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2AC7B8-2666-4201-B539-9A19CE11716E}"/>
              </a:ext>
            </a:extLst>
          </p:cNvPr>
          <p:cNvSpPr txBox="1"/>
          <p:nvPr/>
        </p:nvSpPr>
        <p:spPr>
          <a:xfrm>
            <a:off x="4642140" y="4777973"/>
            <a:ext cx="2907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затраты, прибыль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ABDA4F-391E-46DA-A3B6-763F8756DB3C}"/>
              </a:ext>
            </a:extLst>
          </p:cNvPr>
          <p:cNvSpPr txBox="1"/>
          <p:nvPr/>
        </p:nvSpPr>
        <p:spPr>
          <a:xfrm>
            <a:off x="953300" y="5510921"/>
            <a:ext cx="2123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потребности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D13D22-CB6E-44DF-A7D1-468DE19558B8}"/>
              </a:ext>
            </a:extLst>
          </p:cNvPr>
          <p:cNvSpPr txBox="1"/>
          <p:nvPr/>
        </p:nvSpPr>
        <p:spPr>
          <a:xfrm>
            <a:off x="3967359" y="6199825"/>
            <a:ext cx="60983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https://connectschools.online/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243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024">
            <a:extLst>
              <a:ext uri="{FF2B5EF4-FFF2-40B4-BE49-F238E27FC236}">
                <a16:creationId xmlns:a16="http://schemas.microsoft.com/office/drawing/2014/main" id="{B9E6BB1F-4392-431D-95E9-C32F0138FEC6}"/>
              </a:ext>
            </a:extLst>
          </p:cNvPr>
          <p:cNvSpPr/>
          <p:nvPr/>
        </p:nvSpPr>
        <p:spPr>
          <a:xfrm>
            <a:off x="10947619" y="1452939"/>
            <a:ext cx="914400" cy="914400"/>
          </a:xfrm>
          <a:prstGeom prst="rect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30" name="Oval 1029">
            <a:extLst>
              <a:ext uri="{FF2B5EF4-FFF2-40B4-BE49-F238E27FC236}">
                <a16:creationId xmlns:a16="http://schemas.microsoft.com/office/drawing/2014/main" id="{A854AAA3-1DAB-4785-859E-3CDE25C373AF}"/>
              </a:ext>
            </a:extLst>
          </p:cNvPr>
          <p:cNvSpPr/>
          <p:nvPr/>
        </p:nvSpPr>
        <p:spPr>
          <a:xfrm>
            <a:off x="10372366" y="1167010"/>
            <a:ext cx="1489653" cy="1200329"/>
          </a:xfrm>
          <a:prstGeom prst="ellipse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5BB0516-5372-4B5A-BE85-67C9B31DE28E}"/>
              </a:ext>
            </a:extLst>
          </p:cNvPr>
          <p:cNvSpPr txBox="1">
            <a:spLocks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n9/fwDn5uYDzMzMAMDA/wB/f38AAAAAAAAAAAAAAAAAAAAAAAAAAAAhAAAAGAAAABQAAAAoBQAAPwIAANhFAABnCgAAAAAAACYAAAAIAAAAASAAAAAAAAA="/>
              </a:ext>
            </a:extLst>
          </p:cNvSpPr>
          <p:nvPr/>
        </p:nvSpPr>
        <p:spPr>
          <a:xfrm>
            <a:off x="838199" y="365125"/>
            <a:ext cx="7855635" cy="132588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" spc="0" baseline="0">
                <a:solidFill>
                  <a:schemeClr val="tx1"/>
                </a:solidFill>
                <a:effectLst/>
                <a:latin typeface="Calibri Light" pitchFamily="2" charset="-52"/>
                <a:ea typeface="Calibri Light" pitchFamily="2" charset="-52"/>
                <a:cs typeface="Calibri Light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2860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743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200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657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>
              <a:defRPr lang="en-us" sz="3600"/>
            </a:pPr>
            <a:r>
              <a:rPr lang="ru-RU" sz="3200" b="1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Исходные данные для вычислений</a:t>
            </a:r>
            <a:endParaRPr lang="ru-ru" sz="3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FE0B0-6938-4C61-B524-F5779ACBBE1A}"/>
              </a:ext>
            </a:extLst>
          </p:cNvPr>
          <p:cNvSpPr txBox="1"/>
          <p:nvPr/>
        </p:nvSpPr>
        <p:spPr>
          <a:xfrm>
            <a:off x="0" y="1407962"/>
            <a:ext cx="12192000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Lora Bold Italic"/>
            </a:endParaRPr>
          </a:p>
        </p:txBody>
      </p:sp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EDCA6CA0-21E6-4B4F-A28B-7F26F4851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00794"/>
            <a:ext cx="914400" cy="96621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2024DC8-C3D3-4CFF-BAF2-3F11119A0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468664"/>
              </p:ext>
            </p:extLst>
          </p:nvPr>
        </p:nvGraphicFramePr>
        <p:xfrm>
          <a:off x="838199" y="2209847"/>
          <a:ext cx="10972801" cy="4219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5469">
                  <a:extLst>
                    <a:ext uri="{9D8B030D-6E8A-4147-A177-3AD203B41FA5}">
                      <a16:colId xmlns:a16="http://schemas.microsoft.com/office/drawing/2014/main" val="4108550425"/>
                    </a:ext>
                  </a:extLst>
                </a:gridCol>
                <a:gridCol w="3567332">
                  <a:extLst>
                    <a:ext uri="{9D8B030D-6E8A-4147-A177-3AD203B41FA5}">
                      <a16:colId xmlns:a16="http://schemas.microsoft.com/office/drawing/2014/main" val="207155016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Тип данных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Формат данных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8751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Географические координаты школы 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  <a:latin typeface="+mn-lt"/>
                        </a:rPr>
                        <a:t>1.698527813, 39.21347046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86688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Количество пользователей</a:t>
                      </a:r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человек **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800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16766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Полоса пропускания, Мбит/с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Мбит/с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40844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Наличие электричества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да</a:t>
                      </a:r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 / </a:t>
                      </a:r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нет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86095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Наличие широкополосного подключения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да</a:t>
                      </a:r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 / </a:t>
                      </a:r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нет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70899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Тип покрытия подвижной сети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нет</a:t>
                      </a:r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/3/4/5G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53974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Расстояние до ближайшего узла связи</a:t>
                      </a:r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км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97044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Цены, в денежных единицах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денежных единиц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6744856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- при необходимости расчета топологии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3157156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 - при необходимости расчета полосы пропускания, данные могут быть детализированы</a:t>
                      </a:r>
                    </a:p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*** - если необходимая полоса пропускания известна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1465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197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024">
            <a:extLst>
              <a:ext uri="{FF2B5EF4-FFF2-40B4-BE49-F238E27FC236}">
                <a16:creationId xmlns:a16="http://schemas.microsoft.com/office/drawing/2014/main" id="{B9E6BB1F-4392-431D-95E9-C32F0138FEC6}"/>
              </a:ext>
            </a:extLst>
          </p:cNvPr>
          <p:cNvSpPr/>
          <p:nvPr/>
        </p:nvSpPr>
        <p:spPr>
          <a:xfrm>
            <a:off x="10947619" y="1452939"/>
            <a:ext cx="914400" cy="914400"/>
          </a:xfrm>
          <a:prstGeom prst="rect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30" name="Oval 1029">
            <a:extLst>
              <a:ext uri="{FF2B5EF4-FFF2-40B4-BE49-F238E27FC236}">
                <a16:creationId xmlns:a16="http://schemas.microsoft.com/office/drawing/2014/main" id="{A854AAA3-1DAB-4785-859E-3CDE25C373AF}"/>
              </a:ext>
            </a:extLst>
          </p:cNvPr>
          <p:cNvSpPr/>
          <p:nvPr/>
        </p:nvSpPr>
        <p:spPr>
          <a:xfrm>
            <a:off x="10372366" y="1167010"/>
            <a:ext cx="1489653" cy="1200329"/>
          </a:xfrm>
          <a:prstGeom prst="ellipse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5BB0516-5372-4B5A-BE85-67C9B31DE28E}"/>
              </a:ext>
            </a:extLst>
          </p:cNvPr>
          <p:cNvSpPr txBox="1">
            <a:spLocks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n9/fwDn5uYDzMzMAMDA/wB/f38AAAAAAAAAAAAAAAAAAAAAAAAAAAAhAAAAGAAAABQAAAAoBQAAPwIAANhFAABnCgAAAAAAACYAAAAIAAAAASAAAAAAAAA="/>
              </a:ext>
            </a:extLst>
          </p:cNvSpPr>
          <p:nvPr/>
        </p:nvSpPr>
        <p:spPr>
          <a:xfrm>
            <a:off x="838199" y="365125"/>
            <a:ext cx="7855635" cy="132588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" spc="0" baseline="0">
                <a:solidFill>
                  <a:schemeClr val="tx1"/>
                </a:solidFill>
                <a:effectLst/>
                <a:latin typeface="Calibri Light" pitchFamily="2" charset="-52"/>
                <a:ea typeface="Calibri Light" pitchFamily="2" charset="-52"/>
                <a:cs typeface="Calibri Light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2860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743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200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657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>
              <a:defRPr lang="en-us" sz="3600"/>
            </a:pPr>
            <a:r>
              <a:rPr lang="ru-RU" sz="3200" b="1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Результаты вычислений</a:t>
            </a:r>
            <a:endParaRPr lang="ru-ru" sz="3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FE0B0-6938-4C61-B524-F5779ACBBE1A}"/>
              </a:ext>
            </a:extLst>
          </p:cNvPr>
          <p:cNvSpPr txBox="1"/>
          <p:nvPr/>
        </p:nvSpPr>
        <p:spPr>
          <a:xfrm>
            <a:off x="0" y="1407962"/>
            <a:ext cx="12192000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Lora Bold Italic"/>
            </a:endParaRPr>
          </a:p>
        </p:txBody>
      </p:sp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EDCA6CA0-21E6-4B4F-A28B-7F26F4851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00794"/>
            <a:ext cx="914400" cy="96621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2024DC8-C3D3-4CFF-BAF2-3F11119A0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901976"/>
              </p:ext>
            </p:extLst>
          </p:nvPr>
        </p:nvGraphicFramePr>
        <p:xfrm>
          <a:off x="838199" y="2209847"/>
          <a:ext cx="10972801" cy="4311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5469">
                  <a:extLst>
                    <a:ext uri="{9D8B030D-6E8A-4147-A177-3AD203B41FA5}">
                      <a16:colId xmlns:a16="http://schemas.microsoft.com/office/drawing/2014/main" val="4108550425"/>
                    </a:ext>
                  </a:extLst>
                </a:gridCol>
                <a:gridCol w="3567332">
                  <a:extLst>
                    <a:ext uri="{9D8B030D-6E8A-4147-A177-3AD203B41FA5}">
                      <a16:colId xmlns:a16="http://schemas.microsoft.com/office/drawing/2014/main" val="207155016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Показатель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Пример значения показателя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8751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Необходимая полоса пропускания, Мбит/с*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10 M</a:t>
                      </a:r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бит/с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86688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Капитальные затраты</a:t>
                      </a:r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денежные единицы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100 д.е.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16766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Операционные затраты, </a:t>
                      </a:r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денежные единицы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100 д.е.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40844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Стоимость владения, </a:t>
                      </a:r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денежные единицы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100 д.е.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86095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Возможный доход, денежные единицы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100 д.е.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70899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Чистая приведенная стоимость, денежные единицы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100 д.е.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53974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Рекомендуемая технология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ВОЛС, РРЛ, СПС, Сп.С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80442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Топология*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граф, технологии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8099332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- если соответствующие опции для расчета выбраны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3157156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1465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931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024">
            <a:extLst>
              <a:ext uri="{FF2B5EF4-FFF2-40B4-BE49-F238E27FC236}">
                <a16:creationId xmlns:a16="http://schemas.microsoft.com/office/drawing/2014/main" id="{B9E6BB1F-4392-431D-95E9-C32F0138FEC6}"/>
              </a:ext>
            </a:extLst>
          </p:cNvPr>
          <p:cNvSpPr/>
          <p:nvPr/>
        </p:nvSpPr>
        <p:spPr>
          <a:xfrm>
            <a:off x="10947619" y="1452939"/>
            <a:ext cx="914400" cy="914400"/>
          </a:xfrm>
          <a:prstGeom prst="rect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30" name="Oval 1029">
            <a:extLst>
              <a:ext uri="{FF2B5EF4-FFF2-40B4-BE49-F238E27FC236}">
                <a16:creationId xmlns:a16="http://schemas.microsoft.com/office/drawing/2014/main" id="{A854AAA3-1DAB-4785-859E-3CDE25C373AF}"/>
              </a:ext>
            </a:extLst>
          </p:cNvPr>
          <p:cNvSpPr/>
          <p:nvPr/>
        </p:nvSpPr>
        <p:spPr>
          <a:xfrm>
            <a:off x="10372366" y="1167010"/>
            <a:ext cx="1489653" cy="1200329"/>
          </a:xfrm>
          <a:prstGeom prst="ellipse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5BB0516-5372-4B5A-BE85-67C9B31DE28E}"/>
              </a:ext>
            </a:extLst>
          </p:cNvPr>
          <p:cNvSpPr txBox="1">
            <a:spLocks noChangeArrowheads="1"/>
            <a:extLst>
              <a:ext uri="smNativeData">
                <pr:smNativeData xmlns="" xmlns:p14="http://schemas.microsoft.com/office/powerpoint/2010/main" xmlns:pr="smNativeData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n9/fwDn5uYDzMzMAMDA/wB/f38AAAAAAAAAAAAAAAAAAAAAAAAAAAAhAAAAGAAAABQAAAAoBQAAPwIAANhFAABnCgAAAAAAACYAAAAIAAAAASAAAAAAAAA="/>
              </a:ext>
            </a:extLst>
          </p:cNvSpPr>
          <p:nvPr/>
        </p:nvSpPr>
        <p:spPr>
          <a:xfrm>
            <a:off x="838199" y="365125"/>
            <a:ext cx="7855635" cy="132588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" spc="0" baseline="0">
                <a:solidFill>
                  <a:schemeClr val="tx1"/>
                </a:solidFill>
                <a:effectLst/>
                <a:latin typeface="Calibri Light" pitchFamily="2" charset="-52"/>
                <a:ea typeface="Calibri Light" pitchFamily="2" charset="-52"/>
                <a:cs typeface="Calibri Light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2860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743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200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657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>
              <a:defRPr lang="en-us" sz="3600"/>
            </a:pPr>
            <a:r>
              <a:rPr lang="ru-RU" sz="3200" b="1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использования</a:t>
            </a:r>
            <a:endParaRPr lang="ru-ru" sz="3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EDCA6CA0-21E6-4B4F-A28B-7F26F4851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00794"/>
            <a:ext cx="914400" cy="966216"/>
          </a:xfrm>
          <a:prstGeom prst="rect">
            <a:avLst/>
          </a:prstGeom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80C4367-F13C-4589-9673-6093B194E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2" y="1869626"/>
            <a:ext cx="9590696" cy="489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BFE0B0-6938-4C61-B524-F5779ACBBE1A}"/>
              </a:ext>
            </a:extLst>
          </p:cNvPr>
          <p:cNvSpPr txBox="1"/>
          <p:nvPr/>
        </p:nvSpPr>
        <p:spPr>
          <a:xfrm>
            <a:off x="0" y="1407962"/>
            <a:ext cx="12192000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Lora Bold Italic"/>
            </a:endParaRPr>
          </a:p>
        </p:txBody>
      </p:sp>
    </p:spTree>
    <p:extLst>
      <p:ext uri="{BB962C8B-B14F-4D97-AF65-F5344CB8AC3E}">
        <p14:creationId xmlns:p14="http://schemas.microsoft.com/office/powerpoint/2010/main" val="268057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024">
            <a:extLst>
              <a:ext uri="{FF2B5EF4-FFF2-40B4-BE49-F238E27FC236}">
                <a16:creationId xmlns:a16="http://schemas.microsoft.com/office/drawing/2014/main" id="{B9E6BB1F-4392-431D-95E9-C32F0138FEC6}"/>
              </a:ext>
            </a:extLst>
          </p:cNvPr>
          <p:cNvSpPr/>
          <p:nvPr/>
        </p:nvSpPr>
        <p:spPr>
          <a:xfrm>
            <a:off x="10947619" y="1452939"/>
            <a:ext cx="914400" cy="914400"/>
          </a:xfrm>
          <a:prstGeom prst="rect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30" name="Oval 1029">
            <a:extLst>
              <a:ext uri="{FF2B5EF4-FFF2-40B4-BE49-F238E27FC236}">
                <a16:creationId xmlns:a16="http://schemas.microsoft.com/office/drawing/2014/main" id="{A854AAA3-1DAB-4785-859E-3CDE25C373AF}"/>
              </a:ext>
            </a:extLst>
          </p:cNvPr>
          <p:cNvSpPr/>
          <p:nvPr/>
        </p:nvSpPr>
        <p:spPr>
          <a:xfrm>
            <a:off x="10372366" y="1167010"/>
            <a:ext cx="1489653" cy="1200329"/>
          </a:xfrm>
          <a:prstGeom prst="ellipse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5BB0516-5372-4B5A-BE85-67C9B31DE28E}"/>
              </a:ext>
            </a:extLst>
          </p:cNvPr>
          <p:cNvSpPr txBox="1">
            <a:spLocks noChangeArrowheads="1"/>
            <a:extLst>
              <a:ext uri="smNativeData">
                <pr:smNativeData xmlns:pr="smNativeData" xmlns:p14="http://schemas.microsoft.com/office/powerpoint/2010/main" xmlns="" val="SMDATA_13_4sjN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n9/fwDn5uYDzMzMAMDA/wB/f38AAAAAAAAAAAAAAAAAAAAAAAAAAAAhAAAAGAAAABQAAAAoBQAAPwIAANhFAABnCgAAAAAAACYAAAAIAAAAASAAAAAAAAA="/>
              </a:ext>
            </a:extLst>
          </p:cNvSpPr>
          <p:nvPr/>
        </p:nvSpPr>
        <p:spPr>
          <a:xfrm>
            <a:off x="838199" y="365125"/>
            <a:ext cx="7855635" cy="132588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" spc="0" baseline="0">
                <a:solidFill>
                  <a:schemeClr val="tx1"/>
                </a:solidFill>
                <a:effectLst/>
                <a:latin typeface="Calibri Light" pitchFamily="2" charset="-52"/>
                <a:ea typeface="Calibri Light" pitchFamily="2" charset="-52"/>
                <a:cs typeface="Calibri Light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2860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743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200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657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>
              <a:defRPr lang="en-us" sz="3600"/>
            </a:pPr>
            <a:r>
              <a:rPr lang="ru-RU" sz="3200" b="1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Модели</a:t>
            </a:r>
            <a:r>
              <a:rPr lang="en-US" sz="3200" b="1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b="1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расчета подключений</a:t>
            </a:r>
            <a:endParaRPr lang="ru-ru" sz="3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FE0B0-6938-4C61-B524-F5779ACBBE1A}"/>
              </a:ext>
            </a:extLst>
          </p:cNvPr>
          <p:cNvSpPr txBox="1"/>
          <p:nvPr/>
        </p:nvSpPr>
        <p:spPr>
          <a:xfrm>
            <a:off x="0" y="1407962"/>
            <a:ext cx="12192000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Lora Bold Italic"/>
            </a:endParaRPr>
          </a:p>
        </p:txBody>
      </p:sp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EDCA6CA0-21E6-4B4F-A28B-7F26F4851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00794"/>
            <a:ext cx="914400" cy="966216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DDEDC33-D8FF-46F6-9F7A-EC5E9D86A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0" y="2110579"/>
            <a:ext cx="5848045" cy="426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D53763-3859-4B8C-9A8C-B2F157490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026" y="2209847"/>
            <a:ext cx="5703504" cy="41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1274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8A918D1C31B8428AE22EDF6163CA10" ma:contentTypeVersion="1" ma:contentTypeDescription="Create a new document." ma:contentTypeScope="" ma:versionID="aa3221c6217973a2a40c4c7ff2d70f6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1022499-1B68-48DC-8F81-B3338FDC5062}"/>
</file>

<file path=customXml/itemProps2.xml><?xml version="1.0" encoding="utf-8"?>
<ds:datastoreItem xmlns:ds="http://schemas.openxmlformats.org/officeDocument/2006/customXml" ds:itemID="{0B8F9FDE-CBFE-4E03-BDB3-83F590B71BDA}"/>
</file>

<file path=customXml/itemProps3.xml><?xml version="1.0" encoding="utf-8"?>
<ds:datastoreItem xmlns:ds="http://schemas.openxmlformats.org/officeDocument/2006/customXml" ds:itemID="{CA59B72C-7978-4BA3-8757-5AF002D15401}"/>
</file>

<file path=docProps/app.xml><?xml version="1.0" encoding="utf-8"?>
<Properties xmlns="http://schemas.openxmlformats.org/officeDocument/2006/extended-properties" xmlns:vt="http://schemas.openxmlformats.org/officeDocument/2006/docPropsVTypes">
  <TotalTime>49019</TotalTime>
  <Words>273</Words>
  <Application>Microsoft Office PowerPoint</Application>
  <PresentationFormat>Widescreen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Lora Bold Italic</vt:lpstr>
      <vt:lpstr>Arial</vt:lpstr>
      <vt:lpstr>Calibri</vt:lpstr>
      <vt:lpstr>Calibri Light</vt:lpstr>
      <vt:lpstr>Open Sans</vt:lpstr>
      <vt:lpstr>Presentation</vt:lpstr>
      <vt:lpstr>Калькулятор Giga </vt:lpstr>
      <vt:lpstr>Giga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GIGA in Central Asia</dc:title>
  <dc:subject/>
  <dc:creator>Igor Igor</dc:creator>
  <cp:keywords/>
  <dc:description/>
  <cp:lastModifiedBy>Shchetko, Ihar</cp:lastModifiedBy>
  <cp:revision>407</cp:revision>
  <dcterms:created xsi:type="dcterms:W3CDTF">2020-11-30T06:48:34Z</dcterms:created>
  <dcterms:modified xsi:type="dcterms:W3CDTF">2021-04-20T15:19:35Z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0x010100CC8A918D1C31B8428AE22EDF6163CA10</vt:lpwstr>
  </property>
</Properties>
</file>